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258" r:id="rId3"/>
    <p:sldId id="264" r:id="rId4"/>
    <p:sldId id="257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2" r:id="rId13"/>
    <p:sldId id="262" r:id="rId14"/>
    <p:sldId id="267" r:id="rId15"/>
    <p:sldId id="260" r:id="rId16"/>
  </p:sldIdLst>
  <p:sldSz cx="9144000" cy="5715000" type="screen16x10"/>
  <p:notesSz cx="6858000" cy="9144000"/>
  <p:defaultTextStyle>
    <a:defPPr>
      <a:defRPr lang="es-CO"/>
    </a:defPPr>
    <a:lvl1pPr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55600" indent="101600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12788" indent="2016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68388" indent="3032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425575" indent="403225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FBFBFB"/>
    <a:srgbClr val="FFFFFF"/>
    <a:srgbClr val="E2ECFD"/>
    <a:srgbClr val="069169"/>
    <a:srgbClr val="009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210" autoAdjust="0"/>
  </p:normalViewPr>
  <p:slideViewPr>
    <p:cSldViewPr snapToGrid="0" showGuides="1">
      <p:cViewPr varScale="1">
        <p:scale>
          <a:sx n="77" d="100"/>
          <a:sy n="77" d="100"/>
        </p:scale>
        <p:origin x="1188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F7DA5F9-D171-45EF-9837-7C2B855EA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CE751E-4D0F-4671-B080-99FBD06C48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A4FE74-A8E1-4BAF-BA1D-9D2E6D5F9462}" type="datetimeFigureOut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298B2DEF-845F-4371-90A2-5B5843558A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985F1527-47BC-441A-8BFF-B09C86379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6775F7-A8D4-4FA1-B7DF-83D269978E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9EDD8-F651-4C20-9544-2C9802A4B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6B10CF-071A-405A-B067-F547ED170C5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5600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27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83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5575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AFC508C-D80D-4158-818F-DC4B2CCA06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A9A8CC-3484-4F78-B34C-3E244FBDC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Esta plantilla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como archivo de inicio para presentaciones externas de la Contaduría General de la nación. En formato presentación en pantalla 16:10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AB0317AE-4205-47E5-81D1-AA248FF3B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00D8A416-5726-4992-9848-A8323AC7A9F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86E2FBDC-4E4A-4757-840A-E10B283207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2241F9-6C27-4B1B-9472-9362856D9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nombrar los </a:t>
            </a:r>
            <a:r>
              <a:rPr lang="es-ES" altLang="es-ES" sz="936" b="1" dirty="0"/>
              <a:t>Capítulos</a:t>
            </a:r>
            <a:r>
              <a:rPr lang="es-ES" altLang="es-ES" sz="936" dirty="0"/>
              <a:t>, cambio de </a:t>
            </a:r>
            <a:r>
              <a:rPr lang="es-ES" altLang="es-ES" sz="936" b="1" dirty="0"/>
              <a:t>tema</a:t>
            </a:r>
            <a:r>
              <a:rPr lang="es-ES" altLang="es-ES" sz="936" dirty="0"/>
              <a:t> o para </a:t>
            </a:r>
            <a:r>
              <a:rPr lang="es-ES" altLang="es-ES" sz="936" b="1" dirty="0"/>
              <a:t>saltos de sección </a:t>
            </a:r>
            <a:r>
              <a:rPr lang="es-ES" altLang="es-ES" sz="936" dirty="0"/>
              <a:t>en presentaciones de varios temas o conferencistas.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:a16="http://schemas.microsoft.com/office/drawing/2014/main" id="{CDC4A480-59AA-4696-BC57-7D09D3AD7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BFEF9FD9-8C6B-4CFF-ABBF-E3E4F75E29D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47068277-4BD5-4DBD-8A7A-2DB76A143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62B9E34-3909-463C-8E1D-9C245AB59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 err="1"/>
              <a:t>imágen</a:t>
            </a:r>
            <a:r>
              <a:rPr lang="es-ES" altLang="es-ES" sz="936" b="1" dirty="0"/>
              <a:t>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5C479D9D-860F-4229-A451-94321CC44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74C329A8-8159-427E-8554-A448BFBC619C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>
            <a:extLst>
              <a:ext uri="{FF2B5EF4-FFF2-40B4-BE49-F238E27FC236}">
                <a16:creationId xmlns:a16="http://schemas.microsoft.com/office/drawing/2014/main" id="{50A2AE98-CDE1-48DA-9256-DC8D3A823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BAA4AA-42F5-48E8-A84F-7B8F8DA70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finaliza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Si se requiere que el funcionario de la CGN deba ser contactado,  digite el </a:t>
            </a:r>
            <a:r>
              <a:rPr lang="es-ES" altLang="es-ES" sz="936" b="1" dirty="0"/>
              <a:t>correo electrónico institucional.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936" dirty="0"/>
              <a:t>Agregue en el área señalada el código </a:t>
            </a:r>
            <a:r>
              <a:rPr lang="es-ES" altLang="es-ES" sz="936" b="1" dirty="0"/>
              <a:t>QR.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7652" name="Marcador de número de diapositiva 3">
            <a:extLst>
              <a:ext uri="{FF2B5EF4-FFF2-40B4-BE49-F238E27FC236}">
                <a16:creationId xmlns:a16="http://schemas.microsoft.com/office/drawing/2014/main" id="{E18CF6AC-770B-4C16-9EC9-F7F58862A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694D32EE-3EB2-47F4-B785-E9BED8F48E83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CO" altLang="es-C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BB7883D-F432-488A-B9B9-C6D626363061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3E87E6A7-58F9-4DA5-B94E-C9984600D6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7352E72-D92B-407F-8AC0-7D3FF48FB057}"/>
              </a:ext>
            </a:extLst>
          </p:cNvPr>
          <p:cNvSpPr/>
          <p:nvPr/>
        </p:nvSpPr>
        <p:spPr>
          <a:xfrm>
            <a:off x="0" y="0"/>
            <a:ext cx="1670050" cy="5715000"/>
          </a:xfrm>
          <a:prstGeom prst="rect">
            <a:avLst/>
          </a:prstGeom>
          <a:solidFill>
            <a:srgbClr val="069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50471D-E309-4C6A-8C93-72B8415D7FAE}"/>
              </a:ext>
            </a:extLst>
          </p:cNvPr>
          <p:cNvSpPr/>
          <p:nvPr/>
        </p:nvSpPr>
        <p:spPr>
          <a:xfrm>
            <a:off x="7446963" y="0"/>
            <a:ext cx="1670050" cy="5715000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77969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7682297-81EB-445B-9C07-1FCC9597681C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2E74A0D2-ADF3-4F30-987F-9B22416244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C99CBD-3CBB-4181-A519-342EEDFC66D3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583B3188-1752-42A1-803A-F15633BEBD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46" y="5228134"/>
            <a:ext cx="1125481" cy="3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32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1B0742C-A26C-463A-A7F6-EA0A154E54A6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4BDF0D88-9AC9-44D4-B441-3B090B6A87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46" y="5228134"/>
            <a:ext cx="1125481" cy="3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973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3B8EA7-3385-40B9-A129-A990654E59F7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C0DA540E-CDC8-4EAA-B3F9-862E25E38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46" y="5228134"/>
            <a:ext cx="1125481" cy="3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367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D95B6-0364-4884-BB44-D52A7E825065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EB9455FD-1B63-4FF3-B09F-3A7BEBF003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46" y="5228134"/>
            <a:ext cx="1125481" cy="3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056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12C5255-7E71-4AF1-B267-D81AA7F5AF70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FC4507FB-12A0-4DD5-9016-CC68EE38B3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052F56C-D514-4BE4-A663-D03F5B824A6A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83973130-64B2-4C28-985B-6F5CB65443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C3165B30-AA6E-495D-8806-C5AD35524A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20638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0AB84D-B5E7-4687-93AB-02402F086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71" b="15852"/>
          <a:stretch/>
        </p:blipFill>
        <p:spPr>
          <a:xfrm>
            <a:off x="1205723" y="1574187"/>
            <a:ext cx="7392177" cy="3073401"/>
          </a:xfrm>
          <a:custGeom>
            <a:avLst/>
            <a:gdLst>
              <a:gd name="connsiteX0" fmla="*/ 0 w 7392177"/>
              <a:gd name="connsiteY0" fmla="*/ 0 h 3073401"/>
              <a:gd name="connsiteX1" fmla="*/ 7392177 w 7392177"/>
              <a:gd name="connsiteY1" fmla="*/ 0 h 3073401"/>
              <a:gd name="connsiteX2" fmla="*/ 7392177 w 7392177"/>
              <a:gd name="connsiteY2" fmla="*/ 1007534 h 3073401"/>
              <a:gd name="connsiteX3" fmla="*/ 6430824 w 7392177"/>
              <a:gd name="connsiteY3" fmla="*/ 1007534 h 3073401"/>
              <a:gd name="connsiteX4" fmla="*/ 6430824 w 7392177"/>
              <a:gd name="connsiteY4" fmla="*/ 3073401 h 3073401"/>
              <a:gd name="connsiteX5" fmla="*/ 969824 w 7392177"/>
              <a:gd name="connsiteY5" fmla="*/ 3073401 h 3073401"/>
              <a:gd name="connsiteX6" fmla="*/ 969824 w 7392177"/>
              <a:gd name="connsiteY6" fmla="*/ 948268 h 3073401"/>
              <a:gd name="connsiteX7" fmla="*/ 0 w 7392177"/>
              <a:gd name="connsiteY7" fmla="*/ 948268 h 30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92177" h="3073401">
                <a:moveTo>
                  <a:pt x="0" y="0"/>
                </a:moveTo>
                <a:lnTo>
                  <a:pt x="7392177" y="0"/>
                </a:lnTo>
                <a:lnTo>
                  <a:pt x="7392177" y="1007534"/>
                </a:lnTo>
                <a:lnTo>
                  <a:pt x="6430824" y="1007534"/>
                </a:lnTo>
                <a:lnTo>
                  <a:pt x="6430824" y="3073401"/>
                </a:lnTo>
                <a:lnTo>
                  <a:pt x="969824" y="3073401"/>
                </a:lnTo>
                <a:lnTo>
                  <a:pt x="969824" y="948268"/>
                </a:lnTo>
                <a:lnTo>
                  <a:pt x="0" y="948268"/>
                </a:lnTo>
                <a:close/>
              </a:path>
            </a:pathLst>
          </a:cu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2D277A70-B89E-43CA-9D1B-93646B4C5E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71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9888536-F28F-407F-B79B-68C07B87D0AD}"/>
              </a:ext>
            </a:extLst>
          </p:cNvPr>
          <p:cNvSpPr/>
          <p:nvPr/>
        </p:nvSpPr>
        <p:spPr>
          <a:xfrm>
            <a:off x="2514600" y="2743200"/>
            <a:ext cx="5291138" cy="171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0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F32153C-2740-4387-A367-521711BB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770188"/>
            <a:ext cx="50085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011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2B8EAACF-FEA6-4F4B-B1B1-AECA55903C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4373DB-E956-4450-8D98-4A28DA298C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338" y="1598613"/>
            <a:ext cx="244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E09290-6C97-4170-9719-531156550B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2527300"/>
            <a:ext cx="8139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2BAC3C-4FBE-4624-A64B-ABBC200761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400" y="3052600"/>
            <a:ext cx="3970998" cy="60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49E5F8-CF59-4719-B318-A1D8A5C9A9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2366963"/>
            <a:ext cx="91440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4">
            <a:extLst>
              <a:ext uri="{FF2B5EF4-FFF2-40B4-BE49-F238E27FC236}">
                <a16:creationId xmlns:a16="http://schemas.microsoft.com/office/drawing/2014/main" id="{EBE98A4B-9FFB-4D2E-96A7-9BC9CD66ED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5313363"/>
            <a:ext cx="28432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54F67F-ADDF-4046-9FD9-4F96F796341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836" y="3494088"/>
            <a:ext cx="2452164" cy="59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251290-9674-46EC-82C8-4AAD2FC753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858" y="4028494"/>
            <a:ext cx="2037672" cy="60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A4172F2-EC1F-482A-875E-485EE846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5183188"/>
            <a:ext cx="25400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1800" i="1">
                <a:solidFill>
                  <a:srgbClr val="7F7F7F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22BC9C-5CCB-4FEE-81DF-8215D33D64A9}"/>
              </a:ext>
            </a:extLst>
          </p:cNvPr>
          <p:cNvSpPr/>
          <p:nvPr/>
        </p:nvSpPr>
        <p:spPr>
          <a:xfrm>
            <a:off x="8382000" y="4559300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12" name="Picture 2" descr="http://www.cartagenacaribe.com/images/boton-contactenos.png">
            <a:extLst>
              <a:ext uri="{FF2B5EF4-FFF2-40B4-BE49-F238E27FC236}">
                <a16:creationId xmlns:a16="http://schemas.microsoft.com/office/drawing/2014/main" id="{9302C710-103E-4813-9518-9B6E230C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25" y="4086225"/>
            <a:ext cx="1668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B6967C9-8FE2-4AE5-987F-BAC46533B364}"/>
              </a:ext>
            </a:extLst>
          </p:cNvPr>
          <p:cNvSpPr txBox="1"/>
          <p:nvPr/>
        </p:nvSpPr>
        <p:spPr>
          <a:xfrm>
            <a:off x="2244725" y="1162050"/>
            <a:ext cx="45116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023A52E-B5D8-48A6-AD15-47D8F3B16FDC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27893AC2-235A-4D61-B2BB-9B8F573AA6D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46" y="5228134"/>
            <a:ext cx="1125481" cy="3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4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C0AC861-830E-4E03-ACC5-217D31669398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9C2B295E-894F-49F8-9007-F6C2E87BA7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185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1AF6E073-8DBE-4149-BCAB-E5146B3CC141}"/>
              </a:ext>
            </a:extLst>
          </p:cNvPr>
          <p:cNvSpPr/>
          <p:nvPr/>
        </p:nvSpPr>
        <p:spPr>
          <a:xfrm>
            <a:off x="7678738" y="4240213"/>
            <a:ext cx="328612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932B9A9-7307-4076-832E-C03EC80EE979}"/>
              </a:ext>
            </a:extLst>
          </p:cNvPr>
          <p:cNvSpPr/>
          <p:nvPr/>
        </p:nvSpPr>
        <p:spPr>
          <a:xfrm>
            <a:off x="0" y="12700"/>
            <a:ext cx="9144000" cy="57023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8A044DC-A1FA-47C5-936D-85321B9AB4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045"/>
            <a:ext cx="9144000" cy="51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946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vento - Bienven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470B8E1C-9E51-4ABB-931C-7CE8FD548C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B2147F18-BB94-4EC5-96A2-D918FD3C48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146175"/>
            <a:ext cx="271938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9FCEDC7-B8A2-41F5-AF77-18FB32081B8D}"/>
              </a:ext>
            </a:extLst>
          </p:cNvPr>
          <p:cNvSpPr txBox="1"/>
          <p:nvPr/>
        </p:nvSpPr>
        <p:spPr>
          <a:xfrm>
            <a:off x="1752600" y="130810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4DAD0C-4081-4319-A58E-8E78A7353C7F}"/>
              </a:ext>
            </a:extLst>
          </p:cNvPr>
          <p:cNvSpPr txBox="1"/>
          <p:nvPr/>
        </p:nvSpPr>
        <p:spPr>
          <a:xfrm>
            <a:off x="557657" y="2794000"/>
            <a:ext cx="5437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838191-C08E-4556-8C5E-B085E8F9B4F1}"/>
              </a:ext>
            </a:extLst>
          </p:cNvPr>
          <p:cNvSpPr txBox="1"/>
          <p:nvPr/>
        </p:nvSpPr>
        <p:spPr>
          <a:xfrm>
            <a:off x="1736148" y="4433817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6682696-946A-4140-9C5E-B38C5D4E4517}"/>
              </a:ext>
            </a:extLst>
          </p:cNvPr>
          <p:cNvSpPr/>
          <p:nvPr/>
        </p:nvSpPr>
        <p:spPr>
          <a:xfrm>
            <a:off x="8378825" y="392113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718" y="3389881"/>
            <a:ext cx="5079531" cy="137980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2868665" y="1479397"/>
            <a:ext cx="5079636" cy="17511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025956A2-4836-41A5-A699-DCA71B5AB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46" y="5228134"/>
            <a:ext cx="1125481" cy="3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4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5">
            <a:extLst>
              <a:ext uri="{FF2B5EF4-FFF2-40B4-BE49-F238E27FC236}">
                <a16:creationId xmlns:a16="http://schemas.microsoft.com/office/drawing/2014/main" id="{CD5C0870-9920-4310-84D0-3FA60F5EDD0E}"/>
              </a:ext>
            </a:extLst>
          </p:cNvPr>
          <p:cNvSpPr/>
          <p:nvPr/>
        </p:nvSpPr>
        <p:spPr>
          <a:xfrm>
            <a:off x="31750" y="481013"/>
            <a:ext cx="317500" cy="477837"/>
          </a:xfrm>
          <a:custGeom>
            <a:avLst/>
            <a:gdLst>
              <a:gd name="connsiteX0" fmla="*/ 0 w 354419"/>
              <a:gd name="connsiteY0" fmla="*/ 237461 h 474921"/>
              <a:gd name="connsiteX1" fmla="*/ 177210 w 354419"/>
              <a:gd name="connsiteY1" fmla="*/ 0 h 474921"/>
              <a:gd name="connsiteX2" fmla="*/ 354420 w 354419"/>
              <a:gd name="connsiteY2" fmla="*/ 237461 h 474921"/>
              <a:gd name="connsiteX3" fmla="*/ 177210 w 354419"/>
              <a:gd name="connsiteY3" fmla="*/ 474922 h 474921"/>
              <a:gd name="connsiteX4" fmla="*/ 0 w 354419"/>
              <a:gd name="connsiteY4" fmla="*/ 237461 h 474921"/>
              <a:gd name="connsiteX0" fmla="*/ 0 w 317739"/>
              <a:gd name="connsiteY0" fmla="*/ 237667 h 475418"/>
              <a:gd name="connsiteX1" fmla="*/ 177210 w 317739"/>
              <a:gd name="connsiteY1" fmla="*/ 206 h 475418"/>
              <a:gd name="connsiteX2" fmla="*/ 317739 w 317739"/>
              <a:gd name="connsiteY2" fmla="*/ 271728 h 475418"/>
              <a:gd name="connsiteX3" fmla="*/ 177210 w 317739"/>
              <a:gd name="connsiteY3" fmla="*/ 475128 h 475418"/>
              <a:gd name="connsiteX4" fmla="*/ 0 w 317739"/>
              <a:gd name="connsiteY4" fmla="*/ 237667 h 475418"/>
              <a:gd name="connsiteX0" fmla="*/ 0 w 349180"/>
              <a:gd name="connsiteY0" fmla="*/ 237972 h 476338"/>
              <a:gd name="connsiteX1" fmla="*/ 177210 w 349180"/>
              <a:gd name="connsiteY1" fmla="*/ 511 h 476338"/>
              <a:gd name="connsiteX2" fmla="*/ 349180 w 349180"/>
              <a:gd name="connsiteY2" fmla="*/ 292994 h 476338"/>
              <a:gd name="connsiteX3" fmla="*/ 177210 w 349180"/>
              <a:gd name="connsiteY3" fmla="*/ 475433 h 476338"/>
              <a:gd name="connsiteX4" fmla="*/ 0 w 349180"/>
              <a:gd name="connsiteY4" fmla="*/ 237972 h 476338"/>
              <a:gd name="connsiteX0" fmla="*/ 0 w 317739"/>
              <a:gd name="connsiteY0" fmla="*/ 230299 h 476761"/>
              <a:gd name="connsiteX1" fmla="*/ 145769 w 317739"/>
              <a:gd name="connsiteY1" fmla="*/ 698 h 476761"/>
              <a:gd name="connsiteX2" fmla="*/ 317739 w 317739"/>
              <a:gd name="connsiteY2" fmla="*/ 293181 h 476761"/>
              <a:gd name="connsiteX3" fmla="*/ 145769 w 317739"/>
              <a:gd name="connsiteY3" fmla="*/ 475620 h 476761"/>
              <a:gd name="connsiteX4" fmla="*/ 0 w 317739"/>
              <a:gd name="connsiteY4" fmla="*/ 23029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39" h="476761">
                <a:moveTo>
                  <a:pt x="0" y="230299"/>
                </a:moveTo>
                <a:cubicBezTo>
                  <a:pt x="0" y="99153"/>
                  <a:pt x="92813" y="-9782"/>
                  <a:pt x="145769" y="698"/>
                </a:cubicBezTo>
                <a:cubicBezTo>
                  <a:pt x="198726" y="11178"/>
                  <a:pt x="317739" y="162035"/>
                  <a:pt x="317739" y="293181"/>
                </a:cubicBezTo>
                <a:cubicBezTo>
                  <a:pt x="317739" y="424327"/>
                  <a:pt x="198726" y="486100"/>
                  <a:pt x="145769" y="475620"/>
                </a:cubicBezTo>
                <a:cubicBezTo>
                  <a:pt x="92813" y="465140"/>
                  <a:pt x="0" y="361445"/>
                  <a:pt x="0" y="230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A9A82C14-1348-493F-995C-E7EFAE50CD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21415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750F9AB-D1C3-4CEE-A399-A3E9F750CFB3}"/>
              </a:ext>
            </a:extLst>
          </p:cNvPr>
          <p:cNvSpPr/>
          <p:nvPr/>
        </p:nvSpPr>
        <p:spPr>
          <a:xfrm>
            <a:off x="8597900" y="184150"/>
            <a:ext cx="361950" cy="296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6" name="Imagen 11">
            <a:extLst>
              <a:ext uri="{FF2B5EF4-FFF2-40B4-BE49-F238E27FC236}">
                <a16:creationId xmlns:a16="http://schemas.microsoft.com/office/drawing/2014/main" id="{57F41D07-A96C-4899-9FD9-0D9DD5CCB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19" b="63123"/>
          <a:stretch/>
        </p:blipFill>
        <p:spPr bwMode="auto">
          <a:xfrm>
            <a:off x="1" y="0"/>
            <a:ext cx="2540000" cy="2099733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023A8F8-E984-452B-9777-396EAB8C0FC0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7516" y="2444960"/>
            <a:ext cx="6322828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8F14F873-7D42-4AC6-ACC3-72F8E914E7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46" y="5228134"/>
            <a:ext cx="1125481" cy="3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094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107921E-FEAA-4339-AF89-D2E66914E281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B9325DFB-FC09-4CE0-8E41-E0630E6650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46" y="5228134"/>
            <a:ext cx="1125481" cy="3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88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2103F2D-6F15-4D59-AC14-037CDFE61558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A212F774-3D5C-417A-80A6-8E74736183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71024981-B08C-40FD-B42A-3B71CC0F21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46" y="5228134"/>
            <a:ext cx="1125481" cy="3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13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31EF97-FF27-457B-8A70-73912B7692F7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7569090-12D5-4D8C-94EF-7FBBBA327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46" y="5228134"/>
            <a:ext cx="1125481" cy="3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266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2EF836C-B806-489A-AC84-414F2A2024C6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02B83314-D83E-4607-9A15-DC48D7393C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46" y="5228134"/>
            <a:ext cx="1125481" cy="3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229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on - blanco 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9FA9A97-48A1-40F7-A0CA-5216F09B60DE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D4B2C9A8-BFB7-41F8-97D2-CD3C7975A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46" y="5228134"/>
            <a:ext cx="1125481" cy="3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521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1">
            <a:extLst>
              <a:ext uri="{FF2B5EF4-FFF2-40B4-BE49-F238E27FC236}">
                <a16:creationId xmlns:a16="http://schemas.microsoft.com/office/drawing/2014/main" id="{72ACD577-B0BB-4B6A-8B39-9AC2D0A08B49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6989A54-B69F-42C2-BC97-33C71B03A2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6925" y="304800"/>
            <a:ext cx="7718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E0CDBE2-D5BA-4F39-A8DF-64CB97F8BE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96925" y="1520825"/>
            <a:ext cx="77184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pic>
        <p:nvPicPr>
          <p:cNvPr id="1029" name="Imagen 6">
            <a:extLst>
              <a:ext uri="{FF2B5EF4-FFF2-40B4-BE49-F238E27FC236}">
                <a16:creationId xmlns:a16="http://schemas.microsoft.com/office/drawing/2014/main" id="{3B1439CA-B863-43B7-8DED-E8FB3C7A001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2492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n 12">
            <a:extLst>
              <a:ext uri="{FF2B5EF4-FFF2-40B4-BE49-F238E27FC236}">
                <a16:creationId xmlns:a16="http://schemas.microsoft.com/office/drawing/2014/main" id="{4089684F-188B-440A-8084-E107EA0A067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</p:sldLayoutIdLst>
  <p:transition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gif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3775896-B3D0-4941-BDD6-26CF3BC56006}"/>
              </a:ext>
            </a:extLst>
          </p:cNvPr>
          <p:cNvSpPr/>
          <p:nvPr/>
        </p:nvSpPr>
        <p:spPr>
          <a:xfrm>
            <a:off x="-62345" y="588670"/>
            <a:ext cx="9116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Posibles beneficios estratégicos identificados  </a:t>
            </a:r>
            <a:r>
              <a:rPr lang="es-CO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stakeholder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por </a:t>
            </a:r>
            <a:r>
              <a:rPr lang="es-CO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stakeholder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s-CO" sz="1800" i="1" dirty="0">
                <a:solidFill>
                  <a:srgbClr val="000000"/>
                </a:solidFill>
                <a:latin typeface="Arial" panose="020B0604020202020204" pitchFamily="34" charset="0"/>
              </a:rPr>
              <a:t>(parte interesada por parte interesada)</a:t>
            </a:r>
            <a:endParaRPr lang="es-CO" sz="1800" i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3BB4707-1407-4C0E-B050-068B5BB7A227}"/>
              </a:ext>
            </a:extLst>
          </p:cNvPr>
          <p:cNvSpPr/>
          <p:nvPr/>
        </p:nvSpPr>
        <p:spPr>
          <a:xfrm>
            <a:off x="629831" y="144964"/>
            <a:ext cx="1002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</a:rPr>
              <a:t>OPORTUNIDADES DENTRO DE LA CRISIS DEL COVID-19</a:t>
            </a:r>
            <a:endParaRPr lang="es-CO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3996176-1008-4EA1-A9D8-9086ACF59B4A}"/>
              </a:ext>
            </a:extLst>
          </p:cNvPr>
          <p:cNvSpPr/>
          <p:nvPr/>
        </p:nvSpPr>
        <p:spPr>
          <a:xfrm>
            <a:off x="62338" y="1197695"/>
            <a:ext cx="1152006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2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COLABORADORES /  EMPLEADOS: </a:t>
            </a:r>
            <a:r>
              <a:rPr lang="es-CO" sz="1600" dirty="0">
                <a:latin typeface="Arial" panose="020B0604020202020204" pitchFamily="34" charset="0"/>
              </a:rPr>
              <a:t>Refuerzo de la confianza y de la lealtad mutua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ALTA GERENCIA: </a:t>
            </a:r>
            <a:r>
              <a:rPr lang="es-CO" sz="1600" dirty="0">
                <a:latin typeface="Arial" panose="020B0604020202020204" pitchFamily="34" charset="0"/>
              </a:rPr>
              <a:t>Refuerzo del liderazgo gracias a un correcto proceso de toma de decisiones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INVERSORES: </a:t>
            </a:r>
            <a:r>
              <a:rPr lang="es-CO" sz="1600" dirty="0">
                <a:latin typeface="Arial" panose="020B0604020202020204" pitchFamily="34" charset="0"/>
              </a:rPr>
              <a:t>Mejora de posicionamiento gracias a adaptación a los cambios del mercado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CLIENTES: </a:t>
            </a:r>
            <a:r>
              <a:rPr lang="es-CO" sz="1600" dirty="0">
                <a:latin typeface="Arial" panose="020B0604020202020204" pitchFamily="34" charset="0"/>
              </a:rPr>
              <a:t>Sobrecumplimiento de expectativas en épocas difíciles</a:t>
            </a:r>
          </a:p>
          <a:p>
            <a:pPr algn="just"/>
            <a:endParaRPr lang="es-CO" sz="1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7030A0"/>
                </a:solidFill>
                <a:latin typeface="Arial" panose="020B0604020202020204" pitchFamily="34" charset="0"/>
              </a:rPr>
              <a:t>REGULADORES/ AUTORIDADES: </a:t>
            </a:r>
            <a:r>
              <a:rPr lang="es-CO" sz="1600" b="1" dirty="0">
                <a:solidFill>
                  <a:srgbClr val="FF0000"/>
                </a:solidFill>
                <a:latin typeface="Arial" panose="020B0604020202020204" pitchFamily="34" charset="0"/>
              </a:rPr>
              <a:t>Compromiso con la sociedad</a:t>
            </a:r>
          </a:p>
          <a:p>
            <a:pPr algn="just"/>
            <a:endParaRPr lang="es-CO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ANALISTAS: </a:t>
            </a:r>
            <a:r>
              <a:rPr lang="es-CO" sz="1600" dirty="0">
                <a:latin typeface="Arial" panose="020B0604020202020204" pitchFamily="34" charset="0"/>
              </a:rPr>
              <a:t>Recomendaciones y mejora de ratings por sobrecumplimiento de objetivos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SOCIEDAD: </a:t>
            </a:r>
            <a:r>
              <a:rPr lang="es-CO" sz="1600" dirty="0">
                <a:latin typeface="Arial" panose="020B0604020202020204" pitchFamily="34" charset="0"/>
              </a:rPr>
              <a:t>Sobrecumplimiento de las expectativas sociales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PROVEEDORES: </a:t>
            </a:r>
            <a:r>
              <a:rPr lang="es-CO" sz="1600" dirty="0">
                <a:latin typeface="Arial" panose="020B0604020202020204" pitchFamily="34" charset="0"/>
              </a:rPr>
              <a:t>Refuerzo de compromiso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COMUNICACIÓN Y MEDIOS: </a:t>
            </a:r>
            <a:r>
              <a:rPr lang="es-CO" sz="1600" dirty="0">
                <a:latin typeface="Arial" panose="020B0604020202020204" pitchFamily="34" charset="0"/>
              </a:rPr>
              <a:t>Mejora de la percepción</a:t>
            </a:r>
          </a:p>
          <a:p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8" name="Flecha curvada hacia la izquierda 12">
            <a:extLst>
              <a:ext uri="{FF2B5EF4-FFF2-40B4-BE49-F238E27FC236}">
                <a16:creationId xmlns:a16="http://schemas.microsoft.com/office/drawing/2014/main" id="{844235C5-F1A8-43E3-8DA6-FB6B9D699DF6}"/>
              </a:ext>
            </a:extLst>
          </p:cNvPr>
          <p:cNvSpPr/>
          <p:nvPr/>
        </p:nvSpPr>
        <p:spPr>
          <a:xfrm rot="267475">
            <a:off x="8188019" y="1431550"/>
            <a:ext cx="868134" cy="3821327"/>
          </a:xfrm>
          <a:prstGeom prst="curvedLeftArrow">
            <a:avLst>
              <a:gd name="adj1" fmla="val 25000"/>
              <a:gd name="adj2" fmla="val 48544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75326A9-95A5-46DC-9481-423EA44D61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285" y="4311409"/>
            <a:ext cx="1744545" cy="10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610250D-629A-4518-9E46-747AF3B91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917"/>
            <a:ext cx="9144000" cy="8229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7769BF9-9AB6-43FC-9AEB-78410829A40B}"/>
              </a:ext>
            </a:extLst>
          </p:cNvPr>
          <p:cNvSpPr txBox="1"/>
          <p:nvPr/>
        </p:nvSpPr>
        <p:spPr>
          <a:xfrm>
            <a:off x="2998306" y="6217500"/>
            <a:ext cx="60650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FF00"/>
                </a:solidFill>
              </a:rPr>
              <a:t>INSTRUMENTOS DE TRANSPARENCIA DE LAS CUENTAS PÚBLICAS PARA EL CIUDADANO</a:t>
            </a:r>
          </a:p>
          <a:p>
            <a:pPr algn="ctr"/>
            <a:endParaRPr lang="es-CO" sz="2000" b="1" dirty="0">
              <a:solidFill>
                <a:srgbClr val="FF0000"/>
              </a:solidFill>
            </a:endParaRPr>
          </a:p>
          <a:p>
            <a:pPr algn="ctr"/>
            <a:r>
              <a:rPr lang="es-CO" sz="2000" b="1" dirty="0">
                <a:solidFill>
                  <a:srgbClr val="FFFF00"/>
                </a:solidFill>
              </a:rPr>
              <a:t>“CUENTAS CLARAS PARA UN ESTADO TRANSPARENTE” ES CUSTODIA DE PROBIDAD Y HONRADEZ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B43B32D-472B-41C6-BD66-4A312E75F10B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71" t="7993" r="10693" b="3606"/>
          <a:stretch/>
        </p:blipFill>
        <p:spPr bwMode="auto">
          <a:xfrm>
            <a:off x="0" y="6273053"/>
            <a:ext cx="2944906" cy="1701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14A069-BC70-4E79-BDBE-4EECC73516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391" y="2528181"/>
            <a:ext cx="1999716" cy="3461539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8527650-CC2D-4E5F-80B3-2837B375E2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401" y="2991971"/>
            <a:ext cx="1999716" cy="3166794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F57387-755E-438D-929E-3CA6375D85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535" y="1332972"/>
            <a:ext cx="2335265" cy="4428968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8C9D410-58EE-479D-978E-0FA69D940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813" y="865191"/>
            <a:ext cx="5567082" cy="85102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B633B4D-C0C3-4392-85F0-16602F905C7D}"/>
              </a:ext>
            </a:extLst>
          </p:cNvPr>
          <p:cNvSpPr txBox="1"/>
          <p:nvPr/>
        </p:nvSpPr>
        <p:spPr>
          <a:xfrm>
            <a:off x="322729" y="281664"/>
            <a:ext cx="660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FF00"/>
                </a:solidFill>
              </a:rPr>
              <a:t>CONTABILIDAD PÚBLICA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78072AF-23C7-4073-A30F-839AECBBA5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544" y="784813"/>
            <a:ext cx="2706065" cy="4284728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166CBC2-9E1D-4D25-9926-8434CEEAE282}"/>
              </a:ext>
            </a:extLst>
          </p:cNvPr>
          <p:cNvSpPr/>
          <p:nvPr/>
        </p:nvSpPr>
        <p:spPr>
          <a:xfrm>
            <a:off x="1" y="6515101"/>
            <a:ext cx="1519518" cy="215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y COVID 19 </a:t>
            </a:r>
          </a:p>
        </p:txBody>
      </p:sp>
    </p:spTree>
    <p:extLst>
      <p:ext uri="{BB962C8B-B14F-4D97-AF65-F5344CB8AC3E}">
        <p14:creationId xmlns:p14="http://schemas.microsoft.com/office/powerpoint/2010/main" val="7539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2A5DC5-16FF-4DFC-A41B-945FF9ECF4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960" y="228601"/>
            <a:ext cx="4329730" cy="5372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A9A914-1292-47EC-8337-47C15DD190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690" y="690183"/>
            <a:ext cx="3597309" cy="43346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8132B2-0645-45BD-AB70-32433BAB2CC2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40"/>
          <a:stretch/>
        </p:blipFill>
        <p:spPr bwMode="auto">
          <a:xfrm>
            <a:off x="0" y="2110964"/>
            <a:ext cx="1432112" cy="2004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6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B8651A-FA98-4AC6-AC9A-E1D2D938A6D9}"/>
              </a:ext>
            </a:extLst>
          </p:cNvPr>
          <p:cNvSpPr txBox="1">
            <a:spLocks/>
          </p:cNvSpPr>
          <p:nvPr/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55600" indent="101600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12788" indent="201613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68388" indent="303213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25575" indent="403225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13</a:t>
            </a:fld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EFA8A-51E6-4C42-B0FC-CAE5D0D4FA7A}"/>
              </a:ext>
            </a:extLst>
          </p:cNvPr>
          <p:cNvSpPr/>
          <p:nvPr/>
        </p:nvSpPr>
        <p:spPr>
          <a:xfrm>
            <a:off x="1135715" y="686579"/>
            <a:ext cx="702078" cy="4341843"/>
          </a:xfrm>
          <a:prstGeom prst="rect">
            <a:avLst/>
          </a:prstGeom>
          <a:solidFill>
            <a:srgbClr val="00F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O"/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B22D5AFA-45C4-49E6-91CC-35CF75B40990}"/>
              </a:ext>
            </a:extLst>
          </p:cNvPr>
          <p:cNvSpPr/>
          <p:nvPr/>
        </p:nvSpPr>
        <p:spPr>
          <a:xfrm rot="4068638" flipV="1">
            <a:off x="1026496" y="746514"/>
            <a:ext cx="3083306" cy="4057302"/>
          </a:xfrm>
          <a:custGeom>
            <a:avLst/>
            <a:gdLst>
              <a:gd name="connsiteX0" fmla="*/ 0 w 812903"/>
              <a:gd name="connsiteY0" fmla="*/ 0 h 730576"/>
              <a:gd name="connsiteX1" fmla="*/ 812903 w 812903"/>
              <a:gd name="connsiteY1" fmla="*/ 0 h 730576"/>
              <a:gd name="connsiteX2" fmla="*/ 812903 w 812903"/>
              <a:gd name="connsiteY2" fmla="*/ 730576 h 730576"/>
              <a:gd name="connsiteX3" fmla="*/ 0 w 812903"/>
              <a:gd name="connsiteY3" fmla="*/ 730576 h 730576"/>
              <a:gd name="connsiteX4" fmla="*/ 0 w 812903"/>
              <a:gd name="connsiteY4" fmla="*/ 0 h 730576"/>
              <a:gd name="connsiteX0" fmla="*/ 0 w 953483"/>
              <a:gd name="connsiteY0" fmla="*/ 0 h 730576"/>
              <a:gd name="connsiteX1" fmla="*/ 812903 w 953483"/>
              <a:gd name="connsiteY1" fmla="*/ 0 h 730576"/>
              <a:gd name="connsiteX2" fmla="*/ 953483 w 953483"/>
              <a:gd name="connsiteY2" fmla="*/ 611998 h 730576"/>
              <a:gd name="connsiteX3" fmla="*/ 0 w 953483"/>
              <a:gd name="connsiteY3" fmla="*/ 730576 h 730576"/>
              <a:gd name="connsiteX4" fmla="*/ 0 w 953483"/>
              <a:gd name="connsiteY4" fmla="*/ 0 h 730576"/>
              <a:gd name="connsiteX0" fmla="*/ 111492 w 953483"/>
              <a:gd name="connsiteY0" fmla="*/ 0 h 732628"/>
              <a:gd name="connsiteX1" fmla="*/ 812903 w 953483"/>
              <a:gd name="connsiteY1" fmla="*/ 2052 h 732628"/>
              <a:gd name="connsiteX2" fmla="*/ 953483 w 953483"/>
              <a:gd name="connsiteY2" fmla="*/ 614050 h 732628"/>
              <a:gd name="connsiteX3" fmla="*/ 0 w 953483"/>
              <a:gd name="connsiteY3" fmla="*/ 732628 h 732628"/>
              <a:gd name="connsiteX4" fmla="*/ 111492 w 953483"/>
              <a:gd name="connsiteY4" fmla="*/ 0 h 732628"/>
              <a:gd name="connsiteX0" fmla="*/ 0 w 1021531"/>
              <a:gd name="connsiteY0" fmla="*/ 168821 h 730576"/>
              <a:gd name="connsiteX1" fmla="*/ 880951 w 1021531"/>
              <a:gd name="connsiteY1" fmla="*/ 0 h 730576"/>
              <a:gd name="connsiteX2" fmla="*/ 1021531 w 1021531"/>
              <a:gd name="connsiteY2" fmla="*/ 611998 h 730576"/>
              <a:gd name="connsiteX3" fmla="*/ 68048 w 1021531"/>
              <a:gd name="connsiteY3" fmla="*/ 730576 h 730576"/>
              <a:gd name="connsiteX4" fmla="*/ 0 w 1021531"/>
              <a:gd name="connsiteY4" fmla="*/ 168821 h 730576"/>
              <a:gd name="connsiteX0" fmla="*/ 0 w 1021531"/>
              <a:gd name="connsiteY0" fmla="*/ 176109 h 737864"/>
              <a:gd name="connsiteX1" fmla="*/ 879983 w 1021531"/>
              <a:gd name="connsiteY1" fmla="*/ 0 h 737864"/>
              <a:gd name="connsiteX2" fmla="*/ 1021531 w 1021531"/>
              <a:gd name="connsiteY2" fmla="*/ 619286 h 737864"/>
              <a:gd name="connsiteX3" fmla="*/ 68048 w 1021531"/>
              <a:gd name="connsiteY3" fmla="*/ 737864 h 737864"/>
              <a:gd name="connsiteX4" fmla="*/ 0 w 1021531"/>
              <a:gd name="connsiteY4" fmla="*/ 176109 h 73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531" h="737864">
                <a:moveTo>
                  <a:pt x="0" y="176109"/>
                </a:moveTo>
                <a:lnTo>
                  <a:pt x="879983" y="0"/>
                </a:lnTo>
                <a:lnTo>
                  <a:pt x="1021531" y="619286"/>
                </a:lnTo>
                <a:lnTo>
                  <a:pt x="68048" y="737864"/>
                </a:lnTo>
                <a:lnTo>
                  <a:pt x="0" y="176109"/>
                </a:lnTo>
                <a:close/>
              </a:path>
            </a:pathLst>
          </a:custGeom>
          <a:solidFill>
            <a:srgbClr val="009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16D69A-EB4E-4835-A748-935980CC5091}"/>
              </a:ext>
            </a:extLst>
          </p:cNvPr>
          <p:cNvSpPr txBox="1"/>
          <p:nvPr/>
        </p:nvSpPr>
        <p:spPr>
          <a:xfrm>
            <a:off x="1957796" y="1797851"/>
            <a:ext cx="1743579" cy="564463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algn="ctr"/>
            <a:r>
              <a:rPr lang="es-ES" sz="3200" spc="156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de marzo</a:t>
            </a:r>
            <a:endParaRPr lang="es-CO" sz="3200" spc="156" dirty="0">
              <a:solidFill>
                <a:schemeClr val="bg1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7AD1F0-D68D-4CA4-B161-E104C427CB1B}"/>
              </a:ext>
            </a:extLst>
          </p:cNvPr>
          <p:cNvSpPr txBox="1"/>
          <p:nvPr/>
        </p:nvSpPr>
        <p:spPr>
          <a:xfrm>
            <a:off x="1377983" y="2351800"/>
            <a:ext cx="2997130" cy="154934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FF00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DÍA DEL CONTADOR PÚBLICO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0DA3FC-3CCD-45B0-B495-CF29C34E97B8}"/>
              </a:ext>
            </a:extLst>
          </p:cNvPr>
          <p:cNvSpPr txBox="1"/>
          <p:nvPr/>
        </p:nvSpPr>
        <p:spPr>
          <a:xfrm>
            <a:off x="1255718" y="1265274"/>
            <a:ext cx="796002" cy="205717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ES" sz="12900" spc="156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1</a:t>
            </a:r>
            <a:endParaRPr lang="es-CO" sz="12900" spc="156" dirty="0">
              <a:solidFill>
                <a:schemeClr val="bg1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77F12E1-46C3-4170-8902-85F59E28E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923" y="707745"/>
            <a:ext cx="3925577" cy="4361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3E716F9-FAF2-4073-A374-A3998377BC0F}"/>
              </a:ext>
            </a:extLst>
          </p:cNvPr>
          <p:cNvSpPr txBox="1"/>
          <p:nvPr/>
        </p:nvSpPr>
        <p:spPr>
          <a:xfrm>
            <a:off x="6588224" y="4009628"/>
            <a:ext cx="1476276" cy="81068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2021</a:t>
            </a:r>
            <a:endParaRPr lang="es-CO" sz="4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www.utadeo.edu.co/sites/tadeo/files/simbolo.jpg">
            <a:extLst>
              <a:ext uri="{FF2B5EF4-FFF2-40B4-BE49-F238E27FC236}">
                <a16:creationId xmlns:a16="http://schemas.microsoft.com/office/drawing/2014/main" id="{211699DB-9DB1-4A71-8D03-24A3C6F5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921" y="985292"/>
            <a:ext cx="550007" cy="8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ódigo QR&#10;&#10;Descripción generada automáticamente">
            <a:extLst>
              <a:ext uri="{FF2B5EF4-FFF2-40B4-BE49-F238E27FC236}">
                <a16:creationId xmlns:a16="http://schemas.microsoft.com/office/drawing/2014/main" id="{B5117B69-7461-4F9D-B576-71B46032B6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163" y="2994408"/>
            <a:ext cx="2264648" cy="2264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14D6D3-05CE-4B69-9CDE-1E9DB295FE8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1459" y="443753"/>
            <a:ext cx="4975412" cy="527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8C26D-6AF5-4AE8-8AE2-2BCF47432327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40"/>
          <a:stretch/>
        </p:blipFill>
        <p:spPr bwMode="auto">
          <a:xfrm>
            <a:off x="3160057" y="4632290"/>
            <a:ext cx="1660713" cy="1028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F08D3DB1-99D4-4A17-9B21-D5301EED9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F6EB55-3BC8-4CFB-A57B-2576BF274C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3512"/>
            <a:ext cx="6051176" cy="412152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A5643D2-62AF-48EE-8C77-A709ABA5CD5F}"/>
              </a:ext>
            </a:extLst>
          </p:cNvPr>
          <p:cNvSpPr/>
          <p:nvPr/>
        </p:nvSpPr>
        <p:spPr>
          <a:xfrm>
            <a:off x="13447" y="5190558"/>
            <a:ext cx="1445559" cy="134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/>
              <a:t>Fuente: Foto Semana.com</a:t>
            </a:r>
          </a:p>
        </p:txBody>
      </p:sp>
      <p:pic>
        <p:nvPicPr>
          <p:cNvPr id="1028" name="Picture 4" descr="Notas explicativas: Mapa Geológico de Colombia">
            <a:extLst>
              <a:ext uri="{FF2B5EF4-FFF2-40B4-BE49-F238E27FC236}">
                <a16:creationId xmlns:a16="http://schemas.microsoft.com/office/drawing/2014/main" id="{485C4F7B-07B7-4ADF-90F5-0105F67D6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284" y="2689436"/>
            <a:ext cx="177423" cy="22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EA3E41-40A0-44BB-8247-2D4E544A35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176" y="2705100"/>
            <a:ext cx="3092823" cy="237788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E332F56-E0E7-4FD7-9A84-663F85C88546}"/>
              </a:ext>
            </a:extLst>
          </p:cNvPr>
          <p:cNvSpPr txBox="1"/>
          <p:nvPr/>
        </p:nvSpPr>
        <p:spPr>
          <a:xfrm>
            <a:off x="6192375" y="437044"/>
            <a:ext cx="291801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dirty="0"/>
              <a:t>Casos Confirmados</a:t>
            </a:r>
            <a:r>
              <a:rPr lang="es-CO" sz="1700" dirty="0"/>
              <a:t>: 2.248.135</a:t>
            </a:r>
          </a:p>
          <a:p>
            <a:endParaRPr lang="es-CO" sz="1700" dirty="0"/>
          </a:p>
          <a:p>
            <a:r>
              <a:rPr lang="es-CO" sz="1700" b="1" dirty="0"/>
              <a:t>Casos Activos</a:t>
            </a:r>
            <a:r>
              <a:rPr lang="es-CO" sz="1700" dirty="0"/>
              <a:t>: 36.040</a:t>
            </a:r>
          </a:p>
          <a:p>
            <a:endParaRPr lang="es-CO" sz="1700" dirty="0"/>
          </a:p>
          <a:p>
            <a:r>
              <a:rPr lang="es-CO" sz="1700" b="1" dirty="0"/>
              <a:t>Recuperados</a:t>
            </a:r>
            <a:r>
              <a:rPr lang="es-CO" sz="1700" dirty="0"/>
              <a:t>: 2.145.450 </a:t>
            </a:r>
          </a:p>
          <a:p>
            <a:endParaRPr lang="es-CO" sz="1700" dirty="0"/>
          </a:p>
          <a:p>
            <a:r>
              <a:rPr lang="es-CO" sz="1700" b="1" dirty="0"/>
              <a:t>Fallecidos</a:t>
            </a:r>
            <a:r>
              <a:rPr lang="es-CO" sz="1700" dirty="0"/>
              <a:t>: 59.660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C87A9B5-6656-42A6-9C7A-A8966B8AE2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6051176" cy="120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3747E1A-89FC-4D70-B91B-7882DF29AA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211" y="0"/>
            <a:ext cx="3727829" cy="12102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89519E6-794C-4F08-B47F-AFB1B9337A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039" y="0"/>
            <a:ext cx="1976719" cy="12102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4001C6-D6D4-4C07-9FCB-FD866BCF4A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5" y="1245236"/>
            <a:ext cx="9076765" cy="411156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264128C-0DFE-4EDE-9CBE-1AB3CC376ACE}"/>
              </a:ext>
            </a:extLst>
          </p:cNvPr>
          <p:cNvSpPr/>
          <p:nvPr/>
        </p:nvSpPr>
        <p:spPr>
          <a:xfrm>
            <a:off x="67235" y="3967107"/>
            <a:ext cx="173587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0000"/>
                </a:solidFill>
              </a:rPr>
              <a:t>Infectados con coronavirus SARS-COV-2</a:t>
            </a:r>
            <a:endParaRPr lang="es-CO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1E9040B-02DF-4279-97D0-8B6825F86442}"/>
              </a:ext>
            </a:extLst>
          </p:cNvPr>
          <p:cNvSpPr/>
          <p:nvPr/>
        </p:nvSpPr>
        <p:spPr>
          <a:xfrm>
            <a:off x="4121529" y="2808205"/>
            <a:ext cx="164054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CO" sz="1200" b="1" dirty="0" err="1"/>
              <a:t>Gotículas</a:t>
            </a:r>
            <a:r>
              <a:rPr lang="es-CO" sz="1200" b="1" dirty="0"/>
              <a:t> conteniendo</a:t>
            </a:r>
          </a:p>
          <a:p>
            <a:r>
              <a:rPr lang="es-CO" sz="1200" b="1" dirty="0"/>
              <a:t>el virus en el aire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4D992FD-BB88-493E-B05F-F5B2B78350DE}"/>
              </a:ext>
            </a:extLst>
          </p:cNvPr>
          <p:cNvSpPr/>
          <p:nvPr/>
        </p:nvSpPr>
        <p:spPr>
          <a:xfrm>
            <a:off x="6145293" y="2860601"/>
            <a:ext cx="2191871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CO" sz="1100" b="1" dirty="0" err="1"/>
              <a:t>Gotículas</a:t>
            </a:r>
            <a:r>
              <a:rPr lang="es-CO" sz="1100" b="1" dirty="0"/>
              <a:t>  se depositan en la nariz, boca y posiblemente pulmones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66CE6E-C8E8-4D5F-8E3A-02B73D5CF20A}"/>
              </a:ext>
            </a:extLst>
          </p:cNvPr>
          <p:cNvSpPr/>
          <p:nvPr/>
        </p:nvSpPr>
        <p:spPr>
          <a:xfrm>
            <a:off x="4067097" y="3884346"/>
            <a:ext cx="1560500" cy="600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 err="1"/>
              <a:t>Gotículas</a:t>
            </a:r>
            <a:endParaRPr lang="es-CO" sz="1100" b="1" dirty="0"/>
          </a:p>
          <a:p>
            <a:pPr algn="ctr"/>
            <a:r>
              <a:rPr lang="es-CO" sz="1100" b="1" dirty="0"/>
              <a:t>se depositan</a:t>
            </a:r>
          </a:p>
          <a:p>
            <a:pPr algn="ctr"/>
            <a:r>
              <a:rPr lang="es-CO" sz="1100" b="1" dirty="0"/>
              <a:t>en superficies/  objetos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145FE76-83A7-446C-830B-620D117D12C7}"/>
              </a:ext>
            </a:extLst>
          </p:cNvPr>
          <p:cNvSpPr/>
          <p:nvPr/>
        </p:nvSpPr>
        <p:spPr>
          <a:xfrm>
            <a:off x="5759190" y="4038878"/>
            <a:ext cx="1381177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En los dedos al tocar</a:t>
            </a:r>
          </a:p>
          <a:p>
            <a:pPr algn="ctr"/>
            <a:r>
              <a:rPr lang="es-CO" sz="1100" b="1" dirty="0"/>
              <a:t> las superficies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691957C-CA05-4B82-A025-6CD057758E8F}"/>
              </a:ext>
            </a:extLst>
          </p:cNvPr>
          <p:cNvSpPr/>
          <p:nvPr/>
        </p:nvSpPr>
        <p:spPr>
          <a:xfrm>
            <a:off x="7335371" y="3864530"/>
            <a:ext cx="1560500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Eventualmente</a:t>
            </a:r>
          </a:p>
          <a:p>
            <a:pPr algn="ctr"/>
            <a:r>
              <a:rPr lang="es-CO" sz="1100" b="1" dirty="0"/>
              <a:t>llegan a la nariz y boca</a:t>
            </a:r>
          </a:p>
        </p:txBody>
      </p:sp>
    </p:spTree>
    <p:extLst>
      <p:ext uri="{BB962C8B-B14F-4D97-AF65-F5344CB8AC3E}">
        <p14:creationId xmlns:p14="http://schemas.microsoft.com/office/powerpoint/2010/main" val="39694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2C3C95-6171-481D-B630-985389EF69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88" y="1102659"/>
            <a:ext cx="1875865" cy="23973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E0C81B-9C5E-48E5-AEEA-75DC0D96E4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013" y="-31278"/>
            <a:ext cx="2957910" cy="830218"/>
          </a:xfrm>
          <a:prstGeom prst="rect">
            <a:avLst/>
          </a:prstGeom>
          <a:ln>
            <a:noFill/>
          </a:ln>
        </p:spPr>
      </p:pic>
      <p:sp>
        <p:nvSpPr>
          <p:cNvPr id="6" name="Flecha izquierda y arriba 16">
            <a:extLst>
              <a:ext uri="{FF2B5EF4-FFF2-40B4-BE49-F238E27FC236}">
                <a16:creationId xmlns:a16="http://schemas.microsoft.com/office/drawing/2014/main" id="{70FA9E9D-6A8E-4B79-AE4D-599880A09035}"/>
              </a:ext>
            </a:extLst>
          </p:cNvPr>
          <p:cNvSpPr/>
          <p:nvPr/>
        </p:nvSpPr>
        <p:spPr>
          <a:xfrm rot="10800000">
            <a:off x="1042146" y="64511"/>
            <a:ext cx="732866" cy="1125554"/>
          </a:xfrm>
          <a:prstGeom prst="lef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461FAF-CD0F-4997-A9CF-E45154C8F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444" y="0"/>
            <a:ext cx="2155555" cy="734425"/>
          </a:xfrm>
          <a:prstGeom prst="rect">
            <a:avLst/>
          </a:prstGeom>
        </p:spPr>
      </p:pic>
      <p:sp>
        <p:nvSpPr>
          <p:cNvPr id="8" name="Flecha arriba 18">
            <a:extLst>
              <a:ext uri="{FF2B5EF4-FFF2-40B4-BE49-F238E27FC236}">
                <a16:creationId xmlns:a16="http://schemas.microsoft.com/office/drawing/2014/main" id="{9AA90E10-1858-4DDA-8CC4-06350409B7DF}"/>
              </a:ext>
            </a:extLst>
          </p:cNvPr>
          <p:cNvSpPr/>
          <p:nvPr/>
        </p:nvSpPr>
        <p:spPr>
          <a:xfrm rot="5400000">
            <a:off x="4410754" y="-215287"/>
            <a:ext cx="202531" cy="1416474"/>
          </a:xfrm>
          <a:prstGeom prst="up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0413048-0B67-4DBB-A63A-8234A82077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257" y="64514"/>
            <a:ext cx="1693872" cy="734426"/>
          </a:xfrm>
          <a:prstGeom prst="rect">
            <a:avLst/>
          </a:prstGeom>
        </p:spPr>
      </p:pic>
      <p:sp>
        <p:nvSpPr>
          <p:cNvPr id="13" name="Pergamino vertical 19">
            <a:extLst>
              <a:ext uri="{FF2B5EF4-FFF2-40B4-BE49-F238E27FC236}">
                <a16:creationId xmlns:a16="http://schemas.microsoft.com/office/drawing/2014/main" id="{33863997-6725-48BD-A5D7-9DBE5FA29201}"/>
              </a:ext>
            </a:extLst>
          </p:cNvPr>
          <p:cNvSpPr/>
          <p:nvPr/>
        </p:nvSpPr>
        <p:spPr>
          <a:xfrm>
            <a:off x="1974272" y="867469"/>
            <a:ext cx="7169727" cy="249948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CO" i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46EFEA-6E02-4E35-B7D6-862CC2289FD0}"/>
              </a:ext>
            </a:extLst>
          </p:cNvPr>
          <p:cNvSpPr txBox="1"/>
          <p:nvPr/>
        </p:nvSpPr>
        <p:spPr>
          <a:xfrm>
            <a:off x="2349925" y="743883"/>
            <a:ext cx="6053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        </a:t>
            </a:r>
            <a:r>
              <a:rPr lang="es-ES" sz="2000" b="1" i="1" dirty="0"/>
              <a:t>En todo el territorio de la República de Colombia</a:t>
            </a:r>
          </a:p>
          <a:p>
            <a:endParaRPr lang="es-CO" sz="2000" b="1" dirty="0"/>
          </a:p>
          <a:p>
            <a:pPr marL="698500" lvl="1" indent="-342900">
              <a:buAutoNum type="arabicPeriod"/>
            </a:pPr>
            <a:r>
              <a:rPr lang="es-CO" sz="2000" b="1" dirty="0"/>
              <a:t>Constitución Política - Artículo 215</a:t>
            </a:r>
          </a:p>
          <a:p>
            <a:pPr marL="698500" lvl="1" indent="-342900">
              <a:buAutoNum type="arabicPeriod"/>
            </a:pPr>
            <a:r>
              <a:rPr lang="es-CO" sz="2000" b="1" dirty="0"/>
              <a:t>Ley 1317 de 1994. Reglamentaria de los estados de excepción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Decretos 417 del 17-03-2020 y  637 el 06-05-2020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Resolución 222 del 25-02-2021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 Decretos Legislativos  </a:t>
            </a:r>
            <a:r>
              <a:rPr lang="es-CO" sz="2000" dirty="0"/>
              <a:t>(</a:t>
            </a:r>
            <a:r>
              <a:rPr lang="es-CO" sz="2000" i="1" dirty="0"/>
              <a:t>www.presidencia.gov.co</a:t>
            </a:r>
            <a:r>
              <a:rPr lang="es-CO" sz="2000" dirty="0"/>
              <a:t>)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0D10C3C-8ACD-4765-8E5A-EE0119255C82}"/>
              </a:ext>
            </a:extLst>
          </p:cNvPr>
          <p:cNvSpPr/>
          <p:nvPr/>
        </p:nvSpPr>
        <p:spPr>
          <a:xfrm>
            <a:off x="-1" y="3383410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gobierno colombiano se ha enfrentado a decisiones fiscales sin precedentes para dar respuesta a la pandemia de COVID-19. Está gastando y pidiendo más préstamos. Los ingresos internos han caído. Los estados financieros con la información que suministran, entran a desempeñar un papel fundamental a la hora de asignar e informar sobre los recursos públicos que por lo general siempre son escasos.</a:t>
            </a:r>
            <a:endParaRPr lang="es-CO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F1B49BF-8B67-48FF-9504-A39715883A88}"/>
              </a:ext>
            </a:extLst>
          </p:cNvPr>
          <p:cNvSpPr txBox="1"/>
          <p:nvPr/>
        </p:nvSpPr>
        <p:spPr>
          <a:xfrm>
            <a:off x="990598" y="21734"/>
            <a:ext cx="8153402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300" b="1" dirty="0"/>
              <a:t>SE CREA EL FONDO DE MITIGACIÓN DE EMERGENCIAS (FOME)</a:t>
            </a:r>
          </a:p>
          <a:p>
            <a:pPr algn="ctr"/>
            <a:r>
              <a:rPr lang="es-CO" sz="2300" b="1" dirty="0"/>
              <a:t>Decreto 444 del 21-03-2020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752B3C-E13F-4438-977B-495B253D0F46}"/>
              </a:ext>
            </a:extLst>
          </p:cNvPr>
          <p:cNvSpPr/>
          <p:nvPr/>
        </p:nvSpPr>
        <p:spPr>
          <a:xfrm>
            <a:off x="1" y="859804"/>
            <a:ext cx="88807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Objetivo: Atender  las necesidades de recursos para la atención en salud, los efectos adversos generados a la actividad productiva y la necesidad de que la economía continúe brindando condiciones que mantengan el empleo y crecimiento en el marco del Decreto 417 de 2020 (</a:t>
            </a:r>
            <a:r>
              <a:rPr lang="es-CO" sz="1600" i="1" dirty="0"/>
              <a:t>Por el cual se declara un Estado de Emergencia Económica, Social y Ecológica en todo el territorio Nacional)</a:t>
            </a:r>
            <a:r>
              <a:rPr lang="es-CO" sz="1600" b="1" dirty="0"/>
              <a:t>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b="1" dirty="0">
                <a:solidFill>
                  <a:srgbClr val="FF0000"/>
                </a:solidFill>
              </a:rPr>
              <a:t>Fondo cuenta sin personería jurídica del Ministerio Hacienda y Crédito Público. </a:t>
            </a:r>
          </a:p>
          <a:p>
            <a:pPr algn="just"/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7" name="Esquina doblada 18">
            <a:extLst>
              <a:ext uri="{FF2B5EF4-FFF2-40B4-BE49-F238E27FC236}">
                <a16:creationId xmlns:a16="http://schemas.microsoft.com/office/drawing/2014/main" id="{434B3CEE-4304-4E91-B861-748393173E96}"/>
              </a:ext>
            </a:extLst>
          </p:cNvPr>
          <p:cNvSpPr/>
          <p:nvPr/>
        </p:nvSpPr>
        <p:spPr>
          <a:xfrm>
            <a:off x="2859657" y="4636665"/>
            <a:ext cx="1400612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Efectos Financieros </a:t>
            </a:r>
          </a:p>
        </p:txBody>
      </p:sp>
      <p:sp>
        <p:nvSpPr>
          <p:cNvPr id="8" name="Esquina doblada 19">
            <a:extLst>
              <a:ext uri="{FF2B5EF4-FFF2-40B4-BE49-F238E27FC236}">
                <a16:creationId xmlns:a16="http://schemas.microsoft.com/office/drawing/2014/main" id="{42A628B9-7641-4DE6-9122-AF75566946A4}"/>
              </a:ext>
            </a:extLst>
          </p:cNvPr>
          <p:cNvSpPr/>
          <p:nvPr/>
        </p:nvSpPr>
        <p:spPr>
          <a:xfrm>
            <a:off x="1420138" y="4670207"/>
            <a:ext cx="1239989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Efectos Económicos</a:t>
            </a:r>
          </a:p>
        </p:txBody>
      </p:sp>
      <p:sp>
        <p:nvSpPr>
          <p:cNvPr id="9" name="Esquina doblada 20">
            <a:extLst>
              <a:ext uri="{FF2B5EF4-FFF2-40B4-BE49-F238E27FC236}">
                <a16:creationId xmlns:a16="http://schemas.microsoft.com/office/drawing/2014/main" id="{BE2E38ED-49E4-46CD-9ECF-9DD79A1F7F6E}"/>
              </a:ext>
            </a:extLst>
          </p:cNvPr>
          <p:cNvSpPr/>
          <p:nvPr/>
        </p:nvSpPr>
        <p:spPr>
          <a:xfrm>
            <a:off x="139003" y="4670208"/>
            <a:ext cx="1087121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Amenazas Sociales</a:t>
            </a:r>
          </a:p>
        </p:txBody>
      </p:sp>
      <p:sp>
        <p:nvSpPr>
          <p:cNvPr id="10" name="Esquina doblada 21">
            <a:extLst>
              <a:ext uri="{FF2B5EF4-FFF2-40B4-BE49-F238E27FC236}">
                <a16:creationId xmlns:a16="http://schemas.microsoft.com/office/drawing/2014/main" id="{10A05D97-AC54-4A76-938F-AAB027FBE2B5}"/>
              </a:ext>
            </a:extLst>
          </p:cNvPr>
          <p:cNvSpPr/>
          <p:nvPr/>
        </p:nvSpPr>
        <p:spPr>
          <a:xfrm>
            <a:off x="4520749" y="4633019"/>
            <a:ext cx="1033384" cy="780561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Costo </a:t>
            </a:r>
          </a:p>
          <a:p>
            <a:pPr algn="ctr"/>
            <a:r>
              <a:rPr lang="es-CO" b="1" dirty="0" err="1"/>
              <a:t>Pais</a:t>
            </a:r>
            <a:endParaRPr lang="es-CO" b="1" dirty="0"/>
          </a:p>
        </p:txBody>
      </p:sp>
      <p:sp>
        <p:nvSpPr>
          <p:cNvPr id="11" name="Pergamino vertical 23">
            <a:extLst>
              <a:ext uri="{FF2B5EF4-FFF2-40B4-BE49-F238E27FC236}">
                <a16:creationId xmlns:a16="http://schemas.microsoft.com/office/drawing/2014/main" id="{5B878BB1-5E44-4DCA-A366-1A56F9256956}"/>
              </a:ext>
            </a:extLst>
          </p:cNvPr>
          <p:cNvSpPr/>
          <p:nvPr/>
        </p:nvSpPr>
        <p:spPr>
          <a:xfrm>
            <a:off x="6139755" y="4450362"/>
            <a:ext cx="1783965" cy="1056815"/>
          </a:xfrm>
          <a:prstGeom prst="verticalScroll">
            <a:avLst/>
          </a:prstGeom>
          <a:ln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Desarrollo del </a:t>
            </a:r>
          </a:p>
          <a:p>
            <a:pPr algn="ctr"/>
            <a:r>
              <a:rPr lang="es-CO" sz="2000" b="1" dirty="0"/>
              <a:t>País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B862330-8D16-4204-A5DD-6C6C688BB8ED}"/>
              </a:ext>
            </a:extLst>
          </p:cNvPr>
          <p:cNvSpPr/>
          <p:nvPr/>
        </p:nvSpPr>
        <p:spPr>
          <a:xfrm>
            <a:off x="55879" y="2126138"/>
            <a:ext cx="9088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/>
              <a:t>Sus recursos y los rendimientos son administrados por la Dirección General de Crédito Público y Tesoro Nacional del Ministerio de Hacienda y Crédito Público, en un portafolio independiente, para garantizar su disponibilidad. </a:t>
            </a:r>
          </a:p>
        </p:txBody>
      </p:sp>
      <p:sp>
        <p:nvSpPr>
          <p:cNvPr id="13" name="Flecha curvada hacia arriba 17">
            <a:extLst>
              <a:ext uri="{FF2B5EF4-FFF2-40B4-BE49-F238E27FC236}">
                <a16:creationId xmlns:a16="http://schemas.microsoft.com/office/drawing/2014/main" id="{A7D0C59C-DBD2-4C6F-BC56-9479F79628D6}"/>
              </a:ext>
            </a:extLst>
          </p:cNvPr>
          <p:cNvSpPr/>
          <p:nvPr/>
        </p:nvSpPr>
        <p:spPr>
          <a:xfrm>
            <a:off x="533401" y="5464186"/>
            <a:ext cx="1129144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14" name="Flecha curvada hacia arriba 25">
            <a:extLst>
              <a:ext uri="{FF2B5EF4-FFF2-40B4-BE49-F238E27FC236}">
                <a16:creationId xmlns:a16="http://schemas.microsoft.com/office/drawing/2014/main" id="{5CC8E50D-F4C9-452F-88EA-523DF87639F7}"/>
              </a:ext>
            </a:extLst>
          </p:cNvPr>
          <p:cNvSpPr/>
          <p:nvPr/>
        </p:nvSpPr>
        <p:spPr>
          <a:xfrm>
            <a:off x="2026540" y="5454706"/>
            <a:ext cx="1239989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15" name="Flecha curvada hacia arriba 26">
            <a:extLst>
              <a:ext uri="{FF2B5EF4-FFF2-40B4-BE49-F238E27FC236}">
                <a16:creationId xmlns:a16="http://schemas.microsoft.com/office/drawing/2014/main" id="{01B41680-59E6-4A60-8BFC-6DDA582D9E12}"/>
              </a:ext>
            </a:extLst>
          </p:cNvPr>
          <p:cNvSpPr/>
          <p:nvPr/>
        </p:nvSpPr>
        <p:spPr>
          <a:xfrm>
            <a:off x="3754869" y="5450770"/>
            <a:ext cx="1163495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13A80CB-02D6-47EA-A74A-0E414A9D86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577"/>
            <a:ext cx="1385455" cy="66342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7B665D0-721B-4428-A31E-BE6241504E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212" y="3276031"/>
            <a:ext cx="791626" cy="9233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B20855B-E069-45D2-BF63-EE371E7D61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09" y="3291232"/>
            <a:ext cx="1867456" cy="100674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83811A4-2096-4A81-9E99-8505FBF1C0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03" y="3086656"/>
            <a:ext cx="2383978" cy="1546363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CFC5D99E-9177-4FF2-A2CE-2EFCA07946E9}"/>
              </a:ext>
            </a:extLst>
          </p:cNvPr>
          <p:cNvSpPr/>
          <p:nvPr/>
        </p:nvSpPr>
        <p:spPr>
          <a:xfrm>
            <a:off x="6580041" y="3291232"/>
            <a:ext cx="1295190" cy="8311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Nuevo Entorno Local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9665146-1256-4857-9A68-5FE2586049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149" y="3266053"/>
            <a:ext cx="2666469" cy="1018011"/>
          </a:xfrm>
          <a:prstGeom prst="rect">
            <a:avLst/>
          </a:prstGeom>
        </p:spPr>
      </p:pic>
      <p:sp>
        <p:nvSpPr>
          <p:cNvPr id="23" name="Igual que 24">
            <a:extLst>
              <a:ext uri="{FF2B5EF4-FFF2-40B4-BE49-F238E27FC236}">
                <a16:creationId xmlns:a16="http://schemas.microsoft.com/office/drawing/2014/main" id="{CB769D74-B542-4333-AF99-88B55BE65C9F}"/>
              </a:ext>
            </a:extLst>
          </p:cNvPr>
          <p:cNvSpPr/>
          <p:nvPr/>
        </p:nvSpPr>
        <p:spPr>
          <a:xfrm>
            <a:off x="9280133" y="7626838"/>
            <a:ext cx="1000458" cy="342843"/>
          </a:xfrm>
          <a:prstGeom prst="mathEqual">
            <a:avLst/>
          </a:prstGeom>
          <a:solidFill>
            <a:srgbClr val="7030A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3" dirty="0">
              <a:solidFill>
                <a:schemeClr val="tx2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1971F8C-41A2-47D8-9C25-79C3A45EF0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925" y="4772891"/>
            <a:ext cx="481914" cy="2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>
            <a:extLst>
              <a:ext uri="{FF2B5EF4-FFF2-40B4-BE49-F238E27FC236}">
                <a16:creationId xmlns:a16="http://schemas.microsoft.com/office/drawing/2014/main" id="{77B305DB-6B62-4E07-BBAA-2DC7C6436962}"/>
              </a:ext>
            </a:extLst>
          </p:cNvPr>
          <p:cNvSpPr/>
          <p:nvPr/>
        </p:nvSpPr>
        <p:spPr>
          <a:xfrm>
            <a:off x="91232" y="2068969"/>
            <a:ext cx="1676007" cy="1001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Negocio en Marcha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6785A06E-A400-47FC-81B7-6C65486A6FE0}"/>
              </a:ext>
            </a:extLst>
          </p:cNvPr>
          <p:cNvSpPr/>
          <p:nvPr/>
        </p:nvSpPr>
        <p:spPr>
          <a:xfrm>
            <a:off x="7579366" y="4354633"/>
            <a:ext cx="1446199" cy="72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Ajustes en Provisiones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4E043057-1D6E-40CD-A23F-BFC217778254}"/>
              </a:ext>
            </a:extLst>
          </p:cNvPr>
          <p:cNvSpPr/>
          <p:nvPr/>
        </p:nvSpPr>
        <p:spPr>
          <a:xfrm>
            <a:off x="3897751" y="2010334"/>
            <a:ext cx="1723455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Deterioro e los activos no monetarios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E7E687F8-4563-4511-BF84-BDDD304994AD}"/>
              </a:ext>
            </a:extLst>
          </p:cNvPr>
          <p:cNvSpPr/>
          <p:nvPr/>
        </p:nvSpPr>
        <p:spPr>
          <a:xfrm>
            <a:off x="5874115" y="2010334"/>
            <a:ext cx="1557395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Provisiones por pérdidas esperadas</a:t>
            </a:r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0AB2EB19-75B8-48B6-AD69-034EBFC01B1D}"/>
              </a:ext>
            </a:extLst>
          </p:cNvPr>
          <p:cNvSpPr/>
          <p:nvPr/>
        </p:nvSpPr>
        <p:spPr>
          <a:xfrm>
            <a:off x="7610347" y="2010334"/>
            <a:ext cx="1362011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Presentación y validación final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3F0D0B-8EDE-48AD-A31F-FE967ACC3F96}"/>
              </a:ext>
            </a:extLst>
          </p:cNvPr>
          <p:cNvSpPr txBox="1"/>
          <p:nvPr/>
        </p:nvSpPr>
        <p:spPr>
          <a:xfrm>
            <a:off x="22485" y="355606"/>
            <a:ext cx="9121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/>
              <a:t>Las entidades deben considerar cuidadosamente en cada caso sus circunstancias y su exposición a </a:t>
            </a:r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riesgos</a:t>
            </a:r>
            <a:r>
              <a:rPr lang="es-MX" sz="1800" b="1" dirty="0"/>
              <a:t> cuando analicen en que forma los eventos recientes generados en razón de COVID -19 pudiesen afectar su arquitectura financiera y contable. Específicamente, las cifras de sus para sus </a:t>
            </a:r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reportes financieros y las revelaciones de los Estados Financieros </a:t>
            </a:r>
            <a:r>
              <a:rPr lang="es-MX" sz="1800" b="1" dirty="0"/>
              <a:t>toda vez que deben contener los efectos e impactos del COVID-19.</a:t>
            </a:r>
            <a:endParaRPr lang="es-CO" sz="1800" b="1" dirty="0">
              <a:latin typeface="+mj-lt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3E8A2F3B-6DA6-4E6E-9046-FAAD4FBBDC0F}"/>
              </a:ext>
            </a:extLst>
          </p:cNvPr>
          <p:cNvSpPr/>
          <p:nvPr/>
        </p:nvSpPr>
        <p:spPr>
          <a:xfrm>
            <a:off x="91232" y="3318613"/>
            <a:ext cx="1676007" cy="813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Medición de valor de mercado (Nivel 3)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5B5F0F4F-9D03-4BAA-83C8-C4C7FDBFB39B}"/>
              </a:ext>
            </a:extLst>
          </p:cNvPr>
          <p:cNvSpPr/>
          <p:nvPr/>
        </p:nvSpPr>
        <p:spPr>
          <a:xfrm>
            <a:off x="1946076" y="3322026"/>
            <a:ext cx="1723455" cy="813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Provisión de contratos de carácter oneroso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4DCEA085-782A-4FD3-B1F7-EDC4FD83160F}"/>
              </a:ext>
            </a:extLst>
          </p:cNvPr>
          <p:cNvSpPr/>
          <p:nvPr/>
        </p:nvSpPr>
        <p:spPr>
          <a:xfrm>
            <a:off x="3897751" y="3318611"/>
            <a:ext cx="1723455" cy="813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Recuperación de seguros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25FCBDD4-5608-4BD2-A80F-F940B7FD7F26}"/>
              </a:ext>
            </a:extLst>
          </p:cNvPr>
          <p:cNvSpPr/>
          <p:nvPr/>
        </p:nvSpPr>
        <p:spPr>
          <a:xfrm>
            <a:off x="5874115" y="3318611"/>
            <a:ext cx="1557395" cy="758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Relaciones de cobertura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48C797AF-5FD6-4B4C-A4CD-A60DEAD3A624}"/>
              </a:ext>
            </a:extLst>
          </p:cNvPr>
          <p:cNvSpPr/>
          <p:nvPr/>
        </p:nvSpPr>
        <p:spPr>
          <a:xfrm>
            <a:off x="7610348" y="3318611"/>
            <a:ext cx="1362010" cy="72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Beneficios a empleados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5C8432D3-F8FB-4F8E-A02E-B09E23A66AD1}"/>
              </a:ext>
            </a:extLst>
          </p:cNvPr>
          <p:cNvSpPr/>
          <p:nvPr/>
        </p:nvSpPr>
        <p:spPr>
          <a:xfrm>
            <a:off x="91232" y="4379595"/>
            <a:ext cx="1676007" cy="997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Contingencias por acuerdo contractuales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0B7FC0AC-E62D-4168-AB09-BD188EC14E12}"/>
              </a:ext>
            </a:extLst>
          </p:cNvPr>
          <p:cNvSpPr/>
          <p:nvPr/>
        </p:nvSpPr>
        <p:spPr>
          <a:xfrm>
            <a:off x="1968837" y="4379595"/>
            <a:ext cx="1676006" cy="997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Recuperación de impuesto diferido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B44A5991-F3D3-4F1F-A0A5-AE5835534078}"/>
              </a:ext>
            </a:extLst>
          </p:cNvPr>
          <p:cNvSpPr/>
          <p:nvPr/>
        </p:nvSpPr>
        <p:spPr>
          <a:xfrm>
            <a:off x="3897751" y="4379595"/>
            <a:ext cx="1723455" cy="997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Hechos posteriores al cierre del ejercicio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FC771AC1-C845-4269-BF01-16660EE2EAF6}"/>
              </a:ext>
            </a:extLst>
          </p:cNvPr>
          <p:cNvSpPr/>
          <p:nvPr/>
        </p:nvSpPr>
        <p:spPr>
          <a:xfrm>
            <a:off x="5874115" y="4379595"/>
            <a:ext cx="1557395" cy="997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Valoración de inventarios</a:t>
            </a: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9F4E1CE2-9552-41CC-AE82-996297A1DB70}"/>
              </a:ext>
            </a:extLst>
          </p:cNvPr>
          <p:cNvSpPr/>
          <p:nvPr/>
        </p:nvSpPr>
        <p:spPr>
          <a:xfrm>
            <a:off x="1946077" y="2010335"/>
            <a:ext cx="1723454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Revelaciones</a:t>
            </a:r>
            <a:endParaRPr lang="es-CO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Riesgos de liquidez, mercado y crédito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13 CuadroTexto">
            <a:extLst>
              <a:ext uri="{FF2B5EF4-FFF2-40B4-BE49-F238E27FC236}">
                <a16:creationId xmlns:a16="http://schemas.microsoft.com/office/drawing/2014/main" id="{E767464B-F682-45F5-AD3E-F7EB02F17F63}"/>
              </a:ext>
            </a:extLst>
          </p:cNvPr>
          <p:cNvSpPr txBox="1"/>
          <p:nvPr/>
        </p:nvSpPr>
        <p:spPr>
          <a:xfrm>
            <a:off x="300606" y="75075"/>
            <a:ext cx="8415673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2400" b="1" dirty="0">
                <a:solidFill>
                  <a:srgbClr val="002060"/>
                </a:solidFill>
              </a:rPr>
              <a:t>EFECTOS DEL COVID-19 EN LOS ESTADOS FINANCIEROS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AACBC18-D3D3-4291-BFD1-18FC2CF54B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065" y="-60512"/>
            <a:ext cx="1163170" cy="5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BD045D-7C51-4714-881B-5C1A3303A826}"/>
              </a:ext>
            </a:extLst>
          </p:cNvPr>
          <p:cNvSpPr/>
          <p:nvPr/>
        </p:nvSpPr>
        <p:spPr>
          <a:xfrm>
            <a:off x="-55411" y="886260"/>
            <a:ext cx="4842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COMBINACIÓN DE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POLÍTICA MONETARIA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Y </a:t>
            </a:r>
            <a:r>
              <a:rPr lang="es-CO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FISCAL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endParaRPr lang="es-CO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POLÍTICA MONETARIA: </a:t>
            </a:r>
            <a:r>
              <a:rPr lang="es-CO" sz="1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A corto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, esencial para proporcionar liquidez y estabilizar los mercados financieros, pero el margen de maniobra para el estímulo </a:t>
            </a:r>
            <a:r>
              <a:rPr lang="es-CO" sz="1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 largo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es muy limitado</a:t>
            </a:r>
          </a:p>
          <a:p>
            <a:pPr algn="just"/>
            <a:endParaRPr lang="es-CO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>
                <a:solidFill>
                  <a:schemeClr val="accent5"/>
                </a:solidFill>
                <a:latin typeface="Arial" panose="020B0604020202020204" pitchFamily="34" charset="0"/>
              </a:rPr>
              <a:t>POLÍTICA FISCAL: </a:t>
            </a:r>
            <a:r>
              <a:rPr lang="es-CO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 corto plazo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para reducir el impacto en los hogares y empresas más expuestas y  preservar las relaciones económicas; </a:t>
            </a:r>
            <a:r>
              <a:rPr lang="es-CO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 largo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para apoyar la demanda agregada para una recuperación más rápida de la economía y el empleo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0E5F53F-4522-4D7B-9D22-2737FBC6ADD8}"/>
              </a:ext>
            </a:extLst>
          </p:cNvPr>
          <p:cNvSpPr/>
          <p:nvPr/>
        </p:nvSpPr>
        <p:spPr>
          <a:xfrm>
            <a:off x="436418" y="-4753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Efecto Económico: Objetivo principal </a:t>
            </a:r>
          </a:p>
          <a:p>
            <a:pPr algn="ctr"/>
            <a:r>
              <a:rPr lang="es-CO" sz="2000" i="1" dirty="0">
                <a:solidFill>
                  <a:srgbClr val="000000"/>
                </a:solidFill>
                <a:latin typeface="Arial" panose="020B0604020202020204" pitchFamily="34" charset="0"/>
              </a:rPr>
              <a:t>“La intervención del Estado tiene que lograr el objetivo de la política económica”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FD195F-DFAE-47C9-88CB-F624CF639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3490359"/>
            <a:ext cx="1887938" cy="8719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2F26C3-818F-41AD-B7DC-1FE68FC65B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289" y="3490359"/>
            <a:ext cx="2293711" cy="8719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9AE1F-5323-4CD8-A4F2-5228F1917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56" y="2668450"/>
            <a:ext cx="2298644" cy="8323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9C50AE-4C6F-4ADF-BBFE-28F8C5CFB6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2677775"/>
            <a:ext cx="1886726" cy="8323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A58282-662F-4403-8E77-4A1A2AB899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418" y="4343686"/>
            <a:ext cx="1468581" cy="12881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FE0FF78-7385-48AF-B1AB-11DBE5506F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32" y="4362340"/>
            <a:ext cx="1391061" cy="12881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31DB481-928D-4FA0-A69D-4E3E209E06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503" y="4362340"/>
            <a:ext cx="1324430" cy="12881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852C24-6D55-46FC-9EE7-6A9CF50D347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1731818"/>
            <a:ext cx="4135582" cy="94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CGN-Certificaciones2020  -  Modo de compatibilidad" id="{B9063427-0AEE-4202-8DBD-09B402DDD999}" vid="{09CF05E1-054B-4130-B209-B9DCACA84EE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PlantillaCGN-Certificaciones2020</Template>
  <TotalTime>281</TotalTime>
  <Words>1262</Words>
  <Application>Microsoft Office PowerPoint</Application>
  <PresentationFormat>Presentación en pantalla (16:10)</PresentationFormat>
  <Paragraphs>147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Adobe Heiti Std R</vt:lpstr>
      <vt:lpstr>Kozuka Gothic Pro B</vt:lpstr>
      <vt:lpstr>Kozuka Gothic Pro M</vt:lpstr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Sebastian Alarcón Robles</dc:creator>
  <cp:lastModifiedBy>Carlos Estrada</cp:lastModifiedBy>
  <cp:revision>41</cp:revision>
  <dcterms:created xsi:type="dcterms:W3CDTF">2020-12-21T18:34:06Z</dcterms:created>
  <dcterms:modified xsi:type="dcterms:W3CDTF">2021-05-27T18:05:50Z</dcterms:modified>
</cp:coreProperties>
</file>