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66" r:id="rId2"/>
    <p:sldId id="258" r:id="rId3"/>
    <p:sldId id="280" r:id="rId4"/>
    <p:sldId id="268" r:id="rId5"/>
    <p:sldId id="257" r:id="rId6"/>
    <p:sldId id="269" r:id="rId7"/>
    <p:sldId id="270" r:id="rId8"/>
    <p:sldId id="1424" r:id="rId9"/>
    <p:sldId id="271" r:id="rId10"/>
    <p:sldId id="1425" r:id="rId11"/>
    <p:sldId id="273" r:id="rId12"/>
    <p:sldId id="1426" r:id="rId13"/>
    <p:sldId id="277" r:id="rId14"/>
    <p:sldId id="278" r:id="rId15"/>
    <p:sldId id="279" r:id="rId16"/>
    <p:sldId id="274" r:id="rId17"/>
    <p:sldId id="281" r:id="rId18"/>
    <p:sldId id="282" r:id="rId19"/>
    <p:sldId id="284" r:id="rId20"/>
    <p:sldId id="1408" r:id="rId21"/>
    <p:sldId id="1409" r:id="rId22"/>
    <p:sldId id="1410" r:id="rId23"/>
    <p:sldId id="1411" r:id="rId24"/>
    <p:sldId id="1412" r:id="rId25"/>
    <p:sldId id="1413" r:id="rId26"/>
    <p:sldId id="1415" r:id="rId27"/>
    <p:sldId id="1417" r:id="rId28"/>
    <p:sldId id="1419" r:id="rId29"/>
    <p:sldId id="1421" r:id="rId30"/>
    <p:sldId id="1423" r:id="rId31"/>
    <p:sldId id="275" r:id="rId32"/>
    <p:sldId id="272" r:id="rId33"/>
    <p:sldId id="262" r:id="rId34"/>
    <p:sldId id="267" r:id="rId35"/>
    <p:sldId id="260" r:id="rId36"/>
  </p:sldIdLst>
  <p:sldSz cx="9144000" cy="5715000" type="screen16x10"/>
  <p:notesSz cx="6858000" cy="9144000"/>
  <p:defaultTextStyle>
    <a:defPPr>
      <a:defRPr lang="es-CO"/>
    </a:defPPr>
    <a:lvl1pPr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55600" indent="101600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12788" indent="2016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68388" indent="3032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425575" indent="403225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AA600"/>
    <a:srgbClr val="FBFBFB"/>
    <a:srgbClr val="E2ECFD"/>
    <a:srgbClr val="069169"/>
    <a:srgbClr val="009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210" autoAdjust="0"/>
  </p:normalViewPr>
  <p:slideViewPr>
    <p:cSldViewPr snapToGrid="0" showGuides="1">
      <p:cViewPr varScale="1">
        <p:scale>
          <a:sx n="77" d="100"/>
          <a:sy n="77" d="100"/>
        </p:scale>
        <p:origin x="1188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F7DA5F9-D171-45EF-9837-7C2B855EA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CE751E-4D0F-4671-B080-99FBD06C48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A4FE74-A8E1-4BAF-BA1D-9D2E6D5F9462}" type="datetimeFigureOut">
              <a:rPr lang="es-CO"/>
              <a:pPr>
                <a:defRPr/>
              </a:pPr>
              <a:t>27/05/2021</a:t>
            </a:fld>
            <a:endParaRPr lang="es-CO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298B2DEF-845F-4371-90A2-5B5843558A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985F1527-47BC-441A-8BFF-B09C86379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6775F7-A8D4-4FA1-B7DF-83D269978E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49EDD8-F651-4C20-9544-2C9802A4B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6B10CF-071A-405A-B067-F547ED170C5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5600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27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83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5575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BAFC508C-D80D-4158-818F-DC4B2CCA06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EA9A8CC-3484-4F78-B34C-3E244FBDC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Esta plantilla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como archivo de inicio para presentaciones externas de la Contaduría General de la nación. En formato presentación en pantalla 16:10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AB0317AE-4205-47E5-81D1-AA248FF3B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00D8A416-5726-4992-9848-A8323AC7A9F5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>
            <a:extLst>
              <a:ext uri="{FF2B5EF4-FFF2-40B4-BE49-F238E27FC236}">
                <a16:creationId xmlns:a16="http://schemas.microsoft.com/office/drawing/2014/main" id="{86E2FBDC-4E4A-4757-840A-E10B283207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2241F9-6C27-4B1B-9472-9362856D9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nombrar los </a:t>
            </a:r>
            <a:r>
              <a:rPr lang="es-ES" altLang="es-ES" sz="936" b="1" dirty="0"/>
              <a:t>Capítulos</a:t>
            </a:r>
            <a:r>
              <a:rPr lang="es-ES" altLang="es-ES" sz="936" dirty="0"/>
              <a:t>, cambio de </a:t>
            </a:r>
            <a:r>
              <a:rPr lang="es-ES" altLang="es-ES" sz="936" b="1" dirty="0"/>
              <a:t>tema</a:t>
            </a:r>
            <a:r>
              <a:rPr lang="es-ES" altLang="es-ES" sz="936" dirty="0"/>
              <a:t> o para </a:t>
            </a:r>
            <a:r>
              <a:rPr lang="es-ES" altLang="es-ES" sz="936" b="1" dirty="0"/>
              <a:t>saltos de sección </a:t>
            </a:r>
            <a:r>
              <a:rPr lang="es-ES" altLang="es-ES" sz="936" dirty="0"/>
              <a:t>en presentaciones de varios temas o conferencistas.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21508" name="Marcador de número de diapositiva 3">
            <a:extLst>
              <a:ext uri="{FF2B5EF4-FFF2-40B4-BE49-F238E27FC236}">
                <a16:creationId xmlns:a16="http://schemas.microsoft.com/office/drawing/2014/main" id="{CDC4A480-59AA-4696-BC57-7D09D3AD7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BFEF9FD9-8C6B-4CFF-ABBF-E3E4F75E29D5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CO" altLang="es-CO" sz="1200"/>
          </a:p>
        </p:txBody>
      </p:sp>
    </p:spTree>
    <p:extLst>
      <p:ext uri="{BB962C8B-B14F-4D97-AF65-F5344CB8AC3E}">
        <p14:creationId xmlns:p14="http://schemas.microsoft.com/office/powerpoint/2010/main" val="119520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:a16="http://schemas.microsoft.com/office/drawing/2014/main" id="{47068277-4BD5-4DBD-8A7A-2DB76A1433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62B9E34-3909-463C-8E1D-9C245AB59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 err="1"/>
              <a:t>imágen</a:t>
            </a:r>
            <a:r>
              <a:rPr lang="es-ES" altLang="es-ES" sz="936" b="1" dirty="0"/>
              <a:t>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3556" name="Marcador de número de diapositiva 3">
            <a:extLst>
              <a:ext uri="{FF2B5EF4-FFF2-40B4-BE49-F238E27FC236}">
                <a16:creationId xmlns:a16="http://schemas.microsoft.com/office/drawing/2014/main" id="{5C479D9D-860F-4229-A451-94321CC44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74C329A8-8159-427E-8554-A448BFBC619C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6B10CF-071A-405A-B067-F547ED170C55}" type="slidenum">
              <a:rPr lang="es-CO" smtClean="0"/>
              <a:pPr>
                <a:defRPr/>
              </a:pPr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1134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>
            <a:extLst>
              <a:ext uri="{FF2B5EF4-FFF2-40B4-BE49-F238E27FC236}">
                <a16:creationId xmlns:a16="http://schemas.microsoft.com/office/drawing/2014/main" id="{50A2AE98-CDE1-48DA-9256-DC8D3A8231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9BAA4AA-42F5-48E8-A84F-7B8F8DA70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finaliza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Si se requiere que el funcionario de la CGN deba ser contactado,  digite el </a:t>
            </a:r>
            <a:r>
              <a:rPr lang="es-ES" altLang="es-ES" sz="936" b="1" dirty="0"/>
              <a:t>correo electrónico institucional.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936" dirty="0"/>
              <a:t>Agregue en el área señalada el código </a:t>
            </a:r>
            <a:r>
              <a:rPr lang="es-ES" altLang="es-ES" sz="936" b="1" dirty="0"/>
              <a:t>QR.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27652" name="Marcador de número de diapositiva 3">
            <a:extLst>
              <a:ext uri="{FF2B5EF4-FFF2-40B4-BE49-F238E27FC236}">
                <a16:creationId xmlns:a16="http://schemas.microsoft.com/office/drawing/2014/main" id="{E18CF6AC-770B-4C16-9EC9-F7F58862A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694D32EE-3EB2-47F4-B785-E9BED8F48E83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s-CO" altLang="es-CO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BB7883D-F432-488A-B9B9-C6D626363061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3E87E6A7-58F9-4DA5-B94E-C9984600D6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7352E72-D92B-407F-8AC0-7D3FF48FB057}"/>
              </a:ext>
            </a:extLst>
          </p:cNvPr>
          <p:cNvSpPr/>
          <p:nvPr/>
        </p:nvSpPr>
        <p:spPr>
          <a:xfrm>
            <a:off x="0" y="0"/>
            <a:ext cx="1670050" cy="5715000"/>
          </a:xfrm>
          <a:prstGeom prst="rect">
            <a:avLst/>
          </a:prstGeom>
          <a:solidFill>
            <a:srgbClr val="069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C50471D-E309-4C6A-8C93-72B8415D7FAE}"/>
              </a:ext>
            </a:extLst>
          </p:cNvPr>
          <p:cNvSpPr/>
          <p:nvPr/>
        </p:nvSpPr>
        <p:spPr>
          <a:xfrm>
            <a:off x="7446963" y="0"/>
            <a:ext cx="1670050" cy="5715000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77969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7682297-81EB-445B-9C07-1FCC9597681C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2E74A0D2-ADF3-4F30-987F-9B22416244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DC99CBD-3CBB-4181-A519-342EEDFC66D3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55C8D2D8-3DAE-4FD5-AE2A-A781C294A4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032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1B0742C-A26C-463A-A7F6-EA0A154E54A6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E9FBA554-8F42-44B9-B05C-C607D579F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973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3B8EA7-3385-40B9-A129-A990654E59F7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75D6ABF7-E2C4-45BD-AD05-C53FBAA997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367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D95B6-0364-4884-BB44-D52A7E825065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3C158DA3-4E6F-4039-9A50-0D2B275572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056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12C5255-7E71-4AF1-B267-D81AA7F5AF70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FC4507FB-12A0-4DD5-9016-CC68EE38B3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052F56C-D514-4BE4-A663-D03F5B824A6A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83973130-64B2-4C28-985B-6F5CB65443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id="{C3165B30-AA6E-495D-8806-C5AD35524A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20638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0AB84D-B5E7-4687-93AB-02402F086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71" b="15852"/>
          <a:stretch/>
        </p:blipFill>
        <p:spPr>
          <a:xfrm>
            <a:off x="1205723" y="1574187"/>
            <a:ext cx="7392177" cy="3073401"/>
          </a:xfrm>
          <a:custGeom>
            <a:avLst/>
            <a:gdLst>
              <a:gd name="connsiteX0" fmla="*/ 0 w 7392177"/>
              <a:gd name="connsiteY0" fmla="*/ 0 h 3073401"/>
              <a:gd name="connsiteX1" fmla="*/ 7392177 w 7392177"/>
              <a:gd name="connsiteY1" fmla="*/ 0 h 3073401"/>
              <a:gd name="connsiteX2" fmla="*/ 7392177 w 7392177"/>
              <a:gd name="connsiteY2" fmla="*/ 1007534 h 3073401"/>
              <a:gd name="connsiteX3" fmla="*/ 6430824 w 7392177"/>
              <a:gd name="connsiteY3" fmla="*/ 1007534 h 3073401"/>
              <a:gd name="connsiteX4" fmla="*/ 6430824 w 7392177"/>
              <a:gd name="connsiteY4" fmla="*/ 3073401 h 3073401"/>
              <a:gd name="connsiteX5" fmla="*/ 969824 w 7392177"/>
              <a:gd name="connsiteY5" fmla="*/ 3073401 h 3073401"/>
              <a:gd name="connsiteX6" fmla="*/ 969824 w 7392177"/>
              <a:gd name="connsiteY6" fmla="*/ 948268 h 3073401"/>
              <a:gd name="connsiteX7" fmla="*/ 0 w 7392177"/>
              <a:gd name="connsiteY7" fmla="*/ 948268 h 307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92177" h="3073401">
                <a:moveTo>
                  <a:pt x="0" y="0"/>
                </a:moveTo>
                <a:lnTo>
                  <a:pt x="7392177" y="0"/>
                </a:lnTo>
                <a:lnTo>
                  <a:pt x="7392177" y="1007534"/>
                </a:lnTo>
                <a:lnTo>
                  <a:pt x="6430824" y="1007534"/>
                </a:lnTo>
                <a:lnTo>
                  <a:pt x="6430824" y="3073401"/>
                </a:lnTo>
                <a:lnTo>
                  <a:pt x="969824" y="3073401"/>
                </a:lnTo>
                <a:lnTo>
                  <a:pt x="969824" y="948268"/>
                </a:lnTo>
                <a:lnTo>
                  <a:pt x="0" y="948268"/>
                </a:lnTo>
                <a:close/>
              </a:path>
            </a:pathLst>
          </a:cu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id="{2D277A70-B89E-43CA-9D1B-93646B4C5E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71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9888536-F28F-407F-B79B-68C07B87D0AD}"/>
              </a:ext>
            </a:extLst>
          </p:cNvPr>
          <p:cNvSpPr/>
          <p:nvPr/>
        </p:nvSpPr>
        <p:spPr>
          <a:xfrm>
            <a:off x="2514600" y="2743200"/>
            <a:ext cx="5291138" cy="171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0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F32153C-2740-4387-A367-521711BB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770188"/>
            <a:ext cx="50085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011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>
            <a:extLst>
              <a:ext uri="{FF2B5EF4-FFF2-40B4-BE49-F238E27FC236}">
                <a16:creationId xmlns:a16="http://schemas.microsoft.com/office/drawing/2014/main" id="{2B8EAACF-FEA6-4F4B-B1B1-AECA55903C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B4373DB-E956-4450-8D98-4A28DA298C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338" y="1598613"/>
            <a:ext cx="244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E09290-6C97-4170-9719-531156550B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" y="2527300"/>
            <a:ext cx="8139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E2BAC3C-4FBE-4624-A64B-ABBC200761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100" y="3018388"/>
            <a:ext cx="3970998" cy="60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49E5F8-CF59-4719-B318-A1D8A5C9A9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2366963"/>
            <a:ext cx="91440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4">
            <a:extLst>
              <a:ext uri="{FF2B5EF4-FFF2-40B4-BE49-F238E27FC236}">
                <a16:creationId xmlns:a16="http://schemas.microsoft.com/office/drawing/2014/main" id="{EBE98A4B-9FFB-4D2E-96A7-9BC9CD66ED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63" y="5313363"/>
            <a:ext cx="28432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654F67F-ADDF-4046-9FD9-4F96F796341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270" y="3459876"/>
            <a:ext cx="2452164" cy="59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8251290-9674-46EC-82C8-4AAD2FC753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292" y="3994282"/>
            <a:ext cx="2037672" cy="60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A4172F2-EC1F-482A-875E-485EE846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5238043"/>
            <a:ext cx="254000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1800" i="1" dirty="0">
                <a:solidFill>
                  <a:srgbClr val="7F7F7F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www.contaduria.gov.co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E22BC9C-5CCB-4FEE-81DF-8215D33D64A9}"/>
              </a:ext>
            </a:extLst>
          </p:cNvPr>
          <p:cNvSpPr/>
          <p:nvPr/>
        </p:nvSpPr>
        <p:spPr>
          <a:xfrm>
            <a:off x="8382000" y="4559300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12" name="Picture 2" descr="http://www.cartagenacaribe.com/images/boton-contactenos.png">
            <a:extLst>
              <a:ext uri="{FF2B5EF4-FFF2-40B4-BE49-F238E27FC236}">
                <a16:creationId xmlns:a16="http://schemas.microsoft.com/office/drawing/2014/main" id="{9302C710-103E-4813-9518-9B6E230C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7" y="4141080"/>
            <a:ext cx="16684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B6967C9-8FE2-4AE5-987F-BAC46533B364}"/>
              </a:ext>
            </a:extLst>
          </p:cNvPr>
          <p:cNvSpPr txBox="1"/>
          <p:nvPr/>
        </p:nvSpPr>
        <p:spPr>
          <a:xfrm>
            <a:off x="2244725" y="1162050"/>
            <a:ext cx="45116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023A52E-B5D8-48A6-AD15-47D8F3B16FDC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7" name="Imagen 16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E5E0E-60DA-4CD4-B74D-83D9C32C391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4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C0AC861-830E-4E03-ACC5-217D31669398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12BE430B-3700-4AF8-BC07-D67EF9D73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85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3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9"/>
            <a:ext cx="6858000" cy="137980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6BFA-0158-4452-A9C6-847FE10C5C00}" type="datetimeFigureOut">
              <a:rPr lang="es-CO" smtClean="0"/>
              <a:t>27/05/2021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7EC5-3BF7-467C-B3B1-6FFD233FB85D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2A2A6BBD-2457-4AF0-9042-BA058FE00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6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1AF6E073-8DBE-4149-BCAB-E5146B3CC141}"/>
              </a:ext>
            </a:extLst>
          </p:cNvPr>
          <p:cNvSpPr/>
          <p:nvPr/>
        </p:nvSpPr>
        <p:spPr>
          <a:xfrm>
            <a:off x="7678738" y="4240213"/>
            <a:ext cx="328612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932B9A9-7307-4076-832E-C03EC80EE979}"/>
              </a:ext>
            </a:extLst>
          </p:cNvPr>
          <p:cNvSpPr/>
          <p:nvPr/>
        </p:nvSpPr>
        <p:spPr>
          <a:xfrm>
            <a:off x="0" y="12700"/>
            <a:ext cx="9144000" cy="57023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D26CAEB-66FF-42E7-AE18-36318A65C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6045"/>
            <a:ext cx="9144000" cy="51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9466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Evento - Bienven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>
            <a:extLst>
              <a:ext uri="{FF2B5EF4-FFF2-40B4-BE49-F238E27FC236}">
                <a16:creationId xmlns:a16="http://schemas.microsoft.com/office/drawing/2014/main" id="{470B8E1C-9E51-4ABB-931C-7CE8FD548C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B2147F18-BB94-4EC5-96A2-D918FD3C48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1146175"/>
            <a:ext cx="2719388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9FCEDC7-B8A2-41F5-AF77-18FB32081B8D}"/>
              </a:ext>
            </a:extLst>
          </p:cNvPr>
          <p:cNvSpPr txBox="1"/>
          <p:nvPr/>
        </p:nvSpPr>
        <p:spPr>
          <a:xfrm>
            <a:off x="1752600" y="1308100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5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4DAD0C-4081-4319-A58E-8E78A7353C7F}"/>
              </a:ext>
            </a:extLst>
          </p:cNvPr>
          <p:cNvSpPr txBox="1"/>
          <p:nvPr/>
        </p:nvSpPr>
        <p:spPr>
          <a:xfrm>
            <a:off x="557657" y="2794000"/>
            <a:ext cx="5437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838191-C08E-4556-8C5E-B085E8F9B4F1}"/>
              </a:ext>
            </a:extLst>
          </p:cNvPr>
          <p:cNvSpPr txBox="1"/>
          <p:nvPr/>
        </p:nvSpPr>
        <p:spPr>
          <a:xfrm>
            <a:off x="1736148" y="4433817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6682696-946A-4140-9C5E-B38C5D4E4517}"/>
              </a:ext>
            </a:extLst>
          </p:cNvPr>
          <p:cNvSpPr/>
          <p:nvPr/>
        </p:nvSpPr>
        <p:spPr>
          <a:xfrm>
            <a:off x="8378825" y="392113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8718" y="3389881"/>
            <a:ext cx="5079531" cy="137980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2868665" y="1479397"/>
            <a:ext cx="5079636" cy="17511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A5B3D3B1-85FA-496E-9BB3-F128545A0E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4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5">
            <a:extLst>
              <a:ext uri="{FF2B5EF4-FFF2-40B4-BE49-F238E27FC236}">
                <a16:creationId xmlns:a16="http://schemas.microsoft.com/office/drawing/2014/main" id="{CD5C0870-9920-4310-84D0-3FA60F5EDD0E}"/>
              </a:ext>
            </a:extLst>
          </p:cNvPr>
          <p:cNvSpPr/>
          <p:nvPr/>
        </p:nvSpPr>
        <p:spPr>
          <a:xfrm>
            <a:off x="31750" y="481013"/>
            <a:ext cx="317500" cy="477837"/>
          </a:xfrm>
          <a:custGeom>
            <a:avLst/>
            <a:gdLst>
              <a:gd name="connsiteX0" fmla="*/ 0 w 354419"/>
              <a:gd name="connsiteY0" fmla="*/ 237461 h 474921"/>
              <a:gd name="connsiteX1" fmla="*/ 177210 w 354419"/>
              <a:gd name="connsiteY1" fmla="*/ 0 h 474921"/>
              <a:gd name="connsiteX2" fmla="*/ 354420 w 354419"/>
              <a:gd name="connsiteY2" fmla="*/ 237461 h 474921"/>
              <a:gd name="connsiteX3" fmla="*/ 177210 w 354419"/>
              <a:gd name="connsiteY3" fmla="*/ 474922 h 474921"/>
              <a:gd name="connsiteX4" fmla="*/ 0 w 354419"/>
              <a:gd name="connsiteY4" fmla="*/ 237461 h 474921"/>
              <a:gd name="connsiteX0" fmla="*/ 0 w 317739"/>
              <a:gd name="connsiteY0" fmla="*/ 237667 h 475418"/>
              <a:gd name="connsiteX1" fmla="*/ 177210 w 317739"/>
              <a:gd name="connsiteY1" fmla="*/ 206 h 475418"/>
              <a:gd name="connsiteX2" fmla="*/ 317739 w 317739"/>
              <a:gd name="connsiteY2" fmla="*/ 271728 h 475418"/>
              <a:gd name="connsiteX3" fmla="*/ 177210 w 317739"/>
              <a:gd name="connsiteY3" fmla="*/ 475128 h 475418"/>
              <a:gd name="connsiteX4" fmla="*/ 0 w 317739"/>
              <a:gd name="connsiteY4" fmla="*/ 237667 h 475418"/>
              <a:gd name="connsiteX0" fmla="*/ 0 w 349180"/>
              <a:gd name="connsiteY0" fmla="*/ 237972 h 476338"/>
              <a:gd name="connsiteX1" fmla="*/ 177210 w 349180"/>
              <a:gd name="connsiteY1" fmla="*/ 511 h 476338"/>
              <a:gd name="connsiteX2" fmla="*/ 349180 w 349180"/>
              <a:gd name="connsiteY2" fmla="*/ 292994 h 476338"/>
              <a:gd name="connsiteX3" fmla="*/ 177210 w 349180"/>
              <a:gd name="connsiteY3" fmla="*/ 475433 h 476338"/>
              <a:gd name="connsiteX4" fmla="*/ 0 w 349180"/>
              <a:gd name="connsiteY4" fmla="*/ 237972 h 476338"/>
              <a:gd name="connsiteX0" fmla="*/ 0 w 317739"/>
              <a:gd name="connsiteY0" fmla="*/ 230299 h 476761"/>
              <a:gd name="connsiteX1" fmla="*/ 145769 w 317739"/>
              <a:gd name="connsiteY1" fmla="*/ 698 h 476761"/>
              <a:gd name="connsiteX2" fmla="*/ 317739 w 317739"/>
              <a:gd name="connsiteY2" fmla="*/ 293181 h 476761"/>
              <a:gd name="connsiteX3" fmla="*/ 145769 w 317739"/>
              <a:gd name="connsiteY3" fmla="*/ 475620 h 476761"/>
              <a:gd name="connsiteX4" fmla="*/ 0 w 317739"/>
              <a:gd name="connsiteY4" fmla="*/ 230299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39" h="476761">
                <a:moveTo>
                  <a:pt x="0" y="230299"/>
                </a:moveTo>
                <a:cubicBezTo>
                  <a:pt x="0" y="99153"/>
                  <a:pt x="92813" y="-9782"/>
                  <a:pt x="145769" y="698"/>
                </a:cubicBezTo>
                <a:cubicBezTo>
                  <a:pt x="198726" y="11178"/>
                  <a:pt x="317739" y="162035"/>
                  <a:pt x="317739" y="293181"/>
                </a:cubicBezTo>
                <a:cubicBezTo>
                  <a:pt x="317739" y="424327"/>
                  <a:pt x="198726" y="486100"/>
                  <a:pt x="145769" y="475620"/>
                </a:cubicBezTo>
                <a:cubicBezTo>
                  <a:pt x="92813" y="465140"/>
                  <a:pt x="0" y="361445"/>
                  <a:pt x="0" y="2302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A9A82C14-1348-493F-995C-E7EFAE50CD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21415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C750F9AB-D1C3-4CEE-A399-A3E9F750CFB3}"/>
              </a:ext>
            </a:extLst>
          </p:cNvPr>
          <p:cNvSpPr/>
          <p:nvPr/>
        </p:nvSpPr>
        <p:spPr>
          <a:xfrm>
            <a:off x="8597900" y="184150"/>
            <a:ext cx="361950" cy="2968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6" name="Imagen 11">
            <a:extLst>
              <a:ext uri="{FF2B5EF4-FFF2-40B4-BE49-F238E27FC236}">
                <a16:creationId xmlns:a16="http://schemas.microsoft.com/office/drawing/2014/main" id="{57F41D07-A96C-4899-9FD9-0D9DD5CCB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19" b="63123"/>
          <a:stretch/>
        </p:blipFill>
        <p:spPr bwMode="auto">
          <a:xfrm>
            <a:off x="1" y="0"/>
            <a:ext cx="2540000" cy="2099733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023A8F8-E984-452B-9777-396EAB8C0FC0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7516" y="2444960"/>
            <a:ext cx="6322828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B283A902-A53E-4CDA-90A4-DE7CCC86BD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094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107921E-FEAA-4339-AF89-D2E66914E281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F0C70958-18DD-4897-9D10-44DC3998D4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88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2103F2D-6F15-4D59-AC14-037CDFE61558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A212F774-3D5C-417A-80A6-8E74736183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8AF56F41-603F-49C2-9118-497CE10050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13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31EF97-FF27-457B-8A70-73912B7692F7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D425F67C-6AE6-424F-A200-CC7B2756C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266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2EF836C-B806-489A-AC84-414F2A2024C6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CD7F67CB-CC7E-465F-B6E5-D7B8F77A8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229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on - blanco y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9FA9A97-48A1-40F7-A0CA-5216F09B60DE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E7AE7010-EF35-4F0F-B76B-48C52730B9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521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1">
            <a:extLst>
              <a:ext uri="{FF2B5EF4-FFF2-40B4-BE49-F238E27FC236}">
                <a16:creationId xmlns:a16="http://schemas.microsoft.com/office/drawing/2014/main" id="{72ACD577-B0BB-4B6A-8B39-9AC2D0A08B49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6989A54-B69F-42C2-BC97-33C71B03A2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96925" y="304800"/>
            <a:ext cx="7718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n-US" altLang="es-CO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E0CDBE2-D5BA-4F39-A8DF-64CB97F8BE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96925" y="1520825"/>
            <a:ext cx="77184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n-US" altLang="es-CO"/>
          </a:p>
        </p:txBody>
      </p:sp>
      <p:pic>
        <p:nvPicPr>
          <p:cNvPr id="1029" name="Imagen 6">
            <a:extLst>
              <a:ext uri="{FF2B5EF4-FFF2-40B4-BE49-F238E27FC236}">
                <a16:creationId xmlns:a16="http://schemas.microsoft.com/office/drawing/2014/main" id="{3B1439CA-B863-43B7-8DED-E8FB3C7A001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04800"/>
            <a:ext cx="2492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ransition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jpe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65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gif"/><Relationship Id="rId7" Type="http://schemas.openxmlformats.org/officeDocument/2006/relationships/image" Target="../media/image101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31F2DA70-A14B-4B11-A78B-8F6FDEFDDC8E}"/>
              </a:ext>
            </a:extLst>
          </p:cNvPr>
          <p:cNvSpPr/>
          <p:nvPr/>
        </p:nvSpPr>
        <p:spPr>
          <a:xfrm>
            <a:off x="1566581" y="3482788"/>
            <a:ext cx="652183" cy="558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9FE9FD-EDB2-468B-A6A4-90369099E7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2" y="42698"/>
            <a:ext cx="8983832" cy="56027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D315B5-1E76-442B-868B-89CC3B2391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7" y="5098472"/>
            <a:ext cx="1468094" cy="386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A652F15-F382-4F42-B705-0577F2B227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7" y="2056015"/>
            <a:ext cx="1479175" cy="6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1BD045D-7C51-4714-881B-5C1A3303A826}"/>
              </a:ext>
            </a:extLst>
          </p:cNvPr>
          <p:cNvSpPr/>
          <p:nvPr/>
        </p:nvSpPr>
        <p:spPr>
          <a:xfrm>
            <a:off x="-55411" y="886260"/>
            <a:ext cx="4842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COMBINACIÓN DE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</a:rPr>
              <a:t>POLÍTICA MONETARIA 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Y </a:t>
            </a:r>
            <a:r>
              <a:rPr lang="es-CO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FISCAL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endParaRPr lang="es-CO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</a:rPr>
              <a:t>POLÍTICA MONETARIA: </a:t>
            </a:r>
            <a:r>
              <a:rPr lang="es-CO" sz="1800" b="1" u="sng" dirty="0">
                <a:solidFill>
                  <a:srgbClr val="0070C0"/>
                </a:solidFill>
                <a:latin typeface="Arial" panose="020B0604020202020204" pitchFamily="34" charset="0"/>
              </a:rPr>
              <a:t>A corto plazo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, esencial para proporcionar liquidez y estabilizar los mercados financieros, pero el margen de maniobra para el estímulo </a:t>
            </a:r>
            <a:r>
              <a:rPr lang="es-CO" sz="1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 largo plazo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es muy limitado</a:t>
            </a:r>
          </a:p>
          <a:p>
            <a:pPr algn="just"/>
            <a:endParaRPr lang="es-CO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800" b="1" dirty="0">
                <a:solidFill>
                  <a:schemeClr val="accent5"/>
                </a:solidFill>
                <a:latin typeface="Arial" panose="020B0604020202020204" pitchFamily="34" charset="0"/>
              </a:rPr>
              <a:t>POLÍTICA FISCAL: </a:t>
            </a:r>
            <a:r>
              <a:rPr lang="es-CO" sz="1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 corto plazo 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para reducir el impacto en los hogares y empresas más expuestas y  preservar las relaciones económicas; </a:t>
            </a:r>
            <a:r>
              <a:rPr lang="es-CO" sz="1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 largo plazo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para apoyar la demanda agregada para una recuperación más rápida de la economía y el empleo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0E5F53F-4522-4D7B-9D22-2737FBC6ADD8}"/>
              </a:ext>
            </a:extLst>
          </p:cNvPr>
          <p:cNvSpPr/>
          <p:nvPr/>
        </p:nvSpPr>
        <p:spPr>
          <a:xfrm>
            <a:off x="436418" y="-4753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Efecto Económico: Objetivo principal </a:t>
            </a:r>
          </a:p>
          <a:p>
            <a:pPr algn="ctr"/>
            <a:r>
              <a:rPr lang="es-CO" sz="2000" i="1" dirty="0">
                <a:solidFill>
                  <a:srgbClr val="000000"/>
                </a:solidFill>
                <a:latin typeface="Arial" panose="020B0604020202020204" pitchFamily="34" charset="0"/>
              </a:rPr>
              <a:t>“La intervención del Estado tiene que lograr el objetivo de la política económica”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FD195F-DFAE-47C9-88CB-F624CF639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927" y="3490359"/>
            <a:ext cx="1887938" cy="8719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2F26C3-818F-41AD-B7DC-1FE68FC65B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290" y="3490359"/>
            <a:ext cx="2172636" cy="8719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9AE1F-5323-4CD8-A4F2-5228F1917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356" y="2668450"/>
            <a:ext cx="2177309" cy="8323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B9C50AE-4C6F-4ADF-BBFE-28F8C5CFB6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927" y="2677775"/>
            <a:ext cx="1886726" cy="83238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A58282-662F-4403-8E77-4A1A2AB899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418" y="4343686"/>
            <a:ext cx="1347247" cy="12881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FE0FF78-7385-48AF-B1AB-11DBE5506F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32" y="4362340"/>
            <a:ext cx="1391061" cy="12881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31DB481-928D-4FA0-A69D-4E3E209E06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503" y="4362340"/>
            <a:ext cx="1324430" cy="128818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D852C24-6D55-46FC-9EE7-6A9CF50D347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927" y="1731818"/>
            <a:ext cx="4135582" cy="9459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D8BF7FF-2365-4137-AB9F-2824A81D333C}"/>
              </a:ext>
            </a:extLst>
          </p:cNvPr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6024" y="2138082"/>
            <a:ext cx="3186641" cy="539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60DE71B-A780-417D-A5E0-2717D617F2E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792" y="1069177"/>
            <a:ext cx="289585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6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lindro 3">
            <a:extLst>
              <a:ext uri="{FF2B5EF4-FFF2-40B4-BE49-F238E27FC236}">
                <a16:creationId xmlns:a16="http://schemas.microsoft.com/office/drawing/2014/main" id="{F1940C4B-6286-49A9-B1FB-686E465306FE}"/>
              </a:ext>
            </a:extLst>
          </p:cNvPr>
          <p:cNvSpPr/>
          <p:nvPr/>
        </p:nvSpPr>
        <p:spPr>
          <a:xfrm>
            <a:off x="94130" y="813543"/>
            <a:ext cx="1425341" cy="406101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CAMBIO SIGNIFICATIVO </a:t>
            </a:r>
          </a:p>
          <a:p>
            <a:pPr algn="ctr"/>
            <a:r>
              <a:rPr lang="es-CO" sz="1600" b="1" dirty="0"/>
              <a:t>EN LA </a:t>
            </a:r>
          </a:p>
          <a:p>
            <a:pPr algn="ctr"/>
            <a:r>
              <a:rPr lang="es-CO" sz="1600" b="1" dirty="0"/>
              <a:t>AGENDA ECONÓMICA </a:t>
            </a:r>
          </a:p>
          <a:p>
            <a:pPr algn="ctr"/>
            <a:r>
              <a:rPr lang="es-CO" sz="1600" b="1" dirty="0"/>
              <a:t>DEL PAIS </a:t>
            </a:r>
          </a:p>
          <a:p>
            <a:pPr algn="ctr"/>
            <a:r>
              <a:rPr lang="es-CO" sz="1600" b="1" dirty="0"/>
              <a:t>POR EL</a:t>
            </a:r>
          </a:p>
          <a:p>
            <a:pPr algn="ctr"/>
            <a:r>
              <a:rPr lang="es-CO" sz="1600" b="1" dirty="0"/>
              <a:t> COVID - 19</a:t>
            </a:r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814599EF-0C56-4A44-AC06-35961D928573}"/>
              </a:ext>
            </a:extLst>
          </p:cNvPr>
          <p:cNvSpPr/>
          <p:nvPr/>
        </p:nvSpPr>
        <p:spPr>
          <a:xfrm rot="10800000" flipH="1">
            <a:off x="1546407" y="134478"/>
            <a:ext cx="168038" cy="517710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3126074-842C-4A37-AB3E-36F6BE7228EE}"/>
              </a:ext>
            </a:extLst>
          </p:cNvPr>
          <p:cNvSpPr/>
          <p:nvPr/>
        </p:nvSpPr>
        <p:spPr>
          <a:xfrm>
            <a:off x="1902702" y="60512"/>
            <a:ext cx="7147168" cy="5251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El primer año del COVID-19 pasará a la historia de nuestro país por su gran impacto económico y social.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algn="just"/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5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5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El primer año del COVID-19 pasará a la historia del país por su gran impacto económico y social.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Por el aplazamiento de temas claves como las reformas estructurales, que ya figuraban (laboral, pensional, tributaria) y que surgen nuevamente como prioritarias en la era </a:t>
            </a:r>
            <a:r>
              <a:rPr lang="es-CO" sz="1600" dirty="0" err="1"/>
              <a:t>poscorononavirus</a:t>
            </a:r>
            <a:r>
              <a:rPr lang="es-CO" sz="16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El CONPES del mes de febrero de este año aprobó el denominado </a:t>
            </a:r>
            <a:r>
              <a:rPr lang="es-CO" sz="1600" b="1" i="1" dirty="0"/>
              <a:t>“</a:t>
            </a:r>
            <a:r>
              <a:rPr lang="es-CO" sz="1600" b="1" i="1" dirty="0" err="1"/>
              <a:t>Compes</a:t>
            </a:r>
            <a:r>
              <a:rPr lang="es-CO" sz="1600" b="1" i="1" dirty="0"/>
              <a:t> de reactivación” </a:t>
            </a:r>
            <a:r>
              <a:rPr lang="es-CO" sz="1600" dirty="0"/>
              <a:t> por $135 billones, en 552 proyectos, con los que se aspira a generar dos millones de puestos de trabajo en los sectores público y privado en los próximos cinco años.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El PIB mejoró al pasar de -15.8% en el II trimestre de 2020 el dato más bajo en la historia del país a -3.6% en el IV trimestre y la tasa de desempleo disminuyó de 21.4% en mayo a 17,3 en enero del 2021, en tanto que a diciembre de 2020 cerró con un 15.9%.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4.5 millones de personas se  quedaron sin empleo en los meses de cuarentena estricta (marzo a mayo).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El consumo de los hogares se </a:t>
            </a:r>
            <a:r>
              <a:rPr lang="es-CO" sz="1600" dirty="0" err="1"/>
              <a:t>despolomó</a:t>
            </a:r>
            <a:r>
              <a:rPr lang="es-CO" sz="1600" dirty="0"/>
              <a:t>, fenómeno dado por aumento del desempleo.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Los ingresos dejados de percibir por quienes se quedaron sin trabajo superaron los $30 billones y el gasto total solo creció un 1.9% en el 2020, a pesar de que en abril registró una caída de 5.15%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algn="just"/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129B0DD-94EC-4DC5-9F8F-552C9EB425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23" y="4078778"/>
            <a:ext cx="1213658" cy="58094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6BCD1E-D442-4E26-A683-1A2313BF3B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2" y="825725"/>
            <a:ext cx="1437610" cy="85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3A6B5FF-9F4D-4E00-A5FF-6343CF6A6743}"/>
              </a:ext>
            </a:extLst>
          </p:cNvPr>
          <p:cNvSpPr/>
          <p:nvPr/>
        </p:nvSpPr>
        <p:spPr>
          <a:xfrm>
            <a:off x="739588" y="94129"/>
            <a:ext cx="8256494" cy="968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EL PERIODO POST PANDEMIA COVID 19 y EL ROL DEL CONTADOR PÚBLICO COLOMBIANO: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</a:rPr>
              <a:t> Una Mirada desde lo Privado y lo Público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5BDFF8-B5D9-4CD1-8A9C-D83C69399CF3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8764" y="1062317"/>
            <a:ext cx="4811791" cy="1862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96B19B-FAA3-463E-B271-E43A3E1724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115" y="426948"/>
            <a:ext cx="1532967" cy="63536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3016C40-D31C-4181-AC49-E510A811FED4}"/>
              </a:ext>
            </a:extLst>
          </p:cNvPr>
          <p:cNvSpPr/>
          <p:nvPr/>
        </p:nvSpPr>
        <p:spPr>
          <a:xfrm>
            <a:off x="60511" y="2797000"/>
            <a:ext cx="1725693" cy="2595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TRAYECTORIA Y DESARROLLO PROFESIONAL - LABORAL ANTES DEL SHOCK POR EL COVID 19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D5A6607-7E03-4B90-9B89-99C6B88976AA}"/>
              </a:ext>
            </a:extLst>
          </p:cNvPr>
          <p:cNvSpPr/>
          <p:nvPr/>
        </p:nvSpPr>
        <p:spPr>
          <a:xfrm>
            <a:off x="1880359" y="3119719"/>
            <a:ext cx="1891549" cy="198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VULNERABILIDAD AL Y POR EL SCHOK DEL </a:t>
            </a:r>
          </a:p>
          <a:p>
            <a:pPr algn="ctr"/>
            <a:r>
              <a:rPr lang="es-CO" sz="1800" b="1" dirty="0"/>
              <a:t>COVID 19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2312314-CC1F-4C72-BD14-57CFA4C16554}"/>
              </a:ext>
            </a:extLst>
          </p:cNvPr>
          <p:cNvSpPr/>
          <p:nvPr/>
        </p:nvSpPr>
        <p:spPr>
          <a:xfrm>
            <a:off x="3861553" y="3119719"/>
            <a:ext cx="1743650" cy="198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GRADO DE REACCIÓN AL SCHOK DEL </a:t>
            </a:r>
          </a:p>
          <a:p>
            <a:pPr algn="ctr"/>
            <a:r>
              <a:rPr lang="es-CO" sz="1800" b="1" dirty="0"/>
              <a:t>COVID 19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3D4C523-6CC1-4299-85C6-70059BFA12DF}"/>
              </a:ext>
            </a:extLst>
          </p:cNvPr>
          <p:cNvSpPr/>
          <p:nvPr/>
        </p:nvSpPr>
        <p:spPr>
          <a:xfrm>
            <a:off x="5717256" y="3119719"/>
            <a:ext cx="1640540" cy="198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GRADO Y ALCANCE DE RENOVACIÓN AL  SCHOK </a:t>
            </a:r>
          </a:p>
          <a:p>
            <a:pPr algn="ctr"/>
            <a:r>
              <a:rPr lang="es-CO" sz="1800" b="1" dirty="0"/>
              <a:t>POR EL </a:t>
            </a:r>
          </a:p>
          <a:p>
            <a:pPr algn="ctr"/>
            <a:r>
              <a:rPr lang="es-CO" sz="1800" b="1" dirty="0"/>
              <a:t>COVID 19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E26CD29-6FFA-44CD-A27C-5D32412D6EBB}"/>
              </a:ext>
            </a:extLst>
          </p:cNvPr>
          <p:cNvSpPr/>
          <p:nvPr/>
        </p:nvSpPr>
        <p:spPr>
          <a:xfrm>
            <a:off x="7447441" y="3119718"/>
            <a:ext cx="1640541" cy="198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NUEVO NORTE  Y  DESARROLLO POST SHOCK POR EL  </a:t>
            </a:r>
          </a:p>
          <a:p>
            <a:pPr algn="ctr"/>
            <a:r>
              <a:rPr lang="es-CO" sz="1800" b="1" dirty="0"/>
              <a:t>COVID 19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36E66CF-DF41-4492-AE1E-B933615AED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62" y="2097741"/>
            <a:ext cx="1297641" cy="78664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E90D00C-279D-408E-9F96-EE766854B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771" y="2433918"/>
            <a:ext cx="1297641" cy="49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6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F0F73C4-D47A-42C3-9982-EC75143988F4}"/>
              </a:ext>
            </a:extLst>
          </p:cNvPr>
          <p:cNvSpPr/>
          <p:nvPr/>
        </p:nvSpPr>
        <p:spPr>
          <a:xfrm>
            <a:off x="739588" y="94129"/>
            <a:ext cx="8256494" cy="880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solidFill>
                  <a:schemeClr val="tx1"/>
                </a:solidFill>
              </a:rPr>
              <a:t>EL PERIODO POST PANDEMIA COVID 19 y EL ROL DEL CONTADOR PÚBLICO COLOMBIANO: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</a:rPr>
              <a:t> Una Mirada desde lo Privado y lo Público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2EB83B-CBF7-43E7-B1BE-5CC74CA661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115" y="426949"/>
            <a:ext cx="1532967" cy="54796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D809D18-C03D-49B6-9702-8AAEBE94B7F5}"/>
              </a:ext>
            </a:extLst>
          </p:cNvPr>
          <p:cNvSpPr/>
          <p:nvPr/>
        </p:nvSpPr>
        <p:spPr>
          <a:xfrm>
            <a:off x="-8110" y="1018081"/>
            <a:ext cx="9239516" cy="50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capacidad de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reaccionar y adaptarse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 nuevo contexto.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capacidad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 renovarse para enfrentar nuevas crisis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empleo de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Estrategias de Especialización Inteligente 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Capacidad para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reorganizarse y de movilización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hacia nuevos acuerdos transversales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 nuevo quehacer profesional conlleva un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nuevo contrato social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que ayude a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competitividad y a la gobernanza colaborativa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Importancia absoluta de la 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transformación digital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como instrumento, no ya para una crisis menos dura, sino como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elemento imprescindible y sustantivo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para competir en la nueva ola pos-COVID-19.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endParaRPr lang="es-CO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ntador público en la era digital">
            <a:extLst>
              <a:ext uri="{FF2B5EF4-FFF2-40B4-BE49-F238E27FC236}">
                <a16:creationId xmlns:a16="http://schemas.microsoft.com/office/drawing/2014/main" id="{150A8FFB-12CD-4E1F-818E-2D0626CE3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049" y="2030501"/>
            <a:ext cx="1445560" cy="49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tores clave al redefinir procesos en la transformación digital">
            <a:extLst>
              <a:ext uri="{FF2B5EF4-FFF2-40B4-BE49-F238E27FC236}">
                <a16:creationId xmlns:a16="http://schemas.microsoft.com/office/drawing/2014/main" id="{D5EF744C-80FB-46D2-A642-B9F5B1AA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090" y="5130052"/>
            <a:ext cx="1485900" cy="49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Reacción Versus Adaptación - #NutricionistaAAM - YouTube">
            <a:extLst>
              <a:ext uri="{FF2B5EF4-FFF2-40B4-BE49-F238E27FC236}">
                <a16:creationId xmlns:a16="http://schemas.microsoft.com/office/drawing/2014/main" id="{7719F506-B773-42A8-A9C6-ED0D50FF21F5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2331" y="1065148"/>
            <a:ext cx="1290922" cy="450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07516B-D2A1-4CD3-96D3-A0B8F6AAA9F7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4816" y="2965132"/>
            <a:ext cx="1395413" cy="423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C475B57-ACAB-4DE7-82DF-8750EB16E473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2437" y="3839135"/>
            <a:ext cx="1290922" cy="450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96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7D67B95-D36E-40CC-A4B1-FEFDA83EC7FC}"/>
              </a:ext>
            </a:extLst>
          </p:cNvPr>
          <p:cNvSpPr/>
          <p:nvPr/>
        </p:nvSpPr>
        <p:spPr>
          <a:xfrm>
            <a:off x="739588" y="33615"/>
            <a:ext cx="8256494" cy="98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EL PERIODO POST PANDEMIA COVID 19 y EL ROL DEL CONTADOR PÚBLICO COLOMBIANO: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</a:rPr>
              <a:t> Una Mirada desde lo Privado y lo Público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57B1C7-7BC7-42CB-BE2E-047167D4D3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115" y="426948"/>
            <a:ext cx="1532967" cy="6353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83840C3-DF78-4F50-9ACC-E9EE2A922EC4}"/>
              </a:ext>
            </a:extLst>
          </p:cNvPr>
          <p:cNvSpPr/>
          <p:nvPr/>
        </p:nvSpPr>
        <p:spPr>
          <a:xfrm>
            <a:off x="-73965" y="416592"/>
            <a:ext cx="9144005" cy="6416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endParaRPr lang="es-CO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flexibilidad laboral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digitalización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son las claves de la recuperación de la economía pos-COVID-19, por ello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 CP es actor clave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 la reorganización de la economía y de las empresas, pues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flexibilidad laboral y transformación digital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 ayudarán a fortalecerse por los efectos de la crisis.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Pieza clave en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gestión de nuevos riesgos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para controlar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incertidumbre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vulnerabilidad  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Actor importante al tener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que orientar su trabajo para proteger y ayudar a capitalizar tramos organizacionales de personas jurídicas y naturales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perjudicados por el COVID -19, pues la velocidad y calidad en términos cuantitativos y cualitativos de la recuperación está condicionada por las medidas que en el corto plazo se adopten en la fase de resistencia de esta crisis, pero también por las medidas orientadas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la renovación y transformación de nuestro país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de la región, en las que el CP deberá jugar y tener un papel muy importante.</a:t>
            </a:r>
          </a:p>
          <a:p>
            <a:pPr marL="285750" indent="-285750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endParaRPr lang="es-CO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endParaRPr lang="es-CO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DFEB20-0962-43E8-806C-6F9A631F09A6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8276" y="1963270"/>
            <a:ext cx="1385048" cy="423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A2C0C72-EBFF-460D-8CA3-8B22C9B93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699" y="1963270"/>
            <a:ext cx="826995" cy="423583"/>
          </a:xfrm>
          <a:prstGeom prst="rect">
            <a:avLst/>
          </a:prstGeom>
        </p:spPr>
      </p:pic>
      <p:pic>
        <p:nvPicPr>
          <p:cNvPr id="8" name="Imagen 7" descr="Manual de gestión de calidad paso a paso: Nuevo requisito ISO 9001.2015:  Evaluación del Riesgo">
            <a:extLst>
              <a:ext uri="{FF2B5EF4-FFF2-40B4-BE49-F238E27FC236}">
                <a16:creationId xmlns:a16="http://schemas.microsoft.com/office/drawing/2014/main" id="{24E76DFD-9EC0-4638-B5B8-DEDA11B7D9EF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2586" y="2904566"/>
            <a:ext cx="1331261" cy="342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11.2. Identificar los Riesgos del Proyecto - Project Management | Gladys  Gbegnedji">
            <a:extLst>
              <a:ext uri="{FF2B5EF4-FFF2-40B4-BE49-F238E27FC236}">
                <a16:creationId xmlns:a16="http://schemas.microsoft.com/office/drawing/2014/main" id="{BAC39F71-3572-445F-8FBE-B997CD7651EB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55" t="44136" r="8413" b="40568"/>
          <a:stretch/>
        </p:blipFill>
        <p:spPr bwMode="auto">
          <a:xfrm>
            <a:off x="3052483" y="2904566"/>
            <a:ext cx="961465" cy="342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Gestión integral de riesgos">
            <a:extLst>
              <a:ext uri="{FF2B5EF4-FFF2-40B4-BE49-F238E27FC236}">
                <a16:creationId xmlns:a16="http://schemas.microsoft.com/office/drawing/2014/main" id="{640F3816-5BC4-446B-8776-830560AE5329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3649" y="5257802"/>
            <a:ext cx="1576391" cy="4235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373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3775896-B3D0-4941-BDD6-26CF3BC56006}"/>
              </a:ext>
            </a:extLst>
          </p:cNvPr>
          <p:cNvSpPr/>
          <p:nvPr/>
        </p:nvSpPr>
        <p:spPr>
          <a:xfrm>
            <a:off x="-62345" y="588670"/>
            <a:ext cx="9116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Posibles beneficios estratégicos identificados  </a:t>
            </a:r>
            <a:r>
              <a:rPr lang="es-CO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stakeholder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por </a:t>
            </a:r>
            <a:r>
              <a:rPr lang="es-CO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stakeholder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s-CO" sz="1800" i="1" dirty="0">
                <a:solidFill>
                  <a:srgbClr val="000000"/>
                </a:solidFill>
                <a:latin typeface="Arial" panose="020B0604020202020204" pitchFamily="34" charset="0"/>
              </a:rPr>
              <a:t>(parte interesada por parte interesada)</a:t>
            </a:r>
            <a:endParaRPr lang="es-CO" sz="1800" i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3BB4707-1407-4C0E-B050-068B5BB7A227}"/>
              </a:ext>
            </a:extLst>
          </p:cNvPr>
          <p:cNvSpPr/>
          <p:nvPr/>
        </p:nvSpPr>
        <p:spPr>
          <a:xfrm>
            <a:off x="629831" y="144964"/>
            <a:ext cx="10028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</a:rPr>
              <a:t>OPORTUNIDADES DENTRO DE LA CRISIS DEL COVID-19</a:t>
            </a:r>
            <a:endParaRPr lang="es-CO" sz="2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3996176-1008-4EA1-A9D8-9086ACF59B4A}"/>
              </a:ext>
            </a:extLst>
          </p:cNvPr>
          <p:cNvSpPr/>
          <p:nvPr/>
        </p:nvSpPr>
        <p:spPr>
          <a:xfrm>
            <a:off x="62338" y="1197695"/>
            <a:ext cx="1152006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2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COLABORADORES /  EMPLEADOS: </a:t>
            </a:r>
            <a:r>
              <a:rPr lang="es-CO" sz="1700" dirty="0">
                <a:latin typeface="Arial" panose="020B0604020202020204" pitchFamily="34" charset="0"/>
              </a:rPr>
              <a:t>Refuerzo de la confianza y de la lealtad mutua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ALTA </a:t>
            </a:r>
            <a:r>
              <a:rPr lang="es-CO" sz="1600" b="1" dirty="0" err="1">
                <a:latin typeface="Arial" panose="020B0604020202020204" pitchFamily="34" charset="0"/>
              </a:rPr>
              <a:t>GERENCIA:</a:t>
            </a:r>
            <a:r>
              <a:rPr lang="es-CO" sz="17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Refuerzo</a:t>
            </a:r>
            <a:r>
              <a:rPr lang="es-CO" sz="17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del liderazgo gracias a un correcto proceso de toma de decisiones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INVERSORES: </a:t>
            </a:r>
            <a:r>
              <a:rPr lang="es-CO" sz="1700" dirty="0">
                <a:latin typeface="Arial" panose="020B0604020202020204" pitchFamily="34" charset="0"/>
              </a:rPr>
              <a:t>Mejora de posicionamiento gracias a adaptación a los cambios del mercado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CLIENTES: </a:t>
            </a:r>
            <a:r>
              <a:rPr lang="es-CO" sz="1700" dirty="0">
                <a:latin typeface="Arial" panose="020B0604020202020204" pitchFamily="34" charset="0"/>
              </a:rPr>
              <a:t>Sobrecumplimiento de expectativas en épocas difíciles</a:t>
            </a:r>
          </a:p>
          <a:p>
            <a:pPr algn="just"/>
            <a:endParaRPr lang="es-CO" sz="16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solidFill>
                  <a:srgbClr val="7030A0"/>
                </a:solidFill>
                <a:latin typeface="Arial" panose="020B0604020202020204" pitchFamily="34" charset="0"/>
              </a:rPr>
              <a:t>REGULADORES/ AUTORIDADES: </a:t>
            </a:r>
            <a:r>
              <a:rPr lang="es-CO" sz="1700" b="1" dirty="0">
                <a:solidFill>
                  <a:srgbClr val="FF0000"/>
                </a:solidFill>
                <a:latin typeface="Arial" panose="020B0604020202020204" pitchFamily="34" charset="0"/>
              </a:rPr>
              <a:t>Compromiso con la sociedad</a:t>
            </a:r>
          </a:p>
          <a:p>
            <a:pPr algn="just"/>
            <a:endParaRPr lang="es-CO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ANALISTAS: </a:t>
            </a:r>
            <a:r>
              <a:rPr lang="es-CO" sz="1700" dirty="0">
                <a:latin typeface="Arial" panose="020B0604020202020204" pitchFamily="34" charset="0"/>
              </a:rPr>
              <a:t>Recomendaciones y mejora de ratings por sobrecumplimiento de objetivos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SOCIEDAD: </a:t>
            </a:r>
            <a:r>
              <a:rPr lang="es-CO" sz="1700" dirty="0">
                <a:latin typeface="Arial" panose="020B0604020202020204" pitchFamily="34" charset="0"/>
              </a:rPr>
              <a:t>Sobrecumplimiento de las expectativas sociales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PROVEEDORES: </a:t>
            </a:r>
            <a:r>
              <a:rPr lang="es-CO" sz="1700" dirty="0">
                <a:latin typeface="Arial" panose="020B0604020202020204" pitchFamily="34" charset="0"/>
              </a:rPr>
              <a:t>Refuerzo de compromiso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COMUNICACIÓN Y MEDIOS: </a:t>
            </a:r>
            <a:r>
              <a:rPr lang="es-CO" sz="1700" dirty="0">
                <a:latin typeface="Arial" panose="020B0604020202020204" pitchFamily="34" charset="0"/>
              </a:rPr>
              <a:t>Mejora de la percepción</a:t>
            </a:r>
          </a:p>
          <a:p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8" name="Flecha curvada hacia la izquierda 12">
            <a:extLst>
              <a:ext uri="{FF2B5EF4-FFF2-40B4-BE49-F238E27FC236}">
                <a16:creationId xmlns:a16="http://schemas.microsoft.com/office/drawing/2014/main" id="{844235C5-F1A8-43E3-8DA6-FB6B9D699DF6}"/>
              </a:ext>
            </a:extLst>
          </p:cNvPr>
          <p:cNvSpPr/>
          <p:nvPr/>
        </p:nvSpPr>
        <p:spPr>
          <a:xfrm rot="267475">
            <a:off x="8313453" y="910533"/>
            <a:ext cx="771106" cy="4138410"/>
          </a:xfrm>
          <a:prstGeom prst="curvedLeftArrow">
            <a:avLst>
              <a:gd name="adj1" fmla="val 25000"/>
              <a:gd name="adj2" fmla="val 48544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75326A9-95A5-46DC-9481-423EA44D61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285" y="4311409"/>
            <a:ext cx="1744545" cy="100195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97205C-DB82-41B5-B798-3C6FE2E07B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884" y="886825"/>
            <a:ext cx="2037229" cy="5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88CB66-AE1A-4C59-847C-91AD3F27A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53635"/>
            <a:ext cx="3685308" cy="11551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9BCCA8E-987B-4C63-8C1B-AF1E4A8DB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5309" y="2570509"/>
            <a:ext cx="5458692" cy="31444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04E4F91-E1BE-4E25-A5DB-453C48AD1C85}"/>
              </a:ext>
            </a:extLst>
          </p:cNvPr>
          <p:cNvSpPr/>
          <p:nvPr/>
        </p:nvSpPr>
        <p:spPr>
          <a:xfrm>
            <a:off x="4854011" y="0"/>
            <a:ext cx="4289989" cy="2556849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800" b="1" dirty="0">
                <a:solidFill>
                  <a:schemeClr val="tx1"/>
                </a:solidFill>
              </a:rPr>
              <a:t>    </a:t>
            </a:r>
            <a:r>
              <a:rPr lang="es-CO" sz="4000" b="1" dirty="0">
                <a:solidFill>
                  <a:schemeClr val="tx1"/>
                </a:solidFill>
              </a:rPr>
              <a:t>CONTROL INTERNO </a:t>
            </a:r>
          </a:p>
        </p:txBody>
      </p:sp>
      <p:sp>
        <p:nvSpPr>
          <p:cNvPr id="7" name="Flecha curvada hacia arriba 9">
            <a:extLst>
              <a:ext uri="{FF2B5EF4-FFF2-40B4-BE49-F238E27FC236}">
                <a16:creationId xmlns:a16="http://schemas.microsoft.com/office/drawing/2014/main" id="{0F06A02C-B721-42A4-813A-181FE0575C21}"/>
              </a:ext>
            </a:extLst>
          </p:cNvPr>
          <p:cNvSpPr/>
          <p:nvPr/>
        </p:nvSpPr>
        <p:spPr>
          <a:xfrm rot="15448721">
            <a:off x="7004966" y="2555042"/>
            <a:ext cx="3346695" cy="803497"/>
          </a:xfrm>
          <a:prstGeom prst="curved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D02F080-BCC5-4710-AA40-7FF56FFC1B74}"/>
              </a:ext>
            </a:extLst>
          </p:cNvPr>
          <p:cNvSpPr/>
          <p:nvPr/>
        </p:nvSpPr>
        <p:spPr>
          <a:xfrm>
            <a:off x="3595259" y="3161987"/>
            <a:ext cx="53409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i="1" dirty="0">
                <a:solidFill>
                  <a:srgbClr val="FFFF00"/>
                </a:solidFill>
              </a:rPr>
              <a:t>RESPONSABILIDAD Y COMPROMISO DE  Y PARA  </a:t>
            </a:r>
          </a:p>
          <a:p>
            <a:pPr algn="ctr">
              <a:defRPr/>
            </a:pPr>
            <a:r>
              <a:rPr lang="es-CO" sz="3600" b="1" i="1" dirty="0">
                <a:solidFill>
                  <a:srgbClr val="FFFF00"/>
                </a:solidFill>
              </a:rPr>
              <a:t>T  O  D  O  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00F9E80-0D36-4834-95E7-E42724E8C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242"/>
            <a:ext cx="4854010" cy="25568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D4E6F4-4414-4747-9B6A-EF667E3E3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623372"/>
            <a:ext cx="3685308" cy="1765405"/>
          </a:xfrm>
          <a:prstGeom prst="rect">
            <a:avLst/>
          </a:prstGeom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F91B266-1D35-4C93-ACF6-8BCBDA67EE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728" y="5056908"/>
            <a:ext cx="1336964" cy="6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F4404A6-ED11-49AC-AB0A-6304030E55D4}"/>
              </a:ext>
            </a:extLst>
          </p:cNvPr>
          <p:cNvSpPr/>
          <p:nvPr/>
        </p:nvSpPr>
        <p:spPr>
          <a:xfrm>
            <a:off x="1773383" y="333732"/>
            <a:ext cx="72736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Gestionar los riesgos, </a:t>
            </a:r>
            <a:r>
              <a:rPr lang="es-CO" sz="1600" b="1" u="sng" dirty="0">
                <a:solidFill>
                  <a:srgbClr val="FF0000"/>
                </a:solidFill>
              </a:rPr>
              <a:t>con la máxima objetividad y perspectiva </a:t>
            </a:r>
            <a:r>
              <a:rPr lang="es-CO" sz="1600" b="1" dirty="0"/>
              <a:t>de la que pueda disponer.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u="sng" dirty="0">
                <a:solidFill>
                  <a:srgbClr val="FF0000"/>
                </a:solidFill>
              </a:rPr>
              <a:t>Riesgos incrementados</a:t>
            </a:r>
            <a:r>
              <a:rPr lang="es-CO" sz="1600" b="1" dirty="0"/>
              <a:t> por el hecho del trabajo de los empleados en casa y teletrabajo.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Uso de redes no seguras, al no tener amparo y protección de trabajar en entornos habituales de nuestras ERP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Vulnerabilidad exponencial de la organización. Control Interno en las organizaciones debe cumplir a cambiar </a:t>
            </a:r>
            <a:r>
              <a:rPr lang="es-CO" sz="1600" b="1" u="sng" dirty="0">
                <a:solidFill>
                  <a:srgbClr val="FF0000"/>
                </a:solidFill>
              </a:rPr>
              <a:t>de enfoque</a:t>
            </a:r>
            <a:r>
              <a:rPr lang="es-CO" sz="1600" b="1" dirty="0">
                <a:solidFill>
                  <a:srgbClr val="FF0000"/>
                </a:solidFill>
              </a:rPr>
              <a:t> </a:t>
            </a:r>
            <a:r>
              <a:rPr lang="es-CO" sz="1600" b="1" dirty="0"/>
              <a:t>y moverse desde </a:t>
            </a:r>
            <a:r>
              <a:rPr lang="es-CO" sz="1600" b="1" u="sng" dirty="0">
                <a:solidFill>
                  <a:schemeClr val="accent4">
                    <a:lumMod val="50000"/>
                  </a:schemeClr>
                </a:solidFill>
              </a:rPr>
              <a:t>el riesgo </a:t>
            </a:r>
            <a:r>
              <a:rPr lang="es-CO" sz="1600" b="1" dirty="0"/>
              <a:t>a la </a:t>
            </a:r>
            <a:r>
              <a:rPr lang="es-CO" sz="1600" b="1" u="sng" dirty="0" err="1">
                <a:solidFill>
                  <a:srgbClr val="FF0000"/>
                </a:solidFill>
              </a:rPr>
              <a:t>resilencia</a:t>
            </a:r>
            <a:r>
              <a:rPr lang="es-CO" sz="1600" b="1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Comprender y evaluar la gran gama de riesgos de manera inmediata </a:t>
            </a:r>
            <a:r>
              <a:rPr lang="es-CO" sz="1600" b="1" i="1" dirty="0"/>
              <a:t>(</a:t>
            </a:r>
            <a:r>
              <a:rPr lang="es-CO" sz="1600" b="1" i="1" dirty="0">
                <a:solidFill>
                  <a:srgbClr val="FF0000"/>
                </a:solidFill>
              </a:rPr>
              <a:t>riesgos posibles, evaluación de su impacto potencial y respuestas a esos riegos</a:t>
            </a:r>
            <a:r>
              <a:rPr lang="es-CO" sz="1600" b="1" i="1" dirty="0"/>
              <a:t>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Controlar la </a:t>
            </a:r>
            <a:r>
              <a:rPr lang="es-CO" sz="1600" b="1" u="sng" dirty="0">
                <a:solidFill>
                  <a:schemeClr val="accent5"/>
                </a:solidFill>
              </a:rPr>
              <a:t>incertidumbre</a:t>
            </a:r>
            <a:r>
              <a:rPr lang="es-CO" sz="1600" b="1" dirty="0">
                <a:solidFill>
                  <a:schemeClr val="accent5"/>
                </a:solidFill>
              </a:rPr>
              <a:t> </a:t>
            </a:r>
            <a:r>
              <a:rPr lang="es-CO" sz="1600" b="1" dirty="0"/>
              <a:t>y la </a:t>
            </a:r>
            <a:r>
              <a:rPr lang="es-CO" sz="1600" b="1" u="sng" dirty="0">
                <a:solidFill>
                  <a:schemeClr val="accent5">
                    <a:lumMod val="75000"/>
                  </a:schemeClr>
                </a:solidFill>
              </a:rPr>
              <a:t>vulnerabilidad</a:t>
            </a:r>
            <a:r>
              <a:rPr lang="es-CO" sz="1600" b="1" dirty="0"/>
              <a:t>, pues los peligros son menos predecibles que nunca </a:t>
            </a:r>
          </a:p>
          <a:p>
            <a:pPr algn="just"/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Valoración de </a:t>
            </a:r>
            <a:r>
              <a:rPr lang="es-CO" sz="1600" b="1" u="sng" dirty="0">
                <a:solidFill>
                  <a:srgbClr val="FF0000"/>
                </a:solidFill>
              </a:rPr>
              <a:t>efectos cascada</a:t>
            </a:r>
            <a:r>
              <a:rPr lang="es-CO" sz="1600" b="1" dirty="0">
                <a:solidFill>
                  <a:srgbClr val="FF0000"/>
                </a:solidFill>
              </a:rPr>
              <a:t> </a:t>
            </a:r>
            <a:r>
              <a:rPr lang="es-CO" sz="1600" b="1" dirty="0"/>
              <a:t>de los eventos de riesgo, por sus impactos en el sector privado y público 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6CC14E10-6ED0-4584-AD6D-36280CACA5F8}"/>
              </a:ext>
            </a:extLst>
          </p:cNvPr>
          <p:cNvSpPr txBox="1">
            <a:spLocks/>
          </p:cNvSpPr>
          <p:nvPr/>
        </p:nvSpPr>
        <p:spPr>
          <a:xfrm>
            <a:off x="114072" y="156940"/>
            <a:ext cx="1528226" cy="5439772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  <a:p>
            <a:r>
              <a:rPr lang="es-CO" sz="2000">
                <a:solidFill>
                  <a:srgbClr val="FF0000"/>
                </a:solidFill>
              </a:rPr>
              <a:t>  </a:t>
            </a:r>
            <a:endParaRPr lang="es-CO" sz="2000" dirty="0">
              <a:solidFill>
                <a:srgbClr val="FF0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42D35A5-9D1A-4C2A-875C-0BD60F03C4B8}"/>
              </a:ext>
            </a:extLst>
          </p:cNvPr>
          <p:cNvSpPr/>
          <p:nvPr/>
        </p:nvSpPr>
        <p:spPr>
          <a:xfrm>
            <a:off x="182811" y="126922"/>
            <a:ext cx="152822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000" b="1" dirty="0"/>
          </a:p>
          <a:p>
            <a:pPr algn="ctr"/>
            <a:endParaRPr lang="es-CO" sz="2200" b="1" dirty="0"/>
          </a:p>
          <a:p>
            <a:pPr algn="ctr"/>
            <a:r>
              <a:rPr lang="es-CO" sz="2200" b="1" dirty="0"/>
              <a:t>CONTROL </a:t>
            </a:r>
          </a:p>
          <a:p>
            <a:pPr algn="ctr"/>
            <a:r>
              <a:rPr lang="es-CO" sz="2200" b="1" dirty="0"/>
              <a:t>INTERNO </a:t>
            </a:r>
          </a:p>
          <a:p>
            <a:pPr algn="ctr"/>
            <a:r>
              <a:rPr lang="es-CO" sz="2200" b="1" dirty="0"/>
              <a:t>EN TIEMPOS </a:t>
            </a:r>
          </a:p>
          <a:p>
            <a:pPr algn="ctr"/>
            <a:r>
              <a:rPr lang="es-CO" sz="2200" b="1" dirty="0"/>
              <a:t>DE COVID- 19:</a:t>
            </a:r>
          </a:p>
          <a:p>
            <a:pPr algn="ctr"/>
            <a:endParaRPr lang="es-CO" sz="2200" b="1" dirty="0"/>
          </a:p>
          <a:p>
            <a:pPr algn="ctr"/>
            <a:endParaRPr lang="es-CO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Pieza clave en la gestión de nuevos riesgos  </a:t>
            </a:r>
          </a:p>
          <a:p>
            <a:pPr algn="ctr"/>
            <a:endParaRPr lang="es-CO" sz="18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ACD142-DC41-44F7-B586-D76D85459B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49" y="2782372"/>
            <a:ext cx="1185968" cy="623843"/>
          </a:xfrm>
          <a:prstGeom prst="rect">
            <a:avLst/>
          </a:prstGeom>
        </p:spPr>
      </p:pic>
      <p:sp>
        <p:nvSpPr>
          <p:cNvPr id="10" name="Cerrar llave 9">
            <a:extLst>
              <a:ext uri="{FF2B5EF4-FFF2-40B4-BE49-F238E27FC236}">
                <a16:creationId xmlns:a16="http://schemas.microsoft.com/office/drawing/2014/main" id="{2F5709F8-390A-43C2-9CB9-6137ED8B006B}"/>
              </a:ext>
            </a:extLst>
          </p:cNvPr>
          <p:cNvSpPr/>
          <p:nvPr/>
        </p:nvSpPr>
        <p:spPr>
          <a:xfrm rot="10800000" flipH="1">
            <a:off x="1642298" y="156940"/>
            <a:ext cx="241877" cy="5439771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73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2F105A-76C9-4C4A-8196-B1E56E3BBA83}"/>
              </a:ext>
            </a:extLst>
          </p:cNvPr>
          <p:cNvSpPr txBox="1">
            <a:spLocks/>
          </p:cNvSpPr>
          <p:nvPr/>
        </p:nvSpPr>
        <p:spPr>
          <a:xfrm>
            <a:off x="3455994" y="197389"/>
            <a:ext cx="4399533" cy="1014176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Estructura de la guía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D8850801-D6AC-4372-A9C2-10FC42812D04}"/>
              </a:ext>
            </a:extLst>
          </p:cNvPr>
          <p:cNvSpPr/>
          <p:nvPr/>
        </p:nvSpPr>
        <p:spPr>
          <a:xfrm>
            <a:off x="3395330" y="1028070"/>
            <a:ext cx="4307798" cy="858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CO" sz="2400" b="1" dirty="0">
                <a:solidFill>
                  <a:schemeClr val="tx1"/>
                </a:solidFill>
              </a:rPr>
              <a:t>Presentación</a:t>
            </a: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E197A2DD-EEDB-46FA-B9F3-4A94A703194C}"/>
              </a:ext>
            </a:extLst>
          </p:cNvPr>
          <p:cNvSpPr/>
          <p:nvPr/>
        </p:nvSpPr>
        <p:spPr>
          <a:xfrm>
            <a:off x="3900274" y="2368037"/>
            <a:ext cx="4183853" cy="8407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Objetivo de la guía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7C4FD749-EAED-4287-9AC1-B9E6DA596B09}"/>
              </a:ext>
            </a:extLst>
          </p:cNvPr>
          <p:cNvSpPr/>
          <p:nvPr/>
        </p:nvSpPr>
        <p:spPr>
          <a:xfrm>
            <a:off x="3933115" y="3810865"/>
            <a:ext cx="4779765" cy="8407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Aspectos específicos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5D6183-721D-459F-8D86-D7A0D6AE96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525" y="3234476"/>
            <a:ext cx="1199867" cy="5763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153DD0-C789-4917-822B-1EF3D34ED6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256" y="59190"/>
            <a:ext cx="1654509" cy="53585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1C137F8-0435-4433-9993-E48CB0E9F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55" y="508386"/>
            <a:ext cx="2993659" cy="5127568"/>
          </a:xfrm>
          <a:prstGeom prst="rect">
            <a:avLst/>
          </a:prstGeom>
        </p:spPr>
      </p:pic>
      <p:sp>
        <p:nvSpPr>
          <p:cNvPr id="11" name="Flecha curvada hacia la izquierda 8">
            <a:extLst>
              <a:ext uri="{FF2B5EF4-FFF2-40B4-BE49-F238E27FC236}">
                <a16:creationId xmlns:a16="http://schemas.microsoft.com/office/drawing/2014/main" id="{688FDF1B-2E32-4B0C-A649-B687545597B3}"/>
              </a:ext>
            </a:extLst>
          </p:cNvPr>
          <p:cNvSpPr/>
          <p:nvPr/>
        </p:nvSpPr>
        <p:spPr>
          <a:xfrm>
            <a:off x="7716106" y="1644593"/>
            <a:ext cx="936747" cy="1191490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Flecha curvada hacia la izquierda 10">
            <a:extLst>
              <a:ext uri="{FF2B5EF4-FFF2-40B4-BE49-F238E27FC236}">
                <a16:creationId xmlns:a16="http://schemas.microsoft.com/office/drawing/2014/main" id="{9F34E2CD-EA90-4CDF-86B7-273671896D7D}"/>
              </a:ext>
            </a:extLst>
          </p:cNvPr>
          <p:cNvSpPr/>
          <p:nvPr/>
        </p:nvSpPr>
        <p:spPr>
          <a:xfrm rot="21409399">
            <a:off x="8116040" y="2993943"/>
            <a:ext cx="743927" cy="1239068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66E52D9-F938-446B-8B0C-6526D33DCE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963" y="1911860"/>
            <a:ext cx="1201294" cy="43053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BB7773F-7801-4672-9BF4-C7AA53E3E1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518" y="4585447"/>
            <a:ext cx="2185147" cy="122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4">
            <a:extLst>
              <a:ext uri="{FF2B5EF4-FFF2-40B4-BE49-F238E27FC236}">
                <a16:creationId xmlns:a16="http://schemas.microsoft.com/office/drawing/2014/main" id="{A0B5341C-2458-48C6-9F4A-0497E3FD2092}"/>
              </a:ext>
            </a:extLst>
          </p:cNvPr>
          <p:cNvSpPr/>
          <p:nvPr/>
        </p:nvSpPr>
        <p:spPr>
          <a:xfrm>
            <a:off x="799987" y="1050650"/>
            <a:ext cx="1428548" cy="10692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9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MX" sz="990" b="1" dirty="0">
                <a:solidFill>
                  <a:schemeClr val="tx1"/>
                </a:solidFill>
                <a:latin typeface="+mj-lt"/>
              </a:rPr>
              <a:t> Presentación del conjunto de estados financieros y Revelaciones adicionales en</a:t>
            </a:r>
          </a:p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  <a:latin typeface="+mj-lt"/>
              </a:rPr>
              <a:t>notas a los estados financieros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8BCF1772-2DB5-4157-8F25-A1F107918438}"/>
              </a:ext>
            </a:extLst>
          </p:cNvPr>
          <p:cNvSpPr/>
          <p:nvPr/>
        </p:nvSpPr>
        <p:spPr>
          <a:xfrm>
            <a:off x="2336368" y="105065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945" b="1" dirty="0">
                <a:solidFill>
                  <a:schemeClr val="tx1"/>
                </a:solidFill>
              </a:rPr>
              <a:t> </a:t>
            </a:r>
            <a:r>
              <a:rPr lang="es-MX" sz="990" b="1" dirty="0">
                <a:solidFill>
                  <a:schemeClr val="tx1"/>
                </a:solidFill>
              </a:rPr>
              <a:t>Utilización, constitución y liberación de provisiones</a:t>
            </a:r>
            <a:endParaRPr lang="es-CO" sz="990" b="1" dirty="0">
              <a:solidFill>
                <a:schemeClr val="tx1"/>
              </a:solidFill>
            </a:endParaRP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2D6C488A-17B2-4AE7-91AB-A87578A17F7C}"/>
              </a:ext>
            </a:extLst>
          </p:cNvPr>
          <p:cNvSpPr/>
          <p:nvPr/>
        </p:nvSpPr>
        <p:spPr>
          <a:xfrm>
            <a:off x="3832350" y="105065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080" b="1" dirty="0">
                <a:solidFill>
                  <a:schemeClr val="tx1"/>
                </a:solidFill>
              </a:rPr>
              <a:t>Deterioro de activos generadores de efectivo</a:t>
            </a:r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id="{409256A0-22D8-47C0-8B07-59A7F4692E52}"/>
              </a:ext>
            </a:extLst>
          </p:cNvPr>
          <p:cNvSpPr/>
          <p:nvPr/>
        </p:nvSpPr>
        <p:spPr>
          <a:xfrm>
            <a:off x="5349903" y="105065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90" b="1" dirty="0">
                <a:solidFill>
                  <a:schemeClr val="tx1"/>
                </a:solidFill>
              </a:rPr>
              <a:t>Deterioro de Activos no Generadores de Efectivo</a:t>
            </a: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64A2958C-1DBD-4F23-A116-744E283D8383}"/>
              </a:ext>
            </a:extLst>
          </p:cNvPr>
          <p:cNvSpPr/>
          <p:nvPr/>
        </p:nvSpPr>
        <p:spPr>
          <a:xfrm>
            <a:off x="6905275" y="105065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Efectos en la depreciación de la propiedad, planta y equipo</a:t>
            </a:r>
            <a:endParaRPr lang="es-CO" sz="990" b="1" dirty="0">
              <a:solidFill>
                <a:schemeClr val="tx1"/>
              </a:solidFill>
            </a:endParaRP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37B15992-1010-4942-86D3-0E5062971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566" y="1035345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</a:t>
            </a:r>
            <a:endParaRPr lang="en-US" sz="945" b="1" dirty="0">
              <a:latin typeface="+mj-lt"/>
            </a:endParaRP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639098A8-EA65-4B4E-90E0-35F91DAC8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949" y="1035345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>
                <a:latin typeface="+mj-lt"/>
              </a:rPr>
              <a:t>2</a:t>
            </a:r>
            <a:endParaRPr lang="en-US" sz="945" b="1">
              <a:latin typeface="+mj-lt"/>
            </a:endParaRP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73EB062E-AB65-46CB-9E01-BCA953F1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430" y="1035345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3</a:t>
            </a:r>
            <a:endParaRPr lang="en-US" sz="945" b="1" dirty="0">
              <a:latin typeface="+mj-lt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D9E047D4-E1FC-4E80-9773-F83828491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982" y="1035345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>
                <a:latin typeface="+mj-lt"/>
              </a:rPr>
              <a:t>4</a:t>
            </a:r>
            <a:endParaRPr lang="en-US" sz="945" b="1">
              <a:latin typeface="+mj-lt"/>
            </a:endParaRP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6197BEA7-5D23-4EE9-A849-8711A368D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856" y="1035345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>
                <a:latin typeface="+mj-lt"/>
              </a:rPr>
              <a:t>5</a:t>
            </a:r>
            <a:endParaRPr lang="en-US" sz="945" b="1"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1B6F9C-C35C-4B33-A3F6-A0650B90634C}"/>
              </a:ext>
            </a:extLst>
          </p:cNvPr>
          <p:cNvSpPr/>
          <p:nvPr/>
        </p:nvSpPr>
        <p:spPr>
          <a:xfrm>
            <a:off x="799987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Valoración de inventarios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B3B1CAAD-342B-4F68-B99E-DF121C5EB83E}"/>
              </a:ext>
            </a:extLst>
          </p:cNvPr>
          <p:cNvSpPr/>
          <p:nvPr/>
        </p:nvSpPr>
        <p:spPr>
          <a:xfrm>
            <a:off x="2336368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990" b="1" dirty="0">
                <a:solidFill>
                  <a:schemeClr val="tx1"/>
                </a:solidFill>
              </a:rPr>
              <a:t>Medición a valor de mercado y a valor razonable.</a:t>
            </a:r>
            <a:endParaRPr lang="es-CO" sz="990" b="1" dirty="0">
              <a:solidFill>
                <a:schemeClr val="tx1"/>
              </a:solidFill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EFDED25D-21DF-4241-9338-27322329805E}"/>
              </a:ext>
            </a:extLst>
          </p:cNvPr>
          <p:cNvSpPr/>
          <p:nvPr/>
        </p:nvSpPr>
        <p:spPr>
          <a:xfrm>
            <a:off x="3832350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Hipótesis de negocio en marcha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8082125-A4E2-42BB-970B-32BF0F63694E}"/>
              </a:ext>
            </a:extLst>
          </p:cNvPr>
          <p:cNvSpPr/>
          <p:nvPr/>
        </p:nvSpPr>
        <p:spPr>
          <a:xfrm>
            <a:off x="5349903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Hechos ocurridos después del periodo contable</a:t>
            </a:r>
            <a:endParaRPr lang="es-CO" sz="990" b="1" dirty="0">
              <a:solidFill>
                <a:schemeClr val="tx1"/>
              </a:solidFill>
            </a:endParaRP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ACA9C5B4-81D6-492F-91DD-2FBF430F4E71}"/>
              </a:ext>
            </a:extLst>
          </p:cNvPr>
          <p:cNvSpPr/>
          <p:nvPr/>
        </p:nvSpPr>
        <p:spPr>
          <a:xfrm>
            <a:off x="6905275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Recuperaciones de seguros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id="{DE055029-09CB-4DC3-A863-CADF70DCC45B}"/>
              </a:ext>
            </a:extLst>
          </p:cNvPr>
          <p:cNvSpPr/>
          <p:nvPr/>
        </p:nvSpPr>
        <p:spPr>
          <a:xfrm>
            <a:off x="799987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45" dirty="0">
                <a:solidFill>
                  <a:schemeClr val="tx1"/>
                </a:solidFill>
              </a:rPr>
              <a:t> </a:t>
            </a:r>
            <a:r>
              <a:rPr lang="es-MX" sz="990" b="1" dirty="0">
                <a:solidFill>
                  <a:schemeClr val="tx1"/>
                </a:solidFill>
              </a:rPr>
              <a:t>Beneficios a los empleados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DFF55A90-8DEE-4ED6-B08B-09AD7B800EA2}"/>
              </a:ext>
            </a:extLst>
          </p:cNvPr>
          <p:cNvSpPr/>
          <p:nvPr/>
        </p:nvSpPr>
        <p:spPr>
          <a:xfrm>
            <a:off x="2336368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90" b="1" dirty="0">
                <a:solidFill>
                  <a:schemeClr val="tx1"/>
                </a:solidFill>
                <a:latin typeface="+mj-lt"/>
              </a:rPr>
              <a:t>Impuesto a las ganancias</a:t>
            </a:r>
          </a:p>
        </p:txBody>
      </p:sp>
      <p:sp>
        <p:nvSpPr>
          <p:cNvPr id="49" name="Rectangle 26">
            <a:extLst>
              <a:ext uri="{FF2B5EF4-FFF2-40B4-BE49-F238E27FC236}">
                <a16:creationId xmlns:a16="http://schemas.microsoft.com/office/drawing/2014/main" id="{DC354BE8-76C8-4706-80EF-73080FF068E9}"/>
              </a:ext>
            </a:extLst>
          </p:cNvPr>
          <p:cNvSpPr/>
          <p:nvPr/>
        </p:nvSpPr>
        <p:spPr>
          <a:xfrm>
            <a:off x="3832350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Ingreso por prestación de servicios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id="{525E0D56-1103-464F-AFF0-0F927890AD84}"/>
              </a:ext>
            </a:extLst>
          </p:cNvPr>
          <p:cNvSpPr/>
          <p:nvPr/>
        </p:nvSpPr>
        <p:spPr>
          <a:xfrm>
            <a:off x="5349903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080" b="1" dirty="0">
                <a:solidFill>
                  <a:schemeClr val="tx1"/>
                </a:solidFill>
              </a:rPr>
              <a:t>Ingresos sin contraprestación</a:t>
            </a:r>
          </a:p>
        </p:txBody>
      </p:sp>
      <p:sp>
        <p:nvSpPr>
          <p:cNvPr id="53" name="Rectangle 28">
            <a:extLst>
              <a:ext uri="{FF2B5EF4-FFF2-40B4-BE49-F238E27FC236}">
                <a16:creationId xmlns:a16="http://schemas.microsoft.com/office/drawing/2014/main" id="{7F4F4FA2-56CB-483A-9C3B-E1292BBD3410}"/>
              </a:ext>
            </a:extLst>
          </p:cNvPr>
          <p:cNvSpPr/>
          <p:nvPr/>
        </p:nvSpPr>
        <p:spPr>
          <a:xfrm>
            <a:off x="6905275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45" dirty="0">
                <a:solidFill>
                  <a:schemeClr val="tx1"/>
                </a:solidFill>
              </a:rPr>
              <a:t> </a:t>
            </a:r>
            <a:r>
              <a:rPr lang="es-MX" sz="1080" b="1" dirty="0">
                <a:solidFill>
                  <a:schemeClr val="tx1"/>
                </a:solidFill>
              </a:rPr>
              <a:t>Gasto por efectos del COVID-19</a:t>
            </a:r>
            <a:endParaRPr lang="es-CO" sz="108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EA4DC611-3FF8-409D-B9BA-4BE224B0C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565" y="2309610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6</a:t>
            </a:r>
            <a:endParaRPr lang="en-US" sz="945" b="1" dirty="0">
              <a:latin typeface="+mj-lt"/>
            </a:endParaRPr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A06EBDDF-AE68-4C7D-B886-F0BE52E64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947" y="2309610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7</a:t>
            </a:r>
            <a:endParaRPr lang="en-US" sz="945" b="1" dirty="0">
              <a:latin typeface="+mj-lt"/>
            </a:endParaRP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695499A1-FF08-423A-8687-9324FF381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429" y="2309610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8</a:t>
            </a:r>
            <a:endParaRPr lang="en-US" sz="945" b="1" dirty="0">
              <a:latin typeface="+mj-lt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9E0C6AED-5137-4AB0-9E9B-BCD11B4F6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981" y="2309610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9</a:t>
            </a:r>
            <a:endParaRPr lang="en-US" sz="945" b="1" dirty="0"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54B46F-260D-45ED-BC9F-5A7C3186C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855" y="2309610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10</a:t>
            </a:r>
            <a:endParaRPr lang="en-US" sz="945" b="1" dirty="0">
              <a:latin typeface="+mj-lt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A76C70F2-547B-48ED-9A97-32600D552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565" y="3671681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11</a:t>
            </a:r>
            <a:endParaRPr lang="en-US" sz="945" b="1" dirty="0">
              <a:latin typeface="+mj-lt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45925543-D66D-4FE6-8125-5DD0B0622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947" y="3671681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12</a:t>
            </a:r>
            <a:endParaRPr lang="en-US" sz="945" b="1" dirty="0">
              <a:latin typeface="+mj-lt"/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AD658651-982C-4117-89A0-EFFA97B35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429" y="3671681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13</a:t>
            </a:r>
            <a:endParaRPr lang="en-US" sz="945" b="1" dirty="0">
              <a:latin typeface="+mj-lt"/>
            </a:endParaRPr>
          </a:p>
        </p:txBody>
      </p:sp>
      <p:sp>
        <p:nvSpPr>
          <p:cNvPr id="22" name="Oval 13">
            <a:extLst>
              <a:ext uri="{FF2B5EF4-FFF2-40B4-BE49-F238E27FC236}">
                <a16:creationId xmlns:a16="http://schemas.microsoft.com/office/drawing/2014/main" id="{98175636-B7B2-40A7-80D5-FF8318EFC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981" y="3671681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14</a:t>
            </a:r>
            <a:endParaRPr lang="en-US" sz="945" b="1" dirty="0">
              <a:latin typeface="+mj-lt"/>
            </a:endParaRPr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93F8F253-1DDA-4D2F-AC18-EEBAD17B4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855" y="3671681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15</a:t>
            </a:r>
            <a:endParaRPr lang="en-US" sz="945" b="1" dirty="0">
              <a:latin typeface="+mj-lt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0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4">
            <a:extLst>
              <a:ext uri="{FF2B5EF4-FFF2-40B4-BE49-F238E27FC236}">
                <a16:creationId xmlns:a16="http://schemas.microsoft.com/office/drawing/2014/main" id="{207FDE9D-6FE5-4D35-8982-07215E662E68}"/>
              </a:ext>
            </a:extLst>
          </p:cNvPr>
          <p:cNvSpPr/>
          <p:nvPr/>
        </p:nvSpPr>
        <p:spPr>
          <a:xfrm>
            <a:off x="443314" y="2091051"/>
            <a:ext cx="2109743" cy="1835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45" dirty="0">
                <a:solidFill>
                  <a:schemeClr val="tx1"/>
                </a:solidFill>
                <a:latin typeface="+mj-lt"/>
              </a:rPr>
              <a:t> </a:t>
            </a:r>
            <a:r>
              <a:rPr lang="es-MX" sz="945" dirty="0">
                <a:solidFill>
                  <a:schemeClr val="tx1"/>
                </a:solidFill>
                <a:latin typeface="+mj-lt"/>
              </a:rPr>
              <a:t> </a:t>
            </a:r>
            <a:r>
              <a:rPr lang="es-MX" sz="1600" dirty="0">
                <a:solidFill>
                  <a:schemeClr val="tx1"/>
                </a:solidFill>
                <a:latin typeface="+mj-lt"/>
              </a:rPr>
              <a:t>Presentación del conjunto de estados financieros y Revelaciones adicionales en</a:t>
            </a:r>
          </a:p>
          <a:p>
            <a:pPr algn="ctr">
              <a:defRPr/>
            </a:pPr>
            <a:r>
              <a:rPr lang="es-MX" sz="1600" dirty="0">
                <a:solidFill>
                  <a:schemeClr val="tx1"/>
                </a:solidFill>
                <a:latin typeface="+mj-lt"/>
              </a:rPr>
              <a:t>notas a los estados financieros</a:t>
            </a:r>
            <a:endParaRPr lang="es-CO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0391A638-1F87-438F-AE4D-1FAB99123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18" y="2115650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</a:t>
            </a:r>
            <a:endParaRPr lang="en-US" sz="945" b="1" dirty="0">
              <a:latin typeface="+mj-lt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69213" y="1351383"/>
            <a:ext cx="556635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Se conserva la uniformidad, lo cual facilita revelar las cifras del periodo en forma coherente con periodos anteriores.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52" y="1351397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69213" y="1931673"/>
            <a:ext cx="5566357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Incorporar las revelaciones a que haya lugar y explicaciones detalladas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54" y="1931687"/>
            <a:ext cx="270189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69213" y="2511962"/>
            <a:ext cx="556635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Los estados financieros a 31 de diciembre de 2020 se presentarán de manera comparativa con los del 31 de diciembre de 2019 sin reexpresar.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52" y="2511976"/>
            <a:ext cx="270189" cy="422103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69212" y="3092252"/>
            <a:ext cx="5566355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Resolución 441 de 2019, relacionados con la Plantilla para el reporte uniforme de las notas a la CGN.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52" y="3092265"/>
            <a:ext cx="270189" cy="422103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2E09210-F0E5-4901-8C66-19EEF726B97D}"/>
              </a:ext>
            </a:extLst>
          </p:cNvPr>
          <p:cNvSpPr/>
          <p:nvPr/>
        </p:nvSpPr>
        <p:spPr>
          <a:xfrm>
            <a:off x="3366076" y="3672548"/>
            <a:ext cx="5566355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Las entidades, principalmente las clasificadas en la Resolución 414 de 2014, evaluarán la hipótesis de negocio en marcha.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93F56355-0AF2-42A1-B57A-163607181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17" y="3672555"/>
            <a:ext cx="270189" cy="422103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7115992E-C410-4D52-8714-AA4CFC65DB0D}"/>
              </a:ext>
            </a:extLst>
          </p:cNvPr>
          <p:cNvSpPr/>
          <p:nvPr/>
        </p:nvSpPr>
        <p:spPr>
          <a:xfrm>
            <a:off x="3366077" y="4252820"/>
            <a:ext cx="5566354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Las Empresas de la Resolución 414 de 2014 podrán revelar la afectación en los indicadores y/o riesgos de liquidez, capital de trabajo y solvencia. 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516B52D2-0905-4A7F-B895-24B723071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17" y="4252834"/>
            <a:ext cx="270189" cy="4221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1488895"/>
            <a:ext cx="562200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Reconocimiento y/o ajustes de provisiones ante la situación de incertidumbre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483545"/>
            <a:ext cx="277568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2161308"/>
            <a:ext cx="5622007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Las provisiones reconocidas solo podrán ser utilizadas para soportar los</a:t>
            </a:r>
          </a:p>
          <a:p>
            <a:pPr algn="just"/>
            <a:r>
              <a:rPr lang="es-MX" b="1" dirty="0">
                <a:solidFill>
                  <a:schemeClr val="tx1"/>
                </a:solidFill>
              </a:rPr>
              <a:t>desembolsos para las cuales fueron creadas.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2" y="2161299"/>
            <a:ext cx="277568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09" y="2796753"/>
            <a:ext cx="5622007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En las empresas en las que se presente una reestructuración, será objeto de reconocimiento según la naturaleza y/o enfoque de las operaciones.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840541"/>
            <a:ext cx="277568" cy="422103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3500781"/>
            <a:ext cx="562200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Reconocimiento de  una provisión cuando se cumplan todas y cada una de las condiciones de una provisión.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544569"/>
            <a:ext cx="277568" cy="422103"/>
          </a:xfrm>
          <a:prstGeom prst="rect">
            <a:avLst/>
          </a:prstGeom>
        </p:spPr>
      </p:pic>
      <p:sp>
        <p:nvSpPr>
          <p:cNvPr id="4" name="Rectangle 25">
            <a:extLst>
              <a:ext uri="{FF2B5EF4-FFF2-40B4-BE49-F238E27FC236}">
                <a16:creationId xmlns:a16="http://schemas.microsoft.com/office/drawing/2014/main" id="{86296FCC-A475-4A1E-AD9F-96684FB07594}"/>
              </a:ext>
            </a:extLst>
          </p:cNvPr>
          <p:cNvSpPr/>
          <p:nvPr/>
        </p:nvSpPr>
        <p:spPr>
          <a:xfrm>
            <a:off x="923544" y="2261841"/>
            <a:ext cx="1467562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 Utilización, constitución y liberación de provisiones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36D45AB2-5332-4374-85CC-962CE3706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44" y="2254568"/>
            <a:ext cx="175637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>
                <a:latin typeface="+mj-lt"/>
              </a:rPr>
              <a:t>2</a:t>
            </a:r>
            <a:endParaRPr lang="en-US" sz="945" b="1">
              <a:latin typeface="+mj-lt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42C9C8F-FF13-4C56-881E-2FF4444B3033}"/>
              </a:ext>
            </a:extLst>
          </p:cNvPr>
          <p:cNvSpPr/>
          <p:nvPr/>
        </p:nvSpPr>
        <p:spPr>
          <a:xfrm>
            <a:off x="3327010" y="4241735"/>
            <a:ext cx="562200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Los contratos de carácter oneroso corresponden cuando los gastos sea superior a los ingresos o beneficios económicos de la ejecución de este.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E3AB1A2-B45E-4396-B0AE-7075F6577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241749"/>
            <a:ext cx="277568" cy="42210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1591027"/>
            <a:ext cx="5413578" cy="4659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 contabilización del deterioro del valor de los activos generadores de efectivo que la entidad considere materiales. 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591041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2272553"/>
            <a:ext cx="5413578" cy="6448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Evaluar si por efectos de la crisis generada por el COVID-19 se presentan condiciones adicionales de indicios de deterioro del valor de los activos.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272554"/>
            <a:ext cx="270189" cy="566572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0" y="3184238"/>
            <a:ext cx="5298900" cy="6448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Se reconocerá una pérdida por deterioro del valor de un activo generador de efectivo cuando su valor en libros supere su valor recuperable.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184252"/>
            <a:ext cx="331316" cy="594372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3994196"/>
            <a:ext cx="5298900" cy="6448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Evaluar, al final del  período contable, si existe indicio de que la pérdida por deterioro del valor reconocida en periodos anteriores ya no existe.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999704"/>
            <a:ext cx="324528" cy="594372"/>
          </a:xfrm>
          <a:prstGeom prst="rect">
            <a:avLst/>
          </a:prstGeom>
        </p:spPr>
      </p:pic>
      <p:sp>
        <p:nvSpPr>
          <p:cNvPr id="2" name="Rectangle 26">
            <a:extLst>
              <a:ext uri="{FF2B5EF4-FFF2-40B4-BE49-F238E27FC236}">
                <a16:creationId xmlns:a16="http://schemas.microsoft.com/office/drawing/2014/main" id="{2C6A73DC-6DC4-4E63-A085-D30F796C6E7F}"/>
              </a:ext>
            </a:extLst>
          </p:cNvPr>
          <p:cNvSpPr/>
          <p:nvPr/>
        </p:nvSpPr>
        <p:spPr>
          <a:xfrm>
            <a:off x="930554" y="1771238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500" b="1" dirty="0">
                <a:solidFill>
                  <a:schemeClr val="tx1"/>
                </a:solidFill>
              </a:rPr>
              <a:t>Deterioro de activos generadores de efectivo</a:t>
            </a: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5FDC44EA-DA7D-4A77-90AD-C01025DFB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44" y="1755933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3</a:t>
            </a:r>
            <a:endParaRPr lang="en-US" sz="945" b="1" dirty="0">
              <a:latin typeface="+mj-lt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06C0C2DF-F88C-4FAF-AE59-1078D47F3290}"/>
              </a:ext>
            </a:extLst>
          </p:cNvPr>
          <p:cNvSpPr/>
          <p:nvPr/>
        </p:nvSpPr>
        <p:spPr>
          <a:xfrm>
            <a:off x="923544" y="3288692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 b="1" dirty="0">
                <a:solidFill>
                  <a:schemeClr val="tx1"/>
                </a:solidFill>
              </a:rPr>
              <a:t>Deterioro de Activos no Generadores de Efectivo</a:t>
            </a: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5E7BDDF5-9FD0-4AF3-B531-D3C1F45DC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49" y="3322724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4</a:t>
            </a:r>
            <a:endParaRPr lang="en-US" sz="945" b="1" dirty="0">
              <a:latin typeface="+mj-lt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58D94441-B6AD-4CCA-9F51-3790194D3A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070" y="1477988"/>
            <a:ext cx="5918265" cy="3012551"/>
          </a:xfrm>
          <a:prstGeom prst="rect">
            <a:avLst/>
          </a:prstGeom>
        </p:spPr>
      </p:pic>
      <p:sp>
        <p:nvSpPr>
          <p:cNvPr id="10" name="Rectangle 26">
            <a:extLst>
              <a:ext uri="{FF2B5EF4-FFF2-40B4-BE49-F238E27FC236}">
                <a16:creationId xmlns:a16="http://schemas.microsoft.com/office/drawing/2014/main" id="{6D69A1C7-E68F-4E15-AA34-EAD7415C7225}"/>
              </a:ext>
            </a:extLst>
          </p:cNvPr>
          <p:cNvSpPr/>
          <p:nvPr/>
        </p:nvSpPr>
        <p:spPr>
          <a:xfrm>
            <a:off x="776131" y="1792339"/>
            <a:ext cx="1582971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500" b="1" dirty="0">
                <a:solidFill>
                  <a:schemeClr val="tx1"/>
                </a:solidFill>
              </a:rPr>
              <a:t>Deterioro de activos generadores de efectivo</a:t>
            </a: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C45EFE2B-98C3-4884-AFCF-AB05926FC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44" y="1777034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3</a:t>
            </a:r>
            <a:endParaRPr lang="en-US" sz="945" b="1" dirty="0">
              <a:latin typeface="+mj-lt"/>
            </a:endParaRP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77F566EA-CF56-4D62-93C7-EF4F73DE3BB5}"/>
              </a:ext>
            </a:extLst>
          </p:cNvPr>
          <p:cNvSpPr/>
          <p:nvPr/>
        </p:nvSpPr>
        <p:spPr>
          <a:xfrm>
            <a:off x="769121" y="2989324"/>
            <a:ext cx="1582971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 b="1" dirty="0">
                <a:solidFill>
                  <a:schemeClr val="tx1"/>
                </a:solidFill>
              </a:rPr>
              <a:t>Deterioro de Activos no Generadores de Efectivo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49066873-33AC-4845-B123-9078ED787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96" y="2974019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4</a:t>
            </a:r>
            <a:endParaRPr lang="en-US" sz="945" b="1" dirty="0"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9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330680" y="864254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1" y="961560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 depreciación no cesará cuando los activos estén sin utilizar o por reducción significativa de su operatividad.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961574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1546959"/>
            <a:ext cx="5678121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Cambios en la vida útil valor residual o método de depreciación.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1541864"/>
            <a:ext cx="270189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1" y="2058044"/>
            <a:ext cx="5678119" cy="6494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875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En las notas explicativas a los estados financieros, las entidades deberán dar a conocer los efectos financieros de la aplicación de esta medida.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122153"/>
            <a:ext cx="270189" cy="422103"/>
          </a:xfrm>
          <a:prstGeom prst="rect">
            <a:avLst/>
          </a:prstGeom>
        </p:spPr>
      </p:pic>
      <p:sp>
        <p:nvSpPr>
          <p:cNvPr id="4" name="Rectangle 28">
            <a:extLst>
              <a:ext uri="{FF2B5EF4-FFF2-40B4-BE49-F238E27FC236}">
                <a16:creationId xmlns:a16="http://schemas.microsoft.com/office/drawing/2014/main" id="{54ABB83D-79B9-4514-8C29-97D440C18D17}"/>
              </a:ext>
            </a:extLst>
          </p:cNvPr>
          <p:cNvSpPr/>
          <p:nvPr/>
        </p:nvSpPr>
        <p:spPr>
          <a:xfrm>
            <a:off x="785145" y="1227905"/>
            <a:ext cx="1880335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Efectos en la depreciación de la propiedad, planta y equipo</a:t>
            </a:r>
            <a:endParaRPr lang="es-CO" sz="1500" b="1" dirty="0">
              <a:solidFill>
                <a:schemeClr val="tx1"/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69D9699A-034F-483B-900E-D4C2811BF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94" y="1208224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875" b="1" dirty="0">
                <a:latin typeface="+mj-lt"/>
              </a:rPr>
              <a:t>5</a:t>
            </a:r>
            <a:endParaRPr lang="en-US" sz="875" b="1" dirty="0">
              <a:latin typeface="+mj-lt"/>
            </a:endParaRPr>
          </a:p>
        </p:txBody>
      </p:sp>
      <p:sp>
        <p:nvSpPr>
          <p:cNvPr id="12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1" y="3106735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Las entidades contables públicas continuarán valorando sus inventarios al costo o al valor neto realizable o costo de reposición, el que sea menor.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106749"/>
            <a:ext cx="270189" cy="422103"/>
          </a:xfrm>
          <a:prstGeom prst="rect">
            <a:avLst/>
          </a:prstGeom>
        </p:spPr>
      </p:pic>
      <p:sp>
        <p:nvSpPr>
          <p:cNvPr id="16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3687024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Se recomienda ser prudente a la hora de aplicar el juicio profesional para realizar las estimaciones contables correspondientes.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3687038"/>
            <a:ext cx="270189" cy="422103"/>
          </a:xfrm>
          <a:prstGeom prst="rect">
            <a:avLst/>
          </a:prstGeom>
        </p:spPr>
      </p:pic>
      <p:sp>
        <p:nvSpPr>
          <p:cNvPr id="20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1" y="4267313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875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En las notas explicativas a los estados financieros, podrán dar a conocer los efectos financieros de la aplicación de las medidas adoptadas.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267327"/>
            <a:ext cx="270189" cy="422103"/>
          </a:xfrm>
          <a:prstGeom prst="rect">
            <a:avLst/>
          </a:prstGeom>
        </p:spPr>
      </p:pic>
      <p:sp>
        <p:nvSpPr>
          <p:cNvPr id="22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4847603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Cuando la Entidad mantenga inventarios para ser distribuidos en forma gratuita o a precios de no mercado se seguirá midiendo el inventario.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847617"/>
            <a:ext cx="270189" cy="422103"/>
          </a:xfrm>
          <a:prstGeom prst="rect">
            <a:avLst/>
          </a:prstGeom>
        </p:spPr>
      </p:pic>
      <p:sp>
        <p:nvSpPr>
          <p:cNvPr id="24" name="Rectangle 24">
            <a:extLst>
              <a:ext uri="{FF2B5EF4-FFF2-40B4-BE49-F238E27FC236}">
                <a16:creationId xmlns:a16="http://schemas.microsoft.com/office/drawing/2014/main" id="{3B04A613-110A-409E-B3B4-C45377568142}"/>
              </a:ext>
            </a:extLst>
          </p:cNvPr>
          <p:cNvSpPr/>
          <p:nvPr/>
        </p:nvSpPr>
        <p:spPr>
          <a:xfrm>
            <a:off x="683664" y="3499503"/>
            <a:ext cx="183210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Valoración de inventarios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7630369-78EE-44A7-AFD1-9A117A9E5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17" y="3569254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875" b="1" dirty="0">
                <a:latin typeface="+mj-lt"/>
              </a:rPr>
              <a:t>6</a:t>
            </a:r>
            <a:endParaRPr lang="en-US" sz="875" b="1" dirty="0">
              <a:latin typeface="+mj-lt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1078747"/>
            <a:ext cx="561936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Las entidades deben prestar atención a la medición del valor de mercado basada en los datos otorgados por el mercado del activo.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078760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1659036"/>
            <a:ext cx="5619368" cy="862287"/>
          </a:xfrm>
          <a:prstGeom prst="roundRect">
            <a:avLst>
              <a:gd name="adj" fmla="val 2697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Los estados contables deben contener revelaciones que permitan, a los usuarios, comprender las medidas tomadas por el Gobierno por efectos del COVID-19 han generado cambios en la medición del valor de mercado. 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CC4E4A85-1BA9-492D-8DAC-3F5449DFBB52}"/>
              </a:ext>
            </a:extLst>
          </p:cNvPr>
          <p:cNvSpPr/>
          <p:nvPr/>
        </p:nvSpPr>
        <p:spPr>
          <a:xfrm>
            <a:off x="1029539" y="1147548"/>
            <a:ext cx="1582269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500" b="1" dirty="0">
                <a:solidFill>
                  <a:schemeClr val="tx1"/>
                </a:solidFill>
              </a:rPr>
              <a:t>Medición a valor de mercado y a valor razonable.</a:t>
            </a:r>
            <a:endParaRPr lang="es-CO" sz="1500" b="1" dirty="0">
              <a:solidFill>
                <a:schemeClr val="tx1"/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FFF04E2A-FC09-4E08-B7D9-0D95CAD9B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539" y="1147547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7</a:t>
            </a:r>
            <a:endParaRPr lang="en-US" sz="945" b="1" dirty="0">
              <a:latin typeface="+mj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9A26475-9CD0-46C7-8D3E-5856EA435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825299"/>
            <a:ext cx="270189" cy="422103"/>
          </a:xfrm>
          <a:prstGeom prst="rect">
            <a:avLst/>
          </a:prstGeom>
        </p:spPr>
      </p:pic>
      <p:sp>
        <p:nvSpPr>
          <p:cNvPr id="10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2830398"/>
            <a:ext cx="5539252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Cuando se crea una entidad pública, se presume que la actividad que desarrollará por tiempo indefinido conforme a la ley o acto de creación.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830412"/>
            <a:ext cx="270189" cy="422103"/>
          </a:xfrm>
          <a:prstGeom prst="rect">
            <a:avLst/>
          </a:prstGeom>
        </p:spPr>
      </p:pic>
      <p:sp>
        <p:nvSpPr>
          <p:cNvPr id="14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3410688"/>
            <a:ext cx="5539251" cy="6704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Evaluar si se ha generando cierto grado de incertidumbre respecto al funcionamiento normal en las actividades financieras, operativos y legales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3410702"/>
            <a:ext cx="270189" cy="422103"/>
          </a:xfrm>
          <a:prstGeom prst="rect">
            <a:avLst/>
          </a:prstGeom>
        </p:spPr>
      </p:pic>
      <p:sp>
        <p:nvSpPr>
          <p:cNvPr id="16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0" y="4172525"/>
            <a:ext cx="5539250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Se deberá evaluar la disponibilidad de recursos para cumplir los compromisos adquiridos.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105299"/>
            <a:ext cx="270189" cy="422103"/>
          </a:xfrm>
          <a:prstGeom prst="rect">
            <a:avLst/>
          </a:prstGeom>
        </p:spPr>
      </p:pic>
      <p:sp>
        <p:nvSpPr>
          <p:cNvPr id="18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4685575"/>
            <a:ext cx="5539250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Revelación en notas explicativas.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685588"/>
            <a:ext cx="270189" cy="422103"/>
          </a:xfrm>
          <a:prstGeom prst="rect">
            <a:avLst/>
          </a:prstGeom>
        </p:spPr>
      </p:pic>
      <p:sp>
        <p:nvSpPr>
          <p:cNvPr id="20" name="Rectangle 26">
            <a:extLst>
              <a:ext uri="{FF2B5EF4-FFF2-40B4-BE49-F238E27FC236}">
                <a16:creationId xmlns:a16="http://schemas.microsoft.com/office/drawing/2014/main" id="{4BF88E91-23C8-4BC4-9520-2F202506724C}"/>
              </a:ext>
            </a:extLst>
          </p:cNvPr>
          <p:cNvSpPr/>
          <p:nvPr/>
        </p:nvSpPr>
        <p:spPr>
          <a:xfrm>
            <a:off x="1029539" y="3317063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Hipótesis de negocio en marcha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2404B86F-AABE-4385-9DAB-F02E46A67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869" y="3317063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8</a:t>
            </a:r>
            <a:endParaRPr lang="en-US" sz="945" b="1" dirty="0">
              <a:latin typeface="+mj-lt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1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37561" y="1414573"/>
            <a:ext cx="5496654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Hechos ocurridos después del periodo contable que implican ajuste.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01" y="1414587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37561" y="1994863"/>
            <a:ext cx="5550065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Hechos ocurridos después del periodo contable que no implican ajuste.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01" y="1994877"/>
            <a:ext cx="270189" cy="422103"/>
          </a:xfrm>
          <a:prstGeom prst="rect">
            <a:avLst/>
          </a:prstGeom>
        </p:spPr>
      </p:pic>
      <p:sp>
        <p:nvSpPr>
          <p:cNvPr id="2" name="Rectangle 27">
            <a:extLst>
              <a:ext uri="{FF2B5EF4-FFF2-40B4-BE49-F238E27FC236}">
                <a16:creationId xmlns:a16="http://schemas.microsoft.com/office/drawing/2014/main" id="{7F26634E-F6B7-4BE0-B8CF-DEF0E91EDFD3}"/>
              </a:ext>
            </a:extLst>
          </p:cNvPr>
          <p:cNvSpPr/>
          <p:nvPr/>
        </p:nvSpPr>
        <p:spPr>
          <a:xfrm>
            <a:off x="923544" y="1414573"/>
            <a:ext cx="180042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Hechos ocurridos después del periodo contable</a:t>
            </a:r>
            <a:endParaRPr lang="es-CO" sz="1500" b="1" dirty="0">
              <a:solidFill>
                <a:schemeClr val="tx1"/>
              </a:solidFill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6E49A3E3-4F70-440B-98BE-A642CFF50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433" y="1414573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9</a:t>
            </a:r>
            <a:endParaRPr lang="en-US" sz="945" b="1" dirty="0">
              <a:latin typeface="+mj-lt"/>
            </a:endParaRPr>
          </a:p>
        </p:txBody>
      </p:sp>
      <p:sp>
        <p:nvSpPr>
          <p:cNvPr id="10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97729" y="3627930"/>
            <a:ext cx="548989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Con relación a las pólizas de seguros tomadas por las entidades y empresas, se debe analizar los riesgos que estas cubren. 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01" y="3627944"/>
            <a:ext cx="270189" cy="422103"/>
          </a:xfrm>
          <a:prstGeom prst="rect">
            <a:avLst/>
          </a:prstGeom>
        </p:spPr>
      </p:pic>
      <p:sp>
        <p:nvSpPr>
          <p:cNvPr id="14" name="Rectangle 28">
            <a:extLst>
              <a:ext uri="{FF2B5EF4-FFF2-40B4-BE49-F238E27FC236}">
                <a16:creationId xmlns:a16="http://schemas.microsoft.com/office/drawing/2014/main" id="{FFF01381-5FB3-4B0D-9914-7D2361D9E482}"/>
              </a:ext>
            </a:extLst>
          </p:cNvPr>
          <p:cNvSpPr/>
          <p:nvPr/>
        </p:nvSpPr>
        <p:spPr>
          <a:xfrm>
            <a:off x="923544" y="3311260"/>
            <a:ext cx="180042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Recuperaciones de seguros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AE0CE4AC-68D9-4F63-A56B-E155F5023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377" y="3057369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10</a:t>
            </a:r>
            <a:endParaRPr lang="en-US" sz="945" b="1" dirty="0">
              <a:latin typeface="+mj-l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9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987499"/>
            <a:ext cx="5678121" cy="40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Afectación en algunas entidades o empresas, especialmente las de salud, la forma, periodicidad y condiciones de pago y valor de los beneficios</a:t>
            </a:r>
            <a:r>
              <a:rPr lang="es-MX" sz="1250" dirty="0">
                <a:solidFill>
                  <a:schemeClr val="tx1"/>
                </a:solidFill>
              </a:rPr>
              <a:t>.</a:t>
            </a:r>
            <a:endParaRPr lang="es-CO" sz="1250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450" y="987513"/>
            <a:ext cx="282937" cy="336531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1427705"/>
            <a:ext cx="5678120" cy="3882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250" b="1" dirty="0">
                <a:solidFill>
                  <a:schemeClr val="tx1"/>
                </a:solidFill>
              </a:rPr>
              <a:t>Cuando se  generan por el otorgamiento de beneficios a empleados, su reconocimiento se realizará de acuerdo con los marcos normativos.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451" y="1427720"/>
            <a:ext cx="282937" cy="336531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19149" y="1916514"/>
            <a:ext cx="5678120" cy="3365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Que el decreto 488 del 2020 en su artículo 4, disminuye el plazo a un día, como tiempo mínimo para que el empleador informe al empleado.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450" y="1902946"/>
            <a:ext cx="282937" cy="336531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2326420"/>
            <a:ext cx="5678120" cy="6558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En el caso de otorgar vacaciones colectivas a empleados que no han cumplido con el tiempo mínimo para el derecho a vacaciones, no habrá lugar a exigir al trabajador que devuelva lo recibido en exceso de vacaciones 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450" y="2484467"/>
            <a:ext cx="282937" cy="336531"/>
          </a:xfrm>
          <a:prstGeom prst="rect">
            <a:avLst/>
          </a:prstGeom>
        </p:spPr>
      </p:pic>
      <p:sp>
        <p:nvSpPr>
          <p:cNvPr id="2" name="Rectangle 24">
            <a:extLst>
              <a:ext uri="{FF2B5EF4-FFF2-40B4-BE49-F238E27FC236}">
                <a16:creationId xmlns:a16="http://schemas.microsoft.com/office/drawing/2014/main" id="{6F4EF630-B83B-407E-A513-9FCAA69B4C7B}"/>
              </a:ext>
            </a:extLst>
          </p:cNvPr>
          <p:cNvSpPr/>
          <p:nvPr/>
        </p:nvSpPr>
        <p:spPr>
          <a:xfrm>
            <a:off x="923545" y="1508441"/>
            <a:ext cx="1495946" cy="1019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80" dirty="0">
                <a:solidFill>
                  <a:schemeClr val="tx1"/>
                </a:solidFill>
              </a:rPr>
              <a:t> </a:t>
            </a:r>
            <a:r>
              <a:rPr lang="es-MX" sz="1500" b="1" dirty="0">
                <a:solidFill>
                  <a:schemeClr val="tx1"/>
                </a:solidFill>
              </a:rPr>
              <a:t>Beneficios a los empleados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837F4BDB-158E-438E-8E57-E4EC7902D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32" y="1501046"/>
            <a:ext cx="179033" cy="13190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11</a:t>
            </a:r>
            <a:endParaRPr lang="en-US" sz="945" b="1" dirty="0">
              <a:latin typeface="+mj-lt"/>
            </a:endParaRPr>
          </a:p>
        </p:txBody>
      </p:sp>
      <p:sp>
        <p:nvSpPr>
          <p:cNvPr id="22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3259384"/>
            <a:ext cx="5678120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Podría afectar la utilidad de períodos futuros de las Entidades o Empresas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50" y="3259398"/>
            <a:ext cx="282937" cy="422103"/>
          </a:xfrm>
          <a:prstGeom prst="rect">
            <a:avLst/>
          </a:prstGeom>
        </p:spPr>
      </p:pic>
      <p:sp>
        <p:nvSpPr>
          <p:cNvPr id="25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3804653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En caso de tener activos por impuesto diferido deberán evaluar las proyecciones de ingresos y la recuperabilidad de sus activos.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51" y="3804667"/>
            <a:ext cx="282937" cy="422103"/>
          </a:xfrm>
          <a:prstGeom prst="rect">
            <a:avLst/>
          </a:prstGeom>
        </p:spPr>
      </p:pic>
      <p:sp>
        <p:nvSpPr>
          <p:cNvPr id="2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1" y="4341166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250" b="1" dirty="0">
                <a:solidFill>
                  <a:schemeClr val="tx1"/>
                </a:solidFill>
              </a:rPr>
              <a:t>Las Entidades o Empresas deberán desglosar cualquier juicio y Estimación realizada al evaluar la recuperabilidad de activos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50" y="4341180"/>
            <a:ext cx="282937" cy="422103"/>
          </a:xfrm>
          <a:prstGeom prst="rect">
            <a:avLst/>
          </a:prstGeom>
        </p:spPr>
      </p:pic>
      <p:sp>
        <p:nvSpPr>
          <p:cNvPr id="29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1" y="4903945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250" b="1" dirty="0">
                <a:solidFill>
                  <a:schemeClr val="tx1"/>
                </a:solidFill>
              </a:rPr>
              <a:t>El deterioro de los activos también podría reducir el monto calculado por los pasivos por impuesto diferido 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50" y="4903959"/>
            <a:ext cx="282937" cy="422103"/>
          </a:xfrm>
          <a:prstGeom prst="rect">
            <a:avLst/>
          </a:prstGeom>
        </p:spPr>
      </p:pic>
      <p:sp>
        <p:nvSpPr>
          <p:cNvPr id="31" name="Rectangle 25">
            <a:extLst>
              <a:ext uri="{FF2B5EF4-FFF2-40B4-BE49-F238E27FC236}">
                <a16:creationId xmlns:a16="http://schemas.microsoft.com/office/drawing/2014/main" id="{D12CDBB4-90E8-42FA-A673-860E189F21DB}"/>
              </a:ext>
            </a:extLst>
          </p:cNvPr>
          <p:cNvSpPr/>
          <p:nvPr/>
        </p:nvSpPr>
        <p:spPr>
          <a:xfrm>
            <a:off x="923545" y="3676626"/>
            <a:ext cx="1495946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 b="1" dirty="0">
                <a:solidFill>
                  <a:schemeClr val="tx1"/>
                </a:solidFill>
              </a:rPr>
              <a:t>Impuesto a las ganancias</a:t>
            </a:r>
          </a:p>
        </p:txBody>
      </p:sp>
      <p:sp>
        <p:nvSpPr>
          <p:cNvPr id="32" name="Oval 13">
            <a:extLst>
              <a:ext uri="{FF2B5EF4-FFF2-40B4-BE49-F238E27FC236}">
                <a16:creationId xmlns:a16="http://schemas.microsoft.com/office/drawing/2014/main" id="{DD649C18-9906-4D45-89BE-A65F43B1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035" y="3676625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12</a:t>
            </a:r>
            <a:endParaRPr lang="en-US" sz="945" b="1" dirty="0">
              <a:latin typeface="+mj-lt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1026895"/>
            <a:ext cx="535978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Revisar si los costos incurridos durante el período de la emergencia por el COVID19 que fueron cargados al inventario.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026909"/>
            <a:ext cx="281052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1607185"/>
            <a:ext cx="535978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Verificar la estimación de los ingresos por prestación de servicios, cuando se evidencia disminución de estos.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1607199"/>
            <a:ext cx="281052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0" y="2126188"/>
            <a:ext cx="535978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Revelar información acerca de la naturaleza, cantidad, oportunidad e incertidumbre, entre otros.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126202"/>
            <a:ext cx="281052" cy="422103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2671457"/>
            <a:ext cx="5400383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Analizar y revelar los impactos por reducciones en ingresos o facturación por la prestación de servicios en periodos de cuarentena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671470"/>
            <a:ext cx="281052" cy="422103"/>
          </a:xfrm>
          <a:prstGeom prst="rect">
            <a:avLst/>
          </a:prstGeom>
        </p:spPr>
      </p:pic>
      <p:sp>
        <p:nvSpPr>
          <p:cNvPr id="2" name="Rectangle 26">
            <a:extLst>
              <a:ext uri="{FF2B5EF4-FFF2-40B4-BE49-F238E27FC236}">
                <a16:creationId xmlns:a16="http://schemas.microsoft.com/office/drawing/2014/main" id="{A844CE13-8AE3-4189-8844-55672EFE43AD}"/>
              </a:ext>
            </a:extLst>
          </p:cNvPr>
          <p:cNvSpPr/>
          <p:nvPr/>
        </p:nvSpPr>
        <p:spPr>
          <a:xfrm>
            <a:off x="923544" y="1456406"/>
            <a:ext cx="1485984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Ingreso por prestación de servicios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DD1BBD8F-B26F-4FC5-87F2-C0C8CAACB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083" y="1449012"/>
            <a:ext cx="176282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13</a:t>
            </a:r>
            <a:endParaRPr lang="en-US" sz="945" b="1" dirty="0">
              <a:latin typeface="+mj-lt"/>
            </a:endParaRPr>
          </a:p>
        </p:txBody>
      </p:sp>
      <p:sp>
        <p:nvSpPr>
          <p:cNvPr id="14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09" y="3333801"/>
            <a:ext cx="5400383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b="1" dirty="0">
                <a:solidFill>
                  <a:schemeClr val="tx1"/>
                </a:solidFill>
              </a:rPr>
              <a:t>Transferencias y Subvenciones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333800"/>
            <a:ext cx="281052" cy="422103"/>
          </a:xfrm>
          <a:prstGeom prst="rect">
            <a:avLst/>
          </a:prstGeom>
        </p:spPr>
      </p:pic>
      <p:sp>
        <p:nvSpPr>
          <p:cNvPr id="18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3852789"/>
            <a:ext cx="5400381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Las transferencias no monetarias recibidas por efectos del COVID-19, tales como inventarios (p. ej. elementos de bioseguridad)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3852803"/>
            <a:ext cx="281052" cy="422103"/>
          </a:xfrm>
          <a:prstGeom prst="rect">
            <a:avLst/>
          </a:prstGeom>
        </p:spPr>
      </p:pic>
      <p:sp>
        <p:nvSpPr>
          <p:cNvPr id="22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09" y="4371796"/>
            <a:ext cx="5400381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620" b="1" dirty="0">
                <a:solidFill>
                  <a:schemeClr val="tx1"/>
                </a:solidFill>
              </a:rPr>
              <a:t>Impuestos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371810"/>
            <a:ext cx="281052" cy="422103"/>
          </a:xfrm>
          <a:prstGeom prst="rect">
            <a:avLst/>
          </a:prstGeom>
        </p:spPr>
      </p:pic>
      <p:sp>
        <p:nvSpPr>
          <p:cNvPr id="25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09" y="4903933"/>
            <a:ext cx="5400380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Se deberá revelar los efectos en el aplazamiento del pago de impuestos en entidades territoriales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903947"/>
            <a:ext cx="281052" cy="422103"/>
          </a:xfrm>
          <a:prstGeom prst="rect">
            <a:avLst/>
          </a:prstGeom>
        </p:spPr>
      </p:pic>
      <p:sp>
        <p:nvSpPr>
          <p:cNvPr id="27" name="Rectangle 27">
            <a:extLst>
              <a:ext uri="{FF2B5EF4-FFF2-40B4-BE49-F238E27FC236}">
                <a16:creationId xmlns:a16="http://schemas.microsoft.com/office/drawing/2014/main" id="{DFCC4502-00A1-40C0-897B-2F3DF3653C48}"/>
              </a:ext>
            </a:extLst>
          </p:cNvPr>
          <p:cNvSpPr/>
          <p:nvPr/>
        </p:nvSpPr>
        <p:spPr>
          <a:xfrm>
            <a:off x="923544" y="3795381"/>
            <a:ext cx="1485984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 b="1" dirty="0">
                <a:solidFill>
                  <a:schemeClr val="tx1"/>
                </a:solidFill>
              </a:rPr>
              <a:t>Ingresos sin contraprestación</a:t>
            </a:r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56D680C7-ACC7-4E9B-BB99-E31EA541F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538" y="3787986"/>
            <a:ext cx="176282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14</a:t>
            </a:r>
            <a:endParaRPr lang="en-US" sz="945" b="1" dirty="0">
              <a:latin typeface="+mj-lt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0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6D4E2B7-9F34-4105-A9E7-528B1A8C6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0"/>
            <a:ext cx="6286500" cy="231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21ACE13-C93C-437B-B9CF-09ABC321D5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466" y="2808311"/>
            <a:ext cx="806824" cy="51098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CC5F7B-13CA-443A-98CC-D91BBE52DFB5}"/>
              </a:ext>
            </a:extLst>
          </p:cNvPr>
          <p:cNvSpPr txBox="1"/>
          <p:nvPr/>
        </p:nvSpPr>
        <p:spPr>
          <a:xfrm>
            <a:off x="2191876" y="2413006"/>
            <a:ext cx="70328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highlight>
                  <a:srgbClr val="FF0000"/>
                </a:highlight>
              </a:rPr>
              <a:t>RESPONSABILIDAD DE LOS C.P. FRENTE </a:t>
            </a:r>
          </a:p>
          <a:p>
            <a:pPr algn="ctr"/>
            <a:r>
              <a:rPr lang="es-CO" sz="2800" b="1" dirty="0">
                <a:solidFill>
                  <a:schemeClr val="bg1"/>
                </a:solidFill>
                <a:highlight>
                  <a:srgbClr val="FF0000"/>
                </a:highlight>
              </a:rPr>
              <a:t>A LOS IMPACTOS  DEL COVID-19 </a:t>
            </a:r>
          </a:p>
          <a:p>
            <a:pPr algn="ctr"/>
            <a:r>
              <a:rPr lang="es-CO" sz="2800" b="1" dirty="0">
                <a:solidFill>
                  <a:schemeClr val="bg1"/>
                </a:solidFill>
                <a:highlight>
                  <a:srgbClr val="FF0000"/>
                </a:highlight>
              </a:rPr>
              <a:t>EN LAS FINANZAS PÚBLICAS, EN EL CONTROL INTERNO Y EN LA PREPARACIÓN </a:t>
            </a:r>
          </a:p>
          <a:p>
            <a:pPr algn="ctr"/>
            <a:r>
              <a:rPr lang="es-CO" sz="2800" b="1" dirty="0">
                <a:solidFill>
                  <a:schemeClr val="bg1"/>
                </a:solidFill>
                <a:highlight>
                  <a:srgbClr val="FF0000"/>
                </a:highlight>
              </a:rPr>
              <a:t>DE LOS E.F. 2020</a:t>
            </a:r>
          </a:p>
          <a:p>
            <a:pPr algn="ctr"/>
            <a:r>
              <a:rPr lang="es-CO" sz="3200" b="1" i="1" dirty="0">
                <a:solidFill>
                  <a:srgbClr val="FFFF00"/>
                </a:solidFill>
                <a:highlight>
                  <a:srgbClr val="FF0000"/>
                </a:highlight>
              </a:rPr>
              <a:t>“Prevenir antes que curar”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9B51B40-4B62-4447-8D71-06EB332FA02C}"/>
              </a:ext>
            </a:extLst>
          </p:cNvPr>
          <p:cNvSpPr/>
          <p:nvPr/>
        </p:nvSpPr>
        <p:spPr>
          <a:xfrm>
            <a:off x="3580015" y="4898966"/>
            <a:ext cx="373518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Pedro Luis  Bohórquez Ramírez</a:t>
            </a:r>
          </a:p>
          <a:p>
            <a:pPr algn="ctr"/>
            <a:r>
              <a:rPr lang="es-CO" b="1" dirty="0">
                <a:solidFill>
                  <a:schemeClr val="tx1"/>
                </a:solidFill>
              </a:rPr>
              <a:t>Contador General de la Nación </a:t>
            </a:r>
          </a:p>
        </p:txBody>
      </p:sp>
    </p:spTree>
    <p:extLst>
      <p:ext uri="{BB962C8B-B14F-4D97-AF65-F5344CB8AC3E}">
        <p14:creationId xmlns:p14="http://schemas.microsoft.com/office/powerpoint/2010/main" val="222939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2058284"/>
            <a:ext cx="502216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b="1" dirty="0">
                <a:solidFill>
                  <a:schemeClr val="tx1"/>
                </a:solidFill>
              </a:rPr>
              <a:t>Gasto público Social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058298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2638573"/>
            <a:ext cx="502216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620" b="1" dirty="0">
                <a:solidFill>
                  <a:schemeClr val="tx1"/>
                </a:solidFill>
              </a:rPr>
              <a:t>Gastos por Subvenciones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2638587"/>
            <a:ext cx="270189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0" y="3218863"/>
            <a:ext cx="502216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b="1" dirty="0">
                <a:solidFill>
                  <a:schemeClr val="tx1"/>
                </a:solidFill>
              </a:rPr>
              <a:t>Gastos por Transferencias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218877"/>
            <a:ext cx="270189" cy="422103"/>
          </a:xfrm>
          <a:prstGeom prst="rect">
            <a:avLst/>
          </a:prstGeom>
        </p:spPr>
      </p:pic>
      <p:sp>
        <p:nvSpPr>
          <p:cNvPr id="2" name="Rectangle 28">
            <a:extLst>
              <a:ext uri="{FF2B5EF4-FFF2-40B4-BE49-F238E27FC236}">
                <a16:creationId xmlns:a16="http://schemas.microsoft.com/office/drawing/2014/main" id="{A006B593-993A-4AA9-8396-C56084D5EB89}"/>
              </a:ext>
            </a:extLst>
          </p:cNvPr>
          <p:cNvSpPr/>
          <p:nvPr/>
        </p:nvSpPr>
        <p:spPr>
          <a:xfrm>
            <a:off x="923544" y="2217863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45" dirty="0">
                <a:solidFill>
                  <a:schemeClr val="tx1"/>
                </a:solidFill>
              </a:rPr>
              <a:t> </a:t>
            </a:r>
            <a:r>
              <a:rPr lang="es-MX" sz="1500" b="1" dirty="0">
                <a:solidFill>
                  <a:schemeClr val="tx1"/>
                </a:solidFill>
              </a:rPr>
              <a:t>Gasto por efectos del COVID-19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0A91C750-91A6-4119-A1A6-BA015225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75" y="2210469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15</a:t>
            </a:r>
            <a:endParaRPr lang="en-US" sz="945" b="1" dirty="0">
              <a:latin typeface="+mj-lt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0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610250D-629A-4518-9E46-747AF3B91E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14"/>
            <a:ext cx="9144000" cy="57082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7769BF9-9AB6-43FC-9AEB-78410829A40B}"/>
              </a:ext>
            </a:extLst>
          </p:cNvPr>
          <p:cNvSpPr txBox="1"/>
          <p:nvPr/>
        </p:nvSpPr>
        <p:spPr>
          <a:xfrm>
            <a:off x="2333063" y="4294573"/>
            <a:ext cx="68714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rgbClr val="FFFF00"/>
                </a:solidFill>
              </a:rPr>
              <a:t>INSTRUMENTOS DE TRANSPARENCIA DE LAS CUENTAS PÚBLICAS PARA EL CIUDADANO</a:t>
            </a:r>
          </a:p>
          <a:p>
            <a:pPr algn="ctr"/>
            <a:endParaRPr lang="es-CO" sz="1800" b="1" dirty="0">
              <a:solidFill>
                <a:srgbClr val="FF0000"/>
              </a:solidFill>
            </a:endParaRPr>
          </a:p>
          <a:p>
            <a:pPr algn="ctr"/>
            <a:r>
              <a:rPr lang="es-CO" sz="1800" b="1" dirty="0">
                <a:solidFill>
                  <a:srgbClr val="FFFF00"/>
                </a:solidFill>
              </a:rPr>
              <a:t>“CUENTAS CLARAS PARA UN ESTADO TRANSPARENTE” ES CUSTODIA DE PROBIDAD Y HONRADEZ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B43B32D-472B-41C6-BD66-4A312E75F10B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71" t="7993" r="10693" b="3606"/>
          <a:stretch/>
        </p:blipFill>
        <p:spPr bwMode="auto">
          <a:xfrm>
            <a:off x="1" y="4430806"/>
            <a:ext cx="2373406" cy="1277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14A069-BC70-4E79-BDBE-4EECC73516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530" y="1317802"/>
            <a:ext cx="2114347" cy="2654847"/>
          </a:xfrm>
          <a:prstGeom prst="rect">
            <a:avLst/>
          </a:prstGeom>
          <a:ln w="19050">
            <a:solidFill>
              <a:srgbClr val="FFC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8527650-CC2D-4E5F-80B3-2837B375E2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2" y="1727940"/>
            <a:ext cx="1776130" cy="2514607"/>
          </a:xfrm>
          <a:prstGeom prst="rect">
            <a:avLst/>
          </a:prstGeom>
          <a:ln w="19050">
            <a:solidFill>
              <a:srgbClr val="FFC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F57387-755E-438D-929E-3CA6375D85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879" y="853881"/>
            <a:ext cx="2335265" cy="3005421"/>
          </a:xfrm>
          <a:prstGeom prst="rect">
            <a:avLst/>
          </a:prstGeom>
          <a:ln w="19050">
            <a:solidFill>
              <a:srgbClr val="FFC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8C9D410-58EE-479D-978E-0FA69D940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676" y="-176963"/>
            <a:ext cx="5553639" cy="85102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B633B4D-C0C3-4392-85F0-16602F905C7D}"/>
              </a:ext>
            </a:extLst>
          </p:cNvPr>
          <p:cNvSpPr txBox="1"/>
          <p:nvPr/>
        </p:nvSpPr>
        <p:spPr>
          <a:xfrm>
            <a:off x="-1492646" y="5996"/>
            <a:ext cx="660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FF00"/>
                </a:solidFill>
              </a:rPr>
              <a:t>CONTABILIDAD PÚBLICA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78072AF-23C7-4073-A30F-839AECBBA5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225" y="349616"/>
            <a:ext cx="2335266" cy="3005421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166CBC2-9E1D-4D25-9926-8434CEEAE282}"/>
              </a:ext>
            </a:extLst>
          </p:cNvPr>
          <p:cNvSpPr/>
          <p:nvPr/>
        </p:nvSpPr>
        <p:spPr>
          <a:xfrm>
            <a:off x="1" y="4639224"/>
            <a:ext cx="1519518" cy="215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y COVID 19 </a:t>
            </a:r>
          </a:p>
        </p:txBody>
      </p:sp>
    </p:spTree>
    <p:extLst>
      <p:ext uri="{BB962C8B-B14F-4D97-AF65-F5344CB8AC3E}">
        <p14:creationId xmlns:p14="http://schemas.microsoft.com/office/powerpoint/2010/main" val="7539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2A5DC5-16FF-4DFC-A41B-945FF9ECF4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77" y="171449"/>
            <a:ext cx="4491316" cy="5372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DA9A914-1292-47EC-8337-47C15DD190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294" y="1761565"/>
            <a:ext cx="3847706" cy="32632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E8132B2-0645-45BD-AB70-32433BAB2CC2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40"/>
          <a:stretch/>
        </p:blipFill>
        <p:spPr bwMode="auto">
          <a:xfrm>
            <a:off x="0" y="2110964"/>
            <a:ext cx="995896" cy="2004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121F6B5-8451-4479-AAC3-AD7E143483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293" y="154641"/>
            <a:ext cx="3847706" cy="16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B8651A-FA98-4AC6-AC9A-E1D2D938A6D9}"/>
              </a:ext>
            </a:extLst>
          </p:cNvPr>
          <p:cNvSpPr txBox="1">
            <a:spLocks/>
          </p:cNvSpPr>
          <p:nvPr/>
        </p:nvSpPr>
        <p:spPr>
          <a:xfrm>
            <a:off x="125413" y="5388240"/>
            <a:ext cx="1905000" cy="26987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55600" indent="101600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12788" indent="201613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68388" indent="303213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25575" indent="403225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33</a:t>
            </a:fld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EFA8A-51E6-4C42-B0FC-CAE5D0D4FA7A}"/>
              </a:ext>
            </a:extLst>
          </p:cNvPr>
          <p:cNvSpPr/>
          <p:nvPr/>
        </p:nvSpPr>
        <p:spPr>
          <a:xfrm>
            <a:off x="1135715" y="686579"/>
            <a:ext cx="702078" cy="4341843"/>
          </a:xfrm>
          <a:prstGeom prst="rect">
            <a:avLst/>
          </a:prstGeom>
          <a:solidFill>
            <a:srgbClr val="00F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CO"/>
          </a:p>
        </p:txBody>
      </p:sp>
      <p:sp>
        <p:nvSpPr>
          <p:cNvPr id="6" name="Rectángulo 10">
            <a:extLst>
              <a:ext uri="{FF2B5EF4-FFF2-40B4-BE49-F238E27FC236}">
                <a16:creationId xmlns:a16="http://schemas.microsoft.com/office/drawing/2014/main" id="{B22D5AFA-45C4-49E6-91CC-35CF75B40990}"/>
              </a:ext>
            </a:extLst>
          </p:cNvPr>
          <p:cNvSpPr/>
          <p:nvPr/>
        </p:nvSpPr>
        <p:spPr>
          <a:xfrm rot="4068638" flipV="1">
            <a:off x="1026496" y="746514"/>
            <a:ext cx="3083306" cy="4057302"/>
          </a:xfrm>
          <a:custGeom>
            <a:avLst/>
            <a:gdLst>
              <a:gd name="connsiteX0" fmla="*/ 0 w 812903"/>
              <a:gd name="connsiteY0" fmla="*/ 0 h 730576"/>
              <a:gd name="connsiteX1" fmla="*/ 812903 w 812903"/>
              <a:gd name="connsiteY1" fmla="*/ 0 h 730576"/>
              <a:gd name="connsiteX2" fmla="*/ 812903 w 812903"/>
              <a:gd name="connsiteY2" fmla="*/ 730576 h 730576"/>
              <a:gd name="connsiteX3" fmla="*/ 0 w 812903"/>
              <a:gd name="connsiteY3" fmla="*/ 730576 h 730576"/>
              <a:gd name="connsiteX4" fmla="*/ 0 w 812903"/>
              <a:gd name="connsiteY4" fmla="*/ 0 h 730576"/>
              <a:gd name="connsiteX0" fmla="*/ 0 w 953483"/>
              <a:gd name="connsiteY0" fmla="*/ 0 h 730576"/>
              <a:gd name="connsiteX1" fmla="*/ 812903 w 953483"/>
              <a:gd name="connsiteY1" fmla="*/ 0 h 730576"/>
              <a:gd name="connsiteX2" fmla="*/ 953483 w 953483"/>
              <a:gd name="connsiteY2" fmla="*/ 611998 h 730576"/>
              <a:gd name="connsiteX3" fmla="*/ 0 w 953483"/>
              <a:gd name="connsiteY3" fmla="*/ 730576 h 730576"/>
              <a:gd name="connsiteX4" fmla="*/ 0 w 953483"/>
              <a:gd name="connsiteY4" fmla="*/ 0 h 730576"/>
              <a:gd name="connsiteX0" fmla="*/ 111492 w 953483"/>
              <a:gd name="connsiteY0" fmla="*/ 0 h 732628"/>
              <a:gd name="connsiteX1" fmla="*/ 812903 w 953483"/>
              <a:gd name="connsiteY1" fmla="*/ 2052 h 732628"/>
              <a:gd name="connsiteX2" fmla="*/ 953483 w 953483"/>
              <a:gd name="connsiteY2" fmla="*/ 614050 h 732628"/>
              <a:gd name="connsiteX3" fmla="*/ 0 w 953483"/>
              <a:gd name="connsiteY3" fmla="*/ 732628 h 732628"/>
              <a:gd name="connsiteX4" fmla="*/ 111492 w 953483"/>
              <a:gd name="connsiteY4" fmla="*/ 0 h 732628"/>
              <a:gd name="connsiteX0" fmla="*/ 0 w 1021531"/>
              <a:gd name="connsiteY0" fmla="*/ 168821 h 730576"/>
              <a:gd name="connsiteX1" fmla="*/ 880951 w 1021531"/>
              <a:gd name="connsiteY1" fmla="*/ 0 h 730576"/>
              <a:gd name="connsiteX2" fmla="*/ 1021531 w 1021531"/>
              <a:gd name="connsiteY2" fmla="*/ 611998 h 730576"/>
              <a:gd name="connsiteX3" fmla="*/ 68048 w 1021531"/>
              <a:gd name="connsiteY3" fmla="*/ 730576 h 730576"/>
              <a:gd name="connsiteX4" fmla="*/ 0 w 1021531"/>
              <a:gd name="connsiteY4" fmla="*/ 168821 h 730576"/>
              <a:gd name="connsiteX0" fmla="*/ 0 w 1021531"/>
              <a:gd name="connsiteY0" fmla="*/ 176109 h 737864"/>
              <a:gd name="connsiteX1" fmla="*/ 879983 w 1021531"/>
              <a:gd name="connsiteY1" fmla="*/ 0 h 737864"/>
              <a:gd name="connsiteX2" fmla="*/ 1021531 w 1021531"/>
              <a:gd name="connsiteY2" fmla="*/ 619286 h 737864"/>
              <a:gd name="connsiteX3" fmla="*/ 68048 w 1021531"/>
              <a:gd name="connsiteY3" fmla="*/ 737864 h 737864"/>
              <a:gd name="connsiteX4" fmla="*/ 0 w 1021531"/>
              <a:gd name="connsiteY4" fmla="*/ 176109 h 73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531" h="737864">
                <a:moveTo>
                  <a:pt x="0" y="176109"/>
                </a:moveTo>
                <a:lnTo>
                  <a:pt x="879983" y="0"/>
                </a:lnTo>
                <a:lnTo>
                  <a:pt x="1021531" y="619286"/>
                </a:lnTo>
                <a:lnTo>
                  <a:pt x="68048" y="737864"/>
                </a:lnTo>
                <a:lnTo>
                  <a:pt x="0" y="176109"/>
                </a:lnTo>
                <a:close/>
              </a:path>
            </a:pathLst>
          </a:custGeom>
          <a:solidFill>
            <a:srgbClr val="009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16D69A-EB4E-4835-A748-935980CC5091}"/>
              </a:ext>
            </a:extLst>
          </p:cNvPr>
          <p:cNvSpPr txBox="1"/>
          <p:nvPr/>
        </p:nvSpPr>
        <p:spPr>
          <a:xfrm>
            <a:off x="1957796" y="1797851"/>
            <a:ext cx="1743579" cy="564463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algn="ctr"/>
            <a:r>
              <a:rPr lang="es-ES" sz="3200" spc="156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de marzo</a:t>
            </a:r>
            <a:endParaRPr lang="es-CO" sz="3200" spc="156" dirty="0">
              <a:solidFill>
                <a:schemeClr val="bg1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7AD1F0-D68D-4CA4-B161-E104C427CB1B}"/>
              </a:ext>
            </a:extLst>
          </p:cNvPr>
          <p:cNvSpPr txBox="1"/>
          <p:nvPr/>
        </p:nvSpPr>
        <p:spPr>
          <a:xfrm>
            <a:off x="1377983" y="2351800"/>
            <a:ext cx="2997130" cy="154934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FF00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DÍA DEL CONTADOR PÚBLICO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80DA3FC-3CCD-45B0-B495-CF29C34E97B8}"/>
              </a:ext>
            </a:extLst>
          </p:cNvPr>
          <p:cNvSpPr txBox="1"/>
          <p:nvPr/>
        </p:nvSpPr>
        <p:spPr>
          <a:xfrm>
            <a:off x="1255718" y="1265274"/>
            <a:ext cx="796002" cy="205717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s-ES" sz="12900" spc="156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1</a:t>
            </a:r>
            <a:endParaRPr lang="es-CO" sz="12900" spc="156" dirty="0">
              <a:solidFill>
                <a:schemeClr val="bg1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77F12E1-46C3-4170-8902-85F59E28E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923" y="707745"/>
            <a:ext cx="3925577" cy="4361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3E716F9-FAF2-4073-A374-A3998377BC0F}"/>
              </a:ext>
            </a:extLst>
          </p:cNvPr>
          <p:cNvSpPr txBox="1"/>
          <p:nvPr/>
        </p:nvSpPr>
        <p:spPr>
          <a:xfrm>
            <a:off x="6588224" y="4009628"/>
            <a:ext cx="1476276" cy="81068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4800" b="1" dirty="0">
                <a:solidFill>
                  <a:schemeClr val="bg1"/>
                </a:solidFill>
              </a:rPr>
              <a:t>2021</a:t>
            </a:r>
            <a:endParaRPr lang="es-CO" sz="4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www.utadeo.edu.co/sites/tadeo/files/simbolo.jpg">
            <a:extLst>
              <a:ext uri="{FF2B5EF4-FFF2-40B4-BE49-F238E27FC236}">
                <a16:creationId xmlns:a16="http://schemas.microsoft.com/office/drawing/2014/main" id="{211699DB-9DB1-4A71-8D03-24A3C6F57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3921" y="985292"/>
            <a:ext cx="550007" cy="88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ódigo QR&#10;&#10;Descripción generada automáticamente">
            <a:extLst>
              <a:ext uri="{FF2B5EF4-FFF2-40B4-BE49-F238E27FC236}">
                <a16:creationId xmlns:a16="http://schemas.microsoft.com/office/drawing/2014/main" id="{5F6C337B-C3CC-4DCA-A988-D8F5A5E4A5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149" y="3004456"/>
            <a:ext cx="2710543" cy="2710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04001C6-D6D4-4C07-9FCB-FD866BCF4A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5" y="705971"/>
            <a:ext cx="9076765" cy="469789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264128C-0DFE-4EDE-9CBE-1AB3CC376ACE}"/>
              </a:ext>
            </a:extLst>
          </p:cNvPr>
          <p:cNvSpPr/>
          <p:nvPr/>
        </p:nvSpPr>
        <p:spPr>
          <a:xfrm>
            <a:off x="154647" y="3792286"/>
            <a:ext cx="173587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0000"/>
                </a:solidFill>
              </a:rPr>
              <a:t>Infectados con coronavirus SARS-COV-2</a:t>
            </a:r>
            <a:endParaRPr lang="es-CO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1E9040B-02DF-4279-97D0-8B6825F86442}"/>
              </a:ext>
            </a:extLst>
          </p:cNvPr>
          <p:cNvSpPr/>
          <p:nvPr/>
        </p:nvSpPr>
        <p:spPr>
          <a:xfrm>
            <a:off x="4121529" y="2519083"/>
            <a:ext cx="164054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CO" sz="1200" b="1" dirty="0"/>
              <a:t>Gotículas conteniendo</a:t>
            </a:r>
          </a:p>
          <a:p>
            <a:r>
              <a:rPr lang="es-CO" sz="1200" b="1" dirty="0"/>
              <a:t>el virus en el aire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4D992FD-BB88-493E-B05F-F5B2B78350DE}"/>
              </a:ext>
            </a:extLst>
          </p:cNvPr>
          <p:cNvSpPr/>
          <p:nvPr/>
        </p:nvSpPr>
        <p:spPr>
          <a:xfrm>
            <a:off x="6461310" y="2558032"/>
            <a:ext cx="2191871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CO" sz="1100" b="1" dirty="0"/>
              <a:t>Gotículas  se depositan en la nariz, boca y posiblemente pulmones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66CE6E-C8E8-4D5F-8E3A-02B73D5CF20A}"/>
              </a:ext>
            </a:extLst>
          </p:cNvPr>
          <p:cNvSpPr/>
          <p:nvPr/>
        </p:nvSpPr>
        <p:spPr>
          <a:xfrm>
            <a:off x="4046925" y="3736418"/>
            <a:ext cx="1560500" cy="600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100" b="1" dirty="0"/>
              <a:t>Gotículas</a:t>
            </a:r>
          </a:p>
          <a:p>
            <a:pPr algn="ctr"/>
            <a:r>
              <a:rPr lang="es-CO" sz="1100" b="1" dirty="0"/>
              <a:t>se depositan</a:t>
            </a:r>
          </a:p>
          <a:p>
            <a:pPr algn="ctr"/>
            <a:r>
              <a:rPr lang="es-CO" sz="1100" b="1" dirty="0"/>
              <a:t>en superficies/  objetos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145FE76-83A7-446C-830B-620D117D12C7}"/>
              </a:ext>
            </a:extLst>
          </p:cNvPr>
          <p:cNvSpPr/>
          <p:nvPr/>
        </p:nvSpPr>
        <p:spPr>
          <a:xfrm>
            <a:off x="5759190" y="3870786"/>
            <a:ext cx="1381177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100" b="1" dirty="0"/>
              <a:t>En los dedos al tocar</a:t>
            </a:r>
          </a:p>
          <a:p>
            <a:pPr algn="ctr"/>
            <a:r>
              <a:rPr lang="es-CO" sz="1100" b="1" dirty="0"/>
              <a:t> las superficies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691957C-CA05-4B82-A025-6CD057758E8F}"/>
              </a:ext>
            </a:extLst>
          </p:cNvPr>
          <p:cNvSpPr/>
          <p:nvPr/>
        </p:nvSpPr>
        <p:spPr>
          <a:xfrm>
            <a:off x="7335371" y="3756951"/>
            <a:ext cx="1560500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100" b="1" dirty="0"/>
              <a:t>Eventualmente</a:t>
            </a:r>
          </a:p>
          <a:p>
            <a:pPr algn="ctr"/>
            <a:r>
              <a:rPr lang="es-CO" sz="1100" b="1" dirty="0"/>
              <a:t>llegan a la nariz y boca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A8D9B60-F0D8-4B84-8285-718DD11C95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341" y="410135"/>
            <a:ext cx="2897842" cy="67908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7C24CCF-2B31-41D8-8259-4EA34ABED0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19" y="4482342"/>
            <a:ext cx="1735879" cy="344444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08DB3F9-1A9C-4F60-B708-543ACCE5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594" y="1"/>
            <a:ext cx="230617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4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C87A9B5-6656-42A6-9C7A-A8966B8AE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9144000" cy="1286542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F08D3DB1-99D4-4A17-9B21-D5301EED98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F6EB55-3BC8-4CFB-A57B-2576BF274C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3512"/>
            <a:ext cx="6051176" cy="406101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A5643D2-62AF-48EE-8C77-A709ABA5CD5F}"/>
              </a:ext>
            </a:extLst>
          </p:cNvPr>
          <p:cNvSpPr/>
          <p:nvPr/>
        </p:nvSpPr>
        <p:spPr>
          <a:xfrm>
            <a:off x="6723" y="5143490"/>
            <a:ext cx="1445559" cy="134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dirty="0"/>
              <a:t>Fuente: Foto Semana.com</a:t>
            </a:r>
          </a:p>
        </p:txBody>
      </p:sp>
      <p:pic>
        <p:nvPicPr>
          <p:cNvPr id="1028" name="Picture 4" descr="Notas explicativas: Mapa Geológico de Colombia">
            <a:extLst>
              <a:ext uri="{FF2B5EF4-FFF2-40B4-BE49-F238E27FC236}">
                <a16:creationId xmlns:a16="http://schemas.microsoft.com/office/drawing/2014/main" id="{485C4F7B-07B7-4ADF-90F5-0105F67D6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3284" y="2689436"/>
            <a:ext cx="177423" cy="22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EA3E41-40A0-44BB-8247-2D4E544A35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176" y="3275078"/>
            <a:ext cx="3092823" cy="198945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D9DE28D-3B1C-4B23-9DE8-055DDBC02B0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909" y="4807324"/>
            <a:ext cx="2164968" cy="457206"/>
          </a:xfrm>
          <a:prstGeom prst="rect">
            <a:avLst/>
          </a:prstGeom>
        </p:spPr>
      </p:pic>
      <p:sp>
        <p:nvSpPr>
          <p:cNvPr id="17" name="Flecha: curvada hacia abajo 16">
            <a:extLst>
              <a:ext uri="{FF2B5EF4-FFF2-40B4-BE49-F238E27FC236}">
                <a16:creationId xmlns:a16="http://schemas.microsoft.com/office/drawing/2014/main" id="{95266348-C6C1-4E0C-AC5D-ED63628DF11A}"/>
              </a:ext>
            </a:extLst>
          </p:cNvPr>
          <p:cNvSpPr/>
          <p:nvPr/>
        </p:nvSpPr>
        <p:spPr>
          <a:xfrm rot="21151416">
            <a:off x="1894189" y="2137957"/>
            <a:ext cx="4520584" cy="4857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3624E4D-69C8-4E3D-8F02-3BD106E3A4DE}"/>
              </a:ext>
            </a:extLst>
          </p:cNvPr>
          <p:cNvSpPr/>
          <p:nvPr/>
        </p:nvSpPr>
        <p:spPr>
          <a:xfrm>
            <a:off x="6299953" y="1378201"/>
            <a:ext cx="27658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/>
              <a:t>Casos Confirmados</a:t>
            </a:r>
            <a:r>
              <a:rPr lang="es-CO" sz="1600" dirty="0"/>
              <a:t>: 2.305.884</a:t>
            </a:r>
          </a:p>
          <a:p>
            <a:endParaRPr lang="es-CO" sz="1600" dirty="0"/>
          </a:p>
          <a:p>
            <a:r>
              <a:rPr lang="es-CO" sz="1600" b="1" dirty="0"/>
              <a:t>Casos Activos</a:t>
            </a:r>
            <a:r>
              <a:rPr lang="es-CO" sz="1600" dirty="0"/>
              <a:t>: 30.845</a:t>
            </a:r>
          </a:p>
          <a:p>
            <a:endParaRPr lang="es-CO" sz="1600" dirty="0"/>
          </a:p>
          <a:p>
            <a:r>
              <a:rPr lang="es-CO" sz="1600" b="1" dirty="0"/>
              <a:t>Recuperados</a:t>
            </a:r>
            <a:r>
              <a:rPr lang="es-CO" sz="1600" dirty="0"/>
              <a:t>: 2.206.210 </a:t>
            </a:r>
          </a:p>
          <a:p>
            <a:endParaRPr lang="es-CO" sz="1600" dirty="0"/>
          </a:p>
          <a:p>
            <a:r>
              <a:rPr lang="es-CO" sz="1600" b="1" dirty="0"/>
              <a:t>Fallecidos</a:t>
            </a:r>
            <a:r>
              <a:rPr lang="es-CO" sz="1600" dirty="0"/>
              <a:t>: 61.243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8070BDB-9749-4785-9CEA-004F6FE3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0694" y="1"/>
            <a:ext cx="1573305" cy="4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12C3C95-6171-481D-B630-985389EF69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8067"/>
            <a:ext cx="1875865" cy="23973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E0C81B-9C5E-48E5-AEEA-75DC0D96E4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013" y="55056"/>
            <a:ext cx="2957910" cy="743884"/>
          </a:xfrm>
          <a:prstGeom prst="rect">
            <a:avLst/>
          </a:prstGeom>
          <a:ln>
            <a:noFill/>
          </a:ln>
        </p:spPr>
      </p:pic>
      <p:sp>
        <p:nvSpPr>
          <p:cNvPr id="6" name="Flecha izquierda y arriba 16">
            <a:extLst>
              <a:ext uri="{FF2B5EF4-FFF2-40B4-BE49-F238E27FC236}">
                <a16:creationId xmlns:a16="http://schemas.microsoft.com/office/drawing/2014/main" id="{70FA9E9D-6A8E-4B79-AE4D-599880A09035}"/>
              </a:ext>
            </a:extLst>
          </p:cNvPr>
          <p:cNvSpPr/>
          <p:nvPr/>
        </p:nvSpPr>
        <p:spPr>
          <a:xfrm rot="10800000">
            <a:off x="1042146" y="64511"/>
            <a:ext cx="732866" cy="1125554"/>
          </a:xfrm>
          <a:prstGeom prst="lef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461FAF-CD0F-4997-A9CF-E45154C8F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445" y="55056"/>
            <a:ext cx="2095040" cy="688827"/>
          </a:xfrm>
          <a:prstGeom prst="rect">
            <a:avLst/>
          </a:prstGeom>
        </p:spPr>
      </p:pic>
      <p:sp>
        <p:nvSpPr>
          <p:cNvPr id="8" name="Flecha arriba 18">
            <a:extLst>
              <a:ext uri="{FF2B5EF4-FFF2-40B4-BE49-F238E27FC236}">
                <a16:creationId xmlns:a16="http://schemas.microsoft.com/office/drawing/2014/main" id="{9AA90E10-1858-4DDA-8CC4-06350409B7DF}"/>
              </a:ext>
            </a:extLst>
          </p:cNvPr>
          <p:cNvSpPr/>
          <p:nvPr/>
        </p:nvSpPr>
        <p:spPr>
          <a:xfrm rot="5400000">
            <a:off x="4410754" y="-215287"/>
            <a:ext cx="202531" cy="1416474"/>
          </a:xfrm>
          <a:prstGeom prst="up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0413048-0B67-4DBB-A63A-8234A82077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257" y="64514"/>
            <a:ext cx="1693872" cy="734426"/>
          </a:xfrm>
          <a:prstGeom prst="rect">
            <a:avLst/>
          </a:prstGeom>
        </p:spPr>
      </p:pic>
      <p:sp>
        <p:nvSpPr>
          <p:cNvPr id="13" name="Pergamino vertical 19">
            <a:extLst>
              <a:ext uri="{FF2B5EF4-FFF2-40B4-BE49-F238E27FC236}">
                <a16:creationId xmlns:a16="http://schemas.microsoft.com/office/drawing/2014/main" id="{33863997-6725-48BD-A5D7-9DBE5FA29201}"/>
              </a:ext>
            </a:extLst>
          </p:cNvPr>
          <p:cNvSpPr/>
          <p:nvPr/>
        </p:nvSpPr>
        <p:spPr>
          <a:xfrm>
            <a:off x="1519514" y="784228"/>
            <a:ext cx="7563970" cy="2639526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CO" i="1" dirty="0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246EFEA-6E02-4E35-B7D6-862CC2289FD0}"/>
              </a:ext>
            </a:extLst>
          </p:cNvPr>
          <p:cNvSpPr txBox="1"/>
          <p:nvPr/>
        </p:nvSpPr>
        <p:spPr>
          <a:xfrm>
            <a:off x="2349925" y="743883"/>
            <a:ext cx="60535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         </a:t>
            </a:r>
            <a:r>
              <a:rPr lang="es-ES" sz="2000" b="1" i="1" dirty="0"/>
              <a:t>En todo el territorio de la República de Colombia</a:t>
            </a:r>
          </a:p>
          <a:p>
            <a:endParaRPr lang="es-CO" sz="2000" b="1" dirty="0"/>
          </a:p>
          <a:p>
            <a:pPr marL="698500" lvl="1" indent="-342900">
              <a:buAutoNum type="arabicPeriod"/>
            </a:pPr>
            <a:r>
              <a:rPr lang="es-CO" sz="2000" b="1" dirty="0"/>
              <a:t>Constitución Política - Artículo 215</a:t>
            </a:r>
          </a:p>
          <a:p>
            <a:pPr marL="698500" lvl="1" indent="-342900">
              <a:buAutoNum type="arabicPeriod"/>
            </a:pPr>
            <a:r>
              <a:rPr lang="es-CO" sz="2000" b="1" dirty="0"/>
              <a:t>Ley 1317 de 1994. Reglamentaria de los estados de excepción</a:t>
            </a:r>
          </a:p>
          <a:p>
            <a:pPr marL="698500" lvl="1" indent="-342900">
              <a:buAutoNum type="arabicPeriod" startAt="3"/>
            </a:pPr>
            <a:r>
              <a:rPr lang="es-CO" sz="2000" b="1" dirty="0"/>
              <a:t>Decretos 417 del 17-03-2020 y  637 el 06-05-2020</a:t>
            </a:r>
          </a:p>
          <a:p>
            <a:pPr marL="698500" lvl="1" indent="-342900">
              <a:buAutoNum type="arabicPeriod" startAt="3"/>
            </a:pPr>
            <a:r>
              <a:rPr lang="es-CO" sz="2000" b="1" dirty="0"/>
              <a:t>Resolución 222 del 25-02-2021</a:t>
            </a:r>
          </a:p>
          <a:p>
            <a:pPr marL="698500" lvl="1" indent="-342900">
              <a:buAutoNum type="arabicPeriod" startAt="3"/>
            </a:pPr>
            <a:r>
              <a:rPr lang="es-CO" sz="2000" b="1" dirty="0"/>
              <a:t> Decretos Legislativos  </a:t>
            </a:r>
            <a:r>
              <a:rPr lang="es-CO" sz="2000" dirty="0"/>
              <a:t>(</a:t>
            </a:r>
            <a:r>
              <a:rPr lang="es-CO" sz="2000" i="1" dirty="0"/>
              <a:t>www.presidencia.gov.co</a:t>
            </a:r>
            <a:r>
              <a:rPr lang="es-CO" sz="2000" dirty="0"/>
              <a:t>)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0D10C3C-8ACD-4765-8E5A-EE0119255C82}"/>
              </a:ext>
            </a:extLst>
          </p:cNvPr>
          <p:cNvSpPr/>
          <p:nvPr/>
        </p:nvSpPr>
        <p:spPr>
          <a:xfrm>
            <a:off x="-1" y="3383410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gobierno colombiano se ha enfrentado a decisiones fiscales sin precedentes para dar respuesta a la pandemia de COVID-19. Está gastando y pidiendo más préstamos. Los ingresos internos han caído. Los estados financieros con la información que suministran, entran a desempeñar un papel fundamental a la hora de asignar e informar sobre los recursos públicos que por lo general siempre son escasos.</a:t>
            </a:r>
            <a:endParaRPr lang="es-CO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F1B49BF-8B67-48FF-9504-A39715883A88}"/>
              </a:ext>
            </a:extLst>
          </p:cNvPr>
          <p:cNvSpPr txBox="1"/>
          <p:nvPr/>
        </p:nvSpPr>
        <p:spPr>
          <a:xfrm>
            <a:off x="1015255" y="21734"/>
            <a:ext cx="8041341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300" b="1" dirty="0"/>
              <a:t>SE CREA EL FONDO DE MITIGACIÓN DE EMERGENCIAS (FOME)</a:t>
            </a:r>
          </a:p>
          <a:p>
            <a:pPr algn="ctr"/>
            <a:r>
              <a:rPr lang="es-CO" sz="2300" b="1" dirty="0"/>
              <a:t>Decreto 444 del 21-03-2020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7752B3C-E13F-4438-977B-495B253D0F46}"/>
              </a:ext>
            </a:extLst>
          </p:cNvPr>
          <p:cNvSpPr/>
          <p:nvPr/>
        </p:nvSpPr>
        <p:spPr>
          <a:xfrm>
            <a:off x="1" y="859804"/>
            <a:ext cx="888076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Objetivo: Atender  las necesidades de recursos para la atención en salud, los efectos adversos generados a la actividad productiva y la necesidad de que la economía continúe brindando condiciones que mantengan el empleo y crecimiento en el marco del Decreto 417 de 2020 (</a:t>
            </a:r>
            <a:r>
              <a:rPr lang="es-CO" sz="1600" i="1" dirty="0"/>
              <a:t>Por el cual se declara un Estado de Emergencia Económica, Social y Ecológica en todo el territorio Nacional)</a:t>
            </a:r>
            <a:r>
              <a:rPr lang="es-CO" sz="1600" b="1" dirty="0"/>
              <a:t>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600" b="1" dirty="0">
                <a:solidFill>
                  <a:srgbClr val="FF0000"/>
                </a:solidFill>
              </a:rPr>
              <a:t>Fondo cuenta sin personería jurídica del Ministerio Hacienda y Crédito Público. </a:t>
            </a:r>
          </a:p>
          <a:p>
            <a:pPr algn="just"/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7" name="Esquina doblada 18">
            <a:extLst>
              <a:ext uri="{FF2B5EF4-FFF2-40B4-BE49-F238E27FC236}">
                <a16:creationId xmlns:a16="http://schemas.microsoft.com/office/drawing/2014/main" id="{434B3CEE-4304-4E91-B861-748393173E96}"/>
              </a:ext>
            </a:extLst>
          </p:cNvPr>
          <p:cNvSpPr/>
          <p:nvPr/>
        </p:nvSpPr>
        <p:spPr>
          <a:xfrm>
            <a:off x="2859657" y="4636665"/>
            <a:ext cx="1400612" cy="780562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Efectos Financieros </a:t>
            </a:r>
          </a:p>
        </p:txBody>
      </p:sp>
      <p:sp>
        <p:nvSpPr>
          <p:cNvPr id="8" name="Esquina doblada 19">
            <a:extLst>
              <a:ext uri="{FF2B5EF4-FFF2-40B4-BE49-F238E27FC236}">
                <a16:creationId xmlns:a16="http://schemas.microsoft.com/office/drawing/2014/main" id="{42A628B9-7641-4DE6-9122-AF75566946A4}"/>
              </a:ext>
            </a:extLst>
          </p:cNvPr>
          <p:cNvSpPr/>
          <p:nvPr/>
        </p:nvSpPr>
        <p:spPr>
          <a:xfrm>
            <a:off x="1420138" y="4670207"/>
            <a:ext cx="1239989" cy="780562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Efectos Económicos</a:t>
            </a:r>
          </a:p>
        </p:txBody>
      </p:sp>
      <p:sp>
        <p:nvSpPr>
          <p:cNvPr id="9" name="Esquina doblada 20">
            <a:extLst>
              <a:ext uri="{FF2B5EF4-FFF2-40B4-BE49-F238E27FC236}">
                <a16:creationId xmlns:a16="http://schemas.microsoft.com/office/drawing/2014/main" id="{BE2E38ED-49E4-46CD-9ECF-9DD79A1F7F6E}"/>
              </a:ext>
            </a:extLst>
          </p:cNvPr>
          <p:cNvSpPr/>
          <p:nvPr/>
        </p:nvSpPr>
        <p:spPr>
          <a:xfrm>
            <a:off x="139003" y="4670208"/>
            <a:ext cx="1087121" cy="780562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Amenazas Sociales</a:t>
            </a:r>
          </a:p>
        </p:txBody>
      </p:sp>
      <p:sp>
        <p:nvSpPr>
          <p:cNvPr id="10" name="Esquina doblada 21">
            <a:extLst>
              <a:ext uri="{FF2B5EF4-FFF2-40B4-BE49-F238E27FC236}">
                <a16:creationId xmlns:a16="http://schemas.microsoft.com/office/drawing/2014/main" id="{10A05D97-AC54-4A76-938F-AAB027FBE2B5}"/>
              </a:ext>
            </a:extLst>
          </p:cNvPr>
          <p:cNvSpPr/>
          <p:nvPr/>
        </p:nvSpPr>
        <p:spPr>
          <a:xfrm>
            <a:off x="4520749" y="4633019"/>
            <a:ext cx="1033384" cy="780561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Costo </a:t>
            </a:r>
          </a:p>
          <a:p>
            <a:pPr algn="ctr"/>
            <a:r>
              <a:rPr lang="es-CO" sz="1600" b="1" dirty="0" err="1"/>
              <a:t>Pais</a:t>
            </a:r>
            <a:endParaRPr lang="es-CO" sz="1600" b="1" dirty="0"/>
          </a:p>
        </p:txBody>
      </p:sp>
      <p:sp>
        <p:nvSpPr>
          <p:cNvPr id="11" name="Pergamino vertical 23">
            <a:extLst>
              <a:ext uri="{FF2B5EF4-FFF2-40B4-BE49-F238E27FC236}">
                <a16:creationId xmlns:a16="http://schemas.microsoft.com/office/drawing/2014/main" id="{5B878BB1-5E44-4DCA-A366-1A56F9256956}"/>
              </a:ext>
            </a:extLst>
          </p:cNvPr>
          <p:cNvSpPr/>
          <p:nvPr/>
        </p:nvSpPr>
        <p:spPr>
          <a:xfrm>
            <a:off x="6139755" y="4450362"/>
            <a:ext cx="1783965" cy="1056815"/>
          </a:xfrm>
          <a:prstGeom prst="verticalScroll">
            <a:avLst/>
          </a:prstGeom>
          <a:ln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Desarrollo del </a:t>
            </a:r>
          </a:p>
          <a:p>
            <a:pPr algn="ctr"/>
            <a:r>
              <a:rPr lang="es-CO" sz="2000" b="1" dirty="0"/>
              <a:t>País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B862330-8D16-4204-A5DD-6C6C688BB8ED}"/>
              </a:ext>
            </a:extLst>
          </p:cNvPr>
          <p:cNvSpPr/>
          <p:nvPr/>
        </p:nvSpPr>
        <p:spPr>
          <a:xfrm>
            <a:off x="55879" y="2126138"/>
            <a:ext cx="9088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800" b="1" dirty="0"/>
              <a:t>Sus recursos y los rendimientos son administrados por la Dirección General de Crédito Público y Tesoro Nacional del Ministerio de Hacienda y Crédito Público, en un portafolio independiente, para garantizar su disponibilidad. </a:t>
            </a:r>
          </a:p>
        </p:txBody>
      </p:sp>
      <p:sp>
        <p:nvSpPr>
          <p:cNvPr id="13" name="Flecha curvada hacia arriba 17">
            <a:extLst>
              <a:ext uri="{FF2B5EF4-FFF2-40B4-BE49-F238E27FC236}">
                <a16:creationId xmlns:a16="http://schemas.microsoft.com/office/drawing/2014/main" id="{A7D0C59C-DBD2-4C6F-BC56-9479F79628D6}"/>
              </a:ext>
            </a:extLst>
          </p:cNvPr>
          <p:cNvSpPr/>
          <p:nvPr/>
        </p:nvSpPr>
        <p:spPr>
          <a:xfrm>
            <a:off x="533401" y="5464186"/>
            <a:ext cx="1129144" cy="211800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>
              <a:solidFill>
                <a:schemeClr val="tx1"/>
              </a:solidFill>
            </a:endParaRPr>
          </a:p>
        </p:txBody>
      </p:sp>
      <p:sp>
        <p:nvSpPr>
          <p:cNvPr id="14" name="Flecha curvada hacia arriba 25">
            <a:extLst>
              <a:ext uri="{FF2B5EF4-FFF2-40B4-BE49-F238E27FC236}">
                <a16:creationId xmlns:a16="http://schemas.microsoft.com/office/drawing/2014/main" id="{5CC8E50D-F4C9-452F-88EA-523DF87639F7}"/>
              </a:ext>
            </a:extLst>
          </p:cNvPr>
          <p:cNvSpPr/>
          <p:nvPr/>
        </p:nvSpPr>
        <p:spPr>
          <a:xfrm>
            <a:off x="2026540" y="5454706"/>
            <a:ext cx="1239989" cy="211800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>
              <a:solidFill>
                <a:schemeClr val="tx1"/>
              </a:solidFill>
            </a:endParaRPr>
          </a:p>
        </p:txBody>
      </p:sp>
      <p:sp>
        <p:nvSpPr>
          <p:cNvPr id="15" name="Flecha curvada hacia arriba 26">
            <a:extLst>
              <a:ext uri="{FF2B5EF4-FFF2-40B4-BE49-F238E27FC236}">
                <a16:creationId xmlns:a16="http://schemas.microsoft.com/office/drawing/2014/main" id="{01B41680-59E6-4A60-8BFC-6DDA582D9E12}"/>
              </a:ext>
            </a:extLst>
          </p:cNvPr>
          <p:cNvSpPr/>
          <p:nvPr/>
        </p:nvSpPr>
        <p:spPr>
          <a:xfrm>
            <a:off x="3754869" y="5450770"/>
            <a:ext cx="1163495" cy="211800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13A80CB-02D6-47EA-A74A-0E414A9D86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577"/>
            <a:ext cx="1297641" cy="66342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7B665D0-721B-4428-A31E-BE6241504E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212" y="3276031"/>
            <a:ext cx="791626" cy="92333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B20855B-E069-45D2-BF63-EE371E7D61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09" y="3291232"/>
            <a:ext cx="1867456" cy="100674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83811A4-2096-4A81-9E99-8505FBF1C0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03" y="2978524"/>
            <a:ext cx="2383978" cy="1678266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CFC5D99E-9177-4FF2-A2CE-2EFCA07946E9}"/>
              </a:ext>
            </a:extLst>
          </p:cNvPr>
          <p:cNvSpPr/>
          <p:nvPr/>
        </p:nvSpPr>
        <p:spPr>
          <a:xfrm>
            <a:off x="6580041" y="3291232"/>
            <a:ext cx="1295190" cy="8311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700" b="1" dirty="0">
                <a:solidFill>
                  <a:schemeClr val="tx1"/>
                </a:solidFill>
              </a:rPr>
              <a:t>Nuevo Entorno Local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9665146-1256-4857-9A68-5FE2586049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149" y="3266053"/>
            <a:ext cx="2666469" cy="1018011"/>
          </a:xfrm>
          <a:prstGeom prst="rect">
            <a:avLst/>
          </a:prstGeom>
        </p:spPr>
      </p:pic>
      <p:sp>
        <p:nvSpPr>
          <p:cNvPr id="23" name="Igual que 24">
            <a:extLst>
              <a:ext uri="{FF2B5EF4-FFF2-40B4-BE49-F238E27FC236}">
                <a16:creationId xmlns:a16="http://schemas.microsoft.com/office/drawing/2014/main" id="{CB769D74-B542-4333-AF99-88B55BE65C9F}"/>
              </a:ext>
            </a:extLst>
          </p:cNvPr>
          <p:cNvSpPr/>
          <p:nvPr/>
        </p:nvSpPr>
        <p:spPr>
          <a:xfrm>
            <a:off x="9280133" y="7626838"/>
            <a:ext cx="1000458" cy="342843"/>
          </a:xfrm>
          <a:prstGeom prst="mathEqual">
            <a:avLst/>
          </a:prstGeom>
          <a:solidFill>
            <a:srgbClr val="7030A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3" dirty="0">
              <a:solidFill>
                <a:schemeClr val="tx2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C1971F8C-41A2-47D8-9C25-79C3A45EF0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925" y="4772891"/>
            <a:ext cx="481914" cy="28401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74200C3-2E63-46E2-9EF8-853EAC304E7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653" y="465054"/>
            <a:ext cx="1415406" cy="3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CuadroTexto">
            <a:extLst>
              <a:ext uri="{FF2B5EF4-FFF2-40B4-BE49-F238E27FC236}">
                <a16:creationId xmlns:a16="http://schemas.microsoft.com/office/drawing/2014/main" id="{66BA29ED-5128-4F6F-8F57-A1AF8DFF4F7F}"/>
              </a:ext>
            </a:extLst>
          </p:cNvPr>
          <p:cNvSpPr txBox="1"/>
          <p:nvPr/>
        </p:nvSpPr>
        <p:spPr>
          <a:xfrm>
            <a:off x="886690" y="74707"/>
            <a:ext cx="8257309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800" b="1" dirty="0">
                <a:solidFill>
                  <a:srgbClr val="002060"/>
                </a:solidFill>
              </a:rPr>
              <a:t>EFECTOS DEL COVID -19  EN TEMAS DE CONTABILIDAD E INFORMACIÓN FINANCIERA</a:t>
            </a:r>
          </a:p>
        </p:txBody>
      </p:sp>
      <p:cxnSp>
        <p:nvCxnSpPr>
          <p:cNvPr id="5" name="12 Conector recto">
            <a:extLst>
              <a:ext uri="{FF2B5EF4-FFF2-40B4-BE49-F238E27FC236}">
                <a16:creationId xmlns:a16="http://schemas.microsoft.com/office/drawing/2014/main" id="{8B9B05E3-2B38-41A1-88B1-AEEAB482F8DC}"/>
              </a:ext>
            </a:extLst>
          </p:cNvPr>
          <p:cNvCxnSpPr>
            <a:cxnSpLocks/>
          </p:cNvCxnSpPr>
          <p:nvPr/>
        </p:nvCxnSpPr>
        <p:spPr>
          <a:xfrm>
            <a:off x="886691" y="380297"/>
            <a:ext cx="8014854" cy="138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8EC90C3-210C-4B5D-867C-C7A4D1C6C780}"/>
              </a:ext>
            </a:extLst>
          </p:cNvPr>
          <p:cNvSpPr txBox="1"/>
          <p:nvPr/>
        </p:nvSpPr>
        <p:spPr>
          <a:xfrm>
            <a:off x="-26096" y="471671"/>
            <a:ext cx="9223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El COVID-19 ha impactado de forma significativa los Mercados Financieros Globales y Locales, y  por tanto importantes y reales implicaciones contables para muchas entidades en Colombia. Algunos de los principales impactos incluyen, (No se considera una lista exhaustiva),</a:t>
            </a:r>
            <a:r>
              <a:rPr lang="es-MX" sz="2000" b="1" dirty="0">
                <a:highlight>
                  <a:srgbClr val="FFFF00"/>
                </a:highlight>
              </a:rPr>
              <a:t>                               </a:t>
            </a:r>
            <a:endParaRPr lang="es-CO" sz="2000" b="1" dirty="0">
              <a:highlight>
                <a:srgbClr val="FFFF00"/>
              </a:highlight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7186A4A1-6917-4006-9EB7-66972DCBB17B}"/>
              </a:ext>
            </a:extLst>
          </p:cNvPr>
          <p:cNvSpPr/>
          <p:nvPr/>
        </p:nvSpPr>
        <p:spPr>
          <a:xfrm>
            <a:off x="1939637" y="1820148"/>
            <a:ext cx="1784259" cy="777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Cortes en la cadena de suministros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6FF241E8-FDE3-43A5-8987-869D21547C1D}"/>
              </a:ext>
            </a:extLst>
          </p:cNvPr>
          <p:cNvSpPr/>
          <p:nvPr/>
        </p:nvSpPr>
        <p:spPr>
          <a:xfrm>
            <a:off x="4024748" y="1825450"/>
            <a:ext cx="1516903" cy="772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Indisposición del personal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69D9D41E-B371-4ABD-8D26-A7CDB09B5831}"/>
              </a:ext>
            </a:extLst>
          </p:cNvPr>
          <p:cNvSpPr/>
          <p:nvPr/>
        </p:nvSpPr>
        <p:spPr>
          <a:xfrm>
            <a:off x="5735664" y="1830765"/>
            <a:ext cx="1808136" cy="674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Reducción de ventas o ganancias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8E3D822C-6DDA-4FBC-AE34-5CCC06E7BCAE}"/>
              </a:ext>
            </a:extLst>
          </p:cNvPr>
          <p:cNvSpPr/>
          <p:nvPr/>
        </p:nvSpPr>
        <p:spPr>
          <a:xfrm>
            <a:off x="7731607" y="1795412"/>
            <a:ext cx="1308484" cy="735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Cierre de instalaciones y tiendas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D00ADCA3-AE6D-4A79-B51F-0793FBCA8BE0}"/>
              </a:ext>
            </a:extLst>
          </p:cNvPr>
          <p:cNvSpPr/>
          <p:nvPr/>
        </p:nvSpPr>
        <p:spPr>
          <a:xfrm>
            <a:off x="103909" y="2757466"/>
            <a:ext cx="1529714" cy="16817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Retrasos en expansión planeada para el negocio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CA109820-49DC-4EFE-908B-A131C3FC2F70}"/>
              </a:ext>
            </a:extLst>
          </p:cNvPr>
          <p:cNvSpPr/>
          <p:nvPr/>
        </p:nvSpPr>
        <p:spPr>
          <a:xfrm>
            <a:off x="1963396" y="2757466"/>
            <a:ext cx="1784259" cy="1849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Imposibilidad de obtener financiamiento</a:t>
            </a:r>
          </a:p>
          <a:p>
            <a:pPr algn="ctr">
              <a:defRPr/>
            </a:pPr>
            <a:endParaRPr lang="es-MX" sz="1600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Planes de </a:t>
            </a:r>
            <a:r>
              <a:rPr lang="es-MX" sz="1600" b="1" dirty="0" err="1">
                <a:solidFill>
                  <a:schemeClr val="tx1"/>
                </a:solidFill>
              </a:rPr>
              <a:t>re-estructuración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24607A78-11B0-4AFC-828E-83644628541F}"/>
              </a:ext>
            </a:extLst>
          </p:cNvPr>
          <p:cNvSpPr/>
          <p:nvPr/>
        </p:nvSpPr>
        <p:spPr>
          <a:xfrm>
            <a:off x="4003957" y="2710610"/>
            <a:ext cx="1524007" cy="1896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Incremento en la volatilidad en los valores de Instrumentos Financieros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5459102F-16B7-4DE7-9A16-6FACCE2C1649}"/>
              </a:ext>
            </a:extLst>
          </p:cNvPr>
          <p:cNvSpPr/>
          <p:nvPr/>
        </p:nvSpPr>
        <p:spPr>
          <a:xfrm>
            <a:off x="5797992" y="2697645"/>
            <a:ext cx="1745808" cy="1957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Reducción del turismo interrupción de viajes  así como en actividades deportivas, culturales entre otras.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4161A6D9-6614-4B78-90DB-E8CF0016178E}"/>
              </a:ext>
            </a:extLst>
          </p:cNvPr>
          <p:cNvSpPr/>
          <p:nvPr/>
        </p:nvSpPr>
        <p:spPr>
          <a:xfrm>
            <a:off x="7731607" y="2697645"/>
            <a:ext cx="1336196" cy="1957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Despido de personal, reducción de salarios, reducción de pagos en </a:t>
            </a:r>
            <a:r>
              <a:rPr lang="es-MX" sz="1600" b="1" dirty="0" err="1">
                <a:solidFill>
                  <a:schemeClr val="tx1"/>
                </a:solidFill>
              </a:rPr>
              <a:t>arrendiendos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5ACDB484-53C7-4A88-84C9-A15E0A3C19D0}"/>
              </a:ext>
            </a:extLst>
          </p:cNvPr>
          <p:cNvSpPr/>
          <p:nvPr/>
        </p:nvSpPr>
        <p:spPr>
          <a:xfrm>
            <a:off x="26661" y="4766375"/>
            <a:ext cx="1606962" cy="75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Cambios en el negocio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C8ED4011-9D99-49B3-991B-A3637EC119AE}"/>
              </a:ext>
            </a:extLst>
          </p:cNvPr>
          <p:cNvSpPr/>
          <p:nvPr/>
        </p:nvSpPr>
        <p:spPr>
          <a:xfrm>
            <a:off x="1963396" y="4766374"/>
            <a:ext cx="1760500" cy="751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Liquidación de Entidades / Empresas</a:t>
            </a:r>
            <a:r>
              <a:rPr lang="es-MX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endParaRPr lang="es-CO" sz="1600" b="1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846895B3-3551-4765-8233-09B2E5DCA175}"/>
              </a:ext>
            </a:extLst>
          </p:cNvPr>
          <p:cNvSpPr/>
          <p:nvPr/>
        </p:nvSpPr>
        <p:spPr>
          <a:xfrm>
            <a:off x="4003956" y="4785774"/>
            <a:ext cx="1537695" cy="751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Renegociación de contratos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B5BEC428-E6CC-47A7-9006-38370A440EC2}"/>
              </a:ext>
            </a:extLst>
          </p:cNvPr>
          <p:cNvSpPr/>
          <p:nvPr/>
        </p:nvSpPr>
        <p:spPr>
          <a:xfrm>
            <a:off x="5805444" y="4785774"/>
            <a:ext cx="1738356" cy="731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Suspensión de pagos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3690963E-8D1F-4D64-B464-E1D4ABF8D6D9}"/>
              </a:ext>
            </a:extLst>
          </p:cNvPr>
          <p:cNvSpPr/>
          <p:nvPr/>
        </p:nvSpPr>
        <p:spPr>
          <a:xfrm>
            <a:off x="7727116" y="4821382"/>
            <a:ext cx="1336196" cy="513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Períodos de gracia</a:t>
            </a:r>
            <a:endParaRPr lang="es-CO" sz="1600" b="1" dirty="0">
              <a:solidFill>
                <a:schemeClr val="tx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35E032A5-D4EE-496F-9985-C59FBB3734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" y="77753"/>
            <a:ext cx="914400" cy="46256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E86153A-DC85-448D-B767-BEA2F3B63B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1960" y="4793877"/>
            <a:ext cx="963396" cy="540826"/>
          </a:xfrm>
          <a:prstGeom prst="rect">
            <a:avLst/>
          </a:prstGeom>
        </p:spPr>
      </p:pic>
      <p:sp>
        <p:nvSpPr>
          <p:cNvPr id="23" name="Rectangle 24">
            <a:extLst>
              <a:ext uri="{FF2B5EF4-FFF2-40B4-BE49-F238E27FC236}">
                <a16:creationId xmlns:a16="http://schemas.microsoft.com/office/drawing/2014/main" id="{D4E68413-4787-4D1C-94D7-E88FB46D728B}"/>
              </a:ext>
            </a:extLst>
          </p:cNvPr>
          <p:cNvSpPr/>
          <p:nvPr/>
        </p:nvSpPr>
        <p:spPr>
          <a:xfrm>
            <a:off x="103909" y="1798255"/>
            <a:ext cx="1529722" cy="799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Interrupciones en la producción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5585D0C-BAC1-4B64-8D88-363DF36EC8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1452282"/>
            <a:ext cx="810491" cy="3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>
            <a:extLst>
              <a:ext uri="{FF2B5EF4-FFF2-40B4-BE49-F238E27FC236}">
                <a16:creationId xmlns:a16="http://schemas.microsoft.com/office/drawing/2014/main" id="{77B305DB-6B62-4E07-BBAA-2DC7C6436962}"/>
              </a:ext>
            </a:extLst>
          </p:cNvPr>
          <p:cNvSpPr/>
          <p:nvPr/>
        </p:nvSpPr>
        <p:spPr>
          <a:xfrm>
            <a:off x="91232" y="2068969"/>
            <a:ext cx="1676007" cy="10018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Negocio en Marcha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6785A06E-A400-47FC-81B7-6C65486A6FE0}"/>
              </a:ext>
            </a:extLst>
          </p:cNvPr>
          <p:cNvSpPr/>
          <p:nvPr/>
        </p:nvSpPr>
        <p:spPr>
          <a:xfrm>
            <a:off x="7579366" y="4354633"/>
            <a:ext cx="1446199" cy="720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Ajustes en Provisiones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4E043057-1D6E-40CD-A23F-BFC217778254}"/>
              </a:ext>
            </a:extLst>
          </p:cNvPr>
          <p:cNvSpPr/>
          <p:nvPr/>
        </p:nvSpPr>
        <p:spPr>
          <a:xfrm>
            <a:off x="3897751" y="2010334"/>
            <a:ext cx="1723455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Deterioro e los activos no monetarios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E7E687F8-4563-4511-BF84-BDDD304994AD}"/>
              </a:ext>
            </a:extLst>
          </p:cNvPr>
          <p:cNvSpPr/>
          <p:nvPr/>
        </p:nvSpPr>
        <p:spPr>
          <a:xfrm>
            <a:off x="5874115" y="2010334"/>
            <a:ext cx="1557395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Provisiones por pérdidas esperadas</a:t>
            </a:r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0AB2EB19-75B8-48B6-AD69-034EBFC01B1D}"/>
              </a:ext>
            </a:extLst>
          </p:cNvPr>
          <p:cNvSpPr/>
          <p:nvPr/>
        </p:nvSpPr>
        <p:spPr>
          <a:xfrm>
            <a:off x="7610347" y="2010334"/>
            <a:ext cx="1362011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Presentación y validación final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3F0D0B-8EDE-48AD-A31F-FE967ACC3F96}"/>
              </a:ext>
            </a:extLst>
          </p:cNvPr>
          <p:cNvSpPr txBox="1"/>
          <p:nvPr/>
        </p:nvSpPr>
        <p:spPr>
          <a:xfrm>
            <a:off x="22485" y="355606"/>
            <a:ext cx="9121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/>
              <a:t>Las entidades deben considerar cuidadosamente en cada caso sus circunstancias y su exposición a </a:t>
            </a:r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riesgos</a:t>
            </a:r>
            <a:r>
              <a:rPr lang="es-MX" sz="1800" b="1" dirty="0"/>
              <a:t> cuando analicen en que forma los eventos recientes generados en razón de COVID -19 pudiesen afectar su arquitectura financiera y contable. Específicamente, las cifras de sus para sus </a:t>
            </a:r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reportes financieros y las revelaciones de los Estados Financieros </a:t>
            </a:r>
            <a:r>
              <a:rPr lang="es-MX" sz="1800" b="1" dirty="0"/>
              <a:t>toda vez que deben contener los efectos e impactos del COVID-19.</a:t>
            </a:r>
            <a:endParaRPr lang="es-CO" sz="1800" b="1" dirty="0">
              <a:latin typeface="+mj-lt"/>
            </a:endParaRP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3E8A2F3B-6DA6-4E6E-9046-FAAD4FBBDC0F}"/>
              </a:ext>
            </a:extLst>
          </p:cNvPr>
          <p:cNvSpPr/>
          <p:nvPr/>
        </p:nvSpPr>
        <p:spPr>
          <a:xfrm>
            <a:off x="91232" y="3318613"/>
            <a:ext cx="1676007" cy="813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Medición de valor de mercado (Nivel 3)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5B5F0F4F-9D03-4BAA-83C8-C4C7FDBFB39B}"/>
              </a:ext>
            </a:extLst>
          </p:cNvPr>
          <p:cNvSpPr/>
          <p:nvPr/>
        </p:nvSpPr>
        <p:spPr>
          <a:xfrm>
            <a:off x="1946076" y="3322026"/>
            <a:ext cx="1723455" cy="8131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Provisión de contratos de carácter oneroso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26">
            <a:extLst>
              <a:ext uri="{FF2B5EF4-FFF2-40B4-BE49-F238E27FC236}">
                <a16:creationId xmlns:a16="http://schemas.microsoft.com/office/drawing/2014/main" id="{4DCEA085-782A-4FD3-B1F7-EDC4FD83160F}"/>
              </a:ext>
            </a:extLst>
          </p:cNvPr>
          <p:cNvSpPr/>
          <p:nvPr/>
        </p:nvSpPr>
        <p:spPr>
          <a:xfrm>
            <a:off x="3897751" y="3318611"/>
            <a:ext cx="1723455" cy="813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Recuperación de seguros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25FCBDD4-5608-4BD2-A80F-F940B7FD7F26}"/>
              </a:ext>
            </a:extLst>
          </p:cNvPr>
          <p:cNvSpPr/>
          <p:nvPr/>
        </p:nvSpPr>
        <p:spPr>
          <a:xfrm>
            <a:off x="5874115" y="3318611"/>
            <a:ext cx="1557395" cy="758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Relaciones de cobertura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48C797AF-5FD6-4B4C-A4CD-A60DEAD3A624}"/>
              </a:ext>
            </a:extLst>
          </p:cNvPr>
          <p:cNvSpPr/>
          <p:nvPr/>
        </p:nvSpPr>
        <p:spPr>
          <a:xfrm>
            <a:off x="7610348" y="3318611"/>
            <a:ext cx="1362010" cy="720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Beneficios a empleados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5C8432D3-F8FB-4F8E-A02E-B09E23A66AD1}"/>
              </a:ext>
            </a:extLst>
          </p:cNvPr>
          <p:cNvSpPr/>
          <p:nvPr/>
        </p:nvSpPr>
        <p:spPr>
          <a:xfrm>
            <a:off x="91232" y="4379595"/>
            <a:ext cx="1676007" cy="997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Contingencias por acuerdo contractuales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0B7FC0AC-E62D-4168-AB09-BD188EC14E12}"/>
              </a:ext>
            </a:extLst>
          </p:cNvPr>
          <p:cNvSpPr/>
          <p:nvPr/>
        </p:nvSpPr>
        <p:spPr>
          <a:xfrm>
            <a:off x="1968837" y="4379595"/>
            <a:ext cx="1676006" cy="997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Recuperación de impuesto diferido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B44A5991-F3D3-4F1F-A0A5-AE5835534078}"/>
              </a:ext>
            </a:extLst>
          </p:cNvPr>
          <p:cNvSpPr/>
          <p:nvPr/>
        </p:nvSpPr>
        <p:spPr>
          <a:xfrm>
            <a:off x="3897751" y="4379595"/>
            <a:ext cx="1723455" cy="997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Hechos posteriores al cierre del ejercicio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FC771AC1-C845-4269-BF01-16660EE2EAF6}"/>
              </a:ext>
            </a:extLst>
          </p:cNvPr>
          <p:cNvSpPr/>
          <p:nvPr/>
        </p:nvSpPr>
        <p:spPr>
          <a:xfrm>
            <a:off x="5874115" y="4379595"/>
            <a:ext cx="1557395" cy="997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Valoración de inventarios</a:t>
            </a:r>
          </a:p>
        </p:txBody>
      </p:sp>
      <p:sp>
        <p:nvSpPr>
          <p:cNvPr id="19" name="Rectangle 28">
            <a:extLst>
              <a:ext uri="{FF2B5EF4-FFF2-40B4-BE49-F238E27FC236}">
                <a16:creationId xmlns:a16="http://schemas.microsoft.com/office/drawing/2014/main" id="{9F4E1CE2-9552-41CC-AE82-996297A1DB70}"/>
              </a:ext>
            </a:extLst>
          </p:cNvPr>
          <p:cNvSpPr/>
          <p:nvPr/>
        </p:nvSpPr>
        <p:spPr>
          <a:xfrm>
            <a:off x="1946077" y="2010335"/>
            <a:ext cx="1723454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Revelaciones</a:t>
            </a:r>
            <a:endParaRPr lang="es-CO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Riesgos de liquidez, mercado y crédito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13 CuadroTexto">
            <a:extLst>
              <a:ext uri="{FF2B5EF4-FFF2-40B4-BE49-F238E27FC236}">
                <a16:creationId xmlns:a16="http://schemas.microsoft.com/office/drawing/2014/main" id="{E767464B-F682-45F5-AD3E-F7EB02F17F63}"/>
              </a:ext>
            </a:extLst>
          </p:cNvPr>
          <p:cNvSpPr txBox="1"/>
          <p:nvPr/>
        </p:nvSpPr>
        <p:spPr>
          <a:xfrm>
            <a:off x="300606" y="75075"/>
            <a:ext cx="8415673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2400" b="1" dirty="0">
                <a:solidFill>
                  <a:srgbClr val="002060"/>
                </a:solidFill>
              </a:rPr>
              <a:t>EFECTOS DEL COVID-19 EN LOS ESTADOS FINANCIEROS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AACBC18-D3D3-4291-BFD1-18FC2CF54B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065" y="-60512"/>
            <a:ext cx="1163170" cy="59840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DA93757-3EBD-4A81-9976-9531F6A0D7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32" y="1606336"/>
            <a:ext cx="963396" cy="3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6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CGN-Certificaciones2020  -  Modo de compatibilidad" id="{B9063427-0AEE-4202-8DBD-09B402DDD999}" vid="{09CF05E1-054B-4130-B209-B9DCACA84EE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PlantillaCGN-Certificaciones2020</Template>
  <TotalTime>937</TotalTime>
  <Words>3516</Words>
  <Application>Microsoft Office PowerPoint</Application>
  <PresentationFormat>Presentación en pantalla (16:10)</PresentationFormat>
  <Paragraphs>417</Paragraphs>
  <Slides>35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4" baseType="lpstr">
      <vt:lpstr>Adobe Heiti Std R</vt:lpstr>
      <vt:lpstr>Kozuka Gothic Pro B</vt:lpstr>
      <vt:lpstr>Kozuka Gothic Pro M</vt:lpstr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Sebastian Alarcón Robles</dc:creator>
  <cp:lastModifiedBy>Carlos Estrada</cp:lastModifiedBy>
  <cp:revision>131</cp:revision>
  <dcterms:created xsi:type="dcterms:W3CDTF">2020-12-21T18:34:06Z</dcterms:created>
  <dcterms:modified xsi:type="dcterms:W3CDTF">2021-05-27T18:02:01Z</dcterms:modified>
</cp:coreProperties>
</file>