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6" r:id="rId2"/>
    <p:sldId id="258" r:id="rId3"/>
    <p:sldId id="282" r:id="rId4"/>
    <p:sldId id="262" r:id="rId5"/>
    <p:sldId id="268" r:id="rId6"/>
    <p:sldId id="269" r:id="rId7"/>
    <p:sldId id="275" r:id="rId8"/>
    <p:sldId id="276" r:id="rId9"/>
    <p:sldId id="274" r:id="rId10"/>
    <p:sldId id="294" r:id="rId11"/>
    <p:sldId id="295" r:id="rId12"/>
    <p:sldId id="296" r:id="rId13"/>
    <p:sldId id="277" r:id="rId14"/>
    <p:sldId id="257" r:id="rId15"/>
    <p:sldId id="278" r:id="rId16"/>
    <p:sldId id="270" r:id="rId17"/>
    <p:sldId id="271" r:id="rId18"/>
    <p:sldId id="279" r:id="rId19"/>
    <p:sldId id="299" r:id="rId20"/>
    <p:sldId id="297" r:id="rId21"/>
    <p:sldId id="281" r:id="rId22"/>
    <p:sldId id="284" r:id="rId23"/>
    <p:sldId id="289" r:id="rId24"/>
    <p:sldId id="286" r:id="rId25"/>
    <p:sldId id="287" r:id="rId26"/>
    <p:sldId id="288" r:id="rId27"/>
    <p:sldId id="302" r:id="rId28"/>
    <p:sldId id="303" r:id="rId29"/>
    <p:sldId id="260" r:id="rId30"/>
  </p:sldIdLst>
  <p:sldSz cx="9144000" cy="5715000" type="screen16x10"/>
  <p:notesSz cx="6858000" cy="9144000"/>
  <p:defaultTextStyle>
    <a:defPPr>
      <a:defRPr lang="es-CO"/>
    </a:defPPr>
    <a:lvl1pPr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55600" indent="101600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712788" indent="201613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68388" indent="303213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425575" indent="403225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2ECFD"/>
    <a:srgbClr val="069169"/>
    <a:srgbClr val="009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9" autoAdjust="0"/>
  </p:normalViewPr>
  <p:slideViewPr>
    <p:cSldViewPr snapToGrid="0">
      <p:cViewPr varScale="1">
        <p:scale>
          <a:sx n="82" d="100"/>
          <a:sy n="82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C56FA-9711-4124-A919-C5F1778D1EB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7F673DF3-536C-4C95-88D3-B596C9E71BCB}">
      <dgm:prSet phldrT="[Texto]" custT="1"/>
      <dgm:spPr>
        <a:ln w="19050"/>
      </dgm:spPr>
      <dgm:t>
        <a:bodyPr/>
        <a:lstStyle/>
        <a:p>
          <a:r>
            <a:rPr lang="es-CO" sz="1800" b="1" dirty="0"/>
            <a:t>Emitida en enero de 2019 en inglés</a:t>
          </a:r>
        </a:p>
      </dgm:t>
    </dgm:pt>
    <dgm:pt modelId="{EE28AFF2-CD7A-419E-ABA0-296030A173F6}" type="parTrans" cxnId="{2B85F9D2-EC4F-4FBD-B36A-69DA5A641AE1}">
      <dgm:prSet/>
      <dgm:spPr/>
      <dgm:t>
        <a:bodyPr/>
        <a:lstStyle/>
        <a:p>
          <a:endParaRPr lang="es-CO"/>
        </a:p>
      </dgm:t>
    </dgm:pt>
    <dgm:pt modelId="{D9149749-D3FF-4625-BAAE-8C534EA03EF7}" type="sibTrans" cxnId="{2B85F9D2-EC4F-4FBD-B36A-69DA5A641AE1}">
      <dgm:prSet/>
      <dgm:spPr/>
      <dgm:t>
        <a:bodyPr/>
        <a:lstStyle/>
        <a:p>
          <a:endParaRPr lang="es-CO"/>
        </a:p>
      </dgm:t>
    </dgm:pt>
    <dgm:pt modelId="{798DD088-BD9A-4612-ACC4-27E50DB9F6A5}">
      <dgm:prSet phldrT="[Texto]" custT="1"/>
      <dgm:spPr>
        <a:ln w="19050"/>
      </dgm:spPr>
      <dgm:t>
        <a:bodyPr/>
        <a:lstStyle/>
        <a:p>
          <a:r>
            <a:rPr lang="es-CO" sz="1800" b="1" dirty="0"/>
            <a:t>No hay traducción oficial</a:t>
          </a:r>
        </a:p>
      </dgm:t>
    </dgm:pt>
    <dgm:pt modelId="{569343DA-EDC0-4C3F-A3F4-A000114E463D}" type="parTrans" cxnId="{D8144A0D-6B0A-4D59-83A1-B9F834A36903}">
      <dgm:prSet/>
      <dgm:spPr/>
      <dgm:t>
        <a:bodyPr/>
        <a:lstStyle/>
        <a:p>
          <a:endParaRPr lang="es-CO"/>
        </a:p>
      </dgm:t>
    </dgm:pt>
    <dgm:pt modelId="{08FE5752-DA03-47B4-8EB2-4196A889DA9A}" type="sibTrans" cxnId="{D8144A0D-6B0A-4D59-83A1-B9F834A36903}">
      <dgm:prSet/>
      <dgm:spPr/>
      <dgm:t>
        <a:bodyPr/>
        <a:lstStyle/>
        <a:p>
          <a:endParaRPr lang="es-CO"/>
        </a:p>
      </dgm:t>
    </dgm:pt>
    <dgm:pt modelId="{FF245E3C-B0DD-4505-9938-98FFCBF8B7A1}">
      <dgm:prSet phldrT="[Texto]" custT="1"/>
      <dgm:spPr/>
      <dgm:t>
        <a:bodyPr/>
        <a:lstStyle/>
        <a:p>
          <a:r>
            <a:rPr lang="es-CO" sz="1800" b="1" dirty="0"/>
            <a:t>La utilización del material del IPSASB está sujeto a derechos de autor y la CGN tiene aprobada la utilización de la versión 2018</a:t>
          </a:r>
        </a:p>
      </dgm:t>
    </dgm:pt>
    <dgm:pt modelId="{4284864C-C3A1-4419-B603-5AE2099D0BF0}" type="parTrans" cxnId="{92439112-E47E-4E34-AC13-9F585B846F20}">
      <dgm:prSet/>
      <dgm:spPr/>
      <dgm:t>
        <a:bodyPr/>
        <a:lstStyle/>
        <a:p>
          <a:endParaRPr lang="es-CO"/>
        </a:p>
      </dgm:t>
    </dgm:pt>
    <dgm:pt modelId="{CE2E58EA-D485-4C97-953A-ACB7B8786B8A}" type="sibTrans" cxnId="{92439112-E47E-4E34-AC13-9F585B846F20}">
      <dgm:prSet/>
      <dgm:spPr/>
      <dgm:t>
        <a:bodyPr/>
        <a:lstStyle/>
        <a:p>
          <a:endParaRPr lang="es-CO"/>
        </a:p>
      </dgm:t>
    </dgm:pt>
    <dgm:pt modelId="{925DAEEF-3155-4774-822E-2A58D94B6AC8}">
      <dgm:prSet phldrT="[Texto]" custT="1"/>
      <dgm:spPr/>
      <dgm:t>
        <a:bodyPr/>
        <a:lstStyle/>
        <a:p>
          <a:r>
            <a:rPr lang="es-CO" sz="1800" b="1" dirty="0"/>
            <a:t>A inicios de 2021, y una vez se haya realizado el pago de los derechos de autor a la IFAC, la CGN tendrá acceso a la traducción oficial</a:t>
          </a:r>
        </a:p>
      </dgm:t>
    </dgm:pt>
    <dgm:pt modelId="{1201E96F-529D-4BEC-85F7-07126D912378}" type="parTrans" cxnId="{27B0F290-1AFD-4C6A-AAF7-96A369B277B0}">
      <dgm:prSet/>
      <dgm:spPr/>
      <dgm:t>
        <a:bodyPr/>
        <a:lstStyle/>
        <a:p>
          <a:endParaRPr lang="es-CO"/>
        </a:p>
      </dgm:t>
    </dgm:pt>
    <dgm:pt modelId="{C6F2BAD1-9877-4458-83C3-4BC07FB098AD}" type="sibTrans" cxnId="{27B0F290-1AFD-4C6A-AAF7-96A369B277B0}">
      <dgm:prSet/>
      <dgm:spPr/>
      <dgm:t>
        <a:bodyPr/>
        <a:lstStyle/>
        <a:p>
          <a:endParaRPr lang="es-CO"/>
        </a:p>
      </dgm:t>
    </dgm:pt>
    <dgm:pt modelId="{71DF1425-87F6-45F3-B0B5-E0EF93A790AE}">
      <dgm:prSet phldrT="[Texto]"/>
      <dgm:spPr/>
      <dgm:t>
        <a:bodyPr/>
        <a:lstStyle/>
        <a:p>
          <a:r>
            <a:rPr lang="es-CO" dirty="0"/>
            <a:t>Aplica a partir del 01 de enero de 2022</a:t>
          </a:r>
        </a:p>
      </dgm:t>
    </dgm:pt>
    <dgm:pt modelId="{E27604C1-0BD5-4A2A-A469-7A6DD4435B1B}" type="parTrans" cxnId="{05D82B16-DF1E-48FB-A65D-B593F703011E}">
      <dgm:prSet/>
      <dgm:spPr/>
      <dgm:t>
        <a:bodyPr/>
        <a:lstStyle/>
        <a:p>
          <a:endParaRPr lang="es-CO"/>
        </a:p>
      </dgm:t>
    </dgm:pt>
    <dgm:pt modelId="{07E87E0A-9598-4519-A351-5D088F8E056B}" type="sibTrans" cxnId="{05D82B16-DF1E-48FB-A65D-B593F703011E}">
      <dgm:prSet/>
      <dgm:spPr/>
      <dgm:t>
        <a:bodyPr/>
        <a:lstStyle/>
        <a:p>
          <a:endParaRPr lang="es-CO"/>
        </a:p>
      </dgm:t>
    </dgm:pt>
    <dgm:pt modelId="{8E64AE90-C612-4D2F-BFE8-08180EA764F1}" type="pres">
      <dgm:prSet presAssocID="{D8EC56FA-9711-4124-A919-C5F1778D1EBE}" presName="Name0" presStyleCnt="0">
        <dgm:presLayoutVars>
          <dgm:chMax val="7"/>
          <dgm:chPref val="7"/>
          <dgm:dir/>
        </dgm:presLayoutVars>
      </dgm:prSet>
      <dgm:spPr/>
    </dgm:pt>
    <dgm:pt modelId="{F1D762B2-6639-475E-86C7-9FD4A3D9CADF}" type="pres">
      <dgm:prSet presAssocID="{D8EC56FA-9711-4124-A919-C5F1778D1EBE}" presName="Name1" presStyleCnt="0"/>
      <dgm:spPr/>
    </dgm:pt>
    <dgm:pt modelId="{C2DE0C18-1A06-43C7-8E86-E301BD531E56}" type="pres">
      <dgm:prSet presAssocID="{D8EC56FA-9711-4124-A919-C5F1778D1EBE}" presName="cycle" presStyleCnt="0"/>
      <dgm:spPr/>
    </dgm:pt>
    <dgm:pt modelId="{661C0A73-B4F1-45D2-B003-FEBC5604CD97}" type="pres">
      <dgm:prSet presAssocID="{D8EC56FA-9711-4124-A919-C5F1778D1EBE}" presName="srcNode" presStyleLbl="node1" presStyleIdx="0" presStyleCnt="5"/>
      <dgm:spPr/>
    </dgm:pt>
    <dgm:pt modelId="{012C6C99-ACF3-4BC3-9934-878BF35A33F0}" type="pres">
      <dgm:prSet presAssocID="{D8EC56FA-9711-4124-A919-C5F1778D1EBE}" presName="conn" presStyleLbl="parChTrans1D2" presStyleIdx="0" presStyleCnt="1"/>
      <dgm:spPr/>
    </dgm:pt>
    <dgm:pt modelId="{10B27A71-71FE-4CFB-8A5D-ADE91D1EAA8D}" type="pres">
      <dgm:prSet presAssocID="{D8EC56FA-9711-4124-A919-C5F1778D1EBE}" presName="extraNode" presStyleLbl="node1" presStyleIdx="0" presStyleCnt="5"/>
      <dgm:spPr/>
    </dgm:pt>
    <dgm:pt modelId="{942ADCEC-8EAB-4B06-A858-19EAC103FB91}" type="pres">
      <dgm:prSet presAssocID="{D8EC56FA-9711-4124-A919-C5F1778D1EBE}" presName="dstNode" presStyleLbl="node1" presStyleIdx="0" presStyleCnt="5"/>
      <dgm:spPr/>
    </dgm:pt>
    <dgm:pt modelId="{A3960610-08D8-4C9D-B928-B423B9871F55}" type="pres">
      <dgm:prSet presAssocID="{7F673DF3-536C-4C95-88D3-B596C9E71BCB}" presName="text_1" presStyleLbl="node1" presStyleIdx="0" presStyleCnt="5">
        <dgm:presLayoutVars>
          <dgm:bulletEnabled val="1"/>
        </dgm:presLayoutVars>
      </dgm:prSet>
      <dgm:spPr/>
    </dgm:pt>
    <dgm:pt modelId="{6DBDE1BF-B992-4BAB-8B43-8A26890DBA01}" type="pres">
      <dgm:prSet presAssocID="{7F673DF3-536C-4C95-88D3-B596C9E71BCB}" presName="accent_1" presStyleCnt="0"/>
      <dgm:spPr/>
    </dgm:pt>
    <dgm:pt modelId="{10E085A2-C580-4460-9950-DCD7DE45F6AE}" type="pres">
      <dgm:prSet presAssocID="{7F673DF3-536C-4C95-88D3-B596C9E71BCB}" presName="accentRepeatNode" presStyleLbl="solidFgAcc1" presStyleIdx="0" presStyleCnt="5"/>
      <dgm:spPr/>
    </dgm:pt>
    <dgm:pt modelId="{30CCF911-4855-4EA2-9B5A-6094C29BFFD1}" type="pres">
      <dgm:prSet presAssocID="{798DD088-BD9A-4612-ACC4-27E50DB9F6A5}" presName="text_2" presStyleLbl="node1" presStyleIdx="1" presStyleCnt="5">
        <dgm:presLayoutVars>
          <dgm:bulletEnabled val="1"/>
        </dgm:presLayoutVars>
      </dgm:prSet>
      <dgm:spPr/>
    </dgm:pt>
    <dgm:pt modelId="{BB5C18B1-3307-4E17-A15F-786D80784358}" type="pres">
      <dgm:prSet presAssocID="{798DD088-BD9A-4612-ACC4-27E50DB9F6A5}" presName="accent_2" presStyleCnt="0"/>
      <dgm:spPr/>
    </dgm:pt>
    <dgm:pt modelId="{8C210ED4-9472-4F47-BFE2-EBA8AC3EE285}" type="pres">
      <dgm:prSet presAssocID="{798DD088-BD9A-4612-ACC4-27E50DB9F6A5}" presName="accentRepeatNode" presStyleLbl="solidFgAcc1" presStyleIdx="1" presStyleCnt="5"/>
      <dgm:spPr/>
    </dgm:pt>
    <dgm:pt modelId="{66E0EA9B-DC3A-41BA-83E0-006DE23218E8}" type="pres">
      <dgm:prSet presAssocID="{FF245E3C-B0DD-4505-9938-98FFCBF8B7A1}" presName="text_3" presStyleLbl="node1" presStyleIdx="2" presStyleCnt="5" custScaleY="147263">
        <dgm:presLayoutVars>
          <dgm:bulletEnabled val="1"/>
        </dgm:presLayoutVars>
      </dgm:prSet>
      <dgm:spPr/>
    </dgm:pt>
    <dgm:pt modelId="{5416D28B-1128-4302-A349-94D37357F39E}" type="pres">
      <dgm:prSet presAssocID="{FF245E3C-B0DD-4505-9938-98FFCBF8B7A1}" presName="accent_3" presStyleCnt="0"/>
      <dgm:spPr/>
    </dgm:pt>
    <dgm:pt modelId="{21E9442A-249C-4761-A519-E8462AE1530A}" type="pres">
      <dgm:prSet presAssocID="{FF245E3C-B0DD-4505-9938-98FFCBF8B7A1}" presName="accentRepeatNode" presStyleLbl="solidFgAcc1" presStyleIdx="2" presStyleCnt="5"/>
      <dgm:spPr/>
    </dgm:pt>
    <dgm:pt modelId="{9C083CE4-938E-4EA7-BD5F-9B0D9771016C}" type="pres">
      <dgm:prSet presAssocID="{925DAEEF-3155-4774-822E-2A58D94B6AC8}" presName="text_4" presStyleLbl="node1" presStyleIdx="3" presStyleCnt="5" custScaleY="138375" custLinFactNeighborY="9816">
        <dgm:presLayoutVars>
          <dgm:bulletEnabled val="1"/>
        </dgm:presLayoutVars>
      </dgm:prSet>
      <dgm:spPr/>
    </dgm:pt>
    <dgm:pt modelId="{4C732F2B-79CE-4FAE-AF76-B87A95141FAE}" type="pres">
      <dgm:prSet presAssocID="{925DAEEF-3155-4774-822E-2A58D94B6AC8}" presName="accent_4" presStyleCnt="0"/>
      <dgm:spPr/>
    </dgm:pt>
    <dgm:pt modelId="{56EDAEF3-B9A0-423A-BCBD-F7E9647E7CB3}" type="pres">
      <dgm:prSet presAssocID="{925DAEEF-3155-4774-822E-2A58D94B6AC8}" presName="accentRepeatNode" presStyleLbl="solidFgAcc1" presStyleIdx="3" presStyleCnt="5"/>
      <dgm:spPr/>
    </dgm:pt>
    <dgm:pt modelId="{9369358F-CCE1-4F78-B33C-02EE7E28EA25}" type="pres">
      <dgm:prSet presAssocID="{71DF1425-87F6-45F3-B0B5-E0EF93A790AE}" presName="text_5" presStyleLbl="node1" presStyleIdx="4" presStyleCnt="5">
        <dgm:presLayoutVars>
          <dgm:bulletEnabled val="1"/>
        </dgm:presLayoutVars>
      </dgm:prSet>
      <dgm:spPr/>
    </dgm:pt>
    <dgm:pt modelId="{D28AB03D-49CA-420D-B9EE-1E76462019AC}" type="pres">
      <dgm:prSet presAssocID="{71DF1425-87F6-45F3-B0B5-E0EF93A790AE}" presName="accent_5" presStyleCnt="0"/>
      <dgm:spPr/>
    </dgm:pt>
    <dgm:pt modelId="{45BB17D0-AD7E-4631-B272-DDA916CCECCD}" type="pres">
      <dgm:prSet presAssocID="{71DF1425-87F6-45F3-B0B5-E0EF93A790AE}" presName="accentRepeatNode" presStyleLbl="solidFgAcc1" presStyleIdx="4" presStyleCnt="5"/>
      <dgm:spPr/>
    </dgm:pt>
  </dgm:ptLst>
  <dgm:cxnLst>
    <dgm:cxn modelId="{D8144A0D-6B0A-4D59-83A1-B9F834A36903}" srcId="{D8EC56FA-9711-4124-A919-C5F1778D1EBE}" destId="{798DD088-BD9A-4612-ACC4-27E50DB9F6A5}" srcOrd="1" destOrd="0" parTransId="{569343DA-EDC0-4C3F-A3F4-A000114E463D}" sibTransId="{08FE5752-DA03-47B4-8EB2-4196A889DA9A}"/>
    <dgm:cxn modelId="{92439112-E47E-4E34-AC13-9F585B846F20}" srcId="{D8EC56FA-9711-4124-A919-C5F1778D1EBE}" destId="{FF245E3C-B0DD-4505-9938-98FFCBF8B7A1}" srcOrd="2" destOrd="0" parTransId="{4284864C-C3A1-4419-B603-5AE2099D0BF0}" sibTransId="{CE2E58EA-D485-4C97-953A-ACB7B8786B8A}"/>
    <dgm:cxn modelId="{05D82B16-DF1E-48FB-A65D-B593F703011E}" srcId="{D8EC56FA-9711-4124-A919-C5F1778D1EBE}" destId="{71DF1425-87F6-45F3-B0B5-E0EF93A790AE}" srcOrd="4" destOrd="0" parTransId="{E27604C1-0BD5-4A2A-A469-7A6DD4435B1B}" sibTransId="{07E87E0A-9598-4519-A351-5D088F8E056B}"/>
    <dgm:cxn modelId="{98C3EB26-5C3F-41C4-86D4-7B63C8629DD6}" type="presOf" srcId="{7F673DF3-536C-4C95-88D3-B596C9E71BCB}" destId="{A3960610-08D8-4C9D-B928-B423B9871F55}" srcOrd="0" destOrd="0" presId="urn:microsoft.com/office/officeart/2008/layout/VerticalCurvedList"/>
    <dgm:cxn modelId="{DC603641-15BD-481B-A0CA-C759AC598878}" type="presOf" srcId="{D8EC56FA-9711-4124-A919-C5F1778D1EBE}" destId="{8E64AE90-C612-4D2F-BFE8-08180EA764F1}" srcOrd="0" destOrd="0" presId="urn:microsoft.com/office/officeart/2008/layout/VerticalCurvedList"/>
    <dgm:cxn modelId="{7CA12A4F-0C12-4573-8B1D-2A6A99375AD2}" type="presOf" srcId="{FF245E3C-B0DD-4505-9938-98FFCBF8B7A1}" destId="{66E0EA9B-DC3A-41BA-83E0-006DE23218E8}" srcOrd="0" destOrd="0" presId="urn:microsoft.com/office/officeart/2008/layout/VerticalCurvedList"/>
    <dgm:cxn modelId="{27B0F290-1AFD-4C6A-AAF7-96A369B277B0}" srcId="{D8EC56FA-9711-4124-A919-C5F1778D1EBE}" destId="{925DAEEF-3155-4774-822E-2A58D94B6AC8}" srcOrd="3" destOrd="0" parTransId="{1201E96F-529D-4BEC-85F7-07126D912378}" sibTransId="{C6F2BAD1-9877-4458-83C3-4BC07FB098AD}"/>
    <dgm:cxn modelId="{6BFDF99B-063B-45A4-9741-4F4C20BD83C9}" type="presOf" srcId="{798DD088-BD9A-4612-ACC4-27E50DB9F6A5}" destId="{30CCF911-4855-4EA2-9B5A-6094C29BFFD1}" srcOrd="0" destOrd="0" presId="urn:microsoft.com/office/officeart/2008/layout/VerticalCurvedList"/>
    <dgm:cxn modelId="{F5DCD7B1-57FA-4674-9941-A24A604E6664}" type="presOf" srcId="{D9149749-D3FF-4625-BAAE-8C534EA03EF7}" destId="{012C6C99-ACF3-4BC3-9934-878BF35A33F0}" srcOrd="0" destOrd="0" presId="urn:microsoft.com/office/officeart/2008/layout/VerticalCurvedList"/>
    <dgm:cxn modelId="{DC39EFBF-B82B-4B58-92E2-79059413DE64}" type="presOf" srcId="{925DAEEF-3155-4774-822E-2A58D94B6AC8}" destId="{9C083CE4-938E-4EA7-BD5F-9B0D9771016C}" srcOrd="0" destOrd="0" presId="urn:microsoft.com/office/officeart/2008/layout/VerticalCurvedList"/>
    <dgm:cxn modelId="{2AE8BBC2-B946-44F6-99C3-884EB08DF1C2}" type="presOf" srcId="{71DF1425-87F6-45F3-B0B5-E0EF93A790AE}" destId="{9369358F-CCE1-4F78-B33C-02EE7E28EA25}" srcOrd="0" destOrd="0" presId="urn:microsoft.com/office/officeart/2008/layout/VerticalCurvedList"/>
    <dgm:cxn modelId="{2B85F9D2-EC4F-4FBD-B36A-69DA5A641AE1}" srcId="{D8EC56FA-9711-4124-A919-C5F1778D1EBE}" destId="{7F673DF3-536C-4C95-88D3-B596C9E71BCB}" srcOrd="0" destOrd="0" parTransId="{EE28AFF2-CD7A-419E-ABA0-296030A173F6}" sibTransId="{D9149749-D3FF-4625-BAAE-8C534EA03EF7}"/>
    <dgm:cxn modelId="{150B576F-29FC-41D9-9C7E-705CECB4690D}" type="presParOf" srcId="{8E64AE90-C612-4D2F-BFE8-08180EA764F1}" destId="{F1D762B2-6639-475E-86C7-9FD4A3D9CADF}" srcOrd="0" destOrd="0" presId="urn:microsoft.com/office/officeart/2008/layout/VerticalCurvedList"/>
    <dgm:cxn modelId="{C7943959-99E0-4BAB-A2A6-8A7EF135AF20}" type="presParOf" srcId="{F1D762B2-6639-475E-86C7-9FD4A3D9CADF}" destId="{C2DE0C18-1A06-43C7-8E86-E301BD531E56}" srcOrd="0" destOrd="0" presId="urn:microsoft.com/office/officeart/2008/layout/VerticalCurvedList"/>
    <dgm:cxn modelId="{7DEF8861-6FC3-474C-AC64-C46AC35B2445}" type="presParOf" srcId="{C2DE0C18-1A06-43C7-8E86-E301BD531E56}" destId="{661C0A73-B4F1-45D2-B003-FEBC5604CD97}" srcOrd="0" destOrd="0" presId="urn:microsoft.com/office/officeart/2008/layout/VerticalCurvedList"/>
    <dgm:cxn modelId="{DB5CEBBE-6A8B-438A-A0B3-7A8F2026FAF8}" type="presParOf" srcId="{C2DE0C18-1A06-43C7-8E86-E301BD531E56}" destId="{012C6C99-ACF3-4BC3-9934-878BF35A33F0}" srcOrd="1" destOrd="0" presId="urn:microsoft.com/office/officeart/2008/layout/VerticalCurvedList"/>
    <dgm:cxn modelId="{5CD01D0F-AFF2-4F27-84F4-9FE730FACDAB}" type="presParOf" srcId="{C2DE0C18-1A06-43C7-8E86-E301BD531E56}" destId="{10B27A71-71FE-4CFB-8A5D-ADE91D1EAA8D}" srcOrd="2" destOrd="0" presId="urn:microsoft.com/office/officeart/2008/layout/VerticalCurvedList"/>
    <dgm:cxn modelId="{AAFBF999-97BF-45A6-952E-13F0987184B9}" type="presParOf" srcId="{C2DE0C18-1A06-43C7-8E86-E301BD531E56}" destId="{942ADCEC-8EAB-4B06-A858-19EAC103FB91}" srcOrd="3" destOrd="0" presId="urn:microsoft.com/office/officeart/2008/layout/VerticalCurvedList"/>
    <dgm:cxn modelId="{F6282B44-81A3-4C99-A1FB-610CCCFB75FC}" type="presParOf" srcId="{F1D762B2-6639-475E-86C7-9FD4A3D9CADF}" destId="{A3960610-08D8-4C9D-B928-B423B9871F55}" srcOrd="1" destOrd="0" presId="urn:microsoft.com/office/officeart/2008/layout/VerticalCurvedList"/>
    <dgm:cxn modelId="{5BC07191-96D9-458F-9CF6-5680CBB82C75}" type="presParOf" srcId="{F1D762B2-6639-475E-86C7-9FD4A3D9CADF}" destId="{6DBDE1BF-B992-4BAB-8B43-8A26890DBA01}" srcOrd="2" destOrd="0" presId="urn:microsoft.com/office/officeart/2008/layout/VerticalCurvedList"/>
    <dgm:cxn modelId="{D72B2582-B1D7-483A-A273-00FBEFCF7040}" type="presParOf" srcId="{6DBDE1BF-B992-4BAB-8B43-8A26890DBA01}" destId="{10E085A2-C580-4460-9950-DCD7DE45F6AE}" srcOrd="0" destOrd="0" presId="urn:microsoft.com/office/officeart/2008/layout/VerticalCurvedList"/>
    <dgm:cxn modelId="{CB14CBA7-272D-4125-8B30-C87AE9B5FE65}" type="presParOf" srcId="{F1D762B2-6639-475E-86C7-9FD4A3D9CADF}" destId="{30CCF911-4855-4EA2-9B5A-6094C29BFFD1}" srcOrd="3" destOrd="0" presId="urn:microsoft.com/office/officeart/2008/layout/VerticalCurvedList"/>
    <dgm:cxn modelId="{AE580578-0037-4D90-B0FF-0789F32A90E8}" type="presParOf" srcId="{F1D762B2-6639-475E-86C7-9FD4A3D9CADF}" destId="{BB5C18B1-3307-4E17-A15F-786D80784358}" srcOrd="4" destOrd="0" presId="urn:microsoft.com/office/officeart/2008/layout/VerticalCurvedList"/>
    <dgm:cxn modelId="{A85A4BEF-0205-4145-B3C2-266F28FF1107}" type="presParOf" srcId="{BB5C18B1-3307-4E17-A15F-786D80784358}" destId="{8C210ED4-9472-4F47-BFE2-EBA8AC3EE285}" srcOrd="0" destOrd="0" presId="urn:microsoft.com/office/officeart/2008/layout/VerticalCurvedList"/>
    <dgm:cxn modelId="{BF1AB072-0051-411D-8583-873928690F4B}" type="presParOf" srcId="{F1D762B2-6639-475E-86C7-9FD4A3D9CADF}" destId="{66E0EA9B-DC3A-41BA-83E0-006DE23218E8}" srcOrd="5" destOrd="0" presId="urn:microsoft.com/office/officeart/2008/layout/VerticalCurvedList"/>
    <dgm:cxn modelId="{0E926AD6-5617-4C96-8A0F-01A4AEE95651}" type="presParOf" srcId="{F1D762B2-6639-475E-86C7-9FD4A3D9CADF}" destId="{5416D28B-1128-4302-A349-94D37357F39E}" srcOrd="6" destOrd="0" presId="urn:microsoft.com/office/officeart/2008/layout/VerticalCurvedList"/>
    <dgm:cxn modelId="{592F65D8-3A29-4039-9718-CF6298534A8A}" type="presParOf" srcId="{5416D28B-1128-4302-A349-94D37357F39E}" destId="{21E9442A-249C-4761-A519-E8462AE1530A}" srcOrd="0" destOrd="0" presId="urn:microsoft.com/office/officeart/2008/layout/VerticalCurvedList"/>
    <dgm:cxn modelId="{B1A53C14-A06C-466A-839A-26366A292CBE}" type="presParOf" srcId="{F1D762B2-6639-475E-86C7-9FD4A3D9CADF}" destId="{9C083CE4-938E-4EA7-BD5F-9B0D9771016C}" srcOrd="7" destOrd="0" presId="urn:microsoft.com/office/officeart/2008/layout/VerticalCurvedList"/>
    <dgm:cxn modelId="{3E8572BE-7717-4D0C-9C7B-25DA5723121D}" type="presParOf" srcId="{F1D762B2-6639-475E-86C7-9FD4A3D9CADF}" destId="{4C732F2B-79CE-4FAE-AF76-B87A95141FAE}" srcOrd="8" destOrd="0" presId="urn:microsoft.com/office/officeart/2008/layout/VerticalCurvedList"/>
    <dgm:cxn modelId="{FDBB9EA5-E650-4AC7-9197-349C4AF726BA}" type="presParOf" srcId="{4C732F2B-79CE-4FAE-AF76-B87A95141FAE}" destId="{56EDAEF3-B9A0-423A-BCBD-F7E9647E7CB3}" srcOrd="0" destOrd="0" presId="urn:microsoft.com/office/officeart/2008/layout/VerticalCurvedList"/>
    <dgm:cxn modelId="{82B1A371-C2AC-4995-8CF6-E799748ACD5D}" type="presParOf" srcId="{F1D762B2-6639-475E-86C7-9FD4A3D9CADF}" destId="{9369358F-CCE1-4F78-B33C-02EE7E28EA25}" srcOrd="9" destOrd="0" presId="urn:microsoft.com/office/officeart/2008/layout/VerticalCurvedList"/>
    <dgm:cxn modelId="{791FCA75-DD5B-4672-9104-4E8BEEF01F30}" type="presParOf" srcId="{F1D762B2-6639-475E-86C7-9FD4A3D9CADF}" destId="{D28AB03D-49CA-420D-B9EE-1E76462019AC}" srcOrd="10" destOrd="0" presId="urn:microsoft.com/office/officeart/2008/layout/VerticalCurvedList"/>
    <dgm:cxn modelId="{7856BFD5-D980-4549-BE15-CD54F6621CCE}" type="presParOf" srcId="{D28AB03D-49CA-420D-B9EE-1E76462019AC}" destId="{45BB17D0-AD7E-4631-B272-DDA916CCEC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C6C99-ACF3-4BC3-9934-878BF35A33F0}">
      <dsp:nvSpPr>
        <dsp:cNvPr id="0" name=""/>
        <dsp:cNvSpPr/>
      </dsp:nvSpPr>
      <dsp:spPr>
        <a:xfrm>
          <a:off x="-5616955" y="-859873"/>
          <a:ext cx="6687614" cy="6687614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60610-08D8-4C9D-B928-B423B9871F55}">
      <dsp:nvSpPr>
        <dsp:cNvPr id="0" name=""/>
        <dsp:cNvSpPr/>
      </dsp:nvSpPr>
      <dsp:spPr>
        <a:xfrm>
          <a:off x="468061" y="310392"/>
          <a:ext cx="6331621" cy="6211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30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Emitida en enero de 2019 en inglés</a:t>
          </a:r>
        </a:p>
      </dsp:txBody>
      <dsp:txXfrm>
        <a:off x="468061" y="310392"/>
        <a:ext cx="6331621" cy="621182"/>
      </dsp:txXfrm>
    </dsp:sp>
    <dsp:sp modelId="{10E085A2-C580-4460-9950-DCD7DE45F6AE}">
      <dsp:nvSpPr>
        <dsp:cNvPr id="0" name=""/>
        <dsp:cNvSpPr/>
      </dsp:nvSpPr>
      <dsp:spPr>
        <a:xfrm>
          <a:off x="79822" y="232744"/>
          <a:ext cx="776477" cy="7764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0CCF911-4855-4EA2-9B5A-6094C29BFFD1}">
      <dsp:nvSpPr>
        <dsp:cNvPr id="0" name=""/>
        <dsp:cNvSpPr/>
      </dsp:nvSpPr>
      <dsp:spPr>
        <a:xfrm>
          <a:off x="913182" y="1241867"/>
          <a:ext cx="5886500" cy="6211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30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No hay traducción oficial</a:t>
          </a:r>
        </a:p>
      </dsp:txBody>
      <dsp:txXfrm>
        <a:off x="913182" y="1241867"/>
        <a:ext cx="5886500" cy="621182"/>
      </dsp:txXfrm>
    </dsp:sp>
    <dsp:sp modelId="{8C210ED4-9472-4F47-BFE2-EBA8AC3EE285}">
      <dsp:nvSpPr>
        <dsp:cNvPr id="0" name=""/>
        <dsp:cNvSpPr/>
      </dsp:nvSpPr>
      <dsp:spPr>
        <a:xfrm>
          <a:off x="524943" y="1164219"/>
          <a:ext cx="776477" cy="7764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6E0EA9B-DC3A-41BA-83E0-006DE23218E8}">
      <dsp:nvSpPr>
        <dsp:cNvPr id="0" name=""/>
        <dsp:cNvSpPr/>
      </dsp:nvSpPr>
      <dsp:spPr>
        <a:xfrm>
          <a:off x="1049798" y="2026548"/>
          <a:ext cx="5749884" cy="9147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30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La utilización del material del IPSASB está sujeto a derechos de autor y la CGN tiene aprobada la utilización de la versión 2018</a:t>
          </a:r>
        </a:p>
      </dsp:txBody>
      <dsp:txXfrm>
        <a:off x="1049798" y="2026548"/>
        <a:ext cx="5749884" cy="914771"/>
      </dsp:txXfrm>
    </dsp:sp>
    <dsp:sp modelId="{21E9442A-249C-4761-A519-E8462AE1530A}">
      <dsp:nvSpPr>
        <dsp:cNvPr id="0" name=""/>
        <dsp:cNvSpPr/>
      </dsp:nvSpPr>
      <dsp:spPr>
        <a:xfrm>
          <a:off x="661559" y="2095695"/>
          <a:ext cx="776477" cy="7764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C083CE4-938E-4EA7-BD5F-9B0D9771016C}">
      <dsp:nvSpPr>
        <dsp:cNvPr id="0" name=""/>
        <dsp:cNvSpPr/>
      </dsp:nvSpPr>
      <dsp:spPr>
        <a:xfrm>
          <a:off x="913182" y="3046604"/>
          <a:ext cx="5886500" cy="8595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306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A inicios de 2021, y una vez se haya realizado el pago de los derechos de autor a la IFAC, la CGN tendrá acceso a la traducción oficial</a:t>
          </a:r>
        </a:p>
      </dsp:txBody>
      <dsp:txXfrm>
        <a:off x="913182" y="3046604"/>
        <a:ext cx="5886500" cy="859560"/>
      </dsp:txXfrm>
    </dsp:sp>
    <dsp:sp modelId="{56EDAEF3-B9A0-423A-BCBD-F7E9647E7CB3}">
      <dsp:nvSpPr>
        <dsp:cNvPr id="0" name=""/>
        <dsp:cNvSpPr/>
      </dsp:nvSpPr>
      <dsp:spPr>
        <a:xfrm>
          <a:off x="524943" y="3027170"/>
          <a:ext cx="776477" cy="7764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369358F-CCE1-4F78-B33C-02EE7E28EA25}">
      <dsp:nvSpPr>
        <dsp:cNvPr id="0" name=""/>
        <dsp:cNvSpPr/>
      </dsp:nvSpPr>
      <dsp:spPr>
        <a:xfrm>
          <a:off x="468061" y="4036293"/>
          <a:ext cx="6331621" cy="62118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306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Aplica a partir del 01 de enero de 2022</a:t>
          </a:r>
        </a:p>
      </dsp:txBody>
      <dsp:txXfrm>
        <a:off x="468061" y="4036293"/>
        <a:ext cx="6331621" cy="621182"/>
      </dsp:txXfrm>
    </dsp:sp>
    <dsp:sp modelId="{45BB17D0-AD7E-4631-B272-DDA916CCECCD}">
      <dsp:nvSpPr>
        <dsp:cNvPr id="0" name=""/>
        <dsp:cNvSpPr/>
      </dsp:nvSpPr>
      <dsp:spPr>
        <a:xfrm>
          <a:off x="79822" y="3958645"/>
          <a:ext cx="776477" cy="77647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032BD5-04C0-4605-A3BE-BEF5F23C1536}" type="datetimeFigureOut">
              <a:rPr lang="es-CO"/>
              <a:pPr>
                <a:defRPr/>
              </a:pPr>
              <a:t>27/05/2021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71323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47BC4B-32C6-49EA-A36B-12F2285613D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80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5600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2788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8388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5575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Esta plantilla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como archivo de inicio para presentaciones externas de la Contaduría General de la nación. En formato presentación en pantalla 16:10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</p:txBody>
      </p:sp>
      <p:sp>
        <p:nvSpPr>
          <p:cNvPr id="1946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5A81D391-B0D3-4F2D-B876-E24208DB787F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778172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2691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2563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3114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</a:t>
            </a:r>
            <a:r>
              <a:rPr lang="es-ES" altLang="es-ES" sz="936" b="1" dirty="0" err="1"/>
              <a:t>imágen</a:t>
            </a:r>
            <a:r>
              <a:rPr lang="es-ES" altLang="es-ES" sz="936" b="1" dirty="0"/>
              <a:t> y texto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En breve: si es posible, 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Derechos de autor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Digite la fuente de donde toma la imagen</a:t>
            </a:r>
            <a:endParaRPr lang="es-CO" sz="936" dirty="0"/>
          </a:p>
        </p:txBody>
      </p:sp>
      <p:sp>
        <p:nvSpPr>
          <p:cNvPr id="2355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3ED674B8-5E52-4411-9C6E-1EAD166D679C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1155417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nombrar los </a:t>
            </a:r>
            <a:r>
              <a:rPr lang="es-ES" altLang="es-ES" sz="936" b="1" dirty="0"/>
              <a:t>Capítulos</a:t>
            </a:r>
            <a:r>
              <a:rPr lang="es-ES" altLang="es-ES" sz="936" dirty="0"/>
              <a:t>, cambio de </a:t>
            </a:r>
            <a:r>
              <a:rPr lang="es-ES" altLang="es-ES" sz="936" b="1" dirty="0"/>
              <a:t>tema</a:t>
            </a:r>
            <a:r>
              <a:rPr lang="es-ES" altLang="es-ES" sz="936" dirty="0"/>
              <a:t> o para </a:t>
            </a:r>
            <a:r>
              <a:rPr lang="es-ES" altLang="es-ES" sz="936" b="1" dirty="0"/>
              <a:t>saltos de sección </a:t>
            </a:r>
            <a:r>
              <a:rPr lang="es-ES" altLang="es-ES" sz="936" dirty="0"/>
              <a:t>en presentaciones de varios temas o conferencistas.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</p:txBody>
      </p:sp>
      <p:sp>
        <p:nvSpPr>
          <p:cNvPr id="2150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B0F5839F-7C5E-402E-83E8-981670E26F9A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326484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57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335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1535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nombrar los </a:t>
            </a:r>
            <a:r>
              <a:rPr lang="es-ES" altLang="es-ES" sz="936" b="1" dirty="0"/>
              <a:t>Capítulos</a:t>
            </a:r>
            <a:r>
              <a:rPr lang="es-ES" altLang="es-ES" sz="936" dirty="0"/>
              <a:t>, cambio de </a:t>
            </a:r>
            <a:r>
              <a:rPr lang="es-ES" altLang="es-ES" sz="936" b="1" dirty="0"/>
              <a:t>tema</a:t>
            </a:r>
            <a:r>
              <a:rPr lang="es-ES" altLang="es-ES" sz="936" dirty="0"/>
              <a:t> o para </a:t>
            </a:r>
            <a:r>
              <a:rPr lang="es-ES" altLang="es-ES" sz="936" b="1" dirty="0"/>
              <a:t>saltos de sección </a:t>
            </a:r>
            <a:r>
              <a:rPr lang="es-ES" altLang="es-ES" sz="936" dirty="0"/>
              <a:t>en presentaciones de varios temas o conferencistas.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</p:txBody>
      </p:sp>
      <p:sp>
        <p:nvSpPr>
          <p:cNvPr id="2150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B0F5839F-7C5E-402E-83E8-981670E26F9A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2486836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</a:t>
            </a:r>
            <a:r>
              <a:rPr lang="es-ES" altLang="es-ES" sz="936" b="1" dirty="0" err="1"/>
              <a:t>imágen</a:t>
            </a:r>
            <a:r>
              <a:rPr lang="es-ES" altLang="es-ES" sz="936" b="1" dirty="0"/>
              <a:t> y texto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Colores coordinados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Preste especial atención a los gráficos, diagramas y cuadros de texto.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que los asistentes imprimirán en blanco y negro o escala de grises. Ejecute una prueba de impresión para asegurarse de que los colores son los correctos cuando se imprime en blanco y negro puros y escala de grises.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Gráficos y tablas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En breve: si es posible, use colores y estilos uniformes y que no distraigan.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Etiquete todos los gráficos y tablas y no olvide colocar la fuente de donde se toman las imágenes o los gráficos (Derechos de autor)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Derechos de autor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Digite la fuente de donde toma la imagen</a:t>
            </a:r>
            <a:endParaRPr lang="es-CO" sz="936" dirty="0"/>
          </a:p>
        </p:txBody>
      </p:sp>
      <p:sp>
        <p:nvSpPr>
          <p:cNvPr id="2355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3ED674B8-5E52-4411-9C6E-1EAD166D679C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357951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se </a:t>
            </a:r>
            <a:r>
              <a:rPr lang="es-ES" altLang="es-ES" sz="936" b="1" dirty="0"/>
              <a:t>debe usar </a:t>
            </a:r>
            <a:r>
              <a:rPr lang="es-ES" altLang="es-ES" sz="936" dirty="0"/>
              <a:t>para nombrar los </a:t>
            </a:r>
            <a:r>
              <a:rPr lang="es-ES" altLang="es-ES" sz="936" b="1" dirty="0"/>
              <a:t>Capítulos</a:t>
            </a:r>
            <a:r>
              <a:rPr lang="es-ES" altLang="es-ES" sz="936" dirty="0"/>
              <a:t>, cambio de </a:t>
            </a:r>
            <a:r>
              <a:rPr lang="es-ES" altLang="es-ES" sz="936" b="1" dirty="0"/>
              <a:t>tema</a:t>
            </a:r>
            <a:r>
              <a:rPr lang="es-ES" altLang="es-ES" sz="936" dirty="0"/>
              <a:t> o para </a:t>
            </a:r>
            <a:r>
              <a:rPr lang="es-ES" altLang="es-ES" sz="936" b="1" dirty="0"/>
              <a:t>saltos de sección </a:t>
            </a:r>
            <a:r>
              <a:rPr lang="es-ES" altLang="es-ES" sz="936" dirty="0"/>
              <a:t>en presentaciones de varios temas o conferencistas.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Secciones</a:t>
            </a:r>
            <a:endParaRPr lang="es-ES" altLang="es-ES" sz="936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Para agregar secciones, haga clic con el botón secundario del mouse en una diapositiva. Las secciones le pueden ayudar a organizar las diapositivas o a facilitar la colaboración entre varios conferencistas o temas.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altLang="es-ES" sz="936" b="1" dirty="0"/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b="1" dirty="0"/>
              <a:t>Notas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Use la sección Notas para las notas de entrega o para proporcionar detalles adicionales al público. Vea las notas en la vista Presentación durante la presentación. 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Tenga en cuenta el tamaño de la fuente (es importante para la accesibilidad, visibilidad, grabación en vídeo y producción en línea)</a:t>
            </a:r>
          </a:p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936" dirty="0"/>
          </a:p>
        </p:txBody>
      </p:sp>
      <p:sp>
        <p:nvSpPr>
          <p:cNvPr id="2150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B0F5839F-7C5E-402E-83E8-981670E26F9A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4240729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sz="1700" dirty="0"/>
          </a:p>
          <a:p>
            <a:endParaRPr lang="es-CO" sz="17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504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936" dirty="0"/>
              <a:t>Este </a:t>
            </a:r>
            <a:r>
              <a:rPr lang="es-ES" altLang="es-ES" sz="936" dirty="0" err="1"/>
              <a:t>slide</a:t>
            </a:r>
            <a:r>
              <a:rPr lang="es-ES" altLang="es-ES" sz="936" dirty="0"/>
              <a:t> finaliza la presentación. Si se requiere que el funcionario de la CGN deba ser contactado,  digite el </a:t>
            </a:r>
            <a:r>
              <a:rPr lang="es-ES" altLang="es-ES" sz="936" b="1" dirty="0"/>
              <a:t>correo electrónico institucional.</a:t>
            </a:r>
            <a:endParaRPr lang="es-CO" sz="936" dirty="0"/>
          </a:p>
        </p:txBody>
      </p:sp>
      <p:sp>
        <p:nvSpPr>
          <p:cNvPr id="2765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fld id="{75A41E3A-E648-43B3-A9F1-069B3AF13A69}" type="slidenum">
              <a:rPr lang="es-CO" altLang="es-CO" sz="1200" smtClean="0"/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s-CO" altLang="es-CO" sz="1200"/>
          </a:p>
        </p:txBody>
      </p:sp>
    </p:spTree>
    <p:extLst>
      <p:ext uri="{BB962C8B-B14F-4D97-AF65-F5344CB8AC3E}">
        <p14:creationId xmlns:p14="http://schemas.microsoft.com/office/powerpoint/2010/main" val="964052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183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782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3822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53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584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350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7BC4B-32C6-49EA-A36B-12F2285613DE}" type="slidenum">
              <a:rPr lang="es-CO" smtClean="0"/>
              <a:pPr>
                <a:defRPr/>
              </a:pPr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56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8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es - panora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0" y="0"/>
            <a:ext cx="1670050" cy="5715000"/>
          </a:xfrm>
          <a:prstGeom prst="rect">
            <a:avLst/>
          </a:prstGeom>
          <a:solidFill>
            <a:srgbClr val="069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7446963" y="0"/>
            <a:ext cx="1670050" cy="5715000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82827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338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1587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821377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4982342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5566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338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63" y="20638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71" b="15852"/>
          <a:stretch/>
        </p:blipFill>
        <p:spPr>
          <a:xfrm>
            <a:off x="1567673" y="1320799"/>
            <a:ext cx="7392177" cy="3073401"/>
          </a:xfrm>
          <a:custGeom>
            <a:avLst/>
            <a:gdLst>
              <a:gd name="connsiteX0" fmla="*/ 0 w 7392177"/>
              <a:gd name="connsiteY0" fmla="*/ 0 h 3073401"/>
              <a:gd name="connsiteX1" fmla="*/ 7392177 w 7392177"/>
              <a:gd name="connsiteY1" fmla="*/ 0 h 3073401"/>
              <a:gd name="connsiteX2" fmla="*/ 7392177 w 7392177"/>
              <a:gd name="connsiteY2" fmla="*/ 1007534 h 3073401"/>
              <a:gd name="connsiteX3" fmla="*/ 6430824 w 7392177"/>
              <a:gd name="connsiteY3" fmla="*/ 1007534 h 3073401"/>
              <a:gd name="connsiteX4" fmla="*/ 6430824 w 7392177"/>
              <a:gd name="connsiteY4" fmla="*/ 3073401 h 3073401"/>
              <a:gd name="connsiteX5" fmla="*/ 969824 w 7392177"/>
              <a:gd name="connsiteY5" fmla="*/ 3073401 h 3073401"/>
              <a:gd name="connsiteX6" fmla="*/ 969824 w 7392177"/>
              <a:gd name="connsiteY6" fmla="*/ 948268 h 3073401"/>
              <a:gd name="connsiteX7" fmla="*/ 0 w 7392177"/>
              <a:gd name="connsiteY7" fmla="*/ 948268 h 307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2177" h="3073401">
                <a:moveTo>
                  <a:pt x="0" y="0"/>
                </a:moveTo>
                <a:lnTo>
                  <a:pt x="7392177" y="0"/>
                </a:lnTo>
                <a:lnTo>
                  <a:pt x="7392177" y="1007534"/>
                </a:lnTo>
                <a:lnTo>
                  <a:pt x="6430824" y="1007534"/>
                </a:lnTo>
                <a:lnTo>
                  <a:pt x="6430824" y="3073401"/>
                </a:lnTo>
                <a:lnTo>
                  <a:pt x="969824" y="3073401"/>
                </a:lnTo>
                <a:lnTo>
                  <a:pt x="969824" y="948268"/>
                </a:lnTo>
                <a:lnTo>
                  <a:pt x="0" y="948268"/>
                </a:lnTo>
                <a:close/>
              </a:path>
            </a:pathLst>
          </a:custGeom>
        </p:spPr>
      </p:pic>
      <p:pic>
        <p:nvPicPr>
          <p:cNvPr id="8" name="Imagen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497138"/>
            <a:ext cx="2043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0434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t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8338" y="1598613"/>
            <a:ext cx="2444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527300"/>
            <a:ext cx="81391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7150" y="3089275"/>
            <a:ext cx="43497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25" y="2366963"/>
            <a:ext cx="914400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4563" y="5313363"/>
            <a:ext cx="28432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1575" y="3662363"/>
            <a:ext cx="2686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0450" y="4203700"/>
            <a:ext cx="2232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>
            <a:spLocks noChangeArrowheads="1"/>
          </p:cNvSpPr>
          <p:nvPr/>
        </p:nvSpPr>
        <p:spPr bwMode="auto">
          <a:xfrm>
            <a:off x="636588" y="5183188"/>
            <a:ext cx="254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1800" i="1">
                <a:solidFill>
                  <a:srgbClr val="7F7F7F"/>
                </a:solidFill>
                <a:latin typeface="Arial" panose="020B06040202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www.contaduria.gov.co</a:t>
            </a:r>
          </a:p>
        </p:txBody>
      </p:sp>
      <p:sp>
        <p:nvSpPr>
          <p:cNvPr id="11" name="Elipse 10"/>
          <p:cNvSpPr/>
          <p:nvPr/>
        </p:nvSpPr>
        <p:spPr>
          <a:xfrm>
            <a:off x="8382000" y="4559300"/>
            <a:ext cx="328613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12" name="Picture 2" descr="http://www.cartagenacaribe.com/images/boton-contactenos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325" y="4086225"/>
            <a:ext cx="16684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2244725" y="1162050"/>
            <a:ext cx="451167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5" name="Imagen 1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256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594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8" y="-7938"/>
            <a:ext cx="9144000" cy="571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7678738" y="4240213"/>
            <a:ext cx="328612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sp>
        <p:nvSpPr>
          <p:cNvPr id="4" name="Rectángulo 3"/>
          <p:cNvSpPr/>
          <p:nvPr/>
        </p:nvSpPr>
        <p:spPr>
          <a:xfrm>
            <a:off x="5907088" y="5102225"/>
            <a:ext cx="3081337" cy="612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2275" y="549275"/>
            <a:ext cx="3641725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206269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Evento - Bienven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25" y="1146175"/>
            <a:ext cx="2719388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52600" y="1308100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4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57657" y="2794000"/>
            <a:ext cx="5437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36148" y="4433817"/>
            <a:ext cx="51809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" name="Elipse 8"/>
          <p:cNvSpPr/>
          <p:nvPr/>
        </p:nvSpPr>
        <p:spPr>
          <a:xfrm>
            <a:off x="8378825" y="392113"/>
            <a:ext cx="328613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10" name="Imagen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718" y="3389881"/>
            <a:ext cx="5079531" cy="137980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2868665" y="1479397"/>
            <a:ext cx="5079636" cy="17511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8538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5"/>
          <p:cNvSpPr/>
          <p:nvPr/>
        </p:nvSpPr>
        <p:spPr>
          <a:xfrm>
            <a:off x="31750" y="481013"/>
            <a:ext cx="317500" cy="477837"/>
          </a:xfrm>
          <a:custGeom>
            <a:avLst/>
            <a:gdLst>
              <a:gd name="connsiteX0" fmla="*/ 0 w 354419"/>
              <a:gd name="connsiteY0" fmla="*/ 237461 h 474921"/>
              <a:gd name="connsiteX1" fmla="*/ 177210 w 354419"/>
              <a:gd name="connsiteY1" fmla="*/ 0 h 474921"/>
              <a:gd name="connsiteX2" fmla="*/ 354420 w 354419"/>
              <a:gd name="connsiteY2" fmla="*/ 237461 h 474921"/>
              <a:gd name="connsiteX3" fmla="*/ 177210 w 354419"/>
              <a:gd name="connsiteY3" fmla="*/ 474922 h 474921"/>
              <a:gd name="connsiteX4" fmla="*/ 0 w 354419"/>
              <a:gd name="connsiteY4" fmla="*/ 237461 h 474921"/>
              <a:gd name="connsiteX0" fmla="*/ 0 w 317739"/>
              <a:gd name="connsiteY0" fmla="*/ 237667 h 475418"/>
              <a:gd name="connsiteX1" fmla="*/ 177210 w 317739"/>
              <a:gd name="connsiteY1" fmla="*/ 206 h 475418"/>
              <a:gd name="connsiteX2" fmla="*/ 317739 w 317739"/>
              <a:gd name="connsiteY2" fmla="*/ 271728 h 475418"/>
              <a:gd name="connsiteX3" fmla="*/ 177210 w 317739"/>
              <a:gd name="connsiteY3" fmla="*/ 475128 h 475418"/>
              <a:gd name="connsiteX4" fmla="*/ 0 w 317739"/>
              <a:gd name="connsiteY4" fmla="*/ 237667 h 475418"/>
              <a:gd name="connsiteX0" fmla="*/ 0 w 349180"/>
              <a:gd name="connsiteY0" fmla="*/ 237972 h 476338"/>
              <a:gd name="connsiteX1" fmla="*/ 177210 w 349180"/>
              <a:gd name="connsiteY1" fmla="*/ 511 h 476338"/>
              <a:gd name="connsiteX2" fmla="*/ 349180 w 349180"/>
              <a:gd name="connsiteY2" fmla="*/ 292994 h 476338"/>
              <a:gd name="connsiteX3" fmla="*/ 177210 w 349180"/>
              <a:gd name="connsiteY3" fmla="*/ 475433 h 476338"/>
              <a:gd name="connsiteX4" fmla="*/ 0 w 349180"/>
              <a:gd name="connsiteY4" fmla="*/ 237972 h 476338"/>
              <a:gd name="connsiteX0" fmla="*/ 0 w 317739"/>
              <a:gd name="connsiteY0" fmla="*/ 230299 h 476761"/>
              <a:gd name="connsiteX1" fmla="*/ 145769 w 317739"/>
              <a:gd name="connsiteY1" fmla="*/ 698 h 476761"/>
              <a:gd name="connsiteX2" fmla="*/ 317739 w 317739"/>
              <a:gd name="connsiteY2" fmla="*/ 293181 h 476761"/>
              <a:gd name="connsiteX3" fmla="*/ 145769 w 317739"/>
              <a:gd name="connsiteY3" fmla="*/ 475620 h 476761"/>
              <a:gd name="connsiteX4" fmla="*/ 0 w 317739"/>
              <a:gd name="connsiteY4" fmla="*/ 23029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39" h="476761">
                <a:moveTo>
                  <a:pt x="0" y="230299"/>
                </a:moveTo>
                <a:cubicBezTo>
                  <a:pt x="0" y="99153"/>
                  <a:pt x="92813" y="-9782"/>
                  <a:pt x="145769" y="698"/>
                </a:cubicBezTo>
                <a:cubicBezTo>
                  <a:pt x="198726" y="11178"/>
                  <a:pt x="317739" y="162035"/>
                  <a:pt x="317739" y="293181"/>
                </a:cubicBezTo>
                <a:cubicBezTo>
                  <a:pt x="317739" y="424327"/>
                  <a:pt x="198726" y="486100"/>
                  <a:pt x="145769" y="475620"/>
                </a:cubicBezTo>
                <a:cubicBezTo>
                  <a:pt x="92813" y="465140"/>
                  <a:pt x="0" y="361445"/>
                  <a:pt x="0" y="230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4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2141538"/>
            <a:ext cx="2043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8597900" y="184150"/>
            <a:ext cx="361950" cy="296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2119" b="63123"/>
          <a:stretch/>
        </p:blipFill>
        <p:spPr bwMode="auto">
          <a:xfrm>
            <a:off x="1" y="0"/>
            <a:ext cx="2540000" cy="209973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" name="Imagen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7516" y="2444960"/>
            <a:ext cx="6322828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770880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4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794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es - panora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/>
          </a:p>
        </p:txBody>
      </p:sp>
      <p:pic>
        <p:nvPicPr>
          <p:cNvPr id="3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67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2791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630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893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on - blanco y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02263" y="5097463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3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825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91684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1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96925" y="304800"/>
            <a:ext cx="77184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6925" y="1520825"/>
            <a:ext cx="771842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pic>
        <p:nvPicPr>
          <p:cNvPr id="1029" name="Imagen 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04800"/>
            <a:ext cx="2492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n 12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8338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transition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2570" y="50511"/>
            <a:ext cx="830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70C0"/>
                </a:solidFill>
              </a:rPr>
              <a:t>IMPACTO PATRIMONIAL RESOLUCIÓN 320/2019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311192" y="5147895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AE25F300-BAB2-4C0B-9CBB-28A6EA6F4B4C}"/>
              </a:ext>
            </a:extLst>
          </p:cNvPr>
          <p:cNvGraphicFramePr>
            <a:graphicFrameLocks noGrp="1"/>
          </p:cNvGraphicFramePr>
          <p:nvPr/>
        </p:nvGraphicFramePr>
        <p:xfrm>
          <a:off x="203200" y="1631822"/>
          <a:ext cx="8732520" cy="345325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76353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946133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36678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36678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36678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57105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44415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162.308,1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168.380,4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149.918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44415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44415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44415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151.566,9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166.762,6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146.516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44415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1.486.393,6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1.462.813,0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2.017.337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66144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830.324,6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804.959,3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ABD68EB-0D15-4CA7-BEBD-7C86C83C6654}"/>
              </a:ext>
            </a:extLst>
          </p:cNvPr>
          <p:cNvSpPr txBox="1"/>
          <p:nvPr/>
        </p:nvSpPr>
        <p:spPr>
          <a:xfrm>
            <a:off x="1351280" y="540555"/>
            <a:ext cx="5692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accent6">
                    <a:lumMod val="50000"/>
                  </a:schemeClr>
                </a:solidFill>
              </a:rPr>
              <a:t>PENSIONES DE ANTIOQUIA </a:t>
            </a:r>
          </a:p>
          <a:p>
            <a:pPr algn="ctr"/>
            <a:r>
              <a:rPr lang="es-MX" sz="2800" b="1" dirty="0">
                <a:solidFill>
                  <a:schemeClr val="accent6">
                    <a:lumMod val="50000"/>
                  </a:schemeClr>
                </a:solidFill>
              </a:rPr>
              <a:t>FONDO RESERVA DE VEJEZ</a:t>
            </a:r>
          </a:p>
        </p:txBody>
      </p:sp>
    </p:spTree>
    <p:extLst>
      <p:ext uri="{BB962C8B-B14F-4D97-AF65-F5344CB8AC3E}">
        <p14:creationId xmlns:p14="http://schemas.microsoft.com/office/powerpoint/2010/main" val="7568760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4610" y="111471"/>
            <a:ext cx="830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70C0"/>
                </a:solidFill>
              </a:rPr>
              <a:t>IMPACTO PATRIMONIAL RESOLUCIÓN 320/2019</a:t>
            </a:r>
            <a:endParaRPr lang="es-E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/>
        </p:nvGraphicFramePr>
        <p:xfrm>
          <a:off x="142241" y="1070704"/>
          <a:ext cx="8778239" cy="167817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8041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966793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43677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43677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43677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92.317,8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86.375,7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77.610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89.706,6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86.206,2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23.562,8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473.033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21.393,8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807284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11472" y="5427295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AE25F300-BAB2-4C0B-9CBB-28A6EA6F4B4C}"/>
              </a:ext>
            </a:extLst>
          </p:cNvPr>
          <p:cNvGraphicFramePr>
            <a:graphicFrameLocks noGrp="1"/>
          </p:cNvGraphicFramePr>
          <p:nvPr/>
        </p:nvGraphicFramePr>
        <p:xfrm>
          <a:off x="142241" y="3208320"/>
          <a:ext cx="8813800" cy="22189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83577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982863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49120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49120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49120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6694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85401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36.973,3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32.759,4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85401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85401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85401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36.966,5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32.744,3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29.329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85401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30.811,1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26.736,3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42502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30.811,1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26.736,3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ABD68EB-0D15-4CA7-BEBD-7C86C83C6654}"/>
              </a:ext>
            </a:extLst>
          </p:cNvPr>
          <p:cNvSpPr txBox="1"/>
          <p:nvPr/>
        </p:nvSpPr>
        <p:spPr>
          <a:xfrm>
            <a:off x="264610" y="2821497"/>
            <a:ext cx="79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6">
                    <a:lumMod val="50000"/>
                  </a:schemeClr>
                </a:solidFill>
              </a:rPr>
              <a:t>PENSIONES DE ANTIOQUIA - FONDO DE RESERVA DE INVALIDEZ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83FA34-BD23-4A26-B71F-AB2CB5BF7D62}"/>
              </a:ext>
            </a:extLst>
          </p:cNvPr>
          <p:cNvSpPr txBox="1"/>
          <p:nvPr/>
        </p:nvSpPr>
        <p:spPr>
          <a:xfrm>
            <a:off x="487680" y="593487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6">
                    <a:lumMod val="50000"/>
                  </a:schemeClr>
                </a:solidFill>
              </a:rPr>
              <a:t>PENSIONES DE ANTIOQUIA - FONDO RESERVA DE SOBREVIVENCIA</a:t>
            </a:r>
          </a:p>
        </p:txBody>
      </p:sp>
    </p:spTree>
    <p:extLst>
      <p:ext uri="{BB962C8B-B14F-4D97-AF65-F5344CB8AC3E}">
        <p14:creationId xmlns:p14="http://schemas.microsoft.com/office/powerpoint/2010/main" val="124293028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2410" y="126711"/>
            <a:ext cx="830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70C0"/>
                </a:solidFill>
              </a:rPr>
              <a:t>IMPACTO PATRIMONIAL RESOLUCIÓN 320/2019</a:t>
            </a:r>
            <a:endParaRPr lang="es-E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/>
        </p:nvGraphicFramePr>
        <p:xfrm>
          <a:off x="120036" y="1671321"/>
          <a:ext cx="8876644" cy="337312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8916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4011262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58739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58739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58739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5770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55921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2.469,9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55921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55921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55921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55921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1.989,5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2.095,4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311192" y="5147895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83FA34-BD23-4A26-B71F-AB2CB5BF7D62}"/>
              </a:ext>
            </a:extLst>
          </p:cNvPr>
          <p:cNvSpPr txBox="1"/>
          <p:nvPr/>
        </p:nvSpPr>
        <p:spPr>
          <a:xfrm>
            <a:off x="1545880" y="697572"/>
            <a:ext cx="5085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PENSIONES DE ANTIOQUIA </a:t>
            </a:r>
          </a:p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ENTIDAD ADMINISTRADORA </a:t>
            </a:r>
          </a:p>
        </p:txBody>
      </p:sp>
    </p:spTree>
    <p:extLst>
      <p:ext uri="{BB962C8B-B14F-4D97-AF65-F5344CB8AC3E}">
        <p14:creationId xmlns:p14="http://schemas.microsoft.com/office/powerpoint/2010/main" val="113292197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6730" y="218151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565069"/>
              </p:ext>
            </p:extLst>
          </p:nvPr>
        </p:nvGraphicFramePr>
        <p:xfrm>
          <a:off x="545974" y="1645921"/>
          <a:ext cx="8052052" cy="268693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1585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638637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32520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32520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32520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2883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2.824.110,7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1.599.427,6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518.372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513.721,1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387.149,4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3.230.936,4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3.471.568,9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2.434.104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22.780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(406.825,7)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(1.872.141,3)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(1.915.732,6)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178.420.124,0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137.232.802,0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136.404.586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8072846"/>
                  </a:ext>
                </a:extLst>
              </a:tr>
              <a:tr h="72205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178.420.124,0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136.961.295,6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136.226.862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9559681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263064" y="524415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83FA34-BD23-4A26-B71F-AB2CB5BF7D62}"/>
              </a:ext>
            </a:extLst>
          </p:cNvPr>
          <p:cNvSpPr txBox="1"/>
          <p:nvPr/>
        </p:nvSpPr>
        <p:spPr>
          <a:xfrm>
            <a:off x="894081" y="851718"/>
            <a:ext cx="763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accent6">
                    <a:lumMod val="50000"/>
                  </a:schemeClr>
                </a:solidFill>
              </a:rPr>
              <a:t>FONDO NACIONAL DE PRESTACIONES SOCIALES DEL MAGISTERIO - FOMAG</a:t>
            </a:r>
          </a:p>
        </p:txBody>
      </p:sp>
    </p:spTree>
    <p:extLst>
      <p:ext uri="{BB962C8B-B14F-4D97-AF65-F5344CB8AC3E}">
        <p14:creationId xmlns:p14="http://schemas.microsoft.com/office/powerpoint/2010/main" val="8616463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9197" y="5112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0070C0"/>
                </a:solidFill>
              </a:rPr>
              <a:t>ENTIDADES CON MAYORES OBLIGACIONES Y DERECHOS PENSIONALES 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06141"/>
              </p:ext>
            </p:extLst>
          </p:nvPr>
        </p:nvGraphicFramePr>
        <p:xfrm>
          <a:off x="355600" y="800250"/>
          <a:ext cx="8524239" cy="171059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21957">
                  <a:extLst>
                    <a:ext uri="{9D8B030D-6E8A-4147-A177-3AD203B41FA5}">
                      <a16:colId xmlns:a16="http://schemas.microsoft.com/office/drawing/2014/main" val="2661730280"/>
                    </a:ext>
                  </a:extLst>
                </a:gridCol>
                <a:gridCol w="4330376">
                  <a:extLst>
                    <a:ext uri="{9D8B030D-6E8A-4147-A177-3AD203B41FA5}">
                      <a16:colId xmlns:a16="http://schemas.microsoft.com/office/drawing/2014/main" val="1699786600"/>
                    </a:ext>
                  </a:extLst>
                </a:gridCol>
                <a:gridCol w="1164895">
                  <a:extLst>
                    <a:ext uri="{9D8B030D-6E8A-4147-A177-3AD203B41FA5}">
                      <a16:colId xmlns:a16="http://schemas.microsoft.com/office/drawing/2014/main" val="2583034725"/>
                    </a:ext>
                  </a:extLst>
                </a:gridCol>
                <a:gridCol w="1390045">
                  <a:extLst>
                    <a:ext uri="{9D8B030D-6E8A-4147-A177-3AD203B41FA5}">
                      <a16:colId xmlns:a16="http://schemas.microsoft.com/office/drawing/2014/main" val="2110423878"/>
                    </a:ext>
                  </a:extLst>
                </a:gridCol>
                <a:gridCol w="1116966">
                  <a:extLst>
                    <a:ext uri="{9D8B030D-6E8A-4147-A177-3AD203B41FA5}">
                      <a16:colId xmlns:a16="http://schemas.microsoft.com/office/drawing/2014/main" val="1232688153"/>
                    </a:ext>
                  </a:extLst>
                </a:gridCol>
              </a:tblGrid>
              <a:tr h="33319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Entidad</a:t>
                      </a:r>
                      <a:endParaRPr lang="es-E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Nivel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2019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52355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Ministerio de Educación 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130.107.638,8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835506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Ministerio de Hacienda y Crédito Público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393.350,3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435042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Departamento del Quindío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Territorial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13.929,2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2519125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Territorial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242571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Guataquí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Territorial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7643105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Remolino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Territorial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822491"/>
                  </a:ext>
                </a:extLst>
              </a:tr>
              <a:tr h="196771">
                <a:tc>
                  <a:txBody>
                    <a:bodyPr/>
                    <a:lstStyle/>
                    <a:p>
                      <a:pPr algn="ctr" fontAlgn="t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Medio Atrato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Territorial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905035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010920" y="400142"/>
            <a:ext cx="658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CONCURRENCIA PARA PAGO DE PENSIONES (Pasivos - Provisión)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41E85B-99D3-4067-B816-88BEE7BD213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" y="3049888"/>
            <a:ext cx="7853679" cy="256663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205055D-6698-4A7F-B0BD-6579A65B42EE}"/>
              </a:ext>
            </a:extLst>
          </p:cNvPr>
          <p:cNvSpPr txBox="1"/>
          <p:nvPr/>
        </p:nvSpPr>
        <p:spPr>
          <a:xfrm>
            <a:off x="355600" y="2665112"/>
            <a:ext cx="7838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accent6">
                    <a:lumMod val="50000"/>
                  </a:schemeClr>
                </a:solidFill>
              </a:rPr>
              <a:t>DERECHOS POR CONCURRENCIA PARA EL PAGO DE PENSIONES (Activos - Plan de activos)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90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1"/>
          <p:cNvSpPr>
            <a:spLocks noGrp="1"/>
          </p:cNvSpPr>
          <p:nvPr>
            <p:ph type="title"/>
          </p:nvPr>
        </p:nvSpPr>
        <p:spPr>
          <a:xfrm>
            <a:off x="2641600" y="2040417"/>
            <a:ext cx="6344920" cy="2650165"/>
          </a:xfrm>
        </p:spPr>
        <p:txBody>
          <a:bodyPr/>
          <a:lstStyle/>
          <a:p>
            <a:pPr algn="ctr"/>
            <a:r>
              <a:rPr lang="es-CO" sz="3600" b="1" dirty="0">
                <a:solidFill>
                  <a:srgbClr val="0070C0"/>
                </a:solidFill>
              </a:rPr>
              <a:t>IMPACTO PATRIMONIAL RESOLUCIÓN 368/2019</a:t>
            </a:r>
            <a:br>
              <a:rPr lang="es-CO" sz="3600" b="1" dirty="0">
                <a:solidFill>
                  <a:srgbClr val="0070C0"/>
                </a:solidFill>
              </a:rPr>
            </a:br>
            <a:br>
              <a:rPr lang="es-CO" sz="3600" b="1" dirty="0">
                <a:solidFill>
                  <a:srgbClr val="0070C0"/>
                </a:solidFill>
              </a:rPr>
            </a:br>
            <a:r>
              <a:rPr lang="es-CO" sz="2400" b="1" dirty="0">
                <a:solidFill>
                  <a:srgbClr val="0070C0"/>
                </a:solidFill>
              </a:rPr>
              <a:t>RPM - COLPENSIONES</a:t>
            </a:r>
            <a:br>
              <a:rPr lang="es-ES" sz="3600" b="1" dirty="0">
                <a:solidFill>
                  <a:srgbClr val="0070C0"/>
                </a:solidFill>
              </a:rPr>
            </a:br>
            <a:endParaRPr lang="es-CO" alt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4560" y="4297680"/>
            <a:ext cx="181864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179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1290" y="95652"/>
            <a:ext cx="830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70C0"/>
                </a:solidFill>
              </a:rPr>
              <a:t>IMPACTO PATRIMONIAL RESOLUCIÓN 368/2019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495811" y="5207272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AE25F300-BAB2-4C0B-9CBB-28A6EA6F4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667089"/>
              </p:ext>
            </p:extLst>
          </p:nvPr>
        </p:nvGraphicFramePr>
        <p:xfrm>
          <a:off x="187961" y="1254758"/>
          <a:ext cx="8691878" cy="384556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72738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927769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30457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30457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30457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56345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4382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9.195.524,8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9.200.510,1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6.335.001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4382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1.357.089,0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2.052.167,3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15.757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4382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2.291.121,5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1.965.460,8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2.556.905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4382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949.931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4382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6.904.403,3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7.235.049,3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3.778.096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4382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898.677.095,9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790.322.302,5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691.942.448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65264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  <a:endParaRPr lang="es-MX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894.699.350,9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787.056.208,0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688.435.910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546106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ABD68EB-0D15-4CA7-BEBD-7C86C83C6654}"/>
              </a:ext>
            </a:extLst>
          </p:cNvPr>
          <p:cNvSpPr txBox="1"/>
          <p:nvPr/>
        </p:nvSpPr>
        <p:spPr>
          <a:xfrm>
            <a:off x="1300480" y="610175"/>
            <a:ext cx="603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COLPENSIONES - FONDO DE VEJEZ</a:t>
            </a:r>
          </a:p>
        </p:txBody>
      </p:sp>
    </p:spTree>
    <p:extLst>
      <p:ext uri="{BB962C8B-B14F-4D97-AF65-F5344CB8AC3E}">
        <p14:creationId xmlns:p14="http://schemas.microsoft.com/office/powerpoint/2010/main" val="18527169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8290" y="70831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368/2019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4708"/>
              </p:ext>
            </p:extLst>
          </p:nvPr>
        </p:nvGraphicFramePr>
        <p:xfrm>
          <a:off x="311192" y="868681"/>
          <a:ext cx="8115356" cy="191732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21483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667243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2256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1864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181.957,5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175.113,7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33.116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1864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109.037,2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116.787,0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1864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191.921,5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130.539,9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295.957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1864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1864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(9.963,9)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44.573,8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(262.841,5)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1864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27.357.345,4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25.772.094,4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24.119.184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37987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26.778.426,9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25.328.710,0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23.674.014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74896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311192" y="5436653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AE25F300-BAB2-4C0B-9CBB-28A6EA6F4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60011"/>
              </p:ext>
            </p:extLst>
          </p:nvPr>
        </p:nvGraphicFramePr>
        <p:xfrm>
          <a:off x="311191" y="3183745"/>
          <a:ext cx="8115356" cy="227195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21483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667243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42210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328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5891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75.393,9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71.813,3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21.242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5891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29.937,1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31.915,6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5891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53.220,7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38.782,4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66.465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5891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5891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22.173,2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33.030,9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(45.222,5)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5891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20.093.549,7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18.883.146,4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17.433.401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38558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19.936.003,0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18.768.764,0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17.323.084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546106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ABD68EB-0D15-4CA7-BEBD-7C86C83C6654}"/>
              </a:ext>
            </a:extLst>
          </p:cNvPr>
          <p:cNvSpPr txBox="1"/>
          <p:nvPr/>
        </p:nvSpPr>
        <p:spPr>
          <a:xfrm>
            <a:off x="2042160" y="2837242"/>
            <a:ext cx="4312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COLPENSIONES - FONDO DE INVALIDEZ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83FA34-BD23-4A26-B71F-AB2CB5BF7D62}"/>
              </a:ext>
            </a:extLst>
          </p:cNvPr>
          <p:cNvSpPr txBox="1"/>
          <p:nvPr/>
        </p:nvSpPr>
        <p:spPr>
          <a:xfrm>
            <a:off x="2179320" y="484682"/>
            <a:ext cx="4658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COLPENSIONES - FONDO DE SOBREVIVIENTES</a:t>
            </a:r>
          </a:p>
        </p:txBody>
      </p:sp>
    </p:spTree>
    <p:extLst>
      <p:ext uri="{BB962C8B-B14F-4D97-AF65-F5344CB8AC3E}">
        <p14:creationId xmlns:p14="http://schemas.microsoft.com/office/powerpoint/2010/main" val="252303072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6690" y="136292"/>
            <a:ext cx="830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70C0"/>
                </a:solidFill>
              </a:rPr>
              <a:t>IMPACTO PATRIMONIAL RESOLUCIÓN 320/2019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220E7F-C312-491E-8028-E93AD998D74E}"/>
              </a:ext>
            </a:extLst>
          </p:cNvPr>
          <p:cNvSpPr txBox="1"/>
          <p:nvPr/>
        </p:nvSpPr>
        <p:spPr>
          <a:xfrm>
            <a:off x="787400" y="756458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COLOMBIANA DE PENSIONES – COLPENSIONES </a:t>
            </a:r>
          </a:p>
          <a:p>
            <a:pPr algn="ctr"/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ADMINISTRADORA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631528"/>
              </p:ext>
            </p:extLst>
          </p:nvPr>
        </p:nvGraphicFramePr>
        <p:xfrm>
          <a:off x="106681" y="1684400"/>
          <a:ext cx="8864598" cy="334987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88094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4005819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56895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56895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56895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5911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45978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668.052,9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530.179,2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465.326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45978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46.264,5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26.252,7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45978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317.725,4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278.026,7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293.161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45978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21.719,9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12.526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45978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350.327,5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252.152,6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172.165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459787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62.471,2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85.729,3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121.093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311192" y="5213133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</p:spTree>
    <p:extLst>
      <p:ext uri="{BB962C8B-B14F-4D97-AF65-F5344CB8AC3E}">
        <p14:creationId xmlns:p14="http://schemas.microsoft.com/office/powerpoint/2010/main" val="366735924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1"/>
          <p:cNvSpPr>
            <a:spLocks noGrp="1"/>
          </p:cNvSpPr>
          <p:nvPr>
            <p:ph type="title"/>
          </p:nvPr>
        </p:nvSpPr>
        <p:spPr>
          <a:xfrm>
            <a:off x="2788920" y="1071880"/>
            <a:ext cx="6360160" cy="2648422"/>
          </a:xfrm>
        </p:spPr>
        <p:txBody>
          <a:bodyPr/>
          <a:lstStyle/>
          <a:p>
            <a:pPr algn="ctr"/>
            <a:r>
              <a:rPr lang="es-CO" sz="2800" b="1" dirty="0">
                <a:solidFill>
                  <a:srgbClr val="0070C0"/>
                </a:solidFill>
              </a:rPr>
              <a:t>¿CUÁL FUE EL IMPACTO EN EL PATRIMONIO DE LA NACIÓN POR LA APLICACIÓN DE LA RESOLUCIÓN No 320 de OCTUBRE DE 2019?</a:t>
            </a:r>
            <a:br>
              <a:rPr lang="es-CO" sz="2800" b="1" dirty="0">
                <a:solidFill>
                  <a:srgbClr val="0070C0"/>
                </a:solidFill>
              </a:rPr>
            </a:br>
            <a:br>
              <a:rPr lang="es-CO" sz="2800" b="1" dirty="0">
                <a:solidFill>
                  <a:srgbClr val="0070C0"/>
                </a:solidFill>
              </a:rPr>
            </a:br>
            <a:r>
              <a:rPr lang="es-CO" sz="2800" b="1" dirty="0">
                <a:solidFill>
                  <a:srgbClr val="0070C0"/>
                </a:solidFill>
              </a:rPr>
              <a:t>NIVEL NACIONAL</a:t>
            </a:r>
            <a:endParaRPr lang="es-CO" altLang="es-CO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9680" y="3967480"/>
            <a:ext cx="2362200" cy="175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1617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9197" y="172752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0070C0"/>
                </a:solidFill>
              </a:rPr>
              <a:t>ENTIDADES CON MAYORES OBLIGACIONES Y DERECHOS PENSIONALES 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6521" y="711882"/>
            <a:ext cx="845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accent6">
                    <a:lumMod val="50000"/>
                  </a:schemeClr>
                </a:solidFill>
              </a:rPr>
              <a:t>IMPACTO PATRIMONIAL EN EL INFORME CONSOLIDADO DEL NIVEL NACIONAL</a:t>
            </a:r>
          </a:p>
        </p:txBody>
      </p:sp>
      <p:graphicFrame>
        <p:nvGraphicFramePr>
          <p:cNvPr id="7" name="Tabla 2">
            <a:extLst>
              <a:ext uri="{FF2B5EF4-FFF2-40B4-BE49-F238E27FC236}">
                <a16:creationId xmlns:a16="http://schemas.microsoft.com/office/drawing/2014/main" id="{F9E94246-FE4F-4538-BF3E-69494AAC5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70156"/>
              </p:ext>
            </p:extLst>
          </p:nvPr>
        </p:nvGraphicFramePr>
        <p:xfrm>
          <a:off x="147319" y="1593680"/>
          <a:ext cx="8702042" cy="35574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8668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1573969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406251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651377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983760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4163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Cuenta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6306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Patrimonio de las entidades de gobierno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(762.546.008,2)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(422.337.300,0)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(340.208.708,2)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416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Patrimonio de las empresas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26.847.001,6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25.191.100,0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1.655.901,6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6306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Resultados consolidados del ejercicio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(10.916.316,3)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(51.134.701,3)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40.218.385,0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6306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Saldos de operaciones reciprocas en el 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9.283.134,2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7.214.400,0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2.068.734,2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416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Participación no controladora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12.874.198,6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13.507.992,5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(633.793,9)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416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(724.457.990,0)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(427.558.524,1)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(296.899.465,9)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FAD0723-86FA-4F69-99AC-BA24D19D6EDC}"/>
              </a:ext>
            </a:extLst>
          </p:cNvPr>
          <p:cNvSpPr txBox="1"/>
          <p:nvPr/>
        </p:nvSpPr>
        <p:spPr>
          <a:xfrm>
            <a:off x="54181" y="5460550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</p:spTree>
    <p:extLst>
      <p:ext uri="{BB962C8B-B14F-4D97-AF65-F5344CB8AC3E}">
        <p14:creationId xmlns:p14="http://schemas.microsoft.com/office/powerpoint/2010/main" val="384725405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9197" y="167672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0070C0"/>
                </a:solidFill>
              </a:rPr>
              <a:t>ENTIDADES CON MAYORES OBLIGACIONES Y DERECHOS PENSIONALES 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71871"/>
              </p:ext>
            </p:extLst>
          </p:nvPr>
        </p:nvGraphicFramePr>
        <p:xfrm>
          <a:off x="213360" y="1539241"/>
          <a:ext cx="8818879" cy="405383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39998">
                  <a:extLst>
                    <a:ext uri="{9D8B030D-6E8A-4147-A177-3AD203B41FA5}">
                      <a16:colId xmlns:a16="http://schemas.microsoft.com/office/drawing/2014/main" val="2661730280"/>
                    </a:ext>
                  </a:extLst>
                </a:gridCol>
                <a:gridCol w="4441665">
                  <a:extLst>
                    <a:ext uri="{9D8B030D-6E8A-4147-A177-3AD203B41FA5}">
                      <a16:colId xmlns:a16="http://schemas.microsoft.com/office/drawing/2014/main" val="1699786600"/>
                    </a:ext>
                  </a:extLst>
                </a:gridCol>
                <a:gridCol w="1243550">
                  <a:extLst>
                    <a:ext uri="{9D8B030D-6E8A-4147-A177-3AD203B41FA5}">
                      <a16:colId xmlns:a16="http://schemas.microsoft.com/office/drawing/2014/main" val="2583034725"/>
                    </a:ext>
                  </a:extLst>
                </a:gridCol>
                <a:gridCol w="1438091">
                  <a:extLst>
                    <a:ext uri="{9D8B030D-6E8A-4147-A177-3AD203B41FA5}">
                      <a16:colId xmlns:a16="http://schemas.microsoft.com/office/drawing/2014/main" val="2110423878"/>
                    </a:ext>
                  </a:extLst>
                </a:gridCol>
                <a:gridCol w="1155575">
                  <a:extLst>
                    <a:ext uri="{9D8B030D-6E8A-4147-A177-3AD203B41FA5}">
                      <a16:colId xmlns:a16="http://schemas.microsoft.com/office/drawing/2014/main" val="1232688153"/>
                    </a:ext>
                  </a:extLst>
                </a:gridCol>
              </a:tblGrid>
              <a:tr h="576645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Entidad</a:t>
                      </a:r>
                      <a:endParaRPr lang="es-E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Nivel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2019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52355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Ministerio de Educación 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130.107.638,8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2835506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Ministerio de Hacienda y Crédito Público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393.350,3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435042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Retiro Fuerzas Militares - CREMIL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66.788,425,2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2519125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Sueldos Retiro Policía Nacional - CASUR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54.131,500,5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242571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5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Fonprecon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Sobrevivientes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739.675,4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7643105"/>
                  </a:ext>
                </a:extLst>
              </a:tr>
              <a:tr h="495424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Fonprecon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Invalidez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Nacional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31.396,2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822491"/>
                  </a:ext>
                </a:extLst>
              </a:tr>
              <a:tr h="504649">
                <a:tc>
                  <a:txBody>
                    <a:bodyPr/>
                    <a:lstStyle/>
                    <a:p>
                      <a:pPr algn="ctr" fontAlgn="t"/>
                      <a:r>
                        <a:rPr lang="es-CO" sz="1200" b="1" u="none" strike="noStrike" dirty="0">
                          <a:effectLst/>
                        </a:rPr>
                        <a:t>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Cálculo 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252.191.986,0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905035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35561" y="671242"/>
            <a:ext cx="8954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6">
                    <a:lumMod val="50000"/>
                  </a:schemeClr>
                </a:solidFill>
              </a:rPr>
              <a:t>IMPACTO PATRIMONIAL EN EL INFORME CONSOLIDADO DEL NIVEL NACIONAL</a:t>
            </a:r>
          </a:p>
        </p:txBody>
      </p:sp>
    </p:spTree>
    <p:extLst>
      <p:ext uri="{BB962C8B-B14F-4D97-AF65-F5344CB8AC3E}">
        <p14:creationId xmlns:p14="http://schemas.microsoft.com/office/powerpoint/2010/main" val="35394980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3F756B1-7ECF-43C6-8FD1-2BF8B559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1493520"/>
            <a:ext cx="6441440" cy="2992120"/>
          </a:xfrm>
        </p:spPr>
        <p:txBody>
          <a:bodyPr/>
          <a:lstStyle/>
          <a:p>
            <a:pPr algn="ctr"/>
            <a:r>
              <a:rPr lang="es-CO" sz="3000" b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¿CÚAL ES LA RAZÓN TÉCNICA EN MATERIA CONTABLE PARA QUE COLPENSIONES NO LE DE APLICACIÓN A LA RESOLUCIÓN No. 320 de OCTUBRE  DE 2019?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4080" y="4079240"/>
            <a:ext cx="2473960" cy="16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6990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3669" y="1474275"/>
            <a:ext cx="1852025" cy="131366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5960" y="2914956"/>
            <a:ext cx="1905761" cy="114374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0740" y="4300656"/>
            <a:ext cx="2041339" cy="125114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14 Grupo"/>
          <p:cNvGrpSpPr>
            <a:grpSpLocks/>
          </p:cNvGrpSpPr>
          <p:nvPr/>
        </p:nvGrpSpPr>
        <p:grpSpPr bwMode="auto">
          <a:xfrm>
            <a:off x="4488308" y="1506094"/>
            <a:ext cx="4635371" cy="4107574"/>
            <a:chOff x="2039479" y="2050761"/>
            <a:chExt cx="5318334" cy="4412296"/>
          </a:xfrm>
        </p:grpSpPr>
        <p:sp>
          <p:nvSpPr>
            <p:cNvPr id="8" name="11 Forma libre"/>
            <p:cNvSpPr/>
            <p:nvPr/>
          </p:nvSpPr>
          <p:spPr>
            <a:xfrm>
              <a:off x="2039479" y="2050761"/>
              <a:ext cx="5318334" cy="448017"/>
            </a:xfrm>
            <a:custGeom>
              <a:avLst/>
              <a:gdLst>
                <a:gd name="connsiteX0" fmla="*/ 0 w 2610000"/>
                <a:gd name="connsiteY0" fmla="*/ 0 h 650919"/>
                <a:gd name="connsiteX1" fmla="*/ 2610000 w 2610000"/>
                <a:gd name="connsiteY1" fmla="*/ 0 h 650919"/>
                <a:gd name="connsiteX2" fmla="*/ 2610000 w 2610000"/>
                <a:gd name="connsiteY2" fmla="*/ 650919 h 650919"/>
                <a:gd name="connsiteX3" fmla="*/ 0 w 2610000"/>
                <a:gd name="connsiteY3" fmla="*/ 650919 h 650919"/>
                <a:gd name="connsiteX4" fmla="*/ 0 w 2610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0000" h="650919">
                  <a:moveTo>
                    <a:pt x="0" y="0"/>
                  </a:moveTo>
                  <a:lnTo>
                    <a:pt x="2610000" y="0"/>
                  </a:lnTo>
                  <a:lnTo>
                    <a:pt x="2610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rgbClr val="000000"/>
                  </a:solidFill>
                </a:rPr>
                <a:t>Países en desarrollo y países en transición</a:t>
              </a:r>
              <a:endParaRPr lang="es-CO" sz="1875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12 Forma libre"/>
            <p:cNvSpPr/>
            <p:nvPr/>
          </p:nvSpPr>
          <p:spPr>
            <a:xfrm>
              <a:off x="2047029" y="2699322"/>
              <a:ext cx="5292566" cy="489981"/>
            </a:xfrm>
            <a:custGeom>
              <a:avLst/>
              <a:gdLst>
                <a:gd name="connsiteX0" fmla="*/ 0 w 2385000"/>
                <a:gd name="connsiteY0" fmla="*/ 0 h 650919"/>
                <a:gd name="connsiteX1" fmla="*/ 2385000 w 2385000"/>
                <a:gd name="connsiteY1" fmla="*/ 0 h 650919"/>
                <a:gd name="connsiteX2" fmla="*/ 2385000 w 2385000"/>
                <a:gd name="connsiteY2" fmla="*/ 650919 h 650919"/>
                <a:gd name="connsiteX3" fmla="*/ 0 w 2385000"/>
                <a:gd name="connsiteY3" fmla="*/ 650919 h 650919"/>
                <a:gd name="connsiteX4" fmla="*/ 0 w 2385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5000" h="650919">
                  <a:moveTo>
                    <a:pt x="0" y="0"/>
                  </a:moveTo>
                  <a:lnTo>
                    <a:pt x="2385000" y="0"/>
                  </a:lnTo>
                  <a:lnTo>
                    <a:pt x="2385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rgbClr val="000000"/>
                  </a:solidFill>
                </a:rPr>
                <a:t>Modifican sus Modelos Contables</a:t>
              </a:r>
              <a:endParaRPr lang="es-CO" sz="1875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13 Forma libre"/>
            <p:cNvSpPr/>
            <p:nvPr/>
          </p:nvSpPr>
          <p:spPr>
            <a:xfrm>
              <a:off x="2075642" y="3342301"/>
              <a:ext cx="5263954" cy="371527"/>
            </a:xfrm>
            <a:custGeom>
              <a:avLst/>
              <a:gdLst>
                <a:gd name="connsiteX0" fmla="*/ 0 w 2025000"/>
                <a:gd name="connsiteY0" fmla="*/ 0 h 650919"/>
                <a:gd name="connsiteX1" fmla="*/ 2025000 w 2025000"/>
                <a:gd name="connsiteY1" fmla="*/ 0 h 650919"/>
                <a:gd name="connsiteX2" fmla="*/ 2025000 w 2025000"/>
                <a:gd name="connsiteY2" fmla="*/ 650919 h 650919"/>
                <a:gd name="connsiteX3" fmla="*/ 0 w 2025000"/>
                <a:gd name="connsiteY3" fmla="*/ 650919 h 650919"/>
                <a:gd name="connsiteX4" fmla="*/ 0 w 2025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00" h="650919">
                  <a:moveTo>
                    <a:pt x="0" y="0"/>
                  </a:moveTo>
                  <a:lnTo>
                    <a:pt x="2025000" y="0"/>
                  </a:lnTo>
                  <a:lnTo>
                    <a:pt x="2025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rgbClr val="000000"/>
                  </a:solidFill>
                </a:rPr>
                <a:t>Configurados a sus necesidades</a:t>
              </a:r>
              <a:endParaRPr lang="es-CO" sz="1875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14 Forma libre"/>
            <p:cNvSpPr/>
            <p:nvPr/>
          </p:nvSpPr>
          <p:spPr>
            <a:xfrm>
              <a:off x="2075642" y="3878687"/>
              <a:ext cx="5263954" cy="682086"/>
            </a:xfrm>
            <a:custGeom>
              <a:avLst/>
              <a:gdLst>
                <a:gd name="connsiteX0" fmla="*/ 0 w 4680000"/>
                <a:gd name="connsiteY0" fmla="*/ 0 h 650919"/>
                <a:gd name="connsiteX1" fmla="*/ 4680000 w 4680000"/>
                <a:gd name="connsiteY1" fmla="*/ 0 h 650919"/>
                <a:gd name="connsiteX2" fmla="*/ 4680000 w 4680000"/>
                <a:gd name="connsiteY2" fmla="*/ 650919 h 650919"/>
                <a:gd name="connsiteX3" fmla="*/ 0 w 4680000"/>
                <a:gd name="connsiteY3" fmla="*/ 650919 h 650919"/>
                <a:gd name="connsiteX4" fmla="*/ 0 w 4680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0000" h="650919">
                  <a:moveTo>
                    <a:pt x="0" y="0"/>
                  </a:moveTo>
                  <a:lnTo>
                    <a:pt x="4680000" y="0"/>
                  </a:lnTo>
                  <a:lnTo>
                    <a:pt x="4680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rgbClr val="000000"/>
                  </a:solidFill>
                </a:rPr>
                <a:t>Procesos de Adopción, </a:t>
              </a:r>
              <a:r>
                <a:rPr lang="es-ES" sz="1875" b="1" u="sng" dirty="0">
                  <a:solidFill>
                    <a:srgbClr val="000000"/>
                  </a:solidFill>
                </a:rPr>
                <a:t>Convergencia</a:t>
              </a:r>
              <a:r>
                <a:rPr lang="es-ES" sz="1875" b="1" dirty="0">
                  <a:solidFill>
                    <a:srgbClr val="000000"/>
                  </a:solidFill>
                </a:rPr>
                <a:t>, Armonización, Adaptación</a:t>
              </a:r>
              <a:endParaRPr lang="es-CO" sz="1875" b="1" dirty="0">
                <a:solidFill>
                  <a:srgbClr val="000000"/>
                </a:solidFill>
              </a:endParaRPr>
            </a:p>
          </p:txBody>
        </p:sp>
        <p:sp>
          <p:nvSpPr>
            <p:cNvPr id="12" name="15 Forma libre"/>
            <p:cNvSpPr/>
            <p:nvPr/>
          </p:nvSpPr>
          <p:spPr>
            <a:xfrm>
              <a:off x="2075642" y="4721153"/>
              <a:ext cx="5263954" cy="406168"/>
            </a:xfrm>
            <a:custGeom>
              <a:avLst/>
              <a:gdLst>
                <a:gd name="connsiteX0" fmla="*/ 0 w 2340000"/>
                <a:gd name="connsiteY0" fmla="*/ 0 h 650919"/>
                <a:gd name="connsiteX1" fmla="*/ 2340000 w 2340000"/>
                <a:gd name="connsiteY1" fmla="*/ 0 h 650919"/>
                <a:gd name="connsiteX2" fmla="*/ 2340000 w 2340000"/>
                <a:gd name="connsiteY2" fmla="*/ 650919 h 650919"/>
                <a:gd name="connsiteX3" fmla="*/ 0 w 2340000"/>
                <a:gd name="connsiteY3" fmla="*/ 650919 h 650919"/>
                <a:gd name="connsiteX4" fmla="*/ 0 w 2340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000" h="650919">
                  <a:moveTo>
                    <a:pt x="0" y="0"/>
                  </a:moveTo>
                  <a:lnTo>
                    <a:pt x="2340000" y="0"/>
                  </a:lnTo>
                  <a:lnTo>
                    <a:pt x="2340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rgbClr val="000000"/>
                  </a:solidFill>
                </a:rPr>
                <a:t>Modelos Contables Homogéneos</a:t>
              </a:r>
              <a:endParaRPr lang="es-CO" sz="1875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16 Forma libre"/>
            <p:cNvSpPr/>
            <p:nvPr/>
          </p:nvSpPr>
          <p:spPr>
            <a:xfrm>
              <a:off x="2075642" y="5277404"/>
              <a:ext cx="5263954" cy="458129"/>
            </a:xfrm>
            <a:custGeom>
              <a:avLst/>
              <a:gdLst>
                <a:gd name="connsiteX0" fmla="*/ 0 w 1755000"/>
                <a:gd name="connsiteY0" fmla="*/ 0 h 650919"/>
                <a:gd name="connsiteX1" fmla="*/ 1755000 w 1755000"/>
                <a:gd name="connsiteY1" fmla="*/ 0 h 650919"/>
                <a:gd name="connsiteX2" fmla="*/ 1755000 w 1755000"/>
                <a:gd name="connsiteY2" fmla="*/ 650919 h 650919"/>
                <a:gd name="connsiteX3" fmla="*/ 0 w 1755000"/>
                <a:gd name="connsiteY3" fmla="*/ 650919 h 650919"/>
                <a:gd name="connsiteX4" fmla="*/ 0 w 1755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000" h="650919">
                  <a:moveTo>
                    <a:pt x="0" y="0"/>
                  </a:moveTo>
                  <a:lnTo>
                    <a:pt x="1755000" y="0"/>
                  </a:lnTo>
                  <a:lnTo>
                    <a:pt x="1755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chemeClr val="tx1"/>
                  </a:solidFill>
                </a:rPr>
                <a:t>Vinculados al Capital Global</a:t>
              </a:r>
              <a:endParaRPr lang="es-CO" sz="1875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17 Forma libre"/>
            <p:cNvSpPr/>
            <p:nvPr/>
          </p:nvSpPr>
          <p:spPr>
            <a:xfrm>
              <a:off x="2061913" y="5873212"/>
              <a:ext cx="5277683" cy="589845"/>
            </a:xfrm>
            <a:custGeom>
              <a:avLst/>
              <a:gdLst>
                <a:gd name="connsiteX0" fmla="*/ 0 w 3510000"/>
                <a:gd name="connsiteY0" fmla="*/ 0 h 650919"/>
                <a:gd name="connsiteX1" fmla="*/ 3510000 w 3510000"/>
                <a:gd name="connsiteY1" fmla="*/ 0 h 650919"/>
                <a:gd name="connsiteX2" fmla="*/ 3510000 w 3510000"/>
                <a:gd name="connsiteY2" fmla="*/ 650919 h 650919"/>
                <a:gd name="connsiteX3" fmla="*/ 0 w 3510000"/>
                <a:gd name="connsiteY3" fmla="*/ 650919 h 650919"/>
                <a:gd name="connsiteX4" fmla="*/ 0 w 3510000"/>
                <a:gd name="connsiteY4" fmla="*/ 0 h 65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0000" h="650919">
                  <a:moveTo>
                    <a:pt x="0" y="0"/>
                  </a:moveTo>
                  <a:lnTo>
                    <a:pt x="3510000" y="0"/>
                  </a:lnTo>
                  <a:lnTo>
                    <a:pt x="3510000" y="650919"/>
                  </a:lnTo>
                  <a:lnTo>
                    <a:pt x="0" y="6509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195" tIns="36195" rIns="36195" bIns="36195" spcCol="1270" anchor="ctr"/>
            <a:lstStyle/>
            <a:p>
              <a:pPr defTabSz="633413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s-ES" sz="1875" b="1" dirty="0">
                  <a:solidFill>
                    <a:srgbClr val="000000"/>
                  </a:solidFill>
                </a:rPr>
                <a:t>Asociados a las necesidades de países desarrollados</a:t>
              </a:r>
              <a:endParaRPr lang="es-CO" sz="1875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Flecha izquierda y derecha 21"/>
          <p:cNvSpPr/>
          <p:nvPr/>
        </p:nvSpPr>
        <p:spPr>
          <a:xfrm rot="5400000">
            <a:off x="2309379" y="3294178"/>
            <a:ext cx="3905562" cy="319943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 dirty="0"/>
          </a:p>
        </p:txBody>
      </p:sp>
      <p:sp>
        <p:nvSpPr>
          <p:cNvPr id="16" name="Rectángulo 15"/>
          <p:cNvSpPr/>
          <p:nvPr/>
        </p:nvSpPr>
        <p:spPr>
          <a:xfrm>
            <a:off x="-57916" y="5534145"/>
            <a:ext cx="2310228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hangingPunct="1"/>
            <a:r>
              <a:rPr lang="es-CO" sz="750" b="1" dirty="0">
                <a:solidFill>
                  <a:srgbClr val="0070C0"/>
                </a:solidFill>
                <a:latin typeface="Calibri"/>
              </a:rPr>
              <a:t>* Original de John Cardona Arteaga. Ajustada CGN 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0960" y="2651201"/>
            <a:ext cx="2504440" cy="2341067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352800" y="49868"/>
            <a:ext cx="576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b="1" dirty="0"/>
              <a:t>“Por la cual se regulan los principios y normas de contabilidad e información financiera y de aseguramiento de información aceptadas en Colombia, se señalan las autoridades competentes, el procedimiento para su expedición y se determinan las entidades responsables de vigilar su cumplimiento”.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840" y="0"/>
            <a:ext cx="2037079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1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EE246C9-2C7C-44FF-880A-11FCD4D0EF85}"/>
              </a:ext>
            </a:extLst>
          </p:cNvPr>
          <p:cNvGrpSpPr/>
          <p:nvPr/>
        </p:nvGrpSpPr>
        <p:grpSpPr>
          <a:xfrm>
            <a:off x="386076" y="640117"/>
            <a:ext cx="8514086" cy="5039323"/>
            <a:chOff x="154287" y="640117"/>
            <a:chExt cx="8197375" cy="5039323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2C3C25F2-5687-454C-8ABE-B8E3FA9C6495}"/>
                </a:ext>
              </a:extLst>
            </p:cNvPr>
            <p:cNvSpPr/>
            <p:nvPr/>
          </p:nvSpPr>
          <p:spPr>
            <a:xfrm>
              <a:off x="154289" y="640117"/>
              <a:ext cx="597903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1995</a:t>
              </a:r>
            </a:p>
          </p:txBody>
        </p:sp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10C9437C-ED0A-4F73-A033-19F4026728F2}"/>
                </a:ext>
              </a:extLst>
            </p:cNvPr>
            <p:cNvSpPr/>
            <p:nvPr/>
          </p:nvSpPr>
          <p:spPr>
            <a:xfrm>
              <a:off x="752189" y="640119"/>
              <a:ext cx="7550562" cy="501986"/>
            </a:xfrm>
            <a:custGeom>
              <a:avLst/>
              <a:gdLst>
                <a:gd name="connsiteX0" fmla="*/ 83666 w 501986"/>
                <a:gd name="connsiteY0" fmla="*/ 0 h 8113030"/>
                <a:gd name="connsiteX1" fmla="*/ 418320 w 501986"/>
                <a:gd name="connsiteY1" fmla="*/ 0 h 8113030"/>
                <a:gd name="connsiteX2" fmla="*/ 501986 w 501986"/>
                <a:gd name="connsiteY2" fmla="*/ 83666 h 8113030"/>
                <a:gd name="connsiteX3" fmla="*/ 501986 w 501986"/>
                <a:gd name="connsiteY3" fmla="*/ 8113030 h 8113030"/>
                <a:gd name="connsiteX4" fmla="*/ 501986 w 501986"/>
                <a:gd name="connsiteY4" fmla="*/ 8113030 h 8113030"/>
                <a:gd name="connsiteX5" fmla="*/ 0 w 501986"/>
                <a:gd name="connsiteY5" fmla="*/ 8113030 h 8113030"/>
                <a:gd name="connsiteX6" fmla="*/ 0 w 501986"/>
                <a:gd name="connsiteY6" fmla="*/ 8113030 h 8113030"/>
                <a:gd name="connsiteX7" fmla="*/ 0 w 501986"/>
                <a:gd name="connsiteY7" fmla="*/ 83666 h 8113030"/>
                <a:gd name="connsiteX8" fmla="*/ 83666 w 501986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86" h="8113030">
                  <a:moveTo>
                    <a:pt x="501986" y="1352204"/>
                  </a:moveTo>
                  <a:lnTo>
                    <a:pt x="501986" y="6760826"/>
                  </a:lnTo>
                  <a:cubicBezTo>
                    <a:pt x="501986" y="7507616"/>
                    <a:pt x="499668" y="8113022"/>
                    <a:pt x="496809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809" y="8"/>
                  </a:lnTo>
                  <a:cubicBezTo>
                    <a:pt x="499668" y="8"/>
                    <a:pt x="501986" y="605414"/>
                    <a:pt x="501986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4664" rIns="34664" bIns="34666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Primer Plan General de Contabilidad Pública (R. 4444)</a:t>
              </a:r>
            </a:p>
          </p:txBody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DB400484-6052-4DFB-BAD0-D11740D22014}"/>
                </a:ext>
              </a:extLst>
            </p:cNvPr>
            <p:cNvSpPr/>
            <p:nvPr/>
          </p:nvSpPr>
          <p:spPr>
            <a:xfrm>
              <a:off x="154289" y="1260821"/>
              <a:ext cx="597901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1732615"/>
                <a:satOff val="-7995"/>
                <a:lumOff val="294"/>
                <a:alphaOff val="0"/>
              </a:schemeClr>
            </a:lnRef>
            <a:fillRef idx="2">
              <a:schemeClr val="accent4">
                <a:hueOff val="1732615"/>
                <a:satOff val="-7995"/>
                <a:lumOff val="294"/>
                <a:alphaOff val="0"/>
              </a:schemeClr>
            </a:fillRef>
            <a:effectRef idx="1">
              <a:schemeClr val="accent4">
                <a:hueOff val="1732615"/>
                <a:satOff val="-7995"/>
                <a:lumOff val="294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2000</a:t>
              </a: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173ED1DD-1C0C-4217-B3E7-BB2B5737ED9E}"/>
                </a:ext>
              </a:extLst>
            </p:cNvPr>
            <p:cNvSpPr/>
            <p:nvPr/>
          </p:nvSpPr>
          <p:spPr>
            <a:xfrm>
              <a:off x="752189" y="1260823"/>
              <a:ext cx="7550562" cy="50172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1732615"/>
                <a:satOff val="-7995"/>
                <a:lumOff val="29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Nuevo Plan General de Contabilidad Pública (R.400)</a:t>
              </a:r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DB3CAB5A-0CB3-4C51-9ED9-B46E71835698}"/>
                </a:ext>
              </a:extLst>
            </p:cNvPr>
            <p:cNvSpPr/>
            <p:nvPr/>
          </p:nvSpPr>
          <p:spPr>
            <a:xfrm>
              <a:off x="154290" y="1881524"/>
              <a:ext cx="597900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2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1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2007</a:t>
              </a: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D25855CA-9BE4-4E6E-B641-A30A9CBC9B1E}"/>
                </a:ext>
              </a:extLst>
            </p:cNvPr>
            <p:cNvSpPr/>
            <p:nvPr/>
          </p:nvSpPr>
          <p:spPr>
            <a:xfrm>
              <a:off x="752189" y="1881527"/>
              <a:ext cx="7550562" cy="50172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Régimen de Contabilidad Pública en convergencia con Normas Internacionales de Contabilidad del Sector Público (NICSP) emitidas entre el 2000-2006 (R. 354, 355 y 356)</a:t>
              </a: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FECD388E-219C-4E6A-A0DA-B1F76F9738EC}"/>
                </a:ext>
              </a:extLst>
            </p:cNvPr>
            <p:cNvSpPr/>
            <p:nvPr/>
          </p:nvSpPr>
          <p:spPr>
            <a:xfrm>
              <a:off x="154291" y="2594207"/>
              <a:ext cx="597899" cy="975014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5197846"/>
                <a:satOff val="-23984"/>
                <a:lumOff val="883"/>
                <a:alphaOff val="0"/>
              </a:schemeClr>
            </a:lnRef>
            <a:fillRef idx="2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1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2007</a:t>
              </a: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A8C1A06A-884F-4D71-8747-2E4FB56E2092}"/>
                </a:ext>
              </a:extLst>
            </p:cNvPr>
            <p:cNvSpPr/>
            <p:nvPr/>
          </p:nvSpPr>
          <p:spPr>
            <a:xfrm>
              <a:off x="752189" y="2580977"/>
              <a:ext cx="7550562" cy="67449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5197846"/>
                <a:satOff val="-23984"/>
                <a:lumOff val="88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Procedimiento-Pasivo </a:t>
              </a:r>
              <a:r>
                <a:rPr lang="es-CO" sz="1600" b="1" dirty="0"/>
                <a:t>P</a:t>
              </a:r>
              <a:r>
                <a:rPr lang="es-CO" sz="1600" b="1" kern="1200" dirty="0"/>
                <a:t>ensional (R. 356): Cálculo actuarial de los Fondos de Reserva se registra en el pasivo, por un valor neto de cero, y se revela en Cuentas de Orden </a:t>
              </a:r>
              <a:r>
                <a:rPr lang="es-CO" sz="1600" b="1" dirty="0"/>
                <a:t>C</a:t>
              </a:r>
              <a:r>
                <a:rPr lang="es-CO" sz="1600" b="1" kern="1200" dirty="0"/>
                <a:t>ontingentes. Garantía estatal de la Nación</a:t>
              </a: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F23B489E-A75D-4ABC-B0B7-C0A9122F959A}"/>
                </a:ext>
              </a:extLst>
            </p:cNvPr>
            <p:cNvSpPr/>
            <p:nvPr/>
          </p:nvSpPr>
          <p:spPr>
            <a:xfrm>
              <a:off x="154289" y="3471836"/>
              <a:ext cx="597901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6930461"/>
                <a:satOff val="-31979"/>
                <a:lumOff val="1177"/>
                <a:alphaOff val="0"/>
              </a:schemeClr>
            </a:lnRef>
            <a:fillRef idx="2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1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2013</a:t>
              </a:r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8EC02B1F-A063-42F0-BF1E-E563ACEDDD6B}"/>
                </a:ext>
              </a:extLst>
            </p:cNvPr>
            <p:cNvSpPr/>
            <p:nvPr/>
          </p:nvSpPr>
          <p:spPr>
            <a:xfrm>
              <a:off x="752189" y="3471838"/>
              <a:ext cx="7550562" cy="50172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6930461"/>
                <a:satOff val="-31979"/>
                <a:lumOff val="117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Política contable de convergencia de la regulación contable pública</a:t>
              </a:r>
            </a:p>
          </p:txBody>
        </p:sp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2E4FFD48-A0AD-48A6-936B-47573EB382F9}"/>
                </a:ext>
              </a:extLst>
            </p:cNvPr>
            <p:cNvSpPr/>
            <p:nvPr/>
          </p:nvSpPr>
          <p:spPr>
            <a:xfrm>
              <a:off x="154288" y="4189925"/>
              <a:ext cx="597902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8663077"/>
                <a:satOff val="-39973"/>
                <a:lumOff val="1471"/>
                <a:alphaOff val="0"/>
              </a:schemeClr>
            </a:lnRef>
            <a:fillRef idx="2">
              <a:schemeClr val="accent4">
                <a:hueOff val="8663077"/>
                <a:satOff val="-39973"/>
                <a:lumOff val="1471"/>
                <a:alphaOff val="0"/>
              </a:schemeClr>
            </a:fillRef>
            <a:effectRef idx="1">
              <a:schemeClr val="accent4">
                <a:hueOff val="8663077"/>
                <a:satOff val="-39973"/>
                <a:lumOff val="1471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2014</a:t>
              </a:r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DD2E9C29-96CD-4408-8855-3C315D1AC8FE}"/>
                </a:ext>
              </a:extLst>
            </p:cNvPr>
            <p:cNvSpPr/>
            <p:nvPr/>
          </p:nvSpPr>
          <p:spPr>
            <a:xfrm>
              <a:off x="727734" y="4189926"/>
              <a:ext cx="7575018" cy="52237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8663077"/>
                <a:satOff val="-39973"/>
                <a:lumOff val="147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3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Procedimiento contable para Fondos de Reservas de Pensiones (R634): Revelación del Cálculo Actuarial en Cuentas de Orden </a:t>
              </a:r>
              <a:r>
                <a:rPr lang="es-CO" sz="1600" b="1" dirty="0"/>
                <a:t>C</a:t>
              </a:r>
              <a:r>
                <a:rPr lang="es-CO" sz="1600" b="1" kern="1200" dirty="0"/>
                <a:t>ontingentes</a:t>
              </a:r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B7866A2E-DE0C-4839-8EC6-48973B60ABF4}"/>
                </a:ext>
              </a:extLst>
            </p:cNvPr>
            <p:cNvSpPr/>
            <p:nvPr/>
          </p:nvSpPr>
          <p:spPr>
            <a:xfrm>
              <a:off x="154287" y="4923255"/>
              <a:ext cx="597903" cy="756185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10395692"/>
                <a:satOff val="-47968"/>
                <a:lumOff val="1765"/>
                <a:alphaOff val="0"/>
              </a:schemeClr>
            </a:lnRef>
            <a:fillRef idx="2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1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2015</a:t>
              </a:r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3D378C3E-9DFC-4ADC-AC98-21746563025B}"/>
                </a:ext>
              </a:extLst>
            </p:cNvPr>
            <p:cNvSpPr/>
            <p:nvPr/>
          </p:nvSpPr>
          <p:spPr>
            <a:xfrm>
              <a:off x="752190" y="4942840"/>
              <a:ext cx="7599472" cy="497840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10395692"/>
                <a:satOff val="-47968"/>
                <a:lumOff val="176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3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600" b="1" kern="1200" dirty="0"/>
                <a:t>Marco Normativo para Entidades de Gobierno en convergencia con NICSP (R. 533)</a:t>
              </a:r>
            </a:p>
          </p:txBody>
        </p:sp>
      </p:grpSp>
      <p:sp>
        <p:nvSpPr>
          <p:cNvPr id="5" name="Título 3">
            <a:extLst>
              <a:ext uri="{FF2B5EF4-FFF2-40B4-BE49-F238E27FC236}">
                <a16:creationId xmlns:a16="http://schemas.microsoft.com/office/drawing/2014/main" id="{AA11F92B-CDC2-4EAF-896B-D7F9E336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95" y="44987"/>
            <a:ext cx="9465310" cy="397727"/>
          </a:xfrm>
        </p:spPr>
        <p:txBody>
          <a:bodyPr>
            <a:noAutofit/>
          </a:bodyPr>
          <a:lstStyle/>
          <a:p>
            <a:r>
              <a:rPr lang="es-CO" sz="2400" b="1" dirty="0">
                <a:solidFill>
                  <a:schemeClr val="accent5"/>
                </a:solidFill>
              </a:rPr>
              <a:t>Hitos de la regulación contable pública a partir de 1991</a:t>
            </a:r>
          </a:p>
        </p:txBody>
      </p:sp>
    </p:spTree>
    <p:extLst>
      <p:ext uri="{BB962C8B-B14F-4D97-AF65-F5344CB8AC3E}">
        <p14:creationId xmlns:p14="http://schemas.microsoft.com/office/powerpoint/2010/main" val="374032637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10513BBB-8985-4F12-8ED5-6C844DCBFE3C}"/>
              </a:ext>
            </a:extLst>
          </p:cNvPr>
          <p:cNvGrpSpPr/>
          <p:nvPr/>
        </p:nvGrpSpPr>
        <p:grpSpPr>
          <a:xfrm>
            <a:off x="76200" y="642683"/>
            <a:ext cx="8961120" cy="5027339"/>
            <a:chOff x="216215" y="675291"/>
            <a:chExt cx="8666964" cy="4933771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AE6144A5-249D-4953-A3F8-1C4690A1C79A}"/>
                </a:ext>
              </a:extLst>
            </p:cNvPr>
            <p:cNvSpPr/>
            <p:nvPr/>
          </p:nvSpPr>
          <p:spPr>
            <a:xfrm>
              <a:off x="216215" y="750072"/>
              <a:ext cx="4176850" cy="4858990"/>
            </a:xfrm>
            <a:custGeom>
              <a:avLst/>
              <a:gdLst>
                <a:gd name="connsiteX0" fmla="*/ 0 w 4176850"/>
                <a:gd name="connsiteY0" fmla="*/ 417685 h 4716965"/>
                <a:gd name="connsiteX1" fmla="*/ 417685 w 4176850"/>
                <a:gd name="connsiteY1" fmla="*/ 0 h 4716965"/>
                <a:gd name="connsiteX2" fmla="*/ 3759165 w 4176850"/>
                <a:gd name="connsiteY2" fmla="*/ 0 h 4716965"/>
                <a:gd name="connsiteX3" fmla="*/ 4176850 w 4176850"/>
                <a:gd name="connsiteY3" fmla="*/ 417685 h 4716965"/>
                <a:gd name="connsiteX4" fmla="*/ 4176850 w 4176850"/>
                <a:gd name="connsiteY4" fmla="*/ 4299280 h 4716965"/>
                <a:gd name="connsiteX5" fmla="*/ 3759165 w 4176850"/>
                <a:gd name="connsiteY5" fmla="*/ 4716965 h 4716965"/>
                <a:gd name="connsiteX6" fmla="*/ 417685 w 4176850"/>
                <a:gd name="connsiteY6" fmla="*/ 4716965 h 4716965"/>
                <a:gd name="connsiteX7" fmla="*/ 0 w 4176850"/>
                <a:gd name="connsiteY7" fmla="*/ 4299280 h 4716965"/>
                <a:gd name="connsiteX8" fmla="*/ 0 w 4176850"/>
                <a:gd name="connsiteY8" fmla="*/ 417685 h 471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6850" h="4716965">
                  <a:moveTo>
                    <a:pt x="0" y="417685"/>
                  </a:moveTo>
                  <a:cubicBezTo>
                    <a:pt x="0" y="187004"/>
                    <a:pt x="187004" y="0"/>
                    <a:pt x="417685" y="0"/>
                  </a:cubicBezTo>
                  <a:lnTo>
                    <a:pt x="3759165" y="0"/>
                  </a:lnTo>
                  <a:cubicBezTo>
                    <a:pt x="3989846" y="0"/>
                    <a:pt x="4176850" y="187004"/>
                    <a:pt x="4176850" y="417685"/>
                  </a:cubicBezTo>
                  <a:lnTo>
                    <a:pt x="4176850" y="4299280"/>
                  </a:lnTo>
                  <a:cubicBezTo>
                    <a:pt x="4176850" y="4529961"/>
                    <a:pt x="3989846" y="4716965"/>
                    <a:pt x="3759165" y="4716965"/>
                  </a:cubicBezTo>
                  <a:lnTo>
                    <a:pt x="417685" y="4716965"/>
                  </a:lnTo>
                  <a:cubicBezTo>
                    <a:pt x="187004" y="4716965"/>
                    <a:pt x="0" y="4529961"/>
                    <a:pt x="0" y="4299280"/>
                  </a:cubicBezTo>
                  <a:lnTo>
                    <a:pt x="0" y="417685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44000" rIns="91440" bIns="3393316" numCol="1" spcCol="1270" anchor="t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1" kern="1200" dirty="0"/>
                <a:t>Beneficios a los Empleados (NICSP </a:t>
              </a:r>
              <a:r>
                <a:rPr lang="es-CO" sz="2400" b="1" dirty="0"/>
                <a:t>39</a:t>
              </a:r>
              <a:r>
                <a:rPr lang="es-CO" sz="2400" b="1" kern="1200" dirty="0"/>
                <a:t>)</a:t>
              </a: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CB1CE3AF-CB70-46C8-80DC-36A59CC215FB}"/>
                </a:ext>
              </a:extLst>
            </p:cNvPr>
            <p:cNvSpPr/>
            <p:nvPr/>
          </p:nvSpPr>
          <p:spPr>
            <a:xfrm>
              <a:off x="378352" y="1540809"/>
              <a:ext cx="3689847" cy="1136725"/>
            </a:xfrm>
            <a:custGeom>
              <a:avLst/>
              <a:gdLst>
                <a:gd name="connsiteX0" fmla="*/ 0 w 3341480"/>
                <a:gd name="connsiteY0" fmla="*/ 101615 h 1016145"/>
                <a:gd name="connsiteX1" fmla="*/ 101615 w 3341480"/>
                <a:gd name="connsiteY1" fmla="*/ 0 h 1016145"/>
                <a:gd name="connsiteX2" fmla="*/ 3239866 w 3341480"/>
                <a:gd name="connsiteY2" fmla="*/ 0 h 1016145"/>
                <a:gd name="connsiteX3" fmla="*/ 3341481 w 3341480"/>
                <a:gd name="connsiteY3" fmla="*/ 101615 h 1016145"/>
                <a:gd name="connsiteX4" fmla="*/ 3341480 w 3341480"/>
                <a:gd name="connsiteY4" fmla="*/ 914531 h 1016145"/>
                <a:gd name="connsiteX5" fmla="*/ 3239865 w 3341480"/>
                <a:gd name="connsiteY5" fmla="*/ 1016146 h 1016145"/>
                <a:gd name="connsiteX6" fmla="*/ 101615 w 3341480"/>
                <a:gd name="connsiteY6" fmla="*/ 1016145 h 1016145"/>
                <a:gd name="connsiteX7" fmla="*/ 0 w 3341480"/>
                <a:gd name="connsiteY7" fmla="*/ 914530 h 1016145"/>
                <a:gd name="connsiteX8" fmla="*/ 0 w 3341480"/>
                <a:gd name="connsiteY8" fmla="*/ 101615 h 10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1480" h="1016145">
                  <a:moveTo>
                    <a:pt x="0" y="101615"/>
                  </a:moveTo>
                  <a:cubicBezTo>
                    <a:pt x="0" y="45495"/>
                    <a:pt x="45495" y="0"/>
                    <a:pt x="101615" y="0"/>
                  </a:cubicBezTo>
                  <a:lnTo>
                    <a:pt x="3239866" y="0"/>
                  </a:lnTo>
                  <a:cubicBezTo>
                    <a:pt x="3295986" y="0"/>
                    <a:pt x="3341481" y="45495"/>
                    <a:pt x="3341481" y="101615"/>
                  </a:cubicBezTo>
                  <a:cubicBezTo>
                    <a:pt x="3341481" y="372587"/>
                    <a:pt x="3341480" y="643559"/>
                    <a:pt x="3341480" y="914531"/>
                  </a:cubicBezTo>
                  <a:cubicBezTo>
                    <a:pt x="3341480" y="970651"/>
                    <a:pt x="3295985" y="1016146"/>
                    <a:pt x="3239865" y="1016146"/>
                  </a:cubicBezTo>
                  <a:lnTo>
                    <a:pt x="101615" y="1016145"/>
                  </a:lnTo>
                  <a:cubicBezTo>
                    <a:pt x="45495" y="1016145"/>
                    <a:pt x="0" y="970650"/>
                    <a:pt x="0" y="914530"/>
                  </a:cubicBezTo>
                  <a:lnTo>
                    <a:pt x="0" y="10161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402" tIns="60242" rIns="70402" bIns="602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kern="1200" dirty="0"/>
                <a:t>Transacción </a:t>
              </a:r>
              <a:r>
                <a:rPr lang="es-ES" sz="1700" b="1" u="sng" kern="1200" dirty="0">
                  <a:solidFill>
                    <a:schemeClr val="accent5">
                      <a:lumMod val="75000"/>
                    </a:schemeClr>
                  </a:solidFill>
                </a:rPr>
                <a:t>con contraprestación </a:t>
              </a:r>
              <a:r>
                <a:rPr lang="es-ES" sz="1700" b="1" kern="1200" dirty="0"/>
                <a:t>que busca retribuir a los empleados por los servicios prestados a la entidad</a:t>
              </a:r>
              <a:endParaRPr lang="es-CO" sz="1700" b="1" kern="1200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7413D9AB-9B96-43D9-9543-9F50C0E6A052}"/>
                </a:ext>
              </a:extLst>
            </p:cNvPr>
            <p:cNvSpPr/>
            <p:nvPr/>
          </p:nvSpPr>
          <p:spPr>
            <a:xfrm>
              <a:off x="378352" y="2899319"/>
              <a:ext cx="3689847" cy="1136725"/>
            </a:xfrm>
            <a:custGeom>
              <a:avLst/>
              <a:gdLst>
                <a:gd name="connsiteX0" fmla="*/ 0 w 3341480"/>
                <a:gd name="connsiteY0" fmla="*/ 101615 h 1016145"/>
                <a:gd name="connsiteX1" fmla="*/ 101615 w 3341480"/>
                <a:gd name="connsiteY1" fmla="*/ 0 h 1016145"/>
                <a:gd name="connsiteX2" fmla="*/ 3239866 w 3341480"/>
                <a:gd name="connsiteY2" fmla="*/ 0 h 1016145"/>
                <a:gd name="connsiteX3" fmla="*/ 3341481 w 3341480"/>
                <a:gd name="connsiteY3" fmla="*/ 101615 h 1016145"/>
                <a:gd name="connsiteX4" fmla="*/ 3341480 w 3341480"/>
                <a:gd name="connsiteY4" fmla="*/ 914531 h 1016145"/>
                <a:gd name="connsiteX5" fmla="*/ 3239865 w 3341480"/>
                <a:gd name="connsiteY5" fmla="*/ 1016146 h 1016145"/>
                <a:gd name="connsiteX6" fmla="*/ 101615 w 3341480"/>
                <a:gd name="connsiteY6" fmla="*/ 1016145 h 1016145"/>
                <a:gd name="connsiteX7" fmla="*/ 0 w 3341480"/>
                <a:gd name="connsiteY7" fmla="*/ 914530 h 1016145"/>
                <a:gd name="connsiteX8" fmla="*/ 0 w 3341480"/>
                <a:gd name="connsiteY8" fmla="*/ 101615 h 10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1480" h="1016145">
                  <a:moveTo>
                    <a:pt x="0" y="101615"/>
                  </a:moveTo>
                  <a:cubicBezTo>
                    <a:pt x="0" y="45495"/>
                    <a:pt x="45495" y="0"/>
                    <a:pt x="101615" y="0"/>
                  </a:cubicBezTo>
                  <a:lnTo>
                    <a:pt x="3239866" y="0"/>
                  </a:lnTo>
                  <a:cubicBezTo>
                    <a:pt x="3295986" y="0"/>
                    <a:pt x="3341481" y="45495"/>
                    <a:pt x="3341481" y="101615"/>
                  </a:cubicBezTo>
                  <a:cubicBezTo>
                    <a:pt x="3341481" y="372587"/>
                    <a:pt x="3341480" y="643559"/>
                    <a:pt x="3341480" y="914531"/>
                  </a:cubicBezTo>
                  <a:cubicBezTo>
                    <a:pt x="3341480" y="970651"/>
                    <a:pt x="3295985" y="1016146"/>
                    <a:pt x="3239865" y="1016146"/>
                  </a:cubicBezTo>
                  <a:lnTo>
                    <a:pt x="101615" y="1016145"/>
                  </a:lnTo>
                  <a:cubicBezTo>
                    <a:pt x="45495" y="1016145"/>
                    <a:pt x="0" y="970650"/>
                    <a:pt x="0" y="914530"/>
                  </a:cubicBezTo>
                  <a:lnTo>
                    <a:pt x="0" y="10161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2079139"/>
                <a:satOff val="-9594"/>
                <a:lumOff val="353"/>
                <a:alphaOff val="0"/>
              </a:schemeClr>
            </a:fillRef>
            <a:effectRef idx="1">
              <a:schemeClr val="accent4">
                <a:hueOff val="2079139"/>
                <a:satOff val="-9594"/>
                <a:lumOff val="353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402" tIns="60242" rIns="70402" bIns="602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b="1" kern="1200" dirty="0"/>
                <a:t>Cajas o fondos de pensiones cuyos únicos afiliados son </a:t>
              </a:r>
              <a:r>
                <a:rPr lang="es-CO" sz="1700" b="1" u="sng" kern="1200" dirty="0">
                  <a:solidFill>
                    <a:schemeClr val="accent2"/>
                  </a:solidFill>
                </a:rPr>
                <a:t>Empleados del Estado</a:t>
              </a:r>
              <a:r>
                <a:rPr lang="es-CO" sz="1700" b="1" kern="1200" dirty="0"/>
                <a:t> (militares, policías, maestros y congresistas)</a:t>
              </a: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EB4ABF75-CE56-43F5-8D3C-81DC39CAE854}"/>
                </a:ext>
              </a:extLst>
            </p:cNvPr>
            <p:cNvSpPr/>
            <p:nvPr/>
          </p:nvSpPr>
          <p:spPr>
            <a:xfrm>
              <a:off x="378352" y="4235509"/>
              <a:ext cx="3689847" cy="1293056"/>
            </a:xfrm>
            <a:custGeom>
              <a:avLst/>
              <a:gdLst>
                <a:gd name="connsiteX0" fmla="*/ 0 w 3341480"/>
                <a:gd name="connsiteY0" fmla="*/ 101615 h 1016145"/>
                <a:gd name="connsiteX1" fmla="*/ 101615 w 3341480"/>
                <a:gd name="connsiteY1" fmla="*/ 0 h 1016145"/>
                <a:gd name="connsiteX2" fmla="*/ 3239866 w 3341480"/>
                <a:gd name="connsiteY2" fmla="*/ 0 h 1016145"/>
                <a:gd name="connsiteX3" fmla="*/ 3341481 w 3341480"/>
                <a:gd name="connsiteY3" fmla="*/ 101615 h 1016145"/>
                <a:gd name="connsiteX4" fmla="*/ 3341480 w 3341480"/>
                <a:gd name="connsiteY4" fmla="*/ 914531 h 1016145"/>
                <a:gd name="connsiteX5" fmla="*/ 3239865 w 3341480"/>
                <a:gd name="connsiteY5" fmla="*/ 1016146 h 1016145"/>
                <a:gd name="connsiteX6" fmla="*/ 101615 w 3341480"/>
                <a:gd name="connsiteY6" fmla="*/ 1016145 h 1016145"/>
                <a:gd name="connsiteX7" fmla="*/ 0 w 3341480"/>
                <a:gd name="connsiteY7" fmla="*/ 914530 h 1016145"/>
                <a:gd name="connsiteX8" fmla="*/ 0 w 3341480"/>
                <a:gd name="connsiteY8" fmla="*/ 101615 h 10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1480" h="1016145">
                  <a:moveTo>
                    <a:pt x="0" y="101615"/>
                  </a:moveTo>
                  <a:cubicBezTo>
                    <a:pt x="0" y="45495"/>
                    <a:pt x="45495" y="0"/>
                    <a:pt x="101615" y="0"/>
                  </a:cubicBezTo>
                  <a:lnTo>
                    <a:pt x="3239866" y="0"/>
                  </a:lnTo>
                  <a:cubicBezTo>
                    <a:pt x="3295986" y="0"/>
                    <a:pt x="3341481" y="45495"/>
                    <a:pt x="3341481" y="101615"/>
                  </a:cubicBezTo>
                  <a:cubicBezTo>
                    <a:pt x="3341481" y="372587"/>
                    <a:pt x="3341480" y="643559"/>
                    <a:pt x="3341480" y="914531"/>
                  </a:cubicBezTo>
                  <a:cubicBezTo>
                    <a:pt x="3341480" y="970651"/>
                    <a:pt x="3295985" y="1016146"/>
                    <a:pt x="3239865" y="1016146"/>
                  </a:cubicBezTo>
                  <a:lnTo>
                    <a:pt x="101615" y="1016145"/>
                  </a:lnTo>
                  <a:cubicBezTo>
                    <a:pt x="45495" y="1016145"/>
                    <a:pt x="0" y="970650"/>
                    <a:pt x="0" y="914530"/>
                  </a:cubicBezTo>
                  <a:lnTo>
                    <a:pt x="0" y="10161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4158277"/>
                <a:satOff val="-19187"/>
                <a:lumOff val="706"/>
                <a:alphaOff val="0"/>
              </a:schemeClr>
            </a:fillRef>
            <a:effectRef idx="1">
              <a:schemeClr val="accent4">
                <a:hueOff val="4158277"/>
                <a:satOff val="-19187"/>
                <a:lumOff val="706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402" tIns="60242" rIns="70402" bIns="602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b="1" kern="1200" dirty="0"/>
                <a:t>Reconocimiento pleno del cálculo actuarial como pasivo (Norma de beneficios a los empleados y Procedimiento contable) 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b="1" kern="1200" dirty="0"/>
                <a:t>(Resolución 320/19)</a:t>
              </a: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384D4EF8-01A3-4DBD-AF25-D7EC860AACA6}"/>
                </a:ext>
              </a:extLst>
            </p:cNvPr>
            <p:cNvSpPr/>
            <p:nvPr/>
          </p:nvSpPr>
          <p:spPr>
            <a:xfrm>
              <a:off x="4706329" y="675291"/>
              <a:ext cx="4176850" cy="4933771"/>
            </a:xfrm>
            <a:custGeom>
              <a:avLst/>
              <a:gdLst>
                <a:gd name="connsiteX0" fmla="*/ 0 w 4176850"/>
                <a:gd name="connsiteY0" fmla="*/ 417685 h 4716965"/>
                <a:gd name="connsiteX1" fmla="*/ 417685 w 4176850"/>
                <a:gd name="connsiteY1" fmla="*/ 0 h 4716965"/>
                <a:gd name="connsiteX2" fmla="*/ 3759165 w 4176850"/>
                <a:gd name="connsiteY2" fmla="*/ 0 h 4716965"/>
                <a:gd name="connsiteX3" fmla="*/ 4176850 w 4176850"/>
                <a:gd name="connsiteY3" fmla="*/ 417685 h 4716965"/>
                <a:gd name="connsiteX4" fmla="*/ 4176850 w 4176850"/>
                <a:gd name="connsiteY4" fmla="*/ 4299280 h 4716965"/>
                <a:gd name="connsiteX5" fmla="*/ 3759165 w 4176850"/>
                <a:gd name="connsiteY5" fmla="*/ 4716965 h 4716965"/>
                <a:gd name="connsiteX6" fmla="*/ 417685 w 4176850"/>
                <a:gd name="connsiteY6" fmla="*/ 4716965 h 4716965"/>
                <a:gd name="connsiteX7" fmla="*/ 0 w 4176850"/>
                <a:gd name="connsiteY7" fmla="*/ 4299280 h 4716965"/>
                <a:gd name="connsiteX8" fmla="*/ 0 w 4176850"/>
                <a:gd name="connsiteY8" fmla="*/ 417685 h 471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6850" h="4716965">
                  <a:moveTo>
                    <a:pt x="0" y="417685"/>
                  </a:moveTo>
                  <a:cubicBezTo>
                    <a:pt x="0" y="187004"/>
                    <a:pt x="187004" y="0"/>
                    <a:pt x="417685" y="0"/>
                  </a:cubicBezTo>
                  <a:lnTo>
                    <a:pt x="3759165" y="0"/>
                  </a:lnTo>
                  <a:cubicBezTo>
                    <a:pt x="3989846" y="0"/>
                    <a:pt x="4176850" y="187004"/>
                    <a:pt x="4176850" y="417685"/>
                  </a:cubicBezTo>
                  <a:lnTo>
                    <a:pt x="4176850" y="4299280"/>
                  </a:lnTo>
                  <a:cubicBezTo>
                    <a:pt x="4176850" y="4529961"/>
                    <a:pt x="3989846" y="4716965"/>
                    <a:pt x="3759165" y="4716965"/>
                  </a:cubicBezTo>
                  <a:lnTo>
                    <a:pt x="417685" y="4716965"/>
                  </a:lnTo>
                  <a:cubicBezTo>
                    <a:pt x="187004" y="4716965"/>
                    <a:pt x="0" y="4529961"/>
                    <a:pt x="0" y="4299280"/>
                  </a:cubicBezTo>
                  <a:lnTo>
                    <a:pt x="0" y="417685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44000" rIns="91440" bIns="3393316" numCol="1" spcCol="1270" anchor="t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1" kern="1200" dirty="0"/>
                <a:t>Beneficio Social 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400" b="1" kern="1200" dirty="0"/>
                <a:t>(NICSP 42)</a:t>
              </a: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38488C57-1EEE-47E5-83B3-1511AF26532A}"/>
                </a:ext>
              </a:extLst>
            </p:cNvPr>
            <p:cNvSpPr/>
            <p:nvPr/>
          </p:nvSpPr>
          <p:spPr>
            <a:xfrm>
              <a:off x="4854318" y="1630547"/>
              <a:ext cx="3807765" cy="1136725"/>
            </a:xfrm>
            <a:custGeom>
              <a:avLst/>
              <a:gdLst>
                <a:gd name="connsiteX0" fmla="*/ 0 w 3341480"/>
                <a:gd name="connsiteY0" fmla="*/ 101615 h 1016145"/>
                <a:gd name="connsiteX1" fmla="*/ 101615 w 3341480"/>
                <a:gd name="connsiteY1" fmla="*/ 0 h 1016145"/>
                <a:gd name="connsiteX2" fmla="*/ 3239866 w 3341480"/>
                <a:gd name="connsiteY2" fmla="*/ 0 h 1016145"/>
                <a:gd name="connsiteX3" fmla="*/ 3341481 w 3341480"/>
                <a:gd name="connsiteY3" fmla="*/ 101615 h 1016145"/>
                <a:gd name="connsiteX4" fmla="*/ 3341480 w 3341480"/>
                <a:gd name="connsiteY4" fmla="*/ 914531 h 1016145"/>
                <a:gd name="connsiteX5" fmla="*/ 3239865 w 3341480"/>
                <a:gd name="connsiteY5" fmla="*/ 1016146 h 1016145"/>
                <a:gd name="connsiteX6" fmla="*/ 101615 w 3341480"/>
                <a:gd name="connsiteY6" fmla="*/ 1016145 h 1016145"/>
                <a:gd name="connsiteX7" fmla="*/ 0 w 3341480"/>
                <a:gd name="connsiteY7" fmla="*/ 914530 h 1016145"/>
                <a:gd name="connsiteX8" fmla="*/ 0 w 3341480"/>
                <a:gd name="connsiteY8" fmla="*/ 101615 h 10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1480" h="1016145">
                  <a:moveTo>
                    <a:pt x="0" y="101615"/>
                  </a:moveTo>
                  <a:cubicBezTo>
                    <a:pt x="0" y="45495"/>
                    <a:pt x="45495" y="0"/>
                    <a:pt x="101615" y="0"/>
                  </a:cubicBezTo>
                  <a:lnTo>
                    <a:pt x="3239866" y="0"/>
                  </a:lnTo>
                  <a:cubicBezTo>
                    <a:pt x="3295986" y="0"/>
                    <a:pt x="3341481" y="45495"/>
                    <a:pt x="3341481" y="101615"/>
                  </a:cubicBezTo>
                  <a:cubicBezTo>
                    <a:pt x="3341481" y="372587"/>
                    <a:pt x="3341480" y="643559"/>
                    <a:pt x="3341480" y="914531"/>
                  </a:cubicBezTo>
                  <a:cubicBezTo>
                    <a:pt x="3341480" y="970651"/>
                    <a:pt x="3295985" y="1016146"/>
                    <a:pt x="3239865" y="1016146"/>
                  </a:cubicBezTo>
                  <a:lnTo>
                    <a:pt x="101615" y="1016145"/>
                  </a:lnTo>
                  <a:cubicBezTo>
                    <a:pt x="45495" y="1016145"/>
                    <a:pt x="0" y="970650"/>
                    <a:pt x="0" y="914530"/>
                  </a:cubicBezTo>
                  <a:lnTo>
                    <a:pt x="0" y="10161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6237415"/>
                <a:satOff val="-28781"/>
                <a:lumOff val="1059"/>
                <a:alphaOff val="0"/>
              </a:schemeClr>
            </a:fillRef>
            <a:effectRef idx="1">
              <a:schemeClr val="accent4">
                <a:hueOff val="6237415"/>
                <a:satOff val="-28781"/>
                <a:lumOff val="1059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402" tIns="60242" rIns="70402" bIns="602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b="1" kern="1200" dirty="0"/>
                <a:t>Transacciones </a:t>
              </a:r>
              <a:r>
                <a:rPr lang="es-CO" sz="1700" b="1" u="sng" kern="1200" dirty="0">
                  <a:solidFill>
                    <a:schemeClr val="accent5">
                      <a:lumMod val="75000"/>
                    </a:schemeClr>
                  </a:solidFill>
                </a:rPr>
                <a:t>sin contraprestación </a:t>
              </a:r>
              <a:r>
                <a:rPr lang="es-CO" sz="1700" b="1" kern="1200" dirty="0"/>
                <a:t>que buscan cubrir riesgos sociales que son inherentes a las características de los hogares o individuos</a:t>
              </a: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43F89215-9403-4977-8D10-ADFF25D645AC}"/>
                </a:ext>
              </a:extLst>
            </p:cNvPr>
            <p:cNvSpPr/>
            <p:nvPr/>
          </p:nvSpPr>
          <p:spPr>
            <a:xfrm>
              <a:off x="4854318" y="2899319"/>
              <a:ext cx="3807765" cy="1136725"/>
            </a:xfrm>
            <a:custGeom>
              <a:avLst/>
              <a:gdLst>
                <a:gd name="connsiteX0" fmla="*/ 0 w 3341480"/>
                <a:gd name="connsiteY0" fmla="*/ 101615 h 1016145"/>
                <a:gd name="connsiteX1" fmla="*/ 101615 w 3341480"/>
                <a:gd name="connsiteY1" fmla="*/ 0 h 1016145"/>
                <a:gd name="connsiteX2" fmla="*/ 3239866 w 3341480"/>
                <a:gd name="connsiteY2" fmla="*/ 0 h 1016145"/>
                <a:gd name="connsiteX3" fmla="*/ 3341481 w 3341480"/>
                <a:gd name="connsiteY3" fmla="*/ 101615 h 1016145"/>
                <a:gd name="connsiteX4" fmla="*/ 3341480 w 3341480"/>
                <a:gd name="connsiteY4" fmla="*/ 914531 h 1016145"/>
                <a:gd name="connsiteX5" fmla="*/ 3239865 w 3341480"/>
                <a:gd name="connsiteY5" fmla="*/ 1016146 h 1016145"/>
                <a:gd name="connsiteX6" fmla="*/ 101615 w 3341480"/>
                <a:gd name="connsiteY6" fmla="*/ 1016145 h 1016145"/>
                <a:gd name="connsiteX7" fmla="*/ 0 w 3341480"/>
                <a:gd name="connsiteY7" fmla="*/ 914530 h 1016145"/>
                <a:gd name="connsiteX8" fmla="*/ 0 w 3341480"/>
                <a:gd name="connsiteY8" fmla="*/ 101615 h 10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1480" h="1016145">
                  <a:moveTo>
                    <a:pt x="0" y="101615"/>
                  </a:moveTo>
                  <a:cubicBezTo>
                    <a:pt x="0" y="45495"/>
                    <a:pt x="45495" y="0"/>
                    <a:pt x="101615" y="0"/>
                  </a:cubicBezTo>
                  <a:lnTo>
                    <a:pt x="3239866" y="0"/>
                  </a:lnTo>
                  <a:cubicBezTo>
                    <a:pt x="3295986" y="0"/>
                    <a:pt x="3341481" y="45495"/>
                    <a:pt x="3341481" y="101615"/>
                  </a:cubicBezTo>
                  <a:cubicBezTo>
                    <a:pt x="3341481" y="372587"/>
                    <a:pt x="3341480" y="643559"/>
                    <a:pt x="3341480" y="914531"/>
                  </a:cubicBezTo>
                  <a:cubicBezTo>
                    <a:pt x="3341480" y="970651"/>
                    <a:pt x="3295985" y="1016146"/>
                    <a:pt x="3239865" y="1016146"/>
                  </a:cubicBezTo>
                  <a:lnTo>
                    <a:pt x="101615" y="1016145"/>
                  </a:lnTo>
                  <a:cubicBezTo>
                    <a:pt x="45495" y="1016145"/>
                    <a:pt x="0" y="970650"/>
                    <a:pt x="0" y="914530"/>
                  </a:cubicBezTo>
                  <a:lnTo>
                    <a:pt x="0" y="10161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8316554"/>
                <a:satOff val="-38374"/>
                <a:lumOff val="1412"/>
                <a:alphaOff val="0"/>
              </a:schemeClr>
            </a:fillRef>
            <a:effectRef idx="1">
              <a:schemeClr val="accent4">
                <a:hueOff val="8316554"/>
                <a:satOff val="-38374"/>
                <a:lumOff val="1412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402" tIns="60242" rIns="70402" bIns="602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b="1" kern="1200" dirty="0"/>
                <a:t>Cajas o Fondos de pensiones cuyos afiliados prestan </a:t>
              </a:r>
              <a:r>
                <a:rPr lang="es-CO" sz="1700" b="1" u="sng" kern="1200" dirty="0">
                  <a:solidFill>
                    <a:srgbClr val="FF0000"/>
                  </a:solidFill>
                </a:rPr>
                <a:t>Servicio al Estado </a:t>
              </a:r>
              <a:r>
                <a:rPr lang="es-CO" sz="1700" b="1" kern="1200" dirty="0"/>
                <a:t>o a </a:t>
              </a:r>
              <a:r>
                <a:rPr lang="es-CO" sz="1700" b="1" u="sng" kern="1200" dirty="0">
                  <a:solidFill>
                    <a:schemeClr val="accent5"/>
                  </a:solidFill>
                </a:rPr>
                <a:t>Entidades </a:t>
              </a:r>
              <a:r>
                <a:rPr lang="es-CO" sz="1700" b="1" u="sng" dirty="0">
                  <a:solidFill>
                    <a:schemeClr val="accent5"/>
                  </a:solidFill>
                </a:rPr>
                <a:t>P</a:t>
              </a:r>
              <a:r>
                <a:rPr lang="es-CO" sz="1700" b="1" u="sng" kern="1200" dirty="0">
                  <a:solidFill>
                    <a:schemeClr val="accent5"/>
                  </a:solidFill>
                </a:rPr>
                <a:t>rivadas </a:t>
              </a:r>
              <a:r>
                <a:rPr lang="es-CO" sz="1700" b="1" kern="1200" dirty="0"/>
                <a:t>(Colpensiones)</a:t>
              </a:r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5DA1935-6783-4B66-AB7B-C8160770FBE4}"/>
                </a:ext>
              </a:extLst>
            </p:cNvPr>
            <p:cNvSpPr/>
            <p:nvPr/>
          </p:nvSpPr>
          <p:spPr>
            <a:xfrm>
              <a:off x="4888711" y="4235509"/>
              <a:ext cx="3773372" cy="1233231"/>
            </a:xfrm>
            <a:custGeom>
              <a:avLst/>
              <a:gdLst>
                <a:gd name="connsiteX0" fmla="*/ 0 w 3341480"/>
                <a:gd name="connsiteY0" fmla="*/ 101615 h 1016145"/>
                <a:gd name="connsiteX1" fmla="*/ 101615 w 3341480"/>
                <a:gd name="connsiteY1" fmla="*/ 0 h 1016145"/>
                <a:gd name="connsiteX2" fmla="*/ 3239866 w 3341480"/>
                <a:gd name="connsiteY2" fmla="*/ 0 h 1016145"/>
                <a:gd name="connsiteX3" fmla="*/ 3341481 w 3341480"/>
                <a:gd name="connsiteY3" fmla="*/ 101615 h 1016145"/>
                <a:gd name="connsiteX4" fmla="*/ 3341480 w 3341480"/>
                <a:gd name="connsiteY4" fmla="*/ 914531 h 1016145"/>
                <a:gd name="connsiteX5" fmla="*/ 3239865 w 3341480"/>
                <a:gd name="connsiteY5" fmla="*/ 1016146 h 1016145"/>
                <a:gd name="connsiteX6" fmla="*/ 101615 w 3341480"/>
                <a:gd name="connsiteY6" fmla="*/ 1016145 h 1016145"/>
                <a:gd name="connsiteX7" fmla="*/ 0 w 3341480"/>
                <a:gd name="connsiteY7" fmla="*/ 914530 h 1016145"/>
                <a:gd name="connsiteX8" fmla="*/ 0 w 3341480"/>
                <a:gd name="connsiteY8" fmla="*/ 101615 h 10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1480" h="1016145">
                  <a:moveTo>
                    <a:pt x="0" y="101615"/>
                  </a:moveTo>
                  <a:cubicBezTo>
                    <a:pt x="0" y="45495"/>
                    <a:pt x="45495" y="0"/>
                    <a:pt x="101615" y="0"/>
                  </a:cubicBezTo>
                  <a:lnTo>
                    <a:pt x="3239866" y="0"/>
                  </a:lnTo>
                  <a:cubicBezTo>
                    <a:pt x="3295986" y="0"/>
                    <a:pt x="3341481" y="45495"/>
                    <a:pt x="3341481" y="101615"/>
                  </a:cubicBezTo>
                  <a:cubicBezTo>
                    <a:pt x="3341481" y="372587"/>
                    <a:pt x="3341480" y="643559"/>
                    <a:pt x="3341480" y="914531"/>
                  </a:cubicBezTo>
                  <a:cubicBezTo>
                    <a:pt x="3341480" y="970651"/>
                    <a:pt x="3295985" y="1016146"/>
                    <a:pt x="3239865" y="1016146"/>
                  </a:cubicBezTo>
                  <a:lnTo>
                    <a:pt x="101615" y="1016145"/>
                  </a:lnTo>
                  <a:cubicBezTo>
                    <a:pt x="45495" y="1016145"/>
                    <a:pt x="0" y="970650"/>
                    <a:pt x="0" y="914530"/>
                  </a:cubicBezTo>
                  <a:lnTo>
                    <a:pt x="0" y="10161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1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0402" tIns="60242" rIns="70402" bIns="6024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b="1" kern="1200" dirty="0"/>
                <a:t>A falta de una NICSP, a nivel mundial se había aceptado que el cálculo actuarial se considerara como una contingencia (Resolución 368/19)</a:t>
              </a:r>
            </a:p>
          </p:txBody>
        </p:sp>
      </p:grpSp>
      <p:sp>
        <p:nvSpPr>
          <p:cNvPr id="4" name="Título 3">
            <a:extLst>
              <a:ext uri="{FF2B5EF4-FFF2-40B4-BE49-F238E27FC236}">
                <a16:creationId xmlns:a16="http://schemas.microsoft.com/office/drawing/2014/main" id="{F60D2413-66B1-42AA-99E3-701AB8BA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40" y="20320"/>
            <a:ext cx="8529319" cy="622363"/>
          </a:xfrm>
        </p:spPr>
        <p:txBody>
          <a:bodyPr>
            <a:noAutofit/>
          </a:bodyPr>
          <a:lstStyle/>
          <a:p>
            <a:r>
              <a:rPr lang="es-CO" sz="2400" b="1" dirty="0">
                <a:solidFill>
                  <a:schemeClr val="accent5"/>
                </a:solidFill>
              </a:rPr>
              <a:t>Obligaciones pensionales en el marco de la convergencia con NICSP</a:t>
            </a:r>
          </a:p>
        </p:txBody>
      </p:sp>
    </p:spTree>
    <p:extLst>
      <p:ext uri="{BB962C8B-B14F-4D97-AF65-F5344CB8AC3E}">
        <p14:creationId xmlns:p14="http://schemas.microsoft.com/office/powerpoint/2010/main" val="277513624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7314ACE-35F8-4035-80D3-9870A7354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622155"/>
              </p:ext>
            </p:extLst>
          </p:nvPr>
        </p:nvGraphicFramePr>
        <p:xfrm>
          <a:off x="6" y="747132"/>
          <a:ext cx="6869145" cy="4967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608BE907-F9F0-49CB-BC6A-93263E9C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125" y="76200"/>
            <a:ext cx="5441315" cy="586803"/>
          </a:xfrm>
        </p:spPr>
        <p:txBody>
          <a:bodyPr>
            <a:noAutofit/>
          </a:bodyPr>
          <a:lstStyle/>
          <a:p>
            <a:pPr algn="l"/>
            <a:r>
              <a:rPr lang="es-CO" sz="2000" b="1" dirty="0">
                <a:solidFill>
                  <a:schemeClr val="accent5"/>
                </a:solidFill>
              </a:rPr>
              <a:t>La NICSP 42 - Beneficios sociales</a:t>
            </a:r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99DAF2F3-CC36-4FEB-BE93-0D0C02B70AF3}"/>
              </a:ext>
            </a:extLst>
          </p:cNvPr>
          <p:cNvSpPr/>
          <p:nvPr/>
        </p:nvSpPr>
        <p:spPr>
          <a:xfrm>
            <a:off x="6869152" y="1056641"/>
            <a:ext cx="59968" cy="4338320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9A6BA6D-4F22-4DD3-A22D-187C85E9E992}"/>
              </a:ext>
            </a:extLst>
          </p:cNvPr>
          <p:cNvSpPr/>
          <p:nvPr/>
        </p:nvSpPr>
        <p:spPr>
          <a:xfrm>
            <a:off x="7114478" y="1056641"/>
            <a:ext cx="1907602" cy="2646679"/>
          </a:xfrm>
          <a:prstGeom prst="roundRect">
            <a:avLst/>
          </a:prstGeom>
          <a:ln w="28575"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i="1" dirty="0"/>
              <a:t>En el 2021 estudio y evaluación por la CGN sobre la pertinencia de incorporar, al Marco Normativo para Entidades de Gobierno, los criterios de la NICSP 42</a:t>
            </a:r>
          </a:p>
        </p:txBody>
      </p:sp>
      <p:sp>
        <p:nvSpPr>
          <p:cNvPr id="9" name="Flecha abajo 8"/>
          <p:cNvSpPr/>
          <p:nvPr/>
        </p:nvSpPr>
        <p:spPr>
          <a:xfrm>
            <a:off x="2976880" y="579120"/>
            <a:ext cx="457200" cy="41656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2159" y="0"/>
            <a:ext cx="1493520" cy="1034874"/>
          </a:xfrm>
          <a:prstGeom prst="rect">
            <a:avLst/>
          </a:prstGeom>
        </p:spPr>
      </p:pic>
      <p:sp>
        <p:nvSpPr>
          <p:cNvPr id="8" name="Rectángulo: esquinas redondeadas 5">
            <a:extLst>
              <a:ext uri="{FF2B5EF4-FFF2-40B4-BE49-F238E27FC236}">
                <a16:creationId xmlns:a16="http://schemas.microsoft.com/office/drawing/2014/main" id="{69A6BA6D-4F22-4DD3-A22D-187C85E9E992}"/>
              </a:ext>
            </a:extLst>
          </p:cNvPr>
          <p:cNvSpPr/>
          <p:nvPr/>
        </p:nvSpPr>
        <p:spPr>
          <a:xfrm>
            <a:off x="7114478" y="3835400"/>
            <a:ext cx="1907602" cy="1798321"/>
          </a:xfrm>
          <a:prstGeom prst="roundRect">
            <a:avLst/>
          </a:prstGeom>
          <a:ln w="28575"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b="1" dirty="0"/>
          </a:p>
          <a:p>
            <a:pPr algn="ctr"/>
            <a:r>
              <a:rPr lang="es-CO" b="1" dirty="0"/>
              <a:t>La CGN está adelantando acciones para poder contar con el apoyo del BM a efecto de  realizar  un diagnóstico sobre éste tema.</a:t>
            </a:r>
          </a:p>
          <a:p>
            <a:r>
              <a:rPr lang="es-CO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6470060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EE246C9-2C7C-44FF-880A-11FCD4D0EF85}"/>
              </a:ext>
            </a:extLst>
          </p:cNvPr>
          <p:cNvGrpSpPr/>
          <p:nvPr/>
        </p:nvGrpSpPr>
        <p:grpSpPr>
          <a:xfrm>
            <a:off x="54426" y="799521"/>
            <a:ext cx="8621489" cy="4882822"/>
            <a:chOff x="97864" y="532874"/>
            <a:chExt cx="7885514" cy="4398217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2C3C25F2-5687-454C-8ABE-B8E3FA9C6495}"/>
                </a:ext>
              </a:extLst>
            </p:cNvPr>
            <p:cNvSpPr/>
            <p:nvPr/>
          </p:nvSpPr>
          <p:spPr>
            <a:xfrm>
              <a:off x="97867" y="532874"/>
              <a:ext cx="654325" cy="963676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1</a:t>
              </a:r>
            </a:p>
          </p:txBody>
        </p:sp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10C9437C-ED0A-4F73-A033-19F4026728F2}"/>
                </a:ext>
              </a:extLst>
            </p:cNvPr>
            <p:cNvSpPr/>
            <p:nvPr/>
          </p:nvSpPr>
          <p:spPr>
            <a:xfrm>
              <a:off x="752189" y="532874"/>
              <a:ext cx="7231188" cy="669113"/>
            </a:xfrm>
            <a:custGeom>
              <a:avLst/>
              <a:gdLst>
                <a:gd name="connsiteX0" fmla="*/ 83666 w 501986"/>
                <a:gd name="connsiteY0" fmla="*/ 0 h 8113030"/>
                <a:gd name="connsiteX1" fmla="*/ 418320 w 501986"/>
                <a:gd name="connsiteY1" fmla="*/ 0 h 8113030"/>
                <a:gd name="connsiteX2" fmla="*/ 501986 w 501986"/>
                <a:gd name="connsiteY2" fmla="*/ 83666 h 8113030"/>
                <a:gd name="connsiteX3" fmla="*/ 501986 w 501986"/>
                <a:gd name="connsiteY3" fmla="*/ 8113030 h 8113030"/>
                <a:gd name="connsiteX4" fmla="*/ 501986 w 501986"/>
                <a:gd name="connsiteY4" fmla="*/ 8113030 h 8113030"/>
                <a:gd name="connsiteX5" fmla="*/ 0 w 501986"/>
                <a:gd name="connsiteY5" fmla="*/ 8113030 h 8113030"/>
                <a:gd name="connsiteX6" fmla="*/ 0 w 501986"/>
                <a:gd name="connsiteY6" fmla="*/ 8113030 h 8113030"/>
                <a:gd name="connsiteX7" fmla="*/ 0 w 501986"/>
                <a:gd name="connsiteY7" fmla="*/ 83666 h 8113030"/>
                <a:gd name="connsiteX8" fmla="*/ 83666 w 501986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86" h="8113030">
                  <a:moveTo>
                    <a:pt x="501986" y="1352204"/>
                  </a:moveTo>
                  <a:lnTo>
                    <a:pt x="501986" y="6760826"/>
                  </a:lnTo>
                  <a:cubicBezTo>
                    <a:pt x="501986" y="7507616"/>
                    <a:pt x="499668" y="8113022"/>
                    <a:pt x="496809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809" y="8"/>
                  </a:lnTo>
                  <a:cubicBezTo>
                    <a:pt x="499668" y="8"/>
                    <a:pt x="501986" y="605414"/>
                    <a:pt x="501986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4664" rIns="34664" bIns="34666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700" b="1" kern="1200" dirty="0"/>
                <a:t>La Resolución 320 de 2019 aplica a las entidades de gobierno. Estas reconocen el cálculo actuarial de pensiones en el PASIVO (Cuenta BENEFICIOS POSEMPELO) y los recursos que lo respaldan como PLAN DE ACTIVOS (Cuenta 1904)</a:t>
              </a:r>
            </a:p>
          </p:txBody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DB400484-6052-4DFB-BAD0-D11740D22014}"/>
                </a:ext>
              </a:extLst>
            </p:cNvPr>
            <p:cNvSpPr/>
            <p:nvPr/>
          </p:nvSpPr>
          <p:spPr>
            <a:xfrm>
              <a:off x="97868" y="1331582"/>
              <a:ext cx="666546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1732615"/>
                <a:satOff val="-7995"/>
                <a:lumOff val="294"/>
                <a:alphaOff val="0"/>
              </a:schemeClr>
            </a:lnRef>
            <a:fillRef idx="2">
              <a:schemeClr val="accent4">
                <a:hueOff val="1732615"/>
                <a:satOff val="-7995"/>
                <a:lumOff val="294"/>
                <a:alphaOff val="0"/>
              </a:schemeClr>
            </a:fillRef>
            <a:effectRef idx="1">
              <a:schemeClr val="accent4">
                <a:hueOff val="1732615"/>
                <a:satOff val="-7995"/>
                <a:lumOff val="294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2</a:t>
              </a: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173ED1DD-1C0C-4217-B3E7-BB2B5737ED9E}"/>
                </a:ext>
              </a:extLst>
            </p:cNvPr>
            <p:cNvSpPr/>
            <p:nvPr/>
          </p:nvSpPr>
          <p:spPr>
            <a:xfrm>
              <a:off x="764416" y="1338773"/>
              <a:ext cx="7218961" cy="50172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1732615"/>
                <a:satOff val="-7995"/>
                <a:lumOff val="29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700" b="1" kern="1200" dirty="0"/>
                <a:t>CASUR, CREMIL, FONPRECON (fondos vejez, invalidez, sobrevivientes), </a:t>
              </a:r>
              <a:r>
                <a:rPr lang="es-CO" sz="1700" b="1" dirty="0"/>
                <a:t>PENSIONES DE ANTIOQUIA son entidades de gobierno y aplican Resolución 320 de 2019</a:t>
              </a:r>
              <a:endParaRPr lang="es-CO" sz="1700" b="1" kern="1200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DB3CAB5A-0CB3-4C51-9ED9-B46E71835698}"/>
                </a:ext>
              </a:extLst>
            </p:cNvPr>
            <p:cNvSpPr/>
            <p:nvPr/>
          </p:nvSpPr>
          <p:spPr>
            <a:xfrm>
              <a:off x="97864" y="2009059"/>
              <a:ext cx="654323" cy="1240418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2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1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3</a:t>
              </a: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D25855CA-9BE4-4E6E-B641-A30A9CBC9B1E}"/>
                </a:ext>
              </a:extLst>
            </p:cNvPr>
            <p:cNvSpPr/>
            <p:nvPr/>
          </p:nvSpPr>
          <p:spPr>
            <a:xfrm>
              <a:off x="752189" y="2009059"/>
              <a:ext cx="7231188" cy="85234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s-CO" sz="1700" b="1" dirty="0"/>
                <a:t>CASUR, CREMIL, FONPRECON (fondos vejez, invalidez, sobrevivientes) hasta el 2018 revelaron el cálculo actuarial como CONTINGENCIA en CUENTAS DE ORDEN  (Cuenta 9147). A partir de 2019 lo reclasificaron al PASIVO en cumplimiento de Resol. 320/2019</a:t>
              </a: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FECD388E-219C-4E6A-A0DA-B1F76F9738EC}"/>
                </a:ext>
              </a:extLst>
            </p:cNvPr>
            <p:cNvSpPr/>
            <p:nvPr/>
          </p:nvSpPr>
          <p:spPr>
            <a:xfrm>
              <a:off x="97867" y="3046263"/>
              <a:ext cx="666545" cy="1208289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5197846"/>
                <a:satOff val="-23984"/>
                <a:lumOff val="883"/>
                <a:alphaOff val="0"/>
              </a:schemeClr>
            </a:lnRef>
            <a:fillRef idx="2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1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4</a:t>
              </a: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A8C1A06A-884F-4D71-8747-2E4FB56E2092}"/>
                </a:ext>
              </a:extLst>
            </p:cNvPr>
            <p:cNvSpPr/>
            <p:nvPr/>
          </p:nvSpPr>
          <p:spPr>
            <a:xfrm>
              <a:off x="764414" y="3034168"/>
              <a:ext cx="7218964" cy="839851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5197846"/>
                <a:satOff val="-23984"/>
                <a:lumOff val="88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Aft>
                  <a:spcPct val="15000"/>
                </a:spcAft>
                <a:buChar char="•"/>
              </a:pPr>
              <a:r>
                <a:rPr lang="es-CO" sz="1700" b="1" kern="1200" dirty="0"/>
                <a:t>PENSIONES DE ANTIOQUIA (Fondos vejez y sobrevivencia) son entidades de gobierno </a:t>
              </a:r>
              <a:r>
                <a:rPr lang="es-CO" sz="1700" b="1" dirty="0"/>
                <a:t>aplicarán la Resol. 320/2019, pero hasta el año 2019 siguieron revelando el cálculo actuarial como contingencia en Cuentas de orden ( Cuenta 9147). En 2020 harán la reclasificación al PASIVO. </a:t>
              </a: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F23B489E-A75D-4ABC-B0B7-C0A9122F959A}"/>
                </a:ext>
              </a:extLst>
            </p:cNvPr>
            <p:cNvSpPr/>
            <p:nvPr/>
          </p:nvSpPr>
          <p:spPr>
            <a:xfrm>
              <a:off x="132715" y="4031740"/>
              <a:ext cx="619475" cy="899351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6930461"/>
                <a:satOff val="-31979"/>
                <a:lumOff val="1177"/>
                <a:alphaOff val="0"/>
              </a:schemeClr>
            </a:lnRef>
            <a:fillRef idx="2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1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5</a:t>
              </a:r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DD2E9C29-96CD-4408-8855-3C315D1AC8FE}"/>
                </a:ext>
              </a:extLst>
            </p:cNvPr>
            <p:cNvSpPr/>
            <p:nvPr/>
          </p:nvSpPr>
          <p:spPr>
            <a:xfrm>
              <a:off x="752189" y="4043837"/>
              <a:ext cx="7231188" cy="620702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8663077"/>
                <a:satOff val="-39973"/>
                <a:lumOff val="147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3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700" b="1" kern="1200" dirty="0"/>
                <a:t>FOMAG, es una entidad de gobierno, aplica Resoluci</a:t>
              </a:r>
              <a:r>
                <a:rPr lang="es-CO" sz="1700" b="1" dirty="0"/>
                <a:t>ón 320 de 2019, pero el pasivo pensional lo registran las entidades territoriales y la Nación. Pero FOMAG revela el calculo actuarial en Cuentas de Orden (Cuenta 9190)</a:t>
              </a:r>
              <a:endParaRPr lang="es-CO" sz="1700" b="1" kern="1200" dirty="0"/>
            </a:p>
          </p:txBody>
        </p:sp>
      </p:grpSp>
      <p:sp>
        <p:nvSpPr>
          <p:cNvPr id="5" name="Título 3">
            <a:extLst>
              <a:ext uri="{FF2B5EF4-FFF2-40B4-BE49-F238E27FC236}">
                <a16:creationId xmlns:a16="http://schemas.microsoft.com/office/drawing/2014/main" id="{AA11F92B-CDC2-4EAF-896B-D7F9E336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614" y="165789"/>
            <a:ext cx="5644244" cy="397727"/>
          </a:xfrm>
        </p:spPr>
        <p:txBody>
          <a:bodyPr>
            <a:noAutofit/>
          </a:bodyPr>
          <a:lstStyle/>
          <a:p>
            <a:r>
              <a:rPr lang="es-CO" sz="2800" b="1" dirty="0">
                <a:solidFill>
                  <a:schemeClr val="accent5"/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23632219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EE246C9-2C7C-44FF-880A-11FCD4D0EF85}"/>
              </a:ext>
            </a:extLst>
          </p:cNvPr>
          <p:cNvGrpSpPr/>
          <p:nvPr/>
        </p:nvGrpSpPr>
        <p:grpSpPr>
          <a:xfrm>
            <a:off x="59871" y="783961"/>
            <a:ext cx="8599717" cy="4599025"/>
            <a:chOff x="64194" y="640117"/>
            <a:chExt cx="7908214" cy="3305162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2C3C25F2-5687-454C-8ABE-B8E3FA9C6495}"/>
                </a:ext>
              </a:extLst>
            </p:cNvPr>
            <p:cNvSpPr/>
            <p:nvPr/>
          </p:nvSpPr>
          <p:spPr>
            <a:xfrm>
              <a:off x="104237" y="640117"/>
              <a:ext cx="647955" cy="771882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6</a:t>
              </a:r>
            </a:p>
          </p:txBody>
        </p:sp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10C9437C-ED0A-4F73-A033-19F4026728F2}"/>
                </a:ext>
              </a:extLst>
            </p:cNvPr>
            <p:cNvSpPr/>
            <p:nvPr/>
          </p:nvSpPr>
          <p:spPr>
            <a:xfrm>
              <a:off x="752188" y="3200778"/>
              <a:ext cx="7220220" cy="485101"/>
            </a:xfrm>
            <a:custGeom>
              <a:avLst/>
              <a:gdLst>
                <a:gd name="connsiteX0" fmla="*/ 83666 w 501986"/>
                <a:gd name="connsiteY0" fmla="*/ 0 h 8113030"/>
                <a:gd name="connsiteX1" fmla="*/ 418320 w 501986"/>
                <a:gd name="connsiteY1" fmla="*/ 0 h 8113030"/>
                <a:gd name="connsiteX2" fmla="*/ 501986 w 501986"/>
                <a:gd name="connsiteY2" fmla="*/ 83666 h 8113030"/>
                <a:gd name="connsiteX3" fmla="*/ 501986 w 501986"/>
                <a:gd name="connsiteY3" fmla="*/ 8113030 h 8113030"/>
                <a:gd name="connsiteX4" fmla="*/ 501986 w 501986"/>
                <a:gd name="connsiteY4" fmla="*/ 8113030 h 8113030"/>
                <a:gd name="connsiteX5" fmla="*/ 0 w 501986"/>
                <a:gd name="connsiteY5" fmla="*/ 8113030 h 8113030"/>
                <a:gd name="connsiteX6" fmla="*/ 0 w 501986"/>
                <a:gd name="connsiteY6" fmla="*/ 8113030 h 8113030"/>
                <a:gd name="connsiteX7" fmla="*/ 0 w 501986"/>
                <a:gd name="connsiteY7" fmla="*/ 83666 h 8113030"/>
                <a:gd name="connsiteX8" fmla="*/ 83666 w 501986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86" h="8113030">
                  <a:moveTo>
                    <a:pt x="501986" y="1352204"/>
                  </a:moveTo>
                  <a:lnTo>
                    <a:pt x="501986" y="6760826"/>
                  </a:lnTo>
                  <a:cubicBezTo>
                    <a:pt x="501986" y="7507616"/>
                    <a:pt x="499668" y="8113022"/>
                    <a:pt x="496809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809" y="8"/>
                  </a:lnTo>
                  <a:cubicBezTo>
                    <a:pt x="499668" y="8"/>
                    <a:pt x="501986" y="605414"/>
                    <a:pt x="501986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3" tIns="34664" rIns="34664" bIns="34666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s-CO" sz="1700" b="1" kern="1200" dirty="0"/>
                <a:t>La CGN e</a:t>
              </a:r>
              <a:r>
                <a:rPr lang="es-CO" sz="1700" b="1" i="1" dirty="0"/>
                <a:t>n el 2021 tiene previsto realizar estudio y evaluación sobre la pertinencia de incorporar, al Marco Normativo para Entidades de Gobierno, los criterios de la NICSP 42</a:t>
              </a: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173ED1DD-1C0C-4217-B3E7-BB2B5737ED9E}"/>
                </a:ext>
              </a:extLst>
            </p:cNvPr>
            <p:cNvSpPr/>
            <p:nvPr/>
          </p:nvSpPr>
          <p:spPr>
            <a:xfrm>
              <a:off x="752187" y="663446"/>
              <a:ext cx="7220220" cy="483147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1732615"/>
                <a:satOff val="-7995"/>
                <a:lumOff val="29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700" b="1" kern="1200" dirty="0"/>
                <a:t>La Naci</a:t>
              </a:r>
              <a:r>
                <a:rPr lang="es-CO" sz="1700" b="1" dirty="0"/>
                <a:t>ón reconoció un pasivo (provisión) por la CONCURRENCIA para el pago de pensiones a Universidades públicas y Entidades de Salud, a través del </a:t>
              </a:r>
              <a:r>
                <a:rPr lang="es-CO" sz="1700" b="1" dirty="0" err="1"/>
                <a:t>Mineducación</a:t>
              </a:r>
              <a:r>
                <a:rPr lang="es-CO" sz="1700" b="1" dirty="0"/>
                <a:t> ($130,1 billones) y </a:t>
              </a:r>
              <a:r>
                <a:rPr lang="es-CO" sz="1700" b="1" dirty="0" err="1"/>
                <a:t>Minhacienda</a:t>
              </a:r>
              <a:r>
                <a:rPr lang="es-CO" sz="1700" b="1" dirty="0"/>
                <a:t> ($0,4 billones). En aplicación Resol. 320 de 2019</a:t>
              </a:r>
              <a:endParaRPr lang="es-CO" sz="1700" b="1" kern="1200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DB3CAB5A-0CB3-4C51-9ED9-B46E71835698}"/>
                </a:ext>
              </a:extLst>
            </p:cNvPr>
            <p:cNvSpPr/>
            <p:nvPr/>
          </p:nvSpPr>
          <p:spPr>
            <a:xfrm>
              <a:off x="104237" y="1460374"/>
              <a:ext cx="647952" cy="805349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2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1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7</a:t>
              </a: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D25855CA-9BE4-4E6E-B641-A30A9CBC9B1E}"/>
                </a:ext>
              </a:extLst>
            </p:cNvPr>
            <p:cNvSpPr/>
            <p:nvPr/>
          </p:nvSpPr>
          <p:spPr>
            <a:xfrm>
              <a:off x="752186" y="1477781"/>
              <a:ext cx="7220222" cy="503929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es-CO" sz="1700" b="1" dirty="0"/>
                <a:t>Universidades y entidades de salud vienen reconociendo el Derecho a recibir la CONCURRENCIA en la cuenta 1904 (Plan de Activos) en cumplimiento del marco normativo y Resol. 320/2019</a:t>
              </a: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FECD388E-219C-4E6A-A0DA-B1F76F9738EC}"/>
                </a:ext>
              </a:extLst>
            </p:cNvPr>
            <p:cNvSpPr/>
            <p:nvPr/>
          </p:nvSpPr>
          <p:spPr>
            <a:xfrm>
              <a:off x="64194" y="2265723"/>
              <a:ext cx="687993" cy="894906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5197846"/>
                <a:satOff val="-23984"/>
                <a:lumOff val="883"/>
                <a:alphaOff val="0"/>
              </a:schemeClr>
            </a:lnRef>
            <a:fillRef idx="2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1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8</a:t>
              </a: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F23B489E-A75D-4ABC-B0B7-C0A9122F959A}"/>
                </a:ext>
              </a:extLst>
            </p:cNvPr>
            <p:cNvSpPr/>
            <p:nvPr/>
          </p:nvSpPr>
          <p:spPr>
            <a:xfrm>
              <a:off x="154289" y="3200778"/>
              <a:ext cx="597901" cy="744501"/>
            </a:xfrm>
            <a:custGeom>
              <a:avLst/>
              <a:gdLst>
                <a:gd name="connsiteX0" fmla="*/ 0 w 771881"/>
                <a:gd name="connsiteY0" fmla="*/ 0 h 540316"/>
                <a:gd name="connsiteX1" fmla="*/ 501723 w 771881"/>
                <a:gd name="connsiteY1" fmla="*/ 0 h 540316"/>
                <a:gd name="connsiteX2" fmla="*/ 771881 w 771881"/>
                <a:gd name="connsiteY2" fmla="*/ 270158 h 540316"/>
                <a:gd name="connsiteX3" fmla="*/ 501723 w 771881"/>
                <a:gd name="connsiteY3" fmla="*/ 540316 h 540316"/>
                <a:gd name="connsiteX4" fmla="*/ 0 w 771881"/>
                <a:gd name="connsiteY4" fmla="*/ 540316 h 540316"/>
                <a:gd name="connsiteX5" fmla="*/ 270158 w 771881"/>
                <a:gd name="connsiteY5" fmla="*/ 270158 h 540316"/>
                <a:gd name="connsiteX6" fmla="*/ 0 w 771881"/>
                <a:gd name="connsiteY6" fmla="*/ 0 h 54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881" h="540316">
                  <a:moveTo>
                    <a:pt x="771880" y="0"/>
                  </a:moveTo>
                  <a:lnTo>
                    <a:pt x="771880" y="351206"/>
                  </a:lnTo>
                  <a:lnTo>
                    <a:pt x="385941" y="540316"/>
                  </a:lnTo>
                  <a:lnTo>
                    <a:pt x="1" y="351206"/>
                  </a:lnTo>
                  <a:lnTo>
                    <a:pt x="1" y="0"/>
                  </a:lnTo>
                  <a:lnTo>
                    <a:pt x="385941" y="189110"/>
                  </a:lnTo>
                  <a:lnTo>
                    <a:pt x="771880" y="0"/>
                  </a:lnTo>
                  <a:close/>
                </a:path>
              </a:pathLst>
            </a:custGeom>
          </p:spPr>
          <p:style>
            <a:lnRef idx="1">
              <a:schemeClr val="accent4">
                <a:hueOff val="6930461"/>
                <a:satOff val="-31979"/>
                <a:lumOff val="1177"/>
                <a:alphaOff val="0"/>
              </a:schemeClr>
            </a:lnRef>
            <a:fillRef idx="2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1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161" tIns="280318" rIns="10160" bIns="280319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600" b="1" kern="1200" dirty="0"/>
                <a:t>9</a:t>
              </a:r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8EC02B1F-A063-42F0-BF1E-E563ACEDDD6B}"/>
                </a:ext>
              </a:extLst>
            </p:cNvPr>
            <p:cNvSpPr/>
            <p:nvPr/>
          </p:nvSpPr>
          <p:spPr>
            <a:xfrm>
              <a:off x="752186" y="2272749"/>
              <a:ext cx="7220222" cy="596841"/>
            </a:xfrm>
            <a:custGeom>
              <a:avLst/>
              <a:gdLst>
                <a:gd name="connsiteX0" fmla="*/ 83622 w 501722"/>
                <a:gd name="connsiteY0" fmla="*/ 0 h 8113030"/>
                <a:gd name="connsiteX1" fmla="*/ 418100 w 501722"/>
                <a:gd name="connsiteY1" fmla="*/ 0 h 8113030"/>
                <a:gd name="connsiteX2" fmla="*/ 501722 w 501722"/>
                <a:gd name="connsiteY2" fmla="*/ 83622 h 8113030"/>
                <a:gd name="connsiteX3" fmla="*/ 501722 w 501722"/>
                <a:gd name="connsiteY3" fmla="*/ 8113030 h 8113030"/>
                <a:gd name="connsiteX4" fmla="*/ 501722 w 501722"/>
                <a:gd name="connsiteY4" fmla="*/ 8113030 h 8113030"/>
                <a:gd name="connsiteX5" fmla="*/ 0 w 501722"/>
                <a:gd name="connsiteY5" fmla="*/ 8113030 h 8113030"/>
                <a:gd name="connsiteX6" fmla="*/ 0 w 501722"/>
                <a:gd name="connsiteY6" fmla="*/ 8113030 h 8113030"/>
                <a:gd name="connsiteX7" fmla="*/ 0 w 501722"/>
                <a:gd name="connsiteY7" fmla="*/ 83622 h 8113030"/>
                <a:gd name="connsiteX8" fmla="*/ 83622 w 501722"/>
                <a:gd name="connsiteY8" fmla="*/ 0 h 811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722" h="8113030">
                  <a:moveTo>
                    <a:pt x="501722" y="1352204"/>
                  </a:moveTo>
                  <a:lnTo>
                    <a:pt x="501722" y="6760826"/>
                  </a:lnTo>
                  <a:cubicBezTo>
                    <a:pt x="501722" y="7507621"/>
                    <a:pt x="499407" y="8113022"/>
                    <a:pt x="496551" y="8113022"/>
                  </a:cubicBezTo>
                  <a:lnTo>
                    <a:pt x="0" y="8113022"/>
                  </a:lnTo>
                  <a:lnTo>
                    <a:pt x="0" y="811302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96551" y="8"/>
                  </a:lnTo>
                  <a:cubicBezTo>
                    <a:pt x="499407" y="8"/>
                    <a:pt x="501722" y="605409"/>
                    <a:pt x="501722" y="1352204"/>
                  </a:cubicBezTo>
                  <a:close/>
                </a:path>
              </a:pathLst>
            </a:custGeom>
          </p:spPr>
          <p:style>
            <a:lnRef idx="1">
              <a:schemeClr val="accent4">
                <a:hueOff val="6930461"/>
                <a:satOff val="-31979"/>
                <a:lumOff val="117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34652" rIns="34652" bIns="34652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CO" sz="1700" b="1" kern="1200" dirty="0"/>
                <a:t>COLPENSIONES (Fondos Vejez, Invalidez y Sobrevivientes) aplican la Resoluci</a:t>
              </a:r>
              <a:r>
                <a:rPr lang="es-CO" sz="1700" b="1" dirty="0"/>
                <a:t>ón 368 de 2019. El cálculo actuarial lo revelan como CONTINGENCIA en CUENTAS DE ORDEN (Cuenta 9147), lo cual lo vienen haciendo.</a:t>
              </a:r>
              <a:endParaRPr lang="es-CO" sz="1700" b="1" kern="1200" dirty="0"/>
            </a:p>
          </p:txBody>
        </p:sp>
      </p:grpSp>
      <p:sp>
        <p:nvSpPr>
          <p:cNvPr id="5" name="Título 3">
            <a:extLst>
              <a:ext uri="{FF2B5EF4-FFF2-40B4-BE49-F238E27FC236}">
                <a16:creationId xmlns:a16="http://schemas.microsoft.com/office/drawing/2014/main" id="{AA11F92B-CDC2-4EAF-896B-D7F9E336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743" y="116802"/>
            <a:ext cx="5747657" cy="397727"/>
          </a:xfrm>
        </p:spPr>
        <p:txBody>
          <a:bodyPr>
            <a:noAutofit/>
          </a:bodyPr>
          <a:lstStyle/>
          <a:p>
            <a:r>
              <a:rPr lang="es-CO" sz="2800" b="1" dirty="0">
                <a:solidFill>
                  <a:schemeClr val="accent5"/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64136540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1"/>
          <p:cNvSpPr>
            <a:spLocks noGrp="1"/>
          </p:cNvSpPr>
          <p:nvPr>
            <p:ph type="title"/>
          </p:nvPr>
        </p:nvSpPr>
        <p:spPr>
          <a:xfrm>
            <a:off x="2788920" y="1584960"/>
            <a:ext cx="6360160" cy="2648422"/>
          </a:xfrm>
        </p:spPr>
        <p:txBody>
          <a:bodyPr/>
          <a:lstStyle/>
          <a:p>
            <a:pPr algn="ctr"/>
            <a:r>
              <a:rPr lang="es-CO" sz="2800" b="1" dirty="0">
                <a:solidFill>
                  <a:srgbClr val="0070C0"/>
                </a:solidFill>
              </a:rPr>
              <a:t>¿CUÁL FUE EL IMPACTO EN EL PATRIMONIO DE LAS </a:t>
            </a:r>
            <a:br>
              <a:rPr lang="es-CO" sz="2800" b="1" dirty="0">
                <a:solidFill>
                  <a:srgbClr val="0070C0"/>
                </a:solidFill>
              </a:rPr>
            </a:br>
            <a:r>
              <a:rPr lang="es-CO" sz="2800" b="1" dirty="0">
                <a:solidFill>
                  <a:srgbClr val="0070C0"/>
                </a:solidFill>
              </a:rPr>
              <a:t>ENTIDADES POR LA APLICACIÓN DE LA RESOLUCIÓN No 320 de OCTUBRE DE 2019?</a:t>
            </a:r>
            <a:endParaRPr lang="es-CO" altLang="es-CO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8800" y="3957320"/>
            <a:ext cx="2362200" cy="175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933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04698" y="188885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220E7F-C312-491E-8028-E93AD998D74E}"/>
              </a:ext>
            </a:extLst>
          </p:cNvPr>
          <p:cNvSpPr txBox="1"/>
          <p:nvPr/>
        </p:nvSpPr>
        <p:spPr>
          <a:xfrm>
            <a:off x="2134339" y="591689"/>
            <a:ext cx="517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CAJA DE RETIRO DE LAS FUERZAS MILITARES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38776"/>
              </p:ext>
            </p:extLst>
          </p:nvPr>
        </p:nvGraphicFramePr>
        <p:xfrm>
          <a:off x="311192" y="1022576"/>
          <a:ext cx="8213830" cy="432985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30238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711743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57283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57283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57283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ACTIVOS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880.347,1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909.993,3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520.011</a:t>
                      </a:r>
                      <a:endParaRPr lang="es-MX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OTROS ACTIVOS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727.582,3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775.926,8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232.200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1.9.04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 DE ACTIVOS PARA BENEFICIOS POSEMPLEO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45.689,5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28.585,0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PASIVOS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67.192.497,4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184.516,1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180.499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2.5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BENEFICIOS A LOS EMPLEADOS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66.964.819,9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27.301,3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766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2.5.14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BENEFICIOS POSEMPLEO - PENSIONES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66.963.513,1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26.382,6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PATRIMONIO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(66.312.150,3)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725.477,3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339.512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7612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PATRIMONIO DE LAS ENTIDADES DE GOBIERNO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(66.312.150,3)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725.477,3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9300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3.1.09</a:t>
                      </a:r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 DE EJERCICIOS ANTERIORES</a:t>
                      </a:r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(67.000.411,7)</a:t>
                      </a:r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211.986,5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8717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3.1.51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GANANCIAS O PÉRDIDAS POR PLANES DE BENEFICIOS A LOS EMPLEADOS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(5.116,2)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(9.312,3)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83589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3.1.51.01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GANANCIAS O PÉRDIDAS ACTUARIALES POR PLANES DE BENEFICIOS POSEMPLEO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(5.116,2)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(9.312,3)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30320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PASIVOS CONTINGENTES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110.285,5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58.285.022,9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49.284.906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799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9.1.47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CÁLCULO ACTUARIAL DE LOS FONDOS DE PENSIONES ADMINISTRADOS POR COLPENSIONES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58.186.468,1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49.236.715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0262740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877D28FC-9B4C-4517-B1F2-D5014FB1E234}"/>
              </a:ext>
            </a:extLst>
          </p:cNvPr>
          <p:cNvSpPr txBox="1"/>
          <p:nvPr/>
        </p:nvSpPr>
        <p:spPr>
          <a:xfrm>
            <a:off x="311192" y="535243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04698" y="260005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220E7F-C312-491E-8028-E93AD998D74E}"/>
              </a:ext>
            </a:extLst>
          </p:cNvPr>
          <p:cNvSpPr txBox="1"/>
          <p:nvPr/>
        </p:nvSpPr>
        <p:spPr>
          <a:xfrm>
            <a:off x="2074984" y="620576"/>
            <a:ext cx="517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CAJA DE SUELDOS DE RETIRO DE LA POLICÍA NACIONAL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9640"/>
              </p:ext>
            </p:extLst>
          </p:nvPr>
        </p:nvGraphicFramePr>
        <p:xfrm>
          <a:off x="311191" y="1022576"/>
          <a:ext cx="8248998" cy="432985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3336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727635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62666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62666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62666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697.892,0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691.338,0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642.436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608.169,3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607.766,6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358.377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ACTIVOS PARA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66.002,6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35.858,0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66.540.315,4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211.918,2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165.424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66.399.575,0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42.120,2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POSEMPLEO -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66.379.573,8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23.856,4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(65.842.423,4)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479.419,7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477.012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76124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 DE LAS ENTIDADES DE GOBIERNO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(65.842.423,4)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479.419,7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9300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 DE EJERCICIOS ANTERIORES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(54.131.500,5)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8717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GANANCIAS O PÉRDIDAS POR PLANES DE 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(15.114.359,1)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83589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3.1.51.01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GANANCIAS O PÉRDIDAS ACTUARIALES POR PLANES DE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(15.114.359,1)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30320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168.596,4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54.479.538,6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52.623.771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799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54.441.581,7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52.516.409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0262740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235E23F2-42ED-4981-B051-56182355D348}"/>
              </a:ext>
            </a:extLst>
          </p:cNvPr>
          <p:cNvSpPr txBox="1"/>
          <p:nvPr/>
        </p:nvSpPr>
        <p:spPr>
          <a:xfrm>
            <a:off x="311192" y="535243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</p:spTree>
    <p:extLst>
      <p:ext uri="{BB962C8B-B14F-4D97-AF65-F5344CB8AC3E}">
        <p14:creationId xmlns:p14="http://schemas.microsoft.com/office/powerpoint/2010/main" val="28175321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1458" y="122845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220E7F-C312-491E-8028-E93AD998D74E}"/>
              </a:ext>
            </a:extLst>
          </p:cNvPr>
          <p:cNvSpPr txBox="1"/>
          <p:nvPr/>
        </p:nvSpPr>
        <p:spPr>
          <a:xfrm>
            <a:off x="95438" y="609315"/>
            <a:ext cx="8802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U.A.E. DE GESTIÓN PENSIONAL Y CONTRIBUCIONES PARAFISCALES DE LA PROTECCIÓN SOCIAL - UGPP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24908"/>
              </p:ext>
            </p:extLst>
          </p:nvPr>
        </p:nvGraphicFramePr>
        <p:xfrm>
          <a:off x="478301" y="1022576"/>
          <a:ext cx="7991932" cy="43451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74239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579860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12611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12611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12611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7.184.338,5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7.931.700,0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9.246.936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6.544.779,6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7.616.391,8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8.263.764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ACTIVOS PARA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6.521.329,8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7.588.451,5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128.756.290,5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137.712.962,2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9.887.547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127.837.897,9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136.501.687,5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POSEMPLEO -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127.830.136,8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136.494.443,0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(121.571.952,0)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(129.781.262,2)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(640.611,3)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7612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9300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 DE EJERCICIOS ANTERIORES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(134.749.394,7)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(7.491.415,2)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8717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GANANCIAS O PÉRDIDAS POR PLANES DE 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(3.061.885,4)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(1.824.018,4)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83589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3.1.51.01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GANANCIAS O PÉRDIDAS ACTUARIALES POR PLANES DE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(3.103.125,6)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(1.871.353,0)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30320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3.1.51.02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GANANCIAS O PÉRDIDAS  DEL PLAN  DE ACTIVOS PARA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41.240,2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47.334,6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7996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417.058,5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312.432,1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99.777.027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02627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99.502.787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42735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311192" y="535243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</p:spTree>
    <p:extLst>
      <p:ext uri="{BB962C8B-B14F-4D97-AF65-F5344CB8AC3E}">
        <p14:creationId xmlns:p14="http://schemas.microsoft.com/office/powerpoint/2010/main" val="227482327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8938" y="116824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39357"/>
              </p:ext>
            </p:extLst>
          </p:nvPr>
        </p:nvGraphicFramePr>
        <p:xfrm>
          <a:off x="447501" y="1300486"/>
          <a:ext cx="8248998" cy="382397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3336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727635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262666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262666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262666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764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226.211,8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236.826,3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222.923,2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ACTIVOS PARA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740.977,7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POSEMPLEO -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739.675,4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(514.765,9)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236.313,3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222.923,2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761244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 DE LAS ENTIDADES DE GOBIERNO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(514.765,9)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236.313,3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222.923,2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930051"/>
                  </a:ext>
                </a:extLst>
              </a:tr>
              <a:tr h="334612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79965"/>
                  </a:ext>
                </a:extLst>
              </a:tr>
              <a:tr h="436024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753.574,0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703.265,3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0262740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235E23F2-42ED-4981-B051-56182355D348}"/>
              </a:ext>
            </a:extLst>
          </p:cNvPr>
          <p:cNvSpPr txBox="1"/>
          <p:nvPr/>
        </p:nvSpPr>
        <p:spPr>
          <a:xfrm>
            <a:off x="311192" y="535243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FABE24-FFB2-4054-82AD-B0C3D7A7C526}"/>
              </a:ext>
            </a:extLst>
          </p:cNvPr>
          <p:cNvSpPr txBox="1"/>
          <p:nvPr/>
        </p:nvSpPr>
        <p:spPr>
          <a:xfrm>
            <a:off x="953086" y="573106"/>
            <a:ext cx="72378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FONDO DE PREVISIÓN SOCIAL DEL CONGRESO DE LA REPÚBLICA – FONPRECON</a:t>
            </a:r>
          </a:p>
          <a:p>
            <a:pPr algn="ctr"/>
            <a:r>
              <a:rPr lang="es-MX" sz="1800" b="1" dirty="0">
                <a:solidFill>
                  <a:schemeClr val="accent6">
                    <a:lumMod val="50000"/>
                  </a:schemeClr>
                </a:solidFill>
              </a:rPr>
              <a:t>FONDO - SOBREVIVIENTES</a:t>
            </a:r>
          </a:p>
        </p:txBody>
      </p:sp>
    </p:spTree>
    <p:extLst>
      <p:ext uri="{BB962C8B-B14F-4D97-AF65-F5344CB8AC3E}">
        <p14:creationId xmlns:p14="http://schemas.microsoft.com/office/powerpoint/2010/main" val="209022669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04698" y="153325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9E35C24-4BD9-4EC1-88BB-C46C4AE6F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66800"/>
              </p:ext>
            </p:extLst>
          </p:nvPr>
        </p:nvGraphicFramePr>
        <p:xfrm>
          <a:off x="203200" y="1498604"/>
          <a:ext cx="8702039" cy="366267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73642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932361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32012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32012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32012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36056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8.817,9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ACTIVOS PARA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5.703,5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POSEMPLEO -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31.396,2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(25.471,2)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8.817,9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9761244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 DE LAS ENTIDADES DE GOBIERNO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(25.471,2)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8.817,9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930051"/>
                  </a:ext>
                </a:extLst>
              </a:tr>
              <a:tr h="320498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 CONTINGENTES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79965"/>
                  </a:ext>
                </a:extLst>
              </a:tr>
              <a:tr h="41763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CÁLCULO ACTUARIAL DE LOS FONDOS DE PENSIONES ADMINISTRADOS POR COLPENSIONES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31.863,3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26.996,0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0262740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235E23F2-42ED-4981-B051-56182355D348}"/>
              </a:ext>
            </a:extLst>
          </p:cNvPr>
          <p:cNvSpPr txBox="1"/>
          <p:nvPr/>
        </p:nvSpPr>
        <p:spPr>
          <a:xfrm>
            <a:off x="311192" y="535243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5145F2-FE18-44CD-8BAA-AF0970748026}"/>
              </a:ext>
            </a:extLst>
          </p:cNvPr>
          <p:cNvSpPr txBox="1"/>
          <p:nvPr/>
        </p:nvSpPr>
        <p:spPr>
          <a:xfrm>
            <a:off x="887464" y="797018"/>
            <a:ext cx="72378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FONDO DE PREVISIÓN SOCIAL DEL CONGRESO DE LA REPÚBLICA – FONPRECON</a:t>
            </a:r>
          </a:p>
          <a:p>
            <a:pPr algn="ctr"/>
            <a:r>
              <a:rPr lang="es-MX" sz="1800" b="1" dirty="0">
                <a:solidFill>
                  <a:schemeClr val="accent6">
                    <a:lumMod val="50000"/>
                  </a:schemeClr>
                </a:solidFill>
              </a:rPr>
              <a:t>FONDO INVALIDEZ</a:t>
            </a:r>
          </a:p>
        </p:txBody>
      </p:sp>
    </p:spTree>
    <p:extLst>
      <p:ext uri="{BB962C8B-B14F-4D97-AF65-F5344CB8AC3E}">
        <p14:creationId xmlns:p14="http://schemas.microsoft.com/office/powerpoint/2010/main" val="34835154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6730" y="162271"/>
            <a:ext cx="830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70C0"/>
                </a:solidFill>
              </a:rPr>
              <a:t>IMPACTO PATRIMONIAL RESOLUCIÓN 320/2019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F27550-7697-400A-A3F3-4AEB6506E9C6}"/>
              </a:ext>
            </a:extLst>
          </p:cNvPr>
          <p:cNvSpPr txBox="1"/>
          <p:nvPr/>
        </p:nvSpPr>
        <p:spPr>
          <a:xfrm>
            <a:off x="263064" y="5244151"/>
            <a:ext cx="2371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Cifras en millones de pesos</a:t>
            </a:r>
          </a:p>
        </p:txBody>
      </p:sp>
      <p:graphicFrame>
        <p:nvGraphicFramePr>
          <p:cNvPr id="8" name="Tabla 2">
            <a:extLst>
              <a:ext uri="{FF2B5EF4-FFF2-40B4-BE49-F238E27FC236}">
                <a16:creationId xmlns:a16="http://schemas.microsoft.com/office/drawing/2014/main" id="{AE25F300-BAB2-4C0B-9CBB-28A6EA6F4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857533"/>
              </p:ext>
            </p:extLst>
          </p:nvPr>
        </p:nvGraphicFramePr>
        <p:xfrm>
          <a:off x="223518" y="1498601"/>
          <a:ext cx="8712203" cy="361695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74545">
                  <a:extLst>
                    <a:ext uri="{9D8B030D-6E8A-4147-A177-3AD203B41FA5}">
                      <a16:colId xmlns:a16="http://schemas.microsoft.com/office/drawing/2014/main" val="3624216265"/>
                    </a:ext>
                  </a:extLst>
                </a:gridCol>
                <a:gridCol w="3957356">
                  <a:extLst>
                    <a:ext uri="{9D8B030D-6E8A-4147-A177-3AD203B41FA5}">
                      <a16:colId xmlns:a16="http://schemas.microsoft.com/office/drawing/2014/main" val="516335488"/>
                    </a:ext>
                  </a:extLst>
                </a:gridCol>
                <a:gridCol w="1313164">
                  <a:extLst>
                    <a:ext uri="{9D8B030D-6E8A-4147-A177-3AD203B41FA5}">
                      <a16:colId xmlns:a16="http://schemas.microsoft.com/office/drawing/2014/main" val="400492574"/>
                    </a:ext>
                  </a:extLst>
                </a:gridCol>
                <a:gridCol w="1333569">
                  <a:extLst>
                    <a:ext uri="{9D8B030D-6E8A-4147-A177-3AD203B41FA5}">
                      <a16:colId xmlns:a16="http://schemas.microsoft.com/office/drawing/2014/main" val="2439092825"/>
                    </a:ext>
                  </a:extLst>
                </a:gridCol>
                <a:gridCol w="1333569">
                  <a:extLst>
                    <a:ext uri="{9D8B030D-6E8A-4147-A177-3AD203B41FA5}">
                      <a16:colId xmlns:a16="http://schemas.microsoft.com/office/drawing/2014/main" val="1324608704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Cuenta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2017 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584207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12010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861204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DE ACTIVOS PARA BENEFICIOS POSEMPLEO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009924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922204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BENEFICIOS A LOS EMPLEADOS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12692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PATRIMONIO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7.164,4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es-MX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1873222"/>
                  </a:ext>
                </a:extLst>
              </a:tr>
              <a:tr h="43138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es-MX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033819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ABD68EB-0D15-4CA7-BEBD-7C86C83C6654}"/>
              </a:ext>
            </a:extLst>
          </p:cNvPr>
          <p:cNvSpPr txBox="1"/>
          <p:nvPr/>
        </p:nvSpPr>
        <p:spPr>
          <a:xfrm>
            <a:off x="880430" y="676318"/>
            <a:ext cx="72378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accent6">
                    <a:lumMod val="50000"/>
                  </a:schemeClr>
                </a:solidFill>
              </a:rPr>
              <a:t>FONDO DE PREVISIÓN SOCIAL DEL CONGRESO DE LA REPÚBLICA – FONPRECON</a:t>
            </a:r>
          </a:p>
          <a:p>
            <a:pPr algn="ctr"/>
            <a:r>
              <a:rPr lang="es-MX" sz="1800" b="1" dirty="0">
                <a:solidFill>
                  <a:schemeClr val="accent6">
                    <a:lumMod val="50000"/>
                  </a:schemeClr>
                </a:solidFill>
              </a:rPr>
              <a:t>ADMINISTRADORA</a:t>
            </a:r>
          </a:p>
        </p:txBody>
      </p:sp>
    </p:spTree>
    <p:extLst>
      <p:ext uri="{BB962C8B-B14F-4D97-AF65-F5344CB8AC3E}">
        <p14:creationId xmlns:p14="http://schemas.microsoft.com/office/powerpoint/2010/main" val="16772750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esCGN_201905.pot [Modo de compatibilidad]" id="{1F38A23C-3129-4F63-9117-B8E8E48E6DD7}" vid="{A8723301-16C1-4FA6-BA99-7850571FEA6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PresentacionesCGN_201905</Template>
  <TotalTime>1375</TotalTime>
  <Words>3483</Words>
  <Application>Microsoft Office PowerPoint</Application>
  <PresentationFormat>Presentación en pantalla (16:10)</PresentationFormat>
  <Paragraphs>951</Paragraphs>
  <Slides>29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5" baseType="lpstr">
      <vt:lpstr>Adobe Heiti Std R</vt:lpstr>
      <vt:lpstr>Andale WT</vt:lpstr>
      <vt:lpstr>Arial</vt:lpstr>
      <vt:lpstr>Calibri</vt:lpstr>
      <vt:lpstr>Tahoma</vt:lpstr>
      <vt:lpstr>Tema de Office</vt:lpstr>
      <vt:lpstr>Presentación de PowerPoint</vt:lpstr>
      <vt:lpstr>Presentación de PowerPoint</vt:lpstr>
      <vt:lpstr>¿CUÁL FUE EL IMPACTO EN EL PATRIMONIO DE LAS  ENTIDADES POR LA APLICACIÓN DE LA RESOLUCIÓN No 320 de OCTUBRE DE 2019?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IMPACTO PATRIMONIAL RESOLUCIÓN 368/2019  RPM - COLPENSIONES </vt:lpstr>
      <vt:lpstr>Presentación de PowerPoint</vt:lpstr>
      <vt:lpstr>Presentación de PowerPoint</vt:lpstr>
      <vt:lpstr>Presentación de PowerPoint</vt:lpstr>
      <vt:lpstr>¿CUÁL FUE EL IMPACTO EN EL PATRIMONIO DE LA NACIÓN POR LA APLICACIÓN DE LA RESOLUCIÓN No 320 de OCTUBRE DE 2019?  NIVEL NACIONAL</vt:lpstr>
      <vt:lpstr>Presentación de PowerPoint</vt:lpstr>
      <vt:lpstr>Presentación de PowerPoint</vt:lpstr>
      <vt:lpstr>¿CÚAL ES LA RAZÓN TÉCNICA EN MATERIA CONTABLE PARA QUE COLPENSIONES NO LE DE APLICACIÓN A LA RESOLUCIÓN No. 320 de OCTUBRE  DE 2019?</vt:lpstr>
      <vt:lpstr>Presentación de PowerPoint</vt:lpstr>
      <vt:lpstr>Hitos de la regulación contable pública a partir de 1991</vt:lpstr>
      <vt:lpstr>Obligaciones pensionales en el marco de la convergencia con NICSP</vt:lpstr>
      <vt:lpstr>La NICSP 42 - Beneficios sociales</vt:lpstr>
      <vt:lpstr>Conclusiones</vt:lpstr>
      <vt:lpstr>Conclusiones</vt:lpstr>
      <vt:lpstr>Presentación de PowerPoint</vt:lpstr>
    </vt:vector>
  </TitlesOfParts>
  <Company>EXP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Posada Villada</dc:creator>
  <cp:lastModifiedBy>Carlos Estrada</cp:lastModifiedBy>
  <cp:revision>109</cp:revision>
  <dcterms:created xsi:type="dcterms:W3CDTF">2020-06-05T20:26:21Z</dcterms:created>
  <dcterms:modified xsi:type="dcterms:W3CDTF">2021-05-27T17:55:17Z</dcterms:modified>
</cp:coreProperties>
</file>