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66" r:id="rId2"/>
    <p:sldId id="258" r:id="rId3"/>
    <p:sldId id="264" r:id="rId4"/>
    <p:sldId id="356" r:id="rId5"/>
    <p:sldId id="402" r:id="rId6"/>
    <p:sldId id="390" r:id="rId7"/>
    <p:sldId id="391" r:id="rId8"/>
    <p:sldId id="300" r:id="rId9"/>
    <p:sldId id="385" r:id="rId10"/>
    <p:sldId id="386" r:id="rId11"/>
    <p:sldId id="367" r:id="rId12"/>
    <p:sldId id="369" r:id="rId13"/>
    <p:sldId id="387" r:id="rId14"/>
    <p:sldId id="398" r:id="rId15"/>
    <p:sldId id="397" r:id="rId16"/>
    <p:sldId id="399" r:id="rId17"/>
    <p:sldId id="401" r:id="rId18"/>
    <p:sldId id="392" r:id="rId19"/>
    <p:sldId id="260" r:id="rId20"/>
  </p:sldIdLst>
  <p:sldSz cx="9144000" cy="5715000" type="screen16x10"/>
  <p:notesSz cx="6858000" cy="9144000"/>
  <p:defaultTextStyle>
    <a:defPPr>
      <a:defRPr lang="es-CO"/>
    </a:defPPr>
    <a:lvl1pPr algn="l" defTabSz="712788" rtl="0" eaLnBrk="0" fontAlgn="base" hangingPunct="0">
      <a:spcBef>
        <a:spcPct val="0"/>
      </a:spcBef>
      <a:spcAft>
        <a:spcPct val="0"/>
      </a:spcAft>
      <a:defRPr sz="1400" kern="1200">
        <a:solidFill>
          <a:schemeClr val="tx1"/>
        </a:solidFill>
        <a:latin typeface="Calibri" panose="020F0502020204030204" pitchFamily="34" charset="0"/>
        <a:ea typeface="+mn-ea"/>
        <a:cs typeface="+mn-cs"/>
      </a:defRPr>
    </a:lvl1pPr>
    <a:lvl2pPr marL="355600" indent="101600" algn="l" defTabSz="712788" rtl="0" eaLnBrk="0" fontAlgn="base" hangingPunct="0">
      <a:spcBef>
        <a:spcPct val="0"/>
      </a:spcBef>
      <a:spcAft>
        <a:spcPct val="0"/>
      </a:spcAft>
      <a:defRPr sz="1400" kern="1200">
        <a:solidFill>
          <a:schemeClr val="tx1"/>
        </a:solidFill>
        <a:latin typeface="Calibri" panose="020F0502020204030204" pitchFamily="34" charset="0"/>
        <a:ea typeface="+mn-ea"/>
        <a:cs typeface="+mn-cs"/>
      </a:defRPr>
    </a:lvl2pPr>
    <a:lvl3pPr marL="712788" indent="201613" algn="l" defTabSz="712788" rtl="0" eaLnBrk="0" fontAlgn="base" hangingPunct="0">
      <a:spcBef>
        <a:spcPct val="0"/>
      </a:spcBef>
      <a:spcAft>
        <a:spcPct val="0"/>
      </a:spcAft>
      <a:defRPr sz="1400" kern="1200">
        <a:solidFill>
          <a:schemeClr val="tx1"/>
        </a:solidFill>
        <a:latin typeface="Calibri" panose="020F0502020204030204" pitchFamily="34" charset="0"/>
        <a:ea typeface="+mn-ea"/>
        <a:cs typeface="+mn-cs"/>
      </a:defRPr>
    </a:lvl3pPr>
    <a:lvl4pPr marL="1068388" indent="303213" algn="l" defTabSz="712788" rtl="0" eaLnBrk="0" fontAlgn="base" hangingPunct="0">
      <a:spcBef>
        <a:spcPct val="0"/>
      </a:spcBef>
      <a:spcAft>
        <a:spcPct val="0"/>
      </a:spcAft>
      <a:defRPr sz="1400" kern="1200">
        <a:solidFill>
          <a:schemeClr val="tx1"/>
        </a:solidFill>
        <a:latin typeface="Calibri" panose="020F0502020204030204" pitchFamily="34" charset="0"/>
        <a:ea typeface="+mn-ea"/>
        <a:cs typeface="+mn-cs"/>
      </a:defRPr>
    </a:lvl4pPr>
    <a:lvl5pPr marL="1425575" indent="403225" algn="l" defTabSz="712788" rtl="0" eaLnBrk="0" fontAlgn="base" hangingPunct="0">
      <a:spcBef>
        <a:spcPct val="0"/>
      </a:spcBef>
      <a:spcAft>
        <a:spcPct val="0"/>
      </a:spcAft>
      <a:defRPr sz="1400" kern="1200">
        <a:solidFill>
          <a:schemeClr val="tx1"/>
        </a:solidFill>
        <a:latin typeface="Calibri" panose="020F0502020204030204" pitchFamily="34" charset="0"/>
        <a:ea typeface="+mn-ea"/>
        <a:cs typeface="+mn-cs"/>
      </a:defRPr>
    </a:lvl5pPr>
    <a:lvl6pPr marL="2286000" algn="l" defTabSz="914400" rtl="0" eaLnBrk="1" latinLnBrk="0" hangingPunct="1">
      <a:defRPr sz="1400" kern="1200">
        <a:solidFill>
          <a:schemeClr val="tx1"/>
        </a:solidFill>
        <a:latin typeface="Calibri" panose="020F0502020204030204" pitchFamily="34" charset="0"/>
        <a:ea typeface="+mn-ea"/>
        <a:cs typeface="+mn-cs"/>
      </a:defRPr>
    </a:lvl6pPr>
    <a:lvl7pPr marL="2743200" algn="l" defTabSz="914400" rtl="0" eaLnBrk="1" latinLnBrk="0" hangingPunct="1">
      <a:defRPr sz="1400" kern="1200">
        <a:solidFill>
          <a:schemeClr val="tx1"/>
        </a:solidFill>
        <a:latin typeface="Calibri" panose="020F0502020204030204" pitchFamily="34" charset="0"/>
        <a:ea typeface="+mn-ea"/>
        <a:cs typeface="+mn-cs"/>
      </a:defRPr>
    </a:lvl7pPr>
    <a:lvl8pPr marL="3200400" algn="l" defTabSz="914400" rtl="0" eaLnBrk="1" latinLnBrk="0" hangingPunct="1">
      <a:defRPr sz="1400" kern="1200">
        <a:solidFill>
          <a:schemeClr val="tx1"/>
        </a:solidFill>
        <a:latin typeface="Calibri" panose="020F0502020204030204" pitchFamily="34" charset="0"/>
        <a:ea typeface="+mn-ea"/>
        <a:cs typeface="+mn-cs"/>
      </a:defRPr>
    </a:lvl8pPr>
    <a:lvl9pPr marL="3657600" algn="l" defTabSz="914400" rtl="0" eaLnBrk="1" latinLnBrk="0" hangingPunct="1">
      <a:defRPr sz="14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E2ECFD"/>
    <a:srgbClr val="069169"/>
    <a:srgbClr val="0094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6" autoAdjust="0"/>
    <p:restoredTop sz="94343" autoAdjust="0"/>
  </p:normalViewPr>
  <p:slideViewPr>
    <p:cSldViewPr snapToGrid="0">
      <p:cViewPr varScale="1">
        <p:scale>
          <a:sx n="87" d="100"/>
          <a:sy n="87" d="100"/>
        </p:scale>
        <p:origin x="882"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5672FD-18D1-4F74-8ED5-4C89BDE703FD}"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s-CO"/>
        </a:p>
      </dgm:t>
    </dgm:pt>
    <dgm:pt modelId="{22523BD7-F709-44E3-A50E-005A46336809}">
      <dgm:prSet phldrT="[Texto]" custT="1"/>
      <dgm:spPr/>
      <dgm:t>
        <a:bodyPr/>
        <a:lstStyle/>
        <a:p>
          <a:r>
            <a:rPr lang="es-MX" sz="1800" b="1" dirty="0"/>
            <a:t>Código de Ética</a:t>
          </a:r>
        </a:p>
      </dgm:t>
    </dgm:pt>
    <dgm:pt modelId="{86398573-21E2-45B3-8BE1-D0462465A1B6}" type="parTrans" cxnId="{4F626B3A-21F4-41A9-9EA8-D37EB1439C08}">
      <dgm:prSet/>
      <dgm:spPr/>
      <dgm:t>
        <a:bodyPr/>
        <a:lstStyle/>
        <a:p>
          <a:endParaRPr lang="es-CO" sz="2000"/>
        </a:p>
      </dgm:t>
    </dgm:pt>
    <dgm:pt modelId="{AE2089BD-60E6-4554-B71F-EF6AD3892AD0}" type="sibTrans" cxnId="{4F626B3A-21F4-41A9-9EA8-D37EB1439C08}">
      <dgm:prSet/>
      <dgm:spPr/>
      <dgm:t>
        <a:bodyPr/>
        <a:lstStyle/>
        <a:p>
          <a:endParaRPr lang="es-CO" sz="2000"/>
        </a:p>
      </dgm:t>
    </dgm:pt>
    <dgm:pt modelId="{1E3C3C99-FDF0-44A7-896A-D7C8E0732C31}">
      <dgm:prSet phldrT="[Texto]" custT="1"/>
      <dgm:spPr/>
      <dgm:t>
        <a:bodyPr/>
        <a:lstStyle/>
        <a:p>
          <a:r>
            <a:rPr lang="es-MX" sz="1800" dirty="0"/>
            <a:t>Mundo</a:t>
          </a:r>
          <a:endParaRPr lang="es-CO" sz="1800" dirty="0"/>
        </a:p>
      </dgm:t>
    </dgm:pt>
    <dgm:pt modelId="{1E8F6F33-E5B6-40B3-A660-D01F7D994F74}" type="parTrans" cxnId="{1B2F2F57-F531-4EC8-AA00-C1BF8E941F72}">
      <dgm:prSet/>
      <dgm:spPr>
        <a:ln w="19050">
          <a:solidFill>
            <a:schemeClr val="tx1"/>
          </a:solidFill>
        </a:ln>
      </dgm:spPr>
      <dgm:t>
        <a:bodyPr/>
        <a:lstStyle/>
        <a:p>
          <a:endParaRPr lang="es-CO" sz="2000"/>
        </a:p>
      </dgm:t>
    </dgm:pt>
    <dgm:pt modelId="{73F0A91A-C896-40F2-A4B5-6CC1EA334377}" type="sibTrans" cxnId="{1B2F2F57-F531-4EC8-AA00-C1BF8E941F72}">
      <dgm:prSet/>
      <dgm:spPr/>
      <dgm:t>
        <a:bodyPr/>
        <a:lstStyle/>
        <a:p>
          <a:endParaRPr lang="es-CO" sz="2000"/>
        </a:p>
      </dgm:t>
    </dgm:pt>
    <dgm:pt modelId="{3A4B60A8-6993-459F-96EB-F10FAED0B7F9}">
      <dgm:prSet phldrT="[Texto]" custT="1"/>
      <dgm:spPr/>
      <dgm:t>
        <a:bodyPr/>
        <a:lstStyle/>
        <a:p>
          <a:r>
            <a:rPr lang="es-MX" sz="2000" b="1" dirty="0"/>
            <a:t>Colombia</a:t>
          </a:r>
          <a:endParaRPr lang="es-CO" sz="2000" b="1" dirty="0"/>
        </a:p>
      </dgm:t>
    </dgm:pt>
    <dgm:pt modelId="{D0FFE595-93D7-4612-A35F-8D72BCFBBC61}" type="parTrans" cxnId="{459F10BC-08C5-4A95-B5F4-B9C40D8D3F1E}">
      <dgm:prSet/>
      <dgm:spPr>
        <a:ln w="19050">
          <a:solidFill>
            <a:schemeClr val="tx1"/>
          </a:solidFill>
        </a:ln>
      </dgm:spPr>
      <dgm:t>
        <a:bodyPr/>
        <a:lstStyle/>
        <a:p>
          <a:endParaRPr lang="es-CO" sz="2000"/>
        </a:p>
      </dgm:t>
    </dgm:pt>
    <dgm:pt modelId="{8377F098-DA8C-463B-A4DF-96D18AFAF5E3}" type="sibTrans" cxnId="{459F10BC-08C5-4A95-B5F4-B9C40D8D3F1E}">
      <dgm:prSet/>
      <dgm:spPr/>
      <dgm:t>
        <a:bodyPr/>
        <a:lstStyle/>
        <a:p>
          <a:endParaRPr lang="es-CO" sz="2000"/>
        </a:p>
      </dgm:t>
    </dgm:pt>
    <dgm:pt modelId="{7C5C02E6-3363-433F-AE10-FEA2FC85A252}" type="asst">
      <dgm:prSet custT="1"/>
      <dgm:spPr/>
      <dgm:t>
        <a:bodyPr/>
        <a:lstStyle/>
        <a:p>
          <a:r>
            <a:rPr lang="es-MX" sz="1800" dirty="0"/>
            <a:t>Código de ética de IFAC</a:t>
          </a:r>
        </a:p>
        <a:p>
          <a:r>
            <a:rPr lang="es-MX" sz="1800" dirty="0"/>
            <a:t>IESBA</a:t>
          </a:r>
          <a:endParaRPr lang="es-CO" sz="1800" dirty="0"/>
        </a:p>
      </dgm:t>
    </dgm:pt>
    <dgm:pt modelId="{F757FF04-F148-4C1F-BD16-FD20D9E57A57}" type="parTrans" cxnId="{75A1606A-9952-4D28-9F73-B6AC320ACA64}">
      <dgm:prSet/>
      <dgm:spPr>
        <a:ln w="19050">
          <a:solidFill>
            <a:schemeClr val="tx1"/>
          </a:solidFill>
        </a:ln>
      </dgm:spPr>
      <dgm:t>
        <a:bodyPr/>
        <a:lstStyle/>
        <a:p>
          <a:endParaRPr lang="es-CO" sz="2000"/>
        </a:p>
      </dgm:t>
    </dgm:pt>
    <dgm:pt modelId="{9E2756EB-AADD-44F7-A09A-85C6FF9A3773}" type="sibTrans" cxnId="{75A1606A-9952-4D28-9F73-B6AC320ACA64}">
      <dgm:prSet/>
      <dgm:spPr/>
      <dgm:t>
        <a:bodyPr/>
        <a:lstStyle/>
        <a:p>
          <a:endParaRPr lang="es-CO" sz="2000"/>
        </a:p>
      </dgm:t>
    </dgm:pt>
    <dgm:pt modelId="{BA640C7F-45A8-4EE7-83DD-865CD0183786}">
      <dgm:prSet custT="1"/>
      <dgm:spPr/>
      <dgm:t>
        <a:bodyPr/>
        <a:lstStyle/>
        <a:p>
          <a:r>
            <a:rPr lang="es-MX" sz="1800" dirty="0"/>
            <a:t>Ley 43 de 1990</a:t>
          </a:r>
          <a:endParaRPr lang="es-CO" sz="1800" dirty="0"/>
        </a:p>
      </dgm:t>
    </dgm:pt>
    <dgm:pt modelId="{E3F24333-E3A0-490F-B489-9CD05EC49D60}" type="parTrans" cxnId="{19779F70-FF7E-41D7-B122-F3C9C8D74DAD}">
      <dgm:prSet/>
      <dgm:spPr>
        <a:ln w="19050">
          <a:solidFill>
            <a:schemeClr val="tx1"/>
          </a:solidFill>
        </a:ln>
      </dgm:spPr>
      <dgm:t>
        <a:bodyPr/>
        <a:lstStyle/>
        <a:p>
          <a:endParaRPr lang="es-CO" sz="2000"/>
        </a:p>
      </dgm:t>
    </dgm:pt>
    <dgm:pt modelId="{1849FC2B-2538-4117-B619-831F06AEFC6D}" type="sibTrans" cxnId="{19779F70-FF7E-41D7-B122-F3C9C8D74DAD}">
      <dgm:prSet/>
      <dgm:spPr/>
      <dgm:t>
        <a:bodyPr/>
        <a:lstStyle/>
        <a:p>
          <a:endParaRPr lang="es-CO" sz="2000"/>
        </a:p>
      </dgm:t>
    </dgm:pt>
    <dgm:pt modelId="{729E1F42-838E-4347-AFFB-80CDBCE191DC}">
      <dgm:prSet custT="1"/>
      <dgm:spPr/>
      <dgm:t>
        <a:bodyPr/>
        <a:lstStyle/>
        <a:p>
          <a:r>
            <a:rPr lang="es-MX" sz="1800" dirty="0"/>
            <a:t>Anexo N°4 del Decreto 2420 de 2015</a:t>
          </a:r>
          <a:endParaRPr lang="es-CO" sz="1800" dirty="0"/>
        </a:p>
      </dgm:t>
    </dgm:pt>
    <dgm:pt modelId="{76AA16CA-5EAE-48DF-AF77-91AEAEBBA33F}" type="parTrans" cxnId="{1EB98799-92AA-4501-896C-DBE4CC87F9E6}">
      <dgm:prSet/>
      <dgm:spPr>
        <a:ln w="19050">
          <a:solidFill>
            <a:schemeClr val="tx1"/>
          </a:solidFill>
        </a:ln>
      </dgm:spPr>
      <dgm:t>
        <a:bodyPr/>
        <a:lstStyle/>
        <a:p>
          <a:endParaRPr lang="es-CO" sz="2000"/>
        </a:p>
      </dgm:t>
    </dgm:pt>
    <dgm:pt modelId="{75D7C61D-CE58-4AED-BBC7-A928052A1081}" type="sibTrans" cxnId="{1EB98799-92AA-4501-896C-DBE4CC87F9E6}">
      <dgm:prSet/>
      <dgm:spPr/>
      <dgm:t>
        <a:bodyPr/>
        <a:lstStyle/>
        <a:p>
          <a:endParaRPr lang="es-CO" sz="2000"/>
        </a:p>
      </dgm:t>
    </dgm:pt>
    <dgm:pt modelId="{4CCD03E1-F441-4A55-9E57-F3203BCC89ED}" type="pres">
      <dgm:prSet presAssocID="{DE5672FD-18D1-4F74-8ED5-4C89BDE703FD}" presName="hierChild1" presStyleCnt="0">
        <dgm:presLayoutVars>
          <dgm:orgChart val="1"/>
          <dgm:chPref val="1"/>
          <dgm:dir/>
          <dgm:animOne val="branch"/>
          <dgm:animLvl val="lvl"/>
          <dgm:resizeHandles/>
        </dgm:presLayoutVars>
      </dgm:prSet>
      <dgm:spPr/>
    </dgm:pt>
    <dgm:pt modelId="{4433D16B-2610-42AC-9251-62589581CC49}" type="pres">
      <dgm:prSet presAssocID="{22523BD7-F709-44E3-A50E-005A46336809}" presName="hierRoot1" presStyleCnt="0">
        <dgm:presLayoutVars>
          <dgm:hierBranch val="init"/>
        </dgm:presLayoutVars>
      </dgm:prSet>
      <dgm:spPr/>
    </dgm:pt>
    <dgm:pt modelId="{19E5E2F0-CA8F-4B12-8A99-BCC2E868B43B}" type="pres">
      <dgm:prSet presAssocID="{22523BD7-F709-44E3-A50E-005A46336809}" presName="rootComposite1" presStyleCnt="0"/>
      <dgm:spPr/>
    </dgm:pt>
    <dgm:pt modelId="{3088FA92-6AC9-4266-B99C-14A0026AEADD}" type="pres">
      <dgm:prSet presAssocID="{22523BD7-F709-44E3-A50E-005A46336809}" presName="rootText1" presStyleLbl="node0" presStyleIdx="0" presStyleCnt="1" custLinFactNeighborX="-4353">
        <dgm:presLayoutVars>
          <dgm:chPref val="3"/>
        </dgm:presLayoutVars>
      </dgm:prSet>
      <dgm:spPr/>
    </dgm:pt>
    <dgm:pt modelId="{7B1BF635-B6C0-4F9B-AB0C-90B02629966C}" type="pres">
      <dgm:prSet presAssocID="{22523BD7-F709-44E3-A50E-005A46336809}" presName="rootConnector1" presStyleLbl="node1" presStyleIdx="0" presStyleCnt="0"/>
      <dgm:spPr/>
    </dgm:pt>
    <dgm:pt modelId="{0C8332A8-052A-4BC0-8349-576623FDF0B5}" type="pres">
      <dgm:prSet presAssocID="{22523BD7-F709-44E3-A50E-005A46336809}" presName="hierChild2" presStyleCnt="0"/>
      <dgm:spPr/>
    </dgm:pt>
    <dgm:pt modelId="{73B47129-1877-49CF-B60C-BCA54A50C68B}" type="pres">
      <dgm:prSet presAssocID="{1E8F6F33-E5B6-40B3-A660-D01F7D994F74}" presName="Name37" presStyleLbl="parChTrans1D2" presStyleIdx="0" presStyleCnt="2"/>
      <dgm:spPr/>
    </dgm:pt>
    <dgm:pt modelId="{683D068E-83C7-40F6-A47D-87A35D4727DB}" type="pres">
      <dgm:prSet presAssocID="{1E3C3C99-FDF0-44A7-896A-D7C8E0732C31}" presName="hierRoot2" presStyleCnt="0">
        <dgm:presLayoutVars>
          <dgm:hierBranch val="init"/>
        </dgm:presLayoutVars>
      </dgm:prSet>
      <dgm:spPr/>
    </dgm:pt>
    <dgm:pt modelId="{C420C342-4E17-485F-984F-07866B5B296A}" type="pres">
      <dgm:prSet presAssocID="{1E3C3C99-FDF0-44A7-896A-D7C8E0732C31}" presName="rootComposite" presStyleCnt="0"/>
      <dgm:spPr/>
    </dgm:pt>
    <dgm:pt modelId="{972144CB-7012-4F7C-8F6B-160D56E4D93D}" type="pres">
      <dgm:prSet presAssocID="{1E3C3C99-FDF0-44A7-896A-D7C8E0732C31}" presName="rootText" presStyleLbl="node2" presStyleIdx="0" presStyleCnt="2">
        <dgm:presLayoutVars>
          <dgm:chPref val="3"/>
        </dgm:presLayoutVars>
      </dgm:prSet>
      <dgm:spPr/>
    </dgm:pt>
    <dgm:pt modelId="{0924683E-7636-4771-ADC6-F442FDF29B59}" type="pres">
      <dgm:prSet presAssocID="{1E3C3C99-FDF0-44A7-896A-D7C8E0732C31}" presName="rootConnector" presStyleLbl="node2" presStyleIdx="0" presStyleCnt="2"/>
      <dgm:spPr/>
    </dgm:pt>
    <dgm:pt modelId="{4204EBBE-1661-4EED-97BA-E2BCA458ADDD}" type="pres">
      <dgm:prSet presAssocID="{1E3C3C99-FDF0-44A7-896A-D7C8E0732C31}" presName="hierChild4" presStyleCnt="0"/>
      <dgm:spPr/>
    </dgm:pt>
    <dgm:pt modelId="{F52F634E-BDC6-4740-AD3B-FD2D82F2D0E7}" type="pres">
      <dgm:prSet presAssocID="{1E3C3C99-FDF0-44A7-896A-D7C8E0732C31}" presName="hierChild5" presStyleCnt="0"/>
      <dgm:spPr/>
    </dgm:pt>
    <dgm:pt modelId="{33851114-F6AC-4AC5-BD11-79ACE13E8060}" type="pres">
      <dgm:prSet presAssocID="{F757FF04-F148-4C1F-BD16-FD20D9E57A57}" presName="Name111" presStyleLbl="parChTrans1D3" presStyleIdx="0" presStyleCnt="3"/>
      <dgm:spPr/>
    </dgm:pt>
    <dgm:pt modelId="{22FED9F3-9BD3-41E8-B786-173FB26AE38D}" type="pres">
      <dgm:prSet presAssocID="{7C5C02E6-3363-433F-AE10-FEA2FC85A252}" presName="hierRoot3" presStyleCnt="0">
        <dgm:presLayoutVars>
          <dgm:hierBranch val="init"/>
        </dgm:presLayoutVars>
      </dgm:prSet>
      <dgm:spPr/>
    </dgm:pt>
    <dgm:pt modelId="{883D9B6A-D396-4197-B405-0BE37865579C}" type="pres">
      <dgm:prSet presAssocID="{7C5C02E6-3363-433F-AE10-FEA2FC85A252}" presName="rootComposite3" presStyleCnt="0"/>
      <dgm:spPr/>
    </dgm:pt>
    <dgm:pt modelId="{24870A1A-9B4F-4225-9627-127BA565F2BB}" type="pres">
      <dgm:prSet presAssocID="{7C5C02E6-3363-433F-AE10-FEA2FC85A252}" presName="rootText3" presStyleLbl="asst2" presStyleIdx="0" presStyleCnt="1">
        <dgm:presLayoutVars>
          <dgm:chPref val="3"/>
        </dgm:presLayoutVars>
      </dgm:prSet>
      <dgm:spPr/>
    </dgm:pt>
    <dgm:pt modelId="{1C44F19B-56CE-4C1C-939D-A155B1F1BED5}" type="pres">
      <dgm:prSet presAssocID="{7C5C02E6-3363-433F-AE10-FEA2FC85A252}" presName="rootConnector3" presStyleLbl="asst2" presStyleIdx="0" presStyleCnt="1"/>
      <dgm:spPr/>
    </dgm:pt>
    <dgm:pt modelId="{8F2A9519-6CEF-4F88-8E75-702CC1F5BE0A}" type="pres">
      <dgm:prSet presAssocID="{7C5C02E6-3363-433F-AE10-FEA2FC85A252}" presName="hierChild6" presStyleCnt="0"/>
      <dgm:spPr/>
    </dgm:pt>
    <dgm:pt modelId="{2628F45B-CF15-411D-9E66-50809819B27C}" type="pres">
      <dgm:prSet presAssocID="{7C5C02E6-3363-433F-AE10-FEA2FC85A252}" presName="hierChild7" presStyleCnt="0"/>
      <dgm:spPr/>
    </dgm:pt>
    <dgm:pt modelId="{B6EECD67-7EBF-47AA-8274-F80B82BE755E}" type="pres">
      <dgm:prSet presAssocID="{D0FFE595-93D7-4612-A35F-8D72BCFBBC61}" presName="Name37" presStyleLbl="parChTrans1D2" presStyleIdx="1" presStyleCnt="2"/>
      <dgm:spPr/>
    </dgm:pt>
    <dgm:pt modelId="{053F57CA-A91D-471C-AC5B-78E34BC7C272}" type="pres">
      <dgm:prSet presAssocID="{3A4B60A8-6993-459F-96EB-F10FAED0B7F9}" presName="hierRoot2" presStyleCnt="0">
        <dgm:presLayoutVars>
          <dgm:hierBranch val="init"/>
        </dgm:presLayoutVars>
      </dgm:prSet>
      <dgm:spPr/>
    </dgm:pt>
    <dgm:pt modelId="{19954B2B-2BD7-4379-BB75-C453CE71C6D4}" type="pres">
      <dgm:prSet presAssocID="{3A4B60A8-6993-459F-96EB-F10FAED0B7F9}" presName="rootComposite" presStyleCnt="0"/>
      <dgm:spPr/>
    </dgm:pt>
    <dgm:pt modelId="{0AB8AC79-2ABF-44E8-BD4D-DF27C1327997}" type="pres">
      <dgm:prSet presAssocID="{3A4B60A8-6993-459F-96EB-F10FAED0B7F9}" presName="rootText" presStyleLbl="node2" presStyleIdx="1" presStyleCnt="2">
        <dgm:presLayoutVars>
          <dgm:chPref val="3"/>
        </dgm:presLayoutVars>
      </dgm:prSet>
      <dgm:spPr/>
    </dgm:pt>
    <dgm:pt modelId="{93C0171A-C6B2-4231-A02C-03DF0E87406B}" type="pres">
      <dgm:prSet presAssocID="{3A4B60A8-6993-459F-96EB-F10FAED0B7F9}" presName="rootConnector" presStyleLbl="node2" presStyleIdx="1" presStyleCnt="2"/>
      <dgm:spPr/>
    </dgm:pt>
    <dgm:pt modelId="{43157485-7B18-45CD-A614-B27FB214212C}" type="pres">
      <dgm:prSet presAssocID="{3A4B60A8-6993-459F-96EB-F10FAED0B7F9}" presName="hierChild4" presStyleCnt="0"/>
      <dgm:spPr/>
    </dgm:pt>
    <dgm:pt modelId="{791BF397-141D-4BEE-ADB6-25B303C3EF77}" type="pres">
      <dgm:prSet presAssocID="{E3F24333-E3A0-490F-B489-9CD05EC49D60}" presName="Name37" presStyleLbl="parChTrans1D3" presStyleIdx="1" presStyleCnt="3"/>
      <dgm:spPr/>
    </dgm:pt>
    <dgm:pt modelId="{9AAAC4B5-26F8-48C6-B5B7-7B8885118222}" type="pres">
      <dgm:prSet presAssocID="{BA640C7F-45A8-4EE7-83DD-865CD0183786}" presName="hierRoot2" presStyleCnt="0">
        <dgm:presLayoutVars>
          <dgm:hierBranch val="init"/>
        </dgm:presLayoutVars>
      </dgm:prSet>
      <dgm:spPr/>
    </dgm:pt>
    <dgm:pt modelId="{04BA3752-459C-45BC-81F7-FF1CF419995C}" type="pres">
      <dgm:prSet presAssocID="{BA640C7F-45A8-4EE7-83DD-865CD0183786}" presName="rootComposite" presStyleCnt="0"/>
      <dgm:spPr/>
    </dgm:pt>
    <dgm:pt modelId="{8C228EDB-0023-4063-862E-9CD82B14FB7B}" type="pres">
      <dgm:prSet presAssocID="{BA640C7F-45A8-4EE7-83DD-865CD0183786}" presName="rootText" presStyleLbl="node3" presStyleIdx="0" presStyleCnt="2">
        <dgm:presLayoutVars>
          <dgm:chPref val="3"/>
        </dgm:presLayoutVars>
      </dgm:prSet>
      <dgm:spPr/>
    </dgm:pt>
    <dgm:pt modelId="{688291E4-4835-473E-952D-E139E3ABFEF1}" type="pres">
      <dgm:prSet presAssocID="{BA640C7F-45A8-4EE7-83DD-865CD0183786}" presName="rootConnector" presStyleLbl="node3" presStyleIdx="0" presStyleCnt="2"/>
      <dgm:spPr/>
    </dgm:pt>
    <dgm:pt modelId="{BD703953-6B8F-4D36-B199-8523C3522CEF}" type="pres">
      <dgm:prSet presAssocID="{BA640C7F-45A8-4EE7-83DD-865CD0183786}" presName="hierChild4" presStyleCnt="0"/>
      <dgm:spPr/>
    </dgm:pt>
    <dgm:pt modelId="{6B75FEFD-8DE7-4C04-B304-7AF89E927DC5}" type="pres">
      <dgm:prSet presAssocID="{BA640C7F-45A8-4EE7-83DD-865CD0183786}" presName="hierChild5" presStyleCnt="0"/>
      <dgm:spPr/>
    </dgm:pt>
    <dgm:pt modelId="{9CF89EB8-9EC9-420B-ADE0-FC6BED987681}" type="pres">
      <dgm:prSet presAssocID="{76AA16CA-5EAE-48DF-AF77-91AEAEBBA33F}" presName="Name37" presStyleLbl="parChTrans1D3" presStyleIdx="2" presStyleCnt="3"/>
      <dgm:spPr/>
    </dgm:pt>
    <dgm:pt modelId="{F7F53E2B-A3EF-4E56-81B8-B88564EA2B4A}" type="pres">
      <dgm:prSet presAssocID="{729E1F42-838E-4347-AFFB-80CDBCE191DC}" presName="hierRoot2" presStyleCnt="0">
        <dgm:presLayoutVars>
          <dgm:hierBranch val="init"/>
        </dgm:presLayoutVars>
      </dgm:prSet>
      <dgm:spPr/>
    </dgm:pt>
    <dgm:pt modelId="{8954C973-25F5-4F01-BAFD-8CC8D385843F}" type="pres">
      <dgm:prSet presAssocID="{729E1F42-838E-4347-AFFB-80CDBCE191DC}" presName="rootComposite" presStyleCnt="0"/>
      <dgm:spPr/>
    </dgm:pt>
    <dgm:pt modelId="{E9E14F13-4DD6-4752-948B-9E9F0ECB3F70}" type="pres">
      <dgm:prSet presAssocID="{729E1F42-838E-4347-AFFB-80CDBCE191DC}" presName="rootText" presStyleLbl="node3" presStyleIdx="1" presStyleCnt="2">
        <dgm:presLayoutVars>
          <dgm:chPref val="3"/>
        </dgm:presLayoutVars>
      </dgm:prSet>
      <dgm:spPr/>
    </dgm:pt>
    <dgm:pt modelId="{15BF404F-AA69-4F08-8312-E93D4417F54B}" type="pres">
      <dgm:prSet presAssocID="{729E1F42-838E-4347-AFFB-80CDBCE191DC}" presName="rootConnector" presStyleLbl="node3" presStyleIdx="1" presStyleCnt="2"/>
      <dgm:spPr/>
    </dgm:pt>
    <dgm:pt modelId="{E7CCDE84-498F-4BC3-8A04-E63C452EC670}" type="pres">
      <dgm:prSet presAssocID="{729E1F42-838E-4347-AFFB-80CDBCE191DC}" presName="hierChild4" presStyleCnt="0"/>
      <dgm:spPr/>
    </dgm:pt>
    <dgm:pt modelId="{A7708768-3F71-4177-8603-E51CC3E32FC7}" type="pres">
      <dgm:prSet presAssocID="{729E1F42-838E-4347-AFFB-80CDBCE191DC}" presName="hierChild5" presStyleCnt="0"/>
      <dgm:spPr/>
    </dgm:pt>
    <dgm:pt modelId="{E39CAA3A-3EA0-4C3A-A1F0-E6E20244C134}" type="pres">
      <dgm:prSet presAssocID="{3A4B60A8-6993-459F-96EB-F10FAED0B7F9}" presName="hierChild5" presStyleCnt="0"/>
      <dgm:spPr/>
    </dgm:pt>
    <dgm:pt modelId="{56C30773-D1DB-4882-A464-8B9D52FB8971}" type="pres">
      <dgm:prSet presAssocID="{22523BD7-F709-44E3-A50E-005A46336809}" presName="hierChild3" presStyleCnt="0"/>
      <dgm:spPr/>
    </dgm:pt>
  </dgm:ptLst>
  <dgm:cxnLst>
    <dgm:cxn modelId="{F539A426-FC49-4819-A7D4-612541A5ECAE}" type="presOf" srcId="{22523BD7-F709-44E3-A50E-005A46336809}" destId="{3088FA92-6AC9-4266-B99C-14A0026AEADD}" srcOrd="0" destOrd="0" presId="urn:microsoft.com/office/officeart/2005/8/layout/orgChart1"/>
    <dgm:cxn modelId="{E96F6D27-BC56-40E5-847E-216EDB63E0DB}" type="presOf" srcId="{F757FF04-F148-4C1F-BD16-FD20D9E57A57}" destId="{33851114-F6AC-4AC5-BD11-79ACE13E8060}" srcOrd="0" destOrd="0" presId="urn:microsoft.com/office/officeart/2005/8/layout/orgChart1"/>
    <dgm:cxn modelId="{4F626B3A-21F4-41A9-9EA8-D37EB1439C08}" srcId="{DE5672FD-18D1-4F74-8ED5-4C89BDE703FD}" destId="{22523BD7-F709-44E3-A50E-005A46336809}" srcOrd="0" destOrd="0" parTransId="{86398573-21E2-45B3-8BE1-D0462465A1B6}" sibTransId="{AE2089BD-60E6-4554-B71F-EF6AD3892AD0}"/>
    <dgm:cxn modelId="{12C0FD3B-1531-410A-AAF5-57C9CE0A3508}" type="presOf" srcId="{1E8F6F33-E5B6-40B3-A660-D01F7D994F74}" destId="{73B47129-1877-49CF-B60C-BCA54A50C68B}" srcOrd="0" destOrd="0" presId="urn:microsoft.com/office/officeart/2005/8/layout/orgChart1"/>
    <dgm:cxn modelId="{0A5A4C3E-74D9-4052-9894-4D054C898AF2}" type="presOf" srcId="{BA640C7F-45A8-4EE7-83DD-865CD0183786}" destId="{8C228EDB-0023-4063-862E-9CD82B14FB7B}" srcOrd="0" destOrd="0" presId="urn:microsoft.com/office/officeart/2005/8/layout/orgChart1"/>
    <dgm:cxn modelId="{BAAD5669-7FAB-421D-B05E-132DDD6A1D25}" type="presOf" srcId="{1E3C3C99-FDF0-44A7-896A-D7C8E0732C31}" destId="{972144CB-7012-4F7C-8F6B-160D56E4D93D}" srcOrd="0" destOrd="0" presId="urn:microsoft.com/office/officeart/2005/8/layout/orgChart1"/>
    <dgm:cxn modelId="{75A1606A-9952-4D28-9F73-B6AC320ACA64}" srcId="{1E3C3C99-FDF0-44A7-896A-D7C8E0732C31}" destId="{7C5C02E6-3363-433F-AE10-FEA2FC85A252}" srcOrd="0" destOrd="0" parTransId="{F757FF04-F148-4C1F-BD16-FD20D9E57A57}" sibTransId="{9E2756EB-AADD-44F7-A09A-85C6FF9A3773}"/>
    <dgm:cxn modelId="{84971C4C-E378-431B-9033-A6960C2305DF}" type="presOf" srcId="{76AA16CA-5EAE-48DF-AF77-91AEAEBBA33F}" destId="{9CF89EB8-9EC9-420B-ADE0-FC6BED987681}" srcOrd="0" destOrd="0" presId="urn:microsoft.com/office/officeart/2005/8/layout/orgChart1"/>
    <dgm:cxn modelId="{19779F70-FF7E-41D7-B122-F3C9C8D74DAD}" srcId="{3A4B60A8-6993-459F-96EB-F10FAED0B7F9}" destId="{BA640C7F-45A8-4EE7-83DD-865CD0183786}" srcOrd="0" destOrd="0" parTransId="{E3F24333-E3A0-490F-B489-9CD05EC49D60}" sibTransId="{1849FC2B-2538-4117-B619-831F06AEFC6D}"/>
    <dgm:cxn modelId="{C6DBC154-4360-4AE3-B6F7-156048C208A2}" type="presOf" srcId="{3A4B60A8-6993-459F-96EB-F10FAED0B7F9}" destId="{0AB8AC79-2ABF-44E8-BD4D-DF27C1327997}" srcOrd="0" destOrd="0" presId="urn:microsoft.com/office/officeart/2005/8/layout/orgChart1"/>
    <dgm:cxn modelId="{1B2F2F57-F531-4EC8-AA00-C1BF8E941F72}" srcId="{22523BD7-F709-44E3-A50E-005A46336809}" destId="{1E3C3C99-FDF0-44A7-896A-D7C8E0732C31}" srcOrd="0" destOrd="0" parTransId="{1E8F6F33-E5B6-40B3-A660-D01F7D994F74}" sibTransId="{73F0A91A-C896-40F2-A4B5-6CC1EA334377}"/>
    <dgm:cxn modelId="{0FDBAF5A-953F-4925-AB6A-A644F121AEAA}" type="presOf" srcId="{729E1F42-838E-4347-AFFB-80CDBCE191DC}" destId="{E9E14F13-4DD6-4752-948B-9E9F0ECB3F70}" srcOrd="0" destOrd="0" presId="urn:microsoft.com/office/officeart/2005/8/layout/orgChart1"/>
    <dgm:cxn modelId="{2DD7227B-C5F8-418F-9533-C65A84AF4945}" type="presOf" srcId="{E3F24333-E3A0-490F-B489-9CD05EC49D60}" destId="{791BF397-141D-4BEE-ADB6-25B303C3EF77}" srcOrd="0" destOrd="0" presId="urn:microsoft.com/office/officeart/2005/8/layout/orgChart1"/>
    <dgm:cxn modelId="{4B613681-188D-482E-83E4-989BD9530142}" type="presOf" srcId="{3A4B60A8-6993-459F-96EB-F10FAED0B7F9}" destId="{93C0171A-C6B2-4231-A02C-03DF0E87406B}" srcOrd="1" destOrd="0" presId="urn:microsoft.com/office/officeart/2005/8/layout/orgChart1"/>
    <dgm:cxn modelId="{FD2DD881-C095-419C-9B97-A0156450C036}" type="presOf" srcId="{22523BD7-F709-44E3-A50E-005A46336809}" destId="{7B1BF635-B6C0-4F9B-AB0C-90B02629966C}" srcOrd="1" destOrd="0" presId="urn:microsoft.com/office/officeart/2005/8/layout/orgChart1"/>
    <dgm:cxn modelId="{1EB98799-92AA-4501-896C-DBE4CC87F9E6}" srcId="{3A4B60A8-6993-459F-96EB-F10FAED0B7F9}" destId="{729E1F42-838E-4347-AFFB-80CDBCE191DC}" srcOrd="1" destOrd="0" parTransId="{76AA16CA-5EAE-48DF-AF77-91AEAEBBA33F}" sibTransId="{75D7C61D-CE58-4AED-BBC7-A928052A1081}"/>
    <dgm:cxn modelId="{751505B8-C370-4378-B587-BE929A3C0D00}" type="presOf" srcId="{7C5C02E6-3363-433F-AE10-FEA2FC85A252}" destId="{24870A1A-9B4F-4225-9627-127BA565F2BB}" srcOrd="0" destOrd="0" presId="urn:microsoft.com/office/officeart/2005/8/layout/orgChart1"/>
    <dgm:cxn modelId="{6933E6B8-F9BC-440E-92B0-BFFF53273A28}" type="presOf" srcId="{7C5C02E6-3363-433F-AE10-FEA2FC85A252}" destId="{1C44F19B-56CE-4C1C-939D-A155B1F1BED5}" srcOrd="1" destOrd="0" presId="urn:microsoft.com/office/officeart/2005/8/layout/orgChart1"/>
    <dgm:cxn modelId="{459F10BC-08C5-4A95-B5F4-B9C40D8D3F1E}" srcId="{22523BD7-F709-44E3-A50E-005A46336809}" destId="{3A4B60A8-6993-459F-96EB-F10FAED0B7F9}" srcOrd="1" destOrd="0" parTransId="{D0FFE595-93D7-4612-A35F-8D72BCFBBC61}" sibTransId="{8377F098-DA8C-463B-A4DF-96D18AFAF5E3}"/>
    <dgm:cxn modelId="{84F0C9C5-87CC-459E-871A-7651E4F27C18}" type="presOf" srcId="{BA640C7F-45A8-4EE7-83DD-865CD0183786}" destId="{688291E4-4835-473E-952D-E139E3ABFEF1}" srcOrd="1" destOrd="0" presId="urn:microsoft.com/office/officeart/2005/8/layout/orgChart1"/>
    <dgm:cxn modelId="{B59C7BC7-C525-4854-84CF-3741CD1478FC}" type="presOf" srcId="{D0FFE595-93D7-4612-A35F-8D72BCFBBC61}" destId="{B6EECD67-7EBF-47AA-8274-F80B82BE755E}" srcOrd="0" destOrd="0" presId="urn:microsoft.com/office/officeart/2005/8/layout/orgChart1"/>
    <dgm:cxn modelId="{22F0F0C9-57DB-48CB-934B-C8845CF22AE8}" type="presOf" srcId="{DE5672FD-18D1-4F74-8ED5-4C89BDE703FD}" destId="{4CCD03E1-F441-4A55-9E57-F3203BCC89ED}" srcOrd="0" destOrd="0" presId="urn:microsoft.com/office/officeart/2005/8/layout/orgChart1"/>
    <dgm:cxn modelId="{CF1301EB-7A4C-450B-B952-EA043A9396DF}" type="presOf" srcId="{1E3C3C99-FDF0-44A7-896A-D7C8E0732C31}" destId="{0924683E-7636-4771-ADC6-F442FDF29B59}" srcOrd="1" destOrd="0" presId="urn:microsoft.com/office/officeart/2005/8/layout/orgChart1"/>
    <dgm:cxn modelId="{91C644FB-F839-4C01-8FE2-184600CB459C}" type="presOf" srcId="{729E1F42-838E-4347-AFFB-80CDBCE191DC}" destId="{15BF404F-AA69-4F08-8312-E93D4417F54B}" srcOrd="1" destOrd="0" presId="urn:microsoft.com/office/officeart/2005/8/layout/orgChart1"/>
    <dgm:cxn modelId="{43D673ED-1082-4045-ACFE-6602BB37F9F0}" type="presParOf" srcId="{4CCD03E1-F441-4A55-9E57-F3203BCC89ED}" destId="{4433D16B-2610-42AC-9251-62589581CC49}" srcOrd="0" destOrd="0" presId="urn:microsoft.com/office/officeart/2005/8/layout/orgChart1"/>
    <dgm:cxn modelId="{3A4CF4E9-0391-44D6-A68C-35E521FE5EDA}" type="presParOf" srcId="{4433D16B-2610-42AC-9251-62589581CC49}" destId="{19E5E2F0-CA8F-4B12-8A99-BCC2E868B43B}" srcOrd="0" destOrd="0" presId="urn:microsoft.com/office/officeart/2005/8/layout/orgChart1"/>
    <dgm:cxn modelId="{B136F1BC-46A8-47E0-94D8-D5797D54DD32}" type="presParOf" srcId="{19E5E2F0-CA8F-4B12-8A99-BCC2E868B43B}" destId="{3088FA92-6AC9-4266-B99C-14A0026AEADD}" srcOrd="0" destOrd="0" presId="urn:microsoft.com/office/officeart/2005/8/layout/orgChart1"/>
    <dgm:cxn modelId="{8A3646F3-EB13-46B7-908C-573538F72AE1}" type="presParOf" srcId="{19E5E2F0-CA8F-4B12-8A99-BCC2E868B43B}" destId="{7B1BF635-B6C0-4F9B-AB0C-90B02629966C}" srcOrd="1" destOrd="0" presId="urn:microsoft.com/office/officeart/2005/8/layout/orgChart1"/>
    <dgm:cxn modelId="{E62E77FE-A0F6-4A1E-927E-89B2AE7275D5}" type="presParOf" srcId="{4433D16B-2610-42AC-9251-62589581CC49}" destId="{0C8332A8-052A-4BC0-8349-576623FDF0B5}" srcOrd="1" destOrd="0" presId="urn:microsoft.com/office/officeart/2005/8/layout/orgChart1"/>
    <dgm:cxn modelId="{818EEBD6-C6B0-4BA3-B7D8-AA5B8A6803B0}" type="presParOf" srcId="{0C8332A8-052A-4BC0-8349-576623FDF0B5}" destId="{73B47129-1877-49CF-B60C-BCA54A50C68B}" srcOrd="0" destOrd="0" presId="urn:microsoft.com/office/officeart/2005/8/layout/orgChart1"/>
    <dgm:cxn modelId="{B71FDB13-7AA4-4816-8FCF-4F322E12398F}" type="presParOf" srcId="{0C8332A8-052A-4BC0-8349-576623FDF0B5}" destId="{683D068E-83C7-40F6-A47D-87A35D4727DB}" srcOrd="1" destOrd="0" presId="urn:microsoft.com/office/officeart/2005/8/layout/orgChart1"/>
    <dgm:cxn modelId="{972AFD0B-2A80-4190-A49E-28B21449AE81}" type="presParOf" srcId="{683D068E-83C7-40F6-A47D-87A35D4727DB}" destId="{C420C342-4E17-485F-984F-07866B5B296A}" srcOrd="0" destOrd="0" presId="urn:microsoft.com/office/officeart/2005/8/layout/orgChart1"/>
    <dgm:cxn modelId="{C6F2C3F0-B295-4477-AEA4-12ABE1826BFC}" type="presParOf" srcId="{C420C342-4E17-485F-984F-07866B5B296A}" destId="{972144CB-7012-4F7C-8F6B-160D56E4D93D}" srcOrd="0" destOrd="0" presId="urn:microsoft.com/office/officeart/2005/8/layout/orgChart1"/>
    <dgm:cxn modelId="{1FD1EE5F-EACC-4ED1-A7B9-D461A038FD51}" type="presParOf" srcId="{C420C342-4E17-485F-984F-07866B5B296A}" destId="{0924683E-7636-4771-ADC6-F442FDF29B59}" srcOrd="1" destOrd="0" presId="urn:microsoft.com/office/officeart/2005/8/layout/orgChart1"/>
    <dgm:cxn modelId="{442DC4D7-D554-4D15-A94B-284E959D9A2D}" type="presParOf" srcId="{683D068E-83C7-40F6-A47D-87A35D4727DB}" destId="{4204EBBE-1661-4EED-97BA-E2BCA458ADDD}" srcOrd="1" destOrd="0" presId="urn:microsoft.com/office/officeart/2005/8/layout/orgChart1"/>
    <dgm:cxn modelId="{8BF3C84E-CE80-4499-8669-8130F1DEAB30}" type="presParOf" srcId="{683D068E-83C7-40F6-A47D-87A35D4727DB}" destId="{F52F634E-BDC6-4740-AD3B-FD2D82F2D0E7}" srcOrd="2" destOrd="0" presId="urn:microsoft.com/office/officeart/2005/8/layout/orgChart1"/>
    <dgm:cxn modelId="{47319D1C-5816-4756-BEA6-5E8EEA9137E4}" type="presParOf" srcId="{F52F634E-BDC6-4740-AD3B-FD2D82F2D0E7}" destId="{33851114-F6AC-4AC5-BD11-79ACE13E8060}" srcOrd="0" destOrd="0" presId="urn:microsoft.com/office/officeart/2005/8/layout/orgChart1"/>
    <dgm:cxn modelId="{71998A9B-D24E-4E41-9D3B-6D5547B75F8E}" type="presParOf" srcId="{F52F634E-BDC6-4740-AD3B-FD2D82F2D0E7}" destId="{22FED9F3-9BD3-41E8-B786-173FB26AE38D}" srcOrd="1" destOrd="0" presId="urn:microsoft.com/office/officeart/2005/8/layout/orgChart1"/>
    <dgm:cxn modelId="{0F1B68C3-5F6A-4831-A44D-66C3EA113D50}" type="presParOf" srcId="{22FED9F3-9BD3-41E8-B786-173FB26AE38D}" destId="{883D9B6A-D396-4197-B405-0BE37865579C}" srcOrd="0" destOrd="0" presId="urn:microsoft.com/office/officeart/2005/8/layout/orgChart1"/>
    <dgm:cxn modelId="{CA00C719-4760-46E2-BBFD-E9EDE9A26066}" type="presParOf" srcId="{883D9B6A-D396-4197-B405-0BE37865579C}" destId="{24870A1A-9B4F-4225-9627-127BA565F2BB}" srcOrd="0" destOrd="0" presId="urn:microsoft.com/office/officeart/2005/8/layout/orgChart1"/>
    <dgm:cxn modelId="{D72F2031-39E3-49A6-8781-9F5EA8BA762C}" type="presParOf" srcId="{883D9B6A-D396-4197-B405-0BE37865579C}" destId="{1C44F19B-56CE-4C1C-939D-A155B1F1BED5}" srcOrd="1" destOrd="0" presId="urn:microsoft.com/office/officeart/2005/8/layout/orgChart1"/>
    <dgm:cxn modelId="{6F88A004-F3EE-43CD-BD70-7DE91A287A58}" type="presParOf" srcId="{22FED9F3-9BD3-41E8-B786-173FB26AE38D}" destId="{8F2A9519-6CEF-4F88-8E75-702CC1F5BE0A}" srcOrd="1" destOrd="0" presId="urn:microsoft.com/office/officeart/2005/8/layout/orgChart1"/>
    <dgm:cxn modelId="{5C1A37F4-3688-4F1F-A92E-C1048A57F2FF}" type="presParOf" srcId="{22FED9F3-9BD3-41E8-B786-173FB26AE38D}" destId="{2628F45B-CF15-411D-9E66-50809819B27C}" srcOrd="2" destOrd="0" presId="urn:microsoft.com/office/officeart/2005/8/layout/orgChart1"/>
    <dgm:cxn modelId="{EB5535CB-35CE-476C-88B0-28771EB4EC12}" type="presParOf" srcId="{0C8332A8-052A-4BC0-8349-576623FDF0B5}" destId="{B6EECD67-7EBF-47AA-8274-F80B82BE755E}" srcOrd="2" destOrd="0" presId="urn:microsoft.com/office/officeart/2005/8/layout/orgChart1"/>
    <dgm:cxn modelId="{987B0750-CEF8-4FEA-8BA0-5797A6723265}" type="presParOf" srcId="{0C8332A8-052A-4BC0-8349-576623FDF0B5}" destId="{053F57CA-A91D-471C-AC5B-78E34BC7C272}" srcOrd="3" destOrd="0" presId="urn:microsoft.com/office/officeart/2005/8/layout/orgChart1"/>
    <dgm:cxn modelId="{42EBA839-CB58-4541-A8BD-1C95E774F749}" type="presParOf" srcId="{053F57CA-A91D-471C-AC5B-78E34BC7C272}" destId="{19954B2B-2BD7-4379-BB75-C453CE71C6D4}" srcOrd="0" destOrd="0" presId="urn:microsoft.com/office/officeart/2005/8/layout/orgChart1"/>
    <dgm:cxn modelId="{2E7EC5EC-9427-4ABF-8227-835113A1F5A7}" type="presParOf" srcId="{19954B2B-2BD7-4379-BB75-C453CE71C6D4}" destId="{0AB8AC79-2ABF-44E8-BD4D-DF27C1327997}" srcOrd="0" destOrd="0" presId="urn:microsoft.com/office/officeart/2005/8/layout/orgChart1"/>
    <dgm:cxn modelId="{C0477364-AB3C-4816-9AC4-C941C4AACFD0}" type="presParOf" srcId="{19954B2B-2BD7-4379-BB75-C453CE71C6D4}" destId="{93C0171A-C6B2-4231-A02C-03DF0E87406B}" srcOrd="1" destOrd="0" presId="urn:microsoft.com/office/officeart/2005/8/layout/orgChart1"/>
    <dgm:cxn modelId="{A5485E34-CD34-4EEC-88E5-D9A4E0ECA7F5}" type="presParOf" srcId="{053F57CA-A91D-471C-AC5B-78E34BC7C272}" destId="{43157485-7B18-45CD-A614-B27FB214212C}" srcOrd="1" destOrd="0" presId="urn:microsoft.com/office/officeart/2005/8/layout/orgChart1"/>
    <dgm:cxn modelId="{C71A82BD-07C9-45F0-AB52-CB9DB4BE148B}" type="presParOf" srcId="{43157485-7B18-45CD-A614-B27FB214212C}" destId="{791BF397-141D-4BEE-ADB6-25B303C3EF77}" srcOrd="0" destOrd="0" presId="urn:microsoft.com/office/officeart/2005/8/layout/orgChart1"/>
    <dgm:cxn modelId="{C6F561D3-A817-4B17-B29E-B3CDF7F42C6B}" type="presParOf" srcId="{43157485-7B18-45CD-A614-B27FB214212C}" destId="{9AAAC4B5-26F8-48C6-B5B7-7B8885118222}" srcOrd="1" destOrd="0" presId="urn:microsoft.com/office/officeart/2005/8/layout/orgChart1"/>
    <dgm:cxn modelId="{9C8483EF-7667-4919-9F40-6C8A792E0994}" type="presParOf" srcId="{9AAAC4B5-26F8-48C6-B5B7-7B8885118222}" destId="{04BA3752-459C-45BC-81F7-FF1CF419995C}" srcOrd="0" destOrd="0" presId="urn:microsoft.com/office/officeart/2005/8/layout/orgChart1"/>
    <dgm:cxn modelId="{C82C6FF7-7296-4358-B4F5-DDBDCDBCEC45}" type="presParOf" srcId="{04BA3752-459C-45BC-81F7-FF1CF419995C}" destId="{8C228EDB-0023-4063-862E-9CD82B14FB7B}" srcOrd="0" destOrd="0" presId="urn:microsoft.com/office/officeart/2005/8/layout/orgChart1"/>
    <dgm:cxn modelId="{BD10A49D-AE67-49BF-A66A-D1E69FEB0EA9}" type="presParOf" srcId="{04BA3752-459C-45BC-81F7-FF1CF419995C}" destId="{688291E4-4835-473E-952D-E139E3ABFEF1}" srcOrd="1" destOrd="0" presId="urn:microsoft.com/office/officeart/2005/8/layout/orgChart1"/>
    <dgm:cxn modelId="{9CD2FF02-6CBB-4011-ACA3-7A5335174E2E}" type="presParOf" srcId="{9AAAC4B5-26F8-48C6-B5B7-7B8885118222}" destId="{BD703953-6B8F-4D36-B199-8523C3522CEF}" srcOrd="1" destOrd="0" presId="urn:microsoft.com/office/officeart/2005/8/layout/orgChart1"/>
    <dgm:cxn modelId="{00BBB6EB-533D-46A8-ABE3-BDD4E6E9DBB0}" type="presParOf" srcId="{9AAAC4B5-26F8-48C6-B5B7-7B8885118222}" destId="{6B75FEFD-8DE7-4C04-B304-7AF89E927DC5}" srcOrd="2" destOrd="0" presId="urn:microsoft.com/office/officeart/2005/8/layout/orgChart1"/>
    <dgm:cxn modelId="{2F9F0F66-9758-48D6-891C-0607C85FB16E}" type="presParOf" srcId="{43157485-7B18-45CD-A614-B27FB214212C}" destId="{9CF89EB8-9EC9-420B-ADE0-FC6BED987681}" srcOrd="2" destOrd="0" presId="urn:microsoft.com/office/officeart/2005/8/layout/orgChart1"/>
    <dgm:cxn modelId="{6FB8FB59-B924-48C5-A647-6456A956D438}" type="presParOf" srcId="{43157485-7B18-45CD-A614-B27FB214212C}" destId="{F7F53E2B-A3EF-4E56-81B8-B88564EA2B4A}" srcOrd="3" destOrd="0" presId="urn:microsoft.com/office/officeart/2005/8/layout/orgChart1"/>
    <dgm:cxn modelId="{B969BF66-A1C8-4BAF-886D-BAA0CB05E998}" type="presParOf" srcId="{F7F53E2B-A3EF-4E56-81B8-B88564EA2B4A}" destId="{8954C973-25F5-4F01-BAFD-8CC8D385843F}" srcOrd="0" destOrd="0" presId="urn:microsoft.com/office/officeart/2005/8/layout/orgChart1"/>
    <dgm:cxn modelId="{2B99D942-2D39-4CFA-9071-4CDC66296955}" type="presParOf" srcId="{8954C973-25F5-4F01-BAFD-8CC8D385843F}" destId="{E9E14F13-4DD6-4752-948B-9E9F0ECB3F70}" srcOrd="0" destOrd="0" presId="urn:microsoft.com/office/officeart/2005/8/layout/orgChart1"/>
    <dgm:cxn modelId="{0FEEE7FC-12C1-4582-A513-082E84F67091}" type="presParOf" srcId="{8954C973-25F5-4F01-BAFD-8CC8D385843F}" destId="{15BF404F-AA69-4F08-8312-E93D4417F54B}" srcOrd="1" destOrd="0" presId="urn:microsoft.com/office/officeart/2005/8/layout/orgChart1"/>
    <dgm:cxn modelId="{8EB188CC-DA0A-4E2E-B3E1-2C687205957A}" type="presParOf" srcId="{F7F53E2B-A3EF-4E56-81B8-B88564EA2B4A}" destId="{E7CCDE84-498F-4BC3-8A04-E63C452EC670}" srcOrd="1" destOrd="0" presId="urn:microsoft.com/office/officeart/2005/8/layout/orgChart1"/>
    <dgm:cxn modelId="{427F552D-450F-40EB-97FF-72B75CF64211}" type="presParOf" srcId="{F7F53E2B-A3EF-4E56-81B8-B88564EA2B4A}" destId="{A7708768-3F71-4177-8603-E51CC3E32FC7}" srcOrd="2" destOrd="0" presId="urn:microsoft.com/office/officeart/2005/8/layout/orgChart1"/>
    <dgm:cxn modelId="{0D9D8600-56B6-4070-9E34-1F9E234636A3}" type="presParOf" srcId="{053F57CA-A91D-471C-AC5B-78E34BC7C272}" destId="{E39CAA3A-3EA0-4C3A-A1F0-E6E20244C134}" srcOrd="2" destOrd="0" presId="urn:microsoft.com/office/officeart/2005/8/layout/orgChart1"/>
    <dgm:cxn modelId="{3502451A-335C-437F-B709-F53E264A0E8D}" type="presParOf" srcId="{4433D16B-2610-42AC-9251-62589581CC49}" destId="{56C30773-D1DB-4882-A464-8B9D52FB897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89EB8-9EC9-420B-ADE0-FC6BED987681}">
      <dsp:nvSpPr>
        <dsp:cNvPr id="0" name=""/>
        <dsp:cNvSpPr/>
      </dsp:nvSpPr>
      <dsp:spPr>
        <a:xfrm>
          <a:off x="4686990" y="1977188"/>
          <a:ext cx="245076" cy="1911596"/>
        </a:xfrm>
        <a:custGeom>
          <a:avLst/>
          <a:gdLst/>
          <a:ahLst/>
          <a:cxnLst/>
          <a:rect l="0" t="0" r="0" b="0"/>
          <a:pathLst>
            <a:path>
              <a:moveTo>
                <a:pt x="0" y="0"/>
              </a:moveTo>
              <a:lnTo>
                <a:pt x="0" y="1911596"/>
              </a:lnTo>
              <a:lnTo>
                <a:pt x="245076" y="1911596"/>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91BF397-141D-4BEE-ADB6-25B303C3EF77}">
      <dsp:nvSpPr>
        <dsp:cNvPr id="0" name=""/>
        <dsp:cNvSpPr/>
      </dsp:nvSpPr>
      <dsp:spPr>
        <a:xfrm>
          <a:off x="4686990" y="1977188"/>
          <a:ext cx="245076" cy="751567"/>
        </a:xfrm>
        <a:custGeom>
          <a:avLst/>
          <a:gdLst/>
          <a:ahLst/>
          <a:cxnLst/>
          <a:rect l="0" t="0" r="0" b="0"/>
          <a:pathLst>
            <a:path>
              <a:moveTo>
                <a:pt x="0" y="0"/>
              </a:moveTo>
              <a:lnTo>
                <a:pt x="0" y="751567"/>
              </a:lnTo>
              <a:lnTo>
                <a:pt x="245076" y="751567"/>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B6EECD67-7EBF-47AA-8274-F80B82BE755E}">
      <dsp:nvSpPr>
        <dsp:cNvPr id="0" name=""/>
        <dsp:cNvSpPr/>
      </dsp:nvSpPr>
      <dsp:spPr>
        <a:xfrm>
          <a:off x="4280931" y="817160"/>
          <a:ext cx="1059596" cy="343107"/>
        </a:xfrm>
        <a:custGeom>
          <a:avLst/>
          <a:gdLst/>
          <a:ahLst/>
          <a:cxnLst/>
          <a:rect l="0" t="0" r="0" b="0"/>
          <a:pathLst>
            <a:path>
              <a:moveTo>
                <a:pt x="0" y="0"/>
              </a:moveTo>
              <a:lnTo>
                <a:pt x="0" y="171553"/>
              </a:lnTo>
              <a:lnTo>
                <a:pt x="1059596" y="171553"/>
              </a:lnTo>
              <a:lnTo>
                <a:pt x="1059596" y="343107"/>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33851114-F6AC-4AC5-BD11-79ACE13E8060}">
      <dsp:nvSpPr>
        <dsp:cNvPr id="0" name=""/>
        <dsp:cNvSpPr/>
      </dsp:nvSpPr>
      <dsp:spPr>
        <a:xfrm>
          <a:off x="3192024" y="1977188"/>
          <a:ext cx="171553" cy="751567"/>
        </a:xfrm>
        <a:custGeom>
          <a:avLst/>
          <a:gdLst/>
          <a:ahLst/>
          <a:cxnLst/>
          <a:rect l="0" t="0" r="0" b="0"/>
          <a:pathLst>
            <a:path>
              <a:moveTo>
                <a:pt x="171553" y="0"/>
              </a:moveTo>
              <a:lnTo>
                <a:pt x="171553" y="751567"/>
              </a:lnTo>
              <a:lnTo>
                <a:pt x="0" y="751567"/>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73B47129-1877-49CF-B60C-BCA54A50C68B}">
      <dsp:nvSpPr>
        <dsp:cNvPr id="0" name=""/>
        <dsp:cNvSpPr/>
      </dsp:nvSpPr>
      <dsp:spPr>
        <a:xfrm>
          <a:off x="3363578" y="817160"/>
          <a:ext cx="917353" cy="343107"/>
        </a:xfrm>
        <a:custGeom>
          <a:avLst/>
          <a:gdLst/>
          <a:ahLst/>
          <a:cxnLst/>
          <a:rect l="0" t="0" r="0" b="0"/>
          <a:pathLst>
            <a:path>
              <a:moveTo>
                <a:pt x="917353" y="0"/>
              </a:moveTo>
              <a:lnTo>
                <a:pt x="917353" y="171553"/>
              </a:lnTo>
              <a:lnTo>
                <a:pt x="0" y="171553"/>
              </a:lnTo>
              <a:lnTo>
                <a:pt x="0" y="343107"/>
              </a:lnTo>
            </a:path>
          </a:pathLst>
        </a:custGeom>
        <a:noFill/>
        <a:ln w="190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3088FA92-6AC9-4266-B99C-14A0026AEADD}">
      <dsp:nvSpPr>
        <dsp:cNvPr id="0" name=""/>
        <dsp:cNvSpPr/>
      </dsp:nvSpPr>
      <dsp:spPr>
        <a:xfrm>
          <a:off x="3464010" y="239"/>
          <a:ext cx="1633842" cy="81692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kern="1200" dirty="0"/>
            <a:t>Código de Ética</a:t>
          </a:r>
        </a:p>
      </dsp:txBody>
      <dsp:txXfrm>
        <a:off x="3464010" y="239"/>
        <a:ext cx="1633842" cy="816921"/>
      </dsp:txXfrm>
    </dsp:sp>
    <dsp:sp modelId="{972144CB-7012-4F7C-8F6B-160D56E4D93D}">
      <dsp:nvSpPr>
        <dsp:cNvPr id="0" name=""/>
        <dsp:cNvSpPr/>
      </dsp:nvSpPr>
      <dsp:spPr>
        <a:xfrm>
          <a:off x="2546656" y="1160267"/>
          <a:ext cx="1633842" cy="81692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t>Mundo</a:t>
          </a:r>
          <a:endParaRPr lang="es-CO" sz="1800" kern="1200" dirty="0"/>
        </a:p>
      </dsp:txBody>
      <dsp:txXfrm>
        <a:off x="2546656" y="1160267"/>
        <a:ext cx="1633842" cy="816921"/>
      </dsp:txXfrm>
    </dsp:sp>
    <dsp:sp modelId="{24870A1A-9B4F-4225-9627-127BA565F2BB}">
      <dsp:nvSpPr>
        <dsp:cNvPr id="0" name=""/>
        <dsp:cNvSpPr/>
      </dsp:nvSpPr>
      <dsp:spPr>
        <a:xfrm>
          <a:off x="1558181" y="2320296"/>
          <a:ext cx="1633842" cy="81692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t>Código de ética de IFAC</a:t>
          </a:r>
        </a:p>
        <a:p>
          <a:pPr marL="0" lvl="0" indent="0" algn="ctr" defTabSz="800100">
            <a:lnSpc>
              <a:spcPct val="90000"/>
            </a:lnSpc>
            <a:spcBef>
              <a:spcPct val="0"/>
            </a:spcBef>
            <a:spcAft>
              <a:spcPct val="35000"/>
            </a:spcAft>
            <a:buNone/>
          </a:pPr>
          <a:r>
            <a:rPr lang="es-MX" sz="1800" kern="1200" dirty="0"/>
            <a:t>IESBA</a:t>
          </a:r>
          <a:endParaRPr lang="es-CO" sz="1800" kern="1200" dirty="0"/>
        </a:p>
      </dsp:txBody>
      <dsp:txXfrm>
        <a:off x="1558181" y="2320296"/>
        <a:ext cx="1633842" cy="816921"/>
      </dsp:txXfrm>
    </dsp:sp>
    <dsp:sp modelId="{0AB8AC79-2ABF-44E8-BD4D-DF27C1327997}">
      <dsp:nvSpPr>
        <dsp:cNvPr id="0" name=""/>
        <dsp:cNvSpPr/>
      </dsp:nvSpPr>
      <dsp:spPr>
        <a:xfrm>
          <a:off x="4523606" y="1160267"/>
          <a:ext cx="1633842" cy="81692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MX" sz="2000" b="1" kern="1200" dirty="0"/>
            <a:t>Colombia</a:t>
          </a:r>
          <a:endParaRPr lang="es-CO" sz="2000" b="1" kern="1200" dirty="0"/>
        </a:p>
      </dsp:txBody>
      <dsp:txXfrm>
        <a:off x="4523606" y="1160267"/>
        <a:ext cx="1633842" cy="816921"/>
      </dsp:txXfrm>
    </dsp:sp>
    <dsp:sp modelId="{8C228EDB-0023-4063-862E-9CD82B14FB7B}">
      <dsp:nvSpPr>
        <dsp:cNvPr id="0" name=""/>
        <dsp:cNvSpPr/>
      </dsp:nvSpPr>
      <dsp:spPr>
        <a:xfrm>
          <a:off x="4932067" y="2320296"/>
          <a:ext cx="1633842" cy="81692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t>Ley 43 de 1990</a:t>
          </a:r>
          <a:endParaRPr lang="es-CO" sz="1800" kern="1200" dirty="0"/>
        </a:p>
      </dsp:txBody>
      <dsp:txXfrm>
        <a:off x="4932067" y="2320296"/>
        <a:ext cx="1633842" cy="816921"/>
      </dsp:txXfrm>
    </dsp:sp>
    <dsp:sp modelId="{E9E14F13-4DD6-4752-948B-9E9F0ECB3F70}">
      <dsp:nvSpPr>
        <dsp:cNvPr id="0" name=""/>
        <dsp:cNvSpPr/>
      </dsp:nvSpPr>
      <dsp:spPr>
        <a:xfrm>
          <a:off x="4932067" y="3480324"/>
          <a:ext cx="1633842" cy="816921"/>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kern="1200" dirty="0"/>
            <a:t>Anexo N°4 del Decreto 2420 de 2015</a:t>
          </a:r>
          <a:endParaRPr lang="es-CO" sz="1800" kern="1200" dirty="0"/>
        </a:p>
      </dsp:txBody>
      <dsp:txXfrm>
        <a:off x="4932067" y="3480324"/>
        <a:ext cx="1633842" cy="81692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713232" eaLnBrk="1" fontAlgn="auto" hangingPunct="1">
              <a:spcBef>
                <a:spcPts val="0"/>
              </a:spcBef>
              <a:spcAft>
                <a:spcPts val="0"/>
              </a:spcAft>
              <a:defRPr sz="1200">
                <a:latin typeface="+mn-lt"/>
              </a:defRPr>
            </a:lvl1pPr>
          </a:lstStyle>
          <a:p>
            <a:pPr>
              <a:defRPr/>
            </a:pPr>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713232" eaLnBrk="1" fontAlgn="auto" hangingPunct="1">
              <a:spcBef>
                <a:spcPts val="0"/>
              </a:spcBef>
              <a:spcAft>
                <a:spcPts val="0"/>
              </a:spcAft>
              <a:defRPr sz="1200">
                <a:latin typeface="+mn-lt"/>
              </a:defRPr>
            </a:lvl1pPr>
          </a:lstStyle>
          <a:p>
            <a:pPr>
              <a:defRPr/>
            </a:pPr>
            <a:fld id="{55C1E97F-70E0-4D5C-A161-A886C6E5A65D}" type="datetimeFigureOut">
              <a:rPr lang="es-CO"/>
              <a:pPr>
                <a:defRPr/>
              </a:pPr>
              <a:t>27/05/2021</a:t>
            </a:fld>
            <a:endParaRPr lang="es-CO"/>
          </a:p>
        </p:txBody>
      </p:sp>
      <p:sp>
        <p:nvSpPr>
          <p:cNvPr id="4" name="Marcador de imagen de diapositiva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pPr lvl="0"/>
            <a:endParaRPr lang="es-CO"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O" noProof="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713232" eaLnBrk="1" fontAlgn="auto" hangingPunct="1">
              <a:spcBef>
                <a:spcPts val="0"/>
              </a:spcBef>
              <a:spcAft>
                <a:spcPts val="0"/>
              </a:spcAft>
              <a:defRPr sz="1200">
                <a:latin typeface="+mn-lt"/>
              </a:defRPr>
            </a:lvl1pPr>
          </a:lstStyle>
          <a:p>
            <a:pPr>
              <a:defRPr/>
            </a:pPr>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713232" eaLnBrk="1" fontAlgn="auto" hangingPunct="1">
              <a:spcBef>
                <a:spcPts val="0"/>
              </a:spcBef>
              <a:spcAft>
                <a:spcPts val="0"/>
              </a:spcAft>
              <a:defRPr sz="1200">
                <a:latin typeface="+mn-lt"/>
              </a:defRPr>
            </a:lvl1pPr>
          </a:lstStyle>
          <a:p>
            <a:pPr>
              <a:defRPr/>
            </a:pPr>
            <a:fld id="{58B903F1-0271-4328-AE2E-9BDF196A0955}" type="slidenum">
              <a:rPr lang="es-CO"/>
              <a:pPr>
                <a:defRPr/>
              </a:pPr>
              <a:t>‹Nº›</a:t>
            </a:fld>
            <a:endParaRPr lang="es-CO"/>
          </a:p>
        </p:txBody>
      </p:sp>
    </p:spTree>
    <p:extLst>
      <p:ext uri="{BB962C8B-B14F-4D97-AF65-F5344CB8AC3E}">
        <p14:creationId xmlns:p14="http://schemas.microsoft.com/office/powerpoint/2010/main" val="2152752217"/>
      </p:ext>
    </p:extLst>
  </p:cSld>
  <p:clrMap bg1="lt1" tx1="dk1" bg2="lt2" tx2="dk2" accent1="accent1" accent2="accent2" accent3="accent3" accent4="accent4" accent5="accent5" accent6="accent6" hlink="hlink" folHlink="folHlink"/>
  <p:notesStyle>
    <a:lvl1pPr algn="l" defTabSz="712788" rtl="0" eaLnBrk="0" fontAlgn="base" hangingPunct="0">
      <a:spcBef>
        <a:spcPct val="30000"/>
      </a:spcBef>
      <a:spcAft>
        <a:spcPct val="0"/>
      </a:spcAft>
      <a:defRPr sz="900" kern="1200">
        <a:solidFill>
          <a:schemeClr val="tx1"/>
        </a:solidFill>
        <a:latin typeface="+mn-lt"/>
        <a:ea typeface="+mn-ea"/>
        <a:cs typeface="+mn-cs"/>
      </a:defRPr>
    </a:lvl1pPr>
    <a:lvl2pPr marL="355600" algn="l" defTabSz="712788" rtl="0" eaLnBrk="0" fontAlgn="base" hangingPunct="0">
      <a:spcBef>
        <a:spcPct val="30000"/>
      </a:spcBef>
      <a:spcAft>
        <a:spcPct val="0"/>
      </a:spcAft>
      <a:defRPr sz="900" kern="1200">
        <a:solidFill>
          <a:schemeClr val="tx1"/>
        </a:solidFill>
        <a:latin typeface="+mn-lt"/>
        <a:ea typeface="+mn-ea"/>
        <a:cs typeface="+mn-cs"/>
      </a:defRPr>
    </a:lvl2pPr>
    <a:lvl3pPr marL="712788" algn="l" defTabSz="712788" rtl="0" eaLnBrk="0" fontAlgn="base" hangingPunct="0">
      <a:spcBef>
        <a:spcPct val="30000"/>
      </a:spcBef>
      <a:spcAft>
        <a:spcPct val="0"/>
      </a:spcAft>
      <a:defRPr sz="900" kern="1200">
        <a:solidFill>
          <a:schemeClr val="tx1"/>
        </a:solidFill>
        <a:latin typeface="+mn-lt"/>
        <a:ea typeface="+mn-ea"/>
        <a:cs typeface="+mn-cs"/>
      </a:defRPr>
    </a:lvl3pPr>
    <a:lvl4pPr marL="1068388" algn="l" defTabSz="712788" rtl="0" eaLnBrk="0" fontAlgn="base" hangingPunct="0">
      <a:spcBef>
        <a:spcPct val="30000"/>
      </a:spcBef>
      <a:spcAft>
        <a:spcPct val="0"/>
      </a:spcAft>
      <a:defRPr sz="900" kern="1200">
        <a:solidFill>
          <a:schemeClr val="tx1"/>
        </a:solidFill>
        <a:latin typeface="+mn-lt"/>
        <a:ea typeface="+mn-ea"/>
        <a:cs typeface="+mn-cs"/>
      </a:defRPr>
    </a:lvl4pPr>
    <a:lvl5pPr marL="1425575" algn="l" defTabSz="712788" rtl="0" eaLnBrk="0" fontAlgn="base" hangingPunct="0">
      <a:spcBef>
        <a:spcPct val="30000"/>
      </a:spcBef>
      <a:spcAft>
        <a:spcPct val="0"/>
      </a:spcAft>
      <a:defRPr sz="900"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Esta plantilla se </a:t>
            </a:r>
            <a:r>
              <a:rPr lang="es-ES" altLang="es-ES" sz="936" b="1" dirty="0"/>
              <a:t>debe usar </a:t>
            </a:r>
            <a:r>
              <a:rPr lang="es-ES" altLang="es-ES" sz="936" dirty="0"/>
              <a:t>como archivo de inicio para presentaciones externas de la Contaduría General de la nación. En formato presentación en pantalla 16:10</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Nota</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Colores coordinados </a:t>
            </a:r>
          </a:p>
          <a:p>
            <a:pPr defTabSz="713232" eaLnBrk="1" fontAlgn="auto" hangingPunct="1">
              <a:spcBef>
                <a:spcPts val="0"/>
              </a:spcBef>
              <a:spcAft>
                <a:spcPts val="0"/>
              </a:spcAft>
              <a:defRPr/>
            </a:pPr>
            <a:r>
              <a:rPr lang="es-ES" altLang="es-ES" sz="936" dirty="0"/>
              <a:t>Preste especial atención a los gráficos, diagramas y cuadros de texto. </a:t>
            </a:r>
          </a:p>
          <a:p>
            <a:pPr defTabSz="713232" eaLnBrk="1" fontAlgn="auto" hangingPunct="1">
              <a:spcBef>
                <a:spcPts val="0"/>
              </a:spcBef>
              <a:spcAft>
                <a:spcPts val="0"/>
              </a:spcAft>
              <a:defRPr/>
            </a:pPr>
            <a:r>
              <a:rPr lang="es-ES" altLang="es-ES" sz="936" dirty="0"/>
              <a:t>Tenga en cuenta que los asistentes imprimirán en blanco y negro o escala de grises. Ejecute una prueba de impresión para asegurarse de que los colores son los correctos cuando se imprime en blanco y negro puros y escala de grises.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Gráficos y tablas</a:t>
            </a:r>
          </a:p>
          <a:p>
            <a:pPr defTabSz="713232" eaLnBrk="1" fontAlgn="auto" hangingPunct="1">
              <a:spcBef>
                <a:spcPts val="0"/>
              </a:spcBef>
              <a:spcAft>
                <a:spcPts val="0"/>
              </a:spcAft>
              <a:defRPr/>
            </a:pPr>
            <a:r>
              <a:rPr lang="es-ES" altLang="es-ES" sz="936" dirty="0"/>
              <a:t>Use colores y estilos uniformes y que no distraigan.</a:t>
            </a:r>
          </a:p>
          <a:p>
            <a:pPr defTabSz="713232" eaLnBrk="1" fontAlgn="auto" hangingPunct="1">
              <a:spcBef>
                <a:spcPts val="0"/>
              </a:spcBef>
              <a:spcAft>
                <a:spcPts val="0"/>
              </a:spcAft>
              <a:defRPr/>
            </a:pPr>
            <a:r>
              <a:rPr lang="es-ES" altLang="es-ES" sz="936" dirty="0"/>
              <a:t>Etiquete todos los gráficos y tablas y no olvide colocar la fuente de donde se toman las imágenes o los gráficos (Derechos de autor)</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endParaRPr lang="es-CO" sz="936" dirty="0"/>
          </a:p>
          <a:p>
            <a:pPr defTabSz="713232" eaLnBrk="1" fontAlgn="auto" hangingPunct="1">
              <a:spcBef>
                <a:spcPts val="0"/>
              </a:spcBef>
              <a:spcAft>
                <a:spcPts val="0"/>
              </a:spcAft>
              <a:defRPr/>
            </a:pPr>
            <a:endParaRPr lang="es-CO" sz="936" dirty="0"/>
          </a:p>
        </p:txBody>
      </p:sp>
      <p:sp>
        <p:nvSpPr>
          <p:cNvPr id="1946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defTabSz="712788" fontAlgn="base">
              <a:spcBef>
                <a:spcPct val="0"/>
              </a:spcBef>
              <a:spcAft>
                <a:spcPct val="0"/>
              </a:spcAft>
            </a:pPr>
            <a:fld id="{E46F90D3-A111-4954-82DF-5D09E8B4AC1F}" type="slidenum">
              <a:rPr lang="es-CO" altLang="es-CO" sz="1200" smtClean="0"/>
              <a:pPr defTabSz="712788" fontAlgn="base">
                <a:spcBef>
                  <a:spcPct val="0"/>
                </a:spcBef>
                <a:spcAft>
                  <a:spcPct val="0"/>
                </a:spcAft>
              </a:pPr>
              <a:t>2</a:t>
            </a:fld>
            <a:endParaRPr lang="es-CO" altLang="es-CO" sz="1200" dirty="0"/>
          </a:p>
        </p:txBody>
      </p:sp>
    </p:spTree>
    <p:extLst>
      <p:ext uri="{BB962C8B-B14F-4D97-AF65-F5344CB8AC3E}">
        <p14:creationId xmlns:p14="http://schemas.microsoft.com/office/powerpoint/2010/main" val="2641725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nombrar los </a:t>
            </a:r>
            <a:r>
              <a:rPr lang="es-ES" altLang="es-ES" sz="936" b="1" dirty="0"/>
              <a:t>Capítulos</a:t>
            </a:r>
            <a:r>
              <a:rPr lang="es-ES" altLang="es-ES" sz="936" dirty="0"/>
              <a:t>, cambio de </a:t>
            </a:r>
            <a:r>
              <a:rPr lang="es-ES" altLang="es-ES" sz="936" b="1" dirty="0"/>
              <a:t>tema</a:t>
            </a:r>
            <a:r>
              <a:rPr lang="es-ES" altLang="es-ES" sz="936" dirty="0"/>
              <a:t> o para </a:t>
            </a:r>
            <a:r>
              <a:rPr lang="es-ES" altLang="es-ES" sz="936" b="1" dirty="0"/>
              <a:t>saltos de sección </a:t>
            </a:r>
            <a:r>
              <a:rPr lang="es-ES" altLang="es-ES" sz="936" dirty="0"/>
              <a:t>en presentaciones de varios temas o conferencistas.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CO" sz="936" dirty="0"/>
          </a:p>
        </p:txBody>
      </p:sp>
      <p:sp>
        <p:nvSpPr>
          <p:cNvPr id="2150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defTabSz="712788" fontAlgn="base">
              <a:spcBef>
                <a:spcPct val="0"/>
              </a:spcBef>
              <a:spcAft>
                <a:spcPct val="0"/>
              </a:spcAft>
            </a:pPr>
            <a:fld id="{02C4585C-A3A8-4A74-8BC0-BD081C641F46}" type="slidenum">
              <a:rPr lang="es-CO" altLang="es-CO" sz="1200" smtClean="0"/>
              <a:pPr defTabSz="712788" fontAlgn="base">
                <a:spcBef>
                  <a:spcPct val="0"/>
                </a:spcBef>
                <a:spcAft>
                  <a:spcPct val="0"/>
                </a:spcAft>
              </a:pPr>
              <a:t>3</a:t>
            </a:fld>
            <a:endParaRPr lang="es-CO" altLang="es-CO" sz="1200"/>
          </a:p>
        </p:txBody>
      </p:sp>
    </p:spTree>
    <p:extLst>
      <p:ext uri="{BB962C8B-B14F-4D97-AF65-F5344CB8AC3E}">
        <p14:creationId xmlns:p14="http://schemas.microsoft.com/office/powerpoint/2010/main" val="1162307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se </a:t>
            </a:r>
            <a:r>
              <a:rPr lang="es-ES" altLang="es-ES" sz="936" b="1" dirty="0"/>
              <a:t>debe usar </a:t>
            </a:r>
            <a:r>
              <a:rPr lang="es-ES" altLang="es-ES" sz="936" dirty="0"/>
              <a:t>para nombrar los </a:t>
            </a:r>
            <a:r>
              <a:rPr lang="es-ES" altLang="es-ES" sz="936" b="1" dirty="0"/>
              <a:t>Capítulos</a:t>
            </a:r>
            <a:r>
              <a:rPr lang="es-ES" altLang="es-ES" sz="936" dirty="0"/>
              <a:t>, cambio de </a:t>
            </a:r>
            <a:r>
              <a:rPr lang="es-ES" altLang="es-ES" sz="936" b="1" dirty="0"/>
              <a:t>tema</a:t>
            </a:r>
            <a:r>
              <a:rPr lang="es-ES" altLang="es-ES" sz="936" dirty="0"/>
              <a:t> o para </a:t>
            </a:r>
            <a:r>
              <a:rPr lang="es-ES" altLang="es-ES" sz="936" b="1" dirty="0"/>
              <a:t>saltos de sección </a:t>
            </a:r>
            <a:r>
              <a:rPr lang="es-ES" altLang="es-ES" sz="936" dirty="0"/>
              <a:t>en presentaciones de varios temas o conferencistas.</a:t>
            </a:r>
          </a:p>
          <a:p>
            <a:pPr defTabSz="713232" eaLnBrk="1" fontAlgn="auto" hangingPunct="1">
              <a:spcBef>
                <a:spcPts val="0"/>
              </a:spcBef>
              <a:spcAft>
                <a:spcPts val="0"/>
              </a:spcAft>
              <a:defRPr/>
            </a:pPr>
            <a:endParaRPr lang="es-ES" altLang="es-ES" sz="936" dirty="0"/>
          </a:p>
          <a:p>
            <a:pPr defTabSz="713232" eaLnBrk="1" fontAlgn="auto" hangingPunct="1">
              <a:spcBef>
                <a:spcPts val="0"/>
              </a:spcBef>
              <a:spcAft>
                <a:spcPts val="0"/>
              </a:spcAft>
              <a:defRPr/>
            </a:pPr>
            <a:r>
              <a:rPr lang="es-ES" altLang="es-ES" sz="936" b="1" dirty="0"/>
              <a:t>Secciones</a:t>
            </a:r>
            <a:endParaRPr lang="es-ES" altLang="es-ES" sz="936" dirty="0"/>
          </a:p>
          <a:p>
            <a:pPr defTabSz="713232" eaLnBrk="1" fontAlgn="auto" hangingPunct="1">
              <a:spcBef>
                <a:spcPts val="0"/>
              </a:spcBef>
              <a:spcAft>
                <a:spcPts val="0"/>
              </a:spcAft>
              <a:defRPr/>
            </a:pPr>
            <a:r>
              <a:rPr lang="es-ES" altLang="es-ES" sz="936" dirty="0"/>
              <a:t>Para agregar secciones, haga clic con el botón secundario del mouse en una diapositiva. Las secciones le pueden ayudar a organizar las diapositivas o a facilitar la colaboración entre varios conferencistas o temas.</a:t>
            </a:r>
          </a:p>
          <a:p>
            <a:pPr defTabSz="713232" eaLnBrk="1" fontAlgn="auto" hangingPunct="1">
              <a:spcBef>
                <a:spcPts val="0"/>
              </a:spcBef>
              <a:spcAft>
                <a:spcPts val="0"/>
              </a:spcAft>
              <a:defRPr/>
            </a:pPr>
            <a:endParaRPr lang="es-ES" altLang="es-ES" sz="936" b="1" dirty="0"/>
          </a:p>
          <a:p>
            <a:pPr defTabSz="713232" eaLnBrk="1" fontAlgn="auto" hangingPunct="1">
              <a:spcBef>
                <a:spcPts val="0"/>
              </a:spcBef>
              <a:spcAft>
                <a:spcPts val="0"/>
              </a:spcAft>
              <a:defRPr/>
            </a:pPr>
            <a:r>
              <a:rPr lang="es-ES" altLang="es-ES" sz="936" b="1" dirty="0"/>
              <a:t>Notas</a:t>
            </a:r>
          </a:p>
          <a:p>
            <a:pPr defTabSz="713232" eaLnBrk="1" fontAlgn="auto" hangingPunct="1">
              <a:spcBef>
                <a:spcPts val="0"/>
              </a:spcBef>
              <a:spcAft>
                <a:spcPts val="0"/>
              </a:spcAft>
              <a:defRPr/>
            </a:pPr>
            <a:r>
              <a:rPr lang="es-ES" altLang="es-ES" sz="936" dirty="0"/>
              <a:t>Use la sección Notas para las notas de entrega o para proporcionar detalles adicionales al público. Vea las notas en la vista Presentación durante la presentación. </a:t>
            </a:r>
          </a:p>
          <a:p>
            <a:pPr defTabSz="713232" eaLnBrk="1" fontAlgn="auto" hangingPunct="1">
              <a:spcBef>
                <a:spcPts val="0"/>
              </a:spcBef>
              <a:spcAft>
                <a:spcPts val="0"/>
              </a:spcAft>
              <a:defRPr/>
            </a:pPr>
            <a:r>
              <a:rPr lang="es-ES" altLang="es-ES" sz="936" dirty="0"/>
              <a:t>Tenga en cuenta el tamaño de la fuente (es importante para la accesibilidad, visibilidad, grabación en vídeo y producción en línea)</a:t>
            </a:r>
          </a:p>
          <a:p>
            <a:pPr defTabSz="713232" eaLnBrk="1" fontAlgn="auto" hangingPunct="1">
              <a:spcBef>
                <a:spcPts val="0"/>
              </a:spcBef>
              <a:spcAft>
                <a:spcPts val="0"/>
              </a:spcAft>
              <a:defRPr/>
            </a:pPr>
            <a:endParaRPr lang="es-CO" sz="936" dirty="0"/>
          </a:p>
        </p:txBody>
      </p:sp>
      <p:sp>
        <p:nvSpPr>
          <p:cNvPr id="2150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defTabSz="712788" fontAlgn="base">
              <a:spcBef>
                <a:spcPct val="0"/>
              </a:spcBef>
              <a:spcAft>
                <a:spcPct val="0"/>
              </a:spcAft>
            </a:pPr>
            <a:fld id="{02C4585C-A3A8-4A74-8BC0-BD081C641F46}" type="slidenum">
              <a:rPr lang="es-CO" altLang="es-CO" sz="1200" smtClean="0"/>
              <a:pPr defTabSz="712788" fontAlgn="base">
                <a:spcBef>
                  <a:spcPct val="0"/>
                </a:spcBef>
                <a:spcAft>
                  <a:spcPct val="0"/>
                </a:spcAft>
              </a:pPr>
              <a:t>4</a:t>
            </a:fld>
            <a:endParaRPr lang="es-CO" altLang="es-CO" sz="1200"/>
          </a:p>
        </p:txBody>
      </p:sp>
    </p:spTree>
    <p:extLst>
      <p:ext uri="{BB962C8B-B14F-4D97-AF65-F5344CB8AC3E}">
        <p14:creationId xmlns:p14="http://schemas.microsoft.com/office/powerpoint/2010/main" val="3306764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421EBF30-C062-4FC3-8C01-EFF0454683C7}"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14</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985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421EBF30-C062-4FC3-8C01-EFF0454683C7}"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15</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304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421EBF30-C062-4FC3-8C01-EFF0454683C7}"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17</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6538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Marcador de notas 2"/>
          <p:cNvSpPr>
            <a:spLocks noGrp="1"/>
          </p:cNvSpPr>
          <p:nvPr>
            <p:ph type="body" idx="1"/>
          </p:nvPr>
        </p:nvSpPr>
        <p:spPr/>
        <p:txBody>
          <a:bodyPr/>
          <a:lstStyle/>
          <a:p>
            <a:pPr defTabSz="713232" eaLnBrk="1" fontAlgn="auto" hangingPunct="1">
              <a:spcBef>
                <a:spcPts val="0"/>
              </a:spcBef>
              <a:spcAft>
                <a:spcPts val="0"/>
              </a:spcAft>
              <a:defRPr/>
            </a:pPr>
            <a:r>
              <a:rPr lang="es-ES" altLang="es-ES" sz="936" dirty="0"/>
              <a:t>Este </a:t>
            </a:r>
            <a:r>
              <a:rPr lang="es-ES" altLang="es-ES" sz="936" dirty="0" err="1"/>
              <a:t>slide</a:t>
            </a:r>
            <a:r>
              <a:rPr lang="es-ES" altLang="es-ES" sz="936" dirty="0"/>
              <a:t> finaliza la presentación. Si se requiere que el funcionario de la CGN deba ser contactado,  digite el </a:t>
            </a:r>
            <a:r>
              <a:rPr lang="es-ES" altLang="es-ES" sz="936" b="1" dirty="0"/>
              <a:t>correo electrónico institucional.</a:t>
            </a:r>
            <a:endParaRPr lang="es-CO" sz="936" dirty="0"/>
          </a:p>
        </p:txBody>
      </p:sp>
      <p:sp>
        <p:nvSpPr>
          <p:cNvPr id="2765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eaLnBrk="0" fontAlgn="base" hangingPunct="0">
              <a:spcBef>
                <a:spcPct val="0"/>
              </a:spcBef>
              <a:spcAft>
                <a:spcPct val="0"/>
              </a:spcAft>
              <a:defRPr sz="1400">
                <a:solidFill>
                  <a:schemeClr val="tx1"/>
                </a:solidFill>
                <a:latin typeface="Calibri" panose="020F0502020204030204" pitchFamily="34" charset="0"/>
              </a:defRPr>
            </a:lvl6pPr>
            <a:lvl7pPr marL="2971800" indent="-228600" defTabSz="712788" eaLnBrk="0" fontAlgn="base" hangingPunct="0">
              <a:spcBef>
                <a:spcPct val="0"/>
              </a:spcBef>
              <a:spcAft>
                <a:spcPct val="0"/>
              </a:spcAft>
              <a:defRPr sz="1400">
                <a:solidFill>
                  <a:schemeClr val="tx1"/>
                </a:solidFill>
                <a:latin typeface="Calibri" panose="020F0502020204030204" pitchFamily="34" charset="0"/>
              </a:defRPr>
            </a:lvl7pPr>
            <a:lvl8pPr marL="3429000" indent="-228600" defTabSz="712788" eaLnBrk="0" fontAlgn="base" hangingPunct="0">
              <a:spcBef>
                <a:spcPct val="0"/>
              </a:spcBef>
              <a:spcAft>
                <a:spcPct val="0"/>
              </a:spcAft>
              <a:defRPr sz="1400">
                <a:solidFill>
                  <a:schemeClr val="tx1"/>
                </a:solidFill>
                <a:latin typeface="Calibri" panose="020F0502020204030204" pitchFamily="34" charset="0"/>
              </a:defRPr>
            </a:lvl8pPr>
            <a:lvl9pPr marL="3886200" indent="-228600" defTabSz="712788" eaLnBrk="0" fontAlgn="base" hangingPunct="0">
              <a:spcBef>
                <a:spcPct val="0"/>
              </a:spcBef>
              <a:spcAft>
                <a:spcPct val="0"/>
              </a:spcAft>
              <a:defRPr sz="1400">
                <a:solidFill>
                  <a:schemeClr val="tx1"/>
                </a:solidFill>
                <a:latin typeface="Calibri" panose="020F0502020204030204" pitchFamily="34" charset="0"/>
              </a:defRPr>
            </a:lvl9pPr>
          </a:lstStyle>
          <a:p>
            <a:pPr defTabSz="712788" fontAlgn="base">
              <a:spcBef>
                <a:spcPct val="0"/>
              </a:spcBef>
              <a:spcAft>
                <a:spcPct val="0"/>
              </a:spcAft>
            </a:pPr>
            <a:fld id="{7719E0AC-CCB0-40F7-9920-8CB35252B987}" type="slidenum">
              <a:rPr lang="es-CO" altLang="es-CO" sz="1200" smtClean="0"/>
              <a:pPr defTabSz="712788" fontAlgn="base">
                <a:spcBef>
                  <a:spcPct val="0"/>
                </a:spcBef>
                <a:spcAft>
                  <a:spcPct val="0"/>
                </a:spcAft>
              </a:pPr>
              <a:t>19</a:t>
            </a:fld>
            <a:endParaRPr lang="es-CO" altLang="es-CO" sz="1200"/>
          </a:p>
        </p:txBody>
      </p:sp>
    </p:spTree>
    <p:extLst>
      <p:ext uri="{BB962C8B-B14F-4D97-AF65-F5344CB8AC3E}">
        <p14:creationId xmlns:p14="http://schemas.microsoft.com/office/powerpoint/2010/main" val="31179211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8.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Imagenes - panoramicas">
    <p:spTree>
      <p:nvGrpSpPr>
        <p:cNvPr id="1" name=""/>
        <p:cNvGrpSpPr/>
        <p:nvPr/>
      </p:nvGrpSpPr>
      <p:grpSpPr>
        <a:xfrm>
          <a:off x="0" y="0"/>
          <a:ext cx="0" cy="0"/>
          <a:chOff x="0" y="0"/>
          <a:chExt cx="0" cy="0"/>
        </a:xfrm>
      </p:grpSpPr>
      <p:sp>
        <p:nvSpPr>
          <p:cNvPr id="2" name="Rectángulo 1"/>
          <p:cNvSpPr/>
          <p:nvPr/>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pic>
        <p:nvPicPr>
          <p:cNvPr id="3"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0" y="0"/>
            <a:ext cx="1670050" cy="5715000"/>
          </a:xfrm>
          <a:prstGeom prst="rect">
            <a:avLst/>
          </a:prstGeom>
          <a:solidFill>
            <a:srgbClr val="06916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5" name="Rectángulo 4"/>
          <p:cNvSpPr/>
          <p:nvPr/>
        </p:nvSpPr>
        <p:spPr>
          <a:xfrm>
            <a:off x="7446963" y="0"/>
            <a:ext cx="1670050" cy="5715000"/>
          </a:xfrm>
          <a:prstGeom prst="rect">
            <a:avLst/>
          </a:prstGeom>
          <a:solidFill>
            <a:srgbClr val="E2EC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Tree>
    <p:extLst>
      <p:ext uri="{BB962C8B-B14F-4D97-AF65-F5344CB8AC3E}">
        <p14:creationId xmlns:p14="http://schemas.microsoft.com/office/powerpoint/2010/main" val="9567102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ángulo 1"/>
          <p:cNvSpPr/>
          <p:nvPr/>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pic>
        <p:nvPicPr>
          <p:cNvPr id="3" name="Imagen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48338" y="5281613"/>
            <a:ext cx="2795587"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5" name="Imagen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54777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5" name="Rectángulo 4"/>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6"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381000"/>
            <a:ext cx="2949178" cy="1333500"/>
          </a:xfrm>
        </p:spPr>
        <p:txBody>
          <a:bodyPr anchor="b"/>
          <a:lstStyle>
            <a:lvl1pPr>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Tree>
    <p:extLst>
      <p:ext uri="{BB962C8B-B14F-4D97-AF65-F5344CB8AC3E}">
        <p14:creationId xmlns:p14="http://schemas.microsoft.com/office/powerpoint/2010/main" val="282613221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Rectángulo 4"/>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6"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381000"/>
            <a:ext cx="2949178" cy="1333500"/>
          </a:xfrm>
        </p:spPr>
        <p:txBody>
          <a:bodyPr anchor="b"/>
          <a:lstStyle>
            <a:lvl1pPr>
              <a:defRPr sz="24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822855"/>
            <a:ext cx="4629150" cy="4061354"/>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s-ES" noProof="0"/>
              <a:t>Haga clic en el icono para agregar una imagen</a:t>
            </a:r>
            <a:endParaRPr lang="en-US" noProof="0"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Tree>
    <p:extLst>
      <p:ext uri="{BB962C8B-B14F-4D97-AF65-F5344CB8AC3E}">
        <p14:creationId xmlns:p14="http://schemas.microsoft.com/office/powerpoint/2010/main" val="95712441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4" name="Rectángulo 3"/>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5"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95105863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
        <p:nvSpPr>
          <p:cNvPr id="2" name="Rectángulo 1"/>
          <p:cNvSpPr/>
          <p:nvPr/>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pic>
        <p:nvPicPr>
          <p:cNvPr id="3" name="Imagen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48338" y="5281613"/>
            <a:ext cx="2795587"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5" name="Imagen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1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263" y="20638"/>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rotWithShape="1">
          <a:blip r:embed="rId5" cstate="email">
            <a:extLst>
              <a:ext uri="{28A0092B-C50C-407E-A947-70E740481C1C}">
                <a14:useLocalDpi xmlns:a14="http://schemas.microsoft.com/office/drawing/2010/main"/>
              </a:ext>
            </a:extLst>
          </a:blip>
          <a:srcRect t="30371" b="15852"/>
          <a:stretch/>
        </p:blipFill>
        <p:spPr>
          <a:xfrm>
            <a:off x="1567673" y="1320799"/>
            <a:ext cx="7392177" cy="3073401"/>
          </a:xfrm>
          <a:custGeom>
            <a:avLst/>
            <a:gdLst>
              <a:gd name="connsiteX0" fmla="*/ 0 w 7392177"/>
              <a:gd name="connsiteY0" fmla="*/ 0 h 3073401"/>
              <a:gd name="connsiteX1" fmla="*/ 7392177 w 7392177"/>
              <a:gd name="connsiteY1" fmla="*/ 0 h 3073401"/>
              <a:gd name="connsiteX2" fmla="*/ 7392177 w 7392177"/>
              <a:gd name="connsiteY2" fmla="*/ 1007534 h 3073401"/>
              <a:gd name="connsiteX3" fmla="*/ 6430824 w 7392177"/>
              <a:gd name="connsiteY3" fmla="*/ 1007534 h 3073401"/>
              <a:gd name="connsiteX4" fmla="*/ 6430824 w 7392177"/>
              <a:gd name="connsiteY4" fmla="*/ 3073401 h 3073401"/>
              <a:gd name="connsiteX5" fmla="*/ 969824 w 7392177"/>
              <a:gd name="connsiteY5" fmla="*/ 3073401 h 3073401"/>
              <a:gd name="connsiteX6" fmla="*/ 969824 w 7392177"/>
              <a:gd name="connsiteY6" fmla="*/ 948268 h 3073401"/>
              <a:gd name="connsiteX7" fmla="*/ 0 w 7392177"/>
              <a:gd name="connsiteY7" fmla="*/ 948268 h 307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92177" h="3073401">
                <a:moveTo>
                  <a:pt x="0" y="0"/>
                </a:moveTo>
                <a:lnTo>
                  <a:pt x="7392177" y="0"/>
                </a:lnTo>
                <a:lnTo>
                  <a:pt x="7392177" y="1007534"/>
                </a:lnTo>
                <a:lnTo>
                  <a:pt x="6430824" y="1007534"/>
                </a:lnTo>
                <a:lnTo>
                  <a:pt x="6430824" y="3073401"/>
                </a:lnTo>
                <a:lnTo>
                  <a:pt x="969824" y="3073401"/>
                </a:lnTo>
                <a:lnTo>
                  <a:pt x="969824" y="948268"/>
                </a:lnTo>
                <a:lnTo>
                  <a:pt x="0" y="948268"/>
                </a:lnTo>
                <a:close/>
              </a:path>
            </a:pathLst>
          </a:custGeom>
        </p:spPr>
      </p:pic>
      <p:pic>
        <p:nvPicPr>
          <p:cNvPr id="8" name="Imagen 1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0" y="2497138"/>
            <a:ext cx="2043113"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978903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Ultima">
    <p:spTree>
      <p:nvGrpSpPr>
        <p:cNvPr id="1" name=""/>
        <p:cNvGrpSpPr/>
        <p:nvPr/>
      </p:nvGrpSpPr>
      <p:grpSpPr>
        <a:xfrm>
          <a:off x="0" y="0"/>
          <a:ext cx="0" cy="0"/>
          <a:chOff x="0" y="0"/>
          <a:chExt cx="0" cy="0"/>
        </a:xfrm>
      </p:grpSpPr>
      <p:pic>
        <p:nvPicPr>
          <p:cNvPr id="2"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38338" y="1598613"/>
            <a:ext cx="2444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5150" y="2527300"/>
            <a:ext cx="81391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87600" y="3089275"/>
            <a:ext cx="43497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n 5"/>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225" y="2366963"/>
            <a:ext cx="91440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1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24563" y="5313363"/>
            <a:ext cx="2843212"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n 7"/>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502025" y="3662363"/>
            <a:ext cx="268605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4660900" y="4203700"/>
            <a:ext cx="22320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adroTexto 9"/>
          <p:cNvSpPr txBox="1">
            <a:spLocks noChangeArrowheads="1"/>
          </p:cNvSpPr>
          <p:nvPr/>
        </p:nvSpPr>
        <p:spPr bwMode="auto">
          <a:xfrm>
            <a:off x="636588" y="5183188"/>
            <a:ext cx="2540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fontAlgn="base">
              <a:spcBef>
                <a:spcPct val="0"/>
              </a:spcBef>
              <a:spcAft>
                <a:spcPct val="0"/>
              </a:spcAft>
              <a:defRPr sz="1400">
                <a:solidFill>
                  <a:schemeClr val="tx1"/>
                </a:solidFill>
                <a:latin typeface="Calibri" panose="020F0502020204030204" pitchFamily="34" charset="0"/>
              </a:defRPr>
            </a:lvl6pPr>
            <a:lvl7pPr marL="2971800" indent="-228600" defTabSz="712788" fontAlgn="base">
              <a:spcBef>
                <a:spcPct val="0"/>
              </a:spcBef>
              <a:spcAft>
                <a:spcPct val="0"/>
              </a:spcAft>
              <a:defRPr sz="1400">
                <a:solidFill>
                  <a:schemeClr val="tx1"/>
                </a:solidFill>
                <a:latin typeface="Calibri" panose="020F0502020204030204" pitchFamily="34" charset="0"/>
              </a:defRPr>
            </a:lvl7pPr>
            <a:lvl8pPr marL="3429000" indent="-228600" defTabSz="712788" fontAlgn="base">
              <a:spcBef>
                <a:spcPct val="0"/>
              </a:spcBef>
              <a:spcAft>
                <a:spcPct val="0"/>
              </a:spcAft>
              <a:defRPr sz="1400">
                <a:solidFill>
                  <a:schemeClr val="tx1"/>
                </a:solidFill>
                <a:latin typeface="Calibri" panose="020F0502020204030204" pitchFamily="34" charset="0"/>
              </a:defRPr>
            </a:lvl8pPr>
            <a:lvl9pPr marL="3886200" indent="-228600" defTabSz="712788" fontAlgn="base">
              <a:spcBef>
                <a:spcPct val="0"/>
              </a:spcBef>
              <a:spcAft>
                <a:spcPct val="0"/>
              </a:spcAft>
              <a:defRPr sz="1400">
                <a:solidFill>
                  <a:schemeClr val="tx1"/>
                </a:solidFill>
                <a:latin typeface="Calibri" panose="020F0502020204030204" pitchFamily="34" charset="0"/>
              </a:defRPr>
            </a:lvl9pPr>
          </a:lstStyle>
          <a:p>
            <a:pPr eaLnBrk="1" hangingPunct="1">
              <a:defRPr/>
            </a:pPr>
            <a:r>
              <a:rPr lang="es-CO" altLang="es-CO" sz="1800" i="1">
                <a:solidFill>
                  <a:srgbClr val="7F7F7F"/>
                </a:solidFill>
                <a:latin typeface="Arial" panose="020B0604020202020204" pitchFamily="34" charset="0"/>
                <a:ea typeface="Adobe Heiti Std R" panose="020B0400000000000000" pitchFamily="34" charset="-128"/>
                <a:cs typeface="Arial" panose="020B0604020202020204" pitchFamily="34" charset="0"/>
              </a:rPr>
              <a:t>www.contaduria.gov.co</a:t>
            </a:r>
          </a:p>
        </p:txBody>
      </p:sp>
      <p:sp>
        <p:nvSpPr>
          <p:cNvPr id="11" name="Elipse 10"/>
          <p:cNvSpPr/>
          <p:nvPr/>
        </p:nvSpPr>
        <p:spPr>
          <a:xfrm>
            <a:off x="8382000" y="4559300"/>
            <a:ext cx="328613" cy="307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pic>
        <p:nvPicPr>
          <p:cNvPr id="12" name="Picture 2" descr="http://www.cartagenacaribe.com/images/boton-contactenos.pn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68325" y="4086225"/>
            <a:ext cx="166846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p:cNvSpPr txBox="1"/>
          <p:nvPr/>
        </p:nvSpPr>
        <p:spPr>
          <a:xfrm>
            <a:off x="2244725" y="1162050"/>
            <a:ext cx="4511675" cy="1323975"/>
          </a:xfrm>
          <a:prstGeom prst="rect">
            <a:avLst/>
          </a:prstGeom>
          <a:noFill/>
        </p:spPr>
        <p:txBody>
          <a:bodyPr wrap="none">
            <a:spAutoFit/>
          </a:bodyPr>
          <a:lstStyle/>
          <a:p>
            <a:pPr defTabSz="713232" eaLnBrk="1" fontAlgn="auto" hangingPunct="1">
              <a:spcBef>
                <a:spcPts val="0"/>
              </a:spcBef>
              <a:spcAft>
                <a:spcPts val="0"/>
              </a:spcAft>
              <a:defRPr/>
            </a:pPr>
            <a:r>
              <a:rPr lang="es-CO" sz="8000" b="1" dirty="0">
                <a:effectLst>
                  <a:outerShdw blurRad="38100" dist="38100" dir="2700000" algn="tl">
                    <a:srgbClr val="000000">
                      <a:alpha val="43137"/>
                    </a:srgbClr>
                  </a:outerShdw>
                </a:effectLst>
                <a:latin typeface="Adobe Heiti Std R" panose="020B0400000000000000" pitchFamily="34" charset="-128"/>
                <a:ea typeface="Adobe Heiti Std R" panose="020B0400000000000000" pitchFamily="34" charset="-128"/>
                <a:cs typeface="Arial" panose="020B0604020202020204" pitchFamily="34" charset="0"/>
              </a:rPr>
              <a:t>GRACIAS</a:t>
            </a:r>
          </a:p>
        </p:txBody>
      </p:sp>
      <p:sp>
        <p:nvSpPr>
          <p:cNvPr id="14" name="Rectángulo 13"/>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15" name="Imagen 19"/>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9455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7"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900" decel="100000" fill="hold"/>
                                        <p:tgtEl>
                                          <p:spTgt spid="1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7" fill="hold">
                            <p:stCondLst>
                              <p:cond delay="1500"/>
                            </p:stCondLst>
                            <p:childTnLst>
                              <p:par>
                                <p:cTn id="18" presetID="6"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par>
                          <p:cTn id="21" fill="hold">
                            <p:stCondLst>
                              <p:cond delay="3500"/>
                            </p:stCondLst>
                            <p:childTnLst>
                              <p:par>
                                <p:cTn id="22" presetID="50" presetClass="entr" presetSubtype="0" decel="100000" fill="hold" nodeType="afterEffect">
                                  <p:stCondLst>
                                    <p:cond delay="500"/>
                                  </p:stCondLst>
                                  <p:childTnLst>
                                    <p:set>
                                      <p:cBhvr>
                                        <p:cTn id="23" dur="1" fill="hold">
                                          <p:stCondLst>
                                            <p:cond delay="0"/>
                                          </p:stCondLst>
                                        </p:cTn>
                                        <p:tgtEl>
                                          <p:spTgt spid="4"/>
                                        </p:tgtEl>
                                        <p:attrNameLst>
                                          <p:attrName>style.visibility</p:attrName>
                                        </p:attrNameLst>
                                      </p:cBhvr>
                                      <p:to>
                                        <p:strVal val="visible"/>
                                      </p:to>
                                    </p:set>
                                    <p:anim calcmode="lin" valueType="num">
                                      <p:cBhvr>
                                        <p:cTn id="24" dur="3000" fill="hold"/>
                                        <p:tgtEl>
                                          <p:spTgt spid="4"/>
                                        </p:tgtEl>
                                        <p:attrNameLst>
                                          <p:attrName>ppt_w</p:attrName>
                                        </p:attrNameLst>
                                      </p:cBhvr>
                                      <p:tavLst>
                                        <p:tav tm="0">
                                          <p:val>
                                            <p:strVal val="#ppt_w+.3"/>
                                          </p:val>
                                        </p:tav>
                                        <p:tav tm="100000">
                                          <p:val>
                                            <p:strVal val="#ppt_w"/>
                                          </p:val>
                                        </p:tav>
                                      </p:tavLst>
                                    </p:anim>
                                    <p:anim calcmode="lin" valueType="num">
                                      <p:cBhvr>
                                        <p:cTn id="25" dur="3000" fill="hold"/>
                                        <p:tgtEl>
                                          <p:spTgt spid="4"/>
                                        </p:tgtEl>
                                        <p:attrNameLst>
                                          <p:attrName>ppt_h</p:attrName>
                                        </p:attrNameLst>
                                      </p:cBhvr>
                                      <p:tavLst>
                                        <p:tav tm="0">
                                          <p:val>
                                            <p:strVal val="#ppt_h"/>
                                          </p:val>
                                        </p:tav>
                                        <p:tav tm="100000">
                                          <p:val>
                                            <p:strVal val="#ppt_h"/>
                                          </p:val>
                                        </p:tav>
                                      </p:tavLst>
                                    </p:anim>
                                    <p:animEffect transition="in" filter="fade">
                                      <p:cBhvr>
                                        <p:cTn id="26" dur="3000"/>
                                        <p:tgtEl>
                                          <p:spTgt spid="4"/>
                                        </p:tgtEl>
                                      </p:cBhvr>
                                    </p:animEffect>
                                  </p:childTnLst>
                                </p:cTn>
                              </p:par>
                              <p:par>
                                <p:cTn id="27" presetID="9" presetClass="entr" presetSubtype="0" fill="hold" nodeType="withEffect">
                                  <p:stCondLst>
                                    <p:cond delay="300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2000"/>
                                        <p:tgtEl>
                                          <p:spTgt spid="12"/>
                                        </p:tgtEl>
                                      </p:cBhvr>
                                    </p:animEffect>
                                  </p:childTnLst>
                                </p:cTn>
                              </p:par>
                            </p:childTnLst>
                          </p:cTn>
                        </p:par>
                        <p:par>
                          <p:cTn id="30" fill="hold">
                            <p:stCondLst>
                              <p:cond delay="8500"/>
                            </p:stCondLst>
                            <p:childTnLst>
                              <p:par>
                                <p:cTn id="31" presetID="47" presetClass="entr" presetSubtype="0" fill="hold" nodeType="afterEffect">
                                  <p:stCondLst>
                                    <p:cond delay="50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par>
                          <p:cTn id="36" fill="hold">
                            <p:stCondLst>
                              <p:cond delay="10000"/>
                            </p:stCondLst>
                            <p:childTnLst>
                              <p:par>
                                <p:cTn id="37" presetID="47" presetClass="entr" presetSubtype="0" fill="hold" nodeType="afterEffect">
                                  <p:stCondLst>
                                    <p:cond delay="5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11500"/>
                            </p:stCondLst>
                            <p:childTnLst>
                              <p:par>
                                <p:cTn id="43" presetID="47" presetClass="entr" presetSubtype="0" fill="hold" nodeType="afterEffect">
                                  <p:stCondLst>
                                    <p:cond delay="50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3000"/>
                                        <p:tgtEl>
                                          <p:spTgt spid="10"/>
                                        </p:tgtEl>
                                      </p:cBhvr>
                                    </p:animEffect>
                                    <p:anim calcmode="lin" valueType="num">
                                      <p:cBhvr>
                                        <p:cTn id="51" dur="3000" fill="hold"/>
                                        <p:tgtEl>
                                          <p:spTgt spid="10"/>
                                        </p:tgtEl>
                                        <p:attrNameLst>
                                          <p:attrName>ppt_x</p:attrName>
                                        </p:attrNameLst>
                                      </p:cBhvr>
                                      <p:tavLst>
                                        <p:tav tm="0">
                                          <p:val>
                                            <p:strVal val="#ppt_x"/>
                                          </p:val>
                                        </p:tav>
                                        <p:tav tm="100000">
                                          <p:val>
                                            <p:strVal val="#ppt_x"/>
                                          </p:val>
                                        </p:tav>
                                      </p:tavLst>
                                    </p:anim>
                                    <p:anim calcmode="lin" valueType="num">
                                      <p:cBhvr>
                                        <p:cTn id="52" dur="3000" fill="hold"/>
                                        <p:tgtEl>
                                          <p:spTgt spid="10"/>
                                        </p:tgtEl>
                                        <p:attrNameLst>
                                          <p:attrName>ppt_y</p:attrName>
                                        </p:attrNameLst>
                                      </p:cBhvr>
                                      <p:tavLst>
                                        <p:tav tm="0">
                                          <p:val>
                                            <p:strVal val="#ppt_y+.1"/>
                                          </p:val>
                                        </p:tav>
                                        <p:tav tm="100000">
                                          <p:val>
                                            <p:strVal val="#ppt_y"/>
                                          </p:val>
                                        </p:tav>
                                      </p:tavLst>
                                    </p:anim>
                                  </p:childTnLst>
                                </p:cTn>
                              </p:par>
                            </p:childTnLst>
                          </p:cTn>
                        </p:par>
                        <p:par>
                          <p:cTn id="53" fill="hold">
                            <p:stCondLst>
                              <p:cond delay="14500"/>
                            </p:stCondLst>
                            <p:childTnLst>
                              <p:par>
                                <p:cTn id="54" presetID="10"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4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4" name="Rectángulo 3"/>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5"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543675" y="304271"/>
            <a:ext cx="1971675" cy="48431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406077547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w="9525" algn="ctr">
            <a:noFill/>
            <a:miter lim="800000"/>
            <a:headEnd/>
            <a:tailEnd/>
          </a:ln>
          <a:effectLst/>
        </p:spPr>
      </p:pic>
      <p:sp>
        <p:nvSpPr>
          <p:cNvPr id="6" name="5 Rectángulo"/>
          <p:cNvSpPr/>
          <p:nvPr/>
        </p:nvSpPr>
        <p:spPr>
          <a:xfrm>
            <a:off x="-36510" y="-22223"/>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lIns="82289" tIns="41145" rIns="82289" bIns="41145" anchor="ctr"/>
          <a:lstStyle/>
          <a:p>
            <a:pPr algn="ctr">
              <a:spcBef>
                <a:spcPct val="20000"/>
              </a:spcBef>
              <a:defRPr/>
            </a:pPr>
            <a:endParaRPr lang="es-CO" sz="1260">
              <a:solidFill>
                <a:srgbClr val="008080"/>
              </a:solidFill>
            </a:endParaRPr>
          </a:p>
        </p:txBody>
      </p:sp>
      <p:pic>
        <p:nvPicPr>
          <p:cNvPr id="7" name="10 Imagen"/>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0428" y="5119688"/>
            <a:ext cx="3103563" cy="538162"/>
          </a:xfrm>
          <a:prstGeom prst="rect">
            <a:avLst/>
          </a:prstGeom>
          <a:noFill/>
          <a:ln w="9525">
            <a:noFill/>
            <a:miter lim="800000"/>
            <a:headEnd/>
            <a:tailEnd/>
          </a:ln>
        </p:spPr>
      </p:pic>
      <p:sp>
        <p:nvSpPr>
          <p:cNvPr id="15" name="14 Marcador de posición de imagen"/>
          <p:cNvSpPr>
            <a:spLocks noGrp="1"/>
          </p:cNvSpPr>
          <p:nvPr>
            <p:ph type="pic" sz="quarter" idx="17"/>
          </p:nvPr>
        </p:nvSpPr>
        <p:spPr>
          <a:xfrm>
            <a:off x="0" y="997297"/>
            <a:ext cx="9144000" cy="4080061"/>
          </a:xfrm>
          <a:prstGeom prst="rect">
            <a:avLst/>
          </a:prstGeom>
        </p:spPr>
        <p:txBody>
          <a:bodyPr lIns="91432" tIns="45717" rIns="91432" bIns="45717"/>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1" y="97198"/>
            <a:ext cx="8742957" cy="1079569"/>
          </a:xfrm>
          <a:prstGeom prst="rect">
            <a:avLst/>
          </a:prstGeom>
        </p:spPr>
        <p:txBody>
          <a:bodyPr lIns="91432" tIns="45717" rIns="91432" bIns="45717"/>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8" y="5152765"/>
            <a:ext cx="5448300" cy="165013"/>
          </a:xfrm>
          <a:prstGeom prst="rect">
            <a:avLst/>
          </a:prstGeom>
        </p:spPr>
        <p:txBody>
          <a:bodyPr lIns="91432" tIns="45717" rIns="91432" bIns="45717"/>
          <a:lstStyle>
            <a:lvl1pPr marL="0" indent="0">
              <a:buNone/>
              <a:defRPr sz="900">
                <a:solidFill>
                  <a:schemeClr val="bg1">
                    <a:lumMod val="50000"/>
                  </a:schemeClr>
                </a:solidFill>
              </a:defRPr>
            </a:lvl1pPr>
            <a:lvl2pPr>
              <a:defRPr sz="990"/>
            </a:lvl2pPr>
            <a:lvl3pPr>
              <a:defRPr sz="990"/>
            </a:lvl3pPr>
            <a:lvl4pPr>
              <a:defRPr sz="900"/>
            </a:lvl4pPr>
            <a:lvl5pPr>
              <a:defRPr sz="900"/>
            </a:lvl5pPr>
          </a:lstStyle>
          <a:p>
            <a:pPr lvl="0"/>
            <a:r>
              <a:rPr lang="es-ES"/>
              <a:t>Haga clic para modificar el estilo de texto del patrón</a:t>
            </a:r>
          </a:p>
        </p:txBody>
      </p:sp>
      <p:sp>
        <p:nvSpPr>
          <p:cNvPr id="8" name="16 Marcador de número de diapositiva"/>
          <p:cNvSpPr>
            <a:spLocks noGrp="1"/>
          </p:cNvSpPr>
          <p:nvPr>
            <p:ph type="sldNum" sz="quarter" idx="19"/>
          </p:nvPr>
        </p:nvSpPr>
        <p:spPr>
          <a:xfrm>
            <a:off x="125417" y="5387979"/>
            <a:ext cx="1905000" cy="269875"/>
          </a:xfrm>
          <a:prstGeom prst="rect">
            <a:avLst/>
          </a:prstGeom>
        </p:spPr>
        <p:txBody>
          <a:bodyPr vert="horz" wrap="square" lIns="91432" tIns="45717" rIns="91432" bIns="45717" numCol="1" anchor="t" anchorCtr="0" compatLnSpc="1">
            <a:prstTxWarp prst="textNoShape">
              <a:avLst/>
            </a:prstTxWarp>
          </a:bodyPr>
          <a:lstStyle>
            <a:lvl1pPr>
              <a:spcBef>
                <a:spcPct val="20000"/>
              </a:spcBef>
              <a:defRPr sz="720" smtClean="0">
                <a:solidFill>
                  <a:srgbClr val="00918E"/>
                </a:solidFill>
                <a:latin typeface="Calibri" pitchFamily="34" charset="0"/>
              </a:defRPr>
            </a:lvl1pPr>
          </a:lstStyle>
          <a:p>
            <a:fld id="{B8EB56DE-DE6B-45BD-AF50-B887C3E4E174}" type="slidenum">
              <a:rPr lang="es-ES_tradnl" smtClean="0"/>
              <a:pPr/>
              <a:t>‹Nº›</a:t>
            </a:fld>
            <a:endParaRPr lang="es-ES_tradnl"/>
          </a:p>
        </p:txBody>
      </p:sp>
    </p:spTree>
    <p:extLst>
      <p:ext uri="{BB962C8B-B14F-4D97-AF65-F5344CB8AC3E}">
        <p14:creationId xmlns:p14="http://schemas.microsoft.com/office/powerpoint/2010/main" val="4042945554"/>
      </p:ext>
    </p:extLst>
  </p:cSld>
  <p:clrMapOvr>
    <a:masterClrMapping/>
  </p:clrMapOvr>
  <p:transition spd="slow">
    <p:split orient="vert"/>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GN">
    <p:spTree>
      <p:nvGrpSpPr>
        <p:cNvPr id="1" name=""/>
        <p:cNvGrpSpPr/>
        <p:nvPr/>
      </p:nvGrpSpPr>
      <p:grpSpPr>
        <a:xfrm>
          <a:off x="0" y="0"/>
          <a:ext cx="0" cy="0"/>
          <a:chOff x="0" y="0"/>
          <a:chExt cx="0" cy="0"/>
        </a:xfrm>
      </p:grpSpPr>
      <p:pic>
        <p:nvPicPr>
          <p:cNvPr id="2"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38" y="-7938"/>
            <a:ext cx="9144000" cy="571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lipse 2"/>
          <p:cNvSpPr/>
          <p:nvPr/>
        </p:nvSpPr>
        <p:spPr>
          <a:xfrm>
            <a:off x="7678738" y="4240213"/>
            <a:ext cx="328612" cy="307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sp>
        <p:nvSpPr>
          <p:cNvPr id="4" name="Rectángulo 3"/>
          <p:cNvSpPr/>
          <p:nvPr/>
        </p:nvSpPr>
        <p:spPr>
          <a:xfrm>
            <a:off x="5907088" y="5102225"/>
            <a:ext cx="3081337" cy="6127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5" name="Imagen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62275" y="549275"/>
            <a:ext cx="3641725" cy="437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6578517"/>
      </p:ext>
    </p:extLst>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4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mbre Evento - Bienvenida">
    <p:spTree>
      <p:nvGrpSpPr>
        <p:cNvPr id="1" name=""/>
        <p:cNvGrpSpPr/>
        <p:nvPr/>
      </p:nvGrpSpPr>
      <p:grpSpPr>
        <a:xfrm>
          <a:off x="0" y="0"/>
          <a:ext cx="0" cy="0"/>
          <a:chOff x="0" y="0"/>
          <a:chExt cx="0" cy="0"/>
        </a:xfrm>
      </p:grpSpPr>
      <p:pic>
        <p:nvPicPr>
          <p:cNvPr id="4"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9225" y="1146175"/>
            <a:ext cx="2719388"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p:cNvSpPr txBox="1"/>
          <p:nvPr/>
        </p:nvSpPr>
        <p:spPr>
          <a:xfrm>
            <a:off x="1752600" y="1308100"/>
            <a:ext cx="684803" cy="923330"/>
          </a:xfrm>
          <a:prstGeom prst="rect">
            <a:avLst/>
          </a:prstGeom>
          <a:noFill/>
        </p:spPr>
        <p:txBody>
          <a:bodyPr wrap="none">
            <a:spAutoFit/>
          </a:bodyPr>
          <a:lstStyle/>
          <a:p>
            <a:pPr defTabSz="713232" eaLnBrk="1" fontAlgn="auto" hangingPunct="1">
              <a:spcBef>
                <a:spcPts val="0"/>
              </a:spcBef>
              <a:spcAft>
                <a:spcPts val="0"/>
              </a:spcAft>
              <a:defRPr/>
            </a:pPr>
            <a:r>
              <a:rPr lang="es-CO" sz="54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C</a:t>
            </a:r>
          </a:p>
        </p:txBody>
      </p:sp>
      <p:sp>
        <p:nvSpPr>
          <p:cNvPr id="7" name="CuadroTexto 6"/>
          <p:cNvSpPr txBox="1"/>
          <p:nvPr/>
        </p:nvSpPr>
        <p:spPr>
          <a:xfrm>
            <a:off x="557657" y="2794000"/>
            <a:ext cx="543739" cy="646331"/>
          </a:xfrm>
          <a:prstGeom prst="rect">
            <a:avLst/>
          </a:prstGeom>
          <a:noFill/>
        </p:spPr>
        <p:txBody>
          <a:bodyPr wrap="none">
            <a:spAutoFit/>
          </a:bodyPr>
          <a:lstStyle/>
          <a:p>
            <a:pPr defTabSz="713232" eaLnBrk="1" fontAlgn="auto" hangingPunct="1">
              <a:spcBef>
                <a:spcPts val="0"/>
              </a:spcBef>
              <a:spcAft>
                <a:spcPts val="0"/>
              </a:spcAft>
              <a:defRPr/>
            </a:pPr>
            <a:r>
              <a:rPr lang="es-CO" sz="36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G</a:t>
            </a:r>
          </a:p>
        </p:txBody>
      </p:sp>
      <p:sp>
        <p:nvSpPr>
          <p:cNvPr id="8" name="CuadroTexto 7"/>
          <p:cNvSpPr txBox="1"/>
          <p:nvPr/>
        </p:nvSpPr>
        <p:spPr>
          <a:xfrm>
            <a:off x="1736148" y="4433817"/>
            <a:ext cx="518091" cy="646331"/>
          </a:xfrm>
          <a:prstGeom prst="rect">
            <a:avLst/>
          </a:prstGeom>
          <a:noFill/>
        </p:spPr>
        <p:txBody>
          <a:bodyPr wrap="none">
            <a:spAutoFit/>
          </a:bodyPr>
          <a:lstStyle/>
          <a:p>
            <a:pPr defTabSz="713232" eaLnBrk="1" fontAlgn="auto" hangingPunct="1">
              <a:spcBef>
                <a:spcPts val="0"/>
              </a:spcBef>
              <a:spcAft>
                <a:spcPts val="0"/>
              </a:spcAft>
              <a:defRPr/>
            </a:pPr>
            <a:r>
              <a:rPr lang="es-CO" sz="3600" dirty="0">
                <a:solidFill>
                  <a:schemeClr val="bg1"/>
                </a:solidFill>
                <a:effectLst>
                  <a:glow rad="139700">
                    <a:schemeClr val="accent2">
                      <a:satMod val="175000"/>
                      <a:alpha val="40000"/>
                    </a:schemeClr>
                  </a:glow>
                </a:effectLst>
                <a:latin typeface="Arial" panose="020B0604020202020204" pitchFamily="34" charset="0"/>
                <a:cs typeface="Arial" panose="020B0604020202020204" pitchFamily="34" charset="0"/>
              </a:rPr>
              <a:t>N</a:t>
            </a:r>
          </a:p>
        </p:txBody>
      </p:sp>
      <p:sp>
        <p:nvSpPr>
          <p:cNvPr id="9" name="Elipse 8"/>
          <p:cNvSpPr/>
          <p:nvPr/>
        </p:nvSpPr>
        <p:spPr>
          <a:xfrm>
            <a:off x="8378825" y="392113"/>
            <a:ext cx="328613" cy="3079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pic>
        <p:nvPicPr>
          <p:cNvPr id="10" name="Imagen 1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868718" y="3389881"/>
            <a:ext cx="5079531" cy="1379802"/>
          </a:xfrm>
        </p:spPr>
        <p:txBody>
          <a:bodyPr/>
          <a:lstStyle>
            <a:lvl1pPr marL="0" indent="0" algn="ctr">
              <a:buNone/>
              <a:defRPr sz="2000">
                <a:solidFill>
                  <a:schemeClr val="bg1">
                    <a:lumMod val="50000"/>
                  </a:schemeClr>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editar el estilo de subtítulo del patrón</a:t>
            </a:r>
            <a:endParaRPr lang="en-US" dirty="0"/>
          </a:p>
        </p:txBody>
      </p:sp>
      <p:sp>
        <p:nvSpPr>
          <p:cNvPr id="16" name="Título 15"/>
          <p:cNvSpPr>
            <a:spLocks noGrp="1"/>
          </p:cNvSpPr>
          <p:nvPr>
            <p:ph type="title"/>
          </p:nvPr>
        </p:nvSpPr>
        <p:spPr>
          <a:xfrm>
            <a:off x="2868665" y="1479397"/>
            <a:ext cx="5079636" cy="1751165"/>
          </a:xfrm>
        </p:spPr>
        <p:txBody>
          <a:bodyPr/>
          <a:lstStyle/>
          <a:p>
            <a:r>
              <a:rPr lang="es-ES"/>
              <a:t>Haga clic para modificar el estilo de título del patrón</a:t>
            </a:r>
            <a:endParaRPr lang="es-CO" dirty="0"/>
          </a:p>
        </p:txBody>
      </p:sp>
    </p:spTree>
    <p:extLst>
      <p:ext uri="{BB962C8B-B14F-4D97-AF65-F5344CB8AC3E}">
        <p14:creationId xmlns:p14="http://schemas.microsoft.com/office/powerpoint/2010/main" val="13294683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225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MAS">
    <p:spTree>
      <p:nvGrpSpPr>
        <p:cNvPr id="1" name=""/>
        <p:cNvGrpSpPr/>
        <p:nvPr/>
      </p:nvGrpSpPr>
      <p:grpSpPr>
        <a:xfrm>
          <a:off x="0" y="0"/>
          <a:ext cx="0" cy="0"/>
          <a:chOff x="0" y="0"/>
          <a:chExt cx="0" cy="0"/>
        </a:xfrm>
      </p:grpSpPr>
      <p:sp>
        <p:nvSpPr>
          <p:cNvPr id="3" name="Elipse 5"/>
          <p:cNvSpPr/>
          <p:nvPr/>
        </p:nvSpPr>
        <p:spPr>
          <a:xfrm>
            <a:off x="31750" y="481013"/>
            <a:ext cx="317500" cy="477837"/>
          </a:xfrm>
          <a:custGeom>
            <a:avLst/>
            <a:gdLst>
              <a:gd name="connsiteX0" fmla="*/ 0 w 354419"/>
              <a:gd name="connsiteY0" fmla="*/ 237461 h 474921"/>
              <a:gd name="connsiteX1" fmla="*/ 177210 w 354419"/>
              <a:gd name="connsiteY1" fmla="*/ 0 h 474921"/>
              <a:gd name="connsiteX2" fmla="*/ 354420 w 354419"/>
              <a:gd name="connsiteY2" fmla="*/ 237461 h 474921"/>
              <a:gd name="connsiteX3" fmla="*/ 177210 w 354419"/>
              <a:gd name="connsiteY3" fmla="*/ 474922 h 474921"/>
              <a:gd name="connsiteX4" fmla="*/ 0 w 354419"/>
              <a:gd name="connsiteY4" fmla="*/ 237461 h 474921"/>
              <a:gd name="connsiteX0" fmla="*/ 0 w 317739"/>
              <a:gd name="connsiteY0" fmla="*/ 237667 h 475418"/>
              <a:gd name="connsiteX1" fmla="*/ 177210 w 317739"/>
              <a:gd name="connsiteY1" fmla="*/ 206 h 475418"/>
              <a:gd name="connsiteX2" fmla="*/ 317739 w 317739"/>
              <a:gd name="connsiteY2" fmla="*/ 271728 h 475418"/>
              <a:gd name="connsiteX3" fmla="*/ 177210 w 317739"/>
              <a:gd name="connsiteY3" fmla="*/ 475128 h 475418"/>
              <a:gd name="connsiteX4" fmla="*/ 0 w 317739"/>
              <a:gd name="connsiteY4" fmla="*/ 237667 h 475418"/>
              <a:gd name="connsiteX0" fmla="*/ 0 w 349180"/>
              <a:gd name="connsiteY0" fmla="*/ 237972 h 476338"/>
              <a:gd name="connsiteX1" fmla="*/ 177210 w 349180"/>
              <a:gd name="connsiteY1" fmla="*/ 511 h 476338"/>
              <a:gd name="connsiteX2" fmla="*/ 349180 w 349180"/>
              <a:gd name="connsiteY2" fmla="*/ 292994 h 476338"/>
              <a:gd name="connsiteX3" fmla="*/ 177210 w 349180"/>
              <a:gd name="connsiteY3" fmla="*/ 475433 h 476338"/>
              <a:gd name="connsiteX4" fmla="*/ 0 w 349180"/>
              <a:gd name="connsiteY4" fmla="*/ 237972 h 476338"/>
              <a:gd name="connsiteX0" fmla="*/ 0 w 317739"/>
              <a:gd name="connsiteY0" fmla="*/ 230299 h 476761"/>
              <a:gd name="connsiteX1" fmla="*/ 145769 w 317739"/>
              <a:gd name="connsiteY1" fmla="*/ 698 h 476761"/>
              <a:gd name="connsiteX2" fmla="*/ 317739 w 317739"/>
              <a:gd name="connsiteY2" fmla="*/ 293181 h 476761"/>
              <a:gd name="connsiteX3" fmla="*/ 145769 w 317739"/>
              <a:gd name="connsiteY3" fmla="*/ 475620 h 476761"/>
              <a:gd name="connsiteX4" fmla="*/ 0 w 317739"/>
              <a:gd name="connsiteY4" fmla="*/ 230299 h 4767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39" h="476761">
                <a:moveTo>
                  <a:pt x="0" y="230299"/>
                </a:moveTo>
                <a:cubicBezTo>
                  <a:pt x="0" y="99153"/>
                  <a:pt x="92813" y="-9782"/>
                  <a:pt x="145769" y="698"/>
                </a:cubicBezTo>
                <a:cubicBezTo>
                  <a:pt x="198726" y="11178"/>
                  <a:pt x="317739" y="162035"/>
                  <a:pt x="317739" y="293181"/>
                </a:cubicBezTo>
                <a:cubicBezTo>
                  <a:pt x="317739" y="424327"/>
                  <a:pt x="198726" y="486100"/>
                  <a:pt x="145769" y="475620"/>
                </a:cubicBezTo>
                <a:cubicBezTo>
                  <a:pt x="92813" y="465140"/>
                  <a:pt x="0" y="361445"/>
                  <a:pt x="0" y="2302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pic>
        <p:nvPicPr>
          <p:cNvPr id="4" name="Imagen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9525" y="2141538"/>
            <a:ext cx="2043113"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ipse 4"/>
          <p:cNvSpPr/>
          <p:nvPr/>
        </p:nvSpPr>
        <p:spPr>
          <a:xfrm>
            <a:off x="8597900" y="184150"/>
            <a:ext cx="361950" cy="296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pic>
        <p:nvPicPr>
          <p:cNvPr id="6" name="Imagen 11"/>
          <p:cNvPicPr>
            <a:picLocks noChangeAspect="1"/>
          </p:cNvPicPr>
          <p:nvPr/>
        </p:nvPicPr>
        <p:blipFill rotWithShape="1">
          <a:blip r:embed="rId3" cstate="email">
            <a:extLst>
              <a:ext uri="{28A0092B-C50C-407E-A947-70E740481C1C}">
                <a14:useLocalDpi xmlns:a14="http://schemas.microsoft.com/office/drawing/2010/main"/>
              </a:ext>
            </a:extLst>
          </a:blip>
          <a:srcRect r="72119" b="63123"/>
          <a:stretch/>
        </p:blipFill>
        <p:spPr bwMode="auto">
          <a:xfrm>
            <a:off x="1" y="0"/>
            <a:ext cx="2540000" cy="209973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8" name="Imagen 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2367516" y="2444960"/>
            <a:ext cx="6322828" cy="1104636"/>
          </a:xfrm>
        </p:spPr>
        <p:txBody>
          <a:bodyPr/>
          <a:lstStyle/>
          <a:p>
            <a:r>
              <a:rPr lang="es-ES"/>
              <a:t>Haga clic para modificar el estilo de título del patrón</a:t>
            </a:r>
            <a:endParaRPr lang="es-CO" dirty="0"/>
          </a:p>
        </p:txBody>
      </p:sp>
    </p:spTree>
    <p:extLst>
      <p:ext uri="{BB962C8B-B14F-4D97-AF65-F5344CB8AC3E}">
        <p14:creationId xmlns:p14="http://schemas.microsoft.com/office/powerpoint/2010/main" val="223744865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Rectángulo 2"/>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4"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lgn="ctr">
              <a:defRPr sz="3200" b="0">
                <a:latin typeface="Arial" panose="020B0604020202020204" pitchFamily="34" charset="0"/>
                <a:cs typeface="Arial" panose="020B0604020202020204" pitchFamily="34" charset="0"/>
              </a:defRPr>
            </a:lvl1pPr>
          </a:lstStyle>
          <a:p>
            <a:r>
              <a:rPr lang="es-ES"/>
              <a:t>Haga clic para modificar el estilo de título del patrón</a:t>
            </a:r>
            <a:endParaRPr lang="en-US" dirty="0"/>
          </a:p>
        </p:txBody>
      </p:sp>
    </p:spTree>
    <p:extLst>
      <p:ext uri="{BB962C8B-B14F-4D97-AF65-F5344CB8AC3E}">
        <p14:creationId xmlns:p14="http://schemas.microsoft.com/office/powerpoint/2010/main" val="128274904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nes - panoramicas">
    <p:spTree>
      <p:nvGrpSpPr>
        <p:cNvPr id="1" name=""/>
        <p:cNvGrpSpPr/>
        <p:nvPr/>
      </p:nvGrpSpPr>
      <p:grpSpPr>
        <a:xfrm>
          <a:off x="0" y="0"/>
          <a:ext cx="0" cy="0"/>
          <a:chOff x="0" y="0"/>
          <a:chExt cx="0" cy="0"/>
        </a:xfrm>
      </p:grpSpPr>
      <p:sp>
        <p:nvSpPr>
          <p:cNvPr id="2" name="Rectángulo 1"/>
          <p:cNvSpPr/>
          <p:nvPr/>
        </p:nvSpPr>
        <p:spPr>
          <a:xfrm>
            <a:off x="0" y="0"/>
            <a:ext cx="9144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713232" eaLnBrk="1" fontAlgn="auto" hangingPunct="1">
              <a:spcBef>
                <a:spcPts val="0"/>
              </a:spcBef>
              <a:spcAft>
                <a:spcPts val="0"/>
              </a:spcAft>
              <a:defRPr/>
            </a:pPr>
            <a:endParaRPr lang="es-CO" sz="1404"/>
          </a:p>
        </p:txBody>
      </p:sp>
      <p:pic>
        <p:nvPicPr>
          <p:cNvPr id="3" name="Imagen 8"/>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46672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n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64021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Rectángulo 3"/>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5"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aseline="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212539231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7" name="Rectángulo 6"/>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8"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9841" y="304271"/>
            <a:ext cx="7886700" cy="110463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4" name="Content Placeholder 3"/>
          <p:cNvSpPr>
            <a:spLocks noGrp="1"/>
          </p:cNvSpPr>
          <p:nvPr>
            <p:ph sz="half" idx="2"/>
          </p:nvPr>
        </p:nvSpPr>
        <p:spPr>
          <a:xfrm>
            <a:off x="629842" y="2087563"/>
            <a:ext cx="3868340" cy="307049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Editar el estilo de texto del patrón</a:t>
            </a:r>
          </a:p>
        </p:txBody>
      </p:sp>
      <p:sp>
        <p:nvSpPr>
          <p:cNvPr id="6" name="Content Placeholder 5"/>
          <p:cNvSpPr>
            <a:spLocks noGrp="1"/>
          </p:cNvSpPr>
          <p:nvPr>
            <p:ph sz="quarter" idx="4"/>
          </p:nvPr>
        </p:nvSpPr>
        <p:spPr>
          <a:xfrm>
            <a:off x="4629150" y="2087563"/>
            <a:ext cx="3887391" cy="307049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112645453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oton - blanco y logos">
    <p:spTree>
      <p:nvGrpSpPr>
        <p:cNvPr id="1" name=""/>
        <p:cNvGrpSpPr/>
        <p:nvPr/>
      </p:nvGrpSpPr>
      <p:grpSpPr>
        <a:xfrm>
          <a:off x="0" y="0"/>
          <a:ext cx="0" cy="0"/>
          <a:chOff x="0" y="0"/>
          <a:chExt cx="0" cy="0"/>
        </a:xfrm>
      </p:grpSpPr>
      <p:sp>
        <p:nvSpPr>
          <p:cNvPr id="2" name="Rectángulo 1"/>
          <p:cNvSpPr/>
          <p:nvPr/>
        </p:nvSpPr>
        <p:spPr>
          <a:xfrm>
            <a:off x="5402263" y="5097463"/>
            <a:ext cx="3557587" cy="5365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pic>
        <p:nvPicPr>
          <p:cNvPr id="3" name="Imagen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78825" y="5148263"/>
            <a:ext cx="4381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223149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n 11"/>
          <p:cNvPicPr>
            <a:picLocks noChangeAspect="1"/>
          </p:cNvPicPr>
          <p:nvPr/>
        </p:nvPicPr>
        <p:blipFill>
          <a:blip r:embed="rId19" cstate="email">
            <a:extLst>
              <a:ext uri="{28A0092B-C50C-407E-A947-70E740481C1C}">
                <a14:useLocalDpi xmlns:a14="http://schemas.microsoft.com/office/drawing/2010/main"/>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796925" y="304800"/>
            <a:ext cx="77184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O"/>
              <a:t>Haga clic para modificar el estilo de título del patrón</a:t>
            </a:r>
            <a:endParaRPr lang="en-US" altLang="es-CO"/>
          </a:p>
        </p:txBody>
      </p:sp>
      <p:sp>
        <p:nvSpPr>
          <p:cNvPr id="1028" name="Text Placeholder 2"/>
          <p:cNvSpPr>
            <a:spLocks noGrp="1"/>
          </p:cNvSpPr>
          <p:nvPr>
            <p:ph type="body" idx="1"/>
          </p:nvPr>
        </p:nvSpPr>
        <p:spPr bwMode="auto">
          <a:xfrm>
            <a:off x="796925" y="1520825"/>
            <a:ext cx="7718425"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a:t>Haga clic para modificar el estilo de texto del patrón</a:t>
            </a:r>
          </a:p>
          <a:p>
            <a:pPr lvl="1"/>
            <a:r>
              <a:rPr lang="es-ES" altLang="es-CO"/>
              <a:t>Segundo nivel</a:t>
            </a:r>
          </a:p>
          <a:p>
            <a:pPr lvl="2"/>
            <a:r>
              <a:rPr lang="es-ES" altLang="es-CO"/>
              <a:t>Tercer nivel</a:t>
            </a:r>
          </a:p>
          <a:p>
            <a:pPr lvl="3"/>
            <a:r>
              <a:rPr lang="es-ES" altLang="es-CO"/>
              <a:t>Cuarto nivel</a:t>
            </a:r>
          </a:p>
          <a:p>
            <a:pPr lvl="4"/>
            <a:r>
              <a:rPr lang="es-ES" altLang="es-CO"/>
              <a:t>Quinto nivel</a:t>
            </a:r>
            <a:endParaRPr lang="en-US" altLang="es-CO"/>
          </a:p>
        </p:txBody>
      </p:sp>
      <p:pic>
        <p:nvPicPr>
          <p:cNvPr id="1029" name="Imagen 6"/>
          <p:cNvPicPr>
            <a:picLocks noChangeAspect="1"/>
          </p:cNvPicPr>
          <p:nvPr/>
        </p:nvPicPr>
        <p:blipFill>
          <a:blip r:embed="rId20" cstate="email">
            <a:extLst>
              <a:ext uri="{28A0092B-C50C-407E-A947-70E740481C1C}">
                <a14:useLocalDpi xmlns:a14="http://schemas.microsoft.com/office/drawing/2010/main"/>
              </a:ext>
            </a:extLst>
          </a:blip>
          <a:srcRect/>
          <a:stretch>
            <a:fillRect/>
          </a:stretch>
        </p:blipFill>
        <p:spPr bwMode="auto">
          <a:xfrm>
            <a:off x="323850" y="304800"/>
            <a:ext cx="24923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Imagen 12"/>
          <p:cNvPicPr>
            <a:picLocks noChangeAspect="1"/>
          </p:cNvPicPr>
          <p:nvPr/>
        </p:nvPicPr>
        <p:blipFill>
          <a:blip r:embed="rId21" cstate="email">
            <a:extLst>
              <a:ext uri="{28A0092B-C50C-407E-A947-70E740481C1C}">
                <a14:useLocalDpi xmlns:a14="http://schemas.microsoft.com/office/drawing/2010/main"/>
              </a:ext>
            </a:extLst>
          </a:blip>
          <a:srcRect/>
          <a:stretch>
            <a:fillRect/>
          </a:stretch>
        </p:blipFill>
        <p:spPr bwMode="auto">
          <a:xfrm>
            <a:off x="5748338" y="5281613"/>
            <a:ext cx="2795587"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Lst>
  <p:transition/>
  <p:txStyles>
    <p:titleStyle>
      <a:lvl1pPr algn="l" defTabSz="685800" rtl="0" eaLnBrk="1" fontAlgn="base" hangingPunct="1">
        <a:lnSpc>
          <a:spcPct val="90000"/>
        </a:lnSpc>
        <a:spcBef>
          <a:spcPct val="0"/>
        </a:spcBef>
        <a:spcAft>
          <a:spcPct val="0"/>
        </a:spcAft>
        <a:defRPr sz="3300" kern="120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png"/><Relationship Id="rId4" Type="http://schemas.openxmlformats.org/officeDocument/2006/relationships/image" Target="../media/image59.jpeg"/></Relationships>
</file>

<file path=ppt/slides/_rels/slide1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30.png"/><Relationship Id="rId5" Type="http://schemas.openxmlformats.org/officeDocument/2006/relationships/diagramQuickStyle" Target="../diagrams/quickStyle1.xml"/><Relationship Id="rId10" Type="http://schemas.openxmlformats.org/officeDocument/2006/relationships/image" Target="../media/image29.png"/><Relationship Id="rId4" Type="http://schemas.openxmlformats.org/officeDocument/2006/relationships/diagramLayout" Target="../diagrams/layout1.xml"/><Relationship Id="rId9"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1.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gif"/></Relationships>
</file>

<file path=ppt/slides/_rels/slide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00350" y="0"/>
            <a:ext cx="1690370" cy="1082041"/>
          </a:xfrm>
          <a:prstGeom prst="rect">
            <a:avLst/>
          </a:prstGeom>
        </p:spPr>
      </p:pic>
      <p:sp>
        <p:nvSpPr>
          <p:cNvPr id="2" name="Título 1"/>
          <p:cNvSpPr>
            <a:spLocks noGrp="1"/>
          </p:cNvSpPr>
          <p:nvPr>
            <p:ph type="title"/>
          </p:nvPr>
        </p:nvSpPr>
        <p:spPr>
          <a:xfrm>
            <a:off x="4419600" y="-76200"/>
            <a:ext cx="4556760" cy="990600"/>
          </a:xfrm>
        </p:spPr>
        <p:txBody>
          <a:bodyPr/>
          <a:lstStyle/>
          <a:p>
            <a:pPr algn="ctr"/>
            <a:r>
              <a:rPr lang="es-CO" sz="2800" b="1" dirty="0"/>
              <a:t>RESPONSABILIDADES  y </a:t>
            </a:r>
            <a:br>
              <a:rPr lang="es-CO" sz="2800" b="1" dirty="0"/>
            </a:br>
            <a:r>
              <a:rPr lang="es-CO" sz="2800" b="1" dirty="0"/>
              <a:t>LABORES </a:t>
            </a:r>
          </a:p>
        </p:txBody>
      </p:sp>
      <p:pic>
        <p:nvPicPr>
          <p:cNvPr id="6" name="Imagen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65960" y="0"/>
            <a:ext cx="833120" cy="1082041"/>
          </a:xfrm>
          <a:prstGeom prst="rect">
            <a:avLst/>
          </a:prstGeom>
        </p:spPr>
      </p:pic>
      <p:pic>
        <p:nvPicPr>
          <p:cNvPr id="7"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0935" y="71917"/>
            <a:ext cx="1316850" cy="1253963"/>
          </a:xfrm>
          <a:prstGeom prst="rect">
            <a:avLst/>
          </a:prstGeom>
        </p:spPr>
      </p:pic>
      <p:sp>
        <p:nvSpPr>
          <p:cNvPr id="8" name="Título 1"/>
          <p:cNvSpPr txBox="1">
            <a:spLocks/>
          </p:cNvSpPr>
          <p:nvPr/>
        </p:nvSpPr>
        <p:spPr bwMode="auto">
          <a:xfrm>
            <a:off x="-15875" y="960120"/>
            <a:ext cx="300291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baseline="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ctr"/>
            <a:r>
              <a:rPr lang="es-CO" sz="2400" b="1" dirty="0"/>
              <a:t>Sector Privado</a:t>
            </a:r>
          </a:p>
        </p:txBody>
      </p:sp>
      <p:sp>
        <p:nvSpPr>
          <p:cNvPr id="9" name="Título 1"/>
          <p:cNvSpPr txBox="1">
            <a:spLocks/>
          </p:cNvSpPr>
          <p:nvPr/>
        </p:nvSpPr>
        <p:spPr bwMode="auto">
          <a:xfrm>
            <a:off x="3510098" y="659130"/>
            <a:ext cx="355155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baseline="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ctr"/>
            <a:r>
              <a:rPr lang="es-CO" sz="2400" b="1" dirty="0"/>
              <a:t>           Sector Público</a:t>
            </a:r>
          </a:p>
        </p:txBody>
      </p:sp>
      <p:sp>
        <p:nvSpPr>
          <p:cNvPr id="10" name="Título 1"/>
          <p:cNvSpPr txBox="1">
            <a:spLocks/>
          </p:cNvSpPr>
          <p:nvPr/>
        </p:nvSpPr>
        <p:spPr bwMode="auto">
          <a:xfrm>
            <a:off x="116840" y="1681480"/>
            <a:ext cx="3571058" cy="377444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baseline="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just"/>
            <a:r>
              <a:rPr lang="es-CO" sz="1600" b="1" dirty="0"/>
              <a:t>C. Política: Art 6º. "</a:t>
            </a:r>
            <a:r>
              <a:rPr lang="es-CO" sz="1600" b="1" dirty="0">
                <a:solidFill>
                  <a:srgbClr val="FF0000"/>
                </a:solidFill>
              </a:rPr>
              <a:t>Los particulares</a:t>
            </a:r>
            <a:r>
              <a:rPr lang="es-CO" sz="1600" b="1" dirty="0"/>
              <a:t> sólo son responsables ante las autoridades por infringir la Constitución y las leyes”.</a:t>
            </a:r>
          </a:p>
          <a:p>
            <a:pPr algn="just"/>
            <a:endParaRPr lang="es-CO" sz="1600" b="1" dirty="0"/>
          </a:p>
          <a:p>
            <a:pPr algn="just"/>
            <a:r>
              <a:rPr lang="es-CO" sz="1600" b="1" dirty="0"/>
              <a:t>Los C.P. son empleados por empresas individuales.</a:t>
            </a:r>
          </a:p>
          <a:p>
            <a:pPr algn="just"/>
            <a:endParaRPr lang="es-CO" sz="1600" b="1" dirty="0"/>
          </a:p>
          <a:p>
            <a:pPr algn="just"/>
            <a:r>
              <a:rPr lang="es-CO" sz="1600" b="1" dirty="0"/>
              <a:t>Su remuneración dependerá si trabaja de manera independiente, en su propia oficina contable al público en general o si labora en una empresa privada, por medio de una contratación. </a:t>
            </a:r>
          </a:p>
        </p:txBody>
      </p:sp>
      <p:sp>
        <p:nvSpPr>
          <p:cNvPr id="11" name="Título 1"/>
          <p:cNvSpPr txBox="1">
            <a:spLocks/>
          </p:cNvSpPr>
          <p:nvPr/>
        </p:nvSpPr>
        <p:spPr bwMode="auto">
          <a:xfrm>
            <a:off x="3906338" y="1371019"/>
            <a:ext cx="5166361" cy="427001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baseline="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just"/>
            <a:r>
              <a:rPr lang="es-CO" sz="1400" b="1" i="1" dirty="0"/>
              <a:t>Los servidores públicos lo son por la misma causa y por omisión o extralimitación en el ejercicio de sus funciones. </a:t>
            </a:r>
          </a:p>
          <a:p>
            <a:pPr algn="just"/>
            <a:r>
              <a:rPr lang="es-CO" sz="1400" b="1" i="1" dirty="0"/>
              <a:t>Los C.P. que ejercen en el sector público en calidad de servidores públicos, además de conocer las responsabilidades propias del ejercicio de la profesión contable reglamentada por la Ley 43 de 1990, tienen la obligación de conocer el marco jurídico a que se encuentran sujetos estos, so pena de incurrir en irregularidades que conllevan a sanciones de tipo administrativo, disciplinario, fiscal, e inclusive, penal. </a:t>
            </a:r>
          </a:p>
          <a:p>
            <a:pPr algn="just"/>
            <a:endParaRPr lang="es-CO" sz="1400" b="1" i="1" dirty="0"/>
          </a:p>
          <a:p>
            <a:pPr algn="just"/>
            <a:r>
              <a:rPr lang="es-CO" sz="1400" b="1" i="1" dirty="0"/>
              <a:t>Sistema Nacional de Contabilidad Pública - Régimen de Contabilidad Pública - Plan General de Contabilidad Pública.</a:t>
            </a:r>
          </a:p>
          <a:p>
            <a:pPr algn="just"/>
            <a:endParaRPr lang="es-CO" sz="1400" b="1" i="1" dirty="0"/>
          </a:p>
          <a:p>
            <a:pPr algn="just"/>
            <a:r>
              <a:rPr lang="es-CO" sz="1400" b="1" i="1" dirty="0"/>
              <a:t>Respetará las prohibiciones y estará sometido al régimen de inhabilidades, incompatibilidades, impedimentos y conflictos de intereses, establecidos en la Constitución Política y en las Leyes.</a:t>
            </a:r>
          </a:p>
          <a:p>
            <a:pPr algn="just"/>
            <a:endParaRPr lang="es-CO" sz="1400" b="1" i="1" dirty="0"/>
          </a:p>
          <a:p>
            <a:pPr algn="just"/>
            <a:r>
              <a:rPr lang="es-CO" sz="1400" b="1" i="1" dirty="0"/>
              <a:t>Los C.P de este sector son empleados (servidores Públicos) del estado y gobiernos territoriales.</a:t>
            </a:r>
            <a:endParaRPr lang="es-CO" sz="1600" dirty="0"/>
          </a:p>
        </p:txBody>
      </p:sp>
    </p:spTree>
    <p:extLst>
      <p:ext uri="{BB962C8B-B14F-4D97-AF65-F5344CB8AC3E}">
        <p14:creationId xmlns:p14="http://schemas.microsoft.com/office/powerpoint/2010/main" val="413580092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299015" y="75170"/>
            <a:ext cx="8418265" cy="54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defTabSz="685800" eaLnBrk="1" hangingPunct="1">
              <a:lnSpc>
                <a:spcPct val="90000"/>
              </a:lnSpc>
              <a:defRPr sz="2800" b="1" baseline="0"/>
            </a:lvl1pPr>
            <a:lvl2pPr defTabSz="685800" eaLnBrk="1" hangingPunct="1">
              <a:lnSpc>
                <a:spcPct val="90000"/>
              </a:lnSpc>
              <a:defRPr sz="3300">
                <a:latin typeface="Arial" panose="020B0604020202020204" pitchFamily="34" charset="0"/>
                <a:cs typeface="Arial" panose="020B0604020202020204" pitchFamily="34" charset="0"/>
              </a:defRPr>
            </a:lvl2pPr>
            <a:lvl3pPr defTabSz="685800" eaLnBrk="1" hangingPunct="1">
              <a:lnSpc>
                <a:spcPct val="90000"/>
              </a:lnSpc>
              <a:defRPr sz="3300">
                <a:latin typeface="Arial" panose="020B0604020202020204" pitchFamily="34" charset="0"/>
                <a:cs typeface="Arial" panose="020B0604020202020204" pitchFamily="34" charset="0"/>
              </a:defRPr>
            </a:lvl3pPr>
            <a:lvl4pPr defTabSz="685800" eaLnBrk="1" hangingPunct="1">
              <a:lnSpc>
                <a:spcPct val="90000"/>
              </a:lnSpc>
              <a:defRPr sz="3300">
                <a:latin typeface="Arial" panose="020B0604020202020204" pitchFamily="34" charset="0"/>
                <a:cs typeface="Arial" panose="020B0604020202020204" pitchFamily="34" charset="0"/>
              </a:defRPr>
            </a:lvl4pPr>
            <a:lvl5pPr defTabSz="685800" eaLnBrk="1" hangingPunct="1">
              <a:lnSpc>
                <a:spcPct val="90000"/>
              </a:lnSpc>
              <a:defRPr sz="3300">
                <a:latin typeface="Arial" panose="020B0604020202020204" pitchFamily="34" charset="0"/>
                <a:cs typeface="Arial" panose="020B0604020202020204" pitchFamily="34" charset="0"/>
              </a:defRPr>
            </a:lvl5pPr>
            <a:lvl6pPr marL="457200" defTabSz="685800" fontAlgn="base">
              <a:lnSpc>
                <a:spcPct val="90000"/>
              </a:lnSpc>
              <a:spcBef>
                <a:spcPct val="0"/>
              </a:spcBef>
              <a:spcAft>
                <a:spcPct val="0"/>
              </a:spcAft>
              <a:defRPr sz="3300">
                <a:latin typeface="Arial" panose="020B0604020202020204" pitchFamily="34" charset="0"/>
                <a:cs typeface="Arial" panose="020B0604020202020204" pitchFamily="34" charset="0"/>
              </a:defRPr>
            </a:lvl6pPr>
            <a:lvl7pPr marL="914400" defTabSz="685800" fontAlgn="base">
              <a:lnSpc>
                <a:spcPct val="90000"/>
              </a:lnSpc>
              <a:spcBef>
                <a:spcPct val="0"/>
              </a:spcBef>
              <a:spcAft>
                <a:spcPct val="0"/>
              </a:spcAft>
              <a:defRPr sz="3300">
                <a:latin typeface="Arial" panose="020B0604020202020204" pitchFamily="34" charset="0"/>
                <a:cs typeface="Arial" panose="020B0604020202020204" pitchFamily="34" charset="0"/>
              </a:defRPr>
            </a:lvl7pPr>
            <a:lvl8pPr marL="1371600" defTabSz="685800" fontAlgn="base">
              <a:lnSpc>
                <a:spcPct val="90000"/>
              </a:lnSpc>
              <a:spcBef>
                <a:spcPct val="0"/>
              </a:spcBef>
              <a:spcAft>
                <a:spcPct val="0"/>
              </a:spcAft>
              <a:defRPr sz="3300">
                <a:latin typeface="Arial" panose="020B0604020202020204" pitchFamily="34" charset="0"/>
                <a:cs typeface="Arial" panose="020B0604020202020204" pitchFamily="34" charset="0"/>
              </a:defRPr>
            </a:lvl8pPr>
            <a:lvl9pPr marL="1828800" defTabSz="685800" fontAlgn="base">
              <a:lnSpc>
                <a:spcPct val="90000"/>
              </a:lnSpc>
              <a:spcBef>
                <a:spcPct val="0"/>
              </a:spcBef>
              <a:spcAft>
                <a:spcPct val="0"/>
              </a:spcAft>
              <a:defRPr sz="3300">
                <a:latin typeface="Arial" panose="020B0604020202020204" pitchFamily="34" charset="0"/>
                <a:cs typeface="Arial" panose="020B0604020202020204" pitchFamily="34" charset="0"/>
              </a:defRPr>
            </a:lvl9pPr>
          </a:lstStyle>
          <a:p>
            <a:pPr algn="ctr"/>
            <a:r>
              <a:rPr lang="es-CO" dirty="0"/>
              <a:t>RESPONSABILIDADES  y  LABORES </a:t>
            </a:r>
            <a:endParaRPr lang="es-MX"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87040" y="757593"/>
            <a:ext cx="2839731" cy="2163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7313" y="1071678"/>
            <a:ext cx="3376658" cy="4539704"/>
          </a:xfrm>
          <a:prstGeom prst="rect">
            <a:avLst/>
          </a:prstGeom>
          <a:noFill/>
        </p:spPr>
        <p:txBody>
          <a:bodyPr wrap="square" rtlCol="0">
            <a:spAutoFit/>
          </a:bodyPr>
          <a:lstStyle/>
          <a:p>
            <a:pPr marL="214304" indent="-214304">
              <a:buBlip>
                <a:blip r:embed="rId3"/>
              </a:buBlip>
            </a:pPr>
            <a:r>
              <a:rPr lang="es-CO" sz="1700" b="1" dirty="0"/>
              <a:t>Responsabilidad social.</a:t>
            </a:r>
          </a:p>
          <a:p>
            <a:endParaRPr lang="es-CO" sz="1700" b="1" dirty="0"/>
          </a:p>
          <a:p>
            <a:pPr marL="214304" indent="-214304">
              <a:buBlip>
                <a:blip r:embed="rId3"/>
              </a:buBlip>
            </a:pPr>
            <a:r>
              <a:rPr lang="es-CO" sz="1700" b="1" dirty="0"/>
              <a:t>Espíritu de investigación</a:t>
            </a:r>
          </a:p>
          <a:p>
            <a:endParaRPr lang="es-CO" sz="1700" b="1" dirty="0"/>
          </a:p>
          <a:p>
            <a:pPr marL="214304" indent="-214304">
              <a:buBlip>
                <a:blip r:embed="rId3"/>
              </a:buBlip>
            </a:pPr>
            <a:r>
              <a:rPr lang="es-CO" sz="1700" b="1" dirty="0"/>
              <a:t>Capacidad de liderazgo</a:t>
            </a:r>
          </a:p>
          <a:p>
            <a:endParaRPr lang="es-CO" sz="1700" b="1" dirty="0"/>
          </a:p>
          <a:p>
            <a:pPr marL="214304" indent="-214304">
              <a:buBlip>
                <a:blip r:embed="rId3"/>
              </a:buBlip>
            </a:pPr>
            <a:r>
              <a:rPr lang="es-CO" sz="1700" b="1" dirty="0"/>
              <a:t>Inquieto por La </a:t>
            </a:r>
            <a:r>
              <a:rPr lang="es-CO" sz="1700" b="1" dirty="0" err="1"/>
              <a:t>Autopraxis</a:t>
            </a:r>
            <a:endParaRPr lang="es-CO" sz="1700" b="1" dirty="0"/>
          </a:p>
          <a:p>
            <a:pPr marL="214304" indent="-214304">
              <a:buBlip>
                <a:blip r:embed="rId3"/>
              </a:buBlip>
            </a:pPr>
            <a:endParaRPr lang="es-CO" sz="1700" b="1" dirty="0"/>
          </a:p>
          <a:p>
            <a:pPr marL="214304" indent="-214304">
              <a:buBlip>
                <a:blip r:embed="rId3"/>
              </a:buBlip>
            </a:pPr>
            <a:r>
              <a:rPr lang="es-CO" sz="1700" b="1" dirty="0"/>
              <a:t>Comprende y participa en temáticas gerenciales, administrativas, económicas, jurídicas e informáticas</a:t>
            </a:r>
          </a:p>
          <a:p>
            <a:endParaRPr lang="es-CO" sz="1700" b="1" dirty="0"/>
          </a:p>
          <a:p>
            <a:pPr marL="214304" indent="-214304">
              <a:buBlip>
                <a:blip r:embed="rId3"/>
              </a:buBlip>
            </a:pPr>
            <a:r>
              <a:rPr lang="es-CO" sz="1700" b="1" dirty="0"/>
              <a:t>Procura de lograr una participación cada vez mayor en los procesos de decisión organizacional</a:t>
            </a:r>
            <a:r>
              <a:rPr lang="es-CO" sz="1600" b="1" dirty="0"/>
              <a:t>.</a:t>
            </a:r>
            <a:endParaRPr lang="es-MX" sz="1600" b="1" dirty="0"/>
          </a:p>
        </p:txBody>
      </p:sp>
      <p:sp>
        <p:nvSpPr>
          <p:cNvPr id="11" name="10 Rectángulo"/>
          <p:cNvSpPr/>
          <p:nvPr/>
        </p:nvSpPr>
        <p:spPr>
          <a:xfrm>
            <a:off x="3042920" y="2894578"/>
            <a:ext cx="2691809" cy="1638910"/>
          </a:xfrm>
          <a:prstGeom prst="rect">
            <a:avLst/>
          </a:prstGeom>
          <a:no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550" b="1" dirty="0">
                <a:ln w="11430"/>
                <a:solidFill>
                  <a:srgbClr val="2246DE"/>
                </a:solidFill>
                <a:effectLst>
                  <a:outerShdw blurRad="50800" dist="39000" dir="5460000" algn="tl">
                    <a:srgbClr val="000000">
                      <a:alpha val="38000"/>
                    </a:srgbClr>
                  </a:outerShdw>
                </a:effectLst>
              </a:rPr>
              <a:t>AGENTE DE</a:t>
            </a:r>
          </a:p>
          <a:p>
            <a:pPr algn="ctr"/>
            <a:r>
              <a:rPr lang="es-ES" sz="2550" b="1" dirty="0">
                <a:ln w="11430"/>
                <a:solidFill>
                  <a:srgbClr val="2246DE"/>
                </a:solidFill>
                <a:effectLst>
                  <a:outerShdw blurRad="50800" dist="39000" dir="5460000" algn="tl">
                    <a:srgbClr val="000000">
                      <a:alpha val="38000"/>
                    </a:srgbClr>
                  </a:outerShdw>
                </a:effectLst>
              </a:rPr>
              <a:t>CAMBIO EN LA</a:t>
            </a:r>
          </a:p>
          <a:p>
            <a:pPr algn="ctr"/>
            <a:r>
              <a:rPr lang="es-ES" sz="2550" b="1" dirty="0">
                <a:ln w="11430"/>
                <a:solidFill>
                  <a:srgbClr val="2246DE"/>
                </a:solidFill>
                <a:effectLst>
                  <a:outerShdw blurRad="50800" dist="39000" dir="5460000" algn="tl">
                    <a:srgbClr val="000000">
                      <a:alpha val="38000"/>
                    </a:srgbClr>
                  </a:outerShdw>
                </a:effectLst>
              </a:rPr>
              <a:t>SOCIEDAD </a:t>
            </a:r>
          </a:p>
          <a:p>
            <a:pPr algn="ctr"/>
            <a:r>
              <a:rPr lang="es-ES" sz="2550" b="1" dirty="0">
                <a:ln w="11430"/>
                <a:solidFill>
                  <a:srgbClr val="2246DE"/>
                </a:solidFill>
                <a:effectLst>
                  <a:outerShdw blurRad="50800" dist="39000" dir="5460000" algn="tl">
                    <a:srgbClr val="000000">
                      <a:alpha val="38000"/>
                    </a:srgbClr>
                  </a:outerShdw>
                </a:effectLst>
              </a:rPr>
              <a:t>ACTUAL</a:t>
            </a:r>
          </a:p>
        </p:txBody>
      </p:sp>
      <p:sp>
        <p:nvSpPr>
          <p:cNvPr id="13" name="12 Flecha derecha"/>
          <p:cNvSpPr/>
          <p:nvPr/>
        </p:nvSpPr>
        <p:spPr bwMode="auto">
          <a:xfrm>
            <a:off x="6036320" y="1778856"/>
            <a:ext cx="594066" cy="443204"/>
          </a:xfrm>
          <a:prstGeom prst="rightArrow">
            <a:avLst/>
          </a:prstGeom>
          <a:solidFill>
            <a:schemeClr val="accent5">
              <a:lumMod val="75000"/>
            </a:schemeClr>
          </a:solidFill>
          <a:ln w="12700" cap="sq" cmpd="sng" algn="ctr">
            <a:noFill/>
            <a:prstDash val="solid"/>
            <a:round/>
            <a:headEnd type="none" w="sm" len="sm"/>
            <a:tailEnd type="none" w="sm" len="sm"/>
          </a:ln>
          <a:effectLst/>
          <a:scene3d>
            <a:camera prst="orthographicFront"/>
            <a:lightRig rig="threePt" dir="t"/>
          </a:scene3d>
          <a:sp3d>
            <a:bevelT/>
          </a:sp3d>
        </p:spPr>
        <p:txBody>
          <a:bodyPr vert="horz" wrap="none" lIns="68580" tIns="34290" rIns="68580" bIns="34290" numCol="1" rtlCol="0" anchor="t" anchorCtr="0" compatLnSpc="1">
            <a:prstTxWarp prst="textNoShape">
              <a:avLst/>
            </a:prstTxWarp>
          </a:bodyPr>
          <a:lstStyle/>
          <a:p>
            <a:pPr defTabSz="685773" eaLnBrk="1" hangingPunct="1"/>
            <a:endParaRPr lang="es-MX" sz="1350">
              <a:latin typeface="Verdana" pitchFamily="34" charset="0"/>
            </a:endParaRPr>
          </a:p>
        </p:txBody>
      </p:sp>
      <p:sp>
        <p:nvSpPr>
          <p:cNvPr id="14" name="13 Flecha derecha"/>
          <p:cNvSpPr/>
          <p:nvPr/>
        </p:nvSpPr>
        <p:spPr bwMode="auto">
          <a:xfrm>
            <a:off x="5283200" y="4069550"/>
            <a:ext cx="1347186" cy="422101"/>
          </a:xfrm>
          <a:prstGeom prst="rightArrow">
            <a:avLst/>
          </a:prstGeom>
          <a:solidFill>
            <a:srgbClr val="002060"/>
          </a:solidFill>
          <a:ln w="12700" cap="sq" cmpd="sng" algn="ctr">
            <a:noFill/>
            <a:prstDash val="solid"/>
            <a:round/>
            <a:headEnd type="none" w="sm" len="sm"/>
            <a:tailEnd type="none" w="sm" len="sm"/>
          </a:ln>
          <a:effectLst/>
          <a:scene3d>
            <a:camera prst="orthographicFront"/>
            <a:lightRig rig="threePt" dir="t"/>
          </a:scene3d>
          <a:sp3d>
            <a:bevelT/>
          </a:sp3d>
        </p:spPr>
        <p:txBody>
          <a:bodyPr vert="horz" wrap="none" lIns="68580" tIns="34290" rIns="68580" bIns="34290" numCol="1" rtlCol="0" anchor="t" anchorCtr="0" compatLnSpc="1">
            <a:prstTxWarp prst="textNoShape">
              <a:avLst/>
            </a:prstTxWarp>
          </a:bodyPr>
          <a:lstStyle/>
          <a:p>
            <a:pPr defTabSz="685773" eaLnBrk="1" hangingPunct="1"/>
            <a:endParaRPr lang="es-MX" sz="1350">
              <a:latin typeface="Verdana" pitchFamily="34" charset="0"/>
            </a:endParaRPr>
          </a:p>
        </p:txBody>
      </p:sp>
      <p:sp>
        <p:nvSpPr>
          <p:cNvPr id="15" name="14 Rectángulo redondeado"/>
          <p:cNvSpPr/>
          <p:nvPr/>
        </p:nvSpPr>
        <p:spPr bwMode="auto">
          <a:xfrm>
            <a:off x="6684390" y="1546337"/>
            <a:ext cx="2154809" cy="1129346"/>
          </a:xfrm>
          <a:prstGeom prst="roundRect">
            <a:avLst/>
          </a:prstGeom>
          <a:solidFill>
            <a:schemeClr val="accent5">
              <a:lumMod val="40000"/>
              <a:lumOff val="60000"/>
            </a:schemeClr>
          </a:solidFill>
          <a:ln w="12700" cap="sq" cmpd="sng" algn="ctr">
            <a:noFill/>
            <a:prstDash val="solid"/>
            <a:round/>
            <a:headEnd type="none" w="sm" len="sm"/>
            <a:tailEnd type="none" w="sm" len="sm"/>
          </a:ln>
          <a:effectLst/>
          <a:scene3d>
            <a:camera prst="orthographicFront"/>
            <a:lightRig rig="threePt" dir="t"/>
          </a:scene3d>
          <a:sp3d>
            <a:bevelT/>
          </a:sp3d>
        </p:spPr>
        <p:txBody>
          <a:bodyPr vert="horz" wrap="none" lIns="68580" tIns="34290" rIns="68580" bIns="34290" numCol="1" rtlCol="0" anchor="t" anchorCtr="0" compatLnSpc="1">
            <a:prstTxWarp prst="textNoShape">
              <a:avLst/>
            </a:prstTxWarp>
          </a:bodyPr>
          <a:lstStyle/>
          <a:p>
            <a:pPr algn="ctr" defTabSz="685773" eaLnBrk="1" hangingPunct="1"/>
            <a:r>
              <a:rPr lang="es-CO" sz="1600" b="1" dirty="0">
                <a:latin typeface="Verdana" pitchFamily="34" charset="0"/>
              </a:rPr>
              <a:t>Genera </a:t>
            </a:r>
          </a:p>
          <a:p>
            <a:pPr algn="ctr" defTabSz="685773" eaLnBrk="1" hangingPunct="1"/>
            <a:r>
              <a:rPr lang="es-CO" sz="1600" b="1" dirty="0">
                <a:latin typeface="Verdana" pitchFamily="34" charset="0"/>
              </a:rPr>
              <a:t>confianza </a:t>
            </a:r>
          </a:p>
          <a:p>
            <a:pPr algn="ctr" defTabSz="685773" eaLnBrk="1" hangingPunct="1"/>
            <a:r>
              <a:rPr lang="es-CO" sz="1600" b="1" dirty="0">
                <a:latin typeface="Verdana" pitchFamily="34" charset="0"/>
              </a:rPr>
              <a:t>y credibilidad </a:t>
            </a:r>
          </a:p>
          <a:p>
            <a:pPr algn="ctr" defTabSz="685773" eaLnBrk="1" hangingPunct="1"/>
            <a:r>
              <a:rPr lang="es-CO" sz="1600" b="1" dirty="0">
                <a:latin typeface="Verdana" pitchFamily="34" charset="0"/>
              </a:rPr>
              <a:t>en su labor</a:t>
            </a:r>
            <a:endParaRPr lang="es-MX" sz="1600" b="1" dirty="0">
              <a:latin typeface="Verdana" pitchFamily="34" charset="0"/>
            </a:endParaRPr>
          </a:p>
        </p:txBody>
      </p:sp>
      <p:sp>
        <p:nvSpPr>
          <p:cNvPr id="16" name="15 Rectángulo redondeado"/>
          <p:cNvSpPr/>
          <p:nvPr/>
        </p:nvSpPr>
        <p:spPr bwMode="auto">
          <a:xfrm>
            <a:off x="6684390" y="3867290"/>
            <a:ext cx="2154809" cy="852029"/>
          </a:xfrm>
          <a:prstGeom prst="roundRect">
            <a:avLst/>
          </a:prstGeom>
          <a:solidFill>
            <a:schemeClr val="accent5">
              <a:lumMod val="40000"/>
              <a:lumOff val="60000"/>
            </a:schemeClr>
          </a:solidFill>
          <a:ln w="12700" cap="sq" cmpd="sng" algn="ctr">
            <a:noFill/>
            <a:prstDash val="solid"/>
            <a:round/>
            <a:headEnd type="none" w="sm" len="sm"/>
            <a:tailEnd type="none" w="sm" len="sm"/>
          </a:ln>
          <a:effectLst/>
          <a:scene3d>
            <a:camera prst="orthographicFront"/>
            <a:lightRig rig="threePt" dir="t"/>
          </a:scene3d>
          <a:sp3d>
            <a:bevelT/>
          </a:sp3d>
        </p:spPr>
        <p:txBody>
          <a:bodyPr vert="horz" wrap="none" lIns="68580" tIns="34290" rIns="68580" bIns="34290" numCol="1" rtlCol="0" anchor="t" anchorCtr="0" compatLnSpc="1">
            <a:prstTxWarp prst="textNoShape">
              <a:avLst/>
            </a:prstTxWarp>
          </a:bodyPr>
          <a:lstStyle/>
          <a:p>
            <a:pPr algn="ctr" defTabSz="685773" eaLnBrk="1" hangingPunct="1"/>
            <a:r>
              <a:rPr lang="es-CO" sz="1800" b="1" dirty="0">
                <a:latin typeface="Verdana" pitchFamily="34" charset="0"/>
              </a:rPr>
              <a:t>Genera </a:t>
            </a:r>
          </a:p>
          <a:p>
            <a:pPr algn="ctr" defTabSz="685773" eaLnBrk="1" hangingPunct="1"/>
            <a:r>
              <a:rPr lang="es-CO" sz="1800" b="1" dirty="0">
                <a:latin typeface="Verdana" pitchFamily="34" charset="0"/>
              </a:rPr>
              <a:t>Valor</a:t>
            </a:r>
            <a:endParaRPr lang="es-MX" sz="1800" b="1" dirty="0">
              <a:latin typeface="Verdana" pitchFamily="34" charset="0"/>
            </a:endParaRPr>
          </a:p>
        </p:txBody>
      </p:sp>
      <p:sp>
        <p:nvSpPr>
          <p:cNvPr id="17" name="16 CuadroTexto"/>
          <p:cNvSpPr txBox="1"/>
          <p:nvPr/>
        </p:nvSpPr>
        <p:spPr>
          <a:xfrm>
            <a:off x="6121400" y="4833514"/>
            <a:ext cx="2544100" cy="707886"/>
          </a:xfrm>
          <a:prstGeom prst="rect">
            <a:avLst/>
          </a:prstGeom>
          <a:noFill/>
        </p:spPr>
        <p:txBody>
          <a:bodyPr wrap="square" rtlCol="0">
            <a:spAutoFit/>
          </a:bodyPr>
          <a:lstStyle/>
          <a:p>
            <a:pPr marL="214304" indent="-214304">
              <a:buFont typeface="Arial" pitchFamily="34" charset="0"/>
              <a:buChar char="•"/>
            </a:pPr>
            <a:r>
              <a:rPr lang="es-CO" sz="2000" b="1" dirty="0"/>
              <a:t>Sector Público</a:t>
            </a:r>
          </a:p>
          <a:p>
            <a:pPr marL="214304" indent="-214304">
              <a:buFont typeface="Arial" pitchFamily="34" charset="0"/>
              <a:buChar char="•"/>
            </a:pPr>
            <a:r>
              <a:rPr lang="es-CO" sz="2000" b="1" dirty="0"/>
              <a:t>Sector Privado</a:t>
            </a:r>
            <a:endParaRPr lang="es-MX" sz="2000" b="1" dirty="0"/>
          </a:p>
        </p:txBody>
      </p:sp>
      <p:sp>
        <p:nvSpPr>
          <p:cNvPr id="19" name="5 Más"/>
          <p:cNvSpPr/>
          <p:nvPr/>
        </p:nvSpPr>
        <p:spPr bwMode="auto">
          <a:xfrm>
            <a:off x="6877807" y="584734"/>
            <a:ext cx="788437" cy="799744"/>
          </a:xfrm>
          <a:prstGeom prst="mathPlus">
            <a:avLst/>
          </a:prstGeom>
          <a:solidFill>
            <a:srgbClr val="969696"/>
          </a:solidFill>
          <a:ln w="12700" cap="sq" cmpd="sng" algn="ctr">
            <a:noFill/>
            <a:prstDash val="solid"/>
            <a:round/>
            <a:headEnd type="none" w="sm" len="sm"/>
            <a:tailEnd type="none" w="sm" len="sm"/>
          </a:ln>
          <a:effectLst/>
          <a:scene3d>
            <a:camera prst="orthographicFront"/>
            <a:lightRig rig="threePt" dir="t"/>
          </a:scene3d>
          <a:sp3d>
            <a:bevelT/>
          </a:sp3d>
        </p:spPr>
        <p:txBody>
          <a:bodyPr rot="0" spcFirstLastPara="0" vert="horz" wrap="none" lIns="68580" tIns="34290" rIns="68580" bIns="34290" numCol="1" spcCol="0" rtlCol="0" fromWordArt="0" anchor="t" anchorCtr="0" forceAA="0" compatLnSpc="1">
            <a:prstTxWarp prst="textNoShape">
              <a:avLst/>
            </a:prstTxWarp>
            <a:noAutofit/>
          </a:bodyPr>
          <a:lstStyle/>
          <a:p>
            <a:endParaRPr lang="es-MX" sz="1050"/>
          </a:p>
        </p:txBody>
      </p:sp>
      <p:sp>
        <p:nvSpPr>
          <p:cNvPr id="20" name="1 Menos"/>
          <p:cNvSpPr/>
          <p:nvPr/>
        </p:nvSpPr>
        <p:spPr>
          <a:xfrm>
            <a:off x="7575337" y="966420"/>
            <a:ext cx="864706" cy="740382"/>
          </a:xfrm>
          <a:prstGeom prst="mathMinus">
            <a:avLst/>
          </a:prstGeom>
          <a:solidFill>
            <a:srgbClr val="96969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MX" sz="1050"/>
          </a:p>
        </p:txBody>
      </p:sp>
      <p:cxnSp>
        <p:nvCxnSpPr>
          <p:cNvPr id="21" name="2 Conector recto"/>
          <p:cNvCxnSpPr/>
          <p:nvPr/>
        </p:nvCxnSpPr>
        <p:spPr>
          <a:xfrm flipV="1">
            <a:off x="7442316" y="757593"/>
            <a:ext cx="508519" cy="661649"/>
          </a:xfrm>
          <a:prstGeom prst="line">
            <a:avLst/>
          </a:prstGeom>
          <a:ln w="31750">
            <a:solidFill>
              <a:srgbClr val="777777"/>
            </a:solidFill>
          </a:ln>
        </p:spPr>
        <p:style>
          <a:lnRef idx="1">
            <a:schemeClr val="accent1"/>
          </a:lnRef>
          <a:fillRef idx="0">
            <a:schemeClr val="accent1"/>
          </a:fillRef>
          <a:effectRef idx="0">
            <a:schemeClr val="accent1"/>
          </a:effectRef>
          <a:fontRef idx="minor">
            <a:schemeClr val="tx1"/>
          </a:fontRef>
        </p:style>
      </p:cxnSp>
      <p:sp>
        <p:nvSpPr>
          <p:cNvPr id="12" name="Rectangle 4"/>
          <p:cNvSpPr>
            <a:spLocks noChangeArrowheads="1"/>
          </p:cNvSpPr>
          <p:nvPr/>
        </p:nvSpPr>
        <p:spPr bwMode="auto">
          <a:xfrm>
            <a:off x="1143001" y="341785"/>
            <a:ext cx="13856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MX" sz="1050"/>
          </a:p>
        </p:txBody>
      </p:sp>
      <p:sp>
        <p:nvSpPr>
          <p:cNvPr id="22" name="21 Multiplicar"/>
          <p:cNvSpPr/>
          <p:nvPr/>
        </p:nvSpPr>
        <p:spPr bwMode="auto">
          <a:xfrm>
            <a:off x="7280164" y="2805118"/>
            <a:ext cx="1063889" cy="999389"/>
          </a:xfrm>
          <a:prstGeom prst="mathMultiply">
            <a:avLst/>
          </a:prstGeom>
          <a:solidFill>
            <a:srgbClr val="777777"/>
          </a:solidFill>
          <a:ln w="12700" cap="sq" cmpd="sng" algn="ctr">
            <a:noFill/>
            <a:prstDash val="solid"/>
            <a:round/>
            <a:headEnd type="none" w="sm" len="sm"/>
            <a:tailEnd type="none" w="sm" len="sm"/>
          </a:ln>
          <a:effectLst/>
          <a:scene3d>
            <a:camera prst="orthographicFront"/>
            <a:lightRig rig="threePt" dir="t"/>
          </a:scene3d>
          <a:sp3d>
            <a:bevelT/>
          </a:sp3d>
        </p:spPr>
        <p:txBody>
          <a:bodyPr vert="horz" wrap="none" lIns="68580" tIns="34290" rIns="68580" bIns="34290" numCol="1" rtlCol="0" anchor="t" anchorCtr="0" compatLnSpc="1">
            <a:prstTxWarp prst="textNoShape">
              <a:avLst/>
            </a:prstTxWarp>
          </a:bodyPr>
          <a:lstStyle/>
          <a:p>
            <a:pPr defTabSz="685773" eaLnBrk="1" hangingPunct="1"/>
            <a:endParaRPr lang="es-MX" sz="1800">
              <a:latin typeface="Times New Roman" pitchFamily="18" charset="0"/>
            </a:endParaRPr>
          </a:p>
        </p:txBody>
      </p:sp>
      <p:pic>
        <p:nvPicPr>
          <p:cNvPr id="2" name="Imagen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59481" y="4368800"/>
            <a:ext cx="1965959" cy="1427480"/>
          </a:xfrm>
          <a:prstGeom prst="rect">
            <a:avLst/>
          </a:prstGeom>
        </p:spPr>
      </p:pic>
    </p:spTree>
    <p:extLst>
      <p:ext uri="{BB962C8B-B14F-4D97-AF65-F5344CB8AC3E}">
        <p14:creationId xmlns:p14="http://schemas.microsoft.com/office/powerpoint/2010/main" val="34117639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8900" y="721360"/>
            <a:ext cx="8989059" cy="491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1 Título"/>
          <p:cNvSpPr txBox="1">
            <a:spLocks/>
          </p:cNvSpPr>
          <p:nvPr/>
        </p:nvSpPr>
        <p:spPr bwMode="auto">
          <a:xfrm>
            <a:off x="404101" y="57033"/>
            <a:ext cx="8388413" cy="816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b" anchorCtr="0" compatLnSpc="1">
            <a:prstTxWarp prst="textNoShape">
              <a:avLst/>
            </a:prstTxWarp>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endParaRPr lang="es-ES" sz="216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mn-lt"/>
            </a:endParaRPr>
          </a:p>
          <a:p>
            <a:pPr algn="ctr"/>
            <a:endParaRPr lang="es-ES" sz="216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mn-lt"/>
            </a:endParaRPr>
          </a:p>
          <a:p>
            <a:pPr algn="ctr"/>
            <a:endParaRPr lang="es-ES" sz="216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mn-lt"/>
            </a:endParaRPr>
          </a:p>
          <a:p>
            <a:pPr algn="ctr"/>
            <a:endParaRPr lang="es-ES" sz="216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mn-lt"/>
            </a:endParaRPr>
          </a:p>
          <a:p>
            <a:pPr algn="ctr"/>
            <a:endParaRPr lang="es-ES" sz="216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mn-lt"/>
            </a:endParaRPr>
          </a:p>
          <a:p>
            <a:pPr algn="ctr"/>
            <a:endParaRPr lang="es-ES" sz="216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mn-lt"/>
            </a:endParaRPr>
          </a:p>
          <a:p>
            <a:pPr algn="ctr"/>
            <a:endParaRPr lang="es-ES" sz="216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mn-lt"/>
            </a:endParaRPr>
          </a:p>
          <a:p>
            <a:pPr algn="ctr"/>
            <a:endParaRPr lang="es-ES" sz="216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mn-lt"/>
            </a:endParaRPr>
          </a:p>
          <a:p>
            <a:pPr algn="ctr"/>
            <a:endParaRPr lang="es-ES" sz="216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mn-lt"/>
            </a:endParaRPr>
          </a:p>
          <a:p>
            <a:pPr algn="ctr"/>
            <a:endParaRPr lang="es-ES" sz="216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mn-lt"/>
            </a:endParaRPr>
          </a:p>
          <a:p>
            <a:pPr algn="ctr"/>
            <a:endParaRPr lang="es-ES" sz="216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mn-lt"/>
            </a:endParaRPr>
          </a:p>
          <a:p>
            <a:pPr algn="ctr"/>
            <a:endParaRPr lang="es-ES" sz="216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mn-lt"/>
            </a:endParaRPr>
          </a:p>
          <a:p>
            <a:pPr algn="ctr"/>
            <a:endParaRPr lang="es-ES" sz="216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mn-lt"/>
            </a:endParaRPr>
          </a:p>
          <a:p>
            <a:pPr algn="ctr"/>
            <a:endParaRPr lang="es-ES" sz="216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mn-lt"/>
            </a:endParaRPr>
          </a:p>
          <a:p>
            <a:pPr algn="ctr"/>
            <a:endParaRPr lang="es-ES" sz="216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mn-lt"/>
            </a:endParaRPr>
          </a:p>
          <a:p>
            <a:pPr algn="ctr"/>
            <a:endParaRPr lang="es-ES" sz="216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mn-lt"/>
            </a:endParaRPr>
          </a:p>
          <a:p>
            <a:pPr algn="ctr"/>
            <a:endParaRPr lang="es-ES" sz="216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mn-lt"/>
            </a:endParaRPr>
          </a:p>
          <a:p>
            <a:pPr algn="ctr"/>
            <a:endParaRPr lang="es-ES" sz="216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mn-lt"/>
            </a:endParaRPr>
          </a:p>
          <a:p>
            <a:pPr algn="ctr"/>
            <a:endParaRPr lang="es-ES" sz="216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mn-lt"/>
            </a:endParaRPr>
          </a:p>
          <a:p>
            <a:pPr algn="ctr"/>
            <a:endParaRPr lang="es-ES" sz="216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mn-lt"/>
            </a:endParaRPr>
          </a:p>
          <a:p>
            <a:pPr algn="ctr"/>
            <a:endParaRPr lang="es-ES" sz="216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mn-lt"/>
            </a:endParaRPr>
          </a:p>
          <a:p>
            <a:pPr algn="ctr"/>
            <a:endParaRPr lang="es-ES" sz="216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mn-lt"/>
            </a:endParaRPr>
          </a:p>
          <a:p>
            <a:pPr algn="ctr"/>
            <a:endParaRPr lang="es-ES" sz="216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mn-lt"/>
            </a:endParaRPr>
          </a:p>
          <a:p>
            <a:pPr algn="ctr"/>
            <a:endParaRPr lang="es-ES" sz="216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mn-lt"/>
            </a:endParaRPr>
          </a:p>
          <a:p>
            <a:pPr algn="ctr"/>
            <a:endParaRPr lang="es-ES" sz="216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mn-lt"/>
            </a:endParaRPr>
          </a:p>
          <a:p>
            <a:pPr algn="ctr"/>
            <a:endParaRPr lang="es-ES" sz="216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mn-lt"/>
            </a:endParaRPr>
          </a:p>
          <a:p>
            <a:pPr algn="ctr"/>
            <a:endParaRPr lang="es-ES" sz="216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mn-lt"/>
            </a:endParaRPr>
          </a:p>
          <a:p>
            <a:pPr algn="ctr"/>
            <a:endParaRPr lang="es-ES" sz="216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mn-lt"/>
            </a:endParaRPr>
          </a:p>
          <a:p>
            <a:pPr algn="ctr"/>
            <a:endParaRPr lang="es-CO" sz="2000" b="1" dirty="0"/>
          </a:p>
          <a:p>
            <a:pPr algn="ctr" defTabSz="685800">
              <a:lnSpc>
                <a:spcPct val="90000"/>
              </a:lnSpc>
            </a:pPr>
            <a:r>
              <a:rPr lang="es-CO" sz="2800" b="1" dirty="0">
                <a:solidFill>
                  <a:schemeClr val="tx1"/>
                </a:solidFill>
                <a:latin typeface="Calibri" panose="020F0502020204030204" pitchFamily="34" charset="0"/>
                <a:ea typeface="+mn-ea"/>
                <a:cs typeface="+mn-cs"/>
              </a:rPr>
              <a:t>RESPONSABILIDADES  y  LABORES </a:t>
            </a:r>
            <a:endParaRPr lang="es-MX" sz="2800" b="1" dirty="0">
              <a:solidFill>
                <a:schemeClr val="tx1"/>
              </a:solidFill>
              <a:latin typeface="Calibri" panose="020F0502020204030204" pitchFamily="34" charset="0"/>
              <a:ea typeface="+mn-ea"/>
              <a:cs typeface="+mn-cs"/>
            </a:endParaRPr>
          </a:p>
          <a:p>
            <a:pPr algn="ctr"/>
            <a:endParaRPr lang="es-ES" sz="2160" b="1" dirty="0">
              <a:ln w="9525">
                <a:solidFill>
                  <a:schemeClr val="bg1"/>
                </a:solidFill>
                <a:prstDash val="solid"/>
              </a:ln>
              <a:solidFill>
                <a:schemeClr val="bg1"/>
              </a:solidFill>
              <a:effectLst>
                <a:outerShdw blurRad="12700" dist="38100" dir="2700000" algn="tl" rotWithShape="0">
                  <a:schemeClr val="bg1">
                    <a:lumMod val="50000"/>
                  </a:schemeClr>
                </a:outerShdw>
              </a:effectLst>
              <a:latin typeface="+mn-lt"/>
            </a:endParaRPr>
          </a:p>
        </p:txBody>
      </p:sp>
      <p:sp>
        <p:nvSpPr>
          <p:cNvPr id="6" name="5 Rectángulo"/>
          <p:cNvSpPr/>
          <p:nvPr/>
        </p:nvSpPr>
        <p:spPr>
          <a:xfrm>
            <a:off x="111757" y="762298"/>
            <a:ext cx="2122900" cy="1084912"/>
          </a:xfrm>
          <a:prstGeom prst="rect">
            <a:avLst/>
          </a:prstGeom>
          <a:no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200" b="1" dirty="0">
                <a:ln w="11430"/>
                <a:solidFill>
                  <a:srgbClr val="F8F8F8"/>
                </a:solidFill>
                <a:effectLst>
                  <a:outerShdw blurRad="50800" dist="39000" dir="5460000" algn="tl">
                    <a:srgbClr val="000000">
                      <a:alpha val="38000"/>
                    </a:srgbClr>
                  </a:outerShdw>
                </a:effectLst>
              </a:rPr>
              <a:t>VISIÓN ACTUAL </a:t>
            </a:r>
          </a:p>
          <a:p>
            <a:pPr algn="ctr"/>
            <a:r>
              <a:rPr lang="es-ES" sz="2200" b="1" dirty="0">
                <a:ln w="11430"/>
                <a:solidFill>
                  <a:srgbClr val="F8F8F8"/>
                </a:solidFill>
                <a:effectLst>
                  <a:outerShdw blurRad="50800" dist="39000" dir="5460000" algn="tl">
                    <a:srgbClr val="000000">
                      <a:alpha val="38000"/>
                    </a:srgbClr>
                  </a:outerShdw>
                </a:effectLst>
              </a:rPr>
              <a:t>DE LOS </a:t>
            </a:r>
          </a:p>
          <a:p>
            <a:pPr algn="ctr"/>
            <a:r>
              <a:rPr lang="es-ES" sz="2200" b="1" dirty="0">
                <a:ln w="11430"/>
                <a:solidFill>
                  <a:srgbClr val="F8F8F8"/>
                </a:solidFill>
                <a:effectLst>
                  <a:outerShdw blurRad="50800" dist="39000" dir="5460000" algn="tl">
                    <a:srgbClr val="000000">
                      <a:alpha val="38000"/>
                    </a:srgbClr>
                  </a:outerShdw>
                </a:effectLst>
              </a:rPr>
              <a:t>EMPRESARIOS</a:t>
            </a:r>
          </a:p>
        </p:txBody>
      </p:sp>
      <p:sp>
        <p:nvSpPr>
          <p:cNvPr id="7" name="6 CuadroTexto"/>
          <p:cNvSpPr txBox="1"/>
          <p:nvPr/>
        </p:nvSpPr>
        <p:spPr>
          <a:xfrm>
            <a:off x="5168357" y="665777"/>
            <a:ext cx="3975643" cy="2308324"/>
          </a:xfrm>
          <a:prstGeom prst="rect">
            <a:avLst/>
          </a:prstGeom>
          <a:noFill/>
        </p:spPr>
        <p:txBody>
          <a:bodyPr wrap="square" rtlCol="0">
            <a:spAutoFit/>
          </a:bodyPr>
          <a:lstStyle/>
          <a:p>
            <a:pPr marL="257165" indent="-257165">
              <a:buAutoNum type="arabicPeriod"/>
            </a:pPr>
            <a:r>
              <a:rPr lang="es-CO" sz="1600" b="1" dirty="0">
                <a:solidFill>
                  <a:schemeClr val="accent5">
                    <a:lumMod val="10000"/>
                  </a:schemeClr>
                </a:solidFill>
              </a:rPr>
              <a:t>Es una obligación legal tener a un contador.</a:t>
            </a:r>
          </a:p>
          <a:p>
            <a:pPr marL="257165" indent="-257165">
              <a:buAutoNum type="arabicPeriod"/>
            </a:pPr>
            <a:r>
              <a:rPr lang="es-CO" sz="1600" b="1" dirty="0">
                <a:solidFill>
                  <a:schemeClr val="accent5">
                    <a:lumMod val="10000"/>
                  </a:schemeClr>
                </a:solidFill>
              </a:rPr>
              <a:t>Solo se utilizan para la firma de declaraciones y estados financieros para bancos.</a:t>
            </a:r>
          </a:p>
          <a:p>
            <a:pPr marL="257165" indent="-257165">
              <a:buAutoNum type="arabicPeriod"/>
            </a:pPr>
            <a:r>
              <a:rPr lang="es-CO" sz="1600" b="1" dirty="0">
                <a:solidFill>
                  <a:schemeClr val="accent5">
                    <a:lumMod val="10000"/>
                  </a:schemeClr>
                </a:solidFill>
              </a:rPr>
              <a:t>Se requieren para responder requerimientos, de los organismos de Control.</a:t>
            </a:r>
          </a:p>
          <a:p>
            <a:pPr marL="257165" indent="-257165">
              <a:buAutoNum type="arabicPeriod"/>
            </a:pPr>
            <a:r>
              <a:rPr lang="es-CO" sz="1600" b="1" dirty="0">
                <a:solidFill>
                  <a:schemeClr val="accent5">
                    <a:lumMod val="10000"/>
                  </a:schemeClr>
                </a:solidFill>
              </a:rPr>
              <a:t>Se requieren para solicitar saldos a favor.</a:t>
            </a:r>
            <a:endParaRPr lang="es-MX" sz="1600" b="1" dirty="0">
              <a:solidFill>
                <a:schemeClr val="accent5">
                  <a:lumMod val="10000"/>
                </a:schemeClr>
              </a:solidFill>
            </a:endParaRPr>
          </a:p>
        </p:txBody>
      </p:sp>
      <p:sp>
        <p:nvSpPr>
          <p:cNvPr id="8" name="7 Rectángulo redondeado"/>
          <p:cNvSpPr/>
          <p:nvPr/>
        </p:nvSpPr>
        <p:spPr bwMode="auto">
          <a:xfrm>
            <a:off x="2829560" y="873760"/>
            <a:ext cx="2282188" cy="1652729"/>
          </a:xfrm>
          <a:prstGeom prst="roundRect">
            <a:avLst/>
          </a:prstGeom>
          <a:solidFill>
            <a:schemeClr val="accent1">
              <a:lumMod val="75000"/>
            </a:schemeClr>
          </a:solidFill>
          <a:ln w="12700" cap="sq" cmpd="sng" algn="ctr">
            <a:noFill/>
            <a:prstDash val="solid"/>
            <a:round/>
            <a:headEnd type="none" w="sm" len="sm"/>
            <a:tailEnd type="none" w="sm" len="sm"/>
          </a:ln>
          <a:effectLst/>
          <a:scene3d>
            <a:camera prst="orthographicFront"/>
            <a:lightRig rig="threePt" dir="t"/>
          </a:scene3d>
          <a:sp3d>
            <a:bevelT/>
          </a:sp3d>
        </p:spPr>
        <p:txBody>
          <a:bodyPr vert="horz" wrap="none" lIns="68580" tIns="34290" rIns="68580" bIns="34290" numCol="1" rtlCol="0" anchor="t" anchorCtr="0" compatLnSpc="1">
            <a:prstTxWarp prst="textNoShape">
              <a:avLst/>
            </a:prstTxWarp>
          </a:bodyPr>
          <a:lstStyle/>
          <a:p>
            <a:pPr defTabSz="685773" eaLnBrk="1" hangingPunct="1"/>
            <a:endParaRPr lang="es-MX" sz="1350" dirty="0">
              <a:latin typeface="Verdana" pitchFamily="34" charset="0"/>
            </a:endParaRPr>
          </a:p>
        </p:txBody>
      </p:sp>
      <p:sp>
        <p:nvSpPr>
          <p:cNvPr id="9" name="8 CuadroTexto"/>
          <p:cNvSpPr txBox="1"/>
          <p:nvPr/>
        </p:nvSpPr>
        <p:spPr>
          <a:xfrm>
            <a:off x="2956560" y="976682"/>
            <a:ext cx="2048361" cy="1569660"/>
          </a:xfrm>
          <a:prstGeom prst="rect">
            <a:avLst/>
          </a:prstGeom>
          <a:noFill/>
        </p:spPr>
        <p:txBody>
          <a:bodyPr wrap="square" rtlCol="0">
            <a:spAutoFit/>
          </a:bodyPr>
          <a:lstStyle/>
          <a:p>
            <a:pPr algn="ctr" fontAlgn="base">
              <a:spcBef>
                <a:spcPct val="0"/>
              </a:spcBef>
              <a:spcAft>
                <a:spcPct val="0"/>
              </a:spcAft>
            </a:pPr>
            <a:r>
              <a:rPr lang="es-CO" b="1" dirty="0">
                <a:solidFill>
                  <a:srgbClr val="F8F8F8"/>
                </a:solidFill>
                <a:latin typeface="Verdana" pitchFamily="34" charset="0"/>
              </a:rPr>
              <a:t>Pocos consideran al contador como un actor importante para el desarrollo de su empresa</a:t>
            </a:r>
          </a:p>
          <a:p>
            <a:pPr fontAlgn="base">
              <a:spcBef>
                <a:spcPct val="0"/>
              </a:spcBef>
              <a:spcAft>
                <a:spcPct val="0"/>
              </a:spcAft>
            </a:pPr>
            <a:endParaRPr lang="es-MX" sz="1200" b="1" dirty="0">
              <a:solidFill>
                <a:schemeClr val="bg2"/>
              </a:solidFill>
              <a:latin typeface="Verdana" pitchFamily="34" charset="0"/>
            </a:endParaRPr>
          </a:p>
        </p:txBody>
      </p:sp>
      <p:sp>
        <p:nvSpPr>
          <p:cNvPr id="15" name="14 Rectángulo"/>
          <p:cNvSpPr/>
          <p:nvPr/>
        </p:nvSpPr>
        <p:spPr>
          <a:xfrm>
            <a:off x="6249929" y="4368281"/>
            <a:ext cx="2603860" cy="1084912"/>
          </a:xfrm>
          <a:prstGeom prst="rect">
            <a:avLst/>
          </a:prstGeom>
          <a:no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2200" b="1" dirty="0">
                <a:ln w="11430"/>
                <a:solidFill>
                  <a:srgbClr val="002060"/>
                </a:solidFill>
                <a:effectLst>
                  <a:outerShdw blurRad="50800" dist="39000" dir="5460000" algn="tl">
                    <a:srgbClr val="000000">
                      <a:alpha val="38000"/>
                    </a:srgbClr>
                  </a:outerShdw>
                </a:effectLst>
              </a:rPr>
              <a:t>REQUERIMIENTOS </a:t>
            </a:r>
          </a:p>
          <a:p>
            <a:pPr algn="ctr"/>
            <a:r>
              <a:rPr lang="es-ES" sz="2200" b="1" dirty="0">
                <a:ln w="11430"/>
                <a:solidFill>
                  <a:srgbClr val="002060"/>
                </a:solidFill>
                <a:effectLst>
                  <a:outerShdw blurRad="50800" dist="39000" dir="5460000" algn="tl">
                    <a:srgbClr val="000000">
                      <a:alpha val="38000"/>
                    </a:srgbClr>
                  </a:outerShdw>
                </a:effectLst>
              </a:rPr>
              <a:t>DE LOS </a:t>
            </a:r>
          </a:p>
          <a:p>
            <a:pPr algn="ctr"/>
            <a:r>
              <a:rPr lang="es-ES" sz="2200" b="1" dirty="0">
                <a:ln w="11430"/>
                <a:solidFill>
                  <a:srgbClr val="002060"/>
                </a:solidFill>
                <a:effectLst>
                  <a:outerShdw blurRad="50800" dist="39000" dir="5460000" algn="tl">
                    <a:srgbClr val="000000">
                      <a:alpha val="38000"/>
                    </a:srgbClr>
                  </a:outerShdw>
                </a:effectLst>
              </a:rPr>
              <a:t>EMPRESARIOS</a:t>
            </a:r>
          </a:p>
        </p:txBody>
      </p:sp>
      <p:sp>
        <p:nvSpPr>
          <p:cNvPr id="17" name="16 Rectángulo redondeado"/>
          <p:cNvSpPr/>
          <p:nvPr/>
        </p:nvSpPr>
        <p:spPr bwMode="auto">
          <a:xfrm>
            <a:off x="3426483" y="4094054"/>
            <a:ext cx="2064342" cy="1373597"/>
          </a:xfrm>
          <a:prstGeom prst="roundRect">
            <a:avLst/>
          </a:prstGeom>
          <a:solidFill>
            <a:schemeClr val="accent1">
              <a:lumMod val="75000"/>
            </a:schemeClr>
          </a:solidFill>
          <a:ln w="12700" cap="sq" cmpd="sng" algn="ctr">
            <a:solidFill>
              <a:srgbClr val="FFFF00"/>
            </a:solidFill>
            <a:prstDash val="solid"/>
            <a:round/>
            <a:headEnd type="none" w="sm" len="sm"/>
            <a:tailEnd type="none" w="sm" len="sm"/>
          </a:ln>
          <a:effectLst/>
          <a:scene3d>
            <a:camera prst="orthographicFront"/>
            <a:lightRig rig="threePt" dir="t"/>
          </a:scene3d>
          <a:sp3d>
            <a:bevelT/>
          </a:sp3d>
        </p:spPr>
        <p:txBody>
          <a:bodyPr vert="horz" wrap="none" lIns="68580" tIns="34290" rIns="68580" bIns="34290" numCol="1" rtlCol="0" anchor="t" anchorCtr="0" compatLnSpc="1">
            <a:prstTxWarp prst="textNoShape">
              <a:avLst/>
            </a:prstTxWarp>
          </a:bodyPr>
          <a:lstStyle/>
          <a:p>
            <a:pPr algn="ctr" defTabSz="685773" eaLnBrk="1" hangingPunct="1"/>
            <a:r>
              <a:rPr lang="es-CO" sz="1500" b="1" dirty="0">
                <a:solidFill>
                  <a:srgbClr val="F8F8F8"/>
                </a:solidFill>
                <a:latin typeface="Verdana" pitchFamily="34" charset="0"/>
              </a:rPr>
              <a:t>Los empresarios </a:t>
            </a:r>
          </a:p>
          <a:p>
            <a:pPr algn="ctr" defTabSz="685773" eaLnBrk="1" hangingPunct="1"/>
            <a:r>
              <a:rPr lang="es-CO" sz="1500" b="1" dirty="0">
                <a:solidFill>
                  <a:srgbClr val="F8F8F8"/>
                </a:solidFill>
                <a:latin typeface="Verdana" pitchFamily="34" charset="0"/>
              </a:rPr>
              <a:t>solicitan función</a:t>
            </a:r>
          </a:p>
          <a:p>
            <a:pPr algn="ctr" defTabSz="685773" eaLnBrk="1" hangingPunct="1"/>
            <a:r>
              <a:rPr lang="es-CO" sz="1500" b="1" dirty="0">
                <a:solidFill>
                  <a:srgbClr val="F8F8F8"/>
                </a:solidFill>
                <a:latin typeface="Verdana" pitchFamily="34" charset="0"/>
              </a:rPr>
              <a:t> asesora de </a:t>
            </a:r>
          </a:p>
          <a:p>
            <a:pPr algn="ctr" defTabSz="685773" eaLnBrk="1" hangingPunct="1"/>
            <a:r>
              <a:rPr lang="es-CO" sz="1500" b="1" dirty="0">
                <a:solidFill>
                  <a:srgbClr val="F8F8F8"/>
                </a:solidFill>
                <a:latin typeface="Verdana" pitchFamily="34" charset="0"/>
              </a:rPr>
              <a:t>parte de sus </a:t>
            </a:r>
          </a:p>
          <a:p>
            <a:pPr algn="ctr" defTabSz="685773" eaLnBrk="1" hangingPunct="1"/>
            <a:r>
              <a:rPr lang="es-CO" sz="1500" b="1" dirty="0">
                <a:solidFill>
                  <a:srgbClr val="F8F8F8"/>
                </a:solidFill>
                <a:latin typeface="Verdana" pitchFamily="34" charset="0"/>
              </a:rPr>
              <a:t>contadores</a:t>
            </a:r>
            <a:endParaRPr lang="es-MX" sz="1500" b="1" dirty="0">
              <a:solidFill>
                <a:srgbClr val="F8F8F8"/>
              </a:solidFill>
              <a:latin typeface="Verdana" pitchFamily="34" charset="0"/>
            </a:endParaRPr>
          </a:p>
        </p:txBody>
      </p:sp>
      <p:sp>
        <p:nvSpPr>
          <p:cNvPr id="19" name="18 CuadroTexto"/>
          <p:cNvSpPr txBox="1"/>
          <p:nvPr/>
        </p:nvSpPr>
        <p:spPr>
          <a:xfrm>
            <a:off x="88901" y="3253515"/>
            <a:ext cx="3293262" cy="2539157"/>
          </a:xfrm>
          <a:prstGeom prst="rect">
            <a:avLst/>
          </a:prstGeom>
          <a:noFill/>
        </p:spPr>
        <p:txBody>
          <a:bodyPr wrap="square" rtlCol="0">
            <a:spAutoFit/>
          </a:bodyPr>
          <a:lstStyle/>
          <a:p>
            <a:pPr marL="257165" indent="-257165">
              <a:buAutoNum type="arabicPeriod"/>
            </a:pPr>
            <a:r>
              <a:rPr lang="es-CO" sz="1600" b="1" dirty="0">
                <a:solidFill>
                  <a:schemeClr val="accent5">
                    <a:lumMod val="10000"/>
                  </a:schemeClr>
                </a:solidFill>
              </a:rPr>
              <a:t>Análisis de Resultados.</a:t>
            </a:r>
          </a:p>
          <a:p>
            <a:pPr marL="257165" indent="-257165">
              <a:buAutoNum type="arabicPeriod"/>
            </a:pPr>
            <a:r>
              <a:rPr lang="es-CO" sz="1600" b="1" dirty="0">
                <a:solidFill>
                  <a:schemeClr val="accent5">
                    <a:lumMod val="10000"/>
                  </a:schemeClr>
                </a:solidFill>
              </a:rPr>
              <a:t>Visión financiera de la compañía.</a:t>
            </a:r>
          </a:p>
          <a:p>
            <a:pPr marL="257165" indent="-257165">
              <a:buAutoNum type="arabicPeriod"/>
            </a:pPr>
            <a:r>
              <a:rPr lang="es-CO" sz="1600" b="1" dirty="0">
                <a:solidFill>
                  <a:schemeClr val="accent5">
                    <a:lumMod val="10000"/>
                  </a:schemeClr>
                </a:solidFill>
              </a:rPr>
              <a:t>Optimización de Recursos.</a:t>
            </a:r>
          </a:p>
          <a:p>
            <a:pPr marL="257165" indent="-257165">
              <a:buAutoNum type="arabicPeriod"/>
            </a:pPr>
            <a:r>
              <a:rPr lang="es-CO" sz="1600" b="1" dirty="0">
                <a:solidFill>
                  <a:schemeClr val="accent5">
                    <a:lumMod val="10000"/>
                  </a:schemeClr>
                </a:solidFill>
              </a:rPr>
              <a:t>Asesoría organizacional y funcional.</a:t>
            </a:r>
          </a:p>
          <a:p>
            <a:pPr marL="257165" indent="-257165">
              <a:buAutoNum type="arabicPeriod"/>
            </a:pPr>
            <a:r>
              <a:rPr lang="es-CO" sz="1600" b="1" dirty="0">
                <a:solidFill>
                  <a:schemeClr val="accent5">
                    <a:lumMod val="10000"/>
                  </a:schemeClr>
                </a:solidFill>
              </a:rPr>
              <a:t>Estudio y análisis de apalancamiento.</a:t>
            </a:r>
          </a:p>
          <a:p>
            <a:pPr marL="257165" indent="-257165">
              <a:buAutoNum type="arabicPeriod"/>
            </a:pPr>
            <a:r>
              <a:rPr lang="es-CO" sz="1600" b="1" dirty="0">
                <a:solidFill>
                  <a:schemeClr val="accent5">
                    <a:lumMod val="10000"/>
                  </a:schemeClr>
                </a:solidFill>
              </a:rPr>
              <a:t>Visión empresarial.</a:t>
            </a:r>
          </a:p>
          <a:p>
            <a:pPr marL="257165" indent="-257165">
              <a:buAutoNum type="arabicPeriod"/>
            </a:pPr>
            <a:r>
              <a:rPr lang="es-CO" sz="1600" b="1" dirty="0">
                <a:solidFill>
                  <a:schemeClr val="accent5">
                    <a:lumMod val="10000"/>
                  </a:schemeClr>
                </a:solidFill>
              </a:rPr>
              <a:t>Pensamiento Estratégico.</a:t>
            </a:r>
          </a:p>
          <a:p>
            <a:pPr marL="257165" indent="-257165">
              <a:buAutoNum type="arabicPeriod"/>
            </a:pPr>
            <a:endParaRPr lang="es-MX" sz="1500" b="1" dirty="0">
              <a:solidFill>
                <a:schemeClr val="accent5">
                  <a:lumMod val="10000"/>
                </a:schemeClr>
              </a:solidFill>
            </a:endParaRPr>
          </a:p>
        </p:txBody>
      </p:sp>
      <p:sp>
        <p:nvSpPr>
          <p:cNvPr id="11" name="10 Flecha derecha"/>
          <p:cNvSpPr/>
          <p:nvPr/>
        </p:nvSpPr>
        <p:spPr bwMode="auto">
          <a:xfrm>
            <a:off x="2062955" y="1172459"/>
            <a:ext cx="702078" cy="403633"/>
          </a:xfrm>
          <a:prstGeom prst="rightArrow">
            <a:avLst/>
          </a:prstGeom>
          <a:solidFill>
            <a:schemeClr val="tx1">
              <a:lumMod val="50000"/>
              <a:lumOff val="50000"/>
            </a:schemeClr>
          </a:solidFill>
          <a:ln w="12700" cap="sq"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none" lIns="68580" tIns="34290" rIns="68580" bIns="34290" numCol="1" rtlCol="0" anchor="t" anchorCtr="0" compatLnSpc="1">
            <a:prstTxWarp prst="textNoShape">
              <a:avLst/>
            </a:prstTxWarp>
          </a:bodyPr>
          <a:lstStyle/>
          <a:p>
            <a:pPr defTabSz="685773" eaLnBrk="1" hangingPunct="1"/>
            <a:endParaRPr lang="es-MX" sz="1350">
              <a:solidFill>
                <a:srgbClr val="FFFF00"/>
              </a:solidFill>
              <a:latin typeface="Verdana" pitchFamily="34" charset="0"/>
            </a:endParaRPr>
          </a:p>
        </p:txBody>
      </p:sp>
      <p:sp>
        <p:nvSpPr>
          <p:cNvPr id="12" name="11 Flecha derecha"/>
          <p:cNvSpPr/>
          <p:nvPr/>
        </p:nvSpPr>
        <p:spPr bwMode="auto">
          <a:xfrm rot="10800000">
            <a:off x="5565626" y="4721259"/>
            <a:ext cx="957093" cy="403633"/>
          </a:xfrm>
          <a:prstGeom prst="rightArrow">
            <a:avLst/>
          </a:prstGeom>
          <a:solidFill>
            <a:srgbClr val="00B0F0"/>
          </a:solidFill>
          <a:ln w="12700" cap="sq" cmpd="sng" algn="ctr">
            <a:solidFill>
              <a:schemeClr val="tx1"/>
            </a:solidFill>
            <a:prstDash val="solid"/>
            <a:round/>
            <a:headEnd type="none" w="sm" len="sm"/>
            <a:tailEnd type="none" w="sm" len="sm"/>
          </a:ln>
          <a:effectLst/>
          <a:scene3d>
            <a:camera prst="orthographicFront"/>
            <a:lightRig rig="threePt" dir="t"/>
          </a:scene3d>
          <a:sp3d>
            <a:bevelT/>
          </a:sp3d>
        </p:spPr>
        <p:txBody>
          <a:bodyPr vert="horz" wrap="none" lIns="68580" tIns="34290" rIns="68580" bIns="34290" numCol="1" rtlCol="0" anchor="t" anchorCtr="0" compatLnSpc="1">
            <a:prstTxWarp prst="textNoShape">
              <a:avLst/>
            </a:prstTxWarp>
          </a:bodyPr>
          <a:lstStyle/>
          <a:p>
            <a:pPr defTabSz="685773" eaLnBrk="1" hangingPunct="1"/>
            <a:endParaRPr lang="es-MX" sz="1350">
              <a:solidFill>
                <a:srgbClr val="FFFF00"/>
              </a:solidFill>
              <a:latin typeface="Verdana" pitchFamily="34" charset="0"/>
            </a:endParaRPr>
          </a:p>
        </p:txBody>
      </p:sp>
    </p:spTree>
    <p:extLst>
      <p:ext uri="{BB962C8B-B14F-4D97-AF65-F5344CB8AC3E}">
        <p14:creationId xmlns:p14="http://schemas.microsoft.com/office/powerpoint/2010/main" val="3401835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2880" y="756920"/>
            <a:ext cx="2296655" cy="2230120"/>
          </a:xfrm>
          <a:prstGeom prst="rect">
            <a:avLst/>
          </a:prstGeom>
        </p:spPr>
      </p:pic>
      <p:sp>
        <p:nvSpPr>
          <p:cNvPr id="5" name="Flecha curvada hacia arriba 4"/>
          <p:cNvSpPr/>
          <p:nvPr/>
        </p:nvSpPr>
        <p:spPr>
          <a:xfrm>
            <a:off x="266353" y="5020199"/>
            <a:ext cx="1710262" cy="388943"/>
          </a:xfrm>
          <a:prstGeom prst="curvedUp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20" dirty="0">
              <a:solidFill>
                <a:schemeClr val="tx1"/>
              </a:solidFill>
            </a:endParaRPr>
          </a:p>
        </p:txBody>
      </p:sp>
      <p:sp>
        <p:nvSpPr>
          <p:cNvPr id="6" name="Flecha curvada hacia arriba 5"/>
          <p:cNvSpPr/>
          <p:nvPr/>
        </p:nvSpPr>
        <p:spPr>
          <a:xfrm>
            <a:off x="2162459" y="5020200"/>
            <a:ext cx="1555550" cy="388943"/>
          </a:xfrm>
          <a:prstGeom prst="curvedUp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20" dirty="0">
              <a:solidFill>
                <a:schemeClr val="tx1"/>
              </a:solidFill>
            </a:endParaRPr>
          </a:p>
        </p:txBody>
      </p:sp>
      <p:sp>
        <p:nvSpPr>
          <p:cNvPr id="7" name="Flecha curvada hacia arriba 6"/>
          <p:cNvSpPr/>
          <p:nvPr/>
        </p:nvSpPr>
        <p:spPr>
          <a:xfrm>
            <a:off x="3870960" y="5059679"/>
            <a:ext cx="1488440" cy="349463"/>
          </a:xfrm>
          <a:prstGeom prst="curvedUp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20" dirty="0">
              <a:solidFill>
                <a:schemeClr val="tx1"/>
              </a:solidFill>
            </a:endParaRPr>
          </a:p>
        </p:txBody>
      </p:sp>
      <p:sp>
        <p:nvSpPr>
          <p:cNvPr id="8" name="Esquina doblada 7"/>
          <p:cNvSpPr/>
          <p:nvPr/>
        </p:nvSpPr>
        <p:spPr>
          <a:xfrm>
            <a:off x="65369" y="3625121"/>
            <a:ext cx="1296722" cy="1369680"/>
          </a:xfrm>
          <a:prstGeom prst="foldedCorner">
            <a:avLst/>
          </a:prstGeom>
          <a:ln>
            <a:solidFill>
              <a:schemeClr val="accent4">
                <a:lumMod val="75000"/>
              </a:schemeClr>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 b="1" dirty="0"/>
              <a:t>Efectos Financieros </a:t>
            </a:r>
          </a:p>
        </p:txBody>
      </p:sp>
      <p:sp>
        <p:nvSpPr>
          <p:cNvPr id="9" name="Esquina doblada 8"/>
          <p:cNvSpPr/>
          <p:nvPr/>
        </p:nvSpPr>
        <p:spPr>
          <a:xfrm>
            <a:off x="2768600" y="3620041"/>
            <a:ext cx="1336150" cy="1369680"/>
          </a:xfrm>
          <a:prstGeom prst="foldedCorner">
            <a:avLst/>
          </a:prstGeom>
          <a:ln>
            <a:solidFill>
              <a:schemeClr val="accent4">
                <a:lumMod val="75000"/>
              </a:schemeClr>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 b="1" dirty="0"/>
              <a:t>Efectos Económicos</a:t>
            </a:r>
          </a:p>
        </p:txBody>
      </p:sp>
      <p:sp>
        <p:nvSpPr>
          <p:cNvPr id="10" name="Esquina doblada 9"/>
          <p:cNvSpPr/>
          <p:nvPr/>
        </p:nvSpPr>
        <p:spPr>
          <a:xfrm>
            <a:off x="1486975" y="3625120"/>
            <a:ext cx="1157413" cy="1369679"/>
          </a:xfrm>
          <a:prstGeom prst="foldedCorner">
            <a:avLst/>
          </a:prstGeom>
          <a:ln>
            <a:solidFill>
              <a:schemeClr val="accent4">
                <a:lumMod val="75000"/>
              </a:schemeClr>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 b="1" dirty="0"/>
              <a:t>Amenazas Sociales</a:t>
            </a:r>
          </a:p>
        </p:txBody>
      </p:sp>
      <p:sp>
        <p:nvSpPr>
          <p:cNvPr id="11" name="Esquina doblada 10"/>
          <p:cNvSpPr/>
          <p:nvPr/>
        </p:nvSpPr>
        <p:spPr>
          <a:xfrm>
            <a:off x="4225095" y="3606800"/>
            <a:ext cx="1677866" cy="1413399"/>
          </a:xfrm>
          <a:prstGeom prst="foldedCorner">
            <a:avLst/>
          </a:prstGeom>
          <a:ln>
            <a:solidFill>
              <a:schemeClr val="accent4">
                <a:lumMod val="75000"/>
              </a:schemeClr>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 b="1" dirty="0"/>
              <a:t>Costos Reputacionales </a:t>
            </a:r>
          </a:p>
        </p:txBody>
      </p:sp>
      <p:sp>
        <p:nvSpPr>
          <p:cNvPr id="12" name="Igual que 11"/>
          <p:cNvSpPr/>
          <p:nvPr/>
        </p:nvSpPr>
        <p:spPr>
          <a:xfrm>
            <a:off x="5994292" y="4145859"/>
            <a:ext cx="291708" cy="388945"/>
          </a:xfrm>
          <a:prstGeom prst="mathEqual">
            <a:avLst/>
          </a:prstGeom>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48" dirty="0">
              <a:solidFill>
                <a:schemeClr val="tx2"/>
              </a:solidFill>
            </a:endParaRPr>
          </a:p>
        </p:txBody>
      </p:sp>
      <p:sp>
        <p:nvSpPr>
          <p:cNvPr id="13" name="Pergamino vertical 12"/>
          <p:cNvSpPr/>
          <p:nvPr/>
        </p:nvSpPr>
        <p:spPr>
          <a:xfrm>
            <a:off x="6079186" y="3322320"/>
            <a:ext cx="1865934" cy="2183343"/>
          </a:xfrm>
          <a:prstGeom prst="verticalScroll">
            <a:avLst/>
          </a:prstGeom>
          <a:ln>
            <a:solidFill>
              <a:schemeClr val="accent4"/>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160" b="1" dirty="0"/>
              <a:t>Desarrollo del </a:t>
            </a:r>
          </a:p>
          <a:p>
            <a:pPr algn="ctr"/>
            <a:r>
              <a:rPr lang="es-CO" sz="2160" b="1" dirty="0"/>
              <a:t>País</a:t>
            </a:r>
          </a:p>
        </p:txBody>
      </p:sp>
      <p:pic>
        <p:nvPicPr>
          <p:cNvPr id="15" name="Imagen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20360" y="162543"/>
            <a:ext cx="3571240" cy="2692127"/>
          </a:xfrm>
          <a:prstGeom prst="rect">
            <a:avLst/>
          </a:prstGeom>
        </p:spPr>
      </p:pic>
      <p:pic>
        <p:nvPicPr>
          <p:cNvPr id="16" name="Imagen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38120" y="995680"/>
            <a:ext cx="2473960" cy="1717040"/>
          </a:xfrm>
          <a:prstGeom prst="rect">
            <a:avLst/>
          </a:prstGeom>
        </p:spPr>
      </p:pic>
      <p:pic>
        <p:nvPicPr>
          <p:cNvPr id="18" name="Imagen 1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29801" y="3728720"/>
            <a:ext cx="1423423" cy="1498600"/>
          </a:xfrm>
          <a:prstGeom prst="rect">
            <a:avLst/>
          </a:prstGeom>
        </p:spPr>
      </p:pic>
      <p:sp>
        <p:nvSpPr>
          <p:cNvPr id="2" name="Rectángulo 1"/>
          <p:cNvSpPr/>
          <p:nvPr/>
        </p:nvSpPr>
        <p:spPr>
          <a:xfrm>
            <a:off x="1207529" y="42304"/>
            <a:ext cx="4786763" cy="424732"/>
          </a:xfrm>
          <a:prstGeom prst="rect">
            <a:avLst/>
          </a:prstGeom>
        </p:spPr>
        <p:txBody>
          <a:bodyPr wrap="square">
            <a:spAutoFit/>
          </a:bodyPr>
          <a:lstStyle/>
          <a:p>
            <a:pPr algn="ctr" defTabSz="685800">
              <a:lnSpc>
                <a:spcPct val="90000"/>
              </a:lnSpc>
            </a:pPr>
            <a:r>
              <a:rPr lang="es-CO" sz="2400" b="1" dirty="0"/>
              <a:t>RESPONSABILIDADES  y  LABORES </a:t>
            </a:r>
            <a:endParaRPr lang="es-MX" sz="2400" b="1" dirty="0"/>
          </a:p>
        </p:txBody>
      </p:sp>
      <p:sp>
        <p:nvSpPr>
          <p:cNvPr id="17" name="Flecha curvada hacia arriba 16"/>
          <p:cNvSpPr/>
          <p:nvPr/>
        </p:nvSpPr>
        <p:spPr>
          <a:xfrm>
            <a:off x="1559559" y="2707639"/>
            <a:ext cx="1849121" cy="350522"/>
          </a:xfrm>
          <a:prstGeom prst="curvedUp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20" dirty="0">
              <a:solidFill>
                <a:schemeClr val="tx1"/>
              </a:solidFill>
            </a:endParaRPr>
          </a:p>
        </p:txBody>
      </p:sp>
      <p:sp>
        <p:nvSpPr>
          <p:cNvPr id="19" name="Flecha curvada hacia arriba 18"/>
          <p:cNvSpPr/>
          <p:nvPr/>
        </p:nvSpPr>
        <p:spPr>
          <a:xfrm rot="20992619">
            <a:off x="4617419" y="2561319"/>
            <a:ext cx="1522589" cy="349463"/>
          </a:xfrm>
          <a:prstGeom prst="curvedUp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20" dirty="0">
              <a:solidFill>
                <a:schemeClr val="tx1"/>
              </a:solidFill>
            </a:endParaRPr>
          </a:p>
        </p:txBody>
      </p:sp>
    </p:spTree>
    <p:extLst>
      <p:ext uri="{BB962C8B-B14F-4D97-AF65-F5344CB8AC3E}">
        <p14:creationId xmlns:p14="http://schemas.microsoft.com/office/powerpoint/2010/main" val="33652489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7"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http://1.bp.blogspot.com/_q2a8Vb5C1lM/TElbY5HS0aI/AAAAAAAAACo/3RlhKmfj-I4/s1600/mundo.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3214" y="2248219"/>
            <a:ext cx="3702575" cy="3731742"/>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10 CuadroTexto"/>
          <p:cNvSpPr txBox="1"/>
          <p:nvPr/>
        </p:nvSpPr>
        <p:spPr>
          <a:xfrm>
            <a:off x="599440" y="2823183"/>
            <a:ext cx="2834640" cy="1938992"/>
          </a:xfrm>
          <a:prstGeom prst="rect">
            <a:avLst/>
          </a:prstGeom>
          <a:noFill/>
        </p:spPr>
        <p:txBody>
          <a:bodyPr wrap="square" rtlCol="0">
            <a:spAutoFit/>
          </a:bodyPr>
          <a:lstStyle/>
          <a:p>
            <a:pPr marL="0" marR="0" lvl="0" indent="0" algn="ctr" defTabSz="712788" rtl="0" eaLnBrk="0" fontAlgn="base" latinLnBrk="0" hangingPunct="0">
              <a:lnSpc>
                <a:spcPct val="100000"/>
              </a:lnSpc>
              <a:spcBef>
                <a:spcPct val="0"/>
              </a:spcBef>
              <a:spcAft>
                <a:spcPct val="0"/>
              </a:spcAft>
              <a:buClrTx/>
              <a:buSzTx/>
              <a:buFontTx/>
              <a:buNone/>
              <a:tabLst/>
              <a:defRPr/>
            </a:pPr>
            <a:r>
              <a:rPr kumimoji="0" lang="es-CO" sz="2400" b="1" i="0" u="none" strike="noStrike" kern="1200" cap="none" spc="0" normalizeH="0" baseline="0" noProof="0" dirty="0">
                <a:ln>
                  <a:noFill/>
                </a:ln>
                <a:solidFill>
                  <a:schemeClr val="tx1">
                    <a:lumMod val="95000"/>
                    <a:lumOff val="5000"/>
                  </a:schemeClr>
                </a:solidFill>
                <a:effectLst/>
                <a:uLnTx/>
                <a:uFillTx/>
                <a:latin typeface="Calibri" panose="020F0502020204030204" pitchFamily="34" charset="0"/>
                <a:ea typeface="+mn-ea"/>
                <a:cs typeface="+mn-cs"/>
              </a:rPr>
              <a:t>CAMBIOS EN EL AMBIENTE</a:t>
            </a:r>
          </a:p>
          <a:p>
            <a:pPr marL="0" marR="0" lvl="0" indent="0" algn="ctr" defTabSz="712788" rtl="0" eaLnBrk="0" fontAlgn="base" latinLnBrk="0" hangingPunct="0">
              <a:lnSpc>
                <a:spcPct val="100000"/>
              </a:lnSpc>
              <a:spcBef>
                <a:spcPct val="0"/>
              </a:spcBef>
              <a:spcAft>
                <a:spcPct val="0"/>
              </a:spcAft>
              <a:buClrTx/>
              <a:buSzTx/>
              <a:buFontTx/>
              <a:buNone/>
              <a:tabLst/>
              <a:defRPr/>
            </a:pPr>
            <a:r>
              <a:rPr lang="es-CO" sz="2400" b="1" dirty="0">
                <a:solidFill>
                  <a:schemeClr val="tx1">
                    <a:lumMod val="95000"/>
                    <a:lumOff val="5000"/>
                  </a:schemeClr>
                </a:solidFill>
              </a:rPr>
              <a:t>DE UN MUNDO GLOBALIZADO Y SIN FRONTERAS</a:t>
            </a:r>
            <a:endParaRPr kumimoji="0" lang="es-MX" sz="2400" b="1" i="0" u="none" strike="noStrike" kern="1200" cap="none" spc="0" normalizeH="0" baseline="0" noProof="0" dirty="0">
              <a:ln>
                <a:noFill/>
              </a:ln>
              <a:solidFill>
                <a:schemeClr val="tx1">
                  <a:lumMod val="95000"/>
                  <a:lumOff val="5000"/>
                </a:schemeClr>
              </a:solidFill>
              <a:effectLst/>
              <a:uLnTx/>
              <a:uFillTx/>
            </a:endParaRPr>
          </a:p>
        </p:txBody>
      </p:sp>
      <p:sp>
        <p:nvSpPr>
          <p:cNvPr id="19" name="18 Flecha en U"/>
          <p:cNvSpPr/>
          <p:nvPr/>
        </p:nvSpPr>
        <p:spPr bwMode="auto">
          <a:xfrm>
            <a:off x="182880" y="706120"/>
            <a:ext cx="8656320" cy="2032000"/>
          </a:xfrm>
          <a:prstGeom prst="uturnArrow">
            <a:avLst/>
          </a:prstGeom>
          <a:solidFill>
            <a:schemeClr val="accent1">
              <a:lumMod val="60000"/>
              <a:lumOff val="40000"/>
            </a:schemeClr>
          </a:solidFill>
          <a:ln w="12700" cap="sq" cmpd="sng" algn="ctr">
            <a:noFill/>
            <a:prstDash val="solid"/>
            <a:round/>
            <a:headEnd type="none" w="sm" len="sm"/>
            <a:tailEnd type="none" w="sm" len="sm"/>
          </a:ln>
          <a:effectLst/>
          <a:scene3d>
            <a:camera prst="orthographicFront"/>
            <a:lightRig rig="threePt" dir="t"/>
          </a:scene3d>
          <a:sp3d>
            <a:bevelT/>
          </a:sp3d>
        </p:spPr>
        <p:txBody>
          <a:bodyPr vert="horz" wrap="none" lIns="76200" tIns="38100" rIns="76200" bIns="38100" numCol="1" rtlCol="0" anchor="t" anchorCtr="0" compatLnSpc="1">
            <a:prstTxWarp prst="textNoShape">
              <a:avLst/>
            </a:prstTxWarp>
          </a:bodyPr>
          <a:lstStyle/>
          <a:p>
            <a:pPr marL="0" marR="0" lvl="0" indent="0" algn="l" defTabSz="761970" rtl="0" eaLnBrk="1" fontAlgn="base" latinLnBrk="0" hangingPunct="1">
              <a:lnSpc>
                <a:spcPct val="100000"/>
              </a:lnSpc>
              <a:spcBef>
                <a:spcPct val="0"/>
              </a:spcBef>
              <a:spcAft>
                <a:spcPct val="0"/>
              </a:spcAft>
              <a:buClrTx/>
              <a:buSzTx/>
              <a:buFontTx/>
              <a:buNone/>
              <a:tabLst/>
              <a:defRPr/>
            </a:pPr>
            <a:r>
              <a:rPr kumimoji="0" lang="es-CO" sz="1500" b="1" i="0" u="none" strike="noStrike" kern="1200" cap="none" spc="0" normalizeH="0" baseline="0" noProof="0" dirty="0">
                <a:ln>
                  <a:noFill/>
                </a:ln>
                <a:solidFill>
                  <a:prstClr val="black"/>
                </a:solidFill>
                <a:effectLst/>
                <a:uLnTx/>
                <a:uFillTx/>
                <a:latin typeface="Verdana" pitchFamily="34" charset="0"/>
                <a:ea typeface="+mn-ea"/>
                <a:cs typeface="+mn-cs"/>
              </a:rPr>
              <a:t>                                </a:t>
            </a:r>
            <a:r>
              <a:rPr kumimoji="0" lang="es-CO" sz="1800" b="1" i="0" u="none" strike="noStrike" kern="1200" cap="none" spc="0" normalizeH="0" baseline="0" noProof="0" dirty="0">
                <a:ln>
                  <a:noFill/>
                </a:ln>
                <a:solidFill>
                  <a:prstClr val="black"/>
                </a:solidFill>
                <a:effectLst/>
                <a:uLnTx/>
                <a:uFillTx/>
                <a:latin typeface="Verdana" pitchFamily="34" charset="0"/>
                <a:ea typeface="+mn-ea"/>
                <a:cs typeface="+mn-cs"/>
              </a:rPr>
              <a:t>PROFESIONALES DEL SIGLO XXI</a:t>
            </a:r>
            <a:endParaRPr kumimoji="0" lang="es-MX" sz="1800" b="1" i="0" u="none" strike="noStrike" kern="1200" cap="none" spc="0" normalizeH="0" baseline="0" noProof="0" dirty="0">
              <a:ln>
                <a:noFill/>
              </a:ln>
              <a:solidFill>
                <a:prstClr val="black"/>
              </a:solidFill>
              <a:effectLst/>
              <a:uLnTx/>
              <a:uFillTx/>
              <a:latin typeface="Verdana" pitchFamily="34" charset="0"/>
              <a:ea typeface="+mn-ea"/>
              <a:cs typeface="+mn-cs"/>
            </a:endParaRPr>
          </a:p>
        </p:txBody>
      </p:sp>
      <p:sp>
        <p:nvSpPr>
          <p:cNvPr id="42" name="27 Rectángulo"/>
          <p:cNvSpPr/>
          <p:nvPr/>
        </p:nvSpPr>
        <p:spPr>
          <a:xfrm>
            <a:off x="2467578" y="3846361"/>
            <a:ext cx="1984663" cy="658352"/>
          </a:xfrm>
          <a:prstGeom prst="rect">
            <a:avLst/>
          </a:prstGeom>
          <a:noFill/>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marR="0" lvl="0" indent="0" algn="ctr" defTabSz="444482" rtl="0" eaLnBrk="0" fontAlgn="base" latinLnBrk="0" hangingPunct="0">
              <a:lnSpc>
                <a:spcPct val="90000"/>
              </a:lnSpc>
              <a:spcBef>
                <a:spcPct val="0"/>
              </a:spcBef>
              <a:spcAft>
                <a:spcPct val="35000"/>
              </a:spcAft>
              <a:buClrTx/>
              <a:buSzTx/>
              <a:buFontTx/>
              <a:buNone/>
              <a:tabLst/>
              <a:defRPr/>
            </a:pPr>
            <a:endParaRPr kumimoji="0" lang="es-MX" sz="1167" b="1" i="0" u="none" strike="noStrike" kern="1200" cap="none" spc="0" normalizeH="0" baseline="0" noProof="0" dirty="0">
              <a:ln>
                <a:noFill/>
              </a:ln>
              <a:solidFill>
                <a:srgbClr val="E7E6E6"/>
              </a:solidFill>
              <a:effectLst/>
              <a:uLnTx/>
              <a:uFillTx/>
              <a:latin typeface="Calibri" panose="020F0502020204030204"/>
              <a:ea typeface="+mn-ea"/>
              <a:cs typeface="+mn-cs"/>
            </a:endParaRPr>
          </a:p>
        </p:txBody>
      </p:sp>
      <p:grpSp>
        <p:nvGrpSpPr>
          <p:cNvPr id="8" name="Grupo 7"/>
          <p:cNvGrpSpPr/>
          <p:nvPr/>
        </p:nvGrpSpPr>
        <p:grpSpPr>
          <a:xfrm>
            <a:off x="4097219" y="2423160"/>
            <a:ext cx="2220247" cy="930540"/>
            <a:chOff x="4097219" y="2627768"/>
            <a:chExt cx="2220247" cy="868172"/>
          </a:xfrm>
          <a:effectLst>
            <a:glow rad="101600">
              <a:schemeClr val="accent4">
                <a:satMod val="175000"/>
                <a:alpha val="40000"/>
              </a:schemeClr>
            </a:glow>
          </a:effectLst>
        </p:grpSpPr>
        <p:sp>
          <p:nvSpPr>
            <p:cNvPr id="23" name="26 Rectángulo redondeado"/>
            <p:cNvSpPr/>
            <p:nvPr/>
          </p:nvSpPr>
          <p:spPr>
            <a:xfrm>
              <a:off x="4097219" y="2627768"/>
              <a:ext cx="2220247" cy="848053"/>
            </a:xfrm>
            <a:prstGeom prst="roundRect">
              <a:avLst/>
            </a:prstGeom>
            <a:solidFill>
              <a:srgbClr val="0070C0"/>
            </a:solidFill>
            <a:ln>
              <a:noFill/>
            </a:ln>
            <a:scene3d>
              <a:camera prst="orthographicFront"/>
              <a:lightRig rig="threePt" dir="t"/>
            </a:scene3d>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 name="Rectángulo 4"/>
            <p:cNvSpPr/>
            <p:nvPr/>
          </p:nvSpPr>
          <p:spPr>
            <a:xfrm>
              <a:off x="4201446" y="2655710"/>
              <a:ext cx="1870363" cy="840230"/>
            </a:xfrm>
            <a:prstGeom prst="rect">
              <a:avLst/>
            </a:prstGeom>
          </p:spPr>
          <p:txBody>
            <a:bodyPr wrap="square">
              <a:spAutoFit/>
            </a:bodyPr>
            <a:lstStyle/>
            <a:p>
              <a:pPr marL="0" marR="0" lvl="0" indent="0" algn="ctr" defTabSz="444482" rtl="0" eaLnBrk="0" fontAlgn="base" latinLnBrk="0" hangingPunct="0">
                <a:lnSpc>
                  <a:spcPct val="90000"/>
                </a:lnSpc>
                <a:spcBef>
                  <a:spcPct val="0"/>
                </a:spcBef>
                <a:spcAft>
                  <a:spcPct val="35000"/>
                </a:spcAft>
                <a:buClrTx/>
                <a:buSzTx/>
                <a:buFontTx/>
                <a:buNone/>
                <a:tabLst/>
                <a:defRPr/>
              </a:pPr>
              <a:r>
                <a:rPr kumimoji="0" lang="es-CO" sz="1800" b="1" i="0" u="none" strike="noStrike" kern="1200" cap="none" spc="0" normalizeH="0" baseline="0" noProof="0" dirty="0">
                  <a:ln>
                    <a:noFill/>
                  </a:ln>
                  <a:solidFill>
                    <a:prstClr val="white"/>
                  </a:solidFill>
                  <a:effectLst/>
                  <a:uLnTx/>
                  <a:uFillTx/>
                  <a:latin typeface="Calibri" panose="020F0502020204030204"/>
                  <a:ea typeface="+mn-ea"/>
                  <a:cs typeface="+mn-cs"/>
                </a:rPr>
                <a:t>MAYORES EXIGENCIAS PROFESIONALES</a:t>
              </a:r>
              <a:endParaRPr kumimoji="0" lang="es-MX"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7" name="Grupo 6"/>
          <p:cNvGrpSpPr/>
          <p:nvPr/>
        </p:nvGrpSpPr>
        <p:grpSpPr>
          <a:xfrm>
            <a:off x="2771282" y="1362726"/>
            <a:ext cx="2220247" cy="848053"/>
            <a:chOff x="3091322" y="1657366"/>
            <a:chExt cx="2220247" cy="848053"/>
          </a:xfrm>
        </p:grpSpPr>
        <p:sp>
          <p:nvSpPr>
            <p:cNvPr id="29" name="26 Rectángulo redondeado"/>
            <p:cNvSpPr/>
            <p:nvPr/>
          </p:nvSpPr>
          <p:spPr>
            <a:xfrm>
              <a:off x="3091322" y="1657366"/>
              <a:ext cx="2220247" cy="848053"/>
            </a:xfrm>
            <a:prstGeom prst="roundRect">
              <a:avLst/>
            </a:prstGeom>
            <a:solidFill>
              <a:srgbClr val="0070C0"/>
            </a:solidFill>
            <a:ln>
              <a:noFill/>
            </a:ln>
            <a:effectLst>
              <a:glow rad="101600">
                <a:schemeClr val="accent4">
                  <a:satMod val="175000"/>
                  <a:alpha val="40000"/>
                </a:schemeClr>
              </a:glow>
            </a:effectLst>
            <a:scene3d>
              <a:camera prst="orthographicFront"/>
              <a:lightRig rig="threePt" dir="t"/>
            </a:scene3d>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1" name="Rectángulo 30"/>
            <p:cNvSpPr/>
            <p:nvPr/>
          </p:nvSpPr>
          <p:spPr>
            <a:xfrm>
              <a:off x="3266263" y="1841326"/>
              <a:ext cx="1870363" cy="590931"/>
            </a:xfrm>
            <a:prstGeom prst="rect">
              <a:avLst/>
            </a:prstGeom>
            <a:effectLst>
              <a:glow rad="101600">
                <a:schemeClr val="accent4">
                  <a:satMod val="175000"/>
                  <a:alpha val="40000"/>
                </a:schemeClr>
              </a:glow>
            </a:effectLst>
          </p:spPr>
          <p:txBody>
            <a:bodyPr wrap="square">
              <a:spAutoFit/>
            </a:bodyPr>
            <a:lstStyle/>
            <a:p>
              <a:pPr marL="0" marR="0" lvl="0" indent="0" algn="ctr" defTabSz="444482" rtl="0" eaLnBrk="0" fontAlgn="base" latinLnBrk="0" hangingPunct="0">
                <a:lnSpc>
                  <a:spcPct val="90000"/>
                </a:lnSpc>
                <a:spcBef>
                  <a:spcPct val="0"/>
                </a:spcBef>
                <a:spcAft>
                  <a:spcPct val="35000"/>
                </a:spcAft>
                <a:buClrTx/>
                <a:buSzTx/>
                <a:buFontTx/>
                <a:buNone/>
                <a:tabLst/>
                <a:defRPr/>
              </a:pPr>
              <a:r>
                <a:rPr kumimoji="0" lang="es-CO" sz="1800" b="1" i="0" u="none" strike="noStrike" kern="1200" cap="none" spc="0" normalizeH="0" baseline="0" noProof="0" dirty="0">
                  <a:ln>
                    <a:noFill/>
                  </a:ln>
                  <a:solidFill>
                    <a:prstClr val="white"/>
                  </a:solidFill>
                  <a:effectLst/>
                  <a:uLnTx/>
                  <a:uFillTx/>
                  <a:latin typeface="Calibri" panose="020F0502020204030204"/>
                  <a:ea typeface="+mn-ea"/>
                  <a:cs typeface="+mn-cs"/>
                </a:rPr>
                <a:t>NUEVAS GENERACIONES</a:t>
              </a:r>
              <a:endParaRPr kumimoji="0" lang="es-MX"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9" name="Grupo 8"/>
          <p:cNvGrpSpPr/>
          <p:nvPr/>
        </p:nvGrpSpPr>
        <p:grpSpPr>
          <a:xfrm>
            <a:off x="4840778" y="3665637"/>
            <a:ext cx="2240392" cy="860643"/>
            <a:chOff x="4659502" y="3656660"/>
            <a:chExt cx="2240392" cy="848053"/>
          </a:xfrm>
          <a:effectLst>
            <a:glow rad="101600">
              <a:schemeClr val="accent4">
                <a:satMod val="175000"/>
                <a:alpha val="40000"/>
              </a:schemeClr>
            </a:glow>
          </a:effectLst>
        </p:grpSpPr>
        <p:sp>
          <p:nvSpPr>
            <p:cNvPr id="41" name="26 Rectángulo redondeado"/>
            <p:cNvSpPr/>
            <p:nvPr/>
          </p:nvSpPr>
          <p:spPr>
            <a:xfrm>
              <a:off x="4659502" y="3656660"/>
              <a:ext cx="2220247" cy="848053"/>
            </a:xfrm>
            <a:prstGeom prst="roundRect">
              <a:avLst/>
            </a:prstGeom>
            <a:solidFill>
              <a:srgbClr val="0070C0"/>
            </a:solidFill>
            <a:ln>
              <a:noFill/>
            </a:ln>
            <a:scene3d>
              <a:camera prst="orthographicFront"/>
              <a:lightRig rig="threePt" dir="t"/>
            </a:scene3d>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0" name="Rectángulo 39"/>
            <p:cNvSpPr/>
            <p:nvPr/>
          </p:nvSpPr>
          <p:spPr>
            <a:xfrm>
              <a:off x="4756814" y="3743928"/>
              <a:ext cx="2143080" cy="590931"/>
            </a:xfrm>
            <a:prstGeom prst="rect">
              <a:avLst/>
            </a:prstGeom>
            <a:effectLst>
              <a:glow rad="101600">
                <a:schemeClr val="accent4">
                  <a:satMod val="175000"/>
                  <a:alpha val="40000"/>
                </a:schemeClr>
              </a:glow>
            </a:effectLst>
          </p:spPr>
          <p:txBody>
            <a:bodyPr wrap="square">
              <a:spAutoFit/>
            </a:bodyPr>
            <a:lstStyle/>
            <a:p>
              <a:pPr marL="0" marR="0" lvl="0" indent="0" algn="ctr" defTabSz="444482" rtl="0" eaLnBrk="0" fontAlgn="base" latinLnBrk="0" hangingPunct="0">
                <a:lnSpc>
                  <a:spcPct val="90000"/>
                </a:lnSpc>
                <a:spcBef>
                  <a:spcPct val="0"/>
                </a:spcBef>
                <a:spcAft>
                  <a:spcPct val="35000"/>
                </a:spcAft>
                <a:buClrTx/>
                <a:buSzTx/>
                <a:buFontTx/>
                <a:buNone/>
                <a:tabLst/>
                <a:defRPr/>
              </a:pPr>
              <a:r>
                <a:rPr kumimoji="0" lang="es-CO" sz="1800" b="1" i="0" u="none" strike="noStrike" kern="1200" cap="none" spc="0" normalizeH="0" baseline="0" noProof="0" dirty="0">
                  <a:ln>
                    <a:noFill/>
                  </a:ln>
                  <a:solidFill>
                    <a:prstClr val="white"/>
                  </a:solidFill>
                  <a:effectLst/>
                  <a:uLnTx/>
                  <a:uFillTx/>
                  <a:latin typeface="Calibri" panose="020F0502020204030204"/>
                  <a:ea typeface="+mn-ea"/>
                  <a:cs typeface="+mn-cs"/>
                </a:rPr>
                <a:t>CUESTIONAMIENTO A LA PROFESIÓN</a:t>
              </a:r>
              <a:endParaRPr kumimoji="0" lang="es-MX"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0" name="Grupo 9"/>
          <p:cNvGrpSpPr/>
          <p:nvPr/>
        </p:nvGrpSpPr>
        <p:grpSpPr>
          <a:xfrm>
            <a:off x="6517264" y="4702908"/>
            <a:ext cx="2220247" cy="881520"/>
            <a:chOff x="6019424" y="4652108"/>
            <a:chExt cx="2220247" cy="881520"/>
          </a:xfrm>
          <a:effectLst>
            <a:glow rad="101600">
              <a:schemeClr val="accent4">
                <a:satMod val="175000"/>
                <a:alpha val="40000"/>
              </a:schemeClr>
            </a:glow>
          </a:effectLst>
        </p:grpSpPr>
        <p:sp>
          <p:nvSpPr>
            <p:cNvPr id="43" name="26 Rectángulo redondeado"/>
            <p:cNvSpPr/>
            <p:nvPr/>
          </p:nvSpPr>
          <p:spPr>
            <a:xfrm>
              <a:off x="6019424" y="4652108"/>
              <a:ext cx="2220247" cy="848053"/>
            </a:xfrm>
            <a:prstGeom prst="roundRect">
              <a:avLst/>
            </a:prstGeom>
            <a:solidFill>
              <a:srgbClr val="0070C0"/>
            </a:solidFill>
            <a:ln>
              <a:noFill/>
            </a:ln>
            <a:scene3d>
              <a:camera prst="orthographicFront"/>
              <a:lightRig rig="threePt" dir="t"/>
            </a:scene3d>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4" name="Rectángulo 43"/>
            <p:cNvSpPr/>
            <p:nvPr/>
          </p:nvSpPr>
          <p:spPr>
            <a:xfrm>
              <a:off x="6194365" y="4693398"/>
              <a:ext cx="1870363" cy="840230"/>
            </a:xfrm>
            <a:prstGeom prst="rect">
              <a:avLst/>
            </a:prstGeom>
            <a:effectLst>
              <a:glow rad="101600">
                <a:schemeClr val="accent4">
                  <a:satMod val="175000"/>
                  <a:alpha val="40000"/>
                </a:schemeClr>
              </a:glow>
            </a:effectLst>
          </p:spPr>
          <p:txBody>
            <a:bodyPr wrap="square">
              <a:spAutoFit/>
            </a:bodyPr>
            <a:lstStyle/>
            <a:p>
              <a:pPr marL="0" marR="0" lvl="0" indent="0" algn="ctr" defTabSz="444482" rtl="0" eaLnBrk="0" fontAlgn="base" latinLnBrk="0" hangingPunct="0">
                <a:lnSpc>
                  <a:spcPct val="90000"/>
                </a:lnSpc>
                <a:spcBef>
                  <a:spcPct val="0"/>
                </a:spcBef>
                <a:spcAft>
                  <a:spcPct val="35000"/>
                </a:spcAft>
                <a:buClrTx/>
                <a:buSzTx/>
                <a:buFontTx/>
                <a:buNone/>
                <a:tabLst/>
                <a:defRPr/>
              </a:pPr>
              <a:r>
                <a:rPr kumimoji="0" lang="es-CO" sz="1800" b="1" i="0" u="none" strike="noStrike" kern="1200" cap="none" spc="0" normalizeH="0" baseline="0" noProof="0" dirty="0">
                  <a:ln>
                    <a:noFill/>
                  </a:ln>
                  <a:solidFill>
                    <a:prstClr val="white"/>
                  </a:solidFill>
                  <a:effectLst/>
                  <a:uLnTx/>
                  <a:uFillTx/>
                  <a:latin typeface="Calibri" panose="020F0502020204030204"/>
                  <a:ea typeface="+mn-ea"/>
                  <a:cs typeface="+mn-cs"/>
                </a:rPr>
                <a:t>TRÁNSITO DE PROFESIONALES ENTRE REGIONES</a:t>
              </a:r>
              <a:endParaRPr kumimoji="0" lang="es-MX"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9432103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66688" y="-33019"/>
            <a:ext cx="9006192" cy="541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anchor="b" anchorCtr="0" compatLnSpc="1">
            <a:prstTxWarp prst="textNoShape">
              <a:avLst/>
            </a:prstTxWarp>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marL="0" marR="0" lvl="0" indent="0" algn="ctr" defTabSz="712788" rtl="0" eaLnBrk="1" fontAlgn="base" latinLnBrk="0" hangingPunct="1">
              <a:lnSpc>
                <a:spcPct val="100000"/>
              </a:lnSpc>
              <a:spcBef>
                <a:spcPct val="0"/>
              </a:spcBef>
              <a:spcAft>
                <a:spcPct val="0"/>
              </a:spcAft>
              <a:buClrTx/>
              <a:buSzTx/>
              <a:buFontTx/>
              <a:buNone/>
              <a:tabLst/>
              <a:defRPr/>
            </a:pPr>
            <a:r>
              <a:rPr kumimoji="1" lang="es-CO" sz="2200" b="1" i="0" u="none" strike="noStrike" kern="1200" cap="none" spc="0" normalizeH="0" baseline="0" noProof="0" dirty="0">
                <a:ln w="11430"/>
                <a:solidFill>
                  <a:srgbClr val="002060"/>
                </a:solidFill>
                <a:effectLst>
                  <a:outerShdw blurRad="50800" dist="39000" dir="5460000" algn="tl">
                    <a:srgbClr val="000000">
                      <a:alpha val="38000"/>
                    </a:srgbClr>
                  </a:outerShdw>
                </a:effectLst>
                <a:uLnTx/>
                <a:uFillTx/>
                <a:latin typeface="Calibri Light" panose="020F0302020204030204"/>
                <a:ea typeface="+mj-ea"/>
                <a:cs typeface="+mj-cs"/>
              </a:rPr>
              <a:t>CARACTERISTICAS IMPRESCINDIBLES </a:t>
            </a:r>
            <a:r>
              <a:rPr kumimoji="1" lang="es-CO" sz="2200" b="1" dirty="0">
                <a:ln w="11430"/>
                <a:solidFill>
                  <a:srgbClr val="002060"/>
                </a:solidFill>
                <a:effectLst>
                  <a:outerShdw blurRad="50800" dist="39000" dir="5460000" algn="tl">
                    <a:srgbClr val="000000">
                      <a:alpha val="38000"/>
                    </a:srgbClr>
                  </a:outerShdw>
                </a:effectLst>
                <a:latin typeface="Calibri Light" panose="020F0302020204030204"/>
              </a:rPr>
              <a:t>DEL</a:t>
            </a:r>
            <a:r>
              <a:rPr kumimoji="1" lang="es-CO" sz="2200" b="1" i="0" u="none" strike="noStrike" kern="1200" cap="none" spc="0" normalizeH="0" baseline="0" noProof="0" dirty="0">
                <a:ln w="11430"/>
                <a:solidFill>
                  <a:srgbClr val="002060"/>
                </a:solidFill>
                <a:effectLst>
                  <a:outerShdw blurRad="50800" dist="39000" dir="5460000" algn="tl">
                    <a:srgbClr val="000000">
                      <a:alpha val="38000"/>
                    </a:srgbClr>
                  </a:outerShdw>
                </a:effectLst>
                <a:uLnTx/>
                <a:uFillTx/>
                <a:latin typeface="Calibri Light" panose="020F0302020204030204"/>
                <a:ea typeface="+mj-ea"/>
                <a:cs typeface="+mj-cs"/>
              </a:rPr>
              <a:t> CONTADOR PÚBLICO DE</a:t>
            </a:r>
            <a:r>
              <a:rPr kumimoji="1" lang="es-CO" sz="2200" b="1" i="0" u="none" strike="noStrike" kern="1200" cap="none" spc="0" normalizeH="0" noProof="0" dirty="0">
                <a:ln w="11430"/>
                <a:solidFill>
                  <a:srgbClr val="002060"/>
                </a:solidFill>
                <a:effectLst>
                  <a:outerShdw blurRad="50800" dist="39000" dir="5460000" algn="tl">
                    <a:srgbClr val="000000">
                      <a:alpha val="38000"/>
                    </a:srgbClr>
                  </a:outerShdw>
                </a:effectLst>
                <a:uLnTx/>
                <a:uFillTx/>
                <a:latin typeface="Calibri Light" panose="020F0302020204030204"/>
                <a:ea typeface="+mj-ea"/>
                <a:cs typeface="+mj-cs"/>
              </a:rPr>
              <a:t> HOY</a:t>
            </a:r>
            <a:endParaRPr kumimoji="0" lang="es-MX" sz="22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2" name="57 Forma libre"/>
          <p:cNvSpPr/>
          <p:nvPr/>
        </p:nvSpPr>
        <p:spPr>
          <a:xfrm>
            <a:off x="1312752" y="2321998"/>
            <a:ext cx="5350598" cy="1475794"/>
          </a:xfrm>
          <a:custGeom>
            <a:avLst/>
            <a:gdLst>
              <a:gd name="connsiteX0" fmla="*/ 0 w 5350598"/>
              <a:gd name="connsiteY0" fmla="*/ 9130 h 1475794"/>
              <a:gd name="connsiteX1" fmla="*/ 1077363 w 5350598"/>
              <a:gd name="connsiteY1" fmla="*/ 1475792 h 1475794"/>
              <a:gd name="connsiteX2" fmla="*/ 2516864 w 5350598"/>
              <a:gd name="connsiteY2" fmla="*/ 77 h 1475794"/>
              <a:gd name="connsiteX3" fmla="*/ 3775296 w 5350598"/>
              <a:gd name="connsiteY3" fmla="*/ 1403364 h 1475794"/>
              <a:gd name="connsiteX4" fmla="*/ 5350598 w 5350598"/>
              <a:gd name="connsiteY4" fmla="*/ 81558 h 1475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0598" h="1475794">
                <a:moveTo>
                  <a:pt x="0" y="9130"/>
                </a:moveTo>
                <a:cubicBezTo>
                  <a:pt x="328943" y="743215"/>
                  <a:pt x="657886" y="1477301"/>
                  <a:pt x="1077363" y="1475792"/>
                </a:cubicBezTo>
                <a:cubicBezTo>
                  <a:pt x="1496840" y="1474283"/>
                  <a:pt x="2067209" y="12148"/>
                  <a:pt x="2516864" y="77"/>
                </a:cubicBezTo>
                <a:cubicBezTo>
                  <a:pt x="2966519" y="-11994"/>
                  <a:pt x="3303007" y="1389784"/>
                  <a:pt x="3775296" y="1403364"/>
                </a:cubicBezTo>
                <a:cubicBezTo>
                  <a:pt x="4247585" y="1416944"/>
                  <a:pt x="5350598" y="81558"/>
                  <a:pt x="5350598" y="81558"/>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2788" rtl="0" eaLnBrk="0" fontAlgn="base" latinLnBrk="0" hangingPunct="0">
              <a:lnSpc>
                <a:spcPct val="100000"/>
              </a:lnSpc>
              <a:spcBef>
                <a:spcPct val="0"/>
              </a:spcBef>
              <a:spcAft>
                <a:spcPct val="0"/>
              </a:spcAft>
              <a:buClrTx/>
              <a:buSzTx/>
              <a:buFontTx/>
              <a:buNone/>
              <a:tabLst/>
              <a:defRPr/>
            </a:pPr>
            <a:endParaRPr kumimoji="0" lang="es-CO"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3" name="3 Grupo"/>
          <p:cNvGrpSpPr/>
          <p:nvPr/>
        </p:nvGrpSpPr>
        <p:grpSpPr>
          <a:xfrm>
            <a:off x="171709" y="1574800"/>
            <a:ext cx="882720" cy="2882619"/>
            <a:chOff x="328577" y="1573532"/>
            <a:chExt cx="836296" cy="2882619"/>
          </a:xfrm>
        </p:grpSpPr>
        <p:sp>
          <p:nvSpPr>
            <p:cNvPr id="24" name="4 Rectángulo"/>
            <p:cNvSpPr/>
            <p:nvPr/>
          </p:nvSpPr>
          <p:spPr>
            <a:xfrm>
              <a:off x="328577" y="1573532"/>
              <a:ext cx="836296" cy="2882619"/>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2788" rtl="0" eaLnBrk="0" fontAlgn="base" latinLnBrk="0" hangingPunct="0">
                <a:lnSpc>
                  <a:spcPct val="100000"/>
                </a:lnSpc>
                <a:spcBef>
                  <a:spcPct val="0"/>
                </a:spcBef>
                <a:spcAft>
                  <a:spcPct val="0"/>
                </a:spcAft>
                <a:buClrTx/>
                <a:buSzTx/>
                <a:buFontTx/>
                <a:buNone/>
                <a:tabLst/>
                <a:defRPr/>
              </a:pPr>
              <a:endParaRPr kumimoji="0" lang="es-CO"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7 CuadroTexto"/>
            <p:cNvSpPr txBox="1"/>
            <p:nvPr/>
          </p:nvSpPr>
          <p:spPr>
            <a:xfrm rot="16200000">
              <a:off x="-255466" y="2613350"/>
              <a:ext cx="2082803" cy="683886"/>
            </a:xfrm>
            <a:prstGeom prst="rect">
              <a:avLst/>
            </a:prstGeom>
            <a:noFill/>
          </p:spPr>
          <p:txBody>
            <a:bodyPr wrap="square" rtlCol="0">
              <a:spAutoFit/>
            </a:bodyPr>
            <a:lstStyle/>
            <a:p>
              <a:pPr marL="0" marR="0" lvl="0" indent="0" algn="ctr" defTabSz="712788" rtl="0" eaLnBrk="0" fontAlgn="base" latinLnBrk="0" hangingPunct="0">
                <a:lnSpc>
                  <a:spcPct val="100000"/>
                </a:lnSpc>
                <a:spcBef>
                  <a:spcPct val="0"/>
                </a:spcBef>
                <a:spcAft>
                  <a:spcPct val="0"/>
                </a:spcAft>
                <a:buClrTx/>
                <a:buSzTx/>
                <a:buFontTx/>
                <a:buNone/>
                <a:tabLst/>
                <a:defRPr/>
              </a:pPr>
              <a:r>
                <a:rPr kumimoji="0" lang="es-CO"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PERFIL</a:t>
              </a:r>
              <a:r>
                <a:rPr kumimoji="0" lang="es-CO"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r>
                <a:rPr kumimoji="0" lang="es-CO" sz="2400" b="1" i="1"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a:t>
              </a:r>
              <a:r>
                <a:rPr kumimoji="0" lang="es-CO"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ROFESIONAL</a:t>
              </a:r>
              <a:r>
                <a:rPr kumimoji="0" lang="es-CO"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p>
          </p:txBody>
        </p:sp>
      </p:grpSp>
      <p:grpSp>
        <p:nvGrpSpPr>
          <p:cNvPr id="29" name="16 Grupo"/>
          <p:cNvGrpSpPr/>
          <p:nvPr/>
        </p:nvGrpSpPr>
        <p:grpSpPr>
          <a:xfrm>
            <a:off x="1127005" y="2248096"/>
            <a:ext cx="1869993" cy="887239"/>
            <a:chOff x="0" y="0"/>
            <a:chExt cx="5786069" cy="638812"/>
          </a:xfrm>
          <a:scene3d>
            <a:camera prst="orthographicFront"/>
            <a:lightRig rig="chilly" dir="t"/>
          </a:scene3d>
        </p:grpSpPr>
        <p:sp>
          <p:nvSpPr>
            <p:cNvPr id="30" name="17 Rectángulo redondeado"/>
            <p:cNvSpPr/>
            <p:nvPr/>
          </p:nvSpPr>
          <p:spPr>
            <a:xfrm>
              <a:off x="0" y="0"/>
              <a:ext cx="5786069" cy="638812"/>
            </a:xfrm>
            <a:prstGeom prst="roundRect">
              <a:avLst>
                <a:gd name="adj" fmla="val 10000"/>
              </a:avLst>
            </a:prstGeom>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1" name="18 Rectángulo"/>
            <p:cNvSpPr/>
            <p:nvPr/>
          </p:nvSpPr>
          <p:spPr>
            <a:xfrm>
              <a:off x="438060" y="18709"/>
              <a:ext cx="5021999" cy="60139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712788" rtl="0" eaLnBrk="0" fontAlgn="base" latinLnBrk="0" hangingPunct="0">
                <a:lnSpc>
                  <a:spcPct val="100000"/>
                </a:lnSpc>
                <a:spcBef>
                  <a:spcPct val="0"/>
                </a:spcBef>
                <a:spcAft>
                  <a:spcPct val="0"/>
                </a:spcAft>
                <a:buClrTx/>
                <a:buSzTx/>
                <a:buFontTx/>
                <a:buNone/>
                <a:tabLst/>
                <a:defRPr/>
              </a:pPr>
              <a:r>
                <a:rPr kumimoji="0" lang="es-CO" sz="16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VISIÓN DE LARGO PLAZO</a:t>
              </a:r>
            </a:p>
          </p:txBody>
        </p:sp>
      </p:grpSp>
      <p:grpSp>
        <p:nvGrpSpPr>
          <p:cNvPr id="35" name="22 Grupo"/>
          <p:cNvGrpSpPr/>
          <p:nvPr/>
        </p:nvGrpSpPr>
        <p:grpSpPr>
          <a:xfrm>
            <a:off x="2597134" y="3457629"/>
            <a:ext cx="1869993" cy="887239"/>
            <a:chOff x="0" y="0"/>
            <a:chExt cx="5786069" cy="638812"/>
          </a:xfrm>
          <a:scene3d>
            <a:camera prst="orthographicFront"/>
            <a:lightRig rig="chilly" dir="t"/>
          </a:scene3d>
        </p:grpSpPr>
        <p:sp>
          <p:nvSpPr>
            <p:cNvPr id="36" name="23 Rectángulo redondeado"/>
            <p:cNvSpPr/>
            <p:nvPr/>
          </p:nvSpPr>
          <p:spPr>
            <a:xfrm>
              <a:off x="0" y="0"/>
              <a:ext cx="5786069" cy="638812"/>
            </a:xfrm>
            <a:prstGeom prst="roundRect">
              <a:avLst>
                <a:gd name="adj" fmla="val 10000"/>
              </a:avLst>
            </a:prstGeom>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7" name="24 Rectángulo"/>
            <p:cNvSpPr/>
            <p:nvPr/>
          </p:nvSpPr>
          <p:spPr>
            <a:xfrm>
              <a:off x="279050" y="18709"/>
              <a:ext cx="5359962" cy="60139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712788" rtl="0" eaLnBrk="0" fontAlgn="base" latinLnBrk="0" hangingPunct="0">
                <a:lnSpc>
                  <a:spcPct val="100000"/>
                </a:lnSpc>
                <a:spcBef>
                  <a:spcPct val="0"/>
                </a:spcBef>
                <a:spcAft>
                  <a:spcPct val="0"/>
                </a:spcAft>
                <a:buClrTx/>
                <a:buSzTx/>
                <a:buFontTx/>
                <a:buNone/>
                <a:tabLst/>
                <a:defRPr/>
              </a:pPr>
              <a:r>
                <a:rPr kumimoji="0" lang="es-CO" sz="16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ÁPRENDIZAJE PERMANENTE POR CUENTA PROPIA</a:t>
              </a:r>
            </a:p>
          </p:txBody>
        </p:sp>
      </p:grpSp>
      <p:grpSp>
        <p:nvGrpSpPr>
          <p:cNvPr id="38" name="28 Grupo"/>
          <p:cNvGrpSpPr/>
          <p:nvPr/>
        </p:nvGrpSpPr>
        <p:grpSpPr>
          <a:xfrm>
            <a:off x="3862895" y="2222109"/>
            <a:ext cx="1869993" cy="887239"/>
            <a:chOff x="0" y="0"/>
            <a:chExt cx="5786069" cy="638812"/>
          </a:xfrm>
          <a:scene3d>
            <a:camera prst="orthographicFront"/>
            <a:lightRig rig="chilly" dir="t"/>
          </a:scene3d>
        </p:grpSpPr>
        <p:sp>
          <p:nvSpPr>
            <p:cNvPr id="39" name="29 Rectángulo redondeado"/>
            <p:cNvSpPr/>
            <p:nvPr/>
          </p:nvSpPr>
          <p:spPr>
            <a:xfrm>
              <a:off x="0" y="0"/>
              <a:ext cx="5786069" cy="638812"/>
            </a:xfrm>
            <a:prstGeom prst="roundRect">
              <a:avLst>
                <a:gd name="adj" fmla="val 10000"/>
              </a:avLst>
            </a:prstGeom>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0" name="30 Rectángulo"/>
            <p:cNvSpPr/>
            <p:nvPr/>
          </p:nvSpPr>
          <p:spPr>
            <a:xfrm>
              <a:off x="438060" y="18709"/>
              <a:ext cx="5021999" cy="60139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712788" rtl="0" eaLnBrk="0" fontAlgn="base" latinLnBrk="0" hangingPunct="0">
                <a:lnSpc>
                  <a:spcPct val="100000"/>
                </a:lnSpc>
                <a:spcBef>
                  <a:spcPct val="0"/>
                </a:spcBef>
                <a:spcAft>
                  <a:spcPct val="0"/>
                </a:spcAft>
                <a:buClrTx/>
                <a:buSzTx/>
                <a:buFontTx/>
                <a:buNone/>
                <a:tabLst/>
                <a:defRPr/>
              </a:pPr>
              <a:r>
                <a:rPr kumimoji="0" lang="es-CO" sz="16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CAPACIDAD DE ADAPTACIÓN </a:t>
              </a:r>
            </a:p>
          </p:txBody>
        </p:sp>
      </p:grpSp>
      <p:grpSp>
        <p:nvGrpSpPr>
          <p:cNvPr id="42" name="34 Grupo"/>
          <p:cNvGrpSpPr/>
          <p:nvPr/>
        </p:nvGrpSpPr>
        <p:grpSpPr>
          <a:xfrm>
            <a:off x="5119818" y="3448576"/>
            <a:ext cx="1869993" cy="887239"/>
            <a:chOff x="0" y="0"/>
            <a:chExt cx="5786069" cy="638812"/>
          </a:xfrm>
          <a:scene3d>
            <a:camera prst="orthographicFront"/>
            <a:lightRig rig="chilly" dir="t"/>
          </a:scene3d>
        </p:grpSpPr>
        <p:sp>
          <p:nvSpPr>
            <p:cNvPr id="43" name="35 Rectángulo redondeado"/>
            <p:cNvSpPr/>
            <p:nvPr/>
          </p:nvSpPr>
          <p:spPr>
            <a:xfrm>
              <a:off x="0" y="0"/>
              <a:ext cx="5786069" cy="638812"/>
            </a:xfrm>
            <a:prstGeom prst="roundRect">
              <a:avLst>
                <a:gd name="adj" fmla="val 10000"/>
              </a:avLst>
            </a:prstGeom>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4" name="36 Rectángulo"/>
            <p:cNvSpPr/>
            <p:nvPr/>
          </p:nvSpPr>
          <p:spPr>
            <a:xfrm>
              <a:off x="438060" y="18709"/>
              <a:ext cx="5021999" cy="60139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712788" rtl="0" eaLnBrk="0" fontAlgn="base" latinLnBrk="0" hangingPunct="0">
                <a:lnSpc>
                  <a:spcPct val="100000"/>
                </a:lnSpc>
                <a:spcBef>
                  <a:spcPct val="0"/>
                </a:spcBef>
                <a:spcAft>
                  <a:spcPct val="0"/>
                </a:spcAft>
                <a:buClrTx/>
                <a:buSzTx/>
                <a:buFontTx/>
                <a:buNone/>
                <a:tabLst/>
                <a:defRPr/>
              </a:pPr>
              <a:r>
                <a:rPr kumimoji="0" lang="es-CO" sz="16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APRENDIZAJE PARA TODA LA VIDA</a:t>
              </a:r>
            </a:p>
          </p:txBody>
        </p:sp>
      </p:grpSp>
      <p:grpSp>
        <p:nvGrpSpPr>
          <p:cNvPr id="45" name="37 Grupo"/>
          <p:cNvGrpSpPr/>
          <p:nvPr/>
        </p:nvGrpSpPr>
        <p:grpSpPr>
          <a:xfrm>
            <a:off x="6729826" y="2190144"/>
            <a:ext cx="1869993" cy="887239"/>
            <a:chOff x="0" y="0"/>
            <a:chExt cx="5786069" cy="638812"/>
          </a:xfrm>
          <a:scene3d>
            <a:camera prst="orthographicFront"/>
            <a:lightRig rig="chilly" dir="t"/>
          </a:scene3d>
        </p:grpSpPr>
        <p:sp>
          <p:nvSpPr>
            <p:cNvPr id="46" name="38 Rectángulo redondeado"/>
            <p:cNvSpPr/>
            <p:nvPr/>
          </p:nvSpPr>
          <p:spPr>
            <a:xfrm>
              <a:off x="0" y="0"/>
              <a:ext cx="5786069" cy="638812"/>
            </a:xfrm>
            <a:prstGeom prst="roundRect">
              <a:avLst>
                <a:gd name="adj" fmla="val 10000"/>
              </a:avLst>
            </a:prstGeom>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7" name="39 Rectángulo"/>
            <p:cNvSpPr/>
            <p:nvPr/>
          </p:nvSpPr>
          <p:spPr>
            <a:xfrm>
              <a:off x="438060" y="18709"/>
              <a:ext cx="5021999" cy="601392"/>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712788" rtl="0" eaLnBrk="0" fontAlgn="base" latinLnBrk="0" hangingPunct="0">
                <a:lnSpc>
                  <a:spcPct val="100000"/>
                </a:lnSpc>
                <a:spcBef>
                  <a:spcPct val="0"/>
                </a:spcBef>
                <a:spcAft>
                  <a:spcPct val="0"/>
                </a:spcAft>
                <a:buClrTx/>
                <a:buSzTx/>
                <a:buFontTx/>
                <a:buNone/>
                <a:tabLst/>
                <a:defRPr/>
              </a:pPr>
              <a:r>
                <a:rPr kumimoji="0" lang="es-CO" sz="16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PENSAMIENTO CRÍTICO Y JUICIO PROFESIONAL</a:t>
              </a:r>
            </a:p>
          </p:txBody>
        </p:sp>
      </p:grpSp>
      <p:sp>
        <p:nvSpPr>
          <p:cNvPr id="48" name="41 Elipse"/>
          <p:cNvSpPr/>
          <p:nvPr/>
        </p:nvSpPr>
        <p:spPr>
          <a:xfrm>
            <a:off x="3532130" y="2417926"/>
            <a:ext cx="604757" cy="609725"/>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2788" rtl="0" eaLnBrk="0" fontAlgn="base" latinLnBrk="0" hangingPunct="0">
              <a:lnSpc>
                <a:spcPct val="100000"/>
              </a:lnSpc>
              <a:spcBef>
                <a:spcPct val="0"/>
              </a:spcBef>
              <a:spcAft>
                <a:spcPct val="0"/>
              </a:spcAft>
              <a:buClrTx/>
              <a:buSzTx/>
              <a:buFontTx/>
              <a:buNone/>
              <a:tabLst/>
              <a:defRPr/>
            </a:pPr>
            <a:endParaRPr kumimoji="0" lang="es-CO"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47 Elipse"/>
          <p:cNvSpPr/>
          <p:nvPr/>
        </p:nvSpPr>
        <p:spPr>
          <a:xfrm>
            <a:off x="6385054" y="2483974"/>
            <a:ext cx="604757" cy="609725"/>
          </a:xfrm>
          <a:prstGeom prst="ellipse">
            <a:avLst/>
          </a:prstGeom>
          <a:solidFill>
            <a:schemeClr val="bg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2788" rtl="0" eaLnBrk="0" fontAlgn="base" latinLnBrk="0" hangingPunct="0">
              <a:lnSpc>
                <a:spcPct val="100000"/>
              </a:lnSpc>
              <a:spcBef>
                <a:spcPct val="0"/>
              </a:spcBef>
              <a:spcAft>
                <a:spcPct val="0"/>
              </a:spcAft>
              <a:buClrTx/>
              <a:buSzTx/>
              <a:buFontTx/>
              <a:buNone/>
              <a:tabLst/>
              <a:defRPr/>
            </a:pPr>
            <a:endParaRPr kumimoji="0" lang="es-CO"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2" name="50 Image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36682" y="2513207"/>
            <a:ext cx="395651" cy="395651"/>
          </a:xfrm>
          <a:prstGeom prst="rect">
            <a:avLst/>
          </a:prstGeom>
        </p:spPr>
      </p:pic>
      <p:pic>
        <p:nvPicPr>
          <p:cNvPr id="1026" name="Picture 2" descr="Resultado de imagen para visión de largo plaz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96006" y="830295"/>
            <a:ext cx="1736428" cy="1419828"/>
          </a:xfrm>
          <a:prstGeom prst="rect">
            <a:avLst/>
          </a:prstGeom>
          <a:noFill/>
          <a:extLst>
            <a:ext uri="{909E8E84-426E-40DD-AFC4-6F175D3DCCD1}">
              <a14:hiddenFill xmlns:a14="http://schemas.microsoft.com/office/drawing/2010/main">
                <a:solidFill>
                  <a:srgbClr val="FFFFFF"/>
                </a:solidFill>
              </a14:hiddenFill>
            </a:ext>
          </a:extLst>
        </p:spPr>
      </p:pic>
      <p:pic>
        <p:nvPicPr>
          <p:cNvPr id="56" name="Imagen 5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29538" y="835589"/>
            <a:ext cx="1772920" cy="1380539"/>
          </a:xfrm>
          <a:prstGeom prst="rect">
            <a:avLst/>
          </a:prstGeom>
        </p:spPr>
      </p:pic>
      <p:sp>
        <p:nvSpPr>
          <p:cNvPr id="57" name="AutoShape 4" descr="Resultado de imagen para pensamiento crít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712788" rtl="0" eaLnBrk="0" fontAlgn="base" latinLnBrk="0" hangingPunct="0">
              <a:lnSpc>
                <a:spcPct val="100000"/>
              </a:lnSpc>
              <a:spcBef>
                <a:spcPct val="0"/>
              </a:spcBef>
              <a:spcAft>
                <a:spcPct val="0"/>
              </a:spcAft>
              <a:buClrTx/>
              <a:buSzTx/>
              <a:buFontTx/>
              <a:buNone/>
              <a:tabLst/>
              <a:defRPr/>
            </a:pPr>
            <a:endParaRPr kumimoji="0" lang="es-CO" sz="14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58" name="Imagen 5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73920" y="862879"/>
            <a:ext cx="1818018" cy="1321906"/>
          </a:xfrm>
          <a:prstGeom prst="rect">
            <a:avLst/>
          </a:prstGeom>
        </p:spPr>
      </p:pic>
      <p:pic>
        <p:nvPicPr>
          <p:cNvPr id="59" name="Imagen 58"/>
          <p:cNvPicPr>
            <a:picLocks noChangeAspect="1"/>
          </p:cNvPicPr>
          <p:nvPr/>
        </p:nvPicPr>
        <p:blipFill>
          <a:blip r:embed="rId7"/>
          <a:stretch>
            <a:fillRect/>
          </a:stretch>
        </p:blipFill>
        <p:spPr>
          <a:xfrm>
            <a:off x="3532130" y="4335812"/>
            <a:ext cx="2645150" cy="1302987"/>
          </a:xfrm>
          <a:prstGeom prst="rect">
            <a:avLst/>
          </a:prstGeom>
        </p:spPr>
      </p:pic>
      <p:grpSp>
        <p:nvGrpSpPr>
          <p:cNvPr id="62" name="Grupo 61"/>
          <p:cNvGrpSpPr/>
          <p:nvPr/>
        </p:nvGrpSpPr>
        <p:grpSpPr>
          <a:xfrm>
            <a:off x="7026024" y="4278060"/>
            <a:ext cx="1869993" cy="920046"/>
            <a:chOff x="7026024" y="4278060"/>
            <a:chExt cx="1869993" cy="920046"/>
          </a:xfrm>
        </p:grpSpPr>
        <p:sp>
          <p:nvSpPr>
            <p:cNvPr id="64" name="35 Rectángulo redondeado"/>
            <p:cNvSpPr/>
            <p:nvPr/>
          </p:nvSpPr>
          <p:spPr>
            <a:xfrm>
              <a:off x="7026024" y="4278060"/>
              <a:ext cx="1869993" cy="920046"/>
            </a:xfrm>
            <a:prstGeom prst="roundRect">
              <a:avLst>
                <a:gd name="adj" fmla="val 10000"/>
              </a:avLst>
            </a:prstGeom>
            <a:scene3d>
              <a:camera prst="orthographicFront"/>
              <a:lightRig rig="chilly" dir="t"/>
            </a:scene3d>
            <a:sp3d prstMaterial="translucentPowder">
              <a:bevelT w="127000" h="25400" prst="softRound"/>
            </a:sp3d>
          </p:spPr>
          <p:style>
            <a:lnRef idx="0">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5" name="36 Rectángulo"/>
            <p:cNvSpPr/>
            <p:nvPr/>
          </p:nvSpPr>
          <p:spPr>
            <a:xfrm>
              <a:off x="7172490" y="4335815"/>
              <a:ext cx="1676870" cy="835267"/>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marL="0" marR="0" lvl="0" indent="0" algn="ctr" defTabSz="712788" rtl="0" eaLnBrk="0" fontAlgn="base" latinLnBrk="0" hangingPunct="0">
                <a:lnSpc>
                  <a:spcPct val="100000"/>
                </a:lnSpc>
                <a:spcBef>
                  <a:spcPct val="0"/>
                </a:spcBef>
                <a:spcAft>
                  <a:spcPct val="0"/>
                </a:spcAft>
                <a:buClrTx/>
                <a:buSzTx/>
                <a:buFontTx/>
                <a:buNone/>
                <a:tabLst/>
                <a:defRPr/>
              </a:pPr>
              <a:r>
                <a:rPr kumimoji="0" lang="es-CO" sz="1600" b="1"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AUTOEVALUACIÓN</a:t>
              </a:r>
            </a:p>
            <a:p>
              <a:pPr marL="0" marR="0" lvl="0" indent="0" algn="ctr" defTabSz="712788" rtl="0" eaLnBrk="0" fontAlgn="base" latinLnBrk="0" hangingPunct="0">
                <a:lnSpc>
                  <a:spcPct val="100000"/>
                </a:lnSpc>
                <a:spcBef>
                  <a:spcPct val="0"/>
                </a:spcBef>
                <a:spcAft>
                  <a:spcPct val="0"/>
                </a:spcAft>
                <a:buClrTx/>
                <a:buSzTx/>
                <a:buFontTx/>
                <a:buNone/>
                <a:tabLst/>
                <a:defRPr/>
              </a:pPr>
              <a:endParaRPr kumimoji="0" lang="es-CO" sz="14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58924572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1151620" y="-2540"/>
            <a:ext cx="710338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anchor="b" anchorCtr="0" compatLnSpc="1">
            <a:prstTxWarp prst="textNoShape">
              <a:avLst/>
            </a:prstTxWarp>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marL="0" marR="0" lvl="0" indent="0" algn="ctr" defTabSz="712788" rtl="0" eaLnBrk="1" fontAlgn="base" latinLnBrk="0" hangingPunct="1">
              <a:lnSpc>
                <a:spcPct val="100000"/>
              </a:lnSpc>
              <a:spcBef>
                <a:spcPct val="0"/>
              </a:spcBef>
              <a:spcAft>
                <a:spcPct val="0"/>
              </a:spcAft>
              <a:buClrTx/>
              <a:buSzTx/>
              <a:buFontTx/>
              <a:buNone/>
              <a:tabLst/>
              <a:defRPr/>
            </a:pPr>
            <a:r>
              <a:rPr kumimoji="1" lang="es-ES" sz="2167" b="1" i="0" u="none" strike="noStrike" kern="1200" cap="none" spc="0" normalizeH="0" baseline="0" noProof="0" dirty="0">
                <a:ln w="11430"/>
                <a:solidFill>
                  <a:srgbClr val="002060"/>
                </a:solidFill>
                <a:effectLst>
                  <a:outerShdw blurRad="50800" dist="39000" dir="5460000" algn="tl">
                    <a:srgbClr val="000000">
                      <a:alpha val="38000"/>
                    </a:srgbClr>
                  </a:outerShdw>
                </a:effectLst>
                <a:uLnTx/>
                <a:uFillTx/>
                <a:latin typeface="Calibri Light" panose="020F0302020204030204"/>
                <a:ea typeface="+mj-ea"/>
                <a:cs typeface="+mj-cs"/>
              </a:rPr>
              <a:t>VALORES, ÉTICA Y ACTITUDES PROFESIONALES</a:t>
            </a:r>
            <a:br>
              <a:rPr kumimoji="0" lang="es-CO" sz="2333"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1" lang="es-CO" sz="1800" b="1" i="0" u="none" strike="noStrike" kern="1200" cap="none" spc="0" normalizeH="0" baseline="0" noProof="0" dirty="0">
                <a:ln w="11430"/>
                <a:solidFill>
                  <a:srgbClr val="002060"/>
                </a:solidFill>
                <a:effectLst>
                  <a:outerShdw blurRad="50800" dist="39000" dir="5460000" algn="tl">
                    <a:srgbClr val="000000">
                      <a:alpha val="38000"/>
                    </a:srgbClr>
                  </a:outerShdw>
                </a:effectLst>
                <a:uLnTx/>
                <a:uFillTx/>
                <a:latin typeface="Calibri Light" panose="020F0302020204030204"/>
                <a:ea typeface="+mj-ea"/>
                <a:cs typeface="+mj-cs"/>
              </a:rPr>
              <a:t>COMPETENCIAS FUNDAMENTALES , CONTABLES Y DIRECTIVAS</a:t>
            </a:r>
            <a:endParaRPr kumimoji="1" lang="es-MX" sz="2167" b="1" i="0" u="none" strike="noStrike" kern="1200" cap="none" spc="0" normalizeH="0" baseline="0" noProof="0" dirty="0">
              <a:ln w="11430"/>
              <a:solidFill>
                <a:srgbClr val="002060"/>
              </a:solidFill>
              <a:effectLst>
                <a:outerShdw blurRad="50800" dist="39000" dir="5460000" algn="tl">
                  <a:srgbClr val="000000">
                    <a:alpha val="38000"/>
                  </a:srgbClr>
                </a:outerShdw>
              </a:effectLst>
              <a:uLnTx/>
              <a:uFillTx/>
              <a:latin typeface="Calibri Light" panose="020F0302020204030204"/>
              <a:ea typeface="+mj-ea"/>
              <a:cs typeface="+mj-cs"/>
            </a:endParaRPr>
          </a:p>
        </p:txBody>
      </p:sp>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680" y="1415338"/>
            <a:ext cx="4312920" cy="419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rot="20641141">
            <a:off x="506602" y="1942334"/>
            <a:ext cx="1133078" cy="276999"/>
          </a:xfrm>
          <a:prstGeom prst="rect">
            <a:avLst/>
          </a:prstGeom>
          <a:noFill/>
        </p:spPr>
        <p:txBody>
          <a:bodyPr wrap="square" rtlCol="0">
            <a:spAutoFit/>
          </a:bodyPr>
          <a:lstStyle/>
          <a:p>
            <a:pPr marL="0" marR="0" lvl="0" indent="0" algn="l" defTabSz="712788" rtl="0" eaLnBrk="0" fontAlgn="base" latinLnBrk="0" hangingPunct="0">
              <a:lnSpc>
                <a:spcPct val="100000"/>
              </a:lnSpc>
              <a:spcBef>
                <a:spcPct val="0"/>
              </a:spcBef>
              <a:spcAft>
                <a:spcPct val="0"/>
              </a:spcAft>
              <a:buClrTx/>
              <a:buSzTx/>
              <a:buFontTx/>
              <a:buNone/>
              <a:tabLst/>
              <a:defRPr/>
            </a:pPr>
            <a:r>
              <a:rPr kumimoji="0" lang="es-CO" sz="1200" b="1" i="0" u="none" strike="noStrike" kern="1200" cap="none" spc="0" normalizeH="0" baseline="0" noProof="0" dirty="0">
                <a:ln>
                  <a:noFill/>
                </a:ln>
                <a:solidFill>
                  <a:srgbClr val="4472C4">
                    <a:lumMod val="10000"/>
                  </a:srgbClr>
                </a:solidFill>
                <a:effectLst/>
                <a:uLnTx/>
                <a:uFillTx/>
                <a:latin typeface="Calibri" panose="020F0502020204030204" pitchFamily="34" charset="0"/>
                <a:ea typeface="+mn-ea"/>
                <a:cs typeface="+mn-cs"/>
              </a:rPr>
              <a:t>Comunicación</a:t>
            </a:r>
            <a:endParaRPr kumimoji="0" lang="es-MX" sz="1200" b="1" i="0" u="none" strike="noStrike" kern="1200" cap="none" spc="0" normalizeH="0" baseline="0" noProof="0" dirty="0">
              <a:ln>
                <a:noFill/>
              </a:ln>
              <a:solidFill>
                <a:srgbClr val="4472C4">
                  <a:lumMod val="10000"/>
                </a:srgbClr>
              </a:solidFill>
              <a:effectLst/>
              <a:uLnTx/>
              <a:uFillTx/>
              <a:latin typeface="Calibri" panose="020F0502020204030204" pitchFamily="34" charset="0"/>
              <a:ea typeface="+mn-ea"/>
              <a:cs typeface="+mn-cs"/>
            </a:endParaRPr>
          </a:p>
        </p:txBody>
      </p:sp>
      <p:sp>
        <p:nvSpPr>
          <p:cNvPr id="7" name="6 CuadroTexto"/>
          <p:cNvSpPr txBox="1"/>
          <p:nvPr/>
        </p:nvSpPr>
        <p:spPr>
          <a:xfrm rot="20570068">
            <a:off x="566139" y="2839087"/>
            <a:ext cx="1377877" cy="646331"/>
          </a:xfrm>
          <a:prstGeom prst="rect">
            <a:avLst/>
          </a:prstGeom>
          <a:noFill/>
        </p:spPr>
        <p:txBody>
          <a:bodyPr wrap="square" rtlCol="0">
            <a:spAutoFit/>
          </a:bodyPr>
          <a:lstStyle/>
          <a:p>
            <a:pPr marL="0" marR="0" lvl="0" indent="0" algn="l" defTabSz="712788" rtl="0" eaLnBrk="0" fontAlgn="base" latinLnBrk="0" hangingPunct="0">
              <a:lnSpc>
                <a:spcPct val="100000"/>
              </a:lnSpc>
              <a:spcBef>
                <a:spcPct val="0"/>
              </a:spcBef>
              <a:spcAft>
                <a:spcPct val="0"/>
              </a:spcAft>
              <a:buClrTx/>
              <a:buSzTx/>
              <a:buFontTx/>
              <a:buNone/>
              <a:tabLst/>
              <a:defRPr/>
            </a:pPr>
            <a:r>
              <a:rPr kumimoji="0" lang="es-CO" sz="1200" b="1" i="0" u="none" strike="noStrike" kern="1200" cap="none" spc="0" normalizeH="0" baseline="0" noProof="0" dirty="0">
                <a:ln>
                  <a:noFill/>
                </a:ln>
                <a:solidFill>
                  <a:srgbClr val="4472C4">
                    <a:lumMod val="10000"/>
                  </a:srgbClr>
                </a:solidFill>
                <a:effectLst/>
                <a:uLnTx/>
                <a:uFillTx/>
                <a:latin typeface="Calibri" panose="020F0502020204030204" pitchFamily="34" charset="0"/>
                <a:ea typeface="+mn-ea"/>
                <a:cs typeface="+mn-cs"/>
              </a:rPr>
              <a:t>Pensamiento Analítico y </a:t>
            </a:r>
          </a:p>
          <a:p>
            <a:pPr marL="0" marR="0" lvl="0" indent="0" algn="l" defTabSz="712788" rtl="0" eaLnBrk="0" fontAlgn="base" latinLnBrk="0" hangingPunct="0">
              <a:lnSpc>
                <a:spcPct val="100000"/>
              </a:lnSpc>
              <a:spcBef>
                <a:spcPct val="0"/>
              </a:spcBef>
              <a:spcAft>
                <a:spcPct val="0"/>
              </a:spcAft>
              <a:buClrTx/>
              <a:buSzTx/>
              <a:buFontTx/>
              <a:buNone/>
              <a:tabLst/>
              <a:defRPr/>
            </a:pPr>
            <a:r>
              <a:rPr lang="es-CO" sz="1200" b="1" dirty="0">
                <a:solidFill>
                  <a:srgbClr val="4472C4">
                    <a:lumMod val="10000"/>
                  </a:srgbClr>
                </a:solidFill>
              </a:rPr>
              <a:t>Estratégico</a:t>
            </a:r>
            <a:endParaRPr kumimoji="0" lang="es-MX" sz="1200" b="1" i="0" u="none" strike="noStrike" kern="1200" cap="none" spc="0" normalizeH="0" baseline="0" noProof="0" dirty="0">
              <a:ln>
                <a:noFill/>
              </a:ln>
              <a:solidFill>
                <a:srgbClr val="4472C4">
                  <a:lumMod val="10000"/>
                </a:srgbClr>
              </a:solidFill>
              <a:effectLst/>
              <a:uLnTx/>
              <a:uFillTx/>
              <a:latin typeface="Calibri" panose="020F0502020204030204" pitchFamily="34" charset="0"/>
              <a:ea typeface="+mn-ea"/>
              <a:cs typeface="+mn-cs"/>
            </a:endParaRPr>
          </a:p>
        </p:txBody>
      </p:sp>
      <p:sp>
        <p:nvSpPr>
          <p:cNvPr id="8" name="7 CuadroTexto"/>
          <p:cNvSpPr txBox="1"/>
          <p:nvPr/>
        </p:nvSpPr>
        <p:spPr>
          <a:xfrm rot="20739662">
            <a:off x="545360" y="4043034"/>
            <a:ext cx="1019279" cy="461665"/>
          </a:xfrm>
          <a:prstGeom prst="rect">
            <a:avLst/>
          </a:prstGeom>
          <a:noFill/>
        </p:spPr>
        <p:txBody>
          <a:bodyPr wrap="square" rtlCol="0">
            <a:spAutoFit/>
          </a:bodyPr>
          <a:lstStyle/>
          <a:p>
            <a:pPr marL="0" marR="0" lvl="0" indent="0" algn="l" defTabSz="712788" rtl="0" eaLnBrk="0" fontAlgn="base" latinLnBrk="0" hangingPunct="0">
              <a:lnSpc>
                <a:spcPct val="100000"/>
              </a:lnSpc>
              <a:spcBef>
                <a:spcPct val="0"/>
              </a:spcBef>
              <a:spcAft>
                <a:spcPct val="0"/>
              </a:spcAft>
              <a:buClrTx/>
              <a:buSzTx/>
              <a:buFontTx/>
              <a:buNone/>
              <a:tabLst/>
              <a:defRPr/>
            </a:pPr>
            <a:r>
              <a:rPr kumimoji="0" lang="es-CO" sz="1200" b="1" i="0" u="none" strike="noStrike" kern="1200" cap="none" spc="0" normalizeH="0" baseline="0" noProof="0" dirty="0">
                <a:ln>
                  <a:noFill/>
                </a:ln>
                <a:solidFill>
                  <a:srgbClr val="4472C4">
                    <a:lumMod val="10000"/>
                  </a:srgbClr>
                </a:solidFill>
                <a:effectLst/>
                <a:uLnTx/>
                <a:uFillTx/>
                <a:latin typeface="Calibri" panose="020F0502020204030204" pitchFamily="34" charset="0"/>
                <a:ea typeface="+mn-ea"/>
                <a:cs typeface="+mn-cs"/>
              </a:rPr>
              <a:t>Pensamiento Crítico</a:t>
            </a:r>
            <a:endParaRPr kumimoji="0" lang="es-MX" sz="1200" b="1" i="0" u="none" strike="noStrike" kern="1200" cap="none" spc="0" normalizeH="0" baseline="0" noProof="0" dirty="0">
              <a:ln>
                <a:noFill/>
              </a:ln>
              <a:solidFill>
                <a:srgbClr val="4472C4">
                  <a:lumMod val="10000"/>
                </a:srgbClr>
              </a:solidFill>
              <a:effectLst/>
              <a:uLnTx/>
              <a:uFillTx/>
              <a:latin typeface="Calibri" panose="020F0502020204030204" pitchFamily="34" charset="0"/>
              <a:ea typeface="+mn-ea"/>
              <a:cs typeface="+mn-cs"/>
            </a:endParaRPr>
          </a:p>
        </p:txBody>
      </p:sp>
      <p:sp>
        <p:nvSpPr>
          <p:cNvPr id="9" name="8 CuadroTexto"/>
          <p:cNvSpPr txBox="1"/>
          <p:nvPr/>
        </p:nvSpPr>
        <p:spPr>
          <a:xfrm rot="19320438">
            <a:off x="1564141" y="1733941"/>
            <a:ext cx="1304896" cy="461665"/>
          </a:xfrm>
          <a:prstGeom prst="rect">
            <a:avLst/>
          </a:prstGeom>
          <a:noFill/>
        </p:spPr>
        <p:txBody>
          <a:bodyPr wrap="square" rtlCol="0">
            <a:spAutoFit/>
          </a:bodyPr>
          <a:lstStyle/>
          <a:p>
            <a:pPr marL="0" marR="0" lvl="0" indent="0" algn="l" defTabSz="712788" rtl="0" eaLnBrk="0" fontAlgn="base" latinLnBrk="0" hangingPunct="0">
              <a:lnSpc>
                <a:spcPct val="100000"/>
              </a:lnSpc>
              <a:spcBef>
                <a:spcPct val="0"/>
              </a:spcBef>
              <a:spcAft>
                <a:spcPct val="0"/>
              </a:spcAft>
              <a:buClrTx/>
              <a:buSzTx/>
              <a:buFontTx/>
              <a:buNone/>
              <a:tabLst/>
              <a:defRPr/>
            </a:pPr>
            <a:r>
              <a:rPr kumimoji="0" lang="es-CO" sz="1200" b="1" i="0" u="none" strike="noStrike" kern="1200" cap="none" spc="0" normalizeH="0" baseline="0" noProof="0" dirty="0">
                <a:ln>
                  <a:noFill/>
                </a:ln>
                <a:solidFill>
                  <a:srgbClr val="4472C4">
                    <a:lumMod val="10000"/>
                  </a:srgbClr>
                </a:solidFill>
                <a:effectLst/>
                <a:uLnTx/>
                <a:uFillTx/>
                <a:latin typeface="Calibri" panose="020F0502020204030204" pitchFamily="34" charset="0"/>
                <a:ea typeface="+mn-ea"/>
                <a:cs typeface="+mn-cs"/>
              </a:rPr>
              <a:t>Relaciones Humanas</a:t>
            </a:r>
            <a:endParaRPr kumimoji="0" lang="es-MX" sz="1200" b="1" i="0" u="none" strike="noStrike" kern="1200" cap="none" spc="0" normalizeH="0" baseline="0" noProof="0" dirty="0">
              <a:ln>
                <a:noFill/>
              </a:ln>
              <a:solidFill>
                <a:srgbClr val="4472C4">
                  <a:lumMod val="10000"/>
                </a:srgbClr>
              </a:solidFill>
              <a:effectLst/>
              <a:uLnTx/>
              <a:uFillTx/>
              <a:latin typeface="Calibri" panose="020F0502020204030204" pitchFamily="34" charset="0"/>
              <a:ea typeface="+mn-ea"/>
              <a:cs typeface="+mn-cs"/>
            </a:endParaRPr>
          </a:p>
        </p:txBody>
      </p:sp>
      <p:sp>
        <p:nvSpPr>
          <p:cNvPr id="12" name="11 CuadroTexto"/>
          <p:cNvSpPr txBox="1"/>
          <p:nvPr/>
        </p:nvSpPr>
        <p:spPr>
          <a:xfrm>
            <a:off x="1863283" y="4002360"/>
            <a:ext cx="994385" cy="646331"/>
          </a:xfrm>
          <a:prstGeom prst="rect">
            <a:avLst/>
          </a:prstGeom>
          <a:noFill/>
        </p:spPr>
        <p:txBody>
          <a:bodyPr wrap="square" rtlCol="0">
            <a:spAutoFit/>
          </a:bodyPr>
          <a:lstStyle/>
          <a:p>
            <a:pPr marL="0" marR="0" lvl="0" indent="0" algn="ctr" defTabSz="712788" rtl="0" eaLnBrk="0" fontAlgn="base" latinLnBrk="0" hangingPunct="0">
              <a:lnSpc>
                <a:spcPct val="100000"/>
              </a:lnSpc>
              <a:spcBef>
                <a:spcPct val="0"/>
              </a:spcBef>
              <a:spcAft>
                <a:spcPct val="0"/>
              </a:spcAft>
              <a:buClrTx/>
              <a:buSzTx/>
              <a:buFontTx/>
              <a:buNone/>
              <a:tabLst/>
              <a:defRPr/>
            </a:pPr>
            <a:r>
              <a:rPr kumimoji="0" lang="es-CO" sz="1200" b="1" i="0" u="none" strike="noStrike" kern="1200" cap="none" spc="0" normalizeH="0" baseline="0" noProof="0" dirty="0">
                <a:ln>
                  <a:noFill/>
                </a:ln>
                <a:solidFill>
                  <a:srgbClr val="4472C4">
                    <a:lumMod val="10000"/>
                  </a:srgbClr>
                </a:solidFill>
                <a:effectLst/>
                <a:uLnTx/>
                <a:uFillTx/>
                <a:latin typeface="Calibri" panose="020F0502020204030204" pitchFamily="34" charset="0"/>
                <a:ea typeface="+mn-ea"/>
                <a:cs typeface="+mn-cs"/>
              </a:rPr>
              <a:t>Resolución de Problemas</a:t>
            </a:r>
            <a:endParaRPr kumimoji="0" lang="es-MX" sz="1200" b="1" i="0" u="none" strike="noStrike" kern="1200" cap="none" spc="0" normalizeH="0" baseline="0" noProof="0" dirty="0">
              <a:ln>
                <a:noFill/>
              </a:ln>
              <a:solidFill>
                <a:srgbClr val="4472C4">
                  <a:lumMod val="10000"/>
                </a:srgbClr>
              </a:solidFill>
              <a:effectLst/>
              <a:uLnTx/>
              <a:uFillTx/>
              <a:latin typeface="Calibri" panose="020F0502020204030204" pitchFamily="34" charset="0"/>
              <a:ea typeface="+mn-ea"/>
              <a:cs typeface="+mn-cs"/>
            </a:endParaRPr>
          </a:p>
        </p:txBody>
      </p:sp>
      <p:sp>
        <p:nvSpPr>
          <p:cNvPr id="13" name="12 CuadroTexto"/>
          <p:cNvSpPr txBox="1"/>
          <p:nvPr/>
        </p:nvSpPr>
        <p:spPr>
          <a:xfrm rot="20211479">
            <a:off x="430793" y="4964411"/>
            <a:ext cx="994385" cy="307777"/>
          </a:xfrm>
          <a:prstGeom prst="rect">
            <a:avLst/>
          </a:prstGeom>
          <a:noFill/>
        </p:spPr>
        <p:txBody>
          <a:bodyPr wrap="square" rtlCol="0">
            <a:spAutoFit/>
          </a:bodyPr>
          <a:lstStyle/>
          <a:p>
            <a:pPr marL="0" marR="0" lvl="0" indent="0" algn="ctr" defTabSz="712788" rtl="0" eaLnBrk="0" fontAlgn="base" latinLnBrk="0" hangingPunct="0">
              <a:lnSpc>
                <a:spcPct val="100000"/>
              </a:lnSpc>
              <a:spcBef>
                <a:spcPct val="0"/>
              </a:spcBef>
              <a:spcAft>
                <a:spcPct val="0"/>
              </a:spcAft>
              <a:buClrTx/>
              <a:buSzTx/>
              <a:buFontTx/>
              <a:buNone/>
              <a:tabLst/>
              <a:defRPr/>
            </a:pPr>
            <a:r>
              <a:rPr kumimoji="0" lang="es-CO" sz="1400" b="1" i="0" u="none" strike="noStrike" kern="1200" cap="none" spc="0" normalizeH="0" baseline="0" noProof="0" dirty="0">
                <a:ln>
                  <a:noFill/>
                </a:ln>
                <a:solidFill>
                  <a:srgbClr val="4472C4">
                    <a:lumMod val="10000"/>
                  </a:srgbClr>
                </a:solidFill>
                <a:effectLst/>
                <a:uLnTx/>
                <a:uFillTx/>
                <a:latin typeface="Calibri" panose="020F0502020204030204" pitchFamily="34" charset="0"/>
                <a:ea typeface="+mn-ea"/>
                <a:cs typeface="+mn-cs"/>
              </a:rPr>
              <a:t>Tecnología</a:t>
            </a:r>
            <a:endParaRPr kumimoji="0" lang="es-MX" sz="1400" b="1" i="0" u="none" strike="noStrike" kern="1200" cap="none" spc="0" normalizeH="0" baseline="0" noProof="0" dirty="0">
              <a:ln>
                <a:noFill/>
              </a:ln>
              <a:solidFill>
                <a:srgbClr val="4472C4">
                  <a:lumMod val="10000"/>
                </a:srgbClr>
              </a:solidFill>
              <a:effectLst/>
              <a:uLnTx/>
              <a:uFillTx/>
              <a:latin typeface="Calibri" panose="020F0502020204030204" pitchFamily="34" charset="0"/>
              <a:ea typeface="+mn-ea"/>
              <a:cs typeface="+mn-cs"/>
            </a:endParaRPr>
          </a:p>
        </p:txBody>
      </p:sp>
      <p:sp>
        <p:nvSpPr>
          <p:cNvPr id="6" name="5 Llamada de flecha a la izquierda"/>
          <p:cNvSpPr/>
          <p:nvPr/>
        </p:nvSpPr>
        <p:spPr bwMode="auto">
          <a:xfrm>
            <a:off x="2672081" y="1802859"/>
            <a:ext cx="1625599" cy="1257841"/>
          </a:xfrm>
          <a:prstGeom prst="leftArrowCallout">
            <a:avLst>
              <a:gd name="adj1" fmla="val 26883"/>
              <a:gd name="adj2" fmla="val 25000"/>
              <a:gd name="adj3" fmla="val 25000"/>
              <a:gd name="adj4" fmla="val 64977"/>
            </a:avLst>
          </a:prstGeom>
          <a:solidFill>
            <a:schemeClr val="accent1">
              <a:lumMod val="20000"/>
              <a:lumOff val="80000"/>
            </a:schemeClr>
          </a:solidFill>
          <a:ln w="12700" cap="sq" cmpd="sng" algn="ctr">
            <a:solidFill>
              <a:schemeClr val="accent1">
                <a:lumMod val="20000"/>
                <a:lumOff val="80000"/>
              </a:schemeClr>
            </a:solidFill>
            <a:prstDash val="solid"/>
            <a:round/>
            <a:headEnd type="none" w="sm" len="sm"/>
            <a:tailEnd type="none" w="sm" len="sm"/>
          </a:ln>
          <a:effectLst/>
          <a:scene3d>
            <a:camera prst="orthographicFront"/>
            <a:lightRig rig="threePt" dir="t"/>
          </a:scene3d>
          <a:sp3d>
            <a:bevelT w="114300" prst="artDeco"/>
          </a:sp3d>
        </p:spPr>
        <p:txBody>
          <a:bodyPr vert="horz" wrap="none" lIns="76200" tIns="38100" rIns="76200" bIns="38100" numCol="1" rtlCol="0" anchor="t" anchorCtr="0" compatLnSpc="1">
            <a:prstTxWarp prst="textNoShape">
              <a:avLst/>
            </a:prstTxWarp>
          </a:bodyPr>
          <a:lstStyle/>
          <a:p>
            <a:pPr marL="0" marR="0" lvl="0" indent="0" algn="ctr" defTabSz="761970" rtl="0" eaLnBrk="1" fontAlgn="base" latinLnBrk="0" hangingPunct="1">
              <a:lnSpc>
                <a:spcPct val="100000"/>
              </a:lnSpc>
              <a:spcBef>
                <a:spcPct val="0"/>
              </a:spcBef>
              <a:spcAft>
                <a:spcPct val="0"/>
              </a:spcAft>
              <a:buClrTx/>
              <a:buSzTx/>
              <a:buFontTx/>
              <a:buNone/>
              <a:tabLst/>
              <a:defRPr/>
            </a:pPr>
            <a:r>
              <a:rPr kumimoji="0" lang="es-CO" sz="1200" b="1" i="0" u="none" strike="noStrike" kern="1200" cap="none" spc="0" normalizeH="0" baseline="0" noProof="0" dirty="0">
                <a:ln>
                  <a:solidFill>
                    <a:srgbClr val="E7E6E6"/>
                  </a:solidFill>
                </a:ln>
                <a:solidFill>
                  <a:sysClr val="windowText" lastClr="000000"/>
                </a:solidFill>
                <a:effectLst/>
                <a:uLnTx/>
                <a:uFillTx/>
                <a:latin typeface="Verdana" pitchFamily="34" charset="0"/>
                <a:ea typeface="+mn-ea"/>
                <a:cs typeface="+mn-cs"/>
              </a:rPr>
              <a:t>Trabajando</a:t>
            </a:r>
            <a:endParaRPr kumimoji="0" lang="es-MX" sz="1200" b="1" i="0" u="none" strike="noStrike" kern="1200" cap="none" spc="0" normalizeH="0" baseline="0" noProof="0" dirty="0">
              <a:ln>
                <a:solidFill>
                  <a:srgbClr val="E7E6E6"/>
                </a:solidFill>
              </a:ln>
              <a:solidFill>
                <a:sysClr val="windowText" lastClr="000000"/>
              </a:solidFill>
              <a:effectLst/>
              <a:uLnTx/>
              <a:uFillTx/>
              <a:latin typeface="Verdana" pitchFamily="34" charset="0"/>
              <a:ea typeface="+mn-ea"/>
              <a:cs typeface="+mn-cs"/>
            </a:endParaRPr>
          </a:p>
          <a:p>
            <a:pPr marL="0" marR="0" lvl="0" indent="0" algn="ctr" defTabSz="761970" rtl="0" eaLnBrk="1" fontAlgn="base" latinLnBrk="0" hangingPunct="1">
              <a:lnSpc>
                <a:spcPct val="100000"/>
              </a:lnSpc>
              <a:spcBef>
                <a:spcPct val="0"/>
              </a:spcBef>
              <a:spcAft>
                <a:spcPct val="0"/>
              </a:spcAft>
              <a:buClrTx/>
              <a:buSzTx/>
              <a:buFontTx/>
              <a:buNone/>
              <a:tabLst/>
              <a:defRPr/>
            </a:pPr>
            <a:r>
              <a:rPr kumimoji="0" lang="es-CO" sz="1200" b="1" i="0" u="none" strike="noStrike" kern="1200" cap="none" spc="0" normalizeH="0" baseline="0" noProof="0" dirty="0">
                <a:ln>
                  <a:solidFill>
                    <a:srgbClr val="E7E6E6"/>
                  </a:solidFill>
                </a:ln>
                <a:solidFill>
                  <a:sysClr val="windowText" lastClr="000000"/>
                </a:solidFill>
                <a:effectLst/>
                <a:uLnTx/>
                <a:uFillTx/>
                <a:latin typeface="Verdana" pitchFamily="34" charset="0"/>
                <a:ea typeface="+mn-ea"/>
                <a:cs typeface="+mn-cs"/>
              </a:rPr>
              <a:t>en la </a:t>
            </a:r>
          </a:p>
          <a:p>
            <a:pPr marL="0" marR="0" lvl="0" indent="0" algn="ctr" defTabSz="761970" rtl="0" eaLnBrk="1" fontAlgn="base" latinLnBrk="0" hangingPunct="1">
              <a:lnSpc>
                <a:spcPct val="100000"/>
              </a:lnSpc>
              <a:spcBef>
                <a:spcPct val="0"/>
              </a:spcBef>
              <a:spcAft>
                <a:spcPct val="0"/>
              </a:spcAft>
              <a:buClrTx/>
              <a:buSzTx/>
              <a:buFontTx/>
              <a:buNone/>
              <a:tabLst/>
              <a:defRPr/>
            </a:pPr>
            <a:r>
              <a:rPr kumimoji="0" lang="es-CO" sz="1200" b="1" i="0" u="none" strike="noStrike" kern="1200" cap="none" spc="0" normalizeH="0" baseline="0" noProof="0" dirty="0">
                <a:ln>
                  <a:solidFill>
                    <a:srgbClr val="E7E6E6"/>
                  </a:solidFill>
                </a:ln>
                <a:solidFill>
                  <a:sysClr val="windowText" lastClr="000000"/>
                </a:solidFill>
                <a:effectLst/>
                <a:uLnTx/>
                <a:uFillTx/>
                <a:latin typeface="Verdana" pitchFamily="34" charset="0"/>
                <a:ea typeface="+mn-ea"/>
                <a:cs typeface="+mn-cs"/>
              </a:rPr>
              <a:t>Construcción </a:t>
            </a:r>
          </a:p>
          <a:p>
            <a:pPr marL="0" marR="0" lvl="0" indent="0" algn="ctr" defTabSz="761970" rtl="0" eaLnBrk="1" fontAlgn="base" latinLnBrk="0" hangingPunct="1">
              <a:lnSpc>
                <a:spcPct val="100000"/>
              </a:lnSpc>
              <a:spcBef>
                <a:spcPct val="0"/>
              </a:spcBef>
              <a:spcAft>
                <a:spcPct val="0"/>
              </a:spcAft>
              <a:buClrTx/>
              <a:buSzTx/>
              <a:buFontTx/>
              <a:buNone/>
              <a:tabLst/>
              <a:defRPr/>
            </a:pPr>
            <a:r>
              <a:rPr kumimoji="0" lang="es-CO" sz="1200" b="1" i="0" u="none" strike="noStrike" kern="1200" cap="none" spc="0" normalizeH="0" baseline="0" noProof="0" dirty="0">
                <a:ln>
                  <a:solidFill>
                    <a:srgbClr val="E7E6E6"/>
                  </a:solidFill>
                </a:ln>
                <a:solidFill>
                  <a:sysClr val="windowText" lastClr="000000"/>
                </a:solidFill>
                <a:effectLst/>
                <a:uLnTx/>
                <a:uFillTx/>
                <a:latin typeface="Verdana" pitchFamily="34" charset="0"/>
                <a:ea typeface="+mn-ea"/>
                <a:cs typeface="+mn-cs"/>
              </a:rPr>
              <a:t>de un nuevo</a:t>
            </a:r>
          </a:p>
          <a:p>
            <a:pPr marL="0" marR="0" lvl="0" indent="0" algn="ctr" defTabSz="761970" rtl="0" eaLnBrk="1" fontAlgn="base" latinLnBrk="0" hangingPunct="1">
              <a:lnSpc>
                <a:spcPct val="100000"/>
              </a:lnSpc>
              <a:spcBef>
                <a:spcPct val="0"/>
              </a:spcBef>
              <a:spcAft>
                <a:spcPct val="0"/>
              </a:spcAft>
              <a:buClrTx/>
              <a:buSzTx/>
              <a:buFontTx/>
              <a:buNone/>
              <a:tabLst/>
              <a:defRPr/>
            </a:pPr>
            <a:r>
              <a:rPr kumimoji="0" lang="es-CO" sz="1200" b="1" i="0" u="none" strike="noStrike" kern="1200" cap="none" spc="0" normalizeH="0" baseline="0" noProof="0" dirty="0">
                <a:ln>
                  <a:solidFill>
                    <a:srgbClr val="E7E6E6"/>
                  </a:solidFill>
                </a:ln>
                <a:solidFill>
                  <a:sysClr val="windowText" lastClr="000000"/>
                </a:solidFill>
                <a:effectLst/>
                <a:uLnTx/>
                <a:uFillTx/>
                <a:latin typeface="Verdana" pitchFamily="34" charset="0"/>
                <a:ea typeface="+mn-ea"/>
                <a:cs typeface="+mn-cs"/>
              </a:rPr>
              <a:t>perfil</a:t>
            </a:r>
          </a:p>
        </p:txBody>
      </p:sp>
      <p:sp>
        <p:nvSpPr>
          <p:cNvPr id="3" name="Rectángulo redondeado 2"/>
          <p:cNvSpPr/>
          <p:nvPr/>
        </p:nvSpPr>
        <p:spPr>
          <a:xfrm>
            <a:off x="1439594" y="889000"/>
            <a:ext cx="1978270" cy="42686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2788" rtl="0" eaLnBrk="0" fontAlgn="base" latinLnBrk="0" hangingPunct="0">
              <a:lnSpc>
                <a:spcPct val="100000"/>
              </a:lnSpc>
              <a:spcBef>
                <a:spcPct val="0"/>
              </a:spcBef>
              <a:spcAft>
                <a:spcPct val="0"/>
              </a:spcAft>
              <a:buClrTx/>
              <a:buSzTx/>
              <a:buFontTx/>
              <a:buNone/>
              <a:tabLst/>
              <a:defRPr/>
            </a:pPr>
            <a:r>
              <a:rPr kumimoji="1" lang="es-CO" sz="1400" i="0" u="none" strike="noStrike" kern="1200" cap="none" spc="0" normalizeH="0" baseline="0" noProof="0" dirty="0">
                <a:ln w="11430"/>
                <a:solidFill>
                  <a:srgbClr val="002060"/>
                </a:solidFill>
                <a:effectLst>
                  <a:outerShdw blurRad="50800" dist="39000" dir="5460000" algn="tl">
                    <a:srgbClr val="000000">
                      <a:alpha val="38000"/>
                    </a:srgbClr>
                  </a:outerShdw>
                </a:effectLst>
                <a:uLnTx/>
                <a:uFillTx/>
                <a:latin typeface="Calibri Light" panose="020F0302020204030204"/>
                <a:ea typeface="+mn-ea"/>
                <a:cs typeface="+mn-cs"/>
              </a:rPr>
              <a:t>FUNDAMENTALES</a:t>
            </a:r>
          </a:p>
        </p:txBody>
      </p:sp>
      <p:pic>
        <p:nvPicPr>
          <p:cNvPr id="1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8208" y="1354182"/>
            <a:ext cx="4042271" cy="419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4 CuadroTexto"/>
          <p:cNvSpPr txBox="1"/>
          <p:nvPr/>
        </p:nvSpPr>
        <p:spPr>
          <a:xfrm>
            <a:off x="5276167" y="1805788"/>
            <a:ext cx="956786" cy="646331"/>
          </a:xfrm>
          <a:prstGeom prst="rect">
            <a:avLst/>
          </a:prstGeom>
          <a:noFill/>
        </p:spPr>
        <p:txBody>
          <a:bodyPr wrap="square" rtlCol="0">
            <a:spAutoFit/>
          </a:bodyPr>
          <a:lstStyle/>
          <a:p>
            <a:pPr marL="0" marR="0" lvl="0" indent="0" algn="l" defTabSz="712788" rtl="0" eaLnBrk="0" fontAlgn="base" latinLnBrk="0" hangingPunct="0">
              <a:lnSpc>
                <a:spcPct val="100000"/>
              </a:lnSpc>
              <a:spcBef>
                <a:spcPct val="0"/>
              </a:spcBef>
              <a:spcAft>
                <a:spcPct val="0"/>
              </a:spcAft>
              <a:buClrTx/>
              <a:buSzTx/>
              <a:buFontTx/>
              <a:buNone/>
              <a:tabLst/>
              <a:defRPr/>
            </a:pPr>
            <a:r>
              <a:rPr kumimoji="0" lang="es-CO" sz="1200" b="1" i="0" u="none" strike="noStrike" kern="1200" cap="none" spc="0" normalizeH="0" baseline="0" noProof="0" dirty="0">
                <a:ln>
                  <a:noFill/>
                </a:ln>
                <a:solidFill>
                  <a:srgbClr val="4472C4">
                    <a:lumMod val="10000"/>
                  </a:srgbClr>
                </a:solidFill>
                <a:effectLst/>
                <a:uLnTx/>
                <a:uFillTx/>
                <a:latin typeface="Calibri" panose="020F0502020204030204" pitchFamily="34" charset="0"/>
                <a:ea typeface="+mn-ea"/>
                <a:cs typeface="+mn-cs"/>
              </a:rPr>
              <a:t>Reportes </a:t>
            </a:r>
          </a:p>
          <a:p>
            <a:pPr marL="0" marR="0" lvl="0" indent="0" algn="l" defTabSz="712788" rtl="0" eaLnBrk="0" fontAlgn="base" latinLnBrk="0" hangingPunct="0">
              <a:lnSpc>
                <a:spcPct val="100000"/>
              </a:lnSpc>
              <a:spcBef>
                <a:spcPct val="0"/>
              </a:spcBef>
              <a:spcAft>
                <a:spcPct val="0"/>
              </a:spcAft>
              <a:buClrTx/>
              <a:buSzTx/>
              <a:buFontTx/>
              <a:buNone/>
              <a:tabLst/>
              <a:defRPr/>
            </a:pPr>
            <a:r>
              <a:rPr kumimoji="0" lang="es-CO" sz="1200" b="1" i="0" u="none" strike="noStrike" kern="1200" cap="none" spc="0" normalizeH="0" baseline="0" noProof="0" dirty="0">
                <a:ln>
                  <a:noFill/>
                </a:ln>
                <a:solidFill>
                  <a:srgbClr val="4472C4">
                    <a:lumMod val="10000"/>
                  </a:srgbClr>
                </a:solidFill>
                <a:effectLst/>
                <a:uLnTx/>
                <a:uFillTx/>
                <a:latin typeface="Calibri" panose="020F0502020204030204" pitchFamily="34" charset="0"/>
                <a:ea typeface="+mn-ea"/>
                <a:cs typeface="+mn-cs"/>
              </a:rPr>
              <a:t>Externos </a:t>
            </a:r>
          </a:p>
          <a:p>
            <a:pPr marL="0" marR="0" lvl="0" indent="0" algn="l" defTabSz="712788" rtl="0" eaLnBrk="0" fontAlgn="base" latinLnBrk="0" hangingPunct="0">
              <a:lnSpc>
                <a:spcPct val="100000"/>
              </a:lnSpc>
              <a:spcBef>
                <a:spcPct val="0"/>
              </a:spcBef>
              <a:spcAft>
                <a:spcPct val="0"/>
              </a:spcAft>
              <a:buClrTx/>
              <a:buSzTx/>
              <a:buFontTx/>
              <a:buNone/>
              <a:tabLst/>
              <a:defRPr/>
            </a:pPr>
            <a:r>
              <a:rPr kumimoji="0" lang="es-CO" sz="1200" b="1" i="0" u="none" strike="noStrike" kern="1200" cap="none" spc="0" normalizeH="0" baseline="0" noProof="0" dirty="0">
                <a:ln>
                  <a:noFill/>
                </a:ln>
                <a:solidFill>
                  <a:srgbClr val="4472C4">
                    <a:lumMod val="10000"/>
                  </a:srgbClr>
                </a:solidFill>
                <a:effectLst/>
                <a:uLnTx/>
                <a:uFillTx/>
                <a:latin typeface="Calibri" panose="020F0502020204030204" pitchFamily="34" charset="0"/>
                <a:ea typeface="+mn-ea"/>
                <a:cs typeface="+mn-cs"/>
              </a:rPr>
              <a:t>y su análisis</a:t>
            </a:r>
            <a:endParaRPr kumimoji="0" lang="es-MX" sz="1200" b="1" i="0" u="none" strike="noStrike" kern="1200" cap="none" spc="0" normalizeH="0" baseline="0" noProof="0" dirty="0">
              <a:ln>
                <a:noFill/>
              </a:ln>
              <a:solidFill>
                <a:srgbClr val="4472C4">
                  <a:lumMod val="10000"/>
                </a:srgbClr>
              </a:solidFill>
              <a:effectLst/>
              <a:uLnTx/>
              <a:uFillTx/>
              <a:latin typeface="Calibri" panose="020F0502020204030204" pitchFamily="34" charset="0"/>
              <a:ea typeface="+mn-ea"/>
              <a:cs typeface="+mn-cs"/>
            </a:endParaRPr>
          </a:p>
        </p:txBody>
      </p:sp>
      <p:sp>
        <p:nvSpPr>
          <p:cNvPr id="16" name="6 CuadroTexto"/>
          <p:cNvSpPr txBox="1"/>
          <p:nvPr/>
        </p:nvSpPr>
        <p:spPr>
          <a:xfrm>
            <a:off x="5361660" y="2884807"/>
            <a:ext cx="1240931" cy="461665"/>
          </a:xfrm>
          <a:prstGeom prst="rect">
            <a:avLst/>
          </a:prstGeom>
          <a:noFill/>
        </p:spPr>
        <p:txBody>
          <a:bodyPr wrap="square" rtlCol="0">
            <a:spAutoFit/>
          </a:bodyPr>
          <a:lstStyle/>
          <a:p>
            <a:pPr marL="0" marR="0" lvl="0" indent="0" algn="l" defTabSz="712788" rtl="0" eaLnBrk="0" fontAlgn="base" latinLnBrk="0" hangingPunct="0">
              <a:lnSpc>
                <a:spcPct val="100000"/>
              </a:lnSpc>
              <a:spcBef>
                <a:spcPct val="0"/>
              </a:spcBef>
              <a:spcAft>
                <a:spcPct val="0"/>
              </a:spcAft>
              <a:buClrTx/>
              <a:buSzTx/>
              <a:buFontTx/>
              <a:buNone/>
              <a:tabLst/>
              <a:defRPr/>
            </a:pPr>
            <a:r>
              <a:rPr kumimoji="0" lang="es-CO" sz="1200" b="1" i="0" u="none" strike="noStrike" kern="1200" cap="none" spc="0" normalizeH="0" baseline="0" noProof="0" dirty="0">
                <a:ln>
                  <a:noFill/>
                </a:ln>
                <a:solidFill>
                  <a:srgbClr val="4472C4">
                    <a:lumMod val="10000"/>
                  </a:srgbClr>
                </a:solidFill>
                <a:effectLst/>
                <a:uLnTx/>
                <a:uFillTx/>
                <a:latin typeface="Calibri" panose="020F0502020204030204" pitchFamily="34" charset="0"/>
                <a:ea typeface="+mn-ea"/>
                <a:cs typeface="+mn-cs"/>
              </a:rPr>
              <a:t>Auditoria y Aseguramiento</a:t>
            </a:r>
            <a:endParaRPr kumimoji="0" lang="es-MX" sz="1200" b="1" i="0" u="none" strike="noStrike" kern="1200" cap="none" spc="0" normalizeH="0" baseline="0" noProof="0" dirty="0">
              <a:ln>
                <a:noFill/>
              </a:ln>
              <a:solidFill>
                <a:srgbClr val="4472C4">
                  <a:lumMod val="10000"/>
                </a:srgbClr>
              </a:solidFill>
              <a:effectLst/>
              <a:uLnTx/>
              <a:uFillTx/>
              <a:latin typeface="Calibri" panose="020F0502020204030204" pitchFamily="34" charset="0"/>
              <a:ea typeface="+mn-ea"/>
              <a:cs typeface="+mn-cs"/>
            </a:endParaRPr>
          </a:p>
        </p:txBody>
      </p:sp>
      <p:sp>
        <p:nvSpPr>
          <p:cNvPr id="17" name="7 CuadroTexto"/>
          <p:cNvSpPr txBox="1"/>
          <p:nvPr/>
        </p:nvSpPr>
        <p:spPr>
          <a:xfrm>
            <a:off x="5313917" y="3546365"/>
            <a:ext cx="1123536" cy="461665"/>
          </a:xfrm>
          <a:prstGeom prst="rect">
            <a:avLst/>
          </a:prstGeom>
          <a:noFill/>
        </p:spPr>
        <p:txBody>
          <a:bodyPr wrap="square" rtlCol="0">
            <a:spAutoFit/>
          </a:bodyPr>
          <a:lstStyle/>
          <a:p>
            <a:pPr marL="0" marR="0" lvl="0" indent="0" algn="l" defTabSz="712788" rtl="0" eaLnBrk="0" fontAlgn="base" latinLnBrk="0" hangingPunct="0">
              <a:lnSpc>
                <a:spcPct val="100000"/>
              </a:lnSpc>
              <a:spcBef>
                <a:spcPct val="0"/>
              </a:spcBef>
              <a:spcAft>
                <a:spcPct val="0"/>
              </a:spcAft>
              <a:buClrTx/>
              <a:buSzTx/>
              <a:buFontTx/>
              <a:buNone/>
              <a:tabLst/>
              <a:defRPr/>
            </a:pPr>
            <a:r>
              <a:rPr kumimoji="0" lang="es-CO" sz="1200" b="1" i="0" u="none" strike="noStrike" kern="1200" cap="none" spc="0" normalizeH="0" baseline="0" noProof="0" dirty="0">
                <a:ln>
                  <a:noFill/>
                </a:ln>
                <a:solidFill>
                  <a:srgbClr val="4472C4">
                    <a:lumMod val="10000"/>
                  </a:srgbClr>
                </a:solidFill>
                <a:effectLst/>
                <a:uLnTx/>
                <a:uFillTx/>
                <a:latin typeface="Calibri" panose="020F0502020204030204" pitchFamily="34" charset="0"/>
                <a:ea typeface="+mn-ea"/>
                <a:cs typeface="+mn-cs"/>
              </a:rPr>
              <a:t>Gestión Financiera</a:t>
            </a:r>
            <a:endParaRPr kumimoji="0" lang="es-MX" sz="1200" b="1" i="0" u="none" strike="noStrike" kern="1200" cap="none" spc="0" normalizeH="0" baseline="0" noProof="0" dirty="0">
              <a:ln>
                <a:noFill/>
              </a:ln>
              <a:solidFill>
                <a:srgbClr val="4472C4">
                  <a:lumMod val="10000"/>
                </a:srgbClr>
              </a:solidFill>
              <a:effectLst/>
              <a:uLnTx/>
              <a:uFillTx/>
              <a:latin typeface="Calibri" panose="020F0502020204030204" pitchFamily="34" charset="0"/>
              <a:ea typeface="+mn-ea"/>
              <a:cs typeface="+mn-cs"/>
            </a:endParaRPr>
          </a:p>
        </p:txBody>
      </p:sp>
      <p:sp>
        <p:nvSpPr>
          <p:cNvPr id="18" name="8 CuadroTexto"/>
          <p:cNvSpPr txBox="1"/>
          <p:nvPr/>
        </p:nvSpPr>
        <p:spPr>
          <a:xfrm rot="18723004">
            <a:off x="6258512" y="1828282"/>
            <a:ext cx="952749" cy="461665"/>
          </a:xfrm>
          <a:prstGeom prst="rect">
            <a:avLst/>
          </a:prstGeom>
          <a:noFill/>
        </p:spPr>
        <p:txBody>
          <a:bodyPr wrap="square" rtlCol="0">
            <a:spAutoFit/>
          </a:bodyPr>
          <a:lstStyle/>
          <a:p>
            <a:pPr marL="0" marR="0" lvl="0" indent="0" algn="l" defTabSz="712788" rtl="0" eaLnBrk="0" fontAlgn="base" latinLnBrk="0" hangingPunct="0">
              <a:lnSpc>
                <a:spcPct val="100000"/>
              </a:lnSpc>
              <a:spcBef>
                <a:spcPct val="0"/>
              </a:spcBef>
              <a:spcAft>
                <a:spcPct val="0"/>
              </a:spcAft>
              <a:buClrTx/>
              <a:buSzTx/>
              <a:buFontTx/>
              <a:buNone/>
              <a:tabLst/>
              <a:defRPr/>
            </a:pPr>
            <a:r>
              <a:rPr kumimoji="0" lang="es-CO" sz="1200" b="1" i="0" u="none" strike="noStrike" kern="1200" cap="none" spc="0" normalizeH="0" baseline="0" noProof="0" dirty="0">
                <a:ln>
                  <a:noFill/>
                </a:ln>
                <a:solidFill>
                  <a:srgbClr val="4472C4">
                    <a:lumMod val="10000"/>
                  </a:srgbClr>
                </a:solidFill>
                <a:effectLst/>
                <a:uLnTx/>
                <a:uFillTx/>
                <a:latin typeface="Calibri" panose="020F0502020204030204" pitchFamily="34" charset="0"/>
                <a:ea typeface="+mn-ea"/>
                <a:cs typeface="+mn-cs"/>
              </a:rPr>
              <a:t>Planeación y Control</a:t>
            </a:r>
            <a:endParaRPr kumimoji="0" lang="es-MX" sz="1200" b="1" i="0" u="none" strike="noStrike" kern="1200" cap="none" spc="0" normalizeH="0" baseline="0" noProof="0" dirty="0">
              <a:ln>
                <a:noFill/>
              </a:ln>
              <a:solidFill>
                <a:srgbClr val="4472C4">
                  <a:lumMod val="10000"/>
                </a:srgbClr>
              </a:solidFill>
              <a:effectLst/>
              <a:uLnTx/>
              <a:uFillTx/>
              <a:latin typeface="Calibri" panose="020F0502020204030204" pitchFamily="34" charset="0"/>
              <a:ea typeface="+mn-ea"/>
              <a:cs typeface="+mn-cs"/>
            </a:endParaRPr>
          </a:p>
        </p:txBody>
      </p:sp>
      <p:sp>
        <p:nvSpPr>
          <p:cNvPr id="19" name="11 CuadroTexto"/>
          <p:cNvSpPr txBox="1"/>
          <p:nvPr/>
        </p:nvSpPr>
        <p:spPr>
          <a:xfrm>
            <a:off x="5802728" y="4058240"/>
            <a:ext cx="1675032" cy="523220"/>
          </a:xfrm>
          <a:prstGeom prst="rect">
            <a:avLst/>
          </a:prstGeom>
          <a:noFill/>
        </p:spPr>
        <p:txBody>
          <a:bodyPr wrap="square" rtlCol="0">
            <a:spAutoFit/>
          </a:bodyPr>
          <a:lstStyle/>
          <a:p>
            <a:pPr marL="0" marR="0" lvl="0" indent="0" algn="ctr" defTabSz="712788" rtl="0" eaLnBrk="0" fontAlgn="base" latinLnBrk="0" hangingPunct="0">
              <a:lnSpc>
                <a:spcPct val="100000"/>
              </a:lnSpc>
              <a:spcBef>
                <a:spcPct val="0"/>
              </a:spcBef>
              <a:spcAft>
                <a:spcPct val="0"/>
              </a:spcAft>
              <a:buClrTx/>
              <a:buSzTx/>
              <a:buFontTx/>
              <a:buNone/>
              <a:tabLst/>
              <a:defRPr/>
            </a:pPr>
            <a:r>
              <a:rPr kumimoji="0" lang="es-CO" sz="1400" b="1" i="0" u="none" strike="noStrike" kern="1200" cap="none" spc="0" normalizeH="0" baseline="0" noProof="0" dirty="0">
                <a:ln>
                  <a:noFill/>
                </a:ln>
                <a:solidFill>
                  <a:srgbClr val="4472C4">
                    <a:lumMod val="10000"/>
                  </a:srgbClr>
                </a:solidFill>
                <a:effectLst/>
                <a:uLnTx/>
                <a:uFillTx/>
                <a:latin typeface="Calibri" panose="020F0502020204030204" pitchFamily="34" charset="0"/>
                <a:ea typeface="+mn-ea"/>
                <a:cs typeface="+mn-cs"/>
              </a:rPr>
              <a:t>Gobierno, riesgo y cumplimiento</a:t>
            </a:r>
            <a:endParaRPr kumimoji="0" lang="es-MX" sz="1400" b="1" i="0" u="none" strike="noStrike" kern="1200" cap="none" spc="0" normalizeH="0" baseline="0" noProof="0" dirty="0">
              <a:ln>
                <a:noFill/>
              </a:ln>
              <a:solidFill>
                <a:srgbClr val="4472C4">
                  <a:lumMod val="10000"/>
                </a:srgbClr>
              </a:solidFill>
              <a:effectLst/>
              <a:uLnTx/>
              <a:uFillTx/>
              <a:latin typeface="Calibri" panose="020F0502020204030204" pitchFamily="34" charset="0"/>
              <a:ea typeface="+mn-ea"/>
              <a:cs typeface="+mn-cs"/>
            </a:endParaRPr>
          </a:p>
        </p:txBody>
      </p:sp>
      <p:sp>
        <p:nvSpPr>
          <p:cNvPr id="20" name="12 CuadroTexto"/>
          <p:cNvSpPr txBox="1"/>
          <p:nvPr/>
        </p:nvSpPr>
        <p:spPr>
          <a:xfrm rot="20211479">
            <a:off x="5045251" y="4892605"/>
            <a:ext cx="1075434" cy="307777"/>
          </a:xfrm>
          <a:prstGeom prst="rect">
            <a:avLst/>
          </a:prstGeom>
          <a:noFill/>
        </p:spPr>
        <p:txBody>
          <a:bodyPr wrap="square" rtlCol="0">
            <a:spAutoFit/>
          </a:bodyPr>
          <a:lstStyle/>
          <a:p>
            <a:pPr marL="0" marR="0" lvl="0" indent="0" algn="ctr" defTabSz="712788" rtl="0" eaLnBrk="0" fontAlgn="base" latinLnBrk="0" hangingPunct="0">
              <a:lnSpc>
                <a:spcPct val="100000"/>
              </a:lnSpc>
              <a:spcBef>
                <a:spcPct val="0"/>
              </a:spcBef>
              <a:spcAft>
                <a:spcPct val="0"/>
              </a:spcAft>
              <a:buClrTx/>
              <a:buSzTx/>
              <a:buFontTx/>
              <a:buNone/>
              <a:tabLst/>
              <a:defRPr/>
            </a:pPr>
            <a:r>
              <a:rPr kumimoji="0" lang="es-CO" sz="1400" b="1" i="0" u="none" strike="noStrike" kern="1200" cap="none" spc="0" normalizeH="0" baseline="0" noProof="0" dirty="0">
                <a:ln>
                  <a:noFill/>
                </a:ln>
                <a:solidFill>
                  <a:srgbClr val="4472C4">
                    <a:lumMod val="10000"/>
                  </a:srgbClr>
                </a:solidFill>
                <a:effectLst/>
                <a:uLnTx/>
                <a:uFillTx/>
                <a:latin typeface="Calibri" panose="020F0502020204030204" pitchFamily="34" charset="0"/>
                <a:ea typeface="+mn-ea"/>
                <a:cs typeface="+mn-cs"/>
              </a:rPr>
              <a:t>Impuestos</a:t>
            </a:r>
            <a:endParaRPr kumimoji="0" lang="es-MX" sz="1400" b="1" i="0" u="none" strike="noStrike" kern="1200" cap="none" spc="0" normalizeH="0" baseline="0" noProof="0" dirty="0">
              <a:ln>
                <a:noFill/>
              </a:ln>
              <a:solidFill>
                <a:srgbClr val="4472C4">
                  <a:lumMod val="10000"/>
                </a:srgbClr>
              </a:solidFill>
              <a:effectLst/>
              <a:uLnTx/>
              <a:uFillTx/>
              <a:latin typeface="Calibri" panose="020F0502020204030204" pitchFamily="34" charset="0"/>
              <a:ea typeface="+mn-ea"/>
              <a:cs typeface="+mn-cs"/>
            </a:endParaRPr>
          </a:p>
        </p:txBody>
      </p:sp>
      <p:sp>
        <p:nvSpPr>
          <p:cNvPr id="21" name="5 Llamada de flecha a la izquierda"/>
          <p:cNvSpPr/>
          <p:nvPr/>
        </p:nvSpPr>
        <p:spPr bwMode="auto">
          <a:xfrm>
            <a:off x="7030719" y="1787620"/>
            <a:ext cx="1926349" cy="1197528"/>
          </a:xfrm>
          <a:prstGeom prst="leftArrowCallout">
            <a:avLst>
              <a:gd name="adj1" fmla="val 26883"/>
              <a:gd name="adj2" fmla="val 25000"/>
              <a:gd name="adj3" fmla="val 25000"/>
              <a:gd name="adj4" fmla="val 64977"/>
            </a:avLst>
          </a:prstGeom>
          <a:solidFill>
            <a:schemeClr val="accent1">
              <a:lumMod val="20000"/>
              <a:lumOff val="80000"/>
            </a:schemeClr>
          </a:solidFill>
          <a:ln w="12700" cap="sq" cmpd="sng" algn="ctr">
            <a:solidFill>
              <a:schemeClr val="accent1">
                <a:lumMod val="20000"/>
                <a:lumOff val="80000"/>
              </a:schemeClr>
            </a:solidFill>
            <a:prstDash val="solid"/>
            <a:round/>
            <a:headEnd type="none" w="sm" len="sm"/>
            <a:tailEnd type="none" w="sm" len="sm"/>
          </a:ln>
          <a:effectLst/>
          <a:scene3d>
            <a:camera prst="orthographicFront"/>
            <a:lightRig rig="threePt" dir="t"/>
          </a:scene3d>
          <a:sp3d>
            <a:bevelT w="114300" prst="artDeco"/>
          </a:sp3d>
        </p:spPr>
        <p:txBody>
          <a:bodyPr vert="horz" wrap="none" lIns="76200" tIns="38100" rIns="76200" bIns="38100" numCol="1" rtlCol="0" anchor="t" anchorCtr="0" compatLnSpc="1">
            <a:prstTxWarp prst="textNoShape">
              <a:avLst/>
            </a:prstTxWarp>
          </a:bodyPr>
          <a:lstStyle/>
          <a:p>
            <a:pPr marL="0" marR="0" lvl="0" indent="0" algn="ctr" defTabSz="761970" rtl="0" eaLnBrk="1" fontAlgn="base" latinLnBrk="0" hangingPunct="1">
              <a:lnSpc>
                <a:spcPct val="100000"/>
              </a:lnSpc>
              <a:spcBef>
                <a:spcPct val="0"/>
              </a:spcBef>
              <a:spcAft>
                <a:spcPct val="0"/>
              </a:spcAft>
              <a:buClrTx/>
              <a:buSzTx/>
              <a:buFontTx/>
              <a:buNone/>
              <a:tabLst/>
              <a:defRPr/>
            </a:pPr>
            <a:r>
              <a:rPr kumimoji="0" lang="es-CO" b="1" i="0" u="none" strike="noStrike" kern="1200" cap="none" spc="0" normalizeH="0" baseline="0" noProof="0" dirty="0">
                <a:ln>
                  <a:solidFill>
                    <a:srgbClr val="E7E6E6"/>
                  </a:solidFill>
                </a:ln>
                <a:solidFill>
                  <a:sysClr val="windowText" lastClr="000000"/>
                </a:solidFill>
                <a:effectLst/>
                <a:uLnTx/>
                <a:uFillTx/>
                <a:latin typeface="Verdana" pitchFamily="34" charset="0"/>
                <a:ea typeface="+mn-ea"/>
                <a:cs typeface="+mn-cs"/>
              </a:rPr>
              <a:t>Trabajando</a:t>
            </a:r>
            <a:endParaRPr kumimoji="0" lang="es-MX" b="1" i="0" u="none" strike="noStrike" kern="1200" cap="none" spc="0" normalizeH="0" baseline="0" noProof="0" dirty="0">
              <a:ln>
                <a:solidFill>
                  <a:srgbClr val="E7E6E6"/>
                </a:solidFill>
              </a:ln>
              <a:solidFill>
                <a:sysClr val="windowText" lastClr="000000"/>
              </a:solidFill>
              <a:effectLst/>
              <a:uLnTx/>
              <a:uFillTx/>
              <a:latin typeface="Verdana" pitchFamily="34" charset="0"/>
              <a:ea typeface="+mn-ea"/>
              <a:cs typeface="+mn-cs"/>
            </a:endParaRPr>
          </a:p>
          <a:p>
            <a:pPr marL="0" marR="0" lvl="0" indent="0" algn="ctr" defTabSz="761970" rtl="0" eaLnBrk="1" fontAlgn="base" latinLnBrk="0" hangingPunct="1">
              <a:lnSpc>
                <a:spcPct val="100000"/>
              </a:lnSpc>
              <a:spcBef>
                <a:spcPct val="0"/>
              </a:spcBef>
              <a:spcAft>
                <a:spcPct val="0"/>
              </a:spcAft>
              <a:buClrTx/>
              <a:buSzTx/>
              <a:buFontTx/>
              <a:buNone/>
              <a:tabLst/>
              <a:defRPr/>
            </a:pPr>
            <a:r>
              <a:rPr kumimoji="0" lang="es-CO" b="1" i="0" u="none" strike="noStrike" kern="1200" cap="none" spc="0" normalizeH="0" baseline="0" noProof="0" dirty="0">
                <a:ln>
                  <a:solidFill>
                    <a:srgbClr val="E7E6E6"/>
                  </a:solidFill>
                </a:ln>
                <a:solidFill>
                  <a:sysClr val="windowText" lastClr="000000"/>
                </a:solidFill>
                <a:effectLst/>
                <a:uLnTx/>
                <a:uFillTx/>
                <a:latin typeface="Verdana" pitchFamily="34" charset="0"/>
                <a:ea typeface="+mn-ea"/>
                <a:cs typeface="+mn-cs"/>
              </a:rPr>
              <a:t>en la </a:t>
            </a:r>
          </a:p>
          <a:p>
            <a:pPr marL="0" marR="0" lvl="0" indent="0" algn="ctr" defTabSz="761970" rtl="0" eaLnBrk="1" fontAlgn="base" latinLnBrk="0" hangingPunct="1">
              <a:lnSpc>
                <a:spcPct val="100000"/>
              </a:lnSpc>
              <a:spcBef>
                <a:spcPct val="0"/>
              </a:spcBef>
              <a:spcAft>
                <a:spcPct val="0"/>
              </a:spcAft>
              <a:buClrTx/>
              <a:buSzTx/>
              <a:buFontTx/>
              <a:buNone/>
              <a:tabLst/>
              <a:defRPr/>
            </a:pPr>
            <a:r>
              <a:rPr kumimoji="0" lang="es-CO" b="1" i="0" u="none" strike="noStrike" kern="1200" cap="none" spc="0" normalizeH="0" baseline="0" noProof="0" dirty="0">
                <a:ln>
                  <a:solidFill>
                    <a:srgbClr val="E7E6E6"/>
                  </a:solidFill>
                </a:ln>
                <a:solidFill>
                  <a:sysClr val="windowText" lastClr="000000"/>
                </a:solidFill>
                <a:effectLst/>
                <a:uLnTx/>
                <a:uFillTx/>
                <a:latin typeface="Verdana" pitchFamily="34" charset="0"/>
                <a:ea typeface="+mn-ea"/>
                <a:cs typeface="+mn-cs"/>
              </a:rPr>
              <a:t>Construcción </a:t>
            </a:r>
          </a:p>
          <a:p>
            <a:pPr marL="0" marR="0" lvl="0" indent="0" algn="ctr" defTabSz="761970" rtl="0" eaLnBrk="1" fontAlgn="base" latinLnBrk="0" hangingPunct="1">
              <a:lnSpc>
                <a:spcPct val="100000"/>
              </a:lnSpc>
              <a:spcBef>
                <a:spcPct val="0"/>
              </a:spcBef>
              <a:spcAft>
                <a:spcPct val="0"/>
              </a:spcAft>
              <a:buClrTx/>
              <a:buSzTx/>
              <a:buFontTx/>
              <a:buNone/>
              <a:tabLst/>
              <a:defRPr/>
            </a:pPr>
            <a:r>
              <a:rPr kumimoji="0" lang="es-CO" b="1" i="0" u="none" strike="noStrike" kern="1200" cap="none" spc="0" normalizeH="0" baseline="0" noProof="0" dirty="0">
                <a:ln>
                  <a:solidFill>
                    <a:srgbClr val="E7E6E6"/>
                  </a:solidFill>
                </a:ln>
                <a:solidFill>
                  <a:sysClr val="windowText" lastClr="000000"/>
                </a:solidFill>
                <a:effectLst/>
                <a:uLnTx/>
                <a:uFillTx/>
                <a:latin typeface="Verdana" pitchFamily="34" charset="0"/>
                <a:ea typeface="+mn-ea"/>
                <a:cs typeface="+mn-cs"/>
              </a:rPr>
              <a:t>de un nuevo</a:t>
            </a:r>
          </a:p>
          <a:p>
            <a:pPr marL="0" marR="0" lvl="0" indent="0" algn="ctr" defTabSz="761970" rtl="0" eaLnBrk="1" fontAlgn="base" latinLnBrk="0" hangingPunct="1">
              <a:lnSpc>
                <a:spcPct val="100000"/>
              </a:lnSpc>
              <a:spcBef>
                <a:spcPct val="0"/>
              </a:spcBef>
              <a:spcAft>
                <a:spcPct val="0"/>
              </a:spcAft>
              <a:buClrTx/>
              <a:buSzTx/>
              <a:buFontTx/>
              <a:buNone/>
              <a:tabLst/>
              <a:defRPr/>
            </a:pPr>
            <a:r>
              <a:rPr kumimoji="0" lang="es-CO" b="1" i="0" u="none" strike="noStrike" kern="1200" cap="none" spc="0" normalizeH="0" baseline="0" noProof="0" dirty="0">
                <a:ln>
                  <a:solidFill>
                    <a:srgbClr val="E7E6E6"/>
                  </a:solidFill>
                </a:ln>
                <a:solidFill>
                  <a:sysClr val="windowText" lastClr="000000"/>
                </a:solidFill>
                <a:effectLst/>
                <a:uLnTx/>
                <a:uFillTx/>
                <a:latin typeface="Verdana" pitchFamily="34" charset="0"/>
                <a:ea typeface="+mn-ea"/>
                <a:cs typeface="+mn-cs"/>
              </a:rPr>
              <a:t>perfil</a:t>
            </a:r>
          </a:p>
        </p:txBody>
      </p:sp>
      <p:sp>
        <p:nvSpPr>
          <p:cNvPr id="22" name="Rectángulo redondeado 21"/>
          <p:cNvSpPr/>
          <p:nvPr/>
        </p:nvSpPr>
        <p:spPr>
          <a:xfrm>
            <a:off x="5681393" y="868680"/>
            <a:ext cx="2066571" cy="42686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2788" rtl="0" eaLnBrk="0" fontAlgn="base" latinLnBrk="0" hangingPunct="0">
              <a:lnSpc>
                <a:spcPct val="100000"/>
              </a:lnSpc>
              <a:spcBef>
                <a:spcPct val="0"/>
              </a:spcBef>
              <a:spcAft>
                <a:spcPct val="0"/>
              </a:spcAft>
              <a:buClrTx/>
              <a:buSzTx/>
              <a:buFontTx/>
              <a:buNone/>
              <a:tabLst/>
              <a:defRPr/>
            </a:pPr>
            <a:r>
              <a:rPr kumimoji="1" lang="es-CO" sz="1400" i="0" u="none" strike="noStrike" kern="1200" cap="none" spc="0" normalizeH="0" baseline="0" noProof="0" dirty="0">
                <a:ln w="11430"/>
                <a:solidFill>
                  <a:srgbClr val="002060"/>
                </a:solidFill>
                <a:effectLst>
                  <a:outerShdw blurRad="50800" dist="39000" dir="5460000" algn="tl">
                    <a:srgbClr val="000000">
                      <a:alpha val="38000"/>
                    </a:srgbClr>
                  </a:outerShdw>
                </a:effectLst>
                <a:uLnTx/>
                <a:uFillTx/>
                <a:latin typeface="Calibri Light" panose="020F0302020204030204"/>
                <a:ea typeface="+mn-ea"/>
                <a:cs typeface="+mn-cs"/>
              </a:rPr>
              <a:t>CONTABLES</a:t>
            </a:r>
          </a:p>
        </p:txBody>
      </p:sp>
    </p:spTree>
    <p:extLst>
      <p:ext uri="{BB962C8B-B14F-4D97-AF65-F5344CB8AC3E}">
        <p14:creationId xmlns:p14="http://schemas.microsoft.com/office/powerpoint/2010/main" val="4643182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2" grpId="0"/>
      <p:bldP spid="13"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1151620" y="38100"/>
            <a:ext cx="710338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6200" tIns="38100" rIns="76200" bIns="38100" numCol="1" anchor="b" anchorCtr="0" compatLnSpc="1">
            <a:prstTxWarp prst="textNoShape">
              <a:avLst/>
            </a:prstTxWarp>
          </a:bodyPr>
          <a:lst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marL="0" marR="0" lvl="0" indent="0" algn="ctr" defTabSz="712788" rtl="0" eaLnBrk="1" fontAlgn="base" latinLnBrk="0" hangingPunct="1">
              <a:lnSpc>
                <a:spcPct val="100000"/>
              </a:lnSpc>
              <a:spcBef>
                <a:spcPct val="0"/>
              </a:spcBef>
              <a:spcAft>
                <a:spcPct val="0"/>
              </a:spcAft>
              <a:buClrTx/>
              <a:buSzTx/>
              <a:buFontTx/>
              <a:buNone/>
              <a:tabLst/>
              <a:defRPr/>
            </a:pPr>
            <a:r>
              <a:rPr kumimoji="1" lang="es-ES" sz="2167" b="1" i="0" u="none" strike="noStrike" kern="1200" cap="none" spc="0" normalizeH="0" baseline="0" noProof="0" dirty="0">
                <a:ln w="11430"/>
                <a:solidFill>
                  <a:srgbClr val="002060"/>
                </a:solidFill>
                <a:effectLst>
                  <a:outerShdw blurRad="50800" dist="39000" dir="5460000" algn="tl">
                    <a:srgbClr val="000000">
                      <a:alpha val="38000"/>
                    </a:srgbClr>
                  </a:outerShdw>
                </a:effectLst>
                <a:uLnTx/>
                <a:uFillTx/>
                <a:latin typeface="Calibri Light" panose="020F0302020204030204"/>
                <a:ea typeface="+mj-ea"/>
                <a:cs typeface="+mj-cs"/>
              </a:rPr>
              <a:t>VALORES, ÉTICA Y ACTITUDES PROFESIONALES</a:t>
            </a:r>
            <a:br>
              <a:rPr kumimoji="0" lang="es-CO" sz="2333" b="0" i="0" u="none" strike="noStrike" kern="1200" cap="none" spc="0" normalizeH="0" baseline="0" noProof="0" dirty="0">
                <a:ln>
                  <a:noFill/>
                </a:ln>
                <a:solidFill>
                  <a:prstClr val="black"/>
                </a:solidFill>
                <a:effectLst/>
                <a:uLnTx/>
                <a:uFillTx/>
                <a:latin typeface="Calibri Light" panose="020F0302020204030204"/>
                <a:ea typeface="+mj-ea"/>
                <a:cs typeface="+mj-cs"/>
              </a:rPr>
            </a:br>
            <a:r>
              <a:rPr kumimoji="1" lang="es-CO" sz="1800" b="1" i="0" u="none" strike="noStrike" kern="1200" cap="none" spc="0" normalizeH="0" baseline="0" noProof="0" dirty="0">
                <a:ln w="11430"/>
                <a:solidFill>
                  <a:srgbClr val="002060"/>
                </a:solidFill>
                <a:effectLst>
                  <a:outerShdw blurRad="50800" dist="39000" dir="5460000" algn="tl">
                    <a:srgbClr val="000000">
                      <a:alpha val="38000"/>
                    </a:srgbClr>
                  </a:outerShdw>
                </a:effectLst>
                <a:uLnTx/>
                <a:uFillTx/>
                <a:latin typeface="Calibri Light" panose="020F0302020204030204"/>
                <a:ea typeface="+mj-ea"/>
                <a:cs typeface="+mj-cs"/>
              </a:rPr>
              <a:t>COMPETENCIAS FUNDAMENTALES , CONTABLES Y DIRECTIVAS</a:t>
            </a:r>
            <a:endParaRPr kumimoji="1" lang="es-MX" sz="2167" b="1" i="0" u="none" strike="noStrike" kern="1200" cap="none" spc="0" normalizeH="0" baseline="0" noProof="0" dirty="0">
              <a:ln w="11430"/>
              <a:solidFill>
                <a:srgbClr val="002060"/>
              </a:solidFill>
              <a:effectLst>
                <a:outerShdw blurRad="50800" dist="39000" dir="5460000" algn="tl">
                  <a:srgbClr val="000000">
                    <a:alpha val="38000"/>
                  </a:srgbClr>
                </a:outerShdw>
              </a:effectLst>
              <a:uLnTx/>
              <a:uFillTx/>
              <a:latin typeface="Calibri Light" panose="020F0302020204030204"/>
              <a:ea typeface="+mj-ea"/>
              <a:cs typeface="+mj-cs"/>
            </a:endParaRPr>
          </a:p>
        </p:txBody>
      </p:sp>
      <p:pic>
        <p:nvPicPr>
          <p:cNvPr id="1024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8169" y="1415338"/>
            <a:ext cx="6971478" cy="419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547446" y="1927708"/>
            <a:ext cx="1758461" cy="307777"/>
          </a:xfrm>
          <a:prstGeom prst="rect">
            <a:avLst/>
          </a:prstGeom>
          <a:noFill/>
        </p:spPr>
        <p:txBody>
          <a:bodyPr wrap="square" rtlCol="0">
            <a:spAutoFit/>
          </a:bodyPr>
          <a:lstStyle/>
          <a:p>
            <a:pPr marL="0" marR="0" lvl="0" indent="0" algn="l" defTabSz="712788" rtl="0" eaLnBrk="0" fontAlgn="base" latinLnBrk="0" hangingPunct="0">
              <a:lnSpc>
                <a:spcPct val="100000"/>
              </a:lnSpc>
              <a:spcBef>
                <a:spcPct val="0"/>
              </a:spcBef>
              <a:spcAft>
                <a:spcPct val="0"/>
              </a:spcAft>
              <a:buClrTx/>
              <a:buSzTx/>
              <a:buFontTx/>
              <a:buNone/>
              <a:tabLst/>
              <a:defRPr/>
            </a:pPr>
            <a:r>
              <a:rPr kumimoji="0" lang="es-CO" sz="1400" b="1" i="0" u="none" strike="noStrike" kern="1200" cap="none" spc="0" normalizeH="0" baseline="0" noProof="0" dirty="0">
                <a:ln>
                  <a:noFill/>
                </a:ln>
                <a:solidFill>
                  <a:srgbClr val="4472C4">
                    <a:lumMod val="10000"/>
                  </a:srgbClr>
                </a:solidFill>
                <a:effectLst/>
                <a:uLnTx/>
                <a:uFillTx/>
                <a:latin typeface="Calibri" panose="020F0502020204030204" pitchFamily="34" charset="0"/>
                <a:ea typeface="+mn-ea"/>
                <a:cs typeface="+mn-cs"/>
              </a:rPr>
              <a:t>Liderazgo</a:t>
            </a:r>
            <a:endParaRPr kumimoji="0" lang="es-MX" sz="1400" b="1" i="0" u="none" strike="noStrike" kern="1200" cap="none" spc="0" normalizeH="0" baseline="0" noProof="0" dirty="0">
              <a:ln>
                <a:noFill/>
              </a:ln>
              <a:solidFill>
                <a:srgbClr val="4472C4">
                  <a:lumMod val="10000"/>
                </a:srgbClr>
              </a:solidFill>
              <a:effectLst/>
              <a:uLnTx/>
              <a:uFillTx/>
              <a:latin typeface="Calibri" panose="020F0502020204030204" pitchFamily="34" charset="0"/>
              <a:ea typeface="+mn-ea"/>
              <a:cs typeface="+mn-cs"/>
            </a:endParaRPr>
          </a:p>
        </p:txBody>
      </p:sp>
      <p:sp>
        <p:nvSpPr>
          <p:cNvPr id="7" name="6 CuadroTexto"/>
          <p:cNvSpPr txBox="1"/>
          <p:nvPr/>
        </p:nvSpPr>
        <p:spPr>
          <a:xfrm>
            <a:off x="1577059" y="3082927"/>
            <a:ext cx="1812277" cy="307777"/>
          </a:xfrm>
          <a:prstGeom prst="rect">
            <a:avLst/>
          </a:prstGeom>
          <a:noFill/>
        </p:spPr>
        <p:txBody>
          <a:bodyPr wrap="square" rtlCol="0">
            <a:spAutoFit/>
          </a:bodyPr>
          <a:lstStyle/>
          <a:p>
            <a:pPr marL="0" marR="0" lvl="0" indent="0" algn="l" defTabSz="712788" rtl="0" eaLnBrk="0" fontAlgn="base" latinLnBrk="0" hangingPunct="0">
              <a:lnSpc>
                <a:spcPct val="100000"/>
              </a:lnSpc>
              <a:spcBef>
                <a:spcPct val="0"/>
              </a:spcBef>
              <a:spcAft>
                <a:spcPct val="0"/>
              </a:spcAft>
              <a:buClrTx/>
              <a:buSzTx/>
              <a:buFontTx/>
              <a:buNone/>
              <a:tabLst/>
              <a:defRPr/>
            </a:pPr>
            <a:r>
              <a:rPr kumimoji="0" lang="es-CO" sz="1400" b="1" i="0" u="none" strike="noStrike" kern="1200" cap="none" spc="0" normalizeH="0" baseline="0" noProof="0" dirty="0">
                <a:ln>
                  <a:noFill/>
                </a:ln>
                <a:solidFill>
                  <a:srgbClr val="4472C4">
                    <a:lumMod val="10000"/>
                  </a:srgbClr>
                </a:solidFill>
                <a:effectLst/>
                <a:uLnTx/>
                <a:uFillTx/>
                <a:latin typeface="Calibri" panose="020F0502020204030204" pitchFamily="34" charset="0"/>
                <a:ea typeface="+mn-ea"/>
                <a:cs typeface="+mn-cs"/>
              </a:rPr>
              <a:t>Mejora Continua</a:t>
            </a:r>
            <a:endParaRPr kumimoji="0" lang="es-MX" sz="1400" b="1" i="0" u="none" strike="noStrike" kern="1200" cap="none" spc="0" normalizeH="0" baseline="0" noProof="0" dirty="0">
              <a:ln>
                <a:noFill/>
              </a:ln>
              <a:solidFill>
                <a:srgbClr val="4472C4">
                  <a:lumMod val="10000"/>
                </a:srgbClr>
              </a:solidFill>
              <a:effectLst/>
              <a:uLnTx/>
              <a:uFillTx/>
              <a:latin typeface="Calibri" panose="020F0502020204030204" pitchFamily="34" charset="0"/>
              <a:ea typeface="+mn-ea"/>
              <a:cs typeface="+mn-cs"/>
            </a:endParaRPr>
          </a:p>
        </p:txBody>
      </p:sp>
      <p:sp>
        <p:nvSpPr>
          <p:cNvPr id="8" name="7 CuadroTexto"/>
          <p:cNvSpPr txBox="1"/>
          <p:nvPr/>
        </p:nvSpPr>
        <p:spPr>
          <a:xfrm>
            <a:off x="1534397" y="4186445"/>
            <a:ext cx="1630834" cy="307777"/>
          </a:xfrm>
          <a:prstGeom prst="rect">
            <a:avLst/>
          </a:prstGeom>
          <a:noFill/>
        </p:spPr>
        <p:txBody>
          <a:bodyPr wrap="square" rtlCol="0">
            <a:spAutoFit/>
          </a:bodyPr>
          <a:lstStyle/>
          <a:p>
            <a:pPr marL="0" marR="0" lvl="0" indent="0" algn="l" defTabSz="712788" rtl="0" eaLnBrk="0" fontAlgn="base" latinLnBrk="0" hangingPunct="0">
              <a:lnSpc>
                <a:spcPct val="100000"/>
              </a:lnSpc>
              <a:spcBef>
                <a:spcPct val="0"/>
              </a:spcBef>
              <a:spcAft>
                <a:spcPct val="0"/>
              </a:spcAft>
              <a:buClrTx/>
              <a:buSzTx/>
              <a:buFontTx/>
              <a:buNone/>
              <a:tabLst/>
              <a:defRPr/>
            </a:pPr>
            <a:r>
              <a:rPr kumimoji="0" lang="es-CO" sz="1400" b="1" i="0" u="none" strike="noStrike" kern="1200" cap="none" spc="0" normalizeH="0" baseline="0" noProof="0" dirty="0">
                <a:ln>
                  <a:noFill/>
                </a:ln>
                <a:solidFill>
                  <a:srgbClr val="4472C4">
                    <a:lumMod val="10000"/>
                  </a:srgbClr>
                </a:solidFill>
                <a:effectLst/>
                <a:uLnTx/>
                <a:uFillTx/>
                <a:latin typeface="Calibri" panose="020F0502020204030204" pitchFamily="34" charset="0"/>
                <a:ea typeface="+mn-ea"/>
                <a:cs typeface="+mn-cs"/>
              </a:rPr>
              <a:t>Trabajo en Equipo</a:t>
            </a:r>
            <a:endParaRPr kumimoji="0" lang="es-MX" sz="1400" b="1" i="0" u="none" strike="noStrike" kern="1200" cap="none" spc="0" normalizeH="0" baseline="0" noProof="0" dirty="0">
              <a:ln>
                <a:noFill/>
              </a:ln>
              <a:solidFill>
                <a:srgbClr val="4472C4">
                  <a:lumMod val="10000"/>
                </a:srgbClr>
              </a:solidFill>
              <a:effectLst/>
              <a:uLnTx/>
              <a:uFillTx/>
              <a:latin typeface="Calibri" panose="020F0502020204030204" pitchFamily="34" charset="0"/>
              <a:ea typeface="+mn-ea"/>
              <a:cs typeface="+mn-cs"/>
            </a:endParaRPr>
          </a:p>
        </p:txBody>
      </p:sp>
      <p:sp>
        <p:nvSpPr>
          <p:cNvPr id="9" name="8 CuadroTexto"/>
          <p:cNvSpPr txBox="1"/>
          <p:nvPr/>
        </p:nvSpPr>
        <p:spPr>
          <a:xfrm rot="18123261">
            <a:off x="3314372" y="1560535"/>
            <a:ext cx="1698586" cy="523220"/>
          </a:xfrm>
          <a:prstGeom prst="rect">
            <a:avLst/>
          </a:prstGeom>
          <a:noFill/>
        </p:spPr>
        <p:txBody>
          <a:bodyPr wrap="square" rtlCol="0">
            <a:spAutoFit/>
          </a:bodyPr>
          <a:lstStyle/>
          <a:p>
            <a:pPr marL="0" marR="0" lvl="0" indent="0" algn="l" defTabSz="712788" rtl="0" eaLnBrk="0" fontAlgn="base" latinLnBrk="0" hangingPunct="0">
              <a:lnSpc>
                <a:spcPct val="100000"/>
              </a:lnSpc>
              <a:spcBef>
                <a:spcPct val="0"/>
              </a:spcBef>
              <a:spcAft>
                <a:spcPct val="0"/>
              </a:spcAft>
              <a:buClrTx/>
              <a:buSzTx/>
              <a:buFontTx/>
              <a:buNone/>
              <a:tabLst/>
              <a:defRPr/>
            </a:pPr>
            <a:r>
              <a:rPr kumimoji="0" lang="es-CO" sz="1400" b="1" i="0" u="none" strike="noStrike" kern="1200" cap="none" spc="0" normalizeH="0" baseline="0" noProof="0" dirty="0">
                <a:ln>
                  <a:noFill/>
                </a:ln>
                <a:solidFill>
                  <a:srgbClr val="4472C4">
                    <a:lumMod val="10000"/>
                  </a:srgbClr>
                </a:solidFill>
                <a:effectLst/>
                <a:uLnTx/>
                <a:uFillTx/>
                <a:latin typeface="Calibri" panose="020F0502020204030204" pitchFamily="34" charset="0"/>
                <a:ea typeface="+mn-ea"/>
                <a:cs typeface="+mn-cs"/>
              </a:rPr>
              <a:t>Responsabilidad Social </a:t>
            </a:r>
            <a:endParaRPr kumimoji="0" lang="es-MX" sz="1400" b="1" i="0" u="none" strike="noStrike" kern="1200" cap="none" spc="0" normalizeH="0" baseline="0" noProof="0" dirty="0">
              <a:ln>
                <a:noFill/>
              </a:ln>
              <a:solidFill>
                <a:srgbClr val="4472C4">
                  <a:lumMod val="10000"/>
                </a:srgbClr>
              </a:solidFill>
              <a:effectLst/>
              <a:uLnTx/>
              <a:uFillTx/>
              <a:latin typeface="Calibri" panose="020F0502020204030204" pitchFamily="34" charset="0"/>
              <a:ea typeface="+mn-ea"/>
              <a:cs typeface="+mn-cs"/>
            </a:endParaRPr>
          </a:p>
        </p:txBody>
      </p:sp>
      <p:sp>
        <p:nvSpPr>
          <p:cNvPr id="12" name="11 CuadroTexto"/>
          <p:cNvSpPr txBox="1"/>
          <p:nvPr/>
        </p:nvSpPr>
        <p:spPr>
          <a:xfrm>
            <a:off x="3648808" y="3982040"/>
            <a:ext cx="1589917" cy="523220"/>
          </a:xfrm>
          <a:prstGeom prst="rect">
            <a:avLst/>
          </a:prstGeom>
          <a:noFill/>
        </p:spPr>
        <p:txBody>
          <a:bodyPr wrap="square" rtlCol="0">
            <a:spAutoFit/>
          </a:bodyPr>
          <a:lstStyle/>
          <a:p>
            <a:pPr marL="0" marR="0" lvl="0" indent="0" algn="ctr" defTabSz="712788" rtl="0" eaLnBrk="0" fontAlgn="base" latinLnBrk="0" hangingPunct="0">
              <a:lnSpc>
                <a:spcPct val="100000"/>
              </a:lnSpc>
              <a:spcBef>
                <a:spcPct val="0"/>
              </a:spcBef>
              <a:spcAft>
                <a:spcPct val="0"/>
              </a:spcAft>
              <a:buClrTx/>
              <a:buSzTx/>
              <a:buFontTx/>
              <a:buNone/>
              <a:tabLst/>
              <a:defRPr/>
            </a:pPr>
            <a:r>
              <a:rPr kumimoji="0" lang="es-CO" sz="1400" b="1" i="0" u="none" strike="noStrike" kern="1200" cap="none" spc="0" normalizeH="0" baseline="0" noProof="0" dirty="0">
                <a:ln>
                  <a:noFill/>
                </a:ln>
                <a:solidFill>
                  <a:srgbClr val="4472C4">
                    <a:lumMod val="10000"/>
                  </a:srgbClr>
                </a:solidFill>
                <a:effectLst/>
                <a:uLnTx/>
                <a:uFillTx/>
                <a:latin typeface="Calibri" panose="020F0502020204030204" pitchFamily="34" charset="0"/>
                <a:ea typeface="+mn-ea"/>
                <a:cs typeface="+mn-cs"/>
              </a:rPr>
              <a:t>Pensamiento Estratégico</a:t>
            </a:r>
            <a:endParaRPr kumimoji="0" lang="es-MX" sz="1400" b="1" i="0" u="none" strike="noStrike" kern="1200" cap="none" spc="0" normalizeH="0" baseline="0" noProof="0" dirty="0">
              <a:ln>
                <a:noFill/>
              </a:ln>
              <a:solidFill>
                <a:srgbClr val="4472C4">
                  <a:lumMod val="10000"/>
                </a:srgbClr>
              </a:solidFill>
              <a:effectLst/>
              <a:uLnTx/>
              <a:uFillTx/>
              <a:latin typeface="Calibri" panose="020F0502020204030204" pitchFamily="34" charset="0"/>
              <a:ea typeface="+mn-ea"/>
              <a:cs typeface="+mn-cs"/>
            </a:endParaRPr>
          </a:p>
        </p:txBody>
      </p:sp>
      <p:sp>
        <p:nvSpPr>
          <p:cNvPr id="6" name="5 Llamada de flecha a la izquierda"/>
          <p:cNvSpPr/>
          <p:nvPr/>
        </p:nvSpPr>
        <p:spPr bwMode="auto">
          <a:xfrm>
            <a:off x="4902037" y="1599659"/>
            <a:ext cx="2571425" cy="1257841"/>
          </a:xfrm>
          <a:prstGeom prst="leftArrowCallout">
            <a:avLst>
              <a:gd name="adj1" fmla="val 26883"/>
              <a:gd name="adj2" fmla="val 25000"/>
              <a:gd name="adj3" fmla="val 25000"/>
              <a:gd name="adj4" fmla="val 64977"/>
            </a:avLst>
          </a:prstGeom>
          <a:solidFill>
            <a:schemeClr val="accent1">
              <a:lumMod val="20000"/>
              <a:lumOff val="80000"/>
            </a:schemeClr>
          </a:solidFill>
          <a:ln w="12700" cap="sq" cmpd="sng" algn="ctr">
            <a:solidFill>
              <a:schemeClr val="accent1">
                <a:lumMod val="20000"/>
                <a:lumOff val="80000"/>
              </a:schemeClr>
            </a:solidFill>
            <a:prstDash val="solid"/>
            <a:round/>
            <a:headEnd type="none" w="sm" len="sm"/>
            <a:tailEnd type="none" w="sm" len="sm"/>
          </a:ln>
          <a:effectLst/>
          <a:scene3d>
            <a:camera prst="orthographicFront"/>
            <a:lightRig rig="threePt" dir="t"/>
          </a:scene3d>
          <a:sp3d>
            <a:bevelT w="114300" prst="artDeco"/>
          </a:sp3d>
        </p:spPr>
        <p:txBody>
          <a:bodyPr vert="horz" wrap="none" lIns="76200" tIns="38100" rIns="76200" bIns="38100" numCol="1" rtlCol="0" anchor="t" anchorCtr="0" compatLnSpc="1">
            <a:prstTxWarp prst="textNoShape">
              <a:avLst/>
            </a:prstTxWarp>
          </a:bodyPr>
          <a:lstStyle/>
          <a:p>
            <a:pPr marL="0" marR="0" lvl="0" indent="0" algn="ctr" defTabSz="761970" rtl="0" eaLnBrk="1" fontAlgn="base" latinLnBrk="0" hangingPunct="1">
              <a:lnSpc>
                <a:spcPct val="100000"/>
              </a:lnSpc>
              <a:spcBef>
                <a:spcPct val="0"/>
              </a:spcBef>
              <a:spcAft>
                <a:spcPct val="0"/>
              </a:spcAft>
              <a:buClrTx/>
              <a:buSzTx/>
              <a:buFontTx/>
              <a:buNone/>
              <a:tabLst/>
              <a:defRPr/>
            </a:pPr>
            <a:r>
              <a:rPr kumimoji="0" lang="es-CO" sz="1500" b="1" i="0" u="none" strike="noStrike" kern="1200" cap="none" spc="0" normalizeH="0" baseline="0" noProof="0" dirty="0">
                <a:ln>
                  <a:solidFill>
                    <a:srgbClr val="E7E6E6"/>
                  </a:solidFill>
                </a:ln>
                <a:solidFill>
                  <a:sysClr val="windowText" lastClr="000000"/>
                </a:solidFill>
                <a:effectLst/>
                <a:uLnTx/>
                <a:uFillTx/>
                <a:latin typeface="Verdana" pitchFamily="34" charset="0"/>
                <a:ea typeface="+mn-ea"/>
                <a:cs typeface="+mn-cs"/>
              </a:rPr>
              <a:t>Trabajando</a:t>
            </a:r>
            <a:endParaRPr kumimoji="0" lang="es-MX" sz="1500" b="1" i="0" u="none" strike="noStrike" kern="1200" cap="none" spc="0" normalizeH="0" baseline="0" noProof="0" dirty="0">
              <a:ln>
                <a:solidFill>
                  <a:srgbClr val="E7E6E6"/>
                </a:solidFill>
              </a:ln>
              <a:solidFill>
                <a:sysClr val="windowText" lastClr="000000"/>
              </a:solidFill>
              <a:effectLst/>
              <a:uLnTx/>
              <a:uFillTx/>
              <a:latin typeface="Verdana" pitchFamily="34" charset="0"/>
              <a:ea typeface="+mn-ea"/>
              <a:cs typeface="+mn-cs"/>
            </a:endParaRPr>
          </a:p>
          <a:p>
            <a:pPr marL="0" marR="0" lvl="0" indent="0" algn="ctr" defTabSz="761970" rtl="0" eaLnBrk="1" fontAlgn="base" latinLnBrk="0" hangingPunct="1">
              <a:lnSpc>
                <a:spcPct val="100000"/>
              </a:lnSpc>
              <a:spcBef>
                <a:spcPct val="0"/>
              </a:spcBef>
              <a:spcAft>
                <a:spcPct val="0"/>
              </a:spcAft>
              <a:buClrTx/>
              <a:buSzTx/>
              <a:buFontTx/>
              <a:buNone/>
              <a:tabLst/>
              <a:defRPr/>
            </a:pPr>
            <a:r>
              <a:rPr kumimoji="0" lang="es-CO" sz="1500" b="1" i="0" u="none" strike="noStrike" kern="1200" cap="none" spc="0" normalizeH="0" baseline="0" noProof="0" dirty="0">
                <a:ln>
                  <a:solidFill>
                    <a:srgbClr val="E7E6E6"/>
                  </a:solidFill>
                </a:ln>
                <a:solidFill>
                  <a:sysClr val="windowText" lastClr="000000"/>
                </a:solidFill>
                <a:effectLst/>
                <a:uLnTx/>
                <a:uFillTx/>
                <a:latin typeface="Verdana" pitchFamily="34" charset="0"/>
                <a:ea typeface="+mn-ea"/>
                <a:cs typeface="+mn-cs"/>
              </a:rPr>
              <a:t>en la </a:t>
            </a:r>
          </a:p>
          <a:p>
            <a:pPr marL="0" marR="0" lvl="0" indent="0" algn="ctr" defTabSz="761970" rtl="0" eaLnBrk="1" fontAlgn="base" latinLnBrk="0" hangingPunct="1">
              <a:lnSpc>
                <a:spcPct val="100000"/>
              </a:lnSpc>
              <a:spcBef>
                <a:spcPct val="0"/>
              </a:spcBef>
              <a:spcAft>
                <a:spcPct val="0"/>
              </a:spcAft>
              <a:buClrTx/>
              <a:buSzTx/>
              <a:buFontTx/>
              <a:buNone/>
              <a:tabLst/>
              <a:defRPr/>
            </a:pPr>
            <a:r>
              <a:rPr kumimoji="0" lang="es-CO" sz="1500" b="1" i="0" u="none" strike="noStrike" kern="1200" cap="none" spc="0" normalizeH="0" baseline="0" noProof="0" dirty="0">
                <a:ln>
                  <a:solidFill>
                    <a:srgbClr val="E7E6E6"/>
                  </a:solidFill>
                </a:ln>
                <a:solidFill>
                  <a:sysClr val="windowText" lastClr="000000"/>
                </a:solidFill>
                <a:effectLst/>
                <a:uLnTx/>
                <a:uFillTx/>
                <a:latin typeface="Verdana" pitchFamily="34" charset="0"/>
                <a:ea typeface="+mn-ea"/>
                <a:cs typeface="+mn-cs"/>
              </a:rPr>
              <a:t>Construcción </a:t>
            </a:r>
          </a:p>
          <a:p>
            <a:pPr marL="0" marR="0" lvl="0" indent="0" algn="ctr" defTabSz="761970" rtl="0" eaLnBrk="1" fontAlgn="base" latinLnBrk="0" hangingPunct="1">
              <a:lnSpc>
                <a:spcPct val="100000"/>
              </a:lnSpc>
              <a:spcBef>
                <a:spcPct val="0"/>
              </a:spcBef>
              <a:spcAft>
                <a:spcPct val="0"/>
              </a:spcAft>
              <a:buClrTx/>
              <a:buSzTx/>
              <a:buFontTx/>
              <a:buNone/>
              <a:tabLst/>
              <a:defRPr/>
            </a:pPr>
            <a:r>
              <a:rPr kumimoji="0" lang="es-CO" sz="1500" b="1" i="0" u="none" strike="noStrike" kern="1200" cap="none" spc="0" normalizeH="0" baseline="0" noProof="0" dirty="0">
                <a:ln>
                  <a:solidFill>
                    <a:srgbClr val="E7E6E6"/>
                  </a:solidFill>
                </a:ln>
                <a:solidFill>
                  <a:sysClr val="windowText" lastClr="000000"/>
                </a:solidFill>
                <a:effectLst/>
                <a:uLnTx/>
                <a:uFillTx/>
                <a:latin typeface="Verdana" pitchFamily="34" charset="0"/>
                <a:ea typeface="+mn-ea"/>
                <a:cs typeface="+mn-cs"/>
              </a:rPr>
              <a:t>de un nuevo</a:t>
            </a:r>
          </a:p>
          <a:p>
            <a:pPr marL="0" marR="0" lvl="0" indent="0" algn="ctr" defTabSz="761970" rtl="0" eaLnBrk="1" fontAlgn="base" latinLnBrk="0" hangingPunct="1">
              <a:lnSpc>
                <a:spcPct val="100000"/>
              </a:lnSpc>
              <a:spcBef>
                <a:spcPct val="0"/>
              </a:spcBef>
              <a:spcAft>
                <a:spcPct val="0"/>
              </a:spcAft>
              <a:buClrTx/>
              <a:buSzTx/>
              <a:buFontTx/>
              <a:buNone/>
              <a:tabLst/>
              <a:defRPr/>
            </a:pPr>
            <a:r>
              <a:rPr kumimoji="0" lang="es-CO" sz="1500" b="1" i="0" u="none" strike="noStrike" kern="1200" cap="none" spc="0" normalizeH="0" baseline="0" noProof="0" dirty="0">
                <a:ln>
                  <a:solidFill>
                    <a:srgbClr val="E7E6E6"/>
                  </a:solidFill>
                </a:ln>
                <a:solidFill>
                  <a:sysClr val="windowText" lastClr="000000"/>
                </a:solidFill>
                <a:effectLst/>
                <a:uLnTx/>
                <a:uFillTx/>
                <a:latin typeface="Verdana" pitchFamily="34" charset="0"/>
                <a:ea typeface="+mn-ea"/>
                <a:cs typeface="+mn-cs"/>
              </a:rPr>
              <a:t>perfil</a:t>
            </a:r>
          </a:p>
        </p:txBody>
      </p:sp>
      <p:sp>
        <p:nvSpPr>
          <p:cNvPr id="3" name="Rectángulo redondeado 2"/>
          <p:cNvSpPr/>
          <p:nvPr/>
        </p:nvSpPr>
        <p:spPr>
          <a:xfrm>
            <a:off x="3481754" y="889000"/>
            <a:ext cx="1978270" cy="42686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2788" rtl="0" eaLnBrk="0" fontAlgn="base" latinLnBrk="0" hangingPunct="0">
              <a:lnSpc>
                <a:spcPct val="100000"/>
              </a:lnSpc>
              <a:spcBef>
                <a:spcPct val="0"/>
              </a:spcBef>
              <a:spcAft>
                <a:spcPct val="0"/>
              </a:spcAft>
              <a:buClrTx/>
              <a:buSzTx/>
              <a:buFontTx/>
              <a:buNone/>
              <a:tabLst/>
              <a:defRPr/>
            </a:pPr>
            <a:r>
              <a:rPr kumimoji="1" lang="es-CO" sz="1400" i="0" u="none" strike="noStrike" kern="1200" cap="none" spc="0" normalizeH="0" baseline="0" noProof="0" dirty="0">
                <a:ln w="11430"/>
                <a:solidFill>
                  <a:srgbClr val="002060"/>
                </a:solidFill>
                <a:effectLst>
                  <a:outerShdw blurRad="50800" dist="39000" dir="5460000" algn="tl">
                    <a:srgbClr val="000000">
                      <a:alpha val="38000"/>
                    </a:srgbClr>
                  </a:outerShdw>
                </a:effectLst>
                <a:uLnTx/>
                <a:uFillTx/>
                <a:latin typeface="Calibri Light" panose="020F0302020204030204"/>
                <a:ea typeface="+mn-ea"/>
                <a:cs typeface="+mn-cs"/>
              </a:rPr>
              <a:t>DIRECTIVAS</a:t>
            </a:r>
          </a:p>
        </p:txBody>
      </p:sp>
    </p:spTree>
    <p:extLst>
      <p:ext uri="{BB962C8B-B14F-4D97-AF65-F5344CB8AC3E}">
        <p14:creationId xmlns:p14="http://schemas.microsoft.com/office/powerpoint/2010/main" val="57923554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797"/>
            <a:ext cx="9144000" cy="5717797"/>
          </a:xfrm>
          <a:prstGeom prst="rect">
            <a:avLst/>
          </a:prstGeom>
        </p:spPr>
      </p:pic>
      <p:sp>
        <p:nvSpPr>
          <p:cNvPr id="7" name="Rectángulo 6"/>
          <p:cNvSpPr/>
          <p:nvPr/>
        </p:nvSpPr>
        <p:spPr>
          <a:xfrm>
            <a:off x="-1" y="4101909"/>
            <a:ext cx="5772839" cy="1477328"/>
          </a:xfrm>
          <a:prstGeom prst="rect">
            <a:avLst/>
          </a:prstGeom>
        </p:spPr>
        <p:txBody>
          <a:bodyPr wrap="square">
            <a:spAutoFit/>
          </a:bodyPr>
          <a:lstStyle/>
          <a:p>
            <a:pPr algn="ctr"/>
            <a:r>
              <a:rPr lang="es-CO" sz="1800" b="1" i="1" dirty="0">
                <a:solidFill>
                  <a:srgbClr val="FFFF00"/>
                </a:solidFill>
              </a:rPr>
              <a:t>“La ética que impera tanto en el servicio público como en el privado es únicamente el reflejo de la ética que posee la sociedad a la cual presta sus servicios. Una sociedad que carece de valores éticos bien fundamentados se convierte en un campo propicio y fértil par la corrupción ”</a:t>
            </a:r>
          </a:p>
        </p:txBody>
      </p:sp>
      <p:pic>
        <p:nvPicPr>
          <p:cNvPr id="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7881115">
            <a:off x="-1000153" y="751516"/>
            <a:ext cx="4912865" cy="2403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uadroTexto 8"/>
          <p:cNvSpPr txBox="1"/>
          <p:nvPr/>
        </p:nvSpPr>
        <p:spPr>
          <a:xfrm>
            <a:off x="188055" y="1381733"/>
            <a:ext cx="4044267" cy="1200329"/>
          </a:xfrm>
          <a:prstGeom prst="rect">
            <a:avLst/>
          </a:prstGeom>
          <a:solidFill>
            <a:schemeClr val="accent1">
              <a:lumMod val="40000"/>
              <a:lumOff val="60000"/>
            </a:schemeClr>
          </a:solidFill>
          <a:ln>
            <a:solidFill>
              <a:schemeClr val="tx1"/>
            </a:solidFill>
          </a:ln>
          <a:effectLst>
            <a:glow rad="63500">
              <a:schemeClr val="accent5">
                <a:satMod val="175000"/>
                <a:alpha val="40000"/>
              </a:schemeClr>
            </a:glow>
            <a:softEdge rad="12700"/>
          </a:effectLst>
          <a:scene3d>
            <a:camera prst="isometricRightUp"/>
            <a:lightRig rig="threePt" dir="t"/>
          </a:scene3d>
        </p:spPr>
        <p:txBody>
          <a:bodyPr wrap="square" rtlCol="0">
            <a:spAutoFit/>
          </a:bodyPr>
          <a:lstStyle/>
          <a:p>
            <a:pPr algn="ctr"/>
            <a:r>
              <a:rPr lang="es-CO" sz="3600" b="1" dirty="0"/>
              <a:t>Pilas </a:t>
            </a:r>
          </a:p>
          <a:p>
            <a:pPr algn="ctr"/>
            <a:r>
              <a:rPr lang="es-CO" sz="3600" b="1" dirty="0"/>
              <a:t>Contadores Públicos </a:t>
            </a:r>
          </a:p>
        </p:txBody>
      </p:sp>
      <p:pic>
        <p:nvPicPr>
          <p:cNvPr id="10" name="Imagen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67769" y="-2797"/>
            <a:ext cx="4221600" cy="2009490"/>
          </a:xfrm>
          <a:prstGeom prst="rect">
            <a:avLst/>
          </a:prstGeom>
        </p:spPr>
      </p:pic>
    </p:spTree>
    <p:extLst>
      <p:ext uri="{BB962C8B-B14F-4D97-AF65-F5344CB8AC3E}">
        <p14:creationId xmlns:p14="http://schemas.microsoft.com/office/powerpoint/2010/main" val="10883778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40191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3622040" y="121920"/>
            <a:ext cx="3520440" cy="2194560"/>
          </a:xfrm>
          <a:prstGeom prst="rect">
            <a:avLst/>
          </a:prstGeom>
        </p:spPr>
      </p:pic>
      <p:pic>
        <p:nvPicPr>
          <p:cNvPr id="1026" name="Picture 2" descr="U. Central inaugura dos edificios inteligentes | El Nuevo Sigl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75280" y="2321560"/>
            <a:ext cx="5486400" cy="33934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263294" y="222479"/>
            <a:ext cx="5862320" cy="1384995"/>
          </a:xfrm>
          <a:prstGeom prst="rect">
            <a:avLst/>
          </a:prstGeom>
        </p:spPr>
        <p:txBody>
          <a:bodyPr wrap="square">
            <a:spAutoFit/>
          </a:bodyPr>
          <a:lstStyle/>
          <a:p>
            <a:pPr algn="ctr"/>
            <a:r>
              <a:rPr lang="es-CO" sz="2800" b="1" dirty="0"/>
              <a:t>  “LABOR Y RESPONSABILIDAD DEL CONTADOR PÚBLICO EN LA GESTIÓN PÚBLICA  Y PRIVADA”</a:t>
            </a:r>
          </a:p>
        </p:txBody>
      </p:sp>
      <p:pic>
        <p:nvPicPr>
          <p:cNvPr id="7" name="Imagen 6"/>
          <p:cNvPicPr>
            <a:picLocks noChangeAspect="1"/>
          </p:cNvPicPr>
          <p:nvPr/>
        </p:nvPicPr>
        <p:blipFill>
          <a:blip r:embed="rId3"/>
          <a:stretch>
            <a:fillRect/>
          </a:stretch>
        </p:blipFill>
        <p:spPr>
          <a:xfrm>
            <a:off x="7650479" y="2511661"/>
            <a:ext cx="1399565" cy="1635761"/>
          </a:xfrm>
          <a:prstGeom prst="rect">
            <a:avLst/>
          </a:prstGeom>
        </p:spPr>
      </p:pic>
      <p:pic>
        <p:nvPicPr>
          <p:cNvPr id="8" name="Imagen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23635" y="1559560"/>
            <a:ext cx="4402481" cy="3804919"/>
          </a:xfrm>
          <a:prstGeom prst="rect">
            <a:avLst/>
          </a:prstGeom>
        </p:spPr>
      </p:pic>
      <p:sp>
        <p:nvSpPr>
          <p:cNvPr id="2" name="CuadroTexto 1"/>
          <p:cNvSpPr txBox="1"/>
          <p:nvPr/>
        </p:nvSpPr>
        <p:spPr>
          <a:xfrm>
            <a:off x="4023360" y="5374640"/>
            <a:ext cx="2561022" cy="307777"/>
          </a:xfrm>
          <a:prstGeom prst="rect">
            <a:avLst/>
          </a:prstGeom>
          <a:noFill/>
        </p:spPr>
        <p:txBody>
          <a:bodyPr wrap="none" rtlCol="0">
            <a:spAutoFit/>
          </a:bodyPr>
          <a:lstStyle/>
          <a:p>
            <a:r>
              <a:rPr lang="es-CO" b="1" dirty="0"/>
              <a:t>Bogotá D.C.  24 de Junio de2020</a:t>
            </a:r>
          </a:p>
        </p:txBody>
      </p:sp>
    </p:spTree>
    <p:extLst>
      <p:ext uri="{BB962C8B-B14F-4D97-AF65-F5344CB8AC3E}">
        <p14:creationId xmlns:p14="http://schemas.microsoft.com/office/powerpoint/2010/main" val="298876168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5720" y="1"/>
            <a:ext cx="9098280" cy="5715000"/>
          </a:xfrm>
          <a:prstGeom prst="rect">
            <a:avLst/>
          </a:prstGeom>
        </p:spPr>
      </p:pic>
      <p:graphicFrame>
        <p:nvGraphicFramePr>
          <p:cNvPr id="7" name="Diagrama 6">
            <a:extLst>
              <a:ext uri="{FF2B5EF4-FFF2-40B4-BE49-F238E27FC236}">
                <a16:creationId xmlns:a16="http://schemas.microsoft.com/office/drawing/2014/main" id="{C981FEF0-9844-42E7-BCC2-696D4563E1CF}"/>
              </a:ext>
            </a:extLst>
          </p:cNvPr>
          <p:cNvGraphicFramePr/>
          <p:nvPr>
            <p:extLst>
              <p:ext uri="{D42A27DB-BD31-4B8C-83A1-F6EECF244321}">
                <p14:modId xmlns:p14="http://schemas.microsoft.com/office/powerpoint/2010/main" val="1123621119"/>
              </p:ext>
            </p:extLst>
          </p:nvPr>
        </p:nvGraphicFramePr>
        <p:xfrm>
          <a:off x="-463452" y="1227561"/>
          <a:ext cx="8124092" cy="4297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007361" y="40640"/>
            <a:ext cx="1640839" cy="1178560"/>
          </a:xfrm>
          <a:prstGeom prst="rect">
            <a:avLst/>
          </a:prstGeom>
        </p:spPr>
      </p:pic>
      <p:pic>
        <p:nvPicPr>
          <p:cNvPr id="8" name="Picture 2" descr="Ética empresarial y Código de Ética - EthicsGlobal">
            <a:extLst>
              <a:ext uri="{FF2B5EF4-FFF2-40B4-BE49-F238E27FC236}">
                <a16:creationId xmlns:a16="http://schemas.microsoft.com/office/drawing/2014/main" id="{1E9D8FEF-69BE-486C-9EB7-212C0602B648}"/>
              </a:ext>
            </a:extLst>
          </p:cNvPr>
          <p:cNvPicPr/>
          <p:nvPr/>
        </p:nvPicPr>
        <p:blipFill rotWithShape="1">
          <a:blip r:embed="rId9" cstate="email">
            <a:extLst>
              <a:ext uri="{28A0092B-C50C-407E-A947-70E740481C1C}">
                <a14:useLocalDpi xmlns:a14="http://schemas.microsoft.com/office/drawing/2010/main"/>
              </a:ext>
            </a:extLst>
          </a:blip>
          <a:srcRect l="11308" t="3682" r="10662" b="1571"/>
          <a:stretch/>
        </p:blipFill>
        <p:spPr bwMode="auto">
          <a:xfrm rot="1032309">
            <a:off x="6234385" y="1775062"/>
            <a:ext cx="1986672" cy="1398781"/>
          </a:xfrm>
          <a:prstGeom prst="rect">
            <a:avLst/>
          </a:prstGeom>
          <a:noFill/>
          <a:ln>
            <a:noFill/>
          </a:ln>
          <a:extLst>
            <a:ext uri="{53640926-AAD7-44D8-BBD7-CCE9431645EC}">
              <a14:shadowObscured xmlns:a14="http://schemas.microsoft.com/office/drawing/2010/main"/>
            </a:ext>
          </a:extLst>
        </p:spPr>
      </p:pic>
      <p:sp>
        <p:nvSpPr>
          <p:cNvPr id="9" name="Flecha curvada hacia arriba 8"/>
          <p:cNvSpPr/>
          <p:nvPr/>
        </p:nvSpPr>
        <p:spPr>
          <a:xfrm rot="9246882">
            <a:off x="4977990" y="1706188"/>
            <a:ext cx="1572729" cy="411896"/>
          </a:xfrm>
          <a:prstGeom prst="curvedUp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620" dirty="0">
              <a:solidFill>
                <a:schemeClr val="tx1"/>
              </a:solidFill>
            </a:endParaRPr>
          </a:p>
        </p:txBody>
      </p:sp>
      <p:pic>
        <p:nvPicPr>
          <p:cNvPr id="10" name="Imagen 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131740" y="662"/>
            <a:ext cx="1002100" cy="967819"/>
          </a:xfrm>
          <a:prstGeom prst="rect">
            <a:avLst/>
          </a:prstGeom>
        </p:spPr>
      </p:pic>
      <p:pic>
        <p:nvPicPr>
          <p:cNvPr id="11" name="Imagen 10"/>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5720" y="5741"/>
            <a:ext cx="736599" cy="959459"/>
          </a:xfrm>
          <a:prstGeom prst="rect">
            <a:avLst/>
          </a:prstGeom>
        </p:spPr>
      </p:pic>
      <p:sp>
        <p:nvSpPr>
          <p:cNvPr id="3" name="Elipse 2"/>
          <p:cNvSpPr/>
          <p:nvPr/>
        </p:nvSpPr>
        <p:spPr>
          <a:xfrm rot="799760">
            <a:off x="6224986" y="1537707"/>
            <a:ext cx="2205988" cy="1686642"/>
          </a:xfrm>
          <a:prstGeom prst="ellipse">
            <a:avLst/>
          </a:prstGeom>
          <a:noFill/>
          <a:ln>
            <a:solidFill>
              <a:srgbClr val="0070C0"/>
            </a:solidFill>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4447879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tos gratis : playa, paisaje, costa, naturaleza, Oceano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3999" cy="57150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79880" y="0"/>
            <a:ext cx="706120" cy="833120"/>
          </a:xfrm>
          <a:prstGeom prst="rect">
            <a:avLst/>
          </a:prstGeom>
        </p:spPr>
      </p:pic>
      <p:sp>
        <p:nvSpPr>
          <p:cNvPr id="6" name="Título 1"/>
          <p:cNvSpPr txBox="1">
            <a:spLocks/>
          </p:cNvSpPr>
          <p:nvPr/>
        </p:nvSpPr>
        <p:spPr bwMode="auto">
          <a:xfrm>
            <a:off x="1943100" y="218441"/>
            <a:ext cx="4272280" cy="56896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baseline="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ctr"/>
            <a:r>
              <a:rPr lang="es-CO" sz="2000" b="1" dirty="0"/>
              <a:t>EL CONTADOR PÚBLICO  </a:t>
            </a:r>
          </a:p>
        </p:txBody>
      </p:sp>
      <p:sp>
        <p:nvSpPr>
          <p:cNvPr id="11" name="Rectángulo 10"/>
          <p:cNvSpPr/>
          <p:nvPr/>
        </p:nvSpPr>
        <p:spPr>
          <a:xfrm>
            <a:off x="370840" y="1435309"/>
            <a:ext cx="8331200" cy="4093428"/>
          </a:xfrm>
          <a:prstGeom prst="rect">
            <a:avLst/>
          </a:prstGeom>
        </p:spPr>
        <p:txBody>
          <a:bodyPr wrap="square">
            <a:spAutoFit/>
          </a:bodyPr>
          <a:lstStyle/>
          <a:p>
            <a:pPr algn="just"/>
            <a:r>
              <a:rPr lang="es-CO" sz="1800" b="1" dirty="0">
                <a:solidFill>
                  <a:schemeClr val="bg2">
                    <a:lumMod val="10000"/>
                  </a:schemeClr>
                </a:solidFill>
                <a:latin typeface="Roboto"/>
              </a:rPr>
              <a:t>ARTÍCULO 1. DEL CONTADOR PUBLICO. </a:t>
            </a:r>
            <a:r>
              <a:rPr lang="es-CO" sz="2000" b="1" dirty="0">
                <a:solidFill>
                  <a:schemeClr val="bg2">
                    <a:lumMod val="10000"/>
                  </a:schemeClr>
                </a:solidFill>
                <a:latin typeface="Roboto"/>
              </a:rPr>
              <a:t>Se entiende por Contador Público la persona natural que, mediante la inscripción que acredite su competencia profesional en los términos de la presente, está facultada para dar fe pública de hechos propios del ámbito de su profesión, dictaminar sobre estados financieros, realizar las demás actividades relacionadas con la ciencia contable en general.</a:t>
            </a:r>
          </a:p>
          <a:p>
            <a:pPr algn="just"/>
            <a:endParaRPr lang="es-CO" sz="2000" b="1" dirty="0">
              <a:solidFill>
                <a:schemeClr val="bg2">
                  <a:lumMod val="10000"/>
                </a:schemeClr>
              </a:solidFill>
              <a:latin typeface="Roboto"/>
            </a:endParaRPr>
          </a:p>
          <a:p>
            <a:pPr algn="just"/>
            <a:r>
              <a:rPr lang="es-CO" sz="2000" b="1" dirty="0">
                <a:solidFill>
                  <a:schemeClr val="bg2">
                    <a:lumMod val="10000"/>
                  </a:schemeClr>
                </a:solidFill>
                <a:latin typeface="Roboto"/>
              </a:rPr>
              <a:t>La relación de dependencia laboral inhabilita al contador para dar fe pública sobre actos que interesen a su empleador. Esta inhabilidad no se aplica a los revisores fiscales ni a los contadores públicos que presten sus servicios a sociedades que no este obligadas, por ley o por estatutos, a tener revisor fiscal.</a:t>
            </a:r>
            <a:endParaRPr lang="es-CO" sz="2000" b="1" i="0" dirty="0">
              <a:solidFill>
                <a:schemeClr val="bg2">
                  <a:lumMod val="10000"/>
                </a:schemeClr>
              </a:solidFill>
              <a:effectLst/>
              <a:latin typeface="Roboto"/>
            </a:endParaRPr>
          </a:p>
        </p:txBody>
      </p:sp>
      <p:pic>
        <p:nvPicPr>
          <p:cNvPr id="8" name="Marcador de contenido 4"/>
          <p:cNvPicPr/>
          <p:nvPr/>
        </p:nvPicPr>
        <p:blipFill rotWithShape="1">
          <a:blip r:embed="rId4" cstate="email">
            <a:extLst>
              <a:ext uri="{28A0092B-C50C-407E-A947-70E740481C1C}">
                <a14:useLocalDpi xmlns:a14="http://schemas.microsoft.com/office/drawing/2010/main"/>
              </a:ext>
            </a:extLst>
          </a:blip>
          <a:srcRect/>
          <a:stretch/>
        </p:blipFill>
        <p:spPr bwMode="auto">
          <a:xfrm>
            <a:off x="5958840" y="0"/>
            <a:ext cx="1823720" cy="102870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0031833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679" y="1541075"/>
            <a:ext cx="4976893" cy="4071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7054" y="1451006"/>
            <a:ext cx="4160348" cy="3867483"/>
          </a:xfrm>
          <a:prstGeom prst="rect">
            <a:avLst/>
          </a:prstGeom>
        </p:spPr>
      </p:pic>
      <p:sp>
        <p:nvSpPr>
          <p:cNvPr id="2" name="Rectángulo 1"/>
          <p:cNvSpPr/>
          <p:nvPr/>
        </p:nvSpPr>
        <p:spPr>
          <a:xfrm>
            <a:off x="1102359" y="204252"/>
            <a:ext cx="6268721" cy="523220"/>
          </a:xfrm>
          <a:prstGeom prst="rect">
            <a:avLst/>
          </a:prstGeom>
        </p:spPr>
        <p:txBody>
          <a:bodyPr wrap="square">
            <a:spAutoFit/>
          </a:bodyPr>
          <a:lstStyle/>
          <a:p>
            <a:r>
              <a:rPr lang="pt-BR" altLang="pt-BR" sz="2800" b="1" dirty="0"/>
              <a:t>El C.P. EN EL SECTOR PRIVADO Y PÚBLICO</a:t>
            </a:r>
            <a:endParaRPr lang="es-CO" sz="2800" b="1" dirty="0"/>
          </a:p>
        </p:txBody>
      </p:sp>
      <p:cxnSp>
        <p:nvCxnSpPr>
          <p:cNvPr id="6" name="Conector curvado 5"/>
          <p:cNvCxnSpPr/>
          <p:nvPr/>
        </p:nvCxnSpPr>
        <p:spPr>
          <a:xfrm rot="16200000" flipH="1">
            <a:off x="4234720" y="-22320"/>
            <a:ext cx="567125" cy="3846314"/>
          </a:xfrm>
          <a:prstGeom prst="curvedConnector4">
            <a:avLst>
              <a:gd name="adj1" fmla="val -40308"/>
              <a:gd name="adj2" fmla="val 82348"/>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6"/>
          <p:cNvCxnSpPr/>
          <p:nvPr/>
        </p:nvCxnSpPr>
        <p:spPr>
          <a:xfrm flipH="1" flipV="1">
            <a:off x="4302760" y="640080"/>
            <a:ext cx="5080" cy="75692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84440" y="15240"/>
            <a:ext cx="1503680" cy="1141287"/>
          </a:xfrm>
          <a:prstGeom prst="rect">
            <a:avLst/>
          </a:prstGeom>
        </p:spPr>
      </p:pic>
    </p:spTree>
    <p:extLst>
      <p:ext uri="{BB962C8B-B14F-4D97-AF65-F5344CB8AC3E}">
        <p14:creationId xmlns:p14="http://schemas.microsoft.com/office/powerpoint/2010/main" val="23519282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形状 14">
            <a:extLst>
              <a:ext uri="{FF2B5EF4-FFF2-40B4-BE49-F238E27FC236}">
                <a16:creationId xmlns:a16="http://schemas.microsoft.com/office/drawing/2014/main" id="{E1A631D3-17FD-4B04-B8EC-8C1EFCCD214C}"/>
              </a:ext>
            </a:extLst>
          </p:cNvPr>
          <p:cNvSpPr/>
          <p:nvPr/>
        </p:nvSpPr>
        <p:spPr>
          <a:xfrm>
            <a:off x="8723278" y="3827744"/>
            <a:ext cx="24389" cy="24389"/>
          </a:xfrm>
          <a:custGeom>
            <a:avLst/>
            <a:gdLst/>
            <a:ahLst/>
            <a:cxnLst/>
            <a:rect l="0" t="0" r="0" b="0"/>
            <a:pathLst>
              <a:path w="46227" h="46226">
                <a:moveTo>
                  <a:pt x="0" y="23112"/>
                </a:moveTo>
                <a:cubicBezTo>
                  <a:pt x="0" y="10348"/>
                  <a:pt x="10348" y="0"/>
                  <a:pt x="23112" y="0"/>
                </a:cubicBezTo>
                <a:cubicBezTo>
                  <a:pt x="35878" y="0"/>
                  <a:pt x="46226" y="10348"/>
                  <a:pt x="46226" y="23112"/>
                </a:cubicBezTo>
                <a:cubicBezTo>
                  <a:pt x="46226" y="35877"/>
                  <a:pt x="35878" y="46225"/>
                  <a:pt x="23112" y="46225"/>
                </a:cubicBezTo>
                <a:cubicBezTo>
                  <a:pt x="10348" y="46225"/>
                  <a:pt x="0" y="35877"/>
                  <a:pt x="0" y="23112"/>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1050">
              <a:solidFill>
                <a:schemeClr val="tx1"/>
              </a:solidFill>
              <a:cs typeface="+mn-ea"/>
              <a:sym typeface="+mn-lt"/>
            </a:endParaRPr>
          </a:p>
        </p:txBody>
      </p:sp>
      <p:sp>
        <p:nvSpPr>
          <p:cNvPr id="40" name="TextBox 46">
            <a:extLst>
              <a:ext uri="{FF2B5EF4-FFF2-40B4-BE49-F238E27FC236}">
                <a16:creationId xmlns:a16="http://schemas.microsoft.com/office/drawing/2014/main" id="{1FEDB294-A15B-43E9-912A-EBA75D395525}"/>
              </a:ext>
            </a:extLst>
          </p:cNvPr>
          <p:cNvSpPr/>
          <p:nvPr/>
        </p:nvSpPr>
        <p:spPr>
          <a:xfrm>
            <a:off x="655564" y="146124"/>
            <a:ext cx="79499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pt-BR" altLang="pt-BR" sz="3200" b="1" dirty="0"/>
              <a:t> El C.P. EN EL SECTOR PRIVADO Y PÚBLICO</a:t>
            </a:r>
            <a:endParaRPr lang="zh-CN" altLang="en-US" sz="3200" b="1" dirty="0"/>
          </a:p>
        </p:txBody>
      </p:sp>
      <p:pic>
        <p:nvPicPr>
          <p:cNvPr id="42" name="Imagen 41"/>
          <p:cNvPicPr>
            <a:picLocks noChangeAspect="1"/>
          </p:cNvPicPr>
          <p:nvPr/>
        </p:nvPicPr>
        <p:blipFill>
          <a:blip r:embed="rId2" cstate="email">
            <a:extLst>
              <a:ext uri="{BEBA8EAE-BF5A-486C-A8C5-ECC9F3942E4B}">
                <a14:imgProps xmlns:a14="http://schemas.microsoft.com/office/drawing/2010/main">
                  <a14:imgLayer r:embed="rId3">
                    <a14:imgEffect>
                      <a14:backgroundRemoval t="3633" b="97514" l="4154" r="95077"/>
                    </a14:imgEffect>
                  </a14:imgLayer>
                </a14:imgProps>
              </a:ext>
              <a:ext uri="{28A0092B-C50C-407E-A947-70E740481C1C}">
                <a14:useLocalDpi xmlns:a14="http://schemas.microsoft.com/office/drawing/2010/main"/>
              </a:ext>
            </a:extLst>
          </a:blip>
          <a:stretch>
            <a:fillRect/>
          </a:stretch>
        </p:blipFill>
        <p:spPr>
          <a:xfrm>
            <a:off x="3038681" y="1658373"/>
            <a:ext cx="2971800" cy="2391156"/>
          </a:xfrm>
          <a:prstGeom prst="rect">
            <a:avLst/>
          </a:prstGeom>
        </p:spPr>
      </p:pic>
      <p:sp>
        <p:nvSpPr>
          <p:cNvPr id="43" name="CaixaDeTexto 19">
            <a:extLst>
              <a:ext uri="{FF2B5EF4-FFF2-40B4-BE49-F238E27FC236}">
                <a16:creationId xmlns:a16="http://schemas.microsoft.com/office/drawing/2014/main" id="{70DB0E6B-6803-4DE3-ABC2-8A3F0D951CFA}"/>
              </a:ext>
            </a:extLst>
          </p:cNvPr>
          <p:cNvSpPr txBox="1"/>
          <p:nvPr/>
        </p:nvSpPr>
        <p:spPr>
          <a:xfrm>
            <a:off x="-17397" y="1759471"/>
            <a:ext cx="2112928" cy="369332"/>
          </a:xfrm>
          <a:prstGeom prst="rect">
            <a:avLst/>
          </a:prstGeom>
          <a:noFill/>
        </p:spPr>
        <p:txBody>
          <a:bodyPr wrap="square" rtlCol="0">
            <a:spAutoFit/>
          </a:bodyPr>
          <a:lstStyle/>
          <a:p>
            <a:pPr marL="257175" indent="-257175" algn="ctr">
              <a:buFont typeface="Arial" panose="020B0604020202020204" pitchFamily="34" charset="0"/>
              <a:buChar char="•"/>
            </a:pPr>
            <a:r>
              <a:rPr lang="pt-BR" sz="1800" b="1" dirty="0">
                <a:latin typeface="+mn-lt"/>
              </a:rPr>
              <a:t>Cliente</a:t>
            </a:r>
          </a:p>
        </p:txBody>
      </p:sp>
      <p:sp>
        <p:nvSpPr>
          <p:cNvPr id="44" name="CaixaDeTexto 20">
            <a:extLst>
              <a:ext uri="{FF2B5EF4-FFF2-40B4-BE49-F238E27FC236}">
                <a16:creationId xmlns:a16="http://schemas.microsoft.com/office/drawing/2014/main" id="{7E4DA1A2-45A1-46AA-A635-7B3B4988F4E1}"/>
              </a:ext>
            </a:extLst>
          </p:cNvPr>
          <p:cNvSpPr txBox="1"/>
          <p:nvPr/>
        </p:nvSpPr>
        <p:spPr>
          <a:xfrm>
            <a:off x="6239531" y="1799399"/>
            <a:ext cx="1484416" cy="369332"/>
          </a:xfrm>
          <a:prstGeom prst="rect">
            <a:avLst/>
          </a:prstGeom>
          <a:noFill/>
        </p:spPr>
        <p:txBody>
          <a:bodyPr wrap="square" rtlCol="0">
            <a:spAutoFit/>
          </a:bodyPr>
          <a:lstStyle/>
          <a:p>
            <a:pPr marL="257175" indent="-257175" algn="ctr">
              <a:buFont typeface="Wingdings" panose="05000000000000000000" pitchFamily="2" charset="2"/>
              <a:buChar char="ü"/>
            </a:pPr>
            <a:r>
              <a:rPr lang="es-CO" sz="1800" b="1" dirty="0">
                <a:latin typeface="+mn-lt"/>
              </a:rPr>
              <a:t>Ciudadano</a:t>
            </a:r>
          </a:p>
        </p:txBody>
      </p:sp>
      <p:sp>
        <p:nvSpPr>
          <p:cNvPr id="45" name="CaixaDeTexto 25">
            <a:extLst>
              <a:ext uri="{FF2B5EF4-FFF2-40B4-BE49-F238E27FC236}">
                <a16:creationId xmlns:a16="http://schemas.microsoft.com/office/drawing/2014/main" id="{FFD04034-3E98-4B56-AAA3-B51C6E68C58C}"/>
              </a:ext>
            </a:extLst>
          </p:cNvPr>
          <p:cNvSpPr txBox="1"/>
          <p:nvPr/>
        </p:nvSpPr>
        <p:spPr>
          <a:xfrm>
            <a:off x="6028254" y="2110517"/>
            <a:ext cx="1981760" cy="646331"/>
          </a:xfrm>
          <a:prstGeom prst="rect">
            <a:avLst/>
          </a:prstGeom>
          <a:noFill/>
        </p:spPr>
        <p:txBody>
          <a:bodyPr wrap="square" rtlCol="0">
            <a:spAutoFit/>
          </a:bodyPr>
          <a:lstStyle/>
          <a:p>
            <a:pPr marL="257175" indent="-257175" algn="ctr">
              <a:buFont typeface="Wingdings" panose="05000000000000000000" pitchFamily="2" charset="2"/>
              <a:buChar char="ü"/>
            </a:pPr>
            <a:r>
              <a:rPr lang="es-CO" sz="1800" b="1" dirty="0">
                <a:latin typeface="+mn-lt"/>
              </a:rPr>
              <a:t>Recaudo</a:t>
            </a:r>
            <a:r>
              <a:rPr lang="pt-BR" sz="1800" b="1" dirty="0">
                <a:latin typeface="+mn-lt"/>
              </a:rPr>
              <a:t> de </a:t>
            </a:r>
            <a:r>
              <a:rPr lang="es-CO" sz="1800" b="1" dirty="0">
                <a:latin typeface="+mn-lt"/>
              </a:rPr>
              <a:t>Impuestos</a:t>
            </a:r>
          </a:p>
        </p:txBody>
      </p:sp>
      <p:sp>
        <p:nvSpPr>
          <p:cNvPr id="46" name="CaixaDeTexto 26">
            <a:extLst>
              <a:ext uri="{FF2B5EF4-FFF2-40B4-BE49-F238E27FC236}">
                <a16:creationId xmlns:a16="http://schemas.microsoft.com/office/drawing/2014/main" id="{FFFA2F10-B511-44DF-8812-AEAD957AA2A4}"/>
              </a:ext>
            </a:extLst>
          </p:cNvPr>
          <p:cNvSpPr txBox="1"/>
          <p:nvPr/>
        </p:nvSpPr>
        <p:spPr>
          <a:xfrm>
            <a:off x="78569" y="2622273"/>
            <a:ext cx="1996323" cy="369332"/>
          </a:xfrm>
          <a:prstGeom prst="rect">
            <a:avLst/>
          </a:prstGeom>
          <a:noFill/>
        </p:spPr>
        <p:txBody>
          <a:bodyPr wrap="square" rtlCol="0">
            <a:spAutoFit/>
          </a:bodyPr>
          <a:lstStyle/>
          <a:p>
            <a:pPr marL="257175" indent="-257175" algn="ctr">
              <a:buFont typeface="Arial" panose="020B0604020202020204" pitchFamily="34" charset="0"/>
              <a:buChar char="•"/>
            </a:pPr>
            <a:r>
              <a:rPr lang="pt-BR" sz="1800" b="1" dirty="0">
                <a:latin typeface="+mn-lt"/>
              </a:rPr>
              <a:t>Mercado </a:t>
            </a:r>
          </a:p>
        </p:txBody>
      </p:sp>
      <p:sp>
        <p:nvSpPr>
          <p:cNvPr id="47" name="CaixaDeTexto 27">
            <a:extLst>
              <a:ext uri="{FF2B5EF4-FFF2-40B4-BE49-F238E27FC236}">
                <a16:creationId xmlns:a16="http://schemas.microsoft.com/office/drawing/2014/main" id="{CB55339D-ED8F-4DAF-8C08-650ED17E373B}"/>
              </a:ext>
            </a:extLst>
          </p:cNvPr>
          <p:cNvSpPr txBox="1"/>
          <p:nvPr/>
        </p:nvSpPr>
        <p:spPr>
          <a:xfrm>
            <a:off x="6182876" y="2619808"/>
            <a:ext cx="2005689" cy="369332"/>
          </a:xfrm>
          <a:prstGeom prst="rect">
            <a:avLst/>
          </a:prstGeom>
          <a:noFill/>
        </p:spPr>
        <p:txBody>
          <a:bodyPr wrap="square" rtlCol="0">
            <a:spAutoFit/>
          </a:bodyPr>
          <a:lstStyle/>
          <a:p>
            <a:pPr marL="257175" indent="-257175" algn="ctr">
              <a:buFont typeface="Wingdings" panose="05000000000000000000" pitchFamily="2" charset="2"/>
              <a:buChar char="ü"/>
            </a:pPr>
            <a:r>
              <a:rPr lang="pt-BR" sz="1800" b="1" dirty="0">
                <a:latin typeface="+mn-lt"/>
              </a:rPr>
              <a:t>Carga Tributaria</a:t>
            </a:r>
          </a:p>
        </p:txBody>
      </p:sp>
      <p:sp>
        <p:nvSpPr>
          <p:cNvPr id="48" name="CaixaDeTexto 28">
            <a:extLst>
              <a:ext uri="{FF2B5EF4-FFF2-40B4-BE49-F238E27FC236}">
                <a16:creationId xmlns:a16="http://schemas.microsoft.com/office/drawing/2014/main" id="{6F32D309-BAEC-4DD1-9107-7B30AD10C44B}"/>
              </a:ext>
            </a:extLst>
          </p:cNvPr>
          <p:cNvSpPr txBox="1"/>
          <p:nvPr/>
        </p:nvSpPr>
        <p:spPr>
          <a:xfrm>
            <a:off x="-12113" y="2972287"/>
            <a:ext cx="2515019" cy="369332"/>
          </a:xfrm>
          <a:prstGeom prst="rect">
            <a:avLst/>
          </a:prstGeom>
          <a:noFill/>
        </p:spPr>
        <p:txBody>
          <a:bodyPr wrap="square" rtlCol="0">
            <a:spAutoFit/>
          </a:bodyPr>
          <a:lstStyle/>
          <a:p>
            <a:pPr marL="257175" indent="-257175" algn="ctr">
              <a:buFont typeface="Arial" panose="020B0604020202020204" pitchFamily="34" charset="0"/>
              <a:buChar char="•"/>
            </a:pPr>
            <a:r>
              <a:rPr lang="es-CO" sz="1800" b="1" dirty="0">
                <a:latin typeface="+mn-lt"/>
              </a:rPr>
              <a:t>Rentabilidad</a:t>
            </a:r>
            <a:r>
              <a:rPr lang="pt-BR" sz="1800" b="1" dirty="0">
                <a:latin typeface="+mn-lt"/>
              </a:rPr>
              <a:t> </a:t>
            </a:r>
          </a:p>
        </p:txBody>
      </p:sp>
      <p:sp>
        <p:nvSpPr>
          <p:cNvPr id="49" name="CaixaDeTexto 29">
            <a:extLst>
              <a:ext uri="{FF2B5EF4-FFF2-40B4-BE49-F238E27FC236}">
                <a16:creationId xmlns:a16="http://schemas.microsoft.com/office/drawing/2014/main" id="{59E42BD0-86BE-481D-AA03-0AD18254FAF8}"/>
              </a:ext>
            </a:extLst>
          </p:cNvPr>
          <p:cNvSpPr txBox="1"/>
          <p:nvPr/>
        </p:nvSpPr>
        <p:spPr>
          <a:xfrm>
            <a:off x="6205527" y="2933067"/>
            <a:ext cx="1025378" cy="369332"/>
          </a:xfrm>
          <a:prstGeom prst="rect">
            <a:avLst/>
          </a:prstGeom>
          <a:noFill/>
        </p:spPr>
        <p:txBody>
          <a:bodyPr wrap="square" rtlCol="0">
            <a:spAutoFit/>
          </a:bodyPr>
          <a:lstStyle/>
          <a:p>
            <a:pPr marL="257175" indent="-257175" algn="ctr">
              <a:buFont typeface="Wingdings" panose="05000000000000000000" pitchFamily="2" charset="2"/>
              <a:buChar char="ü"/>
            </a:pPr>
            <a:r>
              <a:rPr lang="pt-BR" sz="1800" b="1" dirty="0">
                <a:latin typeface="+mn-lt"/>
              </a:rPr>
              <a:t>Social</a:t>
            </a:r>
          </a:p>
        </p:txBody>
      </p:sp>
      <p:sp>
        <p:nvSpPr>
          <p:cNvPr id="50" name="CaixaDeTexto 30">
            <a:extLst>
              <a:ext uri="{FF2B5EF4-FFF2-40B4-BE49-F238E27FC236}">
                <a16:creationId xmlns:a16="http://schemas.microsoft.com/office/drawing/2014/main" id="{2C2C55BC-AA4D-4825-BF79-DEC511991BB5}"/>
              </a:ext>
            </a:extLst>
          </p:cNvPr>
          <p:cNvSpPr txBox="1"/>
          <p:nvPr/>
        </p:nvSpPr>
        <p:spPr>
          <a:xfrm>
            <a:off x="279177" y="3248597"/>
            <a:ext cx="2643117" cy="646331"/>
          </a:xfrm>
          <a:prstGeom prst="rect">
            <a:avLst/>
          </a:prstGeom>
          <a:noFill/>
        </p:spPr>
        <p:txBody>
          <a:bodyPr wrap="square" rtlCol="0">
            <a:spAutoFit/>
          </a:bodyPr>
          <a:lstStyle/>
          <a:p>
            <a:pPr marL="257175" indent="-257175" algn="ctr">
              <a:buFont typeface="Arial" panose="020B0604020202020204" pitchFamily="34" charset="0"/>
              <a:buChar char="•"/>
            </a:pPr>
            <a:r>
              <a:rPr lang="es-CO" sz="1800" b="1" dirty="0">
                <a:latin typeface="+mn-lt"/>
              </a:rPr>
              <a:t>Maximización</a:t>
            </a:r>
            <a:r>
              <a:rPr lang="pt-BR" sz="1800" b="1" dirty="0">
                <a:latin typeface="+mn-lt"/>
              </a:rPr>
              <a:t> de </a:t>
            </a:r>
            <a:r>
              <a:rPr lang="es-CO" sz="1800" b="1" dirty="0">
                <a:latin typeface="+mn-lt"/>
              </a:rPr>
              <a:t>los</a:t>
            </a:r>
            <a:r>
              <a:rPr lang="pt-BR" sz="1800" b="1" dirty="0">
                <a:latin typeface="+mn-lt"/>
              </a:rPr>
              <a:t> resultados</a:t>
            </a:r>
          </a:p>
        </p:txBody>
      </p:sp>
      <p:sp>
        <p:nvSpPr>
          <p:cNvPr id="51" name="CaixaDeTexto 31">
            <a:extLst>
              <a:ext uri="{FF2B5EF4-FFF2-40B4-BE49-F238E27FC236}">
                <a16:creationId xmlns:a16="http://schemas.microsoft.com/office/drawing/2014/main" id="{C38FB2C0-5DE4-43DE-AE0E-49A57B940FA5}"/>
              </a:ext>
            </a:extLst>
          </p:cNvPr>
          <p:cNvSpPr txBox="1"/>
          <p:nvPr/>
        </p:nvSpPr>
        <p:spPr>
          <a:xfrm>
            <a:off x="142241" y="4347396"/>
            <a:ext cx="2896440" cy="1538883"/>
          </a:xfrm>
          <a:prstGeom prst="rect">
            <a:avLst/>
          </a:prstGeom>
          <a:noFill/>
        </p:spPr>
        <p:txBody>
          <a:bodyPr wrap="square" rtlCol="0">
            <a:spAutoFit/>
          </a:bodyPr>
          <a:lstStyle/>
          <a:p>
            <a:pPr marL="257175" indent="-257175" algn="ctr">
              <a:buFont typeface="Arial" panose="020B0604020202020204" pitchFamily="34" charset="0"/>
              <a:buChar char="•"/>
            </a:pPr>
            <a:r>
              <a:rPr lang="es-CO" sz="1800" b="1" u="sng" dirty="0">
                <a:latin typeface="+mn-lt"/>
              </a:rPr>
              <a:t>Viabilidad</a:t>
            </a:r>
            <a:r>
              <a:rPr lang="pt-BR" sz="1800" b="1" u="sng" dirty="0">
                <a:latin typeface="+mn-lt"/>
              </a:rPr>
              <a:t> Económica</a:t>
            </a:r>
          </a:p>
          <a:p>
            <a:pPr marL="257175" indent="-257175" algn="ctr">
              <a:buFont typeface="Arial" panose="020B0604020202020204" pitchFamily="34" charset="0"/>
              <a:buChar char="•"/>
            </a:pPr>
            <a:endParaRPr lang="pt-BR" sz="1800" b="1" dirty="0">
              <a:latin typeface="+mn-lt"/>
            </a:endParaRPr>
          </a:p>
          <a:p>
            <a:pPr marL="257175" indent="-257175" algn="ctr">
              <a:buFont typeface="Arial" panose="020B0604020202020204" pitchFamily="34" charset="0"/>
              <a:buChar char="•"/>
            </a:pPr>
            <a:r>
              <a:rPr lang="pt-BR" sz="2000" b="1" i="1" dirty="0">
                <a:solidFill>
                  <a:schemeClr val="accent1">
                    <a:lumMod val="75000"/>
                  </a:schemeClr>
                </a:solidFill>
                <a:latin typeface="+mn-lt"/>
              </a:rPr>
              <a:t>“</a:t>
            </a:r>
            <a:r>
              <a:rPr lang="es-CO" sz="2000" b="1" i="1" dirty="0">
                <a:solidFill>
                  <a:schemeClr val="accent1">
                    <a:lumMod val="75000"/>
                  </a:schemeClr>
                </a:solidFill>
                <a:latin typeface="+mn-lt"/>
              </a:rPr>
              <a:t>Lenguaje</a:t>
            </a:r>
            <a:r>
              <a:rPr lang="pt-BR" sz="2000" b="1" i="1" dirty="0">
                <a:solidFill>
                  <a:schemeClr val="accent1">
                    <a:lumMod val="75000"/>
                  </a:schemeClr>
                </a:solidFill>
                <a:latin typeface="+mn-lt"/>
              </a:rPr>
              <a:t> </a:t>
            </a:r>
            <a:r>
              <a:rPr lang="es-CO" sz="2000" b="1" i="1" dirty="0">
                <a:solidFill>
                  <a:schemeClr val="accent1">
                    <a:lumMod val="75000"/>
                  </a:schemeClr>
                </a:solidFill>
                <a:latin typeface="+mn-lt"/>
              </a:rPr>
              <a:t>común</a:t>
            </a:r>
            <a:r>
              <a:rPr lang="pt-BR" sz="2000" b="1" i="1" dirty="0">
                <a:solidFill>
                  <a:schemeClr val="accent1">
                    <a:lumMod val="75000"/>
                  </a:schemeClr>
                </a:solidFill>
                <a:latin typeface="+mn-lt"/>
              </a:rPr>
              <a:t> </a:t>
            </a:r>
          </a:p>
          <a:p>
            <a:pPr algn="ctr"/>
            <a:r>
              <a:rPr lang="pt-BR" sz="2000" b="1" i="1" dirty="0">
                <a:solidFill>
                  <a:schemeClr val="accent1">
                    <a:lumMod val="75000"/>
                  </a:schemeClr>
                </a:solidFill>
                <a:latin typeface="+mn-lt"/>
              </a:rPr>
              <a:t>de </a:t>
            </a:r>
            <a:r>
              <a:rPr lang="es-CO" sz="2000" b="1" i="1" dirty="0">
                <a:solidFill>
                  <a:schemeClr val="accent1">
                    <a:lumMod val="75000"/>
                  </a:schemeClr>
                </a:solidFill>
                <a:latin typeface="+mn-lt"/>
              </a:rPr>
              <a:t>los</a:t>
            </a:r>
            <a:r>
              <a:rPr lang="pt-BR" sz="2000" b="1" i="1" dirty="0">
                <a:solidFill>
                  <a:schemeClr val="accent1">
                    <a:lumMod val="75000"/>
                  </a:schemeClr>
                </a:solidFill>
                <a:latin typeface="+mn-lt"/>
              </a:rPr>
              <a:t> negócios” </a:t>
            </a:r>
          </a:p>
          <a:p>
            <a:pPr algn="ctr"/>
            <a:endParaRPr lang="pt-BR" sz="1800" b="1" i="1" dirty="0">
              <a:latin typeface="+mn-lt"/>
            </a:endParaRPr>
          </a:p>
        </p:txBody>
      </p:sp>
      <p:sp>
        <p:nvSpPr>
          <p:cNvPr id="52" name="CaixaDeTexto 32">
            <a:extLst>
              <a:ext uri="{FF2B5EF4-FFF2-40B4-BE49-F238E27FC236}">
                <a16:creationId xmlns:a16="http://schemas.microsoft.com/office/drawing/2014/main" id="{974A2176-3EC8-4E78-A325-BE39AA2057B5}"/>
              </a:ext>
            </a:extLst>
          </p:cNvPr>
          <p:cNvSpPr txBox="1"/>
          <p:nvPr/>
        </p:nvSpPr>
        <p:spPr>
          <a:xfrm>
            <a:off x="6286118" y="4406850"/>
            <a:ext cx="2573862" cy="1261884"/>
          </a:xfrm>
          <a:prstGeom prst="rect">
            <a:avLst/>
          </a:prstGeom>
          <a:noFill/>
        </p:spPr>
        <p:txBody>
          <a:bodyPr wrap="square" rtlCol="0">
            <a:spAutoFit/>
          </a:bodyPr>
          <a:lstStyle/>
          <a:p>
            <a:pPr marL="257175" indent="-257175">
              <a:buFont typeface="Wingdings" panose="05000000000000000000" pitchFamily="2" charset="2"/>
              <a:buChar char="ü"/>
            </a:pPr>
            <a:r>
              <a:rPr lang="es-CO" sz="1800" b="1" u="sng" dirty="0">
                <a:latin typeface="+mn-lt"/>
              </a:rPr>
              <a:t>Rendición</a:t>
            </a:r>
            <a:r>
              <a:rPr lang="pt-BR" sz="1800" b="1" u="sng" dirty="0">
                <a:latin typeface="+mn-lt"/>
              </a:rPr>
              <a:t> de </a:t>
            </a:r>
            <a:r>
              <a:rPr lang="es-CO" sz="1800" b="1" u="sng" dirty="0">
                <a:latin typeface="+mn-lt"/>
              </a:rPr>
              <a:t>cuentas</a:t>
            </a:r>
          </a:p>
          <a:p>
            <a:pPr marL="257175" indent="-257175">
              <a:buFont typeface="Wingdings" panose="05000000000000000000" pitchFamily="2" charset="2"/>
              <a:buChar char="ü"/>
            </a:pPr>
            <a:endParaRPr lang="pt-BR" sz="1800" b="1" dirty="0">
              <a:latin typeface="+mn-lt"/>
            </a:endParaRPr>
          </a:p>
          <a:p>
            <a:pPr marL="257175" indent="-257175">
              <a:buFont typeface="Wingdings" panose="05000000000000000000" pitchFamily="2" charset="2"/>
              <a:buChar char="ü"/>
            </a:pPr>
            <a:r>
              <a:rPr lang="pt-BR" sz="1800" b="1" i="1" dirty="0">
                <a:solidFill>
                  <a:schemeClr val="accent1">
                    <a:lumMod val="75000"/>
                  </a:schemeClr>
                </a:solidFill>
                <a:latin typeface="+mn-lt"/>
              </a:rPr>
              <a:t>“</a:t>
            </a:r>
            <a:r>
              <a:rPr lang="es-CO" sz="2000" b="1" i="1" dirty="0">
                <a:solidFill>
                  <a:schemeClr val="accent1">
                    <a:lumMod val="75000"/>
                  </a:schemeClr>
                </a:solidFill>
                <a:latin typeface="+mn-lt"/>
              </a:rPr>
              <a:t>Lenguaje</a:t>
            </a:r>
            <a:r>
              <a:rPr lang="pt-BR" sz="2000" b="1" i="1" dirty="0">
                <a:solidFill>
                  <a:schemeClr val="accent1">
                    <a:lumMod val="75000"/>
                  </a:schemeClr>
                </a:solidFill>
                <a:latin typeface="+mn-lt"/>
              </a:rPr>
              <a:t> </a:t>
            </a:r>
            <a:r>
              <a:rPr lang="es-CO" sz="2000" b="1" i="1" dirty="0">
                <a:solidFill>
                  <a:schemeClr val="accent1">
                    <a:lumMod val="75000"/>
                  </a:schemeClr>
                </a:solidFill>
                <a:latin typeface="+mn-lt"/>
              </a:rPr>
              <a:t>común</a:t>
            </a:r>
          </a:p>
          <a:p>
            <a:r>
              <a:rPr lang="pt-BR" sz="2000" b="1" i="1" dirty="0">
                <a:solidFill>
                  <a:schemeClr val="accent1">
                    <a:lumMod val="75000"/>
                  </a:schemeClr>
                </a:solidFill>
                <a:latin typeface="+mn-lt"/>
              </a:rPr>
              <a:t> de </a:t>
            </a:r>
            <a:r>
              <a:rPr lang="es-CO" sz="2000" b="1" i="1" dirty="0">
                <a:solidFill>
                  <a:schemeClr val="accent1">
                    <a:lumMod val="75000"/>
                  </a:schemeClr>
                </a:solidFill>
                <a:latin typeface="+mn-lt"/>
              </a:rPr>
              <a:t>los</a:t>
            </a:r>
            <a:r>
              <a:rPr lang="pt-BR" sz="2000" b="1" i="1" dirty="0">
                <a:solidFill>
                  <a:schemeClr val="accent1">
                    <a:lumMod val="75000"/>
                  </a:schemeClr>
                </a:solidFill>
                <a:latin typeface="+mn-lt"/>
              </a:rPr>
              <a:t> </a:t>
            </a:r>
            <a:r>
              <a:rPr lang="es-CO" sz="2000" b="1" i="1" dirty="0">
                <a:solidFill>
                  <a:schemeClr val="accent1">
                    <a:lumMod val="75000"/>
                  </a:schemeClr>
                </a:solidFill>
                <a:latin typeface="+mn-lt"/>
              </a:rPr>
              <a:t>gobiernos</a:t>
            </a:r>
            <a:r>
              <a:rPr lang="pt-BR" sz="2000" b="1" i="1" dirty="0">
                <a:solidFill>
                  <a:schemeClr val="accent1">
                    <a:lumMod val="75000"/>
                  </a:schemeClr>
                </a:solidFill>
                <a:latin typeface="+mn-lt"/>
              </a:rPr>
              <a:t>” </a:t>
            </a:r>
          </a:p>
        </p:txBody>
      </p:sp>
      <p:sp>
        <p:nvSpPr>
          <p:cNvPr id="53" name="CaixaDeTexto 33">
            <a:extLst>
              <a:ext uri="{FF2B5EF4-FFF2-40B4-BE49-F238E27FC236}">
                <a16:creationId xmlns:a16="http://schemas.microsoft.com/office/drawing/2014/main" id="{AA03A701-4D95-4115-A68B-9E6D83D3E6A0}"/>
              </a:ext>
            </a:extLst>
          </p:cNvPr>
          <p:cNvSpPr txBox="1"/>
          <p:nvPr/>
        </p:nvSpPr>
        <p:spPr>
          <a:xfrm>
            <a:off x="6136876" y="3257970"/>
            <a:ext cx="2257596" cy="369332"/>
          </a:xfrm>
          <a:prstGeom prst="rect">
            <a:avLst/>
          </a:prstGeom>
          <a:noFill/>
        </p:spPr>
        <p:txBody>
          <a:bodyPr wrap="square" rtlCol="0">
            <a:spAutoFit/>
          </a:bodyPr>
          <a:lstStyle/>
          <a:p>
            <a:pPr marL="257175" indent="-257175" algn="ctr">
              <a:buFont typeface="Wingdings" panose="05000000000000000000" pitchFamily="2" charset="2"/>
              <a:buChar char="ü"/>
            </a:pPr>
            <a:r>
              <a:rPr lang="es-CO" sz="1800" b="1" dirty="0">
                <a:latin typeface="+mn-lt"/>
              </a:rPr>
              <a:t>Calidad</a:t>
            </a:r>
            <a:r>
              <a:rPr lang="pt-BR" sz="1800" b="1" dirty="0">
                <a:latin typeface="+mn-lt"/>
              </a:rPr>
              <a:t> </a:t>
            </a:r>
            <a:r>
              <a:rPr lang="es-CO" sz="1800" b="1" dirty="0">
                <a:latin typeface="+mn-lt"/>
              </a:rPr>
              <a:t>del</a:t>
            </a:r>
            <a:r>
              <a:rPr lang="pt-BR" sz="1800" b="1" dirty="0">
                <a:latin typeface="+mn-lt"/>
              </a:rPr>
              <a:t> Gasto</a:t>
            </a:r>
          </a:p>
        </p:txBody>
      </p:sp>
      <p:sp>
        <p:nvSpPr>
          <p:cNvPr id="54" name="CaixaDeTexto 45">
            <a:extLst>
              <a:ext uri="{FF2B5EF4-FFF2-40B4-BE49-F238E27FC236}">
                <a16:creationId xmlns:a16="http://schemas.microsoft.com/office/drawing/2014/main" id="{ABF5E6AC-EEE1-47C5-B2A8-3215A4F85593}"/>
              </a:ext>
            </a:extLst>
          </p:cNvPr>
          <p:cNvSpPr txBox="1"/>
          <p:nvPr/>
        </p:nvSpPr>
        <p:spPr>
          <a:xfrm>
            <a:off x="838880" y="3845354"/>
            <a:ext cx="857286" cy="307777"/>
          </a:xfrm>
          <a:prstGeom prst="rect">
            <a:avLst/>
          </a:prstGeom>
          <a:noFill/>
        </p:spPr>
        <p:txBody>
          <a:bodyPr wrap="square" rtlCol="0">
            <a:spAutoFit/>
          </a:bodyPr>
          <a:lstStyle/>
          <a:p>
            <a:pPr marL="214313" indent="-214313">
              <a:buFont typeface="Wingdings" panose="05000000000000000000" pitchFamily="2" charset="2"/>
              <a:buChar char="ü"/>
            </a:pPr>
            <a:r>
              <a:rPr lang="pt-BR" b="1" i="1" dirty="0">
                <a:latin typeface="+mn-lt"/>
              </a:rPr>
              <a:t>Costo</a:t>
            </a:r>
          </a:p>
        </p:txBody>
      </p:sp>
      <p:sp>
        <p:nvSpPr>
          <p:cNvPr id="55" name="CaixaDeTexto 46">
            <a:extLst>
              <a:ext uri="{FF2B5EF4-FFF2-40B4-BE49-F238E27FC236}">
                <a16:creationId xmlns:a16="http://schemas.microsoft.com/office/drawing/2014/main" id="{53DD396F-BD19-48F5-92F1-A742F0D8C315}"/>
              </a:ext>
            </a:extLst>
          </p:cNvPr>
          <p:cNvSpPr txBox="1"/>
          <p:nvPr/>
        </p:nvSpPr>
        <p:spPr>
          <a:xfrm>
            <a:off x="840644" y="4075655"/>
            <a:ext cx="845362" cy="307777"/>
          </a:xfrm>
          <a:prstGeom prst="rect">
            <a:avLst/>
          </a:prstGeom>
          <a:noFill/>
        </p:spPr>
        <p:txBody>
          <a:bodyPr wrap="square" rtlCol="0">
            <a:spAutoFit/>
          </a:bodyPr>
          <a:lstStyle/>
          <a:p>
            <a:pPr marL="214313" indent="-214313">
              <a:buFont typeface="Wingdings" panose="05000000000000000000" pitchFamily="2" charset="2"/>
              <a:buChar char="ü"/>
            </a:pPr>
            <a:r>
              <a:rPr lang="pt-BR" b="1" i="1" dirty="0">
                <a:latin typeface="+mn-lt"/>
              </a:rPr>
              <a:t>Lucro</a:t>
            </a:r>
          </a:p>
        </p:txBody>
      </p:sp>
      <p:sp>
        <p:nvSpPr>
          <p:cNvPr id="56" name="CaixaDeTexto 48">
            <a:extLst>
              <a:ext uri="{FF2B5EF4-FFF2-40B4-BE49-F238E27FC236}">
                <a16:creationId xmlns:a16="http://schemas.microsoft.com/office/drawing/2014/main" id="{4DF1A798-EBF3-4501-9CD2-07093DA88499}"/>
              </a:ext>
            </a:extLst>
          </p:cNvPr>
          <p:cNvSpPr txBox="1"/>
          <p:nvPr/>
        </p:nvSpPr>
        <p:spPr>
          <a:xfrm>
            <a:off x="6484368" y="3566953"/>
            <a:ext cx="2237576" cy="646331"/>
          </a:xfrm>
          <a:prstGeom prst="rect">
            <a:avLst/>
          </a:prstGeom>
          <a:noFill/>
        </p:spPr>
        <p:txBody>
          <a:bodyPr wrap="square" rtlCol="0">
            <a:spAutoFit/>
          </a:bodyPr>
          <a:lstStyle/>
          <a:p>
            <a:pPr marL="214313" indent="-214313">
              <a:buFont typeface="Wingdings" panose="05000000000000000000" pitchFamily="2" charset="2"/>
              <a:buChar char="ü"/>
            </a:pPr>
            <a:r>
              <a:rPr lang="es-ES" sz="1200" b="1" i="1" dirty="0">
                <a:latin typeface="+mn-lt"/>
              </a:rPr>
              <a:t>Eficiencia, Eficacia, Economía, Efectividad, Ecología</a:t>
            </a:r>
            <a:endParaRPr lang="pt-BR" sz="1200" b="1" i="1" dirty="0">
              <a:latin typeface="+mn-lt"/>
            </a:endParaRPr>
          </a:p>
        </p:txBody>
      </p:sp>
      <p:sp>
        <p:nvSpPr>
          <p:cNvPr id="57" name="CaixaDeTexto 49">
            <a:extLst>
              <a:ext uri="{FF2B5EF4-FFF2-40B4-BE49-F238E27FC236}">
                <a16:creationId xmlns:a16="http://schemas.microsoft.com/office/drawing/2014/main" id="{05170DCF-C31A-4A74-BBEA-4E80BADE4253}"/>
              </a:ext>
            </a:extLst>
          </p:cNvPr>
          <p:cNvSpPr txBox="1"/>
          <p:nvPr/>
        </p:nvSpPr>
        <p:spPr>
          <a:xfrm>
            <a:off x="6300192" y="4107343"/>
            <a:ext cx="1930704" cy="276999"/>
          </a:xfrm>
          <a:prstGeom prst="rect">
            <a:avLst/>
          </a:prstGeom>
          <a:noFill/>
        </p:spPr>
        <p:txBody>
          <a:bodyPr wrap="square" rtlCol="0">
            <a:spAutoFit/>
          </a:bodyPr>
          <a:lstStyle/>
          <a:p>
            <a:pPr marL="214313" indent="-214313">
              <a:buFont typeface="Wingdings" panose="05000000000000000000" pitchFamily="2" charset="2"/>
              <a:buChar char="ü"/>
            </a:pPr>
            <a:r>
              <a:rPr lang="es-CO" sz="1200" b="1" i="1" dirty="0">
                <a:latin typeface="+mn-lt"/>
              </a:rPr>
              <a:t>Asignación</a:t>
            </a:r>
            <a:r>
              <a:rPr lang="pt-BR" sz="1200" b="1" i="1" dirty="0">
                <a:latin typeface="+mn-lt"/>
              </a:rPr>
              <a:t> de Recursos</a:t>
            </a:r>
          </a:p>
        </p:txBody>
      </p:sp>
      <p:sp>
        <p:nvSpPr>
          <p:cNvPr id="58" name="CaixaDeTexto 50">
            <a:extLst>
              <a:ext uri="{FF2B5EF4-FFF2-40B4-BE49-F238E27FC236}">
                <a16:creationId xmlns:a16="http://schemas.microsoft.com/office/drawing/2014/main" id="{06541970-D8C4-4C0D-ADD0-F1967454C670}"/>
              </a:ext>
            </a:extLst>
          </p:cNvPr>
          <p:cNvSpPr txBox="1"/>
          <p:nvPr/>
        </p:nvSpPr>
        <p:spPr>
          <a:xfrm>
            <a:off x="-89381" y="2071930"/>
            <a:ext cx="3242372" cy="646331"/>
          </a:xfrm>
          <a:prstGeom prst="rect">
            <a:avLst/>
          </a:prstGeom>
          <a:noFill/>
        </p:spPr>
        <p:txBody>
          <a:bodyPr wrap="square" rtlCol="0">
            <a:spAutoFit/>
          </a:bodyPr>
          <a:lstStyle/>
          <a:p>
            <a:pPr marL="257175" indent="-257175" algn="ctr">
              <a:buFont typeface="Arial" panose="020B0604020202020204" pitchFamily="34" charset="0"/>
              <a:buChar char="•"/>
            </a:pPr>
            <a:r>
              <a:rPr lang="pt-BR" sz="1800" b="1" dirty="0">
                <a:latin typeface="+mn-lt"/>
              </a:rPr>
              <a:t>Venta de </a:t>
            </a:r>
            <a:r>
              <a:rPr lang="es-CO" sz="1800" b="1" dirty="0">
                <a:latin typeface="+mn-lt"/>
              </a:rPr>
              <a:t>Bienes</a:t>
            </a:r>
            <a:r>
              <a:rPr lang="pt-BR" sz="1800" b="1" dirty="0">
                <a:latin typeface="+mn-lt"/>
              </a:rPr>
              <a:t>/</a:t>
            </a:r>
          </a:p>
          <a:p>
            <a:pPr algn="ctr"/>
            <a:r>
              <a:rPr lang="pt-BR" sz="1800" b="1" dirty="0">
                <a:latin typeface="+mn-lt"/>
              </a:rPr>
              <a:t> </a:t>
            </a:r>
            <a:r>
              <a:rPr lang="es-CO" sz="1800" b="1" dirty="0">
                <a:latin typeface="+mn-lt"/>
              </a:rPr>
              <a:t>Servicios</a:t>
            </a:r>
          </a:p>
        </p:txBody>
      </p:sp>
      <p:sp>
        <p:nvSpPr>
          <p:cNvPr id="59" name="Elipse 58"/>
          <p:cNvSpPr/>
          <p:nvPr/>
        </p:nvSpPr>
        <p:spPr>
          <a:xfrm>
            <a:off x="3628789" y="4028783"/>
            <a:ext cx="2171361" cy="710168"/>
          </a:xfrm>
          <a:prstGeom prst="ellipse">
            <a:avLst/>
          </a:prstGeom>
          <a:solidFill>
            <a:schemeClr val="bg1"/>
          </a:solidFill>
          <a:ln>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500" b="1" dirty="0">
                <a:ln w="12700" cmpd="sng">
                  <a:solidFill>
                    <a:srgbClr val="0168D0"/>
                  </a:solidFill>
                  <a:prstDash val="solid"/>
                </a:ln>
                <a:solidFill>
                  <a:schemeClr val="tx1"/>
                </a:solidFill>
                <a:effectLst>
                  <a:outerShdw blurRad="38100" dist="38100" dir="2700000" algn="tl">
                    <a:srgbClr val="000000">
                      <a:alpha val="43137"/>
                    </a:srgbClr>
                  </a:outerShdw>
                </a:effectLst>
              </a:rPr>
              <a:t>INFORMACIÓN </a:t>
            </a:r>
          </a:p>
          <a:p>
            <a:pPr algn="ctr"/>
            <a:r>
              <a:rPr lang="pt-BR" sz="1500" b="1" dirty="0">
                <a:ln w="12700" cmpd="sng">
                  <a:solidFill>
                    <a:srgbClr val="0168D0"/>
                  </a:solidFill>
                  <a:prstDash val="solid"/>
                </a:ln>
                <a:solidFill>
                  <a:schemeClr val="tx1"/>
                </a:solidFill>
                <a:effectLst>
                  <a:outerShdw blurRad="38100" dist="38100" dir="2700000" algn="tl">
                    <a:srgbClr val="000000">
                      <a:alpha val="43137"/>
                    </a:srgbClr>
                  </a:outerShdw>
                </a:effectLst>
              </a:rPr>
              <a:t>COSTOS</a:t>
            </a:r>
          </a:p>
        </p:txBody>
      </p:sp>
      <p:cxnSp>
        <p:nvCxnSpPr>
          <p:cNvPr id="60" name="Conector reto 34">
            <a:extLst>
              <a:ext uri="{FF2B5EF4-FFF2-40B4-BE49-F238E27FC236}">
                <a16:creationId xmlns:a16="http://schemas.microsoft.com/office/drawing/2014/main" id="{9871EC90-7166-4AAE-BBBA-7AE7A4B56BB5}"/>
              </a:ext>
            </a:extLst>
          </p:cNvPr>
          <p:cNvCxnSpPr>
            <a:cxnSpLocks/>
          </p:cNvCxnSpPr>
          <p:nvPr/>
        </p:nvCxnSpPr>
        <p:spPr>
          <a:xfrm flipV="1">
            <a:off x="3467255" y="1972523"/>
            <a:ext cx="2359236" cy="4132"/>
          </a:xfrm>
          <a:prstGeom prst="line">
            <a:avLst/>
          </a:prstGeom>
          <a:ln w="28575"/>
        </p:spPr>
        <p:style>
          <a:lnRef idx="3">
            <a:schemeClr val="accent2"/>
          </a:lnRef>
          <a:fillRef idx="0">
            <a:schemeClr val="accent2"/>
          </a:fillRef>
          <a:effectRef idx="2">
            <a:schemeClr val="accent2"/>
          </a:effectRef>
          <a:fontRef idx="minor">
            <a:schemeClr val="tx1"/>
          </a:fontRef>
        </p:style>
      </p:cxnSp>
      <p:pic>
        <p:nvPicPr>
          <p:cNvPr id="61" name="Imagen 60"/>
          <p:cNvPicPr>
            <a:picLocks noChangeAspect="1"/>
          </p:cNvPicPr>
          <p:nvPr/>
        </p:nvPicPr>
        <p:blipFill>
          <a:blip r:embed="rId4">
            <a:extLst>
              <a:ext uri="{28A0092B-C50C-407E-A947-70E740481C1C}">
                <a14:useLocalDpi xmlns:a14="http://schemas.microsoft.com/office/drawing/2010/main"/>
              </a:ext>
            </a:extLst>
          </a:blip>
          <a:stretch>
            <a:fillRect/>
          </a:stretch>
        </p:blipFill>
        <p:spPr>
          <a:xfrm rot="19394324">
            <a:off x="4074614" y="2603173"/>
            <a:ext cx="894363" cy="865212"/>
          </a:xfrm>
          <a:prstGeom prst="rect">
            <a:avLst/>
          </a:prstGeom>
        </p:spPr>
      </p:pic>
      <p:sp>
        <p:nvSpPr>
          <p:cNvPr id="62" name="Fluxograma: Terminação 16">
            <a:extLst>
              <a:ext uri="{FF2B5EF4-FFF2-40B4-BE49-F238E27FC236}">
                <a16:creationId xmlns:a16="http://schemas.microsoft.com/office/drawing/2014/main" id="{FEE8AD50-7F47-4E40-B7CB-447C015A3CAF}"/>
              </a:ext>
            </a:extLst>
          </p:cNvPr>
          <p:cNvSpPr/>
          <p:nvPr/>
        </p:nvSpPr>
        <p:spPr>
          <a:xfrm>
            <a:off x="408469" y="1141121"/>
            <a:ext cx="2014601" cy="432000"/>
          </a:xfrm>
          <a:prstGeom prst="flowChartTerminator">
            <a:avLst/>
          </a:prstGeom>
          <a:solidFill>
            <a:schemeClr val="accent1">
              <a:lumMod val="60000"/>
              <a:lumOff val="40000"/>
            </a:schemeClr>
          </a:solidFill>
          <a:ln/>
          <a:effectLst>
            <a:glow rad="63500">
              <a:schemeClr val="accent4">
                <a:satMod val="175000"/>
                <a:alpha val="40000"/>
              </a:schemeClr>
            </a:glo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pt-BR" sz="2100" b="1" dirty="0">
                <a:solidFill>
                  <a:schemeClr val="tx1"/>
                </a:solidFill>
              </a:rPr>
              <a:t>Sector Privado</a:t>
            </a:r>
          </a:p>
        </p:txBody>
      </p:sp>
      <p:sp>
        <p:nvSpPr>
          <p:cNvPr id="63" name="Fluxograma: Terminação 17">
            <a:extLst>
              <a:ext uri="{FF2B5EF4-FFF2-40B4-BE49-F238E27FC236}">
                <a16:creationId xmlns:a16="http://schemas.microsoft.com/office/drawing/2014/main" id="{320104F2-99E4-416A-840A-BE71A3D97EBC}"/>
              </a:ext>
            </a:extLst>
          </p:cNvPr>
          <p:cNvSpPr/>
          <p:nvPr/>
        </p:nvSpPr>
        <p:spPr>
          <a:xfrm>
            <a:off x="6181981" y="1131912"/>
            <a:ext cx="2126511" cy="432000"/>
          </a:xfrm>
          <a:prstGeom prst="flowChartTerminator">
            <a:avLst/>
          </a:prstGeom>
          <a:solidFill>
            <a:schemeClr val="bg1">
              <a:lumMod val="65000"/>
            </a:schemeClr>
          </a:solidFill>
          <a:ln/>
          <a:effectLst>
            <a:glow rad="63500">
              <a:schemeClr val="accent5">
                <a:satMod val="175000"/>
                <a:alpha val="40000"/>
              </a:schemeClr>
            </a:glow>
          </a:effectLst>
        </p:spPr>
        <p:style>
          <a:lnRef idx="3">
            <a:schemeClr val="lt1"/>
          </a:lnRef>
          <a:fillRef idx="1">
            <a:schemeClr val="accent4"/>
          </a:fillRef>
          <a:effectRef idx="1">
            <a:schemeClr val="accent4"/>
          </a:effectRef>
          <a:fontRef idx="minor">
            <a:schemeClr val="lt1"/>
          </a:fontRef>
        </p:style>
        <p:txBody>
          <a:bodyPr rtlCol="0" anchor="ctr"/>
          <a:lstStyle/>
          <a:p>
            <a:pPr algn="ctr"/>
            <a:r>
              <a:rPr lang="pt-BR" sz="2100" b="1" dirty="0">
                <a:solidFill>
                  <a:schemeClr val="tx1"/>
                </a:solidFill>
              </a:rPr>
              <a:t>Sector Público</a:t>
            </a:r>
          </a:p>
        </p:txBody>
      </p:sp>
      <p:pic>
        <p:nvPicPr>
          <p:cNvPr id="3" name="Imagen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95798" y="1168400"/>
            <a:ext cx="846422" cy="774888"/>
          </a:xfrm>
          <a:prstGeom prst="rect">
            <a:avLst/>
          </a:prstGeom>
        </p:spPr>
      </p:pic>
      <p:pic>
        <p:nvPicPr>
          <p:cNvPr id="4" name="Imagen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66030" y="1168400"/>
            <a:ext cx="826433" cy="774887"/>
          </a:xfrm>
          <a:prstGeom prst="rect">
            <a:avLst/>
          </a:prstGeom>
        </p:spPr>
      </p:pic>
      <p:pic>
        <p:nvPicPr>
          <p:cNvPr id="2" name="Imagen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37000" y="4792527"/>
            <a:ext cx="1397000" cy="963114"/>
          </a:xfrm>
          <a:prstGeom prst="rect">
            <a:avLst/>
          </a:prstGeom>
        </p:spPr>
      </p:pic>
      <p:cxnSp>
        <p:nvCxnSpPr>
          <p:cNvPr id="6" name="Conector recto de flecha 5"/>
          <p:cNvCxnSpPr>
            <a:endCxn id="2" idx="1"/>
          </p:cNvCxnSpPr>
          <p:nvPr/>
        </p:nvCxnSpPr>
        <p:spPr>
          <a:xfrm>
            <a:off x="2748280" y="5274084"/>
            <a:ext cx="1188720" cy="0"/>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Conector recto de flecha 38"/>
          <p:cNvCxnSpPr/>
          <p:nvPr/>
        </p:nvCxnSpPr>
        <p:spPr>
          <a:xfrm flipH="1">
            <a:off x="5242220" y="5293668"/>
            <a:ext cx="1067140" cy="0"/>
          </a:xfrm>
          <a:prstGeom prst="straightConnector1">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138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4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42" presetClass="path" presetSubtype="0" accel="50000" decel="50000" fill="hold" nodeType="withEffect">
                                  <p:stCondLst>
                                    <p:cond delay="0"/>
                                  </p:stCondLst>
                                  <p:childTnLst>
                                    <p:animMotion origin="layout" path="M 1.875E-6 2.59259E-6 L 1.875E-6 0.09629 " pathEditMode="relative" rAng="0" ptsTypes="AA">
                                      <p:cBhvr>
                                        <p:cTn id="14" dur="2000" fill="hold"/>
                                        <p:tgtEl>
                                          <p:spTgt spid="60"/>
                                        </p:tgtEl>
                                        <p:attrNameLst>
                                          <p:attrName>ppt_x</p:attrName>
                                          <p:attrName>ppt_y</p:attrName>
                                        </p:attrNameLst>
                                      </p:cBhvr>
                                      <p:rCtr x="0" y="4815"/>
                                    </p:animMotion>
                                  </p:childTnLst>
                                </p:cTn>
                              </p:par>
                            </p:childTnLst>
                          </p:cTn>
                        </p:par>
                        <p:par>
                          <p:cTn id="15" fill="hold">
                            <p:stCondLst>
                              <p:cond delay="2000"/>
                            </p:stCondLst>
                            <p:childTnLst>
                              <p:par>
                                <p:cTn id="16" presetID="1" presetClass="entr" presetSubtype="0"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par>
                                <p:cTn id="21" presetID="42" presetClass="path" presetSubtype="0" accel="50000" decel="50000" fill="hold" nodeType="withEffect">
                                  <p:stCondLst>
                                    <p:cond delay="0"/>
                                  </p:stCondLst>
                                  <p:childTnLst>
                                    <p:animMotion origin="layout" path="M 1.875E-6 0.09629 L 1.875E-6 0.19583 " pathEditMode="relative" rAng="0" ptsTypes="AA">
                                      <p:cBhvr>
                                        <p:cTn id="22" dur="2000" fill="hold"/>
                                        <p:tgtEl>
                                          <p:spTgt spid="60"/>
                                        </p:tgtEl>
                                        <p:attrNameLst>
                                          <p:attrName>ppt_x</p:attrName>
                                          <p:attrName>ppt_y</p:attrName>
                                        </p:attrNameLst>
                                      </p:cBhvr>
                                      <p:rCtr x="0" y="4977"/>
                                    </p:animMotion>
                                  </p:childTnLst>
                                </p:cTn>
                              </p:par>
                            </p:childTnLst>
                          </p:cTn>
                        </p:par>
                        <p:par>
                          <p:cTn id="23" fill="hold">
                            <p:stCondLst>
                              <p:cond delay="4000"/>
                            </p:stCondLst>
                            <p:childTnLst>
                              <p:par>
                                <p:cTn id="24" presetID="1"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childTnLst>
                                </p:cTn>
                              </p:par>
                              <p:par>
                                <p:cTn id="28" presetID="42" presetClass="path" presetSubtype="0" accel="50000" decel="50000" fill="hold" nodeType="withEffect">
                                  <p:stCondLst>
                                    <p:cond delay="0"/>
                                  </p:stCondLst>
                                  <p:childTnLst>
                                    <p:animMotion origin="layout" path="M 1.875E-6 0.19583 L 1.875E-6 0.27916 " pathEditMode="relative" rAng="0" ptsTypes="AA">
                                      <p:cBhvr>
                                        <p:cTn id="29" dur="2000" fill="hold"/>
                                        <p:tgtEl>
                                          <p:spTgt spid="60"/>
                                        </p:tgtEl>
                                        <p:attrNameLst>
                                          <p:attrName>ppt_x</p:attrName>
                                          <p:attrName>ppt_y</p:attrName>
                                        </p:attrNameLst>
                                      </p:cBhvr>
                                      <p:rCtr x="0" y="4167"/>
                                    </p:animMotion>
                                  </p:childTnLst>
                                </p:cTn>
                              </p:par>
                            </p:childTnLst>
                          </p:cTn>
                        </p:par>
                        <p:par>
                          <p:cTn id="30" fill="hold">
                            <p:stCondLst>
                              <p:cond delay="6000"/>
                            </p:stCondLst>
                            <p:childTnLst>
                              <p:par>
                                <p:cTn id="31" presetID="1" presetClass="entr" presetSubtype="0"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42" presetClass="path" presetSubtype="0" accel="50000" decel="50000" fill="hold" nodeType="withEffect">
                                  <p:stCondLst>
                                    <p:cond delay="0"/>
                                  </p:stCondLst>
                                  <p:childTnLst>
                                    <p:animMotion origin="layout" path="M 1.875E-6 0.27916 L -0.00391 0.36898 " pathEditMode="relative" rAng="0" ptsTypes="AA">
                                      <p:cBhvr>
                                        <p:cTn id="36" dur="2000" fill="hold"/>
                                        <p:tgtEl>
                                          <p:spTgt spid="60"/>
                                        </p:tgtEl>
                                        <p:attrNameLst>
                                          <p:attrName>ppt_x</p:attrName>
                                          <p:attrName>ppt_y</p:attrName>
                                        </p:attrNameLst>
                                      </p:cBhvr>
                                      <p:rCtr x="26" y="4491"/>
                                    </p:animMotion>
                                  </p:childTnLst>
                                </p:cTn>
                              </p:par>
                            </p:childTnLst>
                          </p:cTn>
                        </p:par>
                        <p:par>
                          <p:cTn id="37" fill="hold">
                            <p:stCondLst>
                              <p:cond delay="8000"/>
                            </p:stCondLst>
                            <p:childTnLst>
                              <p:par>
                                <p:cTn id="38" presetID="1"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childTnLst>
                                </p:cTn>
                              </p:par>
                              <p:par>
                                <p:cTn id="42" presetID="9" presetClass="entr" presetSubtype="0"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dissolve">
                                      <p:cBhvr>
                                        <p:cTn id="44" dur="500"/>
                                        <p:tgtEl>
                                          <p:spTgt spid="54"/>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dissolve">
                                      <p:cBhvr>
                                        <p:cTn id="47" dur="500"/>
                                        <p:tgtEl>
                                          <p:spTgt spid="55"/>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dissolve">
                                      <p:cBhvr>
                                        <p:cTn id="50" dur="500"/>
                                        <p:tgtEl>
                                          <p:spTgt spid="56"/>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dissolve">
                                      <p:cBhvr>
                                        <p:cTn id="53" dur="500"/>
                                        <p:tgtEl>
                                          <p:spTgt spid="57"/>
                                        </p:tgtEl>
                                      </p:cBhvr>
                                    </p:animEffect>
                                  </p:childTnLst>
                                </p:cTn>
                              </p:par>
                              <p:par>
                                <p:cTn id="54" presetID="42" presetClass="path" presetSubtype="0" accel="50000" decel="50000" fill="hold" nodeType="withEffect">
                                  <p:stCondLst>
                                    <p:cond delay="0"/>
                                  </p:stCondLst>
                                  <p:childTnLst>
                                    <p:animMotion origin="layout" path="M -0.00391 0.36898 L -0.00508 0.47546 " pathEditMode="relative" rAng="0" ptsTypes="AA">
                                      <p:cBhvr>
                                        <p:cTn id="55" dur="2000" fill="hold"/>
                                        <p:tgtEl>
                                          <p:spTgt spid="60"/>
                                        </p:tgtEl>
                                        <p:attrNameLst>
                                          <p:attrName>ppt_x</p:attrName>
                                          <p:attrName>ppt_y</p:attrName>
                                        </p:attrNameLst>
                                      </p:cBhvr>
                                      <p:rCtr x="-1406" y="5069"/>
                                    </p:animMotion>
                                  </p:childTnLst>
                                </p:cTn>
                              </p:par>
                            </p:childTnLst>
                          </p:cTn>
                        </p:par>
                        <p:par>
                          <p:cTn id="56" fill="hold">
                            <p:stCondLst>
                              <p:cond delay="10000"/>
                            </p:stCondLst>
                            <p:childTnLst>
                              <p:par>
                                <p:cTn id="57" presetID="1" presetClass="entr" presetSubtype="0" fill="hold" grpId="0" nodeType="after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42" presetClass="path" presetSubtype="0" accel="50000" decel="50000" fill="hold" nodeType="withEffect">
                                  <p:stCondLst>
                                    <p:cond delay="0"/>
                                  </p:stCondLst>
                                  <p:childTnLst>
                                    <p:animMotion origin="layout" path="M -0.00508 0.47546 L -0.00625 0.61296 " pathEditMode="relative" rAng="0" ptsTypes="AA">
                                      <p:cBhvr>
                                        <p:cTn id="62" dur="2000" fill="hold"/>
                                        <p:tgtEl>
                                          <p:spTgt spid="60"/>
                                        </p:tgtEl>
                                        <p:attrNameLst>
                                          <p:attrName>ppt_x</p:attrName>
                                          <p:attrName>ppt_y</p:attrName>
                                        </p:attrNameLst>
                                      </p:cBhvr>
                                      <p:rCtr x="-65" y="68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1525" y="-284480"/>
            <a:ext cx="3002915" cy="1104900"/>
          </a:xfrm>
        </p:spPr>
        <p:txBody>
          <a:bodyPr/>
          <a:lstStyle/>
          <a:p>
            <a:pPr algn="ctr"/>
            <a:r>
              <a:rPr lang="es-CO" sz="2400" b="1" dirty="0"/>
              <a:t>Sector Privado</a:t>
            </a:r>
          </a:p>
        </p:txBody>
      </p:sp>
      <p:sp>
        <p:nvSpPr>
          <p:cNvPr id="4" name="Título 1"/>
          <p:cNvSpPr txBox="1">
            <a:spLocks/>
          </p:cNvSpPr>
          <p:nvPr/>
        </p:nvSpPr>
        <p:spPr bwMode="auto">
          <a:xfrm>
            <a:off x="5724525" y="-304800"/>
            <a:ext cx="300291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baseline="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ctr"/>
            <a:r>
              <a:rPr lang="es-CO" sz="2400" b="1" dirty="0"/>
              <a:t>Sector Público</a:t>
            </a:r>
          </a:p>
        </p:txBody>
      </p:sp>
      <p:pic>
        <p:nvPicPr>
          <p:cNvPr id="5" name="Imagen 4"/>
          <p:cNvPicPr>
            <a:picLocks noChangeAspect="1"/>
          </p:cNvPicPr>
          <p:nvPr/>
        </p:nvPicPr>
        <p:blipFill rotWithShape="1">
          <a:blip r:embed="rId2" cstate="email">
            <a:extLst>
              <a:ext uri="{28A0092B-C50C-407E-A947-70E740481C1C}">
                <a14:useLocalDpi xmlns:a14="http://schemas.microsoft.com/office/drawing/2010/main"/>
              </a:ext>
            </a:extLst>
          </a:blip>
          <a:srcRect r="-4265"/>
          <a:stretch/>
        </p:blipFill>
        <p:spPr>
          <a:xfrm>
            <a:off x="4023360" y="27304"/>
            <a:ext cx="900432" cy="1066801"/>
          </a:xfrm>
          <a:prstGeom prst="rect">
            <a:avLst/>
          </a:prstGeom>
        </p:spPr>
      </p:pic>
      <p:sp>
        <p:nvSpPr>
          <p:cNvPr id="6" name="Título 1"/>
          <p:cNvSpPr txBox="1">
            <a:spLocks/>
          </p:cNvSpPr>
          <p:nvPr/>
        </p:nvSpPr>
        <p:spPr bwMode="auto">
          <a:xfrm>
            <a:off x="5260247" y="935988"/>
            <a:ext cx="3754121" cy="46634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baseline="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just"/>
            <a:endParaRPr lang="es-CO" sz="1800" dirty="0"/>
          </a:p>
          <a:p>
            <a:pPr algn="just">
              <a:lnSpc>
                <a:spcPct val="70000"/>
              </a:lnSpc>
            </a:pPr>
            <a:r>
              <a:rPr lang="es-CO" sz="1800" dirty="0"/>
              <a:t>Conformado por el conjunto de instituciones de gobierno, que tiene la función de generar las políticas de Estado para propiciar el desarrollo de un país. Es de carácter social.</a:t>
            </a:r>
          </a:p>
          <a:p>
            <a:pPr algn="just">
              <a:lnSpc>
                <a:spcPct val="70000"/>
              </a:lnSpc>
            </a:pPr>
            <a:endParaRPr lang="es-CO" sz="1800" dirty="0"/>
          </a:p>
          <a:p>
            <a:pPr algn="just">
              <a:lnSpc>
                <a:spcPct val="70000"/>
              </a:lnSpc>
            </a:pPr>
            <a:r>
              <a:rPr lang="es-CO" sz="1800" dirty="0"/>
              <a:t>Múltiples objetivos: Fin social – cultural. Normas rígidas que establecen aspectos inherentes a su administración: Sistemas, contratación, control, responsabilidades.</a:t>
            </a:r>
          </a:p>
          <a:p>
            <a:pPr algn="just">
              <a:lnSpc>
                <a:spcPct val="70000"/>
              </a:lnSpc>
            </a:pPr>
            <a:endParaRPr lang="es-CO" sz="1800" dirty="0"/>
          </a:p>
          <a:p>
            <a:pPr algn="just">
              <a:lnSpc>
                <a:spcPct val="70000"/>
              </a:lnSpc>
            </a:pPr>
            <a:r>
              <a:rPr lang="es-CO" sz="1800" dirty="0"/>
              <a:t>Arreglo institucional social en cuyo marco se desarrolla la actividad económica, política, social y cultural, sus agentes son públicos.</a:t>
            </a:r>
          </a:p>
          <a:p>
            <a:pPr algn="just">
              <a:lnSpc>
                <a:spcPct val="70000"/>
              </a:lnSpc>
            </a:pPr>
            <a:r>
              <a:rPr lang="es-CO" sz="1800" dirty="0"/>
              <a:t>El sistema de control fiscal  evalúa al sector público.</a:t>
            </a:r>
          </a:p>
          <a:p>
            <a:pPr algn="just"/>
            <a:br>
              <a:rPr lang="es-CO" sz="1800" dirty="0"/>
            </a:br>
            <a:endParaRPr lang="es-CO" sz="1800" b="1" dirty="0"/>
          </a:p>
        </p:txBody>
      </p:sp>
      <p:sp>
        <p:nvSpPr>
          <p:cNvPr id="7" name="Título 1"/>
          <p:cNvSpPr txBox="1">
            <a:spLocks/>
          </p:cNvSpPr>
          <p:nvPr/>
        </p:nvSpPr>
        <p:spPr bwMode="auto">
          <a:xfrm>
            <a:off x="122079" y="1330960"/>
            <a:ext cx="3561080" cy="383539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lvl1pPr algn="l" defTabSz="685800" rtl="0" eaLnBrk="1" fontAlgn="base" hangingPunct="1">
              <a:lnSpc>
                <a:spcPct val="90000"/>
              </a:lnSpc>
              <a:spcBef>
                <a:spcPct val="0"/>
              </a:spcBef>
              <a:spcAft>
                <a:spcPct val="0"/>
              </a:spcAft>
              <a:defRPr sz="3300" kern="1200" baseline="0">
                <a:solidFill>
                  <a:schemeClr val="tx1"/>
                </a:solidFill>
                <a:latin typeface="Arial" panose="020B0604020202020204" pitchFamily="34" charset="0"/>
                <a:ea typeface="+mj-ea"/>
                <a:cs typeface="Arial" panose="020B0604020202020204" pitchFamily="34" charset="0"/>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cs typeface="Arial" panose="020B0604020202020204" pitchFamily="34" charset="0"/>
              </a:defRPr>
            </a:lvl9pPr>
          </a:lstStyle>
          <a:p>
            <a:pPr algn="just"/>
            <a:endParaRPr lang="es-CO" sz="1600" b="1" dirty="0"/>
          </a:p>
          <a:p>
            <a:pPr algn="just"/>
            <a:endParaRPr lang="es-CO" sz="1600" b="1" dirty="0"/>
          </a:p>
          <a:p>
            <a:pPr algn="just"/>
            <a:endParaRPr lang="es-CO" sz="1600" b="1" dirty="0"/>
          </a:p>
          <a:p>
            <a:pPr algn="just"/>
            <a:endParaRPr lang="es-CO" sz="1600" b="1" dirty="0"/>
          </a:p>
          <a:p>
            <a:pPr algn="just"/>
            <a:r>
              <a:rPr lang="es-CO" sz="1600" b="1" dirty="0"/>
              <a:t>Constituido por todos los pobladores de una nación no interesando la actividad a que se dediquen. </a:t>
            </a:r>
          </a:p>
          <a:p>
            <a:pPr algn="just"/>
            <a:endParaRPr lang="es-CO" sz="1600" b="1" dirty="0"/>
          </a:p>
          <a:p>
            <a:pPr algn="just"/>
            <a:r>
              <a:rPr lang="es-CO" sz="1600" b="1" dirty="0"/>
              <a:t>Objetivo: Maximizar utilidades.</a:t>
            </a:r>
          </a:p>
          <a:p>
            <a:pPr algn="just"/>
            <a:endParaRPr lang="es-CO" sz="1600" b="1" dirty="0"/>
          </a:p>
          <a:p>
            <a:pPr algn="just"/>
            <a:r>
              <a:rPr lang="es-CO" sz="1600" b="1" dirty="0"/>
              <a:t>El mercado corresponde a la manera de organizar la producción de bienes y servicios, normalmente por agentes privados.</a:t>
            </a:r>
          </a:p>
          <a:p>
            <a:pPr algn="just"/>
            <a:r>
              <a:rPr lang="es-CO" sz="1600" b="1" dirty="0"/>
              <a:t>  </a:t>
            </a:r>
          </a:p>
          <a:p>
            <a:pPr algn="just"/>
            <a:r>
              <a:rPr lang="es-CO" sz="1600" b="1" dirty="0"/>
              <a:t>MERCADO - LUCRO - ESTADO </a:t>
            </a:r>
          </a:p>
          <a:p>
            <a:pPr algn="just"/>
            <a:endParaRPr lang="es-CO" sz="1600" b="1" dirty="0"/>
          </a:p>
          <a:p>
            <a:pPr algn="just"/>
            <a:r>
              <a:rPr lang="es-CO" sz="1600" b="1" dirty="0"/>
              <a:t>INVERSIÓN - RENTABILIDAD</a:t>
            </a:r>
          </a:p>
          <a:p>
            <a:pPr algn="just"/>
            <a:endParaRPr lang="es-CO" sz="1600" dirty="0"/>
          </a:p>
          <a:p>
            <a:pPr algn="just"/>
            <a:endParaRPr lang="es-CO" sz="1600" dirty="0"/>
          </a:p>
          <a:p>
            <a:pPr algn="just"/>
            <a:endParaRPr lang="es-CO" sz="1600" b="1" dirty="0"/>
          </a:p>
        </p:txBody>
      </p:sp>
      <p:pic>
        <p:nvPicPr>
          <p:cNvPr id="8" name="Imagen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9281" y="462279"/>
            <a:ext cx="482599" cy="680721"/>
          </a:xfrm>
          <a:prstGeom prst="rect">
            <a:avLst/>
          </a:prstGeom>
        </p:spPr>
      </p:pic>
      <p:pic>
        <p:nvPicPr>
          <p:cNvPr id="9" name="Imagen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86881" y="396240"/>
            <a:ext cx="452120" cy="472440"/>
          </a:xfrm>
          <a:prstGeom prst="rect">
            <a:avLst/>
          </a:prstGeom>
        </p:spPr>
      </p:pic>
      <p:pic>
        <p:nvPicPr>
          <p:cNvPr id="10" name="Imagen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65870" y="4000500"/>
            <a:ext cx="1442720" cy="1257300"/>
          </a:xfrm>
          <a:prstGeom prst="rect">
            <a:avLst/>
          </a:prstGeom>
        </p:spPr>
      </p:pic>
      <p:pic>
        <p:nvPicPr>
          <p:cNvPr id="11" name="Imagen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55720" y="1436052"/>
            <a:ext cx="1203960" cy="2290763"/>
          </a:xfrm>
          <a:prstGeom prst="rect">
            <a:avLst/>
          </a:prstGeom>
        </p:spPr>
      </p:pic>
    </p:spTree>
    <p:extLst>
      <p:ext uri="{BB962C8B-B14F-4D97-AF65-F5344CB8AC3E}">
        <p14:creationId xmlns:p14="http://schemas.microsoft.com/office/powerpoint/2010/main" val="2410159847"/>
      </p:ext>
    </p:extLst>
  </p:cSld>
  <p:clrMapOvr>
    <a:masterClrMapping/>
  </p:clrMapOvr>
  <p:transition/>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esCGN_201905.pot [Modo de compatibilidad]" id="{1F38A23C-3129-4F63-9117-B8E8E48E6DD7}" vid="{A8723301-16C1-4FA6-BA99-7850571FEA6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PresentacionesCGN_201905</Template>
  <TotalTime>1275</TotalTime>
  <Words>1487</Words>
  <Application>Microsoft Office PowerPoint</Application>
  <PresentationFormat>Presentación en pantalla (16:10)</PresentationFormat>
  <Paragraphs>262</Paragraphs>
  <Slides>19</Slides>
  <Notes>7</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19</vt:i4>
      </vt:variant>
    </vt:vector>
  </HeadingPairs>
  <TitlesOfParts>
    <vt:vector size="28" baseType="lpstr">
      <vt:lpstr>Adobe Heiti Std R</vt:lpstr>
      <vt:lpstr>Arial</vt:lpstr>
      <vt:lpstr>Calibri</vt:lpstr>
      <vt:lpstr>Calibri Light</vt:lpstr>
      <vt:lpstr>Roboto</vt:lpstr>
      <vt:lpstr>Times New Roman</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Sector Privado</vt:lpstr>
      <vt:lpstr>RESPONSABILIDADES  y  LABORES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Luz Andrea Ochoa Leal</dc:creator>
  <cp:lastModifiedBy>Carlos Estrada</cp:lastModifiedBy>
  <cp:revision>204</cp:revision>
  <dcterms:created xsi:type="dcterms:W3CDTF">2019-11-25T21:13:52Z</dcterms:created>
  <dcterms:modified xsi:type="dcterms:W3CDTF">2021-05-27T17:55:05Z</dcterms:modified>
</cp:coreProperties>
</file>