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6" r:id="rId2"/>
    <p:sldId id="258" r:id="rId3"/>
    <p:sldId id="264" r:id="rId4"/>
    <p:sldId id="257" r:id="rId5"/>
    <p:sldId id="268" r:id="rId6"/>
    <p:sldId id="270" r:id="rId7"/>
    <p:sldId id="267" r:id="rId8"/>
    <p:sldId id="260" r:id="rId9"/>
  </p:sldIdLst>
  <p:sldSz cx="9144000" cy="5715000" type="screen16x10"/>
  <p:notesSz cx="6858000" cy="9144000"/>
  <p:defaultTextStyle>
    <a:defPPr>
      <a:defRPr lang="es-CO"/>
    </a:defPPr>
    <a:lvl1pPr algn="l" defTabSz="71278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355600" indent="101600" algn="l" defTabSz="71278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712788" indent="201613" algn="l" defTabSz="71278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068388" indent="303213" algn="l" defTabSz="71278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425575" indent="403225" algn="l" defTabSz="71278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9169"/>
    <a:srgbClr val="00947A"/>
    <a:srgbClr val="FFFFFF"/>
    <a:srgbClr val="E2EC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2" autoAdjust="0"/>
    <p:restoredTop sz="79412" autoAdjust="0"/>
  </p:normalViewPr>
  <p:slideViewPr>
    <p:cSldViewPr snapToGrid="0">
      <p:cViewPr varScale="1">
        <p:scale>
          <a:sx n="69" d="100"/>
          <a:sy n="69" d="100"/>
        </p:scale>
        <p:origin x="17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71323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71323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9E7A61-FDD7-40AF-AC99-28553C5592D1}" type="datetimeFigureOut">
              <a:rPr lang="es-CO"/>
              <a:pPr>
                <a:defRPr/>
              </a:pPr>
              <a:t>27/05/2021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71323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71323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981BE2-45A3-44AF-91FC-4FD04CA3E44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12788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5600" algn="l" defTabSz="712788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2788" algn="l" defTabSz="712788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8388" algn="l" defTabSz="712788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5575" algn="l" defTabSz="712788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Esta plantilla se </a:t>
            </a:r>
            <a:r>
              <a:rPr lang="es-ES" altLang="es-ES" sz="936" b="1" dirty="0"/>
              <a:t>debe usar </a:t>
            </a:r>
            <a:r>
              <a:rPr lang="es-ES" altLang="es-ES" sz="936" dirty="0"/>
              <a:t>como archivo de inicio para presentaciones externas de la Contaduría General de la nación. En formato presentación en pantalla 16:10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Nota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Use la sección Notas para las notas de entrega o para proporcionar detalles adicionales al público. Vea las notas en la vista Presentación durante la presentación.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el tamaño de la fuente (es importante para la accesibilidad, visibilidad, grabación en vídeo y producción en línea)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Colores coordinados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Preste especial atención a los gráficos, diagramas y cuadros de texto.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que los asistentes imprimirán en blanco y negro o escala de grises. Ejecute una prueba de impresión para asegurarse de que los colores son los correctos cuando se imprime en blanco y negro puros y escala de grises.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Gráficos y tablas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Use colores y estilos uniformes y que no distraigan.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Etiquete todos los gráficos y tablas y no olvide colocar la fuente de donde se toman las imágenes o los gráficos (Derechos de autor)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936" dirty="0"/>
          </a:p>
        </p:txBody>
      </p:sp>
      <p:sp>
        <p:nvSpPr>
          <p:cNvPr id="1946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fld id="{8D56A790-F869-4ABE-B3EF-C0A94DE4A48B}" type="slidenum">
              <a:rPr lang="es-CO" altLang="es-CO" sz="1200" smtClean="0"/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CO" altLang="es-CO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Este </a:t>
            </a:r>
            <a:r>
              <a:rPr lang="es-ES" altLang="es-ES" sz="936" dirty="0" err="1"/>
              <a:t>slide</a:t>
            </a:r>
            <a:r>
              <a:rPr lang="es-ES" altLang="es-ES" sz="936" dirty="0"/>
              <a:t> se </a:t>
            </a:r>
            <a:r>
              <a:rPr lang="es-ES" altLang="es-ES" sz="936" b="1" dirty="0"/>
              <a:t>debe usar </a:t>
            </a:r>
            <a:r>
              <a:rPr lang="es-ES" altLang="es-ES" sz="936" dirty="0"/>
              <a:t>para nombrar los </a:t>
            </a:r>
            <a:r>
              <a:rPr lang="es-ES" altLang="es-ES" sz="936" b="1" dirty="0"/>
              <a:t>Capítulos</a:t>
            </a:r>
            <a:r>
              <a:rPr lang="es-ES" altLang="es-ES" sz="936" dirty="0"/>
              <a:t>, cambio de </a:t>
            </a:r>
            <a:r>
              <a:rPr lang="es-ES" altLang="es-ES" sz="936" b="1" dirty="0"/>
              <a:t>tema</a:t>
            </a:r>
            <a:r>
              <a:rPr lang="es-ES" altLang="es-ES" sz="936" dirty="0"/>
              <a:t> o para </a:t>
            </a:r>
            <a:r>
              <a:rPr lang="es-ES" altLang="es-ES" sz="936" b="1" dirty="0"/>
              <a:t>saltos de sección </a:t>
            </a:r>
            <a:r>
              <a:rPr lang="es-ES" altLang="es-ES" sz="936" dirty="0"/>
              <a:t>en presentaciones de varios temas o conferencistas.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Secciones</a:t>
            </a: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Para agregar secciones, haga clic con el botón secundario del mouse en una diapositiva. Las secciones le pueden ayudar a organizar las diapositivas o a facilitar la colaboración entre varios conferencistas o temas.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b="1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Notas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Use la sección Notas para las notas de entrega o para proporcionar detalles adicionales al público. Vea las notas en la vista Presentación durante la presentación.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el tamaño de la fuente (es importante para la accesibilidad, visibilidad, grabación en vídeo y producción en línea)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936" dirty="0"/>
          </a:p>
        </p:txBody>
      </p:sp>
      <p:sp>
        <p:nvSpPr>
          <p:cNvPr id="2150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fld id="{A5EEAC79-8CE9-4CE7-AEE9-A8FB27356DD9}" type="slidenum">
              <a:rPr lang="es-CO" altLang="es-CO" sz="1200" smtClean="0"/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CO" altLang="es-CO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Este </a:t>
            </a:r>
            <a:r>
              <a:rPr lang="es-ES" altLang="es-ES" sz="936" dirty="0" err="1"/>
              <a:t>slide</a:t>
            </a:r>
            <a:r>
              <a:rPr lang="es-ES" altLang="es-ES" sz="936" dirty="0"/>
              <a:t> se </a:t>
            </a:r>
            <a:r>
              <a:rPr lang="es-ES" altLang="es-ES" sz="936" b="1" dirty="0"/>
              <a:t>debe usar </a:t>
            </a:r>
            <a:r>
              <a:rPr lang="es-ES" altLang="es-ES" sz="936" dirty="0"/>
              <a:t>para </a:t>
            </a:r>
            <a:r>
              <a:rPr lang="es-ES" altLang="es-ES" sz="936" b="1" dirty="0" err="1"/>
              <a:t>imágen</a:t>
            </a:r>
            <a:r>
              <a:rPr lang="es-ES" altLang="es-ES" sz="936" b="1" dirty="0"/>
              <a:t> y texto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Secciones</a:t>
            </a: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Para agregar secciones, haga clic con el botón secundario del mouse en una diapositiva. Las secciones le pueden ayudar a organizar las diapositivas o a facilitar la colaboración entre varios conferencistas o temas.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b="1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Notas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Use la sección Notas para las notas de entrega o para proporcionar detalles adicionales al público. Vea las notas en la vista Presentación durante la presentación.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el tamaño de la fuente (es importante para la accesibilidad, visibilidad, grabación en vídeo y producción en línea)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Colores coordinados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Preste especial atención a los gráficos, diagramas y cuadros de texto.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que los asistentes imprimirán en blanco y negro o escala de grises. Ejecute una prueba de impresión para asegurarse de que los colores son los correctos cuando se imprime en blanco y negro puros y escala de grises.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Gráficos y tablas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En breve: si es posible, use colores y estilos uniformes y que no distraigan.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Etiquete todos los gráficos y tablas y no olvide colocar la fuente de donde se toman las imágenes o los gráficos (Derechos de autor)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Derechos de autor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Digite la fuente de donde toma la imagen</a:t>
            </a:r>
            <a:endParaRPr lang="es-CO" sz="936" dirty="0"/>
          </a:p>
        </p:txBody>
      </p:sp>
      <p:sp>
        <p:nvSpPr>
          <p:cNvPr id="2355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fld id="{3108E89C-1044-4538-8AE8-B9622A1110CA}" type="slidenum">
              <a:rPr lang="es-CO" altLang="es-CO" sz="1200" smtClean="0"/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CO" altLang="es-CO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Este </a:t>
            </a:r>
            <a:r>
              <a:rPr lang="es-ES" altLang="es-ES" sz="936" dirty="0" err="1"/>
              <a:t>slide</a:t>
            </a:r>
            <a:r>
              <a:rPr lang="es-ES" altLang="es-ES" sz="936" dirty="0"/>
              <a:t> se </a:t>
            </a:r>
            <a:r>
              <a:rPr lang="es-ES" altLang="es-ES" sz="936" b="1" dirty="0"/>
              <a:t>debe usar </a:t>
            </a:r>
            <a:r>
              <a:rPr lang="es-ES" altLang="es-ES" sz="936" dirty="0"/>
              <a:t>para </a:t>
            </a:r>
            <a:r>
              <a:rPr lang="es-ES" altLang="es-ES" sz="936" b="1" dirty="0" err="1"/>
              <a:t>imágen</a:t>
            </a:r>
            <a:r>
              <a:rPr lang="es-ES" altLang="es-ES" sz="936" b="1" dirty="0"/>
              <a:t> y texto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Secciones</a:t>
            </a: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Para agregar secciones, haga clic con el botón secundario del mouse en una diapositiva. Las secciones le pueden ayudar a organizar las diapositivas o a facilitar la colaboración entre varios conferencistas o temas.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b="1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Notas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Use la sección Notas para las notas de entrega o para proporcionar detalles adicionales al público. Vea las notas en la vista Presentación durante la presentación.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el tamaño de la fuente (es importante para la accesibilidad, visibilidad, grabación en vídeo y producción en línea)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Colores coordinados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Preste especial atención a los gráficos, diagramas y cuadros de texto.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que los asistentes imprimirán en blanco y negro o escala de grises. Ejecute una prueba de impresión para asegurarse de que los colores son los correctos cuando se imprime en blanco y negro puros y escala de grises.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Gráficos y tablas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En breve: si es posible, use colores y estilos uniformes y que no distraigan.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Etiquete todos los gráficos y tablas y no olvide colocar la fuente de donde se toman las imágenes o los gráficos (Derechos de autor)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Derechos de autor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Digite la fuente de donde toma la imagen</a:t>
            </a:r>
            <a:endParaRPr lang="es-CO" sz="936" dirty="0"/>
          </a:p>
        </p:txBody>
      </p:sp>
      <p:sp>
        <p:nvSpPr>
          <p:cNvPr id="2355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fld id="{3108E89C-1044-4538-8AE8-B9622A1110CA}" type="slidenum">
              <a:rPr lang="es-CO" altLang="es-CO" sz="1200" smtClean="0"/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CO" altLang="es-CO" sz="1200"/>
          </a:p>
        </p:txBody>
      </p:sp>
    </p:spTree>
    <p:extLst>
      <p:ext uri="{BB962C8B-B14F-4D97-AF65-F5344CB8AC3E}">
        <p14:creationId xmlns:p14="http://schemas.microsoft.com/office/powerpoint/2010/main" val="2648587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Este </a:t>
            </a:r>
            <a:r>
              <a:rPr lang="es-ES" altLang="es-ES" sz="936" dirty="0" err="1"/>
              <a:t>slide</a:t>
            </a:r>
            <a:r>
              <a:rPr lang="es-ES" altLang="es-ES" sz="936" dirty="0"/>
              <a:t> se </a:t>
            </a:r>
            <a:r>
              <a:rPr lang="es-ES" altLang="es-ES" sz="936" b="1" dirty="0"/>
              <a:t>debe usar </a:t>
            </a:r>
            <a:r>
              <a:rPr lang="es-ES" altLang="es-ES" sz="936" dirty="0"/>
              <a:t>para </a:t>
            </a:r>
            <a:r>
              <a:rPr lang="es-ES" altLang="es-ES" sz="936" b="1" dirty="0" err="1"/>
              <a:t>imágen</a:t>
            </a:r>
            <a:r>
              <a:rPr lang="es-ES" altLang="es-ES" sz="936" b="1" dirty="0"/>
              <a:t> y texto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Secciones</a:t>
            </a: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Para agregar secciones, haga clic con el botón secundario del mouse en una diapositiva. Las secciones le pueden ayudar a organizar las diapositivas o a facilitar la colaboración entre varios conferencistas o temas.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b="1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Notas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Use la sección Notas para las notas de entrega o para proporcionar detalles adicionales al público. Vea las notas en la vista Presentación durante la presentación.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el tamaño de la fuente (es importante para la accesibilidad, visibilidad, grabación en vídeo y producción en línea)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Colores coordinados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Preste especial atención a los gráficos, diagramas y cuadros de texto.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que los asistentes imprimirán en blanco y negro o escala de grises. Ejecute una prueba de impresión para asegurarse de que los colores son los correctos cuando se imprime en blanco y negro puros y escala de grises.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Gráficos y tablas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En breve: si es posible, use colores y estilos uniformes y que no distraigan.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Etiquete todos los gráficos y tablas y no olvide colocar la fuente de donde se toman las imágenes o los gráficos (Derechos de autor)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Derechos de autor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Digite la fuente de donde toma la imagen</a:t>
            </a:r>
            <a:endParaRPr lang="es-CO" sz="936" dirty="0"/>
          </a:p>
        </p:txBody>
      </p:sp>
      <p:sp>
        <p:nvSpPr>
          <p:cNvPr id="2355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fld id="{3108E89C-1044-4538-8AE8-B9622A1110CA}" type="slidenum">
              <a:rPr lang="es-CO" altLang="es-CO" sz="1200" smtClean="0"/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CO" altLang="es-CO" sz="1200"/>
          </a:p>
        </p:txBody>
      </p:sp>
    </p:spTree>
    <p:extLst>
      <p:ext uri="{BB962C8B-B14F-4D97-AF65-F5344CB8AC3E}">
        <p14:creationId xmlns:p14="http://schemas.microsoft.com/office/powerpoint/2010/main" val="2598325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Este </a:t>
            </a:r>
            <a:r>
              <a:rPr lang="es-ES" altLang="es-ES" sz="936" dirty="0" err="1"/>
              <a:t>slide</a:t>
            </a:r>
            <a:r>
              <a:rPr lang="es-ES" altLang="es-ES" sz="936" dirty="0"/>
              <a:t> finaliza la presentación. Si se requiere que el funcionario de la CGN deba ser contactado,  digite el </a:t>
            </a:r>
            <a:r>
              <a:rPr lang="es-ES" altLang="es-ES" sz="936" b="1" dirty="0"/>
              <a:t>correo electrónico institucional.</a:t>
            </a:r>
            <a:endParaRPr lang="es-CO" sz="936" dirty="0"/>
          </a:p>
        </p:txBody>
      </p:sp>
      <p:sp>
        <p:nvSpPr>
          <p:cNvPr id="2765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fld id="{7CC9280B-ABD5-4D8B-BEA9-4555FBFA30C5}" type="slidenum">
              <a:rPr lang="es-CO" altLang="es-CO" sz="1200" smtClean="0"/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s-CO" altLang="es-CO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8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es - panorami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pic>
        <p:nvPicPr>
          <p:cNvPr id="3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0" y="0"/>
            <a:ext cx="1670050" cy="5715000"/>
          </a:xfrm>
          <a:prstGeom prst="rect">
            <a:avLst/>
          </a:prstGeom>
          <a:solidFill>
            <a:srgbClr val="069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7446963" y="0"/>
            <a:ext cx="1670050" cy="5715000"/>
          </a:xfrm>
          <a:prstGeom prst="rect">
            <a:avLst/>
          </a:pr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773153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pic>
        <p:nvPicPr>
          <p:cNvPr id="3" name="Imagen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8338" y="5281613"/>
            <a:ext cx="27955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" name="Imagen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8605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6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0104853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6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6001412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813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pic>
        <p:nvPicPr>
          <p:cNvPr id="3" name="Imagen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8338" y="5281613"/>
            <a:ext cx="27955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" name="Imagen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63" y="20638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371" b="15852"/>
          <a:stretch/>
        </p:blipFill>
        <p:spPr>
          <a:xfrm>
            <a:off x="1567673" y="1320799"/>
            <a:ext cx="7392177" cy="3073401"/>
          </a:xfrm>
          <a:custGeom>
            <a:avLst/>
            <a:gdLst>
              <a:gd name="connsiteX0" fmla="*/ 0 w 7392177"/>
              <a:gd name="connsiteY0" fmla="*/ 0 h 3073401"/>
              <a:gd name="connsiteX1" fmla="*/ 7392177 w 7392177"/>
              <a:gd name="connsiteY1" fmla="*/ 0 h 3073401"/>
              <a:gd name="connsiteX2" fmla="*/ 7392177 w 7392177"/>
              <a:gd name="connsiteY2" fmla="*/ 1007534 h 3073401"/>
              <a:gd name="connsiteX3" fmla="*/ 6430824 w 7392177"/>
              <a:gd name="connsiteY3" fmla="*/ 1007534 h 3073401"/>
              <a:gd name="connsiteX4" fmla="*/ 6430824 w 7392177"/>
              <a:gd name="connsiteY4" fmla="*/ 3073401 h 3073401"/>
              <a:gd name="connsiteX5" fmla="*/ 969824 w 7392177"/>
              <a:gd name="connsiteY5" fmla="*/ 3073401 h 3073401"/>
              <a:gd name="connsiteX6" fmla="*/ 969824 w 7392177"/>
              <a:gd name="connsiteY6" fmla="*/ 948268 h 3073401"/>
              <a:gd name="connsiteX7" fmla="*/ 0 w 7392177"/>
              <a:gd name="connsiteY7" fmla="*/ 948268 h 307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2177" h="3073401">
                <a:moveTo>
                  <a:pt x="0" y="0"/>
                </a:moveTo>
                <a:lnTo>
                  <a:pt x="7392177" y="0"/>
                </a:lnTo>
                <a:lnTo>
                  <a:pt x="7392177" y="1007534"/>
                </a:lnTo>
                <a:lnTo>
                  <a:pt x="6430824" y="1007534"/>
                </a:lnTo>
                <a:lnTo>
                  <a:pt x="6430824" y="3073401"/>
                </a:lnTo>
                <a:lnTo>
                  <a:pt x="969824" y="3073401"/>
                </a:lnTo>
                <a:lnTo>
                  <a:pt x="969824" y="948268"/>
                </a:lnTo>
                <a:lnTo>
                  <a:pt x="0" y="948268"/>
                </a:lnTo>
                <a:close/>
              </a:path>
            </a:pathLst>
          </a:custGeom>
        </p:spPr>
      </p:pic>
      <p:pic>
        <p:nvPicPr>
          <p:cNvPr id="8" name="Imagen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497138"/>
            <a:ext cx="2043113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20883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lti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8338" y="1598613"/>
            <a:ext cx="2444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" y="2527300"/>
            <a:ext cx="81391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7150" y="3089275"/>
            <a:ext cx="43497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225" y="2366963"/>
            <a:ext cx="914400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4563" y="5313363"/>
            <a:ext cx="284321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1575" y="3662363"/>
            <a:ext cx="26860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0450" y="4203700"/>
            <a:ext cx="22320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uadroTexto 9"/>
          <p:cNvSpPr txBox="1">
            <a:spLocks noChangeArrowheads="1"/>
          </p:cNvSpPr>
          <p:nvPr/>
        </p:nvSpPr>
        <p:spPr bwMode="auto">
          <a:xfrm>
            <a:off x="636588" y="5183188"/>
            <a:ext cx="254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s-CO" altLang="es-CO" sz="1800" i="1">
                <a:solidFill>
                  <a:srgbClr val="7F7F7F"/>
                </a:solidFill>
                <a:latin typeface="Arial" panose="020B06040202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www.contaduria.gov.co</a:t>
            </a:r>
          </a:p>
        </p:txBody>
      </p:sp>
      <p:sp>
        <p:nvSpPr>
          <p:cNvPr id="11" name="Elipse 10"/>
          <p:cNvSpPr/>
          <p:nvPr/>
        </p:nvSpPr>
        <p:spPr>
          <a:xfrm>
            <a:off x="8382000" y="4559300"/>
            <a:ext cx="328613" cy="3079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pic>
        <p:nvPicPr>
          <p:cNvPr id="12" name="Picture 2" descr="http://www.cartagenacaribe.com/images/boton-contactenos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325" y="4086225"/>
            <a:ext cx="16684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2244725" y="1162050"/>
            <a:ext cx="4511675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  <a:cs typeface="Arial" panose="020B0604020202020204" pitchFamily="34" charset="0"/>
              </a:rPr>
              <a:t>GRACIAS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15" name="Imagen 1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166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3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0060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8" y="-7938"/>
            <a:ext cx="9144000" cy="571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ipse 2"/>
          <p:cNvSpPr/>
          <p:nvPr/>
        </p:nvSpPr>
        <p:spPr>
          <a:xfrm>
            <a:off x="7678738" y="4240213"/>
            <a:ext cx="328612" cy="3079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sp>
        <p:nvSpPr>
          <p:cNvPr id="4" name="Rectángulo 3"/>
          <p:cNvSpPr/>
          <p:nvPr/>
        </p:nvSpPr>
        <p:spPr>
          <a:xfrm>
            <a:off x="5907088" y="5102225"/>
            <a:ext cx="3081337" cy="6127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" name="Imagen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62275" y="549275"/>
            <a:ext cx="3641725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744561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bre Evento - Bienven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225" y="1146175"/>
            <a:ext cx="2719388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752600" y="1308100"/>
            <a:ext cx="6848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54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57657" y="2794000"/>
            <a:ext cx="54373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6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736148" y="4433817"/>
            <a:ext cx="51809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6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9" name="Elipse 8"/>
          <p:cNvSpPr/>
          <p:nvPr/>
        </p:nvSpPr>
        <p:spPr>
          <a:xfrm>
            <a:off x="8378825" y="392113"/>
            <a:ext cx="328613" cy="3079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pic>
        <p:nvPicPr>
          <p:cNvPr id="10" name="Imagen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8718" y="3389881"/>
            <a:ext cx="5079531" cy="1379802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16" name="Título 15"/>
          <p:cNvSpPr>
            <a:spLocks noGrp="1"/>
          </p:cNvSpPr>
          <p:nvPr>
            <p:ph type="title"/>
          </p:nvPr>
        </p:nvSpPr>
        <p:spPr>
          <a:xfrm>
            <a:off x="2868665" y="1479397"/>
            <a:ext cx="5079636" cy="17511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45435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5"/>
          <p:cNvSpPr/>
          <p:nvPr/>
        </p:nvSpPr>
        <p:spPr>
          <a:xfrm>
            <a:off x="31750" y="481013"/>
            <a:ext cx="317500" cy="477837"/>
          </a:xfrm>
          <a:custGeom>
            <a:avLst/>
            <a:gdLst>
              <a:gd name="connsiteX0" fmla="*/ 0 w 354419"/>
              <a:gd name="connsiteY0" fmla="*/ 237461 h 474921"/>
              <a:gd name="connsiteX1" fmla="*/ 177210 w 354419"/>
              <a:gd name="connsiteY1" fmla="*/ 0 h 474921"/>
              <a:gd name="connsiteX2" fmla="*/ 354420 w 354419"/>
              <a:gd name="connsiteY2" fmla="*/ 237461 h 474921"/>
              <a:gd name="connsiteX3" fmla="*/ 177210 w 354419"/>
              <a:gd name="connsiteY3" fmla="*/ 474922 h 474921"/>
              <a:gd name="connsiteX4" fmla="*/ 0 w 354419"/>
              <a:gd name="connsiteY4" fmla="*/ 237461 h 474921"/>
              <a:gd name="connsiteX0" fmla="*/ 0 w 317739"/>
              <a:gd name="connsiteY0" fmla="*/ 237667 h 475418"/>
              <a:gd name="connsiteX1" fmla="*/ 177210 w 317739"/>
              <a:gd name="connsiteY1" fmla="*/ 206 h 475418"/>
              <a:gd name="connsiteX2" fmla="*/ 317739 w 317739"/>
              <a:gd name="connsiteY2" fmla="*/ 271728 h 475418"/>
              <a:gd name="connsiteX3" fmla="*/ 177210 w 317739"/>
              <a:gd name="connsiteY3" fmla="*/ 475128 h 475418"/>
              <a:gd name="connsiteX4" fmla="*/ 0 w 317739"/>
              <a:gd name="connsiteY4" fmla="*/ 237667 h 475418"/>
              <a:gd name="connsiteX0" fmla="*/ 0 w 349180"/>
              <a:gd name="connsiteY0" fmla="*/ 237972 h 476338"/>
              <a:gd name="connsiteX1" fmla="*/ 177210 w 349180"/>
              <a:gd name="connsiteY1" fmla="*/ 511 h 476338"/>
              <a:gd name="connsiteX2" fmla="*/ 349180 w 349180"/>
              <a:gd name="connsiteY2" fmla="*/ 292994 h 476338"/>
              <a:gd name="connsiteX3" fmla="*/ 177210 w 349180"/>
              <a:gd name="connsiteY3" fmla="*/ 475433 h 476338"/>
              <a:gd name="connsiteX4" fmla="*/ 0 w 349180"/>
              <a:gd name="connsiteY4" fmla="*/ 237972 h 476338"/>
              <a:gd name="connsiteX0" fmla="*/ 0 w 317739"/>
              <a:gd name="connsiteY0" fmla="*/ 230299 h 476761"/>
              <a:gd name="connsiteX1" fmla="*/ 145769 w 317739"/>
              <a:gd name="connsiteY1" fmla="*/ 698 h 476761"/>
              <a:gd name="connsiteX2" fmla="*/ 317739 w 317739"/>
              <a:gd name="connsiteY2" fmla="*/ 293181 h 476761"/>
              <a:gd name="connsiteX3" fmla="*/ 145769 w 317739"/>
              <a:gd name="connsiteY3" fmla="*/ 475620 h 476761"/>
              <a:gd name="connsiteX4" fmla="*/ 0 w 317739"/>
              <a:gd name="connsiteY4" fmla="*/ 230299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39" h="476761">
                <a:moveTo>
                  <a:pt x="0" y="230299"/>
                </a:moveTo>
                <a:cubicBezTo>
                  <a:pt x="0" y="99153"/>
                  <a:pt x="92813" y="-9782"/>
                  <a:pt x="145769" y="698"/>
                </a:cubicBezTo>
                <a:cubicBezTo>
                  <a:pt x="198726" y="11178"/>
                  <a:pt x="317739" y="162035"/>
                  <a:pt x="317739" y="293181"/>
                </a:cubicBezTo>
                <a:cubicBezTo>
                  <a:pt x="317739" y="424327"/>
                  <a:pt x="198726" y="486100"/>
                  <a:pt x="145769" y="475620"/>
                </a:cubicBezTo>
                <a:cubicBezTo>
                  <a:pt x="92813" y="465140"/>
                  <a:pt x="0" y="361445"/>
                  <a:pt x="0" y="2302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pic>
        <p:nvPicPr>
          <p:cNvPr id="4" name="Imagen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2141538"/>
            <a:ext cx="2043113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e 4"/>
          <p:cNvSpPr/>
          <p:nvPr/>
        </p:nvSpPr>
        <p:spPr>
          <a:xfrm>
            <a:off x="8597900" y="184150"/>
            <a:ext cx="361950" cy="296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pic>
        <p:nvPicPr>
          <p:cNvPr id="6" name="Imagen 1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2119" b="63123"/>
          <a:stretch/>
        </p:blipFill>
        <p:spPr bwMode="auto">
          <a:xfrm>
            <a:off x="1" y="0"/>
            <a:ext cx="2540000" cy="209973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8" name="Imagen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67516" y="2444960"/>
            <a:ext cx="6322828" cy="110463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569329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4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818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es - panorami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pic>
        <p:nvPicPr>
          <p:cNvPr id="3" name="Imagen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6725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04629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531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2934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on - blanco y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3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2074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1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96925" y="304800"/>
            <a:ext cx="77184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n-US" altLang="es-CO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96925" y="1520825"/>
            <a:ext cx="7718425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n-US" altLang="es-CO"/>
          </a:p>
        </p:txBody>
      </p:sp>
      <p:pic>
        <p:nvPicPr>
          <p:cNvPr id="1029" name="Imagen 6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304800"/>
            <a:ext cx="2492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agen 12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8338" y="5281613"/>
            <a:ext cx="27955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</p:sldLayoutIdLst>
  <p:transition/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ítulo 1"/>
          <p:cNvSpPr>
            <a:spLocks noGrp="1"/>
          </p:cNvSpPr>
          <p:nvPr>
            <p:ph type="title"/>
          </p:nvPr>
        </p:nvSpPr>
        <p:spPr>
          <a:xfrm>
            <a:off x="3308466" y="887879"/>
            <a:ext cx="5511338" cy="2974116"/>
          </a:xfrm>
        </p:spPr>
        <p:txBody>
          <a:bodyPr/>
          <a:lstStyle/>
          <a:p>
            <a:pPr algn="ctr" eaLnBrk="1" hangingPunct="1"/>
            <a:r>
              <a:rPr lang="es-ES" altLang="es-CO" sz="3200" dirty="0"/>
              <a:t>IMPACTO DEL COVID-19 EN LOS INGRESOS DE LAS ENTIDADES TERRITORIALES (REFRENDACIÓN EFICIENCIA FISCAL, ADMINISTRATIVA Y CATEGORIZACIÓN)</a:t>
            </a:r>
            <a:endParaRPr lang="es-CO" altLang="es-CO" sz="3200" dirty="0"/>
          </a:p>
        </p:txBody>
      </p:sp>
      <p:sp>
        <p:nvSpPr>
          <p:cNvPr id="2" name="CuadroTexto 1"/>
          <p:cNvSpPr txBox="1"/>
          <p:nvPr/>
        </p:nvSpPr>
        <p:spPr>
          <a:xfrm>
            <a:off x="5752728" y="4730920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/>
              <a:t>2020</a:t>
            </a:r>
            <a:endParaRPr lang="es-CO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958290" y="0"/>
            <a:ext cx="7718425" cy="1104900"/>
          </a:xfrm>
        </p:spPr>
        <p:txBody>
          <a:bodyPr/>
          <a:lstStyle/>
          <a:p>
            <a:pPr eaLnBrk="1" hangingPunct="1"/>
            <a:r>
              <a:rPr lang="es-ES" altLang="es-CO" sz="3200" b="1" dirty="0">
                <a:solidFill>
                  <a:srgbClr val="069169"/>
                </a:solidFill>
              </a:rPr>
              <a:t>REFRENDACIÓN EFICIENCIA FISCAL</a:t>
            </a:r>
            <a:endParaRPr lang="es-CO" altLang="es-CO" sz="3200" b="1" dirty="0">
              <a:solidFill>
                <a:srgbClr val="069169"/>
              </a:solidFill>
            </a:endParaRPr>
          </a:p>
        </p:txBody>
      </p:sp>
      <p:sp>
        <p:nvSpPr>
          <p:cNvPr id="22531" name="Marcador de contenido 2"/>
          <p:cNvSpPr>
            <a:spLocks noGrp="1"/>
          </p:cNvSpPr>
          <p:nvPr>
            <p:ph idx="1"/>
          </p:nvPr>
        </p:nvSpPr>
        <p:spPr>
          <a:xfrm>
            <a:off x="349135" y="1104900"/>
            <a:ext cx="8046720" cy="364166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" altLang="es-ES" sz="2600" dirty="0"/>
              <a:t>Los ingresos Tributarios van a disminuir par las siguientes vigencias (2020 – 2022)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ES" altLang="es-ES" sz="26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s-ES" altLang="es-ES" sz="2600" dirty="0"/>
              <a:t>Se debe revisar el proceso de Refrendación de los ingresos tributarios para la vigencia 2020 y de está manera </a:t>
            </a:r>
            <a:r>
              <a:rPr lang="es-ES" altLang="es-ES" sz="2600" dirty="0">
                <a:solidFill>
                  <a:srgbClr val="069169"/>
                </a:solidFill>
              </a:rPr>
              <a:t>no afectar los ingresos del SGP de Propósito General par la vigencia (2022-2024)</a:t>
            </a:r>
            <a:r>
              <a:rPr lang="es-ES" altLang="es-ES" sz="2600" dirty="0"/>
              <a:t> </a:t>
            </a:r>
            <a:r>
              <a:rPr lang="es-ES" altLang="es-ES" sz="2600" dirty="0">
                <a:solidFill>
                  <a:srgbClr val="069169"/>
                </a:solidFill>
              </a:rPr>
              <a:t>de las entidades territoriales</a:t>
            </a:r>
          </a:p>
          <a:p>
            <a:pPr marL="0" indent="0" algn="just">
              <a:buNone/>
            </a:pPr>
            <a:endParaRPr lang="es-ES" altLang="es-ES" sz="2600" dirty="0"/>
          </a:p>
          <a:p>
            <a:pPr algn="just"/>
            <a:endParaRPr lang="es-ES" altLang="es-ES" sz="2600" dirty="0">
              <a:solidFill>
                <a:srgbClr val="000000"/>
              </a:solidFill>
              <a:latin typeface="+mn-lt"/>
            </a:endParaRPr>
          </a:p>
          <a:p>
            <a:pPr algn="just"/>
            <a:endParaRPr lang="es-ES" altLang="es-ES" sz="2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 eaLnBrk="1" hangingPunct="1"/>
            <a:endParaRPr lang="es-CO" altLang="es-CO" sz="26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A606FC0-7D91-E749-99B6-7AE7874B8160}"/>
              </a:ext>
            </a:extLst>
          </p:cNvPr>
          <p:cNvSpPr txBox="1">
            <a:spLocks/>
          </p:cNvSpPr>
          <p:nvPr/>
        </p:nvSpPr>
        <p:spPr bwMode="auto">
          <a:xfrm>
            <a:off x="689957" y="149630"/>
            <a:ext cx="7825393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ES" altLang="es-CO" sz="3200" b="1" dirty="0">
                <a:solidFill>
                  <a:srgbClr val="069169"/>
                </a:solidFill>
              </a:rPr>
              <a:t>REFRENDACIÓN EFICIENCIA ADMINISTRATIVA</a:t>
            </a:r>
            <a:endParaRPr lang="es-CO" altLang="es-CO" sz="3200" b="1" dirty="0">
              <a:solidFill>
                <a:srgbClr val="069169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04A719-0B3B-B449-B1B0-27B7DEA52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25" y="1429385"/>
            <a:ext cx="7718425" cy="3890760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sz="2600" dirty="0"/>
              <a:t>para la vigencia 2022 que toma la información de la vigencia 2020 y se realiza en 2021, no se tendrá en cuenta el </a:t>
            </a:r>
            <a:r>
              <a:rPr lang="es-ES_tradnl" sz="2600" dirty="0">
                <a:solidFill>
                  <a:srgbClr val="069169"/>
                </a:solidFill>
              </a:rPr>
              <a:t>NO</a:t>
            </a:r>
            <a:r>
              <a:rPr lang="es-ES_tradnl" sz="2600" dirty="0"/>
              <a:t> cumplimiento de los limites del gasto definidos en la Ley 617 de 2000, teniendo en cuenta el </a:t>
            </a:r>
            <a:r>
              <a:rPr lang="es-ES_tradnl" sz="2600" dirty="0">
                <a:solidFill>
                  <a:srgbClr val="069169"/>
                </a:solidFill>
              </a:rPr>
              <a:t>Decreto 678 del 20 de mayo de 2020 artículo 5</a:t>
            </a:r>
            <a:r>
              <a:rPr lang="es-ES_tradnl" sz="2600" dirty="0"/>
              <a:t>.</a:t>
            </a:r>
          </a:p>
          <a:p>
            <a:pPr marL="0" indent="0" algn="just">
              <a:buNone/>
            </a:pPr>
            <a:endParaRPr lang="es-ES" altLang="es-ES" sz="800" dirty="0"/>
          </a:p>
          <a:p>
            <a:pPr marL="0" indent="0" algn="just">
              <a:buNone/>
            </a:pPr>
            <a:r>
              <a:rPr lang="es-ES_tradnl" sz="2600" dirty="0"/>
              <a:t>Para la distribución de </a:t>
            </a:r>
            <a:r>
              <a:rPr lang="es-ES_tradnl" sz="2600" dirty="0">
                <a:solidFill>
                  <a:srgbClr val="069169"/>
                </a:solidFill>
              </a:rPr>
              <a:t>los recursos de SGP Propósito General no se verán afectadas las entidades territoriales </a:t>
            </a:r>
            <a:endParaRPr lang="es-ES" altLang="es-ES" sz="2600" dirty="0">
              <a:solidFill>
                <a:srgbClr val="069169"/>
              </a:solidFill>
            </a:endParaRPr>
          </a:p>
          <a:p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53806686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A606FC0-7D91-E749-99B6-7AE7874B8160}"/>
              </a:ext>
            </a:extLst>
          </p:cNvPr>
          <p:cNvSpPr txBox="1">
            <a:spLocks/>
          </p:cNvSpPr>
          <p:nvPr/>
        </p:nvSpPr>
        <p:spPr bwMode="auto">
          <a:xfrm>
            <a:off x="781396" y="-58188"/>
            <a:ext cx="7825393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ES" altLang="es-CO" sz="3200" b="1" dirty="0">
                <a:solidFill>
                  <a:srgbClr val="069169"/>
                </a:solidFill>
              </a:rPr>
              <a:t>PROCESO DE CATEGORIZACIÓN</a:t>
            </a:r>
            <a:endParaRPr lang="es-CO" altLang="es-CO" sz="3200" b="1" dirty="0">
              <a:solidFill>
                <a:srgbClr val="069169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04A719-0B3B-B449-B1B0-27B7DEA52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644" y="938647"/>
            <a:ext cx="7855527" cy="3890760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 afectará la categoría como castigo por el incumplimiento en el limité del gasto para los </a:t>
            </a:r>
            <a:r>
              <a:rPr lang="es-ES_tradnl" sz="2600" dirty="0"/>
              <a:t>Ingresos Corrientes de Libre destinación (</a:t>
            </a:r>
            <a:r>
              <a:rPr lang="es-ES_tradnl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ICLD) de la vigencias 2020 y 2021, según</a:t>
            </a:r>
            <a:r>
              <a:rPr lang="es-CO" sz="2600" dirty="0"/>
              <a:t> </a:t>
            </a:r>
            <a:r>
              <a:rPr lang="es-ES_tradnl" sz="2600" dirty="0">
                <a:solidFill>
                  <a:srgbClr val="069169"/>
                </a:solidFill>
              </a:rPr>
              <a:t>Decreto 678 del 20 de mayo de 2020 artículo 5</a:t>
            </a:r>
            <a:r>
              <a:rPr lang="es-ES_tradnl" sz="2600" dirty="0"/>
              <a:t>.</a:t>
            </a:r>
          </a:p>
          <a:p>
            <a:pPr marL="0" indent="0" algn="just">
              <a:buNone/>
            </a:pPr>
            <a:endParaRPr lang="es-ES" altLang="es-ES" sz="800" dirty="0"/>
          </a:p>
          <a:p>
            <a:pPr marL="0" indent="0" algn="just">
              <a:buNone/>
            </a:pPr>
            <a:r>
              <a:rPr lang="es-ES_tradnl" sz="2600" dirty="0"/>
              <a:t>Importante tener en cuenta que la disminución de los (ICLD) certificados por la Contraloría General de la República se presentará para las </a:t>
            </a:r>
            <a:r>
              <a:rPr lang="es-ES_tradnl" sz="2600" dirty="0">
                <a:solidFill>
                  <a:srgbClr val="069169"/>
                </a:solidFill>
              </a:rPr>
              <a:t>vigencias 2020 y posteriores</a:t>
            </a:r>
            <a:r>
              <a:rPr lang="es-ES_tradnl" sz="2600" dirty="0"/>
              <a:t>, lo cual podría afectar a las entidades territoriales en su clasificación y bajarían de categoría en las </a:t>
            </a:r>
            <a:r>
              <a:rPr lang="es-ES_tradnl" sz="2600" dirty="0">
                <a:solidFill>
                  <a:srgbClr val="069169"/>
                </a:solidFill>
              </a:rPr>
              <a:t>vigencias 2022 y consecuentes</a:t>
            </a:r>
            <a:endParaRPr lang="es-CO" sz="2600" dirty="0">
              <a:solidFill>
                <a:srgbClr val="0691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2291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nesCGN_201905.pot [Modo de compatibilidad]" id="{1F38A23C-3129-4F63-9117-B8E8E48E6DD7}" vid="{A8723301-16C1-4FA6-BA99-7850571FEA6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PresentacionesCGN_Refrendación y Categorización</Template>
  <TotalTime>226</TotalTime>
  <Words>1217</Words>
  <Application>Microsoft Office PowerPoint</Application>
  <PresentationFormat>Presentación en pantalla (16:10)</PresentationFormat>
  <Paragraphs>102</Paragraphs>
  <Slides>8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Adobe Heiti Std R</vt:lpstr>
      <vt:lpstr>Arial</vt:lpstr>
      <vt:lpstr>Calibri</vt:lpstr>
      <vt:lpstr>Tema de Office</vt:lpstr>
      <vt:lpstr>Presentación de PowerPoint</vt:lpstr>
      <vt:lpstr>Presentación de PowerPoint</vt:lpstr>
      <vt:lpstr>IMPACTO DEL COVID-19 EN LOS INGRESOS DE LAS ENTIDADES TERRITORIALES (REFRENDACIÓN EFICIENCIA FISCAL, ADMINISTRATIVA Y CATEGORIZACIÓN)</vt:lpstr>
      <vt:lpstr>REFRENDACIÓN EFICIENCIA FISCAL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Rodriguez Waltero - GIT Consolidador de Hacienda e Informacion Publica (CHIP)</dc:creator>
  <cp:lastModifiedBy>Carlos Estrada</cp:lastModifiedBy>
  <cp:revision>19</cp:revision>
  <dcterms:created xsi:type="dcterms:W3CDTF">2020-02-27T19:24:03Z</dcterms:created>
  <dcterms:modified xsi:type="dcterms:W3CDTF">2021-05-27T17:54:51Z</dcterms:modified>
</cp:coreProperties>
</file>