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73" r:id="rId2"/>
  </p:sldMasterIdLst>
  <p:notesMasterIdLst>
    <p:notesMasterId r:id="rId22"/>
  </p:notesMasterIdLst>
  <p:sldIdLst>
    <p:sldId id="266" r:id="rId3"/>
    <p:sldId id="258" r:id="rId4"/>
    <p:sldId id="453" r:id="rId5"/>
    <p:sldId id="454" r:id="rId6"/>
    <p:sldId id="283" r:id="rId7"/>
    <p:sldId id="299" r:id="rId8"/>
    <p:sldId id="1226" r:id="rId9"/>
    <p:sldId id="1227" r:id="rId10"/>
    <p:sldId id="455" r:id="rId11"/>
    <p:sldId id="456" r:id="rId12"/>
    <p:sldId id="300" r:id="rId13"/>
    <p:sldId id="450" r:id="rId14"/>
    <p:sldId id="451" r:id="rId15"/>
    <p:sldId id="452" r:id="rId16"/>
    <p:sldId id="268" r:id="rId17"/>
    <p:sldId id="444" r:id="rId18"/>
    <p:sldId id="1228" r:id="rId19"/>
    <p:sldId id="381" r:id="rId20"/>
    <p:sldId id="260" r:id="rId21"/>
  </p:sldIdLst>
  <p:sldSz cx="9144000" cy="5715000" type="screen16x10"/>
  <p:notesSz cx="6858000" cy="9144000"/>
  <p:defaultTextStyle>
    <a:defPPr>
      <a:defRPr lang="es-CO"/>
    </a:defPPr>
    <a:lvl1pPr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1pPr>
    <a:lvl2pPr marL="355600" indent="101600"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2pPr>
    <a:lvl3pPr marL="712788" indent="201613"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3pPr>
    <a:lvl4pPr marL="1068388" indent="303213"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4pPr>
    <a:lvl5pPr marL="1425575" indent="403225"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5pPr>
    <a:lvl6pPr marL="2286000" algn="l" defTabSz="914400" rtl="0" eaLnBrk="1" latinLnBrk="0" hangingPunct="1">
      <a:defRPr sz="1400" kern="1200">
        <a:solidFill>
          <a:schemeClr val="tx1"/>
        </a:solidFill>
        <a:latin typeface="Calibri" panose="020F0502020204030204" pitchFamily="34" charset="0"/>
        <a:ea typeface="+mn-ea"/>
        <a:cs typeface="+mn-cs"/>
      </a:defRPr>
    </a:lvl6pPr>
    <a:lvl7pPr marL="2743200" algn="l" defTabSz="914400" rtl="0" eaLnBrk="1" latinLnBrk="0" hangingPunct="1">
      <a:defRPr sz="1400" kern="1200">
        <a:solidFill>
          <a:schemeClr val="tx1"/>
        </a:solidFill>
        <a:latin typeface="Calibri" panose="020F0502020204030204" pitchFamily="34" charset="0"/>
        <a:ea typeface="+mn-ea"/>
        <a:cs typeface="+mn-cs"/>
      </a:defRPr>
    </a:lvl7pPr>
    <a:lvl8pPr marL="3200400" algn="l" defTabSz="914400" rtl="0" eaLnBrk="1" latinLnBrk="0" hangingPunct="1">
      <a:defRPr sz="1400" kern="1200">
        <a:solidFill>
          <a:schemeClr val="tx1"/>
        </a:solidFill>
        <a:latin typeface="Calibri" panose="020F0502020204030204" pitchFamily="34" charset="0"/>
        <a:ea typeface="+mn-ea"/>
        <a:cs typeface="+mn-cs"/>
      </a:defRPr>
    </a:lvl8pPr>
    <a:lvl9pPr marL="3657600" algn="l" defTabSz="914400" rtl="0" eaLnBrk="1" latinLnBrk="0" hangingPunct="1">
      <a:defRPr sz="14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2ECFD"/>
    <a:srgbClr val="069169"/>
    <a:srgbClr val="009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343" autoAdjust="0"/>
  </p:normalViewPr>
  <p:slideViewPr>
    <p:cSldViewPr snapToGrid="0">
      <p:cViewPr varScale="1">
        <p:scale>
          <a:sx n="87" d="100"/>
          <a:sy n="87" d="100"/>
        </p:scale>
        <p:origin x="882"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9A8B4-9257-4167-9E41-FA403E6D8EBB}"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s-CO"/>
        </a:p>
      </dgm:t>
    </dgm:pt>
    <dgm:pt modelId="{9508A298-1EB1-45FD-B936-42636822DE5B}">
      <dgm:prSet phldrT="[Texto]" custT="1"/>
      <dgm:spPr>
        <a:ln>
          <a:solidFill>
            <a:srgbClr val="0070C0"/>
          </a:solidFill>
        </a:ln>
        <a:effectLst>
          <a:glow rad="63500">
            <a:schemeClr val="accent5">
              <a:satMod val="175000"/>
              <a:alpha val="40000"/>
            </a:schemeClr>
          </a:glow>
        </a:effectLst>
      </dgm:spPr>
      <dgm:t>
        <a:bodyPr/>
        <a:lstStyle/>
        <a:p>
          <a:r>
            <a:rPr lang="es-CO" sz="1600" b="1" i="0" dirty="0">
              <a:solidFill>
                <a:schemeClr val="tx1"/>
              </a:solidFill>
            </a:rPr>
            <a:t>Gastos directos del gobierno</a:t>
          </a:r>
          <a:endParaRPr lang="es-CO" sz="1600" dirty="0">
            <a:solidFill>
              <a:schemeClr val="tx1"/>
            </a:solidFill>
          </a:endParaRPr>
        </a:p>
      </dgm:t>
    </dgm:pt>
    <dgm:pt modelId="{03089F2A-8197-4BF0-9947-9466B84B1C2F}" type="parTrans" cxnId="{0FDFE483-A3DD-4C8A-93C2-5CDE9C17D082}">
      <dgm:prSet/>
      <dgm:spPr/>
      <dgm:t>
        <a:bodyPr/>
        <a:lstStyle/>
        <a:p>
          <a:endParaRPr lang="es-CO">
            <a:solidFill>
              <a:schemeClr val="tx1"/>
            </a:solidFill>
          </a:endParaRPr>
        </a:p>
      </dgm:t>
    </dgm:pt>
    <dgm:pt modelId="{EADD5F36-A629-4A91-91F0-B8C75817DBB2}" type="sibTrans" cxnId="{0FDFE483-A3DD-4C8A-93C2-5CDE9C17D082}">
      <dgm:prSet/>
      <dgm:spPr>
        <a:ln w="28575">
          <a:solidFill>
            <a:srgbClr val="002060"/>
          </a:solidFill>
        </a:ln>
      </dgm:spPr>
      <dgm:t>
        <a:bodyPr/>
        <a:lstStyle/>
        <a:p>
          <a:endParaRPr lang="es-CO">
            <a:solidFill>
              <a:schemeClr val="tx1"/>
            </a:solidFill>
          </a:endParaRPr>
        </a:p>
      </dgm:t>
    </dgm:pt>
    <dgm:pt modelId="{950D10EF-05DA-4DD9-880E-AD4372DE74EB}">
      <dgm:prSet phldrT="[Texto]" custT="1"/>
      <dgm:spPr>
        <a:ln>
          <a:solidFill>
            <a:schemeClr val="accent1">
              <a:lumMod val="75000"/>
            </a:schemeClr>
          </a:solidFill>
        </a:ln>
        <a:effectLst>
          <a:glow rad="63500">
            <a:schemeClr val="accent6">
              <a:satMod val="175000"/>
              <a:alpha val="40000"/>
            </a:schemeClr>
          </a:glow>
        </a:effectLst>
      </dgm:spPr>
      <dgm:t>
        <a:bodyPr/>
        <a:lstStyle/>
        <a:p>
          <a:r>
            <a:rPr lang="es-CO" sz="1600" b="1" i="0" dirty="0">
              <a:solidFill>
                <a:schemeClr val="tx1"/>
              </a:solidFill>
            </a:rPr>
            <a:t>Apoyo a las person</a:t>
          </a:r>
          <a:r>
            <a:rPr lang="es-CO" sz="1800" b="1" i="0" dirty="0">
              <a:solidFill>
                <a:schemeClr val="tx1"/>
              </a:solidFill>
            </a:rPr>
            <a:t>as</a:t>
          </a:r>
          <a:endParaRPr lang="es-CO" sz="1800" dirty="0">
            <a:solidFill>
              <a:schemeClr val="tx1"/>
            </a:solidFill>
          </a:endParaRPr>
        </a:p>
      </dgm:t>
    </dgm:pt>
    <dgm:pt modelId="{BDAE59B1-A169-4B66-A763-E4D63FAC40FC}" type="parTrans" cxnId="{26E57DBD-112B-450B-B2C3-CD94615AC534}">
      <dgm:prSet/>
      <dgm:spPr/>
      <dgm:t>
        <a:bodyPr/>
        <a:lstStyle/>
        <a:p>
          <a:endParaRPr lang="es-CO">
            <a:solidFill>
              <a:schemeClr val="tx1"/>
            </a:solidFill>
          </a:endParaRPr>
        </a:p>
      </dgm:t>
    </dgm:pt>
    <dgm:pt modelId="{55587DC0-1723-42A6-8A1C-21E86D53666B}" type="sibTrans" cxnId="{26E57DBD-112B-450B-B2C3-CD94615AC534}">
      <dgm:prSet/>
      <dgm:spPr>
        <a:ln w="28575"/>
      </dgm:spPr>
      <dgm:t>
        <a:bodyPr/>
        <a:lstStyle/>
        <a:p>
          <a:endParaRPr lang="es-CO">
            <a:solidFill>
              <a:schemeClr val="tx1"/>
            </a:solidFill>
          </a:endParaRPr>
        </a:p>
      </dgm:t>
    </dgm:pt>
    <dgm:pt modelId="{328E05A0-6EF8-4761-8265-654DE7956944}">
      <dgm:prSet phldrT="[Texto]" custT="1"/>
      <dgm:spPr>
        <a:ln>
          <a:solidFill>
            <a:srgbClr val="0070C0"/>
          </a:solidFill>
        </a:ln>
        <a:effectLst>
          <a:glow rad="101600">
            <a:schemeClr val="accent2">
              <a:satMod val="175000"/>
              <a:alpha val="40000"/>
            </a:schemeClr>
          </a:glow>
        </a:effectLst>
      </dgm:spPr>
      <dgm:t>
        <a:bodyPr/>
        <a:lstStyle/>
        <a:p>
          <a:r>
            <a:rPr lang="es-MX" sz="1400" b="1" i="0" dirty="0">
              <a:solidFill>
                <a:schemeClr val="tx1"/>
              </a:solidFill>
            </a:rPr>
            <a:t>Apoyo a empresas y otras entidades del sector público</a:t>
          </a:r>
          <a:endParaRPr lang="es-CO" sz="1400" dirty="0">
            <a:solidFill>
              <a:schemeClr val="tx1"/>
            </a:solidFill>
          </a:endParaRPr>
        </a:p>
      </dgm:t>
    </dgm:pt>
    <dgm:pt modelId="{B776A960-4185-4DD1-8395-D7BF61D4C2B3}" type="parTrans" cxnId="{9E2DB66B-A7D4-47D7-BD15-4901A039C227}">
      <dgm:prSet/>
      <dgm:spPr/>
      <dgm:t>
        <a:bodyPr/>
        <a:lstStyle/>
        <a:p>
          <a:endParaRPr lang="es-CO">
            <a:solidFill>
              <a:schemeClr val="tx1"/>
            </a:solidFill>
          </a:endParaRPr>
        </a:p>
      </dgm:t>
    </dgm:pt>
    <dgm:pt modelId="{476D5BED-4FD8-479D-A7C3-003C2DC1D667}" type="sibTrans" cxnId="{9E2DB66B-A7D4-47D7-BD15-4901A039C227}">
      <dgm:prSet/>
      <dgm:spPr>
        <a:ln w="28575"/>
      </dgm:spPr>
      <dgm:t>
        <a:bodyPr/>
        <a:lstStyle/>
        <a:p>
          <a:endParaRPr lang="es-CO">
            <a:solidFill>
              <a:schemeClr val="tx1"/>
            </a:solidFill>
          </a:endParaRPr>
        </a:p>
      </dgm:t>
    </dgm:pt>
    <dgm:pt modelId="{ACBC4E5E-610F-452A-878B-97B4EA2EE96E}">
      <dgm:prSet phldrT="[Texto]" custT="1"/>
      <dgm:spPr>
        <a:ln>
          <a:solidFill>
            <a:srgbClr val="0070C0"/>
          </a:solidFill>
        </a:ln>
        <a:effectLst>
          <a:glow rad="63500">
            <a:schemeClr val="accent4">
              <a:satMod val="175000"/>
              <a:alpha val="40000"/>
            </a:schemeClr>
          </a:glow>
        </a:effectLst>
      </dgm:spPr>
      <dgm:t>
        <a:bodyPr/>
        <a:lstStyle/>
        <a:p>
          <a:r>
            <a:rPr lang="es-MX" sz="1600" b="1" i="0" kern="1200" dirty="0">
              <a:solidFill>
                <a:schemeClr val="tx1"/>
              </a:solidFill>
            </a:rPr>
            <a:t>Apoyo a los sistemas </a:t>
          </a:r>
          <a:r>
            <a:rPr lang="es-MX" sz="1600" b="1" i="0" kern="1200" dirty="0">
              <a:solidFill>
                <a:prstClr val="black"/>
              </a:solidFill>
              <a:latin typeface="Calibri" panose="020F0502020204030204"/>
              <a:ea typeface="+mn-ea"/>
              <a:cs typeface="+mn-cs"/>
            </a:rPr>
            <a:t>financieros</a:t>
          </a:r>
          <a:endParaRPr lang="es-CO" sz="1600" b="1" i="0" kern="1200" dirty="0">
            <a:solidFill>
              <a:prstClr val="black"/>
            </a:solidFill>
            <a:latin typeface="Calibri" panose="020F0502020204030204"/>
            <a:ea typeface="+mn-ea"/>
            <a:cs typeface="+mn-cs"/>
          </a:endParaRPr>
        </a:p>
      </dgm:t>
    </dgm:pt>
    <dgm:pt modelId="{780B1128-D2AD-400E-A5D3-0F82E79F10F0}" type="parTrans" cxnId="{DF2459A7-75CC-4BA9-B042-FD3D52B41D5F}">
      <dgm:prSet/>
      <dgm:spPr/>
      <dgm:t>
        <a:bodyPr/>
        <a:lstStyle/>
        <a:p>
          <a:endParaRPr lang="es-CO">
            <a:solidFill>
              <a:schemeClr val="tx1"/>
            </a:solidFill>
          </a:endParaRPr>
        </a:p>
      </dgm:t>
    </dgm:pt>
    <dgm:pt modelId="{C9298F00-33A8-4658-93BB-695E5C41E087}" type="sibTrans" cxnId="{DF2459A7-75CC-4BA9-B042-FD3D52B41D5F}">
      <dgm:prSet/>
      <dgm:spPr/>
      <dgm:t>
        <a:bodyPr/>
        <a:lstStyle/>
        <a:p>
          <a:endParaRPr lang="es-CO">
            <a:solidFill>
              <a:schemeClr val="tx1"/>
            </a:solidFill>
          </a:endParaRPr>
        </a:p>
      </dgm:t>
    </dgm:pt>
    <dgm:pt modelId="{84DD86DC-D9C4-429B-A556-02B2122C9FC0}" type="pres">
      <dgm:prSet presAssocID="{6229A8B4-9257-4167-9E41-FA403E6D8EBB}" presName="cycle" presStyleCnt="0">
        <dgm:presLayoutVars>
          <dgm:dir/>
          <dgm:resizeHandles val="exact"/>
        </dgm:presLayoutVars>
      </dgm:prSet>
      <dgm:spPr/>
    </dgm:pt>
    <dgm:pt modelId="{C3BFD3FA-ACB8-4D32-A51A-A7F6F4B0AD3E}" type="pres">
      <dgm:prSet presAssocID="{9508A298-1EB1-45FD-B936-42636822DE5B}" presName="node" presStyleLbl="node1" presStyleIdx="0" presStyleCnt="4">
        <dgm:presLayoutVars>
          <dgm:bulletEnabled val="1"/>
        </dgm:presLayoutVars>
      </dgm:prSet>
      <dgm:spPr/>
    </dgm:pt>
    <dgm:pt modelId="{4BE6AF56-8752-4F05-8FF2-1AFD1F1B8350}" type="pres">
      <dgm:prSet presAssocID="{9508A298-1EB1-45FD-B936-42636822DE5B}" presName="spNode" presStyleCnt="0"/>
      <dgm:spPr/>
    </dgm:pt>
    <dgm:pt modelId="{F5648DFC-A652-41C2-A4DD-49E3379F2CCA}" type="pres">
      <dgm:prSet presAssocID="{EADD5F36-A629-4A91-91F0-B8C75817DBB2}" presName="sibTrans" presStyleLbl="sibTrans1D1" presStyleIdx="0" presStyleCnt="4"/>
      <dgm:spPr/>
    </dgm:pt>
    <dgm:pt modelId="{F3573A5E-6F73-47A1-9CBF-5AFB763BB5C2}" type="pres">
      <dgm:prSet presAssocID="{950D10EF-05DA-4DD9-880E-AD4372DE74EB}" presName="node" presStyleLbl="node1" presStyleIdx="1" presStyleCnt="4">
        <dgm:presLayoutVars>
          <dgm:bulletEnabled val="1"/>
        </dgm:presLayoutVars>
      </dgm:prSet>
      <dgm:spPr/>
    </dgm:pt>
    <dgm:pt modelId="{6957B4EE-FF24-45B3-B503-2F3107B7E79D}" type="pres">
      <dgm:prSet presAssocID="{950D10EF-05DA-4DD9-880E-AD4372DE74EB}" presName="spNode" presStyleCnt="0"/>
      <dgm:spPr/>
    </dgm:pt>
    <dgm:pt modelId="{5823CF52-C699-46A9-89AC-8CF5B5956EC6}" type="pres">
      <dgm:prSet presAssocID="{55587DC0-1723-42A6-8A1C-21E86D53666B}" presName="sibTrans" presStyleLbl="sibTrans1D1" presStyleIdx="1" presStyleCnt="4"/>
      <dgm:spPr/>
    </dgm:pt>
    <dgm:pt modelId="{35243ED1-EDF9-4453-999F-C61399679734}" type="pres">
      <dgm:prSet presAssocID="{328E05A0-6EF8-4761-8265-654DE7956944}" presName="node" presStyleLbl="node1" presStyleIdx="2" presStyleCnt="4" custScaleX="125836" custScaleY="146625" custRadScaleRad="91619">
        <dgm:presLayoutVars>
          <dgm:bulletEnabled val="1"/>
        </dgm:presLayoutVars>
      </dgm:prSet>
      <dgm:spPr/>
    </dgm:pt>
    <dgm:pt modelId="{D12357C4-A7F0-412A-8923-B429D851649E}" type="pres">
      <dgm:prSet presAssocID="{328E05A0-6EF8-4761-8265-654DE7956944}" presName="spNode" presStyleCnt="0"/>
      <dgm:spPr/>
    </dgm:pt>
    <dgm:pt modelId="{2D2E8BB6-3E0E-438F-9E83-37F1833B843A}" type="pres">
      <dgm:prSet presAssocID="{476D5BED-4FD8-479D-A7C3-003C2DC1D667}" presName="sibTrans" presStyleLbl="sibTrans1D1" presStyleIdx="2" presStyleCnt="4"/>
      <dgm:spPr/>
    </dgm:pt>
    <dgm:pt modelId="{15AFD222-A6A1-4D58-8640-5B3CF9702A8D}" type="pres">
      <dgm:prSet presAssocID="{ACBC4E5E-610F-452A-878B-97B4EA2EE96E}" presName="node" presStyleLbl="node1" presStyleIdx="3" presStyleCnt="4">
        <dgm:presLayoutVars>
          <dgm:bulletEnabled val="1"/>
        </dgm:presLayoutVars>
      </dgm:prSet>
      <dgm:spPr/>
    </dgm:pt>
    <dgm:pt modelId="{517C0C1C-8D9E-49F0-B4D4-E81A0A9A6EB1}" type="pres">
      <dgm:prSet presAssocID="{ACBC4E5E-610F-452A-878B-97B4EA2EE96E}" presName="spNode" presStyleCnt="0"/>
      <dgm:spPr/>
    </dgm:pt>
    <dgm:pt modelId="{D7B9C8D4-C3E7-4027-904E-67C11F0A358D}" type="pres">
      <dgm:prSet presAssocID="{C9298F00-33A8-4658-93BB-695E5C41E087}" presName="sibTrans" presStyleLbl="sibTrans1D1" presStyleIdx="3" presStyleCnt="4"/>
      <dgm:spPr/>
    </dgm:pt>
  </dgm:ptLst>
  <dgm:cxnLst>
    <dgm:cxn modelId="{44432D03-79CA-40A9-965A-308911486A7C}" type="presOf" srcId="{55587DC0-1723-42A6-8A1C-21E86D53666B}" destId="{5823CF52-C699-46A9-89AC-8CF5B5956EC6}" srcOrd="0" destOrd="0" presId="urn:microsoft.com/office/officeart/2005/8/layout/cycle6"/>
    <dgm:cxn modelId="{D1EA2E10-6B5D-4029-97BC-7C55A3321522}" type="presOf" srcId="{6229A8B4-9257-4167-9E41-FA403E6D8EBB}" destId="{84DD86DC-D9C4-429B-A556-02B2122C9FC0}" srcOrd="0" destOrd="0" presId="urn:microsoft.com/office/officeart/2005/8/layout/cycle6"/>
    <dgm:cxn modelId="{08EE0A3C-79C8-4E83-8A9A-BDE8E8CBA533}" type="presOf" srcId="{476D5BED-4FD8-479D-A7C3-003C2DC1D667}" destId="{2D2E8BB6-3E0E-438F-9E83-37F1833B843A}" srcOrd="0" destOrd="0" presId="urn:microsoft.com/office/officeart/2005/8/layout/cycle6"/>
    <dgm:cxn modelId="{07BB0943-C9E2-4C53-9664-FDED37F0FFCF}" type="presOf" srcId="{EADD5F36-A629-4A91-91F0-B8C75817DBB2}" destId="{F5648DFC-A652-41C2-A4DD-49E3379F2CCA}" srcOrd="0" destOrd="0" presId="urn:microsoft.com/office/officeart/2005/8/layout/cycle6"/>
    <dgm:cxn modelId="{D187554A-A727-453C-94E9-DF60CA6CA917}" type="presOf" srcId="{ACBC4E5E-610F-452A-878B-97B4EA2EE96E}" destId="{15AFD222-A6A1-4D58-8640-5B3CF9702A8D}" srcOrd="0" destOrd="0" presId="urn:microsoft.com/office/officeart/2005/8/layout/cycle6"/>
    <dgm:cxn modelId="{9E2DB66B-A7D4-47D7-BD15-4901A039C227}" srcId="{6229A8B4-9257-4167-9E41-FA403E6D8EBB}" destId="{328E05A0-6EF8-4761-8265-654DE7956944}" srcOrd="2" destOrd="0" parTransId="{B776A960-4185-4DD1-8395-D7BF61D4C2B3}" sibTransId="{476D5BED-4FD8-479D-A7C3-003C2DC1D667}"/>
    <dgm:cxn modelId="{D76C5671-492F-4456-B5BA-D7362D3AB366}" type="presOf" srcId="{950D10EF-05DA-4DD9-880E-AD4372DE74EB}" destId="{F3573A5E-6F73-47A1-9CBF-5AFB763BB5C2}" srcOrd="0" destOrd="0" presId="urn:microsoft.com/office/officeart/2005/8/layout/cycle6"/>
    <dgm:cxn modelId="{0FDFE483-A3DD-4C8A-93C2-5CDE9C17D082}" srcId="{6229A8B4-9257-4167-9E41-FA403E6D8EBB}" destId="{9508A298-1EB1-45FD-B936-42636822DE5B}" srcOrd="0" destOrd="0" parTransId="{03089F2A-8197-4BF0-9947-9466B84B1C2F}" sibTransId="{EADD5F36-A629-4A91-91F0-B8C75817DBB2}"/>
    <dgm:cxn modelId="{99C54197-9F7E-48B4-AE70-AE33520BB1EE}" type="presOf" srcId="{9508A298-1EB1-45FD-B936-42636822DE5B}" destId="{C3BFD3FA-ACB8-4D32-A51A-A7F6F4B0AD3E}" srcOrd="0" destOrd="0" presId="urn:microsoft.com/office/officeart/2005/8/layout/cycle6"/>
    <dgm:cxn modelId="{DF2459A7-75CC-4BA9-B042-FD3D52B41D5F}" srcId="{6229A8B4-9257-4167-9E41-FA403E6D8EBB}" destId="{ACBC4E5E-610F-452A-878B-97B4EA2EE96E}" srcOrd="3" destOrd="0" parTransId="{780B1128-D2AD-400E-A5D3-0F82E79F10F0}" sibTransId="{C9298F00-33A8-4658-93BB-695E5C41E087}"/>
    <dgm:cxn modelId="{26E57DBD-112B-450B-B2C3-CD94615AC534}" srcId="{6229A8B4-9257-4167-9E41-FA403E6D8EBB}" destId="{950D10EF-05DA-4DD9-880E-AD4372DE74EB}" srcOrd="1" destOrd="0" parTransId="{BDAE59B1-A169-4B66-A763-E4D63FAC40FC}" sibTransId="{55587DC0-1723-42A6-8A1C-21E86D53666B}"/>
    <dgm:cxn modelId="{24D215D1-BD10-4D63-AD9A-086C25A9CF0B}" type="presOf" srcId="{328E05A0-6EF8-4761-8265-654DE7956944}" destId="{35243ED1-EDF9-4453-999F-C61399679734}" srcOrd="0" destOrd="0" presId="urn:microsoft.com/office/officeart/2005/8/layout/cycle6"/>
    <dgm:cxn modelId="{50E8E7FA-0DB2-4320-A7ED-2479337FB5B5}" type="presOf" srcId="{C9298F00-33A8-4658-93BB-695E5C41E087}" destId="{D7B9C8D4-C3E7-4027-904E-67C11F0A358D}" srcOrd="0" destOrd="0" presId="urn:microsoft.com/office/officeart/2005/8/layout/cycle6"/>
    <dgm:cxn modelId="{40F1F4A7-9FDC-4FFC-8604-562DDD8E8704}" type="presParOf" srcId="{84DD86DC-D9C4-429B-A556-02B2122C9FC0}" destId="{C3BFD3FA-ACB8-4D32-A51A-A7F6F4B0AD3E}" srcOrd="0" destOrd="0" presId="urn:microsoft.com/office/officeart/2005/8/layout/cycle6"/>
    <dgm:cxn modelId="{FD505A69-FF3C-4308-BED9-898B3BC691D0}" type="presParOf" srcId="{84DD86DC-D9C4-429B-A556-02B2122C9FC0}" destId="{4BE6AF56-8752-4F05-8FF2-1AFD1F1B8350}" srcOrd="1" destOrd="0" presId="urn:microsoft.com/office/officeart/2005/8/layout/cycle6"/>
    <dgm:cxn modelId="{35956B77-5FE7-4286-BADC-D815E41AB993}" type="presParOf" srcId="{84DD86DC-D9C4-429B-A556-02B2122C9FC0}" destId="{F5648DFC-A652-41C2-A4DD-49E3379F2CCA}" srcOrd="2" destOrd="0" presId="urn:microsoft.com/office/officeart/2005/8/layout/cycle6"/>
    <dgm:cxn modelId="{D92059AA-0D39-4DCD-BCB5-215B6E4E9150}" type="presParOf" srcId="{84DD86DC-D9C4-429B-A556-02B2122C9FC0}" destId="{F3573A5E-6F73-47A1-9CBF-5AFB763BB5C2}" srcOrd="3" destOrd="0" presId="urn:microsoft.com/office/officeart/2005/8/layout/cycle6"/>
    <dgm:cxn modelId="{04FF25FE-CC93-45BF-9A2E-6D05C021E1BE}" type="presParOf" srcId="{84DD86DC-D9C4-429B-A556-02B2122C9FC0}" destId="{6957B4EE-FF24-45B3-B503-2F3107B7E79D}" srcOrd="4" destOrd="0" presId="urn:microsoft.com/office/officeart/2005/8/layout/cycle6"/>
    <dgm:cxn modelId="{E2CEE03B-E13E-49CB-A438-C3EEE74632B1}" type="presParOf" srcId="{84DD86DC-D9C4-429B-A556-02B2122C9FC0}" destId="{5823CF52-C699-46A9-89AC-8CF5B5956EC6}" srcOrd="5" destOrd="0" presId="urn:microsoft.com/office/officeart/2005/8/layout/cycle6"/>
    <dgm:cxn modelId="{720B3C2B-D12E-4C72-B27F-653D94079DAC}" type="presParOf" srcId="{84DD86DC-D9C4-429B-A556-02B2122C9FC0}" destId="{35243ED1-EDF9-4453-999F-C61399679734}" srcOrd="6" destOrd="0" presId="urn:microsoft.com/office/officeart/2005/8/layout/cycle6"/>
    <dgm:cxn modelId="{DB43CD56-8FE3-462F-B9ED-864E91BD325C}" type="presParOf" srcId="{84DD86DC-D9C4-429B-A556-02B2122C9FC0}" destId="{D12357C4-A7F0-412A-8923-B429D851649E}" srcOrd="7" destOrd="0" presId="urn:microsoft.com/office/officeart/2005/8/layout/cycle6"/>
    <dgm:cxn modelId="{67CA039F-9546-4DA5-9EF6-A7BA7C995768}" type="presParOf" srcId="{84DD86DC-D9C4-429B-A556-02B2122C9FC0}" destId="{2D2E8BB6-3E0E-438F-9E83-37F1833B843A}" srcOrd="8" destOrd="0" presId="urn:microsoft.com/office/officeart/2005/8/layout/cycle6"/>
    <dgm:cxn modelId="{67BC31F7-9B32-4E62-B327-6A6A6ACC5824}" type="presParOf" srcId="{84DD86DC-D9C4-429B-A556-02B2122C9FC0}" destId="{15AFD222-A6A1-4D58-8640-5B3CF9702A8D}" srcOrd="9" destOrd="0" presId="urn:microsoft.com/office/officeart/2005/8/layout/cycle6"/>
    <dgm:cxn modelId="{78A418DF-BCDB-424B-9A4C-0E3EEA81C076}" type="presParOf" srcId="{84DD86DC-D9C4-429B-A556-02B2122C9FC0}" destId="{517C0C1C-8D9E-49F0-B4D4-E81A0A9A6EB1}" srcOrd="10" destOrd="0" presId="urn:microsoft.com/office/officeart/2005/8/layout/cycle6"/>
    <dgm:cxn modelId="{A3F124A8-AB19-4B69-827D-D0CFF5BAC96D}" type="presParOf" srcId="{84DD86DC-D9C4-429B-A556-02B2122C9FC0}" destId="{D7B9C8D4-C3E7-4027-904E-67C11F0A358D}" srcOrd="11" destOrd="0" presId="urn:microsoft.com/office/officeart/2005/8/layout/cycle6"/>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FD3FA-ACB8-4D32-A51A-A7F6F4B0AD3E}">
      <dsp:nvSpPr>
        <dsp:cNvPr id="0" name=""/>
        <dsp:cNvSpPr/>
      </dsp:nvSpPr>
      <dsp:spPr>
        <a:xfrm>
          <a:off x="3049903" y="-92346"/>
          <a:ext cx="1227116" cy="797625"/>
        </a:xfrm>
        <a:prstGeom prst="roundRect">
          <a:avLst/>
        </a:prstGeom>
        <a:solidFill>
          <a:schemeClr val="accent2">
            <a:hueOff val="0"/>
            <a:satOff val="0"/>
            <a:lumOff val="0"/>
            <a:alphaOff val="0"/>
          </a:schemeClr>
        </a:solidFill>
        <a:ln w="12700" cap="flat" cmpd="sng" algn="ctr">
          <a:solidFill>
            <a:srgbClr val="0070C0"/>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i="0" kern="1200" dirty="0">
              <a:solidFill>
                <a:schemeClr val="tx1"/>
              </a:solidFill>
            </a:rPr>
            <a:t>Gastos directos del gobierno</a:t>
          </a:r>
          <a:endParaRPr lang="es-CO" sz="1600" kern="1200" dirty="0">
            <a:solidFill>
              <a:schemeClr val="tx1"/>
            </a:solidFill>
          </a:endParaRPr>
        </a:p>
      </dsp:txBody>
      <dsp:txXfrm>
        <a:off x="3088840" y="-53409"/>
        <a:ext cx="1149242" cy="719751"/>
      </dsp:txXfrm>
    </dsp:sp>
    <dsp:sp modelId="{F5648DFC-A652-41C2-A4DD-49E3379F2CCA}">
      <dsp:nvSpPr>
        <dsp:cNvPr id="0" name=""/>
        <dsp:cNvSpPr/>
      </dsp:nvSpPr>
      <dsp:spPr>
        <a:xfrm>
          <a:off x="2345694" y="306466"/>
          <a:ext cx="2635534" cy="2635534"/>
        </a:xfrm>
        <a:custGeom>
          <a:avLst/>
          <a:gdLst/>
          <a:ahLst/>
          <a:cxnLst/>
          <a:rect l="0" t="0" r="0" b="0"/>
          <a:pathLst>
            <a:path>
              <a:moveTo>
                <a:pt x="1940164" y="156245"/>
              </a:moveTo>
              <a:arcTo wR="1317767" hR="1317767" stAng="17891069" swAng="2625837"/>
            </a:path>
          </a:pathLst>
        </a:custGeom>
        <a:noFill/>
        <a:ln w="28575" cap="flat" cmpd="sng" algn="ctr">
          <a:solidFill>
            <a:srgbClr val="002060"/>
          </a:solidFill>
          <a:prstDash val="solid"/>
          <a:miter lim="800000"/>
        </a:ln>
        <a:effectLst/>
      </dsp:spPr>
      <dsp:style>
        <a:lnRef idx="1">
          <a:scrgbClr r="0" g="0" b="0"/>
        </a:lnRef>
        <a:fillRef idx="0">
          <a:scrgbClr r="0" g="0" b="0"/>
        </a:fillRef>
        <a:effectRef idx="0">
          <a:scrgbClr r="0" g="0" b="0"/>
        </a:effectRef>
        <a:fontRef idx="minor"/>
      </dsp:style>
    </dsp:sp>
    <dsp:sp modelId="{F3573A5E-6F73-47A1-9CBF-5AFB763BB5C2}">
      <dsp:nvSpPr>
        <dsp:cNvPr id="0" name=""/>
        <dsp:cNvSpPr/>
      </dsp:nvSpPr>
      <dsp:spPr>
        <a:xfrm>
          <a:off x="4367670" y="1225420"/>
          <a:ext cx="1227116" cy="797625"/>
        </a:xfrm>
        <a:prstGeom prst="roundRect">
          <a:avLst/>
        </a:prstGeom>
        <a:solidFill>
          <a:schemeClr val="accent2">
            <a:hueOff val="-485121"/>
            <a:satOff val="-27976"/>
            <a:lumOff val="2876"/>
            <a:alphaOff val="0"/>
          </a:schemeClr>
        </a:solidFill>
        <a:ln w="12700" cap="flat" cmpd="sng" algn="ctr">
          <a:solidFill>
            <a:schemeClr val="accent1">
              <a:lumMod val="75000"/>
            </a:schemeClr>
          </a:solidFill>
          <a:prstDash val="solid"/>
          <a:miter lim="800000"/>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i="0" kern="1200" dirty="0">
              <a:solidFill>
                <a:schemeClr val="tx1"/>
              </a:solidFill>
            </a:rPr>
            <a:t>Apoyo a las person</a:t>
          </a:r>
          <a:r>
            <a:rPr lang="es-CO" sz="1800" b="1" i="0" kern="1200" dirty="0">
              <a:solidFill>
                <a:schemeClr val="tx1"/>
              </a:solidFill>
            </a:rPr>
            <a:t>as</a:t>
          </a:r>
          <a:endParaRPr lang="es-CO" sz="1800" kern="1200" dirty="0">
            <a:solidFill>
              <a:schemeClr val="tx1"/>
            </a:solidFill>
          </a:endParaRPr>
        </a:p>
      </dsp:txBody>
      <dsp:txXfrm>
        <a:off x="4406607" y="1264357"/>
        <a:ext cx="1149242" cy="719751"/>
      </dsp:txXfrm>
    </dsp:sp>
    <dsp:sp modelId="{5823CF52-C699-46A9-89AC-8CF5B5956EC6}">
      <dsp:nvSpPr>
        <dsp:cNvPr id="0" name=""/>
        <dsp:cNvSpPr/>
      </dsp:nvSpPr>
      <dsp:spPr>
        <a:xfrm>
          <a:off x="2423776" y="114438"/>
          <a:ext cx="2635534" cy="2635534"/>
        </a:xfrm>
        <a:custGeom>
          <a:avLst/>
          <a:gdLst/>
          <a:ahLst/>
          <a:cxnLst/>
          <a:rect l="0" t="0" r="0" b="0"/>
          <a:pathLst>
            <a:path>
              <a:moveTo>
                <a:pt x="2492420" y="1915010"/>
              </a:moveTo>
              <a:arcTo wR="1317767" hR="1317767" stAng="1617041" swAng="1857508"/>
            </a:path>
          </a:pathLst>
        </a:custGeom>
        <a:noFill/>
        <a:ln w="28575"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35243ED1-EDF9-4453-999F-C61399679734}">
      <dsp:nvSpPr>
        <dsp:cNvPr id="0" name=""/>
        <dsp:cNvSpPr/>
      </dsp:nvSpPr>
      <dsp:spPr>
        <a:xfrm>
          <a:off x="2891384" y="2246799"/>
          <a:ext cx="1544154" cy="1169518"/>
        </a:xfrm>
        <a:prstGeom prst="roundRect">
          <a:avLst/>
        </a:prstGeom>
        <a:solidFill>
          <a:schemeClr val="accent2">
            <a:hueOff val="-970242"/>
            <a:satOff val="-55952"/>
            <a:lumOff val="5752"/>
            <a:alphaOff val="0"/>
          </a:schemeClr>
        </a:solidFill>
        <a:ln w="12700" cap="flat" cmpd="sng" algn="ctr">
          <a:solidFill>
            <a:srgbClr val="0070C0"/>
          </a:solidFill>
          <a:prstDash val="solid"/>
          <a:miter lim="800000"/>
        </a:ln>
        <a:effectLst>
          <a:glow rad="101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i="0" kern="1200" dirty="0">
              <a:solidFill>
                <a:schemeClr val="tx1"/>
              </a:solidFill>
            </a:rPr>
            <a:t>Apoyo a empresas y otras entidades del sector público</a:t>
          </a:r>
          <a:endParaRPr lang="es-CO" sz="1400" kern="1200" dirty="0">
            <a:solidFill>
              <a:schemeClr val="tx1"/>
            </a:solidFill>
          </a:endParaRPr>
        </a:p>
      </dsp:txBody>
      <dsp:txXfrm>
        <a:off x="2948475" y="2303890"/>
        <a:ext cx="1429972" cy="1055336"/>
      </dsp:txXfrm>
    </dsp:sp>
    <dsp:sp modelId="{2D2E8BB6-3E0E-438F-9E83-37F1833B843A}">
      <dsp:nvSpPr>
        <dsp:cNvPr id="0" name=""/>
        <dsp:cNvSpPr/>
      </dsp:nvSpPr>
      <dsp:spPr>
        <a:xfrm>
          <a:off x="2267611" y="114438"/>
          <a:ext cx="2635534" cy="2635534"/>
        </a:xfrm>
        <a:custGeom>
          <a:avLst/>
          <a:gdLst/>
          <a:ahLst/>
          <a:cxnLst/>
          <a:rect l="0" t="0" r="0" b="0"/>
          <a:pathLst>
            <a:path>
              <a:moveTo>
                <a:pt x="617685" y="2434188"/>
              </a:moveTo>
              <a:arcTo wR="1317767" hR="1317767" stAng="7325451" swAng="1857508"/>
            </a:path>
          </a:pathLst>
        </a:custGeom>
        <a:noFill/>
        <a:ln w="28575"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15AFD222-A6A1-4D58-8640-5B3CF9702A8D}">
      <dsp:nvSpPr>
        <dsp:cNvPr id="0" name=""/>
        <dsp:cNvSpPr/>
      </dsp:nvSpPr>
      <dsp:spPr>
        <a:xfrm>
          <a:off x="1732136" y="1225420"/>
          <a:ext cx="1227116" cy="797625"/>
        </a:xfrm>
        <a:prstGeom prst="roundRect">
          <a:avLst/>
        </a:prstGeom>
        <a:solidFill>
          <a:schemeClr val="accent2">
            <a:hueOff val="-1455363"/>
            <a:satOff val="-83928"/>
            <a:lumOff val="8628"/>
            <a:alphaOff val="0"/>
          </a:schemeClr>
        </a:solidFill>
        <a:ln w="12700" cap="flat" cmpd="sng" algn="ctr">
          <a:solidFill>
            <a:srgbClr val="0070C0"/>
          </a:solidFill>
          <a:prstDash val="solid"/>
          <a:miter lim="800000"/>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i="0" kern="1200" dirty="0">
              <a:solidFill>
                <a:schemeClr val="tx1"/>
              </a:solidFill>
            </a:rPr>
            <a:t>Apoyo a los sistemas </a:t>
          </a:r>
          <a:r>
            <a:rPr lang="es-MX" sz="1600" b="1" i="0" kern="1200" dirty="0">
              <a:solidFill>
                <a:prstClr val="black"/>
              </a:solidFill>
              <a:latin typeface="Calibri" panose="020F0502020204030204"/>
              <a:ea typeface="+mn-ea"/>
              <a:cs typeface="+mn-cs"/>
            </a:rPr>
            <a:t>financieros</a:t>
          </a:r>
          <a:endParaRPr lang="es-CO" sz="1600" b="1" i="0" kern="1200" dirty="0">
            <a:solidFill>
              <a:prstClr val="black"/>
            </a:solidFill>
            <a:latin typeface="Calibri" panose="020F0502020204030204"/>
            <a:ea typeface="+mn-ea"/>
            <a:cs typeface="+mn-cs"/>
          </a:endParaRPr>
        </a:p>
      </dsp:txBody>
      <dsp:txXfrm>
        <a:off x="1771073" y="1264357"/>
        <a:ext cx="1149242" cy="719751"/>
      </dsp:txXfrm>
    </dsp:sp>
    <dsp:sp modelId="{D7B9C8D4-C3E7-4027-904E-67C11F0A358D}">
      <dsp:nvSpPr>
        <dsp:cNvPr id="0" name=""/>
        <dsp:cNvSpPr/>
      </dsp:nvSpPr>
      <dsp:spPr>
        <a:xfrm>
          <a:off x="2345694" y="306466"/>
          <a:ext cx="2635534" cy="2635534"/>
        </a:xfrm>
        <a:custGeom>
          <a:avLst/>
          <a:gdLst/>
          <a:ahLst/>
          <a:cxnLst/>
          <a:rect l="0" t="0" r="0" b="0"/>
          <a:pathLst>
            <a:path>
              <a:moveTo>
                <a:pt x="64863" y="909427"/>
              </a:moveTo>
              <a:arcTo wR="1317767" hR="1317767" stAng="11883093" swAng="2625837"/>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713232" eaLnBrk="1" fontAlgn="auto" hangingPunct="1">
              <a:spcBef>
                <a:spcPts val="0"/>
              </a:spcBef>
              <a:spcAft>
                <a:spcPts val="0"/>
              </a:spcAft>
              <a:defRPr sz="1200">
                <a:latin typeface="+mn-lt"/>
              </a:defRPr>
            </a:lvl1pPr>
          </a:lstStyle>
          <a:p>
            <a:pPr>
              <a:defRPr/>
            </a:pPr>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713232" eaLnBrk="1" fontAlgn="auto" hangingPunct="1">
              <a:spcBef>
                <a:spcPts val="0"/>
              </a:spcBef>
              <a:spcAft>
                <a:spcPts val="0"/>
              </a:spcAft>
              <a:defRPr sz="1200">
                <a:latin typeface="+mn-lt"/>
              </a:defRPr>
            </a:lvl1pPr>
          </a:lstStyle>
          <a:p>
            <a:pPr>
              <a:defRPr/>
            </a:pPr>
            <a:fld id="{55C1E97F-70E0-4D5C-A161-A886C6E5A65D}" type="datetimeFigureOut">
              <a:rPr lang="es-CO"/>
              <a:pPr>
                <a:defRPr/>
              </a:pPr>
              <a:t>27/05/2021</a:t>
            </a:fld>
            <a:endParaRPr lang="es-CO"/>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713232" eaLnBrk="1" fontAlgn="auto" hangingPunct="1">
              <a:spcBef>
                <a:spcPts val="0"/>
              </a:spcBef>
              <a:spcAft>
                <a:spcPts val="0"/>
              </a:spcAft>
              <a:defRPr sz="1200">
                <a:latin typeface="+mn-lt"/>
              </a:defRPr>
            </a:lvl1pPr>
          </a:lstStyle>
          <a:p>
            <a:pPr>
              <a:defRPr/>
            </a:pPr>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713232" eaLnBrk="1" fontAlgn="auto" hangingPunct="1">
              <a:spcBef>
                <a:spcPts val="0"/>
              </a:spcBef>
              <a:spcAft>
                <a:spcPts val="0"/>
              </a:spcAft>
              <a:defRPr sz="1200">
                <a:latin typeface="+mn-lt"/>
              </a:defRPr>
            </a:lvl1pPr>
          </a:lstStyle>
          <a:p>
            <a:pPr>
              <a:defRPr/>
            </a:pPr>
            <a:fld id="{58B903F1-0271-4328-AE2E-9BDF196A0955}" type="slidenum">
              <a:rPr lang="es-CO"/>
              <a:pPr>
                <a:defRPr/>
              </a:pPr>
              <a:t>‹Nº›</a:t>
            </a:fld>
            <a:endParaRPr lang="es-CO"/>
          </a:p>
        </p:txBody>
      </p:sp>
    </p:spTree>
    <p:extLst>
      <p:ext uri="{BB962C8B-B14F-4D97-AF65-F5344CB8AC3E}">
        <p14:creationId xmlns:p14="http://schemas.microsoft.com/office/powerpoint/2010/main" val="4294524680"/>
      </p:ext>
    </p:extLst>
  </p:cSld>
  <p:clrMap bg1="lt1" tx1="dk1" bg2="lt2" tx2="dk2" accent1="accent1" accent2="accent2" accent3="accent3" accent4="accent4" accent5="accent5" accent6="accent6" hlink="hlink" folHlink="folHlink"/>
  <p:notesStyle>
    <a:lvl1pPr algn="l" defTabSz="712788" rtl="0" eaLnBrk="0" fontAlgn="base" hangingPunct="0">
      <a:spcBef>
        <a:spcPct val="30000"/>
      </a:spcBef>
      <a:spcAft>
        <a:spcPct val="0"/>
      </a:spcAft>
      <a:defRPr sz="900" kern="1200">
        <a:solidFill>
          <a:schemeClr val="tx1"/>
        </a:solidFill>
        <a:latin typeface="+mn-lt"/>
        <a:ea typeface="+mn-ea"/>
        <a:cs typeface="+mn-cs"/>
      </a:defRPr>
    </a:lvl1pPr>
    <a:lvl2pPr marL="355600" algn="l" defTabSz="712788" rtl="0" eaLnBrk="0" fontAlgn="base" hangingPunct="0">
      <a:spcBef>
        <a:spcPct val="30000"/>
      </a:spcBef>
      <a:spcAft>
        <a:spcPct val="0"/>
      </a:spcAft>
      <a:defRPr sz="900" kern="1200">
        <a:solidFill>
          <a:schemeClr val="tx1"/>
        </a:solidFill>
        <a:latin typeface="+mn-lt"/>
        <a:ea typeface="+mn-ea"/>
        <a:cs typeface="+mn-cs"/>
      </a:defRPr>
    </a:lvl2pPr>
    <a:lvl3pPr marL="712788" algn="l" defTabSz="712788" rtl="0" eaLnBrk="0" fontAlgn="base" hangingPunct="0">
      <a:spcBef>
        <a:spcPct val="30000"/>
      </a:spcBef>
      <a:spcAft>
        <a:spcPct val="0"/>
      </a:spcAft>
      <a:defRPr sz="900" kern="1200">
        <a:solidFill>
          <a:schemeClr val="tx1"/>
        </a:solidFill>
        <a:latin typeface="+mn-lt"/>
        <a:ea typeface="+mn-ea"/>
        <a:cs typeface="+mn-cs"/>
      </a:defRPr>
    </a:lvl3pPr>
    <a:lvl4pPr marL="1068388" algn="l" defTabSz="712788" rtl="0" eaLnBrk="0" fontAlgn="base" hangingPunct="0">
      <a:spcBef>
        <a:spcPct val="30000"/>
      </a:spcBef>
      <a:spcAft>
        <a:spcPct val="0"/>
      </a:spcAft>
      <a:defRPr sz="900" kern="1200">
        <a:solidFill>
          <a:schemeClr val="tx1"/>
        </a:solidFill>
        <a:latin typeface="+mn-lt"/>
        <a:ea typeface="+mn-ea"/>
        <a:cs typeface="+mn-cs"/>
      </a:defRPr>
    </a:lvl4pPr>
    <a:lvl5pPr marL="1425575" algn="l" defTabSz="712788" rtl="0" eaLnBrk="0" fontAlgn="base" hangingPunct="0">
      <a:spcBef>
        <a:spcPct val="30000"/>
      </a:spcBef>
      <a:spcAft>
        <a:spcPct val="0"/>
      </a:spcAft>
      <a:defRPr sz="9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Esta plantilla se </a:t>
            </a:r>
            <a:r>
              <a:rPr lang="es-ES" altLang="es-ES" sz="936" b="1" dirty="0"/>
              <a:t>debe usar </a:t>
            </a:r>
            <a:r>
              <a:rPr lang="es-ES" altLang="es-ES" sz="936" dirty="0"/>
              <a:t>como archivo de inicio para presentaciones externas de la Contaduría General de la nación. En formato presentación en pantalla 16:10</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Nota</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endParaRPr lang="es-CO" sz="936" dirty="0"/>
          </a:p>
          <a:p>
            <a:pPr defTabSz="713232" eaLnBrk="1" fontAlgn="auto" hangingPunct="1">
              <a:spcBef>
                <a:spcPts val="0"/>
              </a:spcBef>
              <a:spcAft>
                <a:spcPts val="0"/>
              </a:spcAft>
              <a:defRPr/>
            </a:pPr>
            <a:endParaRPr lang="es-CO" sz="936" dirty="0"/>
          </a:p>
        </p:txBody>
      </p:sp>
      <p:sp>
        <p:nvSpPr>
          <p:cNvPr id="1946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E46F90D3-A111-4954-82DF-5D09E8B4AC1F}" type="slidenum">
              <a:rPr lang="es-CO" altLang="es-CO" sz="1200" smtClean="0"/>
              <a:pPr defTabSz="712788" fontAlgn="base">
                <a:spcBef>
                  <a:spcPct val="0"/>
                </a:spcBef>
                <a:spcAft>
                  <a:spcPct val="0"/>
                </a:spcAft>
              </a:pPr>
              <a:t>2</a:t>
            </a:fld>
            <a:endParaRPr lang="es-CO" altLang="es-CO" sz="1200" dirty="0"/>
          </a:p>
        </p:txBody>
      </p:sp>
    </p:spTree>
    <p:extLst>
      <p:ext uri="{BB962C8B-B14F-4D97-AF65-F5344CB8AC3E}">
        <p14:creationId xmlns:p14="http://schemas.microsoft.com/office/powerpoint/2010/main" val="80607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702A1A4C-70A3-4CCA-93FA-B66A67263B29}" type="slidenum">
              <a:rPr lang="es-CO" altLang="es-CO" sz="1200" smtClean="0"/>
              <a:pPr defTabSz="712788" fontAlgn="base">
                <a:spcBef>
                  <a:spcPct val="0"/>
                </a:spcBef>
                <a:spcAft>
                  <a:spcPct val="0"/>
                </a:spcAft>
              </a:pPr>
              <a:t>15</a:t>
            </a:fld>
            <a:endParaRPr lang="es-CO" altLang="es-CO" sz="1200"/>
          </a:p>
        </p:txBody>
      </p:sp>
    </p:spTree>
    <p:extLst>
      <p:ext uri="{BB962C8B-B14F-4D97-AF65-F5344CB8AC3E}">
        <p14:creationId xmlns:p14="http://schemas.microsoft.com/office/powerpoint/2010/main" val="140894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C2D9A63-269D-4FC0-9F15-9193C66E588E}"/>
              </a:ext>
            </a:extLst>
          </p:cNvPr>
          <p:cNvSpPr>
            <a:spLocks noGrp="1"/>
          </p:cNvSpPr>
          <p:nvPr>
            <p:ph type="body" idx="1"/>
          </p:nvPr>
        </p:nvSpPr>
        <p:spPr>
          <a:xfrm>
            <a:off x="701040" y="4473892"/>
            <a:ext cx="5608320" cy="3660458"/>
          </a:xfrm>
        </p:spPr>
        <p:txBody>
          <a:bodyPr/>
          <a:lstStyle/>
          <a:p>
            <a:pPr>
              <a:defRPr/>
            </a:pPr>
            <a:endParaRPr lang="es-CO" sz="1000" dirty="0"/>
          </a:p>
        </p:txBody>
      </p:sp>
      <p:sp>
        <p:nvSpPr>
          <p:cNvPr id="2" name="Marcador de pie de página 1">
            <a:extLst>
              <a:ext uri="{FF2B5EF4-FFF2-40B4-BE49-F238E27FC236}">
                <a16:creationId xmlns:a16="http://schemas.microsoft.com/office/drawing/2014/main" id="{BE66D80C-A6DB-4B44-8A9A-F912E95EC0A9}"/>
              </a:ext>
            </a:extLst>
          </p:cNvPr>
          <p:cNvSpPr>
            <a:spLocks noGrp="1"/>
          </p:cNvSpPr>
          <p:nvPr>
            <p:ph type="ftr" sz="quarter" idx="4"/>
          </p:nvPr>
        </p:nvSpPr>
        <p:spPr/>
        <p:txBody>
          <a:bodyPr/>
          <a:lstStyle/>
          <a:p>
            <a:pPr marL="0" marR="0" lvl="0" indent="0" algn="l" defTabSz="726783"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67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finaliza la presentación. Si se requiere que el funcionario de la CGN deba ser contactado,  digite el </a:t>
            </a:r>
            <a:r>
              <a:rPr lang="es-ES" altLang="es-ES" sz="936" b="1" dirty="0"/>
              <a:t>correo electrónico institucional.</a:t>
            </a:r>
            <a:endParaRPr lang="es-CO" sz="936" dirty="0"/>
          </a:p>
        </p:txBody>
      </p:sp>
      <p:sp>
        <p:nvSpPr>
          <p:cNvPr id="2765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7719E0AC-CCB0-40F7-9920-8CB35252B987}" type="slidenum">
              <a:rPr lang="es-CO" altLang="es-CO" sz="1200" smtClean="0"/>
              <a:pPr defTabSz="712788" fontAlgn="base">
                <a:spcBef>
                  <a:spcPct val="0"/>
                </a:spcBef>
                <a:spcAft>
                  <a:spcPct val="0"/>
                </a:spcAft>
              </a:pPr>
              <a:t>19</a:t>
            </a:fld>
            <a:endParaRPr lang="es-CO" altLang="es-CO" sz="1200"/>
          </a:p>
        </p:txBody>
      </p:sp>
    </p:spTree>
    <p:extLst>
      <p:ext uri="{BB962C8B-B14F-4D97-AF65-F5344CB8AC3E}">
        <p14:creationId xmlns:p14="http://schemas.microsoft.com/office/powerpoint/2010/main" val="3117921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9.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magenes - panoramicas">
    <p:spTree>
      <p:nvGrpSpPr>
        <p:cNvPr id="1" name=""/>
        <p:cNvGrpSpPr/>
        <p:nvPr/>
      </p:nvGrpSpPr>
      <p:grpSpPr>
        <a:xfrm>
          <a:off x="0" y="0"/>
          <a:ext cx="0" cy="0"/>
          <a:chOff x="0" y="0"/>
          <a:chExt cx="0" cy="0"/>
        </a:xfrm>
      </p:grpSpPr>
      <p:sp>
        <p:nvSpPr>
          <p:cNvPr id="2" name="Rectángulo 1"/>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0" y="0"/>
            <a:ext cx="1670050" cy="5715000"/>
          </a:xfrm>
          <a:prstGeom prst="rect">
            <a:avLst/>
          </a:prstGeom>
          <a:solidFill>
            <a:srgbClr val="0691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 name="Rectángulo 4"/>
          <p:cNvSpPr/>
          <p:nvPr/>
        </p:nvSpPr>
        <p:spPr>
          <a:xfrm>
            <a:off x="7446963" y="0"/>
            <a:ext cx="1670050" cy="5715000"/>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extLst>
      <p:ext uri="{BB962C8B-B14F-4D97-AF65-F5344CB8AC3E}">
        <p14:creationId xmlns:p14="http://schemas.microsoft.com/office/powerpoint/2010/main" val="9567102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1"/>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48338" y="5281613"/>
            <a:ext cx="27955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5477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ángulo 4"/>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6"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Tree>
    <p:extLst>
      <p:ext uri="{BB962C8B-B14F-4D97-AF65-F5344CB8AC3E}">
        <p14:creationId xmlns:p14="http://schemas.microsoft.com/office/powerpoint/2010/main" val="28261322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Rectángulo 4"/>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6"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Tree>
    <p:extLst>
      <p:ext uri="{BB962C8B-B14F-4D97-AF65-F5344CB8AC3E}">
        <p14:creationId xmlns:p14="http://schemas.microsoft.com/office/powerpoint/2010/main" val="9571244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ángulo 3"/>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9510586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Rectángulo 1"/>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48338" y="5281613"/>
            <a:ext cx="27955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63" y="2063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rotWithShape="1">
          <a:blip r:embed="rId5" cstate="email">
            <a:extLst>
              <a:ext uri="{28A0092B-C50C-407E-A947-70E740481C1C}">
                <a14:useLocalDpi xmlns:a14="http://schemas.microsoft.com/office/drawing/2010/main"/>
              </a:ext>
            </a:extLst>
          </a:blip>
          <a:srcRect t="30371" b="15852"/>
          <a:stretch/>
        </p:blipFill>
        <p:spPr>
          <a:xfrm>
            <a:off x="1567673" y="1320799"/>
            <a:ext cx="7392177" cy="3073401"/>
          </a:xfrm>
          <a:custGeom>
            <a:avLst/>
            <a:gdLst>
              <a:gd name="connsiteX0" fmla="*/ 0 w 7392177"/>
              <a:gd name="connsiteY0" fmla="*/ 0 h 3073401"/>
              <a:gd name="connsiteX1" fmla="*/ 7392177 w 7392177"/>
              <a:gd name="connsiteY1" fmla="*/ 0 h 3073401"/>
              <a:gd name="connsiteX2" fmla="*/ 7392177 w 7392177"/>
              <a:gd name="connsiteY2" fmla="*/ 1007534 h 3073401"/>
              <a:gd name="connsiteX3" fmla="*/ 6430824 w 7392177"/>
              <a:gd name="connsiteY3" fmla="*/ 1007534 h 3073401"/>
              <a:gd name="connsiteX4" fmla="*/ 6430824 w 7392177"/>
              <a:gd name="connsiteY4" fmla="*/ 3073401 h 3073401"/>
              <a:gd name="connsiteX5" fmla="*/ 969824 w 7392177"/>
              <a:gd name="connsiteY5" fmla="*/ 3073401 h 3073401"/>
              <a:gd name="connsiteX6" fmla="*/ 969824 w 7392177"/>
              <a:gd name="connsiteY6" fmla="*/ 948268 h 3073401"/>
              <a:gd name="connsiteX7" fmla="*/ 0 w 7392177"/>
              <a:gd name="connsiteY7" fmla="*/ 948268 h 307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92177" h="3073401">
                <a:moveTo>
                  <a:pt x="0" y="0"/>
                </a:moveTo>
                <a:lnTo>
                  <a:pt x="7392177" y="0"/>
                </a:lnTo>
                <a:lnTo>
                  <a:pt x="7392177" y="1007534"/>
                </a:lnTo>
                <a:lnTo>
                  <a:pt x="6430824" y="1007534"/>
                </a:lnTo>
                <a:lnTo>
                  <a:pt x="6430824" y="3073401"/>
                </a:lnTo>
                <a:lnTo>
                  <a:pt x="969824" y="3073401"/>
                </a:lnTo>
                <a:lnTo>
                  <a:pt x="969824" y="948268"/>
                </a:lnTo>
                <a:lnTo>
                  <a:pt x="0" y="948268"/>
                </a:lnTo>
                <a:close/>
              </a:path>
            </a:pathLst>
          </a:custGeom>
        </p:spPr>
      </p:pic>
      <p:pic>
        <p:nvPicPr>
          <p:cNvPr id="8" name="Imagen 1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497138"/>
            <a:ext cx="20431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7890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pic>
        <p:nvPicPr>
          <p:cNvPr id="2"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38338" y="1598613"/>
            <a:ext cx="244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150" y="2527300"/>
            <a:ext cx="81391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87600" y="3089275"/>
            <a:ext cx="4349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225" y="2366963"/>
            <a:ext cx="91440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24563" y="5313363"/>
            <a:ext cx="284321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02025" y="3662363"/>
            <a:ext cx="2686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60900" y="4203700"/>
            <a:ext cx="22320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p:cNvSpPr txBox="1">
            <a:spLocks noChangeArrowheads="1"/>
          </p:cNvSpPr>
          <p:nvPr/>
        </p:nvSpPr>
        <p:spPr bwMode="auto">
          <a:xfrm>
            <a:off x="636588" y="5183188"/>
            <a:ext cx="254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eaLnBrk="1" hangingPunct="1">
              <a:defRPr/>
            </a:pPr>
            <a:r>
              <a:rPr lang="es-CO" altLang="es-CO" sz="1800" i="1">
                <a:solidFill>
                  <a:srgbClr val="7F7F7F"/>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11" name="Elipse 10"/>
          <p:cNvSpPr/>
          <p:nvPr/>
        </p:nvSpPr>
        <p:spPr>
          <a:xfrm>
            <a:off x="8382000" y="4559300"/>
            <a:ext cx="328613"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12" name="Picture 2" descr="http://www.cartagenacaribe.com/images/boton-contactenos.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68325" y="4086225"/>
            <a:ext cx="1668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p:cNvSpPr txBox="1"/>
          <p:nvPr/>
        </p:nvSpPr>
        <p:spPr>
          <a:xfrm>
            <a:off x="2244725" y="1162050"/>
            <a:ext cx="4511675" cy="1323975"/>
          </a:xfrm>
          <a:prstGeom prst="rect">
            <a:avLst/>
          </a:prstGeom>
          <a:noFill/>
        </p:spPr>
        <p:txBody>
          <a:bodyPr wrap="none">
            <a:spAutoFit/>
          </a:bodyPr>
          <a:lstStyle/>
          <a:p>
            <a:pPr defTabSz="713232" eaLnBrk="1" fontAlgn="auto" hangingPunct="1">
              <a:spcBef>
                <a:spcPts val="0"/>
              </a:spcBef>
              <a:spcAft>
                <a:spcPts val="0"/>
              </a:spcAft>
              <a:defRPr/>
            </a:pPr>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
        <p:nvSpPr>
          <p:cNvPr id="14" name="Rectángulo 13"/>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15" name="Imagen 19"/>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945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0" fill="hold"/>
                                        <p:tgtEl>
                                          <p:spTgt spid="4"/>
                                        </p:tgtEl>
                                        <p:attrNameLst>
                                          <p:attrName>ppt_w</p:attrName>
                                        </p:attrNameLst>
                                      </p:cBhvr>
                                      <p:tavLst>
                                        <p:tav tm="0">
                                          <p:val>
                                            <p:strVal val="#ppt_w+.3"/>
                                          </p:val>
                                        </p:tav>
                                        <p:tav tm="100000">
                                          <p:val>
                                            <p:strVal val="#ppt_w"/>
                                          </p:val>
                                        </p:tav>
                                      </p:tavLst>
                                    </p:anim>
                                    <p:anim calcmode="lin" valueType="num">
                                      <p:cBhvr>
                                        <p:cTn id="25" dur="3000" fill="hold"/>
                                        <p:tgtEl>
                                          <p:spTgt spid="4"/>
                                        </p:tgtEl>
                                        <p:attrNameLst>
                                          <p:attrName>ppt_h</p:attrName>
                                        </p:attrNameLst>
                                      </p:cBhvr>
                                      <p:tavLst>
                                        <p:tav tm="0">
                                          <p:val>
                                            <p:strVal val="#ppt_h"/>
                                          </p:val>
                                        </p:tav>
                                        <p:tav tm="100000">
                                          <p:val>
                                            <p:strVal val="#ppt_h"/>
                                          </p:val>
                                        </p:tav>
                                      </p:tavLst>
                                    </p:anim>
                                    <p:animEffect transition="in" filter="fade">
                                      <p:cBhvr>
                                        <p:cTn id="26" dur="3000"/>
                                        <p:tgtEl>
                                          <p:spTgt spid="4"/>
                                        </p:tgtEl>
                                      </p:cBhvr>
                                    </p:animEffect>
                                  </p:childTnLst>
                                </p:cTn>
                              </p:par>
                              <p:par>
                                <p:cTn id="27" presetID="9" presetClass="entr" presetSubtype="0" fill="hold" nodeType="withEffect">
                                  <p:stCondLst>
                                    <p:cond delay="300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2000"/>
                                        <p:tgtEl>
                                          <p:spTgt spid="12"/>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0"/>
                                        <p:tgtEl>
                                          <p:spTgt spid="10"/>
                                        </p:tgtEl>
                                      </p:cBhvr>
                                    </p:animEffect>
                                    <p:anim calcmode="lin" valueType="num">
                                      <p:cBhvr>
                                        <p:cTn id="51" dur="3000" fill="hold"/>
                                        <p:tgtEl>
                                          <p:spTgt spid="10"/>
                                        </p:tgtEl>
                                        <p:attrNameLst>
                                          <p:attrName>ppt_x</p:attrName>
                                        </p:attrNameLst>
                                      </p:cBhvr>
                                      <p:tavLst>
                                        <p:tav tm="0">
                                          <p:val>
                                            <p:strVal val="#ppt_x"/>
                                          </p:val>
                                        </p:tav>
                                        <p:tav tm="100000">
                                          <p:val>
                                            <p:strVal val="#ppt_x"/>
                                          </p:val>
                                        </p:tav>
                                      </p:tavLst>
                                    </p:anim>
                                    <p:anim calcmode="lin" valueType="num">
                                      <p:cBhvr>
                                        <p:cTn id="52" dur="30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4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ángulo 3"/>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0607754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w="9525" algn="ctr">
            <a:noFill/>
            <a:miter lim="800000"/>
            <a:headEnd/>
            <a:tailEnd/>
          </a:ln>
          <a:effectLst/>
        </p:spPr>
      </p:pic>
      <p:sp>
        <p:nvSpPr>
          <p:cNvPr id="6" name="5 Rectángulo"/>
          <p:cNvSpPr/>
          <p:nvPr/>
        </p:nvSpPr>
        <p:spPr>
          <a:xfrm>
            <a:off x="-36510" y="-22223"/>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lIns="82289" tIns="41145" rIns="82289" bIns="41145" anchor="ctr"/>
          <a:lstStyle/>
          <a:p>
            <a:pPr algn="ctr">
              <a:spcBef>
                <a:spcPct val="20000"/>
              </a:spcBef>
              <a:defRPr/>
            </a:pPr>
            <a:endParaRPr lang="es-CO" sz="1260">
              <a:solidFill>
                <a:srgbClr val="008080"/>
              </a:solidFill>
            </a:endParaRPr>
          </a:p>
        </p:txBody>
      </p:sp>
      <p:pic>
        <p:nvPicPr>
          <p:cNvPr id="7" name="10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428" y="5119688"/>
            <a:ext cx="3103563" cy="538162"/>
          </a:xfrm>
          <a:prstGeom prst="rect">
            <a:avLst/>
          </a:prstGeom>
          <a:noFill/>
          <a:ln w="9525">
            <a:noFill/>
            <a:miter lim="800000"/>
            <a:headEnd/>
            <a:tailEnd/>
          </a:ln>
        </p:spPr>
      </p:pic>
      <p:sp>
        <p:nvSpPr>
          <p:cNvPr id="15" name="14 Marcador de posición de imagen"/>
          <p:cNvSpPr>
            <a:spLocks noGrp="1"/>
          </p:cNvSpPr>
          <p:nvPr>
            <p:ph type="pic" sz="quarter" idx="17"/>
          </p:nvPr>
        </p:nvSpPr>
        <p:spPr>
          <a:xfrm>
            <a:off x="0" y="997297"/>
            <a:ext cx="9144000" cy="4080061"/>
          </a:xfrm>
          <a:prstGeom prst="rect">
            <a:avLst/>
          </a:prstGeom>
        </p:spPr>
        <p:txBody>
          <a:bodyPr lIns="91432" tIns="45717" rIns="91432" bIns="45717"/>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1" y="97198"/>
            <a:ext cx="8742957" cy="1079569"/>
          </a:xfrm>
          <a:prstGeom prst="rect">
            <a:avLst/>
          </a:prstGeom>
        </p:spPr>
        <p:txBody>
          <a:bodyPr lIns="91432" tIns="45717" rIns="91432" bIns="45717"/>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8" y="5152765"/>
            <a:ext cx="5448300" cy="165013"/>
          </a:xfrm>
          <a:prstGeom prst="rect">
            <a:avLst/>
          </a:prstGeom>
        </p:spPr>
        <p:txBody>
          <a:bodyPr lIns="91432" tIns="45717" rIns="91432" bIns="45717"/>
          <a:lstStyle>
            <a:lvl1pPr marL="0" indent="0">
              <a:buNone/>
              <a:defRPr sz="900">
                <a:solidFill>
                  <a:schemeClr val="bg1">
                    <a:lumMod val="50000"/>
                  </a:schemeClr>
                </a:solidFill>
              </a:defRPr>
            </a:lvl1pPr>
            <a:lvl2pPr>
              <a:defRPr sz="990"/>
            </a:lvl2pPr>
            <a:lvl3pPr>
              <a:defRPr sz="990"/>
            </a:lvl3pPr>
            <a:lvl4pPr>
              <a:defRPr sz="900"/>
            </a:lvl4pPr>
            <a:lvl5pPr>
              <a:defRPr sz="900"/>
            </a:lvl5pPr>
          </a:lstStyle>
          <a:p>
            <a:pPr lvl="0"/>
            <a:r>
              <a:rPr lang="es-ES"/>
              <a:t>Haga clic para modificar el estilo de texto del patrón</a:t>
            </a:r>
          </a:p>
        </p:txBody>
      </p:sp>
      <p:sp>
        <p:nvSpPr>
          <p:cNvPr id="8" name="16 Marcador de número de diapositiva"/>
          <p:cNvSpPr>
            <a:spLocks noGrp="1"/>
          </p:cNvSpPr>
          <p:nvPr>
            <p:ph type="sldNum" sz="quarter" idx="19"/>
          </p:nvPr>
        </p:nvSpPr>
        <p:spPr>
          <a:xfrm>
            <a:off x="125417" y="5387979"/>
            <a:ext cx="1905000" cy="269875"/>
          </a:xfrm>
          <a:prstGeom prst="rect">
            <a:avLst/>
          </a:prstGeom>
        </p:spPr>
        <p:txBody>
          <a:bodyPr vert="horz" wrap="square" lIns="91432" tIns="45717" rIns="91432" bIns="45717" numCol="1" anchor="t" anchorCtr="0" compatLnSpc="1">
            <a:prstTxWarp prst="textNoShape">
              <a:avLst/>
            </a:prstTxWarp>
          </a:bodyPr>
          <a:lstStyle>
            <a:lvl1pPr>
              <a:spcBef>
                <a:spcPct val="20000"/>
              </a:spcBef>
              <a:defRPr sz="720" smtClean="0">
                <a:solidFill>
                  <a:srgbClr val="00918E"/>
                </a:solidFill>
                <a:latin typeface="Calibri" pitchFamily="34" charset="0"/>
              </a:defRPr>
            </a:lvl1pPr>
          </a:lstStyle>
          <a:p>
            <a:fld id="{B8EB56DE-DE6B-45BD-AF50-B887C3E4E174}" type="slidenum">
              <a:rPr lang="es-ES_tradnl" smtClean="0"/>
              <a:pPr/>
              <a:t>‹Nº›</a:t>
            </a:fld>
            <a:endParaRPr lang="es-ES_tradnl"/>
          </a:p>
        </p:txBody>
      </p:sp>
    </p:spTree>
    <p:extLst>
      <p:ext uri="{BB962C8B-B14F-4D97-AF65-F5344CB8AC3E}">
        <p14:creationId xmlns:p14="http://schemas.microsoft.com/office/powerpoint/2010/main" val="4042945554"/>
      </p:ext>
    </p:extLst>
  </p:cSld>
  <p:clrMapOvr>
    <a:masterClrMapping/>
  </p:clrMapOvr>
  <p:transition spd="slow">
    <p:split orient="vert"/>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nes - panoramicas">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20D7068-11E7-422F-8506-CC1FB3B58449}"/>
              </a:ext>
            </a:extLst>
          </p:cNvPr>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88C3B041-A84C-4EA0-8B7F-7C0B28A033D6}"/>
              </a:ext>
            </a:extLst>
          </p:cNvPr>
          <p:cNvSpPr/>
          <p:nvPr/>
        </p:nvSpPr>
        <p:spPr>
          <a:xfrm>
            <a:off x="0" y="0"/>
            <a:ext cx="1670050" cy="5715000"/>
          </a:xfrm>
          <a:prstGeom prst="rect">
            <a:avLst/>
          </a:prstGeom>
          <a:solidFill>
            <a:srgbClr val="0691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 name="Rectángulo 4">
            <a:extLst>
              <a:ext uri="{FF2B5EF4-FFF2-40B4-BE49-F238E27FC236}">
                <a16:creationId xmlns:a16="http://schemas.microsoft.com/office/drawing/2014/main" id="{0B6C1AE6-D486-4790-8FB6-9D563B70FE83}"/>
              </a:ext>
            </a:extLst>
          </p:cNvPr>
          <p:cNvSpPr/>
          <p:nvPr/>
        </p:nvSpPr>
        <p:spPr>
          <a:xfrm>
            <a:off x="7446963" y="0"/>
            <a:ext cx="1670050" cy="5715000"/>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extLst>
      <p:ext uri="{BB962C8B-B14F-4D97-AF65-F5344CB8AC3E}">
        <p14:creationId xmlns:p14="http://schemas.microsoft.com/office/powerpoint/2010/main" val="17979743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GN">
    <p:spTree>
      <p:nvGrpSpPr>
        <p:cNvPr id="1" name=""/>
        <p:cNvGrpSpPr/>
        <p:nvPr/>
      </p:nvGrpSpPr>
      <p:grpSpPr>
        <a:xfrm>
          <a:off x="0" y="0"/>
          <a:ext cx="0" cy="0"/>
          <a:chOff x="0" y="0"/>
          <a:chExt cx="0" cy="0"/>
        </a:xfrm>
      </p:grpSpPr>
      <p:pic>
        <p:nvPicPr>
          <p:cNvPr id="2"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63" y="-127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1550" y="481013"/>
            <a:ext cx="1011238"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638" y="1236663"/>
            <a:ext cx="83343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02163" y="1573213"/>
            <a:ext cx="81597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92363" y="3219450"/>
            <a:ext cx="44021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82838" y="3844925"/>
            <a:ext cx="44005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05063" y="4313238"/>
            <a:ext cx="4378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ector recto 8">
            <a:extLst>
              <a:ext uri="{FF2B5EF4-FFF2-40B4-BE49-F238E27FC236}">
                <a16:creationId xmlns:a16="http://schemas.microsoft.com/office/drawing/2014/main" id="{CD33D76F-478E-449E-B585-C66603E1CF58}"/>
              </a:ext>
            </a:extLst>
          </p:cNvPr>
          <p:cNvCxnSpPr/>
          <p:nvPr/>
        </p:nvCxnSpPr>
        <p:spPr>
          <a:xfrm>
            <a:off x="2392363" y="3130550"/>
            <a:ext cx="4391025" cy="0"/>
          </a:xfrm>
          <a:prstGeom prst="line">
            <a:avLst/>
          </a:prstGeom>
          <a:ln w="60325">
            <a:solidFill>
              <a:srgbClr val="00947A"/>
            </a:solidFill>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553C7EE0-CE11-4493-B77F-DC16C746148D}"/>
              </a:ext>
            </a:extLst>
          </p:cNvPr>
          <p:cNvSpPr/>
          <p:nvPr/>
        </p:nvSpPr>
        <p:spPr>
          <a:xfrm>
            <a:off x="7678738" y="4240213"/>
            <a:ext cx="328612"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sp>
        <p:nvSpPr>
          <p:cNvPr id="11" name="Rectángulo 10">
            <a:extLst>
              <a:ext uri="{FF2B5EF4-FFF2-40B4-BE49-F238E27FC236}">
                <a16:creationId xmlns:a16="http://schemas.microsoft.com/office/drawing/2014/main" id="{DF426C0F-CE05-4E93-985D-6958A3251561}"/>
              </a:ext>
            </a:extLst>
          </p:cNvPr>
          <p:cNvSpPr/>
          <p:nvPr/>
        </p:nvSpPr>
        <p:spPr>
          <a:xfrm>
            <a:off x="6062663" y="5089525"/>
            <a:ext cx="3081337" cy="612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extLst>
      <p:ext uri="{BB962C8B-B14F-4D97-AF65-F5344CB8AC3E}">
        <p14:creationId xmlns:p14="http://schemas.microsoft.com/office/powerpoint/2010/main" val="2850250194"/>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fmla="#ppt_w*sin(2.5*pi*$)">
                                          <p:val>
                                            <p:fltVal val="0"/>
                                          </p:val>
                                        </p:tav>
                                        <p:tav tm="100000">
                                          <p:val>
                                            <p:fltVal val="1"/>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1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plus(in)">
                                      <p:cBhvr>
                                        <p:cTn id="20" dur="1000"/>
                                        <p:tgtEl>
                                          <p:spTgt spid="9"/>
                                        </p:tgtEl>
                                      </p:cBhvr>
                                    </p:animEffect>
                                  </p:childTnLst>
                                </p:cTn>
                              </p:par>
                              <p:par>
                                <p:cTn id="21" presetID="55"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par>
                                <p:cTn id="26" presetID="5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3000"/>
                                        <p:tgtEl>
                                          <p:spTgt spid="8"/>
                                        </p:tgtEl>
                                      </p:cBhvr>
                                    </p:animEffect>
                                    <p:anim calcmode="lin" valueType="num">
                                      <p:cBhvr>
                                        <p:cTn id="35" dur="3000" fill="hold"/>
                                        <p:tgtEl>
                                          <p:spTgt spid="8"/>
                                        </p:tgtEl>
                                        <p:attrNameLst>
                                          <p:attrName>ppt_x</p:attrName>
                                        </p:attrNameLst>
                                      </p:cBhvr>
                                      <p:tavLst>
                                        <p:tav tm="0">
                                          <p:val>
                                            <p:strVal val="#ppt_x"/>
                                          </p:val>
                                        </p:tav>
                                        <p:tav tm="100000">
                                          <p:val>
                                            <p:strVal val="#ppt_x"/>
                                          </p:val>
                                        </p:tav>
                                      </p:tavLst>
                                    </p:anim>
                                    <p:anim calcmode="lin" valueType="num">
                                      <p:cBhvr>
                                        <p:cTn id="36" dur="3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GN">
    <p:spTree>
      <p:nvGrpSpPr>
        <p:cNvPr id="1" name=""/>
        <p:cNvGrpSpPr/>
        <p:nvPr/>
      </p:nvGrpSpPr>
      <p:grpSpPr>
        <a:xfrm>
          <a:off x="0" y="0"/>
          <a:ext cx="0" cy="0"/>
          <a:chOff x="0" y="0"/>
          <a:chExt cx="0" cy="0"/>
        </a:xfrm>
      </p:grpSpPr>
      <p:pic>
        <p:nvPicPr>
          <p:cNvPr id="2"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8" y="-7938"/>
            <a:ext cx="91440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e 2"/>
          <p:cNvSpPr/>
          <p:nvPr/>
        </p:nvSpPr>
        <p:spPr>
          <a:xfrm>
            <a:off x="7678738" y="4240213"/>
            <a:ext cx="328612"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sp>
        <p:nvSpPr>
          <p:cNvPr id="4" name="Rectángulo 3"/>
          <p:cNvSpPr/>
          <p:nvPr/>
        </p:nvSpPr>
        <p:spPr>
          <a:xfrm>
            <a:off x="5907088" y="5102225"/>
            <a:ext cx="3081337" cy="612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2275" y="549275"/>
            <a:ext cx="3641725"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578517"/>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mbre Evento - Bienvenida">
    <p:spTree>
      <p:nvGrpSpPr>
        <p:cNvPr id="1" name=""/>
        <p:cNvGrpSpPr/>
        <p:nvPr/>
      </p:nvGrpSpPr>
      <p:grpSpPr>
        <a:xfrm>
          <a:off x="0" y="0"/>
          <a:ext cx="0" cy="0"/>
          <a:chOff x="0" y="0"/>
          <a:chExt cx="0" cy="0"/>
        </a:xfrm>
      </p:grpSpPr>
      <p:pic>
        <p:nvPicPr>
          <p:cNvPr id="4"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225" y="1146175"/>
            <a:ext cx="2719388"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792886B2-4FCD-4B44-BDF1-10D20C57FBCB}"/>
              </a:ext>
            </a:extLst>
          </p:cNvPr>
          <p:cNvSpPr txBox="1"/>
          <p:nvPr/>
        </p:nvSpPr>
        <p:spPr>
          <a:xfrm>
            <a:off x="1752600" y="1308100"/>
            <a:ext cx="684803" cy="923330"/>
          </a:xfrm>
          <a:prstGeom prst="rect">
            <a:avLst/>
          </a:prstGeom>
          <a:noFill/>
        </p:spPr>
        <p:txBody>
          <a:bodyPr wrap="none">
            <a:spAutoFit/>
          </a:bodyPr>
          <a:lstStyle/>
          <a:p>
            <a:pPr defTabSz="713232" eaLnBrk="1" fontAlgn="auto" hangingPunct="1">
              <a:spcBef>
                <a:spcPts val="0"/>
              </a:spcBef>
              <a:spcAft>
                <a:spcPts val="0"/>
              </a:spcAft>
              <a:defRPr/>
            </a:pPr>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7" name="CuadroTexto 6">
            <a:extLst>
              <a:ext uri="{FF2B5EF4-FFF2-40B4-BE49-F238E27FC236}">
                <a16:creationId xmlns:a16="http://schemas.microsoft.com/office/drawing/2014/main" id="{B7999F1B-70E5-4708-A03B-3B50E97578CC}"/>
              </a:ext>
            </a:extLst>
          </p:cNvPr>
          <p:cNvSpPr txBox="1"/>
          <p:nvPr/>
        </p:nvSpPr>
        <p:spPr>
          <a:xfrm>
            <a:off x="557657" y="2794000"/>
            <a:ext cx="543739" cy="646331"/>
          </a:xfrm>
          <a:prstGeom prst="rect">
            <a:avLst/>
          </a:prstGeom>
          <a:noFill/>
        </p:spPr>
        <p:txBody>
          <a:bodyPr wrap="none">
            <a:spAutoFit/>
          </a:bodyPr>
          <a:lstStyle/>
          <a:p>
            <a:pPr defTabSz="713232" eaLnBrk="1" fontAlgn="auto" hangingPunct="1">
              <a:spcBef>
                <a:spcPts val="0"/>
              </a:spcBef>
              <a:spcAft>
                <a:spcPts val="0"/>
              </a:spcAft>
              <a:defRPr/>
            </a:pPr>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8" name="CuadroTexto 7">
            <a:extLst>
              <a:ext uri="{FF2B5EF4-FFF2-40B4-BE49-F238E27FC236}">
                <a16:creationId xmlns:a16="http://schemas.microsoft.com/office/drawing/2014/main" id="{46B4C9DF-BC3E-4AE7-864C-313BEF2C4E72}"/>
              </a:ext>
            </a:extLst>
          </p:cNvPr>
          <p:cNvSpPr txBox="1"/>
          <p:nvPr/>
        </p:nvSpPr>
        <p:spPr>
          <a:xfrm>
            <a:off x="1736148" y="4433817"/>
            <a:ext cx="518091" cy="646331"/>
          </a:xfrm>
          <a:prstGeom prst="rect">
            <a:avLst/>
          </a:prstGeom>
          <a:noFill/>
        </p:spPr>
        <p:txBody>
          <a:bodyPr wrap="none">
            <a:spAutoFit/>
          </a:bodyPr>
          <a:lstStyle/>
          <a:p>
            <a:pPr defTabSz="713232" eaLnBrk="1" fontAlgn="auto" hangingPunct="1">
              <a:spcBef>
                <a:spcPts val="0"/>
              </a:spcBef>
              <a:spcAft>
                <a:spcPts val="0"/>
              </a:spcAft>
              <a:defRPr/>
            </a:pPr>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9" name="Elipse 8">
            <a:extLst>
              <a:ext uri="{FF2B5EF4-FFF2-40B4-BE49-F238E27FC236}">
                <a16:creationId xmlns:a16="http://schemas.microsoft.com/office/drawing/2014/main" id="{F3A55FA5-5948-48B5-A2D2-421D9B08E960}"/>
              </a:ext>
            </a:extLst>
          </p:cNvPr>
          <p:cNvSpPr/>
          <p:nvPr/>
        </p:nvSpPr>
        <p:spPr>
          <a:xfrm>
            <a:off x="8378825" y="392113"/>
            <a:ext cx="328613"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10" name="Imagen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868718" y="3389881"/>
            <a:ext cx="5079531" cy="1379802"/>
          </a:xfrm>
        </p:spPr>
        <p:txBody>
          <a:bodyPr/>
          <a:lstStyle>
            <a:lvl1pPr marL="0" indent="0" algn="ctr">
              <a:buNone/>
              <a:defRPr sz="200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16" name="Título 15"/>
          <p:cNvSpPr>
            <a:spLocks noGrp="1"/>
          </p:cNvSpPr>
          <p:nvPr>
            <p:ph type="title"/>
          </p:nvPr>
        </p:nvSpPr>
        <p:spPr>
          <a:xfrm>
            <a:off x="2868665" y="1479397"/>
            <a:ext cx="5079636" cy="1751165"/>
          </a:xfrm>
        </p:spPr>
        <p:txBody>
          <a:bodyPr/>
          <a:lstStyle/>
          <a:p>
            <a:r>
              <a:rPr lang="es-ES"/>
              <a:t>Haga clic para modificar el estilo de título del patrón</a:t>
            </a:r>
            <a:endParaRPr lang="es-CO" dirty="0"/>
          </a:p>
        </p:txBody>
      </p:sp>
    </p:spTree>
    <p:extLst>
      <p:ext uri="{BB962C8B-B14F-4D97-AF65-F5344CB8AC3E}">
        <p14:creationId xmlns:p14="http://schemas.microsoft.com/office/powerpoint/2010/main" val="2979921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3" name="Elipse 5">
            <a:extLst>
              <a:ext uri="{FF2B5EF4-FFF2-40B4-BE49-F238E27FC236}">
                <a16:creationId xmlns:a16="http://schemas.microsoft.com/office/drawing/2014/main" id="{D218DA98-C263-479E-8BD8-996AD318FC99}"/>
              </a:ext>
            </a:extLst>
          </p:cNvPr>
          <p:cNvSpPr/>
          <p:nvPr/>
        </p:nvSpPr>
        <p:spPr>
          <a:xfrm>
            <a:off x="31750" y="481013"/>
            <a:ext cx="317500" cy="477837"/>
          </a:xfrm>
          <a:custGeom>
            <a:avLst/>
            <a:gdLst>
              <a:gd name="connsiteX0" fmla="*/ 0 w 354419"/>
              <a:gd name="connsiteY0" fmla="*/ 237461 h 474921"/>
              <a:gd name="connsiteX1" fmla="*/ 177210 w 354419"/>
              <a:gd name="connsiteY1" fmla="*/ 0 h 474921"/>
              <a:gd name="connsiteX2" fmla="*/ 354420 w 354419"/>
              <a:gd name="connsiteY2" fmla="*/ 237461 h 474921"/>
              <a:gd name="connsiteX3" fmla="*/ 177210 w 354419"/>
              <a:gd name="connsiteY3" fmla="*/ 474922 h 474921"/>
              <a:gd name="connsiteX4" fmla="*/ 0 w 354419"/>
              <a:gd name="connsiteY4" fmla="*/ 237461 h 474921"/>
              <a:gd name="connsiteX0" fmla="*/ 0 w 317739"/>
              <a:gd name="connsiteY0" fmla="*/ 237667 h 475418"/>
              <a:gd name="connsiteX1" fmla="*/ 177210 w 317739"/>
              <a:gd name="connsiteY1" fmla="*/ 206 h 475418"/>
              <a:gd name="connsiteX2" fmla="*/ 317739 w 317739"/>
              <a:gd name="connsiteY2" fmla="*/ 271728 h 475418"/>
              <a:gd name="connsiteX3" fmla="*/ 177210 w 317739"/>
              <a:gd name="connsiteY3" fmla="*/ 475128 h 475418"/>
              <a:gd name="connsiteX4" fmla="*/ 0 w 317739"/>
              <a:gd name="connsiteY4" fmla="*/ 237667 h 475418"/>
              <a:gd name="connsiteX0" fmla="*/ 0 w 349180"/>
              <a:gd name="connsiteY0" fmla="*/ 237972 h 476338"/>
              <a:gd name="connsiteX1" fmla="*/ 177210 w 349180"/>
              <a:gd name="connsiteY1" fmla="*/ 511 h 476338"/>
              <a:gd name="connsiteX2" fmla="*/ 349180 w 349180"/>
              <a:gd name="connsiteY2" fmla="*/ 292994 h 476338"/>
              <a:gd name="connsiteX3" fmla="*/ 177210 w 349180"/>
              <a:gd name="connsiteY3" fmla="*/ 475433 h 476338"/>
              <a:gd name="connsiteX4" fmla="*/ 0 w 349180"/>
              <a:gd name="connsiteY4" fmla="*/ 237972 h 476338"/>
              <a:gd name="connsiteX0" fmla="*/ 0 w 317739"/>
              <a:gd name="connsiteY0" fmla="*/ 230299 h 476761"/>
              <a:gd name="connsiteX1" fmla="*/ 145769 w 317739"/>
              <a:gd name="connsiteY1" fmla="*/ 698 h 476761"/>
              <a:gd name="connsiteX2" fmla="*/ 317739 w 317739"/>
              <a:gd name="connsiteY2" fmla="*/ 293181 h 476761"/>
              <a:gd name="connsiteX3" fmla="*/ 145769 w 317739"/>
              <a:gd name="connsiteY3" fmla="*/ 475620 h 476761"/>
              <a:gd name="connsiteX4" fmla="*/ 0 w 317739"/>
              <a:gd name="connsiteY4" fmla="*/ 230299 h 47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9" h="476761">
                <a:moveTo>
                  <a:pt x="0" y="230299"/>
                </a:moveTo>
                <a:cubicBezTo>
                  <a:pt x="0" y="99153"/>
                  <a:pt x="92813" y="-9782"/>
                  <a:pt x="145769" y="698"/>
                </a:cubicBezTo>
                <a:cubicBezTo>
                  <a:pt x="198726" y="11178"/>
                  <a:pt x="317739" y="162035"/>
                  <a:pt x="317739" y="293181"/>
                </a:cubicBezTo>
                <a:cubicBezTo>
                  <a:pt x="317739" y="424327"/>
                  <a:pt x="198726" y="486100"/>
                  <a:pt x="145769" y="475620"/>
                </a:cubicBezTo>
                <a:cubicBezTo>
                  <a:pt x="92813" y="465140"/>
                  <a:pt x="0" y="361445"/>
                  <a:pt x="0" y="2302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4" name="Imagen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 y="2141538"/>
            <a:ext cx="20431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e 4">
            <a:extLst>
              <a:ext uri="{FF2B5EF4-FFF2-40B4-BE49-F238E27FC236}">
                <a16:creationId xmlns:a16="http://schemas.microsoft.com/office/drawing/2014/main" id="{80772EF1-AB0C-4774-820D-1F311C2F1851}"/>
              </a:ext>
            </a:extLst>
          </p:cNvPr>
          <p:cNvSpPr/>
          <p:nvPr/>
        </p:nvSpPr>
        <p:spPr>
          <a:xfrm>
            <a:off x="8597900" y="184150"/>
            <a:ext cx="361950" cy="296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6" name="Imagen 11">
            <a:extLst>
              <a:ext uri="{FF2B5EF4-FFF2-40B4-BE49-F238E27FC236}">
                <a16:creationId xmlns:a16="http://schemas.microsoft.com/office/drawing/2014/main" id="{556E874C-6EE1-4D7F-B0A4-094299BFED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2119" b="63123"/>
          <a:stretch/>
        </p:blipFill>
        <p:spPr bwMode="auto">
          <a:xfrm>
            <a:off x="1" y="0"/>
            <a:ext cx="2540000" cy="209973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4A65C810-4C52-4AE6-96C9-F1A307BE9CA4}"/>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8" name="Imagen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367516" y="2444960"/>
            <a:ext cx="6322828" cy="1104636"/>
          </a:xfrm>
        </p:spPr>
        <p:txBody>
          <a:bodyPr/>
          <a:lstStyle/>
          <a:p>
            <a:r>
              <a:rPr lang="es-ES"/>
              <a:t>Haga clic para modificar el estilo de título del patrón</a:t>
            </a:r>
            <a:endParaRPr lang="es-CO" dirty="0"/>
          </a:p>
        </p:txBody>
      </p:sp>
    </p:spTree>
    <p:extLst>
      <p:ext uri="{BB962C8B-B14F-4D97-AF65-F5344CB8AC3E}">
        <p14:creationId xmlns:p14="http://schemas.microsoft.com/office/powerpoint/2010/main" val="36176187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690383C-4835-43F3-A89D-F331AE0B297E}"/>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4"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ctr">
              <a:defRPr sz="3200" b="0">
                <a:latin typeface="Arial" panose="020B0604020202020204" pitchFamily="34" charset="0"/>
                <a:cs typeface="Arial" panose="020B0604020202020204" pitchFamily="34" charset="0"/>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54791165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1AACED9-8716-4C50-BC75-96E9257DC936}"/>
              </a:ext>
            </a:extLst>
          </p:cNvPr>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667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17229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2E602EE-8FF4-4FEB-96E7-FC55FA516814}"/>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0051933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46FA6D2-2F67-44B9-82FD-7B0770B36D5A}"/>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04271"/>
            <a:ext cx="7886700" cy="11046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89419433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F7807D7-2033-497F-A328-EABC8BFA49AA}"/>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3"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80814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FAAD8D8-1C65-4664-A17F-9CB1FBA29795}"/>
              </a:ext>
            </a:extLst>
          </p:cNvPr>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48338" y="5281613"/>
            <a:ext cx="27955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C48712FD-7E62-4099-B64F-CE6CCD0F59D5}"/>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58373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8B5D488-D813-4176-A059-FA662A6F49FA}"/>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6"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19812936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3C89440-2EF1-4C2B-9EC6-087570D9C7B3}"/>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6"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10194934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mbre Evento - Bienvenida">
    <p:spTree>
      <p:nvGrpSpPr>
        <p:cNvPr id="1" name=""/>
        <p:cNvGrpSpPr/>
        <p:nvPr/>
      </p:nvGrpSpPr>
      <p:grpSpPr>
        <a:xfrm>
          <a:off x="0" y="0"/>
          <a:ext cx="0" cy="0"/>
          <a:chOff x="0" y="0"/>
          <a:chExt cx="0" cy="0"/>
        </a:xfrm>
      </p:grpSpPr>
      <p:pic>
        <p:nvPicPr>
          <p:cNvPr id="4"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225" y="1146175"/>
            <a:ext cx="2719388"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1752600" y="1308100"/>
            <a:ext cx="684803" cy="923330"/>
          </a:xfrm>
          <a:prstGeom prst="rect">
            <a:avLst/>
          </a:prstGeom>
          <a:noFill/>
        </p:spPr>
        <p:txBody>
          <a:bodyPr wrap="none">
            <a:spAutoFit/>
          </a:bodyPr>
          <a:lstStyle/>
          <a:p>
            <a:pPr defTabSz="713232" eaLnBrk="1" fontAlgn="auto" hangingPunct="1">
              <a:spcBef>
                <a:spcPts val="0"/>
              </a:spcBef>
              <a:spcAft>
                <a:spcPts val="0"/>
              </a:spcAft>
              <a:defRPr/>
            </a:pPr>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7" name="CuadroTexto 6"/>
          <p:cNvSpPr txBox="1"/>
          <p:nvPr/>
        </p:nvSpPr>
        <p:spPr>
          <a:xfrm>
            <a:off x="557657" y="2794000"/>
            <a:ext cx="543739" cy="646331"/>
          </a:xfrm>
          <a:prstGeom prst="rect">
            <a:avLst/>
          </a:prstGeom>
          <a:noFill/>
        </p:spPr>
        <p:txBody>
          <a:bodyPr wrap="none">
            <a:spAutoFit/>
          </a:bodyPr>
          <a:lstStyle/>
          <a:p>
            <a:pPr defTabSz="713232" eaLnBrk="1" fontAlgn="auto" hangingPunct="1">
              <a:spcBef>
                <a:spcPts val="0"/>
              </a:spcBef>
              <a:spcAft>
                <a:spcPts val="0"/>
              </a:spcAft>
              <a:defRPr/>
            </a:pPr>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8" name="CuadroTexto 7"/>
          <p:cNvSpPr txBox="1"/>
          <p:nvPr/>
        </p:nvSpPr>
        <p:spPr>
          <a:xfrm>
            <a:off x="1736148" y="4433817"/>
            <a:ext cx="518091" cy="646331"/>
          </a:xfrm>
          <a:prstGeom prst="rect">
            <a:avLst/>
          </a:prstGeom>
          <a:noFill/>
        </p:spPr>
        <p:txBody>
          <a:bodyPr wrap="none">
            <a:spAutoFit/>
          </a:bodyPr>
          <a:lstStyle/>
          <a:p>
            <a:pPr defTabSz="713232" eaLnBrk="1" fontAlgn="auto" hangingPunct="1">
              <a:spcBef>
                <a:spcPts val="0"/>
              </a:spcBef>
              <a:spcAft>
                <a:spcPts val="0"/>
              </a:spcAft>
              <a:defRPr/>
            </a:pPr>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9" name="Elipse 8"/>
          <p:cNvSpPr/>
          <p:nvPr/>
        </p:nvSpPr>
        <p:spPr>
          <a:xfrm>
            <a:off x="8378825" y="392113"/>
            <a:ext cx="328613"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10" name="Imagen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868718" y="3389881"/>
            <a:ext cx="5079531" cy="1379802"/>
          </a:xfrm>
        </p:spPr>
        <p:txBody>
          <a:bodyPr/>
          <a:lstStyle>
            <a:lvl1pPr marL="0" indent="0" algn="ctr">
              <a:buNone/>
              <a:defRPr sz="200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dirty="0"/>
          </a:p>
        </p:txBody>
      </p:sp>
      <p:sp>
        <p:nvSpPr>
          <p:cNvPr id="16" name="Título 15"/>
          <p:cNvSpPr>
            <a:spLocks noGrp="1"/>
          </p:cNvSpPr>
          <p:nvPr>
            <p:ph type="title"/>
          </p:nvPr>
        </p:nvSpPr>
        <p:spPr>
          <a:xfrm>
            <a:off x="2868665" y="1479397"/>
            <a:ext cx="5079636" cy="1751165"/>
          </a:xfrm>
        </p:spPr>
        <p:txBody>
          <a:bodyPr/>
          <a:lstStyle/>
          <a:p>
            <a:r>
              <a:rPr lang="es-ES"/>
              <a:t>Haga clic para modificar el estilo de título del patrón</a:t>
            </a:r>
            <a:endParaRPr lang="es-CO" dirty="0"/>
          </a:p>
        </p:txBody>
      </p:sp>
    </p:spTree>
    <p:extLst>
      <p:ext uri="{BB962C8B-B14F-4D97-AF65-F5344CB8AC3E}">
        <p14:creationId xmlns:p14="http://schemas.microsoft.com/office/powerpoint/2010/main" val="1329468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B8D19-D575-4912-A996-45208D35A756}"/>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46073682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pic>
        <p:nvPicPr>
          <p:cNvPr id="2"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38338" y="1598613"/>
            <a:ext cx="244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150" y="2527300"/>
            <a:ext cx="81391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7150" y="3089275"/>
            <a:ext cx="4349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225" y="2366963"/>
            <a:ext cx="91440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24563" y="5313363"/>
            <a:ext cx="284321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11575" y="3662363"/>
            <a:ext cx="2686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70450" y="4203700"/>
            <a:ext cx="22320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7C97C907-06E3-4127-8B2B-400DBDB8F553}"/>
              </a:ext>
            </a:extLst>
          </p:cNvPr>
          <p:cNvSpPr txBox="1">
            <a:spLocks noChangeArrowheads="1"/>
          </p:cNvSpPr>
          <p:nvPr/>
        </p:nvSpPr>
        <p:spPr bwMode="auto">
          <a:xfrm>
            <a:off x="636588" y="5183188"/>
            <a:ext cx="254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eaLnBrk="1" hangingPunct="1">
              <a:defRPr/>
            </a:pPr>
            <a:r>
              <a:rPr lang="es-CO" altLang="es-CO" sz="1800" i="1">
                <a:solidFill>
                  <a:srgbClr val="7F7F7F"/>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11" name="Elipse 10">
            <a:extLst>
              <a:ext uri="{FF2B5EF4-FFF2-40B4-BE49-F238E27FC236}">
                <a16:creationId xmlns:a16="http://schemas.microsoft.com/office/drawing/2014/main" id="{0D7A5E02-6AB0-4B56-BB91-6B59132BF7D2}"/>
              </a:ext>
            </a:extLst>
          </p:cNvPr>
          <p:cNvSpPr/>
          <p:nvPr/>
        </p:nvSpPr>
        <p:spPr>
          <a:xfrm>
            <a:off x="8382000" y="4559300"/>
            <a:ext cx="328613"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12" name="Picture 2" descr="http://www.cartagenacaribe.com/images/boton-contactenos.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68325" y="4086225"/>
            <a:ext cx="1668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FA1AAA5D-1E29-4D90-BDF2-4D4BE9793EFB}"/>
              </a:ext>
            </a:extLst>
          </p:cNvPr>
          <p:cNvSpPr txBox="1"/>
          <p:nvPr/>
        </p:nvSpPr>
        <p:spPr>
          <a:xfrm>
            <a:off x="2244725" y="1162050"/>
            <a:ext cx="4511675" cy="1323975"/>
          </a:xfrm>
          <a:prstGeom prst="rect">
            <a:avLst/>
          </a:prstGeom>
          <a:noFill/>
        </p:spPr>
        <p:txBody>
          <a:bodyPr wrap="none">
            <a:spAutoFit/>
          </a:bodyPr>
          <a:lstStyle/>
          <a:p>
            <a:pPr defTabSz="713232" eaLnBrk="1" fontAlgn="auto" hangingPunct="1">
              <a:spcBef>
                <a:spcPts val="0"/>
              </a:spcBef>
              <a:spcAft>
                <a:spcPts val="0"/>
              </a:spcAft>
              <a:defRPr/>
            </a:pPr>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
        <p:nvSpPr>
          <p:cNvPr id="14" name="Rectángulo 13">
            <a:extLst>
              <a:ext uri="{FF2B5EF4-FFF2-40B4-BE49-F238E27FC236}">
                <a16:creationId xmlns:a16="http://schemas.microsoft.com/office/drawing/2014/main" id="{E9A45297-E82A-467F-8652-CB488434F111}"/>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15" name="Imagen 19"/>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097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0" fill="hold"/>
                                        <p:tgtEl>
                                          <p:spTgt spid="4"/>
                                        </p:tgtEl>
                                        <p:attrNameLst>
                                          <p:attrName>ppt_w</p:attrName>
                                        </p:attrNameLst>
                                      </p:cBhvr>
                                      <p:tavLst>
                                        <p:tav tm="0">
                                          <p:val>
                                            <p:strVal val="#ppt_w+.3"/>
                                          </p:val>
                                        </p:tav>
                                        <p:tav tm="100000">
                                          <p:val>
                                            <p:strVal val="#ppt_w"/>
                                          </p:val>
                                        </p:tav>
                                      </p:tavLst>
                                    </p:anim>
                                    <p:anim calcmode="lin" valueType="num">
                                      <p:cBhvr>
                                        <p:cTn id="25" dur="3000" fill="hold"/>
                                        <p:tgtEl>
                                          <p:spTgt spid="4"/>
                                        </p:tgtEl>
                                        <p:attrNameLst>
                                          <p:attrName>ppt_h</p:attrName>
                                        </p:attrNameLst>
                                      </p:cBhvr>
                                      <p:tavLst>
                                        <p:tav tm="0">
                                          <p:val>
                                            <p:strVal val="#ppt_h"/>
                                          </p:val>
                                        </p:tav>
                                        <p:tav tm="100000">
                                          <p:val>
                                            <p:strVal val="#ppt_h"/>
                                          </p:val>
                                        </p:tav>
                                      </p:tavLst>
                                    </p:anim>
                                    <p:animEffect transition="in" filter="fade">
                                      <p:cBhvr>
                                        <p:cTn id="26" dur="3000"/>
                                        <p:tgtEl>
                                          <p:spTgt spid="4"/>
                                        </p:tgtEl>
                                      </p:cBhvr>
                                    </p:animEffect>
                                  </p:childTnLst>
                                </p:cTn>
                              </p:par>
                              <p:par>
                                <p:cTn id="27" presetID="9" presetClass="entr" presetSubtype="0" fill="hold" nodeType="withEffect">
                                  <p:stCondLst>
                                    <p:cond delay="300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2000"/>
                                        <p:tgtEl>
                                          <p:spTgt spid="12"/>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0"/>
                                        <p:tgtEl>
                                          <p:spTgt spid="10"/>
                                        </p:tgtEl>
                                      </p:cBhvr>
                                    </p:animEffect>
                                    <p:anim calcmode="lin" valueType="num">
                                      <p:cBhvr>
                                        <p:cTn id="51" dur="3000" fill="hold"/>
                                        <p:tgtEl>
                                          <p:spTgt spid="10"/>
                                        </p:tgtEl>
                                        <p:attrNameLst>
                                          <p:attrName>ppt_x</p:attrName>
                                        </p:attrNameLst>
                                      </p:cBhvr>
                                      <p:tavLst>
                                        <p:tav tm="0">
                                          <p:val>
                                            <p:strVal val="#ppt_x"/>
                                          </p:val>
                                        </p:tav>
                                        <p:tav tm="100000">
                                          <p:val>
                                            <p:strVal val="#ppt_x"/>
                                          </p:val>
                                        </p:tav>
                                      </p:tavLst>
                                    </p:anim>
                                    <p:anim calcmode="lin" valueType="num">
                                      <p:cBhvr>
                                        <p:cTn id="52" dur="30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4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A89AC6A-EFFF-4744-BD8C-4850C978FE82}"/>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8417204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3" name="Elipse 5"/>
          <p:cNvSpPr/>
          <p:nvPr/>
        </p:nvSpPr>
        <p:spPr>
          <a:xfrm>
            <a:off x="31750" y="481013"/>
            <a:ext cx="317500" cy="477837"/>
          </a:xfrm>
          <a:custGeom>
            <a:avLst/>
            <a:gdLst>
              <a:gd name="connsiteX0" fmla="*/ 0 w 354419"/>
              <a:gd name="connsiteY0" fmla="*/ 237461 h 474921"/>
              <a:gd name="connsiteX1" fmla="*/ 177210 w 354419"/>
              <a:gd name="connsiteY1" fmla="*/ 0 h 474921"/>
              <a:gd name="connsiteX2" fmla="*/ 354420 w 354419"/>
              <a:gd name="connsiteY2" fmla="*/ 237461 h 474921"/>
              <a:gd name="connsiteX3" fmla="*/ 177210 w 354419"/>
              <a:gd name="connsiteY3" fmla="*/ 474922 h 474921"/>
              <a:gd name="connsiteX4" fmla="*/ 0 w 354419"/>
              <a:gd name="connsiteY4" fmla="*/ 237461 h 474921"/>
              <a:gd name="connsiteX0" fmla="*/ 0 w 317739"/>
              <a:gd name="connsiteY0" fmla="*/ 237667 h 475418"/>
              <a:gd name="connsiteX1" fmla="*/ 177210 w 317739"/>
              <a:gd name="connsiteY1" fmla="*/ 206 h 475418"/>
              <a:gd name="connsiteX2" fmla="*/ 317739 w 317739"/>
              <a:gd name="connsiteY2" fmla="*/ 271728 h 475418"/>
              <a:gd name="connsiteX3" fmla="*/ 177210 w 317739"/>
              <a:gd name="connsiteY3" fmla="*/ 475128 h 475418"/>
              <a:gd name="connsiteX4" fmla="*/ 0 w 317739"/>
              <a:gd name="connsiteY4" fmla="*/ 237667 h 475418"/>
              <a:gd name="connsiteX0" fmla="*/ 0 w 349180"/>
              <a:gd name="connsiteY0" fmla="*/ 237972 h 476338"/>
              <a:gd name="connsiteX1" fmla="*/ 177210 w 349180"/>
              <a:gd name="connsiteY1" fmla="*/ 511 h 476338"/>
              <a:gd name="connsiteX2" fmla="*/ 349180 w 349180"/>
              <a:gd name="connsiteY2" fmla="*/ 292994 h 476338"/>
              <a:gd name="connsiteX3" fmla="*/ 177210 w 349180"/>
              <a:gd name="connsiteY3" fmla="*/ 475433 h 476338"/>
              <a:gd name="connsiteX4" fmla="*/ 0 w 349180"/>
              <a:gd name="connsiteY4" fmla="*/ 237972 h 476338"/>
              <a:gd name="connsiteX0" fmla="*/ 0 w 317739"/>
              <a:gd name="connsiteY0" fmla="*/ 230299 h 476761"/>
              <a:gd name="connsiteX1" fmla="*/ 145769 w 317739"/>
              <a:gd name="connsiteY1" fmla="*/ 698 h 476761"/>
              <a:gd name="connsiteX2" fmla="*/ 317739 w 317739"/>
              <a:gd name="connsiteY2" fmla="*/ 293181 h 476761"/>
              <a:gd name="connsiteX3" fmla="*/ 145769 w 317739"/>
              <a:gd name="connsiteY3" fmla="*/ 475620 h 476761"/>
              <a:gd name="connsiteX4" fmla="*/ 0 w 317739"/>
              <a:gd name="connsiteY4" fmla="*/ 230299 h 47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9" h="476761">
                <a:moveTo>
                  <a:pt x="0" y="230299"/>
                </a:moveTo>
                <a:cubicBezTo>
                  <a:pt x="0" y="99153"/>
                  <a:pt x="92813" y="-9782"/>
                  <a:pt x="145769" y="698"/>
                </a:cubicBezTo>
                <a:cubicBezTo>
                  <a:pt x="198726" y="11178"/>
                  <a:pt x="317739" y="162035"/>
                  <a:pt x="317739" y="293181"/>
                </a:cubicBezTo>
                <a:cubicBezTo>
                  <a:pt x="317739" y="424327"/>
                  <a:pt x="198726" y="486100"/>
                  <a:pt x="145769" y="475620"/>
                </a:cubicBezTo>
                <a:cubicBezTo>
                  <a:pt x="92813" y="465140"/>
                  <a:pt x="0" y="361445"/>
                  <a:pt x="0" y="2302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4" name="Imagen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 y="2141538"/>
            <a:ext cx="20431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e 4"/>
          <p:cNvSpPr/>
          <p:nvPr/>
        </p:nvSpPr>
        <p:spPr>
          <a:xfrm>
            <a:off x="8597900" y="184150"/>
            <a:ext cx="361950" cy="296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6" name="Imagen 11"/>
          <p:cNvPicPr>
            <a:picLocks noChangeAspect="1"/>
          </p:cNvPicPr>
          <p:nvPr/>
        </p:nvPicPr>
        <p:blipFill rotWithShape="1">
          <a:blip r:embed="rId3" cstate="email">
            <a:extLst>
              <a:ext uri="{28A0092B-C50C-407E-A947-70E740481C1C}">
                <a14:useLocalDpi xmlns:a14="http://schemas.microsoft.com/office/drawing/2010/main"/>
              </a:ext>
            </a:extLst>
          </a:blip>
          <a:srcRect r="72119" b="63123"/>
          <a:stretch/>
        </p:blipFill>
        <p:spPr bwMode="auto">
          <a:xfrm>
            <a:off x="1" y="0"/>
            <a:ext cx="2540000" cy="209973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8" name="Imagen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367516" y="2444960"/>
            <a:ext cx="6322828" cy="1104636"/>
          </a:xfrm>
        </p:spPr>
        <p:txBody>
          <a:bodyPr/>
          <a:lstStyle/>
          <a:p>
            <a:r>
              <a:rPr lang="es-ES"/>
              <a:t>Haga clic para modificar el estilo de título del patrón</a:t>
            </a:r>
            <a:endParaRPr lang="es-CO" dirty="0"/>
          </a:p>
        </p:txBody>
      </p:sp>
    </p:spTree>
    <p:extLst>
      <p:ext uri="{BB962C8B-B14F-4D97-AF65-F5344CB8AC3E}">
        <p14:creationId xmlns:p14="http://schemas.microsoft.com/office/powerpoint/2010/main" val="22374486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Rectángulo 2"/>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4"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ctr">
              <a:defRPr sz="3200" b="0">
                <a:latin typeface="Arial" panose="020B0604020202020204" pitchFamily="34" charset="0"/>
                <a:cs typeface="Arial" panose="020B0604020202020204" pitchFamily="34" charset="0"/>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12827490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
        <p:nvSpPr>
          <p:cNvPr id="2" name="Rectángulo 1"/>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667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402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ángulo 3"/>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1253923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ángulo 6"/>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04271"/>
            <a:ext cx="7886700" cy="11046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1264545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
        <p:nvSpPr>
          <p:cNvPr id="2" name="Rectángulo 1"/>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3"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2314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11"/>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796925" y="304800"/>
            <a:ext cx="77184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n-US" altLang="es-CO"/>
          </a:p>
        </p:txBody>
      </p:sp>
      <p:sp>
        <p:nvSpPr>
          <p:cNvPr id="1028" name="Text Placeholder 2"/>
          <p:cNvSpPr>
            <a:spLocks noGrp="1"/>
          </p:cNvSpPr>
          <p:nvPr>
            <p:ph type="body" idx="1"/>
          </p:nvPr>
        </p:nvSpPr>
        <p:spPr bwMode="auto">
          <a:xfrm>
            <a:off x="796925" y="1520825"/>
            <a:ext cx="771842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n-US" altLang="es-CO"/>
          </a:p>
        </p:txBody>
      </p:sp>
      <p:pic>
        <p:nvPicPr>
          <p:cNvPr id="1029" name="Imagen 6"/>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23850" y="304800"/>
            <a:ext cx="2492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n 12"/>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748338" y="5281613"/>
            <a:ext cx="27955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transition/>
  <p:txStyles>
    <p:titleStyle>
      <a:lvl1pPr algn="l" defTabSz="685800" rtl="0" eaLnBrk="1" fontAlgn="base" hangingPunct="1">
        <a:lnSpc>
          <a:spcPct val="90000"/>
        </a:lnSpc>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11"/>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796925" y="304800"/>
            <a:ext cx="77184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n-US" altLang="es-CO"/>
          </a:p>
        </p:txBody>
      </p:sp>
      <p:sp>
        <p:nvSpPr>
          <p:cNvPr id="1028" name="Text Placeholder 2"/>
          <p:cNvSpPr>
            <a:spLocks noGrp="1"/>
          </p:cNvSpPr>
          <p:nvPr>
            <p:ph type="body" idx="1"/>
          </p:nvPr>
        </p:nvSpPr>
        <p:spPr bwMode="auto">
          <a:xfrm>
            <a:off x="796925" y="1520825"/>
            <a:ext cx="771842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n-US" altLang="es-CO"/>
          </a:p>
        </p:txBody>
      </p:sp>
      <p:pic>
        <p:nvPicPr>
          <p:cNvPr id="1029" name="Imagen 6"/>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23850" y="304800"/>
            <a:ext cx="2492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n 12"/>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748338" y="5281613"/>
            <a:ext cx="27955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64237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Lst>
  <p:transition/>
  <p:hf sldNum="0" hdr="0" dt="0"/>
  <p:txStyles>
    <p:titleStyle>
      <a:lvl1pPr algn="l" defTabSz="685800" rtl="0" eaLnBrk="1" fontAlgn="base" hangingPunct="1">
        <a:lnSpc>
          <a:spcPct val="90000"/>
        </a:lnSpc>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url?sa=i&amp;url=https%3A%2F%2Fwww.interimage.es%2Falza-del-euro-frente-al-peso-colombiano-2%2Fpesos-colombianos%2F&amp;psig=AOvVaw0QV3TDYIZ9KOxi0YtcvDNH&amp;ust=1590776272254000&amp;source=images&amp;cd=vfe&amp;ved=0CAIQjRxqFwoTCNiDueaV1-kCFQAAAAAdAAAAABAM" TargetMode="External"/><Relationship Id="rId3" Type="http://schemas.openxmlformats.org/officeDocument/2006/relationships/image" Target="../media/image60.png"/><Relationship Id="rId7" Type="http://schemas.openxmlformats.org/officeDocument/2006/relationships/image" Target="../media/image62.jpe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hyperlink" Target="https://www.google.com/imgres?imgurl=http%3A%2F%2Fconceptodefinicion.de%2Fwp-content%2Fuploads%2F2011%2F01%2FTasa.jpg&amp;imgrefurl=https%3A%2F%2Fconceptodefinicion.de%2Ftasa%2F&amp;tbnid=esN2NEyOKwdqfM&amp;vet=10CBUQxiAoB2oXChMIsPyDzZPX6QIVAAAAAB0AAAAAEAg..i&amp;docid=t2zPDNj0AuijfM&amp;w=720&amp;h=440&amp;itg=1&amp;q=flujo%20de%20caja&amp;ved=0CBUQxiAoB2oXChMIsPyDzZPX6QIVAAAAAB0AAAAAEAg" TargetMode="External"/><Relationship Id="rId5" Type="http://schemas.openxmlformats.org/officeDocument/2006/relationships/image" Target="../media/image61.jpeg"/><Relationship Id="rId4" Type="http://schemas.openxmlformats.org/officeDocument/2006/relationships/hyperlink" Target="https://www.google.com/imgres?imgurl=https%3A%2F%2Fwww.asesorapyme.org%2Fwp-content%2Fuploads%2F2019%2F11%2FSigno-de-d%25C3%25B3lar-con-flechas-como-reciclar-e1573593234853.png&amp;imgrefurl=https%3A%2F%2Fwww.asesorapyme.org%2F2019%2F11%2F12%2Fdiferencia-entre-flujo-de-caja-y-utilidad%2F&amp;tbnid=QMom4asRTY2BtM&amp;vet=10CMMBEDMowwFqFwoTCLD8g82T1-kCFQAAAAAdAAAAABAC..i&amp;docid=-3_prlQwuTT-1M&amp;w=600&amp;h=480&amp;q=flujo%20de%20caja&amp;ved=0CMMBEDMowwFqFwoTCLD8g82T1-kCFQAAAAAdAAAAABAC" TargetMode="External"/><Relationship Id="rId9" Type="http://schemas.openxmlformats.org/officeDocument/2006/relationships/image" Target="../media/image63.jpeg"/></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8.xml"/><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60" y="1066106"/>
            <a:ext cx="4109720" cy="4570482"/>
          </a:xfrm>
          <a:prstGeom prst="rect">
            <a:avLst/>
          </a:prstGeom>
        </p:spPr>
        <p:txBody>
          <a:bodyPr wrap="square">
            <a:spAutoFit/>
          </a:bodyPr>
          <a:lstStyle/>
          <a:p>
            <a:pPr algn="ctr"/>
            <a:r>
              <a:rPr lang="es-CO" sz="1600" b="1" dirty="0">
                <a:solidFill>
                  <a:srgbClr val="000000"/>
                </a:solidFill>
                <a:latin typeface="Arial" panose="020B0604020202020204" pitchFamily="34" charset="0"/>
              </a:rPr>
              <a:t>Efecto Económico: Objetivo principal </a:t>
            </a:r>
          </a:p>
          <a:p>
            <a:pPr algn="ctr"/>
            <a:endParaRPr lang="es-CO" sz="1600" b="1" dirty="0">
              <a:solidFill>
                <a:srgbClr val="000000"/>
              </a:solidFill>
              <a:latin typeface="Arial" panose="020B0604020202020204" pitchFamily="34" charset="0"/>
            </a:endParaRPr>
          </a:p>
          <a:p>
            <a:pPr algn="ctr"/>
            <a:r>
              <a:rPr lang="es-CO" sz="1700" i="1" dirty="0">
                <a:solidFill>
                  <a:srgbClr val="000000"/>
                </a:solidFill>
                <a:latin typeface="Arial" panose="020B0604020202020204" pitchFamily="34" charset="0"/>
              </a:rPr>
              <a:t>“La intervención del Estado tiene que lograr el objetivo de la política económica”</a:t>
            </a:r>
          </a:p>
          <a:p>
            <a:endParaRPr lang="es-CO" sz="1600" dirty="0">
              <a:solidFill>
                <a:srgbClr val="000000"/>
              </a:solidFill>
              <a:latin typeface="Arial" panose="020B0604020202020204" pitchFamily="34" charset="0"/>
            </a:endParaRPr>
          </a:p>
          <a:p>
            <a:pPr algn="just"/>
            <a:r>
              <a:rPr lang="es-CO" sz="1600" dirty="0">
                <a:solidFill>
                  <a:srgbClr val="000000"/>
                </a:solidFill>
                <a:latin typeface="Arial" panose="020B0604020202020204" pitchFamily="34" charset="0"/>
              </a:rPr>
              <a:t>El objetivo no está definido por el enfoque del Estado de Situación Financiera - ESF (BG), por ello hoy en la mayoría de los casos los países tienen diferentes opciones de diseño en sus intervenciones económicas y es ahí donde el ESF se debe considerar.</a:t>
            </a:r>
          </a:p>
          <a:p>
            <a:pPr algn="just"/>
            <a:endParaRPr lang="es-CO" sz="1600" dirty="0">
              <a:solidFill>
                <a:srgbClr val="000000"/>
              </a:solidFill>
              <a:latin typeface="Arial" panose="020B0604020202020204" pitchFamily="34" charset="0"/>
            </a:endParaRPr>
          </a:p>
          <a:p>
            <a:pPr marL="285750" indent="-285750">
              <a:buFont typeface="Wingdings" panose="05000000000000000000" pitchFamily="2" charset="2"/>
              <a:buChar char="Ø"/>
            </a:pPr>
            <a:r>
              <a:rPr lang="es-CO" sz="1600" dirty="0">
                <a:solidFill>
                  <a:srgbClr val="000000"/>
                </a:solidFill>
                <a:latin typeface="Arial" panose="020B0604020202020204" pitchFamily="34" charset="0"/>
              </a:rPr>
              <a:t>Necesidades de efectivo</a:t>
            </a:r>
          </a:p>
          <a:p>
            <a:pPr marL="285750" indent="-285750">
              <a:buFont typeface="Wingdings" panose="05000000000000000000" pitchFamily="2" charset="2"/>
              <a:buChar char="Ø"/>
            </a:pPr>
            <a:r>
              <a:rPr lang="es-CO" sz="1600" dirty="0">
                <a:solidFill>
                  <a:srgbClr val="000000"/>
                </a:solidFill>
                <a:latin typeface="Arial" panose="020B0604020202020204" pitchFamily="34" charset="0"/>
              </a:rPr>
              <a:t>Adquisición de activos</a:t>
            </a:r>
          </a:p>
          <a:p>
            <a:pPr marL="285750" indent="-285750">
              <a:buFont typeface="Wingdings" panose="05000000000000000000" pitchFamily="2" charset="2"/>
              <a:buChar char="Ø"/>
            </a:pPr>
            <a:r>
              <a:rPr lang="es-CO" sz="1600" dirty="0">
                <a:solidFill>
                  <a:srgbClr val="000000"/>
                </a:solidFill>
                <a:latin typeface="Arial" panose="020B0604020202020204" pitchFamily="34" charset="0"/>
              </a:rPr>
              <a:t>Mitigación de riesgos</a:t>
            </a:r>
          </a:p>
          <a:p>
            <a:pPr marL="285750" indent="-285750">
              <a:buFont typeface="Wingdings" panose="05000000000000000000" pitchFamily="2" charset="2"/>
              <a:buChar char="Ø"/>
            </a:pPr>
            <a:r>
              <a:rPr lang="es-CO" sz="1600" dirty="0">
                <a:solidFill>
                  <a:srgbClr val="000000"/>
                </a:solidFill>
                <a:latin typeface="Arial" panose="020B0604020202020204" pitchFamily="34" charset="0"/>
              </a:rPr>
              <a:t>Financiación sin deuda</a:t>
            </a:r>
          </a:p>
        </p:txBody>
      </p:sp>
      <p:sp>
        <p:nvSpPr>
          <p:cNvPr id="3" name="Rectángulo 2"/>
          <p:cNvSpPr/>
          <p:nvPr/>
        </p:nvSpPr>
        <p:spPr>
          <a:xfrm>
            <a:off x="4211320" y="136783"/>
            <a:ext cx="4719320" cy="5324535"/>
          </a:xfrm>
          <a:prstGeom prst="rect">
            <a:avLst/>
          </a:prstGeom>
        </p:spPr>
        <p:txBody>
          <a:bodyPr wrap="square">
            <a:spAutoFit/>
          </a:bodyPr>
          <a:lstStyle/>
          <a:p>
            <a:pPr algn="ctr"/>
            <a:r>
              <a:rPr lang="es-CO" sz="1800" b="1" dirty="0">
                <a:solidFill>
                  <a:srgbClr val="000000"/>
                </a:solidFill>
                <a:latin typeface="Arial" panose="020B0604020202020204" pitchFamily="34" charset="0"/>
              </a:rPr>
              <a:t>En el contexto de la crisis de COVID-19: Ejemplos: </a:t>
            </a:r>
          </a:p>
          <a:p>
            <a:endParaRPr lang="es-CO" sz="1600" dirty="0">
              <a:solidFill>
                <a:srgbClr val="000000"/>
              </a:solidFill>
              <a:latin typeface="Arial" panose="020B0604020202020204" pitchFamily="34" charset="0"/>
            </a:endParaRPr>
          </a:p>
          <a:p>
            <a:r>
              <a:rPr lang="es-CO" sz="1600" b="1" dirty="0">
                <a:solidFill>
                  <a:srgbClr val="000000"/>
                </a:solidFill>
                <a:latin typeface="Arial" panose="020B0604020202020204" pitchFamily="34" charset="0"/>
              </a:rPr>
              <a:t>Necesidad de efectivo  </a:t>
            </a:r>
          </a:p>
          <a:p>
            <a:pPr algn="ctr"/>
            <a:r>
              <a:rPr lang="es-CO" sz="1600" dirty="0">
                <a:solidFill>
                  <a:srgbClr val="000000"/>
                </a:solidFill>
                <a:latin typeface="Arial" panose="020B0604020202020204" pitchFamily="34" charset="0"/>
              </a:rPr>
              <a:t>¿Son necesarios los gastos en efectivo del gobierno para lograr el objetivo de la política económica?</a:t>
            </a:r>
          </a:p>
          <a:p>
            <a:endParaRPr lang="es-CO" sz="1600" dirty="0">
              <a:solidFill>
                <a:srgbClr val="000000"/>
              </a:solidFill>
              <a:latin typeface="Arial" panose="020B0604020202020204" pitchFamily="34" charset="0"/>
            </a:endParaRPr>
          </a:p>
          <a:p>
            <a:r>
              <a:rPr lang="es-CO" sz="1600" dirty="0">
                <a:solidFill>
                  <a:srgbClr val="000000"/>
                </a:solidFill>
                <a:latin typeface="Arial" panose="020B0604020202020204" pitchFamily="34" charset="0"/>
              </a:rPr>
              <a:t>En la mayoría de los casos y a veces, pero no siempre:</a:t>
            </a:r>
          </a:p>
          <a:p>
            <a:endParaRPr lang="es-CO" sz="1600" dirty="0">
              <a:solidFill>
                <a:srgbClr val="000000"/>
              </a:solidFill>
              <a:latin typeface="Arial" panose="020B0604020202020204" pitchFamily="34" charset="0"/>
            </a:endParaRPr>
          </a:p>
          <a:p>
            <a:pPr marL="285750" indent="-285750">
              <a:buFont typeface="Wingdings" panose="05000000000000000000" pitchFamily="2" charset="2"/>
              <a:buChar char="Ø"/>
            </a:pPr>
            <a:r>
              <a:rPr lang="es-CO" sz="1600" dirty="0">
                <a:solidFill>
                  <a:srgbClr val="000000"/>
                </a:solidFill>
                <a:latin typeface="Arial" panose="020B0604020202020204" pitchFamily="34" charset="0"/>
              </a:rPr>
              <a:t>Ayudas de desempleo (parcial) transferencias en efectivo a los afectados, así lo debe ser.</a:t>
            </a:r>
          </a:p>
          <a:p>
            <a:pPr marL="285750" indent="-285750">
              <a:buFont typeface="Wingdings" panose="05000000000000000000" pitchFamily="2" charset="2"/>
              <a:buChar char="Ø"/>
            </a:pPr>
            <a:r>
              <a:rPr lang="es-CO" sz="1600" dirty="0">
                <a:solidFill>
                  <a:srgbClr val="000000"/>
                </a:solidFill>
                <a:latin typeface="Arial" panose="020B0604020202020204" pitchFamily="34" charset="0"/>
              </a:rPr>
              <a:t>Hay otras formas: Pagos de Impuestos Diferidos, Garantías </a:t>
            </a:r>
            <a:r>
              <a:rPr lang="es-CO" sz="1600" dirty="0" err="1">
                <a:solidFill>
                  <a:srgbClr val="000000"/>
                </a:solidFill>
                <a:latin typeface="Arial" panose="020B0604020202020204" pitchFamily="34" charset="0"/>
              </a:rPr>
              <a:t>Financieras,Facilidades</a:t>
            </a:r>
            <a:r>
              <a:rPr lang="es-CO" sz="1600" dirty="0">
                <a:solidFill>
                  <a:srgbClr val="000000"/>
                </a:solidFill>
                <a:latin typeface="Arial" panose="020B0604020202020204" pitchFamily="34" charset="0"/>
              </a:rPr>
              <a:t> de Crédito, Donaciones en Especie, Uso Gratuito de la Infraestructura Existente. No hay salida de efectivo (al menos no inmediatamente)</a:t>
            </a:r>
          </a:p>
          <a:p>
            <a:pPr marL="285750" indent="-285750">
              <a:buFont typeface="Wingdings" panose="05000000000000000000" pitchFamily="2" charset="2"/>
              <a:buChar char="Ø"/>
            </a:pPr>
            <a:r>
              <a:rPr lang="es-CO" sz="1600" dirty="0">
                <a:solidFill>
                  <a:srgbClr val="000000"/>
                </a:solidFill>
                <a:latin typeface="Arial" panose="020B0604020202020204" pitchFamily="34" charset="0"/>
              </a:rPr>
              <a:t>Los MDB ofrecen facilidades no reembolsables </a:t>
            </a:r>
            <a:r>
              <a:rPr lang="es-CO" sz="1600" i="1" dirty="0">
                <a:solidFill>
                  <a:srgbClr val="000000"/>
                </a:solidFill>
                <a:latin typeface="Arial" panose="020B0604020202020204" pitchFamily="34" charset="0"/>
              </a:rPr>
              <a:t>(Ej. Banco Mundial, 2020; BID, 2020)</a:t>
            </a:r>
          </a:p>
        </p:txBody>
      </p:sp>
      <p:cxnSp>
        <p:nvCxnSpPr>
          <p:cNvPr id="4" name="Conector recto 3"/>
          <p:cNvCxnSpPr/>
          <p:nvPr/>
        </p:nvCxnSpPr>
        <p:spPr>
          <a:xfrm flipH="1">
            <a:off x="4185920" y="101600"/>
            <a:ext cx="15240" cy="55422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1036320" y="45720"/>
            <a:ext cx="1711960" cy="968692"/>
          </a:xfrm>
          <a:prstGeom prst="ellipse">
            <a:avLst/>
          </a:prstGeom>
          <a:solidFill>
            <a:schemeClr val="accent4"/>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p:nvPr/>
        </p:nvPicPr>
        <p:blipFill rotWithShape="1">
          <a:blip r:embed="rId2" cstate="email">
            <a:extLst>
              <a:ext uri="{28A0092B-C50C-407E-A947-70E740481C1C}">
                <a14:useLocalDpi xmlns:a14="http://schemas.microsoft.com/office/drawing/2010/main"/>
              </a:ext>
            </a:extLst>
          </a:blip>
          <a:srcRect/>
          <a:stretch/>
        </p:blipFill>
        <p:spPr bwMode="auto">
          <a:xfrm>
            <a:off x="1224280" y="253999"/>
            <a:ext cx="1361440" cy="524163"/>
          </a:xfrm>
          <a:prstGeom prst="rect">
            <a:avLst/>
          </a:prstGeom>
          <a:noFill/>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8760" y="4226560"/>
            <a:ext cx="1295400" cy="1417320"/>
          </a:xfrm>
          <a:prstGeom prst="rect">
            <a:avLst/>
          </a:prstGeom>
        </p:spPr>
      </p:pic>
      <p:pic>
        <p:nvPicPr>
          <p:cNvPr id="1027" name="Imagen 8" descr="Diferencia entre flujo de caja y utilidad - Un caso de ejemplo">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2173" y="727075"/>
            <a:ext cx="666750" cy="4711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10" descr="Qué es Tasa? » Su Definición y Significado [2020]">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62728" y="731519"/>
            <a:ext cx="569754" cy="457201"/>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13" descr="pesos colombianos - Inter Image">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2482" y="717232"/>
            <a:ext cx="498158" cy="4809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a:ln>
                  <a:noFill/>
                </a:ln>
                <a:solidFill>
                  <a:srgbClr val="2962FF"/>
                </a:solidFill>
                <a:effectLst/>
                <a:latin typeface="Roboto"/>
                <a:ea typeface="Calibri" panose="020F0502020204030204" pitchFamily="34" charset="0"/>
                <a:cs typeface="Times New Roman" panose="02020603050405020304" pitchFamily="18" charset="0"/>
              </a:rPr>
              <a:t>                               </a:t>
            </a:r>
            <a:r>
              <a:rPr kumimoji="0" lang="es-CO" altLang="es-CO"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CO" altLang="es-CO" sz="1800" b="0" i="0" u="none" strike="noStrike" cap="none" normalizeH="0" baseline="0">
              <a:ln>
                <a:noFill/>
              </a:ln>
              <a:solidFill>
                <a:schemeClr val="tx1"/>
              </a:solidFill>
              <a:effectLst/>
              <a:latin typeface="Arial" panose="020B0604020202020204" pitchFamily="34" charset="0"/>
            </a:endParaRPr>
          </a:p>
        </p:txBody>
      </p:sp>
      <p:sp>
        <p:nvSpPr>
          <p:cNvPr id="10" name="Rectangle 5"/>
          <p:cNvSpPr>
            <a:spLocks noChangeArrowheads="1"/>
          </p:cNvSpPr>
          <p:nvPr/>
        </p:nvSpPr>
        <p:spPr bwMode="auto">
          <a:xfrm>
            <a:off x="0" y="1000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1" name="Rectangle 6"/>
          <p:cNvSpPr>
            <a:spLocks noChangeArrowheads="1"/>
          </p:cNvSpPr>
          <p:nvPr/>
        </p:nvSpPr>
        <p:spPr bwMode="auto">
          <a:xfrm>
            <a:off x="0" y="155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5" name="CuadroTexto 14"/>
          <p:cNvSpPr txBox="1"/>
          <p:nvPr/>
        </p:nvSpPr>
        <p:spPr>
          <a:xfrm>
            <a:off x="6715760" y="5542280"/>
            <a:ext cx="1148080" cy="200055"/>
          </a:xfrm>
          <a:prstGeom prst="rect">
            <a:avLst/>
          </a:prstGeom>
          <a:noFill/>
        </p:spPr>
        <p:txBody>
          <a:bodyPr wrap="square" rtlCol="0">
            <a:spAutoFit/>
          </a:bodyPr>
          <a:lstStyle/>
          <a:p>
            <a:r>
              <a:rPr lang="es-CO" sz="700" b="1" dirty="0"/>
              <a:t>Fuente: </a:t>
            </a:r>
            <a:r>
              <a:rPr lang="es-CO" sz="700" dirty="0"/>
              <a:t>A. Bergman 2020</a:t>
            </a:r>
          </a:p>
        </p:txBody>
      </p:sp>
    </p:spTree>
    <p:extLst>
      <p:ext uri="{BB962C8B-B14F-4D97-AF65-F5344CB8AC3E}">
        <p14:creationId xmlns:p14="http://schemas.microsoft.com/office/powerpoint/2010/main" val="12474279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形状 14">
            <a:extLst>
              <a:ext uri="{FF2B5EF4-FFF2-40B4-BE49-F238E27FC236}">
                <a16:creationId xmlns:a16="http://schemas.microsoft.com/office/drawing/2014/main" id="{E1A631D3-17FD-4B04-B8EC-8C1EFCCD214C}"/>
              </a:ext>
            </a:extLst>
          </p:cNvPr>
          <p:cNvSpPr/>
          <p:nvPr/>
        </p:nvSpPr>
        <p:spPr>
          <a:xfrm>
            <a:off x="8723278" y="3827744"/>
            <a:ext cx="24389" cy="24389"/>
          </a:xfrm>
          <a:custGeom>
            <a:avLst/>
            <a:gdLst/>
            <a:ahLst/>
            <a:cxnLst/>
            <a:rect l="0" t="0" r="0" b="0"/>
            <a:pathLst>
              <a:path w="46227" h="46226">
                <a:moveTo>
                  <a:pt x="0" y="23112"/>
                </a:moveTo>
                <a:cubicBezTo>
                  <a:pt x="0" y="10348"/>
                  <a:pt x="10348" y="0"/>
                  <a:pt x="23112" y="0"/>
                </a:cubicBezTo>
                <a:cubicBezTo>
                  <a:pt x="35878" y="0"/>
                  <a:pt x="46226" y="10348"/>
                  <a:pt x="46226" y="23112"/>
                </a:cubicBezTo>
                <a:cubicBezTo>
                  <a:pt x="46226" y="35877"/>
                  <a:pt x="35878" y="46225"/>
                  <a:pt x="23112" y="46225"/>
                </a:cubicBezTo>
                <a:cubicBezTo>
                  <a:pt x="10348" y="46225"/>
                  <a:pt x="0" y="35877"/>
                  <a:pt x="0" y="23112"/>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050">
              <a:solidFill>
                <a:schemeClr val="tx1"/>
              </a:solidFill>
              <a:cs typeface="+mn-ea"/>
              <a:sym typeface="+mn-lt"/>
            </a:endParaRPr>
          </a:p>
        </p:txBody>
      </p:sp>
      <p:pic>
        <p:nvPicPr>
          <p:cNvPr id="30" name="Imagen 29">
            <a:extLst>
              <a:ext uri="{FF2B5EF4-FFF2-40B4-BE49-F238E27FC236}">
                <a16:creationId xmlns:a16="http://schemas.microsoft.com/office/drawing/2014/main" id="{AE3A68A2-CB59-41F6-A927-FB22C81CC3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8321" y="113188"/>
            <a:ext cx="1498599" cy="1842612"/>
          </a:xfrm>
          <a:prstGeom prst="rect">
            <a:avLst/>
          </a:prstGeom>
          <a:ln w="3175">
            <a:solidFill>
              <a:schemeClr val="tx1"/>
            </a:solidFill>
          </a:ln>
          <a:effectLst>
            <a:glow rad="63500">
              <a:schemeClr val="accent2">
                <a:satMod val="175000"/>
                <a:alpha val="40000"/>
              </a:schemeClr>
            </a:glow>
          </a:effectLst>
        </p:spPr>
      </p:pic>
      <p:pic>
        <p:nvPicPr>
          <p:cNvPr id="31" name="Imagen 30">
            <a:extLst>
              <a:ext uri="{FF2B5EF4-FFF2-40B4-BE49-F238E27FC236}">
                <a16:creationId xmlns:a16="http://schemas.microsoft.com/office/drawing/2014/main" id="{5F0CF3AF-91D6-494C-8742-02209522D0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 y="114841"/>
            <a:ext cx="1600200" cy="1840960"/>
          </a:xfrm>
          <a:prstGeom prst="rect">
            <a:avLst/>
          </a:prstGeom>
          <a:ln w="3175">
            <a:solidFill>
              <a:schemeClr val="tx1"/>
            </a:solidFill>
          </a:ln>
          <a:effectLst>
            <a:glow rad="63500">
              <a:schemeClr val="accent1">
                <a:satMod val="175000"/>
                <a:alpha val="40000"/>
              </a:schemeClr>
            </a:glow>
          </a:effectLst>
        </p:spPr>
      </p:pic>
      <p:pic>
        <p:nvPicPr>
          <p:cNvPr id="32" name="Imagen 31">
            <a:extLst>
              <a:ext uri="{FF2B5EF4-FFF2-40B4-BE49-F238E27FC236}">
                <a16:creationId xmlns:a16="http://schemas.microsoft.com/office/drawing/2014/main" id="{8AE2A5B2-5D8D-43FD-81A4-ECECDC5C8F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3657600" y="83819"/>
            <a:ext cx="1610361" cy="1871981"/>
          </a:xfrm>
          <a:prstGeom prst="rect">
            <a:avLst/>
          </a:prstGeom>
          <a:ln w="3175">
            <a:solidFill>
              <a:schemeClr val="tx1"/>
            </a:solidFill>
          </a:ln>
          <a:effectLst>
            <a:glow rad="63500">
              <a:schemeClr val="accent4">
                <a:satMod val="175000"/>
                <a:alpha val="40000"/>
              </a:schemeClr>
            </a:glow>
          </a:effectLst>
        </p:spPr>
      </p:pic>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640" y="2189480"/>
            <a:ext cx="2661439" cy="3373120"/>
          </a:xfrm>
          <a:prstGeom prst="rect">
            <a:avLst/>
          </a:prstGeom>
          <a:ln>
            <a:solidFill>
              <a:schemeClr val="accent1"/>
            </a:solidFill>
          </a:ln>
          <a:effectLst>
            <a:glow rad="63500">
              <a:schemeClr val="accent5">
                <a:satMod val="175000"/>
                <a:alpha val="40000"/>
              </a:schemeClr>
            </a:glow>
          </a:effectLst>
        </p:spPr>
      </p:pic>
      <p:pic>
        <p:nvPicPr>
          <p:cNvPr id="4" name="Imagen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53480" y="2202143"/>
            <a:ext cx="2600960" cy="3360457"/>
          </a:xfrm>
          <a:prstGeom prst="rect">
            <a:avLst/>
          </a:prstGeom>
          <a:ln>
            <a:solidFill>
              <a:schemeClr val="accent5">
                <a:lumMod val="75000"/>
              </a:schemeClr>
            </a:solidFill>
          </a:ln>
          <a:effectLst>
            <a:glow rad="63500">
              <a:schemeClr val="accent6">
                <a:satMod val="175000"/>
                <a:alpha val="40000"/>
              </a:schemeClr>
            </a:glow>
          </a:effectLst>
        </p:spPr>
      </p:pic>
      <p:pic>
        <p:nvPicPr>
          <p:cNvPr id="5" name="Imagen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37840" y="2153920"/>
            <a:ext cx="2758440" cy="3408680"/>
          </a:xfrm>
          <a:prstGeom prst="rect">
            <a:avLst/>
          </a:prstGeom>
          <a:ln>
            <a:solidFill>
              <a:srgbClr val="FFFF00"/>
            </a:solidFill>
          </a:ln>
        </p:spPr>
      </p:pic>
    </p:spTree>
    <p:extLst>
      <p:ext uri="{BB962C8B-B14F-4D97-AF65-F5344CB8AC3E}">
        <p14:creationId xmlns:p14="http://schemas.microsoft.com/office/powerpoint/2010/main" val="28791385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33680" y="167640"/>
            <a:ext cx="8315960" cy="5323840"/>
          </a:xfrm>
          <a:prstGeom prst="rect">
            <a:avLst/>
          </a:prstGeom>
        </p:spPr>
      </p:pic>
    </p:spTree>
    <p:extLst>
      <p:ext uri="{BB962C8B-B14F-4D97-AF65-F5344CB8AC3E}">
        <p14:creationId xmlns:p14="http://schemas.microsoft.com/office/powerpoint/2010/main" val="37277670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280" y="10160"/>
            <a:ext cx="8945880" cy="3093720"/>
          </a:xfrm>
          <a:prstGeom prst="rect">
            <a:avLst/>
          </a:prstGeom>
        </p:spPr>
      </p:pic>
      <p:pic>
        <p:nvPicPr>
          <p:cNvPr id="3" name="Imagen 2"/>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200" y="3169920"/>
            <a:ext cx="7848600" cy="2463799"/>
          </a:xfrm>
          <a:prstGeom prst="rect">
            <a:avLst/>
          </a:prstGeom>
          <a:noFill/>
          <a:ln>
            <a:noFill/>
          </a:ln>
        </p:spPr>
      </p:pic>
    </p:spTree>
    <p:extLst>
      <p:ext uri="{BB962C8B-B14F-4D97-AF65-F5344CB8AC3E}">
        <p14:creationId xmlns:p14="http://schemas.microsoft.com/office/powerpoint/2010/main" val="24351429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046" y="10160"/>
            <a:ext cx="5491394" cy="3139441"/>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480" y="381001"/>
            <a:ext cx="3398520" cy="2692399"/>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760" y="3261360"/>
            <a:ext cx="8051799" cy="2280919"/>
          </a:xfrm>
          <a:prstGeom prst="rect">
            <a:avLst/>
          </a:prstGeom>
        </p:spPr>
      </p:pic>
    </p:spTree>
    <p:extLst>
      <p:ext uri="{BB962C8B-B14F-4D97-AF65-F5344CB8AC3E}">
        <p14:creationId xmlns:p14="http://schemas.microsoft.com/office/powerpoint/2010/main" val="41613354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0" y="0"/>
            <a:ext cx="2585720" cy="1747520"/>
          </a:xfrm>
          <a:prstGeom prst="rect">
            <a:avLst/>
          </a:prstGeom>
        </p:spPr>
      </p:pic>
      <p:sp>
        <p:nvSpPr>
          <p:cNvPr id="11" name="Rectángulo 10"/>
          <p:cNvSpPr/>
          <p:nvPr/>
        </p:nvSpPr>
        <p:spPr>
          <a:xfrm>
            <a:off x="40640" y="2788543"/>
            <a:ext cx="4287520" cy="2769989"/>
          </a:xfrm>
          <a:prstGeom prst="rect">
            <a:avLst/>
          </a:prstGeom>
        </p:spPr>
        <p:txBody>
          <a:bodyPr wrap="square">
            <a:spAutoFit/>
          </a:bodyPr>
          <a:lstStyle/>
          <a:p>
            <a:pPr marL="342900" indent="-342900">
              <a:buAutoNum type="arabicPeriod"/>
            </a:pPr>
            <a:endParaRPr lang="es-CO" sz="2000" b="1" dirty="0"/>
          </a:p>
          <a:p>
            <a:pPr marL="342900" indent="-342900">
              <a:buAutoNum type="arabicPeriod"/>
            </a:pPr>
            <a:r>
              <a:rPr lang="es-CO" sz="2000" b="1" dirty="0"/>
              <a:t>Como ha enfrentado el proceso</a:t>
            </a:r>
          </a:p>
          <a:p>
            <a:pPr marL="342900" indent="-342900">
              <a:buAutoNum type="arabicPeriod"/>
            </a:pPr>
            <a:r>
              <a:rPr lang="es-CO" sz="2000" b="1" dirty="0"/>
              <a:t>Acomodamiento de funciones y  actividades para cumplir funciones constitucionales y legales</a:t>
            </a:r>
          </a:p>
          <a:p>
            <a:pPr marL="342900" indent="-342900">
              <a:buAutoNum type="arabicPeriod"/>
            </a:pPr>
            <a:r>
              <a:rPr lang="es-CO" sz="2000" b="1" dirty="0"/>
              <a:t>Regulación expedida</a:t>
            </a:r>
          </a:p>
          <a:p>
            <a:pPr marL="342900" indent="-342900">
              <a:buAutoNum type="arabicPeriod"/>
            </a:pPr>
            <a:r>
              <a:rPr lang="es-CO" sz="2000" b="1" dirty="0"/>
              <a:t>Dificultades </a:t>
            </a:r>
          </a:p>
          <a:p>
            <a:pPr marL="342900" indent="-342900">
              <a:buAutoNum type="arabicPeriod"/>
            </a:pPr>
            <a:r>
              <a:rPr lang="es-CO" sz="2000" b="1" dirty="0"/>
              <a:t>Impacto en las finanzas públicas</a:t>
            </a:r>
          </a:p>
          <a:p>
            <a:pPr marL="342900" indent="-342900">
              <a:buAutoNum type="arabicPeriod"/>
            </a:pPr>
            <a:endParaRPr lang="es-CO" dirty="0"/>
          </a:p>
        </p:txBody>
      </p:sp>
      <p:sp>
        <p:nvSpPr>
          <p:cNvPr id="14" name="Llamada de flecha hacia abajo 13"/>
          <p:cNvSpPr/>
          <p:nvPr/>
        </p:nvSpPr>
        <p:spPr>
          <a:xfrm>
            <a:off x="40640" y="1767840"/>
            <a:ext cx="4378960" cy="1320800"/>
          </a:xfrm>
          <a:prstGeom prst="downArrow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t>TRABAJO DE  LA CGN:  EMERGENCIAS SANITARIAS, ECONÓMICAS, SOCIAL Y ECOLÓGICA</a:t>
            </a:r>
          </a:p>
        </p:txBody>
      </p:sp>
      <p:pic>
        <p:nvPicPr>
          <p:cNvPr id="15" name="Imagen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961" y="20082"/>
            <a:ext cx="1925319" cy="1727438"/>
          </a:xfrm>
          <a:prstGeom prst="rect">
            <a:avLst/>
          </a:prstGeom>
        </p:spPr>
      </p:pic>
      <p:pic>
        <p:nvPicPr>
          <p:cNvPr id="12" name="Imagen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0560" y="797560"/>
            <a:ext cx="4607560" cy="4800599"/>
          </a:xfrm>
          <a:prstGeom prst="rect">
            <a:avLst/>
          </a:prstGeom>
        </p:spPr>
      </p:pic>
      <p:sp>
        <p:nvSpPr>
          <p:cNvPr id="13" name="Flecha curvada hacia la izquierda 12"/>
          <p:cNvSpPr/>
          <p:nvPr/>
        </p:nvSpPr>
        <p:spPr>
          <a:xfrm rot="20902999">
            <a:off x="8315391" y="2286366"/>
            <a:ext cx="447120" cy="1640152"/>
          </a:xfrm>
          <a:prstGeom prst="curvedLef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0254604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a:xfrm>
            <a:off x="1209040" y="77483"/>
            <a:ext cx="5628640" cy="610409"/>
          </a:xfrm>
          <a:solidFill>
            <a:schemeClr val="bg2">
              <a:lumMod val="90000"/>
            </a:schemeClr>
          </a:solidFill>
          <a:ln>
            <a:solidFill>
              <a:schemeClr val="bg2">
                <a:lumMod val="75000"/>
              </a:schemeClr>
            </a:solidFill>
          </a:ln>
          <a:scene3d>
            <a:camera prst="orthographicFront"/>
            <a:lightRig rig="threePt" dir="t"/>
          </a:scene3d>
          <a:sp3d>
            <a:bevelT prst="angle"/>
          </a:sp3d>
        </p:spPr>
        <p:txBody>
          <a:bodyPr/>
          <a:lstStyle/>
          <a:p>
            <a:pPr algn="ctr" eaLnBrk="1" hangingPunct="1"/>
            <a:r>
              <a:rPr lang="es-CO" altLang="es-CO" sz="2400" b="1" dirty="0">
                <a:effectLst>
                  <a:outerShdw blurRad="38100" dist="38100" dir="2700000" algn="tl">
                    <a:srgbClr val="000000">
                      <a:alpha val="43137"/>
                    </a:srgbClr>
                  </a:outerShdw>
                </a:effectLst>
                <a:latin typeface="+mn-lt"/>
              </a:rPr>
              <a:t>Regulación expedida</a:t>
            </a:r>
          </a:p>
        </p:txBody>
      </p:sp>
      <p:sp>
        <p:nvSpPr>
          <p:cNvPr id="4" name="Rectángulo: esquinas redondeadas 3">
            <a:extLst>
              <a:ext uri="{FF2B5EF4-FFF2-40B4-BE49-F238E27FC236}">
                <a16:creationId xmlns:a16="http://schemas.microsoft.com/office/drawing/2014/main" id="{9CA54966-ADE4-4C41-9E6C-B7BE959BACF2}"/>
              </a:ext>
            </a:extLst>
          </p:cNvPr>
          <p:cNvSpPr/>
          <p:nvPr/>
        </p:nvSpPr>
        <p:spPr>
          <a:xfrm>
            <a:off x="120633" y="2364572"/>
            <a:ext cx="1846070" cy="774495"/>
          </a:xfrm>
          <a:prstGeom prst="roundRect">
            <a:avLst/>
          </a:prstGeom>
          <a:solidFill>
            <a:schemeClr val="accent5">
              <a:lumMod val="60000"/>
              <a:lumOff val="40000"/>
            </a:schemeClr>
          </a:solidFill>
          <a:ln>
            <a:solidFill>
              <a:schemeClr val="accent1"/>
            </a:solidFill>
          </a:ln>
          <a:effectLst>
            <a:glow rad="63500">
              <a:schemeClr val="accent5">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alibri" panose="020F0502020204030204"/>
                <a:ea typeface="+mn-ea"/>
                <a:cs typeface="+mn-cs"/>
              </a:rPr>
              <a:t>Decreto Legislativo 568 de 2020 </a:t>
            </a:r>
            <a:endParaRPr kumimoji="0" lang="es-CO"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0768BCBA-2C9C-4CF7-9253-83E3939A6704}"/>
              </a:ext>
            </a:extLst>
          </p:cNvPr>
          <p:cNvSpPr/>
          <p:nvPr/>
        </p:nvSpPr>
        <p:spPr>
          <a:xfrm>
            <a:off x="2885440" y="2442926"/>
            <a:ext cx="5704839" cy="1200329"/>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600" b="1" i="0" u="none" strike="noStrike" kern="1200" cap="none" spc="0" normalizeH="0" baseline="0" noProof="0" dirty="0">
                <a:ln>
                  <a:noFill/>
                </a:ln>
                <a:solidFill>
                  <a:prstClr val="black"/>
                </a:solidFill>
                <a:effectLst/>
                <a:uLnTx/>
                <a:uFillTx/>
                <a:latin typeface="Calibri" panose="020F0502020204030204"/>
                <a:ea typeface="+mn-ea"/>
                <a:cs typeface="+mn-cs"/>
              </a:rPr>
              <a:t>Resolución 091 de mayo 8 de 2020</a:t>
            </a:r>
          </a:p>
          <a:p>
            <a:pPr lvl="0" algn="just"/>
            <a:r>
              <a:rPr lang="es-ES" dirty="0">
                <a:solidFill>
                  <a:prstClr val="black"/>
                </a:solidFill>
                <a:latin typeface="Calibri" panose="020F0502020204030204"/>
              </a:rPr>
              <a:t>Por la cual se crean, en el Catálogo General de Cuentas de los diferentes  Marcos Normativos; subcuentas para el registro o reporte del </a:t>
            </a:r>
            <a:r>
              <a:rPr lang="es-ES" b="1" i="1" dirty="0">
                <a:solidFill>
                  <a:prstClr val="black"/>
                </a:solidFill>
                <a:latin typeface="Calibri" panose="020F0502020204030204"/>
              </a:rPr>
              <a:t>Impuesto Solidario por el COVID 19</a:t>
            </a:r>
            <a:r>
              <a:rPr lang="es-ES" dirty="0">
                <a:solidFill>
                  <a:prstClr val="black"/>
                </a:solidFill>
                <a:latin typeface="Calibri" panose="020F0502020204030204"/>
              </a:rPr>
              <a:t> y del </a:t>
            </a:r>
            <a:r>
              <a:rPr lang="es-ES" b="1" i="1" dirty="0">
                <a:solidFill>
                  <a:prstClr val="black"/>
                </a:solidFill>
                <a:latin typeface="Calibri" panose="020F0502020204030204"/>
              </a:rPr>
              <a:t>Aporte Solidario Voluntario por el COVID 19</a:t>
            </a:r>
          </a:p>
          <a:p>
            <a:pPr marL="0" marR="0" lvl="0" indent="0" algn="l" defTabSz="712788" rtl="0" eaLnBrk="0" fontAlgn="base" latinLnBrk="0" hangingPunct="0">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lecha: a la derecha 12">
            <a:extLst>
              <a:ext uri="{FF2B5EF4-FFF2-40B4-BE49-F238E27FC236}">
                <a16:creationId xmlns:a16="http://schemas.microsoft.com/office/drawing/2014/main" id="{7E76F95B-5F7A-4797-8DC6-3F2D0FE5315F}"/>
              </a:ext>
            </a:extLst>
          </p:cNvPr>
          <p:cNvSpPr/>
          <p:nvPr/>
        </p:nvSpPr>
        <p:spPr>
          <a:xfrm>
            <a:off x="2144063" y="1341121"/>
            <a:ext cx="578817" cy="320412"/>
          </a:xfrm>
          <a:prstGeom prst="rightArrow">
            <a:avLst/>
          </a:prstGeom>
          <a:solidFill>
            <a:schemeClr val="accent6">
              <a:lumMod val="40000"/>
              <a:lumOff val="60000"/>
            </a:schemeClr>
          </a:solidFill>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712788" rtl="0" eaLnBrk="0" fontAlgn="base" latinLnBrk="0" hangingPunct="0">
              <a:lnSpc>
                <a:spcPct val="100000"/>
              </a:lnSpc>
              <a:spcBef>
                <a:spcPct val="0"/>
              </a:spcBef>
              <a:spcAft>
                <a:spcPct val="0"/>
              </a:spcAft>
              <a:buClrTx/>
              <a:buSzTx/>
              <a:buFontTx/>
              <a:buNone/>
              <a:tabLst/>
              <a:defRPr/>
            </a:pPr>
            <a:endParaRPr kumimoji="0" lang="es-CO"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267AFDF2-B4F9-4145-ADB5-15EE78960D78}"/>
              </a:ext>
            </a:extLst>
          </p:cNvPr>
          <p:cNvPicPr>
            <a:picLocks noChangeAspect="1"/>
          </p:cNvPicPr>
          <p:nvPr/>
        </p:nvPicPr>
        <p:blipFill>
          <a:blip r:embed="rId3"/>
          <a:stretch>
            <a:fillRect/>
          </a:stretch>
        </p:blipFill>
        <p:spPr>
          <a:xfrm>
            <a:off x="2103120" y="2616200"/>
            <a:ext cx="619759" cy="341676"/>
          </a:xfrm>
          <a:prstGeom prst="rect">
            <a:avLst/>
          </a:prstGeom>
          <a:effectLst>
            <a:glow rad="63500">
              <a:schemeClr val="accent6">
                <a:satMod val="175000"/>
                <a:alpha val="40000"/>
              </a:schemeClr>
            </a:glow>
          </a:effectLst>
        </p:spPr>
      </p:pic>
      <p:sp>
        <p:nvSpPr>
          <p:cNvPr id="22" name="Rectángulo 21">
            <a:extLst>
              <a:ext uri="{FF2B5EF4-FFF2-40B4-BE49-F238E27FC236}">
                <a16:creationId xmlns:a16="http://schemas.microsoft.com/office/drawing/2014/main" id="{07D646C1-5EDF-4473-BE72-295D5C0E05D2}"/>
              </a:ext>
            </a:extLst>
          </p:cNvPr>
          <p:cNvSpPr/>
          <p:nvPr/>
        </p:nvSpPr>
        <p:spPr>
          <a:xfrm>
            <a:off x="2890521" y="967250"/>
            <a:ext cx="5699758" cy="1446550"/>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lang="es-ES" b="1" dirty="0">
                <a:solidFill>
                  <a:prstClr val="black"/>
                </a:solidFill>
                <a:latin typeface="Calibri" panose="020F0502020204030204"/>
              </a:rPr>
              <a:t>                     </a:t>
            </a:r>
            <a:r>
              <a:rPr lang="es-ES" sz="1600" b="1" dirty="0">
                <a:solidFill>
                  <a:prstClr val="black"/>
                </a:solidFill>
                <a:latin typeface="Calibri" panose="020F0502020204030204"/>
              </a:rPr>
              <a:t>Carta Circular Externa No. 001 del 13-05-2020</a:t>
            </a:r>
          </a:p>
          <a:p>
            <a:pPr marL="0" marR="0" lvl="0" indent="0" algn="l" defTabSz="712788" rtl="0" eaLnBrk="0" fontAlgn="base" latinLnBrk="0" hangingPunct="0">
              <a:lnSpc>
                <a:spcPct val="100000"/>
              </a:lnSpc>
              <a:spcBef>
                <a:spcPct val="0"/>
              </a:spcBef>
              <a:spcAft>
                <a:spcPct val="0"/>
              </a:spcAft>
              <a:buClrTx/>
              <a:buSzTx/>
              <a:buFontTx/>
              <a:buNone/>
              <a:tabLst/>
              <a:defRPr/>
            </a:pPr>
            <a:endParaRPr kumimoji="0" lang="es-ES" sz="1600" b="1" i="0" u="none" strike="noStrike" kern="1200" cap="none" spc="0" normalizeH="0" baseline="0" noProof="0" dirty="0">
              <a:ln>
                <a:noFill/>
              </a:ln>
              <a:solidFill>
                <a:prstClr val="black"/>
              </a:solidFill>
              <a:effectLst/>
              <a:uLnTx/>
              <a:uFillTx/>
              <a:latin typeface="Calibri" panose="020F0502020204030204"/>
            </a:endParaRPr>
          </a:p>
          <a:p>
            <a:pPr lvl="0" algn="just"/>
            <a:r>
              <a:rPr lang="es-ES" dirty="0">
                <a:latin typeface="Calibri" panose="020F0502020204030204" pitchFamily="34" charset="0"/>
                <a:ea typeface="Times New Roman" panose="02020603050405020304" pitchFamily="18" charset="0"/>
              </a:rPr>
              <a:t>Decretos expedidos por el Gobierno Nacional con ocasión de las declaratorias de Estado de Emergencia Económica, Social y Ecológica - Aspectos generales a tener en cuenta en cumplimiento de estos.</a:t>
            </a:r>
            <a:endParaRPr lang="es-ES" dirty="0">
              <a:solidFill>
                <a:prstClr val="black"/>
              </a:solidFill>
              <a:latin typeface="Calibri" panose="020F0502020204030204"/>
            </a:endParaRPr>
          </a:p>
          <a:p>
            <a:pPr marL="0" marR="0" lvl="0" indent="0" algn="l" defTabSz="712788" rtl="0" eaLnBrk="0" fontAlgn="base" latinLnBrk="0" hangingPunct="0">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ángulo: esquinas redondeadas 22">
            <a:extLst>
              <a:ext uri="{FF2B5EF4-FFF2-40B4-BE49-F238E27FC236}">
                <a16:creationId xmlns:a16="http://schemas.microsoft.com/office/drawing/2014/main" id="{FD9F4BC3-7010-4634-AAA7-052713BBA710}"/>
              </a:ext>
            </a:extLst>
          </p:cNvPr>
          <p:cNvSpPr/>
          <p:nvPr/>
        </p:nvSpPr>
        <p:spPr>
          <a:xfrm>
            <a:off x="124274" y="1257586"/>
            <a:ext cx="1846071" cy="505546"/>
          </a:xfrm>
          <a:prstGeom prst="roundRect">
            <a:avLst/>
          </a:prstGeom>
          <a:solidFill>
            <a:schemeClr val="accent5">
              <a:lumMod val="60000"/>
              <a:lumOff val="40000"/>
            </a:schemeClr>
          </a:solidFill>
          <a:ln>
            <a:solidFill>
              <a:schemeClr val="accent1"/>
            </a:solidFill>
          </a:ln>
          <a:effectLst>
            <a:glow rad="63500">
              <a:schemeClr val="accent5">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chor="ctr"/>
          <a:lstStyle/>
          <a:p>
            <a:pPr algn="ctr">
              <a:defRPr/>
            </a:pPr>
            <a:r>
              <a:rPr lang="es-ES" sz="1600" b="1" dirty="0"/>
              <a:t>Decretos 417 y 637 de 2020</a:t>
            </a:r>
            <a:endParaRPr lang="es-CO" sz="1600" b="1" dirty="0"/>
          </a:p>
        </p:txBody>
      </p:sp>
      <p:sp>
        <p:nvSpPr>
          <p:cNvPr id="24" name="Rectángulo: esquinas redondeadas 23">
            <a:extLst>
              <a:ext uri="{FF2B5EF4-FFF2-40B4-BE49-F238E27FC236}">
                <a16:creationId xmlns:a16="http://schemas.microsoft.com/office/drawing/2014/main" id="{EA818D3A-027C-46CB-9823-971B61C7538D}"/>
              </a:ext>
            </a:extLst>
          </p:cNvPr>
          <p:cNvSpPr/>
          <p:nvPr/>
        </p:nvSpPr>
        <p:spPr>
          <a:xfrm>
            <a:off x="81280" y="3739145"/>
            <a:ext cx="3434080" cy="797296"/>
          </a:xfrm>
          <a:prstGeom prst="roundRect">
            <a:avLst/>
          </a:prstGeom>
          <a:solidFill>
            <a:schemeClr val="accent5">
              <a:lumMod val="60000"/>
              <a:lumOff val="40000"/>
            </a:schemeClr>
          </a:solidFill>
          <a:ln>
            <a:solidFill>
              <a:schemeClr val="accent1"/>
            </a:solidFill>
          </a:ln>
          <a:effectLst>
            <a:glow rad="63500">
              <a:schemeClr val="accent5">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712788" rtl="0" eaLnBrk="0" fontAlgn="base" latinLnBrk="0" hangingPunct="0">
              <a:lnSpc>
                <a:spcPct val="100000"/>
              </a:lnSpc>
              <a:spcBef>
                <a:spcPct val="0"/>
              </a:spcBef>
              <a:spcAft>
                <a:spcPct val="0"/>
              </a:spcAft>
              <a:buClrTx/>
              <a:buSzTx/>
              <a:buFontTx/>
              <a:buNone/>
              <a:tabLst/>
              <a:defRPr/>
            </a:pPr>
            <a:r>
              <a:rPr lang="es-ES" sz="1600" b="1" dirty="0">
                <a:solidFill>
                  <a:prstClr val="black"/>
                </a:solidFill>
                <a:latin typeface="Calibri" panose="020F0502020204030204"/>
              </a:rPr>
              <a:t>Estados de Situación Financiera Nivel Nacional y Público</a:t>
            </a:r>
            <a:endParaRPr kumimoji="0" lang="es-CO"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ángulo 26">
            <a:extLst>
              <a:ext uri="{FF2B5EF4-FFF2-40B4-BE49-F238E27FC236}">
                <a16:creationId xmlns:a16="http://schemas.microsoft.com/office/drawing/2014/main" id="{BDB7C464-0723-4E14-921E-ACD63728119B}"/>
              </a:ext>
            </a:extLst>
          </p:cNvPr>
          <p:cNvSpPr/>
          <p:nvPr/>
        </p:nvSpPr>
        <p:spPr>
          <a:xfrm>
            <a:off x="3937000" y="4638040"/>
            <a:ext cx="4907280" cy="954107"/>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lang="es-ES" b="1" dirty="0">
                <a:solidFill>
                  <a:prstClr val="black"/>
                </a:solidFill>
                <a:latin typeface="Calibri" panose="020F0502020204030204"/>
              </a:rPr>
              <a:t>Revelaciones</a:t>
            </a:r>
            <a:endPar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just"/>
            <a:r>
              <a:rPr lang="es-ES" dirty="0">
                <a:solidFill>
                  <a:prstClr val="black"/>
                </a:solidFill>
                <a:latin typeface="Calibri" panose="020F0502020204030204"/>
              </a:rPr>
              <a:t>Hechos Posteriores al cierre del período contable</a:t>
            </a:r>
          </a:p>
          <a:p>
            <a:pPr lvl="0" algn="just"/>
            <a:r>
              <a:rPr lang="es-ES" dirty="0">
                <a:solidFill>
                  <a:prstClr val="black"/>
                </a:solidFill>
                <a:latin typeface="Calibri" panose="020F0502020204030204"/>
              </a:rPr>
              <a:t>La Pandemia del Coronavirus- COVID 19 -</a:t>
            </a:r>
          </a:p>
          <a:p>
            <a:pPr marL="0" marR="0" lvl="0" indent="0" algn="l" defTabSz="712788" rtl="0" eaLnBrk="0" fontAlgn="base" latinLnBrk="0" hangingPunct="0">
              <a:lnSpc>
                <a:spcPct val="100000"/>
              </a:lnSpc>
              <a:spcBef>
                <a:spcPct val="0"/>
              </a:spcBef>
              <a:spcAft>
                <a:spcPct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lecha izquierda y arriba 4"/>
          <p:cNvSpPr/>
          <p:nvPr/>
        </p:nvSpPr>
        <p:spPr>
          <a:xfrm rot="16200000">
            <a:off x="3999328" y="3612277"/>
            <a:ext cx="519919" cy="1113113"/>
          </a:xfrm>
          <a:prstGeom prst="leftUpArrow">
            <a:avLst/>
          </a:prstGeom>
          <a:solidFill>
            <a:schemeClr val="accent2">
              <a:lumMod val="60000"/>
              <a:lumOff val="40000"/>
            </a:schemeClr>
          </a:solidFill>
          <a:ln>
            <a:solidFill>
              <a:schemeClr val="accent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967103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2407F9E-0A79-4752-BE5E-14335321A93C}"/>
              </a:ext>
            </a:extLst>
          </p:cNvPr>
          <p:cNvSpPr/>
          <p:nvPr/>
        </p:nvSpPr>
        <p:spPr>
          <a:xfrm>
            <a:off x="418809" y="-227106"/>
            <a:ext cx="8725191" cy="1200329"/>
          </a:xfrm>
          <a:prstGeom prst="rect">
            <a:avLst/>
          </a:prstGeom>
        </p:spPr>
        <p:txBody>
          <a:bodyPr wrap="square">
            <a:spAutoFit/>
          </a:bodyPr>
          <a:lstStyle/>
          <a:p>
            <a:endParaRPr lang="es-ES" altLang="es-CO" sz="1800" dirty="0"/>
          </a:p>
          <a:p>
            <a:pPr algn="ctr"/>
            <a:r>
              <a:rPr lang="es-ES" altLang="es-CO" sz="1800" dirty="0"/>
              <a:t> </a:t>
            </a:r>
            <a:r>
              <a:rPr lang="es-ES" altLang="es-CO" sz="1800" b="1" dirty="0"/>
              <a:t>DECRETO</a:t>
            </a:r>
            <a:r>
              <a:rPr lang="es-ES_tradnl" sz="1800" b="1" dirty="0"/>
              <a:t> 678 del 20-05-2020 Y  SU IMPACTO </a:t>
            </a:r>
            <a:r>
              <a:rPr lang="es-ES" altLang="es-CO" sz="1800" b="1" dirty="0"/>
              <a:t> EN LOS INGRESOS DE LAS ENTIDADES TERRITORIALES </a:t>
            </a:r>
            <a:r>
              <a:rPr lang="es-ES" altLang="es-CO" sz="1800" b="1" i="1" dirty="0"/>
              <a:t>(REFRENDACIÓN EFICIENCIA FISCAL, ADMINISTRATIVA Y CATEGORIZACIÓN)</a:t>
            </a:r>
            <a:endParaRPr lang="es-CO" b="1" i="1" dirty="0"/>
          </a:p>
        </p:txBody>
      </p:sp>
      <p:sp>
        <p:nvSpPr>
          <p:cNvPr id="7" name="Rectángulo 6">
            <a:extLst>
              <a:ext uri="{FF2B5EF4-FFF2-40B4-BE49-F238E27FC236}">
                <a16:creationId xmlns:a16="http://schemas.microsoft.com/office/drawing/2014/main" id="{F50F8184-CF6C-4EE4-B9BE-2B7978B3984A}"/>
              </a:ext>
            </a:extLst>
          </p:cNvPr>
          <p:cNvSpPr/>
          <p:nvPr/>
        </p:nvSpPr>
        <p:spPr>
          <a:xfrm>
            <a:off x="-20948" y="1095880"/>
            <a:ext cx="3071329" cy="4801314"/>
          </a:xfrm>
          <a:prstGeom prst="rect">
            <a:avLst/>
          </a:prstGeom>
        </p:spPr>
        <p:txBody>
          <a:bodyPr wrap="square">
            <a:spAutoFit/>
          </a:bodyPr>
          <a:lstStyle/>
          <a:p>
            <a:pPr algn="ctr"/>
            <a:r>
              <a:rPr lang="es-ES" altLang="es-CO" sz="1800" b="1" dirty="0">
                <a:solidFill>
                  <a:srgbClr val="069169"/>
                </a:solidFill>
              </a:rPr>
              <a:t>PROCESO DE CATEGORIZACIÓN</a:t>
            </a:r>
          </a:p>
          <a:p>
            <a:pPr algn="ctr"/>
            <a:endParaRPr lang="es-ES" altLang="es-CO" b="1" dirty="0">
              <a:solidFill>
                <a:srgbClr val="069169"/>
              </a:solidFill>
            </a:endParaRPr>
          </a:p>
          <a:p>
            <a:pPr algn="just"/>
            <a:r>
              <a:rPr lang="es-ES_tradnl" sz="1600" b="1" dirty="0">
                <a:ea typeface="Calibri" panose="020F0502020204030204" pitchFamily="34" charset="0"/>
                <a:cs typeface="Times New Roman" panose="02020603050405020304" pitchFamily="18" charset="0"/>
              </a:rPr>
              <a:t>No se afectará la categoría como castigo por el incumplimiento en el limite del gasto para los </a:t>
            </a:r>
            <a:r>
              <a:rPr lang="es-ES_tradnl" sz="1600" b="1" dirty="0"/>
              <a:t>Ingresos Corrientes de Libre Destinación (</a:t>
            </a:r>
            <a:r>
              <a:rPr lang="es-ES_tradnl" sz="1600" b="1" dirty="0">
                <a:ea typeface="Calibri" panose="020F0502020204030204" pitchFamily="34" charset="0"/>
                <a:cs typeface="Times New Roman" panose="02020603050405020304" pitchFamily="18" charset="0"/>
              </a:rPr>
              <a:t>ICLD) de la vigencias 2020 y 2021.</a:t>
            </a:r>
          </a:p>
          <a:p>
            <a:pPr algn="just"/>
            <a:endParaRPr lang="es-ES_tradnl" altLang="es-CO" sz="1600" b="1" dirty="0">
              <a:solidFill>
                <a:srgbClr val="069169"/>
              </a:solidFill>
              <a:cs typeface="Times New Roman" panose="02020603050405020304" pitchFamily="18" charset="0"/>
            </a:endParaRPr>
          </a:p>
          <a:p>
            <a:pPr algn="just"/>
            <a:r>
              <a:rPr lang="es-ES_tradnl" sz="1600" b="1" dirty="0"/>
              <a:t>La disminución de los (ICLD) certificados por la CGR se presentarán para las vigencias 2020 y posteriores, lo que podría afectar a las entidades territoriales en su clasificación y bajarían de categoría en las vigencias 2022 y siguientes.</a:t>
            </a:r>
            <a:endParaRPr lang="es-CO" sz="1600" b="1" dirty="0"/>
          </a:p>
          <a:p>
            <a:pPr algn="just"/>
            <a:endParaRPr lang="es-CO" altLang="es-CO" sz="1600" b="1" dirty="0">
              <a:solidFill>
                <a:srgbClr val="069169"/>
              </a:solidFill>
            </a:endParaRPr>
          </a:p>
        </p:txBody>
      </p:sp>
      <p:cxnSp>
        <p:nvCxnSpPr>
          <p:cNvPr id="8" name="Conector recto 7">
            <a:extLst>
              <a:ext uri="{FF2B5EF4-FFF2-40B4-BE49-F238E27FC236}">
                <a16:creationId xmlns:a16="http://schemas.microsoft.com/office/drawing/2014/main" id="{57FA6916-B259-47AE-AC28-E84FADBB782B}"/>
              </a:ext>
            </a:extLst>
          </p:cNvPr>
          <p:cNvCxnSpPr>
            <a:cxnSpLocks/>
          </p:cNvCxnSpPr>
          <p:nvPr/>
        </p:nvCxnSpPr>
        <p:spPr>
          <a:xfrm>
            <a:off x="3138611" y="1095880"/>
            <a:ext cx="0" cy="44603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id="{EF1ED065-DEF6-4A9D-A16B-53A61DA44D47}"/>
              </a:ext>
            </a:extLst>
          </p:cNvPr>
          <p:cNvSpPr/>
          <p:nvPr/>
        </p:nvSpPr>
        <p:spPr>
          <a:xfrm>
            <a:off x="3257520" y="964390"/>
            <a:ext cx="2797970" cy="4678204"/>
          </a:xfrm>
          <a:prstGeom prst="rect">
            <a:avLst/>
          </a:prstGeom>
        </p:spPr>
        <p:txBody>
          <a:bodyPr wrap="square">
            <a:spAutoFit/>
          </a:bodyPr>
          <a:lstStyle/>
          <a:p>
            <a:pPr algn="ctr"/>
            <a:r>
              <a:rPr lang="es-ES" altLang="es-CO" sz="1800" b="1" dirty="0">
                <a:solidFill>
                  <a:srgbClr val="069169"/>
                </a:solidFill>
              </a:rPr>
              <a:t>REFRENDACIÓN EFICIENCIA</a:t>
            </a:r>
          </a:p>
          <a:p>
            <a:pPr algn="ctr"/>
            <a:r>
              <a:rPr lang="es-ES" altLang="es-CO" sz="1800" b="1" dirty="0">
                <a:solidFill>
                  <a:srgbClr val="069169"/>
                </a:solidFill>
              </a:rPr>
              <a:t> ADMINISTRATIVA</a:t>
            </a:r>
          </a:p>
          <a:p>
            <a:pPr algn="ctr"/>
            <a:endParaRPr lang="es-ES" altLang="es-CO" sz="1800" b="1" dirty="0">
              <a:solidFill>
                <a:srgbClr val="069169"/>
              </a:solidFill>
            </a:endParaRPr>
          </a:p>
          <a:p>
            <a:pPr marL="0" indent="0" algn="just">
              <a:buNone/>
            </a:pPr>
            <a:r>
              <a:rPr lang="es-ES_tradnl" sz="1600" b="1" dirty="0">
                <a:cs typeface="Times New Roman" panose="02020603050405020304" pitchFamily="18" charset="0"/>
              </a:rPr>
              <a:t>Para 2022 que toma la información de la vigencia 2020 y se realiza en 2021, no se tendrá en cuenta el NO cumplimiento de los limites del gasto definidos en la Ley 617 de 2000, teniendo en cuenta el artículo 5. de este Decreto.</a:t>
            </a:r>
          </a:p>
          <a:p>
            <a:pPr marL="0" indent="0" algn="just">
              <a:buNone/>
            </a:pPr>
            <a:endParaRPr lang="es-ES" altLang="es-ES" sz="1600" b="1" dirty="0">
              <a:cs typeface="Times New Roman" panose="02020603050405020304" pitchFamily="18" charset="0"/>
            </a:endParaRPr>
          </a:p>
          <a:p>
            <a:pPr marL="0" indent="0" algn="just">
              <a:buNone/>
            </a:pPr>
            <a:r>
              <a:rPr lang="es-ES_tradnl" sz="1600" b="1" dirty="0">
                <a:cs typeface="Times New Roman" panose="02020603050405020304" pitchFamily="18" charset="0"/>
              </a:rPr>
              <a:t>Para la distribución de los recursos de SGP - Propósito General no se verán afectadas las entidades territoriales</a:t>
            </a:r>
            <a:r>
              <a:rPr lang="es-ES_tradnl" sz="1800" dirty="0">
                <a:solidFill>
                  <a:srgbClr val="069169"/>
                </a:solidFill>
              </a:rPr>
              <a:t> </a:t>
            </a:r>
            <a:endParaRPr lang="es-ES" altLang="es-ES" sz="1800" dirty="0">
              <a:solidFill>
                <a:srgbClr val="069169"/>
              </a:solidFill>
            </a:endParaRPr>
          </a:p>
          <a:p>
            <a:pPr algn="ctr"/>
            <a:endParaRPr lang="es-CO" altLang="es-CO" sz="1800" b="1" dirty="0">
              <a:solidFill>
                <a:srgbClr val="069169"/>
              </a:solidFill>
            </a:endParaRPr>
          </a:p>
        </p:txBody>
      </p:sp>
      <p:cxnSp>
        <p:nvCxnSpPr>
          <p:cNvPr id="16" name="Conector recto 15">
            <a:extLst>
              <a:ext uri="{FF2B5EF4-FFF2-40B4-BE49-F238E27FC236}">
                <a16:creationId xmlns:a16="http://schemas.microsoft.com/office/drawing/2014/main" id="{4CC6F7C0-1435-4570-AC66-21BF0C870D4A}"/>
              </a:ext>
            </a:extLst>
          </p:cNvPr>
          <p:cNvCxnSpPr>
            <a:cxnSpLocks/>
          </p:cNvCxnSpPr>
          <p:nvPr/>
        </p:nvCxnSpPr>
        <p:spPr>
          <a:xfrm>
            <a:off x="6155204" y="1095880"/>
            <a:ext cx="0" cy="44603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9EF09812-2CB3-4718-92CE-E0234C90345D}"/>
              </a:ext>
            </a:extLst>
          </p:cNvPr>
          <p:cNvSpPr/>
          <p:nvPr/>
        </p:nvSpPr>
        <p:spPr>
          <a:xfrm>
            <a:off x="6329464" y="981957"/>
            <a:ext cx="2750482" cy="4124206"/>
          </a:xfrm>
          <a:prstGeom prst="rect">
            <a:avLst/>
          </a:prstGeom>
        </p:spPr>
        <p:txBody>
          <a:bodyPr wrap="square">
            <a:spAutoFit/>
          </a:bodyPr>
          <a:lstStyle/>
          <a:p>
            <a:pPr algn="ctr"/>
            <a:r>
              <a:rPr lang="es-ES" altLang="es-CO" sz="1800" b="1" dirty="0">
                <a:solidFill>
                  <a:srgbClr val="069169"/>
                </a:solidFill>
              </a:rPr>
              <a:t>REFRENDACIÓN EFICIENCIA FISCAL</a:t>
            </a:r>
          </a:p>
          <a:p>
            <a:pPr marL="0" indent="0" algn="just">
              <a:lnSpc>
                <a:spcPct val="100000"/>
              </a:lnSpc>
              <a:buNone/>
            </a:pPr>
            <a:endParaRPr lang="es-ES" altLang="es-ES" sz="1600" b="1" dirty="0">
              <a:cs typeface="Times New Roman" panose="02020603050405020304" pitchFamily="18" charset="0"/>
            </a:endParaRPr>
          </a:p>
          <a:p>
            <a:pPr marL="0" indent="0" algn="just">
              <a:lnSpc>
                <a:spcPct val="100000"/>
              </a:lnSpc>
              <a:buNone/>
            </a:pPr>
            <a:r>
              <a:rPr lang="es-ES" altLang="es-ES" sz="1600" b="1" dirty="0">
                <a:cs typeface="Times New Roman" panose="02020603050405020304" pitchFamily="18" charset="0"/>
              </a:rPr>
              <a:t>Los ingresos Tributarios van a disminuir para las vigencias (2020 a 2022)</a:t>
            </a:r>
          </a:p>
          <a:p>
            <a:pPr marL="0" indent="0" algn="just">
              <a:lnSpc>
                <a:spcPct val="100000"/>
              </a:lnSpc>
              <a:buNone/>
            </a:pPr>
            <a:endParaRPr lang="es-ES" altLang="es-ES" sz="1600" b="1" dirty="0">
              <a:cs typeface="Times New Roman" panose="02020603050405020304" pitchFamily="18" charset="0"/>
            </a:endParaRPr>
          </a:p>
          <a:p>
            <a:pPr marL="0" indent="0" algn="just">
              <a:lnSpc>
                <a:spcPct val="100000"/>
              </a:lnSpc>
              <a:buNone/>
            </a:pPr>
            <a:r>
              <a:rPr lang="es-ES" altLang="es-ES" sz="1600" b="1" dirty="0">
                <a:cs typeface="Times New Roman" panose="02020603050405020304" pitchFamily="18" charset="0"/>
              </a:rPr>
              <a:t>Se debe revisar el proceso de Refrendación de los ingresos tributarios para la vigencia 2020, para con ello no afectar los ingresos del SGP de Propósito General para la vigencia (2022-2024) de las entidades territoriales</a:t>
            </a:r>
          </a:p>
          <a:p>
            <a:pPr algn="ctr"/>
            <a:endParaRPr lang="es-CO" sz="1800" b="1" dirty="0">
              <a:solidFill>
                <a:srgbClr val="069169"/>
              </a:solidFill>
            </a:endParaRPr>
          </a:p>
        </p:txBody>
      </p:sp>
    </p:spTree>
    <p:extLst>
      <p:ext uri="{BB962C8B-B14F-4D97-AF65-F5344CB8AC3E}">
        <p14:creationId xmlns:p14="http://schemas.microsoft.com/office/powerpoint/2010/main" val="28693439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762" y="688566"/>
            <a:ext cx="8552020" cy="4376561"/>
          </a:xfrm>
          <a:prstGeom prst="rect">
            <a:avLst/>
          </a:prstGeom>
        </p:spPr>
      </p:pic>
      <p:sp>
        <p:nvSpPr>
          <p:cNvPr id="2" name="Rectángulo redondeado 1"/>
          <p:cNvSpPr/>
          <p:nvPr/>
        </p:nvSpPr>
        <p:spPr>
          <a:xfrm>
            <a:off x="449078" y="925974"/>
            <a:ext cx="8180024" cy="4067665"/>
          </a:xfrm>
          <a:prstGeom prst="roundRect">
            <a:avLst/>
          </a:prstGeom>
          <a:noFill/>
          <a:ln w="28575">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sz="1616" dirty="0"/>
          </a:p>
        </p:txBody>
      </p:sp>
      <p:sp>
        <p:nvSpPr>
          <p:cNvPr id="3" name="Pentágono 2"/>
          <p:cNvSpPr/>
          <p:nvPr/>
        </p:nvSpPr>
        <p:spPr>
          <a:xfrm>
            <a:off x="555218" y="1699766"/>
            <a:ext cx="2805996" cy="984533"/>
          </a:xfrm>
          <a:prstGeom prst="homePlate">
            <a:avLst/>
          </a:prstGeom>
          <a:solidFill>
            <a:schemeClr val="bg1">
              <a:lumMod val="6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520" b="1" dirty="0">
                <a:solidFill>
                  <a:schemeClr val="tx1"/>
                </a:solidFill>
              </a:rPr>
              <a:t>FÓRMULA DE LA</a:t>
            </a:r>
          </a:p>
          <a:p>
            <a:pPr algn="ctr"/>
            <a:r>
              <a:rPr lang="es-CO" sz="2520" b="1" dirty="0">
                <a:solidFill>
                  <a:schemeClr val="tx1"/>
                </a:solidFill>
              </a:rPr>
              <a:t>CORRUPCIÓN *</a:t>
            </a:r>
          </a:p>
          <a:p>
            <a:pPr algn="ctr"/>
            <a:r>
              <a:rPr lang="es-CO" sz="1215" b="1" dirty="0">
                <a:solidFill>
                  <a:schemeClr val="bg1"/>
                </a:solidFill>
              </a:rPr>
              <a:t>(metafóricamente)</a:t>
            </a:r>
          </a:p>
        </p:txBody>
      </p:sp>
      <p:sp>
        <p:nvSpPr>
          <p:cNvPr id="4" name="Rectángulo 3"/>
          <p:cNvSpPr/>
          <p:nvPr/>
        </p:nvSpPr>
        <p:spPr>
          <a:xfrm>
            <a:off x="325762" y="5136616"/>
            <a:ext cx="1816005" cy="2707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rPr>
              <a:t>*</a:t>
            </a:r>
            <a:r>
              <a:rPr lang="es-CO" sz="525" b="1" dirty="0">
                <a:solidFill>
                  <a:srgbClr val="40558A"/>
                </a:solidFill>
                <a:latin typeface="Calibri"/>
              </a:rPr>
              <a:t>Fórmula Propuesta por </a:t>
            </a:r>
            <a:r>
              <a:rPr lang="es-MX" sz="525" b="1" dirty="0">
                <a:solidFill>
                  <a:srgbClr val="40558A"/>
                </a:solidFill>
                <a:latin typeface="Calibri"/>
              </a:rPr>
              <a:t>Robert Klitgaard </a:t>
            </a:r>
            <a:endParaRPr lang="es-CO" sz="525" b="1" dirty="0"/>
          </a:p>
        </p:txBody>
      </p:sp>
      <p:sp>
        <p:nvSpPr>
          <p:cNvPr id="5" name="Rectángulo redondeado 4"/>
          <p:cNvSpPr/>
          <p:nvPr/>
        </p:nvSpPr>
        <p:spPr>
          <a:xfrm>
            <a:off x="3492032" y="1774052"/>
            <a:ext cx="4839167" cy="1219037"/>
          </a:xfrm>
          <a:prstGeom prst="roundRect">
            <a:avLst/>
          </a:prstGeom>
          <a:solidFill>
            <a:schemeClr val="tx2">
              <a:lumMod val="40000"/>
              <a:lumOff val="60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rgbClr val="FF0000"/>
                </a:solidFill>
              </a:rPr>
              <a:t>C</a:t>
            </a:r>
            <a:r>
              <a:rPr lang="es-CO" sz="3200" b="1" dirty="0">
                <a:solidFill>
                  <a:schemeClr val="tx1"/>
                </a:solidFill>
              </a:rPr>
              <a:t>   =   </a:t>
            </a:r>
            <a:r>
              <a:rPr lang="es-CO" sz="3200" b="1" dirty="0">
                <a:solidFill>
                  <a:schemeClr val="accent5"/>
                </a:solidFill>
              </a:rPr>
              <a:t>M</a:t>
            </a:r>
            <a:r>
              <a:rPr lang="es-CO" sz="3200" b="1" dirty="0">
                <a:solidFill>
                  <a:schemeClr val="tx1"/>
                </a:solidFill>
              </a:rPr>
              <a:t>  +  </a:t>
            </a:r>
            <a:r>
              <a:rPr lang="es-CO" sz="3200" b="1" dirty="0">
                <a:solidFill>
                  <a:srgbClr val="FFFF00"/>
                </a:solidFill>
              </a:rPr>
              <a:t>D</a:t>
            </a:r>
            <a:r>
              <a:rPr lang="es-CO" sz="3200" b="1" dirty="0">
                <a:solidFill>
                  <a:schemeClr val="tx1"/>
                </a:solidFill>
              </a:rPr>
              <a:t>  -  </a:t>
            </a:r>
            <a:r>
              <a:rPr lang="es-CO" sz="3200" b="1" dirty="0">
                <a:solidFill>
                  <a:schemeClr val="bg1">
                    <a:lumMod val="95000"/>
                  </a:schemeClr>
                </a:solidFill>
              </a:rPr>
              <a:t>RC</a:t>
            </a:r>
          </a:p>
        </p:txBody>
      </p:sp>
      <p:sp>
        <p:nvSpPr>
          <p:cNvPr id="6" name="Rectángulo 5"/>
          <p:cNvSpPr/>
          <p:nvPr/>
        </p:nvSpPr>
        <p:spPr>
          <a:xfrm>
            <a:off x="139938" y="3037088"/>
            <a:ext cx="6003642" cy="461665"/>
          </a:xfrm>
          <a:prstGeom prst="rect">
            <a:avLst/>
          </a:prstGeom>
        </p:spPr>
        <p:txBody>
          <a:bodyPr wrap="square">
            <a:spAutoFit/>
          </a:bodyPr>
          <a:lstStyle/>
          <a:p>
            <a:r>
              <a:rPr lang="es-CO" sz="948" b="1" dirty="0">
                <a:solidFill>
                  <a:srgbClr val="002060"/>
                </a:solidFill>
              </a:rPr>
              <a:t>                   </a:t>
            </a:r>
            <a:r>
              <a:rPr lang="es-CO" sz="2400" b="1" dirty="0">
                <a:solidFill>
                  <a:schemeClr val="accent5"/>
                </a:solidFill>
              </a:rPr>
              <a:t>M  =  </a:t>
            </a:r>
            <a:r>
              <a:rPr lang="es-CL" sz="2400" b="1" dirty="0">
                <a:solidFill>
                  <a:schemeClr val="accent5"/>
                </a:solidFill>
              </a:rPr>
              <a:t>Monopolio de la decisión</a:t>
            </a:r>
            <a:endParaRPr lang="es-CO" sz="2400" b="1" dirty="0">
              <a:solidFill>
                <a:schemeClr val="accent5"/>
              </a:solidFill>
            </a:endParaRPr>
          </a:p>
        </p:txBody>
      </p:sp>
      <p:sp>
        <p:nvSpPr>
          <p:cNvPr id="7" name="Rectángulo 6"/>
          <p:cNvSpPr/>
          <p:nvPr/>
        </p:nvSpPr>
        <p:spPr>
          <a:xfrm>
            <a:off x="132963" y="3441490"/>
            <a:ext cx="7974717" cy="461665"/>
          </a:xfrm>
          <a:prstGeom prst="rect">
            <a:avLst/>
          </a:prstGeom>
        </p:spPr>
        <p:txBody>
          <a:bodyPr wrap="square">
            <a:spAutoFit/>
          </a:bodyPr>
          <a:lstStyle/>
          <a:p>
            <a:r>
              <a:rPr lang="es-CO" sz="948" b="1" dirty="0">
                <a:solidFill>
                  <a:schemeClr val="accent2">
                    <a:lumMod val="75000"/>
                  </a:schemeClr>
                </a:solidFill>
              </a:rPr>
              <a:t>                   </a:t>
            </a:r>
            <a:r>
              <a:rPr lang="es-CO" sz="2400" b="1" dirty="0">
                <a:solidFill>
                  <a:srgbClr val="FFFF00"/>
                </a:solidFill>
              </a:rPr>
              <a:t>D</a:t>
            </a:r>
            <a:r>
              <a:rPr lang="es-CO" sz="2400" b="1" dirty="0">
                <a:solidFill>
                  <a:schemeClr val="accent2">
                    <a:lumMod val="75000"/>
                  </a:schemeClr>
                </a:solidFill>
              </a:rPr>
              <a:t>   </a:t>
            </a:r>
            <a:r>
              <a:rPr lang="es-CO" sz="2400" b="1" dirty="0">
                <a:solidFill>
                  <a:srgbClr val="FFFF00"/>
                </a:solidFill>
              </a:rPr>
              <a:t>=</a:t>
            </a:r>
            <a:r>
              <a:rPr lang="es-CO" sz="2400" b="1" dirty="0">
                <a:solidFill>
                  <a:schemeClr val="accent2">
                    <a:lumMod val="75000"/>
                  </a:schemeClr>
                </a:solidFill>
              </a:rPr>
              <a:t>   </a:t>
            </a:r>
            <a:r>
              <a:rPr lang="es-CL" sz="2400" b="1" dirty="0">
                <a:solidFill>
                  <a:srgbClr val="FFFF00"/>
                </a:solidFill>
              </a:rPr>
              <a:t>Discrecionalidad de las decisiones y procesos</a:t>
            </a:r>
            <a:endParaRPr lang="es-CO" sz="2400" b="1" dirty="0">
              <a:solidFill>
                <a:srgbClr val="FFFF00"/>
              </a:solidFill>
            </a:endParaRPr>
          </a:p>
        </p:txBody>
      </p:sp>
      <p:sp>
        <p:nvSpPr>
          <p:cNvPr id="8" name="Rectángulo 7"/>
          <p:cNvSpPr/>
          <p:nvPr/>
        </p:nvSpPr>
        <p:spPr>
          <a:xfrm>
            <a:off x="-169941" y="3834020"/>
            <a:ext cx="8592581" cy="461665"/>
          </a:xfrm>
          <a:prstGeom prst="rect">
            <a:avLst/>
          </a:prstGeom>
        </p:spPr>
        <p:txBody>
          <a:bodyPr wrap="square">
            <a:spAutoFit/>
          </a:bodyPr>
          <a:lstStyle/>
          <a:p>
            <a:pPr algn="just"/>
            <a:r>
              <a:rPr lang="es-CO" sz="948" b="1" dirty="0">
                <a:solidFill>
                  <a:schemeClr val="bg1">
                    <a:lumMod val="95000"/>
                  </a:schemeClr>
                </a:solidFill>
              </a:rPr>
              <a:t>                          </a:t>
            </a:r>
            <a:r>
              <a:rPr lang="es-CO" sz="2400" b="1" dirty="0">
                <a:solidFill>
                  <a:schemeClr val="bg1">
                    <a:lumMod val="95000"/>
                  </a:schemeClr>
                </a:solidFill>
              </a:rPr>
              <a:t>RC   =   </a:t>
            </a:r>
            <a:r>
              <a:rPr lang="es-CL" sz="2400" b="1" dirty="0">
                <a:solidFill>
                  <a:schemeClr val="bg1">
                    <a:lumMod val="95000"/>
                  </a:schemeClr>
                </a:solidFill>
              </a:rPr>
              <a:t>Rendición de Cuentas (</a:t>
            </a:r>
            <a:r>
              <a:rPr lang="en-US" sz="2400" b="1" dirty="0">
                <a:solidFill>
                  <a:schemeClr val="bg1">
                    <a:lumMod val="95000"/>
                  </a:schemeClr>
                </a:solidFill>
              </a:rPr>
              <a:t>Accountability</a:t>
            </a:r>
            <a:r>
              <a:rPr lang="es-CL" sz="2400" b="1" dirty="0">
                <a:solidFill>
                  <a:schemeClr val="bg1">
                    <a:lumMod val="95000"/>
                  </a:schemeClr>
                </a:solidFill>
              </a:rPr>
              <a:t>) Transparencia </a:t>
            </a:r>
            <a:endParaRPr lang="es-CO" sz="2400" b="1" dirty="0">
              <a:solidFill>
                <a:schemeClr val="bg1">
                  <a:lumMod val="95000"/>
                </a:schemeClr>
              </a:solidFill>
            </a:endParaRPr>
          </a:p>
        </p:txBody>
      </p:sp>
    </p:spTree>
    <p:extLst>
      <p:ext uri="{BB962C8B-B14F-4D97-AF65-F5344CB8AC3E}">
        <p14:creationId xmlns:p14="http://schemas.microsoft.com/office/powerpoint/2010/main" val="37722531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4650" y="3467100"/>
            <a:ext cx="2368550" cy="2247900"/>
          </a:xfrm>
          <a:prstGeom prst="rect">
            <a:avLst/>
          </a:prstGeom>
        </p:spPr>
      </p:pic>
    </p:spTree>
    <p:extLst>
      <p:ext uri="{BB962C8B-B14F-4D97-AF65-F5344CB8AC3E}">
        <p14:creationId xmlns:p14="http://schemas.microsoft.com/office/powerpoint/2010/main" val="15904019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1478" y="101557"/>
            <a:ext cx="4240238" cy="2176294"/>
          </a:xfrm>
          <a:prstGeom prst="rect">
            <a:avLst/>
          </a:prstGeom>
        </p:spPr>
      </p:pic>
      <p:sp>
        <p:nvSpPr>
          <p:cNvPr id="6" name="Rectángulo 5"/>
          <p:cNvSpPr/>
          <p:nvPr/>
        </p:nvSpPr>
        <p:spPr>
          <a:xfrm>
            <a:off x="2143760" y="1932365"/>
            <a:ext cx="7101839" cy="2831544"/>
          </a:xfrm>
          <a:prstGeom prst="rect">
            <a:avLst/>
          </a:prstGeom>
        </p:spPr>
        <p:txBody>
          <a:bodyPr wrap="square">
            <a:spAutoFit/>
          </a:bodyPr>
          <a:lstStyle/>
          <a:p>
            <a:pPr algn="ctr"/>
            <a:endParaRPr lang="es-CO" b="1" dirty="0"/>
          </a:p>
          <a:p>
            <a:pPr algn="ctr"/>
            <a:endParaRPr lang="es-CO" sz="2800" b="1" dirty="0"/>
          </a:p>
          <a:p>
            <a:pPr algn="ctr"/>
            <a:r>
              <a:rPr lang="es-CO" sz="2800" b="1" dirty="0"/>
              <a:t>EMERGENCIA SANITARIA, ECONÓMICA, SOCIAL Y ECOLÓGICA</a:t>
            </a:r>
          </a:p>
          <a:p>
            <a:pPr algn="ctr"/>
            <a:r>
              <a:rPr lang="es-CO" sz="2000" dirty="0"/>
              <a:t>Los contadores de los entes públicos y descentralizados, qué deben estar reportando a los representantes legales de sus entidades, a la CGN y a otros entes de vigilancia, inspección y control del estado</a:t>
            </a:r>
            <a:endParaRPr lang="es-CO" sz="2000" b="1"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9119" y="4389120"/>
            <a:ext cx="2341881" cy="1351280"/>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5880" y="4658360"/>
            <a:ext cx="2092960" cy="1035202"/>
          </a:xfrm>
          <a:prstGeom prst="rect">
            <a:avLst/>
          </a:prstGeom>
        </p:spPr>
      </p:pic>
    </p:spTree>
    <p:extLst>
      <p:ext uri="{BB962C8B-B14F-4D97-AF65-F5344CB8AC3E}">
        <p14:creationId xmlns:p14="http://schemas.microsoft.com/office/powerpoint/2010/main" val="26632549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19" y="2204720"/>
            <a:ext cx="4820921" cy="349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CuadroTexto">
            <a:extLst>
              <a:ext uri="{FF2B5EF4-FFF2-40B4-BE49-F238E27FC236}">
                <a16:creationId xmlns:a16="http://schemas.microsoft.com/office/drawing/2014/main" id="{107DE905-6CA8-41CA-BA21-EE8840A7B233}"/>
              </a:ext>
            </a:extLst>
          </p:cNvPr>
          <p:cNvSpPr txBox="1">
            <a:spLocks noChangeArrowheads="1"/>
          </p:cNvSpPr>
          <p:nvPr/>
        </p:nvSpPr>
        <p:spPr bwMode="auto">
          <a:xfrm>
            <a:off x="693155" y="-19655"/>
            <a:ext cx="58092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Geneva" pitchFamily="124" charset="-128"/>
              </a:defRPr>
            </a:lvl1pPr>
            <a:lvl2pPr marL="742950" indent="-285750">
              <a:defRPr sz="2400">
                <a:solidFill>
                  <a:schemeClr val="tx1"/>
                </a:solidFill>
                <a:latin typeface="Calibri" panose="020F0502020204030204" pitchFamily="34" charset="0"/>
                <a:ea typeface="Geneva" pitchFamily="124" charset="-128"/>
              </a:defRPr>
            </a:lvl2pPr>
            <a:lvl3pPr marL="1143000" indent="-228600">
              <a:defRPr sz="2400">
                <a:solidFill>
                  <a:schemeClr val="tx1"/>
                </a:solidFill>
                <a:latin typeface="Calibri" panose="020F0502020204030204" pitchFamily="34" charset="0"/>
                <a:ea typeface="Geneva" pitchFamily="124" charset="-128"/>
              </a:defRPr>
            </a:lvl3pPr>
            <a:lvl4pPr marL="1600200" indent="-228600">
              <a:defRPr sz="2400">
                <a:solidFill>
                  <a:schemeClr val="tx1"/>
                </a:solidFill>
                <a:latin typeface="Calibri" panose="020F0502020204030204" pitchFamily="34" charset="0"/>
                <a:ea typeface="Geneva" pitchFamily="124" charset="-128"/>
              </a:defRPr>
            </a:lvl4pPr>
            <a:lvl5pPr marL="2057400" indent="-228600">
              <a:defRPr sz="2400">
                <a:solidFill>
                  <a:schemeClr val="tx1"/>
                </a:solidFill>
                <a:latin typeface="Calibri" panose="020F0502020204030204" pitchFamily="34" charset="0"/>
                <a:ea typeface="Geneva" pitchFamily="12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4" charset="-128"/>
              </a:defRPr>
            </a:lvl9pPr>
          </a:lstStyle>
          <a:p>
            <a:pPr algn="ctr" eaLnBrk="1" hangingPunct="1"/>
            <a:r>
              <a:rPr lang="pt-BR" altLang="pt-BR" sz="3200" b="1" dirty="0">
                <a:ea typeface="+mn-ea"/>
              </a:rPr>
              <a:t>DE  LAS  CUENTAS PÚBLICAS...</a:t>
            </a:r>
            <a:endParaRPr lang="es-ES_tradnl" altLang="pt-BR" sz="3200" b="1" dirty="0">
              <a:ea typeface="+mn-ea"/>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7600" y="2424621"/>
            <a:ext cx="4135120" cy="3127819"/>
          </a:xfrm>
          <a:prstGeom prst="rect">
            <a:avLst/>
          </a:prstGeom>
        </p:spPr>
      </p:pic>
      <p:cxnSp>
        <p:nvCxnSpPr>
          <p:cNvPr id="9" name="Conector curvado 8"/>
          <p:cNvCxnSpPr/>
          <p:nvPr/>
        </p:nvCxnSpPr>
        <p:spPr>
          <a:xfrm rot="16200000" flipH="1">
            <a:off x="4154169" y="648001"/>
            <a:ext cx="650240" cy="3934460"/>
          </a:xfrm>
          <a:prstGeom prst="curvedConnector4">
            <a:avLst>
              <a:gd name="adj1" fmla="val -35156"/>
              <a:gd name="adj2" fmla="val 8063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4312920" y="543560"/>
            <a:ext cx="0" cy="154423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8" name="Imagen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681" y="682045"/>
            <a:ext cx="1040200" cy="1212796"/>
          </a:xfrm>
          <a:prstGeom prst="rect">
            <a:avLst/>
          </a:prstGeom>
        </p:spPr>
      </p:pic>
      <p:pic>
        <p:nvPicPr>
          <p:cNvPr id="19" name="Imagen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82045"/>
            <a:ext cx="848360" cy="1212796"/>
          </a:xfrm>
          <a:prstGeom prst="rect">
            <a:avLst/>
          </a:prstGeom>
        </p:spPr>
      </p:pic>
      <p:pic>
        <p:nvPicPr>
          <p:cNvPr id="23" name="Imagen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5600" y="1"/>
            <a:ext cx="2438400" cy="1497388"/>
          </a:xfrm>
          <a:prstGeom prst="rect">
            <a:avLst/>
          </a:prstGeom>
        </p:spPr>
      </p:pic>
    </p:spTree>
    <p:extLst>
      <p:ext uri="{BB962C8B-B14F-4D97-AF65-F5344CB8AC3E}">
        <p14:creationId xmlns:p14="http://schemas.microsoft.com/office/powerpoint/2010/main" val="27989422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3088" y="19466"/>
            <a:ext cx="8454152" cy="646331"/>
          </a:xfrm>
          <a:prstGeom prst="rect">
            <a:avLst/>
          </a:prstGeom>
        </p:spPr>
        <p:txBody>
          <a:bodyPr wrap="square">
            <a:spAutoFit/>
          </a:bodyPr>
          <a:lstStyle/>
          <a:p>
            <a:pPr algn="ctr"/>
            <a:r>
              <a:rPr lang="es-CO" sz="1800" b="1" dirty="0"/>
              <a:t>LA GESTIÓN FINANCIERA PÚBLICA FRENTE A LAS EMERGENCIAS SANITARIAS, ECONÓMICAS, SOCIAL Y ECOLÓGICA</a:t>
            </a:r>
            <a:endParaRPr lang="es-CO" sz="1800" dirty="0"/>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32776"/>
            <a:ext cx="3002280" cy="4124744"/>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2040" y="715382"/>
            <a:ext cx="1950720" cy="1279420"/>
          </a:xfrm>
          <a:prstGeom prst="rect">
            <a:avLst/>
          </a:prstGeom>
          <a:ln>
            <a:solidFill>
              <a:schemeClr val="accent5"/>
            </a:solidFill>
          </a:ln>
        </p:spPr>
      </p:pic>
      <p:sp>
        <p:nvSpPr>
          <p:cNvPr id="9" name="Flecha izquierda y arriba 8"/>
          <p:cNvSpPr/>
          <p:nvPr/>
        </p:nvSpPr>
        <p:spPr>
          <a:xfrm rot="10800000">
            <a:off x="894080" y="1280159"/>
            <a:ext cx="1412240" cy="401321"/>
          </a:xfrm>
          <a:prstGeom prst="leftUpArrow">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p:cNvPicPr>
            <a:picLocks noChangeAspect="1"/>
          </p:cNvPicPr>
          <p:nvPr/>
        </p:nvPicPr>
        <p:blipFill>
          <a:blip r:embed="rId4"/>
          <a:stretch>
            <a:fillRect/>
          </a:stretch>
        </p:blipFill>
        <p:spPr>
          <a:xfrm>
            <a:off x="7355840" y="820576"/>
            <a:ext cx="1712691" cy="1174225"/>
          </a:xfrm>
          <a:prstGeom prst="rect">
            <a:avLst/>
          </a:prstGeom>
        </p:spPr>
      </p:pic>
      <p:sp>
        <p:nvSpPr>
          <p:cNvPr id="11" name="Flecha arriba 10"/>
          <p:cNvSpPr/>
          <p:nvPr/>
        </p:nvSpPr>
        <p:spPr>
          <a:xfrm rot="5400000">
            <a:off x="4498306" y="1216626"/>
            <a:ext cx="233748" cy="482600"/>
          </a:xfrm>
          <a:prstGeom prst="up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Pergamino vertical 11"/>
          <p:cNvSpPr/>
          <p:nvPr/>
        </p:nvSpPr>
        <p:spPr>
          <a:xfrm>
            <a:off x="2982691" y="2362200"/>
            <a:ext cx="5755640" cy="3195320"/>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a:p>
            <a:endParaRPr lang="es-ES" dirty="0">
              <a:solidFill>
                <a:schemeClr val="tx1"/>
              </a:solidFill>
            </a:endParaRPr>
          </a:p>
          <a:p>
            <a:endParaRPr lang="es-ES" dirty="0">
              <a:solidFill>
                <a:schemeClr val="tx1"/>
              </a:solidFill>
            </a:endParaRPr>
          </a:p>
          <a:p>
            <a:endParaRPr lang="es-ES" dirty="0">
              <a:solidFill>
                <a:schemeClr val="tx1"/>
              </a:solidFill>
            </a:endParaRPr>
          </a:p>
          <a:p>
            <a:endParaRPr lang="es-ES" dirty="0">
              <a:solidFill>
                <a:schemeClr val="tx1"/>
              </a:solidFill>
            </a:endParaRPr>
          </a:p>
          <a:p>
            <a:endParaRPr lang="es-CO" i="1" dirty="0">
              <a:solidFill>
                <a:schemeClr val="tx1"/>
              </a:solidFill>
            </a:endParaRPr>
          </a:p>
        </p:txBody>
      </p:sp>
      <p:sp>
        <p:nvSpPr>
          <p:cNvPr id="13" name="CuadroTexto 12"/>
          <p:cNvSpPr txBox="1"/>
          <p:nvPr/>
        </p:nvSpPr>
        <p:spPr>
          <a:xfrm>
            <a:off x="3749040" y="2149581"/>
            <a:ext cx="5394960" cy="615553"/>
          </a:xfrm>
          <a:prstGeom prst="rect">
            <a:avLst/>
          </a:prstGeom>
          <a:noFill/>
        </p:spPr>
        <p:txBody>
          <a:bodyPr wrap="square" rtlCol="0">
            <a:spAutoFit/>
          </a:bodyPr>
          <a:lstStyle/>
          <a:p>
            <a:endParaRPr lang="es-CO" sz="1600" b="1" dirty="0"/>
          </a:p>
          <a:p>
            <a:r>
              <a:rPr lang="es-CO" sz="1700" b="1" dirty="0">
                <a:solidFill>
                  <a:srgbClr val="C00000"/>
                </a:solidFill>
              </a:rPr>
              <a:t>Emergencias  Sanitaria, Económica, Social y Ecológica</a:t>
            </a:r>
          </a:p>
        </p:txBody>
      </p:sp>
      <p:sp>
        <p:nvSpPr>
          <p:cNvPr id="14" name="CuadroTexto 13"/>
          <p:cNvSpPr txBox="1"/>
          <p:nvPr/>
        </p:nvSpPr>
        <p:spPr>
          <a:xfrm>
            <a:off x="3337560" y="2784480"/>
            <a:ext cx="4988560" cy="2785378"/>
          </a:xfrm>
          <a:prstGeom prst="rect">
            <a:avLst/>
          </a:prstGeom>
          <a:noFill/>
        </p:spPr>
        <p:txBody>
          <a:bodyPr wrap="square" rtlCol="0">
            <a:spAutoFit/>
          </a:bodyPr>
          <a:lstStyle/>
          <a:p>
            <a:pPr algn="ctr"/>
            <a:r>
              <a:rPr lang="es-ES" sz="1600" dirty="0"/>
              <a:t>         </a:t>
            </a:r>
            <a:r>
              <a:rPr lang="es-ES" sz="2000" b="1" i="1" dirty="0"/>
              <a:t>En todo el territorio de la República de Colombia</a:t>
            </a:r>
          </a:p>
          <a:p>
            <a:endParaRPr lang="es-CO" sz="1500" b="1" dirty="0"/>
          </a:p>
          <a:p>
            <a:pPr marL="698500" lvl="1" indent="-342900">
              <a:buAutoNum type="arabicPeriod"/>
            </a:pPr>
            <a:r>
              <a:rPr lang="es-CO" sz="1500" b="1" dirty="0"/>
              <a:t>Constitución Política - Artículo 215</a:t>
            </a:r>
          </a:p>
          <a:p>
            <a:pPr marL="342900" indent="-342900">
              <a:buAutoNum type="arabicPeriod"/>
            </a:pPr>
            <a:endParaRPr lang="es-CO" sz="1500" b="1" dirty="0"/>
          </a:p>
          <a:p>
            <a:pPr marL="698500" lvl="1" indent="-342900">
              <a:buAutoNum type="arabicPeriod"/>
            </a:pPr>
            <a:r>
              <a:rPr lang="es-CO" sz="1500" b="1" dirty="0"/>
              <a:t>Ley 1317 de 1994. Reglamentaria de los estados de excepción</a:t>
            </a:r>
          </a:p>
          <a:p>
            <a:pPr marL="342900" indent="-342900">
              <a:buAutoNum type="arabicPeriod"/>
            </a:pPr>
            <a:endParaRPr lang="es-CO" sz="1500" b="1" dirty="0"/>
          </a:p>
          <a:p>
            <a:pPr marL="698500" lvl="1" indent="-342900">
              <a:buAutoNum type="arabicPeriod" startAt="3"/>
            </a:pPr>
            <a:r>
              <a:rPr lang="es-CO" sz="1500" b="1" dirty="0"/>
              <a:t>Decretos 417 del 17-03-2020 y  637 el 06-05-2020</a:t>
            </a:r>
          </a:p>
          <a:p>
            <a:pPr marL="342900" indent="-342900">
              <a:buAutoNum type="arabicPeriod" startAt="3"/>
            </a:pPr>
            <a:endParaRPr lang="es-CO" sz="1500" b="1" dirty="0"/>
          </a:p>
          <a:p>
            <a:r>
              <a:rPr lang="es-CO" sz="1500" b="1" dirty="0"/>
              <a:t>        4.     Decretos Legislativos  </a:t>
            </a:r>
            <a:r>
              <a:rPr lang="es-CO" sz="1500" dirty="0"/>
              <a:t>(</a:t>
            </a:r>
            <a:r>
              <a:rPr lang="es-CO" sz="1500" i="1" dirty="0"/>
              <a:t>www.presidencia.gov.co</a:t>
            </a:r>
            <a:r>
              <a:rPr lang="es-CO" sz="1500" dirty="0"/>
              <a:t>)</a:t>
            </a:r>
          </a:p>
        </p:txBody>
      </p:sp>
      <p:pic>
        <p:nvPicPr>
          <p:cNvPr id="16"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6480" y="909583"/>
            <a:ext cx="1945640" cy="1041137"/>
          </a:xfrm>
          <a:prstGeom prst="rect">
            <a:avLst/>
          </a:prstGeom>
        </p:spPr>
      </p:pic>
      <p:sp>
        <p:nvSpPr>
          <p:cNvPr id="15" name="Flecha arriba 14"/>
          <p:cNvSpPr/>
          <p:nvPr/>
        </p:nvSpPr>
        <p:spPr>
          <a:xfrm rot="5400000">
            <a:off x="6984966" y="1224246"/>
            <a:ext cx="218508" cy="482600"/>
          </a:xfrm>
          <a:prstGeom prst="up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Abrir llave 2"/>
          <p:cNvSpPr/>
          <p:nvPr/>
        </p:nvSpPr>
        <p:spPr>
          <a:xfrm rot="16200000">
            <a:off x="5872737" y="-830164"/>
            <a:ext cx="57840" cy="6017329"/>
          </a:xfrm>
          <a:prstGeom prst="leftBrace">
            <a:avLst>
              <a:gd name="adj1" fmla="val 8333"/>
              <a:gd name="adj2" fmla="val 4777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20421390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6715" y="223520"/>
            <a:ext cx="2143344" cy="1671521"/>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639" y="35560"/>
            <a:ext cx="2321561" cy="1944053"/>
          </a:xfrm>
          <a:prstGeom prst="rect">
            <a:avLst/>
          </a:prstGeom>
        </p:spPr>
      </p:pic>
      <p:sp>
        <p:nvSpPr>
          <p:cNvPr id="8" name="Elipse 7"/>
          <p:cNvSpPr/>
          <p:nvPr/>
        </p:nvSpPr>
        <p:spPr>
          <a:xfrm>
            <a:off x="853440" y="342609"/>
            <a:ext cx="1488440" cy="113229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Elipse 8"/>
          <p:cNvSpPr/>
          <p:nvPr/>
        </p:nvSpPr>
        <p:spPr>
          <a:xfrm>
            <a:off x="7076440" y="406400"/>
            <a:ext cx="1503680" cy="1071880"/>
          </a:xfrm>
          <a:prstGeom prst="ellipse">
            <a:avLst/>
          </a:prstGeom>
          <a:solidFill>
            <a:schemeClr val="accent4">
              <a:lumMod val="7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solidFill>
              </a:rPr>
              <a:t>Nuevo Entorno Local</a:t>
            </a:r>
          </a:p>
        </p:txBody>
      </p:sp>
      <p:sp>
        <p:nvSpPr>
          <p:cNvPr id="10" name="Elipse 9"/>
          <p:cNvSpPr/>
          <p:nvPr/>
        </p:nvSpPr>
        <p:spPr>
          <a:xfrm>
            <a:off x="2941320" y="35559"/>
            <a:ext cx="3185160" cy="2399063"/>
          </a:xfrm>
          <a:prstGeom prst="ellipse">
            <a:avLst/>
          </a:prstGeom>
          <a:solidFill>
            <a:schemeClr val="accent4"/>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p:cNvPicPr/>
          <p:nvPr/>
        </p:nvPicPr>
        <p:blipFill rotWithShape="1">
          <a:blip r:embed="rId4" cstate="email">
            <a:extLst>
              <a:ext uri="{28A0092B-C50C-407E-A947-70E740481C1C}">
                <a14:useLocalDpi xmlns:a14="http://schemas.microsoft.com/office/drawing/2010/main"/>
              </a:ext>
            </a:extLst>
          </a:blip>
          <a:srcRect/>
          <a:stretch/>
        </p:blipFill>
        <p:spPr bwMode="auto">
          <a:xfrm>
            <a:off x="3225800" y="599440"/>
            <a:ext cx="2646680" cy="1259840"/>
          </a:xfrm>
          <a:prstGeom prst="rect">
            <a:avLst/>
          </a:prstGeom>
          <a:noFill/>
          <a:ln>
            <a:noFill/>
          </a:ln>
          <a:extLst>
            <a:ext uri="{53640926-AAD7-44D8-BBD7-CCE9431645EC}">
              <a14:shadowObscured xmlns:a14="http://schemas.microsoft.com/office/drawing/2010/main"/>
            </a:ext>
          </a:extLst>
        </p:spPr>
      </p:pic>
      <p:sp>
        <p:nvSpPr>
          <p:cNvPr id="16" name="CaixaDeTexto 19">
            <a:extLst>
              <a:ext uri="{FF2B5EF4-FFF2-40B4-BE49-F238E27FC236}">
                <a16:creationId xmlns:a16="http://schemas.microsoft.com/office/drawing/2014/main" id="{70DB0E6B-6803-4DE3-ABC2-8A3F0D951CFA}"/>
              </a:ext>
            </a:extLst>
          </p:cNvPr>
          <p:cNvSpPr txBox="1"/>
          <p:nvPr/>
        </p:nvSpPr>
        <p:spPr>
          <a:xfrm>
            <a:off x="790323" y="2298383"/>
            <a:ext cx="2112928" cy="369332"/>
          </a:xfrm>
          <a:prstGeom prst="rect">
            <a:avLst/>
          </a:prstGeom>
          <a:noFill/>
        </p:spPr>
        <p:txBody>
          <a:bodyPr wrap="square" rtlCol="0">
            <a:spAutoFit/>
          </a:bodyPr>
          <a:lstStyle/>
          <a:p>
            <a:pPr marL="257175" indent="-257175" algn="ctr">
              <a:buFont typeface="Arial" panose="020B0604020202020204" pitchFamily="34" charset="0"/>
              <a:buChar char="•"/>
            </a:pPr>
            <a:r>
              <a:rPr lang="pt-BR" sz="1800" b="1" dirty="0">
                <a:latin typeface="+mn-lt"/>
              </a:rPr>
              <a:t>Cliente</a:t>
            </a:r>
          </a:p>
        </p:txBody>
      </p:sp>
      <p:sp>
        <p:nvSpPr>
          <p:cNvPr id="17" name="CaixaDeTexto 26">
            <a:extLst>
              <a:ext uri="{FF2B5EF4-FFF2-40B4-BE49-F238E27FC236}">
                <a16:creationId xmlns:a16="http://schemas.microsoft.com/office/drawing/2014/main" id="{FFFA2F10-B511-44DF-8812-AEAD957AA2A4}"/>
              </a:ext>
            </a:extLst>
          </p:cNvPr>
          <p:cNvSpPr txBox="1"/>
          <p:nvPr/>
        </p:nvSpPr>
        <p:spPr>
          <a:xfrm>
            <a:off x="921849" y="3161185"/>
            <a:ext cx="1996323" cy="369332"/>
          </a:xfrm>
          <a:prstGeom prst="rect">
            <a:avLst/>
          </a:prstGeom>
          <a:noFill/>
        </p:spPr>
        <p:txBody>
          <a:bodyPr wrap="square" rtlCol="0">
            <a:spAutoFit/>
          </a:bodyPr>
          <a:lstStyle/>
          <a:p>
            <a:pPr marL="257175" indent="-257175" algn="ctr">
              <a:buFont typeface="Arial" panose="020B0604020202020204" pitchFamily="34" charset="0"/>
              <a:buChar char="•"/>
            </a:pPr>
            <a:r>
              <a:rPr lang="pt-BR" sz="1800" b="1" dirty="0">
                <a:latin typeface="+mn-lt"/>
              </a:rPr>
              <a:t>Mercado </a:t>
            </a:r>
          </a:p>
        </p:txBody>
      </p:sp>
      <p:sp>
        <p:nvSpPr>
          <p:cNvPr id="18" name="CaixaDeTexto 28">
            <a:extLst>
              <a:ext uri="{FF2B5EF4-FFF2-40B4-BE49-F238E27FC236}">
                <a16:creationId xmlns:a16="http://schemas.microsoft.com/office/drawing/2014/main" id="{6F32D309-BAEC-4DD1-9107-7B30AD10C44B}"/>
              </a:ext>
            </a:extLst>
          </p:cNvPr>
          <p:cNvSpPr txBox="1"/>
          <p:nvPr/>
        </p:nvSpPr>
        <p:spPr>
          <a:xfrm>
            <a:off x="831167" y="3511199"/>
            <a:ext cx="2515019" cy="369332"/>
          </a:xfrm>
          <a:prstGeom prst="rect">
            <a:avLst/>
          </a:prstGeom>
          <a:noFill/>
        </p:spPr>
        <p:txBody>
          <a:bodyPr wrap="square" rtlCol="0">
            <a:spAutoFit/>
          </a:bodyPr>
          <a:lstStyle/>
          <a:p>
            <a:pPr marL="257175" indent="-257175" algn="ctr">
              <a:buFont typeface="Arial" panose="020B0604020202020204" pitchFamily="34" charset="0"/>
              <a:buChar char="•"/>
            </a:pPr>
            <a:r>
              <a:rPr lang="es-CO" sz="1800" b="1" dirty="0">
                <a:latin typeface="+mn-lt"/>
              </a:rPr>
              <a:t>Rentabilidad</a:t>
            </a:r>
            <a:r>
              <a:rPr lang="pt-BR" sz="1800" b="1" dirty="0">
                <a:latin typeface="+mn-lt"/>
              </a:rPr>
              <a:t> </a:t>
            </a:r>
          </a:p>
        </p:txBody>
      </p:sp>
      <p:sp>
        <p:nvSpPr>
          <p:cNvPr id="19" name="CaixaDeTexto 30">
            <a:extLst>
              <a:ext uri="{FF2B5EF4-FFF2-40B4-BE49-F238E27FC236}">
                <a16:creationId xmlns:a16="http://schemas.microsoft.com/office/drawing/2014/main" id="{2C2C55BC-AA4D-4825-BF79-DEC511991BB5}"/>
              </a:ext>
            </a:extLst>
          </p:cNvPr>
          <p:cNvSpPr txBox="1"/>
          <p:nvPr/>
        </p:nvSpPr>
        <p:spPr>
          <a:xfrm>
            <a:off x="1122457" y="3787509"/>
            <a:ext cx="2643117" cy="646331"/>
          </a:xfrm>
          <a:prstGeom prst="rect">
            <a:avLst/>
          </a:prstGeom>
          <a:noFill/>
        </p:spPr>
        <p:txBody>
          <a:bodyPr wrap="square" rtlCol="0">
            <a:spAutoFit/>
          </a:bodyPr>
          <a:lstStyle/>
          <a:p>
            <a:pPr marL="257175" indent="-257175" algn="ctr">
              <a:buFont typeface="Arial" panose="020B0604020202020204" pitchFamily="34" charset="0"/>
              <a:buChar char="•"/>
            </a:pPr>
            <a:r>
              <a:rPr lang="es-CO" sz="1800" b="1" dirty="0">
                <a:latin typeface="+mn-lt"/>
              </a:rPr>
              <a:t>Maximización</a:t>
            </a:r>
            <a:r>
              <a:rPr lang="pt-BR" sz="1800" b="1" dirty="0">
                <a:latin typeface="+mn-lt"/>
              </a:rPr>
              <a:t> de </a:t>
            </a:r>
            <a:r>
              <a:rPr lang="es-CO" sz="1800" b="1" dirty="0">
                <a:latin typeface="+mn-lt"/>
              </a:rPr>
              <a:t>los</a:t>
            </a:r>
            <a:r>
              <a:rPr lang="pt-BR" sz="1800" b="1" dirty="0">
                <a:latin typeface="+mn-lt"/>
              </a:rPr>
              <a:t> resultados</a:t>
            </a:r>
          </a:p>
        </p:txBody>
      </p:sp>
      <p:sp>
        <p:nvSpPr>
          <p:cNvPr id="20" name="CaixaDeTexto 31">
            <a:extLst>
              <a:ext uri="{FF2B5EF4-FFF2-40B4-BE49-F238E27FC236}">
                <a16:creationId xmlns:a16="http://schemas.microsoft.com/office/drawing/2014/main" id="{C38FB2C0-5DE4-43DE-AE0E-49A57B940FA5}"/>
              </a:ext>
            </a:extLst>
          </p:cNvPr>
          <p:cNvSpPr txBox="1"/>
          <p:nvPr/>
        </p:nvSpPr>
        <p:spPr>
          <a:xfrm>
            <a:off x="1096499" y="4743636"/>
            <a:ext cx="2626775" cy="1200329"/>
          </a:xfrm>
          <a:prstGeom prst="rect">
            <a:avLst/>
          </a:prstGeom>
          <a:noFill/>
        </p:spPr>
        <p:txBody>
          <a:bodyPr wrap="square" rtlCol="0">
            <a:spAutoFit/>
          </a:bodyPr>
          <a:lstStyle/>
          <a:p>
            <a:pPr marL="257175" indent="-257175" algn="ctr">
              <a:buFont typeface="Arial" panose="020B0604020202020204" pitchFamily="34" charset="0"/>
              <a:buChar char="•"/>
            </a:pPr>
            <a:r>
              <a:rPr lang="es-CO" sz="1800" b="1" dirty="0">
                <a:latin typeface="+mn-lt"/>
              </a:rPr>
              <a:t>Viabilidad</a:t>
            </a:r>
            <a:r>
              <a:rPr lang="pt-BR" sz="1800" b="1" dirty="0">
                <a:latin typeface="+mn-lt"/>
              </a:rPr>
              <a:t> Económica</a:t>
            </a:r>
          </a:p>
          <a:p>
            <a:pPr marL="257175" indent="-257175" algn="ctr">
              <a:buFont typeface="Arial" panose="020B0604020202020204" pitchFamily="34" charset="0"/>
              <a:buChar char="•"/>
            </a:pPr>
            <a:r>
              <a:rPr lang="pt-BR" sz="1800" b="1" i="1" dirty="0">
                <a:solidFill>
                  <a:schemeClr val="accent1">
                    <a:lumMod val="75000"/>
                  </a:schemeClr>
                </a:solidFill>
                <a:latin typeface="+mn-lt"/>
              </a:rPr>
              <a:t>“</a:t>
            </a:r>
            <a:r>
              <a:rPr lang="es-CO" sz="1800" b="1" i="1" dirty="0">
                <a:solidFill>
                  <a:schemeClr val="accent1">
                    <a:lumMod val="75000"/>
                  </a:schemeClr>
                </a:solidFill>
                <a:latin typeface="+mn-lt"/>
              </a:rPr>
              <a:t>Lenguaje</a:t>
            </a:r>
            <a:r>
              <a:rPr lang="pt-BR" sz="1800" b="1" i="1" dirty="0">
                <a:solidFill>
                  <a:schemeClr val="accent1">
                    <a:lumMod val="75000"/>
                  </a:schemeClr>
                </a:solidFill>
                <a:latin typeface="+mn-lt"/>
              </a:rPr>
              <a:t> </a:t>
            </a:r>
            <a:r>
              <a:rPr lang="es-CO" sz="1800" b="1" i="1" dirty="0">
                <a:solidFill>
                  <a:schemeClr val="accent1">
                    <a:lumMod val="75000"/>
                  </a:schemeClr>
                </a:solidFill>
                <a:latin typeface="+mn-lt"/>
              </a:rPr>
              <a:t>común</a:t>
            </a:r>
            <a:r>
              <a:rPr lang="pt-BR" sz="1800" b="1" i="1" dirty="0">
                <a:solidFill>
                  <a:schemeClr val="accent1">
                    <a:lumMod val="75000"/>
                  </a:schemeClr>
                </a:solidFill>
                <a:latin typeface="+mn-lt"/>
              </a:rPr>
              <a:t> de </a:t>
            </a:r>
            <a:r>
              <a:rPr lang="es-CO" sz="1800" b="1" i="1" dirty="0">
                <a:solidFill>
                  <a:schemeClr val="accent1">
                    <a:lumMod val="75000"/>
                  </a:schemeClr>
                </a:solidFill>
                <a:latin typeface="+mn-lt"/>
              </a:rPr>
              <a:t>los</a:t>
            </a:r>
            <a:r>
              <a:rPr lang="pt-BR" sz="1800" b="1" i="1" dirty="0">
                <a:solidFill>
                  <a:schemeClr val="accent1">
                    <a:lumMod val="75000"/>
                  </a:schemeClr>
                </a:solidFill>
                <a:latin typeface="+mn-lt"/>
              </a:rPr>
              <a:t> </a:t>
            </a:r>
            <a:r>
              <a:rPr lang="pt-BR" sz="1800" b="1" i="1" dirty="0" err="1">
                <a:solidFill>
                  <a:schemeClr val="accent1">
                    <a:lumMod val="75000"/>
                  </a:schemeClr>
                </a:solidFill>
                <a:latin typeface="+mn-lt"/>
              </a:rPr>
              <a:t>negocios</a:t>
            </a:r>
            <a:r>
              <a:rPr lang="pt-BR" sz="1800" b="1" i="1" dirty="0">
                <a:solidFill>
                  <a:schemeClr val="accent1">
                    <a:lumMod val="75000"/>
                  </a:schemeClr>
                </a:solidFill>
                <a:latin typeface="+mn-lt"/>
              </a:rPr>
              <a:t>” </a:t>
            </a:r>
          </a:p>
          <a:p>
            <a:pPr algn="ctr"/>
            <a:endParaRPr lang="pt-BR" sz="1800" b="1" i="1" dirty="0">
              <a:latin typeface="+mn-lt"/>
            </a:endParaRPr>
          </a:p>
        </p:txBody>
      </p:sp>
      <p:sp>
        <p:nvSpPr>
          <p:cNvPr id="22" name="CaixaDeTexto 45">
            <a:extLst>
              <a:ext uri="{FF2B5EF4-FFF2-40B4-BE49-F238E27FC236}">
                <a16:creationId xmlns:a16="http://schemas.microsoft.com/office/drawing/2014/main" id="{ABF5E6AC-EEE1-47C5-B2A8-3215A4F85593}"/>
              </a:ext>
            </a:extLst>
          </p:cNvPr>
          <p:cNvSpPr txBox="1"/>
          <p:nvPr/>
        </p:nvSpPr>
        <p:spPr>
          <a:xfrm>
            <a:off x="1672000" y="4404154"/>
            <a:ext cx="857286" cy="276999"/>
          </a:xfrm>
          <a:prstGeom prst="rect">
            <a:avLst/>
          </a:prstGeom>
          <a:noFill/>
        </p:spPr>
        <p:txBody>
          <a:bodyPr wrap="square" rtlCol="0">
            <a:spAutoFit/>
          </a:bodyPr>
          <a:lstStyle/>
          <a:p>
            <a:pPr marL="214313" indent="-214313">
              <a:buFont typeface="Wingdings" panose="05000000000000000000" pitchFamily="2" charset="2"/>
              <a:buChar char="ü"/>
            </a:pPr>
            <a:r>
              <a:rPr lang="pt-BR" sz="1200" b="1" i="1" dirty="0">
                <a:latin typeface="+mn-lt"/>
              </a:rPr>
              <a:t>Costo</a:t>
            </a:r>
          </a:p>
        </p:txBody>
      </p:sp>
      <p:sp>
        <p:nvSpPr>
          <p:cNvPr id="23" name="CaixaDeTexto 46">
            <a:extLst>
              <a:ext uri="{FF2B5EF4-FFF2-40B4-BE49-F238E27FC236}">
                <a16:creationId xmlns:a16="http://schemas.microsoft.com/office/drawing/2014/main" id="{53DD396F-BD19-48F5-92F1-A742F0D8C315}"/>
              </a:ext>
            </a:extLst>
          </p:cNvPr>
          <p:cNvSpPr txBox="1"/>
          <p:nvPr/>
        </p:nvSpPr>
        <p:spPr>
          <a:xfrm>
            <a:off x="1683924" y="4634455"/>
            <a:ext cx="845362" cy="276999"/>
          </a:xfrm>
          <a:prstGeom prst="rect">
            <a:avLst/>
          </a:prstGeom>
          <a:noFill/>
        </p:spPr>
        <p:txBody>
          <a:bodyPr wrap="square" rtlCol="0">
            <a:spAutoFit/>
          </a:bodyPr>
          <a:lstStyle/>
          <a:p>
            <a:pPr marL="214313" indent="-214313">
              <a:buFont typeface="Wingdings" panose="05000000000000000000" pitchFamily="2" charset="2"/>
              <a:buChar char="ü"/>
            </a:pPr>
            <a:r>
              <a:rPr lang="pt-BR" sz="1200" b="1" i="1" dirty="0">
                <a:latin typeface="+mn-lt"/>
              </a:rPr>
              <a:t>Lucro</a:t>
            </a:r>
          </a:p>
        </p:txBody>
      </p:sp>
      <p:sp>
        <p:nvSpPr>
          <p:cNvPr id="24" name="CaixaDeTexto 50">
            <a:extLst>
              <a:ext uri="{FF2B5EF4-FFF2-40B4-BE49-F238E27FC236}">
                <a16:creationId xmlns:a16="http://schemas.microsoft.com/office/drawing/2014/main" id="{06541970-D8C4-4C0D-ADD0-F1967454C670}"/>
              </a:ext>
            </a:extLst>
          </p:cNvPr>
          <p:cNvSpPr txBox="1"/>
          <p:nvPr/>
        </p:nvSpPr>
        <p:spPr>
          <a:xfrm>
            <a:off x="698019" y="2610842"/>
            <a:ext cx="3242372" cy="646331"/>
          </a:xfrm>
          <a:prstGeom prst="rect">
            <a:avLst/>
          </a:prstGeom>
          <a:noFill/>
        </p:spPr>
        <p:txBody>
          <a:bodyPr wrap="square" rtlCol="0">
            <a:spAutoFit/>
          </a:bodyPr>
          <a:lstStyle/>
          <a:p>
            <a:pPr marL="257175" indent="-257175" algn="ctr">
              <a:buFont typeface="Arial" panose="020B0604020202020204" pitchFamily="34" charset="0"/>
              <a:buChar char="•"/>
            </a:pPr>
            <a:r>
              <a:rPr lang="pt-BR" sz="1800" b="1" dirty="0">
                <a:latin typeface="+mn-lt"/>
              </a:rPr>
              <a:t>Venta de </a:t>
            </a:r>
            <a:r>
              <a:rPr lang="es-CO" sz="1800" b="1" dirty="0">
                <a:latin typeface="+mn-lt"/>
              </a:rPr>
              <a:t>Bienes</a:t>
            </a:r>
            <a:r>
              <a:rPr lang="pt-BR" sz="1800" b="1" dirty="0">
                <a:latin typeface="+mn-lt"/>
              </a:rPr>
              <a:t>/</a:t>
            </a:r>
          </a:p>
          <a:p>
            <a:pPr algn="ctr"/>
            <a:r>
              <a:rPr lang="pt-BR" sz="1800" b="1" dirty="0">
                <a:latin typeface="+mn-lt"/>
              </a:rPr>
              <a:t> </a:t>
            </a:r>
            <a:r>
              <a:rPr lang="es-CO" sz="1800" b="1" dirty="0">
                <a:latin typeface="+mn-lt"/>
              </a:rPr>
              <a:t>Servicios</a:t>
            </a:r>
          </a:p>
        </p:txBody>
      </p:sp>
      <p:sp>
        <p:nvSpPr>
          <p:cNvPr id="25" name="CaixaDeTexto 20">
            <a:extLst>
              <a:ext uri="{FF2B5EF4-FFF2-40B4-BE49-F238E27FC236}">
                <a16:creationId xmlns:a16="http://schemas.microsoft.com/office/drawing/2014/main" id="{7E4DA1A2-45A1-46AA-A635-7B3B4988F4E1}"/>
              </a:ext>
            </a:extLst>
          </p:cNvPr>
          <p:cNvSpPr txBox="1"/>
          <p:nvPr/>
        </p:nvSpPr>
        <p:spPr>
          <a:xfrm>
            <a:off x="6256725" y="2098374"/>
            <a:ext cx="1484416" cy="369332"/>
          </a:xfrm>
          <a:prstGeom prst="rect">
            <a:avLst/>
          </a:prstGeom>
          <a:noFill/>
        </p:spPr>
        <p:txBody>
          <a:bodyPr wrap="square" rtlCol="0">
            <a:spAutoFit/>
          </a:bodyPr>
          <a:lstStyle/>
          <a:p>
            <a:pPr marL="257175" indent="-257175" algn="ctr">
              <a:buFont typeface="Wingdings" panose="05000000000000000000" pitchFamily="2" charset="2"/>
              <a:buChar char="ü"/>
            </a:pPr>
            <a:r>
              <a:rPr lang="es-CO" sz="1800" b="1" dirty="0">
                <a:latin typeface="+mn-lt"/>
              </a:rPr>
              <a:t>Ciudadano</a:t>
            </a:r>
          </a:p>
        </p:txBody>
      </p:sp>
      <p:sp>
        <p:nvSpPr>
          <p:cNvPr id="26" name="CaixaDeTexto 25">
            <a:extLst>
              <a:ext uri="{FF2B5EF4-FFF2-40B4-BE49-F238E27FC236}">
                <a16:creationId xmlns:a16="http://schemas.microsoft.com/office/drawing/2014/main" id="{FFD04034-3E98-4B56-AAA3-B51C6E68C58C}"/>
              </a:ext>
            </a:extLst>
          </p:cNvPr>
          <p:cNvSpPr txBox="1"/>
          <p:nvPr/>
        </p:nvSpPr>
        <p:spPr>
          <a:xfrm>
            <a:off x="6048574" y="2415317"/>
            <a:ext cx="1981760" cy="646331"/>
          </a:xfrm>
          <a:prstGeom prst="rect">
            <a:avLst/>
          </a:prstGeom>
          <a:noFill/>
        </p:spPr>
        <p:txBody>
          <a:bodyPr wrap="square" rtlCol="0">
            <a:spAutoFit/>
          </a:bodyPr>
          <a:lstStyle/>
          <a:p>
            <a:pPr marL="257175" indent="-257175" algn="ctr">
              <a:buFont typeface="Wingdings" panose="05000000000000000000" pitchFamily="2" charset="2"/>
              <a:buChar char="ü"/>
            </a:pPr>
            <a:r>
              <a:rPr lang="es-CO" sz="1800" b="1" dirty="0">
                <a:latin typeface="+mn-lt"/>
              </a:rPr>
              <a:t>Recaudo</a:t>
            </a:r>
            <a:r>
              <a:rPr lang="pt-BR" sz="1800" b="1" dirty="0">
                <a:latin typeface="+mn-lt"/>
              </a:rPr>
              <a:t> de </a:t>
            </a:r>
            <a:r>
              <a:rPr lang="es-CO" sz="1800" b="1" dirty="0">
                <a:latin typeface="+mn-lt"/>
              </a:rPr>
              <a:t>Impuestos</a:t>
            </a:r>
          </a:p>
        </p:txBody>
      </p:sp>
      <p:sp>
        <p:nvSpPr>
          <p:cNvPr id="27" name="CaixaDeTexto 27">
            <a:extLst>
              <a:ext uri="{FF2B5EF4-FFF2-40B4-BE49-F238E27FC236}">
                <a16:creationId xmlns:a16="http://schemas.microsoft.com/office/drawing/2014/main" id="{CB55339D-ED8F-4DAF-8C08-650ED17E373B}"/>
              </a:ext>
            </a:extLst>
          </p:cNvPr>
          <p:cNvSpPr txBox="1"/>
          <p:nvPr/>
        </p:nvSpPr>
        <p:spPr>
          <a:xfrm>
            <a:off x="6203196" y="2924608"/>
            <a:ext cx="2005689" cy="369332"/>
          </a:xfrm>
          <a:prstGeom prst="rect">
            <a:avLst/>
          </a:prstGeom>
          <a:noFill/>
        </p:spPr>
        <p:txBody>
          <a:bodyPr wrap="square" rtlCol="0">
            <a:spAutoFit/>
          </a:bodyPr>
          <a:lstStyle/>
          <a:p>
            <a:pPr marL="257175" indent="-257175" algn="ctr">
              <a:buFont typeface="Wingdings" panose="05000000000000000000" pitchFamily="2" charset="2"/>
              <a:buChar char="ü"/>
            </a:pPr>
            <a:r>
              <a:rPr lang="pt-BR" sz="1800" b="1" dirty="0">
                <a:latin typeface="+mn-lt"/>
              </a:rPr>
              <a:t>Carga Tributaria</a:t>
            </a:r>
          </a:p>
        </p:txBody>
      </p:sp>
      <p:sp>
        <p:nvSpPr>
          <p:cNvPr id="28" name="CaixaDeTexto 29">
            <a:extLst>
              <a:ext uri="{FF2B5EF4-FFF2-40B4-BE49-F238E27FC236}">
                <a16:creationId xmlns:a16="http://schemas.microsoft.com/office/drawing/2014/main" id="{59E42BD0-86BE-481D-AA03-0AD18254FAF8}"/>
              </a:ext>
            </a:extLst>
          </p:cNvPr>
          <p:cNvSpPr txBox="1"/>
          <p:nvPr/>
        </p:nvSpPr>
        <p:spPr>
          <a:xfrm>
            <a:off x="6225847" y="3237867"/>
            <a:ext cx="1025378" cy="369332"/>
          </a:xfrm>
          <a:prstGeom prst="rect">
            <a:avLst/>
          </a:prstGeom>
          <a:noFill/>
        </p:spPr>
        <p:txBody>
          <a:bodyPr wrap="square" rtlCol="0">
            <a:spAutoFit/>
          </a:bodyPr>
          <a:lstStyle/>
          <a:p>
            <a:pPr marL="257175" indent="-257175" algn="ctr">
              <a:buFont typeface="Wingdings" panose="05000000000000000000" pitchFamily="2" charset="2"/>
              <a:buChar char="ü"/>
            </a:pPr>
            <a:r>
              <a:rPr lang="pt-BR" sz="1800" b="1" dirty="0">
                <a:latin typeface="+mn-lt"/>
              </a:rPr>
              <a:t>Social</a:t>
            </a:r>
          </a:p>
        </p:txBody>
      </p:sp>
      <p:sp>
        <p:nvSpPr>
          <p:cNvPr id="29" name="CaixaDeTexto 32">
            <a:extLst>
              <a:ext uri="{FF2B5EF4-FFF2-40B4-BE49-F238E27FC236}">
                <a16:creationId xmlns:a16="http://schemas.microsoft.com/office/drawing/2014/main" id="{974A2176-3EC8-4E78-A325-BE39AA2057B5}"/>
              </a:ext>
            </a:extLst>
          </p:cNvPr>
          <p:cNvSpPr txBox="1"/>
          <p:nvPr/>
        </p:nvSpPr>
        <p:spPr>
          <a:xfrm>
            <a:off x="6311518" y="4630370"/>
            <a:ext cx="2573862" cy="923330"/>
          </a:xfrm>
          <a:prstGeom prst="rect">
            <a:avLst/>
          </a:prstGeom>
          <a:noFill/>
        </p:spPr>
        <p:txBody>
          <a:bodyPr wrap="square" rtlCol="0">
            <a:spAutoFit/>
          </a:bodyPr>
          <a:lstStyle/>
          <a:p>
            <a:pPr marL="257175" indent="-257175">
              <a:buFont typeface="Wingdings" panose="05000000000000000000" pitchFamily="2" charset="2"/>
              <a:buChar char="ü"/>
            </a:pPr>
            <a:r>
              <a:rPr lang="es-CO" sz="1800" b="1" dirty="0">
                <a:latin typeface="+mn-lt"/>
              </a:rPr>
              <a:t>Rendición</a:t>
            </a:r>
            <a:r>
              <a:rPr lang="pt-BR" sz="1800" b="1" dirty="0">
                <a:latin typeface="+mn-lt"/>
              </a:rPr>
              <a:t> de </a:t>
            </a:r>
            <a:r>
              <a:rPr lang="es-CO" sz="1800" b="1" dirty="0">
                <a:latin typeface="+mn-lt"/>
              </a:rPr>
              <a:t>cuentas</a:t>
            </a:r>
          </a:p>
          <a:p>
            <a:pPr marL="257175" indent="-257175">
              <a:buFont typeface="Wingdings" panose="05000000000000000000" pitchFamily="2" charset="2"/>
              <a:buChar char="ü"/>
            </a:pPr>
            <a:r>
              <a:rPr lang="pt-BR" sz="1800" b="1" i="1" dirty="0">
                <a:solidFill>
                  <a:schemeClr val="accent1">
                    <a:lumMod val="75000"/>
                  </a:schemeClr>
                </a:solidFill>
                <a:latin typeface="+mn-lt"/>
              </a:rPr>
              <a:t>“</a:t>
            </a:r>
            <a:r>
              <a:rPr lang="es-CO" sz="1800" b="1" i="1" dirty="0">
                <a:solidFill>
                  <a:schemeClr val="accent1">
                    <a:lumMod val="75000"/>
                  </a:schemeClr>
                </a:solidFill>
                <a:latin typeface="+mn-lt"/>
              </a:rPr>
              <a:t>Lenguaje</a:t>
            </a:r>
            <a:r>
              <a:rPr lang="pt-BR" sz="1800" b="1" i="1" dirty="0">
                <a:solidFill>
                  <a:schemeClr val="accent1">
                    <a:lumMod val="75000"/>
                  </a:schemeClr>
                </a:solidFill>
                <a:latin typeface="+mn-lt"/>
              </a:rPr>
              <a:t> </a:t>
            </a:r>
            <a:r>
              <a:rPr lang="es-CO" sz="1800" b="1" i="1" dirty="0">
                <a:solidFill>
                  <a:schemeClr val="accent1">
                    <a:lumMod val="75000"/>
                  </a:schemeClr>
                </a:solidFill>
                <a:latin typeface="+mn-lt"/>
              </a:rPr>
              <a:t>común</a:t>
            </a:r>
            <a:r>
              <a:rPr lang="pt-BR" sz="1800" b="1" i="1" dirty="0">
                <a:solidFill>
                  <a:schemeClr val="accent1">
                    <a:lumMod val="75000"/>
                  </a:schemeClr>
                </a:solidFill>
                <a:latin typeface="+mn-lt"/>
              </a:rPr>
              <a:t> de </a:t>
            </a:r>
            <a:r>
              <a:rPr lang="es-CO" sz="1800" b="1" i="1" dirty="0">
                <a:solidFill>
                  <a:schemeClr val="accent1">
                    <a:lumMod val="75000"/>
                  </a:schemeClr>
                </a:solidFill>
                <a:latin typeface="+mn-lt"/>
              </a:rPr>
              <a:t>los</a:t>
            </a:r>
            <a:r>
              <a:rPr lang="pt-BR" sz="1800" b="1" i="1" dirty="0">
                <a:solidFill>
                  <a:schemeClr val="accent1">
                    <a:lumMod val="75000"/>
                  </a:schemeClr>
                </a:solidFill>
                <a:latin typeface="+mn-lt"/>
              </a:rPr>
              <a:t> </a:t>
            </a:r>
            <a:r>
              <a:rPr lang="es-CO" sz="1800" b="1" i="1" dirty="0">
                <a:solidFill>
                  <a:schemeClr val="accent1">
                    <a:lumMod val="75000"/>
                  </a:schemeClr>
                </a:solidFill>
                <a:latin typeface="+mn-lt"/>
              </a:rPr>
              <a:t>gobiernos</a:t>
            </a:r>
            <a:r>
              <a:rPr lang="pt-BR" sz="1800" b="1" i="1" dirty="0">
                <a:solidFill>
                  <a:schemeClr val="accent1">
                    <a:lumMod val="75000"/>
                  </a:schemeClr>
                </a:solidFill>
                <a:latin typeface="+mn-lt"/>
              </a:rPr>
              <a:t>” </a:t>
            </a:r>
          </a:p>
        </p:txBody>
      </p:sp>
      <p:sp>
        <p:nvSpPr>
          <p:cNvPr id="30" name="CaixaDeTexto 33">
            <a:extLst>
              <a:ext uri="{FF2B5EF4-FFF2-40B4-BE49-F238E27FC236}">
                <a16:creationId xmlns:a16="http://schemas.microsoft.com/office/drawing/2014/main" id="{AA03A701-4D95-4115-A68B-9E6D83D3E6A0}"/>
              </a:ext>
            </a:extLst>
          </p:cNvPr>
          <p:cNvSpPr txBox="1"/>
          <p:nvPr/>
        </p:nvSpPr>
        <p:spPr>
          <a:xfrm>
            <a:off x="6157196" y="3562770"/>
            <a:ext cx="2257596" cy="369332"/>
          </a:xfrm>
          <a:prstGeom prst="rect">
            <a:avLst/>
          </a:prstGeom>
          <a:noFill/>
        </p:spPr>
        <p:txBody>
          <a:bodyPr wrap="square" rtlCol="0">
            <a:spAutoFit/>
          </a:bodyPr>
          <a:lstStyle/>
          <a:p>
            <a:pPr marL="257175" indent="-257175" algn="ctr">
              <a:buFont typeface="Wingdings" panose="05000000000000000000" pitchFamily="2" charset="2"/>
              <a:buChar char="ü"/>
            </a:pPr>
            <a:r>
              <a:rPr lang="es-CO" sz="1800" b="1" dirty="0">
                <a:latin typeface="+mn-lt"/>
              </a:rPr>
              <a:t>Calidad</a:t>
            </a:r>
            <a:r>
              <a:rPr lang="pt-BR" sz="1800" b="1" dirty="0">
                <a:latin typeface="+mn-lt"/>
              </a:rPr>
              <a:t> </a:t>
            </a:r>
            <a:r>
              <a:rPr lang="es-CO" sz="1800" b="1" dirty="0">
                <a:latin typeface="+mn-lt"/>
              </a:rPr>
              <a:t>del</a:t>
            </a:r>
            <a:r>
              <a:rPr lang="pt-BR" sz="1800" b="1" dirty="0">
                <a:latin typeface="+mn-lt"/>
              </a:rPr>
              <a:t> Gasto</a:t>
            </a:r>
          </a:p>
        </p:txBody>
      </p:sp>
      <p:sp>
        <p:nvSpPr>
          <p:cNvPr id="31" name="CaixaDeTexto 48">
            <a:extLst>
              <a:ext uri="{FF2B5EF4-FFF2-40B4-BE49-F238E27FC236}">
                <a16:creationId xmlns:a16="http://schemas.microsoft.com/office/drawing/2014/main" id="{4DF1A798-EBF3-4501-9CD2-07093DA88499}"/>
              </a:ext>
            </a:extLst>
          </p:cNvPr>
          <p:cNvSpPr txBox="1"/>
          <p:nvPr/>
        </p:nvSpPr>
        <p:spPr>
          <a:xfrm>
            <a:off x="6504688" y="3871753"/>
            <a:ext cx="2237576" cy="646331"/>
          </a:xfrm>
          <a:prstGeom prst="rect">
            <a:avLst/>
          </a:prstGeom>
          <a:noFill/>
        </p:spPr>
        <p:txBody>
          <a:bodyPr wrap="square" rtlCol="0">
            <a:spAutoFit/>
          </a:bodyPr>
          <a:lstStyle/>
          <a:p>
            <a:pPr marL="214313" indent="-214313">
              <a:buFont typeface="Wingdings" panose="05000000000000000000" pitchFamily="2" charset="2"/>
              <a:buChar char="ü"/>
            </a:pPr>
            <a:r>
              <a:rPr lang="es-ES" sz="1200" b="1" i="1" dirty="0">
                <a:latin typeface="+mn-lt"/>
              </a:rPr>
              <a:t>Eficiencia, Eficacia, Economía, Efectividad, Ecología</a:t>
            </a:r>
            <a:endParaRPr lang="pt-BR" sz="1200" b="1" i="1" dirty="0">
              <a:latin typeface="+mn-lt"/>
            </a:endParaRPr>
          </a:p>
        </p:txBody>
      </p:sp>
      <p:sp>
        <p:nvSpPr>
          <p:cNvPr id="32" name="CaixaDeTexto 49">
            <a:extLst>
              <a:ext uri="{FF2B5EF4-FFF2-40B4-BE49-F238E27FC236}">
                <a16:creationId xmlns:a16="http://schemas.microsoft.com/office/drawing/2014/main" id="{05170DCF-C31A-4A74-BBEA-4E80BADE4253}"/>
              </a:ext>
            </a:extLst>
          </p:cNvPr>
          <p:cNvSpPr txBox="1"/>
          <p:nvPr/>
        </p:nvSpPr>
        <p:spPr>
          <a:xfrm>
            <a:off x="6498312" y="4412143"/>
            <a:ext cx="1930704" cy="276999"/>
          </a:xfrm>
          <a:prstGeom prst="rect">
            <a:avLst/>
          </a:prstGeom>
          <a:noFill/>
        </p:spPr>
        <p:txBody>
          <a:bodyPr wrap="square" rtlCol="0">
            <a:spAutoFit/>
          </a:bodyPr>
          <a:lstStyle/>
          <a:p>
            <a:pPr marL="214313" indent="-214313">
              <a:buFont typeface="Wingdings" panose="05000000000000000000" pitchFamily="2" charset="2"/>
              <a:buChar char="ü"/>
            </a:pPr>
            <a:r>
              <a:rPr lang="es-CO" sz="1200" b="1" i="1" dirty="0">
                <a:latin typeface="+mn-lt"/>
              </a:rPr>
              <a:t>Asignación</a:t>
            </a:r>
            <a:r>
              <a:rPr lang="pt-BR" sz="1200" b="1" i="1" dirty="0">
                <a:latin typeface="+mn-lt"/>
              </a:rPr>
              <a:t> de Recursos</a:t>
            </a:r>
          </a:p>
        </p:txBody>
      </p:sp>
      <p:sp>
        <p:nvSpPr>
          <p:cNvPr id="35" name="Cerrar llave 34"/>
          <p:cNvSpPr/>
          <p:nvPr/>
        </p:nvSpPr>
        <p:spPr>
          <a:xfrm>
            <a:off x="1035539" y="2415317"/>
            <a:ext cx="107077" cy="304060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6" name="Rectángulo redondeado 35"/>
          <p:cNvSpPr/>
          <p:nvPr/>
        </p:nvSpPr>
        <p:spPr>
          <a:xfrm>
            <a:off x="-50801" y="3313850"/>
            <a:ext cx="1224057"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solidFill>
                  <a:srgbClr val="0070C0"/>
                </a:solidFill>
              </a:rPr>
              <a:t>SECTOR PRIVADO</a:t>
            </a:r>
          </a:p>
        </p:txBody>
      </p:sp>
      <p:sp>
        <p:nvSpPr>
          <p:cNvPr id="37" name="Cerrar llave 36"/>
          <p:cNvSpPr/>
          <p:nvPr/>
        </p:nvSpPr>
        <p:spPr>
          <a:xfrm>
            <a:off x="6100299" y="2153920"/>
            <a:ext cx="125548" cy="339977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8" name="Rectángulo redondeado 37"/>
          <p:cNvSpPr/>
          <p:nvPr/>
        </p:nvSpPr>
        <p:spPr>
          <a:xfrm>
            <a:off x="4818849" y="3359570"/>
            <a:ext cx="1236288"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solidFill>
                  <a:srgbClr val="0070C0"/>
                </a:solidFill>
              </a:rPr>
              <a:t>SECTOR PÚBLICO</a:t>
            </a:r>
          </a:p>
        </p:txBody>
      </p:sp>
      <p:pic>
        <p:nvPicPr>
          <p:cNvPr id="39" name="Imagen 3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7501" y="4228250"/>
            <a:ext cx="1887299" cy="1542629"/>
          </a:xfrm>
          <a:prstGeom prst="rect">
            <a:avLst/>
          </a:prstGeom>
        </p:spPr>
      </p:pic>
    </p:spTree>
    <p:extLst>
      <p:ext uri="{BB962C8B-B14F-4D97-AF65-F5344CB8AC3E}">
        <p14:creationId xmlns:p14="http://schemas.microsoft.com/office/powerpoint/2010/main" val="7796430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9"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dissolve">
                                      <p:cBhvr>
                                        <p:cTn id="42" dur="500"/>
                                        <p:tgtEl>
                                          <p:spTgt spid="3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dissolve">
                                      <p:cBhvr>
                                        <p:cTn id="45" dur="500"/>
                                        <p:tgtEl>
                                          <p:spTgt spid="32"/>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2" grpId="0"/>
      <p:bldP spid="23" grpId="0"/>
      <p:bldP spid="24" grpId="0"/>
      <p:bldP spid="25" grpId="0"/>
      <p:bldP spid="26" grpId="0"/>
      <p:bldP spid="27" grpId="0"/>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3527291-6DCE-40DF-80EF-F38EE22A00DA}"/>
              </a:ext>
            </a:extLst>
          </p:cNvPr>
          <p:cNvSpPr/>
          <p:nvPr/>
        </p:nvSpPr>
        <p:spPr>
          <a:xfrm>
            <a:off x="691035" y="538006"/>
            <a:ext cx="8147439" cy="646331"/>
          </a:xfrm>
          <a:prstGeom prst="rect">
            <a:avLst/>
          </a:prstGeom>
        </p:spPr>
        <p:txBody>
          <a:bodyPr wrap="square">
            <a:spAutoFit/>
          </a:bodyPr>
          <a:lstStyle/>
          <a:p>
            <a:pPr algn="ctr"/>
            <a:r>
              <a:rPr lang="es-MX" sz="1800" b="1" i="1" dirty="0">
                <a:solidFill>
                  <a:srgbClr val="000000"/>
                </a:solidFill>
                <a:latin typeface="Times New Roman" panose="02020603050405020304" pitchFamily="18" charset="0"/>
              </a:rPr>
              <a:t>Tipos  de intervenciones gubernamentales que se realizan para mitigar</a:t>
            </a:r>
          </a:p>
          <a:p>
            <a:pPr algn="ctr"/>
            <a:r>
              <a:rPr lang="es-MX" sz="1800" b="1" i="1" dirty="0">
                <a:solidFill>
                  <a:srgbClr val="000000"/>
                </a:solidFill>
                <a:latin typeface="Times New Roman" panose="02020603050405020304" pitchFamily="18" charset="0"/>
              </a:rPr>
              <a:t>los  impactos de COVID-19</a:t>
            </a:r>
            <a:endParaRPr lang="es-MX" sz="1800" dirty="0">
              <a:solidFill>
                <a:srgbClr val="000000"/>
              </a:solidFill>
              <a:latin typeface="Times New Roman" panose="02020603050405020304" pitchFamily="18" charset="0"/>
            </a:endParaRPr>
          </a:p>
        </p:txBody>
      </p:sp>
      <p:graphicFrame>
        <p:nvGraphicFramePr>
          <p:cNvPr id="5" name="Diagrama 4">
            <a:extLst>
              <a:ext uri="{FF2B5EF4-FFF2-40B4-BE49-F238E27FC236}">
                <a16:creationId xmlns:a16="http://schemas.microsoft.com/office/drawing/2014/main" id="{43FC52B2-D4FF-4086-87CA-4921501F82AC}"/>
              </a:ext>
            </a:extLst>
          </p:cNvPr>
          <p:cNvGraphicFramePr/>
          <p:nvPr>
            <p:extLst>
              <p:ext uri="{D42A27DB-BD31-4B8C-83A1-F6EECF244321}">
                <p14:modId xmlns:p14="http://schemas.microsoft.com/office/powerpoint/2010/main" val="3356397587"/>
              </p:ext>
            </p:extLst>
          </p:nvPr>
        </p:nvGraphicFramePr>
        <p:xfrm>
          <a:off x="2278933" y="1619215"/>
          <a:ext cx="7326923" cy="343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3 CuadroTexto">
            <a:extLst>
              <a:ext uri="{FF2B5EF4-FFF2-40B4-BE49-F238E27FC236}">
                <a16:creationId xmlns:a16="http://schemas.microsoft.com/office/drawing/2014/main" id="{7D9E3444-49A0-4644-8117-1CA78EB5F0D8}"/>
              </a:ext>
            </a:extLst>
          </p:cNvPr>
          <p:cNvSpPr txBox="1"/>
          <p:nvPr/>
        </p:nvSpPr>
        <p:spPr>
          <a:xfrm>
            <a:off x="808763" y="158056"/>
            <a:ext cx="6675566" cy="319446"/>
          </a:xfrm>
          <a:prstGeom prst="rect">
            <a:avLst/>
          </a:prstGeom>
          <a:noFill/>
        </p:spPr>
        <p:txBody>
          <a:bodyPr wrap="square" rtlCol="0">
            <a:spAutoFit/>
          </a:bodyPr>
          <a:lstStyle/>
          <a:p>
            <a:pPr algn="r">
              <a:lnSpc>
                <a:spcPct val="80000"/>
              </a:lnSpc>
            </a:pPr>
            <a:r>
              <a:rPr lang="es-CO" sz="1800" b="1" dirty="0"/>
              <a:t>EFECTOS DEL COVID-19 - ENTIDADES GUBERNAMENTALES </a:t>
            </a:r>
          </a:p>
        </p:txBody>
      </p:sp>
      <p:pic>
        <p:nvPicPr>
          <p:cNvPr id="7" name="Imagen 6">
            <a:extLst>
              <a:ext uri="{FF2B5EF4-FFF2-40B4-BE49-F238E27FC236}">
                <a16:creationId xmlns:a16="http://schemas.microsoft.com/office/drawing/2014/main" id="{612EB951-458C-461A-8F77-71CDC314E5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1638" y="1429016"/>
            <a:ext cx="3005588" cy="4127350"/>
          </a:xfrm>
          <a:prstGeom prst="rect">
            <a:avLst/>
          </a:prstGeom>
        </p:spPr>
      </p:pic>
    </p:spTree>
    <p:extLst>
      <p:ext uri="{BB962C8B-B14F-4D97-AF65-F5344CB8AC3E}">
        <p14:creationId xmlns:p14="http://schemas.microsoft.com/office/powerpoint/2010/main" val="3208299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3 CuadroTexto">
            <a:extLst>
              <a:ext uri="{FF2B5EF4-FFF2-40B4-BE49-F238E27FC236}">
                <a16:creationId xmlns:a16="http://schemas.microsoft.com/office/drawing/2014/main" id="{5A7FBC3D-22AD-44E5-89E7-FA0649B310B2}"/>
              </a:ext>
            </a:extLst>
          </p:cNvPr>
          <p:cNvSpPr txBox="1"/>
          <p:nvPr/>
        </p:nvSpPr>
        <p:spPr>
          <a:xfrm>
            <a:off x="4418437" y="35613"/>
            <a:ext cx="3720421" cy="541046"/>
          </a:xfrm>
          <a:prstGeom prst="rect">
            <a:avLst/>
          </a:prstGeom>
          <a:noFill/>
        </p:spPr>
        <p:txBody>
          <a:bodyPr wrap="square" rtlCol="0">
            <a:spAutoFit/>
          </a:bodyPr>
          <a:lstStyle/>
          <a:p>
            <a:pPr algn="ctr">
              <a:lnSpc>
                <a:spcPct val="80000"/>
              </a:lnSpc>
            </a:pPr>
            <a:r>
              <a:rPr lang="es-CO" sz="1800" b="1" dirty="0"/>
              <a:t>MARCADAS  DIFERENCIAS  EN </a:t>
            </a:r>
          </a:p>
          <a:p>
            <a:pPr algn="ctr">
              <a:lnSpc>
                <a:spcPct val="80000"/>
              </a:lnSpc>
            </a:pPr>
            <a:r>
              <a:rPr lang="es-CO" sz="1800" b="1" dirty="0"/>
              <a:t>GASTO  FISCAL  POR  COVID - 19</a:t>
            </a:r>
          </a:p>
        </p:txBody>
      </p:sp>
      <p:pic>
        <p:nvPicPr>
          <p:cNvPr id="5" name="Picture 2" descr="Resultado de imagen de COVID-19 IPSASB">
            <a:extLst>
              <a:ext uri="{FF2B5EF4-FFF2-40B4-BE49-F238E27FC236}">
                <a16:creationId xmlns:a16="http://schemas.microsoft.com/office/drawing/2014/main" id="{44230E77-D8CC-46A3-BFDE-ADE1552D04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93234" y="530492"/>
            <a:ext cx="2212708" cy="103534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A303769C-91C4-4AFF-8872-801A9C452479}"/>
              </a:ext>
            </a:extLst>
          </p:cNvPr>
          <p:cNvSpPr/>
          <p:nvPr/>
        </p:nvSpPr>
        <p:spPr>
          <a:xfrm>
            <a:off x="3811416" y="1512299"/>
            <a:ext cx="5086908" cy="43844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100" dirty="0">
                <a:solidFill>
                  <a:schemeClr val="tx1"/>
                </a:solidFill>
              </a:rPr>
              <a:t>      </a:t>
            </a:r>
            <a:r>
              <a:rPr lang="es-CO" sz="2000" dirty="0">
                <a:solidFill>
                  <a:schemeClr val="tx1"/>
                </a:solidFill>
              </a:rPr>
              <a:t>Colombia 	3,4%   PIB US$9.400 millones</a:t>
            </a:r>
          </a:p>
        </p:txBody>
      </p:sp>
      <p:sp>
        <p:nvSpPr>
          <p:cNvPr id="7" name="Rectángulo: esquinas redondeadas 6">
            <a:extLst>
              <a:ext uri="{FF2B5EF4-FFF2-40B4-BE49-F238E27FC236}">
                <a16:creationId xmlns:a16="http://schemas.microsoft.com/office/drawing/2014/main" id="{6DDE39EB-9CC4-4BC7-B275-63E1D1B76B77}"/>
              </a:ext>
            </a:extLst>
          </p:cNvPr>
          <p:cNvSpPr/>
          <p:nvPr/>
        </p:nvSpPr>
        <p:spPr>
          <a:xfrm>
            <a:off x="4229971" y="4194653"/>
            <a:ext cx="4334675" cy="35696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100" dirty="0">
                <a:solidFill>
                  <a:schemeClr val="tx1"/>
                </a:solidFill>
              </a:rPr>
              <a:t> Perú		            13.1%</a:t>
            </a:r>
          </a:p>
        </p:txBody>
      </p:sp>
      <p:sp>
        <p:nvSpPr>
          <p:cNvPr id="8" name="CuadroTexto 7">
            <a:extLst>
              <a:ext uri="{FF2B5EF4-FFF2-40B4-BE49-F238E27FC236}">
                <a16:creationId xmlns:a16="http://schemas.microsoft.com/office/drawing/2014/main" id="{ED878D6C-7BE3-4856-A2CF-1E530C130502}"/>
              </a:ext>
            </a:extLst>
          </p:cNvPr>
          <p:cNvSpPr txBox="1"/>
          <p:nvPr/>
        </p:nvSpPr>
        <p:spPr>
          <a:xfrm>
            <a:off x="-57712" y="5464914"/>
            <a:ext cx="4644516" cy="219291"/>
          </a:xfrm>
          <a:prstGeom prst="rect">
            <a:avLst/>
          </a:prstGeom>
          <a:noFill/>
        </p:spPr>
        <p:txBody>
          <a:bodyPr wrap="square" rtlCol="0">
            <a:spAutoFit/>
          </a:bodyPr>
          <a:lstStyle/>
          <a:p>
            <a:r>
              <a:rPr lang="es-CO" sz="800" b="1" dirty="0"/>
              <a:t>Fuente</a:t>
            </a:r>
            <a:r>
              <a:rPr lang="es-CO" sz="800" dirty="0"/>
              <a:t>: Revista dinero 589  </a:t>
            </a:r>
            <a:r>
              <a:rPr lang="es-CO" sz="800" i="1" dirty="0"/>
              <a:t>- Mayo 15 de 2020</a:t>
            </a:r>
          </a:p>
        </p:txBody>
      </p:sp>
      <p:sp>
        <p:nvSpPr>
          <p:cNvPr id="9" name="Rectángulo: esquinas redondeadas 8">
            <a:extLst>
              <a:ext uri="{FF2B5EF4-FFF2-40B4-BE49-F238E27FC236}">
                <a16:creationId xmlns:a16="http://schemas.microsoft.com/office/drawing/2014/main" id="{3A9D7644-BCD8-4685-91DA-1DE10F346C90}"/>
              </a:ext>
            </a:extLst>
          </p:cNvPr>
          <p:cNvSpPr/>
          <p:nvPr/>
        </p:nvSpPr>
        <p:spPr>
          <a:xfrm>
            <a:off x="4229972" y="2867175"/>
            <a:ext cx="4334675" cy="35696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100" dirty="0">
                <a:solidFill>
                  <a:schemeClr val="tx1"/>
                </a:solidFill>
              </a:rPr>
              <a:t>Chile		             6.5%</a:t>
            </a:r>
          </a:p>
        </p:txBody>
      </p:sp>
      <p:sp>
        <p:nvSpPr>
          <p:cNvPr id="10" name="Rectángulo: esquinas redondeadas 9">
            <a:extLst>
              <a:ext uri="{FF2B5EF4-FFF2-40B4-BE49-F238E27FC236}">
                <a16:creationId xmlns:a16="http://schemas.microsoft.com/office/drawing/2014/main" id="{36760927-ABEA-41AE-AB96-F9491C12A41F}"/>
              </a:ext>
            </a:extLst>
          </p:cNvPr>
          <p:cNvSpPr/>
          <p:nvPr/>
        </p:nvSpPr>
        <p:spPr>
          <a:xfrm>
            <a:off x="4229972" y="2474541"/>
            <a:ext cx="4334675" cy="3244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100" dirty="0">
                <a:solidFill>
                  <a:schemeClr val="tx1"/>
                </a:solidFill>
              </a:rPr>
              <a:t>Brasil		             5.7%</a:t>
            </a:r>
          </a:p>
        </p:txBody>
      </p:sp>
      <p:sp>
        <p:nvSpPr>
          <p:cNvPr id="12" name="Rectángulo: esquinas redondeadas 11">
            <a:extLst>
              <a:ext uri="{FF2B5EF4-FFF2-40B4-BE49-F238E27FC236}">
                <a16:creationId xmlns:a16="http://schemas.microsoft.com/office/drawing/2014/main" id="{D0D9EEB8-19E3-4A9E-84BE-38E8D9C81570}"/>
              </a:ext>
            </a:extLst>
          </p:cNvPr>
          <p:cNvSpPr/>
          <p:nvPr/>
        </p:nvSpPr>
        <p:spPr>
          <a:xfrm>
            <a:off x="4229971" y="4658935"/>
            <a:ext cx="4334675" cy="35696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100" dirty="0">
                <a:solidFill>
                  <a:schemeClr val="tx1"/>
                </a:solidFill>
              </a:rPr>
              <a:t> Japón	                        19.2%</a:t>
            </a:r>
          </a:p>
        </p:txBody>
      </p:sp>
      <p:sp>
        <p:nvSpPr>
          <p:cNvPr id="13" name="Rectángulo: esquinas redondeadas 12">
            <a:extLst>
              <a:ext uri="{FF2B5EF4-FFF2-40B4-BE49-F238E27FC236}">
                <a16:creationId xmlns:a16="http://schemas.microsoft.com/office/drawing/2014/main" id="{AF2604CB-113E-42BF-A605-73ADBA256EF9}"/>
              </a:ext>
            </a:extLst>
          </p:cNvPr>
          <p:cNvSpPr/>
          <p:nvPr/>
        </p:nvSpPr>
        <p:spPr>
          <a:xfrm>
            <a:off x="4229971" y="3311484"/>
            <a:ext cx="4334675" cy="30780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100" dirty="0">
                <a:solidFill>
                  <a:schemeClr val="tx1"/>
                </a:solidFill>
              </a:rPr>
              <a:t>Europa	           10.7%</a:t>
            </a:r>
          </a:p>
        </p:txBody>
      </p:sp>
      <p:sp>
        <p:nvSpPr>
          <p:cNvPr id="14" name="Rectángulo: esquinas redondeadas 13">
            <a:extLst>
              <a:ext uri="{FF2B5EF4-FFF2-40B4-BE49-F238E27FC236}">
                <a16:creationId xmlns:a16="http://schemas.microsoft.com/office/drawing/2014/main" id="{5F72E823-B516-4999-B0DE-62F6E8D9AFF1}"/>
              </a:ext>
            </a:extLst>
          </p:cNvPr>
          <p:cNvSpPr/>
          <p:nvPr/>
        </p:nvSpPr>
        <p:spPr>
          <a:xfrm>
            <a:off x="4229971" y="3711344"/>
            <a:ext cx="4334675" cy="35696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100" dirty="0">
                <a:solidFill>
                  <a:schemeClr val="tx1"/>
                </a:solidFill>
              </a:rPr>
              <a:t>Estados Unidos	12.7%</a:t>
            </a:r>
          </a:p>
        </p:txBody>
      </p:sp>
      <p:sp>
        <p:nvSpPr>
          <p:cNvPr id="15" name="Rectángulo: esquinas redondeadas 14">
            <a:extLst>
              <a:ext uri="{FF2B5EF4-FFF2-40B4-BE49-F238E27FC236}">
                <a16:creationId xmlns:a16="http://schemas.microsoft.com/office/drawing/2014/main" id="{417C80E0-D809-43EF-B2F9-C22EE5F98158}"/>
              </a:ext>
            </a:extLst>
          </p:cNvPr>
          <p:cNvSpPr/>
          <p:nvPr/>
        </p:nvSpPr>
        <p:spPr>
          <a:xfrm>
            <a:off x="4229972" y="2058065"/>
            <a:ext cx="4334675" cy="35696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100" dirty="0">
                <a:solidFill>
                  <a:schemeClr val="tx1"/>
                </a:solidFill>
              </a:rPr>
              <a:t>México	            3.8%</a:t>
            </a:r>
          </a:p>
        </p:txBody>
      </p:sp>
      <p:sp>
        <p:nvSpPr>
          <p:cNvPr id="17" name="Elipse 16">
            <a:extLst>
              <a:ext uri="{FF2B5EF4-FFF2-40B4-BE49-F238E27FC236}">
                <a16:creationId xmlns:a16="http://schemas.microsoft.com/office/drawing/2014/main" id="{12378E3F-61DB-4FB6-959B-38F46168E2AC}"/>
              </a:ext>
            </a:extLst>
          </p:cNvPr>
          <p:cNvSpPr/>
          <p:nvPr/>
        </p:nvSpPr>
        <p:spPr>
          <a:xfrm>
            <a:off x="1382070" y="27908"/>
            <a:ext cx="2318782" cy="1786283"/>
          </a:xfrm>
          <a:prstGeom prst="ellipse">
            <a:avLst/>
          </a:pr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8" name="Imagen 17">
            <a:extLst>
              <a:ext uri="{FF2B5EF4-FFF2-40B4-BE49-F238E27FC236}">
                <a16:creationId xmlns:a16="http://schemas.microsoft.com/office/drawing/2014/main" id="{6633B853-99CC-4CEB-BF01-BE027E2A9A74}"/>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515655" y="530492"/>
            <a:ext cx="2058183" cy="753857"/>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954811F2-65BC-4A28-8E43-A6B14FA52D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809" y="2594453"/>
            <a:ext cx="1633356" cy="1306357"/>
          </a:xfrm>
          <a:prstGeom prst="rect">
            <a:avLst/>
          </a:prstGeom>
        </p:spPr>
      </p:pic>
      <p:pic>
        <p:nvPicPr>
          <p:cNvPr id="20" name="Imagen 19">
            <a:extLst>
              <a:ext uri="{FF2B5EF4-FFF2-40B4-BE49-F238E27FC236}">
                <a16:creationId xmlns:a16="http://schemas.microsoft.com/office/drawing/2014/main" id="{83327B63-4507-49D9-8FD0-4C0DAD5D8DE9}"/>
              </a:ext>
            </a:extLst>
          </p:cNvPr>
          <p:cNvPicPr>
            <a:picLocks noChangeAspect="1"/>
          </p:cNvPicPr>
          <p:nvPr/>
        </p:nvPicPr>
        <p:blipFill>
          <a:blip r:embed="rId5"/>
          <a:stretch>
            <a:fillRect/>
          </a:stretch>
        </p:blipFill>
        <p:spPr>
          <a:xfrm>
            <a:off x="2052165" y="2399761"/>
            <a:ext cx="2177805" cy="1786283"/>
          </a:xfrm>
          <a:prstGeom prst="rect">
            <a:avLst/>
          </a:prstGeom>
        </p:spPr>
      </p:pic>
      <p:pic>
        <p:nvPicPr>
          <p:cNvPr id="22" name="Imagen 21">
            <a:extLst>
              <a:ext uri="{FF2B5EF4-FFF2-40B4-BE49-F238E27FC236}">
                <a16:creationId xmlns:a16="http://schemas.microsoft.com/office/drawing/2014/main" id="{10057247-F94B-4F67-98F9-501560AF0A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23971" y="1565835"/>
            <a:ext cx="551677" cy="330821"/>
          </a:xfrm>
          <a:prstGeom prst="rect">
            <a:avLst/>
          </a:prstGeom>
        </p:spPr>
      </p:pic>
      <p:pic>
        <p:nvPicPr>
          <p:cNvPr id="23" name="Imagen 22">
            <a:extLst>
              <a:ext uri="{FF2B5EF4-FFF2-40B4-BE49-F238E27FC236}">
                <a16:creationId xmlns:a16="http://schemas.microsoft.com/office/drawing/2014/main" id="{E26154A1-A9C0-4F63-B9C9-42F0D3B1AF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4306761" y="2114985"/>
            <a:ext cx="481621" cy="233207"/>
          </a:xfrm>
          <a:prstGeom prst="rect">
            <a:avLst/>
          </a:prstGeom>
        </p:spPr>
      </p:pic>
      <p:pic>
        <p:nvPicPr>
          <p:cNvPr id="24" name="Imagen 23">
            <a:extLst>
              <a:ext uri="{FF2B5EF4-FFF2-40B4-BE49-F238E27FC236}">
                <a16:creationId xmlns:a16="http://schemas.microsoft.com/office/drawing/2014/main" id="{44C74FE6-BAC9-41E6-9936-42EE743551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49483" y="4241263"/>
            <a:ext cx="438901" cy="263122"/>
          </a:xfrm>
          <a:prstGeom prst="rect">
            <a:avLst/>
          </a:prstGeom>
        </p:spPr>
      </p:pic>
      <p:pic>
        <p:nvPicPr>
          <p:cNvPr id="25" name="Imagen 24">
            <a:extLst>
              <a:ext uri="{FF2B5EF4-FFF2-40B4-BE49-F238E27FC236}">
                <a16:creationId xmlns:a16="http://schemas.microsoft.com/office/drawing/2014/main" id="{4DC87CED-5AB8-45CA-8BD2-66FAF82BB13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21839" y="2505879"/>
            <a:ext cx="466546" cy="262442"/>
          </a:xfrm>
          <a:prstGeom prst="rect">
            <a:avLst/>
          </a:prstGeom>
        </p:spPr>
      </p:pic>
      <p:pic>
        <p:nvPicPr>
          <p:cNvPr id="26" name="Imagen 25">
            <a:extLst>
              <a:ext uri="{FF2B5EF4-FFF2-40B4-BE49-F238E27FC236}">
                <a16:creationId xmlns:a16="http://schemas.microsoft.com/office/drawing/2014/main" id="{796F06ED-18A7-4847-AC1B-229D64BBFE6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V="1">
            <a:off x="4321839" y="2923560"/>
            <a:ext cx="466545" cy="261574"/>
          </a:xfrm>
          <a:prstGeom prst="rect">
            <a:avLst/>
          </a:prstGeom>
        </p:spPr>
      </p:pic>
      <p:pic>
        <p:nvPicPr>
          <p:cNvPr id="27" name="Imagen 26">
            <a:extLst>
              <a:ext uri="{FF2B5EF4-FFF2-40B4-BE49-F238E27FC236}">
                <a16:creationId xmlns:a16="http://schemas.microsoft.com/office/drawing/2014/main" id="{97E11866-7CFC-4B62-BC75-2AA7A2EFB70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49484" y="3769286"/>
            <a:ext cx="438901" cy="234511"/>
          </a:xfrm>
          <a:prstGeom prst="rect">
            <a:avLst/>
          </a:prstGeom>
        </p:spPr>
      </p:pic>
      <p:pic>
        <p:nvPicPr>
          <p:cNvPr id="28" name="Imagen 27">
            <a:extLst>
              <a:ext uri="{FF2B5EF4-FFF2-40B4-BE49-F238E27FC236}">
                <a16:creationId xmlns:a16="http://schemas.microsoft.com/office/drawing/2014/main" id="{B98C78AC-0C2F-45C4-BAB0-5F7ECFF02E7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49482" y="4694429"/>
            <a:ext cx="438903" cy="263749"/>
          </a:xfrm>
          <a:prstGeom prst="rect">
            <a:avLst/>
          </a:prstGeom>
        </p:spPr>
      </p:pic>
      <p:pic>
        <p:nvPicPr>
          <p:cNvPr id="29" name="Imagen 28">
            <a:extLst>
              <a:ext uri="{FF2B5EF4-FFF2-40B4-BE49-F238E27FC236}">
                <a16:creationId xmlns:a16="http://schemas.microsoft.com/office/drawing/2014/main" id="{3C66EA59-8ECE-43B4-99D2-EE4BF20E829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21839" y="3350483"/>
            <a:ext cx="466545" cy="234511"/>
          </a:xfrm>
          <a:prstGeom prst="rect">
            <a:avLst/>
          </a:prstGeom>
        </p:spPr>
      </p:pic>
    </p:spTree>
    <p:extLst>
      <p:ext uri="{BB962C8B-B14F-4D97-AF65-F5344CB8AC3E}">
        <p14:creationId xmlns:p14="http://schemas.microsoft.com/office/powerpoint/2010/main" val="32844016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4080" y="-64988"/>
            <a:ext cx="6436360" cy="769441"/>
          </a:xfrm>
          <a:prstGeom prst="rect">
            <a:avLst/>
          </a:prstGeom>
        </p:spPr>
        <p:txBody>
          <a:bodyPr wrap="square">
            <a:spAutoFit/>
          </a:bodyPr>
          <a:lstStyle/>
          <a:p>
            <a:pPr algn="ctr"/>
            <a:r>
              <a:rPr lang="es-CO" sz="2200" b="1" dirty="0"/>
              <a:t>REACCIÓN DEL GOBIERNO  COLOMBIANO </a:t>
            </a:r>
          </a:p>
          <a:p>
            <a:pPr algn="ctr"/>
            <a:r>
              <a:rPr lang="es-CO" sz="2200" b="1" dirty="0"/>
              <a:t>Emergencia Sanitaria y Recesión</a:t>
            </a:r>
          </a:p>
        </p:txBody>
      </p:sp>
      <p:sp>
        <p:nvSpPr>
          <p:cNvPr id="5" name="Rectángulo 4"/>
          <p:cNvSpPr/>
          <p:nvPr/>
        </p:nvSpPr>
        <p:spPr>
          <a:xfrm>
            <a:off x="-30480" y="523034"/>
            <a:ext cx="4282440" cy="5239896"/>
          </a:xfrm>
          <a:prstGeom prst="rect">
            <a:avLst/>
          </a:prstGeom>
        </p:spPr>
        <p:txBody>
          <a:bodyPr wrap="square">
            <a:spAutoFit/>
          </a:bodyPr>
          <a:lstStyle/>
          <a:p>
            <a:endParaRPr lang="es-CO" sz="1050" dirty="0">
              <a:solidFill>
                <a:srgbClr val="000000"/>
              </a:solidFill>
              <a:latin typeface="Arial" panose="020B0604020202020204" pitchFamily="34" charset="0"/>
            </a:endParaRPr>
          </a:p>
          <a:p>
            <a:pPr algn="ctr"/>
            <a:r>
              <a:rPr lang="es-CO" sz="1800" b="1" dirty="0">
                <a:solidFill>
                  <a:srgbClr val="000000"/>
                </a:solidFill>
                <a:latin typeface="Arial" panose="020B0604020202020204" pitchFamily="34" charset="0"/>
              </a:rPr>
              <a:t>COMBINACIÓN DE LA </a:t>
            </a:r>
            <a:r>
              <a:rPr lang="es-CO" sz="1800" b="1" dirty="0">
                <a:solidFill>
                  <a:srgbClr val="FF0000"/>
                </a:solidFill>
                <a:latin typeface="Arial" panose="020B0604020202020204" pitchFamily="34" charset="0"/>
              </a:rPr>
              <a:t>POLÍTICA MONETARIA </a:t>
            </a:r>
            <a:r>
              <a:rPr lang="es-CO" sz="1800" b="1" dirty="0">
                <a:solidFill>
                  <a:srgbClr val="000000"/>
                </a:solidFill>
                <a:latin typeface="Arial" panose="020B0604020202020204" pitchFamily="34" charset="0"/>
              </a:rPr>
              <a:t>Y </a:t>
            </a:r>
            <a:r>
              <a:rPr lang="es-CO" sz="1800" b="1" dirty="0">
                <a:solidFill>
                  <a:schemeClr val="accent1">
                    <a:lumMod val="75000"/>
                  </a:schemeClr>
                </a:solidFill>
                <a:latin typeface="Arial" panose="020B0604020202020204" pitchFamily="34" charset="0"/>
              </a:rPr>
              <a:t>FISCAL</a:t>
            </a:r>
            <a:r>
              <a:rPr lang="es-CO" sz="1800" b="1" dirty="0">
                <a:solidFill>
                  <a:srgbClr val="000000"/>
                </a:solidFill>
                <a:latin typeface="Arial" panose="020B0604020202020204" pitchFamily="34" charset="0"/>
              </a:rPr>
              <a:t> (FMI, 2020)</a:t>
            </a:r>
          </a:p>
          <a:p>
            <a:endParaRPr lang="es-CO" sz="1800" b="1" dirty="0">
              <a:solidFill>
                <a:srgbClr val="000000"/>
              </a:solidFill>
              <a:latin typeface="Arial" panose="020B0604020202020204" pitchFamily="34" charset="0"/>
            </a:endParaRPr>
          </a:p>
          <a:p>
            <a:pPr marL="285750" indent="-285750" algn="just">
              <a:buFont typeface="Wingdings" panose="05000000000000000000" pitchFamily="2" charset="2"/>
              <a:buChar char="ü"/>
            </a:pPr>
            <a:r>
              <a:rPr lang="es-CO" sz="1800" b="1" dirty="0">
                <a:solidFill>
                  <a:srgbClr val="FF0000"/>
                </a:solidFill>
                <a:latin typeface="Arial" panose="020B0604020202020204" pitchFamily="34" charset="0"/>
              </a:rPr>
              <a:t>POLÍTICA MONETARIA: </a:t>
            </a:r>
            <a:r>
              <a:rPr lang="es-CO" sz="1800" b="1" u="sng" dirty="0">
                <a:solidFill>
                  <a:srgbClr val="0070C0"/>
                </a:solidFill>
                <a:latin typeface="Arial" panose="020B0604020202020204" pitchFamily="34" charset="0"/>
              </a:rPr>
              <a:t>A corto plazo</a:t>
            </a:r>
            <a:r>
              <a:rPr lang="es-CO" sz="1800" b="1" dirty="0">
                <a:solidFill>
                  <a:srgbClr val="000000"/>
                </a:solidFill>
                <a:latin typeface="Arial" panose="020B0604020202020204" pitchFamily="34" charset="0"/>
              </a:rPr>
              <a:t>, esencial para proporcionar liquidez y estabilizar los mercados financieros, pero el margen de maniobra para el estímulo </a:t>
            </a:r>
            <a:r>
              <a:rPr lang="es-CO" sz="1800" b="1" u="sng" dirty="0">
                <a:solidFill>
                  <a:schemeClr val="accent1">
                    <a:lumMod val="75000"/>
                  </a:schemeClr>
                </a:solidFill>
                <a:latin typeface="Arial" panose="020B0604020202020204" pitchFamily="34" charset="0"/>
              </a:rPr>
              <a:t>a largo plazo</a:t>
            </a:r>
            <a:r>
              <a:rPr lang="es-CO" sz="1800" b="1" dirty="0">
                <a:solidFill>
                  <a:srgbClr val="000000"/>
                </a:solidFill>
                <a:latin typeface="Arial" panose="020B0604020202020204" pitchFamily="34" charset="0"/>
              </a:rPr>
              <a:t> es muy limitado</a:t>
            </a:r>
          </a:p>
          <a:p>
            <a:pPr algn="just"/>
            <a:endParaRPr lang="es-CO" sz="1800" b="1" dirty="0">
              <a:solidFill>
                <a:srgbClr val="000000"/>
              </a:solidFill>
              <a:latin typeface="Arial" panose="020B0604020202020204" pitchFamily="34" charset="0"/>
            </a:endParaRPr>
          </a:p>
          <a:p>
            <a:pPr marL="285750" indent="-285750" algn="just">
              <a:buFont typeface="Wingdings" panose="05000000000000000000" pitchFamily="2" charset="2"/>
              <a:buChar char="ü"/>
            </a:pPr>
            <a:r>
              <a:rPr lang="es-CO" sz="1800" b="1" dirty="0">
                <a:solidFill>
                  <a:schemeClr val="accent5"/>
                </a:solidFill>
                <a:latin typeface="Arial" panose="020B0604020202020204" pitchFamily="34" charset="0"/>
              </a:rPr>
              <a:t>POLÍTICA FISCAL: </a:t>
            </a:r>
            <a:r>
              <a:rPr lang="es-CO" sz="1800" b="1" u="sng" dirty="0">
                <a:solidFill>
                  <a:srgbClr val="FF0000"/>
                </a:solidFill>
                <a:latin typeface="Arial" panose="020B0604020202020204" pitchFamily="34" charset="0"/>
              </a:rPr>
              <a:t>A corto plazo </a:t>
            </a:r>
            <a:r>
              <a:rPr lang="es-CO" sz="1800" b="1" dirty="0">
                <a:solidFill>
                  <a:srgbClr val="000000"/>
                </a:solidFill>
                <a:latin typeface="Arial" panose="020B0604020202020204" pitchFamily="34" charset="0"/>
              </a:rPr>
              <a:t>para reducir el impacto en los hogares y empresas más expuestas y  preservar las relaciones económicas; </a:t>
            </a:r>
            <a:r>
              <a:rPr lang="es-CO" sz="1800" b="1" u="sng" dirty="0">
                <a:solidFill>
                  <a:srgbClr val="FF0000"/>
                </a:solidFill>
                <a:latin typeface="Arial" panose="020B0604020202020204" pitchFamily="34" charset="0"/>
              </a:rPr>
              <a:t>a largo plazo</a:t>
            </a:r>
            <a:r>
              <a:rPr lang="es-CO" sz="1800" b="1" dirty="0">
                <a:solidFill>
                  <a:srgbClr val="000000"/>
                </a:solidFill>
                <a:latin typeface="Arial" panose="020B0604020202020204" pitchFamily="34" charset="0"/>
              </a:rPr>
              <a:t> para apoyar la demanda agregada para una recuperación más rápida</a:t>
            </a:r>
          </a:p>
        </p:txBody>
      </p:sp>
      <p:cxnSp>
        <p:nvCxnSpPr>
          <p:cNvPr id="7" name="Conector recto 6"/>
          <p:cNvCxnSpPr/>
          <p:nvPr/>
        </p:nvCxnSpPr>
        <p:spPr>
          <a:xfrm>
            <a:off x="4363720" y="822960"/>
            <a:ext cx="10160" cy="48209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4358640" y="843260"/>
            <a:ext cx="4785360" cy="4524315"/>
          </a:xfrm>
          <a:prstGeom prst="rect">
            <a:avLst/>
          </a:prstGeom>
        </p:spPr>
        <p:txBody>
          <a:bodyPr wrap="square">
            <a:spAutoFit/>
          </a:bodyPr>
          <a:lstStyle/>
          <a:p>
            <a:pPr algn="ctr"/>
            <a:r>
              <a:rPr lang="es-CO" b="1" dirty="0">
                <a:solidFill>
                  <a:srgbClr val="000000"/>
                </a:solidFill>
                <a:latin typeface="Arial" panose="020B0604020202020204" pitchFamily="34" charset="0"/>
              </a:rPr>
              <a:t>    </a:t>
            </a:r>
            <a:r>
              <a:rPr lang="es-CO" sz="1600" b="1" dirty="0">
                <a:solidFill>
                  <a:srgbClr val="000000"/>
                </a:solidFill>
                <a:latin typeface="Arial" panose="020B0604020202020204" pitchFamily="34" charset="0"/>
              </a:rPr>
              <a:t>El diseño tradicional de la política    económica</a:t>
            </a:r>
          </a:p>
          <a:p>
            <a:pPr algn="ctr"/>
            <a:endParaRPr lang="es-CO" sz="1600" dirty="0">
              <a:solidFill>
                <a:srgbClr val="000000"/>
              </a:solidFill>
              <a:latin typeface="Arial" panose="020B0604020202020204" pitchFamily="34" charset="0"/>
            </a:endParaRPr>
          </a:p>
          <a:p>
            <a:pPr marL="285750" indent="-285750" algn="just">
              <a:buFont typeface="Wingdings" panose="05000000000000000000" pitchFamily="2" charset="2"/>
              <a:buChar char="Ø"/>
            </a:pPr>
            <a:r>
              <a:rPr lang="es-CO" sz="1600" dirty="0">
                <a:solidFill>
                  <a:srgbClr val="000000"/>
                </a:solidFill>
                <a:latin typeface="Arial" panose="020B0604020202020204" pitchFamily="34" charset="0"/>
              </a:rPr>
              <a:t>Tradicionalmente, la política económica se basaba en los flujos (de efectivo)</a:t>
            </a:r>
          </a:p>
          <a:p>
            <a:pPr marL="285750" indent="-285750" algn="just">
              <a:buFont typeface="Wingdings" panose="05000000000000000000" pitchFamily="2" charset="2"/>
              <a:buChar char="Ø"/>
            </a:pPr>
            <a:r>
              <a:rPr lang="es-CO" sz="1600" dirty="0">
                <a:solidFill>
                  <a:srgbClr val="000000"/>
                </a:solidFill>
                <a:latin typeface="Arial" panose="020B0604020202020204" pitchFamily="34" charset="0"/>
              </a:rPr>
              <a:t>La política monetaria se refería a los flujos en los mercados financieros</a:t>
            </a:r>
          </a:p>
          <a:p>
            <a:pPr marL="285750" indent="-285750" algn="just">
              <a:buFont typeface="Wingdings" panose="05000000000000000000" pitchFamily="2" charset="2"/>
              <a:buChar char="Ø"/>
            </a:pPr>
            <a:r>
              <a:rPr lang="es-CO" sz="1600" dirty="0">
                <a:solidFill>
                  <a:srgbClr val="000000"/>
                </a:solidFill>
                <a:latin typeface="Arial" panose="020B0604020202020204" pitchFamily="34" charset="0"/>
              </a:rPr>
              <a:t>La política fiscal se basaba en los ingresos y gastos del estado</a:t>
            </a:r>
          </a:p>
          <a:p>
            <a:pPr marL="285750" indent="-285750" algn="just">
              <a:buFont typeface="Wingdings" panose="05000000000000000000" pitchFamily="2" charset="2"/>
              <a:buChar char="Ø"/>
            </a:pPr>
            <a:r>
              <a:rPr lang="es-CO" sz="1600" dirty="0">
                <a:solidFill>
                  <a:srgbClr val="000000"/>
                </a:solidFill>
                <a:latin typeface="Arial" panose="020B0604020202020204" pitchFamily="34" charset="0"/>
              </a:rPr>
              <a:t>Una parte importante de la política fiscal son los estabilizadores automáticos, que aumentan el gasto automáticamente durante la recesión (</a:t>
            </a:r>
            <a:r>
              <a:rPr lang="es-CO" sz="1600" dirty="0" err="1">
                <a:solidFill>
                  <a:srgbClr val="000000"/>
                </a:solidFill>
                <a:latin typeface="Arial" panose="020B0604020202020204" pitchFamily="34" charset="0"/>
              </a:rPr>
              <a:t>Ej</a:t>
            </a:r>
            <a:r>
              <a:rPr lang="es-CO" sz="1600" dirty="0">
                <a:solidFill>
                  <a:srgbClr val="000000"/>
                </a:solidFill>
                <a:latin typeface="Arial" panose="020B0604020202020204" pitchFamily="34" charset="0"/>
              </a:rPr>
              <a:t>: Las ayudas por desempleo)</a:t>
            </a:r>
          </a:p>
          <a:p>
            <a:pPr marL="285750" indent="-285750" algn="just">
              <a:buFont typeface="Wingdings" panose="05000000000000000000" pitchFamily="2" charset="2"/>
              <a:buChar char="Ø"/>
            </a:pPr>
            <a:r>
              <a:rPr lang="es-CO" sz="1600" dirty="0">
                <a:solidFill>
                  <a:srgbClr val="000000"/>
                </a:solidFill>
                <a:latin typeface="Arial" panose="020B0604020202020204" pitchFamily="34" charset="0"/>
              </a:rPr>
              <a:t>Por lo tanto, el efecto principal de la política fiscal está en </a:t>
            </a:r>
            <a:r>
              <a:rPr lang="es-CO" sz="1600" dirty="0" err="1">
                <a:solidFill>
                  <a:srgbClr val="000000"/>
                </a:solidFill>
                <a:latin typeface="Arial" panose="020B0604020202020204" pitchFamily="34" charset="0"/>
              </a:rPr>
              <a:t>elEstado</a:t>
            </a:r>
            <a:r>
              <a:rPr lang="es-CO" sz="1600" dirty="0">
                <a:solidFill>
                  <a:srgbClr val="000000"/>
                </a:solidFill>
                <a:latin typeface="Arial" panose="020B0604020202020204" pitchFamily="34" charset="0"/>
              </a:rPr>
              <a:t> de </a:t>
            </a:r>
            <a:r>
              <a:rPr lang="es-CO" sz="1600" dirty="0" err="1">
                <a:solidFill>
                  <a:srgbClr val="000000"/>
                </a:solidFill>
                <a:latin typeface="Arial" panose="020B0604020202020204" pitchFamily="34" charset="0"/>
              </a:rPr>
              <a:t>Resultados</a:t>
            </a:r>
            <a:r>
              <a:rPr lang="es-CO" sz="1600" dirty="0" err="1">
                <a:solidFill>
                  <a:srgbClr val="000000"/>
                </a:solidFill>
                <a:latin typeface="Wingdings" panose="05000000000000000000" pitchFamily="2" charset="2"/>
              </a:rPr>
              <a:t></a:t>
            </a:r>
            <a:r>
              <a:rPr lang="es-CO" sz="1600" dirty="0" err="1">
                <a:solidFill>
                  <a:srgbClr val="000000"/>
                </a:solidFill>
                <a:latin typeface="Arial" panose="020B0604020202020204" pitchFamily="34" charset="0"/>
              </a:rPr>
              <a:t>Déficit</a:t>
            </a:r>
            <a:endParaRPr lang="es-CO" sz="1600" dirty="0">
              <a:solidFill>
                <a:srgbClr val="000000"/>
              </a:solidFill>
              <a:latin typeface="Arial" panose="020B0604020202020204" pitchFamily="34" charset="0"/>
            </a:endParaRPr>
          </a:p>
          <a:p>
            <a:pPr marL="285750" indent="-285750" algn="just">
              <a:buFont typeface="Wingdings" panose="05000000000000000000" pitchFamily="2" charset="2"/>
              <a:buChar char="Ø"/>
            </a:pPr>
            <a:r>
              <a:rPr lang="es-CO" sz="1600" dirty="0">
                <a:solidFill>
                  <a:srgbClr val="000000"/>
                </a:solidFill>
                <a:latin typeface="Arial" panose="020B0604020202020204" pitchFamily="34" charset="0"/>
              </a:rPr>
              <a:t>Si el Estado no tiene el dinero necesario, tiene que solicitar préstamos o emitir bonos  </a:t>
            </a:r>
            <a:r>
              <a:rPr lang="es-CO" sz="1600" dirty="0">
                <a:solidFill>
                  <a:srgbClr val="000000"/>
                </a:solidFill>
                <a:latin typeface="Wingdings" panose="05000000000000000000" pitchFamily="2" charset="2"/>
              </a:rPr>
              <a:t></a:t>
            </a:r>
            <a:r>
              <a:rPr lang="es-CO" sz="1600" dirty="0">
                <a:solidFill>
                  <a:srgbClr val="000000"/>
                </a:solidFill>
                <a:latin typeface="Arial" panose="020B0604020202020204" pitchFamily="34" charset="0"/>
              </a:rPr>
              <a:t>Deuda Pública</a:t>
            </a:r>
          </a:p>
        </p:txBody>
      </p:sp>
      <p:sp>
        <p:nvSpPr>
          <p:cNvPr id="2" name="CuadroTexto 1"/>
          <p:cNvSpPr txBox="1"/>
          <p:nvPr/>
        </p:nvSpPr>
        <p:spPr>
          <a:xfrm>
            <a:off x="6715760" y="5542280"/>
            <a:ext cx="1148080" cy="200055"/>
          </a:xfrm>
          <a:prstGeom prst="rect">
            <a:avLst/>
          </a:prstGeom>
          <a:noFill/>
        </p:spPr>
        <p:txBody>
          <a:bodyPr wrap="square" rtlCol="0">
            <a:spAutoFit/>
          </a:bodyPr>
          <a:lstStyle/>
          <a:p>
            <a:r>
              <a:rPr lang="es-CO" sz="700" b="1" dirty="0"/>
              <a:t>Fuente: </a:t>
            </a:r>
            <a:r>
              <a:rPr lang="es-CO" sz="700" dirty="0"/>
              <a:t>A. Bergman 2020</a:t>
            </a:r>
          </a:p>
        </p:txBody>
      </p:sp>
    </p:spTree>
    <p:extLst>
      <p:ext uri="{BB962C8B-B14F-4D97-AF65-F5344CB8AC3E}">
        <p14:creationId xmlns:p14="http://schemas.microsoft.com/office/powerpoint/2010/main" val="2006309894"/>
      </p:ext>
    </p:extLst>
  </p:cSld>
  <p:clrMapOvr>
    <a:masterClrMapping/>
  </p:clrMapOvr>
  <p:transition/>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esCGN_201905.pot [Modo de compatibilidad]" id="{1F38A23C-3129-4F63-9117-B8E8E48E6DD7}" vid="{A8723301-16C1-4FA6-BA99-7850571FEA62}"/>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Presentacion Procedimiento PDA 07-03-19  -  Modo de compatibilidad" id="{59D34440-13D5-4D36-BC7F-8A5BB8A1BC7F}" vid="{ADE92DB4-194E-43DA-A2A0-6D70D2B8753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PresentacionesCGN_201905</Template>
  <TotalTime>1889</TotalTime>
  <Words>1559</Words>
  <Application>Microsoft Office PowerPoint</Application>
  <PresentationFormat>Presentación en pantalla (16:10)</PresentationFormat>
  <Paragraphs>182</Paragraphs>
  <Slides>19</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19</vt:i4>
      </vt:variant>
    </vt:vector>
  </HeadingPairs>
  <TitlesOfParts>
    <vt:vector size="27" baseType="lpstr">
      <vt:lpstr>Adobe Heiti Std R</vt:lpstr>
      <vt:lpstr>Arial</vt:lpstr>
      <vt:lpstr>Calibri</vt:lpstr>
      <vt:lpstr>Roboto</vt:lpstr>
      <vt:lpstr>Times New Roman</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Regulación expedida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Andrea Ochoa Leal</dc:creator>
  <cp:lastModifiedBy>Carlos Estrada</cp:lastModifiedBy>
  <cp:revision>215</cp:revision>
  <dcterms:created xsi:type="dcterms:W3CDTF">2019-11-25T21:13:52Z</dcterms:created>
  <dcterms:modified xsi:type="dcterms:W3CDTF">2021-05-27T17:54:38Z</dcterms:modified>
</cp:coreProperties>
</file>