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06" r:id="rId2"/>
  </p:sldMasterIdLst>
  <p:notesMasterIdLst>
    <p:notesMasterId r:id="rId59"/>
  </p:notesMasterIdLst>
  <p:sldIdLst>
    <p:sldId id="266" r:id="rId3"/>
    <p:sldId id="258" r:id="rId4"/>
    <p:sldId id="264" r:id="rId5"/>
    <p:sldId id="406" r:id="rId6"/>
    <p:sldId id="449" r:id="rId7"/>
    <p:sldId id="450" r:id="rId8"/>
    <p:sldId id="451" r:id="rId9"/>
    <p:sldId id="452" r:id="rId10"/>
    <p:sldId id="405" r:id="rId11"/>
    <p:sldId id="453" r:id="rId12"/>
    <p:sldId id="407" r:id="rId13"/>
    <p:sldId id="408" r:id="rId14"/>
    <p:sldId id="409" r:id="rId15"/>
    <p:sldId id="400" r:id="rId16"/>
    <p:sldId id="401" r:id="rId17"/>
    <p:sldId id="440" r:id="rId18"/>
    <p:sldId id="373" r:id="rId19"/>
    <p:sldId id="262" r:id="rId20"/>
    <p:sldId id="445" r:id="rId21"/>
    <p:sldId id="446" r:id="rId22"/>
    <p:sldId id="257" r:id="rId23"/>
    <p:sldId id="439" r:id="rId24"/>
    <p:sldId id="436" r:id="rId25"/>
    <p:sldId id="437" r:id="rId26"/>
    <p:sldId id="379" r:id="rId27"/>
    <p:sldId id="380" r:id="rId28"/>
    <p:sldId id="381" r:id="rId29"/>
    <p:sldId id="463" r:id="rId30"/>
    <p:sldId id="454" r:id="rId31"/>
    <p:sldId id="438" r:id="rId32"/>
    <p:sldId id="455" r:id="rId33"/>
    <p:sldId id="465" r:id="rId34"/>
    <p:sldId id="447" r:id="rId35"/>
    <p:sldId id="448" r:id="rId36"/>
    <p:sldId id="459" r:id="rId37"/>
    <p:sldId id="456" r:id="rId38"/>
    <p:sldId id="457" r:id="rId39"/>
    <p:sldId id="460" r:id="rId40"/>
    <p:sldId id="461" r:id="rId41"/>
    <p:sldId id="458" r:id="rId42"/>
    <p:sldId id="462" r:id="rId43"/>
    <p:sldId id="464" r:id="rId44"/>
    <p:sldId id="442" r:id="rId45"/>
    <p:sldId id="392" r:id="rId46"/>
    <p:sldId id="393" r:id="rId47"/>
    <p:sldId id="398" r:id="rId48"/>
    <p:sldId id="399" r:id="rId49"/>
    <p:sldId id="443" r:id="rId50"/>
    <p:sldId id="444" r:id="rId51"/>
    <p:sldId id="402" r:id="rId52"/>
    <p:sldId id="403" r:id="rId53"/>
    <p:sldId id="404" r:id="rId54"/>
    <p:sldId id="396" r:id="rId55"/>
    <p:sldId id="441" r:id="rId56"/>
    <p:sldId id="267" r:id="rId57"/>
    <p:sldId id="260" r:id="rId58"/>
  </p:sldIdLst>
  <p:sldSz cx="9144000" cy="5715000" type="screen16x10"/>
  <p:notesSz cx="6858000" cy="9144000"/>
  <p:defaultTextStyle>
    <a:defPPr>
      <a:defRPr lang="es-CO"/>
    </a:defPPr>
    <a:lvl1pPr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355600" indent="101600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712788" indent="2016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068388" indent="3032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425575" indent="403225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CFD"/>
    <a:srgbClr val="FFFFFF"/>
    <a:srgbClr val="069169"/>
    <a:srgbClr val="009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5266" autoAdjust="0"/>
  </p:normalViewPr>
  <p:slideViewPr>
    <p:cSldViewPr snapToGrid="0">
      <p:cViewPr varScale="1">
        <p:scale>
          <a:sx n="82" d="100"/>
          <a:sy n="82" d="100"/>
        </p:scale>
        <p:origin x="978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89A29B-98FD-4D07-BF09-EDBFC170AD30}" type="datetimeFigureOut">
              <a:rPr lang="es-CO"/>
              <a:pPr>
                <a:defRPr/>
              </a:pPr>
              <a:t>27/05/2021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7A34498-5F96-4F0F-BFB0-FCF90A94593A}" type="slidenum">
              <a:rPr lang="es-CO" altLang="es-ES"/>
              <a:pPr/>
              <a:t>‹Nº›</a:t>
            </a:fld>
            <a:endParaRPr lang="es-CO" altLang="es-ES" dirty="0"/>
          </a:p>
        </p:txBody>
      </p:sp>
    </p:spTree>
    <p:extLst>
      <p:ext uri="{BB962C8B-B14F-4D97-AF65-F5344CB8AC3E}">
        <p14:creationId xmlns:p14="http://schemas.microsoft.com/office/powerpoint/2010/main" val="2054633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5600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2788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8388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5575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Esta plantilla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como archivo de inicio para presentaciones externas de la Contaduría General de la nación. En formato presentación en pantalla 16:10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1843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D107426-4F82-4674-B55E-6E76D34EB7FC}" type="slidenum">
              <a:rPr lang="es-CO" altLang="es-CO" sz="1200"/>
              <a:pPr/>
              <a:t>2</a:t>
            </a:fld>
            <a:endParaRPr lang="es-CO" altLang="es-CO" sz="1200" dirty="0"/>
          </a:p>
        </p:txBody>
      </p:sp>
    </p:spTree>
    <p:extLst>
      <p:ext uri="{BB962C8B-B14F-4D97-AF65-F5344CB8AC3E}">
        <p14:creationId xmlns:p14="http://schemas.microsoft.com/office/powerpoint/2010/main" val="54253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761A40A3-FD33-4C93-9718-6B301089F6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BF24FD7-068F-4C5C-8649-7470453F04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slide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</a:t>
            </a:r>
            <a:r>
              <a:rPr lang="es-ES" altLang="es-ES" sz="936" b="1" dirty="0"/>
              <a:t>imágen y texto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En breve: si es posible, 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Derechos de autor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Digite la fuente de donde toma la imagen</a:t>
            </a:r>
            <a:endParaRPr lang="es-CO" sz="936" dirty="0"/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646BC436-D854-4689-83E5-EED0514AA0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712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F10BE7-7676-46CD-A48E-4E178091230D}" type="slidenum">
              <a:rPr kumimoji="0" lang="es-CO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712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CO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929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34498-5F96-4F0F-BFB0-FCF90A94593A}" type="slidenum">
              <a:rPr lang="es-CO" altLang="es-ES" smtClean="0"/>
              <a:pPr/>
              <a:t>29</a:t>
            </a:fld>
            <a:endParaRPr lang="es-CO" altLang="es-ES" dirty="0"/>
          </a:p>
        </p:txBody>
      </p:sp>
    </p:spTree>
    <p:extLst>
      <p:ext uri="{BB962C8B-B14F-4D97-AF65-F5344CB8AC3E}">
        <p14:creationId xmlns:p14="http://schemas.microsoft.com/office/powerpoint/2010/main" val="760798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34498-5F96-4F0F-BFB0-FCF90A94593A}" type="slidenum">
              <a:rPr lang="es-CO" altLang="es-ES" smtClean="0"/>
              <a:pPr/>
              <a:t>31</a:t>
            </a:fld>
            <a:endParaRPr lang="es-CO" altLang="es-ES" dirty="0"/>
          </a:p>
        </p:txBody>
      </p:sp>
    </p:spTree>
    <p:extLst>
      <p:ext uri="{BB962C8B-B14F-4D97-AF65-F5344CB8AC3E}">
        <p14:creationId xmlns:p14="http://schemas.microsoft.com/office/powerpoint/2010/main" val="3117307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/>
              <a:t>POAI: Plan</a:t>
            </a:r>
            <a:r>
              <a:rPr lang="es-CO" sz="1600" b="1" baseline="0" dirty="0"/>
              <a:t> operativo anual de inversiones</a:t>
            </a:r>
            <a:endParaRPr lang="es-CO" sz="1600" b="1" dirty="0"/>
          </a:p>
        </p:txBody>
      </p:sp>
      <p:sp>
        <p:nvSpPr>
          <p:cNvPr id="2355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6D97ECC0-B495-40FA-B442-86D18D32700D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s-CO" altLang="es-CO" sz="1200"/>
          </a:p>
        </p:txBody>
      </p:sp>
    </p:spTree>
    <p:extLst>
      <p:ext uri="{BB962C8B-B14F-4D97-AF65-F5344CB8AC3E}">
        <p14:creationId xmlns:p14="http://schemas.microsoft.com/office/powerpoint/2010/main" val="2805897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7175A54-83E3-425F-B807-2041105D6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slide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</a:t>
            </a:r>
            <a:r>
              <a:rPr lang="es-ES" altLang="es-ES" sz="936" b="1" dirty="0"/>
              <a:t>imágen y texto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En breve: si es posible, 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Derechos de autor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Digite la fuente de donde toma la imagen</a:t>
            </a:r>
            <a:endParaRPr lang="es-CO" sz="936" dirty="0"/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96D90FA1-C31E-4209-A8D6-545E3F11AED7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s-CO" altLang="es-CO" sz="1200" dirty="0"/>
          </a:p>
        </p:txBody>
      </p:sp>
    </p:spTree>
    <p:extLst>
      <p:ext uri="{BB962C8B-B14F-4D97-AF65-F5344CB8AC3E}">
        <p14:creationId xmlns:p14="http://schemas.microsoft.com/office/powerpoint/2010/main" val="2949438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7175A54-83E3-425F-B807-2041105D6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slide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</a:t>
            </a:r>
            <a:r>
              <a:rPr lang="es-ES" altLang="es-ES" sz="936" b="1" dirty="0"/>
              <a:t>imágen y texto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En breve: si es posible, 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Derechos de autor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Digite la fuente de donde toma la imagen</a:t>
            </a:r>
            <a:endParaRPr lang="es-CO" sz="936" dirty="0"/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96D90FA1-C31E-4209-A8D6-545E3F11AED7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s-CO" altLang="es-CO" sz="1200" dirty="0"/>
          </a:p>
        </p:txBody>
      </p:sp>
    </p:spTree>
    <p:extLst>
      <p:ext uri="{BB962C8B-B14F-4D97-AF65-F5344CB8AC3E}">
        <p14:creationId xmlns:p14="http://schemas.microsoft.com/office/powerpoint/2010/main" val="3211184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7175A54-83E3-425F-B807-2041105D6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slide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</a:t>
            </a:r>
            <a:r>
              <a:rPr lang="es-ES" altLang="es-ES" sz="936" b="1" dirty="0"/>
              <a:t>imágen y texto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En breve: si es posible, 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Derechos de autor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Digite la fuente de donde toma la imagen</a:t>
            </a:r>
            <a:endParaRPr lang="es-CO" sz="936" dirty="0"/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96D90FA1-C31E-4209-A8D6-545E3F11AED7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s-CO" altLang="es-CO" sz="1200" dirty="0"/>
          </a:p>
        </p:txBody>
      </p:sp>
    </p:spTree>
    <p:extLst>
      <p:ext uri="{BB962C8B-B14F-4D97-AF65-F5344CB8AC3E}">
        <p14:creationId xmlns:p14="http://schemas.microsoft.com/office/powerpoint/2010/main" val="558074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7175A54-83E3-425F-B807-2041105D6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slide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</a:t>
            </a:r>
            <a:r>
              <a:rPr lang="es-ES" altLang="es-ES" sz="936" b="1" dirty="0"/>
              <a:t>imágen y texto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En breve: si es posible, 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Derechos de autor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Digite la fuente de donde toma la imagen</a:t>
            </a:r>
            <a:endParaRPr lang="es-CO" sz="936" dirty="0"/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96D90FA1-C31E-4209-A8D6-545E3F11AED7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s-CO" altLang="es-CO" sz="1200" dirty="0"/>
          </a:p>
        </p:txBody>
      </p:sp>
    </p:spTree>
    <p:extLst>
      <p:ext uri="{BB962C8B-B14F-4D97-AF65-F5344CB8AC3E}">
        <p14:creationId xmlns:p14="http://schemas.microsoft.com/office/powerpoint/2010/main" val="3054774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7175A54-83E3-425F-B807-2041105D6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slide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</a:t>
            </a:r>
            <a:r>
              <a:rPr lang="es-ES" altLang="es-ES" sz="936" b="1" dirty="0"/>
              <a:t>imágen y texto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En breve: si es posible, 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Derechos de autor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Digite la fuente de donde toma la imagen</a:t>
            </a:r>
            <a:endParaRPr lang="es-CO" sz="936" dirty="0"/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96D90FA1-C31E-4209-A8D6-545E3F11AED7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s-CO" altLang="es-CO" sz="1200" dirty="0"/>
          </a:p>
        </p:txBody>
      </p:sp>
    </p:spTree>
    <p:extLst>
      <p:ext uri="{BB962C8B-B14F-4D97-AF65-F5344CB8AC3E}">
        <p14:creationId xmlns:p14="http://schemas.microsoft.com/office/powerpoint/2010/main" val="1358158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7175A54-83E3-425F-B807-2041105D6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slide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</a:t>
            </a:r>
            <a:r>
              <a:rPr lang="es-ES" altLang="es-ES" sz="936" b="1" dirty="0"/>
              <a:t>imágen y texto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En breve: si es posible, 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Derechos de autor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Digite la fuente de donde toma la imagen</a:t>
            </a:r>
            <a:endParaRPr lang="es-CO" sz="936" dirty="0"/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96D90FA1-C31E-4209-A8D6-545E3F11AED7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s-CO" altLang="es-CO" sz="1200" dirty="0"/>
          </a:p>
        </p:txBody>
      </p:sp>
    </p:spTree>
    <p:extLst>
      <p:ext uri="{BB962C8B-B14F-4D97-AF65-F5344CB8AC3E}">
        <p14:creationId xmlns:p14="http://schemas.microsoft.com/office/powerpoint/2010/main" val="96983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slide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nombrar los </a:t>
            </a:r>
            <a:r>
              <a:rPr lang="es-ES" altLang="es-ES" sz="936" b="1" dirty="0"/>
              <a:t>Capítulos</a:t>
            </a:r>
            <a:r>
              <a:rPr lang="es-ES" altLang="es-ES" sz="936" dirty="0"/>
              <a:t>, cambio de </a:t>
            </a:r>
            <a:r>
              <a:rPr lang="es-ES" altLang="es-ES" sz="936" b="1" dirty="0"/>
              <a:t>tema</a:t>
            </a:r>
            <a:r>
              <a:rPr lang="es-ES" altLang="es-ES" sz="936" dirty="0"/>
              <a:t> o para </a:t>
            </a:r>
            <a:r>
              <a:rPr lang="es-ES" altLang="es-ES" sz="936" b="1" dirty="0"/>
              <a:t>saltos de sección </a:t>
            </a:r>
            <a:r>
              <a:rPr lang="es-ES" altLang="es-ES" sz="936" dirty="0"/>
              <a:t>en presentaciones de varios temas o conferencistas.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2048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5A9F4DD-2AA1-4F60-9D45-5E5B4758C80C}" type="slidenum">
              <a:rPr lang="es-CO" altLang="es-CO" sz="1200"/>
              <a:pPr/>
              <a:t>3</a:t>
            </a:fld>
            <a:endParaRPr lang="es-CO" altLang="es-CO" sz="1200" dirty="0"/>
          </a:p>
        </p:txBody>
      </p:sp>
    </p:spTree>
    <p:extLst>
      <p:ext uri="{BB962C8B-B14F-4D97-AF65-F5344CB8AC3E}">
        <p14:creationId xmlns:p14="http://schemas.microsoft.com/office/powerpoint/2010/main" val="189655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7175A54-83E3-425F-B807-2041105D6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slide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</a:t>
            </a:r>
            <a:r>
              <a:rPr lang="es-ES" altLang="es-ES" sz="936" b="1" dirty="0"/>
              <a:t>imágen y texto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En breve: si es posible, 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Derechos de autor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Digite la fuente de donde toma la imagen</a:t>
            </a:r>
            <a:endParaRPr lang="es-CO" sz="936" dirty="0"/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96D90FA1-C31E-4209-A8D6-545E3F11AED7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s-CO" altLang="es-CO" sz="1200" dirty="0"/>
          </a:p>
        </p:txBody>
      </p:sp>
    </p:spTree>
    <p:extLst>
      <p:ext uri="{BB962C8B-B14F-4D97-AF65-F5344CB8AC3E}">
        <p14:creationId xmlns:p14="http://schemas.microsoft.com/office/powerpoint/2010/main" val="4288903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7175A54-83E3-425F-B807-2041105D6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slide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</a:t>
            </a:r>
            <a:r>
              <a:rPr lang="es-ES" altLang="es-ES" sz="936" b="1" dirty="0"/>
              <a:t>imágen y texto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En breve: si es posible, 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Derechos de autor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Digite la fuente de donde toma la imagen</a:t>
            </a:r>
            <a:endParaRPr lang="es-CO" sz="936" dirty="0"/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96D90FA1-C31E-4209-A8D6-545E3F11AED7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s-CO" altLang="es-CO" sz="1200" dirty="0"/>
          </a:p>
        </p:txBody>
      </p:sp>
    </p:spTree>
    <p:extLst>
      <p:ext uri="{BB962C8B-B14F-4D97-AF65-F5344CB8AC3E}">
        <p14:creationId xmlns:p14="http://schemas.microsoft.com/office/powerpoint/2010/main" val="1615336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7175A54-83E3-425F-B807-2041105D6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slide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</a:t>
            </a:r>
            <a:r>
              <a:rPr lang="es-ES" altLang="es-ES" sz="936" b="1" dirty="0"/>
              <a:t>imágen y texto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En breve: si es posible, 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Derechos de autor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Digite la fuente de donde toma la imagen</a:t>
            </a:r>
            <a:endParaRPr lang="es-CO" sz="936" dirty="0"/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96D90FA1-C31E-4209-A8D6-545E3F11AED7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s-CO" altLang="es-CO" sz="1200" dirty="0"/>
          </a:p>
        </p:txBody>
      </p:sp>
    </p:spTree>
    <p:extLst>
      <p:ext uri="{BB962C8B-B14F-4D97-AF65-F5344CB8AC3E}">
        <p14:creationId xmlns:p14="http://schemas.microsoft.com/office/powerpoint/2010/main" val="1799543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7175A54-83E3-425F-B807-2041105D6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slide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</a:t>
            </a:r>
            <a:r>
              <a:rPr lang="es-ES" altLang="es-ES" sz="936" b="1" dirty="0"/>
              <a:t>imágen y texto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En breve: si es posible, 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Derechos de autor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Digite la fuente de donde toma la imagen</a:t>
            </a:r>
            <a:endParaRPr lang="es-CO" sz="936" dirty="0"/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96D90FA1-C31E-4209-A8D6-545E3F11AED7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s-CO" altLang="es-CO" sz="1200" dirty="0"/>
          </a:p>
        </p:txBody>
      </p:sp>
    </p:spTree>
    <p:extLst>
      <p:ext uri="{BB962C8B-B14F-4D97-AF65-F5344CB8AC3E}">
        <p14:creationId xmlns:p14="http://schemas.microsoft.com/office/powerpoint/2010/main" val="24048071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7175A54-83E3-425F-B807-2041105D6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slide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</a:t>
            </a:r>
            <a:r>
              <a:rPr lang="es-ES" altLang="es-ES" sz="936" b="1" dirty="0"/>
              <a:t>imágen y texto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En breve: si es posible, 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Derechos de autor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Digite la fuente de donde toma la imagen</a:t>
            </a:r>
            <a:endParaRPr lang="es-CO" sz="936" dirty="0"/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96D90FA1-C31E-4209-A8D6-545E3F11AED7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s-CO" altLang="es-CO" sz="1200" dirty="0"/>
          </a:p>
        </p:txBody>
      </p:sp>
    </p:spTree>
    <p:extLst>
      <p:ext uri="{BB962C8B-B14F-4D97-AF65-F5344CB8AC3E}">
        <p14:creationId xmlns:p14="http://schemas.microsoft.com/office/powerpoint/2010/main" val="22636228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7175A54-83E3-425F-B807-2041105D6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slide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</a:t>
            </a:r>
            <a:r>
              <a:rPr lang="es-ES" altLang="es-ES" sz="936" b="1" dirty="0"/>
              <a:t>imágen y texto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En breve: si es posible, 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Derechos de autor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Digite la fuente de donde toma la imagen</a:t>
            </a:r>
            <a:endParaRPr lang="es-CO" sz="936" dirty="0"/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96D90FA1-C31E-4209-A8D6-545E3F11AED7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s-CO" altLang="es-CO" sz="1200" dirty="0"/>
          </a:p>
        </p:txBody>
      </p:sp>
    </p:spTree>
    <p:extLst>
      <p:ext uri="{BB962C8B-B14F-4D97-AF65-F5344CB8AC3E}">
        <p14:creationId xmlns:p14="http://schemas.microsoft.com/office/powerpoint/2010/main" val="5605607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slide finaliza la presentación. Si se requiere que el funcionario de la CGN deba ser contactado,  digite el </a:t>
            </a:r>
            <a:r>
              <a:rPr lang="es-ES" altLang="es-ES" sz="936" b="1" dirty="0"/>
              <a:t>correo electrónico institucional.</a:t>
            </a:r>
            <a:endParaRPr lang="es-CO" sz="936" dirty="0"/>
          </a:p>
        </p:txBody>
      </p:sp>
      <p:sp>
        <p:nvSpPr>
          <p:cNvPr id="266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AB3BD5F-C82C-4051-8155-DCC9BB5BEB99}" type="slidenum">
              <a:rPr lang="es-CO" altLang="es-CO" sz="1200"/>
              <a:pPr/>
              <a:t>56</a:t>
            </a:fld>
            <a:endParaRPr lang="es-CO" altLang="es-CO" sz="1200" dirty="0"/>
          </a:p>
        </p:txBody>
      </p:sp>
    </p:spTree>
    <p:extLst>
      <p:ext uri="{BB962C8B-B14F-4D97-AF65-F5344CB8AC3E}">
        <p14:creationId xmlns:p14="http://schemas.microsoft.com/office/powerpoint/2010/main" val="1267236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s-ES" dirty="0"/>
              <a:t>Esta diapositiva se </a:t>
            </a:r>
            <a:r>
              <a:rPr lang="es-ES" altLang="es-ES" b="1" dirty="0"/>
              <a:t>debe usar </a:t>
            </a:r>
            <a:r>
              <a:rPr lang="es-ES" altLang="es-ES" dirty="0"/>
              <a:t>para </a:t>
            </a:r>
            <a:r>
              <a:rPr lang="es-ES" altLang="es-ES" b="1" dirty="0"/>
              <a:t>imagen y texto </a:t>
            </a:r>
          </a:p>
          <a:p>
            <a:pPr eaLnBrk="1" hangingPunct="1"/>
            <a:endParaRPr lang="es-ES" altLang="es-ES" dirty="0"/>
          </a:p>
          <a:p>
            <a:pPr eaLnBrk="1" hangingPunct="1"/>
            <a:r>
              <a:rPr lang="es-ES" altLang="es-ES" b="1" dirty="0"/>
              <a:t>Secciones</a:t>
            </a:r>
            <a:endParaRPr lang="es-ES" altLang="es-ES" dirty="0"/>
          </a:p>
          <a:p>
            <a:pPr eaLnBrk="1" hangingPunct="1"/>
            <a:r>
              <a:rPr lang="es-ES"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lang="es-ES" altLang="es-ES" b="1" dirty="0"/>
          </a:p>
          <a:p>
            <a:pPr eaLnBrk="1" hangingPunct="1"/>
            <a:r>
              <a:rPr lang="es-ES" altLang="es-ES" b="1" dirty="0"/>
              <a:t>Notas</a:t>
            </a:r>
          </a:p>
          <a:p>
            <a:pPr eaLnBrk="1" hangingPunct="1"/>
            <a:r>
              <a:rPr lang="es-ES" altLang="es-ES" dirty="0"/>
              <a:t>Use la sección </a:t>
            </a:r>
            <a:r>
              <a:rPr lang="es-ES" altLang="es-ES" b="1" dirty="0"/>
              <a:t>Notas</a:t>
            </a:r>
            <a:r>
              <a:rPr lang="es-ES" altLang="es-ES" dirty="0"/>
              <a:t> para las notas de entrega o para proporcionar detalles adicionales al público. Vea las notas en la </a:t>
            </a:r>
            <a:r>
              <a:rPr lang="es-ES" altLang="es-ES" b="1" dirty="0"/>
              <a:t>vista Presentación </a:t>
            </a:r>
            <a:r>
              <a:rPr lang="es-ES" altLang="es-ES" dirty="0"/>
              <a:t>durante la presentación. </a:t>
            </a:r>
          </a:p>
          <a:p>
            <a:pPr eaLnBrk="1" hangingPunct="1"/>
            <a:r>
              <a:rPr lang="es-ES" altLang="es-ES" dirty="0"/>
              <a:t>Tenga en cuenta el tamaño de la fuente (es importante para la accesibilidad, visibilidad, grabación en video y producción en línea).</a:t>
            </a:r>
          </a:p>
          <a:p>
            <a:pPr eaLnBrk="1" hangingPunct="1"/>
            <a:endParaRPr lang="es-ES" altLang="es-ES" dirty="0"/>
          </a:p>
          <a:p>
            <a:pPr eaLnBrk="1" hangingPunct="1"/>
            <a:r>
              <a:rPr lang="es-ES" altLang="es-ES" b="1" dirty="0"/>
              <a:t>Colores coordinados </a:t>
            </a:r>
          </a:p>
          <a:p>
            <a:pPr eaLnBrk="1" hangingPunct="1"/>
            <a:r>
              <a:rPr lang="es-ES" altLang="es-ES" dirty="0"/>
              <a:t>Preste especial atención a los gráficos, diagramas y cuadros de texto. </a:t>
            </a:r>
          </a:p>
          <a:p>
            <a:pPr eaLnBrk="1" hangingPunct="1"/>
            <a:r>
              <a:rPr lang="es-ES" altLang="es-ES" dirty="0"/>
              <a:t>Tenga en cuenta que los asistentes imprimirán en blanco y negro o escala de grises. Ejecute una prueba de impresión para asegurarse de que los colores son los correctos cuando se imprime en blanco y negro puros o escala de grises.</a:t>
            </a:r>
          </a:p>
          <a:p>
            <a:pPr eaLnBrk="1" hangingPunct="1"/>
            <a:endParaRPr lang="es-ES" altLang="es-ES" dirty="0"/>
          </a:p>
          <a:p>
            <a:pPr eaLnBrk="1" hangingPunct="1"/>
            <a:r>
              <a:rPr lang="es-ES" altLang="es-ES" b="1" dirty="0"/>
              <a:t>Gráficos y tablas</a:t>
            </a:r>
          </a:p>
          <a:p>
            <a:pPr eaLnBrk="1" hangingPunct="1"/>
            <a:r>
              <a:rPr lang="es-ES" altLang="es-ES" dirty="0"/>
              <a:t>Use colores y estilos uniformes y que no distraigan la atención.</a:t>
            </a:r>
          </a:p>
          <a:p>
            <a:pPr eaLnBrk="1" hangingPunct="1"/>
            <a:r>
              <a:rPr lang="es-ES" altLang="es-ES" dirty="0"/>
              <a:t>Etiquete todos los gráficos y tablas.</a:t>
            </a:r>
            <a:r>
              <a:rPr lang="es-ES" altLang="es-ES" baseline="0" dirty="0"/>
              <a:t> </a:t>
            </a:r>
          </a:p>
          <a:p>
            <a:pPr eaLnBrk="1" hangingPunct="1"/>
            <a:r>
              <a:rPr lang="es-ES" altLang="es-ES" baseline="0" dirty="0"/>
              <a:t>N</a:t>
            </a:r>
            <a:r>
              <a:rPr lang="es-ES" altLang="es-ES" dirty="0"/>
              <a:t>o olvide citar la fuente de donde se toman las imágenes o gráficos (Derechos de autor).</a:t>
            </a:r>
          </a:p>
          <a:p>
            <a:pPr eaLnBrk="1" hangingPunct="1"/>
            <a:endParaRPr lang="es-ES" alt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DE83-E57C-4E4D-8BC6-AE48AE1AC31A}" type="slidenum">
              <a:rPr lang="es-CO" smtClean="0"/>
              <a:pPr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19864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7175A54-83E3-425F-B807-2041105D6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slide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</a:t>
            </a:r>
            <a:r>
              <a:rPr lang="es-ES" altLang="es-ES" sz="936" b="1" dirty="0"/>
              <a:t>imágen y texto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En breve: si es posible, 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Derechos de autor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Digite la fuente de donde toma la imagen</a:t>
            </a:r>
            <a:endParaRPr lang="es-CO" sz="936" dirty="0"/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712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D90FA1-C31E-4209-A8D6-545E3F11AED7}" type="slidenum">
              <a:rPr kumimoji="0" lang="es-CO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712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O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291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slide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</a:t>
            </a:r>
            <a:r>
              <a:rPr lang="es-ES" altLang="es-ES" sz="936" b="1" dirty="0"/>
              <a:t>imágen y texto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En breve: si es posible, 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Derechos de autor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Digite la fuente de donde toma la imagen</a:t>
            </a:r>
            <a:endParaRPr lang="es-CO" sz="936" dirty="0"/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712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ED7C0A-6CCA-4908-AC01-A7A9489283D3}" type="slidenum">
              <a:rPr kumimoji="0" lang="es-CO" alt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712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CO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16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2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21DE83-E57C-4E4D-8BC6-AE48AE1AC31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712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614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2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21DE83-E57C-4E4D-8BC6-AE48AE1AC31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712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553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2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21DE83-E57C-4E4D-8BC6-AE48AE1AC31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712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247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slide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</a:t>
            </a:r>
            <a:r>
              <a:rPr lang="es-ES" altLang="es-ES" sz="936" b="1" dirty="0"/>
              <a:t>imágen y texto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En breve: si es posible, 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Derechos de autor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Digite la fuente de donde toma la imagen</a:t>
            </a:r>
            <a:endParaRPr lang="es-CO" sz="936" dirty="0"/>
          </a:p>
        </p:txBody>
      </p:sp>
      <p:sp>
        <p:nvSpPr>
          <p:cNvPr id="2355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9476EF83-B653-4F06-A24D-B2511E7AF6FE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CO" altLang="es-CO" sz="1200" dirty="0"/>
          </a:p>
        </p:txBody>
      </p:sp>
    </p:spTree>
    <p:extLst>
      <p:ext uri="{BB962C8B-B14F-4D97-AF65-F5344CB8AC3E}">
        <p14:creationId xmlns:p14="http://schemas.microsoft.com/office/powerpoint/2010/main" val="267612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8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11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es - panoram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 dirty="0"/>
          </a:p>
        </p:txBody>
      </p:sp>
      <p:pic>
        <p:nvPicPr>
          <p:cNvPr id="3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8"/>
          <p:cNvSpPr/>
          <p:nvPr/>
        </p:nvSpPr>
        <p:spPr>
          <a:xfrm>
            <a:off x="0" y="0"/>
            <a:ext cx="1670050" cy="5715000"/>
          </a:xfrm>
          <a:prstGeom prst="rect">
            <a:avLst/>
          </a:prstGeom>
          <a:solidFill>
            <a:srgbClr val="069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5" name="Rectángulo 9"/>
          <p:cNvSpPr/>
          <p:nvPr/>
        </p:nvSpPr>
        <p:spPr>
          <a:xfrm>
            <a:off x="7446963" y="0"/>
            <a:ext cx="1670050" cy="5715000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147486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 dirty="0"/>
          </a:p>
        </p:txBody>
      </p:sp>
      <p:pic>
        <p:nvPicPr>
          <p:cNvPr id="3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8"/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5" name="Imagen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83895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6"/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6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2317331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6"/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6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82644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6"/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5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38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8338" y="1598613"/>
            <a:ext cx="2444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" y="2527300"/>
            <a:ext cx="81391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7150" y="3089275"/>
            <a:ext cx="43497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2366963"/>
            <a:ext cx="91440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563" y="5313363"/>
            <a:ext cx="28432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1575" y="3662363"/>
            <a:ext cx="26860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450" y="4203700"/>
            <a:ext cx="22320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14"/>
          <p:cNvSpPr txBox="1">
            <a:spLocks noChangeArrowheads="1"/>
          </p:cNvSpPr>
          <p:nvPr/>
        </p:nvSpPr>
        <p:spPr bwMode="auto">
          <a:xfrm>
            <a:off x="636588" y="5183188"/>
            <a:ext cx="254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CO" altLang="es-CO" sz="1800" i="1" dirty="0">
                <a:solidFill>
                  <a:srgbClr val="7F7F7F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www.contaduria.gov.co</a:t>
            </a:r>
          </a:p>
        </p:txBody>
      </p:sp>
      <p:sp>
        <p:nvSpPr>
          <p:cNvPr id="11" name="Elipse 15"/>
          <p:cNvSpPr/>
          <p:nvPr/>
        </p:nvSpPr>
        <p:spPr>
          <a:xfrm>
            <a:off x="8382000" y="4559300"/>
            <a:ext cx="328613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 dirty="0"/>
          </a:p>
        </p:txBody>
      </p:sp>
      <p:pic>
        <p:nvPicPr>
          <p:cNvPr id="12" name="Picture 2" descr="http://www.cartagenacaribe.com/images/boton-contactenos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325" y="4086225"/>
            <a:ext cx="16684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7"/>
          <p:cNvSpPr txBox="1"/>
          <p:nvPr/>
        </p:nvSpPr>
        <p:spPr>
          <a:xfrm>
            <a:off x="2244725" y="1162050"/>
            <a:ext cx="45116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14" name="Rectángulo 18"/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15" name="Imagen 1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684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6"/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5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6598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es - panoram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86C5906-364D-4F07-B565-8FA48B01BBB1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 dirty="0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D7C6FDB4-FFE1-4D7E-A586-B926FF1817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048D004-D314-4002-A803-063A745AD066}"/>
              </a:ext>
            </a:extLst>
          </p:cNvPr>
          <p:cNvSpPr/>
          <p:nvPr/>
        </p:nvSpPr>
        <p:spPr>
          <a:xfrm>
            <a:off x="0" y="0"/>
            <a:ext cx="1670050" cy="5715000"/>
          </a:xfrm>
          <a:prstGeom prst="rect">
            <a:avLst/>
          </a:prstGeom>
          <a:solidFill>
            <a:srgbClr val="069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8D3D0B9-D460-4676-9532-0371ED3B43DB}"/>
              </a:ext>
            </a:extLst>
          </p:cNvPr>
          <p:cNvSpPr/>
          <p:nvPr/>
        </p:nvSpPr>
        <p:spPr>
          <a:xfrm>
            <a:off x="7446963" y="0"/>
            <a:ext cx="1670050" cy="5715000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6706833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>
            <a:extLst>
              <a:ext uri="{FF2B5EF4-FFF2-40B4-BE49-F238E27FC236}">
                <a16:creationId xmlns:a16="http://schemas.microsoft.com/office/drawing/2014/main" id="{024EF2CE-44D8-4957-B5E5-1E21F35232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3" y="-127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7E6F29-2A5A-4EAD-A0D3-2B06D9C8EC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1550" y="481013"/>
            <a:ext cx="1011238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5034CA0-6012-452D-B3E6-7D83F88741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1236663"/>
            <a:ext cx="83343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A936FFD-150D-4B27-88C0-E1CC08A371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163" y="1573213"/>
            <a:ext cx="815975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8CA31F-920A-4017-A8C4-A81BCF9F5C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2363" y="3219450"/>
            <a:ext cx="4402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1FCC67-F98C-4996-85DC-6DB2CF282AC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838" y="3844925"/>
            <a:ext cx="44005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F80DA7E-2C02-4995-B236-34651B73C15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5063" y="4313238"/>
            <a:ext cx="43783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817A36B-3DD2-4483-AC0C-162B1E24ABB0}"/>
              </a:ext>
            </a:extLst>
          </p:cNvPr>
          <p:cNvCxnSpPr/>
          <p:nvPr/>
        </p:nvCxnSpPr>
        <p:spPr>
          <a:xfrm>
            <a:off x="2392363" y="3130550"/>
            <a:ext cx="4391025" cy="0"/>
          </a:xfrm>
          <a:prstGeom prst="line">
            <a:avLst/>
          </a:prstGeom>
          <a:ln w="60325">
            <a:solidFill>
              <a:srgbClr val="009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id="{C3094983-E4E1-4A20-B07F-49F1EC58CDB3}"/>
              </a:ext>
            </a:extLst>
          </p:cNvPr>
          <p:cNvSpPr/>
          <p:nvPr/>
        </p:nvSpPr>
        <p:spPr>
          <a:xfrm>
            <a:off x="7678738" y="4240213"/>
            <a:ext cx="328612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B949BD0-FDC0-432F-A5DF-446F961FEE62}"/>
              </a:ext>
            </a:extLst>
          </p:cNvPr>
          <p:cNvSpPr/>
          <p:nvPr/>
        </p:nvSpPr>
        <p:spPr>
          <a:xfrm>
            <a:off x="6062663" y="5089525"/>
            <a:ext cx="3081337" cy="612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78284710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bre Evento - Bienven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>
            <a:extLst>
              <a:ext uri="{FF2B5EF4-FFF2-40B4-BE49-F238E27FC236}">
                <a16:creationId xmlns:a16="http://schemas.microsoft.com/office/drawing/2014/main" id="{11ABCEE2-3DD9-47D0-AE0F-36AF92F109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id="{AAF43802-123E-41B2-9EFA-4B63EE8772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" y="1146175"/>
            <a:ext cx="2719388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8A1A33B-12EC-4773-9560-5C1246C68EC7}"/>
              </a:ext>
            </a:extLst>
          </p:cNvPr>
          <p:cNvSpPr txBox="1"/>
          <p:nvPr/>
        </p:nvSpPr>
        <p:spPr>
          <a:xfrm>
            <a:off x="1752600" y="1308100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5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35FA22-0741-42EB-8D47-4525DEA17F62}"/>
              </a:ext>
            </a:extLst>
          </p:cNvPr>
          <p:cNvSpPr txBox="1"/>
          <p:nvPr/>
        </p:nvSpPr>
        <p:spPr>
          <a:xfrm>
            <a:off x="557657" y="2794000"/>
            <a:ext cx="5437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D42BC4-57C6-4183-A6CA-DBBF623FE70B}"/>
              </a:ext>
            </a:extLst>
          </p:cNvPr>
          <p:cNvSpPr txBox="1"/>
          <p:nvPr/>
        </p:nvSpPr>
        <p:spPr>
          <a:xfrm>
            <a:off x="1736148" y="4433817"/>
            <a:ext cx="5180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C02D35F-57BD-4A70-8BF6-51B46B633BFD}"/>
              </a:ext>
            </a:extLst>
          </p:cNvPr>
          <p:cNvSpPr/>
          <p:nvPr/>
        </p:nvSpPr>
        <p:spPr>
          <a:xfrm>
            <a:off x="8378825" y="392113"/>
            <a:ext cx="328613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 dirty="0"/>
          </a:p>
        </p:txBody>
      </p:sp>
      <p:pic>
        <p:nvPicPr>
          <p:cNvPr id="10" name="Imagen 12">
            <a:extLst>
              <a:ext uri="{FF2B5EF4-FFF2-40B4-BE49-F238E27FC236}">
                <a16:creationId xmlns:a16="http://schemas.microsoft.com/office/drawing/2014/main" id="{F11E58AD-6210-4C29-9886-4FBDC4F108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8718" y="3389881"/>
            <a:ext cx="5079531" cy="1379802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2868665" y="1479397"/>
            <a:ext cx="5079636" cy="17511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6920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5">
            <a:extLst>
              <a:ext uri="{FF2B5EF4-FFF2-40B4-BE49-F238E27FC236}">
                <a16:creationId xmlns:a16="http://schemas.microsoft.com/office/drawing/2014/main" id="{D0CC063F-17D4-449C-9DCD-1E7DC56EAFCC}"/>
              </a:ext>
            </a:extLst>
          </p:cNvPr>
          <p:cNvSpPr/>
          <p:nvPr/>
        </p:nvSpPr>
        <p:spPr>
          <a:xfrm>
            <a:off x="31750" y="481013"/>
            <a:ext cx="317500" cy="477837"/>
          </a:xfrm>
          <a:custGeom>
            <a:avLst/>
            <a:gdLst>
              <a:gd name="connsiteX0" fmla="*/ 0 w 354419"/>
              <a:gd name="connsiteY0" fmla="*/ 237461 h 474921"/>
              <a:gd name="connsiteX1" fmla="*/ 177210 w 354419"/>
              <a:gd name="connsiteY1" fmla="*/ 0 h 474921"/>
              <a:gd name="connsiteX2" fmla="*/ 354420 w 354419"/>
              <a:gd name="connsiteY2" fmla="*/ 237461 h 474921"/>
              <a:gd name="connsiteX3" fmla="*/ 177210 w 354419"/>
              <a:gd name="connsiteY3" fmla="*/ 474922 h 474921"/>
              <a:gd name="connsiteX4" fmla="*/ 0 w 354419"/>
              <a:gd name="connsiteY4" fmla="*/ 237461 h 474921"/>
              <a:gd name="connsiteX0" fmla="*/ 0 w 317739"/>
              <a:gd name="connsiteY0" fmla="*/ 237667 h 475418"/>
              <a:gd name="connsiteX1" fmla="*/ 177210 w 317739"/>
              <a:gd name="connsiteY1" fmla="*/ 206 h 475418"/>
              <a:gd name="connsiteX2" fmla="*/ 317739 w 317739"/>
              <a:gd name="connsiteY2" fmla="*/ 271728 h 475418"/>
              <a:gd name="connsiteX3" fmla="*/ 177210 w 317739"/>
              <a:gd name="connsiteY3" fmla="*/ 475128 h 475418"/>
              <a:gd name="connsiteX4" fmla="*/ 0 w 317739"/>
              <a:gd name="connsiteY4" fmla="*/ 237667 h 475418"/>
              <a:gd name="connsiteX0" fmla="*/ 0 w 349180"/>
              <a:gd name="connsiteY0" fmla="*/ 237972 h 476338"/>
              <a:gd name="connsiteX1" fmla="*/ 177210 w 349180"/>
              <a:gd name="connsiteY1" fmla="*/ 511 h 476338"/>
              <a:gd name="connsiteX2" fmla="*/ 349180 w 349180"/>
              <a:gd name="connsiteY2" fmla="*/ 292994 h 476338"/>
              <a:gd name="connsiteX3" fmla="*/ 177210 w 349180"/>
              <a:gd name="connsiteY3" fmla="*/ 475433 h 476338"/>
              <a:gd name="connsiteX4" fmla="*/ 0 w 349180"/>
              <a:gd name="connsiteY4" fmla="*/ 237972 h 476338"/>
              <a:gd name="connsiteX0" fmla="*/ 0 w 317739"/>
              <a:gd name="connsiteY0" fmla="*/ 230299 h 476761"/>
              <a:gd name="connsiteX1" fmla="*/ 145769 w 317739"/>
              <a:gd name="connsiteY1" fmla="*/ 698 h 476761"/>
              <a:gd name="connsiteX2" fmla="*/ 317739 w 317739"/>
              <a:gd name="connsiteY2" fmla="*/ 293181 h 476761"/>
              <a:gd name="connsiteX3" fmla="*/ 145769 w 317739"/>
              <a:gd name="connsiteY3" fmla="*/ 475620 h 476761"/>
              <a:gd name="connsiteX4" fmla="*/ 0 w 317739"/>
              <a:gd name="connsiteY4" fmla="*/ 230299 h 4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39" h="476761">
                <a:moveTo>
                  <a:pt x="0" y="230299"/>
                </a:moveTo>
                <a:cubicBezTo>
                  <a:pt x="0" y="99153"/>
                  <a:pt x="92813" y="-9782"/>
                  <a:pt x="145769" y="698"/>
                </a:cubicBezTo>
                <a:cubicBezTo>
                  <a:pt x="198726" y="11178"/>
                  <a:pt x="317739" y="162035"/>
                  <a:pt x="317739" y="293181"/>
                </a:cubicBezTo>
                <a:cubicBezTo>
                  <a:pt x="317739" y="424327"/>
                  <a:pt x="198726" y="486100"/>
                  <a:pt x="145769" y="475620"/>
                </a:cubicBezTo>
                <a:cubicBezTo>
                  <a:pt x="92813" y="465140"/>
                  <a:pt x="0" y="361445"/>
                  <a:pt x="0" y="2302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 dirty="0"/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66854FAE-7D81-4BA9-B69B-D0529898B0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2141538"/>
            <a:ext cx="20431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093C347F-6946-420F-A5C6-616A4D41E66F}"/>
              </a:ext>
            </a:extLst>
          </p:cNvPr>
          <p:cNvSpPr/>
          <p:nvPr/>
        </p:nvSpPr>
        <p:spPr>
          <a:xfrm>
            <a:off x="8597900" y="184150"/>
            <a:ext cx="361950" cy="2968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 dirty="0"/>
          </a:p>
        </p:txBody>
      </p:sp>
      <p:pic>
        <p:nvPicPr>
          <p:cNvPr id="6" name="Imagen 11">
            <a:extLst>
              <a:ext uri="{FF2B5EF4-FFF2-40B4-BE49-F238E27FC236}">
                <a16:creationId xmlns:a16="http://schemas.microsoft.com/office/drawing/2014/main" id="{9D823129-1564-4201-8AF2-17C66A51AF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119" b="63123"/>
          <a:stretch/>
        </p:blipFill>
        <p:spPr bwMode="auto">
          <a:xfrm>
            <a:off x="1" y="0"/>
            <a:ext cx="2540000" cy="20997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2E3A426-AE9A-4511-9CDA-1D5C2291A81A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8" name="Imagen 11">
            <a:extLst>
              <a:ext uri="{FF2B5EF4-FFF2-40B4-BE49-F238E27FC236}">
                <a16:creationId xmlns:a16="http://schemas.microsoft.com/office/drawing/2014/main" id="{A2BA85EE-2189-4DDC-9248-3813273256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7516" y="2444960"/>
            <a:ext cx="6322828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951159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3" y="-127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1550" y="481013"/>
            <a:ext cx="1011238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1236663"/>
            <a:ext cx="83343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163" y="1573213"/>
            <a:ext cx="815975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2363" y="3219450"/>
            <a:ext cx="4402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838" y="3844925"/>
            <a:ext cx="44005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5063" y="4313238"/>
            <a:ext cx="43783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13"/>
          <p:cNvCxnSpPr/>
          <p:nvPr/>
        </p:nvCxnSpPr>
        <p:spPr>
          <a:xfrm>
            <a:off x="2392363" y="3130550"/>
            <a:ext cx="4391025" cy="0"/>
          </a:xfrm>
          <a:prstGeom prst="line">
            <a:avLst/>
          </a:prstGeom>
          <a:ln w="60325">
            <a:solidFill>
              <a:srgbClr val="009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14"/>
          <p:cNvSpPr/>
          <p:nvPr/>
        </p:nvSpPr>
        <p:spPr>
          <a:xfrm>
            <a:off x="7678738" y="4240213"/>
            <a:ext cx="328612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 dirty="0"/>
          </a:p>
        </p:txBody>
      </p:sp>
      <p:sp>
        <p:nvSpPr>
          <p:cNvPr id="11" name="Rectángulo 15"/>
          <p:cNvSpPr/>
          <p:nvPr/>
        </p:nvSpPr>
        <p:spPr>
          <a:xfrm>
            <a:off x="6062663" y="5089525"/>
            <a:ext cx="3081337" cy="612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00912477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8C68A31-8ABB-408E-B8D0-2124AA29B63C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B7B7A6B8-BF2E-46E2-B71A-2F7B46DD61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6184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es - panoram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A28CBBD-4B5E-410F-8574-02F75AF70F66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 dirty="0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AD65C817-1B32-4D04-A524-64C3F74C2A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7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8">
            <a:extLst>
              <a:ext uri="{FF2B5EF4-FFF2-40B4-BE49-F238E27FC236}">
                <a16:creationId xmlns:a16="http://schemas.microsoft.com/office/drawing/2014/main" id="{A8DD7136-D5EF-4FA6-B236-8E12A002F0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63189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2608F89-D391-4B62-924A-ECAFF240F8E4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5199570B-0A35-44CF-BF1C-F621DB414E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6226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398A76-1D9E-4C4E-BFD6-340DC19DB261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5263B16-50BA-45D5-A9CA-EAA0C9EC64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7191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ton - blanco y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3503D4E-69EC-4543-9F57-5F0AFD5E4BFD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F78EA14A-41B7-4D66-82B3-E8F225084D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227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9E760EF-5AB6-4B72-B416-E0339CD08653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 dirty="0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C02DA178-0560-4B6E-AE1C-1D0DEE4D06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9241382-129F-48D3-86C0-64FD9D63531E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644892CA-3129-499A-897D-67D79A11AC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40974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4FAD49D-E9A2-4DC7-BBE3-476A40D65B27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id="{CAA5522B-976E-403A-88B6-BBEB693F64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7207505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4A49060-7AFC-42A6-84DD-510EFECA6C05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id="{88C09971-F4CD-4EB6-BA53-7441AB114B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6172507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B7A2E64-D883-4319-A9EB-F96B0D9827DD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F4D7DCC1-8A9A-4C18-928C-985EB036FE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2221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4B7F082-6E66-4183-9EFB-5FBB5D91E3DD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 dirty="0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D4A4B7A1-835C-4C34-B775-643B5D02BE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16176E4-0246-4442-8D38-39B199E2C4B4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E3687F8C-EEA3-49BC-9B1C-464B511C46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0">
            <a:extLst>
              <a:ext uri="{FF2B5EF4-FFF2-40B4-BE49-F238E27FC236}">
                <a16:creationId xmlns:a16="http://schemas.microsoft.com/office/drawing/2014/main" id="{C78FC205-C1C3-4FDC-B759-655BF5B730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3" y="20638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98BD8D-0708-4D5B-A27D-66ACDAED3E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71" b="15852"/>
          <a:stretch/>
        </p:blipFill>
        <p:spPr>
          <a:xfrm>
            <a:off x="1567673" y="1320799"/>
            <a:ext cx="7392177" cy="3073401"/>
          </a:xfrm>
          <a:custGeom>
            <a:avLst/>
            <a:gdLst>
              <a:gd name="connsiteX0" fmla="*/ 0 w 7392177"/>
              <a:gd name="connsiteY0" fmla="*/ 0 h 3073401"/>
              <a:gd name="connsiteX1" fmla="*/ 7392177 w 7392177"/>
              <a:gd name="connsiteY1" fmla="*/ 0 h 3073401"/>
              <a:gd name="connsiteX2" fmla="*/ 7392177 w 7392177"/>
              <a:gd name="connsiteY2" fmla="*/ 1007534 h 3073401"/>
              <a:gd name="connsiteX3" fmla="*/ 6430824 w 7392177"/>
              <a:gd name="connsiteY3" fmla="*/ 1007534 h 3073401"/>
              <a:gd name="connsiteX4" fmla="*/ 6430824 w 7392177"/>
              <a:gd name="connsiteY4" fmla="*/ 3073401 h 3073401"/>
              <a:gd name="connsiteX5" fmla="*/ 969824 w 7392177"/>
              <a:gd name="connsiteY5" fmla="*/ 3073401 h 3073401"/>
              <a:gd name="connsiteX6" fmla="*/ 969824 w 7392177"/>
              <a:gd name="connsiteY6" fmla="*/ 948268 h 3073401"/>
              <a:gd name="connsiteX7" fmla="*/ 0 w 7392177"/>
              <a:gd name="connsiteY7" fmla="*/ 948268 h 307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92177" h="3073401">
                <a:moveTo>
                  <a:pt x="0" y="0"/>
                </a:moveTo>
                <a:lnTo>
                  <a:pt x="7392177" y="0"/>
                </a:lnTo>
                <a:lnTo>
                  <a:pt x="7392177" y="1007534"/>
                </a:lnTo>
                <a:lnTo>
                  <a:pt x="6430824" y="1007534"/>
                </a:lnTo>
                <a:lnTo>
                  <a:pt x="6430824" y="3073401"/>
                </a:lnTo>
                <a:lnTo>
                  <a:pt x="969824" y="3073401"/>
                </a:lnTo>
                <a:lnTo>
                  <a:pt x="969824" y="948268"/>
                </a:lnTo>
                <a:lnTo>
                  <a:pt x="0" y="948268"/>
                </a:lnTo>
                <a:close/>
              </a:path>
            </a:pathLst>
          </a:custGeom>
        </p:spPr>
      </p:pic>
      <p:pic>
        <p:nvPicPr>
          <p:cNvPr id="8" name="Imagen 12">
            <a:extLst>
              <a:ext uri="{FF2B5EF4-FFF2-40B4-BE49-F238E27FC236}">
                <a16:creationId xmlns:a16="http://schemas.microsoft.com/office/drawing/2014/main" id="{80F0A355-BB46-4C4F-9A8A-EDC15773C7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7138"/>
            <a:ext cx="20431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2656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bre Evento - Bienven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" y="1146175"/>
            <a:ext cx="2719388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8"/>
          <p:cNvSpPr txBox="1"/>
          <p:nvPr/>
        </p:nvSpPr>
        <p:spPr>
          <a:xfrm>
            <a:off x="1752600" y="1308100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5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CuadroTexto 9"/>
          <p:cNvSpPr txBox="1"/>
          <p:nvPr/>
        </p:nvSpPr>
        <p:spPr>
          <a:xfrm>
            <a:off x="557657" y="2794000"/>
            <a:ext cx="5437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8" name="CuadroTexto 10"/>
          <p:cNvSpPr txBox="1"/>
          <p:nvPr/>
        </p:nvSpPr>
        <p:spPr>
          <a:xfrm>
            <a:off x="1736148" y="4433817"/>
            <a:ext cx="5180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9" name="Elipse 11"/>
          <p:cNvSpPr/>
          <p:nvPr/>
        </p:nvSpPr>
        <p:spPr>
          <a:xfrm>
            <a:off x="8378825" y="392113"/>
            <a:ext cx="328613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 dirty="0"/>
          </a:p>
        </p:txBody>
      </p:sp>
      <p:pic>
        <p:nvPicPr>
          <p:cNvPr id="10" name="Imagen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8718" y="3389881"/>
            <a:ext cx="5079531" cy="1379802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2868665" y="1479397"/>
            <a:ext cx="5079636" cy="17511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151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>
            <a:extLst>
              <a:ext uri="{FF2B5EF4-FFF2-40B4-BE49-F238E27FC236}">
                <a16:creationId xmlns:a16="http://schemas.microsoft.com/office/drawing/2014/main" id="{60F2069E-8CF3-46C2-A02A-26B3662BE8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E631345-E9CF-4BC7-BBD4-ABF4D1D706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8338" y="1598613"/>
            <a:ext cx="2444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FA4E888-1326-4250-A6D3-777062C02F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" y="2527300"/>
            <a:ext cx="81391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FCF065F-AD85-4E66-92E2-CE715DFC27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7150" y="3089275"/>
            <a:ext cx="43497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F4F3654-791B-4840-B993-E4DD8ABFC4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2366963"/>
            <a:ext cx="91440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4">
            <a:extLst>
              <a:ext uri="{FF2B5EF4-FFF2-40B4-BE49-F238E27FC236}">
                <a16:creationId xmlns:a16="http://schemas.microsoft.com/office/drawing/2014/main" id="{F83938A9-3930-454F-AE3C-E32091544A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563" y="5313363"/>
            <a:ext cx="28432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5D6DBE-2D98-425C-B2F0-7E442BCA42B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1575" y="3662363"/>
            <a:ext cx="26860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6BBDEB-7A09-4344-A0E3-06D31168E64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450" y="4203700"/>
            <a:ext cx="22320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D4AE530-2BF9-4242-8F43-0C613975C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5183188"/>
            <a:ext cx="254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CO" altLang="es-CO" sz="1800" i="1" dirty="0">
                <a:solidFill>
                  <a:srgbClr val="7F7F7F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www.contaduria.gov.co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661076E-3844-46CB-8BDB-41EC1FEBFFAB}"/>
              </a:ext>
            </a:extLst>
          </p:cNvPr>
          <p:cNvSpPr/>
          <p:nvPr/>
        </p:nvSpPr>
        <p:spPr>
          <a:xfrm>
            <a:off x="8382000" y="4559300"/>
            <a:ext cx="328613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 dirty="0"/>
          </a:p>
        </p:txBody>
      </p:sp>
      <p:pic>
        <p:nvPicPr>
          <p:cNvPr id="12" name="Picture 2" descr="http://www.cartagenacaribe.com/images/boton-contactenos.png">
            <a:extLst>
              <a:ext uri="{FF2B5EF4-FFF2-40B4-BE49-F238E27FC236}">
                <a16:creationId xmlns:a16="http://schemas.microsoft.com/office/drawing/2014/main" id="{509BF82D-DE3E-496C-B4CF-B0980A110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325" y="4086225"/>
            <a:ext cx="16684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9EE783B-4F83-4F2D-906E-18D94F866FD5}"/>
              </a:ext>
            </a:extLst>
          </p:cNvPr>
          <p:cNvSpPr txBox="1"/>
          <p:nvPr/>
        </p:nvSpPr>
        <p:spPr>
          <a:xfrm>
            <a:off x="2244725" y="1162050"/>
            <a:ext cx="45116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C5D37ED-F613-4223-A7D0-C67B68A869AA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15" name="Imagen 19">
            <a:extLst>
              <a:ext uri="{FF2B5EF4-FFF2-40B4-BE49-F238E27FC236}">
                <a16:creationId xmlns:a16="http://schemas.microsoft.com/office/drawing/2014/main" id="{782A7D4F-1B3F-440E-917B-D85577022C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211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1BE82FA-4987-4939-9401-94CDFA40C14C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9F823932-CC37-45DD-97BC-BDC6876E68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770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5"/>
          <p:cNvSpPr/>
          <p:nvPr/>
        </p:nvSpPr>
        <p:spPr>
          <a:xfrm>
            <a:off x="31750" y="481013"/>
            <a:ext cx="317500" cy="477837"/>
          </a:xfrm>
          <a:custGeom>
            <a:avLst/>
            <a:gdLst>
              <a:gd name="connsiteX0" fmla="*/ 0 w 354419"/>
              <a:gd name="connsiteY0" fmla="*/ 237461 h 474921"/>
              <a:gd name="connsiteX1" fmla="*/ 177210 w 354419"/>
              <a:gd name="connsiteY1" fmla="*/ 0 h 474921"/>
              <a:gd name="connsiteX2" fmla="*/ 354420 w 354419"/>
              <a:gd name="connsiteY2" fmla="*/ 237461 h 474921"/>
              <a:gd name="connsiteX3" fmla="*/ 177210 w 354419"/>
              <a:gd name="connsiteY3" fmla="*/ 474922 h 474921"/>
              <a:gd name="connsiteX4" fmla="*/ 0 w 354419"/>
              <a:gd name="connsiteY4" fmla="*/ 237461 h 474921"/>
              <a:gd name="connsiteX0" fmla="*/ 0 w 317739"/>
              <a:gd name="connsiteY0" fmla="*/ 237667 h 475418"/>
              <a:gd name="connsiteX1" fmla="*/ 177210 w 317739"/>
              <a:gd name="connsiteY1" fmla="*/ 206 h 475418"/>
              <a:gd name="connsiteX2" fmla="*/ 317739 w 317739"/>
              <a:gd name="connsiteY2" fmla="*/ 271728 h 475418"/>
              <a:gd name="connsiteX3" fmla="*/ 177210 w 317739"/>
              <a:gd name="connsiteY3" fmla="*/ 475128 h 475418"/>
              <a:gd name="connsiteX4" fmla="*/ 0 w 317739"/>
              <a:gd name="connsiteY4" fmla="*/ 237667 h 475418"/>
              <a:gd name="connsiteX0" fmla="*/ 0 w 349180"/>
              <a:gd name="connsiteY0" fmla="*/ 237972 h 476338"/>
              <a:gd name="connsiteX1" fmla="*/ 177210 w 349180"/>
              <a:gd name="connsiteY1" fmla="*/ 511 h 476338"/>
              <a:gd name="connsiteX2" fmla="*/ 349180 w 349180"/>
              <a:gd name="connsiteY2" fmla="*/ 292994 h 476338"/>
              <a:gd name="connsiteX3" fmla="*/ 177210 w 349180"/>
              <a:gd name="connsiteY3" fmla="*/ 475433 h 476338"/>
              <a:gd name="connsiteX4" fmla="*/ 0 w 349180"/>
              <a:gd name="connsiteY4" fmla="*/ 237972 h 476338"/>
              <a:gd name="connsiteX0" fmla="*/ 0 w 317739"/>
              <a:gd name="connsiteY0" fmla="*/ 230299 h 476761"/>
              <a:gd name="connsiteX1" fmla="*/ 145769 w 317739"/>
              <a:gd name="connsiteY1" fmla="*/ 698 h 476761"/>
              <a:gd name="connsiteX2" fmla="*/ 317739 w 317739"/>
              <a:gd name="connsiteY2" fmla="*/ 293181 h 476761"/>
              <a:gd name="connsiteX3" fmla="*/ 145769 w 317739"/>
              <a:gd name="connsiteY3" fmla="*/ 475620 h 476761"/>
              <a:gd name="connsiteX4" fmla="*/ 0 w 317739"/>
              <a:gd name="connsiteY4" fmla="*/ 230299 h 4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39" h="476761">
                <a:moveTo>
                  <a:pt x="0" y="230299"/>
                </a:moveTo>
                <a:cubicBezTo>
                  <a:pt x="0" y="99153"/>
                  <a:pt x="92813" y="-9782"/>
                  <a:pt x="145769" y="698"/>
                </a:cubicBezTo>
                <a:cubicBezTo>
                  <a:pt x="198726" y="11178"/>
                  <a:pt x="317739" y="162035"/>
                  <a:pt x="317739" y="293181"/>
                </a:cubicBezTo>
                <a:cubicBezTo>
                  <a:pt x="317739" y="424327"/>
                  <a:pt x="198726" y="486100"/>
                  <a:pt x="145769" y="475620"/>
                </a:cubicBezTo>
                <a:cubicBezTo>
                  <a:pt x="92813" y="465140"/>
                  <a:pt x="0" y="361445"/>
                  <a:pt x="0" y="2302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 dirty="0"/>
          </a:p>
        </p:txBody>
      </p:sp>
      <p:pic>
        <p:nvPicPr>
          <p:cNvPr id="4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2141538"/>
            <a:ext cx="20431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8"/>
          <p:cNvSpPr/>
          <p:nvPr/>
        </p:nvSpPr>
        <p:spPr>
          <a:xfrm>
            <a:off x="8597900" y="184150"/>
            <a:ext cx="361950" cy="2968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 dirty="0"/>
          </a:p>
        </p:txBody>
      </p:sp>
      <p:pic>
        <p:nvPicPr>
          <p:cNvPr id="6" name="Imagen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119" b="63123"/>
          <a:stretch/>
        </p:blipFill>
        <p:spPr bwMode="auto">
          <a:xfrm>
            <a:off x="1" y="0"/>
            <a:ext cx="2540000" cy="20997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10"/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8" name="Imagen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7516" y="2444960"/>
            <a:ext cx="6322828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478438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6"/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4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567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es - panoram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 dirty="0"/>
          </a:p>
        </p:txBody>
      </p:sp>
      <p:pic>
        <p:nvPicPr>
          <p:cNvPr id="3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7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35869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6"/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5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2359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1219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ton - blanco y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"/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3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4894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24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96925" y="304800"/>
            <a:ext cx="7718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n-US" altLang="es-CO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6925" y="1520825"/>
            <a:ext cx="771842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n-US" altLang="es-CO"/>
          </a:p>
        </p:txBody>
      </p:sp>
      <p:pic>
        <p:nvPicPr>
          <p:cNvPr id="1029" name="Imagen 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04800"/>
            <a:ext cx="2492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n 12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ransition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1">
            <a:extLst>
              <a:ext uri="{FF2B5EF4-FFF2-40B4-BE49-F238E27FC236}">
                <a16:creationId xmlns:a16="http://schemas.microsoft.com/office/drawing/2014/main" id="{8DE3C034-1A20-43F8-B1D5-45C0E39CCAEB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35ECC543-C6C6-427F-9187-89B9410C66B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96925" y="304800"/>
            <a:ext cx="7718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n-US" altLang="es-CO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3528AF9D-C3F1-468B-ACDB-4EC1DB2BED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96925" y="1520825"/>
            <a:ext cx="771842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n-US" altLang="es-CO"/>
          </a:p>
        </p:txBody>
      </p:sp>
      <p:pic>
        <p:nvPicPr>
          <p:cNvPr id="1029" name="Imagen 6">
            <a:extLst>
              <a:ext uri="{FF2B5EF4-FFF2-40B4-BE49-F238E27FC236}">
                <a16:creationId xmlns:a16="http://schemas.microsoft.com/office/drawing/2014/main" id="{D1247F04-070B-4347-9469-00769615303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04800"/>
            <a:ext cx="2492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n 12">
            <a:extLst>
              <a:ext uri="{FF2B5EF4-FFF2-40B4-BE49-F238E27FC236}">
                <a16:creationId xmlns:a16="http://schemas.microsoft.com/office/drawing/2014/main" id="{A76034B0-88B3-49BC-9097-782F49AAF09A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58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</p:sldLayoutIdLst>
  <p:transition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www.funcionpublica.gov.co/web/eva/curso-mi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texto">
            <a:extLst>
              <a:ext uri="{FF2B5EF4-FFF2-40B4-BE49-F238E27FC236}">
                <a16:creationId xmlns:a16="http://schemas.microsoft.com/office/drawing/2014/main" id="{272620AF-0681-4974-88E4-6159D424699F}"/>
              </a:ext>
            </a:extLst>
          </p:cNvPr>
          <p:cNvSpPr txBox="1">
            <a:spLocks/>
          </p:cNvSpPr>
          <p:nvPr/>
        </p:nvSpPr>
        <p:spPr bwMode="auto">
          <a:xfrm>
            <a:off x="2865749" y="1386652"/>
            <a:ext cx="5910606" cy="263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es-ES" sz="2400" dirty="0">
                <a:latin typeface="+mn-lt"/>
              </a:rPr>
              <a:t>El resultado obtenido resalta el esfuerzo de los procesos para dar cumplimiento a las actividades estipuladas contribuyendo al óptimo funcionamiento de la 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CGN</a:t>
            </a:r>
            <a:r>
              <a:rPr lang="es-ES" sz="2400" dirty="0">
                <a:latin typeface="+mn-lt"/>
              </a:rPr>
              <a:t>. </a:t>
            </a:r>
          </a:p>
          <a:p>
            <a:pPr marL="0" lvl="0" indent="0" algn="just">
              <a:buNone/>
            </a:pPr>
            <a:r>
              <a:rPr lang="es-ES" sz="2400" i="1" u="sng" dirty="0">
                <a:latin typeface="+mn-lt"/>
              </a:rPr>
              <a:t>Estos aspectos incluyen:</a:t>
            </a:r>
          </a:p>
          <a:p>
            <a:pPr lvl="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400" dirty="0">
                <a:latin typeface="+mn-lt"/>
              </a:rPr>
              <a:t>La interacción de todos los servidores públicos por medio de las capacitaciones, actividades del programa de seguridad y salud en el trabajo.</a:t>
            </a:r>
          </a:p>
          <a:p>
            <a:pPr lvl="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400" dirty="0">
                <a:latin typeface="+mn-lt"/>
              </a:rPr>
              <a:t>Cubrimiento plan bienestar social e incentivos.</a:t>
            </a:r>
            <a:endParaRPr lang="es-CO" sz="2400" b="1" dirty="0">
              <a:latin typeface="+mn-lt"/>
            </a:endParaRP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s-ES" sz="2400" b="1" dirty="0">
              <a:latin typeface="+mn-lt"/>
            </a:endParaRPr>
          </a:p>
          <a:p>
            <a:pPr marL="0" indent="0" algn="just">
              <a:buNone/>
            </a:pPr>
            <a:endParaRPr lang="es-ES" sz="2400" dirty="0">
              <a:latin typeface="+mn-lt"/>
            </a:endParaRPr>
          </a:p>
          <a:p>
            <a:pPr marL="0" indent="0" algn="just">
              <a:buNone/>
            </a:pPr>
            <a:endParaRPr lang="es-ES" sz="2400" dirty="0">
              <a:latin typeface="+mn-lt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6C6D794-E4B3-4CF0-A990-0D2F4E605CFE}"/>
              </a:ext>
            </a:extLst>
          </p:cNvPr>
          <p:cNvSpPr/>
          <p:nvPr/>
        </p:nvSpPr>
        <p:spPr>
          <a:xfrm>
            <a:off x="630125" y="2224593"/>
            <a:ext cx="1999953" cy="190421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EFICACIA</a:t>
            </a:r>
            <a:endParaRPr lang="es-CO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98.7%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BDA1901-F4F9-4246-801A-9FA09C7C9233}"/>
              </a:ext>
            </a:extLst>
          </p:cNvPr>
          <p:cNvSpPr txBox="1">
            <a:spLocks/>
          </p:cNvSpPr>
          <p:nvPr/>
        </p:nvSpPr>
        <p:spPr bwMode="auto">
          <a:xfrm>
            <a:off x="810122" y="386498"/>
            <a:ext cx="7600949" cy="10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b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INFORME DE GESTIÓN I TRIMESTRE 2019</a:t>
            </a:r>
            <a:b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b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endParaRPr lang="es-CO" sz="32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008512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texto">
            <a:extLst>
              <a:ext uri="{FF2B5EF4-FFF2-40B4-BE49-F238E27FC236}">
                <a16:creationId xmlns:a16="http://schemas.microsoft.com/office/drawing/2014/main" id="{272620AF-0681-4974-88E4-6159D424699F}"/>
              </a:ext>
            </a:extLst>
          </p:cNvPr>
          <p:cNvSpPr txBox="1">
            <a:spLocks/>
          </p:cNvSpPr>
          <p:nvPr/>
        </p:nvSpPr>
        <p:spPr bwMode="auto">
          <a:xfrm>
            <a:off x="923827" y="1660162"/>
            <a:ext cx="7824247" cy="263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CONCLUSIONES Y RECOMENDACIONES:</a:t>
            </a:r>
          </a:p>
          <a:p>
            <a:pPr marL="0" lvl="0" indent="0">
              <a:buNone/>
            </a:pPr>
            <a:endParaRPr lang="es-ES" sz="2400" b="1" dirty="0">
              <a:latin typeface="+mn-lt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400" dirty="0">
                <a:latin typeface="+mn-lt"/>
              </a:rPr>
              <a:t>El total de la ejecución de los planes respecto al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PEI</a:t>
            </a:r>
            <a:r>
              <a:rPr lang="es-ES" sz="2400" dirty="0">
                <a:latin typeface="+mn-lt"/>
              </a:rPr>
              <a:t> Vigencia 2019 fue del 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20.59%</a:t>
            </a:r>
            <a:r>
              <a:rPr lang="es-E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  <a:endParaRPr lang="es-CO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s-ES" sz="2400" b="1" dirty="0">
              <a:latin typeface="+mn-lt"/>
            </a:endParaRPr>
          </a:p>
          <a:p>
            <a:pPr marL="0" indent="0" algn="just">
              <a:buNone/>
            </a:pPr>
            <a:endParaRPr lang="es-ES" sz="2400" dirty="0">
              <a:latin typeface="+mn-lt"/>
            </a:endParaRPr>
          </a:p>
          <a:p>
            <a:pPr marL="0" indent="0" algn="just">
              <a:buNone/>
            </a:pPr>
            <a:endParaRPr lang="es-ES" sz="2400" dirty="0">
              <a:latin typeface="+mn-lt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6A02A76-0B42-4475-9338-D7691FA5CC59}"/>
              </a:ext>
            </a:extLst>
          </p:cNvPr>
          <p:cNvSpPr/>
          <p:nvPr/>
        </p:nvSpPr>
        <p:spPr>
          <a:xfrm>
            <a:off x="1159495" y="3492298"/>
            <a:ext cx="3101419" cy="1047031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PLANES ESTRATÉGICOS</a:t>
            </a:r>
          </a:p>
          <a:p>
            <a:pPr algn="ctr"/>
            <a:r>
              <a:rPr lang="es-CO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18.26%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6D9B36C-275E-4029-8B62-491A82642F3D}"/>
              </a:ext>
            </a:extLst>
          </p:cNvPr>
          <p:cNvSpPr/>
          <p:nvPr/>
        </p:nvSpPr>
        <p:spPr>
          <a:xfrm>
            <a:off x="4953784" y="3492297"/>
            <a:ext cx="3101419" cy="1047031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PLANES OPERATIVOS</a:t>
            </a:r>
          </a:p>
          <a:p>
            <a:pPr algn="ctr"/>
            <a:r>
              <a:rPr lang="es-CO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22.92%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BCA2D32-F95A-4A5E-8565-33720A0A8EAF}"/>
              </a:ext>
            </a:extLst>
          </p:cNvPr>
          <p:cNvSpPr txBox="1">
            <a:spLocks/>
          </p:cNvSpPr>
          <p:nvPr/>
        </p:nvSpPr>
        <p:spPr bwMode="auto">
          <a:xfrm>
            <a:off x="810122" y="386498"/>
            <a:ext cx="7600949" cy="10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b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INFORME DE GESTIÓN I TRIMESTRE 2019</a:t>
            </a:r>
            <a:b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b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endParaRPr lang="es-CO" sz="32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98272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texto">
            <a:extLst>
              <a:ext uri="{FF2B5EF4-FFF2-40B4-BE49-F238E27FC236}">
                <a16:creationId xmlns:a16="http://schemas.microsoft.com/office/drawing/2014/main" id="{272620AF-0681-4974-88E4-6159D424699F}"/>
              </a:ext>
            </a:extLst>
          </p:cNvPr>
          <p:cNvSpPr txBox="1">
            <a:spLocks/>
          </p:cNvSpPr>
          <p:nvPr/>
        </p:nvSpPr>
        <p:spPr bwMode="auto">
          <a:xfrm>
            <a:off x="771525" y="1490347"/>
            <a:ext cx="7824247" cy="263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CONCLUSIONES Y RECOMENDACIONES:</a:t>
            </a:r>
          </a:p>
          <a:p>
            <a:pPr marL="0" lvl="0" indent="0" algn="just">
              <a:buNone/>
            </a:pP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400" dirty="0">
                <a:latin typeface="+mn-lt"/>
              </a:rPr>
              <a:t>Los indicadores de Gestión contemplados en el Cuadro de Mando Integral arrojan un buen resultado que impacta a cada una de las perspectivas así: </a:t>
            </a:r>
          </a:p>
          <a:p>
            <a:pPr marL="0" lvl="0" indent="0" algn="just">
              <a:buClr>
                <a:schemeClr val="accent5">
                  <a:lumMod val="75000"/>
                </a:schemeClr>
              </a:buClr>
              <a:buNone/>
            </a:pPr>
            <a:r>
              <a:rPr lang="es-ES" sz="2400" dirty="0">
                <a:latin typeface="+mn-lt"/>
              </a:rPr>
              <a:t> “Partes Interesadas” 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93.38%</a:t>
            </a:r>
            <a:r>
              <a:rPr lang="es-ES" sz="2400" dirty="0">
                <a:latin typeface="+mn-lt"/>
              </a:rPr>
              <a:t> </a:t>
            </a:r>
          </a:p>
          <a:p>
            <a:pPr marL="0" lvl="0" indent="0" algn="just">
              <a:buClr>
                <a:schemeClr val="accent5">
                  <a:lumMod val="75000"/>
                </a:schemeClr>
              </a:buClr>
              <a:buNone/>
            </a:pPr>
            <a:r>
              <a:rPr lang="es-ES" sz="2400" dirty="0">
                <a:latin typeface="+mn-lt"/>
              </a:rPr>
              <a:t> “Financiera” 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98.09%</a:t>
            </a:r>
          </a:p>
          <a:p>
            <a:pPr marL="0" lvl="0" indent="0" algn="just">
              <a:buClr>
                <a:schemeClr val="accent5">
                  <a:lumMod val="75000"/>
                </a:schemeClr>
              </a:buClr>
              <a:buNone/>
            </a:pPr>
            <a:r>
              <a:rPr lang="es-ES" sz="2400" dirty="0">
                <a:latin typeface="+mn-lt"/>
              </a:rPr>
              <a:t> “Procesos”: 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97.35%</a:t>
            </a:r>
            <a:r>
              <a:rPr lang="es-ES" sz="2400" dirty="0">
                <a:latin typeface="+mn-lt"/>
              </a:rPr>
              <a:t> </a:t>
            </a:r>
          </a:p>
          <a:p>
            <a:pPr marL="0" lvl="0" indent="0" algn="just">
              <a:buClr>
                <a:schemeClr val="accent5">
                  <a:lumMod val="75000"/>
                </a:schemeClr>
              </a:buClr>
              <a:buNone/>
            </a:pPr>
            <a:r>
              <a:rPr lang="es-ES" sz="2400" dirty="0">
                <a:latin typeface="+mn-lt"/>
              </a:rPr>
              <a:t> “Aprendizaje y Crecimiento” 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99.23%</a:t>
            </a:r>
            <a:endParaRPr lang="es-CO" sz="2400" b="1" dirty="0">
              <a:latin typeface="+mn-lt"/>
            </a:endParaRP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s-ES" sz="2400" b="1" dirty="0">
              <a:latin typeface="+mn-lt"/>
            </a:endParaRPr>
          </a:p>
          <a:p>
            <a:pPr marL="0" indent="0" algn="just">
              <a:buNone/>
            </a:pPr>
            <a:endParaRPr lang="es-ES" sz="2400" dirty="0">
              <a:latin typeface="+mn-lt"/>
            </a:endParaRPr>
          </a:p>
          <a:p>
            <a:pPr marL="0" indent="0" algn="just">
              <a:buNone/>
            </a:pPr>
            <a:endParaRPr lang="es-ES" sz="2400" dirty="0">
              <a:latin typeface="+mn-lt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9CCB8D1-0395-4AD6-BC2D-D589225B1291}"/>
              </a:ext>
            </a:extLst>
          </p:cNvPr>
          <p:cNvSpPr txBox="1">
            <a:spLocks/>
          </p:cNvSpPr>
          <p:nvPr/>
        </p:nvSpPr>
        <p:spPr bwMode="auto">
          <a:xfrm>
            <a:off x="810122" y="386498"/>
            <a:ext cx="7600949" cy="10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b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INFORME DE GESTIÓN I TRIMESTRE 2019</a:t>
            </a:r>
            <a:b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b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endParaRPr lang="es-CO" sz="32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041147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texto">
            <a:extLst>
              <a:ext uri="{FF2B5EF4-FFF2-40B4-BE49-F238E27FC236}">
                <a16:creationId xmlns:a16="http://schemas.microsoft.com/office/drawing/2014/main" id="{272620AF-0681-4974-88E4-6159D424699F}"/>
              </a:ext>
            </a:extLst>
          </p:cNvPr>
          <p:cNvSpPr txBox="1">
            <a:spLocks/>
          </p:cNvSpPr>
          <p:nvPr/>
        </p:nvSpPr>
        <p:spPr bwMode="auto">
          <a:xfrm>
            <a:off x="771525" y="1678883"/>
            <a:ext cx="7824247" cy="263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CONCLUSIONES Y RECOMENDACIONES:</a:t>
            </a:r>
          </a:p>
          <a:p>
            <a:pPr lvl="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400" dirty="0">
                <a:latin typeface="+mn-lt"/>
              </a:rPr>
              <a:t>Es aconsejable realizar análisis de causas y planes de mejoramiento a partir de los resultados de los indicadores que afectaron la 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Eficacia, Efectividad y Eficiencia </a:t>
            </a:r>
            <a:r>
              <a:rPr lang="es-ES" sz="2400" dirty="0">
                <a:latin typeface="+mn-lt"/>
              </a:rPr>
              <a:t>con el fin de mejorar el desempeño.</a:t>
            </a:r>
          </a:p>
          <a:p>
            <a:pPr marL="0" lvl="0" indent="0" algn="just">
              <a:buClr>
                <a:schemeClr val="accent5">
                  <a:lumMod val="75000"/>
                </a:schemeClr>
              </a:buClr>
              <a:buNone/>
            </a:pPr>
            <a:r>
              <a:rPr lang="es-ES" sz="2400" dirty="0">
                <a:latin typeface="+mn-lt"/>
              </a:rPr>
              <a:t>Aplica para los procesos: </a:t>
            </a:r>
          </a:p>
          <a:p>
            <a:pPr marL="0" lvl="0" indent="0" algn="just">
              <a:buClr>
                <a:schemeClr val="accent5">
                  <a:lumMod val="75000"/>
                </a:schemeClr>
              </a:buClr>
              <a:buNone/>
            </a:pPr>
            <a:r>
              <a:rPr lang="es-ES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GESTIÓN ADMINISTRATIVA </a:t>
            </a:r>
          </a:p>
          <a:p>
            <a:pPr marL="0" lvl="0" indent="0" algn="just">
              <a:buClr>
                <a:schemeClr val="accent5">
                  <a:lumMod val="75000"/>
                </a:schemeClr>
              </a:buClr>
              <a:buNone/>
            </a:pPr>
            <a:r>
              <a:rPr lang="es-ES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COMUNICACIÓN PÚBLICA</a:t>
            </a:r>
            <a:endParaRPr lang="es-ES" sz="2400" i="1" dirty="0">
              <a:latin typeface="+mn-lt"/>
            </a:endParaRPr>
          </a:p>
          <a:p>
            <a:pPr marL="0" lvl="0" indent="0">
              <a:buClr>
                <a:schemeClr val="accent5">
                  <a:lumMod val="75000"/>
                </a:schemeClr>
              </a:buClr>
              <a:buNone/>
            </a:pPr>
            <a:endParaRPr lang="es-ES" sz="2400" b="1" dirty="0">
              <a:latin typeface="+mn-lt"/>
            </a:endParaRPr>
          </a:p>
          <a:p>
            <a:pPr marL="0" lvl="0" indent="0">
              <a:buClr>
                <a:schemeClr val="accent5">
                  <a:lumMod val="75000"/>
                </a:schemeClr>
              </a:buClr>
              <a:buNone/>
            </a:pPr>
            <a:endParaRPr lang="es-CO" sz="2400" b="1" dirty="0">
              <a:latin typeface="+mn-lt"/>
            </a:endParaRPr>
          </a:p>
          <a:p>
            <a:pPr marL="0" indent="0" algn="just">
              <a:buNone/>
            </a:pPr>
            <a:endParaRPr lang="es-ES" sz="2400" dirty="0">
              <a:latin typeface="+mn-lt"/>
            </a:endParaRPr>
          </a:p>
          <a:p>
            <a:pPr marL="0" indent="0" algn="just">
              <a:buNone/>
            </a:pPr>
            <a:endParaRPr lang="es-ES" sz="2400" dirty="0">
              <a:latin typeface="+mn-lt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402D5B5-B41C-4C52-840C-C81CEDE3291A}"/>
              </a:ext>
            </a:extLst>
          </p:cNvPr>
          <p:cNvSpPr txBox="1">
            <a:spLocks/>
          </p:cNvSpPr>
          <p:nvPr/>
        </p:nvSpPr>
        <p:spPr bwMode="auto">
          <a:xfrm>
            <a:off x="810122" y="386498"/>
            <a:ext cx="7600949" cy="10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b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INFORME DE GESTIÓN I TRIMESTRE 2019</a:t>
            </a:r>
            <a:b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b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endParaRPr lang="es-CO" sz="32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599489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4B5BCAF-44CE-4993-8D7B-230EFD74A137}"/>
              </a:ext>
            </a:extLst>
          </p:cNvPr>
          <p:cNvSpPr txBox="1">
            <a:spLocks/>
          </p:cNvSpPr>
          <p:nvPr/>
        </p:nvSpPr>
        <p:spPr bwMode="auto">
          <a:xfrm>
            <a:off x="771521" y="141402"/>
            <a:ext cx="7600949" cy="10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br>
              <a:rPr lang="es-CO" sz="2000" b="1" dirty="0">
                <a:latin typeface="+mn-lt"/>
              </a:rPr>
            </a:br>
            <a:r>
              <a:rPr lang="es-CO" sz="3200" b="1" dirty="0">
                <a:latin typeface="+mn-lt"/>
              </a:rPr>
              <a:t>ACTUALIZACIÓN PLAN DE ACCIÓN 2019</a:t>
            </a:r>
            <a:br>
              <a:rPr lang="es-CO" sz="2000" b="1" dirty="0">
                <a:latin typeface="+mn-lt"/>
              </a:rPr>
            </a:br>
            <a:br>
              <a:rPr lang="es-CO" sz="2000" b="1" dirty="0">
                <a:latin typeface="+mn-lt"/>
              </a:rPr>
            </a:br>
            <a:endParaRPr lang="es-CO" sz="2000" b="1" dirty="0">
              <a:latin typeface="+mn-lt"/>
            </a:endParaRPr>
          </a:p>
        </p:txBody>
      </p:sp>
      <p:sp>
        <p:nvSpPr>
          <p:cNvPr id="7" name="2 Marcador de texto">
            <a:extLst>
              <a:ext uri="{FF2B5EF4-FFF2-40B4-BE49-F238E27FC236}">
                <a16:creationId xmlns:a16="http://schemas.microsoft.com/office/drawing/2014/main" id="{272620AF-0681-4974-88E4-6159D424699F}"/>
              </a:ext>
            </a:extLst>
          </p:cNvPr>
          <p:cNvSpPr txBox="1">
            <a:spLocks/>
          </p:cNvSpPr>
          <p:nvPr/>
        </p:nvSpPr>
        <p:spPr bwMode="auto">
          <a:xfrm>
            <a:off x="438343" y="559667"/>
            <a:ext cx="8267307" cy="491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endParaRPr lang="es-ES" sz="2000" dirty="0">
              <a:latin typeface="+mn-lt"/>
            </a:endParaRPr>
          </a:p>
          <a:p>
            <a:pPr marL="0" indent="0" algn="just">
              <a:buFont typeface="Arial" charset="0"/>
              <a:buNone/>
            </a:pPr>
            <a:r>
              <a:rPr lang="es-ES" sz="2000" dirty="0">
                <a:latin typeface="+mn-lt"/>
              </a:rPr>
              <a:t>El proceso de Gestión Administrativa solicita:</a:t>
            </a:r>
          </a:p>
          <a:p>
            <a:pPr marL="0" indent="0" algn="just">
              <a:buFont typeface="Arial" charset="0"/>
              <a:buNone/>
            </a:pPr>
            <a:endParaRPr lang="es-ES" sz="2000" dirty="0">
              <a:latin typeface="+mn-lt"/>
            </a:endParaRPr>
          </a:p>
          <a:p>
            <a:pPr marL="0" indent="0" algn="just">
              <a:buNone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Inactivación del Indicador: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</a:p>
          <a:p>
            <a:pPr algn="just"/>
            <a:r>
              <a:rPr lang="es-MX" sz="2000" b="1" i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SATISFACCIÓN</a:t>
            </a:r>
            <a:r>
              <a:rPr lang="es-MX" sz="2000" i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s-MX" sz="2000" b="1" i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AL USUARIO DE PQRD</a:t>
            </a:r>
            <a:r>
              <a:rPr lang="es-MX" sz="2000" dirty="0">
                <a:latin typeface="+mn-lt"/>
              </a:rPr>
              <a:t>, teniendo en cuenta que a la fecha no se ha podido cumplir con la metodología establecida para evaluar el grado de satisfacción de los usuarios.</a:t>
            </a:r>
            <a:endParaRPr lang="es-CO" sz="2000" dirty="0">
              <a:latin typeface="+mn-lt"/>
            </a:endParaRPr>
          </a:p>
          <a:p>
            <a:pPr marL="0" indent="0" algn="just">
              <a:buFont typeface="Arial" charset="0"/>
              <a:buNone/>
            </a:pPr>
            <a:r>
              <a:rPr lang="es-CO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Creación del Indicador</a:t>
            </a:r>
            <a:r>
              <a:rPr lang="es-CO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: </a:t>
            </a:r>
          </a:p>
          <a:p>
            <a:pPr algn="just"/>
            <a:r>
              <a:rPr lang="es-CO" sz="2000" b="1" i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CUMPLIMIENTO DE TÉRMINOS DE PQRD</a:t>
            </a:r>
            <a:r>
              <a:rPr lang="es-CO" sz="2000" i="1" u="sng" dirty="0">
                <a:latin typeface="+mn-lt"/>
              </a:rPr>
              <a:t>,</a:t>
            </a:r>
            <a:r>
              <a:rPr lang="es-CO" sz="2000" i="1" dirty="0">
                <a:latin typeface="+mn-lt"/>
              </a:rPr>
              <a:t> </a:t>
            </a:r>
            <a:r>
              <a:rPr lang="es-CO" sz="2000" dirty="0">
                <a:latin typeface="+mn-lt"/>
              </a:rPr>
              <a:t>busca</a:t>
            </a:r>
            <a:r>
              <a:rPr lang="es-CO" sz="2000" i="1" dirty="0">
                <a:latin typeface="+mn-lt"/>
              </a:rPr>
              <a:t> </a:t>
            </a:r>
            <a:r>
              <a:rPr lang="es-MX" sz="2000" dirty="0">
                <a:solidFill>
                  <a:srgbClr val="000000"/>
                </a:solidFill>
                <a:latin typeface="+mn-lt"/>
              </a:rPr>
              <a:t>medir la participación que tienen las peticiones contestadas de manera oportuna, indicando el porcentaje de peticiones que tienen respuesta </a:t>
            </a:r>
            <a:r>
              <a:rPr lang="es-MX" sz="2000" dirty="0">
                <a:latin typeface="+mn-lt"/>
              </a:rPr>
              <a:t>dentro </a:t>
            </a:r>
            <a:r>
              <a:rPr lang="es-MX" sz="2000" dirty="0">
                <a:solidFill>
                  <a:srgbClr val="000000"/>
                </a:solidFill>
                <a:latin typeface="+mn-lt"/>
              </a:rPr>
              <a:t>de los términos, en el trimestre evaluado.</a:t>
            </a:r>
          </a:p>
          <a:p>
            <a:pPr marL="0" indent="0" algn="just">
              <a:buNone/>
            </a:pPr>
            <a:r>
              <a:rPr lang="es-CO" sz="2000" dirty="0">
                <a:latin typeface="+mn-lt"/>
              </a:rPr>
              <a:t>                           </a:t>
            </a:r>
            <a:r>
              <a:rPr lang="es-CO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FÓRMULA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2D8EAF9B-A815-47A6-807D-D98676ABC670}"/>
              </a:ext>
            </a:extLst>
          </p:cNvPr>
          <p:cNvGraphicFramePr>
            <a:graphicFrameLocks noGrp="1"/>
          </p:cNvGraphicFramePr>
          <p:nvPr/>
        </p:nvGraphicFramePr>
        <p:xfrm>
          <a:off x="3340028" y="4614224"/>
          <a:ext cx="4449451" cy="588645"/>
        </p:xfrm>
        <a:graphic>
          <a:graphicData uri="http://schemas.openxmlformats.org/drawingml/2006/table">
            <a:tbl>
              <a:tblPr/>
              <a:tblGrid>
                <a:gridCol w="4449451">
                  <a:extLst>
                    <a:ext uri="{9D8B030D-6E8A-4147-A177-3AD203B41FA5}">
                      <a16:colId xmlns:a16="http://schemas.microsoft.com/office/drawing/2014/main" val="2552518782"/>
                    </a:ext>
                  </a:extLst>
                </a:gridCol>
              </a:tblGrid>
              <a:tr h="47821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PQRD </a:t>
                      </a:r>
                      <a:r>
                        <a:rPr lang="es-MX" sz="1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contestadas </a:t>
                      </a:r>
                      <a:r>
                        <a:rPr lang="es-MX" sz="19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dentro</a:t>
                      </a:r>
                      <a:r>
                        <a:rPr lang="es-MX" sz="1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del término</a:t>
                      </a:r>
                    </a:p>
                    <a:p>
                      <a:pPr algn="ctr" fontAlgn="b"/>
                      <a:r>
                        <a:rPr lang="es-MX" sz="1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</a:t>
                      </a:r>
                      <a:r>
                        <a:rPr lang="es-MX" sz="1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PQRD</a:t>
                      </a:r>
                      <a:r>
                        <a:rPr lang="es-MX" sz="1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recibidas en el trimestre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923636"/>
                  </a:ext>
                </a:extLst>
              </a:tr>
            </a:tbl>
          </a:graphicData>
        </a:graphic>
      </p:graphicFrame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A8360C8-CDCB-4410-860D-038E3FD8D049}"/>
              </a:ext>
            </a:extLst>
          </p:cNvPr>
          <p:cNvCxnSpPr/>
          <p:nvPr/>
        </p:nvCxnSpPr>
        <p:spPr>
          <a:xfrm>
            <a:off x="3589837" y="4908547"/>
            <a:ext cx="4119513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49859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4B5BCAF-44CE-4993-8D7B-230EFD74A137}"/>
              </a:ext>
            </a:extLst>
          </p:cNvPr>
          <p:cNvSpPr txBox="1">
            <a:spLocks/>
          </p:cNvSpPr>
          <p:nvPr/>
        </p:nvSpPr>
        <p:spPr bwMode="auto">
          <a:xfrm>
            <a:off x="886119" y="147781"/>
            <a:ext cx="7371760" cy="107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br>
              <a:rPr lang="es-CO" sz="2800" b="1" dirty="0">
                <a:latin typeface="+mn-lt"/>
              </a:rPr>
            </a:br>
            <a:r>
              <a:rPr lang="es-CO" sz="3200" b="1" dirty="0">
                <a:latin typeface="+mn-lt"/>
              </a:rPr>
              <a:t>MODIFICACIÓN INDICADORES</a:t>
            </a:r>
            <a:br>
              <a:rPr lang="es-CO" sz="2800" b="1" dirty="0">
                <a:latin typeface="+mn-lt"/>
              </a:rPr>
            </a:br>
            <a:br>
              <a:rPr lang="es-CO" sz="2800" b="1" dirty="0">
                <a:latin typeface="+mn-lt"/>
              </a:rPr>
            </a:br>
            <a:endParaRPr lang="es-CO" sz="2800" b="1" dirty="0">
              <a:latin typeface="+mn-lt"/>
            </a:endParaRPr>
          </a:p>
        </p:txBody>
      </p:sp>
      <p:sp>
        <p:nvSpPr>
          <p:cNvPr id="7" name="2 Marcador de texto">
            <a:extLst>
              <a:ext uri="{FF2B5EF4-FFF2-40B4-BE49-F238E27FC236}">
                <a16:creationId xmlns:a16="http://schemas.microsoft.com/office/drawing/2014/main" id="{272620AF-0681-4974-88E4-6159D424699F}"/>
              </a:ext>
            </a:extLst>
          </p:cNvPr>
          <p:cNvSpPr txBox="1">
            <a:spLocks/>
          </p:cNvSpPr>
          <p:nvPr/>
        </p:nvSpPr>
        <p:spPr bwMode="auto">
          <a:xfrm>
            <a:off x="530258" y="675477"/>
            <a:ext cx="8083481" cy="308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endParaRPr lang="es-ES" sz="2000" dirty="0">
              <a:latin typeface="+mn-lt"/>
            </a:endParaRPr>
          </a:p>
          <a:p>
            <a:pPr marL="0" indent="0" algn="just">
              <a:buNone/>
            </a:pPr>
            <a:r>
              <a:rPr lang="es-ES" sz="2000" dirty="0">
                <a:latin typeface="+mn-lt"/>
              </a:rPr>
              <a:t>El proceso de Planeación Integral, solicita:</a:t>
            </a:r>
          </a:p>
          <a:p>
            <a:pPr algn="just"/>
            <a:r>
              <a:rPr lang="es-ES" sz="2000" dirty="0">
                <a:latin typeface="+mn-lt"/>
              </a:rPr>
              <a:t>Cambio de las variables del indicador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“ÍNDICE DE TRANSPARENCIA”.</a:t>
            </a:r>
          </a:p>
          <a:p>
            <a:pPr algn="just"/>
            <a:r>
              <a:rPr lang="es-ES" sz="2000" dirty="0">
                <a:latin typeface="+mn-lt"/>
              </a:rPr>
              <a:t>Cambio de nombre del indicador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“SEGUIMIENTO POLÍTICA GEL (Indicador manejado por FURAG)”.</a:t>
            </a:r>
            <a:endParaRPr lang="es-ES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0" indent="0" algn="just">
              <a:buNone/>
            </a:pPr>
            <a:endParaRPr lang="es-ES" sz="2000" b="1" dirty="0">
              <a:latin typeface="+mn-lt"/>
            </a:endParaRPr>
          </a:p>
          <a:p>
            <a:pPr marL="0" indent="0" algn="just">
              <a:buNone/>
            </a:pPr>
            <a:endParaRPr lang="es-ES" sz="2000" b="1" dirty="0">
              <a:latin typeface="+mn-lt"/>
            </a:endParaRPr>
          </a:p>
          <a:p>
            <a:pPr marL="0" indent="0" algn="just">
              <a:buNone/>
            </a:pPr>
            <a:endParaRPr lang="es-ES" sz="2000" b="1" dirty="0">
              <a:latin typeface="+mn-lt"/>
            </a:endParaRPr>
          </a:p>
          <a:p>
            <a:pPr marL="0" indent="0" algn="just">
              <a:buFont typeface="Arial" charset="0"/>
              <a:buNone/>
            </a:pPr>
            <a:endParaRPr lang="es-ES" sz="2000" dirty="0">
              <a:latin typeface="+mn-lt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5DD85D8-9C78-4677-A93D-F209CE5E1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832115"/>
              </p:ext>
            </p:extLst>
          </p:nvPr>
        </p:nvGraphicFramePr>
        <p:xfrm>
          <a:off x="325225" y="2596558"/>
          <a:ext cx="8493548" cy="2535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074">
                  <a:extLst>
                    <a:ext uri="{9D8B030D-6E8A-4147-A177-3AD203B41FA5}">
                      <a16:colId xmlns:a16="http://schemas.microsoft.com/office/drawing/2014/main" val="546980541"/>
                    </a:ext>
                  </a:extLst>
                </a:gridCol>
                <a:gridCol w="3223967">
                  <a:extLst>
                    <a:ext uri="{9D8B030D-6E8A-4147-A177-3AD203B41FA5}">
                      <a16:colId xmlns:a16="http://schemas.microsoft.com/office/drawing/2014/main" val="2729426561"/>
                    </a:ext>
                  </a:extLst>
                </a:gridCol>
                <a:gridCol w="3379507">
                  <a:extLst>
                    <a:ext uri="{9D8B030D-6E8A-4147-A177-3AD203B41FA5}">
                      <a16:colId xmlns:a16="http://schemas.microsoft.com/office/drawing/2014/main" val="1702717286"/>
                    </a:ext>
                  </a:extLst>
                </a:gridCol>
              </a:tblGrid>
              <a:tr h="494463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bg1"/>
                          </a:solidFill>
                        </a:rPr>
                        <a:t>INDICADOR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bg1"/>
                          </a:solidFill>
                        </a:rPr>
                        <a:t>    DENOMINACIÓN ACTUAL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bg1"/>
                          </a:solidFill>
                        </a:rPr>
                        <a:t> DENOMINACIÓN SOLICITADA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671340"/>
                  </a:ext>
                </a:extLst>
              </a:tr>
              <a:tr h="1063469">
                <a:tc>
                  <a:txBody>
                    <a:bodyPr/>
                    <a:lstStyle/>
                    <a:p>
                      <a:pPr algn="ctr"/>
                      <a:endParaRPr lang="es-CO" b="0" dirty="0"/>
                    </a:p>
                    <a:p>
                      <a:pPr algn="ctr"/>
                      <a:r>
                        <a:rPr lang="es-CO" b="1" dirty="0"/>
                        <a:t>ÍNDICE DE TRANSPARENCIA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V1: </a:t>
                      </a:r>
                      <a:r>
                        <a:rPr lang="es-MX" b="0" dirty="0"/>
                        <a:t>Puntos con ejecución de seguimiento realizados </a:t>
                      </a:r>
                    </a:p>
                    <a:p>
                      <a:r>
                        <a:rPr lang="es-MX" b="1" dirty="0"/>
                        <a:t>V2: </a:t>
                      </a:r>
                      <a:r>
                        <a:rPr lang="es-MX" b="0" dirty="0"/>
                        <a:t>Puntos susceptibles de ser medidos para hacer seguimiento en el período</a:t>
                      </a:r>
                      <a:endParaRPr lang="es-CO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V1: </a:t>
                      </a:r>
                      <a:r>
                        <a:rPr lang="es-MX" dirty="0"/>
                        <a:t>Ítems de información disponible (matriz ITA).</a:t>
                      </a:r>
                    </a:p>
                    <a:p>
                      <a:r>
                        <a:rPr lang="es-MX" b="1" dirty="0"/>
                        <a:t>V2: </a:t>
                      </a:r>
                      <a:r>
                        <a:rPr lang="es-MX" dirty="0"/>
                        <a:t>Total de ítems identificados (Matriz ITA)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862456"/>
                  </a:ext>
                </a:extLst>
              </a:tr>
              <a:tr h="977137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SEGUIMIENTO POLÍTICA GEL (Indicador manejado por FURAG)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SEGUIMIENTO POLÍTICA GEL (Indicador manejado por FURAG)</a:t>
                      </a:r>
                      <a:endParaRPr lang="es-CO" dirty="0"/>
                    </a:p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Seguimiento Política Gobierno Digital (Indicador manejado por FURAG </a:t>
                      </a:r>
                      <a:r>
                        <a:rPr lang="es-CO" b="0" dirty="0"/>
                        <a:t>y/o herramienta de autodiagnóstico MIPG)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7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87742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707505F-4547-4B9E-AD8A-988EA15C20D4}"/>
              </a:ext>
            </a:extLst>
          </p:cNvPr>
          <p:cNvSpPr txBox="1"/>
          <p:nvPr/>
        </p:nvSpPr>
        <p:spPr>
          <a:xfrm>
            <a:off x="540632" y="213288"/>
            <a:ext cx="8404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INSTRUCTIVO HOJA DE VIDA DE INDICADORES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718E0AD-19C2-4103-AB4E-51254D52B3ED}"/>
              </a:ext>
            </a:extLst>
          </p:cNvPr>
          <p:cNvSpPr txBox="1"/>
          <p:nvPr/>
        </p:nvSpPr>
        <p:spPr>
          <a:xfrm>
            <a:off x="656812" y="1020296"/>
            <a:ext cx="817233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just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El proceso de Planeación Integral elaboró el Instructivo de diligenciamiento de la hoja de </a:t>
            </a:r>
            <a:r>
              <a:rPr lang="es-CO" sz="2400" dirty="0">
                <a:solidFill>
                  <a:prstClr val="black"/>
                </a:solidFill>
              </a:rPr>
              <a:t>v</a:t>
            </a:r>
            <a:r>
              <a:rPr kumimoji="0" lang="es-CO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ida de indicadores, según metodología del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DAFP, </a:t>
            </a:r>
            <a:r>
              <a:rPr kumimoji="0" lang="es-CO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siendo una herramienta esencial para el diligenciamiento y trazabilidad de los indicadores por proceso.</a:t>
            </a:r>
          </a:p>
          <a:p>
            <a:pPr marL="0" marR="0" lvl="0" indent="0" algn="just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CO" sz="240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s-CO" sz="2400" dirty="0">
                <a:solidFill>
                  <a:prstClr val="black"/>
                </a:solidFill>
              </a:rPr>
              <a:t>El formato e instructivo son socializados en la entidad. </a:t>
            </a: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CO" sz="2400" dirty="0">
              <a:solidFill>
                <a:prstClr val="black"/>
              </a:solidFill>
            </a:endParaRPr>
          </a:p>
          <a:p>
            <a:pPr marL="0" marR="0" lvl="0" indent="0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CO" sz="2000" dirty="0">
              <a:solidFill>
                <a:prstClr val="black"/>
              </a:solidFill>
            </a:endParaRPr>
          </a:p>
          <a:p>
            <a:pPr marL="0" marR="0" lvl="0" indent="0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CO" sz="2400" b="1" dirty="0">
              <a:solidFill>
                <a:prstClr val="black"/>
              </a:solidFill>
            </a:endParaRPr>
          </a:p>
          <a:p>
            <a:pPr marL="0" marR="0" lvl="0" indent="0" algn="ct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CO" sz="2400" b="1" dirty="0">
              <a:solidFill>
                <a:prstClr val="black"/>
              </a:solidFill>
            </a:endParaRPr>
          </a:p>
          <a:p>
            <a:pPr marL="0" marR="0" lvl="0" indent="0" algn="ct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CO" sz="2400" dirty="0">
              <a:solidFill>
                <a:prstClr val="black"/>
              </a:solidFill>
            </a:endParaRPr>
          </a:p>
          <a:p>
            <a:pPr marL="0" marR="0" lvl="0" indent="0" algn="ct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CO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239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7835232-7F94-4487-B577-04A2EE8B0630}"/>
              </a:ext>
            </a:extLst>
          </p:cNvPr>
          <p:cNvSpPr/>
          <p:nvPr/>
        </p:nvSpPr>
        <p:spPr>
          <a:xfrm>
            <a:off x="794129" y="123050"/>
            <a:ext cx="7980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sz="2400" b="1" dirty="0"/>
              <a:t>PLAN ESTRATÉGICO SECTORIAL – PES – 2019 – PRÓXIMOS VENCIMIENTOS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9275DC3-0B8E-48C2-9DD9-EEC4CCE45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977720"/>
              </p:ext>
            </p:extLst>
          </p:nvPr>
        </p:nvGraphicFramePr>
        <p:xfrm>
          <a:off x="274272" y="890989"/>
          <a:ext cx="8297299" cy="4505694"/>
        </p:xfrm>
        <a:graphic>
          <a:graphicData uri="http://schemas.openxmlformats.org/drawingml/2006/table">
            <a:tbl>
              <a:tblPr/>
              <a:tblGrid>
                <a:gridCol w="911157">
                  <a:extLst>
                    <a:ext uri="{9D8B030D-6E8A-4147-A177-3AD203B41FA5}">
                      <a16:colId xmlns:a16="http://schemas.microsoft.com/office/drawing/2014/main" val="1424103965"/>
                    </a:ext>
                  </a:extLst>
                </a:gridCol>
                <a:gridCol w="865022">
                  <a:extLst>
                    <a:ext uri="{9D8B030D-6E8A-4147-A177-3AD203B41FA5}">
                      <a16:colId xmlns:a16="http://schemas.microsoft.com/office/drawing/2014/main" val="2026055808"/>
                    </a:ext>
                  </a:extLst>
                </a:gridCol>
                <a:gridCol w="830423">
                  <a:extLst>
                    <a:ext uri="{9D8B030D-6E8A-4147-A177-3AD203B41FA5}">
                      <a16:colId xmlns:a16="http://schemas.microsoft.com/office/drawing/2014/main" val="1642043736"/>
                    </a:ext>
                  </a:extLst>
                </a:gridCol>
                <a:gridCol w="761221">
                  <a:extLst>
                    <a:ext uri="{9D8B030D-6E8A-4147-A177-3AD203B41FA5}">
                      <a16:colId xmlns:a16="http://schemas.microsoft.com/office/drawing/2014/main" val="3505408052"/>
                    </a:ext>
                  </a:extLst>
                </a:gridCol>
                <a:gridCol w="1326369">
                  <a:extLst>
                    <a:ext uri="{9D8B030D-6E8A-4147-A177-3AD203B41FA5}">
                      <a16:colId xmlns:a16="http://schemas.microsoft.com/office/drawing/2014/main" val="3909469460"/>
                    </a:ext>
                  </a:extLst>
                </a:gridCol>
                <a:gridCol w="991894">
                  <a:extLst>
                    <a:ext uri="{9D8B030D-6E8A-4147-A177-3AD203B41FA5}">
                      <a16:colId xmlns:a16="http://schemas.microsoft.com/office/drawing/2014/main" val="2397593202"/>
                    </a:ext>
                  </a:extLst>
                </a:gridCol>
                <a:gridCol w="992252">
                  <a:extLst>
                    <a:ext uri="{9D8B030D-6E8A-4147-A177-3AD203B41FA5}">
                      <a16:colId xmlns:a16="http://schemas.microsoft.com/office/drawing/2014/main" val="1699225905"/>
                    </a:ext>
                  </a:extLst>
                </a:gridCol>
                <a:gridCol w="780307">
                  <a:extLst>
                    <a:ext uri="{9D8B030D-6E8A-4147-A177-3AD203B41FA5}">
                      <a16:colId xmlns:a16="http://schemas.microsoft.com/office/drawing/2014/main" val="2062464881"/>
                    </a:ext>
                  </a:extLst>
                </a:gridCol>
                <a:gridCol w="838654">
                  <a:extLst>
                    <a:ext uri="{9D8B030D-6E8A-4147-A177-3AD203B41FA5}">
                      <a16:colId xmlns:a16="http://schemas.microsoft.com/office/drawing/2014/main" val="976614940"/>
                    </a:ext>
                  </a:extLst>
                </a:gridCol>
              </a:tblGrid>
              <a:tr h="38525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PLAN DE ACCIÓN SECTORIAL 2019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106820"/>
                  </a:ext>
                </a:extLst>
              </a:tr>
              <a:tr h="63757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"/>
                        </a:rPr>
                        <a:t>PERSPECTIVA 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"/>
                        </a:rPr>
                        <a:t>DIMENSIÓN MIPG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"/>
                        </a:rPr>
                        <a:t>OBJETIVO 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"/>
                        </a:rPr>
                        <a:t>INICIATIVA 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"/>
                        </a:rPr>
                        <a:t>NOMBRE DE LA TAREA</a:t>
                      </a:r>
                    </a:p>
                  </a:txBody>
                  <a:tcPr marL="8142" marR="8142" marT="81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"/>
                        </a:rPr>
                        <a:t>DESCRIPCIÓN DE LA TAREA Y ENTREGABLE</a:t>
                      </a:r>
                    </a:p>
                  </a:txBody>
                  <a:tcPr marL="8142" marR="8142" marT="81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RESPONSABLE 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"/>
                        </a:rPr>
                        <a:t>FECHA INICIAL PROGRAMADA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"/>
                        </a:rPr>
                        <a:t>FECHA FINAL PROGRAMADA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324777"/>
                  </a:ext>
                </a:extLst>
              </a:tr>
              <a:tr h="31600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GESTIÓN PARA EL RESULTADO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GESTIÓN CON VALORES PARA EL RESULTADO (Ventanilla hacia afuera)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Fortalecer las relaciones de las entidades del Sector Hacienda con sus grupos de valor 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Promover el seguimiento y mejora continua de las acciones que se realizan para fortalecer las relaciones con los grupos de valor en las entidades del Sector Hacienda.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Aplicar mecanismos de evaluación periódica del desempeño de sus servidores en torno al servicio al ciudadano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Inclusión Calificación "Servicio al Ciudadano" en evaluación del Desempeño.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GIT de Talento Humano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1/02/2019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30/04/2019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505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62893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F590FBE-9024-4566-A248-F72C5E98D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968275"/>
              </p:ext>
            </p:extLst>
          </p:nvPr>
        </p:nvGraphicFramePr>
        <p:xfrm>
          <a:off x="235900" y="1021490"/>
          <a:ext cx="8817483" cy="40777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1027">
                  <a:extLst>
                    <a:ext uri="{9D8B030D-6E8A-4147-A177-3AD203B41FA5}">
                      <a16:colId xmlns:a16="http://schemas.microsoft.com/office/drawing/2014/main" val="1135674042"/>
                    </a:ext>
                  </a:extLst>
                </a:gridCol>
                <a:gridCol w="1689397">
                  <a:extLst>
                    <a:ext uri="{9D8B030D-6E8A-4147-A177-3AD203B41FA5}">
                      <a16:colId xmlns:a16="http://schemas.microsoft.com/office/drawing/2014/main" val="93840576"/>
                    </a:ext>
                  </a:extLst>
                </a:gridCol>
                <a:gridCol w="2067698">
                  <a:extLst>
                    <a:ext uri="{9D8B030D-6E8A-4147-A177-3AD203B41FA5}">
                      <a16:colId xmlns:a16="http://schemas.microsoft.com/office/drawing/2014/main" val="1263220437"/>
                    </a:ext>
                  </a:extLst>
                </a:gridCol>
                <a:gridCol w="1614616">
                  <a:extLst>
                    <a:ext uri="{9D8B030D-6E8A-4147-A177-3AD203B41FA5}">
                      <a16:colId xmlns:a16="http://schemas.microsoft.com/office/drawing/2014/main" val="883642694"/>
                    </a:ext>
                  </a:extLst>
                </a:gridCol>
                <a:gridCol w="1089665">
                  <a:extLst>
                    <a:ext uri="{9D8B030D-6E8A-4147-A177-3AD203B41FA5}">
                      <a16:colId xmlns:a16="http://schemas.microsoft.com/office/drawing/2014/main" val="54016269"/>
                    </a:ext>
                  </a:extLst>
                </a:gridCol>
                <a:gridCol w="945080">
                  <a:extLst>
                    <a:ext uri="{9D8B030D-6E8A-4147-A177-3AD203B41FA5}">
                      <a16:colId xmlns:a16="http://schemas.microsoft.com/office/drawing/2014/main" val="2993362186"/>
                    </a:ext>
                  </a:extLst>
                </a:gridCol>
              </a:tblGrid>
              <a:tr h="940289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Componente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Subcomponente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latin typeface="+mn-lt"/>
                        </a:rPr>
                        <a:t>Meta o producto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latin typeface="+mn-lt"/>
                        </a:rPr>
                        <a:t>Responsable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latin typeface="+mn-lt"/>
                        </a:rPr>
                        <a:t>Fecha inicial</a:t>
                      </a:r>
                      <a:r>
                        <a:rPr lang="es-CO" sz="1600" b="1" baseline="0" dirty="0">
                          <a:latin typeface="+mn-lt"/>
                        </a:rPr>
                        <a:t> </a:t>
                      </a:r>
                      <a:endParaRPr lang="es-CO" sz="16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600" b="1" kern="1200" dirty="0">
                          <a:latin typeface="+mn-lt"/>
                        </a:rPr>
                        <a:t>Fecha final</a:t>
                      </a:r>
                      <a:endParaRPr lang="es-CO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714386"/>
                  </a:ext>
                </a:extLst>
              </a:tr>
              <a:tr h="1884392">
                <a:tc rowSpan="2"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latin typeface="+mn-lt"/>
                        </a:rPr>
                        <a:t>PRIMER COMPONENTE</a:t>
                      </a:r>
                    </a:p>
                    <a:p>
                      <a:pPr algn="ctr"/>
                      <a:r>
                        <a:rPr lang="es-CO" sz="1400" b="1" dirty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endParaRPr lang="es-CO" sz="1400" b="1" dirty="0">
                        <a:latin typeface="+mn-lt"/>
                      </a:endParaRPr>
                    </a:p>
                    <a:p>
                      <a:pPr algn="ctr"/>
                      <a:r>
                        <a:rPr lang="es-CO" sz="1400" b="1" dirty="0">
                          <a:latin typeface="+mn-lt"/>
                        </a:rPr>
                        <a:t>GESTIÓN DEL RIESGO</a:t>
                      </a:r>
                      <a:r>
                        <a:rPr lang="es-CO" sz="1400" b="1" baseline="0" dirty="0">
                          <a:latin typeface="+mn-lt"/>
                        </a:rPr>
                        <a:t> DE CORRUPCIÓN</a:t>
                      </a:r>
                      <a:r>
                        <a:rPr lang="es-CO" sz="1400" b="1" dirty="0">
                          <a:latin typeface="+mn-lt"/>
                        </a:rPr>
                        <a:t> –</a:t>
                      </a:r>
                      <a:r>
                        <a:rPr lang="es-CO" sz="1400" b="1" baseline="0" dirty="0">
                          <a:latin typeface="+mn-lt"/>
                        </a:rPr>
                        <a:t> MAPA DE RIESGOS DE CORRUPCIÓN</a:t>
                      </a:r>
                      <a:endParaRPr lang="es-CO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Política de administración de riesgos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Política actualizada de acuerdo a los requerimientos de MIPG V.2 y otras normas relacionadas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Coordinadora GIT de planeación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4/02/2019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15/05/2019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7093436"/>
                  </a:ext>
                </a:extLst>
              </a:tr>
              <a:tr h="1253050">
                <a:tc v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Seguimiento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Informe de seguimiento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Coordinador GIT de Control interno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2/05/2019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15/05/2019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3159659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7A584223-EA67-469E-86A6-EC1519844A31}"/>
              </a:ext>
            </a:extLst>
          </p:cNvPr>
          <p:cNvSpPr/>
          <p:nvPr/>
        </p:nvSpPr>
        <p:spPr>
          <a:xfrm>
            <a:off x="669303" y="67383"/>
            <a:ext cx="8384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+mn-lt"/>
              </a:rPr>
              <a:t>PLAN ANTICORRUPCIÓN Y DE ATENCIÓN AL CIUDADANO  </a:t>
            </a:r>
          </a:p>
          <a:p>
            <a:pPr algn="ctr"/>
            <a:r>
              <a:rPr lang="es-MX" sz="2400" b="1" dirty="0">
                <a:latin typeface="+mn-lt"/>
              </a:rPr>
              <a:t>PAAC 2019 – PRÓXIMOS VENCIMIENTOS</a:t>
            </a:r>
            <a:endParaRPr lang="es-CO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043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2DB7B8F-4A8A-4BCB-A58C-860C95F9F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649820"/>
              </p:ext>
            </p:extLst>
          </p:nvPr>
        </p:nvGraphicFramePr>
        <p:xfrm>
          <a:off x="79381" y="1037967"/>
          <a:ext cx="8965765" cy="41683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8846">
                  <a:extLst>
                    <a:ext uri="{9D8B030D-6E8A-4147-A177-3AD203B41FA5}">
                      <a16:colId xmlns:a16="http://schemas.microsoft.com/office/drawing/2014/main" val="1135674042"/>
                    </a:ext>
                  </a:extLst>
                </a:gridCol>
                <a:gridCol w="1664043">
                  <a:extLst>
                    <a:ext uri="{9D8B030D-6E8A-4147-A177-3AD203B41FA5}">
                      <a16:colId xmlns:a16="http://schemas.microsoft.com/office/drawing/2014/main" val="93840576"/>
                    </a:ext>
                  </a:extLst>
                </a:gridCol>
                <a:gridCol w="1639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883642694"/>
                    </a:ext>
                  </a:extLst>
                </a:gridCol>
                <a:gridCol w="906162">
                  <a:extLst>
                    <a:ext uri="{9D8B030D-6E8A-4147-A177-3AD203B41FA5}">
                      <a16:colId xmlns:a16="http://schemas.microsoft.com/office/drawing/2014/main" val="54016269"/>
                    </a:ext>
                  </a:extLst>
                </a:gridCol>
                <a:gridCol w="1120346">
                  <a:extLst>
                    <a:ext uri="{9D8B030D-6E8A-4147-A177-3AD203B41FA5}">
                      <a16:colId xmlns:a16="http://schemas.microsoft.com/office/drawing/2014/main" val="2993362186"/>
                    </a:ext>
                  </a:extLst>
                </a:gridCol>
              </a:tblGrid>
              <a:tr h="1400981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Componente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Subcomponente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latin typeface="+mn-lt"/>
                        </a:rPr>
                        <a:t>Meta o producto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latin typeface="+mn-lt"/>
                        </a:rPr>
                        <a:t>Responsable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latin typeface="+mn-lt"/>
                        </a:rPr>
                        <a:t>Fecha inicial</a:t>
                      </a:r>
                      <a:r>
                        <a:rPr lang="es-CO" sz="1600" b="1" baseline="0" dirty="0">
                          <a:latin typeface="+mn-lt"/>
                        </a:rPr>
                        <a:t> </a:t>
                      </a:r>
                      <a:endParaRPr lang="es-CO" sz="16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600" b="1" kern="1200" dirty="0">
                          <a:latin typeface="+mn-lt"/>
                        </a:rPr>
                        <a:t>Fecha final</a:t>
                      </a:r>
                      <a:endParaRPr lang="es-CO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714386"/>
                  </a:ext>
                </a:extLst>
              </a:tr>
              <a:tr h="2767366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latin typeface="+mn-lt"/>
                        </a:rPr>
                        <a:t>SEGUNDO COMPONENTE</a:t>
                      </a:r>
                    </a:p>
                    <a:p>
                      <a:pPr algn="ctr"/>
                      <a:r>
                        <a:rPr lang="es-CO" sz="1400" b="1" dirty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s-CO" sz="1400" b="1" dirty="0">
                          <a:latin typeface="+mn-lt"/>
                        </a:rPr>
                        <a:t>ESTRATEGIA</a:t>
                      </a:r>
                    </a:p>
                    <a:p>
                      <a:pPr algn="ctr"/>
                      <a:r>
                        <a:rPr lang="es-CO" sz="1400" b="1" dirty="0">
                          <a:latin typeface="+mn-lt"/>
                        </a:rPr>
                        <a:t>RACIONALIZACIÓN</a:t>
                      </a:r>
                      <a:r>
                        <a:rPr lang="es-CO" sz="1400" b="1" baseline="0" dirty="0">
                          <a:latin typeface="+mn-lt"/>
                        </a:rPr>
                        <a:t> DE TRÁMITES</a:t>
                      </a:r>
                      <a:endParaRPr lang="es-CO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Identificación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Inventario de trámites y/o Otros Procedimientos Administrativos - OPAs registrados y/o actualizados en el SUIT.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Subcontadores - Coordinador GIT de Apoyo informático - Coordinadora GIT de planeación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1/04/2019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15/05/2019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7093436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5614855D-BFD7-44AB-BBF1-29D13B81EA1C}"/>
              </a:ext>
            </a:extLst>
          </p:cNvPr>
          <p:cNvSpPr/>
          <p:nvPr/>
        </p:nvSpPr>
        <p:spPr>
          <a:xfrm>
            <a:off x="669303" y="67383"/>
            <a:ext cx="8384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+mn-lt"/>
              </a:rPr>
              <a:t>PLAN ANTICORRUPCIÓN Y DE ATENCIÓN AL CIUDADANO  </a:t>
            </a:r>
          </a:p>
          <a:p>
            <a:pPr algn="ctr"/>
            <a:r>
              <a:rPr lang="es-MX" sz="2400" b="1" dirty="0">
                <a:latin typeface="+mn-lt"/>
              </a:rPr>
              <a:t>PAAC 2019 – PRÓXIMOS VENCIMIENTOS</a:t>
            </a:r>
            <a:endParaRPr lang="es-CO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80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hecke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2F72B28-F632-45EF-A3F3-5AD080372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366591"/>
              </p:ext>
            </p:extLst>
          </p:nvPr>
        </p:nvGraphicFramePr>
        <p:xfrm>
          <a:off x="128808" y="1005015"/>
          <a:ext cx="8924576" cy="41271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6954">
                  <a:extLst>
                    <a:ext uri="{9D8B030D-6E8A-4147-A177-3AD203B41FA5}">
                      <a16:colId xmlns:a16="http://schemas.microsoft.com/office/drawing/2014/main" val="1135674042"/>
                    </a:ext>
                  </a:extLst>
                </a:gridCol>
                <a:gridCol w="1729946">
                  <a:extLst>
                    <a:ext uri="{9D8B030D-6E8A-4147-A177-3AD203B41FA5}">
                      <a16:colId xmlns:a16="http://schemas.microsoft.com/office/drawing/2014/main" val="93840576"/>
                    </a:ext>
                  </a:extLst>
                </a:gridCol>
                <a:gridCol w="1902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5319">
                  <a:extLst>
                    <a:ext uri="{9D8B030D-6E8A-4147-A177-3AD203B41FA5}">
                      <a16:colId xmlns:a16="http://schemas.microsoft.com/office/drawing/2014/main" val="883642694"/>
                    </a:ext>
                  </a:extLst>
                </a:gridCol>
                <a:gridCol w="1013254">
                  <a:extLst>
                    <a:ext uri="{9D8B030D-6E8A-4147-A177-3AD203B41FA5}">
                      <a16:colId xmlns:a16="http://schemas.microsoft.com/office/drawing/2014/main" val="54016269"/>
                    </a:ext>
                  </a:extLst>
                </a:gridCol>
                <a:gridCol w="906162">
                  <a:extLst>
                    <a:ext uri="{9D8B030D-6E8A-4147-A177-3AD203B41FA5}">
                      <a16:colId xmlns:a16="http://schemas.microsoft.com/office/drawing/2014/main" val="2993362186"/>
                    </a:ext>
                  </a:extLst>
                </a:gridCol>
              </a:tblGrid>
              <a:tr h="667266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Componente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Subcomponente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latin typeface="+mn-lt"/>
                        </a:rPr>
                        <a:t>Meta o producto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latin typeface="+mn-lt"/>
                        </a:rPr>
                        <a:t>Responsable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latin typeface="+mn-lt"/>
                        </a:rPr>
                        <a:t>Fecha inicial</a:t>
                      </a:r>
                      <a:r>
                        <a:rPr lang="es-CO" sz="1600" b="1" baseline="0" dirty="0">
                          <a:latin typeface="+mn-lt"/>
                        </a:rPr>
                        <a:t> </a:t>
                      </a:r>
                      <a:endParaRPr lang="es-CO" sz="16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600" b="1" kern="1200" dirty="0">
                          <a:latin typeface="+mn-lt"/>
                        </a:rPr>
                        <a:t>Fecha final</a:t>
                      </a:r>
                      <a:endParaRPr lang="es-CO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714386"/>
                  </a:ext>
                </a:extLst>
              </a:tr>
              <a:tr h="1365693">
                <a:tc rowSpan="2"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latin typeface="+mn-lt"/>
                        </a:rPr>
                        <a:t>TERCER COMPONENTE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dirty="0">
                        <a:latin typeface="+mn-lt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>
                          <a:latin typeface="+mn-lt"/>
                        </a:rPr>
                        <a:t>RENDICIÓN</a:t>
                      </a:r>
                      <a:r>
                        <a:rPr lang="es-CO" sz="1400" b="1" baseline="0" dirty="0">
                          <a:latin typeface="+mn-lt"/>
                        </a:rPr>
                        <a:t> DE CUENTAS – (PARTICIPACIÓN CIUDADANA).</a:t>
                      </a:r>
                      <a:endParaRPr lang="es-CO" sz="1400" b="1" dirty="0">
                        <a:latin typeface="+mn-lt"/>
                      </a:endParaRPr>
                    </a:p>
                    <a:p>
                      <a:pPr algn="ctr"/>
                      <a:r>
                        <a:rPr lang="es-CO" sz="1400" b="1" dirty="0">
                          <a:latin typeface="+mn-lt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Selección de acciones para promover el diálogo ( Acciones de diálogo)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Ejecución de acciones de diálogo (foro ciudadanos, Chat virtual, video en portal web, video streaming, redes sociales, mensajes de texto, aplicación móvil, etc.)</a:t>
                      </a:r>
                      <a:b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Ejecución de audiencia pública de rendición de cuentas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Coordinadora GIT de planeación - Coordinador GIT Apoyo informático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11/03/2019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31/05/2019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7093436"/>
                  </a:ext>
                </a:extLst>
              </a:tr>
              <a:tr h="1316767">
                <a:tc v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Incentivos para motivar la cultura de la rendición y petición de cuentas (Acciones de incentivos)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Concurso de conocimiento de la entidad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Coordinadora GIT de planeación - Comité SIGI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15/02/2019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3/05/2019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3159659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96EE6400-50F5-4883-8A29-0FDFFC6CA05A}"/>
              </a:ext>
            </a:extLst>
          </p:cNvPr>
          <p:cNvSpPr/>
          <p:nvPr/>
        </p:nvSpPr>
        <p:spPr>
          <a:xfrm>
            <a:off x="669303" y="67383"/>
            <a:ext cx="8384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+mn-lt"/>
              </a:rPr>
              <a:t>PLAN ANTICORRUPCIÓN Y DE ATENCIÓN AL CIUDADANO  </a:t>
            </a:r>
          </a:p>
          <a:p>
            <a:pPr algn="ctr"/>
            <a:r>
              <a:rPr lang="es-MX" sz="2400" b="1" dirty="0">
                <a:latin typeface="+mn-lt"/>
              </a:rPr>
              <a:t>PAAC 2019 – PRÓXIMOS VENCIMIENTOS</a:t>
            </a:r>
            <a:endParaRPr lang="es-CO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44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479425" y="251381"/>
            <a:ext cx="8185150" cy="619027"/>
          </a:xfrm>
        </p:spPr>
        <p:txBody>
          <a:bodyPr/>
          <a:lstStyle/>
          <a:p>
            <a:pPr algn="ctr"/>
            <a:r>
              <a:rPr lang="es-MX" sz="2800" b="1" dirty="0"/>
              <a:t>ACTIVIDADES DE FORTALECIMIENTO OPAS </a:t>
            </a:r>
            <a:endParaRPr lang="es-CO" altLang="es-CO" sz="2800" dirty="0">
              <a:latin typeface="+mn-lt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339608"/>
              </p:ext>
            </p:extLst>
          </p:nvPr>
        </p:nvGraphicFramePr>
        <p:xfrm>
          <a:off x="603839" y="1158057"/>
          <a:ext cx="8185150" cy="387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4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Actividad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Fecha propuesta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Responsable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b="1" dirty="0"/>
                        <a:t>Actualizar fichas de caracterización de los Servicios en línea.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="1" dirty="0"/>
                        <a:t>7 de mayo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="1" dirty="0"/>
                        <a:t>Subcontadores.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b="1" dirty="0"/>
                        <a:t>Actualizar</a:t>
                      </a:r>
                      <a:r>
                        <a:rPr lang="es-CO" b="1" baseline="0" dirty="0"/>
                        <a:t> archivos de las fichas de caracterización en página web y SUIT.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="1" dirty="0"/>
                        <a:t>9 de</a:t>
                      </a:r>
                      <a:r>
                        <a:rPr lang="es-CO" b="1" baseline="0" dirty="0"/>
                        <a:t> mayo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="1" dirty="0"/>
                        <a:t>Planeación Integral y TICS.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b="1" dirty="0"/>
                        <a:t>Mesa de trabajo para concertar actividades</a:t>
                      </a:r>
                      <a:r>
                        <a:rPr lang="es-CO" b="1" baseline="0" dirty="0"/>
                        <a:t> según la necesidad de la estrategia de racionalización de trámites.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="1" dirty="0"/>
                        <a:t>23 de abril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="1" dirty="0"/>
                        <a:t>Subcontadores, coordinadores</a:t>
                      </a:r>
                      <a:r>
                        <a:rPr lang="es-CO" b="1" baseline="0" dirty="0"/>
                        <a:t> de Jurídica, Administrativa, TICS y Planeación Integral.</a:t>
                      </a:r>
                      <a:endParaRPr lang="es-C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/>
                        <a:t>Formular</a:t>
                      </a:r>
                      <a:r>
                        <a:rPr lang="es-CO" b="1" baseline="0" dirty="0"/>
                        <a:t> estrategia de racionalización de trámites 2019.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="1" dirty="0"/>
                        <a:t>Llevar para aprobación al</a:t>
                      </a:r>
                      <a:r>
                        <a:rPr lang="es-CO" b="1" baseline="0" dirty="0"/>
                        <a:t> Comité Institucional de Gestión y Desempeño de Mayo.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="1" dirty="0"/>
                        <a:t>Planeación Integral.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b="1" dirty="0"/>
                        <a:t>Seguimiento a la estrategia de racionalización.</a:t>
                      </a:r>
                      <a:r>
                        <a:rPr lang="es-CO" b="1" baseline="0" dirty="0"/>
                        <a:t> 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="1" dirty="0"/>
                        <a:t>Durante la vigencia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="1" dirty="0"/>
                        <a:t>Planeación</a:t>
                      </a:r>
                      <a:r>
                        <a:rPr lang="es-CO" b="1" baseline="0" dirty="0"/>
                        <a:t> Integral.</a:t>
                      </a:r>
                      <a:endParaRPr lang="es-C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b="1" dirty="0"/>
                        <a:t>Suministrar</a:t>
                      </a:r>
                      <a:r>
                        <a:rPr lang="es-CO" b="1" baseline="0" dirty="0"/>
                        <a:t> datos de operación mes de febrero a marzo 2019 - SUIT.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="1" dirty="0"/>
                        <a:t>30</a:t>
                      </a:r>
                      <a:r>
                        <a:rPr lang="es-CO" b="1" baseline="0" dirty="0"/>
                        <a:t> de abril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="1" dirty="0"/>
                        <a:t>Subcontadores.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29737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ABB6E6F-0F17-45D8-9404-31EC742A5ED6}"/>
              </a:ext>
            </a:extLst>
          </p:cNvPr>
          <p:cNvSpPr/>
          <p:nvPr/>
        </p:nvSpPr>
        <p:spPr>
          <a:xfrm>
            <a:off x="537327" y="221709"/>
            <a:ext cx="8606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prstClr val="black"/>
                </a:solidFill>
              </a:rPr>
              <a:t>PLAN DE MEJORAMIENTO - MEDICIÓN SATISFACCIÓN DEL CLIENTE</a:t>
            </a:r>
            <a:br>
              <a:rPr lang="es-CO" sz="2400" b="1" dirty="0">
                <a:solidFill>
                  <a:prstClr val="black"/>
                </a:solidFill>
              </a:rPr>
            </a:br>
            <a:r>
              <a:rPr lang="es-CO" sz="2400" b="1" dirty="0">
                <a:solidFill>
                  <a:prstClr val="black"/>
                </a:solidFill>
              </a:rPr>
              <a:t>SERVICIOS Y PRODUCTOS</a:t>
            </a:r>
            <a:br>
              <a:rPr lang="es-CO" sz="2400" b="1" dirty="0">
                <a:solidFill>
                  <a:prstClr val="black"/>
                </a:solidFill>
              </a:rPr>
            </a:br>
            <a:r>
              <a:rPr lang="es-CO" sz="2400" b="1" dirty="0">
                <a:solidFill>
                  <a:prstClr val="black"/>
                </a:solidFill>
              </a:rPr>
              <a:t>VIGENCIA 2018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339ABCF0-0E64-41E5-BDA3-040E81458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5036"/>
              </p:ext>
            </p:extLst>
          </p:nvPr>
        </p:nvGraphicFramePr>
        <p:xfrm>
          <a:off x="738432" y="1717602"/>
          <a:ext cx="7667136" cy="29017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62228">
                  <a:extLst>
                    <a:ext uri="{9D8B030D-6E8A-4147-A177-3AD203B41FA5}">
                      <a16:colId xmlns:a16="http://schemas.microsoft.com/office/drawing/2014/main" val="1854552663"/>
                    </a:ext>
                  </a:extLst>
                </a:gridCol>
                <a:gridCol w="1432874">
                  <a:extLst>
                    <a:ext uri="{9D8B030D-6E8A-4147-A177-3AD203B41FA5}">
                      <a16:colId xmlns:a16="http://schemas.microsoft.com/office/drawing/2014/main" val="1076666947"/>
                    </a:ext>
                  </a:extLst>
                </a:gridCol>
                <a:gridCol w="1640264">
                  <a:extLst>
                    <a:ext uri="{9D8B030D-6E8A-4147-A177-3AD203B41FA5}">
                      <a16:colId xmlns:a16="http://schemas.microsoft.com/office/drawing/2014/main" val="145640275"/>
                    </a:ext>
                  </a:extLst>
                </a:gridCol>
                <a:gridCol w="1231770">
                  <a:extLst>
                    <a:ext uri="{9D8B030D-6E8A-4147-A177-3AD203B41FA5}">
                      <a16:colId xmlns:a16="http://schemas.microsoft.com/office/drawing/2014/main" val="779258056"/>
                    </a:ext>
                  </a:extLst>
                </a:gridCol>
              </a:tblGrid>
              <a:tr h="629672">
                <a:tc>
                  <a:txBody>
                    <a:bodyPr/>
                    <a:lstStyle/>
                    <a:p>
                      <a:pPr algn="ctr"/>
                      <a:endParaRPr lang="es-CO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O" sz="1600" dirty="0">
                          <a:solidFill>
                            <a:schemeClr val="tx1"/>
                          </a:solidFill>
                        </a:rPr>
                        <a:t>Responsable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1"/>
                          </a:solidFill>
                        </a:rPr>
                        <a:t>Número de Observaciones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1"/>
                          </a:solidFill>
                        </a:rPr>
                        <a:t>Descripción de la acción a realizar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1"/>
                          </a:solidFill>
                        </a:rPr>
                        <a:t>Fecha de vencimiento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632801"/>
                  </a:ext>
                </a:extLst>
              </a:tr>
              <a:tr h="1296710">
                <a:tc>
                  <a:txBody>
                    <a:bodyPr/>
                    <a:lstStyle/>
                    <a:p>
                      <a:endParaRPr lang="es-CO" sz="1400" dirty="0"/>
                    </a:p>
                    <a:p>
                      <a:endParaRPr lang="es-CO" sz="1800" dirty="0"/>
                    </a:p>
                    <a:p>
                      <a:r>
                        <a:rPr lang="es-CO" sz="1800" dirty="0"/>
                        <a:t>Subcontaduría de Centralización de la Información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800" dirty="0"/>
                    </a:p>
                    <a:p>
                      <a:pPr algn="ctr"/>
                      <a:endParaRPr lang="es-CO" sz="600" dirty="0"/>
                    </a:p>
                    <a:p>
                      <a:pPr algn="ctr"/>
                      <a:endParaRPr lang="es-CO" sz="1400" dirty="0"/>
                    </a:p>
                    <a:p>
                      <a:pPr algn="ctr"/>
                      <a:r>
                        <a:rPr lang="es-CO" sz="1800" dirty="0"/>
                        <a:t>15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800" dirty="0"/>
                    </a:p>
                    <a:p>
                      <a:pPr algn="ctr"/>
                      <a:endParaRPr lang="es-CO" sz="1200" dirty="0"/>
                    </a:p>
                    <a:p>
                      <a:pPr algn="ctr"/>
                      <a:endParaRPr lang="es-CO" sz="600" dirty="0"/>
                    </a:p>
                    <a:p>
                      <a:pPr algn="ctr"/>
                      <a:r>
                        <a:rPr lang="es-CO" sz="1800" dirty="0"/>
                        <a:t>Pendiente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500" dirty="0"/>
                    </a:p>
                    <a:p>
                      <a:pPr algn="ctr"/>
                      <a:r>
                        <a:rPr lang="es-CO" sz="1800" dirty="0"/>
                        <a:t>Pendiente </a:t>
                      </a:r>
                    </a:p>
                    <a:p>
                      <a:pPr algn="ctr"/>
                      <a:endParaRPr lang="es-CO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650493"/>
                  </a:ext>
                </a:extLst>
              </a:tr>
              <a:tr h="920246">
                <a:tc>
                  <a:txBody>
                    <a:bodyPr/>
                    <a:lstStyle/>
                    <a:p>
                      <a:endParaRPr lang="es-CO" sz="1200" dirty="0"/>
                    </a:p>
                    <a:p>
                      <a:endParaRPr lang="es-CO" sz="900" dirty="0"/>
                    </a:p>
                    <a:p>
                      <a:r>
                        <a:rPr lang="es-CO" sz="1800" dirty="0"/>
                        <a:t>GIT de Apoyo Informático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  <a:p>
                      <a:pPr algn="ctr"/>
                      <a:endParaRPr lang="es-CO" sz="900" dirty="0"/>
                    </a:p>
                    <a:p>
                      <a:pPr algn="ctr"/>
                      <a:r>
                        <a:rPr lang="es-CO" sz="18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8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/>
                        <a:t>Pendiente </a:t>
                      </a:r>
                    </a:p>
                    <a:p>
                      <a:pPr algn="ctr"/>
                      <a:endParaRPr lang="es-CO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0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/>
                        <a:t>Pendiente </a:t>
                      </a:r>
                    </a:p>
                    <a:p>
                      <a:pPr algn="ctr"/>
                      <a:endParaRPr lang="es-CO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06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34344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5A4E74BA-7BFB-475E-8B87-500003DB7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82" y="122047"/>
            <a:ext cx="8491064" cy="1104900"/>
          </a:xfrm>
        </p:spPr>
        <p:txBody>
          <a:bodyPr/>
          <a:lstStyle/>
          <a:p>
            <a:pPr algn="ctr"/>
            <a:r>
              <a:rPr lang="es-CO" sz="2400" b="1" dirty="0">
                <a:cs typeface="Aharoni" panose="020B0604020202020204" pitchFamily="2" charset="-79"/>
              </a:rPr>
              <a:t>CURSO VIRTUAL DEL</a:t>
            </a:r>
            <a:br>
              <a:rPr lang="es-CO" sz="2400" b="1" dirty="0">
                <a:cs typeface="Aharoni" panose="020B0604020202020204" pitchFamily="2" charset="-79"/>
              </a:rPr>
            </a:br>
            <a:r>
              <a:rPr lang="es-CO" sz="2400" b="1" dirty="0">
                <a:cs typeface="Aharoni" panose="020B0604020202020204" pitchFamily="2" charset="-79"/>
              </a:rPr>
              <a:t>MODELO INTEGRADO DE PLANEACIÓN Y GESTIÓN MIPG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A06ADF9-D089-40C7-AE9E-CA94582727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741" y="2124557"/>
            <a:ext cx="5263116" cy="296050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10B8288A-618A-49F0-9DA8-FF6A68F15B8D}"/>
              </a:ext>
            </a:extLst>
          </p:cNvPr>
          <p:cNvSpPr txBox="1"/>
          <p:nvPr/>
        </p:nvSpPr>
        <p:spPr>
          <a:xfrm>
            <a:off x="452581" y="1226947"/>
            <a:ext cx="83674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2300" dirty="0"/>
              <a:t>La CGN invita a realizar el </a:t>
            </a:r>
            <a:r>
              <a:rPr lang="es-CO" sz="2300" b="1" dirty="0"/>
              <a:t>curso virtual de MIPG</a:t>
            </a:r>
            <a:r>
              <a:rPr lang="es-CO" sz="2300" dirty="0"/>
              <a:t>, para facilitar l</a:t>
            </a:r>
            <a:r>
              <a:rPr lang="es-MX" sz="2300" dirty="0"/>
              <a:t>a comprensión e implementación del modelo en la CGN.</a:t>
            </a:r>
            <a:endParaRPr lang="es-CO" sz="23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46ED0DC-F1F9-4EE1-99D7-D8CCA67C4BE5}"/>
              </a:ext>
            </a:extLst>
          </p:cNvPr>
          <p:cNvSpPr/>
          <p:nvPr/>
        </p:nvSpPr>
        <p:spPr>
          <a:xfrm>
            <a:off x="1571514" y="5152846"/>
            <a:ext cx="5996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dirty="0">
                <a:hlinkClick r:id="rId4"/>
              </a:rPr>
              <a:t>http://www.funcionpublica.gov.co/web/eva/curso-mipg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4699624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550" y="332002"/>
            <a:ext cx="8286750" cy="590549"/>
          </a:xfrm>
        </p:spPr>
        <p:txBody>
          <a:bodyPr/>
          <a:lstStyle/>
          <a:p>
            <a:pPr algn="ctr"/>
            <a:r>
              <a:rPr lang="es-CO" sz="2400" b="1" dirty="0">
                <a:latin typeface="+mn-lt"/>
              </a:rPr>
              <a:t>RENDICIÓN DE CUENTAS VIGENCIA 2018</a:t>
            </a:r>
            <a:br>
              <a:rPr lang="es-CO" sz="2400" b="1" dirty="0">
                <a:latin typeface="+mn-lt"/>
              </a:rPr>
            </a:br>
            <a:r>
              <a:rPr lang="es-CO" sz="2400" b="1" dirty="0">
                <a:latin typeface="+mn-lt"/>
              </a:rPr>
              <a:t>RESULTADO ENCUESTA </a:t>
            </a:r>
            <a:br>
              <a:rPr lang="es-CO" sz="2400" b="1" dirty="0">
                <a:latin typeface="+mn-lt"/>
              </a:rPr>
            </a:br>
            <a:r>
              <a:rPr lang="es-CO" sz="2400" b="1" dirty="0">
                <a:latin typeface="+mn-lt"/>
              </a:rPr>
              <a:t>EVOLUCIÓN DE PARTICIPACIÓN</a:t>
            </a: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82" b="6278"/>
          <a:stretch/>
        </p:blipFill>
        <p:spPr bwMode="auto">
          <a:xfrm>
            <a:off x="380509" y="1197891"/>
            <a:ext cx="8706832" cy="451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38727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23776" y="256193"/>
            <a:ext cx="8410575" cy="714375"/>
          </a:xfrm>
        </p:spPr>
        <p:txBody>
          <a:bodyPr/>
          <a:lstStyle/>
          <a:p>
            <a:pPr algn="ctr"/>
            <a:r>
              <a:rPr lang="es-CO" sz="2400" b="1" dirty="0">
                <a:latin typeface="+mn-lt"/>
              </a:rPr>
              <a:t>RENDICIÓN DE CUENTAS VIGENCIA 2018</a:t>
            </a:r>
            <a:br>
              <a:rPr lang="es-CO" sz="2400" b="1" dirty="0">
                <a:latin typeface="+mn-lt"/>
              </a:rPr>
            </a:br>
            <a:r>
              <a:rPr lang="es-CO" sz="2400" b="1" dirty="0">
                <a:latin typeface="+mn-lt"/>
              </a:rPr>
              <a:t>RESULTADO ENCUESTA </a:t>
            </a:r>
            <a:br>
              <a:rPr lang="es-CO" sz="2400" b="1" dirty="0">
                <a:latin typeface="+mn-lt"/>
              </a:rPr>
            </a:br>
            <a:r>
              <a:rPr lang="es-CO" sz="2400" b="1" dirty="0">
                <a:latin typeface="+mn-lt"/>
              </a:rPr>
              <a:t>IDENTIFICACIÓN TEMAS DE INTERÉS</a:t>
            </a: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4337" y="1171574"/>
            <a:ext cx="8315325" cy="4381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150613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874" y="1328018"/>
            <a:ext cx="7829550" cy="4238624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47049" y="403240"/>
            <a:ext cx="8354702" cy="561975"/>
          </a:xfrm>
        </p:spPr>
        <p:txBody>
          <a:bodyPr/>
          <a:lstStyle/>
          <a:p>
            <a:pPr algn="ctr"/>
            <a:r>
              <a:rPr lang="es-CO" sz="2400" b="1" dirty="0">
                <a:latin typeface="+mn-lt"/>
              </a:rPr>
              <a:t>RENDICIÓN DE CUENTAS VIGENCIA 2018</a:t>
            </a:r>
            <a:br>
              <a:rPr lang="es-CO" sz="2400" b="1" dirty="0">
                <a:latin typeface="+mn-lt"/>
              </a:rPr>
            </a:br>
            <a:r>
              <a:rPr lang="es-CO" sz="2400" b="1" dirty="0">
                <a:latin typeface="+mn-lt"/>
              </a:rPr>
              <a:t>RESULTADO ENCUESTA</a:t>
            </a:r>
            <a:br>
              <a:rPr lang="es-CO" sz="2400" b="1" dirty="0">
                <a:latin typeface="+mn-lt"/>
              </a:rPr>
            </a:br>
            <a:r>
              <a:rPr lang="es-CO" sz="2400" b="1" dirty="0">
                <a:latin typeface="+mn-lt"/>
              </a:rPr>
              <a:t>EVOLUCIÓN IDENTIFICACIÓN TEMAS DE INTERÉS </a:t>
            </a:r>
          </a:p>
        </p:txBody>
      </p:sp>
    </p:spTree>
    <p:extLst>
      <p:ext uri="{BB962C8B-B14F-4D97-AF65-F5344CB8AC3E}">
        <p14:creationId xmlns:p14="http://schemas.microsoft.com/office/powerpoint/2010/main" val="252185678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815779" y="259043"/>
            <a:ext cx="7718426" cy="952500"/>
          </a:xfrm>
        </p:spPr>
        <p:txBody>
          <a:bodyPr/>
          <a:lstStyle/>
          <a:p>
            <a:pPr algn="ctr"/>
            <a:r>
              <a:rPr lang="es-CO" sz="2800" b="1" dirty="0">
                <a:latin typeface="+mn-lt"/>
              </a:rPr>
              <a:t>RENDICIÓN DE CUENTAS VIGENCIA 2018</a:t>
            </a:r>
            <a:br>
              <a:rPr lang="es-CO" sz="2800" b="1" dirty="0">
                <a:latin typeface="+mn-lt"/>
              </a:rPr>
            </a:br>
            <a:r>
              <a:rPr lang="es-CO" sz="2800" b="1" dirty="0">
                <a:latin typeface="+mn-lt"/>
              </a:rPr>
              <a:t>INVITACIONES CUBRIMIENTO GRUPOS DE INTERÉS</a:t>
            </a:r>
            <a:br>
              <a:rPr lang="es-CO" sz="2400" b="1" dirty="0">
                <a:latin typeface="+mn-lt"/>
              </a:rPr>
            </a:br>
            <a:endParaRPr lang="es-CO" sz="2400" b="1" dirty="0">
              <a:latin typeface="+mn-lt"/>
            </a:endParaRPr>
          </a:p>
        </p:txBody>
      </p:sp>
      <p:graphicFrame>
        <p:nvGraphicFramePr>
          <p:cNvPr id="6" name="2 Tabla">
            <a:extLst>
              <a:ext uri="{FF2B5EF4-FFF2-40B4-BE49-F238E27FC236}">
                <a16:creationId xmlns:a16="http://schemas.microsoft.com/office/drawing/2014/main" id="{3B912C10-D0F0-47BD-8D17-8931DDC59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147717"/>
              </p:ext>
            </p:extLst>
          </p:nvPr>
        </p:nvGraphicFramePr>
        <p:xfrm>
          <a:off x="742949" y="1152526"/>
          <a:ext cx="7705725" cy="3952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6217">
                <a:tc>
                  <a:txBody>
                    <a:bodyPr/>
                    <a:lstStyle/>
                    <a:p>
                      <a:pPr algn="ctr"/>
                      <a:endParaRPr lang="es-CO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GRUPOS DE INTERÉS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O" sz="2400" dirty="0">
                          <a:solidFill>
                            <a:schemeClr val="tx1"/>
                          </a:solidFill>
                        </a:rPr>
                        <a:t>CANTIDAD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327">
                <a:tc>
                  <a:txBody>
                    <a:bodyPr/>
                    <a:lstStyle/>
                    <a:p>
                      <a:pPr algn="ctr"/>
                      <a:endParaRPr lang="es-CO" sz="6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O" sz="2800" b="0" dirty="0">
                          <a:solidFill>
                            <a:schemeClr val="tx1"/>
                          </a:solidFill>
                        </a:rPr>
                        <a:t>Entidades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sz="600" b="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s-CO" sz="2800" b="0" dirty="0">
                          <a:solidFill>
                            <a:schemeClr val="tx1"/>
                          </a:solidFill>
                        </a:rPr>
                        <a:t>9.882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056">
                <a:tc>
                  <a:txBody>
                    <a:bodyPr/>
                    <a:lstStyle/>
                    <a:p>
                      <a:pPr algn="ctr"/>
                      <a:endParaRPr lang="es-CO" sz="7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O" sz="2800" b="0" dirty="0">
                          <a:solidFill>
                            <a:schemeClr val="tx1"/>
                          </a:solidFill>
                        </a:rPr>
                        <a:t>Gremios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sz="600" b="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s-CO" sz="2800" b="0" dirty="0">
                          <a:solidFill>
                            <a:schemeClr val="tx1"/>
                          </a:solidFill>
                        </a:rPr>
                        <a:t>309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056">
                <a:tc>
                  <a:txBody>
                    <a:bodyPr/>
                    <a:lstStyle/>
                    <a:p>
                      <a:pPr algn="ctr"/>
                      <a:endParaRPr lang="es-CO" sz="6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O" sz="2800" b="0" dirty="0">
                          <a:solidFill>
                            <a:schemeClr val="tx1"/>
                          </a:solidFill>
                        </a:rPr>
                        <a:t>Universidades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sz="600" b="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s-CO" sz="28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217"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O" sz="28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sz="900" b="1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s-CO" sz="2800" b="1" dirty="0">
                          <a:solidFill>
                            <a:schemeClr val="tx1"/>
                          </a:solidFill>
                        </a:rPr>
                        <a:t>10.203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12971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Rectángulo">
            <a:extLst>
              <a:ext uri="{FF2B5EF4-FFF2-40B4-BE49-F238E27FC236}">
                <a16:creationId xmlns:a16="http://schemas.microsoft.com/office/drawing/2014/main" id="{DE260FE9-03BB-4F03-89B4-9BA59D847C3C}"/>
              </a:ext>
            </a:extLst>
          </p:cNvPr>
          <p:cNvSpPr/>
          <p:nvPr/>
        </p:nvSpPr>
        <p:spPr>
          <a:xfrm>
            <a:off x="815835" y="120372"/>
            <a:ext cx="75123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/>
              <a:t>RENDICIÓN DE CUENTAS VIGENCIA 2018</a:t>
            </a:r>
          </a:p>
          <a:p>
            <a:pPr algn="ctr"/>
            <a:r>
              <a:rPr lang="es-CO" sz="3200" b="1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FORO VIRTUAL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A92C29-D3CE-4B01-AF92-519F37EC80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79" y="1041959"/>
            <a:ext cx="8891242" cy="410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373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4357" y="1385752"/>
            <a:ext cx="4669886" cy="396044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CO" sz="2083" b="1" dirty="0">
                <a:solidFill>
                  <a:schemeClr val="accent1">
                    <a:lumMod val="50000"/>
                  </a:schemeClr>
                </a:solidFill>
              </a:rPr>
              <a:t>LO QUE HAGO: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1667" b="1" dirty="0"/>
              <a:t>Asumo mi papel como servidor público</a:t>
            </a:r>
            <a:r>
              <a:rPr lang="es-CO" sz="1667" dirty="0"/>
              <a:t>, entendiendo el valor de los </a:t>
            </a:r>
            <a:r>
              <a:rPr lang="es-CO" sz="1667" b="1" dirty="0"/>
              <a:t>compromisos y responsabilidades </a:t>
            </a:r>
            <a:r>
              <a:rPr lang="es-CO" sz="1667" dirty="0"/>
              <a:t>que he adquirido frente a la ciudadanía y al país.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1667" b="1" dirty="0"/>
              <a:t>Siempre estoy dispuesto </a:t>
            </a:r>
            <a:r>
              <a:rPr lang="es-CO" sz="1667" dirty="0"/>
              <a:t>a ponerme en los zapatos de las personas. Entender su contexto, necesidades y requerimientos es el fundamento de mi servicio y labor. </a:t>
            </a:r>
          </a:p>
          <a:p>
            <a:pPr marL="0" indent="0" algn="just">
              <a:buNone/>
            </a:pPr>
            <a:endParaRPr lang="es-CO" sz="100" dirty="0"/>
          </a:p>
          <a:p>
            <a:pPr algn="just">
              <a:buNone/>
            </a:pPr>
            <a:r>
              <a:rPr lang="es-CO" sz="2000" b="1" dirty="0">
                <a:solidFill>
                  <a:schemeClr val="accent1">
                    <a:lumMod val="50000"/>
                  </a:schemeClr>
                </a:solidFill>
              </a:rPr>
              <a:t>LO QUE NO HAGO: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CO" sz="1667" dirty="0"/>
              <a:t>No llego </a:t>
            </a:r>
            <a:r>
              <a:rPr lang="es-CO" sz="1667" b="1" dirty="0"/>
              <a:t>nunca a pensar que mi trabajo </a:t>
            </a:r>
            <a:r>
              <a:rPr lang="es-CO" sz="1667" dirty="0"/>
              <a:t>como servidor es un </a:t>
            </a:r>
            <a:r>
              <a:rPr lang="es-CO" sz="1667" b="1" dirty="0"/>
              <a:t>“favor” </a:t>
            </a:r>
            <a:r>
              <a:rPr lang="es-CO" sz="1667" dirty="0"/>
              <a:t>que le hago a la ciudadanía. Es un compromiso y un orgullo.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sz="1667" dirty="0"/>
          </a:p>
          <a:p>
            <a:pPr>
              <a:buFont typeface="Wingdings" panose="05000000000000000000" pitchFamily="2" charset="2"/>
              <a:buChar char="ü"/>
            </a:pPr>
            <a:endParaRPr lang="es-CO" sz="1667" b="1" dirty="0"/>
          </a:p>
          <a:p>
            <a:pPr>
              <a:buFont typeface="Wingdings" panose="05000000000000000000" pitchFamily="2" charset="2"/>
              <a:buChar char="ü"/>
            </a:pPr>
            <a:endParaRPr lang="es-CO" sz="1667" b="1" dirty="0"/>
          </a:p>
        </p:txBody>
      </p:sp>
      <p:sp>
        <p:nvSpPr>
          <p:cNvPr id="8" name="7 Rectángulo"/>
          <p:cNvSpPr/>
          <p:nvPr/>
        </p:nvSpPr>
        <p:spPr>
          <a:xfrm>
            <a:off x="815836" y="187279"/>
            <a:ext cx="75123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/>
              <a:t>RENDICIÓN DE CUENTAS VIGENCIA 2018</a:t>
            </a:r>
            <a:endParaRPr lang="es-CO" sz="3200" b="1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3200" b="1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PRINCIPIOS DE ACCIÓN - </a:t>
            </a:r>
            <a:r>
              <a:rPr lang="es-CO" sz="3200" b="1" u="sng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COMPROMISO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DA5D921-D982-4828-A8D0-E29278709D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1741" y="3839846"/>
            <a:ext cx="1242567" cy="16006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451B782-CAAA-4B70-8B21-8EB6640553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2760" y="1385752"/>
            <a:ext cx="2106883" cy="22302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7C62D06-4CB2-4B91-A258-E0C7EDFFDADD}"/>
              </a:ext>
            </a:extLst>
          </p:cNvPr>
          <p:cNvSpPr txBox="1">
            <a:spLocks/>
          </p:cNvSpPr>
          <p:nvPr/>
        </p:nvSpPr>
        <p:spPr bwMode="auto">
          <a:xfrm>
            <a:off x="2765023" y="1412590"/>
            <a:ext cx="6096173" cy="197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O" sz="3500" b="1" dirty="0">
                <a:latin typeface="+mn-lt"/>
              </a:rPr>
              <a:t>COMITÉ INSTITUCIONAL </a:t>
            </a:r>
          </a:p>
          <a:p>
            <a:pPr algn="ctr"/>
            <a:r>
              <a:rPr lang="es-CO" sz="3500" b="1" dirty="0">
                <a:latin typeface="+mn-lt"/>
              </a:rPr>
              <a:t>DE GESTIÓN Y DESEMPEÑO</a:t>
            </a:r>
          </a:p>
          <a:p>
            <a:pPr algn="ctr"/>
            <a:endParaRPr lang="es-CO" sz="300" b="1" dirty="0">
              <a:latin typeface="+mn-lt"/>
            </a:endParaRPr>
          </a:p>
          <a:p>
            <a:pPr algn="ctr"/>
            <a:r>
              <a:rPr lang="es-CO" b="1" dirty="0">
                <a:latin typeface="+mn-lt"/>
              </a:rPr>
              <a:t>ABRIL DE 2019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9D6EF6C0-653C-4AD7-96F3-1FF723F09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5534" y="3389881"/>
            <a:ext cx="5079531" cy="1379802"/>
          </a:xfrm>
        </p:spPr>
        <p:txBody>
          <a:bodyPr/>
          <a:lstStyle/>
          <a:p>
            <a:r>
              <a:rPr lang="es-CO" b="1" dirty="0">
                <a:latin typeface="+mn-lt"/>
              </a:rPr>
              <a:t>Líder del proceso de Planeación Integral</a:t>
            </a:r>
          </a:p>
          <a:p>
            <a:r>
              <a:rPr lang="es-CO" b="1" dirty="0">
                <a:latin typeface="+mn-lt"/>
              </a:rPr>
              <a:t>IVÓN YANETH TRIANA TRUJILLO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770" y="252761"/>
            <a:ext cx="8186143" cy="600522"/>
          </a:xfrm>
        </p:spPr>
        <p:txBody>
          <a:bodyPr/>
          <a:lstStyle/>
          <a:p>
            <a:pPr lvl="0" algn="ctr"/>
            <a:r>
              <a:rPr lang="es-MX" sz="2800" b="1" dirty="0">
                <a:latin typeface="+mn-lt"/>
              </a:rPr>
              <a:t>SISTEMA DE RENDICIÓN ELECTRÓNICA DE LA CUENTA E INFORMES – SIRECI CGR</a:t>
            </a:r>
            <a:endParaRPr lang="es-MX" sz="24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7DB1A5-4893-4FAF-B9CF-1C3BF4706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985" y="1318448"/>
            <a:ext cx="2702312" cy="425727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D1B7B19-4E76-492F-ACBC-E0677F184C66}"/>
              </a:ext>
            </a:extLst>
          </p:cNvPr>
          <p:cNvSpPr txBox="1"/>
          <p:nvPr/>
        </p:nvSpPr>
        <p:spPr>
          <a:xfrm>
            <a:off x="1749432" y="979894"/>
            <a:ext cx="5645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dirty="0"/>
              <a:t>Se envió la modalidad M-9 Gestión contractual – Primer trimestre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CAE877-C66C-44EA-A7D7-02D0F965DF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0014" y="1318448"/>
            <a:ext cx="3429242" cy="42572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365934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79CBF9-1791-4D3F-91E8-74061634B815}"/>
              </a:ext>
            </a:extLst>
          </p:cNvPr>
          <p:cNvSpPr/>
          <p:nvPr/>
        </p:nvSpPr>
        <p:spPr>
          <a:xfrm>
            <a:off x="580926" y="39924"/>
            <a:ext cx="85630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800" b="1" dirty="0">
                <a:latin typeface="+mn-lt"/>
              </a:rPr>
              <a:t>BPIN: ACTUALIZACIÓN PROYECTOS DE INVERSIÓN VIGENCIA 2020 - Habilitados para POAI </a:t>
            </a:r>
          </a:p>
          <a:p>
            <a:pPr lvl="0" algn="ctr"/>
            <a:r>
              <a:rPr lang="es-CO" sz="2800" b="1" dirty="0">
                <a:latin typeface="+mn-lt"/>
              </a:rPr>
              <a:t>(plan operativo anual de inversiones)</a:t>
            </a:r>
            <a:endParaRPr lang="es-ES" sz="2800" b="1" dirty="0">
              <a:latin typeface="+mn-lt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F24FEA2-F682-4718-939B-40E80643C2A6}"/>
              </a:ext>
            </a:extLst>
          </p:cNvPr>
          <p:cNvGrpSpPr/>
          <p:nvPr/>
        </p:nvGrpSpPr>
        <p:grpSpPr>
          <a:xfrm>
            <a:off x="208155" y="1300976"/>
            <a:ext cx="8879283" cy="4313710"/>
            <a:chOff x="519112" y="614362"/>
            <a:chExt cx="11153775" cy="5629275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1E1773A9-5A31-4E53-A031-94E26C478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112" y="614362"/>
              <a:ext cx="11153775" cy="5629275"/>
            </a:xfrm>
            <a:prstGeom prst="rect">
              <a:avLst/>
            </a:prstGeom>
          </p:spPr>
        </p:pic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506D0B9D-F87B-4BBB-89A8-9C2EC05978B8}"/>
                </a:ext>
              </a:extLst>
            </p:cNvPr>
            <p:cNvGrpSpPr/>
            <p:nvPr/>
          </p:nvGrpSpPr>
          <p:grpSpPr>
            <a:xfrm>
              <a:off x="7141579" y="2106592"/>
              <a:ext cx="1944548" cy="3997131"/>
              <a:chOff x="7141579" y="2106592"/>
              <a:chExt cx="1944548" cy="3997131"/>
            </a:xfrm>
          </p:grpSpPr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823E1AD9-0E31-462D-A141-727BF4793454}"/>
                  </a:ext>
                </a:extLst>
              </p:cNvPr>
              <p:cNvSpPr/>
              <p:nvPr/>
            </p:nvSpPr>
            <p:spPr>
              <a:xfrm>
                <a:off x="7141580" y="2106592"/>
                <a:ext cx="1944547" cy="47456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9A230E21-0DC4-422F-91DF-118D83B8E3D7}"/>
                  </a:ext>
                </a:extLst>
              </p:cNvPr>
              <p:cNvSpPr/>
              <p:nvPr/>
            </p:nvSpPr>
            <p:spPr>
              <a:xfrm>
                <a:off x="7141579" y="4039566"/>
                <a:ext cx="1944547" cy="47456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F51FD45D-E9DF-42C6-9BAF-A7BEB257A3E4}"/>
                  </a:ext>
                </a:extLst>
              </p:cNvPr>
              <p:cNvSpPr/>
              <p:nvPr/>
            </p:nvSpPr>
            <p:spPr>
              <a:xfrm>
                <a:off x="7141579" y="2598517"/>
                <a:ext cx="1944547" cy="47456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5F3BF587-77BA-4FB5-8CE5-C2727F97FC75}"/>
                  </a:ext>
                </a:extLst>
              </p:cNvPr>
              <p:cNvSpPr/>
              <p:nvPr/>
            </p:nvSpPr>
            <p:spPr>
              <a:xfrm>
                <a:off x="7141579" y="5629161"/>
                <a:ext cx="1944547" cy="47456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052463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909231" y="139500"/>
            <a:ext cx="7718425" cy="1104900"/>
          </a:xfrm>
        </p:spPr>
        <p:txBody>
          <a:bodyPr/>
          <a:lstStyle/>
          <a:p>
            <a:pPr algn="ctr"/>
            <a:r>
              <a:rPr lang="es-CO" dirty="0"/>
              <a:t>Proyectos Candidatos a POAI 2020</a:t>
            </a:r>
            <a:endParaRPr lang="es-CO" altLang="es-CO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75005" y="1329072"/>
          <a:ext cx="7422968" cy="3497721"/>
        </p:xfrm>
        <a:graphic>
          <a:graphicData uri="http://schemas.openxmlformats.org/drawingml/2006/table">
            <a:tbl>
              <a:tblPr/>
              <a:tblGrid>
                <a:gridCol w="3711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1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36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 NOMBRE</a:t>
                      </a:r>
                      <a:r>
                        <a:rPr lang="es-CO" sz="1600" b="1" i="0" u="none" strike="noStrike" baseline="0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 DEL PROYECTO</a:t>
                      </a:r>
                      <a:endParaRPr lang="es-CO" sz="1600" b="1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6" marR="8426" marT="84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ESTADO SUIFP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145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CAPACITACIÓN DIVULGACIÓN Y ASISTENCIA TÉCNICA EN EL MODELO COLOMBIANO DE REGULACIÓN CONTABLE PÚBLICA  NACIONAL.</a:t>
                      </a:r>
                    </a:p>
                  </a:txBody>
                  <a:tcPr marL="8426" marR="8426" marT="84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Registrado-Actualizado - 2019-04-22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145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FORTALECIMIENTO E INTEGRACIÓN DE LOS SISTEMAS DE GESTIÓN Y CONTROL DE LA CGN A TRAVÉS DEL SISTEMA INTEGRADO DE GESTIÓN INSTITUCIONAL - SIGI  NACIONAL.</a:t>
                      </a:r>
                    </a:p>
                  </a:txBody>
                  <a:tcPr marL="8426" marR="8426" marT="84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Registrado-Actualizado - 2019-04-08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92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PLATAFORMA TECNOLÓGICA PARA LA PRESTACIÓN DE LOS SERVICIOS DE LA CGN  NACIONAL.</a:t>
                      </a:r>
                    </a:p>
                  </a:txBody>
                  <a:tcPr marL="8426" marR="8426" marT="84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Registrado-Actualizado -</a:t>
                      </a:r>
                      <a:r>
                        <a:rPr lang="es-CO" sz="1200" b="1" i="0" u="none" strike="noStrike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2019-04-22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92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ADECUACIÓN FINANCIERA Y ESTADÍSTICA A LOS NUEVOS MARCOS NORMATIVOS  NACIONAL.</a:t>
                      </a:r>
                    </a:p>
                  </a:txBody>
                  <a:tcPr marL="8426" marR="8426" marT="84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Registrado-Actualizado -2019-04-22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92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GENERACIÓN DE INFORMACIÓN DESDE EL SISTEMA  DE INFORMACIÓN MISIONAL DE LA CGN  BOGOTÁ</a:t>
                      </a:r>
                    </a:p>
                  </a:txBody>
                  <a:tcPr marL="8426" marR="8426" marT="84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Control Posterior Viabilidad Técnico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145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ACTUALIZACIÓN DE LA REGULACIÓN CONTABLE PÚBLICA EN CONVERGENCIA CON ESTÁNDARES INTERNACIONALES DE INFORMACIÓN FINANCIERA  NACIONAL.</a:t>
                      </a:r>
                    </a:p>
                  </a:txBody>
                  <a:tcPr marL="8426" marR="8426" marT="84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Control Posterior Viabilidad Técnico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145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LOS  CONTROLES   DE LA  INFORMACIÓN  CONTABLE PÚBLICA REPORTADA POR LAS ENTIDADES REGULADAS POR LA CGN A NIVEL  NACIONAL.</a:t>
                      </a:r>
                    </a:p>
                  </a:txBody>
                  <a:tcPr marL="8426" marR="8426" marT="84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Control Posterior Viabilidad Técnico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8176437" y="3059384"/>
            <a:ext cx="902439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1100" b="1" dirty="0"/>
              <a:t>HABILITADO POAI</a:t>
            </a:r>
          </a:p>
        </p:txBody>
      </p:sp>
      <p:sp>
        <p:nvSpPr>
          <p:cNvPr id="5" name="Cerrar llave 4"/>
          <p:cNvSpPr/>
          <p:nvPr/>
        </p:nvSpPr>
        <p:spPr>
          <a:xfrm>
            <a:off x="7697973" y="1807535"/>
            <a:ext cx="404036" cy="2934586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errar llave 5"/>
          <p:cNvSpPr/>
          <p:nvPr/>
        </p:nvSpPr>
        <p:spPr>
          <a:xfrm>
            <a:off x="7697972" y="3572540"/>
            <a:ext cx="616687" cy="978195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8314659" y="3846193"/>
            <a:ext cx="65789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1100" b="1" dirty="0"/>
              <a:t>FILTRO DNP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79DAC8A-0BF1-4F0C-95A4-23912BD546DD}"/>
              </a:ext>
            </a:extLst>
          </p:cNvPr>
          <p:cNvGraphicFramePr>
            <a:graphicFrameLocks noGrp="1"/>
          </p:cNvGraphicFramePr>
          <p:nvPr/>
        </p:nvGraphicFramePr>
        <p:xfrm>
          <a:off x="477837" y="1629561"/>
          <a:ext cx="8188326" cy="319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4163">
                  <a:extLst>
                    <a:ext uri="{9D8B030D-6E8A-4147-A177-3AD203B41FA5}">
                      <a16:colId xmlns:a16="http://schemas.microsoft.com/office/drawing/2014/main" val="2894915527"/>
                    </a:ext>
                  </a:extLst>
                </a:gridCol>
                <a:gridCol w="4094163">
                  <a:extLst>
                    <a:ext uri="{9D8B030D-6E8A-4147-A177-3AD203B41FA5}">
                      <a16:colId xmlns:a16="http://schemas.microsoft.com/office/drawing/2014/main" val="2294164651"/>
                    </a:ext>
                  </a:extLst>
                </a:gridCol>
              </a:tblGrid>
              <a:tr h="691724">
                <a:tc>
                  <a:txBody>
                    <a:bodyPr/>
                    <a:lstStyle/>
                    <a:p>
                      <a:pPr algn="ctr"/>
                      <a:endParaRPr lang="es-CO" sz="600" b="1" dirty="0"/>
                    </a:p>
                    <a:p>
                      <a:pPr algn="ctr"/>
                      <a:endParaRPr lang="es-CO" sz="400" b="1" dirty="0"/>
                    </a:p>
                    <a:p>
                      <a:pPr algn="ctr"/>
                      <a:r>
                        <a:rPr lang="es-CO" sz="1800" b="1" dirty="0"/>
                        <a:t>MANUAL SIGI 2018 </a:t>
                      </a:r>
                    </a:p>
                  </a:txBody>
                  <a:tcPr marL="91424" marR="9142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/>
                    </a:p>
                    <a:p>
                      <a:pPr algn="ctr"/>
                      <a:r>
                        <a:rPr lang="es-CO" sz="1800" b="1" dirty="0"/>
                        <a:t>Nuevo MANUAL 2019</a:t>
                      </a:r>
                    </a:p>
                  </a:txBody>
                  <a:tcPr marL="91424" marR="9142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334650"/>
                  </a:ext>
                </a:extLst>
              </a:tr>
              <a:tr h="513469">
                <a:tc>
                  <a:txBody>
                    <a:bodyPr/>
                    <a:lstStyle/>
                    <a:p>
                      <a:pPr algn="l"/>
                      <a:r>
                        <a:rPr lang="es-MX" sz="1400" b="1" dirty="0"/>
                        <a:t>Manual del Sistema Integrado de Gestión Institucional – SIGI</a:t>
                      </a:r>
                      <a:endParaRPr lang="es-CO" sz="1400" b="1" dirty="0"/>
                    </a:p>
                  </a:txBody>
                  <a:tcPr marL="91424" marR="9142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b="1" dirty="0"/>
                        <a:t>Manual del Sistema de Gestión y Desempeño</a:t>
                      </a:r>
                      <a:endParaRPr lang="es-CO" sz="1400" b="1" dirty="0"/>
                    </a:p>
                  </a:txBody>
                  <a:tcPr marL="91424" marR="9142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749194"/>
                  </a:ext>
                </a:extLst>
              </a:tr>
              <a:tr h="304837">
                <a:tc>
                  <a:txBody>
                    <a:bodyPr/>
                    <a:lstStyle/>
                    <a:p>
                      <a:pPr algn="l"/>
                      <a:r>
                        <a:rPr lang="es-MX" sz="1400" b="1" dirty="0"/>
                        <a:t>Po</a:t>
                      </a:r>
                      <a:r>
                        <a:rPr lang="es-CO" sz="1400" b="1" dirty="0"/>
                        <a:t>líticas de Gestión (SISTEDA)</a:t>
                      </a:r>
                    </a:p>
                  </a:txBody>
                  <a:tcPr marL="91424" marR="9142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b="1" dirty="0"/>
                        <a:t>Política de Gestión y Desempeño (MIPG)</a:t>
                      </a:r>
                    </a:p>
                  </a:txBody>
                  <a:tcPr marL="91424" marR="9142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153361"/>
                  </a:ext>
                </a:extLst>
              </a:tr>
              <a:tr h="270509">
                <a:tc>
                  <a:txBody>
                    <a:bodyPr/>
                    <a:lstStyle/>
                    <a:p>
                      <a:pPr algn="l"/>
                      <a:r>
                        <a:rPr lang="es-CO" sz="1400" b="1" dirty="0"/>
                        <a:t>Partes interesadas</a:t>
                      </a:r>
                    </a:p>
                  </a:txBody>
                  <a:tcPr marL="91424" marR="9142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b="1" dirty="0"/>
                        <a:t>Partes interesadas - Grupos de valor</a:t>
                      </a:r>
                    </a:p>
                  </a:txBody>
                  <a:tcPr marL="91424" marR="9142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579632"/>
                  </a:ext>
                </a:extLst>
              </a:tr>
              <a:tr h="304837">
                <a:tc>
                  <a:txBody>
                    <a:bodyPr/>
                    <a:lstStyle/>
                    <a:p>
                      <a:pPr algn="l"/>
                      <a:r>
                        <a:rPr lang="es-CO" sz="1400" b="1" dirty="0"/>
                        <a:t>Gestión de la personas</a:t>
                      </a:r>
                    </a:p>
                  </a:txBody>
                  <a:tcPr marL="91424" marR="9142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b="1" dirty="0"/>
                        <a:t>Gestión del Talento Humano</a:t>
                      </a:r>
                    </a:p>
                  </a:txBody>
                  <a:tcPr marL="91424" marR="9142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448910"/>
                  </a:ext>
                </a:extLst>
              </a:tr>
              <a:tr h="805627">
                <a:tc>
                  <a:txBody>
                    <a:bodyPr/>
                    <a:lstStyle/>
                    <a:p>
                      <a:pPr algn="l"/>
                      <a:r>
                        <a:rPr lang="es-CO" sz="1400" b="1" dirty="0"/>
                        <a:t>10 principios del </a:t>
                      </a:r>
                      <a:r>
                        <a:rPr lang="es-MX" sz="1400" b="1" dirty="0"/>
                        <a:t>Sistema Integrado de Gestión Institucional – SIGI</a:t>
                      </a:r>
                    </a:p>
                    <a:p>
                      <a:pPr algn="l"/>
                      <a:r>
                        <a:rPr lang="es-MX" sz="1400" b="1" dirty="0"/>
                        <a:t>(Según la NTC ISO 9000:2015)</a:t>
                      </a:r>
                      <a:endParaRPr lang="es-CO" sz="1400" b="1" dirty="0"/>
                    </a:p>
                  </a:txBody>
                  <a:tcPr marL="91424" marR="9142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600" b="1" dirty="0"/>
                        <a:t>15 principios del </a:t>
                      </a:r>
                      <a:r>
                        <a:rPr lang="es-MX" sz="1600" b="1" dirty="0"/>
                        <a:t>Sistema de Gestión y Desempeño. </a:t>
                      </a:r>
                    </a:p>
                    <a:p>
                      <a:pPr algn="l"/>
                      <a:r>
                        <a:rPr lang="es-MX" sz="1600" b="1" dirty="0"/>
                        <a:t>(Según la NTC ISO 9000:2015 y el Modelo Integrado de Planeación y Gestión – MIPG v2)</a:t>
                      </a:r>
                      <a:endParaRPr lang="es-CO" sz="1600" b="1" dirty="0"/>
                    </a:p>
                  </a:txBody>
                  <a:tcPr marL="91424" marR="9142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392615"/>
                  </a:ext>
                </a:extLst>
              </a:tr>
            </a:tbl>
          </a:graphicData>
        </a:graphic>
      </p:graphicFrame>
      <p:sp>
        <p:nvSpPr>
          <p:cNvPr id="18457" name="Título 1"/>
          <p:cNvSpPr>
            <a:spLocks noGrp="1"/>
          </p:cNvSpPr>
          <p:nvPr>
            <p:ph type="title"/>
          </p:nvPr>
        </p:nvSpPr>
        <p:spPr>
          <a:xfrm>
            <a:off x="651753" y="503171"/>
            <a:ext cx="8492247" cy="598488"/>
          </a:xfrm>
        </p:spPr>
        <p:txBody>
          <a:bodyPr/>
          <a:lstStyle/>
          <a:p>
            <a:pPr algn="ctr" eaLnBrk="1" hangingPunct="1"/>
            <a:r>
              <a:rPr lang="es-CO" sz="2800" b="1" dirty="0">
                <a:latin typeface="+mn-lt"/>
              </a:rPr>
              <a:t>ACTUALIZACIÓN MANUAL SIGI.  CUMPLIMIENTO DECRETO 1499 DE 2017</a:t>
            </a:r>
            <a:br>
              <a:rPr lang="es-CO" sz="2400" b="1" dirty="0"/>
            </a:br>
            <a:br>
              <a:rPr lang="es-CO" altLang="es-CO" sz="2400" b="1" dirty="0">
                <a:latin typeface="Arial" charset="0"/>
                <a:cs typeface="Arial" charset="0"/>
              </a:rPr>
            </a:br>
            <a:r>
              <a:rPr lang="es-CO" altLang="es-CO" sz="1800" b="1" dirty="0">
                <a:latin typeface="Arial" charset="0"/>
                <a:cs typeface="Arial" charset="0"/>
              </a:rPr>
              <a:t>CAMBIOS SIGNIFICATIVOS DEL MANUAL SIGI</a:t>
            </a:r>
            <a:endParaRPr lang="es-CO" altLang="es-CO" sz="2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5840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12AFFAE-8B6A-4664-95A2-1131EEE70F67}"/>
              </a:ext>
            </a:extLst>
          </p:cNvPr>
          <p:cNvGraphicFramePr>
            <a:graphicFrameLocks noGrp="1"/>
          </p:cNvGraphicFramePr>
          <p:nvPr/>
        </p:nvGraphicFramePr>
        <p:xfrm>
          <a:off x="477837" y="1608416"/>
          <a:ext cx="8188326" cy="3506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4163">
                  <a:extLst>
                    <a:ext uri="{9D8B030D-6E8A-4147-A177-3AD203B41FA5}">
                      <a16:colId xmlns:a16="http://schemas.microsoft.com/office/drawing/2014/main" val="2894915527"/>
                    </a:ext>
                  </a:extLst>
                </a:gridCol>
                <a:gridCol w="4094163">
                  <a:extLst>
                    <a:ext uri="{9D8B030D-6E8A-4147-A177-3AD203B41FA5}">
                      <a16:colId xmlns:a16="http://schemas.microsoft.com/office/drawing/2014/main" val="2294164651"/>
                    </a:ext>
                  </a:extLst>
                </a:gridCol>
              </a:tblGrid>
              <a:tr h="691724">
                <a:tc>
                  <a:txBody>
                    <a:bodyPr/>
                    <a:lstStyle/>
                    <a:p>
                      <a:pPr algn="ctr"/>
                      <a:endParaRPr lang="es-CO" sz="1000" b="1" dirty="0"/>
                    </a:p>
                    <a:p>
                      <a:pPr algn="ctr"/>
                      <a:r>
                        <a:rPr lang="es-CO" sz="1800" b="1" dirty="0"/>
                        <a:t>MANUAL 2018 </a:t>
                      </a:r>
                    </a:p>
                  </a:txBody>
                  <a:tcPr marL="91424" marR="9142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/>
                    </a:p>
                    <a:p>
                      <a:pPr algn="ctr"/>
                      <a:r>
                        <a:rPr lang="es-CO" sz="1800" b="1" dirty="0"/>
                        <a:t>Nuevo MANUAL 2019</a:t>
                      </a:r>
                    </a:p>
                  </a:txBody>
                  <a:tcPr marL="91424" marR="9142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334650"/>
                  </a:ext>
                </a:extLst>
              </a:tr>
              <a:tr h="513469">
                <a:tc>
                  <a:txBody>
                    <a:bodyPr/>
                    <a:lstStyle/>
                    <a:p>
                      <a:pPr algn="l"/>
                      <a:endParaRPr lang="es-CO" sz="1400" b="1" dirty="0"/>
                    </a:p>
                    <a:p>
                      <a:pPr algn="l"/>
                      <a:r>
                        <a:rPr lang="es-CO" sz="1400" b="1" dirty="0"/>
                        <a:t>4. PARTICIPACIÓN, RESPONSABILIDAD, AUTORIDAD Y COMUNICACIÓN:</a:t>
                      </a:r>
                    </a:p>
                    <a:p>
                      <a:pPr algn="l"/>
                      <a:r>
                        <a:rPr lang="es-CO" sz="1400" b="1" u="sng" dirty="0"/>
                        <a:t>Oficina de Control Interno:</a:t>
                      </a:r>
                    </a:p>
                    <a:p>
                      <a:pPr algn="l"/>
                      <a:r>
                        <a:rPr lang="es-MX" sz="14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Igualmente acatar los 5 tópicos determinados en el </a:t>
                      </a:r>
                      <a:r>
                        <a:rPr lang="es-MX" sz="14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Decreto 1537 de 2001 </a:t>
                      </a:r>
                      <a:endParaRPr lang="es-CO" sz="1600" b="1" u="sng" dirty="0"/>
                    </a:p>
                  </a:txBody>
                  <a:tcPr marL="91424" marR="9142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b="1" dirty="0"/>
                        <a:t>4. PARTICIPACIÓN, RESPONSABILIDAD, AUTORIDAD Y COMUNICACIÓN:</a:t>
                      </a:r>
                    </a:p>
                    <a:p>
                      <a:pPr algn="l"/>
                      <a:r>
                        <a:rPr lang="es-CO" sz="1400" b="1" u="sng" dirty="0"/>
                        <a:t>Oficina de Control Interno:</a:t>
                      </a:r>
                      <a:endParaRPr lang="es-MX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Acatando los lineamientos establecidos en la dimensión de Control Interno del Modelo Integrado de Planeación y Gestión – MIPG V2 y los 5 tópicos determinados en el </a:t>
                      </a:r>
                      <a:r>
                        <a:rPr lang="es-MX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Título 21 Capítulo 5 del Decreto 1083 de 2015 </a:t>
                      </a:r>
                      <a:endParaRPr lang="es-CO" sz="1800" b="1" dirty="0"/>
                    </a:p>
                  </a:txBody>
                  <a:tcPr marL="91424" marR="9142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97399"/>
                  </a:ext>
                </a:extLst>
              </a:tr>
              <a:tr h="513469">
                <a:tc>
                  <a:txBody>
                    <a:bodyPr/>
                    <a:lstStyle/>
                    <a:p>
                      <a:pPr algn="l"/>
                      <a:r>
                        <a:rPr lang="es-MX" sz="13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7.3 Política del Sistema de Gestión en Seguridad y Salud Ocupacional</a:t>
                      </a:r>
                      <a:endParaRPr lang="es-CO" sz="1400" b="1" dirty="0"/>
                    </a:p>
                  </a:txBody>
                  <a:tcPr marL="91424" marR="9142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3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7.3 Política del Sistema de Gestión en Seguridad y Salud en el Trabajo</a:t>
                      </a:r>
                      <a:endParaRPr lang="es-CO" sz="1400" b="1" dirty="0"/>
                    </a:p>
                  </a:txBody>
                  <a:tcPr marL="91424" marR="9142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749194"/>
                  </a:ext>
                </a:extLst>
              </a:tr>
              <a:tr h="304837">
                <a:tc>
                  <a:txBody>
                    <a:bodyPr/>
                    <a:lstStyle/>
                    <a:p>
                      <a:pPr algn="l"/>
                      <a:r>
                        <a:rPr lang="es-MX" sz="13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8.3 Objetivos del Sistema de Seguridad y Salud Ocupacional </a:t>
                      </a:r>
                      <a:endParaRPr lang="es-CO" sz="1400" b="1" dirty="0"/>
                    </a:p>
                  </a:txBody>
                  <a:tcPr marL="91424" marR="9142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3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8.3 Objetivos del Sistema de Gestión de Seguridad y Salud en el Trabajo </a:t>
                      </a:r>
                      <a:endParaRPr lang="es-CO" sz="1400" b="1" dirty="0"/>
                    </a:p>
                  </a:txBody>
                  <a:tcPr marL="91424" marR="9142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153361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6BC17F8E-3CBC-41F7-92EC-1B524579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53" y="503171"/>
            <a:ext cx="8492247" cy="598488"/>
          </a:xfrm>
        </p:spPr>
        <p:txBody>
          <a:bodyPr/>
          <a:lstStyle/>
          <a:p>
            <a:pPr algn="ctr" eaLnBrk="1" hangingPunct="1"/>
            <a:r>
              <a:rPr lang="es-CO" sz="2800" b="1" dirty="0">
                <a:latin typeface="+mn-lt"/>
              </a:rPr>
              <a:t>ACTUALIZACIÓN MANUAL SIGI.  CUMPLIMIENTO DECRETO 1499 DE 2017</a:t>
            </a:r>
            <a:br>
              <a:rPr lang="es-CO" sz="2400" b="1" dirty="0"/>
            </a:br>
            <a:br>
              <a:rPr lang="es-CO" altLang="es-CO" sz="2400" b="1" dirty="0">
                <a:latin typeface="Arial" charset="0"/>
                <a:cs typeface="Arial" charset="0"/>
              </a:rPr>
            </a:br>
            <a:r>
              <a:rPr lang="es-CO" altLang="es-CO" sz="1800" b="1" dirty="0">
                <a:latin typeface="Arial" charset="0"/>
                <a:cs typeface="Arial" charset="0"/>
              </a:rPr>
              <a:t>CAMBIOS SIGNIFICATIVOS DEL MANUAL SIGI</a:t>
            </a:r>
            <a:endParaRPr lang="es-CO" altLang="es-CO" sz="2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2528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Tabla">
            <a:extLst>
              <a:ext uri="{FF2B5EF4-FFF2-40B4-BE49-F238E27FC236}">
                <a16:creationId xmlns:a16="http://schemas.microsoft.com/office/drawing/2014/main" id="{8A4DFC5A-D91E-48A4-B739-47D6F2B4AB80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336333"/>
          <a:ext cx="6096000" cy="250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PROCEDIMIENTOS POR PROCESOS</a:t>
                      </a:r>
                      <a:endParaRPr lang="es-CO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b="1" dirty="0"/>
                        <a:t>GESTIÓN HUMANA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/>
                        <a:t>Página </a:t>
                      </a:r>
                      <a:r>
                        <a:rPr lang="es-CO" sz="1800" b="1" kern="1200" dirty="0"/>
                        <a:t>Web</a:t>
                      </a:r>
                      <a:endParaRPr lang="es-CO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/>
                        <a:t>SIGI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400" kern="1200" dirty="0">
                          <a:effectLst/>
                        </a:rPr>
                        <a:t>GTH-PRC04 LIQUIDACIÓN Y TRAMITES DE PERSONAL (Actualizar formatos, diferente fecha de aprobación, diferente versión, marco legal, documentos relacionados, documentos anexos)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400" kern="1200" dirty="0">
                          <a:effectLst/>
                        </a:rPr>
                        <a:t>GTH-PRC04 LIQUIDACIÓN Y TRAMITES DE PERSONAL (Actualizar Marco Legal) 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5 Tabla">
            <a:extLst>
              <a:ext uri="{FF2B5EF4-FFF2-40B4-BE49-F238E27FC236}">
                <a16:creationId xmlns:a16="http://schemas.microsoft.com/office/drawing/2014/main" id="{EB442C1A-3D7F-447F-8FFC-6805090B7AE5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845853"/>
          <a:ext cx="60960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25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GTH-PRC13 IDENTIFICACIÓN DE PELIGROS, VALORACIÓN DE RIESGOS Y DETERMINACIÓN DE CONTROLES (Está actualizado el documento)</a:t>
                      </a:r>
                      <a:endParaRPr lang="es-CO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F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GTH-PRC13 IDENTIFICACIÓN DE PELIGROS, VALORACIÓN DE RIESGOS Y DETERMINACIÓN DE CONTROLES (No se encuentra el documento)</a:t>
                      </a:r>
                      <a:endParaRPr lang="es-CO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766C5AF8-442C-4168-AD95-B266D070B2FC}"/>
              </a:ext>
            </a:extLst>
          </p:cNvPr>
          <p:cNvSpPr txBox="1">
            <a:spLocks/>
          </p:cNvSpPr>
          <p:nvPr/>
        </p:nvSpPr>
        <p:spPr bwMode="auto">
          <a:xfrm>
            <a:off x="508311" y="94268"/>
            <a:ext cx="8127378" cy="10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REVISIÓN DE DOCUMENTOS CONTROLADOS </a:t>
            </a:r>
          </a:p>
        </p:txBody>
      </p:sp>
    </p:spTree>
    <p:extLst>
      <p:ext uri="{BB962C8B-B14F-4D97-AF65-F5344CB8AC3E}">
        <p14:creationId xmlns:p14="http://schemas.microsoft.com/office/powerpoint/2010/main" val="161607058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Tabla">
            <a:extLst>
              <a:ext uri="{FF2B5EF4-FFF2-40B4-BE49-F238E27FC236}">
                <a16:creationId xmlns:a16="http://schemas.microsoft.com/office/drawing/2014/main" id="{95C56600-F152-4680-9779-C92FC4602279}"/>
              </a:ext>
            </a:extLst>
          </p:cNvPr>
          <p:cNvGraphicFramePr>
            <a:graphicFrameLocks noGrp="1"/>
          </p:cNvGraphicFramePr>
          <p:nvPr/>
        </p:nvGraphicFramePr>
        <p:xfrm>
          <a:off x="626410" y="848891"/>
          <a:ext cx="789118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288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chemeClr val="tx1"/>
                          </a:solidFill>
                        </a:rPr>
                        <a:t>GESTIÓN ADMINISTRATIVA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88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/>
                        <a:t>Página Web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/>
                        <a:t>SIGI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9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200" kern="1200" dirty="0">
                          <a:effectLst/>
                        </a:rPr>
                        <a:t>GAD-PRC02 TRASLADO DE ELEMENTOS ENTRE SERVIDORES PÚBLICOS Y O CONTRATISTAS (Actualizar Marco Legal)</a:t>
                      </a:r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200" kern="1200" dirty="0">
                          <a:effectLst/>
                        </a:rPr>
                        <a:t>GAD-PRC02 TRASLADO DE ELEMENTOS ENTRE SERVIDORES PÚBLICOS Y O CONTRATISTAS (No se encuentra el documento)</a:t>
                      </a:r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9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200" kern="1200" dirty="0">
                          <a:effectLst/>
                        </a:rPr>
                        <a:t>GAD-PRC03 ENTRADA DE ELEMENTOS A ALMACEN POR ADQUISICION Y O REINTEGROS (Actualizar Marco Legal)</a:t>
                      </a:r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200" kern="1200" dirty="0">
                          <a:effectLst/>
                        </a:rPr>
                        <a:t>GAD-PRC03 ENTRADA DE ELEMENTOS A ALMACEN POR ADQUISICION Y O REINTEGROS (No se encuentra el documento)</a:t>
                      </a:r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99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200" kern="1200" dirty="0">
                          <a:effectLst/>
                        </a:rPr>
                        <a:t>GAD-PRC05 CONTROL DE INVENTARIOS POR SERVIDOR PÚBLICO Y O CONTRATISTA (Actualizar Marco Legal)</a:t>
                      </a:r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200" kern="1200" dirty="0">
                          <a:effectLst/>
                        </a:rPr>
                        <a:t>GAD-PRC05 CONTROL DE INVENTARIOS POR SERVIDOR PÚBLICO Y O CONTRATISTA (No se encuentra el documento)</a:t>
                      </a:r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47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200" kern="1200" dirty="0">
                          <a:effectLst/>
                        </a:rPr>
                        <a:t>GAD-PRC06 SALIDA DE ELEMENTOS DEL ALMACÉN (Actualizar Marco Legal)</a:t>
                      </a:r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200" kern="1200" dirty="0">
                          <a:effectLst/>
                        </a:rPr>
                        <a:t>GAD-PRC06 SALIDA DE ELEMENTOS DEL ALMACÉN (No se encuentra el documento)</a:t>
                      </a:r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90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200" kern="1200" dirty="0">
                          <a:effectLst/>
                        </a:rPr>
                        <a:t>GAD-PRC10 ACTUALIZACIÓN TABLAS DE RETENCIÓN DOCUMENTAL (Actualizar formato, diferente fecha de aprobación, diferente versión, actualizar Marco Legal)</a:t>
                      </a:r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200" kern="1200" dirty="0">
                          <a:effectLst/>
                        </a:rPr>
                        <a:t>GAD-PRC10 ACTUALIZACIÓN TABLAS DE RETENCIÓN DOCUMENTAL (Está actualizado el documento)</a:t>
                      </a:r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08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200" kern="1200" dirty="0">
                          <a:effectLst/>
                        </a:rPr>
                        <a:t>GAD-PRC11 PRESTAMOS DOCUMENTOS DE ARCHIVO CENTRAL (Actualizar formato, diferente fecha de aprobación, diferente versión, actualizar Marco Legal)</a:t>
                      </a:r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200" kern="1200" dirty="0">
                          <a:effectLst/>
                        </a:rPr>
                        <a:t>GAD-PRC11 PRESTAMOS DOCUMENTOS DE ARCHIVO CENTRAL (Está actualizado el documento)</a:t>
                      </a:r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F4DC9EC0-DB58-4CE7-8E52-7B756B78F99D}"/>
              </a:ext>
            </a:extLst>
          </p:cNvPr>
          <p:cNvSpPr txBox="1">
            <a:spLocks/>
          </p:cNvSpPr>
          <p:nvPr/>
        </p:nvSpPr>
        <p:spPr bwMode="auto">
          <a:xfrm>
            <a:off x="508311" y="94268"/>
            <a:ext cx="8127378" cy="10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REVISIÓN DE DOCUMENTOS CONTROLADOS </a:t>
            </a:r>
          </a:p>
        </p:txBody>
      </p:sp>
    </p:spTree>
    <p:extLst>
      <p:ext uri="{BB962C8B-B14F-4D97-AF65-F5344CB8AC3E}">
        <p14:creationId xmlns:p14="http://schemas.microsoft.com/office/powerpoint/2010/main" val="401934996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Tabla">
            <a:extLst>
              <a:ext uri="{FF2B5EF4-FFF2-40B4-BE49-F238E27FC236}">
                <a16:creationId xmlns:a16="http://schemas.microsoft.com/office/drawing/2014/main" id="{EB61AD5C-FFA3-491B-83B0-728315E1915A}"/>
              </a:ext>
            </a:extLst>
          </p:cNvPr>
          <p:cNvGraphicFramePr>
            <a:graphicFrameLocks noGrp="1"/>
          </p:cNvGraphicFramePr>
          <p:nvPr/>
        </p:nvGraphicFramePr>
        <p:xfrm>
          <a:off x="598602" y="1282836"/>
          <a:ext cx="7946796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3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3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s-CO" sz="1800" b="1" dirty="0">
                          <a:solidFill>
                            <a:schemeClr val="tx1"/>
                          </a:solidFill>
                        </a:rPr>
                        <a:t>GESTIÓN ADMINISTRATIVA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s-CO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252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/>
                        <a:t>Página Web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/>
                        <a:t>SIGI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3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200" kern="1200" dirty="0">
                          <a:effectLst/>
                        </a:rPr>
                        <a:t>GAD-PRC12 TRANSFERENCIAS PRIMARIAS (Actualizar formato, diferente fecha de aprobación, diferente versión, actualizar Marco Legal)</a:t>
                      </a:r>
                      <a:endParaRPr lang="es-CO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200" kern="1200" dirty="0">
                          <a:effectLst/>
                        </a:rPr>
                        <a:t>GAD-PRC12 TRANSFERENCIAS PRIMARIAS (Está actualizado el documento)</a:t>
                      </a:r>
                      <a:endParaRPr lang="es-CO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200" kern="1200" dirty="0">
                          <a:effectLst/>
                        </a:rPr>
                        <a:t>GAD-PRC13 RADICACIONES DE COMUNICACIONES INTERNAS O MEMORANDOS (Actualizar formato, diferente fecha de aprobación, diferente versión, actualizar Marco Legal)</a:t>
                      </a:r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200" kern="1200" dirty="0">
                          <a:effectLst/>
                        </a:rPr>
                        <a:t>GAD-PRC13 RADICACIONES DE COMUNICACIONES INTERNAS O MEMORANDOS (Está actualizado el documento)</a:t>
                      </a:r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200" kern="1200" dirty="0">
                          <a:effectLst/>
                        </a:rPr>
                        <a:t>GAD-PRC14 RADICACIONES DE ENTRADA (Actualizar formato, diferente fecha de aprobación, diferente versión, actualizar Marco Legal)</a:t>
                      </a:r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200" kern="1200" dirty="0">
                          <a:effectLst/>
                        </a:rPr>
                        <a:t>GAD-PRC14 RADICACIONES DE ENTRADA (Está actualizado el documento)</a:t>
                      </a:r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200" kern="1200" dirty="0">
                          <a:effectLst/>
                        </a:rPr>
                        <a:t>GAD-PRC15 RADICACIONES DE SALIDA (Actualizar formato, diferente fecha de aprobación, diferente versión, actualizar Marco Legal)</a:t>
                      </a:r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200" kern="1200" dirty="0">
                          <a:effectLst/>
                        </a:rPr>
                        <a:t>GAD-PRC15 RADICACIONES DE SALIDA (Está actualizado el documento)</a:t>
                      </a:r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85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200" kern="1200" dirty="0">
                          <a:effectLst/>
                        </a:rPr>
                        <a:t>GAD-PRC17 COMUNICACIONES MASIVAS (Actualizar formato, diferente fecha de aprobación, diferente versión, actualizar Marco Legal)</a:t>
                      </a:r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200" kern="1200" dirty="0">
                          <a:effectLst/>
                        </a:rPr>
                        <a:t>GAD-PRC17 COMUNICACIONES MASIVAS (Está actualizado el documento)</a:t>
                      </a:r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0134B261-E463-474B-B90B-6FDCBB9C223B}"/>
              </a:ext>
            </a:extLst>
          </p:cNvPr>
          <p:cNvSpPr txBox="1">
            <a:spLocks/>
          </p:cNvSpPr>
          <p:nvPr/>
        </p:nvSpPr>
        <p:spPr bwMode="auto">
          <a:xfrm>
            <a:off x="508311" y="94268"/>
            <a:ext cx="8127378" cy="10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REVISIÓN DE DOCUMENTOS CONTROLADOS </a:t>
            </a:r>
          </a:p>
        </p:txBody>
      </p:sp>
    </p:spTree>
    <p:extLst>
      <p:ext uri="{BB962C8B-B14F-4D97-AF65-F5344CB8AC3E}">
        <p14:creationId xmlns:p14="http://schemas.microsoft.com/office/powerpoint/2010/main" val="324725327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Tabla">
            <a:extLst>
              <a:ext uri="{FF2B5EF4-FFF2-40B4-BE49-F238E27FC236}">
                <a16:creationId xmlns:a16="http://schemas.microsoft.com/office/drawing/2014/main" id="{D6625C9D-C46C-41D1-B70D-36800F3A1DD2}"/>
              </a:ext>
            </a:extLst>
          </p:cNvPr>
          <p:cNvGraphicFramePr>
            <a:graphicFrameLocks noGrp="1"/>
          </p:cNvGraphicFramePr>
          <p:nvPr/>
        </p:nvGraphicFramePr>
        <p:xfrm>
          <a:off x="508311" y="1169028"/>
          <a:ext cx="7919252" cy="3990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9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s-CO" sz="1800" b="1" dirty="0">
                          <a:solidFill>
                            <a:schemeClr val="tx1"/>
                          </a:solidFill>
                        </a:rPr>
                        <a:t>GESTIÓN ADMINISTRATIVA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s-CO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34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/>
                        <a:t>Página Web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/>
                        <a:t>SIGI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788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400" kern="1200" dirty="0">
                          <a:effectLst/>
                        </a:rPr>
                        <a:t>GAD-PRC18 PETICIONES, QUEJAS, RECLAMOS Y DENUNCIAS (Actualizar formato, diferente fecha de aprobación, diferente versión, actualizar Marco Legal)</a:t>
                      </a:r>
                      <a:endParaRPr lang="es-CO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400" kern="1200" dirty="0">
                          <a:effectLst/>
                        </a:rPr>
                        <a:t>GAD-PRC18 PETICIONES, QUEJAS, RECLAMOS Y DENUNCIAS (Está actualizado el documento)</a:t>
                      </a:r>
                      <a:endParaRPr lang="es-CO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400" kern="1200" dirty="0">
                          <a:effectLst/>
                        </a:rPr>
                        <a:t>GAD-PRC19 PROCEDIMIENTO BAJA DE BIENES INSERVIBLES Y OBSOLETOS Y O RESPONSABILIDAD POR PERDIDA (Actualizar formato, diferente fecha de aprobación, diferente versión, actualizar Marco Legal)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400" kern="1200" dirty="0">
                          <a:effectLst/>
                        </a:rPr>
                        <a:t>GAD-PRC19 PROCEDIMIENTO BAJA DE BIENES INSERVIBLES Y OBSOLETOS Y O RESPONSABILIDAD POR PERDIDA (Está actualizado el documento)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523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400" kern="1200" dirty="0">
                          <a:effectLst/>
                        </a:rPr>
                        <a:t>GAD-PRC20 ELIMINACIÓN DOCUMENTAL (Actualizar formato, diferente fecha de aprobación, diferente versión, actualizar Marco Legal)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400" kern="1200" dirty="0">
                          <a:effectLst/>
                        </a:rPr>
                        <a:t>GAD-PRC20 ELIMINACIÓN DOCUMENTAL (Está actualizado el documento)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7C5C058E-80E3-4535-933A-E3563B58EAB8}"/>
              </a:ext>
            </a:extLst>
          </p:cNvPr>
          <p:cNvSpPr txBox="1">
            <a:spLocks/>
          </p:cNvSpPr>
          <p:nvPr/>
        </p:nvSpPr>
        <p:spPr bwMode="auto">
          <a:xfrm>
            <a:off x="508311" y="94268"/>
            <a:ext cx="8127378" cy="10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REVISIÓN DE DOCUMENTOS CONTROLADOS </a:t>
            </a:r>
          </a:p>
        </p:txBody>
      </p:sp>
    </p:spTree>
    <p:extLst>
      <p:ext uri="{BB962C8B-B14F-4D97-AF65-F5344CB8AC3E}">
        <p14:creationId xmlns:p14="http://schemas.microsoft.com/office/powerpoint/2010/main" val="411841625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>
            <a:extLst>
              <a:ext uri="{FF2B5EF4-FFF2-40B4-BE49-F238E27FC236}">
                <a16:creationId xmlns:a16="http://schemas.microsoft.com/office/drawing/2014/main" id="{2D5DCD5A-D6C8-4147-9E5F-FD131C50D50F}"/>
              </a:ext>
            </a:extLst>
          </p:cNvPr>
          <p:cNvGraphicFramePr>
            <a:graphicFrameLocks noGrp="1"/>
          </p:cNvGraphicFramePr>
          <p:nvPr/>
        </p:nvGraphicFramePr>
        <p:xfrm>
          <a:off x="999241" y="1124744"/>
          <a:ext cx="6938128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9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9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chemeClr val="tx1"/>
                          </a:solidFill>
                        </a:rPr>
                        <a:t>GESTIÓN DE RECURSOS FINANCIEROS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chemeClr val="tx1"/>
                          </a:solidFill>
                        </a:rPr>
                        <a:t>Página Web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chemeClr val="tx1"/>
                          </a:solidFill>
                        </a:rPr>
                        <a:t>SIGI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300" kern="1200" dirty="0">
                          <a:effectLst/>
                        </a:rPr>
                        <a:t>GFI-PRC01 ELABORACIÓN, PRESENTACIÓN Y TRANSMISIÓN DE LAS DECLARACIONES MENSUAL DE RETENCIÓN EN LA FUENTE Y BIMESTRAL DE INDUSTRIA Y COMERCIO (Actualizar formato, diferente fecha de aprobación, diferente versión, actualizar Marco Legal)</a:t>
                      </a:r>
                      <a:endParaRPr lang="es-CO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300" kern="1200" dirty="0">
                          <a:effectLst/>
                        </a:rPr>
                        <a:t>GFI-PRC01 ELABORACIÓN, PRESENTACIÓN Y TRANSMISIÓN DE LAS DECLARACIONES MENSUAL DE RETENCIÓN EN LA FUENTE Y BIMESTRAL DE INDUSTRIA Y COMERCIO (Está actualizado el documento)</a:t>
                      </a:r>
                      <a:endParaRPr lang="es-CO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2 Tabla">
            <a:extLst>
              <a:ext uri="{FF2B5EF4-FFF2-40B4-BE49-F238E27FC236}">
                <a16:creationId xmlns:a16="http://schemas.microsoft.com/office/drawing/2014/main" id="{4CCC16BF-A1FD-480D-A6CC-8D0641E22793}"/>
              </a:ext>
            </a:extLst>
          </p:cNvPr>
          <p:cNvGraphicFramePr>
            <a:graphicFrameLocks noGrp="1"/>
          </p:cNvGraphicFramePr>
          <p:nvPr/>
        </p:nvGraphicFramePr>
        <p:xfrm>
          <a:off x="999241" y="3344704"/>
          <a:ext cx="6938128" cy="1748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9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9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840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GFI-PRC02 TRAMITES DE PAGOS, ELABORACIÓN BOLETIN DIARIO DE TESORERIA, EXPEDICIÓN DE CERTIFICADOS, Y CONCILIACIONES BANCARIAS DE TESORERIA (Actualizar formato, diferente fecha de aprobación, diferente versión, actualizar Marco Legal)</a:t>
                      </a:r>
                      <a:endParaRPr lang="es-CO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F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GFI-PRC02 TRAMITES DE PAGOS, ELABORACIÓN BOLETIN DIARIO DE TESORERIA, EXPEDICIÓN DE CERTIFICADOS, Y CONCILIACIONES BANCARIAS DE TESORERIA (Está actualizado el documento)</a:t>
                      </a:r>
                      <a:endParaRPr lang="es-CO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4F04B815-C226-48D9-967D-98C9C89ED047}"/>
              </a:ext>
            </a:extLst>
          </p:cNvPr>
          <p:cNvSpPr txBox="1">
            <a:spLocks/>
          </p:cNvSpPr>
          <p:nvPr/>
        </p:nvSpPr>
        <p:spPr bwMode="auto">
          <a:xfrm>
            <a:off x="508311" y="94268"/>
            <a:ext cx="8127378" cy="10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REVISIÓN DE DOCUMENTOS CONTROLADOS </a:t>
            </a:r>
          </a:p>
        </p:txBody>
      </p:sp>
    </p:spTree>
    <p:extLst>
      <p:ext uri="{BB962C8B-B14F-4D97-AF65-F5344CB8AC3E}">
        <p14:creationId xmlns:p14="http://schemas.microsoft.com/office/powerpoint/2010/main" val="238807342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5861" y="0"/>
            <a:ext cx="8414279" cy="690664"/>
          </a:xfrm>
        </p:spPr>
        <p:txBody>
          <a:bodyPr/>
          <a:lstStyle/>
          <a:p>
            <a:r>
              <a:rPr lang="es-CO" b="1" dirty="0"/>
              <a:t>AGENDA</a:t>
            </a: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750301" y="623013"/>
            <a:ext cx="7724626" cy="4461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s-CO" sz="1600" b="1" dirty="0"/>
              <a:t>Informe de Gestión I Trimestre 2019.</a:t>
            </a:r>
          </a:p>
          <a:p>
            <a:pPr lvl="0">
              <a:buFont typeface="Wingdings" pitchFamily="2" charset="2"/>
              <a:buChar char="§"/>
            </a:pPr>
            <a:r>
              <a:rPr lang="es-CO" sz="1600" b="1" dirty="0"/>
              <a:t>Actualización Plan de acción 2019.</a:t>
            </a:r>
          </a:p>
          <a:p>
            <a:pPr lvl="0">
              <a:buFont typeface="Wingdings" pitchFamily="2" charset="2"/>
              <a:buChar char="§"/>
            </a:pPr>
            <a:r>
              <a:rPr lang="es-CO" sz="1600" b="1" dirty="0"/>
              <a:t>Modificación indicadores.</a:t>
            </a:r>
          </a:p>
          <a:p>
            <a:pPr>
              <a:buFont typeface="Wingdings" pitchFamily="2" charset="2"/>
              <a:buChar char="§"/>
            </a:pPr>
            <a:r>
              <a:rPr lang="es-CO" sz="1600" b="1" dirty="0">
                <a:solidFill>
                  <a:prstClr val="black"/>
                </a:solidFill>
                <a:latin typeface="Calibri" pitchFamily="34" charset="0"/>
              </a:rPr>
              <a:t>Instructivo hoja de vida de indicadores.</a:t>
            </a:r>
          </a:p>
          <a:p>
            <a:pPr lvl="0">
              <a:buFont typeface="Wingdings" pitchFamily="2" charset="2"/>
              <a:buChar char="§"/>
            </a:pPr>
            <a:r>
              <a:rPr lang="es-MX" sz="1600" b="1" dirty="0"/>
              <a:t>Plan Estratégico Sectorial – PES – 2019 – Próximos vencimientos. </a:t>
            </a:r>
          </a:p>
          <a:p>
            <a:pPr lvl="0">
              <a:buFont typeface="Wingdings" pitchFamily="2" charset="2"/>
              <a:buChar char="§"/>
            </a:pPr>
            <a:r>
              <a:rPr lang="es-MX" sz="1600" b="1" dirty="0"/>
              <a:t>Plan Anticorrupción y de Atención al ciudadano – PAAC 2019 – Próximos vencimientos.</a:t>
            </a:r>
          </a:p>
          <a:p>
            <a:pPr lvl="0">
              <a:buFont typeface="Wingdings" pitchFamily="2" charset="2"/>
              <a:buChar char="§"/>
            </a:pPr>
            <a:r>
              <a:rPr lang="es-MX" sz="1600" b="1" dirty="0"/>
              <a:t>Actividades de fortalecimiento OPAS.</a:t>
            </a:r>
          </a:p>
          <a:p>
            <a:pPr lvl="0">
              <a:buFont typeface="Wingdings" pitchFamily="2" charset="2"/>
              <a:buChar char="§"/>
            </a:pPr>
            <a:r>
              <a:rPr lang="es-CO" sz="1600" b="1" dirty="0"/>
              <a:t>Plan de mejoramiento - medición satisfacción del cliente servicios y productos</a:t>
            </a:r>
            <a:br>
              <a:rPr lang="es-CO" sz="1600" b="1" dirty="0"/>
            </a:br>
            <a:r>
              <a:rPr lang="es-CO" sz="1600" b="1" dirty="0"/>
              <a:t>vigencia 2018.</a:t>
            </a:r>
          </a:p>
          <a:p>
            <a:pPr lvl="0">
              <a:buFont typeface="Wingdings" pitchFamily="2" charset="2"/>
              <a:buChar char="§"/>
            </a:pPr>
            <a:r>
              <a:rPr lang="es-CO" sz="1600" b="1" dirty="0">
                <a:cs typeface="Aharoni" panose="020B0604020202020204" pitchFamily="2" charset="-79"/>
              </a:rPr>
              <a:t>Curso virtual del Modelo Integrado de Planeación y Gestión – MIPG.</a:t>
            </a:r>
            <a:endParaRPr lang="es-CO" sz="1600" b="1" dirty="0"/>
          </a:p>
          <a:p>
            <a:pPr lvl="0">
              <a:buFont typeface="Wingdings" pitchFamily="2" charset="2"/>
              <a:buChar char="§"/>
            </a:pPr>
            <a:r>
              <a:rPr lang="es-CO" sz="1600" b="1" dirty="0"/>
              <a:t>Rendición de cuentas vigencia 2018.</a:t>
            </a:r>
          </a:p>
          <a:p>
            <a:pPr lvl="0">
              <a:buFont typeface="Wingdings" pitchFamily="2" charset="2"/>
              <a:buChar char="§"/>
            </a:pPr>
            <a:r>
              <a:rPr lang="es-MX" sz="1600" b="1" dirty="0"/>
              <a:t>Sistema de Rendición Electrónica de la Cuenta e Informes – SIRECI. CGR.</a:t>
            </a:r>
          </a:p>
          <a:p>
            <a:pPr lvl="0">
              <a:buFont typeface="Wingdings" pitchFamily="2" charset="2"/>
              <a:buChar char="§"/>
            </a:pPr>
            <a:r>
              <a:rPr lang="es-MX" sz="1600" b="1" dirty="0"/>
              <a:t>BPIN: Actualización Proyectos de Inversión vigencia 2020.</a:t>
            </a:r>
          </a:p>
          <a:p>
            <a:pPr>
              <a:buFont typeface="Wingdings" pitchFamily="2" charset="2"/>
              <a:buChar char="§"/>
            </a:pPr>
            <a:r>
              <a:rPr lang="es-CO" sz="1600" b="1" dirty="0"/>
              <a:t>Actualización Manual SIGI.  Cumplimiento Decreto 1499 de 2017.</a:t>
            </a:r>
          </a:p>
          <a:p>
            <a:pPr>
              <a:buFont typeface="Wingdings" pitchFamily="2" charset="2"/>
              <a:buChar char="§"/>
            </a:pPr>
            <a:r>
              <a:rPr lang="es-CO" sz="1600" b="1" dirty="0"/>
              <a:t>Revisión de Documentos Controlados.</a:t>
            </a:r>
          </a:p>
          <a:p>
            <a:pPr>
              <a:buFont typeface="Wingdings" pitchFamily="2" charset="2"/>
              <a:buChar char="§"/>
            </a:pPr>
            <a:r>
              <a:rPr lang="es-CO" sz="1600" b="1" dirty="0"/>
              <a:t>Fortalecimiento de competencias. </a:t>
            </a:r>
          </a:p>
          <a:p>
            <a:pPr lvl="0">
              <a:buFont typeface="Wingdings" pitchFamily="2" charset="2"/>
              <a:buChar char="§"/>
            </a:pPr>
            <a:r>
              <a:rPr lang="es-CO" altLang="es-CO" sz="1600" b="1" dirty="0"/>
              <a:t>Sistema de Gestión de Seguridad de la Información.</a:t>
            </a:r>
          </a:p>
          <a:p>
            <a:pPr>
              <a:buFont typeface="Wingdings" pitchFamily="2" charset="2"/>
              <a:buChar char="§"/>
            </a:pPr>
            <a:r>
              <a:rPr lang="es-CO" altLang="es-CO" sz="1600" b="1" dirty="0"/>
              <a:t>Sistema de Gestión Ambiental.</a:t>
            </a:r>
            <a:r>
              <a:rPr lang="es-CO" altLang="es-CO" sz="1600" dirty="0"/>
              <a:t>	</a:t>
            </a:r>
          </a:p>
          <a:p>
            <a:pPr>
              <a:buFont typeface="Wingdings" pitchFamily="2" charset="2"/>
              <a:buChar char="§"/>
            </a:pPr>
            <a:r>
              <a:rPr lang="es-CO" altLang="es-CO" sz="1600" b="1" dirty="0"/>
              <a:t>Informe sobre el uso de canales de comunicación y cumplimiento de los requisitos de la información primer trimestre 2019</a:t>
            </a:r>
          </a:p>
          <a:p>
            <a:endParaRPr lang="es-CO" sz="1600" b="1" dirty="0">
              <a:solidFill>
                <a:prstClr val="black"/>
              </a:solidFill>
              <a:latin typeface="Calibri" pitchFamily="34" charset="0"/>
            </a:endParaRPr>
          </a:p>
          <a:p>
            <a:pPr lvl="0"/>
            <a:endParaRPr lang="es-CO" sz="1600" b="1" dirty="0"/>
          </a:p>
          <a:p>
            <a:endParaRPr lang="es-CO" b="1" dirty="0">
              <a:solidFill>
                <a:prstClr val="black"/>
              </a:solidFill>
              <a:latin typeface="Calibri" pitchFamily="34" charset="0"/>
            </a:endParaRPr>
          </a:p>
          <a:p>
            <a:endParaRPr lang="es-CO" b="1" dirty="0">
              <a:solidFill>
                <a:prstClr val="black"/>
              </a:solidFill>
              <a:latin typeface="Calibri" pitchFamily="34" charset="0"/>
            </a:endParaRPr>
          </a:p>
          <a:p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541895602"/>
      </p:ext>
    </p:extLst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Tabla">
            <a:extLst>
              <a:ext uri="{FF2B5EF4-FFF2-40B4-BE49-F238E27FC236}">
                <a16:creationId xmlns:a16="http://schemas.microsoft.com/office/drawing/2014/main" id="{C604BDF9-73A3-4DD5-8268-596E5F145C81}"/>
              </a:ext>
            </a:extLst>
          </p:cNvPr>
          <p:cNvGraphicFramePr>
            <a:graphicFrameLocks noGrp="1"/>
          </p:cNvGraphicFramePr>
          <p:nvPr/>
        </p:nvGraphicFramePr>
        <p:xfrm>
          <a:off x="508311" y="886120"/>
          <a:ext cx="8127378" cy="4602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3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499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chemeClr val="tx1"/>
                          </a:solidFill>
                        </a:rPr>
                        <a:t>GESTIÓN DE RECURSOS FINANCIEROS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437405"/>
                  </a:ext>
                </a:extLst>
              </a:tr>
              <a:tr h="311556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chemeClr val="tx1"/>
                          </a:solidFill>
                        </a:rPr>
                        <a:t>Página Web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chemeClr val="tx1"/>
                          </a:solidFill>
                        </a:rPr>
                        <a:t>SIGI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776492"/>
                  </a:ext>
                </a:extLst>
              </a:tr>
              <a:tr h="117450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300" kern="1200" dirty="0">
                          <a:effectLst/>
                        </a:rPr>
                        <a:t>GFI-PRC03 PLAN ANUAL MENSUALIZADO DE CAJA Y SUS MODIFICACIONES, CONSTITUCIÓN DE CUENTAS POR PAGAR Y REINTEGROS (Actualizar formato, diferente fecha de aprobación, diferente versión, actualizar Marco Legal)</a:t>
                      </a:r>
                      <a:endParaRPr lang="es-CO" sz="1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300" kern="1200" dirty="0">
                          <a:effectLst/>
                        </a:rPr>
                        <a:t>GFI-PRC03 PLAN ANUAL MENSUALIZADO DE CAJA Y SUS MODIFICACIONES, CONSTITUCIÓN DE CUENTAS POR PAGAR Y REINTEGROS (Está actualizado el documento)</a:t>
                      </a:r>
                      <a:endParaRPr lang="es-CO" sz="1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9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300" kern="1200" dirty="0">
                          <a:effectLst/>
                        </a:rPr>
                        <a:t>GFI-PRC04 GENERAL DE PRESUPUESTO (Actualizar formato, diferente fecha de aprobación, diferente versión, actualizar Marco Legal)</a:t>
                      </a:r>
                      <a:endParaRPr lang="es-CO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300" kern="1200" dirty="0">
                          <a:effectLst/>
                        </a:rPr>
                        <a:t>GFI-PRC04 GENERAL DE PRESUPUESTO (Está actualizado el documento)</a:t>
                      </a:r>
                      <a:endParaRPr lang="es-CO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68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300" kern="1200" dirty="0">
                          <a:effectLst/>
                        </a:rPr>
                        <a:t>GFI-PRC05 ELABORACIÓN Y PRESENTACIÓN DE LOS ESTADOS FINANCIEROS (Actualizar formato, diferente fecha de aprobación, diferente versión, actualizar Marco Legal)</a:t>
                      </a:r>
                      <a:endParaRPr lang="es-CO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300" kern="1200" dirty="0">
                          <a:effectLst/>
                        </a:rPr>
                        <a:t>GFI-PRC05 ELABORACIÓN Y PRESENTACIÓN DE LOS ESTADOS FINANCIEROS (No se encuentra el documento)</a:t>
                      </a:r>
                      <a:endParaRPr lang="es-CO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77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300" kern="1200" dirty="0">
                          <a:effectLst/>
                        </a:rPr>
                        <a:t>GFI-PRC06 ADMINISTRACIÓN DE LA CAJA MENOR (Actualizar formato, diferente fecha de aprobación, diferente versión, actualizar Marco Legal)</a:t>
                      </a:r>
                      <a:endParaRPr lang="es-CO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300" kern="1200" dirty="0">
                          <a:effectLst/>
                        </a:rPr>
                        <a:t>GFI-PRC06 ADMINISTRACIÓN DE LA CAJA MENOR (Está actualizado el documento)</a:t>
                      </a:r>
                      <a:endParaRPr lang="es-CO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1F8E6FF2-06CD-4B9E-93EA-19966EFD036D}"/>
              </a:ext>
            </a:extLst>
          </p:cNvPr>
          <p:cNvSpPr txBox="1">
            <a:spLocks/>
          </p:cNvSpPr>
          <p:nvPr/>
        </p:nvSpPr>
        <p:spPr bwMode="auto">
          <a:xfrm>
            <a:off x="508311" y="226871"/>
            <a:ext cx="8127378" cy="56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REVISIÓN DE DOCUMENTOS CONTROLADOS</a:t>
            </a:r>
          </a:p>
        </p:txBody>
      </p:sp>
    </p:spTree>
    <p:extLst>
      <p:ext uri="{BB962C8B-B14F-4D97-AF65-F5344CB8AC3E}">
        <p14:creationId xmlns:p14="http://schemas.microsoft.com/office/powerpoint/2010/main" val="66611904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>
            <a:extLst>
              <a:ext uri="{FF2B5EF4-FFF2-40B4-BE49-F238E27FC236}">
                <a16:creationId xmlns:a16="http://schemas.microsoft.com/office/drawing/2014/main" id="{F93995FD-B2B8-49E5-941F-3434281552F4}"/>
              </a:ext>
            </a:extLst>
          </p:cNvPr>
          <p:cNvGraphicFramePr>
            <a:graphicFrameLocks noGrp="1"/>
          </p:cNvGraphicFramePr>
          <p:nvPr/>
        </p:nvGraphicFramePr>
        <p:xfrm>
          <a:off x="1291472" y="1003824"/>
          <a:ext cx="6627044" cy="400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3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3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chemeClr val="tx1"/>
                          </a:solidFill>
                        </a:rPr>
                        <a:t>Gestión 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chemeClr val="tx1"/>
                          </a:solidFill>
                        </a:rPr>
                        <a:t>Página Web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chemeClr val="tx1"/>
                          </a:solidFill>
                        </a:rPr>
                        <a:t>SIGI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400" kern="1200" dirty="0">
                          <a:effectLst/>
                        </a:rPr>
                        <a:t>GTI-PRC06 PROCEDIMIENTO CERTIFICACIÓN DE SOFTWARE (Actualizar formato, diferente fecha de aprobación, diferente versión, actualizar Marco Legal)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400" kern="1200" dirty="0">
                          <a:effectLst/>
                        </a:rPr>
                        <a:t>GTI-PRC06 PROCEDIMIENTO CERTIFICACIÓN DE SOFTWARE (Actualizar Marco Legal)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400" kern="1200" dirty="0">
                          <a:effectLst/>
                        </a:rPr>
                        <a:t>GTI-PRC08 GENERACIÓN DE VERSIÓN (Actualizar formato, diferente fecha de aprobación, diferente versión, actualizar Marco Legal)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400" kern="1200" dirty="0">
                          <a:effectLst/>
                        </a:rPr>
                        <a:t>GTI-PRC08 GENERACIÓN DE VERSIÓN (Actualizar Marco Legal)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400" kern="1200" dirty="0">
                          <a:effectLst/>
                        </a:rPr>
                        <a:t>GTI-PRC09 MANTENIMIENTO DE SOFTWARE (Actualizar formato, diferente fecha de aprobación, diferente versión, actualizar Marco Legal) 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CO" sz="1400" kern="1200" dirty="0">
                          <a:effectLst/>
                        </a:rPr>
                        <a:t>GTI-PRC09 MANTENIMIENTO DE SOFTWARE (Actualizar Marco Legal)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8BE1686A-A119-49A7-A891-D96A77CA06BA}"/>
              </a:ext>
            </a:extLst>
          </p:cNvPr>
          <p:cNvSpPr txBox="1">
            <a:spLocks/>
          </p:cNvSpPr>
          <p:nvPr/>
        </p:nvSpPr>
        <p:spPr bwMode="auto">
          <a:xfrm>
            <a:off x="508311" y="94268"/>
            <a:ext cx="8127378" cy="10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REVISIÓN DE DOCUMENTOS CONTROLADOS </a:t>
            </a:r>
          </a:p>
        </p:txBody>
      </p:sp>
    </p:spTree>
    <p:extLst>
      <p:ext uri="{BB962C8B-B14F-4D97-AF65-F5344CB8AC3E}">
        <p14:creationId xmlns:p14="http://schemas.microsoft.com/office/powerpoint/2010/main" val="202835952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51E5F-49A5-4A98-AEBC-7CB643D2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304800"/>
            <a:ext cx="7718425" cy="1104900"/>
          </a:xfrm>
        </p:spPr>
        <p:txBody>
          <a:bodyPr/>
          <a:lstStyle/>
          <a:p>
            <a:pPr algn="ctr"/>
            <a:r>
              <a:rPr lang="es-ES" sz="2400" b="1"/>
              <a:t>FORTALECIMIENTO DE COMPETENCIAS </a:t>
            </a:r>
            <a:br>
              <a:rPr lang="es-ES" sz="2400" b="1"/>
            </a:br>
            <a:r>
              <a:rPr lang="es-ES" sz="2400" b="1"/>
              <a:t>CHARLA VIRTUAL DE ICONTEC – ABRIL 2019</a:t>
            </a:r>
            <a:endParaRPr lang="es-CO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5829CF0-B2D5-4EC7-B8D6-AADF33D80E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833" y="1409700"/>
            <a:ext cx="6730567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0525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796923" y="329421"/>
            <a:ext cx="7718425" cy="1104900"/>
          </a:xfrm>
        </p:spPr>
        <p:txBody>
          <a:bodyPr/>
          <a:lstStyle/>
          <a:p>
            <a:pPr algn="ctr" eaLnBrk="1" hangingPunct="1"/>
            <a:r>
              <a:rPr lang="es-CO" altLang="es-CO" sz="2400" b="1" dirty="0">
                <a:latin typeface="+mn-lt"/>
              </a:rPr>
              <a:t>SISTEMA DE GESTIÓN DE LA SEGURIDAD DE LA INFORMACIÓN</a:t>
            </a:r>
            <a:br>
              <a:rPr lang="es-CO" altLang="es-CO" sz="2400" b="1" dirty="0">
                <a:latin typeface="+mn-lt"/>
              </a:rPr>
            </a:br>
            <a:r>
              <a:rPr lang="es-CO" altLang="es-CO" sz="2400" b="1" dirty="0">
                <a:latin typeface="+mn-lt"/>
              </a:rPr>
              <a:t>SEGUIMIENTO RESULTADO AUDITORIA DE ICONTEC ISO27001:2013</a:t>
            </a:r>
          </a:p>
        </p:txBody>
      </p:sp>
      <p:sp>
        <p:nvSpPr>
          <p:cNvPr id="21507" name="Marcador de contenido 2"/>
          <p:cNvSpPr>
            <a:spLocks noGrp="1"/>
          </p:cNvSpPr>
          <p:nvPr>
            <p:ph idx="1"/>
          </p:nvPr>
        </p:nvSpPr>
        <p:spPr>
          <a:xfrm>
            <a:off x="712787" y="1658177"/>
            <a:ext cx="7718425" cy="3627438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CO" altLang="es-CO" sz="2000" b="1" dirty="0">
                <a:latin typeface="+mn-lt"/>
              </a:rPr>
              <a:t>Después de la visita del ente certificador se generaron 11 No conformidades (40 actividades) y 25 recomendaciones (actividades).</a:t>
            </a:r>
          </a:p>
          <a:p>
            <a:pPr marL="0" indent="0" algn="just" eaLnBrk="1" hangingPunct="1">
              <a:buNone/>
            </a:pPr>
            <a:endParaRPr lang="es-CO" altLang="es-CO" dirty="0">
              <a:latin typeface="+mn-lt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892865"/>
              </p:ext>
            </p:extLst>
          </p:nvPr>
        </p:nvGraphicFramePr>
        <p:xfrm>
          <a:off x="2614459" y="2258732"/>
          <a:ext cx="4083351" cy="3333750"/>
        </p:xfrm>
        <a:graphic>
          <a:graphicData uri="http://schemas.openxmlformats.org/drawingml/2006/table">
            <a:tbl>
              <a:tblPr/>
              <a:tblGrid>
                <a:gridCol w="2049046">
                  <a:extLst>
                    <a:ext uri="{9D8B030D-6E8A-4147-A177-3AD203B41FA5}">
                      <a16:colId xmlns:a16="http://schemas.microsoft.com/office/drawing/2014/main" val="690666606"/>
                    </a:ext>
                  </a:extLst>
                </a:gridCol>
                <a:gridCol w="995041">
                  <a:extLst>
                    <a:ext uri="{9D8B030D-6E8A-4147-A177-3AD203B41FA5}">
                      <a16:colId xmlns:a16="http://schemas.microsoft.com/office/drawing/2014/main" val="3555525605"/>
                    </a:ext>
                  </a:extLst>
                </a:gridCol>
                <a:gridCol w="1039264">
                  <a:extLst>
                    <a:ext uri="{9D8B030D-6E8A-4147-A177-3AD203B41FA5}">
                      <a16:colId xmlns:a16="http://schemas.microsoft.com/office/drawing/2014/main" val="3465285460"/>
                    </a:ext>
                  </a:extLst>
                </a:gridCol>
              </a:tblGrid>
              <a:tr h="21072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RESUMEN DE ACTIVIDADES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475110"/>
                  </a:ext>
                </a:extLst>
              </a:tr>
              <a:tr h="2107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ICONTEC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183851"/>
                  </a:ext>
                </a:extLst>
              </a:tr>
              <a:tr h="21072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ABIERTAS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CERRADAS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924139"/>
                  </a:ext>
                </a:extLst>
              </a:tr>
              <a:tr h="21072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510783"/>
                  </a:ext>
                </a:extLst>
              </a:tr>
              <a:tr h="21072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016612"/>
                  </a:ext>
                </a:extLst>
              </a:tr>
              <a:tr h="21072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06200"/>
                  </a:ext>
                </a:extLst>
              </a:tr>
              <a:tr h="21072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400051"/>
                  </a:ext>
                </a:extLst>
              </a:tr>
              <a:tr h="21072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774576"/>
                  </a:ext>
                </a:extLst>
              </a:tr>
              <a:tr h="21072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095546"/>
                  </a:ext>
                </a:extLst>
              </a:tr>
              <a:tr h="21072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831415"/>
                  </a:ext>
                </a:extLst>
              </a:tr>
              <a:tr h="21072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119856"/>
                  </a:ext>
                </a:extLst>
              </a:tr>
              <a:tr h="21072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159827"/>
                  </a:ext>
                </a:extLst>
              </a:tr>
              <a:tr h="42145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Recomendaciones (mesas de trabajo)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863407"/>
                  </a:ext>
                </a:extLst>
              </a:tr>
              <a:tr h="22126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252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06307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7094476-69B3-437C-9AD0-3899C1C58230}"/>
              </a:ext>
            </a:extLst>
          </p:cNvPr>
          <p:cNvSpPr txBox="1"/>
          <p:nvPr/>
        </p:nvSpPr>
        <p:spPr>
          <a:xfrm>
            <a:off x="531147" y="257365"/>
            <a:ext cx="8081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CO" altLang="es-CO" sz="2400" b="1" dirty="0"/>
              <a:t>SISTEMA DE GESTIÓN DE LA SEGURIDAD DE LA INFORMACIÓN</a:t>
            </a:r>
          </a:p>
          <a:p>
            <a:pPr algn="ctr"/>
            <a:r>
              <a:rPr lang="es-CO" sz="2400" b="1" dirty="0"/>
              <a:t>PLAN DE MEJORAMIENTO 27001 ICONTEC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998002"/>
              </p:ext>
            </p:extLst>
          </p:nvPr>
        </p:nvGraphicFramePr>
        <p:xfrm>
          <a:off x="185192" y="1251839"/>
          <a:ext cx="8773611" cy="3790297"/>
        </p:xfrm>
        <a:graphic>
          <a:graphicData uri="http://schemas.openxmlformats.org/drawingml/2006/table">
            <a:tbl>
              <a:tblPr/>
              <a:tblGrid>
                <a:gridCol w="1765828">
                  <a:extLst>
                    <a:ext uri="{9D8B030D-6E8A-4147-A177-3AD203B41FA5}">
                      <a16:colId xmlns:a16="http://schemas.microsoft.com/office/drawing/2014/main" val="180277773"/>
                    </a:ext>
                  </a:extLst>
                </a:gridCol>
                <a:gridCol w="2165638">
                  <a:extLst>
                    <a:ext uri="{9D8B030D-6E8A-4147-A177-3AD203B41FA5}">
                      <a16:colId xmlns:a16="http://schemas.microsoft.com/office/drawing/2014/main" val="3032561445"/>
                    </a:ext>
                  </a:extLst>
                </a:gridCol>
                <a:gridCol w="1987945">
                  <a:extLst>
                    <a:ext uri="{9D8B030D-6E8A-4147-A177-3AD203B41FA5}">
                      <a16:colId xmlns:a16="http://schemas.microsoft.com/office/drawing/2014/main" val="793134314"/>
                    </a:ext>
                  </a:extLst>
                </a:gridCol>
                <a:gridCol w="1676983">
                  <a:extLst>
                    <a:ext uri="{9D8B030D-6E8A-4147-A177-3AD203B41FA5}">
                      <a16:colId xmlns:a16="http://schemas.microsoft.com/office/drawing/2014/main" val="211642687"/>
                    </a:ext>
                  </a:extLst>
                </a:gridCol>
                <a:gridCol w="1177217">
                  <a:extLst>
                    <a:ext uri="{9D8B030D-6E8A-4147-A177-3AD203B41FA5}">
                      <a16:colId xmlns:a16="http://schemas.microsoft.com/office/drawing/2014/main" val="2947010473"/>
                    </a:ext>
                  </a:extLst>
                </a:gridCol>
              </a:tblGrid>
              <a:tr h="4167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DEL HALLAZGO O SITUACIÓN DETECTADA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DESCRIPCÓN ACCIÓN A REALIZAR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COMENTARIOS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FINALIZACIÓN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211584"/>
                  </a:ext>
                </a:extLst>
              </a:tr>
              <a:tr h="89824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TICS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entidad dispone de un conjunto de tokens que son asignados a  funcionarios de la entidad, pero las condiciones de uso en el caso de materializarse riesgos de pérdida, robo, uso indebido, daño, etc.,  no están regladas a través de documento o procedimiento alguno.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Diseñar y documentar la política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Se ajustó la política y se incorporo al Manual de Seguridad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14-dic.-18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341975"/>
                  </a:ext>
                </a:extLst>
              </a:tr>
              <a:tr h="6670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Difundir la política a las partes interesadas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Se efectuó la socialización mediante mesas de trabajo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11-abr.-19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736678"/>
                  </a:ext>
                </a:extLst>
              </a:tr>
              <a:tr h="83359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Hacer seguimiento al cumplimiento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Se realizó mesa de trabajo, se realizará un informe de los tokens entregados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15-abr.-19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106199"/>
                  </a:ext>
                </a:extLst>
              </a:tr>
              <a:tr h="6251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PLANEACIÓN INTEGRAL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Aplicar las acciones correctivas y la mejora continua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20-nov.-19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154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91207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046520"/>
              </p:ext>
            </p:extLst>
          </p:nvPr>
        </p:nvGraphicFramePr>
        <p:xfrm>
          <a:off x="271138" y="1260398"/>
          <a:ext cx="8601718" cy="4197237"/>
        </p:xfrm>
        <a:graphic>
          <a:graphicData uri="http://schemas.openxmlformats.org/drawingml/2006/table">
            <a:tbl>
              <a:tblPr/>
              <a:tblGrid>
                <a:gridCol w="2005967">
                  <a:extLst>
                    <a:ext uri="{9D8B030D-6E8A-4147-A177-3AD203B41FA5}">
                      <a16:colId xmlns:a16="http://schemas.microsoft.com/office/drawing/2014/main" val="173010243"/>
                    </a:ext>
                  </a:extLst>
                </a:gridCol>
                <a:gridCol w="2072006">
                  <a:extLst>
                    <a:ext uri="{9D8B030D-6E8A-4147-A177-3AD203B41FA5}">
                      <a16:colId xmlns:a16="http://schemas.microsoft.com/office/drawing/2014/main" val="703977410"/>
                    </a:ext>
                  </a:extLst>
                </a:gridCol>
                <a:gridCol w="2005967">
                  <a:extLst>
                    <a:ext uri="{9D8B030D-6E8A-4147-A177-3AD203B41FA5}">
                      <a16:colId xmlns:a16="http://schemas.microsoft.com/office/drawing/2014/main" val="3787464514"/>
                    </a:ext>
                  </a:extLst>
                </a:gridCol>
                <a:gridCol w="1429758">
                  <a:extLst>
                    <a:ext uri="{9D8B030D-6E8A-4147-A177-3AD203B41FA5}">
                      <a16:colId xmlns:a16="http://schemas.microsoft.com/office/drawing/2014/main" val="3727526518"/>
                    </a:ext>
                  </a:extLst>
                </a:gridCol>
                <a:gridCol w="1088020">
                  <a:extLst>
                    <a:ext uri="{9D8B030D-6E8A-4147-A177-3AD203B41FA5}">
                      <a16:colId xmlns:a16="http://schemas.microsoft.com/office/drawing/2014/main" val="2865767778"/>
                    </a:ext>
                  </a:extLst>
                </a:gridCol>
              </a:tblGrid>
              <a:tr h="7869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DEL HALLAZGO O SITUACIÓN DETECTADA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DESCRIPCÓN ACCIÓN A REALIZAR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COMENTARIOS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FINALIZACIÓN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173460"/>
                  </a:ext>
                </a:extLst>
              </a:tr>
              <a:tr h="104930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TICS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evidencia la no existencia de procedimiento o documento alguno que determine formalmente el establecimiento de áreas de despacho y carga de la entidad en concordancia con la aplicabilidad del requisito A.11.1.6.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Diseñar y documentar la política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Se diseñó la política y se incluyo en el manual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22-feb.-19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883162"/>
                  </a:ext>
                </a:extLst>
              </a:tr>
              <a:tr h="7869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Difundir la política a las partes interesadas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Se difundió mediante mesas de trabajo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11-mar.-19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940497"/>
                  </a:ext>
                </a:extLst>
              </a:tr>
              <a:tr h="5246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Hacer seguimiento al cumplimiento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20-nov.-19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987308"/>
                  </a:ext>
                </a:extLst>
              </a:tr>
              <a:tr h="10493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PLANEACIÓN INTEGRAL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Aplicar las acciones correctivas y la mejora continua  y revisión del cumplimiento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20-nov.-19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319602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AE5926C-1DC9-4151-B1BD-A450F0386E85}"/>
              </a:ext>
            </a:extLst>
          </p:cNvPr>
          <p:cNvSpPr txBox="1"/>
          <p:nvPr/>
        </p:nvSpPr>
        <p:spPr>
          <a:xfrm>
            <a:off x="531147" y="257365"/>
            <a:ext cx="8081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CO" altLang="es-CO" sz="2400" b="1" dirty="0"/>
              <a:t>SISTEMA DE GESTIÓN DE LA SEGURIDAD DE LA INFORMACIÓN</a:t>
            </a:r>
          </a:p>
          <a:p>
            <a:pPr algn="ctr"/>
            <a:r>
              <a:rPr lang="es-CO" sz="2400" b="1" dirty="0"/>
              <a:t>PLAN DE MEJORAMIENTO 27001 ICONTEC</a:t>
            </a:r>
          </a:p>
        </p:txBody>
      </p:sp>
    </p:spTree>
    <p:extLst>
      <p:ext uri="{BB962C8B-B14F-4D97-AF65-F5344CB8AC3E}">
        <p14:creationId xmlns:p14="http://schemas.microsoft.com/office/powerpoint/2010/main" val="91558527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804425"/>
              </p:ext>
            </p:extLst>
          </p:nvPr>
        </p:nvGraphicFramePr>
        <p:xfrm>
          <a:off x="265351" y="1195845"/>
          <a:ext cx="8613292" cy="4108224"/>
        </p:xfrm>
        <a:graphic>
          <a:graphicData uri="http://schemas.openxmlformats.org/drawingml/2006/table">
            <a:tbl>
              <a:tblPr/>
              <a:tblGrid>
                <a:gridCol w="2008666">
                  <a:extLst>
                    <a:ext uri="{9D8B030D-6E8A-4147-A177-3AD203B41FA5}">
                      <a16:colId xmlns:a16="http://schemas.microsoft.com/office/drawing/2014/main" val="656592225"/>
                    </a:ext>
                  </a:extLst>
                </a:gridCol>
                <a:gridCol w="2074794">
                  <a:extLst>
                    <a:ext uri="{9D8B030D-6E8A-4147-A177-3AD203B41FA5}">
                      <a16:colId xmlns:a16="http://schemas.microsoft.com/office/drawing/2014/main" val="424656464"/>
                    </a:ext>
                  </a:extLst>
                </a:gridCol>
                <a:gridCol w="2008666">
                  <a:extLst>
                    <a:ext uri="{9D8B030D-6E8A-4147-A177-3AD203B41FA5}">
                      <a16:colId xmlns:a16="http://schemas.microsoft.com/office/drawing/2014/main" val="629386726"/>
                    </a:ext>
                  </a:extLst>
                </a:gridCol>
                <a:gridCol w="1456295">
                  <a:extLst>
                    <a:ext uri="{9D8B030D-6E8A-4147-A177-3AD203B41FA5}">
                      <a16:colId xmlns:a16="http://schemas.microsoft.com/office/drawing/2014/main" val="267808719"/>
                    </a:ext>
                  </a:extLst>
                </a:gridCol>
                <a:gridCol w="1064871">
                  <a:extLst>
                    <a:ext uri="{9D8B030D-6E8A-4147-A177-3AD203B41FA5}">
                      <a16:colId xmlns:a16="http://schemas.microsoft.com/office/drawing/2014/main" val="946269131"/>
                    </a:ext>
                  </a:extLst>
                </a:gridCol>
              </a:tblGrid>
              <a:tr h="77029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DEL HALLAZGO O SITUACIÓN DETECTADA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DESCRIPCÓN ACCIÓN A REALIZAR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COMENTARIOS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FINALIZACIÓN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76068"/>
                  </a:ext>
                </a:extLst>
              </a:tr>
              <a:tr h="17973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TICS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Revisión de permisos de escritura en medios removibles en los equipos de cómputo asignados a Angela López -Contratista de Consolidación y Camilo Aguirre de Consolidación.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Validar implementación de la política y el procedimiento de gestión de medios removibles en cada uno de los equipos de los usuarios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Se efectuaron las modificaciones a la política y esta pendiente la aprobación en comité SIGI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22-feb.-19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331617"/>
                  </a:ext>
                </a:extLst>
              </a:tr>
              <a:tr h="51352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Hacer seguimiento al cumplimiento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20-nov.-19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244610"/>
                  </a:ext>
                </a:extLst>
              </a:tr>
              <a:tr h="10270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PLANEACIÓN INTEGRAL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Aplicar las acciones correctivas y la mejora continua  y revisión del cumplimiento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20-nov.-19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755752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748B85B0-DD40-471C-B44C-5C106EBCC6DB}"/>
              </a:ext>
            </a:extLst>
          </p:cNvPr>
          <p:cNvSpPr txBox="1"/>
          <p:nvPr/>
        </p:nvSpPr>
        <p:spPr>
          <a:xfrm>
            <a:off x="531147" y="257365"/>
            <a:ext cx="8081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CO" altLang="es-CO" sz="2400" b="1" dirty="0"/>
              <a:t>SISTEMA DE GESTIÓN DE LA SEGURIDAD DE LA INFORMACIÓN</a:t>
            </a:r>
          </a:p>
          <a:p>
            <a:pPr algn="ctr"/>
            <a:r>
              <a:rPr lang="es-CO" sz="2400" b="1" dirty="0"/>
              <a:t>PLAN DE MEJORAMIENTO 27001 ICONTEC</a:t>
            </a:r>
          </a:p>
        </p:txBody>
      </p:sp>
    </p:spTree>
    <p:extLst>
      <p:ext uri="{BB962C8B-B14F-4D97-AF65-F5344CB8AC3E}">
        <p14:creationId xmlns:p14="http://schemas.microsoft.com/office/powerpoint/2010/main" val="75230981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57872" y="726242"/>
          <a:ext cx="9039828" cy="5022047"/>
        </p:xfrm>
        <a:graphic>
          <a:graphicData uri="http://schemas.openxmlformats.org/drawingml/2006/table">
            <a:tbl>
              <a:tblPr/>
              <a:tblGrid>
                <a:gridCol w="2108136">
                  <a:extLst>
                    <a:ext uri="{9D8B030D-6E8A-4147-A177-3AD203B41FA5}">
                      <a16:colId xmlns:a16="http://schemas.microsoft.com/office/drawing/2014/main" val="1947217578"/>
                    </a:ext>
                  </a:extLst>
                </a:gridCol>
                <a:gridCol w="2177540">
                  <a:extLst>
                    <a:ext uri="{9D8B030D-6E8A-4147-A177-3AD203B41FA5}">
                      <a16:colId xmlns:a16="http://schemas.microsoft.com/office/drawing/2014/main" val="1012895563"/>
                    </a:ext>
                  </a:extLst>
                </a:gridCol>
                <a:gridCol w="2108136">
                  <a:extLst>
                    <a:ext uri="{9D8B030D-6E8A-4147-A177-3AD203B41FA5}">
                      <a16:colId xmlns:a16="http://schemas.microsoft.com/office/drawing/2014/main" val="4053985421"/>
                    </a:ext>
                  </a:extLst>
                </a:gridCol>
                <a:gridCol w="1513087">
                  <a:extLst>
                    <a:ext uri="{9D8B030D-6E8A-4147-A177-3AD203B41FA5}">
                      <a16:colId xmlns:a16="http://schemas.microsoft.com/office/drawing/2014/main" val="2801679646"/>
                    </a:ext>
                  </a:extLst>
                </a:gridCol>
                <a:gridCol w="1132929">
                  <a:extLst>
                    <a:ext uri="{9D8B030D-6E8A-4147-A177-3AD203B41FA5}">
                      <a16:colId xmlns:a16="http://schemas.microsoft.com/office/drawing/2014/main" val="2184942820"/>
                    </a:ext>
                  </a:extLst>
                </a:gridCol>
              </a:tblGrid>
              <a:tr h="5414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DEL HALLAZGO O SITUACIÓN DETECTADA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DESCRIPCÓN ACCIÓN A REALIZAR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COMENTARIOS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FINALIZACIÓN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14833"/>
                  </a:ext>
                </a:extLst>
              </a:tr>
              <a:tr h="7219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TICS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Algunos documentos relacionados con el sistema de Gestión de seguridad de la información, como el caso del documento Orden de Cambio  OTI01-FOR02 Versión 05  creado para el proceso  Cambio del aplicativo SEI no se encuentra diligenciado en gran parte del formato, con respecto a campos que brindan información relevante. (Firma, fechas, descripciones, etc.)</a:t>
                      </a:r>
                      <a:b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el formato GTI10-FOR01 Incidentes de Seguridad de la Información no se está diligenciando la oportunidad de mejora y las conclusiones.</a:t>
                      </a:r>
                      <a:b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Difundir y comunicar la importancia del diligenciamiento de los formatos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Se realizó la socialización mediante mesas de trabajo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4-mar.-19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984616"/>
                  </a:ext>
                </a:extLst>
              </a:tr>
              <a:tr h="36099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y control al cumplimiento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20-nov.-19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71180"/>
                  </a:ext>
                </a:extLst>
              </a:tr>
              <a:tr h="270743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PLANEACIÓN INTEGRAL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Aplicar las acciones correctivas y la mejora continua  y revisión del cumplimiento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20-nov.-19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473372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B3384ED-5DAE-4E09-B8FE-CC21CA674314}"/>
              </a:ext>
            </a:extLst>
          </p:cNvPr>
          <p:cNvSpPr txBox="1"/>
          <p:nvPr/>
        </p:nvSpPr>
        <p:spPr>
          <a:xfrm>
            <a:off x="681656" y="84841"/>
            <a:ext cx="7566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altLang="es-CO" sz="2000" b="1" dirty="0"/>
              <a:t>SISTEMA DE GESTIÓN DE LA SEGURIDAD DE LA INFORMACIÓN</a:t>
            </a:r>
          </a:p>
          <a:p>
            <a:pPr algn="ctr"/>
            <a:r>
              <a:rPr lang="es-CO" sz="2000" b="1" dirty="0"/>
              <a:t>PLAN DE MEJORAMIENTO 27001 ICONTEC</a:t>
            </a:r>
          </a:p>
        </p:txBody>
      </p:sp>
    </p:spTree>
    <p:extLst>
      <p:ext uri="{BB962C8B-B14F-4D97-AF65-F5344CB8AC3E}">
        <p14:creationId xmlns:p14="http://schemas.microsoft.com/office/powerpoint/2010/main" val="182036289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170611"/>
              </p:ext>
            </p:extLst>
          </p:nvPr>
        </p:nvGraphicFramePr>
        <p:xfrm>
          <a:off x="137164" y="590120"/>
          <a:ext cx="8914240" cy="5087354"/>
        </p:xfrm>
        <a:graphic>
          <a:graphicData uri="http://schemas.openxmlformats.org/drawingml/2006/table">
            <a:tbl>
              <a:tblPr/>
              <a:tblGrid>
                <a:gridCol w="2078849">
                  <a:extLst>
                    <a:ext uri="{9D8B030D-6E8A-4147-A177-3AD203B41FA5}">
                      <a16:colId xmlns:a16="http://schemas.microsoft.com/office/drawing/2014/main" val="3871900526"/>
                    </a:ext>
                  </a:extLst>
                </a:gridCol>
                <a:gridCol w="2147287">
                  <a:extLst>
                    <a:ext uri="{9D8B030D-6E8A-4147-A177-3AD203B41FA5}">
                      <a16:colId xmlns:a16="http://schemas.microsoft.com/office/drawing/2014/main" val="818609581"/>
                    </a:ext>
                  </a:extLst>
                </a:gridCol>
                <a:gridCol w="2078849">
                  <a:extLst>
                    <a:ext uri="{9D8B030D-6E8A-4147-A177-3AD203B41FA5}">
                      <a16:colId xmlns:a16="http://schemas.microsoft.com/office/drawing/2014/main" val="343642877"/>
                    </a:ext>
                  </a:extLst>
                </a:gridCol>
                <a:gridCol w="1476214">
                  <a:extLst>
                    <a:ext uri="{9D8B030D-6E8A-4147-A177-3AD203B41FA5}">
                      <a16:colId xmlns:a16="http://schemas.microsoft.com/office/drawing/2014/main" val="2424579828"/>
                    </a:ext>
                  </a:extLst>
                </a:gridCol>
                <a:gridCol w="1133041">
                  <a:extLst>
                    <a:ext uri="{9D8B030D-6E8A-4147-A177-3AD203B41FA5}">
                      <a16:colId xmlns:a16="http://schemas.microsoft.com/office/drawing/2014/main" val="3411173526"/>
                    </a:ext>
                  </a:extLst>
                </a:gridCol>
              </a:tblGrid>
              <a:tr h="2718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DEL HALLAZGO O SITUACIÓN DETECTADA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DESCRIPCÓN ACCIÓN A REALIZAR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COMENTARIOS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FINALIZACIÓN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66822"/>
                  </a:ext>
                </a:extLst>
              </a:tr>
              <a:tr h="3033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TICS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Revisión de las herramientas de monitoreo de la capacidad y de los informes de capacidad futura.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Implementación de funcionalidades de la herramienta de monitoreo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4-ago.-19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057696"/>
                  </a:ext>
                </a:extLst>
              </a:tr>
              <a:tr h="60679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y control al cumplimiento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20-nov.-19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738071"/>
                  </a:ext>
                </a:extLst>
              </a:tr>
              <a:tr h="4077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PLANEACIÓN INTEGRAL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Aplicar las acciones correctivas y la mejora continua  y revisión del cumplimiento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20-nov.-19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908349"/>
                  </a:ext>
                </a:extLst>
              </a:tr>
              <a:tr h="4550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TICS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Revisión del procedimiento gestión de incidentes de seguridad de la información y los registros de los incidentes de seguridad de la información en el periodo 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Formato aprobado GTI-FOR01 Registro de incidentes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Se realizó el ajuste al formato y se hizo la socialización mediante mesas de trabajo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30-abr.-19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77722"/>
                  </a:ext>
                </a:extLst>
              </a:tr>
              <a:tr h="3033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Aplicar el Formato en los casos necesarios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20-nov.-19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58473"/>
                  </a:ext>
                </a:extLst>
              </a:tr>
              <a:tr h="44902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PLANEACIÓN INTEGRAL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Aplicar las acciones correctivas y la mejora continua  y revisión del cumplimiento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20-nov.-19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284368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C158A300-1BC8-4A37-89EF-26E8C929D72D}"/>
              </a:ext>
            </a:extLst>
          </p:cNvPr>
          <p:cNvSpPr txBox="1"/>
          <p:nvPr/>
        </p:nvSpPr>
        <p:spPr>
          <a:xfrm>
            <a:off x="1516034" y="0"/>
            <a:ext cx="611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CO" altLang="es-CO" sz="1800" b="1" dirty="0"/>
              <a:t>SISTEMA DE GESTIÓN DE LA SEGURIDAD DE LA INFORMACIÓN</a:t>
            </a:r>
          </a:p>
          <a:p>
            <a:pPr algn="ctr"/>
            <a:r>
              <a:rPr lang="es-CO" sz="1800" b="1" dirty="0"/>
              <a:t>PLAN DE MEJORAMIENTO 27001 ICONTEC</a:t>
            </a:r>
          </a:p>
        </p:txBody>
      </p:sp>
    </p:spTree>
    <p:extLst>
      <p:ext uri="{BB962C8B-B14F-4D97-AF65-F5344CB8AC3E}">
        <p14:creationId xmlns:p14="http://schemas.microsoft.com/office/powerpoint/2010/main" val="294729245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101512"/>
              </p:ext>
            </p:extLst>
          </p:nvPr>
        </p:nvGraphicFramePr>
        <p:xfrm>
          <a:off x="253776" y="931024"/>
          <a:ext cx="8636443" cy="4230023"/>
        </p:xfrm>
        <a:graphic>
          <a:graphicData uri="http://schemas.openxmlformats.org/drawingml/2006/table">
            <a:tbl>
              <a:tblPr/>
              <a:tblGrid>
                <a:gridCol w="2014065">
                  <a:extLst>
                    <a:ext uri="{9D8B030D-6E8A-4147-A177-3AD203B41FA5}">
                      <a16:colId xmlns:a16="http://schemas.microsoft.com/office/drawing/2014/main" val="3238283584"/>
                    </a:ext>
                  </a:extLst>
                </a:gridCol>
                <a:gridCol w="2080371">
                  <a:extLst>
                    <a:ext uri="{9D8B030D-6E8A-4147-A177-3AD203B41FA5}">
                      <a16:colId xmlns:a16="http://schemas.microsoft.com/office/drawing/2014/main" val="4275675592"/>
                    </a:ext>
                  </a:extLst>
                </a:gridCol>
                <a:gridCol w="2014065">
                  <a:extLst>
                    <a:ext uri="{9D8B030D-6E8A-4147-A177-3AD203B41FA5}">
                      <a16:colId xmlns:a16="http://schemas.microsoft.com/office/drawing/2014/main" val="2288547222"/>
                    </a:ext>
                  </a:extLst>
                </a:gridCol>
                <a:gridCol w="1393624">
                  <a:extLst>
                    <a:ext uri="{9D8B030D-6E8A-4147-A177-3AD203B41FA5}">
                      <a16:colId xmlns:a16="http://schemas.microsoft.com/office/drawing/2014/main" val="2798531078"/>
                    </a:ext>
                  </a:extLst>
                </a:gridCol>
                <a:gridCol w="1134318">
                  <a:extLst>
                    <a:ext uri="{9D8B030D-6E8A-4147-A177-3AD203B41FA5}">
                      <a16:colId xmlns:a16="http://schemas.microsoft.com/office/drawing/2014/main" val="2892175331"/>
                    </a:ext>
                  </a:extLst>
                </a:gridCol>
              </a:tblGrid>
              <a:tr h="8009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DEL HALLAZGO O SITUACIÓN DETECTADA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DESCRIPCÓN ACCIÓN A REALIZAR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COMENTARIOS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FINALIZACIÓN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658750"/>
                  </a:ext>
                </a:extLst>
              </a:tr>
              <a:tr h="80093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TICS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Revisión de las directrices especificas consignadas en el GTI-03-POL01 Política Copias de Respaldo, Capítulo 5 en donde se menciona que se deben realizar pruebas de restauración de los backups diariamente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Realizar ajuste documentado en la política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Se realizó el ajuste a la política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14-dic.-18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655916"/>
                  </a:ext>
                </a:extLst>
              </a:tr>
              <a:tr h="8009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Difundir y comunicar la política a las partes interesadas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Se socializó mediante mesas de trabajo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11-abr.-19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368675"/>
                  </a:ext>
                </a:extLst>
              </a:tr>
              <a:tr h="7592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y control al cumplimiento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20-nov.-19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418138"/>
                  </a:ext>
                </a:extLst>
              </a:tr>
              <a:tr h="10679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PLANEACIÓN INTEGRAL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Aplicar las acciones correctivas y la mejora continua  y revisión del cumplimiento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20-nov.-19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2395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FA2F97C-1E35-4A4D-BADD-B145AD08D500}"/>
              </a:ext>
            </a:extLst>
          </p:cNvPr>
          <p:cNvSpPr txBox="1"/>
          <p:nvPr/>
        </p:nvSpPr>
        <p:spPr>
          <a:xfrm>
            <a:off x="531146" y="100027"/>
            <a:ext cx="8081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CO" altLang="es-CO" sz="2400" b="1" dirty="0"/>
              <a:t>SISTEMA DE GESTIÓN DE LA SEGURIDAD DE LA INFORMACIÓN</a:t>
            </a:r>
          </a:p>
          <a:p>
            <a:pPr algn="ctr"/>
            <a:r>
              <a:rPr lang="es-CO" sz="2400" b="1" dirty="0"/>
              <a:t>PLAN DE MEJORAMIENTO 27001 ICONTEC</a:t>
            </a:r>
          </a:p>
        </p:txBody>
      </p:sp>
    </p:spTree>
    <p:extLst>
      <p:ext uri="{BB962C8B-B14F-4D97-AF65-F5344CB8AC3E}">
        <p14:creationId xmlns:p14="http://schemas.microsoft.com/office/powerpoint/2010/main" val="75718114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4B5BCAF-44CE-4993-8D7B-230EFD74A137}"/>
              </a:ext>
            </a:extLst>
          </p:cNvPr>
          <p:cNvSpPr txBox="1">
            <a:spLocks/>
          </p:cNvSpPr>
          <p:nvPr/>
        </p:nvSpPr>
        <p:spPr bwMode="auto">
          <a:xfrm>
            <a:off x="810122" y="386498"/>
            <a:ext cx="7600949" cy="10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b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INFORME DE GESTIÓN I TRIMESTRE 2019</a:t>
            </a:r>
            <a:b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b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endParaRPr lang="es-CO" sz="32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7" name="2 Marcador de texto">
            <a:extLst>
              <a:ext uri="{FF2B5EF4-FFF2-40B4-BE49-F238E27FC236}">
                <a16:creationId xmlns:a16="http://schemas.microsoft.com/office/drawing/2014/main" id="{272620AF-0681-4974-88E4-6159D424699F}"/>
              </a:ext>
            </a:extLst>
          </p:cNvPr>
          <p:cNvSpPr txBox="1">
            <a:spLocks/>
          </p:cNvSpPr>
          <p:nvPr/>
        </p:nvSpPr>
        <p:spPr bwMode="auto">
          <a:xfrm>
            <a:off x="591527" y="1471373"/>
            <a:ext cx="5026848" cy="424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>
                <a:latin typeface="+mn-lt"/>
              </a:rPr>
              <a:t>El informe de Gestión y el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CMI</a:t>
            </a:r>
            <a:r>
              <a:rPr lang="es-ES" sz="2400" dirty="0">
                <a:latin typeface="+mn-lt"/>
              </a:rPr>
              <a:t> fueron enviados con anticipación para revisión. Destacamos los siguiente: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400" dirty="0">
                <a:latin typeface="+mn-lt"/>
              </a:rPr>
              <a:t>El cumplimiento acumulado al 31 de marzo de 2019 de los Planes que conforman el Plan de Acción Estratégico fue del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18.26%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s-ES" sz="2400" dirty="0">
                <a:latin typeface="+mn-lt"/>
              </a:rPr>
              <a:t>reflejando un buen desempeño y avance del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10%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s-ES" sz="2400" dirty="0">
                <a:latin typeface="+mn-lt"/>
              </a:rPr>
              <a:t>según el peso ponderado de los proyectos estratégicos.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AD45D9-BB9B-4066-86CD-10520E4B19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351" y="1622202"/>
            <a:ext cx="2802122" cy="287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3332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569334"/>
              </p:ext>
            </p:extLst>
          </p:nvPr>
        </p:nvGraphicFramePr>
        <p:xfrm>
          <a:off x="253779" y="946116"/>
          <a:ext cx="8636442" cy="4267200"/>
        </p:xfrm>
        <a:graphic>
          <a:graphicData uri="http://schemas.openxmlformats.org/drawingml/2006/table">
            <a:tbl>
              <a:tblPr/>
              <a:tblGrid>
                <a:gridCol w="1405090">
                  <a:extLst>
                    <a:ext uri="{9D8B030D-6E8A-4147-A177-3AD203B41FA5}">
                      <a16:colId xmlns:a16="http://schemas.microsoft.com/office/drawing/2014/main" val="165365497"/>
                    </a:ext>
                  </a:extLst>
                </a:gridCol>
                <a:gridCol w="2271677">
                  <a:extLst>
                    <a:ext uri="{9D8B030D-6E8A-4147-A177-3AD203B41FA5}">
                      <a16:colId xmlns:a16="http://schemas.microsoft.com/office/drawing/2014/main" val="569362672"/>
                    </a:ext>
                  </a:extLst>
                </a:gridCol>
                <a:gridCol w="2199272">
                  <a:extLst>
                    <a:ext uri="{9D8B030D-6E8A-4147-A177-3AD203B41FA5}">
                      <a16:colId xmlns:a16="http://schemas.microsoft.com/office/drawing/2014/main" val="472801292"/>
                    </a:ext>
                  </a:extLst>
                </a:gridCol>
                <a:gridCol w="1710545">
                  <a:extLst>
                    <a:ext uri="{9D8B030D-6E8A-4147-A177-3AD203B41FA5}">
                      <a16:colId xmlns:a16="http://schemas.microsoft.com/office/drawing/2014/main" val="1680709917"/>
                    </a:ext>
                  </a:extLst>
                </a:gridCol>
                <a:gridCol w="1049858">
                  <a:extLst>
                    <a:ext uri="{9D8B030D-6E8A-4147-A177-3AD203B41FA5}">
                      <a16:colId xmlns:a16="http://schemas.microsoft.com/office/drawing/2014/main" val="2150153470"/>
                    </a:ext>
                  </a:extLst>
                </a:gridCol>
              </a:tblGrid>
              <a:tr h="2718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DEL HALLAZGO O SITUACIÓN DETECTADA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DESCRIPCÓN ACCIÓN A REALIZAR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COMENTARIOS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FINALIZACIÓN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734383"/>
                  </a:ext>
                </a:extLst>
              </a:tr>
              <a:tr h="6067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ADMINISTRATIVA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Revisión de la especificación de requisitos de formación en los perfiles de cargo y los correspondientes. soportes en expedientes (Hojas de Vida).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Establecer los requisitos de competencias que se deben definir de acuerdo a las obligaciones, en los estudios previos.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Se realizó mediante circular interna de Secretaria General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15-ene.-19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016120"/>
                  </a:ext>
                </a:extLst>
              </a:tr>
              <a:tr h="4550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JURÍDICA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Realizar los estudios previos de todos los contratistas del año 2019 con los lineamientos establecidos en la circular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20-nov.-19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245665"/>
                  </a:ext>
                </a:extLst>
              </a:tr>
              <a:tr h="4077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TICS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Hacer seguimiento a los estudios previos con las competencias definidas en la circular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20-nov.-19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774915"/>
                  </a:ext>
                </a:extLst>
              </a:tr>
              <a:tr h="5521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PLANEACIÓN INTEGRAL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Aplicar las acciones correctivas y la mejora continua  y revisión del cumplimiento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20-nov.-19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712417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B8416615-0ED8-484A-A0C1-3FF0F5BF56D4}"/>
              </a:ext>
            </a:extLst>
          </p:cNvPr>
          <p:cNvSpPr txBox="1"/>
          <p:nvPr/>
        </p:nvSpPr>
        <p:spPr>
          <a:xfrm>
            <a:off x="531149" y="115119"/>
            <a:ext cx="8081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CO" altLang="es-CO" sz="2400" b="1" dirty="0"/>
              <a:t>SISTEMA DE GESTIÓN DE LA SEGURIDAD DE LA INFORMACIÓN</a:t>
            </a:r>
          </a:p>
          <a:p>
            <a:pPr algn="ctr"/>
            <a:r>
              <a:rPr lang="es-CO" sz="2400" b="1" dirty="0"/>
              <a:t>PLAN DE MEJORAMIENTO 27001 ICONTEC</a:t>
            </a:r>
          </a:p>
        </p:txBody>
      </p:sp>
    </p:spTree>
    <p:extLst>
      <p:ext uri="{BB962C8B-B14F-4D97-AF65-F5344CB8AC3E}">
        <p14:creationId xmlns:p14="http://schemas.microsoft.com/office/powerpoint/2010/main" val="335847760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488255"/>
              </p:ext>
            </p:extLst>
          </p:nvPr>
        </p:nvGraphicFramePr>
        <p:xfrm>
          <a:off x="264489" y="830997"/>
          <a:ext cx="8613292" cy="4285773"/>
        </p:xfrm>
        <a:graphic>
          <a:graphicData uri="http://schemas.openxmlformats.org/drawingml/2006/table">
            <a:tbl>
              <a:tblPr/>
              <a:tblGrid>
                <a:gridCol w="2008666">
                  <a:extLst>
                    <a:ext uri="{9D8B030D-6E8A-4147-A177-3AD203B41FA5}">
                      <a16:colId xmlns:a16="http://schemas.microsoft.com/office/drawing/2014/main" val="2833370762"/>
                    </a:ext>
                  </a:extLst>
                </a:gridCol>
                <a:gridCol w="2074794">
                  <a:extLst>
                    <a:ext uri="{9D8B030D-6E8A-4147-A177-3AD203B41FA5}">
                      <a16:colId xmlns:a16="http://schemas.microsoft.com/office/drawing/2014/main" val="3095692162"/>
                    </a:ext>
                  </a:extLst>
                </a:gridCol>
                <a:gridCol w="2008666">
                  <a:extLst>
                    <a:ext uri="{9D8B030D-6E8A-4147-A177-3AD203B41FA5}">
                      <a16:colId xmlns:a16="http://schemas.microsoft.com/office/drawing/2014/main" val="1622683552"/>
                    </a:ext>
                  </a:extLst>
                </a:gridCol>
                <a:gridCol w="1386847">
                  <a:extLst>
                    <a:ext uri="{9D8B030D-6E8A-4147-A177-3AD203B41FA5}">
                      <a16:colId xmlns:a16="http://schemas.microsoft.com/office/drawing/2014/main" val="1625671037"/>
                    </a:ext>
                  </a:extLst>
                </a:gridCol>
                <a:gridCol w="1134319">
                  <a:extLst>
                    <a:ext uri="{9D8B030D-6E8A-4147-A177-3AD203B41FA5}">
                      <a16:colId xmlns:a16="http://schemas.microsoft.com/office/drawing/2014/main" val="55066407"/>
                    </a:ext>
                  </a:extLst>
                </a:gridCol>
              </a:tblGrid>
              <a:tr h="7563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DEL HALLAZGO O SITUACIÓN DETECTADA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DESCRIPCÓN ACCIÓN A REALIZAR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COMENTARIOS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FINALIZACIÓN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675022"/>
                  </a:ext>
                </a:extLst>
              </a:tr>
              <a:tr h="126052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TICS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Revisión de la planificación continuidad de la gestión de la seguridad de la información y los informes de pruebas de continuidad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Realizar ajuste en el documento para tener en cuenta otros sistemas de información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 se tiene aún el nombre del profesional que llevará a cabo esta actividad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15-jul.-19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2709"/>
                  </a:ext>
                </a:extLst>
              </a:tr>
              <a:tr h="7563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Difundir y comunicar la política a las partes interesadas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29-jul.-19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621816"/>
                  </a:ext>
                </a:extLst>
              </a:tr>
              <a:tr h="5042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y control al cumplimiento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20-nov.-19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975985"/>
                  </a:ext>
                </a:extLst>
              </a:tr>
              <a:tr h="10084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PLANEACIÓN INTEGRAL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Aplicar las acciones correctivas y la mejora continua  y revisión del cumplimiento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20-nov.-19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09365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7148AD4-D1BB-41C4-8438-4CE5AD7DAFA0}"/>
              </a:ext>
            </a:extLst>
          </p:cNvPr>
          <p:cNvSpPr txBox="1"/>
          <p:nvPr/>
        </p:nvSpPr>
        <p:spPr>
          <a:xfrm>
            <a:off x="530285" y="0"/>
            <a:ext cx="8081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CO" altLang="es-CO" sz="2400" b="1" dirty="0"/>
              <a:t>SISTEMA DE GESTIÓN DE LA SEGURIDAD DE LA INFORMACIÓN</a:t>
            </a:r>
          </a:p>
          <a:p>
            <a:pPr algn="ctr"/>
            <a:r>
              <a:rPr lang="es-CO" sz="2400" b="1" dirty="0"/>
              <a:t>PLAN DE MEJORAMIENTO 27001 ICONTEC</a:t>
            </a:r>
          </a:p>
        </p:txBody>
      </p:sp>
    </p:spTree>
    <p:extLst>
      <p:ext uri="{BB962C8B-B14F-4D97-AF65-F5344CB8AC3E}">
        <p14:creationId xmlns:p14="http://schemas.microsoft.com/office/powerpoint/2010/main" val="88149049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077794"/>
              </p:ext>
            </p:extLst>
          </p:nvPr>
        </p:nvGraphicFramePr>
        <p:xfrm>
          <a:off x="230628" y="830997"/>
          <a:ext cx="8682741" cy="4350152"/>
        </p:xfrm>
        <a:graphic>
          <a:graphicData uri="http://schemas.openxmlformats.org/drawingml/2006/table">
            <a:tbl>
              <a:tblPr/>
              <a:tblGrid>
                <a:gridCol w="2024862">
                  <a:extLst>
                    <a:ext uri="{9D8B030D-6E8A-4147-A177-3AD203B41FA5}">
                      <a16:colId xmlns:a16="http://schemas.microsoft.com/office/drawing/2014/main" val="3836084978"/>
                    </a:ext>
                  </a:extLst>
                </a:gridCol>
                <a:gridCol w="2091523">
                  <a:extLst>
                    <a:ext uri="{9D8B030D-6E8A-4147-A177-3AD203B41FA5}">
                      <a16:colId xmlns:a16="http://schemas.microsoft.com/office/drawing/2014/main" val="3531846875"/>
                    </a:ext>
                  </a:extLst>
                </a:gridCol>
                <a:gridCol w="2024862">
                  <a:extLst>
                    <a:ext uri="{9D8B030D-6E8A-4147-A177-3AD203B41FA5}">
                      <a16:colId xmlns:a16="http://schemas.microsoft.com/office/drawing/2014/main" val="1276103379"/>
                    </a:ext>
                  </a:extLst>
                </a:gridCol>
                <a:gridCol w="1430325">
                  <a:extLst>
                    <a:ext uri="{9D8B030D-6E8A-4147-A177-3AD203B41FA5}">
                      <a16:colId xmlns:a16="http://schemas.microsoft.com/office/drawing/2014/main" val="3325494204"/>
                    </a:ext>
                  </a:extLst>
                </a:gridCol>
                <a:gridCol w="1111169">
                  <a:extLst>
                    <a:ext uri="{9D8B030D-6E8A-4147-A177-3AD203B41FA5}">
                      <a16:colId xmlns:a16="http://schemas.microsoft.com/office/drawing/2014/main" val="748751977"/>
                    </a:ext>
                  </a:extLst>
                </a:gridCol>
              </a:tblGrid>
              <a:tr h="7676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DEL HALLAZGO O SITUACIÓN DETECTADA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DESCRIPCÓN ACCIÓN A REALIZAR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COMENTARIOS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FINALIZACIÓN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1370"/>
                  </a:ext>
                </a:extLst>
              </a:tr>
              <a:tr h="10916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TICS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En la revisión de la gestión de las vulnerabilidades técnicas valoradas a noviembre 29 de 2018 se encontraron: 3 vulnerabilidades altas sin plan de remedición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Diseño del plan de remediación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Se diseñó el plan y cronograma de remediaciones y se compartió con las partes interesadas. Sin embargo sigue pendiente el nuevo plan de retest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8-abr.-19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55765"/>
                  </a:ext>
                </a:extLst>
              </a:tr>
              <a:tr h="955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Difundir y comunicar a las partes interesadas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30-jun.-19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3865"/>
                  </a:ext>
                </a:extLst>
              </a:tr>
              <a:tr h="51178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Hacer seguimiento al cumplimiento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20-nov.-19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081142"/>
                  </a:ext>
                </a:extLst>
              </a:tr>
              <a:tr h="102356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PLANEACIÓN INTEGRAL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Aplicar las acciones correctivas y la mejora continua  y revisión del cumplimiento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20-nov.-19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290702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D4B0931E-5A66-4069-AA78-A0D558992386}"/>
              </a:ext>
            </a:extLst>
          </p:cNvPr>
          <p:cNvSpPr txBox="1"/>
          <p:nvPr/>
        </p:nvSpPr>
        <p:spPr>
          <a:xfrm>
            <a:off x="531149" y="0"/>
            <a:ext cx="8081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CO" altLang="es-CO" sz="2400" b="1" dirty="0"/>
              <a:t>SISTEMA DE GESTIÓN DE LA SEGURIDAD DE LA INFORMACIÓN</a:t>
            </a:r>
          </a:p>
          <a:p>
            <a:pPr algn="ctr"/>
            <a:r>
              <a:rPr lang="es-CO" sz="2400" b="1" dirty="0"/>
              <a:t>PLAN DE MEJORAMIENTO 27001 ICONTEC</a:t>
            </a:r>
          </a:p>
        </p:txBody>
      </p:sp>
    </p:spTree>
    <p:extLst>
      <p:ext uri="{BB962C8B-B14F-4D97-AF65-F5344CB8AC3E}">
        <p14:creationId xmlns:p14="http://schemas.microsoft.com/office/powerpoint/2010/main" val="360874227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264488" y="727205"/>
          <a:ext cx="8636443" cy="4480560"/>
        </p:xfrm>
        <a:graphic>
          <a:graphicData uri="http://schemas.openxmlformats.org/drawingml/2006/table">
            <a:tbl>
              <a:tblPr/>
              <a:tblGrid>
                <a:gridCol w="2014065">
                  <a:extLst>
                    <a:ext uri="{9D8B030D-6E8A-4147-A177-3AD203B41FA5}">
                      <a16:colId xmlns:a16="http://schemas.microsoft.com/office/drawing/2014/main" val="1421310892"/>
                    </a:ext>
                  </a:extLst>
                </a:gridCol>
                <a:gridCol w="2080371">
                  <a:extLst>
                    <a:ext uri="{9D8B030D-6E8A-4147-A177-3AD203B41FA5}">
                      <a16:colId xmlns:a16="http://schemas.microsoft.com/office/drawing/2014/main" val="158573054"/>
                    </a:ext>
                  </a:extLst>
                </a:gridCol>
                <a:gridCol w="2014065">
                  <a:extLst>
                    <a:ext uri="{9D8B030D-6E8A-4147-A177-3AD203B41FA5}">
                      <a16:colId xmlns:a16="http://schemas.microsoft.com/office/drawing/2014/main" val="3238459565"/>
                    </a:ext>
                  </a:extLst>
                </a:gridCol>
                <a:gridCol w="1416773">
                  <a:extLst>
                    <a:ext uri="{9D8B030D-6E8A-4147-A177-3AD203B41FA5}">
                      <a16:colId xmlns:a16="http://schemas.microsoft.com/office/drawing/2014/main" val="1795778870"/>
                    </a:ext>
                  </a:extLst>
                </a:gridCol>
                <a:gridCol w="1111169">
                  <a:extLst>
                    <a:ext uri="{9D8B030D-6E8A-4147-A177-3AD203B41FA5}">
                      <a16:colId xmlns:a16="http://schemas.microsoft.com/office/drawing/2014/main" val="1245874592"/>
                    </a:ext>
                  </a:extLst>
                </a:gridCol>
              </a:tblGrid>
              <a:tr h="2718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DEL HALLAZGO O SITUACIÓN DETECTADA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DESCRIPCÓN ACCIÓN A REALIZAR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COMENTARIOS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FINALIZACIÓN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989655"/>
                  </a:ext>
                </a:extLst>
              </a:tr>
              <a:tr h="91019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PLANEACIÓN INTEGRAL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 bien se evidencia la determinación de cuestiones externas e internas en la entidad no se evidencia alineación con la capacidad para lograr los resultados previstos y definidos en la valoración de factores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Determinar una metodología para realizar el análisis de contexto inicialmente de forma particular para cada tema (en este caso SGSI) y posteriormente consolidarlo en análisis general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30-mar.-19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580814"/>
                  </a:ext>
                </a:extLst>
              </a:tr>
              <a:tr h="3033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Realizar el análisis a partir de la nueva metodología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30-abr.-19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586278"/>
                  </a:ext>
                </a:extLst>
              </a:tr>
              <a:tr h="3033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a las estrategias que surjan del análisis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20-nov.-19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0548"/>
                  </a:ext>
                </a:extLst>
              </a:tr>
              <a:tr h="6917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Tomar acciones respecto del seguimiento y desviación de los planes de acción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20-nov.-19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36553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934BA13-D1FF-4E37-BA42-FF4B834BD234}"/>
              </a:ext>
            </a:extLst>
          </p:cNvPr>
          <p:cNvSpPr txBox="1"/>
          <p:nvPr/>
        </p:nvSpPr>
        <p:spPr>
          <a:xfrm>
            <a:off x="541858" y="0"/>
            <a:ext cx="8081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CO" altLang="es-CO" sz="2400" b="1" dirty="0"/>
              <a:t>SISTEMA DE GESTIÓN DE LA SEGURIDAD DE LA INFORMACIÓN</a:t>
            </a:r>
          </a:p>
          <a:p>
            <a:pPr algn="ctr"/>
            <a:r>
              <a:rPr lang="es-CO" sz="2400" b="1" dirty="0"/>
              <a:t>PLAN DE MEJORAMIENTO 27001 ICONTEC</a:t>
            </a:r>
          </a:p>
        </p:txBody>
      </p:sp>
    </p:spTree>
    <p:extLst>
      <p:ext uri="{BB962C8B-B14F-4D97-AF65-F5344CB8AC3E}">
        <p14:creationId xmlns:p14="http://schemas.microsoft.com/office/powerpoint/2010/main" val="1301599652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1013741" y="127336"/>
            <a:ext cx="7718425" cy="1104900"/>
          </a:xfrm>
        </p:spPr>
        <p:txBody>
          <a:bodyPr/>
          <a:lstStyle/>
          <a:p>
            <a:r>
              <a:rPr lang="es-CO" altLang="es-CO" b="1" dirty="0"/>
              <a:t>SISTEMA DE GESTIÓN AMBIENTAL      </a:t>
            </a:r>
            <a:endParaRPr lang="es-CO" altLang="es-CO" dirty="0"/>
          </a:p>
        </p:txBody>
      </p:sp>
      <p:sp>
        <p:nvSpPr>
          <p:cNvPr id="25603" name="Marcador de contenido 2"/>
          <p:cNvSpPr>
            <a:spLocks noGrp="1"/>
          </p:cNvSpPr>
          <p:nvPr>
            <p:ph idx="1"/>
          </p:nvPr>
        </p:nvSpPr>
        <p:spPr>
          <a:xfrm>
            <a:off x="712787" y="1379423"/>
            <a:ext cx="7718425" cy="3627438"/>
          </a:xfrm>
        </p:spPr>
        <p:txBody>
          <a:bodyPr/>
          <a:lstStyle/>
          <a:p>
            <a:pPr marL="723900" indent="-539750" algn="just"/>
            <a:r>
              <a:rPr lang="es-CO" altLang="es-CO" sz="2200" dirty="0">
                <a:latin typeface="+mn-lt"/>
              </a:rPr>
              <a:t>Inscripción al Programa de Gestión Ambiental Empresarial de la Secretaría Distrital de Ambiente.</a:t>
            </a:r>
          </a:p>
          <a:p>
            <a:pPr marL="723900" indent="-539750" algn="just"/>
            <a:r>
              <a:rPr lang="es-CO" altLang="es-CO" sz="2200" dirty="0">
                <a:latin typeface="+mn-lt"/>
              </a:rPr>
              <a:t>Primer trimestre: cumplimiento parcial de las metas de consumo de agua, energía, papel y aprovechamiento de material aprovechable.</a:t>
            </a:r>
          </a:p>
          <a:p>
            <a:pPr marL="723900" indent="-539750" algn="just"/>
            <a:r>
              <a:rPr lang="es-CO" altLang="es-CO" sz="2200" dirty="0">
                <a:latin typeface="+mn-lt"/>
              </a:rPr>
              <a:t>Verificación del cumplimiento legal ambiental a través del seguimiento al control operacional.</a:t>
            </a:r>
          </a:p>
          <a:p>
            <a:pPr marL="723900" indent="-539750" algn="just"/>
            <a:r>
              <a:rPr lang="es-CO" altLang="es-CO" sz="2200" dirty="0">
                <a:latin typeface="+mn-lt"/>
              </a:rPr>
              <a:t>Seguimiento a la gestión RAEE y RESPEL de la CGN (liderada por Gestión TICS y Gestión Administrativa).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7497" y="4426057"/>
            <a:ext cx="1169004" cy="87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6520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739796D-7850-4B52-993E-D984308D1F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" y="0"/>
            <a:ext cx="7600949" cy="5715000"/>
          </a:xfrm>
          <a:prstGeom prst="rect">
            <a:avLst/>
          </a:prstGeom>
        </p:spPr>
      </p:pic>
      <p:sp>
        <p:nvSpPr>
          <p:cNvPr id="7" name="2 Marcador de texto">
            <a:extLst>
              <a:ext uri="{FF2B5EF4-FFF2-40B4-BE49-F238E27FC236}">
                <a16:creationId xmlns:a16="http://schemas.microsoft.com/office/drawing/2014/main" id="{272620AF-0681-4974-88E4-6159D424699F}"/>
              </a:ext>
            </a:extLst>
          </p:cNvPr>
          <p:cNvSpPr txBox="1">
            <a:spLocks/>
          </p:cNvSpPr>
          <p:nvPr/>
        </p:nvSpPr>
        <p:spPr bwMode="auto">
          <a:xfrm>
            <a:off x="623934" y="1539060"/>
            <a:ext cx="7896130" cy="214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400" dirty="0">
                <a:latin typeface="+mn-lt"/>
              </a:rPr>
              <a:t>El cumplimiento de las actividades que conforman el Plan de Acción Operativo de la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CGN</a:t>
            </a:r>
            <a:r>
              <a:rPr lang="es-ES" sz="2400" dirty="0">
                <a:latin typeface="+mn-lt"/>
              </a:rPr>
              <a:t> a 31 de marzo del 2019 fue del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22.99%</a:t>
            </a:r>
            <a:r>
              <a:rPr lang="es-ES" sz="2400" dirty="0">
                <a:latin typeface="+mn-lt"/>
              </a:rPr>
              <a:t>,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s-ES" sz="2400" dirty="0">
                <a:latin typeface="+mn-lt"/>
              </a:rPr>
              <a:t>lo que refleja el buen desempeño y avance del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10.16%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s-ES" sz="2400" dirty="0">
              <a:latin typeface="+mn-lt"/>
            </a:endParaRP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400" dirty="0">
                <a:latin typeface="+mn-lt"/>
              </a:rPr>
              <a:t>Al revisar el comportamiento de los indicadores mediante el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CMI</a:t>
            </a:r>
            <a:r>
              <a:rPr lang="es-ES" sz="2400" dirty="0">
                <a:latin typeface="+mn-lt"/>
              </a:rPr>
              <a:t>, se observa un cumplimiento del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96.75% </a:t>
            </a:r>
            <a:r>
              <a:rPr lang="es-ES" sz="2400" dirty="0">
                <a:latin typeface="+mn-lt"/>
              </a:rPr>
              <a:t>en los objetivos estratégicos de la entidad, producto de la óptima gestión desempeñada por los procesos, durante el primer trimestre del año en curso.</a:t>
            </a:r>
            <a:endParaRPr lang="es-ES" sz="2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s-ES" sz="2400" b="1" dirty="0">
              <a:latin typeface="+mn-lt"/>
            </a:endParaRPr>
          </a:p>
          <a:p>
            <a:pPr marL="0" indent="0" algn="just">
              <a:buNone/>
            </a:pPr>
            <a:endParaRPr lang="es-ES" sz="2400" dirty="0">
              <a:latin typeface="+mn-lt"/>
            </a:endParaRPr>
          </a:p>
          <a:p>
            <a:pPr marL="0" indent="0" algn="just">
              <a:buNone/>
            </a:pPr>
            <a:endParaRPr lang="es-ES" sz="2400" dirty="0">
              <a:latin typeface="+mn-lt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EE8AD65-DEBF-4802-A100-1D75685CC78D}"/>
              </a:ext>
            </a:extLst>
          </p:cNvPr>
          <p:cNvSpPr txBox="1">
            <a:spLocks/>
          </p:cNvSpPr>
          <p:nvPr/>
        </p:nvSpPr>
        <p:spPr bwMode="auto">
          <a:xfrm>
            <a:off x="810122" y="386498"/>
            <a:ext cx="7600949" cy="10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b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INFORME DE GESTIÓN I TRIMESTRE 2019</a:t>
            </a:r>
            <a:b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b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endParaRPr lang="es-CO" sz="32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96560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texto">
            <a:extLst>
              <a:ext uri="{FF2B5EF4-FFF2-40B4-BE49-F238E27FC236}">
                <a16:creationId xmlns:a16="http://schemas.microsoft.com/office/drawing/2014/main" id="{272620AF-0681-4974-88E4-6159D424699F}"/>
              </a:ext>
            </a:extLst>
          </p:cNvPr>
          <p:cNvSpPr txBox="1">
            <a:spLocks/>
          </p:cNvSpPr>
          <p:nvPr/>
        </p:nvSpPr>
        <p:spPr bwMode="auto">
          <a:xfrm>
            <a:off x="623934" y="1535429"/>
            <a:ext cx="7896130" cy="214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400" dirty="0">
                <a:latin typeface="+mn-lt"/>
              </a:rPr>
              <a:t>El resultado de los indicadores por 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eficiencia</a:t>
            </a:r>
            <a:r>
              <a:rPr lang="es-ES" sz="2400" dirty="0">
                <a:latin typeface="+mn-lt"/>
              </a:rPr>
              <a:t>, 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efectividad</a:t>
            </a:r>
            <a:r>
              <a:rPr lang="es-ES" sz="2400" dirty="0">
                <a:latin typeface="+mn-lt"/>
              </a:rPr>
              <a:t> y 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eficacia </a:t>
            </a:r>
            <a:r>
              <a:rPr lang="es-ES" sz="2400" dirty="0">
                <a:latin typeface="+mn-lt"/>
              </a:rPr>
              <a:t>muestra un buen desempeño por el cumplimiento de planes y programas de la entidad en cuanto a los servicios ofrecidos, oportunidad y control de recursos. </a:t>
            </a:r>
            <a:endParaRPr lang="es-CO" sz="2400" b="1" dirty="0">
              <a:latin typeface="+mn-lt"/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s-E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s-ES" b="1" dirty="0"/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endParaRPr lang="es-ES" sz="2400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00CAECC9-5E3C-4ED1-84C7-ECCB5048CD05}"/>
              </a:ext>
            </a:extLst>
          </p:cNvPr>
          <p:cNvSpPr/>
          <p:nvPr/>
        </p:nvSpPr>
        <p:spPr>
          <a:xfrm>
            <a:off x="2036190" y="3676454"/>
            <a:ext cx="1649689" cy="160255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EFICIENCIA</a:t>
            </a:r>
          </a:p>
          <a:p>
            <a:pPr algn="ctr"/>
            <a:r>
              <a:rPr lang="es-C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99.2%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BC27CC9-B239-4E5C-A5F0-66759B0129CA}"/>
              </a:ext>
            </a:extLst>
          </p:cNvPr>
          <p:cNvSpPr/>
          <p:nvPr/>
        </p:nvSpPr>
        <p:spPr>
          <a:xfrm>
            <a:off x="3628438" y="2912308"/>
            <a:ext cx="1649689" cy="160255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EFECTIVIDAD</a:t>
            </a:r>
          </a:p>
          <a:p>
            <a:pPr algn="ctr"/>
            <a:r>
              <a:rPr lang="es-C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89%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DC444AA-FE41-48DD-BFE5-5E7BF5C041F9}"/>
              </a:ext>
            </a:extLst>
          </p:cNvPr>
          <p:cNvSpPr/>
          <p:nvPr/>
        </p:nvSpPr>
        <p:spPr>
          <a:xfrm>
            <a:off x="5278127" y="3676454"/>
            <a:ext cx="1649689" cy="160255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EFICACIA</a:t>
            </a:r>
            <a:endParaRPr lang="es-CO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98.7%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AB8E903-1102-42C2-A734-6469F0E20549}"/>
              </a:ext>
            </a:extLst>
          </p:cNvPr>
          <p:cNvSpPr txBox="1">
            <a:spLocks/>
          </p:cNvSpPr>
          <p:nvPr/>
        </p:nvSpPr>
        <p:spPr bwMode="auto">
          <a:xfrm>
            <a:off x="810122" y="386498"/>
            <a:ext cx="7600949" cy="10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b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INFORME DE GESTIÓN I TRIMESTRE 2019</a:t>
            </a:r>
            <a:b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b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endParaRPr lang="es-CO" sz="32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856506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texto">
            <a:extLst>
              <a:ext uri="{FF2B5EF4-FFF2-40B4-BE49-F238E27FC236}">
                <a16:creationId xmlns:a16="http://schemas.microsoft.com/office/drawing/2014/main" id="{272620AF-0681-4974-88E4-6159D424699F}"/>
              </a:ext>
            </a:extLst>
          </p:cNvPr>
          <p:cNvSpPr txBox="1">
            <a:spLocks/>
          </p:cNvSpPr>
          <p:nvPr/>
        </p:nvSpPr>
        <p:spPr bwMode="auto">
          <a:xfrm>
            <a:off x="2922309" y="1990101"/>
            <a:ext cx="5619847" cy="263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5">
                  <a:lumMod val="75000"/>
                </a:schemeClr>
              </a:buClr>
              <a:buNone/>
            </a:pPr>
            <a:r>
              <a:rPr lang="es-ES" sz="2400" dirty="0">
                <a:latin typeface="+mn-lt"/>
              </a:rPr>
              <a:t>El resultado obtenido refleja el compromiso de los procesos, frente al cumplimiento de los objetivos estratégicos de la 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CGN</a:t>
            </a:r>
            <a:r>
              <a:rPr lang="es-ES" sz="2400" dirty="0">
                <a:latin typeface="+mn-lt"/>
              </a:rPr>
              <a:t>. </a:t>
            </a:r>
          </a:p>
          <a:p>
            <a:pPr marL="0" indent="0" algn="just">
              <a:buClr>
                <a:schemeClr val="accent5">
                  <a:lumMod val="75000"/>
                </a:schemeClr>
              </a:buClr>
              <a:buNone/>
            </a:pPr>
            <a:r>
              <a:rPr lang="es-ES" sz="2400" dirty="0">
                <a:latin typeface="+mn-lt"/>
              </a:rPr>
              <a:t>Sin embargo, es necesario continuar efectuando la revisión y seguimiento a los indicadores, para evitar disminuir su porcentaje de cumplimiento.</a:t>
            </a:r>
            <a:endParaRPr lang="es-ES" sz="2400" b="1" dirty="0">
              <a:latin typeface="+mn-lt"/>
            </a:endParaRPr>
          </a:p>
          <a:p>
            <a:pPr marL="0" indent="0" algn="just">
              <a:buNone/>
            </a:pPr>
            <a:endParaRPr lang="es-ES" sz="2400" dirty="0">
              <a:latin typeface="+mn-lt"/>
            </a:endParaRPr>
          </a:p>
          <a:p>
            <a:pPr marL="0" indent="0" algn="just">
              <a:buNone/>
            </a:pPr>
            <a:endParaRPr lang="es-ES" sz="2400" dirty="0">
              <a:latin typeface="+mn-lt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00CAECC9-5E3C-4ED1-84C7-ECCB5048CD05}"/>
              </a:ext>
            </a:extLst>
          </p:cNvPr>
          <p:cNvSpPr/>
          <p:nvPr/>
        </p:nvSpPr>
        <p:spPr>
          <a:xfrm>
            <a:off x="771525" y="2243579"/>
            <a:ext cx="1990529" cy="193236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EFICIENCIA</a:t>
            </a:r>
          </a:p>
          <a:p>
            <a:pPr algn="ctr"/>
            <a:r>
              <a:rPr lang="es-C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99.2%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0C7CCC2-BAB1-4BD9-A0FB-7F13A45D5141}"/>
              </a:ext>
            </a:extLst>
          </p:cNvPr>
          <p:cNvSpPr txBox="1">
            <a:spLocks/>
          </p:cNvSpPr>
          <p:nvPr/>
        </p:nvSpPr>
        <p:spPr bwMode="auto">
          <a:xfrm>
            <a:off x="810122" y="386498"/>
            <a:ext cx="7600949" cy="10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b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INFORME DE GESTIÓN I TRIMESTRE 2019</a:t>
            </a:r>
            <a:b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b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endParaRPr lang="es-CO" sz="32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323886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texto">
            <a:extLst>
              <a:ext uri="{FF2B5EF4-FFF2-40B4-BE49-F238E27FC236}">
                <a16:creationId xmlns:a16="http://schemas.microsoft.com/office/drawing/2014/main" id="{272620AF-0681-4974-88E4-6159D424699F}"/>
              </a:ext>
            </a:extLst>
          </p:cNvPr>
          <p:cNvSpPr txBox="1">
            <a:spLocks/>
          </p:cNvSpPr>
          <p:nvPr/>
        </p:nvSpPr>
        <p:spPr bwMode="auto">
          <a:xfrm>
            <a:off x="2724347" y="2264133"/>
            <a:ext cx="5467545" cy="263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5">
                  <a:lumMod val="75000"/>
                </a:schemeClr>
              </a:buClr>
              <a:buNone/>
            </a:pPr>
            <a:r>
              <a:rPr lang="es-ES" sz="2400" dirty="0">
                <a:latin typeface="+mn-lt"/>
              </a:rPr>
              <a:t>De acuerdo con el resultado obtenido es necesario tomar acciones frente al indicador: </a:t>
            </a:r>
            <a:r>
              <a:rPr lang="es-ES" sz="2400" b="1" dirty="0">
                <a:latin typeface="+mn-lt"/>
              </a:rPr>
              <a:t>“SATISFACCION A USUARIOS DE PQRS”</a:t>
            </a:r>
            <a:r>
              <a:rPr lang="es-ES" sz="2400" dirty="0">
                <a:latin typeface="+mn-lt"/>
              </a:rPr>
              <a:t> con un 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66% </a:t>
            </a:r>
            <a:r>
              <a:rPr lang="es-ES" sz="2400" dirty="0">
                <a:latin typeface="+mn-lt"/>
              </a:rPr>
              <a:t>de cumplimiento, puesto que a la fecha no se ha logrado cumplir con la metodología definida.</a:t>
            </a:r>
          </a:p>
          <a:p>
            <a:pPr marL="0" indent="0" algn="just">
              <a:buClr>
                <a:schemeClr val="accent5">
                  <a:lumMod val="75000"/>
                </a:schemeClr>
              </a:buClr>
              <a:buNone/>
            </a:pPr>
            <a:endParaRPr lang="es-ES" sz="2400" b="1" dirty="0">
              <a:latin typeface="+mn-lt"/>
            </a:endParaRPr>
          </a:p>
          <a:p>
            <a:pPr marL="0" indent="0" algn="just">
              <a:buClr>
                <a:schemeClr val="accent5">
                  <a:lumMod val="75000"/>
                </a:schemeClr>
              </a:buClr>
              <a:buNone/>
            </a:pPr>
            <a:endParaRPr lang="es-ES" sz="2400" b="1" dirty="0">
              <a:latin typeface="+mn-lt"/>
            </a:endParaRPr>
          </a:p>
          <a:p>
            <a:pPr marL="0" indent="0" algn="just">
              <a:buClr>
                <a:schemeClr val="accent5">
                  <a:lumMod val="75000"/>
                </a:schemeClr>
              </a:buClr>
              <a:buNone/>
            </a:pPr>
            <a:endParaRPr lang="es-ES" sz="2400" dirty="0">
              <a:latin typeface="+mn-lt"/>
            </a:endParaRPr>
          </a:p>
          <a:p>
            <a:pPr marL="0" indent="0" algn="just">
              <a:buNone/>
            </a:pPr>
            <a:endParaRPr lang="es-ES" sz="2400" dirty="0">
              <a:latin typeface="+mn-lt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2E109FE-2203-4FAE-AA0B-9DF361B5F9E9}"/>
              </a:ext>
            </a:extLst>
          </p:cNvPr>
          <p:cNvSpPr/>
          <p:nvPr/>
        </p:nvSpPr>
        <p:spPr>
          <a:xfrm>
            <a:off x="630123" y="2169210"/>
            <a:ext cx="1962248" cy="191259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EFECTIVIDAD</a:t>
            </a:r>
          </a:p>
          <a:p>
            <a:pPr algn="ctr"/>
            <a:r>
              <a:rPr lang="es-C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89%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81B1E67-EF66-4408-9B1E-8B73936909B1}"/>
              </a:ext>
            </a:extLst>
          </p:cNvPr>
          <p:cNvSpPr txBox="1">
            <a:spLocks/>
          </p:cNvSpPr>
          <p:nvPr/>
        </p:nvSpPr>
        <p:spPr bwMode="auto">
          <a:xfrm>
            <a:off x="810122" y="386498"/>
            <a:ext cx="7600949" cy="10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b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INFORME DE GESTIÓN I TRIMESTRE 2019</a:t>
            </a:r>
            <a:b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br>
              <a:rPr lang="es-CO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endParaRPr lang="es-CO" sz="32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814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riginalDic2018Duque (2)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Dic2018Duque.pptx" id="{FDA4C687-AA1D-4711-AED7-C29075F34830}" vid="{26E8BE29-BAAF-45CD-80C6-073DB0EF77A9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FD420B8A-9858-4CF3-9C06-29DAA5310953}" vid="{74C4064D-1277-4F39-B141-9CA19AA97515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OriginalDic2018Duque (2)</Template>
  <TotalTime>5020</TotalTime>
  <Words>8788</Words>
  <Application>Microsoft Office PowerPoint</Application>
  <PresentationFormat>Presentación en pantalla (16:10)</PresentationFormat>
  <Paragraphs>1084</Paragraphs>
  <Slides>56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56</vt:i4>
      </vt:variant>
    </vt:vector>
  </HeadingPairs>
  <TitlesOfParts>
    <vt:vector size="63" baseType="lpstr">
      <vt:lpstr>Adobe Heiti Std R</vt:lpstr>
      <vt:lpstr>Arial</vt:lpstr>
      <vt:lpstr>Calibri</vt:lpstr>
      <vt:lpstr>Calibri </vt:lpstr>
      <vt:lpstr>Wingdings</vt:lpstr>
      <vt:lpstr>OriginalDic2018Duque (2)</vt:lpstr>
      <vt:lpstr>Tema de Office</vt:lpstr>
      <vt:lpstr>Presentación de PowerPoint</vt:lpstr>
      <vt:lpstr>Presentación de PowerPoint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ACTIVIDADES DE FORTALECIMIENTO OPAS </vt:lpstr>
      <vt:lpstr>Presentación de PowerPoint</vt:lpstr>
      <vt:lpstr>CURSO VIRTUAL DEL MODELO INTEGRADO DE PLANEACIÓN Y GESTIÓN MIPG </vt:lpstr>
      <vt:lpstr>RENDICIÓN DE CUENTAS VIGENCIA 2018 RESULTADO ENCUESTA  EVOLUCIÓN DE PARTICIPACIÓN</vt:lpstr>
      <vt:lpstr>RENDICIÓN DE CUENTAS VIGENCIA 2018 RESULTADO ENCUESTA  IDENTIFICACIÓN TEMAS DE INTERÉS</vt:lpstr>
      <vt:lpstr>RENDICIÓN DE CUENTAS VIGENCIA 2018 RESULTADO ENCUESTA EVOLUCIÓN IDENTIFICACIÓN TEMAS DE INTERÉS </vt:lpstr>
      <vt:lpstr>RENDICIÓN DE CUENTAS VIGENCIA 2018 INVITACIONES CUBRIMIENTO GRUPOS DE INTERÉS </vt:lpstr>
      <vt:lpstr>Presentación de PowerPoint</vt:lpstr>
      <vt:lpstr>Presentación de PowerPoint</vt:lpstr>
      <vt:lpstr>SISTEMA DE RENDICIÓN ELECTRÓNICA DE LA CUENTA E INFORMES – SIRECI CGR</vt:lpstr>
      <vt:lpstr>Presentación de PowerPoint</vt:lpstr>
      <vt:lpstr>Proyectos Candidatos a POAI 2020</vt:lpstr>
      <vt:lpstr>ACTUALIZACIÓN MANUAL SIGI.  CUMPLIMIENTO DECRETO 1499 DE 2017  CAMBIOS SIGNIFICATIVOS DEL MANUAL SIGI</vt:lpstr>
      <vt:lpstr>ACTUALIZACIÓN MANUAL SIGI.  CUMPLIMIENTO DECRETO 1499 DE 2017  CAMBIOS SIGNIFICATIVOS DEL MANUAL SIGI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FORTALECIMIENTO DE COMPETENCIAS  CHARLA VIRTUAL DE ICONTEC – ABRIL 2019</vt:lpstr>
      <vt:lpstr>SISTEMA DE GESTIÓN DE LA SEGURIDAD DE LA INFORMACIÓN SEGUIMIENTO RESULTADO AUDITORIA DE ICONTEC ISO27001:2013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SISTEMA DE GESTIÓN AMBIENTAL    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itriana</dc:creator>
  <cp:lastModifiedBy>Carlos Estrada</cp:lastModifiedBy>
  <cp:revision>135</cp:revision>
  <dcterms:created xsi:type="dcterms:W3CDTF">2019-01-30T16:19:31Z</dcterms:created>
  <dcterms:modified xsi:type="dcterms:W3CDTF">2021-05-27T17:49:37Z</dcterms:modified>
</cp:coreProperties>
</file>