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media/image6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35"/>
  </p:notesMasterIdLst>
  <p:sldIdLst>
    <p:sldId id="455" r:id="rId5"/>
    <p:sldId id="452" r:id="rId6"/>
    <p:sldId id="453" r:id="rId7"/>
    <p:sldId id="361" r:id="rId8"/>
    <p:sldId id="462" r:id="rId9"/>
    <p:sldId id="454" r:id="rId10"/>
    <p:sldId id="435" r:id="rId11"/>
    <p:sldId id="321" r:id="rId12"/>
    <p:sldId id="438" r:id="rId13"/>
    <p:sldId id="436" r:id="rId14"/>
    <p:sldId id="437" r:id="rId15"/>
    <p:sldId id="412" r:id="rId16"/>
    <p:sldId id="439" r:id="rId17"/>
    <p:sldId id="440" r:id="rId18"/>
    <p:sldId id="443" r:id="rId19"/>
    <p:sldId id="444" r:id="rId20"/>
    <p:sldId id="457" r:id="rId21"/>
    <p:sldId id="307" r:id="rId22"/>
    <p:sldId id="311" r:id="rId23"/>
    <p:sldId id="447" r:id="rId24"/>
    <p:sldId id="458" r:id="rId25"/>
    <p:sldId id="446" r:id="rId26"/>
    <p:sldId id="388" r:id="rId27"/>
    <p:sldId id="403" r:id="rId28"/>
    <p:sldId id="404" r:id="rId29"/>
    <p:sldId id="394" r:id="rId30"/>
    <p:sldId id="395" r:id="rId31"/>
    <p:sldId id="414" r:id="rId32"/>
    <p:sldId id="461" r:id="rId33"/>
    <p:sldId id="456" r:id="rId34"/>
  </p:sldIdLst>
  <p:sldSz cx="9144000" cy="5715000" type="screen16x1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05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ONSOLIDACION\BGP%20(B%20General%20S%20P&#250;blico)\2019\CAP3%20(Capitulo%203)\Tablas%20y%20Gr&#225;ficas%20p&#250;blico_Cap2y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970769064825803E-2"/>
          <c:y val="2.5906735751295338E-3"/>
          <c:w val="0.94883403546240774"/>
          <c:h val="0.88513135120915276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'G 2-1 (3)'!$B$1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0-6E29-45FC-B42A-2B1446511ADE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1-6E29-45FC-B42A-2B1446511AD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3-6E29-45FC-B42A-2B1446511ADE}"/>
              </c:ext>
            </c:extLst>
          </c:dPt>
          <c:dLbls>
            <c:dLbl>
              <c:idx val="0"/>
              <c:layout>
                <c:manualLayout>
                  <c:x val="7.645992881026833E-3"/>
                  <c:y val="-2.3837664721961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29-45FC-B42A-2B1446511ADE}"/>
                </c:ext>
              </c:extLst>
            </c:dLbl>
            <c:dLbl>
              <c:idx val="1"/>
              <c:layout>
                <c:manualLayout>
                  <c:x val="8.1663250997734873E-4"/>
                  <c:y val="-5.2008078005793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29-45FC-B42A-2B1446511ADE}"/>
                </c:ext>
              </c:extLst>
            </c:dLbl>
            <c:dLbl>
              <c:idx val="2"/>
              <c:layout>
                <c:manualLayout>
                  <c:x val="-8.5375903354547433E-3"/>
                  <c:y val="-6.7978458651217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29-45FC-B42A-2B1446511ADE}"/>
                </c:ext>
              </c:extLst>
            </c:dLbl>
            <c:dLbl>
              <c:idx val="3"/>
              <c:layout>
                <c:manualLayout>
                  <c:x val="-6.8590227591424128E-4"/>
                  <c:y val="-3.0590551181102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29-45FC-B42A-2B1446511ADE}"/>
                </c:ext>
              </c:extLst>
            </c:dLbl>
            <c:dLbl>
              <c:idx val="4"/>
              <c:layout>
                <c:manualLayout>
                  <c:x val="1.9978760106551509E-2"/>
                  <c:y val="6.2893089547504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29-45FC-B42A-2B1446511ADE}"/>
                </c:ext>
              </c:extLst>
            </c:dLbl>
            <c:dLbl>
              <c:idx val="5"/>
              <c:layout>
                <c:manualLayout>
                  <c:x val="1.2728719172633254E-2"/>
                  <c:y val="7.07555834127699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29-45FC-B42A-2B1446511A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CO"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 2-1 (3)'!$A$2:$A$5</c:f>
              <c:strCache>
                <c:ptCount val="4"/>
                <c:pt idx="0">
                  <c:v>Activo total</c:v>
                </c:pt>
                <c:pt idx="1">
                  <c:v>Pasivo total</c:v>
                </c:pt>
                <c:pt idx="2">
                  <c:v>Participación de no controladora</c:v>
                </c:pt>
                <c:pt idx="3">
                  <c:v>Participación de controladora</c:v>
                </c:pt>
              </c:strCache>
            </c:strRef>
          </c:cat>
          <c:val>
            <c:numRef>
              <c:f>'G 2-1 (3)'!$B$2:$B$5</c:f>
              <c:numCache>
                <c:formatCode>_(\ * #,##0.0_);_(\ * \(#,##0.0\)</c:formatCode>
                <c:ptCount val="4"/>
                <c:pt idx="0">
                  <c:v>1371675.6</c:v>
                </c:pt>
                <c:pt idx="1">
                  <c:v>1270864.3</c:v>
                </c:pt>
                <c:pt idx="2">
                  <c:v>15670.1</c:v>
                </c:pt>
                <c:pt idx="3">
                  <c:v>85141.2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6-6E29-45FC-B42A-2B1446511AD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13282952"/>
        <c:axId val="276872608"/>
        <c:axId val="313330352"/>
      </c:bar3DChart>
      <c:catAx>
        <c:axId val="313282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es-CO"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s-419"/>
          </a:p>
        </c:txPr>
        <c:crossAx val="276872608"/>
        <c:crosses val="autoZero"/>
        <c:auto val="1"/>
        <c:lblAlgn val="ctr"/>
        <c:lblOffset val="100"/>
        <c:noMultiLvlLbl val="0"/>
      </c:catAx>
      <c:valAx>
        <c:axId val="276872608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CO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s-CO" sz="1400" b="1" dirty="0">
                    <a:latin typeface="+mn-lt"/>
                    <a:cs typeface="Times New Roman" panose="02020603050405020304" pitchFamily="18" charset="0"/>
                  </a:rPr>
                  <a:t>(Miles de millones de pesos)</a:t>
                </a:r>
              </a:p>
            </c:rich>
          </c:tx>
          <c:layout>
            <c:manualLayout>
              <c:xMode val="edge"/>
              <c:yMode val="edge"/>
              <c:x val="1.1644774979143565E-2"/>
              <c:y val="0.142325595284370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CO"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s-419"/>
            </a:p>
          </c:txPr>
        </c:title>
        <c:numFmt formatCode="_(\ * #,##0.0_);_(\ * \(#,##0.0\)" sourceLinked="1"/>
        <c:majorTickMark val="none"/>
        <c:minorTickMark val="none"/>
        <c:tickLblPos val="none"/>
        <c:crossAx val="313282952"/>
        <c:crosses val="autoZero"/>
        <c:crossBetween val="between"/>
      </c:valAx>
      <c:serAx>
        <c:axId val="313330352"/>
        <c:scaling>
          <c:orientation val="minMax"/>
        </c:scaling>
        <c:delete val="1"/>
        <c:axPos val="b"/>
        <c:majorTickMark val="out"/>
        <c:minorTickMark val="none"/>
        <c:tickLblPos val="nextTo"/>
        <c:crossAx val="27687260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608724902167011E-2"/>
          <c:y val="0"/>
          <c:w val="0.93792811350904082"/>
          <c:h val="0.88815182094684053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c:spPr>
            <c:extLst>
              <c:ext xmlns:c16="http://schemas.microsoft.com/office/drawing/2014/chart" uri="{C3380CC4-5D6E-409C-BE32-E72D297353CC}">
                <c16:uniqueId val="{00000000-9B39-40E3-8858-4EF305FBB19E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c:spPr>
            <c:extLst>
              <c:ext xmlns:c16="http://schemas.microsoft.com/office/drawing/2014/chart" uri="{C3380CC4-5D6E-409C-BE32-E72D297353CC}">
                <c16:uniqueId val="{00000001-9B39-40E3-8858-4EF305FBB19E}"/>
              </c:ext>
            </c:extLst>
          </c:dPt>
          <c:dPt>
            <c:idx val="2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c:spPr>
            <c:extLst>
              <c:ext xmlns:c16="http://schemas.microsoft.com/office/drawing/2014/chart" uri="{C3380CC4-5D6E-409C-BE32-E72D297353CC}">
                <c16:uniqueId val="{00000002-9B39-40E3-8858-4EF305FBB19E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c:spPr>
            <c:extLst>
              <c:ext xmlns:c16="http://schemas.microsoft.com/office/drawing/2014/chart" uri="{C3380CC4-5D6E-409C-BE32-E72D297353CC}">
                <c16:uniqueId val="{00000003-9B39-40E3-8858-4EF305FBB19E}"/>
              </c:ext>
            </c:extLst>
          </c:dPt>
          <c:dPt>
            <c:idx val="4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c:spPr>
            <c:extLst>
              <c:ext xmlns:c16="http://schemas.microsoft.com/office/drawing/2014/chart" uri="{C3380CC4-5D6E-409C-BE32-E72D297353CC}">
                <c16:uniqueId val="{00000004-9B39-40E3-8858-4EF305FBB19E}"/>
              </c:ext>
            </c:extLst>
          </c:dPt>
          <c:dLbls>
            <c:dLbl>
              <c:idx val="0"/>
              <c:layout>
                <c:manualLayout>
                  <c:x val="-4.7732696897374704E-3"/>
                  <c:y val="-1.6431927919841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39-40E3-8858-4EF305FBB19E}"/>
                </c:ext>
              </c:extLst>
            </c:dLbl>
            <c:dLbl>
              <c:idx val="1"/>
              <c:layout>
                <c:manualLayout>
                  <c:x val="-3.5799522673031466E-3"/>
                  <c:y val="-4.694836548526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39-40E3-8858-4EF305FBB19E}"/>
                </c:ext>
              </c:extLst>
            </c:dLbl>
            <c:dLbl>
              <c:idx val="2"/>
              <c:layout>
                <c:manualLayout>
                  <c:x val="-1.1933174224343676E-3"/>
                  <c:y val="-2.8169019291157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39-40E3-8858-4EF305FBB19E}"/>
                </c:ext>
              </c:extLst>
            </c:dLbl>
            <c:dLbl>
              <c:idx val="3"/>
              <c:layout>
                <c:manualLayout>
                  <c:x val="-5.0126345238363833E-3"/>
                  <c:y val="0.1457896081573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39-40E3-8858-4EF305FBB19E}"/>
                </c:ext>
              </c:extLst>
            </c:dLbl>
            <c:dLbl>
              <c:idx val="4"/>
              <c:layout>
                <c:manualLayout>
                  <c:x val="-1.23191119734675E-2"/>
                  <c:y val="0.142798643532390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39-40E3-8858-4EF305FBB1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 2-9'!$A$2:$A$6</c:f>
              <c:strCache>
                <c:ptCount val="5"/>
                <c:pt idx="0">
                  <c:v>Ingresos</c:v>
                </c:pt>
                <c:pt idx="1">
                  <c:v>Costo de ventas</c:v>
                </c:pt>
                <c:pt idx="2">
                  <c:v>Gastos </c:v>
                </c:pt>
                <c:pt idx="3">
                  <c:v>Efecto neto operaciones recíprocas</c:v>
                </c:pt>
                <c:pt idx="4">
                  <c:v>Resultado del ejercicio</c:v>
                </c:pt>
              </c:strCache>
            </c:strRef>
          </c:cat>
          <c:val>
            <c:numRef>
              <c:f>'G 2-9'!$B$2:$B$6</c:f>
              <c:numCache>
                <c:formatCode>_(\ * #,##0.0,,,_);_(\ * \(#,##0.0,,,\)</c:formatCode>
                <c:ptCount val="5"/>
                <c:pt idx="0">
                  <c:v>515122778668921.56</c:v>
                </c:pt>
                <c:pt idx="1">
                  <c:v>98910741206091</c:v>
                </c:pt>
                <c:pt idx="2">
                  <c:v>442542728290520.63</c:v>
                </c:pt>
                <c:pt idx="3">
                  <c:v>-4034868949397.9004</c:v>
                </c:pt>
                <c:pt idx="4">
                  <c:v>-30365559777087.977</c:v>
                </c:pt>
              </c:numCache>
            </c:numRef>
          </c:val>
          <c:shape val="cylinder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 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5-9B39-40E3-8858-4EF305FBB1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276871040"/>
        <c:axId val="276869472"/>
        <c:axId val="0"/>
      </c:bar3DChart>
      <c:catAx>
        <c:axId val="27687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es-CO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s-419"/>
          </a:p>
        </c:txPr>
        <c:crossAx val="276869472"/>
        <c:crosses val="autoZero"/>
        <c:auto val="1"/>
        <c:lblAlgn val="ctr"/>
        <c:lblOffset val="100"/>
        <c:noMultiLvlLbl val="0"/>
      </c:catAx>
      <c:valAx>
        <c:axId val="27686947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CO"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s-CO" sz="1600" b="1" dirty="0">
                    <a:latin typeface="+mn-lt"/>
                    <a:cs typeface="Times New Roman" panose="02020603050405020304" pitchFamily="18" charset="0"/>
                  </a:rPr>
                  <a:t>(Miles de millones de pesos)</a:t>
                </a:r>
              </a:p>
            </c:rich>
          </c:tx>
          <c:layout>
            <c:manualLayout>
              <c:xMode val="edge"/>
              <c:yMode val="edge"/>
              <c:x val="3.9562996863659189E-2"/>
              <c:y val="0.158620899688709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CO"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s-419"/>
            </a:p>
          </c:txPr>
        </c:title>
        <c:numFmt formatCode="_(\ * #,##0.0,,,_);_(\ * \(#,##0.0,,,\)" sourceLinked="1"/>
        <c:majorTickMark val="none"/>
        <c:minorTickMark val="none"/>
        <c:tickLblPos val="none"/>
        <c:crossAx val="276871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5E2937-3EF6-4762-8730-3ADB6DD9A985}" type="doc">
      <dgm:prSet loTypeId="urn:microsoft.com/office/officeart/2005/8/layout/hProcess9" loCatId="process" qsTypeId="urn:microsoft.com/office/officeart/2005/8/quickstyle/3d2" qsCatId="3D" csTypeId="urn:microsoft.com/office/officeart/2005/8/colors/colorful2" csCatId="colorful" phldr="1"/>
      <dgm:spPr/>
    </dgm:pt>
    <dgm:pt modelId="{A180C36A-5DCF-412F-927C-89303B52A876}">
      <dgm:prSet phldrT="[Texto]"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</a:rPr>
            <a:t>Comportamientos institucionales de rendición de cuentas de las </a:t>
          </a:r>
          <a:r>
            <a:rPr lang="es-CO" sz="1600" b="1" dirty="0">
              <a:solidFill>
                <a:schemeClr val="bg1"/>
              </a:solidFill>
            </a:rPr>
            <a:t>entidades</a:t>
          </a:r>
        </a:p>
      </dgm:t>
    </dgm:pt>
    <dgm:pt modelId="{47DD7B0A-F9D8-4433-A68C-FA26675DB45C}" type="parTrans" cxnId="{4268B54F-BAC8-48AD-B958-49152A8D2CBE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90B5F978-5E48-4C2F-A902-DC4790D69B97}" type="sibTrans" cxnId="{4268B54F-BAC8-48AD-B958-49152A8D2CBE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6237CA51-E3A6-47C9-9C9B-C2214CC84090}">
      <dgm:prSet phldrT="[Texto]"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</a:rPr>
            <a:t>Petición de cuentas por parte de los ciudadanos</a:t>
          </a:r>
          <a:endParaRPr lang="es-CO" sz="1600" b="1" dirty="0">
            <a:solidFill>
              <a:schemeClr val="bg1"/>
            </a:solidFill>
          </a:endParaRPr>
        </a:p>
      </dgm:t>
    </dgm:pt>
    <dgm:pt modelId="{6C517D98-C767-4452-876C-C8A24A24DACF}" type="parTrans" cxnId="{E33A7EBD-9C7E-457E-B7E9-84D049CD8B3C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1F259150-2CA5-484F-8E9A-9DF13C76C163}" type="sibTrans" cxnId="{E33A7EBD-9C7E-457E-B7E9-84D049CD8B3C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134E0927-A62D-426F-8DDC-24015D6673E5}">
      <dgm:prSet phldrT="[Texto]"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</a:rPr>
            <a:t>Promoción de iniciativas ciudadanas de petición de cuentas a </a:t>
          </a:r>
          <a:r>
            <a:rPr lang="es-CO" sz="1600" b="1" dirty="0">
              <a:solidFill>
                <a:schemeClr val="bg1"/>
              </a:solidFill>
            </a:rPr>
            <a:t>la Administración Pública.</a:t>
          </a:r>
        </a:p>
      </dgm:t>
    </dgm:pt>
    <dgm:pt modelId="{0E79E74C-028D-4851-B7A0-CC9F1D355F0F}" type="parTrans" cxnId="{0A883674-7FBB-49AE-B6E4-47D522CF1982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979BF5CB-3D64-446D-B5F7-AED9FEDF9DAE}" type="sibTrans" cxnId="{0A883674-7FBB-49AE-B6E4-47D522CF1982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4A6D0059-1762-4331-AAAA-74446F9E0871}" type="pres">
      <dgm:prSet presAssocID="{EF5E2937-3EF6-4762-8730-3ADB6DD9A985}" presName="CompostProcess" presStyleCnt="0">
        <dgm:presLayoutVars>
          <dgm:dir/>
          <dgm:resizeHandles val="exact"/>
        </dgm:presLayoutVars>
      </dgm:prSet>
      <dgm:spPr/>
    </dgm:pt>
    <dgm:pt modelId="{C67B3221-F858-44DF-B826-6F3276019738}" type="pres">
      <dgm:prSet presAssocID="{EF5E2937-3EF6-4762-8730-3ADB6DD9A985}" presName="arrow" presStyleLbl="bgShp" presStyleIdx="0" presStyleCnt="1" custScaleX="117647" custLinFactNeighborX="1243"/>
      <dgm:spPr/>
    </dgm:pt>
    <dgm:pt modelId="{5629F094-CC41-4BAD-8E61-890F5BFC4C0A}" type="pres">
      <dgm:prSet presAssocID="{EF5E2937-3EF6-4762-8730-3ADB6DD9A985}" presName="linearProcess" presStyleCnt="0"/>
      <dgm:spPr/>
    </dgm:pt>
    <dgm:pt modelId="{AF7C58B7-B6B4-4638-BD1F-B977B54F9B16}" type="pres">
      <dgm:prSet presAssocID="{A180C36A-5DCF-412F-927C-89303B52A876}" presName="textNode" presStyleLbl="node1" presStyleIdx="0" presStyleCnt="3" custScaleY="187526" custLinFactNeighborX="36562" custLinFactNeighborY="5879">
        <dgm:presLayoutVars>
          <dgm:bulletEnabled val="1"/>
        </dgm:presLayoutVars>
      </dgm:prSet>
      <dgm:spPr/>
    </dgm:pt>
    <dgm:pt modelId="{49CF8FA5-E99F-4B94-9F01-BEEE5D6AA00E}" type="pres">
      <dgm:prSet presAssocID="{90B5F978-5E48-4C2F-A902-DC4790D69B97}" presName="sibTrans" presStyleCnt="0"/>
      <dgm:spPr/>
    </dgm:pt>
    <dgm:pt modelId="{4C831523-3C5D-4134-94FF-1333B1CF14C6}" type="pres">
      <dgm:prSet presAssocID="{6237CA51-E3A6-47C9-9C9B-C2214CC84090}" presName="textNode" presStyleLbl="node1" presStyleIdx="1" presStyleCnt="3" custScaleY="187960" custLinFactNeighborY="2186">
        <dgm:presLayoutVars>
          <dgm:bulletEnabled val="1"/>
        </dgm:presLayoutVars>
      </dgm:prSet>
      <dgm:spPr/>
    </dgm:pt>
    <dgm:pt modelId="{DC09F435-3C95-4847-AD82-8F0ADD0EDAAB}" type="pres">
      <dgm:prSet presAssocID="{1F259150-2CA5-484F-8E9A-9DF13C76C163}" presName="sibTrans" presStyleCnt="0"/>
      <dgm:spPr/>
    </dgm:pt>
    <dgm:pt modelId="{A3767573-FA66-4A24-95E9-4E8AD7236B89}" type="pres">
      <dgm:prSet presAssocID="{134E0927-A62D-426F-8DDC-24015D6673E5}" presName="textNode" presStyleLbl="node1" presStyleIdx="2" presStyleCnt="3" custScaleX="108142" custScaleY="175199" custLinFactNeighborX="-20299" custLinFactNeighborY="7044">
        <dgm:presLayoutVars>
          <dgm:bulletEnabled val="1"/>
        </dgm:presLayoutVars>
      </dgm:prSet>
      <dgm:spPr/>
    </dgm:pt>
  </dgm:ptLst>
  <dgm:cxnLst>
    <dgm:cxn modelId="{4268B54F-BAC8-48AD-B958-49152A8D2CBE}" srcId="{EF5E2937-3EF6-4762-8730-3ADB6DD9A985}" destId="{A180C36A-5DCF-412F-927C-89303B52A876}" srcOrd="0" destOrd="0" parTransId="{47DD7B0A-F9D8-4433-A68C-FA26675DB45C}" sibTransId="{90B5F978-5E48-4C2F-A902-DC4790D69B97}"/>
    <dgm:cxn modelId="{0A883674-7FBB-49AE-B6E4-47D522CF1982}" srcId="{EF5E2937-3EF6-4762-8730-3ADB6DD9A985}" destId="{134E0927-A62D-426F-8DDC-24015D6673E5}" srcOrd="2" destOrd="0" parTransId="{0E79E74C-028D-4851-B7A0-CC9F1D355F0F}" sibTransId="{979BF5CB-3D64-446D-B5F7-AED9FEDF9DAE}"/>
    <dgm:cxn modelId="{2661429A-D933-4157-B7E0-3982F05F0601}" type="presOf" srcId="{134E0927-A62D-426F-8DDC-24015D6673E5}" destId="{A3767573-FA66-4A24-95E9-4E8AD7236B89}" srcOrd="0" destOrd="0" presId="urn:microsoft.com/office/officeart/2005/8/layout/hProcess9"/>
    <dgm:cxn modelId="{1BCCA2B0-496C-4D9D-BEAF-B42153A0A4C7}" type="presOf" srcId="{6237CA51-E3A6-47C9-9C9B-C2214CC84090}" destId="{4C831523-3C5D-4134-94FF-1333B1CF14C6}" srcOrd="0" destOrd="0" presId="urn:microsoft.com/office/officeart/2005/8/layout/hProcess9"/>
    <dgm:cxn modelId="{227D42B7-1587-46C3-8B83-29FA2C1ACAC8}" type="presOf" srcId="{EF5E2937-3EF6-4762-8730-3ADB6DD9A985}" destId="{4A6D0059-1762-4331-AAAA-74446F9E0871}" srcOrd="0" destOrd="0" presId="urn:microsoft.com/office/officeart/2005/8/layout/hProcess9"/>
    <dgm:cxn modelId="{E33A7EBD-9C7E-457E-B7E9-84D049CD8B3C}" srcId="{EF5E2937-3EF6-4762-8730-3ADB6DD9A985}" destId="{6237CA51-E3A6-47C9-9C9B-C2214CC84090}" srcOrd="1" destOrd="0" parTransId="{6C517D98-C767-4452-876C-C8A24A24DACF}" sibTransId="{1F259150-2CA5-484F-8E9A-9DF13C76C163}"/>
    <dgm:cxn modelId="{46676BC2-EBCA-4421-8B0C-2D064970B797}" type="presOf" srcId="{A180C36A-5DCF-412F-927C-89303B52A876}" destId="{AF7C58B7-B6B4-4638-BD1F-B977B54F9B16}" srcOrd="0" destOrd="0" presId="urn:microsoft.com/office/officeart/2005/8/layout/hProcess9"/>
    <dgm:cxn modelId="{3F306C67-332E-4327-A0A1-6A1D4056DF6B}" type="presParOf" srcId="{4A6D0059-1762-4331-AAAA-74446F9E0871}" destId="{C67B3221-F858-44DF-B826-6F3276019738}" srcOrd="0" destOrd="0" presId="urn:microsoft.com/office/officeart/2005/8/layout/hProcess9"/>
    <dgm:cxn modelId="{F6CBCD99-3FDD-418A-9EEB-107B06F56D32}" type="presParOf" srcId="{4A6D0059-1762-4331-AAAA-74446F9E0871}" destId="{5629F094-CC41-4BAD-8E61-890F5BFC4C0A}" srcOrd="1" destOrd="0" presId="urn:microsoft.com/office/officeart/2005/8/layout/hProcess9"/>
    <dgm:cxn modelId="{DC60D79E-6664-43C2-A766-3D9783F4FC89}" type="presParOf" srcId="{5629F094-CC41-4BAD-8E61-890F5BFC4C0A}" destId="{AF7C58B7-B6B4-4638-BD1F-B977B54F9B16}" srcOrd="0" destOrd="0" presId="urn:microsoft.com/office/officeart/2005/8/layout/hProcess9"/>
    <dgm:cxn modelId="{17E7C64A-009E-4D25-BA46-B2D88277EE7A}" type="presParOf" srcId="{5629F094-CC41-4BAD-8E61-890F5BFC4C0A}" destId="{49CF8FA5-E99F-4B94-9F01-BEEE5D6AA00E}" srcOrd="1" destOrd="0" presId="urn:microsoft.com/office/officeart/2005/8/layout/hProcess9"/>
    <dgm:cxn modelId="{CB18EF65-F467-4ED1-8036-014F3158D739}" type="presParOf" srcId="{5629F094-CC41-4BAD-8E61-890F5BFC4C0A}" destId="{4C831523-3C5D-4134-94FF-1333B1CF14C6}" srcOrd="2" destOrd="0" presId="urn:microsoft.com/office/officeart/2005/8/layout/hProcess9"/>
    <dgm:cxn modelId="{EDA6DB09-125C-4D35-A492-210634A8F956}" type="presParOf" srcId="{5629F094-CC41-4BAD-8E61-890F5BFC4C0A}" destId="{DC09F435-3C95-4847-AD82-8F0ADD0EDAAB}" srcOrd="3" destOrd="0" presId="urn:microsoft.com/office/officeart/2005/8/layout/hProcess9"/>
    <dgm:cxn modelId="{570BA1A3-EDE1-4004-9B62-6A6B3C59F496}" type="presParOf" srcId="{5629F094-CC41-4BAD-8E61-890F5BFC4C0A}" destId="{A3767573-FA66-4A24-95E9-4E8AD7236B89}" srcOrd="4" destOrd="0" presId="urn:microsoft.com/office/officeart/2005/8/layout/hProcess9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5E2937-3EF6-4762-8730-3ADB6DD9A985}" type="doc">
      <dgm:prSet loTypeId="urn:microsoft.com/office/officeart/2005/8/layout/hProcess9" loCatId="process" qsTypeId="urn:microsoft.com/office/officeart/2005/8/quickstyle/3d2" qsCatId="3D" csTypeId="urn:microsoft.com/office/officeart/2005/8/colors/colorful2" csCatId="colorful" phldr="1"/>
      <dgm:spPr/>
    </dgm:pt>
    <dgm:pt modelId="{A180C36A-5DCF-412F-927C-89303B52A876}">
      <dgm:prSet phldrT="[Texto]" custT="1"/>
      <dgm:spPr/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Comprensible</a:t>
          </a:r>
          <a:endParaRPr lang="es-CO" sz="1400" b="1" dirty="0">
            <a:solidFill>
              <a:schemeClr val="bg1"/>
            </a:solidFill>
          </a:endParaRPr>
        </a:p>
      </dgm:t>
    </dgm:pt>
    <dgm:pt modelId="{47DD7B0A-F9D8-4433-A68C-FA26675DB45C}" type="parTrans" cxnId="{4268B54F-BAC8-48AD-B958-49152A8D2CBE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90B5F978-5E48-4C2F-A902-DC4790D69B97}" type="sibTrans" cxnId="{4268B54F-BAC8-48AD-B958-49152A8D2CBE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6237CA51-E3A6-47C9-9C9B-C2214CC84090}">
      <dgm:prSet phldrT="[Texto]" custT="1"/>
      <dgm:spPr/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Actualizada</a:t>
          </a:r>
          <a:endParaRPr lang="es-CO" sz="1400" b="1" dirty="0">
            <a:solidFill>
              <a:schemeClr val="bg1"/>
            </a:solidFill>
          </a:endParaRPr>
        </a:p>
      </dgm:t>
    </dgm:pt>
    <dgm:pt modelId="{6C517D98-C767-4452-876C-C8A24A24DACF}" type="parTrans" cxnId="{E33A7EBD-9C7E-457E-B7E9-84D049CD8B3C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1F259150-2CA5-484F-8E9A-9DF13C76C163}" type="sibTrans" cxnId="{E33A7EBD-9C7E-457E-B7E9-84D049CD8B3C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134E0927-A62D-426F-8DDC-24015D6673E5}">
      <dgm:prSet phldrT="[Texto]" custT="1"/>
      <dgm:spPr/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Oportuna</a:t>
          </a:r>
          <a:endParaRPr lang="es-CO" sz="1400" b="1" dirty="0">
            <a:solidFill>
              <a:schemeClr val="bg1"/>
            </a:solidFill>
          </a:endParaRPr>
        </a:p>
      </dgm:t>
    </dgm:pt>
    <dgm:pt modelId="{0E79E74C-028D-4851-B7A0-CC9F1D355F0F}" type="parTrans" cxnId="{0A883674-7FBB-49AE-B6E4-47D522CF1982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979BF5CB-3D64-446D-B5F7-AED9FEDF9DAE}" type="sibTrans" cxnId="{0A883674-7FBB-49AE-B6E4-47D522CF1982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FFBCEF24-3275-4B4B-A4C6-5F3FDA9D442F}">
      <dgm:prSet phldrT="[Texto]" custT="1"/>
      <dgm:spPr/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Disponible</a:t>
          </a:r>
          <a:endParaRPr lang="es-CO" sz="1400" b="1" dirty="0">
            <a:solidFill>
              <a:schemeClr val="bg1"/>
            </a:solidFill>
          </a:endParaRPr>
        </a:p>
      </dgm:t>
    </dgm:pt>
    <dgm:pt modelId="{2832DA6B-64D2-4F26-A19A-3165FE8CABB1}" type="parTrans" cxnId="{316B6656-2C66-4A6F-974A-5725A41A20F8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B7A02A77-B5AF-4D99-A7ED-24D1BBEAEE80}" type="sibTrans" cxnId="{316B6656-2C66-4A6F-974A-5725A41A20F8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4EE4EED1-0FD4-4522-98EC-5E9DCC6B8BBB}">
      <dgm:prSet phldrT="[Texto]" custT="1"/>
      <dgm:spPr/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Completa</a:t>
          </a:r>
          <a:endParaRPr lang="es-CO" sz="1400" b="1" dirty="0">
            <a:solidFill>
              <a:schemeClr val="bg1"/>
            </a:solidFill>
          </a:endParaRPr>
        </a:p>
      </dgm:t>
    </dgm:pt>
    <dgm:pt modelId="{87EBC968-5332-4CDC-9925-ABBF7B31E8E3}" type="parTrans" cxnId="{993F97A0-F739-43E2-B4E3-FC92B07E8F61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C1FCCD6D-B689-457D-A369-3026656FD81E}" type="sibTrans" cxnId="{993F97A0-F739-43E2-B4E3-FC92B07E8F61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4A6D0059-1762-4331-AAAA-74446F9E0871}" type="pres">
      <dgm:prSet presAssocID="{EF5E2937-3EF6-4762-8730-3ADB6DD9A985}" presName="CompostProcess" presStyleCnt="0">
        <dgm:presLayoutVars>
          <dgm:dir/>
          <dgm:resizeHandles val="exact"/>
        </dgm:presLayoutVars>
      </dgm:prSet>
      <dgm:spPr/>
    </dgm:pt>
    <dgm:pt modelId="{C67B3221-F858-44DF-B826-6F3276019738}" type="pres">
      <dgm:prSet presAssocID="{EF5E2937-3EF6-4762-8730-3ADB6DD9A985}" presName="arrow" presStyleLbl="bgShp" presStyleIdx="0" presStyleCnt="1"/>
      <dgm:spPr/>
    </dgm:pt>
    <dgm:pt modelId="{5629F094-CC41-4BAD-8E61-890F5BFC4C0A}" type="pres">
      <dgm:prSet presAssocID="{EF5E2937-3EF6-4762-8730-3ADB6DD9A985}" presName="linearProcess" presStyleCnt="0"/>
      <dgm:spPr/>
    </dgm:pt>
    <dgm:pt modelId="{AF7C58B7-B6B4-4638-BD1F-B977B54F9B16}" type="pres">
      <dgm:prSet presAssocID="{A180C36A-5DCF-412F-927C-89303B52A876}" presName="textNode" presStyleLbl="node1" presStyleIdx="0" presStyleCnt="5" custScaleX="200986">
        <dgm:presLayoutVars>
          <dgm:bulletEnabled val="1"/>
        </dgm:presLayoutVars>
      </dgm:prSet>
      <dgm:spPr/>
    </dgm:pt>
    <dgm:pt modelId="{49CF8FA5-E99F-4B94-9F01-BEEE5D6AA00E}" type="pres">
      <dgm:prSet presAssocID="{90B5F978-5E48-4C2F-A902-DC4790D69B97}" presName="sibTrans" presStyleCnt="0"/>
      <dgm:spPr/>
    </dgm:pt>
    <dgm:pt modelId="{4C831523-3C5D-4134-94FF-1333B1CF14C6}" type="pres">
      <dgm:prSet presAssocID="{6237CA51-E3A6-47C9-9C9B-C2214CC84090}" presName="textNode" presStyleLbl="node1" presStyleIdx="1" presStyleCnt="5" custScaleX="182171">
        <dgm:presLayoutVars>
          <dgm:bulletEnabled val="1"/>
        </dgm:presLayoutVars>
      </dgm:prSet>
      <dgm:spPr/>
    </dgm:pt>
    <dgm:pt modelId="{DC09F435-3C95-4847-AD82-8F0ADD0EDAAB}" type="pres">
      <dgm:prSet presAssocID="{1F259150-2CA5-484F-8E9A-9DF13C76C163}" presName="sibTrans" presStyleCnt="0"/>
      <dgm:spPr/>
    </dgm:pt>
    <dgm:pt modelId="{A3767573-FA66-4A24-95E9-4E8AD7236B89}" type="pres">
      <dgm:prSet presAssocID="{134E0927-A62D-426F-8DDC-24015D6673E5}" presName="textNode" presStyleLbl="node1" presStyleIdx="2" presStyleCnt="5" custScaleX="172141">
        <dgm:presLayoutVars>
          <dgm:bulletEnabled val="1"/>
        </dgm:presLayoutVars>
      </dgm:prSet>
      <dgm:spPr/>
    </dgm:pt>
    <dgm:pt modelId="{067AF034-17FC-44A7-93CF-7DB1EA18C5B5}" type="pres">
      <dgm:prSet presAssocID="{979BF5CB-3D64-446D-B5F7-AED9FEDF9DAE}" presName="sibTrans" presStyleCnt="0"/>
      <dgm:spPr/>
    </dgm:pt>
    <dgm:pt modelId="{8242B8A7-A754-4085-B774-0C41BFC330B2}" type="pres">
      <dgm:prSet presAssocID="{FFBCEF24-3275-4B4B-A4C6-5F3FDA9D442F}" presName="textNode" presStyleLbl="node1" presStyleIdx="3" presStyleCnt="5" custScaleX="153003">
        <dgm:presLayoutVars>
          <dgm:bulletEnabled val="1"/>
        </dgm:presLayoutVars>
      </dgm:prSet>
      <dgm:spPr/>
    </dgm:pt>
    <dgm:pt modelId="{8A6BCD4E-9722-45E9-979C-2F63AC05AC91}" type="pres">
      <dgm:prSet presAssocID="{B7A02A77-B5AF-4D99-A7ED-24D1BBEAEE80}" presName="sibTrans" presStyleCnt="0"/>
      <dgm:spPr/>
    </dgm:pt>
    <dgm:pt modelId="{963176C1-8EC4-4E3D-A13D-C9E10EA75EB9}" type="pres">
      <dgm:prSet presAssocID="{4EE4EED1-0FD4-4522-98EC-5E9DCC6B8BBB}" presName="textNode" presStyleLbl="node1" presStyleIdx="4" presStyleCnt="5" custScaleX="141688">
        <dgm:presLayoutVars>
          <dgm:bulletEnabled val="1"/>
        </dgm:presLayoutVars>
      </dgm:prSet>
      <dgm:spPr/>
    </dgm:pt>
  </dgm:ptLst>
  <dgm:cxnLst>
    <dgm:cxn modelId="{4268B54F-BAC8-48AD-B958-49152A8D2CBE}" srcId="{EF5E2937-3EF6-4762-8730-3ADB6DD9A985}" destId="{A180C36A-5DCF-412F-927C-89303B52A876}" srcOrd="0" destOrd="0" parTransId="{47DD7B0A-F9D8-4433-A68C-FA26675DB45C}" sibTransId="{90B5F978-5E48-4C2F-A902-DC4790D69B97}"/>
    <dgm:cxn modelId="{0A883674-7FBB-49AE-B6E4-47D522CF1982}" srcId="{EF5E2937-3EF6-4762-8730-3ADB6DD9A985}" destId="{134E0927-A62D-426F-8DDC-24015D6673E5}" srcOrd="2" destOrd="0" parTransId="{0E79E74C-028D-4851-B7A0-CC9F1D355F0F}" sibTransId="{979BF5CB-3D64-446D-B5F7-AED9FEDF9DAE}"/>
    <dgm:cxn modelId="{316B6656-2C66-4A6F-974A-5725A41A20F8}" srcId="{EF5E2937-3EF6-4762-8730-3ADB6DD9A985}" destId="{FFBCEF24-3275-4B4B-A4C6-5F3FDA9D442F}" srcOrd="3" destOrd="0" parTransId="{2832DA6B-64D2-4F26-A19A-3165FE8CABB1}" sibTransId="{B7A02A77-B5AF-4D99-A7ED-24D1BBEAEE80}"/>
    <dgm:cxn modelId="{08D43498-7861-4B69-8EDE-1456B74028B7}" type="presOf" srcId="{FFBCEF24-3275-4B4B-A4C6-5F3FDA9D442F}" destId="{8242B8A7-A754-4085-B774-0C41BFC330B2}" srcOrd="0" destOrd="0" presId="urn:microsoft.com/office/officeart/2005/8/layout/hProcess9"/>
    <dgm:cxn modelId="{2661429A-D933-4157-B7E0-3982F05F0601}" type="presOf" srcId="{134E0927-A62D-426F-8DDC-24015D6673E5}" destId="{A3767573-FA66-4A24-95E9-4E8AD7236B89}" srcOrd="0" destOrd="0" presId="urn:microsoft.com/office/officeart/2005/8/layout/hProcess9"/>
    <dgm:cxn modelId="{DE821A9B-46D4-465F-8B85-43CD9749C5DC}" type="presOf" srcId="{4EE4EED1-0FD4-4522-98EC-5E9DCC6B8BBB}" destId="{963176C1-8EC4-4E3D-A13D-C9E10EA75EB9}" srcOrd="0" destOrd="0" presId="urn:microsoft.com/office/officeart/2005/8/layout/hProcess9"/>
    <dgm:cxn modelId="{993F97A0-F739-43E2-B4E3-FC92B07E8F61}" srcId="{EF5E2937-3EF6-4762-8730-3ADB6DD9A985}" destId="{4EE4EED1-0FD4-4522-98EC-5E9DCC6B8BBB}" srcOrd="4" destOrd="0" parTransId="{87EBC968-5332-4CDC-9925-ABBF7B31E8E3}" sibTransId="{C1FCCD6D-B689-457D-A369-3026656FD81E}"/>
    <dgm:cxn modelId="{1BCCA2B0-496C-4D9D-BEAF-B42153A0A4C7}" type="presOf" srcId="{6237CA51-E3A6-47C9-9C9B-C2214CC84090}" destId="{4C831523-3C5D-4134-94FF-1333B1CF14C6}" srcOrd="0" destOrd="0" presId="urn:microsoft.com/office/officeart/2005/8/layout/hProcess9"/>
    <dgm:cxn modelId="{227D42B7-1587-46C3-8B83-29FA2C1ACAC8}" type="presOf" srcId="{EF5E2937-3EF6-4762-8730-3ADB6DD9A985}" destId="{4A6D0059-1762-4331-AAAA-74446F9E0871}" srcOrd="0" destOrd="0" presId="urn:microsoft.com/office/officeart/2005/8/layout/hProcess9"/>
    <dgm:cxn modelId="{E33A7EBD-9C7E-457E-B7E9-84D049CD8B3C}" srcId="{EF5E2937-3EF6-4762-8730-3ADB6DD9A985}" destId="{6237CA51-E3A6-47C9-9C9B-C2214CC84090}" srcOrd="1" destOrd="0" parTransId="{6C517D98-C767-4452-876C-C8A24A24DACF}" sibTransId="{1F259150-2CA5-484F-8E9A-9DF13C76C163}"/>
    <dgm:cxn modelId="{46676BC2-EBCA-4421-8B0C-2D064970B797}" type="presOf" srcId="{A180C36A-5DCF-412F-927C-89303B52A876}" destId="{AF7C58B7-B6B4-4638-BD1F-B977B54F9B16}" srcOrd="0" destOrd="0" presId="urn:microsoft.com/office/officeart/2005/8/layout/hProcess9"/>
    <dgm:cxn modelId="{3F306C67-332E-4327-A0A1-6A1D4056DF6B}" type="presParOf" srcId="{4A6D0059-1762-4331-AAAA-74446F9E0871}" destId="{C67B3221-F858-44DF-B826-6F3276019738}" srcOrd="0" destOrd="0" presId="urn:microsoft.com/office/officeart/2005/8/layout/hProcess9"/>
    <dgm:cxn modelId="{F6CBCD99-3FDD-418A-9EEB-107B06F56D32}" type="presParOf" srcId="{4A6D0059-1762-4331-AAAA-74446F9E0871}" destId="{5629F094-CC41-4BAD-8E61-890F5BFC4C0A}" srcOrd="1" destOrd="0" presId="urn:microsoft.com/office/officeart/2005/8/layout/hProcess9"/>
    <dgm:cxn modelId="{DC60D79E-6664-43C2-A766-3D9783F4FC89}" type="presParOf" srcId="{5629F094-CC41-4BAD-8E61-890F5BFC4C0A}" destId="{AF7C58B7-B6B4-4638-BD1F-B977B54F9B16}" srcOrd="0" destOrd="0" presId="urn:microsoft.com/office/officeart/2005/8/layout/hProcess9"/>
    <dgm:cxn modelId="{17E7C64A-009E-4D25-BA46-B2D88277EE7A}" type="presParOf" srcId="{5629F094-CC41-4BAD-8E61-890F5BFC4C0A}" destId="{49CF8FA5-E99F-4B94-9F01-BEEE5D6AA00E}" srcOrd="1" destOrd="0" presId="urn:microsoft.com/office/officeart/2005/8/layout/hProcess9"/>
    <dgm:cxn modelId="{CB18EF65-F467-4ED1-8036-014F3158D739}" type="presParOf" srcId="{5629F094-CC41-4BAD-8E61-890F5BFC4C0A}" destId="{4C831523-3C5D-4134-94FF-1333B1CF14C6}" srcOrd="2" destOrd="0" presId="urn:microsoft.com/office/officeart/2005/8/layout/hProcess9"/>
    <dgm:cxn modelId="{EDA6DB09-125C-4D35-A492-210634A8F956}" type="presParOf" srcId="{5629F094-CC41-4BAD-8E61-890F5BFC4C0A}" destId="{DC09F435-3C95-4847-AD82-8F0ADD0EDAAB}" srcOrd="3" destOrd="0" presId="urn:microsoft.com/office/officeart/2005/8/layout/hProcess9"/>
    <dgm:cxn modelId="{570BA1A3-EDE1-4004-9B62-6A6B3C59F496}" type="presParOf" srcId="{5629F094-CC41-4BAD-8E61-890F5BFC4C0A}" destId="{A3767573-FA66-4A24-95E9-4E8AD7236B89}" srcOrd="4" destOrd="0" presId="urn:microsoft.com/office/officeart/2005/8/layout/hProcess9"/>
    <dgm:cxn modelId="{C9FB461F-50BD-4372-96EC-F4F8BD45BE37}" type="presParOf" srcId="{5629F094-CC41-4BAD-8E61-890F5BFC4C0A}" destId="{067AF034-17FC-44A7-93CF-7DB1EA18C5B5}" srcOrd="5" destOrd="0" presId="urn:microsoft.com/office/officeart/2005/8/layout/hProcess9"/>
    <dgm:cxn modelId="{4E166C1B-456E-4793-9A38-83213A6FBBB1}" type="presParOf" srcId="{5629F094-CC41-4BAD-8E61-890F5BFC4C0A}" destId="{8242B8A7-A754-4085-B774-0C41BFC330B2}" srcOrd="6" destOrd="0" presId="urn:microsoft.com/office/officeart/2005/8/layout/hProcess9"/>
    <dgm:cxn modelId="{A8585B16-8FC4-48C3-A0CE-6AB553EE3910}" type="presParOf" srcId="{5629F094-CC41-4BAD-8E61-890F5BFC4C0A}" destId="{8A6BCD4E-9722-45E9-979C-2F63AC05AC91}" srcOrd="7" destOrd="0" presId="urn:microsoft.com/office/officeart/2005/8/layout/hProcess9"/>
    <dgm:cxn modelId="{97D1F904-3C89-4024-84C7-43A42E102ECE}" type="presParOf" srcId="{5629F094-CC41-4BAD-8E61-890F5BFC4C0A}" destId="{963176C1-8EC4-4E3D-A13D-C9E10EA75EB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34193F-8F2E-418B-8A4A-8168E5A63EE6}" type="doc">
      <dgm:prSet loTypeId="urn:microsoft.com/office/officeart/2005/8/layout/hierarchy1" loCatId="hierarchy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EE2C33BF-C248-4879-859C-1CEEB637B8EA}">
      <dgm:prSet phldrT="[Texto]" custT="1"/>
      <dgm:spPr/>
      <dgm:t>
        <a:bodyPr/>
        <a:lstStyle/>
        <a:p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Presupuesto</a:t>
          </a:r>
          <a:endParaRPr lang="es-CO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D91226-5C8C-4D1B-965A-C3C043543870}" type="parTrans" cxnId="{79ED41F5-5630-4C6E-83F9-1B834897CD81}">
      <dgm:prSet/>
      <dgm:spPr/>
      <dgm:t>
        <a:bodyPr/>
        <a:lstStyle/>
        <a:p>
          <a:endParaRPr lang="es-CO" sz="1050" b="1"/>
        </a:p>
      </dgm:t>
    </dgm:pt>
    <dgm:pt modelId="{CF10BC44-5859-49BF-93BF-D67D71EF7A1C}" type="sibTrans" cxnId="{79ED41F5-5630-4C6E-83F9-1B834897CD81}">
      <dgm:prSet/>
      <dgm:spPr/>
      <dgm:t>
        <a:bodyPr/>
        <a:lstStyle/>
        <a:p>
          <a:endParaRPr lang="es-CO" sz="1050" b="1"/>
        </a:p>
      </dgm:t>
    </dgm:pt>
    <dgm:pt modelId="{603A1A0B-9429-4041-A305-145C3029815C}">
      <dgm:prSet phldrT="[Texto]" custT="1"/>
      <dgm:spPr/>
      <dgm:t>
        <a:bodyPr/>
        <a:lstStyle/>
        <a:p>
          <a:r>
            <a:rPr lang="es-ES" sz="1100" b="1" dirty="0"/>
            <a:t>Programas </a:t>
          </a:r>
        </a:p>
        <a:p>
          <a:r>
            <a:rPr lang="es-ES" sz="1100" b="1" dirty="0"/>
            <a:t> Proyectos en Ejecución</a:t>
          </a:r>
          <a:endParaRPr lang="es-CO" sz="1100" b="1" dirty="0"/>
        </a:p>
      </dgm:t>
    </dgm:pt>
    <dgm:pt modelId="{557D76E7-41F4-4AD5-A566-6D4EBCC294EA}" type="parTrans" cxnId="{D13A71F1-A30B-4C6A-9ED5-296172380E07}">
      <dgm:prSet/>
      <dgm:spPr/>
      <dgm:t>
        <a:bodyPr/>
        <a:lstStyle/>
        <a:p>
          <a:endParaRPr lang="es-CO" sz="1100" b="1"/>
        </a:p>
      </dgm:t>
    </dgm:pt>
    <dgm:pt modelId="{D49F4901-62D8-4D43-8EB2-AD98595546F7}" type="sibTrans" cxnId="{D13A71F1-A30B-4C6A-9ED5-296172380E07}">
      <dgm:prSet/>
      <dgm:spPr/>
      <dgm:t>
        <a:bodyPr/>
        <a:lstStyle/>
        <a:p>
          <a:endParaRPr lang="es-CO" sz="1050" b="1"/>
        </a:p>
      </dgm:t>
    </dgm:pt>
    <dgm:pt modelId="{23CB0450-BB57-445F-ACB2-4079A7E62599}">
      <dgm:prSet phldrT="[Texto]" custT="1"/>
      <dgm:spPr/>
      <dgm:t>
        <a:bodyPr/>
        <a:lstStyle/>
        <a:p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Gestión</a:t>
          </a:r>
          <a:endParaRPr lang="es-CO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35C3B6-FD51-4FC0-BA8C-C65A7D432366}" type="parTrans" cxnId="{250EB670-8BFE-4AC2-96A9-9984FF0B13A9}">
      <dgm:prSet/>
      <dgm:spPr/>
      <dgm:t>
        <a:bodyPr/>
        <a:lstStyle/>
        <a:p>
          <a:endParaRPr lang="es-CO" sz="1050" b="1"/>
        </a:p>
      </dgm:t>
    </dgm:pt>
    <dgm:pt modelId="{B1E22C17-3C35-4FB6-9B01-0D2843B0B350}" type="sibTrans" cxnId="{250EB670-8BFE-4AC2-96A9-9984FF0B13A9}">
      <dgm:prSet/>
      <dgm:spPr/>
      <dgm:t>
        <a:bodyPr/>
        <a:lstStyle/>
        <a:p>
          <a:endParaRPr lang="es-CO" sz="1050" b="1"/>
        </a:p>
      </dgm:t>
    </dgm:pt>
    <dgm:pt modelId="{6F44C886-52DD-4A0C-880B-D3CC3375A751}">
      <dgm:prSet phldrT="[Texto]" custT="1"/>
      <dgm:spPr/>
      <dgm:t>
        <a:bodyPr/>
        <a:lstStyle/>
        <a:p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Contratación</a:t>
          </a:r>
          <a:endParaRPr lang="es-CO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47AFB4-0C80-4371-9C7B-FD656E374FED}" type="parTrans" cxnId="{7875A15F-CE33-4F40-8836-A708C1A36064}">
      <dgm:prSet/>
      <dgm:spPr/>
      <dgm:t>
        <a:bodyPr/>
        <a:lstStyle/>
        <a:p>
          <a:endParaRPr lang="es-CO" sz="1050" b="1"/>
        </a:p>
      </dgm:t>
    </dgm:pt>
    <dgm:pt modelId="{38EEB0C1-2A55-48A4-97AE-79E66FABF009}" type="sibTrans" cxnId="{7875A15F-CE33-4F40-8836-A708C1A36064}">
      <dgm:prSet/>
      <dgm:spPr/>
      <dgm:t>
        <a:bodyPr/>
        <a:lstStyle/>
        <a:p>
          <a:endParaRPr lang="es-CO" sz="1050" b="1"/>
        </a:p>
      </dgm:t>
    </dgm:pt>
    <dgm:pt modelId="{8BD1D981-0330-4B15-9ECF-F680408B29F6}">
      <dgm:prSet phldrT="[Texto]" custT="1"/>
      <dgm:spPr/>
      <dgm:t>
        <a:bodyPr/>
        <a:lstStyle/>
        <a:p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Impactos de la Gestión</a:t>
          </a:r>
          <a:endParaRPr lang="es-CO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DD1A31-9B8A-4407-8576-C62BDA8C0603}" type="parTrans" cxnId="{BEB65140-DC63-4892-B858-C022DED01B85}">
      <dgm:prSet/>
      <dgm:spPr/>
      <dgm:t>
        <a:bodyPr/>
        <a:lstStyle/>
        <a:p>
          <a:endParaRPr lang="es-CO" sz="1050" b="1"/>
        </a:p>
      </dgm:t>
    </dgm:pt>
    <dgm:pt modelId="{B8CF3953-A5E6-448A-B2DA-473CEA0FB5D7}" type="sibTrans" cxnId="{BEB65140-DC63-4892-B858-C022DED01B85}">
      <dgm:prSet/>
      <dgm:spPr/>
      <dgm:t>
        <a:bodyPr/>
        <a:lstStyle/>
        <a:p>
          <a:endParaRPr lang="es-CO" sz="1050" b="1"/>
        </a:p>
      </dgm:t>
    </dgm:pt>
    <dgm:pt modelId="{C895D903-2FF2-45CA-8A11-F17484A0A0B7}">
      <dgm:prSet phldrT="[Texto]" custT="1"/>
      <dgm:spPr/>
      <dgm:t>
        <a:bodyPr/>
        <a:lstStyle/>
        <a:p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Acciones de Mejoramiento</a:t>
          </a:r>
          <a:endParaRPr lang="es-CO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907384-FCF0-49A2-9072-C9DE006F853A}" type="parTrans" cxnId="{93AA4B4A-994B-44D5-B499-E76D49E13CB7}">
      <dgm:prSet/>
      <dgm:spPr/>
      <dgm:t>
        <a:bodyPr/>
        <a:lstStyle/>
        <a:p>
          <a:endParaRPr lang="es-CO" sz="1050" b="1"/>
        </a:p>
      </dgm:t>
    </dgm:pt>
    <dgm:pt modelId="{B50C1EB4-ECCE-4EE6-9189-E3646E770162}" type="sibTrans" cxnId="{93AA4B4A-994B-44D5-B499-E76D49E13CB7}">
      <dgm:prSet/>
      <dgm:spPr/>
      <dgm:t>
        <a:bodyPr/>
        <a:lstStyle/>
        <a:p>
          <a:endParaRPr lang="es-CO" sz="1050" b="1"/>
        </a:p>
      </dgm:t>
    </dgm:pt>
    <dgm:pt modelId="{30DEA445-8650-4A7A-A0B1-4A6E821F8374}">
      <dgm:prSet phldrT="[Texto]" custT="1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s-ES" sz="1100" b="1" dirty="0"/>
            <a:t>Estados Financieros</a:t>
          </a:r>
          <a:endParaRPr lang="es-CO" sz="1100" b="1" dirty="0"/>
        </a:p>
      </dgm:t>
    </dgm:pt>
    <dgm:pt modelId="{E40ECE37-4857-451F-8D98-B346B6906BF2}" type="parTrans" cxnId="{B93AB417-2E9B-4D17-B9AB-C1C1542C9C7B}">
      <dgm:prSet/>
      <dgm:spPr/>
      <dgm:t>
        <a:bodyPr/>
        <a:lstStyle/>
        <a:p>
          <a:endParaRPr lang="es-CO" sz="1100" b="1"/>
        </a:p>
      </dgm:t>
    </dgm:pt>
    <dgm:pt modelId="{2D5504FC-1E16-42AC-A692-C24BE534E0C2}" type="sibTrans" cxnId="{B93AB417-2E9B-4D17-B9AB-C1C1542C9C7B}">
      <dgm:prSet/>
      <dgm:spPr/>
      <dgm:t>
        <a:bodyPr/>
        <a:lstStyle/>
        <a:p>
          <a:endParaRPr lang="es-CO" sz="1050" b="1"/>
        </a:p>
      </dgm:t>
    </dgm:pt>
    <dgm:pt modelId="{C50A2C86-91AE-446E-926A-7E3E53237288}">
      <dgm:prSet phldrT="[Texto]" custT="1"/>
      <dgm:spPr/>
      <dgm:t>
        <a:bodyPr/>
        <a:lstStyle/>
        <a:p>
          <a:r>
            <a:rPr lang="es-ES" sz="1200" b="1" dirty="0"/>
            <a:t>Ejecución</a:t>
          </a:r>
          <a:endParaRPr lang="es-CO" sz="1200" b="1" dirty="0"/>
        </a:p>
      </dgm:t>
    </dgm:pt>
    <dgm:pt modelId="{C1D634DB-7060-47DA-9287-C30B77E411C6}" type="parTrans" cxnId="{BC4C4923-8EB2-4D5D-B67B-D2678B02B10D}">
      <dgm:prSet/>
      <dgm:spPr/>
      <dgm:t>
        <a:bodyPr/>
        <a:lstStyle/>
        <a:p>
          <a:endParaRPr lang="es-CO" sz="1100" b="1"/>
        </a:p>
      </dgm:t>
    </dgm:pt>
    <dgm:pt modelId="{228CFC6D-D4D9-4275-8456-A439BBC4E1F0}" type="sibTrans" cxnId="{BC4C4923-8EB2-4D5D-B67B-D2678B02B10D}">
      <dgm:prSet/>
      <dgm:spPr/>
      <dgm:t>
        <a:bodyPr/>
        <a:lstStyle/>
        <a:p>
          <a:endParaRPr lang="es-CO" sz="1050" b="1"/>
        </a:p>
      </dgm:t>
    </dgm:pt>
    <dgm:pt modelId="{18CB88E7-8B7D-4CFF-B436-D8B202B9F717}">
      <dgm:prSet phldrT="[Texto]" custT="1"/>
      <dgm:spPr/>
      <dgm:t>
        <a:bodyPr/>
        <a:lstStyle/>
        <a:p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Cumplimiento de Metas</a:t>
          </a:r>
          <a:endParaRPr lang="es-CO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1E3ABA-C42A-43E6-911A-0E219027F4A6}" type="parTrans" cxnId="{D51483B0-F360-4D56-A42D-516D1227A6C0}">
      <dgm:prSet/>
      <dgm:spPr/>
      <dgm:t>
        <a:bodyPr/>
        <a:lstStyle/>
        <a:p>
          <a:endParaRPr lang="es-CO" sz="1050" b="1"/>
        </a:p>
      </dgm:t>
    </dgm:pt>
    <dgm:pt modelId="{988363CC-E9D6-4493-8171-BB8DD09E3148}" type="sibTrans" cxnId="{D51483B0-F360-4D56-A42D-516D1227A6C0}">
      <dgm:prSet/>
      <dgm:spPr/>
      <dgm:t>
        <a:bodyPr/>
        <a:lstStyle/>
        <a:p>
          <a:endParaRPr lang="es-CO" sz="1050" b="1"/>
        </a:p>
      </dgm:t>
    </dgm:pt>
    <dgm:pt modelId="{988A6C97-8B64-477A-A8C9-3DE8D2868109}">
      <dgm:prSet phldrT="[Texto]" custT="1"/>
      <dgm:spPr/>
      <dgm:t>
        <a:bodyPr/>
        <a:lstStyle/>
        <a:p>
          <a:r>
            <a:rPr lang="es-ES" sz="1100" b="1" dirty="0"/>
            <a:t>Plan de Acción</a:t>
          </a:r>
          <a:endParaRPr lang="es-CO" sz="1100" b="1" dirty="0"/>
        </a:p>
      </dgm:t>
    </dgm:pt>
    <dgm:pt modelId="{42B4C403-729E-4AC3-829C-D900937E6855}" type="parTrans" cxnId="{0214CED0-8FB9-4304-BDC7-782C65BD07AC}">
      <dgm:prSet/>
      <dgm:spPr/>
      <dgm:t>
        <a:bodyPr/>
        <a:lstStyle/>
        <a:p>
          <a:endParaRPr lang="es-CO" sz="1100" b="1"/>
        </a:p>
      </dgm:t>
    </dgm:pt>
    <dgm:pt modelId="{CBD79F8B-443E-4291-949E-BECCA6194F5B}" type="sibTrans" cxnId="{0214CED0-8FB9-4304-BDC7-782C65BD07AC}">
      <dgm:prSet/>
      <dgm:spPr/>
      <dgm:t>
        <a:bodyPr/>
        <a:lstStyle/>
        <a:p>
          <a:endParaRPr lang="es-CO" sz="1050" b="1"/>
        </a:p>
      </dgm:t>
    </dgm:pt>
    <dgm:pt modelId="{20BB85DD-FFC5-44BD-9223-F892EFB8A7E0}">
      <dgm:prSet phldrT="[Texto]" custT="1"/>
      <dgm:spPr/>
      <dgm:t>
        <a:bodyPr/>
        <a:lstStyle/>
        <a:p>
          <a:r>
            <a:rPr lang="es-ES" sz="1100" b="1" dirty="0"/>
            <a:t>Informes de Gestión</a:t>
          </a:r>
          <a:endParaRPr lang="es-CO" sz="1100" b="1" dirty="0"/>
        </a:p>
      </dgm:t>
    </dgm:pt>
    <dgm:pt modelId="{D330086F-7458-4171-9612-66D6D84E4E13}" type="parTrans" cxnId="{69C29B1A-792D-4134-A834-E548FF5CE724}">
      <dgm:prSet/>
      <dgm:spPr/>
      <dgm:t>
        <a:bodyPr/>
        <a:lstStyle/>
        <a:p>
          <a:endParaRPr lang="es-CO" sz="1100" b="1"/>
        </a:p>
      </dgm:t>
    </dgm:pt>
    <dgm:pt modelId="{6464E39A-7BC1-475E-B719-F72C2E4390A6}" type="sibTrans" cxnId="{69C29B1A-792D-4134-A834-E548FF5CE724}">
      <dgm:prSet/>
      <dgm:spPr/>
      <dgm:t>
        <a:bodyPr/>
        <a:lstStyle/>
        <a:p>
          <a:endParaRPr lang="es-CO" sz="1050" b="1"/>
        </a:p>
      </dgm:t>
    </dgm:pt>
    <dgm:pt modelId="{5B5833F1-8269-4EBA-A880-D47B5528775A}">
      <dgm:prSet phldrT="[Texto]" custT="1"/>
      <dgm:spPr/>
      <dgm:t>
        <a:bodyPr/>
        <a:lstStyle/>
        <a:p>
          <a:r>
            <a:rPr lang="es-ES" sz="1100" b="1" dirty="0"/>
            <a:t>Metas  Indicador</a:t>
          </a:r>
          <a:endParaRPr lang="es-CO" sz="1100" b="1" dirty="0"/>
        </a:p>
      </dgm:t>
    </dgm:pt>
    <dgm:pt modelId="{0B53ED93-97E1-4293-AC51-94D093F83872}" type="parTrans" cxnId="{2EE2E98A-18E0-478C-A286-257A6A7B6103}">
      <dgm:prSet/>
      <dgm:spPr/>
      <dgm:t>
        <a:bodyPr/>
        <a:lstStyle/>
        <a:p>
          <a:endParaRPr lang="es-CO" sz="1100" b="1"/>
        </a:p>
      </dgm:t>
    </dgm:pt>
    <dgm:pt modelId="{42181D8F-DC9C-4358-9BF7-85E43E35BC6C}" type="sibTrans" cxnId="{2EE2E98A-18E0-478C-A286-257A6A7B6103}">
      <dgm:prSet/>
      <dgm:spPr/>
      <dgm:t>
        <a:bodyPr/>
        <a:lstStyle/>
        <a:p>
          <a:endParaRPr lang="es-CO" sz="1050" b="1"/>
        </a:p>
      </dgm:t>
    </dgm:pt>
    <dgm:pt modelId="{8B24C938-D3CD-4319-A7FD-3E4CAD4E6996}">
      <dgm:prSet phldrT="[Texto]" custT="1"/>
      <dgm:spPr/>
      <dgm:t>
        <a:bodyPr/>
        <a:lstStyle/>
        <a:p>
          <a:r>
            <a:rPr lang="es-ES" sz="1100" b="1" dirty="0"/>
            <a:t>Informes de los Entes de Control y Vigilancia</a:t>
          </a:r>
          <a:endParaRPr lang="es-CO" sz="1100" b="1" dirty="0"/>
        </a:p>
      </dgm:t>
    </dgm:pt>
    <dgm:pt modelId="{A8AA6938-F27C-4F50-8078-1F345B772A1D}" type="parTrans" cxnId="{4934AD32-0E5F-4E66-9648-4EC87AEA18A7}">
      <dgm:prSet/>
      <dgm:spPr/>
      <dgm:t>
        <a:bodyPr/>
        <a:lstStyle/>
        <a:p>
          <a:endParaRPr lang="es-CO" sz="1100" b="1"/>
        </a:p>
      </dgm:t>
    </dgm:pt>
    <dgm:pt modelId="{84B705F9-41CD-4D6C-85A2-8805A08EEB90}" type="sibTrans" cxnId="{4934AD32-0E5F-4E66-9648-4EC87AEA18A7}">
      <dgm:prSet/>
      <dgm:spPr/>
      <dgm:t>
        <a:bodyPr/>
        <a:lstStyle/>
        <a:p>
          <a:endParaRPr lang="es-CO" sz="1050" b="1"/>
        </a:p>
      </dgm:t>
    </dgm:pt>
    <dgm:pt modelId="{F3E9073E-FF20-4C26-8455-AE22A011688B}">
      <dgm:prSet phldrT="[Texto]" custT="1"/>
      <dgm:spPr/>
      <dgm:t>
        <a:bodyPr/>
        <a:lstStyle/>
        <a:p>
          <a:r>
            <a:rPr lang="es-ES" sz="1100" b="1" dirty="0"/>
            <a:t>Procesos Contractuales</a:t>
          </a:r>
          <a:endParaRPr lang="es-CO" sz="1100" b="1" dirty="0"/>
        </a:p>
      </dgm:t>
    </dgm:pt>
    <dgm:pt modelId="{CE5A994B-71E7-4831-BD6F-994350C482C1}" type="parTrans" cxnId="{69BE9E6C-08FE-465A-AA99-C9526166AAFC}">
      <dgm:prSet/>
      <dgm:spPr/>
      <dgm:t>
        <a:bodyPr/>
        <a:lstStyle/>
        <a:p>
          <a:endParaRPr lang="es-CO" sz="1100" b="1"/>
        </a:p>
      </dgm:t>
    </dgm:pt>
    <dgm:pt modelId="{75AA1589-9971-4037-9158-A42070B2ECCC}" type="sibTrans" cxnId="{69BE9E6C-08FE-465A-AA99-C9526166AAFC}">
      <dgm:prSet/>
      <dgm:spPr/>
      <dgm:t>
        <a:bodyPr/>
        <a:lstStyle/>
        <a:p>
          <a:endParaRPr lang="es-CO" sz="1050" b="1"/>
        </a:p>
      </dgm:t>
    </dgm:pt>
    <dgm:pt modelId="{8EB22800-20E5-4929-B5BE-2CD7E33ABED8}">
      <dgm:prSet phldrT="[Texto]" custT="1"/>
      <dgm:spPr/>
      <dgm:t>
        <a:bodyPr/>
        <a:lstStyle/>
        <a:p>
          <a:r>
            <a:rPr lang="es-ES" sz="1100" b="1" dirty="0"/>
            <a:t>Gestión Contractual</a:t>
          </a:r>
          <a:endParaRPr lang="es-CO" sz="1100" b="1" dirty="0"/>
        </a:p>
      </dgm:t>
    </dgm:pt>
    <dgm:pt modelId="{8468C556-5076-433D-B778-86A3737F8A36}" type="parTrans" cxnId="{8BDCE230-70BD-42BB-934B-C6B699D754C3}">
      <dgm:prSet/>
      <dgm:spPr/>
      <dgm:t>
        <a:bodyPr/>
        <a:lstStyle/>
        <a:p>
          <a:endParaRPr lang="es-CO" sz="1100" b="1"/>
        </a:p>
      </dgm:t>
    </dgm:pt>
    <dgm:pt modelId="{55BB659D-813C-4F6E-8A82-2229C042C1E8}" type="sibTrans" cxnId="{8BDCE230-70BD-42BB-934B-C6B699D754C3}">
      <dgm:prSet/>
      <dgm:spPr/>
      <dgm:t>
        <a:bodyPr/>
        <a:lstStyle/>
        <a:p>
          <a:endParaRPr lang="es-CO" sz="1050" b="1"/>
        </a:p>
      </dgm:t>
    </dgm:pt>
    <dgm:pt modelId="{F60DF55F-E95A-4540-BED5-4230153F48B1}">
      <dgm:prSet phldrT="[Texto]" custT="1"/>
      <dgm:spPr/>
      <dgm:t>
        <a:bodyPr/>
        <a:lstStyle/>
        <a:p>
          <a:r>
            <a:rPr lang="es-ES" sz="1100" b="1" dirty="0"/>
            <a:t>Cambios en el Sector o en la Población Beneficiaria</a:t>
          </a:r>
          <a:endParaRPr lang="es-CO" sz="1100" b="1" dirty="0"/>
        </a:p>
      </dgm:t>
    </dgm:pt>
    <dgm:pt modelId="{06BAF58D-0939-441E-A642-C982BFFE244F}" type="parTrans" cxnId="{D07ADB0F-997F-4510-8141-CE9C743270D5}">
      <dgm:prSet/>
      <dgm:spPr/>
      <dgm:t>
        <a:bodyPr/>
        <a:lstStyle/>
        <a:p>
          <a:endParaRPr lang="es-CO" sz="1100" b="1"/>
        </a:p>
      </dgm:t>
    </dgm:pt>
    <dgm:pt modelId="{AEE112D0-1BA0-4597-93AE-FE18526B8013}" type="sibTrans" cxnId="{D07ADB0F-997F-4510-8141-CE9C743270D5}">
      <dgm:prSet/>
      <dgm:spPr/>
      <dgm:t>
        <a:bodyPr/>
        <a:lstStyle/>
        <a:p>
          <a:endParaRPr lang="es-CO" sz="1050" b="1"/>
        </a:p>
      </dgm:t>
    </dgm:pt>
    <dgm:pt modelId="{C9B92AEF-13E3-4C14-B904-27E8DCCD003A}">
      <dgm:prSet phldrT="[Texto]" custT="1"/>
      <dgm:spPr/>
      <dgm:t>
        <a:bodyPr/>
        <a:lstStyle/>
        <a:p>
          <a:r>
            <a:rPr lang="es-ES" sz="1200" b="1" dirty="0"/>
            <a:t>Planes de Mejora</a:t>
          </a:r>
          <a:endParaRPr lang="es-CO" sz="1200" b="1" dirty="0"/>
        </a:p>
      </dgm:t>
    </dgm:pt>
    <dgm:pt modelId="{05FF8FCF-B815-4C80-917F-BF095D470E45}" type="parTrans" cxnId="{C9D1F7AD-8187-4FE5-8F77-86A7A2D14631}">
      <dgm:prSet/>
      <dgm:spPr/>
      <dgm:t>
        <a:bodyPr/>
        <a:lstStyle/>
        <a:p>
          <a:endParaRPr lang="es-CO" sz="1100" b="1"/>
        </a:p>
      </dgm:t>
    </dgm:pt>
    <dgm:pt modelId="{1F936877-1337-40B4-B5B8-2B4B515241D8}" type="sibTrans" cxnId="{C9D1F7AD-8187-4FE5-8F77-86A7A2D14631}">
      <dgm:prSet/>
      <dgm:spPr/>
      <dgm:t>
        <a:bodyPr/>
        <a:lstStyle/>
        <a:p>
          <a:endParaRPr lang="es-CO" sz="1050" b="1"/>
        </a:p>
      </dgm:t>
    </dgm:pt>
    <dgm:pt modelId="{AC35B71E-F9D4-418F-94A8-4D74210209FD}" type="pres">
      <dgm:prSet presAssocID="{8F34193F-8F2E-418B-8A4A-8168E5A63E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5B6AA2E-5A8C-42E5-8914-053349FC9A47}" type="pres">
      <dgm:prSet presAssocID="{EE2C33BF-C248-4879-859C-1CEEB637B8EA}" presName="hierRoot1" presStyleCnt="0"/>
      <dgm:spPr/>
    </dgm:pt>
    <dgm:pt modelId="{BF3AA593-609A-43CF-B73C-16EAECD00670}" type="pres">
      <dgm:prSet presAssocID="{EE2C33BF-C248-4879-859C-1CEEB637B8EA}" presName="composite" presStyleCnt="0"/>
      <dgm:spPr/>
    </dgm:pt>
    <dgm:pt modelId="{0A58F909-4CF5-4EF2-9B53-04E940D76E43}" type="pres">
      <dgm:prSet presAssocID="{EE2C33BF-C248-4879-859C-1CEEB637B8EA}" presName="background" presStyleLbl="node0" presStyleIdx="0" presStyleCnt="6"/>
      <dgm:spPr/>
    </dgm:pt>
    <dgm:pt modelId="{FDECEA97-35AA-4387-ADC7-B50A93F4475D}" type="pres">
      <dgm:prSet presAssocID="{EE2C33BF-C248-4879-859C-1CEEB637B8EA}" presName="text" presStyleLbl="fgAcc0" presStyleIdx="0" presStyleCnt="6" custScaleX="1529632" custScaleY="1034670" custLinFactY="-500000" custLinFactNeighborX="-8650" custLinFactNeighborY="-579565">
        <dgm:presLayoutVars>
          <dgm:chPref val="3"/>
        </dgm:presLayoutVars>
      </dgm:prSet>
      <dgm:spPr/>
    </dgm:pt>
    <dgm:pt modelId="{7CDA428E-68C6-47E9-A7EB-296009AD6567}" type="pres">
      <dgm:prSet presAssocID="{EE2C33BF-C248-4879-859C-1CEEB637B8EA}" presName="hierChild2" presStyleCnt="0"/>
      <dgm:spPr/>
    </dgm:pt>
    <dgm:pt modelId="{F2F1E4B9-C9CE-469B-8605-9F5B673DDFB0}" type="pres">
      <dgm:prSet presAssocID="{C1D634DB-7060-47DA-9287-C30B77E411C6}" presName="Name10" presStyleLbl="parChTrans1D2" presStyleIdx="0" presStyleCnt="11"/>
      <dgm:spPr/>
    </dgm:pt>
    <dgm:pt modelId="{29173F26-C499-43CD-9FCF-7C8D00D1B0BD}" type="pres">
      <dgm:prSet presAssocID="{C50A2C86-91AE-446E-926A-7E3E53237288}" presName="hierRoot2" presStyleCnt="0"/>
      <dgm:spPr/>
    </dgm:pt>
    <dgm:pt modelId="{4E34374D-C978-4FEA-A2B0-989CA5418B07}" type="pres">
      <dgm:prSet presAssocID="{C50A2C86-91AE-446E-926A-7E3E53237288}" presName="composite2" presStyleCnt="0"/>
      <dgm:spPr/>
    </dgm:pt>
    <dgm:pt modelId="{232A7E63-011D-49DB-9981-A4B29ECF662F}" type="pres">
      <dgm:prSet presAssocID="{C50A2C86-91AE-446E-926A-7E3E53237288}" presName="background2" presStyleLbl="node2" presStyleIdx="0" presStyleCnt="11"/>
      <dgm:spPr/>
    </dgm:pt>
    <dgm:pt modelId="{3031D300-C3AD-4140-84C7-C70C036AF7D4}" type="pres">
      <dgm:prSet presAssocID="{C50A2C86-91AE-446E-926A-7E3E53237288}" presName="text2" presStyleLbl="fgAcc2" presStyleIdx="0" presStyleCnt="11" custScaleX="1348667" custScaleY="1244071" custLinFactY="790364" custLinFactNeighborX="71270" custLinFactNeighborY="800000">
        <dgm:presLayoutVars>
          <dgm:chPref val="3"/>
        </dgm:presLayoutVars>
      </dgm:prSet>
      <dgm:spPr/>
    </dgm:pt>
    <dgm:pt modelId="{33BEEE88-7EA1-4F47-8F0F-DE35A2035CA0}" type="pres">
      <dgm:prSet presAssocID="{C50A2C86-91AE-446E-926A-7E3E53237288}" presName="hierChild3" presStyleCnt="0"/>
      <dgm:spPr/>
    </dgm:pt>
    <dgm:pt modelId="{9DF4561C-3834-489E-A772-D79BFFB56155}" type="pres">
      <dgm:prSet presAssocID="{E40ECE37-4857-451F-8D98-B346B6906BF2}" presName="Name10" presStyleLbl="parChTrans1D2" presStyleIdx="1" presStyleCnt="11"/>
      <dgm:spPr/>
    </dgm:pt>
    <dgm:pt modelId="{FD21CFB3-9E15-4EFB-BD88-5E6A94E67E41}" type="pres">
      <dgm:prSet presAssocID="{30DEA445-8650-4A7A-A0B1-4A6E821F8374}" presName="hierRoot2" presStyleCnt="0"/>
      <dgm:spPr/>
    </dgm:pt>
    <dgm:pt modelId="{2A9B6DB2-E2E8-447B-9C87-3B95EAC8A4D7}" type="pres">
      <dgm:prSet presAssocID="{30DEA445-8650-4A7A-A0B1-4A6E821F8374}" presName="composite2" presStyleCnt="0"/>
      <dgm:spPr/>
    </dgm:pt>
    <dgm:pt modelId="{29DFBA23-073A-4CD6-B24B-1E7C9C557D73}" type="pres">
      <dgm:prSet presAssocID="{30DEA445-8650-4A7A-A0B1-4A6E821F8374}" presName="background2" presStyleLbl="node2" presStyleIdx="1" presStyleCnt="11"/>
      <dgm:spPr>
        <a:solidFill>
          <a:schemeClr val="accent1">
            <a:lumMod val="50000"/>
          </a:schemeClr>
        </a:solidFill>
      </dgm:spPr>
    </dgm:pt>
    <dgm:pt modelId="{B29D15FD-01BF-4F37-B378-93F19662C3E6}" type="pres">
      <dgm:prSet presAssocID="{30DEA445-8650-4A7A-A0B1-4A6E821F8374}" presName="text2" presStyleLbl="fgAcc2" presStyleIdx="1" presStyleCnt="11" custScaleX="1366397" custScaleY="1148610" custLinFactX="93847" custLinFactY="389788" custLinFactNeighborX="100000" custLinFactNeighborY="400000">
        <dgm:presLayoutVars>
          <dgm:chPref val="3"/>
        </dgm:presLayoutVars>
      </dgm:prSet>
      <dgm:spPr/>
    </dgm:pt>
    <dgm:pt modelId="{C4517264-6AA0-4C52-AC89-B7D1F890B0B8}" type="pres">
      <dgm:prSet presAssocID="{30DEA445-8650-4A7A-A0B1-4A6E821F8374}" presName="hierChild3" presStyleCnt="0"/>
      <dgm:spPr/>
    </dgm:pt>
    <dgm:pt modelId="{176FF1CA-262D-4D8E-9C3A-147BBC3236D2}" type="pres">
      <dgm:prSet presAssocID="{18CB88E7-8B7D-4CFF-B436-D8B202B9F717}" presName="hierRoot1" presStyleCnt="0"/>
      <dgm:spPr/>
    </dgm:pt>
    <dgm:pt modelId="{975B0604-D7FF-4E0D-9066-0FD8B6C9D6DF}" type="pres">
      <dgm:prSet presAssocID="{18CB88E7-8B7D-4CFF-B436-D8B202B9F717}" presName="composite" presStyleCnt="0"/>
      <dgm:spPr/>
    </dgm:pt>
    <dgm:pt modelId="{723AAE42-3DE0-4D4D-B725-F8CBC75FF163}" type="pres">
      <dgm:prSet presAssocID="{18CB88E7-8B7D-4CFF-B436-D8B202B9F717}" presName="background" presStyleLbl="node0" presStyleIdx="1" presStyleCnt="6"/>
      <dgm:spPr/>
    </dgm:pt>
    <dgm:pt modelId="{DBE2B1B1-4743-4FC2-9605-BC854F9AF0E4}" type="pres">
      <dgm:prSet presAssocID="{18CB88E7-8B7D-4CFF-B436-D8B202B9F717}" presName="text" presStyleLbl="fgAcc0" presStyleIdx="1" presStyleCnt="6" custScaleX="1557837" custScaleY="983518" custLinFactX="-191143" custLinFactY="-554379" custLinFactNeighborX="-200000" custLinFactNeighborY="-600000">
        <dgm:presLayoutVars>
          <dgm:chPref val="3"/>
        </dgm:presLayoutVars>
      </dgm:prSet>
      <dgm:spPr/>
    </dgm:pt>
    <dgm:pt modelId="{9673DF89-6381-4BF9-A865-43F5A6E0A183}" type="pres">
      <dgm:prSet presAssocID="{18CB88E7-8B7D-4CFF-B436-D8B202B9F717}" presName="hierChild2" presStyleCnt="0"/>
      <dgm:spPr/>
    </dgm:pt>
    <dgm:pt modelId="{9984CC04-D50A-419A-BA3C-B719166C2AC4}" type="pres">
      <dgm:prSet presAssocID="{42B4C403-729E-4AC3-829C-D900937E6855}" presName="Name10" presStyleLbl="parChTrans1D2" presStyleIdx="2" presStyleCnt="11"/>
      <dgm:spPr/>
    </dgm:pt>
    <dgm:pt modelId="{E52D04A9-C90E-43EB-B4CD-3E5C5083DE36}" type="pres">
      <dgm:prSet presAssocID="{988A6C97-8B64-477A-A8C9-3DE8D2868109}" presName="hierRoot2" presStyleCnt="0"/>
      <dgm:spPr/>
    </dgm:pt>
    <dgm:pt modelId="{DC6254BC-233F-4BB5-B7A0-4F3C76F9878E}" type="pres">
      <dgm:prSet presAssocID="{988A6C97-8B64-477A-A8C9-3DE8D2868109}" presName="composite2" presStyleCnt="0"/>
      <dgm:spPr/>
    </dgm:pt>
    <dgm:pt modelId="{A94F4B4B-1820-4062-9F97-786B625912DA}" type="pres">
      <dgm:prSet presAssocID="{988A6C97-8B64-477A-A8C9-3DE8D2868109}" presName="background2" presStyleLbl="node2" presStyleIdx="2" presStyleCnt="11"/>
      <dgm:spPr/>
    </dgm:pt>
    <dgm:pt modelId="{72026E05-0FEB-4F34-8A14-05B11A0BA8E5}" type="pres">
      <dgm:prSet presAssocID="{988A6C97-8B64-477A-A8C9-3DE8D2868109}" presName="text2" presStyleLbl="fgAcc2" presStyleIdx="2" presStyleCnt="11" custScaleX="1051946" custScaleY="729278" custLinFactX="-300000" custLinFactY="1389476" custLinFactNeighborX="-312634" custLinFactNeighborY="1400000">
        <dgm:presLayoutVars>
          <dgm:chPref val="3"/>
        </dgm:presLayoutVars>
      </dgm:prSet>
      <dgm:spPr/>
    </dgm:pt>
    <dgm:pt modelId="{9D4DEA6C-4E95-4397-A88F-9513802AE7C0}" type="pres">
      <dgm:prSet presAssocID="{988A6C97-8B64-477A-A8C9-3DE8D2868109}" presName="hierChild3" presStyleCnt="0"/>
      <dgm:spPr/>
    </dgm:pt>
    <dgm:pt modelId="{7F9959EE-CA59-44D3-BDBD-BC7619C22AAC}" type="pres">
      <dgm:prSet presAssocID="{557D76E7-41F4-4AD5-A566-6D4EBCC294EA}" presName="Name10" presStyleLbl="parChTrans1D2" presStyleIdx="3" presStyleCnt="11"/>
      <dgm:spPr/>
    </dgm:pt>
    <dgm:pt modelId="{C5EF1DD3-A12F-4E72-997E-A2B530658583}" type="pres">
      <dgm:prSet presAssocID="{603A1A0B-9429-4041-A305-145C3029815C}" presName="hierRoot2" presStyleCnt="0"/>
      <dgm:spPr/>
    </dgm:pt>
    <dgm:pt modelId="{A5212F34-8DE3-4C10-9FC9-DF976ED69DEB}" type="pres">
      <dgm:prSet presAssocID="{603A1A0B-9429-4041-A305-145C3029815C}" presName="composite2" presStyleCnt="0"/>
      <dgm:spPr/>
    </dgm:pt>
    <dgm:pt modelId="{1E679FCE-BB2D-4307-8AD0-D777B135993C}" type="pres">
      <dgm:prSet presAssocID="{603A1A0B-9429-4041-A305-145C3029815C}" presName="background2" presStyleLbl="node2" presStyleIdx="3" presStyleCnt="11"/>
      <dgm:spPr/>
    </dgm:pt>
    <dgm:pt modelId="{FD99A4CF-A3E9-45F8-AAC6-22C863E95792}" type="pres">
      <dgm:prSet presAssocID="{603A1A0B-9429-4041-A305-145C3029815C}" presName="text2" presStyleLbl="fgAcc2" presStyleIdx="3" presStyleCnt="11" custScaleX="1462256" custScaleY="1327693" custLinFactX="-91052" custLinFactY="1239048" custLinFactNeighborX="-100000" custLinFactNeighborY="1300000">
        <dgm:presLayoutVars>
          <dgm:chPref val="3"/>
        </dgm:presLayoutVars>
      </dgm:prSet>
      <dgm:spPr/>
    </dgm:pt>
    <dgm:pt modelId="{FE1E7A33-5BBD-403A-A1DD-E578309CA17F}" type="pres">
      <dgm:prSet presAssocID="{603A1A0B-9429-4041-A305-145C3029815C}" presName="hierChild3" presStyleCnt="0"/>
      <dgm:spPr/>
    </dgm:pt>
    <dgm:pt modelId="{27A82C9F-509F-4C69-B62E-E82BB1FC6033}" type="pres">
      <dgm:prSet presAssocID="{23CB0450-BB57-445F-ACB2-4079A7E62599}" presName="hierRoot1" presStyleCnt="0"/>
      <dgm:spPr/>
    </dgm:pt>
    <dgm:pt modelId="{2146C8F3-C9FA-422F-96DE-B02896997833}" type="pres">
      <dgm:prSet presAssocID="{23CB0450-BB57-445F-ACB2-4079A7E62599}" presName="composite" presStyleCnt="0"/>
      <dgm:spPr/>
    </dgm:pt>
    <dgm:pt modelId="{E92EC11A-8928-404A-8475-716D0B8C904C}" type="pres">
      <dgm:prSet presAssocID="{23CB0450-BB57-445F-ACB2-4079A7E62599}" presName="background" presStyleLbl="node0" presStyleIdx="2" presStyleCnt="6"/>
      <dgm:spPr/>
    </dgm:pt>
    <dgm:pt modelId="{3805B126-4634-4B37-84C7-F7AF2EFA551E}" type="pres">
      <dgm:prSet presAssocID="{23CB0450-BB57-445F-ACB2-4079A7E62599}" presName="text" presStyleLbl="fgAcc0" presStyleIdx="2" presStyleCnt="6" custScaleX="1259469" custScaleY="1055488" custLinFactX="-375933" custLinFactY="-554379" custLinFactNeighborX="-400000" custLinFactNeighborY="-600000">
        <dgm:presLayoutVars>
          <dgm:chPref val="3"/>
        </dgm:presLayoutVars>
      </dgm:prSet>
      <dgm:spPr/>
    </dgm:pt>
    <dgm:pt modelId="{07937274-C6F3-4C0C-9BB5-5AE0D310467B}" type="pres">
      <dgm:prSet presAssocID="{23CB0450-BB57-445F-ACB2-4079A7E62599}" presName="hierChild2" presStyleCnt="0"/>
      <dgm:spPr/>
    </dgm:pt>
    <dgm:pt modelId="{30F5379A-F6C9-434F-B49B-520A23C636F2}" type="pres">
      <dgm:prSet presAssocID="{D330086F-7458-4171-9612-66D6D84E4E13}" presName="Name10" presStyleLbl="parChTrans1D2" presStyleIdx="4" presStyleCnt="11"/>
      <dgm:spPr/>
    </dgm:pt>
    <dgm:pt modelId="{F541F425-9C23-42BE-BD0E-7C19E2C8658A}" type="pres">
      <dgm:prSet presAssocID="{20BB85DD-FFC5-44BD-9223-F892EFB8A7E0}" presName="hierRoot2" presStyleCnt="0"/>
      <dgm:spPr/>
    </dgm:pt>
    <dgm:pt modelId="{DA6F83D2-5241-4F2B-9521-AFDAC785C5CD}" type="pres">
      <dgm:prSet presAssocID="{20BB85DD-FFC5-44BD-9223-F892EFB8A7E0}" presName="composite2" presStyleCnt="0"/>
      <dgm:spPr/>
    </dgm:pt>
    <dgm:pt modelId="{426741A2-EC8F-4B29-8088-6D9C3C94742B}" type="pres">
      <dgm:prSet presAssocID="{20BB85DD-FFC5-44BD-9223-F892EFB8A7E0}" presName="background2" presStyleLbl="node2" presStyleIdx="4" presStyleCnt="11"/>
      <dgm:spPr/>
    </dgm:pt>
    <dgm:pt modelId="{1A43515C-6C9F-4523-B038-7973E5D95C69}" type="pres">
      <dgm:prSet presAssocID="{20BB85DD-FFC5-44BD-9223-F892EFB8A7E0}" presName="text2" presStyleLbl="fgAcc2" presStyleIdx="4" presStyleCnt="11" custScaleX="1311961" custScaleY="1183405" custLinFactX="-400000" custLinFactY="-300000" custLinFactNeighborX="-435102" custLinFactNeighborY="-383125">
        <dgm:presLayoutVars>
          <dgm:chPref val="3"/>
        </dgm:presLayoutVars>
      </dgm:prSet>
      <dgm:spPr/>
    </dgm:pt>
    <dgm:pt modelId="{B22F7CA6-8656-47B6-A03E-A893675B75B2}" type="pres">
      <dgm:prSet presAssocID="{20BB85DD-FFC5-44BD-9223-F892EFB8A7E0}" presName="hierChild3" presStyleCnt="0"/>
      <dgm:spPr/>
    </dgm:pt>
    <dgm:pt modelId="{C165AFF8-5779-4ACB-87B9-5C5A15E78C24}" type="pres">
      <dgm:prSet presAssocID="{0B53ED93-97E1-4293-AC51-94D093F83872}" presName="Name10" presStyleLbl="parChTrans1D2" presStyleIdx="5" presStyleCnt="11"/>
      <dgm:spPr/>
    </dgm:pt>
    <dgm:pt modelId="{D5B92556-34C6-43E0-82BD-0CE49D5F2FF3}" type="pres">
      <dgm:prSet presAssocID="{5B5833F1-8269-4EBA-A880-D47B5528775A}" presName="hierRoot2" presStyleCnt="0"/>
      <dgm:spPr/>
    </dgm:pt>
    <dgm:pt modelId="{806458B3-A3CA-4212-A69A-534340B8C9CD}" type="pres">
      <dgm:prSet presAssocID="{5B5833F1-8269-4EBA-A880-D47B5528775A}" presName="composite2" presStyleCnt="0"/>
      <dgm:spPr/>
    </dgm:pt>
    <dgm:pt modelId="{168FA437-5C12-4C06-A807-F6F14B2C556E}" type="pres">
      <dgm:prSet presAssocID="{5B5833F1-8269-4EBA-A880-D47B5528775A}" presName="background2" presStyleLbl="node2" presStyleIdx="5" presStyleCnt="11"/>
      <dgm:spPr/>
    </dgm:pt>
    <dgm:pt modelId="{6417A44A-9FCB-4111-8E6C-F2B59EC90B6F}" type="pres">
      <dgm:prSet presAssocID="{5B5833F1-8269-4EBA-A880-D47B5528775A}" presName="text2" presStyleLbl="fgAcc2" presStyleIdx="5" presStyleCnt="11" custScaleX="793615" custScaleY="1561186" custLinFactX="-317260" custLinFactY="4059" custLinFactNeighborX="-400000" custLinFactNeighborY="100000">
        <dgm:presLayoutVars>
          <dgm:chPref val="3"/>
        </dgm:presLayoutVars>
      </dgm:prSet>
      <dgm:spPr/>
    </dgm:pt>
    <dgm:pt modelId="{4D78B30F-1B06-4289-BB99-F15E6973F033}" type="pres">
      <dgm:prSet presAssocID="{5B5833F1-8269-4EBA-A880-D47B5528775A}" presName="hierChild3" presStyleCnt="0"/>
      <dgm:spPr/>
    </dgm:pt>
    <dgm:pt modelId="{D435DCAA-B230-41E2-81DF-B43720D6181C}" type="pres">
      <dgm:prSet presAssocID="{A8AA6938-F27C-4F50-8078-1F345B772A1D}" presName="Name10" presStyleLbl="parChTrans1D2" presStyleIdx="6" presStyleCnt="11"/>
      <dgm:spPr/>
    </dgm:pt>
    <dgm:pt modelId="{EE28617A-340B-4741-8979-7168636E0E95}" type="pres">
      <dgm:prSet presAssocID="{8B24C938-D3CD-4319-A7FD-3E4CAD4E6996}" presName="hierRoot2" presStyleCnt="0"/>
      <dgm:spPr/>
    </dgm:pt>
    <dgm:pt modelId="{D7B3D8E1-FDC2-477A-842B-6AFB6F082610}" type="pres">
      <dgm:prSet presAssocID="{8B24C938-D3CD-4319-A7FD-3E4CAD4E6996}" presName="composite2" presStyleCnt="0"/>
      <dgm:spPr/>
    </dgm:pt>
    <dgm:pt modelId="{CA283EE4-FF09-4467-9209-097E5FC998E2}" type="pres">
      <dgm:prSet presAssocID="{8B24C938-D3CD-4319-A7FD-3E4CAD4E6996}" presName="background2" presStyleLbl="node2" presStyleIdx="6" presStyleCnt="11"/>
      <dgm:spPr/>
    </dgm:pt>
    <dgm:pt modelId="{01716BF8-1DF7-4C65-85B2-A864DED0ADD2}" type="pres">
      <dgm:prSet presAssocID="{8B24C938-D3CD-4319-A7FD-3E4CAD4E6996}" presName="text2" presStyleLbl="fgAcc2" presStyleIdx="6" presStyleCnt="11" custScaleX="1638001" custScaleY="2000000" custLinFactX="-275880" custLinFactY="-424191" custLinFactNeighborX="-300000" custLinFactNeighborY="-500000">
        <dgm:presLayoutVars>
          <dgm:chPref val="3"/>
        </dgm:presLayoutVars>
      </dgm:prSet>
      <dgm:spPr/>
    </dgm:pt>
    <dgm:pt modelId="{E1CD004E-9E24-4471-9693-104BCE71A084}" type="pres">
      <dgm:prSet presAssocID="{8B24C938-D3CD-4319-A7FD-3E4CAD4E6996}" presName="hierChild3" presStyleCnt="0"/>
      <dgm:spPr/>
    </dgm:pt>
    <dgm:pt modelId="{87BBB8DD-0982-4F0A-971D-08C4F166E5C5}" type="pres">
      <dgm:prSet presAssocID="{6F44C886-52DD-4A0C-880B-D3CC3375A751}" presName="hierRoot1" presStyleCnt="0"/>
      <dgm:spPr/>
    </dgm:pt>
    <dgm:pt modelId="{E30199A6-A791-4FC7-9198-7241E4EF49A1}" type="pres">
      <dgm:prSet presAssocID="{6F44C886-52DD-4A0C-880B-D3CC3375A751}" presName="composite" presStyleCnt="0"/>
      <dgm:spPr/>
    </dgm:pt>
    <dgm:pt modelId="{08A1318A-3EC2-411D-9926-75D536F9A1C1}" type="pres">
      <dgm:prSet presAssocID="{6F44C886-52DD-4A0C-880B-D3CC3375A751}" presName="background" presStyleLbl="node0" presStyleIdx="3" presStyleCnt="6"/>
      <dgm:spPr/>
    </dgm:pt>
    <dgm:pt modelId="{9FEA981C-A18F-44CA-99D7-090BEDDB0988}" type="pres">
      <dgm:prSet presAssocID="{6F44C886-52DD-4A0C-880B-D3CC3375A751}" presName="text" presStyleLbl="fgAcc0" presStyleIdx="3" presStyleCnt="6" custScaleX="1422682" custScaleY="843552" custLinFactY="-501028" custLinFactNeighborX="20218" custLinFactNeighborY="-600000">
        <dgm:presLayoutVars>
          <dgm:chPref val="3"/>
        </dgm:presLayoutVars>
      </dgm:prSet>
      <dgm:spPr/>
    </dgm:pt>
    <dgm:pt modelId="{4AB03A63-BBFE-4024-BA3D-DA52595C61A5}" type="pres">
      <dgm:prSet presAssocID="{6F44C886-52DD-4A0C-880B-D3CC3375A751}" presName="hierChild2" presStyleCnt="0"/>
      <dgm:spPr/>
    </dgm:pt>
    <dgm:pt modelId="{9FC1B29D-6113-4AF6-906E-A55F96D893DF}" type="pres">
      <dgm:prSet presAssocID="{CE5A994B-71E7-4831-BD6F-994350C482C1}" presName="Name10" presStyleLbl="parChTrans1D2" presStyleIdx="7" presStyleCnt="11"/>
      <dgm:spPr/>
    </dgm:pt>
    <dgm:pt modelId="{D31C8EDD-DBEE-455B-9525-32017229CD67}" type="pres">
      <dgm:prSet presAssocID="{F3E9073E-FF20-4C26-8455-AE22A011688B}" presName="hierRoot2" presStyleCnt="0"/>
      <dgm:spPr/>
    </dgm:pt>
    <dgm:pt modelId="{99A0BB5C-A126-43C5-B3A9-023265CA3773}" type="pres">
      <dgm:prSet presAssocID="{F3E9073E-FF20-4C26-8455-AE22A011688B}" presName="composite2" presStyleCnt="0"/>
      <dgm:spPr/>
    </dgm:pt>
    <dgm:pt modelId="{53EDC1FE-3815-4813-9FEB-DD863CF1FDB9}" type="pres">
      <dgm:prSet presAssocID="{F3E9073E-FF20-4C26-8455-AE22A011688B}" presName="background2" presStyleLbl="node2" presStyleIdx="7" presStyleCnt="11"/>
      <dgm:spPr/>
    </dgm:pt>
    <dgm:pt modelId="{D6E725FB-C71A-4839-A758-790B20342367}" type="pres">
      <dgm:prSet presAssocID="{F3E9073E-FF20-4C26-8455-AE22A011688B}" presName="text2" presStyleLbl="fgAcc2" presStyleIdx="7" presStyleCnt="11" custScaleX="1587202" custScaleY="974532" custLinFactX="79612" custLinFactY="690318" custLinFactNeighborX="100000" custLinFactNeighborY="700000">
        <dgm:presLayoutVars>
          <dgm:chPref val="3"/>
        </dgm:presLayoutVars>
      </dgm:prSet>
      <dgm:spPr/>
    </dgm:pt>
    <dgm:pt modelId="{C14CBEBC-3A60-45F9-BD55-B7C5F665D3AB}" type="pres">
      <dgm:prSet presAssocID="{F3E9073E-FF20-4C26-8455-AE22A011688B}" presName="hierChild3" presStyleCnt="0"/>
      <dgm:spPr/>
    </dgm:pt>
    <dgm:pt modelId="{E738C6AD-7EBA-4033-8DE5-9D3FA61D563D}" type="pres">
      <dgm:prSet presAssocID="{8468C556-5076-433D-B778-86A3737F8A36}" presName="Name10" presStyleLbl="parChTrans1D2" presStyleIdx="8" presStyleCnt="11"/>
      <dgm:spPr/>
    </dgm:pt>
    <dgm:pt modelId="{46614E62-8EC3-485E-956F-AC5279E6FD4F}" type="pres">
      <dgm:prSet presAssocID="{8EB22800-20E5-4929-B5BE-2CD7E33ABED8}" presName="hierRoot2" presStyleCnt="0"/>
      <dgm:spPr/>
    </dgm:pt>
    <dgm:pt modelId="{1A4AC6BE-5B1E-4627-B54D-808B6033DE98}" type="pres">
      <dgm:prSet presAssocID="{8EB22800-20E5-4929-B5BE-2CD7E33ABED8}" presName="composite2" presStyleCnt="0"/>
      <dgm:spPr/>
    </dgm:pt>
    <dgm:pt modelId="{F8F718B1-446C-4653-9B8B-C032E2D6EDCF}" type="pres">
      <dgm:prSet presAssocID="{8EB22800-20E5-4929-B5BE-2CD7E33ABED8}" presName="background2" presStyleLbl="node2" presStyleIdx="8" presStyleCnt="11"/>
      <dgm:spPr/>
    </dgm:pt>
    <dgm:pt modelId="{8AFC0260-020A-4B3E-AB90-839575F58BA8}" type="pres">
      <dgm:prSet presAssocID="{8EB22800-20E5-4929-B5BE-2CD7E33ABED8}" presName="text2" presStyleLbl="fgAcc2" presStyleIdx="8" presStyleCnt="11" custScaleX="1228256" custScaleY="1587174" custLinFactX="200000" custLinFactY="637353" custLinFactNeighborX="261594" custLinFactNeighborY="700000">
        <dgm:presLayoutVars>
          <dgm:chPref val="3"/>
        </dgm:presLayoutVars>
      </dgm:prSet>
      <dgm:spPr/>
    </dgm:pt>
    <dgm:pt modelId="{CF36A92C-4032-4066-9DA1-CE5FC63C346D}" type="pres">
      <dgm:prSet presAssocID="{8EB22800-20E5-4929-B5BE-2CD7E33ABED8}" presName="hierChild3" presStyleCnt="0"/>
      <dgm:spPr/>
    </dgm:pt>
    <dgm:pt modelId="{2120A912-721D-4630-9B0A-2EC42313C802}" type="pres">
      <dgm:prSet presAssocID="{8BD1D981-0330-4B15-9ECF-F680408B29F6}" presName="hierRoot1" presStyleCnt="0"/>
      <dgm:spPr/>
    </dgm:pt>
    <dgm:pt modelId="{3777AE06-FE73-4305-BBB5-B984FBBA2AA6}" type="pres">
      <dgm:prSet presAssocID="{8BD1D981-0330-4B15-9ECF-F680408B29F6}" presName="composite" presStyleCnt="0"/>
      <dgm:spPr/>
    </dgm:pt>
    <dgm:pt modelId="{E81E0A06-3879-48C2-BB93-9214574D1B02}" type="pres">
      <dgm:prSet presAssocID="{8BD1D981-0330-4B15-9ECF-F680408B29F6}" presName="background" presStyleLbl="node0" presStyleIdx="4" presStyleCnt="6"/>
      <dgm:spPr/>
    </dgm:pt>
    <dgm:pt modelId="{6785FB30-4363-478C-90F8-BAF37C5C4915}" type="pres">
      <dgm:prSet presAssocID="{8BD1D981-0330-4B15-9ECF-F680408B29F6}" presName="text" presStyleLbl="fgAcc0" presStyleIdx="4" presStyleCnt="6" custScaleX="1284286" custScaleY="1077787" custLinFactX="300000" custLinFactY="-528213" custLinFactNeighborX="325600" custLinFactNeighborY="-600000">
        <dgm:presLayoutVars>
          <dgm:chPref val="3"/>
        </dgm:presLayoutVars>
      </dgm:prSet>
      <dgm:spPr/>
    </dgm:pt>
    <dgm:pt modelId="{569E7F24-1E42-4DEC-ABA6-8FFDDB59BA56}" type="pres">
      <dgm:prSet presAssocID="{8BD1D981-0330-4B15-9ECF-F680408B29F6}" presName="hierChild2" presStyleCnt="0"/>
      <dgm:spPr/>
    </dgm:pt>
    <dgm:pt modelId="{A3C6254B-9352-45CC-807F-CE66839E8FC3}" type="pres">
      <dgm:prSet presAssocID="{06BAF58D-0939-441E-A642-C982BFFE244F}" presName="Name10" presStyleLbl="parChTrans1D2" presStyleIdx="9" presStyleCnt="11"/>
      <dgm:spPr/>
    </dgm:pt>
    <dgm:pt modelId="{19CB8AE1-863C-4898-9696-D7B8558CC001}" type="pres">
      <dgm:prSet presAssocID="{F60DF55F-E95A-4540-BED5-4230153F48B1}" presName="hierRoot2" presStyleCnt="0"/>
      <dgm:spPr/>
    </dgm:pt>
    <dgm:pt modelId="{BEE23D54-2C16-41B0-B20B-F51964B39DF2}" type="pres">
      <dgm:prSet presAssocID="{F60DF55F-E95A-4540-BED5-4230153F48B1}" presName="composite2" presStyleCnt="0"/>
      <dgm:spPr/>
    </dgm:pt>
    <dgm:pt modelId="{9A5F2886-3299-4639-9D3D-98D0A0A1728A}" type="pres">
      <dgm:prSet presAssocID="{F60DF55F-E95A-4540-BED5-4230153F48B1}" presName="background2" presStyleLbl="node2" presStyleIdx="9" presStyleCnt="11"/>
      <dgm:spPr/>
    </dgm:pt>
    <dgm:pt modelId="{AA3BDED2-1FCB-4700-A7E2-D3B2EA11C3C3}" type="pres">
      <dgm:prSet presAssocID="{F60DF55F-E95A-4540-BED5-4230153F48B1}" presName="text2" presStyleLbl="fgAcc2" presStyleIdx="9" presStyleCnt="11" custScaleX="1562386" custScaleY="1769863" custLinFactX="300000" custLinFactY="-300000" custLinFactNeighborX="303244" custLinFactNeighborY="-394161">
        <dgm:presLayoutVars>
          <dgm:chPref val="3"/>
        </dgm:presLayoutVars>
      </dgm:prSet>
      <dgm:spPr/>
    </dgm:pt>
    <dgm:pt modelId="{5A31A164-2436-46AB-8D64-46FD9C0A44EE}" type="pres">
      <dgm:prSet presAssocID="{F60DF55F-E95A-4540-BED5-4230153F48B1}" presName="hierChild3" presStyleCnt="0"/>
      <dgm:spPr/>
    </dgm:pt>
    <dgm:pt modelId="{A998E0A4-8F52-4EF6-8303-8DB4B25E0EDA}" type="pres">
      <dgm:prSet presAssocID="{C895D903-2FF2-45CA-8A11-F17484A0A0B7}" presName="hierRoot1" presStyleCnt="0"/>
      <dgm:spPr/>
    </dgm:pt>
    <dgm:pt modelId="{1164A37B-7D9D-45CD-BE05-A6794CFB49D6}" type="pres">
      <dgm:prSet presAssocID="{C895D903-2FF2-45CA-8A11-F17484A0A0B7}" presName="composite" presStyleCnt="0"/>
      <dgm:spPr/>
    </dgm:pt>
    <dgm:pt modelId="{50ECA90C-DF25-478D-ABB0-148E8B094855}" type="pres">
      <dgm:prSet presAssocID="{C895D903-2FF2-45CA-8A11-F17484A0A0B7}" presName="background" presStyleLbl="node0" presStyleIdx="5" presStyleCnt="6"/>
      <dgm:spPr/>
    </dgm:pt>
    <dgm:pt modelId="{1DEFD2B1-1D3C-4105-BF6E-D7993BF9503E}" type="pres">
      <dgm:prSet presAssocID="{C895D903-2FF2-45CA-8A11-F17484A0A0B7}" presName="text" presStyleLbl="fgAcc0" presStyleIdx="5" presStyleCnt="6" custScaleX="1676688" custScaleY="1047154" custLinFactX="-325227" custLinFactY="1592132" custLinFactNeighborX="-400000" custLinFactNeighborY="1600000">
        <dgm:presLayoutVars>
          <dgm:chPref val="3"/>
        </dgm:presLayoutVars>
      </dgm:prSet>
      <dgm:spPr/>
    </dgm:pt>
    <dgm:pt modelId="{964168D4-4D25-47C2-B8B5-C762448B46B3}" type="pres">
      <dgm:prSet presAssocID="{C895D903-2FF2-45CA-8A11-F17484A0A0B7}" presName="hierChild2" presStyleCnt="0"/>
      <dgm:spPr/>
    </dgm:pt>
    <dgm:pt modelId="{A33919C6-B866-4B5A-A828-9E8A6D3AD90B}" type="pres">
      <dgm:prSet presAssocID="{05FF8FCF-B815-4C80-917F-BF095D470E45}" presName="Name10" presStyleLbl="parChTrans1D2" presStyleIdx="10" presStyleCnt="11"/>
      <dgm:spPr/>
    </dgm:pt>
    <dgm:pt modelId="{7FDB9CB1-FF4F-4425-BF3E-799DDBE1479B}" type="pres">
      <dgm:prSet presAssocID="{C9B92AEF-13E3-4C14-B904-27E8DCCD003A}" presName="hierRoot2" presStyleCnt="0"/>
      <dgm:spPr/>
    </dgm:pt>
    <dgm:pt modelId="{77458F79-0435-41BC-972B-A3B084CDCE64}" type="pres">
      <dgm:prSet presAssocID="{C9B92AEF-13E3-4C14-B904-27E8DCCD003A}" presName="composite2" presStyleCnt="0"/>
      <dgm:spPr/>
    </dgm:pt>
    <dgm:pt modelId="{30FC55E5-161E-49C6-9AF4-1274DA742073}" type="pres">
      <dgm:prSet presAssocID="{C9B92AEF-13E3-4C14-B904-27E8DCCD003A}" presName="background2" presStyleLbl="node2" presStyleIdx="10" presStyleCnt="11"/>
      <dgm:spPr/>
    </dgm:pt>
    <dgm:pt modelId="{72AAAAE0-B46F-46FA-BF01-05F45CF22543}" type="pres">
      <dgm:prSet presAssocID="{C9B92AEF-13E3-4C14-B904-27E8DCCD003A}" presName="text2" presStyleLbl="fgAcc2" presStyleIdx="10" presStyleCnt="11" custScaleX="1231600" custScaleY="716409" custLinFactX="-100000" custLinFactY="2300000" custLinFactNeighborX="-173203" custLinFactNeighborY="2338859">
        <dgm:presLayoutVars>
          <dgm:chPref val="3"/>
        </dgm:presLayoutVars>
      </dgm:prSet>
      <dgm:spPr/>
    </dgm:pt>
    <dgm:pt modelId="{1ABD78AB-D2E4-4BC7-B62B-A2DDAEEE2278}" type="pres">
      <dgm:prSet presAssocID="{C9B92AEF-13E3-4C14-B904-27E8DCCD003A}" presName="hierChild3" presStyleCnt="0"/>
      <dgm:spPr/>
    </dgm:pt>
  </dgm:ptLst>
  <dgm:cxnLst>
    <dgm:cxn modelId="{CF7A5B0C-D7C7-4E81-BE1F-D9FA0FC104B8}" type="presOf" srcId="{8BD1D981-0330-4B15-9ECF-F680408B29F6}" destId="{6785FB30-4363-478C-90F8-BAF37C5C4915}" srcOrd="0" destOrd="0" presId="urn:microsoft.com/office/officeart/2005/8/layout/hierarchy1"/>
    <dgm:cxn modelId="{D07ADB0F-997F-4510-8141-CE9C743270D5}" srcId="{8BD1D981-0330-4B15-9ECF-F680408B29F6}" destId="{F60DF55F-E95A-4540-BED5-4230153F48B1}" srcOrd="0" destOrd="0" parTransId="{06BAF58D-0939-441E-A642-C982BFFE244F}" sibTransId="{AEE112D0-1BA0-4597-93AE-FE18526B8013}"/>
    <dgm:cxn modelId="{1A051C12-822C-4A7E-9B22-19459C17493B}" type="presOf" srcId="{8B24C938-D3CD-4319-A7FD-3E4CAD4E6996}" destId="{01716BF8-1DF7-4C65-85B2-A864DED0ADD2}" srcOrd="0" destOrd="0" presId="urn:microsoft.com/office/officeart/2005/8/layout/hierarchy1"/>
    <dgm:cxn modelId="{B93AB417-2E9B-4D17-B9AB-C1C1542C9C7B}" srcId="{EE2C33BF-C248-4879-859C-1CEEB637B8EA}" destId="{30DEA445-8650-4A7A-A0B1-4A6E821F8374}" srcOrd="1" destOrd="0" parTransId="{E40ECE37-4857-451F-8D98-B346B6906BF2}" sibTransId="{2D5504FC-1E16-42AC-A692-C24BE534E0C2}"/>
    <dgm:cxn modelId="{73834E19-9A21-4FE0-8F25-1A2A1C156A59}" type="presOf" srcId="{C50A2C86-91AE-446E-926A-7E3E53237288}" destId="{3031D300-C3AD-4140-84C7-C70C036AF7D4}" srcOrd="0" destOrd="0" presId="urn:microsoft.com/office/officeart/2005/8/layout/hierarchy1"/>
    <dgm:cxn modelId="{69C29B1A-792D-4134-A834-E548FF5CE724}" srcId="{23CB0450-BB57-445F-ACB2-4079A7E62599}" destId="{20BB85DD-FFC5-44BD-9223-F892EFB8A7E0}" srcOrd="0" destOrd="0" parTransId="{D330086F-7458-4171-9612-66D6D84E4E13}" sibTransId="{6464E39A-7BC1-475E-B719-F72C2E4390A6}"/>
    <dgm:cxn modelId="{E448A91B-F111-47FE-8177-851A115BB28A}" type="presOf" srcId="{C9B92AEF-13E3-4C14-B904-27E8DCCD003A}" destId="{72AAAAE0-B46F-46FA-BF01-05F45CF22543}" srcOrd="0" destOrd="0" presId="urn:microsoft.com/office/officeart/2005/8/layout/hierarchy1"/>
    <dgm:cxn modelId="{BB8A2F1E-DBDE-437C-A44B-EB2A768755D9}" type="presOf" srcId="{EE2C33BF-C248-4879-859C-1CEEB637B8EA}" destId="{FDECEA97-35AA-4387-ADC7-B50A93F4475D}" srcOrd="0" destOrd="0" presId="urn:microsoft.com/office/officeart/2005/8/layout/hierarchy1"/>
    <dgm:cxn modelId="{D7DC3723-5297-428C-AEDD-BDD4EF6A1227}" type="presOf" srcId="{D330086F-7458-4171-9612-66D6D84E4E13}" destId="{30F5379A-F6C9-434F-B49B-520A23C636F2}" srcOrd="0" destOrd="0" presId="urn:microsoft.com/office/officeart/2005/8/layout/hierarchy1"/>
    <dgm:cxn modelId="{BC4C4923-8EB2-4D5D-B67B-D2678B02B10D}" srcId="{EE2C33BF-C248-4879-859C-1CEEB637B8EA}" destId="{C50A2C86-91AE-446E-926A-7E3E53237288}" srcOrd="0" destOrd="0" parTransId="{C1D634DB-7060-47DA-9287-C30B77E411C6}" sibTransId="{228CFC6D-D4D9-4275-8456-A439BBC4E1F0}"/>
    <dgm:cxn modelId="{8BDCE230-70BD-42BB-934B-C6B699D754C3}" srcId="{6F44C886-52DD-4A0C-880B-D3CC3375A751}" destId="{8EB22800-20E5-4929-B5BE-2CD7E33ABED8}" srcOrd="1" destOrd="0" parTransId="{8468C556-5076-433D-B778-86A3737F8A36}" sibTransId="{55BB659D-813C-4F6E-8A82-2229C042C1E8}"/>
    <dgm:cxn modelId="{4934AD32-0E5F-4E66-9648-4EC87AEA18A7}" srcId="{23CB0450-BB57-445F-ACB2-4079A7E62599}" destId="{8B24C938-D3CD-4319-A7FD-3E4CAD4E6996}" srcOrd="2" destOrd="0" parTransId="{A8AA6938-F27C-4F50-8078-1F345B772A1D}" sibTransId="{84B705F9-41CD-4D6C-85A2-8805A08EEB90}"/>
    <dgm:cxn modelId="{6CCE3D39-193A-4CAA-BA6B-F667D22FB1B4}" type="presOf" srcId="{8468C556-5076-433D-B778-86A3737F8A36}" destId="{E738C6AD-7EBA-4033-8DE5-9D3FA61D563D}" srcOrd="0" destOrd="0" presId="urn:microsoft.com/office/officeart/2005/8/layout/hierarchy1"/>
    <dgm:cxn modelId="{4CA4283A-106D-4C3A-BDB3-F992DEB857D1}" type="presOf" srcId="{557D76E7-41F4-4AD5-A566-6D4EBCC294EA}" destId="{7F9959EE-CA59-44D3-BDBD-BC7619C22AAC}" srcOrd="0" destOrd="0" presId="urn:microsoft.com/office/officeart/2005/8/layout/hierarchy1"/>
    <dgm:cxn modelId="{0A31E33D-40F6-446D-9860-15B1CE944A2D}" type="presOf" srcId="{20BB85DD-FFC5-44BD-9223-F892EFB8A7E0}" destId="{1A43515C-6C9F-4523-B038-7973E5D95C69}" srcOrd="0" destOrd="0" presId="urn:microsoft.com/office/officeart/2005/8/layout/hierarchy1"/>
    <dgm:cxn modelId="{BEB65140-DC63-4892-B858-C022DED01B85}" srcId="{8F34193F-8F2E-418B-8A4A-8168E5A63EE6}" destId="{8BD1D981-0330-4B15-9ECF-F680408B29F6}" srcOrd="4" destOrd="0" parTransId="{22DD1A31-9B8A-4407-8576-C62BDA8C0603}" sibTransId="{B8CF3953-A5E6-448A-B2DA-473CEA0FB5D7}"/>
    <dgm:cxn modelId="{7875A15F-CE33-4F40-8836-A708C1A36064}" srcId="{8F34193F-8F2E-418B-8A4A-8168E5A63EE6}" destId="{6F44C886-52DD-4A0C-880B-D3CC3375A751}" srcOrd="3" destOrd="0" parTransId="{3D47AFB4-0C80-4371-9C7B-FD656E374FED}" sibTransId="{38EEB0C1-2A55-48A4-97AE-79E66FABF009}"/>
    <dgm:cxn modelId="{D52DC663-D71E-4A69-94F2-635AC552A184}" type="presOf" srcId="{CE5A994B-71E7-4831-BD6F-994350C482C1}" destId="{9FC1B29D-6113-4AF6-906E-A55F96D893DF}" srcOrd="0" destOrd="0" presId="urn:microsoft.com/office/officeart/2005/8/layout/hierarchy1"/>
    <dgm:cxn modelId="{696F5747-AA8F-4F8A-B720-B2BE09C1F8C0}" type="presOf" srcId="{30DEA445-8650-4A7A-A0B1-4A6E821F8374}" destId="{B29D15FD-01BF-4F37-B378-93F19662C3E6}" srcOrd="0" destOrd="0" presId="urn:microsoft.com/office/officeart/2005/8/layout/hierarchy1"/>
    <dgm:cxn modelId="{93AA4B4A-994B-44D5-B499-E76D49E13CB7}" srcId="{8F34193F-8F2E-418B-8A4A-8168E5A63EE6}" destId="{C895D903-2FF2-45CA-8A11-F17484A0A0B7}" srcOrd="5" destOrd="0" parTransId="{14907384-FCF0-49A2-9072-C9DE006F853A}" sibTransId="{B50C1EB4-ECCE-4EE6-9189-E3646E770162}"/>
    <dgm:cxn modelId="{69BE9E6C-08FE-465A-AA99-C9526166AAFC}" srcId="{6F44C886-52DD-4A0C-880B-D3CC3375A751}" destId="{F3E9073E-FF20-4C26-8455-AE22A011688B}" srcOrd="0" destOrd="0" parTransId="{CE5A994B-71E7-4831-BD6F-994350C482C1}" sibTransId="{75AA1589-9971-4037-9158-A42070B2ECCC}"/>
    <dgm:cxn modelId="{E573AC4F-9B29-4F1A-85C3-6B84F0D68852}" type="presOf" srcId="{F3E9073E-FF20-4C26-8455-AE22A011688B}" destId="{D6E725FB-C71A-4839-A758-790B20342367}" srcOrd="0" destOrd="0" presId="urn:microsoft.com/office/officeart/2005/8/layout/hierarchy1"/>
    <dgm:cxn modelId="{250EB670-8BFE-4AC2-96A9-9984FF0B13A9}" srcId="{8F34193F-8F2E-418B-8A4A-8168E5A63EE6}" destId="{23CB0450-BB57-445F-ACB2-4079A7E62599}" srcOrd="2" destOrd="0" parTransId="{5535C3B6-FD51-4FC0-BA8C-C65A7D432366}" sibTransId="{B1E22C17-3C35-4FB6-9B01-0D2843B0B350}"/>
    <dgm:cxn modelId="{6FC40052-FEFA-4E08-B02B-04BD3F06623C}" type="presOf" srcId="{8EB22800-20E5-4929-B5BE-2CD7E33ABED8}" destId="{8AFC0260-020A-4B3E-AB90-839575F58BA8}" srcOrd="0" destOrd="0" presId="urn:microsoft.com/office/officeart/2005/8/layout/hierarchy1"/>
    <dgm:cxn modelId="{62A17F73-B4E0-4A4E-AA3F-928F79FA35B3}" type="presOf" srcId="{988A6C97-8B64-477A-A8C9-3DE8D2868109}" destId="{72026E05-0FEB-4F34-8A14-05B11A0BA8E5}" srcOrd="0" destOrd="0" presId="urn:microsoft.com/office/officeart/2005/8/layout/hierarchy1"/>
    <dgm:cxn modelId="{335FE456-F9F4-407E-AF24-0EA79D3800B4}" type="presOf" srcId="{6F44C886-52DD-4A0C-880B-D3CC3375A751}" destId="{9FEA981C-A18F-44CA-99D7-090BEDDB0988}" srcOrd="0" destOrd="0" presId="urn:microsoft.com/office/officeart/2005/8/layout/hierarchy1"/>
    <dgm:cxn modelId="{3A1D7E79-ECF8-42D2-8BF9-F31D74BC8305}" type="presOf" srcId="{0B53ED93-97E1-4293-AC51-94D093F83872}" destId="{C165AFF8-5779-4ACB-87B9-5C5A15E78C24}" srcOrd="0" destOrd="0" presId="urn:microsoft.com/office/officeart/2005/8/layout/hierarchy1"/>
    <dgm:cxn modelId="{C111395A-0C07-4157-804E-6E53970C1BCA}" type="presOf" srcId="{23CB0450-BB57-445F-ACB2-4079A7E62599}" destId="{3805B126-4634-4B37-84C7-F7AF2EFA551E}" srcOrd="0" destOrd="0" presId="urn:microsoft.com/office/officeart/2005/8/layout/hierarchy1"/>
    <dgm:cxn modelId="{9CF12B7E-70CC-4953-A2B9-0F6939B90491}" type="presOf" srcId="{42B4C403-729E-4AC3-829C-D900937E6855}" destId="{9984CC04-D50A-419A-BA3C-B719166C2AC4}" srcOrd="0" destOrd="0" presId="urn:microsoft.com/office/officeart/2005/8/layout/hierarchy1"/>
    <dgm:cxn modelId="{0148CF8A-8F7A-4198-A3BE-35CA523467E3}" type="presOf" srcId="{603A1A0B-9429-4041-A305-145C3029815C}" destId="{FD99A4CF-A3E9-45F8-AAC6-22C863E95792}" srcOrd="0" destOrd="0" presId="urn:microsoft.com/office/officeart/2005/8/layout/hierarchy1"/>
    <dgm:cxn modelId="{2EE2E98A-18E0-478C-A286-257A6A7B6103}" srcId="{23CB0450-BB57-445F-ACB2-4079A7E62599}" destId="{5B5833F1-8269-4EBA-A880-D47B5528775A}" srcOrd="1" destOrd="0" parTransId="{0B53ED93-97E1-4293-AC51-94D093F83872}" sibTransId="{42181D8F-DC9C-4358-9BF7-85E43E35BC6C}"/>
    <dgm:cxn modelId="{77887999-546D-476A-85C7-792EAB9AAB4F}" type="presOf" srcId="{06BAF58D-0939-441E-A642-C982BFFE244F}" destId="{A3C6254B-9352-45CC-807F-CE66839E8FC3}" srcOrd="0" destOrd="0" presId="urn:microsoft.com/office/officeart/2005/8/layout/hierarchy1"/>
    <dgm:cxn modelId="{F670929D-0014-4CED-9EDF-D7947C52C876}" type="presOf" srcId="{8F34193F-8F2E-418B-8A4A-8168E5A63EE6}" destId="{AC35B71E-F9D4-418F-94A8-4D74210209FD}" srcOrd="0" destOrd="0" presId="urn:microsoft.com/office/officeart/2005/8/layout/hierarchy1"/>
    <dgm:cxn modelId="{E58DE1A1-8C01-4689-BACA-3D962DEF81B5}" type="presOf" srcId="{C1D634DB-7060-47DA-9287-C30B77E411C6}" destId="{F2F1E4B9-C9CE-469B-8605-9F5B673DDFB0}" srcOrd="0" destOrd="0" presId="urn:microsoft.com/office/officeart/2005/8/layout/hierarchy1"/>
    <dgm:cxn modelId="{59D668A9-6726-46B3-BE08-A6D5CB52A795}" type="presOf" srcId="{C895D903-2FF2-45CA-8A11-F17484A0A0B7}" destId="{1DEFD2B1-1D3C-4105-BF6E-D7993BF9503E}" srcOrd="0" destOrd="0" presId="urn:microsoft.com/office/officeart/2005/8/layout/hierarchy1"/>
    <dgm:cxn modelId="{C9D1F7AD-8187-4FE5-8F77-86A7A2D14631}" srcId="{C895D903-2FF2-45CA-8A11-F17484A0A0B7}" destId="{C9B92AEF-13E3-4C14-B904-27E8DCCD003A}" srcOrd="0" destOrd="0" parTransId="{05FF8FCF-B815-4C80-917F-BF095D470E45}" sibTransId="{1F936877-1337-40B4-B5B8-2B4B515241D8}"/>
    <dgm:cxn modelId="{B9B17DB0-E335-48D8-BBD6-A1D2B40D9871}" type="presOf" srcId="{F60DF55F-E95A-4540-BED5-4230153F48B1}" destId="{AA3BDED2-1FCB-4700-A7E2-D3B2EA11C3C3}" srcOrd="0" destOrd="0" presId="urn:microsoft.com/office/officeart/2005/8/layout/hierarchy1"/>
    <dgm:cxn modelId="{D51483B0-F360-4D56-A42D-516D1227A6C0}" srcId="{8F34193F-8F2E-418B-8A4A-8168E5A63EE6}" destId="{18CB88E7-8B7D-4CFF-B436-D8B202B9F717}" srcOrd="1" destOrd="0" parTransId="{E71E3ABA-C42A-43E6-911A-0E219027F4A6}" sibTransId="{988363CC-E9D6-4493-8171-BB8DD09E3148}"/>
    <dgm:cxn modelId="{364969B1-6BAD-44DC-85F9-EE99053887F5}" type="presOf" srcId="{18CB88E7-8B7D-4CFF-B436-D8B202B9F717}" destId="{DBE2B1B1-4743-4FC2-9605-BC854F9AF0E4}" srcOrd="0" destOrd="0" presId="urn:microsoft.com/office/officeart/2005/8/layout/hierarchy1"/>
    <dgm:cxn modelId="{04EAB7BC-BB6E-4AF5-979E-B6AFA67699FC}" type="presOf" srcId="{E40ECE37-4857-451F-8D98-B346B6906BF2}" destId="{9DF4561C-3834-489E-A772-D79BFFB56155}" srcOrd="0" destOrd="0" presId="urn:microsoft.com/office/officeart/2005/8/layout/hierarchy1"/>
    <dgm:cxn modelId="{0214CED0-8FB9-4304-BDC7-782C65BD07AC}" srcId="{18CB88E7-8B7D-4CFF-B436-D8B202B9F717}" destId="{988A6C97-8B64-477A-A8C9-3DE8D2868109}" srcOrd="0" destOrd="0" parTransId="{42B4C403-729E-4AC3-829C-D900937E6855}" sibTransId="{CBD79F8B-443E-4291-949E-BECCA6194F5B}"/>
    <dgm:cxn modelId="{E81DFDD8-30AB-408F-AC58-389962B195C8}" type="presOf" srcId="{05FF8FCF-B815-4C80-917F-BF095D470E45}" destId="{A33919C6-B866-4B5A-A828-9E8A6D3AD90B}" srcOrd="0" destOrd="0" presId="urn:microsoft.com/office/officeart/2005/8/layout/hierarchy1"/>
    <dgm:cxn modelId="{172582E8-9EEA-4AE6-8C63-461509CE6C39}" type="presOf" srcId="{A8AA6938-F27C-4F50-8078-1F345B772A1D}" destId="{D435DCAA-B230-41E2-81DF-B43720D6181C}" srcOrd="0" destOrd="0" presId="urn:microsoft.com/office/officeart/2005/8/layout/hierarchy1"/>
    <dgm:cxn modelId="{B3192DE9-CD1C-477F-B2E3-6A71F3F2BD47}" type="presOf" srcId="{5B5833F1-8269-4EBA-A880-D47B5528775A}" destId="{6417A44A-9FCB-4111-8E6C-F2B59EC90B6F}" srcOrd="0" destOrd="0" presId="urn:microsoft.com/office/officeart/2005/8/layout/hierarchy1"/>
    <dgm:cxn modelId="{D13A71F1-A30B-4C6A-9ED5-296172380E07}" srcId="{18CB88E7-8B7D-4CFF-B436-D8B202B9F717}" destId="{603A1A0B-9429-4041-A305-145C3029815C}" srcOrd="1" destOrd="0" parTransId="{557D76E7-41F4-4AD5-A566-6D4EBCC294EA}" sibTransId="{D49F4901-62D8-4D43-8EB2-AD98595546F7}"/>
    <dgm:cxn modelId="{79ED41F5-5630-4C6E-83F9-1B834897CD81}" srcId="{8F34193F-8F2E-418B-8A4A-8168E5A63EE6}" destId="{EE2C33BF-C248-4879-859C-1CEEB637B8EA}" srcOrd="0" destOrd="0" parTransId="{D3D91226-5C8C-4D1B-965A-C3C043543870}" sibTransId="{CF10BC44-5859-49BF-93BF-D67D71EF7A1C}"/>
    <dgm:cxn modelId="{3BA5BC12-CDAC-4441-B684-61E6C80D82F8}" type="presParOf" srcId="{AC35B71E-F9D4-418F-94A8-4D74210209FD}" destId="{E5B6AA2E-5A8C-42E5-8914-053349FC9A47}" srcOrd="0" destOrd="0" presId="urn:microsoft.com/office/officeart/2005/8/layout/hierarchy1"/>
    <dgm:cxn modelId="{A3559CE8-4CD6-4DFF-BAD1-97C2640464F5}" type="presParOf" srcId="{E5B6AA2E-5A8C-42E5-8914-053349FC9A47}" destId="{BF3AA593-609A-43CF-B73C-16EAECD00670}" srcOrd="0" destOrd="0" presId="urn:microsoft.com/office/officeart/2005/8/layout/hierarchy1"/>
    <dgm:cxn modelId="{93E76731-E9B7-4F05-A75F-17F35A54D1C5}" type="presParOf" srcId="{BF3AA593-609A-43CF-B73C-16EAECD00670}" destId="{0A58F909-4CF5-4EF2-9B53-04E940D76E43}" srcOrd="0" destOrd="0" presId="urn:microsoft.com/office/officeart/2005/8/layout/hierarchy1"/>
    <dgm:cxn modelId="{F38F3248-81EE-4C3E-A02A-23D3476D34BD}" type="presParOf" srcId="{BF3AA593-609A-43CF-B73C-16EAECD00670}" destId="{FDECEA97-35AA-4387-ADC7-B50A93F4475D}" srcOrd="1" destOrd="0" presId="urn:microsoft.com/office/officeart/2005/8/layout/hierarchy1"/>
    <dgm:cxn modelId="{6B516061-350C-4BE8-A9D9-5A25FFEC659D}" type="presParOf" srcId="{E5B6AA2E-5A8C-42E5-8914-053349FC9A47}" destId="{7CDA428E-68C6-47E9-A7EB-296009AD6567}" srcOrd="1" destOrd="0" presId="urn:microsoft.com/office/officeart/2005/8/layout/hierarchy1"/>
    <dgm:cxn modelId="{0921DE46-0492-41C2-AAC6-8952E3B72715}" type="presParOf" srcId="{7CDA428E-68C6-47E9-A7EB-296009AD6567}" destId="{F2F1E4B9-C9CE-469B-8605-9F5B673DDFB0}" srcOrd="0" destOrd="0" presId="urn:microsoft.com/office/officeart/2005/8/layout/hierarchy1"/>
    <dgm:cxn modelId="{C3F1C6A1-0E8A-4E4D-80B0-6C634FF2E6E4}" type="presParOf" srcId="{7CDA428E-68C6-47E9-A7EB-296009AD6567}" destId="{29173F26-C499-43CD-9FCF-7C8D00D1B0BD}" srcOrd="1" destOrd="0" presId="urn:microsoft.com/office/officeart/2005/8/layout/hierarchy1"/>
    <dgm:cxn modelId="{C9D4F24E-4F48-45E2-A2BC-4CE3A5D00A4F}" type="presParOf" srcId="{29173F26-C499-43CD-9FCF-7C8D00D1B0BD}" destId="{4E34374D-C978-4FEA-A2B0-989CA5418B07}" srcOrd="0" destOrd="0" presId="urn:microsoft.com/office/officeart/2005/8/layout/hierarchy1"/>
    <dgm:cxn modelId="{1ADC44F1-98B7-4EE8-8B1D-74FAD1F4411B}" type="presParOf" srcId="{4E34374D-C978-4FEA-A2B0-989CA5418B07}" destId="{232A7E63-011D-49DB-9981-A4B29ECF662F}" srcOrd="0" destOrd="0" presId="urn:microsoft.com/office/officeart/2005/8/layout/hierarchy1"/>
    <dgm:cxn modelId="{CD21DD3E-CAE9-46DD-B832-48BE45CE52A5}" type="presParOf" srcId="{4E34374D-C978-4FEA-A2B0-989CA5418B07}" destId="{3031D300-C3AD-4140-84C7-C70C036AF7D4}" srcOrd="1" destOrd="0" presId="urn:microsoft.com/office/officeart/2005/8/layout/hierarchy1"/>
    <dgm:cxn modelId="{893888E2-05D6-4CD5-8FC6-8A0F4A89FE97}" type="presParOf" srcId="{29173F26-C499-43CD-9FCF-7C8D00D1B0BD}" destId="{33BEEE88-7EA1-4F47-8F0F-DE35A2035CA0}" srcOrd="1" destOrd="0" presId="urn:microsoft.com/office/officeart/2005/8/layout/hierarchy1"/>
    <dgm:cxn modelId="{82E178DA-3366-4C53-AA93-1834C6D42DCE}" type="presParOf" srcId="{7CDA428E-68C6-47E9-A7EB-296009AD6567}" destId="{9DF4561C-3834-489E-A772-D79BFFB56155}" srcOrd="2" destOrd="0" presId="urn:microsoft.com/office/officeart/2005/8/layout/hierarchy1"/>
    <dgm:cxn modelId="{F77F95E9-1798-4387-8E75-283E46F060F8}" type="presParOf" srcId="{7CDA428E-68C6-47E9-A7EB-296009AD6567}" destId="{FD21CFB3-9E15-4EFB-BD88-5E6A94E67E41}" srcOrd="3" destOrd="0" presId="urn:microsoft.com/office/officeart/2005/8/layout/hierarchy1"/>
    <dgm:cxn modelId="{39B3479F-613A-4D9D-B1DD-B53E4CA6088A}" type="presParOf" srcId="{FD21CFB3-9E15-4EFB-BD88-5E6A94E67E41}" destId="{2A9B6DB2-E2E8-447B-9C87-3B95EAC8A4D7}" srcOrd="0" destOrd="0" presId="urn:microsoft.com/office/officeart/2005/8/layout/hierarchy1"/>
    <dgm:cxn modelId="{8DF279E2-55DE-4569-8AE5-DCA00EEEDCB3}" type="presParOf" srcId="{2A9B6DB2-E2E8-447B-9C87-3B95EAC8A4D7}" destId="{29DFBA23-073A-4CD6-B24B-1E7C9C557D73}" srcOrd="0" destOrd="0" presId="urn:microsoft.com/office/officeart/2005/8/layout/hierarchy1"/>
    <dgm:cxn modelId="{A7ABB7E8-F6DA-416B-A783-89835092900E}" type="presParOf" srcId="{2A9B6DB2-E2E8-447B-9C87-3B95EAC8A4D7}" destId="{B29D15FD-01BF-4F37-B378-93F19662C3E6}" srcOrd="1" destOrd="0" presId="urn:microsoft.com/office/officeart/2005/8/layout/hierarchy1"/>
    <dgm:cxn modelId="{EB9ACE8D-4D78-488B-A42B-DBBC3CD88976}" type="presParOf" srcId="{FD21CFB3-9E15-4EFB-BD88-5E6A94E67E41}" destId="{C4517264-6AA0-4C52-AC89-B7D1F890B0B8}" srcOrd="1" destOrd="0" presId="urn:microsoft.com/office/officeart/2005/8/layout/hierarchy1"/>
    <dgm:cxn modelId="{ECA648C5-6B8F-4177-B58E-40CDF315A069}" type="presParOf" srcId="{AC35B71E-F9D4-418F-94A8-4D74210209FD}" destId="{176FF1CA-262D-4D8E-9C3A-147BBC3236D2}" srcOrd="1" destOrd="0" presId="urn:microsoft.com/office/officeart/2005/8/layout/hierarchy1"/>
    <dgm:cxn modelId="{78EE377B-3189-4F06-BAAD-2516D47A56AD}" type="presParOf" srcId="{176FF1CA-262D-4D8E-9C3A-147BBC3236D2}" destId="{975B0604-D7FF-4E0D-9066-0FD8B6C9D6DF}" srcOrd="0" destOrd="0" presId="urn:microsoft.com/office/officeart/2005/8/layout/hierarchy1"/>
    <dgm:cxn modelId="{6C480314-4AB7-4F45-8438-0B01EA6A5D55}" type="presParOf" srcId="{975B0604-D7FF-4E0D-9066-0FD8B6C9D6DF}" destId="{723AAE42-3DE0-4D4D-B725-F8CBC75FF163}" srcOrd="0" destOrd="0" presId="urn:microsoft.com/office/officeart/2005/8/layout/hierarchy1"/>
    <dgm:cxn modelId="{86156EFD-51E2-4844-8824-2B417EC1E18C}" type="presParOf" srcId="{975B0604-D7FF-4E0D-9066-0FD8B6C9D6DF}" destId="{DBE2B1B1-4743-4FC2-9605-BC854F9AF0E4}" srcOrd="1" destOrd="0" presId="urn:microsoft.com/office/officeart/2005/8/layout/hierarchy1"/>
    <dgm:cxn modelId="{55D1F0E3-A268-41D0-9D2B-1C3DDDA2A74E}" type="presParOf" srcId="{176FF1CA-262D-4D8E-9C3A-147BBC3236D2}" destId="{9673DF89-6381-4BF9-A865-43F5A6E0A183}" srcOrd="1" destOrd="0" presId="urn:microsoft.com/office/officeart/2005/8/layout/hierarchy1"/>
    <dgm:cxn modelId="{EB886AA5-2D21-4F2C-901D-07C888FA0F41}" type="presParOf" srcId="{9673DF89-6381-4BF9-A865-43F5A6E0A183}" destId="{9984CC04-D50A-419A-BA3C-B719166C2AC4}" srcOrd="0" destOrd="0" presId="urn:microsoft.com/office/officeart/2005/8/layout/hierarchy1"/>
    <dgm:cxn modelId="{F4563502-61EF-47E6-A15E-E0B172E59CCC}" type="presParOf" srcId="{9673DF89-6381-4BF9-A865-43F5A6E0A183}" destId="{E52D04A9-C90E-43EB-B4CD-3E5C5083DE36}" srcOrd="1" destOrd="0" presId="urn:microsoft.com/office/officeart/2005/8/layout/hierarchy1"/>
    <dgm:cxn modelId="{166B25F1-6C66-4467-B800-DA1BE8301537}" type="presParOf" srcId="{E52D04A9-C90E-43EB-B4CD-3E5C5083DE36}" destId="{DC6254BC-233F-4BB5-B7A0-4F3C76F9878E}" srcOrd="0" destOrd="0" presId="urn:microsoft.com/office/officeart/2005/8/layout/hierarchy1"/>
    <dgm:cxn modelId="{8AF50FAC-920F-4E69-AFEA-AF72171DB58B}" type="presParOf" srcId="{DC6254BC-233F-4BB5-B7A0-4F3C76F9878E}" destId="{A94F4B4B-1820-4062-9F97-786B625912DA}" srcOrd="0" destOrd="0" presId="urn:microsoft.com/office/officeart/2005/8/layout/hierarchy1"/>
    <dgm:cxn modelId="{2CD4747B-61B8-41DE-9BF4-345D91F2E82A}" type="presParOf" srcId="{DC6254BC-233F-4BB5-B7A0-4F3C76F9878E}" destId="{72026E05-0FEB-4F34-8A14-05B11A0BA8E5}" srcOrd="1" destOrd="0" presId="urn:microsoft.com/office/officeart/2005/8/layout/hierarchy1"/>
    <dgm:cxn modelId="{E77AC8DD-955C-4A74-855E-890E1D1EE392}" type="presParOf" srcId="{E52D04A9-C90E-43EB-B4CD-3E5C5083DE36}" destId="{9D4DEA6C-4E95-4397-A88F-9513802AE7C0}" srcOrd="1" destOrd="0" presId="urn:microsoft.com/office/officeart/2005/8/layout/hierarchy1"/>
    <dgm:cxn modelId="{66658BC2-B4CE-41E5-A2B5-1E1C1A66DAC0}" type="presParOf" srcId="{9673DF89-6381-4BF9-A865-43F5A6E0A183}" destId="{7F9959EE-CA59-44D3-BDBD-BC7619C22AAC}" srcOrd="2" destOrd="0" presId="urn:microsoft.com/office/officeart/2005/8/layout/hierarchy1"/>
    <dgm:cxn modelId="{BE452AA4-EB90-4B37-AEDA-16031FBFE39E}" type="presParOf" srcId="{9673DF89-6381-4BF9-A865-43F5A6E0A183}" destId="{C5EF1DD3-A12F-4E72-997E-A2B530658583}" srcOrd="3" destOrd="0" presId="urn:microsoft.com/office/officeart/2005/8/layout/hierarchy1"/>
    <dgm:cxn modelId="{EB90B758-C287-44C6-8093-1AF666D56B87}" type="presParOf" srcId="{C5EF1DD3-A12F-4E72-997E-A2B530658583}" destId="{A5212F34-8DE3-4C10-9FC9-DF976ED69DEB}" srcOrd="0" destOrd="0" presId="urn:microsoft.com/office/officeart/2005/8/layout/hierarchy1"/>
    <dgm:cxn modelId="{5BDA808A-9D7E-4673-A490-4B0232718BD9}" type="presParOf" srcId="{A5212F34-8DE3-4C10-9FC9-DF976ED69DEB}" destId="{1E679FCE-BB2D-4307-8AD0-D777B135993C}" srcOrd="0" destOrd="0" presId="urn:microsoft.com/office/officeart/2005/8/layout/hierarchy1"/>
    <dgm:cxn modelId="{65D3FCB8-3E1B-4B0B-AF6C-D66E1EB464E5}" type="presParOf" srcId="{A5212F34-8DE3-4C10-9FC9-DF976ED69DEB}" destId="{FD99A4CF-A3E9-45F8-AAC6-22C863E95792}" srcOrd="1" destOrd="0" presId="urn:microsoft.com/office/officeart/2005/8/layout/hierarchy1"/>
    <dgm:cxn modelId="{F7116FF8-F689-46AA-AFC1-E3BB59DF473A}" type="presParOf" srcId="{C5EF1DD3-A12F-4E72-997E-A2B530658583}" destId="{FE1E7A33-5BBD-403A-A1DD-E578309CA17F}" srcOrd="1" destOrd="0" presId="urn:microsoft.com/office/officeart/2005/8/layout/hierarchy1"/>
    <dgm:cxn modelId="{B4C16C9A-E73F-4D88-AED0-6B8E163CA6DF}" type="presParOf" srcId="{AC35B71E-F9D4-418F-94A8-4D74210209FD}" destId="{27A82C9F-509F-4C69-B62E-E82BB1FC6033}" srcOrd="2" destOrd="0" presId="urn:microsoft.com/office/officeart/2005/8/layout/hierarchy1"/>
    <dgm:cxn modelId="{872D2F1A-2955-4795-A7FB-0EA8FB4113C1}" type="presParOf" srcId="{27A82C9F-509F-4C69-B62E-E82BB1FC6033}" destId="{2146C8F3-C9FA-422F-96DE-B02896997833}" srcOrd="0" destOrd="0" presId="urn:microsoft.com/office/officeart/2005/8/layout/hierarchy1"/>
    <dgm:cxn modelId="{AF7F211B-9830-4A76-88B5-FF18F23E6A32}" type="presParOf" srcId="{2146C8F3-C9FA-422F-96DE-B02896997833}" destId="{E92EC11A-8928-404A-8475-716D0B8C904C}" srcOrd="0" destOrd="0" presId="urn:microsoft.com/office/officeart/2005/8/layout/hierarchy1"/>
    <dgm:cxn modelId="{D27D5F38-E6A1-4B37-BDE9-282F11897FA6}" type="presParOf" srcId="{2146C8F3-C9FA-422F-96DE-B02896997833}" destId="{3805B126-4634-4B37-84C7-F7AF2EFA551E}" srcOrd="1" destOrd="0" presId="urn:microsoft.com/office/officeart/2005/8/layout/hierarchy1"/>
    <dgm:cxn modelId="{9413FEA4-42A8-4021-930A-E2B50C5E3B36}" type="presParOf" srcId="{27A82C9F-509F-4C69-B62E-E82BB1FC6033}" destId="{07937274-C6F3-4C0C-9BB5-5AE0D310467B}" srcOrd="1" destOrd="0" presId="urn:microsoft.com/office/officeart/2005/8/layout/hierarchy1"/>
    <dgm:cxn modelId="{D02BB091-4960-4B7A-9F5B-ADF30FFD81DA}" type="presParOf" srcId="{07937274-C6F3-4C0C-9BB5-5AE0D310467B}" destId="{30F5379A-F6C9-434F-B49B-520A23C636F2}" srcOrd="0" destOrd="0" presId="urn:microsoft.com/office/officeart/2005/8/layout/hierarchy1"/>
    <dgm:cxn modelId="{9504470E-4886-4DAB-AA31-ACEF3EF3BFFC}" type="presParOf" srcId="{07937274-C6F3-4C0C-9BB5-5AE0D310467B}" destId="{F541F425-9C23-42BE-BD0E-7C19E2C8658A}" srcOrd="1" destOrd="0" presId="urn:microsoft.com/office/officeart/2005/8/layout/hierarchy1"/>
    <dgm:cxn modelId="{1B797216-946F-4901-8FEB-82B2899F3FE5}" type="presParOf" srcId="{F541F425-9C23-42BE-BD0E-7C19E2C8658A}" destId="{DA6F83D2-5241-4F2B-9521-AFDAC785C5CD}" srcOrd="0" destOrd="0" presId="urn:microsoft.com/office/officeart/2005/8/layout/hierarchy1"/>
    <dgm:cxn modelId="{37913F14-A05F-41AE-B6F1-6FEE2F8C3596}" type="presParOf" srcId="{DA6F83D2-5241-4F2B-9521-AFDAC785C5CD}" destId="{426741A2-EC8F-4B29-8088-6D9C3C94742B}" srcOrd="0" destOrd="0" presId="urn:microsoft.com/office/officeart/2005/8/layout/hierarchy1"/>
    <dgm:cxn modelId="{3C591589-A4E7-4852-8375-7241D5A375BE}" type="presParOf" srcId="{DA6F83D2-5241-4F2B-9521-AFDAC785C5CD}" destId="{1A43515C-6C9F-4523-B038-7973E5D95C69}" srcOrd="1" destOrd="0" presId="urn:microsoft.com/office/officeart/2005/8/layout/hierarchy1"/>
    <dgm:cxn modelId="{EDDF17DE-53CB-4B9A-A34F-D53EFF69BB24}" type="presParOf" srcId="{F541F425-9C23-42BE-BD0E-7C19E2C8658A}" destId="{B22F7CA6-8656-47B6-A03E-A893675B75B2}" srcOrd="1" destOrd="0" presId="urn:microsoft.com/office/officeart/2005/8/layout/hierarchy1"/>
    <dgm:cxn modelId="{D4B98C09-B644-4A82-AAFD-86E40F61A021}" type="presParOf" srcId="{07937274-C6F3-4C0C-9BB5-5AE0D310467B}" destId="{C165AFF8-5779-4ACB-87B9-5C5A15E78C24}" srcOrd="2" destOrd="0" presId="urn:microsoft.com/office/officeart/2005/8/layout/hierarchy1"/>
    <dgm:cxn modelId="{9A252673-DF3F-4914-8579-36AABBB26E9A}" type="presParOf" srcId="{07937274-C6F3-4C0C-9BB5-5AE0D310467B}" destId="{D5B92556-34C6-43E0-82BD-0CE49D5F2FF3}" srcOrd="3" destOrd="0" presId="urn:microsoft.com/office/officeart/2005/8/layout/hierarchy1"/>
    <dgm:cxn modelId="{975FD29B-5780-49E0-8D11-D513FCF1BCED}" type="presParOf" srcId="{D5B92556-34C6-43E0-82BD-0CE49D5F2FF3}" destId="{806458B3-A3CA-4212-A69A-534340B8C9CD}" srcOrd="0" destOrd="0" presId="urn:microsoft.com/office/officeart/2005/8/layout/hierarchy1"/>
    <dgm:cxn modelId="{44370E48-2972-41BD-9876-8752B2041F14}" type="presParOf" srcId="{806458B3-A3CA-4212-A69A-534340B8C9CD}" destId="{168FA437-5C12-4C06-A807-F6F14B2C556E}" srcOrd="0" destOrd="0" presId="urn:microsoft.com/office/officeart/2005/8/layout/hierarchy1"/>
    <dgm:cxn modelId="{93907F82-710A-4CED-8141-5CE2C4A7E199}" type="presParOf" srcId="{806458B3-A3CA-4212-A69A-534340B8C9CD}" destId="{6417A44A-9FCB-4111-8E6C-F2B59EC90B6F}" srcOrd="1" destOrd="0" presId="urn:microsoft.com/office/officeart/2005/8/layout/hierarchy1"/>
    <dgm:cxn modelId="{B36F4B15-327E-4B64-9B7D-E8E28017792E}" type="presParOf" srcId="{D5B92556-34C6-43E0-82BD-0CE49D5F2FF3}" destId="{4D78B30F-1B06-4289-BB99-F15E6973F033}" srcOrd="1" destOrd="0" presId="urn:microsoft.com/office/officeart/2005/8/layout/hierarchy1"/>
    <dgm:cxn modelId="{66BBC543-80D0-476B-BB3F-25EEB3ADA691}" type="presParOf" srcId="{07937274-C6F3-4C0C-9BB5-5AE0D310467B}" destId="{D435DCAA-B230-41E2-81DF-B43720D6181C}" srcOrd="4" destOrd="0" presId="urn:microsoft.com/office/officeart/2005/8/layout/hierarchy1"/>
    <dgm:cxn modelId="{DEC49649-959D-4639-866F-BD771426D47E}" type="presParOf" srcId="{07937274-C6F3-4C0C-9BB5-5AE0D310467B}" destId="{EE28617A-340B-4741-8979-7168636E0E95}" srcOrd="5" destOrd="0" presId="urn:microsoft.com/office/officeart/2005/8/layout/hierarchy1"/>
    <dgm:cxn modelId="{C61027C3-B065-44CA-9416-789BDE729D53}" type="presParOf" srcId="{EE28617A-340B-4741-8979-7168636E0E95}" destId="{D7B3D8E1-FDC2-477A-842B-6AFB6F082610}" srcOrd="0" destOrd="0" presId="urn:microsoft.com/office/officeart/2005/8/layout/hierarchy1"/>
    <dgm:cxn modelId="{DC630A02-A274-469A-907C-36058CEEEE21}" type="presParOf" srcId="{D7B3D8E1-FDC2-477A-842B-6AFB6F082610}" destId="{CA283EE4-FF09-4467-9209-097E5FC998E2}" srcOrd="0" destOrd="0" presId="urn:microsoft.com/office/officeart/2005/8/layout/hierarchy1"/>
    <dgm:cxn modelId="{6394D351-ACDD-4121-9ACA-CB4CED36A933}" type="presParOf" srcId="{D7B3D8E1-FDC2-477A-842B-6AFB6F082610}" destId="{01716BF8-1DF7-4C65-85B2-A864DED0ADD2}" srcOrd="1" destOrd="0" presId="urn:microsoft.com/office/officeart/2005/8/layout/hierarchy1"/>
    <dgm:cxn modelId="{72ACBE54-45FB-4B6C-AC3E-E97431765603}" type="presParOf" srcId="{EE28617A-340B-4741-8979-7168636E0E95}" destId="{E1CD004E-9E24-4471-9693-104BCE71A084}" srcOrd="1" destOrd="0" presId="urn:microsoft.com/office/officeart/2005/8/layout/hierarchy1"/>
    <dgm:cxn modelId="{75A9E4D3-AD78-4B25-9AB6-179679E7F14C}" type="presParOf" srcId="{AC35B71E-F9D4-418F-94A8-4D74210209FD}" destId="{87BBB8DD-0982-4F0A-971D-08C4F166E5C5}" srcOrd="3" destOrd="0" presId="urn:microsoft.com/office/officeart/2005/8/layout/hierarchy1"/>
    <dgm:cxn modelId="{7A5B92D2-27FD-4B96-A2D8-D5562564B9F1}" type="presParOf" srcId="{87BBB8DD-0982-4F0A-971D-08C4F166E5C5}" destId="{E30199A6-A791-4FC7-9198-7241E4EF49A1}" srcOrd="0" destOrd="0" presId="urn:microsoft.com/office/officeart/2005/8/layout/hierarchy1"/>
    <dgm:cxn modelId="{77BDCABE-FD2E-402D-9449-CFF0EDA83879}" type="presParOf" srcId="{E30199A6-A791-4FC7-9198-7241E4EF49A1}" destId="{08A1318A-3EC2-411D-9926-75D536F9A1C1}" srcOrd="0" destOrd="0" presId="urn:microsoft.com/office/officeart/2005/8/layout/hierarchy1"/>
    <dgm:cxn modelId="{29119BF8-BE56-41D3-8A92-CD4301A4F332}" type="presParOf" srcId="{E30199A6-A791-4FC7-9198-7241E4EF49A1}" destId="{9FEA981C-A18F-44CA-99D7-090BEDDB0988}" srcOrd="1" destOrd="0" presId="urn:microsoft.com/office/officeart/2005/8/layout/hierarchy1"/>
    <dgm:cxn modelId="{01E2061E-E64A-4CBD-AEF9-C518B43ADEBC}" type="presParOf" srcId="{87BBB8DD-0982-4F0A-971D-08C4F166E5C5}" destId="{4AB03A63-BBFE-4024-BA3D-DA52595C61A5}" srcOrd="1" destOrd="0" presId="urn:microsoft.com/office/officeart/2005/8/layout/hierarchy1"/>
    <dgm:cxn modelId="{0A3849B1-A5F7-4A64-803D-286F78C3A5D7}" type="presParOf" srcId="{4AB03A63-BBFE-4024-BA3D-DA52595C61A5}" destId="{9FC1B29D-6113-4AF6-906E-A55F96D893DF}" srcOrd="0" destOrd="0" presId="urn:microsoft.com/office/officeart/2005/8/layout/hierarchy1"/>
    <dgm:cxn modelId="{CF5EBBBE-A311-4B52-BD35-8F57CF158FF8}" type="presParOf" srcId="{4AB03A63-BBFE-4024-BA3D-DA52595C61A5}" destId="{D31C8EDD-DBEE-455B-9525-32017229CD67}" srcOrd="1" destOrd="0" presId="urn:microsoft.com/office/officeart/2005/8/layout/hierarchy1"/>
    <dgm:cxn modelId="{D6212FE6-874A-4D35-B0C3-7204D74531C8}" type="presParOf" srcId="{D31C8EDD-DBEE-455B-9525-32017229CD67}" destId="{99A0BB5C-A126-43C5-B3A9-023265CA3773}" srcOrd="0" destOrd="0" presId="urn:microsoft.com/office/officeart/2005/8/layout/hierarchy1"/>
    <dgm:cxn modelId="{96C00FDB-239B-4879-899D-0210285F7268}" type="presParOf" srcId="{99A0BB5C-A126-43C5-B3A9-023265CA3773}" destId="{53EDC1FE-3815-4813-9FEB-DD863CF1FDB9}" srcOrd="0" destOrd="0" presId="urn:microsoft.com/office/officeart/2005/8/layout/hierarchy1"/>
    <dgm:cxn modelId="{B1C15252-8A16-46D7-85F6-DE298AD263BD}" type="presParOf" srcId="{99A0BB5C-A126-43C5-B3A9-023265CA3773}" destId="{D6E725FB-C71A-4839-A758-790B20342367}" srcOrd="1" destOrd="0" presId="urn:microsoft.com/office/officeart/2005/8/layout/hierarchy1"/>
    <dgm:cxn modelId="{200DABF2-2254-4B24-ADF6-E09064A47224}" type="presParOf" srcId="{D31C8EDD-DBEE-455B-9525-32017229CD67}" destId="{C14CBEBC-3A60-45F9-BD55-B7C5F665D3AB}" srcOrd="1" destOrd="0" presId="urn:microsoft.com/office/officeart/2005/8/layout/hierarchy1"/>
    <dgm:cxn modelId="{E6CE3CC0-5B2A-4B58-92D8-E7CC57166AB6}" type="presParOf" srcId="{4AB03A63-BBFE-4024-BA3D-DA52595C61A5}" destId="{E738C6AD-7EBA-4033-8DE5-9D3FA61D563D}" srcOrd="2" destOrd="0" presId="urn:microsoft.com/office/officeart/2005/8/layout/hierarchy1"/>
    <dgm:cxn modelId="{1F02DED3-770F-4BB8-ABFF-7974F54507FE}" type="presParOf" srcId="{4AB03A63-BBFE-4024-BA3D-DA52595C61A5}" destId="{46614E62-8EC3-485E-956F-AC5279E6FD4F}" srcOrd="3" destOrd="0" presId="urn:microsoft.com/office/officeart/2005/8/layout/hierarchy1"/>
    <dgm:cxn modelId="{C51D04CA-717F-4B57-B66C-7D6199DDD774}" type="presParOf" srcId="{46614E62-8EC3-485E-956F-AC5279E6FD4F}" destId="{1A4AC6BE-5B1E-4627-B54D-808B6033DE98}" srcOrd="0" destOrd="0" presId="urn:microsoft.com/office/officeart/2005/8/layout/hierarchy1"/>
    <dgm:cxn modelId="{74E0846E-BFC7-4016-8F2E-5A9A5A948BCD}" type="presParOf" srcId="{1A4AC6BE-5B1E-4627-B54D-808B6033DE98}" destId="{F8F718B1-446C-4653-9B8B-C032E2D6EDCF}" srcOrd="0" destOrd="0" presId="urn:microsoft.com/office/officeart/2005/8/layout/hierarchy1"/>
    <dgm:cxn modelId="{A2623DF7-5F45-40E8-9C66-09229B865D4C}" type="presParOf" srcId="{1A4AC6BE-5B1E-4627-B54D-808B6033DE98}" destId="{8AFC0260-020A-4B3E-AB90-839575F58BA8}" srcOrd="1" destOrd="0" presId="urn:microsoft.com/office/officeart/2005/8/layout/hierarchy1"/>
    <dgm:cxn modelId="{3EC885B8-F660-410A-A3D3-9B626B0DE3D8}" type="presParOf" srcId="{46614E62-8EC3-485E-956F-AC5279E6FD4F}" destId="{CF36A92C-4032-4066-9DA1-CE5FC63C346D}" srcOrd="1" destOrd="0" presId="urn:microsoft.com/office/officeart/2005/8/layout/hierarchy1"/>
    <dgm:cxn modelId="{FCCCAA12-E5F1-4FAC-9CDE-559E97627C26}" type="presParOf" srcId="{AC35B71E-F9D4-418F-94A8-4D74210209FD}" destId="{2120A912-721D-4630-9B0A-2EC42313C802}" srcOrd="4" destOrd="0" presId="urn:microsoft.com/office/officeart/2005/8/layout/hierarchy1"/>
    <dgm:cxn modelId="{DFCF7FD1-2CB6-4E2D-BD1A-905265321AF6}" type="presParOf" srcId="{2120A912-721D-4630-9B0A-2EC42313C802}" destId="{3777AE06-FE73-4305-BBB5-B984FBBA2AA6}" srcOrd="0" destOrd="0" presId="urn:microsoft.com/office/officeart/2005/8/layout/hierarchy1"/>
    <dgm:cxn modelId="{FFA837C3-DE5B-42D5-AF85-9E72232CAD44}" type="presParOf" srcId="{3777AE06-FE73-4305-BBB5-B984FBBA2AA6}" destId="{E81E0A06-3879-48C2-BB93-9214574D1B02}" srcOrd="0" destOrd="0" presId="urn:microsoft.com/office/officeart/2005/8/layout/hierarchy1"/>
    <dgm:cxn modelId="{76D34ABE-38F0-45FD-B12B-BBED700C778C}" type="presParOf" srcId="{3777AE06-FE73-4305-BBB5-B984FBBA2AA6}" destId="{6785FB30-4363-478C-90F8-BAF37C5C4915}" srcOrd="1" destOrd="0" presId="urn:microsoft.com/office/officeart/2005/8/layout/hierarchy1"/>
    <dgm:cxn modelId="{D73DFF50-7140-4C47-916A-BF746064102F}" type="presParOf" srcId="{2120A912-721D-4630-9B0A-2EC42313C802}" destId="{569E7F24-1E42-4DEC-ABA6-8FFDDB59BA56}" srcOrd="1" destOrd="0" presId="urn:microsoft.com/office/officeart/2005/8/layout/hierarchy1"/>
    <dgm:cxn modelId="{252DC329-730A-4316-BC09-415649D08B12}" type="presParOf" srcId="{569E7F24-1E42-4DEC-ABA6-8FFDDB59BA56}" destId="{A3C6254B-9352-45CC-807F-CE66839E8FC3}" srcOrd="0" destOrd="0" presId="urn:microsoft.com/office/officeart/2005/8/layout/hierarchy1"/>
    <dgm:cxn modelId="{F74CEC54-E070-471B-8282-C057E8013494}" type="presParOf" srcId="{569E7F24-1E42-4DEC-ABA6-8FFDDB59BA56}" destId="{19CB8AE1-863C-4898-9696-D7B8558CC001}" srcOrd="1" destOrd="0" presId="urn:microsoft.com/office/officeart/2005/8/layout/hierarchy1"/>
    <dgm:cxn modelId="{DE4BB221-8F15-4608-B750-26CC141420AD}" type="presParOf" srcId="{19CB8AE1-863C-4898-9696-D7B8558CC001}" destId="{BEE23D54-2C16-41B0-B20B-F51964B39DF2}" srcOrd="0" destOrd="0" presId="urn:microsoft.com/office/officeart/2005/8/layout/hierarchy1"/>
    <dgm:cxn modelId="{16F68DC9-429C-4A79-AC1B-03D271C81F8C}" type="presParOf" srcId="{BEE23D54-2C16-41B0-B20B-F51964B39DF2}" destId="{9A5F2886-3299-4639-9D3D-98D0A0A1728A}" srcOrd="0" destOrd="0" presId="urn:microsoft.com/office/officeart/2005/8/layout/hierarchy1"/>
    <dgm:cxn modelId="{4AC4ECC4-B39E-4A28-8609-B902C2C81609}" type="presParOf" srcId="{BEE23D54-2C16-41B0-B20B-F51964B39DF2}" destId="{AA3BDED2-1FCB-4700-A7E2-D3B2EA11C3C3}" srcOrd="1" destOrd="0" presId="urn:microsoft.com/office/officeart/2005/8/layout/hierarchy1"/>
    <dgm:cxn modelId="{5B0FAD84-663D-4ACA-BD9D-EA51DB3758D1}" type="presParOf" srcId="{19CB8AE1-863C-4898-9696-D7B8558CC001}" destId="{5A31A164-2436-46AB-8D64-46FD9C0A44EE}" srcOrd="1" destOrd="0" presId="urn:microsoft.com/office/officeart/2005/8/layout/hierarchy1"/>
    <dgm:cxn modelId="{445CA1D6-DAAD-4E6F-8C16-C2A7EBB6528C}" type="presParOf" srcId="{AC35B71E-F9D4-418F-94A8-4D74210209FD}" destId="{A998E0A4-8F52-4EF6-8303-8DB4B25E0EDA}" srcOrd="5" destOrd="0" presId="urn:microsoft.com/office/officeart/2005/8/layout/hierarchy1"/>
    <dgm:cxn modelId="{1257FB35-C71C-4418-979E-B80A395D38CD}" type="presParOf" srcId="{A998E0A4-8F52-4EF6-8303-8DB4B25E0EDA}" destId="{1164A37B-7D9D-45CD-BE05-A6794CFB49D6}" srcOrd="0" destOrd="0" presId="urn:microsoft.com/office/officeart/2005/8/layout/hierarchy1"/>
    <dgm:cxn modelId="{EB735CF8-D842-4FA0-9F33-CAC0B443AA68}" type="presParOf" srcId="{1164A37B-7D9D-45CD-BE05-A6794CFB49D6}" destId="{50ECA90C-DF25-478D-ABB0-148E8B094855}" srcOrd="0" destOrd="0" presId="urn:microsoft.com/office/officeart/2005/8/layout/hierarchy1"/>
    <dgm:cxn modelId="{D7C01E8A-0798-408C-9D41-297750533DCF}" type="presParOf" srcId="{1164A37B-7D9D-45CD-BE05-A6794CFB49D6}" destId="{1DEFD2B1-1D3C-4105-BF6E-D7993BF9503E}" srcOrd="1" destOrd="0" presId="urn:microsoft.com/office/officeart/2005/8/layout/hierarchy1"/>
    <dgm:cxn modelId="{027A75C5-73AE-496D-82E5-CF4FDFEF7493}" type="presParOf" srcId="{A998E0A4-8F52-4EF6-8303-8DB4B25E0EDA}" destId="{964168D4-4D25-47C2-B8B5-C762448B46B3}" srcOrd="1" destOrd="0" presId="urn:microsoft.com/office/officeart/2005/8/layout/hierarchy1"/>
    <dgm:cxn modelId="{CD623272-9A34-4DF6-A741-0C43DDC2485B}" type="presParOf" srcId="{964168D4-4D25-47C2-B8B5-C762448B46B3}" destId="{A33919C6-B866-4B5A-A828-9E8A6D3AD90B}" srcOrd="0" destOrd="0" presId="urn:microsoft.com/office/officeart/2005/8/layout/hierarchy1"/>
    <dgm:cxn modelId="{5FA91704-D64B-4047-8165-F768875F231D}" type="presParOf" srcId="{964168D4-4D25-47C2-B8B5-C762448B46B3}" destId="{7FDB9CB1-FF4F-4425-BF3E-799DDBE1479B}" srcOrd="1" destOrd="0" presId="urn:microsoft.com/office/officeart/2005/8/layout/hierarchy1"/>
    <dgm:cxn modelId="{C52F5A5D-EB32-4C5D-BBD9-637BC7640339}" type="presParOf" srcId="{7FDB9CB1-FF4F-4425-BF3E-799DDBE1479B}" destId="{77458F79-0435-41BC-972B-A3B084CDCE64}" srcOrd="0" destOrd="0" presId="urn:microsoft.com/office/officeart/2005/8/layout/hierarchy1"/>
    <dgm:cxn modelId="{6933703E-DCB9-4E7D-BAE5-867CFADE387B}" type="presParOf" srcId="{77458F79-0435-41BC-972B-A3B084CDCE64}" destId="{30FC55E5-161E-49C6-9AF4-1274DA742073}" srcOrd="0" destOrd="0" presId="urn:microsoft.com/office/officeart/2005/8/layout/hierarchy1"/>
    <dgm:cxn modelId="{BB659EA2-6682-4AED-96A0-4C0001C0BB5C}" type="presParOf" srcId="{77458F79-0435-41BC-972B-A3B084CDCE64}" destId="{72AAAAE0-B46F-46FA-BF01-05F45CF22543}" srcOrd="1" destOrd="0" presId="urn:microsoft.com/office/officeart/2005/8/layout/hierarchy1"/>
    <dgm:cxn modelId="{921163AB-CB5A-4083-B995-F135A3130942}" type="presParOf" srcId="{7FDB9CB1-FF4F-4425-BF3E-799DDBE1479B}" destId="{1ABD78AB-D2E4-4BC7-B62B-A2DDAEEE227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FF8D5B-5332-445C-AE9A-5A1D50F41A09}" type="doc">
      <dgm:prSet loTypeId="urn:microsoft.com/office/officeart/2005/8/layout/h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4B1F6E12-DFF3-413E-BF07-F3ED108EDA78}">
      <dgm:prSet phldrT="[Texto]" custT="1"/>
      <dgm:spPr>
        <a:solidFill>
          <a:schemeClr val="accent2">
            <a:lumMod val="60000"/>
            <a:lumOff val="40000"/>
          </a:schemeClr>
        </a:solidFill>
        <a:ln>
          <a:solidFill>
            <a:srgbClr val="FFFF00"/>
          </a:solidFill>
        </a:ln>
      </dgm:spPr>
      <dgm:t>
        <a:bodyPr/>
        <a:lstStyle/>
        <a:p>
          <a:pPr algn="l"/>
          <a:r>
            <a:rPr lang="es-CO" sz="1700" b="1" dirty="0">
              <a:solidFill>
                <a:schemeClr val="tx1"/>
              </a:solidFill>
              <a:effectLst/>
              <a:latin typeface="+mj-lt"/>
            </a:rPr>
            <a:t>OCDE/Banco Mundial, 2006, pág. 9</a:t>
          </a:r>
        </a:p>
        <a:p>
          <a:pPr algn="l"/>
          <a:endParaRPr lang="es-CO" sz="1600" b="1" dirty="0">
            <a:solidFill>
              <a:schemeClr val="tx1"/>
            </a:solidFill>
            <a:effectLst/>
            <a:latin typeface="+mj-lt"/>
          </a:endParaRPr>
        </a:p>
        <a:p>
          <a:pPr algn="just"/>
          <a:r>
            <a:rPr lang="es-ES" sz="1600" b="1" dirty="0">
              <a:solidFill>
                <a:schemeClr val="tx1"/>
              </a:solidFill>
              <a:effectLst/>
              <a:latin typeface="+mj-lt"/>
            </a:rPr>
            <a:t>La gestión orientada a resultados </a:t>
          </a:r>
          <a:r>
            <a:rPr lang="es-ES" sz="1600" b="1" i="1" dirty="0">
              <a:solidFill>
                <a:srgbClr val="002060"/>
              </a:solidFill>
              <a:effectLst/>
              <a:latin typeface="+mj-lt"/>
            </a:rPr>
            <a:t>“es un enfoque orientado a lograr cambios importantes en la manera en que operan las organizaciones, mejorando el desempeño en cuanto a los resultados como la orientación central. Proporciona el marco de la gestión y las herramientas para la planificación estratégica, la gestión de riesgos, el monitoreo del desempeño y la evaluación”.</a:t>
          </a:r>
          <a:endParaRPr lang="es-CO" sz="1600" b="1" i="1" dirty="0">
            <a:solidFill>
              <a:srgbClr val="002060"/>
            </a:solidFill>
            <a:effectLst/>
            <a:latin typeface="+mj-lt"/>
          </a:endParaRPr>
        </a:p>
      </dgm:t>
    </dgm:pt>
    <dgm:pt modelId="{FB42128C-FA55-4572-901D-C29DA690D8D3}" type="parTrans" cxnId="{4B4C1806-90F6-4416-B6D4-EB8A144C7D46}">
      <dgm:prSet/>
      <dgm:spPr/>
      <dgm:t>
        <a:bodyPr/>
        <a:lstStyle/>
        <a:p>
          <a:endParaRPr lang="es-CO" b="1">
            <a:effectLst/>
            <a:latin typeface="+mj-lt"/>
          </a:endParaRPr>
        </a:p>
      </dgm:t>
    </dgm:pt>
    <dgm:pt modelId="{E30077D3-BFBC-4D22-B1AE-BB0F0BAEEDB8}" type="sibTrans" cxnId="{4B4C1806-90F6-4416-B6D4-EB8A144C7D46}">
      <dgm:prSet/>
      <dgm:spPr/>
      <dgm:t>
        <a:bodyPr/>
        <a:lstStyle/>
        <a:p>
          <a:endParaRPr lang="es-CO" b="1">
            <a:effectLst/>
            <a:latin typeface="+mj-lt"/>
          </a:endParaRPr>
        </a:p>
      </dgm:t>
    </dgm:pt>
    <dgm:pt modelId="{7E3284E0-6EEE-4204-A7D1-FD83E6E6A98A}">
      <dgm:prSet phldrT="[Texto]" custT="1"/>
      <dgm:spPr>
        <a:solidFill>
          <a:schemeClr val="accent3">
            <a:lumMod val="60000"/>
            <a:lumOff val="40000"/>
          </a:schemeClr>
        </a:solidFill>
        <a:ln>
          <a:solidFill>
            <a:srgbClr val="7030A0"/>
          </a:solidFill>
        </a:ln>
      </dgm:spPr>
      <dgm:t>
        <a:bodyPr/>
        <a:lstStyle/>
        <a:p>
          <a:pPr algn="l"/>
          <a:r>
            <a:rPr lang="es-CO" sz="1600" b="1" dirty="0">
              <a:solidFill>
                <a:schemeClr val="tx1"/>
              </a:solidFill>
              <a:effectLst/>
              <a:latin typeface="+mj-lt"/>
            </a:rPr>
            <a:t>CEPAL-DPPO, s/f</a:t>
          </a:r>
        </a:p>
        <a:p>
          <a:pPr algn="just"/>
          <a:r>
            <a:rPr lang="es-ES" sz="1600" b="1" dirty="0">
              <a:solidFill>
                <a:schemeClr val="tx1"/>
              </a:solidFill>
              <a:effectLst/>
              <a:latin typeface="+mj-lt"/>
            </a:rPr>
            <a:t>La gestión por resultados (</a:t>
          </a:r>
          <a:r>
            <a:rPr lang="es-ES" sz="1600" b="1" dirty="0" err="1">
              <a:solidFill>
                <a:schemeClr val="tx1"/>
              </a:solidFill>
              <a:effectLst/>
              <a:latin typeface="+mj-lt"/>
            </a:rPr>
            <a:t>GpR</a:t>
          </a:r>
          <a:r>
            <a:rPr lang="es-ES" sz="1600" b="1" dirty="0">
              <a:solidFill>
                <a:schemeClr val="tx1"/>
              </a:solidFill>
              <a:effectLst/>
              <a:latin typeface="+mj-lt"/>
            </a:rPr>
            <a:t>) </a:t>
          </a:r>
          <a:r>
            <a:rPr lang="es-ES" sz="1600" b="1" i="1" dirty="0">
              <a:solidFill>
                <a:schemeClr val="tx1"/>
              </a:solidFill>
              <a:effectLst/>
              <a:latin typeface="+mj-lt"/>
            </a:rPr>
            <a:t>“es un enfoque del ciclo de vida de la administración de programas que integra una visión estratégica centrada en el alcance de objetivos, incorporando un mejor uso de estrategias, personas, recursos, procesos y medidas para mejorar la toma de decisiones, la transparencia y la rendición de cuentas. El elemento esencial de la </a:t>
          </a:r>
          <a:r>
            <a:rPr lang="es-ES" sz="1600" b="1" i="1" dirty="0" err="1">
              <a:solidFill>
                <a:schemeClr val="tx1"/>
              </a:solidFill>
              <a:effectLst/>
              <a:latin typeface="+mj-lt"/>
            </a:rPr>
            <a:t>GpR</a:t>
          </a:r>
          <a:r>
            <a:rPr lang="es-ES" sz="1600" b="1" i="1" dirty="0">
              <a:solidFill>
                <a:schemeClr val="tx1"/>
              </a:solidFill>
              <a:effectLst/>
              <a:latin typeface="+mj-lt"/>
            </a:rPr>
            <a:t> se centra en el logro de resultados, la aplicación de la medición del desempeño continuo, el aprendizaje, el cambio y la presentación de informes </a:t>
          </a:r>
          <a:r>
            <a:rPr lang="es-CO" sz="1600" b="1" i="1" dirty="0">
              <a:solidFill>
                <a:schemeClr val="tx1"/>
              </a:solidFill>
              <a:effectLst/>
              <a:latin typeface="+mj-lt"/>
            </a:rPr>
            <a:t>de rendimiento”.</a:t>
          </a:r>
        </a:p>
      </dgm:t>
    </dgm:pt>
    <dgm:pt modelId="{82466CFA-2FBF-4728-99E9-1FDEB18AB223}" type="parTrans" cxnId="{6B8866B8-7223-41E0-A11D-F54D210306D4}">
      <dgm:prSet/>
      <dgm:spPr/>
      <dgm:t>
        <a:bodyPr/>
        <a:lstStyle/>
        <a:p>
          <a:endParaRPr lang="es-CO" b="1">
            <a:effectLst/>
            <a:latin typeface="+mj-lt"/>
          </a:endParaRPr>
        </a:p>
      </dgm:t>
    </dgm:pt>
    <dgm:pt modelId="{979A4388-9004-4141-86CE-49365579E260}" type="sibTrans" cxnId="{6B8866B8-7223-41E0-A11D-F54D210306D4}">
      <dgm:prSet/>
      <dgm:spPr/>
      <dgm:t>
        <a:bodyPr/>
        <a:lstStyle/>
        <a:p>
          <a:endParaRPr lang="es-CO" b="1">
            <a:effectLst/>
            <a:latin typeface="+mj-lt"/>
          </a:endParaRPr>
        </a:p>
      </dgm:t>
    </dgm:pt>
    <dgm:pt modelId="{66E79B20-1167-4547-B11A-8B70EFFFC1AE}" type="pres">
      <dgm:prSet presAssocID="{FFFF8D5B-5332-445C-AE9A-5A1D50F41A09}" presName="Name0" presStyleCnt="0">
        <dgm:presLayoutVars>
          <dgm:dir/>
          <dgm:resizeHandles val="exact"/>
        </dgm:presLayoutVars>
      </dgm:prSet>
      <dgm:spPr/>
    </dgm:pt>
    <dgm:pt modelId="{1A3D381E-9E42-41D8-93A8-74DDDB372B47}" type="pres">
      <dgm:prSet presAssocID="{4B1F6E12-DFF3-413E-BF07-F3ED108EDA78}" presName="node" presStyleLbl="node1" presStyleIdx="0" presStyleCnt="2" custScaleX="109371">
        <dgm:presLayoutVars>
          <dgm:bulletEnabled val="1"/>
        </dgm:presLayoutVars>
      </dgm:prSet>
      <dgm:spPr/>
    </dgm:pt>
    <dgm:pt modelId="{512289C4-363A-494F-B377-74ABBDCB7D7F}" type="pres">
      <dgm:prSet presAssocID="{E30077D3-BFBC-4D22-B1AE-BB0F0BAEEDB8}" presName="sibTrans" presStyleCnt="0"/>
      <dgm:spPr/>
    </dgm:pt>
    <dgm:pt modelId="{B86A949A-19D1-4B7C-A887-2D59326F7BB3}" type="pres">
      <dgm:prSet presAssocID="{7E3284E0-6EEE-4204-A7D1-FD83E6E6A98A}" presName="node" presStyleLbl="node1" presStyleIdx="1" presStyleCnt="2" custScaleX="114717" custLinFactNeighborX="-69220">
        <dgm:presLayoutVars>
          <dgm:bulletEnabled val="1"/>
        </dgm:presLayoutVars>
      </dgm:prSet>
      <dgm:spPr/>
    </dgm:pt>
  </dgm:ptLst>
  <dgm:cxnLst>
    <dgm:cxn modelId="{4B4C1806-90F6-4416-B6D4-EB8A144C7D46}" srcId="{FFFF8D5B-5332-445C-AE9A-5A1D50F41A09}" destId="{4B1F6E12-DFF3-413E-BF07-F3ED108EDA78}" srcOrd="0" destOrd="0" parTransId="{FB42128C-FA55-4572-901D-C29DA690D8D3}" sibTransId="{E30077D3-BFBC-4D22-B1AE-BB0F0BAEEDB8}"/>
    <dgm:cxn modelId="{80807679-0347-46C6-B7E7-2DC5D35B74AA}" type="presOf" srcId="{FFFF8D5B-5332-445C-AE9A-5A1D50F41A09}" destId="{66E79B20-1167-4547-B11A-8B70EFFFC1AE}" srcOrd="0" destOrd="0" presId="urn:microsoft.com/office/officeart/2005/8/layout/hList6"/>
    <dgm:cxn modelId="{DF9C8294-A802-47B4-9039-DBFE9A48E70E}" type="presOf" srcId="{4B1F6E12-DFF3-413E-BF07-F3ED108EDA78}" destId="{1A3D381E-9E42-41D8-93A8-74DDDB372B47}" srcOrd="0" destOrd="0" presId="urn:microsoft.com/office/officeart/2005/8/layout/hList6"/>
    <dgm:cxn modelId="{5F260FAF-E660-413C-96EC-753A0BE21E2D}" type="presOf" srcId="{7E3284E0-6EEE-4204-A7D1-FD83E6E6A98A}" destId="{B86A949A-19D1-4B7C-A887-2D59326F7BB3}" srcOrd="0" destOrd="0" presId="urn:microsoft.com/office/officeart/2005/8/layout/hList6"/>
    <dgm:cxn modelId="{6B8866B8-7223-41E0-A11D-F54D210306D4}" srcId="{FFFF8D5B-5332-445C-AE9A-5A1D50F41A09}" destId="{7E3284E0-6EEE-4204-A7D1-FD83E6E6A98A}" srcOrd="1" destOrd="0" parTransId="{82466CFA-2FBF-4728-99E9-1FDEB18AB223}" sibTransId="{979A4388-9004-4141-86CE-49365579E260}"/>
    <dgm:cxn modelId="{9E59FEFF-0E36-4AF7-B804-F26A40514D09}" type="presParOf" srcId="{66E79B20-1167-4547-B11A-8B70EFFFC1AE}" destId="{1A3D381E-9E42-41D8-93A8-74DDDB372B47}" srcOrd="0" destOrd="0" presId="urn:microsoft.com/office/officeart/2005/8/layout/hList6"/>
    <dgm:cxn modelId="{D354CA5F-0F8C-4E23-B8EA-A02B8D8145D0}" type="presParOf" srcId="{66E79B20-1167-4547-B11A-8B70EFFFC1AE}" destId="{512289C4-363A-494F-B377-74ABBDCB7D7F}" srcOrd="1" destOrd="0" presId="urn:microsoft.com/office/officeart/2005/8/layout/hList6"/>
    <dgm:cxn modelId="{751E8CE0-266C-4A30-9961-9129FDCF2325}" type="presParOf" srcId="{66E79B20-1167-4547-B11A-8B70EFFFC1AE}" destId="{B86A949A-19D1-4B7C-A887-2D59326F7BB3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B3221-F858-44DF-B826-6F3276019738}">
      <dsp:nvSpPr>
        <dsp:cNvPr id="0" name=""/>
        <dsp:cNvSpPr/>
      </dsp:nvSpPr>
      <dsp:spPr>
        <a:xfrm>
          <a:off x="3" y="0"/>
          <a:ext cx="6819267" cy="1601779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F7C58B7-B6B4-4638-BD1F-B977B54F9B16}">
      <dsp:nvSpPr>
        <dsp:cNvPr id="0" name=""/>
        <dsp:cNvSpPr/>
      </dsp:nvSpPr>
      <dsp:spPr>
        <a:xfrm>
          <a:off x="114471" y="237806"/>
          <a:ext cx="2051946" cy="12015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</a:rPr>
            <a:t>Comportamientos institucionales de rendición de cuentas de las </a:t>
          </a:r>
          <a:r>
            <a:rPr lang="es-CO" sz="1600" b="1" kern="1200" dirty="0">
              <a:solidFill>
                <a:schemeClr val="bg1"/>
              </a:solidFill>
            </a:rPr>
            <a:t>entidades</a:t>
          </a:r>
        </a:p>
      </dsp:txBody>
      <dsp:txXfrm>
        <a:off x="173123" y="296458"/>
        <a:ext cx="1934642" cy="1084196"/>
      </dsp:txXfrm>
    </dsp:sp>
    <dsp:sp modelId="{4C831523-3C5D-4134-94FF-1333B1CF14C6}">
      <dsp:nvSpPr>
        <dsp:cNvPr id="0" name=""/>
        <dsp:cNvSpPr/>
      </dsp:nvSpPr>
      <dsp:spPr>
        <a:xfrm>
          <a:off x="2300127" y="212754"/>
          <a:ext cx="2051946" cy="1204281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</a:rPr>
            <a:t>Petición de cuentas por parte de los ciudadanos</a:t>
          </a:r>
          <a:endParaRPr lang="es-CO" sz="1600" b="1" kern="1200" dirty="0">
            <a:solidFill>
              <a:schemeClr val="bg1"/>
            </a:solidFill>
          </a:endParaRPr>
        </a:p>
      </dsp:txBody>
      <dsp:txXfrm>
        <a:off x="2358915" y="271542"/>
        <a:ext cx="1934370" cy="1086705"/>
      </dsp:txXfrm>
    </dsp:sp>
    <dsp:sp modelId="{A3767573-FA66-4A24-95E9-4E8AD7236B89}">
      <dsp:nvSpPr>
        <dsp:cNvPr id="0" name=""/>
        <dsp:cNvSpPr/>
      </dsp:nvSpPr>
      <dsp:spPr>
        <a:xfrm>
          <a:off x="4520061" y="284761"/>
          <a:ext cx="2219016" cy="112252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</a:rPr>
            <a:t>Promoción de iniciativas ciudadanas de petición de cuentas a </a:t>
          </a:r>
          <a:r>
            <a:rPr lang="es-CO" sz="1600" b="1" kern="1200" dirty="0">
              <a:solidFill>
                <a:schemeClr val="bg1"/>
              </a:solidFill>
            </a:rPr>
            <a:t>la Administración Pública.</a:t>
          </a:r>
        </a:p>
      </dsp:txBody>
      <dsp:txXfrm>
        <a:off x="4574858" y="339558"/>
        <a:ext cx="2109422" cy="1012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B3221-F858-44DF-B826-6F3276019738}">
      <dsp:nvSpPr>
        <dsp:cNvPr id="0" name=""/>
        <dsp:cNvSpPr/>
      </dsp:nvSpPr>
      <dsp:spPr>
        <a:xfrm>
          <a:off x="454740" y="0"/>
          <a:ext cx="5153726" cy="1601779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F7C58B7-B6B4-4638-BD1F-B977B54F9B16}">
      <dsp:nvSpPr>
        <dsp:cNvPr id="0" name=""/>
        <dsp:cNvSpPr/>
      </dsp:nvSpPr>
      <dsp:spPr>
        <a:xfrm>
          <a:off x="2996" y="480533"/>
          <a:ext cx="1328105" cy="64071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Comprensible</a:t>
          </a:r>
          <a:endParaRPr lang="es-CO" sz="1400" b="1" kern="1200" dirty="0">
            <a:solidFill>
              <a:schemeClr val="bg1"/>
            </a:solidFill>
          </a:endParaRPr>
        </a:p>
      </dsp:txBody>
      <dsp:txXfrm>
        <a:off x="34273" y="511810"/>
        <a:ext cx="1265551" cy="578157"/>
      </dsp:txXfrm>
    </dsp:sp>
    <dsp:sp modelId="{4C831523-3C5D-4134-94FF-1333B1CF14C6}">
      <dsp:nvSpPr>
        <dsp:cNvPr id="0" name=""/>
        <dsp:cNvSpPr/>
      </dsp:nvSpPr>
      <dsp:spPr>
        <a:xfrm>
          <a:off x="1441234" y="480533"/>
          <a:ext cx="1203776" cy="640711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Actualizada</a:t>
          </a:r>
          <a:endParaRPr lang="es-CO" sz="1400" b="1" kern="1200" dirty="0">
            <a:solidFill>
              <a:schemeClr val="bg1"/>
            </a:solidFill>
          </a:endParaRPr>
        </a:p>
      </dsp:txBody>
      <dsp:txXfrm>
        <a:off x="1472511" y="511810"/>
        <a:ext cx="1141222" cy="578157"/>
      </dsp:txXfrm>
    </dsp:sp>
    <dsp:sp modelId="{A3767573-FA66-4A24-95E9-4E8AD7236B89}">
      <dsp:nvSpPr>
        <dsp:cNvPr id="0" name=""/>
        <dsp:cNvSpPr/>
      </dsp:nvSpPr>
      <dsp:spPr>
        <a:xfrm>
          <a:off x="2755143" y="480533"/>
          <a:ext cx="1137499" cy="640711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Oportuna</a:t>
          </a:r>
          <a:endParaRPr lang="es-CO" sz="1400" b="1" kern="1200" dirty="0">
            <a:solidFill>
              <a:schemeClr val="bg1"/>
            </a:solidFill>
          </a:endParaRPr>
        </a:p>
      </dsp:txBody>
      <dsp:txXfrm>
        <a:off x="2786420" y="511810"/>
        <a:ext cx="1074945" cy="578157"/>
      </dsp:txXfrm>
    </dsp:sp>
    <dsp:sp modelId="{8242B8A7-A754-4085-B774-0C41BFC330B2}">
      <dsp:nvSpPr>
        <dsp:cNvPr id="0" name=""/>
        <dsp:cNvSpPr/>
      </dsp:nvSpPr>
      <dsp:spPr>
        <a:xfrm>
          <a:off x="4002775" y="480533"/>
          <a:ext cx="1011036" cy="640711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Disponible</a:t>
          </a:r>
          <a:endParaRPr lang="es-CO" sz="1400" b="1" kern="1200" dirty="0">
            <a:solidFill>
              <a:schemeClr val="bg1"/>
            </a:solidFill>
          </a:endParaRPr>
        </a:p>
      </dsp:txBody>
      <dsp:txXfrm>
        <a:off x="4034052" y="511810"/>
        <a:ext cx="948482" cy="578157"/>
      </dsp:txXfrm>
    </dsp:sp>
    <dsp:sp modelId="{963176C1-8EC4-4E3D-A13D-C9E10EA75EB9}">
      <dsp:nvSpPr>
        <dsp:cNvPr id="0" name=""/>
        <dsp:cNvSpPr/>
      </dsp:nvSpPr>
      <dsp:spPr>
        <a:xfrm>
          <a:off x="5123943" y="480533"/>
          <a:ext cx="936267" cy="640711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Completa</a:t>
          </a:r>
          <a:endParaRPr lang="es-CO" sz="1400" b="1" kern="1200" dirty="0">
            <a:solidFill>
              <a:schemeClr val="bg1"/>
            </a:solidFill>
          </a:endParaRPr>
        </a:p>
      </dsp:txBody>
      <dsp:txXfrm>
        <a:off x="5155220" y="511810"/>
        <a:ext cx="873713" cy="5781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919C6-B866-4B5A-A828-9E8A6D3AD90B}">
      <dsp:nvSpPr>
        <dsp:cNvPr id="0" name=""/>
        <dsp:cNvSpPr/>
      </dsp:nvSpPr>
      <dsp:spPr>
        <a:xfrm>
          <a:off x="8144519" y="3822795"/>
          <a:ext cx="271744" cy="569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4195"/>
              </a:lnTo>
              <a:lnTo>
                <a:pt x="271744" y="564195"/>
              </a:lnTo>
              <a:lnTo>
                <a:pt x="271744" y="56976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6254B-9352-45CC-807F-CE66839E8FC3}">
      <dsp:nvSpPr>
        <dsp:cNvPr id="0" name=""/>
        <dsp:cNvSpPr/>
      </dsp:nvSpPr>
      <dsp:spPr>
        <a:xfrm>
          <a:off x="7994051" y="2185218"/>
          <a:ext cx="91440" cy="183181"/>
        </a:xfrm>
        <a:custGeom>
          <a:avLst/>
          <a:gdLst/>
          <a:ahLst/>
          <a:cxnLst/>
          <a:rect l="0" t="0" r="0" b="0"/>
          <a:pathLst>
            <a:path>
              <a:moveTo>
                <a:pt x="59159" y="0"/>
              </a:moveTo>
              <a:lnTo>
                <a:pt x="59159" y="177612"/>
              </a:lnTo>
              <a:lnTo>
                <a:pt x="45720" y="177612"/>
              </a:lnTo>
              <a:lnTo>
                <a:pt x="45720" y="18318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8C6AD-7EBA-4033-8DE5-9D3FA61D563D}">
      <dsp:nvSpPr>
        <dsp:cNvPr id="0" name=""/>
        <dsp:cNvSpPr/>
      </dsp:nvSpPr>
      <dsp:spPr>
        <a:xfrm>
          <a:off x="6353311" y="2106177"/>
          <a:ext cx="749115" cy="948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2755"/>
              </a:lnTo>
              <a:lnTo>
                <a:pt x="749115" y="942755"/>
              </a:lnTo>
              <a:lnTo>
                <a:pt x="749115" y="94832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1B29D-6113-4AF6-906E-A55F96D893DF}">
      <dsp:nvSpPr>
        <dsp:cNvPr id="0" name=""/>
        <dsp:cNvSpPr/>
      </dsp:nvSpPr>
      <dsp:spPr>
        <a:xfrm>
          <a:off x="6073257" y="2106177"/>
          <a:ext cx="280053" cy="968543"/>
        </a:xfrm>
        <a:custGeom>
          <a:avLst/>
          <a:gdLst/>
          <a:ahLst/>
          <a:cxnLst/>
          <a:rect l="0" t="0" r="0" b="0"/>
          <a:pathLst>
            <a:path>
              <a:moveTo>
                <a:pt x="280053" y="0"/>
              </a:moveTo>
              <a:lnTo>
                <a:pt x="280053" y="962974"/>
              </a:lnTo>
              <a:lnTo>
                <a:pt x="0" y="962974"/>
              </a:lnTo>
              <a:lnTo>
                <a:pt x="0" y="96854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5DCAA-B230-41E2-81DF-B43720D6181C}">
      <dsp:nvSpPr>
        <dsp:cNvPr id="0" name=""/>
        <dsp:cNvSpPr/>
      </dsp:nvSpPr>
      <dsp:spPr>
        <a:xfrm>
          <a:off x="3869728" y="2166717"/>
          <a:ext cx="766534" cy="105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788"/>
              </a:lnTo>
              <a:lnTo>
                <a:pt x="766534" y="99788"/>
              </a:lnTo>
              <a:lnTo>
                <a:pt x="766534" y="10535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65AFF8-5779-4ACB-87B9-5C5A15E78C24}">
      <dsp:nvSpPr>
        <dsp:cNvPr id="0" name=""/>
        <dsp:cNvSpPr/>
      </dsp:nvSpPr>
      <dsp:spPr>
        <a:xfrm>
          <a:off x="3761278" y="2166717"/>
          <a:ext cx="91440" cy="497886"/>
        </a:xfrm>
        <a:custGeom>
          <a:avLst/>
          <a:gdLst/>
          <a:ahLst/>
          <a:cxnLst/>
          <a:rect l="0" t="0" r="0" b="0"/>
          <a:pathLst>
            <a:path>
              <a:moveTo>
                <a:pt x="108450" y="0"/>
              </a:moveTo>
              <a:lnTo>
                <a:pt x="108450" y="492317"/>
              </a:lnTo>
              <a:lnTo>
                <a:pt x="45720" y="492317"/>
              </a:lnTo>
              <a:lnTo>
                <a:pt x="45720" y="49788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5379A-F6C9-434F-B49B-520A23C636F2}">
      <dsp:nvSpPr>
        <dsp:cNvPr id="0" name=""/>
        <dsp:cNvSpPr/>
      </dsp:nvSpPr>
      <dsp:spPr>
        <a:xfrm>
          <a:off x="3089887" y="2166717"/>
          <a:ext cx="779841" cy="197383"/>
        </a:xfrm>
        <a:custGeom>
          <a:avLst/>
          <a:gdLst/>
          <a:ahLst/>
          <a:cxnLst/>
          <a:rect l="0" t="0" r="0" b="0"/>
          <a:pathLst>
            <a:path>
              <a:moveTo>
                <a:pt x="779841" y="0"/>
              </a:moveTo>
              <a:lnTo>
                <a:pt x="779841" y="191813"/>
              </a:lnTo>
              <a:lnTo>
                <a:pt x="0" y="191813"/>
              </a:lnTo>
              <a:lnTo>
                <a:pt x="0" y="19738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959EE-CA59-44D3-BDBD-BC7619C22AAC}">
      <dsp:nvSpPr>
        <dsp:cNvPr id="0" name=""/>
        <dsp:cNvSpPr/>
      </dsp:nvSpPr>
      <dsp:spPr>
        <a:xfrm>
          <a:off x="2186650" y="2139242"/>
          <a:ext cx="443170" cy="1427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1862"/>
              </a:lnTo>
              <a:lnTo>
                <a:pt x="443170" y="1421862"/>
              </a:lnTo>
              <a:lnTo>
                <a:pt x="443170" y="142743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84CC04-D50A-419A-BA3C-B719166C2AC4}">
      <dsp:nvSpPr>
        <dsp:cNvPr id="0" name=""/>
        <dsp:cNvSpPr/>
      </dsp:nvSpPr>
      <dsp:spPr>
        <a:xfrm>
          <a:off x="1607281" y="2139242"/>
          <a:ext cx="579368" cy="1523031"/>
        </a:xfrm>
        <a:custGeom>
          <a:avLst/>
          <a:gdLst/>
          <a:ahLst/>
          <a:cxnLst/>
          <a:rect l="0" t="0" r="0" b="0"/>
          <a:pathLst>
            <a:path>
              <a:moveTo>
                <a:pt x="579368" y="0"/>
              </a:moveTo>
              <a:lnTo>
                <a:pt x="579368" y="1517462"/>
              </a:lnTo>
              <a:lnTo>
                <a:pt x="0" y="1517462"/>
              </a:lnTo>
              <a:lnTo>
                <a:pt x="0" y="152303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F4561C-3834-489E-A772-D79BFFB56155}">
      <dsp:nvSpPr>
        <dsp:cNvPr id="0" name=""/>
        <dsp:cNvSpPr/>
      </dsp:nvSpPr>
      <dsp:spPr>
        <a:xfrm>
          <a:off x="818028" y="2187329"/>
          <a:ext cx="533806" cy="731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5531"/>
              </a:lnTo>
              <a:lnTo>
                <a:pt x="533806" y="725531"/>
              </a:lnTo>
              <a:lnTo>
                <a:pt x="533806" y="7311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F1E4B9-C9CE-469B-8605-9F5B673DDFB0}">
      <dsp:nvSpPr>
        <dsp:cNvPr id="0" name=""/>
        <dsp:cNvSpPr/>
      </dsp:nvSpPr>
      <dsp:spPr>
        <a:xfrm>
          <a:off x="448673" y="2187329"/>
          <a:ext cx="369354" cy="1036716"/>
        </a:xfrm>
        <a:custGeom>
          <a:avLst/>
          <a:gdLst/>
          <a:ahLst/>
          <a:cxnLst/>
          <a:rect l="0" t="0" r="0" b="0"/>
          <a:pathLst>
            <a:path>
              <a:moveTo>
                <a:pt x="369354" y="0"/>
              </a:moveTo>
              <a:lnTo>
                <a:pt x="369354" y="1031147"/>
              </a:lnTo>
              <a:lnTo>
                <a:pt x="0" y="1031147"/>
              </a:lnTo>
              <a:lnTo>
                <a:pt x="0" y="103671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8F909-4CF5-4EF2-9B53-04E940D76E43}">
      <dsp:nvSpPr>
        <dsp:cNvPr id="0" name=""/>
        <dsp:cNvSpPr/>
      </dsp:nvSpPr>
      <dsp:spPr>
        <a:xfrm>
          <a:off x="358241" y="1792349"/>
          <a:ext cx="919574" cy="394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ECEA97-35AA-4387-ADC7-B50A93F4475D}">
      <dsp:nvSpPr>
        <dsp:cNvPr id="0" name=""/>
        <dsp:cNvSpPr/>
      </dsp:nvSpPr>
      <dsp:spPr>
        <a:xfrm>
          <a:off x="364920" y="1798695"/>
          <a:ext cx="919574" cy="394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Presupuesto</a:t>
          </a:r>
          <a:endParaRPr lang="es-CO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6489" y="1810264"/>
        <a:ext cx="896436" cy="371842"/>
      </dsp:txXfrm>
    </dsp:sp>
    <dsp:sp modelId="{232A7E63-011D-49DB-9981-A4B29ECF662F}">
      <dsp:nvSpPr>
        <dsp:cNvPr id="0" name=""/>
        <dsp:cNvSpPr/>
      </dsp:nvSpPr>
      <dsp:spPr>
        <a:xfrm>
          <a:off x="43282" y="3224046"/>
          <a:ext cx="810782" cy="4749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31D300-C3AD-4140-84C7-C70C036AF7D4}">
      <dsp:nvSpPr>
        <dsp:cNvPr id="0" name=""/>
        <dsp:cNvSpPr/>
      </dsp:nvSpPr>
      <dsp:spPr>
        <a:xfrm>
          <a:off x="49961" y="3230392"/>
          <a:ext cx="810782" cy="474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Ejecución</a:t>
          </a:r>
          <a:endParaRPr lang="es-CO" sz="1200" b="1" kern="1200" dirty="0"/>
        </a:p>
      </dsp:txBody>
      <dsp:txXfrm>
        <a:off x="63871" y="3244302"/>
        <a:ext cx="782962" cy="447098"/>
      </dsp:txXfrm>
    </dsp:sp>
    <dsp:sp modelId="{29DFBA23-073A-4CD6-B24B-1E7C9C557D73}">
      <dsp:nvSpPr>
        <dsp:cNvPr id="0" name=""/>
        <dsp:cNvSpPr/>
      </dsp:nvSpPr>
      <dsp:spPr>
        <a:xfrm>
          <a:off x="941114" y="2918430"/>
          <a:ext cx="821441" cy="43847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9D15FD-01BF-4F37-B378-93F19662C3E6}">
      <dsp:nvSpPr>
        <dsp:cNvPr id="0" name=""/>
        <dsp:cNvSpPr/>
      </dsp:nvSpPr>
      <dsp:spPr>
        <a:xfrm>
          <a:off x="947794" y="2924776"/>
          <a:ext cx="821441" cy="4384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Estados Financieros</a:t>
          </a:r>
          <a:endParaRPr lang="es-CO" sz="1100" b="1" kern="1200" dirty="0"/>
        </a:p>
      </dsp:txBody>
      <dsp:txXfrm>
        <a:off x="960637" y="2937619"/>
        <a:ext cx="795755" cy="412790"/>
      </dsp:txXfrm>
    </dsp:sp>
    <dsp:sp modelId="{723AAE42-3DE0-4D4D-B725-F8CBC75FF163}">
      <dsp:nvSpPr>
        <dsp:cNvPr id="0" name=""/>
        <dsp:cNvSpPr/>
      </dsp:nvSpPr>
      <dsp:spPr>
        <a:xfrm>
          <a:off x="1718385" y="1763789"/>
          <a:ext cx="936530" cy="3754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E2B1B1-4743-4FC2-9605-BC854F9AF0E4}">
      <dsp:nvSpPr>
        <dsp:cNvPr id="0" name=""/>
        <dsp:cNvSpPr/>
      </dsp:nvSpPr>
      <dsp:spPr>
        <a:xfrm>
          <a:off x="1725065" y="1770135"/>
          <a:ext cx="936530" cy="375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Cumplimiento de Metas</a:t>
          </a:r>
          <a:endParaRPr lang="es-CO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36062" y="1781132"/>
        <a:ext cx="914536" cy="353459"/>
      </dsp:txXfrm>
    </dsp:sp>
    <dsp:sp modelId="{A94F4B4B-1820-4062-9F97-786B625912DA}">
      <dsp:nvSpPr>
        <dsp:cNvPr id="0" name=""/>
        <dsp:cNvSpPr/>
      </dsp:nvSpPr>
      <dsp:spPr>
        <a:xfrm>
          <a:off x="1291080" y="3662274"/>
          <a:ext cx="632402" cy="2783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026E05-0FEB-4F34-8A14-05B11A0BA8E5}">
      <dsp:nvSpPr>
        <dsp:cNvPr id="0" name=""/>
        <dsp:cNvSpPr/>
      </dsp:nvSpPr>
      <dsp:spPr>
        <a:xfrm>
          <a:off x="1297760" y="3668620"/>
          <a:ext cx="632402" cy="278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Plan de Acción</a:t>
          </a:r>
          <a:endParaRPr lang="es-CO" sz="1100" b="1" kern="1200" dirty="0"/>
        </a:p>
      </dsp:txBody>
      <dsp:txXfrm>
        <a:off x="1305914" y="3676774"/>
        <a:ext cx="616094" cy="262090"/>
      </dsp:txXfrm>
    </dsp:sp>
    <dsp:sp modelId="{1E679FCE-BB2D-4307-8AD0-D777B135993C}">
      <dsp:nvSpPr>
        <dsp:cNvPr id="0" name=""/>
        <dsp:cNvSpPr/>
      </dsp:nvSpPr>
      <dsp:spPr>
        <a:xfrm>
          <a:off x="2190285" y="3566674"/>
          <a:ext cx="879069" cy="5068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99A4CF-A3E9-45F8-AAC6-22C863E95792}">
      <dsp:nvSpPr>
        <dsp:cNvPr id="0" name=""/>
        <dsp:cNvSpPr/>
      </dsp:nvSpPr>
      <dsp:spPr>
        <a:xfrm>
          <a:off x="2196965" y="3573020"/>
          <a:ext cx="879069" cy="506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Programas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 Proyectos en Ejecución</a:t>
          </a:r>
          <a:endParaRPr lang="es-CO" sz="1100" b="1" kern="1200" dirty="0"/>
        </a:p>
      </dsp:txBody>
      <dsp:txXfrm>
        <a:off x="2211810" y="3587865"/>
        <a:ext cx="849379" cy="477150"/>
      </dsp:txXfrm>
    </dsp:sp>
    <dsp:sp modelId="{E92EC11A-8928-404A-8475-716D0B8C904C}">
      <dsp:nvSpPr>
        <dsp:cNvPr id="0" name=""/>
        <dsp:cNvSpPr/>
      </dsp:nvSpPr>
      <dsp:spPr>
        <a:xfrm>
          <a:off x="3491149" y="1763789"/>
          <a:ext cx="757159" cy="4029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05B126-4634-4B37-84C7-F7AF2EFA551E}">
      <dsp:nvSpPr>
        <dsp:cNvPr id="0" name=""/>
        <dsp:cNvSpPr/>
      </dsp:nvSpPr>
      <dsp:spPr>
        <a:xfrm>
          <a:off x="3497828" y="1770135"/>
          <a:ext cx="757159" cy="402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Gestión</a:t>
          </a:r>
          <a:endParaRPr lang="es-CO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09629" y="1781936"/>
        <a:ext cx="733557" cy="379325"/>
      </dsp:txXfrm>
    </dsp:sp>
    <dsp:sp modelId="{426741A2-EC8F-4B29-8088-6D9C3C94742B}">
      <dsp:nvSpPr>
        <dsp:cNvPr id="0" name=""/>
        <dsp:cNvSpPr/>
      </dsp:nvSpPr>
      <dsp:spPr>
        <a:xfrm>
          <a:off x="2695529" y="2364100"/>
          <a:ext cx="788716" cy="45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43515C-6C9F-4523-B038-7973E5D95C69}">
      <dsp:nvSpPr>
        <dsp:cNvPr id="0" name=""/>
        <dsp:cNvSpPr/>
      </dsp:nvSpPr>
      <dsp:spPr>
        <a:xfrm>
          <a:off x="2702208" y="2370445"/>
          <a:ext cx="788716" cy="4517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Informes de Gestión</a:t>
          </a:r>
          <a:endParaRPr lang="es-CO" sz="1100" b="1" kern="1200" dirty="0"/>
        </a:p>
      </dsp:txBody>
      <dsp:txXfrm>
        <a:off x="2715440" y="2383677"/>
        <a:ext cx="762252" cy="425295"/>
      </dsp:txXfrm>
    </dsp:sp>
    <dsp:sp modelId="{168FA437-5C12-4C06-A807-F6F14B2C556E}">
      <dsp:nvSpPr>
        <dsp:cNvPr id="0" name=""/>
        <dsp:cNvSpPr/>
      </dsp:nvSpPr>
      <dsp:spPr>
        <a:xfrm>
          <a:off x="3568448" y="2664603"/>
          <a:ext cx="477100" cy="595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17A44A-9FCB-4111-8E6C-F2B59EC90B6F}">
      <dsp:nvSpPr>
        <dsp:cNvPr id="0" name=""/>
        <dsp:cNvSpPr/>
      </dsp:nvSpPr>
      <dsp:spPr>
        <a:xfrm>
          <a:off x="3575127" y="2670949"/>
          <a:ext cx="477100" cy="595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Metas  Indicador</a:t>
          </a:r>
          <a:endParaRPr lang="es-CO" sz="1100" b="1" kern="1200" dirty="0"/>
        </a:p>
      </dsp:txBody>
      <dsp:txXfrm>
        <a:off x="3589101" y="2684923"/>
        <a:ext cx="449152" cy="568027"/>
      </dsp:txXfrm>
    </dsp:sp>
    <dsp:sp modelId="{CA283EE4-FF09-4467-9209-097E5FC998E2}">
      <dsp:nvSpPr>
        <dsp:cNvPr id="0" name=""/>
        <dsp:cNvSpPr/>
      </dsp:nvSpPr>
      <dsp:spPr>
        <a:xfrm>
          <a:off x="4143901" y="2272074"/>
          <a:ext cx="984722" cy="763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716BF8-1DF7-4C65-85B2-A864DED0ADD2}">
      <dsp:nvSpPr>
        <dsp:cNvPr id="0" name=""/>
        <dsp:cNvSpPr/>
      </dsp:nvSpPr>
      <dsp:spPr>
        <a:xfrm>
          <a:off x="4150581" y="2278420"/>
          <a:ext cx="984722" cy="763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Informes de los Entes de Control y Vigilancia</a:t>
          </a:r>
          <a:endParaRPr lang="es-CO" sz="1100" b="1" kern="1200" dirty="0"/>
        </a:p>
      </dsp:txBody>
      <dsp:txXfrm>
        <a:off x="4172943" y="2300782"/>
        <a:ext cx="939998" cy="718766"/>
      </dsp:txXfrm>
    </dsp:sp>
    <dsp:sp modelId="{08A1318A-3EC2-411D-9926-75D536F9A1C1}">
      <dsp:nvSpPr>
        <dsp:cNvPr id="0" name=""/>
        <dsp:cNvSpPr/>
      </dsp:nvSpPr>
      <dsp:spPr>
        <a:xfrm>
          <a:off x="5925671" y="1784156"/>
          <a:ext cx="855278" cy="3220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EA981C-A18F-44CA-99D7-090BEDDB0988}">
      <dsp:nvSpPr>
        <dsp:cNvPr id="0" name=""/>
        <dsp:cNvSpPr/>
      </dsp:nvSpPr>
      <dsp:spPr>
        <a:xfrm>
          <a:off x="5932351" y="1790501"/>
          <a:ext cx="855278" cy="3220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Contratación</a:t>
          </a:r>
          <a:endParaRPr lang="es-CO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1783" y="1799933"/>
        <a:ext cx="836414" cy="303157"/>
      </dsp:txXfrm>
    </dsp:sp>
    <dsp:sp modelId="{53EDC1FE-3815-4813-9FEB-DD863CF1FDB9}">
      <dsp:nvSpPr>
        <dsp:cNvPr id="0" name=""/>
        <dsp:cNvSpPr/>
      </dsp:nvSpPr>
      <dsp:spPr>
        <a:xfrm>
          <a:off x="5596165" y="3074721"/>
          <a:ext cx="954183" cy="372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E725FB-C71A-4839-A758-790B20342367}">
      <dsp:nvSpPr>
        <dsp:cNvPr id="0" name=""/>
        <dsp:cNvSpPr/>
      </dsp:nvSpPr>
      <dsp:spPr>
        <a:xfrm>
          <a:off x="5602845" y="3081067"/>
          <a:ext cx="954183" cy="3720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Procesos Contractuales</a:t>
          </a:r>
          <a:endParaRPr lang="es-CO" sz="1100" b="1" kern="1200" dirty="0"/>
        </a:p>
      </dsp:txBody>
      <dsp:txXfrm>
        <a:off x="5613741" y="3091963"/>
        <a:ext cx="932391" cy="350230"/>
      </dsp:txXfrm>
    </dsp:sp>
    <dsp:sp modelId="{F8F718B1-446C-4653-9B8B-C032E2D6EDCF}">
      <dsp:nvSpPr>
        <dsp:cNvPr id="0" name=""/>
        <dsp:cNvSpPr/>
      </dsp:nvSpPr>
      <dsp:spPr>
        <a:xfrm>
          <a:off x="6733228" y="3054502"/>
          <a:ext cx="738394" cy="605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FC0260-020A-4B3E-AB90-839575F58BA8}">
      <dsp:nvSpPr>
        <dsp:cNvPr id="0" name=""/>
        <dsp:cNvSpPr/>
      </dsp:nvSpPr>
      <dsp:spPr>
        <a:xfrm>
          <a:off x="6739908" y="3060847"/>
          <a:ext cx="738394" cy="605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Gestión Contractual</a:t>
          </a:r>
          <a:endParaRPr lang="es-CO" sz="1100" b="1" kern="1200" dirty="0"/>
        </a:p>
      </dsp:txBody>
      <dsp:txXfrm>
        <a:off x="6757654" y="3078593"/>
        <a:ext cx="702902" cy="570403"/>
      </dsp:txXfrm>
    </dsp:sp>
    <dsp:sp modelId="{E81E0A06-3879-48C2-BB93-9214574D1B02}">
      <dsp:nvSpPr>
        <dsp:cNvPr id="0" name=""/>
        <dsp:cNvSpPr/>
      </dsp:nvSpPr>
      <dsp:spPr>
        <a:xfrm>
          <a:off x="7667172" y="1773778"/>
          <a:ext cx="772078" cy="411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5FB30-4363-478C-90F8-BAF37C5C4915}">
      <dsp:nvSpPr>
        <dsp:cNvPr id="0" name=""/>
        <dsp:cNvSpPr/>
      </dsp:nvSpPr>
      <dsp:spPr>
        <a:xfrm>
          <a:off x="7673852" y="1780124"/>
          <a:ext cx="772078" cy="411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Impactos de la Gestión</a:t>
          </a:r>
          <a:endParaRPr lang="es-CO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85903" y="1792175"/>
        <a:ext cx="747976" cy="387337"/>
      </dsp:txXfrm>
    </dsp:sp>
    <dsp:sp modelId="{9A5F2886-3299-4639-9D3D-98D0A0A1728A}">
      <dsp:nvSpPr>
        <dsp:cNvPr id="0" name=""/>
        <dsp:cNvSpPr/>
      </dsp:nvSpPr>
      <dsp:spPr>
        <a:xfrm>
          <a:off x="7570139" y="2368399"/>
          <a:ext cx="939265" cy="675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3BDED2-1FCB-4700-A7E2-D3B2EA11C3C3}">
      <dsp:nvSpPr>
        <dsp:cNvPr id="0" name=""/>
        <dsp:cNvSpPr/>
      </dsp:nvSpPr>
      <dsp:spPr>
        <a:xfrm>
          <a:off x="7576819" y="2374745"/>
          <a:ext cx="939265" cy="6756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Cambios en el Sector o en la Población Beneficiaria</a:t>
          </a:r>
          <a:endParaRPr lang="es-CO" sz="1100" b="1" kern="1200" dirty="0"/>
        </a:p>
      </dsp:txBody>
      <dsp:txXfrm>
        <a:off x="7596608" y="2394534"/>
        <a:ext cx="899687" cy="636058"/>
      </dsp:txXfrm>
    </dsp:sp>
    <dsp:sp modelId="{50ECA90C-DF25-478D-ABB0-148E8B094855}">
      <dsp:nvSpPr>
        <dsp:cNvPr id="0" name=""/>
        <dsp:cNvSpPr/>
      </dsp:nvSpPr>
      <dsp:spPr>
        <a:xfrm>
          <a:off x="7640529" y="3423049"/>
          <a:ext cx="1007980" cy="399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EFD2B1-1D3C-4105-BF6E-D7993BF9503E}">
      <dsp:nvSpPr>
        <dsp:cNvPr id="0" name=""/>
        <dsp:cNvSpPr/>
      </dsp:nvSpPr>
      <dsp:spPr>
        <a:xfrm>
          <a:off x="7647208" y="3429394"/>
          <a:ext cx="1007980" cy="3997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Acciones de Mejoramiento</a:t>
          </a:r>
          <a:endParaRPr lang="es-CO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58916" y="3441102"/>
        <a:ext cx="984564" cy="376329"/>
      </dsp:txXfrm>
    </dsp:sp>
    <dsp:sp modelId="{30FC55E5-161E-49C6-9AF4-1274DA742073}">
      <dsp:nvSpPr>
        <dsp:cNvPr id="0" name=""/>
        <dsp:cNvSpPr/>
      </dsp:nvSpPr>
      <dsp:spPr>
        <a:xfrm>
          <a:off x="8046061" y="4392560"/>
          <a:ext cx="740405" cy="273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AAAAE0-B46F-46FA-BF01-05F45CF22543}">
      <dsp:nvSpPr>
        <dsp:cNvPr id="0" name=""/>
        <dsp:cNvSpPr/>
      </dsp:nvSpPr>
      <dsp:spPr>
        <a:xfrm>
          <a:off x="8052741" y="4398905"/>
          <a:ext cx="740405" cy="273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Planes de Mejora</a:t>
          </a:r>
          <a:endParaRPr lang="es-CO" sz="1200" b="1" kern="1200" dirty="0"/>
        </a:p>
      </dsp:txBody>
      <dsp:txXfrm>
        <a:off x="8060751" y="4406915"/>
        <a:ext cx="724385" cy="2574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D381E-9E42-41D8-93A8-74DDDB372B47}">
      <dsp:nvSpPr>
        <dsp:cNvPr id="0" name=""/>
        <dsp:cNvSpPr/>
      </dsp:nvSpPr>
      <dsp:spPr>
        <a:xfrm rot="16200000">
          <a:off x="-80537" y="82232"/>
          <a:ext cx="4464495" cy="4300030"/>
        </a:xfrm>
        <a:prstGeom prst="flowChartManualOperation">
          <a:avLst/>
        </a:prstGeom>
        <a:solidFill>
          <a:schemeClr val="accent2">
            <a:lumMod val="60000"/>
            <a:lumOff val="40000"/>
          </a:schemeClr>
        </a:solidFill>
        <a:ln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>
              <a:solidFill>
                <a:schemeClr val="tx1"/>
              </a:solidFill>
              <a:effectLst/>
              <a:latin typeface="+mj-lt"/>
            </a:rPr>
            <a:t>OCDE/Banco Mundial, 2006, pág. 9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b="1" kern="1200" dirty="0">
            <a:solidFill>
              <a:schemeClr val="tx1"/>
            </a:solidFill>
            <a:effectLst/>
            <a:latin typeface="+mj-lt"/>
          </a:endParaRPr>
        </a:p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  <a:effectLst/>
              <a:latin typeface="+mj-lt"/>
            </a:rPr>
            <a:t>La gestión orientada a resultados </a:t>
          </a:r>
          <a:r>
            <a:rPr lang="es-ES" sz="1600" b="1" i="1" kern="1200" dirty="0">
              <a:solidFill>
                <a:srgbClr val="002060"/>
              </a:solidFill>
              <a:effectLst/>
              <a:latin typeface="+mj-lt"/>
            </a:rPr>
            <a:t>“es un enfoque orientado a lograr cambios importantes en la manera en que operan las organizaciones, mejorando el desempeño en cuanto a los resultados como la orientación central. Proporciona el marco de la gestión y las herramientas para la planificación estratégica, la gestión de riesgos, el monitoreo del desempeño y la evaluación”.</a:t>
          </a:r>
          <a:endParaRPr lang="es-CO" sz="1600" b="1" i="1" kern="1200" dirty="0">
            <a:solidFill>
              <a:srgbClr val="002060"/>
            </a:solidFill>
            <a:effectLst/>
            <a:latin typeface="+mj-lt"/>
          </a:endParaRPr>
        </a:p>
      </dsp:txBody>
      <dsp:txXfrm rot="5400000">
        <a:off x="1696" y="892898"/>
        <a:ext cx="4300030" cy="2678697"/>
      </dsp:txXfrm>
    </dsp:sp>
    <dsp:sp modelId="{B86A949A-19D1-4B7C-A887-2D59326F7BB3}">
      <dsp:nvSpPr>
        <dsp:cNvPr id="0" name=""/>
        <dsp:cNvSpPr/>
      </dsp:nvSpPr>
      <dsp:spPr>
        <a:xfrm rot="16200000">
          <a:off x="4415345" y="-22859"/>
          <a:ext cx="4464495" cy="4510213"/>
        </a:xfrm>
        <a:prstGeom prst="flowChartManualOperation">
          <a:avLst/>
        </a:prstGeom>
        <a:solidFill>
          <a:schemeClr val="accent3">
            <a:lumMod val="60000"/>
            <a:lumOff val="40000"/>
          </a:schemeClr>
        </a:solidFill>
        <a:ln>
          <a:solidFill>
            <a:srgbClr val="7030A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tx1"/>
              </a:solidFill>
              <a:effectLst/>
              <a:latin typeface="+mj-lt"/>
            </a:rPr>
            <a:t>CEPAL-DPPO, s/f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  <a:effectLst/>
              <a:latin typeface="+mj-lt"/>
            </a:rPr>
            <a:t>La gestión por resultados (</a:t>
          </a:r>
          <a:r>
            <a:rPr lang="es-ES" sz="1600" b="1" kern="1200" dirty="0" err="1">
              <a:solidFill>
                <a:schemeClr val="tx1"/>
              </a:solidFill>
              <a:effectLst/>
              <a:latin typeface="+mj-lt"/>
            </a:rPr>
            <a:t>GpR</a:t>
          </a:r>
          <a:r>
            <a:rPr lang="es-ES" sz="1600" b="1" kern="1200" dirty="0">
              <a:solidFill>
                <a:schemeClr val="tx1"/>
              </a:solidFill>
              <a:effectLst/>
              <a:latin typeface="+mj-lt"/>
            </a:rPr>
            <a:t>) </a:t>
          </a:r>
          <a:r>
            <a:rPr lang="es-ES" sz="1600" b="1" i="1" kern="1200" dirty="0">
              <a:solidFill>
                <a:schemeClr val="tx1"/>
              </a:solidFill>
              <a:effectLst/>
              <a:latin typeface="+mj-lt"/>
            </a:rPr>
            <a:t>“es un enfoque del ciclo de vida de la administración de programas que integra una visión estratégica centrada en el alcance de objetivos, incorporando un mejor uso de estrategias, personas, recursos, procesos y medidas para mejorar la toma de decisiones, la transparencia y la rendición de cuentas. El elemento esencial de la </a:t>
          </a:r>
          <a:r>
            <a:rPr lang="es-ES" sz="1600" b="1" i="1" kern="1200" dirty="0" err="1">
              <a:solidFill>
                <a:schemeClr val="tx1"/>
              </a:solidFill>
              <a:effectLst/>
              <a:latin typeface="+mj-lt"/>
            </a:rPr>
            <a:t>GpR</a:t>
          </a:r>
          <a:r>
            <a:rPr lang="es-ES" sz="1600" b="1" i="1" kern="1200" dirty="0">
              <a:solidFill>
                <a:schemeClr val="tx1"/>
              </a:solidFill>
              <a:effectLst/>
              <a:latin typeface="+mj-lt"/>
            </a:rPr>
            <a:t> se centra en el logro de resultados, la aplicación de la medición del desempeño continuo, el aprendizaje, el cambio y la presentación de informes </a:t>
          </a:r>
          <a:r>
            <a:rPr lang="es-CO" sz="1600" b="1" i="1" kern="1200" dirty="0">
              <a:solidFill>
                <a:schemeClr val="tx1"/>
              </a:solidFill>
              <a:effectLst/>
              <a:latin typeface="+mj-lt"/>
            </a:rPr>
            <a:t>de rendimiento”.</a:t>
          </a:r>
        </a:p>
      </dsp:txBody>
      <dsp:txXfrm rot="5400000">
        <a:off x="4392486" y="892899"/>
        <a:ext cx="4510213" cy="2678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05907-1748-4E77-9AF8-56BBF3282486}" type="datetimeFigureOut">
              <a:rPr lang="es-CO" smtClean="0"/>
              <a:t>27/05/2021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F44EF-8E86-4C48-BBED-8C3E892120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397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05113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1793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57130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23611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30575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06107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21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45705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22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446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89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78842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69167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11490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01230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81245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08706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3007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86353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7197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6436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34983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94855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09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40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72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44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24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25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4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86607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52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11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29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89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63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41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51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34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20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9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86390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68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68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22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35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4ACEC4BD-C0CC-40CE-B133-BA2014E9362D}" type="datetimeFigureOut">
              <a:rPr lang="es-PE" smtClean="0">
                <a:solidFill>
                  <a:prstClr val="black"/>
                </a:solidFill>
              </a:rPr>
              <a:pPr/>
              <a:t>27/05/2021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1E8C2AC5-A3E4-4E36-BE18-F730E11578A5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74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es - panoram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>
              <a:defRPr/>
            </a:pPr>
            <a:endParaRPr lang="es-CO" sz="1404" dirty="0">
              <a:solidFill>
                <a:prstClr val="white"/>
              </a:solidFill>
            </a:endParaRPr>
          </a:p>
        </p:txBody>
      </p:sp>
      <p:pic>
        <p:nvPicPr>
          <p:cNvPr id="3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0"/>
            <a:ext cx="1670050" cy="5715000"/>
          </a:xfrm>
          <a:prstGeom prst="rect">
            <a:avLst/>
          </a:prstGeom>
          <a:solidFill>
            <a:srgbClr val="069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27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sz="1400" dirty="0">
              <a:solidFill>
                <a:prstClr val="whit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489167" y="0"/>
            <a:ext cx="1670050" cy="5715000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27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952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-127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0" y="481013"/>
            <a:ext cx="1011238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236663"/>
            <a:ext cx="83343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63" y="1573213"/>
            <a:ext cx="815975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363" y="3219450"/>
            <a:ext cx="44021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838" y="3844925"/>
            <a:ext cx="44005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063" y="4313238"/>
            <a:ext cx="4378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cto 8"/>
          <p:cNvCxnSpPr/>
          <p:nvPr/>
        </p:nvCxnSpPr>
        <p:spPr>
          <a:xfrm>
            <a:off x="2392363" y="3130550"/>
            <a:ext cx="4391025" cy="0"/>
          </a:xfrm>
          <a:prstGeom prst="line">
            <a:avLst/>
          </a:prstGeom>
          <a:ln w="60325">
            <a:solidFill>
              <a:srgbClr val="009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7678738" y="4240213"/>
            <a:ext cx="328612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>
              <a:defRPr/>
            </a:pPr>
            <a:endParaRPr lang="es-CO" sz="1404" dirty="0">
              <a:solidFill>
                <a:prstClr val="white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062663" y="5089525"/>
            <a:ext cx="3081337" cy="612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27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sz="1400" dirty="0">
              <a:solidFill>
                <a:prstClr val="white"/>
              </a:solidFill>
            </a:endParaRPr>
          </a:p>
        </p:txBody>
      </p:sp>
      <p:sp>
        <p:nvSpPr>
          <p:cNvPr id="12" name="Rectángulo 11"/>
          <p:cNvSpPr/>
          <p:nvPr userDrawn="1"/>
        </p:nvSpPr>
        <p:spPr>
          <a:xfrm>
            <a:off x="-68184" y="-14868"/>
            <a:ext cx="98347" cy="2854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2788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00309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6062663" y="5089525"/>
            <a:ext cx="3081337" cy="612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27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sz="1400" dirty="0">
              <a:solidFill>
                <a:prstClr val="white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0062" y="237067"/>
            <a:ext cx="5476466" cy="5037667"/>
          </a:xfrm>
          <a:prstGeom prst="rect">
            <a:avLst/>
          </a:prstGeom>
        </p:spPr>
      </p:pic>
      <p:sp>
        <p:nvSpPr>
          <p:cNvPr id="13" name="Rectángulo 12"/>
          <p:cNvSpPr/>
          <p:nvPr userDrawn="1"/>
        </p:nvSpPr>
        <p:spPr>
          <a:xfrm>
            <a:off x="0" y="5059291"/>
            <a:ext cx="5337544" cy="1440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2788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1400" dirty="0">
              <a:solidFill>
                <a:prstClr val="white"/>
              </a:solidFill>
            </a:endParaRPr>
          </a:p>
        </p:txBody>
      </p:sp>
      <p:sp>
        <p:nvSpPr>
          <p:cNvPr id="14" name="Rectángulo 13"/>
          <p:cNvSpPr/>
          <p:nvPr userDrawn="1"/>
        </p:nvSpPr>
        <p:spPr>
          <a:xfrm>
            <a:off x="7154333" y="476029"/>
            <a:ext cx="1989667" cy="1260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2788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8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switch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24690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745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07859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810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6581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6062663" y="5089525"/>
            <a:ext cx="3081337" cy="612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27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sz="1400" dirty="0">
              <a:solidFill>
                <a:prstClr val="white"/>
              </a:solidFill>
            </a:endParaRPr>
          </a:p>
        </p:txBody>
      </p:sp>
      <p:sp>
        <p:nvSpPr>
          <p:cNvPr id="13" name="Rectángulo 12"/>
          <p:cNvSpPr/>
          <p:nvPr userDrawn="1"/>
        </p:nvSpPr>
        <p:spPr>
          <a:xfrm>
            <a:off x="0" y="5059291"/>
            <a:ext cx="5337544" cy="1440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2788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1400" dirty="0">
              <a:solidFill>
                <a:prstClr val="white"/>
              </a:solidFill>
            </a:endParaRPr>
          </a:p>
        </p:txBody>
      </p:sp>
      <p:sp>
        <p:nvSpPr>
          <p:cNvPr id="14" name="Rectángulo 13"/>
          <p:cNvSpPr/>
          <p:nvPr userDrawn="1"/>
        </p:nvSpPr>
        <p:spPr>
          <a:xfrm>
            <a:off x="7154333" y="476029"/>
            <a:ext cx="1989667" cy="1260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2788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1400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71" b="15852"/>
          <a:stretch/>
        </p:blipFill>
        <p:spPr>
          <a:xfrm>
            <a:off x="989325" y="1486881"/>
            <a:ext cx="7392177" cy="3073401"/>
          </a:xfrm>
          <a:custGeom>
            <a:avLst/>
            <a:gdLst>
              <a:gd name="connsiteX0" fmla="*/ 0 w 7392177"/>
              <a:gd name="connsiteY0" fmla="*/ 0 h 3073401"/>
              <a:gd name="connsiteX1" fmla="*/ 7392177 w 7392177"/>
              <a:gd name="connsiteY1" fmla="*/ 0 h 3073401"/>
              <a:gd name="connsiteX2" fmla="*/ 7392177 w 7392177"/>
              <a:gd name="connsiteY2" fmla="*/ 1007534 h 3073401"/>
              <a:gd name="connsiteX3" fmla="*/ 6430824 w 7392177"/>
              <a:gd name="connsiteY3" fmla="*/ 1007534 h 3073401"/>
              <a:gd name="connsiteX4" fmla="*/ 6430824 w 7392177"/>
              <a:gd name="connsiteY4" fmla="*/ 3073401 h 3073401"/>
              <a:gd name="connsiteX5" fmla="*/ 969824 w 7392177"/>
              <a:gd name="connsiteY5" fmla="*/ 3073401 h 3073401"/>
              <a:gd name="connsiteX6" fmla="*/ 969824 w 7392177"/>
              <a:gd name="connsiteY6" fmla="*/ 948268 h 3073401"/>
              <a:gd name="connsiteX7" fmla="*/ 0 w 7392177"/>
              <a:gd name="connsiteY7" fmla="*/ 948268 h 307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2177" h="3073401">
                <a:moveTo>
                  <a:pt x="0" y="0"/>
                </a:moveTo>
                <a:lnTo>
                  <a:pt x="7392177" y="0"/>
                </a:lnTo>
                <a:lnTo>
                  <a:pt x="7392177" y="1007534"/>
                </a:lnTo>
                <a:lnTo>
                  <a:pt x="6430824" y="1007534"/>
                </a:lnTo>
                <a:lnTo>
                  <a:pt x="6430824" y="3073401"/>
                </a:lnTo>
                <a:lnTo>
                  <a:pt x="969824" y="3073401"/>
                </a:lnTo>
                <a:lnTo>
                  <a:pt x="969824" y="948268"/>
                </a:lnTo>
                <a:lnTo>
                  <a:pt x="0" y="94826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34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switch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338" y="1598613"/>
            <a:ext cx="244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" y="2527300"/>
            <a:ext cx="81391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3089275"/>
            <a:ext cx="43497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2366963"/>
            <a:ext cx="91440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63" y="5313363"/>
            <a:ext cx="28432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575" y="3662363"/>
            <a:ext cx="2686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450" y="4203700"/>
            <a:ext cx="22320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>
            <a:spLocks noChangeArrowheads="1"/>
          </p:cNvSpPr>
          <p:nvPr/>
        </p:nvSpPr>
        <p:spPr bwMode="auto">
          <a:xfrm>
            <a:off x="636588" y="5183188"/>
            <a:ext cx="254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127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O" altLang="es-CO" sz="1800" i="1" dirty="0">
                <a:solidFill>
                  <a:srgbClr val="7F7F7F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www.contaduria.gov.co</a:t>
            </a:r>
          </a:p>
        </p:txBody>
      </p:sp>
      <p:sp>
        <p:nvSpPr>
          <p:cNvPr id="11" name="Elipse 10"/>
          <p:cNvSpPr/>
          <p:nvPr/>
        </p:nvSpPr>
        <p:spPr>
          <a:xfrm>
            <a:off x="8382000" y="4559300"/>
            <a:ext cx="328613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>
              <a:defRPr/>
            </a:pPr>
            <a:endParaRPr lang="es-CO" sz="1404" dirty="0">
              <a:solidFill>
                <a:prstClr val="white"/>
              </a:solidFill>
            </a:endParaRPr>
          </a:p>
        </p:txBody>
      </p:sp>
      <p:pic>
        <p:nvPicPr>
          <p:cNvPr id="12" name="Picture 2" descr="http://www.cartagenacaribe.com/images/boton-contactenos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" y="4086225"/>
            <a:ext cx="16684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2244725" y="1162050"/>
            <a:ext cx="45116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>
              <a:defRPr/>
            </a:pPr>
            <a:r>
              <a:rPr lang="es-CO" sz="8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27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sz="1400" dirty="0">
              <a:solidFill>
                <a:prstClr val="white"/>
              </a:solidFill>
            </a:endParaRPr>
          </a:p>
        </p:txBody>
      </p:sp>
      <p:pic>
        <p:nvPicPr>
          <p:cNvPr id="15" name="Imagen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0829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143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8029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17F4B-2B79-419E-A735-3ECB5E0F4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2EA2F8-DE50-449D-BBE0-58B900A10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F69ED7-2E27-46B3-A9C3-4995414D8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12788" eaLnBrk="0" fontAlgn="base" hangingPunct="0">
              <a:spcBef>
                <a:spcPct val="0"/>
              </a:spcBef>
              <a:spcAft>
                <a:spcPct val="0"/>
              </a:spcAft>
            </a:pPr>
            <a:fld id="{B54B9B0E-4A15-47AE-A254-93B6B299DE7F}" type="datetimeFigureOut">
              <a:rPr lang="es-CO" sz="1400" smtClean="0">
                <a:solidFill>
                  <a:prstClr val="black"/>
                </a:solidFill>
              </a:rPr>
              <a:pPr defTabSz="712788" eaLnBrk="0" fontAlgn="base" hangingPunct="0">
                <a:spcBef>
                  <a:spcPct val="0"/>
                </a:spcBef>
                <a:spcAft>
                  <a:spcPct val="0"/>
                </a:spcAft>
              </a:pPr>
              <a:t>27/05/2021</a:t>
            </a:fld>
            <a:endParaRPr lang="es-CO" sz="1400">
              <a:solidFill>
                <a:prstClr val="black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418DD6-2914-4FD5-9EB1-E87FA510B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12788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1400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28CA62-CC5B-45C3-867D-12FA745B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12788" eaLnBrk="0" fontAlgn="base" hangingPunct="0">
              <a:spcBef>
                <a:spcPct val="0"/>
              </a:spcBef>
              <a:spcAft>
                <a:spcPct val="0"/>
              </a:spcAft>
            </a:pPr>
            <a:fld id="{7BF0EDAD-E172-45D7-AF59-DAFB6D6988C0}" type="slidenum">
              <a:rPr lang="es-CO" sz="1400" smtClean="0">
                <a:solidFill>
                  <a:prstClr val="black"/>
                </a:solidFill>
              </a:rPr>
              <a:pPr defTabSz="71278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O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8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5678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69361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4370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7313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9764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0466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46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77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170826" y="304800"/>
            <a:ext cx="618515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n-US" altLang="es-CO"/>
          </a:p>
        </p:txBody>
      </p:sp>
      <p:pic>
        <p:nvPicPr>
          <p:cNvPr id="21" name="Imagen 20" descr="Logo-Minhacienda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134" y="5139194"/>
            <a:ext cx="1937866" cy="32739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565" y="314008"/>
            <a:ext cx="549371" cy="710950"/>
          </a:xfrm>
          <a:prstGeom prst="rect">
            <a:avLst/>
          </a:prstGeom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8878" y="1520825"/>
            <a:ext cx="7947102" cy="344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dirty="0"/>
              <a:t>Haga clic para modificar el estilo de texto del patrón</a:t>
            </a:r>
          </a:p>
          <a:p>
            <a:pPr lvl="1"/>
            <a:r>
              <a:rPr lang="es-ES" altLang="es-CO" dirty="0"/>
              <a:t>Segundo nivel</a:t>
            </a:r>
          </a:p>
          <a:p>
            <a:pPr lvl="2"/>
            <a:r>
              <a:rPr lang="es-ES" altLang="es-CO" dirty="0"/>
              <a:t>Tercer nivel</a:t>
            </a:r>
          </a:p>
          <a:p>
            <a:pPr lvl="3"/>
            <a:r>
              <a:rPr lang="es-ES" altLang="es-CO" dirty="0"/>
              <a:t>Cuarto nivel</a:t>
            </a:r>
          </a:p>
          <a:p>
            <a:pPr lvl="4"/>
            <a:r>
              <a:rPr lang="es-ES" altLang="es-CO" dirty="0"/>
              <a:t>Quinto nivel</a:t>
            </a:r>
            <a:endParaRPr lang="en-US" altLang="es-CO" dirty="0"/>
          </a:p>
        </p:txBody>
      </p:sp>
      <p:pic>
        <p:nvPicPr>
          <p:cNvPr id="27" name="Imagen 26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878" y="304799"/>
            <a:ext cx="721053" cy="663279"/>
          </a:xfrm>
          <a:prstGeom prst="rect">
            <a:avLst/>
          </a:prstGeom>
        </p:spPr>
      </p:pic>
      <p:cxnSp>
        <p:nvCxnSpPr>
          <p:cNvPr id="25" name="Conector recto 24"/>
          <p:cNvCxnSpPr>
            <a:cxnSpLocks/>
          </p:cNvCxnSpPr>
          <p:nvPr userDrawn="1"/>
        </p:nvCxnSpPr>
        <p:spPr>
          <a:xfrm>
            <a:off x="1189967" y="318098"/>
            <a:ext cx="0" cy="64998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0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61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Videos/MapaContable14-08-2017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8.pn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1.png"/><Relationship Id="rId5" Type="http://schemas.openxmlformats.org/officeDocument/2006/relationships/image" Target="../media/image20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15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7E9A6D0E-C1C0-4D08-8D23-16DC05EAF0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3" y="239217"/>
            <a:ext cx="1066619" cy="75100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754485" y="-16263"/>
            <a:ext cx="7351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OBJETIVOS</a:t>
            </a:r>
          </a:p>
          <a:p>
            <a:pPr algn="ctr"/>
            <a:r>
              <a:rPr lang="es-ES" sz="3200" b="1" i="1" dirty="0">
                <a:latin typeface="+mn-lt"/>
              </a:rPr>
              <a:t> DE LA RENDICIÓN DE CUENTAS</a:t>
            </a:r>
            <a:endParaRPr lang="es-CO" sz="3200" b="1" i="1" dirty="0">
              <a:latin typeface="+mn-lt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DD1DAEE-972A-410E-87F4-4D0A5079AA7A}"/>
              </a:ext>
            </a:extLst>
          </p:cNvPr>
          <p:cNvSpPr/>
          <p:nvPr/>
        </p:nvSpPr>
        <p:spPr>
          <a:xfrm>
            <a:off x="-36512" y="1419081"/>
            <a:ext cx="18607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Mejorar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1EC7CCB-C674-4534-8906-17013D32B5DC}"/>
              </a:ext>
            </a:extLst>
          </p:cNvPr>
          <p:cNvSpPr/>
          <p:nvPr/>
        </p:nvSpPr>
        <p:spPr>
          <a:xfrm>
            <a:off x="-83926" y="2852004"/>
            <a:ext cx="17209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Fomentar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16DE85F-0958-46B7-BB95-E3DC318F4BF6}"/>
              </a:ext>
            </a:extLst>
          </p:cNvPr>
          <p:cNvSpPr/>
          <p:nvPr/>
        </p:nvSpPr>
        <p:spPr>
          <a:xfrm>
            <a:off x="-39209" y="4107117"/>
            <a:ext cx="22349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Promover</a:t>
            </a:r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336B88C6-7C91-4E91-8833-BBDE752D18AC}"/>
              </a:ext>
            </a:extLst>
          </p:cNvPr>
          <p:cNvSpPr/>
          <p:nvPr/>
        </p:nvSpPr>
        <p:spPr>
          <a:xfrm>
            <a:off x="1233856" y="1084663"/>
            <a:ext cx="181240" cy="1276350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54AE0EE-0688-403B-B01B-BD3570FA702A}"/>
              </a:ext>
            </a:extLst>
          </p:cNvPr>
          <p:cNvSpPr/>
          <p:nvPr/>
        </p:nvSpPr>
        <p:spPr>
          <a:xfrm>
            <a:off x="1364807" y="1061119"/>
            <a:ext cx="17209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Atributos de la </a:t>
            </a:r>
            <a:r>
              <a:rPr lang="es-ES" sz="1600" b="1" u="sng" dirty="0">
                <a:latin typeface="+mj-lt"/>
              </a:rPr>
              <a:t>información</a:t>
            </a:r>
            <a:r>
              <a:rPr lang="es-ES" sz="1600" b="1" dirty="0">
                <a:latin typeface="+mj-lt"/>
              </a:rPr>
              <a:t> que se entrega a los ciudadanos, de forma:</a:t>
            </a:r>
            <a:endParaRPr lang="es-CO" sz="1600" b="1" dirty="0">
              <a:latin typeface="+mj-lt"/>
            </a:endParaRP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4E70D947-05E5-42BA-95E9-F9C7080F527F}"/>
              </a:ext>
            </a:extLst>
          </p:cNvPr>
          <p:cNvSpPr/>
          <p:nvPr/>
        </p:nvSpPr>
        <p:spPr>
          <a:xfrm>
            <a:off x="1438831" y="2517254"/>
            <a:ext cx="180841" cy="1276350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Abrir llave 17">
            <a:extLst>
              <a:ext uri="{FF2B5EF4-FFF2-40B4-BE49-F238E27FC236}">
                <a16:creationId xmlns:a16="http://schemas.microsoft.com/office/drawing/2014/main" id="{9AA0EC25-AF08-427E-B424-025E088A96B2}"/>
              </a:ext>
            </a:extLst>
          </p:cNvPr>
          <p:cNvSpPr/>
          <p:nvPr/>
        </p:nvSpPr>
        <p:spPr>
          <a:xfrm>
            <a:off x="1518308" y="3906782"/>
            <a:ext cx="202727" cy="1276350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498B8EC-B2A0-45E2-8CCA-AE97D95536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1475564"/>
              </p:ext>
            </p:extLst>
          </p:nvPr>
        </p:nvGraphicFramePr>
        <p:xfrm>
          <a:off x="2001201" y="3580851"/>
          <a:ext cx="6819271" cy="1601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3193E32D-050B-44EF-AA47-654BE0544764}"/>
              </a:ext>
            </a:extLst>
          </p:cNvPr>
          <p:cNvSpPr/>
          <p:nvPr/>
        </p:nvSpPr>
        <p:spPr>
          <a:xfrm>
            <a:off x="3982988" y="2373238"/>
            <a:ext cx="4045396" cy="1276350"/>
          </a:xfrm>
          <a:prstGeom prst="rightArrow">
            <a:avLst>
              <a:gd name="adj1" fmla="val 63433"/>
              <a:gd name="adj2" fmla="val 4850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Las entidades deben no solo informar, sino también explicar y justificar la gestión pública.</a:t>
            </a:r>
            <a:endParaRPr lang="es-CO" b="1" dirty="0">
              <a:solidFill>
                <a:schemeClr val="tx1"/>
              </a:solidFill>
            </a:endParaRP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99935187-C622-4C26-831F-B8A81C7A69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7603800"/>
              </p:ext>
            </p:extLst>
          </p:nvPr>
        </p:nvGraphicFramePr>
        <p:xfrm>
          <a:off x="2901099" y="814401"/>
          <a:ext cx="6063208" cy="1601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7" name="Rectángulo 16">
            <a:extLst>
              <a:ext uri="{FF2B5EF4-FFF2-40B4-BE49-F238E27FC236}">
                <a16:creationId xmlns:a16="http://schemas.microsoft.com/office/drawing/2014/main" id="{5EB2E2ED-9F87-44EF-B7B2-1C718F9EF195}"/>
              </a:ext>
            </a:extLst>
          </p:cNvPr>
          <p:cNvSpPr/>
          <p:nvPr/>
        </p:nvSpPr>
        <p:spPr>
          <a:xfrm>
            <a:off x="1629069" y="2517254"/>
            <a:ext cx="22948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+mj-lt"/>
              </a:rPr>
              <a:t>Diálogo -retroalimentación entidades del Estado -ciudadanos.</a:t>
            </a:r>
            <a:endParaRPr lang="es-CO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479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557588" y="115816"/>
            <a:ext cx="6162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CONTENIDOS RELEVANTES EN LA RENDICIÓN DE CUENTAS</a:t>
            </a:r>
            <a:endParaRPr lang="es-CO" sz="3200" b="1" i="1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13ED87-787D-465F-A23C-6099B51BD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5" y="278922"/>
            <a:ext cx="1066619" cy="751007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6402E19-754B-464B-8717-3EFB39E78E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816528"/>
              </p:ext>
            </p:extLst>
          </p:nvPr>
        </p:nvGraphicFramePr>
        <p:xfrm>
          <a:off x="30616" y="193204"/>
          <a:ext cx="9091613" cy="5599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933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9C459E5-B1D0-4AD2-8625-5286DDA807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58101"/>
            <a:ext cx="5025657" cy="34604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E9EF553-24BC-4D27-ACC4-3C31675DED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2" y="1777380"/>
            <a:ext cx="5004048" cy="314120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5BE61C9-BD22-4C01-B326-B180BC017822}"/>
              </a:ext>
            </a:extLst>
          </p:cNvPr>
          <p:cNvSpPr/>
          <p:nvPr/>
        </p:nvSpPr>
        <p:spPr>
          <a:xfrm>
            <a:off x="-612576" y="462942"/>
            <a:ext cx="9937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RENDICIÓN DE CUENTAS </a:t>
            </a:r>
            <a:endParaRPr lang="es-CO" sz="32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A484712-8C19-40F7-AAA6-7707B0C60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98" y="265128"/>
            <a:ext cx="733425" cy="6858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763688" y="903992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GESTIÓN POR RESULTADOS - </a:t>
            </a:r>
            <a:r>
              <a:rPr lang="es-E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GpR</a:t>
            </a:r>
            <a:r>
              <a:rPr lang="es-E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0664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A484712-8C19-40F7-AAA6-7707B0C60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98" y="303907"/>
            <a:ext cx="733425" cy="6858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187624" y="-22820"/>
            <a:ext cx="649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>
                <a:latin typeface="+mn-lt"/>
              </a:rPr>
              <a:t>Gestión por Resultados</a:t>
            </a:r>
            <a:endParaRPr lang="es-CO" sz="3600" b="1" i="1" dirty="0">
              <a:latin typeface="+mn-l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245D383-F780-4523-9527-7274720C12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220771"/>
              </p:ext>
            </p:extLst>
          </p:nvPr>
        </p:nvGraphicFramePr>
        <p:xfrm>
          <a:off x="35497" y="697260"/>
          <a:ext cx="9108503" cy="446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8B04224D-D4C8-4E0D-A2A9-A5CE712190D2}"/>
              </a:ext>
            </a:extLst>
          </p:cNvPr>
          <p:cNvSpPr/>
          <p:nvPr/>
        </p:nvSpPr>
        <p:spPr>
          <a:xfrm>
            <a:off x="6048672" y="4967218"/>
            <a:ext cx="3347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b="1" i="1" dirty="0">
                <a:latin typeface="+mj-lt"/>
                <a:sym typeface="Wingdings" panose="05000000000000000000" pitchFamily="2" charset="2"/>
              </a:rPr>
              <a:t>Fuente: Planificación, prospectiva y gestión pública – CEPAL 2014 	</a:t>
            </a:r>
            <a:r>
              <a:rPr lang="pt-BR" sz="800" b="1" i="1" dirty="0">
                <a:latin typeface="+mj-lt"/>
                <a:sym typeface="Wingdings" panose="05000000000000000000" pitchFamily="2" charset="2"/>
              </a:rPr>
              <a:t>JORGE MÁTTAR / DANIEL E. PERROTTI</a:t>
            </a:r>
            <a:endParaRPr lang="es-ES" sz="800" b="1" i="1" dirty="0">
              <a:latin typeface="+mj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364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871418" y="121196"/>
            <a:ext cx="7228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Enfoques de la Gestión por Resultados</a:t>
            </a:r>
            <a:endParaRPr lang="es-CO" sz="3200" b="1" i="1" dirty="0">
              <a:latin typeface="+mn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2364EF-2934-42A2-AF92-80353CBD3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7299"/>
            <a:ext cx="3562898" cy="2107627"/>
          </a:xfrm>
          <a:prstGeom prst="rect">
            <a:avLst/>
          </a:prstGeom>
          <a:ln>
            <a:solidFill>
              <a:srgbClr val="ED7D3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4094402-E692-4B21-A675-9A638451E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4927"/>
            <a:ext cx="3562898" cy="2500885"/>
          </a:xfrm>
          <a:prstGeom prst="rect">
            <a:avLst/>
          </a:prstGeom>
          <a:ln>
            <a:solidFill>
              <a:srgbClr val="ED7D31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11E9529-D96C-43A8-B395-0453E640E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059" y="1057299"/>
            <a:ext cx="5574647" cy="4608513"/>
          </a:xfrm>
          <a:prstGeom prst="rect">
            <a:avLst/>
          </a:prstGeom>
          <a:ln>
            <a:solidFill>
              <a:srgbClr val="ED7D3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8F1D225-98AC-4A03-A5A9-748B9CDF08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34285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259632" y="31185"/>
            <a:ext cx="6584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latin typeface="+mn-lt"/>
              </a:rPr>
              <a:t>UTILIZACIÓN DE LOS RESULTADOS DEL SEGUIMIENTO Y EVALUACIÓN</a:t>
            </a:r>
            <a:endParaRPr lang="es-CO" sz="2800" b="1" i="1" dirty="0"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FFEBDE-E155-4764-8FA8-B7F27F29D2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057300"/>
            <a:ext cx="9073007" cy="41764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FB3903F-5FB6-4CE0-87AD-C16E2019C6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3" y="247045"/>
            <a:ext cx="1066619" cy="75100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B04224D-D4C8-4E0D-A2A9-A5CE712190D2}"/>
              </a:ext>
            </a:extLst>
          </p:cNvPr>
          <p:cNvSpPr/>
          <p:nvPr/>
        </p:nvSpPr>
        <p:spPr>
          <a:xfrm>
            <a:off x="5511586" y="4873724"/>
            <a:ext cx="3956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b="1" dirty="0">
                <a:latin typeface="+mj-lt"/>
                <a:sym typeface="Wingdings" panose="05000000000000000000" pitchFamily="2" charset="2"/>
              </a:rPr>
              <a:t>Fuente</a:t>
            </a:r>
            <a:r>
              <a:rPr lang="es-ES" sz="900" dirty="0">
                <a:latin typeface="+mj-lt"/>
                <a:sym typeface="Wingdings" panose="05000000000000000000" pitchFamily="2" charset="2"/>
              </a:rPr>
              <a:t>: Panorama de la Gestión Pública en América Latina y el Caribe. </a:t>
            </a:r>
          </a:p>
          <a:p>
            <a:pPr algn="ctr"/>
            <a:r>
              <a:rPr lang="es-ES" sz="900" dirty="0">
                <a:latin typeface="+mj-lt"/>
                <a:sym typeface="Wingdings" panose="05000000000000000000" pitchFamily="2" charset="2"/>
              </a:rPr>
              <a:t>CEPAL 2018</a:t>
            </a:r>
          </a:p>
        </p:txBody>
      </p:sp>
    </p:spTree>
    <p:extLst>
      <p:ext uri="{BB962C8B-B14F-4D97-AF65-F5344CB8AC3E}">
        <p14:creationId xmlns:p14="http://schemas.microsoft.com/office/powerpoint/2010/main" val="4755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C43CEFF-D731-480E-B4A9-8B3EA6C33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843"/>
            <a:ext cx="9144000" cy="425092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213639" y="-22820"/>
            <a:ext cx="6526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i="1" dirty="0">
                <a:latin typeface="+mn-lt"/>
              </a:rPr>
              <a:t>Participación de usuarios en sistemas de seguimiento y evaluación</a:t>
            </a:r>
            <a:endParaRPr lang="es-CO" sz="3000" b="1" i="1" dirty="0">
              <a:latin typeface="+mn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DE59FD-9210-445D-AAF2-718E421CE9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3" y="247044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51A668-2287-4DCE-B64F-79F0D8C68D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5" y="248412"/>
            <a:ext cx="1066619" cy="751007"/>
          </a:xfrm>
          <a:prstGeom prst="rect">
            <a:avLst/>
          </a:prstGeom>
        </p:spPr>
      </p:pic>
      <p:sp>
        <p:nvSpPr>
          <p:cNvPr id="5" name="Título 3"/>
          <p:cNvSpPr txBox="1">
            <a:spLocks/>
          </p:cNvSpPr>
          <p:nvPr/>
        </p:nvSpPr>
        <p:spPr>
          <a:xfrm>
            <a:off x="2555776" y="-702134"/>
            <a:ext cx="5616624" cy="5247059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</p:spPr>
        <p:txBody>
          <a:bodyPr vert="horz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CO" altLang="es-CO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endParaRPr kumimoji="0" lang="es-CO" altLang="es-CO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19706" y="1273324"/>
            <a:ext cx="3190371" cy="3788885"/>
            <a:chOff x="121686" y="1125855"/>
            <a:chExt cx="3450189" cy="4440555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686" y="1125855"/>
              <a:ext cx="2868076" cy="4440555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2686050" y="1491615"/>
              <a:ext cx="885825" cy="4743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lecha curvada hacia abajo 9"/>
          <p:cNvSpPr/>
          <p:nvPr/>
        </p:nvSpPr>
        <p:spPr>
          <a:xfrm rot="20191469">
            <a:off x="1066852" y="266503"/>
            <a:ext cx="2885789" cy="708271"/>
          </a:xfrm>
          <a:prstGeom prst="curvedDownArrow">
            <a:avLst/>
          </a:prstGeom>
          <a:solidFill>
            <a:srgbClr val="0070C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5" y="2569468"/>
            <a:ext cx="2952329" cy="20162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1201316"/>
            <a:ext cx="3468065" cy="144016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152023" y="4300562"/>
            <a:ext cx="6100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/>
              <a:t>Implementación NICSP …   </a:t>
            </a:r>
          </a:p>
          <a:p>
            <a:pPr algn="ctr"/>
            <a:r>
              <a:rPr lang="es-CO" sz="3200" b="1" dirty="0"/>
              <a:t>                                  Una realidad</a:t>
            </a:r>
          </a:p>
        </p:txBody>
      </p:sp>
      <p:sp>
        <p:nvSpPr>
          <p:cNvPr id="13" name="9 Título">
            <a:extLst>
              <a:ext uri="{FF2B5EF4-FFF2-40B4-BE49-F238E27FC236}">
                <a16:creationId xmlns:a16="http://schemas.microsoft.com/office/drawing/2014/main" id="{7A98BEBF-47DE-4182-AD99-8D0533B59403}"/>
              </a:ext>
            </a:extLst>
          </p:cNvPr>
          <p:cNvSpPr txBox="1">
            <a:spLocks/>
          </p:cNvSpPr>
          <p:nvPr/>
        </p:nvSpPr>
        <p:spPr bwMode="auto">
          <a:xfrm>
            <a:off x="2984381" y="-58353"/>
            <a:ext cx="4755971" cy="21237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CO" sz="2800" b="1" dirty="0">
                <a:solidFill>
                  <a:schemeClr val="tx1"/>
                </a:solidFill>
                <a:latin typeface="+mn-lt"/>
              </a:rPr>
              <a:t>CONVERGENCIA CONTABLE DEL SECTOR PÚBLICO </a:t>
            </a:r>
          </a:p>
          <a:p>
            <a:pPr algn="ctr"/>
            <a:r>
              <a:rPr lang="es-CO" sz="2800" b="1" dirty="0">
                <a:solidFill>
                  <a:schemeClr val="tx1"/>
                </a:solidFill>
                <a:latin typeface="+mn-lt"/>
              </a:rPr>
              <a:t> NICSP Y NIIF</a:t>
            </a:r>
            <a:endParaRPr lang="es-ES" sz="28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41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>
            <a:extLst>
              <a:ext uri="{FF2B5EF4-FFF2-40B4-BE49-F238E27FC236}">
                <a16:creationId xmlns:a16="http://schemas.microsoft.com/office/drawing/2014/main" id="{13511047-A61A-495E-94E4-12E62C1DAB27}"/>
              </a:ext>
            </a:extLst>
          </p:cNvPr>
          <p:cNvSpPr/>
          <p:nvPr/>
        </p:nvSpPr>
        <p:spPr>
          <a:xfrm>
            <a:off x="971319" y="32598"/>
            <a:ext cx="72521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CO" sz="2800" b="1" kern="0" dirty="0">
                <a:latin typeface="Calibri"/>
              </a:rPr>
              <a:t> PROCESO DE CONVERGENCIA DE LA CONTABILIDAD PÚBLICA </a:t>
            </a:r>
            <a:endParaRPr lang="es-ES" sz="2800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C9D8523B-79F9-4635-B6B8-E2466E563B6C}"/>
              </a:ext>
            </a:extLst>
          </p:cNvPr>
          <p:cNvSpPr/>
          <p:nvPr/>
        </p:nvSpPr>
        <p:spPr bwMode="auto">
          <a:xfrm>
            <a:off x="134938" y="3973830"/>
            <a:ext cx="903287" cy="42703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lumMod val="110000"/>
                  <a:satMod val="105000"/>
                  <a:tint val="67000"/>
                </a:sysClr>
              </a:gs>
              <a:gs pos="50000">
                <a:sysClr val="windowText" lastClr="000000">
                  <a:lumMod val="105000"/>
                  <a:satMod val="103000"/>
                  <a:tint val="73000"/>
                </a:sysClr>
              </a:gs>
              <a:gs pos="100000">
                <a:sysClr val="windowText" lastClr="000000">
                  <a:lumMod val="105000"/>
                  <a:satMod val="109000"/>
                  <a:tint val="81000"/>
                </a:sys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Res.033 de 2012</a:t>
            </a:r>
          </a:p>
        </p:txBody>
      </p:sp>
      <p:sp>
        <p:nvSpPr>
          <p:cNvPr id="43" name="Forma en L 42">
            <a:extLst>
              <a:ext uri="{FF2B5EF4-FFF2-40B4-BE49-F238E27FC236}">
                <a16:creationId xmlns:a16="http://schemas.microsoft.com/office/drawing/2014/main" id="{38BF2BBD-7624-418E-A963-BD42357F1F90}"/>
              </a:ext>
            </a:extLst>
          </p:cNvPr>
          <p:cNvSpPr/>
          <p:nvPr/>
        </p:nvSpPr>
        <p:spPr>
          <a:xfrm rot="5400000">
            <a:off x="303252" y="4318637"/>
            <a:ext cx="566818" cy="90421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00" kern="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orma en L 43">
            <a:extLst>
              <a:ext uri="{FF2B5EF4-FFF2-40B4-BE49-F238E27FC236}">
                <a16:creationId xmlns:a16="http://schemas.microsoft.com/office/drawing/2014/main" id="{A002FDA0-07BA-4FA6-A233-2AF2412FD4FB}"/>
              </a:ext>
            </a:extLst>
          </p:cNvPr>
          <p:cNvSpPr/>
          <p:nvPr/>
        </p:nvSpPr>
        <p:spPr>
          <a:xfrm rot="5400000">
            <a:off x="2698985" y="3614810"/>
            <a:ext cx="427846" cy="858280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45" name="Forma en L 44">
            <a:extLst>
              <a:ext uri="{FF2B5EF4-FFF2-40B4-BE49-F238E27FC236}">
                <a16:creationId xmlns:a16="http://schemas.microsoft.com/office/drawing/2014/main" id="{7864B052-36C0-4ECA-B13D-31494EA5DB24}"/>
              </a:ext>
            </a:extLst>
          </p:cNvPr>
          <p:cNvSpPr/>
          <p:nvPr/>
        </p:nvSpPr>
        <p:spPr>
          <a:xfrm rot="5400000">
            <a:off x="3991571" y="3070023"/>
            <a:ext cx="470432" cy="839649"/>
          </a:xfrm>
          <a:prstGeom prst="corner">
            <a:avLst>
              <a:gd name="adj1" fmla="val 16120"/>
              <a:gd name="adj2" fmla="val 19589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46" name="Forma en L 45">
            <a:extLst>
              <a:ext uri="{FF2B5EF4-FFF2-40B4-BE49-F238E27FC236}">
                <a16:creationId xmlns:a16="http://schemas.microsoft.com/office/drawing/2014/main" id="{B625DC95-77D6-4A72-B72C-52035B18CC5D}"/>
              </a:ext>
            </a:extLst>
          </p:cNvPr>
          <p:cNvSpPr/>
          <p:nvPr/>
        </p:nvSpPr>
        <p:spPr>
          <a:xfrm rot="5400000">
            <a:off x="5257450" y="2473642"/>
            <a:ext cx="541883" cy="877617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47" name="Forma en L 46">
            <a:extLst>
              <a:ext uri="{FF2B5EF4-FFF2-40B4-BE49-F238E27FC236}">
                <a16:creationId xmlns:a16="http://schemas.microsoft.com/office/drawing/2014/main" id="{2228E8EC-97FE-457F-B386-459DFCA0B7E5}"/>
              </a:ext>
            </a:extLst>
          </p:cNvPr>
          <p:cNvSpPr/>
          <p:nvPr/>
        </p:nvSpPr>
        <p:spPr>
          <a:xfrm rot="5400000">
            <a:off x="6587821" y="2001479"/>
            <a:ext cx="546968" cy="90110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1438275" y="3748405"/>
            <a:ext cx="736600" cy="38735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Año 2013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4151D1F9-57E9-447A-8C73-FA30EB7825DC}"/>
              </a:ext>
            </a:extLst>
          </p:cNvPr>
          <p:cNvSpPr/>
          <p:nvPr/>
        </p:nvSpPr>
        <p:spPr bwMode="auto">
          <a:xfrm>
            <a:off x="2311401" y="3236957"/>
            <a:ext cx="1250053" cy="487910"/>
          </a:xfrm>
          <a:prstGeom prst="rect">
            <a:avLst/>
          </a:prstGeom>
          <a:solidFill>
            <a:srgbClr val="A5A5A5">
              <a:lumMod val="85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5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Res.743/2013 - 037/2017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44345980-9AEA-4D14-AEFA-C5096CB490F2}"/>
              </a:ext>
            </a:extLst>
          </p:cNvPr>
          <p:cNvSpPr/>
          <p:nvPr/>
        </p:nvSpPr>
        <p:spPr bwMode="auto">
          <a:xfrm>
            <a:off x="3806825" y="2713484"/>
            <a:ext cx="893763" cy="468312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414 de 2014</a:t>
            </a:r>
          </a:p>
        </p:txBody>
      </p:sp>
      <p:sp>
        <p:nvSpPr>
          <p:cNvPr id="51" name="Triángulo isósceles 50">
            <a:extLst>
              <a:ext uri="{FF2B5EF4-FFF2-40B4-BE49-F238E27FC236}">
                <a16:creationId xmlns:a16="http://schemas.microsoft.com/office/drawing/2014/main" id="{9D07E90B-C8F7-4241-A5E6-6C525B991B60}"/>
              </a:ext>
            </a:extLst>
          </p:cNvPr>
          <p:cNvSpPr/>
          <p:nvPr/>
        </p:nvSpPr>
        <p:spPr>
          <a:xfrm>
            <a:off x="7338696" y="2034199"/>
            <a:ext cx="284692" cy="178353"/>
          </a:xfrm>
          <a:prstGeom prst="triangle">
            <a:avLst>
              <a:gd name="adj" fmla="val 10000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52" name="Triángulo isósceles 51">
            <a:extLst>
              <a:ext uri="{FF2B5EF4-FFF2-40B4-BE49-F238E27FC236}">
                <a16:creationId xmlns:a16="http://schemas.microsoft.com/office/drawing/2014/main" id="{5BBAA672-5489-45A6-8877-E328C51D1E20}"/>
              </a:ext>
            </a:extLst>
          </p:cNvPr>
          <p:cNvSpPr/>
          <p:nvPr/>
        </p:nvSpPr>
        <p:spPr>
          <a:xfrm>
            <a:off x="6025671" y="2514367"/>
            <a:ext cx="301573" cy="199117"/>
          </a:xfrm>
          <a:prstGeom prst="triangle">
            <a:avLst>
              <a:gd name="adj" fmla="val 10000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53" name="Triángulo isósceles 52">
            <a:extLst>
              <a:ext uri="{FF2B5EF4-FFF2-40B4-BE49-F238E27FC236}">
                <a16:creationId xmlns:a16="http://schemas.microsoft.com/office/drawing/2014/main" id="{7BD3FE4B-96ED-4D56-A11C-C7570C3BF0FD}"/>
              </a:ext>
            </a:extLst>
          </p:cNvPr>
          <p:cNvSpPr/>
          <p:nvPr/>
        </p:nvSpPr>
        <p:spPr>
          <a:xfrm>
            <a:off x="4729527" y="3073524"/>
            <a:ext cx="301573" cy="199117"/>
          </a:xfrm>
          <a:prstGeom prst="triangle">
            <a:avLst>
              <a:gd name="adj" fmla="val 10000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54" name="Triángulo isósceles 53">
            <a:extLst>
              <a:ext uri="{FF2B5EF4-FFF2-40B4-BE49-F238E27FC236}">
                <a16:creationId xmlns:a16="http://schemas.microsoft.com/office/drawing/2014/main" id="{8E309FA4-B2E0-4426-BDEE-3B7B2BCCA701}"/>
              </a:ext>
            </a:extLst>
          </p:cNvPr>
          <p:cNvSpPr/>
          <p:nvPr/>
        </p:nvSpPr>
        <p:spPr>
          <a:xfrm>
            <a:off x="1057119" y="4214583"/>
            <a:ext cx="301573" cy="199117"/>
          </a:xfrm>
          <a:prstGeom prst="triangle">
            <a:avLst>
              <a:gd name="adj" fmla="val 10000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525" y="3575368"/>
            <a:ext cx="3365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7AFB373F-C29C-437B-964C-BF43870BF856}"/>
              </a:ext>
            </a:extLst>
          </p:cNvPr>
          <p:cNvSpPr txBox="1"/>
          <p:nvPr/>
        </p:nvSpPr>
        <p:spPr>
          <a:xfrm>
            <a:off x="2515850" y="3913505"/>
            <a:ext cx="1408078" cy="1285875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1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Incorpora al RCP Marco Normativo dispuesto en el anexo Decreto 2784 de 2012. Empresas Cotizantes.</a:t>
            </a:r>
          </a:p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1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Hoy Decreto 2420 de 2015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DA5A0A6A-A0BF-4E6C-8C84-9B7BB3BC91E4}"/>
              </a:ext>
            </a:extLst>
          </p:cNvPr>
          <p:cNvSpPr txBox="1"/>
          <p:nvPr/>
        </p:nvSpPr>
        <p:spPr>
          <a:xfrm>
            <a:off x="3878263" y="3313559"/>
            <a:ext cx="860425" cy="411162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Incorpora al RCP Marco normativo para </a:t>
            </a:r>
            <a:r>
              <a:rPr lang="es-ES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Empresas que no Cotizan.</a:t>
            </a:r>
            <a:endParaRPr lang="es-CO" sz="1200" b="1" kern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3937318"/>
            <a:ext cx="357187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ángulo 58">
            <a:extLst>
              <a:ext uri="{FF2B5EF4-FFF2-40B4-BE49-F238E27FC236}">
                <a16:creationId xmlns:a16="http://schemas.microsoft.com/office/drawing/2014/main" id="{54DFD6A6-290B-4FCD-8C1E-DE4379EA121B}"/>
              </a:ext>
            </a:extLst>
          </p:cNvPr>
          <p:cNvSpPr/>
          <p:nvPr/>
        </p:nvSpPr>
        <p:spPr bwMode="auto">
          <a:xfrm>
            <a:off x="5089525" y="2137420"/>
            <a:ext cx="877888" cy="42703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lumMod val="110000"/>
                  <a:satMod val="105000"/>
                  <a:tint val="67000"/>
                </a:sysClr>
              </a:gs>
              <a:gs pos="50000">
                <a:sysClr val="windowText" lastClr="000000">
                  <a:lumMod val="105000"/>
                  <a:satMod val="103000"/>
                  <a:tint val="73000"/>
                </a:sysClr>
              </a:gs>
              <a:gs pos="100000">
                <a:sysClr val="windowText" lastClr="000000">
                  <a:lumMod val="105000"/>
                  <a:satMod val="109000"/>
                  <a:tint val="81000"/>
                </a:sys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533 de 2015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94F933C1-2957-4413-9C7B-84BCD2422F6B}"/>
              </a:ext>
            </a:extLst>
          </p:cNvPr>
          <p:cNvSpPr txBox="1"/>
          <p:nvPr/>
        </p:nvSpPr>
        <p:spPr>
          <a:xfrm>
            <a:off x="5122103" y="2713484"/>
            <a:ext cx="1438455" cy="998966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ES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Incorpora al </a:t>
            </a:r>
          </a:p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ES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RCP el marco normativo aplicable para las Entidades </a:t>
            </a:r>
          </a:p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ES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de Gobierno</a:t>
            </a:r>
            <a:endParaRPr lang="es-CO" sz="1200" b="1" kern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C9D8523B-79F9-4635-B6B8-E2466E563B6C}"/>
              </a:ext>
            </a:extLst>
          </p:cNvPr>
          <p:cNvSpPr/>
          <p:nvPr/>
        </p:nvSpPr>
        <p:spPr bwMode="auto">
          <a:xfrm>
            <a:off x="6385074" y="1713036"/>
            <a:ext cx="887412" cy="427038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Res.628 de 2015</a:t>
            </a:r>
          </a:p>
        </p:txBody>
      </p:sp>
      <p:grpSp>
        <p:nvGrpSpPr>
          <p:cNvPr id="62" name="Grupo 61"/>
          <p:cNvGrpSpPr>
            <a:grpSpLocks/>
          </p:cNvGrpSpPr>
          <p:nvPr/>
        </p:nvGrpSpPr>
        <p:grpSpPr bwMode="auto">
          <a:xfrm>
            <a:off x="6497786" y="2227386"/>
            <a:ext cx="1098550" cy="846138"/>
            <a:chOff x="-251230" y="1547017"/>
            <a:chExt cx="4391238" cy="5941918"/>
          </a:xfrm>
        </p:grpSpPr>
        <p:sp>
          <p:nvSpPr>
            <p:cNvPr id="63" name="Rectángulo 77"/>
            <p:cNvSpPr>
              <a:spLocks noChangeArrowheads="1"/>
            </p:cNvSpPr>
            <p:nvPr/>
          </p:nvSpPr>
          <p:spPr bwMode="auto">
            <a:xfrm>
              <a:off x="279006" y="2281630"/>
              <a:ext cx="2517883" cy="2207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9pPr>
            </a:lstStyle>
            <a:p>
              <a:endParaRPr lang="es-CO" altLang="es-CO" dirty="0"/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C009E52E-6E68-46D6-AEF6-ED1EF3113AC8}"/>
                </a:ext>
              </a:extLst>
            </p:cNvPr>
            <p:cNvSpPr txBox="1"/>
            <p:nvPr/>
          </p:nvSpPr>
          <p:spPr>
            <a:xfrm>
              <a:off x="-251230" y="1547017"/>
              <a:ext cx="4391238" cy="59419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57150" tIns="57150" rIns="57150" bIns="57150" spcCol="1270"/>
            <a:lstStyle/>
            <a:p>
              <a:pPr defTabSz="66675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s-ES" sz="1100" b="1" kern="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Incorpora al RCP, el referente teórico y metodológico de la regulación contable pública y define el </a:t>
              </a:r>
              <a:r>
                <a:rPr lang="es-ES" sz="1200" b="1" kern="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alcance del RCP.</a:t>
              </a:r>
              <a:endParaRPr lang="es-CO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Rectángulo 64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1101725" y="1029018"/>
            <a:ext cx="2033588" cy="442912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354, 355 y 356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2007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00" b="1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009E52E-6E68-46D6-AEF6-ED1EF3113AC8}"/>
              </a:ext>
            </a:extLst>
          </p:cNvPr>
          <p:cNvSpPr txBox="1"/>
          <p:nvPr/>
        </p:nvSpPr>
        <p:spPr>
          <a:xfrm>
            <a:off x="1158875" y="1632268"/>
            <a:ext cx="933450" cy="1055687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algn="just"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Régimen de Contabilidad Pública - RCP</a:t>
            </a:r>
          </a:p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200" b="1" i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 Light" panose="020F0302020204030204"/>
                <a:ea typeface="+mn-ea"/>
                <a:cs typeface="+mn-cs"/>
              </a:rPr>
              <a:t> Principio de                                    devengo   causación</a:t>
            </a:r>
          </a:p>
          <a:p>
            <a:pPr algn="just"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900" b="1" kern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7AFB373F-C29C-437B-964C-BF43870BF856}"/>
              </a:ext>
            </a:extLst>
          </p:cNvPr>
          <p:cNvSpPr txBox="1"/>
          <p:nvPr/>
        </p:nvSpPr>
        <p:spPr>
          <a:xfrm>
            <a:off x="2206625" y="1640205"/>
            <a:ext cx="1073150" cy="936625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1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- Plan General de Contabilidad Pública </a:t>
            </a:r>
          </a:p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1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- Manual de Procedimientos</a:t>
            </a:r>
          </a:p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1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- Doctrina Contable </a:t>
            </a:r>
          </a:p>
        </p:txBody>
      </p:sp>
      <p:sp>
        <p:nvSpPr>
          <p:cNvPr id="68" name="Forma en L 67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7956919" y="1309919"/>
            <a:ext cx="609935" cy="117127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C9D8523B-79F9-4635-B6B8-E2466E563B6C}"/>
              </a:ext>
            </a:extLst>
          </p:cNvPr>
          <p:cNvSpPr/>
          <p:nvPr/>
        </p:nvSpPr>
        <p:spPr bwMode="auto">
          <a:xfrm>
            <a:off x="7675563" y="1081405"/>
            <a:ext cx="1169987" cy="444500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461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2017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94F933C1-2957-4413-9C7B-84BCD2422F6B}"/>
              </a:ext>
            </a:extLst>
          </p:cNvPr>
          <p:cNvSpPr txBox="1"/>
          <p:nvPr/>
        </p:nvSpPr>
        <p:spPr>
          <a:xfrm>
            <a:off x="7761288" y="1629093"/>
            <a:ext cx="1065212" cy="704850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ES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Incorpora al RCP el Marco Normativo para las Entidades en Liquidación</a:t>
            </a:r>
            <a:endParaRPr lang="es-CO" sz="1200" b="1" kern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3551238" y="1030605"/>
            <a:ext cx="1065212" cy="446088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357 de 2008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A49D649B-C3A0-4252-863F-61AC801893E7}"/>
              </a:ext>
            </a:extLst>
          </p:cNvPr>
          <p:cNvSpPr txBox="1"/>
          <p:nvPr/>
        </p:nvSpPr>
        <p:spPr>
          <a:xfrm>
            <a:off x="3605213" y="1573530"/>
            <a:ext cx="992187" cy="763588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algn="ctr"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05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Procedimiento para la evaluación del Control Interno Contable</a:t>
            </a:r>
          </a:p>
        </p:txBody>
      </p:sp>
      <p:sp>
        <p:nvSpPr>
          <p:cNvPr id="73" name="Forma en L 72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6826419" y="3942588"/>
            <a:ext cx="403487" cy="100811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6524625" y="3761423"/>
            <a:ext cx="1008063" cy="430212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192 de 2016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A49D649B-C3A0-4252-863F-61AC801893E7}"/>
              </a:ext>
            </a:extLst>
          </p:cNvPr>
          <p:cNvSpPr txBox="1"/>
          <p:nvPr/>
        </p:nvSpPr>
        <p:spPr>
          <a:xfrm>
            <a:off x="6578600" y="4286885"/>
            <a:ext cx="1134464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algn="ctr"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Incorpora al RCP el elemento procedimientos transversales</a:t>
            </a:r>
          </a:p>
        </p:txBody>
      </p:sp>
      <p:sp>
        <p:nvSpPr>
          <p:cNvPr id="76" name="Forma en L 75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1327040" y="1304980"/>
            <a:ext cx="578478" cy="1021653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77" name="Forma en L 76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3735035" y="1321614"/>
            <a:ext cx="693707" cy="1092637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C009E52E-6E68-46D6-AEF6-ED1EF3113AC8}"/>
              </a:ext>
            </a:extLst>
          </p:cNvPr>
          <p:cNvSpPr txBox="1"/>
          <p:nvPr/>
        </p:nvSpPr>
        <p:spPr>
          <a:xfrm>
            <a:off x="203200" y="4534218"/>
            <a:ext cx="1169988" cy="692150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100" b="1" kern="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Aplicación voluntaria de las NIIF para las empresas sujetas al ámbito de aplicación del RCP.</a:t>
            </a:r>
          </a:p>
        </p:txBody>
      </p:sp>
      <p:sp>
        <p:nvSpPr>
          <p:cNvPr id="79" name="Forma en L 78">
            <a:extLst>
              <a:ext uri="{FF2B5EF4-FFF2-40B4-BE49-F238E27FC236}">
                <a16:creationId xmlns:a16="http://schemas.microsoft.com/office/drawing/2014/main" id="{6D24C93B-EB57-43EE-A28F-1B6E5F9F23F5}"/>
              </a:ext>
            </a:extLst>
          </p:cNvPr>
          <p:cNvSpPr/>
          <p:nvPr/>
        </p:nvSpPr>
        <p:spPr>
          <a:xfrm rot="5400000">
            <a:off x="1553657" y="4059774"/>
            <a:ext cx="491186" cy="73710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pic>
        <p:nvPicPr>
          <p:cNvPr id="80" name="Imagen 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" y="1000443"/>
            <a:ext cx="1057275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Forma en L 80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2299247" y="1429519"/>
            <a:ext cx="681462" cy="1012215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pic>
        <p:nvPicPr>
          <p:cNvPr id="82" name="Imagen 8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113" y="4289743"/>
            <a:ext cx="7048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Forma en L 38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5428918" y="3830084"/>
            <a:ext cx="403487" cy="1251745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84" name="Rectángulo 39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5032375" y="3793604"/>
            <a:ext cx="1173163" cy="414337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525 de 2016</a:t>
            </a:r>
          </a:p>
        </p:txBody>
      </p:sp>
      <p:sp>
        <p:nvSpPr>
          <p:cNvPr id="85" name="CuadroTexto 40">
            <a:extLst>
              <a:ext uri="{FF2B5EF4-FFF2-40B4-BE49-F238E27FC236}">
                <a16:creationId xmlns:a16="http://schemas.microsoft.com/office/drawing/2014/main" id="{A49D649B-C3A0-4252-863F-61AC801893E7}"/>
              </a:ext>
            </a:extLst>
          </p:cNvPr>
          <p:cNvSpPr txBox="1"/>
          <p:nvPr/>
        </p:nvSpPr>
        <p:spPr>
          <a:xfrm>
            <a:off x="5041875" y="4296444"/>
            <a:ext cx="1330325" cy="649288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algn="ctr"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Incorpora al RCP la Norma de Proceso Contable y Sistema Documental Contable</a:t>
            </a:r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5676900" y="1067118"/>
            <a:ext cx="1171575" cy="40163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Ley 1314 de 2009</a:t>
            </a:r>
          </a:p>
        </p:txBody>
      </p:sp>
      <p:cxnSp>
        <p:nvCxnSpPr>
          <p:cNvPr id="87" name="Conector recto de flecha 102"/>
          <p:cNvCxnSpPr>
            <a:cxnSpLocks noChangeShapeType="1"/>
          </p:cNvCxnSpPr>
          <p:nvPr/>
        </p:nvCxnSpPr>
        <p:spPr bwMode="auto">
          <a:xfrm flipH="1">
            <a:off x="579136" y="1509522"/>
            <a:ext cx="5681758" cy="2411413"/>
          </a:xfrm>
          <a:prstGeom prst="straightConnector1">
            <a:avLst/>
          </a:prstGeom>
          <a:noFill/>
          <a:ln w="34925" algn="ctr">
            <a:solidFill>
              <a:srgbClr val="4472C4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" name="Forma en L 87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8235434" y="3973563"/>
            <a:ext cx="466379" cy="1025736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CC99"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7966960" y="3719387"/>
            <a:ext cx="1025735" cy="445647"/>
          </a:xfrm>
          <a:prstGeom prst="rect">
            <a:avLst/>
          </a:prstGeom>
          <a:solidFill>
            <a:srgbClr val="3333CC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00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193 de 2016</a:t>
            </a: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9D649B-C3A0-4252-863F-61AC801893E7}"/>
              </a:ext>
            </a:extLst>
          </p:cNvPr>
          <p:cNvSpPr txBox="1"/>
          <p:nvPr/>
        </p:nvSpPr>
        <p:spPr>
          <a:xfrm>
            <a:off x="8010761" y="4301764"/>
            <a:ext cx="1025735" cy="70588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57150" tIns="57150" rIns="57150" bIns="57150" numCol="1" spcCol="1270" anchor="t" anchorCtr="0">
            <a:noAutofit/>
          </a:bodyPr>
          <a:lstStyle/>
          <a:p>
            <a:pPr marL="0" marR="0" lvl="0" indent="0" algn="ctr" defTabSz="66675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Procedimiento para la evaluación del Control Interno Contable.</a:t>
            </a:r>
          </a:p>
        </p:txBody>
      </p:sp>
      <p:pic>
        <p:nvPicPr>
          <p:cNvPr id="91" name="Imagen 90">
            <a:extLst>
              <a:ext uri="{FF2B5EF4-FFF2-40B4-BE49-F238E27FC236}">
                <a16:creationId xmlns:a16="http://schemas.microsoft.com/office/drawing/2014/main" id="{2FD9B8AC-CE48-42CE-99DE-CF9EE76A1D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3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8" grpId="0" animBg="1"/>
      <p:bldP spid="49" grpId="0" animBg="1"/>
      <p:bldP spid="50" grpId="0" animBg="1"/>
      <p:bldP spid="56" grpId="0"/>
      <p:bldP spid="57" grpId="0"/>
      <p:bldP spid="59" grpId="0" animBg="1"/>
      <p:bldP spid="60" grpId="0"/>
      <p:bldP spid="61" grpId="0" animBg="1"/>
      <p:bldP spid="65" grpId="0" animBg="1"/>
      <p:bldP spid="66" grpId="0"/>
      <p:bldP spid="67" grpId="0"/>
      <p:bldP spid="69" grpId="0" animBg="1"/>
      <p:bldP spid="70" grpId="0"/>
      <p:bldP spid="71" grpId="0" animBg="1"/>
      <p:bldP spid="72" grpId="0"/>
      <p:bldP spid="74" grpId="0" animBg="1"/>
      <p:bldP spid="75" grpId="0"/>
      <p:bldP spid="78" grpId="0"/>
      <p:bldP spid="84" grpId="0" animBg="1"/>
      <p:bldP spid="85" grpId="0"/>
      <p:bldP spid="86" grpId="0" animBg="1"/>
      <p:bldP spid="89" grpId="0" animBg="1"/>
      <p:bldP spid="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5B7FC5-B8F7-448A-9934-668D168D36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41048"/>
            <a:ext cx="1066619" cy="75100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D87D18B-A593-4511-BE4F-CE5A11A56672}"/>
              </a:ext>
            </a:extLst>
          </p:cNvPr>
          <p:cNvSpPr/>
          <p:nvPr/>
        </p:nvSpPr>
        <p:spPr>
          <a:xfrm>
            <a:off x="683568" y="139499"/>
            <a:ext cx="72973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600" b="1" kern="0" dirty="0">
                <a:latin typeface="+mn-lt"/>
              </a:rPr>
              <a:t>ESTRUCTURA DEL RÉGIMEN DE CONTABILIDAD PÚBLICA EN CONVERGENCIA CON NICSP/NIIF</a:t>
            </a:r>
            <a:endParaRPr lang="es-CO" sz="2600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10242-9317-4188-8754-E72F300FF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150234"/>
            <a:ext cx="9001000" cy="4083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48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628715"/>
            <a:ext cx="91439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/>
              <a:t>RENDICIÓN DE CUENTAS Y MEDICIÓN DE LA GESTIÓN POR RESULTADOS POR MEDIO DE LA INFORMACIÓN FINANCIERA PÚBLICA: </a:t>
            </a:r>
          </a:p>
          <a:p>
            <a:pPr algn="ctr"/>
            <a:r>
              <a:rPr lang="es-CO" sz="3400" b="1" i="1" dirty="0">
                <a:solidFill>
                  <a:schemeClr val="tx2">
                    <a:lumMod val="75000"/>
                  </a:schemeClr>
                </a:solidFill>
              </a:rPr>
              <a:t>Implementación de las NICSP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835696" y="3865612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Pedro Luis Bohórquez Ramírez </a:t>
            </a:r>
          </a:p>
          <a:p>
            <a:pPr algn="ctr"/>
            <a:r>
              <a:rPr lang="es-CO" b="1" dirty="0"/>
              <a:t>Contador General de la Nación</a:t>
            </a:r>
          </a:p>
          <a:p>
            <a:pPr algn="ctr"/>
            <a:r>
              <a:rPr lang="es-CO" b="1" dirty="0"/>
              <a:t> República de Colombia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979712" y="4906243"/>
            <a:ext cx="60486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err="1"/>
              <a:t>CReCER</a:t>
            </a:r>
            <a:r>
              <a:rPr lang="es-CO" sz="1600" b="1" dirty="0"/>
              <a:t> 2019 San José de Costa Rica-Mayo 23 de 2019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82109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D7E13FE9-0393-466B-B1C3-A3909F9B09D7}"/>
              </a:ext>
            </a:extLst>
          </p:cNvPr>
          <p:cNvGrpSpPr/>
          <p:nvPr/>
        </p:nvGrpSpPr>
        <p:grpSpPr>
          <a:xfrm>
            <a:off x="35528" y="41925"/>
            <a:ext cx="9073008" cy="5184576"/>
            <a:chOff x="663116" y="-603062"/>
            <a:chExt cx="11473825" cy="7218394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7DAE7CC-F309-42D4-BD9B-F6724D48A162}"/>
                </a:ext>
              </a:extLst>
            </p:cNvPr>
            <p:cNvSpPr/>
            <p:nvPr/>
          </p:nvSpPr>
          <p:spPr>
            <a:xfrm>
              <a:off x="4669808" y="-603062"/>
              <a:ext cx="3005049" cy="1661081"/>
            </a:xfrm>
            <a:custGeom>
              <a:avLst/>
              <a:gdLst>
                <a:gd name="connsiteX0" fmla="*/ 0 w 2130480"/>
                <a:gd name="connsiteY0" fmla="*/ 0 h 1043370"/>
                <a:gd name="connsiteX1" fmla="*/ 2130480 w 2130480"/>
                <a:gd name="connsiteY1" fmla="*/ 0 h 1043370"/>
                <a:gd name="connsiteX2" fmla="*/ 2130480 w 2130480"/>
                <a:gd name="connsiteY2" fmla="*/ 1043370 h 1043370"/>
                <a:gd name="connsiteX3" fmla="*/ 0 w 2130480"/>
                <a:gd name="connsiteY3" fmla="*/ 1043370 h 1043370"/>
                <a:gd name="connsiteX4" fmla="*/ 0 w 2130480"/>
                <a:gd name="connsiteY4" fmla="*/ 0 h 104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0480" h="1043370">
                  <a:moveTo>
                    <a:pt x="0" y="0"/>
                  </a:moveTo>
                  <a:lnTo>
                    <a:pt x="2130480" y="0"/>
                  </a:lnTo>
                  <a:lnTo>
                    <a:pt x="2130480" y="1043370"/>
                  </a:lnTo>
                  <a:lnTo>
                    <a:pt x="0" y="1043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000" b="1" dirty="0"/>
                <a:t>Nueva Dimensión </a:t>
              </a:r>
            </a:p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000" b="1" dirty="0"/>
                <a:t>de la </a:t>
              </a:r>
            </a:p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000" b="1" dirty="0"/>
                <a:t>Contabilidad Pública</a:t>
              </a:r>
              <a:endParaRPr lang="es-CO" sz="2000" b="1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0FE10586-11DF-4D59-9572-B50F41879FD7}"/>
                </a:ext>
              </a:extLst>
            </p:cNvPr>
            <p:cNvSpPr/>
            <p:nvPr/>
          </p:nvSpPr>
          <p:spPr>
            <a:xfrm>
              <a:off x="936302" y="1773597"/>
              <a:ext cx="2802135" cy="713074"/>
            </a:xfrm>
            <a:custGeom>
              <a:avLst/>
              <a:gdLst>
                <a:gd name="connsiteX0" fmla="*/ 0 w 1426148"/>
                <a:gd name="connsiteY0" fmla="*/ 0 h 713074"/>
                <a:gd name="connsiteX1" fmla="*/ 1426148 w 1426148"/>
                <a:gd name="connsiteY1" fmla="*/ 0 h 713074"/>
                <a:gd name="connsiteX2" fmla="*/ 1426148 w 1426148"/>
                <a:gd name="connsiteY2" fmla="*/ 713074 h 713074"/>
                <a:gd name="connsiteX3" fmla="*/ 0 w 1426148"/>
                <a:gd name="connsiteY3" fmla="*/ 713074 h 713074"/>
                <a:gd name="connsiteX4" fmla="*/ 0 w 1426148"/>
                <a:gd name="connsiteY4" fmla="*/ 0 h 7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148" h="713074">
                  <a:moveTo>
                    <a:pt x="0" y="0"/>
                  </a:moveTo>
                  <a:lnTo>
                    <a:pt x="1426148" y="0"/>
                  </a:lnTo>
                  <a:lnTo>
                    <a:pt x="1426148" y="713074"/>
                  </a:lnTo>
                  <a:lnTo>
                    <a:pt x="0" y="7130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b="1" dirty="0"/>
                <a:t>Aporte a la Rendición de Cuentas</a:t>
              </a:r>
              <a:endParaRPr lang="es-CO" b="1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6C53108F-8BAA-4890-8C0A-DA5A4D845A76}"/>
                </a:ext>
              </a:extLst>
            </p:cNvPr>
            <p:cNvSpPr/>
            <p:nvPr/>
          </p:nvSpPr>
          <p:spPr>
            <a:xfrm>
              <a:off x="663116" y="3011905"/>
              <a:ext cx="3417443" cy="3312773"/>
            </a:xfrm>
            <a:custGeom>
              <a:avLst/>
              <a:gdLst>
                <a:gd name="connsiteX0" fmla="*/ 0 w 2388869"/>
                <a:gd name="connsiteY0" fmla="*/ 0 h 2307964"/>
                <a:gd name="connsiteX1" fmla="*/ 2388869 w 2388869"/>
                <a:gd name="connsiteY1" fmla="*/ 0 h 2307964"/>
                <a:gd name="connsiteX2" fmla="*/ 2388869 w 2388869"/>
                <a:gd name="connsiteY2" fmla="*/ 2307964 h 2307964"/>
                <a:gd name="connsiteX3" fmla="*/ 0 w 2388869"/>
                <a:gd name="connsiteY3" fmla="*/ 2307964 h 2307964"/>
                <a:gd name="connsiteX4" fmla="*/ 0 w 2388869"/>
                <a:gd name="connsiteY4" fmla="*/ 0 h 2307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8869" h="2307964">
                  <a:moveTo>
                    <a:pt x="0" y="0"/>
                  </a:moveTo>
                  <a:lnTo>
                    <a:pt x="2388869" y="0"/>
                  </a:lnTo>
                  <a:lnTo>
                    <a:pt x="2388869" y="2307964"/>
                  </a:lnTo>
                  <a:lnTo>
                    <a:pt x="0" y="2307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 </a:t>
              </a:r>
              <a:r>
                <a:rPr lang="es-ES" sz="1500" b="1" dirty="0">
                  <a:solidFill>
                    <a:schemeClr val="tx1"/>
                  </a:solidFill>
                </a:rPr>
                <a:t>Preparación Estados financieros 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* Publicación en la WEB institucional - CGN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*Publicación informes consolidados Trimestrales y anuales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* </a:t>
              </a:r>
              <a:r>
                <a:rPr lang="es-ES" sz="1600" b="1" u="sng" dirty="0" err="1">
                  <a:solidFill>
                    <a:srgbClr val="0070C0"/>
                  </a:solidFill>
                </a:rPr>
                <a:t>Georeferenciación</a:t>
              </a:r>
              <a:r>
                <a:rPr lang="es-ES" sz="1600" b="1" dirty="0">
                  <a:solidFill>
                    <a:schemeClr val="tx1"/>
                  </a:solidFill>
                </a:rPr>
                <a:t> </a:t>
              </a:r>
              <a:r>
                <a:rPr lang="es-ES" sz="1500" b="1" dirty="0">
                  <a:solidFill>
                    <a:schemeClr val="tx1"/>
                  </a:solidFill>
                </a:rPr>
                <a:t>de datos financieros y contables</a:t>
              </a: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26857D22-6CDC-488F-9968-7BC45B908343}"/>
                </a:ext>
              </a:extLst>
            </p:cNvPr>
            <p:cNvSpPr/>
            <p:nvPr/>
          </p:nvSpPr>
          <p:spPr>
            <a:xfrm>
              <a:off x="4474772" y="1753627"/>
              <a:ext cx="3564374" cy="797703"/>
            </a:xfrm>
            <a:custGeom>
              <a:avLst/>
              <a:gdLst>
                <a:gd name="connsiteX0" fmla="*/ 0 w 1426148"/>
                <a:gd name="connsiteY0" fmla="*/ 0 h 713074"/>
                <a:gd name="connsiteX1" fmla="*/ 1426148 w 1426148"/>
                <a:gd name="connsiteY1" fmla="*/ 0 h 713074"/>
                <a:gd name="connsiteX2" fmla="*/ 1426148 w 1426148"/>
                <a:gd name="connsiteY2" fmla="*/ 713074 h 713074"/>
                <a:gd name="connsiteX3" fmla="*/ 0 w 1426148"/>
                <a:gd name="connsiteY3" fmla="*/ 713074 h 713074"/>
                <a:gd name="connsiteX4" fmla="*/ 0 w 1426148"/>
                <a:gd name="connsiteY4" fmla="*/ 0 h 7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148" h="713074">
                  <a:moveTo>
                    <a:pt x="0" y="0"/>
                  </a:moveTo>
                  <a:lnTo>
                    <a:pt x="1426148" y="0"/>
                  </a:lnTo>
                  <a:lnTo>
                    <a:pt x="1426148" y="713074"/>
                  </a:lnTo>
                  <a:lnTo>
                    <a:pt x="0" y="7130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b="1" dirty="0"/>
                <a:t>Aporte a la Toma</a:t>
              </a:r>
            </a:p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b="1" dirty="0"/>
                <a:t> de Decisiones</a:t>
              </a:r>
              <a:endParaRPr lang="es-CO" b="1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07F8D3AD-EC2A-4F88-B361-7F08FDAD9C7E}"/>
                </a:ext>
              </a:extLst>
            </p:cNvPr>
            <p:cNvSpPr/>
            <p:nvPr/>
          </p:nvSpPr>
          <p:spPr>
            <a:xfrm>
              <a:off x="4171622" y="2835771"/>
              <a:ext cx="3958586" cy="3779561"/>
            </a:xfrm>
            <a:custGeom>
              <a:avLst/>
              <a:gdLst>
                <a:gd name="connsiteX0" fmla="*/ 0 w 2996166"/>
                <a:gd name="connsiteY0" fmla="*/ 0 h 2973583"/>
                <a:gd name="connsiteX1" fmla="*/ 2996166 w 2996166"/>
                <a:gd name="connsiteY1" fmla="*/ 0 h 2973583"/>
                <a:gd name="connsiteX2" fmla="*/ 2996166 w 2996166"/>
                <a:gd name="connsiteY2" fmla="*/ 2973583 h 2973583"/>
                <a:gd name="connsiteX3" fmla="*/ 0 w 2996166"/>
                <a:gd name="connsiteY3" fmla="*/ 2973583 h 2973583"/>
                <a:gd name="connsiteX4" fmla="*/ 0 w 2996166"/>
                <a:gd name="connsiteY4" fmla="*/ 0 h 297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6166" h="2973583">
                  <a:moveTo>
                    <a:pt x="0" y="0"/>
                  </a:moveTo>
                  <a:lnTo>
                    <a:pt x="2996166" y="0"/>
                  </a:lnTo>
                  <a:lnTo>
                    <a:pt x="2996166" y="2973583"/>
                  </a:lnTo>
                  <a:lnTo>
                    <a:pt x="0" y="29735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* Análisis económico de variables macro: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	* Deuda Pública - MHCD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	* Inversión pública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	* Ingreso y gasto público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	* Contingencias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* Insumo cuentas nacionales - DANE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* Insumo cuenta Financiera - BANREP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* Informes económicos por sectores</a:t>
              </a: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601001E3-93AB-4866-809E-D63E859D9A67}"/>
                </a:ext>
              </a:extLst>
            </p:cNvPr>
            <p:cNvSpPr/>
            <p:nvPr/>
          </p:nvSpPr>
          <p:spPr>
            <a:xfrm>
              <a:off x="8795521" y="1782051"/>
              <a:ext cx="2896419" cy="713066"/>
            </a:xfrm>
            <a:custGeom>
              <a:avLst/>
              <a:gdLst>
                <a:gd name="connsiteX0" fmla="*/ 0 w 1426148"/>
                <a:gd name="connsiteY0" fmla="*/ 0 h 713074"/>
                <a:gd name="connsiteX1" fmla="*/ 1426148 w 1426148"/>
                <a:gd name="connsiteY1" fmla="*/ 0 h 713074"/>
                <a:gd name="connsiteX2" fmla="*/ 1426148 w 1426148"/>
                <a:gd name="connsiteY2" fmla="*/ 713074 h 713074"/>
                <a:gd name="connsiteX3" fmla="*/ 0 w 1426148"/>
                <a:gd name="connsiteY3" fmla="*/ 713074 h 713074"/>
                <a:gd name="connsiteX4" fmla="*/ 0 w 1426148"/>
                <a:gd name="connsiteY4" fmla="*/ 0 h 7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148" h="713074">
                  <a:moveTo>
                    <a:pt x="0" y="0"/>
                  </a:moveTo>
                  <a:lnTo>
                    <a:pt x="1426148" y="0"/>
                  </a:lnTo>
                  <a:lnTo>
                    <a:pt x="1426148" y="713074"/>
                  </a:lnTo>
                  <a:lnTo>
                    <a:pt x="0" y="7130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b="1" dirty="0"/>
                <a:t>Aporte al Control</a:t>
              </a:r>
              <a:endParaRPr lang="es-CO" b="1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2FF962B1-5AAB-4B22-B33D-526C68FA61AC}"/>
                </a:ext>
              </a:extLst>
            </p:cNvPr>
            <p:cNvSpPr/>
            <p:nvPr/>
          </p:nvSpPr>
          <p:spPr>
            <a:xfrm>
              <a:off x="8181380" y="3016247"/>
              <a:ext cx="3955561" cy="3579050"/>
            </a:xfrm>
            <a:custGeom>
              <a:avLst/>
              <a:gdLst>
                <a:gd name="connsiteX0" fmla="*/ 0 w 3749843"/>
                <a:gd name="connsiteY0" fmla="*/ 0 h 2795721"/>
                <a:gd name="connsiteX1" fmla="*/ 3749843 w 3749843"/>
                <a:gd name="connsiteY1" fmla="*/ 0 h 2795721"/>
                <a:gd name="connsiteX2" fmla="*/ 3749843 w 3749843"/>
                <a:gd name="connsiteY2" fmla="*/ 2795721 h 2795721"/>
                <a:gd name="connsiteX3" fmla="*/ 0 w 3749843"/>
                <a:gd name="connsiteY3" fmla="*/ 2795721 h 2795721"/>
                <a:gd name="connsiteX4" fmla="*/ 0 w 3749843"/>
                <a:gd name="connsiteY4" fmla="*/ 0 h 279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843" h="2795721">
                  <a:moveTo>
                    <a:pt x="0" y="0"/>
                  </a:moveTo>
                  <a:lnTo>
                    <a:pt x="3749843" y="0"/>
                  </a:lnTo>
                  <a:lnTo>
                    <a:pt x="3749843" y="2795721"/>
                  </a:lnTo>
                  <a:lnTo>
                    <a:pt x="0" y="27957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* Sistema documental contable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	* Soportes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	* Comprobantes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	* Libros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*Sistema integrado de información SIIF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* Presupuesto- Contabilidad, Tesorería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* Informes específicos para organismos de control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500" b="1" dirty="0">
                  <a:solidFill>
                    <a:schemeClr val="tx1"/>
                  </a:solidFill>
                </a:rPr>
                <a:t>* Seguimiento de transacciones</a:t>
              </a: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FCC09CA4-547D-4F1C-8902-AC94CBD1F93E}"/>
                </a:ext>
              </a:extLst>
            </p:cNvPr>
            <p:cNvSpPr/>
            <p:nvPr/>
          </p:nvSpPr>
          <p:spPr>
            <a:xfrm>
              <a:off x="2120110" y="-402551"/>
              <a:ext cx="2094427" cy="1473075"/>
            </a:xfrm>
            <a:custGeom>
              <a:avLst/>
              <a:gdLst>
                <a:gd name="connsiteX0" fmla="*/ 0 w 1426148"/>
                <a:gd name="connsiteY0" fmla="*/ 356537 h 713074"/>
                <a:gd name="connsiteX1" fmla="*/ 713074 w 1426148"/>
                <a:gd name="connsiteY1" fmla="*/ 0 h 713074"/>
                <a:gd name="connsiteX2" fmla="*/ 1426148 w 1426148"/>
                <a:gd name="connsiteY2" fmla="*/ 356537 h 713074"/>
                <a:gd name="connsiteX3" fmla="*/ 713074 w 1426148"/>
                <a:gd name="connsiteY3" fmla="*/ 713074 h 713074"/>
                <a:gd name="connsiteX4" fmla="*/ 0 w 1426148"/>
                <a:gd name="connsiteY4" fmla="*/ 356537 h 7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148" h="713074">
                  <a:moveTo>
                    <a:pt x="0" y="356537"/>
                  </a:moveTo>
                  <a:cubicBezTo>
                    <a:pt x="0" y="159627"/>
                    <a:pt x="319254" y="0"/>
                    <a:pt x="713074" y="0"/>
                  </a:cubicBezTo>
                  <a:cubicBezTo>
                    <a:pt x="1106894" y="0"/>
                    <a:pt x="1426148" y="159627"/>
                    <a:pt x="1426148" y="356537"/>
                  </a:cubicBezTo>
                  <a:cubicBezTo>
                    <a:pt x="1426148" y="553447"/>
                    <a:pt x="1106894" y="713074"/>
                    <a:pt x="713074" y="713074"/>
                  </a:cubicBezTo>
                  <a:cubicBezTo>
                    <a:pt x="319254" y="713074"/>
                    <a:pt x="0" y="553447"/>
                    <a:pt x="0" y="35653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2356" tIns="84035" rIns="162356" bIns="8403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000" b="1" dirty="0"/>
                <a:t>Base </a:t>
              </a:r>
            </a:p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000" b="1" dirty="0"/>
                <a:t>Devengo  </a:t>
              </a:r>
              <a:endParaRPr lang="es-CO" sz="2000" b="1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CFCBB059-1F7D-418B-9038-2FDEB7B764F6}"/>
                </a:ext>
              </a:extLst>
            </p:cNvPr>
            <p:cNvSpPr/>
            <p:nvPr/>
          </p:nvSpPr>
          <p:spPr>
            <a:xfrm>
              <a:off x="8221271" y="-402551"/>
              <a:ext cx="2089939" cy="1473075"/>
            </a:xfrm>
            <a:custGeom>
              <a:avLst/>
              <a:gdLst>
                <a:gd name="connsiteX0" fmla="*/ 0 w 1426148"/>
                <a:gd name="connsiteY0" fmla="*/ 356537 h 713074"/>
                <a:gd name="connsiteX1" fmla="*/ 713074 w 1426148"/>
                <a:gd name="connsiteY1" fmla="*/ 0 h 713074"/>
                <a:gd name="connsiteX2" fmla="*/ 1426148 w 1426148"/>
                <a:gd name="connsiteY2" fmla="*/ 356537 h 713074"/>
                <a:gd name="connsiteX3" fmla="*/ 713074 w 1426148"/>
                <a:gd name="connsiteY3" fmla="*/ 713074 h 713074"/>
                <a:gd name="connsiteX4" fmla="*/ 0 w 1426148"/>
                <a:gd name="connsiteY4" fmla="*/ 356537 h 7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148" h="713074">
                  <a:moveTo>
                    <a:pt x="0" y="356537"/>
                  </a:moveTo>
                  <a:cubicBezTo>
                    <a:pt x="0" y="159627"/>
                    <a:pt x="319254" y="0"/>
                    <a:pt x="713074" y="0"/>
                  </a:cubicBezTo>
                  <a:cubicBezTo>
                    <a:pt x="1106894" y="0"/>
                    <a:pt x="1426148" y="159627"/>
                    <a:pt x="1426148" y="356537"/>
                  </a:cubicBezTo>
                  <a:cubicBezTo>
                    <a:pt x="1426148" y="553447"/>
                    <a:pt x="1106894" y="713074"/>
                    <a:pt x="713074" y="713074"/>
                  </a:cubicBezTo>
                  <a:cubicBezTo>
                    <a:pt x="319254" y="713074"/>
                    <a:pt x="0" y="553447"/>
                    <a:pt x="0" y="35653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2356" tIns="84035" rIns="162356" bIns="8403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b="1" dirty="0"/>
                <a:t>Convergencia NICSP</a:t>
              </a:r>
              <a:endParaRPr lang="es-CO" b="1" dirty="0"/>
            </a:p>
          </p:txBody>
        </p:sp>
      </p:grp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0285D9FA-E006-4FCD-8945-8C7E84EF3D7C}"/>
              </a:ext>
            </a:extLst>
          </p:cNvPr>
          <p:cNvCxnSpPr>
            <a:cxnSpLocks/>
            <a:endCxn id="25" idx="0"/>
          </p:cNvCxnSpPr>
          <p:nvPr/>
        </p:nvCxnSpPr>
        <p:spPr>
          <a:xfrm flipV="1">
            <a:off x="5457711" y="714956"/>
            <a:ext cx="554481" cy="543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7B620463-3C7A-4AA8-8058-2F2813C7B80B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2843839" y="714956"/>
            <a:ext cx="576033" cy="543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6C3CDC46-A99C-4DA7-83DB-12B3677E623F}"/>
              </a:ext>
            </a:extLst>
          </p:cNvPr>
          <p:cNvCxnSpPr/>
          <p:nvPr/>
        </p:nvCxnSpPr>
        <p:spPr>
          <a:xfrm>
            <a:off x="4655797" y="1225787"/>
            <a:ext cx="0" cy="2207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: angular 40">
            <a:extLst>
              <a:ext uri="{FF2B5EF4-FFF2-40B4-BE49-F238E27FC236}">
                <a16:creationId xmlns:a16="http://schemas.microsoft.com/office/drawing/2014/main" id="{61FEE011-B8FF-41E8-BEA1-367A8F150C5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22675" y="1455532"/>
            <a:ext cx="3233122" cy="277355"/>
          </a:xfrm>
          <a:prstGeom prst="bentConnector3">
            <a:avLst>
              <a:gd name="adj1" fmla="val 100083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r 45">
            <a:extLst>
              <a:ext uri="{FF2B5EF4-FFF2-40B4-BE49-F238E27FC236}">
                <a16:creationId xmlns:a16="http://schemas.microsoft.com/office/drawing/2014/main" id="{99FE8421-9701-42CB-80F6-F15D24FE60B2}"/>
              </a:ext>
            </a:extLst>
          </p:cNvPr>
          <p:cNvCxnSpPr/>
          <p:nvPr/>
        </p:nvCxnSpPr>
        <p:spPr>
          <a:xfrm rot="5400000">
            <a:off x="4536973" y="1614062"/>
            <a:ext cx="237650" cy="1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: angular 47">
            <a:extLst>
              <a:ext uri="{FF2B5EF4-FFF2-40B4-BE49-F238E27FC236}">
                <a16:creationId xmlns:a16="http://schemas.microsoft.com/office/drawing/2014/main" id="{DB5829A3-0C8D-4970-8FE3-9E0D694A3994}"/>
              </a:ext>
            </a:extLst>
          </p:cNvPr>
          <p:cNvCxnSpPr/>
          <p:nvPr/>
        </p:nvCxnSpPr>
        <p:spPr>
          <a:xfrm>
            <a:off x="4671837" y="1457323"/>
            <a:ext cx="2986264" cy="285155"/>
          </a:xfrm>
          <a:prstGeom prst="bentConnector3">
            <a:avLst>
              <a:gd name="adj1" fmla="val 9999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373D7BC6-D7B8-4A12-84C5-3538B797CB4F}"/>
              </a:ext>
            </a:extLst>
          </p:cNvPr>
          <p:cNvCxnSpPr>
            <a:cxnSpLocks/>
          </p:cNvCxnSpPr>
          <p:nvPr/>
        </p:nvCxnSpPr>
        <p:spPr>
          <a:xfrm>
            <a:off x="1331640" y="2268374"/>
            <a:ext cx="0" cy="3658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1CBC8F82-4980-4BE9-8270-4069E2BCB0A8}"/>
              </a:ext>
            </a:extLst>
          </p:cNvPr>
          <p:cNvCxnSpPr/>
          <p:nvPr/>
        </p:nvCxnSpPr>
        <p:spPr>
          <a:xfrm>
            <a:off x="4589122" y="2281436"/>
            <a:ext cx="0" cy="2446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id="{24008E0A-AB97-42DE-BDB5-F5FED175FEE6}"/>
              </a:ext>
            </a:extLst>
          </p:cNvPr>
          <p:cNvCxnSpPr/>
          <p:nvPr/>
        </p:nvCxnSpPr>
        <p:spPr>
          <a:xfrm flipH="1">
            <a:off x="7647394" y="2274440"/>
            <a:ext cx="10707" cy="3670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>
            <a:extLst>
              <a:ext uri="{FF2B5EF4-FFF2-40B4-BE49-F238E27FC236}">
                <a16:creationId xmlns:a16="http://schemas.microsoft.com/office/drawing/2014/main" id="{925AF705-E74C-4109-88C2-DB6862E0E9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96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51A668-2287-4DCE-B64F-79F0D8C68D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5" y="248412"/>
            <a:ext cx="1066619" cy="751007"/>
          </a:xfrm>
          <a:prstGeom prst="rect">
            <a:avLst/>
          </a:prstGeom>
        </p:spPr>
      </p:pic>
      <p:sp>
        <p:nvSpPr>
          <p:cNvPr id="5" name="Título 3"/>
          <p:cNvSpPr txBox="1">
            <a:spLocks/>
          </p:cNvSpPr>
          <p:nvPr/>
        </p:nvSpPr>
        <p:spPr>
          <a:xfrm>
            <a:off x="2555776" y="-702134"/>
            <a:ext cx="5616624" cy="5247059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</p:spPr>
        <p:txBody>
          <a:bodyPr vert="horz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CO" altLang="es-CO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endParaRPr kumimoji="0" lang="es-CO" altLang="es-CO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DA0BEC1-5DD8-4FA5-9DD5-4EF48A3CD029}"/>
              </a:ext>
            </a:extLst>
          </p:cNvPr>
          <p:cNvSpPr/>
          <p:nvPr/>
        </p:nvSpPr>
        <p:spPr>
          <a:xfrm>
            <a:off x="1187624" y="1016620"/>
            <a:ext cx="6781028" cy="976784"/>
          </a:xfrm>
          <a:prstGeom prst="rect">
            <a:avLst/>
          </a:prstGeom>
          <a:noFill/>
        </p:spPr>
        <p:txBody>
          <a:bodyPr wrap="square" lIns="91432" tIns="45717" rIns="91432" bIns="45717" anchor="ctr">
            <a:spAutoFit/>
          </a:bodyPr>
          <a:lstStyle/>
          <a:p>
            <a:pPr marL="0" marR="0" lvl="0" indent="0" algn="ctr" defTabSz="4571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COLOMBIA EN EL CONCIERTO LATINO DE CONVERGENCIA CONTABLE PÚBLICA </a:t>
            </a:r>
          </a:p>
        </p:txBody>
      </p:sp>
      <p:sp>
        <p:nvSpPr>
          <p:cNvPr id="16" name="Flecha izquierda y derecha 8">
            <a:extLst>
              <a:ext uri="{FF2B5EF4-FFF2-40B4-BE49-F238E27FC236}">
                <a16:creationId xmlns:a16="http://schemas.microsoft.com/office/drawing/2014/main" id="{97403355-171F-4B3D-860F-5C4300911949}"/>
              </a:ext>
            </a:extLst>
          </p:cNvPr>
          <p:cNvSpPr/>
          <p:nvPr/>
        </p:nvSpPr>
        <p:spPr bwMode="auto">
          <a:xfrm>
            <a:off x="1960405" y="3916965"/>
            <a:ext cx="7056784" cy="189646"/>
          </a:xfrm>
          <a:prstGeom prst="leftRightArrow">
            <a:avLst/>
          </a:prstGeom>
          <a:solidFill>
            <a:srgbClr val="1B36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71DC244-9108-452F-8AB2-2E257CC814A4}"/>
              </a:ext>
            </a:extLst>
          </p:cNvPr>
          <p:cNvSpPr/>
          <p:nvPr/>
        </p:nvSpPr>
        <p:spPr bwMode="auto">
          <a:xfrm>
            <a:off x="2202338" y="3916965"/>
            <a:ext cx="334131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6E12F5-35A6-47FD-B91A-2946269B822D}"/>
              </a:ext>
            </a:extLst>
          </p:cNvPr>
          <p:cNvSpPr/>
          <p:nvPr/>
        </p:nvSpPr>
        <p:spPr bwMode="auto">
          <a:xfrm>
            <a:off x="3040523" y="3916965"/>
            <a:ext cx="361992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04DA369-802D-46D9-B985-09EFF8DF261C}"/>
              </a:ext>
            </a:extLst>
          </p:cNvPr>
          <p:cNvSpPr/>
          <p:nvPr/>
        </p:nvSpPr>
        <p:spPr bwMode="auto">
          <a:xfrm>
            <a:off x="3904619" y="3916965"/>
            <a:ext cx="368803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CF166D4E-0FDA-4366-B4B1-6CA6A02E88AC}"/>
              </a:ext>
            </a:extLst>
          </p:cNvPr>
          <p:cNvSpPr/>
          <p:nvPr/>
        </p:nvSpPr>
        <p:spPr bwMode="auto">
          <a:xfrm>
            <a:off x="4966028" y="3916965"/>
            <a:ext cx="378753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56C880A-78CD-4376-A36E-B090503E79BD}"/>
              </a:ext>
            </a:extLst>
          </p:cNvPr>
          <p:cNvSpPr/>
          <p:nvPr/>
        </p:nvSpPr>
        <p:spPr bwMode="auto">
          <a:xfrm>
            <a:off x="6136867" y="3916965"/>
            <a:ext cx="352220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B8645422-CA67-4D51-B0C9-7B590F25B89E}"/>
              </a:ext>
            </a:extLst>
          </p:cNvPr>
          <p:cNvSpPr/>
          <p:nvPr/>
        </p:nvSpPr>
        <p:spPr bwMode="auto">
          <a:xfrm>
            <a:off x="7144981" y="3916965"/>
            <a:ext cx="349859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52FB0D2-CA0C-4353-A3C7-0010E3E798CB}"/>
              </a:ext>
            </a:extLst>
          </p:cNvPr>
          <p:cNvSpPr/>
          <p:nvPr/>
        </p:nvSpPr>
        <p:spPr bwMode="auto">
          <a:xfrm>
            <a:off x="8081085" y="3916965"/>
            <a:ext cx="349859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Rectángulo redondeado 16">
            <a:extLst>
              <a:ext uri="{FF2B5EF4-FFF2-40B4-BE49-F238E27FC236}">
                <a16:creationId xmlns:a16="http://schemas.microsoft.com/office/drawing/2014/main" id="{7D65B949-EF33-4B19-AACA-B05DBDD21CD4}"/>
              </a:ext>
            </a:extLst>
          </p:cNvPr>
          <p:cNvSpPr/>
          <p:nvPr/>
        </p:nvSpPr>
        <p:spPr bwMode="auto">
          <a:xfrm>
            <a:off x="2032411" y="4034601"/>
            <a:ext cx="914400" cy="2160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2018</a:t>
            </a:r>
          </a:p>
        </p:txBody>
      </p:sp>
      <p:sp>
        <p:nvSpPr>
          <p:cNvPr id="25" name="Rectángulo redondeado 17">
            <a:extLst>
              <a:ext uri="{FF2B5EF4-FFF2-40B4-BE49-F238E27FC236}">
                <a16:creationId xmlns:a16="http://schemas.microsoft.com/office/drawing/2014/main" id="{E6C9A760-4084-4F02-8C30-22C0C83F5111}"/>
              </a:ext>
            </a:extLst>
          </p:cNvPr>
          <p:cNvSpPr/>
          <p:nvPr/>
        </p:nvSpPr>
        <p:spPr bwMode="auto">
          <a:xfrm>
            <a:off x="2896508" y="4034601"/>
            <a:ext cx="915555" cy="2160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2019</a:t>
            </a:r>
          </a:p>
        </p:txBody>
      </p:sp>
      <p:sp>
        <p:nvSpPr>
          <p:cNvPr id="26" name="Rectángulo redondeado 18">
            <a:extLst>
              <a:ext uri="{FF2B5EF4-FFF2-40B4-BE49-F238E27FC236}">
                <a16:creationId xmlns:a16="http://schemas.microsoft.com/office/drawing/2014/main" id="{A7E319AA-77D3-447F-9466-061CA9F8F326}"/>
              </a:ext>
            </a:extLst>
          </p:cNvPr>
          <p:cNvSpPr/>
          <p:nvPr/>
        </p:nvSpPr>
        <p:spPr bwMode="auto">
          <a:xfrm>
            <a:off x="3760603" y="4034601"/>
            <a:ext cx="903412" cy="2160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2020</a:t>
            </a:r>
          </a:p>
        </p:txBody>
      </p:sp>
      <p:sp>
        <p:nvSpPr>
          <p:cNvPr id="27" name="Rectángulo redondeado 19">
            <a:extLst>
              <a:ext uri="{FF2B5EF4-FFF2-40B4-BE49-F238E27FC236}">
                <a16:creationId xmlns:a16="http://schemas.microsoft.com/office/drawing/2014/main" id="{609A28F3-DCF1-4126-A19D-0E82F0F034AA}"/>
              </a:ext>
            </a:extLst>
          </p:cNvPr>
          <p:cNvSpPr/>
          <p:nvPr/>
        </p:nvSpPr>
        <p:spPr bwMode="auto">
          <a:xfrm>
            <a:off x="4840723" y="4034601"/>
            <a:ext cx="931092" cy="2160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2021</a:t>
            </a:r>
          </a:p>
        </p:txBody>
      </p:sp>
      <p:sp>
        <p:nvSpPr>
          <p:cNvPr id="28" name="Rectángulo redondeado 20">
            <a:extLst>
              <a:ext uri="{FF2B5EF4-FFF2-40B4-BE49-F238E27FC236}">
                <a16:creationId xmlns:a16="http://schemas.microsoft.com/office/drawing/2014/main" id="{497BFCEF-6589-4E75-96AB-744E1BFC3EDC}"/>
              </a:ext>
            </a:extLst>
          </p:cNvPr>
          <p:cNvSpPr/>
          <p:nvPr/>
        </p:nvSpPr>
        <p:spPr bwMode="auto">
          <a:xfrm>
            <a:off x="6950659" y="4034601"/>
            <a:ext cx="914400" cy="2160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2024</a:t>
            </a:r>
          </a:p>
        </p:txBody>
      </p:sp>
      <p:sp>
        <p:nvSpPr>
          <p:cNvPr id="29" name="Rectángulo redondeado 21">
            <a:extLst>
              <a:ext uri="{FF2B5EF4-FFF2-40B4-BE49-F238E27FC236}">
                <a16:creationId xmlns:a16="http://schemas.microsoft.com/office/drawing/2014/main" id="{B8AE8AE1-A1FF-4496-B0C6-89499B37420C}"/>
              </a:ext>
            </a:extLst>
          </p:cNvPr>
          <p:cNvSpPr/>
          <p:nvPr/>
        </p:nvSpPr>
        <p:spPr bwMode="auto">
          <a:xfrm>
            <a:off x="5992851" y="4034601"/>
            <a:ext cx="914400" cy="2160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2022</a:t>
            </a:r>
          </a:p>
        </p:txBody>
      </p:sp>
      <p:sp>
        <p:nvSpPr>
          <p:cNvPr id="30" name="Rectángulo redondeado 23">
            <a:extLst>
              <a:ext uri="{FF2B5EF4-FFF2-40B4-BE49-F238E27FC236}">
                <a16:creationId xmlns:a16="http://schemas.microsoft.com/office/drawing/2014/main" id="{B1E99DCE-4388-4113-919C-0196AA4A7337}"/>
              </a:ext>
            </a:extLst>
          </p:cNvPr>
          <p:cNvSpPr/>
          <p:nvPr/>
        </p:nvSpPr>
        <p:spPr bwMode="auto">
          <a:xfrm>
            <a:off x="1744381" y="2738457"/>
            <a:ext cx="1346321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Colombia </a:t>
            </a:r>
          </a:p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Chile</a:t>
            </a:r>
          </a:p>
        </p:txBody>
      </p:sp>
      <p:sp>
        <p:nvSpPr>
          <p:cNvPr id="31" name="Rectángulo redondeado 24">
            <a:extLst>
              <a:ext uri="{FF2B5EF4-FFF2-40B4-BE49-F238E27FC236}">
                <a16:creationId xmlns:a16="http://schemas.microsoft.com/office/drawing/2014/main" id="{BFADF710-C641-4315-BE64-5324FBF90F6A}"/>
              </a:ext>
            </a:extLst>
          </p:cNvPr>
          <p:cNvSpPr/>
          <p:nvPr/>
        </p:nvSpPr>
        <p:spPr bwMode="auto">
          <a:xfrm>
            <a:off x="2536469" y="2954481"/>
            <a:ext cx="1346321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Perú</a:t>
            </a:r>
          </a:p>
        </p:txBody>
      </p:sp>
      <p:sp>
        <p:nvSpPr>
          <p:cNvPr id="32" name="Rectángulo redondeado 25">
            <a:extLst>
              <a:ext uri="{FF2B5EF4-FFF2-40B4-BE49-F238E27FC236}">
                <a16:creationId xmlns:a16="http://schemas.microsoft.com/office/drawing/2014/main" id="{13B680F2-13A5-49B4-AB15-8004E35D6D80}"/>
              </a:ext>
            </a:extLst>
          </p:cNvPr>
          <p:cNvSpPr/>
          <p:nvPr/>
        </p:nvSpPr>
        <p:spPr bwMode="auto">
          <a:xfrm>
            <a:off x="3472573" y="2738457"/>
            <a:ext cx="1346321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Ecuador Salvador</a:t>
            </a:r>
          </a:p>
        </p:txBody>
      </p:sp>
      <p:sp>
        <p:nvSpPr>
          <p:cNvPr id="33" name="Rectángulo redondeado 26">
            <a:extLst>
              <a:ext uri="{FF2B5EF4-FFF2-40B4-BE49-F238E27FC236}">
                <a16:creationId xmlns:a16="http://schemas.microsoft.com/office/drawing/2014/main" id="{D937D99D-05B2-47EC-A322-5E4276EBC001}"/>
              </a:ext>
            </a:extLst>
          </p:cNvPr>
          <p:cNvSpPr/>
          <p:nvPr/>
        </p:nvSpPr>
        <p:spPr bwMode="auto">
          <a:xfrm>
            <a:off x="4501448" y="2546080"/>
            <a:ext cx="1468506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Honduras</a:t>
            </a:r>
          </a:p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República Dominicana</a:t>
            </a:r>
          </a:p>
        </p:txBody>
      </p:sp>
      <p:sp>
        <p:nvSpPr>
          <p:cNvPr id="34" name="Rectángulo redondeado 27">
            <a:extLst>
              <a:ext uri="{FF2B5EF4-FFF2-40B4-BE49-F238E27FC236}">
                <a16:creationId xmlns:a16="http://schemas.microsoft.com/office/drawing/2014/main" id="{C7790820-8952-4471-839D-0B8AD656E4A0}"/>
              </a:ext>
            </a:extLst>
          </p:cNvPr>
          <p:cNvSpPr/>
          <p:nvPr/>
        </p:nvSpPr>
        <p:spPr bwMode="auto">
          <a:xfrm>
            <a:off x="6589540" y="2967670"/>
            <a:ext cx="1356378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Brazil</a:t>
            </a:r>
          </a:p>
        </p:txBody>
      </p:sp>
      <p:sp>
        <p:nvSpPr>
          <p:cNvPr id="35" name="Rectángulo redondeado 28">
            <a:extLst>
              <a:ext uri="{FF2B5EF4-FFF2-40B4-BE49-F238E27FC236}">
                <a16:creationId xmlns:a16="http://schemas.microsoft.com/office/drawing/2014/main" id="{DE1F6021-321B-426D-8C9A-E8CE7AFD5253}"/>
              </a:ext>
            </a:extLst>
          </p:cNvPr>
          <p:cNvSpPr/>
          <p:nvPr/>
        </p:nvSpPr>
        <p:spPr bwMode="auto">
          <a:xfrm>
            <a:off x="5704821" y="2738457"/>
            <a:ext cx="1346321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Costa Rica </a:t>
            </a:r>
          </a:p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Guatemala</a:t>
            </a:r>
          </a:p>
        </p:txBody>
      </p:sp>
      <p:sp>
        <p:nvSpPr>
          <p:cNvPr id="36" name="Rectángulo redondeado 29">
            <a:extLst>
              <a:ext uri="{FF2B5EF4-FFF2-40B4-BE49-F238E27FC236}">
                <a16:creationId xmlns:a16="http://schemas.microsoft.com/office/drawing/2014/main" id="{33EAC054-F91C-4D3A-A984-6C078519086D}"/>
              </a:ext>
            </a:extLst>
          </p:cNvPr>
          <p:cNvSpPr/>
          <p:nvPr/>
        </p:nvSpPr>
        <p:spPr bwMode="auto">
          <a:xfrm>
            <a:off x="7577029" y="2234401"/>
            <a:ext cx="1346321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Nicaragua</a:t>
            </a:r>
          </a:p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Panamá</a:t>
            </a:r>
          </a:p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Paraguay</a:t>
            </a:r>
          </a:p>
          <a:p>
            <a:pPr marL="0" marR="0" lvl="0" indent="0" algn="ctr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Uruguay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9EC989EE-4CC8-4A48-8AB1-EEC1787475C0}"/>
              </a:ext>
            </a:extLst>
          </p:cNvPr>
          <p:cNvSpPr/>
          <p:nvPr/>
        </p:nvSpPr>
        <p:spPr bwMode="auto">
          <a:xfrm>
            <a:off x="2256634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45E50E9C-A210-4CDD-9D36-46AE59C1C940}"/>
              </a:ext>
            </a:extLst>
          </p:cNvPr>
          <p:cNvSpPr/>
          <p:nvPr/>
        </p:nvSpPr>
        <p:spPr bwMode="auto">
          <a:xfrm>
            <a:off x="3112533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09BB8FCC-519B-49D8-B7BB-5A987E26EFA1}"/>
              </a:ext>
            </a:extLst>
          </p:cNvPr>
          <p:cNvSpPr/>
          <p:nvPr/>
        </p:nvSpPr>
        <p:spPr bwMode="auto">
          <a:xfrm>
            <a:off x="3984828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F8826C10-248C-4077-AFF4-8EC8A7AFF31A}"/>
              </a:ext>
            </a:extLst>
          </p:cNvPr>
          <p:cNvSpPr/>
          <p:nvPr/>
        </p:nvSpPr>
        <p:spPr bwMode="auto">
          <a:xfrm>
            <a:off x="4992939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36B27BE1-A4A1-4CBF-A7D8-287F575FE514}"/>
              </a:ext>
            </a:extLst>
          </p:cNvPr>
          <p:cNvSpPr/>
          <p:nvPr/>
        </p:nvSpPr>
        <p:spPr bwMode="auto">
          <a:xfrm>
            <a:off x="6145068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8DD9BB10-803E-4B5D-9141-015C30303A42}"/>
              </a:ext>
            </a:extLst>
          </p:cNvPr>
          <p:cNvSpPr/>
          <p:nvPr/>
        </p:nvSpPr>
        <p:spPr bwMode="auto">
          <a:xfrm>
            <a:off x="7153179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3E442DF5-529C-4AC1-88FD-F82539D61DDF}"/>
              </a:ext>
            </a:extLst>
          </p:cNvPr>
          <p:cNvSpPr/>
          <p:nvPr/>
        </p:nvSpPr>
        <p:spPr bwMode="auto">
          <a:xfrm>
            <a:off x="8081084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4" name="Flecha abajo 37">
            <a:extLst>
              <a:ext uri="{FF2B5EF4-FFF2-40B4-BE49-F238E27FC236}">
                <a16:creationId xmlns:a16="http://schemas.microsoft.com/office/drawing/2014/main" id="{0F7B6B1C-71E8-4A66-8E8D-DCB2F3E20192}"/>
              </a:ext>
            </a:extLst>
          </p:cNvPr>
          <p:cNvSpPr/>
          <p:nvPr/>
        </p:nvSpPr>
        <p:spPr bwMode="auto">
          <a:xfrm>
            <a:off x="2355448" y="3478363"/>
            <a:ext cx="45719" cy="440278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5" name="Flecha abajo 38">
            <a:extLst>
              <a:ext uri="{FF2B5EF4-FFF2-40B4-BE49-F238E27FC236}">
                <a16:creationId xmlns:a16="http://schemas.microsoft.com/office/drawing/2014/main" id="{CBFC620D-EF53-410F-A4DB-06F297104217}"/>
              </a:ext>
            </a:extLst>
          </p:cNvPr>
          <p:cNvSpPr/>
          <p:nvPr/>
        </p:nvSpPr>
        <p:spPr bwMode="auto">
          <a:xfrm>
            <a:off x="3209361" y="3489141"/>
            <a:ext cx="60234" cy="427822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6" name="Flecha abajo 39">
            <a:extLst>
              <a:ext uri="{FF2B5EF4-FFF2-40B4-BE49-F238E27FC236}">
                <a16:creationId xmlns:a16="http://schemas.microsoft.com/office/drawing/2014/main" id="{EB9A4A55-15B3-4871-8946-C4FF0E7FC80E}"/>
              </a:ext>
            </a:extLst>
          </p:cNvPr>
          <p:cNvSpPr/>
          <p:nvPr/>
        </p:nvSpPr>
        <p:spPr bwMode="auto">
          <a:xfrm>
            <a:off x="4087973" y="3489141"/>
            <a:ext cx="45719" cy="427822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Flecha abajo 40">
            <a:extLst>
              <a:ext uri="{FF2B5EF4-FFF2-40B4-BE49-F238E27FC236}">
                <a16:creationId xmlns:a16="http://schemas.microsoft.com/office/drawing/2014/main" id="{37F84FF2-25E9-494B-A30B-4F42011CBB0E}"/>
              </a:ext>
            </a:extLst>
          </p:cNvPr>
          <p:cNvSpPr/>
          <p:nvPr/>
        </p:nvSpPr>
        <p:spPr bwMode="auto">
          <a:xfrm flipH="1">
            <a:off x="5128755" y="3489141"/>
            <a:ext cx="45719" cy="427822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8" name="Flecha abajo 41">
            <a:extLst>
              <a:ext uri="{FF2B5EF4-FFF2-40B4-BE49-F238E27FC236}">
                <a16:creationId xmlns:a16="http://schemas.microsoft.com/office/drawing/2014/main" id="{104DEB7F-6DC5-4028-A0D4-AF029E39FE65}"/>
              </a:ext>
            </a:extLst>
          </p:cNvPr>
          <p:cNvSpPr/>
          <p:nvPr/>
        </p:nvSpPr>
        <p:spPr bwMode="auto">
          <a:xfrm>
            <a:off x="6280885" y="3489141"/>
            <a:ext cx="45719" cy="427822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Flecha abajo 42">
            <a:extLst>
              <a:ext uri="{FF2B5EF4-FFF2-40B4-BE49-F238E27FC236}">
                <a16:creationId xmlns:a16="http://schemas.microsoft.com/office/drawing/2014/main" id="{803C5969-7FC5-410C-AE21-D141CEB24B16}"/>
              </a:ext>
            </a:extLst>
          </p:cNvPr>
          <p:cNvSpPr/>
          <p:nvPr/>
        </p:nvSpPr>
        <p:spPr bwMode="auto">
          <a:xfrm>
            <a:off x="7288996" y="3489141"/>
            <a:ext cx="60234" cy="427822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Flecha abajo 43">
            <a:extLst>
              <a:ext uri="{FF2B5EF4-FFF2-40B4-BE49-F238E27FC236}">
                <a16:creationId xmlns:a16="http://schemas.microsoft.com/office/drawing/2014/main" id="{1F85002D-82ED-4792-B5BA-FAD3D4C30408}"/>
              </a:ext>
            </a:extLst>
          </p:cNvPr>
          <p:cNvSpPr/>
          <p:nvPr/>
        </p:nvSpPr>
        <p:spPr bwMode="auto">
          <a:xfrm flipH="1">
            <a:off x="8226665" y="3489141"/>
            <a:ext cx="70444" cy="427822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Rectángulo redondeado 22">
            <a:extLst>
              <a:ext uri="{FF2B5EF4-FFF2-40B4-BE49-F238E27FC236}">
                <a16:creationId xmlns:a16="http://schemas.microsoft.com/office/drawing/2014/main" id="{906C9974-0F64-4B75-ABE4-14CBE5FD949A}"/>
              </a:ext>
            </a:extLst>
          </p:cNvPr>
          <p:cNvSpPr/>
          <p:nvPr/>
        </p:nvSpPr>
        <p:spPr bwMode="auto">
          <a:xfrm>
            <a:off x="7577027" y="4106611"/>
            <a:ext cx="1290629" cy="38641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32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 Determinado</a:t>
            </a: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18522158-21DE-4D14-A42A-E4F198377A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52" y="1662728"/>
            <a:ext cx="2202335" cy="3257956"/>
          </a:xfrm>
          <a:prstGeom prst="rect">
            <a:avLst/>
          </a:prstGeom>
        </p:spPr>
      </p:pic>
      <p:sp>
        <p:nvSpPr>
          <p:cNvPr id="53" name="Flecha curvada hacia abajo 5">
            <a:extLst>
              <a:ext uri="{FF2B5EF4-FFF2-40B4-BE49-F238E27FC236}">
                <a16:creationId xmlns:a16="http://schemas.microsoft.com/office/drawing/2014/main" id="{E8CD73D2-ED9B-499D-8BEE-2817B24AE2E2}"/>
              </a:ext>
            </a:extLst>
          </p:cNvPr>
          <p:cNvSpPr/>
          <p:nvPr/>
        </p:nvSpPr>
        <p:spPr bwMode="auto">
          <a:xfrm rot="504473">
            <a:off x="1035648" y="2467783"/>
            <a:ext cx="1489350" cy="282690"/>
          </a:xfrm>
          <a:prstGeom prst="curvedDownArrow">
            <a:avLst/>
          </a:prstGeom>
          <a:solidFill>
            <a:srgbClr val="1B36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latin typeface="+mn-lt"/>
            </a:endParaRPr>
          </a:p>
        </p:txBody>
      </p:sp>
      <p:sp>
        <p:nvSpPr>
          <p:cNvPr id="54" name="1 Rectángulo">
            <a:extLst>
              <a:ext uri="{FF2B5EF4-FFF2-40B4-BE49-F238E27FC236}">
                <a16:creationId xmlns:a16="http://schemas.microsoft.com/office/drawing/2014/main" id="{958EE623-70FA-411D-ACFF-393EA268FB76}"/>
              </a:ext>
            </a:extLst>
          </p:cNvPr>
          <p:cNvSpPr/>
          <p:nvPr/>
        </p:nvSpPr>
        <p:spPr bwMode="auto">
          <a:xfrm>
            <a:off x="-5865" y="4945732"/>
            <a:ext cx="3046388" cy="1862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spcCol="0" rtlCol="0" anchor="t" anchorCtr="0" compatLnSpc="1">
            <a:prstTxWarp prst="textNoShape">
              <a:avLst/>
            </a:prstTxWarp>
          </a:bodyPr>
          <a:lstStyle/>
          <a:p>
            <a:pPr defTabSz="914327"/>
            <a:r>
              <a:rPr lang="es-CO" sz="1000" b="1" dirty="0">
                <a:latin typeface="Times New Roman" pitchFamily="18" charset="0"/>
              </a:rPr>
              <a:t>Fuente: </a:t>
            </a:r>
            <a:r>
              <a:rPr lang="es-CO" sz="1000" dirty="0">
                <a:latin typeface="Times New Roman" pitchFamily="18" charset="0"/>
              </a:rPr>
              <a:t>Estudio BID . E&amp;Y </a:t>
            </a:r>
            <a:r>
              <a:rPr lang="es-CO" sz="1000" dirty="0" err="1">
                <a:latin typeface="Times New Roman" pitchFamily="18" charset="0"/>
              </a:rPr>
              <a:t>Germany</a:t>
            </a:r>
            <a:r>
              <a:rPr lang="es-CO" sz="1000" dirty="0">
                <a:latin typeface="Times New Roman" pitchFamily="18" charset="0"/>
              </a:rPr>
              <a:t> –Agosto 2017 </a:t>
            </a:r>
          </a:p>
        </p:txBody>
      </p:sp>
    </p:spTree>
    <p:extLst>
      <p:ext uri="{BB962C8B-B14F-4D97-AF65-F5344CB8AC3E}">
        <p14:creationId xmlns:p14="http://schemas.microsoft.com/office/powerpoint/2010/main" val="24948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DD1DAEE-972A-410E-87F4-4D0A5079AA7A}"/>
              </a:ext>
            </a:extLst>
          </p:cNvPr>
          <p:cNvSpPr/>
          <p:nvPr/>
        </p:nvSpPr>
        <p:spPr>
          <a:xfrm>
            <a:off x="156443" y="-22820"/>
            <a:ext cx="873603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CONTABILIDAD PÚBLICA:</a:t>
            </a:r>
          </a:p>
          <a:p>
            <a:pPr algn="ctr"/>
            <a:r>
              <a:rPr lang="es-E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SOPORTE A LA RENDICIÓN DE CUENTAS Y </a:t>
            </a:r>
          </a:p>
          <a:p>
            <a:pPr algn="ctr"/>
            <a:r>
              <a:rPr lang="es-E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MEDICIÓN DE LA GESTIÓN POR RESULTADOS</a:t>
            </a:r>
            <a:r>
              <a:rPr lang="es-E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es-E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GpR</a:t>
            </a:r>
            <a:r>
              <a:rPr lang="es-E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s-E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85A18C-C922-484D-9715-4D693487B5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7" y="265212"/>
            <a:ext cx="1066619" cy="7510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3A68A2-CB59-41F6-A927-FB22C81CC3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170" y="1633364"/>
            <a:ext cx="3211830" cy="40816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0CF3AF-91D6-494C-8742-02209522D0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3365"/>
            <a:ext cx="3000375" cy="40816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AE2A5B2-5D8D-43FD-81A4-ECECDC5C8F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000375" y="1633364"/>
            <a:ext cx="2931795" cy="40816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379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3CCDA30-F38D-4B74-8A00-D56679C5C953}"/>
              </a:ext>
            </a:extLst>
          </p:cNvPr>
          <p:cNvSpPr/>
          <p:nvPr/>
        </p:nvSpPr>
        <p:spPr>
          <a:xfrm>
            <a:off x="7180028" y="4993419"/>
            <a:ext cx="1963972" cy="721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98238FD-3077-47AD-B13E-3312DC400DD5}"/>
              </a:ext>
            </a:extLst>
          </p:cNvPr>
          <p:cNvSpPr txBox="1">
            <a:spLocks/>
          </p:cNvSpPr>
          <p:nvPr/>
        </p:nvSpPr>
        <p:spPr>
          <a:xfrm>
            <a:off x="1763688" y="265212"/>
            <a:ext cx="5758974" cy="9055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ENTIDADES PÚBLICAS 2018</a:t>
            </a:r>
            <a:endParaRPr lang="es-CO" sz="3200" b="1" dirty="0">
              <a:latin typeface="+mn-lt"/>
            </a:endParaRPr>
          </a:p>
        </p:txBody>
      </p:sp>
      <p:pic>
        <p:nvPicPr>
          <p:cNvPr id="332" name="Imagen 331">
            <a:extLst>
              <a:ext uri="{FF2B5EF4-FFF2-40B4-BE49-F238E27FC236}">
                <a16:creationId xmlns:a16="http://schemas.microsoft.com/office/drawing/2014/main" id="{69B3022D-B87D-417B-856F-ADEB948F47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049573"/>
            <a:ext cx="8914358" cy="41841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402CFA-54CE-4B13-A4B9-4737CFED22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5" y="337220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175B4-183F-4515-AED6-1BC147214A50}"/>
              </a:ext>
            </a:extLst>
          </p:cNvPr>
          <p:cNvSpPr txBox="1">
            <a:spLocks/>
          </p:cNvSpPr>
          <p:nvPr/>
        </p:nvSpPr>
        <p:spPr>
          <a:xfrm>
            <a:off x="1115616" y="193204"/>
            <a:ext cx="7207594" cy="1053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MX" sz="2000" b="1" dirty="0">
                <a:latin typeface="+mn-lt"/>
              </a:rPr>
              <a:t>SECTOR PÚBLICO COLOMBIANO</a:t>
            </a:r>
          </a:p>
          <a:p>
            <a:pPr algn="ctr"/>
            <a:r>
              <a:rPr lang="es-MX" sz="2000" b="1" dirty="0">
                <a:latin typeface="+mn-lt"/>
              </a:rPr>
              <a:t> INFORME CONSOLIDADO DE LA SITUACIÓN FINANCIERA</a:t>
            </a:r>
          </a:p>
          <a:p>
            <a:pPr algn="ctr"/>
            <a:r>
              <a:rPr lang="es-MX" sz="2000" b="1" dirty="0">
                <a:latin typeface="+mn-lt"/>
              </a:rPr>
              <a:t>al 31 de diciembre de 2018</a:t>
            </a:r>
            <a:endParaRPr lang="es-CO" sz="2000" b="1" dirty="0">
              <a:latin typeface="+mn-lt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8718DC6-3A59-4A28-9740-5F4B4CE54A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102657"/>
              </p:ext>
            </p:extLst>
          </p:nvPr>
        </p:nvGraphicFramePr>
        <p:xfrm>
          <a:off x="150812" y="-526876"/>
          <a:ext cx="8842375" cy="5605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487085" imgH="3095483" progId="Excel.Sheet.12">
                  <p:embed/>
                </p:oleObj>
              </mc:Choice>
              <mc:Fallback>
                <p:oleObj name="Worksheet" r:id="rId2" imgW="11487085" imgH="3095483" progId="Excel.Shee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D8718DC6-3A59-4A28-9740-5F4B4CE54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0812" y="-526876"/>
                        <a:ext cx="8842375" cy="5605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9E0EAB3B-843B-49F4-BBB5-5FD9CEB1EB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2" y="260704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7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8EFB0-CE3F-4DBA-91EF-055257EAE50C}"/>
              </a:ext>
            </a:extLst>
          </p:cNvPr>
          <p:cNvSpPr txBox="1">
            <a:spLocks/>
          </p:cNvSpPr>
          <p:nvPr/>
        </p:nvSpPr>
        <p:spPr>
          <a:xfrm>
            <a:off x="1849589" y="90538"/>
            <a:ext cx="6517341" cy="10155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MX" sz="2000" b="1" dirty="0">
                <a:latin typeface="+mn-lt"/>
              </a:rPr>
              <a:t>SECTOR PÚBLICO COLOMBIANO</a:t>
            </a:r>
          </a:p>
          <a:p>
            <a:pPr algn="ctr"/>
            <a:r>
              <a:rPr lang="es-CO" sz="2000" b="1" dirty="0">
                <a:latin typeface="+mn-lt"/>
              </a:rPr>
              <a:t>INFORME CONSOLIDADO DE RESULTADOS</a:t>
            </a:r>
          </a:p>
          <a:p>
            <a:pPr algn="ctr"/>
            <a:r>
              <a:rPr lang="es-CO" sz="2000" b="1" dirty="0">
                <a:latin typeface="+mn-lt"/>
              </a:rPr>
              <a:t>del 1 de enero a 31 de diciembre de 2018</a:t>
            </a:r>
            <a:endParaRPr lang="es-CO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3544000E-B05E-4A63-BAD3-6CC51A0E92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337506"/>
              </p:ext>
            </p:extLst>
          </p:nvPr>
        </p:nvGraphicFramePr>
        <p:xfrm>
          <a:off x="0" y="-238540"/>
          <a:ext cx="9036496" cy="5400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353829" imgH="2990876" progId="Excel.Sheet.12">
                  <p:embed/>
                </p:oleObj>
              </mc:Choice>
              <mc:Fallback>
                <p:oleObj name="Worksheet" r:id="rId2" imgW="11353829" imgH="2990876" progId="Excel.Shee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3544000E-B05E-4A63-BAD3-6CC51A0E92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238540"/>
                        <a:ext cx="9036496" cy="5400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9CD3D5EC-43D2-47AC-8413-9C02D7D963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FBF4D99C-6CCF-47D3-B39B-7902E7F352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4585581"/>
              </p:ext>
            </p:extLst>
          </p:nvPr>
        </p:nvGraphicFramePr>
        <p:xfrm>
          <a:off x="179512" y="1133474"/>
          <a:ext cx="8856984" cy="4100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8738009A-22AB-4632-8C68-BE255C75B654}"/>
              </a:ext>
            </a:extLst>
          </p:cNvPr>
          <p:cNvSpPr txBox="1">
            <a:spLocks/>
          </p:cNvSpPr>
          <p:nvPr/>
        </p:nvSpPr>
        <p:spPr>
          <a:xfrm>
            <a:off x="922638" y="121196"/>
            <a:ext cx="7298723" cy="7328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+mn-lt"/>
              </a:rPr>
              <a:t>ESTADO DE SITUACIÓN FINANCIERA CONSOLIDADO DEL SECTOR PUBLICO 2018</a:t>
            </a:r>
          </a:p>
          <a:p>
            <a:pPr algn="ctr"/>
            <a:r>
              <a:rPr lang="es-CO" sz="1800" b="1" dirty="0"/>
              <a:t> </a:t>
            </a:r>
            <a:r>
              <a:rPr lang="es-CO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(miles de millones de pesos)</a:t>
            </a:r>
            <a:endParaRPr lang="es-CO" sz="1800" b="1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76B8EC-53BE-4FFF-ABCA-90928CFFE0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4BD843A-29C7-4A1A-A4A3-352A3E72CC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729250"/>
              </p:ext>
            </p:extLst>
          </p:nvPr>
        </p:nvGraphicFramePr>
        <p:xfrm>
          <a:off x="179512" y="1083888"/>
          <a:ext cx="8784976" cy="4103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AD2B955E-6065-4E59-8E9D-25475F9115DC}"/>
              </a:ext>
            </a:extLst>
          </p:cNvPr>
          <p:cNvSpPr txBox="1">
            <a:spLocks/>
          </p:cNvSpPr>
          <p:nvPr/>
        </p:nvSpPr>
        <p:spPr>
          <a:xfrm>
            <a:off x="647129" y="309935"/>
            <a:ext cx="7269245" cy="7739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+mn-lt"/>
              </a:rPr>
              <a:t>ESTADO DE RESULTADOS DEL SECTOR PÚBLICO</a:t>
            </a:r>
            <a:br>
              <a:rPr lang="en-US" sz="2400" b="1" dirty="0">
                <a:latin typeface="+mn-lt"/>
              </a:rPr>
            </a:b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(miles de millones de pesos)</a:t>
            </a:r>
            <a:endParaRPr lang="es-CO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36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10C4BEA3-3E4D-4A92-939E-05793609A4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06801" y="520700"/>
          <a:ext cx="5585210" cy="457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486400" imgH="1571548" progId="Excel.Sheet.12">
                  <p:embed/>
                </p:oleObj>
              </mc:Choice>
              <mc:Fallback>
                <p:oleObj name="Worksheet" r:id="rId2" imgW="5486400" imgH="1571548" progId="Excel.Shee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10C4BEA3-3E4D-4A92-939E-05793609A4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06801" y="520700"/>
                        <a:ext cx="5585210" cy="4576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E4CED1AE-78E7-4271-B4EA-23E0B304F2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6469" y="22308"/>
            <a:ext cx="7355550" cy="11049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800" b="1" dirty="0">
                <a:latin typeface="+mn-lt"/>
              </a:rPr>
              <a:t>CONTROL INTERNO CONTABLE - 2018</a:t>
            </a:r>
            <a:br>
              <a:rPr lang="es-ES" sz="2800" b="1" dirty="0">
                <a:latin typeface="+mn-lt"/>
              </a:rPr>
            </a:br>
            <a:r>
              <a:rPr lang="es-ES" sz="2800" b="1" dirty="0">
                <a:latin typeface="+mn-lt"/>
              </a:rPr>
              <a:t>ENTIDADES REPORTANTES Y OMISAS</a:t>
            </a:r>
            <a:endParaRPr lang="es-CO" sz="2800" b="1" dirty="0"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4" y="3692650"/>
            <a:ext cx="3113509" cy="15577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35456" y="1421619"/>
            <a:ext cx="2370559" cy="561181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2400" b="1" dirty="0">
                <a:solidFill>
                  <a:schemeClr val="tx1"/>
                </a:solidFill>
              </a:rPr>
              <a:t>    </a:t>
            </a:r>
            <a:r>
              <a:rPr lang="es-CO" sz="1800" b="1" dirty="0">
                <a:solidFill>
                  <a:schemeClr val="tx1"/>
                </a:solidFill>
              </a:rPr>
              <a:t>CONTROL INTERNO </a:t>
            </a:r>
          </a:p>
        </p:txBody>
      </p:sp>
      <p:sp>
        <p:nvSpPr>
          <p:cNvPr id="10" name="Flecha curvada hacia arriba 9"/>
          <p:cNvSpPr/>
          <p:nvPr/>
        </p:nvSpPr>
        <p:spPr>
          <a:xfrm rot="16200000">
            <a:off x="2375153" y="1694181"/>
            <a:ext cx="1261874" cy="1039011"/>
          </a:xfrm>
          <a:prstGeom prst="curvedUp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schemeClr val="tx1"/>
              </a:solidFill>
            </a:endParaRPr>
          </a:p>
        </p:txBody>
      </p:sp>
      <p:sp>
        <p:nvSpPr>
          <p:cNvPr id="11" name="Cinta perforada 10"/>
          <p:cNvSpPr/>
          <p:nvPr/>
        </p:nvSpPr>
        <p:spPr>
          <a:xfrm>
            <a:off x="25154" y="2342844"/>
            <a:ext cx="2370559" cy="1306743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2" name="Flecha abajo 11"/>
          <p:cNvSpPr/>
          <p:nvPr/>
        </p:nvSpPr>
        <p:spPr>
          <a:xfrm>
            <a:off x="1146469" y="2002644"/>
            <a:ext cx="259422" cy="340201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-25720" y="2533523"/>
            <a:ext cx="24642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b="1" i="1" dirty="0">
                <a:solidFill>
                  <a:srgbClr val="002060"/>
                </a:solidFill>
              </a:rPr>
              <a:t>RESPONSABILDAD Y COMPROMISO DE  Y PARA  …  </a:t>
            </a:r>
            <a:r>
              <a:rPr lang="es-CO" sz="1600" b="1" i="1" dirty="0">
                <a:solidFill>
                  <a:srgbClr val="002060"/>
                </a:solidFill>
              </a:rPr>
              <a:t>T  O  D  O  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41949A3-FC29-43BB-A313-6BB7D369C3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42033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9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5827286" y="985293"/>
            <a:ext cx="3275856" cy="4034137"/>
            <a:chOff x="4840605" y="1514475"/>
            <a:chExt cx="4207193" cy="275463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576" y="1627490"/>
              <a:ext cx="2161222" cy="2428875"/>
            </a:xfrm>
            <a:prstGeom prst="rect">
              <a:avLst/>
            </a:prstGeom>
          </p:spPr>
        </p:pic>
        <p:pic>
          <p:nvPicPr>
            <p:cNvPr id="6" name="Picture 4">
              <a:hlinkClick r:id="rId4" action="ppaction://hlinkfile"/>
              <a:extLst>
                <a:ext uri="{FF2B5EF4-FFF2-40B4-BE49-F238E27FC236}">
                  <a16:creationId xmlns:a16="http://schemas.microsoft.com/office/drawing/2014/main" id="{7FAFAAFD-3949-4CBA-8ACC-317E8CFD0A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40605" y="1514475"/>
              <a:ext cx="2165985" cy="2754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ángulo 6"/>
            <p:cNvSpPr/>
            <p:nvPr/>
          </p:nvSpPr>
          <p:spPr>
            <a:xfrm>
              <a:off x="6657975" y="3068955"/>
              <a:ext cx="308610" cy="6629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985293"/>
            <a:ext cx="2592289" cy="468051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83" y="985293"/>
            <a:ext cx="3183382" cy="469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34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F7908A-41DB-4366-B0A8-E6E329B366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1739"/>
            <a:ext cx="9144000" cy="403033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4AE5FA2-9D8D-4F86-B38D-F3F4CE81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99" y="1101738"/>
            <a:ext cx="5923345" cy="415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B1A913FF-A5FD-449B-91B4-66374A03D208}"/>
              </a:ext>
            </a:extLst>
          </p:cNvPr>
          <p:cNvSpPr txBox="1">
            <a:spLocks/>
          </p:cNvSpPr>
          <p:nvPr/>
        </p:nvSpPr>
        <p:spPr>
          <a:xfrm>
            <a:off x="755576" y="111085"/>
            <a:ext cx="7480829" cy="874207"/>
          </a:xfrm>
          <a:prstGeom prst="rect">
            <a:avLst/>
          </a:prstGeom>
          <a:noFill/>
        </p:spPr>
        <p:txBody>
          <a:bodyPr anchor="ctr"/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27"/>
            <a:r>
              <a:rPr lang="es-CO" sz="3600" b="1" dirty="0">
                <a:latin typeface="+mn-lt"/>
              </a:rPr>
              <a:t>LAS CUENTAS PÚBLICAS … son públicas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4F1299-88EB-452A-B009-4EBF9C5394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88495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339" y="1724502"/>
            <a:ext cx="244475" cy="2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1" y="2560320"/>
            <a:ext cx="8139113" cy="3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1" y="3702715"/>
            <a:ext cx="4349750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2416017"/>
            <a:ext cx="9144000" cy="7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575" y="4218494"/>
            <a:ext cx="2686050" cy="58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451" y="4705697"/>
            <a:ext cx="2232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>
            <a:spLocks noChangeArrowheads="1"/>
          </p:cNvSpPr>
          <p:nvPr/>
        </p:nvSpPr>
        <p:spPr bwMode="auto">
          <a:xfrm>
            <a:off x="636589" y="4950620"/>
            <a:ext cx="230742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s-CO" altLang="es-CO" sz="1620" i="1" dirty="0">
                <a:solidFill>
                  <a:srgbClr val="7F7F7F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www.contaduria.gov.co</a:t>
            </a:r>
          </a:p>
        </p:txBody>
      </p:sp>
      <p:sp>
        <p:nvSpPr>
          <p:cNvPr id="13" name="Elipse 12"/>
          <p:cNvSpPr/>
          <p:nvPr/>
        </p:nvSpPr>
        <p:spPr>
          <a:xfrm>
            <a:off x="8382001" y="4389121"/>
            <a:ext cx="328613" cy="2771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>
              <a:defRPr/>
            </a:pPr>
            <a:endParaRPr lang="es-CO" sz="1264">
              <a:solidFill>
                <a:prstClr val="white"/>
              </a:solidFill>
            </a:endParaRPr>
          </a:p>
        </p:txBody>
      </p:sp>
      <p:pic>
        <p:nvPicPr>
          <p:cNvPr id="14" name="Picture 2" descr="http://www.cartagenacaribe.com/images/boton-contactenos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6" y="3963353"/>
            <a:ext cx="1668463" cy="42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2593975" y="1326617"/>
            <a:ext cx="368241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41909">
              <a:defRPr/>
            </a:pPr>
            <a:r>
              <a:rPr lang="es-CO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  <a:cs typeface="Arial" panose="020B0604020202020204" pitchFamily="34" charset="0"/>
              </a:rPr>
              <a:t>GRACIAS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8533" y="4766311"/>
            <a:ext cx="456464" cy="45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1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>
            <a:extLst>
              <a:ext uri="{FF2B5EF4-FFF2-40B4-BE49-F238E27FC236}">
                <a16:creationId xmlns:a16="http://schemas.microsoft.com/office/drawing/2014/main" id="{B1A913FF-A5FD-449B-91B4-66374A03D208}"/>
              </a:ext>
            </a:extLst>
          </p:cNvPr>
          <p:cNvSpPr txBox="1">
            <a:spLocks/>
          </p:cNvSpPr>
          <p:nvPr/>
        </p:nvSpPr>
        <p:spPr>
          <a:xfrm>
            <a:off x="611560" y="121196"/>
            <a:ext cx="7480829" cy="870655"/>
          </a:xfrm>
          <a:prstGeom prst="rect">
            <a:avLst/>
          </a:prstGeom>
          <a:noFill/>
        </p:spPr>
        <p:txBody>
          <a:bodyPr anchor="ctr"/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CO" sz="2400" b="1" dirty="0">
                <a:cs typeface="Calibri" panose="020F0502020204030204" pitchFamily="34" charset="0"/>
              </a:rPr>
              <a:t>CONTABILIDAD PÚBLICA GENERADORA</a:t>
            </a:r>
          </a:p>
          <a:p>
            <a:pPr algn="ctr"/>
            <a:r>
              <a:rPr lang="es-CO" sz="2400" b="1" dirty="0">
                <a:cs typeface="Calibri" panose="020F0502020204030204" pitchFamily="34" charset="0"/>
              </a:rPr>
              <a:t> DE VALOR  PARA PAÍSES DE </a:t>
            </a:r>
          </a:p>
          <a:p>
            <a:pPr algn="ctr"/>
            <a:r>
              <a:rPr lang="es-CO" sz="2400" b="1" dirty="0">
                <a:cs typeface="Calibri" panose="020F0502020204030204" pitchFamily="34" charset="0"/>
              </a:rPr>
              <a:t>BUENAS PRÁCTICAS</a:t>
            </a:r>
            <a:endParaRPr lang="es-ES" sz="24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4F1299-88EB-452A-B009-4EBF9C5394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88495"/>
            <a:ext cx="1066619" cy="75100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0AB6967-15CD-4EFE-8981-B0F2C7267A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7412"/>
            <a:ext cx="4499992" cy="4218883"/>
          </a:xfrm>
          <a:prstGeom prst="rect">
            <a:avLst/>
          </a:prstGeom>
        </p:spPr>
      </p:pic>
      <p:sp>
        <p:nvSpPr>
          <p:cNvPr id="14" name="6 Rectángulo">
            <a:extLst>
              <a:ext uri="{FF2B5EF4-FFF2-40B4-BE49-F238E27FC236}">
                <a16:creationId xmlns:a16="http://schemas.microsoft.com/office/drawing/2014/main" id="{00E170B6-5A3C-4ECB-A95C-958A6E9251A1}"/>
              </a:ext>
            </a:extLst>
          </p:cNvPr>
          <p:cNvSpPr/>
          <p:nvPr/>
        </p:nvSpPr>
        <p:spPr>
          <a:xfrm>
            <a:off x="142008" y="1417340"/>
            <a:ext cx="4213968" cy="35301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82275" tIns="41137" rIns="82275" bIns="41137">
            <a:spAutoFit/>
          </a:bodyPr>
          <a:lstStyle/>
          <a:p>
            <a:pPr lvl="0" algn="just" eaLnBrk="1" hangingPunct="1">
              <a:spcAft>
                <a:spcPct val="25000"/>
              </a:spcAft>
            </a:pPr>
            <a:r>
              <a:rPr lang="en-GB" altLang="es-CO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Contabilidad</a:t>
            </a:r>
            <a:r>
              <a:rPr lang="en-GB" altLang="es-CO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n-GB" altLang="es-CO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pública</a:t>
            </a:r>
            <a:r>
              <a:rPr lang="en-GB" altLang="es-CO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para el </a:t>
            </a:r>
            <a:r>
              <a:rPr lang="en-GB" altLang="es-CO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BUEN GOBIERNO </a:t>
            </a:r>
            <a:r>
              <a:rPr lang="en-GB" altLang="es-CO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 las organizaciones. Adecuación de la Contabilidad Pública a un nuevo concepto de </a:t>
            </a:r>
            <a:r>
              <a:rPr lang="en-GB" altLang="es-C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RENDICIÓN DE CUENTAS </a:t>
            </a:r>
            <a:r>
              <a:rPr lang="en-GB" altLang="es-CO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(“Accountability”)</a:t>
            </a:r>
          </a:p>
        </p:txBody>
      </p:sp>
      <p:pic>
        <p:nvPicPr>
          <p:cNvPr id="17" name="Imagen 16" descr="Imagen que contiene ropa&#10;&#10;Descripción generada automáticamente">
            <a:extLst>
              <a:ext uri="{FF2B5EF4-FFF2-40B4-BE49-F238E27FC236}">
                <a16:creationId xmlns:a16="http://schemas.microsoft.com/office/drawing/2014/main" id="{4BCA1828-5409-441F-8E7D-774A6FD7F0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067412"/>
            <a:ext cx="4644008" cy="4238361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9292F6F1-AA2B-431E-BE83-F159591268D5}"/>
              </a:ext>
            </a:extLst>
          </p:cNvPr>
          <p:cNvSpPr/>
          <p:nvPr/>
        </p:nvSpPr>
        <p:spPr>
          <a:xfrm>
            <a:off x="4633664" y="2984535"/>
            <a:ext cx="4474840" cy="1097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275" tIns="41137" rIns="82275" bIns="41137" rtlCol="0" anchor="ctr"/>
          <a:lstStyle>
            <a:defPPr>
              <a:defRPr lang="es-CO"/>
            </a:defPPr>
            <a:lvl1pPr algn="l" defTabSz="712788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55600" indent="101600" algn="l" defTabSz="712788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12788" indent="201613" algn="l" defTabSz="712788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68388" indent="303213" algn="l" defTabSz="712788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25575" indent="403225" algn="l" defTabSz="712788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27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i="1" kern="0" dirty="0">
                <a:solidFill>
                  <a:srgbClr val="002060"/>
                </a:solidFill>
                <a:latin typeface="Calibri"/>
              </a:rPr>
              <a:t>UN GRAN QUEHACER DE LOS PAÍSES PARA UN MEJOR FUTURO DE TODOS </a:t>
            </a:r>
          </a:p>
        </p:txBody>
      </p:sp>
    </p:spTree>
    <p:extLst>
      <p:ext uri="{BB962C8B-B14F-4D97-AF65-F5344CB8AC3E}">
        <p14:creationId xmlns:p14="http://schemas.microsoft.com/office/powerpoint/2010/main" val="12014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B4F1299-88EB-452A-B009-4EBF9C5394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88495"/>
            <a:ext cx="1066619" cy="751007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50218" y="-22820"/>
            <a:ext cx="8742957" cy="10795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altLang="en-US" sz="3100" b="1" dirty="0"/>
              <a:t>¿LAS  CUENTAS  PÚBLICAS  SON</a:t>
            </a:r>
          </a:p>
          <a:p>
            <a:r>
              <a:rPr lang="es-CR" altLang="en-US" sz="3100" b="1" dirty="0"/>
              <a:t> Y DEBEN SER PÚBLICAS ?</a:t>
            </a:r>
            <a:br>
              <a:rPr lang="es-CR" altLang="en-US" sz="3100" b="1" dirty="0"/>
            </a:br>
            <a:endParaRPr lang="es-CO" sz="31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82" y="1057300"/>
            <a:ext cx="9180512" cy="464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>
            <a:extLst>
              <a:ext uri="{FF2B5EF4-FFF2-40B4-BE49-F238E27FC236}">
                <a16:creationId xmlns:a16="http://schemas.microsoft.com/office/drawing/2014/main" id="{B1A913FF-A5FD-449B-91B4-66374A03D208}"/>
              </a:ext>
            </a:extLst>
          </p:cNvPr>
          <p:cNvSpPr txBox="1">
            <a:spLocks/>
          </p:cNvSpPr>
          <p:nvPr/>
        </p:nvSpPr>
        <p:spPr>
          <a:xfrm>
            <a:off x="899592" y="111085"/>
            <a:ext cx="7480829" cy="874207"/>
          </a:xfrm>
          <a:prstGeom prst="rect">
            <a:avLst/>
          </a:prstGeom>
          <a:noFill/>
        </p:spPr>
        <p:txBody>
          <a:bodyPr anchor="ctr"/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27"/>
            <a:r>
              <a:rPr lang="es-CO" sz="3600" b="1" dirty="0">
                <a:latin typeface="+mn-lt"/>
              </a:rPr>
              <a:t>LAS CUENTAS PÚBLICAS … son públicas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4F1299-88EB-452A-B009-4EBF9C5394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88495"/>
            <a:ext cx="1066619" cy="751007"/>
          </a:xfrm>
          <a:prstGeom prst="rect">
            <a:avLst/>
          </a:prstGeom>
        </p:spPr>
      </p:pic>
      <p:pic>
        <p:nvPicPr>
          <p:cNvPr id="7" name="Imagen 6" descr="Imagen que contiene cielo, exterior, edificio, suelo&#10;&#10;Descripción generada automáticamente">
            <a:extLst>
              <a:ext uri="{FF2B5EF4-FFF2-40B4-BE49-F238E27FC236}">
                <a16:creationId xmlns:a16="http://schemas.microsoft.com/office/drawing/2014/main" id="{60790EFD-47CD-44ED-B8CF-4583D87EAC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7300"/>
            <a:ext cx="4572000" cy="4224777"/>
          </a:xfrm>
          <a:prstGeom prst="rect">
            <a:avLst/>
          </a:prstGeom>
        </p:spPr>
      </p:pic>
      <p:pic>
        <p:nvPicPr>
          <p:cNvPr id="8" name="Imagen 7" descr="Imagen que contiene hierba, cielo, exterior, tren&#10;&#10;Descripción generada automáticamente">
            <a:extLst>
              <a:ext uri="{FF2B5EF4-FFF2-40B4-BE49-F238E27FC236}">
                <a16:creationId xmlns:a16="http://schemas.microsoft.com/office/drawing/2014/main" id="{CCFDA604-F28B-4EC6-88DA-B68B800181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06" y="1057300"/>
            <a:ext cx="4503994" cy="422477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FC03C5-0074-4B6E-BDCD-0AF2D1FF00C9}"/>
              </a:ext>
            </a:extLst>
          </p:cNvPr>
          <p:cNvSpPr txBox="1"/>
          <p:nvPr/>
        </p:nvSpPr>
        <p:spPr>
          <a:xfrm>
            <a:off x="107504" y="3756436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s-CO" sz="3000" b="1" dirty="0">
                <a:solidFill>
                  <a:srgbClr val="002060"/>
                </a:solidFill>
              </a:rPr>
              <a:t>Calidad de información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s-CO" sz="3000" b="1" dirty="0">
                <a:solidFill>
                  <a:srgbClr val="002060"/>
                </a:solidFill>
              </a:rPr>
              <a:t>Uso de la información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s-CO" sz="3000" b="1" dirty="0">
                <a:solidFill>
                  <a:srgbClr val="002060"/>
                </a:solidFill>
              </a:rPr>
              <a:t>Divulgación proactiva de la información</a:t>
            </a:r>
            <a:endParaRPr lang="es-CO" sz="2400" b="1" dirty="0">
              <a:solidFill>
                <a:srgbClr val="00206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3394BA-3A9E-43BC-A16D-C5E5D8C78F47}"/>
              </a:ext>
            </a:extLst>
          </p:cNvPr>
          <p:cNvSpPr txBox="1"/>
          <p:nvPr/>
        </p:nvSpPr>
        <p:spPr>
          <a:xfrm>
            <a:off x="683568" y="1129308"/>
            <a:ext cx="8164581" cy="482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CO" sz="3000" b="1" dirty="0"/>
              <a:t>Transparencia en las cuentas públicas</a:t>
            </a:r>
          </a:p>
        </p:txBody>
      </p:sp>
    </p:spTree>
    <p:extLst>
      <p:ext uri="{BB962C8B-B14F-4D97-AF65-F5344CB8AC3E}">
        <p14:creationId xmlns:p14="http://schemas.microsoft.com/office/powerpoint/2010/main" val="89995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324476" y="-22820"/>
            <a:ext cx="6495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RENDICIÓN   DE   CUENTAS</a:t>
            </a:r>
          </a:p>
          <a:p>
            <a:pPr algn="ctr"/>
            <a:r>
              <a:rPr lang="es-ES" sz="2800" b="1" i="1" dirty="0"/>
              <a:t>(Documento CONPES 3654)</a:t>
            </a:r>
            <a:endParaRPr lang="es-CO" sz="2800" b="1" i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AF3C14E-73E2-487E-B163-2F73E4B00F02}"/>
              </a:ext>
            </a:extLst>
          </p:cNvPr>
          <p:cNvSpPr/>
          <p:nvPr/>
        </p:nvSpPr>
        <p:spPr>
          <a:xfrm>
            <a:off x="2951312" y="1129308"/>
            <a:ext cx="61926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600" b="1" u="sng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O</a:t>
            </a:r>
            <a:r>
              <a:rPr lang="es-ES" sz="2600" b="1" u="sng" dirty="0">
                <a:solidFill>
                  <a:srgbClr val="7030A0"/>
                </a:solidFill>
                <a:latin typeface="+mj-lt"/>
              </a:rPr>
              <a:t>bligación y buena práctica de gestión</a:t>
            </a:r>
            <a:r>
              <a:rPr lang="es-E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s-ES" sz="2600" b="1" dirty="0">
                <a:latin typeface="+mj-lt"/>
              </a:rPr>
              <a:t>de un actor de informar y explicar sus acciones a otro(s), que igualmente tienen el </a:t>
            </a:r>
            <a:r>
              <a:rPr lang="es-ES" sz="2600" b="1" u="sng" dirty="0">
                <a:solidFill>
                  <a:schemeClr val="accent2"/>
                </a:solidFill>
                <a:latin typeface="+mj-lt"/>
              </a:rPr>
              <a:t>derecho de exigirla</a:t>
            </a:r>
            <a:r>
              <a:rPr lang="es-ES" sz="26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s-ES" sz="2600" b="1" dirty="0">
                <a:latin typeface="+mj-lt"/>
              </a:rPr>
              <a:t>debido a la presencia de una relación de poder, y la posibilidad de imponer algún tipo de sanción por un comportamiento inadecuado o de premiar un comportamiento destacado</a:t>
            </a:r>
            <a:r>
              <a:rPr lang="es-ES" sz="2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s-ES" sz="2600" b="1" dirty="0">
                <a:latin typeface="+mj-lt"/>
              </a:rPr>
              <a:t>en términos políticos y </a:t>
            </a:r>
            <a:r>
              <a:rPr lang="es-ES" sz="2600" b="1" u="sng" dirty="0">
                <a:solidFill>
                  <a:srgbClr val="0070C0"/>
                </a:solidFill>
                <a:latin typeface="+mj-lt"/>
              </a:rPr>
              <a:t>basados en </a:t>
            </a:r>
            <a:r>
              <a:rPr lang="es-CO" sz="2600" b="1" u="sng" dirty="0">
                <a:solidFill>
                  <a:srgbClr val="0070C0"/>
                </a:solidFill>
                <a:latin typeface="+mj-lt"/>
              </a:rPr>
              <a:t>la organización del Estado.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8188BA2-6EEE-4E88-88B7-DC3FDAF6D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273324"/>
            <a:ext cx="1595702" cy="3888432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2E73336-61B4-41A6-BD9D-8BF2CC2641FD}"/>
              </a:ext>
            </a:extLst>
          </p:cNvPr>
          <p:cNvSpPr/>
          <p:nvPr/>
        </p:nvSpPr>
        <p:spPr>
          <a:xfrm>
            <a:off x="-36512" y="2497460"/>
            <a:ext cx="1475656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ym typeface="Wingdings" panose="05000000000000000000" pitchFamily="2" charset="2"/>
              </a:rPr>
              <a:t>Expresión del </a:t>
            </a:r>
          </a:p>
          <a:p>
            <a:pPr algn="ctr"/>
            <a:r>
              <a:rPr lang="es-ES" sz="2400" b="1" dirty="0">
                <a:sym typeface="Wingdings" panose="05000000000000000000" pitchFamily="2" charset="2"/>
              </a:rPr>
              <a:t>control social</a:t>
            </a:r>
            <a:endParaRPr lang="es-CO" sz="24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CF8952D-4F8D-40E4-9AD8-5300120EF2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29" y="234285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>
            <a:extLst>
              <a:ext uri="{FF2B5EF4-FFF2-40B4-BE49-F238E27FC236}">
                <a16:creationId xmlns:a16="http://schemas.microsoft.com/office/drawing/2014/main" id="{22F778D9-0193-490D-A0CC-460B6465458E}"/>
              </a:ext>
            </a:extLst>
          </p:cNvPr>
          <p:cNvSpPr txBox="1">
            <a:spLocks/>
          </p:cNvSpPr>
          <p:nvPr/>
        </p:nvSpPr>
        <p:spPr bwMode="auto">
          <a:xfrm>
            <a:off x="580008" y="120733"/>
            <a:ext cx="7304360" cy="7205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sz="2800" b="1" dirty="0">
                <a:latin typeface="+mn-lt"/>
              </a:rPr>
              <a:t>Transparencia, participación y servicio al ciudadano</a:t>
            </a:r>
          </a:p>
        </p:txBody>
      </p:sp>
      <p:sp>
        <p:nvSpPr>
          <p:cNvPr id="4" name="28 Rectángulo">
            <a:extLst>
              <a:ext uri="{FF2B5EF4-FFF2-40B4-BE49-F238E27FC236}">
                <a16:creationId xmlns:a16="http://schemas.microsoft.com/office/drawing/2014/main" id="{25F5E6ED-B3AC-4C78-BB24-957BD89B4B97}"/>
              </a:ext>
            </a:extLst>
          </p:cNvPr>
          <p:cNvSpPr/>
          <p:nvPr/>
        </p:nvSpPr>
        <p:spPr>
          <a:xfrm>
            <a:off x="1922019" y="1386239"/>
            <a:ext cx="2174678" cy="81508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Picture 2" descr="D:\BACKUP 03 MARZO 2016\Desktop\descarga.jpg">
            <a:extLst>
              <a:ext uri="{FF2B5EF4-FFF2-40B4-BE49-F238E27FC236}">
                <a16:creationId xmlns:a16="http://schemas.microsoft.com/office/drawing/2014/main" id="{3CBAF235-2104-4C2A-BE60-7FB610F99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63820">
            <a:off x="6409225" y="1090995"/>
            <a:ext cx="2482814" cy="154365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2 CuadroTexto">
            <a:extLst>
              <a:ext uri="{FF2B5EF4-FFF2-40B4-BE49-F238E27FC236}">
                <a16:creationId xmlns:a16="http://schemas.microsoft.com/office/drawing/2014/main" id="{526BFDE2-1AD7-4744-8965-6921D230A605}"/>
              </a:ext>
            </a:extLst>
          </p:cNvPr>
          <p:cNvSpPr txBox="1"/>
          <p:nvPr/>
        </p:nvSpPr>
        <p:spPr>
          <a:xfrm>
            <a:off x="107504" y="2535042"/>
            <a:ext cx="1845802" cy="1077218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2" tIns="45717" rIns="91432" bIns="45717" rtlCol="0">
            <a:spAutoFit/>
          </a:bodyPr>
          <a:lstStyle/>
          <a:p>
            <a:pPr algn="ctr"/>
            <a:r>
              <a:rPr lang="es-CO" sz="3200" b="1" dirty="0"/>
              <a:t>Buen Gobierno</a:t>
            </a:r>
            <a:endParaRPr lang="es-ES" sz="3200" b="1" dirty="0"/>
          </a:p>
        </p:txBody>
      </p:sp>
      <p:sp>
        <p:nvSpPr>
          <p:cNvPr id="8" name="36 Rectángulo redondeado">
            <a:extLst>
              <a:ext uri="{FF2B5EF4-FFF2-40B4-BE49-F238E27FC236}">
                <a16:creationId xmlns:a16="http://schemas.microsoft.com/office/drawing/2014/main" id="{609DD488-1E0B-4AC0-BF10-15E4663928A0}"/>
              </a:ext>
            </a:extLst>
          </p:cNvPr>
          <p:cNvSpPr/>
          <p:nvPr/>
        </p:nvSpPr>
        <p:spPr bwMode="auto">
          <a:xfrm>
            <a:off x="2344542" y="1253267"/>
            <a:ext cx="3629808" cy="682107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2000" b="1" dirty="0">
                <a:solidFill>
                  <a:schemeClr val="tx1"/>
                </a:solidFill>
              </a:rPr>
              <a:t>Transparencia y rendición de cuentas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9" name="37 Rectángulo redondeado">
            <a:extLst>
              <a:ext uri="{FF2B5EF4-FFF2-40B4-BE49-F238E27FC236}">
                <a16:creationId xmlns:a16="http://schemas.microsoft.com/office/drawing/2014/main" id="{0152467D-07B3-4F66-9EB3-0C661798BD7E}"/>
              </a:ext>
            </a:extLst>
          </p:cNvPr>
          <p:cNvSpPr/>
          <p:nvPr/>
        </p:nvSpPr>
        <p:spPr bwMode="auto">
          <a:xfrm>
            <a:off x="2358024" y="2824401"/>
            <a:ext cx="3629807" cy="680537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2000" b="1" dirty="0">
                <a:solidFill>
                  <a:schemeClr val="tx1"/>
                </a:solidFill>
              </a:rPr>
              <a:t>Participación y servicio al ciudadano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0" name="38 Rectángulo redondeado">
            <a:extLst>
              <a:ext uri="{FF2B5EF4-FFF2-40B4-BE49-F238E27FC236}">
                <a16:creationId xmlns:a16="http://schemas.microsoft.com/office/drawing/2014/main" id="{6AC9454D-705B-4F5F-A142-DC62632D7DC9}"/>
              </a:ext>
            </a:extLst>
          </p:cNvPr>
          <p:cNvSpPr/>
          <p:nvPr/>
        </p:nvSpPr>
        <p:spPr bwMode="auto">
          <a:xfrm>
            <a:off x="2339752" y="2160940"/>
            <a:ext cx="3629808" cy="539901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2000" b="1" dirty="0">
                <a:solidFill>
                  <a:schemeClr val="tx1"/>
                </a:solidFill>
              </a:rPr>
              <a:t>Vocación por el servicio público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1" name="39 Rectángulo redondeado">
            <a:extLst>
              <a:ext uri="{FF2B5EF4-FFF2-40B4-BE49-F238E27FC236}">
                <a16:creationId xmlns:a16="http://schemas.microsoft.com/office/drawing/2014/main" id="{CE8ED563-CB46-4776-AE43-3A4D6F00189D}"/>
              </a:ext>
            </a:extLst>
          </p:cNvPr>
          <p:cNvSpPr/>
          <p:nvPr/>
        </p:nvSpPr>
        <p:spPr bwMode="auto">
          <a:xfrm>
            <a:off x="2407812" y="3645705"/>
            <a:ext cx="3561747" cy="485403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2000" b="1" dirty="0">
                <a:solidFill>
                  <a:schemeClr val="tx1"/>
                </a:solidFill>
              </a:rPr>
              <a:t>Lucha contra la corrupción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2" name="40 Rectángulo redondeado">
            <a:extLst>
              <a:ext uri="{FF2B5EF4-FFF2-40B4-BE49-F238E27FC236}">
                <a16:creationId xmlns:a16="http://schemas.microsoft.com/office/drawing/2014/main" id="{D839578D-FDCD-4A55-8038-2CA3FA940D63}"/>
              </a:ext>
            </a:extLst>
          </p:cNvPr>
          <p:cNvSpPr/>
          <p:nvPr/>
        </p:nvSpPr>
        <p:spPr bwMode="auto">
          <a:xfrm>
            <a:off x="2407812" y="4356674"/>
            <a:ext cx="3580019" cy="485403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2000" b="1" dirty="0">
                <a:solidFill>
                  <a:schemeClr val="tx1"/>
                </a:solidFill>
              </a:rPr>
              <a:t>Gestión Pública efectiva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3" name="42 Flecha doblada">
            <a:extLst>
              <a:ext uri="{FF2B5EF4-FFF2-40B4-BE49-F238E27FC236}">
                <a16:creationId xmlns:a16="http://schemas.microsoft.com/office/drawing/2014/main" id="{40FA68F2-DA12-4362-BB5D-035376610E20}"/>
              </a:ext>
            </a:extLst>
          </p:cNvPr>
          <p:cNvSpPr/>
          <p:nvPr/>
        </p:nvSpPr>
        <p:spPr bwMode="auto">
          <a:xfrm rot="16200000">
            <a:off x="1074041" y="3623173"/>
            <a:ext cx="864096" cy="1248993"/>
          </a:xfrm>
          <a:prstGeom prst="bentArrow">
            <a:avLst/>
          </a:prstGeom>
          <a:solidFill>
            <a:srgbClr val="0070C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ES" sz="2400" dirty="0"/>
          </a:p>
        </p:txBody>
      </p:sp>
      <p:sp>
        <p:nvSpPr>
          <p:cNvPr id="14" name="44 Flecha doblada">
            <a:extLst>
              <a:ext uri="{FF2B5EF4-FFF2-40B4-BE49-F238E27FC236}">
                <a16:creationId xmlns:a16="http://schemas.microsoft.com/office/drawing/2014/main" id="{1814C8B7-D71D-40A9-AA01-702F62B314D1}"/>
              </a:ext>
            </a:extLst>
          </p:cNvPr>
          <p:cNvSpPr/>
          <p:nvPr/>
        </p:nvSpPr>
        <p:spPr bwMode="auto">
          <a:xfrm>
            <a:off x="820870" y="1487437"/>
            <a:ext cx="1309713" cy="815083"/>
          </a:xfrm>
          <a:prstGeom prst="bentArrow">
            <a:avLst/>
          </a:prstGeom>
          <a:solidFill>
            <a:srgbClr val="0070C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ES" sz="2400" dirty="0"/>
          </a:p>
        </p:txBody>
      </p:sp>
      <p:sp>
        <p:nvSpPr>
          <p:cNvPr id="15" name="42 Flecha doblada">
            <a:extLst>
              <a:ext uri="{FF2B5EF4-FFF2-40B4-BE49-F238E27FC236}">
                <a16:creationId xmlns:a16="http://schemas.microsoft.com/office/drawing/2014/main" id="{392470EF-B55A-4666-AA63-8C6B91AE5ABD}"/>
              </a:ext>
            </a:extLst>
          </p:cNvPr>
          <p:cNvSpPr/>
          <p:nvPr/>
        </p:nvSpPr>
        <p:spPr bwMode="auto">
          <a:xfrm rot="5400000" flipH="1">
            <a:off x="5163888" y="3273723"/>
            <a:ext cx="2488632" cy="648072"/>
          </a:xfrm>
          <a:prstGeom prst="bentArrow">
            <a:avLst/>
          </a:prstGeom>
          <a:solidFill>
            <a:srgbClr val="0070C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44BB87D-21C3-472D-886C-FF42CE17B5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79359"/>
            <a:ext cx="1066619" cy="75100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33962" y="2623730"/>
            <a:ext cx="2880322" cy="2339751"/>
          </a:xfrm>
          <a:prstGeom prst="rect">
            <a:avLst/>
          </a:prstGeom>
        </p:spPr>
      </p:pic>
      <p:sp>
        <p:nvSpPr>
          <p:cNvPr id="20" name="8 CuadroTexto"/>
          <p:cNvSpPr txBox="1"/>
          <p:nvPr/>
        </p:nvSpPr>
        <p:spPr>
          <a:xfrm rot="2076621">
            <a:off x="6062903" y="1741612"/>
            <a:ext cx="3152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      </a:t>
            </a:r>
            <a:r>
              <a:rPr lang="es-CO" sz="1200" b="1" dirty="0"/>
              <a:t>de las cuentas públicas </a:t>
            </a:r>
          </a:p>
        </p:txBody>
      </p:sp>
    </p:spTree>
    <p:extLst>
      <p:ext uri="{BB962C8B-B14F-4D97-AF65-F5344CB8AC3E}">
        <p14:creationId xmlns:p14="http://schemas.microsoft.com/office/powerpoint/2010/main" val="104480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CB739E-3ADC-4A51-AFCA-41CE99D24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74598"/>
            <a:ext cx="9180513" cy="39871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C778E32-6846-4FF2-907E-EFB8DDA597A2}"/>
              </a:ext>
            </a:extLst>
          </p:cNvPr>
          <p:cNvSpPr/>
          <p:nvPr/>
        </p:nvSpPr>
        <p:spPr>
          <a:xfrm>
            <a:off x="-1" y="4936440"/>
            <a:ext cx="4716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b="1" i="1" dirty="0">
                <a:latin typeface="+mj-lt"/>
                <a:sym typeface="Wingdings" panose="05000000000000000000" pitchFamily="2" charset="2"/>
              </a:rPr>
              <a:t>Fuente: Metodología para la implementación del Modelo Integrado de Planeación y Gestión</a:t>
            </a:r>
          </a:p>
          <a:p>
            <a:pPr algn="ctr"/>
            <a:r>
              <a:rPr lang="es-ES" sz="900" b="1" i="1" dirty="0">
                <a:latin typeface="+mj-lt"/>
                <a:sym typeface="Wingdings" panose="05000000000000000000" pitchFamily="2" charset="2"/>
              </a:rPr>
              <a:t>	Manual de Rendición de Cuentas – Presidencia de la República/DNP/DAFP</a:t>
            </a:r>
            <a:endParaRPr lang="es-CO" sz="900" b="1" i="1" dirty="0">
              <a:latin typeface="+mj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273322-F5BF-434E-851C-BB5A7A0867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3" y="234285"/>
            <a:ext cx="1066619" cy="75100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259632" y="269756"/>
            <a:ext cx="6450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MODELO DE RENDICIÓN DE CUENTAS</a:t>
            </a:r>
            <a:endParaRPr lang="es-CO" sz="32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109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Dic2018Duque.pptx" id="{FDA4C687-AA1D-4711-AED7-C29075F34830}" vid="{26E8BE29-BAAF-45CD-80C6-073DB0EF77A9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1250</Words>
  <Application>Microsoft Office PowerPoint</Application>
  <PresentationFormat>Presentación en pantalla (16:10)</PresentationFormat>
  <Paragraphs>214</Paragraphs>
  <Slides>30</Slides>
  <Notes>17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2" baseType="lpstr">
      <vt:lpstr>Adobe Heiti Std R</vt:lpstr>
      <vt:lpstr>Arial</vt:lpstr>
      <vt:lpstr>Calibri</vt:lpstr>
      <vt:lpstr>Calibri Light</vt:lpstr>
      <vt:lpstr>Tahoma</vt:lpstr>
      <vt:lpstr>Times New Roman</vt:lpstr>
      <vt:lpstr>Wingdings</vt:lpstr>
      <vt:lpstr>Tema de Office</vt:lpstr>
      <vt:lpstr>1_Tema de Office</vt:lpstr>
      <vt:lpstr>2_Tema de Office</vt:lpstr>
      <vt:lpstr>3_Tema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CONTROL INTERNO CONTABLE - 2018 ENTIDADES REPORTANTES Y OMISAS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Ghaudy Castillo Cambronero</dc:creator>
  <cp:lastModifiedBy>Carlos Estrada</cp:lastModifiedBy>
  <cp:revision>52</cp:revision>
  <dcterms:created xsi:type="dcterms:W3CDTF">2018-01-29T22:37:32Z</dcterms:created>
  <dcterms:modified xsi:type="dcterms:W3CDTF">2021-05-27T17:48:35Z</dcterms:modified>
</cp:coreProperties>
</file>