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5" r:id="rId2"/>
  </p:sldMasterIdLst>
  <p:notesMasterIdLst>
    <p:notesMasterId r:id="rId56"/>
  </p:notesMasterIdLst>
  <p:sldIdLst>
    <p:sldId id="266" r:id="rId3"/>
    <p:sldId id="258" r:id="rId4"/>
    <p:sldId id="264" r:id="rId5"/>
    <p:sldId id="324" r:id="rId6"/>
    <p:sldId id="318" r:id="rId7"/>
    <p:sldId id="262" r:id="rId8"/>
    <p:sldId id="319" r:id="rId9"/>
    <p:sldId id="265" r:id="rId10"/>
    <p:sldId id="320" r:id="rId11"/>
    <p:sldId id="295" r:id="rId12"/>
    <p:sldId id="296" r:id="rId13"/>
    <p:sldId id="286" r:id="rId14"/>
    <p:sldId id="322" r:id="rId15"/>
    <p:sldId id="323" r:id="rId16"/>
    <p:sldId id="321" r:id="rId17"/>
    <p:sldId id="298" r:id="rId18"/>
    <p:sldId id="287" r:id="rId19"/>
    <p:sldId id="289" r:id="rId20"/>
    <p:sldId id="290" r:id="rId21"/>
    <p:sldId id="300" r:id="rId22"/>
    <p:sldId id="301" r:id="rId23"/>
    <p:sldId id="302" r:id="rId24"/>
    <p:sldId id="303" r:id="rId25"/>
    <p:sldId id="304" r:id="rId26"/>
    <p:sldId id="305" r:id="rId27"/>
    <p:sldId id="308" r:id="rId28"/>
    <p:sldId id="311" r:id="rId29"/>
    <p:sldId id="312" r:id="rId30"/>
    <p:sldId id="314" r:id="rId31"/>
    <p:sldId id="313" r:id="rId32"/>
    <p:sldId id="292" r:id="rId33"/>
    <p:sldId id="293" r:id="rId34"/>
    <p:sldId id="294" r:id="rId35"/>
    <p:sldId id="263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317" r:id="rId54"/>
    <p:sldId id="260" r:id="rId55"/>
  </p:sldIdLst>
  <p:sldSz cx="9144000" cy="5715000" type="screen16x10"/>
  <p:notesSz cx="7010400" cy="9296400"/>
  <p:defaultTextStyle>
    <a:defPPr>
      <a:defRPr lang="es-CO"/>
    </a:defPPr>
    <a:lvl1pPr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55600" indent="101600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712788" indent="201613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68388" indent="303213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425575" indent="403225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01C"/>
    <a:srgbClr val="FFFFFF"/>
    <a:srgbClr val="E2ECFD"/>
    <a:srgbClr val="069169"/>
    <a:srgbClr val="009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7" autoAdjust="0"/>
    <p:restoredTop sz="79402" autoAdjust="0"/>
  </p:normalViewPr>
  <p:slideViewPr>
    <p:cSldViewPr snapToGrid="0">
      <p:cViewPr varScale="1">
        <p:scale>
          <a:sx n="87" d="100"/>
          <a:sy n="87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defTabSz="726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defTabSz="726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93BD76-066F-442E-ACA9-4C7D8DC1D39F}" type="datetimeFigureOut">
              <a:rPr lang="es-CO"/>
              <a:pPr>
                <a:defRPr/>
              </a:pPr>
              <a:t>27/05/2021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1162050"/>
            <a:ext cx="5019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defTabSz="726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defTabSz="72678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1EBF30-C062-4FC3-8C01-EFF0454683C7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6217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5600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27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8388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5575" algn="l" defTabSz="712788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Esta plantilla se </a:t>
            </a:r>
            <a:r>
              <a:rPr lang="es-ES" altLang="es-ES" sz="1000" b="1" dirty="0"/>
              <a:t>debe usar </a:t>
            </a:r>
            <a:r>
              <a:rPr lang="es-ES" altLang="es-ES" sz="1000" dirty="0"/>
              <a:t>como archivo de inicio para presentaciones externas de la Contaduría General de la nación. En formato presentación en pantalla 16:10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Nota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Use la sección Notas para las notas de entrega o para proporcionar detalles adicionales al público. Vea las notas en la vista Presentación durante la presentación. 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Tenga en cuenta el tamaño de la fuente (es importante para la accesibilidad, visibilidad, grabación en vídeo y producción en línea)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Colores coordinados 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Preste especial atención a los gráficos, diagramas y cuadros de texto. 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Tenga en cuenta que los asistentes imprimirán en blanco y negro o escala de grises. Ejecute una prueba de impresión para asegurarse de que los colores son los correctos cuando se imprime en blanco y negro puros y escala de grises.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Gráficos y tablas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Use colores y estilos uniformes y que no distraigan.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Etiquete todos los gráficos y tablas y no olvide colocar la fuente de donde se toman las imágenes o los gráficos (Derechos de autor)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000" dirty="0"/>
          </a:p>
        </p:txBody>
      </p:sp>
      <p:sp>
        <p:nvSpPr>
          <p:cNvPr id="184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26331" fontAlgn="base">
              <a:spcBef>
                <a:spcPct val="0"/>
              </a:spcBef>
              <a:spcAft>
                <a:spcPct val="0"/>
              </a:spcAft>
            </a:pPr>
            <a:fld id="{79D87527-6201-45A2-8F26-DCF5E8978436}" type="slidenum">
              <a:rPr lang="es-CO" altLang="es-CO" sz="1200"/>
              <a:pPr defTabSz="726331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CO" altLang="es-CO" sz="1200"/>
          </a:p>
        </p:txBody>
      </p:sp>
    </p:spTree>
    <p:extLst>
      <p:ext uri="{BB962C8B-B14F-4D97-AF65-F5344CB8AC3E}">
        <p14:creationId xmlns:p14="http://schemas.microsoft.com/office/powerpoint/2010/main" val="218558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Este </a:t>
            </a:r>
            <a:r>
              <a:rPr lang="es-ES" altLang="es-ES" sz="1000" dirty="0" err="1"/>
              <a:t>slide</a:t>
            </a:r>
            <a:r>
              <a:rPr lang="es-ES" altLang="es-ES" sz="1000" dirty="0"/>
              <a:t> se </a:t>
            </a:r>
            <a:r>
              <a:rPr lang="es-ES" altLang="es-ES" sz="1000" b="1" dirty="0"/>
              <a:t>debe usar </a:t>
            </a:r>
            <a:r>
              <a:rPr lang="es-ES" altLang="es-ES" sz="1000" dirty="0"/>
              <a:t>para nombrar los </a:t>
            </a:r>
            <a:r>
              <a:rPr lang="es-ES" altLang="es-ES" sz="1000" b="1" dirty="0"/>
              <a:t>Capítulos</a:t>
            </a:r>
            <a:r>
              <a:rPr lang="es-ES" altLang="es-ES" sz="1000" dirty="0"/>
              <a:t>, cambio de </a:t>
            </a:r>
            <a:r>
              <a:rPr lang="es-ES" altLang="es-ES" sz="1000" b="1" dirty="0"/>
              <a:t>tema</a:t>
            </a:r>
            <a:r>
              <a:rPr lang="es-ES" altLang="es-ES" sz="1000" dirty="0"/>
              <a:t> o para </a:t>
            </a:r>
            <a:r>
              <a:rPr lang="es-ES" altLang="es-ES" sz="1000" b="1" dirty="0"/>
              <a:t>saltos de sección </a:t>
            </a:r>
            <a:r>
              <a:rPr lang="es-ES" altLang="es-ES" sz="1000" dirty="0"/>
              <a:t>en presentaciones de varios temas o conferencistas.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Secciones</a:t>
            </a:r>
            <a:endParaRPr lang="es-ES" altLang="es-ES" sz="1000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Para agregar secciones, haga clic con el botón secundario del mouse en una diapositiva. Las secciones le pueden ayudar a organizar las diapositivas o a facilitar la colaboración entre varios conferencistas o temas.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1000" b="1" dirty="0"/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b="1" dirty="0"/>
              <a:t>Notas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Use la sección Notas para las notas de entrega o para proporcionar detalles adicionales al público. Vea las notas en la vista Presentación durante la presentación. 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Tenga en cuenta el tamaño de la fuente (es importante para la accesibilidad, visibilidad, grabación en vídeo y producción en línea)</a:t>
            </a:r>
          </a:p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000" dirty="0"/>
          </a:p>
        </p:txBody>
      </p:sp>
      <p:sp>
        <p:nvSpPr>
          <p:cNvPr id="204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26331" fontAlgn="base">
              <a:spcBef>
                <a:spcPct val="0"/>
              </a:spcBef>
              <a:spcAft>
                <a:spcPct val="0"/>
              </a:spcAft>
            </a:pPr>
            <a:fld id="{9AE72CD6-89D3-42D2-8105-C9834A018746}" type="slidenum">
              <a:rPr lang="es-CO" altLang="es-CO" sz="1200"/>
              <a:pPr defTabSz="726331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CO" altLang="es-CO" sz="1200"/>
          </a:p>
        </p:txBody>
      </p:sp>
    </p:spTree>
    <p:extLst>
      <p:ext uri="{BB962C8B-B14F-4D97-AF65-F5344CB8AC3E}">
        <p14:creationId xmlns:p14="http://schemas.microsoft.com/office/powerpoint/2010/main" val="248108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altLang="es-ES" dirty="0"/>
              <a:t>Esta</a:t>
            </a:r>
            <a:r>
              <a:rPr lang="es-ES" altLang="es-ES" baseline="0" dirty="0"/>
              <a:t> diapositiva</a:t>
            </a:r>
            <a:r>
              <a:rPr lang="es-ES" altLang="es-ES" dirty="0"/>
              <a:t> se </a:t>
            </a:r>
            <a:r>
              <a:rPr lang="es-ES" altLang="es-ES" b="1" dirty="0"/>
              <a:t>debe usar </a:t>
            </a:r>
            <a:r>
              <a:rPr lang="es-ES" altLang="es-ES" dirty="0"/>
              <a:t>para nombrar el </a:t>
            </a:r>
            <a:r>
              <a:rPr lang="es-ES" altLang="es-ES" b="1" dirty="0"/>
              <a:t>Nombre del Evento</a:t>
            </a:r>
            <a:r>
              <a:rPr lang="es-ES" altLang="es-ES" b="1" baseline="0" dirty="0"/>
              <a:t> </a:t>
            </a:r>
            <a:r>
              <a:rPr lang="es-ES" altLang="es-ES" b="0" baseline="0" dirty="0"/>
              <a:t>o dar la </a:t>
            </a:r>
            <a:r>
              <a:rPr lang="es-ES" altLang="es-ES" b="1" baseline="0" dirty="0"/>
              <a:t>Bienvenida </a:t>
            </a:r>
            <a:r>
              <a:rPr lang="es-ES" altLang="es-ES" dirty="0"/>
              <a:t>en presentaciones de varios temas o conferencistas.</a:t>
            </a:r>
          </a:p>
          <a:p>
            <a:pPr eaLnBrk="1" hangingPunct="1"/>
            <a:endParaRPr lang="es-ES" altLang="es-ES" dirty="0"/>
          </a:p>
          <a:p>
            <a:pPr eaLnBrk="1" hangingPunct="1"/>
            <a:r>
              <a:rPr lang="es-ES" altLang="es-ES" b="1" dirty="0"/>
              <a:t>Secciones</a:t>
            </a:r>
            <a:endParaRPr lang="es-ES" altLang="es-ES" dirty="0"/>
          </a:p>
          <a:p>
            <a:pPr eaLnBrk="1" hangingPunct="1"/>
            <a:r>
              <a:rPr lang="es-ES" altLang="es-ES" dirty="0"/>
              <a:t>Para agregar secciones, haga clic con el botón secundario del mouse en una diapositiva. Las secciones le pueden ayudar a organizar las diapositivas o a facilitar la colaboración entre varios conferencistas o temas.</a:t>
            </a:r>
          </a:p>
          <a:p>
            <a:pPr eaLnBrk="1" hangingPunct="1"/>
            <a:endParaRPr lang="es-ES" altLang="es-ES" b="1" dirty="0"/>
          </a:p>
          <a:p>
            <a:pPr eaLnBrk="1" hangingPunct="1"/>
            <a:r>
              <a:rPr lang="es-ES" altLang="es-ES" b="1" dirty="0"/>
              <a:t>Notas</a:t>
            </a:r>
          </a:p>
          <a:p>
            <a:pPr eaLnBrk="1" hangingPunct="1"/>
            <a:r>
              <a:rPr lang="es-ES" altLang="es-ES" dirty="0"/>
              <a:t>Use la sección </a:t>
            </a:r>
            <a:r>
              <a:rPr lang="es-ES" altLang="es-ES" b="1" dirty="0"/>
              <a:t>Notas</a:t>
            </a:r>
            <a:r>
              <a:rPr lang="es-ES" altLang="es-ES" dirty="0"/>
              <a:t> para las notas de entrega o para proporcionar detalles adicionales al público. Vea las notas en la </a:t>
            </a:r>
            <a:r>
              <a:rPr lang="es-ES" altLang="es-ES" b="1" dirty="0"/>
              <a:t>vista Presentación </a:t>
            </a:r>
            <a:r>
              <a:rPr lang="es-ES" altLang="es-ES" dirty="0"/>
              <a:t>durante la presentación. </a:t>
            </a:r>
          </a:p>
          <a:p>
            <a:pPr eaLnBrk="1" hangingPunct="1"/>
            <a:r>
              <a:rPr lang="es-ES" altLang="es-ES" dirty="0"/>
              <a:t>Tenga en cuenta el tamaño de la fuente (es importante para la accesibilidad, visibilidad, grabación en video y producción en línea).</a:t>
            </a:r>
          </a:p>
          <a:p>
            <a:pPr eaLnBrk="1" hangingPunct="1"/>
            <a:endParaRPr lang="es-ES" altLang="es-ES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1DE83-E57C-4E4D-8BC6-AE48AE1AC31A}" type="slidenum">
              <a:rPr lang="es-CO" smtClean="0"/>
              <a:t>11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3337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64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6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1000" dirty="0"/>
              <a:t>Este </a:t>
            </a:r>
            <a:r>
              <a:rPr lang="es-ES" altLang="es-ES" sz="1000" dirty="0" err="1"/>
              <a:t>slide</a:t>
            </a:r>
            <a:r>
              <a:rPr lang="es-ES" altLang="es-ES" sz="1000" dirty="0"/>
              <a:t> finaliza la presentación. Si se requiere que el funcionario de la CGN deba ser contactado,  digite el </a:t>
            </a:r>
            <a:r>
              <a:rPr lang="es-ES" altLang="es-ES" sz="1000" b="1" dirty="0"/>
              <a:t>correo electrónico institucional.</a:t>
            </a:r>
            <a:endParaRPr lang="es-CO" sz="1000" dirty="0"/>
          </a:p>
        </p:txBody>
      </p:sp>
      <p:sp>
        <p:nvSpPr>
          <p:cNvPr id="266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72633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26331" fontAlgn="base">
              <a:spcBef>
                <a:spcPct val="0"/>
              </a:spcBef>
              <a:spcAft>
                <a:spcPct val="0"/>
              </a:spcAft>
            </a:pPr>
            <a:fld id="{FBDF0B1D-1C53-4861-AE74-035B5313158E}" type="slidenum">
              <a:rPr lang="es-CO" altLang="es-CO" sz="1200"/>
              <a:pPr defTabSz="726331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s-CO" altLang="es-CO" sz="1200"/>
          </a:p>
        </p:txBody>
      </p:sp>
    </p:spTree>
    <p:extLst>
      <p:ext uri="{BB962C8B-B14F-4D97-AF65-F5344CB8AC3E}">
        <p14:creationId xmlns:p14="http://schemas.microsoft.com/office/powerpoint/2010/main" val="28066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3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0"/>
            <a:ext cx="1670050" cy="5715000"/>
          </a:xfrm>
          <a:prstGeom prst="rect">
            <a:avLst/>
          </a:prstGeom>
          <a:solidFill>
            <a:srgbClr val="069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7446963" y="0"/>
            <a:ext cx="1670050" cy="5715000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581951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98917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4583242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595777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383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8" y="1598613"/>
            <a:ext cx="244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2527300"/>
            <a:ext cx="81391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3089275"/>
            <a:ext cx="43497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2366963"/>
            <a:ext cx="91440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3" y="5313363"/>
            <a:ext cx="28432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3662363"/>
            <a:ext cx="2686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450" y="4203700"/>
            <a:ext cx="22320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636588" y="5183188"/>
            <a:ext cx="254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1800" i="1">
                <a:solidFill>
                  <a:srgbClr val="7F7F7F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www.contaduria.gov.co</a:t>
            </a:r>
          </a:p>
        </p:txBody>
      </p:sp>
      <p:sp>
        <p:nvSpPr>
          <p:cNvPr id="11" name="Elipse 10"/>
          <p:cNvSpPr/>
          <p:nvPr/>
        </p:nvSpPr>
        <p:spPr>
          <a:xfrm>
            <a:off x="8382000" y="4559300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12" name="Picture 2" descr="http://www.cartagenacaribe.com/images/boton-contactenos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4086225"/>
            <a:ext cx="16684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2244725" y="1162050"/>
            <a:ext cx="4511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15" name="Imagen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627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577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3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0"/>
            <a:ext cx="1670050" cy="5715000"/>
          </a:xfrm>
          <a:prstGeom prst="rect">
            <a:avLst/>
          </a:prstGeom>
          <a:solidFill>
            <a:srgbClr val="069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446963" y="0"/>
            <a:ext cx="1670050" cy="5715000"/>
          </a:xfrm>
          <a:prstGeom prst="rect">
            <a:avLst/>
          </a:prstGeom>
          <a:solidFill>
            <a:srgbClr val="E2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1728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-7938"/>
            <a:ext cx="91440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7678738" y="4240213"/>
            <a:ext cx="328612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907088" y="5102225"/>
            <a:ext cx="3081337" cy="612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275" y="549275"/>
            <a:ext cx="3641725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446180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0826"/>
            <a:ext cx="2723470" cy="417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606513" y="1723123"/>
            <a:ext cx="629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8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11758" y="3193565"/>
            <a:ext cx="504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90283" y="4833382"/>
            <a:ext cx="481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" name="Elipse 8"/>
          <p:cNvSpPr/>
          <p:nvPr/>
        </p:nvSpPr>
        <p:spPr>
          <a:xfrm>
            <a:off x="8378825" y="392113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10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8718" y="3389881"/>
            <a:ext cx="5079531" cy="137980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2868665" y="1479397"/>
            <a:ext cx="5079636" cy="175116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64432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5"/>
          <p:cNvSpPr/>
          <p:nvPr/>
        </p:nvSpPr>
        <p:spPr>
          <a:xfrm>
            <a:off x="31750" y="481013"/>
            <a:ext cx="317500" cy="477837"/>
          </a:xfrm>
          <a:custGeom>
            <a:avLst/>
            <a:gdLst>
              <a:gd name="connsiteX0" fmla="*/ 0 w 354419"/>
              <a:gd name="connsiteY0" fmla="*/ 237461 h 474921"/>
              <a:gd name="connsiteX1" fmla="*/ 177210 w 354419"/>
              <a:gd name="connsiteY1" fmla="*/ 0 h 474921"/>
              <a:gd name="connsiteX2" fmla="*/ 354420 w 354419"/>
              <a:gd name="connsiteY2" fmla="*/ 237461 h 474921"/>
              <a:gd name="connsiteX3" fmla="*/ 177210 w 354419"/>
              <a:gd name="connsiteY3" fmla="*/ 474922 h 474921"/>
              <a:gd name="connsiteX4" fmla="*/ 0 w 354419"/>
              <a:gd name="connsiteY4" fmla="*/ 237461 h 474921"/>
              <a:gd name="connsiteX0" fmla="*/ 0 w 317739"/>
              <a:gd name="connsiteY0" fmla="*/ 237667 h 475418"/>
              <a:gd name="connsiteX1" fmla="*/ 177210 w 317739"/>
              <a:gd name="connsiteY1" fmla="*/ 206 h 475418"/>
              <a:gd name="connsiteX2" fmla="*/ 317739 w 317739"/>
              <a:gd name="connsiteY2" fmla="*/ 271728 h 475418"/>
              <a:gd name="connsiteX3" fmla="*/ 177210 w 317739"/>
              <a:gd name="connsiteY3" fmla="*/ 475128 h 475418"/>
              <a:gd name="connsiteX4" fmla="*/ 0 w 317739"/>
              <a:gd name="connsiteY4" fmla="*/ 237667 h 475418"/>
              <a:gd name="connsiteX0" fmla="*/ 0 w 349180"/>
              <a:gd name="connsiteY0" fmla="*/ 237972 h 476338"/>
              <a:gd name="connsiteX1" fmla="*/ 177210 w 349180"/>
              <a:gd name="connsiteY1" fmla="*/ 511 h 476338"/>
              <a:gd name="connsiteX2" fmla="*/ 349180 w 349180"/>
              <a:gd name="connsiteY2" fmla="*/ 292994 h 476338"/>
              <a:gd name="connsiteX3" fmla="*/ 177210 w 349180"/>
              <a:gd name="connsiteY3" fmla="*/ 475433 h 476338"/>
              <a:gd name="connsiteX4" fmla="*/ 0 w 349180"/>
              <a:gd name="connsiteY4" fmla="*/ 237972 h 476338"/>
              <a:gd name="connsiteX0" fmla="*/ 0 w 317739"/>
              <a:gd name="connsiteY0" fmla="*/ 230299 h 476761"/>
              <a:gd name="connsiteX1" fmla="*/ 145769 w 317739"/>
              <a:gd name="connsiteY1" fmla="*/ 698 h 476761"/>
              <a:gd name="connsiteX2" fmla="*/ 317739 w 317739"/>
              <a:gd name="connsiteY2" fmla="*/ 293181 h 476761"/>
              <a:gd name="connsiteX3" fmla="*/ 145769 w 317739"/>
              <a:gd name="connsiteY3" fmla="*/ 475620 h 476761"/>
              <a:gd name="connsiteX4" fmla="*/ 0 w 317739"/>
              <a:gd name="connsiteY4" fmla="*/ 230299 h 47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39" h="476761">
                <a:moveTo>
                  <a:pt x="0" y="230299"/>
                </a:moveTo>
                <a:cubicBezTo>
                  <a:pt x="0" y="99153"/>
                  <a:pt x="92813" y="-9782"/>
                  <a:pt x="145769" y="698"/>
                </a:cubicBezTo>
                <a:cubicBezTo>
                  <a:pt x="198726" y="11178"/>
                  <a:pt x="317739" y="162035"/>
                  <a:pt x="317739" y="293181"/>
                </a:cubicBezTo>
                <a:cubicBezTo>
                  <a:pt x="317739" y="424327"/>
                  <a:pt x="198726" y="486100"/>
                  <a:pt x="145769" y="475620"/>
                </a:cubicBezTo>
                <a:cubicBezTo>
                  <a:pt x="92813" y="465140"/>
                  <a:pt x="0" y="361445"/>
                  <a:pt x="0" y="230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4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2141538"/>
            <a:ext cx="20431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8597900" y="184150"/>
            <a:ext cx="361950" cy="296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6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119" b="63123"/>
          <a:stretch/>
        </p:blipFill>
        <p:spPr bwMode="auto">
          <a:xfrm>
            <a:off x="1" y="0"/>
            <a:ext cx="2540000" cy="209973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8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7516" y="2444960"/>
            <a:ext cx="6322828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073184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-127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0" y="481013"/>
            <a:ext cx="1011238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236663"/>
            <a:ext cx="83343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1573213"/>
            <a:ext cx="815975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363" y="3219450"/>
            <a:ext cx="4402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838" y="3844925"/>
            <a:ext cx="44005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063" y="4313238"/>
            <a:ext cx="4378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cto 8"/>
          <p:cNvCxnSpPr/>
          <p:nvPr/>
        </p:nvCxnSpPr>
        <p:spPr>
          <a:xfrm>
            <a:off x="2392363" y="3130550"/>
            <a:ext cx="4391025" cy="0"/>
          </a:xfrm>
          <a:prstGeom prst="line">
            <a:avLst/>
          </a:prstGeom>
          <a:ln w="60325">
            <a:solidFill>
              <a:srgbClr val="009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7678738" y="4240213"/>
            <a:ext cx="328612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sp>
        <p:nvSpPr>
          <p:cNvPr id="11" name="Rectángulo 10"/>
          <p:cNvSpPr/>
          <p:nvPr/>
        </p:nvSpPr>
        <p:spPr>
          <a:xfrm>
            <a:off x="6062663" y="5089525"/>
            <a:ext cx="3081337" cy="612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1339146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4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926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201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617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413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ton - blanco 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4493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85428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9475515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6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239319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789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3" y="2063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71" b="15852"/>
          <a:stretch/>
        </p:blipFill>
        <p:spPr>
          <a:xfrm>
            <a:off x="1567673" y="1320799"/>
            <a:ext cx="7392177" cy="3073401"/>
          </a:xfrm>
          <a:custGeom>
            <a:avLst/>
            <a:gdLst>
              <a:gd name="connsiteX0" fmla="*/ 0 w 7392177"/>
              <a:gd name="connsiteY0" fmla="*/ 0 h 3073401"/>
              <a:gd name="connsiteX1" fmla="*/ 7392177 w 7392177"/>
              <a:gd name="connsiteY1" fmla="*/ 0 h 3073401"/>
              <a:gd name="connsiteX2" fmla="*/ 7392177 w 7392177"/>
              <a:gd name="connsiteY2" fmla="*/ 1007534 h 3073401"/>
              <a:gd name="connsiteX3" fmla="*/ 6430824 w 7392177"/>
              <a:gd name="connsiteY3" fmla="*/ 1007534 h 3073401"/>
              <a:gd name="connsiteX4" fmla="*/ 6430824 w 7392177"/>
              <a:gd name="connsiteY4" fmla="*/ 3073401 h 3073401"/>
              <a:gd name="connsiteX5" fmla="*/ 969824 w 7392177"/>
              <a:gd name="connsiteY5" fmla="*/ 3073401 h 3073401"/>
              <a:gd name="connsiteX6" fmla="*/ 969824 w 7392177"/>
              <a:gd name="connsiteY6" fmla="*/ 948268 h 3073401"/>
              <a:gd name="connsiteX7" fmla="*/ 0 w 7392177"/>
              <a:gd name="connsiteY7" fmla="*/ 948268 h 307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2177" h="3073401">
                <a:moveTo>
                  <a:pt x="0" y="0"/>
                </a:moveTo>
                <a:lnTo>
                  <a:pt x="7392177" y="0"/>
                </a:lnTo>
                <a:lnTo>
                  <a:pt x="7392177" y="1007534"/>
                </a:lnTo>
                <a:lnTo>
                  <a:pt x="6430824" y="1007534"/>
                </a:lnTo>
                <a:lnTo>
                  <a:pt x="6430824" y="3073401"/>
                </a:lnTo>
                <a:lnTo>
                  <a:pt x="969824" y="3073401"/>
                </a:lnTo>
                <a:lnTo>
                  <a:pt x="969824" y="948268"/>
                </a:lnTo>
                <a:lnTo>
                  <a:pt x="0" y="948268"/>
                </a:lnTo>
                <a:close/>
              </a:path>
            </a:pathLst>
          </a:custGeom>
        </p:spPr>
      </p:pic>
      <p:pic>
        <p:nvPicPr>
          <p:cNvPr id="8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20431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0410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25" y="1146175"/>
            <a:ext cx="271938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752600" y="1308100"/>
            <a:ext cx="6848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54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57657" y="2794000"/>
            <a:ext cx="5437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6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736148" y="4433817"/>
            <a:ext cx="5180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6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" name="Elipse 8"/>
          <p:cNvSpPr/>
          <p:nvPr/>
        </p:nvSpPr>
        <p:spPr>
          <a:xfrm>
            <a:off x="8378825" y="392113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10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8718" y="3389881"/>
            <a:ext cx="5079531" cy="137980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2868665" y="1479397"/>
            <a:ext cx="5079636" cy="175116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69533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8" y="1598613"/>
            <a:ext cx="244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2527300"/>
            <a:ext cx="81391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3089275"/>
            <a:ext cx="43497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2366963"/>
            <a:ext cx="91440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3" y="5313363"/>
            <a:ext cx="28432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3662363"/>
            <a:ext cx="2686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450" y="4203700"/>
            <a:ext cx="22320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636588" y="5183188"/>
            <a:ext cx="254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1800" i="1">
                <a:solidFill>
                  <a:srgbClr val="7F7F7F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www.contaduria.gov.co</a:t>
            </a:r>
          </a:p>
        </p:txBody>
      </p:sp>
      <p:sp>
        <p:nvSpPr>
          <p:cNvPr id="11" name="Elipse 10"/>
          <p:cNvSpPr/>
          <p:nvPr/>
        </p:nvSpPr>
        <p:spPr>
          <a:xfrm>
            <a:off x="8382000" y="4559300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>
              <a:solidFill>
                <a:prstClr val="white"/>
              </a:solidFill>
            </a:endParaRPr>
          </a:p>
        </p:txBody>
      </p:sp>
      <p:pic>
        <p:nvPicPr>
          <p:cNvPr id="12" name="Picture 2" descr="http://www.cartagenacaribe.com/images/boton-contactenos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4086225"/>
            <a:ext cx="16684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2244725" y="1162050"/>
            <a:ext cx="4511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15" name="Imagen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559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7146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14546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34436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39053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99623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01920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62252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2528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83210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5"/>
          <p:cNvSpPr/>
          <p:nvPr/>
        </p:nvSpPr>
        <p:spPr>
          <a:xfrm>
            <a:off x="31750" y="481013"/>
            <a:ext cx="317500" cy="477837"/>
          </a:xfrm>
          <a:custGeom>
            <a:avLst/>
            <a:gdLst>
              <a:gd name="connsiteX0" fmla="*/ 0 w 354419"/>
              <a:gd name="connsiteY0" fmla="*/ 237461 h 474921"/>
              <a:gd name="connsiteX1" fmla="*/ 177210 w 354419"/>
              <a:gd name="connsiteY1" fmla="*/ 0 h 474921"/>
              <a:gd name="connsiteX2" fmla="*/ 354420 w 354419"/>
              <a:gd name="connsiteY2" fmla="*/ 237461 h 474921"/>
              <a:gd name="connsiteX3" fmla="*/ 177210 w 354419"/>
              <a:gd name="connsiteY3" fmla="*/ 474922 h 474921"/>
              <a:gd name="connsiteX4" fmla="*/ 0 w 354419"/>
              <a:gd name="connsiteY4" fmla="*/ 237461 h 474921"/>
              <a:gd name="connsiteX0" fmla="*/ 0 w 317739"/>
              <a:gd name="connsiteY0" fmla="*/ 237667 h 475418"/>
              <a:gd name="connsiteX1" fmla="*/ 177210 w 317739"/>
              <a:gd name="connsiteY1" fmla="*/ 206 h 475418"/>
              <a:gd name="connsiteX2" fmla="*/ 317739 w 317739"/>
              <a:gd name="connsiteY2" fmla="*/ 271728 h 475418"/>
              <a:gd name="connsiteX3" fmla="*/ 177210 w 317739"/>
              <a:gd name="connsiteY3" fmla="*/ 475128 h 475418"/>
              <a:gd name="connsiteX4" fmla="*/ 0 w 317739"/>
              <a:gd name="connsiteY4" fmla="*/ 237667 h 475418"/>
              <a:gd name="connsiteX0" fmla="*/ 0 w 349180"/>
              <a:gd name="connsiteY0" fmla="*/ 237972 h 476338"/>
              <a:gd name="connsiteX1" fmla="*/ 177210 w 349180"/>
              <a:gd name="connsiteY1" fmla="*/ 511 h 476338"/>
              <a:gd name="connsiteX2" fmla="*/ 349180 w 349180"/>
              <a:gd name="connsiteY2" fmla="*/ 292994 h 476338"/>
              <a:gd name="connsiteX3" fmla="*/ 177210 w 349180"/>
              <a:gd name="connsiteY3" fmla="*/ 475433 h 476338"/>
              <a:gd name="connsiteX4" fmla="*/ 0 w 349180"/>
              <a:gd name="connsiteY4" fmla="*/ 237972 h 476338"/>
              <a:gd name="connsiteX0" fmla="*/ 0 w 317739"/>
              <a:gd name="connsiteY0" fmla="*/ 230299 h 476761"/>
              <a:gd name="connsiteX1" fmla="*/ 145769 w 317739"/>
              <a:gd name="connsiteY1" fmla="*/ 698 h 476761"/>
              <a:gd name="connsiteX2" fmla="*/ 317739 w 317739"/>
              <a:gd name="connsiteY2" fmla="*/ 293181 h 476761"/>
              <a:gd name="connsiteX3" fmla="*/ 145769 w 317739"/>
              <a:gd name="connsiteY3" fmla="*/ 475620 h 476761"/>
              <a:gd name="connsiteX4" fmla="*/ 0 w 317739"/>
              <a:gd name="connsiteY4" fmla="*/ 230299 h 47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39" h="476761">
                <a:moveTo>
                  <a:pt x="0" y="230299"/>
                </a:moveTo>
                <a:cubicBezTo>
                  <a:pt x="0" y="99153"/>
                  <a:pt x="92813" y="-9782"/>
                  <a:pt x="145769" y="698"/>
                </a:cubicBezTo>
                <a:cubicBezTo>
                  <a:pt x="198726" y="11178"/>
                  <a:pt x="317739" y="162035"/>
                  <a:pt x="317739" y="293181"/>
                </a:cubicBezTo>
                <a:cubicBezTo>
                  <a:pt x="317739" y="424327"/>
                  <a:pt x="198726" y="486100"/>
                  <a:pt x="145769" y="475620"/>
                </a:cubicBezTo>
                <a:cubicBezTo>
                  <a:pt x="92813" y="465140"/>
                  <a:pt x="0" y="361445"/>
                  <a:pt x="0" y="230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4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2141538"/>
            <a:ext cx="20431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8597900" y="184150"/>
            <a:ext cx="361950" cy="296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6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119" b="63123"/>
          <a:stretch/>
        </p:blipFill>
        <p:spPr bwMode="auto">
          <a:xfrm>
            <a:off x="1" y="0"/>
            <a:ext cx="2540000" cy="209973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8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7516" y="2444960"/>
            <a:ext cx="6322828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1334718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4918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166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32379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5675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4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476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es - panoram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/>
          </a:p>
        </p:txBody>
      </p:sp>
      <p:pic>
        <p:nvPicPr>
          <p:cNvPr id="3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251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13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734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ton - blanco 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02263" y="5097463"/>
            <a:ext cx="3557587" cy="536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3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825" y="5148263"/>
            <a:ext cx="438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9163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image" Target="../media/image24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96925" y="304800"/>
            <a:ext cx="77184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n-US" altLang="es-CO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6925" y="1520825"/>
            <a:ext cx="7718425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n-US" altLang="es-CO"/>
          </a:p>
        </p:txBody>
      </p:sp>
      <p:pic>
        <p:nvPicPr>
          <p:cNvPr id="1029" name="Imagen 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04800"/>
            <a:ext cx="2492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n 12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</p:sldLayoutIdLst>
  <p:transition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96925" y="304800"/>
            <a:ext cx="77184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n-US" altLang="es-CO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6925" y="1520825"/>
            <a:ext cx="7718425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n-US" altLang="es-CO"/>
          </a:p>
        </p:txBody>
      </p:sp>
      <p:pic>
        <p:nvPicPr>
          <p:cNvPr id="1029" name="Imagen 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04800"/>
            <a:ext cx="2492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n 12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338" y="5281613"/>
            <a:ext cx="27955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</p:sldLayoutIdLst>
  <p:transition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Videos/MapaContable14-08-2017.mp4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Terminação 16">
            <a:extLst>
              <a:ext uri="{FF2B5EF4-FFF2-40B4-BE49-F238E27FC236}">
                <a16:creationId xmlns:a16="http://schemas.microsoft.com/office/drawing/2014/main" id="{FEE8AD50-7F47-4E40-B7CB-447C015A3CAF}"/>
              </a:ext>
            </a:extLst>
          </p:cNvPr>
          <p:cNvSpPr/>
          <p:nvPr/>
        </p:nvSpPr>
        <p:spPr>
          <a:xfrm>
            <a:off x="111126" y="1042501"/>
            <a:ext cx="2250026" cy="57600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Sector Privado</a:t>
            </a:r>
          </a:p>
        </p:txBody>
      </p:sp>
      <p:sp>
        <p:nvSpPr>
          <p:cNvPr id="4" name="CaixaDeTexto 19">
            <a:extLst>
              <a:ext uri="{FF2B5EF4-FFF2-40B4-BE49-F238E27FC236}">
                <a16:creationId xmlns:a16="http://schemas.microsoft.com/office/drawing/2014/main" id="{70DB0E6B-6803-4DE3-ABC2-8A3F0D951CFA}"/>
              </a:ext>
            </a:extLst>
          </p:cNvPr>
          <p:cNvSpPr txBox="1"/>
          <p:nvPr/>
        </p:nvSpPr>
        <p:spPr>
          <a:xfrm>
            <a:off x="-239966" y="1740500"/>
            <a:ext cx="1736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Cliente</a:t>
            </a:r>
          </a:p>
        </p:txBody>
      </p:sp>
      <p:sp>
        <p:nvSpPr>
          <p:cNvPr id="5" name="CaixaDeTexto 20">
            <a:extLst>
              <a:ext uri="{FF2B5EF4-FFF2-40B4-BE49-F238E27FC236}">
                <a16:creationId xmlns:a16="http://schemas.microsoft.com/office/drawing/2014/main" id="{7E4DA1A2-45A1-46AA-A635-7B3B4988F4E1}"/>
              </a:ext>
            </a:extLst>
          </p:cNvPr>
          <p:cNvSpPr txBox="1"/>
          <p:nvPr/>
        </p:nvSpPr>
        <p:spPr>
          <a:xfrm>
            <a:off x="5533912" y="1793737"/>
            <a:ext cx="18479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 err="1">
                <a:latin typeface="+mn-lt"/>
              </a:rPr>
              <a:t>Ciudadano</a:t>
            </a:r>
            <a:endParaRPr lang="pt-BR" sz="1900" b="1" dirty="0">
              <a:latin typeface="+mn-lt"/>
            </a:endParaRPr>
          </a:p>
        </p:txBody>
      </p:sp>
      <p:sp>
        <p:nvSpPr>
          <p:cNvPr id="6" name="CaixaDeTexto 25">
            <a:extLst>
              <a:ext uri="{FF2B5EF4-FFF2-40B4-BE49-F238E27FC236}">
                <a16:creationId xmlns:a16="http://schemas.microsoft.com/office/drawing/2014/main" id="{FFD04034-3E98-4B56-AAA3-B51C6E68C58C}"/>
              </a:ext>
            </a:extLst>
          </p:cNvPr>
          <p:cNvSpPr txBox="1"/>
          <p:nvPr/>
        </p:nvSpPr>
        <p:spPr>
          <a:xfrm>
            <a:off x="5476133" y="2208561"/>
            <a:ext cx="24527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 err="1">
                <a:latin typeface="+mn-lt"/>
              </a:rPr>
              <a:t>Recaudo</a:t>
            </a:r>
            <a:r>
              <a:rPr lang="pt-BR" sz="1900" b="1" dirty="0">
                <a:latin typeface="+mn-lt"/>
              </a:rPr>
              <a:t> de </a:t>
            </a:r>
            <a:r>
              <a:rPr lang="pt-BR" sz="1900" b="1" dirty="0" err="1">
                <a:latin typeface="+mn-lt"/>
              </a:rPr>
              <a:t>Impuestos</a:t>
            </a:r>
            <a:endParaRPr lang="pt-BR" sz="1900" b="1" dirty="0">
              <a:latin typeface="+mn-lt"/>
            </a:endParaRPr>
          </a:p>
        </p:txBody>
      </p:sp>
      <p:sp>
        <p:nvSpPr>
          <p:cNvPr id="7" name="CaixaDeTexto 26">
            <a:extLst>
              <a:ext uri="{FF2B5EF4-FFF2-40B4-BE49-F238E27FC236}">
                <a16:creationId xmlns:a16="http://schemas.microsoft.com/office/drawing/2014/main" id="{FFFA2F10-B511-44DF-8812-AEAD957AA2A4}"/>
              </a:ext>
            </a:extLst>
          </p:cNvPr>
          <p:cNvSpPr txBox="1"/>
          <p:nvPr/>
        </p:nvSpPr>
        <p:spPr>
          <a:xfrm>
            <a:off x="-53868" y="2890903"/>
            <a:ext cx="1542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Mercado </a:t>
            </a:r>
          </a:p>
        </p:txBody>
      </p:sp>
      <p:sp>
        <p:nvSpPr>
          <p:cNvPr id="8" name="CaixaDeTexto 27">
            <a:extLst>
              <a:ext uri="{FF2B5EF4-FFF2-40B4-BE49-F238E27FC236}">
                <a16:creationId xmlns:a16="http://schemas.microsoft.com/office/drawing/2014/main" id="{CB55339D-ED8F-4DAF-8C08-650ED17E373B}"/>
              </a:ext>
            </a:extLst>
          </p:cNvPr>
          <p:cNvSpPr txBox="1"/>
          <p:nvPr/>
        </p:nvSpPr>
        <p:spPr>
          <a:xfrm>
            <a:off x="5376075" y="2884569"/>
            <a:ext cx="26742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>
                <a:latin typeface="+mn-lt"/>
              </a:rPr>
              <a:t>Carga Tributaria</a:t>
            </a:r>
          </a:p>
        </p:txBody>
      </p:sp>
      <p:sp>
        <p:nvSpPr>
          <p:cNvPr id="9" name="CaixaDeTexto 28">
            <a:extLst>
              <a:ext uri="{FF2B5EF4-FFF2-40B4-BE49-F238E27FC236}">
                <a16:creationId xmlns:a16="http://schemas.microsoft.com/office/drawing/2014/main" id="{6F32D309-BAEC-4DD1-9107-7B30AD10C44B}"/>
              </a:ext>
            </a:extLst>
          </p:cNvPr>
          <p:cNvSpPr txBox="1"/>
          <p:nvPr/>
        </p:nvSpPr>
        <p:spPr>
          <a:xfrm>
            <a:off x="-19632" y="3357588"/>
            <a:ext cx="18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 err="1">
                <a:latin typeface="+mn-lt"/>
              </a:rPr>
              <a:t>Rentabilidad</a:t>
            </a:r>
            <a:r>
              <a:rPr lang="pt-BR" sz="2000" b="1" dirty="0">
                <a:latin typeface="+mn-lt"/>
              </a:rPr>
              <a:t> </a:t>
            </a:r>
          </a:p>
        </p:txBody>
      </p:sp>
      <p:sp>
        <p:nvSpPr>
          <p:cNvPr id="10" name="CaixaDeTexto 29">
            <a:extLst>
              <a:ext uri="{FF2B5EF4-FFF2-40B4-BE49-F238E27FC236}">
                <a16:creationId xmlns:a16="http://schemas.microsoft.com/office/drawing/2014/main" id="{59E42BD0-86BE-481D-AA03-0AD18254FAF8}"/>
              </a:ext>
            </a:extLst>
          </p:cNvPr>
          <p:cNvSpPr txBox="1"/>
          <p:nvPr/>
        </p:nvSpPr>
        <p:spPr>
          <a:xfrm>
            <a:off x="5572023" y="3314367"/>
            <a:ext cx="13540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>
                <a:latin typeface="+mn-lt"/>
              </a:rPr>
              <a:t>Social</a:t>
            </a:r>
          </a:p>
        </p:txBody>
      </p:sp>
      <p:sp>
        <p:nvSpPr>
          <p:cNvPr id="11" name="CaixaDeTexto 30">
            <a:extLst>
              <a:ext uri="{FF2B5EF4-FFF2-40B4-BE49-F238E27FC236}">
                <a16:creationId xmlns:a16="http://schemas.microsoft.com/office/drawing/2014/main" id="{2C2C55BC-AA4D-4825-BF79-DEC511991BB5}"/>
              </a:ext>
            </a:extLst>
          </p:cNvPr>
          <p:cNvSpPr txBox="1"/>
          <p:nvPr/>
        </p:nvSpPr>
        <p:spPr>
          <a:xfrm>
            <a:off x="-102944" y="3726001"/>
            <a:ext cx="2855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 err="1">
                <a:latin typeface="+mn-lt"/>
              </a:rPr>
              <a:t>Maximización</a:t>
            </a:r>
            <a:r>
              <a:rPr lang="pt-BR" sz="2000" b="1" dirty="0">
                <a:latin typeface="+mn-lt"/>
              </a:rPr>
              <a:t> de </a:t>
            </a:r>
            <a:r>
              <a:rPr lang="pt-BR" sz="2000" b="1" dirty="0" err="1">
                <a:latin typeface="+mn-lt"/>
              </a:rPr>
              <a:t>los</a:t>
            </a:r>
            <a:r>
              <a:rPr lang="pt-BR" sz="2000" b="1" dirty="0">
                <a:latin typeface="+mn-lt"/>
              </a:rPr>
              <a:t> resultados</a:t>
            </a:r>
          </a:p>
        </p:txBody>
      </p:sp>
      <p:sp>
        <p:nvSpPr>
          <p:cNvPr id="12" name="CaixaDeTexto 31">
            <a:extLst>
              <a:ext uri="{FF2B5EF4-FFF2-40B4-BE49-F238E27FC236}">
                <a16:creationId xmlns:a16="http://schemas.microsoft.com/office/drawing/2014/main" id="{C38FB2C0-5DE4-43DE-AE0E-49A57B940FA5}"/>
              </a:ext>
            </a:extLst>
          </p:cNvPr>
          <p:cNvSpPr txBox="1"/>
          <p:nvPr/>
        </p:nvSpPr>
        <p:spPr>
          <a:xfrm>
            <a:off x="-30666" y="4957218"/>
            <a:ext cx="2858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 err="1">
                <a:latin typeface="+mn-lt"/>
              </a:rPr>
              <a:t>Viabilidad</a:t>
            </a:r>
            <a:r>
              <a:rPr lang="pt-BR" sz="2000" b="1" dirty="0">
                <a:latin typeface="+mn-lt"/>
              </a:rPr>
              <a:t> Económica</a:t>
            </a:r>
          </a:p>
        </p:txBody>
      </p:sp>
      <p:sp>
        <p:nvSpPr>
          <p:cNvPr id="13" name="CaixaDeTexto 32">
            <a:extLst>
              <a:ext uri="{FF2B5EF4-FFF2-40B4-BE49-F238E27FC236}">
                <a16:creationId xmlns:a16="http://schemas.microsoft.com/office/drawing/2014/main" id="{974A2176-3EC8-4E78-A325-BE39AA2057B5}"/>
              </a:ext>
            </a:extLst>
          </p:cNvPr>
          <p:cNvSpPr txBox="1"/>
          <p:nvPr/>
        </p:nvSpPr>
        <p:spPr>
          <a:xfrm>
            <a:off x="5667986" y="4936974"/>
            <a:ext cx="2778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dirty="0" err="1">
                <a:latin typeface="+mn-lt"/>
              </a:rPr>
              <a:t>Rendición</a:t>
            </a:r>
            <a:r>
              <a:rPr lang="pt-BR" sz="2000" b="1" dirty="0">
                <a:latin typeface="+mn-lt"/>
              </a:rPr>
              <a:t> de </a:t>
            </a:r>
            <a:r>
              <a:rPr lang="pt-BR" sz="1900" b="1" dirty="0" err="1">
                <a:latin typeface="+mn-lt"/>
              </a:rPr>
              <a:t>cuentas</a:t>
            </a:r>
            <a:endParaRPr lang="pt-BR" sz="1900" b="1" dirty="0">
              <a:latin typeface="+mn-lt"/>
            </a:endParaRPr>
          </a:p>
        </p:txBody>
      </p:sp>
      <p:sp>
        <p:nvSpPr>
          <p:cNvPr id="14" name="CaixaDeTexto 33">
            <a:extLst>
              <a:ext uri="{FF2B5EF4-FFF2-40B4-BE49-F238E27FC236}">
                <a16:creationId xmlns:a16="http://schemas.microsoft.com/office/drawing/2014/main" id="{AA03A701-4D95-4115-A68B-9E6D83D3E6A0}"/>
              </a:ext>
            </a:extLst>
          </p:cNvPr>
          <p:cNvSpPr txBox="1"/>
          <p:nvPr/>
        </p:nvSpPr>
        <p:spPr>
          <a:xfrm>
            <a:off x="5577122" y="3726010"/>
            <a:ext cx="24732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1900" b="1" dirty="0" err="1">
                <a:latin typeface="+mn-lt"/>
              </a:rPr>
              <a:t>Calidad</a:t>
            </a:r>
            <a:r>
              <a:rPr lang="pt-BR" sz="1900" b="1" dirty="0">
                <a:latin typeface="+mn-lt"/>
              </a:rPr>
              <a:t> </a:t>
            </a:r>
            <a:r>
              <a:rPr lang="pt-BR" sz="1900" b="1" dirty="0" err="1">
                <a:latin typeface="+mn-lt"/>
              </a:rPr>
              <a:t>del</a:t>
            </a:r>
            <a:r>
              <a:rPr lang="pt-BR" sz="1900" b="1" dirty="0">
                <a:latin typeface="+mn-lt"/>
              </a:rPr>
              <a:t> Gasto</a:t>
            </a:r>
          </a:p>
        </p:txBody>
      </p:sp>
      <p:cxnSp>
        <p:nvCxnSpPr>
          <p:cNvPr id="15" name="Conector reto 34">
            <a:extLst>
              <a:ext uri="{FF2B5EF4-FFF2-40B4-BE49-F238E27FC236}">
                <a16:creationId xmlns:a16="http://schemas.microsoft.com/office/drawing/2014/main" id="{9871EC90-7166-4AAE-BBBA-7AE7A4B56BB5}"/>
              </a:ext>
            </a:extLst>
          </p:cNvPr>
          <p:cNvCxnSpPr>
            <a:cxnSpLocks/>
          </p:cNvCxnSpPr>
          <p:nvPr/>
        </p:nvCxnSpPr>
        <p:spPr>
          <a:xfrm flipV="1">
            <a:off x="2491027" y="1779225"/>
            <a:ext cx="3145648" cy="5509"/>
          </a:xfrm>
          <a:prstGeom prst="line">
            <a:avLst/>
          </a:prstGeom>
          <a:ln w="19050">
            <a:solidFill>
              <a:srgbClr val="806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45">
            <a:extLst>
              <a:ext uri="{FF2B5EF4-FFF2-40B4-BE49-F238E27FC236}">
                <a16:creationId xmlns:a16="http://schemas.microsoft.com/office/drawing/2014/main" id="{ABF5E6AC-EEE1-47C5-B2A8-3215A4F85593}"/>
              </a:ext>
            </a:extLst>
          </p:cNvPr>
          <p:cNvSpPr txBox="1"/>
          <p:nvPr/>
        </p:nvSpPr>
        <p:spPr>
          <a:xfrm>
            <a:off x="547325" y="4348090"/>
            <a:ext cx="114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b="1" i="1" dirty="0">
                <a:latin typeface="+mn-lt"/>
              </a:rPr>
              <a:t>Costo</a:t>
            </a:r>
          </a:p>
        </p:txBody>
      </p:sp>
      <p:sp>
        <p:nvSpPr>
          <p:cNvPr id="17" name="CaixaDeTexto 46">
            <a:extLst>
              <a:ext uri="{FF2B5EF4-FFF2-40B4-BE49-F238E27FC236}">
                <a16:creationId xmlns:a16="http://schemas.microsoft.com/office/drawing/2014/main" id="{53DD396F-BD19-48F5-92F1-A742F0D8C315}"/>
              </a:ext>
            </a:extLst>
          </p:cNvPr>
          <p:cNvSpPr txBox="1"/>
          <p:nvPr/>
        </p:nvSpPr>
        <p:spPr>
          <a:xfrm>
            <a:off x="563224" y="4655158"/>
            <a:ext cx="88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b="1" i="1" dirty="0">
                <a:latin typeface="+mn-lt"/>
              </a:rPr>
              <a:t>Lucro</a:t>
            </a:r>
          </a:p>
        </p:txBody>
      </p:sp>
      <p:sp>
        <p:nvSpPr>
          <p:cNvPr id="18" name="CaixaDeTexto 48">
            <a:extLst>
              <a:ext uri="{FF2B5EF4-FFF2-40B4-BE49-F238E27FC236}">
                <a16:creationId xmlns:a16="http://schemas.microsoft.com/office/drawing/2014/main" id="{4DF1A798-EBF3-4501-9CD2-07093DA88499}"/>
              </a:ext>
            </a:extLst>
          </p:cNvPr>
          <p:cNvSpPr txBox="1"/>
          <p:nvPr/>
        </p:nvSpPr>
        <p:spPr>
          <a:xfrm>
            <a:off x="6037473" y="4067825"/>
            <a:ext cx="2409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>
                <a:latin typeface="+mn-lt"/>
              </a:rPr>
              <a:t>Eficiencia, Eficacia, Economía, Efectividad, Ecología</a:t>
            </a:r>
            <a:endParaRPr lang="pt-BR" sz="1400" b="1" i="1" dirty="0">
              <a:latin typeface="+mn-lt"/>
            </a:endParaRPr>
          </a:p>
        </p:txBody>
      </p:sp>
      <p:sp>
        <p:nvSpPr>
          <p:cNvPr id="19" name="CaixaDeTexto 49">
            <a:extLst>
              <a:ext uri="{FF2B5EF4-FFF2-40B4-BE49-F238E27FC236}">
                <a16:creationId xmlns:a16="http://schemas.microsoft.com/office/drawing/2014/main" id="{05170DCF-C31A-4A74-BBEA-4E80BADE4253}"/>
              </a:ext>
            </a:extLst>
          </p:cNvPr>
          <p:cNvSpPr txBox="1"/>
          <p:nvPr/>
        </p:nvSpPr>
        <p:spPr>
          <a:xfrm>
            <a:off x="6016837" y="4544145"/>
            <a:ext cx="234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 err="1">
                <a:latin typeface="+mn-lt"/>
              </a:rPr>
              <a:t>Asignación</a:t>
            </a:r>
            <a:r>
              <a:rPr lang="pt-BR" sz="1400" b="1" i="1" dirty="0">
                <a:latin typeface="+mn-lt"/>
              </a:rPr>
              <a:t> de Recursos</a:t>
            </a:r>
          </a:p>
        </p:txBody>
      </p:sp>
      <p:sp>
        <p:nvSpPr>
          <p:cNvPr id="20" name="CaixaDeTexto 50">
            <a:extLst>
              <a:ext uri="{FF2B5EF4-FFF2-40B4-BE49-F238E27FC236}">
                <a16:creationId xmlns:a16="http://schemas.microsoft.com/office/drawing/2014/main" id="{06541970-D8C4-4C0D-ADD0-F1967454C670}"/>
              </a:ext>
            </a:extLst>
          </p:cNvPr>
          <p:cNvSpPr txBox="1"/>
          <p:nvPr/>
        </p:nvSpPr>
        <p:spPr>
          <a:xfrm>
            <a:off x="-355649" y="2219311"/>
            <a:ext cx="3068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b="1" dirty="0">
                <a:latin typeface="+mn-lt"/>
              </a:rPr>
              <a:t>Venta de </a:t>
            </a:r>
            <a:r>
              <a:rPr lang="pt-BR" sz="2000" b="1" dirty="0" err="1">
                <a:latin typeface="+mn-lt"/>
              </a:rPr>
              <a:t>Bienes</a:t>
            </a:r>
            <a:r>
              <a:rPr lang="pt-BR" sz="2000" b="1" dirty="0">
                <a:latin typeface="+mn-lt"/>
              </a:rPr>
              <a:t> /</a:t>
            </a:r>
          </a:p>
          <a:p>
            <a:pPr algn="ctr"/>
            <a:r>
              <a:rPr lang="pt-BR" sz="2000" b="1" dirty="0">
                <a:latin typeface="+mn-lt"/>
              </a:rPr>
              <a:t> </a:t>
            </a:r>
            <a:r>
              <a:rPr lang="pt-BR" sz="2000" b="1" dirty="0" err="1">
                <a:latin typeface="+mn-lt"/>
              </a:rPr>
              <a:t>Servicios</a:t>
            </a:r>
            <a:endParaRPr lang="pt-BR" sz="2000" b="1" dirty="0">
              <a:latin typeface="+mn-lt"/>
            </a:endParaRPr>
          </a:p>
        </p:txBody>
      </p:sp>
      <p:sp>
        <p:nvSpPr>
          <p:cNvPr id="21" name="1 CuadroTexto">
            <a:extLst>
              <a:ext uri="{FF2B5EF4-FFF2-40B4-BE49-F238E27FC236}">
                <a16:creationId xmlns:a16="http://schemas.microsoft.com/office/drawing/2014/main" id="{107DE905-6CA8-41CA-BA21-EE8840A7B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26" y="268311"/>
            <a:ext cx="680936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4" charset="-128"/>
              </a:defRPr>
            </a:lvl9pPr>
          </a:lstStyle>
          <a:p>
            <a:pPr algn="ctr" eaLnBrk="1" hangingPunct="1"/>
            <a:r>
              <a:rPr lang="pt-BR" altLang="pt-BR" sz="2200" b="1" dirty="0"/>
              <a:t>	 </a:t>
            </a:r>
            <a:r>
              <a:rPr lang="pt-BR" altLang="pt-BR" sz="2800" b="1" dirty="0"/>
              <a:t>DE  LA  CONTABILIDAD  EN ...</a:t>
            </a:r>
            <a:endParaRPr lang="pt-BR" altLang="pt-BR" sz="2800" b="1" dirty="0">
              <a:solidFill>
                <a:srgbClr val="374D81"/>
              </a:solidFill>
            </a:endParaRPr>
          </a:p>
          <a:p>
            <a:pPr algn="ctr" eaLnBrk="1" hangingPunct="1"/>
            <a:endParaRPr lang="es-ES_tradnl" altLang="pt-BR" sz="2200" b="1" dirty="0">
              <a:solidFill>
                <a:schemeClr val="tx2"/>
              </a:solidFill>
            </a:endParaRPr>
          </a:p>
        </p:txBody>
      </p:sp>
      <p:sp>
        <p:nvSpPr>
          <p:cNvPr id="23" name="Fluxograma: Terminação 17">
            <a:extLst>
              <a:ext uri="{FF2B5EF4-FFF2-40B4-BE49-F238E27FC236}">
                <a16:creationId xmlns:a16="http://schemas.microsoft.com/office/drawing/2014/main" id="{320104F2-99E4-416A-840A-BE71A3D97EBC}"/>
              </a:ext>
            </a:extLst>
          </p:cNvPr>
          <p:cNvSpPr/>
          <p:nvPr/>
        </p:nvSpPr>
        <p:spPr>
          <a:xfrm>
            <a:off x="5798998" y="1036996"/>
            <a:ext cx="2452735" cy="576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Sector Público</a:t>
            </a:r>
          </a:p>
        </p:txBody>
      </p:sp>
      <p:sp>
        <p:nvSpPr>
          <p:cNvPr id="24" name="Elipse 23"/>
          <p:cNvSpPr/>
          <p:nvPr/>
        </p:nvSpPr>
        <p:spPr>
          <a:xfrm>
            <a:off x="3029928" y="3616044"/>
            <a:ext cx="2503744" cy="1235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INFORMACIÓN </a:t>
            </a:r>
          </a:p>
          <a:p>
            <a:pPr algn="ctr"/>
            <a:r>
              <a:rPr lang="pt-B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COSTOS</a:t>
            </a:r>
          </a:p>
        </p:txBody>
      </p:sp>
      <p:pic>
        <p:nvPicPr>
          <p:cNvPr id="27" name="Imagem 16">
            <a:extLst>
              <a:ext uri="{FF2B5EF4-FFF2-40B4-BE49-F238E27FC236}">
                <a16:creationId xmlns:a16="http://schemas.microsoft.com/office/drawing/2014/main" id="{921E8010-0A25-46FF-8499-407F9B5BA9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673" y="1779225"/>
            <a:ext cx="2686482" cy="182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1.11111E-6 0.09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9639 L -1.11111E-6 0.195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19583 L -1.11111E-6 0.279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27916 L -1.11111E-6 0.351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5139 L -1.11111E-6 0.5577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50899">
            <a:off x="2030229" y="1983693"/>
            <a:ext cx="287334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2"/>
          <p:cNvSpPr txBox="1">
            <a:spLocks noChangeArrowheads="1"/>
          </p:cNvSpPr>
          <p:nvPr/>
        </p:nvSpPr>
        <p:spPr bwMode="auto">
          <a:xfrm>
            <a:off x="4663440" y="943485"/>
            <a:ext cx="4221480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9pPr>
          </a:lstStyle>
          <a:p>
            <a:pPr algn="ctr"/>
            <a:r>
              <a:rPr lang="es-CO" altLang="es-CO" sz="2500" b="1" dirty="0"/>
              <a:t>ESTRATEGIAS DEL REGULADOR FRENTE A LOS NUEVOS MARCOS NORMATIVOS DE CONTABILIDAD PÚBLICA</a:t>
            </a:r>
          </a:p>
          <a:p>
            <a:pPr algn="ctr"/>
            <a:endParaRPr lang="es-CO" altLang="es-ES" sz="1800" dirty="0"/>
          </a:p>
          <a:p>
            <a:pPr algn="ctr"/>
            <a:endParaRPr lang="es-CO" altLang="es-CO" sz="2500" b="1" dirty="0"/>
          </a:p>
        </p:txBody>
      </p:sp>
      <p:sp>
        <p:nvSpPr>
          <p:cNvPr id="2" name="Rectángulo 1"/>
          <p:cNvSpPr/>
          <p:nvPr/>
        </p:nvSpPr>
        <p:spPr>
          <a:xfrm>
            <a:off x="4785360" y="3313105"/>
            <a:ext cx="4282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alibri" panose="020F0502020204030204" pitchFamily="34" charset="0"/>
                <a:ea typeface="Geneva"/>
                <a:cs typeface="Geneva"/>
              </a:rPr>
              <a:t>BUENAS  PRÁCTICAS  DE  </a:t>
            </a:r>
          </a:p>
          <a:p>
            <a:pPr algn="ctr"/>
            <a:r>
              <a:rPr lang="es-ES" sz="2400" b="1" dirty="0">
                <a:latin typeface="Calibri" panose="020F0502020204030204" pitchFamily="34" charset="0"/>
                <a:ea typeface="Geneva"/>
                <a:cs typeface="Geneva"/>
              </a:rPr>
              <a:t>IMPULSO  A  LA TRANSPARENCIA  Y  PREVENCIÓN  DE OPERACIONES  ILÍCITAS  </a:t>
            </a:r>
          </a:p>
        </p:txBody>
      </p:sp>
    </p:spTree>
    <p:extLst>
      <p:ext uri="{BB962C8B-B14F-4D97-AF65-F5344CB8AC3E}">
        <p14:creationId xmlns:p14="http://schemas.microsoft.com/office/powerpoint/2010/main" val="383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712788" y="218782"/>
            <a:ext cx="7718425" cy="55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CO" altLang="es-CO" sz="2800">
                <a:latin typeface="Arial" charset="0"/>
                <a:cs typeface="Arial" charset="0"/>
              </a:rPr>
              <a:t>Estructura del RCP</a:t>
            </a:r>
            <a:endParaRPr lang="es-CO" altLang="es-CO" sz="2800" dirty="0">
              <a:latin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1" y="787742"/>
            <a:ext cx="8961120" cy="44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66232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522158-21DE-4D14-A42A-E4F198377A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7776"/>
            <a:ext cx="2202335" cy="3122864"/>
          </a:xfrm>
          <a:prstGeom prst="rect">
            <a:avLst/>
          </a:prstGeom>
        </p:spPr>
      </p:pic>
      <p:sp>
        <p:nvSpPr>
          <p:cNvPr id="3" name="Flecha curvada hacia abajo 5">
            <a:extLst>
              <a:ext uri="{FF2B5EF4-FFF2-40B4-BE49-F238E27FC236}">
                <a16:creationId xmlns:a16="http://schemas.microsoft.com/office/drawing/2014/main" id="{E8CD73D2-ED9B-499D-8BEE-2817B24AE2E2}"/>
              </a:ext>
            </a:extLst>
          </p:cNvPr>
          <p:cNvSpPr/>
          <p:nvPr/>
        </p:nvSpPr>
        <p:spPr bwMode="auto">
          <a:xfrm rot="504473">
            <a:off x="1035648" y="2467783"/>
            <a:ext cx="1489350" cy="282690"/>
          </a:xfrm>
          <a:prstGeom prst="curvedDownArrow">
            <a:avLst/>
          </a:prstGeom>
          <a:solidFill>
            <a:srgbClr val="1B36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4789F37-9670-4E7D-8CE9-210142EF40A7}"/>
              </a:ext>
            </a:extLst>
          </p:cNvPr>
          <p:cNvCxnSpPr/>
          <p:nvPr/>
        </p:nvCxnSpPr>
        <p:spPr bwMode="auto">
          <a:xfrm>
            <a:off x="3826746" y="3888222"/>
            <a:ext cx="50304" cy="1202432"/>
          </a:xfrm>
          <a:prstGeom prst="line">
            <a:avLst/>
          </a:prstGeom>
          <a:solidFill>
            <a:srgbClr val="1B36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08990DE-E914-4E51-AC2D-D1AF648FE4F8}"/>
              </a:ext>
            </a:extLst>
          </p:cNvPr>
          <p:cNvCxnSpPr/>
          <p:nvPr/>
        </p:nvCxnSpPr>
        <p:spPr bwMode="auto">
          <a:xfrm>
            <a:off x="4344868" y="4233018"/>
            <a:ext cx="897875" cy="886858"/>
          </a:xfrm>
          <a:prstGeom prst="line">
            <a:avLst/>
          </a:prstGeom>
          <a:solidFill>
            <a:srgbClr val="1B36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Flecha izquierda y derecha 8">
            <a:extLst>
              <a:ext uri="{FF2B5EF4-FFF2-40B4-BE49-F238E27FC236}">
                <a16:creationId xmlns:a16="http://schemas.microsoft.com/office/drawing/2014/main" id="{97403355-171F-4B3D-860F-5C4300911949}"/>
              </a:ext>
            </a:extLst>
          </p:cNvPr>
          <p:cNvSpPr/>
          <p:nvPr/>
        </p:nvSpPr>
        <p:spPr bwMode="auto">
          <a:xfrm>
            <a:off x="1960405" y="3916965"/>
            <a:ext cx="7056784" cy="189646"/>
          </a:xfrm>
          <a:prstGeom prst="leftRightArrow">
            <a:avLst/>
          </a:prstGeom>
          <a:solidFill>
            <a:srgbClr val="1B36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71DC244-9108-452F-8AB2-2E257CC814A4}"/>
              </a:ext>
            </a:extLst>
          </p:cNvPr>
          <p:cNvSpPr/>
          <p:nvPr/>
        </p:nvSpPr>
        <p:spPr bwMode="auto">
          <a:xfrm>
            <a:off x="2202338" y="3916965"/>
            <a:ext cx="334131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A6E12F5-35A6-47FD-B91A-2946269B822D}"/>
              </a:ext>
            </a:extLst>
          </p:cNvPr>
          <p:cNvSpPr/>
          <p:nvPr/>
        </p:nvSpPr>
        <p:spPr bwMode="auto">
          <a:xfrm>
            <a:off x="3040523" y="3916965"/>
            <a:ext cx="361992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04DA369-802D-46D9-B985-09EFF8DF261C}"/>
              </a:ext>
            </a:extLst>
          </p:cNvPr>
          <p:cNvSpPr/>
          <p:nvPr/>
        </p:nvSpPr>
        <p:spPr bwMode="auto">
          <a:xfrm>
            <a:off x="3904619" y="3916965"/>
            <a:ext cx="368803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F166D4E-0FDA-4366-B4B1-6CA6A02E88AC}"/>
              </a:ext>
            </a:extLst>
          </p:cNvPr>
          <p:cNvSpPr/>
          <p:nvPr/>
        </p:nvSpPr>
        <p:spPr bwMode="auto">
          <a:xfrm>
            <a:off x="4966028" y="3916965"/>
            <a:ext cx="378753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56C880A-78CD-4376-A36E-B090503E79BD}"/>
              </a:ext>
            </a:extLst>
          </p:cNvPr>
          <p:cNvSpPr/>
          <p:nvPr/>
        </p:nvSpPr>
        <p:spPr bwMode="auto">
          <a:xfrm>
            <a:off x="6136867" y="3916965"/>
            <a:ext cx="352220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8645422-CA67-4D51-B0C9-7B590F25B89E}"/>
              </a:ext>
            </a:extLst>
          </p:cNvPr>
          <p:cNvSpPr/>
          <p:nvPr/>
        </p:nvSpPr>
        <p:spPr bwMode="auto">
          <a:xfrm>
            <a:off x="7144981" y="3916965"/>
            <a:ext cx="349859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052FB0D2-CA0C-4353-A3C7-0010E3E798CB}"/>
              </a:ext>
            </a:extLst>
          </p:cNvPr>
          <p:cNvSpPr/>
          <p:nvPr/>
        </p:nvSpPr>
        <p:spPr bwMode="auto">
          <a:xfrm>
            <a:off x="8081085" y="3916965"/>
            <a:ext cx="349859" cy="18964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ectángulo redondeado 16">
            <a:extLst>
              <a:ext uri="{FF2B5EF4-FFF2-40B4-BE49-F238E27FC236}">
                <a16:creationId xmlns:a16="http://schemas.microsoft.com/office/drawing/2014/main" id="{7D65B949-EF33-4B19-AACA-B05DBDD21CD4}"/>
              </a:ext>
            </a:extLst>
          </p:cNvPr>
          <p:cNvSpPr/>
          <p:nvPr/>
        </p:nvSpPr>
        <p:spPr bwMode="auto">
          <a:xfrm>
            <a:off x="2032411" y="4034601"/>
            <a:ext cx="914400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r>
              <a:rPr lang="es-CO" sz="1800" dirty="0">
                <a:solidFill>
                  <a:prstClr val="black"/>
                </a:solidFill>
                <a:latin typeface="Calibri" panose="020F0502020204030204"/>
              </a:rPr>
              <a:t>2018</a:t>
            </a:r>
          </a:p>
        </p:txBody>
      </p:sp>
      <p:sp>
        <p:nvSpPr>
          <p:cNvPr id="15" name="Rectángulo redondeado 17">
            <a:extLst>
              <a:ext uri="{FF2B5EF4-FFF2-40B4-BE49-F238E27FC236}">
                <a16:creationId xmlns:a16="http://schemas.microsoft.com/office/drawing/2014/main" id="{E6C9A760-4084-4F02-8C30-22C0C83F5111}"/>
              </a:ext>
            </a:extLst>
          </p:cNvPr>
          <p:cNvSpPr/>
          <p:nvPr/>
        </p:nvSpPr>
        <p:spPr bwMode="auto">
          <a:xfrm>
            <a:off x="2896508" y="4034601"/>
            <a:ext cx="915555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r>
              <a:rPr lang="es-CO" sz="1800" dirty="0">
                <a:solidFill>
                  <a:prstClr val="black"/>
                </a:solidFill>
                <a:latin typeface="Calibri" panose="020F0502020204030204"/>
              </a:rPr>
              <a:t>2019</a:t>
            </a:r>
          </a:p>
        </p:txBody>
      </p:sp>
      <p:sp>
        <p:nvSpPr>
          <p:cNvPr id="16" name="Rectángulo redondeado 18">
            <a:extLst>
              <a:ext uri="{FF2B5EF4-FFF2-40B4-BE49-F238E27FC236}">
                <a16:creationId xmlns:a16="http://schemas.microsoft.com/office/drawing/2014/main" id="{A7E319AA-77D3-447F-9466-061CA9F8F326}"/>
              </a:ext>
            </a:extLst>
          </p:cNvPr>
          <p:cNvSpPr/>
          <p:nvPr/>
        </p:nvSpPr>
        <p:spPr bwMode="auto">
          <a:xfrm>
            <a:off x="3760603" y="4034601"/>
            <a:ext cx="903412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r>
              <a:rPr lang="es-CO" sz="1800" dirty="0">
                <a:solidFill>
                  <a:prstClr val="black"/>
                </a:solidFill>
                <a:latin typeface="Calibri" panose="020F0502020204030204"/>
              </a:rPr>
              <a:t>2020</a:t>
            </a:r>
          </a:p>
        </p:txBody>
      </p:sp>
      <p:sp>
        <p:nvSpPr>
          <p:cNvPr id="17" name="Rectángulo redondeado 19">
            <a:extLst>
              <a:ext uri="{FF2B5EF4-FFF2-40B4-BE49-F238E27FC236}">
                <a16:creationId xmlns:a16="http://schemas.microsoft.com/office/drawing/2014/main" id="{609A28F3-DCF1-4126-A19D-0E82F0F034AA}"/>
              </a:ext>
            </a:extLst>
          </p:cNvPr>
          <p:cNvSpPr/>
          <p:nvPr/>
        </p:nvSpPr>
        <p:spPr bwMode="auto">
          <a:xfrm>
            <a:off x="4840723" y="4034601"/>
            <a:ext cx="931092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r>
              <a:rPr lang="es-CO" sz="1800" dirty="0">
                <a:solidFill>
                  <a:prstClr val="black"/>
                </a:solidFill>
                <a:latin typeface="Calibri" panose="020F0502020204030204"/>
              </a:rPr>
              <a:t>2021</a:t>
            </a:r>
          </a:p>
        </p:txBody>
      </p:sp>
      <p:sp>
        <p:nvSpPr>
          <p:cNvPr id="18" name="Rectángulo redondeado 20">
            <a:extLst>
              <a:ext uri="{FF2B5EF4-FFF2-40B4-BE49-F238E27FC236}">
                <a16:creationId xmlns:a16="http://schemas.microsoft.com/office/drawing/2014/main" id="{497BFCEF-6589-4E75-96AB-744E1BFC3EDC}"/>
              </a:ext>
            </a:extLst>
          </p:cNvPr>
          <p:cNvSpPr/>
          <p:nvPr/>
        </p:nvSpPr>
        <p:spPr bwMode="auto">
          <a:xfrm>
            <a:off x="6950659" y="4034601"/>
            <a:ext cx="914400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r>
              <a:rPr lang="es-CO" sz="1800" dirty="0">
                <a:solidFill>
                  <a:prstClr val="black"/>
                </a:solidFill>
                <a:latin typeface="Calibri" panose="020F0502020204030204"/>
              </a:rPr>
              <a:t>2024</a:t>
            </a:r>
          </a:p>
        </p:txBody>
      </p:sp>
      <p:sp>
        <p:nvSpPr>
          <p:cNvPr id="19" name="Rectángulo redondeado 21">
            <a:extLst>
              <a:ext uri="{FF2B5EF4-FFF2-40B4-BE49-F238E27FC236}">
                <a16:creationId xmlns:a16="http://schemas.microsoft.com/office/drawing/2014/main" id="{B8AE8AE1-A1FF-4496-B0C6-89499B37420C}"/>
              </a:ext>
            </a:extLst>
          </p:cNvPr>
          <p:cNvSpPr/>
          <p:nvPr/>
        </p:nvSpPr>
        <p:spPr bwMode="auto">
          <a:xfrm>
            <a:off x="5992851" y="4034601"/>
            <a:ext cx="914400" cy="2160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r>
              <a:rPr lang="es-CO" sz="1800" dirty="0">
                <a:solidFill>
                  <a:prstClr val="black"/>
                </a:solidFill>
                <a:latin typeface="Calibri" panose="020F0502020204030204"/>
              </a:rPr>
              <a:t>2022</a:t>
            </a:r>
          </a:p>
        </p:txBody>
      </p:sp>
      <p:sp>
        <p:nvSpPr>
          <p:cNvPr id="20" name="Rectángulo redondeado 23">
            <a:extLst>
              <a:ext uri="{FF2B5EF4-FFF2-40B4-BE49-F238E27FC236}">
                <a16:creationId xmlns:a16="http://schemas.microsoft.com/office/drawing/2014/main" id="{B1E99DCE-4388-4113-919C-0196AA4A7337}"/>
              </a:ext>
            </a:extLst>
          </p:cNvPr>
          <p:cNvSpPr/>
          <p:nvPr/>
        </p:nvSpPr>
        <p:spPr bwMode="auto">
          <a:xfrm>
            <a:off x="1744381" y="2738457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Colombia </a:t>
            </a:r>
          </a:p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Chile</a:t>
            </a:r>
          </a:p>
        </p:txBody>
      </p:sp>
      <p:sp>
        <p:nvSpPr>
          <p:cNvPr id="21" name="Rectángulo redondeado 24">
            <a:extLst>
              <a:ext uri="{FF2B5EF4-FFF2-40B4-BE49-F238E27FC236}">
                <a16:creationId xmlns:a16="http://schemas.microsoft.com/office/drawing/2014/main" id="{BFADF710-C641-4315-BE64-5324FBF90F6A}"/>
              </a:ext>
            </a:extLst>
          </p:cNvPr>
          <p:cNvSpPr/>
          <p:nvPr/>
        </p:nvSpPr>
        <p:spPr bwMode="auto">
          <a:xfrm>
            <a:off x="2536469" y="2954481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Perú</a:t>
            </a:r>
          </a:p>
        </p:txBody>
      </p:sp>
      <p:sp>
        <p:nvSpPr>
          <p:cNvPr id="22" name="Rectángulo redondeado 25">
            <a:extLst>
              <a:ext uri="{FF2B5EF4-FFF2-40B4-BE49-F238E27FC236}">
                <a16:creationId xmlns:a16="http://schemas.microsoft.com/office/drawing/2014/main" id="{13B680F2-13A5-49B4-AB15-8004E35D6D80}"/>
              </a:ext>
            </a:extLst>
          </p:cNvPr>
          <p:cNvSpPr/>
          <p:nvPr/>
        </p:nvSpPr>
        <p:spPr bwMode="auto">
          <a:xfrm>
            <a:off x="3472573" y="2738457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Ecuador Salvador</a:t>
            </a:r>
          </a:p>
        </p:txBody>
      </p:sp>
      <p:sp>
        <p:nvSpPr>
          <p:cNvPr id="23" name="Rectángulo redondeado 26">
            <a:extLst>
              <a:ext uri="{FF2B5EF4-FFF2-40B4-BE49-F238E27FC236}">
                <a16:creationId xmlns:a16="http://schemas.microsoft.com/office/drawing/2014/main" id="{D937D99D-05B2-47EC-A322-5E4276EBC001}"/>
              </a:ext>
            </a:extLst>
          </p:cNvPr>
          <p:cNvSpPr/>
          <p:nvPr/>
        </p:nvSpPr>
        <p:spPr bwMode="auto">
          <a:xfrm>
            <a:off x="4501448" y="2546080"/>
            <a:ext cx="1468506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Honduras</a:t>
            </a:r>
          </a:p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República Dominicana</a:t>
            </a:r>
          </a:p>
        </p:txBody>
      </p:sp>
      <p:sp>
        <p:nvSpPr>
          <p:cNvPr id="24" name="Rectángulo redondeado 27">
            <a:extLst>
              <a:ext uri="{FF2B5EF4-FFF2-40B4-BE49-F238E27FC236}">
                <a16:creationId xmlns:a16="http://schemas.microsoft.com/office/drawing/2014/main" id="{C7790820-8952-4471-839D-0B8AD656E4A0}"/>
              </a:ext>
            </a:extLst>
          </p:cNvPr>
          <p:cNvSpPr/>
          <p:nvPr/>
        </p:nvSpPr>
        <p:spPr bwMode="auto">
          <a:xfrm>
            <a:off x="6589540" y="2967670"/>
            <a:ext cx="1356378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Brazil</a:t>
            </a:r>
          </a:p>
        </p:txBody>
      </p:sp>
      <p:sp>
        <p:nvSpPr>
          <p:cNvPr id="25" name="Rectángulo redondeado 28">
            <a:extLst>
              <a:ext uri="{FF2B5EF4-FFF2-40B4-BE49-F238E27FC236}">
                <a16:creationId xmlns:a16="http://schemas.microsoft.com/office/drawing/2014/main" id="{DE1F6021-321B-426D-8C9A-E8CE7AFD5253}"/>
              </a:ext>
            </a:extLst>
          </p:cNvPr>
          <p:cNvSpPr/>
          <p:nvPr/>
        </p:nvSpPr>
        <p:spPr bwMode="auto">
          <a:xfrm>
            <a:off x="5704821" y="2738457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Costa Rica </a:t>
            </a:r>
          </a:p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Guatemala</a:t>
            </a:r>
          </a:p>
        </p:txBody>
      </p:sp>
      <p:sp>
        <p:nvSpPr>
          <p:cNvPr id="26" name="Rectángulo redondeado 29">
            <a:extLst>
              <a:ext uri="{FF2B5EF4-FFF2-40B4-BE49-F238E27FC236}">
                <a16:creationId xmlns:a16="http://schemas.microsoft.com/office/drawing/2014/main" id="{33EAC054-F91C-4D3A-A984-6C078519086D}"/>
              </a:ext>
            </a:extLst>
          </p:cNvPr>
          <p:cNvSpPr/>
          <p:nvPr/>
        </p:nvSpPr>
        <p:spPr bwMode="auto">
          <a:xfrm>
            <a:off x="7577029" y="2234401"/>
            <a:ext cx="1346321" cy="6480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Nicaragua</a:t>
            </a:r>
          </a:p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Panamá</a:t>
            </a:r>
          </a:p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Paraguay</a:t>
            </a:r>
          </a:p>
          <a:p>
            <a:pPr algn="ctr" defTabSz="914327"/>
            <a:r>
              <a:rPr lang="es-CO" sz="1600" dirty="0">
                <a:solidFill>
                  <a:prstClr val="black"/>
                </a:solidFill>
                <a:latin typeface="Calibri" panose="020F0502020204030204"/>
              </a:rPr>
              <a:t>Uruguay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9EC989EE-4CC8-4A48-8AB1-EEC1787475C0}"/>
              </a:ext>
            </a:extLst>
          </p:cNvPr>
          <p:cNvSpPr/>
          <p:nvPr/>
        </p:nvSpPr>
        <p:spPr bwMode="auto">
          <a:xfrm>
            <a:off x="2256634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5E50E9C-A210-4CDD-9D36-46AE59C1C940}"/>
              </a:ext>
            </a:extLst>
          </p:cNvPr>
          <p:cNvSpPr/>
          <p:nvPr/>
        </p:nvSpPr>
        <p:spPr bwMode="auto">
          <a:xfrm>
            <a:off x="3112533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9BB8FCC-519B-49D8-B7BB-5A987E26EFA1}"/>
              </a:ext>
            </a:extLst>
          </p:cNvPr>
          <p:cNvSpPr/>
          <p:nvPr/>
        </p:nvSpPr>
        <p:spPr bwMode="auto">
          <a:xfrm>
            <a:off x="3984828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8826C10-248C-4077-AFF4-8EC8A7AFF31A}"/>
              </a:ext>
            </a:extLst>
          </p:cNvPr>
          <p:cNvSpPr/>
          <p:nvPr/>
        </p:nvSpPr>
        <p:spPr bwMode="auto">
          <a:xfrm>
            <a:off x="4992939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6B27BE1-A4A1-4CBF-A7D8-287F575FE514}"/>
              </a:ext>
            </a:extLst>
          </p:cNvPr>
          <p:cNvSpPr/>
          <p:nvPr/>
        </p:nvSpPr>
        <p:spPr bwMode="auto">
          <a:xfrm>
            <a:off x="6145068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8DD9BB10-803E-4B5D-9141-015C30303A42}"/>
              </a:ext>
            </a:extLst>
          </p:cNvPr>
          <p:cNvSpPr/>
          <p:nvPr/>
        </p:nvSpPr>
        <p:spPr bwMode="auto">
          <a:xfrm>
            <a:off x="7153179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3E442DF5-529C-4AC1-88FD-F82539D61DDF}"/>
              </a:ext>
            </a:extLst>
          </p:cNvPr>
          <p:cNvSpPr/>
          <p:nvPr/>
        </p:nvSpPr>
        <p:spPr bwMode="auto">
          <a:xfrm>
            <a:off x="8081084" y="3364445"/>
            <a:ext cx="279833" cy="94092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Flecha abajo 37">
            <a:extLst>
              <a:ext uri="{FF2B5EF4-FFF2-40B4-BE49-F238E27FC236}">
                <a16:creationId xmlns:a16="http://schemas.microsoft.com/office/drawing/2014/main" id="{0F7B6B1C-71E8-4A66-8E8D-DCB2F3E20192}"/>
              </a:ext>
            </a:extLst>
          </p:cNvPr>
          <p:cNvSpPr/>
          <p:nvPr/>
        </p:nvSpPr>
        <p:spPr bwMode="auto">
          <a:xfrm>
            <a:off x="2355448" y="3478363"/>
            <a:ext cx="45719" cy="440278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Flecha abajo 38">
            <a:extLst>
              <a:ext uri="{FF2B5EF4-FFF2-40B4-BE49-F238E27FC236}">
                <a16:creationId xmlns:a16="http://schemas.microsoft.com/office/drawing/2014/main" id="{CBFC620D-EF53-410F-A4DB-06F297104217}"/>
              </a:ext>
            </a:extLst>
          </p:cNvPr>
          <p:cNvSpPr/>
          <p:nvPr/>
        </p:nvSpPr>
        <p:spPr bwMode="auto">
          <a:xfrm>
            <a:off x="3209361" y="3489141"/>
            <a:ext cx="60234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Flecha abajo 39">
            <a:extLst>
              <a:ext uri="{FF2B5EF4-FFF2-40B4-BE49-F238E27FC236}">
                <a16:creationId xmlns:a16="http://schemas.microsoft.com/office/drawing/2014/main" id="{EB9A4A55-15B3-4871-8946-C4FF0E7FC80E}"/>
              </a:ext>
            </a:extLst>
          </p:cNvPr>
          <p:cNvSpPr/>
          <p:nvPr/>
        </p:nvSpPr>
        <p:spPr bwMode="auto">
          <a:xfrm>
            <a:off x="4087973" y="3489141"/>
            <a:ext cx="45719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Flecha abajo 40">
            <a:extLst>
              <a:ext uri="{FF2B5EF4-FFF2-40B4-BE49-F238E27FC236}">
                <a16:creationId xmlns:a16="http://schemas.microsoft.com/office/drawing/2014/main" id="{37F84FF2-25E9-494B-A30B-4F42011CBB0E}"/>
              </a:ext>
            </a:extLst>
          </p:cNvPr>
          <p:cNvSpPr/>
          <p:nvPr/>
        </p:nvSpPr>
        <p:spPr bwMode="auto">
          <a:xfrm flipH="1">
            <a:off x="5128755" y="3489141"/>
            <a:ext cx="45719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lecha abajo 41">
            <a:extLst>
              <a:ext uri="{FF2B5EF4-FFF2-40B4-BE49-F238E27FC236}">
                <a16:creationId xmlns:a16="http://schemas.microsoft.com/office/drawing/2014/main" id="{104DEB7F-6DC5-4028-A0D4-AF029E39FE65}"/>
              </a:ext>
            </a:extLst>
          </p:cNvPr>
          <p:cNvSpPr/>
          <p:nvPr/>
        </p:nvSpPr>
        <p:spPr bwMode="auto">
          <a:xfrm>
            <a:off x="6280885" y="3489141"/>
            <a:ext cx="45719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Flecha abajo 42">
            <a:extLst>
              <a:ext uri="{FF2B5EF4-FFF2-40B4-BE49-F238E27FC236}">
                <a16:creationId xmlns:a16="http://schemas.microsoft.com/office/drawing/2014/main" id="{803C5969-7FC5-410C-AE21-D141CEB24B16}"/>
              </a:ext>
            </a:extLst>
          </p:cNvPr>
          <p:cNvSpPr/>
          <p:nvPr/>
        </p:nvSpPr>
        <p:spPr bwMode="auto">
          <a:xfrm>
            <a:off x="7288996" y="3489141"/>
            <a:ext cx="60234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Flecha abajo 43">
            <a:extLst>
              <a:ext uri="{FF2B5EF4-FFF2-40B4-BE49-F238E27FC236}">
                <a16:creationId xmlns:a16="http://schemas.microsoft.com/office/drawing/2014/main" id="{1F85002D-82ED-4792-B5BA-FAD3D4C30408}"/>
              </a:ext>
            </a:extLst>
          </p:cNvPr>
          <p:cNvSpPr/>
          <p:nvPr/>
        </p:nvSpPr>
        <p:spPr bwMode="auto">
          <a:xfrm flipH="1">
            <a:off x="8226665" y="3489141"/>
            <a:ext cx="70444" cy="427822"/>
          </a:xfrm>
          <a:prstGeom prst="downArrow">
            <a:avLst/>
          </a:prstGeom>
          <a:solidFill>
            <a:srgbClr val="62C3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CO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1 Rectángulo">
            <a:extLst>
              <a:ext uri="{FF2B5EF4-FFF2-40B4-BE49-F238E27FC236}">
                <a16:creationId xmlns:a16="http://schemas.microsoft.com/office/drawing/2014/main" id="{958EE623-70FA-411D-ACFF-393EA268FB76}"/>
              </a:ext>
            </a:extLst>
          </p:cNvPr>
          <p:cNvSpPr/>
          <p:nvPr/>
        </p:nvSpPr>
        <p:spPr bwMode="auto">
          <a:xfrm>
            <a:off x="-5865" y="5452901"/>
            <a:ext cx="2520280" cy="2097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spcCol="0" rtlCol="0" anchor="t" anchorCtr="0" compatLnSpc="1">
            <a:prstTxWarp prst="textNoShape">
              <a:avLst/>
            </a:prstTxWarp>
          </a:bodyPr>
          <a:lstStyle/>
          <a:p>
            <a:pPr defTabSz="914327"/>
            <a:r>
              <a:rPr lang="es-CO" sz="1000" b="1" dirty="0">
                <a:solidFill>
                  <a:prstClr val="black"/>
                </a:solidFill>
                <a:latin typeface="Times New Roman" pitchFamily="18" charset="0"/>
              </a:rPr>
              <a:t>Fuente: </a:t>
            </a:r>
            <a:r>
              <a:rPr lang="es-CO" sz="1000" dirty="0">
                <a:solidFill>
                  <a:prstClr val="black"/>
                </a:solidFill>
                <a:latin typeface="Times New Roman" pitchFamily="18" charset="0"/>
              </a:rPr>
              <a:t>Estudio BID . E&amp;Y Germany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9DA0BEC1-5DD8-4FA5-9DD5-4EF48A3CD029}"/>
              </a:ext>
            </a:extLst>
          </p:cNvPr>
          <p:cNvSpPr/>
          <p:nvPr/>
        </p:nvSpPr>
        <p:spPr>
          <a:xfrm>
            <a:off x="1853218" y="162928"/>
            <a:ext cx="6779049" cy="954101"/>
          </a:xfrm>
          <a:prstGeom prst="rect">
            <a:avLst/>
          </a:prstGeom>
          <a:noFill/>
        </p:spPr>
        <p:txBody>
          <a:bodyPr wrap="square" lIns="91432" tIns="45717" rIns="91432" bIns="45717" anchor="ctr">
            <a:spAutoFit/>
          </a:bodyPr>
          <a:lstStyle/>
          <a:p>
            <a:pPr algn="ctr" defTabSz="4571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2800" b="1" dirty="0">
                <a:solidFill>
                  <a:prstClr val="black"/>
                </a:solidFill>
                <a:latin typeface="Calibri" panose="020F0502020204030204"/>
              </a:rPr>
              <a:t>COLOMBIA EN EL CONCIERTO LATINO DE CONVERGENCIA CONTABLE PÚBLICA </a:t>
            </a:r>
          </a:p>
        </p:txBody>
      </p:sp>
      <p:sp>
        <p:nvSpPr>
          <p:cNvPr id="44" name="Rectángulo redondeado 22">
            <a:extLst>
              <a:ext uri="{FF2B5EF4-FFF2-40B4-BE49-F238E27FC236}">
                <a16:creationId xmlns:a16="http://schemas.microsoft.com/office/drawing/2014/main" id="{906C9974-0F64-4B75-ABE4-14CBE5FD949A}"/>
              </a:ext>
            </a:extLst>
          </p:cNvPr>
          <p:cNvSpPr/>
          <p:nvPr/>
        </p:nvSpPr>
        <p:spPr bwMode="auto">
          <a:xfrm>
            <a:off x="7577027" y="4106611"/>
            <a:ext cx="1290629" cy="38641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r>
              <a:rPr lang="es-CO" sz="1200" dirty="0">
                <a:solidFill>
                  <a:prstClr val="black"/>
                </a:solidFill>
                <a:latin typeface="Calibri" panose="020F0502020204030204"/>
              </a:rPr>
              <a:t>No Determinado</a:t>
            </a:r>
          </a:p>
        </p:txBody>
      </p:sp>
    </p:spTree>
    <p:extLst>
      <p:ext uri="{BB962C8B-B14F-4D97-AF65-F5344CB8AC3E}">
        <p14:creationId xmlns:p14="http://schemas.microsoft.com/office/powerpoint/2010/main" val="100823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Título">
            <a:extLst>
              <a:ext uri="{FF2B5EF4-FFF2-40B4-BE49-F238E27FC236}">
                <a16:creationId xmlns:a16="http://schemas.microsoft.com/office/drawing/2014/main" id="{34937188-BBE7-418F-890D-D29974EE8F65}"/>
              </a:ext>
            </a:extLst>
          </p:cNvPr>
          <p:cNvSpPr txBox="1">
            <a:spLocks/>
          </p:cNvSpPr>
          <p:nvPr/>
        </p:nvSpPr>
        <p:spPr bwMode="auto">
          <a:xfrm>
            <a:off x="1272888" y="121920"/>
            <a:ext cx="7289223" cy="7107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b="1" dirty="0">
                <a:solidFill>
                  <a:prstClr val="black"/>
                </a:solidFill>
                <a:latin typeface="Calibri" panose="020F0502020204030204"/>
              </a:rPr>
              <a:t>TRANSPARENCIA, PARTICIPACIÓN Y SERVICIO AL CIUDADANO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4703445" y="1305271"/>
            <a:ext cx="4207193" cy="3464156"/>
            <a:chOff x="4840605" y="1514475"/>
            <a:chExt cx="4207193" cy="275463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6576" y="1627490"/>
              <a:ext cx="2161222" cy="2428875"/>
            </a:xfrm>
            <a:prstGeom prst="rect">
              <a:avLst/>
            </a:prstGeom>
          </p:spPr>
        </p:pic>
        <p:pic>
          <p:nvPicPr>
            <p:cNvPr id="5" name="Picture 4">
              <a:hlinkClick r:id="rId3" action="ppaction://hlinkfile"/>
              <a:extLst>
                <a:ext uri="{FF2B5EF4-FFF2-40B4-BE49-F238E27FC236}">
                  <a16:creationId xmlns:a16="http://schemas.microsoft.com/office/drawing/2014/main" id="{7FAFAAFD-3949-4CBA-8ACC-317E8CFD0A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40605" y="1514475"/>
              <a:ext cx="2165985" cy="2754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6657975" y="3068955"/>
              <a:ext cx="308610" cy="6629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black"/>
                </a:solidFill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28" y="1305271"/>
            <a:ext cx="3483611" cy="34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56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/>
          <p:cNvSpPr/>
          <p:nvPr/>
        </p:nvSpPr>
        <p:spPr>
          <a:xfrm>
            <a:off x="320920" y="-1589"/>
            <a:ext cx="8761489" cy="1000274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619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3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CARÁCTER INTEGRAL Y ETICO DEL CONTADOR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20" y="1356015"/>
            <a:ext cx="4808620" cy="431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455" y="1241721"/>
            <a:ext cx="4187545" cy="396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4537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 CuadroTexto"/>
          <p:cNvSpPr txBox="1"/>
          <p:nvPr/>
        </p:nvSpPr>
        <p:spPr>
          <a:xfrm>
            <a:off x="1731284" y="126182"/>
            <a:ext cx="5680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latin typeface="+mn-lt"/>
              </a:rPr>
              <a:t>Moral, Valores y Ética</a:t>
            </a:r>
          </a:p>
        </p:txBody>
      </p:sp>
      <p:sp>
        <p:nvSpPr>
          <p:cNvPr id="7" name="Proceso 6"/>
          <p:cNvSpPr/>
          <p:nvPr/>
        </p:nvSpPr>
        <p:spPr>
          <a:xfrm>
            <a:off x="891069" y="1217428"/>
            <a:ext cx="2266129" cy="585038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/>
              <a:t>MORAL</a:t>
            </a:r>
          </a:p>
        </p:txBody>
      </p:sp>
      <p:sp>
        <p:nvSpPr>
          <p:cNvPr id="8" name="Proceso 7"/>
          <p:cNvSpPr/>
          <p:nvPr/>
        </p:nvSpPr>
        <p:spPr>
          <a:xfrm>
            <a:off x="3440044" y="1217428"/>
            <a:ext cx="2266129" cy="585038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/>
              <a:t>VALORES</a:t>
            </a:r>
          </a:p>
        </p:txBody>
      </p:sp>
      <p:sp>
        <p:nvSpPr>
          <p:cNvPr id="9" name="Proceso 8"/>
          <p:cNvSpPr/>
          <p:nvPr/>
        </p:nvSpPr>
        <p:spPr>
          <a:xfrm>
            <a:off x="5936132" y="1217428"/>
            <a:ext cx="2266129" cy="585038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/>
              <a:t>ÉTICA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35183" y="2402705"/>
            <a:ext cx="2095837" cy="1966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O" sz="2800" dirty="0">
                <a:solidFill>
                  <a:schemeClr val="tx1"/>
                </a:solidFill>
              </a:rPr>
              <a:t>Conjunto de </a:t>
            </a:r>
            <a:r>
              <a:rPr lang="es-CO" sz="2800" b="1" dirty="0">
                <a:solidFill>
                  <a:schemeClr val="tx1"/>
                </a:solidFill>
              </a:rPr>
              <a:t>reglas </a:t>
            </a:r>
            <a:r>
              <a:rPr lang="es-CO" sz="2800" dirty="0">
                <a:solidFill>
                  <a:schemeClr val="tx1"/>
                </a:solidFill>
              </a:rPr>
              <a:t>para la convivencia.</a:t>
            </a:r>
            <a:endParaRPr lang="es-CO" sz="2800" b="1" dirty="0">
              <a:solidFill>
                <a:schemeClr val="tx1"/>
              </a:solidFill>
            </a:endParaRPr>
          </a:p>
        </p:txBody>
      </p:sp>
      <p:sp>
        <p:nvSpPr>
          <p:cNvPr id="11" name="Proceso 10"/>
          <p:cNvSpPr/>
          <p:nvPr/>
        </p:nvSpPr>
        <p:spPr>
          <a:xfrm>
            <a:off x="3479242" y="2459854"/>
            <a:ext cx="2226931" cy="310818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O" sz="2800" b="1" dirty="0">
                <a:solidFill>
                  <a:schemeClr val="tx1"/>
                </a:solidFill>
              </a:rPr>
              <a:t>Argumento </a:t>
            </a:r>
            <a:r>
              <a:rPr lang="es-CO" sz="2800" dirty="0">
                <a:solidFill>
                  <a:schemeClr val="tx1"/>
                </a:solidFill>
              </a:rPr>
              <a:t>que sustenta la afirmación de que algo es bueno, correcto o justo.</a:t>
            </a:r>
            <a:endParaRPr lang="es-CO" sz="2800" b="1" dirty="0">
              <a:solidFill>
                <a:schemeClr val="tx1"/>
              </a:solidFill>
            </a:endParaRPr>
          </a:p>
        </p:txBody>
      </p:sp>
      <p:sp>
        <p:nvSpPr>
          <p:cNvPr id="12" name="Proceso 11"/>
          <p:cNvSpPr/>
          <p:nvPr/>
        </p:nvSpPr>
        <p:spPr>
          <a:xfrm>
            <a:off x="6021278" y="2486751"/>
            <a:ext cx="2095837" cy="223220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CO" sz="2800" b="1" dirty="0">
                <a:solidFill>
                  <a:schemeClr val="tx1"/>
                </a:solidFill>
              </a:rPr>
              <a:t>Reflexión </a:t>
            </a:r>
            <a:r>
              <a:rPr lang="es-CO" sz="2800" dirty="0">
                <a:solidFill>
                  <a:schemeClr val="tx1"/>
                </a:solidFill>
              </a:rPr>
              <a:t>acerca de la moral y los valores que la sustentan.</a:t>
            </a:r>
          </a:p>
        </p:txBody>
      </p:sp>
      <p:sp>
        <p:nvSpPr>
          <p:cNvPr id="13" name="Flecha abajo 9"/>
          <p:cNvSpPr/>
          <p:nvPr/>
        </p:nvSpPr>
        <p:spPr bwMode="auto">
          <a:xfrm>
            <a:off x="1719559" y="1864381"/>
            <a:ext cx="497891" cy="476408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  <p:sp>
        <p:nvSpPr>
          <p:cNvPr id="14" name="Flecha abajo 9"/>
          <p:cNvSpPr/>
          <p:nvPr/>
        </p:nvSpPr>
        <p:spPr bwMode="auto">
          <a:xfrm>
            <a:off x="4322346" y="1892956"/>
            <a:ext cx="497891" cy="476408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  <p:sp>
        <p:nvSpPr>
          <p:cNvPr id="15" name="Flecha abajo 9"/>
          <p:cNvSpPr/>
          <p:nvPr/>
        </p:nvSpPr>
        <p:spPr bwMode="auto">
          <a:xfrm>
            <a:off x="6742922" y="1926297"/>
            <a:ext cx="497891" cy="476408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33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280"/>
            <a:ext cx="9172689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0381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13" y="1034716"/>
            <a:ext cx="8839075" cy="4377322"/>
          </a:xfrm>
          <a:prstGeom prst="rect">
            <a:avLst/>
          </a:prstGeom>
        </p:spPr>
      </p:pic>
      <p:sp>
        <p:nvSpPr>
          <p:cNvPr id="3" name="4 CuadroTexto"/>
          <p:cNvSpPr txBox="1"/>
          <p:nvPr/>
        </p:nvSpPr>
        <p:spPr>
          <a:xfrm>
            <a:off x="2702456" y="45720"/>
            <a:ext cx="3792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latin typeface="+mn-lt"/>
              </a:rPr>
              <a:t>Un perfil Ético</a:t>
            </a:r>
          </a:p>
        </p:txBody>
      </p:sp>
    </p:spTree>
    <p:extLst>
      <p:ext uri="{BB962C8B-B14F-4D97-AF65-F5344CB8AC3E}">
        <p14:creationId xmlns:p14="http://schemas.microsoft.com/office/powerpoint/2010/main" val="8855974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51620" y="190500"/>
            <a:ext cx="7103380" cy="698500"/>
          </a:xfrm>
        </p:spPr>
        <p:txBody>
          <a:bodyPr/>
          <a:lstStyle/>
          <a:p>
            <a:pPr algn="ctr"/>
            <a:r>
              <a:rPr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ES" sz="21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CO" sz="2333" dirty="0"/>
              <a:t>Papel del Contador en la Sociedad</a:t>
            </a:r>
            <a:endParaRPr lang="es-MX" sz="2333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73" y="1117307"/>
            <a:ext cx="7650427" cy="459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61392" y="4367884"/>
            <a:ext cx="2227233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Responsabilidad social</a:t>
            </a:r>
            <a:endParaRPr lang="es-MX" sz="1167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931388" y="2077413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Credibilidad</a:t>
            </a:r>
            <a:endParaRPr lang="es-MX" sz="1167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012160" y="4620517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ctr">
              <a:buBlip>
                <a:blip r:embed="rId3"/>
              </a:buBlip>
            </a:pPr>
            <a:r>
              <a:rPr lang="es-CO" sz="1167" b="1" dirty="0"/>
              <a:t>Decisiones de Inversión</a:t>
            </a:r>
            <a:endParaRPr lang="es-MX" sz="1167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012160" y="2568112"/>
            <a:ext cx="2160240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ctr">
              <a:buBlip>
                <a:blip r:embed="rId3"/>
              </a:buBlip>
            </a:pPr>
            <a:r>
              <a:rPr lang="es-CO" sz="1167" b="1" dirty="0"/>
              <a:t>Decisiones de Apalancamiento y Contratación</a:t>
            </a:r>
            <a:endParaRPr lang="es-MX" sz="1167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744119" y="3316291"/>
            <a:ext cx="2460273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67" b="1" dirty="0"/>
              <a:t>CONTADOR </a:t>
            </a:r>
          </a:p>
          <a:p>
            <a:pPr algn="ctr"/>
            <a:r>
              <a:rPr lang="es-CO" sz="1167" b="1" dirty="0"/>
              <a:t>Interlocutor en la satisfacción de las necesidades de información</a:t>
            </a:r>
            <a:endParaRPr lang="es-MX" sz="1167" b="1" dirty="0"/>
          </a:p>
        </p:txBody>
      </p:sp>
      <p:sp>
        <p:nvSpPr>
          <p:cNvPr id="17" name="16 Flecha derecha"/>
          <p:cNvSpPr/>
          <p:nvPr/>
        </p:nvSpPr>
        <p:spPr bwMode="auto">
          <a:xfrm>
            <a:off x="4151954" y="2497460"/>
            <a:ext cx="1020113" cy="610712"/>
          </a:xfrm>
          <a:prstGeom prst="rightArrow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012160" y="3600404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ctr">
              <a:buBlip>
                <a:blip r:embed="rId3"/>
              </a:buBlip>
            </a:pPr>
            <a:r>
              <a:rPr lang="es-CO" sz="1167" b="1" dirty="0"/>
              <a:t>Decisiones de Expansión</a:t>
            </a:r>
            <a:endParaRPr lang="es-MX" sz="1167" b="1" dirty="0"/>
          </a:p>
        </p:txBody>
      </p:sp>
      <p:sp>
        <p:nvSpPr>
          <p:cNvPr id="23" name="22 Rectángulo redondeado"/>
          <p:cNvSpPr/>
          <p:nvPr/>
        </p:nvSpPr>
        <p:spPr bwMode="auto">
          <a:xfrm>
            <a:off x="6012160" y="1369429"/>
            <a:ext cx="2040227" cy="861873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TOMA DE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DECISIONES</a:t>
            </a:r>
          </a:p>
          <a:p>
            <a:pPr algn="ctr" defTabSz="761970" eaLnBrk="1" hangingPunct="1"/>
            <a:r>
              <a:rPr lang="es-CO" sz="1167" b="1" dirty="0">
                <a:latin typeface="Verdana" pitchFamily="34" charset="0"/>
              </a:rPr>
              <a:t>EMPRESARIALES</a:t>
            </a:r>
            <a:endParaRPr lang="es-MX" sz="1500" b="1" dirty="0">
              <a:latin typeface="Verdana" pitchFamily="34" charset="0"/>
            </a:endParaRPr>
          </a:p>
        </p:txBody>
      </p:sp>
      <p:sp>
        <p:nvSpPr>
          <p:cNvPr id="25" name="24 Rectángulo redondeado"/>
          <p:cNvSpPr/>
          <p:nvPr/>
        </p:nvSpPr>
        <p:spPr bwMode="auto">
          <a:xfrm>
            <a:off x="1201418" y="1298777"/>
            <a:ext cx="1620180" cy="658623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GESTION DEL</a:t>
            </a:r>
          </a:p>
          <a:p>
            <a:pPr algn="ctr" defTabSz="761970" eaLnBrk="1" hangingPunct="1"/>
            <a:r>
              <a:rPr lang="es-CO" sz="1167" b="1" dirty="0">
                <a:latin typeface="Verdana" pitchFamily="34" charset="0"/>
              </a:rPr>
              <a:t>CONTADOR</a:t>
            </a:r>
            <a:endParaRPr lang="es-MX" sz="1500" b="1" dirty="0">
              <a:latin typeface="Verdana" pitchFamily="34" charset="0"/>
            </a:endParaRPr>
          </a:p>
        </p:txBody>
      </p:sp>
      <p:sp>
        <p:nvSpPr>
          <p:cNvPr id="27" name="26 Flecha derecha"/>
          <p:cNvSpPr/>
          <p:nvPr/>
        </p:nvSpPr>
        <p:spPr bwMode="auto">
          <a:xfrm>
            <a:off x="4211961" y="4767067"/>
            <a:ext cx="1020113" cy="610712"/>
          </a:xfrm>
          <a:prstGeom prst="rightArrow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901384" y="2521475"/>
            <a:ext cx="2160240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Transparente en operaciones comerciales</a:t>
            </a:r>
            <a:endParaRPr lang="es-MX" sz="1167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931388" y="3483765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Profesionalismo</a:t>
            </a:r>
            <a:endParaRPr lang="es-MX" sz="1167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941597" y="3055402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Calidad</a:t>
            </a:r>
            <a:endParaRPr lang="es-MX" sz="1167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931388" y="3903812"/>
            <a:ext cx="21602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167" b="1" dirty="0"/>
              <a:t>Confianza</a:t>
            </a:r>
            <a:endParaRPr lang="es-MX" sz="1167" b="1" dirty="0"/>
          </a:p>
        </p:txBody>
      </p:sp>
      <p:sp>
        <p:nvSpPr>
          <p:cNvPr id="24" name="23 Rectángulo redondeado"/>
          <p:cNvSpPr/>
          <p:nvPr/>
        </p:nvSpPr>
        <p:spPr bwMode="auto">
          <a:xfrm>
            <a:off x="3311860" y="2437454"/>
            <a:ext cx="480053" cy="2555606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CO" sz="1167" b="1" dirty="0">
              <a:latin typeface="Verdana" pitchFamily="34" charset="0"/>
            </a:endParaRPr>
          </a:p>
          <a:p>
            <a:pPr defTabSz="761970" eaLnBrk="1" hangingPunct="1"/>
            <a:endParaRPr lang="es-CO" sz="1167" b="1" dirty="0">
              <a:latin typeface="Verdana" pitchFamily="34" charset="0"/>
            </a:endParaRP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F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E</a:t>
            </a:r>
          </a:p>
          <a:p>
            <a:pPr defTabSz="761970" eaLnBrk="1" hangingPunct="1"/>
            <a:endParaRPr lang="es-CO" sz="1167" b="1" dirty="0">
              <a:latin typeface="Verdana" pitchFamily="34" charset="0"/>
            </a:endParaRP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P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U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B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L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I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C</a:t>
            </a:r>
          </a:p>
          <a:p>
            <a:pPr defTabSz="761970" eaLnBrk="1" hangingPunct="1"/>
            <a:r>
              <a:rPr lang="es-CO" sz="1167" b="1" dirty="0">
                <a:latin typeface="Verdana" pitchFamily="34" charset="0"/>
              </a:rPr>
              <a:t>A</a:t>
            </a:r>
          </a:p>
          <a:p>
            <a:pPr defTabSz="761970" eaLnBrk="1" hangingPunct="1"/>
            <a:endParaRPr lang="es-CO" sz="1500" b="1" dirty="0">
              <a:latin typeface="Verdana" pitchFamily="34" charset="0"/>
            </a:endParaRPr>
          </a:p>
          <a:p>
            <a:pPr defTabSz="761970" eaLnBrk="1" hangingPunct="1"/>
            <a:endParaRPr lang="es-MX" sz="1500" b="1" dirty="0">
              <a:latin typeface="Verdana" pitchFamily="34" charset="0"/>
            </a:endParaRPr>
          </a:p>
        </p:txBody>
      </p:sp>
      <p:sp>
        <p:nvSpPr>
          <p:cNvPr id="2" name="1 Cerrar llave"/>
          <p:cNvSpPr/>
          <p:nvPr/>
        </p:nvSpPr>
        <p:spPr bwMode="auto">
          <a:xfrm>
            <a:off x="2471767" y="2077415"/>
            <a:ext cx="660073" cy="2915646"/>
          </a:xfrm>
          <a:prstGeom prst="rightBrace">
            <a:avLst/>
          </a:prstGeom>
          <a:noFill/>
          <a:ln w="22225" cap="sq" cmpd="sng" algn="ctr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04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51620" y="190500"/>
            <a:ext cx="7103380" cy="698500"/>
          </a:xfrm>
        </p:spPr>
        <p:txBody>
          <a:bodyPr/>
          <a:lstStyle/>
          <a:p>
            <a:pPr algn="ctr"/>
            <a:r>
              <a:rPr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ES" sz="21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CO" sz="2333" dirty="0"/>
              <a:t>Comportamiento Ético- Sociedad Ideal</a:t>
            </a:r>
            <a:endParaRPr lang="es-MX" sz="2333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677" y="1330205"/>
            <a:ext cx="2835230" cy="242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74756" y="3754210"/>
            <a:ext cx="2160240" cy="134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dirty="0"/>
              <a:t>Actores sociales y empresariales:</a:t>
            </a:r>
          </a:p>
          <a:p>
            <a:endParaRPr lang="es-CO" sz="1167" dirty="0"/>
          </a:p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Administradores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Abogados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Contadores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Hombres de Negocios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271633" y="997294"/>
            <a:ext cx="2040227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67" b="1" dirty="0"/>
              <a:t>ACTUACION ETICA</a:t>
            </a:r>
          </a:p>
          <a:p>
            <a:pPr algn="ctr"/>
            <a:r>
              <a:rPr lang="es-CO" sz="1167" b="1" dirty="0"/>
              <a:t>(Sociedad Ideal)</a:t>
            </a:r>
            <a:endParaRPr lang="es-MX" sz="1167" b="1" dirty="0"/>
          </a:p>
        </p:txBody>
      </p:sp>
      <p:sp>
        <p:nvSpPr>
          <p:cNvPr id="7" name="6 Igual que"/>
          <p:cNvSpPr/>
          <p:nvPr/>
        </p:nvSpPr>
        <p:spPr bwMode="auto">
          <a:xfrm>
            <a:off x="3731907" y="3062805"/>
            <a:ext cx="1260140" cy="814809"/>
          </a:xfrm>
          <a:prstGeom prst="mathEqual">
            <a:avLst/>
          </a:prstGeom>
          <a:solidFill>
            <a:schemeClr val="accent5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pic>
        <p:nvPicPr>
          <p:cNvPr id="2052" name="Picture 4" descr="http://t2.gstatic.com/images?q=tbn:ANd9GcSxtkElsVv6gpTlko7O3_VvM_n8d5WZxjn-M1XC6U4Jbak_7n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060" y="1403303"/>
            <a:ext cx="3120347" cy="235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712127" y="3837446"/>
            <a:ext cx="2160240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Fiscalizaciones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Auditoria General de la Nación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Veedurías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155317" y="997294"/>
            <a:ext cx="1920213" cy="451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167" b="1" dirty="0">
                <a:solidFill>
                  <a:schemeClr val="accent2">
                    <a:lumMod val="50000"/>
                  </a:schemeClr>
                </a:solidFill>
              </a:rPr>
              <a:t>ELIMINACION DE</a:t>
            </a:r>
          </a:p>
          <a:p>
            <a:pPr algn="ctr"/>
            <a:r>
              <a:rPr lang="es-CO" sz="1167" b="1" dirty="0">
                <a:solidFill>
                  <a:schemeClr val="accent2">
                    <a:lumMod val="50000"/>
                  </a:schemeClr>
                </a:solidFill>
              </a:rPr>
              <a:t>CONTROLES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140400" y="3457567"/>
            <a:ext cx="2040227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67" b="1" dirty="0">
                <a:solidFill>
                  <a:schemeClr val="accent2">
                    <a:lumMod val="50000"/>
                  </a:schemeClr>
                </a:solidFill>
              </a:rPr>
              <a:t>AHORRO</a:t>
            </a:r>
            <a:endParaRPr lang="es-MX" sz="1167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511994" y="4221199"/>
            <a:ext cx="120013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33" b="1" dirty="0"/>
              <a:t>NACION</a:t>
            </a:r>
          </a:p>
        </p:txBody>
      </p:sp>
      <p:sp>
        <p:nvSpPr>
          <p:cNvPr id="9" name="8 Abrir llave"/>
          <p:cNvSpPr/>
          <p:nvPr/>
        </p:nvSpPr>
        <p:spPr bwMode="auto">
          <a:xfrm>
            <a:off x="5592114" y="3803571"/>
            <a:ext cx="277271" cy="1094156"/>
          </a:xfrm>
          <a:prstGeom prst="leftBrace">
            <a:avLst/>
          </a:prstGeom>
          <a:noFill/>
          <a:ln w="12700" cap="sq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712127" y="4954343"/>
            <a:ext cx="2160240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Auditorias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Control Interno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Revisorías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4632007" y="5167270"/>
            <a:ext cx="156017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33" b="1" dirty="0"/>
              <a:t>EMPRESA</a:t>
            </a:r>
          </a:p>
        </p:txBody>
      </p:sp>
      <p:sp>
        <p:nvSpPr>
          <p:cNvPr id="17" name="16 Abrir llave"/>
          <p:cNvSpPr/>
          <p:nvPr/>
        </p:nvSpPr>
        <p:spPr bwMode="auto">
          <a:xfrm>
            <a:off x="5592114" y="4942003"/>
            <a:ext cx="277271" cy="855824"/>
          </a:xfrm>
          <a:prstGeom prst="leftBrace">
            <a:avLst/>
          </a:prstGeom>
          <a:noFill/>
          <a:ln w="12700" cap="sq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5221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95284"/>
            <a:ext cx="7584970" cy="459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51587" y="3845189"/>
            <a:ext cx="2580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/>
              <a:t>Entorno económico y social</a:t>
            </a:r>
            <a:endParaRPr lang="es-MX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372200" y="3177373"/>
            <a:ext cx="2100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/>
              <a:t>Dependencia de la Información Local y Global</a:t>
            </a:r>
            <a:endParaRPr lang="es-MX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851587" y="3275126"/>
            <a:ext cx="2100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/>
              <a:t>Entorno Político y de Poder.</a:t>
            </a:r>
            <a:endParaRPr lang="es-MX" sz="2000" dirty="0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151620" y="190500"/>
            <a:ext cx="7103380" cy="698500"/>
          </a:xfrm>
        </p:spPr>
        <p:txBody>
          <a:bodyPr/>
          <a:lstStyle/>
          <a:p>
            <a:pPr algn="ctr"/>
            <a:r>
              <a:rPr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ES" sz="2167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CO" sz="2333" dirty="0"/>
              <a:t>Comportamiento Ético- Sociedad Actual</a:t>
            </a:r>
            <a:endParaRPr lang="es-MX" sz="2333" dirty="0"/>
          </a:p>
        </p:txBody>
      </p:sp>
      <p:sp>
        <p:nvSpPr>
          <p:cNvPr id="13" name="12 Rectángulo"/>
          <p:cNvSpPr/>
          <p:nvPr/>
        </p:nvSpPr>
        <p:spPr>
          <a:xfrm>
            <a:off x="1871700" y="4837721"/>
            <a:ext cx="5640627" cy="89781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s-ES" sz="26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Comportamiento  humano</a:t>
            </a:r>
          </a:p>
          <a:p>
            <a:pPr algn="ctr"/>
            <a:r>
              <a:rPr lang="es-ES" sz="266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impredecible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371867" y="1418791"/>
            <a:ext cx="2760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</a:rPr>
              <a:t>Factores que Inciden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14" name="13 Flecha doblada"/>
          <p:cNvSpPr/>
          <p:nvPr/>
        </p:nvSpPr>
        <p:spPr bwMode="auto">
          <a:xfrm rot="5400000">
            <a:off x="6619848" y="1845008"/>
            <a:ext cx="1618728" cy="1006323"/>
          </a:xfrm>
          <a:prstGeom prst="bentArrow">
            <a:avLst/>
          </a:prstGeom>
          <a:solidFill>
            <a:srgbClr val="0070C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sp>
        <p:nvSpPr>
          <p:cNvPr id="17" name="16 Flecha doblada"/>
          <p:cNvSpPr/>
          <p:nvPr/>
        </p:nvSpPr>
        <p:spPr bwMode="auto">
          <a:xfrm rot="5400000" flipV="1">
            <a:off x="732299" y="1898119"/>
            <a:ext cx="1618728" cy="1020113"/>
          </a:xfrm>
          <a:prstGeom prst="bentArrow">
            <a:avLst/>
          </a:prstGeom>
          <a:solidFill>
            <a:srgbClr val="0070C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sp>
        <p:nvSpPr>
          <p:cNvPr id="18" name="17 Flecha doblada"/>
          <p:cNvSpPr/>
          <p:nvPr/>
        </p:nvSpPr>
        <p:spPr bwMode="auto">
          <a:xfrm flipV="1">
            <a:off x="1342845" y="4897727"/>
            <a:ext cx="828888" cy="707223"/>
          </a:xfrm>
          <a:prstGeom prst="bentArrow">
            <a:avLst/>
          </a:prstGeom>
          <a:solidFill>
            <a:srgbClr val="0070C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sp>
        <p:nvSpPr>
          <p:cNvPr id="19" name="18 Flecha doblada"/>
          <p:cNvSpPr/>
          <p:nvPr/>
        </p:nvSpPr>
        <p:spPr bwMode="auto">
          <a:xfrm flipH="1" flipV="1">
            <a:off x="7032273" y="4837720"/>
            <a:ext cx="900100" cy="707223"/>
          </a:xfrm>
          <a:prstGeom prst="bentArrow">
            <a:avLst/>
          </a:prstGeom>
          <a:solidFill>
            <a:srgbClr val="0070C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8482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1151620" y="190500"/>
            <a:ext cx="710338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CO" sz="2333" dirty="0">
                <a:solidFill>
                  <a:schemeClr val="tx1"/>
                </a:solidFill>
              </a:rPr>
            </a:br>
            <a:r>
              <a:rPr lang="es-CO" sz="2333" dirty="0">
                <a:solidFill>
                  <a:schemeClr val="tx1"/>
                </a:solidFill>
              </a:rPr>
              <a:t>El Perfil del Contador Integral</a:t>
            </a:r>
            <a:endParaRPr lang="es-MX" sz="2333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3677" y="1357334"/>
            <a:ext cx="2400267" cy="228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35082" y="1237320"/>
            <a:ext cx="34168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Responsabilidad social.</a:t>
            </a:r>
          </a:p>
          <a:p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Espíritu de investigación</a:t>
            </a:r>
          </a:p>
          <a:p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Capacidad de liderazgo</a:t>
            </a:r>
          </a:p>
          <a:p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Inquieto por La </a:t>
            </a:r>
            <a:r>
              <a:rPr lang="es-CO" sz="1600" b="1" dirty="0" err="1"/>
              <a:t>Autopraxis</a:t>
            </a:r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Comprende y participa en temáticas gerenciales, administrativas, económicas, jurídicas e informáticas</a:t>
            </a:r>
          </a:p>
          <a:p>
            <a:endParaRPr lang="es-CO" sz="1600" b="1" dirty="0"/>
          </a:p>
          <a:p>
            <a:pPr marL="238115" indent="-238115">
              <a:buBlip>
                <a:blip r:embed="rId3"/>
              </a:buBlip>
            </a:pPr>
            <a:r>
              <a:rPr lang="es-CO" sz="1600" b="1" dirty="0"/>
              <a:t>Procura de lograr una participación cada vez mayor en los procesos de decisión organizacional.</a:t>
            </a:r>
            <a:endParaRPr lang="es-MX" sz="1600" b="1" dirty="0"/>
          </a:p>
        </p:txBody>
      </p:sp>
      <p:sp>
        <p:nvSpPr>
          <p:cNvPr id="11" name="10 Rectángulo"/>
          <p:cNvSpPr/>
          <p:nvPr/>
        </p:nvSpPr>
        <p:spPr>
          <a:xfrm>
            <a:off x="3093657" y="3499078"/>
            <a:ext cx="2865141" cy="1718676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667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AGENTE DE</a:t>
            </a:r>
          </a:p>
          <a:p>
            <a:pPr algn="ctr"/>
            <a:r>
              <a:rPr lang="es-ES" sz="2667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CAMBIO EN LA</a:t>
            </a:r>
          </a:p>
          <a:p>
            <a:pPr algn="ctr"/>
            <a:r>
              <a:rPr lang="es-ES" sz="2667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SOCIEDAD </a:t>
            </a:r>
          </a:p>
          <a:p>
            <a:pPr algn="ctr"/>
            <a:r>
              <a:rPr lang="es-ES" sz="2667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ACTUAL</a:t>
            </a:r>
          </a:p>
        </p:txBody>
      </p:sp>
      <p:sp>
        <p:nvSpPr>
          <p:cNvPr id="13" name="12 Flecha derecha"/>
          <p:cNvSpPr/>
          <p:nvPr/>
        </p:nvSpPr>
        <p:spPr bwMode="auto">
          <a:xfrm>
            <a:off x="5772134" y="1957400"/>
            <a:ext cx="660073" cy="610712"/>
          </a:xfrm>
          <a:prstGeom prst="rightArrow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4" name="13 Flecha derecha"/>
          <p:cNvSpPr/>
          <p:nvPr/>
        </p:nvSpPr>
        <p:spPr bwMode="auto">
          <a:xfrm>
            <a:off x="5772134" y="4347022"/>
            <a:ext cx="660073" cy="610712"/>
          </a:xfrm>
          <a:prstGeom prst="rightArrow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6855890" y="1778830"/>
            <a:ext cx="1620180" cy="1198683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Genera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confianza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y credibilidad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en su labor</a:t>
            </a:r>
            <a:endParaRPr lang="es-MX" sz="1500" b="1" dirty="0">
              <a:latin typeface="Verdana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6881871" y="4357667"/>
            <a:ext cx="1620180" cy="599342"/>
          </a:xfrm>
          <a:prstGeom prst="roundRect">
            <a:avLst/>
          </a:prstGeom>
          <a:solidFill>
            <a:srgbClr val="00B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Genera </a:t>
            </a:r>
          </a:p>
          <a:p>
            <a:pPr algn="ctr" defTabSz="761970" eaLnBrk="1" hangingPunct="1"/>
            <a:r>
              <a:rPr lang="es-CO" sz="1500" b="1" dirty="0">
                <a:latin typeface="Verdana" pitchFamily="34" charset="0"/>
              </a:rPr>
              <a:t>Valor</a:t>
            </a:r>
            <a:endParaRPr lang="es-MX" sz="1500" b="1" dirty="0">
              <a:latin typeface="Verdana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761858" y="5070004"/>
            <a:ext cx="2400267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Sector Publico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dirty="0"/>
              <a:t>Sector Privado</a:t>
            </a:r>
            <a:endParaRPr lang="es-MX" sz="1167" dirty="0"/>
          </a:p>
        </p:txBody>
      </p:sp>
      <p:sp>
        <p:nvSpPr>
          <p:cNvPr id="5" name="4 CuadroTexto"/>
          <p:cNvSpPr txBox="1"/>
          <p:nvPr/>
        </p:nvSpPr>
        <p:spPr>
          <a:xfrm>
            <a:off x="1146903" y="852599"/>
            <a:ext cx="204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u="sng" dirty="0">
                <a:solidFill>
                  <a:srgbClr val="002060"/>
                </a:solidFill>
              </a:rPr>
              <a:t>DEBER SER</a:t>
            </a:r>
            <a:endParaRPr lang="es-MX" sz="2000" b="1" u="sng" dirty="0">
              <a:solidFill>
                <a:srgbClr val="002060"/>
              </a:solidFill>
            </a:endParaRPr>
          </a:p>
        </p:txBody>
      </p:sp>
      <p:sp>
        <p:nvSpPr>
          <p:cNvPr id="19" name="5 Más"/>
          <p:cNvSpPr/>
          <p:nvPr/>
        </p:nvSpPr>
        <p:spPr bwMode="auto">
          <a:xfrm>
            <a:off x="6703436" y="1590353"/>
            <a:ext cx="627365" cy="625473"/>
          </a:xfrm>
          <a:prstGeom prst="mathPlus">
            <a:avLst/>
          </a:prstGeom>
          <a:solidFill>
            <a:srgbClr val="969696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none" lIns="76200" tIns="38100" rIns="76200" bIns="381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MX" sz="1167"/>
          </a:p>
        </p:txBody>
      </p:sp>
      <p:sp>
        <p:nvSpPr>
          <p:cNvPr id="20" name="1 Menos"/>
          <p:cNvSpPr/>
          <p:nvPr/>
        </p:nvSpPr>
        <p:spPr>
          <a:xfrm>
            <a:off x="7767200" y="2583696"/>
            <a:ext cx="602095" cy="552157"/>
          </a:xfrm>
          <a:prstGeom prst="mathMinus">
            <a:avLst/>
          </a:prstGeom>
          <a:solidFill>
            <a:srgbClr val="96969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 sz="1167"/>
          </a:p>
        </p:txBody>
      </p:sp>
      <p:cxnSp>
        <p:nvCxnSpPr>
          <p:cNvPr id="21" name="2 Conector recto"/>
          <p:cNvCxnSpPr/>
          <p:nvPr/>
        </p:nvCxnSpPr>
        <p:spPr>
          <a:xfrm flipV="1">
            <a:off x="6958596" y="1859973"/>
            <a:ext cx="1401697" cy="1025065"/>
          </a:xfrm>
          <a:prstGeom prst="line">
            <a:avLst/>
          </a:prstGeom>
          <a:ln w="31750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62000" y="62228"/>
            <a:ext cx="153953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sz="1167"/>
          </a:p>
        </p:txBody>
      </p:sp>
      <p:sp>
        <p:nvSpPr>
          <p:cNvPr id="22" name="21 Multiplicar"/>
          <p:cNvSpPr/>
          <p:nvPr/>
        </p:nvSpPr>
        <p:spPr bwMode="auto">
          <a:xfrm>
            <a:off x="8000999" y="4239492"/>
            <a:ext cx="802921" cy="927197"/>
          </a:xfrm>
          <a:prstGeom prst="mathMultiply">
            <a:avLst/>
          </a:prstGeom>
          <a:solidFill>
            <a:srgbClr val="777777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024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1151620" y="190500"/>
            <a:ext cx="710338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CO" sz="2333" dirty="0">
                <a:solidFill>
                  <a:srgbClr val="002060"/>
                </a:solidFill>
              </a:rPr>
            </a:br>
            <a:r>
              <a:rPr lang="es-CO" sz="2333" dirty="0">
                <a:solidFill>
                  <a:schemeClr val="tx1"/>
                </a:solidFill>
              </a:rPr>
              <a:t>La Educación como Labor Conjunta- Perfil Integral</a:t>
            </a:r>
            <a:endParaRPr lang="es-MX" sz="2333" dirty="0">
              <a:solidFill>
                <a:schemeClr val="tx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483760" y="2137421"/>
            <a:ext cx="1657656" cy="960107"/>
            <a:chOff x="3274" y="1041648"/>
            <a:chExt cx="981075" cy="1388864"/>
          </a:xfrm>
          <a:scene3d>
            <a:camera prst="orthographicFront"/>
            <a:lightRig rig="threePt" dir="t"/>
          </a:scene3d>
        </p:grpSpPr>
        <p:sp>
          <p:nvSpPr>
            <p:cNvPr id="6" name="5 Rectángulo redondeado"/>
            <p:cNvSpPr/>
            <p:nvPr/>
          </p:nvSpPr>
          <p:spPr>
            <a:xfrm>
              <a:off x="3274" y="1041648"/>
              <a:ext cx="981075" cy="138886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51166" y="1089540"/>
              <a:ext cx="885291" cy="12930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 defTabSz="44448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833" b="1" dirty="0">
                  <a:solidFill>
                    <a:schemeClr val="tx1"/>
                  </a:solidFill>
                </a:rPr>
                <a:t>Educación y</a:t>
              </a:r>
            </a:p>
            <a:p>
              <a:pPr algn="ctr" defTabSz="44448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833" b="1" dirty="0">
                  <a:solidFill>
                    <a:schemeClr val="tx1"/>
                  </a:solidFill>
                </a:rPr>
                <a:t>Enseñanza Constante</a:t>
              </a:r>
              <a:endParaRPr lang="es-MX" sz="1833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3791914" y="2344340"/>
            <a:ext cx="1717663" cy="753188"/>
            <a:chOff x="1033462" y="1041648"/>
            <a:chExt cx="981075" cy="1388864"/>
          </a:xfrm>
          <a:scene3d>
            <a:camera prst="orthographicFront"/>
            <a:lightRig rig="threePt" dir="t"/>
          </a:scene3d>
        </p:grpSpPr>
        <p:sp>
          <p:nvSpPr>
            <p:cNvPr id="9" name="8 Rectángulo redondeado"/>
            <p:cNvSpPr/>
            <p:nvPr/>
          </p:nvSpPr>
          <p:spPr>
            <a:xfrm>
              <a:off x="1033462" y="1041648"/>
              <a:ext cx="981075" cy="138886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1081354" y="1089540"/>
              <a:ext cx="885291" cy="12930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 defTabSz="44448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833" dirty="0">
                  <a:solidFill>
                    <a:schemeClr val="tx1"/>
                  </a:solidFill>
                </a:rPr>
                <a:t>Método del Caso</a:t>
              </a:r>
              <a:endParaRPr lang="es-MX" sz="1833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252187" y="2077414"/>
            <a:ext cx="1680188" cy="1020113"/>
            <a:chOff x="2063650" y="1185662"/>
            <a:chExt cx="981075" cy="1388866"/>
          </a:xfrm>
          <a:scene3d>
            <a:camera prst="orthographicFront"/>
            <a:lightRig rig="threePt" dir="t"/>
          </a:scene3d>
        </p:grpSpPr>
        <p:sp>
          <p:nvSpPr>
            <p:cNvPr id="12" name="11 Rectángulo redondeado"/>
            <p:cNvSpPr/>
            <p:nvPr/>
          </p:nvSpPr>
          <p:spPr>
            <a:xfrm>
              <a:off x="2063650" y="1185662"/>
              <a:ext cx="981075" cy="138886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2111542" y="1281448"/>
              <a:ext cx="885291" cy="12930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 defTabSz="44448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833" b="1" dirty="0">
                  <a:solidFill>
                    <a:schemeClr val="tx1"/>
                  </a:solidFill>
                </a:rPr>
                <a:t>Casos Reales</a:t>
              </a:r>
              <a:endParaRPr lang="es-MX" sz="1833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1847" y="877281"/>
            <a:ext cx="2400267" cy="102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971600" y="1597360"/>
            <a:ext cx="2040227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UNIVERSIDADES</a:t>
            </a:r>
            <a:endParaRPr lang="es-MX" sz="1167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592114" y="1177314"/>
            <a:ext cx="2700301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FIRMAS DE CONTADORES</a:t>
            </a:r>
          </a:p>
          <a:p>
            <a:r>
              <a:rPr lang="es-CO" sz="1167" b="1" dirty="0"/>
              <a:t>AGREMIACIONES</a:t>
            </a:r>
          </a:p>
          <a:p>
            <a:r>
              <a:rPr lang="es-CO" sz="1167" b="1" dirty="0"/>
              <a:t>ASOCIACIONES, etc.</a:t>
            </a:r>
            <a:endParaRPr lang="es-MX" sz="1167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347185" y="3217541"/>
            <a:ext cx="1756756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sz="1333" b="1" dirty="0"/>
              <a:t>Materia de Ética como Practica permanente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191846" y="3157534"/>
            <a:ext cx="3180354" cy="152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sz="1333" b="1" dirty="0"/>
              <a:t>Presentaciones Exitosas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333" b="1" dirty="0"/>
              <a:t>Redacción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333" b="1" dirty="0"/>
              <a:t>Manejo de Juntas Directivas.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333" b="1" dirty="0"/>
              <a:t>Planeación Financiera y Estratégica.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333" b="1" dirty="0"/>
              <a:t>Manejo e impactos contables de operaciones no convencionales</a:t>
            </a:r>
          </a:p>
          <a:p>
            <a:pPr marL="238115" indent="-238115">
              <a:buFont typeface="Arial" pitchFamily="34" charset="0"/>
              <a:buChar char="•"/>
            </a:pPr>
            <a:endParaRPr lang="es-MX" sz="1333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952153" y="3277548"/>
            <a:ext cx="2429847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sz="1333" b="1" dirty="0"/>
              <a:t>(DMG, Enron, carrusel de contratación,  carrusel de la salud, entre otros)</a:t>
            </a:r>
          </a:p>
          <a:p>
            <a:pPr marL="238115" indent="-238115">
              <a:buFont typeface="Arial" pitchFamily="34" charset="0"/>
              <a:buChar char="•"/>
            </a:pPr>
            <a:endParaRPr lang="es-MX" sz="1333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251853" y="1658818"/>
            <a:ext cx="2220247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67" b="1" dirty="0"/>
              <a:t>Ética Profesional</a:t>
            </a:r>
          </a:p>
          <a:p>
            <a:pPr algn="ctr"/>
            <a:r>
              <a:rPr lang="es-CO" sz="1167" b="1" dirty="0"/>
              <a:t>Perfil Integral</a:t>
            </a:r>
            <a:endParaRPr lang="es-MX" sz="1167" b="1" dirty="0"/>
          </a:p>
        </p:txBody>
      </p:sp>
      <p:sp>
        <p:nvSpPr>
          <p:cNvPr id="21" name="20 Flecha derecha"/>
          <p:cNvSpPr/>
          <p:nvPr/>
        </p:nvSpPr>
        <p:spPr bwMode="auto">
          <a:xfrm>
            <a:off x="3251854" y="2497461"/>
            <a:ext cx="480053" cy="4200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2" name="21 Flecha derecha"/>
          <p:cNvSpPr/>
          <p:nvPr/>
        </p:nvSpPr>
        <p:spPr bwMode="auto">
          <a:xfrm>
            <a:off x="5652120" y="2497461"/>
            <a:ext cx="480053" cy="4200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cxnSp>
        <p:nvCxnSpPr>
          <p:cNvPr id="24" name="23 Conector recto"/>
          <p:cNvCxnSpPr/>
          <p:nvPr/>
        </p:nvCxnSpPr>
        <p:spPr bwMode="auto">
          <a:xfrm>
            <a:off x="1232540" y="4717707"/>
            <a:ext cx="7022460" cy="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26 Conector recto de flecha"/>
          <p:cNvCxnSpPr/>
          <p:nvPr/>
        </p:nvCxnSpPr>
        <p:spPr bwMode="auto">
          <a:xfrm>
            <a:off x="1701256" y="4717707"/>
            <a:ext cx="0" cy="24002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27 CuadroTexto"/>
          <p:cNvSpPr txBox="1"/>
          <p:nvPr/>
        </p:nvSpPr>
        <p:spPr>
          <a:xfrm>
            <a:off x="851587" y="4925310"/>
            <a:ext cx="1389729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33" b="1" dirty="0"/>
              <a:t>Mayor competencia y consciencia</a:t>
            </a:r>
          </a:p>
        </p:txBody>
      </p:sp>
      <p:cxnSp>
        <p:nvCxnSpPr>
          <p:cNvPr id="29" name="28 Conector recto de flecha"/>
          <p:cNvCxnSpPr/>
          <p:nvPr/>
        </p:nvCxnSpPr>
        <p:spPr bwMode="auto">
          <a:xfrm>
            <a:off x="3491880" y="4717707"/>
            <a:ext cx="0" cy="24002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29 CuadroTexto"/>
          <p:cNvSpPr txBox="1"/>
          <p:nvPr/>
        </p:nvSpPr>
        <p:spPr>
          <a:xfrm>
            <a:off x="2642211" y="4950474"/>
            <a:ext cx="138972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33" b="1" dirty="0"/>
              <a:t>Mejor competencia</a:t>
            </a:r>
          </a:p>
        </p:txBody>
      </p:sp>
      <p:cxnSp>
        <p:nvCxnSpPr>
          <p:cNvPr id="31" name="30 Conector recto de flecha"/>
          <p:cNvCxnSpPr/>
          <p:nvPr/>
        </p:nvCxnSpPr>
        <p:spPr bwMode="auto">
          <a:xfrm>
            <a:off x="5102484" y="4717707"/>
            <a:ext cx="0" cy="24002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31 CuadroTexto"/>
          <p:cNvSpPr txBox="1"/>
          <p:nvPr/>
        </p:nvSpPr>
        <p:spPr>
          <a:xfrm>
            <a:off x="4442411" y="4950475"/>
            <a:ext cx="138972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33" b="1" dirty="0"/>
              <a:t>Altos estándares de calidad</a:t>
            </a:r>
          </a:p>
        </p:txBody>
      </p:sp>
      <p:cxnSp>
        <p:nvCxnSpPr>
          <p:cNvPr id="33" name="32 Conector recto de flecha"/>
          <p:cNvCxnSpPr/>
          <p:nvPr/>
        </p:nvCxnSpPr>
        <p:spPr bwMode="auto">
          <a:xfrm>
            <a:off x="7202718" y="4717707"/>
            <a:ext cx="0" cy="24002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33 CuadroTexto"/>
          <p:cNvSpPr txBox="1"/>
          <p:nvPr/>
        </p:nvSpPr>
        <p:spPr>
          <a:xfrm>
            <a:off x="6192181" y="4950475"/>
            <a:ext cx="218982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33" b="1" dirty="0"/>
              <a:t>Menor riesgo de Fraude y conductas anti éticas</a:t>
            </a:r>
          </a:p>
        </p:txBody>
      </p:sp>
      <p:sp>
        <p:nvSpPr>
          <p:cNvPr id="35" name="34 Flecha a la derecha con bandas"/>
          <p:cNvSpPr/>
          <p:nvPr/>
        </p:nvSpPr>
        <p:spPr bwMode="auto">
          <a:xfrm>
            <a:off x="791580" y="2377447"/>
            <a:ext cx="561701" cy="685722"/>
          </a:xfrm>
          <a:prstGeom prst="stripedRightArrow">
            <a:avLst/>
          </a:prstGeom>
          <a:solidFill>
            <a:srgbClr val="000066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9418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clker.com/cliparts/c/c/d/1/1194984763355261897piramide_arjen_meijer_01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73" y="1237320"/>
            <a:ext cx="4560507" cy="42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271634" y="5009997"/>
            <a:ext cx="4440493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7" b="1" dirty="0">
                <a:solidFill>
                  <a:schemeClr val="bg2"/>
                </a:solidFill>
              </a:rPr>
              <a:t>Ética y Moral como Individuo</a:t>
            </a:r>
            <a:endParaRPr lang="es-MX" sz="1667" b="1" dirty="0">
              <a:solidFill>
                <a:schemeClr val="bg2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751687" y="3989883"/>
            <a:ext cx="2220247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7" b="1" dirty="0">
                <a:solidFill>
                  <a:schemeClr val="bg2"/>
                </a:solidFill>
              </a:rPr>
              <a:t>Ética Profesional</a:t>
            </a:r>
            <a:endParaRPr lang="es-MX" sz="1667" b="1" dirty="0">
              <a:solidFill>
                <a:schemeClr val="bg2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051720" y="3209797"/>
            <a:ext cx="2220247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7" b="1" dirty="0">
                <a:solidFill>
                  <a:schemeClr val="bg2"/>
                </a:solidFill>
              </a:rPr>
              <a:t>Normatividad</a:t>
            </a:r>
            <a:endParaRPr lang="es-MX" sz="1667" b="1" dirty="0">
              <a:solidFill>
                <a:schemeClr val="bg2"/>
              </a:solidFill>
            </a:endParaRPr>
          </a:p>
        </p:txBody>
      </p:sp>
      <p:sp>
        <p:nvSpPr>
          <p:cNvPr id="11" name="10 Flecha derecha"/>
          <p:cNvSpPr/>
          <p:nvPr/>
        </p:nvSpPr>
        <p:spPr bwMode="auto">
          <a:xfrm>
            <a:off x="5412094" y="4597693"/>
            <a:ext cx="660073" cy="4200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192180" y="4377506"/>
            <a:ext cx="2069807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Hogar</a:t>
            </a:r>
          </a:p>
          <a:p>
            <a:r>
              <a:rPr lang="es-CO" sz="1167" b="1" dirty="0"/>
              <a:t>Grupo social</a:t>
            </a:r>
          </a:p>
          <a:p>
            <a:r>
              <a:rPr lang="es-CO" sz="1167" b="1" dirty="0"/>
              <a:t>Comunidad</a:t>
            </a:r>
          </a:p>
          <a:p>
            <a:endParaRPr lang="es-MX" sz="1167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171734" y="997293"/>
            <a:ext cx="168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PRESTIGIO</a:t>
            </a:r>
            <a:endParaRPr lang="es-MX" sz="2000" b="1" dirty="0"/>
          </a:p>
        </p:txBody>
      </p:sp>
      <p:sp>
        <p:nvSpPr>
          <p:cNvPr id="15" name="14 Flecha derecha"/>
          <p:cNvSpPr/>
          <p:nvPr/>
        </p:nvSpPr>
        <p:spPr bwMode="auto">
          <a:xfrm>
            <a:off x="4812027" y="3757600"/>
            <a:ext cx="660073" cy="4200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652120" y="3699044"/>
            <a:ext cx="2069807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Universidad</a:t>
            </a:r>
          </a:p>
          <a:p>
            <a:r>
              <a:rPr lang="es-CO" sz="1167" b="1" dirty="0"/>
              <a:t>Lugar de Trabajo</a:t>
            </a:r>
          </a:p>
        </p:txBody>
      </p:sp>
      <p:sp>
        <p:nvSpPr>
          <p:cNvPr id="17" name="16 Flecha derecha"/>
          <p:cNvSpPr/>
          <p:nvPr/>
        </p:nvSpPr>
        <p:spPr bwMode="auto">
          <a:xfrm>
            <a:off x="4331974" y="3037520"/>
            <a:ext cx="660073" cy="4200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202493" y="2868145"/>
            <a:ext cx="2069807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Internacional</a:t>
            </a:r>
          </a:p>
          <a:p>
            <a:r>
              <a:rPr lang="es-CO" sz="1167" b="1" dirty="0"/>
              <a:t>Nacional</a:t>
            </a:r>
          </a:p>
          <a:p>
            <a:r>
              <a:rPr lang="es-CO" sz="1167" b="1" dirty="0"/>
              <a:t>Organizacional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4331974" y="1478798"/>
            <a:ext cx="1410156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Confianza</a:t>
            </a:r>
          </a:p>
          <a:p>
            <a:r>
              <a:rPr lang="es-CO" sz="1167" b="1" dirty="0"/>
              <a:t>Credibilidad</a:t>
            </a:r>
            <a:endParaRPr lang="es-MX" sz="1167" b="1" dirty="0"/>
          </a:p>
        </p:txBody>
      </p:sp>
      <p:sp>
        <p:nvSpPr>
          <p:cNvPr id="20" name="19 Flecha derecha"/>
          <p:cNvSpPr/>
          <p:nvPr/>
        </p:nvSpPr>
        <p:spPr bwMode="auto">
          <a:xfrm>
            <a:off x="3371868" y="1597360"/>
            <a:ext cx="660073" cy="420047"/>
          </a:xfrm>
          <a:prstGeom prst="rightArrow">
            <a:avLst>
              <a:gd name="adj1" fmla="val 50000"/>
              <a:gd name="adj2" fmla="val 63743"/>
            </a:avLst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111727" y="2258884"/>
            <a:ext cx="1360233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67" b="1" dirty="0">
                <a:solidFill>
                  <a:schemeClr val="bg2"/>
                </a:solidFill>
              </a:rPr>
              <a:t>Actuación</a:t>
            </a:r>
          </a:p>
          <a:p>
            <a:pPr algn="ctr"/>
            <a:r>
              <a:rPr lang="es-CO" sz="1667" b="1" dirty="0">
                <a:solidFill>
                  <a:schemeClr val="bg2"/>
                </a:solidFill>
              </a:rPr>
              <a:t>Ética</a:t>
            </a:r>
            <a:endParaRPr lang="es-MX" sz="1667" b="1" dirty="0">
              <a:solidFill>
                <a:schemeClr val="bg2"/>
              </a:solidFill>
            </a:endParaRPr>
          </a:p>
        </p:txBody>
      </p:sp>
      <p:sp>
        <p:nvSpPr>
          <p:cNvPr id="22" name="21 Flecha derecha"/>
          <p:cNvSpPr/>
          <p:nvPr/>
        </p:nvSpPr>
        <p:spPr bwMode="auto">
          <a:xfrm>
            <a:off x="3851920" y="2257433"/>
            <a:ext cx="660073" cy="420047"/>
          </a:xfrm>
          <a:prstGeom prst="rightArrow">
            <a:avLst>
              <a:gd name="adj1" fmla="val 50000"/>
              <a:gd name="adj2" fmla="val 63743"/>
            </a:avLst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632007" y="2198877"/>
            <a:ext cx="3600400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Actuación con principios éticos y aplicación de la normatividad</a:t>
            </a:r>
            <a:endParaRPr lang="es-MX" sz="1167" b="1" dirty="0"/>
          </a:p>
        </p:txBody>
      </p:sp>
      <p:sp>
        <p:nvSpPr>
          <p:cNvPr id="24" name="1 Título"/>
          <p:cNvSpPr txBox="1">
            <a:spLocks/>
          </p:cNvSpPr>
          <p:nvPr/>
        </p:nvSpPr>
        <p:spPr bwMode="auto">
          <a:xfrm>
            <a:off x="1151620" y="190500"/>
            <a:ext cx="710338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CO" sz="2333" dirty="0">
                <a:solidFill>
                  <a:schemeClr val="tx1"/>
                </a:solidFill>
              </a:rPr>
            </a:br>
            <a:r>
              <a:rPr lang="es-CO" sz="2333" dirty="0">
                <a:solidFill>
                  <a:schemeClr val="tx1"/>
                </a:solidFill>
              </a:rPr>
              <a:t>El Perfil del Contador Integral</a:t>
            </a:r>
            <a:endParaRPr lang="es-MX" sz="2333" dirty="0">
              <a:solidFill>
                <a:schemeClr val="tx1"/>
              </a:solidFill>
            </a:endParaRPr>
          </a:p>
        </p:txBody>
      </p:sp>
      <p:sp>
        <p:nvSpPr>
          <p:cNvPr id="2" name="1 Flecha a la derecha con bandas"/>
          <p:cNvSpPr/>
          <p:nvPr/>
        </p:nvSpPr>
        <p:spPr bwMode="auto">
          <a:xfrm>
            <a:off x="7332307" y="2831852"/>
            <a:ext cx="929680" cy="685722"/>
          </a:xfrm>
          <a:prstGeom prst="stripedRightArrow">
            <a:avLst/>
          </a:prstGeom>
          <a:solidFill>
            <a:srgbClr val="000066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762245" y="1477347"/>
            <a:ext cx="1410156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67" b="1" dirty="0"/>
              <a:t>Individual</a:t>
            </a:r>
          </a:p>
          <a:p>
            <a:r>
              <a:rPr lang="es-CO" sz="1167" b="1" dirty="0"/>
              <a:t>Profesional</a:t>
            </a:r>
            <a:endParaRPr lang="es-MX" sz="1167" b="1" dirty="0"/>
          </a:p>
        </p:txBody>
      </p:sp>
      <p:sp>
        <p:nvSpPr>
          <p:cNvPr id="3" name="2 Abrir llave"/>
          <p:cNvSpPr/>
          <p:nvPr/>
        </p:nvSpPr>
        <p:spPr bwMode="auto">
          <a:xfrm>
            <a:off x="6492213" y="1477347"/>
            <a:ext cx="240027" cy="538609"/>
          </a:xfrm>
          <a:prstGeom prst="leftBrace">
            <a:avLst/>
          </a:prstGeom>
          <a:noFill/>
          <a:ln w="254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2000">
              <a:latin typeface="Times New Roman" pitchFamily="18" charset="0"/>
            </a:endParaRPr>
          </a:p>
        </p:txBody>
      </p:sp>
      <p:cxnSp>
        <p:nvCxnSpPr>
          <p:cNvPr id="5" name="4 Conector recto de flecha"/>
          <p:cNvCxnSpPr>
            <a:stCxn id="19" idx="3"/>
          </p:cNvCxnSpPr>
          <p:nvPr/>
        </p:nvCxnSpPr>
        <p:spPr bwMode="auto">
          <a:xfrm flipV="1">
            <a:off x="5742129" y="1748102"/>
            <a:ext cx="0" cy="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11 Conector recto de flecha"/>
          <p:cNvCxnSpPr>
            <a:stCxn id="19" idx="3"/>
          </p:cNvCxnSpPr>
          <p:nvPr/>
        </p:nvCxnSpPr>
        <p:spPr bwMode="auto">
          <a:xfrm flipV="1">
            <a:off x="5742129" y="1746651"/>
            <a:ext cx="495268" cy="1452"/>
          </a:xfrm>
          <a:prstGeom prst="straightConnector1">
            <a:avLst/>
          </a:prstGeom>
          <a:solidFill>
            <a:schemeClr val="accent1"/>
          </a:solidFill>
          <a:ln w="3175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1249428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://1.bp.blogspot.com/_q2a8Vb5C1lM/TElbY5HS0aI/AAAAAAAAACo/3RlhKmfj-I4/s1600/mund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867" y="1477347"/>
            <a:ext cx="2381250" cy="24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 bwMode="auto">
          <a:xfrm>
            <a:off x="1151620" y="190500"/>
            <a:ext cx="710338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kumimoji="1"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kumimoji="1" lang="es-CO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CO" sz="2333" dirty="0">
                <a:solidFill>
                  <a:schemeClr val="tx1"/>
                </a:solidFill>
              </a:rPr>
              <a:t>Nueva Realidad</a:t>
            </a:r>
            <a:endParaRPr lang="es-MX" sz="2333" dirty="0">
              <a:solidFill>
                <a:schemeClr val="tx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91913" y="2131128"/>
            <a:ext cx="168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NUEVO </a:t>
            </a:r>
          </a:p>
          <a:p>
            <a:pPr algn="ctr"/>
            <a:r>
              <a:rPr lang="es-CO" sz="2000" b="1" dirty="0"/>
              <a:t>ENTORNO </a:t>
            </a:r>
          </a:p>
          <a:p>
            <a:pPr algn="ctr"/>
            <a:r>
              <a:rPr lang="es-CO" sz="2000" b="1" dirty="0"/>
              <a:t>MUNDIAL</a:t>
            </a:r>
            <a:endParaRPr lang="es-MX" sz="2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271633" y="3697594"/>
            <a:ext cx="2700300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s-CO" sz="1167" b="1" dirty="0"/>
              <a:t>Padres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b="1" dirty="0"/>
              <a:t>Centros Educativos</a:t>
            </a:r>
          </a:p>
          <a:p>
            <a:pPr marL="238115" indent="-238115">
              <a:buFont typeface="Arial" pitchFamily="34" charset="0"/>
              <a:buChar char="•"/>
            </a:pPr>
            <a:r>
              <a:rPr lang="es-CO" sz="1167" b="1" dirty="0"/>
              <a:t>Educadores</a:t>
            </a:r>
            <a:endParaRPr lang="es-MX" sz="1167" b="1" dirty="0"/>
          </a:p>
        </p:txBody>
      </p:sp>
      <p:grpSp>
        <p:nvGrpSpPr>
          <p:cNvPr id="22" name="21 Grupo"/>
          <p:cNvGrpSpPr/>
          <p:nvPr/>
        </p:nvGrpSpPr>
        <p:grpSpPr>
          <a:xfrm>
            <a:off x="1271634" y="2764305"/>
            <a:ext cx="1920213" cy="830454"/>
            <a:chOff x="2063650" y="1041648"/>
            <a:chExt cx="981075" cy="1532880"/>
          </a:xfrm>
          <a:solidFill>
            <a:srgbClr val="0070C0"/>
          </a:solidFill>
          <a:scene3d>
            <a:camera prst="orthographicFront"/>
            <a:lightRig rig="threePt" dir="t"/>
          </a:scene3d>
        </p:grpSpPr>
        <p:sp>
          <p:nvSpPr>
            <p:cNvPr id="23" name="22 Rectángulo redondeado"/>
            <p:cNvSpPr/>
            <p:nvPr/>
          </p:nvSpPr>
          <p:spPr>
            <a:xfrm>
              <a:off x="2063650" y="1041648"/>
              <a:ext cx="981075" cy="1388864"/>
            </a:xfrm>
            <a:prstGeom prst="roundRect">
              <a:avLst/>
            </a:prstGeom>
            <a:grpFill/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23 Rectángulo"/>
            <p:cNvSpPr/>
            <p:nvPr/>
          </p:nvSpPr>
          <p:spPr>
            <a:xfrm>
              <a:off x="2111542" y="1281448"/>
              <a:ext cx="885291" cy="129308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 defTabSz="44448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167" b="1" dirty="0">
                  <a:solidFill>
                    <a:schemeClr val="bg2"/>
                  </a:solidFill>
                </a:rPr>
                <a:t>FORMADORES</a:t>
              </a:r>
              <a:endParaRPr lang="es-MX" sz="1167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9" name="18 Flecha en U"/>
          <p:cNvSpPr/>
          <p:nvPr/>
        </p:nvSpPr>
        <p:spPr bwMode="auto">
          <a:xfrm>
            <a:off x="1871700" y="997294"/>
            <a:ext cx="5640627" cy="1656899"/>
          </a:xfrm>
          <a:prstGeom prst="uturnArrow">
            <a:avLst/>
          </a:prstGeom>
          <a:solidFill>
            <a:srgbClr val="92D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r>
              <a:rPr lang="es-CO" sz="1500" b="1" dirty="0">
                <a:latin typeface="Verdana" pitchFamily="34" charset="0"/>
              </a:rPr>
              <a:t>         PROCESO FORMATIVO MEJORADO</a:t>
            </a:r>
            <a:endParaRPr lang="es-MX" sz="1500" b="1" dirty="0">
              <a:latin typeface="Verdana" pitchFamily="34" charset="0"/>
            </a:endParaRPr>
          </a:p>
        </p:txBody>
      </p:sp>
      <p:grpSp>
        <p:nvGrpSpPr>
          <p:cNvPr id="26" name="25 Grupo"/>
          <p:cNvGrpSpPr/>
          <p:nvPr/>
        </p:nvGrpSpPr>
        <p:grpSpPr>
          <a:xfrm>
            <a:off x="5892147" y="2807133"/>
            <a:ext cx="2220247" cy="830454"/>
            <a:chOff x="2063650" y="1041648"/>
            <a:chExt cx="981075" cy="1532880"/>
          </a:xfrm>
          <a:solidFill>
            <a:srgbClr val="0070C0"/>
          </a:solidFill>
          <a:scene3d>
            <a:camera prst="orthographicFront"/>
            <a:lightRig rig="threePt" dir="t"/>
          </a:scene3d>
        </p:grpSpPr>
        <p:sp>
          <p:nvSpPr>
            <p:cNvPr id="27" name="26 Rectángulo redondeado"/>
            <p:cNvSpPr/>
            <p:nvPr/>
          </p:nvSpPr>
          <p:spPr>
            <a:xfrm>
              <a:off x="2063650" y="1041648"/>
              <a:ext cx="981075" cy="1388864"/>
            </a:xfrm>
            <a:prstGeom prst="roundRect">
              <a:avLst/>
            </a:prstGeom>
            <a:grpFill/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27 Rectángulo"/>
            <p:cNvSpPr/>
            <p:nvPr/>
          </p:nvSpPr>
          <p:spPr>
            <a:xfrm>
              <a:off x="2111542" y="1281448"/>
              <a:ext cx="885291" cy="129308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 defTabSz="44448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167" b="1" dirty="0">
                  <a:solidFill>
                    <a:schemeClr val="bg2"/>
                  </a:solidFill>
                </a:rPr>
                <a:t>NUEVOS PROFESIONALES</a:t>
              </a:r>
              <a:endParaRPr lang="es-MX" sz="1167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3011827" y="4667340"/>
            <a:ext cx="2100233" cy="830454"/>
            <a:chOff x="2063650" y="1041648"/>
            <a:chExt cx="981075" cy="1532880"/>
          </a:xfrm>
          <a:scene3d>
            <a:camera prst="orthographicFront"/>
            <a:lightRig rig="threePt" dir="t"/>
          </a:scene3d>
        </p:grpSpPr>
        <p:sp>
          <p:nvSpPr>
            <p:cNvPr id="33" name="32 Rectángulo redondeado"/>
            <p:cNvSpPr/>
            <p:nvPr/>
          </p:nvSpPr>
          <p:spPr>
            <a:xfrm>
              <a:off x="2063650" y="1041648"/>
              <a:ext cx="981075" cy="1388864"/>
            </a:xfrm>
            <a:prstGeom prst="roundRect">
              <a:avLst/>
            </a:pr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33 Rectángulo"/>
            <p:cNvSpPr/>
            <p:nvPr/>
          </p:nvSpPr>
          <p:spPr>
            <a:xfrm>
              <a:off x="2111542" y="1281448"/>
              <a:ext cx="885291" cy="12930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 defTabSz="44448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167" b="1" dirty="0">
                  <a:solidFill>
                    <a:schemeClr val="tx1"/>
                  </a:solidFill>
                </a:rPr>
                <a:t>NUEVAS </a:t>
              </a:r>
            </a:p>
            <a:p>
              <a:pPr algn="ctr" defTabSz="44448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167" b="1" dirty="0">
                  <a:solidFill>
                    <a:schemeClr val="tx1"/>
                  </a:solidFill>
                </a:rPr>
                <a:t>GENERACIONES</a:t>
              </a:r>
              <a:endParaRPr lang="es-MX" sz="1167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24 Flecha doblada hacia arriba"/>
          <p:cNvSpPr/>
          <p:nvPr/>
        </p:nvSpPr>
        <p:spPr bwMode="auto">
          <a:xfrm rot="5400000">
            <a:off x="1839286" y="4510094"/>
            <a:ext cx="1020114" cy="955288"/>
          </a:xfrm>
          <a:prstGeom prst="bentUpArrow">
            <a:avLst/>
          </a:prstGeom>
          <a:solidFill>
            <a:srgbClr val="92D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5850537" y="4177647"/>
            <a:ext cx="2501883" cy="1143898"/>
            <a:chOff x="2063650" y="847494"/>
            <a:chExt cx="981075" cy="1583019"/>
          </a:xfrm>
          <a:scene3d>
            <a:camera prst="orthographicFront"/>
            <a:lightRig rig="threePt" dir="t"/>
          </a:scene3d>
        </p:grpSpPr>
        <p:sp>
          <p:nvSpPr>
            <p:cNvPr id="37" name="36 Rectángulo redondeado"/>
            <p:cNvSpPr/>
            <p:nvPr/>
          </p:nvSpPr>
          <p:spPr>
            <a:xfrm>
              <a:off x="2063650" y="847494"/>
              <a:ext cx="981075" cy="158301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37 Rectángulo"/>
            <p:cNvSpPr/>
            <p:nvPr/>
          </p:nvSpPr>
          <p:spPr>
            <a:xfrm>
              <a:off x="2111542" y="980861"/>
              <a:ext cx="885291" cy="12930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ctr" defTabSz="44448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167" b="1" dirty="0"/>
                <a:t>NUEVA CONCEPCION DE COMPORTAMIENTO ETICO</a:t>
              </a:r>
              <a:endParaRPr lang="es-MX" sz="1167" b="1" dirty="0"/>
            </a:p>
          </p:txBody>
        </p:sp>
      </p:grpSp>
      <p:sp>
        <p:nvSpPr>
          <p:cNvPr id="30" name="29 Flecha derecha"/>
          <p:cNvSpPr/>
          <p:nvPr/>
        </p:nvSpPr>
        <p:spPr bwMode="auto">
          <a:xfrm>
            <a:off x="5352087" y="4741211"/>
            <a:ext cx="401030" cy="406313"/>
          </a:xfrm>
          <a:prstGeom prst="rightArrow">
            <a:avLst/>
          </a:prstGeom>
          <a:solidFill>
            <a:srgbClr val="92D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40" name="39 Flecha derecha"/>
          <p:cNvSpPr/>
          <p:nvPr/>
        </p:nvSpPr>
        <p:spPr bwMode="auto">
          <a:xfrm rot="5400000">
            <a:off x="6862776" y="3633854"/>
            <a:ext cx="401030" cy="542088"/>
          </a:xfrm>
          <a:prstGeom prst="rightArrow">
            <a:avLst/>
          </a:prstGeom>
          <a:solidFill>
            <a:srgbClr val="92D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780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488" y="2722418"/>
            <a:ext cx="1624331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91407" y="82136"/>
            <a:ext cx="6900333" cy="72892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ES" sz="2167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 </a:t>
            </a:r>
            <a:r>
              <a:rPr lang="es-CO" sz="2333" dirty="0"/>
              <a:t>Las Generaciones de Profesionales</a:t>
            </a:r>
            <a:endParaRPr lang="es-MX" sz="2333" dirty="0"/>
          </a:p>
        </p:txBody>
      </p:sp>
      <p:grpSp>
        <p:nvGrpSpPr>
          <p:cNvPr id="5" name="4 Grupo"/>
          <p:cNvGrpSpPr/>
          <p:nvPr/>
        </p:nvGrpSpPr>
        <p:grpSpPr>
          <a:xfrm>
            <a:off x="1351544" y="1477347"/>
            <a:ext cx="1660283" cy="932342"/>
            <a:chOff x="4497911" y="2672708"/>
            <a:chExt cx="1680421" cy="1176240"/>
          </a:xfrm>
          <a:scene3d>
            <a:camera prst="orthographicFront"/>
            <a:lightRig rig="threePt" dir="t"/>
          </a:scene3d>
        </p:grpSpPr>
        <p:sp>
          <p:nvSpPr>
            <p:cNvPr id="6" name="5 Rectángulo redondeado"/>
            <p:cNvSpPr/>
            <p:nvPr/>
          </p:nvSpPr>
          <p:spPr>
            <a:xfrm>
              <a:off x="4497911" y="2672708"/>
              <a:ext cx="1680421" cy="1176240"/>
            </a:xfrm>
            <a:prstGeom prst="roundRect">
              <a:avLst>
                <a:gd name="adj" fmla="val 16670"/>
              </a:avLst>
            </a:prstGeom>
            <a:solidFill>
              <a:srgbClr val="7030A0"/>
            </a:solid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4555341" y="2730138"/>
              <a:ext cx="1565561" cy="10613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algn="ctr" defTabSz="48152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800" b="1" dirty="0"/>
                <a:t>DIFICULTADES</a:t>
              </a:r>
              <a:endParaRPr lang="es-MX" sz="1800" b="1" dirty="0"/>
            </a:p>
          </p:txBody>
        </p:sp>
      </p:grpSp>
      <p:sp>
        <p:nvSpPr>
          <p:cNvPr id="8" name="7 Flecha derecha"/>
          <p:cNvSpPr/>
          <p:nvPr/>
        </p:nvSpPr>
        <p:spPr bwMode="auto">
          <a:xfrm>
            <a:off x="716509" y="1613481"/>
            <a:ext cx="480053" cy="660073"/>
          </a:xfrm>
          <a:prstGeom prst="rightArrow">
            <a:avLst/>
          </a:prstGeom>
          <a:solidFill>
            <a:srgbClr val="92D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81823" y="1063023"/>
            <a:ext cx="213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GENERACION DE </a:t>
            </a:r>
          </a:p>
          <a:p>
            <a:pPr algn="ctr"/>
            <a:r>
              <a:rPr lang="es-CO" sz="2000" b="1" dirty="0"/>
              <a:t>ESTUDIANTES</a:t>
            </a:r>
            <a:endParaRPr lang="es-MX" sz="2000" b="1" dirty="0"/>
          </a:p>
        </p:txBody>
      </p:sp>
      <p:sp>
        <p:nvSpPr>
          <p:cNvPr id="10" name="9 Distinto de"/>
          <p:cNvSpPr/>
          <p:nvPr/>
        </p:nvSpPr>
        <p:spPr bwMode="auto">
          <a:xfrm>
            <a:off x="5070764" y="1159396"/>
            <a:ext cx="765526" cy="454085"/>
          </a:xfrm>
          <a:prstGeom prst="mathNotEqual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167">
              <a:latin typeface="Verdana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814477" y="990279"/>
            <a:ext cx="213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GENERACION DE </a:t>
            </a:r>
          </a:p>
          <a:p>
            <a:pPr algn="ctr"/>
            <a:r>
              <a:rPr lang="es-CO" sz="2000" b="1" dirty="0"/>
              <a:t>EDUCADORES</a:t>
            </a:r>
            <a:endParaRPr lang="es-MX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311860" y="1717373"/>
            <a:ext cx="5265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/>
              <a:t>SISTEMA DE EDUCACIÓN TRADICIONAL</a:t>
            </a:r>
            <a:endParaRPr lang="es-MX" sz="16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11860" y="2062929"/>
            <a:ext cx="4980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AMBIENTE TECNOLÓGICO MANEJADO EN FORMA DIFERENTE POR  LOS EDUCADORES Y LOS ESTUDIANTES</a:t>
            </a:r>
            <a:endParaRPr lang="es-MX" sz="1600" b="1" dirty="0"/>
          </a:p>
        </p:txBody>
      </p:sp>
      <p:grpSp>
        <p:nvGrpSpPr>
          <p:cNvPr id="15" name="14 Grupo"/>
          <p:cNvGrpSpPr/>
          <p:nvPr/>
        </p:nvGrpSpPr>
        <p:grpSpPr>
          <a:xfrm>
            <a:off x="1291538" y="4505445"/>
            <a:ext cx="1660283" cy="932342"/>
            <a:chOff x="4497911" y="2672708"/>
            <a:chExt cx="1680421" cy="1176240"/>
          </a:xfrm>
          <a:scene3d>
            <a:camera prst="orthographicFront"/>
            <a:lightRig rig="threePt" dir="t"/>
          </a:scene3d>
        </p:grpSpPr>
        <p:sp>
          <p:nvSpPr>
            <p:cNvPr id="16" name="15 Rectángulo redondeado"/>
            <p:cNvSpPr/>
            <p:nvPr/>
          </p:nvSpPr>
          <p:spPr>
            <a:xfrm>
              <a:off x="4497911" y="2672708"/>
              <a:ext cx="1680421" cy="1176240"/>
            </a:xfrm>
            <a:prstGeom prst="roundRect">
              <a:avLst>
                <a:gd name="adj" fmla="val 16670"/>
              </a:avLst>
            </a:prstGeom>
            <a:solidFill>
              <a:srgbClr val="7030A0"/>
            </a:solidFill>
            <a:ln>
              <a:noFill/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4555341" y="2730138"/>
              <a:ext cx="1565561" cy="10613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algn="ctr" defTabSz="48152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800" b="1" dirty="0"/>
                <a:t>RETOS </a:t>
              </a:r>
            </a:p>
            <a:p>
              <a:pPr algn="ctr" defTabSz="481522">
                <a:lnSpc>
                  <a:spcPct val="90000"/>
                </a:lnSpc>
                <a:spcAft>
                  <a:spcPct val="35000"/>
                </a:spcAft>
              </a:pPr>
              <a:r>
                <a:rPr lang="es-CO" sz="1800" b="1" dirty="0"/>
                <a:t>ACTUALES</a:t>
              </a:r>
              <a:endParaRPr lang="es-MX" sz="1800" b="1" dirty="0"/>
            </a:p>
          </p:txBody>
        </p:sp>
      </p:grpSp>
      <p:sp>
        <p:nvSpPr>
          <p:cNvPr id="18" name="17 Flecha derecha"/>
          <p:cNvSpPr/>
          <p:nvPr/>
        </p:nvSpPr>
        <p:spPr bwMode="auto">
          <a:xfrm>
            <a:off x="625324" y="4641579"/>
            <a:ext cx="480053" cy="660073"/>
          </a:xfrm>
          <a:prstGeom prst="rightArrow">
            <a:avLst/>
          </a:prstGeom>
          <a:solidFill>
            <a:srgbClr val="92D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371867" y="3877613"/>
            <a:ext cx="480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APRENDIZAJE ALINEADO AL USO DE NUEVAS TECNOLOGÍAS</a:t>
            </a:r>
            <a:endParaRPr lang="es-MX" sz="160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3371867" y="2541497"/>
            <a:ext cx="486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EXISTENCIA DE DIFERENTES GENERACIONES EN EL AMBITO LABORAL</a:t>
            </a:r>
            <a:endParaRPr lang="es-MX" sz="1600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3311860" y="3021550"/>
            <a:ext cx="4860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 DIFERENTES PERCEPCIONES DE ETICA Y MORAL</a:t>
            </a:r>
            <a:endParaRPr lang="es-MX" sz="1600" b="1" dirty="0"/>
          </a:p>
        </p:txBody>
      </p:sp>
      <p:sp>
        <p:nvSpPr>
          <p:cNvPr id="20" name="19 Abrir corchete"/>
          <p:cNvSpPr/>
          <p:nvPr/>
        </p:nvSpPr>
        <p:spPr bwMode="auto">
          <a:xfrm>
            <a:off x="3071833" y="1063023"/>
            <a:ext cx="180020" cy="2214524"/>
          </a:xfrm>
          <a:prstGeom prst="leftBracket">
            <a:avLst/>
          </a:prstGeom>
          <a:noFill/>
          <a:ln w="22225" cap="sq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371867" y="4357667"/>
            <a:ext cx="480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FORMACIÓN DE DOCENTES QUE CONOZCAN LOS PROCESOS DE CERCA NO SOLO LA TEORIA</a:t>
            </a:r>
            <a:endParaRPr lang="es-MX" sz="16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3431874" y="4821750"/>
            <a:ext cx="480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PARTICIPACIÓN ACTIVA DEL SECTOR PRODUCTIVO EN PROCESOS DE EDUCACIÓN.</a:t>
            </a:r>
            <a:endParaRPr lang="es-MX" sz="1600" b="1" dirty="0"/>
          </a:p>
        </p:txBody>
      </p:sp>
      <p:sp>
        <p:nvSpPr>
          <p:cNvPr id="31" name="30 Abrir corchete"/>
          <p:cNvSpPr/>
          <p:nvPr/>
        </p:nvSpPr>
        <p:spPr bwMode="auto">
          <a:xfrm>
            <a:off x="3071833" y="3673186"/>
            <a:ext cx="180020" cy="1823605"/>
          </a:xfrm>
          <a:prstGeom prst="leftBracket">
            <a:avLst/>
          </a:prstGeom>
          <a:noFill/>
          <a:ln w="22225" cap="sq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1336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" y="955964"/>
            <a:ext cx="9060873" cy="473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 bwMode="auto">
          <a:xfrm>
            <a:off x="1151620" y="190500"/>
            <a:ext cx="710338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kumimoji="1"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CO" sz="2333" dirty="0">
                <a:solidFill>
                  <a:schemeClr val="tx1"/>
                </a:solidFill>
              </a:rPr>
            </a:br>
            <a:r>
              <a:rPr lang="es-CO" sz="2333" dirty="0">
                <a:solidFill>
                  <a:schemeClr val="tx1"/>
                </a:solidFill>
              </a:rPr>
              <a:t>El Contador de Hoy</a:t>
            </a:r>
            <a:endParaRPr lang="es-MX" sz="2333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72438" y="1023569"/>
            <a:ext cx="2201758" cy="1184940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 w="11430"/>
                <a:solidFill>
                  <a:srgbClr val="F8F8F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VISION ACTUAL </a:t>
            </a:r>
          </a:p>
          <a:p>
            <a:pPr algn="ctr"/>
            <a:r>
              <a:rPr lang="es-ES" sz="2400" b="1" dirty="0">
                <a:ln w="11430"/>
                <a:solidFill>
                  <a:srgbClr val="F8F8F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LOS </a:t>
            </a:r>
          </a:p>
          <a:p>
            <a:pPr algn="ctr"/>
            <a:r>
              <a:rPr lang="es-ES" sz="2400" b="1" dirty="0">
                <a:ln w="11430"/>
                <a:solidFill>
                  <a:srgbClr val="F8F8F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EMPRESARIOS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852948" y="1033132"/>
            <a:ext cx="35290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AutoNum type="arabicPeriod"/>
            </a:pPr>
            <a:r>
              <a:rPr lang="es-CO" sz="1600" b="1" dirty="0">
                <a:solidFill>
                  <a:schemeClr val="accent5">
                    <a:lumMod val="10000"/>
                  </a:schemeClr>
                </a:solidFill>
              </a:rPr>
              <a:t>Es una obligación legal tener a un contador.</a:t>
            </a:r>
          </a:p>
          <a:p>
            <a:pPr marL="285739" indent="-285739">
              <a:buAutoNum type="arabicPeriod"/>
            </a:pPr>
            <a:r>
              <a:rPr lang="es-CO" sz="1600" b="1" dirty="0">
                <a:solidFill>
                  <a:schemeClr val="accent5">
                    <a:lumMod val="10000"/>
                  </a:schemeClr>
                </a:solidFill>
              </a:rPr>
              <a:t>Solo se utilizan para la firma de declaraciones y estados financieros para bancos.</a:t>
            </a:r>
          </a:p>
          <a:p>
            <a:pPr marL="285739" indent="-285739">
              <a:buAutoNum type="arabicPeriod"/>
            </a:pPr>
            <a:r>
              <a:rPr lang="es-CO" sz="1600" b="1" dirty="0">
                <a:solidFill>
                  <a:schemeClr val="accent5">
                    <a:lumMod val="10000"/>
                  </a:schemeClr>
                </a:solidFill>
              </a:rPr>
              <a:t>Se requieren para responder requerimientos, de los organismos de Control.</a:t>
            </a:r>
          </a:p>
          <a:p>
            <a:pPr marL="285739" indent="-285739">
              <a:buAutoNum type="arabicPeriod"/>
            </a:pPr>
            <a:r>
              <a:rPr lang="es-CO" sz="1600" b="1" dirty="0">
                <a:solidFill>
                  <a:schemeClr val="accent5">
                    <a:lumMod val="10000"/>
                  </a:schemeClr>
                </a:solidFill>
              </a:rPr>
              <a:t>Se requieren para solicitar saldos a favor.</a:t>
            </a:r>
            <a:endParaRPr lang="es-MX" sz="16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 bwMode="auto">
          <a:xfrm>
            <a:off x="3071834" y="1057300"/>
            <a:ext cx="1740193" cy="14401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 dirty="0">
              <a:latin typeface="Verdana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071833" y="1057300"/>
            <a:ext cx="1800202" cy="173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333" b="1" dirty="0">
                <a:solidFill>
                  <a:srgbClr val="F8F8F8"/>
                </a:solidFill>
                <a:latin typeface="Verdana" pitchFamily="34" charset="0"/>
              </a:rPr>
              <a:t>Pocos consideran al contador como una herramienta para el desarrollo de su empresa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333" b="1" dirty="0">
              <a:solidFill>
                <a:schemeClr val="bg2"/>
              </a:solidFill>
              <a:latin typeface="Verdana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988363" y="4593021"/>
            <a:ext cx="2159245" cy="1000274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REQUERIMIENTOS </a:t>
            </a:r>
          </a:p>
          <a:p>
            <a:pPr algn="ctr"/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LOS </a:t>
            </a:r>
          </a:p>
          <a:p>
            <a:pPr algn="ctr"/>
            <a:r>
              <a:rPr lang="es-ES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EMPRESARIOS</a:t>
            </a: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3551887" y="4237653"/>
            <a:ext cx="1740193" cy="14401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Los empresarios </a:t>
            </a:r>
          </a:p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solicitan función</a:t>
            </a:r>
          </a:p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 asesora de </a:t>
            </a:r>
          </a:p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parte de sus </a:t>
            </a:r>
          </a:p>
          <a:p>
            <a:pPr algn="ctr" defTabSz="761970" eaLnBrk="1" hangingPunct="1"/>
            <a:r>
              <a:rPr lang="es-CO" b="1" dirty="0">
                <a:solidFill>
                  <a:srgbClr val="F8F8F8"/>
                </a:solidFill>
                <a:latin typeface="Verdana" pitchFamily="34" charset="0"/>
              </a:rPr>
              <a:t>contadores</a:t>
            </a:r>
            <a:endParaRPr lang="es-MX" b="1" dirty="0">
              <a:solidFill>
                <a:srgbClr val="F8F8F8"/>
              </a:solidFill>
              <a:latin typeface="Verdana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91580" y="3263006"/>
            <a:ext cx="2640293" cy="260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AutoNum type="arabicPeriod"/>
            </a:pPr>
            <a:r>
              <a:rPr lang="es-CO" sz="1500" b="1" dirty="0">
                <a:solidFill>
                  <a:schemeClr val="accent5">
                    <a:lumMod val="10000"/>
                  </a:schemeClr>
                </a:solidFill>
              </a:rPr>
              <a:t>Análisis de Resultados</a:t>
            </a:r>
          </a:p>
          <a:p>
            <a:pPr marL="285739" indent="-285739">
              <a:buAutoNum type="arabicPeriod"/>
            </a:pPr>
            <a:r>
              <a:rPr lang="es-CO" sz="1500" b="1" dirty="0">
                <a:solidFill>
                  <a:schemeClr val="accent5">
                    <a:lumMod val="10000"/>
                  </a:schemeClr>
                </a:solidFill>
              </a:rPr>
              <a:t>Visión financiera de la compañía.</a:t>
            </a:r>
          </a:p>
          <a:p>
            <a:pPr marL="285739" indent="-285739">
              <a:buAutoNum type="arabicPeriod"/>
            </a:pPr>
            <a:r>
              <a:rPr lang="es-CO" sz="1500" b="1" dirty="0">
                <a:solidFill>
                  <a:schemeClr val="accent5">
                    <a:lumMod val="10000"/>
                  </a:schemeClr>
                </a:solidFill>
              </a:rPr>
              <a:t>Optimización de Recursos</a:t>
            </a:r>
          </a:p>
          <a:p>
            <a:pPr marL="285739" indent="-285739">
              <a:buAutoNum type="arabicPeriod"/>
            </a:pPr>
            <a:r>
              <a:rPr lang="es-CO" sz="1500" b="1" dirty="0">
                <a:solidFill>
                  <a:schemeClr val="accent5">
                    <a:lumMod val="10000"/>
                  </a:schemeClr>
                </a:solidFill>
              </a:rPr>
              <a:t>Asesoría organizacional y funcional.</a:t>
            </a:r>
          </a:p>
          <a:p>
            <a:pPr marL="285739" indent="-285739">
              <a:buAutoNum type="arabicPeriod"/>
            </a:pPr>
            <a:r>
              <a:rPr lang="es-CO" sz="1500" b="1" dirty="0">
                <a:solidFill>
                  <a:schemeClr val="accent5">
                    <a:lumMod val="10000"/>
                  </a:schemeClr>
                </a:solidFill>
              </a:rPr>
              <a:t>Estudio y análisis de apalancamiento.</a:t>
            </a:r>
          </a:p>
          <a:p>
            <a:pPr marL="285739" indent="-285739">
              <a:buAutoNum type="arabicPeriod"/>
            </a:pPr>
            <a:r>
              <a:rPr lang="es-CO" sz="1500" b="1" dirty="0">
                <a:solidFill>
                  <a:schemeClr val="accent5">
                    <a:lumMod val="10000"/>
                  </a:schemeClr>
                </a:solidFill>
              </a:rPr>
              <a:t>Visión empresarial</a:t>
            </a:r>
          </a:p>
          <a:p>
            <a:pPr marL="285739" indent="-285739">
              <a:buAutoNum type="arabicPeriod"/>
            </a:pPr>
            <a:r>
              <a:rPr lang="es-CO" sz="1500" b="1" dirty="0">
                <a:solidFill>
                  <a:schemeClr val="accent5">
                    <a:lumMod val="10000"/>
                  </a:schemeClr>
                </a:solidFill>
              </a:rPr>
              <a:t>Pensamiento Estratégico.</a:t>
            </a:r>
          </a:p>
          <a:p>
            <a:pPr marL="285739" indent="-285739">
              <a:buAutoNum type="arabicPeriod"/>
            </a:pPr>
            <a:endParaRPr lang="es-MX" sz="1333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1" name="10 Flecha derecha"/>
          <p:cNvSpPr/>
          <p:nvPr/>
        </p:nvSpPr>
        <p:spPr bwMode="auto">
          <a:xfrm>
            <a:off x="2231740" y="1357334"/>
            <a:ext cx="780087" cy="42319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2" name="11 Flecha derecha"/>
          <p:cNvSpPr/>
          <p:nvPr/>
        </p:nvSpPr>
        <p:spPr bwMode="auto">
          <a:xfrm rot="10800000">
            <a:off x="5352087" y="4954586"/>
            <a:ext cx="780087" cy="42319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9780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 Título"/>
          <p:cNvSpPr txBox="1">
            <a:spLocks/>
          </p:cNvSpPr>
          <p:nvPr/>
        </p:nvSpPr>
        <p:spPr bwMode="auto">
          <a:xfrm>
            <a:off x="1091613" y="190500"/>
            <a:ext cx="710338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kumimoji="1"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CO" sz="2333" dirty="0">
                <a:solidFill>
                  <a:schemeClr val="tx1"/>
                </a:solidFill>
              </a:rPr>
            </a:br>
            <a:r>
              <a:rPr lang="es-CO" sz="2333" dirty="0">
                <a:solidFill>
                  <a:schemeClr val="tx1"/>
                </a:solidFill>
              </a:rPr>
              <a:t>El papel de los Estudiantes</a:t>
            </a:r>
            <a:endParaRPr lang="es-MX" sz="2333" dirty="0">
              <a:solidFill>
                <a:schemeClr val="tx1"/>
              </a:solidFill>
            </a:endParaRPr>
          </a:p>
        </p:txBody>
      </p:sp>
      <p:pic>
        <p:nvPicPr>
          <p:cNvPr id="11266" name="Picture 2" descr="http://3.bp.blogspot.com/-CJtyw6YA9zs/TcDRK6qNPBI/AAAAAAAAAAc/CnJqrgSYunI/s1600/innovation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523" y="903276"/>
            <a:ext cx="2589177" cy="273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2760882" y="1099131"/>
            <a:ext cx="3717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AutoNum type="arabicPeriod"/>
            </a:pPr>
            <a:r>
              <a:rPr lang="es-CO" sz="1600" b="1" dirty="0"/>
              <a:t>Ejercer liderazgo en la nueva generación de contadores.</a:t>
            </a:r>
          </a:p>
          <a:p>
            <a:pPr marL="285739" indent="-285739">
              <a:buAutoNum type="arabicPeriod"/>
            </a:pPr>
            <a:endParaRPr lang="es-CO" sz="1600" b="1" dirty="0"/>
          </a:p>
          <a:p>
            <a:pPr marL="285739" indent="-285739">
              <a:buAutoNum type="arabicPeriod"/>
            </a:pPr>
            <a:r>
              <a:rPr lang="es-CO" sz="1600" b="1" dirty="0"/>
              <a:t>Prepararse para afrontar cambios económicos y sociales de nuestro país</a:t>
            </a:r>
          </a:p>
          <a:p>
            <a:pPr marL="285739" indent="-285739">
              <a:buAutoNum type="arabicPeriod"/>
            </a:pPr>
            <a:endParaRPr lang="es-CO" sz="1600" b="1" dirty="0"/>
          </a:p>
          <a:p>
            <a:pPr marL="285739" indent="-285739">
              <a:buAutoNum type="arabicPeriod"/>
            </a:pPr>
            <a:r>
              <a:rPr lang="es-CO" sz="1600" b="1" dirty="0"/>
              <a:t>Responder a las actuales necesidades de profesionales contables del sector  económico.</a:t>
            </a:r>
            <a:endParaRPr lang="es-MX" sz="1600" b="1" dirty="0"/>
          </a:p>
        </p:txBody>
      </p:sp>
      <p:sp>
        <p:nvSpPr>
          <p:cNvPr id="25" name="24 Rectángulo redondeado"/>
          <p:cNvSpPr/>
          <p:nvPr/>
        </p:nvSpPr>
        <p:spPr bwMode="auto">
          <a:xfrm>
            <a:off x="701386" y="2307731"/>
            <a:ext cx="1830387" cy="56535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600" b="1" dirty="0">
                <a:solidFill>
                  <a:srgbClr val="F8F8F8"/>
                </a:solidFill>
                <a:latin typeface="Verdana" pitchFamily="34" charset="0"/>
              </a:rPr>
              <a:t>SOCIALES</a:t>
            </a:r>
            <a:endParaRPr lang="es-MX" sz="1600" b="1" dirty="0">
              <a:solidFill>
                <a:srgbClr val="F8F8F8"/>
              </a:solidFill>
              <a:latin typeface="Verdana" pitchFamily="34" charset="0"/>
            </a:endParaRP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701387" y="4462094"/>
            <a:ext cx="1830386" cy="6831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600" b="1" dirty="0">
                <a:solidFill>
                  <a:srgbClr val="F8F8F8"/>
                </a:solidFill>
                <a:latin typeface="Verdana" pitchFamily="34" charset="0"/>
              </a:rPr>
              <a:t>CON LA </a:t>
            </a:r>
          </a:p>
          <a:p>
            <a:pPr algn="ctr" defTabSz="761970" eaLnBrk="1" hangingPunct="1"/>
            <a:r>
              <a:rPr lang="es-CO" sz="1600" b="1" dirty="0">
                <a:solidFill>
                  <a:srgbClr val="F8F8F8"/>
                </a:solidFill>
                <a:latin typeface="Verdana" pitchFamily="34" charset="0"/>
              </a:rPr>
              <a:t>PROFESIÓN</a:t>
            </a:r>
            <a:endParaRPr lang="es-MX" sz="1600" b="1" dirty="0">
              <a:solidFill>
                <a:srgbClr val="F8F8F8"/>
              </a:solidFill>
              <a:latin typeface="Verdana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2820889" y="3792856"/>
            <a:ext cx="332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AutoNum type="arabicPeriod"/>
            </a:pPr>
            <a:r>
              <a:rPr lang="es-CO" sz="1600" b="1" dirty="0"/>
              <a:t>Conocer las responsabilidades</a:t>
            </a:r>
          </a:p>
          <a:p>
            <a:pPr marL="285739" indent="-285739">
              <a:buAutoNum type="arabicPeriod"/>
            </a:pPr>
            <a:endParaRPr lang="es-CO" sz="1600" b="1" dirty="0"/>
          </a:p>
          <a:p>
            <a:pPr marL="285739" indent="-285739">
              <a:buAutoNum type="arabicPeriod"/>
            </a:pPr>
            <a:r>
              <a:rPr lang="es-CO" sz="1600" b="1" dirty="0"/>
              <a:t>Conocer las limitaciones.</a:t>
            </a:r>
          </a:p>
          <a:p>
            <a:pPr marL="285739" indent="-285739">
              <a:buAutoNum type="arabicPeriod"/>
            </a:pPr>
            <a:endParaRPr lang="es-CO" sz="1600" b="1" dirty="0"/>
          </a:p>
          <a:p>
            <a:pPr marL="285739" indent="-285739">
              <a:buAutoNum type="arabicPeriod"/>
            </a:pPr>
            <a:r>
              <a:rPr lang="es-CO" sz="1600" b="1" dirty="0"/>
              <a:t>Participar activamente en la comunidad contable</a:t>
            </a:r>
            <a:r>
              <a:rPr lang="es-CO" sz="1600" dirty="0"/>
              <a:t>.</a:t>
            </a:r>
            <a:endParaRPr lang="es-MX" sz="1600" dirty="0"/>
          </a:p>
        </p:txBody>
      </p:sp>
      <p:sp>
        <p:nvSpPr>
          <p:cNvPr id="3" name="2 Rectángulo"/>
          <p:cNvSpPr/>
          <p:nvPr/>
        </p:nvSpPr>
        <p:spPr>
          <a:xfrm>
            <a:off x="5916462" y="4118967"/>
            <a:ext cx="1549591" cy="692497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VALORAR LA </a:t>
            </a:r>
          </a:p>
          <a:p>
            <a:pPr algn="ctr"/>
            <a:r>
              <a:rPr lang="es-E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PROFESIÓN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565695" y="3735697"/>
            <a:ext cx="121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/>
              <a:t>Propios</a:t>
            </a:r>
            <a:endParaRPr lang="es-MX" sz="1800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7491844" y="4776407"/>
            <a:ext cx="147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/>
              <a:t>Ante Terceros</a:t>
            </a:r>
            <a:endParaRPr lang="es-MX" sz="1800" b="1" dirty="0"/>
          </a:p>
        </p:txBody>
      </p:sp>
      <p:cxnSp>
        <p:nvCxnSpPr>
          <p:cNvPr id="13" name="12 Conector angular"/>
          <p:cNvCxnSpPr/>
          <p:nvPr/>
        </p:nvCxnSpPr>
        <p:spPr bwMode="auto">
          <a:xfrm rot="5400000" flipH="1" flipV="1">
            <a:off x="7029174" y="3624007"/>
            <a:ext cx="198604" cy="874437"/>
          </a:xfrm>
          <a:prstGeom prst="bentConnector2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29 Conector angular"/>
          <p:cNvCxnSpPr/>
          <p:nvPr/>
        </p:nvCxnSpPr>
        <p:spPr bwMode="auto">
          <a:xfrm rot="16200000" flipH="1">
            <a:off x="7016747" y="4465195"/>
            <a:ext cx="149609" cy="800586"/>
          </a:xfrm>
          <a:prstGeom prst="bentConnector2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13 Rectángulo"/>
          <p:cNvSpPr/>
          <p:nvPr/>
        </p:nvSpPr>
        <p:spPr>
          <a:xfrm>
            <a:off x="607868" y="1117307"/>
            <a:ext cx="2260023" cy="446276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OBLIGACIONES</a:t>
            </a:r>
          </a:p>
        </p:txBody>
      </p:sp>
      <p:sp>
        <p:nvSpPr>
          <p:cNvPr id="15" name="14 Flecha derecha"/>
          <p:cNvSpPr/>
          <p:nvPr/>
        </p:nvSpPr>
        <p:spPr bwMode="auto">
          <a:xfrm rot="5400000">
            <a:off x="1361643" y="1595666"/>
            <a:ext cx="480053" cy="660073"/>
          </a:xfrm>
          <a:prstGeom prst="rightArrow">
            <a:avLst/>
          </a:prstGeom>
          <a:solidFill>
            <a:srgbClr val="92D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  <p:sp>
        <p:nvSpPr>
          <p:cNvPr id="16" name="15 Flecha derecha"/>
          <p:cNvSpPr/>
          <p:nvPr/>
        </p:nvSpPr>
        <p:spPr bwMode="auto">
          <a:xfrm rot="5400000">
            <a:off x="1361644" y="3427564"/>
            <a:ext cx="480053" cy="660073"/>
          </a:xfrm>
          <a:prstGeom prst="rightArrow">
            <a:avLst/>
          </a:prstGeom>
          <a:solidFill>
            <a:srgbClr val="92D05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s-MX" sz="15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7755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800" y="2305051"/>
            <a:ext cx="3103200" cy="14797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404" y="2305052"/>
            <a:ext cx="3153396" cy="14797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801" y="3777588"/>
            <a:ext cx="3103200" cy="19302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9"/>
          <a:stretch/>
        </p:blipFill>
        <p:spPr>
          <a:xfrm>
            <a:off x="2887404" y="3784787"/>
            <a:ext cx="3153396" cy="19218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800" y="0"/>
            <a:ext cx="3103200" cy="23050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404" y="1"/>
            <a:ext cx="3153396" cy="23050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1151620" y="190500"/>
            <a:ext cx="710338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kumimoji="1" lang="es-ES" sz="21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CARÁCTER INTEGRAL Y ETICO DEL CONTADOR</a:t>
            </a:r>
            <a:br>
              <a:rPr lang="es-CO" sz="2333" dirty="0">
                <a:solidFill>
                  <a:schemeClr val="tx1"/>
                </a:solidFill>
              </a:rPr>
            </a:br>
            <a:r>
              <a:rPr lang="es-CO" sz="2333" dirty="0">
                <a:solidFill>
                  <a:schemeClr val="tx1"/>
                </a:solidFill>
              </a:rPr>
              <a:t>Nuevo Perfil de los Contadores</a:t>
            </a:r>
            <a:endParaRPr lang="es-MX" sz="2333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68" y="1086758"/>
            <a:ext cx="7633833" cy="459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91713" y="159736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Saben Redactar</a:t>
            </a:r>
            <a:endParaRPr lang="es-MX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871700" y="2737487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Saben Hablar en Público</a:t>
            </a:r>
            <a:endParaRPr lang="es-MX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850920" y="3697594"/>
            <a:ext cx="1320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Resuelven problemas y generan valor</a:t>
            </a:r>
            <a:endParaRPr lang="es-MX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rot="18123261">
            <a:off x="3667261" y="1310962"/>
            <a:ext cx="130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Majan el leguaje corporativo</a:t>
            </a:r>
            <a:endParaRPr lang="es-MX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151953" y="3937620"/>
            <a:ext cx="1500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Pensamiento Estratégico</a:t>
            </a:r>
            <a:endParaRPr lang="es-MX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831807" y="2617474"/>
            <a:ext cx="1307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Consultivos no hacedores</a:t>
            </a:r>
            <a:endParaRPr lang="es-MX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 rot="20211479">
            <a:off x="2231740" y="4897727"/>
            <a:ext cx="1307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Acreditados</a:t>
            </a:r>
            <a:endParaRPr lang="es-MX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65616" y="2257957"/>
            <a:ext cx="1752533" cy="990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67" b="1" dirty="0"/>
              <a:t>FIRMAS DE CONTADORES</a:t>
            </a:r>
          </a:p>
          <a:p>
            <a:pPr algn="ctr"/>
            <a:r>
              <a:rPr lang="es-CO" sz="1167" b="1" dirty="0"/>
              <a:t>ASOCIACIONES</a:t>
            </a:r>
          </a:p>
          <a:p>
            <a:pPr algn="ctr"/>
            <a:r>
              <a:rPr lang="es-CO" sz="1167" b="1" dirty="0"/>
              <a:t>INVESTIGADORES</a:t>
            </a:r>
          </a:p>
          <a:p>
            <a:pPr algn="ctr"/>
            <a:r>
              <a:rPr lang="es-CO" sz="1167" b="1" dirty="0"/>
              <a:t>AGREMIACIONES</a:t>
            </a:r>
            <a:endParaRPr lang="es-MX" sz="1167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534134" y="1218873"/>
            <a:ext cx="194319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67" b="1" dirty="0"/>
              <a:t>UNIVERSIDADES</a:t>
            </a:r>
            <a:endParaRPr lang="es-MX" sz="1167" b="1" dirty="0"/>
          </a:p>
        </p:txBody>
      </p:sp>
      <p:sp>
        <p:nvSpPr>
          <p:cNvPr id="6" name="5 Llamada de flecha a la izquierda"/>
          <p:cNvSpPr/>
          <p:nvPr/>
        </p:nvSpPr>
        <p:spPr bwMode="auto">
          <a:xfrm>
            <a:off x="4902037" y="1485091"/>
            <a:ext cx="2003629" cy="1372410"/>
          </a:xfrm>
          <a:prstGeom prst="leftArrowCallout">
            <a:avLst>
              <a:gd name="adj1" fmla="val 26883"/>
              <a:gd name="adj2" fmla="val 25000"/>
              <a:gd name="adj3" fmla="val 25000"/>
              <a:gd name="adj4" fmla="val 64977"/>
            </a:avLst>
          </a:prstGeom>
          <a:solidFill>
            <a:schemeClr val="accent1">
              <a:lumMod val="50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non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1" hangingPunct="1"/>
            <a:r>
              <a:rPr lang="es-CO" sz="1500" b="1" dirty="0">
                <a:solidFill>
                  <a:srgbClr val="F8F8F8"/>
                </a:solidFill>
                <a:latin typeface="Verdana" pitchFamily="34" charset="0"/>
              </a:rPr>
              <a:t>Trabajando</a:t>
            </a:r>
            <a:endParaRPr lang="es-MX" sz="1500" b="1" dirty="0">
              <a:solidFill>
                <a:srgbClr val="F8F8F8"/>
              </a:solidFill>
              <a:latin typeface="Verdana" pitchFamily="34" charset="0"/>
            </a:endParaRPr>
          </a:p>
          <a:p>
            <a:pPr algn="ctr" defTabSz="761970" eaLnBrk="1" hangingPunct="1"/>
            <a:r>
              <a:rPr lang="es-CO" sz="1500" b="1" dirty="0">
                <a:solidFill>
                  <a:srgbClr val="F8F8F8"/>
                </a:solidFill>
                <a:latin typeface="Verdana" pitchFamily="34" charset="0"/>
              </a:rPr>
              <a:t>en la </a:t>
            </a:r>
          </a:p>
          <a:p>
            <a:pPr algn="ctr" defTabSz="761970" eaLnBrk="1" hangingPunct="1"/>
            <a:r>
              <a:rPr lang="es-CO" sz="1500" b="1" dirty="0">
                <a:solidFill>
                  <a:srgbClr val="F8F8F8"/>
                </a:solidFill>
                <a:latin typeface="Verdana" pitchFamily="34" charset="0"/>
              </a:rPr>
              <a:t>Construcción </a:t>
            </a:r>
          </a:p>
          <a:p>
            <a:pPr algn="ctr" defTabSz="761970" eaLnBrk="1" hangingPunct="1"/>
            <a:r>
              <a:rPr lang="es-CO" sz="1500" b="1" dirty="0">
                <a:solidFill>
                  <a:srgbClr val="F8F8F8"/>
                </a:solidFill>
                <a:latin typeface="Verdana" pitchFamily="34" charset="0"/>
              </a:rPr>
              <a:t>de un nuevo</a:t>
            </a:r>
          </a:p>
          <a:p>
            <a:pPr algn="ctr" defTabSz="761970" eaLnBrk="1" hangingPunct="1"/>
            <a:r>
              <a:rPr lang="es-CO" sz="1500" b="1" dirty="0">
                <a:solidFill>
                  <a:srgbClr val="F8F8F8"/>
                </a:solidFill>
                <a:latin typeface="Verdana" pitchFamily="34" charset="0"/>
              </a:rPr>
              <a:t>perfil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202070" y="4837720"/>
            <a:ext cx="1890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Valor su trabajo </a:t>
            </a:r>
          </a:p>
          <a:p>
            <a:pPr algn="ctr"/>
            <a:r>
              <a:rPr lang="es-CO" b="1" dirty="0">
                <a:solidFill>
                  <a:schemeClr val="accent5">
                    <a:lumMod val="10000"/>
                  </a:schemeClr>
                </a:solidFill>
              </a:rPr>
              <a:t>$$ VS.. Responsabilidad</a:t>
            </a:r>
            <a:endParaRPr lang="es-MX" b="1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3987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37081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 VUELO DE LOS GANS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063" y="-3208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28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4"/>
          <p:cNvSpPr txBox="1">
            <a:spLocks/>
          </p:cNvSpPr>
          <p:nvPr/>
        </p:nvSpPr>
        <p:spPr>
          <a:xfrm>
            <a:off x="4273061" y="1391324"/>
            <a:ext cx="4667213" cy="316835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 dirty="0">
                <a:solidFill>
                  <a:srgbClr val="002060"/>
                </a:solidFill>
              </a:rPr>
              <a:t>BUENAS  PRÁCTICAS  DE  IMPULSO  A  LA TRANSPARENCIA  Y  PREVENCIÓN  DE OPERACIONES  ILÍCITAS </a:t>
            </a:r>
            <a:endParaRPr lang="es-ES" sz="22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99" y="650928"/>
            <a:ext cx="4231029" cy="46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2644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18695" y="38628"/>
            <a:ext cx="8825305" cy="936622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b="0" kern="1200" cap="none" baseline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DE QUÉ HABLAMOS CUANDO DECIMOS CORRUPCIÓN</a:t>
            </a:r>
            <a:b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es-CL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(Algunas definiciones)</a:t>
            </a:r>
            <a:endParaRPr kumimoji="0" lang="es-CO" sz="1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4" name="Llamada rectangular redondeada 3"/>
          <p:cNvSpPr/>
          <p:nvPr/>
        </p:nvSpPr>
        <p:spPr>
          <a:xfrm>
            <a:off x="144016" y="3068960"/>
            <a:ext cx="1876009" cy="1872208"/>
          </a:xfrm>
          <a:prstGeom prst="wedgeRoundRectCallou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  <a:scene3d>
            <a:camera prst="isometricOffAxis1Right"/>
            <a:lightRig rig="threePt" dir="t"/>
          </a:scene3d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Una desviación de</a:t>
            </a:r>
            <a:r>
              <a:rPr kumimoji="0" lang="es-CL" sz="1600" b="1" i="0" u="none" strike="noStrike" kern="0" cap="none" spc="0" normalizeH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 orientación original al bien público hacia el interés privado.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153495"/>
            <a:ext cx="1704313" cy="36933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800" b="1" dirty="0">
                <a:solidFill>
                  <a:srgbClr val="40558A"/>
                </a:solidFill>
                <a:latin typeface="Century Gothic" panose="020B0502020202020204"/>
              </a:rPr>
              <a:t>Aristóteles</a:t>
            </a:r>
          </a:p>
        </p:txBody>
      </p:sp>
      <p:sp>
        <p:nvSpPr>
          <p:cNvPr id="6" name="Llamada rectangular redondeada 5"/>
          <p:cNvSpPr/>
          <p:nvPr/>
        </p:nvSpPr>
        <p:spPr>
          <a:xfrm>
            <a:off x="2025399" y="2679013"/>
            <a:ext cx="2160240" cy="1872208"/>
          </a:xfrm>
          <a:prstGeom prst="wedgeRoundRectCallou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  <a:scene3d>
            <a:camera prst="isometricOffAxis1Right"/>
            <a:lightRig rig="threePt" dir="t"/>
          </a:scene3d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Todo abuso del poder público para beneficio privado. </a:t>
            </a: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rgbClr val="40558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25399" y="4799183"/>
            <a:ext cx="1869423" cy="36933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40558A"/>
                </a:solidFill>
                <a:latin typeface="Century Gothic" panose="020B0502020202020204"/>
              </a:rPr>
              <a:t>Banco Mundial</a:t>
            </a:r>
          </a:p>
        </p:txBody>
      </p:sp>
      <p:sp>
        <p:nvSpPr>
          <p:cNvPr id="8" name="Llamada rectangular redondeada 7"/>
          <p:cNvSpPr/>
          <p:nvPr/>
        </p:nvSpPr>
        <p:spPr>
          <a:xfrm>
            <a:off x="6487801" y="1111755"/>
            <a:ext cx="2656199" cy="3537684"/>
          </a:xfrm>
          <a:prstGeom prst="wedgeRoundRectCallou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  <a:scene3d>
            <a:camera prst="isometricOffAxis1Right"/>
            <a:lightRig rig="threePt" dir="t"/>
          </a:scene3d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 el comportamiento que se aparta de los deberes formales de la función pública debido a consideraciones pecuniarias privadas (personales, de cercanía familiar, de camarillas, </a:t>
            </a:r>
            <a:r>
              <a:rPr kumimoji="0" lang="es-CL" b="1" i="0" u="none" strike="noStrike" kern="0" cap="none" spc="0" normalizeH="0" baseline="0" noProof="0" dirty="0" err="1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etc</a:t>
            </a:r>
            <a:r>
              <a:rPr kumimoji="0" lang="es-CL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 o beneficios privados, o viola las reglas del ejercicio de cierto tipo de influencia privada.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226392" y="5153495"/>
            <a:ext cx="638316" cy="36933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pPr algn="r" defTabSz="121898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L" sz="1800" b="1" dirty="0" err="1">
                <a:solidFill>
                  <a:srgbClr val="40558A"/>
                </a:solidFill>
                <a:latin typeface="Century Gothic" panose="020B0502020202020204"/>
              </a:rPr>
              <a:t>Nye</a:t>
            </a:r>
            <a:endParaRPr lang="es-CL" sz="1800" b="1" dirty="0">
              <a:solidFill>
                <a:srgbClr val="40558A"/>
              </a:solidFill>
              <a:latin typeface="Century Gothic" panose="020B0502020202020204"/>
            </a:endParaRPr>
          </a:p>
        </p:txBody>
      </p:sp>
      <p:sp>
        <p:nvSpPr>
          <p:cNvPr id="10" name="Llamada rectangular redondeada 9"/>
          <p:cNvSpPr/>
          <p:nvPr/>
        </p:nvSpPr>
        <p:spPr>
          <a:xfrm>
            <a:off x="4078009" y="1567542"/>
            <a:ext cx="2453420" cy="3076301"/>
          </a:xfrm>
          <a:prstGeom prst="wedgeRoundRectCallou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  <a:scene3d>
            <a:camera prst="isometricOffAxis1Right"/>
            <a:lightRig rig="threePt" dir="t"/>
          </a:scene3d>
        </p:spPr>
        <p:txBody>
          <a:bodyPr rtlCol="0" anchor="ctr"/>
          <a:lstStyle/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es-CO" sz="1600" b="1" i="0" u="none" strike="noStrike" kern="0" cap="none" spc="0" normalizeH="0" baseline="0" noProof="0" dirty="0">
              <a:ln>
                <a:noFill/>
              </a:ln>
              <a:solidFill>
                <a:srgbClr val="40558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 mal uso del poder público o de la autoridad para el beneficio particular, </a:t>
            </a: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por medio del soborno, la extorsión, la venta de influencias, el nepotismo, el fraude,</a:t>
            </a: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40558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 tráfico de dinero y el desfalco.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600" b="1" i="0" u="none" strike="noStrike" kern="0" cap="none" spc="0" normalizeH="0" baseline="0" noProof="0" dirty="0">
              <a:ln>
                <a:noFill/>
              </a:ln>
              <a:solidFill>
                <a:srgbClr val="40558A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632344" y="5075892"/>
            <a:ext cx="795411" cy="36933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b="1" dirty="0">
                <a:solidFill>
                  <a:srgbClr val="40558A"/>
                </a:solidFill>
                <a:latin typeface="Century Gothic" panose="020B0502020202020204"/>
              </a:rPr>
              <a:t>PNUD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 bwMode="auto">
          <a:xfrm>
            <a:off x="7914059" y="924688"/>
            <a:ext cx="1229942" cy="37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s-E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341801">
              <a:defRPr/>
            </a:pPr>
            <a:r>
              <a:rPr lang="es-CO" sz="2401" b="1" dirty="0">
                <a:latin typeface="Aharoni" pitchFamily="2" charset="-79"/>
                <a:ea typeface="+mn-ea"/>
                <a:cs typeface="Aharoni" pitchFamily="2" charset="-79"/>
              </a:rPr>
              <a:t>Causas</a:t>
            </a: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-147265" y="3409273"/>
            <a:ext cx="1456580" cy="46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s-CO" altLang="es-CO" sz="2401" b="1" dirty="0">
                <a:latin typeface="Aharoni" pitchFamily="2" charset="0"/>
                <a:cs typeface="Aharoni" pitchFamily="2" charset="0"/>
              </a:rPr>
              <a:t>Efectos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628775" y="2226899"/>
            <a:ext cx="7443616" cy="2931165"/>
            <a:chOff x="1366093" y="2226899"/>
            <a:chExt cx="7706298" cy="2931165"/>
          </a:xfrm>
        </p:grpSpPr>
        <p:sp>
          <p:nvSpPr>
            <p:cNvPr id="11" name="Pentágono 10"/>
            <p:cNvSpPr/>
            <p:nvPr/>
          </p:nvSpPr>
          <p:spPr>
            <a:xfrm rot="10800000">
              <a:off x="1366093" y="2226899"/>
              <a:ext cx="7601639" cy="2931165"/>
            </a:xfrm>
            <a:prstGeom prst="homePlat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sz="1053" dirty="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43258" y="2226899"/>
              <a:ext cx="6329133" cy="2826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500" b="1" dirty="0">
                  <a:solidFill>
                    <a:srgbClr val="0070C0"/>
                  </a:solidFill>
                </a:rPr>
                <a:t>Debilita los valores fundamentales en la sociedad y propicia escenarios de conflicto y guerra.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500" b="1" dirty="0">
                  <a:solidFill>
                    <a:srgbClr val="0070C0"/>
                  </a:solidFill>
                </a:rPr>
                <a:t>Reduce los beneficios de la competencia económica.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500" b="1" dirty="0">
                  <a:solidFill>
                    <a:srgbClr val="0070C0"/>
                  </a:solidFill>
                </a:rPr>
                <a:t>Favorece el ingreso de capitales provenientes de actividades </a:t>
              </a:r>
            </a:p>
            <a:p>
              <a:pPr>
                <a:lnSpc>
                  <a:spcPct val="150000"/>
                </a:lnSpc>
              </a:pPr>
              <a:r>
                <a:rPr lang="es-CO" altLang="es-CO" sz="1500" b="1" dirty="0">
                  <a:solidFill>
                    <a:srgbClr val="0070C0"/>
                  </a:solidFill>
                </a:rPr>
                <a:t>     ilícitas a la economía.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500" b="1" dirty="0">
                  <a:solidFill>
                    <a:srgbClr val="0070C0"/>
                  </a:solidFill>
                </a:rPr>
                <a:t>Encarece las compras estatales.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500" b="1" dirty="0">
                  <a:solidFill>
                    <a:srgbClr val="0070C0"/>
                  </a:solidFill>
                </a:rPr>
                <a:t>Desalienta la inversión nacional y extranjera.</a:t>
              </a:r>
            </a:p>
            <a:p>
              <a:pPr indent="-257244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s-CO" altLang="es-CO" sz="1500" b="1" dirty="0">
                  <a:solidFill>
                    <a:srgbClr val="0070C0"/>
                  </a:solidFill>
                </a:rPr>
                <a:t>Desestimula la participación ciudadana.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81025" y="82104"/>
            <a:ext cx="7361608" cy="2035930"/>
            <a:chOff x="121185" y="7304"/>
            <a:chExt cx="7633109" cy="1964720"/>
          </a:xfrm>
        </p:grpSpPr>
        <p:sp>
          <p:nvSpPr>
            <p:cNvPr id="14" name="Pentágono 13"/>
            <p:cNvSpPr/>
            <p:nvPr/>
          </p:nvSpPr>
          <p:spPr>
            <a:xfrm>
              <a:off x="121185" y="44072"/>
              <a:ext cx="7633109" cy="1927952"/>
            </a:xfrm>
            <a:prstGeom prst="homePlat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4870822" y="7304"/>
              <a:ext cx="2354527" cy="1845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>
                  <a:solidFill>
                    <a:schemeClr val="tx1"/>
                  </a:solidFill>
                </a:rPr>
                <a:t> Falta de transparencia.</a:t>
              </a:r>
            </a:p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>
                  <a:solidFill>
                    <a:schemeClr val="tx1"/>
                  </a:solidFill>
                </a:rPr>
                <a:t> Monopolio del poder.</a:t>
              </a:r>
            </a:p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>
                  <a:solidFill>
                    <a:schemeClr val="tx1"/>
                  </a:solidFill>
                </a:rPr>
                <a:t> Salarios bajos.</a:t>
              </a:r>
            </a:p>
            <a:p>
              <a:pPr>
                <a:buFont typeface="Wingdings" panose="05000000000000000000" pitchFamily="2" charset="2"/>
                <a:buChar char="Ø"/>
              </a:pPr>
              <a:endParaRPr lang="es-CO" altLang="es-CO" b="1" dirty="0">
                <a:solidFill>
                  <a:schemeClr val="tx1"/>
                </a:solidFill>
              </a:endParaRPr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>
                  <a:solidFill>
                    <a:schemeClr val="tx1"/>
                  </a:solidFill>
                </a:rPr>
                <a:t> Baja tasa de detección.  </a:t>
              </a:r>
            </a:p>
            <a:p>
              <a:pPr algn="ctr"/>
              <a:endParaRPr lang="es-CO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477521" y="148795"/>
              <a:ext cx="4445308" cy="1544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/>
                <a:t>Ausencia de normas, reglamentos, políticas y leyes.</a:t>
              </a:r>
            </a:p>
            <a:p>
              <a:endParaRPr lang="es-CO" altLang="es-CO" b="1" dirty="0"/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/>
                <a:t>Debilidad de los sistemas de control y supervisión.</a:t>
              </a:r>
            </a:p>
            <a:p>
              <a:endParaRPr lang="es-CO" altLang="es-CO" b="1" dirty="0"/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/>
                <a:t>Ausencia de rendición de cuentas (</a:t>
              </a:r>
              <a:r>
                <a:rPr lang="en-US" altLang="es-CO" b="1" dirty="0"/>
                <a:t>Accountability</a:t>
              </a:r>
              <a:r>
                <a:rPr lang="es-CO" altLang="es-CO" b="1" dirty="0"/>
                <a:t>)</a:t>
              </a:r>
            </a:p>
            <a:p>
              <a:endParaRPr lang="es-CO" altLang="es-CO" b="1" dirty="0"/>
            </a:p>
            <a:p>
              <a:pPr>
                <a:buFont typeface="Wingdings" panose="05000000000000000000" pitchFamily="2" charset="2"/>
                <a:buChar char="Ø"/>
              </a:pPr>
              <a:r>
                <a:rPr lang="es-CO" altLang="es-CO" b="1" dirty="0"/>
                <a:t>Alto grado de discrecionalidad.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979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825826" y="32006"/>
            <a:ext cx="5285793" cy="756870"/>
          </a:xfrm>
        </p:spPr>
        <p:txBody>
          <a:bodyPr>
            <a:normAutofit/>
          </a:bodyPr>
          <a:lstStyle/>
          <a:p>
            <a:pPr algn="just"/>
            <a:r>
              <a:rPr lang="es-AR" sz="2000" b="1" dirty="0">
                <a:solidFill>
                  <a:schemeClr val="accent5"/>
                </a:solidFill>
              </a:rPr>
              <a:t>DEL LAVADO DE ACTIVOS -LA- Y </a:t>
            </a:r>
            <a:br>
              <a:rPr lang="es-AR" sz="2000" b="1" dirty="0">
                <a:solidFill>
                  <a:schemeClr val="accent5"/>
                </a:solidFill>
              </a:rPr>
            </a:br>
            <a:r>
              <a:rPr lang="es-AR" sz="2000" b="1" dirty="0">
                <a:solidFill>
                  <a:schemeClr val="accent5"/>
                </a:solidFill>
              </a:rPr>
              <a:t>FINANCIAMIENTO DEL TERRORISMO -FT-</a:t>
            </a:r>
            <a:endParaRPr lang="es-AR" sz="2000" b="1" dirty="0">
              <a:solidFill>
                <a:srgbClr val="7030A0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600897" y="939876"/>
            <a:ext cx="7306240" cy="188582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AR" sz="1800" b="1"/>
              <a:t>Ningún país, economía o sector es inmune al delito de lavado de activos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AR" sz="1800" b="1"/>
              <a:t>El LA y el FT tienen efectos transversales perversos y devastadores: distribución del poder económico, afectación de la integridad del sistema financiero, de la seguridad del estado, daños reputacionales y en el desarrollo social y humano.</a:t>
            </a:r>
            <a:endParaRPr lang="es-AR" sz="1800" b="1" dirty="0"/>
          </a:p>
        </p:txBody>
      </p:sp>
      <p:sp>
        <p:nvSpPr>
          <p:cNvPr id="5" name="Flecha curvada hacia arriba 4"/>
          <p:cNvSpPr/>
          <p:nvPr/>
        </p:nvSpPr>
        <p:spPr>
          <a:xfrm>
            <a:off x="736575" y="4370062"/>
            <a:ext cx="1566582" cy="432158"/>
          </a:xfrm>
          <a:prstGeom prst="curved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6" name="Flecha curvada hacia arriba 5"/>
          <p:cNvSpPr/>
          <p:nvPr/>
        </p:nvSpPr>
        <p:spPr>
          <a:xfrm>
            <a:off x="2411198" y="4370061"/>
            <a:ext cx="1404521" cy="432159"/>
          </a:xfrm>
          <a:prstGeom prst="curved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 dirty="0">
              <a:solidFill>
                <a:schemeClr val="tx1"/>
              </a:solidFill>
            </a:endParaRPr>
          </a:p>
        </p:txBody>
      </p:sp>
      <p:sp>
        <p:nvSpPr>
          <p:cNvPr id="7" name="Flecha curvada hacia arriba 6"/>
          <p:cNvSpPr/>
          <p:nvPr/>
        </p:nvSpPr>
        <p:spPr>
          <a:xfrm>
            <a:off x="4018082" y="4379366"/>
            <a:ext cx="1593718" cy="422855"/>
          </a:xfrm>
          <a:prstGeom prst="curved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 dirty="0">
              <a:solidFill>
                <a:schemeClr val="tx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77118" y="1030077"/>
            <a:ext cx="1260802" cy="1665363"/>
            <a:chOff x="292765" y="1340768"/>
            <a:chExt cx="1490663" cy="187220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65" y="2348880"/>
              <a:ext cx="1490663" cy="8640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65" y="1340768"/>
              <a:ext cx="1490663" cy="100811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Esquina doblada 10"/>
          <p:cNvSpPr/>
          <p:nvPr/>
        </p:nvSpPr>
        <p:spPr>
          <a:xfrm>
            <a:off x="304415" y="3358137"/>
            <a:ext cx="1404522" cy="1011925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Efectos Financieros </a:t>
            </a:r>
          </a:p>
        </p:txBody>
      </p:sp>
      <p:sp>
        <p:nvSpPr>
          <p:cNvPr id="12" name="Esquina doblada 11"/>
          <p:cNvSpPr/>
          <p:nvPr/>
        </p:nvSpPr>
        <p:spPr>
          <a:xfrm>
            <a:off x="3329538" y="3358137"/>
            <a:ext cx="1509815" cy="1011925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Efectos Económicos</a:t>
            </a:r>
          </a:p>
        </p:txBody>
      </p:sp>
      <p:sp>
        <p:nvSpPr>
          <p:cNvPr id="13" name="Esquina doblada 12"/>
          <p:cNvSpPr/>
          <p:nvPr/>
        </p:nvSpPr>
        <p:spPr>
          <a:xfrm>
            <a:off x="1816976" y="3358136"/>
            <a:ext cx="1350502" cy="1011926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Amenazas Sociales</a:t>
            </a:r>
          </a:p>
        </p:txBody>
      </p:sp>
      <p:sp>
        <p:nvSpPr>
          <p:cNvPr id="14" name="Esquina doblada 13"/>
          <p:cNvSpPr/>
          <p:nvPr/>
        </p:nvSpPr>
        <p:spPr>
          <a:xfrm>
            <a:off x="5003908" y="3358136"/>
            <a:ext cx="1913959" cy="1011925"/>
          </a:xfrm>
          <a:prstGeom prst="foldedCorne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Costos Reputacionales </a:t>
            </a:r>
          </a:p>
        </p:txBody>
      </p:sp>
      <p:sp>
        <p:nvSpPr>
          <p:cNvPr id="15" name="Igual que 14"/>
          <p:cNvSpPr/>
          <p:nvPr/>
        </p:nvSpPr>
        <p:spPr>
          <a:xfrm>
            <a:off x="6948884" y="3559761"/>
            <a:ext cx="324120" cy="432161"/>
          </a:xfrm>
          <a:prstGeom prst="mathEqual">
            <a:avLst/>
          </a:prstGeom>
          <a:solidFill>
            <a:srgbClr val="7030A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3" dirty="0">
              <a:solidFill>
                <a:schemeClr val="tx2"/>
              </a:solidFill>
            </a:endParaRPr>
          </a:p>
        </p:txBody>
      </p:sp>
      <p:sp>
        <p:nvSpPr>
          <p:cNvPr id="16" name="Cerrar llave 15"/>
          <p:cNvSpPr/>
          <p:nvPr/>
        </p:nvSpPr>
        <p:spPr>
          <a:xfrm>
            <a:off x="1276775" y="1030077"/>
            <a:ext cx="182959" cy="1665363"/>
          </a:xfrm>
          <a:prstGeom prst="rightBrace">
            <a:avLst>
              <a:gd name="adj1" fmla="val 8331"/>
              <a:gd name="adj2" fmla="val 46322"/>
            </a:avLst>
          </a:prstGeom>
          <a:noFill/>
          <a:ln w="28575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53" b="1" dirty="0"/>
          </a:p>
        </p:txBody>
      </p:sp>
      <p:sp>
        <p:nvSpPr>
          <p:cNvPr id="17" name="Pergamino vertical 16"/>
          <p:cNvSpPr/>
          <p:nvPr/>
        </p:nvSpPr>
        <p:spPr>
          <a:xfrm>
            <a:off x="7124362" y="2848196"/>
            <a:ext cx="2019637" cy="1954026"/>
          </a:xfrm>
          <a:prstGeom prst="verticalScroll">
            <a:avLst/>
          </a:prstGeom>
          <a:ln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Desarrollo del </a:t>
            </a:r>
          </a:p>
          <a:p>
            <a:pPr algn="ctr"/>
            <a:r>
              <a:rPr lang="es-CO" sz="2400" b="1" dirty="0"/>
              <a:t>País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934763" y="136518"/>
            <a:ext cx="1548348" cy="482758"/>
            <a:chOff x="934763" y="136518"/>
            <a:chExt cx="1548348" cy="482758"/>
          </a:xfrm>
        </p:grpSpPr>
        <p:sp>
          <p:nvSpPr>
            <p:cNvPr id="19" name="Llamada con línea 3 18"/>
            <p:cNvSpPr/>
            <p:nvPr/>
          </p:nvSpPr>
          <p:spPr>
            <a:xfrm rot="16200000">
              <a:off x="1467558" y="-396277"/>
              <a:ext cx="482758" cy="1548348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0000"/>
                <a:gd name="adj6" fmla="val -16667"/>
                <a:gd name="adj7" fmla="val 125059"/>
                <a:gd name="adj8" fmla="val 6486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0" name="8 Rectángulo"/>
            <p:cNvSpPr>
              <a:spLocks noChangeArrowheads="1"/>
            </p:cNvSpPr>
            <p:nvPr/>
          </p:nvSpPr>
          <p:spPr bwMode="auto">
            <a:xfrm>
              <a:off x="1006676" y="140314"/>
              <a:ext cx="1418736" cy="46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s-E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s-CO" altLang="es-CO" sz="2401" b="1" dirty="0">
                  <a:solidFill>
                    <a:schemeClr val="bg1"/>
                  </a:solidFill>
                  <a:latin typeface="Aharoni" pitchFamily="2" charset="0"/>
                  <a:cs typeface="Aharoni" pitchFamily="2" charset="0"/>
                </a:rPr>
                <a:t>Efectos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8699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BACKUP 03 MARZO 2016\Desktop\descarg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69656">
            <a:off x="2625636" y="1109933"/>
            <a:ext cx="2177355" cy="176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0 CuadroTexto"/>
          <p:cNvSpPr txBox="1"/>
          <p:nvPr/>
        </p:nvSpPr>
        <p:spPr>
          <a:xfrm>
            <a:off x="117648" y="830590"/>
            <a:ext cx="2304402" cy="8081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68592" tIns="34297" rIns="68592" bIns="34297" rtlCol="0">
            <a:spAutoFit/>
          </a:bodyPr>
          <a:lstStyle/>
          <a:p>
            <a:pPr algn="ctr"/>
            <a:r>
              <a:rPr lang="es-CO" sz="2401" b="1" dirty="0">
                <a:solidFill>
                  <a:srgbClr val="000000"/>
                </a:solidFill>
              </a:rPr>
              <a:t>BUEN  GOBIERNO ES</a:t>
            </a:r>
            <a:r>
              <a:rPr lang="es-CO" sz="1053" b="1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5" name="11 Flecha curvada hacia abajo"/>
          <p:cNvSpPr/>
          <p:nvPr/>
        </p:nvSpPr>
        <p:spPr bwMode="auto">
          <a:xfrm rot="1157192">
            <a:off x="564839" y="650888"/>
            <a:ext cx="3376001" cy="702643"/>
          </a:xfrm>
          <a:prstGeom prst="curved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92" tIns="34297" rIns="68592" bIns="34297" numCol="1" rtlCol="0" anchor="t" anchorCtr="0" compatLnSpc="1">
            <a:prstTxWarp prst="textNoShape">
              <a:avLst/>
            </a:prstTxWarp>
          </a:bodyPr>
          <a:lstStyle/>
          <a:p>
            <a:endParaRPr lang="es-CO" sz="1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9 CuadroTexto"/>
          <p:cNvSpPr txBox="1"/>
          <p:nvPr/>
        </p:nvSpPr>
        <p:spPr>
          <a:xfrm>
            <a:off x="0" y="3010413"/>
            <a:ext cx="4031799" cy="2332319"/>
          </a:xfrm>
          <a:prstGeom prst="rect">
            <a:avLst/>
          </a:prstGeom>
          <a:noFill/>
        </p:spPr>
        <p:txBody>
          <a:bodyPr wrap="square" lIns="68592" tIns="34297" rIns="68592" bIns="34297" rtlCol="0">
            <a:spAutoFit/>
          </a:bodyPr>
          <a:lstStyle/>
          <a:p>
            <a:r>
              <a:rPr lang="es-CO" sz="2101" b="1" dirty="0">
                <a:solidFill>
                  <a:srgbClr val="000000"/>
                </a:solidFill>
                <a:latin typeface="Calibri"/>
              </a:rPr>
              <a:t>       más que un PRINCIPIO…  un          	</a:t>
            </a:r>
            <a:r>
              <a:rPr lang="es-CO" sz="2101" b="1" u="sng" dirty="0">
                <a:solidFill>
                  <a:srgbClr val="000000"/>
                </a:solidFill>
                <a:latin typeface="Calibri"/>
              </a:rPr>
              <a:t>BENEFICIO</a:t>
            </a:r>
            <a:r>
              <a:rPr lang="es-CO" sz="2101" b="1" dirty="0">
                <a:solidFill>
                  <a:srgbClr val="000000"/>
                </a:solidFill>
                <a:latin typeface="Calibri"/>
              </a:rPr>
              <a:t> en términos de:</a:t>
            </a:r>
          </a:p>
          <a:p>
            <a:endParaRPr lang="es-CO" sz="2101" b="1" dirty="0">
              <a:solidFill>
                <a:srgbClr val="000000"/>
              </a:solidFill>
              <a:latin typeface="Calibri"/>
            </a:endParaRPr>
          </a:p>
          <a:p>
            <a:pPr marL="600092" lvl="1" indent="-257223">
              <a:buFont typeface="Arial" panose="020B0604020202020204" pitchFamily="34" charset="0"/>
              <a:buChar char="•"/>
            </a:pPr>
            <a:r>
              <a:rPr lang="es-CO" sz="2101" b="1" dirty="0">
                <a:solidFill>
                  <a:srgbClr val="000000"/>
                </a:solidFill>
                <a:latin typeface="Calibri"/>
              </a:rPr>
              <a:t>Calidad de Información</a:t>
            </a:r>
          </a:p>
          <a:p>
            <a:pPr marL="600092" lvl="1" indent="-257223">
              <a:buFont typeface="Arial" panose="020B0604020202020204" pitchFamily="34" charset="0"/>
              <a:buChar char="•"/>
            </a:pPr>
            <a:r>
              <a:rPr lang="es-CO" sz="2101" b="1" dirty="0">
                <a:solidFill>
                  <a:srgbClr val="000000"/>
                </a:solidFill>
                <a:latin typeface="Calibri"/>
              </a:rPr>
              <a:t>Uso de la Información</a:t>
            </a:r>
          </a:p>
          <a:p>
            <a:pPr marL="600092" lvl="1" indent="-257223">
              <a:buFont typeface="Arial" panose="020B0604020202020204" pitchFamily="34" charset="0"/>
              <a:buChar char="•"/>
            </a:pPr>
            <a:r>
              <a:rPr lang="es-CO" sz="2101" b="1" dirty="0">
                <a:solidFill>
                  <a:srgbClr val="000000"/>
                </a:solidFill>
                <a:latin typeface="Calibri"/>
              </a:rPr>
              <a:t>Divulgación Proactiva de la Información</a:t>
            </a:r>
          </a:p>
        </p:txBody>
      </p:sp>
      <p:sp>
        <p:nvSpPr>
          <p:cNvPr id="7" name="10 CuadroTexto"/>
          <p:cNvSpPr txBox="1"/>
          <p:nvPr/>
        </p:nvSpPr>
        <p:spPr>
          <a:xfrm>
            <a:off x="6207704" y="750718"/>
            <a:ext cx="2721968" cy="8081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68592" tIns="34297" rIns="68592" bIns="34297" rtlCol="0">
            <a:spAutoFit/>
          </a:bodyPr>
          <a:lstStyle/>
          <a:p>
            <a:pPr algn="ctr"/>
            <a:r>
              <a:rPr lang="es-CO" sz="2401" b="1" dirty="0">
                <a:solidFill>
                  <a:srgbClr val="000000"/>
                </a:solidFill>
              </a:rPr>
              <a:t>OPERACIONES ILÍCITAS</a:t>
            </a:r>
            <a:r>
              <a:rPr lang="es-CO" sz="1053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740" y="3028437"/>
            <a:ext cx="1256628" cy="12876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899" y="3037313"/>
            <a:ext cx="1538773" cy="128760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922" y="4333794"/>
            <a:ext cx="1262447" cy="12407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96" y="1562819"/>
            <a:ext cx="1587476" cy="14744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834" y="1558837"/>
            <a:ext cx="1344065" cy="151474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343" y="49576"/>
            <a:ext cx="1440873" cy="1652530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4907905" y="1624988"/>
            <a:ext cx="790316" cy="1412325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 rot="3633389">
            <a:off x="5081408" y="2155153"/>
            <a:ext cx="97953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500" b="1" dirty="0"/>
              <a:t>RUPTURA</a:t>
            </a:r>
            <a:r>
              <a:rPr lang="es-CO" sz="1053" b="1" dirty="0"/>
              <a:t> 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368" y="4316041"/>
            <a:ext cx="1548756" cy="12584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715" y="3037312"/>
            <a:ext cx="1315379" cy="12698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716" y="4316039"/>
            <a:ext cx="1310789" cy="1258496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 rot="900505">
            <a:off x="2569477" y="1869123"/>
            <a:ext cx="1440426" cy="461683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es-ES" sz="1275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 las cuentas </a:t>
            </a:r>
          </a:p>
          <a:p>
            <a:pPr algn="ctr"/>
            <a:r>
              <a:rPr lang="es-ES" sz="1275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 recursos</a:t>
            </a:r>
          </a:p>
        </p:txBody>
      </p:sp>
    </p:spTree>
    <p:extLst>
      <p:ext uri="{BB962C8B-B14F-4D97-AF65-F5344CB8AC3E}">
        <p14:creationId xmlns:p14="http://schemas.microsoft.com/office/powerpoint/2010/main" val="547055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n 7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549" y="1046126"/>
            <a:ext cx="4237740" cy="4429645"/>
          </a:xfrm>
          <a:prstGeom prst="rect">
            <a:avLst/>
          </a:prstGeom>
        </p:spPr>
      </p:pic>
      <p:sp>
        <p:nvSpPr>
          <p:cNvPr id="80" name="Título 3"/>
          <p:cNvSpPr>
            <a:spLocks noGrp="1"/>
          </p:cNvSpPr>
          <p:nvPr>
            <p:ph type="title"/>
          </p:nvPr>
        </p:nvSpPr>
        <p:spPr>
          <a:xfrm>
            <a:off x="489494" y="281914"/>
            <a:ext cx="8654506" cy="452813"/>
          </a:xfrm>
        </p:spPr>
        <p:txBody>
          <a:bodyPr>
            <a:normAutofit/>
          </a:bodyPr>
          <a:lstStyle/>
          <a:p>
            <a:pPr algn="just"/>
            <a:r>
              <a:rPr lang="es-CO" sz="2101" dirty="0"/>
              <a:t>  </a:t>
            </a:r>
            <a:r>
              <a:rPr lang="es-CO" sz="2101" b="1" dirty="0">
                <a:solidFill>
                  <a:srgbClr val="002060"/>
                </a:solidFill>
              </a:rPr>
              <a:t>ALGUNAS DENOMINACIONES EN PAISES LATINOAMERICANOS</a:t>
            </a:r>
          </a:p>
        </p:txBody>
      </p:sp>
      <p:grpSp>
        <p:nvGrpSpPr>
          <p:cNvPr id="81" name="Grupo 80"/>
          <p:cNvGrpSpPr/>
          <p:nvPr/>
        </p:nvGrpSpPr>
        <p:grpSpPr>
          <a:xfrm>
            <a:off x="5004161" y="4449392"/>
            <a:ext cx="2619784" cy="676109"/>
            <a:chOff x="6670476" y="5373216"/>
            <a:chExt cx="3492136" cy="901244"/>
          </a:xfrm>
        </p:grpSpPr>
        <p:sp>
          <p:nvSpPr>
            <p:cNvPr id="82" name="Rectángulo 81"/>
            <p:cNvSpPr/>
            <p:nvPr/>
          </p:nvSpPr>
          <p:spPr>
            <a:xfrm>
              <a:off x="7894612" y="5949280"/>
              <a:ext cx="2268000" cy="32518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activos</a:t>
              </a:r>
            </a:p>
          </p:txBody>
        </p:sp>
        <p:cxnSp>
          <p:nvCxnSpPr>
            <p:cNvPr id="83" name="Conector recto de flecha 82"/>
            <p:cNvCxnSpPr>
              <a:stCxn id="82" idx="1"/>
            </p:cNvCxnSpPr>
            <p:nvPr/>
          </p:nvCxnSpPr>
          <p:spPr>
            <a:xfrm flipH="1" flipV="1">
              <a:off x="6670476" y="5373216"/>
              <a:ext cx="1224136" cy="738654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o 83"/>
          <p:cNvGrpSpPr/>
          <p:nvPr/>
        </p:nvGrpSpPr>
        <p:grpSpPr>
          <a:xfrm>
            <a:off x="5220242" y="4233312"/>
            <a:ext cx="2862864" cy="260667"/>
            <a:chOff x="6958510" y="5085184"/>
            <a:chExt cx="3816158" cy="347466"/>
          </a:xfrm>
        </p:grpSpPr>
        <p:sp>
          <p:nvSpPr>
            <p:cNvPr id="85" name="Rectángulo 84"/>
            <p:cNvSpPr/>
            <p:nvPr/>
          </p:nvSpPr>
          <p:spPr>
            <a:xfrm>
              <a:off x="8398668" y="5085184"/>
              <a:ext cx="2376000" cy="3474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Blanqueo de dinero</a:t>
              </a:r>
            </a:p>
          </p:txBody>
        </p:sp>
        <p:cxnSp>
          <p:nvCxnSpPr>
            <p:cNvPr id="86" name="Conector recto de flecha 85"/>
            <p:cNvCxnSpPr>
              <a:stCxn id="85" idx="1"/>
            </p:cNvCxnSpPr>
            <p:nvPr/>
          </p:nvCxnSpPr>
          <p:spPr>
            <a:xfrm flipH="1" flipV="1">
              <a:off x="6958510" y="5122278"/>
              <a:ext cx="1440158" cy="136639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o 86"/>
          <p:cNvGrpSpPr/>
          <p:nvPr/>
        </p:nvGrpSpPr>
        <p:grpSpPr>
          <a:xfrm>
            <a:off x="5128569" y="3529130"/>
            <a:ext cx="2909889" cy="434081"/>
            <a:chOff x="6836310" y="4146520"/>
            <a:chExt cx="3878841" cy="578624"/>
          </a:xfrm>
        </p:grpSpPr>
        <p:sp>
          <p:nvSpPr>
            <p:cNvPr id="88" name="Rectángulo 87"/>
            <p:cNvSpPr/>
            <p:nvPr/>
          </p:nvSpPr>
          <p:spPr>
            <a:xfrm>
              <a:off x="8807151" y="4146520"/>
              <a:ext cx="1908000" cy="5786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dinero o bienes </a:t>
              </a:r>
            </a:p>
          </p:txBody>
        </p:sp>
        <p:cxnSp>
          <p:nvCxnSpPr>
            <p:cNvPr id="89" name="Conector recto de flecha 88"/>
            <p:cNvCxnSpPr>
              <a:stCxn id="88" idx="1"/>
            </p:cNvCxnSpPr>
            <p:nvPr/>
          </p:nvCxnSpPr>
          <p:spPr>
            <a:xfrm flipH="1">
              <a:off x="6836310" y="4435832"/>
              <a:ext cx="1970841" cy="60843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o 89"/>
          <p:cNvGrpSpPr/>
          <p:nvPr/>
        </p:nvGrpSpPr>
        <p:grpSpPr>
          <a:xfrm>
            <a:off x="5722838" y="2612710"/>
            <a:ext cx="3035522" cy="398514"/>
            <a:chOff x="7628463" y="2924944"/>
            <a:chExt cx="4046309" cy="531213"/>
          </a:xfrm>
        </p:grpSpPr>
        <p:sp>
          <p:nvSpPr>
            <p:cNvPr id="91" name="Rectángulo 90"/>
            <p:cNvSpPr/>
            <p:nvPr/>
          </p:nvSpPr>
          <p:spPr>
            <a:xfrm>
              <a:off x="9334772" y="2924944"/>
              <a:ext cx="2340000" cy="53121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bienes, derechos y valores</a:t>
              </a:r>
            </a:p>
          </p:txBody>
        </p:sp>
        <p:cxnSp>
          <p:nvCxnSpPr>
            <p:cNvPr id="92" name="Conector recto de flecha 91"/>
            <p:cNvCxnSpPr>
              <a:stCxn id="91" idx="1"/>
            </p:cNvCxnSpPr>
            <p:nvPr/>
          </p:nvCxnSpPr>
          <p:spPr>
            <a:xfrm flipH="1">
              <a:off x="7628463" y="3190551"/>
              <a:ext cx="1706309" cy="240201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o 92"/>
          <p:cNvGrpSpPr/>
          <p:nvPr/>
        </p:nvGrpSpPr>
        <p:grpSpPr>
          <a:xfrm>
            <a:off x="4817926" y="1856347"/>
            <a:ext cx="3459864" cy="351190"/>
            <a:chOff x="6422227" y="1916723"/>
            <a:chExt cx="4611951" cy="468132"/>
          </a:xfrm>
        </p:grpSpPr>
        <p:sp>
          <p:nvSpPr>
            <p:cNvPr id="94" name="Rectángulo 93"/>
            <p:cNvSpPr/>
            <p:nvPr/>
          </p:nvSpPr>
          <p:spPr>
            <a:xfrm>
              <a:off x="7974178" y="1916723"/>
              <a:ext cx="3060000" cy="3502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Legitimación de capitales </a:t>
              </a:r>
            </a:p>
          </p:txBody>
        </p:sp>
        <p:cxnSp>
          <p:nvCxnSpPr>
            <p:cNvPr id="95" name="Conector recto de flecha 94"/>
            <p:cNvCxnSpPr>
              <a:stCxn id="94" idx="1"/>
            </p:cNvCxnSpPr>
            <p:nvPr/>
          </p:nvCxnSpPr>
          <p:spPr>
            <a:xfrm flipH="1">
              <a:off x="6422227" y="2091845"/>
              <a:ext cx="1551951" cy="293010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o 95"/>
          <p:cNvGrpSpPr/>
          <p:nvPr/>
        </p:nvGrpSpPr>
        <p:grpSpPr>
          <a:xfrm>
            <a:off x="4333921" y="1396609"/>
            <a:ext cx="1957990" cy="900586"/>
            <a:chOff x="5777056" y="1303899"/>
            <a:chExt cx="2609973" cy="1200468"/>
          </a:xfrm>
        </p:grpSpPr>
        <p:sp>
          <p:nvSpPr>
            <p:cNvPr id="97" name="Rectángulo 96"/>
            <p:cNvSpPr/>
            <p:nvPr/>
          </p:nvSpPr>
          <p:spPr>
            <a:xfrm>
              <a:off x="6155029" y="1303899"/>
              <a:ext cx="2232000" cy="32392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activos</a:t>
              </a:r>
            </a:p>
          </p:txBody>
        </p:sp>
        <p:cxnSp>
          <p:nvCxnSpPr>
            <p:cNvPr id="98" name="Conector recto de flecha 97"/>
            <p:cNvCxnSpPr/>
            <p:nvPr/>
          </p:nvCxnSpPr>
          <p:spPr>
            <a:xfrm flipH="1">
              <a:off x="5777056" y="1644178"/>
              <a:ext cx="784526" cy="860189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o 98"/>
          <p:cNvGrpSpPr/>
          <p:nvPr/>
        </p:nvGrpSpPr>
        <p:grpSpPr>
          <a:xfrm>
            <a:off x="2033057" y="3812173"/>
            <a:ext cx="2584418" cy="486724"/>
            <a:chOff x="2710036" y="4523812"/>
            <a:chExt cx="3444993" cy="648796"/>
          </a:xfrm>
        </p:grpSpPr>
        <p:sp>
          <p:nvSpPr>
            <p:cNvPr id="100" name="Rectángulo 99"/>
            <p:cNvSpPr/>
            <p:nvPr/>
          </p:nvSpPr>
          <p:spPr>
            <a:xfrm>
              <a:off x="2710036" y="4869159"/>
              <a:ext cx="2160000" cy="30344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dinero</a:t>
              </a:r>
            </a:p>
          </p:txBody>
        </p:sp>
        <p:cxnSp>
          <p:nvCxnSpPr>
            <p:cNvPr id="101" name="Conector recto de flecha 100"/>
            <p:cNvCxnSpPr>
              <a:stCxn id="100" idx="3"/>
            </p:cNvCxnSpPr>
            <p:nvPr/>
          </p:nvCxnSpPr>
          <p:spPr>
            <a:xfrm flipV="1">
              <a:off x="4870036" y="4523812"/>
              <a:ext cx="1284993" cy="497072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upo 101"/>
          <p:cNvGrpSpPr/>
          <p:nvPr/>
        </p:nvGrpSpPr>
        <p:grpSpPr>
          <a:xfrm>
            <a:off x="335959" y="3396022"/>
            <a:ext cx="4398101" cy="268786"/>
            <a:chOff x="447828" y="3969088"/>
            <a:chExt cx="5862608" cy="358288"/>
          </a:xfrm>
        </p:grpSpPr>
        <p:sp>
          <p:nvSpPr>
            <p:cNvPr id="103" name="Rectángulo 102"/>
            <p:cNvSpPr/>
            <p:nvPr/>
          </p:nvSpPr>
          <p:spPr>
            <a:xfrm>
              <a:off x="447828" y="3969088"/>
              <a:ext cx="3990400" cy="3582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Legitimación de ganancias ilícitas</a:t>
              </a:r>
            </a:p>
          </p:txBody>
        </p:sp>
        <p:cxnSp>
          <p:nvCxnSpPr>
            <p:cNvPr id="104" name="Conector recto de flecha 103"/>
            <p:cNvCxnSpPr/>
            <p:nvPr/>
          </p:nvCxnSpPr>
          <p:spPr>
            <a:xfrm flipV="1">
              <a:off x="4438228" y="3969088"/>
              <a:ext cx="1872208" cy="107985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o 104"/>
          <p:cNvGrpSpPr/>
          <p:nvPr/>
        </p:nvGrpSpPr>
        <p:grpSpPr>
          <a:xfrm>
            <a:off x="1925016" y="3044869"/>
            <a:ext cx="2308981" cy="216080"/>
            <a:chOff x="2566019" y="3501007"/>
            <a:chExt cx="3077839" cy="288031"/>
          </a:xfrm>
        </p:grpSpPr>
        <p:sp>
          <p:nvSpPr>
            <p:cNvPr id="106" name="Rectángulo 105"/>
            <p:cNvSpPr/>
            <p:nvPr/>
          </p:nvSpPr>
          <p:spPr>
            <a:xfrm>
              <a:off x="2566019" y="3501007"/>
              <a:ext cx="2232000" cy="2880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Lavado de activos </a:t>
              </a:r>
            </a:p>
          </p:txBody>
        </p:sp>
        <p:cxnSp>
          <p:nvCxnSpPr>
            <p:cNvPr id="107" name="Conector recto de flecha 106"/>
            <p:cNvCxnSpPr>
              <a:stCxn id="106" idx="3"/>
            </p:cNvCxnSpPr>
            <p:nvPr/>
          </p:nvCxnSpPr>
          <p:spPr>
            <a:xfrm flipV="1">
              <a:off x="4798019" y="3615474"/>
              <a:ext cx="845839" cy="29549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upo 107"/>
          <p:cNvGrpSpPr/>
          <p:nvPr/>
        </p:nvGrpSpPr>
        <p:grpSpPr>
          <a:xfrm>
            <a:off x="412891" y="2450649"/>
            <a:ext cx="3618908" cy="457856"/>
            <a:chOff x="550378" y="2708920"/>
            <a:chExt cx="4823954" cy="610316"/>
          </a:xfrm>
        </p:grpSpPr>
        <p:sp>
          <p:nvSpPr>
            <p:cNvPr id="109" name="Rectángulo 108"/>
            <p:cNvSpPr/>
            <p:nvPr/>
          </p:nvSpPr>
          <p:spPr>
            <a:xfrm>
              <a:off x="550378" y="2708920"/>
              <a:ext cx="3887850" cy="6103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Conversión o transformación de bienes - (Lavado de dinero)</a:t>
              </a:r>
            </a:p>
          </p:txBody>
        </p:sp>
        <p:cxnSp>
          <p:nvCxnSpPr>
            <p:cNvPr id="110" name="Conector recto de flecha 109"/>
            <p:cNvCxnSpPr/>
            <p:nvPr/>
          </p:nvCxnSpPr>
          <p:spPr>
            <a:xfrm>
              <a:off x="4438228" y="2996954"/>
              <a:ext cx="936104" cy="5896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o 110"/>
          <p:cNvGrpSpPr/>
          <p:nvPr/>
        </p:nvGrpSpPr>
        <p:grpSpPr>
          <a:xfrm>
            <a:off x="790595" y="2043933"/>
            <a:ext cx="3295134" cy="243342"/>
            <a:chOff x="1053852" y="2166773"/>
            <a:chExt cx="4392368" cy="324371"/>
          </a:xfrm>
        </p:grpSpPr>
        <p:sp>
          <p:nvSpPr>
            <p:cNvPr id="112" name="Rectángulo 111"/>
            <p:cNvSpPr/>
            <p:nvPr/>
          </p:nvSpPr>
          <p:spPr>
            <a:xfrm>
              <a:off x="1053852" y="2166773"/>
              <a:ext cx="2700000" cy="32437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Blanqueo de capitales </a:t>
              </a:r>
            </a:p>
          </p:txBody>
        </p:sp>
        <p:cxnSp>
          <p:nvCxnSpPr>
            <p:cNvPr id="113" name="Conector recto de flecha 112"/>
            <p:cNvCxnSpPr>
              <a:stCxn id="112" idx="3"/>
            </p:cNvCxnSpPr>
            <p:nvPr/>
          </p:nvCxnSpPr>
          <p:spPr>
            <a:xfrm flipV="1">
              <a:off x="3753852" y="2266966"/>
              <a:ext cx="1692368" cy="61993"/>
            </a:xfrm>
            <a:prstGeom prst="straightConnector1">
              <a:avLst/>
            </a:prstGeom>
            <a:ln w="28575"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upo 113"/>
          <p:cNvGrpSpPr/>
          <p:nvPr/>
        </p:nvGrpSpPr>
        <p:grpSpPr>
          <a:xfrm>
            <a:off x="250396" y="1208187"/>
            <a:ext cx="2701003" cy="619665"/>
            <a:chOff x="333773" y="1052735"/>
            <a:chExt cx="3600399" cy="826005"/>
          </a:xfrm>
        </p:grpSpPr>
        <p:sp>
          <p:nvSpPr>
            <p:cNvPr id="115" name="Rectángulo 114"/>
            <p:cNvSpPr/>
            <p:nvPr/>
          </p:nvSpPr>
          <p:spPr>
            <a:xfrm>
              <a:off x="333773" y="1052735"/>
              <a:ext cx="2448000" cy="82600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350" b="1" dirty="0">
                  <a:solidFill>
                    <a:schemeClr val="tx1"/>
                  </a:solidFill>
                </a:rPr>
                <a:t>Operaciones con recursos de procedencia ilícita</a:t>
              </a:r>
            </a:p>
          </p:txBody>
        </p:sp>
        <p:cxnSp>
          <p:nvCxnSpPr>
            <p:cNvPr id="116" name="Conector recto de flecha 115"/>
            <p:cNvCxnSpPr>
              <a:stCxn id="115" idx="3"/>
            </p:cNvCxnSpPr>
            <p:nvPr/>
          </p:nvCxnSpPr>
          <p:spPr>
            <a:xfrm flipV="1">
              <a:off x="2781773" y="1412776"/>
              <a:ext cx="1152399" cy="52962"/>
            </a:xfrm>
            <a:prstGeom prst="straightConnector1">
              <a:avLst/>
            </a:prstGeom>
            <a:ln w="28575">
              <a:solidFill>
                <a:schemeClr val="accent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489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Down Arrow 7"/>
          <p:cNvSpPr/>
          <p:nvPr/>
        </p:nvSpPr>
        <p:spPr>
          <a:xfrm rot="744493">
            <a:off x="5772978" y="1062793"/>
            <a:ext cx="1985163" cy="780101"/>
          </a:xfrm>
          <a:prstGeom prst="curvedDownArrow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097" y="798373"/>
            <a:ext cx="2274201" cy="1464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10"/>
          <p:cNvSpPr/>
          <p:nvPr/>
        </p:nvSpPr>
        <p:spPr>
          <a:xfrm>
            <a:off x="4626020" y="1124882"/>
            <a:ext cx="2042339" cy="1134422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ECONOMIA FORMAL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2262652" y="1404589"/>
            <a:ext cx="200518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GANANCIAS DEL DELITO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6713103" y="2332314"/>
            <a:ext cx="24820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/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Bancos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Desarrollos</a:t>
            </a:r>
            <a:r>
              <a:rPr lang="en-US" sz="1800" b="1" dirty="0"/>
              <a:t> </a:t>
            </a:r>
            <a:r>
              <a:rPr lang="es-CO" sz="1800" b="1" dirty="0"/>
              <a:t>inmobiliarios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Sociedades</a:t>
            </a:r>
            <a:r>
              <a:rPr lang="en-US" sz="1800" b="1" dirty="0"/>
              <a:t> off shore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Industria</a:t>
            </a:r>
            <a:r>
              <a:rPr lang="en-US" sz="1800" b="1" dirty="0"/>
              <a:t> </a:t>
            </a:r>
            <a:r>
              <a:rPr lang="es-CO" sz="1800" b="1" dirty="0"/>
              <a:t>hotelera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Industria</a:t>
            </a:r>
            <a:r>
              <a:rPr lang="en-US" sz="1800" b="1" dirty="0"/>
              <a:t> </a:t>
            </a:r>
            <a:r>
              <a:rPr lang="es-CO" sz="1800" b="1" dirty="0"/>
              <a:t>gastronómica</a:t>
            </a:r>
          </a:p>
          <a:p>
            <a:pPr marL="214305" indent="-214305">
              <a:buFont typeface="Arial"/>
              <a:buChar char="•"/>
            </a:pPr>
            <a:r>
              <a:rPr lang="es-CO" sz="1800" b="1" dirty="0"/>
              <a:t>Juegos</a:t>
            </a:r>
            <a:r>
              <a:rPr lang="en-US" sz="1800" b="1" dirty="0"/>
              <a:t> de azar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267845" y="3070897"/>
            <a:ext cx="2309593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s-CO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se </a:t>
            </a:r>
            <a:r>
              <a:rPr lang="es-CO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lavan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entre 2 y 3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TRILLONES USD POR AÑO</a:t>
            </a:r>
          </a:p>
          <a:p>
            <a:pPr algn="ctr"/>
            <a:endParaRPr lang="es-CO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</a:p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 </a:t>
            </a:r>
          </a:p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PBI MUNDIAL 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77932" y="704850"/>
            <a:ext cx="1854184" cy="1880384"/>
            <a:chOff x="261764" y="44625"/>
            <a:chExt cx="2314339" cy="2809777"/>
          </a:xfrm>
        </p:grpSpPr>
        <p:sp>
          <p:nvSpPr>
            <p:cNvPr id="9" name="Disco magnético 8"/>
            <p:cNvSpPr/>
            <p:nvPr/>
          </p:nvSpPr>
          <p:spPr>
            <a:xfrm>
              <a:off x="271846" y="1198220"/>
              <a:ext cx="2304257" cy="1656182"/>
            </a:xfrm>
            <a:prstGeom prst="flowChartMagneticDisk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800" b="1" dirty="0"/>
                <a:t>CRIMEN</a:t>
              </a:r>
            </a:p>
            <a:p>
              <a:pPr algn="ctr"/>
              <a:r>
                <a:rPr lang="es-CO" sz="1800" b="1" dirty="0"/>
                <a:t>ORGANIZADO</a:t>
              </a: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764" y="44625"/>
              <a:ext cx="2304256" cy="1674887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grpSp>
        <p:nvGrpSpPr>
          <p:cNvPr id="11" name="Grupo 10"/>
          <p:cNvGrpSpPr/>
          <p:nvPr/>
        </p:nvGrpSpPr>
        <p:grpSpPr>
          <a:xfrm>
            <a:off x="209181" y="2585866"/>
            <a:ext cx="3241996" cy="464871"/>
            <a:chOff x="278835" y="2851073"/>
            <a:chExt cx="4321535" cy="619667"/>
          </a:xfrm>
        </p:grpSpPr>
        <p:sp>
          <p:nvSpPr>
            <p:cNvPr id="12" name="Rectángulo 11"/>
            <p:cNvSpPr/>
            <p:nvPr/>
          </p:nvSpPr>
          <p:spPr>
            <a:xfrm>
              <a:off x="278835" y="2851073"/>
              <a:ext cx="2108148" cy="619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Narcotráfico</a:t>
              </a: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3556" y="3004457"/>
              <a:ext cx="1806814" cy="390525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487777" y="3020875"/>
            <a:ext cx="2949801" cy="603236"/>
            <a:chOff x="650200" y="3430933"/>
            <a:chExt cx="3932044" cy="804105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6140" y="3465127"/>
              <a:ext cx="936104" cy="769911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650200" y="3430933"/>
              <a:ext cx="2779183" cy="619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Trata</a:t>
              </a:r>
              <a:r>
                <a:rPr lang="en-US" sz="1800" b="1" dirty="0"/>
                <a:t> de Personas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33901" y="3405599"/>
            <a:ext cx="3218566" cy="966855"/>
            <a:chOff x="311786" y="3943765"/>
            <a:chExt cx="4290304" cy="1288804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9186" y="4282372"/>
              <a:ext cx="1042904" cy="950197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>
            <a:xfrm>
              <a:off x="311786" y="3943765"/>
              <a:ext cx="2193449" cy="619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Contrabando</a:t>
              </a: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701197" y="4469990"/>
              <a:ext cx="1352582" cy="619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Armas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176879" y="4186546"/>
            <a:ext cx="3253020" cy="992387"/>
            <a:chOff x="235777" y="4984756"/>
            <a:chExt cx="4336230" cy="1322838"/>
          </a:xfrm>
        </p:grpSpPr>
        <p:pic>
          <p:nvPicPr>
            <p:cNvPr id="22" name="Picture 2" descr="Resultado de imagen para crimen organizado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72366" y="5302942"/>
              <a:ext cx="999641" cy="820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ángulo 22"/>
            <p:cNvSpPr/>
            <p:nvPr/>
          </p:nvSpPr>
          <p:spPr>
            <a:xfrm>
              <a:off x="235777" y="4984756"/>
              <a:ext cx="2646617" cy="619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Asociación</a:t>
              </a:r>
              <a:r>
                <a:rPr lang="en-US" sz="1800" b="1" dirty="0"/>
                <a:t> </a:t>
              </a:r>
              <a:r>
                <a:rPr lang="es-CO" sz="1800" b="1" dirty="0"/>
                <a:t>ilícita</a:t>
              </a: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658382" y="5687927"/>
              <a:ext cx="1940197" cy="619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Corrupción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33901" y="5075922"/>
            <a:ext cx="3226187" cy="530129"/>
            <a:chOff x="311786" y="6170281"/>
            <a:chExt cx="4300463" cy="706655"/>
          </a:xfrm>
        </p:grpSpPr>
        <p:sp>
          <p:nvSpPr>
            <p:cNvPr id="26" name="TextBox 14"/>
            <p:cNvSpPr txBox="1"/>
            <p:nvPr/>
          </p:nvSpPr>
          <p:spPr>
            <a:xfrm>
              <a:off x="311786" y="6240425"/>
              <a:ext cx="3497717" cy="619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05" indent="-214305">
                <a:lnSpc>
                  <a:spcPct val="150000"/>
                </a:lnSpc>
                <a:buFont typeface="Arial"/>
                <a:buChar char="•"/>
              </a:pPr>
              <a:r>
                <a:rPr lang="es-CO" sz="1800" b="1" dirty="0"/>
                <a:t>Lavado</a:t>
              </a:r>
              <a:r>
                <a:rPr lang="en-US" sz="1800" b="1" dirty="0"/>
                <a:t> de </a:t>
              </a:r>
              <a:r>
                <a:rPr lang="es-CO" sz="1800" b="1" dirty="0"/>
                <a:t>Activos</a:t>
              </a:r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3250" y="6170281"/>
              <a:ext cx="1038999" cy="706655"/>
            </a:xfrm>
            <a:prstGeom prst="rect">
              <a:avLst/>
            </a:prstGeom>
          </p:spPr>
        </p:pic>
      </p:grpSp>
      <p:sp>
        <p:nvSpPr>
          <p:cNvPr id="28" name="Flecha a la derecha con bandas 27"/>
          <p:cNvSpPr/>
          <p:nvPr/>
        </p:nvSpPr>
        <p:spPr>
          <a:xfrm rot="16200000">
            <a:off x="2155173" y="3666417"/>
            <a:ext cx="3267749" cy="599541"/>
          </a:xfrm>
          <a:prstGeom prst="stripedRightArrow">
            <a:avLst>
              <a:gd name="adj1" fmla="val 50000"/>
              <a:gd name="adj2" fmla="val 776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3" dirty="0"/>
          </a:p>
        </p:txBody>
      </p:sp>
      <p:sp>
        <p:nvSpPr>
          <p:cNvPr id="29" name="Rectángulo 28"/>
          <p:cNvSpPr/>
          <p:nvPr/>
        </p:nvSpPr>
        <p:spPr>
          <a:xfrm>
            <a:off x="6668359" y="2047065"/>
            <a:ext cx="131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A </a:t>
            </a:r>
            <a:r>
              <a:rPr lang="es-CO" sz="1800" b="1" dirty="0">
                <a:solidFill>
                  <a:srgbClr val="0070C0"/>
                </a:solidFill>
              </a:rPr>
              <a:t>través</a:t>
            </a:r>
            <a:r>
              <a:rPr lang="en-US" sz="1800" b="1" dirty="0">
                <a:solidFill>
                  <a:srgbClr val="0070C0"/>
                </a:solidFill>
              </a:rPr>
              <a:t> de:</a:t>
            </a:r>
          </a:p>
        </p:txBody>
      </p:sp>
    </p:spTree>
    <p:extLst>
      <p:ext uri="{BB962C8B-B14F-4D97-AF65-F5344CB8AC3E}">
        <p14:creationId xmlns:p14="http://schemas.microsoft.com/office/powerpoint/2010/main" val="1309995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7" grpId="0" animBg="1"/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714845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284413" y="231139"/>
            <a:ext cx="4807785" cy="73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O" sz="2101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Prevención Operaciones Ilícitas Sector Público en Colombia</a:t>
            </a:r>
          </a:p>
        </p:txBody>
      </p:sp>
      <p:pic>
        <p:nvPicPr>
          <p:cNvPr id="3" name="Picture 4" descr="Secado_U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1320229"/>
            <a:ext cx="2106782" cy="12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31996" y="2625365"/>
            <a:ext cx="4537945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u="sng" dirty="0">
                <a:solidFill>
                  <a:srgbClr val="C00000"/>
                </a:solidFill>
                <a:latin typeface="Arial" panose="020B0604020202020204" pitchFamily="34" charset="0"/>
              </a:rPr>
              <a:t>Responsabilidad Penal</a:t>
            </a:r>
            <a:r>
              <a:rPr lang="es-CO" altLang="es-CO" sz="1350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r>
              <a:rPr lang="es-CO" altLang="es-CO" sz="1350" b="1" u="sng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es-CO" altLang="es-CO" sz="135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Artículo 34. 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Constitución Política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793 de 2002</a:t>
            </a:r>
            <a:r>
              <a:rPr lang="es-CO" altLang="es-CO" sz="1350" b="1" dirty="0">
                <a:latin typeface="Arial" panose="020B0604020202020204" pitchFamily="34" charset="0"/>
              </a:rPr>
              <a:t>. 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eroga Ley 333 de 1996.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Establece reglas de extinción de dominio.</a:t>
            </a:r>
            <a:endParaRPr lang="es-CO" altLang="es-CO" sz="135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1395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de 2010.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Medidas</a:t>
            </a:r>
            <a:r>
              <a:rPr 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de descongestión judicial.</a:t>
            </a:r>
            <a:endParaRPr lang="es-CO" altLang="es-CO" sz="135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Es imprescriptible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CO" altLang="es-CO" sz="135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u="sng" dirty="0">
                <a:solidFill>
                  <a:srgbClr val="C00000"/>
                </a:solidFill>
                <a:latin typeface="Arial" panose="020B0604020202020204" pitchFamily="34" charset="0"/>
              </a:rPr>
              <a:t>Como se Penalizó</a:t>
            </a: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190 de 1995.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Estatuto Anticorrupción.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599 de 2000. 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Código Penal.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1121 de 2006.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s-CO" altLang="es-CO" sz="1275" b="1" dirty="0">
                <a:solidFill>
                  <a:srgbClr val="0070C0"/>
                </a:solidFill>
                <a:latin typeface="Arial" panose="020B0604020202020204" pitchFamily="34" charset="0"/>
              </a:rPr>
              <a:t>Ley de Financiación del Terrorismo.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1357 de 2009.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Modifica el Código Penal.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1453 de 2011.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Ley de Seguridad Ciudadana.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CO" altLang="es-CO" sz="1350" b="1" dirty="0">
                <a:solidFill>
                  <a:srgbClr val="002060"/>
                </a:solidFill>
                <a:latin typeface="Arial" panose="020B0604020202020204" pitchFamily="34" charset="0"/>
              </a:rPr>
              <a:t>Ley 1474 de 2011.</a:t>
            </a:r>
            <a:r>
              <a:rPr lang="es-CO" altLang="es-CO" sz="1350" b="1" dirty="0">
                <a:solidFill>
                  <a:srgbClr val="0070C0"/>
                </a:solidFill>
                <a:latin typeface="Arial" panose="020B0604020202020204" pitchFamily="34" charset="0"/>
              </a:rPr>
              <a:t> Estatuto Anticorrupción.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0180" y="1004013"/>
            <a:ext cx="4267066" cy="459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Redistribución regresiva de la riqueza.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Genera efectos inflacionarios.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Problemas cambiarios.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Concordatos, quiebras y liquidaciones.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Causa desempleo.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Genera la desconfianza del público al enturbiar la imagen de las empresas.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Multas y sanciones administrativas.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Bloqueo y sanciones internacionales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 Sanciones penales, laborales, y administrativas </a:t>
            </a:r>
            <a:r>
              <a:rPr lang="es-CO" altLang="es-CO" sz="15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500" b="1" dirty="0">
                <a:latin typeface="Arial" panose="020B0604020202020204" pitchFamily="34" charset="0"/>
              </a:rPr>
              <a:t>Afecta gravemente a la sociedad y el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s-CO" altLang="es-CO" sz="1500" b="1" dirty="0">
                <a:latin typeface="Arial" panose="020B0604020202020204" pitchFamily="34" charset="0"/>
              </a:rPr>
              <a:t>      país en general.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0180" y="238996"/>
            <a:ext cx="4267327" cy="41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O" sz="2101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¿Por qué combatir OP - LA y FT?</a:t>
            </a:r>
          </a:p>
        </p:txBody>
      </p:sp>
      <p:sp>
        <p:nvSpPr>
          <p:cNvPr id="7" name="Flecha derecha 6"/>
          <p:cNvSpPr/>
          <p:nvPr/>
        </p:nvSpPr>
        <p:spPr>
          <a:xfrm rot="5400000">
            <a:off x="2168808" y="617724"/>
            <a:ext cx="233729" cy="216081"/>
          </a:xfrm>
          <a:prstGeom prst="rightArrow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3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306" y="1320229"/>
            <a:ext cx="2268844" cy="12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53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04655" y="202446"/>
            <a:ext cx="8157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O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Prevención Operaciones Ilícitas Sector Público en Colombia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287" y="904876"/>
            <a:ext cx="5962088" cy="425767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4" name="Grupo 3"/>
          <p:cNvGrpSpPr/>
          <p:nvPr/>
        </p:nvGrpSpPr>
        <p:grpSpPr>
          <a:xfrm>
            <a:off x="19050" y="2232815"/>
            <a:ext cx="3019425" cy="1354108"/>
            <a:chOff x="477788" y="1913056"/>
            <a:chExt cx="3982517" cy="1445967"/>
          </a:xfrm>
        </p:grpSpPr>
        <p:sp>
          <p:nvSpPr>
            <p:cNvPr id="5" name="Pentágono 4"/>
            <p:cNvSpPr/>
            <p:nvPr/>
          </p:nvSpPr>
          <p:spPr>
            <a:xfrm>
              <a:off x="477788" y="1918863"/>
              <a:ext cx="3168352" cy="1440160"/>
            </a:xfrm>
            <a:prstGeom prst="homePlate">
              <a:avLst>
                <a:gd name="adj" fmla="val 57343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chemeClr val="tx1"/>
                  </a:solidFill>
                </a:rPr>
                <a:t>Esquema Típico de Lavado de Dinero</a:t>
              </a:r>
            </a:p>
          </p:txBody>
        </p:sp>
        <p:sp>
          <p:nvSpPr>
            <p:cNvPr id="6" name="Cheurón 5"/>
            <p:cNvSpPr/>
            <p:nvPr/>
          </p:nvSpPr>
          <p:spPr>
            <a:xfrm>
              <a:off x="3214092" y="1913056"/>
              <a:ext cx="1246213" cy="1440160"/>
            </a:xfrm>
            <a:prstGeom prst="chevron">
              <a:avLst>
                <a:gd name="adj" fmla="val 77453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53" dirty="0">
                <a:solidFill>
                  <a:schemeClr val="tx1"/>
                </a:solidFill>
              </a:endParaRPr>
            </a:p>
          </p:txBody>
        </p:sp>
        <p:sp>
          <p:nvSpPr>
            <p:cNvPr id="7" name="Cheurón 6"/>
            <p:cNvSpPr/>
            <p:nvPr/>
          </p:nvSpPr>
          <p:spPr>
            <a:xfrm>
              <a:off x="2831975" y="1918863"/>
              <a:ext cx="1246213" cy="1440160"/>
            </a:xfrm>
            <a:prstGeom prst="chevron">
              <a:avLst>
                <a:gd name="adj" fmla="val 70964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53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71944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100" y="1055417"/>
            <a:ext cx="91059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9263" indent="-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Redistribución regresiva de la riqueza.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Genera efectos inflacionarios.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Problemas cambiarios.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Concordatos, quiebras y liquidaciones.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Causa desempleo.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Genera la desconfianza del público al enturbiar la imagen de las empresas.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Multas y sanciones administrativas.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Bloqueo y sanciones internacionales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Sanciones penales, laborales, y administrativas </a:t>
            </a:r>
            <a:r>
              <a:rPr lang="es-CO" altLang="es-CO" sz="18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800" b="1" dirty="0">
                <a:latin typeface="Arial" panose="020B0604020202020204" pitchFamily="34" charset="0"/>
              </a:rPr>
              <a:t>Afecta gravemente a la sociedad y el país en general.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25966" y="195728"/>
            <a:ext cx="59091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CO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¿Por qué combatir OP - LA y FT?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261" y="1290919"/>
            <a:ext cx="3031909" cy="139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18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>
            <a:spLocks noGrp="1"/>
          </p:cNvSpPr>
          <p:nvPr>
            <p:ph idx="1"/>
          </p:nvPr>
        </p:nvSpPr>
        <p:spPr>
          <a:xfrm>
            <a:off x="28575" y="1057275"/>
            <a:ext cx="9077326" cy="4467225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s-CO" sz="1600" b="1" dirty="0">
                <a:solidFill>
                  <a:srgbClr val="0070C0"/>
                </a:solidFill>
              </a:rPr>
              <a:t>La prevención del riesgo de LA/FT es parte del buen gobierno corporativo y de la R S  empresarial</a:t>
            </a:r>
          </a:p>
          <a:p>
            <a:pPr marL="0" indent="0" algn="ctr">
              <a:buNone/>
              <a:defRPr/>
            </a:pPr>
            <a:endParaRPr lang="es-CO" sz="1600" b="1" dirty="0"/>
          </a:p>
          <a:p>
            <a:pPr marL="342991" indent="-342991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Guía de evaluación del riesgo para combatir el lavado de activos y la financiación del terrorismo. GUIDANCE ON THE RISK-BASED APPROACH TO COMBATING MONEY LAUNDERING AND TERRORIST FINANCING. GAFI. 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Recomendaciones internacionales: NACIONES UNIDAS, GAFI, GAFIC, GAFISUD y COMITÉ DE BASILEA. 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Estándar de Australia y Nueva Zelanda sobre administración de riesgos: AS/NZS4360 – Norma de Gestión de Riesgos ISO 31000:2009. 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Marco integrado de administración de riesgos corporativos. </a:t>
            </a:r>
            <a:r>
              <a:rPr lang="en-US" sz="1800" b="1" dirty="0"/>
              <a:t>Committee</a:t>
            </a:r>
            <a:r>
              <a:rPr lang="es-CO" sz="1800" b="1" dirty="0"/>
              <a:t> of </a:t>
            </a:r>
            <a:r>
              <a:rPr lang="en-US" sz="1800" b="1" dirty="0"/>
              <a:t>Sponsoring</a:t>
            </a:r>
            <a:r>
              <a:rPr lang="es-CO" sz="1800" b="1" dirty="0"/>
              <a:t> </a:t>
            </a:r>
            <a:r>
              <a:rPr lang="en-029" sz="1800" b="1" dirty="0"/>
              <a:t>Organizations</a:t>
            </a:r>
            <a:r>
              <a:rPr lang="es-CO" sz="1800" b="1" dirty="0"/>
              <a:t> of </a:t>
            </a:r>
            <a:r>
              <a:rPr lang="en-US" sz="1800" b="1" dirty="0"/>
              <a:t>the</a:t>
            </a:r>
            <a:r>
              <a:rPr lang="es-CO" sz="1800" b="1" dirty="0"/>
              <a:t> </a:t>
            </a:r>
            <a:r>
              <a:rPr lang="en-US" sz="1800" b="1" dirty="0"/>
              <a:t>Tredway</a:t>
            </a:r>
            <a:r>
              <a:rPr lang="es-CO" sz="1800" b="1" dirty="0"/>
              <a:t> </a:t>
            </a:r>
            <a:r>
              <a:rPr lang="en-US" sz="1800" b="1" dirty="0"/>
              <a:t>Commission</a:t>
            </a:r>
            <a:r>
              <a:rPr lang="es-CO" sz="1800" b="1" dirty="0"/>
              <a:t> (COSO). 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Las normas locales sobre prevención y control del LA/FT.</a:t>
            </a:r>
          </a:p>
          <a:p>
            <a:pPr marL="337037" indent="-337037" algn="just">
              <a:buFont typeface="Wingdings" panose="05000000000000000000" pitchFamily="2" charset="2"/>
              <a:buChar char="Ø"/>
              <a:defRPr/>
            </a:pPr>
            <a:r>
              <a:rPr lang="es-CO" sz="1800" b="1" dirty="0"/>
              <a:t>Las instrucciones impartidas por las autoridades de regulación y supervisión.</a:t>
            </a:r>
            <a:endParaRPr lang="es-CO" sz="1800" dirty="0"/>
          </a:p>
        </p:txBody>
      </p:sp>
      <p:sp>
        <p:nvSpPr>
          <p:cNvPr id="3" name="Rectángulo 2"/>
          <p:cNvSpPr/>
          <p:nvPr/>
        </p:nvSpPr>
        <p:spPr>
          <a:xfrm>
            <a:off x="3301078" y="268219"/>
            <a:ext cx="4411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CO" sz="2800" b="1" dirty="0"/>
              <a:t> SOPORTE DEL MODELO NRS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07" y="193150"/>
            <a:ext cx="2052763" cy="6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7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514266" y="679618"/>
            <a:ext cx="5128352" cy="47168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2245467" y="139451"/>
            <a:ext cx="6746134" cy="408472"/>
          </a:xfrm>
        </p:spPr>
        <p:txBody>
          <a:bodyPr>
            <a:normAutofit/>
          </a:bodyPr>
          <a:lstStyle/>
          <a:p>
            <a:pPr algn="ctr"/>
            <a:r>
              <a:rPr lang="es-CO" sz="2251" b="1" dirty="0"/>
              <a:t>Corrupción en el mundo: Ranking de los países </a:t>
            </a:r>
          </a:p>
        </p:txBody>
      </p:sp>
      <p:pic>
        <p:nvPicPr>
          <p:cNvPr id="4" name="Marcador de contenido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8" y="4532122"/>
            <a:ext cx="3012010" cy="8103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67" y="123022"/>
            <a:ext cx="1445428" cy="6817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4" y="966799"/>
            <a:ext cx="3000724" cy="3578178"/>
          </a:xfrm>
          <a:prstGeom prst="rect">
            <a:avLst/>
          </a:prstGeom>
        </p:spPr>
      </p:pic>
      <p:sp>
        <p:nvSpPr>
          <p:cNvPr id="7" name="Cerrar llave 6"/>
          <p:cNvSpPr/>
          <p:nvPr/>
        </p:nvSpPr>
        <p:spPr>
          <a:xfrm>
            <a:off x="3170743" y="793730"/>
            <a:ext cx="200991" cy="4602713"/>
          </a:xfrm>
          <a:prstGeom prst="rightBrace">
            <a:avLst>
              <a:gd name="adj1" fmla="val 8331"/>
              <a:gd name="adj2" fmla="val 46322"/>
            </a:avLst>
          </a:prstGeom>
          <a:noFill/>
          <a:ln w="28575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53" b="1" dirty="0"/>
          </a:p>
        </p:txBody>
      </p:sp>
      <p:sp>
        <p:nvSpPr>
          <p:cNvPr id="8" name="Elipse 7"/>
          <p:cNvSpPr/>
          <p:nvPr/>
        </p:nvSpPr>
        <p:spPr>
          <a:xfrm>
            <a:off x="199639" y="2695440"/>
            <a:ext cx="540201" cy="16206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tx1"/>
                </a:solidFill>
              </a:rPr>
              <a:t>3 7</a:t>
            </a:r>
          </a:p>
        </p:txBody>
      </p:sp>
      <p:sp>
        <p:nvSpPr>
          <p:cNvPr id="9" name="Elipse 8"/>
          <p:cNvSpPr/>
          <p:nvPr/>
        </p:nvSpPr>
        <p:spPr>
          <a:xfrm>
            <a:off x="199639" y="2425340"/>
            <a:ext cx="540201" cy="16206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tx1"/>
                </a:solidFill>
              </a:rPr>
              <a:t>29</a:t>
            </a:r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716482" y="2533380"/>
            <a:ext cx="216080" cy="0"/>
          </a:xfrm>
          <a:prstGeom prst="straightConnector1">
            <a:avLst/>
          </a:prstGeom>
          <a:ln w="12700">
            <a:solidFill>
              <a:srgbClr val="00206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731167" y="2728410"/>
            <a:ext cx="427469" cy="42100"/>
          </a:xfrm>
          <a:prstGeom prst="straightConnector1">
            <a:avLst/>
          </a:prstGeom>
          <a:ln w="12700">
            <a:solidFill>
              <a:srgbClr val="00206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3917980" y="762761"/>
            <a:ext cx="4978369" cy="440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75" b="1" dirty="0"/>
              <a:t>1</a:t>
            </a:r>
            <a:r>
              <a:rPr lang="pt-BR" sz="1275" dirty="0"/>
              <a:t>.Nueva </a:t>
            </a:r>
            <a:r>
              <a:rPr lang="es-CO" sz="1275" dirty="0"/>
              <a:t>Zelanda</a:t>
            </a:r>
            <a:r>
              <a:rPr lang="pt-BR" sz="1275" dirty="0"/>
              <a:t> (89 </a:t>
            </a:r>
            <a:r>
              <a:rPr lang="es-CO" sz="1275" dirty="0"/>
              <a:t>puntos</a:t>
            </a:r>
            <a:r>
              <a:rPr lang="pt-BR" sz="1275" dirty="0"/>
              <a:t>)</a:t>
            </a:r>
            <a:br>
              <a:rPr lang="pt-BR" sz="1275" dirty="0"/>
            </a:br>
            <a:r>
              <a:rPr lang="pt-BR" sz="1275" b="1" dirty="0"/>
              <a:t>2.</a:t>
            </a:r>
            <a:r>
              <a:rPr lang="pt-BR" sz="1275" dirty="0"/>
              <a:t> Dinamarca (88)</a:t>
            </a:r>
            <a:br>
              <a:rPr lang="pt-BR" sz="1275" dirty="0"/>
            </a:br>
            <a:r>
              <a:rPr lang="pt-BR" sz="1275" b="1" dirty="0"/>
              <a:t>3.</a:t>
            </a:r>
            <a:r>
              <a:rPr lang="pt-BR" sz="1275" dirty="0"/>
              <a:t> </a:t>
            </a:r>
            <a:r>
              <a:rPr lang="es-CO" sz="1275" dirty="0"/>
              <a:t>Finlandia</a:t>
            </a:r>
            <a:r>
              <a:rPr lang="pt-BR" sz="1275" dirty="0"/>
              <a:t>, Noruega, </a:t>
            </a:r>
            <a:r>
              <a:rPr lang="es-CO" sz="1275" dirty="0"/>
              <a:t>Suiza</a:t>
            </a:r>
            <a:r>
              <a:rPr lang="pt-BR" sz="1275" dirty="0"/>
              <a:t> (85)</a:t>
            </a:r>
            <a:br>
              <a:rPr lang="pt-BR" sz="1275" dirty="0"/>
            </a:br>
            <a:r>
              <a:rPr lang="pt-BR" sz="1275" b="1" dirty="0"/>
              <a:t>6.</a:t>
            </a:r>
            <a:r>
              <a:rPr lang="pt-BR" sz="1275" dirty="0"/>
              <a:t> </a:t>
            </a:r>
            <a:r>
              <a:rPr lang="es-CO" sz="1275" dirty="0"/>
              <a:t>Singapur</a:t>
            </a:r>
            <a:r>
              <a:rPr lang="pt-BR" sz="1275" dirty="0"/>
              <a:t>, </a:t>
            </a:r>
            <a:r>
              <a:rPr lang="es-CO" sz="1275" dirty="0"/>
              <a:t>Suecia</a:t>
            </a:r>
            <a:r>
              <a:rPr lang="pt-BR" sz="1275" dirty="0"/>
              <a:t> (84)</a:t>
            </a:r>
            <a:br>
              <a:rPr lang="pt-BR" sz="1275" dirty="0"/>
            </a:br>
            <a:r>
              <a:rPr lang="pt-BR" sz="1275" b="1" dirty="0"/>
              <a:t>8.</a:t>
            </a:r>
            <a:r>
              <a:rPr lang="pt-BR" sz="1275" dirty="0"/>
              <a:t> Canadá, Luxemburgo, Holanda, Reino Unido (82)</a:t>
            </a:r>
            <a:br>
              <a:rPr lang="pt-BR" sz="1275" dirty="0"/>
            </a:br>
            <a:r>
              <a:rPr lang="pt-BR" sz="1275" b="1" dirty="0"/>
              <a:t>12.</a:t>
            </a:r>
            <a:r>
              <a:rPr lang="pt-BR" sz="1275" dirty="0"/>
              <a:t> </a:t>
            </a:r>
            <a:r>
              <a:rPr lang="es-CO" sz="1275" dirty="0"/>
              <a:t>Alemania</a:t>
            </a:r>
            <a:r>
              <a:rPr lang="pt-BR" sz="1275" dirty="0"/>
              <a:t> (81)</a:t>
            </a:r>
          </a:p>
          <a:p>
            <a:r>
              <a:rPr lang="es-CO" sz="1275" b="1" dirty="0"/>
              <a:t>16.</a:t>
            </a:r>
            <a:r>
              <a:rPr lang="es-CO" sz="1275" dirty="0"/>
              <a:t> Estados Unidos, Bélgica (75)</a:t>
            </a:r>
            <a:br>
              <a:rPr lang="es-CO" sz="1275" dirty="0"/>
            </a:br>
            <a:r>
              <a:rPr lang="es-CO" sz="1275" b="1" dirty="0"/>
              <a:t>23.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Uruguay</a:t>
            </a:r>
            <a:r>
              <a:rPr lang="es-CO" sz="1275" dirty="0"/>
              <a:t>, Francia (70)</a:t>
            </a:r>
            <a:br>
              <a:rPr lang="es-CO" sz="1275" dirty="0"/>
            </a:br>
            <a:r>
              <a:rPr lang="es-CO" sz="1275" b="1" dirty="0"/>
              <a:t>26.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Chile</a:t>
            </a:r>
            <a:r>
              <a:rPr lang="es-CO" sz="1275" dirty="0"/>
              <a:t>, Bután (67)</a:t>
            </a:r>
            <a:br>
              <a:rPr lang="es-CO" sz="1275" dirty="0"/>
            </a:br>
            <a:r>
              <a:rPr lang="es-CO" sz="1275" b="1" dirty="0"/>
              <a:t>29.</a:t>
            </a:r>
            <a:r>
              <a:rPr lang="es-CO" sz="1275" dirty="0"/>
              <a:t> Portugal, Catar, Taiwán (63)</a:t>
            </a:r>
            <a:br>
              <a:rPr lang="es-CO" sz="1275" dirty="0"/>
            </a:br>
            <a:r>
              <a:rPr lang="es-CO" sz="1275" b="1" dirty="0"/>
              <a:t>38. </a:t>
            </a:r>
            <a:r>
              <a:rPr lang="es-CO" sz="1275" b="1" dirty="0">
                <a:solidFill>
                  <a:schemeClr val="accent5"/>
                </a:solidFill>
              </a:rPr>
              <a:t>Costa Rica</a:t>
            </a:r>
            <a:r>
              <a:rPr lang="es-CO" sz="1275" dirty="0"/>
              <a:t>, Lituania (59)</a:t>
            </a:r>
            <a:br>
              <a:rPr lang="es-CO" sz="1275" dirty="0"/>
            </a:br>
            <a:r>
              <a:rPr lang="es-CO" sz="1275" b="1" dirty="0"/>
              <a:t>42.</a:t>
            </a:r>
            <a:r>
              <a:rPr lang="es-CO" sz="1275" dirty="0"/>
              <a:t> España, República Checa, Chipre (57)</a:t>
            </a:r>
            <a:br>
              <a:rPr lang="es-CO" sz="1275" dirty="0"/>
            </a:br>
            <a:r>
              <a:rPr lang="es-CO" sz="1275" b="1" dirty="0"/>
              <a:t>54.</a:t>
            </a:r>
            <a:r>
              <a:rPr lang="es-CO" sz="1275" dirty="0"/>
              <a:t> Italia, Mauricio, Eslovaquia (50)</a:t>
            </a:r>
            <a:br>
              <a:rPr lang="es-CO" sz="1275" dirty="0"/>
            </a:br>
            <a:r>
              <a:rPr lang="es-CO" sz="1275" b="1" dirty="0"/>
              <a:t>62.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Cuba</a:t>
            </a:r>
            <a:r>
              <a:rPr lang="es-CO" sz="1275" dirty="0"/>
              <a:t>, Malasia (47)</a:t>
            </a:r>
            <a:br>
              <a:rPr lang="es-CO" sz="1275" dirty="0"/>
            </a:br>
            <a:r>
              <a:rPr lang="es-CO" sz="1275" b="1" dirty="0"/>
              <a:t>85.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Argentina</a:t>
            </a:r>
            <a:r>
              <a:rPr lang="es-CO" sz="1275" dirty="0"/>
              <a:t>, Suazilandia, Islas Salomón, Kuwait, Kosovo, Bení­n (39)</a:t>
            </a:r>
            <a:br>
              <a:rPr lang="es-CO" sz="1275" dirty="0"/>
            </a:br>
            <a:r>
              <a:rPr lang="es-CO" sz="1275" b="1" dirty="0"/>
              <a:t>96.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Perú</a:t>
            </a:r>
            <a:r>
              <a:rPr lang="es-CO" sz="1275" dirty="0">
                <a:solidFill>
                  <a:schemeClr val="accent5"/>
                </a:solidFill>
              </a:rPr>
              <a:t>, </a:t>
            </a:r>
            <a:r>
              <a:rPr lang="es-CO" sz="1275" b="1" dirty="0">
                <a:solidFill>
                  <a:schemeClr val="accent5"/>
                </a:solidFill>
              </a:rPr>
              <a:t>Brasil, Panamá, </a:t>
            </a:r>
            <a:r>
              <a:rPr lang="es-CO" sz="1275" b="1" dirty="0">
                <a:solidFill>
                  <a:srgbClr val="FF0000"/>
                </a:solidFill>
              </a:rPr>
              <a:t>Colombia</a:t>
            </a:r>
            <a:r>
              <a:rPr lang="es-CO" sz="1275" b="1" dirty="0">
                <a:solidFill>
                  <a:schemeClr val="accent5"/>
                </a:solidFill>
              </a:rPr>
              <a:t>, </a:t>
            </a:r>
            <a:r>
              <a:rPr lang="es-CO" sz="1275" dirty="0"/>
              <a:t>Zambia, Tailandia, Indonesia (37)</a:t>
            </a:r>
            <a:br>
              <a:rPr lang="es-CO" sz="1275" dirty="0"/>
            </a:br>
            <a:r>
              <a:rPr lang="es-CO" sz="1275" b="1" dirty="0"/>
              <a:t>112</a:t>
            </a:r>
            <a:r>
              <a:rPr lang="es-CO" sz="1275" dirty="0"/>
              <a:t>. </a:t>
            </a:r>
            <a:r>
              <a:rPr lang="es-CO" sz="1275" b="1" dirty="0">
                <a:solidFill>
                  <a:schemeClr val="accent5"/>
                </a:solidFill>
              </a:rPr>
              <a:t>Bolivia, El Salvador</a:t>
            </a:r>
            <a:r>
              <a:rPr lang="es-CO" sz="1275" dirty="0"/>
              <a:t>, Ní­ger, Maldivas, Argelia (33)</a:t>
            </a:r>
            <a:br>
              <a:rPr lang="es-CO" sz="1275" dirty="0"/>
            </a:br>
            <a:r>
              <a:rPr lang="es-CO" sz="1275" b="1" dirty="0"/>
              <a:t>135.</a:t>
            </a:r>
            <a:r>
              <a:rPr lang="es-CO" sz="1275" dirty="0"/>
              <a:t> </a:t>
            </a:r>
            <a:r>
              <a:rPr lang="es-CO" sz="1275" b="1" dirty="0">
                <a:solidFill>
                  <a:srgbClr val="FF0000"/>
                </a:solidFill>
              </a:rPr>
              <a:t>México</a:t>
            </a:r>
            <a:r>
              <a:rPr lang="es-CO" sz="1275" b="1" dirty="0">
                <a:solidFill>
                  <a:schemeClr val="accent5"/>
                </a:solidFill>
              </a:rPr>
              <a:t>, República Dominicana, Honduras, Paraguay</a:t>
            </a:r>
            <a:r>
              <a:rPr lang="es-CO" sz="1275" dirty="0"/>
              <a:t>, Rusia (29)</a:t>
            </a:r>
            <a:br>
              <a:rPr lang="es-CO" sz="1275" dirty="0"/>
            </a:br>
            <a:r>
              <a:rPr lang="es-CO" sz="1275" b="1" dirty="0"/>
              <a:t>143.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Guatemala</a:t>
            </a:r>
            <a:r>
              <a:rPr lang="es-CO" sz="1275" dirty="0"/>
              <a:t>, Mauritania, Lí­bano, Kenia, Bangladés (28)</a:t>
            </a:r>
            <a:br>
              <a:rPr lang="es-CO" sz="1275" dirty="0"/>
            </a:br>
            <a:r>
              <a:rPr lang="es-CO" sz="1275" b="1" dirty="0"/>
              <a:t>151.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Nicaragua</a:t>
            </a:r>
            <a:r>
              <a:rPr lang="es-CO" sz="1275" dirty="0"/>
              <a:t>, Uganda (26)</a:t>
            </a:r>
            <a:br>
              <a:rPr lang="es-CO" sz="1275" dirty="0"/>
            </a:br>
            <a:r>
              <a:rPr lang="es-CO" sz="1275" b="1" dirty="0"/>
              <a:t>169.</a:t>
            </a:r>
            <a:r>
              <a:rPr lang="es-CO" sz="1275" dirty="0"/>
              <a:t> </a:t>
            </a:r>
            <a:r>
              <a:rPr lang="es-CO" sz="1275" b="1" dirty="0">
                <a:solidFill>
                  <a:schemeClr val="accent5"/>
                </a:solidFill>
              </a:rPr>
              <a:t>Venezuela</a:t>
            </a:r>
            <a:r>
              <a:rPr lang="es-CO" sz="1275" dirty="0"/>
              <a:t>, Irak (18)</a:t>
            </a:r>
            <a:br>
              <a:rPr lang="es-CO" sz="1275" dirty="0"/>
            </a:br>
            <a:r>
              <a:rPr lang="es-CO" sz="1275" b="1" dirty="0"/>
              <a:t>180.</a:t>
            </a:r>
            <a:r>
              <a:rPr lang="es-CO" sz="1275" dirty="0"/>
              <a:t> Somalia (9)</a:t>
            </a:r>
          </a:p>
        </p:txBody>
      </p:sp>
    </p:spTree>
    <p:extLst>
      <p:ext uri="{BB962C8B-B14F-4D97-AF65-F5344CB8AC3E}">
        <p14:creationId xmlns:p14="http://schemas.microsoft.com/office/powerpoint/2010/main" val="120862469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5826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238125"/>
            <a:ext cx="89154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965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15" y="1020818"/>
            <a:ext cx="1782662" cy="918340"/>
          </a:xfrm>
          <a:prstGeom prst="rect">
            <a:avLst/>
          </a:prstGeom>
        </p:spPr>
      </p:pic>
      <p:sp>
        <p:nvSpPr>
          <p:cNvPr id="3" name="9 CuadroTexto"/>
          <p:cNvSpPr txBox="1">
            <a:spLocks noGrp="1"/>
          </p:cNvSpPr>
          <p:nvPr>
            <p:ph type="title"/>
          </p:nvPr>
        </p:nvSpPr>
        <p:spPr>
          <a:xfrm>
            <a:off x="536845" y="139306"/>
            <a:ext cx="86432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/>
              <a:t>Las personas que comenten actos de corrupción se ven afectadas por diferentes </a:t>
            </a:r>
            <a:br>
              <a:rPr lang="es-CL" sz="1600" b="1" dirty="0"/>
            </a:br>
            <a:r>
              <a:rPr lang="es-CL" sz="1600" b="1" dirty="0">
                <a:solidFill>
                  <a:srgbClr val="C00000"/>
                </a:solidFill>
              </a:rPr>
              <a:t>factores</a:t>
            </a:r>
            <a:r>
              <a:rPr lang="es-CL" sz="1600" b="1" dirty="0"/>
              <a:t> que pueden ser </a:t>
            </a:r>
            <a:r>
              <a:rPr lang="es-CL" sz="1600" b="1" dirty="0">
                <a:solidFill>
                  <a:srgbClr val="0070C0"/>
                </a:solidFill>
              </a:rPr>
              <a:t>internos o  personales</a:t>
            </a:r>
            <a:r>
              <a:rPr lang="es-CL" sz="1600" b="1" dirty="0"/>
              <a:t>, </a:t>
            </a:r>
            <a:r>
              <a:rPr lang="es-CL" sz="1600" b="1" dirty="0">
                <a:solidFill>
                  <a:srgbClr val="C00000"/>
                </a:solidFill>
              </a:rPr>
              <a:t>externos  o ambientales</a:t>
            </a:r>
            <a:r>
              <a:rPr lang="es-CL" sz="1600" b="1" dirty="0"/>
              <a:t> a la persona.  </a:t>
            </a:r>
          </a:p>
        </p:txBody>
      </p:sp>
      <p:sp>
        <p:nvSpPr>
          <p:cNvPr id="4" name="Elipse 3"/>
          <p:cNvSpPr/>
          <p:nvPr/>
        </p:nvSpPr>
        <p:spPr>
          <a:xfrm>
            <a:off x="561861" y="1885138"/>
            <a:ext cx="2227478" cy="8643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rgbClr val="002060"/>
                </a:solidFill>
              </a:rPr>
              <a:t>INTERNOS O </a:t>
            </a:r>
          </a:p>
          <a:p>
            <a:pPr algn="ctr"/>
            <a:r>
              <a:rPr lang="es-CO" sz="2000" b="1" dirty="0">
                <a:solidFill>
                  <a:srgbClr val="002060"/>
                </a:solidFill>
              </a:rPr>
              <a:t>PERSONALES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011622" y="3083233"/>
            <a:ext cx="1291535" cy="38962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DESARROLLO MORAL 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952655" y="4910263"/>
            <a:ext cx="1512562" cy="2701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SOCIALIZACIÓN</a:t>
            </a:r>
            <a:r>
              <a:rPr lang="es-CO" sz="1350" dirty="0"/>
              <a:t> 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114716" y="4121094"/>
            <a:ext cx="1134421" cy="2538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ACTITUDES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049663" y="4553255"/>
            <a:ext cx="1307514" cy="22088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MOTIVACIÓN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114716" y="3597175"/>
            <a:ext cx="1080401" cy="36185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50" b="1" dirty="0"/>
              <a:t>EJE DE CONTROL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453" y="665463"/>
            <a:ext cx="5630222" cy="449211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475831" y="5234384"/>
            <a:ext cx="169309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CL" sz="750" b="1" dirty="0">
                <a:latin typeface="Arial" pitchFamily="34" charset="0"/>
                <a:cs typeface="Arial" pitchFamily="34" charset="0"/>
              </a:rPr>
              <a:t>Fuente</a:t>
            </a:r>
            <a:r>
              <a:rPr lang="es-CL" sz="75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750" dirty="0">
                <a:latin typeface="Arial" pitchFamily="34" charset="0"/>
                <a:cs typeface="Arial" pitchFamily="34" charset="0"/>
              </a:rPr>
              <a:t>Transparency</a:t>
            </a:r>
            <a:r>
              <a:rPr lang="es-CL" sz="750" dirty="0">
                <a:latin typeface="Arial" pitchFamily="34" charset="0"/>
                <a:cs typeface="Arial" pitchFamily="34" charset="0"/>
              </a:rPr>
              <a:t> International</a:t>
            </a:r>
          </a:p>
        </p:txBody>
      </p:sp>
      <p:sp>
        <p:nvSpPr>
          <p:cNvPr id="12" name="Flecha derecha 11"/>
          <p:cNvSpPr/>
          <p:nvPr/>
        </p:nvSpPr>
        <p:spPr>
          <a:xfrm rot="5400000">
            <a:off x="1546876" y="2803480"/>
            <a:ext cx="216080" cy="21608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3" dirty="0"/>
          </a:p>
        </p:txBody>
      </p:sp>
    </p:spTree>
    <p:extLst>
      <p:ext uri="{BB962C8B-B14F-4D97-AF65-F5344CB8AC3E}">
        <p14:creationId xmlns:p14="http://schemas.microsoft.com/office/powerpoint/2010/main" val="324139569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cdn.larepublica.co/cms/2018/08/24202448/al_corrupcion_act2_sabad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3645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7765" y="246953"/>
            <a:ext cx="85351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s-MX" sz="2600" b="1" dirty="0">
                <a:solidFill>
                  <a:srgbClr val="40558A"/>
                </a:solidFill>
                <a:latin typeface="Calibri"/>
              </a:rPr>
              <a:t>El Estado y su Responsabilidad frente  a la Corrupción</a:t>
            </a:r>
            <a:endParaRPr lang="es-ES" sz="2600" b="1" dirty="0">
              <a:solidFill>
                <a:srgbClr val="40558A"/>
              </a:solidFill>
              <a:latin typeface="Calibri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383745" y="1399142"/>
            <a:ext cx="1842972" cy="1042722"/>
          </a:xfrm>
          <a:prstGeom prst="ellipse">
            <a:avLst/>
          </a:prstGeom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100" b="1" dirty="0">
                <a:solidFill>
                  <a:schemeClr val="tx1"/>
                </a:solidFill>
              </a:rPr>
              <a:t>Disminuir </a:t>
            </a:r>
          </a:p>
        </p:txBody>
      </p:sp>
      <p:sp>
        <p:nvSpPr>
          <p:cNvPr id="4" name="Elipse 3"/>
          <p:cNvSpPr/>
          <p:nvPr/>
        </p:nvSpPr>
        <p:spPr>
          <a:xfrm>
            <a:off x="383746" y="3613781"/>
            <a:ext cx="1881368" cy="1080401"/>
          </a:xfrm>
          <a:prstGeom prst="ellipse">
            <a:avLst/>
          </a:prstGeom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100" b="1" dirty="0">
                <a:solidFill>
                  <a:schemeClr val="tx1"/>
                </a:solidFill>
              </a:rPr>
              <a:t>Fortalecer</a:t>
            </a:r>
            <a:r>
              <a:rPr lang="es-CO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Cerrar llave 4"/>
          <p:cNvSpPr/>
          <p:nvPr/>
        </p:nvSpPr>
        <p:spPr>
          <a:xfrm>
            <a:off x="2382487" y="975725"/>
            <a:ext cx="266118" cy="1935795"/>
          </a:xfrm>
          <a:prstGeom prst="rightBrace">
            <a:avLst>
              <a:gd name="adj1" fmla="val 8331"/>
              <a:gd name="adj2" fmla="val 46322"/>
            </a:avLst>
          </a:prstGeom>
          <a:noFill/>
          <a:ln w="28575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53" b="1" dirty="0"/>
          </a:p>
        </p:txBody>
      </p:sp>
      <p:sp>
        <p:nvSpPr>
          <p:cNvPr id="6" name="Cerrar llave 5"/>
          <p:cNvSpPr/>
          <p:nvPr/>
        </p:nvSpPr>
        <p:spPr>
          <a:xfrm>
            <a:off x="2382487" y="3397701"/>
            <a:ext cx="270100" cy="1944722"/>
          </a:xfrm>
          <a:prstGeom prst="rightBrace">
            <a:avLst>
              <a:gd name="adj1" fmla="val 8331"/>
              <a:gd name="adj2" fmla="val 46322"/>
            </a:avLst>
          </a:prstGeom>
          <a:noFill/>
          <a:ln w="28575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053" b="1" dirty="0"/>
          </a:p>
        </p:txBody>
      </p:sp>
      <p:sp>
        <p:nvSpPr>
          <p:cNvPr id="7" name="Rectángulo 6"/>
          <p:cNvSpPr/>
          <p:nvPr/>
        </p:nvSpPr>
        <p:spPr>
          <a:xfrm>
            <a:off x="2814648" y="3505741"/>
            <a:ext cx="2370593" cy="167462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Transparencia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Modernización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Control Interno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Ética Pública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Prevención</a:t>
            </a:r>
          </a:p>
          <a:p>
            <a:pPr marL="257244" indent="-257244">
              <a:buFont typeface="Wingdings" panose="05000000000000000000" pitchFamily="2" charset="2"/>
              <a:buChar char="ü"/>
            </a:pPr>
            <a:r>
              <a:rPr lang="es-CO" sz="1800" b="1" dirty="0"/>
              <a:t>Detección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814648" y="1074838"/>
            <a:ext cx="2370593" cy="1728642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Abusos</a:t>
            </a:r>
          </a:p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Ineficiencias</a:t>
            </a:r>
          </a:p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Burocracia</a:t>
            </a:r>
          </a:p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Opacidad</a:t>
            </a:r>
          </a:p>
          <a:p>
            <a:pPr marL="257244" indent="-257244">
              <a:buFont typeface="Wingdings" panose="05000000000000000000" pitchFamily="2" charset="2"/>
              <a:buChar char="Ø"/>
            </a:pPr>
            <a:r>
              <a:rPr lang="es-CO" sz="1800" b="1" dirty="0"/>
              <a:t>Déficit de Controles</a:t>
            </a:r>
          </a:p>
        </p:txBody>
      </p:sp>
      <p:sp>
        <p:nvSpPr>
          <p:cNvPr id="9" name="Llamada de flecha a la derecha 8"/>
          <p:cNvSpPr/>
          <p:nvPr/>
        </p:nvSpPr>
        <p:spPr>
          <a:xfrm>
            <a:off x="5369873" y="1074838"/>
            <a:ext cx="685979" cy="4105525"/>
          </a:xfrm>
          <a:prstGeom prst="right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b="1" dirty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M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V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D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s-CO" sz="22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Pentágono 9"/>
          <p:cNvSpPr/>
          <p:nvPr/>
        </p:nvSpPr>
        <p:spPr>
          <a:xfrm>
            <a:off x="5985550" y="1953731"/>
            <a:ext cx="2501205" cy="734385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GOBERNANZA </a:t>
            </a:r>
          </a:p>
          <a:p>
            <a:pPr algn="ctr"/>
            <a:r>
              <a:rPr lang="es-CO" sz="2400" b="1" dirty="0"/>
              <a:t>MEJOR</a:t>
            </a:r>
          </a:p>
        </p:txBody>
      </p:sp>
      <p:sp>
        <p:nvSpPr>
          <p:cNvPr id="11" name="Pentágono 10"/>
          <p:cNvSpPr/>
          <p:nvPr/>
        </p:nvSpPr>
        <p:spPr>
          <a:xfrm>
            <a:off x="5985549" y="3701667"/>
            <a:ext cx="2453475" cy="722415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/>
              <a:t>Menos</a:t>
            </a:r>
          </a:p>
          <a:p>
            <a:pPr algn="ctr"/>
            <a:r>
              <a:rPr lang="es-CO" sz="2400" b="1" dirty="0"/>
              <a:t>CORRUPCCIÓN</a:t>
            </a:r>
          </a:p>
        </p:txBody>
      </p:sp>
    </p:spTree>
    <p:extLst>
      <p:ext uri="{BB962C8B-B14F-4D97-AF65-F5344CB8AC3E}">
        <p14:creationId xmlns:p14="http://schemas.microsoft.com/office/powerpoint/2010/main" val="85972606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48919" y="888599"/>
            <a:ext cx="5079636" cy="1751165"/>
          </a:xfrm>
        </p:spPr>
        <p:txBody>
          <a:bodyPr/>
          <a:lstStyle/>
          <a:p>
            <a:pPr algn="ctr"/>
            <a:r>
              <a:rPr lang="es-CO" sz="2400" b="1" dirty="0"/>
              <a:t>NUEVA ARQUITECTURA DE LA CONTABILIDAD PÚBLICA EN COLOMBIA</a:t>
            </a:r>
          </a:p>
        </p:txBody>
      </p:sp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2920735" y="1881295"/>
            <a:ext cx="2351941" cy="3249506"/>
            <a:chOff x="0" y="1559527"/>
            <a:chExt cx="3257435" cy="4440555"/>
          </a:xfrm>
        </p:grpSpPr>
        <p:pic>
          <p:nvPicPr>
            <p:cNvPr id="1027" name="Imagen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59527"/>
              <a:ext cx="3257435" cy="4440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ángulo 6"/>
            <p:cNvSpPr>
              <a:spLocks noChangeArrowheads="1"/>
            </p:cNvSpPr>
            <p:nvPr/>
          </p:nvSpPr>
          <p:spPr bwMode="auto">
            <a:xfrm>
              <a:off x="2097129" y="1925287"/>
              <a:ext cx="885825" cy="474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504994" y="2524284"/>
            <a:ext cx="3095446" cy="2555716"/>
            <a:chOff x="6024" y="5723"/>
            <a:chExt cx="5236" cy="5041"/>
          </a:xfrm>
        </p:grpSpPr>
        <p:pic>
          <p:nvPicPr>
            <p:cNvPr id="1030" name="Imagen 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" y="5723"/>
              <a:ext cx="4520" cy="3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Imagen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" y="8929"/>
              <a:ext cx="5236" cy="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427631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55085" y="710588"/>
            <a:ext cx="9017306" cy="42635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Pentágono 2"/>
          <p:cNvSpPr/>
          <p:nvPr/>
        </p:nvSpPr>
        <p:spPr>
          <a:xfrm>
            <a:off x="121185" y="2062487"/>
            <a:ext cx="3117773" cy="1093925"/>
          </a:xfrm>
          <a:prstGeom prst="homePlate">
            <a:avLst/>
          </a:prstGeom>
          <a:solidFill>
            <a:schemeClr val="bg1">
              <a:lumMod val="65000"/>
            </a:schemeClr>
          </a:solidFill>
          <a:ln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tx1"/>
                </a:solidFill>
              </a:rPr>
              <a:t>FÓRMULA DE LA</a:t>
            </a:r>
          </a:p>
          <a:p>
            <a:pPr algn="ctr"/>
            <a:r>
              <a:rPr lang="es-CO" sz="2800" b="1" dirty="0">
                <a:solidFill>
                  <a:schemeClr val="tx1"/>
                </a:solidFill>
              </a:rPr>
              <a:t>CORRUPCIÓN **</a:t>
            </a:r>
          </a:p>
          <a:p>
            <a:pPr algn="ctr"/>
            <a:r>
              <a:rPr lang="es-CO" sz="1350" b="1" dirty="0">
                <a:solidFill>
                  <a:schemeClr val="bg1"/>
                </a:solidFill>
              </a:rPr>
              <a:t>(metafóricamente)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033" y="5086424"/>
            <a:ext cx="2017783" cy="300824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25" dirty="0">
                <a:solidFill>
                  <a:schemeClr val="tx1"/>
                </a:solidFill>
              </a:rPr>
              <a:t>**</a:t>
            </a:r>
            <a:r>
              <a:rPr lang="es-CO" sz="825" b="1" dirty="0">
                <a:solidFill>
                  <a:srgbClr val="40558A"/>
                </a:solidFill>
                <a:latin typeface="Calibri"/>
              </a:rPr>
              <a:t>Fórmula Propuesta por </a:t>
            </a:r>
            <a:r>
              <a:rPr lang="es-MX" sz="825" b="1" dirty="0">
                <a:solidFill>
                  <a:srgbClr val="40558A"/>
                </a:solidFill>
                <a:latin typeface="Calibri"/>
              </a:rPr>
              <a:t>Robert Klitgaard </a:t>
            </a:r>
            <a:endParaRPr lang="es-CO" sz="825" dirty="0"/>
          </a:p>
        </p:txBody>
      </p:sp>
      <p:sp>
        <p:nvSpPr>
          <p:cNvPr id="5" name="Rectángulo redondeado 4"/>
          <p:cNvSpPr/>
          <p:nvPr/>
        </p:nvSpPr>
        <p:spPr>
          <a:xfrm>
            <a:off x="3436146" y="2191676"/>
            <a:ext cx="4760404" cy="9183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1" b="1" dirty="0">
                <a:solidFill>
                  <a:srgbClr val="FF0000"/>
                </a:solidFill>
              </a:rPr>
              <a:t>C</a:t>
            </a:r>
            <a:r>
              <a:rPr lang="es-CO" sz="3301" b="1" dirty="0">
                <a:solidFill>
                  <a:schemeClr val="tx1"/>
                </a:solidFill>
              </a:rPr>
              <a:t> = </a:t>
            </a:r>
            <a:r>
              <a:rPr lang="es-CO" sz="3301" b="1" dirty="0">
                <a:solidFill>
                  <a:srgbClr val="002060"/>
                </a:solidFill>
              </a:rPr>
              <a:t>M</a:t>
            </a:r>
            <a:r>
              <a:rPr lang="es-CO" sz="3301" b="1" dirty="0">
                <a:solidFill>
                  <a:schemeClr val="tx1"/>
                </a:solidFill>
              </a:rPr>
              <a:t> + </a:t>
            </a:r>
            <a:r>
              <a:rPr lang="es-CO" sz="3301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s-CO" sz="3301" b="1" dirty="0">
                <a:solidFill>
                  <a:schemeClr val="tx1"/>
                </a:solidFill>
              </a:rPr>
              <a:t> - </a:t>
            </a:r>
            <a:r>
              <a:rPr lang="es-CO" sz="3301" b="1" dirty="0">
                <a:solidFill>
                  <a:schemeClr val="accent2">
                    <a:lumMod val="50000"/>
                  </a:schemeClr>
                </a:solidFill>
              </a:rPr>
              <a:t>RC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40307" y="3318472"/>
            <a:ext cx="6670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3" b="1" dirty="0">
                <a:solidFill>
                  <a:srgbClr val="002060"/>
                </a:solidFill>
              </a:rPr>
              <a:t>                </a:t>
            </a:r>
            <a:r>
              <a:rPr lang="es-CO" sz="2400" b="1" dirty="0">
                <a:solidFill>
                  <a:srgbClr val="002060"/>
                </a:solidFill>
              </a:rPr>
              <a:t>M  = </a:t>
            </a:r>
            <a:r>
              <a:rPr lang="es-CL" sz="2400" b="1" dirty="0">
                <a:solidFill>
                  <a:srgbClr val="002060"/>
                </a:solidFill>
              </a:rPr>
              <a:t>Monopolio de la decisión</a:t>
            </a:r>
            <a:endParaRPr lang="es-CO" sz="2400" b="1" dirty="0">
              <a:solidFill>
                <a:srgbClr val="00206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87402" y="3711364"/>
            <a:ext cx="6956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3" b="1" dirty="0">
                <a:solidFill>
                  <a:schemeClr val="accent2">
                    <a:lumMod val="75000"/>
                  </a:schemeClr>
                </a:solidFill>
              </a:rPr>
              <a:t>                   </a:t>
            </a:r>
            <a:r>
              <a:rPr lang="es-CO" sz="24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s-CO" sz="2000" b="1" dirty="0">
                <a:solidFill>
                  <a:schemeClr val="accent2">
                    <a:lumMod val="75000"/>
                  </a:schemeClr>
                </a:solidFill>
              </a:rPr>
              <a:t>   = </a:t>
            </a:r>
            <a:r>
              <a:rPr lang="es-CL" sz="2000" b="1" dirty="0">
                <a:solidFill>
                  <a:schemeClr val="accent2">
                    <a:lumMod val="75000"/>
                  </a:schemeClr>
                </a:solidFill>
              </a:rPr>
              <a:t>Discrecionalidad de las decisiones y procesos</a:t>
            </a:r>
            <a:endParaRPr lang="es-CO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24983" y="4023723"/>
            <a:ext cx="7682388" cy="60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053" b="1" dirty="0">
                <a:solidFill>
                  <a:schemeClr val="accent2">
                    <a:lumMod val="50000"/>
                  </a:schemeClr>
                </a:solidFill>
              </a:rPr>
              <a:t>                            </a:t>
            </a:r>
            <a:r>
              <a:rPr lang="es-CO" sz="3301" b="1" dirty="0">
                <a:solidFill>
                  <a:schemeClr val="accent2">
                    <a:lumMod val="50000"/>
                  </a:schemeClr>
                </a:solidFill>
              </a:rPr>
              <a:t>RC</a:t>
            </a:r>
            <a:r>
              <a:rPr lang="es-CO" sz="1053" b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es-CO" sz="2000" b="1" dirty="0">
                <a:solidFill>
                  <a:schemeClr val="accent2">
                    <a:lumMod val="75000"/>
                  </a:schemeClr>
                </a:solidFill>
              </a:rPr>
              <a:t>=</a:t>
            </a:r>
            <a:r>
              <a:rPr lang="es-CO" sz="1053" b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es-CL" sz="2000" b="1" dirty="0">
                <a:solidFill>
                  <a:schemeClr val="accent2">
                    <a:lumMod val="50000"/>
                  </a:schemeClr>
                </a:solidFill>
              </a:rPr>
              <a:t>Rendición de Cuentas (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Accountability</a:t>
            </a:r>
            <a:r>
              <a:rPr lang="es-CL" sz="2000" b="1" dirty="0">
                <a:solidFill>
                  <a:schemeClr val="accent2">
                    <a:lumMod val="50000"/>
                  </a:schemeClr>
                </a:solidFill>
              </a:rPr>
              <a:t>) Transparencia </a:t>
            </a:r>
            <a:endParaRPr lang="es-CO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3393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5F5E82-3DB5-0749-8D32-9481FE2432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63398" cy="2844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19106E9-B481-FB47-98CC-D57D0D193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44800"/>
            <a:ext cx="4963398" cy="2870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81C6125-BB1A-A549-BFC8-15DB8C4E7A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398" y="2754386"/>
            <a:ext cx="4180601" cy="29352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CB22D9-88AF-5145-BB5A-6FC37DF2D7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3" r="15486"/>
          <a:stretch/>
        </p:blipFill>
        <p:spPr>
          <a:xfrm>
            <a:off x="4963398" y="-17511"/>
            <a:ext cx="4180601" cy="27543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12992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13559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77" y="242064"/>
            <a:ext cx="7876480" cy="534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80" y="182880"/>
            <a:ext cx="8275639" cy="54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076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58061" y="1207082"/>
            <a:ext cx="3689186" cy="442418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Picture 2" descr="Resultado de imagen para mapa de colomb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350" y="355895"/>
            <a:ext cx="1006239" cy="1307796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</p:pic>
      <p:sp>
        <p:nvSpPr>
          <p:cNvPr id="18" name="Flecha abajo 9"/>
          <p:cNvSpPr/>
          <p:nvPr/>
        </p:nvSpPr>
        <p:spPr bwMode="auto">
          <a:xfrm>
            <a:off x="6019022" y="1295845"/>
            <a:ext cx="497891" cy="476408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875222" y="1839992"/>
            <a:ext cx="5139367" cy="857079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7" tIns="45708" rIns="91417" bIns="45708" rtlCol="0" anchor="ctr"/>
          <a:lstStyle/>
          <a:p>
            <a:pPr algn="ctr" defTabSz="91418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kern="0" dirty="0">
                <a:solidFill>
                  <a:srgbClr val="000000"/>
                </a:solidFill>
                <a:latin typeface="Calibri"/>
              </a:rPr>
              <a:t>UN GRAN QUEHACER PARA </a:t>
            </a:r>
          </a:p>
          <a:p>
            <a:pPr algn="ctr" defTabSz="91418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kern="0" dirty="0">
                <a:solidFill>
                  <a:srgbClr val="000000"/>
                </a:solidFill>
                <a:latin typeface="Calibri"/>
              </a:rPr>
              <a:t>PAÍSES CON PROSPERIDAD </a:t>
            </a:r>
          </a:p>
        </p:txBody>
      </p:sp>
      <p:sp>
        <p:nvSpPr>
          <p:cNvPr id="20" name="6 Rectángulo"/>
          <p:cNvSpPr/>
          <p:nvPr/>
        </p:nvSpPr>
        <p:spPr>
          <a:xfrm>
            <a:off x="3834332" y="3276797"/>
            <a:ext cx="5222582" cy="235446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17" tIns="45708" rIns="91417" bIns="45708">
            <a:spAutoFit/>
          </a:bodyPr>
          <a:lstStyle/>
          <a:p>
            <a:pPr lvl="0" algn="just" eaLnBrk="1" hangingPunct="1">
              <a:spcAft>
                <a:spcPct val="25000"/>
              </a:spcAft>
            </a:pPr>
            <a:r>
              <a:rPr lang="en-GB" altLang="es-CO" sz="2800" b="1" dirty="0">
                <a:solidFill>
                  <a:srgbClr val="000000"/>
                </a:solidFill>
                <a:cs typeface="Arial" charset="0"/>
              </a:rPr>
              <a:t>Contabilidad para el </a:t>
            </a:r>
            <a:r>
              <a:rPr lang="en-GB" altLang="es-CO" sz="2800" b="1" u="sng" dirty="0">
                <a:solidFill>
                  <a:srgbClr val="000000"/>
                </a:solidFill>
                <a:cs typeface="Arial" charset="0"/>
              </a:rPr>
              <a:t>BUEN GOBIERNO</a:t>
            </a:r>
            <a:r>
              <a:rPr lang="en-GB" altLang="es-CO" sz="2800" b="1" dirty="0">
                <a:solidFill>
                  <a:srgbClr val="000000"/>
                </a:solidFill>
                <a:cs typeface="Arial" charset="0"/>
              </a:rPr>
              <a:t> de las organizaciones. </a:t>
            </a:r>
          </a:p>
          <a:p>
            <a:pPr lvl="0" algn="just" eaLnBrk="1" hangingPunct="1">
              <a:spcAft>
                <a:spcPct val="25000"/>
              </a:spcAft>
            </a:pPr>
            <a:r>
              <a:rPr lang="en-GB" altLang="es-CO" sz="2800" b="1" dirty="0" err="1">
                <a:solidFill>
                  <a:srgbClr val="000000"/>
                </a:solidFill>
                <a:cs typeface="Arial" charset="0"/>
              </a:rPr>
              <a:t>Adecuación</a:t>
            </a:r>
            <a:r>
              <a:rPr lang="en-GB" altLang="es-CO" sz="2800" b="1" dirty="0">
                <a:solidFill>
                  <a:srgbClr val="000000"/>
                </a:solidFill>
                <a:cs typeface="Arial" charset="0"/>
              </a:rPr>
              <a:t> de la </a:t>
            </a:r>
            <a:r>
              <a:rPr lang="en-GB" altLang="es-CO" sz="2800" b="1" dirty="0" err="1">
                <a:solidFill>
                  <a:srgbClr val="000000"/>
                </a:solidFill>
                <a:cs typeface="Arial" charset="0"/>
              </a:rPr>
              <a:t>Contabilidad</a:t>
            </a:r>
            <a:r>
              <a:rPr lang="en-GB" altLang="es-CO" sz="2800" b="1" dirty="0">
                <a:solidFill>
                  <a:srgbClr val="000000"/>
                </a:solidFill>
                <a:cs typeface="Arial" charset="0"/>
              </a:rPr>
              <a:t> a un nuevo concepto de RENDICIÓN DE CUENTAS </a:t>
            </a:r>
            <a:r>
              <a:rPr lang="en-GB" altLang="es-CO" sz="2800" b="1" i="1" dirty="0">
                <a:solidFill>
                  <a:srgbClr val="000000"/>
                </a:solidFill>
                <a:cs typeface="Arial" charset="0"/>
              </a:rPr>
              <a:t>(“Accountability”)</a:t>
            </a:r>
          </a:p>
        </p:txBody>
      </p:sp>
      <p:sp>
        <p:nvSpPr>
          <p:cNvPr id="21" name="10 Rectángulo"/>
          <p:cNvSpPr/>
          <p:nvPr/>
        </p:nvSpPr>
        <p:spPr>
          <a:xfrm>
            <a:off x="1294049" y="72532"/>
            <a:ext cx="7556039" cy="923324"/>
          </a:xfrm>
          <a:prstGeom prst="rect">
            <a:avLst/>
          </a:prstGeom>
        </p:spPr>
        <p:txBody>
          <a:bodyPr wrap="square" lIns="91432" tIns="45717" rIns="91432" bIns="45717">
            <a:spAutoFit/>
          </a:bodyPr>
          <a:lstStyle/>
          <a:p>
            <a:pPr algn="ctr"/>
            <a:r>
              <a:rPr lang="es-CO" sz="2700" b="1" dirty="0">
                <a:cs typeface="Calibri" panose="020F0502020204030204" pitchFamily="34" charset="0"/>
              </a:rPr>
              <a:t>CONTABILIDAD GENERADORA DE VALOR </a:t>
            </a:r>
          </a:p>
          <a:p>
            <a:pPr algn="ctr"/>
            <a:r>
              <a:rPr lang="es-CO" sz="2700" b="1" dirty="0">
                <a:cs typeface="Calibri" panose="020F0502020204030204" pitchFamily="34" charset="0"/>
              </a:rPr>
              <a:t>PARA PAÍSES DE BUENAS PRÁCTICAS</a:t>
            </a:r>
            <a:endParaRPr lang="es-ES" sz="2700" b="1" dirty="0"/>
          </a:p>
        </p:txBody>
      </p:sp>
      <p:sp>
        <p:nvSpPr>
          <p:cNvPr id="22" name="Flecha abajo 9"/>
          <p:cNvSpPr/>
          <p:nvPr/>
        </p:nvSpPr>
        <p:spPr bwMode="auto">
          <a:xfrm>
            <a:off x="6019023" y="2802996"/>
            <a:ext cx="497891" cy="481966"/>
          </a:xfrm>
          <a:prstGeom prst="downArrow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40000"/>
              </a:schemeClr>
            </a:glow>
          </a:effectLst>
        </p:spPr>
        <p:txBody>
          <a:bodyPr vert="horz" wrap="square" lIns="91417" tIns="45708" rIns="91417" bIns="45708" numCol="1" rtlCol="0" anchor="t" anchorCtr="0" compatLnSpc="1">
            <a:prstTxWarp prst="textNoShape">
              <a:avLst/>
            </a:prstTxWarp>
          </a:bodyPr>
          <a:lstStyle/>
          <a:p>
            <a:pPr defTabSz="914182"/>
            <a:endParaRPr lang="es-CO" dirty="0">
              <a:latin typeface="Times New Roman" pitchFamily="18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1" y="1308679"/>
            <a:ext cx="3604461" cy="4392567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-147127" y="3262283"/>
            <a:ext cx="2235955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s-CO" sz="3600" dirty="0"/>
              <a:t>Latino</a:t>
            </a:r>
          </a:p>
          <a:p>
            <a:pPr algn="ctr">
              <a:lnSpc>
                <a:spcPct val="95000"/>
              </a:lnSpc>
            </a:pPr>
            <a:r>
              <a:rPr lang="es-CO" sz="3600" dirty="0"/>
              <a:t>América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lamada de flecha hacia abajo 1"/>
          <p:cNvSpPr/>
          <p:nvPr/>
        </p:nvSpPr>
        <p:spPr>
          <a:xfrm>
            <a:off x="597499" y="161060"/>
            <a:ext cx="5325340" cy="997528"/>
          </a:xfrm>
          <a:prstGeom prst="downArrowCallou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prstClr val="white"/>
                </a:solidFill>
              </a:rPr>
              <a:t>PRACTICA DE BUEN GOBIERNO 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543070" y="1231326"/>
            <a:ext cx="3943350" cy="73775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>
                <a:solidFill>
                  <a:prstClr val="white"/>
                </a:solidFill>
              </a:rPr>
              <a:t>Buena Economía </a:t>
            </a:r>
          </a:p>
          <a:p>
            <a:pPr algn="ctr"/>
            <a:r>
              <a:rPr lang="es-CO" sz="2200" dirty="0">
                <a:solidFill>
                  <a:prstClr val="white"/>
                </a:solidFill>
              </a:rPr>
              <a:t>Asignación de Recursos Eficiente 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3106166" y="2060000"/>
            <a:ext cx="468307" cy="53513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945575" y="2628923"/>
            <a:ext cx="2046997" cy="1324822"/>
          </a:xfrm>
          <a:prstGeom prst="ellips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>
                <a:solidFill>
                  <a:prstClr val="white"/>
                </a:solidFill>
              </a:rPr>
              <a:t>BUEN </a:t>
            </a:r>
          </a:p>
          <a:p>
            <a:pPr algn="ctr"/>
            <a:r>
              <a:rPr lang="es-CO" sz="2200" dirty="0">
                <a:solidFill>
                  <a:prstClr val="white"/>
                </a:solidFill>
              </a:rPr>
              <a:t>GOBIERNO</a:t>
            </a:r>
          </a:p>
        </p:txBody>
      </p:sp>
      <p:sp>
        <p:nvSpPr>
          <p:cNvPr id="6" name="Elipse 5"/>
          <p:cNvSpPr/>
          <p:nvPr/>
        </p:nvSpPr>
        <p:spPr>
          <a:xfrm>
            <a:off x="3730348" y="2604696"/>
            <a:ext cx="1989847" cy="139236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prstClr val="white"/>
                </a:solidFill>
              </a:rPr>
              <a:t>Rendición de</a:t>
            </a:r>
          </a:p>
          <a:p>
            <a:pPr algn="ctr"/>
            <a:r>
              <a:rPr lang="es-CO" sz="2400" dirty="0">
                <a:solidFill>
                  <a:prstClr val="white"/>
                </a:solidFill>
              </a:rPr>
              <a:t>Cuentas</a:t>
            </a:r>
          </a:p>
        </p:txBody>
      </p:sp>
      <p:sp>
        <p:nvSpPr>
          <p:cNvPr id="7" name="Elipse 6"/>
          <p:cNvSpPr/>
          <p:nvPr/>
        </p:nvSpPr>
        <p:spPr>
          <a:xfrm>
            <a:off x="6442384" y="2454033"/>
            <a:ext cx="2639271" cy="1655588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100" dirty="0">
                <a:solidFill>
                  <a:prstClr val="white"/>
                </a:solidFill>
              </a:rPr>
              <a:t>INSTITUCIONES </a:t>
            </a:r>
          </a:p>
          <a:p>
            <a:pPr algn="ctr"/>
            <a:r>
              <a:rPr lang="es-CO" sz="2100" dirty="0">
                <a:solidFill>
                  <a:prstClr val="white"/>
                </a:solidFill>
              </a:rPr>
              <a:t>SÓLIDAS 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792934" y="3106881"/>
            <a:ext cx="587095" cy="39485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9" name="Llamada de flecha hacia arriba 8"/>
          <p:cNvSpPr/>
          <p:nvPr/>
        </p:nvSpPr>
        <p:spPr>
          <a:xfrm>
            <a:off x="945576" y="3974530"/>
            <a:ext cx="4888923" cy="1226119"/>
          </a:xfrm>
          <a:prstGeom prst="upArrowCallou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dirty="0">
                <a:solidFill>
                  <a:prstClr val="white"/>
                </a:solidFill>
              </a:rPr>
              <a:t>- CONTABILIDAD</a:t>
            </a:r>
          </a:p>
          <a:p>
            <a:pPr algn="ctr"/>
            <a:r>
              <a:rPr lang="es-CO" sz="1800" dirty="0">
                <a:solidFill>
                  <a:prstClr val="white"/>
                </a:solidFill>
              </a:rPr>
              <a:t>- INFORMACIÓN FINNACIERA</a:t>
            </a:r>
          </a:p>
          <a:p>
            <a:pPr algn="ctr"/>
            <a:r>
              <a:rPr lang="es-CO" sz="1800" dirty="0">
                <a:solidFill>
                  <a:prstClr val="white"/>
                </a:solidFill>
              </a:rPr>
              <a:t>- AUDITORÍA</a:t>
            </a:r>
          </a:p>
        </p:txBody>
      </p:sp>
      <p:sp>
        <p:nvSpPr>
          <p:cNvPr id="10" name="Más 9"/>
          <p:cNvSpPr/>
          <p:nvPr/>
        </p:nvSpPr>
        <p:spPr>
          <a:xfrm>
            <a:off x="3039353" y="3028956"/>
            <a:ext cx="618259" cy="613057"/>
          </a:xfrm>
          <a:prstGeom prst="mathPl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8778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Dic2018Duque.pptx" id="{FDA4C687-AA1D-4711-AED7-C29075F34830}" vid="{26E8BE29-BAAF-45CD-80C6-073DB0EF77A9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esCGN_201905.pot [Modo de compatibilidad]" id="{1F38A23C-3129-4F63-9117-B8E8E48E6DD7}" vid="{A8723301-16C1-4FA6-BA99-7850571FEA62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OriginalDic2018Duque</Template>
  <TotalTime>1577</TotalTime>
  <Words>2684</Words>
  <Application>Microsoft Office PowerPoint</Application>
  <PresentationFormat>Presentación en pantalla (16:10)</PresentationFormat>
  <Paragraphs>524</Paragraphs>
  <Slides>53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53</vt:i4>
      </vt:variant>
    </vt:vector>
  </HeadingPairs>
  <TitlesOfParts>
    <vt:vector size="64" baseType="lpstr">
      <vt:lpstr>Adobe Heiti Std R</vt:lpstr>
      <vt:lpstr>Aharoni</vt:lpstr>
      <vt:lpstr>Arial</vt:lpstr>
      <vt:lpstr>Calibri</vt:lpstr>
      <vt:lpstr>Calibri Light</vt:lpstr>
      <vt:lpstr>Century Gothic</vt:lpstr>
      <vt:lpstr>Times New Roman</vt:lpstr>
      <vt:lpstr>Verdana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NUEVA ARQUITECTURA DE LA CONTABILIDAD PÚBLICA EN COLOMBIA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CARÁCTER INTEGRAL Y ETICO DEL CONTADOR Papel del Contador en la Sociedad</vt:lpstr>
      <vt:lpstr>CARÁCTER INTEGRAL Y ETICO DEL CONTADOR Comportamiento Ético- Sociedad Ideal</vt:lpstr>
      <vt:lpstr>CARÁCTER INTEGRAL Y ETICO DEL CONTADOR Comportamiento Ético- Sociedad Actual</vt:lpstr>
      <vt:lpstr>Presentación de PowerPoint</vt:lpstr>
      <vt:lpstr>Presentación de PowerPoint</vt:lpstr>
      <vt:lpstr>Presentación de PowerPoint</vt:lpstr>
      <vt:lpstr>Presentación de PowerPoint</vt:lpstr>
      <vt:lpstr>CARÁCTER INTEGRAL Y ETICO DEL CONTADOR Las Generaciones de Profesionales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DEL LAVADO DE ACTIVOS -LA- Y  FINANCIAMIENTO DEL TERRORISMO -FT-</vt:lpstr>
      <vt:lpstr>Presentación de PowerPoint</vt:lpstr>
      <vt:lpstr>  ALGUNAS DENOMINACIONES EN PAISES LATINOAMERICANOS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Corrupción en el mundo: Ranking de los países </vt:lpstr>
      <vt:lpstr>Presentación de PowerPoint</vt:lpstr>
      <vt:lpstr>Presentación de PowerPoint</vt:lpstr>
      <vt:lpstr>Las personas que comenten actos de corrupción se ven afectadas por diferentes  factores que pueden ser internos o  personales, externos  o ambientales a la persona.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Luz Andrea Ochoa Leal</dc:creator>
  <cp:lastModifiedBy>Carlos Estrada</cp:lastModifiedBy>
  <cp:revision>101</cp:revision>
  <cp:lastPrinted>2019-04-30T15:54:42Z</cp:lastPrinted>
  <dcterms:created xsi:type="dcterms:W3CDTF">2019-02-11T22:56:42Z</dcterms:created>
  <dcterms:modified xsi:type="dcterms:W3CDTF">2021-05-27T17:46:49Z</dcterms:modified>
</cp:coreProperties>
</file>