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408" r:id="rId3"/>
    <p:sldId id="266" r:id="rId4"/>
    <p:sldId id="257" r:id="rId5"/>
    <p:sldId id="265" r:id="rId6"/>
    <p:sldId id="357" r:id="rId7"/>
    <p:sldId id="262" r:id="rId8"/>
    <p:sldId id="320" r:id="rId9"/>
    <p:sldId id="351" r:id="rId10"/>
    <p:sldId id="268" r:id="rId11"/>
    <p:sldId id="321" r:id="rId12"/>
    <p:sldId id="276" r:id="rId13"/>
    <p:sldId id="277" r:id="rId14"/>
    <p:sldId id="278" r:id="rId15"/>
    <p:sldId id="358" r:id="rId16"/>
    <p:sldId id="359" r:id="rId17"/>
    <p:sldId id="360" r:id="rId18"/>
    <p:sldId id="361" r:id="rId19"/>
    <p:sldId id="364" r:id="rId20"/>
    <p:sldId id="338" r:id="rId21"/>
    <p:sldId id="363" r:id="rId22"/>
    <p:sldId id="286" r:id="rId23"/>
    <p:sldId id="317" r:id="rId24"/>
    <p:sldId id="407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04" r:id="rId33"/>
    <p:sldId id="416" r:id="rId34"/>
    <p:sldId id="417" r:id="rId35"/>
    <p:sldId id="352" r:id="rId36"/>
    <p:sldId id="362" r:id="rId37"/>
    <p:sldId id="260" r:id="rId38"/>
  </p:sldIdLst>
  <p:sldSz cx="9144000" cy="5715000" type="screen16x10"/>
  <p:notesSz cx="6858000" cy="9144000"/>
  <p:defaultTextStyle>
    <a:defPPr>
      <a:defRPr lang="es-CO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2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62AC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4" autoAdjust="0"/>
    <p:restoredTop sz="90119" autoAdjust="0"/>
  </p:normalViewPr>
  <p:slideViewPr>
    <p:cSldViewPr snapToGrid="0" showGuides="1">
      <p:cViewPr varScale="1">
        <p:scale>
          <a:sx n="78" d="100"/>
          <a:sy n="78" d="100"/>
        </p:scale>
        <p:origin x="918" y="6"/>
      </p:cViewPr>
      <p:guideLst>
        <p:guide orient="horz" pos="3342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giraldo\Downloads\Tablas%20y%20Gr&#225;ficas%20Nacional%20(1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giraldo\Downloads\Tablas%20y%20Gr&#225;ficas%20Nacional%20(1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34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81332363260846E-2"/>
          <c:y val="0"/>
          <c:w val="0.94883403546240774"/>
          <c:h val="0.8851313512091529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 2-1'!$C$1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pct50">
              <a:fgClr>
                <a:srgbClr val="2E9A69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2.477217171887855E-2"/>
                  <c:y val="-3.218632187785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81-4C77-B5CF-22DF248A33AE}"/>
                </c:ext>
              </c:extLst>
            </c:dLbl>
            <c:dLbl>
              <c:idx val="1"/>
              <c:layout>
                <c:manualLayout>
                  <c:x val="-2.6000473116826184E-2"/>
                  <c:y val="-1.1914608387403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81-4C77-B5CF-22DF248A33AE}"/>
                </c:ext>
              </c:extLst>
            </c:dLbl>
            <c:dLbl>
              <c:idx val="2"/>
              <c:layout>
                <c:manualLayout>
                  <c:x val="-2.5887263019161486E-2"/>
                  <c:y val="0.15949010967951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81-4C77-B5CF-22DF248A33AE}"/>
                </c:ext>
              </c:extLst>
            </c:dLbl>
            <c:dLbl>
              <c:idx val="3"/>
              <c:layout>
                <c:manualLayout>
                  <c:x val="-3.1794915120588484E-2"/>
                  <c:y val="3.1031392044226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81-4C77-B5CF-22DF248A33AE}"/>
                </c:ext>
              </c:extLst>
            </c:dLbl>
            <c:dLbl>
              <c:idx val="4"/>
              <c:layout>
                <c:manualLayout>
                  <c:x val="1.9978760106551509E-2"/>
                  <c:y val="6.289308954750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81-4C77-B5CF-22DF248A33AE}"/>
                </c:ext>
              </c:extLst>
            </c:dLbl>
            <c:dLbl>
              <c:idx val="5"/>
              <c:layout>
                <c:manualLayout>
                  <c:x val="1.272871917263326E-2"/>
                  <c:y val="7.075558341276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81-4C77-B5CF-22DF248A3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 sz="1400" baseline="0">
                    <a:latin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2-1'!$A$2:$A$5</c:f>
              <c:strCache>
                <c:ptCount val="4"/>
                <c:pt idx="0">
                  <c:v>Activo total</c:v>
                </c:pt>
                <c:pt idx="1">
                  <c:v>Pasivo total</c:v>
                </c:pt>
                <c:pt idx="2">
                  <c:v>Interes minoritario</c:v>
                </c:pt>
                <c:pt idx="3">
                  <c:v>Patrimonio</c:v>
                </c:pt>
              </c:strCache>
            </c:strRef>
          </c:cat>
          <c:val>
            <c:numRef>
              <c:f>'G 2-1'!$C$2:$C$5</c:f>
              <c:numCache>
                <c:formatCode>_(\ * #,##0.0,,,_);_(\ * \(#,##0.0,,,\)</c:formatCode>
                <c:ptCount val="4"/>
                <c:pt idx="0">
                  <c:v>623119219858970</c:v>
                </c:pt>
                <c:pt idx="1">
                  <c:v>758913745926990</c:v>
                </c:pt>
                <c:pt idx="2">
                  <c:v>17087176290230</c:v>
                </c:pt>
                <c:pt idx="3">
                  <c:v>-152881702358270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7281-4C77-B5CF-22DF248A33AE}"/>
            </c:ext>
          </c:extLst>
        </c:ser>
        <c:ser>
          <c:idx val="0"/>
          <c:order val="1"/>
          <c:tx>
            <c:strRef>
              <c:f>'G 2-1'!$B$1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pct90">
              <a:fgClr>
                <a:srgbClr val="297799"/>
              </a:fgClr>
              <a:bgClr>
                <a:schemeClr val="bg1"/>
              </a:bgClr>
            </a:patt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olSlant"/>
            </a:sp3d>
          </c:spPr>
          <c:invertIfNegative val="0"/>
          <c:dLbls>
            <c:dLbl>
              <c:idx val="0"/>
              <c:layout>
                <c:manualLayout>
                  <c:x val="1.5148750183051165E-3"/>
                  <c:y val="-3.614617636601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81-4C77-B5CF-22DF248A33AE}"/>
                </c:ext>
              </c:extLst>
            </c:dLbl>
            <c:dLbl>
              <c:idx val="1"/>
              <c:layout>
                <c:manualLayout>
                  <c:x val="1.5148750183051165E-3"/>
                  <c:y val="-1.870489491070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81-4C77-B5CF-22DF248A33AE}"/>
                </c:ext>
              </c:extLst>
            </c:dLbl>
            <c:dLbl>
              <c:idx val="2"/>
              <c:layout>
                <c:manualLayout>
                  <c:x val="2.0764196320953447E-3"/>
                  <c:y val="0.15499615282159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81-4C77-B5CF-22DF248A33AE}"/>
                </c:ext>
              </c:extLst>
            </c:dLbl>
            <c:dLbl>
              <c:idx val="3"/>
              <c:layout>
                <c:manualLayout>
                  <c:x val="3.431178398837488E-2"/>
                  <c:y val="2.664767143122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81-4C77-B5CF-22DF248A33AE}"/>
                </c:ext>
              </c:extLst>
            </c:dLbl>
            <c:dLbl>
              <c:idx val="4"/>
              <c:layout>
                <c:manualLayout>
                  <c:x val="1.2249433798420507E-2"/>
                  <c:y val="1.5228051209336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81-4C77-B5CF-22DF248A33AE}"/>
                </c:ext>
              </c:extLst>
            </c:dLbl>
            <c:dLbl>
              <c:idx val="5"/>
              <c:layout>
                <c:manualLayout>
                  <c:x val="7.9554494828960719E-3"/>
                  <c:y val="-1.1939776184693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81-4C77-B5CF-22DF248A3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2-1'!$A$2:$A$5</c:f>
              <c:strCache>
                <c:ptCount val="4"/>
                <c:pt idx="0">
                  <c:v>Activo total</c:v>
                </c:pt>
                <c:pt idx="1">
                  <c:v>Pasivo total</c:v>
                </c:pt>
                <c:pt idx="2">
                  <c:v>Interes minoritario</c:v>
                </c:pt>
                <c:pt idx="3">
                  <c:v>Patrimonio</c:v>
                </c:pt>
              </c:strCache>
            </c:strRef>
          </c:cat>
          <c:val>
            <c:numRef>
              <c:f>'G 2-1'!$B$2:$B$5</c:f>
              <c:numCache>
                <c:formatCode>_(\ * #,##0.0,,,_);_(\ * \(#,##0.0,,,\)</c:formatCode>
                <c:ptCount val="4"/>
                <c:pt idx="0">
                  <c:v>657164859335630</c:v>
                </c:pt>
                <c:pt idx="1">
                  <c:v>811571870586724</c:v>
                </c:pt>
                <c:pt idx="2">
                  <c:v>18756822837946.25</c:v>
                </c:pt>
                <c:pt idx="3">
                  <c:v>-173163834089040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D-7281-4C77-B5CF-22DF248A33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710631328"/>
        <c:axId val="-710630240"/>
        <c:axId val="0"/>
      </c:bar3DChart>
      <c:catAx>
        <c:axId val="-710631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710630240"/>
        <c:crosses val="autoZero"/>
        <c:auto val="1"/>
        <c:lblAlgn val="ctr"/>
        <c:lblOffset val="100"/>
        <c:noMultiLvlLbl val="0"/>
      </c:catAx>
      <c:valAx>
        <c:axId val="-71063024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lang="es-CO" sz="1400" b="0" baseline="0">
                    <a:latin typeface="Times New Roman" panose="02020603050405020304" pitchFamily="18" charset="0"/>
                  </a:defRPr>
                </a:pPr>
                <a:r>
                  <a:rPr lang="es-CO" sz="1400" b="0" baseline="0">
                    <a:latin typeface="Times New Roman" panose="02020603050405020304" pitchFamily="18" charset="0"/>
                  </a:rPr>
                  <a:t>(Miles de millones de pesos)</a:t>
                </a:r>
              </a:p>
            </c:rich>
          </c:tx>
          <c:layout>
            <c:manualLayout>
              <c:xMode val="edge"/>
              <c:yMode val="edge"/>
              <c:x val="6.2184110033456128E-2"/>
              <c:y val="0.26534707005590991"/>
            </c:manualLayout>
          </c:layout>
          <c:overlay val="0"/>
        </c:title>
        <c:numFmt formatCode="_(\ * #,##0.0,,,_);_(\ * \(#,##0.0,,,\)" sourceLinked="1"/>
        <c:majorTickMark val="none"/>
        <c:minorTickMark val="none"/>
        <c:tickLblPos val="none"/>
        <c:crossAx val="-710631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7810178770572103"/>
          <c:y val="0.23909043785969653"/>
          <c:w val="0.20576977234068916"/>
          <c:h val="7.8657664113932504E-2"/>
        </c:manualLayout>
      </c:layout>
      <c:overlay val="0"/>
      <c:txPr>
        <a:bodyPr/>
        <a:lstStyle/>
        <a:p>
          <a:pPr>
            <a:defRPr lang="es-CO" sz="2000" b="1" baseline="0">
              <a:latin typeface="Times New Roman" panose="02020603050405020304" pitchFamily="18" charset="0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81332363260846E-2"/>
          <c:y val="0"/>
          <c:w val="0.94883403546240774"/>
          <c:h val="0.886137694326670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 2-1'!$C$1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4772171718878491E-2"/>
                  <c:y val="-3.2186321877857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9E-43DF-987E-1862E3C5C501}"/>
                </c:ext>
              </c:extLst>
            </c:dLbl>
            <c:dLbl>
              <c:idx val="1"/>
              <c:layout>
                <c:manualLayout>
                  <c:x val="-2.6000473116826163E-2"/>
                  <c:y val="-1.191460838740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E-43DF-987E-1862E3C5C501}"/>
                </c:ext>
              </c:extLst>
            </c:dLbl>
            <c:dLbl>
              <c:idx val="2"/>
              <c:layout>
                <c:manualLayout>
                  <c:x val="-2.5887263019161479E-2"/>
                  <c:y val="0.15949010967951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9E-43DF-987E-1862E3C5C501}"/>
                </c:ext>
              </c:extLst>
            </c:dLbl>
            <c:dLbl>
              <c:idx val="3"/>
              <c:layout>
                <c:manualLayout>
                  <c:x val="-2.4641839297984854E-2"/>
                  <c:y val="-1.694436646504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9E-43DF-987E-1862E3C5C501}"/>
                </c:ext>
              </c:extLst>
            </c:dLbl>
            <c:dLbl>
              <c:idx val="4"/>
              <c:layout>
                <c:manualLayout>
                  <c:x val="1.9978760106551509E-2"/>
                  <c:y val="6.289308954750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9E-43DF-987E-1862E3C5C501}"/>
                </c:ext>
              </c:extLst>
            </c:dLbl>
            <c:dLbl>
              <c:idx val="5"/>
              <c:layout>
                <c:manualLayout>
                  <c:x val="1.2728719172633254E-2"/>
                  <c:y val="7.075558341276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9E-43DF-987E-1862E3C5C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2-1'!$A$2:$A$5</c:f>
              <c:strCache>
                <c:ptCount val="4"/>
                <c:pt idx="0">
                  <c:v>Activo total</c:v>
                </c:pt>
                <c:pt idx="1">
                  <c:v>Pasivo total</c:v>
                </c:pt>
                <c:pt idx="2">
                  <c:v>Interes minoritario</c:v>
                </c:pt>
                <c:pt idx="3">
                  <c:v>Patrimonio</c:v>
                </c:pt>
              </c:strCache>
            </c:strRef>
          </c:cat>
          <c:val>
            <c:numRef>
              <c:f>'G 2-1'!$C$2:$C$5</c:f>
              <c:numCache>
                <c:formatCode>_(\ * #,##0.0,,,_);_(\ * \(#,##0.0,,,\)</c:formatCode>
                <c:ptCount val="4"/>
                <c:pt idx="0">
                  <c:v>623119219858970</c:v>
                </c:pt>
                <c:pt idx="1">
                  <c:v>758913745926990</c:v>
                </c:pt>
                <c:pt idx="2">
                  <c:v>17087176290230</c:v>
                </c:pt>
                <c:pt idx="3">
                  <c:v>-152881702358270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9E-43DF-987E-1862E3C5C501}"/>
            </c:ext>
          </c:extLst>
        </c:ser>
        <c:ser>
          <c:idx val="0"/>
          <c:order val="1"/>
          <c:tx>
            <c:strRef>
              <c:f>'G 2-1'!$B$1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olSlant"/>
            </a:sp3d>
          </c:spPr>
          <c:invertIfNegative val="0"/>
          <c:dLbls>
            <c:dLbl>
              <c:idx val="0"/>
              <c:layout>
                <c:manualLayout>
                  <c:x val="1.514875018305116E-3"/>
                  <c:y val="-3.614617636601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9E-43DF-987E-1862E3C5C501}"/>
                </c:ext>
              </c:extLst>
            </c:dLbl>
            <c:dLbl>
              <c:idx val="1"/>
              <c:layout>
                <c:manualLayout>
                  <c:x val="1.514875018305116E-3"/>
                  <c:y val="-1.870489491070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9E-43DF-987E-1862E3C5C501}"/>
                </c:ext>
              </c:extLst>
            </c:dLbl>
            <c:dLbl>
              <c:idx val="2"/>
              <c:layout>
                <c:manualLayout>
                  <c:x val="2.0764196320953443E-3"/>
                  <c:y val="0.15499615282159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9E-43DF-987E-1862E3C5C501}"/>
                </c:ext>
              </c:extLst>
            </c:dLbl>
            <c:dLbl>
              <c:idx val="3"/>
              <c:layout>
                <c:manualLayout>
                  <c:x val="1.5361652754778941E-2"/>
                  <c:y val="-3.33707240956024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9E-43DF-987E-1862E3C5C501}"/>
                </c:ext>
              </c:extLst>
            </c:dLbl>
            <c:dLbl>
              <c:idx val="4"/>
              <c:layout>
                <c:manualLayout>
                  <c:x val="1.2249433798420502E-2"/>
                  <c:y val="1.5228051209336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9E-43DF-987E-1862E3C5C501}"/>
                </c:ext>
              </c:extLst>
            </c:dLbl>
            <c:dLbl>
              <c:idx val="5"/>
              <c:layout>
                <c:manualLayout>
                  <c:x val="7.9554494828960685E-3"/>
                  <c:y val="-1.1939776184693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9E-43DF-987E-1862E3C5C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2-1'!$A$2:$A$5</c:f>
              <c:strCache>
                <c:ptCount val="4"/>
                <c:pt idx="0">
                  <c:v>Activo total</c:v>
                </c:pt>
                <c:pt idx="1">
                  <c:v>Pasivo total</c:v>
                </c:pt>
                <c:pt idx="2">
                  <c:v>Interes minoritario</c:v>
                </c:pt>
                <c:pt idx="3">
                  <c:v>Patrimonio</c:v>
                </c:pt>
              </c:strCache>
            </c:strRef>
          </c:cat>
          <c:val>
            <c:numRef>
              <c:f>'G 2-1'!$B$2:$B$5</c:f>
              <c:numCache>
                <c:formatCode>_(\ * #,##0.0,,,_);_(\ * \(#,##0.0,,,\)</c:formatCode>
                <c:ptCount val="4"/>
                <c:pt idx="0">
                  <c:v>657164859335630</c:v>
                </c:pt>
                <c:pt idx="1">
                  <c:v>811571870586724</c:v>
                </c:pt>
                <c:pt idx="2">
                  <c:v>18756822837946.25</c:v>
                </c:pt>
                <c:pt idx="3">
                  <c:v>-173163834089040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9E-43DF-987E-1862E3C5C5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710628608"/>
        <c:axId val="-973001680"/>
      </c:barChart>
      <c:catAx>
        <c:axId val="-7106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CO"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pPr>
            <a:endParaRPr lang="es-419"/>
          </a:p>
        </c:txPr>
        <c:crossAx val="-973001680"/>
        <c:crosses val="autoZero"/>
        <c:auto val="1"/>
        <c:lblAlgn val="ctr"/>
        <c:lblOffset val="100"/>
        <c:noMultiLvlLbl val="0"/>
      </c:catAx>
      <c:valAx>
        <c:axId val="-97300168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s-CO" sz="1600" b="1" baseline="0">
                    <a:latin typeface="Times New Roman" panose="02020603050405020304" pitchFamily="18" charset="0"/>
                  </a:rPr>
                  <a:t>(Miles de millones de pesos)</a:t>
                </a:r>
              </a:p>
            </c:rich>
          </c:tx>
          <c:layout>
            <c:manualLayout>
              <c:xMode val="edge"/>
              <c:yMode val="edge"/>
              <c:x val="1.3543194439750862E-2"/>
              <c:y val="0.182840197859883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\ * #,##0.0,,,_);_(\ * \(#,##0.0,,,\)" sourceLinked="1"/>
        <c:majorTickMark val="none"/>
        <c:minorTickMark val="none"/>
        <c:tickLblPos val="none"/>
        <c:crossAx val="-7106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31781059556569"/>
          <c:y val="9.2163782399457536E-2"/>
          <c:w val="0.20576977234068916"/>
          <c:h val="8.9498283868362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419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020888013998272E-2"/>
          <c:y val="0"/>
          <c:w val="0.95728130024322877"/>
          <c:h val="0.899158111617653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 2-8'!$C$1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1717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3871062992125967E-2"/>
                  <c:y val="9.5416470660722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D6-42B2-9B60-87EFF03F2A95}"/>
                </c:ext>
              </c:extLst>
            </c:dLbl>
            <c:dLbl>
              <c:idx val="1"/>
              <c:layout>
                <c:manualLayout>
                  <c:x val="-2.9458880139982529E-2"/>
                  <c:y val="-1.8435537132629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D6-42B2-9B60-87EFF03F2A95}"/>
                </c:ext>
              </c:extLst>
            </c:dLbl>
            <c:dLbl>
              <c:idx val="2"/>
              <c:layout>
                <c:manualLayout>
                  <c:x val="-3.8537510936132981E-2"/>
                  <c:y val="4.4355950983684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D6-42B2-9B60-87EFF03F2A95}"/>
                </c:ext>
              </c:extLst>
            </c:dLbl>
            <c:dLbl>
              <c:idx val="3"/>
              <c:layout>
                <c:manualLayout>
                  <c:x val="-3.782163167104121E-2"/>
                  <c:y val="1.2418855565795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D6-42B2-9B60-87EFF03F2A95}"/>
                </c:ext>
              </c:extLst>
            </c:dLbl>
            <c:dLbl>
              <c:idx val="4"/>
              <c:layout>
                <c:manualLayout>
                  <c:x val="-2.5074365704287012E-2"/>
                  <c:y val="-2.52758996900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D6-42B2-9B60-87EFF03F2A95}"/>
                </c:ext>
              </c:extLst>
            </c:dLbl>
            <c:dLbl>
              <c:idx val="5"/>
              <c:layout>
                <c:manualLayout>
                  <c:x val="-3.9590113735783132E-2"/>
                  <c:y val="5.48282927123893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D6-42B2-9B60-87EFF03F2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2-8'!$A$2:$A$7</c:f>
              <c:strCache>
                <c:ptCount val="6"/>
                <c:pt idx="0">
                  <c:v>Ingresos operacionales </c:v>
                </c:pt>
                <c:pt idx="1">
                  <c:v>Costo de ventas y operación</c:v>
                </c:pt>
                <c:pt idx="2">
                  <c:v>Gastos operacionales</c:v>
                </c:pt>
                <c:pt idx="3">
                  <c:v>Excedente operacional </c:v>
                </c:pt>
                <c:pt idx="4">
                  <c:v>Excedente  no operacional </c:v>
                </c:pt>
                <c:pt idx="5">
                  <c:v>Excedente del ejercicio</c:v>
                </c:pt>
              </c:strCache>
            </c:strRef>
          </c:cat>
          <c:val>
            <c:numRef>
              <c:f>'G 2-8'!$C$2:$C$7</c:f>
              <c:numCache>
                <c:formatCode>_(\ * #,##0.0,_);_(\ * \(#,##0.0,\)</c:formatCode>
                <c:ptCount val="6"/>
                <c:pt idx="0">
                  <c:v>317304484.51899999</c:v>
                </c:pt>
                <c:pt idx="1">
                  <c:v>57800000.346999995</c:v>
                </c:pt>
                <c:pt idx="2">
                  <c:v>298318406.18599999</c:v>
                </c:pt>
                <c:pt idx="3">
                  <c:v>-38813922.013999999</c:v>
                </c:pt>
                <c:pt idx="4">
                  <c:v>3045966.6970000002</c:v>
                </c:pt>
                <c:pt idx="5">
                  <c:v>-27807469.016618002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6-42B2-9B60-87EFF03F2A95}"/>
            </c:ext>
          </c:extLst>
        </c:ser>
        <c:ser>
          <c:idx val="0"/>
          <c:order val="1"/>
          <c:tx>
            <c:strRef>
              <c:f>'G 2-8'!$B$1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olSlant"/>
            </a:sp3d>
          </c:spPr>
          <c:invertIfNegative val="0"/>
          <c:dLbls>
            <c:dLbl>
              <c:idx val="0"/>
              <c:layout>
                <c:manualLayout>
                  <c:x val="1.4793197725284339E-2"/>
                  <c:y val="-7.120057382028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D6-42B2-9B60-87EFF03F2A95}"/>
                </c:ext>
              </c:extLst>
            </c:dLbl>
            <c:dLbl>
              <c:idx val="1"/>
              <c:layout>
                <c:manualLayout>
                  <c:x val="1.9071303587051617E-2"/>
                  <c:y val="-4.160075428424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D6-42B2-9B60-87EFF03F2A95}"/>
                </c:ext>
              </c:extLst>
            </c:dLbl>
            <c:dLbl>
              <c:idx val="2"/>
              <c:layout>
                <c:manualLayout>
                  <c:x val="4.4455708661417306E-2"/>
                  <c:y val="2.0727818629661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D6-42B2-9B60-87EFF03F2A95}"/>
                </c:ext>
              </c:extLst>
            </c:dLbl>
            <c:dLbl>
              <c:idx val="3"/>
              <c:layout>
                <c:manualLayout>
                  <c:x val="2.8838035870516154E-2"/>
                  <c:y val="9.19587940613096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D6-42B2-9B60-87EFF03F2A95}"/>
                </c:ext>
              </c:extLst>
            </c:dLbl>
            <c:dLbl>
              <c:idx val="4"/>
              <c:layout>
                <c:manualLayout>
                  <c:x val="1.5440398075240495E-2"/>
                  <c:y val="-1.161017270344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D6-42B2-9B60-87EFF03F2A95}"/>
                </c:ext>
              </c:extLst>
            </c:dLbl>
            <c:dLbl>
              <c:idx val="5"/>
              <c:layout>
                <c:manualLayout>
                  <c:x val="1.3217410323708521E-3"/>
                  <c:y val="3.74993742334994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D6-42B2-9B60-87EFF03F2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2-8'!$A$2:$A$7</c:f>
              <c:strCache>
                <c:ptCount val="6"/>
                <c:pt idx="0">
                  <c:v>Ingresos operacionales </c:v>
                </c:pt>
                <c:pt idx="1">
                  <c:v>Costo de ventas y operación</c:v>
                </c:pt>
                <c:pt idx="2">
                  <c:v>Gastos operacionales</c:v>
                </c:pt>
                <c:pt idx="3">
                  <c:v>Excedente operacional </c:v>
                </c:pt>
                <c:pt idx="4">
                  <c:v>Excedente  no operacional </c:v>
                </c:pt>
                <c:pt idx="5">
                  <c:v>Excedente del ejercicio</c:v>
                </c:pt>
              </c:strCache>
            </c:strRef>
          </c:cat>
          <c:val>
            <c:numRef>
              <c:f>'G 2-8'!$B$2:$B$7</c:f>
              <c:numCache>
                <c:formatCode>_(\ * #,##0.0,_);_(\ * \(#,##0.0,\)</c:formatCode>
                <c:ptCount val="6"/>
                <c:pt idx="0">
                  <c:v>286452291.94266099</c:v>
                </c:pt>
                <c:pt idx="1">
                  <c:v>64902118.43869333</c:v>
                </c:pt>
                <c:pt idx="2">
                  <c:v>267427275.776476</c:v>
                </c:pt>
                <c:pt idx="3">
                  <c:v>-45877102.272508211</c:v>
                </c:pt>
                <c:pt idx="4">
                  <c:v>5901448.7238927195</c:v>
                </c:pt>
                <c:pt idx="5">
                  <c:v>-26870155.097838916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4D6-42B2-9B60-87EFF03F2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667739088"/>
        <c:axId val="-667736912"/>
      </c:barChart>
      <c:catAx>
        <c:axId val="-6677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CO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pPr>
            <a:endParaRPr lang="es-419"/>
          </a:p>
        </c:txPr>
        <c:crossAx val="-667736912"/>
        <c:crosses val="autoZero"/>
        <c:auto val="1"/>
        <c:lblAlgn val="ctr"/>
        <c:lblOffset val="100"/>
        <c:noMultiLvlLbl val="0"/>
      </c:catAx>
      <c:valAx>
        <c:axId val="-6677369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 b="1" dirty="0"/>
                  <a:t>(Miles de millones de pesos)</a:t>
                </a:r>
              </a:p>
            </c:rich>
          </c:tx>
          <c:layout>
            <c:manualLayout>
              <c:xMode val="edge"/>
              <c:yMode val="edge"/>
              <c:x val="0"/>
              <c:y val="0.237868490330970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\ * #,##0.0,_);_(\ * \(#,##0.0,\)" sourceLinked="1"/>
        <c:majorTickMark val="none"/>
        <c:minorTickMark val="none"/>
        <c:tickLblPos val="none"/>
        <c:crossAx val="-66773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35006561679944"/>
          <c:y val="0.1224039810707407"/>
          <c:w val="0.1997681539807524"/>
          <c:h val="7.1875084237798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419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784571227623014E-2"/>
          <c:y val="1.5336463286781196E-2"/>
          <c:w val="0.90284263640128137"/>
          <c:h val="0.9289112660813987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SITFIN!$R$3:$R$4</c:f>
              <c:strCache>
                <c:ptCount val="2"/>
                <c:pt idx="0">
                  <c:v>SECTOR PÚBLICO</c:v>
                </c:pt>
                <c:pt idx="1">
                  <c:v>2017</c:v>
                </c:pt>
              </c:strCache>
            </c:strRef>
          </c:tx>
          <c:spPr>
            <a:solidFill>
              <a:srgbClr val="FDAE39"/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dk1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750455373406194E-2"/>
                  <c:y val="-2.91696444670625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2-4907-82EC-F5BFD678CD5D}"/>
                </c:ext>
              </c:extLst>
            </c:dLbl>
            <c:dLbl>
              <c:idx val="1"/>
              <c:layout>
                <c:manualLayout>
                  <c:x val="1.4571948998178506E-2"/>
                  <c:y val="-1.272871917263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62-4907-82EC-F5BFD678CD5D}"/>
                </c:ext>
              </c:extLst>
            </c:dLbl>
            <c:dLbl>
              <c:idx val="2"/>
              <c:layout>
                <c:manualLayout>
                  <c:x val="5.0986070418254717E-3"/>
                  <c:y val="-2.676132337174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62-4907-82EC-F5BFD678CD5D}"/>
                </c:ext>
              </c:extLst>
            </c:dLbl>
            <c:dLbl>
              <c:idx val="3"/>
              <c:layout>
                <c:manualLayout>
                  <c:x val="3.2770693063488812E-3"/>
                  <c:y val="-3.380341673055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62-4907-82EC-F5BFD678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SITFIN!$L$5:$L$8</c:f>
              <c:strCache>
                <c:ptCount val="4"/>
                <c:pt idx="0">
                  <c:v>ACTIVOS </c:v>
                </c:pt>
                <c:pt idx="1">
                  <c:v>PASIVOS</c:v>
                </c:pt>
                <c:pt idx="2">
                  <c:v>INTERÉS MINORITARIO </c:v>
                </c:pt>
                <c:pt idx="3">
                  <c:v>PATRIMONIO</c:v>
                </c:pt>
              </c:strCache>
            </c:strRef>
          </c:cat>
          <c:val>
            <c:numRef>
              <c:f>SITFIN!$R$5:$R$8</c:f>
              <c:numCache>
                <c:formatCode>_(\ * #,##0.0,,,_);_(\ * \(#,##0.0,,,\)</c:formatCode>
                <c:ptCount val="4"/>
                <c:pt idx="0">
                  <c:v>1287476920806765</c:v>
                </c:pt>
                <c:pt idx="1">
                  <c:v>1019943933356988</c:v>
                </c:pt>
                <c:pt idx="2">
                  <c:v>21003561905202.699</c:v>
                </c:pt>
                <c:pt idx="3">
                  <c:v>246529425544575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5A62-4907-82EC-F5BFD678CD5D}"/>
            </c:ext>
          </c:extLst>
        </c:ser>
        <c:ser>
          <c:idx val="0"/>
          <c:order val="1"/>
          <c:tx>
            <c:strRef>
              <c:f>SITFIN!$Q$3:$Q$4</c:f>
              <c:strCache>
                <c:ptCount val="2"/>
                <c:pt idx="0">
                  <c:v>SECTOR PÚBLICO</c:v>
                </c:pt>
                <c:pt idx="1">
                  <c:v>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  <a:sp3d contourW="25400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6801810818081739E-2"/>
                  <c:y val="-2.556077214463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62-4907-82EC-F5BFD678CD5D}"/>
                </c:ext>
              </c:extLst>
            </c:dLbl>
            <c:dLbl>
              <c:idx val="1"/>
              <c:layout>
                <c:manualLayout>
                  <c:x val="2.8786057747486275E-2"/>
                  <c:y val="-1.272866073026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62-4907-82EC-F5BFD678CD5D}"/>
                </c:ext>
              </c:extLst>
            </c:dLbl>
            <c:dLbl>
              <c:idx val="2"/>
              <c:layout>
                <c:manualLayout>
                  <c:x val="1.6393495304929388E-2"/>
                  <c:y val="-1.784081515918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62-4907-82EC-F5BFD678CD5D}"/>
                </c:ext>
              </c:extLst>
            </c:dLbl>
            <c:dLbl>
              <c:idx val="3"/>
              <c:layout>
                <c:manualLayout>
                  <c:x val="2.2955667919358821E-2"/>
                  <c:y val="-2.357910787269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62-4907-82EC-F5BFD678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SITFIN!$L$5:$L$8</c:f>
              <c:strCache>
                <c:ptCount val="4"/>
                <c:pt idx="0">
                  <c:v>ACTIVOS </c:v>
                </c:pt>
                <c:pt idx="1">
                  <c:v>PASIVOS</c:v>
                </c:pt>
                <c:pt idx="2">
                  <c:v>INTERÉS MINORITARIO </c:v>
                </c:pt>
                <c:pt idx="3">
                  <c:v>PATRIMONIO</c:v>
                </c:pt>
              </c:strCache>
            </c:strRef>
          </c:cat>
          <c:val>
            <c:numRef>
              <c:f>SITFIN!$Q$5:$Q$8</c:f>
              <c:numCache>
                <c:formatCode>_(\ * #,##0.0,,,_);_(\ * \(#,##0.0,,,\)</c:formatCode>
                <c:ptCount val="4"/>
                <c:pt idx="0">
                  <c:v>1207973460205860</c:v>
                </c:pt>
                <c:pt idx="1">
                  <c:v>953510581689000</c:v>
                </c:pt>
                <c:pt idx="2">
                  <c:v>19475696246600</c:v>
                </c:pt>
                <c:pt idx="3">
                  <c:v>234987182270250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5A62-4907-82EC-F5BFD678C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gapDepth val="106"/>
        <c:shape val="box"/>
        <c:axId val="-667746160"/>
        <c:axId val="-667749968"/>
        <c:axId val="0"/>
      </c:bar3DChart>
      <c:catAx>
        <c:axId val="-66774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419"/>
          </a:p>
        </c:txPr>
        <c:crossAx val="-667749968"/>
        <c:crosses val="autoZero"/>
        <c:auto val="1"/>
        <c:lblAlgn val="ctr"/>
        <c:lblOffset val="100"/>
        <c:noMultiLvlLbl val="0"/>
      </c:catAx>
      <c:valAx>
        <c:axId val="-667749968"/>
        <c:scaling>
          <c:orientation val="minMax"/>
        </c:scaling>
        <c:delete val="0"/>
        <c:axPos val="l"/>
        <c:numFmt formatCode="_(\ * #,##0.0,,,_);_(\ * \(#,##0.0,,,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419"/>
          </a:p>
        </c:txPr>
        <c:crossAx val="-66774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419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34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90789591054147E-2"/>
          <c:y val="0"/>
          <c:w val="0.93792811350904115"/>
          <c:h val="0.8515089506892423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 2-9'!$C$1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988298337707787E-2"/>
                  <c:y val="-9.6238025382560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6D-4B7A-BB78-DD420CFD664E}"/>
                </c:ext>
              </c:extLst>
            </c:dLbl>
            <c:dLbl>
              <c:idx val="1"/>
              <c:layout>
                <c:manualLayout>
                  <c:x val="-2.6037510936132983E-2"/>
                  <c:y val="-2.229699226189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6D-4B7A-BB78-DD420CFD664E}"/>
                </c:ext>
              </c:extLst>
            </c:dLbl>
            <c:dLbl>
              <c:idx val="2"/>
              <c:layout>
                <c:manualLayout>
                  <c:x val="-3.6797244094488236E-2"/>
                  <c:y val="-1.385050278707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6D-4B7A-BB78-DD420CFD664E}"/>
                </c:ext>
              </c:extLst>
            </c:dLbl>
            <c:dLbl>
              <c:idx val="3"/>
              <c:layout>
                <c:manualLayout>
                  <c:x val="-2.3064195100612424E-2"/>
                  <c:y val="1.643319266691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6D-4B7A-BB78-DD420CFD664E}"/>
                </c:ext>
              </c:extLst>
            </c:dLbl>
            <c:dLbl>
              <c:idx val="4"/>
              <c:layout>
                <c:manualLayout>
                  <c:x val="-2.664413823272091E-2"/>
                  <c:y val="9.0613469136286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6D-4B7A-BB78-DD420CFD664E}"/>
                </c:ext>
              </c:extLst>
            </c:dLbl>
            <c:dLbl>
              <c:idx val="5"/>
              <c:layout>
                <c:manualLayout>
                  <c:x val="-8.5288713910761163E-3"/>
                  <c:y val="7.50394792178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6D-4B7A-BB78-DD420CFD6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2-9'!$A$2:$A$7</c:f>
              <c:strCache>
                <c:ptCount val="6"/>
                <c:pt idx="0">
                  <c:v>Ingresos operacionales </c:v>
                </c:pt>
                <c:pt idx="1">
                  <c:v>Costo de ventas y operación</c:v>
                </c:pt>
                <c:pt idx="2">
                  <c:v>Gastos operacionales</c:v>
                </c:pt>
                <c:pt idx="3">
                  <c:v>Excedente operacional </c:v>
                </c:pt>
                <c:pt idx="4">
                  <c:v>Excedente  no operacional </c:v>
                </c:pt>
                <c:pt idx="5">
                  <c:v>Excedente del ejercicio</c:v>
                </c:pt>
              </c:strCache>
            </c:strRef>
          </c:cat>
          <c:val>
            <c:numRef>
              <c:f>'G 2-9'!$C$2:$C$7</c:f>
              <c:numCache>
                <c:formatCode>_(\ * #,##0.0,_);_(\ * \(#,##0.0,\)</c:formatCode>
                <c:ptCount val="6"/>
                <c:pt idx="0">
                  <c:v>407863247.52200001</c:v>
                </c:pt>
                <c:pt idx="1">
                  <c:v>90880815.909999996</c:v>
                </c:pt>
                <c:pt idx="2">
                  <c:v>337595980.34100002</c:v>
                </c:pt>
                <c:pt idx="3">
                  <c:v>-20613548.729000032</c:v>
                </c:pt>
                <c:pt idx="4">
                  <c:v>5357225.5629999992</c:v>
                </c:pt>
                <c:pt idx="5">
                  <c:v>-4637941.8463600324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E06D-4B7A-BB78-DD420CFD664E}"/>
            </c:ext>
          </c:extLst>
        </c:ser>
        <c:ser>
          <c:idx val="0"/>
          <c:order val="1"/>
          <c:tx>
            <c:strRef>
              <c:f>'G 2-9'!$B$1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33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E06D-4B7A-BB78-DD420CFD664E}"/>
              </c:ext>
            </c:extLst>
          </c:dPt>
          <c:dLbls>
            <c:dLbl>
              <c:idx val="0"/>
              <c:layout>
                <c:manualLayout>
                  <c:x val="1.1893372703412022E-2"/>
                  <c:y val="-1.126903249949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6D-4B7A-BB78-DD420CFD664E}"/>
                </c:ext>
              </c:extLst>
            </c:dLbl>
            <c:dLbl>
              <c:idx val="1"/>
              <c:layout>
                <c:manualLayout>
                  <c:x val="-2.1910542432195977E-3"/>
                  <c:y val="-3.404105594737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6D-4B7A-BB78-DD420CFD664E}"/>
                </c:ext>
              </c:extLst>
            </c:dLbl>
            <c:dLbl>
              <c:idx val="2"/>
              <c:layout>
                <c:manualLayout>
                  <c:x val="1.4084426946631671E-2"/>
                  <c:y val="-1.52615710340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6D-4B7A-BB78-DD420CFD664E}"/>
                </c:ext>
              </c:extLst>
            </c:dLbl>
            <c:dLbl>
              <c:idx val="3"/>
              <c:layout>
                <c:manualLayout>
                  <c:x val="1.0915573053368328E-2"/>
                  <c:y val="1.548434988719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6D-4B7A-BB78-DD420CFD664E}"/>
                </c:ext>
              </c:extLst>
            </c:dLbl>
            <c:dLbl>
              <c:idx val="4"/>
              <c:layout>
                <c:manualLayout>
                  <c:x val="-7.7466097987751534E-3"/>
                  <c:y val="-1.757432449325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6D-4B7A-BB78-DD420CFD664E}"/>
                </c:ext>
              </c:extLst>
            </c:dLbl>
            <c:dLbl>
              <c:idx val="5"/>
              <c:layout>
                <c:manualLayout>
                  <c:x val="3.1632874015748033E-2"/>
                  <c:y val="1.454607690708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6D-4B7A-BB78-DD420CFD6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 2-9'!$A$2:$A$7</c:f>
              <c:strCache>
                <c:ptCount val="6"/>
                <c:pt idx="0">
                  <c:v>Ingresos operacionales </c:v>
                </c:pt>
                <c:pt idx="1">
                  <c:v>Costo de ventas y operación</c:v>
                </c:pt>
                <c:pt idx="2">
                  <c:v>Gastos operacionales</c:v>
                </c:pt>
                <c:pt idx="3">
                  <c:v>Excedente operacional </c:v>
                </c:pt>
                <c:pt idx="4">
                  <c:v>Excedente  no operacional </c:v>
                </c:pt>
                <c:pt idx="5">
                  <c:v>Excedente del ejercicio</c:v>
                </c:pt>
              </c:strCache>
            </c:strRef>
          </c:cat>
          <c:val>
            <c:numRef>
              <c:f>'G 2-9'!$B$2:$B$7</c:f>
              <c:numCache>
                <c:formatCode>_(\ * #,##0.0,_);_(\ * \(#,##0.0,\)</c:formatCode>
                <c:ptCount val="6"/>
                <c:pt idx="0">
                  <c:v>375829378.97425401</c:v>
                </c:pt>
                <c:pt idx="1">
                  <c:v>98495165.485336497</c:v>
                </c:pt>
                <c:pt idx="2">
                  <c:v>305987843.45372099</c:v>
                </c:pt>
                <c:pt idx="3">
                  <c:v>-28653629.964803457</c:v>
                </c:pt>
                <c:pt idx="4">
                  <c:v>8642474.0800035596</c:v>
                </c:pt>
                <c:pt idx="5">
                  <c:v>-4815543.4785382478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E-E06D-4B7A-BB78-DD420CFD66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667740176"/>
        <c:axId val="-667740720"/>
        <c:axId val="0"/>
      </c:bar3DChart>
      <c:catAx>
        <c:axId val="-66774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s-CO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419"/>
          </a:p>
        </c:txPr>
        <c:crossAx val="-667740720"/>
        <c:crosses val="autoZero"/>
        <c:auto val="1"/>
        <c:lblAlgn val="ctr"/>
        <c:lblOffset val="100"/>
        <c:noMultiLvlLbl val="0"/>
      </c:catAx>
      <c:valAx>
        <c:axId val="-667740720"/>
        <c:scaling>
          <c:orientation val="minMax"/>
        </c:scaling>
        <c:delete val="1"/>
        <c:axPos val="l"/>
        <c:numFmt formatCode="_(\ * #,##0.0,_);_(\ * \(#,##0.0,\)" sourceLinked="1"/>
        <c:majorTickMark val="none"/>
        <c:minorTickMark val="none"/>
        <c:tickLblPos val="none"/>
        <c:crossAx val="-66774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74554725952504"/>
          <c:y val="7.1464244502230517E-2"/>
          <c:w val="0.10955055098906581"/>
          <c:h val="0.11498559763171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419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2232D-FAFA-4B8E-8C8C-19FC086DE6A3}" type="doc">
      <dgm:prSet loTypeId="urn:microsoft.com/office/officeart/2005/8/layout/radial2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F46E10-A583-4C14-BB0E-F78E0980C81E}">
      <dgm:prSet phldrT="[Texto]" custT="1"/>
      <dgm:spPr>
        <a:xfrm>
          <a:off x="2806279" y="49570"/>
          <a:ext cx="3624540" cy="1440801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  <a:ln>
          <a:solidFill>
            <a:srgbClr val="000000"/>
          </a:solidFill>
        </a:ln>
        <a:effectLst>
          <a:glow rad="63500">
            <a:srgbClr val="000000">
              <a:satMod val="175000"/>
              <a:alpha val="40000"/>
            </a:srgb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s-MX" sz="18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</a:t>
          </a:r>
          <a:r>
            <a:rPr lang="es-MX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. Empresas que cotizan en el mercado de valores, o que captan o administran ahorro del público</a:t>
          </a:r>
          <a:endParaRPr lang="es-ES" sz="18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F211E25-4738-4034-A58A-C2733435E09F}" type="parTrans" cxnId="{DCB1DAC2-858B-43AA-8FB7-E7047D956872}">
      <dgm:prSet/>
      <dgm:spPr>
        <a:xfrm rot="20011500">
          <a:off x="2038981" y="1649715"/>
          <a:ext cx="1529227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529227" y="24169"/>
              </a:lnTo>
            </a:path>
          </a:pathLst>
        </a:cu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gm:spPr>
      <dgm:t>
        <a:bodyPr/>
        <a:lstStyle/>
        <a:p>
          <a:endParaRPr lang="es-ES" sz="1900"/>
        </a:p>
      </dgm:t>
    </dgm:pt>
    <dgm:pt modelId="{12FCC170-E7E4-4CAF-941F-D50F94DAF2FB}" type="sibTrans" cxnId="{DCB1DAC2-858B-43AA-8FB7-E7047D956872}">
      <dgm:prSet/>
      <dgm:spPr/>
      <dgm:t>
        <a:bodyPr/>
        <a:lstStyle/>
        <a:p>
          <a:endParaRPr lang="es-ES" sz="1900"/>
        </a:p>
      </dgm:t>
    </dgm:pt>
    <dgm:pt modelId="{CD02E64A-805D-41E6-9618-D62982B94046}">
      <dgm:prSet phldrT="[Texto]" custT="1"/>
      <dgm:spPr>
        <a:xfrm>
          <a:off x="2793796" y="1565660"/>
          <a:ext cx="3795819" cy="1547301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2D2DB9">
                <a:lumMod val="20000"/>
                <a:lumOff val="80000"/>
              </a:srgbClr>
            </a:gs>
            <a:gs pos="100000">
              <a:srgbClr val="2D2DB9">
                <a:lumMod val="60000"/>
                <a:lumOff val="40000"/>
              </a:srgbClr>
            </a:gs>
          </a:gsLst>
          <a:lin ang="5400000" scaled="0"/>
        </a:gradFill>
        <a:ln>
          <a:solidFill>
            <a:srgbClr val="000000"/>
          </a:solidFill>
        </a:ln>
        <a:effectLst>
          <a:glow rad="63500">
            <a:srgbClr val="000000">
              <a:satMod val="175000"/>
              <a:alpha val="40000"/>
            </a:srgb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s-MX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2. Empresas que no cotizan en el mercado de valores, y que no captan ni administran ahorro del público</a:t>
          </a:r>
          <a:endParaRPr lang="es-ES" sz="18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4EB43E1-84F9-4518-8458-6AE7597D75B1}" type="parTrans" cxnId="{468E45B2-CF59-4A03-B8F7-90D9F322BA3F}">
      <dgm:prSet/>
      <dgm:spPr>
        <a:xfrm rot="21533472">
          <a:off x="2119104" y="2358382"/>
          <a:ext cx="676891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676891" y="24169"/>
              </a:lnTo>
            </a:path>
          </a:pathLst>
        </a:cu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gm:spPr>
      <dgm:t>
        <a:bodyPr/>
        <a:lstStyle/>
        <a:p>
          <a:endParaRPr lang="es-ES" sz="1900"/>
        </a:p>
      </dgm:t>
    </dgm:pt>
    <dgm:pt modelId="{1DDC7D43-43D3-4078-B49C-32BCCE31D429}" type="sibTrans" cxnId="{468E45B2-CF59-4A03-B8F7-90D9F322BA3F}">
      <dgm:prSet/>
      <dgm:spPr/>
      <dgm:t>
        <a:bodyPr/>
        <a:lstStyle/>
        <a:p>
          <a:endParaRPr lang="es-ES" sz="1900"/>
        </a:p>
      </dgm:t>
    </dgm:pt>
    <dgm:pt modelId="{036FE566-7592-4280-B2AC-79B6C09B8864}">
      <dgm:prSet phldrT="[Texto]" custT="1"/>
      <dgm:spPr>
        <a:xfrm>
          <a:off x="2995928" y="3192084"/>
          <a:ext cx="3664303" cy="1117549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  <a:ln>
          <a:solidFill>
            <a:srgbClr val="000000"/>
          </a:solidFill>
        </a:ln>
        <a:effectLst>
          <a:glow rad="63500">
            <a:srgbClr val="000000">
              <a:satMod val="175000"/>
              <a:alpha val="40000"/>
            </a:srgb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s-ES" sz="24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3. Entidades de gobierno </a:t>
          </a:r>
        </a:p>
      </dgm:t>
    </dgm:pt>
    <dgm:pt modelId="{8D52007B-04F7-4809-9EFF-C41160ACC4F1}" type="parTrans" cxnId="{7D8EC62B-8834-42B9-BBC2-1AEAC48A37D5}">
      <dgm:prSet/>
      <dgm:spPr>
        <a:xfrm rot="1265637">
          <a:off x="2062694" y="2985049"/>
          <a:ext cx="1685553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685553" y="24169"/>
              </a:lnTo>
            </a:path>
          </a:pathLst>
        </a:cu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gm:spPr>
      <dgm:t>
        <a:bodyPr/>
        <a:lstStyle/>
        <a:p>
          <a:endParaRPr lang="es-ES" sz="1900"/>
        </a:p>
      </dgm:t>
    </dgm:pt>
    <dgm:pt modelId="{7E1F5562-4D5D-4614-8649-2FB7583DF66B}" type="sibTrans" cxnId="{7D8EC62B-8834-42B9-BBC2-1AEAC48A37D5}">
      <dgm:prSet/>
      <dgm:spPr/>
      <dgm:t>
        <a:bodyPr/>
        <a:lstStyle/>
        <a:p>
          <a:endParaRPr lang="es-ES" sz="1900"/>
        </a:p>
      </dgm:t>
    </dgm:pt>
    <dgm:pt modelId="{959930D8-02B3-4AB6-858E-0A8BCB48164F}" type="pres">
      <dgm:prSet presAssocID="{C262232D-FAFA-4B8E-8C8C-19FC086DE6A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CB4666-85D5-43AB-A3F5-8FF69B0D82EF}" type="pres">
      <dgm:prSet presAssocID="{C262232D-FAFA-4B8E-8C8C-19FC086DE6A3}" presName="cycle" presStyleCnt="0"/>
      <dgm:spPr/>
    </dgm:pt>
    <dgm:pt modelId="{052B49CE-7C29-4ADB-8E02-1DEC9A1415EB}" type="pres">
      <dgm:prSet presAssocID="{C262232D-FAFA-4B8E-8C8C-19FC086DE6A3}" presName="centerShape" presStyleCnt="0"/>
      <dgm:spPr/>
    </dgm:pt>
    <dgm:pt modelId="{41CBC5EF-B56F-494A-8939-980D2B9D1EDF}" type="pres">
      <dgm:prSet presAssocID="{C262232D-FAFA-4B8E-8C8C-19FC086DE6A3}" presName="connSite" presStyleLbl="node1" presStyleIdx="0" presStyleCnt="4"/>
      <dgm:spPr/>
    </dgm:pt>
    <dgm:pt modelId="{8CC992E8-A0C8-476F-9F40-4E8F09CEECCF}" type="pres">
      <dgm:prSet presAssocID="{C262232D-FAFA-4B8E-8C8C-19FC086DE6A3}" presName="visible" presStyleLbl="node1" presStyleIdx="0" presStyleCnt="4" custScaleX="83792" custScaleY="124800" custLinFactNeighborY="-5865"/>
      <dgm:spPr>
        <a:xfrm>
          <a:off x="401016" y="878936"/>
          <a:ext cx="1872234" cy="2788510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2D2DB9">
                <a:lumMod val="75000"/>
              </a:srgbClr>
            </a:gs>
            <a:gs pos="100000">
              <a:srgbClr val="2D2DB9">
                <a:lumMod val="50000"/>
              </a:srgbClr>
            </a:gs>
          </a:gsLst>
          <a:lin ang="5400000" scaled="0"/>
        </a:gradFill>
        <a:ln>
          <a:noFill/>
        </a:ln>
        <a:effectLst/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gm:spPr>
    </dgm:pt>
    <dgm:pt modelId="{F6CC1EB0-ABCB-44B4-8579-08A554B2F6CD}" type="pres">
      <dgm:prSet presAssocID="{AF211E25-4738-4034-A58A-C2733435E09F}" presName="Name25" presStyleLbl="parChTrans1D1" presStyleIdx="0" presStyleCnt="3"/>
      <dgm:spPr/>
    </dgm:pt>
    <dgm:pt modelId="{1356F96D-77F2-48B3-8353-640EDFF686F7}" type="pres">
      <dgm:prSet presAssocID="{9DF46E10-A583-4C14-BB0E-F78E0980C81E}" presName="node" presStyleCnt="0"/>
      <dgm:spPr/>
    </dgm:pt>
    <dgm:pt modelId="{1E02EFE4-F98A-4C9F-8D40-C3EDA9D04BF9}" type="pres">
      <dgm:prSet presAssocID="{9DF46E10-A583-4C14-BB0E-F78E0980C81E}" presName="parentNode" presStyleLbl="node1" presStyleIdx="1" presStyleCnt="4" custScaleX="270361" custScaleY="103231" custLinFactX="32592" custLinFactNeighborX="100000" custLinFactNeighborY="1344">
        <dgm:presLayoutVars>
          <dgm:chMax val="1"/>
          <dgm:bulletEnabled val="1"/>
        </dgm:presLayoutVars>
      </dgm:prSet>
      <dgm:spPr/>
    </dgm:pt>
    <dgm:pt modelId="{68493437-8682-438F-97A3-4D236F9B846C}" type="pres">
      <dgm:prSet presAssocID="{9DF46E10-A583-4C14-BB0E-F78E0980C81E}" presName="childNode" presStyleLbl="revTx" presStyleIdx="0" presStyleCnt="0">
        <dgm:presLayoutVars>
          <dgm:bulletEnabled val="1"/>
        </dgm:presLayoutVars>
      </dgm:prSet>
      <dgm:spPr/>
    </dgm:pt>
    <dgm:pt modelId="{FA9F25C7-5FCF-4FFD-86EA-D574DC3E22F3}" type="pres">
      <dgm:prSet presAssocID="{A4EB43E1-84F9-4518-8458-6AE7597D75B1}" presName="Name25" presStyleLbl="parChTrans1D1" presStyleIdx="1" presStyleCnt="3"/>
      <dgm:spPr/>
    </dgm:pt>
    <dgm:pt modelId="{19898688-C174-4E10-A236-D6989DE48053}" type="pres">
      <dgm:prSet presAssocID="{CD02E64A-805D-41E6-9618-D62982B94046}" presName="node" presStyleCnt="0"/>
      <dgm:spPr/>
    </dgm:pt>
    <dgm:pt modelId="{4CBEE7F2-FA8F-455D-899D-D2E2389A34C1}" type="pres">
      <dgm:prSet presAssocID="{CD02E64A-805D-41E6-9618-D62982B94046}" presName="parentNode" presStyleLbl="node1" presStyleIdx="2" presStyleCnt="4" custScaleX="283137" custScaleY="115416" custLinFactX="6622" custLinFactNeighborX="100000" custLinFactNeighborY="-4843">
        <dgm:presLayoutVars>
          <dgm:chMax val="1"/>
          <dgm:bulletEnabled val="1"/>
        </dgm:presLayoutVars>
      </dgm:prSet>
      <dgm:spPr/>
    </dgm:pt>
    <dgm:pt modelId="{66445095-13CE-4215-A68E-3EADCCD396C6}" type="pres">
      <dgm:prSet presAssocID="{CD02E64A-805D-41E6-9618-D62982B94046}" presName="childNode" presStyleLbl="revTx" presStyleIdx="0" presStyleCnt="0">
        <dgm:presLayoutVars>
          <dgm:bulletEnabled val="1"/>
        </dgm:presLayoutVars>
      </dgm:prSet>
      <dgm:spPr/>
    </dgm:pt>
    <dgm:pt modelId="{245F6F13-71EA-44A2-A0FE-712885068A4F}" type="pres">
      <dgm:prSet presAssocID="{8D52007B-04F7-4809-9EFF-C41160ACC4F1}" presName="Name25" presStyleLbl="parChTrans1D1" presStyleIdx="2" presStyleCnt="3"/>
      <dgm:spPr/>
    </dgm:pt>
    <dgm:pt modelId="{CD85E822-E639-44B9-A75E-28464151390E}" type="pres">
      <dgm:prSet presAssocID="{036FE566-7592-4280-B2AC-79B6C09B8864}" presName="node" presStyleCnt="0"/>
      <dgm:spPr/>
    </dgm:pt>
    <dgm:pt modelId="{E43465F4-A339-482C-87DC-E675E3944F47}" type="pres">
      <dgm:prSet presAssocID="{036FE566-7592-4280-B2AC-79B6C09B8864}" presName="parentNode" presStyleLbl="node1" presStyleIdx="3" presStyleCnt="4" custScaleX="273327" custScaleY="83360" custLinFactX="48592" custLinFactNeighborX="100000" custLinFactNeighborY="-22800">
        <dgm:presLayoutVars>
          <dgm:chMax val="1"/>
          <dgm:bulletEnabled val="1"/>
        </dgm:presLayoutVars>
      </dgm:prSet>
      <dgm:spPr/>
    </dgm:pt>
    <dgm:pt modelId="{2023C73D-EE00-4A76-8AAC-53DBAD8EEC59}" type="pres">
      <dgm:prSet presAssocID="{036FE566-7592-4280-B2AC-79B6C09B886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0DC5521-136C-4F46-A737-4BA64EECA9D5}" type="presOf" srcId="{9DF46E10-A583-4C14-BB0E-F78E0980C81E}" destId="{1E02EFE4-F98A-4C9F-8D40-C3EDA9D04BF9}" srcOrd="0" destOrd="0" presId="urn:microsoft.com/office/officeart/2005/8/layout/radial2"/>
    <dgm:cxn modelId="{4C478725-9C5B-46F8-92CF-BCD61DC2F370}" type="presOf" srcId="{AF211E25-4738-4034-A58A-C2733435E09F}" destId="{F6CC1EB0-ABCB-44B4-8579-08A554B2F6CD}" srcOrd="0" destOrd="0" presId="urn:microsoft.com/office/officeart/2005/8/layout/radial2"/>
    <dgm:cxn modelId="{7D8EC62B-8834-42B9-BBC2-1AEAC48A37D5}" srcId="{C262232D-FAFA-4B8E-8C8C-19FC086DE6A3}" destId="{036FE566-7592-4280-B2AC-79B6C09B8864}" srcOrd="2" destOrd="0" parTransId="{8D52007B-04F7-4809-9EFF-C41160ACC4F1}" sibTransId="{7E1F5562-4D5D-4614-8649-2FB7583DF66B}"/>
    <dgm:cxn modelId="{DC76B370-571D-45A6-B4A2-7BB8A64A83A7}" type="presOf" srcId="{8D52007B-04F7-4809-9EFF-C41160ACC4F1}" destId="{245F6F13-71EA-44A2-A0FE-712885068A4F}" srcOrd="0" destOrd="0" presId="urn:microsoft.com/office/officeart/2005/8/layout/radial2"/>
    <dgm:cxn modelId="{97202190-943D-480F-911B-35FBCD257DC4}" type="presOf" srcId="{036FE566-7592-4280-B2AC-79B6C09B8864}" destId="{E43465F4-A339-482C-87DC-E675E3944F47}" srcOrd="0" destOrd="0" presId="urn:microsoft.com/office/officeart/2005/8/layout/radial2"/>
    <dgm:cxn modelId="{581BB794-CCDF-4A01-A41E-FE3151CEC776}" type="presOf" srcId="{CD02E64A-805D-41E6-9618-D62982B94046}" destId="{4CBEE7F2-FA8F-455D-899D-D2E2389A34C1}" srcOrd="0" destOrd="0" presId="urn:microsoft.com/office/officeart/2005/8/layout/radial2"/>
    <dgm:cxn modelId="{94A2B2A5-52A2-45FF-967F-24395FA5A8C6}" type="presOf" srcId="{C262232D-FAFA-4B8E-8C8C-19FC086DE6A3}" destId="{959930D8-02B3-4AB6-858E-0A8BCB48164F}" srcOrd="0" destOrd="0" presId="urn:microsoft.com/office/officeart/2005/8/layout/radial2"/>
    <dgm:cxn modelId="{8587E6A9-4C9A-4935-B082-2420ADC096D2}" type="presOf" srcId="{A4EB43E1-84F9-4518-8458-6AE7597D75B1}" destId="{FA9F25C7-5FCF-4FFD-86EA-D574DC3E22F3}" srcOrd="0" destOrd="0" presId="urn:microsoft.com/office/officeart/2005/8/layout/radial2"/>
    <dgm:cxn modelId="{468E45B2-CF59-4A03-B8F7-90D9F322BA3F}" srcId="{C262232D-FAFA-4B8E-8C8C-19FC086DE6A3}" destId="{CD02E64A-805D-41E6-9618-D62982B94046}" srcOrd="1" destOrd="0" parTransId="{A4EB43E1-84F9-4518-8458-6AE7597D75B1}" sibTransId="{1DDC7D43-43D3-4078-B49C-32BCCE31D429}"/>
    <dgm:cxn modelId="{DCB1DAC2-858B-43AA-8FB7-E7047D956872}" srcId="{C262232D-FAFA-4B8E-8C8C-19FC086DE6A3}" destId="{9DF46E10-A583-4C14-BB0E-F78E0980C81E}" srcOrd="0" destOrd="0" parTransId="{AF211E25-4738-4034-A58A-C2733435E09F}" sibTransId="{12FCC170-E7E4-4CAF-941F-D50F94DAF2FB}"/>
    <dgm:cxn modelId="{16BBDEBC-75D3-49AD-B75F-23C9325698B5}" type="presParOf" srcId="{959930D8-02B3-4AB6-858E-0A8BCB48164F}" destId="{FCCB4666-85D5-43AB-A3F5-8FF69B0D82EF}" srcOrd="0" destOrd="0" presId="urn:microsoft.com/office/officeart/2005/8/layout/radial2"/>
    <dgm:cxn modelId="{BE1C7BFB-25A7-4097-A229-962E2E308AFA}" type="presParOf" srcId="{FCCB4666-85D5-43AB-A3F5-8FF69B0D82EF}" destId="{052B49CE-7C29-4ADB-8E02-1DEC9A1415EB}" srcOrd="0" destOrd="0" presId="urn:microsoft.com/office/officeart/2005/8/layout/radial2"/>
    <dgm:cxn modelId="{C1B7A4CC-DFEF-47A9-9C61-4A49B3DFA0AC}" type="presParOf" srcId="{052B49CE-7C29-4ADB-8E02-1DEC9A1415EB}" destId="{41CBC5EF-B56F-494A-8939-980D2B9D1EDF}" srcOrd="0" destOrd="0" presId="urn:microsoft.com/office/officeart/2005/8/layout/radial2"/>
    <dgm:cxn modelId="{2C8B4E02-6151-456C-BD16-01C4954ED70D}" type="presParOf" srcId="{052B49CE-7C29-4ADB-8E02-1DEC9A1415EB}" destId="{8CC992E8-A0C8-476F-9F40-4E8F09CEECCF}" srcOrd="1" destOrd="0" presId="urn:microsoft.com/office/officeart/2005/8/layout/radial2"/>
    <dgm:cxn modelId="{F643C85D-5DDC-4BDC-9AD6-AF625BEC2089}" type="presParOf" srcId="{FCCB4666-85D5-43AB-A3F5-8FF69B0D82EF}" destId="{F6CC1EB0-ABCB-44B4-8579-08A554B2F6CD}" srcOrd="1" destOrd="0" presId="urn:microsoft.com/office/officeart/2005/8/layout/radial2"/>
    <dgm:cxn modelId="{0396D123-A555-4B7E-92F9-917D78874223}" type="presParOf" srcId="{FCCB4666-85D5-43AB-A3F5-8FF69B0D82EF}" destId="{1356F96D-77F2-48B3-8353-640EDFF686F7}" srcOrd="2" destOrd="0" presId="urn:microsoft.com/office/officeart/2005/8/layout/radial2"/>
    <dgm:cxn modelId="{2DE7AB78-FE3C-43C6-A007-CAB2E5420BBF}" type="presParOf" srcId="{1356F96D-77F2-48B3-8353-640EDFF686F7}" destId="{1E02EFE4-F98A-4C9F-8D40-C3EDA9D04BF9}" srcOrd="0" destOrd="0" presId="urn:microsoft.com/office/officeart/2005/8/layout/radial2"/>
    <dgm:cxn modelId="{157CAD4D-8060-4072-904E-0E087497039C}" type="presParOf" srcId="{1356F96D-77F2-48B3-8353-640EDFF686F7}" destId="{68493437-8682-438F-97A3-4D236F9B846C}" srcOrd="1" destOrd="0" presId="urn:microsoft.com/office/officeart/2005/8/layout/radial2"/>
    <dgm:cxn modelId="{28C61912-9157-4B31-8633-9F58552001DC}" type="presParOf" srcId="{FCCB4666-85D5-43AB-A3F5-8FF69B0D82EF}" destId="{FA9F25C7-5FCF-4FFD-86EA-D574DC3E22F3}" srcOrd="3" destOrd="0" presId="urn:microsoft.com/office/officeart/2005/8/layout/radial2"/>
    <dgm:cxn modelId="{FE5EA872-6AEE-4F8B-9F04-B04DE44E2268}" type="presParOf" srcId="{FCCB4666-85D5-43AB-A3F5-8FF69B0D82EF}" destId="{19898688-C174-4E10-A236-D6989DE48053}" srcOrd="4" destOrd="0" presId="urn:microsoft.com/office/officeart/2005/8/layout/radial2"/>
    <dgm:cxn modelId="{B20A42EF-885E-4790-BEA5-A084E9131B3D}" type="presParOf" srcId="{19898688-C174-4E10-A236-D6989DE48053}" destId="{4CBEE7F2-FA8F-455D-899D-D2E2389A34C1}" srcOrd="0" destOrd="0" presId="urn:microsoft.com/office/officeart/2005/8/layout/radial2"/>
    <dgm:cxn modelId="{1AD144D6-D26A-400E-860F-8305E3A33D64}" type="presParOf" srcId="{19898688-C174-4E10-A236-D6989DE48053}" destId="{66445095-13CE-4215-A68E-3EADCCD396C6}" srcOrd="1" destOrd="0" presId="urn:microsoft.com/office/officeart/2005/8/layout/radial2"/>
    <dgm:cxn modelId="{5F63F93A-322C-4C08-B3AA-3C68A05CC651}" type="presParOf" srcId="{FCCB4666-85D5-43AB-A3F5-8FF69B0D82EF}" destId="{245F6F13-71EA-44A2-A0FE-712885068A4F}" srcOrd="5" destOrd="0" presId="urn:microsoft.com/office/officeart/2005/8/layout/radial2"/>
    <dgm:cxn modelId="{86160BA9-8B63-4AC4-AC41-F3C73D0171E0}" type="presParOf" srcId="{FCCB4666-85D5-43AB-A3F5-8FF69B0D82EF}" destId="{CD85E822-E639-44B9-A75E-28464151390E}" srcOrd="6" destOrd="0" presId="urn:microsoft.com/office/officeart/2005/8/layout/radial2"/>
    <dgm:cxn modelId="{665480D6-0302-4C9D-8ACB-2BF7C4BF48DD}" type="presParOf" srcId="{CD85E822-E639-44B9-A75E-28464151390E}" destId="{E43465F4-A339-482C-87DC-E675E3944F47}" srcOrd="0" destOrd="0" presId="urn:microsoft.com/office/officeart/2005/8/layout/radial2"/>
    <dgm:cxn modelId="{C9948D5E-1895-44EB-A681-BAC9BEA4DBA0}" type="presParOf" srcId="{CD85E822-E639-44B9-A75E-28464151390E}" destId="{2023C73D-EE00-4A76-8AAC-53DBAD8EEC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14457-EEFC-45C5-95F2-314C01CDE9A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FEBE1456-54D7-4382-9ED4-AFEE32BA5E06}">
      <dgm:prSet phldrT="[Texto]"/>
      <dgm:spPr>
        <a:xfrm>
          <a:off x="3137537" y="3103933"/>
          <a:ext cx="1136313" cy="5680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dirty="0">
              <a:solidFill>
                <a:srgbClr val="FFFFFF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DCE7925F-874F-486E-811B-26D40F18B8CA}" type="parTrans" cxnId="{21484646-6BEC-4331-ACD8-59CC7BAEED83}">
      <dgm:prSet/>
      <dgm:spPr/>
      <dgm:t>
        <a:bodyPr/>
        <a:lstStyle/>
        <a:p>
          <a:endParaRPr lang="es-ES"/>
        </a:p>
      </dgm:t>
    </dgm:pt>
    <dgm:pt modelId="{41E7DB5F-BF2D-4286-BC7D-64636A3335F7}" type="sibTrans" cxnId="{21484646-6BEC-4331-ACD8-59CC7BAEED83}">
      <dgm:prSet/>
      <dgm:spPr/>
      <dgm:t>
        <a:bodyPr/>
        <a:lstStyle/>
        <a:p>
          <a:endParaRPr lang="es-ES"/>
        </a:p>
      </dgm:t>
    </dgm:pt>
    <dgm:pt modelId="{68622144-08C8-487E-BFBE-6EEBF3FC780C}">
      <dgm:prSet phldrT="[Texto]"/>
      <dgm:spPr>
        <a:xfrm>
          <a:off x="3134849" y="738384"/>
          <a:ext cx="1136313" cy="5680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E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95E0CE4-3E33-4F0B-8AD8-6FA739B2C63C}" type="sibTrans" cxnId="{F12A63B7-D08F-48D3-B211-4818A4DF7FE2}">
      <dgm:prSet/>
      <dgm:spPr/>
      <dgm:t>
        <a:bodyPr/>
        <a:lstStyle/>
        <a:p>
          <a:endParaRPr lang="es-ES"/>
        </a:p>
      </dgm:t>
    </dgm:pt>
    <dgm:pt modelId="{926B1E81-5081-4DE5-B291-98FDE9DBB247}" type="parTrans" cxnId="{F12A63B7-D08F-48D3-B211-4818A4DF7FE2}">
      <dgm:prSet/>
      <dgm:spPr/>
      <dgm:t>
        <a:bodyPr/>
        <a:lstStyle/>
        <a:p>
          <a:endParaRPr lang="es-ES"/>
        </a:p>
      </dgm:t>
    </dgm:pt>
    <dgm:pt modelId="{C8DD1432-358B-4CBE-B6E2-8ADB8D11CCFD}">
      <dgm:prSet phldrT="[Texto]"/>
      <dgm:spPr>
        <a:xfrm>
          <a:off x="2553541" y="1893084"/>
          <a:ext cx="1136313" cy="5680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dirty="0">
              <a:solidFill>
                <a:srgbClr val="FFFFFF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AAE95BA3-9092-45E4-BD70-4CFF0873C884}" type="sibTrans" cxnId="{BB19C7C4-E70A-4E8E-BA41-EEA6831F2968}">
      <dgm:prSet/>
      <dgm:spPr/>
      <dgm:t>
        <a:bodyPr/>
        <a:lstStyle/>
        <a:p>
          <a:endParaRPr lang="es-ES"/>
        </a:p>
      </dgm:t>
    </dgm:pt>
    <dgm:pt modelId="{E119A585-766C-4F2D-AC96-3836CDA4FC09}" type="parTrans" cxnId="{BB19C7C4-E70A-4E8E-BA41-EEA6831F2968}">
      <dgm:prSet/>
      <dgm:spPr/>
      <dgm:t>
        <a:bodyPr/>
        <a:lstStyle/>
        <a:p>
          <a:endParaRPr lang="es-ES"/>
        </a:p>
      </dgm:t>
    </dgm:pt>
    <dgm:pt modelId="{7FBCAD2A-BB55-44A9-835F-D4C6AE968C99}" type="pres">
      <dgm:prSet presAssocID="{BE914457-EEFC-45C5-95F2-314C01CDE9A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3859AC1-68D3-40DF-8D6E-D75FDF352159}" type="pres">
      <dgm:prSet presAssocID="{68622144-08C8-487E-BFBE-6EEBF3FC780C}" presName="Accent1" presStyleCnt="0"/>
      <dgm:spPr/>
    </dgm:pt>
    <dgm:pt modelId="{02CA23B9-6001-4DC6-9F10-E367DB1CE5F5}" type="pres">
      <dgm:prSet presAssocID="{68622144-08C8-487E-BFBE-6EEBF3FC780C}" presName="Accent" presStyleLbl="node1" presStyleIdx="0" presStyleCnt="3"/>
      <dgm:spPr>
        <a:xfrm>
          <a:off x="2682858" y="0"/>
          <a:ext cx="2044903" cy="20452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CC99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/>
          </a:solidFill>
          <a:prstDash val="solid"/>
        </a:ln>
        <a:effectLst/>
      </dgm:spPr>
    </dgm:pt>
    <dgm:pt modelId="{BA4ABBD6-2682-4777-8793-23324A09428F}" type="pres">
      <dgm:prSet presAssocID="{68622144-08C8-487E-BFBE-6EEBF3FC780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8DD3BB1-CD4C-4797-A388-F9BDA3CED6A8}" type="pres">
      <dgm:prSet presAssocID="{C8DD1432-358B-4CBE-B6E2-8ADB8D11CCFD}" presName="Accent2" presStyleCnt="0"/>
      <dgm:spPr/>
    </dgm:pt>
    <dgm:pt modelId="{39568629-B909-464D-A7B7-46FDDAFAAC5B}" type="pres">
      <dgm:prSet presAssocID="{C8DD1432-358B-4CBE-B6E2-8ADB8D11CCFD}" presName="Accent" presStyleLbl="node1" presStyleIdx="1" presStyleCnt="3"/>
      <dgm:spPr>
        <a:xfrm>
          <a:off x="2114894" y="1175127"/>
          <a:ext cx="2044903" cy="20452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CC99">
            <a:shade val="80000"/>
            <a:hueOff val="-286837"/>
            <a:satOff val="-24292"/>
            <a:lumOff val="18155"/>
            <a:alphaOff val="0"/>
          </a:srgbClr>
        </a:solidFill>
        <a:ln w="25400" cap="flat" cmpd="sng" algn="ctr">
          <a:solidFill>
            <a:srgbClr val="000000"/>
          </a:solidFill>
          <a:prstDash val="solid"/>
        </a:ln>
        <a:effectLst/>
      </dgm:spPr>
    </dgm:pt>
    <dgm:pt modelId="{823DD6C0-6574-4902-A96B-38433A5B01FB}" type="pres">
      <dgm:prSet presAssocID="{C8DD1432-358B-4CBE-B6E2-8ADB8D11CCFD}" presName="Parent2" presStyleLbl="revTx" presStyleIdx="1" presStyleCnt="3" custLinFactNeighborX="-1377" custLinFactNeighborY="-4793">
        <dgm:presLayoutVars>
          <dgm:chMax val="1"/>
          <dgm:chPref val="1"/>
          <dgm:bulletEnabled val="1"/>
        </dgm:presLayoutVars>
      </dgm:prSet>
      <dgm:spPr/>
    </dgm:pt>
    <dgm:pt modelId="{7C32DC57-BA9F-4EB6-A442-206B763542DB}" type="pres">
      <dgm:prSet presAssocID="{FEBE1456-54D7-4382-9ED4-AFEE32BA5E06}" presName="Accent3" presStyleCnt="0"/>
      <dgm:spPr/>
    </dgm:pt>
    <dgm:pt modelId="{219CA952-AFB6-43F7-BDB4-5BAB92B5C357}" type="pres">
      <dgm:prSet presAssocID="{FEBE1456-54D7-4382-9ED4-AFEE32BA5E06}" presName="Accent" presStyleLbl="node1" presStyleIdx="2" presStyleCnt="3"/>
      <dgm:spPr>
        <a:xfrm>
          <a:off x="2828402" y="2490879"/>
          <a:ext cx="1756888" cy="17575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CC99">
            <a:shade val="80000"/>
            <a:hueOff val="-573673"/>
            <a:satOff val="-48584"/>
            <a:lumOff val="36311"/>
            <a:alphaOff val="0"/>
          </a:srgbClr>
        </a:solidFill>
        <a:ln w="25400" cap="flat" cmpd="sng" algn="ctr">
          <a:solidFill>
            <a:srgbClr val="000000"/>
          </a:solidFill>
          <a:prstDash val="solid"/>
        </a:ln>
        <a:effectLst/>
      </dgm:spPr>
    </dgm:pt>
    <dgm:pt modelId="{67C9FCFE-8515-40E8-B5E7-258B13709237}" type="pres">
      <dgm:prSet presAssocID="{FEBE1456-54D7-4382-9ED4-AFEE32BA5E0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BB2EF0F-3595-458F-8400-439BA084BFB4}" type="presOf" srcId="{68622144-08C8-487E-BFBE-6EEBF3FC780C}" destId="{BA4ABBD6-2682-4777-8793-23324A09428F}" srcOrd="0" destOrd="0" presId="urn:microsoft.com/office/officeart/2009/layout/CircleArrowProcess"/>
    <dgm:cxn modelId="{21484646-6BEC-4331-ACD8-59CC7BAEED83}" srcId="{BE914457-EEFC-45C5-95F2-314C01CDE9A8}" destId="{FEBE1456-54D7-4382-9ED4-AFEE32BA5E06}" srcOrd="2" destOrd="0" parTransId="{DCE7925F-874F-486E-811B-26D40F18B8CA}" sibTransId="{41E7DB5F-BF2D-4286-BC7D-64636A3335F7}"/>
    <dgm:cxn modelId="{89368C7A-AF7E-44BC-82A1-C935B64C5950}" type="presOf" srcId="{C8DD1432-358B-4CBE-B6E2-8ADB8D11CCFD}" destId="{823DD6C0-6574-4902-A96B-38433A5B01FB}" srcOrd="0" destOrd="0" presId="urn:microsoft.com/office/officeart/2009/layout/CircleArrowProcess"/>
    <dgm:cxn modelId="{F12A63B7-D08F-48D3-B211-4818A4DF7FE2}" srcId="{BE914457-EEFC-45C5-95F2-314C01CDE9A8}" destId="{68622144-08C8-487E-BFBE-6EEBF3FC780C}" srcOrd="0" destOrd="0" parTransId="{926B1E81-5081-4DE5-B291-98FDE9DBB247}" sibTransId="{895E0CE4-3E33-4F0B-8AD8-6FA739B2C63C}"/>
    <dgm:cxn modelId="{BB19C7C4-E70A-4E8E-BA41-EEA6831F2968}" srcId="{BE914457-EEFC-45C5-95F2-314C01CDE9A8}" destId="{C8DD1432-358B-4CBE-B6E2-8ADB8D11CCFD}" srcOrd="1" destOrd="0" parTransId="{E119A585-766C-4F2D-AC96-3836CDA4FC09}" sibTransId="{AAE95BA3-9092-45E4-BD70-4CFF0873C884}"/>
    <dgm:cxn modelId="{FD26B7E0-9540-487A-B5AF-D49226F8C9DD}" type="presOf" srcId="{FEBE1456-54D7-4382-9ED4-AFEE32BA5E06}" destId="{67C9FCFE-8515-40E8-B5E7-258B13709237}" srcOrd="0" destOrd="0" presId="urn:microsoft.com/office/officeart/2009/layout/CircleArrowProcess"/>
    <dgm:cxn modelId="{1F58C3F9-D7D9-4351-BE58-97E2C9B61D75}" type="presOf" srcId="{BE914457-EEFC-45C5-95F2-314C01CDE9A8}" destId="{7FBCAD2A-BB55-44A9-835F-D4C6AE968C99}" srcOrd="0" destOrd="0" presId="urn:microsoft.com/office/officeart/2009/layout/CircleArrowProcess"/>
    <dgm:cxn modelId="{708EE171-0EE7-4F0E-8F9D-FB41C788C7BD}" type="presParOf" srcId="{7FBCAD2A-BB55-44A9-835F-D4C6AE968C99}" destId="{C3859AC1-68D3-40DF-8D6E-D75FDF352159}" srcOrd="0" destOrd="0" presId="urn:microsoft.com/office/officeart/2009/layout/CircleArrowProcess"/>
    <dgm:cxn modelId="{4B0277A8-C7D1-478C-B385-4E209D08B626}" type="presParOf" srcId="{C3859AC1-68D3-40DF-8D6E-D75FDF352159}" destId="{02CA23B9-6001-4DC6-9F10-E367DB1CE5F5}" srcOrd="0" destOrd="0" presId="urn:microsoft.com/office/officeart/2009/layout/CircleArrowProcess"/>
    <dgm:cxn modelId="{E53A97E4-916C-44AB-88AF-A00FF32D3D1B}" type="presParOf" srcId="{7FBCAD2A-BB55-44A9-835F-D4C6AE968C99}" destId="{BA4ABBD6-2682-4777-8793-23324A09428F}" srcOrd="1" destOrd="0" presId="urn:microsoft.com/office/officeart/2009/layout/CircleArrowProcess"/>
    <dgm:cxn modelId="{D659C0FA-332B-4199-9B38-C0E07C536C1B}" type="presParOf" srcId="{7FBCAD2A-BB55-44A9-835F-D4C6AE968C99}" destId="{B8DD3BB1-CD4C-4797-A388-F9BDA3CED6A8}" srcOrd="2" destOrd="0" presId="urn:microsoft.com/office/officeart/2009/layout/CircleArrowProcess"/>
    <dgm:cxn modelId="{A041F4DE-95BF-4EA4-858B-B7AAC4DE363F}" type="presParOf" srcId="{B8DD3BB1-CD4C-4797-A388-F9BDA3CED6A8}" destId="{39568629-B909-464D-A7B7-46FDDAFAAC5B}" srcOrd="0" destOrd="0" presId="urn:microsoft.com/office/officeart/2009/layout/CircleArrowProcess"/>
    <dgm:cxn modelId="{7C77469C-8873-4E1E-87E2-DD9DA6641A44}" type="presParOf" srcId="{7FBCAD2A-BB55-44A9-835F-D4C6AE968C99}" destId="{823DD6C0-6574-4902-A96B-38433A5B01FB}" srcOrd="3" destOrd="0" presId="urn:microsoft.com/office/officeart/2009/layout/CircleArrowProcess"/>
    <dgm:cxn modelId="{65A461F6-2E43-42EC-A49A-12BA105F14C9}" type="presParOf" srcId="{7FBCAD2A-BB55-44A9-835F-D4C6AE968C99}" destId="{7C32DC57-BA9F-4EB6-A442-206B763542DB}" srcOrd="4" destOrd="0" presId="urn:microsoft.com/office/officeart/2009/layout/CircleArrowProcess"/>
    <dgm:cxn modelId="{A27C8E4D-736A-4452-AB18-0209E050BD12}" type="presParOf" srcId="{7C32DC57-BA9F-4EB6-A442-206B763542DB}" destId="{219CA952-AFB6-43F7-BDB4-5BAB92B5C357}" srcOrd="0" destOrd="0" presId="urn:microsoft.com/office/officeart/2009/layout/CircleArrowProcess"/>
    <dgm:cxn modelId="{A94CC5FA-7F42-4B6D-8EE3-36067DC3D86C}" type="presParOf" srcId="{7FBCAD2A-BB55-44A9-835F-D4C6AE968C99}" destId="{67C9FCFE-8515-40E8-B5E7-258B1370923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6F13-71EA-44A2-A0FE-712885068A4F}">
      <dsp:nvSpPr>
        <dsp:cNvPr id="0" name=""/>
        <dsp:cNvSpPr/>
      </dsp:nvSpPr>
      <dsp:spPr>
        <a:xfrm rot="1265637">
          <a:off x="2062694" y="2970835"/>
          <a:ext cx="1685553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685553" y="24169"/>
              </a:lnTo>
            </a:path>
          </a:pathLst>
        </a:cu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F25C7-5FCF-4FFD-86EA-D574DC3E22F3}">
      <dsp:nvSpPr>
        <dsp:cNvPr id="0" name=""/>
        <dsp:cNvSpPr/>
      </dsp:nvSpPr>
      <dsp:spPr>
        <a:xfrm rot="21533472">
          <a:off x="2119104" y="2344168"/>
          <a:ext cx="676891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676891" y="24169"/>
              </a:lnTo>
            </a:path>
          </a:pathLst>
        </a:cu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C1EB0-ABCB-44B4-8579-08A554B2F6CD}">
      <dsp:nvSpPr>
        <dsp:cNvPr id="0" name=""/>
        <dsp:cNvSpPr/>
      </dsp:nvSpPr>
      <dsp:spPr>
        <a:xfrm rot="20011500">
          <a:off x="2037348" y="1628557"/>
          <a:ext cx="1560381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529227" y="24169"/>
              </a:lnTo>
            </a:path>
          </a:pathLst>
        </a:cu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992E8-A0C8-476F-9F40-4E8F09CEECCF}">
      <dsp:nvSpPr>
        <dsp:cNvPr id="0" name=""/>
        <dsp:cNvSpPr/>
      </dsp:nvSpPr>
      <dsp:spPr>
        <a:xfrm>
          <a:off x="401016" y="864722"/>
          <a:ext cx="1872234" cy="2788510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2D2DB9">
                <a:lumMod val="75000"/>
              </a:srgbClr>
            </a:gs>
            <a:gs pos="100000">
              <a:srgbClr val="2D2DB9">
                <a:lumMod val="50000"/>
              </a:srgbClr>
            </a:gs>
          </a:gsLst>
          <a:lin ang="5400000" scaled="0"/>
        </a:gradFill>
        <a:ln>
          <a:noFill/>
        </a:ln>
        <a:effectLst/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2EFE4-F98A-4C9F-8D40-C3EDA9D04BF9}">
      <dsp:nvSpPr>
        <dsp:cNvPr id="0" name=""/>
        <dsp:cNvSpPr/>
      </dsp:nvSpPr>
      <dsp:spPr>
        <a:xfrm>
          <a:off x="2806279" y="63784"/>
          <a:ext cx="3624540" cy="1383945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  <a:ln>
          <a:solidFill>
            <a:srgbClr val="000000"/>
          </a:solidFill>
        </a:ln>
        <a:effectLst>
          <a:glow rad="63500">
            <a:srgbClr val="000000">
              <a:satMod val="175000"/>
              <a:alpha val="40000"/>
            </a:srgb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</a:t>
          </a:r>
          <a:r>
            <a:rPr lang="es-MX" sz="18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. Empresas que cotizan en el mercado de valores, o que captan o administran ahorro del público</a:t>
          </a:r>
          <a:endParaRPr lang="es-ES" sz="18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337081" y="266458"/>
        <a:ext cx="2562936" cy="978597"/>
      </dsp:txXfrm>
    </dsp:sp>
    <dsp:sp modelId="{4CBEE7F2-FA8F-455D-899D-D2E2389A34C1}">
      <dsp:nvSpPr>
        <dsp:cNvPr id="0" name=""/>
        <dsp:cNvSpPr/>
      </dsp:nvSpPr>
      <dsp:spPr>
        <a:xfrm>
          <a:off x="2793796" y="1551446"/>
          <a:ext cx="3795819" cy="1547301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2D2DB9">
                <a:lumMod val="20000"/>
                <a:lumOff val="80000"/>
              </a:srgbClr>
            </a:gs>
            <a:gs pos="100000">
              <a:srgbClr val="2D2DB9">
                <a:lumMod val="60000"/>
                <a:lumOff val="40000"/>
              </a:srgbClr>
            </a:gs>
          </a:gsLst>
          <a:lin ang="5400000" scaled="0"/>
        </a:gradFill>
        <a:ln>
          <a:solidFill>
            <a:srgbClr val="000000"/>
          </a:solidFill>
        </a:ln>
        <a:effectLst>
          <a:glow rad="63500">
            <a:srgbClr val="000000">
              <a:satMod val="175000"/>
              <a:alpha val="40000"/>
            </a:srgb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2. Empresas que no cotizan en el mercado de valores, y que no captan ni administran ahorro del público</a:t>
          </a:r>
          <a:endParaRPr lang="es-ES" sz="18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349681" y="1778043"/>
        <a:ext cx="2684049" cy="1094107"/>
      </dsp:txXfrm>
    </dsp:sp>
    <dsp:sp modelId="{E43465F4-A339-482C-87DC-E675E3944F47}">
      <dsp:nvSpPr>
        <dsp:cNvPr id="0" name=""/>
        <dsp:cNvSpPr/>
      </dsp:nvSpPr>
      <dsp:spPr>
        <a:xfrm>
          <a:off x="2995928" y="3177870"/>
          <a:ext cx="3664303" cy="1117549"/>
        </a:xfrm>
        <a:prstGeom prst="ellipse">
          <a:avLst/>
        </a:prstGeom>
        <a:gradFill rotWithShape="0">
          <a:gsLst>
            <a:gs pos="0">
              <a:srgbClr val="FFFFFF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  <a:ln>
          <a:solidFill>
            <a:srgbClr val="000000"/>
          </a:solidFill>
        </a:ln>
        <a:effectLst>
          <a:glow rad="63500">
            <a:srgbClr val="000000">
              <a:satMod val="175000"/>
              <a:alpha val="40000"/>
            </a:srgb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3. Entidades de gobierno </a:t>
          </a:r>
        </a:p>
      </dsp:txBody>
      <dsp:txXfrm>
        <a:off x="3532553" y="3341531"/>
        <a:ext cx="2591053" cy="790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23B9-6001-4DC6-9F10-E367DB1CE5F5}">
      <dsp:nvSpPr>
        <dsp:cNvPr id="0" name=""/>
        <dsp:cNvSpPr/>
      </dsp:nvSpPr>
      <dsp:spPr>
        <a:xfrm>
          <a:off x="2682858" y="0"/>
          <a:ext cx="2044903" cy="20452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CC99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ABBD6-2682-4777-8793-23324A09428F}">
      <dsp:nvSpPr>
        <dsp:cNvPr id="0" name=""/>
        <dsp:cNvSpPr/>
      </dsp:nvSpPr>
      <dsp:spPr>
        <a:xfrm>
          <a:off x="3134849" y="738384"/>
          <a:ext cx="1136313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134849" y="738384"/>
        <a:ext cx="1136313" cy="568020"/>
      </dsp:txXfrm>
    </dsp:sp>
    <dsp:sp modelId="{39568629-B909-464D-A7B7-46FDDAFAAC5B}">
      <dsp:nvSpPr>
        <dsp:cNvPr id="0" name=""/>
        <dsp:cNvSpPr/>
      </dsp:nvSpPr>
      <dsp:spPr>
        <a:xfrm>
          <a:off x="2114894" y="1175127"/>
          <a:ext cx="2044903" cy="20452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CC99">
            <a:shade val="80000"/>
            <a:hueOff val="-286837"/>
            <a:satOff val="-24292"/>
            <a:lumOff val="18155"/>
            <a:alphaOff val="0"/>
          </a:srgb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D6C0-6574-4902-A96B-38433A5B01FB}">
      <dsp:nvSpPr>
        <dsp:cNvPr id="0" name=""/>
        <dsp:cNvSpPr/>
      </dsp:nvSpPr>
      <dsp:spPr>
        <a:xfrm>
          <a:off x="2553541" y="1893084"/>
          <a:ext cx="1136313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2553541" y="1893084"/>
        <a:ext cx="1136313" cy="568020"/>
      </dsp:txXfrm>
    </dsp:sp>
    <dsp:sp modelId="{219CA952-AFB6-43F7-BDB4-5BAB92B5C357}">
      <dsp:nvSpPr>
        <dsp:cNvPr id="0" name=""/>
        <dsp:cNvSpPr/>
      </dsp:nvSpPr>
      <dsp:spPr>
        <a:xfrm>
          <a:off x="2828402" y="2490879"/>
          <a:ext cx="1756888" cy="17575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CC99">
            <a:shade val="80000"/>
            <a:hueOff val="-573673"/>
            <a:satOff val="-48584"/>
            <a:lumOff val="36311"/>
            <a:alphaOff val="0"/>
          </a:srgb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9FCFE-8515-40E8-B5E7-258B13709237}">
      <dsp:nvSpPr>
        <dsp:cNvPr id="0" name=""/>
        <dsp:cNvSpPr/>
      </dsp:nvSpPr>
      <dsp:spPr>
        <a:xfrm>
          <a:off x="3137537" y="3103933"/>
          <a:ext cx="1136313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3137537" y="3103933"/>
        <a:ext cx="1136313" cy="56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0.63636</cdr:x>
      <cdr:y>0.16579</cdr:y>
    </cdr:from>
    <cdr:to>
      <cdr:x>0.94215</cdr:x>
      <cdr:y>0.39653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5544616" y="672621"/>
          <a:ext cx="266429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0.64463</cdr:x>
      <cdr:y>0.18354</cdr:y>
    </cdr:from>
    <cdr:to>
      <cdr:x>0.66116</cdr:x>
      <cdr:y>0.21904</cdr:y>
    </cdr:to>
    <cdr:sp macro="" textlink="">
      <cdr:nvSpPr>
        <cdr:cNvPr id="5" name="Rectángulo 4"/>
        <cdr:cNvSpPr/>
      </cdr:nvSpPr>
      <cdr:spPr bwMode="auto">
        <a:xfrm xmlns:a="http://schemas.openxmlformats.org/drawingml/2006/main">
          <a:off x="5616624" y="744629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FF9900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0.66942</cdr:x>
      <cdr:y>0.1579</cdr:y>
    </cdr:from>
    <cdr:to>
      <cdr:x>0.74931</cdr:x>
      <cdr:y>0.21904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5249371" y="576557"/>
          <a:ext cx="626482" cy="22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400" b="1" dirty="0"/>
            <a:t>2017</a:t>
          </a:r>
        </a:p>
      </cdr:txBody>
    </cdr:sp>
  </cdr:relSizeAnchor>
  <cdr:relSizeAnchor xmlns:cdr="http://schemas.openxmlformats.org/drawingml/2006/chartDrawing">
    <cdr:from>
      <cdr:x>0.64463</cdr:x>
      <cdr:y>0.23679</cdr:y>
    </cdr:from>
    <cdr:to>
      <cdr:x>0.66116</cdr:x>
      <cdr:y>0.27229</cdr:y>
    </cdr:to>
    <cdr:sp macro="" textlink="">
      <cdr:nvSpPr>
        <cdr:cNvPr id="7" name="Rectángulo 6"/>
        <cdr:cNvSpPr/>
      </cdr:nvSpPr>
      <cdr:spPr bwMode="auto">
        <a:xfrm xmlns:a="http://schemas.openxmlformats.org/drawingml/2006/main">
          <a:off x="5616624" y="960653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5000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0.66942</cdr:x>
      <cdr:y>0.21707</cdr:y>
    </cdr:from>
    <cdr:to>
      <cdr:x>0.74931</cdr:x>
      <cdr:y>0.29595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5249371" y="792580"/>
          <a:ext cx="62648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400" b="1" dirty="0"/>
            <a:t> 2016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4A8F-697B-4CE5-B145-2E99F6B4112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DE83-E57C-4E4D-8BC6-AE48AE1AC3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44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 plantilla se </a:t>
            </a:r>
            <a:r>
              <a:rPr lang="es-ES" altLang="es-ES" b="1" dirty="0"/>
              <a:t>debe usar </a:t>
            </a:r>
            <a:r>
              <a:rPr lang="es-ES" altLang="es-ES" dirty="0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Nota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</a:t>
            </a:r>
            <a:r>
              <a:rPr lang="es-ES" altLang="es-ES" dirty="0"/>
              <a:t> 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Colores coordinados </a:t>
            </a:r>
          </a:p>
          <a:p>
            <a:pPr eaLnBrk="1" hangingPunct="1"/>
            <a:r>
              <a:rPr lang="es-ES" altLang="es-ES" dirty="0"/>
              <a:t>Preste especial atención a los gráficos, diagramas y cuadros de texto. </a:t>
            </a:r>
          </a:p>
          <a:p>
            <a:pPr eaLnBrk="1" hangingPunct="1"/>
            <a:r>
              <a:rPr lang="es-ES" altLang="es-ES" dirty="0"/>
              <a:t>Tenga en cuenta que los asistentes imprimirán en blanco y negro o escala de grises. Ejecute una prueba de impresión para asegurarse de que los colores son los correctos cuando se imprime en blanco y negro puros o</a:t>
            </a:r>
            <a:r>
              <a:rPr lang="es-ES" altLang="es-ES" baseline="0" dirty="0"/>
              <a:t> </a:t>
            </a:r>
            <a:r>
              <a:rPr lang="es-ES" altLang="es-ES" dirty="0"/>
              <a:t>escala de grises.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Gráficos y tablas</a:t>
            </a:r>
          </a:p>
          <a:p>
            <a:pPr eaLnBrk="1" hangingPunct="1"/>
            <a:r>
              <a:rPr lang="es-ES" altLang="es-ES" dirty="0"/>
              <a:t>Use colores y estilos uniformes y que no distraigan la atención.</a:t>
            </a:r>
          </a:p>
          <a:p>
            <a:pPr eaLnBrk="1" hangingPunct="1"/>
            <a:r>
              <a:rPr lang="es-ES" altLang="es-ES" dirty="0"/>
              <a:t>Etiquete todos los gráficos y tablas.</a:t>
            </a:r>
            <a:r>
              <a:rPr lang="es-ES" altLang="es-ES" baseline="0" dirty="0"/>
              <a:t> </a:t>
            </a:r>
          </a:p>
          <a:p>
            <a:pPr eaLnBrk="1" hangingPunct="1"/>
            <a:r>
              <a:rPr lang="es-ES" altLang="es-ES" baseline="0" dirty="0"/>
              <a:t>N</a:t>
            </a:r>
            <a:r>
              <a:rPr lang="es-ES" altLang="es-ES" dirty="0"/>
              <a:t>o olvide citar la fuente de donde se toman las imágenes, gráficos o tablas (Derechos de autor)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37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84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/>
              <a:t>Esta diapositiva finaliza la presentación. Si se requiere que el funcionario de la CGN deba ser contactado,</a:t>
            </a:r>
            <a:r>
              <a:rPr lang="es-ES" altLang="es-ES" baseline="0" dirty="0"/>
              <a:t>  d</a:t>
            </a:r>
            <a:r>
              <a:rPr lang="es-ES" altLang="es-ES" dirty="0"/>
              <a:t>igite el </a:t>
            </a:r>
            <a:r>
              <a:rPr lang="es-ES" altLang="es-ES" b="1" dirty="0"/>
              <a:t>correo electrónico institucional</a:t>
            </a:r>
            <a:r>
              <a:rPr lang="es-ES" altLang="es-ES" b="1" baseline="0" dirty="0"/>
              <a:t>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6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</a:t>
            </a:r>
            <a:r>
              <a:rPr lang="es-ES" altLang="es-ES" baseline="0" dirty="0"/>
              <a:t> diapositiva</a:t>
            </a:r>
            <a:r>
              <a:rPr lang="es-ES" altLang="es-ES" dirty="0"/>
              <a:t> se </a:t>
            </a:r>
            <a:r>
              <a:rPr lang="es-ES" altLang="es-ES" b="1" dirty="0"/>
              <a:t>debe usar </a:t>
            </a:r>
            <a:r>
              <a:rPr lang="es-ES" altLang="es-ES" dirty="0"/>
              <a:t>para nombrar el </a:t>
            </a:r>
            <a:r>
              <a:rPr lang="es-ES" altLang="es-ES" b="1" dirty="0"/>
              <a:t>Nombre del Evento</a:t>
            </a:r>
            <a:r>
              <a:rPr lang="es-ES" altLang="es-ES" b="1" baseline="0" dirty="0"/>
              <a:t> </a:t>
            </a:r>
            <a:r>
              <a:rPr lang="es-ES" altLang="es-ES" b="0" baseline="0" dirty="0"/>
              <a:t>o dar la </a:t>
            </a:r>
            <a:r>
              <a:rPr lang="es-ES" altLang="es-ES" b="1" baseline="0" dirty="0"/>
              <a:t>Bienvenida </a:t>
            </a:r>
            <a:r>
              <a:rPr lang="es-ES" altLang="es-ES" dirty="0"/>
              <a:t>en presentaciones de varios temas o conferencistas.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764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</a:t>
            </a:r>
            <a:r>
              <a:rPr lang="es-ES" altLang="es-ES" baseline="0" dirty="0"/>
              <a:t> diapositiva</a:t>
            </a:r>
            <a:r>
              <a:rPr lang="es-ES" altLang="es-ES" dirty="0"/>
              <a:t> se </a:t>
            </a:r>
            <a:r>
              <a:rPr lang="es-ES" altLang="es-ES" b="1" dirty="0"/>
              <a:t>debe usar </a:t>
            </a:r>
            <a:r>
              <a:rPr lang="es-ES" altLang="es-ES" dirty="0"/>
              <a:t>para nombrar el </a:t>
            </a:r>
            <a:r>
              <a:rPr lang="es-ES" altLang="es-ES" b="1" dirty="0"/>
              <a:t>Nombre del Evento</a:t>
            </a:r>
            <a:r>
              <a:rPr lang="es-ES" altLang="es-ES" b="1" baseline="0" dirty="0"/>
              <a:t> </a:t>
            </a:r>
            <a:r>
              <a:rPr lang="es-ES" altLang="es-ES" b="0" baseline="0" dirty="0"/>
              <a:t>o dar la </a:t>
            </a:r>
            <a:r>
              <a:rPr lang="es-ES" altLang="es-ES" b="1" baseline="0" dirty="0"/>
              <a:t>Bienvenida </a:t>
            </a:r>
            <a:r>
              <a:rPr lang="es-ES" altLang="es-ES" dirty="0"/>
              <a:t>en presentaciones de varios temas o conferencistas.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625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 diapositiva se </a:t>
            </a:r>
            <a:r>
              <a:rPr lang="es-ES" altLang="es-ES" b="1" dirty="0"/>
              <a:t>debe usar </a:t>
            </a:r>
            <a:r>
              <a:rPr lang="es-ES" altLang="es-ES" dirty="0"/>
              <a:t>para </a:t>
            </a:r>
            <a:r>
              <a:rPr lang="es-ES" altLang="es-ES" b="1" dirty="0"/>
              <a:t>imagen y texto 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Colores coordinados </a:t>
            </a:r>
          </a:p>
          <a:p>
            <a:pPr eaLnBrk="1" hangingPunct="1"/>
            <a:r>
              <a:rPr lang="es-ES" altLang="es-ES" dirty="0"/>
              <a:t>Preste especial atención a los gráficos, diagramas y cuadros de texto. </a:t>
            </a:r>
          </a:p>
          <a:p>
            <a:pPr eaLnBrk="1" hangingPunct="1"/>
            <a:r>
              <a:rPr lang="es-ES" altLang="es-ES" dirty="0"/>
              <a:t>Tenga en cuenta que los asistentes imprimirán en blanco y negro o escala de grises. Ejecute una prueba de impresión para asegurarse de que los colores son los correctos cuando se imprime en blanco y negro puros o escala de grises.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Gráficos y tablas</a:t>
            </a:r>
          </a:p>
          <a:p>
            <a:pPr eaLnBrk="1" hangingPunct="1"/>
            <a:r>
              <a:rPr lang="es-ES" altLang="es-ES" dirty="0"/>
              <a:t>Use colores y estilos uniformes y que no distraigan la atención.</a:t>
            </a:r>
          </a:p>
          <a:p>
            <a:pPr eaLnBrk="1" hangingPunct="1"/>
            <a:r>
              <a:rPr lang="es-ES" altLang="es-ES" dirty="0"/>
              <a:t>Etiquete todos los gráficos y tablas.</a:t>
            </a:r>
            <a:r>
              <a:rPr lang="es-ES" altLang="es-ES" baseline="0" dirty="0"/>
              <a:t> </a:t>
            </a:r>
          </a:p>
          <a:p>
            <a:pPr eaLnBrk="1" hangingPunct="1"/>
            <a:r>
              <a:rPr lang="es-ES" altLang="es-ES" baseline="0" dirty="0"/>
              <a:t>N</a:t>
            </a:r>
            <a:r>
              <a:rPr lang="es-ES" altLang="es-ES" dirty="0"/>
              <a:t>o olvide citar la fuente de donde se toman las imágenes o gráficos (Derechos de autor).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03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312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872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063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21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1DE83-E57C-4E4D-8BC6-AE48AE1AC31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39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5" y="-12481"/>
            <a:ext cx="9144000" cy="571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08" y="480626"/>
            <a:ext cx="1011483" cy="23643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110" y="1236301"/>
            <a:ext cx="832233" cy="16431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55" y="1573462"/>
            <a:ext cx="815161" cy="13059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956" y="3219855"/>
            <a:ext cx="4401260" cy="6784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227" y="3844603"/>
            <a:ext cx="4400435" cy="3958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495" y="4312637"/>
            <a:ext cx="4379167" cy="259909"/>
          </a:xfrm>
          <a:prstGeom prst="rect">
            <a:avLst/>
          </a:prstGeom>
        </p:spPr>
      </p:pic>
      <p:cxnSp>
        <p:nvCxnSpPr>
          <p:cNvPr id="18" name="Conector recto 17"/>
          <p:cNvCxnSpPr/>
          <p:nvPr userDrawn="1"/>
        </p:nvCxnSpPr>
        <p:spPr>
          <a:xfrm>
            <a:off x="2392955" y="3130061"/>
            <a:ext cx="4390707" cy="0"/>
          </a:xfrm>
          <a:prstGeom prst="line">
            <a:avLst/>
          </a:prstGeom>
          <a:ln w="60325">
            <a:solidFill>
              <a:srgbClr val="009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 userDrawn="1"/>
        </p:nvSpPr>
        <p:spPr>
          <a:xfrm>
            <a:off x="7678615" y="4240409"/>
            <a:ext cx="328247" cy="30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9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31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264B01-CF63-46DC-9BAA-56887E51DECD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E243AEF-24C6-49F5-A9FF-9B99F990B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6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46" y="1597945"/>
            <a:ext cx="245480" cy="3287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39" y="2526958"/>
            <a:ext cx="8137933" cy="3438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904" y="3088849"/>
            <a:ext cx="4349974" cy="6604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" y="2367276"/>
            <a:ext cx="9144000" cy="839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38" y="5312670"/>
            <a:ext cx="2843756" cy="23799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857" y="3661891"/>
            <a:ext cx="2686188" cy="65408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70" y="4204079"/>
            <a:ext cx="2232140" cy="666784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635977" y="5183674"/>
            <a:ext cx="25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21" name="Elipse 20"/>
          <p:cNvSpPr/>
          <p:nvPr userDrawn="1"/>
        </p:nvSpPr>
        <p:spPr>
          <a:xfrm>
            <a:off x="8382000" y="4559243"/>
            <a:ext cx="328247" cy="30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4" name="Picture 2" descr="http://www.cartagenacaribe.com/images/boton-contactenos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69" y="4086168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 userDrawn="1"/>
        </p:nvSpPr>
        <p:spPr>
          <a:xfrm>
            <a:off x="2245024" y="1162462"/>
            <a:ext cx="45111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4410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264B01-CF63-46DC-9BAA-56887E51DECD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E243AEF-24C6-49F5-A9FF-9B99F990B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8717" y="1236596"/>
            <a:ext cx="5079531" cy="1989667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título o nombre del evento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8718" y="3389881"/>
            <a:ext cx="5079531" cy="137980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o descripción del expositor (Profesión – Cargos – títulos)</a:t>
            </a:r>
            <a:endParaRPr lang="en-U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06" y="1146487"/>
            <a:ext cx="2720111" cy="41683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47" y="5281689"/>
            <a:ext cx="2794435" cy="265197"/>
          </a:xfrm>
          <a:prstGeom prst="rect">
            <a:avLst/>
          </a:prstGeom>
        </p:spPr>
      </p:pic>
      <p:sp>
        <p:nvSpPr>
          <p:cNvPr id="22" name="CuadroTexto 21"/>
          <p:cNvSpPr txBox="1"/>
          <p:nvPr userDrawn="1"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CuadroTexto 22"/>
          <p:cNvSpPr txBox="1"/>
          <p:nvPr userDrawn="1"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4" name="CuadroTexto 23"/>
          <p:cNvSpPr txBox="1"/>
          <p:nvPr userDrawn="1"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Elipse 9"/>
          <p:cNvSpPr/>
          <p:nvPr userDrawn="1"/>
        </p:nvSpPr>
        <p:spPr>
          <a:xfrm>
            <a:off x="8379358" y="392309"/>
            <a:ext cx="328247" cy="30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2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3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3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Elipse 5"/>
          <p:cNvSpPr/>
          <p:nvPr userDrawn="1"/>
        </p:nvSpPr>
        <p:spPr>
          <a:xfrm>
            <a:off x="31442" y="481311"/>
            <a:ext cx="317739" cy="476761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" y="2142045"/>
            <a:ext cx="2043346" cy="1710465"/>
          </a:xfrm>
          <a:prstGeom prst="rect">
            <a:avLst/>
          </a:prstGeom>
        </p:spPr>
      </p:pic>
      <p:sp>
        <p:nvSpPr>
          <p:cNvPr id="4" name="Elipse 3"/>
          <p:cNvSpPr/>
          <p:nvPr userDrawn="1"/>
        </p:nvSpPr>
        <p:spPr>
          <a:xfrm>
            <a:off x="8598195" y="184298"/>
            <a:ext cx="361507" cy="297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8" t="5268" r="89261" b="85219"/>
          <a:stretch>
            <a:fillRect/>
          </a:stretch>
        </p:blipFill>
        <p:spPr>
          <a:xfrm>
            <a:off x="334386" y="237317"/>
            <a:ext cx="691860" cy="653902"/>
          </a:xfrm>
          <a:custGeom>
            <a:avLst/>
            <a:gdLst>
              <a:gd name="connsiteX0" fmla="*/ 345930 w 691860"/>
              <a:gd name="connsiteY0" fmla="*/ 0 h 653902"/>
              <a:gd name="connsiteX1" fmla="*/ 691860 w 691860"/>
              <a:gd name="connsiteY1" fmla="*/ 326951 h 653902"/>
              <a:gd name="connsiteX2" fmla="*/ 345930 w 691860"/>
              <a:gd name="connsiteY2" fmla="*/ 653902 h 653902"/>
              <a:gd name="connsiteX3" fmla="*/ 0 w 691860"/>
              <a:gd name="connsiteY3" fmla="*/ 326951 h 653902"/>
              <a:gd name="connsiteX4" fmla="*/ 345930 w 691860"/>
              <a:gd name="connsiteY4" fmla="*/ 0 h 65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60" h="653902">
                <a:moveTo>
                  <a:pt x="345930" y="0"/>
                </a:moveTo>
                <a:cubicBezTo>
                  <a:pt x="536982" y="0"/>
                  <a:pt x="691860" y="146381"/>
                  <a:pt x="691860" y="326951"/>
                </a:cubicBezTo>
                <a:cubicBezTo>
                  <a:pt x="691860" y="507521"/>
                  <a:pt x="536982" y="653902"/>
                  <a:pt x="345930" y="653902"/>
                </a:cubicBezTo>
                <a:cubicBezTo>
                  <a:pt x="154878" y="653902"/>
                  <a:pt x="0" y="507521"/>
                  <a:pt x="0" y="326951"/>
                </a:cubicBezTo>
                <a:cubicBezTo>
                  <a:pt x="0" y="146381"/>
                  <a:pt x="154878" y="0"/>
                  <a:pt x="3459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13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936" cy="6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dirty="0"/>
              <a:t>Haga clic para modificar el estilo del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264B01-CF63-46DC-9BAA-56887E51DECD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E243AEF-24C6-49F5-A9FF-9B99F990B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3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47" y="5281689"/>
            <a:ext cx="2794435" cy="2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7169" y="304271"/>
            <a:ext cx="771818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169" y="1521354"/>
            <a:ext cx="7718181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5" y="304271"/>
            <a:ext cx="250386" cy="3352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47" y="5281689"/>
            <a:ext cx="2794435" cy="2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4" r:id="rId3"/>
    <p:sldLayoutId id="2147483666" r:id="rId4"/>
    <p:sldLayoutId id="2147483664" r:id="rId5"/>
    <p:sldLayoutId id="2147483662" r:id="rId6"/>
    <p:sldLayoutId id="2147483665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2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Videos/FechasReporteApp14-08-2017.mp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hyperlink" Target="Videos/MapaContable14-08-2017.mp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B56DE-DE6B-45BD-AF50-B887C3E4E174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800" b="0" i="0" u="none" strike="noStrike" kern="1200" cap="none" spc="0" normalizeH="0" baseline="0" noProof="0" dirty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265414" y="89641"/>
            <a:ext cx="8878586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160" b="1" dirty="0">
                <a:latin typeface="Times New Roman" pitchFamily="18" charset="0"/>
              </a:rPr>
              <a:t>ESTRUCTURA DEL RÉGIMEN DE CONTABILIDAD PÚBLICA </a:t>
            </a:r>
          </a:p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160" b="1" dirty="0">
                <a:latin typeface="Times New Roman" pitchFamily="18" charset="0"/>
              </a:rPr>
              <a:t>EN CONVERGENCIA CON NICSP / NIIF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13" y="861356"/>
            <a:ext cx="8879602" cy="44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9575" y="1180047"/>
            <a:ext cx="2409825" cy="569913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3888" y="1472147"/>
            <a:ext cx="2470150" cy="738188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NACIONAL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2250" y="2956460"/>
            <a:ext cx="1485900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90713" y="2623085"/>
            <a:ext cx="1438275" cy="615950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09788" y="2927885"/>
            <a:ext cx="1419225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592263" y="3993097"/>
            <a:ext cx="1076325" cy="509588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463" y="4270910"/>
            <a:ext cx="1076325" cy="747712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76575" y="3996272"/>
            <a:ext cx="1076325" cy="4794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48025" y="4272497"/>
            <a:ext cx="1076325" cy="731838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</a:t>
            </a:r>
          </a:p>
        </p:txBody>
      </p:sp>
      <p:cxnSp>
        <p:nvCxnSpPr>
          <p:cNvPr id="12" name="Conector angular 11"/>
          <p:cNvCxnSpPr>
            <a:endCxn id="4" idx="2"/>
          </p:cNvCxnSpPr>
          <p:nvPr/>
        </p:nvCxnSpPr>
        <p:spPr>
          <a:xfrm rot="5400000" flipH="1" flipV="1">
            <a:off x="1103313" y="1867435"/>
            <a:ext cx="412750" cy="109855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7" idx="2"/>
            <a:endCxn id="10" idx="0"/>
          </p:cNvCxnSpPr>
          <p:nvPr/>
        </p:nvCxnSpPr>
        <p:spPr>
          <a:xfrm rot="16200000" flipH="1">
            <a:off x="3068638" y="3450172"/>
            <a:ext cx="296862" cy="79533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8" idx="0"/>
            <a:endCxn id="7" idx="2"/>
          </p:cNvCxnSpPr>
          <p:nvPr/>
        </p:nvCxnSpPr>
        <p:spPr>
          <a:xfrm rot="5400000" flipH="1" flipV="1">
            <a:off x="2328069" y="3501766"/>
            <a:ext cx="293687" cy="68897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554413" y="1181635"/>
            <a:ext cx="2312987" cy="5683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3.406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706813" y="1468972"/>
            <a:ext cx="2371725" cy="741363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TERRITORIAL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3.386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641725" y="2623085"/>
            <a:ext cx="1392238" cy="615950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733800" y="2938997"/>
            <a:ext cx="1485900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497513" y="2623085"/>
            <a:ext cx="1289050" cy="6064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3.337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24513" y="2927885"/>
            <a:ext cx="1419225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3.316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105400" y="3988335"/>
            <a:ext cx="1076325" cy="487362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1.658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276850" y="4264560"/>
            <a:ext cx="1076325" cy="73977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1.633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589713" y="3985160"/>
            <a:ext cx="1076325" cy="490537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1.679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761163" y="4261385"/>
            <a:ext cx="1076325" cy="742950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1.683</a:t>
            </a:r>
          </a:p>
        </p:txBody>
      </p:sp>
      <p:cxnSp>
        <p:nvCxnSpPr>
          <p:cNvPr id="25" name="Conector angular 24"/>
          <p:cNvCxnSpPr>
            <a:stCxn id="20" idx="2"/>
            <a:endCxn id="23" idx="0"/>
          </p:cNvCxnSpPr>
          <p:nvPr/>
        </p:nvCxnSpPr>
        <p:spPr>
          <a:xfrm rot="16200000" flipH="1">
            <a:off x="6588125" y="3445410"/>
            <a:ext cx="285750" cy="79375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21" idx="0"/>
            <a:endCxn id="20" idx="2"/>
          </p:cNvCxnSpPr>
          <p:nvPr/>
        </p:nvCxnSpPr>
        <p:spPr>
          <a:xfrm rot="5400000" flipH="1" flipV="1">
            <a:off x="5844381" y="3498592"/>
            <a:ext cx="288925" cy="69056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2638425" y="94197"/>
            <a:ext cx="2581275" cy="4286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3.762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319463" y="167222"/>
            <a:ext cx="2470150" cy="652463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PÚBLICO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3.742 Entidades</a:t>
            </a:r>
          </a:p>
        </p:txBody>
      </p:sp>
      <p:cxnSp>
        <p:nvCxnSpPr>
          <p:cNvPr id="29" name="Conector angular 28"/>
          <p:cNvCxnSpPr>
            <a:stCxn id="4" idx="2"/>
            <a:endCxn id="6" idx="0"/>
          </p:cNvCxnSpPr>
          <p:nvPr/>
        </p:nvCxnSpPr>
        <p:spPr>
          <a:xfrm rot="16200000" flipH="1">
            <a:off x="2028032" y="2041266"/>
            <a:ext cx="412750" cy="7508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202363" y="1181635"/>
            <a:ext cx="1035050" cy="5683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662863" y="1191160"/>
            <a:ext cx="979487" cy="558800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720013" y="1483260"/>
            <a:ext cx="1296987" cy="730250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G de Regalías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92850" y="1475322"/>
            <a:ext cx="1320800" cy="735013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 Central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229601" y="4835137"/>
            <a:ext cx="638106" cy="263136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229600" y="4620159"/>
            <a:ext cx="638105" cy="214978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36" name="Abrir llave 35"/>
          <p:cNvSpPr/>
          <p:nvPr/>
        </p:nvSpPr>
        <p:spPr>
          <a:xfrm rot="5400000">
            <a:off x="4766469" y="1487229"/>
            <a:ext cx="412750" cy="1858962"/>
          </a:xfrm>
          <a:prstGeom prst="leftBrace">
            <a:avLst>
              <a:gd name="adj1" fmla="val 8333"/>
              <a:gd name="adj2" fmla="val 49441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7" name="Abrir llave 36"/>
          <p:cNvSpPr/>
          <p:nvPr/>
        </p:nvSpPr>
        <p:spPr>
          <a:xfrm rot="5400000">
            <a:off x="3241676" y="-829728"/>
            <a:ext cx="328612" cy="3627437"/>
          </a:xfrm>
          <a:prstGeom prst="leftBrace">
            <a:avLst>
              <a:gd name="adj1" fmla="val 8333"/>
              <a:gd name="adj2" fmla="val 34175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8" name="Abrir llave 37"/>
          <p:cNvSpPr/>
          <p:nvPr/>
        </p:nvSpPr>
        <p:spPr>
          <a:xfrm rot="5400000">
            <a:off x="7336632" y="128328"/>
            <a:ext cx="242888" cy="1819275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39" name="Conector angular 38"/>
          <p:cNvCxnSpPr>
            <a:stCxn id="28" idx="2"/>
            <a:endCxn id="38" idx="1"/>
          </p:cNvCxnSpPr>
          <p:nvPr/>
        </p:nvCxnSpPr>
        <p:spPr>
          <a:xfrm rot="16200000" flipH="1">
            <a:off x="5957888" y="-583665"/>
            <a:ext cx="96837" cy="2903537"/>
          </a:xfrm>
          <a:prstGeom prst="bentConnector5">
            <a:avLst>
              <a:gd name="adj1" fmla="val 81859"/>
              <a:gd name="adj2" fmla="val 69177"/>
              <a:gd name="adj3" fmla="val 8362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" name="Imagen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4" y="-1"/>
            <a:ext cx="777785" cy="11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 txBox="1">
            <a:spLocks/>
          </p:cNvSpPr>
          <p:nvPr/>
        </p:nvSpPr>
        <p:spPr>
          <a:xfrm>
            <a:off x="125417" y="5134931"/>
            <a:ext cx="1905000" cy="242888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869FFF-0288-4B42-9B48-50D4626F0A8E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  <p:pic>
        <p:nvPicPr>
          <p:cNvPr id="4" name="Picture 2" descr="C:\Users\itriana\Downloads\caratula sector públi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" y="1074105"/>
            <a:ext cx="3136037" cy="4584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triana\Downloads\caratula nivel nacio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685" y="1074105"/>
            <a:ext cx="2982862" cy="45843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triana\Downloads\caratula nivel territor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561" y="1057300"/>
            <a:ext cx="3009439" cy="4601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29311" y="49188"/>
            <a:ext cx="92268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Estados Contables Consolidados </a:t>
            </a:r>
          </a:p>
          <a:p>
            <a:pPr algn="ctr"/>
            <a:r>
              <a:rPr lang="es-CO" sz="28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Público – Niveles Nacional y Territorial</a:t>
            </a:r>
          </a:p>
        </p:txBody>
      </p:sp>
    </p:spTree>
    <p:extLst>
      <p:ext uri="{BB962C8B-B14F-4D97-AF65-F5344CB8AC3E}">
        <p14:creationId xmlns:p14="http://schemas.microsoft.com/office/powerpoint/2010/main" val="27030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B56DE-DE6B-45BD-AF50-B887C3E4E174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8822" y="-22820"/>
            <a:ext cx="8765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BALANCE GENERAL SECTOR PÚBLICO,  NIVELES NACIONAL Y TERRITORIAL - 2017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(miles de millones)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81234"/>
              </p:ext>
            </p:extLst>
          </p:nvPr>
        </p:nvGraphicFramePr>
        <p:xfrm>
          <a:off x="34925" y="1177510"/>
          <a:ext cx="9109075" cy="44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182237" imgH="2352575" progId="Excel.Sheet.12">
                  <p:embed/>
                </p:oleObj>
              </mc:Choice>
              <mc:Fallback>
                <p:oleObj name="Hoja de cálculo" r:id="rId2" imgW="10182237" imgH="2352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" y="1177510"/>
                        <a:ext cx="9109075" cy="448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8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B56DE-DE6B-45BD-AF50-B887C3E4E174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6972" y="80720"/>
            <a:ext cx="853702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ESTADO DE ACTIVIDAD FINANCIERA,</a:t>
            </a:r>
            <a:b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ECONÓMICA, SOCIAL Y AMBIENTAL DEL SECTOR PÚBLICO 2017</a:t>
            </a:r>
            <a:br>
              <a:rPr kumimoji="0" lang="es-CO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CO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(miles de millones)</a:t>
            </a:r>
            <a:endParaRPr kumimoji="0" lang="es-CO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7346"/>
              </p:ext>
            </p:extLst>
          </p:nvPr>
        </p:nvGraphicFramePr>
        <p:xfrm>
          <a:off x="64057" y="1081153"/>
          <a:ext cx="9020594" cy="46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7950124" imgH="1352505" progId="Excel.Sheet.12">
                  <p:embed/>
                </p:oleObj>
              </mc:Choice>
              <mc:Fallback>
                <p:oleObj name="Hoja de cálculo" r:id="rId2" imgW="7950124" imgH="13525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57" y="1081153"/>
                        <a:ext cx="9020594" cy="46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869" y="50271"/>
            <a:ext cx="7718181" cy="1104636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GENERAL DE LA NACIÓN - 2017</a:t>
            </a:r>
            <a:b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(miles de millones)</a:t>
            </a:r>
          </a:p>
        </p:txBody>
      </p:sp>
      <p:graphicFrame>
        <p:nvGraphicFramePr>
          <p:cNvPr id="3" name="5 Marcador de posición de imagen"/>
          <p:cNvGraphicFramePr>
            <a:graphicFrameLocks/>
          </p:cNvGraphicFramePr>
          <p:nvPr/>
        </p:nvGraphicFramePr>
        <p:xfrm>
          <a:off x="0" y="1257362"/>
          <a:ext cx="91440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6 Gráfico"/>
          <p:cNvGraphicFramePr>
            <a:graphicFrameLocks/>
          </p:cNvGraphicFramePr>
          <p:nvPr/>
        </p:nvGraphicFramePr>
        <p:xfrm>
          <a:off x="104664" y="1366934"/>
          <a:ext cx="8877300" cy="316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1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501" y="24871"/>
            <a:ext cx="8699500" cy="1104636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ESTADOS DE ACTIVIDAD FINANCIERA, ECONÓMICA, SOCIAL Y AMBIENTAL - 2017 </a:t>
            </a:r>
          </a:p>
        </p:txBody>
      </p:sp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868942"/>
              </p:ext>
            </p:extLst>
          </p:nvPr>
        </p:nvGraphicFramePr>
        <p:xfrm>
          <a:off x="0" y="1308100"/>
          <a:ext cx="9144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6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510" y="0"/>
            <a:ext cx="8371490" cy="1104636"/>
          </a:xfrm>
        </p:spPr>
        <p:txBody>
          <a:bodyPr>
            <a:normAutofit/>
          </a:bodyPr>
          <a:lstStyle/>
          <a:p>
            <a:r>
              <a:rPr lang="es-CO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GENERAL SECTOR PÚBLICO- 2017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438687"/>
              </p:ext>
            </p:extLst>
          </p:nvPr>
        </p:nvGraphicFramePr>
        <p:xfrm>
          <a:off x="251520" y="1176762"/>
          <a:ext cx="8568951" cy="391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3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169" y="24871"/>
            <a:ext cx="7718181" cy="1104636"/>
          </a:xfrm>
        </p:spPr>
        <p:txBody>
          <a:bodyPr/>
          <a:lstStyle/>
          <a:p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EAFES SECTOR PÚBLICO- 2017</a:t>
            </a:r>
          </a:p>
        </p:txBody>
      </p:sp>
      <p:graphicFrame>
        <p:nvGraphicFramePr>
          <p:cNvPr id="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36398"/>
              </p:ext>
            </p:extLst>
          </p:nvPr>
        </p:nvGraphicFramePr>
        <p:xfrm>
          <a:off x="107503" y="1129507"/>
          <a:ext cx="9036497" cy="411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4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número de diapositiva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850" y="3118496"/>
            <a:ext cx="4443601" cy="2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7" y="3118497"/>
            <a:ext cx="4700287" cy="25965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3"/>
          <p:cNvSpPr/>
          <p:nvPr/>
        </p:nvSpPr>
        <p:spPr>
          <a:xfrm>
            <a:off x="789088" y="179807"/>
            <a:ext cx="5426301" cy="57606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4000" b="1" dirty="0">
                <a:solidFill>
                  <a:schemeClr val="tx1"/>
                </a:solidFill>
              </a:rPr>
              <a:t>   </a:t>
            </a:r>
            <a:r>
              <a:rPr lang="es-CO" sz="4800" b="1" dirty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14" name="Cinta perforada 9"/>
          <p:cNvSpPr/>
          <p:nvPr/>
        </p:nvSpPr>
        <p:spPr>
          <a:xfrm>
            <a:off x="94274" y="1354421"/>
            <a:ext cx="5903913" cy="1592154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2800" b="1" i="1" dirty="0">
                <a:solidFill>
                  <a:schemeClr val="bg1"/>
                </a:solidFill>
              </a:rPr>
              <a:t>RESPONSABILIDAD Y COMPROMISO DE  TODOS  Y  PARA  …  </a:t>
            </a:r>
            <a:r>
              <a:rPr lang="es-CO" sz="3600" b="1" i="1" dirty="0">
                <a:solidFill>
                  <a:schemeClr val="bg1"/>
                </a:solidFill>
              </a:rPr>
              <a:t>T  O  D  O  S</a:t>
            </a:r>
          </a:p>
        </p:txBody>
      </p:sp>
      <p:sp>
        <p:nvSpPr>
          <p:cNvPr id="15" name="Flecha abajo 4"/>
          <p:cNvSpPr/>
          <p:nvPr/>
        </p:nvSpPr>
        <p:spPr>
          <a:xfrm>
            <a:off x="3502238" y="844169"/>
            <a:ext cx="466911" cy="42429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6" name="Flecha curvada hacia arriba 15"/>
          <p:cNvSpPr/>
          <p:nvPr/>
        </p:nvSpPr>
        <p:spPr>
          <a:xfrm rot="16200000">
            <a:off x="6519600" y="57006"/>
            <a:ext cx="2353446" cy="2527461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27" y="2564822"/>
            <a:ext cx="3403599" cy="6593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324" y="3320369"/>
            <a:ext cx="3709676" cy="19527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126" y="3320368"/>
            <a:ext cx="2848198" cy="195273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376" y="0"/>
            <a:ext cx="3932481" cy="17408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08" y="1559952"/>
            <a:ext cx="3438818" cy="9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441784" y="24974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ítulo 32">
            <a:extLst>
              <a:ext uri="{FF2B5EF4-FFF2-40B4-BE49-F238E27FC236}">
                <a16:creationId xmlns:a16="http://schemas.microsoft.com/office/drawing/2014/main" id="{67701E43-2FFF-45EE-9898-CA16AB45CB19}"/>
              </a:ext>
            </a:extLst>
          </p:cNvPr>
          <p:cNvSpPr txBox="1">
            <a:spLocks/>
          </p:cNvSpPr>
          <p:nvPr/>
        </p:nvSpPr>
        <p:spPr>
          <a:xfrm>
            <a:off x="1064373" y="173199"/>
            <a:ext cx="7711862" cy="46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CONTROL INTERNO CONTABLE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8A8FD72-9270-42FA-9126-7B46023118DF}"/>
              </a:ext>
            </a:extLst>
          </p:cNvPr>
          <p:cNvSpPr/>
          <p:nvPr/>
        </p:nvSpPr>
        <p:spPr bwMode="auto">
          <a:xfrm>
            <a:off x="5220072" y="2497460"/>
            <a:ext cx="2880320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058739" y="15170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294 Grupo">
            <a:extLst>
              <a:ext uri="{FF2B5EF4-FFF2-40B4-BE49-F238E27FC236}">
                <a16:creationId xmlns:a16="http://schemas.microsoft.com/office/drawing/2014/main" id="{7E42C483-5598-434E-BC7C-D25FA9CBAD97}"/>
              </a:ext>
            </a:extLst>
          </p:cNvPr>
          <p:cNvGrpSpPr>
            <a:grpSpLocks/>
          </p:cNvGrpSpPr>
          <p:nvPr/>
        </p:nvGrpSpPr>
        <p:grpSpPr bwMode="auto">
          <a:xfrm>
            <a:off x="1475657" y="1114088"/>
            <a:ext cx="5400600" cy="4288355"/>
            <a:chOff x="1618517" y="734892"/>
            <a:chExt cx="5400636" cy="5146039"/>
          </a:xfrm>
        </p:grpSpPr>
        <p:sp>
          <p:nvSpPr>
            <p:cNvPr id="13" name="6 Conector">
              <a:extLst>
                <a:ext uri="{FF2B5EF4-FFF2-40B4-BE49-F238E27FC236}">
                  <a16:creationId xmlns:a16="http://schemas.microsoft.com/office/drawing/2014/main" id="{7016E933-3B38-4C31-AFF4-591DE2796321}"/>
                </a:ext>
              </a:extLst>
            </p:cNvPr>
            <p:cNvSpPr/>
            <p:nvPr/>
          </p:nvSpPr>
          <p:spPr bwMode="auto">
            <a:xfrm>
              <a:off x="2500299" y="1285878"/>
              <a:ext cx="3633614" cy="3726869"/>
            </a:xfrm>
            <a:prstGeom prst="flowChartConnector">
              <a:avLst/>
            </a:prstGeom>
            <a:noFill/>
            <a:ln w="1016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4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92 Grupo">
              <a:extLst>
                <a:ext uri="{FF2B5EF4-FFF2-40B4-BE49-F238E27FC236}">
                  <a16:creationId xmlns:a16="http://schemas.microsoft.com/office/drawing/2014/main" id="{6353DD25-4F89-4B0D-A7F6-CE0375802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8517" y="2466951"/>
              <a:ext cx="1558529" cy="1641787"/>
              <a:chOff x="4833227" y="2609827"/>
              <a:chExt cx="1558529" cy="1641787"/>
            </a:xfrm>
          </p:grpSpPr>
          <p:sp>
            <p:nvSpPr>
              <p:cNvPr id="29" name="25 Elipse">
                <a:extLst>
                  <a:ext uri="{FF2B5EF4-FFF2-40B4-BE49-F238E27FC236}">
                    <a16:creationId xmlns:a16="http://schemas.microsoft.com/office/drawing/2014/main" id="{6A39B62E-E2C3-45F1-9F8E-BF4202608005}"/>
                  </a:ext>
                </a:extLst>
              </p:cNvPr>
              <p:cNvSpPr/>
              <p:nvPr/>
            </p:nvSpPr>
            <p:spPr>
              <a:xfrm>
                <a:off x="4930893" y="2609827"/>
                <a:ext cx="1417637" cy="164178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26 CuadroTexto">
                <a:extLst>
                  <a:ext uri="{FF2B5EF4-FFF2-40B4-BE49-F238E27FC236}">
                    <a16:creationId xmlns:a16="http://schemas.microsoft.com/office/drawing/2014/main" id="{1262A5AF-369E-4801-8312-67EB4EDAAB75}"/>
                  </a:ext>
                </a:extLst>
              </p:cNvPr>
              <p:cNvSpPr txBox="1"/>
              <p:nvPr/>
            </p:nvSpPr>
            <p:spPr>
              <a:xfrm>
                <a:off x="4833227" y="3001830"/>
                <a:ext cx="1558529" cy="1144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Qué es un riesgo contable</a:t>
                </a: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90 Grupo">
              <a:extLst>
                <a:ext uri="{FF2B5EF4-FFF2-40B4-BE49-F238E27FC236}">
                  <a16:creationId xmlns:a16="http://schemas.microsoft.com/office/drawing/2014/main" id="{E8F11BE4-4A32-4611-B81D-0A6F0E159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6734" y="4454377"/>
              <a:ext cx="1550197" cy="1426554"/>
              <a:chOff x="6644269" y="4883005"/>
              <a:chExt cx="1550197" cy="1426554"/>
            </a:xfrm>
          </p:grpSpPr>
          <p:sp>
            <p:nvSpPr>
              <p:cNvPr id="27" name="21 Elipse">
                <a:extLst>
                  <a:ext uri="{FF2B5EF4-FFF2-40B4-BE49-F238E27FC236}">
                    <a16:creationId xmlns:a16="http://schemas.microsoft.com/office/drawing/2014/main" id="{72FED1C6-6A2A-4174-BA8A-57328B0FA202}"/>
                  </a:ext>
                </a:extLst>
              </p:cNvPr>
              <p:cNvSpPr/>
              <p:nvPr/>
            </p:nvSpPr>
            <p:spPr>
              <a:xfrm>
                <a:off x="6644269" y="4883005"/>
                <a:ext cx="1550197" cy="142655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221 CuadroTexto">
                <a:extLst>
                  <a:ext uri="{FF2B5EF4-FFF2-40B4-BE49-F238E27FC236}">
                    <a16:creationId xmlns:a16="http://schemas.microsoft.com/office/drawing/2014/main" id="{91DE9C5A-7283-4FD8-9585-EAC0007E8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0998" y="5171549"/>
                <a:ext cx="1319724" cy="849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¿Para qué se evalúa?</a:t>
                </a: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93 Grupo">
              <a:extLst>
                <a:ext uri="{FF2B5EF4-FFF2-40B4-BE49-F238E27FC236}">
                  <a16:creationId xmlns:a16="http://schemas.microsoft.com/office/drawing/2014/main" id="{0349A9C5-B0E9-4B7F-8C53-FC679BC5C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6734" y="734892"/>
              <a:ext cx="1401325" cy="1425822"/>
              <a:chOff x="5954188" y="1520686"/>
              <a:chExt cx="1401325" cy="1425822"/>
            </a:xfrm>
          </p:grpSpPr>
          <p:sp>
            <p:nvSpPr>
              <p:cNvPr id="25" name="19 Elipse">
                <a:extLst>
                  <a:ext uri="{FF2B5EF4-FFF2-40B4-BE49-F238E27FC236}">
                    <a16:creationId xmlns:a16="http://schemas.microsoft.com/office/drawing/2014/main" id="{0B5D16C3-FBA5-4A2F-9B33-B89703FCE2E1}"/>
                  </a:ext>
                </a:extLst>
              </p:cNvPr>
              <p:cNvSpPr/>
              <p:nvPr/>
            </p:nvSpPr>
            <p:spPr>
              <a:xfrm>
                <a:off x="5954188" y="1520686"/>
                <a:ext cx="1401325" cy="142582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255 CuadroTexto">
                <a:extLst>
                  <a:ext uri="{FF2B5EF4-FFF2-40B4-BE49-F238E27FC236}">
                    <a16:creationId xmlns:a16="http://schemas.microsoft.com/office/drawing/2014/main" id="{607F005B-76C3-449C-8C7B-020C79B39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4568" y="1866091"/>
                <a:ext cx="1156093" cy="480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¿Qué es?</a:t>
                </a: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91 Grupo">
              <a:extLst>
                <a:ext uri="{FF2B5EF4-FFF2-40B4-BE49-F238E27FC236}">
                  <a16:creationId xmlns:a16="http://schemas.microsoft.com/office/drawing/2014/main" id="{91BE2466-B72E-4746-9B0B-880160F37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0401" y="2553361"/>
              <a:ext cx="1518752" cy="1555376"/>
              <a:chOff x="7143475" y="3124865"/>
              <a:chExt cx="1518752" cy="1555376"/>
            </a:xfrm>
          </p:grpSpPr>
          <p:sp>
            <p:nvSpPr>
              <p:cNvPr id="23" name="17 Elipse">
                <a:extLst>
                  <a:ext uri="{FF2B5EF4-FFF2-40B4-BE49-F238E27FC236}">
                    <a16:creationId xmlns:a16="http://schemas.microsoft.com/office/drawing/2014/main" id="{A551323B-A5CB-44F9-856A-4FD1B991740B}"/>
                  </a:ext>
                </a:extLst>
              </p:cNvPr>
              <p:cNvSpPr/>
              <p:nvPr/>
            </p:nvSpPr>
            <p:spPr>
              <a:xfrm>
                <a:off x="7143475" y="3124865"/>
                <a:ext cx="1518752" cy="155537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239 CuadroTexto">
                <a:extLst>
                  <a:ext uri="{FF2B5EF4-FFF2-40B4-BE49-F238E27FC236}">
                    <a16:creationId xmlns:a16="http://schemas.microsoft.com/office/drawing/2014/main" id="{F7541C88-E194-44B9-A117-0CCFDC6D6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0948" y="3473855"/>
                <a:ext cx="1481279" cy="978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¿Cuál son sus objetivos?</a:t>
                </a:r>
                <a:endPara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A021650-0299-4995-BDDD-FE8BC00A4D0F}"/>
              </a:ext>
            </a:extLst>
          </p:cNvPr>
          <p:cNvGrpSpPr/>
          <p:nvPr/>
        </p:nvGrpSpPr>
        <p:grpSpPr>
          <a:xfrm>
            <a:off x="4840566" y="1182935"/>
            <a:ext cx="4160237" cy="1212514"/>
            <a:chOff x="4804251" y="1200938"/>
            <a:chExt cx="4160237" cy="1212514"/>
          </a:xfrm>
        </p:grpSpPr>
        <p:sp>
          <p:nvSpPr>
            <p:cNvPr id="32" name="29 CuadroTexto">
              <a:extLst>
                <a:ext uri="{FF2B5EF4-FFF2-40B4-BE49-F238E27FC236}">
                  <a16:creationId xmlns:a16="http://schemas.microsoft.com/office/drawing/2014/main" id="{0F1C6672-1AA1-40B0-A9D4-D48DE7D9113C}"/>
                </a:ext>
              </a:extLst>
            </p:cNvPr>
            <p:cNvSpPr txBox="1"/>
            <p:nvPr/>
          </p:nvSpPr>
          <p:spPr bwMode="auto">
            <a:xfrm>
              <a:off x="6669846" y="1200938"/>
              <a:ext cx="2294642" cy="12125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_tradnl"/>
              </a:defPPr>
              <a:lvl1pPr marL="171450" lvl="0" indent="-171450">
                <a:buFont typeface="Wingdings" panose="05000000000000000000" pitchFamily="2" charset="2"/>
                <a:buChar char="§"/>
                <a:defRPr sz="1200" b="1">
                  <a:solidFill>
                    <a:schemeClr val="tx1"/>
                  </a:solidFill>
                </a:defRPr>
              </a:lvl1pPr>
            </a:lstStyle>
            <a:p>
              <a:pPr marL="171450" marR="0" lvl="0" indent="-17145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Proceso  desarrollado con el </a:t>
              </a: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</a:t>
              </a: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lograr la existencia y efectividad de procedimientos de control y verificación de actividades, para </a:t>
              </a: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garantizar</a:t>
              </a: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información contable </a:t>
              </a: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útil</a:t>
              </a: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30 Conector recto de flecha">
              <a:extLst>
                <a:ext uri="{FF2B5EF4-FFF2-40B4-BE49-F238E27FC236}">
                  <a16:creationId xmlns:a16="http://schemas.microsoft.com/office/drawing/2014/main" id="{CFFCB9E6-8DEF-4BAD-A722-0B6A7F0F022B}"/>
                </a:ext>
              </a:extLst>
            </p:cNvPr>
            <p:cNvCxnSpPr/>
            <p:nvPr/>
          </p:nvCxnSpPr>
          <p:spPr bwMode="auto">
            <a:xfrm>
              <a:off x="4804251" y="1470263"/>
              <a:ext cx="1739015" cy="193624"/>
            </a:xfrm>
            <a:prstGeom prst="straightConnector1">
              <a:avLst/>
            </a:prstGeom>
            <a:solidFill>
              <a:srgbClr val="1B369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32 CuadroTexto">
            <a:extLst>
              <a:ext uri="{FF2B5EF4-FFF2-40B4-BE49-F238E27FC236}">
                <a16:creationId xmlns:a16="http://schemas.microsoft.com/office/drawing/2014/main" id="{3167252F-047B-43E7-BBC2-766E322A3C6E}"/>
              </a:ext>
            </a:extLst>
          </p:cNvPr>
          <p:cNvSpPr txBox="1"/>
          <p:nvPr/>
        </p:nvSpPr>
        <p:spPr bwMode="auto">
          <a:xfrm>
            <a:off x="109425" y="928121"/>
            <a:ext cx="2483133" cy="1230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marL="171450" lvl="0" indent="-171450"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</a:defRPr>
            </a:lvl1pPr>
          </a:lstStyle>
          <a:p>
            <a:pPr marL="171450" marR="0" lvl="0" indent="-1714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Probabilidad de ocurrencia de eventos , internos o externos,  con capacidad para afectar negativamente el proceso contable, generando errores .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0FD5EA6-5AC7-419D-BC1B-003625AFA380}"/>
              </a:ext>
            </a:extLst>
          </p:cNvPr>
          <p:cNvGrpSpPr/>
          <p:nvPr/>
        </p:nvGrpSpPr>
        <p:grpSpPr>
          <a:xfrm>
            <a:off x="251520" y="4171277"/>
            <a:ext cx="3223206" cy="1145588"/>
            <a:chOff x="251520" y="4213651"/>
            <a:chExt cx="3188267" cy="1103214"/>
          </a:xfrm>
        </p:grpSpPr>
        <p:sp>
          <p:nvSpPr>
            <p:cNvPr id="39" name="33 CuadroTexto">
              <a:extLst>
                <a:ext uri="{FF2B5EF4-FFF2-40B4-BE49-F238E27FC236}">
                  <a16:creationId xmlns:a16="http://schemas.microsoft.com/office/drawing/2014/main" id="{A3436A40-6766-4512-8DB9-17529F8A69B9}"/>
                </a:ext>
              </a:extLst>
            </p:cNvPr>
            <p:cNvSpPr txBox="1"/>
            <p:nvPr/>
          </p:nvSpPr>
          <p:spPr bwMode="auto">
            <a:xfrm>
              <a:off x="251520" y="4213651"/>
              <a:ext cx="2315662" cy="11032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_tradnl"/>
              </a:defPPr>
              <a:lvl1pPr marL="171450" lvl="0" indent="-171450">
                <a:buFont typeface="Wingdings" panose="05000000000000000000" pitchFamily="2" charset="2"/>
                <a:buChar char="§"/>
                <a:defRPr sz="1200" b="1">
                  <a:solidFill>
                    <a:schemeClr val="tx1"/>
                  </a:solidFill>
                </a:defRPr>
              </a:lvl1pPr>
            </a:lstStyle>
            <a:p>
              <a:pPr marL="171450" marR="0" lvl="0" indent="-17145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Determinar la existencia de controles y su efectividad en la  prevención y neutralización del riesgo asociado a la gestión contable.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41 Conector recto de flecha">
              <a:extLst>
                <a:ext uri="{FF2B5EF4-FFF2-40B4-BE49-F238E27FC236}">
                  <a16:creationId xmlns:a16="http://schemas.microsoft.com/office/drawing/2014/main" id="{E9AA6A6E-E8CC-4808-AFA4-D989593827BD}"/>
                </a:ext>
              </a:extLst>
            </p:cNvPr>
            <p:cNvCxnSpPr/>
            <p:nvPr/>
          </p:nvCxnSpPr>
          <p:spPr bwMode="auto">
            <a:xfrm flipH="1">
              <a:off x="2628564" y="4945020"/>
              <a:ext cx="811223" cy="15427"/>
            </a:xfrm>
            <a:prstGeom prst="straightConnector1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sp>
        <p:nvSpPr>
          <p:cNvPr id="41" name="1 Elipse">
            <a:extLst>
              <a:ext uri="{FF2B5EF4-FFF2-40B4-BE49-F238E27FC236}">
                <a16:creationId xmlns:a16="http://schemas.microsoft.com/office/drawing/2014/main" id="{CC551BE4-FEF9-46F7-A50D-871F75B540E3}"/>
              </a:ext>
            </a:extLst>
          </p:cNvPr>
          <p:cNvSpPr/>
          <p:nvPr/>
        </p:nvSpPr>
        <p:spPr bwMode="auto">
          <a:xfrm>
            <a:off x="3089335" y="2413451"/>
            <a:ext cx="2185896" cy="16466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94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interno Contable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7C00F03-32AA-4ECE-AFA5-C6E7A30C51AB}"/>
              </a:ext>
            </a:extLst>
          </p:cNvPr>
          <p:cNvCxnSpPr/>
          <p:nvPr/>
        </p:nvCxnSpPr>
        <p:spPr bwMode="auto">
          <a:xfrm>
            <a:off x="4850897" y="1401925"/>
            <a:ext cx="1140126" cy="306254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7D41317-415D-472F-8F90-84C1F46C3AB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43423" y="1860579"/>
            <a:ext cx="1411657" cy="1809382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1C4185C9-A7D4-4B9A-87EA-AABA88856BAC}"/>
              </a:ext>
            </a:extLst>
          </p:cNvPr>
          <p:cNvCxnSpPr>
            <a:stCxn id="23" idx="6"/>
          </p:cNvCxnSpPr>
          <p:nvPr/>
        </p:nvCxnSpPr>
        <p:spPr bwMode="auto">
          <a:xfrm>
            <a:off x="6876257" y="3277547"/>
            <a:ext cx="1080119" cy="648071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61FAE774-B29A-4BA9-AC3C-CA2893079F6B}"/>
              </a:ext>
            </a:extLst>
          </p:cNvPr>
          <p:cNvCxnSpPr/>
          <p:nvPr/>
        </p:nvCxnSpPr>
        <p:spPr bwMode="auto">
          <a:xfrm>
            <a:off x="6910960" y="3165513"/>
            <a:ext cx="1045416" cy="397962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A03FC09F-B454-4970-BEF5-9E19349BFFE9}"/>
              </a:ext>
            </a:extLst>
          </p:cNvPr>
          <p:cNvCxnSpPr/>
          <p:nvPr/>
        </p:nvCxnSpPr>
        <p:spPr bwMode="auto">
          <a:xfrm flipH="1">
            <a:off x="2654613" y="4930738"/>
            <a:ext cx="799248" cy="16020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40 CuadroTexto">
            <a:extLst>
              <a:ext uri="{FF2B5EF4-FFF2-40B4-BE49-F238E27FC236}">
                <a16:creationId xmlns:a16="http://schemas.microsoft.com/office/drawing/2014/main" id="{5E7B1027-2E03-42C1-8659-19A133CA81C8}"/>
              </a:ext>
            </a:extLst>
          </p:cNvPr>
          <p:cNvSpPr txBox="1"/>
          <p:nvPr/>
        </p:nvSpPr>
        <p:spPr bwMode="auto">
          <a:xfrm>
            <a:off x="6769545" y="3634142"/>
            <a:ext cx="2304256" cy="1593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171450" marR="0" lvl="0" indent="-1714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la generación de Información Financiera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útil.</a:t>
            </a:r>
          </a:p>
          <a:p>
            <a:pPr marL="171450" marR="0" lvl="0" indent="-1714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Garantizar que los hechos económicos se reconozcan, midan, revelen y se presenten.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Verificación la efectividad de las políticas de operación en el proceso contable. 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A03FC09F-B454-4970-BEF5-9E19349BFFE9}"/>
              </a:ext>
            </a:extLst>
          </p:cNvPr>
          <p:cNvCxnSpPr/>
          <p:nvPr/>
        </p:nvCxnSpPr>
        <p:spPr bwMode="auto">
          <a:xfrm flipH="1" flipV="1">
            <a:off x="1252659" y="2160981"/>
            <a:ext cx="425951" cy="625314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1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8A8FD72-9270-42FA-9126-7B46023118DF}"/>
              </a:ext>
            </a:extLst>
          </p:cNvPr>
          <p:cNvSpPr/>
          <p:nvPr/>
        </p:nvSpPr>
        <p:spPr bwMode="auto">
          <a:xfrm>
            <a:off x="5220072" y="2497460"/>
            <a:ext cx="2880320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058739" y="15170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7D41317-415D-472F-8F90-84C1F46C3AB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43423" y="1860579"/>
            <a:ext cx="1411657" cy="1809382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C4185C9-A7D4-4B9A-87EA-AABA88856BAC}"/>
              </a:ext>
            </a:extLst>
          </p:cNvPr>
          <p:cNvCxnSpPr/>
          <p:nvPr/>
        </p:nvCxnSpPr>
        <p:spPr bwMode="auto">
          <a:xfrm>
            <a:off x="6876257" y="3277547"/>
            <a:ext cx="1080119" cy="648071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ángulo 8"/>
          <p:cNvSpPr/>
          <p:nvPr/>
        </p:nvSpPr>
        <p:spPr>
          <a:xfrm>
            <a:off x="797868" y="148294"/>
            <a:ext cx="7272808" cy="553992"/>
          </a:xfrm>
          <a:prstGeom prst="rect">
            <a:avLst/>
          </a:prstGeom>
          <a:noFill/>
        </p:spPr>
        <p:txBody>
          <a:bodyPr wrap="square" lIns="91432" tIns="45717" rIns="91432" bIns="45717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INTERNO CONTABLE - 2017</a:t>
            </a:r>
            <a:endParaRPr lang="es-CO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39" y="1189314"/>
            <a:ext cx="3244304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4 Rectángulo"/>
          <p:cNvSpPr/>
          <p:nvPr/>
        </p:nvSpPr>
        <p:spPr>
          <a:xfrm>
            <a:off x="3923928" y="1921396"/>
            <a:ext cx="5040560" cy="3293203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600" b="1" dirty="0">
                <a:solidFill>
                  <a:srgbClr val="000000"/>
                </a:solidFill>
                <a:latin typeface="Arial" panose="020B0604020202020204" pitchFamily="34" charset="0"/>
              </a:rPr>
              <a:t>Representa la posibilidad de ocurrencia de eventos, tanto internos como externos, </a:t>
            </a:r>
            <a:r>
              <a:rPr lang="es-ES" altLang="es-CO" sz="26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que tienen la probabilidad de afectar o impedir el logro de información contable con las características de</a:t>
            </a:r>
            <a:r>
              <a:rPr lang="es-ES" altLang="es-CO" sz="2600" b="1" dirty="0">
                <a:solidFill>
                  <a:srgbClr val="AAE2CA">
                    <a:lumMod val="5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s-ES" altLang="es-CO" sz="2600" b="1" dirty="0">
                <a:solidFill>
                  <a:srgbClr val="000000"/>
                </a:solidFill>
                <a:latin typeface="Arial" panose="020B0604020202020204" pitchFamily="34" charset="0"/>
              </a:rPr>
              <a:t>relevancia y representación fiel.</a:t>
            </a:r>
            <a:r>
              <a:rPr lang="es-ES" altLang="es-CO" sz="26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s-CO" sz="2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19872" y="127332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Riesgo Contable</a:t>
            </a:r>
          </a:p>
        </p:txBody>
      </p:sp>
      <p:sp>
        <p:nvSpPr>
          <p:cNvPr id="13" name="10 Cerrar llave"/>
          <p:cNvSpPr/>
          <p:nvPr/>
        </p:nvSpPr>
        <p:spPr>
          <a:xfrm>
            <a:off x="3347864" y="1129309"/>
            <a:ext cx="556553" cy="4449704"/>
          </a:xfrm>
          <a:prstGeom prst="rightBrac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2" tIns="45717" rIns="91432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94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308429" y="0"/>
            <a:ext cx="8728066" cy="9716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6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CONTROL INTERNO CONTABLE - 2017 </a:t>
            </a:r>
            <a:br>
              <a:rPr kumimoji="0" lang="es-ES" sz="306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ES" sz="306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ENTIDADES REPORTANTES Y OMISAS</a:t>
            </a:r>
            <a:endParaRPr kumimoji="0" lang="es-ES" sz="306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9926"/>
              </p:ext>
            </p:extLst>
          </p:nvPr>
        </p:nvGraphicFramePr>
        <p:xfrm>
          <a:off x="107505" y="1129308"/>
          <a:ext cx="8928990" cy="458569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7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2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18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Reportantes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Omisas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Universo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35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Resolución</a:t>
                      </a:r>
                    </a:p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357 de 2008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Nacional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12,4%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Territorial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1.573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1.691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87,6%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SGR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1.808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1.931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Reportantes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Omisas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Universo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474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Resolución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193 de 2016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Nacional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6,3%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Territorial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1.504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92,9%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1.695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93,6%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Banrep</a:t>
                      </a:r>
                      <a:endParaRPr lang="es-ES" sz="16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1.619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1.810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25F99-1DAF-4D1C-906F-3757E7DA4970}" type="slidenum">
              <a:rPr kumimoji="0" lang="es-ES_tradnl" sz="800" b="1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_tradnl" sz="800" b="1" i="0" u="none" strike="noStrike" kern="1200" cap="none" spc="0" normalizeH="0" baseline="0" noProof="0" dirty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683568" y="2261680"/>
            <a:ext cx="3293832" cy="1025090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139700">
              <a:srgbClr val="000000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33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PERÍODO DE PREPARACIÓN OBLIGATORIA</a:t>
            </a:r>
          </a:p>
        </p:txBody>
      </p:sp>
      <p:sp>
        <p:nvSpPr>
          <p:cNvPr id="5" name="3 Rectángulo"/>
          <p:cNvSpPr/>
          <p:nvPr/>
        </p:nvSpPr>
        <p:spPr>
          <a:xfrm>
            <a:off x="5052054" y="2238617"/>
            <a:ext cx="3984442" cy="1103183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101600">
              <a:srgbClr val="000000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33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PERÍODO DE APLICACION 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1429608" y="1641024"/>
            <a:ext cx="229792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667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 y  2017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6458517" y="1641024"/>
            <a:ext cx="137980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667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2 0 1 8</a:t>
            </a:r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5016050" y="3906035"/>
            <a:ext cx="4020446" cy="175977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rgbClr val="2D2DB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80985" marR="0" lvl="0" indent="-38098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Enero 1: Preparación del estado de situación financiera de apertura</a:t>
            </a:r>
            <a:r>
              <a:rPr kumimoji="0" lang="es-CO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85" marR="0" lvl="0" indent="-38098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marco normativo.</a:t>
            </a:r>
            <a:endParaRPr kumimoji="0" lang="es-ES" sz="2333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683568" y="3906035"/>
            <a:ext cx="3540393" cy="1759777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rgbClr val="2D2DB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67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preparación para la elaboración del balance de apertura y para la a aplicación del nuevo marco normativo.</a:t>
            </a:r>
          </a:p>
        </p:txBody>
      </p:sp>
      <p:sp>
        <p:nvSpPr>
          <p:cNvPr id="10" name="8 Flecha derecha"/>
          <p:cNvSpPr/>
          <p:nvPr/>
        </p:nvSpPr>
        <p:spPr>
          <a:xfrm>
            <a:off x="4151953" y="2282950"/>
            <a:ext cx="720080" cy="338770"/>
          </a:xfrm>
          <a:prstGeom prst="rightArrow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63500">
              <a:srgbClr val="2D2DB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917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9 Flecha izquierda y derecha"/>
          <p:cNvSpPr/>
          <p:nvPr/>
        </p:nvSpPr>
        <p:spPr>
          <a:xfrm>
            <a:off x="1073610" y="3406645"/>
            <a:ext cx="2760307" cy="413085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63500">
              <a:srgbClr val="2D2DB9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O" sz="2667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 Flecha izquierda y derecha"/>
          <p:cNvSpPr/>
          <p:nvPr/>
        </p:nvSpPr>
        <p:spPr>
          <a:xfrm>
            <a:off x="5628117" y="3459897"/>
            <a:ext cx="2760307" cy="359833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63500">
              <a:srgbClr val="2D2DB9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O" sz="2667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16371" y="173619"/>
            <a:ext cx="781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CRONOGRAMA PARA ENTIDADES DE GOBIERNO</a:t>
            </a:r>
            <a:endParaRPr kumimoji="0" lang="es-CO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5 Flecha derecha"/>
          <p:cNvSpPr/>
          <p:nvPr/>
        </p:nvSpPr>
        <p:spPr>
          <a:xfrm>
            <a:off x="228601" y="185374"/>
            <a:ext cx="8915400" cy="1946799"/>
          </a:xfrm>
          <a:prstGeom prst="rightArrow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</p:sp>
      <p:grpSp>
        <p:nvGrpSpPr>
          <p:cNvPr id="15" name="16 Grupo"/>
          <p:cNvGrpSpPr/>
          <p:nvPr/>
        </p:nvGrpSpPr>
        <p:grpSpPr>
          <a:xfrm>
            <a:off x="3851920" y="70909"/>
            <a:ext cx="4140460" cy="2838843"/>
            <a:chOff x="3343920" y="647312"/>
            <a:chExt cx="4140460" cy="2725359"/>
          </a:xfrm>
        </p:grpSpPr>
        <p:sp>
          <p:nvSpPr>
            <p:cNvPr id="16" name="17 Rectángulo"/>
            <p:cNvSpPr/>
            <p:nvPr/>
          </p:nvSpPr>
          <p:spPr>
            <a:xfrm>
              <a:off x="4287043" y="2045996"/>
              <a:ext cx="3028156" cy="1326675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7" name="18 Rectángulo"/>
            <p:cNvSpPr/>
            <p:nvPr/>
          </p:nvSpPr>
          <p:spPr>
            <a:xfrm>
              <a:off x="3343920" y="647312"/>
              <a:ext cx="4140460" cy="1273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13360" rIns="0" bIns="213360" numCol="1" spcCol="1270" anchor="ctr" anchorCtr="0">
              <a:noAutofit/>
            </a:bodyPr>
            <a:lstStyle/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Este proceso  involucra  a todas las entidades de Gobierno del Sector Público </a:t>
              </a:r>
            </a:p>
          </p:txBody>
        </p:sp>
      </p:grpSp>
      <p:grpSp>
        <p:nvGrpSpPr>
          <p:cNvPr id="18" name="19 Grupo"/>
          <p:cNvGrpSpPr/>
          <p:nvPr/>
        </p:nvGrpSpPr>
        <p:grpSpPr>
          <a:xfrm>
            <a:off x="338389" y="70909"/>
            <a:ext cx="4168359" cy="1429846"/>
            <a:chOff x="-619671" y="2045996"/>
            <a:chExt cx="4168359" cy="1429846"/>
          </a:xfrm>
        </p:grpSpPr>
        <p:sp>
          <p:nvSpPr>
            <p:cNvPr id="19" name="20 Rectángulo"/>
            <p:cNvSpPr/>
            <p:nvPr/>
          </p:nvSpPr>
          <p:spPr>
            <a:xfrm>
              <a:off x="520532" y="2045996"/>
              <a:ext cx="3028156" cy="1326675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0" name="21 Rectángulo"/>
            <p:cNvSpPr/>
            <p:nvPr/>
          </p:nvSpPr>
          <p:spPr>
            <a:xfrm>
              <a:off x="-619671" y="2691327"/>
              <a:ext cx="3456385" cy="7845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13360" rIns="0" bIns="213360" numCol="1" spcCol="1270" anchor="ctr" anchorCtr="0">
              <a:noAutofit/>
            </a:bodyPr>
            <a:lstStyle/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 entidad no es la única!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7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798723" y="167130"/>
            <a:ext cx="8073260" cy="525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ESTRATEGIAS DE LA CGN  PARA LA APLICACIÓN DEL MARCO NORMATIVO </a:t>
            </a:r>
          </a:p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ENTIDADES DE GOBIERNO</a:t>
            </a:r>
            <a:endParaRPr lang="es-E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" y="1005840"/>
            <a:ext cx="4588729" cy="39901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86" y="986443"/>
            <a:ext cx="4541379" cy="39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>
          <a:xfrm>
            <a:off x="713073" y="241621"/>
            <a:ext cx="8156608" cy="446984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ALGUNAS BARRERAS EN LA APLICACIÓN DEL MARCO DE GOBIERNO</a:t>
            </a:r>
            <a:endParaRPr kumimoji="0" lang="es-ES" sz="22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8395" y="1829421"/>
            <a:ext cx="3499997" cy="42672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Agencia Nacional de Infraestructura </a:t>
            </a:r>
            <a:r>
              <a:rPr kumimoji="0" lang="es-MX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MX" sz="14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ANI</a:t>
            </a:r>
            <a:r>
              <a:rPr kumimoji="0" lang="es-MX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ES" sz="14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errar llave 20"/>
          <p:cNvSpPr/>
          <p:nvPr/>
        </p:nvSpPr>
        <p:spPr>
          <a:xfrm>
            <a:off x="3656178" y="947755"/>
            <a:ext cx="293929" cy="1308389"/>
          </a:xfrm>
          <a:prstGeom prst="rightBrace">
            <a:avLst>
              <a:gd name="adj1" fmla="val 8333"/>
              <a:gd name="adj2" fmla="val 47776"/>
            </a:avLst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dondear rectángulo de esquina diagonal 21"/>
          <p:cNvSpPr/>
          <p:nvPr/>
        </p:nvSpPr>
        <p:spPr>
          <a:xfrm>
            <a:off x="4096805" y="883920"/>
            <a:ext cx="4940515" cy="1393080"/>
          </a:xfrm>
          <a:prstGeom prst="round2Diag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antigüedad de los activos y por estipulaciones en los contratos de concesión: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Reconocimiento por separado de terrenos y bienes de infraestructura.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Determinación de los componentes de </a:t>
            </a:r>
            <a:r>
              <a:rPr kumimoji="0" lang="es-MX" sz="1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PPYE</a:t>
            </a: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 de los BUP.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Reconocimiento de los activos entregados por INVIAS y AEROCIVIL.</a:t>
            </a: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8395" y="919776"/>
            <a:ext cx="3516623" cy="61954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ACUERDOS DE CONCESIÓN DESDE LA PERSPECTIVA DE LA ENTIDAD CONCEDENTE  </a:t>
            </a:r>
            <a:r>
              <a:rPr kumimoji="0" lang="es-ES" sz="1400" b="1" i="1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1400" b="1" i="1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NICSP</a:t>
            </a:r>
            <a:r>
              <a:rPr kumimoji="0" lang="es-ES" sz="1400" b="1" i="1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32)</a:t>
            </a:r>
          </a:p>
        </p:txBody>
      </p:sp>
      <p:sp>
        <p:nvSpPr>
          <p:cNvPr id="24" name="Flecha abajo 23"/>
          <p:cNvSpPr/>
          <p:nvPr/>
        </p:nvSpPr>
        <p:spPr>
          <a:xfrm>
            <a:off x="1638971" y="1584616"/>
            <a:ext cx="141316" cy="199506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2083" y="2702088"/>
            <a:ext cx="3516623" cy="41287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PRÉSTAMOS POR COBRAR  (NICSP 29)</a:t>
            </a:r>
          </a:p>
        </p:txBody>
      </p:sp>
      <p:sp>
        <p:nvSpPr>
          <p:cNvPr id="26" name="Flecha abajo 25"/>
          <p:cNvSpPr/>
          <p:nvPr/>
        </p:nvSpPr>
        <p:spPr>
          <a:xfrm>
            <a:off x="1620974" y="3156529"/>
            <a:ext cx="162097" cy="235516"/>
          </a:xfrm>
          <a:prstGeom prst="down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2083" y="3433607"/>
            <a:ext cx="3516623" cy="33250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Ministerio de Educación Nacional</a:t>
            </a:r>
            <a:endParaRPr kumimoji="0" lang="es-ES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4096805" y="2602639"/>
            <a:ext cx="4887763" cy="1343296"/>
          </a:xfrm>
          <a:prstGeom prst="round2Diag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Medición al costo amortizado sobre préstamos entregados a través de otras entidades.  Por :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Deficiente capacidad operativa, administrativa y tecnológica del administrador.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Inexistencia de datos históricos de los créditos.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Alto volumen de créditos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8395" y="4241624"/>
            <a:ext cx="3555407" cy="448888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INVERSIONES EN CONTROLADAS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NICSP 34 y 36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08395" y="5007117"/>
            <a:ext cx="3600650" cy="590208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Ministerios de Hacienda y C.P., Industria y Comercio, </a:t>
            </a:r>
            <a:r>
              <a:rPr kumimoji="0" lang="es-MX" sz="1400" b="1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Vivenda</a:t>
            </a:r>
            <a:r>
              <a:rPr kumimoji="0" lang="es-MX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TIC </a:t>
            </a:r>
            <a:endParaRPr kumimoji="0" lang="es-ES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dondear rectángulo de esquina diagonal 30"/>
          <p:cNvSpPr/>
          <p:nvPr/>
        </p:nvSpPr>
        <p:spPr>
          <a:xfrm>
            <a:off x="4193870" y="4202731"/>
            <a:ext cx="4843449" cy="1356494"/>
          </a:xfrm>
          <a:prstGeom prst="round2Diag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Uniformar políticas contables para la aplicación del método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      de participación patrimonial.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2.   Obtención del valor en uso para la medición del deterioro de        valor de las inversiones patrimoniales.</a:t>
            </a:r>
            <a:endParaRPr kumimoji="0" lang="es-MX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lecha abajo 31"/>
          <p:cNvSpPr/>
          <p:nvPr/>
        </p:nvSpPr>
        <p:spPr>
          <a:xfrm>
            <a:off x="1714406" y="4737573"/>
            <a:ext cx="162097" cy="235516"/>
          </a:xfrm>
          <a:prstGeom prst="downArrow">
            <a:avLst/>
          </a:prstGeom>
          <a:solidFill>
            <a:srgbClr val="E7E6E6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errar llave 32"/>
          <p:cNvSpPr/>
          <p:nvPr/>
        </p:nvSpPr>
        <p:spPr>
          <a:xfrm>
            <a:off x="3636444" y="2702088"/>
            <a:ext cx="300505" cy="1064025"/>
          </a:xfrm>
          <a:prstGeom prst="rightBrace">
            <a:avLst>
              <a:gd name="adj1" fmla="val 13217"/>
              <a:gd name="adj2" fmla="val 47776"/>
            </a:avLst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errar llave 33"/>
          <p:cNvSpPr/>
          <p:nvPr/>
        </p:nvSpPr>
        <p:spPr>
          <a:xfrm>
            <a:off x="3748278" y="4240831"/>
            <a:ext cx="296854" cy="1349693"/>
          </a:xfrm>
          <a:prstGeom prst="rightBrace">
            <a:avLst>
              <a:gd name="adj1" fmla="val 8333"/>
              <a:gd name="adj2" fmla="val 47776"/>
            </a:avLst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8511" y="221405"/>
            <a:ext cx="7875068" cy="46166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Principales Desafíos en la Aplicación de Marcos Normativos </a:t>
            </a:r>
          </a:p>
        </p:txBody>
      </p:sp>
      <p:sp>
        <p:nvSpPr>
          <p:cNvPr id="3" name="Rectángulo 2"/>
          <p:cNvSpPr/>
          <p:nvPr/>
        </p:nvSpPr>
        <p:spPr>
          <a:xfrm rot="10800000" flipV="1">
            <a:off x="770393" y="1838251"/>
            <a:ext cx="3446230" cy="369235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Cambios de gobierno 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Duración y Complejidad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Costos 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Resistencia al Cambio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  Estados Financieros  </a:t>
            </a:r>
          </a:p>
          <a:p>
            <a:pPr marL="381168" marR="0" lvl="0" indent="-38116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Presupuesto: Base Efectivo -  Contabilidad Base Devengo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62390" y="1099029"/>
            <a:ext cx="2705877" cy="312560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POLÍTICO</a:t>
            </a:r>
          </a:p>
        </p:txBody>
      </p:sp>
      <p:sp>
        <p:nvSpPr>
          <p:cNvPr id="5" name="Flecha derecha 4"/>
          <p:cNvSpPr/>
          <p:nvPr/>
        </p:nvSpPr>
        <p:spPr>
          <a:xfrm rot="5400000">
            <a:off x="2406628" y="1547165"/>
            <a:ext cx="217396" cy="155510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 rot="10800000" flipV="1">
            <a:off x="5246977" y="1842474"/>
            <a:ext cx="3456652" cy="368813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Materialidad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Juicio Profesional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vs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Base Legal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Necesidad de Base Legal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40690" y="1099029"/>
            <a:ext cx="2705877" cy="32810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PRINCIPIOS</a:t>
            </a:r>
          </a:p>
        </p:txBody>
      </p:sp>
      <p:sp>
        <p:nvSpPr>
          <p:cNvPr id="8" name="Flecha derecha 7"/>
          <p:cNvSpPr/>
          <p:nvPr/>
        </p:nvSpPr>
        <p:spPr>
          <a:xfrm rot="5400000">
            <a:off x="6818265" y="1631432"/>
            <a:ext cx="214293" cy="136435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brir llave 8"/>
          <p:cNvSpPr/>
          <p:nvPr/>
        </p:nvSpPr>
        <p:spPr>
          <a:xfrm rot="16200000">
            <a:off x="2411504" y="-546316"/>
            <a:ext cx="191855" cy="2690078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brir llave 9"/>
          <p:cNvSpPr/>
          <p:nvPr/>
        </p:nvSpPr>
        <p:spPr>
          <a:xfrm rot="16200000">
            <a:off x="6898663" y="-545311"/>
            <a:ext cx="189929" cy="2705875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0800000" flipV="1">
            <a:off x="183684" y="1676400"/>
            <a:ext cx="8828236" cy="3878121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Magnitud de Bienes.</a:t>
            </a:r>
            <a:r>
              <a:rPr kumimoji="0" lang="es-CO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(NICSP 12, 17 y 31)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Deterioro del valor de los activos.</a:t>
            </a:r>
            <a:r>
              <a:rPr kumimoji="0" lang="es-CO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(NICSP 21 - 26)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Complejidad de los contratos/objetos.</a:t>
            </a:r>
            <a:r>
              <a:rPr kumimoji="0" lang="es-CO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(NICSP 32)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Complejidad  institucional y conflicto de norma.</a:t>
            </a:r>
            <a:r>
              <a:rPr kumimoji="0" lang="es-CO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(NICSP 34-38)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Complejidad de la norma y en parte materialidad. (NICSP 28-30)</a:t>
            </a:r>
          </a:p>
          <a:p>
            <a:pPr marL="381168" marR="0" lvl="0" indent="-38116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Perspectiva sistemática y dimensión del pasivo.</a:t>
            </a:r>
            <a:r>
              <a:rPr kumimoji="0" lang="es-CO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(NICSP 25)</a:t>
            </a:r>
          </a:p>
          <a:p>
            <a:pPr marL="381168" marR="0" lvl="0" indent="-38116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Utilidad y disponibilidad de información Costo/Beneficio. (NICSP 18-21-23)</a:t>
            </a:r>
          </a:p>
          <a:p>
            <a:pPr marL="381168" marR="0" lvl="0" indent="-38116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Prioridad, materialidad y gerencia de proyecto.   (NICSP 5, 10, 11, 16,22,27)</a:t>
            </a: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07546" y="980412"/>
            <a:ext cx="4506215" cy="249778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DE NORMAS</a:t>
            </a:r>
          </a:p>
        </p:txBody>
      </p:sp>
      <p:sp>
        <p:nvSpPr>
          <p:cNvPr id="4" name="Flecha derecha 3"/>
          <p:cNvSpPr/>
          <p:nvPr/>
        </p:nvSpPr>
        <p:spPr>
          <a:xfrm rot="5400000">
            <a:off x="4688962" y="1367603"/>
            <a:ext cx="187327" cy="17314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1680" y="202215"/>
            <a:ext cx="8153509" cy="43749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7681" y="193040"/>
            <a:ext cx="769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Principales Desafíos en la Aplicación de Marco Normativo</a:t>
            </a:r>
          </a:p>
        </p:txBody>
      </p:sp>
      <p:sp>
        <p:nvSpPr>
          <p:cNvPr id="7" name="Abrir llave 6"/>
          <p:cNvSpPr/>
          <p:nvPr/>
        </p:nvSpPr>
        <p:spPr>
          <a:xfrm rot="16200000">
            <a:off x="4667213" y="-1437754"/>
            <a:ext cx="134262" cy="4453593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1520" y="114864"/>
            <a:ext cx="8202679" cy="769441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Impacto Patrimonial por Convergencia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Miles de Millones)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980" y="2755852"/>
            <a:ext cx="2099083" cy="369332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No. de Entidades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981" y="3538869"/>
            <a:ext cx="2099082" cy="64633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Impacto Patrimonial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17556" y="1184883"/>
            <a:ext cx="2301232" cy="707886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QUE COTIZAN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07396" y="1962926"/>
            <a:ext cx="1104896" cy="32316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2017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61667" y="1197685"/>
            <a:ext cx="2303146" cy="707886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QUE NO COTIZAN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978" y="1960880"/>
            <a:ext cx="1174422" cy="32521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Marzo/2018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61666" y="1962926"/>
            <a:ext cx="1074986" cy="323165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2017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90294" y="1962926"/>
            <a:ext cx="1174519" cy="323165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Marzo/2018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07693" y="1197684"/>
            <a:ext cx="1728106" cy="707886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DE GOBIERNO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570060" y="1978354"/>
            <a:ext cx="1222351" cy="32316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Marzo/2018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17556" y="2771155"/>
            <a:ext cx="1104896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13892" y="2771804"/>
            <a:ext cx="1104896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43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17556" y="3644151"/>
            <a:ext cx="1104896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$19.633,1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613892" y="3644117"/>
            <a:ext cx="1104896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$19,267,9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2895717" y="2357355"/>
            <a:ext cx="208617" cy="29718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4062031" y="2393875"/>
            <a:ext cx="208617" cy="29718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2895717" y="3212951"/>
            <a:ext cx="208617" cy="29718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4062031" y="3196480"/>
            <a:ext cx="208617" cy="29718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63581" y="2771121"/>
            <a:ext cx="1104896" cy="338554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1004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059917" y="2771770"/>
            <a:ext cx="1104896" cy="338554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1185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863581" y="3644117"/>
            <a:ext cx="1104896" cy="338554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$12.752,9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59917" y="3644117"/>
            <a:ext cx="1104896" cy="338554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$13.317,6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5341743" y="2420111"/>
            <a:ext cx="208616" cy="23439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5341742" y="3212917"/>
            <a:ext cx="208617" cy="29718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echa abajo 26"/>
          <p:cNvSpPr/>
          <p:nvPr/>
        </p:nvSpPr>
        <p:spPr>
          <a:xfrm>
            <a:off x="6508056" y="3209666"/>
            <a:ext cx="208617" cy="277292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570062" y="2771121"/>
            <a:ext cx="1083480" cy="338554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1677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570061" y="3644117"/>
            <a:ext cx="1116373" cy="338554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$32.928,0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lecha abajo 29"/>
          <p:cNvSpPr/>
          <p:nvPr/>
        </p:nvSpPr>
        <p:spPr>
          <a:xfrm>
            <a:off x="7969387" y="2440012"/>
            <a:ext cx="190775" cy="250360"/>
          </a:xfrm>
          <a:prstGeom prst="downArrow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echa abajo 30"/>
          <p:cNvSpPr/>
          <p:nvPr/>
        </p:nvSpPr>
        <p:spPr>
          <a:xfrm>
            <a:off x="7969387" y="3224813"/>
            <a:ext cx="190775" cy="268163"/>
          </a:xfrm>
          <a:prstGeom prst="downArrow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57868" y="4672665"/>
            <a:ext cx="2219066" cy="369332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Entidades 2017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57868" y="5176329"/>
            <a:ext cx="2219066" cy="369332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Valor 2017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580116" y="4659509"/>
            <a:ext cx="1400635" cy="40011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2721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580115" y="5162490"/>
            <a:ext cx="1400635" cy="40011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$32.386,0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270648" y="4691745"/>
            <a:ext cx="2925250" cy="36933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Entidades Marzo/2018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270649" y="5160419"/>
            <a:ext cx="2925250" cy="36933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Valor Marzo 2018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402014" y="4691745"/>
            <a:ext cx="1400635" cy="400110"/>
          </a:xfrm>
          <a:prstGeom prst="rect">
            <a:avLst/>
          </a:prstGeom>
          <a:solidFill>
            <a:srgbClr val="FFC000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2905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391777" y="5160419"/>
            <a:ext cx="1400635" cy="400110"/>
          </a:xfrm>
          <a:prstGeom prst="rect">
            <a:avLst/>
          </a:prstGeom>
          <a:solidFill>
            <a:srgbClr val="FFC000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$65.513,5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lecha abajo 39"/>
          <p:cNvSpPr/>
          <p:nvPr/>
        </p:nvSpPr>
        <p:spPr>
          <a:xfrm>
            <a:off x="6500646" y="2467263"/>
            <a:ext cx="208616" cy="23439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5211" y="131013"/>
            <a:ext cx="8154075" cy="954107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IMPACTO PATRIMONIAL POR TRANSICIÓN AL NUEVO MARCO DE REGULACIÓN</a:t>
            </a:r>
            <a:r>
              <a:rPr kumimoji="0" lang="es-CO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MARZO DE 2018                                                                                                                                              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(Miles de Millones)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192" y="2955767"/>
            <a:ext cx="2458427" cy="384721"/>
          </a:xfrm>
          <a:prstGeom prst="rect">
            <a:avLst/>
          </a:prstGeom>
          <a:solidFill>
            <a:srgbClr val="92D050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Cotizantes</a:t>
            </a:r>
            <a:endParaRPr kumimoji="0" lang="es-ES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075" y="3906325"/>
            <a:ext cx="2509448" cy="369332"/>
          </a:xfrm>
          <a:prstGeom prst="rect">
            <a:avLst/>
          </a:prstGeom>
          <a:solidFill>
            <a:srgbClr val="92D050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No Cotizantes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075" y="4764915"/>
            <a:ext cx="2458428" cy="369332"/>
          </a:xfrm>
          <a:prstGeom prst="rect">
            <a:avLst/>
          </a:prstGeom>
          <a:solidFill>
            <a:srgbClr val="92D050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de Gobierno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74829" y="1682175"/>
            <a:ext cx="2039819" cy="400110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NACIONALES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30350" y="1684701"/>
            <a:ext cx="1933082" cy="400110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TERRITORIALES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20945" y="1688636"/>
            <a:ext cx="1688661" cy="400110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80005" y="2955767"/>
            <a:ext cx="793003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29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14928" y="2955766"/>
            <a:ext cx="1104896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$3.968,7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00475" y="2963593"/>
            <a:ext cx="793003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58536" y="2968297"/>
            <a:ext cx="1104896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15.299,3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220945" y="2971194"/>
            <a:ext cx="630195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43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80005" y="3908712"/>
            <a:ext cx="791087" cy="3693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38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13013" y="3909360"/>
            <a:ext cx="1104896" cy="3693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$1.788,7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80005" y="4781708"/>
            <a:ext cx="791087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211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632122" y="4803795"/>
            <a:ext cx="1309239" cy="346249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($161.946,9)</a:t>
            </a:r>
            <a:endParaRPr kumimoji="0" lang="es-ES" sz="16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02391" y="3908678"/>
            <a:ext cx="791087" cy="3693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1.147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858535" y="3914031"/>
            <a:ext cx="1164875" cy="3693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$11.528,9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006419" y="4781673"/>
            <a:ext cx="791087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1466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858536" y="4786377"/>
            <a:ext cx="1164874" cy="338554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$194.874,9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105353" y="3908677"/>
            <a:ext cx="745788" cy="3693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1.185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105353" y="4781673"/>
            <a:ext cx="745787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1.677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881620" y="2971194"/>
            <a:ext cx="1169954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$19.267,9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891780" y="3901500"/>
            <a:ext cx="1169954" cy="3693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$13.317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,6</a:t>
            </a: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891780" y="4773846"/>
            <a:ext cx="1169954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$32.928,0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791307" y="2397553"/>
            <a:ext cx="793003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709752" y="2395526"/>
            <a:ext cx="1104896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Valor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030349" y="2385778"/>
            <a:ext cx="763129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858536" y="2378235"/>
            <a:ext cx="1104896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Valor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255647" y="2392355"/>
            <a:ext cx="595493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917865" y="2392355"/>
            <a:ext cx="1104896" cy="369332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Valor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02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2153688" y="2540600"/>
            <a:ext cx="730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CONVERGENCIA CONTABLE PÚBLICA   </a:t>
            </a:r>
          </a:p>
          <a:p>
            <a:pPr algn="ctr"/>
            <a:r>
              <a:rPr lang="es-CO" sz="3200" b="1" dirty="0"/>
              <a:t>CONTROL  INTERNO  CONTABLE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019" y="3486561"/>
            <a:ext cx="2555077" cy="2171289"/>
          </a:xfrm>
          <a:prstGeom prst="ellipse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19" y="91440"/>
            <a:ext cx="2370730" cy="2565281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4607496" y="393935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… Una Realidad</a:t>
            </a:r>
            <a:endParaRPr lang="es-CO" sz="3600" dirty="0"/>
          </a:p>
        </p:txBody>
      </p:sp>
      <p:pic>
        <p:nvPicPr>
          <p:cNvPr id="12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3940">
            <a:off x="4743504" y="1036858"/>
            <a:ext cx="2737090" cy="8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711" y="108847"/>
            <a:ext cx="8763727" cy="1107996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de Gobierno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Impacto Patrimonial Positivo Marzo 2018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(Miles de Millones)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82837"/>
              </p:ext>
            </p:extLst>
          </p:nvPr>
        </p:nvGraphicFramePr>
        <p:xfrm>
          <a:off x="179711" y="1393948"/>
          <a:ext cx="8763727" cy="4108996"/>
        </p:xfrm>
        <a:graphic>
          <a:graphicData uri="http://schemas.openxmlformats.org/drawingml/2006/table">
            <a:tbl>
              <a:tblPr/>
              <a:tblGrid>
                <a:gridCol w="4271681">
                  <a:extLst>
                    <a:ext uri="{9D8B030D-6E8A-4147-A177-3AD203B41FA5}">
                      <a16:colId xmlns:a16="http://schemas.microsoft.com/office/drawing/2014/main" val="2746276873"/>
                    </a:ext>
                  </a:extLst>
                </a:gridCol>
                <a:gridCol w="1387246">
                  <a:extLst>
                    <a:ext uri="{9D8B030D-6E8A-4147-A177-3AD203B41FA5}">
                      <a16:colId xmlns:a16="http://schemas.microsoft.com/office/drawing/2014/main" val="3928130458"/>
                    </a:ext>
                  </a:extLst>
                </a:gridCol>
                <a:gridCol w="3104800">
                  <a:extLst>
                    <a:ext uri="{9D8B030D-6E8A-4147-A177-3AD203B41FA5}">
                      <a16:colId xmlns:a16="http://schemas.microsoft.com/office/drawing/2014/main" val="1124657208"/>
                    </a:ext>
                  </a:extLst>
                </a:gridCol>
              </a:tblGrid>
              <a:tr h="3196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O" sz="2400" b="1" u="none" strike="noStrike" dirty="0">
                          <a:effectLst/>
                        </a:rPr>
                        <a:t>Entidad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O" sz="2400" b="1" u="none" strike="noStrike" dirty="0">
                          <a:effectLst/>
                        </a:rPr>
                        <a:t>Valor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Concepto del impacto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027983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Bogotá D.C.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187.578,0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Bienes de uso público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96287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Instituto Distrital para la Recreación y el Deporte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8.560,4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Bienes de uso público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2771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Ministerio de Hacienda y Crédito Público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3.813,0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Inversiones y Derivados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32777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 err="1">
                          <a:effectLst/>
                        </a:rPr>
                        <a:t>Colpensiones</a:t>
                      </a:r>
                      <a:r>
                        <a:rPr lang="es-CO" sz="1600" b="1" u="none" strike="noStrike" dirty="0">
                          <a:effectLst/>
                        </a:rPr>
                        <a:t> - Fondo de Vejez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3.561,4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Provisiones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50345"/>
                  </a:ext>
                </a:extLst>
              </a:tr>
              <a:tr h="5114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Ministerio de Defensa Nacional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3.162,1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Propiedades, planta y equipo y provisiones (Beneficios a empleados)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17032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Instituto Nacional de Vías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2.700,9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Propiedades, planta y equipo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4420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Medellín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2.582,1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Propiedades, planta y equipo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62105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Servicio Nacional de Aprendizaje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        2.003,4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Propiedades, planta y equipo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02873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Ministerio de Relaciones Exteriores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        1.781,6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Propiedades, planta y equipo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522"/>
                  </a:ext>
                </a:extLst>
              </a:tr>
              <a:tr h="358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Departamento de Santander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   1.410,3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Bienes de uso público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7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5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672" y="50800"/>
            <a:ext cx="8848767" cy="1107996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Entidades de Gobierno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Impacto Patrimonial Negativo Marzo 2017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(Miles de Millones)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09465"/>
              </p:ext>
            </p:extLst>
          </p:nvPr>
        </p:nvGraphicFramePr>
        <p:xfrm>
          <a:off x="128912" y="1269163"/>
          <a:ext cx="8852528" cy="4359331"/>
        </p:xfrm>
        <a:graphic>
          <a:graphicData uri="http://schemas.openxmlformats.org/drawingml/2006/table">
            <a:tbl>
              <a:tblPr/>
              <a:tblGrid>
                <a:gridCol w="4189781">
                  <a:extLst>
                    <a:ext uri="{9D8B030D-6E8A-4147-A177-3AD203B41FA5}">
                      <a16:colId xmlns:a16="http://schemas.microsoft.com/office/drawing/2014/main" val="656399362"/>
                    </a:ext>
                  </a:extLst>
                </a:gridCol>
                <a:gridCol w="1422786">
                  <a:extLst>
                    <a:ext uri="{9D8B030D-6E8A-4147-A177-3AD203B41FA5}">
                      <a16:colId xmlns:a16="http://schemas.microsoft.com/office/drawing/2014/main" val="1059886450"/>
                    </a:ext>
                  </a:extLst>
                </a:gridCol>
                <a:gridCol w="3239961">
                  <a:extLst>
                    <a:ext uri="{9D8B030D-6E8A-4147-A177-3AD203B41FA5}">
                      <a16:colId xmlns:a16="http://schemas.microsoft.com/office/drawing/2014/main" val="2408104472"/>
                    </a:ext>
                  </a:extLst>
                </a:gridCol>
              </a:tblGrid>
              <a:tr h="3066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Entidad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b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Valor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b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Concepto del impacto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b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58880"/>
                  </a:ext>
                </a:extLst>
              </a:tr>
              <a:tr h="4853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U.A.E. de Gestión Pensional y Contribuciones Parafiscales de la Protección Social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(130.410,3)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Beneficios a empleados - pensiones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91069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Consejo Superior de la Judicatura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(28.960,9)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Cuentas por cobrar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64425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Agencia Nacional de Infraestructura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(14.293,8)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Bienes de uso público y otros pasivos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34209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Policía Nacional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(8.798,4)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Beneficios a empleados - pensiones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97912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Sistema General de Regalías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(7.415,9)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Cuentas por pagar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23385"/>
                  </a:ext>
                </a:extLst>
              </a:tr>
              <a:tr h="4853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Departamento del Valle del Cauca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(5.488,2)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Beneficios a empleados y Bienes uso público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33563"/>
                  </a:ext>
                </a:extLst>
              </a:tr>
              <a:tr h="4853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Fondo de Prestaciones Económicas, Cesantías y Pensiones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(5.420,1)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Otros activos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00876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Departamento de Antioquia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(2.468,1)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Beneficios a empleados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21576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>
                          <a:effectLst/>
                        </a:rPr>
                        <a:t>Departamento de Cundinamarca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(1.967,6)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Beneficios a empleados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4113"/>
                  </a:ext>
                </a:extLst>
              </a:tr>
              <a:tr h="3650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Santiago de Cali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b="1" u="none" strike="noStrike" dirty="0">
                          <a:effectLst/>
                        </a:rPr>
                        <a:t>     (1.967,5)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Provisiones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58" marR="9058" marT="9058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2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07772148"/>
              </p:ext>
            </p:extLst>
          </p:nvPr>
        </p:nvGraphicFramePr>
        <p:xfrm>
          <a:off x="1115617" y="974208"/>
          <a:ext cx="68426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148064" y="1406255"/>
            <a:ext cx="3488914" cy="784865"/>
          </a:xfrm>
          <a:prstGeom prst="rect">
            <a:avLst/>
          </a:prstGeom>
          <a:noFill/>
        </p:spPr>
        <p:txBody>
          <a:bodyPr wrap="square" lIns="76234" tIns="38117" rIns="76234" bIns="38117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300" b="1" dirty="0">
                <a:solidFill>
                  <a:srgbClr val="2D2DB9"/>
                </a:solidFill>
                <a:latin typeface="Arial Narrow" pitchFamily="34" charset="0"/>
              </a:rPr>
              <a:t>Implementación y Capacitación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6303" y="2527524"/>
            <a:ext cx="3488914" cy="1138808"/>
          </a:xfrm>
          <a:prstGeom prst="rect">
            <a:avLst/>
          </a:prstGeom>
          <a:noFill/>
        </p:spPr>
        <p:txBody>
          <a:bodyPr wrap="square" lIns="76234" tIns="38117" rIns="76234" bIns="38117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300" b="1" dirty="0">
                <a:solidFill>
                  <a:srgbClr val="2D2DB9"/>
                </a:solidFill>
                <a:latin typeface="Arial Narrow" pitchFamily="34" charset="0"/>
              </a:rPr>
              <a:t>Mantenimiento y Cualificación en la Capacidad Regulatoria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24128" y="3933758"/>
            <a:ext cx="3271267" cy="784865"/>
          </a:xfrm>
          <a:prstGeom prst="rect">
            <a:avLst/>
          </a:prstGeom>
          <a:noFill/>
        </p:spPr>
        <p:txBody>
          <a:bodyPr wrap="square" lIns="76234" tIns="38117" rIns="76234" bIns="38117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300" b="1" dirty="0">
                <a:solidFill>
                  <a:srgbClr val="2D2DB9"/>
                </a:solidFill>
                <a:latin typeface="Arial Narrow" pitchFamily="34" charset="0"/>
              </a:rPr>
              <a:t>Desarrollo y Práctica de juicio profesional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605536"/>
            <a:ext cx="1110382" cy="592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576568"/>
            <a:ext cx="1174704" cy="9726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861487"/>
            <a:ext cx="789808" cy="857137"/>
          </a:xfrm>
          <a:prstGeom prst="rect">
            <a:avLst/>
          </a:prstGeom>
        </p:spPr>
      </p:pic>
      <p:sp>
        <p:nvSpPr>
          <p:cNvPr id="10" name="2 Rectángulo"/>
          <p:cNvSpPr/>
          <p:nvPr/>
        </p:nvSpPr>
        <p:spPr>
          <a:xfrm>
            <a:off x="107504" y="4067035"/>
            <a:ext cx="3313463" cy="1443677"/>
          </a:xfrm>
          <a:prstGeom prst="rect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6234" tIns="38117" rIns="76234" bIns="38117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Necesidad de complementar las NICSP con regulación nacional (Procedimientos Contables, Guías  de Aplicación y Catálogos Generales de Cuentas y Doctrina)</a:t>
            </a:r>
          </a:p>
        </p:txBody>
      </p:sp>
      <p:sp>
        <p:nvSpPr>
          <p:cNvPr id="11" name="3 Flecha arriba"/>
          <p:cNvSpPr/>
          <p:nvPr/>
        </p:nvSpPr>
        <p:spPr>
          <a:xfrm>
            <a:off x="1518832" y="3638504"/>
            <a:ext cx="316864" cy="356523"/>
          </a:xfrm>
          <a:prstGeom prst="up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6234" tIns="38117" rIns="76234" bIns="38117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5 Flecha arriba"/>
          <p:cNvSpPr/>
          <p:nvPr/>
        </p:nvSpPr>
        <p:spPr>
          <a:xfrm rot="5400000">
            <a:off x="3538416" y="4477128"/>
            <a:ext cx="333000" cy="438023"/>
          </a:xfrm>
          <a:prstGeom prst="up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6234" tIns="38117" rIns="76234" bIns="38117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3424" y="161830"/>
            <a:ext cx="8276867" cy="612771"/>
          </a:xfrm>
          <a:prstGeom prst="rect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6234" tIns="38117" rIns="76234" bIns="38117"/>
          <a:lstStyle>
            <a:defPPr>
              <a:defRPr lang="es-ES_tradnl"/>
            </a:defPPr>
            <a:lvl1pPr algn="ctr" eaLnBrk="1" hangingPunct="1">
              <a:defRPr sz="2000" b="1" kern="0">
                <a:solidFill>
                  <a:schemeClr val="dk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Dimensiones del Desarrollo y Aplicación de las NICSP</a:t>
            </a:r>
          </a:p>
        </p:txBody>
      </p:sp>
    </p:spTree>
    <p:extLst>
      <p:ext uri="{BB962C8B-B14F-4D97-AF65-F5344CB8AC3E}">
        <p14:creationId xmlns:p14="http://schemas.microsoft.com/office/powerpoint/2010/main" val="36083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9" y="151871"/>
            <a:ext cx="7718181" cy="110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GLOBAL DE ALINEACIÓN POR PAÍSES - AMÉRICA LATINA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321794" y="1431742"/>
            <a:ext cx="2780643" cy="3393261"/>
          </a:xfrm>
          <a:prstGeom prst="rect">
            <a:avLst/>
          </a:prstGeom>
        </p:spPr>
        <p:txBody>
          <a:bodyPr wrap="square" lIns="68605" tIns="34302" rIns="68605" bIns="34302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800" b="1" dirty="0">
                <a:solidFill>
                  <a:srgbClr val="002060"/>
                </a:solidFill>
                <a:latin typeface="Arial Narrow" pitchFamily="34" charset="0"/>
              </a:rPr>
              <a:t>Amplia gama de niveles globales de alineación: entre el 11% y el 84%.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18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800" b="1" dirty="0">
                <a:solidFill>
                  <a:srgbClr val="000000"/>
                </a:solidFill>
                <a:latin typeface="Arial Narrow" pitchFamily="34" charset="0"/>
              </a:rPr>
              <a:t>Algunos países aún operan con sistema base de efectivo modificado, otros han logrado notables avances  en la implementación de las NICSP </a:t>
            </a:r>
            <a:r>
              <a:rPr lang="es-CO" sz="1800" b="1" i="1" dirty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es-CO" sz="1800" b="1" i="1" dirty="0">
                <a:solidFill>
                  <a:srgbClr val="002060"/>
                </a:solidFill>
                <a:latin typeface="Arial Narrow" pitchFamily="34" charset="0"/>
              </a:rPr>
              <a:t>Colombia, Perú, Chile</a:t>
            </a:r>
            <a:r>
              <a:rPr lang="es-CO" sz="1800" b="1" i="1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es-CO" sz="1800" b="1" dirty="0">
                <a:solidFill>
                  <a:srgbClr val="000000"/>
                </a:solidFill>
                <a:latin typeface="Arial Narrow" pitchFamily="34" charset="0"/>
              </a:rPr>
              <a:t>estando  en el período de aplicación.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555" y="1262362"/>
            <a:ext cx="3888432" cy="38087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26163"/>
            <a:ext cx="2627786" cy="3444964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 bwMode="auto">
          <a:xfrm>
            <a:off x="2692593" y="2015006"/>
            <a:ext cx="453650" cy="2842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16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5538042" y="1950199"/>
            <a:ext cx="459719" cy="3240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16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1 Rectángulo"/>
          <p:cNvSpPr/>
          <p:nvPr/>
        </p:nvSpPr>
        <p:spPr bwMode="auto">
          <a:xfrm>
            <a:off x="35496" y="5521796"/>
            <a:ext cx="2268252" cy="18881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spcCol="0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2289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Estudio BID . E&amp;Y </a:t>
            </a:r>
            <a:r>
              <a:rPr kumimoji="0" lang="es-CO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Germany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- 2017</a:t>
            </a:r>
          </a:p>
        </p:txBody>
      </p:sp>
    </p:spTree>
    <p:extLst>
      <p:ext uri="{BB962C8B-B14F-4D97-AF65-F5344CB8AC3E}">
        <p14:creationId xmlns:p14="http://schemas.microsoft.com/office/powerpoint/2010/main" val="15171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169" y="24871"/>
            <a:ext cx="7718181" cy="110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9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GLOBAL DE ALINEACIÓN POR PAÍSES - AMÉRICA LATINA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11760" y="1073681"/>
            <a:ext cx="67322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14 países de América Latina 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avanzan hacia las NICSP. La mayoría tiene como objetivo lograr la conversión total a 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nuevos marcos contables dentro de los próximos 5 años.</a:t>
            </a:r>
            <a:endParaRPr kumimoji="0" lang="es-CO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 avances y planes de reforma se deben considerar cuando se examinan los resultados del 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análisis de brechas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 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países más avanzados de América Latina y el Caribe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en  términos del siguiente cronograma,  aún no han completado sus reformas.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3364"/>
            <a:ext cx="2483768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216" y="36613"/>
            <a:ext cx="7718181" cy="110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CAPACITACIONES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96" y="1406910"/>
            <a:ext cx="3074332" cy="3551513"/>
          </a:xfrm>
          <a:prstGeom prst="rect">
            <a:avLst/>
          </a:prstGeom>
        </p:spPr>
      </p:pic>
      <p:sp>
        <p:nvSpPr>
          <p:cNvPr id="4" name="54 Rectángulo"/>
          <p:cNvSpPr/>
          <p:nvPr/>
        </p:nvSpPr>
        <p:spPr bwMode="auto">
          <a:xfrm>
            <a:off x="225592" y="4739543"/>
            <a:ext cx="1161248" cy="46923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1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" name="74 Conector recto"/>
          <p:cNvCxnSpPr>
            <a:stCxn id="6" idx="3"/>
          </p:cNvCxnSpPr>
          <p:nvPr/>
        </p:nvCxnSpPr>
        <p:spPr>
          <a:xfrm>
            <a:off x="2534820" y="2141834"/>
            <a:ext cx="2225715" cy="28481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6" name="75 Rectángulo"/>
          <p:cNvSpPr/>
          <p:nvPr/>
        </p:nvSpPr>
        <p:spPr bwMode="auto">
          <a:xfrm>
            <a:off x="1875414" y="1934471"/>
            <a:ext cx="659406" cy="4147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195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166</a:t>
            </a:r>
          </a:p>
        </p:txBody>
      </p:sp>
      <p:cxnSp>
        <p:nvCxnSpPr>
          <p:cNvPr id="7" name="6 Conector recto"/>
          <p:cNvCxnSpPr>
            <a:stCxn id="8" idx="3"/>
          </p:cNvCxnSpPr>
          <p:nvPr/>
        </p:nvCxnSpPr>
        <p:spPr>
          <a:xfrm flipV="1">
            <a:off x="2555769" y="2887678"/>
            <a:ext cx="1975811" cy="288002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8" name="13 Rectángulo"/>
          <p:cNvSpPr/>
          <p:nvPr/>
        </p:nvSpPr>
        <p:spPr bwMode="auto">
          <a:xfrm>
            <a:off x="1881588" y="2966932"/>
            <a:ext cx="674181" cy="41749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167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136</a:t>
            </a:r>
          </a:p>
        </p:txBody>
      </p:sp>
      <p:cxnSp>
        <p:nvCxnSpPr>
          <p:cNvPr id="9" name="19 Conector recto"/>
          <p:cNvCxnSpPr>
            <a:stCxn id="29" idx="3"/>
          </p:cNvCxnSpPr>
          <p:nvPr/>
        </p:nvCxnSpPr>
        <p:spPr>
          <a:xfrm flipV="1">
            <a:off x="2555769" y="3528546"/>
            <a:ext cx="1593719" cy="1338407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20 Conector recto"/>
          <p:cNvCxnSpPr>
            <a:stCxn id="11" idx="1"/>
          </p:cNvCxnSpPr>
          <p:nvPr/>
        </p:nvCxnSpPr>
        <p:spPr>
          <a:xfrm flipH="1" flipV="1">
            <a:off x="4760535" y="3056117"/>
            <a:ext cx="2259536" cy="1369122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11" name="22 Rectángulo"/>
          <p:cNvSpPr/>
          <p:nvPr/>
        </p:nvSpPr>
        <p:spPr bwMode="auto">
          <a:xfrm>
            <a:off x="7020070" y="4186669"/>
            <a:ext cx="659293" cy="4771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911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457</a:t>
            </a:r>
          </a:p>
        </p:txBody>
      </p:sp>
      <p:cxnSp>
        <p:nvCxnSpPr>
          <p:cNvPr id="12" name="23 Conector recto"/>
          <p:cNvCxnSpPr>
            <a:stCxn id="36" idx="1"/>
          </p:cNvCxnSpPr>
          <p:nvPr/>
        </p:nvCxnSpPr>
        <p:spPr>
          <a:xfrm flipH="1" flipV="1">
            <a:off x="4540639" y="2674688"/>
            <a:ext cx="2468105" cy="595888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29 Conector recto"/>
          <p:cNvCxnSpPr>
            <a:stCxn id="14" idx="3"/>
          </p:cNvCxnSpPr>
          <p:nvPr/>
        </p:nvCxnSpPr>
        <p:spPr>
          <a:xfrm flipV="1">
            <a:off x="2555769" y="3274826"/>
            <a:ext cx="1631935" cy="989746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14" name="39 Rectángulo"/>
          <p:cNvSpPr/>
          <p:nvPr/>
        </p:nvSpPr>
        <p:spPr bwMode="auto">
          <a:xfrm>
            <a:off x="1881588" y="4025387"/>
            <a:ext cx="674181" cy="47836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347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258</a:t>
            </a:r>
          </a:p>
        </p:txBody>
      </p:sp>
      <p:cxnSp>
        <p:nvCxnSpPr>
          <p:cNvPr id="15" name="41 Conector recto"/>
          <p:cNvCxnSpPr>
            <a:stCxn id="16" idx="1"/>
          </p:cNvCxnSpPr>
          <p:nvPr/>
        </p:nvCxnSpPr>
        <p:spPr>
          <a:xfrm flipH="1" flipV="1">
            <a:off x="4934524" y="2620987"/>
            <a:ext cx="2077207" cy="93200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16" name="46 Rectángulo"/>
          <p:cNvSpPr/>
          <p:nvPr/>
        </p:nvSpPr>
        <p:spPr bwMode="auto">
          <a:xfrm>
            <a:off x="7011731" y="2475826"/>
            <a:ext cx="671015" cy="47671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319 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199</a:t>
            </a:r>
          </a:p>
        </p:txBody>
      </p:sp>
      <p:cxnSp>
        <p:nvCxnSpPr>
          <p:cNvPr id="17" name="51 Conector recto"/>
          <p:cNvCxnSpPr>
            <a:stCxn id="18" idx="3"/>
          </p:cNvCxnSpPr>
          <p:nvPr/>
        </p:nvCxnSpPr>
        <p:spPr>
          <a:xfrm>
            <a:off x="2531263" y="1608634"/>
            <a:ext cx="2065915" cy="156125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18" name="54 Rectángulo"/>
          <p:cNvSpPr/>
          <p:nvPr/>
        </p:nvSpPr>
        <p:spPr bwMode="auto">
          <a:xfrm>
            <a:off x="1871856" y="1395632"/>
            <a:ext cx="659407" cy="42600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346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282</a:t>
            </a:r>
          </a:p>
        </p:txBody>
      </p:sp>
      <p:cxnSp>
        <p:nvCxnSpPr>
          <p:cNvPr id="19" name="99 Conector recto"/>
          <p:cNvCxnSpPr>
            <a:endCxn id="20" idx="0"/>
          </p:cNvCxnSpPr>
          <p:nvPr/>
        </p:nvCxnSpPr>
        <p:spPr>
          <a:xfrm>
            <a:off x="4972750" y="3363871"/>
            <a:ext cx="226052" cy="1403299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20" name="100 Rectángulo"/>
          <p:cNvSpPr/>
          <p:nvPr/>
        </p:nvSpPr>
        <p:spPr bwMode="auto">
          <a:xfrm>
            <a:off x="4866230" y="4767170"/>
            <a:ext cx="665143" cy="4771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195 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157</a:t>
            </a:r>
          </a:p>
        </p:txBody>
      </p:sp>
      <p:cxnSp>
        <p:nvCxnSpPr>
          <p:cNvPr id="21" name="101 Conector recto"/>
          <p:cNvCxnSpPr>
            <a:endCxn id="22" idx="1"/>
          </p:cNvCxnSpPr>
          <p:nvPr/>
        </p:nvCxnSpPr>
        <p:spPr>
          <a:xfrm flipV="1">
            <a:off x="4760535" y="1557989"/>
            <a:ext cx="2251196" cy="243697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22" name="102 Rectángulo"/>
          <p:cNvSpPr/>
          <p:nvPr/>
        </p:nvSpPr>
        <p:spPr bwMode="auto">
          <a:xfrm>
            <a:off x="7011731" y="1320130"/>
            <a:ext cx="667633" cy="47571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178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167</a:t>
            </a:r>
          </a:p>
        </p:txBody>
      </p:sp>
      <p:cxnSp>
        <p:nvCxnSpPr>
          <p:cNvPr id="23" name="103 Conector recto"/>
          <p:cNvCxnSpPr>
            <a:stCxn id="24" idx="0"/>
          </p:cNvCxnSpPr>
          <p:nvPr/>
        </p:nvCxnSpPr>
        <p:spPr>
          <a:xfrm flipV="1">
            <a:off x="3277706" y="3766373"/>
            <a:ext cx="708008" cy="1005421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24" name="104 Rectángulo"/>
          <p:cNvSpPr/>
          <p:nvPr/>
        </p:nvSpPr>
        <p:spPr bwMode="auto">
          <a:xfrm>
            <a:off x="2944565" y="4771794"/>
            <a:ext cx="666281" cy="47834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308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284</a:t>
            </a:r>
          </a:p>
        </p:txBody>
      </p:sp>
      <p:cxnSp>
        <p:nvCxnSpPr>
          <p:cNvPr id="25" name="105 Conector recto"/>
          <p:cNvCxnSpPr>
            <a:stCxn id="26" idx="3"/>
          </p:cNvCxnSpPr>
          <p:nvPr/>
        </p:nvCxnSpPr>
        <p:spPr>
          <a:xfrm>
            <a:off x="2557859" y="2671758"/>
            <a:ext cx="1655739" cy="165230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26" name="106 Rectángulo"/>
          <p:cNvSpPr/>
          <p:nvPr/>
        </p:nvSpPr>
        <p:spPr bwMode="auto">
          <a:xfrm>
            <a:off x="1881588" y="2462032"/>
            <a:ext cx="676272" cy="4194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196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104</a:t>
            </a:r>
          </a:p>
        </p:txBody>
      </p:sp>
      <p:sp>
        <p:nvSpPr>
          <p:cNvPr id="27" name="107 Rectángulo"/>
          <p:cNvSpPr/>
          <p:nvPr/>
        </p:nvSpPr>
        <p:spPr bwMode="auto">
          <a:xfrm>
            <a:off x="7011731" y="1902984"/>
            <a:ext cx="667634" cy="47769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175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158</a:t>
            </a:r>
          </a:p>
        </p:txBody>
      </p:sp>
      <p:cxnSp>
        <p:nvCxnSpPr>
          <p:cNvPr id="28" name="108 Conector recto"/>
          <p:cNvCxnSpPr>
            <a:endCxn id="27" idx="1"/>
          </p:cNvCxnSpPr>
          <p:nvPr/>
        </p:nvCxnSpPr>
        <p:spPr>
          <a:xfrm flipV="1">
            <a:off x="5060525" y="2141834"/>
            <a:ext cx="1951206" cy="246807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29" name="110 Rectángulo"/>
          <p:cNvSpPr/>
          <p:nvPr/>
        </p:nvSpPr>
        <p:spPr bwMode="auto">
          <a:xfrm>
            <a:off x="1889488" y="4627406"/>
            <a:ext cx="666281" cy="47909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164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147</a:t>
            </a:r>
          </a:p>
        </p:txBody>
      </p:sp>
      <p:cxnSp>
        <p:nvCxnSpPr>
          <p:cNvPr id="30" name="111 Conector recto"/>
          <p:cNvCxnSpPr>
            <a:endCxn id="31" idx="1"/>
          </p:cNvCxnSpPr>
          <p:nvPr/>
        </p:nvCxnSpPr>
        <p:spPr>
          <a:xfrm>
            <a:off x="4972748" y="2902587"/>
            <a:ext cx="2041473" cy="939431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31" name="112 Rectángulo"/>
          <p:cNvSpPr/>
          <p:nvPr/>
        </p:nvSpPr>
        <p:spPr bwMode="auto">
          <a:xfrm>
            <a:off x="7014220" y="3600938"/>
            <a:ext cx="668525" cy="48216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200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184</a:t>
            </a:r>
          </a:p>
        </p:txBody>
      </p:sp>
      <p:cxnSp>
        <p:nvCxnSpPr>
          <p:cNvPr id="32" name="113 Conector recto"/>
          <p:cNvCxnSpPr>
            <a:stCxn id="33" idx="3"/>
          </p:cNvCxnSpPr>
          <p:nvPr/>
        </p:nvCxnSpPr>
        <p:spPr>
          <a:xfrm flipV="1">
            <a:off x="2557860" y="2980973"/>
            <a:ext cx="1878297" cy="722564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33" name="115 Rectángulo"/>
          <p:cNvSpPr/>
          <p:nvPr/>
        </p:nvSpPr>
        <p:spPr bwMode="auto">
          <a:xfrm>
            <a:off x="1884971" y="3464756"/>
            <a:ext cx="672889" cy="4775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213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192</a:t>
            </a:r>
          </a:p>
        </p:txBody>
      </p:sp>
      <p:cxnSp>
        <p:nvCxnSpPr>
          <p:cNvPr id="34" name="119 Conector recto"/>
          <p:cNvCxnSpPr>
            <a:stCxn id="35" idx="0"/>
          </p:cNvCxnSpPr>
          <p:nvPr/>
        </p:nvCxnSpPr>
        <p:spPr>
          <a:xfrm flipV="1">
            <a:off x="4101578" y="3405179"/>
            <a:ext cx="448256" cy="1366615"/>
          </a:xfrm>
          <a:prstGeom prst="line">
            <a:avLst/>
          </a:prstGeom>
          <a:noFill/>
          <a:ln w="6350" cap="flat" cmpd="sng" algn="ctr">
            <a:solidFill>
              <a:srgbClr val="FF66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35" name="18 Rectángulo"/>
          <p:cNvSpPr/>
          <p:nvPr/>
        </p:nvSpPr>
        <p:spPr bwMode="auto">
          <a:xfrm>
            <a:off x="3766999" y="4771794"/>
            <a:ext cx="669158" cy="48357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402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369</a:t>
            </a:r>
          </a:p>
        </p:txBody>
      </p:sp>
      <p:sp>
        <p:nvSpPr>
          <p:cNvPr id="36" name="25 Rectángulo"/>
          <p:cNvSpPr/>
          <p:nvPr/>
        </p:nvSpPr>
        <p:spPr bwMode="auto">
          <a:xfrm>
            <a:off x="7008744" y="3030686"/>
            <a:ext cx="670620" cy="479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00CC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68575" tIns="34287" rIns="68575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73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44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215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89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59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430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504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77" algn="l" defTabSz="9141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P: 442 </a:t>
            </a:r>
          </a:p>
          <a:p>
            <a:pPr marL="0" marR="0" lvl="0" indent="0" algn="ctr" defTabSz="6857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E: 266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85113" y="4718357"/>
            <a:ext cx="1327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260" b="1" dirty="0">
                <a:solidFill>
                  <a:srgbClr val="000000"/>
                </a:solidFill>
                <a:latin typeface="Arial Narrow" pitchFamily="34" charset="0"/>
              </a:rPr>
              <a:t>P: Participantes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260" b="1" dirty="0">
                <a:solidFill>
                  <a:srgbClr val="000000"/>
                </a:solidFill>
                <a:latin typeface="Arial Narrow" pitchFamily="34" charset="0"/>
              </a:rPr>
              <a:t>E: Entidades</a:t>
            </a:r>
          </a:p>
        </p:txBody>
      </p:sp>
    </p:spTree>
    <p:extLst>
      <p:ext uri="{BB962C8B-B14F-4D97-AF65-F5344CB8AC3E}">
        <p14:creationId xmlns:p14="http://schemas.microsoft.com/office/powerpoint/2010/main" val="7536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169" y="101071"/>
            <a:ext cx="7718181" cy="1104636"/>
          </a:xfrm>
        </p:spPr>
        <p:txBody>
          <a:bodyPr/>
          <a:lstStyle/>
          <a:p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PARTICIPACIÓN Y SERVICIO AL CIUDADANO</a:t>
            </a:r>
          </a:p>
        </p:txBody>
      </p:sp>
      <p:pic>
        <p:nvPicPr>
          <p:cNvPr id="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33648"/>
            <a:ext cx="4525796" cy="39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259" y="1733648"/>
            <a:ext cx="4445909" cy="34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pic>
        <p:nvPicPr>
          <p:cNvPr id="5" name="Picture 2" descr="Resultado de imagen para mapa de colomb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85292"/>
            <a:ext cx="3135784" cy="4657700"/>
          </a:xfrm>
          <a:prstGeom prst="rect">
            <a:avLst/>
          </a:prstGeom>
          <a:noFill/>
        </p:spPr>
      </p:pic>
      <p:sp>
        <p:nvSpPr>
          <p:cNvPr id="6" name="Flecha abajo 9"/>
          <p:cNvSpPr/>
          <p:nvPr/>
        </p:nvSpPr>
        <p:spPr bwMode="auto">
          <a:xfrm>
            <a:off x="5068186" y="1057300"/>
            <a:ext cx="511926" cy="371741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rgbClr val="88BC64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40000"/>
              </a:schemeClr>
            </a:glow>
          </a:effectLst>
        </p:spPr>
        <p:txBody>
          <a:bodyPr vert="horz" wrap="square" lIns="91417" tIns="45708" rIns="91417" bIns="45708" numCol="1" rtlCol="0" anchor="t" anchorCtr="0" compatLnSpc="1">
            <a:prstTxWarp prst="textNoShape">
              <a:avLst/>
            </a:prstTxWarp>
          </a:bodyPr>
          <a:lstStyle/>
          <a:p>
            <a:pPr defTabSz="914182"/>
            <a:endParaRPr lang="es-CO" sz="2400" dirty="0">
              <a:latin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6498" y="1633364"/>
            <a:ext cx="5565388" cy="84911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8" rIns="91417" bIns="45708" rtlCol="0" anchor="ctr"/>
          <a:lstStyle/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kern="0" dirty="0">
                <a:solidFill>
                  <a:srgbClr val="000000"/>
                </a:solidFill>
                <a:latin typeface="Calibri"/>
              </a:rPr>
              <a:t>UN GRAN QUEHACER PARA </a:t>
            </a:r>
          </a:p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kern="0" dirty="0">
                <a:solidFill>
                  <a:srgbClr val="000000"/>
                </a:solidFill>
                <a:latin typeface="Calibri"/>
              </a:rPr>
              <a:t>UN PAÍS CON PROSPERIDAD </a:t>
            </a:r>
          </a:p>
        </p:txBody>
      </p:sp>
      <p:sp>
        <p:nvSpPr>
          <p:cNvPr id="8" name="6 Rectángulo"/>
          <p:cNvSpPr/>
          <p:nvPr/>
        </p:nvSpPr>
        <p:spPr>
          <a:xfrm>
            <a:off x="3072988" y="2730341"/>
            <a:ext cx="5760640" cy="22467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pPr lvl="0" algn="just" eaLnBrk="1" hangingPunct="1">
              <a:spcAft>
                <a:spcPct val="25000"/>
              </a:spcAft>
            </a:pP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Contabilidad para el </a:t>
            </a:r>
            <a:r>
              <a:rPr lang="en-GB" altLang="es-CO" sz="2800" b="1" u="sng" dirty="0">
                <a:solidFill>
                  <a:srgbClr val="000000"/>
                </a:solidFill>
                <a:cs typeface="Arial" charset="0"/>
              </a:rPr>
              <a:t>BUEN GOBIERNO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de las organizaciones. Adecuación de la Contabilidad Pública a un nuevo concepto de RENDICIÓN DE CUENTAS </a:t>
            </a:r>
            <a:r>
              <a:rPr lang="en-GB" altLang="es-CO" sz="2800" b="1" i="1" dirty="0">
                <a:solidFill>
                  <a:srgbClr val="000000"/>
                </a:solidFill>
                <a:cs typeface="Arial" charset="0"/>
              </a:rPr>
              <a:t>(“Accountability”)</a:t>
            </a:r>
          </a:p>
        </p:txBody>
      </p:sp>
      <p:sp>
        <p:nvSpPr>
          <p:cNvPr id="9" name="10 Rectángulo"/>
          <p:cNvSpPr/>
          <p:nvPr/>
        </p:nvSpPr>
        <p:spPr>
          <a:xfrm>
            <a:off x="588948" y="0"/>
            <a:ext cx="8582296" cy="1077212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s-CO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CONTABILIDAD PÚBLICA GENERADORA DE VALOR </a:t>
            </a:r>
          </a:p>
          <a:p>
            <a:pPr algn="ctr"/>
            <a:r>
              <a:rPr lang="es-CO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PARA UN PAÍS DE BUENAS PRÁCTICAS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5418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53" y="184196"/>
            <a:ext cx="7848052" cy="51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169" y="18739"/>
            <a:ext cx="7718181" cy="105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LAS CUENTAS PÚBLICAS SON Y DEBEN SER PÚBLICAS?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08" y="1072940"/>
            <a:ext cx="9171807" cy="46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/>
          <p:cNvGrpSpPr/>
          <p:nvPr/>
        </p:nvGrpSpPr>
        <p:grpSpPr>
          <a:xfrm>
            <a:off x="4294549" y="765337"/>
            <a:ext cx="4669939" cy="2092163"/>
            <a:chOff x="3996943" y="1585576"/>
            <a:chExt cx="4669939" cy="2092163"/>
          </a:xfrm>
        </p:grpSpPr>
        <p:pic>
          <p:nvPicPr>
            <p:cNvPr id="19" name="Picture 2" descr="D:\BACKUP 03 MARZO 2016\Desktop\descarg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69656">
              <a:off x="4114438" y="1585576"/>
              <a:ext cx="4552444" cy="20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8 CuadroTexto"/>
            <p:cNvSpPr txBox="1"/>
            <p:nvPr/>
          </p:nvSpPr>
          <p:spPr>
            <a:xfrm rot="854476">
              <a:off x="3996943" y="2401309"/>
              <a:ext cx="3137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2000" b="1" dirty="0">
                  <a:solidFill>
                    <a:srgbClr val="000000"/>
                  </a:solidFill>
                  <a:latin typeface="Arial Narrow" pitchFamily="34" charset="0"/>
                </a:rPr>
                <a:t>      de las cuentas públicas </a:t>
              </a:r>
            </a:p>
          </p:txBody>
        </p:sp>
      </p:grpSp>
      <p:sp>
        <p:nvSpPr>
          <p:cNvPr id="21" name="10 CuadroTexto"/>
          <p:cNvSpPr txBox="1"/>
          <p:nvPr/>
        </p:nvSpPr>
        <p:spPr>
          <a:xfrm>
            <a:off x="568105" y="841276"/>
            <a:ext cx="3071736" cy="1077218"/>
          </a:xfrm>
          <a:prstGeom prst="rect">
            <a:avLst/>
          </a:prstGeom>
          <a:noFill/>
          <a:ln>
            <a:solidFill>
              <a:srgbClr val="3333CC">
                <a:lumMod val="75000"/>
              </a:srgbClr>
            </a:solidFill>
          </a:ln>
          <a:effectLst>
            <a:glow rad="63500">
              <a:srgbClr val="000000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32" tIns="45717" rIns="91432" bIns="45717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BUEN  GOBIERNO ES</a:t>
            </a:r>
            <a:r>
              <a:rPr kumimoji="0" lang="es-CO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: </a:t>
            </a:r>
          </a:p>
        </p:txBody>
      </p:sp>
      <p:sp>
        <p:nvSpPr>
          <p:cNvPr id="22" name="11 Flecha curvada hacia abajo"/>
          <p:cNvSpPr/>
          <p:nvPr/>
        </p:nvSpPr>
        <p:spPr bwMode="auto">
          <a:xfrm>
            <a:off x="2559720" y="49188"/>
            <a:ext cx="3960440" cy="717174"/>
          </a:xfrm>
          <a:prstGeom prst="curvedDownArrow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7" rIns="91432" bIns="4571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3" name="9 CuadroTexto"/>
          <p:cNvSpPr txBox="1"/>
          <p:nvPr/>
        </p:nvSpPr>
        <p:spPr>
          <a:xfrm>
            <a:off x="3466333" y="2785492"/>
            <a:ext cx="5473447" cy="2292929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más que un PRINCIPIO…un      	</a:t>
            </a:r>
            <a:r>
              <a:rPr kumimoji="0" lang="es-CO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BENEFICIO</a:t>
            </a: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 términos de: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99909" marR="0" lvl="1" indent="-342872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Calidad de información</a:t>
            </a:r>
          </a:p>
          <a:p>
            <a:pPr marL="799909" marR="0" lvl="1" indent="-342872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Uso de la información</a:t>
            </a:r>
          </a:p>
          <a:p>
            <a:pPr marL="799909" marR="0" lvl="1" indent="-342872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Divulgación proactiva de la Información</a:t>
            </a:r>
            <a:endParaRPr kumimoji="0" lang="es-CO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4" name="Picture 1" descr="C:\Users\jbejarano\Downloads\logo definitivo 2017Recurso 43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2093205"/>
            <a:ext cx="3816424" cy="332158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004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D8523B-79F9-4635-B6B8-E2466E563B6C}"/>
              </a:ext>
            </a:extLst>
          </p:cNvPr>
          <p:cNvSpPr/>
          <p:nvPr/>
        </p:nvSpPr>
        <p:spPr bwMode="auto">
          <a:xfrm>
            <a:off x="134938" y="3876675"/>
            <a:ext cx="903287" cy="4270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Res.033 de 2012</a:t>
            </a:r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8BF2BBD-7624-418E-A963-BD42357F1F90}"/>
              </a:ext>
            </a:extLst>
          </p:cNvPr>
          <p:cNvSpPr/>
          <p:nvPr/>
        </p:nvSpPr>
        <p:spPr>
          <a:xfrm rot="5400000">
            <a:off x="303252" y="4221482"/>
            <a:ext cx="566818" cy="90421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00" kern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en L 4">
            <a:extLst>
              <a:ext uri="{FF2B5EF4-FFF2-40B4-BE49-F238E27FC236}">
                <a16:creationId xmlns:a16="http://schemas.microsoft.com/office/drawing/2014/main" id="{A002FDA0-07BA-4FA6-A233-2AF2412FD4FB}"/>
              </a:ext>
            </a:extLst>
          </p:cNvPr>
          <p:cNvSpPr/>
          <p:nvPr/>
        </p:nvSpPr>
        <p:spPr>
          <a:xfrm rot="5400000">
            <a:off x="2798045" y="3517655"/>
            <a:ext cx="427846" cy="85828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6" name="Forma en L 5">
            <a:extLst>
              <a:ext uri="{FF2B5EF4-FFF2-40B4-BE49-F238E27FC236}">
                <a16:creationId xmlns:a16="http://schemas.microsoft.com/office/drawing/2014/main" id="{7864B052-36C0-4ECA-B13D-31494EA5DB24}"/>
              </a:ext>
            </a:extLst>
          </p:cNvPr>
          <p:cNvSpPr/>
          <p:nvPr/>
        </p:nvSpPr>
        <p:spPr>
          <a:xfrm rot="5400000">
            <a:off x="3991571" y="3161652"/>
            <a:ext cx="470432" cy="839649"/>
          </a:xfrm>
          <a:prstGeom prst="corner">
            <a:avLst>
              <a:gd name="adj1" fmla="val 16120"/>
              <a:gd name="adj2" fmla="val 19589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7" name="Forma en L 6">
            <a:extLst>
              <a:ext uri="{FF2B5EF4-FFF2-40B4-BE49-F238E27FC236}">
                <a16:creationId xmlns:a16="http://schemas.microsoft.com/office/drawing/2014/main" id="{B625DC95-77D6-4A72-B72C-52035B18CC5D}"/>
              </a:ext>
            </a:extLst>
          </p:cNvPr>
          <p:cNvSpPr/>
          <p:nvPr/>
        </p:nvSpPr>
        <p:spPr>
          <a:xfrm rot="5400000">
            <a:off x="5257450" y="2636510"/>
            <a:ext cx="541883" cy="87761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8" name="Forma en L 7">
            <a:extLst>
              <a:ext uri="{FF2B5EF4-FFF2-40B4-BE49-F238E27FC236}">
                <a16:creationId xmlns:a16="http://schemas.microsoft.com/office/drawing/2014/main" id="{2228E8EC-97FE-457F-B386-459DFCA0B7E5}"/>
              </a:ext>
            </a:extLst>
          </p:cNvPr>
          <p:cNvSpPr/>
          <p:nvPr/>
        </p:nvSpPr>
        <p:spPr>
          <a:xfrm rot="5400000">
            <a:off x="6614660" y="2002943"/>
            <a:ext cx="546968" cy="90110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1438275" y="3651250"/>
            <a:ext cx="736600" cy="38735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 2013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151D1F9-57E9-447A-8C73-FA30EB7825DC}"/>
              </a:ext>
            </a:extLst>
          </p:cNvPr>
          <p:cNvSpPr/>
          <p:nvPr/>
        </p:nvSpPr>
        <p:spPr bwMode="auto">
          <a:xfrm>
            <a:off x="2363104" y="3140769"/>
            <a:ext cx="1126912" cy="487910"/>
          </a:xfrm>
          <a:prstGeom prst="rect">
            <a:avLst/>
          </a:prstGeom>
          <a:solidFill>
            <a:srgbClr val="A5A5A5">
              <a:lumMod val="8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Res.743/2013 - 037/2017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345980-9AEA-4D14-AEFA-C5096CB490F2}"/>
              </a:ext>
            </a:extLst>
          </p:cNvPr>
          <p:cNvSpPr/>
          <p:nvPr/>
        </p:nvSpPr>
        <p:spPr bwMode="auto">
          <a:xfrm>
            <a:off x="3806825" y="2805113"/>
            <a:ext cx="893763" cy="46831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414 de 2014</a:t>
            </a:r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9D07E90B-C8F7-4241-A5E6-6C525B991B60}"/>
              </a:ext>
            </a:extLst>
          </p:cNvPr>
          <p:cNvSpPr/>
          <p:nvPr/>
        </p:nvSpPr>
        <p:spPr>
          <a:xfrm>
            <a:off x="7338696" y="1937044"/>
            <a:ext cx="284692" cy="178353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5BBAA672-5489-45A6-8877-E328C51D1E20}"/>
              </a:ext>
            </a:extLst>
          </p:cNvPr>
          <p:cNvSpPr/>
          <p:nvPr/>
        </p:nvSpPr>
        <p:spPr>
          <a:xfrm>
            <a:off x="6025671" y="2535005"/>
            <a:ext cx="301573" cy="199117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7BD3FE4B-96ED-4D56-A11C-C7570C3BF0FD}"/>
              </a:ext>
            </a:extLst>
          </p:cNvPr>
          <p:cNvSpPr/>
          <p:nvPr/>
        </p:nvSpPr>
        <p:spPr>
          <a:xfrm>
            <a:off x="4729527" y="3164417"/>
            <a:ext cx="301573" cy="199117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8E309FA4-B2E0-4426-BDEE-3B7B2BCCA701}"/>
              </a:ext>
            </a:extLst>
          </p:cNvPr>
          <p:cNvSpPr/>
          <p:nvPr/>
        </p:nvSpPr>
        <p:spPr>
          <a:xfrm>
            <a:off x="1057119" y="4117428"/>
            <a:ext cx="301573" cy="199117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25" y="3478213"/>
            <a:ext cx="336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AFB373F-C29C-437B-964C-BF43870BF856}"/>
              </a:ext>
            </a:extLst>
          </p:cNvPr>
          <p:cNvSpPr txBox="1"/>
          <p:nvPr/>
        </p:nvSpPr>
        <p:spPr>
          <a:xfrm>
            <a:off x="2657475" y="3816350"/>
            <a:ext cx="962025" cy="1285875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Marco Normativo dispuesto en el anexo Decreto 2784 de 2012. Empresas Cotizantes.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Hoy Decreto 2420 de 2015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A5A0A6A-A0BF-4E6C-8C84-9B7BB3BC91E4}"/>
              </a:ext>
            </a:extLst>
          </p:cNvPr>
          <p:cNvSpPr txBox="1"/>
          <p:nvPr/>
        </p:nvSpPr>
        <p:spPr>
          <a:xfrm>
            <a:off x="3878263" y="3405188"/>
            <a:ext cx="860425" cy="411162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Marco normativo para </a:t>
            </a: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Empresas que no Cotizan.</a:t>
            </a:r>
            <a:endParaRPr lang="es-CO" sz="12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3" y="3840163"/>
            <a:ext cx="3571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54DFD6A6-290B-4FCD-8C1E-DE4379EA121B}"/>
              </a:ext>
            </a:extLst>
          </p:cNvPr>
          <p:cNvSpPr/>
          <p:nvPr/>
        </p:nvSpPr>
        <p:spPr bwMode="auto">
          <a:xfrm>
            <a:off x="5089525" y="2300288"/>
            <a:ext cx="877888" cy="42703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533 de 2015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F933C1-2957-4413-9C7B-84BCD2422F6B}"/>
              </a:ext>
            </a:extLst>
          </p:cNvPr>
          <p:cNvSpPr txBox="1"/>
          <p:nvPr/>
        </p:nvSpPr>
        <p:spPr>
          <a:xfrm>
            <a:off x="5170488" y="2887663"/>
            <a:ext cx="1066800" cy="703262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RCP el marco normativo aplicable para las Entidades 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de Gobierno</a:t>
            </a:r>
            <a:endParaRPr lang="es-CO" sz="12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9D8523B-79F9-4635-B6B8-E2466E563B6C}"/>
              </a:ext>
            </a:extLst>
          </p:cNvPr>
          <p:cNvSpPr/>
          <p:nvPr/>
        </p:nvSpPr>
        <p:spPr bwMode="auto">
          <a:xfrm>
            <a:off x="6411913" y="1714500"/>
            <a:ext cx="887412" cy="427038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Res.628 de 2015</a:t>
            </a:r>
          </a:p>
        </p:txBody>
      </p: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6524625" y="2228850"/>
            <a:ext cx="1098550" cy="846138"/>
            <a:chOff x="-251230" y="1547017"/>
            <a:chExt cx="4391238" cy="5941918"/>
          </a:xfrm>
        </p:grpSpPr>
        <p:sp>
          <p:nvSpPr>
            <p:cNvPr id="26" name="Rectángulo 77"/>
            <p:cNvSpPr>
              <a:spLocks noChangeArrowheads="1"/>
            </p:cNvSpPr>
            <p:nvPr/>
          </p:nvSpPr>
          <p:spPr bwMode="auto">
            <a:xfrm>
              <a:off x="279006" y="2281630"/>
              <a:ext cx="2517883" cy="2207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9pPr>
            </a:lstStyle>
            <a:p>
              <a:endParaRPr lang="es-CO" altLang="es-CO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009E52E-6E68-46D6-AEF6-ED1EF3113AC8}"/>
                </a:ext>
              </a:extLst>
            </p:cNvPr>
            <p:cNvSpPr txBox="1"/>
            <p:nvPr/>
          </p:nvSpPr>
          <p:spPr>
            <a:xfrm>
              <a:off x="-251230" y="1547017"/>
              <a:ext cx="4391238" cy="5941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57150" tIns="57150" rIns="57150" bIns="57150" spcCol="1270"/>
            <a:lstStyle/>
            <a:p>
              <a:pPr defTabSz="6667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1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Incorpora al RCP, el referente teórico y metodológico de la regulación contable pública y define el </a:t>
              </a:r>
              <a:r>
                <a:rPr lang="es-ES" sz="12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alcance del RCP.</a:t>
              </a:r>
              <a:endPara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1101725" y="931863"/>
            <a:ext cx="2033588" cy="44291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354, 355 y 356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2007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009E52E-6E68-46D6-AEF6-ED1EF3113AC8}"/>
              </a:ext>
            </a:extLst>
          </p:cNvPr>
          <p:cNvSpPr txBox="1"/>
          <p:nvPr/>
        </p:nvSpPr>
        <p:spPr>
          <a:xfrm>
            <a:off x="1158875" y="1535113"/>
            <a:ext cx="933450" cy="1055687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just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Régimen de Contabilidad Pública - RCP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ea typeface="+mn-ea"/>
                <a:cs typeface="+mn-cs"/>
              </a:rPr>
              <a:t> Principio de                                    devengo   causación</a:t>
            </a:r>
          </a:p>
          <a:p>
            <a:pPr algn="just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9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AFB373F-C29C-437B-964C-BF43870BF856}"/>
              </a:ext>
            </a:extLst>
          </p:cNvPr>
          <p:cNvSpPr txBox="1"/>
          <p:nvPr/>
        </p:nvSpPr>
        <p:spPr>
          <a:xfrm>
            <a:off x="2206625" y="1543050"/>
            <a:ext cx="10731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- Plan General de Contabilidad Pública 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- Manual de Procedimientos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- Doctrina Contable </a:t>
            </a:r>
          </a:p>
        </p:txBody>
      </p:sp>
      <p:sp>
        <p:nvSpPr>
          <p:cNvPr id="31" name="Forma en L 30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7956919" y="1212764"/>
            <a:ext cx="609935" cy="117127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9D8523B-79F9-4635-B6B8-E2466E563B6C}"/>
              </a:ext>
            </a:extLst>
          </p:cNvPr>
          <p:cNvSpPr/>
          <p:nvPr/>
        </p:nvSpPr>
        <p:spPr bwMode="auto">
          <a:xfrm>
            <a:off x="7675563" y="984250"/>
            <a:ext cx="1169987" cy="4445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461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2017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4F933C1-2957-4413-9C7B-84BCD2422F6B}"/>
              </a:ext>
            </a:extLst>
          </p:cNvPr>
          <p:cNvSpPr txBox="1"/>
          <p:nvPr/>
        </p:nvSpPr>
        <p:spPr>
          <a:xfrm>
            <a:off x="7761288" y="1531938"/>
            <a:ext cx="1065212" cy="704850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el Marco Normativo para las Entidades en Liquidación</a:t>
            </a:r>
            <a:endParaRPr lang="es-CO" sz="12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3551238" y="933450"/>
            <a:ext cx="1065212" cy="446088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357 de 2008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3605213" y="1476375"/>
            <a:ext cx="992187" cy="763588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ctr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05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Procedimiento para la evaluación del Control Interno Contable</a:t>
            </a:r>
          </a:p>
        </p:txBody>
      </p:sp>
      <p:sp>
        <p:nvSpPr>
          <p:cNvPr id="36" name="Forma en L 35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6826419" y="4091178"/>
            <a:ext cx="403487" cy="100811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6524625" y="3910013"/>
            <a:ext cx="1008063" cy="430212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192 de 2016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6578600" y="4435475"/>
            <a:ext cx="1134464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ctr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el elemento procedimientos transversales</a:t>
            </a:r>
          </a:p>
        </p:txBody>
      </p:sp>
      <p:sp>
        <p:nvSpPr>
          <p:cNvPr id="39" name="Forma en L 38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1327040" y="1207825"/>
            <a:ext cx="578478" cy="102165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40" name="Forma en L 39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3735035" y="1224459"/>
            <a:ext cx="693707" cy="109263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009E52E-6E68-46D6-AEF6-ED1EF3113AC8}"/>
              </a:ext>
            </a:extLst>
          </p:cNvPr>
          <p:cNvSpPr txBox="1"/>
          <p:nvPr/>
        </p:nvSpPr>
        <p:spPr>
          <a:xfrm>
            <a:off x="203200" y="4437063"/>
            <a:ext cx="1169988" cy="692150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Aplicación voluntaria de las NIIF para las empresas sujetas al ámbito de aplicación del RCP.</a:t>
            </a:r>
          </a:p>
        </p:txBody>
      </p:sp>
      <p:sp>
        <p:nvSpPr>
          <p:cNvPr id="42" name="Forma en L 41">
            <a:extLst>
              <a:ext uri="{FF2B5EF4-FFF2-40B4-BE49-F238E27FC236}">
                <a16:creationId xmlns:a16="http://schemas.microsoft.com/office/drawing/2014/main" id="{6D24C93B-EB57-43EE-A28F-1B6E5F9F23F5}"/>
              </a:ext>
            </a:extLst>
          </p:cNvPr>
          <p:cNvSpPr/>
          <p:nvPr/>
        </p:nvSpPr>
        <p:spPr>
          <a:xfrm rot="5400000">
            <a:off x="1553657" y="3962619"/>
            <a:ext cx="491186" cy="73710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43" name="Imagen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903288"/>
            <a:ext cx="10572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orma en L 43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2299247" y="1332364"/>
            <a:ext cx="681462" cy="101221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13" y="4192588"/>
            <a:ext cx="7048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44345980-9AEA-4D14-AEFA-C5096CB490F2}"/>
              </a:ext>
            </a:extLst>
          </p:cNvPr>
          <p:cNvSpPr/>
          <p:nvPr/>
        </p:nvSpPr>
        <p:spPr bwMode="auto">
          <a:xfrm>
            <a:off x="246888" y="96838"/>
            <a:ext cx="8652448" cy="6628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kern="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RUTA DEL PROCESO DE IMPLEMENTACIÓN Y APLICACIÓN DE LA CONVERGENCIA CONTABLE PÚBLICA A PRÁCTICAS  INTERNACIONALES </a:t>
            </a:r>
            <a:r>
              <a:rPr lang="es-CO" sz="1800" b="1" kern="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(NIIF - NICSP)</a:t>
            </a:r>
          </a:p>
        </p:txBody>
      </p:sp>
      <p:sp>
        <p:nvSpPr>
          <p:cNvPr id="47" name="Forma en L 38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5428918" y="3976981"/>
            <a:ext cx="403487" cy="125174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48" name="Rectángulo 39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5032375" y="3916363"/>
            <a:ext cx="1173163" cy="41433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525 de 2016</a:t>
            </a:r>
          </a:p>
        </p:txBody>
      </p:sp>
      <p:sp>
        <p:nvSpPr>
          <p:cNvPr id="49" name="CuadroTexto 40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4997450" y="4416425"/>
            <a:ext cx="1330325" cy="649288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ctr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la Norma de Proceso Contable y Sistema Documental Contable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5676900" y="969963"/>
            <a:ext cx="1171575" cy="40163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1314 de 2009</a:t>
            </a:r>
          </a:p>
        </p:txBody>
      </p:sp>
      <p:cxnSp>
        <p:nvCxnSpPr>
          <p:cNvPr id="51" name="Conector recto de flecha 102"/>
          <p:cNvCxnSpPr>
            <a:cxnSpLocks noChangeShapeType="1"/>
          </p:cNvCxnSpPr>
          <p:nvPr/>
        </p:nvCxnSpPr>
        <p:spPr bwMode="auto">
          <a:xfrm flipH="1">
            <a:off x="468313" y="1428750"/>
            <a:ext cx="5795962" cy="2411413"/>
          </a:xfrm>
          <a:prstGeom prst="straightConnector1">
            <a:avLst/>
          </a:prstGeom>
          <a:noFill/>
          <a:ln w="34925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Forma en L 51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8235434" y="4127868"/>
            <a:ext cx="466379" cy="1025736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CC99"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7966960" y="3873692"/>
            <a:ext cx="1025735" cy="445647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193 de 2016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8010761" y="4456069"/>
            <a:ext cx="1025735" cy="7058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marL="0" marR="0" lvl="0" indent="0" algn="ctr" defTabSz="66675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Procedimiento para la evaluación del Control Interno Contable.</a:t>
            </a:r>
          </a:p>
        </p:txBody>
      </p:sp>
    </p:spTree>
    <p:extLst>
      <p:ext uri="{BB962C8B-B14F-4D97-AF65-F5344CB8AC3E}">
        <p14:creationId xmlns:p14="http://schemas.microsoft.com/office/powerpoint/2010/main" val="8998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8" grpId="0"/>
      <p:bldP spid="19" grpId="0"/>
      <p:bldP spid="21" grpId="0" animBg="1"/>
      <p:bldP spid="22" grpId="0"/>
      <p:bldP spid="24" grpId="0" animBg="1"/>
      <p:bldP spid="32" grpId="0" animBg="1"/>
      <p:bldP spid="33" grpId="0"/>
      <p:bldP spid="37" grpId="0" animBg="1"/>
      <p:bldP spid="38" grpId="0"/>
      <p:bldP spid="41" grpId="0"/>
      <p:bldP spid="48" grpId="0" animBg="1"/>
      <p:bldP spid="49" grpId="0"/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683" y="13991"/>
            <a:ext cx="7718181" cy="1054159"/>
          </a:xfrm>
        </p:spPr>
        <p:txBody>
          <a:bodyPr>
            <a:normAutofit/>
          </a:bodyPr>
          <a:lstStyle/>
          <a:p>
            <a:r>
              <a:rPr lang="es-E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MODELOS DE CONTABILIDAD</a:t>
            </a:r>
            <a:br>
              <a:rPr lang="es-E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CONVERGENCIA -</a:t>
            </a:r>
            <a:endParaRPr lang="es-CO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17 Marcador de 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165372"/>
              </p:ext>
            </p:extLst>
          </p:nvPr>
        </p:nvGraphicFramePr>
        <p:xfrm>
          <a:off x="0" y="1068150"/>
          <a:ext cx="8320031" cy="464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2781426"/>
            <a:ext cx="206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25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MODELOS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25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25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CONTABILIDAD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" name="_s1030"/>
          <p:cNvSpPr>
            <a:spLocks noChangeArrowheads="1"/>
          </p:cNvSpPr>
          <p:nvPr/>
        </p:nvSpPr>
        <p:spPr bwMode="auto">
          <a:xfrm>
            <a:off x="7044966" y="1218627"/>
            <a:ext cx="1775506" cy="10988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lumMod val="65000"/>
                </a:srgbClr>
              </a:gs>
              <a:gs pos="50000">
                <a:srgbClr val="FFFFFF"/>
              </a:gs>
              <a:gs pos="100000">
                <a:srgbClr val="FFFFFF">
                  <a:lumMod val="85000"/>
                </a:srgbClr>
              </a:gs>
            </a:gsLst>
            <a:path path="rect">
              <a:fillToRect l="100000" t="10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67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NIIF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83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Resoluciones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83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743/2013 (D)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83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037/2017</a:t>
            </a:r>
          </a:p>
        </p:txBody>
      </p:sp>
      <p:sp>
        <p:nvSpPr>
          <p:cNvPr id="9" name="_s1030"/>
          <p:cNvSpPr>
            <a:spLocks noChangeArrowheads="1"/>
          </p:cNvSpPr>
          <p:nvPr/>
        </p:nvSpPr>
        <p:spPr bwMode="auto">
          <a:xfrm>
            <a:off x="7285710" y="2676440"/>
            <a:ext cx="1534762" cy="10811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lumMod val="65000"/>
                </a:srgbClr>
              </a:gs>
              <a:gs pos="50000">
                <a:srgbClr val="FFFFFF"/>
              </a:gs>
              <a:gs pos="100000">
                <a:srgbClr val="FFFFFF">
                  <a:lumMod val="85000"/>
                </a:srgbClr>
              </a:gs>
            </a:gsLst>
            <a:path path="rect">
              <a:fillToRect l="100000" t="10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67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NIIF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83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Resolución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83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414 / 2014</a:t>
            </a:r>
          </a:p>
        </p:txBody>
      </p:sp>
      <p:sp>
        <p:nvSpPr>
          <p:cNvPr id="10" name="_s1030"/>
          <p:cNvSpPr>
            <a:spLocks noChangeArrowheads="1"/>
          </p:cNvSpPr>
          <p:nvPr/>
        </p:nvSpPr>
        <p:spPr bwMode="auto">
          <a:xfrm>
            <a:off x="7243042" y="4116602"/>
            <a:ext cx="1505422" cy="877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lumMod val="65000"/>
                </a:srgbClr>
              </a:gs>
              <a:gs pos="50000">
                <a:srgbClr val="FFFFFF"/>
              </a:gs>
              <a:gs pos="100000">
                <a:srgbClr val="FFFFFF">
                  <a:lumMod val="85000"/>
                </a:srgbClr>
              </a:gs>
            </a:gsLst>
            <a:path path="rect">
              <a:fillToRect l="100000" t="10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NICSP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Resolución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533 /2015</a:t>
            </a:r>
          </a:p>
        </p:txBody>
      </p:sp>
      <p:cxnSp>
        <p:nvCxnSpPr>
          <p:cNvPr id="11" name="Conector recto 3"/>
          <p:cNvCxnSpPr/>
          <p:nvPr/>
        </p:nvCxnSpPr>
        <p:spPr>
          <a:xfrm>
            <a:off x="6444208" y="1768033"/>
            <a:ext cx="523615" cy="9347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2" name="Conector recto 17"/>
          <p:cNvCxnSpPr/>
          <p:nvPr/>
        </p:nvCxnSpPr>
        <p:spPr>
          <a:xfrm>
            <a:off x="6588224" y="3217540"/>
            <a:ext cx="625478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3" name="Conector recto 18"/>
          <p:cNvCxnSpPr/>
          <p:nvPr/>
        </p:nvCxnSpPr>
        <p:spPr>
          <a:xfrm>
            <a:off x="6625177" y="4657700"/>
            <a:ext cx="589156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4" name="Conector recto 17"/>
          <p:cNvCxnSpPr/>
          <p:nvPr/>
        </p:nvCxnSpPr>
        <p:spPr>
          <a:xfrm flipV="1">
            <a:off x="2339752" y="3338274"/>
            <a:ext cx="432048" cy="2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5" name="Conector recto 17"/>
          <p:cNvCxnSpPr/>
          <p:nvPr/>
        </p:nvCxnSpPr>
        <p:spPr>
          <a:xfrm flipV="1">
            <a:off x="2003715" y="2065411"/>
            <a:ext cx="840093" cy="720081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6" name="Conector recto 17"/>
          <p:cNvCxnSpPr/>
          <p:nvPr/>
        </p:nvCxnSpPr>
        <p:spPr>
          <a:xfrm>
            <a:off x="2174741" y="4116602"/>
            <a:ext cx="787398" cy="604746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010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acitaciones0109_2018_2.pptx" id="{9854745F-F716-477A-9E18-138129F5CEAC}" vid="{C377E727-B3EE-487F-8A21-EEABDC08482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lantilla_presentacion_MHC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lantilla_presentacion_MHC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lantilla_presentacion_MHC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lantilla_presentacion_MHC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lantilla_presentacion_MHC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2709</Words>
  <Application>Microsoft Office PowerPoint</Application>
  <PresentationFormat>Presentación en pantalla (16:10)</PresentationFormat>
  <Paragraphs>528</Paragraphs>
  <Slides>37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Adobe Heiti Std R</vt:lpstr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LAS CUENTAS PÚBLICAS SON Y DEBEN SER PÚBLICAS?</vt:lpstr>
      <vt:lpstr>Presentación de PowerPoint</vt:lpstr>
      <vt:lpstr>Presentación de PowerPoint</vt:lpstr>
      <vt:lpstr>MODELOS DE CONTABILIDAD  - CONVERGENCIA 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BALANCE GENERAL DE LA NACIÓN - 2017 (miles de millones)</vt:lpstr>
      <vt:lpstr>ESTADOS DE ACTIVIDAD FINANCIERA, ECONÓMICA, SOCIAL Y AMBIENTAL - 2017 </vt:lpstr>
      <vt:lpstr>BALANCE GENERAL SECTOR PÚBLICO- 2017</vt:lpstr>
      <vt:lpstr>EAFES SECTOR PÚBLICO- 2017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 GLOBAL DE ALINEACIÓN POR PAÍSES - AMÉRICA LATINA</vt:lpstr>
      <vt:lpstr>NIVEL GLOBAL DE ALINEACIÓN POR PAÍSES - AMÉRICA LATINA</vt:lpstr>
      <vt:lpstr>COBERTURA DE CAPACITACIONES</vt:lpstr>
      <vt:lpstr>TRANSPARENCIA, PARTICIPACIÓN Y SERVICIO AL CIUDADANO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Rosalvina Robles Hernandes</dc:creator>
  <cp:lastModifiedBy>Carlos Estrada</cp:lastModifiedBy>
  <cp:revision>229</cp:revision>
  <dcterms:created xsi:type="dcterms:W3CDTF">2018-09-03T12:58:49Z</dcterms:created>
  <dcterms:modified xsi:type="dcterms:W3CDTF">2021-05-27T17:06:48Z</dcterms:modified>
</cp:coreProperties>
</file>