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8" r:id="rId2"/>
    <p:sldId id="256" r:id="rId3"/>
    <p:sldId id="266" r:id="rId4"/>
    <p:sldId id="257" r:id="rId5"/>
    <p:sldId id="265" r:id="rId6"/>
    <p:sldId id="262" r:id="rId7"/>
    <p:sldId id="320" r:id="rId8"/>
    <p:sldId id="351" r:id="rId9"/>
    <p:sldId id="268" r:id="rId10"/>
    <p:sldId id="352" r:id="rId11"/>
    <p:sldId id="353" r:id="rId12"/>
    <p:sldId id="354" r:id="rId13"/>
    <p:sldId id="355" r:id="rId14"/>
    <p:sldId id="356" r:id="rId15"/>
    <p:sldId id="357" r:id="rId16"/>
    <p:sldId id="321" r:id="rId17"/>
    <p:sldId id="276" r:id="rId18"/>
    <p:sldId id="277" r:id="rId19"/>
    <p:sldId id="278" r:id="rId20"/>
    <p:sldId id="358" r:id="rId21"/>
    <p:sldId id="359" r:id="rId22"/>
    <p:sldId id="360" r:id="rId23"/>
    <p:sldId id="361" r:id="rId24"/>
    <p:sldId id="362" r:id="rId25"/>
    <p:sldId id="364" r:id="rId26"/>
    <p:sldId id="338" r:id="rId27"/>
    <p:sldId id="363" r:id="rId28"/>
    <p:sldId id="28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90" r:id="rId46"/>
    <p:sldId id="383" r:id="rId47"/>
    <p:sldId id="384" r:id="rId48"/>
    <p:sldId id="391" r:id="rId49"/>
    <p:sldId id="385" r:id="rId50"/>
    <p:sldId id="386" r:id="rId51"/>
    <p:sldId id="387" r:id="rId52"/>
    <p:sldId id="388" r:id="rId53"/>
    <p:sldId id="389" r:id="rId54"/>
    <p:sldId id="392" r:id="rId55"/>
    <p:sldId id="393" r:id="rId56"/>
    <p:sldId id="394" r:id="rId57"/>
    <p:sldId id="365" r:id="rId58"/>
    <p:sldId id="366" r:id="rId59"/>
    <p:sldId id="317" r:id="rId60"/>
    <p:sldId id="395" r:id="rId61"/>
    <p:sldId id="396" r:id="rId62"/>
    <p:sldId id="403" r:id="rId63"/>
    <p:sldId id="397" r:id="rId64"/>
    <p:sldId id="398" r:id="rId65"/>
    <p:sldId id="399" r:id="rId66"/>
    <p:sldId id="400" r:id="rId67"/>
    <p:sldId id="401" r:id="rId68"/>
    <p:sldId id="402" r:id="rId69"/>
    <p:sldId id="404" r:id="rId70"/>
    <p:sldId id="405" r:id="rId71"/>
    <p:sldId id="406" r:id="rId72"/>
    <p:sldId id="407" r:id="rId73"/>
    <p:sldId id="260" r:id="rId74"/>
  </p:sldIdLst>
  <p:sldSz cx="9144000" cy="5715000" type="screen16x10"/>
  <p:notesSz cx="6858000" cy="9144000"/>
  <p:defaultTex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36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A45"/>
    <a:srgbClr val="5B9BD5"/>
    <a:srgbClr val="403F4D"/>
    <a:srgbClr val="005DA2"/>
    <a:srgbClr val="0062AC"/>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94337" autoAdjust="0"/>
  </p:normalViewPr>
  <p:slideViewPr>
    <p:cSldViewPr snapToGrid="0" showGuides="1">
      <p:cViewPr varScale="1">
        <p:scale>
          <a:sx n="82" d="100"/>
          <a:sy n="82" d="100"/>
        </p:scale>
        <p:origin x="798" y="72"/>
      </p:cViewPr>
      <p:guideLst>
        <p:guide orient="horz" pos="3342"/>
        <p:guide pos="3628"/>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9525">
          <a:noFill/>
        </a:ln>
      </c:spPr>
    </c:floor>
    <c:sideWall>
      <c:thickness val="0"/>
    </c:sideWall>
    <c:backWall>
      <c:thickness val="0"/>
    </c:backWall>
    <c:plotArea>
      <c:layout>
        <c:manualLayout>
          <c:layoutTarget val="inner"/>
          <c:xMode val="edge"/>
          <c:yMode val="edge"/>
          <c:x val="4.2381332363260846E-2"/>
          <c:y val="0"/>
          <c:w val="0.94883403546240774"/>
          <c:h val="0.88513135120915298"/>
        </c:manualLayout>
      </c:layout>
      <c:bar3DChart>
        <c:barDir val="col"/>
        <c:grouping val="clustered"/>
        <c:varyColors val="0"/>
        <c:ser>
          <c:idx val="1"/>
          <c:order val="0"/>
          <c:tx>
            <c:strRef>
              <c:f>'G 2-1'!$C$1</c:f>
              <c:strCache>
                <c:ptCount val="1"/>
                <c:pt idx="0">
                  <c:v>2016</c:v>
                </c:pt>
              </c:strCache>
            </c:strRef>
          </c:tx>
          <c:spPr>
            <a:pattFill prst="pct50">
              <a:fgClr>
                <a:srgbClr val="2E9A69"/>
              </a:fgClr>
              <a:bgClr>
                <a:schemeClr val="bg1"/>
              </a:bgClr>
            </a:pattFill>
          </c:spPr>
          <c:invertIfNegative val="0"/>
          <c:dLbls>
            <c:dLbl>
              <c:idx val="0"/>
              <c:layout>
                <c:manualLayout>
                  <c:x val="-2.477217171887855E-2"/>
                  <c:y val="-3.218632187785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1-4C77-B5CF-22DF248A33AE}"/>
                </c:ext>
              </c:extLst>
            </c:dLbl>
            <c:dLbl>
              <c:idx val="1"/>
              <c:layout>
                <c:manualLayout>
                  <c:x val="-2.6000473116826184E-2"/>
                  <c:y val="-1.191460838740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1-4C77-B5CF-22DF248A33AE}"/>
                </c:ext>
              </c:extLst>
            </c:dLbl>
            <c:dLbl>
              <c:idx val="2"/>
              <c:layout>
                <c:manualLayout>
                  <c:x val="-2.5887263019161486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1-4C77-B5CF-22DF248A33AE}"/>
                </c:ext>
              </c:extLst>
            </c:dLbl>
            <c:dLbl>
              <c:idx val="3"/>
              <c:layout>
                <c:manualLayout>
                  <c:x val="-3.1794915120588484E-2"/>
                  <c:y val="3.103139204422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81-4C77-B5CF-22DF248A33AE}"/>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81-4C77-B5CF-22DF248A33AE}"/>
                </c:ext>
              </c:extLst>
            </c:dLbl>
            <c:dLbl>
              <c:idx val="5"/>
              <c:layout>
                <c:manualLayout>
                  <c:x val="1.272871917263326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81-4C77-B5CF-22DF248A33AE}"/>
                </c:ext>
              </c:extLst>
            </c:dLbl>
            <c:spPr>
              <a:noFill/>
              <a:ln>
                <a:noFill/>
              </a:ln>
              <a:effectLst/>
            </c:spPr>
            <c:txPr>
              <a:bodyPr/>
              <a:lstStyle/>
              <a:p>
                <a:pPr>
                  <a:defRPr lang="es-CO" sz="1400" baseline="0">
                    <a:latin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shape val="cylinder"/>
          <c:extLst>
            <c:ext xmlns:c16="http://schemas.microsoft.com/office/drawing/2014/chart" uri="{C3380CC4-5D6E-409C-BE32-E72D297353CC}">
              <c16:uniqueId val="{00000006-7281-4C77-B5CF-22DF248A33AE}"/>
            </c:ext>
          </c:extLst>
        </c:ser>
        <c:ser>
          <c:idx val="0"/>
          <c:order val="1"/>
          <c:tx>
            <c:strRef>
              <c:f>'G 2-1'!$B$1</c:f>
              <c:strCache>
                <c:ptCount val="1"/>
                <c:pt idx="0">
                  <c:v>2017</c:v>
                </c:pt>
              </c:strCache>
            </c:strRef>
          </c:tx>
          <c:spPr>
            <a:pattFill prst="pct90">
              <a:fgClr>
                <a:srgbClr val="297799"/>
              </a:fgClr>
              <a:bgClr>
                <a:schemeClr val="bg1"/>
              </a:bgClr>
            </a:pattFill>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5E-3"/>
                  <c:y val="-3.614617636601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81-4C77-B5CF-22DF248A33AE}"/>
                </c:ext>
              </c:extLst>
            </c:dLbl>
            <c:dLbl>
              <c:idx val="1"/>
              <c:layout>
                <c:manualLayout>
                  <c:x val="1.5148750183051165E-3"/>
                  <c:y val="-1.870489491070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81-4C77-B5CF-22DF248A33AE}"/>
                </c:ext>
              </c:extLst>
            </c:dLbl>
            <c:dLbl>
              <c:idx val="2"/>
              <c:layout>
                <c:manualLayout>
                  <c:x val="2.0764196320953447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81-4C77-B5CF-22DF248A33AE}"/>
                </c:ext>
              </c:extLst>
            </c:dLbl>
            <c:dLbl>
              <c:idx val="3"/>
              <c:layout>
                <c:manualLayout>
                  <c:x val="3.431178398837488E-2"/>
                  <c:y val="2.664767143122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81-4C77-B5CF-22DF248A33AE}"/>
                </c:ext>
              </c:extLst>
            </c:dLbl>
            <c:dLbl>
              <c:idx val="4"/>
              <c:layout>
                <c:manualLayout>
                  <c:x val="1.2249433798420507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81-4C77-B5CF-22DF248A33AE}"/>
                </c:ext>
              </c:extLst>
            </c:dLbl>
            <c:dLbl>
              <c:idx val="5"/>
              <c:layout>
                <c:manualLayout>
                  <c:x val="7.9554494828960719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81-4C77-B5CF-22DF248A33AE}"/>
                </c:ext>
              </c:extLst>
            </c:dLbl>
            <c:spPr>
              <a:noFill/>
              <a:ln>
                <a:noFill/>
              </a:ln>
              <a:effectLst/>
            </c:spPr>
            <c:txPr>
              <a:bodyPr/>
              <a:lstStyle/>
              <a:p>
                <a:pPr>
                  <a:defRPr lang="es-CO" sz="1400">
                    <a:latin typeface="Times New Roman" panose="02020603050405020304" pitchFamily="18" charset="0"/>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shape val="cylinder"/>
          <c:extLst>
            <c:ext xmlns:c16="http://schemas.microsoft.com/office/drawing/2014/chart" uri="{C3380CC4-5D6E-409C-BE32-E72D297353CC}">
              <c16:uniqueId val="{0000000D-7281-4C77-B5CF-22DF248A33AE}"/>
            </c:ext>
          </c:extLst>
        </c:ser>
        <c:dLbls>
          <c:showLegendKey val="0"/>
          <c:showVal val="1"/>
          <c:showCatName val="0"/>
          <c:showSerName val="0"/>
          <c:showPercent val="0"/>
          <c:showBubbleSize val="0"/>
        </c:dLbls>
        <c:gapWidth val="75"/>
        <c:shape val="box"/>
        <c:axId val="-829310432"/>
        <c:axId val="-725399648"/>
        <c:axId val="0"/>
      </c:bar3DChart>
      <c:catAx>
        <c:axId val="-829310432"/>
        <c:scaling>
          <c:orientation val="minMax"/>
        </c:scaling>
        <c:delete val="1"/>
        <c:axPos val="b"/>
        <c:numFmt formatCode="General" sourceLinked="1"/>
        <c:majorTickMark val="none"/>
        <c:minorTickMark val="none"/>
        <c:tickLblPos val="none"/>
        <c:crossAx val="-725399648"/>
        <c:crosses val="autoZero"/>
        <c:auto val="1"/>
        <c:lblAlgn val="ctr"/>
        <c:lblOffset val="100"/>
        <c:noMultiLvlLbl val="0"/>
      </c:catAx>
      <c:valAx>
        <c:axId val="-725399648"/>
        <c:scaling>
          <c:orientation val="minMax"/>
        </c:scaling>
        <c:delete val="1"/>
        <c:axPos val="l"/>
        <c:title>
          <c:tx>
            <c:rich>
              <a:bodyPr/>
              <a:lstStyle/>
              <a:p>
                <a:pPr>
                  <a:defRPr lang="es-CO" sz="1400" b="0" baseline="0">
                    <a:latin typeface="Times New Roman" panose="02020603050405020304" pitchFamily="18" charset="0"/>
                  </a:defRPr>
                </a:pPr>
                <a:r>
                  <a:rPr lang="es-CO" sz="1400" b="0" baseline="0">
                    <a:latin typeface="Times New Roman" panose="02020603050405020304" pitchFamily="18" charset="0"/>
                  </a:rPr>
                  <a:t>(Miles de millones de pesos)</a:t>
                </a:r>
              </a:p>
            </c:rich>
          </c:tx>
          <c:layout>
            <c:manualLayout>
              <c:xMode val="edge"/>
              <c:yMode val="edge"/>
              <c:x val="6.2184110033456128E-2"/>
              <c:y val="0.26534707005590991"/>
            </c:manualLayout>
          </c:layout>
          <c:overlay val="0"/>
        </c:title>
        <c:numFmt formatCode="_(\ * #,##0.0,,,_);_(\ * \(#,##0.0,,,\)" sourceLinked="1"/>
        <c:majorTickMark val="none"/>
        <c:minorTickMark val="none"/>
        <c:tickLblPos val="none"/>
        <c:crossAx val="-829310432"/>
        <c:crosses val="autoZero"/>
        <c:crossBetween val="between"/>
      </c:valAx>
    </c:plotArea>
    <c:legend>
      <c:legendPos val="b"/>
      <c:layout>
        <c:manualLayout>
          <c:xMode val="edge"/>
          <c:yMode val="edge"/>
          <c:x val="0.77810178770572103"/>
          <c:y val="0.23909043785969653"/>
          <c:w val="0.20576977234068916"/>
          <c:h val="7.8657664113932504E-2"/>
        </c:manualLayout>
      </c:layout>
      <c:overlay val="0"/>
      <c:txPr>
        <a:bodyPr/>
        <a:lstStyle/>
        <a:p>
          <a:pPr>
            <a:defRPr lang="es-CO" sz="2000" b="1" baseline="0">
              <a:latin typeface="Times New Roman" panose="02020603050405020304" pitchFamily="18" charset="0"/>
            </a:defRPr>
          </a:pPr>
          <a:endParaRPr lang="es-419"/>
        </a:p>
      </c:txPr>
    </c:legend>
    <c:plotVisOnly val="1"/>
    <c:dispBlanksAs val="gap"/>
    <c:showDLblsOverMax val="0"/>
  </c:chart>
  <c:spPr>
    <a:solidFill>
      <a:schemeClr val="bg1"/>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81332363260846E-2"/>
          <c:y val="0"/>
          <c:w val="0.94883403546240774"/>
          <c:h val="0.88613769432667067"/>
        </c:manualLayout>
      </c:layout>
      <c:barChart>
        <c:barDir val="col"/>
        <c:grouping val="clustered"/>
        <c:varyColors val="0"/>
        <c:ser>
          <c:idx val="1"/>
          <c:order val="0"/>
          <c:tx>
            <c:strRef>
              <c:f>'G 2-1'!$C$1</c:f>
              <c:strCache>
                <c:ptCount val="1"/>
                <c:pt idx="0">
                  <c:v>2016</c:v>
                </c:pt>
              </c:strCache>
            </c:strRef>
          </c:tx>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772171718878491E-2"/>
                  <c:y val="-3.218632187785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E-43DF-987E-1862E3C5C501}"/>
                </c:ext>
              </c:extLst>
            </c:dLbl>
            <c:dLbl>
              <c:idx val="1"/>
              <c:layout>
                <c:manualLayout>
                  <c:x val="-2.6000473116826163E-2"/>
                  <c:y val="-1.191460838740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9E-43DF-987E-1862E3C5C501}"/>
                </c:ext>
              </c:extLst>
            </c:dLbl>
            <c:dLbl>
              <c:idx val="2"/>
              <c:layout>
                <c:manualLayout>
                  <c:x val="-2.5887263019161479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E-43DF-987E-1862E3C5C501}"/>
                </c:ext>
              </c:extLst>
            </c:dLbl>
            <c:dLbl>
              <c:idx val="3"/>
              <c:layout>
                <c:manualLayout>
                  <c:x val="-2.4641839297984854E-2"/>
                  <c:y val="-1.694436646504302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9E-43DF-987E-1862E3C5C501}"/>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9E-43DF-987E-1862E3C5C501}"/>
                </c:ext>
              </c:extLst>
            </c:dLbl>
            <c:dLbl>
              <c:idx val="5"/>
              <c:layout>
                <c:manualLayout>
                  <c:x val="1.2728719172633254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extLst>
            <c:ext xmlns:c16="http://schemas.microsoft.com/office/drawing/2014/chart" uri="{C3380CC4-5D6E-409C-BE32-E72D297353CC}">
              <c16:uniqueId val="{00000006-129E-43DF-987E-1862E3C5C501}"/>
            </c:ext>
          </c:extLst>
        </c:ser>
        <c:ser>
          <c:idx val="0"/>
          <c:order val="1"/>
          <c:tx>
            <c:strRef>
              <c:f>'G 2-1'!$B$1</c:f>
              <c:strCache>
                <c:ptCount val="1"/>
                <c:pt idx="0">
                  <c:v>2017</c:v>
                </c:pt>
              </c:strCache>
            </c:strRef>
          </c:tx>
          <c:spPr>
            <a:solidFill>
              <a:schemeClr val="accent1">
                <a:lumMod val="75000"/>
              </a:schemeClr>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E-43DF-987E-1862E3C5C501}"/>
                </c:ext>
              </c:extLst>
            </c:dLbl>
            <c:dLbl>
              <c:idx val="1"/>
              <c:layout>
                <c:manualLayout>
                  <c:x val="1.514875018305116E-3"/>
                  <c:y val="-1.870489491070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9E-43DF-987E-1862E3C5C501}"/>
                </c:ext>
              </c:extLst>
            </c:dLbl>
            <c:dLbl>
              <c:idx val="2"/>
              <c:layout>
                <c:manualLayout>
                  <c:x val="2.0764196320953443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9E-43DF-987E-1862E3C5C501}"/>
                </c:ext>
              </c:extLst>
            </c:dLbl>
            <c:dLbl>
              <c:idx val="3"/>
              <c:layout>
                <c:manualLayout>
                  <c:x val="1.5361652754778941E-2"/>
                  <c:y val="-3.3370724095602437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9E-43DF-987E-1862E3C5C501}"/>
                </c:ext>
              </c:extLst>
            </c:dLbl>
            <c:dLbl>
              <c:idx val="4"/>
              <c:layout>
                <c:manualLayout>
                  <c:x val="1.2249433798420502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9E-43DF-987E-1862E3C5C501}"/>
                </c:ext>
              </c:extLst>
            </c:dLbl>
            <c:dLbl>
              <c:idx val="5"/>
              <c:layout>
                <c:manualLayout>
                  <c:x val="7.9554494828960685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extLst>
            <c:ext xmlns:c16="http://schemas.microsoft.com/office/drawing/2014/chart" uri="{C3380CC4-5D6E-409C-BE32-E72D297353CC}">
              <c16:uniqueId val="{0000000D-129E-43DF-987E-1862E3C5C501}"/>
            </c:ext>
          </c:extLst>
        </c:ser>
        <c:dLbls>
          <c:showLegendKey val="0"/>
          <c:showVal val="1"/>
          <c:showCatName val="0"/>
          <c:showSerName val="0"/>
          <c:showPercent val="0"/>
          <c:showBubbleSize val="0"/>
        </c:dLbls>
        <c:gapWidth val="75"/>
        <c:axId val="-725402368"/>
        <c:axId val="-725404544"/>
      </c:barChart>
      <c:catAx>
        <c:axId val="-725402368"/>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725404544"/>
        <c:crosses val="autoZero"/>
        <c:auto val="1"/>
        <c:lblAlgn val="ctr"/>
        <c:lblOffset val="100"/>
        <c:noMultiLvlLbl val="0"/>
      </c:catAx>
      <c:valAx>
        <c:axId val="-725404544"/>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r>
                  <a:rPr lang="es-CO" sz="1600" b="1" baseline="0">
                    <a:latin typeface="Times New Roman" panose="02020603050405020304" pitchFamily="18" charset="0"/>
                  </a:rPr>
                  <a:t>(Miles de millones de pesos)</a:t>
                </a:r>
              </a:p>
            </c:rich>
          </c:tx>
          <c:layout>
            <c:manualLayout>
              <c:xMode val="edge"/>
              <c:yMode val="edge"/>
              <c:x val="1.3543194439750862E-2"/>
              <c:y val="0.18284019785988331"/>
            </c:manualLayout>
          </c:layout>
          <c:overlay val="0"/>
          <c:spPr>
            <a:noFill/>
            <a:ln>
              <a:noFill/>
            </a:ln>
            <a:effectLst/>
          </c:spPr>
        </c:title>
        <c:numFmt formatCode="_(\ * #,##0.0,,,_);_(\ * \(#,##0.0,,,\)" sourceLinked="1"/>
        <c:majorTickMark val="none"/>
        <c:minorTickMark val="none"/>
        <c:tickLblPos val="none"/>
        <c:crossAx val="-725402368"/>
        <c:crosses val="autoZero"/>
        <c:crossBetween val="between"/>
      </c:valAx>
      <c:spPr>
        <a:noFill/>
        <a:ln>
          <a:noFill/>
        </a:ln>
        <a:effectLst/>
      </c:spPr>
    </c:plotArea>
    <c:legend>
      <c:legendPos val="b"/>
      <c:layout>
        <c:manualLayout>
          <c:xMode val="edge"/>
          <c:yMode val="edge"/>
          <c:x val="0.62931781059556569"/>
          <c:y val="9.2163782399457536E-2"/>
          <c:w val="0.20576977234068916"/>
          <c:h val="8.949828386836260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20888013998272E-2"/>
          <c:y val="0"/>
          <c:w val="0.95728130024322877"/>
          <c:h val="0.89915811161765347"/>
        </c:manualLayout>
      </c:layout>
      <c:barChart>
        <c:barDir val="col"/>
        <c:grouping val="clustered"/>
        <c:varyColors val="0"/>
        <c:ser>
          <c:idx val="1"/>
          <c:order val="0"/>
          <c:tx>
            <c:strRef>
              <c:f>'G 2-8'!$C$1</c:f>
              <c:strCache>
                <c:ptCount val="1"/>
                <c:pt idx="0">
                  <c:v>2016</c:v>
                </c:pt>
              </c:strCache>
            </c:strRef>
          </c:tx>
          <c:spPr>
            <a:solidFill>
              <a:srgbClr val="71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871062992125967E-2"/>
                  <c:y val="9.5416470660722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6-42B2-9B60-87EFF03F2A95}"/>
                </c:ext>
              </c:extLst>
            </c:dLbl>
            <c:dLbl>
              <c:idx val="1"/>
              <c:layout>
                <c:manualLayout>
                  <c:x val="-2.9458880139982529E-2"/>
                  <c:y val="-1.84355371326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D6-42B2-9B60-87EFF03F2A95}"/>
                </c:ext>
              </c:extLst>
            </c:dLbl>
            <c:dLbl>
              <c:idx val="2"/>
              <c:layout>
                <c:manualLayout>
                  <c:x val="-3.8537510936132981E-2"/>
                  <c:y val="4.4355950983684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6-42B2-9B60-87EFF03F2A95}"/>
                </c:ext>
              </c:extLst>
            </c:dLbl>
            <c:dLbl>
              <c:idx val="3"/>
              <c:layout>
                <c:manualLayout>
                  <c:x val="-3.782163167104121E-2"/>
                  <c:y val="1.2418855565795181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6-42B2-9B60-87EFF03F2A95}"/>
                </c:ext>
              </c:extLst>
            </c:dLbl>
            <c:dLbl>
              <c:idx val="4"/>
              <c:layout>
                <c:manualLayout>
                  <c:x val="-2.5074365704287012E-2"/>
                  <c:y val="-2.527589969008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D6-42B2-9B60-87EFF03F2A95}"/>
                </c:ext>
              </c:extLst>
            </c:dLbl>
            <c:dLbl>
              <c:idx val="5"/>
              <c:layout>
                <c:manualLayout>
                  <c:x val="-3.9590113735783132E-2"/>
                  <c:y val="5.4828292712389304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2-8'!$C$2:$C$7</c:f>
              <c:numCache>
                <c:formatCode>_(\ * #,##0.0,_);_(\ * \(#,##0.0,\)</c:formatCode>
                <c:ptCount val="6"/>
                <c:pt idx="0">
                  <c:v>317304484.51899999</c:v>
                </c:pt>
                <c:pt idx="1">
                  <c:v>57800000.346999995</c:v>
                </c:pt>
                <c:pt idx="2">
                  <c:v>298318406.18599999</c:v>
                </c:pt>
                <c:pt idx="3">
                  <c:v>-38813922.013999999</c:v>
                </c:pt>
                <c:pt idx="4">
                  <c:v>3045966.6970000002</c:v>
                </c:pt>
                <c:pt idx="5">
                  <c:v>-27807469.016618002</c:v>
                </c:pt>
              </c:numCache>
            </c:numRef>
          </c:val>
          <c:extLst>
            <c:ext xmlns:c16="http://schemas.microsoft.com/office/drawing/2014/chart" uri="{C3380CC4-5D6E-409C-BE32-E72D297353CC}">
              <c16:uniqueId val="{00000006-34D6-42B2-9B60-87EFF03F2A95}"/>
            </c:ext>
          </c:extLst>
        </c:ser>
        <c:ser>
          <c:idx val="0"/>
          <c:order val="1"/>
          <c:tx>
            <c:strRef>
              <c:f>'G 2-8'!$B$1</c:f>
              <c:strCache>
                <c:ptCount val="1"/>
                <c:pt idx="0">
                  <c:v>2017</c:v>
                </c:pt>
              </c:strCache>
            </c:strRef>
          </c:tx>
          <c:spPr>
            <a:solidFill>
              <a:srgbClr val="FF9900"/>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4793197725284339E-2"/>
                  <c:y val="-7.1200573820280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D6-42B2-9B60-87EFF03F2A95}"/>
                </c:ext>
              </c:extLst>
            </c:dLbl>
            <c:dLbl>
              <c:idx val="1"/>
              <c:layout>
                <c:manualLayout>
                  <c:x val="1.9071303587051617E-2"/>
                  <c:y val="-4.1600754284245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D6-42B2-9B60-87EFF03F2A95}"/>
                </c:ext>
              </c:extLst>
            </c:dLbl>
            <c:dLbl>
              <c:idx val="2"/>
              <c:layout>
                <c:manualLayout>
                  <c:x val="4.4455708661417306E-2"/>
                  <c:y val="2.0727818629661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D6-42B2-9B60-87EFF03F2A95}"/>
                </c:ext>
              </c:extLst>
            </c:dLbl>
            <c:dLbl>
              <c:idx val="3"/>
              <c:layout>
                <c:manualLayout>
                  <c:x val="2.8838035870516154E-2"/>
                  <c:y val="9.1958794061309645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D6-42B2-9B60-87EFF03F2A95}"/>
                </c:ext>
              </c:extLst>
            </c:dLbl>
            <c:dLbl>
              <c:idx val="4"/>
              <c:layout>
                <c:manualLayout>
                  <c:x val="1.5440398075240495E-2"/>
                  <c:y val="-1.161017270344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D6-42B2-9B60-87EFF03F2A95}"/>
                </c:ext>
              </c:extLst>
            </c:dLbl>
            <c:dLbl>
              <c:idx val="5"/>
              <c:layout>
                <c:manualLayout>
                  <c:x val="1.3217410323708521E-3"/>
                  <c:y val="3.7499374233499463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2-8'!$B$2:$B$7</c:f>
              <c:numCache>
                <c:formatCode>_(\ * #,##0.0,_);_(\ * \(#,##0.0,\)</c:formatCode>
                <c:ptCount val="6"/>
                <c:pt idx="0">
                  <c:v>286452291.94266099</c:v>
                </c:pt>
                <c:pt idx="1">
                  <c:v>64902118.43869333</c:v>
                </c:pt>
                <c:pt idx="2">
                  <c:v>267427275.776476</c:v>
                </c:pt>
                <c:pt idx="3">
                  <c:v>-45877102.272508211</c:v>
                </c:pt>
                <c:pt idx="4">
                  <c:v>5901448.7238927195</c:v>
                </c:pt>
                <c:pt idx="5">
                  <c:v>-26870155.097838916</c:v>
                </c:pt>
              </c:numCache>
            </c:numRef>
          </c:val>
          <c:extLst>
            <c:ext xmlns:c16="http://schemas.microsoft.com/office/drawing/2014/chart" uri="{C3380CC4-5D6E-409C-BE32-E72D297353CC}">
              <c16:uniqueId val="{0000000D-34D6-42B2-9B60-87EFF03F2A95}"/>
            </c:ext>
          </c:extLst>
        </c:ser>
        <c:dLbls>
          <c:showLegendKey val="0"/>
          <c:showVal val="1"/>
          <c:showCatName val="0"/>
          <c:showSerName val="0"/>
          <c:showPercent val="0"/>
          <c:showBubbleSize val="0"/>
        </c:dLbls>
        <c:gapWidth val="75"/>
        <c:axId val="-725411072"/>
        <c:axId val="-725396384"/>
      </c:barChart>
      <c:catAx>
        <c:axId val="-725411072"/>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725396384"/>
        <c:crosses val="autoZero"/>
        <c:auto val="1"/>
        <c:lblAlgn val="ctr"/>
        <c:lblOffset val="100"/>
        <c:noMultiLvlLbl val="0"/>
      </c:catAx>
      <c:valAx>
        <c:axId val="-725396384"/>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mn-lt"/>
                    <a:ea typeface="+mn-ea"/>
                    <a:cs typeface="+mn-cs"/>
                  </a:defRPr>
                </a:pPr>
                <a:r>
                  <a:rPr lang="es-CO" sz="1600" b="1" dirty="0"/>
                  <a:t>(Miles de millones de pesos)</a:t>
                </a:r>
              </a:p>
            </c:rich>
          </c:tx>
          <c:layout>
            <c:manualLayout>
              <c:xMode val="edge"/>
              <c:yMode val="edge"/>
              <c:x val="0"/>
              <c:y val="0.23786849033097077"/>
            </c:manualLayout>
          </c:layout>
          <c:overlay val="0"/>
          <c:spPr>
            <a:noFill/>
            <a:ln>
              <a:noFill/>
            </a:ln>
            <a:effectLst/>
          </c:spPr>
        </c:title>
        <c:numFmt formatCode="_(\ * #,##0.0,_);_(\ * \(#,##0.0,\)" sourceLinked="1"/>
        <c:majorTickMark val="none"/>
        <c:minorTickMark val="none"/>
        <c:tickLblPos val="none"/>
        <c:crossAx val="-725411072"/>
        <c:crosses val="autoZero"/>
        <c:crossBetween val="between"/>
      </c:valAx>
      <c:spPr>
        <a:noFill/>
        <a:ln>
          <a:noFill/>
        </a:ln>
        <a:effectLst/>
      </c:spPr>
    </c:plotArea>
    <c:legend>
      <c:legendPos val="b"/>
      <c:layout>
        <c:manualLayout>
          <c:xMode val="edge"/>
          <c:yMode val="edge"/>
          <c:x val="0.66535006561679944"/>
          <c:y val="0.1224039810707407"/>
          <c:w val="0.1997681539807524"/>
          <c:h val="7.187508423779816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784571227623014E-2"/>
          <c:y val="1.5336463286781196E-2"/>
          <c:w val="0.90284263640128137"/>
          <c:h val="0.92891126608139873"/>
        </c:manualLayout>
      </c:layout>
      <c:bar3DChart>
        <c:barDir val="col"/>
        <c:grouping val="clustered"/>
        <c:varyColors val="0"/>
        <c:ser>
          <c:idx val="1"/>
          <c:order val="0"/>
          <c:tx>
            <c:strRef>
              <c:f>SITFIN!$R$3:$R$4</c:f>
              <c:strCache>
                <c:ptCount val="2"/>
                <c:pt idx="0">
                  <c:v>SECTOR PÚBLICO</c:v>
                </c:pt>
                <c:pt idx="1">
                  <c:v>2017</c:v>
                </c:pt>
              </c:strCache>
            </c:strRef>
          </c:tx>
          <c:spPr>
            <a:solidFill>
              <a:srgbClr val="FDAE39"/>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contourW="9525">
              <a:contourClr>
                <a:schemeClr val="dk1">
                  <a:shade val="95000"/>
                  <a:satMod val="105000"/>
                </a:schemeClr>
              </a:contourClr>
            </a:sp3d>
          </c:spPr>
          <c:invertIfNegative val="0"/>
          <c:dLbls>
            <c:dLbl>
              <c:idx val="0"/>
              <c:layout>
                <c:manualLayout>
                  <c:x val="1.2750455373406194E-2"/>
                  <c:y val="-2.9169644467062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2-4907-82EC-F5BFD678CD5D}"/>
                </c:ext>
              </c:extLst>
            </c:dLbl>
            <c:dLbl>
              <c:idx val="1"/>
              <c:layout>
                <c:manualLayout>
                  <c:x val="1.4571948998178506E-2"/>
                  <c:y val="-1.27287191726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62-4907-82EC-F5BFD678CD5D}"/>
                </c:ext>
              </c:extLst>
            </c:dLbl>
            <c:dLbl>
              <c:idx val="2"/>
              <c:layout>
                <c:manualLayout>
                  <c:x val="5.0986070418254717E-3"/>
                  <c:y val="-2.6761323371743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2-4907-82EC-F5BFD678CD5D}"/>
                </c:ext>
              </c:extLst>
            </c:dLbl>
            <c:dLbl>
              <c:idx val="3"/>
              <c:layout>
                <c:manualLayout>
                  <c:x val="3.2770693063488812E-3"/>
                  <c:y val="-3.380341673055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SITFIN!$R$5:$R$8</c:f>
              <c:numCache>
                <c:formatCode>_(\ * #,##0.0,,,_);_(\ * \(#,##0.0,,,\)</c:formatCode>
                <c:ptCount val="4"/>
                <c:pt idx="0">
                  <c:v>1287476920806765</c:v>
                </c:pt>
                <c:pt idx="1">
                  <c:v>1019943933356988</c:v>
                </c:pt>
                <c:pt idx="2">
                  <c:v>21003561905202.699</c:v>
                </c:pt>
                <c:pt idx="3">
                  <c:v>246529425544575</c:v>
                </c:pt>
              </c:numCache>
            </c:numRef>
          </c:val>
          <c:shape val="cylinder"/>
          <c:extLst>
            <c:ext xmlns:c16="http://schemas.microsoft.com/office/drawing/2014/chart" uri="{C3380CC4-5D6E-409C-BE32-E72D297353CC}">
              <c16:uniqueId val="{00000004-5A62-4907-82EC-F5BFD678CD5D}"/>
            </c:ext>
          </c:extLst>
        </c:ser>
        <c:ser>
          <c:idx val="0"/>
          <c:order val="1"/>
          <c:tx>
            <c:strRef>
              <c:f>SITFIN!$Q$3:$Q$4</c:f>
              <c:strCache>
                <c:ptCount val="2"/>
                <c:pt idx="0">
                  <c:v>SECTOR PÚBLICO</c:v>
                </c:pt>
                <c:pt idx="1">
                  <c:v>2016</c:v>
                </c:pt>
              </c:strCache>
            </c:strRef>
          </c:tx>
          <c:spPr>
            <a:solidFill>
              <a:schemeClr val="accent5">
                <a:lumMod val="50000"/>
              </a:schemeClr>
            </a:solidFill>
            <a:ln w="25400" cap="flat" cmpd="sng" algn="ctr">
              <a:solidFill>
                <a:schemeClr val="accent5">
                  <a:lumMod val="50000"/>
                </a:schemeClr>
              </a:solidFill>
              <a:prstDash val="solid"/>
            </a:ln>
            <a:effectLst/>
            <a:sp3d contourW="25400">
              <a:contourClr>
                <a:schemeClr val="accent5">
                  <a:lumMod val="50000"/>
                </a:schemeClr>
              </a:contourClr>
            </a:sp3d>
          </c:spPr>
          <c:invertIfNegative val="0"/>
          <c:dLbls>
            <c:dLbl>
              <c:idx val="0"/>
              <c:layout>
                <c:manualLayout>
                  <c:x val="3.6801810818081739E-2"/>
                  <c:y val="-2.5560772144635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62-4907-82EC-F5BFD678CD5D}"/>
                </c:ext>
              </c:extLst>
            </c:dLbl>
            <c:dLbl>
              <c:idx val="1"/>
              <c:layout>
                <c:manualLayout>
                  <c:x val="2.8786057747486275E-2"/>
                  <c:y val="-1.272866073026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62-4907-82EC-F5BFD678CD5D}"/>
                </c:ext>
              </c:extLst>
            </c:dLbl>
            <c:dLbl>
              <c:idx val="2"/>
              <c:layout>
                <c:manualLayout>
                  <c:x val="1.6393495304929388E-2"/>
                  <c:y val="-1.78408151591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62-4907-82EC-F5BFD678CD5D}"/>
                </c:ext>
              </c:extLst>
            </c:dLbl>
            <c:dLbl>
              <c:idx val="3"/>
              <c:layout>
                <c:manualLayout>
                  <c:x val="2.2955667919358821E-2"/>
                  <c:y val="-2.357910787269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SITFIN!$Q$5:$Q$8</c:f>
              <c:numCache>
                <c:formatCode>_(\ * #,##0.0,,,_);_(\ * \(#,##0.0,,,\)</c:formatCode>
                <c:ptCount val="4"/>
                <c:pt idx="0">
                  <c:v>1207973460205860</c:v>
                </c:pt>
                <c:pt idx="1">
                  <c:v>953510581689000</c:v>
                </c:pt>
                <c:pt idx="2">
                  <c:v>19475696246600</c:v>
                </c:pt>
                <c:pt idx="3">
                  <c:v>234987182270250</c:v>
                </c:pt>
              </c:numCache>
            </c:numRef>
          </c:val>
          <c:shape val="cylinder"/>
          <c:extLst>
            <c:ext xmlns:c16="http://schemas.microsoft.com/office/drawing/2014/chart" uri="{C3380CC4-5D6E-409C-BE32-E72D297353CC}">
              <c16:uniqueId val="{00000009-5A62-4907-82EC-F5BFD678CD5D}"/>
            </c:ext>
          </c:extLst>
        </c:ser>
        <c:dLbls>
          <c:showLegendKey val="0"/>
          <c:showVal val="0"/>
          <c:showCatName val="0"/>
          <c:showSerName val="0"/>
          <c:showPercent val="0"/>
          <c:showBubbleSize val="0"/>
        </c:dLbls>
        <c:gapWidth val="109"/>
        <c:gapDepth val="106"/>
        <c:shape val="box"/>
        <c:axId val="-725396928"/>
        <c:axId val="-725407808"/>
        <c:axId val="0"/>
      </c:bar3DChart>
      <c:catAx>
        <c:axId val="-72539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725407808"/>
        <c:crosses val="autoZero"/>
        <c:auto val="1"/>
        <c:lblAlgn val="ctr"/>
        <c:lblOffset val="100"/>
        <c:noMultiLvlLbl val="0"/>
      </c:catAx>
      <c:valAx>
        <c:axId val="-725407808"/>
        <c:scaling>
          <c:orientation val="minMax"/>
        </c:scaling>
        <c:delete val="0"/>
        <c:axPos val="l"/>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7253969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89591054147E-2"/>
          <c:y val="0"/>
          <c:w val="0.93792811350904115"/>
          <c:h val="0.85150895068924237"/>
        </c:manualLayout>
      </c:layout>
      <c:bar3DChart>
        <c:barDir val="col"/>
        <c:grouping val="clustered"/>
        <c:varyColors val="0"/>
        <c:ser>
          <c:idx val="1"/>
          <c:order val="0"/>
          <c:tx>
            <c:strRef>
              <c:f>'G 2-9'!$C$1</c:f>
              <c:strCache>
                <c:ptCount val="1"/>
                <c:pt idx="0">
                  <c:v>2016</c:v>
                </c:pt>
              </c:strCache>
            </c:strRef>
          </c:tx>
          <c:spPr>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3988298337707787E-2"/>
                  <c:y val="-9.623802538256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D-4B7A-BB78-DD420CFD664E}"/>
                </c:ext>
              </c:extLst>
            </c:dLbl>
            <c:dLbl>
              <c:idx val="1"/>
              <c:layout>
                <c:manualLayout>
                  <c:x val="-2.6037510936132983E-2"/>
                  <c:y val="-2.22969922618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D-4B7A-BB78-DD420CFD664E}"/>
                </c:ext>
              </c:extLst>
            </c:dLbl>
            <c:dLbl>
              <c:idx val="2"/>
              <c:layout>
                <c:manualLayout>
                  <c:x val="-3.6797244094488236E-2"/>
                  <c:y val="-1.38505027870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D-4B7A-BB78-DD420CFD664E}"/>
                </c:ext>
              </c:extLst>
            </c:dLbl>
            <c:dLbl>
              <c:idx val="3"/>
              <c:layout>
                <c:manualLayout>
                  <c:x val="-2.3064195100612424E-2"/>
                  <c:y val="1.64331926669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D-4B7A-BB78-DD420CFD664E}"/>
                </c:ext>
              </c:extLst>
            </c:dLbl>
            <c:dLbl>
              <c:idx val="4"/>
              <c:layout>
                <c:manualLayout>
                  <c:x val="-2.664413823272091E-2"/>
                  <c:y val="9.0613469136286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D-4B7A-BB78-DD420CFD664E}"/>
                </c:ext>
              </c:extLst>
            </c:dLbl>
            <c:dLbl>
              <c:idx val="5"/>
              <c:layout>
                <c:manualLayout>
                  <c:x val="-8.5288713910761163E-3"/>
                  <c:y val="7.503947921784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2-9'!$C$2:$C$7</c:f>
              <c:numCache>
                <c:formatCode>_(\ * #,##0.0,_);_(\ * \(#,##0.0,\)</c:formatCode>
                <c:ptCount val="6"/>
                <c:pt idx="0">
                  <c:v>407863247.52200001</c:v>
                </c:pt>
                <c:pt idx="1">
                  <c:v>90880815.909999996</c:v>
                </c:pt>
                <c:pt idx="2">
                  <c:v>337595980.34100002</c:v>
                </c:pt>
                <c:pt idx="3">
                  <c:v>-20613548.729000032</c:v>
                </c:pt>
                <c:pt idx="4">
                  <c:v>5357225.5629999992</c:v>
                </c:pt>
                <c:pt idx="5">
                  <c:v>-4637941.8463600324</c:v>
                </c:pt>
              </c:numCache>
            </c:numRef>
          </c:val>
          <c:shape val="cylinder"/>
          <c:extLst>
            <c:ext xmlns:c16="http://schemas.microsoft.com/office/drawing/2014/chart" uri="{C3380CC4-5D6E-409C-BE32-E72D297353CC}">
              <c16:uniqueId val="{00000006-E06D-4B7A-BB78-DD420CFD664E}"/>
            </c:ext>
          </c:extLst>
        </c:ser>
        <c:ser>
          <c:idx val="0"/>
          <c:order val="1"/>
          <c:tx>
            <c:strRef>
              <c:f>'G 2-9'!$B$1</c:f>
              <c:strCache>
                <c:ptCount val="1"/>
                <c:pt idx="0">
                  <c:v>2017</c:v>
                </c:pt>
              </c:strCache>
            </c:strRef>
          </c:tx>
          <c:spPr>
            <a:solidFill>
              <a:srgbClr val="FF9933"/>
            </a:solidFill>
            <a:ln w="25400" cap="flat" cmpd="sng" algn="ctr">
              <a:solidFill>
                <a:schemeClr val="bg1"/>
              </a:solidFill>
              <a:prstDash val="solid"/>
            </a:ln>
            <a:effectLst/>
            <a:scene3d>
              <a:camera prst="orthographicFront"/>
              <a:lightRig rig="threePt" dir="t"/>
            </a:scene3d>
          </c:spPr>
          <c:invertIfNegative val="0"/>
          <c:dPt>
            <c:idx val="0"/>
            <c:invertIfNegative val="0"/>
            <c:bubble3D val="0"/>
            <c:spPr>
              <a:solidFill>
                <a:srgbClr val="FF9933"/>
              </a:solidFill>
              <a:ln w="25400" cap="flat" cmpd="sng" algn="ctr">
                <a:solidFill>
                  <a:schemeClr val="tx1"/>
                </a:solidFill>
                <a:prstDash val="solid"/>
              </a:ln>
              <a:effectLst/>
              <a:scene3d>
                <a:camera prst="orthographicFront"/>
                <a:lightRig rig="threePt" dir="t"/>
              </a:scene3d>
            </c:spPr>
            <c:extLst>
              <c:ext xmlns:c16="http://schemas.microsoft.com/office/drawing/2014/chart" uri="{C3380CC4-5D6E-409C-BE32-E72D297353CC}">
                <c16:uniqueId val="{00000008-E06D-4B7A-BB78-DD420CFD664E}"/>
              </c:ext>
            </c:extLst>
          </c:dPt>
          <c:dLbls>
            <c:dLbl>
              <c:idx val="0"/>
              <c:layout>
                <c:manualLayout>
                  <c:x val="1.1893372703412022E-2"/>
                  <c:y val="-1.126903249949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6D-4B7A-BB78-DD420CFD664E}"/>
                </c:ext>
              </c:extLst>
            </c:dLbl>
            <c:dLbl>
              <c:idx val="1"/>
              <c:layout>
                <c:manualLayout>
                  <c:x val="-2.1910542432195977E-3"/>
                  <c:y val="-3.404105594737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D-4B7A-BB78-DD420CFD664E}"/>
                </c:ext>
              </c:extLst>
            </c:dLbl>
            <c:dLbl>
              <c:idx val="2"/>
              <c:layout>
                <c:manualLayout>
                  <c:x val="1.4084426946631671E-2"/>
                  <c:y val="-1.52615710340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6D-4B7A-BB78-DD420CFD664E}"/>
                </c:ext>
              </c:extLst>
            </c:dLbl>
            <c:dLbl>
              <c:idx val="3"/>
              <c:layout>
                <c:manualLayout>
                  <c:x val="1.0915573053368328E-2"/>
                  <c:y val="1.548434988719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6D-4B7A-BB78-DD420CFD664E}"/>
                </c:ext>
              </c:extLst>
            </c:dLbl>
            <c:dLbl>
              <c:idx val="4"/>
              <c:layout>
                <c:manualLayout>
                  <c:x val="-7.7466097987751534E-3"/>
                  <c:y val="-1.7574324493254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D-4B7A-BB78-DD420CFD664E}"/>
                </c:ext>
              </c:extLst>
            </c:dLbl>
            <c:dLbl>
              <c:idx val="5"/>
              <c:layout>
                <c:manualLayout>
                  <c:x val="3.1632874015748033E-2"/>
                  <c:y val="1.454607690708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2-9'!$B$2:$B$7</c:f>
              <c:numCache>
                <c:formatCode>_(\ * #,##0.0,_);_(\ * \(#,##0.0,\)</c:formatCode>
                <c:ptCount val="6"/>
                <c:pt idx="0">
                  <c:v>375829378.97425401</c:v>
                </c:pt>
                <c:pt idx="1">
                  <c:v>98495165.485336497</c:v>
                </c:pt>
                <c:pt idx="2">
                  <c:v>305987843.45372099</c:v>
                </c:pt>
                <c:pt idx="3">
                  <c:v>-28653629.964803457</c:v>
                </c:pt>
                <c:pt idx="4">
                  <c:v>8642474.0800035596</c:v>
                </c:pt>
                <c:pt idx="5">
                  <c:v>-4815543.4785382478</c:v>
                </c:pt>
              </c:numCache>
            </c:numRef>
          </c:val>
          <c:shape val="cylinder"/>
          <c:extLst>
            <c:ext xmlns:c16="http://schemas.microsoft.com/office/drawing/2014/chart" uri="{C3380CC4-5D6E-409C-BE32-E72D297353CC}">
              <c16:uniqueId val="{0000000E-E06D-4B7A-BB78-DD420CFD664E}"/>
            </c:ext>
          </c:extLst>
        </c:ser>
        <c:dLbls>
          <c:showLegendKey val="0"/>
          <c:showVal val="1"/>
          <c:showCatName val="0"/>
          <c:showSerName val="0"/>
          <c:showPercent val="0"/>
          <c:showBubbleSize val="0"/>
        </c:dLbls>
        <c:gapWidth val="75"/>
        <c:shape val="box"/>
        <c:axId val="-725398560"/>
        <c:axId val="-725408352"/>
        <c:axId val="0"/>
      </c:bar3DChart>
      <c:catAx>
        <c:axId val="-725398560"/>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725408352"/>
        <c:crosses val="autoZero"/>
        <c:auto val="1"/>
        <c:lblAlgn val="ctr"/>
        <c:lblOffset val="100"/>
        <c:noMultiLvlLbl val="0"/>
      </c:catAx>
      <c:valAx>
        <c:axId val="-725408352"/>
        <c:scaling>
          <c:orientation val="minMax"/>
        </c:scaling>
        <c:delete val="1"/>
        <c:axPos val="l"/>
        <c:numFmt formatCode="_(\ * #,##0.0,_);_(\ * \(#,##0.0,\)" sourceLinked="1"/>
        <c:majorTickMark val="none"/>
        <c:minorTickMark val="none"/>
        <c:tickLblPos val="none"/>
        <c:crossAx val="-725398560"/>
        <c:crosses val="autoZero"/>
        <c:crossBetween val="between"/>
      </c:valAx>
      <c:spPr>
        <a:noFill/>
        <a:ln>
          <a:noFill/>
        </a:ln>
        <a:effectLst/>
      </c:spPr>
    </c:plotArea>
    <c:legend>
      <c:legendPos val="b"/>
      <c:layout>
        <c:manualLayout>
          <c:xMode val="edge"/>
          <c:yMode val="edge"/>
          <c:x val="0.76574554725952504"/>
          <c:y val="7.1464244502230517E-2"/>
          <c:w val="0.10955055098906581"/>
          <c:h val="0.11498559763171444"/>
        </c:manualLayout>
      </c:layout>
      <c:overlay val="0"/>
      <c:spPr>
        <a:noFill/>
        <a:ln>
          <a:noFill/>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xfrm>
          <a:off x="2806279" y="49570"/>
          <a:ext cx="3624540" cy="1440801"/>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0" dirty="0">
              <a:solidFill>
                <a:sysClr val="windowText" lastClr="000000"/>
              </a:solidFill>
              <a:effectLst>
                <a:outerShdw blurRad="38100" dist="38100" dir="2700000" algn="tl">
                  <a:srgbClr val="C0C0C0"/>
                </a:outerShdw>
              </a:effectLst>
              <a:latin typeface="Calibri"/>
              <a:ea typeface="+mn-ea"/>
              <a:cs typeface="+mn-cs"/>
            </a:rPr>
            <a:t>1</a:t>
          </a:r>
          <a:r>
            <a:rPr lang="es-MX" sz="1800" b="1"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dirty="0">
            <a:solidFill>
              <a:srgbClr val="FFFFFF"/>
            </a:solidFill>
            <a:latin typeface="Calibri"/>
            <a:ea typeface="+mn-ea"/>
            <a:cs typeface="+mn-cs"/>
          </a:endParaRPr>
        </a:p>
      </dgm:t>
    </dgm:pt>
    <dgm:pt modelId="{AF211E25-4738-4034-A58A-C2733435E09F}" type="parTrans" cxnId="{DCB1DAC2-858B-43AA-8FB7-E7047D956872}">
      <dgm:prSet/>
      <dgm:spPr>
        <a:xfrm rot="20011500">
          <a:off x="2038981" y="1649715"/>
          <a:ext cx="1529227"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xfrm>
          <a:off x="2793796" y="1565660"/>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1"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dirty="0">
            <a:solidFill>
              <a:srgbClr val="FFFFFF"/>
            </a:solidFill>
            <a:latin typeface="Calibri"/>
            <a:ea typeface="+mn-ea"/>
            <a:cs typeface="+mn-cs"/>
          </a:endParaRPr>
        </a:p>
      </dgm:t>
    </dgm:pt>
    <dgm:pt modelId="{A4EB43E1-84F9-4518-8458-6AE7597D75B1}" type="parTrans" cxnId="{468E45B2-CF59-4A03-B8F7-90D9F322BA3F}">
      <dgm:prSet/>
      <dgm:spPr>
        <a:xfrm rot="21533472">
          <a:off x="2119104" y="2358382"/>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xfrm>
          <a:off x="2995928" y="3192084"/>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ES" sz="2400" b="1" dirty="0">
              <a:solidFill>
                <a:srgbClr val="000000"/>
              </a:solidFill>
              <a:latin typeface="Calibri" panose="020F0502020204030204" pitchFamily="34" charset="0"/>
              <a:ea typeface="+mn-ea"/>
              <a:cs typeface="+mn-cs"/>
            </a:rPr>
            <a:t>3. Entidades de gobierno </a:t>
          </a:r>
        </a:p>
      </dgm:t>
    </dgm:pt>
    <dgm:pt modelId="{8D52007B-04F7-4809-9EFF-C41160ACC4F1}" type="parTrans" cxnId="{7D8EC62B-8834-42B9-BBC2-1AEAC48A37D5}">
      <dgm:prSet/>
      <dgm:spPr>
        <a:xfrm rot="1265637">
          <a:off x="2062694" y="2985049"/>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xfrm>
          <a:off x="401016" y="878936"/>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3231" custLinFactX="32592" custLinFactNeighborX="100000" custLinFactNeighborY="134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5416" custLinFactX="6622" custLinFactNeighborX="100000" custLinFactNeighborY="-4843">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8592" custLinFactNeighborX="100000" custLinFactNeighborY="-22800">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xfrm>
          <a:off x="0"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xfrm>
          <a:off x="444810" y="1458139"/>
          <a:ext cx="3521868" cy="3159301"/>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b="1"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b="1"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xfrm>
          <a:off x="4737087"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xfrm>
          <a:off x="4865371" y="1321247"/>
          <a:ext cx="4145767" cy="65689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xfrm>
          <a:off x="4874351" y="2103519"/>
          <a:ext cx="4127805" cy="635912"/>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xfrm>
          <a:off x="4892630" y="2832449"/>
          <a:ext cx="4073287" cy="392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xfrm>
          <a:off x="4910239" y="3323689"/>
          <a:ext cx="4056030" cy="6647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xfrm>
          <a:off x="4892295" y="4077394"/>
          <a:ext cx="4091917" cy="6623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ScaleY="99104"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custScaleY="99627"/>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81075" custLinFactY="-43744"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72097" custLinFactY="-5482"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68136" custLinFactNeighborX="-255" custLinFactNeighborY="23072">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84443" custLinFactY="14838"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283416"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a:xfrm>
          <a:off x="3137537" y="3103933"/>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a:xfrm>
          <a:off x="3134849" y="738384"/>
          <a:ext cx="1136313" cy="568020"/>
        </a:xfrm>
        <a:prstGeom prst="rect">
          <a:avLst/>
        </a:prstGeom>
        <a:noFill/>
        <a:ln>
          <a:noFill/>
        </a:ln>
        <a:effectLst/>
      </dgm:spPr>
      <dgm:t>
        <a:bodyPr/>
        <a:lstStyle/>
        <a:p>
          <a:endParaRPr lang="es-ES" dirty="0">
            <a:solidFill>
              <a:srgbClr val="000000">
                <a:hueOff val="0"/>
                <a:satOff val="0"/>
                <a:lumOff val="0"/>
                <a:alphaOff val="0"/>
              </a:srgbClr>
            </a:solidFill>
            <a:latin typeface="Calibri"/>
            <a:ea typeface="+mn-ea"/>
            <a:cs typeface="+mn-cs"/>
          </a:endParaRPr>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a:xfrm>
          <a:off x="2553541" y="1893084"/>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ln>
        <a:effectLst/>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ln>
        <a:effectLst/>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ln>
        <a:effectLst/>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265637">
          <a:off x="2062694" y="2970835"/>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533472">
          <a:off x="2119104" y="2344168"/>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20011500">
          <a:off x="2037348" y="1628557"/>
          <a:ext cx="1560381"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64722"/>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63784"/>
          <a:ext cx="3624540" cy="1383945"/>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ea typeface="+mn-ea"/>
              <a:cs typeface="+mn-cs"/>
            </a:rPr>
            <a:t>1</a:t>
          </a:r>
          <a:r>
            <a:rPr lang="es-MX" sz="1800" b="1" kern="1200"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kern="1200" dirty="0">
            <a:solidFill>
              <a:srgbClr val="FFFFFF"/>
            </a:solidFill>
            <a:latin typeface="Calibri"/>
            <a:ea typeface="+mn-ea"/>
            <a:cs typeface="+mn-cs"/>
          </a:endParaRPr>
        </a:p>
      </dsp:txBody>
      <dsp:txXfrm>
        <a:off x="3337081" y="266458"/>
        <a:ext cx="2562936" cy="978597"/>
      </dsp:txXfrm>
    </dsp:sp>
    <dsp:sp modelId="{4CBEE7F2-FA8F-455D-899D-D2E2389A34C1}">
      <dsp:nvSpPr>
        <dsp:cNvPr id="0" name=""/>
        <dsp:cNvSpPr/>
      </dsp:nvSpPr>
      <dsp:spPr>
        <a:xfrm>
          <a:off x="2793796" y="1551446"/>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kern="1200" dirty="0">
            <a:solidFill>
              <a:srgbClr val="FFFFFF"/>
            </a:solidFill>
            <a:latin typeface="Calibri"/>
            <a:ea typeface="+mn-ea"/>
            <a:cs typeface="+mn-cs"/>
          </a:endParaRPr>
        </a:p>
      </dsp:txBody>
      <dsp:txXfrm>
        <a:off x="3349681" y="1778043"/>
        <a:ext cx="2684049" cy="1094107"/>
      </dsp:txXfrm>
    </dsp:sp>
    <dsp:sp modelId="{E43465F4-A339-482C-87DC-E675E3944F47}">
      <dsp:nvSpPr>
        <dsp:cNvPr id="0" name=""/>
        <dsp:cNvSpPr/>
      </dsp:nvSpPr>
      <dsp:spPr>
        <a:xfrm>
          <a:off x="2995928" y="3177870"/>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0000"/>
              </a:solidFill>
              <a:latin typeface="Calibri" panose="020F0502020204030204" pitchFamily="34" charset="0"/>
              <a:ea typeface="+mn-ea"/>
              <a:cs typeface="+mn-cs"/>
            </a:rPr>
            <a:t>3. Entidades de gobierno </a:t>
          </a:r>
        </a:p>
      </dsp:txBody>
      <dsp:txXfrm>
        <a:off x="3532553" y="3341531"/>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21165"/>
          <a:ext cx="4402335" cy="4682069"/>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sp:txBody>
      <dsp:txXfrm>
        <a:off x="41140" y="62305"/>
        <a:ext cx="4320055" cy="1322340"/>
      </dsp:txXfrm>
    </dsp:sp>
    <dsp:sp modelId="{8251F27B-80C6-4B56-A471-3744BA9295BB}">
      <dsp:nvSpPr>
        <dsp:cNvPr id="0" name=""/>
        <dsp:cNvSpPr/>
      </dsp:nvSpPr>
      <dsp:spPr>
        <a:xfrm>
          <a:off x="444810" y="1417320"/>
          <a:ext cx="3521868" cy="307086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sz="2600" b="1" kern="1200"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sp:txBody>
      <dsp:txXfrm>
        <a:off x="534752" y="1507262"/>
        <a:ext cx="3341984" cy="2890976"/>
      </dsp:txXfrm>
    </dsp:sp>
    <dsp:sp modelId="{45B002B7-33A2-4249-A740-8E8A6C6DE8E5}">
      <dsp:nvSpPr>
        <dsp:cNvPr id="0" name=""/>
        <dsp:cNvSpPr/>
      </dsp:nvSpPr>
      <dsp:spPr>
        <a:xfrm>
          <a:off x="4737087" y="8811"/>
          <a:ext cx="4402335" cy="4706777"/>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sp:txBody>
      <dsp:txXfrm>
        <a:off x="4778444" y="50168"/>
        <a:ext cx="4319621" cy="1329319"/>
      </dsp:txXfrm>
    </dsp:sp>
    <dsp:sp modelId="{FF671B05-52A4-417B-B3AB-298F993DB2D5}">
      <dsp:nvSpPr>
        <dsp:cNvPr id="0" name=""/>
        <dsp:cNvSpPr/>
      </dsp:nvSpPr>
      <dsp:spPr>
        <a:xfrm>
          <a:off x="4865371" y="1284260"/>
          <a:ext cx="4145767" cy="63850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sp:txBody>
      <dsp:txXfrm>
        <a:off x="4884072" y="1302961"/>
        <a:ext cx="4108365" cy="601103"/>
      </dsp:txXfrm>
    </dsp:sp>
    <dsp:sp modelId="{BACBAB97-6D0E-4836-9CC6-0ABB60A855EE}">
      <dsp:nvSpPr>
        <dsp:cNvPr id="0" name=""/>
        <dsp:cNvSpPr/>
      </dsp:nvSpPr>
      <dsp:spPr>
        <a:xfrm>
          <a:off x="4874351" y="2044633"/>
          <a:ext cx="4127805" cy="61811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sp:txBody>
      <dsp:txXfrm>
        <a:off x="4892455" y="2062737"/>
        <a:ext cx="4091597" cy="581902"/>
      </dsp:txXfrm>
    </dsp:sp>
    <dsp:sp modelId="{599628B4-ED51-443A-ADB7-CDDF050A989F}">
      <dsp:nvSpPr>
        <dsp:cNvPr id="0" name=""/>
        <dsp:cNvSpPr/>
      </dsp:nvSpPr>
      <dsp:spPr>
        <a:xfrm>
          <a:off x="4892630" y="2753157"/>
          <a:ext cx="4073287" cy="381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sp:txBody>
      <dsp:txXfrm>
        <a:off x="4903817" y="2764344"/>
        <a:ext cx="4050913" cy="359573"/>
      </dsp:txXfrm>
    </dsp:sp>
    <dsp:sp modelId="{307F0E6E-2BEB-4FD8-828D-F41F1128A3B9}">
      <dsp:nvSpPr>
        <dsp:cNvPr id="0" name=""/>
        <dsp:cNvSpPr/>
      </dsp:nvSpPr>
      <dsp:spPr>
        <a:xfrm>
          <a:off x="4910239" y="3230645"/>
          <a:ext cx="4056030" cy="64615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sp:txBody>
      <dsp:txXfrm>
        <a:off x="4929164" y="3249570"/>
        <a:ext cx="4018180" cy="608306"/>
      </dsp:txXfrm>
    </dsp:sp>
    <dsp:sp modelId="{D49CDFCE-2219-4A34-9402-953EE3A4D3D3}">
      <dsp:nvSpPr>
        <dsp:cNvPr id="0" name=""/>
        <dsp:cNvSpPr/>
      </dsp:nvSpPr>
      <dsp:spPr>
        <a:xfrm>
          <a:off x="4892295" y="3963251"/>
          <a:ext cx="4091917" cy="643823"/>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sp:txBody>
      <dsp:txXfrm>
        <a:off x="4911152" y="3982108"/>
        <a:ext cx="4054203" cy="606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solidFill>
              <a:srgbClr val="000000">
                <a:hueOff val="0"/>
                <a:satOff val="0"/>
                <a:lumOff val="0"/>
                <a:alphaOff val="0"/>
              </a:srgbClr>
            </a:solidFill>
            <a:latin typeface="Calibri"/>
            <a:ea typeface="+mn-ea"/>
            <a:cs typeface="+mn-cs"/>
          </a:endParaRPr>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3137537" y="3103933"/>
        <a:ext cx="1136313" cy="568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0.16579</cdr:y>
    </cdr:from>
    <cdr:to>
      <cdr:x>0.94215</cdr:x>
      <cdr:y>0.39653</cdr:y>
    </cdr:to>
    <cdr:sp macro="" textlink="">
      <cdr:nvSpPr>
        <cdr:cNvPr id="4" name="CuadroTexto 3"/>
        <cdr:cNvSpPr txBox="1"/>
      </cdr:nvSpPr>
      <cdr:spPr>
        <a:xfrm xmlns:a="http://schemas.openxmlformats.org/drawingml/2006/main">
          <a:off x="5544616" y="672621"/>
          <a:ext cx="2664296"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0.64463</cdr:x>
      <cdr:y>0.18354</cdr:y>
    </cdr:from>
    <cdr:to>
      <cdr:x>0.66116</cdr:x>
      <cdr:y>0.21904</cdr:y>
    </cdr:to>
    <cdr:sp macro="" textlink="">
      <cdr:nvSpPr>
        <cdr:cNvPr id="5" name="Rectángulo 4"/>
        <cdr:cNvSpPr/>
      </cdr:nvSpPr>
      <cdr:spPr bwMode="auto">
        <a:xfrm xmlns:a="http://schemas.openxmlformats.org/drawingml/2006/main">
          <a:off x="5616624" y="744629"/>
          <a:ext cx="144016" cy="144016"/>
        </a:xfrm>
        <a:prstGeom xmlns:a="http://schemas.openxmlformats.org/drawingml/2006/main" prst="rect">
          <a:avLst/>
        </a:prstGeom>
        <a:solidFill xmlns:a="http://schemas.openxmlformats.org/drawingml/2006/main">
          <a:srgbClr val="FF99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0.1579</cdr:y>
    </cdr:from>
    <cdr:to>
      <cdr:x>0.74931</cdr:x>
      <cdr:y>0.21904</cdr:y>
    </cdr:to>
    <cdr:sp macro="" textlink="">
      <cdr:nvSpPr>
        <cdr:cNvPr id="6" name="CuadroTexto 5"/>
        <cdr:cNvSpPr txBox="1"/>
      </cdr:nvSpPr>
      <cdr:spPr>
        <a:xfrm xmlns:a="http://schemas.openxmlformats.org/drawingml/2006/main">
          <a:off x="5249371" y="576557"/>
          <a:ext cx="626482" cy="223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t>2017</a:t>
          </a:r>
        </a:p>
      </cdr:txBody>
    </cdr:sp>
  </cdr:relSizeAnchor>
  <cdr:relSizeAnchor xmlns:cdr="http://schemas.openxmlformats.org/drawingml/2006/chartDrawing">
    <cdr:from>
      <cdr:x>0.64463</cdr:x>
      <cdr:y>0.23679</cdr:y>
    </cdr:from>
    <cdr:to>
      <cdr:x>0.66116</cdr:x>
      <cdr:y>0.27229</cdr:y>
    </cdr:to>
    <cdr:sp macro="" textlink="">
      <cdr:nvSpPr>
        <cdr:cNvPr id="7" name="Rectángulo 6"/>
        <cdr:cNvSpPr/>
      </cdr:nvSpPr>
      <cdr:spPr bwMode="auto">
        <a:xfrm xmlns:a="http://schemas.openxmlformats.org/drawingml/2006/main">
          <a:off x="5616624" y="960653"/>
          <a:ext cx="144016" cy="144016"/>
        </a:xfrm>
        <a:prstGeom xmlns:a="http://schemas.openxmlformats.org/drawingml/2006/main" prst="rect">
          <a:avLst/>
        </a:prstGeom>
        <a:solidFill xmlns:a="http://schemas.openxmlformats.org/drawingml/2006/main">
          <a:schemeClr val="accent1">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0.21707</cdr:y>
    </cdr:from>
    <cdr:to>
      <cdr:x>0.74931</cdr:x>
      <cdr:y>0.29595</cdr:y>
    </cdr:to>
    <cdr:sp macro="" textlink="">
      <cdr:nvSpPr>
        <cdr:cNvPr id="8" name="CuadroTexto 7"/>
        <cdr:cNvSpPr txBox="1"/>
      </cdr:nvSpPr>
      <cdr:spPr>
        <a:xfrm xmlns:a="http://schemas.openxmlformats.org/drawingml/2006/main">
          <a:off x="5249371" y="792580"/>
          <a:ext cx="62648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b="1" dirty="0"/>
            <a:t> 2016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4A8F-697B-4CE5-B145-2E99F6B41120}" type="datetimeFigureOut">
              <a:rPr lang="es-CO" smtClean="0"/>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1DE83-E57C-4E4D-8BC6-AE48AE1AC31A}" type="slidenum">
              <a:rPr lang="es-CO" smtClean="0"/>
              <a:t>‹Nº›</a:t>
            </a:fld>
            <a:endParaRPr lang="es-CO"/>
          </a:p>
        </p:txBody>
      </p:sp>
    </p:spTree>
    <p:extLst>
      <p:ext uri="{BB962C8B-B14F-4D97-AF65-F5344CB8AC3E}">
        <p14:creationId xmlns:p14="http://schemas.microsoft.com/office/powerpoint/2010/main" val="32564464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plantilla se </a:t>
            </a:r>
            <a:r>
              <a:rPr lang="es-ES" altLang="es-ES" b="1" dirty="0"/>
              <a:t>debe usar </a:t>
            </a:r>
            <a:r>
              <a:rPr lang="es-ES" altLang="es-ES" dirty="0"/>
              <a:t>como archivo de inicio para presentaciones externas de la Contaduría General de la Nación. En formato presentación en pantalla 16:10</a:t>
            </a:r>
          </a:p>
          <a:p>
            <a:pPr eaLnBrk="1" hangingPunct="1"/>
            <a:endParaRPr lang="es-ES" altLang="es-ES" dirty="0"/>
          </a:p>
          <a:p>
            <a:pPr eaLnBrk="1" hangingPunct="1"/>
            <a:r>
              <a:rPr lang="es-ES" altLang="es-ES" b="1" dirty="0"/>
              <a:t>Nota</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a:t>
            </a:r>
            <a:r>
              <a:rPr lang="es-ES" altLang="es-ES" dirty="0"/>
              <a:t> 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a:t>
            </a:r>
            <a:r>
              <a:rPr lang="es-ES" altLang="es-ES" baseline="0" dirty="0"/>
              <a:t> </a:t>
            </a:r>
            <a:r>
              <a:rPr lang="es-ES" altLang="es-ES" dirty="0"/>
              <a:t>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gráficos o tablas (Derechos de autor)</a:t>
            </a:r>
          </a:p>
          <a:p>
            <a:pPr eaLnBrk="1" hangingPunct="1"/>
            <a:endParaRPr lang="es-ES" alt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1</a:t>
            </a:fld>
            <a:endParaRPr lang="es-CO" dirty="0"/>
          </a:p>
        </p:txBody>
      </p:sp>
    </p:spTree>
    <p:extLst>
      <p:ext uri="{BB962C8B-B14F-4D97-AF65-F5344CB8AC3E}">
        <p14:creationId xmlns:p14="http://schemas.microsoft.com/office/powerpoint/2010/main" val="28637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33</a:t>
            </a:fld>
            <a:endParaRPr lang="es-CO" dirty="0"/>
          </a:p>
        </p:txBody>
      </p:sp>
    </p:spTree>
    <p:extLst>
      <p:ext uri="{BB962C8B-B14F-4D97-AF65-F5344CB8AC3E}">
        <p14:creationId xmlns:p14="http://schemas.microsoft.com/office/powerpoint/2010/main" val="249820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68</a:t>
            </a:fld>
            <a:endParaRPr lang="es-CO"/>
          </a:p>
        </p:txBody>
      </p:sp>
    </p:spTree>
    <p:extLst>
      <p:ext uri="{BB962C8B-B14F-4D97-AF65-F5344CB8AC3E}">
        <p14:creationId xmlns:p14="http://schemas.microsoft.com/office/powerpoint/2010/main" val="405614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dirty="0"/>
              <a:t>Esta diapositiva finaliza la presentación. Si se requiere que el funcionario de la CGN deba ser contactado,</a:t>
            </a:r>
            <a:r>
              <a:rPr lang="es-ES" altLang="es-ES" baseline="0" dirty="0"/>
              <a:t>  d</a:t>
            </a:r>
            <a:r>
              <a:rPr lang="es-ES" altLang="es-ES" dirty="0"/>
              <a:t>igite el </a:t>
            </a:r>
            <a:r>
              <a:rPr lang="es-ES" altLang="es-ES" b="1" dirty="0"/>
              <a:t>correo electrónico institucional</a:t>
            </a:r>
            <a:r>
              <a:rPr lang="es-ES" altLang="es-ES" b="1" baseline="0" dirty="0"/>
              <a:t>.</a:t>
            </a: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73</a:t>
            </a:fld>
            <a:endParaRPr lang="es-CO"/>
          </a:p>
        </p:txBody>
      </p:sp>
    </p:spTree>
    <p:extLst>
      <p:ext uri="{BB962C8B-B14F-4D97-AF65-F5344CB8AC3E}">
        <p14:creationId xmlns:p14="http://schemas.microsoft.com/office/powerpoint/2010/main" val="632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a:t>
            </a:fld>
            <a:endParaRPr lang="es-CO" dirty="0"/>
          </a:p>
        </p:txBody>
      </p:sp>
    </p:spTree>
    <p:extLst>
      <p:ext uri="{BB962C8B-B14F-4D97-AF65-F5344CB8AC3E}">
        <p14:creationId xmlns:p14="http://schemas.microsoft.com/office/powerpoint/2010/main" val="89621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a:t>
            </a:fld>
            <a:endParaRPr lang="es-CO" dirty="0"/>
          </a:p>
        </p:txBody>
      </p:sp>
    </p:spTree>
    <p:extLst>
      <p:ext uri="{BB962C8B-B14F-4D97-AF65-F5344CB8AC3E}">
        <p14:creationId xmlns:p14="http://schemas.microsoft.com/office/powerpoint/2010/main" val="281625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a:t>
            </a:fld>
            <a:endParaRPr lang="es-CO" dirty="0"/>
          </a:p>
        </p:txBody>
      </p:sp>
    </p:spTree>
    <p:extLst>
      <p:ext uri="{BB962C8B-B14F-4D97-AF65-F5344CB8AC3E}">
        <p14:creationId xmlns:p14="http://schemas.microsoft.com/office/powerpoint/2010/main" val="23603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5</a:t>
            </a:fld>
            <a:endParaRPr lang="es-CO" dirty="0"/>
          </a:p>
        </p:txBody>
      </p:sp>
    </p:spTree>
    <p:extLst>
      <p:ext uri="{BB962C8B-B14F-4D97-AF65-F5344CB8AC3E}">
        <p14:creationId xmlns:p14="http://schemas.microsoft.com/office/powerpoint/2010/main" val="394312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6</a:t>
            </a:fld>
            <a:endParaRPr lang="es-CO" dirty="0"/>
          </a:p>
        </p:txBody>
      </p:sp>
    </p:spTree>
    <p:extLst>
      <p:ext uri="{BB962C8B-B14F-4D97-AF65-F5344CB8AC3E}">
        <p14:creationId xmlns:p14="http://schemas.microsoft.com/office/powerpoint/2010/main" val="65872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9</a:t>
            </a:fld>
            <a:endParaRPr lang="es-CO" dirty="0"/>
          </a:p>
        </p:txBody>
      </p:sp>
    </p:spTree>
    <p:extLst>
      <p:ext uri="{BB962C8B-B14F-4D97-AF65-F5344CB8AC3E}">
        <p14:creationId xmlns:p14="http://schemas.microsoft.com/office/powerpoint/2010/main" val="392063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21</a:t>
            </a:fld>
            <a:endParaRPr lang="es-CO"/>
          </a:p>
        </p:txBody>
      </p:sp>
    </p:spTree>
    <p:extLst>
      <p:ext uri="{BB962C8B-B14F-4D97-AF65-F5344CB8AC3E}">
        <p14:creationId xmlns:p14="http://schemas.microsoft.com/office/powerpoint/2010/main" val="320421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8421DE83-E57C-4E4D-8BC6-AE48AE1AC31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3914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5" y="-12481"/>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0908" y="480626"/>
            <a:ext cx="1011483" cy="2364393"/>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12110" y="1236301"/>
            <a:ext cx="832233" cy="1643126"/>
          </a:xfrm>
          <a:prstGeom prst="rect">
            <a:avLst/>
          </a:prstGeom>
        </p:spPr>
      </p:pic>
      <p:pic>
        <p:nvPicPr>
          <p:cNvPr id="10" name="Imagen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755" y="1573462"/>
            <a:ext cx="815161" cy="1305965"/>
          </a:xfrm>
          <a:prstGeom prst="rect">
            <a:avLst/>
          </a:prstGeom>
        </p:spPr>
      </p:pic>
      <p:pic>
        <p:nvPicPr>
          <p:cNvPr id="11" name="Imagen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92956" y="3219855"/>
            <a:ext cx="4401260" cy="678499"/>
          </a:xfrm>
          <a:prstGeom prst="rect">
            <a:avLst/>
          </a:prstGeom>
        </p:spPr>
      </p:pic>
      <p:pic>
        <p:nvPicPr>
          <p:cNvPr id="12" name="Imagen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83227" y="3844603"/>
            <a:ext cx="4400435" cy="395806"/>
          </a:xfrm>
          <a:prstGeom prst="rect">
            <a:avLst/>
          </a:prstGeom>
        </p:spPr>
      </p:pic>
      <p:pic>
        <p:nvPicPr>
          <p:cNvPr id="13" name="Imagen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04495" y="4312637"/>
            <a:ext cx="4379167" cy="259909"/>
          </a:xfrm>
          <a:prstGeom prst="rect">
            <a:avLst/>
          </a:prstGeom>
        </p:spPr>
      </p:pic>
      <p:cxnSp>
        <p:nvCxnSpPr>
          <p:cNvPr id="18" name="Conector recto 17"/>
          <p:cNvCxnSpPr/>
          <p:nvPr userDrawn="1"/>
        </p:nvCxnSpPr>
        <p:spPr>
          <a:xfrm>
            <a:off x="2392955" y="3130061"/>
            <a:ext cx="4390707"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9" name="Elipse 18"/>
          <p:cNvSpPr/>
          <p:nvPr userDrawn="1"/>
        </p:nvSpPr>
        <p:spPr>
          <a:xfrm>
            <a:off x="7678615" y="42404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7590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fmla="#ppt_w*sin(2.5*pi*$)">
                                          <p:val>
                                            <p:fltVal val="0"/>
                                          </p:val>
                                        </p:tav>
                                        <p:tav tm="100000">
                                          <p:val>
                                            <p:fltVal val="1"/>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plus(in)">
                                      <p:cBhvr>
                                        <p:cTn id="20" dur="1000"/>
                                        <p:tgtEl>
                                          <p:spTgt spid="18"/>
                                        </p:tgtEl>
                                      </p:cBhvr>
                                    </p:animEffect>
                                  </p:childTnLst>
                                </p:cTn>
                              </p:par>
                              <p:par>
                                <p:cTn id="21" presetID="5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0"/>
                                        <p:tgtEl>
                                          <p:spTgt spid="13"/>
                                        </p:tgtEl>
                                      </p:cBhvr>
                                    </p:animEffect>
                                    <p:anim calcmode="lin" valueType="num">
                                      <p:cBhvr>
                                        <p:cTn id="35" dur="3000" fill="hold"/>
                                        <p:tgtEl>
                                          <p:spTgt spid="13"/>
                                        </p:tgtEl>
                                        <p:attrNameLst>
                                          <p:attrName>ppt_x</p:attrName>
                                        </p:attrNameLst>
                                      </p:cBhvr>
                                      <p:tavLst>
                                        <p:tav tm="0">
                                          <p:val>
                                            <p:strVal val="#ppt_x"/>
                                          </p:val>
                                        </p:tav>
                                        <p:tav tm="100000">
                                          <p:val>
                                            <p:strVal val="#ppt_x"/>
                                          </p:val>
                                        </p:tav>
                                      </p:tavLst>
                                    </p:anim>
                                    <p:anim calcmode="lin" valueType="num">
                                      <p:cBhvr>
                                        <p:cTn id="36" dur="3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41231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806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38096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35" name="Imagen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8046" y="1597945"/>
            <a:ext cx="245480" cy="328711"/>
          </a:xfrm>
          <a:prstGeom prst="rect">
            <a:avLst/>
          </a:prstGeom>
        </p:spPr>
      </p:pic>
      <p:pic>
        <p:nvPicPr>
          <p:cNvPr id="10" name="Imagen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5639" y="2526958"/>
            <a:ext cx="8137933" cy="343856"/>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96904" y="3088849"/>
            <a:ext cx="4349974" cy="660434"/>
          </a:xfrm>
          <a:prstGeom prst="rect">
            <a:avLst/>
          </a:prstGeom>
        </p:spPr>
      </p:pic>
      <p:pic>
        <p:nvPicPr>
          <p:cNvPr id="14" name="Imagen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586" y="2367276"/>
            <a:ext cx="9144000" cy="83911"/>
          </a:xfrm>
          <a:prstGeom prst="rect">
            <a:avLst/>
          </a:prstGeom>
        </p:spPr>
      </p:pic>
      <p:pic>
        <p:nvPicPr>
          <p:cNvPr id="15" name="Imagen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23938" y="5312670"/>
            <a:ext cx="2843756" cy="237995"/>
          </a:xfrm>
          <a:prstGeom prst="rect">
            <a:avLst/>
          </a:prstGeom>
        </p:spPr>
      </p:pic>
      <p:pic>
        <p:nvPicPr>
          <p:cNvPr id="18" name="Imagen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10857" y="3661891"/>
            <a:ext cx="2686188" cy="654084"/>
          </a:xfrm>
          <a:prstGeom prst="rect">
            <a:avLst/>
          </a:prstGeom>
        </p:spPr>
      </p:pic>
      <p:pic>
        <p:nvPicPr>
          <p:cNvPr id="20" name="Imagen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70670" y="4204079"/>
            <a:ext cx="2232140" cy="666784"/>
          </a:xfrm>
          <a:prstGeom prst="rect">
            <a:avLst/>
          </a:prstGeom>
        </p:spPr>
      </p:pic>
      <p:sp>
        <p:nvSpPr>
          <p:cNvPr id="3" name="CuadroTexto 2"/>
          <p:cNvSpPr txBox="1"/>
          <p:nvPr userDrawn="1"/>
        </p:nvSpPr>
        <p:spPr>
          <a:xfrm>
            <a:off x="635977" y="5183674"/>
            <a:ext cx="2540054" cy="369332"/>
          </a:xfrm>
          <a:prstGeom prst="rect">
            <a:avLst/>
          </a:prstGeom>
          <a:noFill/>
        </p:spPr>
        <p:txBody>
          <a:bodyPr wrap="none" rtlCol="0">
            <a:spAutoFit/>
          </a:bodyPr>
          <a:lstStyle/>
          <a:p>
            <a:r>
              <a:rPr lang="es-CO" sz="1800" i="1" dirty="0">
                <a:solidFill>
                  <a:schemeClr val="bg1">
                    <a:lumMod val="50000"/>
                  </a:schemeClr>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1" name="Elipse 20"/>
          <p:cNvSpPr/>
          <p:nvPr userDrawn="1"/>
        </p:nvSpPr>
        <p:spPr>
          <a:xfrm>
            <a:off x="8382000" y="4559243"/>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2" descr="http://www.cartagenacaribe.com/images/boton-contactenos.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568569" y="4086168"/>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userDrawn="1"/>
        </p:nvSpPr>
        <p:spPr>
          <a:xfrm>
            <a:off x="2245024" y="1162462"/>
            <a:ext cx="4511171" cy="1323439"/>
          </a:xfrm>
          <a:prstGeom prst="rect">
            <a:avLst/>
          </a:prstGeom>
          <a:noFill/>
        </p:spPr>
        <p:txBody>
          <a:bodyPr wrap="none" rtlCol="0">
            <a:spAutoFit/>
          </a:bodyPr>
          <a:lstStyle/>
          <a:p>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Tree>
    <p:extLst>
      <p:ext uri="{BB962C8B-B14F-4D97-AF65-F5344CB8AC3E}">
        <p14:creationId xmlns:p14="http://schemas.microsoft.com/office/powerpoint/2010/main" val="2441050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0" fill="hold"/>
                                        <p:tgtEl>
                                          <p:spTgt spid="10"/>
                                        </p:tgtEl>
                                        <p:attrNameLst>
                                          <p:attrName>ppt_w</p:attrName>
                                        </p:attrNameLst>
                                      </p:cBhvr>
                                      <p:tavLst>
                                        <p:tav tm="0">
                                          <p:val>
                                            <p:strVal val="#ppt_w+.3"/>
                                          </p:val>
                                        </p:tav>
                                        <p:tav tm="100000">
                                          <p:val>
                                            <p:strVal val="#ppt_w"/>
                                          </p:val>
                                        </p:tav>
                                      </p:tavLst>
                                    </p:anim>
                                    <p:anim calcmode="lin" valueType="num">
                                      <p:cBhvr>
                                        <p:cTn id="25" dur="3000" fill="hold"/>
                                        <p:tgtEl>
                                          <p:spTgt spid="10"/>
                                        </p:tgtEl>
                                        <p:attrNameLst>
                                          <p:attrName>ppt_h</p:attrName>
                                        </p:attrNameLst>
                                      </p:cBhvr>
                                      <p:tavLst>
                                        <p:tav tm="0">
                                          <p:val>
                                            <p:strVal val="#ppt_h"/>
                                          </p:val>
                                        </p:tav>
                                        <p:tav tm="100000">
                                          <p:val>
                                            <p:strVal val="#ppt_h"/>
                                          </p:val>
                                        </p:tav>
                                      </p:tavLst>
                                    </p:anim>
                                    <p:animEffect transition="in" filter="fade">
                                      <p:cBhvr>
                                        <p:cTn id="26" dur="3000"/>
                                        <p:tgtEl>
                                          <p:spTgt spid="10"/>
                                        </p:tgtEl>
                                      </p:cBhvr>
                                    </p:animEffect>
                                  </p:childTnLst>
                                </p:cTn>
                              </p:par>
                              <p:par>
                                <p:cTn id="27" presetID="9" presetClass="entr" presetSubtype="0" fill="hold" nodeType="withEffect">
                                  <p:stCondLst>
                                    <p:cond delay="300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2000"/>
                                        <p:tgtEl>
                                          <p:spTgt spid="34"/>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3000"/>
                                        <p:tgtEl>
                                          <p:spTgt spid="3"/>
                                        </p:tgtEl>
                                      </p:cBhvr>
                                    </p:animEffect>
                                    <p:anim calcmode="lin" valueType="num">
                                      <p:cBhvr>
                                        <p:cTn id="51" dur="3000" fill="hold"/>
                                        <p:tgtEl>
                                          <p:spTgt spid="3"/>
                                        </p:tgtEl>
                                        <p:attrNameLst>
                                          <p:attrName>ppt_x</p:attrName>
                                        </p:attrNameLst>
                                      </p:cBhvr>
                                      <p:tavLst>
                                        <p:tav tm="0">
                                          <p:val>
                                            <p:strVal val="#ppt_x"/>
                                          </p:val>
                                        </p:tav>
                                        <p:tav tm="100000">
                                          <p:val>
                                            <p:strVal val="#ppt_x"/>
                                          </p:val>
                                        </p:tav>
                                      </p:tavLst>
                                    </p:anim>
                                    <p:anim calcmode="lin" valueType="num">
                                      <p:cBhvr>
                                        <p:cTn id="52" dur="3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174427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ombre Evento - Bienvenida">
    <p:spTree>
      <p:nvGrpSpPr>
        <p:cNvPr id="1" name=""/>
        <p:cNvGrpSpPr/>
        <p:nvPr/>
      </p:nvGrpSpPr>
      <p:grpSpPr>
        <a:xfrm>
          <a:off x="0" y="0"/>
          <a:ext cx="0" cy="0"/>
          <a:chOff x="0" y="0"/>
          <a:chExt cx="0" cy="0"/>
        </a:xfrm>
      </p:grpSpPr>
      <p:pic>
        <p:nvPicPr>
          <p:cNvPr id="20" name="Imagen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2868717" y="1236596"/>
            <a:ext cx="5079531" cy="1989667"/>
          </a:xfrm>
        </p:spPr>
        <p:txBody>
          <a:bodyPr anchor="b">
            <a:normAutofit/>
          </a:bodyPr>
          <a:lstStyle>
            <a:lvl1pPr algn="ctr">
              <a:defRPr sz="4000" baseline="0">
                <a:latin typeface="Arial" panose="020B0604020202020204" pitchFamily="34" charset="0"/>
                <a:cs typeface="Arial" panose="020B0604020202020204" pitchFamily="34" charset="0"/>
              </a:defRPr>
            </a:lvl1pPr>
          </a:lstStyle>
          <a:p>
            <a:r>
              <a:rPr lang="es-ES" dirty="0"/>
              <a:t>Haga clic para modificar el título o nombre del evento</a:t>
            </a:r>
            <a:endParaRPr lang="en-US" dirty="0"/>
          </a:p>
        </p:txBody>
      </p:sp>
      <p:sp>
        <p:nvSpPr>
          <p:cNvPr id="3" name="Subtitle 2"/>
          <p:cNvSpPr>
            <a:spLocks noGrp="1"/>
          </p:cNvSpPr>
          <p:nvPr>
            <p:ph type="subTitle" idx="1" hasCustomPrompt="1"/>
          </p:nvPr>
        </p:nvSpPr>
        <p:spPr>
          <a:xfrm>
            <a:off x="2868718" y="3389881"/>
            <a:ext cx="5079531" cy="1379802"/>
          </a:xfrm>
        </p:spPr>
        <p:txBody>
          <a:bodyPr>
            <a:normAutofit/>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o descripción del expositor (Profesión – Cargos – títulos)</a:t>
            </a:r>
            <a:endParaRPr lang="en-US" dirty="0"/>
          </a:p>
        </p:txBody>
      </p:sp>
      <p:pic>
        <p:nvPicPr>
          <p:cNvPr id="19" name="Imagen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606" y="1146487"/>
            <a:ext cx="2720111" cy="4168302"/>
          </a:xfrm>
          <a:prstGeom prst="rect">
            <a:avLst/>
          </a:prstGeom>
        </p:spPr>
      </p:pic>
      <p:pic>
        <p:nvPicPr>
          <p:cNvPr id="21" name="Imagen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
        <p:nvSpPr>
          <p:cNvPr id="22" name="CuadroTexto 21"/>
          <p:cNvSpPr txBox="1"/>
          <p:nvPr userDrawn="1"/>
        </p:nvSpPr>
        <p:spPr>
          <a:xfrm>
            <a:off x="1752600" y="1308100"/>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23" name="CuadroTexto 22"/>
          <p:cNvSpPr txBox="1"/>
          <p:nvPr userDrawn="1"/>
        </p:nvSpPr>
        <p:spPr>
          <a:xfrm>
            <a:off x="557657" y="2794000"/>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24" name="CuadroTexto 23"/>
          <p:cNvSpPr txBox="1"/>
          <p:nvPr userDrawn="1"/>
        </p:nvSpPr>
        <p:spPr>
          <a:xfrm>
            <a:off x="1736148" y="4433817"/>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0" name="Elipse 9"/>
          <p:cNvSpPr/>
          <p:nvPr userDrawn="1"/>
        </p:nvSpPr>
        <p:spPr>
          <a:xfrm>
            <a:off x="8379358" y="3923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02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22"/>
                                        </p:tgtEl>
                                        <p:attrNameLst>
                                          <p:attrName>ppt_w</p:attrName>
                                        </p:attrNameLst>
                                      </p:cBhvr>
                                      <p:tavLst>
                                        <p:tav tm="0">
                                          <p:val>
                                            <p:strVal val="ppt_w"/>
                                          </p:val>
                                        </p:tav>
                                        <p:tav tm="100000">
                                          <p:val>
                                            <p:strVal val="ppt_w*0.70"/>
                                          </p:val>
                                        </p:tav>
                                      </p:tavLst>
                                    </p:anim>
                                    <p:anim calcmode="lin" valueType="num">
                                      <p:cBhvr>
                                        <p:cTn id="7" dur="1000"/>
                                        <p:tgtEl>
                                          <p:spTgt spid="22"/>
                                        </p:tgtEl>
                                        <p:attrNameLst>
                                          <p:attrName>ppt_h</p:attrName>
                                        </p:attrNameLst>
                                      </p:cBhvr>
                                      <p:tavLst>
                                        <p:tav tm="0">
                                          <p:val>
                                            <p:strVal val="ppt_h"/>
                                          </p:val>
                                        </p:tav>
                                        <p:tav tm="100000">
                                          <p:val>
                                            <p:strVal val="ppt_h"/>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23"/>
                                        </p:tgtEl>
                                        <p:attrNameLst>
                                          <p:attrName>ppt_w</p:attrName>
                                        </p:attrNameLst>
                                      </p:cBhvr>
                                      <p:tavLst>
                                        <p:tav tm="0">
                                          <p:val>
                                            <p:strVal val="ppt_w"/>
                                          </p:val>
                                        </p:tav>
                                        <p:tav tm="100000">
                                          <p:val>
                                            <p:strVal val="ppt_w*0.70"/>
                                          </p:val>
                                        </p:tav>
                                      </p:tavLst>
                                    </p:anim>
                                    <p:anim calcmode="lin" valueType="num">
                                      <p:cBhvr>
                                        <p:cTn id="12" dur="1000"/>
                                        <p:tgtEl>
                                          <p:spTgt spid="23"/>
                                        </p:tgtEl>
                                        <p:attrNameLst>
                                          <p:attrName>ppt_h</p:attrName>
                                        </p:attrNameLst>
                                      </p:cBhvr>
                                      <p:tavLst>
                                        <p:tav tm="0">
                                          <p:val>
                                            <p:strVal val="ppt_h"/>
                                          </p:val>
                                        </p:tav>
                                        <p:tav tm="100000">
                                          <p:val>
                                            <p:strVal val="ppt_h"/>
                                          </p:val>
                                        </p:tav>
                                      </p:tavLst>
                                    </p:anim>
                                    <p:animEffect transition="out" filter="fade">
                                      <p:cBhvr>
                                        <p:cTn id="13" dur="1000"/>
                                        <p:tgtEl>
                                          <p:spTgt spid="23"/>
                                        </p:tgtEl>
                                      </p:cBhvr>
                                    </p:animEffect>
                                    <p:set>
                                      <p:cBhvr>
                                        <p:cTn id="14" dur="1" fill="hold">
                                          <p:stCondLst>
                                            <p:cond delay="9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24"/>
                                        </p:tgtEl>
                                        <p:attrNameLst>
                                          <p:attrName>ppt_w</p:attrName>
                                        </p:attrNameLst>
                                      </p:cBhvr>
                                      <p:tavLst>
                                        <p:tav tm="0">
                                          <p:val>
                                            <p:strVal val="ppt_w"/>
                                          </p:val>
                                        </p:tav>
                                        <p:tav tm="100000">
                                          <p:val>
                                            <p:strVal val="ppt_w*0.70"/>
                                          </p:val>
                                        </p:tav>
                                      </p:tavLst>
                                    </p:anim>
                                    <p:anim calcmode="lin" valueType="num">
                                      <p:cBhvr>
                                        <p:cTn id="18" dur="1000"/>
                                        <p:tgtEl>
                                          <p:spTgt spid="24"/>
                                        </p:tgtEl>
                                        <p:attrNameLst>
                                          <p:attrName>ppt_h</p:attrName>
                                        </p:attrNameLst>
                                      </p:cBhvr>
                                      <p:tavLst>
                                        <p:tav tm="0">
                                          <p:val>
                                            <p:strVal val="ppt_h"/>
                                          </p:val>
                                        </p:tav>
                                        <p:tav tm="100000">
                                          <p:val>
                                            <p:strVal val="ppt_h"/>
                                          </p:val>
                                        </p:tav>
                                      </p:tavLst>
                                    </p:anim>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3000" fill="hold"/>
                                        <p:tgtEl>
                                          <p:spTgt spid="2"/>
                                        </p:tgtEl>
                                        <p:attrNameLst>
                                          <p:attrName>ppt_w</p:attrName>
                                        </p:attrNameLst>
                                      </p:cBhvr>
                                      <p:tavLst>
                                        <p:tav tm="0">
                                          <p:val>
                                            <p:strVal val="#ppt_w*0.70"/>
                                          </p:val>
                                        </p:tav>
                                        <p:tav tm="100000">
                                          <p:val>
                                            <p:strVal val="#ppt_w"/>
                                          </p:val>
                                        </p:tav>
                                      </p:tavLst>
                                    </p:anim>
                                    <p:anim calcmode="lin" valueType="num">
                                      <p:cBhvr>
                                        <p:cTn id="24" dur="3000" fill="hold"/>
                                        <p:tgtEl>
                                          <p:spTgt spid="2"/>
                                        </p:tgtEl>
                                        <p:attrNameLst>
                                          <p:attrName>ppt_h</p:attrName>
                                        </p:attrNameLst>
                                      </p:cBhvr>
                                      <p:tavLst>
                                        <p:tav tm="0">
                                          <p:val>
                                            <p:strVal val="#ppt_h"/>
                                          </p:val>
                                        </p:tav>
                                        <p:tav tm="100000">
                                          <p:val>
                                            <p:strVal val="#ppt_h"/>
                                          </p:val>
                                        </p:tav>
                                      </p:tavLst>
                                    </p:anim>
                                    <p:animEffect transition="in" filter="fade">
                                      <p:cBhvr>
                                        <p:cTn id="25" dur="3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33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33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33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3300" fill="hold"/>
                        <p:tgtEl>
                          <p:spTgt spid="3"/>
                        </p:tgtEl>
                        <p:attrNameLst>
                          <p:attrName>ppt_w</p:attrName>
                        </p:attrNameLst>
                      </p:cBhvr>
                      <p:tavLst>
                        <p:tav tm="0">
                          <p:val>
                            <p:strVal val="#ppt_w+.3"/>
                          </p:val>
                        </p:tav>
                        <p:tav tm="100000">
                          <p:val>
                            <p:strVal val="#ppt_w"/>
                          </p:val>
                        </p:tav>
                      </p:tavLst>
                    </p:anim>
                    <p:anim calcmode="lin" valueType="num">
                      <p:cBhvr>
                        <p:cTn dur="3300" fill="hold"/>
                        <p:tgtEl>
                          <p:spTgt spid="3"/>
                        </p:tgtEl>
                        <p:attrNameLst>
                          <p:attrName>ppt_h</p:attrName>
                        </p:attrNameLst>
                      </p:cBhvr>
                      <p:tavLst>
                        <p:tav tm="0">
                          <p:val>
                            <p:strVal val="#ppt_h"/>
                          </p:val>
                        </p:tav>
                        <p:tav tm="100000">
                          <p:val>
                            <p:strVal val="#ppt_h"/>
                          </p:val>
                        </p:tav>
                      </p:tavLst>
                    </p:anim>
                    <p:animEffect transition="in" filter="fade">
                      <p:cBhvr>
                        <p:cTn dur="3300"/>
                        <p:tgtEl>
                          <p:spTgt spid="3"/>
                        </p:tgtEl>
                      </p:cBhvr>
                    </p:animEffect>
                  </p:childTnLst>
                </p:cTn>
              </p:par>
            </p:tnLst>
          </p:tmpl>
        </p:tmplLst>
      </p:bldP>
      <p:bldP spid="22" grpId="0"/>
      <p:bldP spid="23" grpId="0"/>
      <p:bldP spid="24" grpId="0"/>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p:spPr>
        <p:txBody>
          <a:bodyPr/>
          <a:lstStyle/>
          <a:p>
            <a:r>
              <a:rPr lang="es-ES" dirty="0"/>
              <a:t>Haga clic para modificar el estilo de título del patrón</a:t>
            </a:r>
            <a:endParaRPr lang="es-CO" dirty="0"/>
          </a:p>
        </p:txBody>
      </p:sp>
      <p:sp>
        <p:nvSpPr>
          <p:cNvPr id="6" name="Elipse 5"/>
          <p:cNvSpPr/>
          <p:nvPr userDrawn="1"/>
        </p:nvSpPr>
        <p:spPr>
          <a:xfrm>
            <a:off x="31442" y="481311"/>
            <a:ext cx="317739" cy="476761"/>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26" y="2142045"/>
            <a:ext cx="2043346" cy="1710465"/>
          </a:xfrm>
          <a:prstGeom prst="rect">
            <a:avLst/>
          </a:prstGeom>
        </p:spPr>
      </p:pic>
      <p:sp>
        <p:nvSpPr>
          <p:cNvPr id="4" name="Elipse 3"/>
          <p:cNvSpPr/>
          <p:nvPr userDrawn="1"/>
        </p:nvSpPr>
        <p:spPr>
          <a:xfrm>
            <a:off x="8598195" y="184298"/>
            <a:ext cx="361507" cy="29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rcRect l="4448" t="5268" r="89261" b="85219"/>
          <a:stretch>
            <a:fillRect/>
          </a:stretch>
        </p:blipFill>
        <p:spPr>
          <a:xfrm>
            <a:off x="334386" y="237317"/>
            <a:ext cx="691860" cy="653902"/>
          </a:xfrm>
          <a:custGeom>
            <a:avLst/>
            <a:gdLst>
              <a:gd name="connsiteX0" fmla="*/ 345930 w 691860"/>
              <a:gd name="connsiteY0" fmla="*/ 0 h 653902"/>
              <a:gd name="connsiteX1" fmla="*/ 691860 w 691860"/>
              <a:gd name="connsiteY1" fmla="*/ 326951 h 653902"/>
              <a:gd name="connsiteX2" fmla="*/ 345930 w 691860"/>
              <a:gd name="connsiteY2" fmla="*/ 653902 h 653902"/>
              <a:gd name="connsiteX3" fmla="*/ 0 w 691860"/>
              <a:gd name="connsiteY3" fmla="*/ 326951 h 653902"/>
              <a:gd name="connsiteX4" fmla="*/ 345930 w 691860"/>
              <a:gd name="connsiteY4" fmla="*/ 0 h 6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60" h="653902">
                <a:moveTo>
                  <a:pt x="345930" y="0"/>
                </a:moveTo>
                <a:cubicBezTo>
                  <a:pt x="536982" y="0"/>
                  <a:pt x="691860" y="146381"/>
                  <a:pt x="691860" y="326951"/>
                </a:cubicBezTo>
                <a:cubicBezTo>
                  <a:pt x="691860" y="507521"/>
                  <a:pt x="536982" y="653902"/>
                  <a:pt x="345930" y="653902"/>
                </a:cubicBezTo>
                <a:cubicBezTo>
                  <a:pt x="154878" y="653902"/>
                  <a:pt x="0" y="507521"/>
                  <a:pt x="0" y="326951"/>
                </a:cubicBezTo>
                <a:cubicBezTo>
                  <a:pt x="0" y="146381"/>
                  <a:pt x="154878" y="0"/>
                  <a:pt x="345930" y="0"/>
                </a:cubicBezTo>
                <a:close/>
              </a:path>
            </a:pathLst>
          </a:custGeom>
        </p:spPr>
      </p:pic>
    </p:spTree>
    <p:extLst>
      <p:ext uri="{BB962C8B-B14F-4D97-AF65-F5344CB8AC3E}">
        <p14:creationId xmlns:p14="http://schemas.microsoft.com/office/powerpoint/2010/main" val="4291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dirty="0"/>
              <a:t>Haga clic para modificar el estilo de título</a:t>
            </a:r>
            <a:endParaRPr lang="en-US" dirty="0"/>
          </a:p>
        </p:txBody>
      </p:sp>
    </p:spTree>
    <p:extLst>
      <p:ext uri="{BB962C8B-B14F-4D97-AF65-F5344CB8AC3E}">
        <p14:creationId xmlns:p14="http://schemas.microsoft.com/office/powerpoint/2010/main" val="31203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9" name="Rectángulo 8"/>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5936" cy="623914"/>
          </a:xfrm>
          <a:prstGeom prst="rect">
            <a:avLst/>
          </a:prstGeom>
        </p:spPr>
      </p:pic>
    </p:spTree>
    <p:extLst>
      <p:ext uri="{BB962C8B-B14F-4D97-AF65-F5344CB8AC3E}">
        <p14:creationId xmlns:p14="http://schemas.microsoft.com/office/powerpoint/2010/main" val="171805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s-ES" dirty="0"/>
              <a:t>Haga clic para modificar el estilo del título</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6570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207737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3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39756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797169" y="304271"/>
            <a:ext cx="7718181" cy="110463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97169" y="1521354"/>
            <a:ext cx="7718181" cy="36261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7" name="Imagen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7575" y="304271"/>
            <a:ext cx="250386" cy="335281"/>
          </a:xfrm>
          <a:prstGeom prst="rect">
            <a:avLst/>
          </a:prstGeom>
        </p:spPr>
      </p:pic>
      <p:pic>
        <p:nvPicPr>
          <p:cNvPr id="13" name="Imagen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9269870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4" r:id="rId3"/>
    <p:sldLayoutId id="2147483666" r:id="rId4"/>
    <p:sldLayoutId id="2147483664" r:id="rId5"/>
    <p:sldLayoutId id="2147483662" r:id="rId6"/>
    <p:sldLayoutId id="2147483665" r:id="rId7"/>
    <p:sldLayoutId id="2147483667" r:id="rId8"/>
    <p:sldLayoutId id="2147483673" r:id="rId9"/>
    <p:sldLayoutId id="2147483668" r:id="rId10"/>
    <p:sldLayoutId id="2147483669" r:id="rId11"/>
    <p:sldLayoutId id="2147483670" r:id="rId12"/>
    <p:sldLayoutId id="2147483672" r:id="rId13"/>
    <p:sldLayoutId id="214748367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Videos/FechasReporteApp14-08-2017.mp4" TargetMode="Externa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hyperlink" Target="Videos/MapaContable14-08-2017.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43.gif"/></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Layout" Target="../diagrams/layout3.xml"/><Relationship Id="rId7" Type="http://schemas.openxmlformats.org/officeDocument/2006/relationships/image" Target="../media/image6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1.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216" y="36613"/>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COBERTURA DE CAPACITACIONES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96" y="1406910"/>
            <a:ext cx="3074332" cy="3551513"/>
          </a:xfrm>
          <a:prstGeom prst="rect">
            <a:avLst/>
          </a:prstGeom>
        </p:spPr>
      </p:pic>
      <p:sp>
        <p:nvSpPr>
          <p:cNvPr id="4" name="54 Rectángulo"/>
          <p:cNvSpPr/>
          <p:nvPr/>
        </p:nvSpPr>
        <p:spPr bwMode="auto">
          <a:xfrm>
            <a:off x="225592" y="4739543"/>
            <a:ext cx="1161248" cy="46923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endPar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cxnSp>
        <p:nvCxnSpPr>
          <p:cNvPr id="5" name="74 Conector recto"/>
          <p:cNvCxnSpPr>
            <a:stCxn id="6" idx="3"/>
          </p:cNvCxnSpPr>
          <p:nvPr/>
        </p:nvCxnSpPr>
        <p:spPr>
          <a:xfrm>
            <a:off x="2534820" y="2141834"/>
            <a:ext cx="2225715" cy="2848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6" name="75 Rectángulo"/>
          <p:cNvSpPr/>
          <p:nvPr/>
        </p:nvSpPr>
        <p:spPr bwMode="auto">
          <a:xfrm>
            <a:off x="1875414" y="1934471"/>
            <a:ext cx="659406" cy="41472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166</a:t>
            </a:r>
          </a:p>
        </p:txBody>
      </p:sp>
      <p:cxnSp>
        <p:nvCxnSpPr>
          <p:cNvPr id="7" name="6 Conector recto"/>
          <p:cNvCxnSpPr>
            <a:stCxn id="8" idx="3"/>
          </p:cNvCxnSpPr>
          <p:nvPr/>
        </p:nvCxnSpPr>
        <p:spPr>
          <a:xfrm flipV="1">
            <a:off x="2555769" y="2887678"/>
            <a:ext cx="1975811" cy="28800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8" name="13 Rectángulo"/>
          <p:cNvSpPr/>
          <p:nvPr/>
        </p:nvSpPr>
        <p:spPr bwMode="auto">
          <a:xfrm>
            <a:off x="1881588" y="2966932"/>
            <a:ext cx="674181" cy="41749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136</a:t>
            </a:r>
          </a:p>
        </p:txBody>
      </p:sp>
      <p:cxnSp>
        <p:nvCxnSpPr>
          <p:cNvPr id="9" name="19 Conector recto"/>
          <p:cNvCxnSpPr>
            <a:stCxn id="29" idx="3"/>
          </p:cNvCxnSpPr>
          <p:nvPr/>
        </p:nvCxnSpPr>
        <p:spPr>
          <a:xfrm flipV="1">
            <a:off x="2555769" y="3528546"/>
            <a:ext cx="1593719" cy="13384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0" name="20 Conector recto"/>
          <p:cNvCxnSpPr>
            <a:stCxn id="11" idx="1"/>
          </p:cNvCxnSpPr>
          <p:nvPr/>
        </p:nvCxnSpPr>
        <p:spPr>
          <a:xfrm flipH="1" flipV="1">
            <a:off x="4760535" y="3056117"/>
            <a:ext cx="2259536" cy="136912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1" name="22 Rectángulo"/>
          <p:cNvSpPr/>
          <p:nvPr/>
        </p:nvSpPr>
        <p:spPr bwMode="auto">
          <a:xfrm>
            <a:off x="7020070" y="4186669"/>
            <a:ext cx="65929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911</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457</a:t>
            </a:r>
          </a:p>
        </p:txBody>
      </p:sp>
      <p:cxnSp>
        <p:nvCxnSpPr>
          <p:cNvPr id="12" name="23 Conector recto"/>
          <p:cNvCxnSpPr>
            <a:stCxn id="36" idx="1"/>
          </p:cNvCxnSpPr>
          <p:nvPr/>
        </p:nvCxnSpPr>
        <p:spPr>
          <a:xfrm flipH="1" flipV="1">
            <a:off x="4540639" y="2674688"/>
            <a:ext cx="2468105" cy="595888"/>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3" name="29 Conector recto"/>
          <p:cNvCxnSpPr>
            <a:stCxn id="14" idx="3"/>
          </p:cNvCxnSpPr>
          <p:nvPr/>
        </p:nvCxnSpPr>
        <p:spPr>
          <a:xfrm flipV="1">
            <a:off x="2555769" y="3274826"/>
            <a:ext cx="1631935" cy="989746"/>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4" name="39 Rectángulo"/>
          <p:cNvSpPr/>
          <p:nvPr/>
        </p:nvSpPr>
        <p:spPr bwMode="auto">
          <a:xfrm>
            <a:off x="1881588" y="4025387"/>
            <a:ext cx="674181" cy="47836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258</a:t>
            </a:r>
          </a:p>
        </p:txBody>
      </p:sp>
      <p:cxnSp>
        <p:nvCxnSpPr>
          <p:cNvPr id="15" name="41 Conector recto"/>
          <p:cNvCxnSpPr>
            <a:stCxn id="16" idx="1"/>
          </p:cNvCxnSpPr>
          <p:nvPr/>
        </p:nvCxnSpPr>
        <p:spPr>
          <a:xfrm flipH="1" flipV="1">
            <a:off x="4934524" y="2620987"/>
            <a:ext cx="2077207" cy="9320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6" name="46 Rectángulo"/>
          <p:cNvSpPr/>
          <p:nvPr/>
        </p:nvSpPr>
        <p:spPr bwMode="auto">
          <a:xfrm>
            <a:off x="7011731" y="2475826"/>
            <a:ext cx="671015" cy="476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319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199</a:t>
            </a:r>
          </a:p>
        </p:txBody>
      </p:sp>
      <p:cxnSp>
        <p:nvCxnSpPr>
          <p:cNvPr id="17" name="51 Conector recto"/>
          <p:cNvCxnSpPr>
            <a:stCxn id="18" idx="3"/>
          </p:cNvCxnSpPr>
          <p:nvPr/>
        </p:nvCxnSpPr>
        <p:spPr>
          <a:xfrm>
            <a:off x="2531263" y="1608634"/>
            <a:ext cx="2065915" cy="15612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8" name="54 Rectángulo"/>
          <p:cNvSpPr/>
          <p:nvPr/>
        </p:nvSpPr>
        <p:spPr bwMode="auto">
          <a:xfrm>
            <a:off x="1871856" y="1395632"/>
            <a:ext cx="659407" cy="42600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282</a:t>
            </a:r>
          </a:p>
        </p:txBody>
      </p:sp>
      <p:cxnSp>
        <p:nvCxnSpPr>
          <p:cNvPr id="19" name="99 Conector recto"/>
          <p:cNvCxnSpPr>
            <a:endCxn id="20" idx="0"/>
          </p:cNvCxnSpPr>
          <p:nvPr/>
        </p:nvCxnSpPr>
        <p:spPr>
          <a:xfrm>
            <a:off x="4972750" y="3363871"/>
            <a:ext cx="226052" cy="1403299"/>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0" name="100 Rectángulo"/>
          <p:cNvSpPr/>
          <p:nvPr/>
        </p:nvSpPr>
        <p:spPr bwMode="auto">
          <a:xfrm>
            <a:off x="4866230" y="4767170"/>
            <a:ext cx="66514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157</a:t>
            </a:r>
          </a:p>
        </p:txBody>
      </p:sp>
      <p:cxnSp>
        <p:nvCxnSpPr>
          <p:cNvPr id="21" name="101 Conector recto"/>
          <p:cNvCxnSpPr>
            <a:endCxn id="22" idx="1"/>
          </p:cNvCxnSpPr>
          <p:nvPr/>
        </p:nvCxnSpPr>
        <p:spPr>
          <a:xfrm flipV="1">
            <a:off x="4760535" y="1557989"/>
            <a:ext cx="2251196" cy="24369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2" name="102 Rectángulo"/>
          <p:cNvSpPr/>
          <p:nvPr/>
        </p:nvSpPr>
        <p:spPr bwMode="auto">
          <a:xfrm>
            <a:off x="7011731" y="1320130"/>
            <a:ext cx="667633" cy="475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167</a:t>
            </a:r>
          </a:p>
        </p:txBody>
      </p:sp>
      <p:cxnSp>
        <p:nvCxnSpPr>
          <p:cNvPr id="23" name="103 Conector recto"/>
          <p:cNvCxnSpPr>
            <a:stCxn id="24" idx="0"/>
          </p:cNvCxnSpPr>
          <p:nvPr/>
        </p:nvCxnSpPr>
        <p:spPr>
          <a:xfrm flipV="1">
            <a:off x="3277706" y="3766373"/>
            <a:ext cx="708008" cy="100542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4" name="104 Rectángulo"/>
          <p:cNvSpPr/>
          <p:nvPr/>
        </p:nvSpPr>
        <p:spPr bwMode="auto">
          <a:xfrm>
            <a:off x="2944565" y="4771794"/>
            <a:ext cx="666281" cy="478347"/>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308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284</a:t>
            </a:r>
          </a:p>
        </p:txBody>
      </p:sp>
      <p:cxnSp>
        <p:nvCxnSpPr>
          <p:cNvPr id="25" name="105 Conector recto"/>
          <p:cNvCxnSpPr>
            <a:stCxn id="26" idx="3"/>
          </p:cNvCxnSpPr>
          <p:nvPr/>
        </p:nvCxnSpPr>
        <p:spPr>
          <a:xfrm>
            <a:off x="2557859" y="2671758"/>
            <a:ext cx="1655739" cy="16523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6" name="106 Rectángulo"/>
          <p:cNvSpPr/>
          <p:nvPr/>
        </p:nvSpPr>
        <p:spPr bwMode="auto">
          <a:xfrm>
            <a:off x="1881588" y="2462032"/>
            <a:ext cx="676272" cy="41945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104</a:t>
            </a:r>
          </a:p>
        </p:txBody>
      </p:sp>
      <p:sp>
        <p:nvSpPr>
          <p:cNvPr id="27" name="107 Rectángulo"/>
          <p:cNvSpPr/>
          <p:nvPr/>
        </p:nvSpPr>
        <p:spPr bwMode="auto">
          <a:xfrm>
            <a:off x="7011731" y="1902984"/>
            <a:ext cx="667634" cy="47769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158</a:t>
            </a:r>
          </a:p>
        </p:txBody>
      </p:sp>
      <p:cxnSp>
        <p:nvCxnSpPr>
          <p:cNvPr id="28" name="108 Conector recto"/>
          <p:cNvCxnSpPr>
            <a:endCxn id="27" idx="1"/>
          </p:cNvCxnSpPr>
          <p:nvPr/>
        </p:nvCxnSpPr>
        <p:spPr>
          <a:xfrm flipV="1">
            <a:off x="5060525" y="2141834"/>
            <a:ext cx="1951206" cy="2468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9" name="110 Rectángulo"/>
          <p:cNvSpPr/>
          <p:nvPr/>
        </p:nvSpPr>
        <p:spPr bwMode="auto">
          <a:xfrm>
            <a:off x="1889488" y="4627406"/>
            <a:ext cx="666281" cy="47909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164</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147</a:t>
            </a:r>
          </a:p>
        </p:txBody>
      </p:sp>
      <p:cxnSp>
        <p:nvCxnSpPr>
          <p:cNvPr id="30" name="111 Conector recto"/>
          <p:cNvCxnSpPr>
            <a:endCxn id="31" idx="1"/>
          </p:cNvCxnSpPr>
          <p:nvPr/>
        </p:nvCxnSpPr>
        <p:spPr>
          <a:xfrm>
            <a:off x="4972748" y="2902587"/>
            <a:ext cx="2041473" cy="93943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1" name="112 Rectángulo"/>
          <p:cNvSpPr/>
          <p:nvPr/>
        </p:nvSpPr>
        <p:spPr bwMode="auto">
          <a:xfrm>
            <a:off x="7014220" y="3600938"/>
            <a:ext cx="668525" cy="48216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200</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184</a:t>
            </a:r>
          </a:p>
        </p:txBody>
      </p:sp>
      <p:cxnSp>
        <p:nvCxnSpPr>
          <p:cNvPr id="32" name="113 Conector recto"/>
          <p:cNvCxnSpPr>
            <a:stCxn id="33" idx="3"/>
          </p:cNvCxnSpPr>
          <p:nvPr/>
        </p:nvCxnSpPr>
        <p:spPr>
          <a:xfrm flipV="1">
            <a:off x="2557860" y="2980973"/>
            <a:ext cx="1878297" cy="722564"/>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3" name="115 Rectángulo"/>
          <p:cNvSpPr/>
          <p:nvPr/>
        </p:nvSpPr>
        <p:spPr bwMode="auto">
          <a:xfrm>
            <a:off x="1884971" y="3464756"/>
            <a:ext cx="672889" cy="477562"/>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213</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192</a:t>
            </a:r>
          </a:p>
        </p:txBody>
      </p:sp>
      <p:cxnSp>
        <p:nvCxnSpPr>
          <p:cNvPr id="34" name="119 Conector recto"/>
          <p:cNvCxnSpPr>
            <a:stCxn id="35" idx="0"/>
          </p:cNvCxnSpPr>
          <p:nvPr/>
        </p:nvCxnSpPr>
        <p:spPr>
          <a:xfrm flipV="1">
            <a:off x="4101578" y="3405179"/>
            <a:ext cx="448256" cy="136661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5" name="18 Rectángulo"/>
          <p:cNvSpPr/>
          <p:nvPr/>
        </p:nvSpPr>
        <p:spPr bwMode="auto">
          <a:xfrm>
            <a:off x="3766999" y="4771794"/>
            <a:ext cx="669158" cy="48357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402</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369</a:t>
            </a:r>
          </a:p>
        </p:txBody>
      </p:sp>
      <p:sp>
        <p:nvSpPr>
          <p:cNvPr id="36" name="25 Rectángulo"/>
          <p:cNvSpPr/>
          <p:nvPr/>
        </p:nvSpPr>
        <p:spPr bwMode="auto">
          <a:xfrm>
            <a:off x="7008744" y="3030686"/>
            <a:ext cx="670620" cy="479780"/>
          </a:xfrm>
          <a:prstGeom prst="rect">
            <a:avLst/>
          </a:prstGeom>
          <a:solidFill>
            <a:schemeClr val="accent6">
              <a:lumMod val="60000"/>
              <a:lumOff val="40000"/>
            </a:schemeClr>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442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266</a:t>
            </a:r>
          </a:p>
        </p:txBody>
      </p:sp>
      <p:sp>
        <p:nvSpPr>
          <p:cNvPr id="37" name="CuadroTexto 36"/>
          <p:cNvSpPr txBox="1"/>
          <p:nvPr/>
        </p:nvSpPr>
        <p:spPr>
          <a:xfrm>
            <a:off x="185113" y="4718357"/>
            <a:ext cx="1327600" cy="480131"/>
          </a:xfrm>
          <a:prstGeom prst="rect">
            <a:avLst/>
          </a:prstGeom>
          <a:noFill/>
        </p:spPr>
        <p:txBody>
          <a:bodyPr wrap="square" rtlCol="0">
            <a:spAutoFit/>
          </a:bodyPr>
          <a:lstStyle/>
          <a:p>
            <a:pPr defTabSz="914400" eaLnBrk="0" fontAlgn="base" hangingPunct="0">
              <a:spcBef>
                <a:spcPct val="0"/>
              </a:spcBef>
              <a:spcAft>
                <a:spcPct val="0"/>
              </a:spcAft>
            </a:pPr>
            <a:r>
              <a:rPr lang="es-CO" sz="1260" b="1" dirty="0">
                <a:solidFill>
                  <a:srgbClr val="000000"/>
                </a:solidFill>
                <a:latin typeface="Arial Narrow" pitchFamily="34" charset="0"/>
              </a:rPr>
              <a:t>P: Participantes </a:t>
            </a:r>
          </a:p>
          <a:p>
            <a:pPr defTabSz="914400" eaLnBrk="0" fontAlgn="base" hangingPunct="0">
              <a:spcBef>
                <a:spcPct val="0"/>
              </a:spcBef>
              <a:spcAft>
                <a:spcPct val="0"/>
              </a:spcAft>
            </a:pPr>
            <a:r>
              <a:rPr lang="es-CO" sz="1260" b="1" dirty="0">
                <a:solidFill>
                  <a:srgbClr val="000000"/>
                </a:solidFill>
                <a:latin typeface="Arial Narrow" pitchFamily="34" charset="0"/>
              </a:rPr>
              <a:t>E: Entidades</a:t>
            </a:r>
          </a:p>
        </p:txBody>
      </p:sp>
    </p:spTree>
    <p:extLst>
      <p:ext uri="{BB962C8B-B14F-4D97-AF65-F5344CB8AC3E}">
        <p14:creationId xmlns:p14="http://schemas.microsoft.com/office/powerpoint/2010/main" val="75369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7000"/>
                            </p:stCondLst>
                            <p:childTnLst>
                              <p:par>
                                <p:cTn id="60" presetID="3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style.rotation</p:attrName>
                                        </p:attrNameLst>
                                      </p:cBhvr>
                                      <p:tavLst>
                                        <p:tav tm="0">
                                          <p:val>
                                            <p:fltVal val="90"/>
                                          </p:val>
                                        </p:tav>
                                        <p:tav tm="100000">
                                          <p:val>
                                            <p:fltVal val="0"/>
                                          </p:val>
                                        </p:tav>
                                      </p:tavLst>
                                    </p:anim>
                                    <p:animEffect transition="in" filter="fade">
                                      <p:cBhvr>
                                        <p:cTn id="65" dur="1000"/>
                                        <p:tgtEl>
                                          <p:spTgt spid="36"/>
                                        </p:tgtEl>
                                      </p:cBhvr>
                                    </p:animEffect>
                                  </p:childTnLst>
                                </p:cTn>
                              </p:par>
                            </p:childTnLst>
                          </p:cTn>
                        </p:par>
                        <p:par>
                          <p:cTn id="66" fill="hold">
                            <p:stCondLst>
                              <p:cond delay="8000"/>
                            </p:stCondLst>
                            <p:childTnLst>
                              <p:par>
                                <p:cTn id="67" presetID="22" presetClass="entr" presetSubtype="1"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up)">
                                      <p:cBhvr>
                                        <p:cTn id="69" dur="500"/>
                                        <p:tgtEl>
                                          <p:spTgt spid="7"/>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par>
                          <p:cTn id="74" fill="hold">
                            <p:stCondLst>
                              <p:cond delay="9000"/>
                            </p:stCondLst>
                            <p:childTnLst>
                              <p:par>
                                <p:cTn id="75" presetID="22" presetClass="entr" presetSubtype="1"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0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1000"/>
                            </p:stCondLst>
                            <p:childTnLst>
                              <p:par>
                                <p:cTn id="91" presetID="22" presetClass="entr" presetSubtype="1"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up)">
                                      <p:cBhvr>
                                        <p:cTn id="101" dur="500"/>
                                        <p:tgtEl>
                                          <p:spTgt spid="9"/>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par>
                          <p:cTn id="106" fill="hold">
                            <p:stCondLst>
                              <p:cond delay="13000"/>
                            </p:stCondLst>
                            <p:childTnLst>
                              <p:par>
                                <p:cTn id="107" presetID="22" presetClass="entr" presetSubtype="1"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up)">
                                      <p:cBhvr>
                                        <p:cTn id="109" dur="500"/>
                                        <p:tgtEl>
                                          <p:spTgt spid="10"/>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childTnLst>
                          </p:cTn>
                        </p:par>
                        <p:par>
                          <p:cTn id="114" fill="hold">
                            <p:stCondLst>
                              <p:cond delay="14000"/>
                            </p:stCondLst>
                            <p:childTnLst>
                              <p:par>
                                <p:cTn id="115" presetID="22" presetClass="entr" presetSubtype="1"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500"/>
                                        <p:tgtEl>
                                          <p:spTgt spid="23"/>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childTnLst>
                          </p:cTn>
                        </p:par>
                        <p:par>
                          <p:cTn id="122" fill="hold">
                            <p:stCondLst>
                              <p:cond delay="15000"/>
                            </p:stCondLst>
                            <p:childTnLst>
                              <p:par>
                                <p:cTn id="123" presetID="22" presetClass="entr" presetSubtype="1" fill="hold"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up)">
                                      <p:cBhvr>
                                        <p:cTn id="125" dur="500"/>
                                        <p:tgtEl>
                                          <p:spTgt spid="19"/>
                                        </p:tgtEl>
                                      </p:cBhvr>
                                    </p:animEffect>
                                  </p:childTnLst>
                                </p:cTn>
                              </p:par>
                            </p:childTnLst>
                          </p:cTn>
                        </p:par>
                        <p:par>
                          <p:cTn id="126" fill="hold">
                            <p:stCondLst>
                              <p:cond delay="15500"/>
                            </p:stCondLst>
                            <p:childTnLst>
                              <p:par>
                                <p:cTn id="127" presetID="10"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par>
                          <p:cTn id="130" fill="hold">
                            <p:stCondLst>
                              <p:cond delay="160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6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6" grpId="0" animBg="1"/>
      <p:bldP spid="18" grpId="0" animBg="1"/>
      <p:bldP spid="20" grpId="0" animBg="1"/>
      <p:bldP spid="22" grpId="0" animBg="1"/>
      <p:bldP spid="24" grpId="0" animBg="1"/>
      <p:bldP spid="26" grpId="0" animBg="1"/>
      <p:bldP spid="27" grpId="0" animBg="1"/>
      <p:bldP spid="29" grpId="0" animBg="1"/>
      <p:bldP spid="31" grpId="0" animBg="1"/>
      <p:bldP spid="33"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975" y="123296"/>
            <a:ext cx="8582025" cy="1104636"/>
          </a:xfrm>
        </p:spPr>
        <p:txBody>
          <a:bodyPr vert="horz" lIns="91440" tIns="45720" rIns="91440" bIns="45720" rtlCol="0" anchor="ctr">
            <a:normAutofit fontScale="90000"/>
          </a:bodyPr>
          <a:lstStyle/>
          <a:p>
            <a:r>
              <a:rPr lang="es-CO" b="1" dirty="0">
                <a:latin typeface="Times New Roman" panose="02020603050405020304" pitchFamily="18" charset="0"/>
                <a:ea typeface="Verdana" panose="020B0604030504040204" pitchFamily="34" charset="0"/>
                <a:cs typeface="Times New Roman" panose="02020603050405020304" pitchFamily="18" charset="0"/>
              </a:rPr>
              <a:t>NIVEL GENERAL DE ARMONIZACIÓN  NICSP PAÍSES AMERICA LATINA Y CARIBE</a:t>
            </a:r>
            <a:endParaRPr lang="es-CO" sz="3000" b="1" kern="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339" y="1239574"/>
            <a:ext cx="8360129" cy="3599699"/>
          </a:xfrm>
          <a:prstGeom prst="rect">
            <a:avLst/>
          </a:prstGeom>
        </p:spPr>
      </p:pic>
      <p:sp>
        <p:nvSpPr>
          <p:cNvPr id="4" name="1 Rectángulo"/>
          <p:cNvSpPr/>
          <p:nvPr/>
        </p:nvSpPr>
        <p:spPr bwMode="auto">
          <a:xfrm>
            <a:off x="100303" y="5235833"/>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2939793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151871"/>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11" name="Rectángulo 10"/>
          <p:cNvSpPr/>
          <p:nvPr/>
        </p:nvSpPr>
        <p:spPr>
          <a:xfrm>
            <a:off x="6321794" y="1431742"/>
            <a:ext cx="2780643" cy="3393261"/>
          </a:xfrm>
          <a:prstGeom prst="rect">
            <a:avLst/>
          </a:prstGeom>
        </p:spPr>
        <p:txBody>
          <a:bodyPr wrap="square" lIns="68605" tIns="34302" rIns="68605" bIns="34302">
            <a:spAutoFit/>
          </a:bodyPr>
          <a:lstStyle/>
          <a:p>
            <a:pPr algn="just" defTabSz="914400" eaLnBrk="0" fontAlgn="base" hangingPunct="0">
              <a:spcBef>
                <a:spcPct val="0"/>
              </a:spcBef>
              <a:spcAft>
                <a:spcPct val="0"/>
              </a:spcAft>
            </a:pPr>
            <a:r>
              <a:rPr lang="es-CO" sz="1800" b="1" dirty="0">
                <a:solidFill>
                  <a:srgbClr val="002060"/>
                </a:solidFill>
                <a:latin typeface="Arial Narrow" pitchFamily="34" charset="0"/>
              </a:rPr>
              <a:t>Amplia gama de niveles globales de alineación: entre el 11% y el 84%. </a:t>
            </a:r>
          </a:p>
          <a:p>
            <a:pPr algn="just" defTabSz="914400" eaLnBrk="0" fontAlgn="base" hangingPunct="0">
              <a:spcBef>
                <a:spcPct val="0"/>
              </a:spcBef>
              <a:spcAft>
                <a:spcPct val="0"/>
              </a:spcAft>
            </a:pPr>
            <a:endParaRPr lang="es-CO" sz="1800" b="1" dirty="0">
              <a:solidFill>
                <a:srgbClr val="002060"/>
              </a:solidFill>
              <a:latin typeface="Arial Narrow" pitchFamily="34" charset="0"/>
            </a:endParaRPr>
          </a:p>
          <a:p>
            <a:pPr algn="just" defTabSz="914400" eaLnBrk="0" fontAlgn="base" hangingPunct="0">
              <a:spcBef>
                <a:spcPct val="0"/>
              </a:spcBef>
              <a:spcAft>
                <a:spcPct val="0"/>
              </a:spcAft>
            </a:pPr>
            <a:r>
              <a:rPr lang="es-CO" sz="1800" b="1" dirty="0">
                <a:solidFill>
                  <a:srgbClr val="000000"/>
                </a:solidFill>
                <a:latin typeface="Arial Narrow" pitchFamily="34" charset="0"/>
              </a:rPr>
              <a:t>Algunos países aún operan con sistema base de efectivo modificado, otros han logrado notables avances  en la implementación de las NICSP </a:t>
            </a:r>
            <a:r>
              <a:rPr lang="es-CO" sz="1800" b="1" i="1" dirty="0">
                <a:solidFill>
                  <a:srgbClr val="000000"/>
                </a:solidFill>
                <a:latin typeface="Arial Narrow" pitchFamily="34" charset="0"/>
              </a:rPr>
              <a:t>(</a:t>
            </a:r>
            <a:r>
              <a:rPr lang="es-CO" sz="1800" b="1" i="1" dirty="0">
                <a:solidFill>
                  <a:srgbClr val="002060"/>
                </a:solidFill>
                <a:latin typeface="Arial Narrow" pitchFamily="34" charset="0"/>
              </a:rPr>
              <a:t>Colombia, Perú, Chile</a:t>
            </a:r>
            <a:r>
              <a:rPr lang="es-CO" sz="1800" b="1" i="1" dirty="0">
                <a:solidFill>
                  <a:srgbClr val="000000"/>
                </a:solidFill>
                <a:latin typeface="Arial Narrow" pitchFamily="34" charset="0"/>
              </a:rPr>
              <a:t>) </a:t>
            </a:r>
            <a:r>
              <a:rPr lang="es-CO" sz="1800" b="1" dirty="0">
                <a:solidFill>
                  <a:srgbClr val="000000"/>
                </a:solidFill>
                <a:latin typeface="Arial Narrow" pitchFamily="34" charset="0"/>
              </a:rPr>
              <a:t>estando  en el período de aplicación. </a:t>
            </a: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555" y="1262362"/>
            <a:ext cx="3888432" cy="3808766"/>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26163"/>
            <a:ext cx="2627786" cy="3444964"/>
          </a:xfrm>
          <a:prstGeom prst="rect">
            <a:avLst/>
          </a:prstGeom>
        </p:spPr>
      </p:pic>
      <p:sp>
        <p:nvSpPr>
          <p:cNvPr id="14" name="Elipse 13"/>
          <p:cNvSpPr/>
          <p:nvPr/>
        </p:nvSpPr>
        <p:spPr bwMode="auto">
          <a:xfrm>
            <a:off x="2692593" y="2015006"/>
            <a:ext cx="453650" cy="284231"/>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5538042" y="1950199"/>
            <a:ext cx="459719" cy="324036"/>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6" name="1 Rectángulo"/>
          <p:cNvSpPr/>
          <p:nvPr/>
        </p:nvSpPr>
        <p:spPr bwMode="auto">
          <a:xfrm>
            <a:off x="35496" y="5521796"/>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08353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vert="horz" lIns="91440" tIns="45720" rIns="91440" bIns="45720" rtlCol="0" anchor="ctr">
            <a:normAutofit/>
          </a:bodyPr>
          <a:lstStyle/>
          <a:p>
            <a:r>
              <a:rPr lang="es-CO" sz="29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3" name="Rectángulo 2"/>
          <p:cNvSpPr/>
          <p:nvPr/>
        </p:nvSpPr>
        <p:spPr>
          <a:xfrm>
            <a:off x="2411760" y="1073681"/>
            <a:ext cx="6732240" cy="4339650"/>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srgbClr val="0070C0"/>
                </a:solidFill>
                <a:effectLst/>
                <a:uLnTx/>
                <a:uFillTx/>
              </a:rPr>
              <a:t>14 países de América Latina </a:t>
            </a:r>
            <a:r>
              <a:rPr kumimoji="0" lang="es-CO" sz="2300" b="1" i="0" u="none" strike="noStrike" kern="0" cap="none" spc="0" normalizeH="0" baseline="0" noProof="0" dirty="0">
                <a:ln>
                  <a:noFill/>
                </a:ln>
                <a:solidFill>
                  <a:prstClr val="black"/>
                </a:solidFill>
                <a:effectLst/>
                <a:uLnTx/>
                <a:uFillTx/>
              </a:rPr>
              <a:t>avanzan hacia las NICSP. La mayoría tiene como objetivo lograr la conversión total a </a:t>
            </a:r>
            <a:r>
              <a:rPr kumimoji="0" lang="es-CO" sz="2300" b="1" i="0" u="none" strike="noStrike" kern="0" cap="none" spc="0" normalizeH="0" baseline="0" noProof="0" dirty="0">
                <a:ln>
                  <a:noFill/>
                </a:ln>
                <a:solidFill>
                  <a:srgbClr val="0070C0"/>
                </a:solidFill>
                <a:effectLst/>
                <a:uLnTx/>
                <a:uFillTx/>
              </a:rPr>
              <a:t>nuevos marcos contables dentro de los próximos 5 años.</a:t>
            </a: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avances y planes de reforma se deben considerar cuando se examinan los resultados del </a:t>
            </a:r>
            <a:r>
              <a:rPr kumimoji="0" lang="es-CO" sz="2300" b="1" i="0" u="none" strike="noStrike" kern="0" cap="none" spc="0" normalizeH="0" baseline="0" noProof="0" dirty="0">
                <a:ln>
                  <a:noFill/>
                </a:ln>
                <a:solidFill>
                  <a:srgbClr val="0070C0"/>
                </a:solidFill>
                <a:effectLst/>
                <a:uLnTx/>
                <a:uFillTx/>
              </a:rPr>
              <a:t>análisis de brechas</a:t>
            </a:r>
            <a:r>
              <a:rPr kumimoji="0" lang="es-CO" sz="2300" b="1"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t>
            </a:r>
            <a:r>
              <a:rPr kumimoji="0" lang="es-CO" sz="2300" b="1" i="0" u="none" strike="noStrike" kern="0" cap="none" spc="0" normalizeH="0" baseline="0" noProof="0" dirty="0">
                <a:ln>
                  <a:noFill/>
                </a:ln>
                <a:solidFill>
                  <a:srgbClr val="0070C0"/>
                </a:solidFill>
                <a:effectLst/>
                <a:uLnTx/>
                <a:uFillTx/>
              </a:rPr>
              <a:t>3 países más avanzados de América Latina y el Caribe</a:t>
            </a:r>
            <a:r>
              <a:rPr kumimoji="0" lang="es-CO" sz="2300" b="1" i="0" u="none" strike="noStrike" kern="0" cap="none" spc="0" normalizeH="0" baseline="0" noProof="0" dirty="0">
                <a:ln>
                  <a:noFill/>
                </a:ln>
                <a:solidFill>
                  <a:prstClr val="black"/>
                </a:solidFill>
                <a:effectLst/>
                <a:uLnTx/>
                <a:uFillTx/>
              </a:rPr>
              <a:t>, en  términos del siguiente cronograma,  aún no han completado sus reformas.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3364"/>
            <a:ext cx="2483768" cy="3444539"/>
          </a:xfrm>
          <a:prstGeom prst="rect">
            <a:avLst/>
          </a:prstGeom>
        </p:spPr>
      </p:pic>
    </p:spTree>
    <p:extLst>
      <p:ext uri="{BB962C8B-B14F-4D97-AF65-F5344CB8AC3E}">
        <p14:creationId xmlns:p14="http://schemas.microsoft.com/office/powerpoint/2010/main" val="414898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70" y="75671"/>
            <a:ext cx="8246530" cy="1104636"/>
          </a:xfrm>
        </p:spPr>
        <p:txBody>
          <a:bodyPr vert="horz" lIns="91440" tIns="45720" rIns="91440" bIns="45720" rtlCol="0" anchor="ctr">
            <a:normAutofit fontScale="90000"/>
          </a:bodyPr>
          <a:lstStyle/>
          <a:p>
            <a:r>
              <a:rPr lang="es-CO" sz="3000" b="1" kern="0" dirty="0">
                <a:latin typeface="Times New Roman" panose="02020603050405020304" pitchFamily="18" charset="0"/>
                <a:cs typeface="Times New Roman" panose="02020603050405020304" pitchFamily="18" charset="0"/>
              </a:rPr>
              <a:t>CRONOGRAMA DE CONVERSIÓN SEGÚN LOS PLANES DE REFORMA ACTUALES PAÍSES DE AMÉRICA LATINA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8" y="1402799"/>
            <a:ext cx="2762725" cy="3917484"/>
          </a:xfrm>
          <a:prstGeom prst="rect">
            <a:avLst/>
          </a:prstGeom>
        </p:spPr>
      </p:pic>
      <p:sp>
        <p:nvSpPr>
          <p:cNvPr id="5" name="Flecha curvada hacia abajo 4"/>
          <p:cNvSpPr/>
          <p:nvPr/>
        </p:nvSpPr>
        <p:spPr bwMode="auto">
          <a:xfrm rot="504473">
            <a:off x="1227566" y="2502576"/>
            <a:ext cx="1973542" cy="295767"/>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cxnSp>
        <p:nvCxnSpPr>
          <p:cNvPr id="6" name="Conector recto 5"/>
          <p:cNvCxnSpPr/>
          <p:nvPr/>
        </p:nvCxnSpPr>
        <p:spPr bwMode="auto">
          <a:xfrm>
            <a:off x="4377578" y="4153644"/>
            <a:ext cx="45274" cy="1082189"/>
          </a:xfrm>
          <a:prstGeom prst="line">
            <a:avLst/>
          </a:prstGeom>
          <a:solidFill>
            <a:srgbClr val="1B369A"/>
          </a:solidFill>
          <a:ln w="9525" cap="flat" cmpd="sng" algn="ctr">
            <a:noFill/>
            <a:prstDash val="solid"/>
            <a:round/>
            <a:headEnd type="none" w="med" len="med"/>
            <a:tailEnd type="none" w="med" len="med"/>
          </a:ln>
          <a:effectLst/>
        </p:spPr>
      </p:cxnSp>
      <p:cxnSp>
        <p:nvCxnSpPr>
          <p:cNvPr id="7" name="Conector recto 6"/>
          <p:cNvCxnSpPr/>
          <p:nvPr/>
        </p:nvCxnSpPr>
        <p:spPr bwMode="auto">
          <a:xfrm>
            <a:off x="4838610" y="4137798"/>
            <a:ext cx="808088" cy="798172"/>
          </a:xfrm>
          <a:prstGeom prst="line">
            <a:avLst/>
          </a:prstGeom>
          <a:solidFill>
            <a:srgbClr val="1B369A"/>
          </a:solidFill>
          <a:ln w="9525" cap="flat" cmpd="sng" algn="ctr">
            <a:noFill/>
            <a:prstDash val="solid"/>
            <a:round/>
            <a:headEnd type="none" w="med" len="med"/>
            <a:tailEnd type="none" w="med" len="med"/>
          </a:ln>
          <a:effectLst/>
        </p:spPr>
      </p:cxnSp>
      <p:sp>
        <p:nvSpPr>
          <p:cNvPr id="8" name="Flecha izquierda y derecha 7"/>
          <p:cNvSpPr/>
          <p:nvPr/>
        </p:nvSpPr>
        <p:spPr bwMode="auto">
          <a:xfrm>
            <a:off x="2692593" y="3853350"/>
            <a:ext cx="6351106" cy="170681"/>
          </a:xfrm>
          <a:prstGeom prst="leftRight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9" name="Elipse 8"/>
          <p:cNvSpPr/>
          <p:nvPr/>
        </p:nvSpPr>
        <p:spPr bwMode="auto">
          <a:xfrm>
            <a:off x="2910333" y="3853350"/>
            <a:ext cx="30071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0" name="Elipse 9"/>
          <p:cNvSpPr/>
          <p:nvPr/>
        </p:nvSpPr>
        <p:spPr bwMode="auto">
          <a:xfrm>
            <a:off x="3664699" y="3853350"/>
            <a:ext cx="32579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1" name="Elipse 10"/>
          <p:cNvSpPr/>
          <p:nvPr/>
        </p:nvSpPr>
        <p:spPr bwMode="auto">
          <a:xfrm>
            <a:off x="4442386" y="3853350"/>
            <a:ext cx="33192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2" name="Elipse 11"/>
          <p:cNvSpPr/>
          <p:nvPr/>
        </p:nvSpPr>
        <p:spPr bwMode="auto">
          <a:xfrm>
            <a:off x="5397654" y="3853350"/>
            <a:ext cx="34087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3" name="Elipse 12"/>
          <p:cNvSpPr/>
          <p:nvPr/>
        </p:nvSpPr>
        <p:spPr bwMode="auto">
          <a:xfrm>
            <a:off x="6451409" y="3853350"/>
            <a:ext cx="31699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4" name="Elipse 13"/>
          <p:cNvSpPr/>
          <p:nvPr/>
        </p:nvSpPr>
        <p:spPr bwMode="auto">
          <a:xfrm>
            <a:off x="7358712"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8201206"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6" name="Rectángulo redondeado 15"/>
          <p:cNvSpPr/>
          <p:nvPr/>
        </p:nvSpPr>
        <p:spPr bwMode="auto">
          <a:xfrm>
            <a:off x="2757398"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2018</a:t>
            </a:r>
          </a:p>
        </p:txBody>
      </p:sp>
      <p:sp>
        <p:nvSpPr>
          <p:cNvPr id="17" name="Rectángulo redondeado 16"/>
          <p:cNvSpPr/>
          <p:nvPr/>
        </p:nvSpPr>
        <p:spPr bwMode="auto">
          <a:xfrm>
            <a:off x="3535086" y="3959222"/>
            <a:ext cx="82400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2019</a:t>
            </a:r>
          </a:p>
        </p:txBody>
      </p:sp>
      <p:sp>
        <p:nvSpPr>
          <p:cNvPr id="18" name="Rectángulo redondeado 17"/>
          <p:cNvSpPr/>
          <p:nvPr/>
        </p:nvSpPr>
        <p:spPr bwMode="auto">
          <a:xfrm>
            <a:off x="4312771" y="3959222"/>
            <a:ext cx="81307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2020</a:t>
            </a:r>
          </a:p>
        </p:txBody>
      </p:sp>
      <p:sp>
        <p:nvSpPr>
          <p:cNvPr id="19" name="Rectángulo redondeado 18"/>
          <p:cNvSpPr/>
          <p:nvPr/>
        </p:nvSpPr>
        <p:spPr bwMode="auto">
          <a:xfrm>
            <a:off x="5284879" y="3959222"/>
            <a:ext cx="837983"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2021</a:t>
            </a:r>
          </a:p>
        </p:txBody>
      </p:sp>
      <p:sp>
        <p:nvSpPr>
          <p:cNvPr id="20" name="Rectángulo redondeado 19"/>
          <p:cNvSpPr/>
          <p:nvPr/>
        </p:nvSpPr>
        <p:spPr bwMode="auto">
          <a:xfrm>
            <a:off x="7183822"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2024</a:t>
            </a:r>
          </a:p>
        </p:txBody>
      </p:sp>
      <p:sp>
        <p:nvSpPr>
          <p:cNvPr id="21" name="Rectángulo redondeado 20"/>
          <p:cNvSpPr/>
          <p:nvPr/>
        </p:nvSpPr>
        <p:spPr bwMode="auto">
          <a:xfrm>
            <a:off x="6321794"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2022</a:t>
            </a:r>
          </a:p>
        </p:txBody>
      </p:sp>
      <p:sp>
        <p:nvSpPr>
          <p:cNvPr id="22" name="Rectángulo redondeado 21"/>
          <p:cNvSpPr/>
          <p:nvPr/>
        </p:nvSpPr>
        <p:spPr bwMode="auto">
          <a:xfrm>
            <a:off x="7747553" y="4024031"/>
            <a:ext cx="219416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440" dirty="0">
                <a:solidFill>
                  <a:srgbClr val="000000"/>
                </a:solidFill>
                <a:latin typeface="Times New Roman" pitchFamily="18" charset="0"/>
              </a:rPr>
              <a:t>No Determinado</a:t>
            </a:r>
          </a:p>
        </p:txBody>
      </p:sp>
      <p:sp>
        <p:nvSpPr>
          <p:cNvPr id="23" name="Rectángulo redondeado 22"/>
          <p:cNvSpPr/>
          <p:nvPr/>
        </p:nvSpPr>
        <p:spPr bwMode="auto">
          <a:xfrm>
            <a:off x="2498172"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Colombia </a:t>
            </a:r>
          </a:p>
          <a:p>
            <a:pPr algn="ctr" defTabSz="822894" eaLnBrk="0" fontAlgn="base" hangingPunct="0">
              <a:spcBef>
                <a:spcPct val="0"/>
              </a:spcBef>
              <a:spcAft>
                <a:spcPct val="0"/>
              </a:spcAft>
            </a:pPr>
            <a:r>
              <a:rPr lang="es-CO" sz="1440" dirty="0">
                <a:solidFill>
                  <a:srgbClr val="000000"/>
                </a:solidFill>
                <a:latin typeface="Times New Roman" pitchFamily="18" charset="0"/>
              </a:rPr>
              <a:t>Chile</a:t>
            </a:r>
          </a:p>
        </p:txBody>
      </p:sp>
      <p:sp>
        <p:nvSpPr>
          <p:cNvPr id="24" name="Rectángulo redondeado 23"/>
          <p:cNvSpPr/>
          <p:nvPr/>
        </p:nvSpPr>
        <p:spPr bwMode="auto">
          <a:xfrm>
            <a:off x="3211051" y="2987114"/>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Perú</a:t>
            </a:r>
          </a:p>
        </p:txBody>
      </p:sp>
      <p:sp>
        <p:nvSpPr>
          <p:cNvPr id="25" name="Rectángulo redondeado 24"/>
          <p:cNvSpPr/>
          <p:nvPr/>
        </p:nvSpPr>
        <p:spPr bwMode="auto">
          <a:xfrm>
            <a:off x="4053545"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Ecuador Salvador</a:t>
            </a:r>
          </a:p>
        </p:txBody>
      </p:sp>
      <p:sp>
        <p:nvSpPr>
          <p:cNvPr id="26" name="Rectángulo redondeado 25"/>
          <p:cNvSpPr/>
          <p:nvPr/>
        </p:nvSpPr>
        <p:spPr bwMode="auto">
          <a:xfrm>
            <a:off x="4960845" y="2598271"/>
            <a:ext cx="1321655"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Honduras</a:t>
            </a:r>
          </a:p>
          <a:p>
            <a:pPr algn="ctr" defTabSz="822894" eaLnBrk="0" fontAlgn="base" hangingPunct="0">
              <a:spcBef>
                <a:spcPct val="0"/>
              </a:spcBef>
              <a:spcAft>
                <a:spcPct val="0"/>
              </a:spcAft>
            </a:pPr>
            <a:r>
              <a:rPr lang="es-CO" sz="1440" dirty="0">
                <a:solidFill>
                  <a:srgbClr val="000000"/>
                </a:solidFill>
                <a:latin typeface="Times New Roman" pitchFamily="18" charset="0"/>
              </a:rPr>
              <a:t>República Dominicana</a:t>
            </a:r>
          </a:p>
        </p:txBody>
      </p:sp>
      <p:sp>
        <p:nvSpPr>
          <p:cNvPr id="27" name="Rectángulo redondeado 26"/>
          <p:cNvSpPr/>
          <p:nvPr/>
        </p:nvSpPr>
        <p:spPr bwMode="auto">
          <a:xfrm>
            <a:off x="6858815" y="2998984"/>
            <a:ext cx="1220740"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err="1">
                <a:solidFill>
                  <a:srgbClr val="000000"/>
                </a:solidFill>
                <a:latin typeface="Times New Roman" pitchFamily="18" charset="0"/>
              </a:rPr>
              <a:t>Brazil</a:t>
            </a:r>
            <a:endParaRPr lang="es-CO" sz="1440" dirty="0">
              <a:solidFill>
                <a:srgbClr val="000000"/>
              </a:solidFill>
              <a:latin typeface="Times New Roman" pitchFamily="18" charset="0"/>
            </a:endParaRPr>
          </a:p>
        </p:txBody>
      </p:sp>
      <p:sp>
        <p:nvSpPr>
          <p:cNvPr id="28" name="Rectángulo redondeado 27"/>
          <p:cNvSpPr/>
          <p:nvPr/>
        </p:nvSpPr>
        <p:spPr bwMode="auto">
          <a:xfrm>
            <a:off x="6062568"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Costa Rica </a:t>
            </a:r>
          </a:p>
          <a:p>
            <a:pPr algn="ctr" defTabSz="822894" eaLnBrk="0" fontAlgn="base" hangingPunct="0">
              <a:spcBef>
                <a:spcPct val="0"/>
              </a:spcBef>
              <a:spcAft>
                <a:spcPct val="0"/>
              </a:spcAft>
            </a:pPr>
            <a:r>
              <a:rPr lang="es-CO" sz="1440" dirty="0">
                <a:solidFill>
                  <a:srgbClr val="000000"/>
                </a:solidFill>
                <a:latin typeface="Times New Roman" pitchFamily="18" charset="0"/>
              </a:rPr>
              <a:t>Guatemala</a:t>
            </a:r>
          </a:p>
        </p:txBody>
      </p:sp>
      <p:sp>
        <p:nvSpPr>
          <p:cNvPr id="29" name="Rectángulo redondeado 28"/>
          <p:cNvSpPr/>
          <p:nvPr/>
        </p:nvSpPr>
        <p:spPr bwMode="auto">
          <a:xfrm>
            <a:off x="7747555" y="2339042"/>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Nicaragua</a:t>
            </a:r>
          </a:p>
          <a:p>
            <a:pPr algn="ctr" defTabSz="822894" eaLnBrk="0" fontAlgn="base" hangingPunct="0">
              <a:spcBef>
                <a:spcPct val="0"/>
              </a:spcBef>
              <a:spcAft>
                <a:spcPct val="0"/>
              </a:spcAft>
            </a:pPr>
            <a:r>
              <a:rPr lang="es-CO" sz="1440" dirty="0">
                <a:solidFill>
                  <a:srgbClr val="000000"/>
                </a:solidFill>
                <a:latin typeface="Times New Roman" pitchFamily="18" charset="0"/>
              </a:rPr>
              <a:t>Panamá</a:t>
            </a:r>
          </a:p>
          <a:p>
            <a:pPr algn="ctr" defTabSz="822894" eaLnBrk="0" fontAlgn="base" hangingPunct="0">
              <a:spcBef>
                <a:spcPct val="0"/>
              </a:spcBef>
              <a:spcAft>
                <a:spcPct val="0"/>
              </a:spcAft>
            </a:pPr>
            <a:r>
              <a:rPr lang="es-CO" sz="1440" dirty="0">
                <a:solidFill>
                  <a:srgbClr val="000000"/>
                </a:solidFill>
                <a:latin typeface="Times New Roman" pitchFamily="18" charset="0"/>
              </a:rPr>
              <a:t>Paraguay</a:t>
            </a:r>
          </a:p>
          <a:p>
            <a:pPr algn="ctr" defTabSz="822894" eaLnBrk="0" fontAlgn="base" hangingPunct="0">
              <a:spcBef>
                <a:spcPct val="0"/>
              </a:spcBef>
              <a:spcAft>
                <a:spcPct val="0"/>
              </a:spcAft>
            </a:pPr>
            <a:r>
              <a:rPr lang="es-CO" sz="1440" dirty="0">
                <a:solidFill>
                  <a:srgbClr val="000000"/>
                </a:solidFill>
                <a:latin typeface="Times New Roman" pitchFamily="18" charset="0"/>
              </a:rPr>
              <a:t>Uruguay</a:t>
            </a:r>
          </a:p>
        </p:txBody>
      </p:sp>
      <p:sp>
        <p:nvSpPr>
          <p:cNvPr id="30" name="Elipse 29"/>
          <p:cNvSpPr/>
          <p:nvPr/>
        </p:nvSpPr>
        <p:spPr bwMode="auto">
          <a:xfrm>
            <a:off x="295919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1" name="Elipse 30"/>
          <p:cNvSpPr/>
          <p:nvPr/>
        </p:nvSpPr>
        <p:spPr bwMode="auto">
          <a:xfrm>
            <a:off x="372950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2" name="Elipse 31"/>
          <p:cNvSpPr/>
          <p:nvPr/>
        </p:nvSpPr>
        <p:spPr bwMode="auto">
          <a:xfrm>
            <a:off x="45145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3" name="Elipse 32"/>
          <p:cNvSpPr/>
          <p:nvPr/>
        </p:nvSpPr>
        <p:spPr bwMode="auto">
          <a:xfrm>
            <a:off x="54218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4" name="Elipse 33"/>
          <p:cNvSpPr/>
          <p:nvPr/>
        </p:nvSpPr>
        <p:spPr bwMode="auto">
          <a:xfrm>
            <a:off x="64587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5" name="Elipse 34"/>
          <p:cNvSpPr/>
          <p:nvPr/>
        </p:nvSpPr>
        <p:spPr bwMode="auto">
          <a:xfrm>
            <a:off x="73660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6" name="Elipse 35"/>
          <p:cNvSpPr/>
          <p:nvPr/>
        </p:nvSpPr>
        <p:spPr bwMode="auto">
          <a:xfrm>
            <a:off x="820120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7" name="Flecha abajo 36"/>
          <p:cNvSpPr/>
          <p:nvPr/>
        </p:nvSpPr>
        <p:spPr bwMode="auto">
          <a:xfrm>
            <a:off x="3048132" y="3458608"/>
            <a:ext cx="41147" cy="39625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8" name="Flecha abajo 37"/>
          <p:cNvSpPr/>
          <p:nvPr/>
        </p:nvSpPr>
        <p:spPr bwMode="auto">
          <a:xfrm>
            <a:off x="3816653"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9" name="Flecha abajo 38"/>
          <p:cNvSpPr/>
          <p:nvPr/>
        </p:nvSpPr>
        <p:spPr bwMode="auto">
          <a:xfrm>
            <a:off x="4607405"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0" name="Flecha abajo 39"/>
          <p:cNvSpPr/>
          <p:nvPr/>
        </p:nvSpPr>
        <p:spPr bwMode="auto">
          <a:xfrm flipH="1">
            <a:off x="5544109"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1" name="Flecha abajo 40"/>
          <p:cNvSpPr/>
          <p:nvPr/>
        </p:nvSpPr>
        <p:spPr bwMode="auto">
          <a:xfrm>
            <a:off x="6581026"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2" name="Flecha abajo 41"/>
          <p:cNvSpPr/>
          <p:nvPr/>
        </p:nvSpPr>
        <p:spPr bwMode="auto">
          <a:xfrm>
            <a:off x="7488325"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3" name="Flecha abajo 42"/>
          <p:cNvSpPr/>
          <p:nvPr/>
        </p:nvSpPr>
        <p:spPr bwMode="auto">
          <a:xfrm flipH="1">
            <a:off x="8332227" y="3468308"/>
            <a:ext cx="63400"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4" name="1 Rectángulo"/>
          <p:cNvSpPr/>
          <p:nvPr/>
        </p:nvSpPr>
        <p:spPr bwMode="auto">
          <a:xfrm>
            <a:off x="82422" y="5414472"/>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90124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8739"/>
            <a:ext cx="7718181" cy="1054201"/>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¿POR QUÉ LAS CUENTAS PÚBLICAS 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8" y="1072940"/>
            <a:ext cx="9171807" cy="4642060"/>
          </a:xfrm>
          <a:prstGeom prst="rect">
            <a:avLst/>
          </a:prstGeom>
        </p:spPr>
      </p:pic>
      <p:sp>
        <p:nvSpPr>
          <p:cNvPr id="4" name="CuadroTexto 5"/>
          <p:cNvSpPr txBox="1"/>
          <p:nvPr/>
        </p:nvSpPr>
        <p:spPr>
          <a:xfrm>
            <a:off x="5349687" y="1359669"/>
            <a:ext cx="2578687" cy="9140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700" b="1" dirty="0">
                <a:solidFill>
                  <a:srgbClr val="000000"/>
                </a:solidFill>
                <a:latin typeface="Arial Narrow" pitchFamily="34" charset="0"/>
              </a:rPr>
              <a:t>Contabilidad </a:t>
            </a:r>
          </a:p>
          <a:p>
            <a:pPr algn="ctr" defTabSz="914400" eaLnBrk="0" fontAlgn="base" hangingPunct="0">
              <a:spcBef>
                <a:spcPct val="0"/>
              </a:spcBef>
              <a:spcAft>
                <a:spcPct val="0"/>
              </a:spcAft>
            </a:pPr>
            <a:r>
              <a:rPr lang="es-CO" sz="2700" b="1" dirty="0">
                <a:solidFill>
                  <a:srgbClr val="000000"/>
                </a:solidFill>
                <a:latin typeface="Arial Narrow" pitchFamily="34" charset="0"/>
              </a:rPr>
              <a:t>Pública</a:t>
            </a:r>
          </a:p>
        </p:txBody>
      </p:sp>
      <p:sp>
        <p:nvSpPr>
          <p:cNvPr id="5" name="CuadroTexto 6"/>
          <p:cNvSpPr txBox="1"/>
          <p:nvPr/>
        </p:nvSpPr>
        <p:spPr>
          <a:xfrm>
            <a:off x="5025654" y="3634717"/>
            <a:ext cx="3074743" cy="9694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880" b="1" dirty="0">
                <a:solidFill>
                  <a:srgbClr val="000000"/>
                </a:solidFill>
                <a:latin typeface="Arial Narrow" pitchFamily="34" charset="0"/>
              </a:rPr>
              <a:t>Constructora </a:t>
            </a:r>
          </a:p>
          <a:p>
            <a:pPr algn="ctr" defTabSz="914400" eaLnBrk="0" fontAlgn="base" hangingPunct="0">
              <a:spcBef>
                <a:spcPct val="0"/>
              </a:spcBef>
              <a:spcAft>
                <a:spcPct val="0"/>
              </a:spcAft>
            </a:pPr>
            <a:r>
              <a:rPr lang="es-CO" sz="2880" b="1" dirty="0">
                <a:solidFill>
                  <a:srgbClr val="000000"/>
                </a:solidFill>
                <a:latin typeface="Arial Narrow" pitchFamily="34" charset="0"/>
              </a:rPr>
              <a:t>de Paz</a:t>
            </a:r>
          </a:p>
        </p:txBody>
      </p:sp>
      <p:sp>
        <p:nvSpPr>
          <p:cNvPr id="6" name="Flecha curvada hacia la izquierda 7"/>
          <p:cNvSpPr/>
          <p:nvPr/>
        </p:nvSpPr>
        <p:spPr bwMode="auto">
          <a:xfrm>
            <a:off x="7552901" y="1820585"/>
            <a:ext cx="972339" cy="2657095"/>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339230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9575" y="1180047"/>
            <a:ext cx="2409825" cy="569913"/>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354</a:t>
            </a:r>
          </a:p>
        </p:txBody>
      </p:sp>
      <p:sp>
        <p:nvSpPr>
          <p:cNvPr id="4" name="Rectángulo 3"/>
          <p:cNvSpPr/>
          <p:nvPr/>
        </p:nvSpPr>
        <p:spPr>
          <a:xfrm>
            <a:off x="623888" y="1472147"/>
            <a:ext cx="2470150" cy="73818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NACIONAL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354</a:t>
            </a:r>
          </a:p>
        </p:txBody>
      </p:sp>
      <p:sp>
        <p:nvSpPr>
          <p:cNvPr id="5" name="Rectángulo 4"/>
          <p:cNvSpPr/>
          <p:nvPr/>
        </p:nvSpPr>
        <p:spPr>
          <a:xfrm>
            <a:off x="222250" y="2956460"/>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79</a:t>
            </a:r>
          </a:p>
        </p:txBody>
      </p:sp>
      <p:sp>
        <p:nvSpPr>
          <p:cNvPr id="6" name="Rectángulo 5"/>
          <p:cNvSpPr/>
          <p:nvPr/>
        </p:nvSpPr>
        <p:spPr>
          <a:xfrm>
            <a:off x="1890713" y="2623085"/>
            <a:ext cx="1438275"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277</a:t>
            </a:r>
          </a:p>
        </p:txBody>
      </p:sp>
      <p:sp>
        <p:nvSpPr>
          <p:cNvPr id="7" name="Rectángulo 6"/>
          <p:cNvSpPr/>
          <p:nvPr/>
        </p:nvSpPr>
        <p:spPr>
          <a:xfrm>
            <a:off x="2109788"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275</a:t>
            </a:r>
          </a:p>
        </p:txBody>
      </p:sp>
      <p:sp>
        <p:nvSpPr>
          <p:cNvPr id="8" name="Rectángulo 7"/>
          <p:cNvSpPr/>
          <p:nvPr/>
        </p:nvSpPr>
        <p:spPr>
          <a:xfrm>
            <a:off x="1592263" y="3993097"/>
            <a:ext cx="1076325" cy="50958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57</a:t>
            </a:r>
          </a:p>
        </p:txBody>
      </p:sp>
      <p:sp>
        <p:nvSpPr>
          <p:cNvPr id="9" name="Rectángulo 8"/>
          <p:cNvSpPr/>
          <p:nvPr/>
        </p:nvSpPr>
        <p:spPr>
          <a:xfrm>
            <a:off x="1795463" y="4270910"/>
            <a:ext cx="1076325" cy="747712"/>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56</a:t>
            </a:r>
          </a:p>
        </p:txBody>
      </p:sp>
      <p:sp>
        <p:nvSpPr>
          <p:cNvPr id="10" name="Rectángulo 9"/>
          <p:cNvSpPr/>
          <p:nvPr/>
        </p:nvSpPr>
        <p:spPr>
          <a:xfrm>
            <a:off x="3076575" y="3996272"/>
            <a:ext cx="1076325" cy="479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220</a:t>
            </a:r>
          </a:p>
        </p:txBody>
      </p:sp>
      <p:sp>
        <p:nvSpPr>
          <p:cNvPr id="11" name="Rectángulo 10"/>
          <p:cNvSpPr/>
          <p:nvPr/>
        </p:nvSpPr>
        <p:spPr>
          <a:xfrm>
            <a:off x="3248025" y="4272497"/>
            <a:ext cx="1076325" cy="73183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219</a:t>
            </a:r>
          </a:p>
        </p:txBody>
      </p:sp>
      <p:cxnSp>
        <p:nvCxnSpPr>
          <p:cNvPr id="12" name="Conector angular 11"/>
          <p:cNvCxnSpPr>
            <a:endCxn id="4" idx="2"/>
          </p:cNvCxnSpPr>
          <p:nvPr/>
        </p:nvCxnSpPr>
        <p:spPr>
          <a:xfrm rot="5400000" flipH="1" flipV="1">
            <a:off x="1103313" y="1867435"/>
            <a:ext cx="412750" cy="10985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3" name="Conector angular 12"/>
          <p:cNvCxnSpPr>
            <a:stCxn id="7" idx="2"/>
            <a:endCxn id="10" idx="0"/>
          </p:cNvCxnSpPr>
          <p:nvPr/>
        </p:nvCxnSpPr>
        <p:spPr>
          <a:xfrm rot="16200000" flipH="1">
            <a:off x="3068638" y="3450172"/>
            <a:ext cx="296862" cy="795338"/>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4" name="Conector angular 13"/>
          <p:cNvCxnSpPr>
            <a:stCxn id="8" idx="0"/>
            <a:endCxn id="7" idx="2"/>
          </p:cNvCxnSpPr>
          <p:nvPr/>
        </p:nvCxnSpPr>
        <p:spPr>
          <a:xfrm rot="5400000" flipH="1" flipV="1">
            <a:off x="2328069" y="3501766"/>
            <a:ext cx="293687" cy="688975"/>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15" name="Rectángulo 14"/>
          <p:cNvSpPr/>
          <p:nvPr/>
        </p:nvSpPr>
        <p:spPr>
          <a:xfrm>
            <a:off x="3554413" y="1181635"/>
            <a:ext cx="2312987"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3.406</a:t>
            </a:r>
          </a:p>
        </p:txBody>
      </p:sp>
      <p:sp>
        <p:nvSpPr>
          <p:cNvPr id="16" name="Rectángulo 15"/>
          <p:cNvSpPr/>
          <p:nvPr/>
        </p:nvSpPr>
        <p:spPr>
          <a:xfrm>
            <a:off x="3706813" y="1468972"/>
            <a:ext cx="2371725" cy="7413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TERRITORIAL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3.386 </a:t>
            </a:r>
          </a:p>
        </p:txBody>
      </p:sp>
      <p:sp>
        <p:nvSpPr>
          <p:cNvPr id="17" name="Rectángulo 16"/>
          <p:cNvSpPr/>
          <p:nvPr/>
        </p:nvSpPr>
        <p:spPr>
          <a:xfrm>
            <a:off x="3641725" y="2623085"/>
            <a:ext cx="1392238"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69</a:t>
            </a:r>
          </a:p>
        </p:txBody>
      </p:sp>
      <p:sp>
        <p:nvSpPr>
          <p:cNvPr id="18" name="Rectángulo 17"/>
          <p:cNvSpPr/>
          <p:nvPr/>
        </p:nvSpPr>
        <p:spPr>
          <a:xfrm>
            <a:off x="3733800" y="2938997"/>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70</a:t>
            </a:r>
          </a:p>
        </p:txBody>
      </p:sp>
      <p:sp>
        <p:nvSpPr>
          <p:cNvPr id="19" name="Rectángulo 18"/>
          <p:cNvSpPr/>
          <p:nvPr/>
        </p:nvSpPr>
        <p:spPr>
          <a:xfrm>
            <a:off x="5497513" y="2623085"/>
            <a:ext cx="1289050" cy="606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3.337</a:t>
            </a:r>
          </a:p>
        </p:txBody>
      </p:sp>
      <p:sp>
        <p:nvSpPr>
          <p:cNvPr id="20" name="Rectángulo 19"/>
          <p:cNvSpPr/>
          <p:nvPr/>
        </p:nvSpPr>
        <p:spPr>
          <a:xfrm>
            <a:off x="5624513"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3.316</a:t>
            </a:r>
          </a:p>
        </p:txBody>
      </p:sp>
      <p:sp>
        <p:nvSpPr>
          <p:cNvPr id="21" name="Rectángulo 20"/>
          <p:cNvSpPr/>
          <p:nvPr/>
        </p:nvSpPr>
        <p:spPr>
          <a:xfrm>
            <a:off x="5105400" y="3988335"/>
            <a:ext cx="1076325" cy="487362"/>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1.658</a:t>
            </a:r>
          </a:p>
        </p:txBody>
      </p:sp>
      <p:sp>
        <p:nvSpPr>
          <p:cNvPr id="22" name="Rectángulo 21"/>
          <p:cNvSpPr/>
          <p:nvPr/>
        </p:nvSpPr>
        <p:spPr>
          <a:xfrm>
            <a:off x="5276850" y="4264560"/>
            <a:ext cx="1076325" cy="73977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1.633</a:t>
            </a:r>
          </a:p>
        </p:txBody>
      </p:sp>
      <p:sp>
        <p:nvSpPr>
          <p:cNvPr id="23" name="Rectángulo 22"/>
          <p:cNvSpPr/>
          <p:nvPr/>
        </p:nvSpPr>
        <p:spPr>
          <a:xfrm>
            <a:off x="6589713" y="3985160"/>
            <a:ext cx="1076325" cy="490537"/>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1.679</a:t>
            </a:r>
          </a:p>
        </p:txBody>
      </p:sp>
      <p:sp>
        <p:nvSpPr>
          <p:cNvPr id="24" name="Rectángulo 23"/>
          <p:cNvSpPr/>
          <p:nvPr/>
        </p:nvSpPr>
        <p:spPr>
          <a:xfrm>
            <a:off x="6761163" y="4261385"/>
            <a:ext cx="1076325" cy="7429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1.683</a:t>
            </a:r>
          </a:p>
        </p:txBody>
      </p:sp>
      <p:cxnSp>
        <p:nvCxnSpPr>
          <p:cNvPr id="25" name="Conector angular 24"/>
          <p:cNvCxnSpPr>
            <a:stCxn id="20" idx="2"/>
            <a:endCxn id="23" idx="0"/>
          </p:cNvCxnSpPr>
          <p:nvPr/>
        </p:nvCxnSpPr>
        <p:spPr>
          <a:xfrm rot="16200000" flipH="1">
            <a:off x="6588125" y="3445410"/>
            <a:ext cx="285750" cy="7937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r 25"/>
          <p:cNvCxnSpPr>
            <a:stCxn id="21" idx="0"/>
            <a:endCxn id="20" idx="2"/>
          </p:cNvCxnSpPr>
          <p:nvPr/>
        </p:nvCxnSpPr>
        <p:spPr>
          <a:xfrm rot="5400000" flipH="1" flipV="1">
            <a:off x="5844381" y="3498592"/>
            <a:ext cx="288925" cy="690562"/>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27" name="Rectángulo 26"/>
          <p:cNvSpPr/>
          <p:nvPr/>
        </p:nvSpPr>
        <p:spPr>
          <a:xfrm>
            <a:off x="2638425" y="94197"/>
            <a:ext cx="2581275" cy="4286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700" b="1" dirty="0">
                <a:solidFill>
                  <a:sysClr val="windowText" lastClr="000000"/>
                </a:solidFill>
                <a:latin typeface="Times New Roman" panose="02020603050405020304" pitchFamily="18" charset="0"/>
                <a:cs typeface="Times New Roman" panose="02020603050405020304" pitchFamily="18" charset="0"/>
              </a:rPr>
              <a:t>3.762</a:t>
            </a:r>
          </a:p>
        </p:txBody>
      </p:sp>
      <p:sp>
        <p:nvSpPr>
          <p:cNvPr id="28" name="Rectángulo 27"/>
          <p:cNvSpPr/>
          <p:nvPr/>
        </p:nvSpPr>
        <p:spPr>
          <a:xfrm>
            <a:off x="3319463" y="167222"/>
            <a:ext cx="2470150" cy="6524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800" b="1" dirty="0">
                <a:solidFill>
                  <a:schemeClr val="bg1"/>
                </a:solidFill>
                <a:latin typeface="Times New Roman" panose="02020603050405020304" pitchFamily="18" charset="0"/>
                <a:cs typeface="Times New Roman" panose="02020603050405020304" pitchFamily="18" charset="0"/>
              </a:rPr>
              <a:t>SECTOR PÚBLICO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3.742 Entidades</a:t>
            </a:r>
          </a:p>
        </p:txBody>
      </p:sp>
      <p:cxnSp>
        <p:nvCxnSpPr>
          <p:cNvPr id="29" name="Conector angular 28"/>
          <p:cNvCxnSpPr>
            <a:stCxn id="4" idx="2"/>
            <a:endCxn id="6" idx="0"/>
          </p:cNvCxnSpPr>
          <p:nvPr/>
        </p:nvCxnSpPr>
        <p:spPr>
          <a:xfrm rot="16200000" flipH="1">
            <a:off x="2028032" y="2041266"/>
            <a:ext cx="412750" cy="750887"/>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30" name="Rectángulo 29"/>
          <p:cNvSpPr/>
          <p:nvPr/>
        </p:nvSpPr>
        <p:spPr>
          <a:xfrm>
            <a:off x="6202363" y="1181635"/>
            <a:ext cx="1035050"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1" name="Rectángulo 30"/>
          <p:cNvSpPr/>
          <p:nvPr/>
        </p:nvSpPr>
        <p:spPr>
          <a:xfrm>
            <a:off x="7662863" y="1191160"/>
            <a:ext cx="979487" cy="55880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2" name="Rectángulo 31"/>
          <p:cNvSpPr/>
          <p:nvPr/>
        </p:nvSpPr>
        <p:spPr>
          <a:xfrm>
            <a:off x="7720013" y="1483260"/>
            <a:ext cx="1296987" cy="7302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Sistema G de Regalías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3" name="Rectángulo 32"/>
          <p:cNvSpPr/>
          <p:nvPr/>
        </p:nvSpPr>
        <p:spPr>
          <a:xfrm>
            <a:off x="6292850" y="1475322"/>
            <a:ext cx="1320800" cy="73501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Banca Central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4" name="Rectángulo 33"/>
          <p:cNvSpPr/>
          <p:nvPr/>
        </p:nvSpPr>
        <p:spPr>
          <a:xfrm>
            <a:off x="8229601" y="4835137"/>
            <a:ext cx="638106" cy="263136"/>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400" b="1" dirty="0">
                <a:latin typeface="Times New Roman" panose="02020603050405020304" pitchFamily="18" charset="0"/>
                <a:cs typeface="Times New Roman" panose="02020603050405020304" pitchFamily="18" charset="0"/>
              </a:rPr>
              <a:t>2017</a:t>
            </a:r>
          </a:p>
        </p:txBody>
      </p:sp>
      <p:sp>
        <p:nvSpPr>
          <p:cNvPr id="35" name="Rectángulo 34"/>
          <p:cNvSpPr/>
          <p:nvPr/>
        </p:nvSpPr>
        <p:spPr>
          <a:xfrm>
            <a:off x="8229600" y="4620159"/>
            <a:ext cx="638105" cy="21497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ysClr val="windowText" lastClr="000000"/>
                </a:solidFill>
                <a:latin typeface="Times New Roman" panose="02020603050405020304" pitchFamily="18" charset="0"/>
                <a:cs typeface="Times New Roman" panose="02020603050405020304" pitchFamily="18" charset="0"/>
              </a:rPr>
              <a:t>2016</a:t>
            </a:r>
          </a:p>
        </p:txBody>
      </p:sp>
      <p:sp>
        <p:nvSpPr>
          <p:cNvPr id="36" name="Abrir llave 35"/>
          <p:cNvSpPr/>
          <p:nvPr/>
        </p:nvSpPr>
        <p:spPr>
          <a:xfrm rot="5400000">
            <a:off x="4766469" y="1487229"/>
            <a:ext cx="412750" cy="1858962"/>
          </a:xfrm>
          <a:prstGeom prst="leftBrace">
            <a:avLst>
              <a:gd name="adj1" fmla="val 8333"/>
              <a:gd name="adj2" fmla="val 49441"/>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7" name="Abrir llave 36"/>
          <p:cNvSpPr/>
          <p:nvPr/>
        </p:nvSpPr>
        <p:spPr>
          <a:xfrm rot="5400000">
            <a:off x="3241676" y="-829728"/>
            <a:ext cx="328612" cy="3627437"/>
          </a:xfrm>
          <a:prstGeom prst="leftBrace">
            <a:avLst>
              <a:gd name="adj1" fmla="val 8333"/>
              <a:gd name="adj2" fmla="val 34175"/>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8" name="Abrir llave 37"/>
          <p:cNvSpPr/>
          <p:nvPr/>
        </p:nvSpPr>
        <p:spPr>
          <a:xfrm rot="5400000">
            <a:off x="7336632" y="128328"/>
            <a:ext cx="242888" cy="18192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cxnSp>
        <p:nvCxnSpPr>
          <p:cNvPr id="39" name="Conector angular 38"/>
          <p:cNvCxnSpPr>
            <a:stCxn id="28" idx="2"/>
            <a:endCxn id="38" idx="1"/>
          </p:cNvCxnSpPr>
          <p:nvPr/>
        </p:nvCxnSpPr>
        <p:spPr>
          <a:xfrm rot="16200000" flipH="1">
            <a:off x="5957888" y="-583665"/>
            <a:ext cx="96837" cy="2903537"/>
          </a:xfrm>
          <a:prstGeom prst="bentConnector5">
            <a:avLst>
              <a:gd name="adj1" fmla="val 81859"/>
              <a:gd name="adj2" fmla="val 69177"/>
              <a:gd name="adj3" fmla="val 83627"/>
            </a:avLst>
          </a:prstGeom>
        </p:spPr>
        <p:style>
          <a:lnRef idx="2">
            <a:schemeClr val="accent6"/>
          </a:lnRef>
          <a:fillRef idx="0">
            <a:schemeClr val="accent6"/>
          </a:fillRef>
          <a:effectRef idx="1">
            <a:schemeClr val="accent6"/>
          </a:effectRef>
          <a:fontRef idx="minor">
            <a:schemeClr val="tx1"/>
          </a:fontRef>
        </p:style>
      </p:cxnSp>
      <p:pic>
        <p:nvPicPr>
          <p:cNvPr id="40" name="Imagen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24" y="-1"/>
            <a:ext cx="777785" cy="112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p:cNvSpPr>
          <p:nvPr/>
        </p:nvSpPr>
        <p:spPr>
          <a:xfrm>
            <a:off x="125417" y="5134931"/>
            <a:ext cx="1905000" cy="242888"/>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17</a:t>
            </a:fld>
            <a:endParaRPr lang="es-ES_tradnl" dirty="0"/>
          </a:p>
        </p:txBody>
      </p:sp>
      <p:pic>
        <p:nvPicPr>
          <p:cNvPr id="4" name="Picture 2" descr="C:\Users\itriana\Downloads\caratula sector públi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8" y="1074105"/>
            <a:ext cx="3136037" cy="4584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Users\itriana\Downloads\caratula nivel nacio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0685" y="1074105"/>
            <a:ext cx="2982862" cy="458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Users\itriana\Downloads\caratula nivel territo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4561" y="1057300"/>
            <a:ext cx="3009439" cy="460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9311" y="49188"/>
            <a:ext cx="9226814" cy="978729"/>
          </a:xfrm>
          <a:prstGeom prst="rect">
            <a:avLst/>
          </a:prstGeom>
          <a:noFill/>
        </p:spPr>
        <p:txBody>
          <a:bodyPr wrap="square" rtlCol="0">
            <a:spAutoFit/>
          </a:bodyPr>
          <a:lstStyle/>
          <a:p>
            <a:pPr algn="ctr"/>
            <a:r>
              <a:rPr lang="es-CO" sz="2880" b="1" dirty="0">
                <a:latin typeface="Times New Roman" panose="02020603050405020304" pitchFamily="18" charset="0"/>
                <a:cs typeface="Times New Roman" panose="02020603050405020304" pitchFamily="18" charset="0"/>
              </a:rPr>
              <a:t>Estados Contables Consolidados </a:t>
            </a:r>
          </a:p>
          <a:p>
            <a:pPr algn="ctr"/>
            <a:r>
              <a:rPr lang="es-CO" sz="2880" b="1" dirty="0">
                <a:latin typeface="Times New Roman" panose="02020603050405020304" pitchFamily="18" charset="0"/>
                <a:cs typeface="Times New Roman" panose="02020603050405020304" pitchFamily="18" charset="0"/>
              </a:rPr>
              <a:t>Sector Público – Niveles Nacional y Territorial</a:t>
            </a:r>
          </a:p>
        </p:txBody>
      </p:sp>
    </p:spTree>
    <p:extLst>
      <p:ext uri="{BB962C8B-B14F-4D97-AF65-F5344CB8AC3E}">
        <p14:creationId xmlns:p14="http://schemas.microsoft.com/office/powerpoint/2010/main" val="270301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18</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4" name="Rectángulo 3"/>
          <p:cNvSpPr/>
          <p:nvPr/>
        </p:nvSpPr>
        <p:spPr>
          <a:xfrm>
            <a:off x="378822" y="-22820"/>
            <a:ext cx="8765177" cy="1200329"/>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BALANCE GENERAL SECTOR PÚBLICO,  NIVELES NACIONAL Y TERRITORIAL - 2017</a:t>
            </a:r>
            <a:b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88181234"/>
              </p:ext>
            </p:extLst>
          </p:nvPr>
        </p:nvGraphicFramePr>
        <p:xfrm>
          <a:off x="34925" y="1177510"/>
          <a:ext cx="9109075" cy="4480340"/>
        </p:xfrm>
        <a:graphic>
          <a:graphicData uri="http://schemas.openxmlformats.org/presentationml/2006/ole">
            <mc:AlternateContent xmlns:mc="http://schemas.openxmlformats.org/markup-compatibility/2006">
              <mc:Choice xmlns:v="urn:schemas-microsoft-com:vml" Requires="v">
                <p:oleObj name="Hoja de cálculo" r:id="rId2" imgW="10182237" imgH="2352575" progId="Excel.Sheet.12">
                  <p:embed/>
                </p:oleObj>
              </mc:Choice>
              <mc:Fallback>
                <p:oleObj name="Hoja de cálculo" r:id="rId2" imgW="10182237" imgH="2352575" progId="Excel.Sheet.12">
                  <p:embed/>
                  <p:pic>
                    <p:nvPicPr>
                      <p:cNvPr id="0" name=""/>
                      <p:cNvPicPr/>
                      <p:nvPr/>
                    </p:nvPicPr>
                    <p:blipFill>
                      <a:blip r:embed="rId3"/>
                      <a:stretch>
                        <a:fillRect/>
                      </a:stretch>
                    </p:blipFill>
                    <p:spPr>
                      <a:xfrm>
                        <a:off x="34925" y="1177510"/>
                        <a:ext cx="9109075" cy="4480340"/>
                      </a:xfrm>
                      <a:prstGeom prst="rect">
                        <a:avLst/>
                      </a:prstGeom>
                    </p:spPr>
                  </p:pic>
                </p:oleObj>
              </mc:Fallback>
            </mc:AlternateContent>
          </a:graphicData>
        </a:graphic>
      </p:graphicFrame>
    </p:spTree>
    <p:extLst>
      <p:ext uri="{BB962C8B-B14F-4D97-AF65-F5344CB8AC3E}">
        <p14:creationId xmlns:p14="http://schemas.microsoft.com/office/powerpoint/2010/main" val="73282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19</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7" name="Rectángulo 6"/>
          <p:cNvSpPr/>
          <p:nvPr/>
        </p:nvSpPr>
        <p:spPr>
          <a:xfrm>
            <a:off x="606972" y="80720"/>
            <a:ext cx="8537028" cy="87408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ESTADO DE ACTIVIDAD FINANCIERA,</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ECONÓMICA, SOCIAL Y AMBIENTAL DEL SECTOR PÚBLICO 2017</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105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54237346"/>
              </p:ext>
            </p:extLst>
          </p:nvPr>
        </p:nvGraphicFramePr>
        <p:xfrm>
          <a:off x="64057" y="1081153"/>
          <a:ext cx="9020594" cy="4600550"/>
        </p:xfrm>
        <a:graphic>
          <a:graphicData uri="http://schemas.openxmlformats.org/presentationml/2006/ole">
            <mc:AlternateContent xmlns:mc="http://schemas.openxmlformats.org/markup-compatibility/2006">
              <mc:Choice xmlns:v="urn:schemas-microsoft-com:vml" Requires="v">
                <p:oleObj name="Hoja de cálculo" r:id="rId2" imgW="7950124" imgH="1352505" progId="Excel.Sheet.12">
                  <p:embed/>
                </p:oleObj>
              </mc:Choice>
              <mc:Fallback>
                <p:oleObj name="Hoja de cálculo" r:id="rId2" imgW="7950124" imgH="1352505" progId="Excel.Sheet.12">
                  <p:embed/>
                  <p:pic>
                    <p:nvPicPr>
                      <p:cNvPr id="0" name=""/>
                      <p:cNvPicPr/>
                      <p:nvPr/>
                    </p:nvPicPr>
                    <p:blipFill>
                      <a:blip r:embed="rId3"/>
                      <a:stretch>
                        <a:fillRect/>
                      </a:stretch>
                    </p:blipFill>
                    <p:spPr>
                      <a:xfrm>
                        <a:off x="64057" y="1081153"/>
                        <a:ext cx="9020594" cy="4600550"/>
                      </a:xfrm>
                      <a:prstGeom prst="rect">
                        <a:avLst/>
                      </a:prstGeom>
                    </p:spPr>
                  </p:pic>
                </p:oleObj>
              </mc:Fallback>
            </mc:AlternateContent>
          </a:graphicData>
        </a:graphic>
      </p:graphicFrame>
    </p:spTree>
    <p:extLst>
      <p:ext uri="{BB962C8B-B14F-4D97-AF65-F5344CB8AC3E}">
        <p14:creationId xmlns:p14="http://schemas.microsoft.com/office/powerpoint/2010/main" val="416749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6135" y="1102266"/>
            <a:ext cx="4239060" cy="2771234"/>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91" y="352378"/>
            <a:ext cx="4629652" cy="1934717"/>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4742" y="2629359"/>
            <a:ext cx="4634743" cy="3073449"/>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4743" y="0"/>
            <a:ext cx="4563578" cy="2639474"/>
          </a:xfrm>
          <a:prstGeom prst="rect">
            <a:avLst/>
          </a:prstGeom>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2639474"/>
            <a:ext cx="4634741" cy="3063334"/>
          </a:xfrm>
          <a:prstGeom prst="rect">
            <a:avLst/>
          </a:prstGeom>
        </p:spPr>
      </p:pic>
    </p:spTree>
    <p:extLst>
      <p:ext uri="{BB962C8B-B14F-4D97-AF65-F5344CB8AC3E}">
        <p14:creationId xmlns:p14="http://schemas.microsoft.com/office/powerpoint/2010/main" val="1699260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869" y="50271"/>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BALANCE GENERAL DE LA NACIÓN - 2017</a:t>
            </a:r>
            <a:br>
              <a:rPr lang="es-CO" b="1" dirty="0">
                <a:latin typeface="Times New Roman" panose="02020603050405020304" pitchFamily="18" charset="0"/>
                <a:cs typeface="Times New Roman" panose="02020603050405020304" pitchFamily="18" charset="0"/>
              </a:rPr>
            </a:br>
            <a:r>
              <a:rPr lang="es-CO" sz="3000" b="1" dirty="0">
                <a:latin typeface="Times New Roman" panose="02020603050405020304" pitchFamily="18" charset="0"/>
                <a:cs typeface="Times New Roman" panose="02020603050405020304" pitchFamily="18" charset="0"/>
              </a:rPr>
              <a:t>(miles de millones)</a:t>
            </a:r>
          </a:p>
        </p:txBody>
      </p:sp>
      <p:graphicFrame>
        <p:nvGraphicFramePr>
          <p:cNvPr id="3" name="5 Marcador de posición de imagen"/>
          <p:cNvGraphicFramePr>
            <a:graphicFrameLocks/>
          </p:cNvGraphicFramePr>
          <p:nvPr/>
        </p:nvGraphicFramePr>
        <p:xfrm>
          <a:off x="0" y="1257362"/>
          <a:ext cx="9144000" cy="3671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6 Gráfico"/>
          <p:cNvGraphicFramePr>
            <a:graphicFrameLocks/>
          </p:cNvGraphicFramePr>
          <p:nvPr/>
        </p:nvGraphicFramePr>
        <p:xfrm>
          <a:off x="104664" y="1366934"/>
          <a:ext cx="8877300" cy="3166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16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1" y="24871"/>
            <a:ext cx="8699500" cy="1104636"/>
          </a:xfrm>
        </p:spPr>
        <p:txBody>
          <a:bodyPr>
            <a:normAutofit/>
          </a:bodyPr>
          <a:lstStyle/>
          <a:p>
            <a:r>
              <a:rPr lang="es-CO" sz="2800" b="1" dirty="0">
                <a:latin typeface="Times New Roman" panose="02020603050405020304" pitchFamily="18" charset="0"/>
                <a:cs typeface="Times New Roman" panose="02020603050405020304" pitchFamily="18" charset="0"/>
              </a:rPr>
              <a:t>ESTADOS DE ACTIVIDAD FINANCIERA, ECONÓMICA, SOCIAL Y AMBIENTAL - 2017 </a:t>
            </a:r>
          </a:p>
        </p:txBody>
      </p:sp>
      <p:graphicFrame>
        <p:nvGraphicFramePr>
          <p:cNvPr id="3" name="4 Gráfico"/>
          <p:cNvGraphicFramePr>
            <a:graphicFrameLocks/>
          </p:cNvGraphicFramePr>
          <p:nvPr>
            <p:extLst>
              <p:ext uri="{D42A27DB-BD31-4B8C-83A1-F6EECF244321}">
                <p14:modId xmlns:p14="http://schemas.microsoft.com/office/powerpoint/2010/main" val="2656868942"/>
              </p:ext>
            </p:extLst>
          </p:nvPr>
        </p:nvGraphicFramePr>
        <p:xfrm>
          <a:off x="0" y="1308100"/>
          <a:ext cx="9144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67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2510" y="0"/>
            <a:ext cx="8371490" cy="1104636"/>
          </a:xfrm>
        </p:spPr>
        <p:txBody>
          <a:bodyPr>
            <a:normAutofit/>
          </a:bodyPr>
          <a:lstStyle/>
          <a:p>
            <a:r>
              <a:rPr lang="es-CO" sz="2900" b="1" dirty="0">
                <a:latin typeface="Times New Roman" panose="02020603050405020304" pitchFamily="18" charset="0"/>
                <a:cs typeface="Times New Roman" panose="02020603050405020304" pitchFamily="18" charset="0"/>
              </a:rPr>
              <a:t>BALANCE GENERAL SECTOR PÚBLICO- 2017</a:t>
            </a:r>
          </a:p>
        </p:txBody>
      </p:sp>
      <p:graphicFrame>
        <p:nvGraphicFramePr>
          <p:cNvPr id="3" name="Gráfico 2"/>
          <p:cNvGraphicFramePr>
            <a:graphicFrameLocks/>
          </p:cNvGraphicFramePr>
          <p:nvPr>
            <p:extLst>
              <p:ext uri="{D42A27DB-BD31-4B8C-83A1-F6EECF244321}">
                <p14:modId xmlns:p14="http://schemas.microsoft.com/office/powerpoint/2010/main" val="1758438687"/>
              </p:ext>
            </p:extLst>
          </p:nvPr>
        </p:nvGraphicFramePr>
        <p:xfrm>
          <a:off x="251520" y="1176762"/>
          <a:ext cx="8568951" cy="3912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37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a:lstStyle/>
          <a:p>
            <a:r>
              <a:rPr lang="es-CO" b="1" dirty="0">
                <a:latin typeface="Times New Roman" panose="02020603050405020304" pitchFamily="18" charset="0"/>
                <a:cs typeface="Times New Roman" panose="02020603050405020304" pitchFamily="18" charset="0"/>
              </a:rPr>
              <a:t>EAFES SECTOR PÚBLICO- 2017</a:t>
            </a:r>
          </a:p>
        </p:txBody>
      </p:sp>
      <p:graphicFrame>
        <p:nvGraphicFramePr>
          <p:cNvPr id="3" name="5 Gráfico"/>
          <p:cNvGraphicFramePr>
            <a:graphicFrameLocks/>
          </p:cNvGraphicFramePr>
          <p:nvPr>
            <p:extLst>
              <p:ext uri="{D42A27DB-BD31-4B8C-83A1-F6EECF244321}">
                <p14:modId xmlns:p14="http://schemas.microsoft.com/office/powerpoint/2010/main" val="2704136398"/>
              </p:ext>
            </p:extLst>
          </p:nvPr>
        </p:nvGraphicFramePr>
        <p:xfrm>
          <a:off x="107503" y="1129507"/>
          <a:ext cx="9036497" cy="4115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41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01071"/>
            <a:ext cx="7718181" cy="1104636"/>
          </a:xfrm>
        </p:spPr>
        <p:txBody>
          <a:bodyPr/>
          <a:lstStyle/>
          <a:p>
            <a:r>
              <a:rPr lang="es-CO" b="1" dirty="0">
                <a:latin typeface="Times New Roman" panose="02020603050405020304" pitchFamily="18" charset="0"/>
                <a:cs typeface="Times New Roman" panose="02020603050405020304" pitchFamily="18" charset="0"/>
              </a:rPr>
              <a:t>TRANSPARENCIA, PARTICIPACIÓN Y SERVICIO AL CIUDADANO</a:t>
            </a:r>
          </a:p>
        </p:txBody>
      </p:sp>
      <p:pic>
        <p:nvPicPr>
          <p:cNvPr id="3"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1733648"/>
            <a:ext cx="4525796" cy="39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6259" y="1733648"/>
            <a:ext cx="4445909" cy="34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61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2726CD8E-2BE6-470A-9FB2-8B6638B65506}" type="slidenum">
              <a:rPr lang="es-ES_tradnl" smtClean="0"/>
              <a:pPr>
                <a:defRPr/>
              </a:pPr>
              <a:t>25</a:t>
            </a:fld>
            <a:endParaRPr lang="es-ES_tradnl" dirty="0"/>
          </a:p>
        </p:txBody>
      </p:sp>
      <p:pic>
        <p:nvPicPr>
          <p:cNvPr id="11"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70028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ángulo 3"/>
          <p:cNvSpPr/>
          <p:nvPr/>
        </p:nvSpPr>
        <p:spPr>
          <a:xfrm>
            <a:off x="789088" y="179807"/>
            <a:ext cx="5426301"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14" name="Cinta perforada 9"/>
          <p:cNvSpPr/>
          <p:nvPr/>
        </p:nvSpPr>
        <p:spPr>
          <a:xfrm>
            <a:off x="94274" y="1354421"/>
            <a:ext cx="5903913" cy="1592154"/>
          </a:xfrm>
          <a:prstGeom prst="flowChartPunchedTape">
            <a:avLst/>
          </a:prstGeom>
          <a:solidFill>
            <a:schemeClr val="bg1">
              <a:lumMod val="65000"/>
            </a:schemeClr>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5" name="Flecha abajo 4"/>
          <p:cNvSpPr/>
          <p:nvPr/>
        </p:nvSpPr>
        <p:spPr>
          <a:xfrm>
            <a:off x="3502238" y="844169"/>
            <a:ext cx="466911" cy="424291"/>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6" name="Flecha curvada hacia arriba 15"/>
          <p:cNvSpPr/>
          <p:nvPr/>
        </p:nvSpPr>
        <p:spPr>
          <a:xfrm rot="16200000">
            <a:off x="6519600" y="57006"/>
            <a:ext cx="2353446" cy="2527461"/>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867209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style.rotation</p:attrName>
                                        </p:attrNameLst>
                                      </p:cBhvr>
                                      <p:tavLst>
                                        <p:tav tm="0">
                                          <p:val>
                                            <p:fltVal val="720"/>
                                          </p:val>
                                        </p:tav>
                                        <p:tav tm="100000">
                                          <p:val>
                                            <p:fltVal val="0"/>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style.rotation</p:attrName>
                                        </p:attrNameLst>
                                      </p:cBhvr>
                                      <p:tavLst>
                                        <p:tav tm="0">
                                          <p:val>
                                            <p:fltVal val="720"/>
                                          </p:val>
                                        </p:tav>
                                        <p:tav tm="100000">
                                          <p:val>
                                            <p:fltVal val="0"/>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Título 32">
            <a:extLst>
              <a:ext uri="{FF2B5EF4-FFF2-40B4-BE49-F238E27FC236}">
                <a16:creationId xmlns:a16="http://schemas.microsoft.com/office/drawing/2014/main" id="{67701E43-2FFF-45EE-9898-CA16AB45CB19}"/>
              </a:ext>
            </a:extLst>
          </p:cNvPr>
          <p:cNvSpPr txBox="1">
            <a:spLocks/>
          </p:cNvSpPr>
          <p:nvPr/>
        </p:nvSpPr>
        <p:spPr>
          <a:xfrm>
            <a:off x="1064373" y="173199"/>
            <a:ext cx="7711862" cy="4608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CO" sz="3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CONTROL INTERNO CONTABLE</a:t>
            </a:r>
          </a:p>
        </p:txBody>
      </p:sp>
      <p:sp>
        <p:nvSpPr>
          <p:cNvPr id="8" name="Rectángulo 7">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 name="Rectángulo 8">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 name="Rectángulo 9">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12" name="294 Grupo">
            <a:extLst>
              <a:ext uri="{FF2B5EF4-FFF2-40B4-BE49-F238E27FC236}">
                <a16:creationId xmlns:a16="http://schemas.microsoft.com/office/drawing/2014/main" id="{7E42C483-5598-434E-BC7C-D25FA9CBAD97}"/>
              </a:ext>
            </a:extLst>
          </p:cNvPr>
          <p:cNvGrpSpPr>
            <a:grpSpLocks/>
          </p:cNvGrpSpPr>
          <p:nvPr/>
        </p:nvGrpSpPr>
        <p:grpSpPr bwMode="auto">
          <a:xfrm>
            <a:off x="1475657" y="1114088"/>
            <a:ext cx="5400600" cy="4288355"/>
            <a:chOff x="1618517" y="734892"/>
            <a:chExt cx="5400636" cy="5146039"/>
          </a:xfrm>
        </p:grpSpPr>
        <p:sp>
          <p:nvSpPr>
            <p:cNvPr id="13" name="6 Conector">
              <a:extLst>
                <a:ext uri="{FF2B5EF4-FFF2-40B4-BE49-F238E27FC236}">
                  <a16:creationId xmlns:a16="http://schemas.microsoft.com/office/drawing/2014/main" id="{7016E933-3B38-4C31-AFF4-591DE2796321}"/>
                </a:ext>
              </a:extLst>
            </p:cNvPr>
            <p:cNvSpPr/>
            <p:nvPr/>
          </p:nvSpPr>
          <p:spPr bwMode="auto">
            <a:xfrm>
              <a:off x="2500299" y="1285878"/>
              <a:ext cx="3633614" cy="3726869"/>
            </a:xfrm>
            <a:prstGeom prst="flowChartConnector">
              <a:avLst/>
            </a:prstGeom>
            <a:noFill/>
            <a:ln w="101600" cap="flat" cmpd="sng" algn="ctr">
              <a:solidFill>
                <a:schemeClr val="accent1">
                  <a:lumMod val="90000"/>
                </a:schemeClr>
              </a:solidFill>
              <a:prstDash val="solid"/>
              <a:round/>
              <a:headEnd type="none" w="sm" len="sm"/>
              <a:tailEnd type="none" w="sm" len="sm"/>
            </a:ln>
            <a:effectLst/>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grpSp>
          <p:nvGrpSpPr>
            <p:cNvPr id="14" name="92 Grupo">
              <a:extLst>
                <a:ext uri="{FF2B5EF4-FFF2-40B4-BE49-F238E27FC236}">
                  <a16:creationId xmlns:a16="http://schemas.microsoft.com/office/drawing/2014/main" id="{6353DD25-4F89-4B0D-A7F6-CE0375802869}"/>
                </a:ext>
              </a:extLst>
            </p:cNvPr>
            <p:cNvGrpSpPr>
              <a:grpSpLocks/>
            </p:cNvGrpSpPr>
            <p:nvPr/>
          </p:nvGrpSpPr>
          <p:grpSpPr bwMode="auto">
            <a:xfrm>
              <a:off x="1618517" y="2466951"/>
              <a:ext cx="1558529" cy="1641787"/>
              <a:chOff x="4833227" y="2609827"/>
              <a:chExt cx="1558529" cy="1641787"/>
            </a:xfrm>
          </p:grpSpPr>
          <p:sp>
            <p:nvSpPr>
              <p:cNvPr id="29" name="25 Elipse">
                <a:extLst>
                  <a:ext uri="{FF2B5EF4-FFF2-40B4-BE49-F238E27FC236}">
                    <a16:creationId xmlns:a16="http://schemas.microsoft.com/office/drawing/2014/main" id="{6A39B62E-E2C3-45F1-9F8E-BF4202608005}"/>
                  </a:ext>
                </a:extLst>
              </p:cNvPr>
              <p:cNvSpPr/>
              <p:nvPr/>
            </p:nvSpPr>
            <p:spPr>
              <a:xfrm>
                <a:off x="4930893" y="2609827"/>
                <a:ext cx="1417637" cy="1641787"/>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26 CuadroTexto">
                <a:extLst>
                  <a:ext uri="{FF2B5EF4-FFF2-40B4-BE49-F238E27FC236}">
                    <a16:creationId xmlns:a16="http://schemas.microsoft.com/office/drawing/2014/main" id="{1262A5AF-369E-4801-8312-67EB4EDAAB75}"/>
                  </a:ext>
                </a:extLst>
              </p:cNvPr>
              <p:cNvSpPr txBox="1"/>
              <p:nvPr/>
            </p:nvSpPr>
            <p:spPr>
              <a:xfrm>
                <a:off x="4833227" y="3001830"/>
                <a:ext cx="1558529" cy="1144932"/>
              </a:xfrm>
              <a:prstGeom prst="rect">
                <a:avLst/>
              </a:prstGeom>
              <a:noFill/>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 un riesgo contable</a:t>
                </a: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5" name="90 Grupo">
              <a:extLst>
                <a:ext uri="{FF2B5EF4-FFF2-40B4-BE49-F238E27FC236}">
                  <a16:creationId xmlns:a16="http://schemas.microsoft.com/office/drawing/2014/main" id="{E8F11BE4-4A32-4611-B81D-0A6F0E15914C}"/>
                </a:ext>
              </a:extLst>
            </p:cNvPr>
            <p:cNvGrpSpPr>
              <a:grpSpLocks/>
            </p:cNvGrpSpPr>
            <p:nvPr/>
          </p:nvGrpSpPr>
          <p:grpSpPr bwMode="auto">
            <a:xfrm>
              <a:off x="3596734" y="4454377"/>
              <a:ext cx="1550197" cy="1426554"/>
              <a:chOff x="6644269" y="4883005"/>
              <a:chExt cx="1550197" cy="1426554"/>
            </a:xfrm>
          </p:grpSpPr>
          <p:sp>
            <p:nvSpPr>
              <p:cNvPr id="27" name="21 Elipse">
                <a:extLst>
                  <a:ext uri="{FF2B5EF4-FFF2-40B4-BE49-F238E27FC236}">
                    <a16:creationId xmlns:a16="http://schemas.microsoft.com/office/drawing/2014/main" id="{72FED1C6-6A2A-4174-BA8A-57328B0FA202}"/>
                  </a:ext>
                </a:extLst>
              </p:cNvPr>
              <p:cNvSpPr/>
              <p:nvPr/>
            </p:nvSpPr>
            <p:spPr>
              <a:xfrm>
                <a:off x="6644269" y="4883005"/>
                <a:ext cx="1550197" cy="1426554"/>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221 CuadroTexto">
                <a:extLst>
                  <a:ext uri="{FF2B5EF4-FFF2-40B4-BE49-F238E27FC236}">
                    <a16:creationId xmlns:a16="http://schemas.microsoft.com/office/drawing/2014/main" id="{91DE9C5A-7283-4FD8-9585-EAC0007E8AE5}"/>
                  </a:ext>
                </a:extLst>
              </p:cNvPr>
              <p:cNvSpPr txBox="1">
                <a:spLocks noChangeArrowheads="1"/>
              </p:cNvSpPr>
              <p:nvPr/>
            </p:nvSpPr>
            <p:spPr bwMode="auto">
              <a:xfrm>
                <a:off x="6790998" y="5171549"/>
                <a:ext cx="1319724" cy="849465"/>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¿Para qué se evalúa?</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6" name="93 Grupo">
              <a:extLst>
                <a:ext uri="{FF2B5EF4-FFF2-40B4-BE49-F238E27FC236}">
                  <a16:creationId xmlns:a16="http://schemas.microsoft.com/office/drawing/2014/main" id="{0349A9C5-B0E9-4B7F-8C53-FC679BC5C976}"/>
                </a:ext>
              </a:extLst>
            </p:cNvPr>
            <p:cNvGrpSpPr>
              <a:grpSpLocks/>
            </p:cNvGrpSpPr>
            <p:nvPr/>
          </p:nvGrpSpPr>
          <p:grpSpPr bwMode="auto">
            <a:xfrm>
              <a:off x="3596734" y="734892"/>
              <a:ext cx="1401325" cy="1425822"/>
              <a:chOff x="5954188" y="1520686"/>
              <a:chExt cx="1401325" cy="1425822"/>
            </a:xfrm>
          </p:grpSpPr>
          <p:sp>
            <p:nvSpPr>
              <p:cNvPr id="25" name="19 Elipse">
                <a:extLst>
                  <a:ext uri="{FF2B5EF4-FFF2-40B4-BE49-F238E27FC236}">
                    <a16:creationId xmlns:a16="http://schemas.microsoft.com/office/drawing/2014/main" id="{0B5D16C3-FBA5-4A2F-9B33-B89703FCE2E1}"/>
                  </a:ext>
                </a:extLst>
              </p:cNvPr>
              <p:cNvSpPr/>
              <p:nvPr/>
            </p:nvSpPr>
            <p:spPr>
              <a:xfrm>
                <a:off x="5954188" y="1520686"/>
                <a:ext cx="1401325" cy="1425822"/>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255 CuadroTexto">
                <a:extLst>
                  <a:ext uri="{FF2B5EF4-FFF2-40B4-BE49-F238E27FC236}">
                    <a16:creationId xmlns:a16="http://schemas.microsoft.com/office/drawing/2014/main" id="{607F005B-76C3-449C-8C7B-020C79B39F38}"/>
                  </a:ext>
                </a:extLst>
              </p:cNvPr>
              <p:cNvSpPr txBox="1">
                <a:spLocks noChangeArrowheads="1"/>
              </p:cNvSpPr>
              <p:nvPr/>
            </p:nvSpPr>
            <p:spPr bwMode="auto">
              <a:xfrm>
                <a:off x="6104568" y="1866091"/>
                <a:ext cx="1156093" cy="480133"/>
              </a:xfrm>
              <a:prstGeom prst="rect">
                <a:avLst/>
              </a:prstGeom>
              <a:noFill/>
              <a:ln w="9525">
                <a:noFill/>
                <a:miter lim="800000"/>
                <a:headEnd/>
                <a:tailEnd/>
              </a:ln>
            </p:spPr>
            <p:txBody>
              <a:bodyPr wrap="non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7" name="91 Grupo">
              <a:extLst>
                <a:ext uri="{FF2B5EF4-FFF2-40B4-BE49-F238E27FC236}">
                  <a16:creationId xmlns:a16="http://schemas.microsoft.com/office/drawing/2014/main" id="{91BE2466-B72E-4746-9B0B-880160F37516}"/>
                </a:ext>
              </a:extLst>
            </p:cNvPr>
            <p:cNvGrpSpPr>
              <a:grpSpLocks/>
            </p:cNvGrpSpPr>
            <p:nvPr/>
          </p:nvGrpSpPr>
          <p:grpSpPr bwMode="auto">
            <a:xfrm>
              <a:off x="5500401" y="2553361"/>
              <a:ext cx="1518752" cy="1555376"/>
              <a:chOff x="7143475" y="3124865"/>
              <a:chExt cx="1518752" cy="1555376"/>
            </a:xfrm>
          </p:grpSpPr>
          <p:sp>
            <p:nvSpPr>
              <p:cNvPr id="23" name="17 Elipse">
                <a:extLst>
                  <a:ext uri="{FF2B5EF4-FFF2-40B4-BE49-F238E27FC236}">
                    <a16:creationId xmlns:a16="http://schemas.microsoft.com/office/drawing/2014/main" id="{A551323B-A5CB-44F9-856A-4FD1B991740B}"/>
                  </a:ext>
                </a:extLst>
              </p:cNvPr>
              <p:cNvSpPr/>
              <p:nvPr/>
            </p:nvSpPr>
            <p:spPr>
              <a:xfrm>
                <a:off x="7143475" y="3124865"/>
                <a:ext cx="1518752" cy="1555376"/>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239 CuadroTexto">
                <a:extLst>
                  <a:ext uri="{FF2B5EF4-FFF2-40B4-BE49-F238E27FC236}">
                    <a16:creationId xmlns:a16="http://schemas.microsoft.com/office/drawing/2014/main" id="{F7541C88-E194-44B9-A117-0CCFDC6D6D39}"/>
                  </a:ext>
                </a:extLst>
              </p:cNvPr>
              <p:cNvSpPr txBox="1">
                <a:spLocks noChangeArrowheads="1"/>
              </p:cNvSpPr>
              <p:nvPr/>
            </p:nvSpPr>
            <p:spPr bwMode="auto">
              <a:xfrm>
                <a:off x="7180948" y="3473855"/>
                <a:ext cx="1481279" cy="978732"/>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¿Cuál son sus objetivos?</a:t>
                </a:r>
                <a:endParaRPr kumimoji="0" lang="es-ES"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grpSp>
        <p:nvGrpSpPr>
          <p:cNvPr id="31" name="Grupo 30">
            <a:extLst>
              <a:ext uri="{FF2B5EF4-FFF2-40B4-BE49-F238E27FC236}">
                <a16:creationId xmlns:a16="http://schemas.microsoft.com/office/drawing/2014/main" id="{6A021650-0299-4995-BDDD-FE8BC00A4D0F}"/>
              </a:ext>
            </a:extLst>
          </p:cNvPr>
          <p:cNvGrpSpPr/>
          <p:nvPr/>
        </p:nvGrpSpPr>
        <p:grpSpPr>
          <a:xfrm>
            <a:off x="4840566" y="1182935"/>
            <a:ext cx="4160237" cy="1212514"/>
            <a:chOff x="4804251" y="1200938"/>
            <a:chExt cx="4160237" cy="1212514"/>
          </a:xfrm>
        </p:grpSpPr>
        <p:sp>
          <p:nvSpPr>
            <p:cNvPr id="32" name="29 CuadroTexto">
              <a:extLst>
                <a:ext uri="{FF2B5EF4-FFF2-40B4-BE49-F238E27FC236}">
                  <a16:creationId xmlns:a16="http://schemas.microsoft.com/office/drawing/2014/main" id="{0F1C6672-1AA1-40B0-A9D4-D48DE7D9113C}"/>
                </a:ext>
              </a:extLst>
            </p:cNvPr>
            <p:cNvSpPr txBox="1"/>
            <p:nvPr/>
          </p:nvSpPr>
          <p:spPr bwMode="auto">
            <a:xfrm>
              <a:off x="6669846" y="1200938"/>
              <a:ext cx="2294642" cy="12125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Proceso  desarrollado con el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fin</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de lograr la existencia y efectividad de procedimientos de control y verificación de actividades, para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garantizar</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información contable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30 Conector recto de flecha">
              <a:extLst>
                <a:ext uri="{FF2B5EF4-FFF2-40B4-BE49-F238E27FC236}">
                  <a16:creationId xmlns:a16="http://schemas.microsoft.com/office/drawing/2014/main" id="{CFFCB9E6-8DEF-4BAD-A722-0B6A7F0F022B}"/>
                </a:ext>
              </a:extLst>
            </p:cNvPr>
            <p:cNvCxnSpPr/>
            <p:nvPr/>
          </p:nvCxnSpPr>
          <p:spPr bwMode="auto">
            <a:xfrm>
              <a:off x="4804251" y="1470263"/>
              <a:ext cx="1739015" cy="193624"/>
            </a:xfrm>
            <a:prstGeom prst="straightConnector1">
              <a:avLst/>
            </a:prstGeom>
            <a:solidFill>
              <a:srgbClr val="1B369A"/>
            </a:solidFill>
            <a:ln w="19050" cap="flat" cmpd="sng" algn="ctr">
              <a:solidFill>
                <a:schemeClr val="tx1"/>
              </a:solidFill>
              <a:prstDash val="solid"/>
              <a:round/>
              <a:headEnd type="none" w="med" len="med"/>
              <a:tailEnd type="arrow"/>
            </a:ln>
            <a:effectLst/>
          </p:spPr>
        </p:cxnSp>
      </p:grpSp>
      <p:sp>
        <p:nvSpPr>
          <p:cNvPr id="34" name="32 CuadroTexto">
            <a:extLst>
              <a:ext uri="{FF2B5EF4-FFF2-40B4-BE49-F238E27FC236}">
                <a16:creationId xmlns:a16="http://schemas.microsoft.com/office/drawing/2014/main" id="{3167252F-047B-43E7-BBC2-766E322A3C6E}"/>
              </a:ext>
            </a:extLst>
          </p:cNvPr>
          <p:cNvSpPr txBox="1"/>
          <p:nvPr/>
        </p:nvSpPr>
        <p:spPr bwMode="auto">
          <a:xfrm>
            <a:off x="109425" y="928121"/>
            <a:ext cx="2483133" cy="1230593"/>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Probabilidad de ocurrencia de eventos , internos o externos,  con capacidad para afectar negativamente el proceso contable, generando errores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upo 37">
            <a:extLst>
              <a:ext uri="{FF2B5EF4-FFF2-40B4-BE49-F238E27FC236}">
                <a16:creationId xmlns:a16="http://schemas.microsoft.com/office/drawing/2014/main" id="{70FD5EA6-5AC7-419D-BC1B-003625AFA380}"/>
              </a:ext>
            </a:extLst>
          </p:cNvPr>
          <p:cNvGrpSpPr/>
          <p:nvPr/>
        </p:nvGrpSpPr>
        <p:grpSpPr>
          <a:xfrm>
            <a:off x="251520" y="4171277"/>
            <a:ext cx="3223206" cy="1145588"/>
            <a:chOff x="251520" y="4213651"/>
            <a:chExt cx="3188267" cy="1103214"/>
          </a:xfrm>
        </p:grpSpPr>
        <p:sp>
          <p:nvSpPr>
            <p:cNvPr id="39" name="33 CuadroTexto">
              <a:extLst>
                <a:ext uri="{FF2B5EF4-FFF2-40B4-BE49-F238E27FC236}">
                  <a16:creationId xmlns:a16="http://schemas.microsoft.com/office/drawing/2014/main" id="{A3436A40-6766-4512-8DB9-17529F8A69B9}"/>
                </a:ext>
              </a:extLst>
            </p:cNvPr>
            <p:cNvSpPr txBox="1"/>
            <p:nvPr/>
          </p:nvSpPr>
          <p:spPr bwMode="auto">
            <a:xfrm>
              <a:off x="251520" y="4213651"/>
              <a:ext cx="2315662" cy="11032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Determinar la existencia de controles y su efectividad en la  prevención y neutralización del riesgo asociado a la gestión contable.</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0" name="41 Conector recto de flecha">
              <a:extLst>
                <a:ext uri="{FF2B5EF4-FFF2-40B4-BE49-F238E27FC236}">
                  <a16:creationId xmlns:a16="http://schemas.microsoft.com/office/drawing/2014/main" id="{E9AA6A6E-E8CC-4808-AFA4-D989593827BD}"/>
                </a:ext>
              </a:extLst>
            </p:cNvPr>
            <p:cNvCxnSpPr/>
            <p:nvPr/>
          </p:nvCxnSpPr>
          <p:spPr bwMode="auto">
            <a:xfrm flipH="1">
              <a:off x="2628564" y="4945020"/>
              <a:ext cx="811223" cy="15427"/>
            </a:xfrm>
            <a:prstGeom prst="straightConnector1">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grpSp>
      <p:sp>
        <p:nvSpPr>
          <p:cNvPr id="41" name="1 Elipse">
            <a:extLst>
              <a:ext uri="{FF2B5EF4-FFF2-40B4-BE49-F238E27FC236}">
                <a16:creationId xmlns:a16="http://schemas.microsoft.com/office/drawing/2014/main" id="{CC551BE4-FEF9-46F7-A50D-871F75B540E3}"/>
              </a:ext>
            </a:extLst>
          </p:cNvPr>
          <p:cNvSpPr/>
          <p:nvPr/>
        </p:nvSpPr>
        <p:spPr bwMode="auto">
          <a:xfrm>
            <a:off x="3089335" y="2413451"/>
            <a:ext cx="2185896" cy="1646645"/>
          </a:xfrm>
          <a:prstGeom prst="ellipse">
            <a:avLst/>
          </a:prstGeom>
          <a:solidFill>
            <a:schemeClr val="accent6">
              <a:lumMod val="60000"/>
              <a:lumOff val="40000"/>
            </a:schemeClr>
          </a:solidFill>
          <a:ln w="9525" cap="flat" cmpd="sng" algn="ctr">
            <a:solidFill>
              <a:srgbClr val="00947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rPr>
              <a:t>Control interno Contable</a:t>
            </a:r>
            <a:endPar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2" name="Conector recto 41">
            <a:extLst>
              <a:ext uri="{FF2B5EF4-FFF2-40B4-BE49-F238E27FC236}">
                <a16:creationId xmlns:a16="http://schemas.microsoft.com/office/drawing/2014/main" id="{57C00F03-32AA-4ECE-AFA5-C6E7A30C51AB}"/>
              </a:ext>
            </a:extLst>
          </p:cNvPr>
          <p:cNvCxnSpPr/>
          <p:nvPr/>
        </p:nvCxnSpPr>
        <p:spPr bwMode="auto">
          <a:xfrm>
            <a:off x="4850897" y="1401925"/>
            <a:ext cx="1140126" cy="306254"/>
          </a:xfrm>
          <a:prstGeom prst="line">
            <a:avLst/>
          </a:prstGeom>
          <a:solidFill>
            <a:srgbClr val="1B369A"/>
          </a:solidFill>
          <a:ln w="9525" cap="flat" cmpd="sng" algn="ctr">
            <a:noFill/>
            <a:prstDash val="solid"/>
            <a:round/>
            <a:headEnd type="none" w="med" len="med"/>
            <a:tailEnd type="none" w="med" len="med"/>
          </a:ln>
          <a:effectLst/>
        </p:spPr>
      </p:cxnSp>
      <p:cxnSp>
        <p:nvCxnSpPr>
          <p:cNvPr id="43" name="Conector recto 42">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1C4185C9-A7D4-4B9A-87EA-AABA88856BAC}"/>
              </a:ext>
            </a:extLst>
          </p:cNvPr>
          <p:cNvCxnSpPr>
            <a:stCxn id="23" idx="6"/>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cxnSp>
        <p:nvCxnSpPr>
          <p:cNvPr id="45" name="Conector recto de flecha 44">
            <a:extLst>
              <a:ext uri="{FF2B5EF4-FFF2-40B4-BE49-F238E27FC236}">
                <a16:creationId xmlns:a16="http://schemas.microsoft.com/office/drawing/2014/main" id="{61FAE774-B29A-4BA9-AC3C-CA2893079F6B}"/>
              </a:ext>
            </a:extLst>
          </p:cNvPr>
          <p:cNvCxnSpPr/>
          <p:nvPr/>
        </p:nvCxnSpPr>
        <p:spPr bwMode="auto">
          <a:xfrm>
            <a:off x="6910960" y="3165513"/>
            <a:ext cx="1045416" cy="397962"/>
          </a:xfrm>
          <a:prstGeom prst="straightConnector1">
            <a:avLst/>
          </a:prstGeom>
          <a:solidFill>
            <a:srgbClr val="1B369A"/>
          </a:solidFill>
          <a:ln w="9525" cap="flat" cmpd="sng" algn="ctr">
            <a:solidFill>
              <a:schemeClr val="tx1"/>
            </a:solidFill>
            <a:prstDash val="solid"/>
            <a:round/>
            <a:headEnd type="none" w="med" len="med"/>
            <a:tailEnd type="triangle"/>
          </a:ln>
          <a:effectLst/>
        </p:spPr>
      </p:cxnSp>
      <p:cxnSp>
        <p:nvCxnSpPr>
          <p:cNvPr id="46" name="Conector recto de flecha 45">
            <a:extLst>
              <a:ext uri="{FF2B5EF4-FFF2-40B4-BE49-F238E27FC236}">
                <a16:creationId xmlns:a16="http://schemas.microsoft.com/office/drawing/2014/main" id="{A03FC09F-B454-4970-BEF5-9E19349BFFE9}"/>
              </a:ext>
            </a:extLst>
          </p:cNvPr>
          <p:cNvCxnSpPr/>
          <p:nvPr/>
        </p:nvCxnSpPr>
        <p:spPr bwMode="auto">
          <a:xfrm flipH="1">
            <a:off x="2654613" y="4930738"/>
            <a:ext cx="799248" cy="16020"/>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
        <p:nvSpPr>
          <p:cNvPr id="47" name="40 CuadroTexto">
            <a:extLst>
              <a:ext uri="{FF2B5EF4-FFF2-40B4-BE49-F238E27FC236}">
                <a16:creationId xmlns:a16="http://schemas.microsoft.com/office/drawing/2014/main" id="{5E7B1027-2E03-42C1-8659-19A133CA81C8}"/>
              </a:ext>
            </a:extLst>
          </p:cNvPr>
          <p:cNvSpPr txBox="1"/>
          <p:nvPr/>
        </p:nvSpPr>
        <p:spPr bwMode="auto">
          <a:xfrm>
            <a:off x="6769545" y="3634142"/>
            <a:ext cx="2304256" cy="1593060"/>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Promover la generación de Información Financiera </a:t>
            </a:r>
            <a:r>
              <a:rPr kumimoji="0" lang="es-ES"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p>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Garantizar que los hechos económicos se reconozcan, midan, revelen y se presenten.</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Verificación la efectividad de las políticas de operación en el proceso contable. </a:t>
            </a:r>
          </a:p>
        </p:txBody>
      </p:sp>
      <p:cxnSp>
        <p:nvCxnSpPr>
          <p:cNvPr id="51" name="Conector recto de flecha 50">
            <a:extLst>
              <a:ext uri="{FF2B5EF4-FFF2-40B4-BE49-F238E27FC236}">
                <a16:creationId xmlns:a16="http://schemas.microsoft.com/office/drawing/2014/main" id="{A03FC09F-B454-4970-BEF5-9E19349BFFE9}"/>
              </a:ext>
            </a:extLst>
          </p:cNvPr>
          <p:cNvCxnSpPr/>
          <p:nvPr/>
        </p:nvCxnSpPr>
        <p:spPr bwMode="auto">
          <a:xfrm flipH="1" flipV="1">
            <a:off x="1252659" y="2160981"/>
            <a:ext cx="425951" cy="625314"/>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189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4" name="Rectángulo 3">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cxnSp>
        <p:nvCxnSpPr>
          <p:cNvPr id="7" name="Conector recto 6">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8" name="Conector recto de flecha 7">
            <a:extLst>
              <a:ext uri="{FF2B5EF4-FFF2-40B4-BE49-F238E27FC236}">
                <a16:creationId xmlns:a16="http://schemas.microsoft.com/office/drawing/2014/main" id="{1C4185C9-A7D4-4B9A-87EA-AABA88856BAC}"/>
              </a:ext>
            </a:extLst>
          </p:cNvPr>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sp>
        <p:nvSpPr>
          <p:cNvPr id="9" name="Rectángulo 8"/>
          <p:cNvSpPr/>
          <p:nvPr/>
        </p:nvSpPr>
        <p:spPr>
          <a:xfrm>
            <a:off x="797868" y="148294"/>
            <a:ext cx="7272808" cy="553992"/>
          </a:xfrm>
          <a:prstGeom prst="rect">
            <a:avLst/>
          </a:prstGeom>
          <a:noFill/>
        </p:spPr>
        <p:txBody>
          <a:bodyPr wrap="square" lIns="91432" tIns="45717" rIns="91432" bIns="45717">
            <a:spAutoFit/>
          </a:bodyPr>
          <a:lstStyle/>
          <a:p>
            <a:pPr algn="ctr" defTabSz="914400" eaLnBrk="0" fontAlgn="base" hangingPunct="0">
              <a:spcBef>
                <a:spcPct val="0"/>
              </a:spcBef>
              <a:spcAft>
                <a:spcPct val="0"/>
              </a:spcAft>
            </a:pPr>
            <a:r>
              <a:rPr lang="es-ES" sz="3000" b="1" dirty="0">
                <a:latin typeface="Times New Roman" panose="02020603050405020304" pitchFamily="18" charset="0"/>
                <a:cs typeface="Times New Roman" panose="02020603050405020304" pitchFamily="18" charset="0"/>
              </a:rPr>
              <a:t>CONTROL INTERNO CONTABLE - 2017</a:t>
            </a:r>
            <a:endParaRPr lang="es-CO" sz="3000" b="1" dirty="0">
              <a:latin typeface="Times New Roman" panose="02020603050405020304" pitchFamily="18" charset="0"/>
              <a:cs typeface="Times New Roman" panose="02020603050405020304" pitchFamily="18" charset="0"/>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39" y="1189314"/>
            <a:ext cx="3244304" cy="4176465"/>
          </a:xfrm>
          <a:prstGeom prst="rect">
            <a:avLst/>
          </a:prstGeom>
          <a:noFill/>
          <a:ln w="9525">
            <a:noFill/>
            <a:miter lim="800000"/>
            <a:headEnd/>
            <a:tailEnd/>
          </a:ln>
          <a:effectLst/>
        </p:spPr>
      </p:pic>
      <p:sp>
        <p:nvSpPr>
          <p:cNvPr id="11" name="4 Rectángulo"/>
          <p:cNvSpPr/>
          <p:nvPr/>
        </p:nvSpPr>
        <p:spPr>
          <a:xfrm>
            <a:off x="3923928" y="1921396"/>
            <a:ext cx="5040560" cy="3293203"/>
          </a:xfrm>
          <a:prstGeom prst="rect">
            <a:avLst/>
          </a:prstGeom>
        </p:spPr>
        <p:txBody>
          <a:bodyPr wrap="square" lIns="91432" tIns="45717" rIns="91432" bIns="45717">
            <a:spAutoFit/>
          </a:bodyPr>
          <a:lstStyle/>
          <a:p>
            <a:pPr algn="just" defTabSz="914400" eaLnBrk="0" fontAlgn="base" hangingPunct="0">
              <a:spcBef>
                <a:spcPct val="0"/>
              </a:spcBef>
              <a:spcAft>
                <a:spcPct val="0"/>
              </a:spcAft>
            </a:pPr>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rgbClr val="AAE2CA">
                    <a:lumMod val="50000"/>
                  </a:srgbClr>
                </a:solidFill>
                <a:latin typeface="Arial" panose="020B0604020202020204" pitchFamily="34" charset="0"/>
              </a:rPr>
              <a:t> </a:t>
            </a:r>
            <a:r>
              <a:rPr lang="es-ES" altLang="es-CO" sz="2600" b="1" dirty="0">
                <a:solidFill>
                  <a:srgbClr val="000000"/>
                </a:solidFill>
                <a:latin typeface="Arial" panose="020B0604020202020204" pitchFamily="34" charset="0"/>
              </a:rPr>
              <a:t>relevancia y representación fiel.</a:t>
            </a:r>
            <a:r>
              <a:rPr lang="es-ES" altLang="es-CO" sz="2600" b="1" dirty="0">
                <a:solidFill>
                  <a:srgbClr val="000000"/>
                </a:solidFill>
                <a:latin typeface="Tahoma" panose="020B0604030504040204" pitchFamily="34" charset="0"/>
              </a:rPr>
              <a:t> </a:t>
            </a:r>
            <a:endParaRPr lang="es-CO" sz="2600" b="1" dirty="0">
              <a:solidFill>
                <a:srgbClr val="000000"/>
              </a:solidFill>
              <a:latin typeface="Arial Narrow" pitchFamily="34" charset="0"/>
            </a:endParaRPr>
          </a:p>
        </p:txBody>
      </p:sp>
      <p:sp>
        <p:nvSpPr>
          <p:cNvPr id="12" name="CuadroTexto 11"/>
          <p:cNvSpPr txBox="1"/>
          <p:nvPr/>
        </p:nvSpPr>
        <p:spPr>
          <a:xfrm>
            <a:off x="3419872" y="1273324"/>
            <a:ext cx="5400600" cy="584775"/>
          </a:xfrm>
          <a:prstGeom prst="rect">
            <a:avLst/>
          </a:prstGeom>
          <a:noFill/>
        </p:spPr>
        <p:txBody>
          <a:bodyPr wrap="square" rtlCol="0">
            <a:spAutoFit/>
          </a:bodyPr>
          <a:lstStyle/>
          <a:p>
            <a:pPr algn="ctr" defTabSz="914400" eaLnBrk="0" fontAlgn="base" hangingPunct="0">
              <a:spcBef>
                <a:spcPct val="0"/>
              </a:spcBef>
              <a:spcAft>
                <a:spcPct val="0"/>
              </a:spcAft>
            </a:pPr>
            <a:r>
              <a:rPr lang="es-CO" sz="3200" b="1" dirty="0">
                <a:solidFill>
                  <a:srgbClr val="000000"/>
                </a:solidFill>
                <a:effectLst>
                  <a:outerShdw blurRad="38100" dist="38100" dir="2700000" algn="tl">
                    <a:srgbClr val="000000">
                      <a:alpha val="43137"/>
                    </a:srgbClr>
                  </a:outerShdw>
                </a:effectLst>
                <a:latin typeface="Arial Narrow" pitchFamily="34" charset="0"/>
              </a:rPr>
              <a:t>Riesgo Contable</a:t>
            </a:r>
          </a:p>
        </p:txBody>
      </p:sp>
      <p:sp>
        <p:nvSpPr>
          <p:cNvPr id="13" name="10 Cerrar llave"/>
          <p:cNvSpPr/>
          <p:nvPr/>
        </p:nvSpPr>
        <p:spPr>
          <a:xfrm>
            <a:off x="3347864" y="1129309"/>
            <a:ext cx="556553" cy="4449704"/>
          </a:xfrm>
          <a:prstGeom prst="rightBrace">
            <a:avLst/>
          </a:prstGeom>
          <a:noFill/>
          <a:ln w="25400" cap="flat" cmpd="sng" algn="ctr">
            <a:solidFill>
              <a:srgbClr val="00B050"/>
            </a:solidFill>
            <a:prstDash val="solid"/>
          </a:ln>
          <a:effectLst>
            <a:outerShdw blurRad="40000" dist="20000" dir="5400000" rotWithShape="0">
              <a:srgbClr val="000000">
                <a:alpha val="38000"/>
              </a:srgbClr>
            </a:outerShdw>
          </a:effectLst>
        </p:spPr>
        <p:txBody>
          <a:bodyPr lIns="91432" tIns="45717" rIns="91432" bIns="4571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02942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308429" y="0"/>
            <a:ext cx="8728066" cy="971612"/>
          </a:xfrm>
          <a:prstGeom prst="rect">
            <a:avLst/>
          </a:prstGeom>
        </p:spPr>
        <p:txBody>
          <a:bodyPr>
            <a:no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60" b="1" i="0" u="none" strike="noStrike" kern="1200" cap="none" spc="0" normalizeH="0" baseline="0" noProof="0">
                <a:ln>
                  <a:noFill/>
                </a:ln>
                <a:solidFill>
                  <a:schemeClr val="tx1"/>
                </a:solidFill>
                <a:effectLst/>
                <a:uLnTx/>
                <a:uFillTx/>
                <a:latin typeface="Calibri"/>
                <a:ea typeface="+mj-ea"/>
                <a:cs typeface="+mj-cs"/>
              </a:rPr>
              <a:t>CONTROL INTERNO CONTABLE - 2017 </a:t>
            </a:r>
            <a:br>
              <a:rPr kumimoji="0" lang="es-ES" sz="3060" b="1" i="0" u="none" strike="noStrike" kern="1200" cap="none" spc="0" normalizeH="0" baseline="0" noProof="0">
                <a:ln>
                  <a:noFill/>
                </a:ln>
                <a:solidFill>
                  <a:schemeClr val="tx1"/>
                </a:solidFill>
                <a:effectLst/>
                <a:uLnTx/>
                <a:uFillTx/>
                <a:latin typeface="Calibri"/>
                <a:ea typeface="+mj-ea"/>
                <a:cs typeface="+mj-cs"/>
              </a:rPr>
            </a:br>
            <a:r>
              <a:rPr kumimoji="0" lang="es-ES" sz="3060" b="1" i="0" u="none" strike="noStrike" kern="1200" cap="none" spc="0" normalizeH="0" baseline="0" noProof="0">
                <a:ln>
                  <a:noFill/>
                </a:ln>
                <a:solidFill>
                  <a:schemeClr val="tx1"/>
                </a:solidFill>
                <a:effectLst/>
                <a:uLnTx/>
                <a:uFillTx/>
                <a:latin typeface="Calibri"/>
                <a:ea typeface="+mj-ea"/>
                <a:cs typeface="+mj-cs"/>
              </a:rPr>
              <a:t>ENTIDADES REPORTANTES Y OMISAS</a:t>
            </a:r>
            <a:endParaRPr kumimoji="0" lang="es-ES" sz="3060" b="1" i="0" u="none" strike="noStrike" kern="0" cap="none" spc="0" normalizeH="0" baseline="0" noProof="0" dirty="0">
              <a:ln>
                <a:noFill/>
              </a:ln>
              <a:solidFill>
                <a:schemeClr val="tx1"/>
              </a:solidFill>
              <a:effectLst/>
              <a:uLnTx/>
              <a:uFillTx/>
              <a:latin typeface="Calibri"/>
              <a:ea typeface="+mj-ea"/>
              <a:cs typeface="+mj-cs"/>
            </a:endParaRPr>
          </a:p>
        </p:txBody>
      </p:sp>
      <p:graphicFrame>
        <p:nvGraphicFramePr>
          <p:cNvPr id="4" name="6 Tabla"/>
          <p:cNvGraphicFramePr>
            <a:graphicFrameLocks noGrp="1"/>
          </p:cNvGraphicFramePr>
          <p:nvPr>
            <p:extLst>
              <p:ext uri="{D42A27DB-BD31-4B8C-83A1-F6EECF244321}">
                <p14:modId xmlns:p14="http://schemas.microsoft.com/office/powerpoint/2010/main" val="3560689926"/>
              </p:ext>
            </p:extLst>
          </p:nvPr>
        </p:nvGraphicFramePr>
        <p:xfrm>
          <a:off x="107505" y="1129308"/>
          <a:ext cx="8928990" cy="4585692"/>
        </p:xfrm>
        <a:graphic>
          <a:graphicData uri="http://schemas.openxmlformats.org/drawingml/2006/table">
            <a:tbl>
              <a:tblPr>
                <a:effectLst>
                  <a:outerShdw blurRad="50800" dist="38100" dir="8100000" algn="tr" rotWithShape="0">
                    <a:prstClr val="black">
                      <a:alpha val="40000"/>
                    </a:prstClr>
                  </a:outerShdw>
                </a:effectLst>
              </a:tblPr>
              <a:tblGrid>
                <a:gridCol w="1378391">
                  <a:extLst>
                    <a:ext uri="{9D8B030D-6E8A-4147-A177-3AD203B41FA5}">
                      <a16:colId xmlns:a16="http://schemas.microsoft.com/office/drawing/2014/main" val="20000"/>
                    </a:ext>
                  </a:extLst>
                </a:gridCol>
                <a:gridCol w="1082354">
                  <a:extLst>
                    <a:ext uri="{9D8B030D-6E8A-4147-A177-3AD203B41FA5}">
                      <a16:colId xmlns:a16="http://schemas.microsoft.com/office/drawing/2014/main" val="20001"/>
                    </a:ext>
                  </a:extLst>
                </a:gridCol>
                <a:gridCol w="1571702">
                  <a:extLst>
                    <a:ext uri="{9D8B030D-6E8A-4147-A177-3AD203B41FA5}">
                      <a16:colId xmlns:a16="http://schemas.microsoft.com/office/drawing/2014/main" val="20002"/>
                    </a:ext>
                  </a:extLst>
                </a:gridCol>
                <a:gridCol w="774835">
                  <a:extLst>
                    <a:ext uri="{9D8B030D-6E8A-4147-A177-3AD203B41FA5}">
                      <a16:colId xmlns:a16="http://schemas.microsoft.com/office/drawing/2014/main" val="20003"/>
                    </a:ext>
                  </a:extLst>
                </a:gridCol>
                <a:gridCol w="957893">
                  <a:extLst>
                    <a:ext uri="{9D8B030D-6E8A-4147-A177-3AD203B41FA5}">
                      <a16:colId xmlns:a16="http://schemas.microsoft.com/office/drawing/2014/main" val="20004"/>
                    </a:ext>
                  </a:extLst>
                </a:gridCol>
                <a:gridCol w="843684">
                  <a:extLst>
                    <a:ext uri="{9D8B030D-6E8A-4147-A177-3AD203B41FA5}">
                      <a16:colId xmlns:a16="http://schemas.microsoft.com/office/drawing/2014/main" val="20005"/>
                    </a:ext>
                  </a:extLst>
                </a:gridCol>
                <a:gridCol w="1147588">
                  <a:extLst>
                    <a:ext uri="{9D8B030D-6E8A-4147-A177-3AD203B41FA5}">
                      <a16:colId xmlns:a16="http://schemas.microsoft.com/office/drawing/2014/main" val="20006"/>
                    </a:ext>
                  </a:extLst>
                </a:gridCol>
                <a:gridCol w="1172543">
                  <a:extLst>
                    <a:ext uri="{9D8B030D-6E8A-4147-A177-3AD203B41FA5}">
                      <a16:colId xmlns:a16="http://schemas.microsoft.com/office/drawing/2014/main" val="20007"/>
                    </a:ext>
                  </a:extLst>
                </a:gridCol>
              </a:tblGrid>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0"/>
                  </a:ext>
                </a:extLst>
              </a:tr>
              <a:tr h="358135">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Resolución</a:t>
                      </a:r>
                    </a:p>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 357 de 2008</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234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4,1%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239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1"/>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1.573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95,9%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2"/>
                  </a:ext>
                </a:extLst>
              </a:tr>
              <a:tr h="31576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SGR</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3"/>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1.808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1.931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4"/>
                  </a:ext>
                </a:extLst>
              </a:tr>
              <a:tr h="22677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6"/>
                  </a:ext>
                </a:extLst>
              </a:tr>
              <a:tr h="316474">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Resolución</a:t>
                      </a:r>
                    </a:p>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193 de 2016</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6,3%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7"/>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1.504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93,6%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8"/>
                  </a:ext>
                </a:extLst>
              </a:tr>
              <a:tr h="284991">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err="1">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Banrep</a:t>
                      </a:r>
                      <a:endPar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9"/>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1.619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1.810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5674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17620"/>
            <a:ext cx="8431091"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50227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1160748" y="890070"/>
            <a:ext cx="6822504" cy="461665"/>
          </a:xfrm>
          <a:prstGeom prst="rect">
            <a:avLst/>
          </a:prstGeom>
          <a:ln>
            <a:solidFill>
              <a:srgbClr val="00947A"/>
            </a:solidFill>
          </a:ln>
        </p:spPr>
        <p:txBody>
          <a:bodyPr wrap="square">
            <a:spAutoFit/>
          </a:bodyPr>
          <a:lstStyle/>
          <a:p>
            <a:pPr algn="ctr" defTabSz="914400" eaLnBrk="0" fontAlgn="base" hangingPunct="0">
              <a:spcBef>
                <a:spcPct val="0"/>
              </a:spcBef>
              <a:spcAft>
                <a:spcPct val="0"/>
              </a:spcAft>
            </a:pPr>
            <a:r>
              <a:rPr lang="es-CO" sz="2400" b="1" dirty="0">
                <a:solidFill>
                  <a:srgbClr val="000066"/>
                </a:solidFill>
                <a:latin typeface="ArialMT"/>
              </a:rPr>
              <a:t>Esfuerzo Global por la Transparencia Fiscal</a:t>
            </a:r>
            <a:endParaRPr lang="es-CO" sz="2400" b="1" dirty="0">
              <a:solidFill>
                <a:srgbClr val="000000"/>
              </a:solidFill>
              <a:latin typeface="Arial Narrow" pitchFamily="34" charset="0"/>
            </a:endParaRPr>
          </a:p>
        </p:txBody>
      </p:sp>
      <p:sp>
        <p:nvSpPr>
          <p:cNvPr id="5" name="Rectángulo 4"/>
          <p:cNvSpPr/>
          <p:nvPr/>
        </p:nvSpPr>
        <p:spPr>
          <a:xfrm>
            <a:off x="35496" y="1531640"/>
            <a:ext cx="9073008" cy="4093428"/>
          </a:xfrm>
          <a:prstGeom prst="rect">
            <a:avLst/>
          </a:prstGeom>
        </p:spPr>
        <p:txBody>
          <a:bodyPr wrap="square">
            <a:spAutoFit/>
          </a:bodyPr>
          <a:lstStyle/>
          <a:p>
            <a:pPr algn="just" defTabSz="914400" eaLnBrk="0" fontAlgn="base" hangingPunct="0">
              <a:spcBef>
                <a:spcPct val="0"/>
              </a:spcBef>
              <a:spcAft>
                <a:spcPct val="0"/>
              </a:spcAft>
            </a:pPr>
            <a:r>
              <a:rPr lang="es-CO" sz="2000" dirty="0">
                <a:solidFill>
                  <a:srgbClr val="212165"/>
                </a:solidFill>
                <a:latin typeface="ArialMT"/>
              </a:rPr>
              <a:t>A finales de la década de los 90 se producen esfuerzos concertado para mejorar la transparencia fiscal: Crisis</a:t>
            </a:r>
          </a:p>
          <a:p>
            <a:pPr defTabSz="914400" eaLnBrk="0" fontAlgn="base" hangingPunct="0">
              <a:spcBef>
                <a:spcPct val="0"/>
              </a:spcBef>
              <a:spcAft>
                <a:spcPct val="0"/>
              </a:spcAft>
            </a:pPr>
            <a:endParaRPr lang="es-CO" sz="2000" dirty="0">
              <a:solidFill>
                <a:srgbClr val="212165"/>
              </a:solidFill>
              <a:latin typeface="ArialMT"/>
            </a:endParaRPr>
          </a:p>
          <a:p>
            <a:pPr defTabSz="914400" eaLnBrk="0" fontAlgn="base" hangingPunct="0">
              <a:spcBef>
                <a:spcPct val="0"/>
              </a:spcBef>
              <a:spcAft>
                <a:spcPct val="0"/>
              </a:spcAft>
            </a:pPr>
            <a:r>
              <a:rPr lang="es-CO" sz="2000" b="1" dirty="0">
                <a:solidFill>
                  <a:srgbClr val="212165"/>
                </a:solidFill>
                <a:latin typeface="ArialMT"/>
              </a:rPr>
              <a:t>• Desarrollo de nuevas normas para presentar los informes fiscales </a:t>
            </a:r>
            <a:endParaRPr lang="es-CO" sz="2000" dirty="0">
              <a:solidFill>
                <a:srgbClr val="212165"/>
              </a:solidFill>
              <a:latin typeface="ArialMT"/>
            </a:endParaRPr>
          </a:p>
          <a:p>
            <a:pPr defTabSz="914400" eaLnBrk="0" fontAlgn="base" hangingPunct="0">
              <a:spcBef>
                <a:spcPct val="0"/>
              </a:spcBef>
              <a:spcAft>
                <a:spcPct val="0"/>
              </a:spcAft>
            </a:pPr>
            <a:r>
              <a:rPr lang="es-CO" sz="2000" dirty="0">
                <a:solidFill>
                  <a:srgbClr val="9A0000"/>
                </a:solidFill>
                <a:latin typeface="ArialMT"/>
              </a:rPr>
              <a:t>   - General: Código y Manual del FMI sobre Transparencia Fiscal - FMI</a:t>
            </a:r>
          </a:p>
          <a:p>
            <a:pPr defTabSz="914400" eaLnBrk="0" fontAlgn="base" hangingPunct="0">
              <a:spcBef>
                <a:spcPct val="0"/>
              </a:spcBef>
              <a:spcAft>
                <a:spcPct val="0"/>
              </a:spcAft>
            </a:pPr>
            <a:r>
              <a:rPr lang="es-CO" sz="2000" dirty="0">
                <a:solidFill>
                  <a:srgbClr val="9A0000"/>
                </a:solidFill>
                <a:latin typeface="ArialMT"/>
              </a:rPr>
              <a:t>   - Elaboración de presupuesto: OCDE Mejores Prácticas para la Transparencia</a:t>
            </a:r>
          </a:p>
          <a:p>
            <a:pPr defTabSz="914400" eaLnBrk="0" fontAlgn="base" hangingPunct="0">
              <a:spcBef>
                <a:spcPct val="0"/>
              </a:spcBef>
              <a:spcAft>
                <a:spcPct val="0"/>
              </a:spcAft>
            </a:pPr>
            <a:r>
              <a:rPr lang="es-CO" sz="2000" dirty="0">
                <a:solidFill>
                  <a:srgbClr val="9A0000"/>
                </a:solidFill>
                <a:latin typeface="ArialMT"/>
              </a:rPr>
              <a:t>Presupuestaria</a:t>
            </a:r>
          </a:p>
          <a:p>
            <a:pPr defTabSz="914400" eaLnBrk="0" fontAlgn="base" hangingPunct="0">
              <a:spcBef>
                <a:spcPct val="0"/>
              </a:spcBef>
              <a:spcAft>
                <a:spcPct val="0"/>
              </a:spcAft>
            </a:pPr>
            <a:r>
              <a:rPr lang="es-CO" sz="2000" dirty="0">
                <a:solidFill>
                  <a:srgbClr val="9A0000"/>
                </a:solidFill>
                <a:latin typeface="ArialMT"/>
              </a:rPr>
              <a:t>   - Estadísticas: ESA 95 de la UE, MEFP 2001 del FMI, y SCN 08 de la ONU</a:t>
            </a:r>
          </a:p>
          <a:p>
            <a:pPr defTabSz="914400" eaLnBrk="0" fontAlgn="base" hangingPunct="0">
              <a:spcBef>
                <a:spcPct val="0"/>
              </a:spcBef>
              <a:spcAft>
                <a:spcPct val="0"/>
              </a:spcAft>
            </a:pPr>
            <a:r>
              <a:rPr lang="es-CO" sz="2000" dirty="0">
                <a:solidFill>
                  <a:srgbClr val="9A0000"/>
                </a:solidFill>
                <a:latin typeface="ArialMT"/>
              </a:rPr>
              <a:t>   - </a:t>
            </a:r>
            <a:r>
              <a:rPr lang="es-CO" sz="2000" dirty="0">
                <a:solidFill>
                  <a:srgbClr val="0033FF"/>
                </a:solidFill>
                <a:latin typeface="ArialMT"/>
              </a:rPr>
              <a:t>Contabilidad: IFAC – IPSAS: Normas Internacionales de Contabilidad para el Sector Público  (IPSAS)</a:t>
            </a:r>
          </a:p>
          <a:p>
            <a:pPr defTabSz="914400" eaLnBrk="0" fontAlgn="base" hangingPunct="0">
              <a:spcBef>
                <a:spcPct val="0"/>
              </a:spcBef>
              <a:spcAft>
                <a:spcPct val="0"/>
              </a:spcAft>
            </a:pPr>
            <a:r>
              <a:rPr lang="es-CO" sz="2000" dirty="0">
                <a:solidFill>
                  <a:srgbClr val="9A0000"/>
                </a:solidFill>
                <a:latin typeface="ArialMT"/>
              </a:rPr>
              <a:t>   - Recursos Naturales: Iniciativa de transparencia en la industria extractiva (EITI)</a:t>
            </a:r>
          </a:p>
        </p:txBody>
      </p:sp>
    </p:spTree>
    <p:extLst>
      <p:ext uri="{BB962C8B-B14F-4D97-AF65-F5344CB8AC3E}">
        <p14:creationId xmlns:p14="http://schemas.microsoft.com/office/powerpoint/2010/main" val="1433601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2153688" y="2540600"/>
            <a:ext cx="7306056" cy="1077218"/>
          </a:xfrm>
          <a:prstGeom prst="rect">
            <a:avLst/>
          </a:prstGeom>
        </p:spPr>
        <p:txBody>
          <a:bodyPr wrap="square">
            <a:spAutoFit/>
          </a:bodyPr>
          <a:lstStyle/>
          <a:p>
            <a:pPr algn="ctr"/>
            <a:r>
              <a:rPr lang="es-CO" sz="3200" b="1" dirty="0"/>
              <a:t>CONVERGENCIA CONTABLE PÚBLICA   </a:t>
            </a:r>
          </a:p>
          <a:p>
            <a:pPr algn="ctr"/>
            <a:r>
              <a:rPr lang="es-CO" sz="3200" b="1" dirty="0"/>
              <a:t>CONTROL  INTERNO  CONTABLE</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19" y="3486561"/>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4 Imagen"/>
          <p:cNvPicPr/>
          <p:nvPr/>
        </p:nvPicPr>
        <p:blipFill>
          <a:blip r:embed="rId4">
            <a:extLst>
              <a:ext uri="{28A0092B-C50C-407E-A947-70E740481C1C}">
                <a14:useLocalDpi xmlns:a14="http://schemas.microsoft.com/office/drawing/2010/main"/>
              </a:ext>
            </a:extLst>
          </a:blip>
          <a:stretch>
            <a:fillRect/>
          </a:stretch>
        </p:blipFill>
        <p:spPr>
          <a:xfrm>
            <a:off x="3499719" y="91440"/>
            <a:ext cx="2370730" cy="2565281"/>
          </a:xfrm>
          <a:prstGeom prst="rect">
            <a:avLst/>
          </a:prstGeom>
        </p:spPr>
      </p:pic>
      <p:sp>
        <p:nvSpPr>
          <p:cNvPr id="11" name="Rectángulo 6"/>
          <p:cNvSpPr/>
          <p:nvPr/>
        </p:nvSpPr>
        <p:spPr>
          <a:xfrm>
            <a:off x="4607496" y="3939359"/>
            <a:ext cx="4536504" cy="646331"/>
          </a:xfrm>
          <a:prstGeom prst="rect">
            <a:avLst/>
          </a:prstGeom>
        </p:spPr>
        <p:txBody>
          <a:bodyPr wrap="square">
            <a:spAutoFit/>
          </a:bodyPr>
          <a:lstStyle/>
          <a:p>
            <a:pPr algn="ctr"/>
            <a:r>
              <a:rPr lang="es-CO" sz="3600" b="1" dirty="0"/>
              <a:t>… Una Realidad</a:t>
            </a:r>
            <a:endParaRPr lang="es-CO" sz="3600" dirty="0"/>
          </a:p>
        </p:txBody>
      </p:sp>
      <p:pic>
        <p:nvPicPr>
          <p:cNvPr id="12"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83940">
            <a:off x="4743504" y="1036858"/>
            <a:ext cx="2737090" cy="809106"/>
          </a:xfrm>
          <a:prstGeom prst="rect">
            <a:avLst/>
          </a:prstGeom>
        </p:spPr>
      </p:pic>
    </p:spTree>
    <p:extLst>
      <p:ext uri="{BB962C8B-B14F-4D97-AF65-F5344CB8AC3E}">
        <p14:creationId xmlns:p14="http://schemas.microsoft.com/office/powerpoint/2010/main" val="390505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762" y="-37422"/>
            <a:ext cx="8431599"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46794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35496" y="913284"/>
            <a:ext cx="9145015" cy="4616648"/>
          </a:xfrm>
          <a:prstGeom prst="rect">
            <a:avLst/>
          </a:prstGeom>
        </p:spPr>
        <p:txBody>
          <a:bodyPr wrap="square">
            <a:spAutoFit/>
          </a:bodyPr>
          <a:lstStyle/>
          <a:p>
            <a:pPr marL="342900" indent="-342900" algn="just" defTabSz="914400" eaLnBrk="0" fontAlgn="base" hangingPunct="0">
              <a:spcBef>
                <a:spcPct val="0"/>
              </a:spcBef>
              <a:spcAft>
                <a:spcPct val="0"/>
              </a:spcAft>
              <a:buFont typeface="Arial" panose="020B0604020202020204" pitchFamily="34" charset="0"/>
              <a:buChar char="•"/>
            </a:pPr>
            <a:r>
              <a:rPr lang="es-CO" sz="2800" b="1" dirty="0">
                <a:solidFill>
                  <a:srgbClr val="212165"/>
                </a:solidFill>
                <a:latin typeface="ArialMT"/>
              </a:rPr>
              <a:t>Se introdujeron nuevas herramientas para monitorear el cumplimiento</a:t>
            </a:r>
          </a:p>
          <a:p>
            <a:pPr defTabSz="914400" eaLnBrk="0" fontAlgn="base" hangingPunct="0">
              <a:spcBef>
                <a:spcPct val="0"/>
              </a:spcBef>
              <a:spcAft>
                <a:spcPct val="0"/>
              </a:spcAft>
            </a:pPr>
            <a:endParaRPr lang="es-CO" sz="2200" dirty="0">
              <a:solidFill>
                <a:srgbClr val="212165"/>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solidFill>
                <a:srgbClr val="000000"/>
              </a:solidFill>
              <a:latin typeface="Arial Narrow" pitchFamily="34" charset="0"/>
            </a:endParaRPr>
          </a:p>
        </p:txBody>
      </p:sp>
    </p:spTree>
    <p:extLst>
      <p:ext uri="{BB962C8B-B14F-4D97-AF65-F5344CB8AC3E}">
        <p14:creationId xmlns:p14="http://schemas.microsoft.com/office/powerpoint/2010/main" val="16539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469" y="0"/>
            <a:ext cx="7718181" cy="1104636"/>
          </a:xfrm>
        </p:spPr>
        <p:txBody>
          <a:bodyPr/>
          <a:lstStyle/>
          <a:p>
            <a:r>
              <a:rPr lang="es-CO" b="1" dirty="0">
                <a:latin typeface="Times New Roman" panose="02020603050405020304" pitchFamily="18" charset="0"/>
                <a:cs typeface="Times New Roman" panose="02020603050405020304" pitchFamily="18" charset="0"/>
              </a:rPr>
              <a:t>Lecciones de las Recientes Crisis</a:t>
            </a:r>
          </a:p>
        </p:txBody>
      </p:sp>
      <p:sp>
        <p:nvSpPr>
          <p:cNvPr id="3" name="Rectángulo 2"/>
          <p:cNvSpPr/>
          <p:nvPr/>
        </p:nvSpPr>
        <p:spPr>
          <a:xfrm>
            <a:off x="0" y="1067167"/>
            <a:ext cx="9144000" cy="4062651"/>
          </a:xfrm>
          <a:prstGeom prst="rect">
            <a:avLst/>
          </a:prstGeom>
        </p:spPr>
        <p:txBody>
          <a:bodyPr wrap="square">
            <a:spAutoFit/>
          </a:bodyPr>
          <a:lstStyle/>
          <a:p>
            <a:pPr defTabSz="914400" eaLnBrk="0" fontAlgn="base" hangingPunct="0">
              <a:spcBef>
                <a:spcPct val="0"/>
              </a:spcBef>
              <a:spcAft>
                <a:spcPct val="0"/>
              </a:spcAft>
            </a:pPr>
            <a:r>
              <a:rPr lang="es-CO" sz="2800" b="1" dirty="0">
                <a:solidFill>
                  <a:srgbClr val="212165"/>
                </a:solidFill>
                <a:latin typeface="ArialMT"/>
              </a:rPr>
              <a:t>Crisis asiática:</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defTabSz="914400" eaLnBrk="0" fontAlgn="base" hangingPunct="0">
              <a:spcBef>
                <a:spcPct val="0"/>
              </a:spcBef>
              <a:spcAft>
                <a:spcPct val="0"/>
              </a:spcAft>
            </a:pPr>
            <a:r>
              <a:rPr lang="es-CO" sz="2200" b="1" dirty="0">
                <a:solidFill>
                  <a:srgbClr val="9A0000"/>
                </a:solidFill>
                <a:latin typeface="ArialMT"/>
              </a:rPr>
              <a:t>•  Riesgos asociados a los vínculos ocultos entre los dos</a:t>
            </a:r>
          </a:p>
          <a:p>
            <a:pPr defTabSz="914400" eaLnBrk="0" fontAlgn="base" hangingPunct="0">
              <a:spcBef>
                <a:spcPct val="0"/>
              </a:spcBef>
              <a:spcAft>
                <a:spcPct val="0"/>
              </a:spcAft>
            </a:pPr>
            <a:r>
              <a:rPr lang="es-CO" sz="2800" b="1" dirty="0">
                <a:solidFill>
                  <a:srgbClr val="212165"/>
                </a:solidFill>
                <a:latin typeface="ArialMT"/>
              </a:rPr>
              <a:t>Ultima crisis:</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a:t>
            </a:r>
          </a:p>
          <a:p>
            <a:pPr algn="just" defTabSz="914400" eaLnBrk="0" fontAlgn="base" hangingPunct="0">
              <a:spcBef>
                <a:spcPct val="0"/>
              </a:spcBef>
              <a:spcAft>
                <a:spcPct val="0"/>
              </a:spcAft>
            </a:pPr>
            <a:r>
              <a:rPr lang="es-CO" sz="2200" b="1" dirty="0">
                <a:solidFill>
                  <a:srgbClr val="9A0000"/>
                </a:solidFill>
                <a:latin typeface="ArialMT"/>
              </a:rPr>
              <a:t>evidenciado por déficits y no reportados.</a:t>
            </a:r>
          </a:p>
          <a:p>
            <a:pPr algn="just" defTabSz="914400" eaLnBrk="0" fontAlgn="base" hangingPunct="0">
              <a:spcBef>
                <a:spcPct val="0"/>
              </a:spcBef>
              <a:spcAft>
                <a:spcPct val="0"/>
              </a:spcAft>
            </a:pPr>
            <a:r>
              <a:rPr lang="es-CO" sz="2200" b="1" dirty="0">
                <a:solidFill>
                  <a:srgbClr val="9A0000"/>
                </a:solidFill>
                <a:latin typeface="ArialMT"/>
              </a:rPr>
              <a:t>•  Subestimación considerable de los riesgos para sus proyecciones  fiscales, especialmente los que emanan del sector financiero.</a:t>
            </a:r>
          </a:p>
        </p:txBody>
      </p:sp>
      <p:sp>
        <p:nvSpPr>
          <p:cNvPr id="4" name="Rectángulo 3"/>
          <p:cNvSpPr/>
          <p:nvPr/>
        </p:nvSpPr>
        <p:spPr>
          <a:xfrm>
            <a:off x="53752" y="5234344"/>
            <a:ext cx="5958408" cy="215444"/>
          </a:xfrm>
          <a:prstGeom prst="rect">
            <a:avLst/>
          </a:prstGeom>
        </p:spPr>
        <p:txBody>
          <a:bodyPr wrap="square">
            <a:spAutoFit/>
          </a:bodyPr>
          <a:lstStyle/>
          <a:p>
            <a:pPr defTabSz="914400" eaLnBrk="0" fontAlgn="base" hangingPunct="0">
              <a:spcBef>
                <a:spcPct val="0"/>
              </a:spcBef>
              <a:spcAft>
                <a:spcPct val="0"/>
              </a:spcAft>
            </a:pPr>
            <a:r>
              <a:rPr lang="es-ES_tradnl" sz="800" b="1" dirty="0">
                <a:solidFill>
                  <a:srgbClr val="000000"/>
                </a:solidFill>
                <a:latin typeface="Arial Narrow" pitchFamily="34" charset="0"/>
              </a:rPr>
              <a:t>Fuente: </a:t>
            </a:r>
            <a:r>
              <a:rPr lang="es-ES_tradnl" sz="800" dirty="0">
                <a:solidFill>
                  <a:srgbClr val="000000"/>
                </a:solidFill>
                <a:latin typeface="Arial Narrow" pitchFamily="34" charset="0"/>
              </a:rPr>
              <a:t>FMI: Ramón Hurtado Focal 2017 Panamá</a:t>
            </a:r>
          </a:p>
        </p:txBody>
      </p:sp>
    </p:spTree>
    <p:extLst>
      <p:ext uri="{BB962C8B-B14F-4D97-AF65-F5344CB8AC3E}">
        <p14:creationId xmlns:p14="http://schemas.microsoft.com/office/powerpoint/2010/main" val="17672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219" y="-529"/>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Mejoras con respecto a ROSC</a:t>
            </a:r>
          </a:p>
        </p:txBody>
      </p:sp>
      <p:graphicFrame>
        <p:nvGraphicFramePr>
          <p:cNvPr id="3" name="object 4"/>
          <p:cNvGraphicFramePr>
            <a:graphicFrameLocks noGrp="1"/>
          </p:cNvGraphicFramePr>
          <p:nvPr>
            <p:extLst>
              <p:ext uri="{D42A27DB-BD31-4B8C-83A1-F6EECF244321}">
                <p14:modId xmlns:p14="http://schemas.microsoft.com/office/powerpoint/2010/main" val="3153721376"/>
              </p:ext>
            </p:extLst>
          </p:nvPr>
        </p:nvGraphicFramePr>
        <p:xfrm>
          <a:off x="0" y="863322"/>
          <a:ext cx="9144000" cy="4864488"/>
        </p:xfrm>
        <a:graphic>
          <a:graphicData uri="http://schemas.openxmlformats.org/drawingml/2006/table">
            <a:tbl>
              <a:tblPr firstRow="1" bandRow="1"/>
              <a:tblGrid>
                <a:gridCol w="27094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386504">
                  <a:extLst>
                    <a:ext uri="{9D8B030D-6E8A-4147-A177-3AD203B41FA5}">
                      <a16:colId xmlns:a16="http://schemas.microsoft.com/office/drawing/2014/main" val="20002"/>
                    </a:ext>
                  </a:extLst>
                </a:gridCol>
              </a:tblGrid>
              <a:tr h="57207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716280" marR="409575" indent="-285750">
                        <a:lnSpc>
                          <a:spcPts val="2130"/>
                        </a:lnSpc>
                        <a:spcBef>
                          <a:spcPts val="420"/>
                        </a:spcBef>
                      </a:pPr>
                      <a:r>
                        <a:rPr sz="2000" b="1" spc="-5" dirty="0">
                          <a:solidFill>
                            <a:srgbClr val="FFFFFF"/>
                          </a:solidFill>
                          <a:latin typeface="Arial"/>
                          <a:cs typeface="Arial"/>
                        </a:rPr>
                        <a:t>Objetivo </a:t>
                      </a:r>
                      <a:r>
                        <a:rPr sz="2000" b="1" dirty="0">
                          <a:solidFill>
                            <a:srgbClr val="FFFFFF"/>
                          </a:solidFill>
                          <a:latin typeface="Arial"/>
                          <a:cs typeface="Arial"/>
                        </a:rPr>
                        <a:t>de</a:t>
                      </a:r>
                      <a:r>
                        <a:rPr sz="2000" b="1" spc="-75" dirty="0">
                          <a:solidFill>
                            <a:srgbClr val="FFFFFF"/>
                          </a:solidFill>
                          <a:latin typeface="Arial"/>
                          <a:cs typeface="Arial"/>
                        </a:rPr>
                        <a:t> </a:t>
                      </a:r>
                      <a:r>
                        <a:rPr sz="2000" b="1" dirty="0">
                          <a:solidFill>
                            <a:srgbClr val="FFFFFF"/>
                          </a:solidFill>
                          <a:latin typeface="Arial"/>
                          <a:cs typeface="Arial"/>
                        </a:rPr>
                        <a:t>la  </a:t>
                      </a:r>
                      <a:r>
                        <a:rPr sz="2000" b="1" spc="-5" dirty="0">
                          <a:solidFill>
                            <a:srgbClr val="FFFFFF"/>
                          </a:solidFill>
                          <a:latin typeface="Arial"/>
                          <a:cs typeface="Arial"/>
                        </a:rPr>
                        <a:t>Reforma</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40715">
                        <a:lnSpc>
                          <a:spcPct val="100000"/>
                        </a:lnSpc>
                        <a:spcBef>
                          <a:spcPts val="1405"/>
                        </a:spcBef>
                      </a:pPr>
                      <a:r>
                        <a:rPr sz="2000" b="1" spc="-5" dirty="0">
                          <a:solidFill>
                            <a:srgbClr val="FFFFFF"/>
                          </a:solidFill>
                          <a:latin typeface="Arial"/>
                          <a:cs typeface="Arial"/>
                        </a:rPr>
                        <a:t>ROSC</a:t>
                      </a:r>
                      <a:r>
                        <a:rPr sz="2000" b="1" spc="-10"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17843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42900" marR="321310" indent="361950">
                        <a:lnSpc>
                          <a:spcPts val="2130"/>
                        </a:lnSpc>
                        <a:spcBef>
                          <a:spcPts val="420"/>
                        </a:spcBef>
                      </a:pPr>
                      <a:r>
                        <a:rPr sz="2000" b="1" spc="-5" dirty="0">
                          <a:solidFill>
                            <a:srgbClr val="FFFFFF"/>
                          </a:solidFill>
                          <a:latin typeface="Arial"/>
                          <a:cs typeface="Arial"/>
                        </a:rPr>
                        <a:t>Evaluación </a:t>
                      </a:r>
                      <a:r>
                        <a:rPr sz="2000" b="1" dirty="0">
                          <a:solidFill>
                            <a:srgbClr val="FFFFFF"/>
                          </a:solidFill>
                          <a:latin typeface="Arial"/>
                          <a:cs typeface="Arial"/>
                        </a:rPr>
                        <a:t>de  </a:t>
                      </a:r>
                      <a:r>
                        <a:rPr sz="2000" b="1" spc="-10" dirty="0">
                          <a:solidFill>
                            <a:srgbClr val="FFFFFF"/>
                          </a:solidFill>
                          <a:latin typeface="Arial"/>
                          <a:cs typeface="Arial"/>
                        </a:rPr>
                        <a:t>Transparencia</a:t>
                      </a:r>
                      <a:r>
                        <a:rPr sz="2000" b="1" spc="-75"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extLst>
                  <a:ext uri="{0D108BD9-81ED-4DB2-BD59-A6C34878D82A}">
                    <a16:rowId xmlns:a16="http://schemas.microsoft.com/office/drawing/2014/main" val="10000"/>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27329" marR="207645" algn="ctr">
                        <a:lnSpc>
                          <a:spcPct val="99800"/>
                        </a:lnSpc>
                        <a:spcBef>
                          <a:spcPts val="330"/>
                        </a:spcBef>
                      </a:pPr>
                      <a:r>
                        <a:rPr sz="1800" b="1" spc="-5" dirty="0">
                          <a:solidFill>
                            <a:srgbClr val="0033FF"/>
                          </a:solidFill>
                          <a:latin typeface="Arial"/>
                          <a:cs typeface="Arial"/>
                        </a:rPr>
                        <a:t>Mayor análisis</a:t>
                      </a:r>
                      <a:r>
                        <a:rPr sz="1800" b="1" spc="-75" dirty="0">
                          <a:solidFill>
                            <a:srgbClr val="0033FF"/>
                          </a:solidFill>
                          <a:latin typeface="Arial"/>
                          <a:cs typeface="Arial"/>
                        </a:rPr>
                        <a:t> </a:t>
                      </a:r>
                      <a:r>
                        <a:rPr sz="1800" b="1" dirty="0">
                          <a:solidFill>
                            <a:srgbClr val="0033FF"/>
                          </a:solidFill>
                          <a:latin typeface="Arial"/>
                          <a:cs typeface="Arial"/>
                        </a:rPr>
                        <a:t>de  </a:t>
                      </a:r>
                      <a:r>
                        <a:rPr sz="1800" b="1" spc="-5" dirty="0">
                          <a:solidFill>
                            <a:srgbClr val="0033FF"/>
                          </a:solidFill>
                          <a:latin typeface="Arial"/>
                          <a:cs typeface="Arial"/>
                        </a:rPr>
                        <a:t>cobertura </a:t>
                      </a:r>
                      <a:r>
                        <a:rPr sz="1800" b="1" dirty="0">
                          <a:solidFill>
                            <a:srgbClr val="0033FF"/>
                          </a:solidFill>
                          <a:latin typeface="Arial"/>
                          <a:cs typeface="Arial"/>
                        </a:rPr>
                        <a:t>y  </a:t>
                      </a:r>
                      <a:r>
                        <a:rPr sz="1800" b="1" spc="-5" dirty="0">
                          <a:solidFill>
                            <a:srgbClr val="0033FF"/>
                          </a:solidFill>
                          <a:latin typeface="Arial"/>
                          <a:cs typeface="Arial"/>
                        </a:rPr>
                        <a:t>fiabilidad </a:t>
                      </a:r>
                      <a:r>
                        <a:rPr sz="1800" b="1" dirty="0">
                          <a:solidFill>
                            <a:srgbClr val="0033FF"/>
                          </a:solidFill>
                          <a:latin typeface="Arial"/>
                          <a:cs typeface="Arial"/>
                        </a:rPr>
                        <a:t>de </a:t>
                      </a:r>
                      <a:r>
                        <a:rPr sz="1800" b="1" spc="-5" dirty="0">
                          <a:solidFill>
                            <a:srgbClr val="0033FF"/>
                          </a:solidFill>
                          <a:latin typeface="Arial"/>
                          <a:cs typeface="Arial"/>
                        </a:rPr>
                        <a:t>los  datos</a:t>
                      </a:r>
                      <a:r>
                        <a:rPr sz="1800" b="1" spc="-20" dirty="0">
                          <a:solidFill>
                            <a:srgbClr val="0033FF"/>
                          </a:solidFill>
                          <a:latin typeface="Arial"/>
                          <a:cs typeface="Arial"/>
                        </a:rPr>
                        <a:t> </a:t>
                      </a:r>
                      <a:r>
                        <a:rPr sz="1800" b="1" spc="-5" dirty="0">
                          <a:solidFill>
                            <a:srgbClr val="0033FF"/>
                          </a:solidFill>
                          <a:latin typeface="Arial"/>
                          <a:cs typeface="Arial"/>
                        </a:rPr>
                        <a:t>fiscales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8115" marR="137795" algn="ctr">
                        <a:lnSpc>
                          <a:spcPct val="99800"/>
                        </a:lnSpc>
                        <a:spcBef>
                          <a:spcPts val="330"/>
                        </a:spcBef>
                      </a:pPr>
                      <a:r>
                        <a:rPr sz="1600" b="1" spc="-5" dirty="0">
                          <a:solidFill>
                            <a:srgbClr val="16218E"/>
                          </a:solidFill>
                          <a:latin typeface="Arial"/>
                          <a:cs typeface="Arial"/>
                        </a:rPr>
                        <a:t>Enfoque en evaluar</a:t>
                      </a:r>
                      <a:r>
                        <a:rPr sz="1600" b="1" spc="-65" dirty="0">
                          <a:solidFill>
                            <a:srgbClr val="16218E"/>
                          </a:solidFill>
                          <a:latin typeface="Arial"/>
                          <a:cs typeface="Arial"/>
                        </a:rPr>
                        <a:t> </a:t>
                      </a:r>
                      <a:r>
                        <a:rPr sz="1600" b="1" spc="-5" dirty="0">
                          <a:solidFill>
                            <a:srgbClr val="16218E"/>
                          </a:solidFill>
                          <a:latin typeface="Arial"/>
                          <a:cs typeface="Arial"/>
                        </a:rPr>
                        <a:t>los  procedimientos de  presentación de  informes</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2000" b="1" dirty="0">
                        <a:latin typeface="Times New Roman"/>
                        <a:cs typeface="Times New Roman"/>
                      </a:endParaRPr>
                    </a:p>
                    <a:p>
                      <a:pPr marL="330200" marR="195580" indent="-114300">
                        <a:lnSpc>
                          <a:spcPts val="2130"/>
                        </a:lnSpc>
                      </a:pPr>
                      <a:r>
                        <a:rPr sz="1600" b="1" spc="-5" dirty="0">
                          <a:solidFill>
                            <a:srgbClr val="16218E"/>
                          </a:solidFill>
                          <a:latin typeface="Arial"/>
                          <a:cs typeface="Arial"/>
                        </a:rPr>
                        <a:t>Indicadores cuantitativos  de transparencia</a:t>
                      </a:r>
                      <a:r>
                        <a:rPr sz="1600" b="1" spc="-30" dirty="0">
                          <a:solidFill>
                            <a:srgbClr val="16218E"/>
                          </a:solidFill>
                          <a:latin typeface="Arial"/>
                          <a:cs typeface="Arial"/>
                        </a:rPr>
                        <a:t> </a:t>
                      </a:r>
                      <a:r>
                        <a:rPr sz="1600" b="1" spc="-5" dirty="0">
                          <a:solidFill>
                            <a:srgbClr val="16218E"/>
                          </a:solidFill>
                          <a:latin typeface="Arial"/>
                          <a:cs typeface="Arial"/>
                        </a:rPr>
                        <a:t>fiscal</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extLst>
                  <a:ext uri="{0D108BD9-81ED-4DB2-BD59-A6C34878D82A}">
                    <a16:rowId xmlns:a16="http://schemas.microsoft.com/office/drawing/2014/main" val="10001"/>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880" marR="289560" algn="ctr">
                        <a:lnSpc>
                          <a:spcPct val="99800"/>
                        </a:lnSpc>
                        <a:spcBef>
                          <a:spcPts val="330"/>
                        </a:spcBef>
                      </a:pPr>
                      <a:r>
                        <a:rPr sz="1800" b="1" spc="-5" dirty="0">
                          <a:solidFill>
                            <a:srgbClr val="0033FF"/>
                          </a:solidFill>
                          <a:latin typeface="Arial"/>
                          <a:cs typeface="Arial"/>
                        </a:rPr>
                        <a:t>Resumen más  accesible </a:t>
                      </a:r>
                      <a:r>
                        <a:rPr sz="1800" b="1" dirty="0">
                          <a:solidFill>
                            <a:srgbClr val="0033FF"/>
                          </a:solidFill>
                          <a:latin typeface="Arial"/>
                          <a:cs typeface="Arial"/>
                        </a:rPr>
                        <a:t>de</a:t>
                      </a:r>
                      <a:r>
                        <a:rPr sz="1800" b="1" spc="-85" dirty="0">
                          <a:solidFill>
                            <a:srgbClr val="0033FF"/>
                          </a:solidFill>
                          <a:latin typeface="Arial"/>
                          <a:cs typeface="Arial"/>
                        </a:rPr>
                        <a:t> </a:t>
                      </a:r>
                      <a:r>
                        <a:rPr sz="1800" b="1" spc="-5" dirty="0">
                          <a:solidFill>
                            <a:srgbClr val="0033FF"/>
                          </a:solidFill>
                          <a:latin typeface="Arial"/>
                          <a:cs typeface="Arial"/>
                        </a:rPr>
                        <a:t>las  fortalezas </a:t>
                      </a:r>
                      <a:r>
                        <a:rPr sz="1800" b="1" dirty="0">
                          <a:solidFill>
                            <a:srgbClr val="0033FF"/>
                          </a:solidFill>
                          <a:latin typeface="Arial"/>
                          <a:cs typeface="Arial"/>
                        </a:rPr>
                        <a:t>y  </a:t>
                      </a:r>
                      <a:r>
                        <a:rPr sz="1800" b="1" spc="-5" dirty="0">
                          <a:solidFill>
                            <a:srgbClr val="0033FF"/>
                          </a:solidFill>
                          <a:latin typeface="Arial"/>
                          <a:cs typeface="Arial"/>
                        </a:rPr>
                        <a:t>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2715" marR="113030" indent="-635" algn="ctr">
                        <a:lnSpc>
                          <a:spcPct val="99500"/>
                        </a:lnSpc>
                        <a:spcBef>
                          <a:spcPts val="1415"/>
                        </a:spcBef>
                      </a:pPr>
                      <a:r>
                        <a:rPr sz="1600" b="1" spc="-5" dirty="0">
                          <a:solidFill>
                            <a:srgbClr val="16218E"/>
                          </a:solidFill>
                          <a:latin typeface="Arial"/>
                          <a:cs typeface="Arial"/>
                        </a:rPr>
                        <a:t>Largas descripciones  narrativas de las  fortalezas </a:t>
                      </a:r>
                      <a:r>
                        <a:rPr sz="1600" b="1" dirty="0">
                          <a:solidFill>
                            <a:srgbClr val="16218E"/>
                          </a:solidFill>
                          <a:latin typeface="Arial"/>
                          <a:cs typeface="Arial"/>
                        </a:rPr>
                        <a:t>y</a:t>
                      </a:r>
                      <a:r>
                        <a:rPr sz="1600" b="1" spc="-65" dirty="0">
                          <a:solidFill>
                            <a:srgbClr val="16218E"/>
                          </a:solidFill>
                          <a:latin typeface="Arial"/>
                          <a:cs typeface="Arial"/>
                        </a:rPr>
                        <a:t> </a:t>
                      </a:r>
                      <a:r>
                        <a:rPr sz="1600" b="1" spc="-5" dirty="0">
                          <a:solidFill>
                            <a:srgbClr val="16218E"/>
                          </a:solidFill>
                          <a:latin typeface="Arial"/>
                          <a:cs typeface="Arial"/>
                        </a:rPr>
                        <a:t>debilidades</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92100" marR="271780" algn="ctr">
                        <a:lnSpc>
                          <a:spcPct val="99800"/>
                        </a:lnSpc>
                        <a:spcBef>
                          <a:spcPts val="330"/>
                        </a:spcBef>
                      </a:pPr>
                      <a:r>
                        <a:rPr sz="1600" b="1" spc="-5" dirty="0">
                          <a:solidFill>
                            <a:srgbClr val="16218E"/>
                          </a:solidFill>
                          <a:latin typeface="Arial"/>
                          <a:cs typeface="Arial"/>
                        </a:rPr>
                        <a:t>Los Mapas de Calor </a:t>
                      </a:r>
                      <a:r>
                        <a:rPr sz="1600" b="1" dirty="0">
                          <a:solidFill>
                            <a:srgbClr val="16218E"/>
                          </a:solidFill>
                          <a:latin typeface="Arial"/>
                          <a:cs typeface="Arial"/>
                        </a:rPr>
                        <a:t>a  </a:t>
                      </a:r>
                      <a:r>
                        <a:rPr sz="1600" b="1" spc="-5" dirty="0">
                          <a:solidFill>
                            <a:srgbClr val="16218E"/>
                          </a:solidFill>
                          <a:latin typeface="Arial"/>
                          <a:cs typeface="Arial"/>
                        </a:rPr>
                        <a:t>manera de Resumen  resaltan las</a:t>
                      </a:r>
                      <a:r>
                        <a:rPr sz="1600" b="1" spc="-50" dirty="0">
                          <a:solidFill>
                            <a:srgbClr val="16218E"/>
                          </a:solidFill>
                          <a:latin typeface="Arial"/>
                          <a:cs typeface="Arial"/>
                        </a:rPr>
                        <a:t> </a:t>
                      </a:r>
                      <a:r>
                        <a:rPr sz="1600" b="1" spc="-5" dirty="0">
                          <a:solidFill>
                            <a:srgbClr val="16218E"/>
                          </a:solidFill>
                          <a:latin typeface="Arial"/>
                          <a:cs typeface="Arial"/>
                        </a:rPr>
                        <a:t>prioridades  para </a:t>
                      </a:r>
                      <a:r>
                        <a:rPr sz="1600" b="1" dirty="0">
                          <a:solidFill>
                            <a:srgbClr val="16218E"/>
                          </a:solidFill>
                          <a:latin typeface="Arial"/>
                          <a:cs typeface="Arial"/>
                        </a:rPr>
                        <a:t>la</a:t>
                      </a:r>
                      <a:r>
                        <a:rPr sz="1600" b="1" spc="-25" dirty="0">
                          <a:solidFill>
                            <a:srgbClr val="16218E"/>
                          </a:solidFill>
                          <a:latin typeface="Arial"/>
                          <a:cs typeface="Arial"/>
                        </a:rPr>
                        <a:t> </a:t>
                      </a:r>
                      <a:r>
                        <a:rPr sz="1600" b="1" spc="-5" dirty="0">
                          <a:solidFill>
                            <a:srgbClr val="16218E"/>
                          </a:solidFill>
                          <a:latin typeface="Arial"/>
                          <a:cs typeface="Arial"/>
                        </a:rPr>
                        <a:t>reforma</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extLst>
                  <a:ext uri="{0D108BD9-81ED-4DB2-BD59-A6C34878D82A}">
                    <a16:rowId xmlns:a16="http://schemas.microsoft.com/office/drawing/2014/main" val="10002"/>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7480" marR="137160" algn="ctr">
                        <a:lnSpc>
                          <a:spcPct val="99800"/>
                        </a:lnSpc>
                        <a:spcBef>
                          <a:spcPts val="330"/>
                        </a:spcBef>
                      </a:pPr>
                      <a:r>
                        <a:rPr sz="1800" b="1" spc="-5" dirty="0">
                          <a:solidFill>
                            <a:srgbClr val="0033FF"/>
                          </a:solidFill>
                          <a:latin typeface="Arial"/>
                          <a:cs typeface="Arial"/>
                        </a:rPr>
                        <a:t>Identifica</a:t>
                      </a:r>
                      <a:r>
                        <a:rPr sz="1800" b="1" spc="-70" dirty="0">
                          <a:solidFill>
                            <a:srgbClr val="0033FF"/>
                          </a:solidFill>
                          <a:latin typeface="Arial"/>
                          <a:cs typeface="Arial"/>
                        </a:rPr>
                        <a:t> </a:t>
                      </a:r>
                      <a:r>
                        <a:rPr sz="1800" b="1" spc="-5" dirty="0">
                          <a:solidFill>
                            <a:srgbClr val="0033FF"/>
                          </a:solidFill>
                          <a:latin typeface="Arial"/>
                          <a:cs typeface="Arial"/>
                        </a:rPr>
                        <a:t>acciones  concretas para  abordar las  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47015" marR="226695" indent="-635" algn="ctr">
                        <a:lnSpc>
                          <a:spcPct val="99500"/>
                        </a:lnSpc>
                        <a:spcBef>
                          <a:spcPts val="1415"/>
                        </a:spcBef>
                      </a:pPr>
                      <a:r>
                        <a:rPr sz="1600" b="1" spc="-5" dirty="0">
                          <a:solidFill>
                            <a:srgbClr val="16218E"/>
                          </a:solidFill>
                          <a:latin typeface="Arial"/>
                          <a:cs typeface="Arial"/>
                        </a:rPr>
                        <a:t>Lista de  recomendaciones</a:t>
                      </a:r>
                      <a:r>
                        <a:rPr sz="1600" b="1" spc="-75" dirty="0">
                          <a:solidFill>
                            <a:srgbClr val="16218E"/>
                          </a:solidFill>
                          <a:latin typeface="Arial"/>
                          <a:cs typeface="Arial"/>
                        </a:rPr>
                        <a:t> </a:t>
                      </a:r>
                      <a:r>
                        <a:rPr sz="1600" b="1" dirty="0">
                          <a:solidFill>
                            <a:srgbClr val="16218E"/>
                          </a:solidFill>
                          <a:latin typeface="Arial"/>
                          <a:cs typeface="Arial"/>
                        </a:rPr>
                        <a:t>sin  </a:t>
                      </a:r>
                      <a:r>
                        <a:rPr sz="1600" b="1" spc="-5" dirty="0">
                          <a:solidFill>
                            <a:srgbClr val="16218E"/>
                          </a:solidFill>
                          <a:latin typeface="Arial"/>
                          <a:cs typeface="Arial"/>
                        </a:rPr>
                        <a:t>priorizar</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2000" b="1" dirty="0">
                        <a:latin typeface="Times New Roman"/>
                        <a:cs typeface="Times New Roman"/>
                      </a:endParaRPr>
                    </a:p>
                    <a:p>
                      <a:pPr marL="876300" marR="81280" indent="-775335">
                        <a:lnSpc>
                          <a:spcPts val="2130"/>
                        </a:lnSpc>
                      </a:pPr>
                      <a:r>
                        <a:rPr sz="1600" b="1" spc="-5" dirty="0">
                          <a:solidFill>
                            <a:srgbClr val="16218E"/>
                          </a:solidFill>
                          <a:latin typeface="Arial"/>
                          <a:cs typeface="Arial"/>
                        </a:rPr>
                        <a:t>Plan de Acción</a:t>
                      </a:r>
                      <a:r>
                        <a:rPr sz="1600" b="1" spc="-160" dirty="0">
                          <a:solidFill>
                            <a:srgbClr val="16218E"/>
                          </a:solidFill>
                          <a:latin typeface="Arial"/>
                          <a:cs typeface="Arial"/>
                        </a:rPr>
                        <a:t> </a:t>
                      </a:r>
                      <a:r>
                        <a:rPr sz="1600" b="1" spc="-5" dirty="0">
                          <a:solidFill>
                            <a:srgbClr val="16218E"/>
                          </a:solidFill>
                          <a:latin typeface="Arial"/>
                          <a:cs typeface="Arial"/>
                        </a:rPr>
                        <a:t>Quinquenal  Escalonado</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extLst>
                  <a:ext uri="{0D108BD9-81ED-4DB2-BD59-A6C34878D82A}">
                    <a16:rowId xmlns:a16="http://schemas.microsoft.com/office/drawing/2014/main" val="10003"/>
                  </a:ext>
                </a:extLst>
              </a:tr>
              <a:tr h="86017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30"/>
                        </a:spcBef>
                      </a:pPr>
                      <a:endParaRPr sz="1600" dirty="0">
                        <a:solidFill>
                          <a:srgbClr val="0033FF"/>
                        </a:solidFill>
                        <a:latin typeface="Times New Roman"/>
                        <a:cs typeface="Times New Roman"/>
                      </a:endParaRPr>
                    </a:p>
                    <a:p>
                      <a:pPr marL="665480" marR="398145" indent="-247650">
                        <a:lnSpc>
                          <a:spcPts val="2130"/>
                        </a:lnSpc>
                      </a:pPr>
                      <a:r>
                        <a:rPr sz="1800" b="1" spc="-5" dirty="0">
                          <a:solidFill>
                            <a:srgbClr val="0033FF"/>
                          </a:solidFill>
                          <a:latin typeface="Arial"/>
                          <a:cs typeface="Arial"/>
                        </a:rPr>
                        <a:t>Producto</a:t>
                      </a:r>
                      <a:r>
                        <a:rPr sz="1800" b="1" spc="-85" dirty="0">
                          <a:solidFill>
                            <a:srgbClr val="0033FF"/>
                          </a:solidFill>
                          <a:latin typeface="Arial"/>
                          <a:cs typeface="Arial"/>
                        </a:rPr>
                        <a:t> </a:t>
                      </a:r>
                      <a:r>
                        <a:rPr sz="1800" b="1" spc="-5" dirty="0">
                          <a:solidFill>
                            <a:srgbClr val="0033FF"/>
                          </a:solidFill>
                          <a:latin typeface="Arial"/>
                          <a:cs typeface="Arial"/>
                        </a:rPr>
                        <a:t>más  escalable</a:t>
                      </a:r>
                      <a:endParaRPr sz="1800" dirty="0">
                        <a:solidFill>
                          <a:srgbClr val="0033FF"/>
                        </a:solidFill>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30"/>
                        </a:spcBef>
                      </a:pPr>
                      <a:endParaRPr sz="1600" b="1">
                        <a:latin typeface="Times New Roman"/>
                        <a:cs typeface="Times New Roman"/>
                      </a:endParaRPr>
                    </a:p>
                    <a:p>
                      <a:pPr marL="882015" marR="169545" indent="-692150">
                        <a:lnSpc>
                          <a:spcPts val="2130"/>
                        </a:lnSpc>
                      </a:pPr>
                      <a:r>
                        <a:rPr sz="1600" b="1" spc="-5" dirty="0">
                          <a:solidFill>
                            <a:srgbClr val="16218E"/>
                          </a:solidFill>
                          <a:latin typeface="Arial"/>
                          <a:cs typeface="Arial"/>
                        </a:rPr>
                        <a:t>Evaluación exhaustiva  estándar</a:t>
                      </a:r>
                      <a:endParaRPr sz="1600" b="1">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71450" marR="151130" algn="ctr">
                        <a:lnSpc>
                          <a:spcPct val="99500"/>
                        </a:lnSpc>
                        <a:spcBef>
                          <a:spcPts val="880"/>
                        </a:spcBef>
                      </a:pPr>
                      <a:r>
                        <a:rPr sz="1600" b="1" spc="-5" dirty="0">
                          <a:solidFill>
                            <a:srgbClr val="16218E"/>
                          </a:solidFill>
                          <a:latin typeface="Arial"/>
                          <a:cs typeface="Arial"/>
                        </a:rPr>
                        <a:t>Evaluaciones modulares  de los pilares</a:t>
                      </a:r>
                      <a:r>
                        <a:rPr sz="1600" b="1" spc="-40" dirty="0">
                          <a:solidFill>
                            <a:srgbClr val="16218E"/>
                          </a:solidFill>
                          <a:latin typeface="Arial"/>
                          <a:cs typeface="Arial"/>
                        </a:rPr>
                        <a:t> </a:t>
                      </a:r>
                      <a:r>
                        <a:rPr sz="1600" b="1" spc="-5" dirty="0">
                          <a:solidFill>
                            <a:srgbClr val="16218E"/>
                          </a:solidFill>
                          <a:latin typeface="Arial"/>
                          <a:cs typeface="Arial"/>
                        </a:rPr>
                        <a:t>individuales  del</a:t>
                      </a:r>
                      <a:r>
                        <a:rPr sz="1600" b="1" spc="-10" dirty="0">
                          <a:solidFill>
                            <a:srgbClr val="16218E"/>
                          </a:solidFill>
                          <a:latin typeface="Arial"/>
                          <a:cs typeface="Arial"/>
                        </a:rPr>
                        <a:t> </a:t>
                      </a:r>
                      <a:r>
                        <a:rPr sz="1600" b="1" spc="-5" dirty="0">
                          <a:solidFill>
                            <a:srgbClr val="16218E"/>
                          </a:solidFill>
                          <a:latin typeface="Arial"/>
                          <a:cs typeface="Arial"/>
                        </a:rPr>
                        <a:t>Código</a:t>
                      </a:r>
                      <a:endParaRPr sz="1600" b="1" dirty="0">
                        <a:latin typeface="Arial"/>
                        <a:cs typeface="Arial"/>
                      </a:endParaRPr>
                    </a:p>
                  </a:txBody>
                  <a:tcPr marL="0" marR="0" marT="1117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030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0"/>
            <a:ext cx="7718181" cy="867104"/>
          </a:xfrm>
        </p:spPr>
        <p:txBody>
          <a:bodyPr/>
          <a:lstStyle/>
          <a:p>
            <a:r>
              <a:rPr lang="es-CO" b="1" dirty="0">
                <a:latin typeface="Times New Roman" panose="02020603050405020304" pitchFamily="18" charset="0"/>
                <a:cs typeface="Times New Roman" panose="02020603050405020304" pitchFamily="18" charset="0"/>
              </a:rPr>
              <a:t>Mejoras con respecto al Código del 2007</a:t>
            </a:r>
          </a:p>
        </p:txBody>
      </p:sp>
      <p:graphicFrame>
        <p:nvGraphicFramePr>
          <p:cNvPr id="3" name="object 5"/>
          <p:cNvGraphicFramePr>
            <a:graphicFrameLocks noGrp="1"/>
          </p:cNvGraphicFramePr>
          <p:nvPr>
            <p:extLst>
              <p:ext uri="{D42A27DB-BD31-4B8C-83A1-F6EECF244321}">
                <p14:modId xmlns:p14="http://schemas.microsoft.com/office/powerpoint/2010/main" val="1853443610"/>
              </p:ext>
            </p:extLst>
          </p:nvPr>
        </p:nvGraphicFramePr>
        <p:xfrm>
          <a:off x="0" y="867103"/>
          <a:ext cx="9180511" cy="4865015"/>
        </p:xfrm>
        <a:graphic>
          <a:graphicData uri="http://schemas.openxmlformats.org/drawingml/2006/table">
            <a:tbl>
              <a:tblPr firstRow="1" bandRow="1"/>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983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802005">
                        <a:lnSpc>
                          <a:spcPct val="100000"/>
                        </a:lnSpc>
                        <a:spcBef>
                          <a:spcPts val="700"/>
                        </a:spcBef>
                      </a:pPr>
                      <a:r>
                        <a:rPr sz="2000" b="1" spc="-5" dirty="0">
                          <a:solidFill>
                            <a:srgbClr val="FFFFFF"/>
                          </a:solidFill>
                          <a:latin typeface="Arial"/>
                          <a:cs typeface="Arial"/>
                        </a:rPr>
                        <a:t>Objetivo</a:t>
                      </a:r>
                      <a:endParaRPr sz="20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96595">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2007</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31544">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2014</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extLst>
                  <a:ext uri="{0D108BD9-81ED-4DB2-BD59-A6C34878D82A}">
                    <a16:rowId xmlns:a16="http://schemas.microsoft.com/office/drawing/2014/main" val="10000"/>
                  </a:ext>
                </a:extLst>
              </a:tr>
              <a:tr h="92116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86055" marR="166370" algn="ctr">
                        <a:lnSpc>
                          <a:spcPct val="99500"/>
                        </a:lnSpc>
                        <a:spcBef>
                          <a:spcPts val="1215"/>
                        </a:spcBef>
                      </a:pPr>
                      <a:r>
                        <a:rPr sz="1600" b="1" spc="-5" dirty="0">
                          <a:solidFill>
                            <a:srgbClr val="800000"/>
                          </a:solidFill>
                          <a:latin typeface="Arial"/>
                          <a:cs typeface="Arial"/>
                        </a:rPr>
                        <a:t>Enfocado en  resultados más</a:t>
                      </a:r>
                      <a:r>
                        <a:rPr sz="1600" b="1" spc="-95" dirty="0">
                          <a:solidFill>
                            <a:srgbClr val="800000"/>
                          </a:solidFill>
                          <a:latin typeface="Arial"/>
                          <a:cs typeface="Arial"/>
                        </a:rPr>
                        <a:t> </a:t>
                      </a:r>
                      <a:r>
                        <a:rPr sz="1600" b="1" dirty="0">
                          <a:solidFill>
                            <a:srgbClr val="800000"/>
                          </a:solidFill>
                          <a:latin typeface="Arial"/>
                          <a:cs typeface="Arial"/>
                        </a:rPr>
                        <a:t>que  </a:t>
                      </a:r>
                      <a:r>
                        <a:rPr sz="1600" b="1" spc="-5" dirty="0">
                          <a:solidFill>
                            <a:srgbClr val="800000"/>
                          </a:solidFill>
                          <a:latin typeface="Arial"/>
                          <a:cs typeface="Arial"/>
                        </a:rPr>
                        <a:t>en</a:t>
                      </a:r>
                      <a:r>
                        <a:rPr sz="1600" b="1" spc="-15" dirty="0">
                          <a:solidFill>
                            <a:srgbClr val="800000"/>
                          </a:solidFill>
                          <a:latin typeface="Arial"/>
                          <a:cs typeface="Arial"/>
                        </a:rPr>
                        <a:t> </a:t>
                      </a:r>
                      <a:r>
                        <a:rPr sz="1600" b="1" spc="-5" dirty="0">
                          <a:solidFill>
                            <a:srgbClr val="800000"/>
                          </a:solidFill>
                          <a:latin typeface="Arial"/>
                          <a:cs typeface="Arial"/>
                        </a:rPr>
                        <a:t>procesos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17195" marR="397510" algn="ctr">
                        <a:lnSpc>
                          <a:spcPct val="99500"/>
                        </a:lnSpc>
                        <a:spcBef>
                          <a:spcPts val="1215"/>
                        </a:spcBef>
                      </a:pPr>
                      <a:r>
                        <a:rPr sz="1400" spc="-5" dirty="0">
                          <a:solidFill>
                            <a:srgbClr val="800000"/>
                          </a:solidFill>
                          <a:latin typeface="Arial"/>
                          <a:cs typeface="Arial"/>
                        </a:rPr>
                        <a:t>30 de 45</a:t>
                      </a:r>
                      <a:r>
                        <a:rPr sz="1400" spc="-60" dirty="0">
                          <a:solidFill>
                            <a:srgbClr val="800000"/>
                          </a:solidFill>
                          <a:latin typeface="Arial"/>
                          <a:cs typeface="Arial"/>
                        </a:rPr>
                        <a:t> </a:t>
                      </a:r>
                      <a:r>
                        <a:rPr sz="1400" spc="-5" dirty="0">
                          <a:solidFill>
                            <a:srgbClr val="800000"/>
                          </a:solidFill>
                          <a:latin typeface="Arial"/>
                          <a:cs typeface="Arial"/>
                        </a:rPr>
                        <a:t>principios  relativos </a:t>
                      </a:r>
                      <a:r>
                        <a:rPr sz="1400" dirty="0">
                          <a:solidFill>
                            <a:srgbClr val="800000"/>
                          </a:solidFill>
                          <a:latin typeface="Arial"/>
                          <a:cs typeface="Arial"/>
                        </a:rPr>
                        <a:t>a </a:t>
                      </a:r>
                      <a:r>
                        <a:rPr sz="1400" spc="-5" dirty="0">
                          <a:solidFill>
                            <a:srgbClr val="800000"/>
                          </a:solidFill>
                          <a:latin typeface="Arial"/>
                          <a:cs typeface="Arial"/>
                        </a:rPr>
                        <a:t>los  procedimientos</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9695" marR="80010" algn="ctr">
                        <a:lnSpc>
                          <a:spcPct val="99500"/>
                        </a:lnSpc>
                        <a:spcBef>
                          <a:spcPts val="1215"/>
                        </a:spcBef>
                      </a:pPr>
                      <a:r>
                        <a:rPr sz="1400" spc="-5" dirty="0">
                          <a:solidFill>
                            <a:srgbClr val="800000"/>
                          </a:solidFill>
                          <a:latin typeface="Arial"/>
                          <a:cs typeface="Arial"/>
                        </a:rPr>
                        <a:t>31 de 36 principios</a:t>
                      </a:r>
                      <a:r>
                        <a:rPr sz="1400" spc="-45" dirty="0">
                          <a:solidFill>
                            <a:srgbClr val="800000"/>
                          </a:solidFill>
                          <a:latin typeface="Arial"/>
                          <a:cs typeface="Arial"/>
                        </a:rPr>
                        <a:t> </a:t>
                      </a:r>
                      <a:r>
                        <a:rPr sz="1400" spc="-5" dirty="0">
                          <a:solidFill>
                            <a:srgbClr val="800000"/>
                          </a:solidFill>
                          <a:latin typeface="Arial"/>
                          <a:cs typeface="Arial"/>
                        </a:rPr>
                        <a:t>dedicados  </a:t>
                      </a:r>
                      <a:r>
                        <a:rPr sz="1400" dirty="0">
                          <a:solidFill>
                            <a:srgbClr val="800000"/>
                          </a:solidFill>
                          <a:latin typeface="Arial"/>
                          <a:cs typeface="Arial"/>
                        </a:rPr>
                        <a:t>a </a:t>
                      </a:r>
                      <a:r>
                        <a:rPr sz="1400" spc="-5" dirty="0">
                          <a:solidFill>
                            <a:srgbClr val="800000"/>
                          </a:solidFill>
                          <a:latin typeface="Arial"/>
                          <a:cs typeface="Arial"/>
                        </a:rPr>
                        <a:t>calidad </a:t>
                      </a:r>
                      <a:r>
                        <a:rPr sz="1400" dirty="0">
                          <a:solidFill>
                            <a:srgbClr val="800000"/>
                          </a:solidFill>
                          <a:latin typeface="Arial"/>
                          <a:cs typeface="Arial"/>
                        </a:rPr>
                        <a:t>o </a:t>
                      </a:r>
                      <a:r>
                        <a:rPr sz="1400" spc="-5" dirty="0">
                          <a:solidFill>
                            <a:srgbClr val="800000"/>
                          </a:solidFill>
                          <a:latin typeface="Arial"/>
                          <a:cs typeface="Arial"/>
                        </a:rPr>
                        <a:t>contenido de </a:t>
                      </a:r>
                      <a:r>
                        <a:rPr sz="1400" dirty="0">
                          <a:solidFill>
                            <a:srgbClr val="800000"/>
                          </a:solidFill>
                          <a:latin typeface="Arial"/>
                          <a:cs typeface="Arial"/>
                        </a:rPr>
                        <a:t>la  </a:t>
                      </a:r>
                      <a:r>
                        <a:rPr sz="1400" spc="-5" dirty="0">
                          <a:solidFill>
                            <a:srgbClr val="800000"/>
                          </a:solidFill>
                          <a:latin typeface="Arial"/>
                          <a:cs typeface="Arial"/>
                        </a:rPr>
                        <a:t>información</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1"/>
                  </a:ext>
                </a:extLst>
              </a:tr>
              <a:tr h="10737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8905" marR="108585" indent="-635" algn="ctr">
                        <a:lnSpc>
                          <a:spcPct val="99800"/>
                        </a:lnSpc>
                        <a:spcBef>
                          <a:spcPts val="330"/>
                        </a:spcBef>
                      </a:pPr>
                      <a:r>
                        <a:rPr sz="1600" b="1" spc="-35" dirty="0">
                          <a:solidFill>
                            <a:srgbClr val="800000"/>
                          </a:solidFill>
                          <a:latin typeface="Arial"/>
                          <a:cs typeface="Arial"/>
                        </a:rPr>
                        <a:t>Toma </a:t>
                      </a:r>
                      <a:r>
                        <a:rPr sz="1600" b="1" spc="-5" dirty="0">
                          <a:solidFill>
                            <a:srgbClr val="800000"/>
                          </a:solidFill>
                          <a:latin typeface="Arial"/>
                          <a:cs typeface="Arial"/>
                        </a:rPr>
                        <a:t>en  consideración los  diferentes niveles</a:t>
                      </a:r>
                      <a:r>
                        <a:rPr sz="1600" b="1" spc="-55" dirty="0">
                          <a:solidFill>
                            <a:srgbClr val="800000"/>
                          </a:solidFill>
                          <a:latin typeface="Arial"/>
                          <a:cs typeface="Arial"/>
                        </a:rPr>
                        <a:t> </a:t>
                      </a:r>
                      <a:r>
                        <a:rPr sz="1600" b="1" dirty="0">
                          <a:solidFill>
                            <a:srgbClr val="800000"/>
                          </a:solidFill>
                          <a:latin typeface="Arial"/>
                          <a:cs typeface="Arial"/>
                        </a:rPr>
                        <a:t>de  </a:t>
                      </a:r>
                      <a:r>
                        <a:rPr sz="1600" b="1" spc="-5" dirty="0">
                          <a:solidFill>
                            <a:srgbClr val="800000"/>
                          </a:solidFill>
                          <a:latin typeface="Arial"/>
                          <a:cs typeface="Arial"/>
                        </a:rPr>
                        <a:t>capacidad </a:t>
                      </a:r>
                      <a:r>
                        <a:rPr sz="1600" b="1" dirty="0">
                          <a:solidFill>
                            <a:srgbClr val="800000"/>
                          </a:solidFill>
                          <a:latin typeface="Arial"/>
                          <a:cs typeface="Arial"/>
                        </a:rPr>
                        <a:t>por</a:t>
                      </a:r>
                      <a:r>
                        <a:rPr sz="1600" b="1" spc="-45" dirty="0">
                          <a:solidFill>
                            <a:srgbClr val="800000"/>
                          </a:solidFill>
                          <a:latin typeface="Arial"/>
                          <a:cs typeface="Arial"/>
                        </a:rPr>
                        <a:t> </a:t>
                      </a:r>
                      <a:r>
                        <a:rPr sz="1600" b="1" spc="-5" dirty="0">
                          <a:solidFill>
                            <a:srgbClr val="800000"/>
                          </a:solidFill>
                          <a:latin typeface="Arial"/>
                          <a:cs typeface="Arial"/>
                        </a:rPr>
                        <a:t>país</a:t>
                      </a:r>
                      <a:endParaRPr sz="16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868044" marR="378460" indent="-469900">
                        <a:lnSpc>
                          <a:spcPts val="2130"/>
                        </a:lnSpc>
                      </a:pPr>
                      <a:r>
                        <a:rPr sz="1400" spc="-5" dirty="0">
                          <a:solidFill>
                            <a:srgbClr val="800000"/>
                          </a:solidFill>
                          <a:latin typeface="Arial"/>
                          <a:cs typeface="Arial"/>
                        </a:rPr>
                        <a:t>“Código de</a:t>
                      </a:r>
                      <a:r>
                        <a:rPr sz="1400" spc="-75" dirty="0">
                          <a:solidFill>
                            <a:srgbClr val="800000"/>
                          </a:solidFill>
                          <a:latin typeface="Arial"/>
                          <a:cs typeface="Arial"/>
                        </a:rPr>
                        <a:t> </a:t>
                      </a:r>
                      <a:r>
                        <a:rPr sz="1400" spc="-5" dirty="0">
                          <a:solidFill>
                            <a:srgbClr val="800000"/>
                          </a:solidFill>
                          <a:latin typeface="Arial"/>
                          <a:cs typeface="Arial"/>
                        </a:rPr>
                        <a:t>Buenas  Prácticas”</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254000" marR="234315" indent="238760">
                        <a:lnSpc>
                          <a:spcPts val="2130"/>
                        </a:lnSpc>
                      </a:pPr>
                      <a:r>
                        <a:rPr sz="1400" spc="-5" dirty="0">
                          <a:solidFill>
                            <a:srgbClr val="800000"/>
                          </a:solidFill>
                          <a:latin typeface="Arial"/>
                          <a:cs typeface="Arial"/>
                        </a:rPr>
                        <a:t>Práctica escalonadas:  Básica, Buena </a:t>
                      </a:r>
                      <a:r>
                        <a:rPr sz="1400" dirty="0">
                          <a:solidFill>
                            <a:srgbClr val="800000"/>
                          </a:solidFill>
                          <a:latin typeface="Arial"/>
                          <a:cs typeface="Arial"/>
                        </a:rPr>
                        <a:t>y</a:t>
                      </a:r>
                      <a:r>
                        <a:rPr sz="1400" spc="-150" dirty="0">
                          <a:solidFill>
                            <a:srgbClr val="800000"/>
                          </a:solidFill>
                          <a:latin typeface="Arial"/>
                          <a:cs typeface="Arial"/>
                        </a:rPr>
                        <a:t> </a:t>
                      </a:r>
                      <a:r>
                        <a:rPr sz="1400" spc="-10" dirty="0">
                          <a:solidFill>
                            <a:srgbClr val="800000"/>
                          </a:solidFill>
                          <a:latin typeface="Arial"/>
                          <a:cs typeface="Arial"/>
                        </a:rPr>
                        <a:t>Avanzada</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2"/>
                  </a:ext>
                </a:extLst>
              </a:tr>
              <a:tr h="12090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05104" marR="185420" algn="ctr">
                        <a:lnSpc>
                          <a:spcPct val="99800"/>
                        </a:lnSpc>
                        <a:spcBef>
                          <a:spcPts val="459"/>
                        </a:spcBef>
                      </a:pPr>
                      <a:r>
                        <a:rPr sz="1600" b="1" spc="-5" dirty="0">
                          <a:solidFill>
                            <a:srgbClr val="800000"/>
                          </a:solidFill>
                          <a:latin typeface="Arial"/>
                          <a:cs typeface="Arial"/>
                        </a:rPr>
                        <a:t>Mayor </a:t>
                      </a:r>
                      <a:r>
                        <a:rPr lang="es-CO" sz="1600" b="1" spc="-5" noProof="0" dirty="0">
                          <a:solidFill>
                            <a:srgbClr val="800000"/>
                          </a:solidFill>
                          <a:latin typeface="Arial"/>
                          <a:cs typeface="Arial"/>
                        </a:rPr>
                        <a:t>énfasis</a:t>
                      </a:r>
                      <a:r>
                        <a:rPr sz="1600" b="1" spc="-5" dirty="0">
                          <a:solidFill>
                            <a:srgbClr val="800000"/>
                          </a:solidFill>
                          <a:latin typeface="Arial"/>
                          <a:cs typeface="Arial"/>
                        </a:rPr>
                        <a:t> </a:t>
                      </a:r>
                      <a:r>
                        <a:rPr lang="es-CO" sz="1600" b="1" spc="-5" noProof="0" dirty="0">
                          <a:solidFill>
                            <a:srgbClr val="800000"/>
                          </a:solidFill>
                          <a:latin typeface="Arial"/>
                          <a:cs typeface="Arial"/>
                        </a:rPr>
                        <a:t>en</a:t>
                      </a:r>
                      <a:r>
                        <a:rPr sz="1600" b="1" spc="-55" dirty="0">
                          <a:solidFill>
                            <a:srgbClr val="800000"/>
                          </a:solidFill>
                          <a:latin typeface="Arial"/>
                          <a:cs typeface="Arial"/>
                        </a:rPr>
                        <a:t> </a:t>
                      </a:r>
                      <a:endParaRPr lang="es-CO" sz="1600" b="1" spc="-5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la  divulgación </a:t>
                      </a:r>
                      <a:r>
                        <a:rPr sz="1600" b="1" dirty="0">
                          <a:solidFill>
                            <a:srgbClr val="800000"/>
                          </a:solidFill>
                          <a:latin typeface="Arial"/>
                          <a:cs typeface="Arial"/>
                        </a:rPr>
                        <a:t>y  </a:t>
                      </a:r>
                      <a:r>
                        <a:rPr lang="es-CO" sz="1600" b="1" spc="-5" noProof="0" dirty="0">
                          <a:solidFill>
                            <a:srgbClr val="800000"/>
                          </a:solidFill>
                          <a:latin typeface="Arial"/>
                          <a:cs typeface="Arial"/>
                        </a:rPr>
                        <a:t>gestión</a:t>
                      </a:r>
                      <a:r>
                        <a:rPr sz="1600" b="1" spc="-5" dirty="0">
                          <a:solidFill>
                            <a:srgbClr val="800000"/>
                          </a:solidFill>
                          <a:latin typeface="Arial"/>
                          <a:cs typeface="Arial"/>
                        </a:rPr>
                        <a:t> del</a:t>
                      </a:r>
                      <a:endParaRPr lang="es-CO" sz="1600" b="1" spc="-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 riesgo  fiscal</a:t>
                      </a:r>
                      <a:endParaRPr sz="16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245" marR="289560" algn="ctr">
                        <a:lnSpc>
                          <a:spcPts val="2130"/>
                        </a:lnSpc>
                        <a:spcBef>
                          <a:spcPts val="550"/>
                        </a:spcBef>
                      </a:pPr>
                      <a:r>
                        <a:rPr sz="1400" spc="-5" dirty="0">
                          <a:solidFill>
                            <a:srgbClr val="800000"/>
                          </a:solidFill>
                          <a:latin typeface="Arial"/>
                          <a:cs typeface="Arial"/>
                        </a:rPr>
                        <a:t>Solo1 principio</a:t>
                      </a:r>
                      <a:r>
                        <a:rPr sz="1400" spc="-50" dirty="0">
                          <a:solidFill>
                            <a:srgbClr val="800000"/>
                          </a:solidFill>
                          <a:latin typeface="Arial"/>
                          <a:cs typeface="Arial"/>
                        </a:rPr>
                        <a:t> </a:t>
                      </a:r>
                      <a:r>
                        <a:rPr sz="1400" spc="-5" dirty="0">
                          <a:solidFill>
                            <a:srgbClr val="800000"/>
                          </a:solidFill>
                          <a:latin typeface="Arial"/>
                          <a:cs typeface="Arial"/>
                        </a:rPr>
                        <a:t>sobre  riesgo fiscal</a:t>
                      </a:r>
                      <a:r>
                        <a:rPr sz="1400" spc="-20" dirty="0">
                          <a:solidFill>
                            <a:srgbClr val="800000"/>
                          </a:solidFill>
                          <a:latin typeface="Arial"/>
                          <a:cs typeface="Arial"/>
                        </a:rPr>
                        <a:t> </a:t>
                      </a:r>
                      <a:r>
                        <a:rPr sz="1400" dirty="0">
                          <a:solidFill>
                            <a:srgbClr val="800000"/>
                          </a:solidFill>
                          <a:latin typeface="Arial"/>
                          <a:cs typeface="Arial"/>
                        </a:rPr>
                        <a:t>y</a:t>
                      </a:r>
                      <a:r>
                        <a:rPr lang="es-CO" sz="1400" dirty="0">
                          <a:solidFill>
                            <a:srgbClr val="800000"/>
                          </a:solidFill>
                          <a:latin typeface="Arial"/>
                          <a:cs typeface="Arial"/>
                        </a:rPr>
                        <a:t> </a:t>
                      </a:r>
                      <a:r>
                        <a:rPr lang="es-CO" sz="1400" spc="-5" noProof="0" dirty="0">
                          <a:solidFill>
                            <a:srgbClr val="800000"/>
                          </a:solidFill>
                          <a:latin typeface="Arial"/>
                          <a:cs typeface="Arial"/>
                        </a:rPr>
                        <a:t>otros</a:t>
                      </a:r>
                      <a:r>
                        <a:rPr sz="1400" spc="-5" dirty="0">
                          <a:solidFill>
                            <a:srgbClr val="800000"/>
                          </a:solidFill>
                          <a:latin typeface="Arial"/>
                          <a:cs typeface="Arial"/>
                        </a:rPr>
                        <a:t> </a:t>
                      </a:r>
                      <a:r>
                        <a:rPr sz="1400" dirty="0">
                          <a:solidFill>
                            <a:srgbClr val="800000"/>
                          </a:solidFill>
                          <a:latin typeface="Arial"/>
                          <a:cs typeface="Arial"/>
                        </a:rPr>
                        <a:t>5 </a:t>
                      </a:r>
                      <a:r>
                        <a:rPr sz="1400" spc="-5" dirty="0">
                          <a:solidFill>
                            <a:srgbClr val="800000"/>
                          </a:solidFill>
                          <a:latin typeface="Arial"/>
                          <a:cs typeface="Arial"/>
                        </a:rPr>
                        <a:t>relacionados</a:t>
                      </a:r>
                      <a:r>
                        <a:rPr sz="1400" spc="-70" dirty="0">
                          <a:solidFill>
                            <a:srgbClr val="800000"/>
                          </a:solidFill>
                          <a:latin typeface="Arial"/>
                          <a:cs typeface="Arial"/>
                        </a:rPr>
                        <a:t> </a:t>
                      </a:r>
                      <a:r>
                        <a:rPr sz="1400" spc="-5" dirty="0">
                          <a:solidFill>
                            <a:srgbClr val="800000"/>
                          </a:solidFill>
                          <a:latin typeface="Arial"/>
                          <a:cs typeface="Arial"/>
                        </a:rPr>
                        <a:t>al  riesgo</a:t>
                      </a:r>
                      <a:endParaRPr sz="14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1200" dirty="0">
                        <a:latin typeface="Times New Roman"/>
                        <a:cs typeface="Times New Roman"/>
                      </a:endParaRPr>
                    </a:p>
                    <a:p>
                      <a:pPr marL="1007744" marR="271145" indent="-717550">
                        <a:lnSpc>
                          <a:spcPts val="2130"/>
                        </a:lnSpc>
                      </a:pPr>
                      <a:r>
                        <a:rPr sz="1400" spc="-5" dirty="0">
                          <a:solidFill>
                            <a:srgbClr val="800000"/>
                          </a:solidFill>
                          <a:latin typeface="Arial"/>
                          <a:cs typeface="Arial"/>
                        </a:rPr>
                        <a:t>12 principios enfocados al  riesgo</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3"/>
                  </a:ext>
                </a:extLst>
              </a:tr>
              <a:tr h="126114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9855" marR="90170" indent="635" algn="ctr">
                        <a:lnSpc>
                          <a:spcPct val="99500"/>
                        </a:lnSpc>
                        <a:spcBef>
                          <a:spcPts val="1545"/>
                        </a:spcBef>
                      </a:pPr>
                      <a:r>
                        <a:rPr lang="es-CO" sz="1600" b="1" spc="-5" noProof="0" dirty="0">
                          <a:solidFill>
                            <a:srgbClr val="800000"/>
                          </a:solidFill>
                          <a:latin typeface="Arial"/>
                          <a:cs typeface="Arial"/>
                        </a:rPr>
                        <a:t>Alineado</a:t>
                      </a:r>
                      <a:r>
                        <a:rPr sz="1600" b="1" spc="-5" dirty="0">
                          <a:solidFill>
                            <a:srgbClr val="800000"/>
                          </a:solidFill>
                          <a:latin typeface="Arial"/>
                          <a:cs typeface="Arial"/>
                        </a:rPr>
                        <a:t> con </a:t>
                      </a:r>
                      <a:r>
                        <a:rPr lang="es-CO" sz="1600" b="1" noProof="0" dirty="0">
                          <a:solidFill>
                            <a:srgbClr val="800000"/>
                          </a:solidFill>
                          <a:latin typeface="Arial"/>
                          <a:cs typeface="Arial"/>
                        </a:rPr>
                        <a:t>los</a:t>
                      </a:r>
                      <a:r>
                        <a:rPr sz="1600" b="1" dirty="0">
                          <a:solidFill>
                            <a:srgbClr val="800000"/>
                          </a:solidFill>
                          <a:latin typeface="Arial"/>
                          <a:cs typeface="Arial"/>
                        </a:rPr>
                        <a:t>  </a:t>
                      </a:r>
                      <a:r>
                        <a:rPr lang="es-CO" sz="1600" b="1" spc="-5" noProof="0" dirty="0">
                          <a:solidFill>
                            <a:srgbClr val="800000"/>
                          </a:solidFill>
                          <a:latin typeface="Arial"/>
                          <a:cs typeface="Arial"/>
                        </a:rPr>
                        <a:t>recientes</a:t>
                      </a:r>
                      <a:r>
                        <a:rPr sz="1600" b="1" spc="-5" dirty="0">
                          <a:solidFill>
                            <a:srgbClr val="800000"/>
                          </a:solidFill>
                          <a:latin typeface="Arial"/>
                          <a:cs typeface="Arial"/>
                        </a:rPr>
                        <a:t> </a:t>
                      </a:r>
                      <a:r>
                        <a:rPr lang="es-CO" sz="1600" b="1" spc="-5" noProof="0" dirty="0">
                          <a:solidFill>
                            <a:srgbClr val="800000"/>
                          </a:solidFill>
                          <a:latin typeface="Arial"/>
                          <a:cs typeface="Arial"/>
                        </a:rPr>
                        <a:t>avances</a:t>
                      </a:r>
                      <a:r>
                        <a:rPr sz="1600" b="1" spc="-90" dirty="0">
                          <a:solidFill>
                            <a:srgbClr val="800000"/>
                          </a:solidFill>
                          <a:latin typeface="Arial"/>
                          <a:cs typeface="Arial"/>
                        </a:rPr>
                        <a:t> </a:t>
                      </a:r>
                      <a:r>
                        <a:rPr lang="es-CO" sz="1600" b="1" spc="-5" noProof="0" dirty="0">
                          <a:solidFill>
                            <a:srgbClr val="800000"/>
                          </a:solidFill>
                          <a:latin typeface="Arial"/>
                          <a:cs typeface="Arial"/>
                        </a:rPr>
                        <a:t>en</a:t>
                      </a:r>
                      <a:r>
                        <a:rPr sz="1600" b="1" spc="-5" dirty="0">
                          <a:solidFill>
                            <a:srgbClr val="800000"/>
                          </a:solidFill>
                          <a:latin typeface="Arial"/>
                          <a:cs typeface="Arial"/>
                        </a:rPr>
                        <a:t>  </a:t>
                      </a:r>
                      <a:r>
                        <a:rPr lang="es-CO" sz="1600" b="1" spc="-5" noProof="0" dirty="0">
                          <a:solidFill>
                            <a:srgbClr val="800000"/>
                          </a:solidFill>
                          <a:latin typeface="Arial"/>
                          <a:cs typeface="Arial"/>
                        </a:rPr>
                        <a:t>normas</a:t>
                      </a:r>
                      <a:r>
                        <a:rPr sz="1600" b="1" spc="-5" dirty="0">
                          <a:solidFill>
                            <a:srgbClr val="800000"/>
                          </a:solidFill>
                          <a:latin typeface="Arial"/>
                          <a:cs typeface="Arial"/>
                        </a:rPr>
                        <a:t> </a:t>
                      </a:r>
                      <a:r>
                        <a:rPr sz="1600" b="1" dirty="0">
                          <a:solidFill>
                            <a:srgbClr val="800000"/>
                          </a:solidFill>
                          <a:latin typeface="Arial"/>
                          <a:cs typeface="Arial"/>
                        </a:rPr>
                        <a:t>y</a:t>
                      </a:r>
                      <a:r>
                        <a:rPr sz="1600" b="1" spc="-35" dirty="0">
                          <a:solidFill>
                            <a:srgbClr val="800000"/>
                          </a:solidFill>
                          <a:latin typeface="Arial"/>
                          <a:cs typeface="Arial"/>
                        </a:rPr>
                        <a:t> </a:t>
                      </a:r>
                      <a:r>
                        <a:rPr lang="es-CO" sz="1600" b="1" spc="-5" noProof="0" dirty="0">
                          <a:solidFill>
                            <a:srgbClr val="800000"/>
                          </a:solidFill>
                          <a:latin typeface="Arial"/>
                          <a:cs typeface="Arial"/>
                        </a:rPr>
                        <a:t>prácticas.</a:t>
                      </a:r>
                      <a:endParaRPr sz="16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394335" algn="ctr">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Gobierno General  </a:t>
                      </a:r>
                      <a:r>
                        <a:rPr sz="1200" b="1" spc="-5" dirty="0">
                          <a:solidFill>
                            <a:srgbClr val="800000"/>
                          </a:solidFill>
                          <a:latin typeface="Arial"/>
                          <a:cs typeface="Arial"/>
                        </a:rPr>
                        <a:t>Saldos: </a:t>
                      </a:r>
                      <a:r>
                        <a:rPr sz="1200" spc="-5" dirty="0">
                          <a:solidFill>
                            <a:srgbClr val="800000"/>
                          </a:solidFill>
                          <a:latin typeface="Arial"/>
                          <a:cs typeface="Arial"/>
                        </a:rPr>
                        <a:t>Balance Financiero  </a:t>
                      </a:r>
                      <a:r>
                        <a:rPr sz="1200" b="1" spc="-5" dirty="0">
                          <a:solidFill>
                            <a:srgbClr val="800000"/>
                          </a:solidFill>
                          <a:latin typeface="Arial"/>
                          <a:cs typeface="Arial"/>
                        </a:rPr>
                        <a:t>Frecuencia: </a:t>
                      </a:r>
                      <a:r>
                        <a:rPr sz="1200" spc="-10" dirty="0">
                          <a:solidFill>
                            <a:srgbClr val="800000"/>
                          </a:solidFill>
                          <a:latin typeface="Arial"/>
                          <a:cs typeface="Arial"/>
                        </a:rPr>
                        <a:t>Trimestral  </a:t>
                      </a:r>
                      <a:r>
                        <a:rPr sz="1200" b="1" spc="-5" dirty="0">
                          <a:solidFill>
                            <a:srgbClr val="800000"/>
                          </a:solidFill>
                          <a:latin typeface="Arial"/>
                          <a:cs typeface="Arial"/>
                        </a:rPr>
                        <a:t>Clasificación: </a:t>
                      </a:r>
                      <a:r>
                        <a:rPr sz="1200" spc="-5" dirty="0">
                          <a:solidFill>
                            <a:srgbClr val="800000"/>
                          </a:solidFill>
                          <a:latin typeface="Arial"/>
                          <a:cs typeface="Arial"/>
                        </a:rPr>
                        <a:t>MEFP 2001  </a:t>
                      </a:r>
                      <a:r>
                        <a:rPr sz="1200" b="1" spc="-5" dirty="0">
                          <a:solidFill>
                            <a:srgbClr val="800000"/>
                          </a:solidFill>
                          <a:latin typeface="Arial"/>
                          <a:cs typeface="Arial"/>
                        </a:rPr>
                        <a:t>Contabilidad: </a:t>
                      </a:r>
                      <a:r>
                        <a:rPr sz="1200" spc="-5" dirty="0">
                          <a:solidFill>
                            <a:srgbClr val="800000"/>
                          </a:solidFill>
                          <a:latin typeface="Arial"/>
                          <a:cs typeface="Arial"/>
                        </a:rPr>
                        <a:t>GAAP  </a:t>
                      </a:r>
                      <a:r>
                        <a:rPr sz="1200" b="1" spc="-5" dirty="0">
                          <a:solidFill>
                            <a:srgbClr val="800000"/>
                          </a:solidFill>
                          <a:latin typeface="Arial"/>
                          <a:cs typeface="Arial"/>
                        </a:rPr>
                        <a:t>Presupuesto: </a:t>
                      </a:r>
                      <a:r>
                        <a:rPr sz="1200" spc="-5" dirty="0">
                          <a:solidFill>
                            <a:srgbClr val="800000"/>
                          </a:solidFill>
                          <a:latin typeface="Arial"/>
                          <a:cs typeface="Arial"/>
                        </a:rPr>
                        <a:t>N/A</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1080770" algn="just">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Sector Púbico  </a:t>
                      </a:r>
                      <a:r>
                        <a:rPr sz="1200" b="1" spc="-5" dirty="0">
                          <a:solidFill>
                            <a:srgbClr val="800000"/>
                          </a:solidFill>
                          <a:latin typeface="Arial"/>
                          <a:cs typeface="Arial"/>
                        </a:rPr>
                        <a:t>Saldos: </a:t>
                      </a:r>
                      <a:r>
                        <a:rPr sz="1200" spc="-5" dirty="0">
                          <a:solidFill>
                            <a:srgbClr val="800000"/>
                          </a:solidFill>
                          <a:latin typeface="Arial"/>
                          <a:cs typeface="Arial"/>
                        </a:rPr>
                        <a:t>Balance completo  </a:t>
                      </a:r>
                      <a:r>
                        <a:rPr sz="1200" b="1" spc="-5" dirty="0">
                          <a:solidFill>
                            <a:srgbClr val="800000"/>
                          </a:solidFill>
                          <a:latin typeface="Arial"/>
                          <a:cs typeface="Arial"/>
                        </a:rPr>
                        <a:t>Frecuencia: </a:t>
                      </a:r>
                      <a:r>
                        <a:rPr sz="1200" spc="-5" dirty="0">
                          <a:solidFill>
                            <a:srgbClr val="800000"/>
                          </a:solidFill>
                          <a:latin typeface="Arial"/>
                          <a:cs typeface="Arial"/>
                        </a:rPr>
                        <a:t>Mensual  </a:t>
                      </a:r>
                      <a:r>
                        <a:rPr sz="1200" b="1" spc="-5" dirty="0">
                          <a:solidFill>
                            <a:srgbClr val="800000"/>
                          </a:solidFill>
                          <a:latin typeface="Arial"/>
                          <a:cs typeface="Arial"/>
                        </a:rPr>
                        <a:t>Clasificación: </a:t>
                      </a:r>
                      <a:r>
                        <a:rPr sz="1200" spc="-5" dirty="0">
                          <a:solidFill>
                            <a:srgbClr val="800000"/>
                          </a:solidFill>
                          <a:latin typeface="Arial"/>
                          <a:cs typeface="Arial"/>
                        </a:rPr>
                        <a:t>MEFP 2014  </a:t>
                      </a:r>
                      <a:r>
                        <a:rPr sz="1200" b="1" spc="-5" dirty="0">
                          <a:solidFill>
                            <a:srgbClr val="800000"/>
                          </a:solidFill>
                          <a:latin typeface="Arial"/>
                          <a:cs typeface="Arial"/>
                        </a:rPr>
                        <a:t>Contabilidad: </a:t>
                      </a:r>
                      <a:r>
                        <a:rPr sz="1200" spc="-5" dirty="0">
                          <a:solidFill>
                            <a:srgbClr val="800000"/>
                          </a:solidFill>
                          <a:latin typeface="Arial"/>
                          <a:cs typeface="Arial"/>
                        </a:rPr>
                        <a:t>IPSAS  </a:t>
                      </a:r>
                      <a:r>
                        <a:rPr sz="1200" b="1" spc="-5" dirty="0">
                          <a:solidFill>
                            <a:srgbClr val="800000"/>
                          </a:solidFill>
                          <a:latin typeface="Arial"/>
                          <a:cs typeface="Arial"/>
                        </a:rPr>
                        <a:t>Presupuesto: </a:t>
                      </a:r>
                      <a:r>
                        <a:rPr sz="1200" spc="-20" dirty="0">
                          <a:solidFill>
                            <a:srgbClr val="800000"/>
                          </a:solidFill>
                          <a:latin typeface="Arial"/>
                          <a:cs typeface="Arial"/>
                        </a:rPr>
                        <a:t>PEFA </a:t>
                      </a:r>
                      <a:r>
                        <a:rPr sz="1200" dirty="0">
                          <a:solidFill>
                            <a:srgbClr val="800000"/>
                          </a:solidFill>
                          <a:latin typeface="Arial"/>
                          <a:cs typeface="Arial"/>
                        </a:rPr>
                        <a:t>&amp;</a:t>
                      </a:r>
                      <a:r>
                        <a:rPr sz="1200" spc="-110" dirty="0">
                          <a:solidFill>
                            <a:srgbClr val="800000"/>
                          </a:solidFill>
                          <a:latin typeface="Arial"/>
                          <a:cs typeface="Arial"/>
                        </a:rPr>
                        <a:t> </a:t>
                      </a:r>
                      <a:r>
                        <a:rPr lang="es-CO" sz="1200" spc="-110" dirty="0">
                          <a:solidFill>
                            <a:srgbClr val="800000"/>
                          </a:solidFill>
                          <a:latin typeface="Arial"/>
                          <a:cs typeface="Arial"/>
                        </a:rPr>
                        <a:t> O</a:t>
                      </a:r>
                      <a:r>
                        <a:rPr sz="1200" spc="-5" dirty="0">
                          <a:solidFill>
                            <a:srgbClr val="800000"/>
                          </a:solidFill>
                          <a:latin typeface="Arial"/>
                          <a:cs typeface="Arial"/>
                        </a:rPr>
                        <a:t>CDE</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310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0563" y="-27682"/>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II. Importancia de la información en el Nuevo  Código de Transparencia Fiscal (CTF):Pilar I</a:t>
            </a:r>
          </a:p>
        </p:txBody>
      </p:sp>
      <p:sp>
        <p:nvSpPr>
          <p:cNvPr id="3" name="object 3"/>
          <p:cNvSpPr txBox="1"/>
          <p:nvPr/>
        </p:nvSpPr>
        <p:spPr>
          <a:xfrm>
            <a:off x="482692" y="964077"/>
            <a:ext cx="7823726" cy="397545"/>
          </a:xfrm>
          <a:prstGeom prst="rect">
            <a:avLst/>
          </a:prstGeom>
        </p:spPr>
        <p:txBody>
          <a:bodyPr vert="horz" wrap="square" lIns="0" tIns="25400" rIns="0" bIns="0" rtlCol="0">
            <a:spAutoFit/>
          </a:bodyPr>
          <a:lstStyle/>
          <a:p>
            <a:pPr marL="2051050" marR="5080" indent="-2038350" defTabSz="914400" eaLnBrk="0" fontAlgn="base" hangingPunct="0">
              <a:lnSpc>
                <a:spcPts val="2870"/>
              </a:lnSpc>
              <a:spcBef>
                <a:spcPts val="200"/>
              </a:spcBef>
              <a:spcAft>
                <a:spcPct val="0"/>
              </a:spcAft>
            </a:pPr>
            <a:r>
              <a:rPr sz="2300" b="1" dirty="0">
                <a:solidFill>
                  <a:srgbClr val="000000"/>
                </a:solidFill>
                <a:latin typeface="Times New Roman" panose="02020603050405020304" pitchFamily="18" charset="0"/>
                <a:cs typeface="Times New Roman" panose="02020603050405020304" pitchFamily="18" charset="0"/>
              </a:rPr>
              <a:t>Un </a:t>
            </a:r>
            <a:r>
              <a:rPr sz="2300" b="1" spc="-5" dirty="0">
                <a:solidFill>
                  <a:srgbClr val="000000"/>
                </a:solidFill>
                <a:latin typeface="Times New Roman" panose="02020603050405020304" pitchFamily="18" charset="0"/>
                <a:cs typeface="Times New Roman" panose="02020603050405020304" pitchFamily="18" charset="0"/>
              </a:rPr>
              <a:t>Pilar entero dedicado </a:t>
            </a:r>
            <a:r>
              <a:rPr sz="2300" b="1" dirty="0">
                <a:solidFill>
                  <a:srgbClr val="000000"/>
                </a:solidFill>
                <a:latin typeface="Times New Roman" panose="02020603050405020304" pitchFamily="18" charset="0"/>
                <a:cs typeface="Times New Roman" panose="02020603050405020304" pitchFamily="18" charset="0"/>
              </a:rPr>
              <a:t>y </a:t>
            </a:r>
            <a:r>
              <a:rPr sz="2300" b="1" spc="-5" dirty="0">
                <a:solidFill>
                  <a:srgbClr val="000000"/>
                </a:solidFill>
                <a:latin typeface="Times New Roman" panose="02020603050405020304" pitchFamily="18" charset="0"/>
                <a:cs typeface="Times New Roman" panose="02020603050405020304" pitchFamily="18" charset="0"/>
              </a:rPr>
              <a:t>referencias </a:t>
            </a:r>
            <a:r>
              <a:rPr sz="2300" b="1" dirty="0">
                <a:solidFill>
                  <a:srgbClr val="000000"/>
                </a:solidFill>
                <a:latin typeface="Times New Roman" panose="02020603050405020304" pitchFamily="18" charset="0"/>
                <a:cs typeface="Times New Roman" panose="02020603050405020304" pitchFamily="18" charset="0"/>
              </a:rPr>
              <a:t>en </a:t>
            </a:r>
            <a:r>
              <a:rPr sz="2300" b="1" spc="-5" dirty="0">
                <a:solidFill>
                  <a:srgbClr val="000000"/>
                </a:solidFill>
                <a:latin typeface="Times New Roman" panose="02020603050405020304" pitchFamily="18" charset="0"/>
                <a:cs typeface="Times New Roman" panose="02020603050405020304" pitchFamily="18" charset="0"/>
              </a:rPr>
              <a:t>los  restantes</a:t>
            </a:r>
            <a:r>
              <a:rPr sz="2300" b="1" spc="-10" dirty="0">
                <a:solidFill>
                  <a:srgbClr val="000000"/>
                </a:solidFill>
                <a:latin typeface="Times New Roman" panose="02020603050405020304" pitchFamily="18" charset="0"/>
                <a:cs typeface="Times New Roman" panose="02020603050405020304" pitchFamily="18" charset="0"/>
              </a:rPr>
              <a:t> </a:t>
            </a:r>
            <a:r>
              <a:rPr sz="2300" b="1" spc="-5" dirty="0">
                <a:solidFill>
                  <a:srgbClr val="000000"/>
                </a:solidFill>
                <a:latin typeface="Times New Roman" panose="02020603050405020304" pitchFamily="18" charset="0"/>
                <a:cs typeface="Times New Roman" panose="02020603050405020304" pitchFamily="18" charset="0"/>
              </a:rPr>
              <a:t>Pilares</a:t>
            </a:r>
            <a:endParaRPr sz="2300" dirty="0">
              <a:solidFill>
                <a:srgbClr val="000000"/>
              </a:solidFill>
              <a:latin typeface="Times New Roman" panose="02020603050405020304" pitchFamily="18" charset="0"/>
              <a:cs typeface="Times New Roman" panose="02020603050405020304" pitchFamily="18" charset="0"/>
            </a:endParaRPr>
          </a:p>
        </p:txBody>
      </p:sp>
      <p:sp>
        <p:nvSpPr>
          <p:cNvPr id="4" name="object 4"/>
          <p:cNvSpPr/>
          <p:nvPr/>
        </p:nvSpPr>
        <p:spPr>
          <a:xfrm>
            <a:off x="2896590" y="145809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0050A3"/>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3022634" y="1468250"/>
            <a:ext cx="1221740" cy="779475"/>
          </a:xfrm>
          <a:custGeom>
            <a:avLst/>
            <a:gdLst/>
            <a:ahLst/>
            <a:cxnLst/>
            <a:rect l="l" t="t" r="r" b="b"/>
            <a:pathLst>
              <a:path w="1221739" h="799464">
                <a:moveTo>
                  <a:pt x="0" y="0"/>
                </a:moveTo>
                <a:lnTo>
                  <a:pt x="1221687" y="0"/>
                </a:lnTo>
                <a:lnTo>
                  <a:pt x="1221687" y="799279"/>
                </a:lnTo>
                <a:lnTo>
                  <a:pt x="0" y="799279"/>
                </a:lnTo>
                <a:lnTo>
                  <a:pt x="0" y="0"/>
                </a:lnTo>
                <a:close/>
              </a:path>
            </a:pathLst>
          </a:custGeom>
          <a:solidFill>
            <a:srgbClr val="0050A3"/>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3113875" y="1491081"/>
            <a:ext cx="1039494" cy="905056"/>
          </a:xfrm>
          <a:prstGeom prst="rect">
            <a:avLst/>
          </a:prstGeom>
        </p:spPr>
        <p:txBody>
          <a:bodyPr vert="horz" wrap="square" lIns="0" tIns="64135" rIns="0" bIns="0" rtlCol="0">
            <a:spAutoFit/>
          </a:bodyPr>
          <a:lstStyle/>
          <a:p>
            <a:pPr marL="69215" marR="5080" indent="-57150" defTabSz="914400" eaLnBrk="0" fontAlgn="base" hangingPunct="0">
              <a:lnSpc>
                <a:spcPct val="78100"/>
              </a:lnSpc>
              <a:spcBef>
                <a:spcPts val="505"/>
              </a:spcBef>
              <a:spcAft>
                <a:spcPct val="0"/>
              </a:spcAft>
            </a:pPr>
            <a:r>
              <a:rPr sz="1400" b="1" dirty="0">
                <a:solidFill>
                  <a:srgbClr val="FFFFFF"/>
                </a:solidFill>
                <a:latin typeface="Times New Roman" panose="02020603050405020304" pitchFamily="18" charset="0"/>
                <a:cs typeface="Times New Roman" panose="02020603050405020304" pitchFamily="18" charset="0"/>
              </a:rPr>
              <a:t>II. </a:t>
            </a:r>
            <a:r>
              <a:rPr sz="1400" b="1" spc="10" dirty="0">
                <a:solidFill>
                  <a:srgbClr val="FFFFFF"/>
                </a:solidFill>
                <a:latin typeface="Times New Roman" panose="02020603050405020304" pitchFamily="18" charset="0"/>
                <a:cs typeface="Times New Roman" panose="02020603050405020304" pitchFamily="18" charset="0"/>
              </a:rPr>
              <a:t>Previsión</a:t>
            </a:r>
            <a:r>
              <a:rPr sz="1400" b="1" spc="-114" dirty="0">
                <a:solidFill>
                  <a:srgbClr val="FFFFFF"/>
                </a:solidFill>
                <a:latin typeface="Times New Roman" panose="02020603050405020304" pitchFamily="18" charset="0"/>
                <a:cs typeface="Times New Roman" panose="02020603050405020304" pitchFamily="18" charset="0"/>
              </a:rPr>
              <a:t> </a:t>
            </a:r>
            <a:r>
              <a:rPr sz="1400" b="1" spc="50" dirty="0">
                <a:solidFill>
                  <a:srgbClr val="FFFFFF"/>
                </a:solidFill>
                <a:latin typeface="Times New Roman" panose="02020603050405020304" pitchFamily="18" charset="0"/>
                <a:cs typeface="Times New Roman" panose="02020603050405020304" pitchFamily="18" charset="0"/>
              </a:rPr>
              <a:t>y  </a:t>
            </a:r>
            <a:r>
              <a:rPr sz="1400" b="1" spc="10" dirty="0">
                <a:solidFill>
                  <a:srgbClr val="FFFFFF"/>
                </a:solidFill>
                <a:latin typeface="Times New Roman" panose="02020603050405020304" pitchFamily="18" charset="0"/>
                <a:cs typeface="Times New Roman" panose="02020603050405020304" pitchFamily="18" charset="0"/>
              </a:rPr>
              <a:t>elaboración</a:t>
            </a:r>
            <a:endParaRPr sz="1400" dirty="0">
              <a:solidFill>
                <a:srgbClr val="000000"/>
              </a:solidFill>
              <a:latin typeface="Times New Roman" panose="02020603050405020304" pitchFamily="18" charset="0"/>
              <a:cs typeface="Times New Roman" panose="02020603050405020304" pitchFamily="18" charset="0"/>
            </a:endParaRPr>
          </a:p>
          <a:p>
            <a:pPr marL="46355" marR="40640" indent="353060" defTabSz="914400" eaLnBrk="0" fontAlgn="base" hangingPunct="0">
              <a:lnSpc>
                <a:spcPct val="78100"/>
              </a:lnSpc>
              <a:spcBef>
                <a:spcPct val="0"/>
              </a:spcBef>
              <a:spcAft>
                <a:spcPct val="0"/>
              </a:spcAft>
            </a:pPr>
            <a:r>
              <a:rPr sz="1400" b="1" spc="25" dirty="0">
                <a:solidFill>
                  <a:srgbClr val="FFFFFF"/>
                </a:solidFill>
                <a:latin typeface="Times New Roman" panose="02020603050405020304" pitchFamily="18" charset="0"/>
                <a:cs typeface="Times New Roman" panose="02020603050405020304" pitchFamily="18" charset="0"/>
              </a:rPr>
              <a:t>del  p</a:t>
            </a:r>
            <a:r>
              <a:rPr sz="1400" b="1" spc="-15" dirty="0">
                <a:solidFill>
                  <a:srgbClr val="FFFFFF"/>
                </a:solidFill>
                <a:latin typeface="Times New Roman" panose="02020603050405020304" pitchFamily="18" charset="0"/>
                <a:cs typeface="Times New Roman" panose="02020603050405020304" pitchFamily="18" charset="0"/>
              </a:rPr>
              <a:t>r</a:t>
            </a:r>
            <a:r>
              <a:rPr sz="1400" b="1" spc="10" dirty="0">
                <a:solidFill>
                  <a:srgbClr val="FFFFFF"/>
                </a:solidFill>
                <a:latin typeface="Times New Roman" panose="02020603050405020304" pitchFamily="18" charset="0"/>
                <a:cs typeface="Times New Roman" panose="02020603050405020304" pitchFamily="18" charset="0"/>
              </a:rPr>
              <a:t>esupuesto</a:t>
            </a:r>
            <a:endParaRPr sz="1400" dirty="0">
              <a:solidFill>
                <a:srgbClr val="000000"/>
              </a:solidFill>
              <a:latin typeface="Times New Roman" panose="02020603050405020304" pitchFamily="18" charset="0"/>
              <a:cs typeface="Times New Roman" panose="02020603050405020304" pitchFamily="18" charset="0"/>
            </a:endParaRPr>
          </a:p>
        </p:txBody>
      </p:sp>
      <p:graphicFrame>
        <p:nvGraphicFramePr>
          <p:cNvPr id="7" name="object 7"/>
          <p:cNvGraphicFramePr>
            <a:graphicFrameLocks noGrp="1"/>
          </p:cNvGraphicFramePr>
          <p:nvPr>
            <p:extLst>
              <p:ext uri="{D42A27DB-BD31-4B8C-83A1-F6EECF244321}">
                <p14:modId xmlns:p14="http://schemas.microsoft.com/office/powerpoint/2010/main" val="3264668910"/>
              </p:ext>
            </p:extLst>
          </p:nvPr>
        </p:nvGraphicFramePr>
        <p:xfrm>
          <a:off x="3017789" y="2262466"/>
          <a:ext cx="1221740" cy="2703708"/>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34340" marR="167005" indent="-250190">
                        <a:lnSpc>
                          <a:spcPts val="1600"/>
                        </a:lnSpc>
                        <a:spcBef>
                          <a:spcPts val="1120"/>
                        </a:spcBef>
                      </a:pPr>
                      <a:r>
                        <a:rPr sz="1400" spc="-45" dirty="0">
                          <a:solidFill>
                            <a:srgbClr val="231F20"/>
                          </a:solidFill>
                          <a:latin typeface="Calibri"/>
                          <a:cs typeface="Calibri"/>
                        </a:rPr>
                        <a:t>2.1</a:t>
                      </a:r>
                      <a:r>
                        <a:rPr sz="1400" spc="-60" dirty="0">
                          <a:solidFill>
                            <a:srgbClr val="231F20"/>
                          </a:solidFill>
                          <a:latin typeface="Calibri"/>
                          <a:cs typeface="Calibri"/>
                        </a:rPr>
                        <a:t> </a:t>
                      </a:r>
                      <a:r>
                        <a:rPr sz="1400" spc="-45" dirty="0">
                          <a:solidFill>
                            <a:srgbClr val="231F20"/>
                          </a:solidFill>
                          <a:latin typeface="Calibri"/>
                          <a:cs typeface="Calibri"/>
                        </a:rPr>
                        <a:t>Exhausti-  </a:t>
                      </a:r>
                      <a:r>
                        <a:rPr sz="1400" spc="-50" dirty="0">
                          <a:solidFill>
                            <a:srgbClr val="231F20"/>
                          </a:solidFill>
                          <a:latin typeface="Calibri"/>
                          <a:cs typeface="Calibri"/>
                        </a:rPr>
                        <a:t>vidad</a:t>
                      </a:r>
                      <a:endParaRPr sz="1400">
                        <a:latin typeface="Calibri"/>
                        <a:cs typeface="Calibri"/>
                      </a:endParaRPr>
                    </a:p>
                  </a:txBody>
                  <a:tcPr marL="0" marR="0" marT="1422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0"/>
                  </a:ext>
                </a:extLst>
              </a:tr>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5"/>
                        </a:spcBef>
                      </a:pPr>
                      <a:endParaRPr sz="1550">
                        <a:latin typeface="Times New Roman"/>
                        <a:cs typeface="Times New Roman"/>
                      </a:endParaRPr>
                    </a:p>
                    <a:p>
                      <a:pPr marL="171450">
                        <a:lnSpc>
                          <a:spcPct val="100000"/>
                        </a:lnSpc>
                      </a:pPr>
                      <a:r>
                        <a:rPr sz="1400" spc="-45" dirty="0">
                          <a:solidFill>
                            <a:srgbClr val="231F20"/>
                          </a:solidFill>
                          <a:latin typeface="Calibri"/>
                          <a:cs typeface="Calibri"/>
                        </a:rPr>
                        <a:t>2.2</a:t>
                      </a:r>
                      <a:r>
                        <a:rPr sz="1400" spc="-5" dirty="0">
                          <a:solidFill>
                            <a:srgbClr val="231F20"/>
                          </a:solidFill>
                          <a:latin typeface="Calibri"/>
                          <a:cs typeface="Calibri"/>
                        </a:rPr>
                        <a:t> </a:t>
                      </a:r>
                      <a:r>
                        <a:rPr sz="1400" spc="-45" dirty="0">
                          <a:solidFill>
                            <a:srgbClr val="231F20"/>
                          </a:solidFill>
                          <a:latin typeface="Calibri"/>
                          <a:cs typeface="Calibri"/>
                        </a:rPr>
                        <a:t>Disciplina</a:t>
                      </a:r>
                      <a:endParaRPr sz="14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1"/>
                  </a:ext>
                </a:extLst>
              </a:tr>
              <a:tr h="7014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6364" marR="89535" indent="-19685">
                        <a:lnSpc>
                          <a:spcPts val="1600"/>
                        </a:lnSpc>
                        <a:spcBef>
                          <a:spcPts val="1255"/>
                        </a:spcBef>
                      </a:pPr>
                      <a:r>
                        <a:rPr sz="1400" spc="-45" dirty="0">
                          <a:solidFill>
                            <a:srgbClr val="231F20"/>
                          </a:solidFill>
                          <a:latin typeface="Calibri"/>
                          <a:cs typeface="Calibri"/>
                        </a:rPr>
                        <a:t>2.3 </a:t>
                      </a:r>
                      <a:r>
                        <a:rPr sz="1400" spc="-65" dirty="0">
                          <a:solidFill>
                            <a:srgbClr val="231F20"/>
                          </a:solidFill>
                          <a:latin typeface="Calibri"/>
                          <a:cs typeface="Calibri"/>
                        </a:rPr>
                        <a:t>Orientación  </a:t>
                      </a:r>
                      <a:r>
                        <a:rPr sz="1400" spc="-85" dirty="0">
                          <a:solidFill>
                            <a:srgbClr val="231F20"/>
                          </a:solidFill>
                          <a:latin typeface="Calibri"/>
                          <a:cs typeface="Calibri"/>
                        </a:rPr>
                        <a:t>de </a:t>
                      </a:r>
                      <a:r>
                        <a:rPr sz="1400" spc="-30" dirty="0">
                          <a:solidFill>
                            <a:srgbClr val="231F20"/>
                          </a:solidFill>
                          <a:latin typeface="Calibri"/>
                          <a:cs typeface="Calibri"/>
                        </a:rPr>
                        <a:t>las</a:t>
                      </a:r>
                      <a:r>
                        <a:rPr sz="1400" spc="35" dirty="0">
                          <a:solidFill>
                            <a:srgbClr val="231F20"/>
                          </a:solidFill>
                          <a:latin typeface="Calibri"/>
                          <a:cs typeface="Calibri"/>
                        </a:rPr>
                        <a:t> </a:t>
                      </a:r>
                      <a:r>
                        <a:rPr sz="1400" spc="-45" dirty="0">
                          <a:solidFill>
                            <a:srgbClr val="231F20"/>
                          </a:solidFill>
                          <a:latin typeface="Calibri"/>
                          <a:cs typeface="Calibri"/>
                        </a:rPr>
                        <a:t>políticas</a:t>
                      </a:r>
                      <a:endParaRPr sz="1400">
                        <a:latin typeface="Calibri"/>
                        <a:cs typeface="Calibri"/>
                      </a:endParaRPr>
                    </a:p>
                  </a:txBody>
                  <a:tcPr marL="0" marR="0" marT="1593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2"/>
                  </a:ext>
                </a:extLst>
              </a:tr>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5"/>
                        </a:spcBef>
                      </a:pPr>
                      <a:endParaRPr sz="1550" dirty="0">
                        <a:latin typeface="Times New Roman"/>
                        <a:cs typeface="Times New Roman"/>
                      </a:endParaRPr>
                    </a:p>
                    <a:p>
                      <a:pPr marL="92710">
                        <a:lnSpc>
                          <a:spcPct val="100000"/>
                        </a:lnSpc>
                      </a:pPr>
                      <a:r>
                        <a:rPr sz="1400" spc="-45" dirty="0">
                          <a:solidFill>
                            <a:srgbClr val="231F20"/>
                          </a:solidFill>
                          <a:latin typeface="Calibri"/>
                          <a:cs typeface="Calibri"/>
                        </a:rPr>
                        <a:t>2.4</a:t>
                      </a:r>
                      <a:r>
                        <a:rPr sz="1400" spc="-15" dirty="0">
                          <a:solidFill>
                            <a:srgbClr val="231F20"/>
                          </a:solidFill>
                          <a:latin typeface="Calibri"/>
                          <a:cs typeface="Calibri"/>
                        </a:rPr>
                        <a:t> </a:t>
                      </a:r>
                      <a:r>
                        <a:rPr sz="1400" spc="-50" dirty="0">
                          <a:solidFill>
                            <a:srgbClr val="231F20"/>
                          </a:solidFill>
                          <a:latin typeface="Calibri"/>
                          <a:cs typeface="Calibri"/>
                        </a:rPr>
                        <a:t>Credibilidad</a:t>
                      </a:r>
                      <a:endParaRPr sz="1400" dirty="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3"/>
                  </a:ext>
                </a:extLst>
              </a:tr>
            </a:tbl>
          </a:graphicData>
        </a:graphic>
      </p:graphicFrame>
      <p:sp>
        <p:nvSpPr>
          <p:cNvPr id="8" name="object 8"/>
          <p:cNvSpPr/>
          <p:nvPr/>
        </p:nvSpPr>
        <p:spPr>
          <a:xfrm>
            <a:off x="2886894" y="1447948"/>
            <a:ext cx="1517650" cy="3763646"/>
          </a:xfrm>
          <a:custGeom>
            <a:avLst/>
            <a:gdLst/>
            <a:ahLst/>
            <a:cxnLst/>
            <a:rect l="l" t="t" r="r" b="b"/>
            <a:pathLst>
              <a:path w="1517650" h="3860165">
                <a:moveTo>
                  <a:pt x="184223" y="0"/>
                </a:moveTo>
                <a:lnTo>
                  <a:pt x="126211" y="10072"/>
                </a:lnTo>
                <a:lnTo>
                  <a:pt x="75441" y="34131"/>
                </a:lnTo>
                <a:lnTo>
                  <a:pt x="43003" y="62700"/>
                </a:lnTo>
                <a:lnTo>
                  <a:pt x="16997" y="103915"/>
                </a:lnTo>
                <a:lnTo>
                  <a:pt x="2047" y="159375"/>
                </a:lnTo>
                <a:lnTo>
                  <a:pt x="0" y="3700590"/>
                </a:lnTo>
                <a:lnTo>
                  <a:pt x="373" y="3709166"/>
                </a:lnTo>
                <a:lnTo>
                  <a:pt x="9621" y="3761326"/>
                </a:lnTo>
                <a:lnTo>
                  <a:pt x="32600" y="3814482"/>
                </a:lnTo>
                <a:lnTo>
                  <a:pt x="59887" y="3848443"/>
                </a:lnTo>
                <a:lnTo>
                  <a:pt x="73998" y="3859979"/>
                </a:lnTo>
                <a:lnTo>
                  <a:pt x="114452" y="3859979"/>
                </a:lnTo>
                <a:lnTo>
                  <a:pt x="107366" y="3857238"/>
                </a:lnTo>
                <a:lnTo>
                  <a:pt x="88699" y="3846323"/>
                </a:lnTo>
                <a:lnTo>
                  <a:pt x="48906" y="3803495"/>
                </a:lnTo>
                <a:lnTo>
                  <a:pt x="28196" y="3755489"/>
                </a:lnTo>
                <a:lnTo>
                  <a:pt x="20478" y="3716284"/>
                </a:lnTo>
                <a:lnTo>
                  <a:pt x="19392" y="3700590"/>
                </a:lnTo>
                <a:lnTo>
                  <a:pt x="19448" y="191963"/>
                </a:lnTo>
                <a:lnTo>
                  <a:pt x="26509" y="135348"/>
                </a:lnTo>
                <a:lnTo>
                  <a:pt x="45027" y="92864"/>
                </a:lnTo>
                <a:lnTo>
                  <a:pt x="85935" y="51201"/>
                </a:lnTo>
                <a:lnTo>
                  <a:pt x="131787" y="29500"/>
                </a:lnTo>
                <a:lnTo>
                  <a:pt x="169233" y="21440"/>
                </a:lnTo>
                <a:lnTo>
                  <a:pt x="184223" y="20303"/>
                </a:lnTo>
                <a:lnTo>
                  <a:pt x="184223" y="0"/>
                </a:lnTo>
                <a:close/>
              </a:path>
              <a:path w="1517650" h="3860165">
                <a:moveTo>
                  <a:pt x="1332843" y="0"/>
                </a:moveTo>
                <a:lnTo>
                  <a:pt x="184223" y="0"/>
                </a:lnTo>
                <a:lnTo>
                  <a:pt x="184223"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3" y="3781058"/>
                </a:lnTo>
                <a:lnTo>
                  <a:pt x="1452995" y="3824329"/>
                </a:lnTo>
                <a:lnTo>
                  <a:pt x="1408030" y="3855202"/>
                </a:lnTo>
                <a:lnTo>
                  <a:pt x="1395601" y="3859979"/>
                </a:lnTo>
                <a:lnTo>
                  <a:pt x="1440552" y="3859979"/>
                </a:lnTo>
                <a:lnTo>
                  <a:pt x="1474073" y="3830766"/>
                </a:lnTo>
                <a:lnTo>
                  <a:pt x="1500079" y="3789551"/>
                </a:lnTo>
                <a:lnTo>
                  <a:pt x="1515030" y="3734091"/>
                </a:lnTo>
                <a:lnTo>
                  <a:pt x="1517065" y="3700590"/>
                </a:lnTo>
                <a:lnTo>
                  <a:pt x="1517027" y="191963"/>
                </a:lnTo>
                <a:lnTo>
                  <a:pt x="1507464" y="132140"/>
                </a:lnTo>
                <a:lnTo>
                  <a:pt x="1484474" y="78985"/>
                </a:lnTo>
                <a:lnTo>
                  <a:pt x="1457187" y="45024"/>
                </a:lnTo>
                <a:lnTo>
                  <a:pt x="1417832" y="17795"/>
                </a:lnTo>
                <a:lnTo>
                  <a:pt x="1364852" y="2142"/>
                </a:lnTo>
                <a:lnTo>
                  <a:pt x="1332843"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488454" y="145809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38B54A"/>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 name="object 10"/>
          <p:cNvSpPr/>
          <p:nvPr/>
        </p:nvSpPr>
        <p:spPr>
          <a:xfrm>
            <a:off x="4614494" y="1468251"/>
            <a:ext cx="1221740" cy="694036"/>
          </a:xfrm>
          <a:custGeom>
            <a:avLst/>
            <a:gdLst/>
            <a:ahLst/>
            <a:cxnLst/>
            <a:rect l="l" t="t" r="r" b="b"/>
            <a:pathLst>
              <a:path w="1221739" h="711835">
                <a:moveTo>
                  <a:pt x="0" y="0"/>
                </a:moveTo>
                <a:lnTo>
                  <a:pt x="1221687" y="0"/>
                </a:lnTo>
                <a:lnTo>
                  <a:pt x="1221687" y="711307"/>
                </a:lnTo>
                <a:lnTo>
                  <a:pt x="0" y="711307"/>
                </a:lnTo>
                <a:lnTo>
                  <a:pt x="0" y="0"/>
                </a:lnTo>
                <a:close/>
              </a:path>
            </a:pathLst>
          </a:custGeom>
          <a:solidFill>
            <a:srgbClr val="38B54A"/>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770254" y="1530398"/>
            <a:ext cx="910590" cy="496803"/>
          </a:xfrm>
          <a:prstGeom prst="rect">
            <a:avLst/>
          </a:prstGeom>
        </p:spPr>
        <p:txBody>
          <a:bodyPr vert="horz" wrap="square" lIns="0" tIns="64135" rIns="0" bIns="0" rtlCol="0">
            <a:spAutoFit/>
          </a:bodyPr>
          <a:lstStyle/>
          <a:p>
            <a:pPr marL="12700" marR="5080" indent="76200" defTabSz="914400" eaLnBrk="0" fontAlgn="base" hangingPunct="0">
              <a:lnSpc>
                <a:spcPct val="78100"/>
              </a:lnSpc>
              <a:spcBef>
                <a:spcPts val="505"/>
              </a:spcBef>
              <a:spcAft>
                <a:spcPct val="0"/>
              </a:spcAft>
            </a:pPr>
            <a:r>
              <a:rPr sz="1200" b="1" spc="-30" dirty="0">
                <a:solidFill>
                  <a:srgbClr val="FFFFFF"/>
                </a:solidFill>
                <a:latin typeface="Times New Roman" panose="02020603050405020304" pitchFamily="18" charset="0"/>
                <a:cs typeface="Times New Roman" panose="02020603050405020304" pitchFamily="18" charset="0"/>
              </a:rPr>
              <a:t>III. </a:t>
            </a:r>
            <a:r>
              <a:rPr sz="1200" b="1" spc="-40" dirty="0">
                <a:solidFill>
                  <a:srgbClr val="FFFFFF"/>
                </a:solidFill>
                <a:latin typeface="Times New Roman" panose="02020603050405020304" pitchFamily="18" charset="0"/>
                <a:cs typeface="Times New Roman" panose="02020603050405020304" pitchFamily="18" charset="0"/>
              </a:rPr>
              <a:t>Análisis  y </a:t>
            </a:r>
            <a:r>
              <a:rPr sz="1200" b="1" spc="-35" dirty="0">
                <a:solidFill>
                  <a:srgbClr val="FFFFFF"/>
                </a:solidFill>
                <a:latin typeface="Times New Roman" panose="02020603050405020304" pitchFamily="18" charset="0"/>
                <a:cs typeface="Times New Roman" panose="02020603050405020304" pitchFamily="18" charset="0"/>
              </a:rPr>
              <a:t>gestión </a:t>
            </a:r>
            <a:r>
              <a:rPr sz="1200" b="1" spc="-45" dirty="0">
                <a:solidFill>
                  <a:srgbClr val="FFFFFF"/>
                </a:solidFill>
                <a:latin typeface="Times New Roman" panose="02020603050405020304" pitchFamily="18" charset="0"/>
                <a:cs typeface="Times New Roman" panose="02020603050405020304" pitchFamily="18" charset="0"/>
              </a:rPr>
              <a:t>del  </a:t>
            </a:r>
            <a:r>
              <a:rPr sz="1200" b="1" spc="-30" dirty="0">
                <a:solidFill>
                  <a:srgbClr val="FFFFFF"/>
                </a:solidFill>
                <a:latin typeface="Times New Roman" panose="02020603050405020304" pitchFamily="18" charset="0"/>
                <a:cs typeface="Times New Roman" panose="02020603050405020304" pitchFamily="18" charset="0"/>
              </a:rPr>
              <a:t>riesgo</a:t>
            </a:r>
            <a:r>
              <a:rPr sz="1200" b="1" spc="-35" dirty="0">
                <a:solidFill>
                  <a:srgbClr val="FFFFFF"/>
                </a:solidFill>
                <a:latin typeface="Times New Roman" panose="02020603050405020304" pitchFamily="18" charset="0"/>
                <a:cs typeface="Times New Roman" panose="02020603050405020304" pitchFamily="18" charset="0"/>
              </a:rPr>
              <a:t> </a:t>
            </a:r>
            <a:r>
              <a:rPr sz="1200" b="1" spc="-30" dirty="0">
                <a:solidFill>
                  <a:srgbClr val="FFFFFF"/>
                </a:solidFill>
                <a:latin typeface="Times New Roman" panose="02020603050405020304" pitchFamily="18" charset="0"/>
                <a:cs typeface="Times New Roman" panose="02020603050405020304" pitchFamily="18" charset="0"/>
              </a:rPr>
              <a:t>fiscal</a:t>
            </a:r>
            <a:endParaRPr sz="1200">
              <a:solidFill>
                <a:srgbClr val="000000"/>
              </a:solidFill>
              <a:latin typeface="Times New Roman" panose="02020603050405020304" pitchFamily="18" charset="0"/>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3507946947"/>
              </p:ext>
            </p:extLst>
          </p:nvPr>
        </p:nvGraphicFramePr>
        <p:xfrm>
          <a:off x="4609654" y="2174487"/>
          <a:ext cx="1221740" cy="1930424"/>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3985" marR="116839" indent="48260">
                        <a:lnSpc>
                          <a:spcPts val="1600"/>
                        </a:lnSpc>
                        <a:spcBef>
                          <a:spcPts val="315"/>
                        </a:spcBef>
                      </a:pPr>
                      <a:r>
                        <a:rPr sz="1400" spc="-45" dirty="0">
                          <a:solidFill>
                            <a:srgbClr val="231F20"/>
                          </a:solidFill>
                          <a:latin typeface="Calibri"/>
                          <a:cs typeface="Calibri"/>
                        </a:rPr>
                        <a:t>3.1 </a:t>
                      </a:r>
                      <a:r>
                        <a:rPr sz="1400" spc="-35" dirty="0">
                          <a:solidFill>
                            <a:srgbClr val="231F20"/>
                          </a:solidFill>
                          <a:latin typeface="Calibri"/>
                          <a:cs typeface="Calibri"/>
                        </a:rPr>
                        <a:t>Análisis </a:t>
                      </a:r>
                      <a:r>
                        <a:rPr sz="1400" spc="-75" dirty="0">
                          <a:solidFill>
                            <a:srgbClr val="231F20"/>
                          </a:solidFill>
                          <a:latin typeface="Calibri"/>
                          <a:cs typeface="Calibri"/>
                        </a:rPr>
                        <a:t>y  </a:t>
                      </a:r>
                      <a:r>
                        <a:rPr sz="1400" spc="-45" dirty="0">
                          <a:solidFill>
                            <a:srgbClr val="231F20"/>
                          </a:solidFill>
                          <a:latin typeface="Calibri"/>
                          <a:cs typeface="Calibri"/>
                        </a:rPr>
                        <a:t>divulgación</a:t>
                      </a:r>
                      <a:r>
                        <a:rPr sz="1400" spc="-65" dirty="0">
                          <a:solidFill>
                            <a:srgbClr val="231F20"/>
                          </a:solidFill>
                          <a:latin typeface="Calibri"/>
                          <a:cs typeface="Calibri"/>
                        </a:rPr>
                        <a:t> </a:t>
                      </a:r>
                      <a:r>
                        <a:rPr sz="1400" spc="-85" dirty="0">
                          <a:solidFill>
                            <a:srgbClr val="231F20"/>
                          </a:solidFill>
                          <a:latin typeface="Calibri"/>
                          <a:cs typeface="Calibri"/>
                        </a:rPr>
                        <a:t>de</a:t>
                      </a:r>
                      <a:endParaRPr sz="1400">
                        <a:latin typeface="Calibri"/>
                        <a:cs typeface="Calibri"/>
                      </a:endParaRPr>
                    </a:p>
                    <a:p>
                      <a:pPr marL="267970">
                        <a:lnSpc>
                          <a:spcPts val="1555"/>
                        </a:lnSpc>
                      </a:pPr>
                      <a:r>
                        <a:rPr sz="1400" spc="-45" dirty="0">
                          <a:solidFill>
                            <a:srgbClr val="231F20"/>
                          </a:solidFill>
                          <a:latin typeface="Calibri"/>
                          <a:cs typeface="Calibri"/>
                        </a:rPr>
                        <a:t>los</a:t>
                      </a:r>
                      <a:r>
                        <a:rPr sz="1400" spc="-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0"/>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66370" marR="149225" indent="69215">
                        <a:lnSpc>
                          <a:spcPts val="1600"/>
                        </a:lnSpc>
                        <a:spcBef>
                          <a:spcPts val="975"/>
                        </a:spcBef>
                      </a:pPr>
                      <a:r>
                        <a:rPr sz="1400" spc="-45" dirty="0">
                          <a:solidFill>
                            <a:srgbClr val="231F20"/>
                          </a:solidFill>
                          <a:latin typeface="Calibri"/>
                          <a:cs typeface="Calibri"/>
                        </a:rPr>
                        <a:t>3.2 </a:t>
                      </a:r>
                      <a:r>
                        <a:rPr sz="1400" spc="-60" dirty="0">
                          <a:solidFill>
                            <a:srgbClr val="231F20"/>
                          </a:solidFill>
                          <a:latin typeface="Calibri"/>
                          <a:cs typeface="Calibri"/>
                        </a:rPr>
                        <a:t>Gestión  </a:t>
                      </a:r>
                      <a:r>
                        <a:rPr sz="1400" spc="-85" dirty="0">
                          <a:solidFill>
                            <a:srgbClr val="231F20"/>
                          </a:solidFill>
                          <a:latin typeface="Calibri"/>
                          <a:cs typeface="Calibri"/>
                        </a:rPr>
                        <a:t>de </a:t>
                      </a:r>
                      <a:r>
                        <a:rPr sz="1400" spc="-45" dirty="0">
                          <a:solidFill>
                            <a:srgbClr val="231F20"/>
                          </a:solidFill>
                          <a:latin typeface="Calibri"/>
                          <a:cs typeface="Calibri"/>
                        </a:rPr>
                        <a:t>los</a:t>
                      </a:r>
                      <a:r>
                        <a:rPr sz="1400" spc="2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1"/>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87020" marR="146050" indent="-124460">
                        <a:lnSpc>
                          <a:spcPts val="1600"/>
                        </a:lnSpc>
                        <a:spcBef>
                          <a:spcPts val="975"/>
                        </a:spcBef>
                      </a:pPr>
                      <a:r>
                        <a:rPr sz="1400" spc="-45" dirty="0">
                          <a:solidFill>
                            <a:srgbClr val="231F20"/>
                          </a:solidFill>
                          <a:latin typeface="Calibri"/>
                          <a:cs typeface="Calibri"/>
                        </a:rPr>
                        <a:t>3.3 </a:t>
                      </a:r>
                      <a:r>
                        <a:rPr sz="1400" spc="-55" dirty="0">
                          <a:solidFill>
                            <a:srgbClr val="231F20"/>
                          </a:solidFill>
                          <a:latin typeface="Calibri"/>
                          <a:cs typeface="Calibri"/>
                        </a:rPr>
                        <a:t>Coordina-  </a:t>
                      </a:r>
                      <a:r>
                        <a:rPr sz="1400" spc="-60" dirty="0">
                          <a:solidFill>
                            <a:srgbClr val="231F20"/>
                          </a:solidFill>
                          <a:latin typeface="Calibri"/>
                          <a:cs typeface="Calibri"/>
                        </a:rPr>
                        <a:t>ción</a:t>
                      </a:r>
                      <a:r>
                        <a:rPr sz="1400" spc="-5" dirty="0">
                          <a:solidFill>
                            <a:srgbClr val="231F20"/>
                          </a:solidFill>
                          <a:latin typeface="Calibri"/>
                          <a:cs typeface="Calibri"/>
                        </a:rPr>
                        <a:t> </a:t>
                      </a:r>
                      <a:r>
                        <a:rPr sz="1400" spc="-40" dirty="0">
                          <a:solidFill>
                            <a:srgbClr val="231F20"/>
                          </a:solidFill>
                          <a:latin typeface="Calibri"/>
                          <a:cs typeface="Calibri"/>
                        </a:rPr>
                        <a:t>fiscal</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2"/>
                  </a:ext>
                </a:extLst>
              </a:tr>
            </a:tbl>
          </a:graphicData>
        </a:graphic>
      </p:graphicFrame>
      <p:sp>
        <p:nvSpPr>
          <p:cNvPr id="13" name="object 13"/>
          <p:cNvSpPr/>
          <p:nvPr/>
        </p:nvSpPr>
        <p:spPr>
          <a:xfrm>
            <a:off x="4478759" y="1447948"/>
            <a:ext cx="1517650" cy="3763646"/>
          </a:xfrm>
          <a:custGeom>
            <a:avLst/>
            <a:gdLst/>
            <a:ahLst/>
            <a:cxnLst/>
            <a:rect l="l" t="t" r="r" b="b"/>
            <a:pathLst>
              <a:path w="1517650" h="3860165">
                <a:moveTo>
                  <a:pt x="184222" y="0"/>
                </a:moveTo>
                <a:lnTo>
                  <a:pt x="126211" y="10072"/>
                </a:lnTo>
                <a:lnTo>
                  <a:pt x="75440" y="34131"/>
                </a:lnTo>
                <a:lnTo>
                  <a:pt x="43003" y="62700"/>
                </a:lnTo>
                <a:lnTo>
                  <a:pt x="16996" y="103915"/>
                </a:lnTo>
                <a:lnTo>
                  <a:pt x="2046" y="159375"/>
                </a:lnTo>
                <a:lnTo>
                  <a:pt x="0" y="3700590"/>
                </a:lnTo>
                <a:lnTo>
                  <a:pt x="372" y="3709166"/>
                </a:lnTo>
                <a:lnTo>
                  <a:pt x="9620" y="3761326"/>
                </a:lnTo>
                <a:lnTo>
                  <a:pt x="32600" y="3814482"/>
                </a:lnTo>
                <a:lnTo>
                  <a:pt x="59886" y="3848443"/>
                </a:lnTo>
                <a:lnTo>
                  <a:pt x="73996" y="3859979"/>
                </a:lnTo>
                <a:lnTo>
                  <a:pt x="114451" y="3859979"/>
                </a:lnTo>
                <a:lnTo>
                  <a:pt x="107365" y="3857238"/>
                </a:lnTo>
                <a:lnTo>
                  <a:pt x="88698" y="3846323"/>
                </a:lnTo>
                <a:lnTo>
                  <a:pt x="48905" y="3803495"/>
                </a:lnTo>
                <a:lnTo>
                  <a:pt x="28195" y="3755489"/>
                </a:lnTo>
                <a:lnTo>
                  <a:pt x="20477" y="3716284"/>
                </a:lnTo>
                <a:lnTo>
                  <a:pt x="19391" y="3700590"/>
                </a:lnTo>
                <a:lnTo>
                  <a:pt x="19447" y="191963"/>
                </a:lnTo>
                <a:lnTo>
                  <a:pt x="26508" y="135348"/>
                </a:lnTo>
                <a:lnTo>
                  <a:pt x="45027" y="92864"/>
                </a:lnTo>
                <a:lnTo>
                  <a:pt x="85934" y="51201"/>
                </a:lnTo>
                <a:lnTo>
                  <a:pt x="131786" y="29500"/>
                </a:lnTo>
                <a:lnTo>
                  <a:pt x="169232" y="21440"/>
                </a:lnTo>
                <a:lnTo>
                  <a:pt x="184222" y="20303"/>
                </a:lnTo>
                <a:lnTo>
                  <a:pt x="184222" y="0"/>
                </a:lnTo>
                <a:close/>
              </a:path>
              <a:path w="1517650" h="3860165">
                <a:moveTo>
                  <a:pt x="1332842" y="0"/>
                </a:moveTo>
                <a:lnTo>
                  <a:pt x="184222" y="0"/>
                </a:lnTo>
                <a:lnTo>
                  <a:pt x="184222" y="20303"/>
                </a:lnTo>
                <a:lnTo>
                  <a:pt x="1332842" y="20303"/>
                </a:lnTo>
                <a:lnTo>
                  <a:pt x="1362286" y="22264"/>
                </a:lnTo>
                <a:lnTo>
                  <a:pt x="1409699" y="36228"/>
                </a:lnTo>
                <a:lnTo>
                  <a:pt x="1451030" y="67080"/>
                </a:lnTo>
                <a:lnTo>
                  <a:pt x="1480525" y="114157"/>
                </a:lnTo>
                <a:lnTo>
                  <a:pt x="1493981" y="159598"/>
                </a:lnTo>
                <a:lnTo>
                  <a:pt x="1497672" y="3700590"/>
                </a:lnTo>
                <a:lnTo>
                  <a:pt x="1495800" y="3731417"/>
                </a:lnTo>
                <a:lnTo>
                  <a:pt x="1482462" y="3781058"/>
                </a:lnTo>
                <a:lnTo>
                  <a:pt x="1452994" y="3824329"/>
                </a:lnTo>
                <a:lnTo>
                  <a:pt x="1408029" y="3855202"/>
                </a:lnTo>
                <a:lnTo>
                  <a:pt x="1395600" y="3859979"/>
                </a:lnTo>
                <a:lnTo>
                  <a:pt x="1440551" y="3859979"/>
                </a:lnTo>
                <a:lnTo>
                  <a:pt x="1474072" y="3830766"/>
                </a:lnTo>
                <a:lnTo>
                  <a:pt x="1500078" y="3789551"/>
                </a:lnTo>
                <a:lnTo>
                  <a:pt x="1515029" y="3734091"/>
                </a:lnTo>
                <a:lnTo>
                  <a:pt x="1517065" y="3700590"/>
                </a:lnTo>
                <a:lnTo>
                  <a:pt x="1517027" y="191963"/>
                </a:lnTo>
                <a:lnTo>
                  <a:pt x="1507463" y="132140"/>
                </a:lnTo>
                <a:lnTo>
                  <a:pt x="1484473" y="78985"/>
                </a:lnTo>
                <a:lnTo>
                  <a:pt x="1457187" y="45024"/>
                </a:lnTo>
                <a:lnTo>
                  <a:pt x="1417831" y="17795"/>
                </a:lnTo>
                <a:lnTo>
                  <a:pt x="1364851" y="2142"/>
                </a:lnTo>
                <a:lnTo>
                  <a:pt x="1332842"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4" name="object 14"/>
          <p:cNvSpPr/>
          <p:nvPr/>
        </p:nvSpPr>
        <p:spPr>
          <a:xfrm>
            <a:off x="6088665" y="1502548"/>
            <a:ext cx="1497965" cy="3753739"/>
          </a:xfrm>
          <a:custGeom>
            <a:avLst/>
            <a:gdLst/>
            <a:ahLst/>
            <a:cxnLst/>
            <a:rect l="l" t="t" r="r" b="b"/>
            <a:pathLst>
              <a:path w="1497965"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808285"/>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5" name="object 15"/>
          <p:cNvSpPr/>
          <p:nvPr/>
        </p:nvSpPr>
        <p:spPr>
          <a:xfrm>
            <a:off x="6214719" y="1519359"/>
            <a:ext cx="1221740" cy="664866"/>
          </a:xfrm>
          <a:custGeom>
            <a:avLst/>
            <a:gdLst/>
            <a:ahLst/>
            <a:cxnLst/>
            <a:rect l="l" t="t" r="r" b="b"/>
            <a:pathLst>
              <a:path w="1221740" h="799464">
                <a:moveTo>
                  <a:pt x="0" y="0"/>
                </a:moveTo>
                <a:lnTo>
                  <a:pt x="1221689" y="0"/>
                </a:lnTo>
                <a:lnTo>
                  <a:pt x="1221689" y="799279"/>
                </a:lnTo>
                <a:lnTo>
                  <a:pt x="0" y="799279"/>
                </a:lnTo>
                <a:lnTo>
                  <a:pt x="0" y="0"/>
                </a:lnTo>
                <a:close/>
              </a:path>
            </a:pathLst>
          </a:custGeom>
          <a:solidFill>
            <a:srgbClr val="808285"/>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6" name="object 16"/>
          <p:cNvSpPr txBox="1"/>
          <p:nvPr/>
        </p:nvSpPr>
        <p:spPr>
          <a:xfrm>
            <a:off x="6280612" y="1530398"/>
            <a:ext cx="1135380" cy="645498"/>
          </a:xfrm>
          <a:prstGeom prst="rect">
            <a:avLst/>
          </a:prstGeom>
        </p:spPr>
        <p:txBody>
          <a:bodyPr vert="horz" wrap="square" lIns="0" tIns="64135" rIns="0" bIns="0" rtlCol="0">
            <a:spAutoFit/>
          </a:bodyPr>
          <a:lstStyle/>
          <a:p>
            <a:pPr marL="161925" marR="90170" indent="-64135" defTabSz="914400" eaLnBrk="0" fontAlgn="base" hangingPunct="0">
              <a:lnSpc>
                <a:spcPct val="78100"/>
              </a:lnSpc>
              <a:spcBef>
                <a:spcPts val="505"/>
              </a:spcBef>
              <a:spcAft>
                <a:spcPct val="0"/>
              </a:spcAft>
            </a:pPr>
            <a:r>
              <a:rPr sz="1200" b="1" spc="-90" dirty="0">
                <a:solidFill>
                  <a:srgbClr val="FFFFFF"/>
                </a:solidFill>
                <a:latin typeface="Times New Roman" panose="02020603050405020304" pitchFamily="18" charset="0"/>
                <a:cs typeface="Times New Roman" panose="02020603050405020304" pitchFamily="18" charset="0"/>
              </a:rPr>
              <a:t>IV. </a:t>
            </a:r>
            <a:r>
              <a:rPr sz="1200" b="1" spc="-50" dirty="0">
                <a:solidFill>
                  <a:srgbClr val="FFFFFF"/>
                </a:solidFill>
                <a:latin typeface="Times New Roman" panose="02020603050405020304" pitchFamily="18" charset="0"/>
                <a:cs typeface="Times New Roman" panose="02020603050405020304" pitchFamily="18" charset="0"/>
              </a:rPr>
              <a:t>Gestión </a:t>
            </a:r>
            <a:r>
              <a:rPr sz="1200" b="1" spc="-60" dirty="0">
                <a:solidFill>
                  <a:srgbClr val="FFFFFF"/>
                </a:solidFill>
                <a:latin typeface="Times New Roman" panose="02020603050405020304" pitchFamily="18" charset="0"/>
                <a:cs typeface="Times New Roman" panose="02020603050405020304" pitchFamily="18" charset="0"/>
              </a:rPr>
              <a:t>de  </a:t>
            </a:r>
            <a:r>
              <a:rPr sz="1200" b="1" spc="-40" dirty="0">
                <a:solidFill>
                  <a:srgbClr val="FFFFFF"/>
                </a:solidFill>
                <a:latin typeface="Times New Roman" panose="02020603050405020304" pitchFamily="18" charset="0"/>
                <a:cs typeface="Times New Roman" panose="02020603050405020304" pitchFamily="18" charset="0"/>
              </a:rPr>
              <a:t>los</a:t>
            </a:r>
            <a:r>
              <a:rPr sz="1200" b="1" spc="-35" dirty="0">
                <a:solidFill>
                  <a:srgbClr val="FFFFFF"/>
                </a:solidFill>
                <a:latin typeface="Times New Roman" panose="02020603050405020304" pitchFamily="18" charset="0"/>
                <a:cs typeface="Times New Roman" panose="02020603050405020304" pitchFamily="18" charset="0"/>
              </a:rPr>
              <a:t> </a:t>
            </a:r>
            <a:r>
              <a:rPr sz="1200" b="1" spc="-40" dirty="0">
                <a:solidFill>
                  <a:srgbClr val="FFFFFF"/>
                </a:solidFill>
                <a:latin typeface="Times New Roman" panose="02020603050405020304" pitchFamily="18" charset="0"/>
                <a:cs typeface="Times New Roman" panose="02020603050405020304" pitchFamily="18" charset="0"/>
              </a:rPr>
              <a:t>ingresos</a:t>
            </a:r>
            <a:endParaRPr sz="1200" dirty="0">
              <a:solidFill>
                <a:srgbClr val="000000"/>
              </a:solidFill>
              <a:latin typeface="Times New Roman" panose="02020603050405020304" pitchFamily="18" charset="0"/>
              <a:cs typeface="Times New Roman" panose="02020603050405020304" pitchFamily="18" charset="0"/>
            </a:endParaRPr>
          </a:p>
          <a:p>
            <a:pPr marL="163830" marR="5080" indent="-151765" defTabSz="914400" eaLnBrk="0" fontAlgn="base" hangingPunct="0">
              <a:lnSpc>
                <a:spcPct val="78100"/>
              </a:lnSpc>
              <a:spcBef>
                <a:spcPct val="0"/>
              </a:spcBef>
              <a:spcAft>
                <a:spcPct val="0"/>
              </a:spcAft>
            </a:pPr>
            <a:r>
              <a:rPr sz="1200" b="1" spc="-50" dirty="0">
                <a:solidFill>
                  <a:srgbClr val="FFFFFF"/>
                </a:solidFill>
                <a:latin typeface="Times New Roman" panose="02020603050405020304" pitchFamily="18" charset="0"/>
                <a:cs typeface="Times New Roman" panose="02020603050405020304" pitchFamily="18" charset="0"/>
              </a:rPr>
              <a:t>provenientes</a:t>
            </a:r>
            <a:r>
              <a:rPr sz="1200" b="1" spc="-85" dirty="0">
                <a:solidFill>
                  <a:srgbClr val="FFFFFF"/>
                </a:solidFill>
                <a:latin typeface="Times New Roman" panose="02020603050405020304" pitchFamily="18" charset="0"/>
                <a:cs typeface="Times New Roman" panose="02020603050405020304" pitchFamily="18" charset="0"/>
              </a:rPr>
              <a:t> </a:t>
            </a:r>
            <a:r>
              <a:rPr sz="1200" b="1" spc="-60" dirty="0">
                <a:solidFill>
                  <a:srgbClr val="FFFFFF"/>
                </a:solidFill>
                <a:latin typeface="Times New Roman" panose="02020603050405020304" pitchFamily="18" charset="0"/>
                <a:cs typeface="Times New Roman" panose="02020603050405020304" pitchFamily="18" charset="0"/>
              </a:rPr>
              <a:t>de  </a:t>
            </a:r>
            <a:r>
              <a:rPr sz="1200" b="1" spc="-40" dirty="0">
                <a:solidFill>
                  <a:srgbClr val="FFFFFF"/>
                </a:solidFill>
                <a:latin typeface="Times New Roman" panose="02020603050405020304" pitchFamily="18" charset="0"/>
                <a:cs typeface="Times New Roman" panose="02020603050405020304" pitchFamily="18" charset="0"/>
              </a:rPr>
              <a:t>los</a:t>
            </a:r>
            <a:r>
              <a:rPr sz="1200" b="1" spc="-20" dirty="0">
                <a:solidFill>
                  <a:srgbClr val="FFFFFF"/>
                </a:solidFill>
                <a:latin typeface="Times New Roman" panose="02020603050405020304" pitchFamily="18" charset="0"/>
                <a:cs typeface="Times New Roman" panose="02020603050405020304" pitchFamily="18" charset="0"/>
              </a:rPr>
              <a:t> </a:t>
            </a:r>
            <a:r>
              <a:rPr sz="1200" b="1" spc="-55" dirty="0">
                <a:solidFill>
                  <a:srgbClr val="FFFFFF"/>
                </a:solidFill>
                <a:latin typeface="Times New Roman" panose="02020603050405020304" pitchFamily="18" charset="0"/>
                <a:cs typeface="Times New Roman" panose="02020603050405020304" pitchFamily="18" charset="0"/>
              </a:rPr>
              <a:t>recursos</a:t>
            </a:r>
            <a:endParaRPr sz="1200" dirty="0">
              <a:solidFill>
                <a:srgbClr val="000000"/>
              </a:solidFill>
              <a:latin typeface="Times New Roman" panose="02020603050405020304" pitchFamily="18" charset="0"/>
              <a:cs typeface="Times New Roman" panose="02020603050405020304" pitchFamily="18" charset="0"/>
            </a:endParaRPr>
          </a:p>
        </p:txBody>
      </p:sp>
      <p:graphicFrame>
        <p:nvGraphicFramePr>
          <p:cNvPr id="17" name="object 17"/>
          <p:cNvGraphicFramePr>
            <a:graphicFrameLocks noGrp="1"/>
          </p:cNvGraphicFramePr>
          <p:nvPr>
            <p:extLst>
              <p:ext uri="{D42A27DB-BD31-4B8C-83A1-F6EECF244321}">
                <p14:modId xmlns:p14="http://schemas.microsoft.com/office/powerpoint/2010/main" val="496609525"/>
              </p:ext>
            </p:extLst>
          </p:nvPr>
        </p:nvGraphicFramePr>
        <p:xfrm>
          <a:off x="6209864" y="2262465"/>
          <a:ext cx="1221740" cy="2862823"/>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86429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45415" marR="127635" indent="55244" algn="just">
                        <a:lnSpc>
                          <a:spcPts val="1600"/>
                        </a:lnSpc>
                        <a:spcBef>
                          <a:spcPts val="315"/>
                        </a:spcBef>
                      </a:pPr>
                      <a:r>
                        <a:rPr sz="1400" spc="-45" dirty="0">
                          <a:solidFill>
                            <a:srgbClr val="231F20"/>
                          </a:solidFill>
                          <a:latin typeface="Calibri"/>
                          <a:cs typeface="Calibri"/>
                        </a:rPr>
                        <a:t>4.1 </a:t>
                      </a:r>
                      <a:r>
                        <a:rPr sz="1400" spc="-65" dirty="0">
                          <a:solidFill>
                            <a:srgbClr val="231F20"/>
                          </a:solidFill>
                          <a:latin typeface="Calibri"/>
                          <a:cs typeface="Calibri"/>
                        </a:rPr>
                        <a:t>Régimen  </a:t>
                      </a:r>
                      <a:r>
                        <a:rPr sz="1400" spc="-85" dirty="0">
                          <a:solidFill>
                            <a:srgbClr val="231F20"/>
                          </a:solidFill>
                          <a:latin typeface="Calibri"/>
                          <a:cs typeface="Calibri"/>
                        </a:rPr>
                        <a:t>de </a:t>
                      </a:r>
                      <a:r>
                        <a:rPr sz="1400" spc="-65" dirty="0">
                          <a:solidFill>
                            <a:srgbClr val="231F20"/>
                          </a:solidFill>
                          <a:latin typeface="Calibri"/>
                          <a:cs typeface="Calibri"/>
                        </a:rPr>
                        <a:t>propiedad,  </a:t>
                      </a:r>
                      <a:r>
                        <a:rPr sz="1400" spc="-60" dirty="0">
                          <a:solidFill>
                            <a:srgbClr val="231F20"/>
                          </a:solidFill>
                          <a:latin typeface="Calibri"/>
                          <a:cs typeface="Calibri"/>
                        </a:rPr>
                        <a:t>contratación</a:t>
                      </a:r>
                      <a:r>
                        <a:rPr sz="1400" spc="-70" dirty="0">
                          <a:solidFill>
                            <a:srgbClr val="231F20"/>
                          </a:solidFill>
                          <a:latin typeface="Calibri"/>
                          <a:cs typeface="Calibri"/>
                        </a:rPr>
                        <a:t> </a:t>
                      </a:r>
                      <a:r>
                        <a:rPr sz="1400" spc="-75" dirty="0">
                          <a:solidFill>
                            <a:srgbClr val="231F20"/>
                          </a:solidFill>
                          <a:latin typeface="Calibri"/>
                          <a:cs typeface="Calibri"/>
                        </a:rPr>
                        <a:t>y</a:t>
                      </a:r>
                      <a:endParaRPr sz="1400">
                        <a:latin typeface="Calibri"/>
                        <a:cs typeface="Calibri"/>
                      </a:endParaRPr>
                    </a:p>
                    <a:p>
                      <a:pPr marL="302260">
                        <a:lnSpc>
                          <a:spcPts val="1555"/>
                        </a:lnSpc>
                      </a:pPr>
                      <a:r>
                        <a:rPr sz="1400" spc="-45" dirty="0">
                          <a:solidFill>
                            <a:srgbClr val="231F20"/>
                          </a:solidFill>
                          <a:latin typeface="Calibri"/>
                          <a:cs typeface="Calibri"/>
                        </a:rPr>
                        <a:t>fiscalidad</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1D3D4"/>
                    </a:solidFill>
                  </a:tcPr>
                </a:tc>
                <a:extLst>
                  <a:ext uri="{0D108BD9-81ED-4DB2-BD59-A6C34878D82A}">
                    <a16:rowId xmlns:a16="http://schemas.microsoft.com/office/drawing/2014/main" val="10000"/>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3825" marR="62230" indent="-44450">
                        <a:lnSpc>
                          <a:spcPts val="1600"/>
                        </a:lnSpc>
                        <a:spcBef>
                          <a:spcPts val="315"/>
                        </a:spcBef>
                      </a:pPr>
                      <a:r>
                        <a:rPr sz="1400" spc="-55" dirty="0">
                          <a:solidFill>
                            <a:srgbClr val="FFFFFF"/>
                          </a:solidFill>
                          <a:latin typeface="Calibri"/>
                          <a:cs typeface="Calibri"/>
                        </a:rPr>
                        <a:t>4.2 </a:t>
                      </a:r>
                      <a:r>
                        <a:rPr sz="1400" spc="-80" dirty="0">
                          <a:solidFill>
                            <a:srgbClr val="FFFFFF"/>
                          </a:solidFill>
                          <a:latin typeface="Calibri"/>
                          <a:cs typeface="Calibri"/>
                        </a:rPr>
                        <a:t>Presentación  </a:t>
                      </a:r>
                      <a:r>
                        <a:rPr sz="1400" spc="-90" dirty="0">
                          <a:solidFill>
                            <a:srgbClr val="FFFFFF"/>
                          </a:solidFill>
                          <a:latin typeface="Calibri"/>
                          <a:cs typeface="Calibri"/>
                        </a:rPr>
                        <a:t>de </a:t>
                      </a:r>
                      <a:r>
                        <a:rPr sz="1400" spc="-55" dirty="0">
                          <a:solidFill>
                            <a:srgbClr val="FFFFFF"/>
                          </a:solidFill>
                          <a:latin typeface="Calibri"/>
                          <a:cs typeface="Calibri"/>
                        </a:rPr>
                        <a:t>los</a:t>
                      </a:r>
                      <a:r>
                        <a:rPr sz="1400" spc="15" dirty="0">
                          <a:solidFill>
                            <a:srgbClr val="FFFFFF"/>
                          </a:solidFill>
                          <a:latin typeface="Calibri"/>
                          <a:cs typeface="Calibri"/>
                        </a:rPr>
                        <a:t> </a:t>
                      </a:r>
                      <a:r>
                        <a:rPr sz="1400" spc="-85" dirty="0">
                          <a:solidFill>
                            <a:srgbClr val="FFFFFF"/>
                          </a:solidFill>
                          <a:latin typeface="Calibri"/>
                          <a:cs typeface="Calibri"/>
                        </a:rPr>
                        <a:t>informes</a:t>
                      </a:r>
                      <a:endParaRPr sz="1400">
                        <a:latin typeface="Calibri"/>
                        <a:cs typeface="Calibri"/>
                      </a:endParaRPr>
                    </a:p>
                    <a:p>
                      <a:pPr marL="379730">
                        <a:lnSpc>
                          <a:spcPts val="1555"/>
                        </a:lnSpc>
                      </a:pPr>
                      <a:r>
                        <a:rPr sz="1400" spc="-55" dirty="0">
                          <a:solidFill>
                            <a:srgbClr val="FFFFFF"/>
                          </a:solidFill>
                          <a:latin typeface="Calibri"/>
                          <a:cs typeface="Calibri"/>
                        </a:rPr>
                        <a:t>fiscales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CE171E"/>
                    </a:solidFill>
                  </a:tcPr>
                </a:tc>
                <a:extLst>
                  <a:ext uri="{0D108BD9-81ED-4DB2-BD59-A6C34878D82A}">
                    <a16:rowId xmlns:a16="http://schemas.microsoft.com/office/drawing/2014/main" val="10001"/>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7950" marR="90805" indent="26034" algn="just">
                        <a:lnSpc>
                          <a:spcPts val="1600"/>
                        </a:lnSpc>
                        <a:spcBef>
                          <a:spcPts val="315"/>
                        </a:spcBef>
                      </a:pPr>
                      <a:r>
                        <a:rPr sz="1400" spc="-45" dirty="0">
                          <a:solidFill>
                            <a:srgbClr val="FFFFFF"/>
                          </a:solidFill>
                          <a:latin typeface="Calibri"/>
                          <a:cs typeface="Calibri"/>
                        </a:rPr>
                        <a:t>4.3 </a:t>
                      </a:r>
                      <a:r>
                        <a:rPr sz="1400" spc="-60" dirty="0">
                          <a:solidFill>
                            <a:srgbClr val="FFFFFF"/>
                          </a:solidFill>
                          <a:latin typeface="Calibri"/>
                          <a:cs typeface="Calibri"/>
                        </a:rPr>
                        <a:t>Previsión </a:t>
                      </a:r>
                      <a:r>
                        <a:rPr sz="1400" spc="-75" dirty="0">
                          <a:solidFill>
                            <a:srgbClr val="FFFFFF"/>
                          </a:solidFill>
                          <a:latin typeface="Calibri"/>
                          <a:cs typeface="Calibri"/>
                        </a:rPr>
                        <a:t>y  </a:t>
                      </a:r>
                      <a:r>
                        <a:rPr sz="1400" spc="-60" dirty="0">
                          <a:solidFill>
                            <a:srgbClr val="FFFFFF"/>
                          </a:solidFill>
                          <a:latin typeface="Calibri"/>
                          <a:cs typeface="Calibri"/>
                        </a:rPr>
                        <a:t>elaboración del  </a:t>
                      </a:r>
                      <a:r>
                        <a:rPr sz="1400" spc="-70" dirty="0">
                          <a:solidFill>
                            <a:srgbClr val="FFFFFF"/>
                          </a:solidFill>
                          <a:latin typeface="Calibri"/>
                          <a:cs typeface="Calibri"/>
                        </a:rPr>
                        <a:t>presupuesto</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0050A3"/>
                    </a:solidFill>
                  </a:tcPr>
                </a:tc>
                <a:extLst>
                  <a:ext uri="{0D108BD9-81ED-4DB2-BD59-A6C34878D82A}">
                    <a16:rowId xmlns:a16="http://schemas.microsoft.com/office/drawing/2014/main" val="10002"/>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95580" marR="178435" indent="43180" algn="just">
                        <a:lnSpc>
                          <a:spcPts val="1600"/>
                        </a:lnSpc>
                        <a:spcBef>
                          <a:spcPts val="315"/>
                        </a:spcBef>
                      </a:pPr>
                      <a:r>
                        <a:rPr sz="1400" spc="-45" dirty="0">
                          <a:solidFill>
                            <a:srgbClr val="FFFFFF"/>
                          </a:solidFill>
                          <a:latin typeface="Calibri"/>
                          <a:cs typeface="Calibri"/>
                        </a:rPr>
                        <a:t>4.4 </a:t>
                      </a:r>
                      <a:r>
                        <a:rPr sz="1400" spc="-35" dirty="0">
                          <a:solidFill>
                            <a:srgbClr val="FFFFFF"/>
                          </a:solidFill>
                          <a:latin typeface="Calibri"/>
                          <a:cs typeface="Calibri"/>
                        </a:rPr>
                        <a:t>Análisis  </a:t>
                      </a:r>
                      <a:r>
                        <a:rPr sz="1400" spc="-75" dirty="0">
                          <a:solidFill>
                            <a:srgbClr val="FFFFFF"/>
                          </a:solidFill>
                          <a:latin typeface="Calibri"/>
                          <a:cs typeface="Calibri"/>
                        </a:rPr>
                        <a:t>y </a:t>
                      </a:r>
                      <a:r>
                        <a:rPr sz="1400" spc="-55" dirty="0">
                          <a:solidFill>
                            <a:srgbClr val="FFFFFF"/>
                          </a:solidFill>
                          <a:latin typeface="Calibri"/>
                          <a:cs typeface="Calibri"/>
                        </a:rPr>
                        <a:t>gestión </a:t>
                      </a:r>
                      <a:r>
                        <a:rPr sz="1400" spc="-60" dirty="0">
                          <a:solidFill>
                            <a:srgbClr val="FFFFFF"/>
                          </a:solidFill>
                          <a:latin typeface="Calibri"/>
                          <a:cs typeface="Calibri"/>
                        </a:rPr>
                        <a:t>del  </a:t>
                      </a:r>
                      <a:r>
                        <a:rPr sz="1400" spc="-50" dirty="0">
                          <a:solidFill>
                            <a:srgbClr val="FFFFFF"/>
                          </a:solidFill>
                          <a:latin typeface="Calibri"/>
                          <a:cs typeface="Calibri"/>
                        </a:rPr>
                        <a:t>riesgo</a:t>
                      </a:r>
                      <a:r>
                        <a:rPr sz="1400" spc="-20" dirty="0">
                          <a:solidFill>
                            <a:srgbClr val="FFFFFF"/>
                          </a:solidFill>
                          <a:latin typeface="Calibri"/>
                          <a:cs typeface="Calibri"/>
                        </a:rPr>
                        <a:t> </a:t>
                      </a:r>
                      <a:r>
                        <a:rPr sz="1400" spc="-40" dirty="0">
                          <a:solidFill>
                            <a:srgbClr val="FFFFFF"/>
                          </a:solidFill>
                          <a:latin typeface="Calibri"/>
                          <a:cs typeface="Calibri"/>
                        </a:rPr>
                        <a:t>fiscal</a:t>
                      </a:r>
                      <a:endParaRPr sz="1400"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38B54A"/>
                    </a:solidFill>
                  </a:tcPr>
                </a:tc>
                <a:extLst>
                  <a:ext uri="{0D108BD9-81ED-4DB2-BD59-A6C34878D82A}">
                    <a16:rowId xmlns:a16="http://schemas.microsoft.com/office/drawing/2014/main" val="10003"/>
                  </a:ext>
                </a:extLst>
              </a:tr>
            </a:tbl>
          </a:graphicData>
        </a:graphic>
      </p:graphicFrame>
      <p:sp>
        <p:nvSpPr>
          <p:cNvPr id="18" name="object 18"/>
          <p:cNvSpPr/>
          <p:nvPr/>
        </p:nvSpPr>
        <p:spPr>
          <a:xfrm>
            <a:off x="6080384" y="1460764"/>
            <a:ext cx="114548" cy="11384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9" name="object 19"/>
          <p:cNvSpPr/>
          <p:nvPr/>
        </p:nvSpPr>
        <p:spPr>
          <a:xfrm>
            <a:off x="6070630" y="171090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0" name="object 20"/>
          <p:cNvSpPr/>
          <p:nvPr/>
        </p:nvSpPr>
        <p:spPr>
          <a:xfrm>
            <a:off x="6070630" y="18111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1" name="object 21"/>
          <p:cNvSpPr/>
          <p:nvPr/>
        </p:nvSpPr>
        <p:spPr>
          <a:xfrm>
            <a:off x="6070630" y="19113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2" name="object 22"/>
          <p:cNvSpPr/>
          <p:nvPr/>
        </p:nvSpPr>
        <p:spPr>
          <a:xfrm>
            <a:off x="6070630" y="20115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3" name="object 23"/>
          <p:cNvSpPr/>
          <p:nvPr/>
        </p:nvSpPr>
        <p:spPr>
          <a:xfrm>
            <a:off x="6070630" y="21118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4" name="object 24"/>
          <p:cNvSpPr/>
          <p:nvPr/>
        </p:nvSpPr>
        <p:spPr>
          <a:xfrm>
            <a:off x="6070630" y="221202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5" name="object 25"/>
          <p:cNvSpPr/>
          <p:nvPr/>
        </p:nvSpPr>
        <p:spPr>
          <a:xfrm>
            <a:off x="6070630" y="231223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6" name="object 26"/>
          <p:cNvSpPr/>
          <p:nvPr/>
        </p:nvSpPr>
        <p:spPr>
          <a:xfrm>
            <a:off x="6070630" y="241245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7" name="object 27"/>
          <p:cNvSpPr/>
          <p:nvPr/>
        </p:nvSpPr>
        <p:spPr>
          <a:xfrm>
            <a:off x="6070630" y="251268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8" name="object 28"/>
          <p:cNvSpPr/>
          <p:nvPr/>
        </p:nvSpPr>
        <p:spPr>
          <a:xfrm>
            <a:off x="6070630" y="261290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9" name="object 29"/>
          <p:cNvSpPr/>
          <p:nvPr/>
        </p:nvSpPr>
        <p:spPr>
          <a:xfrm>
            <a:off x="6070630" y="271311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0" name="object 30"/>
          <p:cNvSpPr/>
          <p:nvPr/>
        </p:nvSpPr>
        <p:spPr>
          <a:xfrm>
            <a:off x="6070630" y="281335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1" name="object 31"/>
          <p:cNvSpPr/>
          <p:nvPr/>
        </p:nvSpPr>
        <p:spPr>
          <a:xfrm>
            <a:off x="6070630" y="291356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2" name="object 32"/>
          <p:cNvSpPr/>
          <p:nvPr/>
        </p:nvSpPr>
        <p:spPr>
          <a:xfrm>
            <a:off x="6070630" y="301377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3" name="object 33"/>
          <p:cNvSpPr/>
          <p:nvPr/>
        </p:nvSpPr>
        <p:spPr>
          <a:xfrm>
            <a:off x="6070630" y="31139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4" name="object 34"/>
          <p:cNvSpPr/>
          <p:nvPr/>
        </p:nvSpPr>
        <p:spPr>
          <a:xfrm>
            <a:off x="6070630" y="3214230"/>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5" name="object 35"/>
          <p:cNvSpPr/>
          <p:nvPr/>
        </p:nvSpPr>
        <p:spPr>
          <a:xfrm>
            <a:off x="6070630" y="3314444"/>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6" name="object 36"/>
          <p:cNvSpPr/>
          <p:nvPr/>
        </p:nvSpPr>
        <p:spPr>
          <a:xfrm>
            <a:off x="6070630" y="341465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7" name="object 37"/>
          <p:cNvSpPr/>
          <p:nvPr/>
        </p:nvSpPr>
        <p:spPr>
          <a:xfrm>
            <a:off x="6070630" y="35148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8" name="object 38"/>
          <p:cNvSpPr/>
          <p:nvPr/>
        </p:nvSpPr>
        <p:spPr>
          <a:xfrm>
            <a:off x="6070630" y="36151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9" name="object 39"/>
          <p:cNvSpPr/>
          <p:nvPr/>
        </p:nvSpPr>
        <p:spPr>
          <a:xfrm>
            <a:off x="6070630" y="371532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0" name="object 40"/>
          <p:cNvSpPr/>
          <p:nvPr/>
        </p:nvSpPr>
        <p:spPr>
          <a:xfrm>
            <a:off x="6070630" y="381553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1" name="object 41"/>
          <p:cNvSpPr/>
          <p:nvPr/>
        </p:nvSpPr>
        <p:spPr>
          <a:xfrm>
            <a:off x="6070630" y="391577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2" name="object 42"/>
          <p:cNvSpPr/>
          <p:nvPr/>
        </p:nvSpPr>
        <p:spPr>
          <a:xfrm>
            <a:off x="6070630" y="4015987"/>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3" name="object 43"/>
          <p:cNvSpPr/>
          <p:nvPr/>
        </p:nvSpPr>
        <p:spPr>
          <a:xfrm>
            <a:off x="6070630" y="411620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4" name="object 44"/>
          <p:cNvSpPr/>
          <p:nvPr/>
        </p:nvSpPr>
        <p:spPr>
          <a:xfrm>
            <a:off x="6070630" y="421641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5" name="object 45"/>
          <p:cNvSpPr/>
          <p:nvPr/>
        </p:nvSpPr>
        <p:spPr>
          <a:xfrm>
            <a:off x="6070630" y="431665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6" name="object 46"/>
          <p:cNvSpPr/>
          <p:nvPr/>
        </p:nvSpPr>
        <p:spPr>
          <a:xfrm>
            <a:off x="6070630" y="441686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7" name="object 47"/>
          <p:cNvSpPr/>
          <p:nvPr/>
        </p:nvSpPr>
        <p:spPr>
          <a:xfrm>
            <a:off x="6070630" y="451708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8" name="object 48"/>
          <p:cNvSpPr/>
          <p:nvPr/>
        </p:nvSpPr>
        <p:spPr>
          <a:xfrm>
            <a:off x="6070630" y="46172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9" name="object 49"/>
          <p:cNvSpPr/>
          <p:nvPr/>
        </p:nvSpPr>
        <p:spPr>
          <a:xfrm>
            <a:off x="6070630" y="471752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0" name="object 50"/>
          <p:cNvSpPr/>
          <p:nvPr/>
        </p:nvSpPr>
        <p:spPr>
          <a:xfrm>
            <a:off x="6070630" y="48177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1" name="object 51"/>
          <p:cNvSpPr/>
          <p:nvPr/>
        </p:nvSpPr>
        <p:spPr>
          <a:xfrm>
            <a:off x="6070630" y="49179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2" name="object 52"/>
          <p:cNvSpPr/>
          <p:nvPr/>
        </p:nvSpPr>
        <p:spPr>
          <a:xfrm>
            <a:off x="6070630" y="501819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3" name="object 53"/>
          <p:cNvSpPr/>
          <p:nvPr/>
        </p:nvSpPr>
        <p:spPr>
          <a:xfrm>
            <a:off x="6072159" y="5135066"/>
            <a:ext cx="101489" cy="942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4" name="object 54"/>
          <p:cNvSpPr/>
          <p:nvPr/>
        </p:nvSpPr>
        <p:spPr>
          <a:xfrm>
            <a:off x="7481782" y="5135638"/>
            <a:ext cx="110846" cy="9368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5" name="object 55"/>
          <p:cNvSpPr/>
          <p:nvPr/>
        </p:nvSpPr>
        <p:spPr>
          <a:xfrm>
            <a:off x="7576651" y="501819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6" name="object 56"/>
          <p:cNvSpPr/>
          <p:nvPr/>
        </p:nvSpPr>
        <p:spPr>
          <a:xfrm>
            <a:off x="7576651" y="49179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7" name="object 57"/>
          <p:cNvSpPr/>
          <p:nvPr/>
        </p:nvSpPr>
        <p:spPr>
          <a:xfrm>
            <a:off x="7576651" y="48177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8" name="object 58"/>
          <p:cNvSpPr/>
          <p:nvPr/>
        </p:nvSpPr>
        <p:spPr>
          <a:xfrm>
            <a:off x="7576651" y="471752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9" name="object 59"/>
          <p:cNvSpPr/>
          <p:nvPr/>
        </p:nvSpPr>
        <p:spPr>
          <a:xfrm>
            <a:off x="7576651" y="46172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0" name="object 60"/>
          <p:cNvSpPr/>
          <p:nvPr/>
        </p:nvSpPr>
        <p:spPr>
          <a:xfrm>
            <a:off x="7576651" y="451708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1" name="object 61"/>
          <p:cNvSpPr/>
          <p:nvPr/>
        </p:nvSpPr>
        <p:spPr>
          <a:xfrm>
            <a:off x="7576651" y="441686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2" name="object 62"/>
          <p:cNvSpPr/>
          <p:nvPr/>
        </p:nvSpPr>
        <p:spPr>
          <a:xfrm>
            <a:off x="7576651" y="431665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3" name="object 63"/>
          <p:cNvSpPr/>
          <p:nvPr/>
        </p:nvSpPr>
        <p:spPr>
          <a:xfrm>
            <a:off x="7576651" y="421641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4" name="object 64"/>
          <p:cNvSpPr/>
          <p:nvPr/>
        </p:nvSpPr>
        <p:spPr>
          <a:xfrm>
            <a:off x="7576651" y="411620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5" name="object 65"/>
          <p:cNvSpPr/>
          <p:nvPr/>
        </p:nvSpPr>
        <p:spPr>
          <a:xfrm>
            <a:off x="7576651" y="4015987"/>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6" name="object 66"/>
          <p:cNvSpPr/>
          <p:nvPr/>
        </p:nvSpPr>
        <p:spPr>
          <a:xfrm>
            <a:off x="7576651" y="391577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7" name="object 67"/>
          <p:cNvSpPr/>
          <p:nvPr/>
        </p:nvSpPr>
        <p:spPr>
          <a:xfrm>
            <a:off x="7576651" y="381553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8" name="object 68"/>
          <p:cNvSpPr/>
          <p:nvPr/>
        </p:nvSpPr>
        <p:spPr>
          <a:xfrm>
            <a:off x="7576651" y="371532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9" name="object 69"/>
          <p:cNvSpPr/>
          <p:nvPr/>
        </p:nvSpPr>
        <p:spPr>
          <a:xfrm>
            <a:off x="7576651" y="36151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0" name="object 70"/>
          <p:cNvSpPr/>
          <p:nvPr/>
        </p:nvSpPr>
        <p:spPr>
          <a:xfrm>
            <a:off x="7576651" y="35148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1" name="object 71"/>
          <p:cNvSpPr/>
          <p:nvPr/>
        </p:nvSpPr>
        <p:spPr>
          <a:xfrm>
            <a:off x="7576651" y="341465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2" name="object 72"/>
          <p:cNvSpPr/>
          <p:nvPr/>
        </p:nvSpPr>
        <p:spPr>
          <a:xfrm>
            <a:off x="7576651" y="3314444"/>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3" name="object 73"/>
          <p:cNvSpPr/>
          <p:nvPr/>
        </p:nvSpPr>
        <p:spPr>
          <a:xfrm>
            <a:off x="7576651" y="3214230"/>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4" name="object 74"/>
          <p:cNvSpPr/>
          <p:nvPr/>
        </p:nvSpPr>
        <p:spPr>
          <a:xfrm>
            <a:off x="7576651" y="31139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5" name="object 75"/>
          <p:cNvSpPr/>
          <p:nvPr/>
        </p:nvSpPr>
        <p:spPr>
          <a:xfrm>
            <a:off x="7576651" y="301377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6" name="object 76"/>
          <p:cNvSpPr/>
          <p:nvPr/>
        </p:nvSpPr>
        <p:spPr>
          <a:xfrm>
            <a:off x="7576651" y="291356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7" name="object 77"/>
          <p:cNvSpPr/>
          <p:nvPr/>
        </p:nvSpPr>
        <p:spPr>
          <a:xfrm>
            <a:off x="7576651" y="281333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8" name="object 78"/>
          <p:cNvSpPr/>
          <p:nvPr/>
        </p:nvSpPr>
        <p:spPr>
          <a:xfrm>
            <a:off x="7576651" y="271311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9" name="object 79"/>
          <p:cNvSpPr/>
          <p:nvPr/>
        </p:nvSpPr>
        <p:spPr>
          <a:xfrm>
            <a:off x="7576651" y="261290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0" name="object 80"/>
          <p:cNvSpPr/>
          <p:nvPr/>
        </p:nvSpPr>
        <p:spPr>
          <a:xfrm>
            <a:off x="7576651" y="251268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1" name="object 81"/>
          <p:cNvSpPr/>
          <p:nvPr/>
        </p:nvSpPr>
        <p:spPr>
          <a:xfrm>
            <a:off x="7576651" y="241245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2" name="object 82"/>
          <p:cNvSpPr/>
          <p:nvPr/>
        </p:nvSpPr>
        <p:spPr>
          <a:xfrm>
            <a:off x="7576651" y="231223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3" name="object 83"/>
          <p:cNvSpPr/>
          <p:nvPr/>
        </p:nvSpPr>
        <p:spPr>
          <a:xfrm>
            <a:off x="7576651" y="221202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4" name="object 84"/>
          <p:cNvSpPr/>
          <p:nvPr/>
        </p:nvSpPr>
        <p:spPr>
          <a:xfrm>
            <a:off x="7576651" y="21118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5" name="object 85"/>
          <p:cNvSpPr/>
          <p:nvPr/>
        </p:nvSpPr>
        <p:spPr>
          <a:xfrm>
            <a:off x="7576651" y="20115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6" name="object 86"/>
          <p:cNvSpPr/>
          <p:nvPr/>
        </p:nvSpPr>
        <p:spPr>
          <a:xfrm>
            <a:off x="7576651" y="19113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7" name="object 87"/>
          <p:cNvSpPr/>
          <p:nvPr/>
        </p:nvSpPr>
        <p:spPr>
          <a:xfrm>
            <a:off x="7576651" y="18111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8" name="object 88"/>
          <p:cNvSpPr/>
          <p:nvPr/>
        </p:nvSpPr>
        <p:spPr>
          <a:xfrm>
            <a:off x="7576651" y="171090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9" name="object 89"/>
          <p:cNvSpPr/>
          <p:nvPr/>
        </p:nvSpPr>
        <p:spPr>
          <a:xfrm>
            <a:off x="7472279" y="1458169"/>
            <a:ext cx="111522" cy="11692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0" name="object 90"/>
          <p:cNvSpPr/>
          <p:nvPr/>
        </p:nvSpPr>
        <p:spPr>
          <a:xfrm>
            <a:off x="7287323"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1" name="object 91"/>
          <p:cNvSpPr/>
          <p:nvPr/>
        </p:nvSpPr>
        <p:spPr>
          <a:xfrm>
            <a:off x="7191605"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2" name="object 92"/>
          <p:cNvSpPr/>
          <p:nvPr/>
        </p:nvSpPr>
        <p:spPr>
          <a:xfrm>
            <a:off x="7095887"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3" name="object 93"/>
          <p:cNvSpPr/>
          <p:nvPr/>
        </p:nvSpPr>
        <p:spPr>
          <a:xfrm>
            <a:off x="7000168"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4" name="object 94"/>
          <p:cNvSpPr/>
          <p:nvPr/>
        </p:nvSpPr>
        <p:spPr>
          <a:xfrm>
            <a:off x="6904450"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5" name="object 95"/>
          <p:cNvSpPr/>
          <p:nvPr/>
        </p:nvSpPr>
        <p:spPr>
          <a:xfrm>
            <a:off x="6808732"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6" name="object 96"/>
          <p:cNvSpPr/>
          <p:nvPr/>
        </p:nvSpPr>
        <p:spPr>
          <a:xfrm>
            <a:off x="6713013"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7" name="object 97"/>
          <p:cNvSpPr/>
          <p:nvPr/>
        </p:nvSpPr>
        <p:spPr>
          <a:xfrm>
            <a:off x="6617295"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8" name="object 98"/>
          <p:cNvSpPr/>
          <p:nvPr/>
        </p:nvSpPr>
        <p:spPr>
          <a:xfrm>
            <a:off x="6521576"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9" name="object 99"/>
          <p:cNvSpPr/>
          <p:nvPr/>
        </p:nvSpPr>
        <p:spPr>
          <a:xfrm>
            <a:off x="6425857"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0" name="object 100"/>
          <p:cNvSpPr/>
          <p:nvPr/>
        </p:nvSpPr>
        <p:spPr>
          <a:xfrm>
            <a:off x="6330140" y="144794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1" name="object 101"/>
          <p:cNvSpPr/>
          <p:nvPr/>
        </p:nvSpPr>
        <p:spPr>
          <a:xfrm>
            <a:off x="6064740" y="1458753"/>
            <a:ext cx="1517650" cy="3595452"/>
          </a:xfrm>
          <a:custGeom>
            <a:avLst/>
            <a:gdLst/>
            <a:ahLst/>
            <a:cxnLst/>
            <a:rect l="l" t="t" r="r" b="b"/>
            <a:pathLst>
              <a:path w="1517650" h="3731895">
                <a:moveTo>
                  <a:pt x="1667" y="162502"/>
                </a:moveTo>
                <a:lnTo>
                  <a:pt x="948" y="169789"/>
                </a:lnTo>
                <a:lnTo>
                  <a:pt x="426" y="177278"/>
                </a:lnTo>
                <a:lnTo>
                  <a:pt x="107" y="184972"/>
                </a:lnTo>
                <a:lnTo>
                  <a:pt x="0" y="223005"/>
                </a:lnTo>
                <a:lnTo>
                  <a:pt x="19391" y="223005"/>
                </a:lnTo>
                <a:lnTo>
                  <a:pt x="19512" y="184972"/>
                </a:lnTo>
                <a:lnTo>
                  <a:pt x="19779" y="178456"/>
                </a:lnTo>
                <a:lnTo>
                  <a:pt x="20258" y="171577"/>
                </a:lnTo>
                <a:lnTo>
                  <a:pt x="20923" y="164919"/>
                </a:lnTo>
                <a:lnTo>
                  <a:pt x="1667" y="162502"/>
                </a:lnTo>
                <a:close/>
              </a:path>
              <a:path w="1517650" h="3731895">
                <a:moveTo>
                  <a:pt x="19391" y="3670460"/>
                </a:moveTo>
                <a:lnTo>
                  <a:pt x="0" y="3670460"/>
                </a:lnTo>
                <a:lnTo>
                  <a:pt x="48" y="3703023"/>
                </a:lnTo>
                <a:lnTo>
                  <a:pt x="375" y="3709320"/>
                </a:lnTo>
                <a:lnTo>
                  <a:pt x="1251" y="3718936"/>
                </a:lnTo>
                <a:lnTo>
                  <a:pt x="2947" y="3731328"/>
                </a:lnTo>
                <a:lnTo>
                  <a:pt x="22067" y="3727958"/>
                </a:lnTo>
                <a:lnTo>
                  <a:pt x="20709" y="3719613"/>
                </a:lnTo>
                <a:lnTo>
                  <a:pt x="20050" y="3712670"/>
                </a:lnTo>
                <a:lnTo>
                  <a:pt x="19546" y="3705442"/>
                </a:lnTo>
                <a:lnTo>
                  <a:pt x="19431" y="3702336"/>
                </a:lnTo>
                <a:lnTo>
                  <a:pt x="19391" y="3670460"/>
                </a:lnTo>
                <a:close/>
              </a:path>
              <a:path w="1517650" h="3731895">
                <a:moveTo>
                  <a:pt x="1517065" y="3670460"/>
                </a:moveTo>
                <a:lnTo>
                  <a:pt x="1497674" y="3670460"/>
                </a:lnTo>
                <a:lnTo>
                  <a:pt x="1497552" y="3708493"/>
                </a:lnTo>
                <a:lnTo>
                  <a:pt x="1497288" y="3715002"/>
                </a:lnTo>
                <a:lnTo>
                  <a:pt x="1496814" y="3721880"/>
                </a:lnTo>
                <a:lnTo>
                  <a:pt x="1496161" y="3728546"/>
                </a:lnTo>
                <a:lnTo>
                  <a:pt x="1515398" y="3730962"/>
                </a:lnTo>
                <a:lnTo>
                  <a:pt x="1516124" y="3723676"/>
                </a:lnTo>
                <a:lnTo>
                  <a:pt x="1516646" y="3716187"/>
                </a:lnTo>
                <a:lnTo>
                  <a:pt x="1516960" y="3708493"/>
                </a:lnTo>
                <a:lnTo>
                  <a:pt x="1517065" y="3670460"/>
                </a:lnTo>
                <a:close/>
              </a:path>
              <a:path w="1517650" h="3731895">
                <a:moveTo>
                  <a:pt x="1514137" y="162118"/>
                </a:moveTo>
                <a:lnTo>
                  <a:pt x="1495017" y="165507"/>
                </a:lnTo>
                <a:lnTo>
                  <a:pt x="1496354" y="173852"/>
                </a:lnTo>
                <a:lnTo>
                  <a:pt x="1497015" y="180795"/>
                </a:lnTo>
                <a:lnTo>
                  <a:pt x="1497519" y="188003"/>
                </a:lnTo>
                <a:lnTo>
                  <a:pt x="1497609" y="190442"/>
                </a:lnTo>
                <a:lnTo>
                  <a:pt x="1497674" y="223005"/>
                </a:lnTo>
                <a:lnTo>
                  <a:pt x="1517065" y="223005"/>
                </a:lnTo>
                <a:lnTo>
                  <a:pt x="1517017" y="190442"/>
                </a:lnTo>
                <a:lnTo>
                  <a:pt x="1516692" y="184143"/>
                </a:lnTo>
                <a:lnTo>
                  <a:pt x="1515822" y="174521"/>
                </a:lnTo>
                <a:lnTo>
                  <a:pt x="1514137" y="162118"/>
                </a:lnTo>
                <a:close/>
              </a:path>
              <a:path w="1517650" h="3731895">
                <a:moveTo>
                  <a:pt x="1332843" y="0"/>
                </a:moveTo>
                <a:lnTo>
                  <a:pt x="1304065" y="0"/>
                </a:lnTo>
                <a:lnTo>
                  <a:pt x="1304065" y="20302"/>
                </a:lnTo>
                <a:lnTo>
                  <a:pt x="1332843" y="20302"/>
                </a:lnTo>
                <a:lnTo>
                  <a:pt x="1339843" y="20404"/>
                </a:lnTo>
                <a:lnTo>
                  <a:pt x="1346625" y="20708"/>
                </a:lnTo>
                <a:lnTo>
                  <a:pt x="1353196" y="21210"/>
                </a:lnTo>
                <a:lnTo>
                  <a:pt x="1359564" y="21906"/>
                </a:lnTo>
                <a:lnTo>
                  <a:pt x="1361852" y="1746"/>
                </a:lnTo>
                <a:lnTo>
                  <a:pt x="1354892" y="984"/>
                </a:lnTo>
                <a:lnTo>
                  <a:pt x="1347740" y="438"/>
                </a:lnTo>
                <a:lnTo>
                  <a:pt x="1340391" y="109"/>
                </a:lnTo>
                <a:lnTo>
                  <a:pt x="1332843" y="0"/>
                </a:lnTo>
                <a:close/>
              </a:path>
              <a:path w="1517650" h="3731895">
                <a:moveTo>
                  <a:pt x="213000" y="0"/>
                </a:moveTo>
                <a:lnTo>
                  <a:pt x="184222" y="0"/>
                </a:lnTo>
                <a:lnTo>
                  <a:pt x="181898" y="51"/>
                </a:lnTo>
                <a:lnTo>
                  <a:pt x="175884" y="393"/>
                </a:lnTo>
                <a:lnTo>
                  <a:pt x="166699" y="1310"/>
                </a:lnTo>
                <a:lnTo>
                  <a:pt x="154863" y="3086"/>
                </a:lnTo>
                <a:lnTo>
                  <a:pt x="158081" y="23103"/>
                </a:lnTo>
                <a:lnTo>
                  <a:pt x="166052" y="21682"/>
                </a:lnTo>
                <a:lnTo>
                  <a:pt x="172684" y="20993"/>
                </a:lnTo>
                <a:lnTo>
                  <a:pt x="179569" y="20464"/>
                </a:lnTo>
                <a:lnTo>
                  <a:pt x="182554" y="20342"/>
                </a:lnTo>
                <a:lnTo>
                  <a:pt x="184222" y="20302"/>
                </a:lnTo>
                <a:lnTo>
                  <a:pt x="213000" y="20302"/>
                </a:lnTo>
                <a:lnTo>
                  <a:pt x="213000"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2" name="object 102"/>
          <p:cNvSpPr/>
          <p:nvPr/>
        </p:nvSpPr>
        <p:spPr>
          <a:xfrm>
            <a:off x="1304727" y="1458098"/>
            <a:ext cx="1497965" cy="3753739"/>
          </a:xfrm>
          <a:custGeom>
            <a:avLst/>
            <a:gdLst/>
            <a:ahLst/>
            <a:cxnLst/>
            <a:rect l="l" t="t" r="r" b="b"/>
            <a:pathLst>
              <a:path w="1497964"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CE171E"/>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3" name="object 103"/>
          <p:cNvSpPr/>
          <p:nvPr/>
        </p:nvSpPr>
        <p:spPr>
          <a:xfrm>
            <a:off x="1430548" y="1551028"/>
            <a:ext cx="1221740" cy="779475"/>
          </a:xfrm>
          <a:custGeom>
            <a:avLst/>
            <a:gdLst/>
            <a:ahLst/>
            <a:cxnLst/>
            <a:rect l="l" t="t" r="r" b="b"/>
            <a:pathLst>
              <a:path w="1221739" h="799464">
                <a:moveTo>
                  <a:pt x="0" y="0"/>
                </a:moveTo>
                <a:lnTo>
                  <a:pt x="1221689" y="0"/>
                </a:lnTo>
                <a:lnTo>
                  <a:pt x="1221689" y="799279"/>
                </a:lnTo>
                <a:lnTo>
                  <a:pt x="0" y="799279"/>
                </a:lnTo>
                <a:lnTo>
                  <a:pt x="0" y="0"/>
                </a:lnTo>
                <a:close/>
              </a:path>
            </a:pathLst>
          </a:custGeom>
          <a:solidFill>
            <a:srgbClr val="CE171E"/>
          </a:solidFill>
        </p:spPr>
        <p:txBody>
          <a:bodyPr wrap="square" lIns="0" tIns="0" rIns="0" bIns="0" rtlCol="0"/>
          <a:lstStyle/>
          <a:p>
            <a:pPr algn="ctr" defTabSz="914400" eaLnBrk="0" fontAlgn="base" hangingPunct="0">
              <a:spcBef>
                <a:spcPct val="0"/>
              </a:spcBef>
              <a:spcAft>
                <a:spcPct val="0"/>
              </a:spcAft>
            </a:pPr>
            <a:endParaRPr lang="es-CO" sz="2000" dirty="0">
              <a:solidFill>
                <a:srgbClr val="000000"/>
              </a:solidFill>
              <a:latin typeface="Times New Roman" panose="02020603050405020304" pitchFamily="18" charset="0"/>
              <a:cs typeface="Times New Roman" panose="02020603050405020304" pitchFamily="18" charset="0"/>
            </a:endParaRPr>
          </a:p>
        </p:txBody>
      </p:sp>
      <p:sp>
        <p:nvSpPr>
          <p:cNvPr id="104" name="object 104"/>
          <p:cNvSpPr txBox="1"/>
          <p:nvPr/>
        </p:nvSpPr>
        <p:spPr>
          <a:xfrm>
            <a:off x="1427943" y="1491081"/>
            <a:ext cx="1237721" cy="736997"/>
          </a:xfrm>
          <a:prstGeom prst="rect">
            <a:avLst/>
          </a:prstGeom>
        </p:spPr>
        <p:txBody>
          <a:bodyPr vert="horz" wrap="square" lIns="0" tIns="64135" rIns="0" bIns="0" rtlCol="0">
            <a:spAutoFit/>
          </a:bodyPr>
          <a:lstStyle/>
          <a:p>
            <a:pPr marL="33020" marR="5080" indent="-20955" defTabSz="914400" eaLnBrk="0" fontAlgn="base" hangingPunct="0">
              <a:lnSpc>
                <a:spcPct val="78100"/>
              </a:lnSpc>
              <a:spcBef>
                <a:spcPts val="505"/>
              </a:spcBef>
              <a:spcAft>
                <a:spcPct val="0"/>
              </a:spcAft>
            </a:pPr>
            <a:r>
              <a:rPr sz="1400" b="1" spc="-10" dirty="0">
                <a:solidFill>
                  <a:srgbClr val="FFFFFF"/>
                </a:solidFill>
                <a:latin typeface="Times New Roman" panose="02020603050405020304" pitchFamily="18" charset="0"/>
                <a:cs typeface="Times New Roman" panose="02020603050405020304" pitchFamily="18" charset="0"/>
              </a:rPr>
              <a:t>I.</a:t>
            </a:r>
            <a:r>
              <a:rPr lang="es-CO" sz="1400" b="1" spc="-10" dirty="0">
                <a:solidFill>
                  <a:srgbClr val="FFFFFF"/>
                </a:solidFill>
                <a:latin typeface="Times New Roman" panose="02020603050405020304" pitchFamily="18" charset="0"/>
                <a:cs typeface="Times New Roman" panose="02020603050405020304" pitchFamily="18" charset="0"/>
              </a:rPr>
              <a:t> </a:t>
            </a:r>
            <a:r>
              <a:rPr lang="es-CO" sz="1400" b="1" spc="-5" dirty="0">
                <a:solidFill>
                  <a:srgbClr val="FFFFFF"/>
                </a:solidFill>
                <a:latin typeface="Times New Roman" panose="02020603050405020304" pitchFamily="18" charset="0"/>
                <a:cs typeface="Times New Roman" panose="02020603050405020304" pitchFamily="18" charset="0"/>
              </a:rPr>
              <a:t>Presenta</a:t>
            </a:r>
            <a:r>
              <a:rPr lang="es-CO" sz="1400" b="1" dirty="0">
                <a:solidFill>
                  <a:srgbClr val="FFFFFF"/>
                </a:solidFill>
                <a:latin typeface="Times New Roman" panose="02020603050405020304" pitchFamily="18" charset="0"/>
                <a:cs typeface="Times New Roman" panose="02020603050405020304" pitchFamily="18" charset="0"/>
              </a:rPr>
              <a:t>ción </a:t>
            </a:r>
            <a:r>
              <a:rPr sz="1400" b="1" spc="15" dirty="0">
                <a:solidFill>
                  <a:srgbClr val="FFFFFF"/>
                </a:solidFill>
                <a:latin typeface="Times New Roman" panose="02020603050405020304" pitchFamily="18" charset="0"/>
                <a:cs typeface="Times New Roman" panose="02020603050405020304" pitchFamily="18" charset="0"/>
              </a:rPr>
              <a:t>de </a:t>
            </a:r>
            <a:r>
              <a:rPr lang="es-CO" sz="1400" b="1" spc="5" dirty="0">
                <a:solidFill>
                  <a:srgbClr val="FFFFFF"/>
                </a:solidFill>
                <a:latin typeface="Times New Roman" panose="02020603050405020304" pitchFamily="18" charset="0"/>
                <a:cs typeface="Times New Roman" panose="02020603050405020304" pitchFamily="18" charset="0"/>
              </a:rPr>
              <a:t>los</a:t>
            </a:r>
            <a:r>
              <a:rPr sz="1400" b="1" spc="5" dirty="0">
                <a:solidFill>
                  <a:srgbClr val="FFFFFF"/>
                </a:solidFill>
                <a:latin typeface="Times New Roman" panose="02020603050405020304" pitchFamily="18" charset="0"/>
                <a:cs typeface="Times New Roman" panose="02020603050405020304" pitchFamily="18" charset="0"/>
              </a:rPr>
              <a:t>  </a:t>
            </a:r>
            <a:r>
              <a:rPr lang="es-CO" sz="1400" b="1" dirty="0">
                <a:solidFill>
                  <a:srgbClr val="FFFFFF"/>
                </a:solidFill>
                <a:latin typeface="Times New Roman" panose="02020603050405020304" pitchFamily="18" charset="0"/>
                <a:cs typeface="Times New Roman" panose="02020603050405020304" pitchFamily="18" charset="0"/>
              </a:rPr>
              <a:t>informes</a:t>
            </a:r>
            <a:r>
              <a:rPr lang="es-CO" sz="1400" dirty="0">
                <a:solidFill>
                  <a:srgbClr val="000000"/>
                </a:solidFill>
                <a:latin typeface="Times New Roman" panose="02020603050405020304" pitchFamily="18" charset="0"/>
                <a:cs typeface="Times New Roman" panose="02020603050405020304" pitchFamily="18" charset="0"/>
              </a:rPr>
              <a:t> </a:t>
            </a:r>
            <a:r>
              <a:rPr lang="es-CO" sz="1400" b="1" spc="5" dirty="0">
                <a:solidFill>
                  <a:srgbClr val="FFFFFF"/>
                </a:solidFill>
                <a:latin typeface="Times New Roman" panose="02020603050405020304" pitchFamily="18" charset="0"/>
                <a:cs typeface="Times New Roman" panose="02020603050405020304" pitchFamily="18" charset="0"/>
              </a:rPr>
              <a:t>fiscales</a:t>
            </a:r>
            <a:endParaRPr lang="es-CO" sz="1400" dirty="0">
              <a:solidFill>
                <a:srgbClr val="000000"/>
              </a:solidFill>
              <a:latin typeface="Times New Roman" panose="02020603050405020304" pitchFamily="18" charset="0"/>
              <a:cs typeface="Times New Roman" panose="02020603050405020304" pitchFamily="18" charset="0"/>
            </a:endParaRPr>
          </a:p>
        </p:txBody>
      </p:sp>
      <p:graphicFrame>
        <p:nvGraphicFramePr>
          <p:cNvPr id="105" name="object 105"/>
          <p:cNvGraphicFramePr>
            <a:graphicFrameLocks noGrp="1"/>
          </p:cNvGraphicFramePr>
          <p:nvPr>
            <p:extLst>
              <p:ext uri="{D42A27DB-BD31-4B8C-83A1-F6EECF244321}">
                <p14:modId xmlns:p14="http://schemas.microsoft.com/office/powerpoint/2010/main" val="536860961"/>
              </p:ext>
            </p:extLst>
          </p:nvPr>
        </p:nvGraphicFramePr>
        <p:xfrm>
          <a:off x="1425925" y="2262466"/>
          <a:ext cx="1221740" cy="2691325"/>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45"/>
                        </a:spcBef>
                      </a:pPr>
                      <a:endParaRPr sz="1400" dirty="0">
                        <a:latin typeface="Times New Roman"/>
                        <a:cs typeface="Times New Roman"/>
                      </a:endParaRPr>
                    </a:p>
                    <a:p>
                      <a:pPr marL="160020">
                        <a:lnSpc>
                          <a:spcPct val="100000"/>
                        </a:lnSpc>
                      </a:pPr>
                      <a:r>
                        <a:rPr sz="1400" spc="-45" dirty="0">
                          <a:solidFill>
                            <a:srgbClr val="231F20"/>
                          </a:solidFill>
                          <a:latin typeface="Calibri"/>
                          <a:cs typeface="Calibri"/>
                        </a:rPr>
                        <a:t>1.1</a:t>
                      </a:r>
                      <a:r>
                        <a:rPr sz="1400" spc="-10" dirty="0">
                          <a:solidFill>
                            <a:srgbClr val="231F20"/>
                          </a:solidFill>
                          <a:latin typeface="Calibri"/>
                          <a:cs typeface="Calibri"/>
                        </a:rPr>
                        <a:t> </a:t>
                      </a:r>
                      <a:r>
                        <a:rPr sz="1400" spc="-65" dirty="0">
                          <a:solidFill>
                            <a:srgbClr val="231F20"/>
                          </a:solidFill>
                          <a:latin typeface="Calibri"/>
                          <a:cs typeface="Calibri"/>
                        </a:rPr>
                        <a:t>Cobertura</a:t>
                      </a:r>
                      <a:endParaRPr sz="14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0"/>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3035" marR="124460" indent="-12065">
                        <a:lnSpc>
                          <a:spcPts val="1600"/>
                        </a:lnSpc>
                        <a:spcBef>
                          <a:spcPts val="975"/>
                        </a:spcBef>
                      </a:pPr>
                      <a:r>
                        <a:rPr sz="1400" spc="-45" dirty="0">
                          <a:solidFill>
                            <a:srgbClr val="231F20"/>
                          </a:solidFill>
                          <a:latin typeface="Calibri"/>
                          <a:cs typeface="Calibri"/>
                        </a:rPr>
                        <a:t>1.2</a:t>
                      </a:r>
                      <a:r>
                        <a:rPr sz="1400" spc="-65" dirty="0">
                          <a:solidFill>
                            <a:srgbClr val="231F20"/>
                          </a:solidFill>
                          <a:latin typeface="Calibri"/>
                          <a:cs typeface="Calibri"/>
                        </a:rPr>
                        <a:t> </a:t>
                      </a:r>
                      <a:r>
                        <a:rPr sz="1400" spc="-70" dirty="0">
                          <a:solidFill>
                            <a:srgbClr val="231F20"/>
                          </a:solidFill>
                          <a:latin typeface="Calibri"/>
                          <a:cs typeface="Calibri"/>
                        </a:rPr>
                        <a:t>Frecuencia  </a:t>
                      </a:r>
                      <a:r>
                        <a:rPr sz="1400" spc="-75" dirty="0">
                          <a:solidFill>
                            <a:srgbClr val="231F20"/>
                          </a:solidFill>
                          <a:latin typeface="Calibri"/>
                          <a:cs typeface="Calibri"/>
                        </a:rPr>
                        <a:t>y</a:t>
                      </a:r>
                      <a:r>
                        <a:rPr sz="1400" spc="-25" dirty="0">
                          <a:solidFill>
                            <a:srgbClr val="231F20"/>
                          </a:solidFill>
                          <a:latin typeface="Calibri"/>
                          <a:cs typeface="Calibri"/>
                        </a:rPr>
                        <a:t> </a:t>
                      </a:r>
                      <a:r>
                        <a:rPr sz="1400" spc="-70" dirty="0">
                          <a:solidFill>
                            <a:srgbClr val="231F20"/>
                          </a:solidFill>
                          <a:latin typeface="Calibri"/>
                          <a:cs typeface="Calibri"/>
                        </a:rPr>
                        <a:t>oportunidad</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1"/>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45"/>
                        </a:spcBef>
                      </a:pPr>
                      <a:endParaRPr sz="1400">
                        <a:latin typeface="Times New Roman"/>
                        <a:cs typeface="Times New Roman"/>
                      </a:endParaRPr>
                    </a:p>
                    <a:p>
                      <a:pPr marL="239395">
                        <a:lnSpc>
                          <a:spcPct val="100000"/>
                        </a:lnSpc>
                      </a:pPr>
                      <a:r>
                        <a:rPr sz="1400" spc="-45" dirty="0">
                          <a:solidFill>
                            <a:srgbClr val="231F20"/>
                          </a:solidFill>
                          <a:latin typeface="Calibri"/>
                          <a:cs typeface="Calibri"/>
                        </a:rPr>
                        <a:t>1.3</a:t>
                      </a:r>
                      <a:r>
                        <a:rPr sz="1400" spc="-5" dirty="0">
                          <a:solidFill>
                            <a:srgbClr val="231F20"/>
                          </a:solidFill>
                          <a:latin typeface="Calibri"/>
                          <a:cs typeface="Calibri"/>
                        </a:rPr>
                        <a:t> </a:t>
                      </a:r>
                      <a:r>
                        <a:rPr sz="1400" spc="-40" dirty="0">
                          <a:solidFill>
                            <a:srgbClr val="231F20"/>
                          </a:solidFill>
                          <a:latin typeface="Calibri"/>
                          <a:cs typeface="Calibri"/>
                        </a:rPr>
                        <a:t>Calidad</a:t>
                      </a:r>
                      <a:endParaRPr sz="14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2"/>
                  </a:ext>
                </a:extLst>
              </a:tr>
              <a:tr h="79495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2000" dirty="0">
                        <a:latin typeface="Times New Roman"/>
                        <a:cs typeface="Times New Roman"/>
                      </a:endParaRPr>
                    </a:p>
                    <a:p>
                      <a:pPr marL="150495">
                        <a:lnSpc>
                          <a:spcPct val="100000"/>
                        </a:lnSpc>
                      </a:pPr>
                      <a:r>
                        <a:rPr sz="1400" spc="-45" dirty="0">
                          <a:solidFill>
                            <a:srgbClr val="231F20"/>
                          </a:solidFill>
                          <a:latin typeface="Calibri"/>
                          <a:cs typeface="Calibri"/>
                        </a:rPr>
                        <a:t>1.4</a:t>
                      </a:r>
                      <a:r>
                        <a:rPr sz="1400" spc="-5" dirty="0">
                          <a:solidFill>
                            <a:srgbClr val="231F20"/>
                          </a:solidFill>
                          <a:latin typeface="Calibri"/>
                          <a:cs typeface="Calibri"/>
                        </a:rPr>
                        <a:t> </a:t>
                      </a:r>
                      <a:r>
                        <a:rPr sz="1400" spc="-55" dirty="0">
                          <a:solidFill>
                            <a:srgbClr val="231F20"/>
                          </a:solidFill>
                          <a:latin typeface="Calibri"/>
                          <a:cs typeface="Calibri"/>
                        </a:rPr>
                        <a:t>Integridad</a:t>
                      </a:r>
                      <a:endParaRPr sz="1400" dirty="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3"/>
                  </a:ext>
                </a:extLst>
              </a:tr>
            </a:tbl>
          </a:graphicData>
        </a:graphic>
      </p:graphicFrame>
      <p:sp>
        <p:nvSpPr>
          <p:cNvPr id="106" name="object 106"/>
          <p:cNvSpPr/>
          <p:nvPr/>
        </p:nvSpPr>
        <p:spPr>
          <a:xfrm>
            <a:off x="1295030" y="1447948"/>
            <a:ext cx="1517650" cy="3763646"/>
          </a:xfrm>
          <a:custGeom>
            <a:avLst/>
            <a:gdLst/>
            <a:ahLst/>
            <a:cxnLst/>
            <a:rect l="l" t="t" r="r" b="b"/>
            <a:pathLst>
              <a:path w="1517650" h="3860165">
                <a:moveTo>
                  <a:pt x="184222" y="0"/>
                </a:moveTo>
                <a:lnTo>
                  <a:pt x="126211" y="10072"/>
                </a:lnTo>
                <a:lnTo>
                  <a:pt x="75440" y="34131"/>
                </a:lnTo>
                <a:lnTo>
                  <a:pt x="43003" y="62700"/>
                </a:lnTo>
                <a:lnTo>
                  <a:pt x="16997" y="103915"/>
                </a:lnTo>
                <a:lnTo>
                  <a:pt x="2046" y="159375"/>
                </a:lnTo>
                <a:lnTo>
                  <a:pt x="0" y="3700590"/>
                </a:lnTo>
                <a:lnTo>
                  <a:pt x="373" y="3709166"/>
                </a:lnTo>
                <a:lnTo>
                  <a:pt x="9620" y="3761326"/>
                </a:lnTo>
                <a:lnTo>
                  <a:pt x="32600" y="3814482"/>
                </a:lnTo>
                <a:lnTo>
                  <a:pt x="59886" y="3848443"/>
                </a:lnTo>
                <a:lnTo>
                  <a:pt x="73996" y="3859979"/>
                </a:lnTo>
                <a:lnTo>
                  <a:pt x="114452" y="3859979"/>
                </a:lnTo>
                <a:lnTo>
                  <a:pt x="107365" y="3857238"/>
                </a:lnTo>
                <a:lnTo>
                  <a:pt x="88698" y="3846323"/>
                </a:lnTo>
                <a:lnTo>
                  <a:pt x="48906" y="3803495"/>
                </a:lnTo>
                <a:lnTo>
                  <a:pt x="28195" y="3755489"/>
                </a:lnTo>
                <a:lnTo>
                  <a:pt x="20477" y="3716284"/>
                </a:lnTo>
                <a:lnTo>
                  <a:pt x="19391" y="3700590"/>
                </a:lnTo>
                <a:lnTo>
                  <a:pt x="19447" y="191963"/>
                </a:lnTo>
                <a:lnTo>
                  <a:pt x="26509" y="135348"/>
                </a:lnTo>
                <a:lnTo>
                  <a:pt x="45027" y="92864"/>
                </a:lnTo>
                <a:lnTo>
                  <a:pt x="85935" y="51201"/>
                </a:lnTo>
                <a:lnTo>
                  <a:pt x="131787" y="29500"/>
                </a:lnTo>
                <a:lnTo>
                  <a:pt x="169232" y="21440"/>
                </a:lnTo>
                <a:lnTo>
                  <a:pt x="184222" y="20303"/>
                </a:lnTo>
                <a:lnTo>
                  <a:pt x="184222" y="0"/>
                </a:lnTo>
                <a:close/>
              </a:path>
              <a:path w="1517650" h="3860165">
                <a:moveTo>
                  <a:pt x="1332843" y="0"/>
                </a:moveTo>
                <a:lnTo>
                  <a:pt x="184222" y="0"/>
                </a:lnTo>
                <a:lnTo>
                  <a:pt x="184222"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2" y="3781058"/>
                </a:lnTo>
                <a:lnTo>
                  <a:pt x="1452994" y="3824329"/>
                </a:lnTo>
                <a:lnTo>
                  <a:pt x="1408030" y="3855202"/>
                </a:lnTo>
                <a:lnTo>
                  <a:pt x="1395601" y="3859979"/>
                </a:lnTo>
                <a:lnTo>
                  <a:pt x="1440551" y="3859979"/>
                </a:lnTo>
                <a:lnTo>
                  <a:pt x="1474072" y="3830766"/>
                </a:lnTo>
                <a:lnTo>
                  <a:pt x="1500079" y="3789551"/>
                </a:lnTo>
                <a:lnTo>
                  <a:pt x="1515030" y="3734091"/>
                </a:lnTo>
                <a:lnTo>
                  <a:pt x="1517065" y="3700590"/>
                </a:lnTo>
                <a:lnTo>
                  <a:pt x="1517027" y="191963"/>
                </a:lnTo>
                <a:lnTo>
                  <a:pt x="1507463" y="132140"/>
                </a:lnTo>
                <a:lnTo>
                  <a:pt x="1484474" y="78985"/>
                </a:lnTo>
                <a:lnTo>
                  <a:pt x="1457187" y="45024"/>
                </a:lnTo>
                <a:lnTo>
                  <a:pt x="1417831" y="17795"/>
                </a:lnTo>
                <a:lnTo>
                  <a:pt x="1364852" y="2142"/>
                </a:lnTo>
                <a:lnTo>
                  <a:pt x="1332843"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7" name="object 90"/>
          <p:cNvSpPr/>
          <p:nvPr/>
        </p:nvSpPr>
        <p:spPr>
          <a:xfrm>
            <a:off x="7395273"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8" name="object 91"/>
          <p:cNvSpPr/>
          <p:nvPr/>
        </p:nvSpPr>
        <p:spPr>
          <a:xfrm>
            <a:off x="7299555"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9" name="object 92"/>
          <p:cNvSpPr/>
          <p:nvPr/>
        </p:nvSpPr>
        <p:spPr>
          <a:xfrm>
            <a:off x="720383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0" name="object 93"/>
          <p:cNvSpPr/>
          <p:nvPr/>
        </p:nvSpPr>
        <p:spPr>
          <a:xfrm>
            <a:off x="7108118"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1" name="object 94"/>
          <p:cNvSpPr/>
          <p:nvPr/>
        </p:nvSpPr>
        <p:spPr>
          <a:xfrm>
            <a:off x="7012400"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2" name="object 95"/>
          <p:cNvSpPr/>
          <p:nvPr/>
        </p:nvSpPr>
        <p:spPr>
          <a:xfrm>
            <a:off x="6916682"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3" name="object 96"/>
          <p:cNvSpPr/>
          <p:nvPr/>
        </p:nvSpPr>
        <p:spPr>
          <a:xfrm>
            <a:off x="6820963"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4" name="object 97"/>
          <p:cNvSpPr/>
          <p:nvPr/>
        </p:nvSpPr>
        <p:spPr>
          <a:xfrm>
            <a:off x="6725245"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5" name="object 98"/>
          <p:cNvSpPr/>
          <p:nvPr/>
        </p:nvSpPr>
        <p:spPr>
          <a:xfrm>
            <a:off x="6629526"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6" name="object 99"/>
          <p:cNvSpPr/>
          <p:nvPr/>
        </p:nvSpPr>
        <p:spPr>
          <a:xfrm>
            <a:off x="653380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7" name="object 100"/>
          <p:cNvSpPr/>
          <p:nvPr/>
        </p:nvSpPr>
        <p:spPr>
          <a:xfrm>
            <a:off x="6438090" y="52134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8" name="object 98"/>
          <p:cNvSpPr/>
          <p:nvPr/>
        </p:nvSpPr>
        <p:spPr>
          <a:xfrm>
            <a:off x="6337426"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9" name="object 99"/>
          <p:cNvSpPr/>
          <p:nvPr/>
        </p:nvSpPr>
        <p:spPr>
          <a:xfrm>
            <a:off x="624170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20" name="object 100"/>
          <p:cNvSpPr/>
          <p:nvPr/>
        </p:nvSpPr>
        <p:spPr>
          <a:xfrm>
            <a:off x="6145990" y="52134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9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1" y="0"/>
            <a:ext cx="8343899" cy="1104636"/>
          </a:xfrm>
        </p:spPr>
        <p:txBody>
          <a:bodyPr>
            <a:normAutofit/>
          </a:bodyPr>
          <a:lstStyle/>
          <a:p>
            <a:pPr algn="l"/>
            <a:r>
              <a:rPr lang="es-CO" b="1" dirty="0">
                <a:latin typeface="Times New Roman" panose="02020603050405020304" pitchFamily="18" charset="0"/>
                <a:cs typeface="Times New Roman" panose="02020603050405020304" pitchFamily="18" charset="0"/>
              </a:rPr>
              <a:t>II. Importancia de la información en el CTF Referencias en otros pilares</a:t>
            </a:r>
          </a:p>
        </p:txBody>
      </p:sp>
      <p:sp>
        <p:nvSpPr>
          <p:cNvPr id="3"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defTabSz="914400" eaLnBrk="0" fontAlgn="base" hangingPunct="0">
              <a:lnSpc>
                <a:spcPts val="3100"/>
              </a:lnSpc>
              <a:spcBef>
                <a:spcPts val="219"/>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Riesgos fiscales considerados como pasivos  contingentes</a:t>
            </a:r>
            <a:endParaRPr sz="2600" b="1" dirty="0">
              <a:solidFill>
                <a:srgbClr val="000000"/>
              </a:solidFill>
              <a:latin typeface="Times New Roman" panose="02020603050405020304" pitchFamily="18" charset="0"/>
              <a:cs typeface="Times New Roman" panose="02020603050405020304" pitchFamily="18" charset="0"/>
            </a:endParaRPr>
          </a:p>
          <a:p>
            <a:pPr marL="755650" marR="546735" lvl="1" indent="-285750" algn="just" defTabSz="914400" eaLnBrk="0" fontAlgn="base" hangingPunct="0">
              <a:lnSpc>
                <a:spcPts val="2870"/>
              </a:lnSpc>
              <a:spcBef>
                <a:spcPts val="615"/>
              </a:spcBef>
              <a:spcAft>
                <a:spcPct val="0"/>
              </a:spcAft>
              <a:buFontTx/>
              <a:buChar char="–"/>
              <a:tabLst>
                <a:tab pos="755650" algn="l"/>
              </a:tabLst>
            </a:pPr>
            <a:r>
              <a:rPr sz="2400" dirty="0">
                <a:solidFill>
                  <a:srgbClr val="990000"/>
                </a:solidFill>
                <a:latin typeface="Times New Roman" panose="02020603050405020304" pitchFamily="18" charset="0"/>
                <a:cs typeface="Times New Roman" panose="02020603050405020304" pitchFamily="18" charset="0"/>
              </a:rPr>
              <a:t>Riesgos macroeconómicos; Riesgos </a:t>
            </a:r>
            <a:r>
              <a:rPr sz="2400" spc="-5" dirty="0">
                <a:solidFill>
                  <a:srgbClr val="990000"/>
                </a:solidFill>
                <a:latin typeface="Times New Roman" panose="02020603050405020304" pitchFamily="18" charset="0"/>
                <a:cs typeface="Times New Roman" panose="02020603050405020304" pitchFamily="18" charset="0"/>
              </a:rPr>
              <a:t>fiscales  específicos; </a:t>
            </a:r>
            <a:r>
              <a:rPr sz="2400" dirty="0">
                <a:solidFill>
                  <a:srgbClr val="990000"/>
                </a:solidFill>
                <a:latin typeface="Times New Roman" panose="02020603050405020304" pitchFamily="18" charset="0"/>
                <a:cs typeface="Times New Roman" panose="02020603050405020304" pitchFamily="18" charset="0"/>
              </a:rPr>
              <a:t>análisis de </a:t>
            </a:r>
            <a:r>
              <a:rPr sz="2400" spc="-5" dirty="0">
                <a:solidFill>
                  <a:srgbClr val="990000"/>
                </a:solidFill>
                <a:latin typeface="Times New Roman" panose="02020603050405020304" pitchFamily="18" charset="0"/>
                <a:cs typeface="Times New Roman" panose="02020603050405020304" pitchFamily="18" charset="0"/>
              </a:rPr>
              <a:t>sostenibilidad </a:t>
            </a:r>
            <a:r>
              <a:rPr sz="2400" dirty="0">
                <a:solidFill>
                  <a:srgbClr val="990000"/>
                </a:solidFill>
                <a:latin typeface="Times New Roman" panose="02020603050405020304" pitchFamily="18" charset="0"/>
                <a:cs typeface="Times New Roman" panose="02020603050405020304" pitchFamily="18" charset="0"/>
              </a:rPr>
              <a:t>en el largo  plazo</a:t>
            </a:r>
            <a:endParaRPr sz="2400" dirty="0">
              <a:solidFill>
                <a:srgbClr val="000000"/>
              </a:solidFill>
              <a:latin typeface="Times New Roman" panose="02020603050405020304" pitchFamily="18" charset="0"/>
              <a:cs typeface="Times New Roman" panose="02020603050405020304" pitchFamily="18" charset="0"/>
            </a:endParaRPr>
          </a:p>
          <a:p>
            <a:pPr marL="755650" marR="5080" lvl="1" indent="-285750" algn="just" defTabSz="914400" eaLnBrk="0" fontAlgn="base" hangingPunct="0">
              <a:lnSpc>
                <a:spcPct val="100099"/>
              </a:lnSpc>
              <a:spcBef>
                <a:spcPts val="484"/>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Imprevistos presupuestarios; Gestión </a:t>
            </a:r>
            <a:r>
              <a:rPr sz="2400" dirty="0">
                <a:solidFill>
                  <a:srgbClr val="990000"/>
                </a:solidFill>
                <a:latin typeface="Times New Roman" panose="02020603050405020304" pitchFamily="18" charset="0"/>
                <a:cs typeface="Times New Roman" panose="02020603050405020304" pitchFamily="18" charset="0"/>
              </a:rPr>
              <a:t>de </a:t>
            </a:r>
            <a:r>
              <a:rPr sz="2400" spc="-5" dirty="0">
                <a:solidFill>
                  <a:srgbClr val="990000"/>
                </a:solidFill>
                <a:latin typeface="Times New Roman" panose="02020603050405020304" pitchFamily="18" charset="0"/>
                <a:cs typeface="Times New Roman" panose="02020603050405020304" pitchFamily="18" charset="0"/>
              </a:rPr>
              <a:t>activos </a:t>
            </a:r>
            <a:r>
              <a:rPr sz="2400" dirty="0">
                <a:solidFill>
                  <a:srgbClr val="990000"/>
                </a:solidFill>
                <a:latin typeface="Times New Roman" panose="02020603050405020304" pitchFamily="18" charset="0"/>
                <a:cs typeface="Times New Roman" panose="02020603050405020304" pitchFamily="18" charset="0"/>
              </a:rPr>
              <a:t>y  pasivos; </a:t>
            </a:r>
            <a:r>
              <a:rPr sz="2400" spc="-5" dirty="0">
                <a:solidFill>
                  <a:srgbClr val="990000"/>
                </a:solidFill>
                <a:latin typeface="Times New Roman" panose="02020603050405020304" pitchFamily="18" charset="0"/>
                <a:cs typeface="Times New Roman" panose="02020603050405020304" pitchFamily="18" charset="0"/>
              </a:rPr>
              <a:t>Garantías; APPs; Exposición </a:t>
            </a:r>
            <a:r>
              <a:rPr sz="2400" dirty="0">
                <a:solidFill>
                  <a:srgbClr val="990000"/>
                </a:solidFill>
                <a:latin typeface="Times New Roman" panose="02020603050405020304" pitchFamily="18" charset="0"/>
                <a:cs typeface="Times New Roman" panose="02020603050405020304" pitchFamily="18" charset="0"/>
              </a:rPr>
              <a:t>del </a:t>
            </a:r>
            <a:r>
              <a:rPr sz="2400" spc="-5" dirty="0">
                <a:solidFill>
                  <a:srgbClr val="990000"/>
                </a:solidFill>
                <a:latin typeface="Times New Roman" panose="02020603050405020304" pitchFamily="18" charset="0"/>
                <a:cs typeface="Times New Roman" panose="02020603050405020304" pitchFamily="18" charset="0"/>
              </a:rPr>
              <a:t>sector  financiero; </a:t>
            </a:r>
            <a:r>
              <a:rPr sz="2400" dirty="0">
                <a:solidFill>
                  <a:srgbClr val="990000"/>
                </a:solidFill>
                <a:latin typeface="Times New Roman" panose="02020603050405020304" pitchFamily="18" charset="0"/>
                <a:cs typeface="Times New Roman" panose="02020603050405020304" pitchFamily="18" charset="0"/>
              </a:rPr>
              <a:t>Recursos </a:t>
            </a:r>
            <a:r>
              <a:rPr sz="2400" spc="-5" dirty="0">
                <a:solidFill>
                  <a:srgbClr val="990000"/>
                </a:solidFill>
                <a:latin typeface="Times New Roman" panose="02020603050405020304" pitchFamily="18" charset="0"/>
                <a:cs typeface="Times New Roman" panose="02020603050405020304" pitchFamily="18" charset="0"/>
              </a:rPr>
              <a:t>naturales, </a:t>
            </a:r>
            <a:r>
              <a:rPr sz="2400" dirty="0">
                <a:solidFill>
                  <a:srgbClr val="990000"/>
                </a:solidFill>
                <a:latin typeface="Times New Roman" panose="02020603050405020304" pitchFamily="18" charset="0"/>
                <a:cs typeface="Times New Roman" panose="02020603050405020304" pitchFamily="18" charset="0"/>
              </a:rPr>
              <a:t>Riesgos</a:t>
            </a:r>
            <a:r>
              <a:rPr sz="2400" spc="15" dirty="0">
                <a:solidFill>
                  <a:srgbClr val="990000"/>
                </a:solidFill>
                <a:latin typeface="Times New Roman" panose="02020603050405020304" pitchFamily="18" charset="0"/>
                <a:cs typeface="Times New Roman" panose="02020603050405020304" pitchFamily="18" charset="0"/>
              </a:rPr>
              <a:t> </a:t>
            </a:r>
            <a:r>
              <a:rPr sz="2400" spc="-5" dirty="0">
                <a:solidFill>
                  <a:srgbClr val="990000"/>
                </a:solidFill>
                <a:latin typeface="Times New Roman" panose="02020603050405020304" pitchFamily="18" charset="0"/>
                <a:cs typeface="Times New Roman" panose="02020603050405020304" pitchFamily="18" charset="0"/>
              </a:rPr>
              <a:t>ambientales</a:t>
            </a:r>
            <a:endParaRPr sz="2400" dirty="0">
              <a:solidFill>
                <a:srgbClr val="000000"/>
              </a:solidFill>
              <a:latin typeface="Times New Roman" panose="02020603050405020304" pitchFamily="18" charset="0"/>
              <a:cs typeface="Times New Roman" panose="02020603050405020304" pitchFamily="18" charset="0"/>
            </a:endParaRPr>
          </a:p>
          <a:p>
            <a:pPr marL="355600" marR="673735" indent="-342900" algn="just" defTabSz="914400" eaLnBrk="0" fontAlgn="base" hangingPunct="0">
              <a:lnSpc>
                <a:spcPts val="3100"/>
              </a:lnSpc>
              <a:spcBef>
                <a:spcPts val="740"/>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Coordinación Fiscal: necesidad </a:t>
            </a:r>
            <a:r>
              <a:rPr sz="2600" b="1" dirty="0">
                <a:solidFill>
                  <a:srgbClr val="212165"/>
                </a:solidFill>
                <a:latin typeface="Times New Roman" panose="02020603050405020304" pitchFamily="18" charset="0"/>
                <a:cs typeface="Times New Roman" panose="02020603050405020304" pitchFamily="18" charset="0"/>
              </a:rPr>
              <a:t>de </a:t>
            </a:r>
            <a:r>
              <a:rPr sz="2600" b="1" spc="-5" dirty="0">
                <a:solidFill>
                  <a:srgbClr val="212165"/>
                </a:solidFill>
                <a:latin typeface="Times New Roman" panose="02020603050405020304" pitchFamily="18" charset="0"/>
                <a:cs typeface="Times New Roman" panose="02020603050405020304" pitchFamily="18" charset="0"/>
              </a:rPr>
              <a:t>información  consolidada</a:t>
            </a:r>
            <a:endParaRPr sz="2600" b="1"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480"/>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Gobiernos Sub-nacionales</a:t>
            </a:r>
            <a:endParaRPr sz="2400"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585"/>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Empresas </a:t>
            </a:r>
            <a:r>
              <a:rPr sz="2400" dirty="0">
                <a:solidFill>
                  <a:srgbClr val="990000"/>
                </a:solidFill>
                <a:latin typeface="Times New Roman" panose="02020603050405020304" pitchFamily="18" charset="0"/>
                <a:cs typeface="Times New Roman" panose="02020603050405020304" pitchFamily="18" charset="0"/>
              </a:rPr>
              <a:t>del</a:t>
            </a:r>
            <a:r>
              <a:rPr sz="2400" spc="-5" dirty="0">
                <a:solidFill>
                  <a:srgbClr val="990000"/>
                </a:solidFill>
                <a:latin typeface="Times New Roman" panose="02020603050405020304" pitchFamily="18" charset="0"/>
                <a:cs typeface="Times New Roman" panose="02020603050405020304" pitchFamily="18" charset="0"/>
              </a:rPr>
              <a:t> Estado</a:t>
            </a:r>
            <a:endParaRP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0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1. Cobertura</a:t>
            </a:r>
          </a:p>
        </p:txBody>
      </p:sp>
      <p:sp>
        <p:nvSpPr>
          <p:cNvPr id="3" name="object 3"/>
          <p:cNvSpPr txBox="1"/>
          <p:nvPr/>
        </p:nvSpPr>
        <p:spPr>
          <a:xfrm>
            <a:off x="0" y="1081050"/>
            <a:ext cx="9144000" cy="4134465"/>
          </a:xfrm>
          <a:prstGeom prst="rect">
            <a:avLst/>
          </a:prstGeom>
        </p:spPr>
        <p:txBody>
          <a:bodyPr vert="horz" wrap="square" lIns="0" tIns="12700" rIns="0" bIns="0" rtlCol="0">
            <a:spAutoFit/>
          </a:bodyPr>
          <a:lstStyle/>
          <a:p>
            <a:pPr marL="469900" marR="5080" defTabSz="914400" eaLnBrk="0" fontAlgn="base" hangingPunct="0">
              <a:spcBef>
                <a:spcPct val="0"/>
              </a:spcBef>
              <a:spcAft>
                <a:spcPct val="0"/>
              </a:spcAft>
            </a:pPr>
            <a:r>
              <a:rPr lang="es-CO" sz="1800" b="1" i="1" dirty="0">
                <a:solidFill>
                  <a:srgbClr val="800000"/>
                </a:solidFill>
                <a:latin typeface="Times New Roman" panose="02020603050405020304" pitchFamily="18" charset="0"/>
                <a:cs typeface="Times New Roman" panose="02020603050405020304" pitchFamily="18" charset="0"/>
              </a:rPr>
              <a:t>Los </a:t>
            </a:r>
            <a:r>
              <a:rPr lang="es-CO" sz="1800" b="1" i="1" spc="-5" dirty="0">
                <a:solidFill>
                  <a:srgbClr val="800000"/>
                </a:solidFill>
                <a:latin typeface="Times New Roman" panose="02020603050405020304" pitchFamily="18" charset="0"/>
                <a:cs typeface="Times New Roman" panose="02020603050405020304" pitchFamily="18" charset="0"/>
              </a:rPr>
              <a:t>informes fiscales </a:t>
            </a:r>
            <a:r>
              <a:rPr lang="es-CO" sz="1800" b="1" i="1" dirty="0">
                <a:solidFill>
                  <a:srgbClr val="800000"/>
                </a:solidFill>
                <a:latin typeface="Times New Roman" panose="02020603050405020304" pitchFamily="18" charset="0"/>
                <a:cs typeface="Times New Roman" panose="02020603050405020304" pitchFamily="18" charset="0"/>
              </a:rPr>
              <a:t>deben </a:t>
            </a:r>
            <a:r>
              <a:rPr lang="es-CO" sz="1800" b="1" i="1" spc="-5" dirty="0">
                <a:solidFill>
                  <a:srgbClr val="800000"/>
                </a:solidFill>
                <a:latin typeface="Times New Roman" panose="02020603050405020304" pitchFamily="18" charset="0"/>
                <a:cs typeface="Times New Roman" panose="02020603050405020304" pitchFamily="18" charset="0"/>
              </a:rPr>
              <a:t>ofrecer </a:t>
            </a:r>
            <a:r>
              <a:rPr lang="es-CO" sz="1800" b="1" i="1" dirty="0">
                <a:solidFill>
                  <a:srgbClr val="800000"/>
                </a:solidFill>
                <a:latin typeface="Times New Roman" panose="02020603050405020304" pitchFamily="18" charset="0"/>
                <a:cs typeface="Times New Roman" panose="02020603050405020304" pitchFamily="18" charset="0"/>
              </a:rPr>
              <a:t>una </a:t>
            </a:r>
            <a:r>
              <a:rPr lang="es-CO" sz="1800" b="1" i="1" spc="-5" dirty="0">
                <a:solidFill>
                  <a:srgbClr val="800000"/>
                </a:solidFill>
                <a:latin typeface="Times New Roman" panose="02020603050405020304" pitchFamily="18" charset="0"/>
                <a:cs typeface="Times New Roman" panose="02020603050405020304" pitchFamily="18" charset="0"/>
              </a:rPr>
              <a:t>reseña integral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las  actividades fiscales </a:t>
            </a:r>
            <a:r>
              <a:rPr lang="es-CO" sz="1800" b="1" i="1" dirty="0">
                <a:solidFill>
                  <a:srgbClr val="800000"/>
                </a:solidFill>
                <a:latin typeface="Times New Roman" panose="02020603050405020304" pitchFamily="18" charset="0"/>
                <a:cs typeface="Times New Roman" panose="02020603050405020304" pitchFamily="18" charset="0"/>
              </a:rPr>
              <a:t>del </a:t>
            </a:r>
            <a:r>
              <a:rPr lang="es-CO" sz="1800" b="1" i="1" spc="-5" dirty="0">
                <a:solidFill>
                  <a:srgbClr val="800000"/>
                </a:solidFill>
                <a:latin typeface="Times New Roman" panose="02020603050405020304" pitchFamily="18" charset="0"/>
                <a:cs typeface="Times New Roman" panose="02020603050405020304" pitchFamily="18" charset="0"/>
              </a:rPr>
              <a:t>sector público </a:t>
            </a:r>
            <a:r>
              <a:rPr lang="es-CO" sz="1800" b="1" i="1" dirty="0">
                <a:solidFill>
                  <a:srgbClr val="800000"/>
                </a:solidFill>
                <a:latin typeface="Times New Roman" panose="02020603050405020304" pitchFamily="18" charset="0"/>
                <a:cs typeface="Times New Roman" panose="02020603050405020304" pitchFamily="18" charset="0"/>
              </a:rPr>
              <a:t>y su </a:t>
            </a:r>
            <a:r>
              <a:rPr lang="es-CO" sz="1800" b="1" i="1" spc="-5" dirty="0">
                <a:solidFill>
                  <a:srgbClr val="800000"/>
                </a:solidFill>
                <a:latin typeface="Times New Roman" panose="02020603050405020304" pitchFamily="18" charset="0"/>
                <a:cs typeface="Times New Roman" panose="02020603050405020304" pitchFamily="18" charset="0"/>
              </a:rPr>
              <a:t>subsector,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acuerdo  </a:t>
            </a:r>
            <a:r>
              <a:rPr lang="es-CO" sz="1800" b="1" i="1" dirty="0">
                <a:solidFill>
                  <a:srgbClr val="800000"/>
                </a:solidFill>
                <a:latin typeface="Times New Roman" panose="02020603050405020304" pitchFamily="18" charset="0"/>
                <a:cs typeface="Times New Roman" panose="02020603050405020304" pitchFamily="18" charset="0"/>
              </a:rPr>
              <a:t>con </a:t>
            </a:r>
            <a:r>
              <a:rPr lang="es-CO" sz="1800" b="1" i="1" spc="-5" dirty="0">
                <a:solidFill>
                  <a:srgbClr val="800000"/>
                </a:solidFill>
                <a:latin typeface="Times New Roman" panose="02020603050405020304" pitchFamily="18" charset="0"/>
                <a:cs typeface="Times New Roman" panose="02020603050405020304" pitchFamily="18" charset="0"/>
              </a:rPr>
              <a:t>las normas</a:t>
            </a:r>
            <a:r>
              <a:rPr lang="es-CO" sz="1800" b="1" i="1" spc="-25" dirty="0">
                <a:solidFill>
                  <a:srgbClr val="800000"/>
                </a:solidFill>
                <a:latin typeface="Times New Roman" panose="02020603050405020304" pitchFamily="18" charset="0"/>
                <a:cs typeface="Times New Roman" panose="02020603050405020304" pitchFamily="18" charset="0"/>
              </a:rPr>
              <a:t> </a:t>
            </a:r>
            <a:r>
              <a:rPr lang="es-CO" sz="1800" b="1" i="1" spc="-5" dirty="0">
                <a:solidFill>
                  <a:srgbClr val="800000"/>
                </a:solidFill>
                <a:latin typeface="Times New Roman" panose="02020603050405020304" pitchFamily="18" charset="0"/>
                <a:cs typeface="Times New Roman" panose="02020603050405020304" pitchFamily="18" charset="0"/>
              </a:rPr>
              <a:t>internacionales.</a:t>
            </a:r>
            <a:endParaRPr lang="es-CO" sz="18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00"/>
              </a:spcBef>
              <a:spcAft>
                <a:spcPct val="0"/>
              </a:spcAft>
              <a:buFontTx/>
              <a:buChar char="•"/>
              <a:tabLst>
                <a:tab pos="812165" algn="l"/>
                <a:tab pos="812800" algn="l"/>
              </a:tabLst>
            </a:pPr>
            <a:r>
              <a:rPr lang="es-CO" sz="2000" b="1" spc="-5" dirty="0">
                <a:solidFill>
                  <a:srgbClr val="212165"/>
                </a:solidFill>
                <a:latin typeface="Times New Roman" panose="02020603050405020304" pitchFamily="18" charset="0"/>
                <a:cs typeface="Times New Roman" panose="02020603050405020304" pitchFamily="18" charset="0"/>
              </a:rPr>
              <a:t>Medido</a:t>
            </a:r>
            <a:r>
              <a:rPr lang="es-CO" sz="2000" b="1" spc="-15" dirty="0">
                <a:solidFill>
                  <a:srgbClr val="212165"/>
                </a:solidFill>
                <a:latin typeface="Times New Roman" panose="02020603050405020304" pitchFamily="18" charset="0"/>
                <a:cs typeface="Times New Roman" panose="02020603050405020304" pitchFamily="18" charset="0"/>
              </a:rPr>
              <a:t> </a:t>
            </a:r>
            <a:r>
              <a:rPr lang="es-CO" sz="2000" b="1" spc="-5" dirty="0">
                <a:solidFill>
                  <a:srgbClr val="212165"/>
                </a:solidFill>
                <a:latin typeface="Times New Roman" panose="02020603050405020304" pitchFamily="18" charset="0"/>
                <a:cs typeface="Times New Roman" panose="02020603050405020304" pitchFamily="18" charset="0"/>
              </a:rPr>
              <a:t>por:</a:t>
            </a:r>
            <a:endParaRPr lang="es-CO" sz="2000" b="1" dirty="0">
              <a:solidFill>
                <a:srgbClr val="000000"/>
              </a:solidFill>
              <a:latin typeface="Times New Roman" panose="02020603050405020304" pitchFamily="18" charset="0"/>
              <a:cs typeface="Times New Roman" panose="02020603050405020304" pitchFamily="18" charset="0"/>
            </a:endParaRPr>
          </a:p>
          <a:p>
            <a:pPr marL="927100" marR="346710" lvl="3" algn="just" defTabSz="914400" eaLnBrk="0" fontAlgn="base" hangingPunct="0">
              <a:lnSpc>
                <a:spcPct val="99500"/>
              </a:lnSpc>
              <a:spcBef>
                <a:spcPts val="44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las instituciones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Consolidación de entidades  participantes en las actividades públicas de acuerdo con las normas  internacionales (</a:t>
            </a:r>
            <a:r>
              <a:rPr lang="es-CO" sz="1600" spc="-5" dirty="0">
                <a:solidFill>
                  <a:srgbClr val="0033FF"/>
                </a:solidFill>
                <a:latin typeface="Times New Roman" panose="02020603050405020304" pitchFamily="18" charset="0"/>
                <a:cs typeface="Times New Roman" panose="02020603050405020304" pitchFamily="18" charset="0"/>
              </a:rPr>
              <a:t>central, general, sector público)</a:t>
            </a:r>
            <a:endParaRPr lang="es-CO" sz="1600" dirty="0">
              <a:solidFill>
                <a:srgbClr val="0033FF"/>
              </a:solidFill>
              <a:latin typeface="Times New Roman" panose="02020603050405020304" pitchFamily="18" charset="0"/>
              <a:cs typeface="Times New Roman" panose="02020603050405020304" pitchFamily="18" charset="0"/>
            </a:endParaRPr>
          </a:p>
          <a:p>
            <a:pPr marL="927100" marR="29209"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saldos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incluyen un balance de  efectivo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10196A"/>
                </a:solidFill>
                <a:latin typeface="Times New Roman" panose="02020603050405020304" pitchFamily="18" charset="0"/>
                <a:cs typeface="Times New Roman" panose="02020603050405020304" pitchFamily="18" charset="0"/>
              </a:rPr>
              <a:t>deuda/ </a:t>
            </a:r>
            <a:r>
              <a:rPr lang="es-CO" sz="1600" spc="-5" dirty="0">
                <a:solidFill>
                  <a:srgbClr val="0033FF"/>
                </a:solidFill>
                <a:latin typeface="Times New Roman" panose="02020603050405020304" pitchFamily="18" charset="0"/>
                <a:cs typeface="Times New Roman" panose="02020603050405020304" pitchFamily="18" charset="0"/>
              </a:rPr>
              <a:t>activos </a:t>
            </a:r>
          </a:p>
          <a:p>
            <a:pPr marL="927100" marR="29209" lvl="3" algn="just" defTabSz="914400" eaLnBrk="0" fontAlgn="base" hangingPunct="0">
              <a:spcBef>
                <a:spcPts val="440"/>
              </a:spcBef>
              <a:spcAft>
                <a:spcPct val="0"/>
              </a:spcAft>
              <a:tabLst>
                <a:tab pos="1212215" algn="l"/>
                <a:tab pos="1212850" algn="l"/>
              </a:tabLst>
            </a:pPr>
            <a:r>
              <a:rPr lang="es-CO" sz="1600" spc="-5" dirty="0">
                <a:solidFill>
                  <a:srgbClr val="0033FF"/>
                </a:solidFill>
                <a:latin typeface="Times New Roman" panose="02020603050405020304" pitchFamily="18" charset="0"/>
                <a:cs typeface="Times New Roman" panose="02020603050405020304" pitchFamily="18" charset="0"/>
              </a:rPr>
              <a:t>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pasivos financieros</a:t>
            </a:r>
            <a:r>
              <a:rPr lang="es-CO" sz="1600" spc="-5" dirty="0">
                <a:solidFill>
                  <a:srgbClr val="10196A"/>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B050"/>
                </a:solidFill>
                <a:latin typeface="Times New Roman" panose="02020603050405020304" pitchFamily="18" charset="0"/>
                <a:cs typeface="Times New Roman" panose="02020603050405020304" pitchFamily="18" charset="0"/>
              </a:rPr>
              <a:t>A+P + Patrimonio</a:t>
            </a:r>
            <a:r>
              <a:rPr lang="es-CO" sz="1600" dirty="0">
                <a:solidFill>
                  <a:srgbClr val="00B050"/>
                </a:solidFill>
                <a:latin typeface="Times New Roman" panose="02020603050405020304" pitchFamily="18" charset="0"/>
                <a:cs typeface="Times New Roman" panose="02020603050405020304" pitchFamily="18" charset="0"/>
              </a:rPr>
              <a:t> </a:t>
            </a:r>
            <a:r>
              <a:rPr lang="es-CO" sz="1600" spc="-5" dirty="0">
                <a:solidFill>
                  <a:srgbClr val="00B050"/>
                </a:solidFill>
                <a:latin typeface="Times New Roman" panose="02020603050405020304" pitchFamily="18" charset="0"/>
                <a:cs typeface="Times New Roman" panose="02020603050405020304" pitchFamily="18" charset="0"/>
              </a:rPr>
              <a:t>Neto</a:t>
            </a:r>
            <a:endParaRPr lang="es-CO" sz="1600" dirty="0">
              <a:solidFill>
                <a:srgbClr val="000000"/>
              </a:solidFill>
              <a:latin typeface="Times New Roman" panose="02020603050405020304" pitchFamily="18" charset="0"/>
              <a:cs typeface="Times New Roman" panose="02020603050405020304" pitchFamily="18" charset="0"/>
            </a:endParaRP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flujos </a:t>
            </a:r>
            <a:r>
              <a:rPr lang="es-CO" sz="1600" b="1" spc="-5" dirty="0">
                <a:solidFill>
                  <a:srgbClr val="990000"/>
                </a:solidFill>
                <a:latin typeface="Times New Roman" panose="02020603050405020304" pitchFamily="18" charset="0"/>
                <a:cs typeface="Times New Roman" panose="02020603050405020304" pitchFamily="18" charset="0"/>
              </a:rPr>
              <a:t>(incluyendo </a:t>
            </a:r>
            <a:r>
              <a:rPr lang="es-CO" sz="1600" b="1" dirty="0">
                <a:solidFill>
                  <a:srgbClr val="990000"/>
                </a:solidFill>
                <a:latin typeface="Times New Roman" panose="02020603050405020304" pitchFamily="18" charset="0"/>
                <a:cs typeface="Times New Roman" panose="02020603050405020304" pitchFamily="18" charset="0"/>
              </a:rPr>
              <a:t>otros flujos </a:t>
            </a:r>
            <a:r>
              <a:rPr lang="es-CO" sz="1600" b="1" spc="-5" dirty="0">
                <a:solidFill>
                  <a:srgbClr val="990000"/>
                </a:solidFill>
                <a:latin typeface="Times New Roman" panose="02020603050405020304" pitchFamily="18" charset="0"/>
                <a:cs typeface="Times New Roman" panose="02020603050405020304" pitchFamily="18" charset="0"/>
              </a:rPr>
              <a:t>económicos)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cubren todos los </a:t>
            </a:r>
            <a:r>
              <a:rPr lang="es-CO" sz="1600" spc="-5" dirty="0">
                <a:solidFill>
                  <a:srgbClr val="0033FF"/>
                </a:solidFill>
                <a:latin typeface="Times New Roman" panose="02020603050405020304" pitchFamily="18" charset="0"/>
                <a:cs typeface="Times New Roman" panose="02020603050405020304" pitchFamily="18" charset="0"/>
              </a:rPr>
              <a:t>ingresos, gastos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financiamiento  públicos en efectivo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devengado</a:t>
            </a:r>
            <a:r>
              <a:rPr lang="es-CO" sz="1600" spc="-5" dirty="0">
                <a:solidFill>
                  <a:srgbClr val="92D050"/>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00B050"/>
                </a:solidFill>
                <a:latin typeface="Times New Roman" panose="02020603050405020304" pitchFamily="18" charset="0"/>
                <a:cs typeface="Times New Roman" panose="02020603050405020304" pitchFamily="18" charset="0"/>
              </a:rPr>
              <a:t>otros flujos</a:t>
            </a:r>
            <a:r>
              <a:rPr lang="es-CO" sz="1600" spc="-15" dirty="0">
                <a:solidFill>
                  <a:srgbClr val="00B050"/>
                </a:solidFill>
                <a:latin typeface="Times New Roman" panose="02020603050405020304" pitchFamily="18" charset="0"/>
                <a:cs typeface="Times New Roman" panose="02020603050405020304" pitchFamily="18" charset="0"/>
              </a:rPr>
              <a:t> </a:t>
            </a: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spc="-5" dirty="0">
                <a:solidFill>
                  <a:srgbClr val="00B050"/>
                </a:solidFill>
                <a:latin typeface="Times New Roman" panose="02020603050405020304" pitchFamily="18" charset="0"/>
                <a:cs typeface="Times New Roman" panose="02020603050405020304" pitchFamily="18" charset="0"/>
              </a:rPr>
              <a:t>económicos</a:t>
            </a:r>
            <a:endParaRPr lang="es-CO" sz="1600"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gastos</a:t>
            </a:r>
            <a:r>
              <a:rPr lang="es-CO" sz="1600" b="1" spc="-10" dirty="0">
                <a:solidFill>
                  <a:srgbClr val="990000"/>
                </a:solidFill>
                <a:latin typeface="Times New Roman" panose="02020603050405020304" pitchFamily="18" charset="0"/>
                <a:cs typeface="Times New Roman" panose="02020603050405020304" pitchFamily="18" charset="0"/>
              </a:rPr>
              <a:t> </a:t>
            </a:r>
            <a:r>
              <a:rPr lang="es-CO" sz="1600" b="1" spc="-5" dirty="0">
                <a:solidFill>
                  <a:srgbClr val="990000"/>
                </a:solidFill>
                <a:latin typeface="Times New Roman" panose="02020603050405020304" pitchFamily="18" charset="0"/>
                <a:cs typeface="Times New Roman" panose="02020603050405020304" pitchFamily="18" charset="0"/>
              </a:rPr>
              <a:t>tributarios-</a:t>
            </a:r>
            <a:endParaRPr lang="es-CO" sz="1600" dirty="0">
              <a:solidFill>
                <a:srgbClr val="000000"/>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Publicación anual de </a:t>
            </a:r>
            <a:r>
              <a:rPr lang="es-CO" sz="1600" dirty="0">
                <a:solidFill>
                  <a:srgbClr val="2D2DB9"/>
                </a:solidFill>
                <a:latin typeface="Times New Roman" panose="02020603050405020304" pitchFamily="18" charset="0"/>
                <a:cs typeface="Times New Roman" panose="02020603050405020304" pitchFamily="18" charset="0"/>
              </a:rPr>
              <a:t>la </a:t>
            </a:r>
            <a:r>
              <a:rPr lang="es-CO" sz="1600" spc="-5" dirty="0">
                <a:solidFill>
                  <a:srgbClr val="2D2DB9"/>
                </a:solidFill>
                <a:latin typeface="Times New Roman" panose="02020603050405020304" pitchFamily="18" charset="0"/>
                <a:cs typeface="Times New Roman" panose="02020603050405020304" pitchFamily="18" charset="0"/>
              </a:rPr>
              <a:t>pérdida de ingresos por gastos</a:t>
            </a:r>
            <a:r>
              <a:rPr lang="es-CO" sz="1600" spc="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tributarios</a:t>
            </a:r>
            <a:endParaRPr lang="es-CO" sz="1600" dirty="0">
              <a:solidFill>
                <a:srgbClr val="2D2DB9"/>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12165"/>
                </a:solidFill>
                <a:latin typeface="Times New Roman" panose="02020603050405020304" pitchFamily="18" charset="0"/>
                <a:cs typeface="Times New Roman" panose="02020603050405020304" pitchFamily="18" charset="0"/>
              </a:rPr>
              <a:t>Estimación </a:t>
            </a:r>
            <a:r>
              <a:rPr lang="es-CO" sz="1600" spc="-5" dirty="0">
                <a:solidFill>
                  <a:srgbClr val="0033FF"/>
                </a:solidFill>
                <a:latin typeface="Times New Roman" panose="02020603050405020304" pitchFamily="18" charset="0"/>
                <a:cs typeface="Times New Roman" panose="02020603050405020304" pitchFamily="18" charset="0"/>
              </a:rPr>
              <a:t>de gastos fiscales por sector </a:t>
            </a:r>
            <a:r>
              <a:rPr lang="es-CO" sz="1600" dirty="0">
                <a:solidFill>
                  <a:srgbClr val="0033FF"/>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por área de</a:t>
            </a:r>
            <a:r>
              <a:rPr lang="es-CO" sz="1600" spc="15" dirty="0">
                <a:solidFill>
                  <a:srgbClr val="0033FF"/>
                </a:solidFill>
                <a:latin typeface="Times New Roman" panose="02020603050405020304" pitchFamily="18" charset="0"/>
                <a:cs typeface="Times New Roman" panose="02020603050405020304" pitchFamily="18" charset="0"/>
              </a:rPr>
              <a:t> </a:t>
            </a:r>
            <a:r>
              <a:rPr lang="es-CO" sz="1600" spc="-5" dirty="0">
                <a:solidFill>
                  <a:srgbClr val="0033FF"/>
                </a:solidFill>
                <a:latin typeface="Times New Roman" panose="02020603050405020304" pitchFamily="18" charset="0"/>
                <a:cs typeface="Times New Roman" panose="02020603050405020304" pitchFamily="18" charset="0"/>
              </a:rPr>
              <a:t>política</a:t>
            </a:r>
            <a:endParaRPr lang="es-CO" sz="1600" dirty="0">
              <a:solidFill>
                <a:srgbClr val="0033FF"/>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09"/>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Control del tamaño </a:t>
            </a:r>
            <a:r>
              <a:rPr lang="es-CO" sz="1600" dirty="0">
                <a:solidFill>
                  <a:srgbClr val="2D2DB9"/>
                </a:solidFill>
                <a:latin typeface="Times New Roman" panose="02020603050405020304" pitchFamily="18" charset="0"/>
                <a:cs typeface="Times New Roman" panose="02020603050405020304" pitchFamily="18" charset="0"/>
              </a:rPr>
              <a:t>u </a:t>
            </a:r>
            <a:r>
              <a:rPr lang="es-CO" sz="1600" spc="-5" dirty="0">
                <a:solidFill>
                  <a:srgbClr val="2D2DB9"/>
                </a:solidFill>
                <a:latin typeface="Times New Roman" panose="02020603050405020304" pitchFamily="18" charset="0"/>
                <a:cs typeface="Times New Roman" panose="02020603050405020304" pitchFamily="18" charset="0"/>
              </a:rPr>
              <a:t>objetivos presupuestarios del gasto</a:t>
            </a:r>
            <a:r>
              <a:rPr lang="es-CO" sz="1600" spc="1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a:t>
            </a:r>
            <a:endParaRPr lang="es-CO" sz="1600" dirty="0">
              <a:solidFill>
                <a:srgbClr val="2D2D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5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4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2. Frecuencia y Puntualidad</a:t>
            </a:r>
          </a:p>
        </p:txBody>
      </p:sp>
      <p:sp>
        <p:nvSpPr>
          <p:cNvPr id="3" name="object 3"/>
          <p:cNvSpPr txBox="1"/>
          <p:nvPr/>
        </p:nvSpPr>
        <p:spPr>
          <a:xfrm>
            <a:off x="-40828" y="1196955"/>
            <a:ext cx="9029765" cy="3831818"/>
          </a:xfrm>
          <a:prstGeom prst="rect">
            <a:avLst/>
          </a:prstGeom>
        </p:spPr>
        <p:txBody>
          <a:bodyPr vert="horz" wrap="square" lIns="0" tIns="12700" rIns="0" bIns="0" rtlCol="0">
            <a:spAutoFit/>
          </a:bodyPr>
          <a:lstStyle/>
          <a:p>
            <a:pPr marL="469900" marR="675640" algn="just" defTabSz="914400" eaLnBrk="0" fontAlgn="base" hangingPunct="0">
              <a:lnSpc>
                <a:spcPts val="2870"/>
              </a:lnSpc>
              <a:spcBef>
                <a:spcPct val="0"/>
              </a:spcBef>
              <a:spcAft>
                <a:spcPct val="0"/>
              </a:spcAft>
            </a:pPr>
            <a:r>
              <a:rPr sz="2400" b="1" i="1" spc="-5" dirty="0">
                <a:solidFill>
                  <a:srgbClr val="800000"/>
                </a:solidFill>
                <a:latin typeface="Times New Roman" panose="02020603050405020304" pitchFamily="18" charset="0"/>
                <a:cs typeface="Times New Roman" panose="02020603050405020304" pitchFamily="18" charset="0"/>
              </a:rPr>
              <a:t>Los informes fiscales deben publicarse de manera  frecuente, regular </a:t>
            </a:r>
            <a:r>
              <a:rPr sz="2400" b="1" i="1" dirty="0">
                <a:solidFill>
                  <a:srgbClr val="800000"/>
                </a:solidFill>
                <a:latin typeface="Times New Roman" panose="02020603050405020304" pitchFamily="18" charset="0"/>
                <a:cs typeface="Times New Roman" panose="02020603050405020304" pitchFamily="18" charset="0"/>
              </a:rPr>
              <a:t>y</a:t>
            </a:r>
            <a:r>
              <a:rPr sz="2400" b="1" i="1" spc="-15" dirty="0">
                <a:solidFill>
                  <a:srgbClr val="800000"/>
                </a:solidFill>
                <a:latin typeface="Times New Roman" panose="02020603050405020304" pitchFamily="18" charset="0"/>
                <a:cs typeface="Times New Roman" panose="02020603050405020304" pitchFamily="18" charset="0"/>
              </a:rPr>
              <a:t> </a:t>
            </a:r>
            <a:r>
              <a:rPr sz="2400" b="1" i="1" spc="-5" dirty="0">
                <a:solidFill>
                  <a:srgbClr val="800000"/>
                </a:solidFill>
                <a:latin typeface="Times New Roman" panose="02020603050405020304" pitchFamily="18" charset="0"/>
                <a:cs typeface="Times New Roman" panose="02020603050405020304" pitchFamily="18" charset="0"/>
              </a:rPr>
              <a:t>oportuna</a:t>
            </a:r>
            <a:endParaRPr sz="24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489"/>
              </a:spcBef>
              <a:spcAft>
                <a:spcPct val="0"/>
              </a:spcAft>
              <a:buFontTx/>
              <a:buChar char="•"/>
              <a:tabLst>
                <a:tab pos="812165" algn="l"/>
                <a:tab pos="812800" algn="l"/>
              </a:tabLst>
            </a:pPr>
            <a:r>
              <a:rPr sz="2400" b="1" dirty="0">
                <a:solidFill>
                  <a:srgbClr val="212165"/>
                </a:solidFill>
                <a:latin typeface="Times New Roman" panose="02020603050405020304" pitchFamily="18" charset="0"/>
                <a:cs typeface="Times New Roman" panose="02020603050405020304" pitchFamily="18" charset="0"/>
              </a:rPr>
              <a:t>Medido</a:t>
            </a:r>
            <a:r>
              <a:rPr sz="2400" b="1" spc="-10" dirty="0">
                <a:solidFill>
                  <a:srgbClr val="212165"/>
                </a:solidFill>
                <a:latin typeface="Times New Roman" panose="02020603050405020304" pitchFamily="18" charset="0"/>
                <a:cs typeface="Times New Roman" panose="02020603050405020304" pitchFamily="18" charset="0"/>
              </a:rPr>
              <a:t> </a:t>
            </a:r>
            <a:r>
              <a:rPr sz="2400" b="1" dirty="0">
                <a:solidFill>
                  <a:srgbClr val="212165"/>
                </a:solidFill>
                <a:latin typeface="Times New Roman" panose="02020603050405020304" pitchFamily="18" charset="0"/>
                <a:cs typeface="Times New Roman" panose="02020603050405020304" pitchFamily="18" charset="0"/>
              </a:rPr>
              <a:t>por:</a:t>
            </a:r>
            <a:endParaRPr sz="2400" b="1"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84"/>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Frecuencia</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y </a:t>
            </a:r>
            <a:r>
              <a:rPr sz="2000" b="1" spc="-5" dirty="0">
                <a:solidFill>
                  <a:srgbClr val="990000"/>
                </a:solidFill>
                <a:latin typeface="Times New Roman" panose="02020603050405020304" pitchFamily="18" charset="0"/>
                <a:cs typeface="Times New Roman" panose="02020603050405020304" pitchFamily="18" charset="0"/>
              </a:rPr>
              <a:t>publicación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informes durante </a:t>
            </a:r>
            <a:r>
              <a:rPr sz="2000" b="1" dirty="0">
                <a:solidFill>
                  <a:srgbClr val="990000"/>
                </a:solidFill>
                <a:latin typeface="Times New Roman" panose="02020603050405020304" pitchFamily="18" charset="0"/>
                <a:cs typeface="Times New Roman" panose="02020603050405020304" pitchFamily="18" charset="0"/>
              </a:rPr>
              <a:t>el</a:t>
            </a:r>
            <a:r>
              <a:rPr sz="2000" b="1" spc="-5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año</a:t>
            </a:r>
            <a:endParaRPr sz="2000" dirty="0">
              <a:solidFill>
                <a:srgbClr val="000000"/>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4"/>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a:t>
            </a:r>
            <a:r>
              <a:rPr sz="1800" spc="-5" dirty="0">
                <a:solidFill>
                  <a:srgbClr val="0033FF"/>
                </a:solidFill>
                <a:latin typeface="Times New Roman" panose="02020603050405020304" pitchFamily="18" charset="0"/>
                <a:cs typeface="Times New Roman" panose="02020603050405020304" pitchFamily="18" charset="0"/>
              </a:rPr>
              <a:t>Trimestral,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siguiente trimestre </a:t>
            </a:r>
            <a:r>
              <a:rPr sz="1800" dirty="0">
                <a:solidFill>
                  <a:srgbClr val="0033FF"/>
                </a:solidFill>
                <a:latin typeface="Times New Roman" panose="02020603050405020304" pitchFamily="18" charset="0"/>
                <a:cs typeface="Times New Roman" panose="02020603050405020304" pitchFamily="18" charset="0"/>
              </a:rPr>
              <a:t>o</a:t>
            </a:r>
            <a:r>
              <a:rPr sz="1800" spc="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mes</a:t>
            </a:r>
            <a:endParaRPr sz="1800" dirty="0">
              <a:solidFill>
                <a:srgbClr val="0033FF"/>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9"/>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 Mensualmente</a:t>
            </a:r>
            <a:r>
              <a:rPr sz="1800" spc="-5" dirty="0">
                <a:solidFill>
                  <a:srgbClr val="0033FF"/>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mes</a:t>
            </a:r>
            <a:r>
              <a:rPr sz="1800" spc="-10"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siguiente</a:t>
            </a:r>
            <a:endParaRPr sz="1800" dirty="0">
              <a:solidFill>
                <a:srgbClr val="0033FF"/>
              </a:solidFill>
              <a:latin typeface="Times New Roman" panose="02020603050405020304" pitchFamily="18" charset="0"/>
              <a:cs typeface="Times New Roman" panose="02020603050405020304" pitchFamily="18" charset="0"/>
            </a:endParaRPr>
          </a:p>
          <a:p>
            <a:pPr marL="927100" marR="2857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Puntualidad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estados financieros anuales auditados </a:t>
            </a:r>
            <a:r>
              <a:rPr sz="2000" b="1" dirty="0">
                <a:solidFill>
                  <a:srgbClr val="990000"/>
                </a:solidFill>
                <a:latin typeface="Times New Roman" panose="02020603050405020304" pitchFamily="18" charset="0"/>
                <a:cs typeface="Times New Roman" panose="02020603050405020304" pitchFamily="18" charset="0"/>
              </a:rPr>
              <a:t>o  no, se </a:t>
            </a:r>
            <a:r>
              <a:rPr sz="2000" b="1" spc="-5" dirty="0">
                <a:solidFill>
                  <a:srgbClr val="990000"/>
                </a:solidFill>
                <a:latin typeface="Times New Roman" panose="02020603050405020304" pitchFamily="18" charset="0"/>
                <a:cs typeface="Times New Roman" panose="02020603050405020304" pitchFamily="18" charset="0"/>
              </a:rPr>
              <a:t>publican</a:t>
            </a:r>
            <a:r>
              <a:rPr sz="2000" b="1" spc="-35" dirty="0">
                <a:solidFill>
                  <a:srgbClr val="990000"/>
                </a:solidFill>
                <a:latin typeface="Times New Roman" panose="02020603050405020304" pitchFamily="18" charset="0"/>
                <a:cs typeface="Times New Roman" panose="02020603050405020304" pitchFamily="18" charset="0"/>
              </a:rPr>
              <a:t> </a:t>
            </a:r>
            <a:r>
              <a:rPr sz="2000" b="1" spc="-5" dirty="0">
                <a:solidFill>
                  <a:srgbClr val="990000"/>
                </a:solidFill>
                <a:latin typeface="Times New Roman" panose="02020603050405020304" pitchFamily="18" charset="0"/>
                <a:cs typeface="Times New Roman" panose="02020603050405020304" pitchFamily="18" charset="0"/>
              </a:rPr>
              <a:t>puntualmente</a:t>
            </a:r>
            <a:endParaRPr sz="2000" dirty="0">
              <a:solidFill>
                <a:srgbClr val="000000"/>
              </a:solidFill>
              <a:latin typeface="Times New Roman" panose="02020603050405020304" pitchFamily="18" charset="0"/>
              <a:cs typeface="Times New Roman" panose="02020603050405020304" pitchFamily="18" charset="0"/>
            </a:endParaRPr>
          </a:p>
          <a:p>
            <a:pPr marL="1612900" marR="296545" indent="-228600" algn="just" defTabSz="914400" eaLnBrk="0" fontAlgn="base" hangingPunct="0">
              <a:spcBef>
                <a:spcPts val="434"/>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Como mínimo, dentro de los </a:t>
            </a:r>
            <a:r>
              <a:rPr sz="1800" b="1" spc="-5" dirty="0">
                <a:solidFill>
                  <a:srgbClr val="0033FF"/>
                </a:solidFill>
                <a:latin typeface="Times New Roman" panose="02020603050405020304" pitchFamily="18" charset="0"/>
                <a:cs typeface="Times New Roman" panose="02020603050405020304" pitchFamily="18" charset="0"/>
              </a:rPr>
              <a:t>12</a:t>
            </a:r>
            <a:r>
              <a:rPr sz="1800" spc="-5" dirty="0">
                <a:solidFill>
                  <a:srgbClr val="FFFF00"/>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 siguientes al final del año  financiero</a:t>
            </a:r>
            <a:endParaRPr sz="1800" dirty="0">
              <a:solidFill>
                <a:srgbClr val="000000"/>
              </a:solidFill>
              <a:latin typeface="Times New Roman" panose="02020603050405020304" pitchFamily="18" charset="0"/>
              <a:cs typeface="Times New Roman" panose="02020603050405020304" pitchFamily="18" charset="0"/>
            </a:endParaRPr>
          </a:p>
          <a:p>
            <a:pPr marL="1612900" marR="5080" indent="-228600" algn="just" defTabSz="914400" eaLnBrk="0" fontAlgn="base" hangingPunct="0">
              <a:spcBef>
                <a:spcPts val="445"/>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La mejor </a:t>
            </a:r>
            <a:r>
              <a:rPr sz="1800" dirty="0">
                <a:solidFill>
                  <a:srgbClr val="10196A"/>
                </a:solidFill>
                <a:latin typeface="Times New Roman" panose="02020603050405020304" pitchFamily="18" charset="0"/>
                <a:cs typeface="Times New Roman" panose="02020603050405020304" pitchFamily="18" charset="0"/>
              </a:rPr>
              <a:t>y la </a:t>
            </a:r>
            <a:r>
              <a:rPr sz="1800" spc="-5" dirty="0">
                <a:solidFill>
                  <a:srgbClr val="10196A"/>
                </a:solidFill>
                <a:latin typeface="Times New Roman" panose="02020603050405020304" pitchFamily="18" charset="0"/>
                <a:cs typeface="Times New Roman" panose="02020603050405020304" pitchFamily="18" charset="0"/>
              </a:rPr>
              <a:t>avanzada práctica exigiría publicar dentro de los </a:t>
            </a:r>
            <a:r>
              <a:rPr sz="1800" b="1" dirty="0">
                <a:solidFill>
                  <a:srgbClr val="0033FF"/>
                </a:solidFill>
                <a:latin typeface="Times New Roman" panose="02020603050405020304" pitchFamily="18" charset="0"/>
                <a:cs typeface="Times New Roman" panose="02020603050405020304" pitchFamily="18" charset="0"/>
              </a:rPr>
              <a:t>9</a:t>
            </a:r>
            <a:r>
              <a:rPr sz="1800" dirty="0">
                <a:solidFill>
                  <a:srgbClr val="92D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o </a:t>
            </a:r>
            <a:r>
              <a:rPr sz="1800" b="1" dirty="0">
                <a:solidFill>
                  <a:srgbClr val="0033FF"/>
                </a:solidFill>
                <a:latin typeface="Times New Roman" panose="02020603050405020304" pitchFamily="18" charset="0"/>
                <a:cs typeface="Times New Roman" panose="02020603050405020304" pitchFamily="18" charset="0"/>
              </a:rPr>
              <a:t>6</a:t>
            </a:r>
            <a:r>
              <a:rPr sz="1800" dirty="0">
                <a:solidFill>
                  <a:srgbClr val="00B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a:t>
            </a:r>
            <a:r>
              <a:rPr sz="1800" spc="-1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siguientes.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91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0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3. Calidad</a:t>
            </a:r>
          </a:p>
        </p:txBody>
      </p:sp>
      <p:sp>
        <p:nvSpPr>
          <p:cNvPr id="3" name="object 3"/>
          <p:cNvSpPr txBox="1"/>
          <p:nvPr/>
        </p:nvSpPr>
        <p:spPr>
          <a:xfrm>
            <a:off x="-2728" y="985292"/>
            <a:ext cx="9100172" cy="4593565"/>
          </a:xfrm>
          <a:prstGeom prst="rect">
            <a:avLst/>
          </a:prstGeom>
        </p:spPr>
        <p:txBody>
          <a:bodyPr vert="horz" wrap="square" lIns="0" tIns="12700" rIns="0" bIns="0" rtlCol="0">
            <a:spAutoFit/>
          </a:bodyPr>
          <a:lstStyle/>
          <a:p>
            <a:pPr marL="469900" marR="753745" algn="just" defTabSz="914400" eaLnBrk="0" fontAlgn="base" hangingPunct="0">
              <a:lnSpc>
                <a:spcPct val="100099"/>
              </a:lnSpc>
              <a:spcBef>
                <a:spcPct val="0"/>
              </a:spcBef>
              <a:spcAft>
                <a:spcPct val="0"/>
              </a:spcAft>
            </a:pPr>
            <a:r>
              <a:rPr sz="2400" b="1" i="1" spc="-5" dirty="0">
                <a:solidFill>
                  <a:srgbClr val="800000"/>
                </a:solidFill>
                <a:latin typeface="Arial"/>
                <a:cs typeface="Arial"/>
              </a:rPr>
              <a:t>La </a:t>
            </a:r>
            <a:r>
              <a:rPr sz="2400" b="1" i="1" spc="-5" dirty="0">
                <a:solidFill>
                  <a:srgbClr val="800000"/>
                </a:solidFill>
                <a:latin typeface="Times New Roman" panose="02020603050405020304" pitchFamily="18" charset="0"/>
                <a:cs typeface="Times New Roman" panose="02020603050405020304" pitchFamily="18" charset="0"/>
              </a:rPr>
              <a:t>información</a:t>
            </a:r>
            <a:r>
              <a:rPr sz="2400" b="1" i="1" spc="-5" dirty="0">
                <a:solidFill>
                  <a:srgbClr val="800000"/>
                </a:solidFill>
                <a:latin typeface="Arial"/>
                <a:cs typeface="Arial"/>
              </a:rPr>
              <a:t> de los informes fiscales debe </a:t>
            </a:r>
            <a:r>
              <a:rPr sz="2400" b="1" i="1" dirty="0">
                <a:solidFill>
                  <a:srgbClr val="800000"/>
                </a:solidFill>
                <a:latin typeface="Arial"/>
                <a:cs typeface="Arial"/>
              </a:rPr>
              <a:t>ser  </a:t>
            </a:r>
            <a:r>
              <a:rPr sz="2400" b="1" i="1" spc="-5" dirty="0">
                <a:solidFill>
                  <a:srgbClr val="800000"/>
                </a:solidFill>
                <a:latin typeface="Arial"/>
                <a:cs typeface="Arial"/>
              </a:rPr>
              <a:t>pertinente, comparable internacionalmente, </a:t>
            </a:r>
            <a:r>
              <a:rPr sz="2400" b="1" i="1" dirty="0">
                <a:solidFill>
                  <a:srgbClr val="800000"/>
                </a:solidFill>
                <a:latin typeface="Arial"/>
                <a:cs typeface="Arial"/>
              </a:rPr>
              <a:t>y  </a:t>
            </a:r>
            <a:r>
              <a:rPr sz="2400" b="1" i="1" spc="-5" dirty="0">
                <a:solidFill>
                  <a:srgbClr val="800000"/>
                </a:solidFill>
                <a:latin typeface="Arial"/>
                <a:cs typeface="Arial"/>
              </a:rPr>
              <a:t>consistente, tanto interna como</a:t>
            </a:r>
            <a:r>
              <a:rPr sz="2400" b="1" i="1" spc="5" dirty="0">
                <a:solidFill>
                  <a:srgbClr val="800000"/>
                </a:solidFill>
                <a:latin typeface="Arial"/>
                <a:cs typeface="Arial"/>
              </a:rPr>
              <a:t> </a:t>
            </a:r>
            <a:r>
              <a:rPr sz="2400" b="1" i="1" spc="-5" dirty="0">
                <a:solidFill>
                  <a:srgbClr val="800000"/>
                </a:solidFill>
                <a:latin typeface="Arial"/>
                <a:cs typeface="Arial"/>
              </a:rPr>
              <a:t>históricamente.</a:t>
            </a:r>
            <a:endParaRPr sz="2400" b="1" dirty="0">
              <a:solidFill>
                <a:srgbClr val="000000"/>
              </a:solidFill>
              <a:latin typeface="Arial"/>
              <a:cs typeface="Arial"/>
            </a:endParaRPr>
          </a:p>
          <a:p>
            <a:pPr marL="812800" lvl="2" indent="-342900" defTabSz="914400" eaLnBrk="0" fontAlgn="base" hangingPunct="0">
              <a:spcBef>
                <a:spcPts val="590"/>
              </a:spcBef>
              <a:spcAft>
                <a:spcPct val="0"/>
              </a:spcAft>
              <a:buFontTx/>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solidFill>
                <a:srgbClr val="000000"/>
              </a:solidFill>
              <a:latin typeface="Arial"/>
              <a:cs typeface="Arial"/>
            </a:endParaRPr>
          </a:p>
          <a:p>
            <a:pPr marL="927100" marR="5080" lvl="3" algn="just" defTabSz="914400" eaLnBrk="0" fontAlgn="base" hangingPunct="0">
              <a:spcBef>
                <a:spcPts val="484"/>
              </a:spcBef>
              <a:spcAft>
                <a:spcPct val="0"/>
              </a:spcAft>
              <a:tabLst>
                <a:tab pos="1212215" algn="l"/>
                <a:tab pos="1212850" algn="l"/>
              </a:tabLst>
            </a:pPr>
            <a:r>
              <a:rPr lang="es-CO" sz="2000" b="1" spc="-10" dirty="0">
                <a:solidFill>
                  <a:srgbClr val="990000"/>
                </a:solidFill>
                <a:latin typeface="Arial"/>
                <a:cs typeface="Arial"/>
              </a:rPr>
              <a:t>- Clasificación</a:t>
            </a:r>
            <a:r>
              <a:rPr sz="2000" b="1" spc="-10"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solidFill>
                <a:srgbClr val="000000"/>
              </a:solidFill>
              <a:latin typeface="Arial"/>
              <a:cs typeface="Arial"/>
            </a:endParaRPr>
          </a:p>
          <a:p>
            <a:pPr marL="1612900" marR="93980" lvl="4" indent="-228600" algn="just" defTabSz="914400" eaLnBrk="0" fontAlgn="base" hangingPunct="0">
              <a:spcBef>
                <a:spcPts val="465"/>
              </a:spcBef>
              <a:spcAft>
                <a:spcPct val="0"/>
              </a:spcAft>
              <a:buFontTx/>
              <a:buChar char="•"/>
              <a:tabLst>
                <a:tab pos="1612265" algn="l"/>
                <a:tab pos="1612900" algn="l"/>
              </a:tabLst>
            </a:pPr>
            <a:r>
              <a:rPr sz="2000" spc="-5" dirty="0">
                <a:solidFill>
                  <a:srgbClr val="0033FF"/>
                </a:solidFill>
                <a:latin typeface="Times New Roman" panose="02020603050405020304" pitchFamily="18" charset="0"/>
                <a:cs typeface="Times New Roman" panose="02020603050405020304" pitchFamily="18" charset="0"/>
              </a:rPr>
              <a:t>Clasificaciones</a:t>
            </a:r>
            <a:r>
              <a:rPr sz="2000" spc="-5" dirty="0">
                <a:solidFill>
                  <a:srgbClr val="0033FF"/>
                </a:solidFill>
                <a:latin typeface="Arial"/>
                <a:cs typeface="Arial"/>
              </a:rPr>
              <a:t>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solidFill>
                <a:srgbClr val="000000"/>
              </a:solidFill>
              <a:latin typeface="Arial"/>
              <a:cs typeface="Arial"/>
            </a:endParaRPr>
          </a:p>
          <a:p>
            <a:pPr marL="927100" marR="10350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Arial"/>
                <a:cs typeface="Arial"/>
              </a:rPr>
              <a:t>- Consistencia</a:t>
            </a:r>
            <a:r>
              <a:rPr sz="2000" b="1" spc="-5" dirty="0">
                <a:solidFill>
                  <a:srgbClr val="990000"/>
                </a:solidFill>
                <a:latin typeface="Arial"/>
                <a:cs typeface="Arial"/>
              </a:rPr>
              <a:t> </a:t>
            </a:r>
            <a:r>
              <a:rPr lang="es-CO" sz="2000" b="1" spc="-5" dirty="0">
                <a:solidFill>
                  <a:srgbClr val="990000"/>
                </a:solidFill>
                <a:latin typeface="Arial"/>
                <a:cs typeface="Arial"/>
              </a:rPr>
              <a:t>Interna</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lang="es-CO" sz="2000" spc="-5" dirty="0">
                <a:solidFill>
                  <a:srgbClr val="10196A"/>
                </a:solidFill>
                <a:latin typeface="Arial"/>
                <a:cs typeface="Arial"/>
              </a:rPr>
              <a:t>agregados</a:t>
            </a:r>
            <a:r>
              <a:rPr sz="2000" spc="-5" dirty="0">
                <a:solidFill>
                  <a:srgbClr val="10196A"/>
                </a:solidFill>
                <a:latin typeface="Arial"/>
                <a:cs typeface="Arial"/>
              </a:rPr>
              <a:t> </a:t>
            </a:r>
            <a:r>
              <a:rPr lang="es-CO" sz="2000" spc="-5" dirty="0">
                <a:solidFill>
                  <a:srgbClr val="10196A"/>
                </a:solidFill>
                <a:latin typeface="Arial"/>
                <a:cs typeface="Arial"/>
              </a:rPr>
              <a:t>fiscales</a:t>
            </a:r>
            <a:r>
              <a:rPr sz="2000" spc="-5" dirty="0">
                <a:solidFill>
                  <a:srgbClr val="10196A"/>
                </a:solidFill>
                <a:latin typeface="Arial"/>
                <a:cs typeface="Arial"/>
              </a:rPr>
              <a:t> </a:t>
            </a:r>
            <a:r>
              <a:rPr lang="es-CO" sz="2000" spc="-5" dirty="0">
                <a:solidFill>
                  <a:srgbClr val="10196A"/>
                </a:solidFill>
                <a:latin typeface="Arial"/>
                <a:cs typeface="Arial"/>
              </a:rPr>
              <a:t>resumidos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a:solidFill>
                  <a:srgbClr val="000000"/>
                </a:solidFill>
                <a:latin typeface="Arial"/>
                <a:cs typeface="Arial"/>
              </a:rPr>
              <a:t>ó</a:t>
            </a:r>
            <a:r>
              <a:rPr sz="2000" b="1" dirty="0">
                <a:solidFill>
                  <a:srgbClr val="000000"/>
                </a:solidFill>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solidFill>
                <a:srgbClr val="000000"/>
              </a:solidFill>
              <a:latin typeface="Arial"/>
              <a:cs typeface="Arial"/>
            </a:endParaRPr>
          </a:p>
          <a:p>
            <a:pPr marL="927100" marR="255904" lvl="3" algn="just" defTabSz="914400" eaLnBrk="0" fontAlgn="base" hangingPunct="0">
              <a:spcBef>
                <a:spcPts val="500"/>
              </a:spcBef>
              <a:spcAft>
                <a:spcPct val="0"/>
              </a:spcAft>
              <a:tabLst>
                <a:tab pos="1212215" algn="l"/>
                <a:tab pos="1212850" algn="l"/>
              </a:tabLst>
            </a:pPr>
            <a:r>
              <a:rPr lang="es-CO" sz="2000" b="1" spc="-5" dirty="0">
                <a:solidFill>
                  <a:srgbClr val="990000"/>
                </a:solidFill>
                <a:latin typeface="Arial"/>
                <a:cs typeface="Arial"/>
              </a:rPr>
              <a:t>- Revisiones</a:t>
            </a:r>
            <a:r>
              <a:rPr sz="2000" b="1" spc="-5" dirty="0">
                <a:solidFill>
                  <a:srgbClr val="990000"/>
                </a:solidFill>
                <a:latin typeface="Arial"/>
                <a:cs typeface="Arial"/>
              </a:rPr>
              <a:t> </a:t>
            </a:r>
            <a:r>
              <a:rPr lang="es-CO" sz="2000" b="1" spc="-5" dirty="0">
                <a:solidFill>
                  <a:srgbClr val="990000"/>
                </a:solidFill>
                <a:latin typeface="Arial"/>
                <a:cs typeface="Arial"/>
              </a:rPr>
              <a:t>Históricas</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solidFill>
                <a:srgbClr val="000000"/>
              </a:solidFill>
              <a:latin typeface="Arial"/>
              <a:cs typeface="Arial"/>
            </a:endParaRPr>
          </a:p>
        </p:txBody>
      </p:sp>
    </p:spTree>
    <p:extLst>
      <p:ext uri="{BB962C8B-B14F-4D97-AF65-F5344CB8AC3E}">
        <p14:creationId xmlns:p14="http://schemas.microsoft.com/office/powerpoint/2010/main" val="7029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4. Integridad</a:t>
            </a:r>
          </a:p>
        </p:txBody>
      </p:sp>
      <p:sp>
        <p:nvSpPr>
          <p:cNvPr id="3" name="object 3"/>
          <p:cNvSpPr txBox="1"/>
          <p:nvPr/>
        </p:nvSpPr>
        <p:spPr>
          <a:xfrm>
            <a:off x="118492" y="1161132"/>
            <a:ext cx="8892480" cy="4226798"/>
          </a:xfrm>
          <a:prstGeom prst="rect">
            <a:avLst/>
          </a:prstGeom>
        </p:spPr>
        <p:txBody>
          <a:bodyPr vert="horz" wrap="square" lIns="0" tIns="12700" rIns="0" bIns="0" rtlCol="0">
            <a:spAutoFit/>
          </a:bodyPr>
          <a:lstStyle/>
          <a:p>
            <a:pPr marL="469900" marR="742315" algn="just" defTabSz="914400" eaLnBrk="0" fontAlgn="base" hangingPunct="0">
              <a:lnSpc>
                <a:spcPct val="100099"/>
              </a:lnSpc>
              <a:spcBef>
                <a:spcPct val="0"/>
              </a:spcBef>
              <a:spcAft>
                <a:spcPct val="0"/>
              </a:spcAft>
            </a:pPr>
            <a:r>
              <a:rPr sz="2000" b="1" i="1" spc="-5" dirty="0">
                <a:solidFill>
                  <a:srgbClr val="800000"/>
                </a:solidFill>
                <a:latin typeface="Times New Roman" panose="02020603050405020304" pitchFamily="18" charset="0"/>
                <a:cs typeface="Times New Roman" panose="02020603050405020304" pitchFamily="18" charset="0"/>
              </a:rPr>
              <a:t>Las estadísticas fiscales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los estados financieros  deberán </a:t>
            </a:r>
            <a:r>
              <a:rPr sz="2000" b="1" i="1" dirty="0">
                <a:solidFill>
                  <a:srgbClr val="800000"/>
                </a:solidFill>
                <a:latin typeface="Times New Roman" panose="02020603050405020304" pitchFamily="18" charset="0"/>
                <a:cs typeface="Times New Roman" panose="02020603050405020304" pitchFamily="18" charset="0"/>
              </a:rPr>
              <a:t>ser </a:t>
            </a:r>
            <a:r>
              <a:rPr sz="2000" b="1" i="1" spc="-5" dirty="0">
                <a:solidFill>
                  <a:srgbClr val="800000"/>
                </a:solidFill>
                <a:latin typeface="Times New Roman" panose="02020603050405020304" pitchFamily="18" charset="0"/>
                <a:cs typeface="Times New Roman" panose="02020603050405020304" pitchFamily="18" charset="0"/>
              </a:rPr>
              <a:t>fiables, sujetos </a:t>
            </a:r>
            <a:r>
              <a:rPr sz="2000" b="1" i="1" dirty="0">
                <a:solidFill>
                  <a:srgbClr val="800000"/>
                </a:solidFill>
                <a:latin typeface="Times New Roman" panose="02020603050405020304" pitchFamily="18" charset="0"/>
                <a:cs typeface="Times New Roman" panose="02020603050405020304" pitchFamily="18" charset="0"/>
              </a:rPr>
              <a:t>a </a:t>
            </a:r>
            <a:r>
              <a:rPr sz="2000" b="1" i="1" spc="-5" dirty="0">
                <a:solidFill>
                  <a:srgbClr val="800000"/>
                </a:solidFill>
                <a:latin typeface="Times New Roman" panose="02020603050405020304" pitchFamily="18" charset="0"/>
                <a:cs typeface="Times New Roman" panose="02020603050405020304" pitchFamily="18" charset="0"/>
              </a:rPr>
              <a:t>escrutinio externo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facilitar la rendición de</a:t>
            </a:r>
            <a:r>
              <a:rPr sz="2000" b="1" i="1" spc="-15" dirty="0">
                <a:solidFill>
                  <a:srgbClr val="800000"/>
                </a:solidFill>
                <a:latin typeface="Times New Roman" panose="02020603050405020304" pitchFamily="18" charset="0"/>
                <a:cs typeface="Times New Roman" panose="02020603050405020304" pitchFamily="18" charset="0"/>
              </a:rPr>
              <a:t> </a:t>
            </a:r>
            <a:r>
              <a:rPr sz="2000" b="1" i="1" spc="-5" dirty="0">
                <a:solidFill>
                  <a:srgbClr val="800000"/>
                </a:solidFill>
                <a:latin typeface="Times New Roman" panose="02020603050405020304" pitchFamily="18" charset="0"/>
                <a:cs typeface="Times New Roman" panose="02020603050405020304" pitchFamily="18" charset="0"/>
              </a:rPr>
              <a:t>cuentas.</a:t>
            </a:r>
            <a:endParaRPr sz="20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90"/>
              </a:spcBef>
              <a:spcAft>
                <a:spcPct val="0"/>
              </a:spcAft>
              <a:buFontTx/>
              <a:buChar char="•"/>
              <a:tabLst>
                <a:tab pos="812165" algn="l"/>
                <a:tab pos="812800" algn="l"/>
              </a:tabLst>
            </a:pPr>
            <a:r>
              <a:rPr sz="2200" b="1" dirty="0">
                <a:solidFill>
                  <a:srgbClr val="212165"/>
                </a:solidFill>
                <a:latin typeface="Times New Roman" panose="02020603050405020304" pitchFamily="18" charset="0"/>
                <a:cs typeface="Times New Roman" panose="02020603050405020304" pitchFamily="18" charset="0"/>
              </a:rPr>
              <a:t>Medido</a:t>
            </a:r>
            <a:r>
              <a:rPr sz="2200" b="1" spc="-10" dirty="0">
                <a:solidFill>
                  <a:srgbClr val="212165"/>
                </a:solidFill>
                <a:latin typeface="Times New Roman" panose="02020603050405020304" pitchFamily="18" charset="0"/>
                <a:cs typeface="Times New Roman" panose="02020603050405020304" pitchFamily="18" charset="0"/>
              </a:rPr>
              <a:t> </a:t>
            </a:r>
            <a:r>
              <a:rPr sz="2200" b="1" dirty="0">
                <a:solidFill>
                  <a:srgbClr val="212165"/>
                </a:solidFill>
                <a:latin typeface="Times New Roman" panose="02020603050405020304" pitchFamily="18" charset="0"/>
                <a:cs typeface="Times New Roman" panose="02020603050405020304" pitchFamily="18" charset="0"/>
              </a:rPr>
              <a:t>por:</a:t>
            </a:r>
            <a:endParaRPr sz="2200" b="1" dirty="0">
              <a:solidFill>
                <a:srgbClr val="000000"/>
              </a:solidFill>
              <a:latin typeface="Times New Roman" panose="02020603050405020304" pitchFamily="18" charset="0"/>
              <a:cs typeface="Times New Roman" panose="02020603050405020304" pitchFamily="18" charset="0"/>
            </a:endParaRPr>
          </a:p>
          <a:p>
            <a:pPr marL="927100" marR="5080" lvl="3" algn="just" defTabSz="914400" eaLnBrk="0" fontAlgn="base" hangingPunct="0">
              <a:spcBef>
                <a:spcPts val="484"/>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Integridad</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Estadística</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Divulgación de las </a:t>
            </a:r>
            <a:r>
              <a:rPr sz="1800" spc="-5" dirty="0">
                <a:solidFill>
                  <a:srgbClr val="0033FF"/>
                </a:solidFill>
                <a:latin typeface="Times New Roman" panose="02020603050405020304" pitchFamily="18" charset="0"/>
                <a:cs typeface="Times New Roman" panose="02020603050405020304" pitchFamily="18" charset="0"/>
              </a:rPr>
              <a:t>estadísticas fiscales  conforme </a:t>
            </a:r>
            <a:r>
              <a:rPr sz="1800" dirty="0">
                <a:solidFill>
                  <a:srgbClr val="0033FF"/>
                </a:solidFill>
                <a:latin typeface="Times New Roman" panose="02020603050405020304" pitchFamily="18" charset="0"/>
                <a:cs typeface="Times New Roman" panose="02020603050405020304" pitchFamily="18" charset="0"/>
              </a:rPr>
              <a:t>a las </a:t>
            </a:r>
            <a:r>
              <a:rPr sz="1800" spc="-5" dirty="0">
                <a:solidFill>
                  <a:srgbClr val="0033FF"/>
                </a:solidFill>
                <a:latin typeface="Times New Roman" panose="02020603050405020304" pitchFamily="18" charset="0"/>
                <a:cs typeface="Times New Roman" panose="02020603050405020304" pitchFamily="18" charset="0"/>
              </a:rPr>
              <a:t>normas internacionales</a:t>
            </a:r>
            <a:r>
              <a:rPr sz="1800" spc="-5" dirty="0">
                <a:solidFill>
                  <a:srgbClr val="212165"/>
                </a:solidFill>
                <a:latin typeface="Times New Roman" panose="02020603050405020304" pitchFamily="18" charset="0"/>
                <a:cs typeface="Times New Roman" panose="02020603050405020304" pitchFamily="18" charset="0"/>
              </a:rPr>
              <a:t>,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compilación </a:t>
            </a:r>
            <a:r>
              <a:rPr sz="1800" dirty="0">
                <a:solidFill>
                  <a:srgbClr val="000000">
                    <a:lumMod val="95000"/>
                    <a:lumOff val="5000"/>
                  </a:srgbClr>
                </a:solidFill>
                <a:latin typeface="Times New Roman" panose="02020603050405020304" pitchFamily="18" charset="0"/>
                <a:cs typeface="Times New Roman" panose="02020603050405020304" pitchFamily="18" charset="0"/>
              </a:rPr>
              <a:t>por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organismo gubernamental especifico </a:t>
            </a:r>
            <a:r>
              <a:rPr sz="1800" dirty="0">
                <a:solidFill>
                  <a:srgbClr val="000000">
                    <a:lumMod val="95000"/>
                    <a:lumOff val="5000"/>
                  </a:srgbClr>
                </a:solidFill>
                <a:latin typeface="Times New Roman" panose="02020603050405020304" pitchFamily="18" charset="0"/>
                <a:cs typeface="Times New Roman" panose="02020603050405020304" pitchFamily="18" charset="0"/>
              </a:rPr>
              <a:t>o</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 independiente</a:t>
            </a:r>
            <a:endParaRPr sz="1800" dirty="0">
              <a:solidFill>
                <a:srgbClr val="000000">
                  <a:lumMod val="95000"/>
                  <a:lumOff val="5000"/>
                </a:srgbClr>
              </a:solidFill>
              <a:latin typeface="Times New Roman" panose="02020603050405020304" pitchFamily="18" charset="0"/>
              <a:cs typeface="Times New Roman" panose="02020603050405020304" pitchFamily="18" charset="0"/>
            </a:endParaRPr>
          </a:p>
          <a:p>
            <a:pPr marL="927100" marR="570230" lvl="3" algn="just" defTabSz="914400" eaLnBrk="0" fontAlgn="base" hangingPunct="0">
              <a:spcBef>
                <a:spcPts val="465"/>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Auditoría</a:t>
            </a:r>
            <a:r>
              <a:rPr sz="2000" b="1" spc="-5" dirty="0">
                <a:solidFill>
                  <a:srgbClr val="990000"/>
                </a:solidFill>
                <a:latin typeface="Times New Roman" panose="02020603050405020304" pitchFamily="18" charset="0"/>
                <a:cs typeface="Times New Roman" panose="02020603050405020304" pitchFamily="18" charset="0"/>
              </a:rPr>
              <a:t> Externa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Los </a:t>
            </a:r>
            <a:r>
              <a:rPr sz="1800" spc="-5" dirty="0">
                <a:solidFill>
                  <a:srgbClr val="0033FF"/>
                </a:solidFill>
                <a:latin typeface="Times New Roman" panose="02020603050405020304" pitchFamily="18" charset="0"/>
                <a:cs typeface="Times New Roman" panose="02020603050405020304" pitchFamily="18" charset="0"/>
              </a:rPr>
              <a:t>estados financieros </a:t>
            </a:r>
            <a:r>
              <a:rPr sz="1800" dirty="0">
                <a:solidFill>
                  <a:srgbClr val="0033FF"/>
                </a:solidFill>
                <a:latin typeface="Times New Roman" panose="02020603050405020304" pitchFamily="18" charset="0"/>
                <a:cs typeface="Times New Roman" panose="02020603050405020304" pitchFamily="18" charset="0"/>
              </a:rPr>
              <a:t>anuales </a:t>
            </a:r>
            <a:r>
              <a:rPr sz="1800" spc="-5" dirty="0">
                <a:solidFill>
                  <a:srgbClr val="0033FF"/>
                </a:solidFill>
                <a:latin typeface="Times New Roman" panose="02020603050405020304" pitchFamily="18" charset="0"/>
                <a:cs typeface="Times New Roman" panose="02020603050405020304" pitchFamily="18" charset="0"/>
              </a:rPr>
              <a:t>están  sujetos </a:t>
            </a:r>
            <a:r>
              <a:rPr sz="1800" dirty="0">
                <a:solidFill>
                  <a:srgbClr val="0033FF"/>
                </a:solidFill>
                <a:latin typeface="Times New Roman" panose="02020603050405020304" pitchFamily="18" charset="0"/>
                <a:cs typeface="Times New Roman" panose="02020603050405020304" pitchFamily="18" charset="0"/>
              </a:rPr>
              <a:t>a una </a:t>
            </a:r>
            <a:r>
              <a:rPr sz="1800" spc="-5" dirty="0">
                <a:solidFill>
                  <a:srgbClr val="0033FF"/>
                </a:solidFill>
                <a:latin typeface="Times New Roman" panose="02020603050405020304" pitchFamily="18" charset="0"/>
                <a:cs typeface="Times New Roman" panose="02020603050405020304" pitchFamily="18" charset="0"/>
              </a:rPr>
              <a:t>auditoría </a:t>
            </a:r>
            <a:r>
              <a:rPr sz="1800" dirty="0">
                <a:solidFill>
                  <a:srgbClr val="0033FF"/>
                </a:solidFill>
                <a:latin typeface="Times New Roman" panose="02020603050405020304" pitchFamily="18" charset="0"/>
                <a:cs typeface="Times New Roman" panose="02020603050405020304" pitchFamily="18" charset="0"/>
              </a:rPr>
              <a:t>publicada por una </a:t>
            </a:r>
            <a:r>
              <a:rPr sz="1800" spc="-5" dirty="0">
                <a:solidFill>
                  <a:srgbClr val="0033FF"/>
                </a:solidFill>
                <a:latin typeface="Times New Roman" panose="02020603050405020304" pitchFamily="18" charset="0"/>
                <a:cs typeface="Times New Roman" panose="02020603050405020304" pitchFamily="18" charset="0"/>
              </a:rPr>
              <a:t>institución </a:t>
            </a:r>
            <a:r>
              <a:rPr sz="1800" dirty="0">
                <a:solidFill>
                  <a:srgbClr val="0033FF"/>
                </a:solidFill>
                <a:latin typeface="Times New Roman" panose="02020603050405020304" pitchFamily="18" charset="0"/>
                <a:cs typeface="Times New Roman" panose="02020603050405020304" pitchFamily="18" charset="0"/>
              </a:rPr>
              <a:t>de  </a:t>
            </a:r>
            <a:r>
              <a:rPr sz="1800" spc="-5" dirty="0">
                <a:solidFill>
                  <a:srgbClr val="0033FF"/>
                </a:solidFill>
                <a:latin typeface="Times New Roman" panose="02020603050405020304" pitchFamily="18" charset="0"/>
                <a:cs typeface="Times New Roman" panose="02020603050405020304" pitchFamily="18" charset="0"/>
              </a:rPr>
              <a:t>auditores independientes </a:t>
            </a:r>
            <a:r>
              <a:rPr sz="1800" dirty="0">
                <a:solidFill>
                  <a:srgbClr val="0033FF"/>
                </a:solidFill>
                <a:latin typeface="Times New Roman" panose="02020603050405020304" pitchFamily="18" charset="0"/>
                <a:cs typeface="Times New Roman" panose="02020603050405020304" pitchFamily="18" charset="0"/>
              </a:rPr>
              <a:t>que valide su</a:t>
            </a:r>
            <a:r>
              <a:rPr sz="1800" spc="-1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confiabilidad</a:t>
            </a:r>
            <a:endParaRPr sz="1800" dirty="0">
              <a:solidFill>
                <a:srgbClr val="0033FF"/>
              </a:solidFill>
              <a:latin typeface="Times New Roman" panose="02020603050405020304" pitchFamily="18" charset="0"/>
              <a:cs typeface="Times New Roman" panose="02020603050405020304" pitchFamily="18" charset="0"/>
            </a:endParaRPr>
          </a:p>
          <a:p>
            <a:pPr marL="927100" lvl="3" defTabSz="914400" eaLnBrk="0" fontAlgn="base" hangingPunct="0">
              <a:spcBef>
                <a:spcPts val="470"/>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Comparabilidad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la </a:t>
            </a:r>
            <a:r>
              <a:rPr lang="es-CO" sz="2000" b="1" spc="-5" dirty="0">
                <a:solidFill>
                  <a:srgbClr val="990000"/>
                </a:solidFill>
                <a:latin typeface="Times New Roman" panose="02020603050405020304" pitchFamily="18" charset="0"/>
                <a:cs typeface="Times New Roman" panose="02020603050405020304" pitchFamily="18" charset="0"/>
              </a:rPr>
              <a:t>Información</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10" dirty="0">
                <a:solidFill>
                  <a:srgbClr val="990000"/>
                </a:solidFill>
                <a:latin typeface="Times New Roman" panose="02020603050405020304" pitchFamily="18" charset="0"/>
                <a:cs typeface="Times New Roman" panose="02020603050405020304" pitchFamily="18" charset="0"/>
              </a:rPr>
              <a:t>Fiscal -</a:t>
            </a:r>
            <a:endParaRPr sz="2000" dirty="0">
              <a:solidFill>
                <a:srgbClr val="000000"/>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sz="1800" dirty="0">
                <a:solidFill>
                  <a:srgbClr val="212165"/>
                </a:solidFill>
                <a:latin typeface="Times New Roman" panose="02020603050405020304" pitchFamily="18" charset="0"/>
                <a:cs typeface="Times New Roman" panose="02020603050405020304" pitchFamily="18" charset="0"/>
              </a:rPr>
              <a:t>Se </a:t>
            </a:r>
            <a:r>
              <a:rPr sz="1800" spc="-5" dirty="0">
                <a:solidFill>
                  <a:srgbClr val="212165"/>
                </a:solidFill>
                <a:latin typeface="Times New Roman" panose="02020603050405020304" pitchFamily="18" charset="0"/>
                <a:cs typeface="Times New Roman" panose="02020603050405020304" pitchFamily="18" charset="0"/>
              </a:rPr>
              <a:t>presentan pronósticos fiscales, presupuestos </a:t>
            </a:r>
            <a:r>
              <a:rPr sz="1800" dirty="0">
                <a:solidFill>
                  <a:srgbClr val="212165"/>
                </a:solidFill>
                <a:latin typeface="Times New Roman" panose="02020603050405020304" pitchFamily="18" charset="0"/>
                <a:cs typeface="Times New Roman" panose="02020603050405020304" pitchFamily="18" charset="0"/>
              </a:rPr>
              <a:t>e </a:t>
            </a:r>
            <a:r>
              <a:rPr sz="1800" spc="-5" dirty="0">
                <a:solidFill>
                  <a:srgbClr val="212165"/>
                </a:solidFill>
                <a:latin typeface="Times New Roman" panose="02020603050405020304" pitchFamily="18" charset="0"/>
                <a:cs typeface="Times New Roman" panose="02020603050405020304" pitchFamily="18" charset="0"/>
              </a:rPr>
              <a:t>informes  fiscales </a:t>
            </a:r>
            <a:r>
              <a:rPr sz="1800" dirty="0">
                <a:solidFill>
                  <a:srgbClr val="212165"/>
                </a:solidFill>
                <a:latin typeface="Times New Roman" panose="02020603050405020304" pitchFamily="18" charset="0"/>
                <a:cs typeface="Times New Roman" panose="02020603050405020304" pitchFamily="18" charset="0"/>
              </a:rPr>
              <a:t>de </a:t>
            </a:r>
            <a:r>
              <a:rPr lang="es-CO" sz="1800" spc="-5" dirty="0">
                <a:solidFill>
                  <a:srgbClr val="212165"/>
                </a:solidFill>
                <a:latin typeface="Times New Roman" panose="02020603050405020304" pitchFamily="18" charset="0"/>
                <a:cs typeface="Times New Roman" panose="02020603050405020304" pitchFamily="18" charset="0"/>
              </a:rPr>
              <a:t>manera</a:t>
            </a:r>
            <a:r>
              <a:rPr sz="1800" spc="-25" dirty="0">
                <a:solidFill>
                  <a:srgbClr val="212165"/>
                </a:solidFill>
                <a:latin typeface="Times New Roman" panose="02020603050405020304" pitchFamily="18" charset="0"/>
                <a:cs typeface="Times New Roman" panose="02020603050405020304" pitchFamily="18" charset="0"/>
              </a:rPr>
              <a:t> </a:t>
            </a:r>
            <a:r>
              <a:rPr sz="1800" spc="-5" dirty="0">
                <a:solidFill>
                  <a:srgbClr val="212165"/>
                </a:solidFill>
                <a:latin typeface="Times New Roman" panose="02020603050405020304" pitchFamily="18" charset="0"/>
                <a:cs typeface="Times New Roman" panose="02020603050405020304" pitchFamily="18" charset="0"/>
              </a:rPr>
              <a:t>comparable</a:t>
            </a:r>
            <a:endParaRPr lang="es-CO" sz="1800" spc="-5" dirty="0">
              <a:solidFill>
                <a:srgbClr val="212165"/>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lang="es-CO" sz="1800" dirty="0">
                <a:solidFill>
                  <a:srgbClr val="10196A"/>
                </a:solidFill>
                <a:latin typeface="Times New Roman" panose="02020603050405020304" pitchFamily="18" charset="0"/>
                <a:cs typeface="Times New Roman" panose="02020603050405020304" pitchFamily="18" charset="0"/>
              </a:rPr>
              <a:t>Se explican las</a:t>
            </a:r>
            <a:r>
              <a:rPr lang="es-CO" sz="1800" spc="-100" dirty="0">
                <a:solidFill>
                  <a:srgbClr val="10196A"/>
                </a:solidFill>
                <a:latin typeface="Times New Roman" panose="02020603050405020304" pitchFamily="18" charset="0"/>
                <a:cs typeface="Times New Roman" panose="02020603050405020304" pitchFamily="18" charset="0"/>
              </a:rPr>
              <a:t> </a:t>
            </a:r>
            <a:r>
              <a:rPr lang="es-CO" sz="1800" dirty="0">
                <a:solidFill>
                  <a:srgbClr val="10196A"/>
                </a:solidFill>
                <a:latin typeface="Times New Roman" panose="02020603050405020304" pitchFamily="18" charset="0"/>
                <a:cs typeface="Times New Roman" panose="02020603050405020304" pitchFamily="18" charset="0"/>
              </a:rPr>
              <a:t>desviaciones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3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txBox="1">
            <a:spLocks/>
          </p:cNvSpPr>
          <p:nvPr/>
        </p:nvSpPr>
        <p:spPr>
          <a:xfrm>
            <a:off x="125413" y="5388240"/>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BD78BF63-D6E5-49D8-99EB-4D36175B83F1}" type="slidenum">
              <a:rPr lang="es-ES_tradnl" smtClean="0"/>
              <a:pPr>
                <a:defRPr/>
              </a:pPr>
              <a:t>4</a:t>
            </a:fld>
            <a:endParaRPr lang="es-ES_tradnl" dirty="0"/>
          </a:p>
        </p:txBody>
      </p:sp>
      <p:pic>
        <p:nvPicPr>
          <p:cNvPr id="5"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5292"/>
            <a:ext cx="3135784" cy="4657700"/>
          </a:xfrm>
          <a:prstGeom prst="rect">
            <a:avLst/>
          </a:prstGeom>
          <a:noFill/>
        </p:spPr>
      </p:pic>
      <p:sp>
        <p:nvSpPr>
          <p:cNvPr id="6" name="Flecha abajo 9"/>
          <p:cNvSpPr/>
          <p:nvPr/>
        </p:nvSpPr>
        <p:spPr bwMode="auto">
          <a:xfrm>
            <a:off x="5068186" y="1057300"/>
            <a:ext cx="511926" cy="371741"/>
          </a:xfrm>
          <a:prstGeom prst="downArrow">
            <a:avLst/>
          </a:prstGeom>
          <a:solidFill>
            <a:schemeClr val="tx2">
              <a:lumMod val="95000"/>
              <a:lumOff val="5000"/>
            </a:schemeClr>
          </a:solidFill>
          <a:ln w="9525" cap="flat" cmpd="sng" algn="ctr">
            <a:solidFill>
              <a:srgbClr val="88BC64"/>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7" name="Rectángulo 6"/>
          <p:cNvSpPr/>
          <p:nvPr/>
        </p:nvSpPr>
        <p:spPr>
          <a:xfrm>
            <a:off x="3176498" y="1633364"/>
            <a:ext cx="5565388" cy="849112"/>
          </a:xfrm>
          <a:prstGeom prst="rect">
            <a:avLst/>
          </a:prstGeom>
          <a:ln>
            <a:noFill/>
          </a:ln>
          <a:effectLst>
            <a:glow rad="101600">
              <a:schemeClr val="accent2">
                <a:lumMod val="60000"/>
                <a:lumOff val="40000"/>
                <a:alpha val="6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UN PAÍS CON PROSPERIDAD </a:t>
            </a:r>
          </a:p>
        </p:txBody>
      </p:sp>
      <p:sp>
        <p:nvSpPr>
          <p:cNvPr id="8" name="6 Rectángulo"/>
          <p:cNvSpPr/>
          <p:nvPr/>
        </p:nvSpPr>
        <p:spPr>
          <a:xfrm>
            <a:off x="3072988" y="2730341"/>
            <a:ext cx="5760640" cy="224674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800" b="1" dirty="0">
                <a:solidFill>
                  <a:srgbClr val="000000"/>
                </a:solidFill>
                <a:cs typeface="Arial" charset="0"/>
              </a:rPr>
              <a:t>Contabilidad para el </a:t>
            </a:r>
            <a:r>
              <a:rPr lang="en-GB" altLang="es-CO" sz="2800" b="1" u="sng" dirty="0">
                <a:solidFill>
                  <a:srgbClr val="000000"/>
                </a:solidFill>
                <a:cs typeface="Arial" charset="0"/>
              </a:rPr>
              <a:t>BUEN GOBIERNO</a:t>
            </a:r>
            <a:r>
              <a:rPr lang="en-GB" altLang="es-CO" sz="2800" b="1" dirty="0">
                <a:solidFill>
                  <a:srgbClr val="000000"/>
                </a:solidFill>
                <a:cs typeface="Arial" charset="0"/>
              </a:rPr>
              <a:t> de las organizaciones. Adecuación de la Contabilidad Pública a un nuevo concepto de RENDICIÓN DE CUENTAS </a:t>
            </a:r>
            <a:r>
              <a:rPr lang="en-GB" altLang="es-CO" sz="2800" b="1" i="1" dirty="0">
                <a:solidFill>
                  <a:srgbClr val="000000"/>
                </a:solidFill>
                <a:cs typeface="Arial" charset="0"/>
              </a:rPr>
              <a:t>(“Accountability”)</a:t>
            </a:r>
          </a:p>
        </p:txBody>
      </p:sp>
      <p:sp>
        <p:nvSpPr>
          <p:cNvPr id="9" name="10 Rectángulo"/>
          <p:cNvSpPr/>
          <p:nvPr/>
        </p:nvSpPr>
        <p:spPr>
          <a:xfrm>
            <a:off x="588948" y="0"/>
            <a:ext cx="8582296" cy="1077212"/>
          </a:xfrm>
          <a:prstGeom prst="rect">
            <a:avLst/>
          </a:prstGeom>
        </p:spPr>
        <p:txBody>
          <a:bodyPr wrap="square" lIns="91432" tIns="45717" rIns="91432" bIns="45717">
            <a:spAutoFit/>
          </a:bodyPr>
          <a:lstStyle/>
          <a:p>
            <a:pPr algn="ctr"/>
            <a:r>
              <a:rPr lang="es-CO" sz="3200" b="1" dirty="0">
                <a:latin typeface="Calibri" panose="020F0502020204030204" pitchFamily="34" charset="0"/>
                <a:cs typeface="Calibri" panose="020F0502020204030204" pitchFamily="34" charset="0"/>
              </a:rPr>
              <a:t>CONTABILIDAD PÚBLICA GENERADORA DE VALOR </a:t>
            </a:r>
          </a:p>
          <a:p>
            <a:pPr algn="ctr"/>
            <a:r>
              <a:rPr lang="es-CO" sz="3200" b="1" dirty="0">
                <a:latin typeface="Calibri" panose="020F0502020204030204" pitchFamily="34" charset="0"/>
                <a:cs typeface="Calibri" panose="020F0502020204030204" pitchFamily="34" charset="0"/>
              </a:rPr>
              <a:t>PARA UN PAÍS DE BUENAS PRÁCTICAS</a:t>
            </a:r>
            <a:endParaRPr lang="es-ES" sz="3200" b="1" dirty="0"/>
          </a:p>
        </p:txBody>
      </p:sp>
    </p:spTree>
    <p:extLst>
      <p:ext uri="{BB962C8B-B14F-4D97-AF65-F5344CB8AC3E}">
        <p14:creationId xmlns:p14="http://schemas.microsoft.com/office/powerpoint/2010/main" val="154189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0"/>
            <a:ext cx="9144000"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5" name="object 5"/>
          <p:cNvSpPr txBox="1"/>
          <p:nvPr/>
        </p:nvSpPr>
        <p:spPr>
          <a:xfrm>
            <a:off x="3685381" y="3593737"/>
            <a:ext cx="1772285" cy="42164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solidFill>
                <a:srgbClr val="000000"/>
              </a:solidFill>
              <a:latin typeface="Arial"/>
              <a:cs typeface="Arial"/>
            </a:endParaRPr>
          </a:p>
        </p:txBody>
      </p:sp>
      <p:sp>
        <p:nvSpPr>
          <p:cNvPr id="6"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254671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76700" y="2216360"/>
            <a:ext cx="4813300" cy="1104636"/>
          </a:xfrm>
        </p:spPr>
        <p:txBody>
          <a:bodyPr>
            <a:noAutofit/>
          </a:bodyPr>
          <a:lstStyle/>
          <a:p>
            <a:r>
              <a:rPr lang="es-CO" sz="3600" b="1" dirty="0">
                <a:solidFill>
                  <a:srgbClr val="00918E"/>
                </a:solidFill>
                <a:latin typeface="Times New Roman" panose="02020603050405020304" pitchFamily="18" charset="0"/>
                <a:ea typeface="+mn-ea"/>
                <a:cs typeface="Times New Roman" panose="02020603050405020304" pitchFamily="18" charset="0"/>
              </a:rPr>
              <a:t>Calificación</a:t>
            </a:r>
            <a:r>
              <a:rPr lang="es-CO" sz="3600" b="1" dirty="0">
                <a:latin typeface="Times New Roman" panose="02020603050405020304" pitchFamily="18" charset="0"/>
                <a:cs typeface="Times New Roman" panose="02020603050405020304" pitchFamily="18" charset="0"/>
              </a:rPr>
              <a:t> </a:t>
            </a:r>
            <a:r>
              <a:rPr lang="es-CO" sz="3600" b="1" dirty="0">
                <a:solidFill>
                  <a:srgbClr val="00918E"/>
                </a:solidFill>
                <a:latin typeface="Times New Roman" panose="02020603050405020304" pitchFamily="18" charset="0"/>
                <a:ea typeface="+mn-ea"/>
                <a:cs typeface="Times New Roman" panose="02020603050405020304" pitchFamily="18" charset="0"/>
              </a:rPr>
              <a:t>Soberana</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500" dirty="0">
                <a:solidFill>
                  <a:srgbClr val="00918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20284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52" y="-25400"/>
            <a:ext cx="7718181" cy="985292"/>
          </a:xfrm>
        </p:spPr>
        <p:txBody>
          <a:bodyPr/>
          <a:lstStyle/>
          <a:p>
            <a:r>
              <a:rPr lang="es-CO" b="1" dirty="0">
                <a:latin typeface="Times New Roman" panose="02020603050405020304" pitchFamily="18" charset="0"/>
                <a:cs typeface="Times New Roman" panose="02020603050405020304" pitchFamily="18" charset="0"/>
              </a:rPr>
              <a:t>¿Qué es una Calificación Soberana?</a:t>
            </a:r>
          </a:p>
        </p:txBody>
      </p:sp>
      <p:sp>
        <p:nvSpPr>
          <p:cNvPr id="3" name="object 4"/>
          <p:cNvSpPr txBox="1">
            <a:spLocks/>
          </p:cNvSpPr>
          <p:nvPr/>
        </p:nvSpPr>
        <p:spPr>
          <a:xfrm>
            <a:off x="272852" y="52755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
        <p:nvSpPr>
          <p:cNvPr id="4" name="object 5"/>
          <p:cNvSpPr txBox="1"/>
          <p:nvPr/>
        </p:nvSpPr>
        <p:spPr>
          <a:xfrm>
            <a:off x="8575706" y="6449971"/>
            <a:ext cx="135890" cy="359073"/>
          </a:xfrm>
          <a:prstGeom prst="rect">
            <a:avLst/>
          </a:prstGeom>
        </p:spPr>
        <p:txBody>
          <a:bodyPr vert="horz" wrap="square" lIns="0" tIns="0" rIns="0" bIns="0" rtlCol="0">
            <a:spAutoFit/>
          </a:bodyPr>
          <a:lstStyle/>
          <a:p>
            <a:pPr marL="25400" defTabSz="914400" eaLnBrk="0" fontAlgn="base" hangingPunct="0">
              <a:lnSpc>
                <a:spcPts val="1425"/>
              </a:lnSpc>
              <a:spcBef>
                <a:spcPct val="0"/>
              </a:spcBef>
              <a:spcAft>
                <a:spcPct val="0"/>
              </a:spcAft>
            </a:pPr>
            <a:fld id="{81D60167-4931-47E6-BA6A-407CBD079E47}" type="slidenum">
              <a:rPr sz="1200" b="1" dirty="0">
                <a:solidFill>
                  <a:srgbClr val="525252"/>
                </a:solidFill>
                <a:latin typeface="Times New Roman" panose="02020603050405020304" pitchFamily="18" charset="0"/>
                <a:cs typeface="Times New Roman" panose="02020603050405020304" pitchFamily="18" charset="0"/>
              </a:rPr>
              <a:pPr marL="25400" defTabSz="914400" eaLnBrk="0" fontAlgn="base" hangingPunct="0">
                <a:lnSpc>
                  <a:spcPts val="1425"/>
                </a:lnSpc>
                <a:spcBef>
                  <a:spcPct val="0"/>
                </a:spcBef>
                <a:spcAft>
                  <a:spcPct val="0"/>
                </a:spcAft>
              </a:pPr>
              <a:t>42</a:t>
            </a:fld>
            <a:endParaRPr sz="1200" b="1">
              <a:solidFill>
                <a:srgbClr val="000000"/>
              </a:solidFill>
              <a:latin typeface="Times New Roman" panose="02020603050405020304" pitchFamily="18" charset="0"/>
              <a:cs typeface="Times New Roman" panose="02020603050405020304" pitchFamily="18" charset="0"/>
            </a:endParaRPr>
          </a:p>
        </p:txBody>
      </p:sp>
      <p:sp>
        <p:nvSpPr>
          <p:cNvPr id="5" name="object 3"/>
          <p:cNvSpPr txBox="1"/>
          <p:nvPr/>
        </p:nvSpPr>
        <p:spPr>
          <a:xfrm>
            <a:off x="141561" y="985292"/>
            <a:ext cx="8875439" cy="4089581"/>
          </a:xfrm>
          <a:prstGeom prst="rect">
            <a:avLst/>
          </a:prstGeom>
        </p:spPr>
        <p:txBody>
          <a:bodyPr vert="horz" wrap="square" lIns="0" tIns="13970" rIns="0" bIns="0" rtlCol="0">
            <a:spAutoFit/>
          </a:bodyPr>
          <a:lstStyle/>
          <a:p>
            <a:pPr marL="12700" marR="102870" algn="just" defTabSz="914400" eaLnBrk="0" fontAlgn="base" hangingPunct="0">
              <a:lnSpc>
                <a:spcPct val="99500"/>
              </a:lnSpc>
              <a:spcBef>
                <a:spcPts val="110"/>
              </a:spcBef>
              <a:spcAft>
                <a:spcPct val="0"/>
              </a:spcAft>
            </a:pPr>
            <a:r>
              <a:rPr lang="es-CO" sz="2200" b="1" spc="-5" dirty="0">
                <a:solidFill>
                  <a:srgbClr val="000000"/>
                </a:solidFill>
                <a:latin typeface="Times New Roman" panose="02020603050405020304" pitchFamily="18" charset="0"/>
                <a:cs typeface="Times New Roman" panose="02020603050405020304" pitchFamily="18" charset="0"/>
              </a:rPr>
              <a:t>La calificación representa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opinión sobre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capacidad </a:t>
            </a:r>
            <a:r>
              <a:rPr lang="es-CO" sz="2200" b="1" dirty="0">
                <a:solidFill>
                  <a:srgbClr val="000000"/>
                </a:solidFill>
                <a:latin typeface="Times New Roman" panose="02020603050405020304" pitchFamily="18" charset="0"/>
                <a:cs typeface="Times New Roman" panose="02020603050405020304" pitchFamily="18" charset="0"/>
              </a:rPr>
              <a:t>y </a:t>
            </a:r>
            <a:r>
              <a:rPr lang="es-CO" sz="2200" b="1" spc="-5" dirty="0">
                <a:solidFill>
                  <a:srgbClr val="000000"/>
                </a:solidFill>
                <a:latin typeface="Times New Roman" panose="02020603050405020304" pitchFamily="18" charset="0"/>
                <a:cs typeface="Times New Roman" panose="02020603050405020304" pitchFamily="18" charset="0"/>
              </a:rPr>
              <a:t>voluntad  de pago de deuda de mercado por parte de un gobierno en el mediano plazo (3- </a:t>
            </a:r>
            <a:r>
              <a:rPr lang="es-CO" sz="2200" b="1" dirty="0">
                <a:solidFill>
                  <a:srgbClr val="000000"/>
                </a:solidFill>
                <a:latin typeface="Times New Roman" panose="02020603050405020304" pitchFamily="18" charset="0"/>
                <a:cs typeface="Times New Roman" panose="02020603050405020304" pitchFamily="18" charset="0"/>
              </a:rPr>
              <a:t>5</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años).</a:t>
            </a:r>
          </a:p>
          <a:p>
            <a:pPr marL="12700" marR="102870" algn="just" defTabSz="914400" eaLnBrk="0" fontAlgn="base" hangingPunct="0">
              <a:lnSpc>
                <a:spcPct val="99500"/>
              </a:lnSpc>
              <a:spcBef>
                <a:spcPts val="110"/>
              </a:spcBef>
              <a:spcAft>
                <a:spcPct val="0"/>
              </a:spcAft>
            </a:pPr>
            <a:endParaRPr lang="es-CO" sz="2200" b="1" dirty="0">
              <a:solidFill>
                <a:srgbClr val="000000"/>
              </a:solidFill>
              <a:latin typeface="Times New Roman" panose="02020603050405020304" pitchFamily="18" charset="0"/>
              <a:cs typeface="Times New Roman" panose="02020603050405020304" pitchFamily="18" charset="0"/>
            </a:endParaRPr>
          </a:p>
          <a:p>
            <a:pPr marL="12700" marR="5080" algn="just" defTabSz="914400" eaLnBrk="0" fontAlgn="base" hangingPunct="0">
              <a:spcBef>
                <a:spcPct val="0"/>
              </a:spcBef>
              <a:spcAft>
                <a:spcPct val="0"/>
              </a:spcAft>
            </a:pPr>
            <a:r>
              <a:rPr lang="es-CO" sz="2200" b="1" spc="-10" dirty="0">
                <a:solidFill>
                  <a:srgbClr val="000000"/>
                </a:solidFill>
                <a:latin typeface="Times New Roman" panose="02020603050405020304" pitchFamily="18" charset="0"/>
                <a:cs typeface="Times New Roman" panose="02020603050405020304" pitchFamily="18" charset="0"/>
              </a:rPr>
              <a:t>Una agencia </a:t>
            </a:r>
            <a:r>
              <a:rPr lang="es-CO" sz="2200" spc="-10" dirty="0">
                <a:solidFill>
                  <a:srgbClr val="000000"/>
                </a:solidFill>
                <a:latin typeface="Times New Roman" panose="02020603050405020304" pitchFamily="18" charset="0"/>
                <a:cs typeface="Times New Roman" panose="02020603050405020304" pitchFamily="18" charset="0"/>
              </a:rPr>
              <a:t>(</a:t>
            </a:r>
            <a:r>
              <a:rPr lang="es-CO" sz="2200" dirty="0">
                <a:solidFill>
                  <a:srgbClr val="000000"/>
                </a:solidFill>
                <a:latin typeface="Times New Roman" panose="02020603050405020304" pitchFamily="18" charset="0"/>
                <a:cs typeface="Times New Roman" panose="02020603050405020304" pitchFamily="18" charset="0"/>
              </a:rPr>
              <a:t>Standard &amp; </a:t>
            </a:r>
            <a:r>
              <a:rPr lang="es-CO" sz="2200" dirty="0" err="1">
                <a:solidFill>
                  <a:srgbClr val="000000"/>
                </a:solidFill>
                <a:latin typeface="Times New Roman" panose="02020603050405020304" pitchFamily="18" charset="0"/>
                <a:cs typeface="Times New Roman" panose="02020603050405020304" pitchFamily="18" charset="0"/>
              </a:rPr>
              <a:t>Poor's</a:t>
            </a:r>
            <a:r>
              <a:rPr lang="es-CO" sz="2200" dirty="0">
                <a:solidFill>
                  <a:srgbClr val="000000"/>
                </a:solidFill>
                <a:latin typeface="Times New Roman" panose="02020603050405020304" pitchFamily="18" charset="0"/>
                <a:cs typeface="Times New Roman" panose="02020603050405020304" pitchFamily="18" charset="0"/>
              </a:rPr>
              <a:t>, </a:t>
            </a:r>
            <a:r>
              <a:rPr lang="es-CO" sz="2200" dirty="0" err="1">
                <a:solidFill>
                  <a:srgbClr val="000000"/>
                </a:solidFill>
                <a:latin typeface="Times New Roman" panose="02020603050405020304" pitchFamily="18" charset="0"/>
                <a:cs typeface="Times New Roman" panose="02020603050405020304" pitchFamily="18" charset="0"/>
              </a:rPr>
              <a:t>Fitch</a:t>
            </a:r>
            <a:r>
              <a:rPr lang="es-CO" sz="2200" dirty="0">
                <a:solidFill>
                  <a:srgbClr val="000000"/>
                </a:solidFill>
                <a:latin typeface="Times New Roman" panose="02020603050405020304" pitchFamily="18" charset="0"/>
                <a:cs typeface="Times New Roman" panose="02020603050405020304" pitchFamily="18" charset="0"/>
              </a:rPr>
              <a:t> Ratings y </a:t>
            </a:r>
            <a:r>
              <a:rPr lang="es-CO" sz="2200" dirty="0" err="1">
                <a:solidFill>
                  <a:srgbClr val="000000"/>
                </a:solidFill>
                <a:latin typeface="Times New Roman" panose="02020603050405020304" pitchFamily="18" charset="0"/>
                <a:cs typeface="Times New Roman" panose="02020603050405020304" pitchFamily="18" charset="0"/>
              </a:rPr>
              <a:t>Moody’s</a:t>
            </a:r>
            <a:r>
              <a:rPr lang="es-CO" sz="2200" dirty="0">
                <a:solidFill>
                  <a:srgbClr val="000000"/>
                </a:solidFill>
                <a:latin typeface="Times New Roman" panose="02020603050405020304" pitchFamily="18" charset="0"/>
                <a:cs typeface="Times New Roman" panose="02020603050405020304" pitchFamily="18" charset="0"/>
              </a:rPr>
              <a:t>)</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u="sng" spc="-5" dirty="0">
                <a:solidFill>
                  <a:srgbClr val="000000"/>
                </a:solidFill>
                <a:uFill>
                  <a:solidFill>
                    <a:srgbClr val="000000"/>
                  </a:solidFill>
                </a:uFill>
                <a:latin typeface="Times New Roman" panose="02020603050405020304" pitchFamily="18" charset="0"/>
                <a:cs typeface="Times New Roman" panose="02020603050405020304" pitchFamily="18" charset="0"/>
              </a:rPr>
              <a:t>no califican las economías de los países</a:t>
            </a:r>
            <a:r>
              <a:rPr lang="es-CO" sz="2200" b="1" spc="-5" dirty="0">
                <a:solidFill>
                  <a:srgbClr val="000000"/>
                </a:solidFill>
                <a:latin typeface="Times New Roman" panose="02020603050405020304" pitchFamily="18" charset="0"/>
                <a:cs typeface="Times New Roman" panose="02020603050405020304" pitchFamily="18" charset="0"/>
              </a:rPr>
              <a:t>, aunque esto es un factor dentro  de sus</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análisis. </a:t>
            </a:r>
            <a:r>
              <a:rPr lang="es-CO" sz="2200" i="1" spc="-5" dirty="0">
                <a:solidFill>
                  <a:srgbClr val="000000"/>
                </a:solidFill>
                <a:latin typeface="Times New Roman" panose="02020603050405020304" pitchFamily="18" charset="0"/>
                <a:cs typeface="Times New Roman" panose="02020603050405020304" pitchFamily="18" charset="0"/>
              </a:rPr>
              <a:t>E</a:t>
            </a:r>
            <a:r>
              <a:rPr lang="es-CO" sz="2200" i="1" dirty="0">
                <a:solidFill>
                  <a:srgbClr val="000000"/>
                </a:solidFill>
                <a:latin typeface="Times New Roman" panose="02020603050405020304" pitchFamily="18" charset="0"/>
                <a:cs typeface="Times New Roman" panose="02020603050405020304" pitchFamily="18" charset="0"/>
              </a:rPr>
              <a:t>l "riesgo soberano" se establece al analizar factores como </a:t>
            </a:r>
            <a:r>
              <a:rPr lang="es-CO" sz="2200" b="1" i="1" dirty="0">
                <a:solidFill>
                  <a:srgbClr val="0033FF"/>
                </a:solidFill>
                <a:latin typeface="Times New Roman" panose="02020603050405020304" pitchFamily="18" charset="0"/>
                <a:cs typeface="Times New Roman" panose="02020603050405020304" pitchFamily="18" charset="0"/>
              </a:rPr>
              <a:t>"</a:t>
            </a:r>
            <a:r>
              <a:rPr lang="es-CO" sz="2200" b="1" i="1" u="sng" dirty="0">
                <a:solidFill>
                  <a:srgbClr val="0033FF"/>
                </a:solidFill>
                <a:latin typeface="Times New Roman" panose="02020603050405020304" pitchFamily="18" charset="0"/>
                <a:cs typeface="Times New Roman" panose="02020603050405020304" pitchFamily="18" charset="0"/>
              </a:rPr>
              <a:t>el historial de pagos, la estabilidad política, las condiciones económicas y la voluntad de repagar deudas</a:t>
            </a:r>
            <a:r>
              <a:rPr lang="es-CO" sz="2200" b="1" i="1" dirty="0">
                <a:solidFill>
                  <a:srgbClr val="0033FF"/>
                </a:solidFill>
                <a:latin typeface="Times New Roman" panose="02020603050405020304" pitchFamily="18" charset="0"/>
                <a:cs typeface="Times New Roman" panose="02020603050405020304" pitchFamily="18" charset="0"/>
              </a:rPr>
              <a:t>" </a:t>
            </a:r>
            <a:r>
              <a:rPr lang="es-CO" sz="2200" i="1" dirty="0">
                <a:solidFill>
                  <a:srgbClr val="000000"/>
                </a:solidFill>
                <a:latin typeface="Times New Roman" panose="02020603050405020304" pitchFamily="18" charset="0"/>
                <a:cs typeface="Times New Roman" panose="02020603050405020304" pitchFamily="18" charset="0"/>
              </a:rPr>
              <a:t>de cada país o entidad analizada. </a:t>
            </a:r>
            <a:endParaRPr lang="es-CO" sz="2200" b="1" i="1" spc="-5" dirty="0">
              <a:solidFill>
                <a:srgbClr val="000000"/>
              </a:solidFill>
              <a:latin typeface="Times New Roman" panose="02020603050405020304" pitchFamily="18" charset="0"/>
              <a:cs typeface="Times New Roman" panose="02020603050405020304" pitchFamily="18" charset="0"/>
            </a:endParaRPr>
          </a:p>
          <a:p>
            <a:pPr marL="12700" marR="5080" defTabSz="914400" eaLnBrk="0" fontAlgn="base" hangingPunct="0">
              <a:spcBef>
                <a:spcPct val="0"/>
              </a:spcBef>
              <a:spcAft>
                <a:spcPct val="0"/>
              </a:spcAft>
            </a:pPr>
            <a:endParaRPr lang="es-CO" sz="2200" b="1" i="1" dirty="0">
              <a:solidFill>
                <a:srgbClr val="000000"/>
              </a:solidFill>
              <a:latin typeface="Times New Roman" panose="02020603050405020304" pitchFamily="18" charset="0"/>
              <a:cs typeface="Times New Roman" panose="02020603050405020304" pitchFamily="18" charset="0"/>
            </a:endParaRPr>
          </a:p>
          <a:p>
            <a:pPr marL="12700" algn="just" defTabSz="914400" eaLnBrk="0" fontAlgn="base" hangingPunct="0">
              <a:spcBef>
                <a:spcPct val="0"/>
              </a:spcBef>
              <a:spcAft>
                <a:spcPct val="0"/>
              </a:spcAft>
            </a:pPr>
            <a:r>
              <a:rPr lang="es-CO" sz="2200" b="1" spc="-55" dirty="0">
                <a:solidFill>
                  <a:srgbClr val="000000"/>
                </a:solidFill>
                <a:latin typeface="Times New Roman" panose="02020603050405020304" pitchFamily="18" charset="0"/>
                <a:cs typeface="Times New Roman" panose="02020603050405020304" pitchFamily="18" charset="0"/>
              </a:rPr>
              <a:t>Toda </a:t>
            </a:r>
            <a:r>
              <a:rPr lang="es-CO" sz="2200" b="1" spc="-5" dirty="0">
                <a:solidFill>
                  <a:srgbClr val="000000"/>
                </a:solidFill>
                <a:latin typeface="Times New Roman" panose="02020603050405020304" pitchFamily="18" charset="0"/>
                <a:cs typeface="Times New Roman" panose="02020603050405020304" pitchFamily="18" charset="0"/>
              </a:rPr>
              <a:t>calificación está asociada con una perspectiva (</a:t>
            </a:r>
            <a:r>
              <a:rPr lang="es-CO" sz="2200" b="1" i="1" spc="-5" dirty="0">
                <a:solidFill>
                  <a:srgbClr val="000000"/>
                </a:solidFill>
                <a:latin typeface="Times New Roman" panose="02020603050405020304" pitchFamily="18" charset="0"/>
                <a:cs typeface="Times New Roman" panose="02020603050405020304" pitchFamily="18" charset="0"/>
              </a:rPr>
              <a:t>estable, positiva</a:t>
            </a:r>
            <a:r>
              <a:rPr lang="es-CO" sz="2200" b="1" spc="-5" dirty="0">
                <a:solidFill>
                  <a:srgbClr val="000000"/>
                </a:solidFill>
                <a:latin typeface="Times New Roman" panose="02020603050405020304" pitchFamily="18" charset="0"/>
                <a:cs typeface="Times New Roman" panose="02020603050405020304" pitchFamily="18" charset="0"/>
              </a:rPr>
              <a:t>,</a:t>
            </a:r>
            <a:r>
              <a:rPr lang="es-CO" sz="2200" b="1" spc="114" dirty="0">
                <a:solidFill>
                  <a:srgbClr val="000000"/>
                </a:solidFill>
                <a:latin typeface="Times New Roman" panose="02020603050405020304" pitchFamily="18" charset="0"/>
                <a:cs typeface="Times New Roman" panose="02020603050405020304" pitchFamily="18" charset="0"/>
              </a:rPr>
              <a:t> </a:t>
            </a:r>
            <a:r>
              <a:rPr lang="es-CO" sz="2200" b="1" dirty="0">
                <a:solidFill>
                  <a:srgbClr val="000000"/>
                </a:solidFill>
                <a:latin typeface="Times New Roman" panose="02020603050405020304" pitchFamily="18" charset="0"/>
                <a:cs typeface="Times New Roman" panose="02020603050405020304" pitchFamily="18" charset="0"/>
              </a:rPr>
              <a:t>o </a:t>
            </a:r>
            <a:r>
              <a:rPr lang="es-CO" sz="2200" b="1" i="1" spc="-5" dirty="0">
                <a:solidFill>
                  <a:srgbClr val="000000"/>
                </a:solidFill>
                <a:latin typeface="Times New Roman" panose="02020603050405020304" pitchFamily="18" charset="0"/>
                <a:cs typeface="Times New Roman" panose="02020603050405020304" pitchFamily="18" charset="0"/>
              </a:rPr>
              <a:t>negativa</a:t>
            </a:r>
            <a:r>
              <a:rPr lang="es-CO" sz="2200" b="1" spc="-5" dirty="0">
                <a:solidFill>
                  <a:srgbClr val="000000"/>
                </a:solidFill>
                <a:latin typeface="Times New Roman" panose="02020603050405020304" pitchFamily="18" charset="0"/>
                <a:cs typeface="Times New Roman" panose="02020603050405020304" pitchFamily="18" charset="0"/>
              </a:rPr>
              <a:t>) que indica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posible trayectoria en los próximos 12-24</a:t>
            </a:r>
            <a:r>
              <a:rPr lang="es-CO" sz="2200" b="1" spc="5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meses.</a:t>
            </a:r>
            <a:endParaRPr lang="es-CO" sz="2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46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0"/>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Escala de Calificaciones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180512" cy="4644933"/>
          </a:xfrm>
          <a:prstGeom prst="rect">
            <a:avLst/>
          </a:prstGeom>
        </p:spPr>
      </p:pic>
      <p:sp>
        <p:nvSpPr>
          <p:cNvPr id="4" name="Elipse 3"/>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5" name="CuadroTexto 4"/>
          <p:cNvSpPr txBox="1"/>
          <p:nvPr/>
        </p:nvSpPr>
        <p:spPr>
          <a:xfrm>
            <a:off x="3347864" y="3865612"/>
            <a:ext cx="1224136" cy="307777"/>
          </a:xfrm>
          <a:prstGeom prst="rect">
            <a:avLst/>
          </a:prstGeom>
          <a:noFill/>
        </p:spPr>
        <p:txBody>
          <a:bodyPr wrap="square" rtlCol="0">
            <a:spAutoFit/>
          </a:bodyPr>
          <a:lstStyle/>
          <a:p>
            <a:pPr defTabSz="914400" eaLnBrk="0" fontAlgn="base" hangingPunct="0">
              <a:spcBef>
                <a:spcPct val="0"/>
              </a:spcBef>
              <a:spcAft>
                <a:spcPct val="0"/>
              </a:spcAft>
            </a:pPr>
            <a:r>
              <a:rPr lang="es-CO" sz="1400" b="1" dirty="0">
                <a:solidFill>
                  <a:srgbClr val="2D2DB9">
                    <a:lumMod val="75000"/>
                  </a:srgbClr>
                </a:solidFill>
                <a:latin typeface="Arial Narrow" pitchFamily="34" charset="0"/>
              </a:rPr>
              <a:t>31-12-2017</a:t>
            </a:r>
          </a:p>
        </p:txBody>
      </p:sp>
      <p:sp>
        <p:nvSpPr>
          <p:cNvPr id="6" name="Rectángulo redondeado 5"/>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7" name="Elipse 6"/>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8" name="Flecha curvada hacia la derecha 7"/>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9" name="Flecha curvada hacia la derecha 8"/>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Tree>
    <p:extLst>
      <p:ext uri="{BB962C8B-B14F-4D97-AF65-F5344CB8AC3E}">
        <p14:creationId xmlns:p14="http://schemas.microsoft.com/office/powerpoint/2010/main" val="4202457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236" y="51235"/>
            <a:ext cx="7718181" cy="1104636"/>
          </a:xfrm>
        </p:spPr>
        <p:txBody>
          <a:bodyPr/>
          <a:lstStyle/>
          <a:p>
            <a:r>
              <a:rPr lang="es-CO" b="1" dirty="0">
                <a:latin typeface="Times New Roman" panose="02020603050405020304" pitchFamily="18" charset="0"/>
                <a:cs typeface="Times New Roman" panose="02020603050405020304" pitchFamily="18" charset="0"/>
              </a:rPr>
              <a:t>Escala de Calificaciones</a:t>
            </a:r>
          </a:p>
        </p:txBody>
      </p:sp>
      <p:sp>
        <p:nvSpPr>
          <p:cNvPr id="3" name="object 3"/>
          <p:cNvSpPr txBox="1"/>
          <p:nvPr/>
        </p:nvSpPr>
        <p:spPr>
          <a:xfrm>
            <a:off x="149796" y="1089793"/>
            <a:ext cx="748665" cy="2214068"/>
          </a:xfrm>
          <a:prstGeom prst="rect">
            <a:avLst/>
          </a:prstGeom>
        </p:spPr>
        <p:txBody>
          <a:bodyPr vert="horz" wrap="square" lIns="0" tIns="10795" rIns="0" bIns="0" rtlCol="0">
            <a:spAutoFit/>
          </a:bodyPr>
          <a:lstStyle/>
          <a:p>
            <a:pPr marL="12700" marR="5080" lvl="0" indent="0" defTabSz="914400" eaLnBrk="0" fontAlgn="base" latinLnBrk="0" hangingPunct="0">
              <a:lnSpc>
                <a:spcPct val="149700"/>
              </a:lnSpc>
              <a:spcBef>
                <a:spcPts val="85"/>
              </a:spcBef>
              <a:spcAft>
                <a:spcPct val="0"/>
              </a:spcAft>
              <a:buClrTx/>
              <a:buSzTx/>
              <a:buFontTx/>
              <a:buNone/>
              <a:tabLst/>
              <a:defRPr/>
            </a:pPr>
            <a:r>
              <a:rPr lang="es-CO" sz="2300" b="1" kern="0" dirty="0" err="1">
                <a:solidFill>
                  <a:srgbClr val="000000"/>
                </a:solidFill>
              </a:rPr>
              <a:t>Aaa</a:t>
            </a:r>
            <a:r>
              <a:rPr kumimoji="0" lang="es-CO" sz="2300" b="1" i="0" u="none" strike="noStrike" kern="0" cap="none" spc="0" normalizeH="0" baseline="0" dirty="0">
                <a:ln>
                  <a:noFill/>
                </a:ln>
                <a:solidFill>
                  <a:srgbClr val="000000"/>
                </a:solidFill>
                <a:effectLst/>
                <a:uLnTx/>
                <a:uFillTx/>
              </a:rPr>
              <a:t>  </a:t>
            </a:r>
            <a:r>
              <a:rPr kumimoji="0" sz="2300" b="1" i="0" u="none" strike="noStrike" kern="0" cap="none" spc="0" normalizeH="0" baseline="0" noProof="0" dirty="0">
                <a:ln>
                  <a:noFill/>
                </a:ln>
                <a:solidFill>
                  <a:srgbClr val="000000"/>
                </a:solidFill>
                <a:effectLst/>
                <a:uLnTx/>
                <a:uFillTx/>
              </a:rPr>
              <a:t>Aa</a:t>
            </a:r>
            <a:endParaRPr kumimoji="0" lang="es-CO" sz="2300" b="1" i="0" u="none" strike="noStrike" kern="0" cap="none" spc="0" normalizeH="0" baseline="0" noProof="0" dirty="0">
              <a:ln>
                <a:noFill/>
              </a:ln>
              <a:solidFill>
                <a:srgbClr val="000000"/>
              </a:solidFill>
              <a:effectLst/>
              <a:uLnTx/>
              <a:uFillTx/>
            </a:endParaRPr>
          </a:p>
          <a:p>
            <a:pPr marL="12700" marR="5080" lvl="0" indent="0" defTabSz="914400" eaLnBrk="0" fontAlgn="base" latinLnBrk="0" hangingPunct="0">
              <a:lnSpc>
                <a:spcPct val="149700"/>
              </a:lnSpc>
              <a:spcBef>
                <a:spcPts val="85"/>
              </a:spcBef>
              <a:spcAft>
                <a:spcPct val="0"/>
              </a:spcAft>
              <a:buClrTx/>
              <a:buSzTx/>
              <a:buFontTx/>
              <a:buNone/>
              <a:tabLst/>
              <a:defRPr/>
            </a:pPr>
            <a:r>
              <a:rPr kumimoji="0" sz="2300" b="1" i="0" u="none" strike="noStrike" kern="0" cap="none" spc="0" normalizeH="0" baseline="0" noProof="0" dirty="0">
                <a:ln>
                  <a:noFill/>
                </a:ln>
                <a:solidFill>
                  <a:srgbClr val="000000"/>
                </a:solidFill>
                <a:effectLst/>
                <a:uLnTx/>
                <a:uFillTx/>
              </a:rPr>
              <a:t>A</a:t>
            </a:r>
          </a:p>
          <a:p>
            <a:pPr marL="12700" marR="0" lvl="0" indent="0" defTabSz="914400" eaLnBrk="0" fontAlgn="base" latinLnBrk="0" hangingPunct="0">
              <a:lnSpc>
                <a:spcPct val="100000"/>
              </a:lnSpc>
              <a:spcBef>
                <a:spcPts val="1925"/>
              </a:spcBef>
              <a:spcAft>
                <a:spcPct val="0"/>
              </a:spcAft>
              <a:buClrTx/>
              <a:buSzTx/>
              <a:buFontTx/>
              <a:buNone/>
              <a:tabLst/>
              <a:defRPr/>
            </a:pPr>
            <a:r>
              <a:rPr kumimoji="0" sz="2300" b="1" i="0" u="none" strike="noStrike" kern="0" cap="none" spc="0" normalizeH="0" baseline="0" noProof="0" dirty="0">
                <a:ln>
                  <a:noFill/>
                </a:ln>
                <a:solidFill>
                  <a:srgbClr val="000000"/>
                </a:solidFill>
                <a:effectLst/>
                <a:uLnTx/>
                <a:uFillTx/>
              </a:rPr>
              <a:t>Baa</a:t>
            </a:r>
          </a:p>
        </p:txBody>
      </p:sp>
      <p:sp>
        <p:nvSpPr>
          <p:cNvPr id="4" name="object 4"/>
          <p:cNvSpPr txBox="1"/>
          <p:nvPr/>
        </p:nvSpPr>
        <p:spPr>
          <a:xfrm>
            <a:off x="149796" y="3610222"/>
            <a:ext cx="1198880" cy="1672253"/>
          </a:xfrm>
          <a:prstGeom prst="rect">
            <a:avLst/>
          </a:prstGeom>
        </p:spPr>
        <p:txBody>
          <a:bodyPr vert="horz" wrap="square" lIns="0" tIns="12700" rIns="0" bIns="0" rtlCol="0">
            <a:spAutoFit/>
          </a:bodyPr>
          <a:lstStyle/>
          <a:p>
            <a:pPr marL="12700" marR="680085" defTabSz="914400" eaLnBrk="0" fontAlgn="base" hangingPunct="0">
              <a:lnSpc>
                <a:spcPct val="150200"/>
              </a:lnSpc>
              <a:spcBef>
                <a:spcPts val="100"/>
              </a:spcBef>
              <a:spcAft>
                <a:spcPct val="0"/>
              </a:spcAft>
            </a:pPr>
            <a:r>
              <a:rPr sz="2300" b="1" dirty="0">
                <a:solidFill>
                  <a:srgbClr val="000000"/>
                </a:solidFill>
                <a:cs typeface="Arial"/>
              </a:rPr>
              <a:t>Ba  B</a:t>
            </a:r>
          </a:p>
          <a:p>
            <a:pPr marL="12700" defTabSz="914400" eaLnBrk="0" fontAlgn="base" hangingPunct="0">
              <a:spcBef>
                <a:spcPts val="1889"/>
              </a:spcBef>
              <a:spcAft>
                <a:spcPct val="0"/>
              </a:spcAft>
            </a:pPr>
            <a:r>
              <a:rPr sz="2300" b="1" dirty="0">
                <a:solidFill>
                  <a:srgbClr val="000000"/>
                </a:solidFill>
                <a:cs typeface="Arial"/>
              </a:rPr>
              <a:t>C</a:t>
            </a:r>
            <a:r>
              <a:rPr sz="2300" b="1" spc="-5" dirty="0">
                <a:solidFill>
                  <a:srgbClr val="000000"/>
                </a:solidFill>
                <a:cs typeface="Arial"/>
              </a:rPr>
              <a:t>aa-</a:t>
            </a:r>
            <a:r>
              <a:rPr sz="2300" b="1" dirty="0">
                <a:solidFill>
                  <a:srgbClr val="000000"/>
                </a:solidFill>
                <a:cs typeface="Arial"/>
              </a:rPr>
              <a:t>C</a:t>
            </a:r>
          </a:p>
        </p:txBody>
      </p:sp>
      <p:sp>
        <p:nvSpPr>
          <p:cNvPr id="5" name="object 5"/>
          <p:cNvSpPr/>
          <p:nvPr/>
        </p:nvSpPr>
        <p:spPr>
          <a:xfrm>
            <a:off x="149797" y="3570883"/>
            <a:ext cx="2528872" cy="61812"/>
          </a:xfrm>
          <a:custGeom>
            <a:avLst/>
            <a:gdLst/>
            <a:ahLst/>
            <a:cxnLst/>
            <a:rect l="l" t="t" r="r" b="b"/>
            <a:pathLst>
              <a:path w="5095875">
                <a:moveTo>
                  <a:pt x="0" y="0"/>
                </a:moveTo>
                <a:lnTo>
                  <a:pt x="5095427" y="1"/>
                </a:lnTo>
              </a:path>
            </a:pathLst>
          </a:custGeom>
          <a:ln w="38100">
            <a:solidFill>
              <a:srgbClr val="0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2895759" y="1328440"/>
            <a:ext cx="494397" cy="201543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0" i="0" u="none" strike="noStrike" kern="0" cap="none" spc="0" normalizeH="0" baseline="0" noProof="0">
              <a:ln>
                <a:noFill/>
              </a:ln>
              <a:solidFill>
                <a:srgbClr val="000000"/>
              </a:solidFill>
              <a:effectLst/>
              <a:uLnTx/>
              <a:uFillTx/>
            </a:endParaRPr>
          </a:p>
        </p:txBody>
      </p:sp>
      <p:sp>
        <p:nvSpPr>
          <p:cNvPr id="7" name="object 7"/>
          <p:cNvSpPr/>
          <p:nvPr/>
        </p:nvSpPr>
        <p:spPr>
          <a:xfrm>
            <a:off x="2886100" y="3736438"/>
            <a:ext cx="481688" cy="1480434"/>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3340472" y="2048520"/>
            <a:ext cx="2137916" cy="653384"/>
          </a:xfrm>
          <a:prstGeom prst="rect">
            <a:avLst/>
          </a:prstGeom>
        </p:spPr>
        <p:txBody>
          <a:bodyPr vert="horz" wrap="square" lIns="0" tIns="24765" rIns="0" bIns="0" rtlCol="0">
            <a:spAutoFit/>
          </a:bodyPr>
          <a:lstStyle/>
          <a:p>
            <a:pPr marL="12700" marR="5080" algn="ctr" defTabSz="914400" eaLnBrk="0" fontAlgn="base" hangingPunct="0">
              <a:spcBef>
                <a:spcPts val="100"/>
              </a:spcBef>
              <a:spcAft>
                <a:spcPct val="0"/>
              </a:spcAft>
            </a:pPr>
            <a:r>
              <a:rPr sz="2000" b="1" spc="-5" dirty="0">
                <a:solidFill>
                  <a:srgbClr val="0028A0"/>
                </a:solidFill>
                <a:cs typeface="Arial"/>
              </a:rPr>
              <a:t>“Investment Grade”  </a:t>
            </a:r>
            <a:endParaRPr lang="es-CO" sz="2000" b="1" spc="-5" dirty="0">
              <a:solidFill>
                <a:srgbClr val="0028A0"/>
              </a:solidFill>
              <a:cs typeface="Arial"/>
            </a:endParaRPr>
          </a:p>
          <a:p>
            <a:pPr marL="12700" marR="5080" algn="ctr" defTabSz="914400" eaLnBrk="0" fontAlgn="base" hangingPunct="0">
              <a:spcBef>
                <a:spcPts val="100"/>
              </a:spcBef>
              <a:spcAft>
                <a:spcPct val="0"/>
              </a:spcAft>
            </a:pPr>
            <a:r>
              <a:rPr lang="es-CO" sz="2000" b="1" spc="-5" dirty="0">
                <a:solidFill>
                  <a:srgbClr val="0028A0"/>
                </a:solidFill>
                <a:cs typeface="Arial"/>
              </a:rPr>
              <a:t>Grado </a:t>
            </a:r>
            <a:r>
              <a:rPr sz="2000" b="1" spc="-5" dirty="0">
                <a:solidFill>
                  <a:srgbClr val="0028A0"/>
                </a:solidFill>
                <a:cs typeface="Arial"/>
              </a:rPr>
              <a:t> de Inversión</a:t>
            </a:r>
          </a:p>
        </p:txBody>
      </p:sp>
      <p:sp>
        <p:nvSpPr>
          <p:cNvPr id="9" name="object 17"/>
          <p:cNvSpPr txBox="1">
            <a:spLocks/>
          </p:cNvSpPr>
          <p:nvPr/>
        </p:nvSpPr>
        <p:spPr>
          <a:xfrm>
            <a:off x="187946" y="5428815"/>
            <a:ext cx="6590241" cy="17408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10" name="object 9"/>
          <p:cNvSpPr txBox="1"/>
          <p:nvPr/>
        </p:nvSpPr>
        <p:spPr>
          <a:xfrm>
            <a:off x="3390156" y="4208760"/>
            <a:ext cx="1836305" cy="62837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000" b="1" spc="-5" dirty="0">
                <a:solidFill>
                  <a:srgbClr val="0028A0"/>
                </a:solidFill>
                <a:cs typeface="Arial"/>
              </a:rPr>
              <a:t>Grado</a:t>
            </a:r>
            <a:r>
              <a:rPr sz="2000" b="1" spc="-55" dirty="0">
                <a:solidFill>
                  <a:srgbClr val="0028A0"/>
                </a:solidFill>
                <a:cs typeface="Arial"/>
              </a:rPr>
              <a:t> </a:t>
            </a:r>
            <a:r>
              <a:rPr sz="2000" b="1" spc="-5" dirty="0">
                <a:solidFill>
                  <a:srgbClr val="0028A0"/>
                </a:solidFill>
                <a:cs typeface="Arial"/>
              </a:rPr>
              <a:t>Especulativo</a:t>
            </a:r>
            <a:endParaRPr sz="2000" b="1" dirty="0">
              <a:solidFill>
                <a:srgbClr val="000000"/>
              </a:solidFill>
              <a:cs typeface="Arial"/>
            </a:endParaRPr>
          </a:p>
        </p:txBody>
      </p:sp>
      <p:sp>
        <p:nvSpPr>
          <p:cNvPr id="11" name="object 10"/>
          <p:cNvSpPr txBox="1"/>
          <p:nvPr/>
        </p:nvSpPr>
        <p:spPr>
          <a:xfrm>
            <a:off x="660616" y="1327229"/>
            <a:ext cx="215347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a:t>
            </a:r>
            <a:r>
              <a:rPr sz="1600" b="1" spc="-55" dirty="0">
                <a:solidFill>
                  <a:srgbClr val="0028A0"/>
                </a:solidFill>
                <a:cs typeface="Arial"/>
              </a:rPr>
              <a:t> </a:t>
            </a:r>
            <a:r>
              <a:rPr sz="1600" b="1" spc="-5" dirty="0">
                <a:solidFill>
                  <a:srgbClr val="0028A0"/>
                </a:solidFill>
                <a:cs typeface="Arial"/>
              </a:rPr>
              <a:t>mínimo</a:t>
            </a:r>
            <a:endParaRPr sz="1600" b="1" dirty="0">
              <a:solidFill>
                <a:srgbClr val="000000"/>
              </a:solidFill>
              <a:cs typeface="Arial"/>
            </a:endParaRPr>
          </a:p>
        </p:txBody>
      </p:sp>
      <p:sp>
        <p:nvSpPr>
          <p:cNvPr id="12" name="object 11"/>
          <p:cNvSpPr txBox="1"/>
          <p:nvPr/>
        </p:nvSpPr>
        <p:spPr>
          <a:xfrm>
            <a:off x="569870" y="1904504"/>
            <a:ext cx="2536324"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 muy</a:t>
            </a:r>
            <a:r>
              <a:rPr sz="1600" b="1" spc="-50" dirty="0">
                <a:solidFill>
                  <a:srgbClr val="0028A0"/>
                </a:solidFill>
                <a:cs typeface="Arial"/>
              </a:rPr>
              <a:t> </a:t>
            </a:r>
            <a:r>
              <a:rPr sz="1600" b="1" spc="-5" dirty="0">
                <a:solidFill>
                  <a:srgbClr val="0028A0"/>
                </a:solidFill>
                <a:cs typeface="Arial"/>
              </a:rPr>
              <a:t>bajo</a:t>
            </a:r>
            <a:endParaRPr sz="1600" b="1" dirty="0">
              <a:solidFill>
                <a:srgbClr val="000000"/>
              </a:solidFill>
              <a:cs typeface="Arial"/>
            </a:endParaRPr>
          </a:p>
        </p:txBody>
      </p:sp>
      <p:sp>
        <p:nvSpPr>
          <p:cNvPr id="13" name="object 12"/>
          <p:cNvSpPr txBox="1"/>
          <p:nvPr/>
        </p:nvSpPr>
        <p:spPr>
          <a:xfrm>
            <a:off x="530739" y="2449270"/>
            <a:ext cx="2071472"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a:t>
            </a:r>
            <a:r>
              <a:rPr sz="1600" b="1" spc="-50" dirty="0">
                <a:solidFill>
                  <a:srgbClr val="0028A0"/>
                </a:solidFill>
                <a:cs typeface="Arial"/>
              </a:rPr>
              <a:t> </a:t>
            </a:r>
            <a:r>
              <a:rPr sz="1600" b="1" spc="-5" dirty="0">
                <a:solidFill>
                  <a:srgbClr val="0028A0"/>
                </a:solidFill>
                <a:cs typeface="Arial"/>
              </a:rPr>
              <a:t>bajo</a:t>
            </a:r>
            <a:endParaRPr sz="1600" b="1" dirty="0">
              <a:solidFill>
                <a:srgbClr val="000000"/>
              </a:solidFill>
              <a:cs typeface="Arial"/>
            </a:endParaRPr>
          </a:p>
        </p:txBody>
      </p:sp>
      <p:sp>
        <p:nvSpPr>
          <p:cNvPr id="14" name="object 13"/>
          <p:cNvSpPr txBox="1"/>
          <p:nvPr/>
        </p:nvSpPr>
        <p:spPr>
          <a:xfrm>
            <a:off x="603814" y="3056632"/>
            <a:ext cx="2390966" cy="259045"/>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400" b="1" spc="-5" dirty="0">
                <a:solidFill>
                  <a:srgbClr val="0028A0"/>
                </a:solidFill>
                <a:cs typeface="Arial"/>
              </a:rPr>
              <a:t> </a:t>
            </a:r>
            <a:r>
              <a:rPr lang="es-CO" sz="1600" b="1" spc="-5" dirty="0">
                <a:solidFill>
                  <a:srgbClr val="0028A0"/>
                </a:solidFill>
                <a:cs typeface="Arial"/>
              </a:rPr>
              <a:t>Riesgo</a:t>
            </a:r>
            <a:r>
              <a:rPr sz="1600" b="1" spc="-5" dirty="0">
                <a:solidFill>
                  <a:srgbClr val="0028A0"/>
                </a:solidFill>
                <a:cs typeface="Arial"/>
              </a:rPr>
              <a:t> crediticio</a:t>
            </a:r>
            <a:r>
              <a:rPr sz="1600" b="1" spc="-60" dirty="0">
                <a:solidFill>
                  <a:srgbClr val="0028A0"/>
                </a:solidFill>
                <a:cs typeface="Arial"/>
              </a:rPr>
              <a:t> </a:t>
            </a:r>
            <a:r>
              <a:rPr sz="1600" b="1" spc="-5" dirty="0">
                <a:solidFill>
                  <a:srgbClr val="0028A0"/>
                </a:solidFill>
                <a:cs typeface="Arial"/>
              </a:rPr>
              <a:t>moderado</a:t>
            </a:r>
            <a:endParaRPr sz="1600" b="1" dirty="0">
              <a:solidFill>
                <a:srgbClr val="000000"/>
              </a:solidFill>
              <a:cs typeface="Arial"/>
            </a:endParaRPr>
          </a:p>
        </p:txBody>
      </p:sp>
      <p:sp>
        <p:nvSpPr>
          <p:cNvPr id="15" name="object 14"/>
          <p:cNvSpPr txBox="1"/>
          <p:nvPr/>
        </p:nvSpPr>
        <p:spPr>
          <a:xfrm>
            <a:off x="653852" y="3848720"/>
            <a:ext cx="2165350" cy="228268"/>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400" b="1" spc="-5" dirty="0">
                <a:solidFill>
                  <a:srgbClr val="0028A0"/>
                </a:solidFill>
                <a:cs typeface="Arial"/>
              </a:rPr>
              <a:t>Riesgo crediticio</a:t>
            </a:r>
            <a:r>
              <a:rPr sz="1400" b="1" spc="-40" dirty="0">
                <a:solidFill>
                  <a:srgbClr val="0028A0"/>
                </a:solidFill>
                <a:cs typeface="Arial"/>
              </a:rPr>
              <a:t> </a:t>
            </a:r>
            <a:r>
              <a:rPr sz="1400" b="1" spc="-5" dirty="0">
                <a:solidFill>
                  <a:srgbClr val="0028A0"/>
                </a:solidFill>
                <a:cs typeface="Arial"/>
              </a:rPr>
              <a:t>sustancial</a:t>
            </a:r>
            <a:endParaRPr sz="1400" b="1" dirty="0">
              <a:solidFill>
                <a:srgbClr val="000000"/>
              </a:solidFill>
              <a:cs typeface="Arial"/>
            </a:endParaRPr>
          </a:p>
        </p:txBody>
      </p:sp>
      <p:sp>
        <p:nvSpPr>
          <p:cNvPr id="16" name="object 15"/>
          <p:cNvSpPr txBox="1"/>
          <p:nvPr/>
        </p:nvSpPr>
        <p:spPr>
          <a:xfrm>
            <a:off x="688619" y="4406721"/>
            <a:ext cx="2197481" cy="259045"/>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600" b="1" spc="-5" dirty="0">
                <a:solidFill>
                  <a:srgbClr val="0028A0"/>
                </a:solidFill>
                <a:cs typeface="Arial"/>
              </a:rPr>
              <a:t>Riesgo crediticio</a:t>
            </a:r>
            <a:r>
              <a:rPr lang="es-CO" sz="1600" b="1" spc="-45" dirty="0">
                <a:solidFill>
                  <a:srgbClr val="0028A0"/>
                </a:solidFill>
                <a:cs typeface="Arial"/>
              </a:rPr>
              <a:t> </a:t>
            </a:r>
            <a:r>
              <a:rPr lang="es-CO" sz="1600" b="1" spc="-5" dirty="0">
                <a:solidFill>
                  <a:srgbClr val="0028A0"/>
                </a:solidFill>
                <a:cs typeface="Arial"/>
              </a:rPr>
              <a:t>elevado</a:t>
            </a:r>
            <a:endParaRPr lang="es-CO" sz="1600" b="1" dirty="0">
              <a:solidFill>
                <a:srgbClr val="000000"/>
              </a:solidFill>
              <a:cs typeface="Arial"/>
            </a:endParaRPr>
          </a:p>
        </p:txBody>
      </p:sp>
      <p:sp>
        <p:nvSpPr>
          <p:cNvPr id="17" name="object 16"/>
          <p:cNvSpPr txBox="1"/>
          <p:nvPr/>
        </p:nvSpPr>
        <p:spPr>
          <a:xfrm>
            <a:off x="936263" y="4856832"/>
            <a:ext cx="2381885" cy="51809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600" b="1" spc="-5" dirty="0">
                <a:solidFill>
                  <a:srgbClr val="0028A0"/>
                </a:solidFill>
                <a:cs typeface="Arial"/>
              </a:rPr>
              <a:t>Riesgo</a:t>
            </a:r>
            <a:r>
              <a:rPr sz="1600" b="1" spc="-5" dirty="0">
                <a:solidFill>
                  <a:srgbClr val="0028A0"/>
                </a:solidFill>
                <a:cs typeface="Arial"/>
              </a:rPr>
              <a:t> </a:t>
            </a:r>
            <a:r>
              <a:rPr lang="es-CO" sz="1600" b="1" spc="-5" dirty="0">
                <a:solidFill>
                  <a:srgbClr val="0028A0"/>
                </a:solidFill>
                <a:cs typeface="Arial"/>
              </a:rPr>
              <a:t>crediticio</a:t>
            </a:r>
          </a:p>
          <a:p>
            <a:pPr marL="12700" defTabSz="914400" eaLnBrk="0" fontAlgn="base" hangingPunct="0">
              <a:spcBef>
                <a:spcPts val="100"/>
              </a:spcBef>
              <a:spcAft>
                <a:spcPct val="0"/>
              </a:spcAft>
            </a:pPr>
            <a:r>
              <a:rPr sz="1600" b="1" spc="-5" dirty="0">
                <a:solidFill>
                  <a:srgbClr val="0028A0"/>
                </a:solidFill>
                <a:cs typeface="Arial"/>
              </a:rPr>
              <a:t> </a:t>
            </a:r>
            <a:r>
              <a:rPr lang="es-CO" sz="1600" b="1" spc="-5" dirty="0">
                <a:solidFill>
                  <a:srgbClr val="0028A0"/>
                </a:solidFill>
                <a:cs typeface="Arial"/>
              </a:rPr>
              <a:t>muy</a:t>
            </a:r>
            <a:r>
              <a:rPr sz="1600" b="1" spc="-45" dirty="0">
                <a:solidFill>
                  <a:srgbClr val="0028A0"/>
                </a:solidFill>
                <a:cs typeface="Arial"/>
              </a:rPr>
              <a:t> </a:t>
            </a:r>
            <a:r>
              <a:rPr lang="es-CO" sz="1600" b="1" spc="-5" dirty="0">
                <a:solidFill>
                  <a:srgbClr val="0028A0"/>
                </a:solidFill>
                <a:cs typeface="Arial"/>
              </a:rPr>
              <a:t>elevado</a:t>
            </a:r>
            <a:endParaRPr lang="es-CO" sz="1600" b="1" dirty="0">
              <a:solidFill>
                <a:srgbClr val="000000"/>
              </a:solidFill>
              <a:cs typeface="Arial"/>
            </a:endParaRPr>
          </a:p>
        </p:txBody>
      </p:sp>
      <p:sp>
        <p:nvSpPr>
          <p:cNvPr id="18" name="object 6"/>
          <p:cNvSpPr/>
          <p:nvPr/>
        </p:nvSpPr>
        <p:spPr>
          <a:xfrm flipH="1">
            <a:off x="5469708" y="1297743"/>
            <a:ext cx="368720" cy="200772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endParaRPr>
          </a:p>
        </p:txBody>
      </p:sp>
      <p:sp>
        <p:nvSpPr>
          <p:cNvPr id="19" name="object 7"/>
          <p:cNvSpPr/>
          <p:nvPr/>
        </p:nvSpPr>
        <p:spPr>
          <a:xfrm flipH="1">
            <a:off x="5541935" y="3717193"/>
            <a:ext cx="368501" cy="1488043"/>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endParaRPr>
          </a:p>
        </p:txBody>
      </p:sp>
      <p:sp>
        <p:nvSpPr>
          <p:cNvPr id="20" name="object 17"/>
          <p:cNvSpPr txBox="1"/>
          <p:nvPr/>
        </p:nvSpPr>
        <p:spPr>
          <a:xfrm>
            <a:off x="5969376" y="4856832"/>
            <a:ext cx="2720629" cy="205184"/>
          </a:xfrm>
          <a:prstGeom prst="rect">
            <a:avLst/>
          </a:prstGeom>
        </p:spPr>
        <p:txBody>
          <a:bodyPr vert="horz" wrap="square" lIns="0" tIns="0" rIns="0" bIns="0" rtlCol="0">
            <a:spAutoFit/>
          </a:bodyPr>
          <a:lstStyle/>
          <a:p>
            <a:pPr marL="12700" defTabSz="914400" eaLnBrk="0" fontAlgn="base" hangingPunct="0">
              <a:lnSpc>
                <a:spcPts val="1645"/>
              </a:lnSpc>
              <a:spcBef>
                <a:spcPct val="0"/>
              </a:spcBef>
              <a:spcAft>
                <a:spcPct val="0"/>
              </a:spcAft>
            </a:pPr>
            <a:r>
              <a:rPr sz="2000" b="1" dirty="0">
                <a:solidFill>
                  <a:srgbClr val="0028A0"/>
                </a:solidFill>
                <a:cs typeface="Arial"/>
              </a:rPr>
              <a:t>El </a:t>
            </a:r>
            <a:r>
              <a:rPr sz="2000" b="1" spc="-15" dirty="0">
                <a:solidFill>
                  <a:srgbClr val="0028A0"/>
                </a:solidFill>
                <a:cs typeface="Arial"/>
              </a:rPr>
              <a:t>Salvador,</a:t>
            </a:r>
            <a:r>
              <a:rPr sz="2000" b="1" spc="-35" dirty="0">
                <a:solidFill>
                  <a:srgbClr val="0028A0"/>
                </a:solidFill>
                <a:cs typeface="Arial"/>
              </a:rPr>
              <a:t> </a:t>
            </a:r>
            <a:r>
              <a:rPr sz="2000" b="1" spc="-15" dirty="0">
                <a:solidFill>
                  <a:srgbClr val="0028A0"/>
                </a:solidFill>
                <a:cs typeface="Arial"/>
              </a:rPr>
              <a:t>Venezuela</a:t>
            </a:r>
            <a:endParaRPr sz="2000" b="1" dirty="0">
              <a:solidFill>
                <a:srgbClr val="000000"/>
              </a:solidFill>
              <a:cs typeface="Arial"/>
            </a:endParaRPr>
          </a:p>
        </p:txBody>
      </p:sp>
      <p:sp>
        <p:nvSpPr>
          <p:cNvPr id="21" name="object 10"/>
          <p:cNvSpPr txBox="1"/>
          <p:nvPr/>
        </p:nvSpPr>
        <p:spPr>
          <a:xfrm>
            <a:off x="5973436" y="1312639"/>
            <a:ext cx="3237317"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spc="-5" dirty="0">
                <a:solidFill>
                  <a:srgbClr val="0028A0"/>
                </a:solidFill>
                <a:cs typeface="Arial"/>
              </a:rPr>
              <a:t>Canadá, Estados</a:t>
            </a:r>
            <a:r>
              <a:rPr sz="2400" b="1" spc="-60" dirty="0">
                <a:solidFill>
                  <a:srgbClr val="0028A0"/>
                </a:solidFill>
                <a:cs typeface="Arial"/>
              </a:rPr>
              <a:t> </a:t>
            </a:r>
            <a:r>
              <a:rPr sz="2400" b="1" spc="-5" dirty="0">
                <a:solidFill>
                  <a:srgbClr val="0028A0"/>
                </a:solidFill>
                <a:cs typeface="Arial"/>
              </a:rPr>
              <a:t>Unidos</a:t>
            </a:r>
            <a:endParaRPr sz="2400" b="1" dirty="0">
              <a:solidFill>
                <a:srgbClr val="000000"/>
              </a:solidFill>
              <a:cs typeface="Arial"/>
            </a:endParaRPr>
          </a:p>
        </p:txBody>
      </p:sp>
      <p:sp>
        <p:nvSpPr>
          <p:cNvPr id="22" name="object 11"/>
          <p:cNvSpPr txBox="1"/>
          <p:nvPr/>
        </p:nvSpPr>
        <p:spPr>
          <a:xfrm>
            <a:off x="5969377" y="1892088"/>
            <a:ext cx="1509125"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dirty="0">
                <a:solidFill>
                  <a:srgbClr val="0028A0"/>
                </a:solidFill>
                <a:cs typeface="Arial"/>
              </a:rPr>
              <a:t>C</a:t>
            </a:r>
            <a:r>
              <a:rPr sz="2400" b="1" spc="-5" dirty="0">
                <a:solidFill>
                  <a:srgbClr val="0028A0"/>
                </a:solidFill>
                <a:cs typeface="Arial"/>
              </a:rPr>
              <a:t>h</a:t>
            </a:r>
            <a:r>
              <a:rPr sz="2400" b="1" dirty="0">
                <a:solidFill>
                  <a:srgbClr val="0028A0"/>
                </a:solidFill>
                <a:cs typeface="Arial"/>
              </a:rPr>
              <a:t>ile</a:t>
            </a:r>
            <a:endParaRPr sz="2400" b="1" dirty="0">
              <a:solidFill>
                <a:srgbClr val="000000"/>
              </a:solidFill>
              <a:cs typeface="Arial"/>
            </a:endParaRPr>
          </a:p>
        </p:txBody>
      </p:sp>
      <p:sp>
        <p:nvSpPr>
          <p:cNvPr id="23" name="object 12"/>
          <p:cNvSpPr txBox="1"/>
          <p:nvPr/>
        </p:nvSpPr>
        <p:spPr>
          <a:xfrm>
            <a:off x="5969377" y="2409929"/>
            <a:ext cx="2157197"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spc="-5" dirty="0">
                <a:solidFill>
                  <a:srgbClr val="0028A0"/>
                </a:solidFill>
                <a:cs typeface="Arial"/>
              </a:rPr>
              <a:t>México,</a:t>
            </a:r>
            <a:r>
              <a:rPr sz="2400" b="1" spc="-60" dirty="0">
                <a:solidFill>
                  <a:srgbClr val="0028A0"/>
                </a:solidFill>
                <a:cs typeface="Arial"/>
              </a:rPr>
              <a:t> </a:t>
            </a:r>
            <a:r>
              <a:rPr sz="2400" b="1" spc="-5" dirty="0">
                <a:solidFill>
                  <a:srgbClr val="0028A0"/>
                </a:solidFill>
                <a:cs typeface="Arial"/>
              </a:rPr>
              <a:t>Perú</a:t>
            </a:r>
            <a:endParaRPr sz="2400" b="1" dirty="0">
              <a:solidFill>
                <a:srgbClr val="000000"/>
              </a:solidFill>
              <a:cs typeface="Arial"/>
            </a:endParaRPr>
          </a:p>
        </p:txBody>
      </p:sp>
      <p:sp>
        <p:nvSpPr>
          <p:cNvPr id="24" name="object 13"/>
          <p:cNvSpPr txBox="1"/>
          <p:nvPr/>
        </p:nvSpPr>
        <p:spPr>
          <a:xfrm>
            <a:off x="5973435" y="3024063"/>
            <a:ext cx="3042083" cy="32060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b="1" u="sng" spc="-5" dirty="0">
                <a:solidFill>
                  <a:srgbClr val="0028A0"/>
                </a:solidFill>
                <a:cs typeface="Arial"/>
              </a:rPr>
              <a:t>Colombia</a:t>
            </a:r>
            <a:r>
              <a:rPr sz="2000" b="1" spc="-5" dirty="0">
                <a:solidFill>
                  <a:srgbClr val="0028A0"/>
                </a:solidFill>
                <a:cs typeface="Arial"/>
              </a:rPr>
              <a:t>, Panamá,</a:t>
            </a:r>
            <a:r>
              <a:rPr sz="2000" b="1" spc="-60" dirty="0">
                <a:solidFill>
                  <a:srgbClr val="0028A0"/>
                </a:solidFill>
                <a:cs typeface="Arial"/>
              </a:rPr>
              <a:t> </a:t>
            </a:r>
            <a:r>
              <a:rPr sz="2000" b="1" spc="-5" dirty="0">
                <a:solidFill>
                  <a:srgbClr val="0028A0"/>
                </a:solidFill>
                <a:cs typeface="Arial"/>
              </a:rPr>
              <a:t>Uruguay</a:t>
            </a:r>
            <a:endParaRPr sz="2000" b="1" dirty="0">
              <a:solidFill>
                <a:srgbClr val="000000"/>
              </a:solidFill>
              <a:cs typeface="Arial"/>
            </a:endParaRPr>
          </a:p>
        </p:txBody>
      </p:sp>
      <p:sp>
        <p:nvSpPr>
          <p:cNvPr id="25" name="object 14"/>
          <p:cNvSpPr txBox="1"/>
          <p:nvPr/>
        </p:nvSpPr>
        <p:spPr>
          <a:xfrm>
            <a:off x="5941484" y="3704704"/>
            <a:ext cx="3074035" cy="469744"/>
          </a:xfrm>
          <a:prstGeom prst="rect">
            <a:avLst/>
          </a:prstGeom>
        </p:spPr>
        <p:txBody>
          <a:bodyPr vert="horz" wrap="square" lIns="0" tIns="20320" rIns="0" bIns="0" rtlCol="0">
            <a:spAutoFit/>
          </a:bodyPr>
          <a:lstStyle/>
          <a:p>
            <a:pPr marL="12700" marR="5080" defTabSz="914400" eaLnBrk="0" fontAlgn="base" hangingPunct="0">
              <a:lnSpc>
                <a:spcPts val="1670"/>
              </a:lnSpc>
              <a:spcBef>
                <a:spcPts val="160"/>
              </a:spcBef>
              <a:spcAft>
                <a:spcPct val="0"/>
              </a:spcAft>
            </a:pPr>
            <a:r>
              <a:rPr sz="2000" b="1" spc="-5" dirty="0">
                <a:solidFill>
                  <a:srgbClr val="0028A0"/>
                </a:solidFill>
                <a:cs typeface="Arial"/>
              </a:rPr>
              <a:t>Bolivia, Brasil, Costa Rica, Guatemala,  Paraguay</a:t>
            </a:r>
            <a:endParaRPr sz="2000" b="1" dirty="0">
              <a:solidFill>
                <a:srgbClr val="000000"/>
              </a:solidFill>
              <a:cs typeface="Arial"/>
            </a:endParaRPr>
          </a:p>
        </p:txBody>
      </p:sp>
      <p:sp>
        <p:nvSpPr>
          <p:cNvPr id="26" name="object 15"/>
          <p:cNvSpPr txBox="1"/>
          <p:nvPr/>
        </p:nvSpPr>
        <p:spPr>
          <a:xfrm>
            <a:off x="5957188" y="4280768"/>
            <a:ext cx="2449830" cy="469744"/>
          </a:xfrm>
          <a:prstGeom prst="rect">
            <a:avLst/>
          </a:prstGeom>
        </p:spPr>
        <p:txBody>
          <a:bodyPr vert="horz" wrap="square" lIns="0" tIns="20320" rIns="0" bIns="0" rtlCol="0">
            <a:spAutoFit/>
          </a:bodyPr>
          <a:lstStyle/>
          <a:p>
            <a:pPr marL="12700" marR="5080" defTabSz="914400" eaLnBrk="0" fontAlgn="base" hangingPunct="0">
              <a:lnSpc>
                <a:spcPts val="1670"/>
              </a:lnSpc>
              <a:spcBef>
                <a:spcPts val="160"/>
              </a:spcBef>
              <a:spcAft>
                <a:spcPct val="0"/>
              </a:spcAft>
            </a:pPr>
            <a:r>
              <a:rPr sz="2000" b="1" spc="-5" dirty="0">
                <a:solidFill>
                  <a:srgbClr val="0028A0"/>
                </a:solidFill>
                <a:cs typeface="Arial"/>
              </a:rPr>
              <a:t>Argentina, </a:t>
            </a:r>
            <a:r>
              <a:rPr sz="2000" b="1" spc="-15" dirty="0">
                <a:solidFill>
                  <a:srgbClr val="0028A0"/>
                </a:solidFill>
                <a:cs typeface="Arial"/>
              </a:rPr>
              <a:t>Ecuador, </a:t>
            </a:r>
            <a:r>
              <a:rPr sz="2000" b="1" spc="-5" dirty="0">
                <a:solidFill>
                  <a:srgbClr val="0028A0"/>
                </a:solidFill>
                <a:cs typeface="Arial"/>
              </a:rPr>
              <a:t>Honduras,  Nicaragua</a:t>
            </a:r>
            <a:endParaRPr sz="2000" b="1" dirty="0">
              <a:solidFill>
                <a:srgbClr val="000000"/>
              </a:solidFill>
              <a:cs typeface="Arial"/>
            </a:endParaRPr>
          </a:p>
        </p:txBody>
      </p:sp>
    </p:spTree>
    <p:extLst>
      <p:ext uri="{BB962C8B-B14F-4D97-AF65-F5344CB8AC3E}">
        <p14:creationId xmlns:p14="http://schemas.microsoft.com/office/powerpoint/2010/main" val="3737627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03700" y="2190960"/>
            <a:ext cx="4940300" cy="1104636"/>
          </a:xfrm>
        </p:spPr>
        <p:txBody>
          <a:bodyPr>
            <a:noAutofit/>
          </a:bodyPr>
          <a:lstStyle/>
          <a:p>
            <a:pPr marL="12700">
              <a:spcBef>
                <a:spcPts val="100"/>
              </a:spcBef>
            </a:pPr>
            <a:r>
              <a:rPr lang="es-CO" sz="3600" b="1" kern="0" spc="-5" dirty="0">
                <a:solidFill>
                  <a:srgbClr val="00918E"/>
                </a:solidFill>
                <a:latin typeface="Times New Roman" panose="02020603050405020304" pitchFamily="18" charset="0"/>
                <a:cs typeface="Times New Roman" panose="02020603050405020304" pitchFamily="18" charset="0"/>
              </a:rPr>
              <a:t>Proceso de</a:t>
            </a:r>
            <a:r>
              <a:rPr lang="es-CO" sz="3600" b="1" kern="0" spc="-40" dirty="0">
                <a:solidFill>
                  <a:srgbClr val="00918E"/>
                </a:solidFill>
                <a:latin typeface="Times New Roman" panose="02020603050405020304" pitchFamily="18" charset="0"/>
                <a:cs typeface="Times New Roman" panose="02020603050405020304" pitchFamily="18" charset="0"/>
              </a:rPr>
              <a:t> </a:t>
            </a:r>
            <a:r>
              <a:rPr lang="es-CO" sz="3600" b="1" kern="0" spc="-5" dirty="0">
                <a:solidFill>
                  <a:srgbClr val="00918E"/>
                </a:solidFill>
                <a:latin typeface="Times New Roman" panose="02020603050405020304" pitchFamily="18" charset="0"/>
                <a:cs typeface="Times New Roman" panose="02020603050405020304" pitchFamily="18" charset="0"/>
              </a:rPr>
              <a:t>Calificación</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4500" dirty="0">
                <a:solidFill>
                  <a:srgbClr val="00918E"/>
                </a:solidFill>
                <a:latin typeface="Times New Roman" panose="02020603050405020304" pitchFamily="18" charset="0"/>
                <a:cs typeface="Times New Roman" panose="02020603050405020304" pitchFamily="18" charset="0"/>
              </a:rPr>
              <a:t>2</a:t>
            </a:r>
            <a:endParaRPr sz="24500" dirty="0">
              <a:solidFill>
                <a:srgbClr val="009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77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44789"/>
            <a:ext cx="8420100" cy="1104636"/>
          </a:xfrm>
        </p:spPr>
        <p:txBody>
          <a:bodyPr>
            <a:normAutofit/>
          </a:bodyPr>
          <a:lstStyle/>
          <a:p>
            <a:pPr algn="l"/>
            <a:r>
              <a:rPr lang="es-CO" b="1" dirty="0">
                <a:latin typeface="Times New Roman" panose="02020603050405020304" pitchFamily="18" charset="0"/>
                <a:cs typeface="Times New Roman" panose="02020603050405020304" pitchFamily="18" charset="0"/>
              </a:rPr>
              <a:t>Primero: Marco  Analítico  para  Calificaciones Soberanas</a:t>
            </a:r>
          </a:p>
        </p:txBody>
      </p:sp>
      <p:sp>
        <p:nvSpPr>
          <p:cNvPr id="3"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500" dirty="0">
              <a:solidFill>
                <a:srgbClr val="000000"/>
              </a:solidFill>
              <a:cs typeface="Times New Roman"/>
            </a:endParaRPr>
          </a:p>
          <a:p>
            <a:pPr marL="824865" defTabSz="914400" eaLnBrk="0" fontAlgn="base" hangingPunct="0">
              <a:spcBef>
                <a:spcPct val="0"/>
              </a:spcBef>
              <a:spcAft>
                <a:spcPct val="0"/>
              </a:spcAft>
            </a:pPr>
            <a:r>
              <a:rPr sz="2000" b="1" spc="50" dirty="0">
                <a:solidFill>
                  <a:srgbClr val="000000"/>
                </a:solidFill>
                <a:cs typeface="Calibri"/>
              </a:rPr>
              <a:t>Resistencia</a:t>
            </a:r>
            <a:r>
              <a:rPr sz="2000" b="1" spc="-105" dirty="0">
                <a:solidFill>
                  <a:srgbClr val="000000"/>
                </a:solidFill>
                <a:cs typeface="Calibri"/>
              </a:rPr>
              <a:t> </a:t>
            </a:r>
            <a:r>
              <a:rPr sz="2000" b="1" spc="50" dirty="0">
                <a:solidFill>
                  <a:srgbClr val="000000"/>
                </a:solidFill>
                <a:cs typeface="Calibri"/>
              </a:rPr>
              <a:t>Econ</a:t>
            </a:r>
            <a:r>
              <a:rPr lang="es-CO" sz="2000" b="1" spc="50" dirty="0" err="1">
                <a:solidFill>
                  <a:srgbClr val="000000"/>
                </a:solidFill>
                <a:cs typeface="Calibri"/>
              </a:rPr>
              <a:t>ó</a:t>
            </a:r>
            <a:r>
              <a:rPr sz="2000" b="1" spc="50" dirty="0">
                <a:solidFill>
                  <a:srgbClr val="000000"/>
                </a:solidFill>
                <a:cs typeface="Calibri"/>
              </a:rPr>
              <a:t>mica</a:t>
            </a:r>
            <a:endParaRPr sz="2000" dirty="0">
              <a:solidFill>
                <a:srgbClr val="000000"/>
              </a:solidFill>
              <a:cs typeface="Calibri"/>
            </a:endParaRPr>
          </a:p>
        </p:txBody>
      </p:sp>
      <p:sp>
        <p:nvSpPr>
          <p:cNvPr id="4" name="object 4"/>
          <p:cNvSpPr txBox="1"/>
          <p:nvPr/>
        </p:nvSpPr>
        <p:spPr>
          <a:xfrm>
            <a:off x="903219" y="1129308"/>
            <a:ext cx="1587500" cy="784830"/>
          </a:xfrm>
          <a:prstGeom prst="rect">
            <a:avLst/>
          </a:prstGeom>
          <a:solidFill>
            <a:srgbClr val="C3D69B"/>
          </a:solidFill>
          <a:ln>
            <a:solidFill>
              <a:srgbClr val="000000"/>
            </a:solidFill>
          </a:ln>
        </p:spPr>
        <p:txBody>
          <a:bodyPr vert="horz" wrap="square" lIns="0" tIns="88900" rIns="0" bIns="0" rtlCol="0">
            <a:spAutoFit/>
          </a:bodyPr>
          <a:lstStyle/>
          <a:p>
            <a:pPr marL="429895" marR="0" lvl="0" indent="0"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370840" marR="0" lvl="0" indent="0"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Economica</a:t>
            </a:r>
            <a:endParaRPr kumimoji="0" sz="1800" b="0" i="0" u="none" strike="noStrike" kern="0" cap="none" spc="0" normalizeH="0" baseline="0" noProof="0" dirty="0">
              <a:ln>
                <a:noFill/>
              </a:ln>
              <a:solidFill>
                <a:srgbClr val="000000"/>
              </a:solidFill>
              <a:effectLst/>
              <a:uLnTx/>
              <a:uFillTx/>
              <a:cs typeface="Calibri"/>
            </a:endParaRPr>
          </a:p>
        </p:txBody>
      </p:sp>
      <p:sp>
        <p:nvSpPr>
          <p:cNvPr id="5"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defTabSz="914400" eaLnBrk="0" fontAlgn="base" hangingPunct="0">
              <a:spcBef>
                <a:spcPts val="15"/>
              </a:spcBef>
              <a:spcAft>
                <a:spcPct val="0"/>
              </a:spcAft>
            </a:pPr>
            <a:endParaRPr sz="1650" dirty="0">
              <a:solidFill>
                <a:srgbClr val="000000"/>
              </a:solidFill>
              <a:cs typeface="Times New Roman"/>
            </a:endParaRPr>
          </a:p>
          <a:p>
            <a:pPr marL="1950085" defTabSz="914400" eaLnBrk="0" fontAlgn="base" hangingPunct="0">
              <a:spcBef>
                <a:spcPct val="0"/>
              </a:spcBef>
              <a:spcAft>
                <a:spcPct val="0"/>
              </a:spcAft>
            </a:pPr>
            <a:r>
              <a:rPr sz="2000" b="1" spc="50" dirty="0">
                <a:solidFill>
                  <a:srgbClr val="FFFFFF"/>
                </a:solidFill>
                <a:cs typeface="Calibri"/>
              </a:rPr>
              <a:t>Rango</a:t>
            </a:r>
            <a:r>
              <a:rPr sz="2000" b="1" spc="-20" dirty="0">
                <a:solidFill>
                  <a:srgbClr val="FFFFFF"/>
                </a:solidFill>
                <a:cs typeface="Calibri"/>
              </a:rPr>
              <a:t> </a:t>
            </a:r>
            <a:r>
              <a:rPr sz="2000" b="1" spc="50" dirty="0">
                <a:solidFill>
                  <a:srgbClr val="FFFFFF"/>
                </a:solidFill>
                <a:cs typeface="Calibri"/>
              </a:rPr>
              <a:t>de</a:t>
            </a:r>
            <a:r>
              <a:rPr sz="2000" b="1" spc="-45" dirty="0">
                <a:solidFill>
                  <a:srgbClr val="FFFFFF"/>
                </a:solidFill>
                <a:cs typeface="Calibri"/>
              </a:rPr>
              <a:t> </a:t>
            </a:r>
            <a:r>
              <a:rPr sz="2000" b="1" spc="40" dirty="0">
                <a:solidFill>
                  <a:srgbClr val="FFFFFF"/>
                </a:solidFill>
                <a:cs typeface="Calibri"/>
              </a:rPr>
              <a:t>Calificacion</a:t>
            </a:r>
            <a:r>
              <a:rPr sz="2000" b="1" spc="-90" dirty="0">
                <a:solidFill>
                  <a:srgbClr val="FFFFFF"/>
                </a:solidFill>
                <a:cs typeface="Calibri"/>
              </a:rPr>
              <a:t> </a:t>
            </a:r>
            <a:r>
              <a:rPr sz="2000" b="1" spc="40" dirty="0">
                <a:solidFill>
                  <a:srgbClr val="FFFFFF"/>
                </a:solidFill>
                <a:cs typeface="Calibri"/>
              </a:rPr>
              <a:t>Crediticia</a:t>
            </a:r>
            <a:r>
              <a:rPr sz="2000" b="1" spc="-105" dirty="0">
                <a:solidFill>
                  <a:srgbClr val="FFFFFF"/>
                </a:solidFill>
                <a:cs typeface="Calibri"/>
              </a:rPr>
              <a:t> </a:t>
            </a:r>
            <a:r>
              <a:rPr sz="2000" b="1" spc="50" dirty="0">
                <a:solidFill>
                  <a:srgbClr val="FFFFFF"/>
                </a:solidFill>
                <a:cs typeface="Calibri"/>
              </a:rPr>
              <a:t>Soberana</a:t>
            </a:r>
            <a:endParaRPr sz="2000" dirty="0">
              <a:solidFill>
                <a:srgbClr val="000000"/>
              </a:solidFill>
              <a:cs typeface="Calibri"/>
            </a:endParaRPr>
          </a:p>
        </p:txBody>
      </p:sp>
      <p:sp>
        <p:nvSpPr>
          <p:cNvPr id="6"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600" dirty="0">
              <a:solidFill>
                <a:srgbClr val="000000"/>
              </a:solidFill>
              <a:cs typeface="Times New Roman"/>
            </a:endParaRPr>
          </a:p>
          <a:p>
            <a:pPr marL="1298575" defTabSz="914400" eaLnBrk="0" fontAlgn="base" hangingPunct="0">
              <a:spcBef>
                <a:spcPct val="0"/>
              </a:spcBef>
              <a:spcAft>
                <a:spcPct val="0"/>
              </a:spcAft>
            </a:pPr>
            <a:r>
              <a:rPr sz="2000" b="1" spc="50" dirty="0">
                <a:solidFill>
                  <a:srgbClr val="FFFFFF"/>
                </a:solidFill>
                <a:cs typeface="Calibri"/>
              </a:rPr>
              <a:t>Fortaleza</a:t>
            </a:r>
            <a:r>
              <a:rPr sz="2000" b="1" spc="-100" dirty="0">
                <a:solidFill>
                  <a:srgbClr val="FFFFFF"/>
                </a:solidFill>
                <a:cs typeface="Calibri"/>
              </a:rPr>
              <a:t> </a:t>
            </a:r>
            <a:r>
              <a:rPr sz="2000" b="1" spc="40" dirty="0">
                <a:solidFill>
                  <a:srgbClr val="FFFFFF"/>
                </a:solidFill>
                <a:cs typeface="Calibri"/>
              </a:rPr>
              <a:t>Financiera</a:t>
            </a:r>
            <a:r>
              <a:rPr sz="2000" b="1" spc="-105" dirty="0">
                <a:solidFill>
                  <a:srgbClr val="FFFFFF"/>
                </a:solidFill>
                <a:cs typeface="Calibri"/>
              </a:rPr>
              <a:t> </a:t>
            </a:r>
            <a:r>
              <a:rPr sz="2000" b="1" spc="50" dirty="0">
                <a:solidFill>
                  <a:srgbClr val="FFFFFF"/>
                </a:solidFill>
                <a:cs typeface="Calibri"/>
              </a:rPr>
              <a:t>del</a:t>
            </a:r>
            <a:r>
              <a:rPr sz="2000" b="1" spc="-50" dirty="0">
                <a:solidFill>
                  <a:srgbClr val="FFFFFF"/>
                </a:solidFill>
                <a:cs typeface="Calibri"/>
              </a:rPr>
              <a:t> </a:t>
            </a:r>
            <a:r>
              <a:rPr sz="2000" b="1" spc="50" dirty="0">
                <a:solidFill>
                  <a:srgbClr val="FFFFFF"/>
                </a:solidFill>
                <a:cs typeface="Calibri"/>
              </a:rPr>
              <a:t>Gobierno</a:t>
            </a:r>
            <a:endParaRPr sz="2000" dirty="0">
              <a:solidFill>
                <a:srgbClr val="000000"/>
              </a:solidFill>
              <a:cs typeface="Calibri"/>
            </a:endParaRPr>
          </a:p>
        </p:txBody>
      </p:sp>
      <p:sp>
        <p:nvSpPr>
          <p:cNvPr id="7" name="object 7"/>
          <p:cNvSpPr txBox="1"/>
          <p:nvPr/>
        </p:nvSpPr>
        <p:spPr>
          <a:xfrm>
            <a:off x="2677787" y="1129308"/>
            <a:ext cx="1626870" cy="784830"/>
          </a:xfrm>
          <a:prstGeom prst="rect">
            <a:avLst/>
          </a:prstGeom>
          <a:solidFill>
            <a:srgbClr val="FCD5B5"/>
          </a:solidFill>
          <a:ln>
            <a:solidFill>
              <a:srgbClr val="000000"/>
            </a:solidFill>
          </a:ln>
        </p:spPr>
        <p:txBody>
          <a:bodyPr vert="horz" wrap="square" lIns="0" tIns="88900" rIns="0" bIns="0" rtlCol="0">
            <a:spAutoFit/>
          </a:bodyPr>
          <a:lstStyle/>
          <a:p>
            <a:pPr marL="0"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0" marR="635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Institucional</a:t>
            </a:r>
            <a:endParaRPr kumimoji="0" sz="1800" b="0" i="0" u="none" strike="noStrike" kern="0" cap="none" spc="0" normalizeH="0" baseline="0" noProof="0" dirty="0">
              <a:ln>
                <a:noFill/>
              </a:ln>
              <a:solidFill>
                <a:srgbClr val="000000"/>
              </a:solidFill>
              <a:effectLst/>
              <a:uLnTx/>
              <a:uFillTx/>
              <a:cs typeface="Calibri"/>
            </a:endParaRPr>
          </a:p>
        </p:txBody>
      </p:sp>
      <p:sp>
        <p:nvSpPr>
          <p:cNvPr id="8" name="object 8"/>
          <p:cNvSpPr txBox="1"/>
          <p:nvPr/>
        </p:nvSpPr>
        <p:spPr>
          <a:xfrm>
            <a:off x="4541083" y="1129308"/>
            <a:ext cx="1548130" cy="777136"/>
          </a:xfrm>
          <a:prstGeom prst="rect">
            <a:avLst/>
          </a:prstGeom>
          <a:solidFill>
            <a:srgbClr val="8EB4E3"/>
          </a:solidFill>
          <a:ln>
            <a:solidFill>
              <a:srgbClr val="0033FF"/>
            </a:solidFill>
          </a:ln>
        </p:spPr>
        <p:txBody>
          <a:bodyPr vert="horz" wrap="square" lIns="0" tIns="81280" rIns="0" bIns="0" rtlCol="0">
            <a:spAutoFit/>
          </a:bodyPr>
          <a:lstStyle/>
          <a:p>
            <a:pPr marL="11430" algn="ctr" defTabSz="914400" eaLnBrk="0" fontAlgn="base" hangingPunct="0">
              <a:spcBef>
                <a:spcPts val="640"/>
              </a:spcBef>
              <a:spcAft>
                <a:spcPct val="0"/>
              </a:spcAft>
            </a:pPr>
            <a:r>
              <a:rPr sz="1800" b="1" spc="50" dirty="0">
                <a:solidFill>
                  <a:srgbClr val="0028A0"/>
                </a:solidFill>
                <a:cs typeface="Calibri"/>
              </a:rPr>
              <a:t>Fortaleza</a:t>
            </a:r>
            <a:endParaRPr sz="1800" dirty="0">
              <a:solidFill>
                <a:srgbClr val="000000"/>
              </a:solidFill>
              <a:cs typeface="Calibri"/>
            </a:endParaRPr>
          </a:p>
          <a:p>
            <a:pPr algn="ctr" defTabSz="914400" eaLnBrk="0" fontAlgn="base" hangingPunct="0">
              <a:spcBef>
                <a:spcPts val="1070"/>
              </a:spcBef>
              <a:spcAft>
                <a:spcPct val="0"/>
              </a:spcAft>
            </a:pPr>
            <a:r>
              <a:rPr sz="1800" b="1" spc="50" dirty="0">
                <a:solidFill>
                  <a:srgbClr val="0028A0"/>
                </a:solidFill>
                <a:cs typeface="Calibri"/>
              </a:rPr>
              <a:t>Fiscal</a:t>
            </a:r>
            <a:endParaRPr sz="1800" dirty="0">
              <a:solidFill>
                <a:srgbClr val="000000"/>
              </a:solidFill>
              <a:cs typeface="Calibri"/>
            </a:endParaRPr>
          </a:p>
        </p:txBody>
      </p:sp>
      <p:sp>
        <p:nvSpPr>
          <p:cNvPr id="9" name="object 9"/>
          <p:cNvSpPr txBox="1"/>
          <p:nvPr/>
        </p:nvSpPr>
        <p:spPr>
          <a:xfrm>
            <a:off x="6266358" y="1129308"/>
            <a:ext cx="1725295" cy="784830"/>
          </a:xfrm>
          <a:prstGeom prst="rect">
            <a:avLst/>
          </a:prstGeom>
          <a:solidFill>
            <a:srgbClr val="D99694"/>
          </a:solidFill>
          <a:ln>
            <a:solidFill>
              <a:srgbClr val="000000"/>
            </a:solidFill>
          </a:ln>
        </p:spPr>
        <p:txBody>
          <a:bodyPr vert="horz" wrap="square" lIns="0" tIns="88900" rIns="0" bIns="0" rtlCol="0">
            <a:spAutoFit/>
          </a:bodyPr>
          <a:lstStyle/>
          <a:p>
            <a:pPr marL="19685"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Susceptibilidad</a:t>
            </a:r>
            <a:endParaRPr kumimoji="0" sz="1800" b="0" i="0" u="none" strike="noStrike" kern="0" cap="none" spc="0" normalizeH="0" baseline="0" noProof="0" dirty="0">
              <a:ln>
                <a:noFill/>
              </a:ln>
              <a:solidFill>
                <a:srgbClr val="000000"/>
              </a:solidFill>
              <a:effectLst/>
              <a:uLnTx/>
              <a:uFillTx/>
              <a:cs typeface="Calibri"/>
            </a:endParaRPr>
          </a:p>
          <a:p>
            <a:pPr marL="10795" marR="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de</a:t>
            </a:r>
            <a:r>
              <a:rPr kumimoji="0" sz="1800" b="1" i="0" u="none" strike="noStrike" kern="0" cap="none" spc="25" normalizeH="0" baseline="0" noProof="0" dirty="0">
                <a:ln>
                  <a:noFill/>
                </a:ln>
                <a:solidFill>
                  <a:srgbClr val="000000"/>
                </a:solidFill>
                <a:effectLst/>
                <a:uLnTx/>
                <a:uFillTx/>
                <a:cs typeface="Calibri"/>
              </a:rPr>
              <a:t> </a:t>
            </a:r>
            <a:r>
              <a:rPr kumimoji="0" sz="1800" b="1" i="0" u="none" strike="noStrike" kern="0" cap="none" spc="60" normalizeH="0" baseline="0" noProof="0" dirty="0">
                <a:ln>
                  <a:noFill/>
                </a:ln>
                <a:solidFill>
                  <a:srgbClr val="000000"/>
                </a:solidFill>
                <a:effectLst/>
                <a:uLnTx/>
                <a:uFillTx/>
                <a:cs typeface="Calibri"/>
              </a:rPr>
              <a:t>Riesgo</a:t>
            </a:r>
            <a:endParaRPr kumimoji="0" sz="1800" b="0" i="0" u="none" strike="noStrike" kern="0" cap="none" spc="0" normalizeH="0" baseline="0" noProof="0" dirty="0">
              <a:ln>
                <a:noFill/>
              </a:ln>
              <a:solidFill>
                <a:srgbClr val="000000"/>
              </a:solidFill>
              <a:effectLst/>
              <a:uLnTx/>
              <a:uFillTx/>
              <a:cs typeface="Calibri"/>
            </a:endParaRPr>
          </a:p>
        </p:txBody>
      </p:sp>
      <p:sp>
        <p:nvSpPr>
          <p:cNvPr id="10" name="object 10"/>
          <p:cNvSpPr/>
          <p:nvPr/>
        </p:nvSpPr>
        <p:spPr>
          <a:xfrm>
            <a:off x="1653060" y="1925500"/>
            <a:ext cx="78869" cy="172397"/>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3472211" y="1936653"/>
            <a:ext cx="64841" cy="183166"/>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p:nvPr/>
        </p:nvSpPr>
        <p:spPr>
          <a:xfrm>
            <a:off x="5310458" y="1936653"/>
            <a:ext cx="79375"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33FF"/>
              </a:solidFill>
              <a:effectLst/>
              <a:uLnTx/>
              <a:uFillTx/>
            </a:endParaRPr>
          </a:p>
        </p:txBody>
      </p:sp>
      <p:sp>
        <p:nvSpPr>
          <p:cNvPr id="13" name="object 13"/>
          <p:cNvSpPr/>
          <p:nvPr/>
        </p:nvSpPr>
        <p:spPr>
          <a:xfrm>
            <a:off x="2511372" y="2713484"/>
            <a:ext cx="79375" cy="293370"/>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3457677" y="3649588"/>
            <a:ext cx="79375" cy="203866"/>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6948263" y="1936653"/>
            <a:ext cx="144017"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7" name="object 17"/>
          <p:cNvSpPr txBox="1"/>
          <p:nvPr/>
        </p:nvSpPr>
        <p:spPr>
          <a:xfrm>
            <a:off x="293051" y="4729708"/>
            <a:ext cx="859790" cy="33020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spc="-5" dirty="0">
                <a:solidFill>
                  <a:srgbClr val="0028A0"/>
                </a:solidFill>
                <a:cs typeface="Arial"/>
              </a:rPr>
              <a:t>Escala:</a:t>
            </a:r>
            <a:endParaRPr sz="2000" dirty="0">
              <a:solidFill>
                <a:srgbClr val="000000"/>
              </a:solidFill>
              <a:cs typeface="Arial"/>
            </a:endParaRPr>
          </a:p>
        </p:txBody>
      </p:sp>
      <p:sp>
        <p:nvSpPr>
          <p:cNvPr id="18" name="object 17"/>
          <p:cNvSpPr txBox="1">
            <a:spLocks/>
          </p:cNvSpPr>
          <p:nvPr/>
        </p:nvSpPr>
        <p:spPr>
          <a:xfrm>
            <a:off x="259680" y="5327998"/>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50638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308" y="-8265"/>
            <a:ext cx="7718181" cy="1104636"/>
          </a:xfrm>
        </p:spPr>
        <p:txBody>
          <a:bodyPr/>
          <a:lstStyle/>
          <a:p>
            <a:pPr algn="l"/>
            <a:r>
              <a:rPr lang="es-CO" b="1" dirty="0">
                <a:latin typeface="Times New Roman" panose="02020603050405020304" pitchFamily="18" charset="0"/>
                <a:cs typeface="Times New Roman" panose="02020603050405020304" pitchFamily="18" charset="0"/>
              </a:rPr>
              <a:t>Segundo: Comparación con Pares</a:t>
            </a:r>
          </a:p>
        </p:txBody>
      </p:sp>
      <p:sp>
        <p:nvSpPr>
          <p:cNvPr id="3" name="object 3"/>
          <p:cNvSpPr txBox="1"/>
          <p:nvPr/>
        </p:nvSpPr>
        <p:spPr>
          <a:xfrm>
            <a:off x="762308" y="1849389"/>
            <a:ext cx="1066596" cy="5052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aa1</a:t>
            </a:r>
          </a:p>
        </p:txBody>
      </p:sp>
      <p:sp>
        <p:nvSpPr>
          <p:cNvPr id="4" name="object 4"/>
          <p:cNvSpPr txBox="1"/>
          <p:nvPr/>
        </p:nvSpPr>
        <p:spPr>
          <a:xfrm>
            <a:off x="762308" y="2949992"/>
            <a:ext cx="106659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aa2</a:t>
            </a:r>
            <a:endParaRPr sz="3200" b="1">
              <a:solidFill>
                <a:srgbClr val="000000"/>
              </a:solidFill>
              <a:cs typeface="Arial"/>
            </a:endParaRPr>
          </a:p>
        </p:txBody>
      </p:sp>
      <p:sp>
        <p:nvSpPr>
          <p:cNvPr id="5" name="object 5"/>
          <p:cNvSpPr txBox="1"/>
          <p:nvPr/>
        </p:nvSpPr>
        <p:spPr>
          <a:xfrm>
            <a:off x="762308" y="4046489"/>
            <a:ext cx="106659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aa3</a:t>
            </a:r>
            <a:endParaRPr sz="3200" b="1">
              <a:solidFill>
                <a:srgbClr val="000000"/>
              </a:solidFill>
              <a:cs typeface="Arial"/>
            </a:endParaRPr>
          </a:p>
        </p:txBody>
      </p:sp>
      <p:sp>
        <p:nvSpPr>
          <p:cNvPr id="6" name="object 6"/>
          <p:cNvSpPr txBox="1"/>
          <p:nvPr/>
        </p:nvSpPr>
        <p:spPr>
          <a:xfrm>
            <a:off x="2252896" y="1856390"/>
            <a:ext cx="3743633" cy="44371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spc="-5" dirty="0">
                <a:solidFill>
                  <a:srgbClr val="0028A0"/>
                </a:solidFill>
                <a:cs typeface="Arial"/>
              </a:rPr>
              <a:t>Isla Mauricio,</a:t>
            </a:r>
            <a:r>
              <a:rPr sz="2800" b="1" spc="-75" dirty="0">
                <a:solidFill>
                  <a:srgbClr val="0028A0"/>
                </a:solidFill>
                <a:cs typeface="Arial"/>
              </a:rPr>
              <a:t> </a:t>
            </a:r>
            <a:r>
              <a:rPr sz="2800" b="1" spc="-25" dirty="0">
                <a:solidFill>
                  <a:srgbClr val="0028A0"/>
                </a:solidFill>
                <a:cs typeface="Arial"/>
              </a:rPr>
              <a:t>Tailandia</a:t>
            </a:r>
            <a:endParaRPr sz="2800" b="1">
              <a:solidFill>
                <a:srgbClr val="000000"/>
              </a:solidFill>
              <a:cs typeface="Arial"/>
            </a:endParaRPr>
          </a:p>
        </p:txBody>
      </p:sp>
      <p:sp>
        <p:nvSpPr>
          <p:cNvPr id="7" name="object 7"/>
          <p:cNvSpPr txBox="1"/>
          <p:nvPr/>
        </p:nvSpPr>
        <p:spPr>
          <a:xfrm>
            <a:off x="2252896" y="2727815"/>
            <a:ext cx="6560070" cy="874598"/>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u="heavy" spc="-5" dirty="0">
                <a:solidFill>
                  <a:srgbClr val="0028A0"/>
                </a:solidFill>
                <a:uFill>
                  <a:solidFill>
                    <a:srgbClr val="0028A0"/>
                  </a:solidFill>
                </a:uFill>
                <a:cs typeface="Arial"/>
              </a:rPr>
              <a:t>Colombia</a:t>
            </a:r>
            <a:r>
              <a:rPr sz="2800" b="1" spc="-5" dirty="0">
                <a:solidFill>
                  <a:srgbClr val="0028A0"/>
                </a:solidFill>
                <a:cs typeface="Arial"/>
              </a:rPr>
              <a:t>, </a:t>
            </a:r>
            <a:r>
              <a:rPr sz="2800" b="1" u="heavy" spc="-5" dirty="0">
                <a:solidFill>
                  <a:srgbClr val="0028A0"/>
                </a:solidFill>
                <a:uFill>
                  <a:solidFill>
                    <a:srgbClr val="0028A0"/>
                  </a:solidFill>
                </a:uFill>
                <a:cs typeface="Arial"/>
              </a:rPr>
              <a:t>Panamá</a:t>
            </a:r>
            <a:r>
              <a:rPr sz="2800" b="1" spc="-5" dirty="0">
                <a:solidFill>
                  <a:srgbClr val="0028A0"/>
                </a:solidFill>
                <a:cs typeface="Arial"/>
              </a:rPr>
              <a:t>,</a:t>
            </a:r>
            <a:r>
              <a:rPr sz="2800" b="1" spc="-30" dirty="0">
                <a:solidFill>
                  <a:srgbClr val="0028A0"/>
                </a:solidFill>
                <a:cs typeface="Arial"/>
              </a:rPr>
              <a:t> </a:t>
            </a:r>
            <a:r>
              <a:rPr sz="2800" b="1" u="heavy" spc="-5" dirty="0">
                <a:solidFill>
                  <a:srgbClr val="0028A0"/>
                </a:solidFill>
                <a:uFill>
                  <a:solidFill>
                    <a:srgbClr val="0028A0"/>
                  </a:solidFill>
                </a:uFill>
                <a:cs typeface="Arial"/>
              </a:rPr>
              <a:t>Uruguay</a:t>
            </a:r>
            <a:endParaRPr sz="2800" b="1" dirty="0">
              <a:solidFill>
                <a:srgbClr val="000000"/>
              </a:solidFill>
              <a:cs typeface="Arial"/>
            </a:endParaRPr>
          </a:p>
          <a:p>
            <a:pPr marL="12700" defTabSz="914400" eaLnBrk="0" fontAlgn="base" hangingPunct="0">
              <a:spcBef>
                <a:spcPct val="0"/>
              </a:spcBef>
              <a:spcAft>
                <a:spcPct val="0"/>
              </a:spcAft>
            </a:pPr>
            <a:r>
              <a:rPr sz="2800" b="1" spc="-5" dirty="0">
                <a:solidFill>
                  <a:srgbClr val="0028A0"/>
                </a:solidFill>
                <a:cs typeface="Arial"/>
              </a:rPr>
              <a:t>Bulgaria, </a:t>
            </a:r>
            <a:r>
              <a:rPr sz="2800" b="1" dirty="0">
                <a:solidFill>
                  <a:srgbClr val="0028A0"/>
                </a:solidFill>
                <a:cs typeface="Arial"/>
              </a:rPr>
              <a:t>España, Filipinas, </a:t>
            </a:r>
            <a:r>
              <a:rPr sz="2800" b="1" spc="-5" dirty="0">
                <a:solidFill>
                  <a:srgbClr val="0028A0"/>
                </a:solidFill>
                <a:cs typeface="Arial"/>
              </a:rPr>
              <a:t>Italia,</a:t>
            </a:r>
            <a:r>
              <a:rPr sz="2800" b="1" spc="-75" dirty="0">
                <a:solidFill>
                  <a:srgbClr val="0028A0"/>
                </a:solidFill>
                <a:cs typeface="Arial"/>
              </a:rPr>
              <a:t> </a:t>
            </a:r>
            <a:r>
              <a:rPr sz="2800" b="1" spc="-5" dirty="0">
                <a:solidFill>
                  <a:srgbClr val="0028A0"/>
                </a:solidFill>
                <a:cs typeface="Arial"/>
              </a:rPr>
              <a:t>Omán</a:t>
            </a:r>
            <a:endParaRPr sz="2800" b="1" dirty="0">
              <a:solidFill>
                <a:srgbClr val="000000"/>
              </a:solidFill>
              <a:cs typeface="Arial"/>
            </a:endParaRPr>
          </a:p>
        </p:txBody>
      </p:sp>
      <p:sp>
        <p:nvSpPr>
          <p:cNvPr id="8" name="object 8"/>
          <p:cNvSpPr txBox="1"/>
          <p:nvPr/>
        </p:nvSpPr>
        <p:spPr>
          <a:xfrm>
            <a:off x="2252895" y="4012392"/>
            <a:ext cx="5884161" cy="44371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spc="-5" dirty="0">
                <a:solidFill>
                  <a:srgbClr val="0028A0"/>
                </a:solidFill>
                <a:cs typeface="Arial"/>
              </a:rPr>
              <a:t>Hungría, India, Indonesia,</a:t>
            </a:r>
            <a:r>
              <a:rPr sz="2800" b="1" spc="-35" dirty="0">
                <a:solidFill>
                  <a:srgbClr val="0028A0"/>
                </a:solidFill>
                <a:cs typeface="Arial"/>
              </a:rPr>
              <a:t> </a:t>
            </a:r>
            <a:r>
              <a:rPr sz="2800" b="1" spc="-5" dirty="0">
                <a:solidFill>
                  <a:srgbClr val="0028A0"/>
                </a:solidFill>
                <a:cs typeface="Arial"/>
              </a:rPr>
              <a:t>Sudáfrica</a:t>
            </a:r>
            <a:endParaRPr sz="2800" b="1">
              <a:solidFill>
                <a:srgbClr val="000000"/>
              </a:solidFill>
              <a:cs typeface="Arial"/>
            </a:endParaRPr>
          </a:p>
        </p:txBody>
      </p:sp>
      <p:sp>
        <p:nvSpPr>
          <p:cNvPr id="9" name="object 4"/>
          <p:cNvSpPr txBox="1">
            <a:spLocks/>
          </p:cNvSpPr>
          <p:nvPr/>
        </p:nvSpPr>
        <p:spPr>
          <a:xfrm>
            <a:off x="276347" y="5314704"/>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25625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0" y="101600"/>
            <a:ext cx="5080000" cy="5295900"/>
          </a:xfrm>
        </p:spPr>
        <p:txBody>
          <a:bodyPr>
            <a:noAutofit/>
          </a:bodyPr>
          <a:lstStyle/>
          <a:p>
            <a:pPr marL="12700" lvl="0" defTabSz="914400" eaLnBrk="0" fontAlgn="base" hangingPunct="0">
              <a:lnSpc>
                <a:spcPct val="100000"/>
              </a:lnSpc>
              <a:spcBef>
                <a:spcPts val="100"/>
              </a:spcBef>
              <a:spcAft>
                <a:spcPct val="0"/>
              </a:spcAft>
            </a:pPr>
            <a:r>
              <a:rPr lang="es-CO" sz="4400" b="1" dirty="0">
                <a:solidFill>
                  <a:srgbClr val="00918E"/>
                </a:solidFill>
                <a:latin typeface="Times New Roman" panose="02020603050405020304" pitchFamily="18" charset="0"/>
                <a:ea typeface="+mn-ea"/>
                <a:cs typeface="Times New Roman" panose="02020603050405020304" pitchFamily="18" charset="0"/>
              </a:rPr>
              <a:t>Reportes de Finanzas Públicas y Marco Analítico de  Riesgo Soberano</a:t>
            </a:r>
            <a:endParaRPr lang="es-CO" sz="4400" b="1" kern="0" spc="-5" dirty="0">
              <a:solidFill>
                <a:srgbClr val="00918E"/>
              </a:solidFill>
              <a:latin typeface="Times New Roman" panose="02020603050405020304" pitchFamily="18" charset="0"/>
              <a:ea typeface="+mn-ea"/>
              <a:cs typeface="Times New Roman" panose="02020603050405020304" pitchFamily="18" charset="0"/>
            </a:endParaRPr>
          </a:p>
        </p:txBody>
      </p:sp>
      <p:sp>
        <p:nvSpPr>
          <p:cNvPr id="4" name="object 2"/>
          <p:cNvSpPr txBox="1"/>
          <p:nvPr/>
        </p:nvSpPr>
        <p:spPr>
          <a:xfrm>
            <a:off x="2541960" y="1013123"/>
            <a:ext cx="1226185" cy="3783087"/>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lang="es-CO" sz="24500" dirty="0">
                <a:solidFill>
                  <a:srgbClr val="00918E"/>
                </a:solidFill>
                <a:latin typeface="Times New Roman" panose="02020603050405020304" pitchFamily="18" charset="0"/>
                <a:cs typeface="Times New Roman" panose="02020603050405020304" pitchFamily="18" charset="0"/>
              </a:rPr>
              <a:t>3</a:t>
            </a:r>
            <a:endParaRPr kumimoji="0" sz="24500" b="0"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6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0"/>
            <a:ext cx="7718181" cy="1104636"/>
          </a:xfrm>
        </p:spPr>
        <p:txBody>
          <a:bodyPr>
            <a:normAutofit/>
          </a:bodyPr>
          <a:lstStyle/>
          <a:p>
            <a:pPr algn="l"/>
            <a:r>
              <a:rPr lang="es-CO" sz="3600" b="1" dirty="0">
                <a:latin typeface="Times New Roman" panose="02020603050405020304" pitchFamily="18" charset="0"/>
                <a:cs typeface="Times New Roman" panose="02020603050405020304" pitchFamily="18" charset="0"/>
              </a:rPr>
              <a:t>Fortaleza Económica</a:t>
            </a:r>
          </a:p>
        </p:txBody>
      </p:sp>
      <p:sp>
        <p:nvSpPr>
          <p:cNvPr id="3"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defTabSz="914400" eaLnBrk="0" fontAlgn="base" hangingPunct="0">
              <a:lnSpc>
                <a:spcPts val="3729"/>
              </a:lnSpc>
              <a:spcBef>
                <a:spcPts val="715"/>
              </a:spcBef>
              <a:spcAft>
                <a:spcPct val="0"/>
              </a:spcAft>
            </a:pPr>
            <a:r>
              <a:rPr sz="3600" b="1" spc="-5" dirty="0">
                <a:solidFill>
                  <a:srgbClr val="FFFFFF"/>
                </a:solidFill>
                <a:cs typeface="Arial"/>
              </a:rPr>
              <a:t>Fortaleza  E</a:t>
            </a:r>
            <a:r>
              <a:rPr sz="3600" b="1" dirty="0">
                <a:solidFill>
                  <a:srgbClr val="FFFFFF"/>
                </a:solidFill>
                <a:cs typeface="Arial"/>
              </a:rPr>
              <a:t>co</a:t>
            </a:r>
            <a:r>
              <a:rPr sz="3600" b="1" spc="-5" dirty="0">
                <a:solidFill>
                  <a:srgbClr val="FFFFFF"/>
                </a:solidFill>
                <a:cs typeface="Arial"/>
              </a:rPr>
              <a:t>nó</a:t>
            </a:r>
            <a:r>
              <a:rPr sz="3600" b="1" dirty="0">
                <a:solidFill>
                  <a:srgbClr val="FFFFFF"/>
                </a:solidFill>
                <a:cs typeface="Arial"/>
              </a:rPr>
              <a:t>mica</a:t>
            </a:r>
            <a:endParaRPr sz="3600" b="1" dirty="0">
              <a:solidFill>
                <a:srgbClr val="000000"/>
              </a:solidFill>
              <a:cs typeface="Arial"/>
            </a:endParaRPr>
          </a:p>
        </p:txBody>
      </p:sp>
      <p:sp>
        <p:nvSpPr>
          <p:cNvPr id="5"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defTabSz="914400" eaLnBrk="0" fontAlgn="base" hangingPunct="0">
              <a:lnSpc>
                <a:spcPts val="2500"/>
              </a:lnSpc>
              <a:spcBef>
                <a:spcPts val="500"/>
              </a:spcBef>
              <a:spcAft>
                <a:spcPct val="0"/>
              </a:spcAft>
            </a:pPr>
            <a:r>
              <a:rPr sz="2600" b="1" spc="-5" dirty="0">
                <a:solidFill>
                  <a:srgbClr val="FFFFFF"/>
                </a:solidFill>
                <a:cs typeface="Arial"/>
              </a:rPr>
              <a:t>Dinámica</a:t>
            </a:r>
            <a:r>
              <a:rPr sz="2600" b="1" spc="-75" dirty="0">
                <a:solidFill>
                  <a:srgbClr val="FFFFFF"/>
                </a:solidFill>
                <a:cs typeface="Arial"/>
              </a:rPr>
              <a:t> </a:t>
            </a:r>
            <a:r>
              <a:rPr sz="2600" b="1" spc="-5" dirty="0">
                <a:solidFill>
                  <a:srgbClr val="FFFFFF"/>
                </a:solidFill>
                <a:cs typeface="Arial"/>
              </a:rPr>
              <a:t>de  Crecimiento</a:t>
            </a:r>
            <a:endParaRPr sz="2600" b="1" dirty="0">
              <a:solidFill>
                <a:srgbClr val="000000"/>
              </a:solidFill>
              <a:cs typeface="Arial"/>
            </a:endParaRPr>
          </a:p>
        </p:txBody>
      </p:sp>
      <p:sp>
        <p:nvSpPr>
          <p:cNvPr id="9"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dirty="0">
              <a:ln>
                <a:noFill/>
              </a:ln>
              <a:solidFill>
                <a:srgbClr val="000000"/>
              </a:solidFill>
              <a:effectLst/>
              <a:uLnTx/>
              <a:uFillTx/>
            </a:endParaRPr>
          </a:p>
        </p:txBody>
      </p:sp>
      <p:sp>
        <p:nvSpPr>
          <p:cNvPr id="12"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defTabSz="914400" eaLnBrk="0" fontAlgn="base" hangingPunct="0">
              <a:lnSpc>
                <a:spcPts val="2500"/>
              </a:lnSpc>
              <a:spcBef>
                <a:spcPts val="500"/>
              </a:spcBef>
              <a:spcAft>
                <a:spcPct val="0"/>
              </a:spcAft>
            </a:pPr>
            <a:r>
              <a:rPr sz="2600" b="1" spc="-5" dirty="0">
                <a:solidFill>
                  <a:srgbClr val="FFFFFF"/>
                </a:solidFill>
                <a:cs typeface="Arial"/>
              </a:rPr>
              <a:t>Escala de</a:t>
            </a:r>
            <a:r>
              <a:rPr sz="2600" b="1" spc="-65" dirty="0">
                <a:solidFill>
                  <a:srgbClr val="FFFFFF"/>
                </a:solidFill>
                <a:cs typeface="Arial"/>
              </a:rPr>
              <a:t> </a:t>
            </a:r>
            <a:r>
              <a:rPr sz="2600" b="1" spc="-5" dirty="0">
                <a:solidFill>
                  <a:srgbClr val="FFFFFF"/>
                </a:solidFill>
                <a:cs typeface="Arial"/>
              </a:rPr>
              <a:t>la  Economía</a:t>
            </a:r>
            <a:endParaRPr sz="2600" b="1" dirty="0">
              <a:solidFill>
                <a:srgbClr val="000000"/>
              </a:solidFill>
              <a:cs typeface="Arial"/>
            </a:endParaRPr>
          </a:p>
        </p:txBody>
      </p:sp>
      <p:sp>
        <p:nvSpPr>
          <p:cNvPr id="13"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txBox="1"/>
          <p:nvPr/>
        </p:nvSpPr>
        <p:spPr>
          <a:xfrm>
            <a:off x="5647994" y="4081636"/>
            <a:ext cx="2313305" cy="8258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600" b="1" spc="-5" dirty="0">
                <a:solidFill>
                  <a:srgbClr val="FFFFFF"/>
                </a:solidFill>
                <a:cs typeface="Arial"/>
              </a:rPr>
              <a:t>Ingreso</a:t>
            </a:r>
          </a:p>
          <a:p>
            <a:pPr marL="12700" algn="ctr" defTabSz="914400" eaLnBrk="0" fontAlgn="base" hangingPunct="0">
              <a:spcBef>
                <a:spcPts val="100"/>
              </a:spcBef>
              <a:spcAft>
                <a:spcPct val="0"/>
              </a:spcAft>
            </a:pPr>
            <a:r>
              <a:rPr sz="2600" b="1" spc="-30" dirty="0">
                <a:solidFill>
                  <a:srgbClr val="FFFFFF"/>
                </a:solidFill>
                <a:cs typeface="Arial"/>
              </a:rPr>
              <a:t> </a:t>
            </a:r>
            <a:r>
              <a:rPr sz="2600" b="1" spc="-5" dirty="0">
                <a:solidFill>
                  <a:srgbClr val="FFFFFF"/>
                </a:solidFill>
                <a:cs typeface="Arial"/>
              </a:rPr>
              <a:t>Nacional</a:t>
            </a:r>
            <a:endParaRPr sz="2600" b="1" dirty="0">
              <a:solidFill>
                <a:srgbClr val="000000"/>
              </a:solidFill>
              <a:cs typeface="Arial"/>
            </a:endParaRPr>
          </a:p>
        </p:txBody>
      </p:sp>
      <p:sp>
        <p:nvSpPr>
          <p:cNvPr id="17" name="object 4"/>
          <p:cNvSpPr txBox="1">
            <a:spLocks/>
          </p:cNvSpPr>
          <p:nvPr/>
        </p:nvSpPr>
        <p:spPr>
          <a:xfrm>
            <a:off x="323713" y="5239213"/>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01691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253" y="184196"/>
            <a:ext cx="7848052" cy="51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0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436" y="-21863"/>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Institucional (I)</a:t>
            </a:r>
          </a:p>
        </p:txBody>
      </p:sp>
      <p:sp>
        <p:nvSpPr>
          <p:cNvPr id="3"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defTabSz="914400" eaLnBrk="0" fontAlgn="base" hangingPunct="0">
              <a:lnSpc>
                <a:spcPts val="3729"/>
              </a:lnSpc>
              <a:spcBef>
                <a:spcPts val="715"/>
              </a:spcBef>
              <a:spcAft>
                <a:spcPct val="0"/>
              </a:spcAft>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solidFill>
                <a:srgbClr val="000000"/>
              </a:solidFill>
              <a:latin typeface="Arial"/>
              <a:cs typeface="Arial"/>
            </a:endParaRPr>
          </a:p>
        </p:txBody>
      </p:sp>
      <p:sp>
        <p:nvSpPr>
          <p:cNvPr id="5"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6"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7"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8" name="object 8"/>
          <p:cNvSpPr txBox="1"/>
          <p:nvPr/>
        </p:nvSpPr>
        <p:spPr>
          <a:xfrm>
            <a:off x="5723305" y="1849388"/>
            <a:ext cx="2566670" cy="782265"/>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solidFill>
                <a:srgbClr val="000000"/>
              </a:solidFill>
              <a:latin typeface="Arial"/>
              <a:cs typeface="Arial"/>
            </a:endParaRPr>
          </a:p>
        </p:txBody>
      </p:sp>
      <p:sp>
        <p:nvSpPr>
          <p:cNvPr id="9"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0"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1"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2"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defTabSz="914400" eaLnBrk="0" fontAlgn="base" hangingPunct="0">
              <a:lnSpc>
                <a:spcPts val="2500"/>
              </a:lnSpc>
              <a:spcBef>
                <a:spcPts val="500"/>
              </a:spcBef>
              <a:spcAft>
                <a:spcPct val="0"/>
              </a:spcAft>
            </a:pPr>
            <a:r>
              <a:rPr sz="2600" b="1" spc="-5" dirty="0">
                <a:solidFill>
                  <a:srgbClr val="FFFFFF"/>
                </a:solidFill>
                <a:latin typeface="Arial"/>
                <a:cs typeface="Arial"/>
              </a:rPr>
              <a:t>Credibilidad de  </a:t>
            </a:r>
            <a:r>
              <a:rPr lang="es-CO" sz="2600" b="1" spc="-5" dirty="0">
                <a:solidFill>
                  <a:srgbClr val="FFFFFF"/>
                </a:solidFill>
                <a:latin typeface="Arial"/>
                <a:cs typeface="Arial"/>
              </a:rPr>
              <a:t>políticas</a:t>
            </a:r>
          </a:p>
          <a:p>
            <a:pPr marL="12700" marR="5080" indent="397510" algn="ctr" defTabSz="914400" eaLnBrk="0" fontAlgn="base" hangingPunct="0">
              <a:lnSpc>
                <a:spcPts val="2500"/>
              </a:lnSpc>
              <a:spcBef>
                <a:spcPts val="500"/>
              </a:spcBef>
              <a:spcAft>
                <a:spcPct val="0"/>
              </a:spcAft>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solidFill>
                <a:srgbClr val="000000"/>
              </a:solidFill>
              <a:latin typeface="Arial"/>
              <a:cs typeface="Arial"/>
            </a:endParaRPr>
          </a:p>
        </p:txBody>
      </p:sp>
      <p:sp>
        <p:nvSpPr>
          <p:cNvPr id="13" name="object 4"/>
          <p:cNvSpPr txBox="1">
            <a:spLocks/>
          </p:cNvSpPr>
          <p:nvPr/>
        </p:nvSpPr>
        <p:spPr>
          <a:xfrm>
            <a:off x="222052" y="5274139"/>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78202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96680"/>
            <a:ext cx="83468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Institucional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br>
              <a:rPr lang="es-CO" b="1" dirty="0">
                <a:latin typeface="Times New Roman" panose="02020603050405020304" pitchFamily="18" charset="0"/>
                <a:cs typeface="Times New Roman" panose="02020603050405020304" pitchFamily="18" charset="0"/>
              </a:rPr>
            </a:br>
            <a:endParaRPr lang="es-CO"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9366" y="1201316"/>
            <a:ext cx="8568952" cy="4168449"/>
          </a:xfrm>
          <a:prstGeom prst="rect">
            <a:avLst/>
          </a:prstGeom>
        </p:spPr>
        <p:txBody>
          <a:bodyPr vert="horz" wrap="square" lIns="0" tIns="107315" rIns="0" bIns="0" rtlCol="0">
            <a:spAutoFit/>
          </a:bodyPr>
          <a:lstStyle/>
          <a:p>
            <a:pPr marL="12700" defTabSz="914400" eaLnBrk="0" fontAlgn="base" hangingPunct="0">
              <a:spcBef>
                <a:spcPts val="845"/>
              </a:spcBef>
              <a:spcAft>
                <a:spcPct val="0"/>
              </a:spcAft>
            </a:pPr>
            <a:r>
              <a:rPr sz="2400" b="1" dirty="0">
                <a:solidFill>
                  <a:srgbClr val="000000"/>
                </a:solidFill>
                <a:cs typeface="Arial"/>
              </a:rPr>
              <a:t>Marco</a:t>
            </a:r>
            <a:r>
              <a:rPr sz="2400" b="1" spc="-15" dirty="0">
                <a:solidFill>
                  <a:srgbClr val="000000"/>
                </a:solidFill>
                <a:cs typeface="Arial"/>
              </a:rPr>
              <a:t> </a:t>
            </a:r>
            <a:r>
              <a:rPr sz="2400" b="1" spc="-5" dirty="0">
                <a:solidFill>
                  <a:srgbClr val="000000"/>
                </a:solidFill>
                <a:cs typeface="Arial"/>
              </a:rPr>
              <a:t>Institucional</a:t>
            </a:r>
            <a:endParaRPr sz="2400" dirty="0">
              <a:solidFill>
                <a:srgbClr val="000000"/>
              </a:solidFill>
              <a:cs typeface="Arial"/>
            </a:endParaRPr>
          </a:p>
          <a:p>
            <a:pPr marL="12700" defTabSz="914400" eaLnBrk="0" fontAlgn="base" hangingPunct="0">
              <a:spcBef>
                <a:spcPts val="620"/>
              </a:spcBef>
              <a:spcAft>
                <a:spcPct val="0"/>
              </a:spcAft>
              <a:tabLst>
                <a:tab pos="304165" algn="l"/>
              </a:tabLst>
            </a:pPr>
            <a:r>
              <a:rPr sz="2000" dirty="0">
                <a:solidFill>
                  <a:srgbClr val="009FDF"/>
                </a:solidFill>
                <a:cs typeface="Arial"/>
              </a:rPr>
              <a:t>»	</a:t>
            </a:r>
            <a:r>
              <a:rPr sz="2000" b="1" i="1" spc="-5" dirty="0">
                <a:solidFill>
                  <a:srgbClr val="000000"/>
                </a:solidFill>
                <a:cs typeface="Arial"/>
              </a:rPr>
              <a:t>Eficacia Gubernamental </a:t>
            </a:r>
            <a:r>
              <a:rPr sz="2000" i="1" spc="-5" dirty="0">
                <a:solidFill>
                  <a:srgbClr val="000000"/>
                </a:solidFill>
                <a:cs typeface="Arial"/>
              </a:rPr>
              <a:t>(</a:t>
            </a:r>
            <a:r>
              <a:rPr sz="1400" i="1" spc="-5" dirty="0">
                <a:solidFill>
                  <a:srgbClr val="000000"/>
                </a:solidFill>
                <a:cs typeface="Arial"/>
              </a:rPr>
              <a:t>Government</a:t>
            </a:r>
            <a:r>
              <a:rPr sz="1400" i="1" dirty="0">
                <a:solidFill>
                  <a:srgbClr val="000000"/>
                </a:solidFill>
                <a:cs typeface="Arial"/>
              </a:rPr>
              <a:t> </a:t>
            </a:r>
            <a:r>
              <a:rPr sz="1400" i="1" spc="-5" dirty="0">
                <a:solidFill>
                  <a:srgbClr val="000000"/>
                </a:solidFill>
                <a:cs typeface="Arial"/>
              </a:rPr>
              <a:t>Effectiveness</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10" dirty="0">
                <a:solidFill>
                  <a:srgbClr val="000000"/>
                </a:solidFill>
                <a:cs typeface="Arial"/>
              </a:rPr>
              <a:t>Calidad </a:t>
            </a:r>
            <a:r>
              <a:rPr sz="1800" spc="-5" dirty="0">
                <a:solidFill>
                  <a:srgbClr val="000000"/>
                </a:solidFill>
                <a:cs typeface="Arial"/>
              </a:rPr>
              <a:t>de gestión </a:t>
            </a:r>
            <a:r>
              <a:rPr sz="1800" dirty="0">
                <a:solidFill>
                  <a:srgbClr val="000000"/>
                </a:solidFill>
                <a:cs typeface="Arial"/>
              </a:rPr>
              <a:t>y </a:t>
            </a:r>
            <a:r>
              <a:rPr sz="1800" spc="-5" dirty="0">
                <a:solidFill>
                  <a:srgbClr val="000000"/>
                </a:solidFill>
                <a:cs typeface="Arial"/>
              </a:rPr>
              <a:t>administración del</a:t>
            </a:r>
            <a:r>
              <a:rPr sz="1800" spc="15" dirty="0">
                <a:solidFill>
                  <a:srgbClr val="000000"/>
                </a:solidFill>
                <a:cs typeface="Arial"/>
              </a:rPr>
              <a:t> </a:t>
            </a:r>
            <a:r>
              <a:rPr sz="1800" spc="-5" dirty="0">
                <a:solidFill>
                  <a:srgbClr val="000000"/>
                </a:solidFill>
                <a:cs typeface="Arial"/>
              </a:rPr>
              <a:t>Estado.</a:t>
            </a:r>
            <a:endParaRPr sz="1800" dirty="0">
              <a:solidFill>
                <a:srgbClr val="000000"/>
              </a:solidFill>
              <a:cs typeface="Arial"/>
            </a:endParaRPr>
          </a:p>
          <a:p>
            <a:pPr marL="533400" marR="5080" indent="-292100" defTabSz="914400" eaLnBrk="0" fontAlgn="base" hangingPunct="0">
              <a:lnSpc>
                <a:spcPts val="1900"/>
              </a:lnSpc>
              <a:spcBef>
                <a:spcPts val="690"/>
              </a:spcBef>
              <a:spcAft>
                <a:spcPct val="0"/>
              </a:spcAft>
              <a:buClr>
                <a:srgbClr val="009FDF"/>
              </a:buClr>
              <a:buFontTx/>
              <a:buChar char="–"/>
              <a:tabLst>
                <a:tab pos="532765" algn="l"/>
                <a:tab pos="533400" algn="l"/>
              </a:tabLst>
            </a:pPr>
            <a:r>
              <a:rPr sz="1800" spc="-5" dirty="0">
                <a:solidFill>
                  <a:srgbClr val="000000"/>
                </a:solidFill>
                <a:cs typeface="Arial"/>
              </a:rPr>
              <a:t>Capacidad para planificar </a:t>
            </a:r>
            <a:r>
              <a:rPr sz="1800" dirty="0">
                <a:solidFill>
                  <a:srgbClr val="000000"/>
                </a:solidFill>
                <a:cs typeface="Arial"/>
              </a:rPr>
              <a:t>e </a:t>
            </a:r>
            <a:r>
              <a:rPr sz="1800" spc="-5" dirty="0">
                <a:solidFill>
                  <a:srgbClr val="000000"/>
                </a:solidFill>
                <a:cs typeface="Arial"/>
              </a:rPr>
              <a:t>implementar políticas; independencia del servicio público  de las interferencias</a:t>
            </a:r>
            <a:r>
              <a:rPr sz="1800" spc="10" dirty="0">
                <a:solidFill>
                  <a:srgbClr val="000000"/>
                </a:solidFill>
                <a:cs typeface="Arial"/>
              </a:rPr>
              <a:t> </a:t>
            </a:r>
            <a:r>
              <a:rPr sz="1800" spc="-5" dirty="0">
                <a:solidFill>
                  <a:srgbClr val="000000"/>
                </a:solidFill>
                <a:cs typeface="Arial"/>
              </a:rPr>
              <a:t>políticas.</a:t>
            </a:r>
            <a:endParaRPr sz="1800" dirty="0">
              <a:solidFill>
                <a:srgbClr val="000000"/>
              </a:solidFill>
              <a:cs typeface="Arial"/>
            </a:endParaRPr>
          </a:p>
          <a:p>
            <a:pPr marL="533400" indent="-292100" defTabSz="914400" eaLnBrk="0" fontAlgn="base" hangingPunct="0">
              <a:spcBef>
                <a:spcPts val="555"/>
              </a:spcBef>
              <a:spcAft>
                <a:spcPct val="0"/>
              </a:spcAft>
              <a:buClr>
                <a:srgbClr val="009FDF"/>
              </a:buClr>
              <a:buFont typeface="Arial"/>
              <a:buChar char="–"/>
              <a:tabLst>
                <a:tab pos="532765" algn="l"/>
                <a:tab pos="533400" algn="l"/>
              </a:tabLst>
            </a:pPr>
            <a:r>
              <a:rPr sz="1800" b="1" u="sng" spc="-5" dirty="0">
                <a:solidFill>
                  <a:srgbClr val="000000"/>
                </a:solidFill>
                <a:cs typeface="Arial"/>
              </a:rPr>
              <a:t>Medición de </a:t>
            </a:r>
            <a:r>
              <a:rPr sz="1800" b="1" u="sng" dirty="0">
                <a:solidFill>
                  <a:srgbClr val="000000"/>
                </a:solidFill>
                <a:cs typeface="Arial"/>
              </a:rPr>
              <a:t>la </a:t>
            </a:r>
            <a:r>
              <a:rPr sz="1800" b="1" u="sng" spc="-5" dirty="0">
                <a:solidFill>
                  <a:srgbClr val="000000"/>
                </a:solidFill>
                <a:cs typeface="Arial"/>
              </a:rPr>
              <a:t>Calidad de Gestión</a:t>
            </a:r>
            <a:r>
              <a:rPr sz="1800" b="1" u="sng" spc="15" dirty="0">
                <a:solidFill>
                  <a:srgbClr val="000000"/>
                </a:solidFill>
                <a:cs typeface="Arial"/>
              </a:rPr>
              <a:t> </a:t>
            </a:r>
            <a:r>
              <a:rPr sz="1800" b="1" u="sng" spc="-5" dirty="0">
                <a:solidFill>
                  <a:srgbClr val="000000"/>
                </a:solidFill>
                <a:cs typeface="Arial"/>
              </a:rPr>
              <a:t>Presupuestaria</a:t>
            </a:r>
            <a:r>
              <a:rPr sz="1800" b="1" spc="-5" dirty="0">
                <a:solidFill>
                  <a:srgbClr val="000000"/>
                </a:solidFill>
                <a:cs typeface="Arial"/>
              </a:rPr>
              <a:t>.</a:t>
            </a:r>
            <a:endParaRPr sz="1800" dirty="0">
              <a:solidFill>
                <a:srgbClr val="000000"/>
              </a:solidFill>
              <a:cs typeface="Arial"/>
            </a:endParaRPr>
          </a:p>
          <a:p>
            <a:pPr defTabSz="914400" eaLnBrk="0" fontAlgn="base" hangingPunct="0">
              <a:spcBef>
                <a:spcPct val="0"/>
              </a:spcBef>
              <a:spcAft>
                <a:spcPct val="0"/>
              </a:spcAft>
              <a:buClr>
                <a:srgbClr val="009FDF"/>
              </a:buClr>
              <a:buFont typeface="Arial"/>
              <a:buChar char="–"/>
            </a:pPr>
            <a:endParaRPr sz="1800" dirty="0">
              <a:solidFill>
                <a:srgbClr val="000000"/>
              </a:solidFill>
              <a:cs typeface="Times New Roman"/>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000" b="1" i="1" spc="-5" dirty="0">
                <a:solidFill>
                  <a:srgbClr val="000000"/>
                </a:solidFill>
                <a:cs typeface="Arial"/>
              </a:rPr>
              <a:t>Control de Corrupción </a:t>
            </a:r>
            <a:r>
              <a:rPr sz="2000" i="1" spc="-5" dirty="0">
                <a:solidFill>
                  <a:srgbClr val="000000"/>
                </a:solidFill>
                <a:cs typeface="Arial"/>
              </a:rPr>
              <a:t>(</a:t>
            </a:r>
            <a:r>
              <a:rPr sz="1400" i="1" spc="-5" dirty="0">
                <a:solidFill>
                  <a:srgbClr val="000000"/>
                </a:solidFill>
                <a:cs typeface="Arial"/>
              </a:rPr>
              <a:t>Control of</a:t>
            </a:r>
            <a:r>
              <a:rPr sz="1400" i="1" spc="-10" dirty="0">
                <a:solidFill>
                  <a:srgbClr val="000000"/>
                </a:solidFill>
                <a:cs typeface="Arial"/>
              </a:rPr>
              <a:t> </a:t>
            </a:r>
            <a:r>
              <a:rPr sz="1400" i="1" spc="-5" dirty="0">
                <a:solidFill>
                  <a:srgbClr val="000000"/>
                </a:solidFill>
                <a:cs typeface="Arial"/>
              </a:rPr>
              <a:t>Corruption</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5" dirty="0">
                <a:solidFill>
                  <a:srgbClr val="000000"/>
                </a:solidFill>
                <a:cs typeface="Arial"/>
              </a:rPr>
              <a:t>Grado en que el poder público </a:t>
            </a:r>
            <a:r>
              <a:rPr sz="1800" dirty="0">
                <a:solidFill>
                  <a:srgbClr val="000000"/>
                </a:solidFill>
                <a:cs typeface="Arial"/>
              </a:rPr>
              <a:t>se </a:t>
            </a:r>
            <a:r>
              <a:rPr sz="1800" spc="-5" dirty="0">
                <a:solidFill>
                  <a:srgbClr val="000000"/>
                </a:solidFill>
                <a:cs typeface="Arial"/>
              </a:rPr>
              <a:t>ejerce para beneficio</a:t>
            </a:r>
            <a:r>
              <a:rPr sz="1800" spc="35" dirty="0">
                <a:solidFill>
                  <a:srgbClr val="000000"/>
                </a:solidFill>
                <a:cs typeface="Arial"/>
              </a:rPr>
              <a:t> </a:t>
            </a:r>
            <a:r>
              <a:rPr sz="1800" spc="-5" dirty="0">
                <a:solidFill>
                  <a:srgbClr val="000000"/>
                </a:solidFill>
                <a:cs typeface="Arial"/>
              </a:rPr>
              <a:t>privado.</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Captura de Estado por intereses especiales (elites</a:t>
            </a:r>
            <a:r>
              <a:rPr sz="1800" spc="50" dirty="0">
                <a:solidFill>
                  <a:srgbClr val="000000"/>
                </a:solidFill>
                <a:cs typeface="Arial"/>
              </a:rPr>
              <a:t> </a:t>
            </a:r>
            <a:r>
              <a:rPr sz="1800" spc="-5" dirty="0">
                <a:solidFill>
                  <a:srgbClr val="000000"/>
                </a:solidFill>
                <a:cs typeface="Arial"/>
              </a:rPr>
              <a:t>económicas/políticas).</a:t>
            </a:r>
            <a:endParaRPr sz="1800" dirty="0">
              <a:solidFill>
                <a:srgbClr val="000000"/>
              </a:solidFill>
              <a:cs typeface="Arial"/>
            </a:endParaRPr>
          </a:p>
          <a:p>
            <a:pPr marL="533400" indent="-292100" defTabSz="914400" eaLnBrk="0" fontAlgn="base" hangingPunct="0">
              <a:spcBef>
                <a:spcPts val="580"/>
              </a:spcBef>
              <a:spcAft>
                <a:spcPct val="0"/>
              </a:spcAft>
              <a:buClr>
                <a:srgbClr val="009FDF"/>
              </a:buClr>
              <a:buFont typeface="Arial"/>
              <a:buChar char="–"/>
              <a:tabLst>
                <a:tab pos="532765" algn="l"/>
                <a:tab pos="533400" algn="l"/>
              </a:tabLst>
            </a:pPr>
            <a:r>
              <a:rPr sz="1800" b="1" u="sng" spc="-15" dirty="0">
                <a:solidFill>
                  <a:srgbClr val="000000"/>
                </a:solidFill>
                <a:cs typeface="Arial"/>
              </a:rPr>
              <a:t>Transparencia </a:t>
            </a:r>
            <a:r>
              <a:rPr sz="1800" b="1" u="sng" spc="-5" dirty="0">
                <a:solidFill>
                  <a:srgbClr val="000000"/>
                </a:solidFill>
                <a:cs typeface="Arial"/>
              </a:rPr>
              <a:t>en Rendición de Cuentas del Sector</a:t>
            </a:r>
            <a:r>
              <a:rPr sz="1800" b="1" u="sng" spc="55" dirty="0">
                <a:solidFill>
                  <a:srgbClr val="000000"/>
                </a:solidFill>
                <a:cs typeface="Arial"/>
              </a:rPr>
              <a:t> </a:t>
            </a:r>
            <a:r>
              <a:rPr sz="1800" b="1" u="sng" spc="-5" dirty="0" err="1">
                <a:solidFill>
                  <a:srgbClr val="000000"/>
                </a:solidFill>
                <a:cs typeface="Arial"/>
              </a:rPr>
              <a:t>Público</a:t>
            </a:r>
            <a:r>
              <a:rPr sz="1800" b="1" spc="-5" dirty="0">
                <a:solidFill>
                  <a:srgbClr val="000000"/>
                </a:solidFill>
                <a:cs typeface="Arial"/>
              </a:rPr>
              <a:t>.</a:t>
            </a:r>
            <a:r>
              <a:rPr lang="es-CO" sz="1800" b="1" spc="-5" dirty="0">
                <a:solidFill>
                  <a:srgbClr val="000000"/>
                </a:solidFill>
                <a:cs typeface="Arial"/>
              </a:rPr>
              <a:t> </a:t>
            </a:r>
            <a:r>
              <a:rPr lang="en-GB" altLang="es-CO" sz="1800" b="1" dirty="0">
                <a:solidFill>
                  <a:srgbClr val="FFFFFF"/>
                </a:solidFill>
                <a:latin typeface="Arial Narrow" pitchFamily="34" charset="0"/>
              </a:rPr>
              <a:t>(“</a:t>
            </a:r>
            <a:r>
              <a:rPr lang="en-GB" altLang="es-CO" sz="1600" b="1" dirty="0">
                <a:solidFill>
                  <a:srgbClr val="FFFFFF"/>
                </a:solidFill>
                <a:latin typeface="Arial Narrow" pitchFamily="34" charset="0"/>
              </a:rPr>
              <a:t>Accountability”). (“Accountability”).</a:t>
            </a:r>
            <a:endParaRPr sz="1600" dirty="0">
              <a:solidFill>
                <a:srgbClr val="000000"/>
              </a:solidFill>
              <a:cs typeface="Arial"/>
            </a:endParaRPr>
          </a:p>
        </p:txBody>
      </p:sp>
      <p:sp>
        <p:nvSpPr>
          <p:cNvPr id="4" name="object 4"/>
          <p:cNvSpPr txBox="1">
            <a:spLocks/>
          </p:cNvSpPr>
          <p:nvPr/>
        </p:nvSpPr>
        <p:spPr>
          <a:xfrm>
            <a:off x="239366" y="527711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63515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69" y="0"/>
            <a:ext cx="8169031" cy="1104636"/>
          </a:xfrm>
        </p:spPr>
        <p:txBody>
          <a:bodyPr>
            <a:normAutofit fontScale="90000"/>
          </a:bodyPr>
          <a:lstStyle/>
          <a:p>
            <a:pPr marL="17145" algn="l">
              <a:spcBef>
                <a:spcPts val="944"/>
              </a:spcBef>
            </a:pPr>
            <a:r>
              <a:rPr lang="es-CO" sz="4000" b="1" kern="0" spc="-5" dirty="0">
                <a:latin typeface="Times New Roman" panose="02020603050405020304" pitchFamily="18" charset="0"/>
                <a:cs typeface="Times New Roman" panose="02020603050405020304" pitchFamily="18" charset="0"/>
              </a:rPr>
              <a:t>Fortaleza Institucional</a:t>
            </a:r>
            <a:r>
              <a:rPr lang="es-CO" sz="4000" b="1" kern="0" spc="-1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(III)</a:t>
            </a:r>
            <a:br>
              <a:rPr lang="es-CO" sz="4000" b="1" kern="0" spc="-5" dirty="0">
                <a:latin typeface="Times New Roman" panose="02020603050405020304" pitchFamily="18" charset="0"/>
                <a:cs typeface="Times New Roman" panose="02020603050405020304" pitchFamily="18" charset="0"/>
              </a:rPr>
            </a:br>
            <a:r>
              <a:rPr lang="es-CO" b="1" kern="0" spc="-5" dirty="0">
                <a:latin typeface="Times New Roman" panose="02020603050405020304" pitchFamily="18" charset="0"/>
                <a:cs typeface="Times New Roman" panose="02020603050405020304" pitchFamily="18" charset="0"/>
              </a:rPr>
              <a:t>¿Cómo influyen </a:t>
            </a:r>
            <a:r>
              <a:rPr lang="es-CO" b="1" kern="0" dirty="0">
                <a:latin typeface="Times New Roman" panose="02020603050405020304" pitchFamily="18" charset="0"/>
                <a:cs typeface="Times New Roman" panose="02020603050405020304" pitchFamily="18" charset="0"/>
              </a:rPr>
              <a:t>los </a:t>
            </a:r>
            <a:r>
              <a:rPr lang="es-CO" b="1" kern="0" spc="-5" dirty="0">
                <a:latin typeface="Times New Roman" panose="02020603050405020304" pitchFamily="18" charset="0"/>
                <a:cs typeface="Times New Roman" panose="02020603050405020304" pitchFamily="18" charset="0"/>
              </a:rPr>
              <a:t>reportes </a:t>
            </a:r>
            <a:r>
              <a:rPr lang="es-CO" b="1" kern="0" dirty="0">
                <a:latin typeface="Times New Roman" panose="02020603050405020304" pitchFamily="18" charset="0"/>
                <a:cs typeface="Times New Roman" panose="02020603050405020304" pitchFamily="18" charset="0"/>
              </a:rPr>
              <a:t>de </a:t>
            </a:r>
            <a:r>
              <a:rPr lang="es-CO" b="1" kern="0" spc="-5" dirty="0">
                <a:latin typeface="Times New Roman" panose="02020603050405020304" pitchFamily="18" charset="0"/>
                <a:cs typeface="Times New Roman" panose="02020603050405020304" pitchFamily="18" charset="0"/>
              </a:rPr>
              <a:t>finanzas</a:t>
            </a:r>
            <a:r>
              <a:rPr lang="es-CO" b="1" kern="0" dirty="0">
                <a:latin typeface="Times New Roman" panose="02020603050405020304" pitchFamily="18" charset="0"/>
                <a:cs typeface="Times New Roman" panose="02020603050405020304" pitchFamily="18" charset="0"/>
              </a:rPr>
              <a:t> públicas?</a:t>
            </a:r>
          </a:p>
        </p:txBody>
      </p:sp>
      <p:sp>
        <p:nvSpPr>
          <p:cNvPr id="4" name="object 4"/>
          <p:cNvSpPr txBox="1">
            <a:spLocks/>
          </p:cNvSpPr>
          <p:nvPr/>
        </p:nvSpPr>
        <p:spPr>
          <a:xfrm>
            <a:off x="158552" y="52482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5" name="object 3"/>
          <p:cNvSpPr txBox="1"/>
          <p:nvPr/>
        </p:nvSpPr>
        <p:spPr>
          <a:xfrm>
            <a:off x="250826" y="1345332"/>
            <a:ext cx="8893174" cy="3328860"/>
          </a:xfrm>
          <a:prstGeom prst="rect">
            <a:avLst/>
          </a:prstGeom>
        </p:spPr>
        <p:txBody>
          <a:bodyPr vert="horz" wrap="square" lIns="0" tIns="88900" rIns="0" bIns="0" rtlCol="0">
            <a:spAutoFit/>
          </a:bodyPr>
          <a:lstStyle/>
          <a:p>
            <a:pPr marL="12700" defTabSz="914400" eaLnBrk="0" fontAlgn="base" hangingPunct="0">
              <a:spcBef>
                <a:spcPts val="700"/>
              </a:spcBef>
              <a:spcAft>
                <a:spcPct val="0"/>
              </a:spcAft>
            </a:pPr>
            <a:r>
              <a:rPr sz="2400" b="1" spc="-5" dirty="0">
                <a:solidFill>
                  <a:srgbClr val="000000"/>
                </a:solidFill>
                <a:cs typeface="Arial"/>
              </a:rPr>
              <a:t>Credibilidad </a:t>
            </a:r>
            <a:r>
              <a:rPr sz="2400" b="1" dirty="0">
                <a:solidFill>
                  <a:srgbClr val="000000"/>
                </a:solidFill>
                <a:cs typeface="Arial"/>
              </a:rPr>
              <a:t>y </a:t>
            </a:r>
            <a:r>
              <a:rPr sz="2400" b="1" spc="-10" dirty="0">
                <a:solidFill>
                  <a:srgbClr val="000000"/>
                </a:solidFill>
                <a:cs typeface="Arial"/>
              </a:rPr>
              <a:t>eficacia </a:t>
            </a:r>
            <a:r>
              <a:rPr sz="2400" b="1" dirty="0">
                <a:solidFill>
                  <a:srgbClr val="000000"/>
                </a:solidFill>
                <a:cs typeface="Arial"/>
              </a:rPr>
              <a:t>de </a:t>
            </a:r>
            <a:r>
              <a:rPr sz="2400" b="1" spc="-5" dirty="0">
                <a:solidFill>
                  <a:srgbClr val="000000"/>
                </a:solidFill>
                <a:cs typeface="Arial"/>
              </a:rPr>
              <a:t>Políticas</a:t>
            </a:r>
            <a:r>
              <a:rPr sz="2400" b="1" spc="-40" dirty="0">
                <a:solidFill>
                  <a:srgbClr val="000000"/>
                </a:solidFill>
                <a:cs typeface="Arial"/>
              </a:rPr>
              <a:t> </a:t>
            </a:r>
            <a:r>
              <a:rPr sz="2400" b="1" spc="-5" dirty="0">
                <a:solidFill>
                  <a:srgbClr val="000000"/>
                </a:solidFill>
                <a:cs typeface="Arial"/>
              </a:rPr>
              <a:t>Económicas</a:t>
            </a:r>
            <a:endParaRPr sz="2400" dirty="0">
              <a:solidFill>
                <a:srgbClr val="000000"/>
              </a:solidFill>
              <a:cs typeface="Arial"/>
            </a:endParaRPr>
          </a:p>
          <a:p>
            <a:pPr marL="12700" defTabSz="914400" eaLnBrk="0" fontAlgn="base" hangingPunct="0">
              <a:spcBef>
                <a:spcPts val="600"/>
              </a:spcBef>
              <a:spcAft>
                <a:spcPct val="0"/>
              </a:spcAft>
              <a:tabLst>
                <a:tab pos="304165" algn="l"/>
              </a:tabLst>
            </a:pPr>
            <a:r>
              <a:rPr sz="2400" dirty="0">
                <a:solidFill>
                  <a:srgbClr val="009FDF"/>
                </a:solidFill>
                <a:cs typeface="Arial"/>
              </a:rPr>
              <a:t>»	</a:t>
            </a:r>
            <a:r>
              <a:rPr sz="2400" b="1" i="1" spc="-5" dirty="0">
                <a:solidFill>
                  <a:srgbClr val="000000"/>
                </a:solidFill>
                <a:cs typeface="Arial"/>
              </a:rPr>
              <a:t>Enfoque</a:t>
            </a:r>
            <a:r>
              <a:rPr sz="2400" b="1" i="1" spc="-15" dirty="0">
                <a:solidFill>
                  <a:srgbClr val="000000"/>
                </a:solidFill>
                <a:cs typeface="Arial"/>
              </a:rPr>
              <a:t> </a:t>
            </a:r>
            <a:r>
              <a:rPr sz="2400" b="1" i="1" spc="-5" dirty="0">
                <a:solidFill>
                  <a:srgbClr val="000000"/>
                </a:solidFill>
                <a:cs typeface="Arial"/>
              </a:rPr>
              <a:t>analítico</a:t>
            </a:r>
            <a:endParaRPr sz="2400" b="1" dirty="0">
              <a:solidFill>
                <a:srgbClr val="000000"/>
              </a:solidFill>
              <a:cs typeface="Arial"/>
            </a:endParaRPr>
          </a:p>
          <a:p>
            <a:pPr marL="533400" marR="5080" indent="-292100" defTabSz="914400" eaLnBrk="0" fontAlgn="base" hangingPunct="0">
              <a:lnSpc>
                <a:spcPts val="1900"/>
              </a:lnSpc>
              <a:spcBef>
                <a:spcPts val="710"/>
              </a:spcBef>
              <a:spcAft>
                <a:spcPct val="0"/>
              </a:spcAft>
              <a:buClr>
                <a:srgbClr val="009FDF"/>
              </a:buClr>
              <a:buFontTx/>
              <a:buChar char="–"/>
              <a:tabLst>
                <a:tab pos="532765" algn="l"/>
                <a:tab pos="533400" algn="l"/>
              </a:tabLst>
            </a:pPr>
            <a:r>
              <a:rPr sz="2400" spc="-5" dirty="0">
                <a:solidFill>
                  <a:srgbClr val="000000"/>
                </a:solidFill>
                <a:cs typeface="Arial"/>
              </a:rPr>
              <a:t>Comparación global utilizando métricas de inflación para medir la </a:t>
            </a:r>
            <a:r>
              <a:rPr sz="2400" spc="-10" dirty="0">
                <a:solidFill>
                  <a:srgbClr val="000000"/>
                </a:solidFill>
                <a:cs typeface="Arial"/>
              </a:rPr>
              <a:t>credibilidad </a:t>
            </a:r>
            <a:r>
              <a:rPr sz="2400" dirty="0">
                <a:solidFill>
                  <a:srgbClr val="000000"/>
                </a:solidFill>
                <a:cs typeface="Arial"/>
              </a:rPr>
              <a:t>y  </a:t>
            </a:r>
            <a:r>
              <a:rPr sz="2400" spc="-5" dirty="0">
                <a:solidFill>
                  <a:srgbClr val="000000"/>
                </a:solidFill>
                <a:cs typeface="Arial"/>
              </a:rPr>
              <a:t>eficacia de política</a:t>
            </a:r>
            <a:r>
              <a:rPr sz="2400" dirty="0">
                <a:solidFill>
                  <a:srgbClr val="000000"/>
                </a:solidFill>
                <a:cs typeface="Arial"/>
              </a:rPr>
              <a:t> </a:t>
            </a:r>
            <a:r>
              <a:rPr sz="2400" spc="-5" dirty="0">
                <a:solidFill>
                  <a:srgbClr val="000000"/>
                </a:solidFill>
                <a:cs typeface="Arial"/>
              </a:rPr>
              <a:t>monetaria.</a:t>
            </a:r>
            <a:endParaRPr sz="2400" dirty="0">
              <a:solidFill>
                <a:srgbClr val="000000"/>
              </a:solidFill>
              <a:cs typeface="Arial"/>
            </a:endParaRPr>
          </a:p>
          <a:p>
            <a:pPr marL="533400" indent="-292100" defTabSz="914400" eaLnBrk="0" fontAlgn="base" hangingPunct="0">
              <a:spcBef>
                <a:spcPts val="555"/>
              </a:spcBef>
              <a:spcAft>
                <a:spcPct val="0"/>
              </a:spcAft>
              <a:buClr>
                <a:srgbClr val="009FDF"/>
              </a:buClr>
              <a:buFontTx/>
              <a:buChar char="–"/>
              <a:tabLst>
                <a:tab pos="532765" algn="l"/>
                <a:tab pos="533400" algn="l"/>
              </a:tabLst>
            </a:pPr>
            <a:r>
              <a:rPr sz="2400" spc="-5" dirty="0">
                <a:solidFill>
                  <a:srgbClr val="000000"/>
                </a:solidFill>
                <a:cs typeface="Arial"/>
              </a:rPr>
              <a:t>Métricas alternativa para evaluar efectividad de política</a:t>
            </a:r>
            <a:r>
              <a:rPr sz="2400" spc="50" dirty="0">
                <a:solidFill>
                  <a:srgbClr val="000000"/>
                </a:solidFill>
                <a:cs typeface="Arial"/>
              </a:rPr>
              <a:t> </a:t>
            </a:r>
            <a:r>
              <a:rPr sz="2400" spc="-5" dirty="0">
                <a:solidFill>
                  <a:srgbClr val="000000"/>
                </a:solidFill>
                <a:cs typeface="Arial"/>
              </a:rPr>
              <a:t>fiscal.</a:t>
            </a:r>
            <a:endParaRPr sz="2400" dirty="0">
              <a:solidFill>
                <a:srgbClr val="000000"/>
              </a:solidFill>
              <a:cs typeface="Arial"/>
            </a:endParaRPr>
          </a:p>
          <a:p>
            <a:pPr marL="762000" marR="552450" indent="-292100" defTabSz="914400" eaLnBrk="0" fontAlgn="base" hangingPunct="0">
              <a:lnSpc>
                <a:spcPct val="100699"/>
              </a:lnSpc>
              <a:spcBef>
                <a:spcPts val="565"/>
              </a:spcBef>
              <a:spcAft>
                <a:spcPct val="0"/>
              </a:spcAft>
              <a:tabLst>
                <a:tab pos="761365" algn="l"/>
              </a:tabLst>
            </a:pPr>
            <a:r>
              <a:rPr sz="2400" dirty="0">
                <a:solidFill>
                  <a:srgbClr val="009FDF"/>
                </a:solidFill>
                <a:cs typeface="Arial"/>
              </a:rPr>
              <a:t>›	</a:t>
            </a:r>
            <a:r>
              <a:rPr sz="2400" spc="-5" dirty="0">
                <a:solidFill>
                  <a:srgbClr val="000000"/>
                </a:solidFill>
                <a:cs typeface="Arial"/>
              </a:rPr>
              <a:t>“Calidad” de la implementación de la política fiscal asociada </a:t>
            </a:r>
            <a:r>
              <a:rPr sz="2400" dirty="0">
                <a:solidFill>
                  <a:srgbClr val="000000"/>
                </a:solidFill>
                <a:cs typeface="Arial"/>
              </a:rPr>
              <a:t>a </a:t>
            </a:r>
            <a:r>
              <a:rPr sz="2400" spc="-5" dirty="0">
                <a:solidFill>
                  <a:srgbClr val="000000"/>
                </a:solidFill>
                <a:cs typeface="Arial"/>
              </a:rPr>
              <a:t>apego </a:t>
            </a:r>
            <a:r>
              <a:rPr sz="2400" dirty="0">
                <a:solidFill>
                  <a:srgbClr val="000000"/>
                </a:solidFill>
                <a:cs typeface="Arial"/>
              </a:rPr>
              <a:t>y  </a:t>
            </a:r>
            <a:r>
              <a:rPr sz="2400" spc="-5" dirty="0">
                <a:solidFill>
                  <a:srgbClr val="000000"/>
                </a:solidFill>
                <a:cs typeface="Arial"/>
              </a:rPr>
              <a:t>cumplimiento del </a:t>
            </a:r>
            <a:r>
              <a:rPr sz="2400" u="sng" spc="-5" dirty="0">
                <a:solidFill>
                  <a:srgbClr val="000000"/>
                </a:solidFill>
                <a:uFill>
                  <a:solidFill>
                    <a:srgbClr val="000000"/>
                  </a:solidFill>
                </a:uFill>
                <a:cs typeface="Arial"/>
              </a:rPr>
              <a:t>reglas</a:t>
            </a:r>
            <a:r>
              <a:rPr sz="2400" u="sng" spc="5" dirty="0">
                <a:solidFill>
                  <a:srgbClr val="000000"/>
                </a:solidFill>
                <a:uFill>
                  <a:solidFill>
                    <a:srgbClr val="000000"/>
                  </a:solidFill>
                </a:uFill>
                <a:cs typeface="Arial"/>
              </a:rPr>
              <a:t> </a:t>
            </a:r>
            <a:r>
              <a:rPr sz="2400" u="sng" spc="-5" dirty="0">
                <a:solidFill>
                  <a:srgbClr val="000000"/>
                </a:solidFill>
                <a:uFill>
                  <a:solidFill>
                    <a:srgbClr val="000000"/>
                  </a:solidFill>
                </a:uFill>
                <a:cs typeface="Arial"/>
              </a:rPr>
              <a:t>fiscales.</a:t>
            </a:r>
            <a:endParaRPr sz="2400" dirty="0">
              <a:solidFill>
                <a:srgbClr val="000000"/>
              </a:solidFill>
              <a:cs typeface="Arial"/>
            </a:endParaRPr>
          </a:p>
          <a:p>
            <a:pPr marL="762000" marR="208915" indent="-292100" defTabSz="914400" eaLnBrk="0" fontAlgn="base" hangingPunct="0">
              <a:lnSpc>
                <a:spcPts val="1900"/>
              </a:lnSpc>
              <a:spcBef>
                <a:spcPts val="695"/>
              </a:spcBef>
              <a:spcAft>
                <a:spcPct val="0"/>
              </a:spcAft>
              <a:tabLst>
                <a:tab pos="761365" algn="l"/>
              </a:tabLst>
            </a:pPr>
            <a:r>
              <a:rPr sz="2400" dirty="0">
                <a:solidFill>
                  <a:srgbClr val="009FDF"/>
                </a:solidFill>
                <a:cs typeface="Arial"/>
              </a:rPr>
              <a:t>›	</a:t>
            </a:r>
            <a:r>
              <a:rPr sz="2400" b="1" spc="-5" dirty="0">
                <a:solidFill>
                  <a:srgbClr val="000000"/>
                </a:solidFill>
                <a:cs typeface="Arial"/>
              </a:rPr>
              <a:t>Fundamental poder efectuar monitoreo estrecho de cuentas fiscales;  frecuencia </a:t>
            </a:r>
            <a:r>
              <a:rPr sz="2400" b="1" dirty="0">
                <a:solidFill>
                  <a:srgbClr val="000000"/>
                </a:solidFill>
                <a:cs typeface="Arial"/>
              </a:rPr>
              <a:t>y </a:t>
            </a:r>
            <a:r>
              <a:rPr sz="2400" b="1" spc="-5" dirty="0">
                <a:solidFill>
                  <a:srgbClr val="000000"/>
                </a:solidFill>
                <a:cs typeface="Arial"/>
              </a:rPr>
              <a:t>transparencia de</a:t>
            </a:r>
            <a:r>
              <a:rPr sz="2400" b="1" dirty="0">
                <a:solidFill>
                  <a:srgbClr val="000000"/>
                </a:solidFill>
                <a:cs typeface="Arial"/>
              </a:rPr>
              <a:t> </a:t>
            </a:r>
            <a:r>
              <a:rPr sz="2400" b="1" spc="-5" dirty="0">
                <a:solidFill>
                  <a:srgbClr val="000000"/>
                </a:solidFill>
                <a:cs typeface="Arial"/>
              </a:rPr>
              <a:t>reportes.</a:t>
            </a:r>
            <a:endParaRPr sz="2400" dirty="0">
              <a:solidFill>
                <a:srgbClr val="000000"/>
              </a:solidFill>
              <a:cs typeface="Arial"/>
            </a:endParaRPr>
          </a:p>
        </p:txBody>
      </p:sp>
    </p:spTree>
    <p:extLst>
      <p:ext uri="{BB962C8B-B14F-4D97-AF65-F5344CB8AC3E}">
        <p14:creationId xmlns:p14="http://schemas.microsoft.com/office/powerpoint/2010/main" val="265565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463" y="-10085"/>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Fiscal (I)</a:t>
            </a:r>
          </a:p>
        </p:txBody>
      </p:sp>
      <p:sp>
        <p:nvSpPr>
          <p:cNvPr id="3"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defTabSz="914400" eaLnBrk="0" fontAlgn="base" hangingPunct="0">
              <a:lnSpc>
                <a:spcPts val="3729"/>
              </a:lnSpc>
              <a:spcBef>
                <a:spcPts val="715"/>
              </a:spcBef>
              <a:spcAft>
                <a:spcPct val="0"/>
              </a:spcAft>
            </a:pPr>
            <a:r>
              <a:rPr sz="3600" b="1" spc="-5" dirty="0">
                <a:solidFill>
                  <a:srgbClr val="FFFFFF"/>
                </a:solidFill>
                <a:cs typeface="Arial"/>
              </a:rPr>
              <a:t>Fo</a:t>
            </a:r>
            <a:r>
              <a:rPr sz="3600" b="1" dirty="0">
                <a:solidFill>
                  <a:srgbClr val="FFFFFF"/>
                </a:solidFill>
                <a:cs typeface="Arial"/>
              </a:rPr>
              <a:t>r</a:t>
            </a:r>
            <a:r>
              <a:rPr sz="3600" b="1" spc="-5" dirty="0">
                <a:solidFill>
                  <a:srgbClr val="FFFFFF"/>
                </a:solidFill>
                <a:cs typeface="Arial"/>
              </a:rPr>
              <a:t>ta</a:t>
            </a:r>
            <a:r>
              <a:rPr sz="3600" b="1" dirty="0">
                <a:solidFill>
                  <a:srgbClr val="FFFFFF"/>
                </a:solidFill>
                <a:cs typeface="Arial"/>
              </a:rPr>
              <a:t>l</a:t>
            </a:r>
            <a:r>
              <a:rPr sz="3600" b="1" spc="-5" dirty="0">
                <a:solidFill>
                  <a:srgbClr val="FFFFFF"/>
                </a:solidFill>
                <a:cs typeface="Arial"/>
              </a:rPr>
              <a:t>e</a:t>
            </a:r>
            <a:r>
              <a:rPr sz="3600" b="1" dirty="0">
                <a:solidFill>
                  <a:srgbClr val="FFFFFF"/>
                </a:solidFill>
                <a:cs typeface="Arial"/>
              </a:rPr>
              <a:t>za  </a:t>
            </a:r>
            <a:r>
              <a:rPr sz="3600" b="1" spc="-5" dirty="0">
                <a:solidFill>
                  <a:srgbClr val="FFFFFF"/>
                </a:solidFill>
                <a:cs typeface="Arial"/>
              </a:rPr>
              <a:t>Fiscal</a:t>
            </a:r>
            <a:endParaRPr sz="3600" b="1" dirty="0">
              <a:solidFill>
                <a:srgbClr val="000000"/>
              </a:solidFill>
              <a:cs typeface="Arial"/>
            </a:endParaRPr>
          </a:p>
        </p:txBody>
      </p:sp>
      <p:sp>
        <p:nvSpPr>
          <p:cNvPr id="5"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588476" y="2023127"/>
            <a:ext cx="2584450"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Carga de la</a:t>
            </a:r>
            <a:r>
              <a:rPr sz="2400" spc="-7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9"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txBox="1"/>
          <p:nvPr/>
        </p:nvSpPr>
        <p:spPr>
          <a:xfrm>
            <a:off x="5605432" y="3934990"/>
            <a:ext cx="2550795"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Costo de la</a:t>
            </a:r>
            <a:r>
              <a:rPr sz="2400" spc="-6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13"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6431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9" y="24871"/>
            <a:ext cx="82452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Fiscal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125413" y="985292"/>
            <a:ext cx="8168640" cy="4326697"/>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2000" dirty="0">
                <a:solidFill>
                  <a:srgbClr val="009FDF"/>
                </a:solidFill>
                <a:cs typeface="Arial"/>
              </a:rPr>
              <a:t>»	</a:t>
            </a:r>
            <a:r>
              <a:rPr sz="2200" b="1" i="1" dirty="0">
                <a:solidFill>
                  <a:srgbClr val="000000"/>
                </a:solidFill>
                <a:cs typeface="Arial"/>
              </a:rPr>
              <a:t>Nivel de la</a:t>
            </a:r>
            <a:r>
              <a:rPr sz="2200" b="1" i="1" spc="-25"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35"/>
              </a:spcBef>
              <a:spcAft>
                <a:spcPct val="0"/>
              </a:spcAft>
              <a:buClr>
                <a:srgbClr val="009FDF"/>
              </a:buClr>
              <a:buFontTx/>
              <a:buChar char="–"/>
              <a:tabLst>
                <a:tab pos="532765" algn="l"/>
                <a:tab pos="533400" algn="l"/>
              </a:tabLst>
            </a:pPr>
            <a:r>
              <a:rPr sz="1800" spc="-5" dirty="0">
                <a:solidFill>
                  <a:srgbClr val="000000"/>
                </a:solidFill>
                <a:cs typeface="Arial"/>
              </a:rPr>
              <a:t>¿Se contabilizan </a:t>
            </a:r>
            <a:r>
              <a:rPr sz="1800" u="sng" spc="-5" dirty="0">
                <a:solidFill>
                  <a:srgbClr val="000000"/>
                </a:solidFill>
                <a:uFill>
                  <a:solidFill>
                    <a:srgbClr val="000000"/>
                  </a:solidFill>
                </a:uFill>
                <a:cs typeface="Arial"/>
              </a:rPr>
              <a:t>todos</a:t>
            </a:r>
            <a:r>
              <a:rPr sz="1800" spc="-5" dirty="0">
                <a:solidFill>
                  <a:srgbClr val="000000"/>
                </a:solidFill>
                <a:cs typeface="Arial"/>
              </a:rPr>
              <a:t> los pasivos del</a:t>
            </a:r>
            <a:r>
              <a:rPr sz="1800" spc="15" dirty="0">
                <a:solidFill>
                  <a:srgbClr val="000000"/>
                </a:solidFill>
                <a:cs typeface="Arial"/>
              </a:rPr>
              <a:t> </a:t>
            </a:r>
            <a:r>
              <a:rPr sz="1800" spc="-5" dirty="0">
                <a:solidFill>
                  <a:srgbClr val="000000"/>
                </a:solidFill>
                <a:cs typeface="Arial"/>
              </a:rPr>
              <a:t>gobierno?</a:t>
            </a:r>
            <a:endParaRPr sz="1800" dirty="0">
              <a:solidFill>
                <a:srgbClr val="000000"/>
              </a:solidFill>
              <a:cs typeface="Arial"/>
            </a:endParaRPr>
          </a:p>
          <a:p>
            <a:pPr marL="762000" marR="803910" indent="-292100" defTabSz="914400" eaLnBrk="0" fontAlgn="base" hangingPunct="0">
              <a:lnSpc>
                <a:spcPct val="100699"/>
              </a:lnSpc>
              <a:spcBef>
                <a:spcPts val="565"/>
              </a:spcBef>
              <a:spcAft>
                <a:spcPct val="0"/>
              </a:spcAft>
              <a:tabLst>
                <a:tab pos="761365" algn="l"/>
              </a:tabLst>
            </a:pPr>
            <a:r>
              <a:rPr sz="1800" dirty="0">
                <a:solidFill>
                  <a:srgbClr val="009FDF"/>
                </a:solidFill>
                <a:cs typeface="Arial"/>
              </a:rPr>
              <a:t>›	</a:t>
            </a:r>
            <a:r>
              <a:rPr sz="1800" spc="-5" dirty="0">
                <a:solidFill>
                  <a:srgbClr val="000000"/>
                </a:solidFill>
                <a:cs typeface="Arial"/>
              </a:rPr>
              <a:t>Diferencias asociadas </a:t>
            </a:r>
            <a:r>
              <a:rPr sz="1800" dirty="0">
                <a:solidFill>
                  <a:srgbClr val="000000"/>
                </a:solidFill>
                <a:cs typeface="Arial"/>
              </a:rPr>
              <a:t>a </a:t>
            </a:r>
            <a:r>
              <a:rPr sz="1800" spc="-5" dirty="0">
                <a:solidFill>
                  <a:srgbClr val="000000"/>
                </a:solidFill>
                <a:cs typeface="Arial"/>
              </a:rPr>
              <a:t>tipo de contabilidad empleado: caja (</a:t>
            </a:r>
            <a:r>
              <a:rPr sz="1800" i="1" spc="-5" dirty="0">
                <a:solidFill>
                  <a:srgbClr val="000000"/>
                </a:solidFill>
                <a:cs typeface="Arial"/>
              </a:rPr>
              <a:t>cash basis</a:t>
            </a:r>
            <a:r>
              <a:rPr sz="1800" spc="-5" dirty="0">
                <a:solidFill>
                  <a:srgbClr val="000000"/>
                </a:solidFill>
                <a:cs typeface="Arial"/>
              </a:rPr>
              <a:t>) </a:t>
            </a:r>
            <a:r>
              <a:rPr sz="1800" dirty="0">
                <a:solidFill>
                  <a:srgbClr val="000000"/>
                </a:solidFill>
                <a:cs typeface="Arial"/>
              </a:rPr>
              <a:t>o  </a:t>
            </a:r>
            <a:r>
              <a:rPr sz="1800" spc="-5" dirty="0">
                <a:solidFill>
                  <a:srgbClr val="000000"/>
                </a:solidFill>
                <a:cs typeface="Arial"/>
              </a:rPr>
              <a:t>devengado (</a:t>
            </a:r>
            <a:r>
              <a:rPr sz="1800" i="1" spc="-5" dirty="0">
                <a:solidFill>
                  <a:srgbClr val="000000"/>
                </a:solidFill>
                <a:cs typeface="Arial"/>
              </a:rPr>
              <a:t>accrual</a:t>
            </a:r>
            <a:r>
              <a:rPr sz="1800" spc="-5" dirty="0">
                <a:solidFill>
                  <a:srgbClr val="000000"/>
                </a:solidFill>
                <a:cs typeface="Arial"/>
              </a:rPr>
              <a:t>); relevancia de atrasos de pagos</a:t>
            </a:r>
            <a:r>
              <a:rPr sz="1800" spc="50" dirty="0">
                <a:solidFill>
                  <a:srgbClr val="000000"/>
                </a:solidFill>
                <a:cs typeface="Arial"/>
              </a:rPr>
              <a:t> </a:t>
            </a:r>
            <a:r>
              <a:rPr sz="1800" spc="-5" dirty="0">
                <a:solidFill>
                  <a:srgbClr val="000000"/>
                </a:solidFill>
                <a:cs typeface="Arial"/>
              </a:rPr>
              <a:t>(</a:t>
            </a:r>
            <a:r>
              <a:rPr sz="1800" i="1" spc="-5" dirty="0">
                <a:solidFill>
                  <a:srgbClr val="000000"/>
                </a:solidFill>
                <a:cs typeface="Arial"/>
              </a:rPr>
              <a:t>arrears</a:t>
            </a:r>
            <a:r>
              <a:rPr sz="1800" spc="-5" dirty="0">
                <a:solidFill>
                  <a:srgbClr val="000000"/>
                </a:solidFill>
                <a:cs typeface="Arial"/>
              </a:rPr>
              <a:t>).</a:t>
            </a:r>
            <a:endParaRPr sz="1800" dirty="0">
              <a:solidFill>
                <a:srgbClr val="000000"/>
              </a:solidFill>
              <a:cs typeface="Arial"/>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200" b="1" i="1" spc="-5" dirty="0">
                <a:solidFill>
                  <a:srgbClr val="000000"/>
                </a:solidFill>
                <a:cs typeface="Arial"/>
              </a:rPr>
              <a:t>Dinámica </a:t>
            </a:r>
            <a:r>
              <a:rPr sz="2200" b="1" i="1" dirty="0">
                <a:solidFill>
                  <a:srgbClr val="000000"/>
                </a:solidFill>
                <a:cs typeface="Arial"/>
              </a:rPr>
              <a:t>de la</a:t>
            </a:r>
            <a:r>
              <a:rPr sz="2200" b="1" i="1" spc="-30"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25" dirty="0">
                <a:solidFill>
                  <a:srgbClr val="000000"/>
                </a:solidFill>
                <a:cs typeface="Arial"/>
              </a:rPr>
              <a:t>Tendencias </a:t>
            </a:r>
            <a:r>
              <a:rPr sz="1800" spc="-5" dirty="0">
                <a:solidFill>
                  <a:srgbClr val="000000"/>
                </a:solidFill>
                <a:cs typeface="Arial"/>
              </a:rPr>
              <a:t>en ratios de</a:t>
            </a:r>
            <a:r>
              <a:rPr sz="1800" spc="35" dirty="0">
                <a:solidFill>
                  <a:srgbClr val="000000"/>
                </a:solidFill>
                <a:cs typeface="Arial"/>
              </a:rPr>
              <a:t> </a:t>
            </a:r>
            <a:r>
              <a:rPr sz="1800" spc="-5" dirty="0">
                <a:solidFill>
                  <a:srgbClr val="000000"/>
                </a:solidFill>
                <a:cs typeface="Arial"/>
              </a:rPr>
              <a:t>deuda.</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Dinámica de la deuda afectada por decisiones de política</a:t>
            </a:r>
            <a:r>
              <a:rPr sz="1800" spc="50" dirty="0">
                <a:solidFill>
                  <a:srgbClr val="000000"/>
                </a:solidFill>
                <a:cs typeface="Arial"/>
              </a:rPr>
              <a:t> </a:t>
            </a:r>
            <a:r>
              <a:rPr sz="1800" spc="-5" dirty="0">
                <a:solidFill>
                  <a:srgbClr val="000000"/>
                </a:solidFill>
                <a:cs typeface="Arial"/>
              </a:rPr>
              <a:t>fiscal.</a:t>
            </a:r>
            <a:endParaRPr sz="1800" dirty="0">
              <a:solidFill>
                <a:srgbClr val="000000"/>
              </a:solidFill>
              <a:cs typeface="Arial"/>
            </a:endParaRPr>
          </a:p>
          <a:p>
            <a:pPr marL="533400" marR="5080" indent="-292100" defTabSz="914400" eaLnBrk="0" fontAlgn="base" hangingPunct="0">
              <a:lnSpc>
                <a:spcPct val="100699"/>
              </a:lnSpc>
              <a:spcBef>
                <a:spcPts val="565"/>
              </a:spcBef>
              <a:spcAft>
                <a:spcPct val="0"/>
              </a:spcAft>
              <a:buClr>
                <a:srgbClr val="009FDF"/>
              </a:buClr>
              <a:buFontTx/>
              <a:buChar char="–"/>
              <a:tabLst>
                <a:tab pos="532765" algn="l"/>
                <a:tab pos="533400" algn="l"/>
              </a:tabLst>
            </a:pPr>
            <a:r>
              <a:rPr sz="1800" spc="-5" dirty="0">
                <a:solidFill>
                  <a:srgbClr val="000000"/>
                </a:solidFill>
                <a:cs typeface="Arial"/>
              </a:rPr>
              <a:t>Referencia histórica </a:t>
            </a:r>
            <a:r>
              <a:rPr sz="1800" dirty="0">
                <a:solidFill>
                  <a:srgbClr val="000000"/>
                </a:solidFill>
                <a:cs typeface="Arial"/>
              </a:rPr>
              <a:t>a </a:t>
            </a:r>
            <a:r>
              <a:rPr sz="1800" spc="-5" dirty="0">
                <a:solidFill>
                  <a:srgbClr val="000000"/>
                </a:solidFill>
                <a:cs typeface="Arial"/>
              </a:rPr>
              <a:t>partir de tendencias observadas; comparación de anuncios de  política fiscal con lo realmente</a:t>
            </a:r>
            <a:r>
              <a:rPr sz="1800" spc="15" dirty="0">
                <a:solidFill>
                  <a:srgbClr val="000000"/>
                </a:solidFill>
                <a:cs typeface="Arial"/>
              </a:rPr>
              <a:t> </a:t>
            </a:r>
            <a:r>
              <a:rPr sz="1800" spc="-5" dirty="0">
                <a:solidFill>
                  <a:srgbClr val="000000"/>
                </a:solidFill>
                <a:cs typeface="Arial"/>
              </a:rPr>
              <a:t>ejecutado/reportado.</a:t>
            </a:r>
            <a:endParaRPr sz="1800" dirty="0">
              <a:solidFill>
                <a:srgbClr val="000000"/>
              </a:solidFill>
              <a:cs typeface="Arial"/>
            </a:endParaRPr>
          </a:p>
          <a:p>
            <a:pPr marL="533400" marR="198120" indent="-292100" defTabSz="914400" eaLnBrk="0" fontAlgn="base" hangingPunct="0">
              <a:lnSpc>
                <a:spcPct val="100699"/>
              </a:lnSpc>
              <a:spcBef>
                <a:spcPts val="570"/>
              </a:spcBef>
              <a:spcAft>
                <a:spcPct val="0"/>
              </a:spcAft>
              <a:buClr>
                <a:srgbClr val="009FDF"/>
              </a:buClr>
              <a:buFontTx/>
              <a:buChar char="–"/>
              <a:tabLst>
                <a:tab pos="532765" algn="l"/>
                <a:tab pos="533400" algn="l"/>
              </a:tabLst>
            </a:pPr>
            <a:r>
              <a:rPr sz="1800" spc="-5" dirty="0">
                <a:solidFill>
                  <a:srgbClr val="000000"/>
                </a:solidFill>
                <a:cs typeface="Arial"/>
              </a:rPr>
              <a:t>Pronósticos basados en (i) evaluación de política fiscal </a:t>
            </a:r>
            <a:r>
              <a:rPr sz="1800" dirty="0">
                <a:solidFill>
                  <a:srgbClr val="000000"/>
                </a:solidFill>
                <a:cs typeface="Arial"/>
              </a:rPr>
              <a:t>a </a:t>
            </a:r>
            <a:r>
              <a:rPr sz="1800" spc="-5" dirty="0">
                <a:solidFill>
                  <a:srgbClr val="000000"/>
                </a:solidFill>
                <a:cs typeface="Arial"/>
              </a:rPr>
              <a:t>futuro, (ii) </a:t>
            </a:r>
            <a:r>
              <a:rPr sz="1800" spc="-10" dirty="0">
                <a:solidFill>
                  <a:srgbClr val="000000"/>
                </a:solidFill>
                <a:cs typeface="Arial"/>
              </a:rPr>
              <a:t>credibilidad </a:t>
            </a:r>
            <a:r>
              <a:rPr sz="1800" spc="-5" dirty="0">
                <a:solidFill>
                  <a:srgbClr val="000000"/>
                </a:solidFill>
                <a:cs typeface="Arial"/>
              </a:rPr>
              <a:t>del  gobierno para ejecutar efectivamente esa</a:t>
            </a:r>
            <a:r>
              <a:rPr sz="1800" spc="25" dirty="0">
                <a:solidFill>
                  <a:srgbClr val="000000"/>
                </a:solidFill>
                <a:cs typeface="Arial"/>
              </a:rPr>
              <a:t> </a:t>
            </a:r>
            <a:r>
              <a:rPr sz="1800" spc="-5" dirty="0" err="1">
                <a:solidFill>
                  <a:srgbClr val="000000"/>
                </a:solidFill>
                <a:cs typeface="Arial"/>
              </a:rPr>
              <a:t>política</a:t>
            </a:r>
            <a:r>
              <a:rPr sz="1800" spc="-5" dirty="0">
                <a:solidFill>
                  <a:srgbClr val="000000"/>
                </a:solidFill>
                <a:cs typeface="Arial"/>
              </a:rPr>
              <a:t>.</a:t>
            </a:r>
            <a:endParaRPr sz="1800" dirty="0">
              <a:solidFill>
                <a:srgbClr val="000000"/>
              </a:solidFill>
              <a:cs typeface="Times New Roman"/>
            </a:endParaRPr>
          </a:p>
          <a:p>
            <a:pPr marL="12700" defTabSz="914400" eaLnBrk="0" fontAlgn="base" hangingPunct="0">
              <a:spcBef>
                <a:spcPts val="1040"/>
              </a:spcBef>
              <a:spcAft>
                <a:spcPct val="0"/>
              </a:spcAft>
              <a:tabLst>
                <a:tab pos="304165" algn="l"/>
              </a:tabLst>
            </a:pPr>
            <a:r>
              <a:rPr sz="2000" dirty="0">
                <a:solidFill>
                  <a:srgbClr val="009FDF"/>
                </a:solidFill>
                <a:cs typeface="Arial"/>
              </a:rPr>
              <a:t>»	</a:t>
            </a:r>
            <a:r>
              <a:rPr sz="2200" b="1" i="1" spc="-15" dirty="0">
                <a:solidFill>
                  <a:srgbClr val="000000"/>
                </a:solidFill>
                <a:cs typeface="Arial"/>
              </a:rPr>
              <a:t>Transparencia </a:t>
            </a:r>
            <a:r>
              <a:rPr sz="2200" b="1" i="1" dirty="0">
                <a:solidFill>
                  <a:srgbClr val="000000"/>
                </a:solidFill>
                <a:cs typeface="Arial"/>
              </a:rPr>
              <a:t>en </a:t>
            </a:r>
            <a:r>
              <a:rPr sz="2200" b="1" i="1" spc="-5" dirty="0">
                <a:solidFill>
                  <a:srgbClr val="000000"/>
                </a:solidFill>
                <a:cs typeface="Arial"/>
              </a:rPr>
              <a:t>reportes sobre </a:t>
            </a:r>
            <a:r>
              <a:rPr sz="2200" b="1" i="1" dirty="0">
                <a:solidFill>
                  <a:srgbClr val="000000"/>
                </a:solidFill>
                <a:cs typeface="Arial"/>
              </a:rPr>
              <a:t>Fondo</a:t>
            </a:r>
            <a:r>
              <a:rPr sz="2200" b="1" i="1" spc="-25" dirty="0">
                <a:solidFill>
                  <a:srgbClr val="000000"/>
                </a:solidFill>
                <a:cs typeface="Arial"/>
              </a:rPr>
              <a:t> </a:t>
            </a:r>
            <a:r>
              <a:rPr sz="2200" b="1" i="1" spc="-5" dirty="0">
                <a:solidFill>
                  <a:srgbClr val="000000"/>
                </a:solidFill>
                <a:cs typeface="Arial"/>
              </a:rPr>
              <a:t>Soberanos</a:t>
            </a:r>
            <a:endParaRPr sz="2200" b="1" dirty="0">
              <a:solidFill>
                <a:srgbClr val="000000"/>
              </a:solidFill>
              <a:cs typeface="Arial"/>
            </a:endParaRPr>
          </a:p>
        </p:txBody>
      </p:sp>
    </p:spTree>
    <p:extLst>
      <p:ext uri="{BB962C8B-B14F-4D97-AF65-F5344CB8AC3E}">
        <p14:creationId xmlns:p14="http://schemas.microsoft.com/office/powerpoint/2010/main" val="366213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62" y="0"/>
            <a:ext cx="7718181" cy="1104636"/>
          </a:xfrm>
        </p:spPr>
        <p:txBody>
          <a:bodyPr/>
          <a:lstStyle/>
          <a:p>
            <a:pPr algn="l"/>
            <a:r>
              <a:rPr lang="es-CO" b="1" dirty="0">
                <a:latin typeface="Times New Roman" panose="02020603050405020304" pitchFamily="18" charset="0"/>
                <a:cs typeface="Times New Roman" panose="02020603050405020304" pitchFamily="18" charset="0"/>
              </a:rPr>
              <a:t>Susceptibilidad a Eventos de Riesgo (I)</a:t>
            </a:r>
          </a:p>
        </p:txBody>
      </p:sp>
      <p:sp>
        <p:nvSpPr>
          <p:cNvPr id="3"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804356" y="2252100"/>
            <a:ext cx="3098165" cy="1350050"/>
          </a:xfrm>
          <a:prstGeom prst="rect">
            <a:avLst/>
          </a:prstGeom>
        </p:spPr>
        <p:txBody>
          <a:bodyPr vert="horz" wrap="square" lIns="0" tIns="78740" rIns="0" bIns="0" rtlCol="0">
            <a:spAutoFit/>
          </a:bodyPr>
          <a:lstStyle/>
          <a:p>
            <a:pPr marL="12700" marR="5080" algn="ctr" defTabSz="914400" eaLnBrk="0" fontAlgn="base" hangingPunct="0">
              <a:lnSpc>
                <a:spcPct val="86400"/>
              </a:lnSpc>
              <a:spcBef>
                <a:spcPts val="620"/>
              </a:spcBef>
              <a:spcAft>
                <a:spcPct val="0"/>
              </a:spcAft>
            </a:pPr>
            <a:r>
              <a:rPr sz="3200" b="1" spc="-5" dirty="0">
                <a:solidFill>
                  <a:srgbClr val="FFFFFF"/>
                </a:solidFill>
                <a:latin typeface="Times New Roman" panose="02020603050405020304" pitchFamily="18" charset="0"/>
                <a:cs typeface="Times New Roman" panose="02020603050405020304" pitchFamily="18" charset="0"/>
              </a:rPr>
              <a:t>Susceptibilidad</a:t>
            </a:r>
            <a:r>
              <a:rPr sz="3200" b="1" spc="-55" dirty="0">
                <a:solidFill>
                  <a:srgbClr val="FFFFFF"/>
                </a:solidFill>
                <a:latin typeface="Times New Roman" panose="02020603050405020304" pitchFamily="18" charset="0"/>
                <a:cs typeface="Times New Roman" panose="02020603050405020304" pitchFamily="18" charset="0"/>
              </a:rPr>
              <a:t> </a:t>
            </a:r>
            <a:r>
              <a:rPr sz="3200" b="1" dirty="0">
                <a:solidFill>
                  <a:srgbClr val="FFFFFF"/>
                </a:solidFill>
                <a:latin typeface="Times New Roman" panose="02020603050405020304" pitchFamily="18" charset="0"/>
                <a:cs typeface="Times New Roman" panose="02020603050405020304" pitchFamily="18" charset="0"/>
              </a:rPr>
              <a:t>a  </a:t>
            </a:r>
            <a:r>
              <a:rPr sz="3200" b="1" spc="-5" dirty="0">
                <a:solidFill>
                  <a:srgbClr val="FFFFFF"/>
                </a:solidFill>
                <a:latin typeface="Times New Roman" panose="02020603050405020304" pitchFamily="18" charset="0"/>
                <a:cs typeface="Times New Roman" panose="02020603050405020304" pitchFamily="18" charset="0"/>
              </a:rPr>
              <a:t>Eventos de  Riesgo</a:t>
            </a:r>
            <a:endParaRPr sz="3200" b="1"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5510121" y="1289735"/>
            <a:ext cx="2058670" cy="351378"/>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4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Político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defTabSz="914400" eaLnBrk="0" fontAlgn="base" hangingPunct="0">
              <a:lnSpc>
                <a:spcPct val="86200"/>
              </a:lnSpc>
              <a:spcBef>
                <a:spcPts val="49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  </a:t>
            </a:r>
            <a:r>
              <a:rPr sz="2200" b="1" dirty="0">
                <a:solidFill>
                  <a:srgbClr val="FFFFFF"/>
                </a:solidFill>
                <a:latin typeface="Times New Roman" panose="02020603050405020304" pitchFamily="18" charset="0"/>
                <a:cs typeface="Times New Roman" panose="02020603050405020304" pitchFamily="18" charset="0"/>
              </a:rPr>
              <a:t>Liquidez</a:t>
            </a:r>
            <a:r>
              <a:rPr sz="2200" b="1" spc="-100"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de  </a:t>
            </a:r>
            <a:r>
              <a:rPr sz="2200" b="1" dirty="0">
                <a:solidFill>
                  <a:srgbClr val="FFFFFF"/>
                </a:solidFill>
                <a:latin typeface="Times New Roman" panose="02020603050405020304" pitchFamily="18" charset="0"/>
                <a:cs typeface="Times New Roman" panose="02020603050405020304" pitchFamily="18" charset="0"/>
              </a:rPr>
              <a:t>Gobierno</a:t>
            </a:r>
            <a:endParaRPr sz="2200" b="1" dirty="0">
              <a:solidFill>
                <a:srgbClr val="000000"/>
              </a:solidFill>
              <a:latin typeface="Times New Roman" panose="02020603050405020304" pitchFamily="18" charset="0"/>
              <a:cs typeface="Times New Roman" panose="02020603050405020304" pitchFamily="18" charset="0"/>
            </a:endParaRPr>
          </a:p>
          <a:p>
            <a:pPr marL="12700" marR="5080" algn="ctr" defTabSz="914400" eaLnBrk="0" fontAlgn="base" hangingPunct="0">
              <a:lnSpc>
                <a:spcPts val="2500"/>
              </a:lnSpc>
              <a:spcBef>
                <a:spcPts val="201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5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Sector  Bancario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defTabSz="914400" eaLnBrk="0" fontAlgn="base" hangingPunct="0">
              <a:lnSpc>
                <a:spcPts val="2500"/>
              </a:lnSpc>
              <a:spcBef>
                <a:spcPts val="5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8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Eventos  </a:t>
            </a:r>
            <a:r>
              <a:rPr sz="2200" b="1" spc="-5" dirty="0">
                <a:solidFill>
                  <a:srgbClr val="FFFFFF"/>
                </a:solidFill>
                <a:latin typeface="Times New Roman" panose="02020603050405020304" pitchFamily="18" charset="0"/>
                <a:cs typeface="Times New Roman" panose="02020603050405020304" pitchFamily="18" charset="0"/>
              </a:rPr>
              <a:t>Externos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20" name="object 4"/>
          <p:cNvSpPr txBox="1">
            <a:spLocks/>
          </p:cNvSpPr>
          <p:nvPr/>
        </p:nvSpPr>
        <p:spPr>
          <a:xfrm>
            <a:off x="291702" y="53271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11472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8194431" cy="1104636"/>
          </a:xfrm>
        </p:spPr>
        <p:txBody>
          <a:bodyPr>
            <a:normAutofit fontScale="90000"/>
          </a:bodyPr>
          <a:lstStyle/>
          <a:p>
            <a:pPr algn="l"/>
            <a:r>
              <a:rPr lang="es-CO" sz="4000" b="1" kern="0" spc="-5" dirty="0">
                <a:latin typeface="Times New Roman" panose="02020603050405020304" pitchFamily="18" charset="0"/>
                <a:cs typeface="Times New Roman" panose="02020603050405020304" pitchFamily="18" charset="0"/>
              </a:rPr>
              <a:t>Susceptibilidad </a:t>
            </a:r>
            <a:r>
              <a:rPr lang="es-CO" sz="4000" b="1" kern="0" dirty="0">
                <a:latin typeface="Times New Roman" panose="02020603050405020304" pitchFamily="18" charset="0"/>
                <a:cs typeface="Times New Roman" panose="02020603050405020304" pitchFamily="18" charset="0"/>
              </a:rPr>
              <a:t>a </a:t>
            </a:r>
            <a:r>
              <a:rPr lang="es-CO" sz="4000" b="1" kern="0" spc="-5" dirty="0">
                <a:latin typeface="Times New Roman" panose="02020603050405020304" pitchFamily="18" charset="0"/>
                <a:cs typeface="Times New Roman" panose="02020603050405020304" pitchFamily="18" charset="0"/>
              </a:rPr>
              <a:t>Eventos de Riesgo</a:t>
            </a:r>
            <a:r>
              <a:rPr lang="es-CO" sz="4000" b="1" kern="0" spc="-3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a:t>
            </a:r>
            <a:endParaRPr lang="es-CO" b="1" dirty="0">
              <a:latin typeface="Times New Roman" panose="02020603050405020304" pitchFamily="18" charset="0"/>
              <a:cs typeface="Times New Roman" panose="02020603050405020304" pitchFamily="18" charset="0"/>
            </a:endParaRPr>
          </a:p>
        </p:txBody>
      </p:sp>
      <p:sp>
        <p:nvSpPr>
          <p:cNvPr id="3"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751860" y="2632561"/>
            <a:ext cx="3944328" cy="1258229"/>
          </a:xfrm>
          <a:prstGeom prst="rect">
            <a:avLst/>
          </a:prstGeom>
        </p:spPr>
        <p:txBody>
          <a:bodyPr vert="horz" wrap="square" lIns="0" tIns="58419" rIns="0" bIns="0" rtlCol="0">
            <a:spAutoFit/>
          </a:bodyPr>
          <a:lstStyle/>
          <a:p>
            <a:pPr marL="154940" marR="5080" indent="-142875" defTabSz="914400" eaLnBrk="0" fontAlgn="base" hangingPunct="0">
              <a:lnSpc>
                <a:spcPct val="87400"/>
              </a:lnSpc>
              <a:spcBef>
                <a:spcPts val="459"/>
              </a:spcBef>
              <a:spcAft>
                <a:spcPct val="0"/>
              </a:spcAft>
            </a:pPr>
            <a:r>
              <a:rPr lang="es-CO" sz="2800" b="1" spc="-5" dirty="0">
                <a:solidFill>
                  <a:srgbClr val="FFFFFF"/>
                </a:solidFill>
                <a:latin typeface="Times New Roman" panose="02020603050405020304" pitchFamily="18" charset="0"/>
                <a:cs typeface="Times New Roman" panose="02020603050405020304" pitchFamily="18" charset="0"/>
              </a:rPr>
              <a:t>Susceptibilidad</a:t>
            </a:r>
            <a:r>
              <a:rPr sz="2800" b="1" spc="-5" dirty="0">
                <a:solidFill>
                  <a:srgbClr val="FFFFFF"/>
                </a:solidFill>
                <a:latin typeface="Times New Roman" panose="02020603050405020304" pitchFamily="18" charset="0"/>
                <a:cs typeface="Times New Roman" panose="02020603050405020304" pitchFamily="18" charset="0"/>
              </a:rPr>
              <a:t> </a:t>
            </a:r>
            <a:r>
              <a:rPr sz="2800" b="1" dirty="0">
                <a:solidFill>
                  <a:srgbClr val="FFFFFF"/>
                </a:solidFill>
                <a:latin typeface="Times New Roman" panose="02020603050405020304" pitchFamily="18" charset="0"/>
                <a:cs typeface="Times New Roman" panose="02020603050405020304" pitchFamily="18" charset="0"/>
              </a:rPr>
              <a:t>a</a:t>
            </a:r>
            <a:endParaRPr lang="es-CO" sz="2800" b="1" spc="-40"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lang="es-CO" sz="2800" b="1" dirty="0">
                <a:solidFill>
                  <a:srgbClr val="FFFFFF"/>
                </a:solidFill>
                <a:latin typeface="Times New Roman" panose="02020603050405020304" pitchFamily="18" charset="0"/>
                <a:cs typeface="Times New Roman" panose="02020603050405020304" pitchFamily="18" charset="0"/>
              </a:rPr>
              <a:t>Eventos</a:t>
            </a:r>
            <a:r>
              <a:rPr sz="2400" b="1" dirty="0">
                <a:solidFill>
                  <a:srgbClr val="FFFFFF"/>
                </a:solidFill>
                <a:latin typeface="Times New Roman" panose="02020603050405020304" pitchFamily="18" charset="0"/>
                <a:cs typeface="Times New Roman" panose="02020603050405020304" pitchFamily="18" charset="0"/>
              </a:rPr>
              <a:t>:</a:t>
            </a:r>
            <a:endParaRPr lang="es-CO" sz="2400" b="1"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sz="2400" b="1" dirty="0">
                <a:solidFill>
                  <a:srgbClr val="FFFFFF"/>
                </a:solidFill>
                <a:latin typeface="Times New Roman" panose="02020603050405020304" pitchFamily="18" charset="0"/>
                <a:cs typeface="Times New Roman" panose="02020603050405020304" pitchFamily="18" charset="0"/>
              </a:rPr>
              <a:t>  </a:t>
            </a:r>
            <a:r>
              <a:rPr sz="2400" b="1" i="1" u="sng" dirty="0">
                <a:solidFill>
                  <a:srgbClr val="FFFFFF"/>
                </a:solidFill>
                <a:latin typeface="Times New Roman" panose="02020603050405020304" pitchFamily="18" charset="0"/>
                <a:cs typeface="Times New Roman" panose="02020603050405020304" pitchFamily="18" charset="0"/>
              </a:rPr>
              <a:t>Riesgo Liquidez de</a:t>
            </a:r>
            <a:r>
              <a:rPr sz="2400" b="1" i="1" u="sng" spc="-55" dirty="0">
                <a:solidFill>
                  <a:srgbClr val="FFFFFF"/>
                </a:solidFill>
                <a:latin typeface="Times New Roman" panose="02020603050405020304" pitchFamily="18" charset="0"/>
                <a:cs typeface="Times New Roman" panose="02020603050405020304" pitchFamily="18" charset="0"/>
              </a:rPr>
              <a:t> </a:t>
            </a:r>
            <a:r>
              <a:rPr sz="2400" b="1" i="1" u="sng" spc="-5" dirty="0">
                <a:solidFill>
                  <a:srgbClr val="FFFFFF"/>
                </a:solidFill>
                <a:latin typeface="Times New Roman" panose="02020603050405020304" pitchFamily="18" charset="0"/>
                <a:cs typeface="Times New Roman" panose="02020603050405020304" pitchFamily="18" charset="0"/>
              </a:rPr>
              <a:t>Gobierno</a:t>
            </a:r>
            <a:endParaRPr sz="2400" b="1" i="1" u="sng"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6029478" y="1647511"/>
            <a:ext cx="2157730" cy="864339"/>
          </a:xfrm>
          <a:prstGeom prst="rect">
            <a:avLst/>
          </a:prstGeom>
        </p:spPr>
        <p:txBody>
          <a:bodyPr vert="horz" wrap="square" lIns="0" tIns="55880" rIns="0" bIns="0" rtlCol="0">
            <a:spAutoFit/>
          </a:bodyPr>
          <a:lstStyle/>
          <a:p>
            <a:pPr marL="217170" marR="5080" indent="-205104" algn="ctr"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Requerimientos</a:t>
            </a:r>
            <a:r>
              <a:rPr sz="2200" b="1" spc="-5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Financiamiento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defTabSz="914400" eaLnBrk="0" fontAlgn="base" hangingPunct="0">
              <a:lnSpc>
                <a:spcPct val="86800"/>
              </a:lnSpc>
              <a:spcBef>
                <a:spcPts val="41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Proporción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tenedores </a:t>
            </a:r>
            <a:r>
              <a:rPr sz="2200" b="1" dirty="0">
                <a:solidFill>
                  <a:srgbClr val="FFFFFF"/>
                </a:solidFill>
                <a:latin typeface="Times New Roman" panose="02020603050405020304" pitchFamily="18" charset="0"/>
                <a:cs typeface="Times New Roman" panose="02020603050405020304" pitchFamily="18" charset="0"/>
              </a:rPr>
              <a:t>de</a:t>
            </a:r>
            <a:r>
              <a:rPr sz="2200" b="1" spc="-6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deuda  </a:t>
            </a:r>
            <a:r>
              <a:rPr sz="2200" b="1" spc="-5" dirty="0">
                <a:solidFill>
                  <a:srgbClr val="FFFFFF"/>
                </a:solidFill>
                <a:latin typeface="Times New Roman" panose="02020603050405020304" pitchFamily="18" charset="0"/>
                <a:cs typeface="Times New Roman" panose="02020603050405020304" pitchFamily="18" charset="0"/>
              </a:rPr>
              <a:t>No-Residentes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3"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Mediciones </a:t>
            </a:r>
            <a:r>
              <a:rPr sz="2200" b="1" dirty="0">
                <a:solidFill>
                  <a:srgbClr val="FFFFFF"/>
                </a:solidFill>
                <a:latin typeface="Times New Roman" panose="02020603050405020304" pitchFamily="18" charset="0"/>
                <a:cs typeface="Times New Roman" panose="02020603050405020304" pitchFamily="18" charset="0"/>
              </a:rPr>
              <a:t>de</a:t>
            </a:r>
            <a:r>
              <a:rPr sz="2200" b="1" spc="-5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acceso  al</a:t>
            </a:r>
            <a:r>
              <a:rPr sz="2200" b="1" spc="-1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mercado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7" name="object 4"/>
          <p:cNvSpPr txBox="1">
            <a:spLocks/>
          </p:cNvSpPr>
          <p:nvPr/>
        </p:nvSpPr>
        <p:spPr>
          <a:xfrm>
            <a:off x="222052" y="529068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55863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12189"/>
            <a:ext cx="8346831" cy="1104636"/>
          </a:xfrm>
        </p:spPr>
        <p:txBody>
          <a:bodyPr>
            <a:normAutofit fontScale="90000"/>
          </a:bodyPr>
          <a:lstStyle/>
          <a:p>
            <a:r>
              <a:rPr lang="es-CO" sz="4000" b="1" dirty="0">
                <a:latin typeface="Times New Roman" panose="02020603050405020304" pitchFamily="18" charset="0"/>
                <a:cs typeface="Times New Roman" panose="02020603050405020304" pitchFamily="18" charset="0"/>
              </a:rPr>
              <a:t>Susceptibilidad a Eventos de Riesgo (III)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70992" y="1335701"/>
            <a:ext cx="8461448" cy="3668953"/>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3200" dirty="0">
                <a:solidFill>
                  <a:srgbClr val="009FDF"/>
                </a:solidFill>
                <a:cs typeface="Arial"/>
              </a:rPr>
              <a:t>»	</a:t>
            </a:r>
            <a:r>
              <a:rPr sz="3200" b="1" i="1" spc="-5" dirty="0">
                <a:solidFill>
                  <a:srgbClr val="000000"/>
                </a:solidFill>
                <a:cs typeface="Arial"/>
              </a:rPr>
              <a:t>Requerimientos brutos </a:t>
            </a:r>
            <a:r>
              <a:rPr sz="3200" b="1" i="1" dirty="0">
                <a:solidFill>
                  <a:srgbClr val="000000"/>
                </a:solidFill>
                <a:cs typeface="Arial"/>
              </a:rPr>
              <a:t>de </a:t>
            </a:r>
            <a:r>
              <a:rPr sz="3200" b="1" i="1" spc="-5" dirty="0">
                <a:solidFill>
                  <a:srgbClr val="000000"/>
                </a:solidFill>
                <a:cs typeface="Arial"/>
              </a:rPr>
              <a:t>financiamiento </a:t>
            </a:r>
            <a:r>
              <a:rPr sz="3200" b="1" i="1" dirty="0">
                <a:solidFill>
                  <a:srgbClr val="000000"/>
                </a:solidFill>
                <a:cs typeface="Arial"/>
              </a:rPr>
              <a:t>del</a:t>
            </a:r>
            <a:r>
              <a:rPr lang="es-CO" sz="3200" b="1" i="1" spc="-10" dirty="0">
                <a:solidFill>
                  <a:srgbClr val="000000"/>
                </a:solidFill>
                <a:cs typeface="Arial"/>
              </a:rPr>
              <a:t> 	</a:t>
            </a:r>
            <a:r>
              <a:rPr lang="es-CO" sz="3200" b="1" i="1" spc="-5" dirty="0">
                <a:solidFill>
                  <a:srgbClr val="000000"/>
                </a:solidFill>
                <a:cs typeface="Arial"/>
              </a:rPr>
              <a:t>gobierno</a:t>
            </a:r>
            <a:r>
              <a:rPr sz="3200" b="1" i="1" spc="-5" dirty="0">
                <a:solidFill>
                  <a:srgbClr val="000000"/>
                </a:solidFill>
                <a:cs typeface="Arial"/>
              </a:rPr>
              <a:t>:</a:t>
            </a:r>
            <a:endParaRPr sz="3200" b="1" dirty="0">
              <a:solidFill>
                <a:srgbClr val="000000"/>
              </a:solidFill>
              <a:cs typeface="Arial"/>
            </a:endParaRPr>
          </a:p>
          <a:p>
            <a:pPr marL="533400" marR="5080" indent="-292100" algn="just" defTabSz="914400" eaLnBrk="0" fontAlgn="base" hangingPunct="0">
              <a:lnSpc>
                <a:spcPts val="1900"/>
              </a:lnSpc>
              <a:spcBef>
                <a:spcPts val="715"/>
              </a:spcBef>
              <a:spcAft>
                <a:spcPct val="0"/>
              </a:spcAft>
              <a:tabLst>
                <a:tab pos="532765" algn="l"/>
              </a:tabLst>
            </a:pPr>
            <a:r>
              <a:rPr sz="2400" dirty="0">
                <a:solidFill>
                  <a:srgbClr val="009FDF"/>
                </a:solidFill>
                <a:cs typeface="Arial"/>
              </a:rPr>
              <a:t>–	</a:t>
            </a:r>
            <a:r>
              <a:rPr sz="2400" spc="-5" dirty="0">
                <a:solidFill>
                  <a:srgbClr val="000000"/>
                </a:solidFill>
                <a:cs typeface="Arial"/>
              </a:rPr>
              <a:t>¿Se contabiliza </a:t>
            </a:r>
            <a:r>
              <a:rPr sz="2400" u="sng" spc="-5" dirty="0">
                <a:solidFill>
                  <a:srgbClr val="000000"/>
                </a:solidFill>
                <a:uFill>
                  <a:solidFill>
                    <a:srgbClr val="000000"/>
                  </a:solidFill>
                </a:uFill>
                <a:cs typeface="Arial"/>
              </a:rPr>
              <a:t>todos</a:t>
            </a:r>
            <a:r>
              <a:rPr sz="2400" spc="-5" dirty="0">
                <a:solidFill>
                  <a:srgbClr val="000000"/>
                </a:solidFill>
                <a:cs typeface="Arial"/>
              </a:rPr>
              <a:t> los pasivos del gobierno que </a:t>
            </a:r>
            <a:r>
              <a:rPr sz="2400" dirty="0">
                <a:solidFill>
                  <a:srgbClr val="000000"/>
                </a:solidFill>
                <a:cs typeface="Arial"/>
              </a:rPr>
              <a:t>se </a:t>
            </a:r>
            <a:r>
              <a:rPr sz="2400" spc="-5" dirty="0">
                <a:solidFill>
                  <a:srgbClr val="000000"/>
                </a:solidFill>
                <a:cs typeface="Arial"/>
              </a:rPr>
              <a:t>deben amortizar el próximo  año?</a:t>
            </a:r>
            <a:endParaRPr sz="2400" dirty="0">
              <a:solidFill>
                <a:srgbClr val="000000"/>
              </a:solidFill>
              <a:cs typeface="Arial"/>
            </a:endParaRPr>
          </a:p>
          <a:p>
            <a:pPr marL="762000" marR="541020" indent="-292100" algn="just" defTabSz="914400" eaLnBrk="0" fontAlgn="base" hangingPunct="0">
              <a:lnSpc>
                <a:spcPts val="1900"/>
              </a:lnSpc>
              <a:spcBef>
                <a:spcPts val="630"/>
              </a:spcBef>
              <a:spcAft>
                <a:spcPct val="0"/>
              </a:spcAft>
              <a:tabLst>
                <a:tab pos="761365" algn="l"/>
              </a:tabLst>
            </a:pPr>
            <a:r>
              <a:rPr sz="2400" dirty="0">
                <a:solidFill>
                  <a:srgbClr val="009FDF"/>
                </a:solidFill>
                <a:cs typeface="Arial"/>
              </a:rPr>
              <a:t>›	</a:t>
            </a:r>
            <a:r>
              <a:rPr sz="2400" spc="-10" dirty="0">
                <a:solidFill>
                  <a:srgbClr val="000000"/>
                </a:solidFill>
                <a:cs typeface="Arial"/>
              </a:rPr>
              <a:t>Calidad </a:t>
            </a:r>
            <a:r>
              <a:rPr sz="2400" dirty="0">
                <a:solidFill>
                  <a:srgbClr val="000000"/>
                </a:solidFill>
                <a:cs typeface="Arial"/>
              </a:rPr>
              <a:t>y </a:t>
            </a:r>
            <a:r>
              <a:rPr sz="2400" spc="-5" dirty="0">
                <a:solidFill>
                  <a:srgbClr val="000000"/>
                </a:solidFill>
                <a:cs typeface="Arial"/>
              </a:rPr>
              <a:t>transparencia de los reportes de finanzas públicas críticos para  determinar la </a:t>
            </a:r>
            <a:r>
              <a:rPr sz="2400" spc="-10" dirty="0">
                <a:solidFill>
                  <a:srgbClr val="000000"/>
                </a:solidFill>
                <a:cs typeface="Arial"/>
              </a:rPr>
              <a:t>probabilidad </a:t>
            </a:r>
            <a:r>
              <a:rPr sz="2400" spc="-5" dirty="0">
                <a:solidFill>
                  <a:srgbClr val="000000"/>
                </a:solidFill>
                <a:cs typeface="Arial"/>
              </a:rPr>
              <a:t>de que surjan presiones de</a:t>
            </a:r>
            <a:r>
              <a:rPr sz="2400" spc="65" dirty="0">
                <a:solidFill>
                  <a:srgbClr val="000000"/>
                </a:solidFill>
                <a:cs typeface="Arial"/>
              </a:rPr>
              <a:t> </a:t>
            </a:r>
            <a:r>
              <a:rPr sz="2400" spc="-10" dirty="0">
                <a:solidFill>
                  <a:srgbClr val="000000"/>
                </a:solidFill>
                <a:cs typeface="Arial"/>
              </a:rPr>
              <a:t>liquidez.</a:t>
            </a:r>
            <a:endParaRPr sz="2400" dirty="0">
              <a:solidFill>
                <a:srgbClr val="000000"/>
              </a:solidFill>
              <a:cs typeface="Arial"/>
            </a:endParaRPr>
          </a:p>
          <a:p>
            <a:pPr marL="762000" marR="238125" indent="-292100" algn="just" defTabSz="914400" eaLnBrk="0" fontAlgn="base" hangingPunct="0">
              <a:lnSpc>
                <a:spcPct val="99800"/>
              </a:lnSpc>
              <a:spcBef>
                <a:spcPts val="560"/>
              </a:spcBef>
              <a:spcAft>
                <a:spcPct val="0"/>
              </a:spcAft>
              <a:tabLst>
                <a:tab pos="761365" algn="l"/>
              </a:tabLst>
            </a:pPr>
            <a:r>
              <a:rPr sz="2400" dirty="0">
                <a:solidFill>
                  <a:srgbClr val="009FDF"/>
                </a:solidFill>
                <a:cs typeface="Arial"/>
              </a:rPr>
              <a:t>›	</a:t>
            </a:r>
            <a:r>
              <a:rPr sz="2400" spc="-5" dirty="0">
                <a:solidFill>
                  <a:srgbClr val="000000"/>
                </a:solidFill>
                <a:cs typeface="Arial"/>
              </a:rPr>
              <a:t>Situaciones en las que además de financiar déficit fiscal </a:t>
            </a:r>
            <a:r>
              <a:rPr sz="2400" dirty="0">
                <a:solidFill>
                  <a:srgbClr val="000000"/>
                </a:solidFill>
                <a:cs typeface="Arial"/>
              </a:rPr>
              <a:t>y </a:t>
            </a:r>
            <a:r>
              <a:rPr sz="2400" spc="-5" dirty="0">
                <a:solidFill>
                  <a:srgbClr val="000000"/>
                </a:solidFill>
                <a:cs typeface="Arial"/>
              </a:rPr>
              <a:t>amortizaciones de  deuda, </a:t>
            </a:r>
            <a:r>
              <a:rPr sz="2400" dirty="0">
                <a:solidFill>
                  <a:srgbClr val="000000"/>
                </a:solidFill>
                <a:cs typeface="Arial"/>
              </a:rPr>
              <a:t>se </a:t>
            </a:r>
            <a:r>
              <a:rPr sz="2400" spc="-5" dirty="0">
                <a:solidFill>
                  <a:srgbClr val="000000"/>
                </a:solidFill>
                <a:cs typeface="Arial"/>
              </a:rPr>
              <a:t>requieren recursos para cubrir otro tipo de pasivos, p. ej. atrasos  (</a:t>
            </a:r>
            <a:r>
              <a:rPr sz="2400" i="1" spc="-5" dirty="0">
                <a:solidFill>
                  <a:srgbClr val="000000"/>
                </a:solidFill>
                <a:cs typeface="Arial"/>
              </a:rPr>
              <a:t>arrears</a:t>
            </a:r>
            <a:r>
              <a:rPr sz="2400" spc="-5" dirty="0">
                <a:solidFill>
                  <a:srgbClr val="000000"/>
                </a:solidFill>
                <a:cs typeface="Arial"/>
              </a:rPr>
              <a:t>).</a:t>
            </a:r>
            <a:endParaRPr sz="2400" dirty="0">
              <a:solidFill>
                <a:srgbClr val="000000"/>
              </a:solidFill>
              <a:cs typeface="Arial"/>
            </a:endParaRPr>
          </a:p>
        </p:txBody>
      </p:sp>
      <p:sp>
        <p:nvSpPr>
          <p:cNvPr id="4" name="object 4"/>
          <p:cNvSpPr txBox="1">
            <a:spLocks/>
          </p:cNvSpPr>
          <p:nvPr/>
        </p:nvSpPr>
        <p:spPr>
          <a:xfrm>
            <a:off x="270131" y="5306332"/>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290038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004" y="183420"/>
            <a:ext cx="5210509" cy="762512"/>
          </a:xfrm>
          <a:ln>
            <a:noFill/>
          </a:ln>
          <a:effectLst/>
          <a:scene3d>
            <a:camera prst="orthographicFront">
              <a:rot lat="0" lon="0" rev="0"/>
            </a:camera>
            <a:lightRig rig="contrasting" dir="t">
              <a:rot lat="0" lon="0" rev="7800000"/>
            </a:lightRig>
          </a:scene3d>
          <a:sp3d>
            <a:bevelT w="139700" h="139700"/>
          </a:sp3d>
        </p:spPr>
        <p:txBody>
          <a:bodyPr/>
          <a:lstStyle/>
          <a:p>
            <a:r>
              <a:rPr lang="es-CO" b="1" dirty="0">
                <a:latin typeface="Times New Roman" panose="02020603050405020304" pitchFamily="18" charset="0"/>
                <a:cs typeface="Times New Roman" panose="02020603050405020304" pitchFamily="18" charset="0"/>
              </a:rPr>
              <a:t>RESOLUCIÓN 484 de 2017</a:t>
            </a:r>
          </a:p>
        </p:txBody>
      </p:sp>
      <p:sp>
        <p:nvSpPr>
          <p:cNvPr id="3" name="Cinta perforada 2"/>
          <p:cNvSpPr/>
          <p:nvPr/>
        </p:nvSpPr>
        <p:spPr bwMode="auto">
          <a:xfrm rot="10800000" flipV="1">
            <a:off x="683427" y="1302771"/>
            <a:ext cx="7945664" cy="3783580"/>
          </a:xfrm>
          <a:prstGeom prst="flowChartPunchedTape">
            <a:avLst/>
          </a:prstGeom>
          <a:solidFill>
            <a:srgbClr val="3333CC">
              <a:lumMod val="20000"/>
              <a:lumOff val="80000"/>
            </a:srgbClr>
          </a:solidFill>
          <a:ln w="9525" cap="flat" cmpd="sng" algn="ctr">
            <a:solidFill>
              <a:srgbClr val="000000"/>
            </a:solidFill>
            <a:prstDash val="solid"/>
            <a:round/>
            <a:headEnd type="none" w="med" len="med"/>
            <a:tailEnd type="none" w="med" len="med"/>
          </a:ln>
          <a:effectLst>
            <a:glow rad="63500">
              <a:srgbClr val="2D2DB9">
                <a:satMod val="175000"/>
                <a:alpha val="40000"/>
              </a:srgbClr>
            </a:glow>
          </a:effectLst>
        </p:spPr>
        <p:txBody>
          <a:bodyPr vert="horz" wrap="square" lIns="91440" tIns="45720" rIns="91440" bIns="45720" numCol="1" rtlCol="0" anchor="t" anchorCtr="0" compatLnSpc="1">
            <a:prstTxWarp prst="textNoShape">
              <a:avLst/>
            </a:prstTxWarp>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endParaRPr kumimoji="0" lang="es-CO"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9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8A025F99-1DAF-4D1C-906F-3757E7DA4970}" type="slidenum">
              <a:rPr kumimoji="0" lang="es-ES_tradnl" sz="800" b="1" i="0" u="none" strike="noStrike" kern="1200" cap="none" spc="0" normalizeH="0" baseline="0" noProof="0" smtClean="0">
                <a:ln>
                  <a:noFill/>
                </a:ln>
                <a:solidFill>
                  <a:srgbClr val="00918E"/>
                </a:solidFill>
                <a:effectLst/>
                <a:uLnTx/>
                <a:uFillTx/>
                <a:latin typeface="Times New Roman" panose="02020603050405020304" pitchFamily="18" charset="0"/>
                <a:cs typeface="Times New Roman" panose="02020603050405020304" pitchFamily="18" charset="0"/>
              </a:rPr>
              <a:pPr marL="0" marR="0" lvl="0" indent="0" algn="l" defTabSz="914400" rtl="0" eaLnBrk="0" fontAlgn="base" latinLnBrk="0" hangingPunct="0">
                <a:lnSpc>
                  <a:spcPct val="100000"/>
                </a:lnSpc>
                <a:spcBef>
                  <a:spcPct val="20000"/>
                </a:spcBef>
                <a:spcAft>
                  <a:spcPct val="0"/>
                </a:spcAft>
                <a:buClrTx/>
                <a:buSzTx/>
                <a:buFontTx/>
                <a:buNone/>
                <a:tabLst/>
                <a:defRPr/>
              </a:pPr>
              <a:t>59</a:t>
            </a:fld>
            <a:endParaRPr kumimoji="0" lang="es-ES_tradnl" sz="800" b="1"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
        <p:nvSpPr>
          <p:cNvPr id="4" name="2 Rectángulo"/>
          <p:cNvSpPr/>
          <p:nvPr/>
        </p:nvSpPr>
        <p:spPr>
          <a:xfrm>
            <a:off x="683568" y="2261680"/>
            <a:ext cx="3293832" cy="1025090"/>
          </a:xfrm>
          <a:prstGeom prst="rect">
            <a:avLst/>
          </a:prstGeom>
          <a:solidFill>
            <a:srgbClr val="C0504D">
              <a:hueOff val="0"/>
              <a:satOff val="0"/>
              <a:lumOff val="0"/>
              <a:alphaOff val="0"/>
            </a:srgbClr>
          </a:solidFill>
          <a:ln w="25400" cap="flat" cmpd="sng" algn="ctr">
            <a:solidFill>
              <a:srgbClr val="000000"/>
            </a:solidFill>
            <a:prstDash val="solid"/>
          </a:ln>
          <a:effectLst>
            <a:glow rad="1397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PREPARACIÓN OBLIGATORIA</a:t>
            </a:r>
          </a:p>
        </p:txBody>
      </p:sp>
      <p:sp>
        <p:nvSpPr>
          <p:cNvPr id="5" name="3 Rectángulo"/>
          <p:cNvSpPr/>
          <p:nvPr/>
        </p:nvSpPr>
        <p:spPr>
          <a:xfrm>
            <a:off x="5052054" y="2238617"/>
            <a:ext cx="3984442" cy="1103183"/>
          </a:xfrm>
          <a:prstGeom prst="rect">
            <a:avLst/>
          </a:prstGeom>
          <a:solidFill>
            <a:srgbClr val="C0504D">
              <a:hueOff val="2340759"/>
              <a:satOff val="-2919"/>
              <a:lumOff val="686"/>
              <a:alphaOff val="0"/>
            </a:srgbClr>
          </a:solidFill>
          <a:ln w="25400" cap="flat" cmpd="sng" algn="ctr">
            <a:solidFill>
              <a:srgbClr val="000000"/>
            </a:solidFill>
            <a:prstDash val="solid"/>
          </a:ln>
          <a:effectLst>
            <a:glow rad="1016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APLICACION </a:t>
            </a:r>
          </a:p>
        </p:txBody>
      </p:sp>
      <p:sp>
        <p:nvSpPr>
          <p:cNvPr id="6" name="8 CuadroTexto"/>
          <p:cNvSpPr txBox="1">
            <a:spLocks noChangeArrowheads="1"/>
          </p:cNvSpPr>
          <p:nvPr/>
        </p:nvSpPr>
        <p:spPr bwMode="auto">
          <a:xfrm>
            <a:off x="1429608" y="1641024"/>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  y  2017</a:t>
            </a:r>
          </a:p>
        </p:txBody>
      </p:sp>
      <p:sp>
        <p:nvSpPr>
          <p:cNvPr id="7" name="9 CuadroTexto"/>
          <p:cNvSpPr txBox="1">
            <a:spLocks noChangeArrowheads="1"/>
          </p:cNvSpPr>
          <p:nvPr/>
        </p:nvSpPr>
        <p:spPr bwMode="auto">
          <a:xfrm>
            <a:off x="6458517" y="1641024"/>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2 0 1 8</a:t>
            </a:r>
          </a:p>
        </p:txBody>
      </p:sp>
      <p:sp>
        <p:nvSpPr>
          <p:cNvPr id="8"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ES"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Enero 1: Preparación del estado de situación financiera de apertura</a:t>
            </a: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Aplicación del marco normativo.</a:t>
            </a:r>
            <a:endParaRPr kumimoji="0" lang="es-ES" sz="2333"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167"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Actividades de preparación para la elaboración del balance de apertura y para la a aplicación del nuevo marco normativo.</a:t>
            </a:r>
          </a:p>
        </p:txBody>
      </p:sp>
      <p:sp>
        <p:nvSpPr>
          <p:cNvPr id="10" name="8 Flecha derecha"/>
          <p:cNvSpPr/>
          <p:nvPr/>
        </p:nvSpPr>
        <p:spPr>
          <a:xfrm>
            <a:off x="4151953" y="2282950"/>
            <a:ext cx="720080" cy="338770"/>
          </a:xfrm>
          <a:prstGeom prst="rightArrow">
            <a:avLst/>
          </a:prstGeom>
          <a:solidFill>
            <a:srgbClr val="000000"/>
          </a:solidFill>
          <a:ln>
            <a:solidFill>
              <a:srgbClr val="FFFF00"/>
            </a:solidFill>
          </a:ln>
          <a:effectLst>
            <a:glow rad="63500">
              <a:srgbClr val="2D2DB9">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CO" sz="191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1" name="9 Flecha izquierda y derecha"/>
          <p:cNvSpPr/>
          <p:nvPr/>
        </p:nvSpPr>
        <p:spPr>
          <a:xfrm>
            <a:off x="1073610" y="3406645"/>
            <a:ext cx="2760307" cy="413085"/>
          </a:xfrm>
          <a:prstGeom prst="leftRightArrow">
            <a:avLst/>
          </a:prstGeom>
          <a:solidFill>
            <a:srgbClr val="C0504D">
              <a:hueOff val="0"/>
              <a:satOff val="0"/>
              <a:lumOff val="0"/>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2" name="10 Flecha izquierda y derecha"/>
          <p:cNvSpPr/>
          <p:nvPr/>
        </p:nvSpPr>
        <p:spPr>
          <a:xfrm>
            <a:off x="5628117" y="3459897"/>
            <a:ext cx="2760307" cy="359833"/>
          </a:xfrm>
          <a:prstGeom prst="leftRightArrow">
            <a:avLst/>
          </a:prstGeom>
          <a:solidFill>
            <a:srgbClr val="C0504D">
              <a:hueOff val="2340759"/>
              <a:satOff val="-2919"/>
              <a:lumOff val="686"/>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3" name="Rectángulo 12"/>
          <p:cNvSpPr/>
          <p:nvPr/>
        </p:nvSpPr>
        <p:spPr>
          <a:xfrm>
            <a:off x="416371" y="173619"/>
            <a:ext cx="7811116" cy="46166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CRONOGRAMA PARA ENTIDADES DE GOBIERNO</a:t>
            </a:r>
            <a:endParaRPr kumimoji="0" lang="es-CO"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15 Flecha derecha"/>
          <p:cNvSpPr/>
          <p:nvPr/>
        </p:nvSpPr>
        <p:spPr>
          <a:xfrm>
            <a:off x="228601" y="185374"/>
            <a:ext cx="8915400" cy="1946799"/>
          </a:xfrm>
          <a:prstGeom prst="rightArrow">
            <a:avLst/>
          </a:prstGeom>
          <a:solidFill>
            <a:srgbClr val="FFFFFF">
              <a:hueOff val="0"/>
              <a:satOff val="0"/>
              <a:lumOff val="0"/>
              <a:alphaOff val="0"/>
            </a:srgbClr>
          </a:solidFill>
          <a:ln w="25400" cap="flat" cmpd="sng" algn="ctr">
            <a:solidFill>
              <a:srgbClr val="000000"/>
            </a:solidFill>
            <a:prstDash val="solid"/>
          </a:ln>
          <a:effectLst>
            <a:glow rad="63500">
              <a:srgbClr val="000000">
                <a:satMod val="175000"/>
                <a:alpha val="40000"/>
              </a:srgbClr>
            </a:glow>
          </a:effectLst>
        </p:spPr>
      </p:sp>
      <p:grpSp>
        <p:nvGrpSpPr>
          <p:cNvPr id="15" name="16 Grupo"/>
          <p:cNvGrpSpPr/>
          <p:nvPr/>
        </p:nvGrpSpPr>
        <p:grpSpPr>
          <a:xfrm>
            <a:off x="3851920" y="70909"/>
            <a:ext cx="4140460" cy="2838843"/>
            <a:chOff x="3343920" y="647312"/>
            <a:chExt cx="4140460" cy="2725359"/>
          </a:xfrm>
        </p:grpSpPr>
        <p:sp>
          <p:nvSpPr>
            <p:cNvPr id="16" name="17 Rectángulo"/>
            <p:cNvSpPr/>
            <p:nvPr/>
          </p:nvSpPr>
          <p:spPr>
            <a:xfrm>
              <a:off x="4287043" y="2045996"/>
              <a:ext cx="3028156" cy="1326675"/>
            </a:xfrm>
            <a:prstGeom prst="rect">
              <a:avLst/>
            </a:prstGeom>
            <a:noFill/>
            <a:ln>
              <a:noFill/>
            </a:ln>
            <a:effectLst/>
          </p:spPr>
        </p:sp>
        <p:sp>
          <p:nvSpPr>
            <p:cNvPr id="17" name="18 Rectángulo"/>
            <p:cNvSpPr/>
            <p:nvPr/>
          </p:nvSpPr>
          <p:spPr>
            <a:xfrm>
              <a:off x="3343920" y="647312"/>
              <a:ext cx="4140460" cy="1273641"/>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Este proceso  involucra  a todas las entidades de Gobierno del Sector Público </a:t>
              </a:r>
            </a:p>
          </p:txBody>
        </p:sp>
      </p:grpSp>
      <p:grpSp>
        <p:nvGrpSpPr>
          <p:cNvPr id="18" name="19 Grupo"/>
          <p:cNvGrpSpPr/>
          <p:nvPr/>
        </p:nvGrpSpPr>
        <p:grpSpPr>
          <a:xfrm>
            <a:off x="338389" y="70909"/>
            <a:ext cx="4168359" cy="1429846"/>
            <a:chOff x="-619671" y="2045996"/>
            <a:chExt cx="4168359" cy="1429846"/>
          </a:xfrm>
        </p:grpSpPr>
        <p:sp>
          <p:nvSpPr>
            <p:cNvPr id="19" name="20 Rectángulo"/>
            <p:cNvSpPr/>
            <p:nvPr/>
          </p:nvSpPr>
          <p:spPr>
            <a:xfrm>
              <a:off x="520532" y="2045996"/>
              <a:ext cx="3028156" cy="1326675"/>
            </a:xfrm>
            <a:prstGeom prst="rect">
              <a:avLst/>
            </a:prstGeom>
            <a:noFill/>
            <a:ln>
              <a:noFill/>
            </a:ln>
            <a:effectLst/>
          </p:spPr>
        </p:sp>
        <p:sp>
          <p:nvSpPr>
            <p:cNvPr id="20" name="21 Rectángulo"/>
            <p:cNvSpPr/>
            <p:nvPr/>
          </p:nvSpPr>
          <p:spPr>
            <a:xfrm>
              <a:off x="-619671" y="2691327"/>
              <a:ext cx="3456385" cy="784515"/>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5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Su entidad no es la única!</a:t>
              </a:r>
            </a:p>
          </p:txBody>
        </p:sp>
      </p:grpSp>
    </p:spTree>
    <p:extLst>
      <p:ext uri="{BB962C8B-B14F-4D97-AF65-F5344CB8AC3E}">
        <p14:creationId xmlns:p14="http://schemas.microsoft.com/office/powerpoint/2010/main" val="233078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294549" y="765337"/>
            <a:ext cx="4669939" cy="2092163"/>
            <a:chOff x="3996943" y="1585576"/>
            <a:chExt cx="4669939" cy="2092163"/>
          </a:xfrm>
        </p:grpSpPr>
        <p:pic>
          <p:nvPicPr>
            <p:cNvPr id="19" name="Picture 2" descr="D:\BACKUP 03 MARZO 2016\Desktop\descarg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8 CuadroTexto"/>
            <p:cNvSpPr txBox="1"/>
            <p:nvPr/>
          </p:nvSpPr>
          <p:spPr>
            <a:xfrm rot="854476">
              <a:off x="3996943" y="2401309"/>
              <a:ext cx="3137337" cy="400110"/>
            </a:xfrm>
            <a:prstGeom prst="rect">
              <a:avLst/>
            </a:prstGeom>
            <a:noFill/>
          </p:spPr>
          <p:txBody>
            <a:bodyPr wrap="square" rtlCol="0">
              <a:spAutoFit/>
            </a:bodyPr>
            <a:lstStyle/>
            <a:p>
              <a:pPr defTabSz="914400" eaLnBrk="0" fontAlgn="base" hangingPunct="0">
                <a:spcBef>
                  <a:spcPct val="0"/>
                </a:spcBef>
                <a:spcAft>
                  <a:spcPct val="0"/>
                </a:spcAft>
              </a:pPr>
              <a:r>
                <a:rPr lang="es-CO" sz="2000" b="1" dirty="0">
                  <a:solidFill>
                    <a:srgbClr val="000000"/>
                  </a:solidFill>
                  <a:latin typeface="Arial Narrow" pitchFamily="34" charset="0"/>
                </a:rPr>
                <a:t>      de las cuentas públicas </a:t>
              </a:r>
            </a:p>
          </p:txBody>
        </p:sp>
      </p:grpSp>
      <p:sp>
        <p:nvSpPr>
          <p:cNvPr id="21" name="10 CuadroTexto"/>
          <p:cNvSpPr txBox="1"/>
          <p:nvPr/>
        </p:nvSpPr>
        <p:spPr>
          <a:xfrm>
            <a:off x="568105" y="841276"/>
            <a:ext cx="3071736" cy="1077218"/>
          </a:xfrm>
          <a:prstGeom prst="rect">
            <a:avLst/>
          </a:prstGeom>
          <a:noFill/>
          <a:ln>
            <a:solidFill>
              <a:srgbClr val="3333CC">
                <a:lumMod val="75000"/>
              </a:srgbClr>
            </a:solidFill>
          </a:ln>
          <a:effectLst>
            <a:glow rad="63500">
              <a:srgbClr val="000000">
                <a:satMod val="175000"/>
                <a:alpha val="40000"/>
              </a:srgbClr>
            </a:glow>
          </a:effectLst>
          <a:scene3d>
            <a:camera prst="orthographicFront"/>
            <a:lightRig rig="threePt" dir="t"/>
          </a:scene3d>
          <a:sp3d>
            <a:bevelT w="139700" prst="cross"/>
          </a:sp3d>
        </p:spPr>
        <p:txBody>
          <a:bodyPr wrap="square" lIns="91432" tIns="45717" rIns="91432" bIns="45717"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3200" b="1" i="0" u="none" strike="noStrike" kern="0" cap="none" spc="0" normalizeH="0" baseline="0" noProof="0" dirty="0">
                <a:ln>
                  <a:noFill/>
                </a:ln>
                <a:solidFill>
                  <a:srgbClr val="000000"/>
                </a:solidFill>
                <a:effectLst/>
                <a:uLnTx/>
                <a:uFillTx/>
                <a:latin typeface="Arial Narrow" pitchFamily="34" charset="0"/>
              </a:rPr>
              <a:t>BUEN  GOBIERNO ES</a:t>
            </a:r>
            <a:r>
              <a:rPr kumimoji="0" lang="es-CO" sz="2300" b="1" i="0" u="none" strike="noStrike" kern="0" cap="none" spc="0" normalizeH="0" baseline="0" noProof="0" dirty="0">
                <a:ln>
                  <a:noFill/>
                </a:ln>
                <a:solidFill>
                  <a:srgbClr val="000000"/>
                </a:solidFill>
                <a:effectLst/>
                <a:uLnTx/>
                <a:uFillTx/>
                <a:latin typeface="Arial Narrow" pitchFamily="34" charset="0"/>
              </a:rPr>
              <a:t>: </a:t>
            </a:r>
          </a:p>
        </p:txBody>
      </p:sp>
      <p:sp>
        <p:nvSpPr>
          <p:cNvPr id="22" name="11 Flecha curvada hacia abajo"/>
          <p:cNvSpPr/>
          <p:nvPr/>
        </p:nvSpPr>
        <p:spPr bwMode="auto">
          <a:xfrm>
            <a:off x="2559720" y="49188"/>
            <a:ext cx="3960440" cy="717174"/>
          </a:xfrm>
          <a:prstGeom prst="curvedDownArrow">
            <a:avLst/>
          </a:prstGeom>
          <a:solidFill>
            <a:srgbClr val="FFFFFF">
              <a:lumMod val="50000"/>
            </a:srgbClr>
          </a:solidFill>
          <a:ln w="9525" cap="flat" cmpd="sng" algn="ctr">
            <a:noFill/>
            <a:prstDash val="solid"/>
            <a:round/>
            <a:headEnd type="none" w="med" len="med"/>
            <a:tailEnd type="none" w="med" len="med"/>
          </a:ln>
          <a:effectLst/>
        </p:spPr>
        <p:txBody>
          <a:bodyPr vert="horz" wrap="square" lIns="91432" tIns="45717" rIns="91432" bIns="45717"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dirty="0">
              <a:ln>
                <a:noFill/>
              </a:ln>
              <a:solidFill>
                <a:srgbClr val="000000"/>
              </a:solidFill>
              <a:effectLst/>
              <a:uLnTx/>
              <a:uFillTx/>
              <a:latin typeface="Times New Roman" pitchFamily="18" charset="0"/>
            </a:endParaRPr>
          </a:p>
        </p:txBody>
      </p:sp>
      <p:sp>
        <p:nvSpPr>
          <p:cNvPr id="23" name="9 CuadroTexto"/>
          <p:cNvSpPr txBox="1"/>
          <p:nvPr/>
        </p:nvSpPr>
        <p:spPr>
          <a:xfrm>
            <a:off x="3851920" y="2785492"/>
            <a:ext cx="5473447" cy="2292929"/>
          </a:xfrm>
          <a:prstGeom prst="rect">
            <a:avLst/>
          </a:prstGeom>
          <a:noFill/>
        </p:spPr>
        <p:txBody>
          <a:bodyPr wrap="square" lIns="91432" tIns="45717" rIns="91432" bIns="45717"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rPr>
              <a:t>      más que un PRINCIPIO…un      	</a:t>
            </a:r>
            <a:r>
              <a:rPr kumimoji="0" lang="es-CO" sz="2800" b="1" i="0" u="sng" strike="noStrike" kern="0" cap="none" spc="0" normalizeH="0" baseline="0" noProof="0" dirty="0">
                <a:ln>
                  <a:noFill/>
                </a:ln>
                <a:solidFill>
                  <a:srgbClr val="000000"/>
                </a:solidFill>
                <a:effectLst/>
                <a:uLnTx/>
                <a:uFillTx/>
              </a:rPr>
              <a:t>BENEFICIO</a:t>
            </a:r>
            <a:r>
              <a:rPr kumimoji="0" lang="es-CO" sz="2800" b="1" i="0" u="none" strike="noStrike" kern="0" cap="none" spc="0" normalizeH="0" baseline="0" noProof="0" dirty="0">
                <a:ln>
                  <a:noFill/>
                </a:ln>
                <a:solidFill>
                  <a:srgbClr val="000000"/>
                </a:solidFill>
                <a:effectLst/>
                <a:uLnTx/>
                <a:uFillTx/>
              </a:rPr>
              <a:t> en términos de:</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000000"/>
              </a:solidFill>
              <a:effectLst/>
              <a:uLnTx/>
              <a:uFillTx/>
            </a:endParaRP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Calidad de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Uso de la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Divulgación proactiva de la Información</a:t>
            </a:r>
            <a:endParaRPr kumimoji="0" lang="es-CO" sz="2800" b="1" i="0" u="none" strike="noStrike" kern="0" cap="none" spc="0" normalizeH="0" baseline="0" noProof="0" dirty="0">
              <a:ln>
                <a:noFill/>
              </a:ln>
              <a:solidFill>
                <a:srgbClr val="000000"/>
              </a:solidFill>
              <a:effectLst/>
              <a:uLnTx/>
              <a:uFillTx/>
            </a:endParaRPr>
          </a:p>
        </p:txBody>
      </p:sp>
      <p:pic>
        <p:nvPicPr>
          <p:cNvPr id="24" name="Picture 1" descr="C:\Users\jbejarano\Downloads\logo definitivo 2017Recurso 43-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96" y="2281436"/>
            <a:ext cx="4187177" cy="2750081"/>
          </a:xfrm>
          <a:prstGeom prst="rect">
            <a:avLst/>
          </a:prstGeom>
          <a:noFill/>
        </p:spPr>
      </p:pic>
    </p:spTree>
    <p:extLst>
      <p:ext uri="{BB962C8B-B14F-4D97-AF65-F5344CB8AC3E}">
        <p14:creationId xmlns:p14="http://schemas.microsoft.com/office/powerpoint/2010/main" val="1700431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0"/>
            <a:ext cx="8448431" cy="1104636"/>
          </a:xfrm>
        </p:spPr>
        <p:txBody>
          <a:bodyPr>
            <a:normAutofit/>
          </a:bodyPr>
          <a:lstStyle/>
          <a:p>
            <a:pPr algn="l"/>
            <a:r>
              <a:rPr lang="es-CO" b="1" dirty="0">
                <a:latin typeface="Times New Roman" panose="02020603050405020304" pitchFamily="18" charset="0"/>
                <a:cs typeface="Times New Roman" panose="02020603050405020304" pitchFamily="18" charset="0"/>
              </a:rPr>
              <a:t>¿Por qué se dio la Modificación del Cronograma de Implementación?</a:t>
            </a:r>
          </a:p>
        </p:txBody>
      </p:sp>
      <p:graphicFrame>
        <p:nvGraphicFramePr>
          <p:cNvPr id="3" name="Diagrama 11"/>
          <p:cNvGraphicFramePr/>
          <p:nvPr>
            <p:extLst>
              <p:ext uri="{D42A27DB-BD31-4B8C-83A1-F6EECF244321}">
                <p14:modId xmlns:p14="http://schemas.microsoft.com/office/powerpoint/2010/main" val="1213943394"/>
              </p:ext>
            </p:extLst>
          </p:nvPr>
        </p:nvGraphicFramePr>
        <p:xfrm>
          <a:off x="1" y="990600"/>
          <a:ext cx="91439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60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281" y="870573"/>
            <a:ext cx="7769394" cy="4553971"/>
          </a:xfrm>
          <a:prstGeom prst="rect">
            <a:avLst/>
          </a:prstGeom>
        </p:spPr>
      </p:pic>
      <p:sp>
        <p:nvSpPr>
          <p:cNvPr id="24" name="Título 1"/>
          <p:cNvSpPr>
            <a:spLocks noGrp="1"/>
          </p:cNvSpPr>
          <p:nvPr>
            <p:ph type="title"/>
          </p:nvPr>
        </p:nvSpPr>
        <p:spPr>
          <a:xfrm>
            <a:off x="704887" y="0"/>
            <a:ext cx="7718181" cy="870573"/>
          </a:xfrm>
        </p:spPr>
        <p:txBody>
          <a:bodyPr/>
          <a:lstStyle/>
          <a:p>
            <a:pPr algn="l"/>
            <a:r>
              <a:rPr lang="es-CO" b="1" dirty="0">
                <a:latin typeface="Times New Roman" panose="02020603050405020304" pitchFamily="18" charset="0"/>
                <a:cs typeface="Times New Roman" panose="02020603050405020304" pitchFamily="18" charset="0"/>
              </a:rPr>
              <a:t>Importancia del Saneamiento Contable</a:t>
            </a:r>
          </a:p>
        </p:txBody>
      </p:sp>
    </p:spTree>
    <p:extLst>
      <p:ext uri="{BB962C8B-B14F-4D97-AF65-F5344CB8AC3E}">
        <p14:creationId xmlns:p14="http://schemas.microsoft.com/office/powerpoint/2010/main" val="2404703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5496" y="49188"/>
            <a:ext cx="3024336" cy="4493538"/>
          </a:xfrm>
          <a:prstGeom prst="rect">
            <a:avLst/>
          </a:prstGeom>
          <a:solidFill>
            <a:srgbClr val="FFFFFF">
              <a:lumMod val="65000"/>
            </a:srgbClr>
          </a:solidFill>
          <a:ln>
            <a:solidFill>
              <a:srgbClr val="000000"/>
            </a:solidFill>
          </a:ln>
          <a:effectLst>
            <a:glow rad="63500">
              <a:srgbClr val="2D2DB9">
                <a:satMod val="175000"/>
                <a:alpha val="40000"/>
              </a:srgbClr>
            </a:glow>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LEY 1819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(29-12-16)</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dirty="0">
              <a:ln>
                <a:noFill/>
              </a:ln>
              <a:solidFill>
                <a:srgbClr val="000000"/>
              </a:solidFill>
              <a:effectLst/>
              <a:uLnTx/>
              <a:uFillTx/>
              <a:latin typeface="Arial Narrow"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300" b="1" i="0" u="none" strike="noStrike" kern="0" cap="none" spc="0" normalizeH="0" baseline="0" noProof="0" dirty="0">
                <a:ln>
                  <a:noFill/>
                </a:ln>
                <a:solidFill>
                  <a:srgbClr val="000000"/>
                </a:solidFill>
                <a:effectLst/>
                <a:uLnTx/>
                <a:uFillTx/>
                <a:latin typeface="Arial Narrow" pitchFamily="34" charset="0"/>
              </a:rPr>
              <a:t>Por medio de la cual se adopta una reforma tributaria estructural, se fortalecen los mecanismos para la lucha contra la evasión y la elusión fiscal, y se dictan otras disposiciones.</a:t>
            </a:r>
          </a:p>
        </p:txBody>
      </p:sp>
      <p:sp>
        <p:nvSpPr>
          <p:cNvPr id="4" name="5 CuadroTexto"/>
          <p:cNvSpPr txBox="1"/>
          <p:nvPr/>
        </p:nvSpPr>
        <p:spPr>
          <a:xfrm>
            <a:off x="3635896" y="239946"/>
            <a:ext cx="5400600" cy="4647426"/>
          </a:xfrm>
          <a:prstGeom prst="rect">
            <a:avLst/>
          </a:prstGeom>
          <a:solidFill>
            <a:srgbClr val="808080">
              <a:lumMod val="60000"/>
              <a:lumOff val="40000"/>
            </a:srgbClr>
          </a:solidFill>
          <a:ln>
            <a:solidFill>
              <a:srgbClr val="000000"/>
            </a:solidFill>
          </a:ln>
          <a:effectLst>
            <a:glow rad="63500">
              <a:srgbClr val="2D2DB9">
                <a:satMod val="175000"/>
                <a:alpha val="40000"/>
              </a:srgbClr>
            </a:glo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ARTÍCULO 355. SANEAMIENTO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  CONTABLE.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Arial Narrow" pitchFamily="34" charset="0"/>
              </a:rPr>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5" name="1 Flecha curvada hacia arriba"/>
          <p:cNvSpPr/>
          <p:nvPr/>
        </p:nvSpPr>
        <p:spPr bwMode="auto">
          <a:xfrm rot="316080">
            <a:off x="1499411" y="4745297"/>
            <a:ext cx="4451564" cy="846323"/>
          </a:xfrm>
          <a:prstGeom prst="curvedUpArrow">
            <a:avLst/>
          </a:prstGeom>
          <a:solidFill>
            <a:srgbClr val="000000">
              <a:lumMod val="95000"/>
              <a:lumOff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378549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443184" cy="871804"/>
          </a:xfrm>
          <a:prstGeom prst="rect">
            <a:avLst/>
          </a:prstGeom>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5" name="Rectángulo 4"/>
          <p:cNvSpPr/>
          <p:nvPr/>
        </p:nvSpPr>
        <p:spPr>
          <a:xfrm>
            <a:off x="25055" y="1345332"/>
            <a:ext cx="7283249" cy="3770297"/>
          </a:xfrm>
          <a:prstGeom prst="rect">
            <a:avLst/>
          </a:prstGeom>
        </p:spPr>
        <p:txBody>
          <a:bodyPr wrap="square" lIns="76234" tIns="38117" rIns="76234" bIns="38117">
            <a:spAutoFit/>
          </a:bodyPr>
          <a:lstStyle/>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Determinar la importancia  de normalizar; </a:t>
            </a:r>
            <a:r>
              <a:rPr lang="es-CO" sz="2400" b="1" dirty="0">
                <a:solidFill>
                  <a:srgbClr val="2D2DB9"/>
                </a:solidFill>
                <a:latin typeface="Arial Narrow" pitchFamily="34" charset="0"/>
              </a:rPr>
              <a:t>línea del tiempo de la conversión total esperada con las nuevas normas contables en el nivel de gobiernos centrales latinoamericanos</a:t>
            </a:r>
          </a:p>
          <a:p>
            <a:pPr algn="just" defTabSz="914400" eaLnBrk="0" fontAlgn="base" hangingPunct="0">
              <a:spcBef>
                <a:spcPct val="0"/>
              </a:spcBef>
              <a:spcAft>
                <a:spcPct val="0"/>
              </a:spcAft>
            </a:pPr>
            <a:endParaRPr lang="es-CO" sz="2400" b="1" dirty="0">
              <a:solidFill>
                <a:srgbClr val="0070C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En la </a:t>
            </a:r>
            <a:r>
              <a:rPr lang="es-CO" sz="2400" b="1" dirty="0">
                <a:solidFill>
                  <a:srgbClr val="2D2DB9"/>
                </a:solidFill>
                <a:latin typeface="Arial Narrow" pitchFamily="34" charset="0"/>
              </a:rPr>
              <a:t>legislación</a:t>
            </a:r>
            <a:r>
              <a:rPr lang="es-CO" sz="2400" b="1" dirty="0">
                <a:solidFill>
                  <a:srgbClr val="000000"/>
                </a:solidFill>
                <a:latin typeface="Arial Narrow" pitchFamily="34" charset="0"/>
              </a:rPr>
              <a:t> y adopción en los respectivos países y en la agenda</a:t>
            </a:r>
          </a:p>
          <a:p>
            <a:pPr algn="just" defTabSz="914400" eaLnBrk="0" fontAlgn="base" hangingPunct="0">
              <a:spcBef>
                <a:spcPct val="0"/>
              </a:spcBef>
              <a:spcAft>
                <a:spcPct val="0"/>
              </a:spcAft>
            </a:pPr>
            <a:endParaRPr lang="es-CO" sz="2400" b="1" dirty="0">
              <a:solidFill>
                <a:srgbClr val="00000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2D2DB9"/>
                </a:solidFill>
                <a:latin typeface="Arial Narrow" pitchFamily="34" charset="0"/>
              </a:rPr>
              <a:t>Comparación</a:t>
            </a:r>
            <a:r>
              <a:rPr lang="es-CO" sz="2400" b="1" dirty="0">
                <a:solidFill>
                  <a:srgbClr val="000000"/>
                </a:solidFill>
                <a:latin typeface="Arial Narrow" pitchFamily="34" charset="0"/>
              </a:rPr>
              <a:t> a nivel mundial y especialmente a nivel Latinoamericano </a:t>
            </a:r>
          </a:p>
        </p:txBody>
      </p:sp>
      <p:sp>
        <p:nvSpPr>
          <p:cNvPr id="9" name="CuadroTexto 4"/>
          <p:cNvSpPr txBox="1"/>
          <p:nvPr/>
        </p:nvSpPr>
        <p:spPr>
          <a:xfrm>
            <a:off x="1259632" y="125388"/>
            <a:ext cx="5832648" cy="858160"/>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Desafíos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Normalizadores &amp; Reguladores</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125389"/>
            <a:ext cx="864096" cy="936103"/>
          </a:xfrm>
          <a:prstGeom prst="rect">
            <a:avLst/>
          </a:prstGeom>
        </p:spPr>
      </p:pic>
    </p:spTree>
    <p:extLst>
      <p:ext uri="{BB962C8B-B14F-4D97-AF65-F5344CB8AC3E}">
        <p14:creationId xmlns:p14="http://schemas.microsoft.com/office/powerpoint/2010/main" val="4049650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1129308"/>
            <a:ext cx="8751257" cy="4139629"/>
          </a:xfrm>
          <a:prstGeom prst="rect">
            <a:avLst/>
          </a:prstGeom>
        </p:spPr>
        <p:txBody>
          <a:bodyPr wrap="square" lIns="76234" tIns="38117" rIns="76234" bIns="38117">
            <a:spAutoFit/>
          </a:bodyPr>
          <a:lstStyle/>
          <a:p>
            <a:pPr algn="just" defTabSz="914400" eaLnBrk="0" fontAlgn="base" hangingPunct="0">
              <a:spcBef>
                <a:spcPct val="0"/>
              </a:spcBef>
              <a:spcAft>
                <a:spcPct val="0"/>
              </a:spcAft>
            </a:pPr>
            <a:r>
              <a:rPr lang="es-CO" sz="2200" b="1" dirty="0">
                <a:solidFill>
                  <a:srgbClr val="0070C0"/>
                </a:solidFill>
                <a:latin typeface="Arial Narrow" pitchFamily="34" charset="0"/>
              </a:rPr>
              <a:t>La conversión completa no significa necesariamente un 100% de armonización con las NICSP de devengo</a:t>
            </a:r>
            <a:r>
              <a:rPr lang="es-CO" sz="2200" b="1" dirty="0">
                <a:solidFill>
                  <a:srgbClr val="000000"/>
                </a:solidFill>
                <a:latin typeface="Arial Narrow" pitchFamily="34" charset="0"/>
              </a:rPr>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defTabSz="914400" eaLnBrk="0" fontAlgn="base" hangingPunct="0">
              <a:spcBef>
                <a:spcPct val="0"/>
              </a:spcBef>
              <a:spcAft>
                <a:spcPct val="0"/>
              </a:spcAft>
            </a:pPr>
            <a:endParaRPr lang="es-CO" sz="2200" b="1" dirty="0">
              <a:solidFill>
                <a:srgbClr val="000000"/>
              </a:solidFill>
              <a:latin typeface="Arial Narrow" pitchFamily="34" charset="0"/>
            </a:endParaRPr>
          </a:p>
          <a:p>
            <a:pPr algn="just" defTabSz="914400" eaLnBrk="0" fontAlgn="base" hangingPunct="0">
              <a:spcBef>
                <a:spcPct val="0"/>
              </a:spcBef>
              <a:spcAft>
                <a:spcPct val="0"/>
              </a:spcAft>
            </a:pPr>
            <a:r>
              <a:rPr lang="es-CO" sz="2200" b="1" dirty="0">
                <a:solidFill>
                  <a:srgbClr val="0070C0"/>
                </a:solidFill>
                <a:latin typeface="Arial Narrow" pitchFamily="34" charset="0"/>
              </a:rPr>
              <a:t>Gradualismo</a:t>
            </a:r>
            <a:r>
              <a:rPr lang="es-CO" sz="2200" b="1" dirty="0">
                <a:solidFill>
                  <a:srgbClr val="000000"/>
                </a:solidFill>
                <a:latin typeface="Arial Narrow" pitchFamily="34" charset="0"/>
              </a:rPr>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5" name="Rectángulo 4"/>
          <p:cNvSpPr/>
          <p:nvPr/>
        </p:nvSpPr>
        <p:spPr>
          <a:xfrm>
            <a:off x="0" y="5293609"/>
            <a:ext cx="2593006" cy="264477"/>
          </a:xfrm>
          <a:prstGeom prst="rect">
            <a:avLst/>
          </a:prstGeom>
          <a:solidFill>
            <a:srgbClr val="FFFFFF"/>
          </a:solidFill>
          <a:ln w="25400" cap="flat" cmpd="sng" algn="ctr">
            <a:solidFill>
              <a:srgbClr val="FFFFFF"/>
            </a:solid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7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0" i="0" u="none" strike="noStrike" kern="0" cap="none" spc="0" normalizeH="0" baseline="0" noProof="0" dirty="0">
                <a:ln>
                  <a:noFill/>
                </a:ln>
                <a:solidFill>
                  <a:srgbClr val="000000"/>
                </a:solidFill>
                <a:effectLst/>
                <a:uLnTx/>
                <a:uFillTx/>
                <a:latin typeface="Calibri"/>
                <a:ea typeface="+mn-ea"/>
                <a:cs typeface="+mn-cs"/>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82638" y="19050"/>
            <a:ext cx="3168352" cy="1057300"/>
          </a:xfrm>
          <a:prstGeom prst="rect">
            <a:avLst/>
          </a:prstGeom>
        </p:spPr>
      </p:pic>
      <p:sp>
        <p:nvSpPr>
          <p:cNvPr id="7" name="CuadroTexto 4"/>
          <p:cNvSpPr txBox="1"/>
          <p:nvPr/>
        </p:nvSpPr>
        <p:spPr>
          <a:xfrm>
            <a:off x="4095006" y="212254"/>
            <a:ext cx="4896544" cy="57606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Prácticas de Transición a NICSP</a:t>
            </a:r>
          </a:p>
        </p:txBody>
      </p:sp>
    </p:spTree>
    <p:extLst>
      <p:ext uri="{BB962C8B-B14F-4D97-AF65-F5344CB8AC3E}">
        <p14:creationId xmlns:p14="http://schemas.microsoft.com/office/powerpoint/2010/main" val="1919869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14908"/>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4" name="Rectángulo 3"/>
          <p:cNvSpPr/>
          <p:nvPr/>
        </p:nvSpPr>
        <p:spPr>
          <a:xfrm>
            <a:off x="0" y="52167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742950" y="250812"/>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3682272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4" name="Rectángulo 3"/>
          <p:cNvSpPr/>
          <p:nvPr/>
        </p:nvSpPr>
        <p:spPr>
          <a:xfrm>
            <a:off x="179512" y="5017740"/>
            <a:ext cx="8282153" cy="384755"/>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a:t>
            </a:r>
          </a:p>
          <a:p>
            <a:pPr defTabSz="914400" eaLnBrk="0" fontAlgn="base" hangingPunct="0">
              <a:spcBef>
                <a:spcPct val="0"/>
              </a:spcBef>
              <a:spcAft>
                <a:spcPct val="0"/>
              </a:spcAft>
            </a:pPr>
            <a:r>
              <a:rPr lang="es-CO" sz="1000" b="1" dirty="0">
                <a:solidFill>
                  <a:srgbClr val="002060"/>
                </a:solidFill>
                <a:latin typeface="Arial Narrow" pitchFamily="34" charset="0"/>
              </a:rPr>
              <a:t>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5" name="Rectángulo 4"/>
          <p:cNvSpPr/>
          <p:nvPr/>
        </p:nvSpPr>
        <p:spPr>
          <a:xfrm>
            <a:off x="424800" y="54072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6" name="Rectángulo 5"/>
          <p:cNvSpPr/>
          <p:nvPr/>
        </p:nvSpPr>
        <p:spPr>
          <a:xfrm>
            <a:off x="733424" y="174154"/>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15946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9132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4" name="Rectángulo 3"/>
          <p:cNvSpPr/>
          <p:nvPr/>
        </p:nvSpPr>
        <p:spPr>
          <a:xfrm>
            <a:off x="139050" y="52548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30052" y="2058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010432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794792"/>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4" name="Rectángulo 3"/>
          <p:cNvSpPr/>
          <p:nvPr/>
        </p:nvSpPr>
        <p:spPr>
          <a:xfrm>
            <a:off x="35496" y="5400174"/>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81050" y="208062"/>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1401220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07772148"/>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5148064" y="1406255"/>
            <a:ext cx="3488914"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Implementación y Capacitación</a:t>
            </a:r>
          </a:p>
        </p:txBody>
      </p:sp>
      <p:sp>
        <p:nvSpPr>
          <p:cNvPr id="5" name="CuadroTexto 4"/>
          <p:cNvSpPr txBox="1"/>
          <p:nvPr/>
        </p:nvSpPr>
        <p:spPr>
          <a:xfrm>
            <a:off x="236303" y="2527524"/>
            <a:ext cx="3488914" cy="1138808"/>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Mantenimiento y Cualificación en la Capacidad Regulatoria</a:t>
            </a:r>
          </a:p>
        </p:txBody>
      </p:sp>
      <p:sp>
        <p:nvSpPr>
          <p:cNvPr id="6" name="CuadroTexto 5"/>
          <p:cNvSpPr txBox="1"/>
          <p:nvPr/>
        </p:nvSpPr>
        <p:spPr>
          <a:xfrm>
            <a:off x="5724128" y="3933758"/>
            <a:ext cx="3271267"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Desarrollo y Práctica de juicio profesional</a:t>
            </a:r>
          </a:p>
        </p:txBody>
      </p:sp>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9" name="Imagen 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0" name="2 Rectángulo"/>
          <p:cNvSpPr/>
          <p:nvPr/>
        </p:nvSpPr>
        <p:spPr>
          <a:xfrm>
            <a:off x="107504" y="4067035"/>
            <a:ext cx="3313463" cy="1443677"/>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Necesidad de complementar las NICSP con regulación nacional (Procedimientos Contables, Guías  de Aplicación y Catálogos Generales de Cuentas y Doctrina)</a:t>
            </a:r>
          </a:p>
        </p:txBody>
      </p:sp>
      <p:sp>
        <p:nvSpPr>
          <p:cNvPr id="11" name="3 Flecha arriba"/>
          <p:cNvSpPr/>
          <p:nvPr/>
        </p:nvSpPr>
        <p:spPr>
          <a:xfrm>
            <a:off x="1518832" y="3638504"/>
            <a:ext cx="316864" cy="3565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2" name="15 Flecha arriba"/>
          <p:cNvSpPr/>
          <p:nvPr/>
        </p:nvSpPr>
        <p:spPr>
          <a:xfrm rot="5400000">
            <a:off x="3538416" y="4477128"/>
            <a:ext cx="333000" cy="4380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3" name="CuadroTexto 12"/>
          <p:cNvSpPr txBox="1"/>
          <p:nvPr/>
        </p:nvSpPr>
        <p:spPr>
          <a:xfrm>
            <a:off x="733424" y="161830"/>
            <a:ext cx="8276867" cy="612771"/>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Dimensiones del Desarrollo y Aplicación de las NICSP</a:t>
            </a:r>
          </a:p>
        </p:txBody>
      </p:sp>
    </p:spTree>
    <p:extLst>
      <p:ext uri="{BB962C8B-B14F-4D97-AF65-F5344CB8AC3E}">
        <p14:creationId xmlns:p14="http://schemas.microsoft.com/office/powerpoint/2010/main" val="360831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9D8523B-79F9-4635-B6B8-E2466E563B6C}"/>
              </a:ext>
            </a:extLst>
          </p:cNvPr>
          <p:cNvSpPr/>
          <p:nvPr/>
        </p:nvSpPr>
        <p:spPr bwMode="auto">
          <a:xfrm>
            <a:off x="134938" y="3876675"/>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4" name="Forma en L 3">
            <a:extLst>
              <a:ext uri="{FF2B5EF4-FFF2-40B4-BE49-F238E27FC236}">
                <a16:creationId xmlns:a16="http://schemas.microsoft.com/office/drawing/2014/main" id="{38BF2BBD-7624-418E-A963-BD42357F1F90}"/>
              </a:ext>
            </a:extLst>
          </p:cNvPr>
          <p:cNvSpPr/>
          <p:nvPr/>
        </p:nvSpPr>
        <p:spPr>
          <a:xfrm rot="5400000">
            <a:off x="303252" y="4221482"/>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5" name="Forma en L 4">
            <a:extLst>
              <a:ext uri="{FF2B5EF4-FFF2-40B4-BE49-F238E27FC236}">
                <a16:creationId xmlns:a16="http://schemas.microsoft.com/office/drawing/2014/main" id="{A002FDA0-07BA-4FA6-A233-2AF2412FD4FB}"/>
              </a:ext>
            </a:extLst>
          </p:cNvPr>
          <p:cNvSpPr/>
          <p:nvPr/>
        </p:nvSpPr>
        <p:spPr>
          <a:xfrm rot="5400000">
            <a:off x="2798045" y="3517655"/>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6" name="Forma en L 5">
            <a:extLst>
              <a:ext uri="{FF2B5EF4-FFF2-40B4-BE49-F238E27FC236}">
                <a16:creationId xmlns:a16="http://schemas.microsoft.com/office/drawing/2014/main" id="{7864B052-36C0-4ECA-B13D-31494EA5DB24}"/>
              </a:ext>
            </a:extLst>
          </p:cNvPr>
          <p:cNvSpPr/>
          <p:nvPr/>
        </p:nvSpPr>
        <p:spPr>
          <a:xfrm rot="5400000">
            <a:off x="3991571" y="3161652"/>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B625DC95-77D6-4A72-B72C-52035B18CC5D}"/>
              </a:ext>
            </a:extLst>
          </p:cNvPr>
          <p:cNvSpPr/>
          <p:nvPr/>
        </p:nvSpPr>
        <p:spPr>
          <a:xfrm rot="5400000">
            <a:off x="5257450" y="2636510"/>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2228E8EC-97FE-457F-B386-459DFCA0B7E5}"/>
              </a:ext>
            </a:extLst>
          </p:cNvPr>
          <p:cNvSpPr/>
          <p:nvPr/>
        </p:nvSpPr>
        <p:spPr>
          <a:xfrm rot="5400000">
            <a:off x="6614660" y="2002943"/>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3651250"/>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3140769"/>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2805113"/>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1937044"/>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2535005"/>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3164417"/>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4117428"/>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8525" y="3478213"/>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3816350"/>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3405188"/>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3763" y="3840163"/>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2300288"/>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2887663"/>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4" name="Rectángulo 23">
            <a:extLst>
              <a:ext uri="{FF2B5EF4-FFF2-40B4-BE49-F238E27FC236}">
                <a16:creationId xmlns:a16="http://schemas.microsoft.com/office/drawing/2014/main" id="{C9D8523B-79F9-4635-B6B8-E2466E563B6C}"/>
              </a:ext>
            </a:extLst>
          </p:cNvPr>
          <p:cNvSpPr/>
          <p:nvPr/>
        </p:nvSpPr>
        <p:spPr bwMode="auto">
          <a:xfrm>
            <a:off x="6411913" y="1714500"/>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5" name="Grupo 24"/>
          <p:cNvGrpSpPr>
            <a:grpSpLocks/>
          </p:cNvGrpSpPr>
          <p:nvPr/>
        </p:nvGrpSpPr>
        <p:grpSpPr bwMode="auto">
          <a:xfrm>
            <a:off x="6524625" y="2228850"/>
            <a:ext cx="1098550" cy="846138"/>
            <a:chOff x="-251230" y="1547017"/>
            <a:chExt cx="4391238" cy="5941918"/>
          </a:xfrm>
        </p:grpSpPr>
        <p:sp>
          <p:nvSpPr>
            <p:cNvPr id="26"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7" name="CuadroTexto 26">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5969EE2D-C74A-4A1F-8948-2F57C63C0449}"/>
              </a:ext>
            </a:extLst>
          </p:cNvPr>
          <p:cNvSpPr/>
          <p:nvPr/>
        </p:nvSpPr>
        <p:spPr bwMode="auto">
          <a:xfrm>
            <a:off x="1101725" y="931863"/>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C009E52E-6E68-46D6-AEF6-ED1EF3113AC8}"/>
              </a:ext>
            </a:extLst>
          </p:cNvPr>
          <p:cNvSpPr txBox="1"/>
          <p:nvPr/>
        </p:nvSpPr>
        <p:spPr>
          <a:xfrm>
            <a:off x="1158875" y="1535113"/>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30" name="CuadroTexto 29">
            <a:extLst>
              <a:ext uri="{FF2B5EF4-FFF2-40B4-BE49-F238E27FC236}">
                <a16:creationId xmlns:a16="http://schemas.microsoft.com/office/drawing/2014/main" id="{7AFB373F-C29C-437B-964C-BF43870BF856}"/>
              </a:ext>
            </a:extLst>
          </p:cNvPr>
          <p:cNvSpPr txBox="1"/>
          <p:nvPr/>
        </p:nvSpPr>
        <p:spPr>
          <a:xfrm>
            <a:off x="2206625" y="1543050"/>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1" name="Forma en L 30">
            <a:extLst>
              <a:ext uri="{FF2B5EF4-FFF2-40B4-BE49-F238E27FC236}">
                <a16:creationId xmlns:a16="http://schemas.microsoft.com/office/drawing/2014/main" id="{CDAC5EE9-D01F-42F1-B39C-235D8C0C6307}"/>
              </a:ext>
            </a:extLst>
          </p:cNvPr>
          <p:cNvSpPr/>
          <p:nvPr/>
        </p:nvSpPr>
        <p:spPr>
          <a:xfrm rot="5400000">
            <a:off x="7956919" y="1212764"/>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2" name="Rectángulo 31">
            <a:extLst>
              <a:ext uri="{FF2B5EF4-FFF2-40B4-BE49-F238E27FC236}">
                <a16:creationId xmlns:a16="http://schemas.microsoft.com/office/drawing/2014/main" id="{C9D8523B-79F9-4635-B6B8-E2466E563B6C}"/>
              </a:ext>
            </a:extLst>
          </p:cNvPr>
          <p:cNvSpPr/>
          <p:nvPr/>
        </p:nvSpPr>
        <p:spPr bwMode="auto">
          <a:xfrm>
            <a:off x="7675563" y="984250"/>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3" name="CuadroTexto 32">
            <a:extLst>
              <a:ext uri="{FF2B5EF4-FFF2-40B4-BE49-F238E27FC236}">
                <a16:creationId xmlns:a16="http://schemas.microsoft.com/office/drawing/2014/main" id="{94F933C1-2957-4413-9C7B-84BCD2422F6B}"/>
              </a:ext>
            </a:extLst>
          </p:cNvPr>
          <p:cNvSpPr txBox="1"/>
          <p:nvPr/>
        </p:nvSpPr>
        <p:spPr>
          <a:xfrm>
            <a:off x="7761288" y="1531938"/>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4" name="Rectángulo 33">
            <a:extLst>
              <a:ext uri="{FF2B5EF4-FFF2-40B4-BE49-F238E27FC236}">
                <a16:creationId xmlns:a16="http://schemas.microsoft.com/office/drawing/2014/main" id="{5969EE2D-C74A-4A1F-8948-2F57C63C0449}"/>
              </a:ext>
            </a:extLst>
          </p:cNvPr>
          <p:cNvSpPr/>
          <p:nvPr/>
        </p:nvSpPr>
        <p:spPr bwMode="auto">
          <a:xfrm>
            <a:off x="3551238" y="933450"/>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5" name="CuadroTexto 34">
            <a:extLst>
              <a:ext uri="{FF2B5EF4-FFF2-40B4-BE49-F238E27FC236}">
                <a16:creationId xmlns:a16="http://schemas.microsoft.com/office/drawing/2014/main" id="{A49D649B-C3A0-4252-863F-61AC801893E7}"/>
              </a:ext>
            </a:extLst>
          </p:cNvPr>
          <p:cNvSpPr txBox="1"/>
          <p:nvPr/>
        </p:nvSpPr>
        <p:spPr>
          <a:xfrm>
            <a:off x="3605213" y="1476375"/>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5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6" name="Forma en L 35">
            <a:extLst>
              <a:ext uri="{FF2B5EF4-FFF2-40B4-BE49-F238E27FC236}">
                <a16:creationId xmlns:a16="http://schemas.microsoft.com/office/drawing/2014/main" id="{CDAC5EE9-D01F-42F1-B39C-235D8C0C6307}"/>
              </a:ext>
            </a:extLst>
          </p:cNvPr>
          <p:cNvSpPr/>
          <p:nvPr/>
        </p:nvSpPr>
        <p:spPr>
          <a:xfrm rot="5400000">
            <a:off x="6826419" y="4091178"/>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7" name="Rectángulo 36">
            <a:extLst>
              <a:ext uri="{FF2B5EF4-FFF2-40B4-BE49-F238E27FC236}">
                <a16:creationId xmlns:a16="http://schemas.microsoft.com/office/drawing/2014/main" id="{5969EE2D-C74A-4A1F-8948-2F57C63C0449}"/>
              </a:ext>
            </a:extLst>
          </p:cNvPr>
          <p:cNvSpPr/>
          <p:nvPr/>
        </p:nvSpPr>
        <p:spPr bwMode="auto">
          <a:xfrm>
            <a:off x="6524625" y="3910013"/>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8" name="CuadroTexto 37">
            <a:extLst>
              <a:ext uri="{FF2B5EF4-FFF2-40B4-BE49-F238E27FC236}">
                <a16:creationId xmlns:a16="http://schemas.microsoft.com/office/drawing/2014/main" id="{A49D649B-C3A0-4252-863F-61AC801893E7}"/>
              </a:ext>
            </a:extLst>
          </p:cNvPr>
          <p:cNvSpPr txBox="1"/>
          <p:nvPr/>
        </p:nvSpPr>
        <p:spPr>
          <a:xfrm>
            <a:off x="6578600" y="4435475"/>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9" name="Forma en L 38">
            <a:extLst>
              <a:ext uri="{FF2B5EF4-FFF2-40B4-BE49-F238E27FC236}">
                <a16:creationId xmlns:a16="http://schemas.microsoft.com/office/drawing/2014/main" id="{CDAC5EE9-D01F-42F1-B39C-235D8C0C6307}"/>
              </a:ext>
            </a:extLst>
          </p:cNvPr>
          <p:cNvSpPr/>
          <p:nvPr/>
        </p:nvSpPr>
        <p:spPr>
          <a:xfrm rot="5400000">
            <a:off x="1327040" y="1207825"/>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Forma en L 39">
            <a:extLst>
              <a:ext uri="{FF2B5EF4-FFF2-40B4-BE49-F238E27FC236}">
                <a16:creationId xmlns:a16="http://schemas.microsoft.com/office/drawing/2014/main" id="{CDAC5EE9-D01F-42F1-B39C-235D8C0C6307}"/>
              </a:ext>
            </a:extLst>
          </p:cNvPr>
          <p:cNvSpPr/>
          <p:nvPr/>
        </p:nvSpPr>
        <p:spPr>
          <a:xfrm rot="5400000">
            <a:off x="3735035" y="1224459"/>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1" name="CuadroTexto 40">
            <a:extLst>
              <a:ext uri="{FF2B5EF4-FFF2-40B4-BE49-F238E27FC236}">
                <a16:creationId xmlns:a16="http://schemas.microsoft.com/office/drawing/2014/main" id="{C009E52E-6E68-46D6-AEF6-ED1EF3113AC8}"/>
              </a:ext>
            </a:extLst>
          </p:cNvPr>
          <p:cNvSpPr txBox="1"/>
          <p:nvPr/>
        </p:nvSpPr>
        <p:spPr>
          <a:xfrm>
            <a:off x="203200" y="4437063"/>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2" name="Forma en L 41">
            <a:extLst>
              <a:ext uri="{FF2B5EF4-FFF2-40B4-BE49-F238E27FC236}">
                <a16:creationId xmlns:a16="http://schemas.microsoft.com/office/drawing/2014/main" id="{6D24C93B-EB57-43EE-A28F-1B6E5F9F23F5}"/>
              </a:ext>
            </a:extLst>
          </p:cNvPr>
          <p:cNvSpPr/>
          <p:nvPr/>
        </p:nvSpPr>
        <p:spPr>
          <a:xfrm rot="5400000">
            <a:off x="1553657" y="3962619"/>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3" name="Imagen 9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450" y="903288"/>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orma en L 43">
            <a:extLst>
              <a:ext uri="{FF2B5EF4-FFF2-40B4-BE49-F238E27FC236}">
                <a16:creationId xmlns:a16="http://schemas.microsoft.com/office/drawing/2014/main" id="{CDAC5EE9-D01F-42F1-B39C-235D8C0C6307}"/>
              </a:ext>
            </a:extLst>
          </p:cNvPr>
          <p:cNvSpPr/>
          <p:nvPr/>
        </p:nvSpPr>
        <p:spPr>
          <a:xfrm rot="5400000">
            <a:off x="2299247" y="1332364"/>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5" name="Imagen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5113" y="4192588"/>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ángulo 45">
            <a:extLst>
              <a:ext uri="{FF2B5EF4-FFF2-40B4-BE49-F238E27FC236}">
                <a16:creationId xmlns:a16="http://schemas.microsoft.com/office/drawing/2014/main" id="{44345980-9AEA-4D14-AEFA-C5096CB490F2}"/>
              </a:ext>
            </a:extLst>
          </p:cNvPr>
          <p:cNvSpPr/>
          <p:nvPr/>
        </p:nvSpPr>
        <p:spPr bwMode="auto">
          <a:xfrm>
            <a:off x="246888" y="96838"/>
            <a:ext cx="8652448" cy="662809"/>
          </a:xfrm>
          <a:prstGeom prst="rect">
            <a:avLst/>
          </a:prstGeom>
          <a:solidFill>
            <a:schemeClr val="accent3">
              <a:lumMod val="40000"/>
              <a:lumOff val="60000"/>
            </a:schemeClr>
          </a:solidFill>
          <a:ln w="6350" cap="flat" cmpd="sng" algn="ctr">
            <a:solidFill>
              <a:schemeClr val="accent3">
                <a:lumMod val="75000"/>
              </a:schemeClr>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2000" b="1" kern="0" dirty="0">
                <a:solidFill>
                  <a:prstClr val="black"/>
                </a:solidFill>
                <a:ea typeface="Tahoma" panose="020B0604030504040204" pitchFamily="34" charset="0"/>
                <a:cs typeface="Tahoma" panose="020B0604030504040204" pitchFamily="34" charset="0"/>
              </a:rPr>
              <a:t>RUTA DEL PROCESO DE IMPLEMENTACIÓN Y APLICACIÓN DE LA CONVERGENCIA CONTABLE PÚBLICA A PRÁCTICAS  INTERNACIONALES </a:t>
            </a:r>
            <a:r>
              <a:rPr lang="es-CO" sz="1800" b="1" kern="0" dirty="0">
                <a:solidFill>
                  <a:prstClr val="black"/>
                </a:solidFill>
                <a:ea typeface="Tahoma" panose="020B0604030504040204" pitchFamily="34" charset="0"/>
                <a:cs typeface="Tahoma" panose="020B0604030504040204" pitchFamily="34" charset="0"/>
              </a:rPr>
              <a:t>(NIIF - NICSP)</a:t>
            </a:r>
          </a:p>
        </p:txBody>
      </p:sp>
      <p:sp>
        <p:nvSpPr>
          <p:cNvPr id="47" name="Forma en L 38">
            <a:extLst>
              <a:ext uri="{FF2B5EF4-FFF2-40B4-BE49-F238E27FC236}">
                <a16:creationId xmlns:a16="http://schemas.microsoft.com/office/drawing/2014/main" id="{CDAC5EE9-D01F-42F1-B39C-235D8C0C6307}"/>
              </a:ext>
            </a:extLst>
          </p:cNvPr>
          <p:cNvSpPr/>
          <p:nvPr/>
        </p:nvSpPr>
        <p:spPr>
          <a:xfrm rot="5400000">
            <a:off x="5428918" y="3976981"/>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8" name="Rectángulo 39">
            <a:extLst>
              <a:ext uri="{FF2B5EF4-FFF2-40B4-BE49-F238E27FC236}">
                <a16:creationId xmlns:a16="http://schemas.microsoft.com/office/drawing/2014/main" id="{5969EE2D-C74A-4A1F-8948-2F57C63C0449}"/>
              </a:ext>
            </a:extLst>
          </p:cNvPr>
          <p:cNvSpPr/>
          <p:nvPr/>
        </p:nvSpPr>
        <p:spPr bwMode="auto">
          <a:xfrm>
            <a:off x="5032375" y="3916363"/>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9" name="CuadroTexto 40">
            <a:extLst>
              <a:ext uri="{FF2B5EF4-FFF2-40B4-BE49-F238E27FC236}">
                <a16:creationId xmlns:a16="http://schemas.microsoft.com/office/drawing/2014/main" id="{A49D649B-C3A0-4252-863F-61AC801893E7}"/>
              </a:ext>
            </a:extLst>
          </p:cNvPr>
          <p:cNvSpPr txBox="1"/>
          <p:nvPr/>
        </p:nvSpPr>
        <p:spPr>
          <a:xfrm>
            <a:off x="4997450" y="4416425"/>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50" name="Rectángulo 49">
            <a:extLst>
              <a:ext uri="{FF2B5EF4-FFF2-40B4-BE49-F238E27FC236}">
                <a16:creationId xmlns:a16="http://schemas.microsoft.com/office/drawing/2014/main" id="{5969EE2D-C74A-4A1F-8948-2F57C63C0449}"/>
              </a:ext>
            </a:extLst>
          </p:cNvPr>
          <p:cNvSpPr/>
          <p:nvPr/>
        </p:nvSpPr>
        <p:spPr bwMode="auto">
          <a:xfrm>
            <a:off x="5676900" y="969963"/>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51" name="Conector recto de flecha 102"/>
          <p:cNvCxnSpPr>
            <a:cxnSpLocks noChangeShapeType="1"/>
          </p:cNvCxnSpPr>
          <p:nvPr/>
        </p:nvCxnSpPr>
        <p:spPr bwMode="auto">
          <a:xfrm flipH="1">
            <a:off x="468313" y="1428750"/>
            <a:ext cx="5795962"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2" name="Forma en L 51">
            <a:extLst>
              <a:ext uri="{FF2B5EF4-FFF2-40B4-BE49-F238E27FC236}">
                <a16:creationId xmlns:a16="http://schemas.microsoft.com/office/drawing/2014/main" id="{CDAC5EE9-D01F-42F1-B39C-235D8C0C6307}"/>
              </a:ext>
            </a:extLst>
          </p:cNvPr>
          <p:cNvSpPr/>
          <p:nvPr/>
        </p:nvSpPr>
        <p:spPr>
          <a:xfrm rot="5400000">
            <a:off x="8235434" y="4127868"/>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3" name="Rectángulo 52">
            <a:extLst>
              <a:ext uri="{FF2B5EF4-FFF2-40B4-BE49-F238E27FC236}">
                <a16:creationId xmlns:a16="http://schemas.microsoft.com/office/drawing/2014/main" id="{5969EE2D-C74A-4A1F-8948-2F57C63C0449}"/>
              </a:ext>
            </a:extLst>
          </p:cNvPr>
          <p:cNvSpPr/>
          <p:nvPr/>
        </p:nvSpPr>
        <p:spPr bwMode="auto">
          <a:xfrm>
            <a:off x="7966960" y="3873692"/>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4" name="CuadroTexto 53">
            <a:extLst>
              <a:ext uri="{FF2B5EF4-FFF2-40B4-BE49-F238E27FC236}">
                <a16:creationId xmlns:a16="http://schemas.microsoft.com/office/drawing/2014/main" id="{A49D649B-C3A0-4252-863F-61AC801893E7}"/>
              </a:ext>
            </a:extLst>
          </p:cNvPr>
          <p:cNvSpPr txBox="1"/>
          <p:nvPr/>
        </p:nvSpPr>
        <p:spPr>
          <a:xfrm>
            <a:off x="8010761" y="4456069"/>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Tree>
    <p:extLst>
      <p:ext uri="{BB962C8B-B14F-4D97-AF65-F5344CB8AC3E}">
        <p14:creationId xmlns:p14="http://schemas.microsoft.com/office/powerpoint/2010/main" val="899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8" grpId="0"/>
      <p:bldP spid="19" grpId="0"/>
      <p:bldP spid="21" grpId="0" animBg="1"/>
      <p:bldP spid="22" grpId="0"/>
      <p:bldP spid="24" grpId="0" animBg="1"/>
      <p:bldP spid="32" grpId="0" animBg="1"/>
      <p:bldP spid="33" grpId="0"/>
      <p:bldP spid="37" grpId="0" animBg="1"/>
      <p:bldP spid="38" grpId="0"/>
      <p:bldP spid="41" grpId="0"/>
      <p:bldP spid="48" grpId="0" animBg="1"/>
      <p:bldP spid="49" grpId="0"/>
      <p:bldP spid="53"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97000" cy="4447406"/>
          </a:xfrm>
          <a:prstGeom prst="rect">
            <a:avLst/>
          </a:prstGeom>
        </p:spPr>
        <p:txBody>
          <a:bodyPr wrap="square" lIns="76234" tIns="38117" rIns="76234" bIns="38117">
            <a:spAutoFit/>
          </a:bodyPr>
          <a:lstStyle/>
          <a:p>
            <a:pPr marL="0" marR="0" lvl="0" indent="0" algn="ctr" defTabSz="914400" eaLnBrk="0" fontAlgn="base" latinLnBrk="0" hangingPunct="0">
              <a:lnSpc>
                <a:spcPct val="100000"/>
              </a:lnSpc>
              <a:spcBef>
                <a:spcPct val="0"/>
              </a:spcBef>
              <a:spcAft>
                <a:spcPts val="1200"/>
              </a:spcAft>
              <a:buClrTx/>
              <a:buSzTx/>
              <a:buFontTx/>
              <a:buNone/>
              <a:tabLst/>
              <a:defRPr/>
            </a:pPr>
            <a:r>
              <a:rPr kumimoji="0" lang="es-CO" sz="2400" b="1" i="0" u="none" strike="noStrike" kern="0" cap="none" spc="0" normalizeH="0" baseline="0" noProof="0" dirty="0">
                <a:ln>
                  <a:noFill/>
                </a:ln>
                <a:solidFill>
                  <a:srgbClr val="2D2DB9"/>
                </a:solidFill>
                <a:effectLst/>
                <a:uLnTx/>
                <a:uFillTx/>
              </a:rPr>
              <a:t>Bienes históricos y culturales</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Exigencia de un acto administrativo que lo declare como tal y que tenga medición fiable,</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Solo activos tangibles, no los intangibles:</a:t>
            </a:r>
          </a:p>
          <a:p>
            <a:pPr marL="743076" marR="0" lvl="1"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El conocimiento en acción no puede ser controlado por la entidad.</a:t>
            </a:r>
          </a:p>
          <a:p>
            <a:pPr marL="743076" marR="0" lvl="1"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La propiedad intelectual aplicaría la NICSP  31 - Activos intangibles.</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Prima su uso como </a:t>
            </a:r>
            <a:r>
              <a:rPr kumimoji="0" lang="es-CO" sz="1800" b="1" i="0" u="none" strike="noStrike" kern="0" cap="none" spc="0" normalizeH="0" baseline="0" noProof="0" dirty="0" err="1">
                <a:ln>
                  <a:noFill/>
                </a:ln>
                <a:solidFill>
                  <a:srgbClr val="000000"/>
                </a:solidFill>
                <a:effectLst/>
                <a:uLnTx/>
                <a:uFillTx/>
              </a:rPr>
              <a:t>PPyE</a:t>
            </a:r>
            <a:r>
              <a:rPr kumimoji="0" lang="es-CO" sz="1800" b="1" i="0" u="none" strike="noStrike" kern="0" cap="none" spc="0" normalizeH="0" baseline="0" noProof="0" dirty="0">
                <a:ln>
                  <a:noFill/>
                </a:ln>
                <a:solidFill>
                  <a:srgbClr val="000000"/>
                </a:solidFill>
                <a:effectLst/>
                <a:uLnTx/>
                <a:uFillTx/>
              </a:rPr>
              <a:t>, Propiedad de Inversión o Bien de Uso Público sobre su condición de histórico y cultural.</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Su valor se aprecia con el paso del tiempo y este no se pierde incluso si hay un daño físico parcial, por ello, no son objeto de depreciación ni deterioro.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No se exige la actualización dado su costo/beneficio.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Si no es posible su medición son objeto de revelación.</a:t>
            </a:r>
          </a:p>
        </p:txBody>
      </p:sp>
      <p:sp>
        <p:nvSpPr>
          <p:cNvPr id="4" name="Rectángulo 5"/>
          <p:cNvSpPr/>
          <p:nvPr/>
        </p:nvSpPr>
        <p:spPr>
          <a:xfrm>
            <a:off x="809624" y="115864"/>
            <a:ext cx="7981951"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Aportes de Colombia a la regulación contable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 del sector público</a:t>
            </a:r>
          </a:p>
        </p:txBody>
      </p:sp>
    </p:spTree>
    <p:extLst>
      <p:ext uri="{BB962C8B-B14F-4D97-AF65-F5344CB8AC3E}">
        <p14:creationId xmlns:p14="http://schemas.microsoft.com/office/powerpoint/2010/main" val="27455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1201316"/>
            <a:ext cx="5398376" cy="4078074"/>
          </a:xfrm>
          <a:prstGeom prst="rect">
            <a:avLst/>
          </a:prstGeom>
        </p:spPr>
        <p:txBody>
          <a:bodyPr wrap="square" lIns="76234" tIns="38117" rIns="76234" bIns="38117">
            <a:spAutoFit/>
          </a:bodyPr>
          <a:lstStyle/>
          <a:p>
            <a:pPr marL="0" marR="0" lvl="0" indent="0" algn="just" defTabSz="914400" eaLnBrk="0" fontAlgn="base" latinLnBrk="0" hangingPunct="0">
              <a:lnSpc>
                <a:spcPct val="100000"/>
              </a:lnSpc>
              <a:spcBef>
                <a:spcPct val="0"/>
              </a:spcBef>
              <a:spcAft>
                <a:spcPts val="1200"/>
              </a:spcAft>
              <a:buClrTx/>
              <a:buSzTx/>
              <a:buFontTx/>
              <a:buNone/>
              <a:tabLst/>
              <a:defRPr/>
            </a:pPr>
            <a:r>
              <a:rPr kumimoji="0" lang="es-CO" sz="2200" b="1" i="0" u="none" strike="noStrike" kern="0" cap="none" spc="0" normalizeH="0" baseline="0" noProof="0" dirty="0">
                <a:ln>
                  <a:noFill/>
                </a:ln>
                <a:solidFill>
                  <a:srgbClr val="2D2DB9"/>
                </a:solidFill>
                <a:effectLst/>
                <a:uLnTx/>
                <a:uFillTx/>
              </a:rPr>
              <a:t>Recursos naturales no renovables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Reservas probadas de estos recursos (comercialmente recuperables).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Se miden por el valor presente neto de los beneficios económicos futuros que se esperan percibir por la explotación del recurso (regalías).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Son objeto de agotamiento.</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Afectación del reconocimiento, variación y agotamiento en el patrimonio.</a:t>
            </a:r>
          </a:p>
        </p:txBody>
      </p:sp>
      <p:pic>
        <p:nvPicPr>
          <p:cNvPr id="4" name="Imagen 3"/>
          <p:cNvPicPr>
            <a:picLocks noChangeAspect="1"/>
          </p:cNvPicPr>
          <p:nvPr/>
        </p:nvPicPr>
        <p:blipFill>
          <a:blip r:embed="rId2"/>
          <a:stretch>
            <a:fillRect/>
          </a:stretch>
        </p:blipFill>
        <p:spPr>
          <a:xfrm>
            <a:off x="5652120" y="1921396"/>
            <a:ext cx="3441712" cy="2160240"/>
          </a:xfrm>
          <a:prstGeom prst="rect">
            <a:avLst/>
          </a:prstGeom>
        </p:spPr>
      </p:pic>
      <p:sp>
        <p:nvSpPr>
          <p:cNvPr id="5" name="Rectángulo 5"/>
          <p:cNvSpPr/>
          <p:nvPr/>
        </p:nvSpPr>
        <p:spPr>
          <a:xfrm>
            <a:off x="779130" y="121196"/>
            <a:ext cx="7312506"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Aportes desde Colombia a la regulación contable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del sector público</a:t>
            </a:r>
          </a:p>
        </p:txBody>
      </p:sp>
      <p:pic>
        <p:nvPicPr>
          <p:cNvPr id="6"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1636" y="121196"/>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5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512" y="985292"/>
            <a:ext cx="8997000" cy="4508961"/>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ts val="1200"/>
              </a:spcAft>
              <a:buClrTx/>
              <a:buSzTx/>
              <a:buFontTx/>
              <a:buNone/>
              <a:tabLst/>
              <a:defRPr/>
            </a:pPr>
            <a:r>
              <a:rPr kumimoji="0" lang="es-CO" sz="2000" b="1" i="0" u="none" strike="noStrike" kern="0" cap="none" spc="0" normalizeH="0" baseline="0" noProof="0" dirty="0">
                <a:ln>
                  <a:noFill/>
                </a:ln>
                <a:solidFill>
                  <a:srgbClr val="2D2DB9"/>
                </a:solidFill>
                <a:effectLst/>
                <a:uLnTx/>
                <a:uFillTx/>
              </a:rPr>
              <a:t>Marco Normativo para Entidades en Liquidación</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Principio de Entidad en Liquidación</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Principio de Legalidad.</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Algunas entidades en liquidación deben continuar desarrollando la función de cometido estatal hasta tanto esta sea asumida por otra entidad pública.</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No todos los activos y pasivos se liquidan, algunos son objeto de traslado a otra entidad pública (distinción entre activos y pasivos para liquidar y para trasladar).</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Valor neto de liquidación como base de medición para los activos para liquidar, pasivos para liquidar y pasivos para trasladar.</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Los activos para trasladar se miden al valor neto en libros (costo/beneficio).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Estados financieros: estado de situación financiera y el estado de la gestión de la liquidación.</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1057300"/>
            <a:ext cx="2699792" cy="1296145"/>
          </a:xfrm>
          <a:prstGeom prst="rect">
            <a:avLst/>
          </a:prstGeom>
        </p:spPr>
      </p:pic>
      <p:sp>
        <p:nvSpPr>
          <p:cNvPr id="5" name="Rectángulo 5"/>
          <p:cNvSpPr/>
          <p:nvPr/>
        </p:nvSpPr>
        <p:spPr>
          <a:xfrm>
            <a:off x="933128" y="96813"/>
            <a:ext cx="7128792"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Aportes desde Colombia a la regulación contable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del sector público</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1920" y="96813"/>
            <a:ext cx="864096" cy="864096"/>
          </a:xfrm>
          <a:prstGeom prst="rect">
            <a:avLst/>
          </a:prstGeom>
        </p:spPr>
      </p:pic>
    </p:spTree>
    <p:extLst>
      <p:ext uri="{BB962C8B-B14F-4D97-AF65-F5344CB8AC3E}">
        <p14:creationId xmlns:p14="http://schemas.microsoft.com/office/powerpoint/2010/main" val="23082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4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683" y="13991"/>
            <a:ext cx="7718181" cy="1054159"/>
          </a:xfrm>
        </p:spPr>
        <p:txBody>
          <a:bodyPr>
            <a:normAutofit/>
          </a:bodyPr>
          <a:lstStyle/>
          <a:p>
            <a:r>
              <a:rPr lang="es-ES" sz="3000" b="1" kern="0" dirty="0">
                <a:latin typeface="Times New Roman" panose="02020603050405020304" pitchFamily="18" charset="0"/>
                <a:cs typeface="Times New Roman" panose="02020603050405020304" pitchFamily="18" charset="0"/>
              </a:rPr>
              <a:t>MODELOS DE CONTABILIDAD</a:t>
            </a:r>
            <a:br>
              <a:rPr lang="es-ES" sz="3000" b="1" kern="0" dirty="0">
                <a:latin typeface="Times New Roman" panose="02020603050405020304" pitchFamily="18" charset="0"/>
                <a:cs typeface="Times New Roman" panose="02020603050405020304" pitchFamily="18" charset="0"/>
              </a:rPr>
            </a:br>
            <a:r>
              <a:rPr lang="es-ES" sz="3000" b="1" kern="0" dirty="0">
                <a:latin typeface="Times New Roman" panose="02020603050405020304" pitchFamily="18" charset="0"/>
                <a:cs typeface="Times New Roman" panose="02020603050405020304" pitchFamily="18" charset="0"/>
              </a:rPr>
              <a:t> - CONVERGENCIA -</a:t>
            </a:r>
            <a:endParaRPr lang="es-CO" sz="3000" b="1" dirty="0">
              <a:latin typeface="Times New Roman" panose="02020603050405020304" pitchFamily="18" charset="0"/>
              <a:cs typeface="Times New Roman" panose="02020603050405020304" pitchFamily="18" charset="0"/>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6416537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MODELOS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CONTABILIDAD</a:t>
            </a:r>
            <a:endParaRPr kumimoji="0" lang="es-CO" sz="1800" b="0" i="0" u="none" strike="noStrike" kern="0" cap="none" spc="0" normalizeH="0" baseline="0" noProof="0" dirty="0">
              <a:ln>
                <a:noFill/>
              </a:ln>
              <a:solidFill>
                <a:srgbClr val="2D2DB9">
                  <a:lumMod val="75000"/>
                </a:srgbClr>
              </a:solidFill>
              <a:effectLst/>
              <a:uLnTx/>
              <a:uFillTx/>
              <a:latin typeface="Arial Narrow" pitchFamily="34" charset="0"/>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Resoluciones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743/2013 (D)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NICSP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 533 /2015</a:t>
            </a:r>
          </a:p>
        </p:txBody>
      </p:sp>
      <p:cxnSp>
        <p:nvCxnSpPr>
          <p:cNvPr id="11" name="Conector recto 3"/>
          <p:cNvCxnSpPr/>
          <p:nvPr/>
        </p:nvCxnSpPr>
        <p:spPr>
          <a:xfrm>
            <a:off x="6444208" y="1768033"/>
            <a:ext cx="523615" cy="9347"/>
          </a:xfrm>
          <a:prstGeom prst="line">
            <a:avLst/>
          </a:prstGeom>
          <a:noFill/>
          <a:ln w="28575" cap="flat" cmpd="sng" algn="ctr">
            <a:solidFill>
              <a:srgbClr val="FFC000"/>
            </a:solidFill>
            <a:prstDash val="solid"/>
          </a:ln>
          <a:effectLst/>
        </p:spPr>
      </p:cxnSp>
      <p:cxnSp>
        <p:nvCxnSpPr>
          <p:cNvPr id="12" name="Conector recto 17"/>
          <p:cNvCxnSpPr/>
          <p:nvPr/>
        </p:nvCxnSpPr>
        <p:spPr>
          <a:xfrm>
            <a:off x="6588224" y="3217540"/>
            <a:ext cx="625478" cy="0"/>
          </a:xfrm>
          <a:prstGeom prst="line">
            <a:avLst/>
          </a:prstGeom>
          <a:noFill/>
          <a:ln w="28575" cap="flat" cmpd="sng" algn="ctr">
            <a:solidFill>
              <a:srgbClr val="FFC000"/>
            </a:solidFill>
            <a:prstDash val="solid"/>
          </a:ln>
          <a:effectLst/>
        </p:spPr>
      </p:cxnSp>
      <p:cxnSp>
        <p:nvCxnSpPr>
          <p:cNvPr id="13" name="Conector recto 18"/>
          <p:cNvCxnSpPr/>
          <p:nvPr/>
        </p:nvCxnSpPr>
        <p:spPr>
          <a:xfrm>
            <a:off x="6625177" y="4657700"/>
            <a:ext cx="589156" cy="0"/>
          </a:xfrm>
          <a:prstGeom prst="line">
            <a:avLst/>
          </a:prstGeom>
          <a:noFill/>
          <a:ln w="28575" cap="flat" cmpd="sng" algn="ctr">
            <a:solidFill>
              <a:srgbClr val="FFC000"/>
            </a:solidFill>
            <a:prstDash val="solid"/>
          </a:ln>
          <a:effectLst/>
        </p:spPr>
      </p:cxnSp>
      <p:cxnSp>
        <p:nvCxnSpPr>
          <p:cNvPr id="14" name="Conector recto 17"/>
          <p:cNvCxnSpPr/>
          <p:nvPr/>
        </p:nvCxnSpPr>
        <p:spPr>
          <a:xfrm flipV="1">
            <a:off x="2339752" y="3338274"/>
            <a:ext cx="432048" cy="2"/>
          </a:xfrm>
          <a:prstGeom prst="line">
            <a:avLst/>
          </a:prstGeom>
          <a:noFill/>
          <a:ln w="28575" cap="flat" cmpd="sng" algn="ctr">
            <a:solidFill>
              <a:srgbClr val="FFC000"/>
            </a:solidFill>
            <a:prstDash val="solid"/>
          </a:ln>
          <a:effectLst/>
        </p:spPr>
      </p:cxnSp>
      <p:cxnSp>
        <p:nvCxnSpPr>
          <p:cNvPr id="15" name="Conector recto 17"/>
          <p:cNvCxnSpPr/>
          <p:nvPr/>
        </p:nvCxnSpPr>
        <p:spPr>
          <a:xfrm flipV="1">
            <a:off x="2003715" y="2065411"/>
            <a:ext cx="840093" cy="720081"/>
          </a:xfrm>
          <a:prstGeom prst="line">
            <a:avLst/>
          </a:prstGeom>
          <a:noFill/>
          <a:ln w="28575" cap="flat" cmpd="sng" algn="ctr">
            <a:solidFill>
              <a:srgbClr val="FFC000"/>
            </a:solidFill>
            <a:prstDash val="solid"/>
          </a:ln>
          <a:effectLst/>
        </p:spPr>
      </p:cxnSp>
      <p:cxnSp>
        <p:nvCxnSpPr>
          <p:cNvPr id="16" name="Conector recto 17"/>
          <p:cNvCxnSpPr/>
          <p:nvPr/>
        </p:nvCxnSpPr>
        <p:spPr>
          <a:xfrm>
            <a:off x="2174741" y="4116602"/>
            <a:ext cx="787398" cy="604746"/>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350107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9</a:t>
            </a:fld>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16" name="Rectángulo 15"/>
          <p:cNvSpPr/>
          <p:nvPr/>
        </p:nvSpPr>
        <p:spPr bwMode="auto">
          <a:xfrm>
            <a:off x="265414" y="896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13" y="861356"/>
            <a:ext cx="8879602" cy="4402976"/>
          </a:xfrm>
          <a:prstGeom prst="rect">
            <a:avLst/>
          </a:prstGeom>
        </p:spPr>
      </p:pic>
    </p:spTree>
    <p:extLst>
      <p:ext uri="{BB962C8B-B14F-4D97-AF65-F5344CB8AC3E}">
        <p14:creationId xmlns:p14="http://schemas.microsoft.com/office/powerpoint/2010/main" val="17861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aciones0109_2018_2.pptx" id="{9854745F-F716-477A-9E18-138129F5CEAC}" vid="{C377E727-B3EE-487F-8A21-EEABDC0848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1341</TotalTime>
  <Words>5759</Words>
  <Application>Microsoft Office PowerPoint</Application>
  <PresentationFormat>Presentación en pantalla (16:10)</PresentationFormat>
  <Paragraphs>767</Paragraphs>
  <Slides>73</Slides>
  <Notes>12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73</vt:i4>
      </vt:variant>
    </vt:vector>
  </HeadingPairs>
  <TitlesOfParts>
    <vt:vector size="84" baseType="lpstr">
      <vt:lpstr>Adobe Heiti Std R</vt:lpstr>
      <vt:lpstr>Arial</vt:lpstr>
      <vt:lpstr>Arial Narrow</vt:lpstr>
      <vt:lpstr>ArialMT</vt:lpstr>
      <vt:lpstr>Calibri</vt:lpstr>
      <vt:lpstr>Calibri Light</vt:lpstr>
      <vt:lpstr>Tahoma</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MODELOS DE CONTABILIDAD  - CONVERGENCIA -</vt:lpstr>
      <vt:lpstr>Presentación de PowerPoint</vt:lpstr>
      <vt:lpstr>COBERTURA DE CAPACITACIONES</vt:lpstr>
      <vt:lpstr>NIVEL GENERAL DE ARMONIZACIÓN  NICSP PAÍSES AMERICA LATINA Y CARIBE</vt:lpstr>
      <vt:lpstr>NIVEL GLOBAL DE ALINEACIÓN POR PAÍSES - AMÉRICA LATINA</vt:lpstr>
      <vt:lpstr>NIVEL GLOBAL DE ALINEACIÓN POR PAÍSES - AMÉRICA LATINA</vt:lpstr>
      <vt:lpstr>CRONOGRAMA DE CONVERSIÓN SEGÚN LOS PLANES DE REFORMA ACTUALES PAÍSES DE AMÉRICA LATINA</vt:lpstr>
      <vt:lpstr>¿POR QUÉ LAS CUENTAS PÚBLICAS SON Y DEBEN SER PÚBLICAS?</vt:lpstr>
      <vt:lpstr>Presentación de PowerPoint</vt:lpstr>
      <vt:lpstr>Presentación de PowerPoint</vt:lpstr>
      <vt:lpstr>Presentación de PowerPoint</vt:lpstr>
      <vt:lpstr>Presentación de PowerPoint</vt:lpstr>
      <vt:lpstr>BALANCE GENERAL DE LA NACIÓN - 2017 (miles de millones)</vt:lpstr>
      <vt:lpstr>ESTADOS DE ACTIVIDAD FINANCIERA, ECONÓMICA, SOCIAL Y AMBIENTAL - 2017 </vt:lpstr>
      <vt:lpstr>BALANCE GENERAL SECTOR PÚBLICO- 2017</vt:lpstr>
      <vt:lpstr>EAFES SECTOR PÚBLICO- 2017</vt:lpstr>
      <vt:lpstr>TRANSPARENCIA, PARTICIPACIÓN Y SERVICIO AL CIUDADANO</vt:lpstr>
      <vt:lpstr>Presentación de PowerPoint</vt:lpstr>
      <vt:lpstr>Presentación de PowerPoint</vt:lpstr>
      <vt:lpstr>Presentación de PowerPoint</vt:lpstr>
      <vt:lpstr>Presentación de PowerPoint</vt:lpstr>
      <vt:lpstr>Gestión Transparente de la Información Fiscal</vt:lpstr>
      <vt:lpstr>Gestión Transparente de la Información Fiscal</vt:lpstr>
      <vt:lpstr>Lecciones de las Recientes Crisis</vt:lpstr>
      <vt:lpstr>Mejoras con respecto a ROSC</vt:lpstr>
      <vt:lpstr>Mejoras con respecto al Código del 2007</vt:lpstr>
      <vt:lpstr>II. Importancia de la información en el Nuevo  Código de Transparencia Fiscal (CTF):Pilar I</vt:lpstr>
      <vt:lpstr>II. Importancia de la información en el CTF Referencias en otros pilares</vt:lpstr>
      <vt:lpstr>Presentación de Informes Fiscales: Pilar I 1. Cobertura</vt:lpstr>
      <vt:lpstr>Presentación de Informes Fiscales: Pilar I 2. Frecuencia y Puntualidad</vt:lpstr>
      <vt:lpstr>Presentación de Informes Fiscales: Pilar I 3. Calidad</vt:lpstr>
      <vt:lpstr>Presentación de Informes Fiscales: Pilar I 4. Integridad</vt:lpstr>
      <vt:lpstr>Presentación de PowerPoint</vt:lpstr>
      <vt:lpstr>Calificación Soberana</vt:lpstr>
      <vt:lpstr>¿Qué es una Calificación Soberana?</vt:lpstr>
      <vt:lpstr>Escala de Calificaciones</vt:lpstr>
      <vt:lpstr>Escala de Calificaciones</vt:lpstr>
      <vt:lpstr>Proceso de Calificación</vt:lpstr>
      <vt:lpstr>Primero: Marco  Analítico  para  Calificaciones Soberanas</vt:lpstr>
      <vt:lpstr>Segundo: Comparación con Pares</vt:lpstr>
      <vt:lpstr>Reportes de Finanzas Públicas y Marco Analítico de  Riesgo Soberano</vt:lpstr>
      <vt:lpstr>Fortaleza Económica</vt:lpstr>
      <vt:lpstr>Fortaleza Institucional (I)</vt:lpstr>
      <vt:lpstr>Fortaleza Institucional (II) ¿Cómo influyen los reportes de finanzas públicas? </vt:lpstr>
      <vt:lpstr>Fortaleza Institucional (III) ¿Cómo influyen los reportes de finanzas públicas?</vt:lpstr>
      <vt:lpstr>Fortaleza Fiscal (I)</vt:lpstr>
      <vt:lpstr>Fortaleza Fiscal (II) ¿Cómo influyen los reportes de finanzas públicas?</vt:lpstr>
      <vt:lpstr>Susceptibilidad a Eventos de Riesgo (I)</vt:lpstr>
      <vt:lpstr>Susceptibilidad a Eventos de Riesgo (II)</vt:lpstr>
      <vt:lpstr>Susceptibilidad a Eventos de Riesgo (III) ¿Cómo influyen los reportes de finanzas públicas?</vt:lpstr>
      <vt:lpstr>RESOLUCIÓN 484 de 2017</vt:lpstr>
      <vt:lpstr>Presentación de PowerPoint</vt:lpstr>
      <vt:lpstr>¿Por qué se dio la Modificación del Cronograma de Implementación?</vt:lpstr>
      <vt:lpstr>Importancia del Saneamiento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Rosalvina Robles Hernandes</dc:creator>
  <cp:lastModifiedBy>Carlos Estrada</cp:lastModifiedBy>
  <cp:revision>212</cp:revision>
  <dcterms:created xsi:type="dcterms:W3CDTF">2018-09-03T12:58:49Z</dcterms:created>
  <dcterms:modified xsi:type="dcterms:W3CDTF">2021-05-27T17:04:38Z</dcterms:modified>
</cp:coreProperties>
</file>