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8" r:id="rId2"/>
    <p:sldId id="331" r:id="rId3"/>
    <p:sldId id="266" r:id="rId4"/>
    <p:sldId id="357" r:id="rId5"/>
    <p:sldId id="334" r:id="rId6"/>
    <p:sldId id="368" r:id="rId7"/>
    <p:sldId id="359" r:id="rId8"/>
    <p:sldId id="320" r:id="rId9"/>
    <p:sldId id="268" r:id="rId10"/>
    <p:sldId id="321" r:id="rId11"/>
    <p:sldId id="322" r:id="rId12"/>
    <p:sldId id="324" r:id="rId13"/>
    <p:sldId id="325" r:id="rId14"/>
    <p:sldId id="326" r:id="rId15"/>
    <p:sldId id="327" r:id="rId16"/>
    <p:sldId id="328" r:id="rId17"/>
    <p:sldId id="329" r:id="rId18"/>
    <p:sldId id="330" r:id="rId19"/>
    <p:sldId id="363" r:id="rId20"/>
    <p:sldId id="364" r:id="rId21"/>
    <p:sldId id="365" r:id="rId22"/>
    <p:sldId id="366" r:id="rId23"/>
    <p:sldId id="367" r:id="rId24"/>
    <p:sldId id="362" r:id="rId25"/>
    <p:sldId id="332" r:id="rId26"/>
    <p:sldId id="333"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260" r:id="rId45"/>
  </p:sldIdLst>
  <p:sldSz cx="9144000" cy="5715000" type="screen16x10"/>
  <p:notesSz cx="6858000" cy="9144000"/>
  <p:defaultTex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36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04" autoAdjust="0"/>
    <p:restoredTop sz="94337" autoAdjust="0"/>
  </p:normalViewPr>
  <p:slideViewPr>
    <p:cSldViewPr snapToGrid="0" showGuides="1">
      <p:cViewPr varScale="1">
        <p:scale>
          <a:sx n="82" d="100"/>
          <a:sy n="82" d="100"/>
        </p:scale>
        <p:origin x="798" y="72"/>
      </p:cViewPr>
      <p:guideLst>
        <p:guide orient="horz" pos="3342"/>
        <p:guide pos="3628"/>
      </p:guideLst>
    </p:cSldViewPr>
  </p:slid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2800" b="1" dirty="0">
                <a:solidFill>
                  <a:sysClr val="windowText" lastClr="000000"/>
                </a:solidFill>
              </a:rPr>
              <a:t>Corrupción en el Mundo: Ranking de los Países</a:t>
            </a:r>
          </a:p>
        </c:rich>
      </c:tx>
      <c:layout>
        <c:manualLayout>
          <c:xMode val="edge"/>
          <c:yMode val="edge"/>
          <c:x val="0.15725765975257305"/>
          <c:y val="1.757840035765816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419"/>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295524177118181E-2"/>
          <c:y val="0.11654636920384952"/>
          <c:w val="0.90026947956115155"/>
          <c:h val="0.34994663167104112"/>
        </c:manualLayout>
      </c:layout>
      <c:bar3DChart>
        <c:barDir val="col"/>
        <c:grouping val="clustered"/>
        <c:varyColors val="0"/>
        <c:ser>
          <c:idx val="0"/>
          <c:order val="0"/>
          <c:spPr>
            <a:solidFill>
              <a:schemeClr val="accent1"/>
            </a:solidFill>
            <a:ln>
              <a:noFill/>
            </a:ln>
            <a:effectLst/>
            <a:sp3d/>
          </c:spPr>
          <c:invertIfNegative val="0"/>
          <c:dPt>
            <c:idx val="7"/>
            <c:invertIfNegative val="0"/>
            <c:bubble3D val="0"/>
            <c:spPr>
              <a:solidFill>
                <a:srgbClr val="C00000"/>
              </a:solidFill>
              <a:ln>
                <a:noFill/>
              </a:ln>
              <a:effectLst/>
              <a:sp3d/>
            </c:spPr>
            <c:extLst>
              <c:ext xmlns:c16="http://schemas.microsoft.com/office/drawing/2014/chart" uri="{C3380CC4-5D6E-409C-BE32-E72D297353CC}">
                <c16:uniqueId val="{00000001-E0A5-402D-AEFA-006C01D9A706}"/>
              </c:ext>
            </c:extLst>
          </c:dPt>
          <c:dPt>
            <c:idx val="8"/>
            <c:invertIfNegative val="0"/>
            <c:bubble3D val="0"/>
            <c:spPr>
              <a:solidFill>
                <a:srgbClr val="C00000"/>
              </a:solidFill>
              <a:ln>
                <a:noFill/>
              </a:ln>
              <a:effectLst/>
              <a:sp3d/>
            </c:spPr>
            <c:extLst>
              <c:ext xmlns:c16="http://schemas.microsoft.com/office/drawing/2014/chart" uri="{C3380CC4-5D6E-409C-BE32-E72D297353CC}">
                <c16:uniqueId val="{00000003-E0A5-402D-AEFA-006C01D9A706}"/>
              </c:ext>
            </c:extLst>
          </c:dPt>
          <c:dPt>
            <c:idx val="10"/>
            <c:invertIfNegative val="0"/>
            <c:bubble3D val="0"/>
            <c:spPr>
              <a:solidFill>
                <a:srgbClr val="C00000"/>
              </a:solidFill>
              <a:ln>
                <a:noFill/>
              </a:ln>
              <a:effectLst/>
              <a:sp3d/>
            </c:spPr>
            <c:extLst>
              <c:ext xmlns:c16="http://schemas.microsoft.com/office/drawing/2014/chart" uri="{C3380CC4-5D6E-409C-BE32-E72D297353CC}">
                <c16:uniqueId val="{00000005-E0A5-402D-AEFA-006C01D9A706}"/>
              </c:ext>
            </c:extLst>
          </c:dPt>
          <c:dPt>
            <c:idx val="13"/>
            <c:invertIfNegative val="0"/>
            <c:bubble3D val="0"/>
            <c:spPr>
              <a:solidFill>
                <a:srgbClr val="C00000"/>
              </a:solidFill>
              <a:ln>
                <a:noFill/>
              </a:ln>
              <a:effectLst/>
              <a:sp3d/>
            </c:spPr>
            <c:extLst>
              <c:ext xmlns:c16="http://schemas.microsoft.com/office/drawing/2014/chart" uri="{C3380CC4-5D6E-409C-BE32-E72D297353CC}">
                <c16:uniqueId val="{00000007-E0A5-402D-AEFA-006C01D9A706}"/>
              </c:ext>
            </c:extLst>
          </c:dPt>
          <c:dPt>
            <c:idx val="14"/>
            <c:invertIfNegative val="0"/>
            <c:bubble3D val="0"/>
            <c:spPr>
              <a:solidFill>
                <a:srgbClr val="C00000"/>
              </a:solidFill>
              <a:ln>
                <a:noFill/>
              </a:ln>
              <a:effectLst/>
              <a:sp3d/>
            </c:spPr>
            <c:extLst>
              <c:ext xmlns:c16="http://schemas.microsoft.com/office/drawing/2014/chart" uri="{C3380CC4-5D6E-409C-BE32-E72D297353CC}">
                <c16:uniqueId val="{00000009-E0A5-402D-AEFA-006C01D9A706}"/>
              </c:ext>
            </c:extLst>
          </c:dPt>
          <c:dPt>
            <c:idx val="16"/>
            <c:invertIfNegative val="0"/>
            <c:bubble3D val="0"/>
            <c:spPr>
              <a:solidFill>
                <a:srgbClr val="C00000"/>
              </a:solidFill>
              <a:ln>
                <a:noFill/>
              </a:ln>
              <a:effectLst/>
              <a:sp3d/>
            </c:spPr>
            <c:extLst>
              <c:ext xmlns:c16="http://schemas.microsoft.com/office/drawing/2014/chart" uri="{C3380CC4-5D6E-409C-BE32-E72D297353CC}">
                <c16:uniqueId val="{0000000B-E0A5-402D-AEFA-006C01D9A706}"/>
              </c:ext>
            </c:extLst>
          </c:dPt>
          <c:dPt>
            <c:idx val="17"/>
            <c:invertIfNegative val="0"/>
            <c:bubble3D val="0"/>
            <c:spPr>
              <a:solidFill>
                <a:srgbClr val="C00000"/>
              </a:solidFill>
              <a:ln>
                <a:noFill/>
              </a:ln>
              <a:effectLst/>
              <a:sp3d/>
            </c:spPr>
            <c:extLst>
              <c:ext xmlns:c16="http://schemas.microsoft.com/office/drawing/2014/chart" uri="{C3380CC4-5D6E-409C-BE32-E72D297353CC}">
                <c16:uniqueId val="{0000000D-E0A5-402D-AEFA-006C01D9A706}"/>
              </c:ext>
            </c:extLst>
          </c:dPt>
          <c:dPt>
            <c:idx val="18"/>
            <c:invertIfNegative val="0"/>
            <c:bubble3D val="0"/>
            <c:spPr>
              <a:solidFill>
                <a:srgbClr val="C00000"/>
              </a:solidFill>
              <a:ln>
                <a:noFill/>
              </a:ln>
              <a:effectLst/>
              <a:sp3d/>
            </c:spPr>
            <c:extLst>
              <c:ext xmlns:c16="http://schemas.microsoft.com/office/drawing/2014/chart" uri="{C3380CC4-5D6E-409C-BE32-E72D297353CC}">
                <c16:uniqueId val="{0000000F-E0A5-402D-AEFA-006C01D9A706}"/>
              </c:ext>
            </c:extLst>
          </c:dPt>
          <c:dPt>
            <c:idx val="20"/>
            <c:invertIfNegative val="0"/>
            <c:bubble3D val="0"/>
            <c:spPr>
              <a:solidFill>
                <a:srgbClr val="C00000"/>
              </a:solidFill>
              <a:ln>
                <a:noFill/>
              </a:ln>
              <a:effectLst/>
              <a:sp3d/>
            </c:spPr>
            <c:extLst>
              <c:ext xmlns:c16="http://schemas.microsoft.com/office/drawing/2014/chart" uri="{C3380CC4-5D6E-409C-BE32-E72D297353CC}">
                <c16:uniqueId val="{00000011-E0A5-402D-AEFA-006C01D9A706}"/>
              </c:ext>
            </c:extLst>
          </c:dPt>
          <c:dPt>
            <c:idx val="21"/>
            <c:invertIfNegative val="0"/>
            <c:bubble3D val="0"/>
            <c:spPr>
              <a:solidFill>
                <a:srgbClr val="C00000"/>
              </a:solidFill>
              <a:ln>
                <a:noFill/>
              </a:ln>
              <a:effectLst/>
              <a:sp3d/>
            </c:spPr>
            <c:extLst>
              <c:ext xmlns:c16="http://schemas.microsoft.com/office/drawing/2014/chart" uri="{C3380CC4-5D6E-409C-BE32-E72D297353CC}">
                <c16:uniqueId val="{00000013-E0A5-402D-AEFA-006C01D9A706}"/>
              </c:ext>
            </c:extLst>
          </c:dPt>
          <c:dPt>
            <c:idx val="24"/>
            <c:invertIfNegative val="0"/>
            <c:bubble3D val="0"/>
            <c:spPr>
              <a:solidFill>
                <a:srgbClr val="C00000"/>
              </a:solidFill>
              <a:ln>
                <a:noFill/>
              </a:ln>
              <a:effectLst/>
              <a:sp3d/>
            </c:spPr>
            <c:extLst>
              <c:ext xmlns:c16="http://schemas.microsoft.com/office/drawing/2014/chart" uri="{C3380CC4-5D6E-409C-BE32-E72D297353CC}">
                <c16:uniqueId val="{00000015-E0A5-402D-AEFA-006C01D9A706}"/>
              </c:ext>
            </c:extLst>
          </c:dPt>
          <c:dPt>
            <c:idx val="25"/>
            <c:invertIfNegative val="0"/>
            <c:bubble3D val="0"/>
            <c:spPr>
              <a:solidFill>
                <a:srgbClr val="C00000"/>
              </a:solidFill>
              <a:ln>
                <a:noFill/>
              </a:ln>
              <a:effectLst/>
              <a:sp3d/>
            </c:spPr>
            <c:extLst>
              <c:ext xmlns:c16="http://schemas.microsoft.com/office/drawing/2014/chart" uri="{C3380CC4-5D6E-409C-BE32-E72D297353CC}">
                <c16:uniqueId val="{00000017-E0A5-402D-AEFA-006C01D9A706}"/>
              </c:ext>
            </c:extLst>
          </c:dPt>
          <c:cat>
            <c:multiLvlStrRef>
              <c:f>Hoja4!$A$1:$B$27</c:f>
              <c:multiLvlStrCache>
                <c:ptCount val="27"/>
                <c:lvl>
                  <c:pt idx="0">
                    <c:v>Nueva Zelanda</c:v>
                  </c:pt>
                  <c:pt idx="1">
                    <c:v>Dinamarca</c:v>
                  </c:pt>
                  <c:pt idx="2">
                    <c:v>Finlandia - Noruega  - Suiza</c:v>
                  </c:pt>
                  <c:pt idx="3">
                    <c:v>Singapur - Suecia</c:v>
                  </c:pt>
                  <c:pt idx="4">
                    <c:v>Canada -Luxemburgo - Holanda - UK</c:v>
                  </c:pt>
                  <c:pt idx="5">
                    <c:v>Alemania</c:v>
                  </c:pt>
                  <c:pt idx="6">
                    <c:v>Belgica - Estados Unidos</c:v>
                  </c:pt>
                  <c:pt idx="7">
                    <c:v>francia  - Uruguay</c:v>
                  </c:pt>
                  <c:pt idx="8">
                    <c:v>Bután - Chile </c:v>
                  </c:pt>
                  <c:pt idx="9">
                    <c:v>Portugal - Qatar - Taiwan</c:v>
                  </c:pt>
                  <c:pt idx="10">
                    <c:v>Costa Rica - Lituania</c:v>
                  </c:pt>
                  <c:pt idx="11">
                    <c:v>Chipre - España - R. Checa</c:v>
                  </c:pt>
                  <c:pt idx="12">
                    <c:v>Italia - Mauricio - Eslovaquia</c:v>
                  </c:pt>
                  <c:pt idx="13">
                    <c:v>Cuba - Malasia</c:v>
                  </c:pt>
                  <c:pt idx="14">
                    <c:v>Argentina - Suazilandia - islas Salomon</c:v>
                  </c:pt>
                  <c:pt idx="15">
                    <c:v>Benin - Kosovo - Kuwait</c:v>
                  </c:pt>
                  <c:pt idx="16">
                    <c:v>Peru - Brasil - Panama - Indonesia</c:v>
                  </c:pt>
                  <c:pt idx="17">
                    <c:v>Colombia - Zambia - Tailandia</c:v>
                  </c:pt>
                  <c:pt idx="18">
                    <c:v>Argelia - Bolivia - El Salvador</c:v>
                  </c:pt>
                  <c:pt idx="19">
                    <c:v>Maldivas -  Niger</c:v>
                  </c:pt>
                  <c:pt idx="20">
                    <c:v>México - R.Dominicana - Honduras</c:v>
                  </c:pt>
                  <c:pt idx="21">
                    <c:v>Paraguay - Rusia</c:v>
                  </c:pt>
                  <c:pt idx="22">
                    <c:v>Guatemala - Mauritania - Kenia</c:v>
                  </c:pt>
                  <c:pt idx="23">
                    <c:v>Líbano - Bangladés</c:v>
                  </c:pt>
                  <c:pt idx="24">
                    <c:v>Nicaragua - Uganda</c:v>
                  </c:pt>
                  <c:pt idx="25">
                    <c:v>Irak - Venezuela</c:v>
                  </c:pt>
                  <c:pt idx="26">
                    <c:v>Somalia</c:v>
                  </c:pt>
                </c:lvl>
                <c:lvl>
                  <c:pt idx="0">
                    <c:v>1</c:v>
                  </c:pt>
                  <c:pt idx="1">
                    <c:v>2</c:v>
                  </c:pt>
                  <c:pt idx="2">
                    <c:v>3</c:v>
                  </c:pt>
                  <c:pt idx="3">
                    <c:v>6</c:v>
                  </c:pt>
                  <c:pt idx="4">
                    <c:v>8</c:v>
                  </c:pt>
                  <c:pt idx="5">
                    <c:v>12</c:v>
                  </c:pt>
                  <c:pt idx="6">
                    <c:v>16</c:v>
                  </c:pt>
                  <c:pt idx="7">
                    <c:v>23</c:v>
                  </c:pt>
                  <c:pt idx="8">
                    <c:v>26</c:v>
                  </c:pt>
                  <c:pt idx="9">
                    <c:v>29</c:v>
                  </c:pt>
                  <c:pt idx="10">
                    <c:v>38</c:v>
                  </c:pt>
                  <c:pt idx="11">
                    <c:v>42</c:v>
                  </c:pt>
                  <c:pt idx="12">
                    <c:v>54</c:v>
                  </c:pt>
                  <c:pt idx="13">
                    <c:v>62</c:v>
                  </c:pt>
                  <c:pt idx="14">
                    <c:v>85</c:v>
                  </c:pt>
                  <c:pt idx="15">
                    <c:v>85</c:v>
                  </c:pt>
                  <c:pt idx="16">
                    <c:v>96</c:v>
                  </c:pt>
                  <c:pt idx="17">
                    <c:v>96</c:v>
                  </c:pt>
                  <c:pt idx="18">
                    <c:v>112</c:v>
                  </c:pt>
                  <c:pt idx="19">
                    <c:v>112</c:v>
                  </c:pt>
                  <c:pt idx="20">
                    <c:v>135</c:v>
                  </c:pt>
                  <c:pt idx="21">
                    <c:v>135</c:v>
                  </c:pt>
                  <c:pt idx="22">
                    <c:v>143</c:v>
                  </c:pt>
                  <c:pt idx="23">
                    <c:v>143</c:v>
                  </c:pt>
                  <c:pt idx="24">
                    <c:v>151</c:v>
                  </c:pt>
                  <c:pt idx="25">
                    <c:v>169</c:v>
                  </c:pt>
                  <c:pt idx="26">
                    <c:v>180</c:v>
                  </c:pt>
                </c:lvl>
              </c:multiLvlStrCache>
            </c:multiLvlStrRef>
          </c:cat>
          <c:val>
            <c:numRef>
              <c:f>Hoja4!$C$1:$C$27</c:f>
              <c:numCache>
                <c:formatCode>General</c:formatCode>
                <c:ptCount val="27"/>
                <c:pt idx="0">
                  <c:v>89</c:v>
                </c:pt>
                <c:pt idx="1">
                  <c:v>88</c:v>
                </c:pt>
                <c:pt idx="2">
                  <c:v>85</c:v>
                </c:pt>
                <c:pt idx="3">
                  <c:v>84</c:v>
                </c:pt>
                <c:pt idx="4">
                  <c:v>82</c:v>
                </c:pt>
                <c:pt idx="5">
                  <c:v>81</c:v>
                </c:pt>
                <c:pt idx="6">
                  <c:v>75</c:v>
                </c:pt>
                <c:pt idx="7">
                  <c:v>70</c:v>
                </c:pt>
                <c:pt idx="8">
                  <c:v>67</c:v>
                </c:pt>
                <c:pt idx="9">
                  <c:v>63</c:v>
                </c:pt>
                <c:pt idx="10">
                  <c:v>59</c:v>
                </c:pt>
                <c:pt idx="11">
                  <c:v>57</c:v>
                </c:pt>
                <c:pt idx="12">
                  <c:v>50</c:v>
                </c:pt>
                <c:pt idx="13">
                  <c:v>47</c:v>
                </c:pt>
                <c:pt idx="14">
                  <c:v>39</c:v>
                </c:pt>
                <c:pt idx="15">
                  <c:v>39</c:v>
                </c:pt>
                <c:pt idx="16">
                  <c:v>37</c:v>
                </c:pt>
                <c:pt idx="17">
                  <c:v>37</c:v>
                </c:pt>
                <c:pt idx="18">
                  <c:v>33</c:v>
                </c:pt>
                <c:pt idx="19">
                  <c:v>33</c:v>
                </c:pt>
                <c:pt idx="20">
                  <c:v>29</c:v>
                </c:pt>
                <c:pt idx="21">
                  <c:v>29</c:v>
                </c:pt>
                <c:pt idx="22">
                  <c:v>28</c:v>
                </c:pt>
                <c:pt idx="23">
                  <c:v>28</c:v>
                </c:pt>
                <c:pt idx="24">
                  <c:v>26</c:v>
                </c:pt>
                <c:pt idx="25">
                  <c:v>18</c:v>
                </c:pt>
                <c:pt idx="26">
                  <c:v>9</c:v>
                </c:pt>
              </c:numCache>
            </c:numRef>
          </c:val>
          <c:extLst>
            <c:ext xmlns:c16="http://schemas.microsoft.com/office/drawing/2014/chart" uri="{C3380CC4-5D6E-409C-BE32-E72D297353CC}">
              <c16:uniqueId val="{00000018-E0A5-402D-AEFA-006C01D9A706}"/>
            </c:ext>
          </c:extLst>
        </c:ser>
        <c:dLbls>
          <c:showLegendKey val="0"/>
          <c:showVal val="0"/>
          <c:showCatName val="0"/>
          <c:showSerName val="0"/>
          <c:showPercent val="0"/>
          <c:showBubbleSize val="0"/>
        </c:dLbls>
        <c:gapWidth val="150"/>
        <c:shape val="box"/>
        <c:axId val="369983088"/>
        <c:axId val="369978776"/>
        <c:axId val="0"/>
      </c:bar3DChart>
      <c:catAx>
        <c:axId val="3699830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419"/>
          </a:p>
        </c:txPr>
        <c:crossAx val="369978776"/>
        <c:crosses val="autoZero"/>
        <c:auto val="1"/>
        <c:lblAlgn val="ctr"/>
        <c:lblOffset val="100"/>
        <c:noMultiLvlLbl val="0"/>
      </c:catAx>
      <c:valAx>
        <c:axId val="36997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419"/>
          </a:p>
        </c:txPr>
        <c:crossAx val="369983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s-CO" sz="2800" b="1" dirty="0">
                <a:solidFill>
                  <a:schemeClr val="tx1"/>
                </a:solidFill>
              </a:rPr>
              <a:t>Corrupción en América: Ranking</a:t>
            </a:r>
            <a:r>
              <a:rPr lang="es-CO" sz="2800" b="1" baseline="0" dirty="0">
                <a:solidFill>
                  <a:schemeClr val="tx1"/>
                </a:solidFill>
              </a:rPr>
              <a:t> de los países</a:t>
            </a:r>
            <a:endParaRPr lang="es-CO" sz="2800" b="1" dirty="0">
              <a:solidFill>
                <a:schemeClr val="tx1"/>
              </a:solidFill>
            </a:endParaRPr>
          </a:p>
        </c:rich>
      </c:tx>
      <c:layout>
        <c:manualLayout>
          <c:xMode val="edge"/>
          <c:yMode val="edge"/>
          <c:x val="0.13861223334394859"/>
          <c:y val="5.0632911392405064E-3"/>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s-419"/>
        </a:p>
      </c:txPr>
    </c:title>
    <c:autoTitleDeleted val="0"/>
    <c:plotArea>
      <c:layout/>
      <c:barChart>
        <c:barDir val="col"/>
        <c:grouping val="clustered"/>
        <c:varyColors val="0"/>
        <c:ser>
          <c:idx val="0"/>
          <c:order val="0"/>
          <c:spPr>
            <a:solidFill>
              <a:schemeClr val="accent1"/>
            </a:solidFill>
            <a:ln>
              <a:noFill/>
            </a:ln>
            <a:effectLst/>
            <a:scene3d>
              <a:camera prst="orthographicFront"/>
              <a:lightRig rig="threePt" dir="t"/>
            </a:scene3d>
            <a:sp3d>
              <a:bevelT prst="relaxedInset"/>
              <a:bevelB w="139700" h="139700" prst="divot"/>
            </a:sp3d>
          </c:spPr>
          <c:invertIfNegative val="0"/>
          <c:dPt>
            <c:idx val="16"/>
            <c:invertIfNegative val="0"/>
            <c:bubble3D val="0"/>
            <c:spPr>
              <a:solidFill>
                <a:srgbClr val="FF0000"/>
              </a:solidFill>
              <a:ln>
                <a:noFill/>
              </a:ln>
              <a:effectLst/>
              <a:scene3d>
                <a:camera prst="orthographicFront"/>
                <a:lightRig rig="threePt" dir="t"/>
              </a:scene3d>
              <a:sp3d>
                <a:bevelT prst="relaxedInset"/>
                <a:bevelB w="139700" h="139700" prst="divot"/>
              </a:sp3d>
            </c:spPr>
            <c:extLst>
              <c:ext xmlns:c16="http://schemas.microsoft.com/office/drawing/2014/chart" uri="{C3380CC4-5D6E-409C-BE32-E72D297353CC}">
                <c16:uniqueId val="{00000001-37A6-4B29-800A-F479B48FD7BA}"/>
              </c:ext>
            </c:extLst>
          </c:dPt>
          <c:cat>
            <c:strRef>
              <c:f>Hoja2!$C$7:$C$36</c:f>
              <c:strCache>
                <c:ptCount val="30"/>
                <c:pt idx="0">
                  <c:v>Uruguay</c:v>
                </c:pt>
                <c:pt idx="1">
                  <c:v>Barbados</c:v>
                </c:pt>
                <c:pt idx="2">
                  <c:v>Chile</c:v>
                </c:pt>
                <c:pt idx="3">
                  <c:v>Bahamas</c:v>
                </c:pt>
                <c:pt idx="4">
                  <c:v>Costa Rica</c:v>
                </c:pt>
                <c:pt idx="5">
                  <c:v>Saint Vincent and the Grenadines</c:v>
                </c:pt>
                <c:pt idx="6">
                  <c:v>Dominica</c:v>
                </c:pt>
                <c:pt idx="7">
                  <c:v>Saint Lucia</c:v>
                </c:pt>
                <c:pt idx="8">
                  <c:v>Grenada</c:v>
                </c:pt>
                <c:pt idx="9">
                  <c:v>Cuba</c:v>
                </c:pt>
                <c:pt idx="10">
                  <c:v>Jamaica</c:v>
                </c:pt>
                <c:pt idx="11">
                  <c:v>Suriname</c:v>
                </c:pt>
                <c:pt idx="12">
                  <c:v>Trinidad and Tobago</c:v>
                </c:pt>
                <c:pt idx="13">
                  <c:v>Argentina</c:v>
                </c:pt>
                <c:pt idx="14">
                  <c:v>Guyana</c:v>
                </c:pt>
                <c:pt idx="15">
                  <c:v>Brazil</c:v>
                </c:pt>
                <c:pt idx="16">
                  <c:v>Colombia</c:v>
                </c:pt>
                <c:pt idx="17">
                  <c:v>Panama</c:v>
                </c:pt>
                <c:pt idx="18">
                  <c:v>Peru</c:v>
                </c:pt>
                <c:pt idx="19">
                  <c:v>Bolivia</c:v>
                </c:pt>
                <c:pt idx="20">
                  <c:v>El Salvador</c:v>
                </c:pt>
                <c:pt idx="21">
                  <c:v>Ecuador</c:v>
                </c:pt>
                <c:pt idx="22">
                  <c:v>Dominican Republic</c:v>
                </c:pt>
                <c:pt idx="23">
                  <c:v>Honduras</c:v>
                </c:pt>
                <c:pt idx="24">
                  <c:v>Mexico</c:v>
                </c:pt>
                <c:pt idx="25">
                  <c:v>Paraguay</c:v>
                </c:pt>
                <c:pt idx="26">
                  <c:v>Guatemala</c:v>
                </c:pt>
                <c:pt idx="27">
                  <c:v>Nicaragua</c:v>
                </c:pt>
                <c:pt idx="28">
                  <c:v>Haiti</c:v>
                </c:pt>
                <c:pt idx="29">
                  <c:v>Venezuela</c:v>
                </c:pt>
              </c:strCache>
            </c:strRef>
          </c:cat>
          <c:val>
            <c:numRef>
              <c:f>Hoja2!$D$7:$D$36</c:f>
              <c:numCache>
                <c:formatCode>General</c:formatCode>
                <c:ptCount val="30"/>
                <c:pt idx="0">
                  <c:v>70</c:v>
                </c:pt>
                <c:pt idx="1">
                  <c:v>68</c:v>
                </c:pt>
                <c:pt idx="2">
                  <c:v>67</c:v>
                </c:pt>
                <c:pt idx="3">
                  <c:v>65</c:v>
                </c:pt>
                <c:pt idx="4">
                  <c:v>59</c:v>
                </c:pt>
                <c:pt idx="5">
                  <c:v>58</c:v>
                </c:pt>
                <c:pt idx="6">
                  <c:v>57</c:v>
                </c:pt>
                <c:pt idx="7">
                  <c:v>55</c:v>
                </c:pt>
                <c:pt idx="8">
                  <c:v>52</c:v>
                </c:pt>
                <c:pt idx="9">
                  <c:v>47</c:v>
                </c:pt>
                <c:pt idx="10">
                  <c:v>44</c:v>
                </c:pt>
                <c:pt idx="11">
                  <c:v>41</c:v>
                </c:pt>
                <c:pt idx="12">
                  <c:v>41</c:v>
                </c:pt>
                <c:pt idx="13">
                  <c:v>39</c:v>
                </c:pt>
                <c:pt idx="14">
                  <c:v>38</c:v>
                </c:pt>
                <c:pt idx="15">
                  <c:v>37</c:v>
                </c:pt>
                <c:pt idx="16">
                  <c:v>37</c:v>
                </c:pt>
                <c:pt idx="17">
                  <c:v>37</c:v>
                </c:pt>
                <c:pt idx="18">
                  <c:v>37</c:v>
                </c:pt>
                <c:pt idx="19">
                  <c:v>33</c:v>
                </c:pt>
                <c:pt idx="20">
                  <c:v>33</c:v>
                </c:pt>
                <c:pt idx="21">
                  <c:v>32</c:v>
                </c:pt>
                <c:pt idx="22">
                  <c:v>29</c:v>
                </c:pt>
                <c:pt idx="23">
                  <c:v>29</c:v>
                </c:pt>
                <c:pt idx="24">
                  <c:v>29</c:v>
                </c:pt>
                <c:pt idx="25">
                  <c:v>29</c:v>
                </c:pt>
                <c:pt idx="26">
                  <c:v>28</c:v>
                </c:pt>
                <c:pt idx="27">
                  <c:v>26</c:v>
                </c:pt>
                <c:pt idx="28">
                  <c:v>22</c:v>
                </c:pt>
                <c:pt idx="29">
                  <c:v>18</c:v>
                </c:pt>
              </c:numCache>
            </c:numRef>
          </c:val>
          <c:extLst>
            <c:ext xmlns:c16="http://schemas.microsoft.com/office/drawing/2014/chart" uri="{C3380CC4-5D6E-409C-BE32-E72D297353CC}">
              <c16:uniqueId val="{00000002-37A6-4B29-800A-F479B48FD7BA}"/>
            </c:ext>
          </c:extLst>
        </c:ser>
        <c:dLbls>
          <c:showLegendKey val="0"/>
          <c:showVal val="0"/>
          <c:showCatName val="0"/>
          <c:showSerName val="0"/>
          <c:showPercent val="0"/>
          <c:showBubbleSize val="0"/>
        </c:dLbls>
        <c:gapWidth val="219"/>
        <c:overlap val="-27"/>
        <c:axId val="369974072"/>
        <c:axId val="369986224"/>
      </c:barChart>
      <c:catAx>
        <c:axId val="369974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419"/>
          </a:p>
        </c:txPr>
        <c:crossAx val="369986224"/>
        <c:crosses val="autoZero"/>
        <c:auto val="1"/>
        <c:lblAlgn val="ctr"/>
        <c:lblOffset val="100"/>
        <c:noMultiLvlLbl val="0"/>
      </c:catAx>
      <c:valAx>
        <c:axId val="369986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419"/>
          </a:p>
        </c:txPr>
        <c:crossAx val="369974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0.11777</cdr:x>
      <cdr:y>0.16308</cdr:y>
    </cdr:from>
    <cdr:to>
      <cdr:x>0.14724</cdr:x>
      <cdr:y>0.90793</cdr:y>
    </cdr:to>
    <cdr:sp macro="" textlink="">
      <cdr:nvSpPr>
        <cdr:cNvPr id="9" name="Pentágono 8"/>
        <cdr:cNvSpPr/>
      </cdr:nvSpPr>
      <cdr:spPr>
        <a:xfrm xmlns:a="http://schemas.openxmlformats.org/drawingml/2006/main" rot="5400000">
          <a:off x="-891855" y="3430014"/>
          <a:ext cx="5021293" cy="360042"/>
        </a:xfrm>
        <a:prstGeom xmlns:a="http://schemas.openxmlformats.org/drawingml/2006/main" prst="homePlate">
          <a:avLst>
            <a:gd name="adj" fmla="val 55336"/>
          </a:avLst>
        </a:prstGeom>
        <a:noFill xmlns:a="http://schemas.openxmlformats.org/drawingml/2006/main"/>
        <a:ln xmlns:a="http://schemas.openxmlformats.org/drawingml/2006/main">
          <a:solidFill>
            <a:schemeClr val="tx1"/>
          </a:solidFill>
        </a:ln>
        <a:effectLst xmlns:a="http://schemas.openxmlformats.org/drawingml/2006/main">
          <a:glow rad="63500">
            <a:schemeClr val="accent2">
              <a:satMod val="175000"/>
              <a:alpha val="40000"/>
            </a:schemeClr>
          </a:glow>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noFill/>
          </a:endParaRPr>
        </a:p>
      </cdr:txBody>
    </cdr:sp>
  </cdr:relSizeAnchor>
  <cdr:relSizeAnchor xmlns:cdr="http://schemas.openxmlformats.org/drawingml/2006/chartDrawing">
    <cdr:from>
      <cdr:x>0.64824</cdr:x>
      <cdr:y>0.3215</cdr:y>
    </cdr:from>
    <cdr:to>
      <cdr:x>0.67182</cdr:x>
      <cdr:y>0.90949</cdr:y>
    </cdr:to>
    <cdr:sp macro="" textlink="">
      <cdr:nvSpPr>
        <cdr:cNvPr id="6" name="Pentágono 5"/>
        <cdr:cNvSpPr/>
      </cdr:nvSpPr>
      <cdr:spPr>
        <a:xfrm xmlns:a="http://schemas.openxmlformats.org/drawingml/2006/main" rot="5400000">
          <a:off x="6081575" y="4005287"/>
          <a:ext cx="3963869" cy="288032"/>
        </a:xfrm>
        <a:prstGeom xmlns:a="http://schemas.openxmlformats.org/drawingml/2006/main" prst="homePlate">
          <a:avLst/>
        </a:prstGeom>
        <a:noFill xmlns:a="http://schemas.openxmlformats.org/drawingml/2006/main"/>
        <a:ln xmlns:a="http://schemas.openxmlformats.org/drawingml/2006/main">
          <a:solidFill>
            <a:srgbClr val="00B050"/>
          </a:solidFill>
        </a:ln>
        <a:effectLst xmlns:a="http://schemas.openxmlformats.org/drawingml/2006/main">
          <a:glow rad="63500">
            <a:schemeClr val="accent4">
              <a:satMod val="175000"/>
              <a:alpha val="40000"/>
            </a:schemeClr>
          </a:glow>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a:noFill/>
          </a:endParaRPr>
        </a:p>
      </cdr:txBody>
    </cdr:sp>
  </cdr:relSizeAnchor>
  <cdr:relSizeAnchor xmlns:cdr="http://schemas.openxmlformats.org/drawingml/2006/chartDrawing">
    <cdr:from>
      <cdr:x>0.63131</cdr:x>
      <cdr:y>0.26071</cdr:y>
    </cdr:from>
    <cdr:to>
      <cdr:x>0.69262</cdr:x>
      <cdr:y>0.3215</cdr:y>
    </cdr:to>
    <cdr:sp macro="" textlink="">
      <cdr:nvSpPr>
        <cdr:cNvPr id="7" name="Elipse 6"/>
        <cdr:cNvSpPr/>
      </cdr:nvSpPr>
      <cdr:spPr>
        <a:xfrm xmlns:a="http://schemas.openxmlformats.org/drawingml/2006/main">
          <a:off x="5785996" y="1318513"/>
          <a:ext cx="561859" cy="307424"/>
        </a:xfrm>
        <a:prstGeom xmlns:a="http://schemas.openxmlformats.org/drawingml/2006/main" prst="ellipse">
          <a:avLst/>
        </a:prstGeom>
        <a:noFill xmlns:a="http://schemas.openxmlformats.org/drawingml/2006/main"/>
        <a:ln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r>
            <a:rPr lang="es-CO" sz="1600" b="1" dirty="0">
              <a:solidFill>
                <a:schemeClr val="tx1"/>
              </a:solidFill>
            </a:rPr>
            <a:t>37</a:t>
          </a:r>
        </a:p>
      </cdr:txBody>
    </cdr:sp>
  </cdr:relSizeAnchor>
</c:userShapes>
</file>

<file path=ppt/drawings/drawing2.xml><?xml version="1.0" encoding="utf-8"?>
<c:userShapes xmlns:c="http://schemas.openxmlformats.org/drawingml/2006/chart">
  <cdr:relSizeAnchor xmlns:cdr="http://schemas.openxmlformats.org/drawingml/2006/chartDrawing">
    <cdr:from>
      <cdr:x>0.53655</cdr:x>
      <cdr:y>0.34234</cdr:y>
    </cdr:from>
    <cdr:to>
      <cdr:x>0.5932</cdr:x>
      <cdr:y>0.39818</cdr:y>
    </cdr:to>
    <cdr:sp macro="" textlink="">
      <cdr:nvSpPr>
        <cdr:cNvPr id="3" name="Elipse 2"/>
        <cdr:cNvSpPr/>
      </cdr:nvSpPr>
      <cdr:spPr>
        <a:xfrm xmlns:a="http://schemas.openxmlformats.org/drawingml/2006/main">
          <a:off x="4695490" y="1678360"/>
          <a:ext cx="495758" cy="273766"/>
        </a:xfrm>
        <a:prstGeom xmlns:a="http://schemas.openxmlformats.org/drawingml/2006/main" prst="ellipse">
          <a:avLst/>
        </a:prstGeom>
        <a:noFill xmlns:a="http://schemas.openxmlformats.org/drawingml/2006/main"/>
        <a:ln xmlns:a="http://schemas.openxmlformats.org/drawingml/2006/main">
          <a:solidFill>
            <a:schemeClr val="accent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CO" sz="1200" b="1" dirty="0">
              <a:solidFill>
                <a:schemeClr val="tx1"/>
              </a:solidFill>
            </a:rPr>
            <a:t>37</a:t>
          </a:r>
        </a:p>
      </cdr:txBody>
    </cdr:sp>
  </cdr:relSizeAnchor>
  <cdr:relSizeAnchor xmlns:cdr="http://schemas.openxmlformats.org/drawingml/2006/chartDrawing">
    <cdr:from>
      <cdr:x>0.03799</cdr:x>
      <cdr:y>0.14821</cdr:y>
    </cdr:from>
    <cdr:to>
      <cdr:x>0.09401</cdr:x>
      <cdr:y>0.20804</cdr:y>
    </cdr:to>
    <cdr:sp macro="" textlink="">
      <cdr:nvSpPr>
        <cdr:cNvPr id="5" name="Elipse 4"/>
        <cdr:cNvSpPr/>
      </cdr:nvSpPr>
      <cdr:spPr>
        <a:xfrm xmlns:a="http://schemas.openxmlformats.org/drawingml/2006/main">
          <a:off x="332426" y="726608"/>
          <a:ext cx="490245" cy="293327"/>
        </a:xfrm>
        <a:prstGeom xmlns:a="http://schemas.openxmlformats.org/drawingml/2006/main" prst="ellipse">
          <a:avLst/>
        </a:prstGeom>
        <a:noFill xmlns:a="http://schemas.openxmlformats.org/drawingml/2006/main"/>
        <a:ln xmlns:a="http://schemas.openxmlformats.org/drawingml/2006/main">
          <a:solidFill>
            <a:schemeClr val="accent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CO" sz="1200" b="1" dirty="0">
              <a:solidFill>
                <a:schemeClr val="tx1"/>
              </a:solidFill>
            </a:rPr>
            <a:t>70</a:t>
          </a:r>
        </a:p>
      </cdr:txBody>
    </cdr:sp>
  </cdr:relSizeAnchor>
  <cdr:relSizeAnchor xmlns:cdr="http://schemas.openxmlformats.org/drawingml/2006/chartDrawing">
    <cdr:from>
      <cdr:x>0.1003</cdr:x>
      <cdr:y>0.16988</cdr:y>
    </cdr:from>
    <cdr:to>
      <cdr:x>0.15758</cdr:x>
      <cdr:y>0.22281</cdr:y>
    </cdr:to>
    <cdr:sp macro="" textlink="">
      <cdr:nvSpPr>
        <cdr:cNvPr id="6" name="Elipse 5"/>
        <cdr:cNvSpPr/>
      </cdr:nvSpPr>
      <cdr:spPr>
        <a:xfrm xmlns:a="http://schemas.openxmlformats.org/drawingml/2006/main">
          <a:off x="877741" y="832873"/>
          <a:ext cx="501272" cy="259499"/>
        </a:xfrm>
        <a:prstGeom xmlns:a="http://schemas.openxmlformats.org/drawingml/2006/main" prst="ellipse">
          <a:avLst/>
        </a:prstGeom>
        <a:noFill xmlns:a="http://schemas.openxmlformats.org/drawingml/2006/main"/>
        <a:ln xmlns:a="http://schemas.openxmlformats.org/drawingml/2006/main">
          <a:solidFill>
            <a:schemeClr val="accent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CO" sz="1200" b="1" dirty="0">
              <a:solidFill>
                <a:schemeClr val="tx1"/>
              </a:solidFill>
            </a:rPr>
            <a:t>67</a:t>
          </a:r>
        </a:p>
      </cdr:txBody>
    </cdr:sp>
  </cdr:relSizeAnchor>
  <cdr:relSizeAnchor xmlns:cdr="http://schemas.openxmlformats.org/drawingml/2006/chartDrawing">
    <cdr:from>
      <cdr:x>0.93891</cdr:x>
      <cdr:y>0.47641</cdr:y>
    </cdr:from>
    <cdr:to>
      <cdr:x>0.99452</cdr:x>
      <cdr:y>0.52358</cdr:y>
    </cdr:to>
    <cdr:sp macro="" textlink="">
      <cdr:nvSpPr>
        <cdr:cNvPr id="7" name="Elipse 6"/>
        <cdr:cNvSpPr/>
      </cdr:nvSpPr>
      <cdr:spPr>
        <a:xfrm xmlns:a="http://schemas.openxmlformats.org/drawingml/2006/main">
          <a:off x="8216677" y="2335710"/>
          <a:ext cx="486657" cy="231260"/>
        </a:xfrm>
        <a:prstGeom xmlns:a="http://schemas.openxmlformats.org/drawingml/2006/main" prst="ellipse">
          <a:avLst/>
        </a:prstGeom>
        <a:noFill xmlns:a="http://schemas.openxmlformats.org/drawingml/2006/main"/>
        <a:ln xmlns:a="http://schemas.openxmlformats.org/drawingml/2006/main">
          <a:solidFill>
            <a:schemeClr val="accent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CO" sz="1200" b="1" dirty="0">
              <a:solidFill>
                <a:schemeClr val="tx1"/>
              </a:solidFill>
            </a:rPr>
            <a:t>18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04A8F-697B-4CE5-B145-2E99F6B41120}" type="datetimeFigureOut">
              <a:rPr lang="es-CO" smtClean="0"/>
              <a:t>27/05/2021</a:t>
            </a:fld>
            <a:endParaRPr lang="es-CO"/>
          </a:p>
        </p:txBody>
      </p:sp>
      <p:sp>
        <p:nvSpPr>
          <p:cNvPr id="4" name="Marcador de imagen de diapositiva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21DE83-E57C-4E4D-8BC6-AE48AE1AC31A}" type="slidenum">
              <a:rPr lang="es-CO" smtClean="0"/>
              <a:t>‹Nº›</a:t>
            </a:fld>
            <a:endParaRPr lang="es-CO"/>
          </a:p>
        </p:txBody>
      </p:sp>
    </p:spTree>
    <p:extLst>
      <p:ext uri="{BB962C8B-B14F-4D97-AF65-F5344CB8AC3E}">
        <p14:creationId xmlns:p14="http://schemas.microsoft.com/office/powerpoint/2010/main" val="3256446417"/>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 plantilla se </a:t>
            </a:r>
            <a:r>
              <a:rPr lang="es-ES" altLang="es-ES" b="1" dirty="0"/>
              <a:t>debe usar </a:t>
            </a:r>
            <a:r>
              <a:rPr lang="es-ES" altLang="es-ES" dirty="0"/>
              <a:t>como archivo de inicio para presentaciones externas de la Contaduría General de la Nación. En formato presentación en pantalla 16:10</a:t>
            </a:r>
          </a:p>
          <a:p>
            <a:pPr eaLnBrk="1" hangingPunct="1"/>
            <a:endParaRPr lang="es-ES" altLang="es-ES" dirty="0"/>
          </a:p>
          <a:p>
            <a:pPr eaLnBrk="1" hangingPunct="1"/>
            <a:r>
              <a:rPr lang="es-ES" altLang="es-ES" b="1" dirty="0"/>
              <a:t>Nota</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a:t>
            </a:r>
            <a:r>
              <a:rPr lang="es-ES" altLang="es-ES" dirty="0"/>
              <a:t> 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pPr eaLnBrk="1" hangingPunct="1"/>
            <a:r>
              <a:rPr lang="es-ES" altLang="es-ES" b="1" dirty="0"/>
              <a:t>Colores coordinados </a:t>
            </a:r>
          </a:p>
          <a:p>
            <a:pPr eaLnBrk="1" hangingPunct="1"/>
            <a:r>
              <a:rPr lang="es-ES" altLang="es-ES" dirty="0"/>
              <a:t>Preste especial atención a los gráficos, diagramas y cuadros de texto. </a:t>
            </a:r>
          </a:p>
          <a:p>
            <a:pPr eaLnBrk="1" hangingPunct="1"/>
            <a:r>
              <a:rPr lang="es-ES" altLang="es-ES" dirty="0"/>
              <a:t>Tenga en cuenta que los asistentes imprimirán en blanco y negro o escala de grises. Ejecute una prueba de impresión para asegurarse de que los colores son los correctos cuando se imprime en blanco y negro puros o</a:t>
            </a:r>
            <a:r>
              <a:rPr lang="es-ES" altLang="es-ES" baseline="0" dirty="0"/>
              <a:t> </a:t>
            </a:r>
            <a:r>
              <a:rPr lang="es-ES" altLang="es-ES" dirty="0"/>
              <a:t>escala de grises.</a:t>
            </a:r>
          </a:p>
          <a:p>
            <a:pPr eaLnBrk="1" hangingPunct="1"/>
            <a:endParaRPr lang="es-ES" altLang="es-ES" dirty="0"/>
          </a:p>
          <a:p>
            <a:pPr eaLnBrk="1" hangingPunct="1"/>
            <a:r>
              <a:rPr lang="es-ES" altLang="es-ES" b="1" dirty="0"/>
              <a:t>Gráficos y tablas</a:t>
            </a:r>
          </a:p>
          <a:p>
            <a:pPr eaLnBrk="1" hangingPunct="1"/>
            <a:r>
              <a:rPr lang="es-ES" altLang="es-ES" dirty="0"/>
              <a:t>Use colores y estilos uniformes y que no distraigan la atención.</a:t>
            </a:r>
          </a:p>
          <a:p>
            <a:pPr eaLnBrk="1" hangingPunct="1"/>
            <a:r>
              <a:rPr lang="es-ES" altLang="es-ES" dirty="0"/>
              <a:t>Etiquete todos los gráficos y tablas.</a:t>
            </a:r>
            <a:r>
              <a:rPr lang="es-ES" altLang="es-ES" baseline="0" dirty="0"/>
              <a:t> </a:t>
            </a:r>
          </a:p>
          <a:p>
            <a:pPr eaLnBrk="1" hangingPunct="1"/>
            <a:r>
              <a:rPr lang="es-ES" altLang="es-ES" baseline="0" dirty="0"/>
              <a:t>N</a:t>
            </a:r>
            <a:r>
              <a:rPr lang="es-ES" altLang="es-ES" dirty="0"/>
              <a:t>o olvide citar la fuente de donde se toman las imágenes, gráficos o tablas (Derechos de autor)</a:t>
            </a:r>
          </a:p>
          <a:p>
            <a:pPr eaLnBrk="1" hangingPunct="1"/>
            <a:endParaRPr lang="es-ES" altLang="es-ES" dirty="0"/>
          </a:p>
          <a:p>
            <a:endParaRPr lang="es-CO"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1</a:t>
            </a:fld>
            <a:endParaRPr lang="es-CO" dirty="0"/>
          </a:p>
        </p:txBody>
      </p:sp>
    </p:spTree>
    <p:extLst>
      <p:ext uri="{BB962C8B-B14F-4D97-AF65-F5344CB8AC3E}">
        <p14:creationId xmlns:p14="http://schemas.microsoft.com/office/powerpoint/2010/main" val="2863724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s-ES" altLang="es-ES" dirty="0"/>
              <a:t>Esta diapositiva finaliza la presentación. Si se requiere que el funcionario de la CGN deba ser contactado,</a:t>
            </a:r>
            <a:r>
              <a:rPr lang="es-ES" altLang="es-ES" baseline="0" dirty="0"/>
              <a:t>  d</a:t>
            </a:r>
            <a:r>
              <a:rPr lang="es-ES" altLang="es-ES" dirty="0"/>
              <a:t>igite el </a:t>
            </a:r>
            <a:r>
              <a:rPr lang="es-ES" altLang="es-ES" b="1" dirty="0"/>
              <a:t>correo electrónico institucional</a:t>
            </a:r>
            <a:r>
              <a:rPr lang="es-ES" altLang="es-ES" b="1" baseline="0" dirty="0"/>
              <a:t>.</a:t>
            </a:r>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44</a:t>
            </a:fld>
            <a:endParaRPr lang="es-CO"/>
          </a:p>
        </p:txBody>
      </p:sp>
    </p:spTree>
    <p:extLst>
      <p:ext uri="{BB962C8B-B14F-4D97-AF65-F5344CB8AC3E}">
        <p14:creationId xmlns:p14="http://schemas.microsoft.com/office/powerpoint/2010/main" val="6326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a:t>
            </a:r>
            <a:r>
              <a:rPr lang="es-ES" altLang="es-ES" baseline="0" dirty="0"/>
              <a:t> diapositiva</a:t>
            </a:r>
            <a:r>
              <a:rPr lang="es-ES" altLang="es-ES" dirty="0"/>
              <a:t> se </a:t>
            </a:r>
            <a:r>
              <a:rPr lang="es-ES" altLang="es-ES" b="1" dirty="0"/>
              <a:t>debe usar </a:t>
            </a:r>
            <a:r>
              <a:rPr lang="es-ES" altLang="es-ES" dirty="0"/>
              <a:t>para nombrar el </a:t>
            </a:r>
            <a:r>
              <a:rPr lang="es-ES" altLang="es-ES" b="1" dirty="0"/>
              <a:t>Nombre del Evento</a:t>
            </a:r>
            <a:r>
              <a:rPr lang="es-ES" altLang="es-ES" b="1" baseline="0" dirty="0"/>
              <a:t> </a:t>
            </a:r>
            <a:r>
              <a:rPr lang="es-ES" altLang="es-ES" b="0" baseline="0" dirty="0"/>
              <a:t>o dar la </a:t>
            </a:r>
            <a:r>
              <a:rPr lang="es-ES" altLang="es-ES" b="1" baseline="0" dirty="0"/>
              <a:t>Bienvenida </a:t>
            </a:r>
            <a:r>
              <a:rPr lang="es-ES" altLang="es-ES" dirty="0"/>
              <a:t>en presentaciones de varios temas o conferencistas.</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3</a:t>
            </a:fld>
            <a:endParaRPr lang="es-CO" dirty="0"/>
          </a:p>
        </p:txBody>
      </p:sp>
    </p:spTree>
    <p:extLst>
      <p:ext uri="{BB962C8B-B14F-4D97-AF65-F5344CB8AC3E}">
        <p14:creationId xmlns:p14="http://schemas.microsoft.com/office/powerpoint/2010/main" val="2816255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a:t>
            </a:r>
            <a:r>
              <a:rPr lang="es-ES" altLang="es-ES" baseline="0" dirty="0"/>
              <a:t> diapositiva</a:t>
            </a:r>
            <a:r>
              <a:rPr lang="es-ES" altLang="es-ES" dirty="0"/>
              <a:t> se </a:t>
            </a:r>
            <a:r>
              <a:rPr lang="es-ES" altLang="es-ES" b="1" dirty="0"/>
              <a:t>debe usar </a:t>
            </a:r>
            <a:r>
              <a:rPr lang="es-ES" altLang="es-ES" dirty="0"/>
              <a:t>para nombrar el </a:t>
            </a:r>
            <a:r>
              <a:rPr lang="es-ES" altLang="es-ES" b="1" dirty="0"/>
              <a:t>Nombre del Evento</a:t>
            </a:r>
            <a:r>
              <a:rPr lang="es-ES" altLang="es-ES" b="1" baseline="0" dirty="0"/>
              <a:t> </a:t>
            </a:r>
            <a:r>
              <a:rPr lang="es-ES" altLang="es-ES" b="0" baseline="0" dirty="0"/>
              <a:t>o dar la </a:t>
            </a:r>
            <a:r>
              <a:rPr lang="es-ES" altLang="es-ES" b="1" baseline="0" dirty="0"/>
              <a:t>Bienvenida </a:t>
            </a:r>
            <a:r>
              <a:rPr lang="es-ES" altLang="es-ES" dirty="0"/>
              <a:t>en presentaciones de varios temas o conferencistas.</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7</a:t>
            </a:fld>
            <a:endParaRPr lang="es-CO" dirty="0"/>
          </a:p>
        </p:txBody>
      </p:sp>
    </p:spTree>
    <p:extLst>
      <p:ext uri="{BB962C8B-B14F-4D97-AF65-F5344CB8AC3E}">
        <p14:creationId xmlns:p14="http://schemas.microsoft.com/office/powerpoint/2010/main" val="490930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421DE83-E57C-4E4D-8BC6-AE48AE1AC31A}" type="slidenum">
              <a:rPr lang="es-CO" smtClean="0"/>
              <a:t>9</a:t>
            </a:fld>
            <a:endParaRPr lang="es-CO" dirty="0"/>
          </a:p>
        </p:txBody>
      </p:sp>
    </p:spTree>
    <p:extLst>
      <p:ext uri="{BB962C8B-B14F-4D97-AF65-F5344CB8AC3E}">
        <p14:creationId xmlns:p14="http://schemas.microsoft.com/office/powerpoint/2010/main" val="3920635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23</a:t>
            </a:fld>
            <a:endParaRPr lang="es-CO"/>
          </a:p>
        </p:txBody>
      </p:sp>
    </p:spTree>
    <p:extLst>
      <p:ext uri="{BB962C8B-B14F-4D97-AF65-F5344CB8AC3E}">
        <p14:creationId xmlns:p14="http://schemas.microsoft.com/office/powerpoint/2010/main" val="4125801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8796F01-7154-41E0-B48B-A6921757531A}" type="slidenum">
              <a:rPr lang="es-ES" smtClean="0"/>
              <a:pPr rtl="0"/>
              <a:t>30</a:t>
            </a:fld>
            <a:endParaRPr lang="es-ES" dirty="0"/>
          </a:p>
        </p:txBody>
      </p:sp>
    </p:spTree>
    <p:extLst>
      <p:ext uri="{BB962C8B-B14F-4D97-AF65-F5344CB8AC3E}">
        <p14:creationId xmlns:p14="http://schemas.microsoft.com/office/powerpoint/2010/main" val="3374776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8796F01-7154-41E0-B48B-A6921757531A}" type="slidenum">
              <a:rPr lang="es-ES" smtClean="0"/>
              <a:pPr rtl="0"/>
              <a:t>31</a:t>
            </a:fld>
            <a:endParaRPr lang="es-ES" dirty="0"/>
          </a:p>
        </p:txBody>
      </p:sp>
    </p:spTree>
    <p:extLst>
      <p:ext uri="{BB962C8B-B14F-4D97-AF65-F5344CB8AC3E}">
        <p14:creationId xmlns:p14="http://schemas.microsoft.com/office/powerpoint/2010/main" val="2801261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8796F01-7154-41E0-B48B-A6921757531A}" type="slidenum">
              <a:rPr lang="es-ES" smtClean="0"/>
              <a:pPr rtl="0"/>
              <a:t>37</a:t>
            </a:fld>
            <a:endParaRPr lang="es-ES" dirty="0"/>
          </a:p>
        </p:txBody>
      </p:sp>
    </p:spTree>
    <p:extLst>
      <p:ext uri="{BB962C8B-B14F-4D97-AF65-F5344CB8AC3E}">
        <p14:creationId xmlns:p14="http://schemas.microsoft.com/office/powerpoint/2010/main" val="4208011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8796F01-7154-41E0-B48B-A6921757531A}" type="slidenum">
              <a:rPr lang="es-ES" smtClean="0"/>
              <a:pPr rtl="0"/>
              <a:t>41</a:t>
            </a:fld>
            <a:endParaRPr lang="es-ES" dirty="0"/>
          </a:p>
        </p:txBody>
      </p:sp>
    </p:spTree>
    <p:extLst>
      <p:ext uri="{BB962C8B-B14F-4D97-AF65-F5344CB8AC3E}">
        <p14:creationId xmlns:p14="http://schemas.microsoft.com/office/powerpoint/2010/main" val="402975168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G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755" y="-12481"/>
            <a:ext cx="9144000" cy="5715000"/>
          </a:xfrm>
          <a:prstGeom prst="rect">
            <a:avLst/>
          </a:prstGeom>
        </p:spPr>
      </p:pic>
      <p:pic>
        <p:nvPicPr>
          <p:cNvPr id="8" name="Imagen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10908" y="480626"/>
            <a:ext cx="1011483" cy="2364393"/>
          </a:xfrm>
          <a:prstGeom prst="rect">
            <a:avLst/>
          </a:prstGeom>
        </p:spPr>
      </p:pic>
      <p:pic>
        <p:nvPicPr>
          <p:cNvPr id="9" name="Imagen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12110" y="1236301"/>
            <a:ext cx="832233" cy="1643126"/>
          </a:xfrm>
          <a:prstGeom prst="rect">
            <a:avLst/>
          </a:prstGeom>
        </p:spPr>
      </p:pic>
      <p:pic>
        <p:nvPicPr>
          <p:cNvPr id="10" name="Imagen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02755" y="1573462"/>
            <a:ext cx="815161" cy="1305965"/>
          </a:xfrm>
          <a:prstGeom prst="rect">
            <a:avLst/>
          </a:prstGeom>
        </p:spPr>
      </p:pic>
      <p:pic>
        <p:nvPicPr>
          <p:cNvPr id="11" name="Imagen 1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392956" y="3219855"/>
            <a:ext cx="4401260" cy="678499"/>
          </a:xfrm>
          <a:prstGeom prst="rect">
            <a:avLst/>
          </a:prstGeom>
        </p:spPr>
      </p:pic>
      <p:pic>
        <p:nvPicPr>
          <p:cNvPr id="12" name="Imagen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383227" y="3844603"/>
            <a:ext cx="4400435" cy="395806"/>
          </a:xfrm>
          <a:prstGeom prst="rect">
            <a:avLst/>
          </a:prstGeom>
        </p:spPr>
      </p:pic>
      <p:pic>
        <p:nvPicPr>
          <p:cNvPr id="13" name="Imagen 12"/>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404495" y="4312637"/>
            <a:ext cx="4379167" cy="259909"/>
          </a:xfrm>
          <a:prstGeom prst="rect">
            <a:avLst/>
          </a:prstGeom>
        </p:spPr>
      </p:pic>
      <p:cxnSp>
        <p:nvCxnSpPr>
          <p:cNvPr id="18" name="Conector recto 17"/>
          <p:cNvCxnSpPr/>
          <p:nvPr userDrawn="1"/>
        </p:nvCxnSpPr>
        <p:spPr>
          <a:xfrm>
            <a:off x="2392955" y="3130061"/>
            <a:ext cx="4390707" cy="0"/>
          </a:xfrm>
          <a:prstGeom prst="line">
            <a:avLst/>
          </a:prstGeom>
          <a:ln w="60325">
            <a:solidFill>
              <a:srgbClr val="00947A"/>
            </a:solidFill>
          </a:ln>
        </p:spPr>
        <p:style>
          <a:lnRef idx="1">
            <a:schemeClr val="accent1"/>
          </a:lnRef>
          <a:fillRef idx="0">
            <a:schemeClr val="accent1"/>
          </a:fillRef>
          <a:effectRef idx="0">
            <a:schemeClr val="accent1"/>
          </a:effectRef>
          <a:fontRef idx="minor">
            <a:schemeClr val="tx1"/>
          </a:fontRef>
        </p:style>
      </p:cxnSp>
      <p:sp>
        <p:nvSpPr>
          <p:cNvPr id="19" name="Elipse 18"/>
          <p:cNvSpPr/>
          <p:nvPr userDrawn="1"/>
        </p:nvSpPr>
        <p:spPr>
          <a:xfrm>
            <a:off x="7678615" y="4240409"/>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75903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fmla="#ppt_w*sin(2.5*pi*$)">
                                          <p:val>
                                            <p:fltVal val="0"/>
                                          </p:val>
                                        </p:tav>
                                        <p:tav tm="100000">
                                          <p:val>
                                            <p:fltVal val="1"/>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2000" fill="hold"/>
                                        <p:tgtEl>
                                          <p:spTgt spid="9"/>
                                        </p:tgtEl>
                                        <p:attrNameLst>
                                          <p:attrName>ppt_w</p:attrName>
                                        </p:attrNameLst>
                                      </p:cBhvr>
                                      <p:tavLst>
                                        <p:tav tm="0" fmla="#ppt_w*sin(2.5*pi*$)">
                                          <p:val>
                                            <p:fltVal val="0"/>
                                          </p:val>
                                        </p:tav>
                                        <p:tav tm="100000">
                                          <p:val>
                                            <p:fltVal val="1"/>
                                          </p:val>
                                        </p:tav>
                                      </p:tavLst>
                                    </p:anim>
                                    <p:anim calcmode="lin" valueType="num">
                                      <p:cBhvr>
                                        <p:cTn id="12" dur="2000" fill="hold"/>
                                        <p:tgtEl>
                                          <p:spTgt spid="9"/>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childTnLst>
                          </p:cTn>
                        </p:par>
                        <p:par>
                          <p:cTn id="17" fill="hold">
                            <p:stCondLst>
                              <p:cond delay="2000"/>
                            </p:stCondLst>
                            <p:childTnLst>
                              <p:par>
                                <p:cTn id="18" presetID="13" presetClass="entr" presetSubtype="16"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plus(in)">
                                      <p:cBhvr>
                                        <p:cTn id="20" dur="1000"/>
                                        <p:tgtEl>
                                          <p:spTgt spid="18"/>
                                        </p:tgtEl>
                                      </p:cBhvr>
                                    </p:animEffect>
                                  </p:childTnLst>
                                </p:cTn>
                              </p:par>
                              <p:par>
                                <p:cTn id="21" presetID="55"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strVal val="#ppt_w*0.70"/>
                                          </p:val>
                                        </p:tav>
                                        <p:tav tm="100000">
                                          <p:val>
                                            <p:strVal val="#ppt_w"/>
                                          </p:val>
                                        </p:tav>
                                      </p:tavLst>
                                    </p:anim>
                                    <p:anim calcmode="lin" valueType="num">
                                      <p:cBhvr>
                                        <p:cTn id="24" dur="1000" fill="hold"/>
                                        <p:tgtEl>
                                          <p:spTgt spid="11"/>
                                        </p:tgtEl>
                                        <p:attrNameLst>
                                          <p:attrName>ppt_h</p:attrName>
                                        </p:attrNameLst>
                                      </p:cBhvr>
                                      <p:tavLst>
                                        <p:tav tm="0">
                                          <p:val>
                                            <p:strVal val="#ppt_h"/>
                                          </p:val>
                                        </p:tav>
                                        <p:tav tm="100000">
                                          <p:val>
                                            <p:strVal val="#ppt_h"/>
                                          </p:val>
                                        </p:tav>
                                      </p:tavLst>
                                    </p:anim>
                                    <p:animEffect transition="in" filter="fade">
                                      <p:cBhvr>
                                        <p:cTn id="25" dur="1000"/>
                                        <p:tgtEl>
                                          <p:spTgt spid="11"/>
                                        </p:tgtEl>
                                      </p:cBhvr>
                                    </p:animEffect>
                                  </p:childTnLst>
                                </p:cTn>
                              </p:par>
                              <p:par>
                                <p:cTn id="26" presetID="55"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3000"/>
                                        <p:tgtEl>
                                          <p:spTgt spid="13"/>
                                        </p:tgtEl>
                                      </p:cBhvr>
                                    </p:animEffect>
                                    <p:anim calcmode="lin" valueType="num">
                                      <p:cBhvr>
                                        <p:cTn id="35" dur="3000" fill="hold"/>
                                        <p:tgtEl>
                                          <p:spTgt spid="13"/>
                                        </p:tgtEl>
                                        <p:attrNameLst>
                                          <p:attrName>ppt_x</p:attrName>
                                        </p:attrNameLst>
                                      </p:cBhvr>
                                      <p:tavLst>
                                        <p:tav tm="0">
                                          <p:val>
                                            <p:strVal val="#ppt_x"/>
                                          </p:val>
                                        </p:tav>
                                        <p:tav tm="100000">
                                          <p:val>
                                            <p:strVal val="#ppt_x"/>
                                          </p:val>
                                        </p:tav>
                                      </p:tavLst>
                                    </p:anim>
                                    <p:anim calcmode="lin" valueType="num">
                                      <p:cBhvr>
                                        <p:cTn id="36" dur="30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4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Tree>
    <p:extLst>
      <p:ext uri="{BB962C8B-B14F-4D97-AF65-F5344CB8AC3E}">
        <p14:creationId xmlns:p14="http://schemas.microsoft.com/office/powerpoint/2010/main" val="4123126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Tree>
    <p:extLst>
      <p:ext uri="{BB962C8B-B14F-4D97-AF65-F5344CB8AC3E}">
        <p14:creationId xmlns:p14="http://schemas.microsoft.com/office/powerpoint/2010/main" val="8062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3809674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pic>
        <p:nvPicPr>
          <p:cNvPr id="35" name="Imagen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pic>
        <p:nvPicPr>
          <p:cNvPr id="8" name="Imagen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8046" y="1597945"/>
            <a:ext cx="245480" cy="328711"/>
          </a:xfrm>
          <a:prstGeom prst="rect">
            <a:avLst/>
          </a:prstGeom>
        </p:spPr>
      </p:pic>
      <p:pic>
        <p:nvPicPr>
          <p:cNvPr id="10" name="Imagen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5639" y="2526958"/>
            <a:ext cx="8137933" cy="343856"/>
          </a:xfrm>
          <a:prstGeom prst="rect">
            <a:avLst/>
          </a:prstGeom>
        </p:spPr>
      </p:pic>
      <p:pic>
        <p:nvPicPr>
          <p:cNvPr id="11" name="Imagen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96904" y="3088849"/>
            <a:ext cx="4349974" cy="660434"/>
          </a:xfrm>
          <a:prstGeom prst="rect">
            <a:avLst/>
          </a:prstGeom>
        </p:spPr>
      </p:pic>
      <p:pic>
        <p:nvPicPr>
          <p:cNvPr id="14" name="Imagen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2586" y="2367276"/>
            <a:ext cx="9144000" cy="83911"/>
          </a:xfrm>
          <a:prstGeom prst="rect">
            <a:avLst/>
          </a:prstGeom>
        </p:spPr>
      </p:pic>
      <p:pic>
        <p:nvPicPr>
          <p:cNvPr id="15" name="Imagen 14"/>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023938" y="5312670"/>
            <a:ext cx="2843756" cy="237995"/>
          </a:xfrm>
          <a:prstGeom prst="rect">
            <a:avLst/>
          </a:prstGeom>
        </p:spPr>
      </p:pic>
      <p:pic>
        <p:nvPicPr>
          <p:cNvPr id="18" name="Imagen 17"/>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710857" y="3661891"/>
            <a:ext cx="2686188" cy="654084"/>
          </a:xfrm>
          <a:prstGeom prst="rect">
            <a:avLst/>
          </a:prstGeom>
        </p:spPr>
      </p:pic>
      <p:pic>
        <p:nvPicPr>
          <p:cNvPr id="20" name="Imagen 19"/>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870670" y="4204079"/>
            <a:ext cx="2232140" cy="666784"/>
          </a:xfrm>
          <a:prstGeom prst="rect">
            <a:avLst/>
          </a:prstGeom>
        </p:spPr>
      </p:pic>
      <p:sp>
        <p:nvSpPr>
          <p:cNvPr id="3" name="CuadroTexto 2"/>
          <p:cNvSpPr txBox="1"/>
          <p:nvPr userDrawn="1"/>
        </p:nvSpPr>
        <p:spPr>
          <a:xfrm>
            <a:off x="635977" y="5183674"/>
            <a:ext cx="2540054" cy="369332"/>
          </a:xfrm>
          <a:prstGeom prst="rect">
            <a:avLst/>
          </a:prstGeom>
          <a:noFill/>
        </p:spPr>
        <p:txBody>
          <a:bodyPr wrap="none" rtlCol="0">
            <a:spAutoFit/>
          </a:bodyPr>
          <a:lstStyle/>
          <a:p>
            <a:r>
              <a:rPr lang="es-CO" sz="1800" i="1" dirty="0">
                <a:solidFill>
                  <a:schemeClr val="bg1">
                    <a:lumMod val="50000"/>
                  </a:schemeClr>
                </a:solidFill>
                <a:latin typeface="Arial" panose="020B0604020202020204" pitchFamily="34" charset="0"/>
                <a:ea typeface="Adobe Heiti Std R" panose="020B0400000000000000" pitchFamily="34" charset="-128"/>
                <a:cs typeface="Arial" panose="020B0604020202020204" pitchFamily="34" charset="0"/>
              </a:rPr>
              <a:t>www.contaduria.gov.co</a:t>
            </a:r>
          </a:p>
        </p:txBody>
      </p:sp>
      <p:sp>
        <p:nvSpPr>
          <p:cNvPr id="21" name="Elipse 20"/>
          <p:cNvSpPr/>
          <p:nvPr userDrawn="1"/>
        </p:nvSpPr>
        <p:spPr>
          <a:xfrm>
            <a:off x="8382000" y="4559243"/>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4" name="Picture 2" descr="http://www.cartagenacaribe.com/images/boton-contactenos.pn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568569" y="4086168"/>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userDrawn="1"/>
        </p:nvSpPr>
        <p:spPr>
          <a:xfrm>
            <a:off x="2245024" y="1162462"/>
            <a:ext cx="4511171" cy="1323439"/>
          </a:xfrm>
          <a:prstGeom prst="rect">
            <a:avLst/>
          </a:prstGeom>
          <a:noFill/>
        </p:spPr>
        <p:txBody>
          <a:bodyPr wrap="none" rtlCol="0">
            <a:spAutoFit/>
          </a:bodyPr>
          <a:lstStyle/>
          <a:p>
            <a:r>
              <a:rPr lang="es-CO" sz="8000" b="1" dirty="0">
                <a:effectLst>
                  <a:outerShdw blurRad="38100" dist="38100" dir="2700000" algn="tl">
                    <a:srgbClr val="000000">
                      <a:alpha val="43137"/>
                    </a:srgbClr>
                  </a:outerShdw>
                </a:effectLst>
                <a:latin typeface="Adobe Heiti Std R" panose="020B0400000000000000" pitchFamily="34" charset="-128"/>
                <a:ea typeface="Adobe Heiti Std R" panose="020B0400000000000000" pitchFamily="34" charset="-128"/>
                <a:cs typeface="Arial" panose="020B0604020202020204" pitchFamily="34" charset="0"/>
              </a:rPr>
              <a:t>GRACIAS</a:t>
            </a:r>
          </a:p>
        </p:txBody>
      </p:sp>
    </p:spTree>
    <p:extLst>
      <p:ext uri="{BB962C8B-B14F-4D97-AF65-F5344CB8AC3E}">
        <p14:creationId xmlns:p14="http://schemas.microsoft.com/office/powerpoint/2010/main" val="2441050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6" presetClass="entr" presetSubtype="16"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par>
                          <p:cTn id="21" fill="hold">
                            <p:stCondLst>
                              <p:cond delay="3500"/>
                            </p:stCondLst>
                            <p:childTnLst>
                              <p:par>
                                <p:cTn id="22" presetID="50" presetClass="entr" presetSubtype="0" decel="100000" fill="hold" nodeType="afterEffect">
                                  <p:stCondLst>
                                    <p:cond delay="5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3000" fill="hold"/>
                                        <p:tgtEl>
                                          <p:spTgt spid="10"/>
                                        </p:tgtEl>
                                        <p:attrNameLst>
                                          <p:attrName>ppt_w</p:attrName>
                                        </p:attrNameLst>
                                      </p:cBhvr>
                                      <p:tavLst>
                                        <p:tav tm="0">
                                          <p:val>
                                            <p:strVal val="#ppt_w+.3"/>
                                          </p:val>
                                        </p:tav>
                                        <p:tav tm="100000">
                                          <p:val>
                                            <p:strVal val="#ppt_w"/>
                                          </p:val>
                                        </p:tav>
                                      </p:tavLst>
                                    </p:anim>
                                    <p:anim calcmode="lin" valueType="num">
                                      <p:cBhvr>
                                        <p:cTn id="25" dur="3000" fill="hold"/>
                                        <p:tgtEl>
                                          <p:spTgt spid="10"/>
                                        </p:tgtEl>
                                        <p:attrNameLst>
                                          <p:attrName>ppt_h</p:attrName>
                                        </p:attrNameLst>
                                      </p:cBhvr>
                                      <p:tavLst>
                                        <p:tav tm="0">
                                          <p:val>
                                            <p:strVal val="#ppt_h"/>
                                          </p:val>
                                        </p:tav>
                                        <p:tav tm="100000">
                                          <p:val>
                                            <p:strVal val="#ppt_h"/>
                                          </p:val>
                                        </p:tav>
                                      </p:tavLst>
                                    </p:anim>
                                    <p:animEffect transition="in" filter="fade">
                                      <p:cBhvr>
                                        <p:cTn id="26" dur="3000"/>
                                        <p:tgtEl>
                                          <p:spTgt spid="10"/>
                                        </p:tgtEl>
                                      </p:cBhvr>
                                    </p:animEffect>
                                  </p:childTnLst>
                                </p:cTn>
                              </p:par>
                              <p:par>
                                <p:cTn id="27" presetID="9" presetClass="entr" presetSubtype="0" fill="hold" nodeType="withEffect">
                                  <p:stCondLst>
                                    <p:cond delay="3000"/>
                                  </p:stCondLst>
                                  <p:childTnLst>
                                    <p:set>
                                      <p:cBhvr>
                                        <p:cTn id="28" dur="1" fill="hold">
                                          <p:stCondLst>
                                            <p:cond delay="0"/>
                                          </p:stCondLst>
                                        </p:cTn>
                                        <p:tgtEl>
                                          <p:spTgt spid="34"/>
                                        </p:tgtEl>
                                        <p:attrNameLst>
                                          <p:attrName>style.visibility</p:attrName>
                                        </p:attrNameLst>
                                      </p:cBhvr>
                                      <p:to>
                                        <p:strVal val="visible"/>
                                      </p:to>
                                    </p:set>
                                    <p:animEffect transition="in" filter="dissolve">
                                      <p:cBhvr>
                                        <p:cTn id="29" dur="2000"/>
                                        <p:tgtEl>
                                          <p:spTgt spid="34"/>
                                        </p:tgtEl>
                                      </p:cBhvr>
                                    </p:animEffect>
                                  </p:childTnLst>
                                </p:cTn>
                              </p:par>
                            </p:childTnLst>
                          </p:cTn>
                        </p:par>
                        <p:par>
                          <p:cTn id="30" fill="hold">
                            <p:stCondLst>
                              <p:cond delay="8500"/>
                            </p:stCondLst>
                            <p:childTnLst>
                              <p:par>
                                <p:cTn id="31" presetID="47" presetClass="entr" presetSubtype="0" fill="hold" nodeType="afterEffect">
                                  <p:stCondLst>
                                    <p:cond delay="5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10000"/>
                            </p:stCondLst>
                            <p:childTnLst>
                              <p:par>
                                <p:cTn id="37" presetID="47" presetClass="entr" presetSubtype="0" fill="hold"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par>
                          <p:cTn id="42" fill="hold">
                            <p:stCondLst>
                              <p:cond delay="11500"/>
                            </p:stCondLst>
                            <p:childTnLst>
                              <p:par>
                                <p:cTn id="43" presetID="47" presetClass="entr" presetSubtype="0" fill="hold" nodeType="afterEffect">
                                  <p:stCondLst>
                                    <p:cond delay="50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3000"/>
                                        <p:tgtEl>
                                          <p:spTgt spid="3"/>
                                        </p:tgtEl>
                                      </p:cBhvr>
                                    </p:animEffect>
                                    <p:anim calcmode="lin" valueType="num">
                                      <p:cBhvr>
                                        <p:cTn id="51" dur="3000" fill="hold"/>
                                        <p:tgtEl>
                                          <p:spTgt spid="3"/>
                                        </p:tgtEl>
                                        <p:attrNameLst>
                                          <p:attrName>ppt_x</p:attrName>
                                        </p:attrNameLst>
                                      </p:cBhvr>
                                      <p:tavLst>
                                        <p:tav tm="0">
                                          <p:val>
                                            <p:strVal val="#ppt_x"/>
                                          </p:val>
                                        </p:tav>
                                        <p:tav tm="100000">
                                          <p:val>
                                            <p:strVal val="#ppt_x"/>
                                          </p:val>
                                        </p:tav>
                                      </p:tavLst>
                                    </p:anim>
                                    <p:anim calcmode="lin" valueType="num">
                                      <p:cBhvr>
                                        <p:cTn id="52" dur="3000" fill="hold"/>
                                        <p:tgtEl>
                                          <p:spTgt spid="3"/>
                                        </p:tgtEl>
                                        <p:attrNameLst>
                                          <p:attrName>ppt_y</p:attrName>
                                        </p:attrNameLst>
                                      </p:cBhvr>
                                      <p:tavLst>
                                        <p:tav tm="0">
                                          <p:val>
                                            <p:strVal val="#ppt_y+.1"/>
                                          </p:val>
                                        </p:tav>
                                        <p:tav tm="100000">
                                          <p:val>
                                            <p:strVal val="#ppt_y"/>
                                          </p:val>
                                        </p:tav>
                                      </p:tavLst>
                                    </p:anim>
                                  </p:childTnLst>
                                </p:cTn>
                              </p:par>
                            </p:childTnLst>
                          </p:cTn>
                        </p:par>
                        <p:par>
                          <p:cTn id="53" fill="hold">
                            <p:stCondLst>
                              <p:cond delay="14500"/>
                            </p:stCondLst>
                            <p:childTnLst>
                              <p:par>
                                <p:cTn id="54" presetID="10" presetClass="entr" presetSubtype="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4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1744276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Nombre Evento - Bienvenida">
    <p:spTree>
      <p:nvGrpSpPr>
        <p:cNvPr id="1" name=""/>
        <p:cNvGrpSpPr/>
        <p:nvPr/>
      </p:nvGrpSpPr>
      <p:grpSpPr>
        <a:xfrm>
          <a:off x="0" y="0"/>
          <a:ext cx="0" cy="0"/>
          <a:chOff x="0" y="0"/>
          <a:chExt cx="0" cy="0"/>
        </a:xfrm>
      </p:grpSpPr>
      <p:pic>
        <p:nvPicPr>
          <p:cNvPr id="20" name="Imagen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2" name="Title 1"/>
          <p:cNvSpPr>
            <a:spLocks noGrp="1"/>
          </p:cNvSpPr>
          <p:nvPr>
            <p:ph type="ctrTitle" hasCustomPrompt="1"/>
          </p:nvPr>
        </p:nvSpPr>
        <p:spPr>
          <a:xfrm>
            <a:off x="2868717" y="1236596"/>
            <a:ext cx="5079531" cy="1989667"/>
          </a:xfrm>
        </p:spPr>
        <p:txBody>
          <a:bodyPr anchor="b">
            <a:normAutofit/>
          </a:bodyPr>
          <a:lstStyle>
            <a:lvl1pPr algn="ctr">
              <a:defRPr sz="4000" baseline="0">
                <a:latin typeface="Arial" panose="020B0604020202020204" pitchFamily="34" charset="0"/>
                <a:cs typeface="Arial" panose="020B0604020202020204" pitchFamily="34" charset="0"/>
              </a:defRPr>
            </a:lvl1pPr>
          </a:lstStyle>
          <a:p>
            <a:r>
              <a:rPr lang="es-ES" dirty="0"/>
              <a:t>Haga clic para modificar el título o nombre del evento</a:t>
            </a:r>
            <a:endParaRPr lang="en-US" dirty="0"/>
          </a:p>
        </p:txBody>
      </p:sp>
      <p:sp>
        <p:nvSpPr>
          <p:cNvPr id="3" name="Subtitle 2"/>
          <p:cNvSpPr>
            <a:spLocks noGrp="1"/>
          </p:cNvSpPr>
          <p:nvPr>
            <p:ph type="subTitle" idx="1" hasCustomPrompt="1"/>
          </p:nvPr>
        </p:nvSpPr>
        <p:spPr>
          <a:xfrm>
            <a:off x="2868718" y="3389881"/>
            <a:ext cx="5079531" cy="1379802"/>
          </a:xfrm>
        </p:spPr>
        <p:txBody>
          <a:bodyPr>
            <a:normAutofit/>
          </a:bodyPr>
          <a:lstStyle>
            <a:lvl1pPr marL="0" indent="0" algn="ctr">
              <a:buNone/>
              <a:defRPr sz="2000">
                <a:solidFill>
                  <a:schemeClr val="bg1">
                    <a:lumMod val="50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o descripción del expositor (Profesión – Cargos – títulos)</a:t>
            </a:r>
            <a:endParaRPr lang="en-US" dirty="0"/>
          </a:p>
        </p:txBody>
      </p:sp>
      <p:pic>
        <p:nvPicPr>
          <p:cNvPr id="19" name="Imagen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606" y="1146487"/>
            <a:ext cx="2720111" cy="4168302"/>
          </a:xfrm>
          <a:prstGeom prst="rect">
            <a:avLst/>
          </a:prstGeom>
        </p:spPr>
      </p:pic>
      <p:pic>
        <p:nvPicPr>
          <p:cNvPr id="21" name="Imagen 2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
        <p:nvSpPr>
          <p:cNvPr id="22" name="CuadroTexto 21"/>
          <p:cNvSpPr txBox="1"/>
          <p:nvPr userDrawn="1"/>
        </p:nvSpPr>
        <p:spPr>
          <a:xfrm>
            <a:off x="1752600" y="1308100"/>
            <a:ext cx="684803" cy="923330"/>
          </a:xfrm>
          <a:prstGeom prst="rect">
            <a:avLst/>
          </a:prstGeom>
          <a:noFill/>
        </p:spPr>
        <p:txBody>
          <a:bodyPr wrap="none" rtlCol="0">
            <a:spAutoFit/>
          </a:bodyPr>
          <a:lstStyle/>
          <a:p>
            <a:r>
              <a:rPr lang="es-CO" sz="54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C</a:t>
            </a:r>
          </a:p>
        </p:txBody>
      </p:sp>
      <p:sp>
        <p:nvSpPr>
          <p:cNvPr id="23" name="CuadroTexto 22"/>
          <p:cNvSpPr txBox="1"/>
          <p:nvPr userDrawn="1"/>
        </p:nvSpPr>
        <p:spPr>
          <a:xfrm>
            <a:off x="557657" y="2794000"/>
            <a:ext cx="543739" cy="646331"/>
          </a:xfrm>
          <a:prstGeom prst="rect">
            <a:avLst/>
          </a:prstGeom>
          <a:noFill/>
        </p:spPr>
        <p:txBody>
          <a:bodyPr wrap="none" rtlCol="0">
            <a:spAutoFit/>
          </a:bodyPr>
          <a:lstStyle/>
          <a:p>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G</a:t>
            </a:r>
          </a:p>
        </p:txBody>
      </p:sp>
      <p:sp>
        <p:nvSpPr>
          <p:cNvPr id="24" name="CuadroTexto 23"/>
          <p:cNvSpPr txBox="1"/>
          <p:nvPr userDrawn="1"/>
        </p:nvSpPr>
        <p:spPr>
          <a:xfrm>
            <a:off x="1736148" y="4433817"/>
            <a:ext cx="518091" cy="646331"/>
          </a:xfrm>
          <a:prstGeom prst="rect">
            <a:avLst/>
          </a:prstGeom>
          <a:noFill/>
        </p:spPr>
        <p:txBody>
          <a:bodyPr wrap="none" rtlCol="0">
            <a:spAutoFit/>
          </a:bodyPr>
          <a:lstStyle/>
          <a:p>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N</a:t>
            </a:r>
          </a:p>
        </p:txBody>
      </p:sp>
      <p:sp>
        <p:nvSpPr>
          <p:cNvPr id="10" name="Elipse 9"/>
          <p:cNvSpPr/>
          <p:nvPr userDrawn="1"/>
        </p:nvSpPr>
        <p:spPr>
          <a:xfrm>
            <a:off x="8379358" y="392309"/>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20272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withEffect">
                                  <p:stCondLst>
                                    <p:cond delay="500"/>
                                  </p:stCondLst>
                                  <p:childTnLst>
                                    <p:anim calcmode="lin" valueType="num">
                                      <p:cBhvr>
                                        <p:cTn id="6" dur="1000"/>
                                        <p:tgtEl>
                                          <p:spTgt spid="22"/>
                                        </p:tgtEl>
                                        <p:attrNameLst>
                                          <p:attrName>ppt_w</p:attrName>
                                        </p:attrNameLst>
                                      </p:cBhvr>
                                      <p:tavLst>
                                        <p:tav tm="0">
                                          <p:val>
                                            <p:strVal val="ppt_w"/>
                                          </p:val>
                                        </p:tav>
                                        <p:tav tm="100000">
                                          <p:val>
                                            <p:strVal val="ppt_w*0.70"/>
                                          </p:val>
                                        </p:tav>
                                      </p:tavLst>
                                    </p:anim>
                                    <p:anim calcmode="lin" valueType="num">
                                      <p:cBhvr>
                                        <p:cTn id="7" dur="1000"/>
                                        <p:tgtEl>
                                          <p:spTgt spid="22"/>
                                        </p:tgtEl>
                                        <p:attrNameLst>
                                          <p:attrName>ppt_h</p:attrName>
                                        </p:attrNameLst>
                                      </p:cBhvr>
                                      <p:tavLst>
                                        <p:tav tm="0">
                                          <p:val>
                                            <p:strVal val="ppt_h"/>
                                          </p:val>
                                        </p:tav>
                                        <p:tav tm="100000">
                                          <p:val>
                                            <p:strVal val="ppt_h"/>
                                          </p:val>
                                        </p:tav>
                                      </p:tavLst>
                                    </p:anim>
                                    <p:animEffect transition="out" filter="fade">
                                      <p:cBhvr>
                                        <p:cTn id="8" dur="1000"/>
                                        <p:tgtEl>
                                          <p:spTgt spid="22"/>
                                        </p:tgtEl>
                                      </p:cBhvr>
                                    </p:animEffect>
                                    <p:set>
                                      <p:cBhvr>
                                        <p:cTn id="9" dur="1" fill="hold">
                                          <p:stCondLst>
                                            <p:cond delay="999"/>
                                          </p:stCondLst>
                                        </p:cTn>
                                        <p:tgtEl>
                                          <p:spTgt spid="22"/>
                                        </p:tgtEl>
                                        <p:attrNameLst>
                                          <p:attrName>style.visibility</p:attrName>
                                        </p:attrNameLst>
                                      </p:cBhvr>
                                      <p:to>
                                        <p:strVal val="hidden"/>
                                      </p:to>
                                    </p:set>
                                  </p:childTnLst>
                                </p:cTn>
                              </p:par>
                              <p:par>
                                <p:cTn id="10" presetID="55" presetClass="exit" presetSubtype="0" fill="hold" grpId="0" nodeType="withEffect">
                                  <p:stCondLst>
                                    <p:cond delay="1000"/>
                                  </p:stCondLst>
                                  <p:childTnLst>
                                    <p:anim calcmode="lin" valueType="num">
                                      <p:cBhvr>
                                        <p:cTn id="11" dur="1000"/>
                                        <p:tgtEl>
                                          <p:spTgt spid="23"/>
                                        </p:tgtEl>
                                        <p:attrNameLst>
                                          <p:attrName>ppt_w</p:attrName>
                                        </p:attrNameLst>
                                      </p:cBhvr>
                                      <p:tavLst>
                                        <p:tav tm="0">
                                          <p:val>
                                            <p:strVal val="ppt_w"/>
                                          </p:val>
                                        </p:tav>
                                        <p:tav tm="100000">
                                          <p:val>
                                            <p:strVal val="ppt_w*0.70"/>
                                          </p:val>
                                        </p:tav>
                                      </p:tavLst>
                                    </p:anim>
                                    <p:anim calcmode="lin" valueType="num">
                                      <p:cBhvr>
                                        <p:cTn id="12" dur="1000"/>
                                        <p:tgtEl>
                                          <p:spTgt spid="23"/>
                                        </p:tgtEl>
                                        <p:attrNameLst>
                                          <p:attrName>ppt_h</p:attrName>
                                        </p:attrNameLst>
                                      </p:cBhvr>
                                      <p:tavLst>
                                        <p:tav tm="0">
                                          <p:val>
                                            <p:strVal val="ppt_h"/>
                                          </p:val>
                                        </p:tav>
                                        <p:tav tm="100000">
                                          <p:val>
                                            <p:strVal val="ppt_h"/>
                                          </p:val>
                                        </p:tav>
                                      </p:tavLst>
                                    </p:anim>
                                    <p:animEffect transition="out" filter="fade">
                                      <p:cBhvr>
                                        <p:cTn id="13" dur="1000"/>
                                        <p:tgtEl>
                                          <p:spTgt spid="23"/>
                                        </p:tgtEl>
                                      </p:cBhvr>
                                    </p:animEffect>
                                    <p:set>
                                      <p:cBhvr>
                                        <p:cTn id="14" dur="1" fill="hold">
                                          <p:stCondLst>
                                            <p:cond delay="999"/>
                                          </p:stCondLst>
                                        </p:cTn>
                                        <p:tgtEl>
                                          <p:spTgt spid="23"/>
                                        </p:tgtEl>
                                        <p:attrNameLst>
                                          <p:attrName>style.visibility</p:attrName>
                                        </p:attrNameLst>
                                      </p:cBhvr>
                                      <p:to>
                                        <p:strVal val="hidden"/>
                                      </p:to>
                                    </p:set>
                                  </p:childTnLst>
                                </p:cTn>
                              </p:par>
                            </p:childTnLst>
                          </p:cTn>
                        </p:par>
                        <p:par>
                          <p:cTn id="15" fill="hold">
                            <p:stCondLst>
                              <p:cond delay="2000"/>
                            </p:stCondLst>
                            <p:childTnLst>
                              <p:par>
                                <p:cTn id="16" presetID="55" presetClass="exit" presetSubtype="0" fill="hold" grpId="0" nodeType="afterEffect">
                                  <p:stCondLst>
                                    <p:cond delay="0"/>
                                  </p:stCondLst>
                                  <p:childTnLst>
                                    <p:anim calcmode="lin" valueType="num">
                                      <p:cBhvr>
                                        <p:cTn id="17" dur="1000"/>
                                        <p:tgtEl>
                                          <p:spTgt spid="24"/>
                                        </p:tgtEl>
                                        <p:attrNameLst>
                                          <p:attrName>ppt_w</p:attrName>
                                        </p:attrNameLst>
                                      </p:cBhvr>
                                      <p:tavLst>
                                        <p:tav tm="0">
                                          <p:val>
                                            <p:strVal val="ppt_w"/>
                                          </p:val>
                                        </p:tav>
                                        <p:tav tm="100000">
                                          <p:val>
                                            <p:strVal val="ppt_w*0.70"/>
                                          </p:val>
                                        </p:tav>
                                      </p:tavLst>
                                    </p:anim>
                                    <p:anim calcmode="lin" valueType="num">
                                      <p:cBhvr>
                                        <p:cTn id="18" dur="1000"/>
                                        <p:tgtEl>
                                          <p:spTgt spid="24"/>
                                        </p:tgtEl>
                                        <p:attrNameLst>
                                          <p:attrName>ppt_h</p:attrName>
                                        </p:attrNameLst>
                                      </p:cBhvr>
                                      <p:tavLst>
                                        <p:tav tm="0">
                                          <p:val>
                                            <p:strVal val="ppt_h"/>
                                          </p:val>
                                        </p:tav>
                                        <p:tav tm="100000">
                                          <p:val>
                                            <p:strVal val="ppt_h"/>
                                          </p:val>
                                        </p:tav>
                                      </p:tavLst>
                                    </p:anim>
                                    <p:animEffect transition="out" filter="fade">
                                      <p:cBhvr>
                                        <p:cTn id="19" dur="1000"/>
                                        <p:tgtEl>
                                          <p:spTgt spid="24"/>
                                        </p:tgtEl>
                                      </p:cBhvr>
                                    </p:animEffect>
                                    <p:set>
                                      <p:cBhvr>
                                        <p:cTn id="20" dur="1" fill="hold">
                                          <p:stCondLst>
                                            <p:cond delay="999"/>
                                          </p:stCondLst>
                                        </p:cTn>
                                        <p:tgtEl>
                                          <p:spTgt spid="24"/>
                                        </p:tgtEl>
                                        <p:attrNameLst>
                                          <p:attrName>style.visibility</p:attrName>
                                        </p:attrNameLst>
                                      </p:cBhvr>
                                      <p:to>
                                        <p:strVal val="hidden"/>
                                      </p:to>
                                    </p:set>
                                  </p:childTnLst>
                                </p:cTn>
                              </p:par>
                              <p:par>
                                <p:cTn id="21" presetID="55"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3000" fill="hold"/>
                                        <p:tgtEl>
                                          <p:spTgt spid="2"/>
                                        </p:tgtEl>
                                        <p:attrNameLst>
                                          <p:attrName>ppt_w</p:attrName>
                                        </p:attrNameLst>
                                      </p:cBhvr>
                                      <p:tavLst>
                                        <p:tav tm="0">
                                          <p:val>
                                            <p:strVal val="#ppt_w*0.70"/>
                                          </p:val>
                                        </p:tav>
                                        <p:tav tm="100000">
                                          <p:val>
                                            <p:strVal val="#ppt_w"/>
                                          </p:val>
                                        </p:tav>
                                      </p:tavLst>
                                    </p:anim>
                                    <p:anim calcmode="lin" valueType="num">
                                      <p:cBhvr>
                                        <p:cTn id="24" dur="3000" fill="hold"/>
                                        <p:tgtEl>
                                          <p:spTgt spid="2"/>
                                        </p:tgtEl>
                                        <p:attrNameLst>
                                          <p:attrName>ppt_h</p:attrName>
                                        </p:attrNameLst>
                                      </p:cBhvr>
                                      <p:tavLst>
                                        <p:tav tm="0">
                                          <p:val>
                                            <p:strVal val="#ppt_h"/>
                                          </p:val>
                                        </p:tav>
                                        <p:tav tm="100000">
                                          <p:val>
                                            <p:strVal val="#ppt_h"/>
                                          </p:val>
                                        </p:tav>
                                      </p:tavLst>
                                    </p:anim>
                                    <p:animEffect transition="in" filter="fade">
                                      <p:cBhvr>
                                        <p:cTn id="25" dur="3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33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31" dur="33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32" dur="33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4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0" presetClass="entr" presetSubtype="0" decel="10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3300" fill="hold"/>
                        <p:tgtEl>
                          <p:spTgt spid="3"/>
                        </p:tgtEl>
                        <p:attrNameLst>
                          <p:attrName>ppt_w</p:attrName>
                        </p:attrNameLst>
                      </p:cBhvr>
                      <p:tavLst>
                        <p:tav tm="0">
                          <p:val>
                            <p:strVal val="#ppt_w+.3"/>
                          </p:val>
                        </p:tav>
                        <p:tav tm="100000">
                          <p:val>
                            <p:strVal val="#ppt_w"/>
                          </p:val>
                        </p:tav>
                      </p:tavLst>
                    </p:anim>
                    <p:anim calcmode="lin" valueType="num">
                      <p:cBhvr>
                        <p:cTn dur="3300" fill="hold"/>
                        <p:tgtEl>
                          <p:spTgt spid="3"/>
                        </p:tgtEl>
                        <p:attrNameLst>
                          <p:attrName>ppt_h</p:attrName>
                        </p:attrNameLst>
                      </p:cBhvr>
                      <p:tavLst>
                        <p:tav tm="0">
                          <p:val>
                            <p:strVal val="#ppt_h"/>
                          </p:val>
                        </p:tav>
                        <p:tav tm="100000">
                          <p:val>
                            <p:strVal val="#ppt_h"/>
                          </p:val>
                        </p:tav>
                      </p:tavLst>
                    </p:anim>
                    <p:animEffect transition="in" filter="fade">
                      <p:cBhvr>
                        <p:cTn dur="3300"/>
                        <p:tgtEl>
                          <p:spTgt spid="3"/>
                        </p:tgtEl>
                      </p:cBhvr>
                    </p:animEffect>
                  </p:childTnLst>
                </p:cTn>
              </p:par>
            </p:tnLst>
          </p:tmpl>
        </p:tmplLst>
      </p:bldP>
      <p:bldP spid="22" grpId="0"/>
      <p:bldP spid="23" grpId="0"/>
      <p:bldP spid="24" grpId="0"/>
      <p:bldP spid="1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MAS">
    <p:spTree>
      <p:nvGrpSpPr>
        <p:cNvPr id="1" name=""/>
        <p:cNvGrpSpPr/>
        <p:nvPr/>
      </p:nvGrpSpPr>
      <p:grpSpPr>
        <a:xfrm>
          <a:off x="0" y="0"/>
          <a:ext cx="0" cy="0"/>
          <a:chOff x="0" y="0"/>
          <a:chExt cx="0" cy="0"/>
        </a:xfrm>
      </p:grpSpPr>
      <p:sp>
        <p:nvSpPr>
          <p:cNvPr id="2" name="Título 1"/>
          <p:cNvSpPr>
            <a:spLocks noGrp="1"/>
          </p:cNvSpPr>
          <p:nvPr>
            <p:ph type="title"/>
          </p:nvPr>
        </p:nvSpPr>
        <p:spPr>
          <a:xfrm>
            <a:off x="2367516" y="2444960"/>
            <a:ext cx="6322828" cy="1104636"/>
          </a:xfrm>
        </p:spPr>
        <p:txBody>
          <a:bodyPr/>
          <a:lstStyle/>
          <a:p>
            <a:r>
              <a:rPr lang="es-ES" dirty="0"/>
              <a:t>Haga clic para modificar el estilo de título del patrón</a:t>
            </a:r>
            <a:endParaRPr lang="es-CO" dirty="0"/>
          </a:p>
        </p:txBody>
      </p:sp>
      <p:sp>
        <p:nvSpPr>
          <p:cNvPr id="6" name="Elipse 5"/>
          <p:cNvSpPr/>
          <p:nvPr userDrawn="1"/>
        </p:nvSpPr>
        <p:spPr>
          <a:xfrm>
            <a:off x="31442" y="481311"/>
            <a:ext cx="317739" cy="476761"/>
          </a:xfrm>
          <a:custGeom>
            <a:avLst/>
            <a:gdLst>
              <a:gd name="connsiteX0" fmla="*/ 0 w 354419"/>
              <a:gd name="connsiteY0" fmla="*/ 237461 h 474921"/>
              <a:gd name="connsiteX1" fmla="*/ 177210 w 354419"/>
              <a:gd name="connsiteY1" fmla="*/ 0 h 474921"/>
              <a:gd name="connsiteX2" fmla="*/ 354420 w 354419"/>
              <a:gd name="connsiteY2" fmla="*/ 237461 h 474921"/>
              <a:gd name="connsiteX3" fmla="*/ 177210 w 354419"/>
              <a:gd name="connsiteY3" fmla="*/ 474922 h 474921"/>
              <a:gd name="connsiteX4" fmla="*/ 0 w 354419"/>
              <a:gd name="connsiteY4" fmla="*/ 237461 h 474921"/>
              <a:gd name="connsiteX0" fmla="*/ 0 w 317739"/>
              <a:gd name="connsiteY0" fmla="*/ 237667 h 475418"/>
              <a:gd name="connsiteX1" fmla="*/ 177210 w 317739"/>
              <a:gd name="connsiteY1" fmla="*/ 206 h 475418"/>
              <a:gd name="connsiteX2" fmla="*/ 317739 w 317739"/>
              <a:gd name="connsiteY2" fmla="*/ 271728 h 475418"/>
              <a:gd name="connsiteX3" fmla="*/ 177210 w 317739"/>
              <a:gd name="connsiteY3" fmla="*/ 475128 h 475418"/>
              <a:gd name="connsiteX4" fmla="*/ 0 w 317739"/>
              <a:gd name="connsiteY4" fmla="*/ 237667 h 475418"/>
              <a:gd name="connsiteX0" fmla="*/ 0 w 349180"/>
              <a:gd name="connsiteY0" fmla="*/ 237972 h 476338"/>
              <a:gd name="connsiteX1" fmla="*/ 177210 w 349180"/>
              <a:gd name="connsiteY1" fmla="*/ 511 h 476338"/>
              <a:gd name="connsiteX2" fmla="*/ 349180 w 349180"/>
              <a:gd name="connsiteY2" fmla="*/ 292994 h 476338"/>
              <a:gd name="connsiteX3" fmla="*/ 177210 w 349180"/>
              <a:gd name="connsiteY3" fmla="*/ 475433 h 476338"/>
              <a:gd name="connsiteX4" fmla="*/ 0 w 349180"/>
              <a:gd name="connsiteY4" fmla="*/ 237972 h 476338"/>
              <a:gd name="connsiteX0" fmla="*/ 0 w 317739"/>
              <a:gd name="connsiteY0" fmla="*/ 230299 h 476761"/>
              <a:gd name="connsiteX1" fmla="*/ 145769 w 317739"/>
              <a:gd name="connsiteY1" fmla="*/ 698 h 476761"/>
              <a:gd name="connsiteX2" fmla="*/ 317739 w 317739"/>
              <a:gd name="connsiteY2" fmla="*/ 293181 h 476761"/>
              <a:gd name="connsiteX3" fmla="*/ 145769 w 317739"/>
              <a:gd name="connsiteY3" fmla="*/ 475620 h 476761"/>
              <a:gd name="connsiteX4" fmla="*/ 0 w 317739"/>
              <a:gd name="connsiteY4" fmla="*/ 230299 h 47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39" h="476761">
                <a:moveTo>
                  <a:pt x="0" y="230299"/>
                </a:moveTo>
                <a:cubicBezTo>
                  <a:pt x="0" y="99153"/>
                  <a:pt x="92813" y="-9782"/>
                  <a:pt x="145769" y="698"/>
                </a:cubicBezTo>
                <a:cubicBezTo>
                  <a:pt x="198726" y="11178"/>
                  <a:pt x="317739" y="162035"/>
                  <a:pt x="317739" y="293181"/>
                </a:cubicBezTo>
                <a:cubicBezTo>
                  <a:pt x="317739" y="424327"/>
                  <a:pt x="198726" y="486100"/>
                  <a:pt x="145769" y="475620"/>
                </a:cubicBezTo>
                <a:cubicBezTo>
                  <a:pt x="92813" y="465140"/>
                  <a:pt x="0" y="361445"/>
                  <a:pt x="0" y="2302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926" y="2142045"/>
            <a:ext cx="2043346" cy="1710465"/>
          </a:xfrm>
          <a:prstGeom prst="rect">
            <a:avLst/>
          </a:prstGeom>
        </p:spPr>
      </p:pic>
      <p:sp>
        <p:nvSpPr>
          <p:cNvPr id="4" name="Elipse 3"/>
          <p:cNvSpPr/>
          <p:nvPr userDrawn="1"/>
        </p:nvSpPr>
        <p:spPr>
          <a:xfrm>
            <a:off x="8598195" y="184298"/>
            <a:ext cx="361507" cy="297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p:cNvPicPr>
            <a:picLocks noChangeAspect="1"/>
          </p:cNvPicPr>
          <p:nvPr userDrawn="1"/>
        </p:nvPicPr>
        <p:blipFill>
          <a:blip r:embed="rId3" cstate="email">
            <a:extLst>
              <a:ext uri="{28A0092B-C50C-407E-A947-70E740481C1C}">
                <a14:useLocalDpi xmlns:a14="http://schemas.microsoft.com/office/drawing/2010/main"/>
              </a:ext>
            </a:extLst>
          </a:blip>
          <a:srcRect l="4448" t="5268" r="89261" b="85219"/>
          <a:stretch>
            <a:fillRect/>
          </a:stretch>
        </p:blipFill>
        <p:spPr>
          <a:xfrm>
            <a:off x="334386" y="237317"/>
            <a:ext cx="691860" cy="653902"/>
          </a:xfrm>
          <a:custGeom>
            <a:avLst/>
            <a:gdLst>
              <a:gd name="connsiteX0" fmla="*/ 345930 w 691860"/>
              <a:gd name="connsiteY0" fmla="*/ 0 h 653902"/>
              <a:gd name="connsiteX1" fmla="*/ 691860 w 691860"/>
              <a:gd name="connsiteY1" fmla="*/ 326951 h 653902"/>
              <a:gd name="connsiteX2" fmla="*/ 345930 w 691860"/>
              <a:gd name="connsiteY2" fmla="*/ 653902 h 653902"/>
              <a:gd name="connsiteX3" fmla="*/ 0 w 691860"/>
              <a:gd name="connsiteY3" fmla="*/ 326951 h 653902"/>
              <a:gd name="connsiteX4" fmla="*/ 345930 w 691860"/>
              <a:gd name="connsiteY4" fmla="*/ 0 h 653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860" h="653902">
                <a:moveTo>
                  <a:pt x="345930" y="0"/>
                </a:moveTo>
                <a:cubicBezTo>
                  <a:pt x="536982" y="0"/>
                  <a:pt x="691860" y="146381"/>
                  <a:pt x="691860" y="326951"/>
                </a:cubicBezTo>
                <a:cubicBezTo>
                  <a:pt x="691860" y="507521"/>
                  <a:pt x="536982" y="653902"/>
                  <a:pt x="345930" y="653902"/>
                </a:cubicBezTo>
                <a:cubicBezTo>
                  <a:pt x="154878" y="653902"/>
                  <a:pt x="0" y="507521"/>
                  <a:pt x="0" y="326951"/>
                </a:cubicBezTo>
                <a:cubicBezTo>
                  <a:pt x="0" y="146381"/>
                  <a:pt x="154878" y="0"/>
                  <a:pt x="345930" y="0"/>
                </a:cubicBezTo>
                <a:close/>
              </a:path>
            </a:pathLst>
          </a:custGeom>
        </p:spPr>
      </p:pic>
    </p:spTree>
    <p:extLst>
      <p:ext uri="{BB962C8B-B14F-4D97-AF65-F5344CB8AC3E}">
        <p14:creationId xmlns:p14="http://schemas.microsoft.com/office/powerpoint/2010/main" val="4291311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200" b="0">
                <a:latin typeface="Arial" panose="020B0604020202020204" pitchFamily="34" charset="0"/>
                <a:cs typeface="Arial" panose="020B0604020202020204" pitchFamily="34" charset="0"/>
              </a:defRPr>
            </a:lvl1pPr>
          </a:lstStyle>
          <a:p>
            <a:r>
              <a:rPr lang="es-ES" dirty="0"/>
              <a:t>Haga clic para modificar el estilo de título</a:t>
            </a:r>
            <a:endParaRPr lang="en-US" dirty="0"/>
          </a:p>
        </p:txBody>
      </p:sp>
    </p:spTree>
    <p:extLst>
      <p:ext uri="{BB962C8B-B14F-4D97-AF65-F5344CB8AC3E}">
        <p14:creationId xmlns:p14="http://schemas.microsoft.com/office/powerpoint/2010/main" val="3120333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nes - panoramicas">
    <p:spTree>
      <p:nvGrpSpPr>
        <p:cNvPr id="1" name=""/>
        <p:cNvGrpSpPr/>
        <p:nvPr/>
      </p:nvGrpSpPr>
      <p:grpSpPr>
        <a:xfrm>
          <a:off x="0" y="0"/>
          <a:ext cx="0" cy="0"/>
          <a:chOff x="0" y="0"/>
          <a:chExt cx="0" cy="0"/>
        </a:xfrm>
      </p:grpSpPr>
      <p:sp>
        <p:nvSpPr>
          <p:cNvPr id="9" name="Rectángulo 8"/>
          <p:cNvSpPr/>
          <p:nvPr userDrawn="1"/>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65936" cy="623914"/>
          </a:xfrm>
          <a:prstGeom prst="rect">
            <a:avLst/>
          </a:prstGeom>
        </p:spPr>
      </p:pic>
    </p:spTree>
    <p:extLst>
      <p:ext uri="{BB962C8B-B14F-4D97-AF65-F5344CB8AC3E}">
        <p14:creationId xmlns:p14="http://schemas.microsoft.com/office/powerpoint/2010/main" val="1718059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s-ES" dirty="0"/>
              <a:t>Haga clic para modificar el estilo del título</a:t>
            </a:r>
            <a:endParaRPr lang="en-US" dirty="0"/>
          </a:p>
        </p:txBody>
      </p:sp>
      <p:sp>
        <p:nvSpPr>
          <p:cNvPr id="3" name="Content Placeholder 2"/>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657035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087563"/>
            <a:ext cx="3868340" cy="3070490"/>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087563"/>
            <a:ext cx="3887391" cy="307049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8" name="Footer Placeholder 7"/>
          <p:cNvSpPr>
            <a:spLocks noGrp="1"/>
          </p:cNvSpPr>
          <p:nvPr>
            <p:ph type="ftr" sz="quarter" idx="11"/>
          </p:nvPr>
        </p:nvSpPr>
        <p:spPr>
          <a:xfrm>
            <a:off x="3028950" y="5296959"/>
            <a:ext cx="3086100" cy="304271"/>
          </a:xfrm>
          <a:prstGeom prst="rect">
            <a:avLst/>
          </a:prstGeom>
        </p:spPr>
        <p:txBody>
          <a:bodyPr/>
          <a:lstStyle/>
          <a:p>
            <a:endParaRPr lang="es-CO"/>
          </a:p>
        </p:txBody>
      </p:sp>
      <p:sp>
        <p:nvSpPr>
          <p:cNvPr id="9" name="Slide Number Placeholder 8"/>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2077376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ton - blanco y log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132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ángulo 1"/>
          <p:cNvSpPr/>
          <p:nvPr userDrawn="1"/>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Tree>
    <p:extLst>
      <p:ext uri="{BB962C8B-B14F-4D97-AF65-F5344CB8AC3E}">
        <p14:creationId xmlns:p14="http://schemas.microsoft.com/office/powerpoint/2010/main" val="3975610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2" name="Title Placeholder 1"/>
          <p:cNvSpPr>
            <a:spLocks noGrp="1"/>
          </p:cNvSpPr>
          <p:nvPr>
            <p:ph type="title"/>
          </p:nvPr>
        </p:nvSpPr>
        <p:spPr>
          <a:xfrm>
            <a:off x="797169" y="304271"/>
            <a:ext cx="7718181" cy="1104636"/>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797169" y="1521354"/>
            <a:ext cx="7718181" cy="3626115"/>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pic>
        <p:nvPicPr>
          <p:cNvPr id="7" name="Imagen 6"/>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387575" y="304271"/>
            <a:ext cx="250386" cy="335281"/>
          </a:xfrm>
          <a:prstGeom prst="rect">
            <a:avLst/>
          </a:prstGeom>
        </p:spPr>
      </p:pic>
      <p:pic>
        <p:nvPicPr>
          <p:cNvPr id="13" name="Imagen 12"/>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Tree>
    <p:extLst>
      <p:ext uri="{BB962C8B-B14F-4D97-AF65-F5344CB8AC3E}">
        <p14:creationId xmlns:p14="http://schemas.microsoft.com/office/powerpoint/2010/main" val="926987039"/>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74" r:id="rId3"/>
    <p:sldLayoutId id="2147483666" r:id="rId4"/>
    <p:sldLayoutId id="2147483664" r:id="rId5"/>
    <p:sldLayoutId id="2147483662" r:id="rId6"/>
    <p:sldLayoutId id="2147483665" r:id="rId7"/>
    <p:sldLayoutId id="2147483667" r:id="rId8"/>
    <p:sldLayoutId id="2147483673" r:id="rId9"/>
    <p:sldLayoutId id="2147483668" r:id="rId10"/>
    <p:sldLayoutId id="2147483669" r:id="rId11"/>
    <p:sldLayoutId id="2147483670" r:id="rId12"/>
    <p:sldLayoutId id="2147483672" r:id="rId13"/>
    <p:sldLayoutId id="2147483671" r:id="rId1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eg"/><Relationship Id="rId7" Type="http://schemas.openxmlformats.org/officeDocument/2006/relationships/image" Target="../media/image53.png"/><Relationship Id="rId12" Type="http://schemas.openxmlformats.org/officeDocument/2006/relationships/image" Target="../media/image58.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png"/><Relationship Id="rId7" Type="http://schemas.openxmlformats.org/officeDocument/2006/relationships/image" Target="../media/image65.jpeg"/><Relationship Id="rId2"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74.png"/><Relationship Id="rId4" Type="http://schemas.openxmlformats.org/officeDocument/2006/relationships/image" Target="../media/image73.jpeg"/></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gif"/></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91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477125" y="3261360"/>
            <a:ext cx="1624013" cy="1609725"/>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28575" cap="flat" cmpd="sng" algn="ctr">
            <a:solidFill>
              <a:srgbClr val="ED7D31">
                <a:lumMod val="60000"/>
                <a:lumOff val="4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a:ln>
                <a:noFill/>
              </a:ln>
              <a:solidFill>
                <a:prstClr val="black"/>
              </a:solidFill>
              <a:effectLst/>
              <a:uLnTx/>
              <a:uFillTx/>
            </a:endParaRPr>
          </a:p>
        </p:txBody>
      </p:sp>
      <p:sp>
        <p:nvSpPr>
          <p:cNvPr id="4" name="Rectángulo 3"/>
          <p:cNvSpPr/>
          <p:nvPr/>
        </p:nvSpPr>
        <p:spPr>
          <a:xfrm>
            <a:off x="5730875" y="3255010"/>
            <a:ext cx="1447800" cy="1616075"/>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28575" cap="flat" cmpd="sng" algn="ctr">
            <a:solidFill>
              <a:srgbClr val="ED7D31">
                <a:lumMod val="60000"/>
                <a:lumOff val="4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a:ln>
                <a:noFill/>
              </a:ln>
              <a:solidFill>
                <a:prstClr val="black"/>
              </a:solidFill>
              <a:effectLst/>
              <a:uLnTx/>
              <a:uFillTx/>
            </a:endParaRPr>
          </a:p>
        </p:txBody>
      </p:sp>
      <p:sp>
        <p:nvSpPr>
          <p:cNvPr id="5" name="Rectángulo 4"/>
          <p:cNvSpPr/>
          <p:nvPr/>
        </p:nvSpPr>
        <p:spPr>
          <a:xfrm>
            <a:off x="4079875" y="3253423"/>
            <a:ext cx="1382713" cy="1617662"/>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28575" cap="flat" cmpd="sng" algn="ctr">
            <a:solidFill>
              <a:srgbClr val="ED7D31">
                <a:lumMod val="60000"/>
                <a:lumOff val="4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a:ln>
                <a:noFill/>
              </a:ln>
              <a:solidFill>
                <a:prstClr val="black"/>
              </a:solidFill>
              <a:effectLst/>
              <a:uLnTx/>
              <a:uFillTx/>
            </a:endParaRPr>
          </a:p>
        </p:txBody>
      </p:sp>
      <p:sp>
        <p:nvSpPr>
          <p:cNvPr id="6" name="Rectángulo 5"/>
          <p:cNvSpPr/>
          <p:nvPr/>
        </p:nvSpPr>
        <p:spPr>
          <a:xfrm>
            <a:off x="2139950" y="3116898"/>
            <a:ext cx="1517650" cy="17541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ysClr val="window" lastClr="FFFFFF">
                <a:lumMod val="6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a:ln>
                <a:noFill/>
              </a:ln>
              <a:solidFill>
                <a:prstClr val="black"/>
              </a:solidFill>
              <a:effectLst/>
              <a:uLnTx/>
              <a:uFillTx/>
            </a:endParaRPr>
          </a:p>
        </p:txBody>
      </p:sp>
      <p:sp>
        <p:nvSpPr>
          <p:cNvPr id="7" name="Rectángulo 6"/>
          <p:cNvSpPr/>
          <p:nvPr/>
        </p:nvSpPr>
        <p:spPr>
          <a:xfrm>
            <a:off x="165100" y="3139123"/>
            <a:ext cx="1397000" cy="1731962"/>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ysClr val="window" lastClr="FFFFFF">
                <a:lumMod val="6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a:ln>
                <a:noFill/>
              </a:ln>
              <a:solidFill>
                <a:prstClr val="black"/>
              </a:solidFill>
              <a:effectLst/>
              <a:uLnTx/>
              <a:uFillTx/>
            </a:endParaRPr>
          </a:p>
        </p:txBody>
      </p:sp>
      <p:sp>
        <p:nvSpPr>
          <p:cNvPr id="8" name="Rectángulo 7"/>
          <p:cNvSpPr/>
          <p:nvPr/>
        </p:nvSpPr>
        <p:spPr>
          <a:xfrm>
            <a:off x="746125" y="1240473"/>
            <a:ext cx="2339975" cy="46037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ysClr val="window" lastClr="FFFFFF">
                <a:lumMod val="6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500" b="0" i="0" u="none" strike="noStrike" kern="0" cap="none" spc="0" normalizeH="0" baseline="0" noProof="0">
              <a:ln>
                <a:noFill/>
              </a:ln>
              <a:solidFill>
                <a:prstClr val="black"/>
              </a:solidFill>
              <a:effectLst/>
              <a:uLnTx/>
              <a:uFillTx/>
            </a:endParaRPr>
          </a:p>
        </p:txBody>
      </p:sp>
      <p:sp>
        <p:nvSpPr>
          <p:cNvPr id="9" name="CuadroTexto 8"/>
          <p:cNvSpPr txBox="1"/>
          <p:nvPr/>
        </p:nvSpPr>
        <p:spPr>
          <a:xfrm>
            <a:off x="781050" y="1178560"/>
            <a:ext cx="2339975" cy="554038"/>
          </a:xfrm>
          <a:prstGeom prst="rect">
            <a:avLst/>
          </a:prstGeom>
          <a:noFill/>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500" b="1" i="0" u="none" strike="noStrike" kern="0" cap="none" spc="0" normalizeH="0" baseline="0" noProof="0" dirty="0">
                <a:ln>
                  <a:noFill/>
                </a:ln>
                <a:solidFill>
                  <a:prstClr val="black"/>
                </a:solidFill>
                <a:effectLst/>
                <a:uLnTx/>
                <a:uFillTx/>
              </a:rPr>
              <a:t>Procedimientos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500" b="1" i="0" u="none" strike="noStrike" kern="0" cap="none" spc="0" normalizeH="0" baseline="0" noProof="0" dirty="0">
                <a:ln>
                  <a:noFill/>
                </a:ln>
                <a:solidFill>
                  <a:prstClr val="black"/>
                </a:solidFill>
                <a:effectLst/>
                <a:uLnTx/>
                <a:uFillTx/>
              </a:rPr>
              <a:t>Contables</a:t>
            </a:r>
          </a:p>
        </p:txBody>
      </p:sp>
      <p:sp>
        <p:nvSpPr>
          <p:cNvPr id="10" name="Rectángulo 9"/>
          <p:cNvSpPr/>
          <p:nvPr/>
        </p:nvSpPr>
        <p:spPr>
          <a:xfrm>
            <a:off x="5329238" y="1251585"/>
            <a:ext cx="2338387" cy="455613"/>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28575" cap="flat" cmpd="sng" algn="ctr">
            <a:solidFill>
              <a:srgbClr val="ED7D31">
                <a:lumMod val="60000"/>
                <a:lumOff val="4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500" b="0" i="0" u="none" strike="noStrike" kern="0" cap="none" spc="0" normalizeH="0" baseline="0" noProof="0">
              <a:ln>
                <a:noFill/>
              </a:ln>
              <a:solidFill>
                <a:prstClr val="black"/>
              </a:solidFill>
              <a:effectLst/>
              <a:uLnTx/>
              <a:uFillTx/>
            </a:endParaRPr>
          </a:p>
        </p:txBody>
      </p:sp>
      <p:sp>
        <p:nvSpPr>
          <p:cNvPr id="11" name="CuadroTexto 10"/>
          <p:cNvSpPr txBox="1"/>
          <p:nvPr/>
        </p:nvSpPr>
        <p:spPr>
          <a:xfrm>
            <a:off x="5329238" y="1297623"/>
            <a:ext cx="2338387" cy="322262"/>
          </a:xfrm>
          <a:prstGeom prst="rect">
            <a:avLst/>
          </a:prstGeom>
          <a:noFill/>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500" b="1" i="0" u="none" strike="noStrike" kern="0" cap="none" spc="0" normalizeH="0" baseline="0" noProof="0" dirty="0">
                <a:ln>
                  <a:noFill/>
                </a:ln>
                <a:solidFill>
                  <a:prstClr val="black"/>
                </a:solidFill>
                <a:effectLst/>
                <a:uLnTx/>
                <a:uFillTx/>
              </a:rPr>
              <a:t>Guías de aplicación</a:t>
            </a:r>
          </a:p>
        </p:txBody>
      </p:sp>
      <p:sp>
        <p:nvSpPr>
          <p:cNvPr id="12" name="Rectángulo 11"/>
          <p:cNvSpPr/>
          <p:nvPr/>
        </p:nvSpPr>
        <p:spPr>
          <a:xfrm>
            <a:off x="4235450" y="2069148"/>
            <a:ext cx="998538" cy="809625"/>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28575" cap="flat" cmpd="sng" algn="ctr">
            <a:solidFill>
              <a:srgbClr val="ED7D31">
                <a:lumMod val="60000"/>
                <a:lumOff val="4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EMITIDAS</a:t>
            </a:r>
          </a:p>
        </p:txBody>
      </p:sp>
      <p:sp>
        <p:nvSpPr>
          <p:cNvPr id="13" name="Rectángulo 12"/>
          <p:cNvSpPr/>
          <p:nvPr/>
        </p:nvSpPr>
        <p:spPr>
          <a:xfrm>
            <a:off x="5897563" y="2069148"/>
            <a:ext cx="1181100" cy="809625"/>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28575" cap="flat" cmpd="sng" algn="ctr">
            <a:solidFill>
              <a:srgbClr val="ED7D31">
                <a:lumMod val="60000"/>
                <a:lumOff val="4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EN DESARROLLO</a:t>
            </a:r>
          </a:p>
        </p:txBody>
      </p:sp>
      <p:sp>
        <p:nvSpPr>
          <p:cNvPr id="14" name="Rectángulo 13"/>
          <p:cNvSpPr/>
          <p:nvPr/>
        </p:nvSpPr>
        <p:spPr>
          <a:xfrm>
            <a:off x="7713663" y="2056448"/>
            <a:ext cx="1249362" cy="822325"/>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28575" cap="flat" cmpd="sng" algn="ctr">
            <a:solidFill>
              <a:srgbClr val="ED7D31">
                <a:lumMod val="60000"/>
                <a:lumOff val="4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A DESARROLLAR </a:t>
            </a:r>
          </a:p>
        </p:txBody>
      </p:sp>
      <p:sp>
        <p:nvSpPr>
          <p:cNvPr id="15" name="CuadroTexto 14"/>
          <p:cNvSpPr txBox="1"/>
          <p:nvPr/>
        </p:nvSpPr>
        <p:spPr>
          <a:xfrm>
            <a:off x="4110038" y="3339148"/>
            <a:ext cx="1273175" cy="1016000"/>
          </a:xfrm>
          <a:prstGeom prst="rect">
            <a:avLst/>
          </a:prstGeom>
          <a:noFill/>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-DEPRECIACIÓN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Y</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 SUSTITUCIÓN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DE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COMPONENTES</a:t>
            </a:r>
            <a:endParaRPr kumimoji="0" lang="es-ES" sz="1200" b="0" i="0" u="none" strike="noStrike" kern="0" cap="none" spc="0" normalizeH="0" baseline="0" noProof="0" dirty="0">
              <a:ln>
                <a:noFill/>
              </a:ln>
              <a:solidFill>
                <a:prstClr val="black"/>
              </a:solidFill>
              <a:effectLst/>
              <a:uLnTx/>
              <a:uFillTx/>
            </a:endParaRPr>
          </a:p>
        </p:txBody>
      </p:sp>
      <p:sp>
        <p:nvSpPr>
          <p:cNvPr id="16" name="CuadroTexto 15"/>
          <p:cNvSpPr txBox="1"/>
          <p:nvPr/>
        </p:nvSpPr>
        <p:spPr>
          <a:xfrm>
            <a:off x="5681663" y="3294698"/>
            <a:ext cx="1576387" cy="1616075"/>
          </a:xfrm>
          <a:prstGeom prst="rect">
            <a:avLst/>
          </a:prstGeom>
          <a:noFill/>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CO" sz="1100" b="1" i="0" u="none" strike="noStrike" kern="0" cap="none" spc="0" normalizeH="0" baseline="0" noProof="0" dirty="0">
                <a:ln>
                  <a:noFill/>
                </a:ln>
                <a:solidFill>
                  <a:prstClr val="black"/>
                </a:solidFill>
                <a:effectLst/>
                <a:uLnTx/>
                <a:uFillTx/>
              </a:rPr>
              <a:t>- INVERSIONES EN</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100" b="1" i="0" u="none" strike="noStrike" kern="0" cap="none" spc="0" normalizeH="0" baseline="0" noProof="0" dirty="0">
                <a:ln>
                  <a:noFill/>
                </a:ln>
                <a:solidFill>
                  <a:prstClr val="black"/>
                </a:solidFill>
                <a:effectLst/>
                <a:uLnTx/>
                <a:uFillTx/>
              </a:rPr>
              <a:t>TITULOS DE DEUDA</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100" b="1" i="0" u="none" strike="noStrike" kern="0" cap="none" spc="0" normalizeH="0" baseline="0" noProof="0" dirty="0">
                <a:ln>
                  <a:noFill/>
                </a:ln>
                <a:solidFill>
                  <a:prstClr val="black"/>
                </a:solidFill>
                <a:effectLst/>
                <a:uLnTx/>
                <a:uFillTx/>
              </a:rPr>
              <a:t>- CAMBIOS EN POLITICA Y CORRECCIÓN DE ERRORES</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100" b="1" i="0" u="none" strike="noStrike" kern="0" cap="none" spc="0" normalizeH="0" baseline="0" noProof="0" dirty="0">
                <a:ln>
                  <a:noFill/>
                </a:ln>
                <a:solidFill>
                  <a:prstClr val="black"/>
                </a:solidFill>
                <a:effectLst/>
                <a:uLnTx/>
                <a:uFillTx/>
              </a:rPr>
              <a:t>- PROVISIONES Y CONTIGENCIAS ASOCIADAS A</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100" b="1" i="0" u="none" strike="noStrike" kern="0" cap="none" spc="0" normalizeH="0" baseline="0" noProof="0" dirty="0">
                <a:ln>
                  <a:noFill/>
                </a:ln>
                <a:solidFill>
                  <a:prstClr val="black"/>
                </a:solidFill>
                <a:effectLst/>
                <a:uLnTx/>
                <a:uFillTx/>
              </a:rPr>
              <a:t> LITIGIOS</a:t>
            </a:r>
          </a:p>
        </p:txBody>
      </p:sp>
      <p:sp>
        <p:nvSpPr>
          <p:cNvPr id="17" name="CuadroTexto 16"/>
          <p:cNvSpPr txBox="1"/>
          <p:nvPr/>
        </p:nvSpPr>
        <p:spPr>
          <a:xfrm>
            <a:off x="7400925" y="3267710"/>
            <a:ext cx="1768475" cy="1546225"/>
          </a:xfrm>
          <a:prstGeom prst="rect">
            <a:avLst/>
          </a:prstGeom>
          <a:noFill/>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CO" sz="1050" b="1" i="0" u="none" strike="noStrike" kern="0" cap="none" spc="0" normalizeH="0" baseline="0" noProof="0" dirty="0">
                <a:ln>
                  <a:noFill/>
                </a:ln>
                <a:solidFill>
                  <a:prstClr val="black"/>
                </a:solidFill>
                <a:effectLst/>
                <a:uLnTx/>
                <a:uFillTx/>
              </a:rPr>
              <a:t>- CONCESIONES</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050" b="1" i="0" u="none" strike="noStrike" kern="0" cap="none" spc="0" normalizeH="0" baseline="0" noProof="0" dirty="0">
                <a:ln>
                  <a:noFill/>
                </a:ln>
                <a:solidFill>
                  <a:prstClr val="black"/>
                </a:solidFill>
                <a:effectLst/>
                <a:uLnTx/>
                <a:uFillTx/>
              </a:rPr>
              <a:t>- MÉTODO</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050" b="1" i="0" u="none" strike="noStrike" kern="0" cap="none" spc="0" normalizeH="0" baseline="0" noProof="0" dirty="0">
                <a:ln>
                  <a:noFill/>
                </a:ln>
                <a:solidFill>
                  <a:prstClr val="black"/>
                </a:solidFill>
                <a:effectLst/>
                <a:uLnTx/>
                <a:uFillTx/>
              </a:rPr>
              <a:t>- PARTICIPACIÓN </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050" b="1" i="0" u="none" strike="noStrike" kern="0" cap="none" spc="0" normalizeH="0" baseline="0" noProof="0" dirty="0">
                <a:ln>
                  <a:noFill/>
                </a:ln>
                <a:solidFill>
                  <a:prstClr val="black"/>
                </a:solidFill>
                <a:effectLst/>
                <a:uLnTx/>
                <a:uFillTx/>
              </a:rPr>
              <a:t> PATRIMONIAL</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050" b="1" i="0" u="none" strike="noStrike" kern="0" cap="none" spc="0" normalizeH="0" baseline="0" noProof="0" dirty="0">
                <a:ln>
                  <a:noFill/>
                </a:ln>
                <a:solidFill>
                  <a:prstClr val="black"/>
                </a:solidFill>
                <a:effectLst/>
                <a:uLnTx/>
                <a:uFillTx/>
              </a:rPr>
              <a:t>- DETERIORO VALOR ACTIVOS NO GENERADORES DE EFECTIVO</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050" b="1" i="0" u="none" strike="noStrike" kern="0" cap="none" spc="0" normalizeH="0" baseline="0" noProof="0" dirty="0">
                <a:ln>
                  <a:noFill/>
                </a:ln>
                <a:solidFill>
                  <a:prstClr val="black"/>
                </a:solidFill>
                <a:effectLst/>
                <a:uLnTx/>
                <a:uFillTx/>
              </a:rPr>
              <a:t>- DETERIORO CUENTAS POR COBRAR</a:t>
            </a:r>
          </a:p>
        </p:txBody>
      </p:sp>
      <p:sp>
        <p:nvSpPr>
          <p:cNvPr id="18" name="Rectángulo 17"/>
          <p:cNvSpPr/>
          <p:nvPr/>
        </p:nvSpPr>
        <p:spPr>
          <a:xfrm>
            <a:off x="268288" y="2077085"/>
            <a:ext cx="998537" cy="57467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ysClr val="window" lastClr="FFFFFF">
                <a:lumMod val="6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EMITIDOS</a:t>
            </a:r>
          </a:p>
        </p:txBody>
      </p:sp>
      <p:sp>
        <p:nvSpPr>
          <p:cNvPr id="19" name="Rectángulo 18"/>
          <p:cNvSpPr/>
          <p:nvPr/>
        </p:nvSpPr>
        <p:spPr>
          <a:xfrm>
            <a:off x="2344738" y="2080260"/>
            <a:ext cx="1171575" cy="57150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ysClr val="window" lastClr="FFFFFF">
                <a:lumMod val="6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EN DESARROLLO</a:t>
            </a:r>
          </a:p>
        </p:txBody>
      </p:sp>
      <p:sp>
        <p:nvSpPr>
          <p:cNvPr id="20" name="CuadroTexto 19"/>
          <p:cNvSpPr txBox="1"/>
          <p:nvPr/>
        </p:nvSpPr>
        <p:spPr>
          <a:xfrm>
            <a:off x="130175" y="3197860"/>
            <a:ext cx="1479550" cy="1754188"/>
          </a:xfrm>
          <a:prstGeom prst="rect">
            <a:avLst/>
          </a:prstGeom>
          <a:noFill/>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 RECURSOS DEL SGR </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 PROCESOS JUDICIALES, ARBITRAJES, CONCILIACIONES</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 Y EMBARGOS</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 RECURSOS DEL SGSSS</a:t>
            </a:r>
          </a:p>
        </p:txBody>
      </p:sp>
      <p:sp>
        <p:nvSpPr>
          <p:cNvPr id="21" name="CuadroTexto 20"/>
          <p:cNvSpPr txBox="1"/>
          <p:nvPr/>
        </p:nvSpPr>
        <p:spPr>
          <a:xfrm>
            <a:off x="2139950" y="3143885"/>
            <a:ext cx="1673225" cy="1754188"/>
          </a:xfrm>
          <a:prstGeom prst="rect">
            <a:avLst/>
          </a:prstGeom>
          <a:noFill/>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 RECURSOS ENTREGADOS EN ADMINISTRACIÓN</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 CONCESIONES DE INFRAESTRUCTURA </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DE TRANSPORTE</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 PASIVO PENSIONAL</a:t>
            </a:r>
          </a:p>
          <a:p>
            <a:pPr marL="0" marR="0" lvl="0" indent="0"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 TRANSPORTE MASIVO</a:t>
            </a:r>
          </a:p>
        </p:txBody>
      </p:sp>
      <p:sp>
        <p:nvSpPr>
          <p:cNvPr id="22" name="Abrir llave 21"/>
          <p:cNvSpPr/>
          <p:nvPr/>
        </p:nvSpPr>
        <p:spPr>
          <a:xfrm rot="5400000">
            <a:off x="1765300" y="883285"/>
            <a:ext cx="238125" cy="2073275"/>
          </a:xfrm>
          <a:prstGeom prst="leftBrace">
            <a:avLst/>
          </a:prstGeom>
          <a:noFill/>
          <a:ln w="1905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a:ln>
                <a:noFill/>
              </a:ln>
              <a:solidFill>
                <a:prstClr val="black"/>
              </a:solidFill>
              <a:effectLst/>
              <a:uLnTx/>
              <a:uFillTx/>
            </a:endParaRPr>
          </a:p>
        </p:txBody>
      </p:sp>
      <p:sp>
        <p:nvSpPr>
          <p:cNvPr id="23" name="Abrir llave 22"/>
          <p:cNvSpPr/>
          <p:nvPr/>
        </p:nvSpPr>
        <p:spPr>
          <a:xfrm rot="5400000">
            <a:off x="6356350" y="87948"/>
            <a:ext cx="234950" cy="3689350"/>
          </a:xfrm>
          <a:prstGeom prst="leftBrace">
            <a:avLst/>
          </a:prstGeom>
          <a:noFill/>
          <a:ln w="19050" cap="flat" cmpd="sng" algn="ctr">
            <a:solidFill>
              <a:srgbClr val="4472C4"/>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a:ln>
                <a:noFill/>
              </a:ln>
              <a:solidFill>
                <a:prstClr val="black"/>
              </a:solidFill>
              <a:effectLst/>
              <a:uLnTx/>
              <a:uFillTx/>
            </a:endParaRPr>
          </a:p>
        </p:txBody>
      </p:sp>
      <p:sp>
        <p:nvSpPr>
          <p:cNvPr id="24" name="Rectángulo redondeado 23"/>
          <p:cNvSpPr/>
          <p:nvPr/>
        </p:nvSpPr>
        <p:spPr>
          <a:xfrm>
            <a:off x="1266825" y="375285"/>
            <a:ext cx="6572250" cy="557213"/>
          </a:xfrm>
          <a:prstGeom prst="roundRect">
            <a:avLst/>
          </a:prstGeom>
          <a:solidFill>
            <a:srgbClr val="ED7D31">
              <a:lumMod val="40000"/>
              <a:lumOff val="60000"/>
            </a:srgbClr>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ESTRATEGIAS DE LA CGN  PARA LA APLICACIÓN DEL MARCO NORMATIVO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PARA ENTIDADES DE GOBIERNO</a:t>
            </a:r>
            <a:endParaRPr kumimoji="0" lang="es-ES"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endParaRPr>
          </a:p>
        </p:txBody>
      </p:sp>
      <p:sp>
        <p:nvSpPr>
          <p:cNvPr id="25" name="Abrir llave 24"/>
          <p:cNvSpPr/>
          <p:nvPr/>
        </p:nvSpPr>
        <p:spPr>
          <a:xfrm rot="5400000">
            <a:off x="4117975" y="-1183639"/>
            <a:ext cx="206375" cy="4610100"/>
          </a:xfrm>
          <a:prstGeom prst="leftBrace">
            <a:avLst/>
          </a:prstGeom>
          <a:noFill/>
          <a:ln w="1905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a:ln>
                <a:noFill/>
              </a:ln>
              <a:solidFill>
                <a:prstClr val="black"/>
              </a:solidFill>
              <a:effectLst/>
              <a:uLnTx/>
              <a:uFillTx/>
            </a:endParaRPr>
          </a:p>
        </p:txBody>
      </p:sp>
      <p:sp>
        <p:nvSpPr>
          <p:cNvPr id="26" name="Flecha derecha 25"/>
          <p:cNvSpPr/>
          <p:nvPr/>
        </p:nvSpPr>
        <p:spPr>
          <a:xfrm rot="5400000">
            <a:off x="611981" y="2824005"/>
            <a:ext cx="339725" cy="131762"/>
          </a:xfrm>
          <a:prstGeom prst="rightArrow">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1270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a:ln>
                <a:noFill/>
              </a:ln>
              <a:solidFill>
                <a:prstClr val="black"/>
              </a:solidFill>
              <a:effectLst/>
              <a:uLnTx/>
              <a:uFillTx/>
            </a:endParaRPr>
          </a:p>
        </p:txBody>
      </p:sp>
      <p:sp>
        <p:nvSpPr>
          <p:cNvPr id="27" name="Flecha derecha 26"/>
          <p:cNvSpPr/>
          <p:nvPr/>
        </p:nvSpPr>
        <p:spPr>
          <a:xfrm rot="5400000">
            <a:off x="2774951" y="2810510"/>
            <a:ext cx="334962" cy="128587"/>
          </a:xfrm>
          <a:prstGeom prst="rightArrow">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1270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a:ln>
                <a:noFill/>
              </a:ln>
              <a:solidFill>
                <a:prstClr val="black"/>
              </a:solidFill>
              <a:effectLst/>
              <a:uLnTx/>
              <a:uFillTx/>
            </a:endParaRPr>
          </a:p>
        </p:txBody>
      </p:sp>
      <p:sp>
        <p:nvSpPr>
          <p:cNvPr id="28" name="Flecha derecha 27"/>
          <p:cNvSpPr/>
          <p:nvPr/>
        </p:nvSpPr>
        <p:spPr>
          <a:xfrm rot="5400000">
            <a:off x="4524375" y="2997835"/>
            <a:ext cx="352425" cy="142875"/>
          </a:xfrm>
          <a:prstGeom prst="rightArrow">
            <a:avLst/>
          </a:prstGeom>
          <a:solidFill>
            <a:srgbClr val="4472C4"/>
          </a:solidFill>
          <a:ln w="1905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a:ln>
                <a:noFill/>
              </a:ln>
              <a:solidFill>
                <a:prstClr val="white"/>
              </a:solidFill>
              <a:effectLst/>
              <a:uLnTx/>
              <a:uFillTx/>
            </a:endParaRPr>
          </a:p>
        </p:txBody>
      </p:sp>
      <p:sp>
        <p:nvSpPr>
          <p:cNvPr id="29" name="Flecha derecha 28"/>
          <p:cNvSpPr/>
          <p:nvPr/>
        </p:nvSpPr>
        <p:spPr>
          <a:xfrm rot="5400000">
            <a:off x="6283326" y="3002597"/>
            <a:ext cx="354012" cy="131763"/>
          </a:xfrm>
          <a:prstGeom prst="rightArrow">
            <a:avLst/>
          </a:prstGeom>
          <a:solidFill>
            <a:srgbClr val="4472C4"/>
          </a:solidFill>
          <a:ln w="1905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a:ln>
                <a:noFill/>
              </a:ln>
              <a:solidFill>
                <a:prstClr val="white"/>
              </a:solidFill>
              <a:effectLst/>
              <a:uLnTx/>
              <a:uFillTx/>
            </a:endParaRPr>
          </a:p>
        </p:txBody>
      </p:sp>
      <p:sp>
        <p:nvSpPr>
          <p:cNvPr id="30" name="Flecha derecha 29"/>
          <p:cNvSpPr/>
          <p:nvPr/>
        </p:nvSpPr>
        <p:spPr>
          <a:xfrm rot="5400000">
            <a:off x="8134350" y="2994660"/>
            <a:ext cx="338138" cy="134938"/>
          </a:xfrm>
          <a:prstGeom prst="rightArrow">
            <a:avLst/>
          </a:prstGeom>
          <a:solidFill>
            <a:srgbClr val="4472C4"/>
          </a:solidFill>
          <a:ln w="1905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3876889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500" fill="hold"/>
                                        <p:tgtEl>
                                          <p:spTgt spid="7"/>
                                        </p:tgtEl>
                                        <p:attrNameLst>
                                          <p:attrName>ppt_x</p:attrName>
                                        </p:attrNameLst>
                                      </p:cBhvr>
                                      <p:tavLst>
                                        <p:tav tm="0">
                                          <p:val>
                                            <p:strVal val="#ppt_x"/>
                                          </p:val>
                                        </p:tav>
                                        <p:tav tm="100000">
                                          <p:val>
                                            <p:strVal val="#ppt_x"/>
                                          </p:val>
                                        </p:tav>
                                      </p:tavLst>
                                    </p:anim>
                                    <p:anim calcmode="lin" valueType="num">
                                      <p:cBhvr additive="base">
                                        <p:cTn id="76" dur="500" fill="hold"/>
                                        <p:tgtEl>
                                          <p:spTgt spid="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additive="base">
                                        <p:cTn id="83" dur="500" fill="hold"/>
                                        <p:tgtEl>
                                          <p:spTgt spid="6"/>
                                        </p:tgtEl>
                                        <p:attrNameLst>
                                          <p:attrName>ppt_x</p:attrName>
                                        </p:attrNameLst>
                                      </p:cBhvr>
                                      <p:tavLst>
                                        <p:tav tm="0">
                                          <p:val>
                                            <p:strVal val="#ppt_x"/>
                                          </p:val>
                                        </p:tav>
                                        <p:tav tm="100000">
                                          <p:val>
                                            <p:strVal val="#ppt_x"/>
                                          </p:val>
                                        </p:tav>
                                      </p:tavLst>
                                    </p:anim>
                                    <p:anim calcmode="lin" valueType="num">
                                      <p:cBhvr additive="base">
                                        <p:cTn id="84" dur="500" fill="hold"/>
                                        <p:tgtEl>
                                          <p:spTgt spid="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ppt_x"/>
                                          </p:val>
                                        </p:tav>
                                        <p:tav tm="100000">
                                          <p:val>
                                            <p:strVal val="#ppt_x"/>
                                          </p:val>
                                        </p:tav>
                                      </p:tavLst>
                                    </p:anim>
                                    <p:anim calcmode="lin" valueType="num">
                                      <p:cBhvr additive="base">
                                        <p:cTn id="88" dur="500" fill="hold"/>
                                        <p:tgtEl>
                                          <p:spTgt spid="1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additive="base">
                                        <p:cTn id="91" dur="500" fill="hold"/>
                                        <p:tgtEl>
                                          <p:spTgt spid="5"/>
                                        </p:tgtEl>
                                        <p:attrNameLst>
                                          <p:attrName>ppt_x</p:attrName>
                                        </p:attrNameLst>
                                      </p:cBhvr>
                                      <p:tavLst>
                                        <p:tav tm="0">
                                          <p:val>
                                            <p:strVal val="#ppt_x"/>
                                          </p:val>
                                        </p:tav>
                                        <p:tav tm="100000">
                                          <p:val>
                                            <p:strVal val="#ppt_x"/>
                                          </p:val>
                                        </p:tav>
                                      </p:tavLst>
                                    </p:anim>
                                    <p:anim calcmode="lin" valueType="num">
                                      <p:cBhvr additive="base">
                                        <p:cTn id="92" dur="500" fill="hold"/>
                                        <p:tgtEl>
                                          <p:spTgt spid="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additive="base">
                                        <p:cTn id="95" dur="500" fill="hold"/>
                                        <p:tgtEl>
                                          <p:spTgt spid="16"/>
                                        </p:tgtEl>
                                        <p:attrNameLst>
                                          <p:attrName>ppt_x</p:attrName>
                                        </p:attrNameLst>
                                      </p:cBhvr>
                                      <p:tavLst>
                                        <p:tav tm="0">
                                          <p:val>
                                            <p:strVal val="#ppt_x"/>
                                          </p:val>
                                        </p:tav>
                                        <p:tav tm="100000">
                                          <p:val>
                                            <p:strVal val="#ppt_x"/>
                                          </p:val>
                                        </p:tav>
                                      </p:tavLst>
                                    </p:anim>
                                    <p:anim calcmode="lin" valueType="num">
                                      <p:cBhvr additive="base">
                                        <p:cTn id="96" dur="500" fill="hold"/>
                                        <p:tgtEl>
                                          <p:spTgt spid="1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
                                        </p:tgtEl>
                                        <p:attrNameLst>
                                          <p:attrName>style.visibility</p:attrName>
                                        </p:attrNameLst>
                                      </p:cBhvr>
                                      <p:to>
                                        <p:strVal val="visible"/>
                                      </p:to>
                                    </p:set>
                                    <p:anim calcmode="lin" valueType="num">
                                      <p:cBhvr additive="base">
                                        <p:cTn id="99" dur="500" fill="hold"/>
                                        <p:tgtEl>
                                          <p:spTgt spid="4"/>
                                        </p:tgtEl>
                                        <p:attrNameLst>
                                          <p:attrName>ppt_x</p:attrName>
                                        </p:attrNameLst>
                                      </p:cBhvr>
                                      <p:tavLst>
                                        <p:tav tm="0">
                                          <p:val>
                                            <p:strVal val="#ppt_x"/>
                                          </p:val>
                                        </p:tav>
                                        <p:tav tm="100000">
                                          <p:val>
                                            <p:strVal val="#ppt_x"/>
                                          </p:val>
                                        </p:tav>
                                      </p:tavLst>
                                    </p:anim>
                                    <p:anim calcmode="lin" valueType="num">
                                      <p:cBhvr additive="base">
                                        <p:cTn id="100" dur="500" fill="hold"/>
                                        <p:tgtEl>
                                          <p:spTgt spid="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
                                        </p:tgtEl>
                                        <p:attrNameLst>
                                          <p:attrName>style.visibility</p:attrName>
                                        </p:attrNameLst>
                                      </p:cBhvr>
                                      <p:to>
                                        <p:strVal val="visible"/>
                                      </p:to>
                                    </p:set>
                                    <p:anim calcmode="lin" valueType="num">
                                      <p:cBhvr additive="base">
                                        <p:cTn id="103" dur="500" fill="hold"/>
                                        <p:tgtEl>
                                          <p:spTgt spid="3"/>
                                        </p:tgtEl>
                                        <p:attrNameLst>
                                          <p:attrName>ppt_x</p:attrName>
                                        </p:attrNameLst>
                                      </p:cBhvr>
                                      <p:tavLst>
                                        <p:tav tm="0">
                                          <p:val>
                                            <p:strVal val="#ppt_x"/>
                                          </p:val>
                                        </p:tav>
                                        <p:tav tm="100000">
                                          <p:val>
                                            <p:strVal val="#ppt_x"/>
                                          </p:val>
                                        </p:tav>
                                      </p:tavLst>
                                    </p:anim>
                                    <p:anim calcmode="lin" valueType="num">
                                      <p:cBhvr additive="base">
                                        <p:cTn id="104" dur="500" fill="hold"/>
                                        <p:tgtEl>
                                          <p:spTgt spid="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additive="base">
                                        <p:cTn id="107" dur="500" fill="hold"/>
                                        <p:tgtEl>
                                          <p:spTgt spid="17"/>
                                        </p:tgtEl>
                                        <p:attrNameLst>
                                          <p:attrName>ppt_x</p:attrName>
                                        </p:attrNameLst>
                                      </p:cBhvr>
                                      <p:tavLst>
                                        <p:tav tm="0">
                                          <p:val>
                                            <p:strVal val="#ppt_x"/>
                                          </p:val>
                                        </p:tav>
                                        <p:tav tm="100000">
                                          <p:val>
                                            <p:strVal val="#ppt_x"/>
                                          </p:val>
                                        </p:tav>
                                      </p:tavLst>
                                    </p:anim>
                                    <p:anim calcmode="lin" valueType="num">
                                      <p:cBhvr additive="base">
                                        <p:cTn id="10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animBg="1"/>
      <p:bldP spid="11" grpId="0"/>
      <p:bldP spid="12" grpId="0" animBg="1"/>
      <p:bldP spid="13" grpId="0" animBg="1"/>
      <p:bldP spid="14" grpId="0" animBg="1"/>
      <p:bldP spid="15" grpId="0"/>
      <p:bldP spid="16" grpId="0"/>
      <p:bldP spid="17" grpId="0"/>
      <p:bldP spid="18" grpId="0" animBg="1"/>
      <p:bldP spid="19" grpId="0" animBg="1"/>
      <p:bldP spid="20" grpId="0"/>
      <p:bldP spid="21" grpId="0"/>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16029" y="2531535"/>
            <a:ext cx="1194336" cy="164090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endParaRPr>
          </a:p>
        </p:txBody>
      </p:sp>
      <p:sp>
        <p:nvSpPr>
          <p:cNvPr id="3" name="Rectángulo 2"/>
          <p:cNvSpPr/>
          <p:nvPr/>
        </p:nvSpPr>
        <p:spPr>
          <a:xfrm>
            <a:off x="1984962" y="2560050"/>
            <a:ext cx="1192531" cy="1612386"/>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Consultas atendidas: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1.205</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400" b="1"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799 - 2017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406 - 2018</a:t>
            </a:r>
          </a:p>
        </p:txBody>
      </p:sp>
      <p:sp>
        <p:nvSpPr>
          <p:cNvPr id="4" name="Rectángulo 3"/>
          <p:cNvSpPr/>
          <p:nvPr/>
        </p:nvSpPr>
        <p:spPr>
          <a:xfrm>
            <a:off x="81094" y="2560050"/>
            <a:ext cx="1632029" cy="1612386"/>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28575"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endParaRPr>
          </a:p>
        </p:txBody>
      </p:sp>
      <p:sp>
        <p:nvSpPr>
          <p:cNvPr id="5" name="Rectángulo 4"/>
          <p:cNvSpPr/>
          <p:nvPr/>
        </p:nvSpPr>
        <p:spPr>
          <a:xfrm>
            <a:off x="209734" y="1660181"/>
            <a:ext cx="1374747" cy="56026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1905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endParaRPr>
          </a:p>
        </p:txBody>
      </p:sp>
      <p:sp>
        <p:nvSpPr>
          <p:cNvPr id="6" name="Rectángulo redondeado 5"/>
          <p:cNvSpPr/>
          <p:nvPr/>
        </p:nvSpPr>
        <p:spPr>
          <a:xfrm>
            <a:off x="727393" y="312769"/>
            <a:ext cx="8002270" cy="714616"/>
          </a:xfrm>
          <a:prstGeom prst="roundRect">
            <a:avLst/>
          </a:prstGeom>
          <a:solidFill>
            <a:srgbClr val="ED7D31">
              <a:lumMod val="40000"/>
              <a:lumOff val="60000"/>
            </a:srgbClr>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ESTRATEGIAS DE LA CGN  PARA LA APLICACIÓN DEL MARCO NORMATIVO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PARA ENTIDADES DE GOBIERNO</a:t>
            </a:r>
            <a:endParaRPr kumimoji="0" lang="es-ES" sz="20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endParaRPr>
          </a:p>
        </p:txBody>
      </p:sp>
      <p:sp>
        <p:nvSpPr>
          <p:cNvPr id="9" name="CuadroTexto 8"/>
          <p:cNvSpPr txBox="1"/>
          <p:nvPr/>
        </p:nvSpPr>
        <p:spPr>
          <a:xfrm>
            <a:off x="1984962" y="1665578"/>
            <a:ext cx="1192531" cy="550863"/>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19050" cap="flat" cmpd="sng" algn="ctr">
            <a:solidFill>
              <a:sysClr val="windowText" lastClr="000000"/>
            </a:solidFill>
            <a:prstDash val="solid"/>
            <a:miter lim="800000"/>
          </a:ln>
          <a:effectLst/>
          <a:scene3d>
            <a:camera prst="orthographicFront"/>
            <a:lightRig rig="flat" dir="t"/>
          </a:scene3d>
        </p:spPr>
        <p:txBody>
          <a:bodyPr lIns="76200" tIns="0" rIns="114300" bIns="25400" spcCol="1270" anchor="ctr"/>
          <a:lstStyle/>
          <a:p>
            <a:pPr marL="0" marR="0" lvl="0" indent="0" algn="ctr" defTabSz="889000" eaLnBrk="1" fontAlgn="auto" latinLnBrk="0" hangingPunct="1">
              <a:lnSpc>
                <a:spcPct val="90000"/>
              </a:lnSpc>
              <a:spcBef>
                <a:spcPts val="0"/>
              </a:spcBef>
              <a:spcAft>
                <a:spcPct val="35000"/>
              </a:spcAft>
              <a:buClrTx/>
              <a:buSzTx/>
              <a:buFontTx/>
              <a:buNone/>
              <a:tabLst/>
              <a:defRPr/>
            </a:pPr>
            <a:r>
              <a:rPr kumimoji="0" lang="es-CO" sz="1600" b="1" i="0" u="none" strike="noStrike" kern="0" cap="none" spc="0" normalizeH="0" baseline="0" noProof="0" dirty="0">
                <a:ln>
                  <a:noFill/>
                </a:ln>
                <a:solidFill>
                  <a:prstClr val="black"/>
                </a:solidFill>
                <a:effectLst/>
                <a:uLnTx/>
                <a:uFillTx/>
              </a:rPr>
              <a:t>Emisión de Consultas</a:t>
            </a:r>
          </a:p>
        </p:txBody>
      </p:sp>
      <p:sp>
        <p:nvSpPr>
          <p:cNvPr id="12" name="CuadroTexto 11"/>
          <p:cNvSpPr txBox="1"/>
          <p:nvPr/>
        </p:nvSpPr>
        <p:spPr>
          <a:xfrm>
            <a:off x="3514426" y="1668832"/>
            <a:ext cx="1194336" cy="555278"/>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12700" cap="flat" cmpd="sng" algn="ctr">
            <a:solidFill>
              <a:sysClr val="windowText" lastClr="000000"/>
            </a:solidFill>
            <a:prstDash val="solid"/>
            <a:miter lim="800000"/>
          </a:ln>
          <a:effectLst/>
          <a:scene3d>
            <a:camera prst="orthographicFront"/>
            <a:lightRig rig="flat" dir="t"/>
          </a:scene3d>
        </p:spPr>
        <p:txBody>
          <a:bodyPr lIns="76200" tIns="0" rIns="114300" bIns="25400" spcCol="1270" anchor="ctr"/>
          <a:lstStyle/>
          <a:p>
            <a:pPr marL="0" marR="0" lvl="0" indent="0" algn="ctr" defTabSz="889000" eaLnBrk="1" fontAlgn="auto" latinLnBrk="0" hangingPunct="1">
              <a:lnSpc>
                <a:spcPct val="90000"/>
              </a:lnSpc>
              <a:spcBef>
                <a:spcPts val="0"/>
              </a:spcBef>
              <a:spcAft>
                <a:spcPct val="35000"/>
              </a:spcAft>
              <a:buClrTx/>
              <a:buSzTx/>
              <a:buFontTx/>
              <a:buNone/>
              <a:tabLst/>
              <a:defRPr/>
            </a:pPr>
            <a:r>
              <a:rPr kumimoji="0" lang="es-CO" sz="1400" b="1" i="0" u="none" strike="noStrike" kern="0" cap="none" spc="0" normalizeH="0" baseline="0" noProof="0" dirty="0">
                <a:ln>
                  <a:noFill/>
                </a:ln>
                <a:solidFill>
                  <a:prstClr val="black"/>
                </a:solidFill>
                <a:effectLst/>
                <a:uLnTx/>
                <a:uFillTx/>
              </a:rPr>
              <a:t>Mesas de trabajo</a:t>
            </a:r>
          </a:p>
        </p:txBody>
      </p:sp>
      <p:sp>
        <p:nvSpPr>
          <p:cNvPr id="13" name="CuadroTexto 12"/>
          <p:cNvSpPr txBox="1"/>
          <p:nvPr/>
        </p:nvSpPr>
        <p:spPr>
          <a:xfrm>
            <a:off x="51604" y="1631666"/>
            <a:ext cx="1691005" cy="584775"/>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Capacitación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(Asistentes)</a:t>
            </a:r>
            <a:endParaRPr kumimoji="0" lang="es-CO" sz="1600" b="0" i="0" u="none" strike="noStrike" kern="0" cap="none" spc="0" normalizeH="0" baseline="0" noProof="0" dirty="0">
              <a:ln>
                <a:noFill/>
              </a:ln>
              <a:solidFill>
                <a:prstClr val="black"/>
              </a:solidFill>
              <a:effectLst/>
              <a:uLnTx/>
              <a:uFillTx/>
            </a:endParaRPr>
          </a:p>
        </p:txBody>
      </p:sp>
      <p:sp>
        <p:nvSpPr>
          <p:cNvPr id="14" name="CuadroTexto 13"/>
          <p:cNvSpPr txBox="1"/>
          <p:nvPr/>
        </p:nvSpPr>
        <p:spPr>
          <a:xfrm>
            <a:off x="81094" y="2631291"/>
            <a:ext cx="1632029" cy="1569660"/>
          </a:xfrm>
          <a:prstGeom prst="rect">
            <a:avLst/>
          </a:prstGeom>
          <a:noFill/>
        </p:spPr>
        <p:txBody>
          <a:bodyPr wrap="square">
            <a:spAutoFit/>
          </a:bodyPr>
          <a:lstStyle/>
          <a:p>
            <a:pPr marR="0" lvl="0" algn="ctr" defTabSz="457200" eaLnBrk="1" fontAlgn="auto" latinLnBrk="0" hangingPunct="1">
              <a:lnSpc>
                <a:spcPct val="100000"/>
              </a:lnSpc>
              <a:spcBef>
                <a:spcPts val="0"/>
              </a:spcBef>
              <a:spcAft>
                <a:spcPts val="0"/>
              </a:spcAft>
              <a:buClrTx/>
              <a:buSzTx/>
              <a:tabLst/>
              <a:defRPr/>
            </a:pPr>
            <a:r>
              <a:rPr kumimoji="0" lang="es-ES" sz="1200" b="1" i="0" u="none" strike="noStrike" kern="0" cap="none" spc="0" normalizeH="0" baseline="0" noProof="0" dirty="0">
                <a:ln>
                  <a:noFill/>
                </a:ln>
                <a:solidFill>
                  <a:prstClr val="black"/>
                </a:solidFill>
                <a:effectLst/>
                <a:uLnTx/>
                <a:uFillTx/>
              </a:rPr>
              <a:t>Política de Regulación</a:t>
            </a:r>
          </a:p>
          <a:p>
            <a:pPr marR="0" lvl="0" algn="ctr" defTabSz="457200" eaLnBrk="1" fontAlgn="auto" latinLnBrk="0" hangingPunct="1">
              <a:lnSpc>
                <a:spcPct val="100000"/>
              </a:lnSpc>
              <a:spcBef>
                <a:spcPts val="0"/>
              </a:spcBef>
              <a:spcAft>
                <a:spcPts val="0"/>
              </a:spcAft>
              <a:buClrTx/>
              <a:buSzTx/>
              <a:tabLst/>
              <a:defRPr/>
            </a:pPr>
            <a:r>
              <a:rPr kumimoji="0" lang="es-ES" sz="1200" b="1" i="0" u="none" strike="noStrike" kern="0" cap="none" spc="0" normalizeH="0" baseline="0" noProof="0" dirty="0">
                <a:ln>
                  <a:noFill/>
                </a:ln>
                <a:solidFill>
                  <a:prstClr val="black"/>
                </a:solidFill>
                <a:effectLst/>
                <a:uLnTx/>
                <a:uFillTx/>
              </a:rPr>
              <a:t> Contable Pública:                </a:t>
            </a:r>
            <a:r>
              <a:rPr kumimoji="0" lang="en-US" sz="1200" b="1" i="0" u="none" strike="noStrike" kern="0" cap="none" spc="0" normalizeH="0" baseline="0" noProof="0" dirty="0">
                <a:ln>
                  <a:noFill/>
                </a:ln>
                <a:solidFill>
                  <a:prstClr val="black"/>
                </a:solidFill>
                <a:effectLst/>
                <a:uLnTx/>
                <a:uFillTx/>
              </a:rPr>
              <a:t>2.008 </a:t>
            </a:r>
            <a:endParaRPr kumimoji="0" lang="es-CO" sz="1200" b="1" i="0" u="none" strike="noStrike" kern="0" cap="none" spc="0" normalizeH="0" baseline="0" noProof="0" dirty="0">
              <a:ln>
                <a:noFill/>
              </a:ln>
              <a:solidFill>
                <a:prstClr val="black"/>
              </a:solidFill>
              <a:effectLst/>
              <a:uLnTx/>
              <a:uFillTx/>
            </a:endParaRPr>
          </a:p>
          <a:p>
            <a:pPr marR="0" lvl="0" algn="ctr" defTabSz="457200" eaLnBrk="1" fontAlgn="auto" latinLnBrk="0" hangingPunct="1">
              <a:lnSpc>
                <a:spcPct val="100000"/>
              </a:lnSpc>
              <a:spcBef>
                <a:spcPts val="0"/>
              </a:spcBef>
              <a:spcAft>
                <a:spcPts val="0"/>
              </a:spcAft>
              <a:buClrTx/>
              <a:buSzTx/>
              <a:tabLst/>
              <a:defRPr/>
            </a:pPr>
            <a:r>
              <a:rPr kumimoji="0" lang="es-CO" sz="1200" b="1" i="0" u="none" strike="noStrike" kern="0" cap="none" spc="0" normalizeH="0" baseline="0" noProof="0" dirty="0">
                <a:ln>
                  <a:noFill/>
                </a:ln>
                <a:solidFill>
                  <a:prstClr val="black"/>
                </a:solidFill>
                <a:effectLst/>
                <a:uLnTx/>
                <a:uFillTx/>
              </a:rPr>
              <a:t>Marco Conceptual y</a:t>
            </a:r>
          </a:p>
          <a:p>
            <a:pPr marL="285750" marR="0" lvl="0" indent="-285750" algn="ctr" defTabSz="457200" eaLnBrk="1" fontAlgn="auto" latinLnBrk="0" hangingPunct="1">
              <a:lnSpc>
                <a:spcPct val="100000"/>
              </a:lnSpc>
              <a:spcBef>
                <a:spcPts val="0"/>
              </a:spcBef>
              <a:spcAft>
                <a:spcPts val="0"/>
              </a:spcAft>
              <a:buClrTx/>
              <a:buSzTx/>
              <a:buFontTx/>
              <a:buChar char="-"/>
              <a:tabLst/>
              <a:defRPr/>
            </a:pPr>
            <a:r>
              <a:rPr kumimoji="0" lang="es-CO" sz="1200" b="1" i="0" u="none" strike="noStrike" kern="0" cap="none" spc="0" normalizeH="0" baseline="0" noProof="0" dirty="0">
                <a:ln>
                  <a:noFill/>
                </a:ln>
                <a:solidFill>
                  <a:prstClr val="black"/>
                </a:solidFill>
                <a:effectLst/>
                <a:uLnTx/>
                <a:uFillTx/>
              </a:rPr>
              <a:t>Normas: 5.947 </a:t>
            </a:r>
            <a:r>
              <a:rPr kumimoji="0" lang="es-ES" sz="1200" b="1" i="0" u="none" strike="noStrike" kern="0" cap="none" spc="0" normalizeH="0" baseline="0" noProof="0" dirty="0">
                <a:ln>
                  <a:noFill/>
                </a:ln>
                <a:solidFill>
                  <a:prstClr val="black"/>
                </a:solidFill>
                <a:effectLst/>
                <a:uLnTx/>
                <a:uFillTx/>
              </a:rPr>
              <a:t>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rPr>
              <a:t>- Procedimientos contables: 			2862 </a:t>
            </a:r>
          </a:p>
        </p:txBody>
      </p:sp>
      <p:sp>
        <p:nvSpPr>
          <p:cNvPr id="15" name="Abrir llave 14"/>
          <p:cNvSpPr/>
          <p:nvPr/>
        </p:nvSpPr>
        <p:spPr>
          <a:xfrm rot="5400000">
            <a:off x="4192954" y="-2204409"/>
            <a:ext cx="371986" cy="7215532"/>
          </a:xfrm>
          <a:prstGeom prst="leftBrace">
            <a:avLst/>
          </a:prstGeom>
          <a:noFill/>
          <a:ln w="12700" cap="flat" cmpd="sng" algn="ctr">
            <a:solidFill>
              <a:srgbClr val="4472C4"/>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endParaRPr>
          </a:p>
        </p:txBody>
      </p:sp>
      <p:sp>
        <p:nvSpPr>
          <p:cNvPr id="16" name="Flecha derecha 15"/>
          <p:cNvSpPr/>
          <p:nvPr/>
        </p:nvSpPr>
        <p:spPr>
          <a:xfrm rot="5400000">
            <a:off x="692049" y="2323572"/>
            <a:ext cx="282575" cy="133350"/>
          </a:xfrm>
          <a:prstGeom prst="rightArrow">
            <a:avLst/>
          </a:prstGeom>
          <a:solidFill>
            <a:sysClr val="windowText" lastClr="000000"/>
          </a:solidFill>
          <a:ln w="1905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endParaRPr>
          </a:p>
        </p:txBody>
      </p:sp>
      <p:cxnSp>
        <p:nvCxnSpPr>
          <p:cNvPr id="17" name="Conector recto 16"/>
          <p:cNvCxnSpPr>
            <a:cxnSpLocks noChangeShapeType="1"/>
          </p:cNvCxnSpPr>
          <p:nvPr/>
        </p:nvCxnSpPr>
        <p:spPr bwMode="auto">
          <a:xfrm flipH="1">
            <a:off x="2628517" y="1450631"/>
            <a:ext cx="0" cy="209550"/>
          </a:xfrm>
          <a:prstGeom prst="line">
            <a:avLst/>
          </a:prstGeom>
          <a:noFill/>
          <a:ln w="12700" algn="ctr">
            <a:solidFill>
              <a:srgbClr val="4472C4"/>
            </a:solidFill>
            <a:miter lim="800000"/>
            <a:headEnd/>
            <a:tailEnd/>
          </a:ln>
          <a:extLst>
            <a:ext uri="{909E8E84-426E-40DD-AFC4-6F175D3DCCD1}">
              <a14:hiddenFill xmlns:a14="http://schemas.microsoft.com/office/drawing/2010/main">
                <a:noFill/>
              </a14:hiddenFill>
            </a:ext>
          </a:extLst>
        </p:spPr>
      </p:cxnSp>
      <p:sp>
        <p:nvSpPr>
          <p:cNvPr id="18" name="Flecha derecha 17"/>
          <p:cNvSpPr/>
          <p:nvPr/>
        </p:nvSpPr>
        <p:spPr>
          <a:xfrm rot="5400000">
            <a:off x="3967696" y="2311759"/>
            <a:ext cx="277448" cy="140003"/>
          </a:xfrm>
          <a:prstGeom prst="rightArrow">
            <a:avLst/>
          </a:prstGeom>
          <a:solidFill>
            <a:sysClr val="windowText" lastClr="000000"/>
          </a:solidFill>
          <a:ln w="1905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endParaRPr>
          </a:p>
        </p:txBody>
      </p:sp>
      <p:sp>
        <p:nvSpPr>
          <p:cNvPr id="19" name="Flecha derecha 18"/>
          <p:cNvSpPr/>
          <p:nvPr/>
        </p:nvSpPr>
        <p:spPr>
          <a:xfrm rot="5400000">
            <a:off x="2448882" y="2324365"/>
            <a:ext cx="282577" cy="131763"/>
          </a:xfrm>
          <a:prstGeom prst="rightArrow">
            <a:avLst/>
          </a:prstGeom>
          <a:solidFill>
            <a:sysClr val="windowText" lastClr="000000"/>
          </a:solidFill>
          <a:ln w="1905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endParaRPr>
          </a:p>
        </p:txBody>
      </p:sp>
      <p:sp>
        <p:nvSpPr>
          <p:cNvPr id="20" name="Rectángulo 19"/>
          <p:cNvSpPr/>
          <p:nvPr/>
        </p:nvSpPr>
        <p:spPr>
          <a:xfrm>
            <a:off x="3334780" y="2673745"/>
            <a:ext cx="1530350" cy="1384995"/>
          </a:xfrm>
          <a:prstGeom prst="rect">
            <a:avLst/>
          </a:prstGeom>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Mesas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de trabajo</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279</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400" b="1"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203  - 2017</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   76 - 2018</a:t>
            </a:r>
          </a:p>
        </p:txBody>
      </p:sp>
      <p:cxnSp>
        <p:nvCxnSpPr>
          <p:cNvPr id="21" name="Conector recto 20"/>
          <p:cNvCxnSpPr>
            <a:cxnSpLocks noChangeShapeType="1"/>
            <a:endCxn id="12" idx="0"/>
          </p:cNvCxnSpPr>
          <p:nvPr/>
        </p:nvCxnSpPr>
        <p:spPr bwMode="auto">
          <a:xfrm flipH="1">
            <a:off x="4111594" y="1440125"/>
            <a:ext cx="3206" cy="228707"/>
          </a:xfrm>
          <a:prstGeom prst="line">
            <a:avLst/>
          </a:prstGeom>
          <a:noFill/>
          <a:ln w="12700" algn="ctr">
            <a:solidFill>
              <a:srgbClr val="4472C4"/>
            </a:solidFill>
            <a:miter lim="800000"/>
            <a:headEnd/>
            <a:tailEnd/>
          </a:ln>
          <a:extLst>
            <a:ext uri="{909E8E84-426E-40DD-AFC4-6F175D3DCCD1}">
              <a14:hiddenFill xmlns:a14="http://schemas.microsoft.com/office/drawing/2010/main">
                <a:noFill/>
              </a14:hiddenFill>
            </a:ext>
          </a:extLst>
        </p:spPr>
      </p:cxnSp>
      <p:sp>
        <p:nvSpPr>
          <p:cNvPr id="25" name="Rectángulo 24"/>
          <p:cNvSpPr/>
          <p:nvPr/>
        </p:nvSpPr>
        <p:spPr>
          <a:xfrm>
            <a:off x="4941956" y="2540537"/>
            <a:ext cx="1122983" cy="1631899"/>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28575"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endParaRPr>
          </a:p>
        </p:txBody>
      </p:sp>
      <p:sp>
        <p:nvSpPr>
          <p:cNvPr id="26" name="Rectángulo 25"/>
          <p:cNvSpPr/>
          <p:nvPr/>
        </p:nvSpPr>
        <p:spPr>
          <a:xfrm>
            <a:off x="4865130" y="1649943"/>
            <a:ext cx="1197436" cy="570501"/>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1905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endParaRPr>
          </a:p>
        </p:txBody>
      </p:sp>
      <p:sp>
        <p:nvSpPr>
          <p:cNvPr id="27" name="CuadroTexto 26"/>
          <p:cNvSpPr txBox="1"/>
          <p:nvPr/>
        </p:nvSpPr>
        <p:spPr>
          <a:xfrm>
            <a:off x="3892910" y="1565472"/>
            <a:ext cx="3141875" cy="738664"/>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Asesoría y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Asistencia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Técnica</a:t>
            </a:r>
            <a:endParaRPr kumimoji="0" lang="es-CO" sz="1400" b="0" i="0" u="none" strike="noStrike" kern="0" cap="none" spc="0" normalizeH="0" baseline="0" noProof="0" dirty="0">
              <a:ln>
                <a:noFill/>
              </a:ln>
              <a:solidFill>
                <a:prstClr val="black"/>
              </a:solidFill>
              <a:effectLst/>
              <a:uLnTx/>
              <a:uFillTx/>
            </a:endParaRPr>
          </a:p>
        </p:txBody>
      </p:sp>
      <p:sp>
        <p:nvSpPr>
          <p:cNvPr id="28" name="CuadroTexto 27"/>
          <p:cNvSpPr txBox="1"/>
          <p:nvPr/>
        </p:nvSpPr>
        <p:spPr>
          <a:xfrm>
            <a:off x="4389963" y="2381760"/>
            <a:ext cx="1826993" cy="1815882"/>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400" b="1" i="0" u="none" strike="noStrike" kern="0" cap="none" spc="0" normalizeH="0" baseline="0" noProof="0" dirty="0">
              <a:ln>
                <a:noFill/>
              </a:ln>
              <a:solidFill>
                <a:prstClr val="black"/>
              </a:solidFill>
              <a:effectLst/>
              <a:uLnTx/>
              <a:uFillTx/>
            </a:endParaRPr>
          </a:p>
          <a:p>
            <a:pPr lvl="1" algn="ctr" defTabSz="457200">
              <a:defRPr/>
            </a:pPr>
            <a:r>
              <a:rPr kumimoji="0" lang="es-CO" sz="1400" b="1" i="0" u="none" strike="noStrike" kern="0" cap="none" spc="0" normalizeH="0" baseline="0" noProof="0" dirty="0">
                <a:ln>
                  <a:noFill/>
                </a:ln>
                <a:solidFill>
                  <a:prstClr val="black"/>
                </a:solidFill>
                <a:effectLst/>
                <a:uLnTx/>
                <a:uFillTx/>
              </a:rPr>
              <a:t>Asesoría y asistencia técnica:  </a:t>
            </a:r>
          </a:p>
          <a:p>
            <a:pPr lvl="1" algn="ctr" defTabSz="457200">
              <a:defRPr/>
            </a:pPr>
            <a:r>
              <a:rPr kumimoji="0" lang="es-CO" sz="1400" b="1" i="0" u="none" strike="noStrike" kern="0" cap="none" spc="0" normalizeH="0" baseline="0" noProof="0" dirty="0">
                <a:ln>
                  <a:noFill/>
                </a:ln>
                <a:solidFill>
                  <a:prstClr val="black"/>
                </a:solidFill>
                <a:effectLst/>
                <a:uLnTx/>
                <a:uFillTx/>
              </a:rPr>
              <a:t>23.662</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400" b="1"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          14.452  - 2017</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            9.210  - 2018</a:t>
            </a:r>
          </a:p>
        </p:txBody>
      </p:sp>
      <p:sp>
        <p:nvSpPr>
          <p:cNvPr id="29" name="Flecha derecha 28"/>
          <p:cNvSpPr/>
          <p:nvPr/>
        </p:nvSpPr>
        <p:spPr>
          <a:xfrm rot="5400000">
            <a:off x="5377261" y="2308617"/>
            <a:ext cx="275424" cy="148318"/>
          </a:xfrm>
          <a:prstGeom prst="rightArrow">
            <a:avLst/>
          </a:prstGeom>
          <a:solidFill>
            <a:sysClr val="windowText" lastClr="000000"/>
          </a:solidFill>
          <a:ln w="1905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endParaRPr>
          </a:p>
        </p:txBody>
      </p:sp>
      <p:cxnSp>
        <p:nvCxnSpPr>
          <p:cNvPr id="30" name="Conector recto 29"/>
          <p:cNvCxnSpPr>
            <a:cxnSpLocks noChangeShapeType="1"/>
          </p:cNvCxnSpPr>
          <p:nvPr/>
        </p:nvCxnSpPr>
        <p:spPr bwMode="auto">
          <a:xfrm>
            <a:off x="5463847" y="1448335"/>
            <a:ext cx="0" cy="201608"/>
          </a:xfrm>
          <a:prstGeom prst="line">
            <a:avLst/>
          </a:prstGeom>
          <a:noFill/>
          <a:ln w="12700" algn="ctr">
            <a:solidFill>
              <a:srgbClr val="4472C4"/>
            </a:solidFill>
            <a:miter lim="800000"/>
            <a:headEnd/>
            <a:tailEnd/>
          </a:ln>
          <a:extLst>
            <a:ext uri="{909E8E84-426E-40DD-AFC4-6F175D3DCCD1}">
              <a14:hiddenFill xmlns:a14="http://schemas.microsoft.com/office/drawing/2010/main">
                <a:noFill/>
              </a14:hiddenFill>
            </a:ext>
          </a:extLst>
        </p:spPr>
      </p:cxnSp>
      <p:sp>
        <p:nvSpPr>
          <p:cNvPr id="37" name="Rectángulo 36"/>
          <p:cNvSpPr/>
          <p:nvPr/>
        </p:nvSpPr>
        <p:spPr>
          <a:xfrm>
            <a:off x="7751844" y="2844495"/>
            <a:ext cx="1220118" cy="1624659"/>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28575"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endParaRPr>
          </a:p>
        </p:txBody>
      </p:sp>
      <p:sp>
        <p:nvSpPr>
          <p:cNvPr id="38" name="Rectángulo 37"/>
          <p:cNvSpPr/>
          <p:nvPr/>
        </p:nvSpPr>
        <p:spPr>
          <a:xfrm>
            <a:off x="6261029" y="2547776"/>
            <a:ext cx="1220118" cy="1792869"/>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endParaRPr>
          </a:p>
        </p:txBody>
      </p:sp>
      <p:grpSp>
        <p:nvGrpSpPr>
          <p:cNvPr id="39" name="Grupo 38"/>
          <p:cNvGrpSpPr/>
          <p:nvPr/>
        </p:nvGrpSpPr>
        <p:grpSpPr>
          <a:xfrm rot="5400000">
            <a:off x="6562841" y="1329854"/>
            <a:ext cx="592444" cy="1196068"/>
            <a:chOff x="5475728" y="1971585"/>
            <a:chExt cx="1600198" cy="2806954"/>
          </a:xfrm>
          <a:scene3d>
            <a:camera prst="orthographicFront"/>
            <a:lightRig rig="flat" dir="t"/>
          </a:scene3d>
        </p:grpSpPr>
        <p:sp>
          <p:nvSpPr>
            <p:cNvPr id="40" name="Rectángulo 39"/>
            <p:cNvSpPr/>
            <p:nvPr/>
          </p:nvSpPr>
          <p:spPr>
            <a:xfrm>
              <a:off x="5475730" y="1971585"/>
              <a:ext cx="1598291" cy="2806953"/>
            </a:xfrm>
            <a:prstGeom prst="rect">
              <a:avLst/>
            </a:prstGeom>
            <a:gradFill rotWithShape="1">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w="19050">
              <a:solidFill>
                <a:sysClr val="windowText" lastClr="000000"/>
              </a:solidFill>
            </a:ln>
            <a:effectLst/>
            <a:sp3d prstMaterial="dkEdge">
              <a:bevelT w="8200" h="38100"/>
            </a:sp3d>
          </p:spPr>
        </p:sp>
        <p:sp>
          <p:nvSpPr>
            <p:cNvPr id="41" name="CuadroTexto 40"/>
            <p:cNvSpPr txBox="1"/>
            <p:nvPr/>
          </p:nvSpPr>
          <p:spPr>
            <a:xfrm rot="16200000">
              <a:off x="4887918" y="2590531"/>
              <a:ext cx="2775818" cy="160019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19050" cap="flat" cmpd="sng" algn="ctr">
              <a:solidFill>
                <a:sysClr val="windowText" lastClr="000000"/>
              </a:solidFill>
              <a:prstDash val="solid"/>
              <a:miter lim="800000"/>
            </a:ln>
            <a:effectLst/>
          </p:spPr>
          <p:txBody>
            <a:bodyPr lIns="76200" tIns="0" rIns="114300" bIns="25400" spcCol="1270" anchor="ctr"/>
            <a:lstStyle/>
            <a:p>
              <a:pPr marL="0" marR="0" lvl="0" indent="0" algn="ctr" defTabSz="889000" eaLnBrk="1" fontAlgn="auto" latinLnBrk="0" hangingPunct="1">
                <a:lnSpc>
                  <a:spcPct val="90000"/>
                </a:lnSpc>
                <a:spcBef>
                  <a:spcPts val="0"/>
                </a:spcBef>
                <a:spcAft>
                  <a:spcPct val="35000"/>
                </a:spcAft>
                <a:buClrTx/>
                <a:buSzTx/>
                <a:buFontTx/>
                <a:buNone/>
                <a:tabLst/>
                <a:defRPr/>
              </a:pPr>
              <a:r>
                <a:rPr kumimoji="0" lang="es-CO" sz="1600" b="1" i="0" u="none" strike="noStrike" kern="0" cap="none" spc="0" normalizeH="0" baseline="0" noProof="0" dirty="0">
                  <a:ln>
                    <a:noFill/>
                  </a:ln>
                  <a:solidFill>
                    <a:prstClr val="black"/>
                  </a:solidFill>
                  <a:effectLst/>
                  <a:uLnTx/>
                  <a:uFillTx/>
                </a:rPr>
                <a:t>Visitas de inspección </a:t>
              </a:r>
            </a:p>
          </p:txBody>
        </p:sp>
      </p:grpSp>
      <p:sp>
        <p:nvSpPr>
          <p:cNvPr id="44" name="CuadroTexto 43"/>
          <p:cNvSpPr txBox="1"/>
          <p:nvPr/>
        </p:nvSpPr>
        <p:spPr>
          <a:xfrm>
            <a:off x="7642292" y="1601623"/>
            <a:ext cx="1367071" cy="87131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12700" cap="flat" cmpd="sng" algn="ctr">
            <a:solidFill>
              <a:sysClr val="windowText" lastClr="000000"/>
            </a:solidFill>
            <a:prstDash val="solid"/>
            <a:miter lim="800000"/>
          </a:ln>
          <a:effectLst/>
          <a:scene3d>
            <a:camera prst="orthographicFront"/>
            <a:lightRig rig="flat" dir="t"/>
          </a:scene3d>
        </p:spPr>
        <p:txBody>
          <a:bodyPr lIns="76200" tIns="0" rIns="114300" bIns="25400" spcCol="1270" anchor="ctr"/>
          <a:lstStyle/>
          <a:p>
            <a:pPr marL="0" marR="0" lvl="0" indent="0" algn="ctr" defTabSz="889000" eaLnBrk="1" fontAlgn="auto" latinLnBrk="0" hangingPunct="1">
              <a:lnSpc>
                <a:spcPct val="90000"/>
              </a:lnSpc>
              <a:spcBef>
                <a:spcPts val="0"/>
              </a:spcBef>
              <a:spcAft>
                <a:spcPct val="35000"/>
              </a:spcAft>
              <a:buClrTx/>
              <a:buSzTx/>
              <a:buFontTx/>
              <a:buNone/>
              <a:tabLst/>
              <a:defRPr/>
            </a:pPr>
            <a:r>
              <a:rPr kumimoji="0" lang="es-CO" sz="1600" b="1" i="0" u="none" strike="noStrike" kern="0" cap="none" spc="0" normalizeH="0" baseline="0" noProof="0" dirty="0">
                <a:ln>
                  <a:noFill/>
                </a:ln>
                <a:solidFill>
                  <a:prstClr val="black"/>
                </a:solidFill>
                <a:effectLst/>
                <a:uLnTx/>
                <a:uFillTx/>
              </a:rPr>
              <a:t>Visitas de asistencia técnica contable</a:t>
            </a:r>
          </a:p>
        </p:txBody>
      </p:sp>
      <p:sp>
        <p:nvSpPr>
          <p:cNvPr id="45" name="Flecha derecha 44"/>
          <p:cNvSpPr/>
          <p:nvPr/>
        </p:nvSpPr>
        <p:spPr>
          <a:xfrm rot="5400000">
            <a:off x="8180844" y="2567954"/>
            <a:ext cx="293595" cy="167071"/>
          </a:xfrm>
          <a:prstGeom prst="rightArrow">
            <a:avLst/>
          </a:prstGeom>
          <a:solidFill>
            <a:sysClr val="windowText" lastClr="000000"/>
          </a:solidFill>
          <a:ln w="1905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endParaRPr>
          </a:p>
        </p:txBody>
      </p:sp>
      <p:sp>
        <p:nvSpPr>
          <p:cNvPr id="46" name="Flecha derecha 45"/>
          <p:cNvSpPr/>
          <p:nvPr/>
        </p:nvSpPr>
        <p:spPr>
          <a:xfrm rot="5400000">
            <a:off x="6729078" y="2322403"/>
            <a:ext cx="270902" cy="135687"/>
          </a:xfrm>
          <a:prstGeom prst="rightArrow">
            <a:avLst/>
          </a:prstGeom>
          <a:solidFill>
            <a:sysClr val="windowText" lastClr="000000"/>
          </a:solidFill>
          <a:ln w="1905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endParaRPr>
          </a:p>
        </p:txBody>
      </p:sp>
      <p:sp>
        <p:nvSpPr>
          <p:cNvPr id="47" name="CuadroTexto 46"/>
          <p:cNvSpPr txBox="1"/>
          <p:nvPr/>
        </p:nvSpPr>
        <p:spPr>
          <a:xfrm>
            <a:off x="6076868" y="2306921"/>
            <a:ext cx="1587510" cy="1815882"/>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600" b="1"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Visitas realizadas: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2</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600" b="1"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  - 2017</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1 - 2018</a:t>
            </a:r>
          </a:p>
        </p:txBody>
      </p:sp>
      <p:sp>
        <p:nvSpPr>
          <p:cNvPr id="48" name="CuadroTexto 47"/>
          <p:cNvSpPr txBox="1"/>
          <p:nvPr/>
        </p:nvSpPr>
        <p:spPr>
          <a:xfrm>
            <a:off x="7371941" y="2713794"/>
            <a:ext cx="1981200" cy="1568450"/>
          </a:xfrm>
          <a:prstGeom prst="rect">
            <a:avLst/>
          </a:prstGeom>
          <a:noFill/>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600" b="1"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Visitas:</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600" b="1"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15</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600" b="1"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15  - 2017 </a:t>
            </a:r>
          </a:p>
        </p:txBody>
      </p:sp>
      <p:cxnSp>
        <p:nvCxnSpPr>
          <p:cNvPr id="49" name="Conector recto 48"/>
          <p:cNvCxnSpPr>
            <a:cxnSpLocks noChangeShapeType="1"/>
          </p:cNvCxnSpPr>
          <p:nvPr/>
        </p:nvCxnSpPr>
        <p:spPr bwMode="auto">
          <a:xfrm>
            <a:off x="6852429" y="1431243"/>
            <a:ext cx="0" cy="201608"/>
          </a:xfrm>
          <a:prstGeom prst="line">
            <a:avLst/>
          </a:prstGeom>
          <a:noFill/>
          <a:ln w="12700" algn="ctr">
            <a:solidFill>
              <a:srgbClr val="4472C4"/>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63074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par>
                                <p:cTn id="77" presetID="10"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par>
                                <p:cTn id="80" presetID="10" presetClass="entr" presetSubtype="0" fill="hold"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500"/>
                                        <p:tgtEl>
                                          <p:spTgt spid="3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500"/>
                                        <p:tgtEl>
                                          <p:spTgt spid="4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500"/>
                                        <p:tgtEl>
                                          <p:spTgt spid="45"/>
                                        </p:tgtEl>
                                      </p:cBhvr>
                                    </p:animEffect>
                                  </p:childTnLst>
                                </p:cTn>
                              </p:par>
                              <p:par>
                                <p:cTn id="89" presetID="2" presetClass="entr" presetSubtype="4" fill="hold" grpId="0" nodeType="withEffect">
                                  <p:stCondLst>
                                    <p:cond delay="0"/>
                                  </p:stCondLst>
                                  <p:childTnLst>
                                    <p:set>
                                      <p:cBhvr>
                                        <p:cTn id="90" dur="1" fill="hold">
                                          <p:stCondLst>
                                            <p:cond delay="0"/>
                                          </p:stCondLst>
                                        </p:cTn>
                                        <p:tgtEl>
                                          <p:spTgt spid="47"/>
                                        </p:tgtEl>
                                        <p:attrNameLst>
                                          <p:attrName>style.visibility</p:attrName>
                                        </p:attrNameLst>
                                      </p:cBhvr>
                                      <p:to>
                                        <p:strVal val="visible"/>
                                      </p:to>
                                    </p:set>
                                    <p:anim calcmode="lin" valueType="num">
                                      <p:cBhvr additive="base">
                                        <p:cTn id="91" dur="500" fill="hold"/>
                                        <p:tgtEl>
                                          <p:spTgt spid="47"/>
                                        </p:tgtEl>
                                        <p:attrNameLst>
                                          <p:attrName>ppt_x</p:attrName>
                                        </p:attrNameLst>
                                      </p:cBhvr>
                                      <p:tavLst>
                                        <p:tav tm="0">
                                          <p:val>
                                            <p:strVal val="#ppt_x"/>
                                          </p:val>
                                        </p:tav>
                                        <p:tav tm="100000">
                                          <p:val>
                                            <p:strVal val="#ppt_x"/>
                                          </p:val>
                                        </p:tav>
                                      </p:tavLst>
                                    </p:anim>
                                    <p:anim calcmode="lin" valueType="num">
                                      <p:cBhvr additive="base">
                                        <p:cTn id="92" dur="500" fill="hold"/>
                                        <p:tgtEl>
                                          <p:spTgt spid="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additive="base">
                                        <p:cTn id="95" dur="500" fill="hold"/>
                                        <p:tgtEl>
                                          <p:spTgt spid="38"/>
                                        </p:tgtEl>
                                        <p:attrNameLst>
                                          <p:attrName>ppt_x</p:attrName>
                                        </p:attrNameLst>
                                      </p:cBhvr>
                                      <p:tavLst>
                                        <p:tav tm="0">
                                          <p:val>
                                            <p:strVal val="#ppt_x"/>
                                          </p:val>
                                        </p:tav>
                                        <p:tav tm="100000">
                                          <p:val>
                                            <p:strVal val="#ppt_x"/>
                                          </p:val>
                                        </p:tav>
                                      </p:tavLst>
                                    </p:anim>
                                    <p:anim calcmode="lin" valueType="num">
                                      <p:cBhvr additive="base">
                                        <p:cTn id="96" dur="500" fill="hold"/>
                                        <p:tgtEl>
                                          <p:spTgt spid="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anim calcmode="lin" valueType="num">
                                      <p:cBhvr additive="base">
                                        <p:cTn id="99" dur="500" fill="hold"/>
                                        <p:tgtEl>
                                          <p:spTgt spid="48"/>
                                        </p:tgtEl>
                                        <p:attrNameLst>
                                          <p:attrName>ppt_x</p:attrName>
                                        </p:attrNameLst>
                                      </p:cBhvr>
                                      <p:tavLst>
                                        <p:tav tm="0">
                                          <p:val>
                                            <p:strVal val="#ppt_x"/>
                                          </p:val>
                                        </p:tav>
                                        <p:tav tm="100000">
                                          <p:val>
                                            <p:strVal val="#ppt_x"/>
                                          </p:val>
                                        </p:tav>
                                      </p:tavLst>
                                    </p:anim>
                                    <p:anim calcmode="lin" valueType="num">
                                      <p:cBhvr additive="base">
                                        <p:cTn id="100" dur="500" fill="hold"/>
                                        <p:tgtEl>
                                          <p:spTgt spid="4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ppt_x"/>
                                          </p:val>
                                        </p:tav>
                                        <p:tav tm="100000">
                                          <p:val>
                                            <p:strVal val="#ppt_x"/>
                                          </p:val>
                                        </p:tav>
                                      </p:tavLst>
                                    </p:anim>
                                    <p:anim calcmode="lin" valueType="num">
                                      <p:cBhvr additive="base">
                                        <p:cTn id="104" dur="500" fill="hold"/>
                                        <p:tgtEl>
                                          <p:spTgt spid="37"/>
                                        </p:tgtEl>
                                        <p:attrNameLst>
                                          <p:attrName>ppt_y</p:attrName>
                                        </p:attrNameLst>
                                      </p:cBhvr>
                                      <p:tavLst>
                                        <p:tav tm="0">
                                          <p:val>
                                            <p:strVal val="1+#ppt_h/2"/>
                                          </p:val>
                                        </p:tav>
                                        <p:tav tm="100000">
                                          <p:val>
                                            <p:strVal val="#ppt_y"/>
                                          </p:val>
                                        </p:tav>
                                      </p:tavLst>
                                    </p:anim>
                                  </p:childTnLst>
                                </p:cTn>
                              </p:par>
                              <p:par>
                                <p:cTn id="105" presetID="10" presetClass="entr" presetSubtype="0" fill="hold" nodeType="with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3" grpId="0"/>
      <p:bldP spid="14" grpId="0"/>
      <p:bldP spid="15" grpId="0" animBg="1"/>
      <p:bldP spid="16" grpId="0" animBg="1"/>
      <p:bldP spid="18" grpId="0" animBg="1"/>
      <p:bldP spid="19" grpId="0" animBg="1"/>
      <p:bldP spid="25" grpId="0" animBg="1"/>
      <p:bldP spid="26" grpId="0" animBg="1"/>
      <p:bldP spid="27" grpId="0"/>
      <p:bldP spid="28" grpId="0"/>
      <p:bldP spid="29" grpId="0" animBg="1"/>
      <p:bldP spid="37" grpId="0" animBg="1"/>
      <p:bldP spid="38" grpId="0" animBg="1"/>
      <p:bldP spid="45" grpId="0" animBg="1"/>
      <p:bldP spid="46" grpId="0" animBg="1"/>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87095" y="276542"/>
            <a:ext cx="8164830" cy="439737"/>
          </a:xfrm>
          <a:prstGeom prst="roundRect">
            <a:avLst/>
          </a:prstGeom>
          <a:solidFill>
            <a:srgbClr val="ED7D31">
              <a:lumMod val="40000"/>
              <a:lumOff val="60000"/>
            </a:srgbClr>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2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ALGUNAS BARRERAS EN LA APLICACIÓN DEL MARCO DE GOBIERNO</a:t>
            </a:r>
            <a:endParaRPr kumimoji="0" lang="es-ES" sz="22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endParaRPr>
          </a:p>
        </p:txBody>
      </p:sp>
      <p:sp>
        <p:nvSpPr>
          <p:cNvPr id="3" name="Rectángulo 2"/>
          <p:cNvSpPr/>
          <p:nvPr/>
        </p:nvSpPr>
        <p:spPr>
          <a:xfrm>
            <a:off x="149225" y="1991043"/>
            <a:ext cx="3500438" cy="309562"/>
          </a:xfrm>
          <a:prstGeom prst="rect">
            <a:avLst/>
          </a:prstGeom>
          <a:solidFill>
            <a:srgbClr val="5B9BD5">
              <a:lumMod val="20000"/>
              <a:lumOff val="80000"/>
            </a:srgbClr>
          </a:solidFill>
          <a:ln w="19050" cap="flat" cmpd="sng" algn="ctr">
            <a:solidFill>
              <a:srgbClr val="5B9BD5">
                <a:lumMod val="75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Agencia Nacional de Infraestructura </a:t>
            </a:r>
            <a:r>
              <a:rPr kumimoji="0" lang="es-MX" sz="1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a:t>
            </a:r>
            <a:r>
              <a:rPr kumimoji="0" lang="es-MX" sz="1400" b="0" i="0" u="none" strike="noStrike" kern="0" cap="none" spc="0" normalizeH="0" baseline="0" noProof="0" dirty="0" err="1">
                <a:ln w="0"/>
                <a:solidFill>
                  <a:prstClr val="black"/>
                </a:solidFill>
                <a:effectLst>
                  <a:outerShdw blurRad="38100" dist="19050" dir="2700000" algn="tl" rotWithShape="0">
                    <a:prstClr val="black">
                      <a:alpha val="40000"/>
                    </a:prstClr>
                  </a:outerShdw>
                </a:effectLst>
                <a:uLnTx/>
                <a:uFillTx/>
              </a:rPr>
              <a:t>ANI</a:t>
            </a:r>
            <a:r>
              <a:rPr kumimoji="0" lang="es-MX" sz="1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a:t>
            </a:r>
            <a:endParaRPr kumimoji="0" lang="es-ES" sz="1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endParaRPr>
          </a:p>
        </p:txBody>
      </p:sp>
      <p:sp>
        <p:nvSpPr>
          <p:cNvPr id="4" name="Cerrar llave 3"/>
          <p:cNvSpPr/>
          <p:nvPr/>
        </p:nvSpPr>
        <p:spPr>
          <a:xfrm>
            <a:off x="3697288" y="1140143"/>
            <a:ext cx="293687" cy="1082675"/>
          </a:xfrm>
          <a:prstGeom prst="rightBrace">
            <a:avLst>
              <a:gd name="adj1" fmla="val 8333"/>
              <a:gd name="adj2" fmla="val 47776"/>
            </a:avLst>
          </a:prstGeom>
          <a:noFill/>
          <a:ln w="12700" cap="flat" cmpd="sng" algn="ctr">
            <a:solidFill>
              <a:srgbClr val="7030A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1" i="0" u="none" strike="noStrike" kern="0" cap="none" spc="0" normalizeH="0" baseline="0" noProof="0" dirty="0">
              <a:ln>
                <a:noFill/>
              </a:ln>
              <a:solidFill>
                <a:prstClr val="black"/>
              </a:solidFill>
              <a:effectLst/>
              <a:uLnTx/>
              <a:uFillTx/>
            </a:endParaRPr>
          </a:p>
        </p:txBody>
      </p:sp>
      <p:sp>
        <p:nvSpPr>
          <p:cNvPr id="5" name="Redondear rectángulo de esquina diagonal 4"/>
          <p:cNvSpPr/>
          <p:nvPr/>
        </p:nvSpPr>
        <p:spPr>
          <a:xfrm>
            <a:off x="4137025" y="1035368"/>
            <a:ext cx="4941888" cy="1265237"/>
          </a:xfrm>
          <a:prstGeom prst="round2DiagRect">
            <a:avLst/>
          </a:prstGeom>
          <a:solidFill>
            <a:srgbClr val="4472C4">
              <a:lumMod val="20000"/>
              <a:lumOff val="80000"/>
            </a:srgbClr>
          </a:solidFill>
          <a:ln w="19050" cap="flat" cmpd="sng" algn="ctr">
            <a:solidFill>
              <a:sysClr val="windowText" lastClr="000000"/>
            </a:solidFill>
            <a:prstDash val="solid"/>
            <a:miter lim="800000"/>
          </a:ln>
          <a:effectLst/>
        </p:spPr>
        <p:txBody>
          <a:bodyPr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prstClr val="black"/>
                </a:solidFill>
                <a:effectLst/>
                <a:uLnTx/>
                <a:uFillTx/>
              </a:rPr>
              <a:t>Por antigüedad de los activos y por estipulaciones en los contratos de concesión:</a:t>
            </a:r>
          </a:p>
          <a:p>
            <a:pPr marL="342900" marR="0" lvl="0" indent="-342900" algn="just" defTabSz="914400" eaLnBrk="1" fontAlgn="auto" latinLnBrk="0" hangingPunct="1">
              <a:lnSpc>
                <a:spcPct val="100000"/>
              </a:lnSpc>
              <a:spcBef>
                <a:spcPts val="0"/>
              </a:spcBef>
              <a:spcAft>
                <a:spcPts val="0"/>
              </a:spcAft>
              <a:buClrTx/>
              <a:buSzTx/>
              <a:buFontTx/>
              <a:buAutoNum type="arabicPeriod"/>
              <a:tabLst/>
              <a:defRPr/>
            </a:pPr>
            <a:r>
              <a:rPr kumimoji="0" lang="es-MX" sz="1200" b="1" i="0" u="none" strike="noStrike" kern="0" cap="none" spc="0" normalizeH="0" baseline="0" noProof="0" dirty="0">
                <a:ln>
                  <a:noFill/>
                </a:ln>
                <a:solidFill>
                  <a:prstClr val="black"/>
                </a:solidFill>
                <a:effectLst/>
                <a:uLnTx/>
                <a:uFillTx/>
              </a:rPr>
              <a:t>Reconocimiento por separado de terrenos y bienes de infraestructura.</a:t>
            </a:r>
          </a:p>
          <a:p>
            <a:pPr marL="342900" marR="0" lvl="0" indent="-342900" algn="just" defTabSz="914400" eaLnBrk="1" fontAlgn="auto" latinLnBrk="0" hangingPunct="1">
              <a:lnSpc>
                <a:spcPct val="100000"/>
              </a:lnSpc>
              <a:spcBef>
                <a:spcPts val="0"/>
              </a:spcBef>
              <a:spcAft>
                <a:spcPts val="0"/>
              </a:spcAft>
              <a:buClrTx/>
              <a:buSzTx/>
              <a:buFontTx/>
              <a:buAutoNum type="arabicPeriod"/>
              <a:tabLst/>
              <a:defRPr/>
            </a:pPr>
            <a:r>
              <a:rPr kumimoji="0" lang="es-MX" sz="1200" b="1" i="0" u="none" strike="noStrike" kern="0" cap="none" spc="0" normalizeH="0" baseline="0" noProof="0" dirty="0">
                <a:ln>
                  <a:noFill/>
                </a:ln>
                <a:solidFill>
                  <a:prstClr val="black"/>
                </a:solidFill>
                <a:effectLst/>
                <a:uLnTx/>
                <a:uFillTx/>
              </a:rPr>
              <a:t>Determinación de los componentes de </a:t>
            </a:r>
            <a:r>
              <a:rPr kumimoji="0" lang="es-MX" sz="1200" b="1" i="0" u="none" strike="noStrike" kern="0" cap="none" spc="0" normalizeH="0" baseline="0" noProof="0" dirty="0" err="1">
                <a:ln>
                  <a:noFill/>
                </a:ln>
                <a:solidFill>
                  <a:prstClr val="black"/>
                </a:solidFill>
                <a:effectLst/>
                <a:uLnTx/>
                <a:uFillTx/>
              </a:rPr>
              <a:t>PPYE</a:t>
            </a:r>
            <a:r>
              <a:rPr kumimoji="0" lang="es-MX" sz="1200" b="1" i="0" u="none" strike="noStrike" kern="0" cap="none" spc="0" normalizeH="0" baseline="0" noProof="0" dirty="0">
                <a:ln>
                  <a:noFill/>
                </a:ln>
                <a:solidFill>
                  <a:prstClr val="black"/>
                </a:solidFill>
                <a:effectLst/>
                <a:uLnTx/>
                <a:uFillTx/>
              </a:rPr>
              <a:t>  y de los BUP.</a:t>
            </a:r>
          </a:p>
          <a:p>
            <a:pPr marL="342900" marR="0" lvl="0" indent="-342900" algn="just" defTabSz="914400" eaLnBrk="1" fontAlgn="auto" latinLnBrk="0" hangingPunct="1">
              <a:lnSpc>
                <a:spcPct val="100000"/>
              </a:lnSpc>
              <a:spcBef>
                <a:spcPts val="0"/>
              </a:spcBef>
              <a:spcAft>
                <a:spcPts val="0"/>
              </a:spcAft>
              <a:buClrTx/>
              <a:buSzTx/>
              <a:buFontTx/>
              <a:buAutoNum type="arabicPeriod"/>
              <a:tabLst/>
              <a:defRPr/>
            </a:pPr>
            <a:r>
              <a:rPr kumimoji="0" lang="es-MX" sz="1200" b="1" i="0" u="none" strike="noStrike" kern="0" cap="none" spc="0" normalizeH="0" baseline="0" noProof="0" dirty="0">
                <a:ln>
                  <a:noFill/>
                </a:ln>
                <a:solidFill>
                  <a:prstClr val="black"/>
                </a:solidFill>
                <a:effectLst/>
                <a:uLnTx/>
                <a:uFillTx/>
              </a:rPr>
              <a:t>Reconocimiento de los activos entregados por INVIAS y AEROCIVIL.</a:t>
            </a:r>
            <a:endParaRPr kumimoji="0" lang="es-ES" sz="1200" b="0" i="0" u="none" strike="noStrike" kern="0" cap="none" spc="0" normalizeH="0" baseline="0" noProof="0" dirty="0">
              <a:ln>
                <a:noFill/>
              </a:ln>
              <a:solidFill>
                <a:prstClr val="black"/>
              </a:solidFill>
              <a:effectLst/>
              <a:uLnTx/>
              <a:uFillTx/>
            </a:endParaRPr>
          </a:p>
        </p:txBody>
      </p:sp>
      <p:sp>
        <p:nvSpPr>
          <p:cNvPr id="6" name="Rectángulo 5"/>
          <p:cNvSpPr/>
          <p:nvPr/>
        </p:nvSpPr>
        <p:spPr>
          <a:xfrm>
            <a:off x="149225" y="1081405"/>
            <a:ext cx="3516313" cy="619125"/>
          </a:xfrm>
          <a:prstGeom prst="rect">
            <a:avLst/>
          </a:prstGeom>
          <a:solidFill>
            <a:srgbClr val="5B9BD5">
              <a:lumMod val="20000"/>
              <a:lumOff val="80000"/>
            </a:srgbClr>
          </a:solidFill>
          <a:ln w="1905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ACUERDOS DE CONCESIÓN DESDE LA PERSPECTIVA DE LA ENTIDAD CONCEDENTE  </a:t>
            </a:r>
            <a:r>
              <a:rPr kumimoji="0" lang="es-ES" sz="1400" b="1" i="1"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a:t>
            </a:r>
            <a:r>
              <a:rPr kumimoji="0" lang="es-ES" sz="1400" b="1" i="1" u="none" strike="noStrike" kern="0" cap="none" spc="0" normalizeH="0" baseline="0" noProof="0" dirty="0" err="1">
                <a:ln w="0"/>
                <a:solidFill>
                  <a:prstClr val="black"/>
                </a:solidFill>
                <a:effectLst>
                  <a:outerShdw blurRad="38100" dist="19050" dir="2700000" algn="tl" rotWithShape="0">
                    <a:prstClr val="black">
                      <a:alpha val="40000"/>
                    </a:prstClr>
                  </a:outerShdw>
                </a:effectLst>
                <a:uLnTx/>
                <a:uFillTx/>
              </a:rPr>
              <a:t>NICSP</a:t>
            </a:r>
            <a:r>
              <a:rPr kumimoji="0" lang="es-ES" sz="1400" b="1" i="1"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 32)</a:t>
            </a:r>
          </a:p>
        </p:txBody>
      </p:sp>
      <p:sp>
        <p:nvSpPr>
          <p:cNvPr id="7" name="Flecha abajo 6"/>
          <p:cNvSpPr/>
          <p:nvPr/>
        </p:nvSpPr>
        <p:spPr>
          <a:xfrm>
            <a:off x="1679575" y="1746568"/>
            <a:ext cx="141288" cy="198437"/>
          </a:xfrm>
          <a:prstGeom prst="downArrow">
            <a:avLst/>
          </a:prstGeom>
          <a:solidFill>
            <a:srgbClr val="4472C4"/>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endParaRPr>
          </a:p>
        </p:txBody>
      </p:sp>
      <p:sp>
        <p:nvSpPr>
          <p:cNvPr id="8" name="Rectángulo 7"/>
          <p:cNvSpPr/>
          <p:nvPr/>
        </p:nvSpPr>
        <p:spPr>
          <a:xfrm>
            <a:off x="122238" y="2645093"/>
            <a:ext cx="3517900" cy="280987"/>
          </a:xfrm>
          <a:prstGeom prst="rect">
            <a:avLst/>
          </a:prstGeom>
          <a:solidFill>
            <a:srgbClr val="70AD47">
              <a:lumMod val="40000"/>
              <a:lumOff val="60000"/>
            </a:srgbClr>
          </a:solidFill>
          <a:ln w="1905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PRÉSTAMOS POR COBRAR  (NICSP 29)</a:t>
            </a:r>
          </a:p>
        </p:txBody>
      </p:sp>
      <p:sp>
        <p:nvSpPr>
          <p:cNvPr id="9" name="Flecha abajo 8"/>
          <p:cNvSpPr/>
          <p:nvPr/>
        </p:nvSpPr>
        <p:spPr>
          <a:xfrm>
            <a:off x="1662113" y="2967355"/>
            <a:ext cx="161925" cy="234950"/>
          </a:xfrm>
          <a:prstGeom prst="downArrow">
            <a:avLst/>
          </a:prstGeom>
          <a:solidFill>
            <a:srgbClr val="FFC000">
              <a:lumMod val="60000"/>
              <a:lumOff val="40000"/>
            </a:srgbClr>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endParaRPr>
          </a:p>
        </p:txBody>
      </p:sp>
      <p:sp>
        <p:nvSpPr>
          <p:cNvPr id="10" name="Rectángulo 9"/>
          <p:cNvSpPr/>
          <p:nvPr/>
        </p:nvSpPr>
        <p:spPr>
          <a:xfrm>
            <a:off x="122238" y="3245168"/>
            <a:ext cx="3517900" cy="274637"/>
          </a:xfrm>
          <a:prstGeom prst="rect">
            <a:avLst/>
          </a:prstGeom>
          <a:solidFill>
            <a:srgbClr val="70AD47">
              <a:lumMod val="40000"/>
              <a:lumOff val="60000"/>
            </a:srgbClr>
          </a:solidFill>
          <a:ln w="19050" cap="flat" cmpd="sng" algn="ctr">
            <a:solidFill>
              <a:srgbClr val="5B9BD5">
                <a:lumMod val="75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Ministerio de Educación Nacional</a:t>
            </a:r>
            <a:endParaRPr kumimoji="0" lang="es-ES"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endParaRPr>
          </a:p>
        </p:txBody>
      </p:sp>
      <p:sp>
        <p:nvSpPr>
          <p:cNvPr id="11" name="Redondear rectángulo de esquina diagonal 10"/>
          <p:cNvSpPr/>
          <p:nvPr/>
        </p:nvSpPr>
        <p:spPr>
          <a:xfrm>
            <a:off x="4164013" y="2427605"/>
            <a:ext cx="4887912" cy="1343025"/>
          </a:xfrm>
          <a:prstGeom prst="round2DiagRect">
            <a:avLst/>
          </a:prstGeom>
          <a:solidFill>
            <a:srgbClr val="70AD47">
              <a:lumMod val="40000"/>
              <a:lumOff val="60000"/>
            </a:srgbClr>
          </a:solidFill>
          <a:ln w="19050" cap="flat" cmpd="sng" algn="ctr">
            <a:solidFill>
              <a:srgbClr val="A5A5A5">
                <a:shade val="50000"/>
              </a:srgbClr>
            </a:solidFill>
            <a:prstDash val="solid"/>
            <a:miter lim="800000"/>
          </a:ln>
          <a:effectLst/>
        </p:spPr>
        <p:txBody>
          <a:bodyPr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prstClr val="black"/>
                </a:solidFill>
                <a:effectLst/>
                <a:uLnTx/>
                <a:uFillTx/>
              </a:rPr>
              <a:t>Medición al costo amortizado sobre préstamos entregados a través de otras entidades.  Por :</a:t>
            </a:r>
          </a:p>
          <a:p>
            <a:pPr marL="342900" marR="0" lvl="0" indent="-342900" algn="just" defTabSz="914400" eaLnBrk="1" fontAlgn="auto" latinLnBrk="0" hangingPunct="1">
              <a:lnSpc>
                <a:spcPct val="100000"/>
              </a:lnSpc>
              <a:spcBef>
                <a:spcPts val="0"/>
              </a:spcBef>
              <a:spcAft>
                <a:spcPts val="0"/>
              </a:spcAft>
              <a:buClrTx/>
              <a:buSzTx/>
              <a:buFontTx/>
              <a:buAutoNum type="arabicPeriod"/>
              <a:tabLst/>
              <a:defRPr/>
            </a:pPr>
            <a:r>
              <a:rPr kumimoji="0" lang="es-MX" sz="1200" b="1" i="0" u="none" strike="noStrike" kern="0" cap="none" spc="0" normalizeH="0" baseline="0" noProof="0" dirty="0">
                <a:ln>
                  <a:noFill/>
                </a:ln>
                <a:solidFill>
                  <a:prstClr val="black"/>
                </a:solidFill>
                <a:effectLst/>
                <a:uLnTx/>
                <a:uFillTx/>
              </a:rPr>
              <a:t>Deficiente capacidad operativa, administrativa y tecnológica del administrador.</a:t>
            </a:r>
          </a:p>
          <a:p>
            <a:pPr marL="342900" marR="0" lvl="0" indent="-342900" algn="just" defTabSz="914400" eaLnBrk="1" fontAlgn="auto" latinLnBrk="0" hangingPunct="1">
              <a:lnSpc>
                <a:spcPct val="100000"/>
              </a:lnSpc>
              <a:spcBef>
                <a:spcPts val="0"/>
              </a:spcBef>
              <a:spcAft>
                <a:spcPts val="0"/>
              </a:spcAft>
              <a:buClrTx/>
              <a:buSzTx/>
              <a:buFontTx/>
              <a:buAutoNum type="arabicPeriod"/>
              <a:tabLst/>
              <a:defRPr/>
            </a:pPr>
            <a:r>
              <a:rPr kumimoji="0" lang="es-MX" sz="1200" b="1" i="0" u="none" strike="noStrike" kern="0" cap="none" spc="0" normalizeH="0" baseline="0" noProof="0" dirty="0">
                <a:ln>
                  <a:noFill/>
                </a:ln>
                <a:solidFill>
                  <a:prstClr val="black"/>
                </a:solidFill>
                <a:effectLst/>
                <a:uLnTx/>
                <a:uFillTx/>
              </a:rPr>
              <a:t>Inexistencia de datos históricos de los créditos.</a:t>
            </a:r>
          </a:p>
          <a:p>
            <a:pPr marL="342900" marR="0" lvl="0" indent="-342900" algn="just" defTabSz="914400" eaLnBrk="1" fontAlgn="auto" latinLnBrk="0" hangingPunct="1">
              <a:lnSpc>
                <a:spcPct val="100000"/>
              </a:lnSpc>
              <a:spcBef>
                <a:spcPts val="0"/>
              </a:spcBef>
              <a:spcAft>
                <a:spcPts val="0"/>
              </a:spcAft>
              <a:buClrTx/>
              <a:buSzTx/>
              <a:buFontTx/>
              <a:buAutoNum type="arabicPeriod"/>
              <a:tabLst/>
              <a:defRPr/>
            </a:pPr>
            <a:r>
              <a:rPr kumimoji="0" lang="es-MX" sz="1200" b="1" i="0" u="none" strike="noStrike" kern="0" cap="none" spc="0" normalizeH="0" baseline="0" noProof="0" dirty="0">
                <a:ln>
                  <a:noFill/>
                </a:ln>
                <a:solidFill>
                  <a:prstClr val="black"/>
                </a:solidFill>
                <a:effectLst/>
                <a:uLnTx/>
                <a:uFillTx/>
              </a:rPr>
              <a:t>Alto volumen de créditos.</a:t>
            </a:r>
            <a:endParaRPr kumimoji="0" lang="es-ES" sz="1200" b="1" i="0" u="none" strike="noStrike" kern="0" cap="none" spc="0" normalizeH="0" baseline="0" noProof="0" dirty="0">
              <a:ln>
                <a:noFill/>
              </a:ln>
              <a:solidFill>
                <a:prstClr val="black"/>
              </a:solidFill>
              <a:effectLst/>
              <a:uLnTx/>
              <a:uFillTx/>
            </a:endParaRPr>
          </a:p>
        </p:txBody>
      </p:sp>
      <p:sp>
        <p:nvSpPr>
          <p:cNvPr id="12" name="Rectángulo 11"/>
          <p:cNvSpPr/>
          <p:nvPr/>
        </p:nvSpPr>
        <p:spPr>
          <a:xfrm>
            <a:off x="149225" y="3770630"/>
            <a:ext cx="3556000" cy="449263"/>
          </a:xfrm>
          <a:prstGeom prst="rect">
            <a:avLst/>
          </a:prstGeom>
          <a:solidFill>
            <a:srgbClr val="A5A5A5">
              <a:lumMod val="40000"/>
              <a:lumOff val="60000"/>
            </a:srgbClr>
          </a:solidFill>
          <a:ln w="1905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INVERSIONES EN CONTROLADAS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NICSP 34 y 36</a:t>
            </a:r>
          </a:p>
        </p:txBody>
      </p:sp>
      <p:sp>
        <p:nvSpPr>
          <p:cNvPr id="13" name="Rectángulo 12"/>
          <p:cNvSpPr/>
          <p:nvPr/>
        </p:nvSpPr>
        <p:spPr>
          <a:xfrm>
            <a:off x="149225" y="4534218"/>
            <a:ext cx="3600450" cy="454025"/>
          </a:xfrm>
          <a:prstGeom prst="rect">
            <a:avLst/>
          </a:prstGeom>
          <a:solidFill>
            <a:srgbClr val="A5A5A5">
              <a:lumMod val="40000"/>
              <a:lumOff val="60000"/>
            </a:srgbClr>
          </a:solidFill>
          <a:ln w="19050" cap="flat" cmpd="sng" algn="ctr">
            <a:solidFill>
              <a:srgbClr val="5B9BD5">
                <a:lumMod val="75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Ministerios de Hacienda y C.P., Industria y Comercio, </a:t>
            </a:r>
            <a:r>
              <a:rPr kumimoji="0" lang="es-MX" sz="1400" b="1" i="0" u="none" strike="noStrike" kern="0" cap="none" spc="0" normalizeH="0" baseline="0" noProof="0" dirty="0" err="1">
                <a:ln w="0"/>
                <a:solidFill>
                  <a:prstClr val="black"/>
                </a:solidFill>
                <a:effectLst>
                  <a:outerShdw blurRad="38100" dist="19050" dir="2700000" algn="tl" rotWithShape="0">
                    <a:prstClr val="black">
                      <a:alpha val="40000"/>
                    </a:prstClr>
                  </a:outerShdw>
                </a:effectLst>
                <a:uLnTx/>
                <a:uFillTx/>
              </a:rPr>
              <a:t>Vivenda</a:t>
            </a:r>
            <a:r>
              <a:rPr kumimoji="0" lang="es-MX"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 TIC </a:t>
            </a:r>
            <a:endParaRPr kumimoji="0" lang="es-ES" sz="1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endParaRPr>
          </a:p>
        </p:txBody>
      </p:sp>
      <p:sp>
        <p:nvSpPr>
          <p:cNvPr id="14" name="Redondear rectángulo de esquina diagonal 13"/>
          <p:cNvSpPr/>
          <p:nvPr/>
        </p:nvSpPr>
        <p:spPr>
          <a:xfrm>
            <a:off x="4164013" y="3897630"/>
            <a:ext cx="4843462" cy="1055688"/>
          </a:xfrm>
          <a:prstGeom prst="round2DiagRect">
            <a:avLst/>
          </a:prstGeom>
          <a:solidFill>
            <a:srgbClr val="A5A5A5">
              <a:lumMod val="40000"/>
              <a:lumOff val="60000"/>
            </a:srgbClr>
          </a:solidFill>
          <a:ln w="19050" cap="flat" cmpd="sng" algn="ctr">
            <a:solidFill>
              <a:srgbClr val="A5A5A5">
                <a:shade val="50000"/>
              </a:srgbClr>
            </a:solidFill>
            <a:prstDash val="solid"/>
            <a:miter lim="800000"/>
          </a:ln>
          <a:effectLst/>
        </p:spPr>
        <p:txBody>
          <a:bodyPr anchor="ctr"/>
          <a:lstStyle/>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s-CO" sz="12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Uniformar políticas contables para la aplicación del método</a:t>
            </a:r>
          </a:p>
          <a:p>
            <a:pPr marL="0" marR="0" lvl="0" indent="0" defTabSz="9144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de participación patrimonial.</a:t>
            </a:r>
            <a:endParaRPr kumimoji="0" lang="es-ES" sz="12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2.   Obtención del valor en uso para la medición del deterioro de        valor de las inversiones patrimoniales.</a:t>
            </a:r>
            <a:r>
              <a:rPr kumimoji="0" lang="es-CO" sz="1200" b="0"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p>
        </p:txBody>
      </p:sp>
      <p:sp>
        <p:nvSpPr>
          <p:cNvPr id="15" name="Flecha abajo 14"/>
          <p:cNvSpPr/>
          <p:nvPr/>
        </p:nvSpPr>
        <p:spPr>
          <a:xfrm>
            <a:off x="1755775" y="4265930"/>
            <a:ext cx="161925" cy="236538"/>
          </a:xfrm>
          <a:prstGeom prst="downArrow">
            <a:avLst/>
          </a:prstGeom>
          <a:solidFill>
            <a:srgbClr val="E7E6E6">
              <a:lumMod val="75000"/>
            </a:srgbClr>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endParaRPr>
          </a:p>
        </p:txBody>
      </p:sp>
      <p:sp>
        <p:nvSpPr>
          <p:cNvPr id="16" name="Cerrar llave 15"/>
          <p:cNvSpPr/>
          <p:nvPr/>
        </p:nvSpPr>
        <p:spPr>
          <a:xfrm>
            <a:off x="3676650" y="2751455"/>
            <a:ext cx="301625" cy="762000"/>
          </a:xfrm>
          <a:prstGeom prst="rightBrace">
            <a:avLst>
              <a:gd name="adj1" fmla="val 13217"/>
              <a:gd name="adj2" fmla="val 47776"/>
            </a:avLst>
          </a:prstGeom>
          <a:noFill/>
          <a:ln w="12700" cap="flat" cmpd="sng" algn="ctr">
            <a:solidFill>
              <a:srgbClr val="70AD47"/>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1" i="0" u="none" strike="noStrike" kern="0" cap="none" spc="0" normalizeH="0" baseline="0" noProof="0" dirty="0">
              <a:ln>
                <a:noFill/>
              </a:ln>
              <a:solidFill>
                <a:prstClr val="black"/>
              </a:solidFill>
              <a:effectLst/>
              <a:uLnTx/>
              <a:uFillTx/>
            </a:endParaRPr>
          </a:p>
        </p:txBody>
      </p:sp>
      <p:sp>
        <p:nvSpPr>
          <p:cNvPr id="17" name="Cerrar llave 16"/>
          <p:cNvSpPr/>
          <p:nvPr/>
        </p:nvSpPr>
        <p:spPr>
          <a:xfrm>
            <a:off x="3789363" y="3897630"/>
            <a:ext cx="296862" cy="1055688"/>
          </a:xfrm>
          <a:prstGeom prst="rightBrace">
            <a:avLst>
              <a:gd name="adj1" fmla="val 8333"/>
              <a:gd name="adj2" fmla="val 47776"/>
            </a:avLst>
          </a:prstGeom>
          <a:noFill/>
          <a:ln w="12700" cap="flat" cmpd="sng" algn="ctr">
            <a:solidFill>
              <a:sysClr val="window" lastClr="FFFFFF">
                <a:lumMod val="50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828595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04672" y="278067"/>
            <a:ext cx="7695946" cy="461962"/>
          </a:xfrm>
          <a:prstGeom prst="rect">
            <a:avLst/>
          </a:prstGeom>
          <a:solidFill>
            <a:sysClr val="window" lastClr="FFFFFF">
              <a:lumMod val="85000"/>
            </a:sysClr>
          </a:solidFill>
          <a:ln w="28575">
            <a:solidFill>
              <a:sysClr val="windowText" lastClr="000000"/>
            </a:solidFill>
          </a:ln>
        </p:spPr>
        <p:txBody>
          <a:bodyPr wrap="square">
            <a:spAutoFit/>
          </a:bodyPr>
          <a:lstStyle/>
          <a:p>
            <a:pPr algn="ctr" defTabSz="914400" eaLnBrk="1" fontAlgn="auto" hangingPunct="1">
              <a:spcBef>
                <a:spcPts val="0"/>
              </a:spcBef>
              <a:spcAft>
                <a:spcPts val="0"/>
              </a:spcAft>
              <a:defRPr/>
            </a:pPr>
            <a:r>
              <a:rPr lang="es-CO" sz="2400" b="1" kern="0" dirty="0">
                <a:solidFill>
                  <a:srgbClr val="000000"/>
                </a:solidFill>
                <a:latin typeface="Calibri" panose="020F0502020204030204"/>
                <a:ea typeface="+mn-ea"/>
                <a:cs typeface="+mn-cs"/>
              </a:rPr>
              <a:t>Principales Desafíos en la Aplicación de Marcos Normativos </a:t>
            </a:r>
          </a:p>
        </p:txBody>
      </p:sp>
      <p:sp>
        <p:nvSpPr>
          <p:cNvPr id="3" name="Rectángulo 2"/>
          <p:cNvSpPr/>
          <p:nvPr/>
        </p:nvSpPr>
        <p:spPr>
          <a:xfrm rot="10800000" flipV="1">
            <a:off x="351981" y="1740154"/>
            <a:ext cx="4432300" cy="2914650"/>
          </a:xfrm>
          <a:prstGeom prst="rect">
            <a:avLst/>
          </a:prstGeom>
          <a:solidFill>
            <a:srgbClr val="FFC000">
              <a:lumMod val="40000"/>
              <a:lumOff val="60000"/>
            </a:srgbClr>
          </a:solidFill>
          <a:ln w="28575" cap="flat" cmpd="sng" algn="ctr">
            <a:solidFill>
              <a:sysClr val="windowText" lastClr="000000"/>
            </a:solidFill>
            <a:prstDash val="solid"/>
            <a:miter lim="800000"/>
          </a:ln>
          <a:effectLst/>
        </p:spPr>
        <p:txBody>
          <a:bodyPr anchor="ctr"/>
          <a:lstStyle/>
          <a:p>
            <a:pPr defTabSz="914400" eaLnBrk="1" fontAlgn="auto" hangingPunct="1">
              <a:spcBef>
                <a:spcPts val="0"/>
              </a:spcBef>
              <a:spcAft>
                <a:spcPts val="1200"/>
              </a:spcAft>
              <a:defRPr/>
            </a:pPr>
            <a:r>
              <a:rPr lang="es-CO" sz="2000" b="1" kern="0" dirty="0">
                <a:solidFill>
                  <a:prstClr val="black"/>
                </a:solidFill>
                <a:latin typeface="Calibri" panose="020F0502020204030204"/>
                <a:ea typeface="+mn-ea"/>
                <a:cs typeface="+mn-cs"/>
              </a:rPr>
              <a:t>1.</a:t>
            </a:r>
            <a:r>
              <a:rPr lang="es-CO" sz="2000" b="1" kern="0" dirty="0">
                <a:solidFill>
                  <a:prstClr val="white"/>
                </a:solidFill>
                <a:latin typeface="Calibri" panose="020F0502020204030204"/>
                <a:ea typeface="+mn-ea"/>
                <a:cs typeface="+mn-cs"/>
              </a:rPr>
              <a:t>  </a:t>
            </a:r>
            <a:r>
              <a:rPr lang="es-CO" sz="2000" b="1" kern="0" dirty="0">
                <a:solidFill>
                  <a:prstClr val="black"/>
                </a:solidFill>
                <a:latin typeface="Calibri" panose="020F0502020204030204"/>
                <a:ea typeface="+mn-ea"/>
                <a:cs typeface="+mn-cs"/>
              </a:rPr>
              <a:t>Cambios de gobierno </a:t>
            </a:r>
          </a:p>
          <a:p>
            <a:pPr marL="342900" indent="-342900" defTabSz="914400" eaLnBrk="1" fontAlgn="auto" hangingPunct="1">
              <a:spcBef>
                <a:spcPts val="0"/>
              </a:spcBef>
              <a:spcAft>
                <a:spcPts val="1200"/>
              </a:spcAft>
              <a:buFontTx/>
              <a:buAutoNum type="arabicPeriod" startAt="2"/>
              <a:defRPr/>
            </a:pPr>
            <a:r>
              <a:rPr lang="es-CO" sz="2000" b="1" kern="0" dirty="0">
                <a:solidFill>
                  <a:prstClr val="black"/>
                </a:solidFill>
                <a:latin typeface="Calibri" panose="020F0502020204030204"/>
                <a:ea typeface="+mn-ea"/>
                <a:cs typeface="+mn-cs"/>
              </a:rPr>
              <a:t>Duración y Complejidad</a:t>
            </a:r>
          </a:p>
          <a:p>
            <a:pPr defTabSz="914400" eaLnBrk="1" fontAlgn="auto" hangingPunct="1">
              <a:spcBef>
                <a:spcPts val="0"/>
              </a:spcBef>
              <a:spcAft>
                <a:spcPts val="1200"/>
              </a:spcAft>
              <a:defRPr/>
            </a:pPr>
            <a:r>
              <a:rPr lang="es-CO" sz="2000" b="1" kern="0" dirty="0">
                <a:solidFill>
                  <a:prstClr val="black"/>
                </a:solidFill>
                <a:latin typeface="Calibri" panose="020F0502020204030204"/>
                <a:ea typeface="+mn-ea"/>
                <a:cs typeface="+mn-cs"/>
              </a:rPr>
              <a:t>3.  Costos</a:t>
            </a:r>
          </a:p>
          <a:p>
            <a:pPr marL="342900" indent="-342900" defTabSz="914400" eaLnBrk="1" fontAlgn="auto" hangingPunct="1">
              <a:spcBef>
                <a:spcPts val="0"/>
              </a:spcBef>
              <a:spcAft>
                <a:spcPts val="1200"/>
              </a:spcAft>
              <a:buFontTx/>
              <a:buAutoNum type="arabicPeriod" startAt="4"/>
              <a:defRPr/>
            </a:pPr>
            <a:r>
              <a:rPr lang="es-CO" sz="2000" b="1" kern="0" dirty="0">
                <a:solidFill>
                  <a:prstClr val="black"/>
                </a:solidFill>
                <a:latin typeface="Calibri" panose="020F0502020204030204"/>
                <a:ea typeface="+mn-ea"/>
                <a:cs typeface="+mn-cs"/>
              </a:rPr>
              <a:t>Resistencia al Cambio</a:t>
            </a:r>
          </a:p>
          <a:p>
            <a:pPr defTabSz="914400" eaLnBrk="1" fontAlgn="auto" hangingPunct="1">
              <a:spcBef>
                <a:spcPts val="0"/>
              </a:spcBef>
              <a:spcAft>
                <a:spcPts val="1200"/>
              </a:spcAft>
              <a:defRPr/>
            </a:pPr>
            <a:r>
              <a:rPr lang="es-CO" sz="2000" b="1" kern="0" dirty="0">
                <a:solidFill>
                  <a:prstClr val="black"/>
                </a:solidFill>
                <a:latin typeface="Calibri" panose="020F0502020204030204"/>
                <a:ea typeface="+mn-ea"/>
                <a:cs typeface="+mn-cs"/>
              </a:rPr>
              <a:t> 5.  Estados Financieros  </a:t>
            </a:r>
          </a:p>
          <a:p>
            <a:pPr marL="381168" indent="-381168" defTabSz="914400" eaLnBrk="1" fontAlgn="auto" hangingPunct="1">
              <a:spcBef>
                <a:spcPts val="0"/>
              </a:spcBef>
              <a:spcAft>
                <a:spcPts val="1200"/>
              </a:spcAft>
              <a:buFontTx/>
              <a:buAutoNum type="arabicPeriod" startAt="6"/>
              <a:defRPr/>
            </a:pPr>
            <a:r>
              <a:rPr lang="es-CO" sz="2000" b="1" kern="0" dirty="0">
                <a:solidFill>
                  <a:prstClr val="black"/>
                </a:solidFill>
                <a:latin typeface="Calibri" panose="020F0502020204030204"/>
                <a:ea typeface="+mn-ea"/>
                <a:cs typeface="+mn-cs"/>
              </a:rPr>
              <a:t>Presupuesto: Base Efectivo -  Contabilidad Base Devengo</a:t>
            </a:r>
            <a:endParaRPr lang="es-CO" sz="1600" kern="0" dirty="0">
              <a:solidFill>
                <a:prstClr val="black"/>
              </a:solidFill>
              <a:latin typeface="Calibri" panose="020F0502020204030204"/>
              <a:ea typeface="+mn-ea"/>
              <a:cs typeface="+mn-cs"/>
            </a:endParaRPr>
          </a:p>
        </p:txBody>
      </p:sp>
      <p:sp>
        <p:nvSpPr>
          <p:cNvPr id="4" name="Rectángulo 3"/>
          <p:cNvSpPr/>
          <p:nvPr/>
        </p:nvSpPr>
        <p:spPr>
          <a:xfrm>
            <a:off x="1069531" y="1105154"/>
            <a:ext cx="2705100" cy="312738"/>
          </a:xfrm>
          <a:prstGeom prst="rect">
            <a:avLst/>
          </a:prstGeom>
          <a:solidFill>
            <a:srgbClr val="FFC000">
              <a:lumMod val="60000"/>
              <a:lumOff val="40000"/>
            </a:srgbClr>
          </a:solidFill>
          <a:ln w="28575" cap="flat" cmpd="sng" algn="ctr">
            <a:solidFill>
              <a:sysClr val="windowText" lastClr="000000"/>
            </a:solidFill>
            <a:prstDash val="solid"/>
            <a:miter lim="800000"/>
          </a:ln>
          <a:effectLst/>
        </p:spPr>
        <p:txBody>
          <a:bodyPr anchor="ctr"/>
          <a:lstStyle/>
          <a:p>
            <a:pPr algn="ctr" defTabSz="914400" eaLnBrk="1" fontAlgn="auto" hangingPunct="1">
              <a:spcBef>
                <a:spcPts val="0"/>
              </a:spcBef>
              <a:spcAft>
                <a:spcPts val="0"/>
              </a:spcAft>
              <a:defRPr/>
            </a:pPr>
            <a:r>
              <a:rPr lang="es-CO" sz="2400" b="1" kern="0" dirty="0">
                <a:solidFill>
                  <a:prstClr val="black"/>
                </a:solidFill>
                <a:latin typeface="Calibri" panose="020F0502020204030204"/>
                <a:ea typeface="+mn-ea"/>
                <a:cs typeface="+mn-cs"/>
              </a:rPr>
              <a:t>A NIVEL POLÍTICO</a:t>
            </a:r>
          </a:p>
        </p:txBody>
      </p:sp>
      <p:sp>
        <p:nvSpPr>
          <p:cNvPr id="5" name="Flecha derecha 4"/>
          <p:cNvSpPr/>
          <p:nvPr/>
        </p:nvSpPr>
        <p:spPr>
          <a:xfrm rot="5400000">
            <a:off x="2314131" y="1500441"/>
            <a:ext cx="215900" cy="155575"/>
          </a:xfrm>
          <a:prstGeom prst="rightArrow">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12700" cap="flat" cmpd="sng" algn="ctr">
            <a:solidFill>
              <a:sysClr val="windowText" lastClr="000000"/>
            </a:solidFill>
            <a:prstDash val="solid"/>
            <a:miter lim="800000"/>
          </a:ln>
          <a:effectLst/>
        </p:spPr>
        <p:txBody>
          <a:bodyPr anchor="ctr"/>
          <a:lstStyle/>
          <a:p>
            <a:pPr algn="ctr" defTabSz="914400" eaLnBrk="1" fontAlgn="auto" hangingPunct="1">
              <a:spcBef>
                <a:spcPts val="0"/>
              </a:spcBef>
              <a:spcAft>
                <a:spcPts val="0"/>
              </a:spcAft>
              <a:defRPr/>
            </a:pPr>
            <a:endParaRPr lang="es-CO" kern="0">
              <a:solidFill>
                <a:prstClr val="black"/>
              </a:solidFill>
              <a:latin typeface="Calibri" panose="020F0502020204030204"/>
              <a:ea typeface="+mn-ea"/>
              <a:cs typeface="+mn-cs"/>
            </a:endParaRPr>
          </a:p>
        </p:txBody>
      </p:sp>
      <p:sp>
        <p:nvSpPr>
          <p:cNvPr id="6" name="Rectángulo 5"/>
          <p:cNvSpPr/>
          <p:nvPr/>
        </p:nvSpPr>
        <p:spPr>
          <a:xfrm rot="10800000" flipV="1">
            <a:off x="5190681" y="1849692"/>
            <a:ext cx="3419475" cy="2728912"/>
          </a:xfrm>
          <a:prstGeom prst="rect">
            <a:avLst/>
          </a:prstGeom>
          <a:solidFill>
            <a:srgbClr val="5B9BD5">
              <a:lumMod val="20000"/>
              <a:lumOff val="80000"/>
            </a:srgbClr>
          </a:solidFill>
          <a:ln w="28575" cap="flat" cmpd="sng" algn="ctr">
            <a:solidFill>
              <a:sysClr val="windowText" lastClr="000000"/>
            </a:solidFill>
            <a:prstDash val="solid"/>
            <a:miter lim="800000"/>
          </a:ln>
          <a:effectLst/>
        </p:spPr>
        <p:txBody>
          <a:bodyPr anchor="ctr"/>
          <a:lstStyle/>
          <a:p>
            <a:pPr defTabSz="914400" eaLnBrk="1" fontAlgn="auto" hangingPunct="1">
              <a:spcBef>
                <a:spcPts val="0"/>
              </a:spcBef>
              <a:spcAft>
                <a:spcPts val="1200"/>
              </a:spcAft>
              <a:defRPr/>
            </a:pPr>
            <a:r>
              <a:rPr lang="es-CO" sz="2000" b="1" kern="0" dirty="0">
                <a:solidFill>
                  <a:prstClr val="black"/>
                </a:solidFill>
                <a:latin typeface="Calibri" panose="020F0502020204030204"/>
                <a:ea typeface="+mn-ea"/>
                <a:cs typeface="+mn-cs"/>
              </a:rPr>
              <a:t>1.</a:t>
            </a:r>
            <a:r>
              <a:rPr lang="es-CO" sz="2000" b="1" kern="0" dirty="0">
                <a:solidFill>
                  <a:prstClr val="white"/>
                </a:solidFill>
                <a:latin typeface="Calibri" panose="020F0502020204030204"/>
                <a:ea typeface="+mn-ea"/>
                <a:cs typeface="+mn-cs"/>
              </a:rPr>
              <a:t>  </a:t>
            </a:r>
            <a:r>
              <a:rPr lang="es-CO" sz="2000" b="1" kern="0" dirty="0">
                <a:solidFill>
                  <a:prstClr val="black"/>
                </a:solidFill>
                <a:latin typeface="Calibri" panose="020F0502020204030204"/>
                <a:ea typeface="+mn-ea"/>
                <a:cs typeface="+mn-cs"/>
              </a:rPr>
              <a:t>Materialidad</a:t>
            </a:r>
          </a:p>
          <a:p>
            <a:pPr marL="342900" indent="-342900" defTabSz="914400" eaLnBrk="1" fontAlgn="auto" hangingPunct="1">
              <a:spcBef>
                <a:spcPts val="0"/>
              </a:spcBef>
              <a:spcAft>
                <a:spcPts val="0"/>
              </a:spcAft>
              <a:buFontTx/>
              <a:buAutoNum type="arabicPeriod" startAt="2"/>
              <a:defRPr/>
            </a:pPr>
            <a:r>
              <a:rPr lang="es-CO" sz="2000" b="1" kern="0" dirty="0">
                <a:solidFill>
                  <a:prstClr val="black"/>
                </a:solidFill>
                <a:latin typeface="Calibri" panose="020F0502020204030204"/>
                <a:ea typeface="+mn-ea"/>
                <a:cs typeface="+mn-cs"/>
              </a:rPr>
              <a:t>Juicio Profesional </a:t>
            </a:r>
          </a:p>
          <a:p>
            <a:pPr defTabSz="914400" eaLnBrk="1" fontAlgn="auto" hangingPunct="1">
              <a:spcBef>
                <a:spcPts val="0"/>
              </a:spcBef>
              <a:spcAft>
                <a:spcPts val="0"/>
              </a:spcAft>
              <a:defRPr/>
            </a:pPr>
            <a:r>
              <a:rPr lang="es-CO" sz="2000" b="1" kern="0" dirty="0">
                <a:solidFill>
                  <a:prstClr val="black"/>
                </a:solidFill>
                <a:latin typeface="Calibri" panose="020F0502020204030204"/>
                <a:ea typeface="+mn-ea"/>
                <a:cs typeface="+mn-cs"/>
              </a:rPr>
              <a:t>               vs </a:t>
            </a:r>
          </a:p>
          <a:p>
            <a:pPr defTabSz="914400" eaLnBrk="1" fontAlgn="auto" hangingPunct="1">
              <a:spcBef>
                <a:spcPts val="0"/>
              </a:spcBef>
              <a:spcAft>
                <a:spcPts val="1200"/>
              </a:spcAft>
              <a:defRPr/>
            </a:pPr>
            <a:r>
              <a:rPr lang="es-CO" sz="2000" b="1" kern="0" dirty="0">
                <a:solidFill>
                  <a:prstClr val="black"/>
                </a:solidFill>
                <a:latin typeface="Calibri" panose="020F0502020204030204"/>
                <a:ea typeface="+mn-ea"/>
                <a:cs typeface="+mn-cs"/>
              </a:rPr>
              <a:t>      Base Legal</a:t>
            </a:r>
          </a:p>
          <a:p>
            <a:pPr defTabSz="914400" eaLnBrk="1" fontAlgn="auto" hangingPunct="1">
              <a:spcBef>
                <a:spcPts val="0"/>
              </a:spcBef>
              <a:spcAft>
                <a:spcPts val="1200"/>
              </a:spcAft>
              <a:defRPr/>
            </a:pPr>
            <a:r>
              <a:rPr lang="es-CO" sz="2000" b="1" kern="0" dirty="0">
                <a:solidFill>
                  <a:prstClr val="black"/>
                </a:solidFill>
                <a:latin typeface="Calibri" panose="020F0502020204030204"/>
                <a:ea typeface="+mn-ea"/>
                <a:cs typeface="+mn-cs"/>
              </a:rPr>
              <a:t>3.  Necesidad de Base Legal</a:t>
            </a:r>
            <a:endParaRPr lang="es-CO" sz="1600" kern="0" dirty="0">
              <a:solidFill>
                <a:prstClr val="black"/>
              </a:solidFill>
              <a:latin typeface="Calibri" panose="020F0502020204030204"/>
              <a:ea typeface="+mn-ea"/>
              <a:cs typeface="+mn-cs"/>
            </a:endParaRPr>
          </a:p>
        </p:txBody>
      </p:sp>
      <p:sp>
        <p:nvSpPr>
          <p:cNvPr id="7" name="Rectángulo 6"/>
          <p:cNvSpPr/>
          <p:nvPr/>
        </p:nvSpPr>
        <p:spPr>
          <a:xfrm>
            <a:off x="5547868" y="1105154"/>
            <a:ext cx="2705100" cy="328613"/>
          </a:xfrm>
          <a:prstGeom prst="rect">
            <a:avLst/>
          </a:prstGeom>
          <a:solidFill>
            <a:srgbClr val="4472C4">
              <a:lumMod val="20000"/>
              <a:lumOff val="80000"/>
            </a:srgbClr>
          </a:solidFill>
          <a:ln w="28575" cap="flat" cmpd="sng" algn="ctr">
            <a:solidFill>
              <a:sysClr val="windowText" lastClr="000000"/>
            </a:solidFill>
            <a:prstDash val="solid"/>
            <a:miter lim="800000"/>
          </a:ln>
          <a:effectLst/>
        </p:spPr>
        <p:txBody>
          <a:bodyPr anchor="ctr"/>
          <a:lstStyle/>
          <a:p>
            <a:pPr algn="ctr" defTabSz="914400" eaLnBrk="1" fontAlgn="auto" hangingPunct="1">
              <a:spcBef>
                <a:spcPts val="0"/>
              </a:spcBef>
              <a:spcAft>
                <a:spcPts val="0"/>
              </a:spcAft>
              <a:defRPr/>
            </a:pPr>
            <a:r>
              <a:rPr lang="es-CO" sz="2400" b="1" kern="0" dirty="0">
                <a:solidFill>
                  <a:prstClr val="black"/>
                </a:solidFill>
                <a:latin typeface="Calibri" panose="020F0502020204030204"/>
                <a:ea typeface="+mn-ea"/>
                <a:cs typeface="+mn-cs"/>
              </a:rPr>
              <a:t>A NIVEL PRINCIPIOS</a:t>
            </a:r>
          </a:p>
        </p:txBody>
      </p:sp>
      <p:sp>
        <p:nvSpPr>
          <p:cNvPr id="8" name="Flecha derecha 7"/>
          <p:cNvSpPr/>
          <p:nvPr/>
        </p:nvSpPr>
        <p:spPr>
          <a:xfrm rot="5400000">
            <a:off x="6725000" y="1637760"/>
            <a:ext cx="214312" cy="136525"/>
          </a:xfrm>
          <a:prstGeom prst="rightArrow">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12700" cap="flat" cmpd="sng" algn="ctr">
            <a:solidFill>
              <a:sysClr val="windowText" lastClr="000000"/>
            </a:solidFill>
            <a:prstDash val="solid"/>
            <a:miter lim="800000"/>
          </a:ln>
          <a:effectLst/>
        </p:spPr>
        <p:txBody>
          <a:bodyPr anchor="ctr"/>
          <a:lstStyle/>
          <a:p>
            <a:pPr algn="ctr" defTabSz="914400" eaLnBrk="1" fontAlgn="auto" hangingPunct="1">
              <a:spcBef>
                <a:spcPts val="0"/>
              </a:spcBef>
              <a:spcAft>
                <a:spcPts val="0"/>
              </a:spcAft>
              <a:defRPr/>
            </a:pPr>
            <a:endParaRPr lang="es-CO" kern="0">
              <a:solidFill>
                <a:prstClr val="black"/>
              </a:solidFill>
              <a:latin typeface="Calibri" panose="020F0502020204030204"/>
              <a:ea typeface="+mn-ea"/>
              <a:cs typeface="+mn-cs"/>
            </a:endParaRPr>
          </a:p>
        </p:txBody>
      </p:sp>
      <p:sp>
        <p:nvSpPr>
          <p:cNvPr id="9" name="Abrir llave 8"/>
          <p:cNvSpPr/>
          <p:nvPr/>
        </p:nvSpPr>
        <p:spPr>
          <a:xfrm rot="16200000">
            <a:off x="2318100" y="-487902"/>
            <a:ext cx="192087" cy="2689225"/>
          </a:xfrm>
          <a:prstGeom prst="leftBrace">
            <a:avLst/>
          </a:prstGeom>
          <a:noFill/>
          <a:ln w="19050" cap="flat" cmpd="sng" algn="ctr">
            <a:solidFill>
              <a:sysClr val="windowText" lastClr="000000"/>
            </a:solidFill>
            <a:prstDash val="solid"/>
            <a:miter lim="800000"/>
          </a:ln>
          <a:effectLst/>
        </p:spPr>
        <p:txBody>
          <a:bodyPr anchor="ctr"/>
          <a:lstStyle/>
          <a:p>
            <a:pPr algn="ctr" defTabSz="914400" eaLnBrk="1" fontAlgn="auto" hangingPunct="1">
              <a:spcBef>
                <a:spcPts val="0"/>
              </a:spcBef>
              <a:spcAft>
                <a:spcPts val="0"/>
              </a:spcAft>
              <a:defRPr/>
            </a:pPr>
            <a:endParaRPr lang="es-CO" kern="0">
              <a:solidFill>
                <a:prstClr val="black"/>
              </a:solidFill>
              <a:latin typeface="Calibri" panose="020F0502020204030204"/>
              <a:ea typeface="+mn-ea"/>
              <a:cs typeface="+mn-cs"/>
            </a:endParaRPr>
          </a:p>
        </p:txBody>
      </p:sp>
      <p:sp>
        <p:nvSpPr>
          <p:cNvPr id="10" name="Abrir llave 9"/>
          <p:cNvSpPr/>
          <p:nvPr/>
        </p:nvSpPr>
        <p:spPr>
          <a:xfrm rot="16200000">
            <a:off x="6805168" y="-487108"/>
            <a:ext cx="190500" cy="2705100"/>
          </a:xfrm>
          <a:prstGeom prst="leftBrace">
            <a:avLst/>
          </a:prstGeom>
          <a:noFill/>
          <a:ln w="19050" cap="flat" cmpd="sng" algn="ctr">
            <a:solidFill>
              <a:sysClr val="windowText" lastClr="000000"/>
            </a:solidFill>
            <a:prstDash val="solid"/>
            <a:miter lim="800000"/>
          </a:ln>
          <a:effectLst/>
        </p:spPr>
        <p:txBody>
          <a:bodyPr anchor="ctr"/>
          <a:lstStyle/>
          <a:p>
            <a:pPr algn="ctr" defTabSz="914400" eaLnBrk="1" fontAlgn="auto" hangingPunct="1">
              <a:spcBef>
                <a:spcPts val="0"/>
              </a:spcBef>
              <a:spcAft>
                <a:spcPts val="0"/>
              </a:spcAft>
              <a:defRPr/>
            </a:pPr>
            <a:endParaRPr lang="es-CO" kern="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198257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rot="10800000" flipV="1">
            <a:off x="1180305" y="1796002"/>
            <a:ext cx="7426325" cy="3168650"/>
          </a:xfrm>
          <a:prstGeom prst="rect">
            <a:avLst/>
          </a:prstGeom>
          <a:solidFill>
            <a:srgbClr val="FFC000">
              <a:lumMod val="40000"/>
              <a:lumOff val="60000"/>
            </a:srgbClr>
          </a:solidFill>
          <a:ln w="28575" cap="flat" cmpd="sng" algn="ctr">
            <a:solidFill>
              <a:sysClr val="windowText" lastClr="000000"/>
            </a:solidFill>
            <a:prstDash val="solid"/>
            <a:miter lim="800000"/>
          </a:ln>
          <a:effectLst/>
        </p:spPr>
        <p:txBody>
          <a:bodyPr anchor="ct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s-CO" sz="1700" b="1" i="0" u="none" strike="noStrike" kern="0" cap="none" spc="0" normalizeH="0" baseline="0" noProof="0" dirty="0">
                <a:ln>
                  <a:noFill/>
                </a:ln>
                <a:solidFill>
                  <a:prstClr val="black"/>
                </a:solidFill>
                <a:effectLst/>
                <a:uLnTx/>
                <a:uFillTx/>
              </a:rPr>
              <a:t>1.  Magnitud de Bienes. (NICSP 12, 17 y 31)</a:t>
            </a:r>
          </a:p>
          <a:p>
            <a:pPr marL="0" marR="0" lvl="0" indent="0" defTabSz="914400" eaLnBrk="1" fontAlgn="auto" latinLnBrk="0" hangingPunct="1">
              <a:lnSpc>
                <a:spcPct val="100000"/>
              </a:lnSpc>
              <a:spcBef>
                <a:spcPts val="0"/>
              </a:spcBef>
              <a:spcAft>
                <a:spcPts val="1200"/>
              </a:spcAft>
              <a:buClrTx/>
              <a:buSzTx/>
              <a:buFontTx/>
              <a:buNone/>
              <a:tabLst/>
              <a:defRPr/>
            </a:pPr>
            <a:r>
              <a:rPr kumimoji="0" lang="es-CO" sz="1700" b="1" i="0" u="none" strike="noStrike" kern="0" cap="none" spc="0" normalizeH="0" baseline="0" noProof="0" dirty="0">
                <a:ln>
                  <a:noFill/>
                </a:ln>
                <a:solidFill>
                  <a:prstClr val="black"/>
                </a:solidFill>
                <a:effectLst/>
                <a:uLnTx/>
                <a:uFillTx/>
              </a:rPr>
              <a:t>2.  Deterioro del valor de los activos.      (NICSP 21 - 26)</a:t>
            </a:r>
          </a:p>
          <a:p>
            <a:pPr marL="0" marR="0" lvl="0" indent="0" defTabSz="914400" eaLnBrk="1" fontAlgn="auto" latinLnBrk="0" hangingPunct="1">
              <a:lnSpc>
                <a:spcPct val="100000"/>
              </a:lnSpc>
              <a:spcBef>
                <a:spcPts val="0"/>
              </a:spcBef>
              <a:spcAft>
                <a:spcPts val="1200"/>
              </a:spcAft>
              <a:buClrTx/>
              <a:buSzTx/>
              <a:buFontTx/>
              <a:buNone/>
              <a:tabLst/>
              <a:defRPr/>
            </a:pPr>
            <a:r>
              <a:rPr kumimoji="0" lang="es-CO" sz="1700" b="1" i="0" u="none" strike="noStrike" kern="0" cap="none" spc="0" normalizeH="0" baseline="0" noProof="0" dirty="0">
                <a:ln>
                  <a:noFill/>
                </a:ln>
                <a:solidFill>
                  <a:prstClr val="black"/>
                </a:solidFill>
                <a:effectLst/>
                <a:uLnTx/>
                <a:uFillTx/>
              </a:rPr>
              <a:t>3. Complejidad de los contratos/objetos.   (NICSP 32)</a:t>
            </a:r>
          </a:p>
          <a:p>
            <a:pPr marL="342900" marR="0" lvl="0" indent="-342900" defTabSz="914400" eaLnBrk="1" fontAlgn="auto" latinLnBrk="0" hangingPunct="1">
              <a:lnSpc>
                <a:spcPct val="100000"/>
              </a:lnSpc>
              <a:spcBef>
                <a:spcPts val="0"/>
              </a:spcBef>
              <a:spcAft>
                <a:spcPts val="1200"/>
              </a:spcAft>
              <a:buClrTx/>
              <a:buSzTx/>
              <a:buFontTx/>
              <a:buAutoNum type="arabicPeriod" startAt="4"/>
              <a:tabLst/>
              <a:defRPr/>
            </a:pPr>
            <a:r>
              <a:rPr kumimoji="0" lang="es-CO" sz="1700" b="1" i="0" u="none" strike="noStrike" kern="0" cap="none" spc="0" normalizeH="0" baseline="0" noProof="0" dirty="0">
                <a:ln>
                  <a:noFill/>
                </a:ln>
                <a:solidFill>
                  <a:prstClr val="black"/>
                </a:solidFill>
                <a:effectLst/>
                <a:uLnTx/>
                <a:uFillTx/>
              </a:rPr>
              <a:t>Complejidad  institucional y conflicto de norma.   (NICSP 34-38) </a:t>
            </a:r>
          </a:p>
          <a:p>
            <a:pPr marL="0" marR="0" lvl="0" indent="0" defTabSz="914400" eaLnBrk="1" fontAlgn="auto" latinLnBrk="0" hangingPunct="1">
              <a:lnSpc>
                <a:spcPct val="100000"/>
              </a:lnSpc>
              <a:spcBef>
                <a:spcPts val="0"/>
              </a:spcBef>
              <a:spcAft>
                <a:spcPts val="1200"/>
              </a:spcAft>
              <a:buClrTx/>
              <a:buSzTx/>
              <a:buFontTx/>
              <a:buNone/>
              <a:tabLst/>
              <a:defRPr/>
            </a:pPr>
            <a:r>
              <a:rPr kumimoji="0" lang="es-CO" sz="1700" b="1" i="0" u="none" strike="noStrike" kern="0" cap="none" spc="0" normalizeH="0" baseline="0" noProof="0" dirty="0">
                <a:ln>
                  <a:noFill/>
                </a:ln>
                <a:solidFill>
                  <a:prstClr val="black"/>
                </a:solidFill>
                <a:effectLst/>
                <a:uLnTx/>
                <a:uFillTx/>
              </a:rPr>
              <a:t> 5. Complejidad de la norma y en parte materialidad.  (NICSP 28-30)</a:t>
            </a:r>
          </a:p>
          <a:p>
            <a:pPr marL="381168" marR="0" lvl="0" indent="-381168" defTabSz="914400" eaLnBrk="1" fontAlgn="auto" latinLnBrk="0" hangingPunct="1">
              <a:lnSpc>
                <a:spcPct val="100000"/>
              </a:lnSpc>
              <a:spcBef>
                <a:spcPts val="0"/>
              </a:spcBef>
              <a:spcAft>
                <a:spcPts val="1200"/>
              </a:spcAft>
              <a:buClrTx/>
              <a:buSzTx/>
              <a:buFontTx/>
              <a:buAutoNum type="arabicPeriod" startAt="6"/>
              <a:tabLst/>
              <a:defRPr/>
            </a:pPr>
            <a:r>
              <a:rPr kumimoji="0" lang="es-CO" sz="1700" b="1" i="0" u="none" strike="noStrike" kern="0" cap="none" spc="0" normalizeH="0" baseline="0" noProof="0" dirty="0">
                <a:ln>
                  <a:noFill/>
                </a:ln>
                <a:solidFill>
                  <a:prstClr val="black"/>
                </a:solidFill>
                <a:effectLst/>
                <a:uLnTx/>
                <a:uFillTx/>
              </a:rPr>
              <a:t>Perspectiva sistemática y dimensión del pasivo.   (NICSP 25)</a:t>
            </a:r>
          </a:p>
          <a:p>
            <a:pPr marL="381168" marR="0" lvl="0" indent="-381168" defTabSz="914400" eaLnBrk="1" fontAlgn="auto" latinLnBrk="0" hangingPunct="1">
              <a:lnSpc>
                <a:spcPct val="100000"/>
              </a:lnSpc>
              <a:spcBef>
                <a:spcPts val="0"/>
              </a:spcBef>
              <a:spcAft>
                <a:spcPts val="600"/>
              </a:spcAft>
              <a:buClrTx/>
              <a:buSzTx/>
              <a:buFontTx/>
              <a:buAutoNum type="arabicPeriod" startAt="6"/>
              <a:tabLst/>
              <a:defRPr/>
            </a:pPr>
            <a:r>
              <a:rPr kumimoji="0" lang="es-CO" sz="1700" b="1" i="0" u="none" strike="noStrike" kern="0" cap="none" spc="0" normalizeH="0" baseline="0" noProof="0" dirty="0">
                <a:ln>
                  <a:noFill/>
                </a:ln>
                <a:solidFill>
                  <a:prstClr val="black"/>
                </a:solidFill>
                <a:effectLst/>
                <a:uLnTx/>
                <a:uFillTx/>
              </a:rPr>
              <a:t>Utilidad y disponibilidad de información Costo  / Beneficio. (NICSP 18-21-23)</a:t>
            </a:r>
          </a:p>
          <a:p>
            <a:pPr marL="381168" marR="0" lvl="0" indent="-381168" defTabSz="914400" eaLnBrk="1" fontAlgn="auto" latinLnBrk="0" hangingPunct="1">
              <a:lnSpc>
                <a:spcPct val="100000"/>
              </a:lnSpc>
              <a:spcBef>
                <a:spcPts val="0"/>
              </a:spcBef>
              <a:spcAft>
                <a:spcPts val="600"/>
              </a:spcAft>
              <a:buClrTx/>
              <a:buSzTx/>
              <a:buFontTx/>
              <a:buAutoNum type="arabicPeriod" startAt="6"/>
              <a:tabLst/>
              <a:defRPr/>
            </a:pPr>
            <a:r>
              <a:rPr kumimoji="0" lang="es-CO" sz="1700" b="1" i="0" u="none" strike="noStrike" kern="0" cap="none" spc="0" normalizeH="0" baseline="0" noProof="0" dirty="0">
                <a:ln>
                  <a:noFill/>
                </a:ln>
                <a:solidFill>
                  <a:prstClr val="black"/>
                </a:solidFill>
                <a:effectLst/>
                <a:uLnTx/>
                <a:uFillTx/>
              </a:rPr>
              <a:t>Prioridad, materialidad y gerencia de proyecto.   (NICSP 5, 10, 11, 16,22,27)</a:t>
            </a:r>
            <a:endParaRPr kumimoji="0" lang="es-CO" sz="1700" b="0" i="0" u="none" strike="noStrike" kern="0" cap="none" spc="0" normalizeH="0" baseline="0" noProof="0" dirty="0">
              <a:ln>
                <a:noFill/>
              </a:ln>
              <a:solidFill>
                <a:prstClr val="black"/>
              </a:solidFill>
              <a:effectLst/>
              <a:uLnTx/>
              <a:uFillTx/>
            </a:endParaRPr>
          </a:p>
        </p:txBody>
      </p:sp>
      <p:sp>
        <p:nvSpPr>
          <p:cNvPr id="3" name="Rectángulo 2"/>
          <p:cNvSpPr/>
          <p:nvPr/>
        </p:nvSpPr>
        <p:spPr>
          <a:xfrm>
            <a:off x="2640013" y="1122871"/>
            <a:ext cx="4506912" cy="250825"/>
          </a:xfrm>
          <a:prstGeom prst="rect">
            <a:avLst/>
          </a:prstGeom>
          <a:solidFill>
            <a:srgbClr val="FFC000">
              <a:lumMod val="40000"/>
              <a:lumOff val="60000"/>
            </a:srgbClr>
          </a:solidFill>
          <a:ln w="28575"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A NIVEL DE NORMAS</a:t>
            </a:r>
          </a:p>
        </p:txBody>
      </p:sp>
      <p:sp>
        <p:nvSpPr>
          <p:cNvPr id="4" name="Flecha derecha 3"/>
          <p:cNvSpPr/>
          <p:nvPr/>
        </p:nvSpPr>
        <p:spPr>
          <a:xfrm rot="5400000">
            <a:off x="4772819" y="1500601"/>
            <a:ext cx="187325" cy="173037"/>
          </a:xfrm>
          <a:prstGeom prst="rightArrow">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1270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endParaRPr>
          </a:p>
        </p:txBody>
      </p:sp>
      <p:sp>
        <p:nvSpPr>
          <p:cNvPr id="5" name="Rectángulo 4"/>
          <p:cNvSpPr/>
          <p:nvPr/>
        </p:nvSpPr>
        <p:spPr>
          <a:xfrm>
            <a:off x="785813" y="250508"/>
            <a:ext cx="7891462" cy="438150"/>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28575"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endParaRPr>
          </a:p>
        </p:txBody>
      </p:sp>
      <p:sp>
        <p:nvSpPr>
          <p:cNvPr id="6" name="CuadroTexto 5"/>
          <p:cNvSpPr txBox="1"/>
          <p:nvPr/>
        </p:nvSpPr>
        <p:spPr>
          <a:xfrm>
            <a:off x="882650" y="238603"/>
            <a:ext cx="7697787" cy="461962"/>
          </a:xfrm>
          <a:prstGeom prst="rect">
            <a:avLst/>
          </a:prstGeom>
          <a:noFill/>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2400" b="1" i="0" u="none" strike="noStrike" kern="0" cap="none" spc="0" normalizeH="0" baseline="0" noProof="0" dirty="0">
                <a:ln>
                  <a:noFill/>
                </a:ln>
                <a:solidFill>
                  <a:prstClr val="black"/>
                </a:solidFill>
                <a:effectLst/>
                <a:uLnTx/>
                <a:uFillTx/>
              </a:rPr>
              <a:t>Principales Desafíos en la Aplicación de Marco Normativo</a:t>
            </a:r>
          </a:p>
        </p:txBody>
      </p:sp>
      <p:sp>
        <p:nvSpPr>
          <p:cNvPr id="7" name="Abrir llave 6"/>
          <p:cNvSpPr/>
          <p:nvPr/>
        </p:nvSpPr>
        <p:spPr>
          <a:xfrm rot="16200000">
            <a:off x="4746560" y="-1335373"/>
            <a:ext cx="293816" cy="4452937"/>
          </a:xfrm>
          <a:prstGeom prst="leftBrace">
            <a:avLst/>
          </a:prstGeom>
          <a:noFill/>
          <a:ln w="1905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008397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03490" y="207169"/>
            <a:ext cx="5926138" cy="708025"/>
          </a:xfrm>
          <a:prstGeom prst="rect">
            <a:avLst/>
          </a:prstGeom>
          <a:solidFill>
            <a:srgbClr val="70AD47">
              <a:lumMod val="60000"/>
              <a:lumOff val="40000"/>
            </a:srgbClr>
          </a:solidFill>
          <a:ln w="2857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Impacto Patrimonial por Convergen</a:t>
            </a:r>
            <a:r>
              <a:rPr kumimoji="0" lang="es-CO" sz="2400" b="1" i="0" u="none" strike="noStrike" kern="0" cap="none" spc="0" normalizeH="0" baseline="0" noProof="0" dirty="0">
                <a:ln>
                  <a:noFill/>
                </a:ln>
                <a:solidFill>
                  <a:prstClr val="black"/>
                </a:solidFill>
                <a:effectLst/>
                <a:uLnTx/>
                <a:uFillTx/>
              </a:rPr>
              <a:t>cia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a:t>
            </a:r>
            <a:r>
              <a:rPr kumimoji="0" lang="es-CO" sz="1200" b="1" i="0" u="none" strike="noStrike" kern="0" cap="none" spc="0" normalizeH="0" baseline="0" noProof="0" dirty="0">
                <a:ln>
                  <a:noFill/>
                </a:ln>
                <a:solidFill>
                  <a:prstClr val="black"/>
                </a:solidFill>
                <a:effectLst/>
                <a:uLnTx/>
                <a:uFillTx/>
              </a:rPr>
              <a:t>Miles de Millones)</a:t>
            </a:r>
            <a:endParaRPr kumimoji="0" lang="es-ES" sz="1200" b="1" i="0" u="none" strike="noStrike" kern="0" cap="none" spc="0" normalizeH="0" baseline="0" noProof="0" dirty="0">
              <a:ln>
                <a:noFill/>
              </a:ln>
              <a:solidFill>
                <a:prstClr val="black"/>
              </a:solidFill>
              <a:effectLst/>
              <a:uLnTx/>
              <a:uFillTx/>
            </a:endParaRPr>
          </a:p>
        </p:txBody>
      </p:sp>
      <p:sp>
        <p:nvSpPr>
          <p:cNvPr id="3" name="CuadroTexto 2"/>
          <p:cNvSpPr txBox="1"/>
          <p:nvPr/>
        </p:nvSpPr>
        <p:spPr>
          <a:xfrm>
            <a:off x="77788" y="2878963"/>
            <a:ext cx="2100262" cy="338138"/>
          </a:xfrm>
          <a:prstGeom prst="rect">
            <a:avLst/>
          </a:prstGeom>
          <a:solidFill>
            <a:srgbClr val="4472C4">
              <a:lumMod val="40000"/>
              <a:lumOff val="60000"/>
            </a:srgbClr>
          </a:solidFill>
          <a:ln w="28575">
            <a:solidFill>
              <a:sysClr val="windowText" lastClr="00000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No. de Entidades</a:t>
            </a:r>
            <a:endParaRPr kumimoji="0" lang="es-ES" sz="1600" b="1" i="0" u="none" strike="noStrike" kern="0" cap="none" spc="0" normalizeH="0" baseline="0" noProof="0" dirty="0">
              <a:ln>
                <a:noFill/>
              </a:ln>
              <a:solidFill>
                <a:prstClr val="black"/>
              </a:solidFill>
              <a:effectLst/>
              <a:uLnTx/>
              <a:uFillTx/>
            </a:endParaRPr>
          </a:p>
        </p:txBody>
      </p:sp>
      <p:sp>
        <p:nvSpPr>
          <p:cNvPr id="4" name="CuadroTexto 3"/>
          <p:cNvSpPr txBox="1"/>
          <p:nvPr/>
        </p:nvSpPr>
        <p:spPr>
          <a:xfrm>
            <a:off x="77788" y="3613976"/>
            <a:ext cx="2100262" cy="338137"/>
          </a:xfrm>
          <a:prstGeom prst="rect">
            <a:avLst/>
          </a:prstGeom>
          <a:solidFill>
            <a:srgbClr val="4472C4">
              <a:lumMod val="40000"/>
              <a:lumOff val="60000"/>
            </a:srgbClr>
          </a:solidFill>
          <a:ln w="28575">
            <a:solidFill>
              <a:sysClr val="windowText" lastClr="00000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Impacto Patrimonial</a:t>
            </a:r>
            <a:endParaRPr kumimoji="0" lang="es-ES" sz="1600" b="1" i="0" u="none" strike="noStrike" kern="0" cap="none" spc="0" normalizeH="0" baseline="0" noProof="0" dirty="0">
              <a:ln>
                <a:noFill/>
              </a:ln>
              <a:solidFill>
                <a:prstClr val="black"/>
              </a:solidFill>
              <a:effectLst/>
              <a:uLnTx/>
              <a:uFillTx/>
            </a:endParaRPr>
          </a:p>
        </p:txBody>
      </p:sp>
      <p:sp>
        <p:nvSpPr>
          <p:cNvPr id="5" name="CuadroTexto 4"/>
          <p:cNvSpPr txBox="1"/>
          <p:nvPr/>
        </p:nvSpPr>
        <p:spPr>
          <a:xfrm>
            <a:off x="2316163" y="1402588"/>
            <a:ext cx="2300287" cy="708025"/>
          </a:xfrm>
          <a:prstGeom prst="rect">
            <a:avLst/>
          </a:prstGeom>
          <a:solidFill>
            <a:srgbClr val="FFC000">
              <a:lumMod val="75000"/>
            </a:srgbClr>
          </a:solidFill>
          <a:ln w="2857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ENTIDADES QUE COTIZAN</a:t>
            </a:r>
            <a:endParaRPr kumimoji="0" lang="es-ES" sz="2000" b="1" i="0" u="none" strike="noStrike" kern="0" cap="none" spc="0" normalizeH="0" baseline="0" noProof="0" dirty="0">
              <a:ln>
                <a:noFill/>
              </a:ln>
              <a:solidFill>
                <a:prstClr val="black"/>
              </a:solidFill>
              <a:effectLst/>
              <a:uLnTx/>
              <a:uFillTx/>
            </a:endParaRPr>
          </a:p>
        </p:txBody>
      </p:sp>
      <p:sp>
        <p:nvSpPr>
          <p:cNvPr id="6" name="CuadroTexto 5"/>
          <p:cNvSpPr txBox="1"/>
          <p:nvPr/>
        </p:nvSpPr>
        <p:spPr>
          <a:xfrm>
            <a:off x="2316163" y="2180463"/>
            <a:ext cx="1001712" cy="323850"/>
          </a:xfrm>
          <a:prstGeom prst="rect">
            <a:avLst/>
          </a:prstGeom>
          <a:solidFill>
            <a:srgbClr val="ED7D31">
              <a:lumMod val="60000"/>
              <a:lumOff val="40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500" b="1" i="0" u="none" strike="noStrike" kern="0" cap="none" spc="0" normalizeH="0" baseline="0" noProof="0" dirty="0">
                <a:ln>
                  <a:noFill/>
                </a:ln>
                <a:solidFill>
                  <a:prstClr val="black"/>
                </a:solidFill>
                <a:effectLst/>
                <a:uLnTx/>
                <a:uFillTx/>
              </a:rPr>
              <a:t>2017</a:t>
            </a:r>
            <a:endParaRPr kumimoji="0" lang="es-ES" sz="1500" b="1" i="0" u="none" strike="noStrike" kern="0" cap="none" spc="0" normalizeH="0" baseline="0" noProof="0" dirty="0">
              <a:ln>
                <a:noFill/>
              </a:ln>
              <a:solidFill>
                <a:prstClr val="black"/>
              </a:solidFill>
              <a:effectLst/>
              <a:uLnTx/>
              <a:uFillTx/>
            </a:endParaRPr>
          </a:p>
        </p:txBody>
      </p:sp>
      <p:sp>
        <p:nvSpPr>
          <p:cNvPr id="7" name="CuadroTexto 6"/>
          <p:cNvSpPr txBox="1"/>
          <p:nvPr/>
        </p:nvSpPr>
        <p:spPr>
          <a:xfrm>
            <a:off x="4759325" y="1415288"/>
            <a:ext cx="2303463" cy="708025"/>
          </a:xfrm>
          <a:prstGeom prst="rect">
            <a:avLst/>
          </a:prstGeom>
          <a:solidFill>
            <a:srgbClr val="FFC000">
              <a:lumMod val="75000"/>
            </a:srgbClr>
          </a:solidFill>
          <a:ln w="2857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ENTIDADES QUE NO COTIZAN</a:t>
            </a:r>
            <a:endParaRPr kumimoji="0" lang="es-ES" sz="2000" b="1" i="0" u="none" strike="noStrike" kern="0" cap="none" spc="0" normalizeH="0" baseline="0" noProof="0" dirty="0">
              <a:ln>
                <a:noFill/>
              </a:ln>
              <a:solidFill>
                <a:prstClr val="black"/>
              </a:solidFill>
              <a:effectLst/>
              <a:uLnTx/>
              <a:uFillTx/>
            </a:endParaRPr>
          </a:p>
        </p:txBody>
      </p:sp>
      <p:sp>
        <p:nvSpPr>
          <p:cNvPr id="8" name="CuadroTexto 7"/>
          <p:cNvSpPr txBox="1"/>
          <p:nvPr/>
        </p:nvSpPr>
        <p:spPr>
          <a:xfrm>
            <a:off x="3421063" y="2180463"/>
            <a:ext cx="1198562" cy="323850"/>
          </a:xfrm>
          <a:prstGeom prst="rect">
            <a:avLst/>
          </a:prstGeom>
          <a:solidFill>
            <a:srgbClr val="ED7D31">
              <a:lumMod val="60000"/>
              <a:lumOff val="40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500" b="1" i="0" u="none" strike="noStrike" kern="0" cap="none" spc="0" normalizeH="0" baseline="0" noProof="0" dirty="0">
                <a:ln>
                  <a:noFill/>
                </a:ln>
                <a:solidFill>
                  <a:prstClr val="black"/>
                </a:solidFill>
                <a:effectLst/>
                <a:uLnTx/>
                <a:uFillTx/>
              </a:rPr>
              <a:t>Marzo/2018</a:t>
            </a:r>
            <a:endParaRPr kumimoji="0" lang="es-ES" sz="1500" b="1" i="0" u="none" strike="noStrike" kern="0" cap="none" spc="0" normalizeH="0" baseline="0" noProof="0" dirty="0">
              <a:ln>
                <a:noFill/>
              </a:ln>
              <a:solidFill>
                <a:prstClr val="black"/>
              </a:solidFill>
              <a:effectLst/>
              <a:uLnTx/>
              <a:uFillTx/>
            </a:endParaRPr>
          </a:p>
        </p:txBody>
      </p:sp>
      <p:sp>
        <p:nvSpPr>
          <p:cNvPr id="9" name="CuadroTexto 8"/>
          <p:cNvSpPr txBox="1"/>
          <p:nvPr/>
        </p:nvSpPr>
        <p:spPr>
          <a:xfrm>
            <a:off x="4759325" y="2180463"/>
            <a:ext cx="1076325" cy="323850"/>
          </a:xfrm>
          <a:prstGeom prst="rect">
            <a:avLst/>
          </a:prstGeom>
          <a:solidFill>
            <a:srgbClr val="E7E6E6">
              <a:lumMod val="75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500" b="1" i="0" u="none" strike="noStrike" kern="0" cap="none" spc="0" normalizeH="0" baseline="0" noProof="0" dirty="0">
                <a:ln>
                  <a:noFill/>
                </a:ln>
                <a:solidFill>
                  <a:prstClr val="black"/>
                </a:solidFill>
                <a:effectLst/>
                <a:uLnTx/>
                <a:uFillTx/>
              </a:rPr>
              <a:t>2017</a:t>
            </a:r>
            <a:endParaRPr kumimoji="0" lang="es-ES" sz="1500" b="1" i="0" u="none" strike="noStrike" kern="0" cap="none" spc="0" normalizeH="0" baseline="0" noProof="0" dirty="0">
              <a:ln>
                <a:noFill/>
              </a:ln>
              <a:solidFill>
                <a:prstClr val="black"/>
              </a:solidFill>
              <a:effectLst/>
              <a:uLnTx/>
              <a:uFillTx/>
            </a:endParaRPr>
          </a:p>
        </p:txBody>
      </p:sp>
      <p:sp>
        <p:nvSpPr>
          <p:cNvPr id="10" name="CuadroTexto 9"/>
          <p:cNvSpPr txBox="1"/>
          <p:nvPr/>
        </p:nvSpPr>
        <p:spPr>
          <a:xfrm>
            <a:off x="5888038" y="2180463"/>
            <a:ext cx="1174750" cy="323850"/>
          </a:xfrm>
          <a:prstGeom prst="rect">
            <a:avLst/>
          </a:prstGeom>
          <a:solidFill>
            <a:srgbClr val="E7E6E6">
              <a:lumMod val="75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500" b="1" i="0" u="none" strike="noStrike" kern="0" cap="none" spc="0" normalizeH="0" baseline="0" noProof="0" dirty="0">
                <a:ln>
                  <a:noFill/>
                </a:ln>
                <a:solidFill>
                  <a:prstClr val="black"/>
                </a:solidFill>
                <a:effectLst/>
                <a:uLnTx/>
                <a:uFillTx/>
              </a:rPr>
              <a:t>Marzo/2018</a:t>
            </a:r>
            <a:endParaRPr kumimoji="0" lang="es-ES" sz="1500" b="1" i="0" u="none" strike="noStrike" kern="0" cap="none" spc="0" normalizeH="0" baseline="0" noProof="0" dirty="0">
              <a:ln>
                <a:noFill/>
              </a:ln>
              <a:solidFill>
                <a:prstClr val="black"/>
              </a:solidFill>
              <a:effectLst/>
              <a:uLnTx/>
              <a:uFillTx/>
            </a:endParaRPr>
          </a:p>
        </p:txBody>
      </p:sp>
      <p:sp>
        <p:nvSpPr>
          <p:cNvPr id="11" name="CuadroTexto 10"/>
          <p:cNvSpPr txBox="1"/>
          <p:nvPr/>
        </p:nvSpPr>
        <p:spPr>
          <a:xfrm>
            <a:off x="7205663" y="1415288"/>
            <a:ext cx="1728787" cy="708025"/>
          </a:xfrm>
          <a:prstGeom prst="rect">
            <a:avLst/>
          </a:prstGeom>
          <a:solidFill>
            <a:srgbClr val="FFC000">
              <a:lumMod val="75000"/>
            </a:srgbClr>
          </a:solidFill>
          <a:ln w="2857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ENTIDADES DE GOBIERNO</a:t>
            </a:r>
          </a:p>
        </p:txBody>
      </p:sp>
      <p:sp>
        <p:nvSpPr>
          <p:cNvPr id="12" name="CuadroTexto 11"/>
          <p:cNvSpPr txBox="1"/>
          <p:nvPr/>
        </p:nvSpPr>
        <p:spPr>
          <a:xfrm>
            <a:off x="7469188" y="2196338"/>
            <a:ext cx="1222375" cy="323850"/>
          </a:xfrm>
          <a:prstGeom prst="rect">
            <a:avLst/>
          </a:prstGeom>
          <a:solidFill>
            <a:srgbClr val="4472C4">
              <a:lumMod val="40000"/>
              <a:lumOff val="60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500" b="1" i="0" u="none" strike="noStrike" kern="0" cap="none" spc="0" normalizeH="0" baseline="0" noProof="0" dirty="0">
                <a:ln>
                  <a:noFill/>
                </a:ln>
                <a:solidFill>
                  <a:prstClr val="black"/>
                </a:solidFill>
                <a:effectLst/>
                <a:uLnTx/>
                <a:uFillTx/>
              </a:rPr>
              <a:t>Marzo/2018</a:t>
            </a:r>
            <a:endParaRPr kumimoji="0" lang="es-ES" sz="1500" b="1" i="0" u="none" strike="noStrike" kern="0" cap="none" spc="0" normalizeH="0" baseline="0" noProof="0" dirty="0">
              <a:ln>
                <a:noFill/>
              </a:ln>
              <a:solidFill>
                <a:prstClr val="black"/>
              </a:solidFill>
              <a:effectLst/>
              <a:uLnTx/>
              <a:uFillTx/>
            </a:endParaRPr>
          </a:p>
        </p:txBody>
      </p:sp>
      <p:sp>
        <p:nvSpPr>
          <p:cNvPr id="13" name="CuadroTexto 12"/>
          <p:cNvSpPr txBox="1"/>
          <p:nvPr/>
        </p:nvSpPr>
        <p:spPr>
          <a:xfrm>
            <a:off x="2325688" y="2874201"/>
            <a:ext cx="1050925" cy="339725"/>
          </a:xfrm>
          <a:prstGeom prst="rect">
            <a:avLst/>
          </a:prstGeom>
          <a:solidFill>
            <a:srgbClr val="ED7D31">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40</a:t>
            </a:r>
            <a:endParaRPr kumimoji="0" lang="es-ES" sz="1600" b="1" i="0" u="none" strike="noStrike" kern="0" cap="none" spc="0" normalizeH="0" baseline="0" noProof="0" dirty="0">
              <a:ln>
                <a:noFill/>
              </a:ln>
              <a:solidFill>
                <a:prstClr val="black"/>
              </a:solidFill>
              <a:effectLst/>
              <a:uLnTx/>
              <a:uFillTx/>
            </a:endParaRPr>
          </a:p>
        </p:txBody>
      </p:sp>
      <p:sp>
        <p:nvSpPr>
          <p:cNvPr id="14" name="CuadroTexto 13"/>
          <p:cNvSpPr txBox="1"/>
          <p:nvPr/>
        </p:nvSpPr>
        <p:spPr>
          <a:xfrm>
            <a:off x="3521075" y="2875788"/>
            <a:ext cx="1104900" cy="338138"/>
          </a:xfrm>
          <a:prstGeom prst="rect">
            <a:avLst/>
          </a:prstGeom>
          <a:solidFill>
            <a:srgbClr val="ED7D31">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43</a:t>
            </a:r>
            <a:endParaRPr kumimoji="0" lang="es-ES" sz="1600" b="1" i="0" u="none" strike="noStrike" kern="0" cap="none" spc="0" normalizeH="0" baseline="0" noProof="0" dirty="0">
              <a:ln>
                <a:noFill/>
              </a:ln>
              <a:solidFill>
                <a:prstClr val="black"/>
              </a:solidFill>
              <a:effectLst/>
              <a:uLnTx/>
              <a:uFillTx/>
            </a:endParaRPr>
          </a:p>
        </p:txBody>
      </p:sp>
      <p:sp>
        <p:nvSpPr>
          <p:cNvPr id="15" name="CuadroTexto 14"/>
          <p:cNvSpPr txBox="1"/>
          <p:nvPr/>
        </p:nvSpPr>
        <p:spPr>
          <a:xfrm>
            <a:off x="2325688" y="3585401"/>
            <a:ext cx="1104900" cy="339725"/>
          </a:xfrm>
          <a:prstGeom prst="rect">
            <a:avLst/>
          </a:prstGeom>
          <a:solidFill>
            <a:srgbClr val="ED7D31">
              <a:lumMod val="60000"/>
              <a:lumOff val="40000"/>
            </a:srgbClr>
          </a:solidFill>
          <a:ln w="9525">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$19.633,1</a:t>
            </a:r>
            <a:endParaRPr kumimoji="0" lang="es-ES" sz="1600" b="1" i="0" u="none" strike="noStrike" kern="0" cap="none" spc="0" normalizeH="0" baseline="0" noProof="0" dirty="0">
              <a:ln>
                <a:noFill/>
              </a:ln>
              <a:solidFill>
                <a:prstClr val="black"/>
              </a:solidFill>
              <a:effectLst/>
              <a:uLnTx/>
              <a:uFillTx/>
            </a:endParaRPr>
          </a:p>
        </p:txBody>
      </p:sp>
      <p:sp>
        <p:nvSpPr>
          <p:cNvPr id="16" name="CuadroTexto 15"/>
          <p:cNvSpPr txBox="1"/>
          <p:nvPr/>
        </p:nvSpPr>
        <p:spPr>
          <a:xfrm>
            <a:off x="3521075" y="3585401"/>
            <a:ext cx="1104900" cy="339725"/>
          </a:xfrm>
          <a:prstGeom prst="rect">
            <a:avLst/>
          </a:prstGeom>
          <a:solidFill>
            <a:srgbClr val="ED7D31">
              <a:lumMod val="60000"/>
              <a:lumOff val="40000"/>
            </a:srgbClr>
          </a:solidFill>
          <a:ln w="9525">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$19,267,9</a:t>
            </a:r>
            <a:endParaRPr kumimoji="0" lang="es-ES" sz="1600" b="1" i="0" u="none" strike="noStrike" kern="0" cap="none" spc="0" normalizeH="0" baseline="0" noProof="0" dirty="0">
              <a:ln>
                <a:noFill/>
              </a:ln>
              <a:solidFill>
                <a:prstClr val="black"/>
              </a:solidFill>
              <a:effectLst/>
              <a:uLnTx/>
              <a:uFillTx/>
            </a:endParaRPr>
          </a:p>
        </p:txBody>
      </p:sp>
      <p:sp>
        <p:nvSpPr>
          <p:cNvPr id="17" name="Flecha abajo 16"/>
          <p:cNvSpPr/>
          <p:nvPr/>
        </p:nvSpPr>
        <p:spPr>
          <a:xfrm>
            <a:off x="2816225" y="2564638"/>
            <a:ext cx="209550" cy="234950"/>
          </a:xfrm>
          <a:prstGeom prst="downArrow">
            <a:avLst/>
          </a:prstGeom>
          <a:solidFill>
            <a:srgbClr val="4472C4"/>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endParaRPr>
          </a:p>
        </p:txBody>
      </p:sp>
      <p:sp>
        <p:nvSpPr>
          <p:cNvPr id="18" name="Flecha abajo 17"/>
          <p:cNvSpPr/>
          <p:nvPr/>
        </p:nvSpPr>
        <p:spPr>
          <a:xfrm>
            <a:off x="3948113" y="2564638"/>
            <a:ext cx="207962" cy="234950"/>
          </a:xfrm>
          <a:prstGeom prst="downArrow">
            <a:avLst/>
          </a:prstGeom>
          <a:solidFill>
            <a:srgbClr val="4472C4"/>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endParaRPr>
          </a:p>
        </p:txBody>
      </p:sp>
      <p:sp>
        <p:nvSpPr>
          <p:cNvPr id="19" name="Flecha abajo 18"/>
          <p:cNvSpPr/>
          <p:nvPr/>
        </p:nvSpPr>
        <p:spPr>
          <a:xfrm>
            <a:off x="2776538" y="3288538"/>
            <a:ext cx="207962" cy="233363"/>
          </a:xfrm>
          <a:prstGeom prst="downArrow">
            <a:avLst/>
          </a:prstGeom>
          <a:solidFill>
            <a:srgbClr val="4472C4"/>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endParaRPr>
          </a:p>
        </p:txBody>
      </p:sp>
      <p:sp>
        <p:nvSpPr>
          <p:cNvPr id="20" name="Flecha abajo 19"/>
          <p:cNvSpPr/>
          <p:nvPr/>
        </p:nvSpPr>
        <p:spPr>
          <a:xfrm>
            <a:off x="3944938" y="3290126"/>
            <a:ext cx="209550" cy="234950"/>
          </a:xfrm>
          <a:prstGeom prst="downArrow">
            <a:avLst/>
          </a:prstGeom>
          <a:solidFill>
            <a:srgbClr val="4472C4"/>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endParaRPr>
          </a:p>
        </p:txBody>
      </p:sp>
      <p:sp>
        <p:nvSpPr>
          <p:cNvPr id="21" name="CuadroTexto 20"/>
          <p:cNvSpPr txBox="1"/>
          <p:nvPr/>
        </p:nvSpPr>
        <p:spPr>
          <a:xfrm>
            <a:off x="4772025" y="2874201"/>
            <a:ext cx="1104900" cy="339725"/>
          </a:xfrm>
          <a:prstGeom prst="rect">
            <a:avLst/>
          </a:prstGeom>
          <a:solidFill>
            <a:srgbClr val="E7E6E6">
              <a:lumMod val="75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1004</a:t>
            </a:r>
            <a:endParaRPr kumimoji="0" lang="es-ES" sz="1600" b="1" i="0" u="none" strike="noStrike" kern="0" cap="none" spc="0" normalizeH="0" baseline="0" noProof="0" dirty="0">
              <a:ln>
                <a:noFill/>
              </a:ln>
              <a:solidFill>
                <a:prstClr val="black"/>
              </a:solidFill>
              <a:effectLst/>
              <a:uLnTx/>
              <a:uFillTx/>
            </a:endParaRPr>
          </a:p>
        </p:txBody>
      </p:sp>
      <p:sp>
        <p:nvSpPr>
          <p:cNvPr id="22" name="CuadroTexto 21"/>
          <p:cNvSpPr txBox="1"/>
          <p:nvPr/>
        </p:nvSpPr>
        <p:spPr>
          <a:xfrm>
            <a:off x="5967413" y="2875788"/>
            <a:ext cx="1104900" cy="338138"/>
          </a:xfrm>
          <a:prstGeom prst="rect">
            <a:avLst/>
          </a:prstGeom>
          <a:solidFill>
            <a:srgbClr val="E7E6E6">
              <a:lumMod val="75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1185</a:t>
            </a:r>
            <a:endParaRPr kumimoji="0" lang="es-ES" sz="1600" b="1" i="0" u="none" strike="noStrike" kern="0" cap="none" spc="0" normalizeH="0" baseline="0" noProof="0" dirty="0">
              <a:ln>
                <a:noFill/>
              </a:ln>
              <a:solidFill>
                <a:prstClr val="black"/>
              </a:solidFill>
              <a:effectLst/>
              <a:uLnTx/>
              <a:uFillTx/>
            </a:endParaRPr>
          </a:p>
        </p:txBody>
      </p:sp>
      <p:sp>
        <p:nvSpPr>
          <p:cNvPr id="23" name="CuadroTexto 22"/>
          <p:cNvSpPr txBox="1"/>
          <p:nvPr/>
        </p:nvSpPr>
        <p:spPr>
          <a:xfrm>
            <a:off x="4772025" y="3585401"/>
            <a:ext cx="1104900" cy="339725"/>
          </a:xfrm>
          <a:prstGeom prst="rect">
            <a:avLst/>
          </a:prstGeom>
          <a:solidFill>
            <a:srgbClr val="E7E6E6">
              <a:lumMod val="75000"/>
            </a:srgbClr>
          </a:solidFill>
          <a:ln w="9525">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$12.752,9</a:t>
            </a:r>
            <a:endParaRPr kumimoji="0" lang="es-ES" sz="1600" b="1" i="0" u="none" strike="noStrike" kern="0" cap="none" spc="0" normalizeH="0" baseline="0" noProof="0" dirty="0">
              <a:ln>
                <a:noFill/>
              </a:ln>
              <a:solidFill>
                <a:prstClr val="black"/>
              </a:solidFill>
              <a:effectLst/>
              <a:uLnTx/>
              <a:uFillTx/>
            </a:endParaRPr>
          </a:p>
        </p:txBody>
      </p:sp>
      <p:sp>
        <p:nvSpPr>
          <p:cNvPr id="24" name="CuadroTexto 23"/>
          <p:cNvSpPr txBox="1"/>
          <p:nvPr/>
        </p:nvSpPr>
        <p:spPr>
          <a:xfrm>
            <a:off x="5967413" y="3585401"/>
            <a:ext cx="1104900" cy="339725"/>
          </a:xfrm>
          <a:prstGeom prst="rect">
            <a:avLst/>
          </a:prstGeom>
          <a:solidFill>
            <a:srgbClr val="E7E6E6">
              <a:lumMod val="75000"/>
            </a:srgbClr>
          </a:solidFill>
          <a:ln w="9525">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$13.317,6</a:t>
            </a:r>
            <a:endParaRPr kumimoji="0" lang="es-ES" sz="1600" b="1" i="0" u="none" strike="noStrike" kern="0" cap="none" spc="0" normalizeH="0" baseline="0" noProof="0" dirty="0">
              <a:ln>
                <a:noFill/>
              </a:ln>
              <a:solidFill>
                <a:prstClr val="black"/>
              </a:solidFill>
              <a:effectLst/>
              <a:uLnTx/>
              <a:uFillTx/>
            </a:endParaRPr>
          </a:p>
        </p:txBody>
      </p:sp>
      <p:sp>
        <p:nvSpPr>
          <p:cNvPr id="25" name="Flecha abajo 24"/>
          <p:cNvSpPr/>
          <p:nvPr/>
        </p:nvSpPr>
        <p:spPr>
          <a:xfrm>
            <a:off x="5192713" y="2569401"/>
            <a:ext cx="209550" cy="234950"/>
          </a:xfrm>
          <a:prstGeom prst="downArrow">
            <a:avLst/>
          </a:prstGeom>
          <a:solidFill>
            <a:srgbClr val="70AD47">
              <a:lumMod val="75000"/>
            </a:srgbClr>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endParaRPr>
          </a:p>
        </p:txBody>
      </p:sp>
      <p:sp>
        <p:nvSpPr>
          <p:cNvPr id="26" name="Flecha abajo 25"/>
          <p:cNvSpPr/>
          <p:nvPr/>
        </p:nvSpPr>
        <p:spPr>
          <a:xfrm>
            <a:off x="5270500" y="3269488"/>
            <a:ext cx="207963" cy="234950"/>
          </a:xfrm>
          <a:prstGeom prst="downArrow">
            <a:avLst/>
          </a:prstGeom>
          <a:solidFill>
            <a:srgbClr val="70AD47">
              <a:lumMod val="75000"/>
            </a:srgbClr>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endParaRPr>
          </a:p>
        </p:txBody>
      </p:sp>
      <p:sp>
        <p:nvSpPr>
          <p:cNvPr id="27" name="Flecha abajo 26"/>
          <p:cNvSpPr/>
          <p:nvPr/>
        </p:nvSpPr>
        <p:spPr>
          <a:xfrm>
            <a:off x="6416675" y="3269488"/>
            <a:ext cx="207963" cy="234950"/>
          </a:xfrm>
          <a:prstGeom prst="downArrow">
            <a:avLst/>
          </a:prstGeom>
          <a:solidFill>
            <a:srgbClr val="70AD47">
              <a:lumMod val="75000"/>
            </a:srgbClr>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endParaRPr>
          </a:p>
        </p:txBody>
      </p:sp>
      <p:sp>
        <p:nvSpPr>
          <p:cNvPr id="28" name="CuadroTexto 27"/>
          <p:cNvSpPr txBox="1"/>
          <p:nvPr/>
        </p:nvSpPr>
        <p:spPr>
          <a:xfrm>
            <a:off x="7478713" y="2874201"/>
            <a:ext cx="1082675" cy="339725"/>
          </a:xfrm>
          <a:prstGeom prst="rect">
            <a:avLst/>
          </a:prstGeom>
          <a:solidFill>
            <a:srgbClr val="4472C4">
              <a:lumMod val="40000"/>
              <a:lumOff val="6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1677</a:t>
            </a:r>
            <a:endParaRPr kumimoji="0" lang="es-ES" sz="1600" b="1" i="0" u="none" strike="noStrike" kern="0" cap="none" spc="0" normalizeH="0" baseline="0" noProof="0" dirty="0">
              <a:ln>
                <a:noFill/>
              </a:ln>
              <a:solidFill>
                <a:prstClr val="black"/>
              </a:solidFill>
              <a:effectLst/>
              <a:uLnTx/>
              <a:uFillTx/>
            </a:endParaRPr>
          </a:p>
        </p:txBody>
      </p:sp>
      <p:sp>
        <p:nvSpPr>
          <p:cNvPr id="29" name="CuadroTexto 28"/>
          <p:cNvSpPr txBox="1"/>
          <p:nvPr/>
        </p:nvSpPr>
        <p:spPr>
          <a:xfrm>
            <a:off x="7478713" y="3585401"/>
            <a:ext cx="1116012" cy="339725"/>
          </a:xfrm>
          <a:prstGeom prst="rect">
            <a:avLst/>
          </a:prstGeom>
          <a:solidFill>
            <a:srgbClr val="4472C4">
              <a:lumMod val="40000"/>
              <a:lumOff val="60000"/>
            </a:srgbClr>
          </a:solidFill>
          <a:ln w="9525">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$32.928,0</a:t>
            </a:r>
            <a:endParaRPr kumimoji="0" lang="es-ES" sz="1600" b="1" i="0" u="none" strike="noStrike" kern="0" cap="none" spc="0" normalizeH="0" baseline="0" noProof="0" dirty="0">
              <a:ln>
                <a:noFill/>
              </a:ln>
              <a:solidFill>
                <a:prstClr val="black"/>
              </a:solidFill>
              <a:effectLst/>
              <a:uLnTx/>
              <a:uFillTx/>
            </a:endParaRPr>
          </a:p>
        </p:txBody>
      </p:sp>
      <p:sp>
        <p:nvSpPr>
          <p:cNvPr id="30" name="Flecha abajo 29"/>
          <p:cNvSpPr/>
          <p:nvPr/>
        </p:nvSpPr>
        <p:spPr>
          <a:xfrm>
            <a:off x="7989888" y="2574163"/>
            <a:ext cx="209550" cy="233363"/>
          </a:xfrm>
          <a:prstGeom prst="downArrow">
            <a:avLst/>
          </a:prstGeom>
          <a:solidFill>
            <a:srgbClr val="ED7D31">
              <a:lumMod val="75000"/>
            </a:srgbClr>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endParaRPr>
          </a:p>
        </p:txBody>
      </p:sp>
      <p:sp>
        <p:nvSpPr>
          <p:cNvPr id="31" name="Flecha abajo 30"/>
          <p:cNvSpPr/>
          <p:nvPr/>
        </p:nvSpPr>
        <p:spPr>
          <a:xfrm>
            <a:off x="7975600" y="3274251"/>
            <a:ext cx="207963" cy="233362"/>
          </a:xfrm>
          <a:prstGeom prst="downArrow">
            <a:avLst/>
          </a:prstGeom>
          <a:solidFill>
            <a:srgbClr val="ED7D31">
              <a:lumMod val="75000"/>
            </a:srgbClr>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endParaRPr>
          </a:p>
        </p:txBody>
      </p:sp>
      <p:sp>
        <p:nvSpPr>
          <p:cNvPr id="32" name="CuadroTexto 31"/>
          <p:cNvSpPr txBox="1"/>
          <p:nvPr/>
        </p:nvSpPr>
        <p:spPr>
          <a:xfrm>
            <a:off x="55563" y="4093401"/>
            <a:ext cx="2160587" cy="354012"/>
          </a:xfrm>
          <a:prstGeom prst="rect">
            <a:avLst/>
          </a:prstGeom>
          <a:solidFill>
            <a:srgbClr val="70AD47">
              <a:lumMod val="60000"/>
              <a:lumOff val="40000"/>
            </a:srgbClr>
          </a:solidFill>
          <a:ln w="28575">
            <a:solidFill>
              <a:sysClr val="windowText" lastClr="00000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700" b="1" i="0" u="none" strike="noStrike" kern="0" cap="none" spc="0" normalizeH="0" baseline="0" noProof="0" dirty="0">
                <a:ln>
                  <a:noFill/>
                </a:ln>
                <a:solidFill>
                  <a:prstClr val="black"/>
                </a:solidFill>
                <a:effectLst/>
                <a:uLnTx/>
                <a:uFillTx/>
              </a:rPr>
              <a:t>Total Entidades 2017</a:t>
            </a:r>
            <a:endParaRPr kumimoji="0" lang="es-ES" sz="1700" b="1" i="0" u="none" strike="noStrike" kern="0" cap="none" spc="0" normalizeH="0" baseline="0" noProof="0" dirty="0">
              <a:ln>
                <a:noFill/>
              </a:ln>
              <a:solidFill>
                <a:prstClr val="black"/>
              </a:solidFill>
              <a:effectLst/>
              <a:uLnTx/>
              <a:uFillTx/>
            </a:endParaRPr>
          </a:p>
        </p:txBody>
      </p:sp>
      <p:sp>
        <p:nvSpPr>
          <p:cNvPr id="33" name="CuadroTexto 32"/>
          <p:cNvSpPr txBox="1"/>
          <p:nvPr/>
        </p:nvSpPr>
        <p:spPr>
          <a:xfrm>
            <a:off x="55563" y="4596638"/>
            <a:ext cx="2160587" cy="354013"/>
          </a:xfrm>
          <a:prstGeom prst="rect">
            <a:avLst/>
          </a:prstGeom>
          <a:solidFill>
            <a:srgbClr val="70AD47">
              <a:lumMod val="60000"/>
              <a:lumOff val="40000"/>
            </a:srgbClr>
          </a:solidFill>
          <a:ln w="28575">
            <a:solidFill>
              <a:sysClr val="windowText" lastClr="00000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700" b="1" i="0" u="none" strike="noStrike" kern="0" cap="none" spc="0" normalizeH="0" baseline="0" noProof="0" dirty="0">
                <a:ln>
                  <a:noFill/>
                </a:ln>
                <a:solidFill>
                  <a:prstClr val="black"/>
                </a:solidFill>
                <a:effectLst/>
                <a:uLnTx/>
                <a:uFillTx/>
              </a:rPr>
              <a:t>Total Valor 2017</a:t>
            </a:r>
            <a:endParaRPr kumimoji="0" lang="es-ES" sz="1700" b="1" i="0" u="none" strike="noStrike" kern="0" cap="none" spc="0" normalizeH="0" baseline="0" noProof="0" dirty="0">
              <a:ln>
                <a:noFill/>
              </a:ln>
              <a:solidFill>
                <a:prstClr val="black"/>
              </a:solidFill>
              <a:effectLst/>
              <a:uLnTx/>
              <a:uFillTx/>
            </a:endParaRPr>
          </a:p>
        </p:txBody>
      </p:sp>
      <p:sp>
        <p:nvSpPr>
          <p:cNvPr id="34" name="CuadroTexto 33"/>
          <p:cNvSpPr txBox="1"/>
          <p:nvPr/>
        </p:nvSpPr>
        <p:spPr>
          <a:xfrm>
            <a:off x="2559050" y="4068001"/>
            <a:ext cx="1401763" cy="400050"/>
          </a:xfrm>
          <a:prstGeom prst="rect">
            <a:avLst/>
          </a:prstGeom>
          <a:solidFill>
            <a:srgbClr val="70AD47">
              <a:lumMod val="60000"/>
              <a:lumOff val="40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2721</a:t>
            </a:r>
            <a:endParaRPr kumimoji="0" lang="es-ES" sz="2000" b="1" i="0" u="none" strike="noStrike" kern="0" cap="none" spc="0" normalizeH="0" baseline="0" noProof="0" dirty="0">
              <a:ln>
                <a:noFill/>
              </a:ln>
              <a:solidFill>
                <a:prstClr val="black"/>
              </a:solidFill>
              <a:effectLst/>
              <a:uLnTx/>
              <a:uFillTx/>
            </a:endParaRPr>
          </a:p>
        </p:txBody>
      </p:sp>
      <p:sp>
        <p:nvSpPr>
          <p:cNvPr id="35" name="CuadroTexto 34"/>
          <p:cNvSpPr txBox="1"/>
          <p:nvPr/>
        </p:nvSpPr>
        <p:spPr>
          <a:xfrm>
            <a:off x="2559050" y="4571238"/>
            <a:ext cx="1401763" cy="400050"/>
          </a:xfrm>
          <a:prstGeom prst="rect">
            <a:avLst/>
          </a:prstGeom>
          <a:solidFill>
            <a:srgbClr val="70AD47">
              <a:lumMod val="60000"/>
              <a:lumOff val="40000"/>
            </a:srgbClr>
          </a:solidFill>
          <a:ln w="19050">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$32.386,0</a:t>
            </a:r>
            <a:endParaRPr kumimoji="0" lang="es-ES" sz="2000" b="1" i="0" u="none" strike="noStrike" kern="0" cap="none" spc="0" normalizeH="0" baseline="0" noProof="0" dirty="0">
              <a:ln>
                <a:noFill/>
              </a:ln>
              <a:solidFill>
                <a:prstClr val="black"/>
              </a:solidFill>
              <a:effectLst/>
              <a:uLnTx/>
              <a:uFillTx/>
            </a:endParaRPr>
          </a:p>
        </p:txBody>
      </p:sp>
      <p:sp>
        <p:nvSpPr>
          <p:cNvPr id="36" name="CuadroTexto 35"/>
          <p:cNvSpPr txBox="1"/>
          <p:nvPr/>
        </p:nvSpPr>
        <p:spPr>
          <a:xfrm>
            <a:off x="4243388" y="4099751"/>
            <a:ext cx="2851150" cy="339725"/>
          </a:xfrm>
          <a:prstGeom prst="rect">
            <a:avLst/>
          </a:prstGeom>
          <a:solidFill>
            <a:srgbClr val="FFC000"/>
          </a:solidFill>
          <a:ln w="28575">
            <a:solidFill>
              <a:sysClr val="windowText" lastClr="00000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Total Entidades Marzo/2018</a:t>
            </a:r>
            <a:endParaRPr kumimoji="0" lang="es-ES" sz="1600" b="1" i="0" u="none" strike="noStrike" kern="0" cap="none" spc="0" normalizeH="0" baseline="0" noProof="0" dirty="0">
              <a:ln>
                <a:noFill/>
              </a:ln>
              <a:solidFill>
                <a:prstClr val="black"/>
              </a:solidFill>
              <a:effectLst/>
              <a:uLnTx/>
              <a:uFillTx/>
            </a:endParaRPr>
          </a:p>
        </p:txBody>
      </p:sp>
      <p:sp>
        <p:nvSpPr>
          <p:cNvPr id="37" name="CuadroTexto 36"/>
          <p:cNvSpPr txBox="1"/>
          <p:nvPr/>
        </p:nvSpPr>
        <p:spPr>
          <a:xfrm>
            <a:off x="4244975" y="4569651"/>
            <a:ext cx="2849563" cy="338137"/>
          </a:xfrm>
          <a:prstGeom prst="rect">
            <a:avLst/>
          </a:prstGeom>
          <a:solidFill>
            <a:srgbClr val="FFC000"/>
          </a:solidFill>
          <a:ln w="28575">
            <a:solidFill>
              <a:sysClr val="windowText" lastClr="00000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Total Valor Marzo 2018</a:t>
            </a:r>
            <a:endParaRPr kumimoji="0" lang="es-ES" sz="1600" b="1" i="0" u="none" strike="noStrike" kern="0" cap="none" spc="0" normalizeH="0" baseline="0" noProof="0" dirty="0">
              <a:ln>
                <a:noFill/>
              </a:ln>
              <a:solidFill>
                <a:prstClr val="black"/>
              </a:solidFill>
              <a:effectLst/>
              <a:uLnTx/>
              <a:uFillTx/>
            </a:endParaRPr>
          </a:p>
        </p:txBody>
      </p:sp>
      <p:sp>
        <p:nvSpPr>
          <p:cNvPr id="38" name="CuadroTexto 37"/>
          <p:cNvSpPr txBox="1"/>
          <p:nvPr/>
        </p:nvSpPr>
        <p:spPr>
          <a:xfrm>
            <a:off x="7300913" y="4099751"/>
            <a:ext cx="1400175" cy="400050"/>
          </a:xfrm>
          <a:prstGeom prst="rect">
            <a:avLst/>
          </a:prstGeom>
          <a:solidFill>
            <a:srgbClr val="FFC000"/>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2905</a:t>
            </a:r>
            <a:endParaRPr kumimoji="0" lang="es-ES" sz="2000" b="1" i="0" u="none" strike="noStrike" kern="0" cap="none" spc="0" normalizeH="0" baseline="0" noProof="0" dirty="0">
              <a:ln>
                <a:noFill/>
              </a:ln>
              <a:solidFill>
                <a:prstClr val="black"/>
              </a:solidFill>
              <a:effectLst/>
              <a:uLnTx/>
              <a:uFillTx/>
            </a:endParaRPr>
          </a:p>
        </p:txBody>
      </p:sp>
      <p:sp>
        <p:nvSpPr>
          <p:cNvPr id="39" name="CuadroTexto 38"/>
          <p:cNvSpPr txBox="1"/>
          <p:nvPr/>
        </p:nvSpPr>
        <p:spPr>
          <a:xfrm>
            <a:off x="7289800" y="4569651"/>
            <a:ext cx="1401763" cy="400050"/>
          </a:xfrm>
          <a:prstGeom prst="rect">
            <a:avLst/>
          </a:prstGeom>
          <a:solidFill>
            <a:srgbClr val="FFC000"/>
          </a:solidFill>
          <a:ln w="19050">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$65.513,5</a:t>
            </a:r>
            <a:endParaRPr kumimoji="0" lang="es-ES" sz="2000" b="1" i="0" u="none" strike="noStrike" kern="0" cap="none" spc="0" normalizeH="0" baseline="0" noProof="0" dirty="0">
              <a:ln>
                <a:noFill/>
              </a:ln>
              <a:solidFill>
                <a:prstClr val="black"/>
              </a:solidFill>
              <a:effectLst/>
              <a:uLnTx/>
              <a:uFillTx/>
            </a:endParaRPr>
          </a:p>
        </p:txBody>
      </p:sp>
      <p:sp>
        <p:nvSpPr>
          <p:cNvPr id="40" name="Flecha abajo 39"/>
          <p:cNvSpPr/>
          <p:nvPr/>
        </p:nvSpPr>
        <p:spPr>
          <a:xfrm>
            <a:off x="6399213" y="2567813"/>
            <a:ext cx="207962" cy="234950"/>
          </a:xfrm>
          <a:prstGeom prst="downArrow">
            <a:avLst/>
          </a:prstGeom>
          <a:solidFill>
            <a:srgbClr val="70AD47">
              <a:lumMod val="75000"/>
            </a:srgbClr>
          </a:solid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4214782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00214" y="198963"/>
            <a:ext cx="8364411" cy="569387"/>
          </a:xfrm>
          <a:prstGeom prst="rect">
            <a:avLst/>
          </a:prstGeom>
          <a:solidFill>
            <a:srgbClr val="70AD47">
              <a:lumMod val="60000"/>
              <a:lumOff val="40000"/>
            </a:srgbClr>
          </a:solidFill>
          <a:ln w="28575">
            <a:solidFill>
              <a:sysClr val="windowText" lastClr="0000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500" b="1" i="0" u="none" strike="noStrike" kern="0" cap="none" spc="0" normalizeH="0" baseline="0" noProof="0" dirty="0">
                <a:ln>
                  <a:noFill/>
                </a:ln>
                <a:solidFill>
                  <a:prstClr val="black"/>
                </a:solidFill>
                <a:effectLst/>
                <a:uLnTx/>
                <a:uFillTx/>
              </a:rPr>
              <a:t>IMPACTO PATRIMONIAL POR TRANSICIÓN AL NUEVO MARCO DE REGULACIÓN A MARZO DE 2018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600" b="0" i="0" u="none" strike="noStrike" kern="0" cap="none" spc="0" normalizeH="0" baseline="0" noProof="0" dirty="0">
                <a:ln>
                  <a:noFill/>
                </a:ln>
                <a:solidFill>
                  <a:prstClr val="black"/>
                </a:solidFill>
                <a:effectLst/>
                <a:uLnTx/>
                <a:uFillTx/>
              </a:rPr>
              <a:t>(Miles de Millones)</a:t>
            </a:r>
            <a:endParaRPr kumimoji="0" lang="es-ES" sz="1600" b="0" i="0" u="none" strike="noStrike" kern="0" cap="none" spc="0" normalizeH="0" baseline="0" noProof="0" dirty="0">
              <a:ln>
                <a:noFill/>
              </a:ln>
              <a:solidFill>
                <a:prstClr val="black"/>
              </a:solidFill>
              <a:effectLst/>
              <a:uLnTx/>
              <a:uFillTx/>
            </a:endParaRPr>
          </a:p>
        </p:txBody>
      </p:sp>
      <p:sp>
        <p:nvSpPr>
          <p:cNvPr id="3" name="CuadroTexto 2"/>
          <p:cNvSpPr txBox="1"/>
          <p:nvPr/>
        </p:nvSpPr>
        <p:spPr>
          <a:xfrm>
            <a:off x="112713" y="2655062"/>
            <a:ext cx="2459037" cy="384175"/>
          </a:xfrm>
          <a:prstGeom prst="rect">
            <a:avLst/>
          </a:prstGeom>
          <a:solidFill>
            <a:srgbClr val="92D050"/>
          </a:solidFill>
          <a:ln w="38100">
            <a:solidFill>
              <a:sysClr val="windowText" lastClr="00000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900" b="1" i="0" u="none" strike="noStrike" kern="0" cap="none" spc="0" normalizeH="0" baseline="0" noProof="0" dirty="0">
                <a:ln>
                  <a:noFill/>
                </a:ln>
                <a:solidFill>
                  <a:prstClr val="black"/>
                </a:solidFill>
                <a:effectLst/>
                <a:uLnTx/>
                <a:uFillTx/>
              </a:rPr>
              <a:t>Entidades Cotizantes</a:t>
            </a:r>
            <a:endParaRPr kumimoji="0" lang="es-ES" sz="1900" b="1" i="0" u="none" strike="noStrike" kern="0" cap="none" spc="0" normalizeH="0" baseline="0" noProof="0" dirty="0">
              <a:ln>
                <a:noFill/>
              </a:ln>
              <a:solidFill>
                <a:prstClr val="black"/>
              </a:solidFill>
              <a:effectLst/>
              <a:uLnTx/>
              <a:uFillTx/>
            </a:endParaRPr>
          </a:p>
        </p:txBody>
      </p:sp>
      <p:sp>
        <p:nvSpPr>
          <p:cNvPr id="4" name="CuadroTexto 3"/>
          <p:cNvSpPr txBox="1"/>
          <p:nvPr/>
        </p:nvSpPr>
        <p:spPr>
          <a:xfrm>
            <a:off x="109538" y="3604387"/>
            <a:ext cx="2509837" cy="369888"/>
          </a:xfrm>
          <a:prstGeom prst="rect">
            <a:avLst/>
          </a:prstGeom>
          <a:solidFill>
            <a:srgbClr val="92D050"/>
          </a:solidFill>
          <a:ln w="28575">
            <a:solidFill>
              <a:sysClr val="windowText" lastClr="00000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Entidades No Cotizantes</a:t>
            </a:r>
            <a:endParaRPr kumimoji="0" lang="es-ES" sz="1800" b="1" i="0" u="none" strike="noStrike" kern="0" cap="none" spc="0" normalizeH="0" baseline="0" noProof="0" dirty="0">
              <a:ln>
                <a:noFill/>
              </a:ln>
              <a:solidFill>
                <a:prstClr val="black"/>
              </a:solidFill>
              <a:effectLst/>
              <a:uLnTx/>
              <a:uFillTx/>
            </a:endParaRPr>
          </a:p>
        </p:txBody>
      </p:sp>
      <p:sp>
        <p:nvSpPr>
          <p:cNvPr id="5" name="CuadroTexto 4"/>
          <p:cNvSpPr txBox="1"/>
          <p:nvPr/>
        </p:nvSpPr>
        <p:spPr>
          <a:xfrm>
            <a:off x="109538" y="4463225"/>
            <a:ext cx="2459037" cy="369887"/>
          </a:xfrm>
          <a:prstGeom prst="rect">
            <a:avLst/>
          </a:prstGeom>
          <a:solidFill>
            <a:srgbClr val="92D050"/>
          </a:solidFill>
          <a:ln w="28575">
            <a:solidFill>
              <a:sysClr val="windowText" lastClr="000000"/>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Entidades de Gobierno</a:t>
            </a:r>
            <a:endParaRPr kumimoji="0" lang="es-ES" sz="1800" b="1" i="0" u="none" strike="noStrike" kern="0" cap="none" spc="0" normalizeH="0" baseline="0" noProof="0" dirty="0">
              <a:ln>
                <a:noFill/>
              </a:ln>
              <a:solidFill>
                <a:prstClr val="black"/>
              </a:solidFill>
              <a:effectLst/>
              <a:uLnTx/>
              <a:uFillTx/>
            </a:endParaRPr>
          </a:p>
        </p:txBody>
      </p:sp>
      <p:sp>
        <p:nvSpPr>
          <p:cNvPr id="6" name="CuadroTexto 5"/>
          <p:cNvSpPr txBox="1"/>
          <p:nvPr/>
        </p:nvSpPr>
        <p:spPr>
          <a:xfrm>
            <a:off x="2798763" y="1380300"/>
            <a:ext cx="2039937" cy="400050"/>
          </a:xfrm>
          <a:prstGeom prst="rect">
            <a:avLst/>
          </a:prstGeom>
          <a:solidFill>
            <a:srgbClr val="FFC000">
              <a:lumMod val="75000"/>
            </a:srgbClr>
          </a:solidFill>
          <a:ln w="2857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NACIONALES</a:t>
            </a:r>
            <a:endParaRPr kumimoji="0" lang="es-ES" sz="2000" b="1" i="0" u="none" strike="noStrike" kern="0" cap="none" spc="0" normalizeH="0" baseline="0" noProof="0" dirty="0">
              <a:ln>
                <a:noFill/>
              </a:ln>
              <a:solidFill>
                <a:prstClr val="black"/>
              </a:solidFill>
              <a:effectLst/>
              <a:uLnTx/>
              <a:uFillTx/>
            </a:endParaRPr>
          </a:p>
        </p:txBody>
      </p:sp>
      <p:sp>
        <p:nvSpPr>
          <p:cNvPr id="7" name="CuadroTexto 6"/>
          <p:cNvSpPr txBox="1"/>
          <p:nvPr/>
        </p:nvSpPr>
        <p:spPr>
          <a:xfrm>
            <a:off x="5054600" y="1383475"/>
            <a:ext cx="1933575" cy="400050"/>
          </a:xfrm>
          <a:prstGeom prst="rect">
            <a:avLst/>
          </a:prstGeom>
          <a:solidFill>
            <a:srgbClr val="FFC000">
              <a:lumMod val="75000"/>
            </a:srgbClr>
          </a:solidFill>
          <a:ln w="2857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TERRITORIALES</a:t>
            </a:r>
            <a:endParaRPr kumimoji="0" lang="es-ES" sz="2000" b="1" i="0" u="none" strike="noStrike" kern="0" cap="none" spc="0" normalizeH="0" baseline="0" noProof="0" dirty="0">
              <a:ln>
                <a:noFill/>
              </a:ln>
              <a:solidFill>
                <a:prstClr val="black"/>
              </a:solidFill>
              <a:effectLst/>
              <a:uLnTx/>
              <a:uFillTx/>
            </a:endParaRPr>
          </a:p>
        </p:txBody>
      </p:sp>
      <p:sp>
        <p:nvSpPr>
          <p:cNvPr id="8" name="CuadroTexto 7"/>
          <p:cNvSpPr txBox="1"/>
          <p:nvPr/>
        </p:nvSpPr>
        <p:spPr>
          <a:xfrm>
            <a:off x="7245350" y="1386650"/>
            <a:ext cx="1689100" cy="400050"/>
          </a:xfrm>
          <a:prstGeom prst="rect">
            <a:avLst/>
          </a:prstGeom>
          <a:solidFill>
            <a:srgbClr val="FFC000">
              <a:lumMod val="75000"/>
            </a:srgbClr>
          </a:solidFill>
          <a:ln w="2857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prstClr val="black"/>
                </a:solidFill>
                <a:effectLst/>
                <a:uLnTx/>
                <a:uFillTx/>
              </a:rPr>
              <a:t>TOTALES</a:t>
            </a:r>
          </a:p>
        </p:txBody>
      </p:sp>
      <p:sp>
        <p:nvSpPr>
          <p:cNvPr id="9" name="CuadroTexto 8"/>
          <p:cNvSpPr txBox="1"/>
          <p:nvPr/>
        </p:nvSpPr>
        <p:spPr>
          <a:xfrm>
            <a:off x="2803525" y="2655062"/>
            <a:ext cx="793750" cy="368300"/>
          </a:xfrm>
          <a:prstGeom prst="rect">
            <a:avLst/>
          </a:prstGeom>
          <a:solidFill>
            <a:srgbClr val="ED7D31">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29</a:t>
            </a:r>
            <a:endParaRPr kumimoji="0" lang="es-ES" sz="1800" b="1" i="0" u="none" strike="noStrike" kern="0" cap="none" spc="0" normalizeH="0" baseline="0" noProof="0" dirty="0">
              <a:ln>
                <a:noFill/>
              </a:ln>
              <a:solidFill>
                <a:prstClr val="black"/>
              </a:solidFill>
              <a:effectLst/>
              <a:uLnTx/>
              <a:uFillTx/>
            </a:endParaRPr>
          </a:p>
        </p:txBody>
      </p:sp>
      <p:sp>
        <p:nvSpPr>
          <p:cNvPr id="10" name="CuadroTexto 9"/>
          <p:cNvSpPr txBox="1"/>
          <p:nvPr/>
        </p:nvSpPr>
        <p:spPr>
          <a:xfrm>
            <a:off x="3738563" y="2653475"/>
            <a:ext cx="1104900" cy="369887"/>
          </a:xfrm>
          <a:prstGeom prst="rect">
            <a:avLst/>
          </a:prstGeom>
          <a:solidFill>
            <a:srgbClr val="ED7D31">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$3.968,7</a:t>
            </a:r>
            <a:endParaRPr kumimoji="0" lang="es-ES" sz="1800" b="1" i="0" u="none" strike="noStrike" kern="0" cap="none" spc="0" normalizeH="0" baseline="0" noProof="0" dirty="0">
              <a:ln>
                <a:noFill/>
              </a:ln>
              <a:solidFill>
                <a:prstClr val="black"/>
              </a:solidFill>
              <a:effectLst/>
              <a:uLnTx/>
              <a:uFillTx/>
            </a:endParaRPr>
          </a:p>
        </p:txBody>
      </p:sp>
      <p:sp>
        <p:nvSpPr>
          <p:cNvPr id="11" name="CuadroTexto 10"/>
          <p:cNvSpPr txBox="1"/>
          <p:nvPr/>
        </p:nvSpPr>
        <p:spPr>
          <a:xfrm>
            <a:off x="5024438" y="2661412"/>
            <a:ext cx="793750" cy="369888"/>
          </a:xfrm>
          <a:prstGeom prst="rect">
            <a:avLst/>
          </a:prstGeom>
          <a:solidFill>
            <a:srgbClr val="ED7D31">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14</a:t>
            </a:r>
            <a:endParaRPr kumimoji="0" lang="es-ES" sz="1800" b="1" i="0" u="none" strike="noStrike" kern="0" cap="none" spc="0" normalizeH="0" baseline="0" noProof="0" dirty="0">
              <a:ln>
                <a:noFill/>
              </a:ln>
              <a:solidFill>
                <a:prstClr val="black"/>
              </a:solidFill>
              <a:effectLst/>
              <a:uLnTx/>
              <a:uFillTx/>
            </a:endParaRPr>
          </a:p>
        </p:txBody>
      </p:sp>
      <p:sp>
        <p:nvSpPr>
          <p:cNvPr id="12" name="CuadroTexto 11"/>
          <p:cNvSpPr txBox="1"/>
          <p:nvPr/>
        </p:nvSpPr>
        <p:spPr>
          <a:xfrm>
            <a:off x="5883275" y="2666175"/>
            <a:ext cx="1104900" cy="369887"/>
          </a:xfrm>
          <a:prstGeom prst="rect">
            <a:avLst/>
          </a:prstGeom>
          <a:solidFill>
            <a:srgbClr val="ED7D31">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15.299,3</a:t>
            </a:r>
            <a:endParaRPr kumimoji="0" lang="es-ES" sz="1800" b="1" i="0" u="none" strike="noStrike" kern="0" cap="none" spc="0" normalizeH="0" baseline="0" noProof="0" dirty="0">
              <a:ln>
                <a:noFill/>
              </a:ln>
              <a:solidFill>
                <a:prstClr val="black"/>
              </a:solidFill>
              <a:effectLst/>
              <a:uLnTx/>
              <a:uFillTx/>
            </a:endParaRPr>
          </a:p>
        </p:txBody>
      </p:sp>
      <p:sp>
        <p:nvSpPr>
          <p:cNvPr id="13" name="CuadroTexto 12"/>
          <p:cNvSpPr txBox="1"/>
          <p:nvPr/>
        </p:nvSpPr>
        <p:spPr>
          <a:xfrm>
            <a:off x="7277100" y="2669350"/>
            <a:ext cx="579438" cy="369887"/>
          </a:xfrm>
          <a:prstGeom prst="rect">
            <a:avLst/>
          </a:prstGeom>
          <a:solidFill>
            <a:srgbClr val="ED7D31">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43</a:t>
            </a:r>
            <a:endParaRPr kumimoji="0" lang="es-ES" sz="1800" b="1" i="0" u="none" strike="noStrike" kern="0" cap="none" spc="0" normalizeH="0" baseline="0" noProof="0" dirty="0">
              <a:ln>
                <a:noFill/>
              </a:ln>
              <a:solidFill>
                <a:prstClr val="black"/>
              </a:solidFill>
              <a:effectLst/>
              <a:uLnTx/>
              <a:uFillTx/>
            </a:endParaRPr>
          </a:p>
        </p:txBody>
      </p:sp>
      <p:sp>
        <p:nvSpPr>
          <p:cNvPr id="14" name="CuadroTexto 13"/>
          <p:cNvSpPr txBox="1"/>
          <p:nvPr/>
        </p:nvSpPr>
        <p:spPr>
          <a:xfrm>
            <a:off x="2803525" y="3607562"/>
            <a:ext cx="792163" cy="368300"/>
          </a:xfrm>
          <a:prstGeom prst="rect">
            <a:avLst/>
          </a:prstGeom>
          <a:solidFill>
            <a:srgbClr val="5B9BD5">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38</a:t>
            </a:r>
            <a:endParaRPr kumimoji="0" lang="es-ES" sz="1800" b="1" i="0" u="none" strike="noStrike" kern="0" cap="none" spc="0" normalizeH="0" baseline="0" noProof="0" dirty="0">
              <a:ln>
                <a:noFill/>
              </a:ln>
              <a:solidFill>
                <a:prstClr val="black"/>
              </a:solidFill>
              <a:effectLst/>
              <a:uLnTx/>
              <a:uFillTx/>
            </a:endParaRPr>
          </a:p>
        </p:txBody>
      </p:sp>
      <p:sp>
        <p:nvSpPr>
          <p:cNvPr id="15" name="CuadroTexto 14"/>
          <p:cNvSpPr txBox="1"/>
          <p:nvPr/>
        </p:nvSpPr>
        <p:spPr>
          <a:xfrm>
            <a:off x="3736975" y="3607562"/>
            <a:ext cx="1104900" cy="369888"/>
          </a:xfrm>
          <a:prstGeom prst="rect">
            <a:avLst/>
          </a:prstGeom>
          <a:solidFill>
            <a:srgbClr val="5B9BD5">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$1.788,7</a:t>
            </a:r>
            <a:endParaRPr kumimoji="0" lang="es-ES" sz="1800" b="1" i="0" u="none" strike="noStrike" kern="0" cap="none" spc="0" normalizeH="0" baseline="0" noProof="0" dirty="0">
              <a:ln>
                <a:noFill/>
              </a:ln>
              <a:solidFill>
                <a:prstClr val="black"/>
              </a:solidFill>
              <a:effectLst/>
              <a:uLnTx/>
              <a:uFillTx/>
            </a:endParaRPr>
          </a:p>
        </p:txBody>
      </p:sp>
      <p:sp>
        <p:nvSpPr>
          <p:cNvPr id="16" name="CuadroTexto 15"/>
          <p:cNvSpPr txBox="1"/>
          <p:nvPr/>
        </p:nvSpPr>
        <p:spPr>
          <a:xfrm>
            <a:off x="2803525" y="4480687"/>
            <a:ext cx="792163" cy="368300"/>
          </a:xfrm>
          <a:prstGeom prst="rect">
            <a:avLst/>
          </a:prstGeom>
          <a:solidFill>
            <a:srgbClr val="E7E6E6">
              <a:lumMod val="75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211</a:t>
            </a:r>
            <a:endParaRPr kumimoji="0" lang="es-ES" sz="1800" b="1" i="0" u="none" strike="noStrike" kern="0" cap="none" spc="0" normalizeH="0" baseline="0" noProof="0" dirty="0">
              <a:ln>
                <a:noFill/>
              </a:ln>
              <a:solidFill>
                <a:prstClr val="black"/>
              </a:solidFill>
              <a:effectLst/>
              <a:uLnTx/>
              <a:uFillTx/>
            </a:endParaRPr>
          </a:p>
        </p:txBody>
      </p:sp>
      <p:sp>
        <p:nvSpPr>
          <p:cNvPr id="17" name="CuadroTexto 16"/>
          <p:cNvSpPr txBox="1"/>
          <p:nvPr/>
        </p:nvSpPr>
        <p:spPr>
          <a:xfrm>
            <a:off x="3656013" y="4502912"/>
            <a:ext cx="1309687" cy="346075"/>
          </a:xfrm>
          <a:prstGeom prst="rect">
            <a:avLst/>
          </a:prstGeom>
          <a:solidFill>
            <a:srgbClr val="E7E6E6">
              <a:lumMod val="75000"/>
            </a:srgbClr>
          </a:solidFill>
          <a:ln w="9525">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1650" b="1" i="0" u="none" strike="noStrike" kern="0" cap="none" spc="0" normalizeH="0" baseline="0" noProof="0" dirty="0">
                <a:ln>
                  <a:noFill/>
                </a:ln>
                <a:solidFill>
                  <a:prstClr val="black"/>
                </a:solidFill>
                <a:effectLst/>
                <a:uLnTx/>
                <a:uFillTx/>
              </a:rPr>
              <a:t>($161.946,9)</a:t>
            </a:r>
            <a:endParaRPr kumimoji="0" lang="es-ES" sz="1650" b="1" i="0" u="none" strike="noStrike" kern="0" cap="none" spc="0" normalizeH="0" baseline="0" noProof="0" dirty="0">
              <a:ln>
                <a:noFill/>
              </a:ln>
              <a:solidFill>
                <a:prstClr val="black"/>
              </a:solidFill>
              <a:effectLst/>
              <a:uLnTx/>
              <a:uFillTx/>
            </a:endParaRPr>
          </a:p>
        </p:txBody>
      </p:sp>
      <p:sp>
        <p:nvSpPr>
          <p:cNvPr id="18" name="CuadroTexto 17"/>
          <p:cNvSpPr txBox="1"/>
          <p:nvPr/>
        </p:nvSpPr>
        <p:spPr>
          <a:xfrm>
            <a:off x="5026025" y="3607562"/>
            <a:ext cx="792163" cy="368300"/>
          </a:xfrm>
          <a:prstGeom prst="rect">
            <a:avLst/>
          </a:prstGeom>
          <a:solidFill>
            <a:srgbClr val="5B9BD5">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1.147</a:t>
            </a:r>
            <a:endParaRPr kumimoji="0" lang="es-ES" sz="1800" b="1" i="0" u="none" strike="noStrike" kern="0" cap="none" spc="0" normalizeH="0" baseline="0" noProof="0" dirty="0">
              <a:ln>
                <a:noFill/>
              </a:ln>
              <a:solidFill>
                <a:prstClr val="black"/>
              </a:solidFill>
              <a:effectLst/>
              <a:uLnTx/>
              <a:uFillTx/>
            </a:endParaRPr>
          </a:p>
        </p:txBody>
      </p:sp>
      <p:sp>
        <p:nvSpPr>
          <p:cNvPr id="19" name="CuadroTexto 18"/>
          <p:cNvSpPr txBox="1"/>
          <p:nvPr/>
        </p:nvSpPr>
        <p:spPr>
          <a:xfrm>
            <a:off x="5883275" y="3612325"/>
            <a:ext cx="1163638" cy="369887"/>
          </a:xfrm>
          <a:prstGeom prst="rect">
            <a:avLst/>
          </a:prstGeom>
          <a:solidFill>
            <a:srgbClr val="5B9BD5">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$11.528,9</a:t>
            </a:r>
            <a:endParaRPr kumimoji="0" lang="es-ES" sz="1800" b="1" i="0" u="none" strike="noStrike" kern="0" cap="none" spc="0" normalizeH="0" baseline="0" noProof="0" dirty="0">
              <a:ln>
                <a:noFill/>
              </a:ln>
              <a:solidFill>
                <a:prstClr val="black"/>
              </a:solidFill>
              <a:effectLst/>
              <a:uLnTx/>
              <a:uFillTx/>
            </a:endParaRPr>
          </a:p>
        </p:txBody>
      </p:sp>
      <p:sp>
        <p:nvSpPr>
          <p:cNvPr id="20" name="CuadroTexto 19"/>
          <p:cNvSpPr txBox="1"/>
          <p:nvPr/>
        </p:nvSpPr>
        <p:spPr>
          <a:xfrm>
            <a:off x="5030788" y="4480687"/>
            <a:ext cx="790575" cy="368300"/>
          </a:xfrm>
          <a:prstGeom prst="rect">
            <a:avLst/>
          </a:prstGeom>
          <a:solidFill>
            <a:srgbClr val="E7E6E6">
              <a:lumMod val="75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1466</a:t>
            </a:r>
            <a:endParaRPr kumimoji="0" lang="es-ES" sz="1800" b="1" i="0" u="none" strike="noStrike" kern="0" cap="none" spc="0" normalizeH="0" baseline="0" noProof="0" dirty="0">
              <a:ln>
                <a:noFill/>
              </a:ln>
              <a:solidFill>
                <a:prstClr val="black"/>
              </a:solidFill>
              <a:effectLst/>
              <a:uLnTx/>
              <a:uFillTx/>
            </a:endParaRPr>
          </a:p>
        </p:txBody>
      </p:sp>
      <p:sp>
        <p:nvSpPr>
          <p:cNvPr id="21" name="CuadroTexto 20"/>
          <p:cNvSpPr txBox="1"/>
          <p:nvPr/>
        </p:nvSpPr>
        <p:spPr>
          <a:xfrm>
            <a:off x="5883275" y="4485450"/>
            <a:ext cx="1163638" cy="338137"/>
          </a:xfrm>
          <a:prstGeom prst="rect">
            <a:avLst/>
          </a:prstGeom>
          <a:solidFill>
            <a:srgbClr val="E7E6E6">
              <a:lumMod val="75000"/>
            </a:srgbClr>
          </a:solidFill>
          <a:ln w="9525">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prstClr val="black"/>
                </a:solidFill>
                <a:effectLst/>
                <a:uLnTx/>
                <a:uFillTx/>
              </a:rPr>
              <a:t>$194.874,9</a:t>
            </a:r>
            <a:endParaRPr kumimoji="0" lang="es-ES" sz="1600" b="1" i="0" u="none" strike="noStrike" kern="0" cap="none" spc="0" normalizeH="0" baseline="0" noProof="0" dirty="0">
              <a:ln>
                <a:noFill/>
              </a:ln>
              <a:solidFill>
                <a:prstClr val="black"/>
              </a:solidFill>
              <a:effectLst/>
              <a:uLnTx/>
              <a:uFillTx/>
            </a:endParaRPr>
          </a:p>
        </p:txBody>
      </p:sp>
      <p:sp>
        <p:nvSpPr>
          <p:cNvPr id="22" name="CuadroTexto 21"/>
          <p:cNvSpPr txBox="1"/>
          <p:nvPr/>
        </p:nvSpPr>
        <p:spPr>
          <a:xfrm>
            <a:off x="7110413" y="3607562"/>
            <a:ext cx="746125" cy="368300"/>
          </a:xfrm>
          <a:prstGeom prst="rect">
            <a:avLst/>
          </a:prstGeom>
          <a:solidFill>
            <a:srgbClr val="5B9BD5">
              <a:lumMod val="60000"/>
              <a:lumOff val="40000"/>
            </a:srgbClr>
          </a:solidFill>
          <a:ln w="952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1.185</a:t>
            </a:r>
            <a:endParaRPr kumimoji="0" lang="es-ES" sz="1800" b="1" i="0" u="none" strike="noStrike" kern="0" cap="none" spc="0" normalizeH="0" baseline="0" noProof="0" dirty="0">
              <a:ln>
                <a:noFill/>
              </a:ln>
              <a:solidFill>
                <a:prstClr val="black"/>
              </a:solidFill>
              <a:effectLst/>
              <a:uLnTx/>
              <a:uFillTx/>
            </a:endParaRPr>
          </a:p>
        </p:txBody>
      </p:sp>
      <p:sp>
        <p:nvSpPr>
          <p:cNvPr id="23" name="CuadroTexto 22"/>
          <p:cNvSpPr txBox="1"/>
          <p:nvPr/>
        </p:nvSpPr>
        <p:spPr>
          <a:xfrm>
            <a:off x="7110413" y="4480687"/>
            <a:ext cx="746125" cy="368300"/>
          </a:xfrm>
          <a:prstGeom prst="rect">
            <a:avLst/>
          </a:prstGeom>
          <a:solidFill>
            <a:srgbClr val="E7E6E6">
              <a:lumMod val="75000"/>
            </a:srgbClr>
          </a:solidFill>
          <a:ln w="9525">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1.677</a:t>
            </a:r>
            <a:endParaRPr kumimoji="0" lang="es-ES" sz="1800" b="1" i="0" u="none" strike="noStrike" kern="0" cap="none" spc="0" normalizeH="0" baseline="0" noProof="0" dirty="0">
              <a:ln>
                <a:noFill/>
              </a:ln>
              <a:solidFill>
                <a:prstClr val="black"/>
              </a:solidFill>
              <a:effectLst/>
              <a:uLnTx/>
              <a:uFillTx/>
            </a:endParaRPr>
          </a:p>
        </p:txBody>
      </p:sp>
      <p:sp>
        <p:nvSpPr>
          <p:cNvPr id="24" name="CuadroTexto 23"/>
          <p:cNvSpPr txBox="1"/>
          <p:nvPr/>
        </p:nvSpPr>
        <p:spPr>
          <a:xfrm>
            <a:off x="7894638" y="2669350"/>
            <a:ext cx="1169987" cy="369887"/>
          </a:xfrm>
          <a:prstGeom prst="rect">
            <a:avLst/>
          </a:prstGeom>
          <a:solidFill>
            <a:srgbClr val="ED7D31">
              <a:lumMod val="60000"/>
              <a:lumOff val="40000"/>
            </a:srgbClr>
          </a:solidFill>
          <a:ln w="9525">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$19.267,9</a:t>
            </a:r>
            <a:endParaRPr kumimoji="0" lang="es-ES" sz="1800" b="1" i="0" u="none" strike="noStrike" kern="0" cap="none" spc="0" normalizeH="0" baseline="0" noProof="0" dirty="0">
              <a:ln>
                <a:noFill/>
              </a:ln>
              <a:solidFill>
                <a:prstClr val="black"/>
              </a:solidFill>
              <a:effectLst/>
              <a:uLnTx/>
              <a:uFillTx/>
            </a:endParaRPr>
          </a:p>
        </p:txBody>
      </p:sp>
      <p:sp>
        <p:nvSpPr>
          <p:cNvPr id="25" name="CuadroTexto 24"/>
          <p:cNvSpPr txBox="1"/>
          <p:nvPr/>
        </p:nvSpPr>
        <p:spPr>
          <a:xfrm>
            <a:off x="7894638" y="3599625"/>
            <a:ext cx="1169987" cy="369887"/>
          </a:xfrm>
          <a:prstGeom prst="rect">
            <a:avLst/>
          </a:prstGeom>
          <a:solidFill>
            <a:srgbClr val="5B9BD5">
              <a:lumMod val="60000"/>
              <a:lumOff val="40000"/>
            </a:srgbClr>
          </a:solidFill>
          <a:ln w="9525">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$13.317</a:t>
            </a:r>
            <a:r>
              <a:rPr kumimoji="0" lang="es-ES" sz="1800" b="1" i="0" u="none" strike="noStrike" kern="0" cap="none" spc="0" normalizeH="0" baseline="0" noProof="0" dirty="0">
                <a:ln>
                  <a:noFill/>
                </a:ln>
                <a:solidFill>
                  <a:prstClr val="black"/>
                </a:solidFill>
                <a:effectLst/>
                <a:uLnTx/>
                <a:uFillTx/>
              </a:rPr>
              <a:t>,6</a:t>
            </a:r>
            <a:endParaRPr kumimoji="0" lang="es-CO" sz="1800" b="1" i="0" u="none" strike="noStrike" kern="0" cap="none" spc="0" normalizeH="0" baseline="0" noProof="0" dirty="0">
              <a:ln>
                <a:noFill/>
              </a:ln>
              <a:solidFill>
                <a:prstClr val="black"/>
              </a:solidFill>
              <a:effectLst/>
              <a:uLnTx/>
              <a:uFillTx/>
            </a:endParaRPr>
          </a:p>
        </p:txBody>
      </p:sp>
      <p:sp>
        <p:nvSpPr>
          <p:cNvPr id="26" name="CuadroTexto 25"/>
          <p:cNvSpPr txBox="1"/>
          <p:nvPr/>
        </p:nvSpPr>
        <p:spPr>
          <a:xfrm>
            <a:off x="7894638" y="4472750"/>
            <a:ext cx="1169987" cy="368300"/>
          </a:xfrm>
          <a:prstGeom prst="rect">
            <a:avLst/>
          </a:prstGeom>
          <a:solidFill>
            <a:srgbClr val="E7E6E6">
              <a:lumMod val="75000"/>
            </a:srgbClr>
          </a:solidFill>
          <a:ln w="9525">
            <a:solidFill>
              <a:sysClr val="windowText" lastClr="000000"/>
            </a:solidFill>
          </a:ln>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$32.928,0</a:t>
            </a:r>
            <a:endParaRPr kumimoji="0" lang="es-ES" sz="1800" b="1" i="0" u="none" strike="noStrike" kern="0" cap="none" spc="0" normalizeH="0" baseline="0" noProof="0" dirty="0">
              <a:ln>
                <a:noFill/>
              </a:ln>
              <a:solidFill>
                <a:prstClr val="black"/>
              </a:solidFill>
              <a:effectLst/>
              <a:uLnTx/>
              <a:uFillTx/>
            </a:endParaRPr>
          </a:p>
        </p:txBody>
      </p:sp>
      <p:sp>
        <p:nvSpPr>
          <p:cNvPr id="27" name="CuadroTexto 26"/>
          <p:cNvSpPr txBox="1"/>
          <p:nvPr/>
        </p:nvSpPr>
        <p:spPr>
          <a:xfrm>
            <a:off x="2816225" y="2096262"/>
            <a:ext cx="792163" cy="369888"/>
          </a:xfrm>
          <a:prstGeom prst="rect">
            <a:avLst/>
          </a:prstGeom>
          <a:solidFill>
            <a:srgbClr val="E7E6E6">
              <a:lumMod val="75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No</a:t>
            </a:r>
            <a:endParaRPr kumimoji="0" lang="es-ES" sz="1800" b="1" i="0" u="none" strike="noStrike" kern="0" cap="none" spc="0" normalizeH="0" baseline="0" noProof="0" dirty="0">
              <a:ln>
                <a:noFill/>
              </a:ln>
              <a:solidFill>
                <a:prstClr val="black"/>
              </a:solidFill>
              <a:effectLst/>
              <a:uLnTx/>
              <a:uFillTx/>
            </a:endParaRPr>
          </a:p>
        </p:txBody>
      </p:sp>
      <p:sp>
        <p:nvSpPr>
          <p:cNvPr id="28" name="CuadroTexto 27"/>
          <p:cNvSpPr txBox="1"/>
          <p:nvPr/>
        </p:nvSpPr>
        <p:spPr>
          <a:xfrm>
            <a:off x="3733800" y="2094675"/>
            <a:ext cx="1104900" cy="368300"/>
          </a:xfrm>
          <a:prstGeom prst="rect">
            <a:avLst/>
          </a:prstGeom>
          <a:solidFill>
            <a:srgbClr val="E7E6E6">
              <a:lumMod val="75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Valor</a:t>
            </a:r>
            <a:endParaRPr kumimoji="0" lang="es-ES" sz="1800" b="1" i="0" u="none" strike="noStrike" kern="0" cap="none" spc="0" normalizeH="0" baseline="0" noProof="0" dirty="0">
              <a:ln>
                <a:noFill/>
              </a:ln>
              <a:solidFill>
                <a:prstClr val="black"/>
              </a:solidFill>
              <a:effectLst/>
              <a:uLnTx/>
              <a:uFillTx/>
            </a:endParaRPr>
          </a:p>
        </p:txBody>
      </p:sp>
      <p:sp>
        <p:nvSpPr>
          <p:cNvPr id="29" name="CuadroTexto 28"/>
          <p:cNvSpPr txBox="1"/>
          <p:nvPr/>
        </p:nvSpPr>
        <p:spPr>
          <a:xfrm>
            <a:off x="5054600" y="2083562"/>
            <a:ext cx="763588" cy="369888"/>
          </a:xfrm>
          <a:prstGeom prst="rect">
            <a:avLst/>
          </a:prstGeom>
          <a:solidFill>
            <a:srgbClr val="E7E6E6">
              <a:lumMod val="75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No</a:t>
            </a:r>
            <a:endParaRPr kumimoji="0" lang="es-ES" sz="1800" b="1" i="0" u="none" strike="noStrike" kern="0" cap="none" spc="0" normalizeH="0" baseline="0" noProof="0" dirty="0">
              <a:ln>
                <a:noFill/>
              </a:ln>
              <a:solidFill>
                <a:prstClr val="black"/>
              </a:solidFill>
              <a:effectLst/>
              <a:uLnTx/>
              <a:uFillTx/>
            </a:endParaRPr>
          </a:p>
        </p:txBody>
      </p:sp>
      <p:sp>
        <p:nvSpPr>
          <p:cNvPr id="30" name="CuadroTexto 29"/>
          <p:cNvSpPr txBox="1"/>
          <p:nvPr/>
        </p:nvSpPr>
        <p:spPr>
          <a:xfrm>
            <a:off x="5883275" y="2077212"/>
            <a:ext cx="1104900" cy="368300"/>
          </a:xfrm>
          <a:prstGeom prst="rect">
            <a:avLst/>
          </a:prstGeom>
          <a:solidFill>
            <a:srgbClr val="E7E6E6">
              <a:lumMod val="75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Valor</a:t>
            </a:r>
            <a:endParaRPr kumimoji="0" lang="es-ES" sz="1800" b="1" i="0" u="none" strike="noStrike" kern="0" cap="none" spc="0" normalizeH="0" baseline="0" noProof="0" dirty="0">
              <a:ln>
                <a:noFill/>
              </a:ln>
              <a:solidFill>
                <a:prstClr val="black"/>
              </a:solidFill>
              <a:effectLst/>
              <a:uLnTx/>
              <a:uFillTx/>
            </a:endParaRPr>
          </a:p>
        </p:txBody>
      </p:sp>
      <p:sp>
        <p:nvSpPr>
          <p:cNvPr id="31" name="CuadroTexto 30"/>
          <p:cNvSpPr txBox="1"/>
          <p:nvPr/>
        </p:nvSpPr>
        <p:spPr>
          <a:xfrm>
            <a:off x="7261225" y="2091500"/>
            <a:ext cx="595313" cy="368300"/>
          </a:xfrm>
          <a:prstGeom prst="rect">
            <a:avLst/>
          </a:prstGeom>
          <a:solidFill>
            <a:srgbClr val="E7E6E6">
              <a:lumMod val="75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No</a:t>
            </a:r>
            <a:endParaRPr kumimoji="0" lang="es-ES" sz="1800" b="1" i="0" u="none" strike="noStrike" kern="0" cap="none" spc="0" normalizeH="0" baseline="0" noProof="0" dirty="0">
              <a:ln>
                <a:noFill/>
              </a:ln>
              <a:solidFill>
                <a:prstClr val="black"/>
              </a:solidFill>
              <a:effectLst/>
              <a:uLnTx/>
              <a:uFillTx/>
            </a:endParaRPr>
          </a:p>
        </p:txBody>
      </p:sp>
      <p:sp>
        <p:nvSpPr>
          <p:cNvPr id="32" name="CuadroTexto 31"/>
          <p:cNvSpPr txBox="1"/>
          <p:nvPr/>
        </p:nvSpPr>
        <p:spPr>
          <a:xfrm>
            <a:off x="7942263" y="2091500"/>
            <a:ext cx="1104900" cy="368300"/>
          </a:xfrm>
          <a:prstGeom prst="rect">
            <a:avLst/>
          </a:prstGeom>
          <a:solidFill>
            <a:srgbClr val="E7E6E6">
              <a:lumMod val="75000"/>
            </a:srgbClr>
          </a:solidFill>
          <a:ln w="19050">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prstClr val="black"/>
                </a:solidFill>
                <a:effectLst/>
                <a:uLnTx/>
                <a:uFillTx/>
              </a:rPr>
              <a:t>Valor</a:t>
            </a:r>
            <a:endParaRPr kumimoji="0" lang="es-ES"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144054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24027" y="164148"/>
            <a:ext cx="8289798" cy="646331"/>
          </a:xfrm>
          <a:prstGeom prst="rect">
            <a:avLst/>
          </a:prstGeom>
          <a:solidFill>
            <a:srgbClr val="70AD47">
              <a:lumMod val="60000"/>
              <a:lumOff val="40000"/>
            </a:srgbClr>
          </a:solidFill>
          <a:ln w="28575">
            <a:solidFill>
              <a:sysClr val="windowText" lastClr="0000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200" b="1" i="0" u="none" strike="noStrike" kern="0" cap="none" spc="0" normalizeH="0" baseline="0" noProof="0" dirty="0">
                <a:ln>
                  <a:noFill/>
                </a:ln>
                <a:solidFill>
                  <a:prstClr val="black"/>
                </a:solidFill>
                <a:effectLst/>
                <a:uLnTx/>
                <a:uFillTx/>
              </a:rPr>
              <a:t>Entidades de Gobierno Impacto Patrimonial Positivo Marzo 2018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prstClr val="black"/>
                </a:solidFill>
                <a:effectLst/>
                <a:uLnTx/>
                <a:uFillTx/>
              </a:rPr>
              <a:t>(Miles de Millones)</a:t>
            </a:r>
            <a:endParaRPr kumimoji="0" lang="es-ES" sz="1400" b="1" i="0" u="none" strike="noStrike" kern="0" cap="none" spc="0" normalizeH="0" baseline="0" noProof="0" dirty="0">
              <a:ln>
                <a:noFill/>
              </a:ln>
              <a:solidFill>
                <a:prstClr val="black"/>
              </a:solidFill>
              <a:effectLst/>
              <a:uLnTx/>
              <a:uFillTx/>
            </a:endParaRPr>
          </a:p>
        </p:txBody>
      </p:sp>
      <p:graphicFrame>
        <p:nvGraphicFramePr>
          <p:cNvPr id="3" name="Tabla 2"/>
          <p:cNvGraphicFramePr>
            <a:graphicFrameLocks noGrp="1"/>
          </p:cNvGraphicFramePr>
          <p:nvPr>
            <p:extLst>
              <p:ext uri="{D42A27DB-BD31-4B8C-83A1-F6EECF244321}">
                <p14:modId xmlns:p14="http://schemas.microsoft.com/office/powerpoint/2010/main" val="1532320969"/>
              </p:ext>
            </p:extLst>
          </p:nvPr>
        </p:nvGraphicFramePr>
        <p:xfrm>
          <a:off x="107950" y="1133858"/>
          <a:ext cx="8905875" cy="3963607"/>
        </p:xfrm>
        <a:graphic>
          <a:graphicData uri="http://schemas.openxmlformats.org/drawingml/2006/table">
            <a:tbl>
              <a:tblPr/>
              <a:tblGrid>
                <a:gridCol w="4340968">
                  <a:extLst>
                    <a:ext uri="{9D8B030D-6E8A-4147-A177-3AD203B41FA5}">
                      <a16:colId xmlns:a16="http://schemas.microsoft.com/office/drawing/2014/main" val="2746276873"/>
                    </a:ext>
                  </a:extLst>
                </a:gridCol>
                <a:gridCol w="1409747">
                  <a:extLst>
                    <a:ext uri="{9D8B030D-6E8A-4147-A177-3AD203B41FA5}">
                      <a16:colId xmlns:a16="http://schemas.microsoft.com/office/drawing/2014/main" val="3928130458"/>
                    </a:ext>
                  </a:extLst>
                </a:gridCol>
                <a:gridCol w="3155160">
                  <a:extLst>
                    <a:ext uri="{9D8B030D-6E8A-4147-A177-3AD203B41FA5}">
                      <a16:colId xmlns:a16="http://schemas.microsoft.com/office/drawing/2014/main" val="1124657208"/>
                    </a:ext>
                  </a:extLst>
                </a:gridCol>
              </a:tblGrid>
              <a:tr h="41100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s-CO" sz="2000" b="1" u="none" strike="noStrike" dirty="0">
                          <a:effectLst/>
                        </a:rPr>
                        <a:t>Entidad</a:t>
                      </a:r>
                      <a:endParaRPr lang="es-CO" sz="2000" b="1" i="0" u="none" strike="noStrike" dirty="0">
                        <a:solidFill>
                          <a:srgbClr val="000000"/>
                        </a:solidFill>
                        <a:effectLst/>
                        <a:latin typeface="Times New Roman" panose="02020603050405020304" pitchFamily="18" charset="0"/>
                      </a:endParaRPr>
                    </a:p>
                  </a:txBody>
                  <a:tcPr marL="9525" marR="9525" marT="9524" marB="0" anchor="b">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s-CO" sz="2000" b="1" u="none" strike="noStrike" dirty="0">
                          <a:effectLst/>
                        </a:rPr>
                        <a:t>Valor</a:t>
                      </a:r>
                      <a:endParaRPr lang="es-CO" sz="2000" b="1" i="0" u="none" strike="noStrike" dirty="0">
                        <a:solidFill>
                          <a:srgbClr val="000000"/>
                        </a:solidFill>
                        <a:effectLst/>
                        <a:latin typeface="Times New Roman" panose="02020603050405020304" pitchFamily="18" charset="0"/>
                      </a:endParaRPr>
                    </a:p>
                  </a:txBody>
                  <a:tcPr marL="9525" marR="9525" marT="9524" marB="0" anchor="b">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ctr"/>
                      <a:r>
                        <a:rPr lang="es-CO" sz="2000" b="1" u="none" strike="noStrike" dirty="0">
                          <a:effectLst/>
                        </a:rPr>
                        <a:t>Concepto del impacto</a:t>
                      </a:r>
                      <a:endParaRPr lang="es-CO" sz="20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671027983"/>
                  </a:ext>
                </a:extLst>
              </a:tr>
              <a:tr h="33135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Bogotá D.C.</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     187.578,0 </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u="none" strike="noStrike" dirty="0">
                          <a:effectLst/>
                        </a:rPr>
                        <a:t>Bienes de uso público</a:t>
                      </a:r>
                      <a:endParaRPr lang="es-CO" sz="1400" b="0"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849596287"/>
                  </a:ext>
                </a:extLst>
              </a:tr>
              <a:tr h="33135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Instituto Distrital para la Recreación y el Deporte</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        8.560,4 </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u="none" strike="noStrike" dirty="0">
                          <a:effectLst/>
                        </a:rPr>
                        <a:t>Bienes de uso público</a:t>
                      </a:r>
                      <a:endParaRPr lang="es-CO" sz="1400" b="0"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404672771"/>
                  </a:ext>
                </a:extLst>
              </a:tr>
              <a:tr h="33135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Ministerio de Hacienda y Crédito Público</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        3.813,0 </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u="none" strike="noStrike" dirty="0">
                          <a:effectLst/>
                        </a:rPr>
                        <a:t>Inversiones y Derivados</a:t>
                      </a:r>
                      <a:endParaRPr lang="es-CO" sz="1400" b="0"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379332777"/>
                  </a:ext>
                </a:extLst>
              </a:tr>
              <a:tr h="33135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err="1">
                          <a:effectLst/>
                        </a:rPr>
                        <a:t>Colpensiones</a:t>
                      </a:r>
                      <a:r>
                        <a:rPr lang="es-CO" sz="1400" b="1" u="none" strike="noStrike" dirty="0">
                          <a:effectLst/>
                        </a:rPr>
                        <a:t> - Fondo de Vejez</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        3.561,4 </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u="none" strike="noStrike" dirty="0">
                          <a:effectLst/>
                        </a:rPr>
                        <a:t>Provisiones </a:t>
                      </a:r>
                      <a:endParaRPr lang="es-CO" sz="1400" b="0"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4210050345"/>
                  </a:ext>
                </a:extLst>
              </a:tr>
              <a:tr h="57043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Ministerio de Defensa Nacional</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        3.162,1 </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u="none" strike="noStrike" dirty="0">
                          <a:effectLst/>
                        </a:rPr>
                        <a:t>Propiedades, planta y equipo y provisiones (Beneficios a empleados)</a:t>
                      </a:r>
                      <a:endParaRPr lang="es-CO" sz="1400" b="0"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740817032"/>
                  </a:ext>
                </a:extLst>
              </a:tr>
              <a:tr h="33135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a:effectLst/>
                        </a:rPr>
                        <a:t>Instituto Nacional de Vías</a:t>
                      </a:r>
                      <a:endParaRPr lang="es-CO" sz="1400" b="1" i="0" u="none" strike="noStrike">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        2.700,9 </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u="none" strike="noStrike" dirty="0">
                          <a:effectLst/>
                        </a:rPr>
                        <a:t>Propiedades, planta y equipo</a:t>
                      </a:r>
                      <a:endParaRPr lang="es-CO" sz="1400" b="0"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2358494420"/>
                  </a:ext>
                </a:extLst>
              </a:tr>
              <a:tr h="33135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a:effectLst/>
                        </a:rPr>
                        <a:t>Medellín</a:t>
                      </a:r>
                      <a:endParaRPr lang="es-CO" sz="1400" b="1" i="0" u="none" strike="noStrike">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        2.582,1 </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u="none" strike="noStrike" dirty="0">
                          <a:effectLst/>
                        </a:rPr>
                        <a:t>Propiedades, planta y equipo</a:t>
                      </a:r>
                      <a:endParaRPr lang="es-CO" sz="1400" b="0"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1992162105"/>
                  </a:ext>
                </a:extLst>
              </a:tr>
              <a:tr h="33135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a:effectLst/>
                        </a:rPr>
                        <a:t>Servicio Nacional de Aprendizaje</a:t>
                      </a:r>
                      <a:endParaRPr lang="es-CO" sz="1400" b="1" i="0" u="none" strike="noStrike">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a:effectLst/>
                        </a:rPr>
                        <a:t>        2.003,4 </a:t>
                      </a:r>
                      <a:endParaRPr lang="es-CO" sz="1400" b="1" i="0" u="none" strike="noStrike">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u="none" strike="noStrike" dirty="0">
                          <a:effectLst/>
                        </a:rPr>
                        <a:t>Propiedades, planta y equipo</a:t>
                      </a:r>
                      <a:endParaRPr lang="es-CO" sz="1400" b="0"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846502873"/>
                  </a:ext>
                </a:extLst>
              </a:tr>
              <a:tr h="33135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a:effectLst/>
                        </a:rPr>
                        <a:t>Ministerio de Relaciones Exteriores</a:t>
                      </a:r>
                      <a:endParaRPr lang="es-CO" sz="1400" b="1" i="0" u="none" strike="noStrike">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a:effectLst/>
                        </a:rPr>
                        <a:t>        1.781,6 </a:t>
                      </a:r>
                      <a:endParaRPr lang="es-CO" sz="1400" b="1" i="0" u="none" strike="noStrike">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u="none" strike="noStrike" dirty="0">
                          <a:effectLst/>
                        </a:rPr>
                        <a:t>Propiedades, planta y equipo</a:t>
                      </a:r>
                      <a:endParaRPr lang="es-CO" sz="1400" b="0"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14272522"/>
                  </a:ext>
                </a:extLst>
              </a:tr>
              <a:tr h="33135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a:effectLst/>
                        </a:rPr>
                        <a:t>Departamento de Santander</a:t>
                      </a:r>
                      <a:endParaRPr lang="es-CO" sz="1400" b="1" i="0" u="none" strike="noStrike">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b="1" u="none" strike="noStrike" dirty="0">
                          <a:effectLst/>
                        </a:rPr>
                        <a:t>        1.410,3 </a:t>
                      </a:r>
                      <a:endParaRPr lang="es-CO" sz="1400" b="1"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400" u="none" strike="noStrike" dirty="0">
                          <a:effectLst/>
                        </a:rPr>
                        <a:t>Bienes de uso público</a:t>
                      </a:r>
                      <a:endParaRPr lang="es-CO" sz="1400" b="0" i="0" u="none" strike="noStrike" dirty="0">
                        <a:solidFill>
                          <a:srgbClr val="000000"/>
                        </a:solidFill>
                        <a:effectLst/>
                        <a:latin typeface="Times New Roman" panose="02020603050405020304" pitchFamily="18" charset="0"/>
                      </a:endParaRPr>
                    </a:p>
                  </a:txBody>
                  <a:tcPr marL="9525" marR="9525" marT="9524"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920176066"/>
                  </a:ext>
                </a:extLst>
              </a:tr>
            </a:tbl>
          </a:graphicData>
        </a:graphic>
      </p:graphicFrame>
    </p:spTree>
    <p:extLst>
      <p:ext uri="{BB962C8B-B14F-4D97-AF65-F5344CB8AC3E}">
        <p14:creationId xmlns:p14="http://schemas.microsoft.com/office/powerpoint/2010/main" val="4246960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17485" y="148146"/>
            <a:ext cx="8359839" cy="646331"/>
          </a:xfrm>
          <a:prstGeom prst="rect">
            <a:avLst/>
          </a:prstGeom>
          <a:solidFill>
            <a:srgbClr val="70AD47">
              <a:lumMod val="60000"/>
              <a:lumOff val="40000"/>
            </a:srgbClr>
          </a:solidFill>
          <a:ln w="28575">
            <a:solidFill>
              <a:sysClr val="windowText" lastClr="0000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200" b="1" i="0" u="none" strike="noStrike" kern="0" cap="none" spc="0" normalizeH="0" baseline="0" noProof="0" dirty="0">
                <a:ln>
                  <a:noFill/>
                </a:ln>
                <a:solidFill>
                  <a:prstClr val="black"/>
                </a:solidFill>
                <a:effectLst/>
                <a:uLnTx/>
                <a:uFillTx/>
              </a:rPr>
              <a:t>Entidades de Gobierno Impacto Patrimonial Negativo Marzo 2018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a:ln>
                  <a:noFill/>
                </a:ln>
                <a:solidFill>
                  <a:prstClr val="black"/>
                </a:solidFill>
                <a:effectLst/>
                <a:uLnTx/>
                <a:uFillTx/>
              </a:rPr>
              <a:t>(Miles de Millones)</a:t>
            </a:r>
            <a:endParaRPr kumimoji="0" lang="es-ES" sz="1400" b="0" i="0" u="none" strike="noStrike" kern="0" cap="none" spc="0" normalizeH="0" baseline="0" noProof="0" dirty="0">
              <a:ln>
                <a:noFill/>
              </a:ln>
              <a:solidFill>
                <a:prstClr val="black"/>
              </a:solidFill>
              <a:effectLst/>
              <a:uLnTx/>
              <a:uFillTx/>
            </a:endParaRPr>
          </a:p>
        </p:txBody>
      </p:sp>
      <p:graphicFrame>
        <p:nvGraphicFramePr>
          <p:cNvPr id="3" name="Tabla 2"/>
          <p:cNvGraphicFramePr>
            <a:graphicFrameLocks noGrp="1"/>
          </p:cNvGraphicFramePr>
          <p:nvPr>
            <p:extLst>
              <p:ext uri="{D42A27DB-BD31-4B8C-83A1-F6EECF244321}">
                <p14:modId xmlns:p14="http://schemas.microsoft.com/office/powerpoint/2010/main" val="4160963919"/>
              </p:ext>
            </p:extLst>
          </p:nvPr>
        </p:nvGraphicFramePr>
        <p:xfrm>
          <a:off x="95250" y="1231392"/>
          <a:ext cx="8982074" cy="3807333"/>
        </p:xfrm>
        <a:graphic>
          <a:graphicData uri="http://schemas.openxmlformats.org/drawingml/2006/table">
            <a:tbl>
              <a:tblPr/>
              <a:tblGrid>
                <a:gridCol w="4251093">
                  <a:extLst>
                    <a:ext uri="{9D8B030D-6E8A-4147-A177-3AD203B41FA5}">
                      <a16:colId xmlns:a16="http://schemas.microsoft.com/office/drawing/2014/main" val="656399362"/>
                    </a:ext>
                  </a:extLst>
                </a:gridCol>
                <a:gridCol w="1443607">
                  <a:extLst>
                    <a:ext uri="{9D8B030D-6E8A-4147-A177-3AD203B41FA5}">
                      <a16:colId xmlns:a16="http://schemas.microsoft.com/office/drawing/2014/main" val="1059886450"/>
                    </a:ext>
                  </a:extLst>
                </a:gridCol>
                <a:gridCol w="3287374">
                  <a:extLst>
                    <a:ext uri="{9D8B030D-6E8A-4147-A177-3AD203B41FA5}">
                      <a16:colId xmlns:a16="http://schemas.microsoft.com/office/drawing/2014/main" val="2408104472"/>
                    </a:ext>
                  </a:extLst>
                </a:gridCol>
              </a:tblGrid>
              <a:tr h="29747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s-CO" sz="1600" b="1" u="none" strike="noStrike" dirty="0">
                          <a:effectLst/>
                        </a:rPr>
                        <a:t>Entidad</a:t>
                      </a:r>
                      <a:endParaRPr lang="es-CO" sz="1600" b="1" i="0" u="none" strike="noStrike" dirty="0">
                        <a:solidFill>
                          <a:srgbClr val="000000"/>
                        </a:solidFill>
                        <a:effectLst/>
                        <a:latin typeface="Times New Roman" panose="02020603050405020304" pitchFamily="18" charset="0"/>
                      </a:endParaRPr>
                    </a:p>
                  </a:txBody>
                  <a:tcPr marL="9058" marR="9058" marT="9060" marB="0" anchor="b">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s-CO" sz="1600" b="1" u="none" strike="noStrike" dirty="0">
                          <a:effectLst/>
                        </a:rPr>
                        <a:t>Valor</a:t>
                      </a:r>
                      <a:endParaRPr lang="es-CO" sz="1600" b="1" i="0" u="none" strike="noStrike" dirty="0">
                        <a:solidFill>
                          <a:srgbClr val="000000"/>
                        </a:solidFill>
                        <a:effectLst/>
                        <a:latin typeface="Times New Roman" panose="02020603050405020304" pitchFamily="18" charset="0"/>
                      </a:endParaRPr>
                    </a:p>
                  </a:txBody>
                  <a:tcPr marL="9058" marR="9058" marT="9060" marB="0" anchor="b">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s-CO" sz="1600" b="1" u="none" strike="noStrike" dirty="0">
                          <a:effectLst/>
                        </a:rPr>
                        <a:t>Concepto del impacto</a:t>
                      </a:r>
                      <a:endParaRPr lang="es-CO" sz="1600" b="1" i="0" u="none" strike="noStrike" dirty="0">
                        <a:solidFill>
                          <a:srgbClr val="000000"/>
                        </a:solidFill>
                        <a:effectLst/>
                        <a:latin typeface="Times New Roman" panose="02020603050405020304" pitchFamily="18" charset="0"/>
                      </a:endParaRPr>
                    </a:p>
                  </a:txBody>
                  <a:tcPr marL="9058" marR="9058" marT="9060" marB="0" anchor="b">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791458880"/>
                  </a:ext>
                </a:extLst>
              </a:tr>
              <a:tr h="470803">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U.A.E. de Gestión Pensional y Contribuciones Parafiscales de la Protección Social</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  (130.410,3)</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u="none" strike="noStrike">
                          <a:effectLst/>
                        </a:rPr>
                        <a:t>Beneficios a empleados - pensiones</a:t>
                      </a:r>
                      <a:endParaRPr lang="es-CO" sz="1200" b="0" i="0" u="none" strike="noStrike">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549491069"/>
                  </a:ext>
                </a:extLst>
              </a:tr>
              <a:tr h="299636">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Consejo Superior de la Judicatura</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    (28.960,9)</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u="none" strike="noStrike" dirty="0">
                          <a:effectLst/>
                        </a:rPr>
                        <a:t>Cuentas por cobrar</a:t>
                      </a:r>
                      <a:endParaRPr lang="es-CO" sz="1200" b="0"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2830164425"/>
                  </a:ext>
                </a:extLst>
              </a:tr>
              <a:tr h="299636">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Agencia Nacional de Infraestructura</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    (14.293,8)</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u="none" strike="noStrike" dirty="0">
                          <a:effectLst/>
                        </a:rPr>
                        <a:t>Bienes de uso público y otros pasivos</a:t>
                      </a:r>
                      <a:endParaRPr lang="es-CO" sz="1200" b="0"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724934209"/>
                  </a:ext>
                </a:extLst>
              </a:tr>
              <a:tr h="299636">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Policía Nacional</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     (8.798,4)</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u="none" strike="noStrike" dirty="0">
                          <a:effectLst/>
                        </a:rPr>
                        <a:t>Beneficios a empleados - pensiones</a:t>
                      </a:r>
                      <a:endParaRPr lang="es-CO" sz="1200" b="0"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184597912"/>
                  </a:ext>
                </a:extLst>
              </a:tr>
              <a:tr h="299636">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Sistema General de Regalías</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     (7.415,9)</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u="none" strike="noStrike" dirty="0">
                          <a:effectLst/>
                        </a:rPr>
                        <a:t>Cuentas por pagar</a:t>
                      </a:r>
                      <a:endParaRPr lang="es-CO" sz="1200" b="0"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1143823385"/>
                  </a:ext>
                </a:extLst>
              </a:tr>
              <a:tr h="470803">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it-IT" sz="1200" b="1" u="none" strike="noStrike" dirty="0">
                          <a:effectLst/>
                        </a:rPr>
                        <a:t>Departamento del Valle del Cauca</a:t>
                      </a:r>
                      <a:endParaRPr lang="it-IT"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     (5.488,2)</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u="none" strike="noStrike" dirty="0">
                          <a:effectLst/>
                        </a:rPr>
                        <a:t>Beneficios a empleados y Bienes uso público</a:t>
                      </a:r>
                      <a:endParaRPr lang="es-CO" sz="1200" b="0"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673233563"/>
                  </a:ext>
                </a:extLst>
              </a:tr>
              <a:tr h="470803">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Fondo de Prestaciones Económicas, Cesantías y Pensiones</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     (5.420,1)</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u="none" strike="noStrike" dirty="0">
                          <a:effectLst/>
                        </a:rPr>
                        <a:t>Otros activos</a:t>
                      </a:r>
                      <a:endParaRPr lang="es-CO" sz="1200" b="0"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4088200876"/>
                  </a:ext>
                </a:extLst>
              </a:tr>
              <a:tr h="299636">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a:effectLst/>
                        </a:rPr>
                        <a:t>Departamento de Antioquia</a:t>
                      </a:r>
                      <a:endParaRPr lang="es-CO" sz="1200" b="1" i="0" u="none" strike="noStrike">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     (2.468,1)</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u="none" strike="noStrike" dirty="0">
                          <a:effectLst/>
                        </a:rPr>
                        <a:t>Beneficios a empleados </a:t>
                      </a:r>
                      <a:endParaRPr lang="es-CO" sz="1200" b="0"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700921576"/>
                  </a:ext>
                </a:extLst>
              </a:tr>
              <a:tr h="299636">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a:effectLst/>
                        </a:rPr>
                        <a:t>Departamento de Cundinamarca</a:t>
                      </a:r>
                      <a:endParaRPr lang="es-CO" sz="1200" b="1" i="0" u="none" strike="noStrike">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     (1.967,6)</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u="none" strike="noStrike" dirty="0">
                          <a:effectLst/>
                        </a:rPr>
                        <a:t>Beneficios a empleados</a:t>
                      </a:r>
                      <a:endParaRPr lang="es-CO" sz="1200" b="0"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229014113"/>
                  </a:ext>
                </a:extLst>
              </a:tr>
              <a:tr h="299636">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Santiago de Cali</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b="1" u="none" strike="noStrike" dirty="0">
                          <a:effectLst/>
                        </a:rPr>
                        <a:t>     (1.967,5)</a:t>
                      </a:r>
                      <a:endParaRPr lang="es-CO" sz="1200" b="1"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es-CO" sz="1200" u="none" strike="noStrike" dirty="0">
                          <a:effectLst/>
                        </a:rPr>
                        <a:t>Provisiones</a:t>
                      </a:r>
                      <a:endParaRPr lang="es-CO" sz="1200" b="0" i="0" u="none" strike="noStrike" dirty="0">
                        <a:solidFill>
                          <a:srgbClr val="000000"/>
                        </a:solidFill>
                        <a:effectLst/>
                        <a:latin typeface="Times New Roman" panose="02020603050405020304" pitchFamily="18" charset="0"/>
                      </a:endParaRPr>
                    </a:p>
                  </a:txBody>
                  <a:tcPr marL="9058" marR="9058" marT="906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121424419"/>
                  </a:ext>
                </a:extLst>
              </a:tr>
            </a:tbl>
          </a:graphicData>
        </a:graphic>
      </p:graphicFrame>
    </p:spTree>
    <p:extLst>
      <p:ext uri="{BB962C8B-B14F-4D97-AF65-F5344CB8AC3E}">
        <p14:creationId xmlns:p14="http://schemas.microsoft.com/office/powerpoint/2010/main" val="3840410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7504" y="1129308"/>
            <a:ext cx="8751257" cy="4139629"/>
          </a:xfrm>
          <a:prstGeom prst="rect">
            <a:avLst/>
          </a:prstGeom>
        </p:spPr>
        <p:txBody>
          <a:bodyPr wrap="square" lIns="76234" tIns="38117" rIns="76234" bIns="38117">
            <a:spAutoFit/>
          </a:bodyPr>
          <a:lstStyle/>
          <a:p>
            <a:pPr algn="just" defTabSz="914400" eaLnBrk="0" fontAlgn="base" hangingPunct="0">
              <a:spcBef>
                <a:spcPct val="0"/>
              </a:spcBef>
              <a:spcAft>
                <a:spcPct val="0"/>
              </a:spcAft>
            </a:pPr>
            <a:r>
              <a:rPr lang="es-CO" sz="2200" b="1" dirty="0">
                <a:solidFill>
                  <a:srgbClr val="0070C0"/>
                </a:solidFill>
                <a:latin typeface="Arial Narrow" pitchFamily="34" charset="0"/>
              </a:rPr>
              <a:t>La conversión completa no significa necesariamente un 100% de armonización con las NICSP de devengo</a:t>
            </a:r>
            <a:r>
              <a:rPr lang="es-CO" sz="2200" b="1" dirty="0">
                <a:solidFill>
                  <a:srgbClr val="000000"/>
                </a:solidFill>
                <a:latin typeface="Arial Narrow" pitchFamily="34" charset="0"/>
              </a:rPr>
              <a:t>. A nivel mundial, la mayoría de los países no solo planifican un enfoque gradual, sino que también permiten una cierta adaptación nacional de las NICSP de devengo, por ejemplo, elección de políticas, simplificación de criterios y metodologías pragmáticas para la determinación de bases de medición.</a:t>
            </a:r>
          </a:p>
          <a:p>
            <a:pPr algn="just" defTabSz="914400" eaLnBrk="0" fontAlgn="base" hangingPunct="0">
              <a:spcBef>
                <a:spcPct val="0"/>
              </a:spcBef>
              <a:spcAft>
                <a:spcPct val="0"/>
              </a:spcAft>
            </a:pPr>
            <a:endParaRPr lang="es-CO" sz="2200" b="1" dirty="0">
              <a:solidFill>
                <a:srgbClr val="000000"/>
              </a:solidFill>
              <a:latin typeface="Arial Narrow" pitchFamily="34" charset="0"/>
            </a:endParaRPr>
          </a:p>
          <a:p>
            <a:pPr algn="just" defTabSz="914400" eaLnBrk="0" fontAlgn="base" hangingPunct="0">
              <a:spcBef>
                <a:spcPct val="0"/>
              </a:spcBef>
              <a:spcAft>
                <a:spcPct val="0"/>
              </a:spcAft>
            </a:pPr>
            <a:r>
              <a:rPr lang="es-CO" sz="2200" b="1" dirty="0">
                <a:solidFill>
                  <a:srgbClr val="0070C0"/>
                </a:solidFill>
                <a:latin typeface="Arial Narrow" pitchFamily="34" charset="0"/>
              </a:rPr>
              <a:t>Gradualismo</a:t>
            </a:r>
            <a:r>
              <a:rPr lang="es-CO" sz="2200" b="1" dirty="0">
                <a:solidFill>
                  <a:srgbClr val="000000"/>
                </a:solidFill>
                <a:latin typeface="Arial Narrow" pitchFamily="34" charset="0"/>
              </a:rPr>
              <a:t>: En América Latina, algunos países como Chile han dividido el calendario de la reforma en etapas posteriores para los diferentes niveles de gobierno. Otros países, como Brasil, han priorizado las áreas de contabilidad y han implementado estándares seleccionados antes que otros. Otro enfoque es el uso de entidades piloto de diferentes niveles de gobierno. </a:t>
            </a:r>
          </a:p>
        </p:txBody>
      </p:sp>
      <p:sp>
        <p:nvSpPr>
          <p:cNvPr id="5" name="Rectángulo 4"/>
          <p:cNvSpPr/>
          <p:nvPr/>
        </p:nvSpPr>
        <p:spPr>
          <a:xfrm>
            <a:off x="0" y="5293609"/>
            <a:ext cx="2593006" cy="264477"/>
          </a:xfrm>
          <a:prstGeom prst="rect">
            <a:avLst/>
          </a:prstGeom>
          <a:solidFill>
            <a:srgbClr val="FFFFFF"/>
          </a:solidFill>
          <a:ln w="25400" cap="flat" cmpd="sng" algn="ctr">
            <a:solidFill>
              <a:srgbClr val="FFFFFF"/>
            </a:solid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7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0" i="0" u="none" strike="noStrike" kern="0" cap="none" spc="0" normalizeH="0" baseline="0" noProof="0" dirty="0">
                <a:ln>
                  <a:noFill/>
                </a:ln>
                <a:solidFill>
                  <a:srgbClr val="000000"/>
                </a:solidFill>
                <a:effectLst/>
                <a:uLnTx/>
                <a:uFillTx/>
                <a:latin typeface="Calibri"/>
                <a:ea typeface="+mn-ea"/>
                <a:cs typeface="+mn-cs"/>
              </a:rPr>
              <a:t>Encuesta BID- E&amp;Y.  IV FOCAL Panamá 2017</a:t>
            </a:r>
          </a:p>
        </p:txBody>
      </p:sp>
      <p:pic>
        <p:nvPicPr>
          <p:cNvPr id="6" name="Imagen 5"/>
          <p:cNvPicPr>
            <a:picLocks noChangeAspect="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782638" y="19050"/>
            <a:ext cx="3168352" cy="1057300"/>
          </a:xfrm>
          <a:prstGeom prst="rect">
            <a:avLst/>
          </a:prstGeom>
        </p:spPr>
      </p:pic>
      <p:sp>
        <p:nvSpPr>
          <p:cNvPr id="7" name="CuadroTexto 4"/>
          <p:cNvSpPr txBox="1"/>
          <p:nvPr/>
        </p:nvSpPr>
        <p:spPr>
          <a:xfrm>
            <a:off x="4095006" y="212254"/>
            <a:ext cx="4896544" cy="576064"/>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defPPr>
              <a:defRPr lang="es-ES_tradnl"/>
            </a:defPPr>
            <a:lvl1pPr algn="ctr" eaLnBrk="1" hangingPunct="1">
              <a:defRPr sz="2000" b="1" kern="0">
                <a:solidFill>
                  <a:schemeClr val="dk1"/>
                </a:solidFill>
                <a:latin typeface="+mn-lt"/>
                <a:ea typeface="+mj-ea"/>
                <a:cs typeface="+mj-cs"/>
              </a:defRPr>
            </a:lvl1pPr>
            <a:lvl2pPr algn="ctr" eaLnBrk="1" hangingPunct="1">
              <a:defRPr sz="3200" b="1">
                <a:solidFill>
                  <a:schemeClr val="tx2"/>
                </a:solidFill>
                <a:latin typeface="Calibri" pitchFamily="34" charset="0"/>
              </a:defRPr>
            </a:lvl2pPr>
            <a:lvl3pPr algn="ctr" eaLnBrk="1" hangingPunct="1">
              <a:defRPr sz="3200" b="1">
                <a:solidFill>
                  <a:schemeClr val="tx2"/>
                </a:solidFill>
                <a:latin typeface="Calibri" pitchFamily="34" charset="0"/>
              </a:defRPr>
            </a:lvl3pPr>
            <a:lvl4pPr algn="ctr" eaLnBrk="1" hangingPunct="1">
              <a:defRPr sz="3200" b="1">
                <a:solidFill>
                  <a:schemeClr val="tx2"/>
                </a:solidFill>
                <a:latin typeface="Calibri" pitchFamily="34" charset="0"/>
              </a:defRPr>
            </a:lvl4pPr>
            <a:lvl5pPr algn="ctr" eaLnBrk="1" hangingPunct="1">
              <a:defRPr sz="3200" b="1">
                <a:solidFill>
                  <a:schemeClr val="tx2"/>
                </a:solidFill>
                <a:latin typeface="Calibri" pitchFamily="34" charset="0"/>
              </a:defRPr>
            </a:lvl5pPr>
            <a:lvl6pPr marL="457200" algn="ctr" fontAlgn="base">
              <a:spcBef>
                <a:spcPct val="0"/>
              </a:spcBef>
              <a:spcAft>
                <a:spcPct val="0"/>
              </a:spcAft>
              <a:defRPr sz="3200" b="1">
                <a:solidFill>
                  <a:schemeClr val="tx2"/>
                </a:solidFill>
                <a:latin typeface="+mn-lt"/>
              </a:defRPr>
            </a:lvl6pPr>
            <a:lvl7pPr marL="914400" algn="ctr" fontAlgn="base">
              <a:spcBef>
                <a:spcPct val="0"/>
              </a:spcBef>
              <a:spcAft>
                <a:spcPct val="0"/>
              </a:spcAft>
              <a:defRPr sz="3200" b="1">
                <a:solidFill>
                  <a:schemeClr val="tx2"/>
                </a:solidFill>
                <a:latin typeface="+mn-lt"/>
              </a:defRPr>
            </a:lvl7pPr>
            <a:lvl8pPr marL="1371600" algn="ctr" fontAlgn="base">
              <a:spcBef>
                <a:spcPct val="0"/>
              </a:spcBef>
              <a:spcAft>
                <a:spcPct val="0"/>
              </a:spcAft>
              <a:defRPr sz="3200" b="1">
                <a:solidFill>
                  <a:schemeClr val="tx2"/>
                </a:solidFill>
                <a:latin typeface="+mn-lt"/>
              </a:defRPr>
            </a:lvl8pPr>
            <a:lvl9pPr marL="1828800" algn="ctr" fontAlgn="base">
              <a:spcBef>
                <a:spcPct val="0"/>
              </a:spcBef>
              <a:spcAft>
                <a:spcPct val="0"/>
              </a:spcAft>
              <a:defRPr sz="3200" b="1">
                <a:solidFill>
                  <a:schemeClr val="tx2"/>
                </a:solidFill>
                <a:latin typeface="+mn-lt"/>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Prácticas de Transición a NICSP</a:t>
            </a:r>
          </a:p>
        </p:txBody>
      </p:sp>
    </p:spTree>
    <p:extLst>
      <p:ext uri="{BB962C8B-B14F-4D97-AF65-F5344CB8AC3E}">
        <p14:creationId xmlns:p14="http://schemas.microsoft.com/office/powerpoint/2010/main" val="1395483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27" y="1894121"/>
            <a:ext cx="3295539" cy="1550119"/>
          </a:xfrm>
          <a:prstGeom prst="rect">
            <a:avLst/>
          </a:prstGeom>
          <a:ln w="28575">
            <a:solidFill>
              <a:schemeClr val="tx1"/>
            </a:solidFill>
          </a:ln>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39" y="3482340"/>
            <a:ext cx="3293427" cy="1735655"/>
          </a:xfrm>
          <a:prstGeom prst="rect">
            <a:avLst/>
          </a:prstGeom>
          <a:ln w="28575">
            <a:solidFill>
              <a:schemeClr val="tx1"/>
            </a:solidFill>
          </a:ln>
        </p:spPr>
      </p:pic>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2889" y="3482340"/>
            <a:ext cx="3712531" cy="1735655"/>
          </a:xfrm>
          <a:prstGeom prst="rect">
            <a:avLst/>
          </a:prstGeom>
          <a:ln w="28575">
            <a:solidFill>
              <a:schemeClr val="tx1"/>
            </a:solidFill>
          </a:ln>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66285" y="1878377"/>
            <a:ext cx="3712531" cy="1565864"/>
          </a:xfrm>
          <a:prstGeom prst="rect">
            <a:avLst/>
          </a:prstGeom>
          <a:ln w="28575">
            <a:solidFill>
              <a:schemeClr val="tx1"/>
            </a:solidFill>
          </a:ln>
        </p:spPr>
      </p:pic>
      <p:pic>
        <p:nvPicPr>
          <p:cNvPr id="9" name="Imagen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46583" y="4449227"/>
            <a:ext cx="653288" cy="907633"/>
          </a:xfrm>
          <a:prstGeom prst="rect">
            <a:avLst/>
          </a:prstGeom>
          <a:solidFill>
            <a:srgbClr val="FFFF00"/>
          </a:solidFill>
        </p:spPr>
      </p:pic>
      <p:pic>
        <p:nvPicPr>
          <p:cNvPr id="10" name="Imagen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08070" y="3566160"/>
            <a:ext cx="1485895" cy="784007"/>
          </a:xfrm>
          <a:prstGeom prst="rect">
            <a:avLst/>
          </a:prstGeom>
        </p:spPr>
      </p:pic>
      <p:pic>
        <p:nvPicPr>
          <p:cNvPr id="11" name="Imagen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37263" y="1752600"/>
            <a:ext cx="1817784" cy="1758488"/>
          </a:xfrm>
          <a:prstGeom prst="ellipse">
            <a:avLst/>
          </a:prstGeom>
        </p:spPr>
      </p:pic>
      <p:sp>
        <p:nvSpPr>
          <p:cNvPr id="12" name="CuadroTexto 11"/>
          <p:cNvSpPr txBox="1"/>
          <p:nvPr/>
        </p:nvSpPr>
        <p:spPr>
          <a:xfrm>
            <a:off x="-1" y="-28695"/>
            <a:ext cx="9151620" cy="1692771"/>
          </a:xfrm>
          <a:prstGeom prst="rect">
            <a:avLst/>
          </a:prstGeom>
          <a:noFill/>
        </p:spPr>
        <p:txBody>
          <a:bodyPr wrap="square" rtlCol="0">
            <a:spAutoFit/>
          </a:bodyPr>
          <a:lstStyle/>
          <a:p>
            <a:pPr algn="ctr"/>
            <a:r>
              <a:rPr lang="es-ES" sz="3200" b="1" dirty="0">
                <a:solidFill>
                  <a:srgbClr val="002060"/>
                </a:solidFill>
                <a:latin typeface="Arial Narrow" panose="020B0606020202030204" pitchFamily="34" charset="0"/>
              </a:rPr>
              <a:t>XXXIV Simposio Sobre Revisoría Fiscal</a:t>
            </a:r>
          </a:p>
          <a:p>
            <a:pPr algn="ctr"/>
            <a:r>
              <a:rPr lang="es-ES" sz="3200" b="1" dirty="0">
                <a:solidFill>
                  <a:srgbClr val="002060"/>
                </a:solidFill>
                <a:latin typeface="Arial Narrow" panose="020B0606020202030204" pitchFamily="34" charset="0"/>
              </a:rPr>
              <a:t>“El Foro de los Contadores Públicos”</a:t>
            </a:r>
          </a:p>
          <a:p>
            <a:pPr algn="ctr"/>
            <a:r>
              <a:rPr lang="es-CO" sz="2000" b="1" dirty="0">
                <a:solidFill>
                  <a:srgbClr val="002060"/>
                </a:solidFill>
                <a:latin typeface="Arial Narrow" panose="020B0606020202030204" pitchFamily="34" charset="0"/>
              </a:rPr>
              <a:t>Octubre 24, 25 y 26 de 2018</a:t>
            </a:r>
          </a:p>
          <a:p>
            <a:pPr algn="ctr"/>
            <a:r>
              <a:rPr lang="es-CO" sz="2000" b="1" dirty="0">
                <a:solidFill>
                  <a:srgbClr val="002060"/>
                </a:solidFill>
                <a:latin typeface="Arial Narrow" panose="020B0606020202030204" pitchFamily="34" charset="0"/>
              </a:rPr>
              <a:t>Cali, Colombia</a:t>
            </a:r>
            <a:endParaRPr lang="es-ES" sz="2000"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436573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1114908"/>
            <a:ext cx="9001000" cy="3924186"/>
          </a:xfrm>
          <a:prstGeom prst="rect">
            <a:avLst/>
          </a:prstGeom>
        </p:spPr>
        <p:txBody>
          <a:bodyPr wrap="square" lIns="76234" tIns="38117" rIns="76234" bIns="38117">
            <a:spAutoFit/>
          </a:bodyPr>
          <a:lstStyle/>
          <a:p>
            <a:pPr defTabSz="914400" eaLnBrk="0" fontAlgn="base" hangingPunct="0">
              <a:spcBef>
                <a:spcPct val="0"/>
              </a:spcBef>
              <a:spcAft>
                <a:spcPts val="1200"/>
              </a:spcAft>
            </a:pPr>
            <a:r>
              <a:rPr lang="es-CO" sz="1800" b="1" dirty="0">
                <a:solidFill>
                  <a:srgbClr val="000000"/>
                </a:solidFill>
                <a:latin typeface="Arial Narrow" pitchFamily="34" charset="0"/>
              </a:rPr>
              <a:t>1.    </a:t>
            </a:r>
            <a:r>
              <a:rPr lang="es-CO" sz="1800" b="1" dirty="0">
                <a:solidFill>
                  <a:srgbClr val="0070C0"/>
                </a:solidFill>
                <a:latin typeface="Arial Narrow" pitchFamily="34" charset="0"/>
              </a:rPr>
              <a:t>Cambio de gobierno</a:t>
            </a:r>
            <a:r>
              <a:rPr lang="es-CO" sz="1800" b="1" dirty="0">
                <a:solidFill>
                  <a:srgbClr val="000000"/>
                </a:solidFill>
                <a:latin typeface="Arial Narrow" pitchFamily="34" charset="0"/>
              </a:rPr>
              <a:t>: Más un potencial de retraso, toda vez que el tema no es partidista</a:t>
            </a:r>
          </a:p>
          <a:p>
            <a:pPr defTabSz="914400" eaLnBrk="0" fontAlgn="base" hangingPunct="0">
              <a:spcBef>
                <a:spcPct val="0"/>
              </a:spcBef>
              <a:spcAft>
                <a:spcPts val="1200"/>
              </a:spcAft>
            </a:pPr>
            <a:r>
              <a:rPr lang="es-CO" sz="1800" b="1" dirty="0">
                <a:solidFill>
                  <a:srgbClr val="000000"/>
                </a:solidFill>
                <a:latin typeface="Arial Narrow" pitchFamily="34" charset="0"/>
              </a:rPr>
              <a:t>2.   </a:t>
            </a:r>
            <a:r>
              <a:rPr lang="es-CO" sz="1800" b="1" dirty="0">
                <a:solidFill>
                  <a:srgbClr val="0070C0"/>
                </a:solidFill>
                <a:latin typeface="Arial Narrow" pitchFamily="34" charset="0"/>
              </a:rPr>
              <a:t>Duración y Complejidad</a:t>
            </a:r>
            <a:r>
              <a:rPr lang="es-CO" sz="1800" b="1" dirty="0">
                <a:solidFill>
                  <a:srgbClr val="000000"/>
                </a:solidFill>
                <a:latin typeface="Arial Narrow" pitchFamily="34" charset="0"/>
              </a:rPr>
              <a:t>: 5-8 años</a:t>
            </a:r>
          </a:p>
          <a:p>
            <a:pPr defTabSz="914400" eaLnBrk="0" fontAlgn="base" hangingPunct="0">
              <a:spcBef>
                <a:spcPct val="0"/>
              </a:spcBef>
              <a:spcAft>
                <a:spcPts val="1200"/>
              </a:spcAft>
            </a:pPr>
            <a:r>
              <a:rPr lang="es-CO" sz="1800" b="1" dirty="0">
                <a:solidFill>
                  <a:srgbClr val="000000"/>
                </a:solidFill>
                <a:latin typeface="Arial Narrow" pitchFamily="34" charset="0"/>
              </a:rPr>
              <a:t>3.    </a:t>
            </a:r>
            <a:r>
              <a:rPr lang="es-CO" sz="1800" b="1" dirty="0">
                <a:solidFill>
                  <a:srgbClr val="0070C0"/>
                </a:solidFill>
                <a:latin typeface="Arial Narrow" pitchFamily="34" charset="0"/>
              </a:rPr>
              <a:t>Costos</a:t>
            </a:r>
            <a:r>
              <a:rPr lang="es-CO" sz="1800" b="1" dirty="0">
                <a:solidFill>
                  <a:srgbClr val="000000"/>
                </a:solidFill>
                <a:latin typeface="Arial Narrow" pitchFamily="34" charset="0"/>
              </a:rPr>
              <a:t>: Costos del proyecto, para herramientas y capacitación</a:t>
            </a:r>
          </a:p>
          <a:p>
            <a:pPr defTabSz="914400" eaLnBrk="0" fontAlgn="base" hangingPunct="0">
              <a:spcBef>
                <a:spcPct val="0"/>
              </a:spcBef>
              <a:spcAft>
                <a:spcPts val="1200"/>
              </a:spcAft>
            </a:pPr>
            <a:r>
              <a:rPr lang="es-CO" sz="1800" b="1" dirty="0">
                <a:solidFill>
                  <a:srgbClr val="000000"/>
                </a:solidFill>
                <a:latin typeface="Arial Narrow" pitchFamily="34" charset="0"/>
              </a:rPr>
              <a:t>4.    </a:t>
            </a:r>
            <a:r>
              <a:rPr lang="es-CO" sz="1800" b="1" dirty="0">
                <a:solidFill>
                  <a:srgbClr val="0070C0"/>
                </a:solidFill>
                <a:latin typeface="Arial Narrow" pitchFamily="34" charset="0"/>
              </a:rPr>
              <a:t>Resistencia al Cambio</a:t>
            </a:r>
            <a:r>
              <a:rPr lang="es-CO" sz="1800" b="1" dirty="0">
                <a:solidFill>
                  <a:srgbClr val="000000"/>
                </a:solidFill>
                <a:latin typeface="Arial Narrow" pitchFamily="34" charset="0"/>
              </a:rPr>
              <a:t>: Normalmente aislada, caso  algunos ministerios </a:t>
            </a:r>
          </a:p>
          <a:p>
            <a:pPr defTabSz="914400" eaLnBrk="0" fontAlgn="base" hangingPunct="0">
              <a:spcBef>
                <a:spcPct val="0"/>
              </a:spcBef>
              <a:spcAft>
                <a:spcPts val="1200"/>
              </a:spcAft>
            </a:pPr>
            <a:r>
              <a:rPr lang="es-CO" sz="1800" b="1" dirty="0">
                <a:solidFill>
                  <a:srgbClr val="000000"/>
                </a:solidFill>
                <a:latin typeface="Arial Narrow" pitchFamily="34" charset="0"/>
              </a:rPr>
              <a:t>5.    </a:t>
            </a:r>
            <a:r>
              <a:rPr lang="es-CO" sz="1800" b="1" dirty="0">
                <a:solidFill>
                  <a:srgbClr val="0070C0"/>
                </a:solidFill>
                <a:latin typeface="Arial Narrow" pitchFamily="34" charset="0"/>
              </a:rPr>
              <a:t>EEFF</a:t>
            </a:r>
            <a:r>
              <a:rPr lang="es-CO" sz="1800" b="1" dirty="0">
                <a:solidFill>
                  <a:srgbClr val="000000"/>
                </a:solidFill>
                <a:latin typeface="Arial Narrow" pitchFamily="34" charset="0"/>
              </a:rPr>
              <a:t>: En algunos países todavía base efectivo (MEFP86) </a:t>
            </a:r>
          </a:p>
          <a:p>
            <a:pPr marL="381168" indent="-381168" defTabSz="914400" eaLnBrk="0" fontAlgn="base" hangingPunct="0">
              <a:spcBef>
                <a:spcPct val="0"/>
              </a:spcBef>
              <a:spcAft>
                <a:spcPts val="1200"/>
              </a:spcAft>
              <a:buFontTx/>
              <a:buAutoNum type="arabicPeriod" startAt="6"/>
            </a:pPr>
            <a:r>
              <a:rPr lang="es-CO" sz="1800" b="1" dirty="0">
                <a:solidFill>
                  <a:srgbClr val="0070C0"/>
                </a:solidFill>
                <a:latin typeface="Arial Narrow" pitchFamily="34" charset="0"/>
              </a:rPr>
              <a:t>Presupuesto</a:t>
            </a:r>
            <a:r>
              <a:rPr lang="es-CO" sz="1800" b="1" dirty="0">
                <a:solidFill>
                  <a:srgbClr val="000000"/>
                </a:solidFill>
                <a:latin typeface="Arial Narrow" pitchFamily="34" charset="0"/>
              </a:rPr>
              <a:t>: Base Efectivo -  Contabilidad Base Devengo </a:t>
            </a:r>
          </a:p>
          <a:p>
            <a:pPr marL="268288" defTabSz="914400" eaLnBrk="0" fontAlgn="base" hangingPunct="0">
              <a:spcBef>
                <a:spcPct val="0"/>
              </a:spcBef>
              <a:spcAft>
                <a:spcPts val="1200"/>
              </a:spcAft>
            </a:pPr>
            <a:r>
              <a:rPr lang="es-CO" sz="1800" b="1" dirty="0">
                <a:solidFill>
                  <a:srgbClr val="000000"/>
                </a:solidFill>
                <a:latin typeface="Arial Narrow" pitchFamily="34" charset="0"/>
              </a:rPr>
              <a:t>• Alrededor de 90 países tienen un sistema devengado, incluyendo casi 50  que siguen las NICSP  o tienen un plan de implementación </a:t>
            </a:r>
          </a:p>
          <a:p>
            <a:pPr marL="268288" defTabSz="914400" eaLnBrk="0" fontAlgn="base" hangingPunct="0">
              <a:spcBef>
                <a:spcPct val="0"/>
              </a:spcBef>
              <a:spcAft>
                <a:spcPts val="1200"/>
              </a:spcAft>
            </a:pPr>
            <a:r>
              <a:rPr lang="es-CO" sz="1800" b="1" dirty="0">
                <a:solidFill>
                  <a:srgbClr val="000000"/>
                </a:solidFill>
                <a:latin typeface="Arial Narrow" pitchFamily="34" charset="0"/>
              </a:rPr>
              <a:t>• Solo 7 países tienen el sistema presupuestario de base devengado completo (AUS, NZ,CDN, </a:t>
            </a:r>
            <a:r>
              <a:rPr lang="es-CO" sz="1800" b="1" dirty="0" err="1">
                <a:solidFill>
                  <a:srgbClr val="000000"/>
                </a:solidFill>
                <a:latin typeface="Arial Narrow" pitchFamily="34" charset="0"/>
              </a:rPr>
              <a:t>UK,CH</a:t>
            </a:r>
            <a:r>
              <a:rPr lang="es-CO" sz="1800" b="1" dirty="0">
                <a:solidFill>
                  <a:srgbClr val="000000"/>
                </a:solidFill>
                <a:latin typeface="Arial Narrow" pitchFamily="34" charset="0"/>
              </a:rPr>
              <a:t>, A, EE), en tanto que algunos tienen una forma mixta (Escandinavia, USA, Chile) </a:t>
            </a:r>
          </a:p>
        </p:txBody>
      </p:sp>
      <p:sp>
        <p:nvSpPr>
          <p:cNvPr id="4" name="Rectángulo 3"/>
          <p:cNvSpPr/>
          <p:nvPr/>
        </p:nvSpPr>
        <p:spPr>
          <a:xfrm>
            <a:off x="0" y="52167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4"/>
          <p:cNvSpPr/>
          <p:nvPr/>
        </p:nvSpPr>
        <p:spPr>
          <a:xfrm>
            <a:off x="742950" y="250812"/>
            <a:ext cx="8293546"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POLÍTICO</a:t>
            </a:r>
          </a:p>
        </p:txBody>
      </p:sp>
    </p:spTree>
    <p:extLst>
      <p:ext uri="{BB962C8B-B14F-4D97-AF65-F5344CB8AC3E}">
        <p14:creationId xmlns:p14="http://schemas.microsoft.com/office/powerpoint/2010/main" val="433620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1057300"/>
            <a:ext cx="8928992" cy="3954963"/>
          </a:xfrm>
          <a:prstGeom prst="rect">
            <a:avLst/>
          </a:prstGeom>
        </p:spPr>
        <p:txBody>
          <a:bodyPr wrap="square" lIns="76234" tIns="38117" rIns="76234" bIns="38117">
            <a:spAutoFit/>
          </a:bodyPr>
          <a:lstStyle/>
          <a:p>
            <a:pPr marL="285876" indent="-285876" defTabSz="914400" eaLnBrk="0" fontAlgn="base" hangingPunct="0">
              <a:spcBef>
                <a:spcPct val="0"/>
              </a:spcBef>
              <a:spcAft>
                <a:spcPct val="0"/>
              </a:spcAft>
              <a:buFont typeface="Arial" panose="020B0604020202020204" pitchFamily="34" charset="0"/>
              <a:buChar char="•"/>
            </a:pPr>
            <a:r>
              <a:rPr lang="es-CO" sz="1800" b="1" dirty="0">
                <a:solidFill>
                  <a:srgbClr val="0070C0"/>
                </a:solidFill>
                <a:latin typeface="Arial Narrow" pitchFamily="34" charset="0"/>
              </a:rPr>
              <a:t>Materialidad</a:t>
            </a:r>
            <a:r>
              <a:rPr lang="es-CO" sz="1800" b="1" dirty="0">
                <a:solidFill>
                  <a:srgbClr val="000000"/>
                </a:solidFill>
                <a:latin typeface="Arial Narrow" pitchFamily="34" charset="0"/>
              </a:rPr>
              <a:t>: </a:t>
            </a:r>
            <a:r>
              <a:rPr lang="es-CO" sz="1800" b="1" i="1" dirty="0">
                <a:solidFill>
                  <a:srgbClr val="000000"/>
                </a:solidFill>
                <a:latin typeface="Arial Narrow" pitchFamily="34" charset="0"/>
              </a:rPr>
              <a:t>¿Cómo definirla? ¿Quién decide? </a:t>
            </a:r>
          </a:p>
          <a:p>
            <a:pPr marL="457200" lvl="1" defTabSz="914400" eaLnBrk="0" fontAlgn="base" hangingPunct="0">
              <a:spcBef>
                <a:spcPct val="0"/>
              </a:spcBef>
              <a:spcAft>
                <a:spcPct val="0"/>
              </a:spcAft>
            </a:pPr>
            <a:r>
              <a:rPr lang="es-CO" sz="1800" dirty="0">
                <a:solidFill>
                  <a:srgbClr val="000000"/>
                </a:solidFill>
                <a:latin typeface="Arial Narrow" pitchFamily="34" charset="0"/>
              </a:rPr>
              <a:t>Existencia de </a:t>
            </a:r>
            <a:r>
              <a:rPr lang="es-CO" sz="1800" b="1" dirty="0">
                <a:solidFill>
                  <a:srgbClr val="002060"/>
                </a:solidFill>
                <a:latin typeface="Arial Narrow" pitchFamily="34" charset="0"/>
              </a:rPr>
              <a:t>nuevo documento del IPSASB* </a:t>
            </a:r>
            <a:r>
              <a:rPr lang="es-CO" sz="1800" dirty="0">
                <a:solidFill>
                  <a:srgbClr val="000000"/>
                </a:solidFill>
                <a:latin typeface="Arial Narrow" pitchFamily="34" charset="0"/>
              </a:rPr>
              <a:t>para clarificar y orientar  este  tema:</a:t>
            </a:r>
          </a:p>
          <a:p>
            <a:pPr marL="457200" lvl="1" defTabSz="914400" eaLnBrk="0" fontAlgn="base" hangingPunct="0">
              <a:spcBef>
                <a:spcPct val="0"/>
              </a:spcBef>
              <a:spcAft>
                <a:spcPct val="0"/>
              </a:spcAft>
            </a:pPr>
            <a:r>
              <a:rPr lang="es-CO" sz="1800" dirty="0">
                <a:solidFill>
                  <a:srgbClr val="000000"/>
                </a:solidFill>
                <a:latin typeface="Arial Narrow" pitchFamily="34" charset="0"/>
              </a:rPr>
              <a:t>La inquietud mas importante: ¿Debo o tengo que seguir los requisitos de Reconocimiento,	Medición y Revelación, si NO son materiales? </a:t>
            </a:r>
          </a:p>
          <a:p>
            <a:pPr marL="457200" lvl="1" defTabSz="914400" eaLnBrk="0" fontAlgn="base" hangingPunct="0">
              <a:spcBef>
                <a:spcPct val="0"/>
              </a:spcBef>
              <a:spcAft>
                <a:spcPct val="0"/>
              </a:spcAft>
            </a:pPr>
            <a:r>
              <a:rPr lang="es-CO" sz="1800" b="1" i="1" dirty="0">
                <a:solidFill>
                  <a:srgbClr val="002060"/>
                </a:solidFill>
                <a:latin typeface="Arial Narrow" pitchFamily="34" charset="0"/>
              </a:rPr>
              <a:t>Respuesta</a:t>
            </a:r>
            <a:r>
              <a:rPr lang="es-CO" sz="1800" dirty="0">
                <a:solidFill>
                  <a:srgbClr val="000000"/>
                </a:solidFill>
                <a:latin typeface="Arial Narrow" pitchFamily="34" charset="0"/>
              </a:rPr>
              <a:t>: No, el principio de materialidad es predominante (</a:t>
            </a:r>
            <a:r>
              <a:rPr lang="es-CO" sz="1800" dirty="0" err="1">
                <a:solidFill>
                  <a:srgbClr val="000000"/>
                </a:solidFill>
                <a:latin typeface="Arial Narrow" pitchFamily="34" charset="0"/>
              </a:rPr>
              <a:t>overarching</a:t>
            </a:r>
            <a:r>
              <a:rPr lang="es-CO" sz="1800" dirty="0">
                <a:solidFill>
                  <a:srgbClr val="000000"/>
                </a:solidFill>
                <a:latin typeface="Arial Narrow" pitchFamily="34" charset="0"/>
              </a:rPr>
              <a:t>)</a:t>
            </a:r>
          </a:p>
          <a:p>
            <a:pPr defTabSz="914400" eaLnBrk="0" fontAlgn="base" hangingPunct="0">
              <a:spcBef>
                <a:spcPct val="0"/>
              </a:spcBef>
              <a:spcAft>
                <a:spcPct val="0"/>
              </a:spcAft>
            </a:pPr>
            <a:endParaRPr lang="es-CO" sz="1800" dirty="0">
              <a:solidFill>
                <a:srgbClr val="000000"/>
              </a:solidFill>
              <a:latin typeface="Arial Narrow" pitchFamily="34" charset="0"/>
            </a:endParaRPr>
          </a:p>
          <a:p>
            <a:pPr algn="just" defTabSz="914400" eaLnBrk="0" fontAlgn="base" hangingPunct="0">
              <a:spcBef>
                <a:spcPct val="0"/>
              </a:spcBef>
              <a:spcAft>
                <a:spcPct val="0"/>
              </a:spcAft>
            </a:pPr>
            <a:r>
              <a:rPr lang="es-CO" sz="1800" dirty="0">
                <a:solidFill>
                  <a:srgbClr val="000000"/>
                </a:solidFill>
                <a:latin typeface="Arial Narrow" pitchFamily="34" charset="0"/>
              </a:rPr>
              <a:t>• </a:t>
            </a:r>
            <a:r>
              <a:rPr lang="es-CO" sz="1800" b="1" dirty="0">
                <a:solidFill>
                  <a:srgbClr val="0070C0"/>
                </a:solidFill>
                <a:latin typeface="Arial Narrow" pitchFamily="34" charset="0"/>
              </a:rPr>
              <a:t>Juicio profesional vs Base Legal</a:t>
            </a:r>
            <a:r>
              <a:rPr lang="es-CO" sz="1800" dirty="0">
                <a:solidFill>
                  <a:srgbClr val="000000"/>
                </a:solidFill>
                <a:latin typeface="Arial Narrow" pitchFamily="34" charset="0"/>
              </a:rPr>
              <a:t>:	</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Principio  de legalidad y de codificación muy  arraigado y firme en América Latina.</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Estimaciones y Juicios Profesionales en la aplicación de </a:t>
            </a:r>
            <a:r>
              <a:rPr lang="es-CO" sz="1800" dirty="0" err="1">
                <a:solidFill>
                  <a:srgbClr val="000000"/>
                </a:solidFill>
                <a:latin typeface="Arial Narrow" pitchFamily="34" charset="0"/>
              </a:rPr>
              <a:t>NICSP</a:t>
            </a:r>
            <a:r>
              <a:rPr lang="es-CO" sz="1800" dirty="0">
                <a:solidFill>
                  <a:srgbClr val="000000"/>
                </a:solidFill>
                <a:latin typeface="Arial Narrow" pitchFamily="34" charset="0"/>
              </a:rPr>
              <a:t>.</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Estimación </a:t>
            </a:r>
            <a:r>
              <a:rPr lang="es-CO" sz="1800" b="1" dirty="0">
                <a:solidFill>
                  <a:srgbClr val="000000"/>
                </a:solidFill>
                <a:latin typeface="Arial Narrow" pitchFamily="34" charset="0"/>
              </a:rPr>
              <a:t>≠</a:t>
            </a:r>
            <a:r>
              <a:rPr lang="es-CO" sz="1800" dirty="0">
                <a:solidFill>
                  <a:srgbClr val="000000"/>
                </a:solidFill>
                <a:latin typeface="Arial Narrow" pitchFamily="34" charset="0"/>
              </a:rPr>
              <a:t> determinación de valores exactos (preparador y auditor).</a:t>
            </a:r>
          </a:p>
          <a:p>
            <a:pPr algn="just" defTabSz="914400" eaLnBrk="0" fontAlgn="base" hangingPunct="0">
              <a:spcBef>
                <a:spcPct val="0"/>
              </a:spcBef>
              <a:spcAft>
                <a:spcPct val="0"/>
              </a:spcAft>
            </a:pPr>
            <a:endParaRPr lang="es-CO" sz="1800" dirty="0">
              <a:solidFill>
                <a:srgbClr val="000000"/>
              </a:solidFill>
              <a:latin typeface="Arial Narrow" pitchFamily="34" charset="0"/>
            </a:endParaRPr>
          </a:p>
          <a:p>
            <a:pPr algn="just" defTabSz="914400" eaLnBrk="0" fontAlgn="base" hangingPunct="0">
              <a:spcBef>
                <a:spcPct val="0"/>
              </a:spcBef>
              <a:spcAft>
                <a:spcPct val="0"/>
              </a:spcAft>
            </a:pPr>
            <a:r>
              <a:rPr lang="es-CO" sz="1800" dirty="0">
                <a:solidFill>
                  <a:srgbClr val="000000"/>
                </a:solidFill>
                <a:latin typeface="Arial Narrow" pitchFamily="34" charset="0"/>
              </a:rPr>
              <a:t>• </a:t>
            </a:r>
            <a:r>
              <a:rPr lang="es-CO" sz="1800" b="1" dirty="0">
                <a:solidFill>
                  <a:srgbClr val="0070C0"/>
                </a:solidFill>
                <a:latin typeface="Arial Narrow" pitchFamily="34" charset="0"/>
              </a:rPr>
              <a:t>Necesidad de una base legal</a:t>
            </a:r>
            <a:r>
              <a:rPr lang="es-CO" sz="1800" dirty="0">
                <a:solidFill>
                  <a:srgbClr val="000000"/>
                </a:solidFill>
                <a:latin typeface="Arial Narrow" pitchFamily="34" charset="0"/>
              </a:rPr>
              <a:t>:</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Con el propósito de poder  justificar el juicio profesional (de preferencia en una Ley o  en la propia Regulación Contable)</a:t>
            </a:r>
          </a:p>
        </p:txBody>
      </p:sp>
      <p:sp>
        <p:nvSpPr>
          <p:cNvPr id="4" name="Rectángulo 3"/>
          <p:cNvSpPr/>
          <p:nvPr/>
        </p:nvSpPr>
        <p:spPr>
          <a:xfrm>
            <a:off x="179512" y="5017740"/>
            <a:ext cx="8282153" cy="384755"/>
          </a:xfrm>
          <a:prstGeom prst="rect">
            <a:avLst/>
          </a:prstGeom>
        </p:spPr>
        <p:txBody>
          <a:bodyPr wrap="square" lIns="76234" tIns="38117" rIns="76234" bIns="38117">
            <a:spAutoFit/>
          </a:bodyPr>
          <a:lstStyle/>
          <a:p>
            <a:pPr defTabSz="914400" eaLnBrk="0" fontAlgn="base" hangingPunct="0">
              <a:spcBef>
                <a:spcPct val="0"/>
              </a:spcBef>
              <a:spcAft>
                <a:spcPct val="0"/>
              </a:spcAft>
            </a:pPr>
            <a:r>
              <a:rPr lang="es-CO" sz="1000" b="1" dirty="0">
                <a:solidFill>
                  <a:srgbClr val="002060"/>
                </a:solidFill>
                <a:latin typeface="Arial Narrow" pitchFamily="34" charset="0"/>
              </a:rPr>
              <a:t>*Documento Disponible en:</a:t>
            </a:r>
          </a:p>
          <a:p>
            <a:pPr defTabSz="914400" eaLnBrk="0" fontAlgn="base" hangingPunct="0">
              <a:spcBef>
                <a:spcPct val="0"/>
              </a:spcBef>
              <a:spcAft>
                <a:spcPct val="0"/>
              </a:spcAft>
            </a:pPr>
            <a:r>
              <a:rPr lang="es-CO" sz="1000" b="1" dirty="0">
                <a:solidFill>
                  <a:srgbClr val="002060"/>
                </a:solidFill>
                <a:latin typeface="Arial Narrow" pitchFamily="34" charset="0"/>
              </a:rPr>
              <a:t>http://www.ifac.org/publications-resources/ipsasb - </a:t>
            </a:r>
            <a:r>
              <a:rPr lang="es-CO" sz="1000" b="1" u="sng" dirty="0">
                <a:solidFill>
                  <a:srgbClr val="002060"/>
                </a:solidFill>
                <a:latin typeface="Arial Narrow" pitchFamily="34" charset="0"/>
              </a:rPr>
              <a:t>staff-</a:t>
            </a:r>
            <a:r>
              <a:rPr lang="es-CO" sz="1000" b="1" u="sng" dirty="0" err="1">
                <a:solidFill>
                  <a:srgbClr val="002060"/>
                </a:solidFill>
                <a:latin typeface="Arial Narrow" pitchFamily="34" charset="0"/>
              </a:rPr>
              <a:t>questions</a:t>
            </a:r>
            <a:r>
              <a:rPr lang="es-CO" sz="1000" b="1" u="sng" dirty="0">
                <a:solidFill>
                  <a:srgbClr val="002060"/>
                </a:solidFill>
                <a:latin typeface="Arial Narrow" pitchFamily="34" charset="0"/>
              </a:rPr>
              <a:t>-and-</a:t>
            </a:r>
            <a:r>
              <a:rPr lang="es-CO" sz="1000" b="1" u="sng" dirty="0" err="1">
                <a:solidFill>
                  <a:srgbClr val="002060"/>
                </a:solidFill>
                <a:latin typeface="Arial Narrow" pitchFamily="34" charset="0"/>
              </a:rPr>
              <a:t>answersmateriality</a:t>
            </a:r>
            <a:r>
              <a:rPr lang="es-CO" sz="1000" b="1" dirty="0">
                <a:solidFill>
                  <a:srgbClr val="002060"/>
                </a:solidFill>
                <a:latin typeface="Arial Narrow" pitchFamily="34" charset="0"/>
              </a:rPr>
              <a:t> </a:t>
            </a:r>
          </a:p>
        </p:txBody>
      </p:sp>
      <p:sp>
        <p:nvSpPr>
          <p:cNvPr id="5" name="Rectángulo 4"/>
          <p:cNvSpPr/>
          <p:nvPr/>
        </p:nvSpPr>
        <p:spPr>
          <a:xfrm>
            <a:off x="424800" y="54072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6" name="Rectángulo 5"/>
          <p:cNvSpPr/>
          <p:nvPr/>
        </p:nvSpPr>
        <p:spPr>
          <a:xfrm>
            <a:off x="733424" y="174154"/>
            <a:ext cx="8334375"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PRINCIPIOS</a:t>
            </a:r>
          </a:p>
        </p:txBody>
      </p:sp>
    </p:spTree>
    <p:extLst>
      <p:ext uri="{BB962C8B-B14F-4D97-AF65-F5344CB8AC3E}">
        <p14:creationId xmlns:p14="http://schemas.microsoft.com/office/powerpoint/2010/main" val="3677700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496" y="913284"/>
            <a:ext cx="9069008" cy="4185796"/>
          </a:xfrm>
          <a:prstGeom prst="rect">
            <a:avLst/>
          </a:prstGeom>
        </p:spPr>
        <p:txBody>
          <a:bodyPr wrap="square" lIns="76234" tIns="38117" rIns="76234" bIns="38117">
            <a:spAutoFit/>
          </a:bodyPr>
          <a:lstStyle/>
          <a:p>
            <a:pPr defTabSz="914400" eaLnBrk="0" fontAlgn="base" hangingPunct="0">
              <a:spcBef>
                <a:spcPct val="0"/>
              </a:spcBef>
              <a:spcAft>
                <a:spcPct val="0"/>
              </a:spcAft>
            </a:pPr>
            <a:endParaRPr lang="es-CO" sz="700" b="1" dirty="0">
              <a:solidFill>
                <a:srgbClr val="000000"/>
              </a:solidFill>
              <a:latin typeface="Arial Narrow" pitchFamily="34" charset="0"/>
            </a:endParaRPr>
          </a:p>
          <a:p>
            <a:pPr marL="238230" indent="-238230"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Magnitud de objetos: </a:t>
            </a:r>
            <a:r>
              <a:rPr lang="es-CO" sz="2000" dirty="0">
                <a:solidFill>
                  <a:srgbClr val="000000"/>
                </a:solidFill>
                <a:latin typeface="Arial Narrow" pitchFamily="34" charset="0"/>
              </a:rPr>
              <a:t>Bienes en un amplio sentido (NICSP 12, 17 y 31)</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Deterioro del valor de los activos (</a:t>
            </a:r>
            <a:r>
              <a:rPr lang="es-CO" sz="2000" i="1" dirty="0" err="1">
                <a:solidFill>
                  <a:srgbClr val="2D2DB9"/>
                </a:solidFill>
                <a:latin typeface="Arial Narrow" pitchFamily="34" charset="0"/>
              </a:rPr>
              <a:t>NICSP</a:t>
            </a:r>
            <a:r>
              <a:rPr lang="es-CO" sz="2000" i="1" dirty="0">
                <a:solidFill>
                  <a:srgbClr val="2D2DB9"/>
                </a:solidFill>
                <a:latin typeface="Arial Narrow" pitchFamily="34" charset="0"/>
              </a:rPr>
              <a:t> 21 y 26): </a:t>
            </a:r>
            <a:r>
              <a:rPr lang="es-CO" sz="2000" i="1" dirty="0">
                <a:solidFill>
                  <a:srgbClr val="000000"/>
                </a:solidFill>
                <a:latin typeface="Arial Narrow" pitchFamily="34" charset="0"/>
              </a:rPr>
              <a:t>D</a:t>
            </a:r>
            <a:r>
              <a:rPr lang="es-CO" sz="2000" dirty="0">
                <a:solidFill>
                  <a:srgbClr val="000000"/>
                </a:solidFill>
                <a:latin typeface="Arial Narrow" pitchFamily="34" charset="0"/>
              </a:rPr>
              <a:t>istinción entre activo generador y no generador de efectivo para el deterioro, y complejidad en la aplicación de las normas (flujos de efectivo futuros, tasa de descuento, valor de mercado o costo de reposición para activos únicos)</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de los contratos/objetos:  </a:t>
            </a:r>
            <a:r>
              <a:rPr lang="es-CO" sz="2000" dirty="0">
                <a:solidFill>
                  <a:srgbClr val="000000"/>
                </a:solidFill>
                <a:latin typeface="Arial Narrow" pitchFamily="34" charset="0"/>
              </a:rPr>
              <a:t>Concesiones/APP (NICSP 32)</a:t>
            </a:r>
          </a:p>
          <a:p>
            <a:pPr defTabSz="914400" eaLnBrk="0" fontAlgn="base" hangingPunct="0">
              <a:spcBef>
                <a:spcPct val="0"/>
              </a:spcBef>
              <a:spcAft>
                <a:spcPct val="0"/>
              </a:spcAft>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institucional y conflicto de norma: </a:t>
            </a:r>
            <a:r>
              <a:rPr lang="es-CO" sz="2000" dirty="0">
                <a:solidFill>
                  <a:srgbClr val="000000"/>
                </a:solidFill>
                <a:latin typeface="Arial Narrow" pitchFamily="34" charset="0"/>
              </a:rPr>
              <a:t>Consolidación, asociadas, acuerdos conjuntos (NICSP 34-38)</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de la norma y en parte materialidad: </a:t>
            </a:r>
            <a:r>
              <a:rPr lang="es-CO" sz="2000" dirty="0">
                <a:solidFill>
                  <a:srgbClr val="000000"/>
                </a:solidFill>
                <a:latin typeface="Arial Narrow" pitchFamily="34" charset="0"/>
              </a:rPr>
              <a:t>Instrumentos financieros (</a:t>
            </a:r>
            <a:r>
              <a:rPr lang="es-CO" sz="2000" dirty="0" err="1">
                <a:solidFill>
                  <a:srgbClr val="000000"/>
                </a:solidFill>
                <a:latin typeface="Arial Narrow" pitchFamily="34" charset="0"/>
              </a:rPr>
              <a:t>NICSP</a:t>
            </a:r>
            <a:r>
              <a:rPr lang="es-CO" sz="2000" dirty="0">
                <a:solidFill>
                  <a:srgbClr val="000000"/>
                </a:solidFill>
                <a:latin typeface="Arial Narrow" pitchFamily="34" charset="0"/>
              </a:rPr>
              <a:t> 28-30)</a:t>
            </a:r>
          </a:p>
        </p:txBody>
      </p:sp>
      <p:sp>
        <p:nvSpPr>
          <p:cNvPr id="4" name="Rectángulo 3"/>
          <p:cNvSpPr/>
          <p:nvPr/>
        </p:nvSpPr>
        <p:spPr>
          <a:xfrm>
            <a:off x="139050" y="52548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5"/>
          <p:cNvSpPr/>
          <p:nvPr/>
        </p:nvSpPr>
        <p:spPr>
          <a:xfrm>
            <a:off x="730052" y="205883"/>
            <a:ext cx="8208912"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NORMAS </a:t>
            </a:r>
          </a:p>
        </p:txBody>
      </p:sp>
    </p:spTree>
    <p:extLst>
      <p:ext uri="{BB962C8B-B14F-4D97-AF65-F5344CB8AC3E}">
        <p14:creationId xmlns:p14="http://schemas.microsoft.com/office/powerpoint/2010/main" val="1701298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496" y="794792"/>
            <a:ext cx="9069008" cy="4616683"/>
          </a:xfrm>
          <a:prstGeom prst="rect">
            <a:avLst/>
          </a:prstGeom>
        </p:spPr>
        <p:txBody>
          <a:bodyPr wrap="square" lIns="76234" tIns="38117" rIns="76234" bIns="38117">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O" sz="700" b="1" i="0" u="none" strike="noStrike" kern="0" cap="none" spc="0" normalizeH="0" baseline="0" noProof="0" dirty="0">
              <a:ln>
                <a:noFill/>
              </a:ln>
              <a:solidFill>
                <a:srgbClr val="00000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Perspectiva sistemática y dimensión del pasivo</a:t>
            </a:r>
            <a:r>
              <a:rPr kumimoji="0" lang="es-CO" sz="2000" b="0" i="1" u="none" strike="noStrike" kern="0" cap="none" spc="0" normalizeH="0" baseline="0" noProof="0" dirty="0">
                <a:ln>
                  <a:noFill/>
                </a:ln>
                <a:solidFill>
                  <a:srgbClr val="2D2DB9"/>
                </a:solidFill>
                <a:effectLst/>
                <a:uLnTx/>
                <a:uFillTx/>
              </a:rPr>
              <a:t>: </a:t>
            </a:r>
            <a:r>
              <a:rPr kumimoji="0" lang="es-CO" sz="2000" b="0" i="0" u="none" strike="noStrike" kern="0" cap="none" spc="0" normalizeH="0" baseline="0" noProof="0" dirty="0">
                <a:ln>
                  <a:noFill/>
                </a:ln>
                <a:solidFill>
                  <a:srgbClr val="000000"/>
                </a:solidFill>
                <a:effectLst/>
                <a:uLnTx/>
                <a:uFillTx/>
              </a:rPr>
              <a:t>Beneficios a empleados (en particular reconocimiento pleno de beneficios post-empleo, NICSP 25)</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00B0F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Utilidad y disponibilidad de información Costo  / Beneficio: </a:t>
            </a:r>
            <a:r>
              <a:rPr kumimoji="0" lang="es-CO" sz="2000" b="0" i="0" u="none" strike="noStrike" kern="0" cap="none" spc="0" normalizeH="0" baseline="0" noProof="0" dirty="0">
                <a:ln>
                  <a:noFill/>
                </a:ln>
                <a:solidFill>
                  <a:srgbClr val="000000"/>
                </a:solidFill>
                <a:effectLst/>
                <a:uLnTx/>
                <a:uFillTx/>
              </a:rPr>
              <a:t>Información	de segmentos (NICSP 18), estimación de ingresos por impuestos desde el hecho imponible (NICSP 23), deterioro del valor de los activos no generadores de efectivo (NICSP 21)</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00B0F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Prioridad, materialidad y gerencia de proyecto: </a:t>
            </a:r>
            <a:r>
              <a:rPr kumimoji="0" lang="es-CO" sz="2000" b="0" i="0" u="none" strike="noStrike" kern="0" cap="none" spc="0" normalizeH="0" baseline="0" noProof="0" dirty="0">
                <a:ln>
                  <a:noFill/>
                </a:ln>
                <a:solidFill>
                  <a:srgbClr val="000000"/>
                </a:solidFill>
                <a:effectLst/>
                <a:uLnTx/>
                <a:uFillTx/>
              </a:rPr>
              <a:t>Normas que frecuentemente no se aplican, pero que distraen la atención y demandan demasiados recursos (</a:t>
            </a:r>
            <a:r>
              <a:rPr kumimoji="0" lang="es-CO" sz="2000" b="0" i="0" u="none" strike="noStrike" kern="0" cap="none" spc="0" normalizeH="0" baseline="0" noProof="0" dirty="0" err="1">
                <a:ln>
                  <a:noFill/>
                </a:ln>
                <a:solidFill>
                  <a:srgbClr val="000000"/>
                </a:solidFill>
                <a:effectLst/>
                <a:uLnTx/>
                <a:uFillTx/>
              </a:rPr>
              <a:t>NICSP</a:t>
            </a:r>
            <a:r>
              <a:rPr kumimoji="0" lang="es-CO" sz="2000" b="0" i="0" u="none" strike="noStrike" kern="0" cap="none" spc="0" normalizeH="0" baseline="0" noProof="0" dirty="0">
                <a:ln>
                  <a:noFill/>
                </a:ln>
                <a:solidFill>
                  <a:srgbClr val="000000"/>
                </a:solidFill>
                <a:effectLst/>
                <a:uLnTx/>
                <a:uFillTx/>
              </a:rPr>
              <a:t> 5, 10, 11, 16, 22, 27)</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FF000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Las NICSP no abordan el detalle: </a:t>
            </a:r>
            <a:r>
              <a:rPr kumimoji="0" lang="es-CO" sz="2000" b="0" i="0" u="none" strike="noStrike" kern="0" cap="none" spc="0" normalizeH="0" baseline="0" noProof="0" dirty="0">
                <a:ln>
                  <a:noFill/>
                </a:ln>
                <a:solidFill>
                  <a:srgbClr val="000000"/>
                </a:solidFill>
                <a:effectLst/>
                <a:uLnTx/>
                <a:uFillTx/>
              </a:rPr>
              <a:t>Estructura compleja del sector público en los distintos países, necesidad de registros uniformes</a:t>
            </a:r>
          </a:p>
        </p:txBody>
      </p:sp>
      <p:sp>
        <p:nvSpPr>
          <p:cNvPr id="4" name="Rectángulo 3"/>
          <p:cNvSpPr/>
          <p:nvPr/>
        </p:nvSpPr>
        <p:spPr>
          <a:xfrm>
            <a:off x="35496" y="5400174"/>
            <a:ext cx="4219208" cy="165600"/>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5"/>
          <p:cNvSpPr/>
          <p:nvPr/>
        </p:nvSpPr>
        <p:spPr>
          <a:xfrm>
            <a:off x="781050" y="208062"/>
            <a:ext cx="7986464"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NORMAS </a:t>
            </a:r>
          </a:p>
        </p:txBody>
      </p:sp>
    </p:spTree>
    <p:extLst>
      <p:ext uri="{BB962C8B-B14F-4D97-AF65-F5344CB8AC3E}">
        <p14:creationId xmlns:p14="http://schemas.microsoft.com/office/powerpoint/2010/main" val="1548861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158874" y="73152"/>
            <a:ext cx="6960997" cy="768096"/>
          </a:xfrm>
          <a:prstGeom prst="roundRect">
            <a:avLst/>
          </a:prstGeom>
          <a:solidFill>
            <a:srgbClr val="ED7D31">
              <a:lumMod val="40000"/>
              <a:lumOff val="60000"/>
            </a:srgbClr>
          </a:solidFill>
          <a:ln w="12700" cap="flat" cmpd="sng" algn="ctr">
            <a:solidFill>
              <a:srgbClr val="4472C4">
                <a:shade val="50000"/>
              </a:srgbClr>
            </a:solidFill>
            <a:prstDash val="solid"/>
            <a:miter lim="800000"/>
          </a:ln>
          <a:effectLst/>
        </p:spPr>
        <p:txBody>
          <a:bodyPr anchor="ctr"/>
          <a:lstStyle>
            <a:defPPr>
              <a:defRPr lang="es-E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5pPr>
            <a:lvl6pPr marL="2286000" algn="l" defTabSz="914400" rtl="0" eaLnBrk="1" latinLnBrk="0" hangingPunct="1">
              <a:defRPr kern="1200">
                <a:solidFill>
                  <a:schemeClr val="tx1"/>
                </a:solidFill>
                <a:latin typeface="Calibri" panose="020F0502020204030204" pitchFamily="34" charset="0"/>
                <a:ea typeface="Geneva"/>
                <a:cs typeface="Geneva"/>
              </a:defRPr>
            </a:lvl6pPr>
            <a:lvl7pPr marL="2743200" algn="l" defTabSz="914400" rtl="0" eaLnBrk="1" latinLnBrk="0" hangingPunct="1">
              <a:defRPr kern="1200">
                <a:solidFill>
                  <a:schemeClr val="tx1"/>
                </a:solidFill>
                <a:latin typeface="Calibri" panose="020F0502020204030204" pitchFamily="34" charset="0"/>
                <a:ea typeface="Geneva"/>
                <a:cs typeface="Geneva"/>
              </a:defRPr>
            </a:lvl7pPr>
            <a:lvl8pPr marL="3200400" algn="l" defTabSz="914400" rtl="0" eaLnBrk="1" latinLnBrk="0" hangingPunct="1">
              <a:defRPr kern="1200">
                <a:solidFill>
                  <a:schemeClr val="tx1"/>
                </a:solidFill>
                <a:latin typeface="Calibri" panose="020F0502020204030204" pitchFamily="34" charset="0"/>
                <a:ea typeface="Geneva"/>
                <a:cs typeface="Geneva"/>
              </a:defRPr>
            </a:lvl8pPr>
            <a:lvl9pPr marL="3657600" algn="l" defTabSz="914400" rtl="0" eaLnBrk="1" latinLnBrk="0" hangingPunct="1">
              <a:defRPr kern="1200">
                <a:solidFill>
                  <a:schemeClr val="tx1"/>
                </a:solidFill>
                <a:latin typeface="Calibri" panose="020F0502020204030204" pitchFamily="34" charset="0"/>
                <a:ea typeface="Geneva"/>
                <a:cs typeface="Genev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ALGUNAS LECCIONES EN LA APLICACIÓN DE NICSP EN  EL MARCO DE GOBIERNO</a:t>
            </a:r>
            <a:endParaRPr kumimoji="0" lang="es-ES" sz="2400" b="1"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4" name="Redondear rectángulo de esquina diagonal 3"/>
          <p:cNvSpPr/>
          <p:nvPr/>
        </p:nvSpPr>
        <p:spPr>
          <a:xfrm>
            <a:off x="50400" y="832758"/>
            <a:ext cx="9057088" cy="4920343"/>
          </a:xfrm>
          <a:prstGeom prst="round2DiagRect">
            <a:avLst/>
          </a:prstGeom>
          <a:solidFill>
            <a:srgbClr val="4472C4">
              <a:lumMod val="20000"/>
              <a:lumOff val="80000"/>
            </a:srgbClr>
          </a:solidFill>
          <a:ln w="19050" cap="flat" cmpd="sng" algn="ctr">
            <a:solidFill>
              <a:sysClr val="windowText" lastClr="000000"/>
            </a:solidFill>
            <a:prstDash val="solid"/>
            <a:miter lim="800000"/>
          </a:ln>
          <a:effectLst/>
        </p:spPr>
        <p:txBody>
          <a:bodyPr anchor="ctr"/>
          <a:lstStyle>
            <a:defPPr>
              <a:defRPr lang="es-E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Geneva"/>
                <a:cs typeface="Geneva"/>
              </a:defRPr>
            </a:lvl5pPr>
            <a:lvl6pPr marL="2286000" algn="l" defTabSz="914400" rtl="0" eaLnBrk="1" latinLnBrk="0" hangingPunct="1">
              <a:defRPr kern="1200">
                <a:solidFill>
                  <a:schemeClr val="tx1"/>
                </a:solidFill>
                <a:latin typeface="Calibri" panose="020F0502020204030204" pitchFamily="34" charset="0"/>
                <a:ea typeface="Geneva"/>
                <a:cs typeface="Geneva"/>
              </a:defRPr>
            </a:lvl6pPr>
            <a:lvl7pPr marL="2743200" algn="l" defTabSz="914400" rtl="0" eaLnBrk="1" latinLnBrk="0" hangingPunct="1">
              <a:defRPr kern="1200">
                <a:solidFill>
                  <a:schemeClr val="tx1"/>
                </a:solidFill>
                <a:latin typeface="Calibri" panose="020F0502020204030204" pitchFamily="34" charset="0"/>
                <a:ea typeface="Geneva"/>
                <a:cs typeface="Geneva"/>
              </a:defRPr>
            </a:lvl7pPr>
            <a:lvl8pPr marL="3200400" algn="l" defTabSz="914400" rtl="0" eaLnBrk="1" latinLnBrk="0" hangingPunct="1">
              <a:defRPr kern="1200">
                <a:solidFill>
                  <a:schemeClr val="tx1"/>
                </a:solidFill>
                <a:latin typeface="Calibri" panose="020F0502020204030204" pitchFamily="34" charset="0"/>
                <a:ea typeface="Geneva"/>
                <a:cs typeface="Geneva"/>
              </a:defRPr>
            </a:lvl8pPr>
            <a:lvl9pPr marL="3657600" algn="l" defTabSz="914400" rtl="0" eaLnBrk="1" latinLnBrk="0" hangingPunct="1">
              <a:defRPr kern="1200">
                <a:solidFill>
                  <a:schemeClr val="tx1"/>
                </a:solidFill>
                <a:latin typeface="Calibri" panose="020F0502020204030204" pitchFamily="34" charset="0"/>
                <a:ea typeface="Geneva"/>
                <a:cs typeface="Geneva"/>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kumimoji="0" lang="es-MX" sz="16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kumimoji="0" lang="es-MX" sz="16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800" b="1" i="0" u="none" strike="noStrike" kern="0" cap="none" spc="0" normalizeH="0" baseline="0" noProof="0" dirty="0">
                <a:ln>
                  <a:noFill/>
                </a:ln>
                <a:solidFill>
                  <a:prstClr val="black"/>
                </a:solidFill>
                <a:effectLst/>
                <a:uLnTx/>
                <a:uFillTx/>
                <a:latin typeface="Calibri" panose="020F0502020204030204"/>
                <a:ea typeface="+mn-ea"/>
                <a:cs typeface="+mn-cs"/>
              </a:rPr>
              <a:t>Facilitar la comprensión de la norma contable internacional - NICSP</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800" b="1" i="0" u="none" strike="noStrike" kern="0" cap="none" spc="0" normalizeH="0" baseline="0" noProof="0" dirty="0">
                <a:ln>
                  <a:noFill/>
                </a:ln>
                <a:solidFill>
                  <a:prstClr val="black"/>
                </a:solidFill>
                <a:effectLst/>
                <a:uLnTx/>
                <a:uFillTx/>
                <a:latin typeface="Calibri" panose="020F0502020204030204"/>
                <a:ea typeface="+mn-ea"/>
                <a:cs typeface="+mn-cs"/>
              </a:rPr>
              <a:t>Expedición herramientas instrumentales (Guías-Procedimientos- Instructivos). Temas (</a:t>
            </a:r>
            <a:r>
              <a:rPr kumimoji="0" lang="es-MX" sz="1800" b="1" i="1" u="none" strike="noStrike" kern="0" cap="none" spc="0" normalizeH="0" baseline="0" noProof="0" dirty="0">
                <a:ln>
                  <a:noFill/>
                </a:ln>
                <a:solidFill>
                  <a:prstClr val="black"/>
                </a:solidFill>
                <a:effectLst/>
                <a:uLnTx/>
                <a:uFillTx/>
                <a:latin typeface="Calibri" panose="020F0502020204030204"/>
                <a:ea typeface="+mn-ea"/>
                <a:cs typeface="+mn-cs"/>
              </a:rPr>
              <a:t>deterioro, instrumentos financieros, políticas contables, componentes, </a:t>
            </a:r>
            <a:r>
              <a:rPr kumimoji="0" lang="es-MX" sz="1800" b="1" i="1" u="none" strike="noStrike" kern="0" cap="none" spc="0" normalizeH="0" baseline="0" noProof="0" dirty="0" err="1">
                <a:ln>
                  <a:noFill/>
                </a:ln>
                <a:solidFill>
                  <a:prstClr val="black"/>
                </a:solidFill>
                <a:effectLst/>
                <a:uLnTx/>
                <a:uFillTx/>
                <a:latin typeface="Calibri" panose="020F0502020204030204"/>
                <a:ea typeface="+mn-ea"/>
                <a:cs typeface="+mn-cs"/>
              </a:rPr>
              <a:t>etc</a:t>
            </a:r>
            <a:r>
              <a:rPr kumimoji="0" lang="es-MX" sz="1800" b="1" i="0" u="none" strike="noStrike" kern="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800" b="1" i="0" u="none" strike="noStrike" kern="0" cap="none" spc="0" normalizeH="0" baseline="0" noProof="0" dirty="0">
                <a:ln>
                  <a:noFill/>
                </a:ln>
                <a:solidFill>
                  <a:prstClr val="black"/>
                </a:solidFill>
                <a:effectLst/>
                <a:uLnTx/>
                <a:uFillTx/>
                <a:latin typeface="Calibri" panose="020F0502020204030204"/>
                <a:ea typeface="+mn-ea"/>
                <a:cs typeface="+mn-cs"/>
              </a:rPr>
              <a:t>Expedición de doctrina contable - Interpretación y aplicación de la norma.</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800" b="1" i="0" u="none" strike="noStrike" kern="0" cap="none" spc="0" normalizeH="0" baseline="0" noProof="0" dirty="0">
                <a:ln>
                  <a:noFill/>
                </a:ln>
                <a:solidFill>
                  <a:prstClr val="black"/>
                </a:solidFill>
                <a:effectLst/>
                <a:uLnTx/>
                <a:uFillTx/>
                <a:latin typeface="Calibri" panose="020F0502020204030204"/>
                <a:ea typeface="+mn-ea"/>
                <a:cs typeface="+mn-cs"/>
              </a:rPr>
              <a:t>Capacitación normativa (Regulador y regulados)</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800" b="1" i="0" u="none" strike="noStrike" kern="0" cap="none" spc="0" normalizeH="0" baseline="0" noProof="0" dirty="0">
                <a:ln>
                  <a:noFill/>
                </a:ln>
                <a:solidFill>
                  <a:prstClr val="black"/>
                </a:solidFill>
                <a:effectLst/>
                <a:uLnTx/>
                <a:uFillTx/>
                <a:latin typeface="Calibri" panose="020F0502020204030204"/>
                <a:ea typeface="+mn-ea"/>
                <a:cs typeface="+mn-cs"/>
              </a:rPr>
              <a:t>Mayor compromiso Alta Dirección Pública</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800" b="1" i="0" u="none" strike="noStrike" kern="0" cap="none" spc="0" normalizeH="0" baseline="0" noProof="0" dirty="0">
                <a:ln>
                  <a:noFill/>
                </a:ln>
                <a:solidFill>
                  <a:prstClr val="black"/>
                </a:solidFill>
                <a:effectLst/>
                <a:uLnTx/>
                <a:uFillTx/>
                <a:latin typeface="Calibri" panose="020F0502020204030204"/>
                <a:ea typeface="+mn-ea"/>
                <a:cs typeface="+mn-cs"/>
              </a:rPr>
              <a:t>Academia - firmas consultoras y otros. Apoyo e impulso en procesos de aprendizaje y conocimiento NICSP.</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800" b="1" i="0" u="none" strike="noStrike" kern="0" cap="none" spc="0" normalizeH="0" baseline="0" noProof="0" dirty="0">
                <a:ln>
                  <a:noFill/>
                </a:ln>
                <a:solidFill>
                  <a:prstClr val="black"/>
                </a:solidFill>
                <a:effectLst/>
                <a:uLnTx/>
                <a:uFillTx/>
                <a:latin typeface="Calibri" panose="020F0502020204030204"/>
                <a:ea typeface="+mn-ea"/>
                <a:cs typeface="+mn-cs"/>
              </a:rPr>
              <a:t>Depuración y saneamiento contable por aplicación de la nueva normatividad contable</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800" b="1" i="0" u="none" strike="noStrike" kern="0" cap="none" spc="0" normalizeH="0" baseline="0" noProof="0" dirty="0">
                <a:ln>
                  <a:noFill/>
                </a:ln>
                <a:solidFill>
                  <a:prstClr val="black"/>
                </a:solidFill>
                <a:effectLst/>
                <a:uLnTx/>
                <a:uFillTx/>
                <a:latin typeface="Calibri" panose="020F0502020204030204"/>
                <a:ea typeface="+mn-ea"/>
                <a:cs typeface="+mn-cs"/>
              </a:rPr>
              <a:t>Disposición y estructuración de políticas contables documentadas.</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800" b="1" i="0" u="none" strike="noStrike" kern="0" cap="none" spc="0" normalizeH="0" baseline="0" noProof="0" dirty="0">
                <a:ln>
                  <a:noFill/>
                </a:ln>
                <a:solidFill>
                  <a:prstClr val="black"/>
                </a:solidFill>
                <a:effectLst/>
                <a:uLnTx/>
                <a:uFillTx/>
                <a:latin typeface="Calibri" panose="020F0502020204030204"/>
                <a:ea typeface="+mn-ea"/>
                <a:cs typeface="+mn-cs"/>
              </a:rPr>
              <a:t>Interacción y responsabilidad de las diferentes áreas de las entidades con el proceso contable</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800" b="1" i="0" u="none" strike="noStrike" kern="0" cap="none" spc="0" normalizeH="0" baseline="0" noProof="0" dirty="0">
                <a:ln>
                  <a:noFill/>
                </a:ln>
                <a:solidFill>
                  <a:prstClr val="black"/>
                </a:solidFill>
                <a:effectLst/>
                <a:uLnTx/>
                <a:uFillTx/>
                <a:latin typeface="Calibri" panose="020F0502020204030204"/>
                <a:ea typeface="+mn-ea"/>
                <a:cs typeface="+mn-cs"/>
              </a:rPr>
              <a:t> Mayor comprensión del papel de la contabilidad en la gestión integrada pública </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800" b="1" i="0" u="none" strike="noStrike" kern="0" cap="none" spc="0" normalizeH="0" baseline="0" noProof="0" dirty="0">
                <a:ln>
                  <a:noFill/>
                </a:ln>
                <a:solidFill>
                  <a:prstClr val="black"/>
                </a:solidFill>
                <a:effectLst/>
                <a:uLnTx/>
                <a:uFillTx/>
                <a:latin typeface="Calibri" panose="020F0502020204030204"/>
                <a:ea typeface="+mn-ea"/>
                <a:cs typeface="+mn-cs"/>
              </a:rPr>
              <a:t> Profesión contable robustecida y un nuevo rol del contador público para el desarrollo económico del país.</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s-MX" sz="1800" b="1" i="0" u="none" strike="noStrike" kern="0" cap="none" spc="0" normalizeH="0" baseline="0" noProof="0" dirty="0">
                <a:ln>
                  <a:noFill/>
                </a:ln>
                <a:solidFill>
                  <a:prstClr val="black"/>
                </a:solidFill>
                <a:effectLst/>
                <a:uLnTx/>
                <a:uFillTx/>
                <a:latin typeface="Calibri" panose="020F0502020204030204"/>
                <a:ea typeface="+mn-ea"/>
                <a:cs typeface="+mn-cs"/>
              </a:rPr>
              <a:t>La globalización contable. Escenario facilitador para negocios y comparabilidad entre gobiernos de la gestión pública.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7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661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fade">
                                      <p:cBhvr>
                                        <p:cTn id="47" dur="500"/>
                                        <p:tgtEl>
                                          <p:spTgt spid="4">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2" end="12"/>
                                            </p:txEl>
                                          </p:spTgt>
                                        </p:tgtEl>
                                        <p:attrNameLst>
                                          <p:attrName>style.visibility</p:attrName>
                                        </p:attrNameLst>
                                      </p:cBhvr>
                                      <p:to>
                                        <p:strVal val="visible"/>
                                      </p:to>
                                    </p:set>
                                    <p:animEffect transition="in" filter="fade">
                                      <p:cBhvr>
                                        <p:cTn id="52" dur="500"/>
                                        <p:tgtEl>
                                          <p:spTgt spid="4">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animEffect transition="in" filter="fade">
                                      <p:cBhvr>
                                        <p:cTn id="57" dur="500"/>
                                        <p:tgtEl>
                                          <p:spTgt spid="4">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14" end="14"/>
                                            </p:txEl>
                                          </p:spTgt>
                                        </p:tgtEl>
                                        <p:attrNameLst>
                                          <p:attrName>style.visibility</p:attrName>
                                        </p:attrNameLst>
                                      </p:cBhvr>
                                      <p:to>
                                        <p:strVal val="visible"/>
                                      </p:to>
                                    </p:set>
                                    <p:animEffect transition="in" filter="fade">
                                      <p:cBhvr>
                                        <p:cTn id="62"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60593" y="594912"/>
            <a:ext cx="9000780" cy="46215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3" name="Subtítulo 4"/>
          <p:cNvSpPr txBox="1">
            <a:spLocks/>
          </p:cNvSpPr>
          <p:nvPr/>
        </p:nvSpPr>
        <p:spPr>
          <a:xfrm>
            <a:off x="4114800" y="885834"/>
            <a:ext cx="4440263" cy="3168352"/>
          </a:xfrm>
          <a:prstGeom prst="rect">
            <a:avLst/>
          </a:prstGeom>
        </p:spPr>
        <p:txBody>
          <a:bodyPr vert="horz" lIns="121899" tIns="60949" rIns="121899" bIns="60949" rtlCol="0">
            <a:noAutofit/>
          </a:bodyPr>
          <a:lst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baseline="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baseline="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baseline="0">
                <a:solidFill>
                  <a:schemeClr val="tx2">
                    <a:lumMod val="50000"/>
                  </a:schemeClr>
                </a:solidFill>
                <a:latin typeface="+mn-lt"/>
                <a:ea typeface="+mn-ea"/>
                <a:cs typeface="+mn-cs"/>
              </a:defRPr>
            </a:lvl9pPr>
          </a:lstStyle>
          <a:p>
            <a:pPr marL="0" indent="0" algn="ctr">
              <a:buNone/>
            </a:pPr>
            <a:endParaRPr lang="es-ES" sz="2800" b="1" dirty="0">
              <a:solidFill>
                <a:srgbClr val="002060"/>
              </a:solidFill>
            </a:endParaRPr>
          </a:p>
          <a:p>
            <a:pPr marL="0" indent="0" algn="ctr">
              <a:buNone/>
            </a:pPr>
            <a:r>
              <a:rPr lang="es-ES" sz="3200" b="1" dirty="0">
                <a:solidFill>
                  <a:srgbClr val="002060"/>
                </a:solidFill>
              </a:rPr>
              <a:t>BUENAS  PRÁCTICAS  DE  IMPULSO  A  LA TRANSPARENCIA  Y  PREVENCIÓN  DE OPERACIONES  ILÍCITAS  EN  EL  SECTOR PÚBLICO</a:t>
            </a:r>
          </a:p>
          <a:p>
            <a:pPr marL="0" indent="0" algn="ctr">
              <a:buNone/>
            </a:pPr>
            <a:endParaRPr lang="es-ES" sz="2800" b="1" dirty="0">
              <a:solidFill>
                <a:srgbClr val="002060"/>
              </a:solidFill>
            </a:endParaRPr>
          </a:p>
          <a:p>
            <a:pPr algn="ctr"/>
            <a:endParaRPr lang="es-ES" sz="2200" b="1" dirty="0">
              <a:solidFill>
                <a:srgbClr val="002060"/>
              </a:solidFill>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099" y="650928"/>
            <a:ext cx="4231029" cy="4649491"/>
          </a:xfrm>
          <a:prstGeom prst="rect">
            <a:avLst/>
          </a:prstGeom>
        </p:spPr>
      </p:pic>
    </p:spTree>
    <p:extLst>
      <p:ext uri="{BB962C8B-B14F-4D97-AF65-F5344CB8AC3E}">
        <p14:creationId xmlns:p14="http://schemas.microsoft.com/office/powerpoint/2010/main" val="1377807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p:cNvSpPr/>
          <p:nvPr/>
        </p:nvSpPr>
        <p:spPr>
          <a:xfrm>
            <a:off x="55085" y="969484"/>
            <a:ext cx="9017306" cy="4313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pic>
        <p:nvPicPr>
          <p:cNvPr id="3" name="Picture 2" descr="Resultado de imagen para mapa de colombi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71531" y="77960"/>
            <a:ext cx="1535446" cy="1684582"/>
          </a:xfrm>
          <a:prstGeom prst="rect">
            <a:avLst/>
          </a:prstGeom>
          <a:noFill/>
          <a:ln>
            <a:solidFill>
              <a:schemeClr val="tx1"/>
            </a:solidFill>
          </a:ln>
          <a:scene3d>
            <a:camera prst="isometricOffAxis1Right"/>
            <a:lightRig rig="threePt" dir="t"/>
          </a:scene3d>
        </p:spPr>
      </p:pic>
      <p:sp>
        <p:nvSpPr>
          <p:cNvPr id="4" name="Flecha abajo 9"/>
          <p:cNvSpPr/>
          <p:nvPr/>
        </p:nvSpPr>
        <p:spPr bwMode="auto">
          <a:xfrm>
            <a:off x="4256792" y="1201521"/>
            <a:ext cx="731286" cy="488928"/>
          </a:xfrm>
          <a:prstGeom prst="downArrow">
            <a:avLst/>
          </a:prstGeom>
          <a:solidFill>
            <a:schemeClr val="tx2">
              <a:lumMod val="95000"/>
              <a:lumOff val="5000"/>
            </a:schemeClr>
          </a:solidFill>
          <a:ln w="9525" cap="flat" cmpd="sng" algn="ctr">
            <a:solidFill>
              <a:srgbClr val="002060"/>
            </a:solidFill>
            <a:prstDash val="solid"/>
            <a:round/>
            <a:headEnd type="none" w="med" len="med"/>
            <a:tailEnd type="none" w="med" len="med"/>
          </a:ln>
          <a:effectLst>
            <a:glow rad="63500">
              <a:schemeClr val="accent6">
                <a:alpha val="40000"/>
              </a:schemeClr>
            </a:glow>
          </a:effectLst>
        </p:spPr>
        <p:txBody>
          <a:bodyPr vert="horz" wrap="square" lIns="91417" tIns="45708" rIns="91417" bIns="45708" numCol="1" rtlCol="0" anchor="t" anchorCtr="0" compatLnSpc="1">
            <a:prstTxWarp prst="textNoShape">
              <a:avLst/>
            </a:prstTxWarp>
          </a:bodyPr>
          <a:lstStyle/>
          <a:p>
            <a:pPr defTabSz="914182"/>
            <a:endParaRPr lang="es-CO" sz="2400" dirty="0">
              <a:latin typeface="Times New Roman" pitchFamily="18" charset="0"/>
            </a:endParaRPr>
          </a:p>
        </p:txBody>
      </p:sp>
      <p:sp>
        <p:nvSpPr>
          <p:cNvPr id="5" name="Rectángulo 4"/>
          <p:cNvSpPr/>
          <p:nvPr/>
        </p:nvSpPr>
        <p:spPr>
          <a:xfrm>
            <a:off x="2430780" y="1913666"/>
            <a:ext cx="5778801" cy="849112"/>
          </a:xfrm>
          <a:prstGeom prst="rect">
            <a:avLst/>
          </a:prstGeom>
          <a:ln>
            <a:solidFill>
              <a:srgbClr val="002060"/>
            </a:solidFill>
          </a:ln>
          <a:effectLst>
            <a:glow rad="635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lIns="91417" tIns="45708" rIns="91417" bIns="45708" rtlCol="0" anchor="ctr"/>
          <a:lstStyle/>
          <a:p>
            <a:pPr algn="ctr" defTabSz="914182" eaLnBrk="1" fontAlgn="auto" hangingPunct="1">
              <a:spcBef>
                <a:spcPts val="0"/>
              </a:spcBef>
              <a:spcAft>
                <a:spcPts val="0"/>
              </a:spcAft>
              <a:defRPr/>
            </a:pPr>
            <a:r>
              <a:rPr lang="es-CO" sz="2800" b="1" kern="0" dirty="0">
                <a:solidFill>
                  <a:srgbClr val="000000"/>
                </a:solidFill>
                <a:latin typeface="Calibri"/>
              </a:rPr>
              <a:t>UN GRAN QUEHACER PARA </a:t>
            </a:r>
          </a:p>
          <a:p>
            <a:pPr algn="ctr" defTabSz="914182" eaLnBrk="1" fontAlgn="auto" hangingPunct="1">
              <a:spcBef>
                <a:spcPts val="0"/>
              </a:spcBef>
              <a:spcAft>
                <a:spcPts val="0"/>
              </a:spcAft>
              <a:defRPr/>
            </a:pPr>
            <a:r>
              <a:rPr lang="es-CO" sz="2800" b="1" kern="0" dirty="0">
                <a:solidFill>
                  <a:srgbClr val="000000"/>
                </a:solidFill>
                <a:latin typeface="Calibri"/>
              </a:rPr>
              <a:t>PAÍSES CON PROSPERIDAD </a:t>
            </a:r>
          </a:p>
        </p:txBody>
      </p:sp>
      <p:sp>
        <p:nvSpPr>
          <p:cNvPr id="6" name="6 Rectángulo"/>
          <p:cNvSpPr/>
          <p:nvPr/>
        </p:nvSpPr>
        <p:spPr>
          <a:xfrm>
            <a:off x="2438400" y="3507694"/>
            <a:ext cx="6385560" cy="1569636"/>
          </a:xfrm>
          <a:prstGeom prst="rect">
            <a:avLst/>
          </a:prstGeom>
          <a:ln>
            <a:solidFill>
              <a:schemeClr val="accent5">
                <a:lumMod val="50000"/>
              </a:schemeClr>
            </a:solidFill>
          </a:ln>
          <a:effectLst>
            <a:glow rad="635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lIns="91417" tIns="45708" rIns="91417" bIns="45708">
            <a:spAutoFit/>
          </a:bodyPr>
          <a:lstStyle/>
          <a:p>
            <a:pPr lvl="0" algn="just" eaLnBrk="1" hangingPunct="1">
              <a:spcAft>
                <a:spcPct val="25000"/>
              </a:spcAft>
            </a:pPr>
            <a:r>
              <a:rPr lang="en-GB" altLang="es-CO" sz="2400" b="1" dirty="0">
                <a:solidFill>
                  <a:srgbClr val="000000"/>
                </a:solidFill>
                <a:cs typeface="Arial" charset="0"/>
              </a:rPr>
              <a:t>Contabilidad para el </a:t>
            </a:r>
            <a:r>
              <a:rPr lang="en-GB" altLang="es-CO" sz="2400" b="1" u="sng" dirty="0">
                <a:solidFill>
                  <a:srgbClr val="000000"/>
                </a:solidFill>
                <a:cs typeface="Arial" charset="0"/>
              </a:rPr>
              <a:t>BUEN GOBIERNO</a:t>
            </a:r>
            <a:r>
              <a:rPr lang="en-GB" altLang="es-CO" sz="2400" b="1" dirty="0">
                <a:solidFill>
                  <a:srgbClr val="000000"/>
                </a:solidFill>
                <a:cs typeface="Arial" charset="0"/>
              </a:rPr>
              <a:t> de las organizaciones. </a:t>
            </a:r>
            <a:r>
              <a:rPr lang="en-GB" altLang="es-CO" sz="2400" b="1" dirty="0" err="1">
                <a:solidFill>
                  <a:srgbClr val="000000"/>
                </a:solidFill>
                <a:cs typeface="Arial" charset="0"/>
              </a:rPr>
              <a:t>Adecuación</a:t>
            </a:r>
            <a:r>
              <a:rPr lang="en-GB" altLang="es-CO" sz="2400" b="1" dirty="0">
                <a:solidFill>
                  <a:srgbClr val="000000"/>
                </a:solidFill>
                <a:cs typeface="Arial" charset="0"/>
              </a:rPr>
              <a:t> de la </a:t>
            </a:r>
            <a:r>
              <a:rPr lang="en-GB" altLang="es-CO" sz="2400" b="1" dirty="0" err="1">
                <a:solidFill>
                  <a:srgbClr val="000000"/>
                </a:solidFill>
                <a:cs typeface="Arial" charset="0"/>
              </a:rPr>
              <a:t>Contabilidad</a:t>
            </a:r>
            <a:r>
              <a:rPr lang="en-GB" altLang="es-CO" sz="2400" b="1" dirty="0">
                <a:solidFill>
                  <a:srgbClr val="000000"/>
                </a:solidFill>
                <a:cs typeface="Arial" charset="0"/>
              </a:rPr>
              <a:t> a un nuevo concepto de RENDICIÓN DE CUENTAS </a:t>
            </a:r>
            <a:r>
              <a:rPr lang="en-GB" altLang="es-CO" sz="2400" b="1" i="1" dirty="0">
                <a:solidFill>
                  <a:srgbClr val="000000"/>
                </a:solidFill>
                <a:cs typeface="Arial" charset="0"/>
              </a:rPr>
              <a:t>(“Accountability”)</a:t>
            </a:r>
          </a:p>
        </p:txBody>
      </p:sp>
      <p:sp>
        <p:nvSpPr>
          <p:cNvPr id="7" name="10 Rectángulo"/>
          <p:cNvSpPr/>
          <p:nvPr/>
        </p:nvSpPr>
        <p:spPr>
          <a:xfrm>
            <a:off x="698753" y="92148"/>
            <a:ext cx="7241287" cy="954101"/>
          </a:xfrm>
          <a:prstGeom prst="rect">
            <a:avLst/>
          </a:prstGeom>
        </p:spPr>
        <p:txBody>
          <a:bodyPr wrap="square" lIns="91432" tIns="45717" rIns="91432" bIns="45717">
            <a:spAutoFit/>
          </a:bodyPr>
          <a:lstStyle/>
          <a:p>
            <a:pPr algn="ctr"/>
            <a:r>
              <a:rPr lang="es-CO" sz="2800" b="1" dirty="0">
                <a:latin typeface="Calibri" panose="020F0502020204030204" pitchFamily="34" charset="0"/>
                <a:cs typeface="Calibri" panose="020F0502020204030204" pitchFamily="34" charset="0"/>
              </a:rPr>
              <a:t>CONTABILIDAD  GENERADORA DE VALOR </a:t>
            </a:r>
          </a:p>
          <a:p>
            <a:pPr algn="ctr"/>
            <a:r>
              <a:rPr lang="es-CO" sz="2800" b="1" dirty="0">
                <a:latin typeface="Calibri" panose="020F0502020204030204" pitchFamily="34" charset="0"/>
                <a:cs typeface="Calibri" panose="020F0502020204030204" pitchFamily="34" charset="0"/>
              </a:rPr>
              <a:t>PARA PAÍSES DE BUENAS PRÁCTICAS</a:t>
            </a:r>
            <a:endParaRPr lang="es-ES" sz="2800" b="1" dirty="0"/>
          </a:p>
        </p:txBody>
      </p:sp>
      <p:sp>
        <p:nvSpPr>
          <p:cNvPr id="8" name="Flecha abajo 9"/>
          <p:cNvSpPr/>
          <p:nvPr/>
        </p:nvSpPr>
        <p:spPr bwMode="auto">
          <a:xfrm>
            <a:off x="4416733" y="2929002"/>
            <a:ext cx="731286" cy="494632"/>
          </a:xfrm>
          <a:prstGeom prst="downArrow">
            <a:avLst/>
          </a:prstGeom>
          <a:solidFill>
            <a:schemeClr val="tx2">
              <a:lumMod val="95000"/>
              <a:lumOff val="5000"/>
            </a:schemeClr>
          </a:solidFill>
          <a:ln w="9525" cap="flat" cmpd="sng" algn="ctr">
            <a:solidFill>
              <a:srgbClr val="002060"/>
            </a:solidFill>
            <a:prstDash val="solid"/>
            <a:round/>
            <a:headEnd type="none" w="med" len="med"/>
            <a:tailEnd type="none" w="med" len="med"/>
          </a:ln>
          <a:effectLst>
            <a:glow rad="63500">
              <a:schemeClr val="accent6">
                <a:alpha val="40000"/>
              </a:schemeClr>
            </a:glow>
          </a:effectLst>
        </p:spPr>
        <p:txBody>
          <a:bodyPr vert="horz" wrap="square" lIns="91417" tIns="45708" rIns="91417" bIns="45708" numCol="1" rtlCol="0" anchor="t" anchorCtr="0" compatLnSpc="1">
            <a:prstTxWarp prst="textNoShape">
              <a:avLst/>
            </a:prstTxWarp>
          </a:bodyPr>
          <a:lstStyle/>
          <a:p>
            <a:pPr defTabSz="914182"/>
            <a:endParaRPr lang="es-CO" sz="2400" dirty="0">
              <a:latin typeface="Times New Roman" pitchFamily="18" charset="0"/>
            </a:endParaRPr>
          </a:p>
        </p:txBody>
      </p:sp>
      <p:pic>
        <p:nvPicPr>
          <p:cNvPr id="9"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690449"/>
            <a:ext cx="2632126" cy="3277791"/>
          </a:xfrm>
          <a:prstGeom prst="rect">
            <a:avLst/>
          </a:prstGeom>
        </p:spPr>
      </p:pic>
    </p:spTree>
    <p:extLst>
      <p:ext uri="{BB962C8B-B14F-4D97-AF65-F5344CB8AC3E}">
        <p14:creationId xmlns:p14="http://schemas.microsoft.com/office/powerpoint/2010/main" val="178617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redondeado 13"/>
          <p:cNvSpPr/>
          <p:nvPr/>
        </p:nvSpPr>
        <p:spPr>
          <a:xfrm>
            <a:off x="55085" y="473725"/>
            <a:ext cx="9017306" cy="52412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2" name="Título 1"/>
          <p:cNvSpPr>
            <a:spLocks noGrp="1"/>
          </p:cNvSpPr>
          <p:nvPr>
            <p:ph type="title"/>
          </p:nvPr>
        </p:nvSpPr>
        <p:spPr>
          <a:xfrm>
            <a:off x="304415" y="60608"/>
            <a:ext cx="8535170" cy="755349"/>
          </a:xfrm>
        </p:spPr>
        <p:txBody>
          <a:bodyPr>
            <a:normAutofit/>
          </a:bodyPr>
          <a:lstStyle/>
          <a:p>
            <a:pPr algn="ctr"/>
            <a:r>
              <a:rPr lang="es-CL" sz="2701" b="1" dirty="0">
                <a:latin typeface="Calibri" pitchFamily="34" charset="0"/>
              </a:rPr>
              <a:t>DE QUÉ HABLAMOS CUANDO DECIMOS CORRUPCIÓN</a:t>
            </a:r>
            <a:br>
              <a:rPr lang="es-CL" sz="2701" b="1" dirty="0">
                <a:latin typeface="Calibri" pitchFamily="34" charset="0"/>
              </a:rPr>
            </a:br>
            <a:r>
              <a:rPr lang="es-CL" sz="1800" i="1" dirty="0">
                <a:solidFill>
                  <a:srgbClr val="002060"/>
                </a:solidFill>
              </a:rPr>
              <a:t>(Algunas definiciones) </a:t>
            </a:r>
            <a:endParaRPr lang="es-CO" sz="1800" i="1" dirty="0">
              <a:solidFill>
                <a:srgbClr val="002060"/>
              </a:solidFill>
            </a:endParaRPr>
          </a:p>
        </p:txBody>
      </p:sp>
      <p:sp>
        <p:nvSpPr>
          <p:cNvPr id="4" name="Llamada rectangular redondeada 3"/>
          <p:cNvSpPr/>
          <p:nvPr/>
        </p:nvSpPr>
        <p:spPr>
          <a:xfrm>
            <a:off x="2342523" y="2533881"/>
            <a:ext cx="1783281" cy="1981898"/>
          </a:xfrm>
          <a:prstGeom prst="wedgeRoundRectCallout">
            <a:avLst/>
          </a:prstGeom>
          <a:solidFill>
            <a:schemeClr val="accent5">
              <a:lumMod val="20000"/>
              <a:lumOff val="80000"/>
            </a:schemeClr>
          </a:solidFill>
          <a:ln>
            <a:solidFill>
              <a:schemeClr val="tx2"/>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983">
              <a:defRPr/>
            </a:pPr>
            <a:r>
              <a:rPr lang="es-CL" sz="1800" b="1" dirty="0">
                <a:solidFill>
                  <a:srgbClr val="40558A"/>
                </a:solidFill>
              </a:rPr>
              <a:t>Una desviación de la orientación original al bien público hacia el interés privado.</a:t>
            </a:r>
          </a:p>
        </p:txBody>
      </p:sp>
      <p:sp>
        <p:nvSpPr>
          <p:cNvPr id="5" name="Rectángulo 4"/>
          <p:cNvSpPr/>
          <p:nvPr/>
        </p:nvSpPr>
        <p:spPr>
          <a:xfrm>
            <a:off x="2278547" y="4790735"/>
            <a:ext cx="1278568" cy="369332"/>
          </a:xfrm>
          <a:prstGeom prst="rect">
            <a:avLst/>
          </a:prstGeom>
          <a:scene3d>
            <a:camera prst="isometricOffAxis1Right"/>
            <a:lightRig rig="threePt" dir="t"/>
          </a:scene3d>
        </p:spPr>
        <p:txBody>
          <a:bodyPr wrap="square">
            <a:spAutoFit/>
          </a:bodyPr>
          <a:lstStyle/>
          <a:p>
            <a:pPr algn="r" defTabSz="685983">
              <a:defRPr/>
            </a:pPr>
            <a:r>
              <a:rPr lang="es-ES_tradnl" sz="1800" b="1" dirty="0">
                <a:solidFill>
                  <a:srgbClr val="40558A"/>
                </a:solidFill>
              </a:rPr>
              <a:t>Aristóteles</a:t>
            </a:r>
          </a:p>
        </p:txBody>
      </p:sp>
      <p:sp>
        <p:nvSpPr>
          <p:cNvPr id="6" name="Llamada rectangular redondeada 5"/>
          <p:cNvSpPr/>
          <p:nvPr/>
        </p:nvSpPr>
        <p:spPr>
          <a:xfrm>
            <a:off x="236574" y="3300520"/>
            <a:ext cx="1620602" cy="1490215"/>
          </a:xfrm>
          <a:prstGeom prst="wedgeRoundRectCallout">
            <a:avLst/>
          </a:prstGeom>
          <a:solidFill>
            <a:schemeClr val="accent5">
              <a:lumMod val="20000"/>
              <a:lumOff val="80000"/>
            </a:schemeClr>
          </a:solidFill>
          <a:ln>
            <a:solidFill>
              <a:srgbClr val="002060"/>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983">
              <a:defRPr/>
            </a:pPr>
            <a:r>
              <a:rPr lang="es-CL" sz="1800" b="1" dirty="0">
                <a:solidFill>
                  <a:srgbClr val="40558A"/>
                </a:solidFill>
              </a:rPr>
              <a:t>Todo abuso del poder público para beneficio privado. </a:t>
            </a:r>
            <a:endParaRPr lang="es-CL" sz="1800" dirty="0">
              <a:solidFill>
                <a:srgbClr val="40558A"/>
              </a:solidFill>
            </a:endParaRPr>
          </a:p>
        </p:txBody>
      </p:sp>
      <p:sp>
        <p:nvSpPr>
          <p:cNvPr id="7" name="Rectángulo 6"/>
          <p:cNvSpPr/>
          <p:nvPr/>
        </p:nvSpPr>
        <p:spPr>
          <a:xfrm>
            <a:off x="202992" y="5019186"/>
            <a:ext cx="1621406" cy="369332"/>
          </a:xfrm>
          <a:prstGeom prst="rect">
            <a:avLst/>
          </a:prstGeom>
          <a:scene3d>
            <a:camera prst="isometricOffAxis1Right"/>
            <a:lightRig rig="threePt" dir="t"/>
          </a:scene3d>
        </p:spPr>
        <p:txBody>
          <a:bodyPr wrap="none">
            <a:spAutoFit/>
          </a:bodyPr>
          <a:lstStyle/>
          <a:p>
            <a:pPr algn="just" defTabSz="685983">
              <a:defRPr/>
            </a:pPr>
            <a:r>
              <a:rPr lang="es-CL" sz="1800" b="1" dirty="0">
                <a:solidFill>
                  <a:srgbClr val="40558A"/>
                </a:solidFill>
              </a:rPr>
              <a:t>Banco Mundial</a:t>
            </a:r>
          </a:p>
        </p:txBody>
      </p:sp>
      <p:sp>
        <p:nvSpPr>
          <p:cNvPr id="10" name="Llamada rectangular redondeada 9"/>
          <p:cNvSpPr/>
          <p:nvPr/>
        </p:nvSpPr>
        <p:spPr>
          <a:xfrm>
            <a:off x="6610121" y="561860"/>
            <a:ext cx="2283486" cy="3968996"/>
          </a:xfrm>
          <a:prstGeom prst="wedgeRoundRectCallout">
            <a:avLst/>
          </a:prstGeom>
          <a:solidFill>
            <a:schemeClr val="accent5">
              <a:lumMod val="20000"/>
              <a:lumOff val="80000"/>
            </a:schemeClr>
          </a:solidFill>
          <a:ln>
            <a:solidFill>
              <a:srgbClr val="002060"/>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983">
              <a:defRPr/>
            </a:pPr>
            <a:r>
              <a:rPr lang="es-CL" sz="1600" b="1" dirty="0">
                <a:solidFill>
                  <a:srgbClr val="40558A"/>
                </a:solidFill>
              </a:rPr>
              <a:t>Es el comportamiento que se aparta de los deberes formales de la función pública debido a consideraciones pecuniarias privadas (personales, de cercanía familiar, de camarillas, </a:t>
            </a:r>
            <a:r>
              <a:rPr lang="es-CL" sz="1600" b="1" dirty="0" err="1">
                <a:solidFill>
                  <a:srgbClr val="40558A"/>
                </a:solidFill>
              </a:rPr>
              <a:t>etc</a:t>
            </a:r>
            <a:r>
              <a:rPr lang="es-CL" sz="1600" b="1" dirty="0">
                <a:solidFill>
                  <a:srgbClr val="40558A"/>
                </a:solidFill>
              </a:rPr>
              <a:t>) o beneficios privados, o viola las reglas del ejercicio de cierto tipo de influencia privada. </a:t>
            </a:r>
          </a:p>
        </p:txBody>
      </p:sp>
      <p:sp>
        <p:nvSpPr>
          <p:cNvPr id="11" name="Rectángulo 10"/>
          <p:cNvSpPr/>
          <p:nvPr/>
        </p:nvSpPr>
        <p:spPr>
          <a:xfrm>
            <a:off x="7080261" y="4915370"/>
            <a:ext cx="558807" cy="369332"/>
          </a:xfrm>
          <a:prstGeom prst="rect">
            <a:avLst/>
          </a:prstGeom>
          <a:scene3d>
            <a:camera prst="isometricOffAxis1Right"/>
            <a:lightRig rig="threePt" dir="t"/>
          </a:scene3d>
        </p:spPr>
        <p:txBody>
          <a:bodyPr wrap="none">
            <a:spAutoFit/>
          </a:bodyPr>
          <a:lstStyle/>
          <a:p>
            <a:pPr algn="r"/>
            <a:r>
              <a:rPr lang="es-CL" sz="1800" b="1" dirty="0" err="1">
                <a:solidFill>
                  <a:srgbClr val="40558A"/>
                </a:solidFill>
              </a:rPr>
              <a:t>Nye</a:t>
            </a:r>
            <a:endParaRPr lang="es-CL" sz="1800" b="1" dirty="0">
              <a:solidFill>
                <a:srgbClr val="40558A"/>
              </a:solidFill>
            </a:endParaRPr>
          </a:p>
        </p:txBody>
      </p:sp>
      <p:sp>
        <p:nvSpPr>
          <p:cNvPr id="12" name="Llamada rectangular redondeada 11"/>
          <p:cNvSpPr/>
          <p:nvPr/>
        </p:nvSpPr>
        <p:spPr>
          <a:xfrm>
            <a:off x="4301900" y="1096178"/>
            <a:ext cx="2101018" cy="3057181"/>
          </a:xfrm>
          <a:prstGeom prst="wedgeRoundRectCallout">
            <a:avLst/>
          </a:prstGeom>
          <a:solidFill>
            <a:schemeClr val="accent5">
              <a:lumMod val="20000"/>
              <a:lumOff val="80000"/>
            </a:schemeClr>
          </a:solidFill>
          <a:ln>
            <a:solidFill>
              <a:srgbClr val="002060"/>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O" altLang="es-CO" sz="1350" b="1" dirty="0">
              <a:solidFill>
                <a:srgbClr val="40558A"/>
              </a:solidFill>
            </a:endParaRPr>
          </a:p>
          <a:p>
            <a:pPr algn="just"/>
            <a:r>
              <a:rPr lang="es-CO" altLang="es-CO" sz="1600" b="1" dirty="0">
                <a:solidFill>
                  <a:srgbClr val="40558A"/>
                </a:solidFill>
              </a:rPr>
              <a:t>El mal uso del poder público o de la autoridad para el beneficio particular, </a:t>
            </a:r>
          </a:p>
          <a:p>
            <a:pPr algn="just"/>
            <a:r>
              <a:rPr lang="es-CO" altLang="es-CO" sz="1600" b="1" dirty="0">
                <a:solidFill>
                  <a:srgbClr val="40558A"/>
                </a:solidFill>
              </a:rPr>
              <a:t>por medio del soborno, la extorsión, la venta de influencias, el nepotismo, el fraude,</a:t>
            </a:r>
          </a:p>
          <a:p>
            <a:pPr algn="just"/>
            <a:r>
              <a:rPr lang="es-CO" altLang="es-CO" sz="1600" b="1" dirty="0">
                <a:solidFill>
                  <a:srgbClr val="40558A"/>
                </a:solidFill>
              </a:rPr>
              <a:t>el tráfico de dinero y el desfalco. </a:t>
            </a:r>
          </a:p>
          <a:p>
            <a:pPr defTabSz="685983">
              <a:defRPr/>
            </a:pPr>
            <a:endParaRPr lang="es-CL" sz="1350" b="1" dirty="0">
              <a:solidFill>
                <a:srgbClr val="40558A"/>
              </a:solidFill>
            </a:endParaRPr>
          </a:p>
        </p:txBody>
      </p:sp>
      <p:sp>
        <p:nvSpPr>
          <p:cNvPr id="13" name="Rectángulo 12"/>
          <p:cNvSpPr/>
          <p:nvPr/>
        </p:nvSpPr>
        <p:spPr>
          <a:xfrm>
            <a:off x="4557535" y="4530856"/>
            <a:ext cx="756938" cy="369332"/>
          </a:xfrm>
          <a:prstGeom prst="rect">
            <a:avLst/>
          </a:prstGeom>
          <a:scene3d>
            <a:camera prst="isometricOffAxis1Right"/>
            <a:lightRig rig="threePt" dir="t"/>
          </a:scene3d>
        </p:spPr>
        <p:txBody>
          <a:bodyPr wrap="none">
            <a:spAutoFit/>
          </a:bodyPr>
          <a:lstStyle/>
          <a:p>
            <a:pPr algn="r" defTabSz="685983">
              <a:defRPr/>
            </a:pPr>
            <a:r>
              <a:rPr lang="es-CL" sz="1800" b="1" dirty="0">
                <a:solidFill>
                  <a:srgbClr val="40558A"/>
                </a:solidFill>
              </a:rPr>
              <a:t>PNUD</a:t>
            </a:r>
          </a:p>
        </p:txBody>
      </p:sp>
    </p:spTree>
    <p:extLst>
      <p:ext uri="{BB962C8B-B14F-4D97-AF65-F5344CB8AC3E}">
        <p14:creationId xmlns:p14="http://schemas.microsoft.com/office/powerpoint/2010/main" val="295216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10" grpId="0" animBg="1"/>
      <p:bldP spid="11" grpId="0"/>
      <p:bldP spid="12"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6305576" y="1064020"/>
            <a:ext cx="3403264" cy="378140"/>
          </a:xfrm>
          <a:prstGeom prst="rect">
            <a:avLst/>
          </a:prstGeom>
          <a:noFill/>
          <a:ln w="9525">
            <a:noFill/>
            <a:miter lim="800000"/>
            <a:headEnd/>
            <a:tailEnd/>
          </a:ln>
        </p:spPr>
        <p:txBody>
          <a:bodyPr anchor="ctr"/>
          <a:lstStyle>
            <a:defPPr>
              <a:defRPr lang="es-E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defTabSz="341801">
              <a:defRPr/>
            </a:pPr>
            <a:r>
              <a:rPr lang="es-CO" sz="2401" b="1" dirty="0">
                <a:latin typeface="Aharoni" pitchFamily="2" charset="-79"/>
                <a:ea typeface="+mn-ea"/>
                <a:cs typeface="Aharoni" pitchFamily="2" charset="-79"/>
              </a:rPr>
              <a:t>Causas</a:t>
            </a:r>
          </a:p>
        </p:txBody>
      </p:sp>
      <p:sp>
        <p:nvSpPr>
          <p:cNvPr id="6" name="8 Rectángulo"/>
          <p:cNvSpPr>
            <a:spLocks noChangeArrowheads="1"/>
          </p:cNvSpPr>
          <p:nvPr/>
        </p:nvSpPr>
        <p:spPr bwMode="auto">
          <a:xfrm>
            <a:off x="-427233" y="3815704"/>
            <a:ext cx="2538943" cy="46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s-CO" altLang="es-CO" sz="2401" b="1" dirty="0">
                <a:latin typeface="Aharoni" pitchFamily="2" charset="0"/>
                <a:cs typeface="Aharoni" pitchFamily="2" charset="0"/>
              </a:rPr>
              <a:t>Efectos</a:t>
            </a:r>
          </a:p>
        </p:txBody>
      </p:sp>
      <p:sp>
        <p:nvSpPr>
          <p:cNvPr id="5" name="Pentágono 4"/>
          <p:cNvSpPr/>
          <p:nvPr/>
        </p:nvSpPr>
        <p:spPr>
          <a:xfrm>
            <a:off x="743640" y="145679"/>
            <a:ext cx="6193850" cy="2553454"/>
          </a:xfrm>
          <a:prstGeom prst="homePlate">
            <a:avLst/>
          </a:prstGeom>
          <a:ln/>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buFont typeface="Wingdings" panose="05000000000000000000" pitchFamily="2" charset="2"/>
              <a:buChar char="Ø"/>
            </a:pPr>
            <a:r>
              <a:rPr lang="es-CO" altLang="es-CO" sz="1400" b="1" dirty="0">
                <a:solidFill>
                  <a:schemeClr val="tx1"/>
                </a:solidFill>
              </a:rPr>
              <a:t>Ausencia de normas, reglamentos, políticas y leyes.</a:t>
            </a:r>
          </a:p>
          <a:p>
            <a:pPr>
              <a:lnSpc>
                <a:spcPct val="150000"/>
              </a:lnSpc>
              <a:buFont typeface="Wingdings" panose="05000000000000000000" pitchFamily="2" charset="2"/>
              <a:buChar char="Ø"/>
            </a:pPr>
            <a:r>
              <a:rPr lang="es-CO" altLang="es-CO" sz="1400" b="1" dirty="0">
                <a:solidFill>
                  <a:schemeClr val="tx1"/>
                </a:solidFill>
              </a:rPr>
              <a:t>Debilidad de los sistemas de control y supervisión.</a:t>
            </a:r>
          </a:p>
          <a:p>
            <a:pPr>
              <a:lnSpc>
                <a:spcPct val="150000"/>
              </a:lnSpc>
              <a:buFont typeface="Wingdings" panose="05000000000000000000" pitchFamily="2" charset="2"/>
              <a:buChar char="Ø"/>
            </a:pPr>
            <a:r>
              <a:rPr lang="es-CO" altLang="es-CO" sz="1400" b="1" dirty="0">
                <a:solidFill>
                  <a:schemeClr val="tx1"/>
                </a:solidFill>
              </a:rPr>
              <a:t>Falta de transparencia.</a:t>
            </a:r>
          </a:p>
          <a:p>
            <a:pPr>
              <a:lnSpc>
                <a:spcPct val="150000"/>
              </a:lnSpc>
              <a:buFont typeface="Wingdings" panose="05000000000000000000" pitchFamily="2" charset="2"/>
              <a:buChar char="Ø"/>
            </a:pPr>
            <a:r>
              <a:rPr lang="es-CO" altLang="es-CO" sz="1400" b="1" dirty="0">
                <a:solidFill>
                  <a:schemeClr val="tx1"/>
                </a:solidFill>
              </a:rPr>
              <a:t>Monopolio del poder.</a:t>
            </a:r>
          </a:p>
          <a:p>
            <a:pPr>
              <a:lnSpc>
                <a:spcPct val="150000"/>
              </a:lnSpc>
              <a:buFont typeface="Wingdings" panose="05000000000000000000" pitchFamily="2" charset="2"/>
              <a:buChar char="Ø"/>
            </a:pPr>
            <a:r>
              <a:rPr lang="es-CO" altLang="es-CO" sz="1400" b="1" dirty="0">
                <a:solidFill>
                  <a:schemeClr val="tx1"/>
                </a:solidFill>
              </a:rPr>
              <a:t>Alto grado de discrecionalidad.</a:t>
            </a:r>
          </a:p>
          <a:p>
            <a:pPr>
              <a:lnSpc>
                <a:spcPct val="150000"/>
              </a:lnSpc>
              <a:buFont typeface="Wingdings" panose="05000000000000000000" pitchFamily="2" charset="2"/>
              <a:buChar char="Ø"/>
            </a:pPr>
            <a:r>
              <a:rPr lang="es-CO" altLang="es-CO" sz="1400" b="1" dirty="0">
                <a:solidFill>
                  <a:schemeClr val="tx1"/>
                </a:solidFill>
              </a:rPr>
              <a:t>Salarios bajos.</a:t>
            </a:r>
          </a:p>
          <a:p>
            <a:pPr>
              <a:lnSpc>
                <a:spcPct val="150000"/>
              </a:lnSpc>
              <a:buFont typeface="Wingdings" panose="05000000000000000000" pitchFamily="2" charset="2"/>
              <a:buChar char="Ø"/>
            </a:pPr>
            <a:r>
              <a:rPr lang="es-CO" altLang="es-CO" sz="1400" b="1" dirty="0">
                <a:solidFill>
                  <a:schemeClr val="tx1"/>
                </a:solidFill>
              </a:rPr>
              <a:t>Ausencia de rendición de cuentas (</a:t>
            </a:r>
            <a:r>
              <a:rPr lang="es-CO" altLang="es-CO" sz="1400" b="1" dirty="0" err="1">
                <a:solidFill>
                  <a:schemeClr val="tx1"/>
                </a:solidFill>
              </a:rPr>
              <a:t>Acountability</a:t>
            </a:r>
            <a:r>
              <a:rPr lang="es-CO" altLang="es-CO" sz="1400" b="1" dirty="0">
                <a:solidFill>
                  <a:schemeClr val="tx1"/>
                </a:solidFill>
              </a:rPr>
              <a:t>)</a:t>
            </a:r>
          </a:p>
          <a:p>
            <a:pPr>
              <a:lnSpc>
                <a:spcPct val="150000"/>
              </a:lnSpc>
              <a:buFont typeface="Wingdings" panose="05000000000000000000" pitchFamily="2" charset="2"/>
              <a:buChar char="Ø"/>
            </a:pPr>
            <a:r>
              <a:rPr lang="es-CO" altLang="es-CO" sz="1400" b="1" dirty="0">
                <a:solidFill>
                  <a:schemeClr val="tx1"/>
                </a:solidFill>
              </a:rPr>
              <a:t>Baja tasa de detección.  </a:t>
            </a:r>
          </a:p>
        </p:txBody>
      </p:sp>
      <p:grpSp>
        <p:nvGrpSpPr>
          <p:cNvPr id="9" name="Grupo 8"/>
          <p:cNvGrpSpPr/>
          <p:nvPr/>
        </p:nvGrpSpPr>
        <p:grpSpPr>
          <a:xfrm>
            <a:off x="1979037" y="2699133"/>
            <a:ext cx="7065811" cy="2748597"/>
            <a:chOff x="2638028" y="3356992"/>
            <a:chExt cx="9033320" cy="3524749"/>
          </a:xfrm>
        </p:grpSpPr>
        <p:sp>
          <p:nvSpPr>
            <p:cNvPr id="7" name="Pentágono 6"/>
            <p:cNvSpPr/>
            <p:nvPr/>
          </p:nvSpPr>
          <p:spPr>
            <a:xfrm rot="10800000">
              <a:off x="2638028" y="3501007"/>
              <a:ext cx="9033320" cy="3168352"/>
            </a:xfrm>
            <a:prstGeom prst="homePlat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sz="1053"/>
            </a:p>
          </p:txBody>
        </p:sp>
        <p:sp>
          <p:nvSpPr>
            <p:cNvPr id="8" name="Rectángulo 7"/>
            <p:cNvSpPr/>
            <p:nvPr/>
          </p:nvSpPr>
          <p:spPr>
            <a:xfrm>
              <a:off x="4150195" y="3356992"/>
              <a:ext cx="7521153" cy="3524749"/>
            </a:xfrm>
            <a:prstGeom prst="rect">
              <a:avLst/>
            </a:prstGeom>
          </p:spPr>
          <p:txBody>
            <a:bodyPr wrap="square">
              <a:spAutoFit/>
            </a:bodyPr>
            <a:lstStyle/>
            <a:p>
              <a:pPr indent="-257244">
                <a:lnSpc>
                  <a:spcPct val="150000"/>
                </a:lnSpc>
                <a:buFont typeface="Wingdings" panose="05000000000000000000" pitchFamily="2" charset="2"/>
                <a:buChar char="q"/>
              </a:pPr>
              <a:r>
                <a:rPr lang="es-CO" altLang="es-CO" sz="1400" b="1" dirty="0">
                  <a:solidFill>
                    <a:srgbClr val="0070C0"/>
                  </a:solidFill>
                </a:rPr>
                <a:t>Debilita los valores fundamentales en la sociedad y propicia escenarios de conflicto y guerra.</a:t>
              </a:r>
            </a:p>
            <a:p>
              <a:pPr indent="-257244">
                <a:lnSpc>
                  <a:spcPct val="150000"/>
                </a:lnSpc>
                <a:buFont typeface="Wingdings" panose="05000000000000000000" pitchFamily="2" charset="2"/>
                <a:buChar char="q"/>
              </a:pPr>
              <a:r>
                <a:rPr lang="es-CO" altLang="es-CO" sz="1400" b="1" dirty="0">
                  <a:solidFill>
                    <a:srgbClr val="0070C0"/>
                  </a:solidFill>
                </a:rPr>
                <a:t>Reduce los beneficios de la competencia económica.</a:t>
              </a:r>
            </a:p>
            <a:p>
              <a:pPr indent="-257244">
                <a:lnSpc>
                  <a:spcPct val="150000"/>
                </a:lnSpc>
                <a:buFont typeface="Wingdings" panose="05000000000000000000" pitchFamily="2" charset="2"/>
                <a:buChar char="q"/>
              </a:pPr>
              <a:r>
                <a:rPr lang="es-CO" altLang="es-CO" sz="1400" b="1" dirty="0">
                  <a:solidFill>
                    <a:srgbClr val="0070C0"/>
                  </a:solidFill>
                </a:rPr>
                <a:t>Favorece el ingreso de capitales provenientes de actividades </a:t>
              </a:r>
            </a:p>
            <a:p>
              <a:pPr>
                <a:lnSpc>
                  <a:spcPct val="150000"/>
                </a:lnSpc>
              </a:pPr>
              <a:r>
                <a:rPr lang="es-CO" altLang="es-CO" sz="1400" b="1" dirty="0">
                  <a:solidFill>
                    <a:srgbClr val="0070C0"/>
                  </a:solidFill>
                </a:rPr>
                <a:t>     ilícitas a la economía.</a:t>
              </a:r>
            </a:p>
            <a:p>
              <a:pPr indent="-257244">
                <a:lnSpc>
                  <a:spcPct val="150000"/>
                </a:lnSpc>
                <a:buFont typeface="Wingdings" panose="05000000000000000000" pitchFamily="2" charset="2"/>
                <a:buChar char="q"/>
              </a:pPr>
              <a:r>
                <a:rPr lang="es-CO" altLang="es-CO" sz="1400" b="1" dirty="0">
                  <a:solidFill>
                    <a:srgbClr val="0070C0"/>
                  </a:solidFill>
                </a:rPr>
                <a:t>Encarece las compras estatales.</a:t>
              </a:r>
            </a:p>
            <a:p>
              <a:pPr indent="-257244">
                <a:lnSpc>
                  <a:spcPct val="150000"/>
                </a:lnSpc>
                <a:buFont typeface="Wingdings" panose="05000000000000000000" pitchFamily="2" charset="2"/>
                <a:buChar char="q"/>
              </a:pPr>
              <a:r>
                <a:rPr lang="es-CO" altLang="es-CO" sz="1400" b="1" dirty="0">
                  <a:solidFill>
                    <a:srgbClr val="0070C0"/>
                  </a:solidFill>
                </a:rPr>
                <a:t>Desalienta la inversión nacional y extranjera.</a:t>
              </a:r>
            </a:p>
            <a:p>
              <a:pPr indent="-257244">
                <a:lnSpc>
                  <a:spcPct val="150000"/>
                </a:lnSpc>
                <a:buFont typeface="Wingdings" panose="05000000000000000000" pitchFamily="2" charset="2"/>
                <a:buChar char="q"/>
              </a:pPr>
              <a:r>
                <a:rPr lang="es-CO" altLang="es-CO" sz="1400" b="1" dirty="0">
                  <a:solidFill>
                    <a:srgbClr val="0070C0"/>
                  </a:solidFill>
                </a:rPr>
                <a:t>Desestimula la participación ciudadana.</a:t>
              </a:r>
            </a:p>
          </p:txBody>
        </p:sp>
      </p:grpSp>
    </p:spTree>
    <p:extLst>
      <p:ext uri="{BB962C8B-B14F-4D97-AF65-F5344CB8AC3E}">
        <p14:creationId xmlns:p14="http://schemas.microsoft.com/office/powerpoint/2010/main" val="375019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redondeado 16"/>
          <p:cNvSpPr/>
          <p:nvPr/>
        </p:nvSpPr>
        <p:spPr>
          <a:xfrm>
            <a:off x="0" y="710588"/>
            <a:ext cx="9143999" cy="45169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2" name="Título 1"/>
          <p:cNvSpPr>
            <a:spLocks noGrp="1"/>
          </p:cNvSpPr>
          <p:nvPr>
            <p:ph type="title"/>
          </p:nvPr>
        </p:nvSpPr>
        <p:spPr>
          <a:xfrm>
            <a:off x="1883885" y="91430"/>
            <a:ext cx="5712246" cy="756870"/>
          </a:xfrm>
        </p:spPr>
        <p:txBody>
          <a:bodyPr>
            <a:normAutofit fontScale="90000"/>
          </a:bodyPr>
          <a:lstStyle/>
          <a:p>
            <a:pPr algn="just"/>
            <a:r>
              <a:rPr lang="es-AR" sz="2101" b="1" dirty="0">
                <a:solidFill>
                  <a:schemeClr val="accent5"/>
                </a:solidFill>
              </a:rPr>
              <a:t>DEL LAVADO DE ACTIVOS -LA- Y </a:t>
            </a:r>
            <a:br>
              <a:rPr lang="es-AR" sz="2101" b="1" dirty="0">
                <a:solidFill>
                  <a:schemeClr val="accent5"/>
                </a:solidFill>
              </a:rPr>
            </a:br>
            <a:r>
              <a:rPr lang="es-AR" sz="2101" b="1" dirty="0">
                <a:solidFill>
                  <a:schemeClr val="accent5"/>
                </a:solidFill>
              </a:rPr>
              <a:t>FINANCIAMIENTO DEL TERRORISMO -FT-</a:t>
            </a:r>
            <a:br>
              <a:rPr lang="es-AR" sz="2101" b="1" dirty="0">
                <a:solidFill>
                  <a:srgbClr val="002060"/>
                </a:solidFill>
              </a:rPr>
            </a:br>
            <a:r>
              <a:rPr lang="es-AR" sz="2101" b="1" dirty="0">
                <a:solidFill>
                  <a:srgbClr val="002060"/>
                </a:solidFill>
              </a:rPr>
              <a:t>                               </a:t>
            </a:r>
            <a:endParaRPr lang="es-AR" sz="2101" b="1" dirty="0">
              <a:solidFill>
                <a:srgbClr val="7030A0"/>
              </a:solidFill>
            </a:endParaRPr>
          </a:p>
        </p:txBody>
      </p:sp>
      <p:sp>
        <p:nvSpPr>
          <p:cNvPr id="3" name="Marcador de contenido 2"/>
          <p:cNvSpPr>
            <a:spLocks noGrp="1"/>
          </p:cNvSpPr>
          <p:nvPr>
            <p:ph idx="1"/>
          </p:nvPr>
        </p:nvSpPr>
        <p:spPr>
          <a:xfrm>
            <a:off x="1600897" y="939876"/>
            <a:ext cx="7306240" cy="1885828"/>
          </a:xfrm>
        </p:spPr>
        <p:txBody>
          <a:bodyPr>
            <a:noAutofit/>
          </a:bodyPr>
          <a:lstStyle/>
          <a:p>
            <a:pPr marL="0" indent="0">
              <a:buNone/>
            </a:pPr>
            <a:r>
              <a:rPr lang="es-AR" sz="1800" b="1" dirty="0"/>
              <a:t>Ningún país, economía o sector es inmune al delito de lavado de activos</a:t>
            </a:r>
          </a:p>
          <a:p>
            <a:pPr marL="0" indent="0" algn="just">
              <a:buNone/>
            </a:pPr>
            <a:r>
              <a:rPr lang="es-AR" sz="1800" b="1" dirty="0"/>
              <a:t>El LA y el FT tienen efectos transversales perversos y devastadores: distribución del poder económico, afectación de la integridad del sistema financiero, de la seguridad del estado, daños reputacionales y en el desarrollo social y humano.</a:t>
            </a:r>
          </a:p>
        </p:txBody>
      </p:sp>
      <p:sp>
        <p:nvSpPr>
          <p:cNvPr id="10" name="Flecha curvada hacia arriba 9"/>
          <p:cNvSpPr/>
          <p:nvPr/>
        </p:nvSpPr>
        <p:spPr>
          <a:xfrm>
            <a:off x="736575" y="4370062"/>
            <a:ext cx="1566582" cy="432158"/>
          </a:xfrm>
          <a:prstGeom prst="curvedUp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solidFill>
                <a:schemeClr val="tx1"/>
              </a:solidFill>
            </a:endParaRPr>
          </a:p>
        </p:txBody>
      </p:sp>
      <p:sp>
        <p:nvSpPr>
          <p:cNvPr id="11" name="Flecha curvada hacia arriba 10"/>
          <p:cNvSpPr/>
          <p:nvPr/>
        </p:nvSpPr>
        <p:spPr>
          <a:xfrm>
            <a:off x="2411198" y="4370061"/>
            <a:ext cx="1404521" cy="432159"/>
          </a:xfrm>
          <a:prstGeom prst="curvedUp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solidFill>
                <a:schemeClr val="tx1"/>
              </a:solidFill>
            </a:endParaRPr>
          </a:p>
        </p:txBody>
      </p:sp>
      <p:sp>
        <p:nvSpPr>
          <p:cNvPr id="12" name="Flecha curvada hacia arriba 11"/>
          <p:cNvSpPr/>
          <p:nvPr/>
        </p:nvSpPr>
        <p:spPr>
          <a:xfrm>
            <a:off x="4018082" y="4379366"/>
            <a:ext cx="1593718" cy="422855"/>
          </a:xfrm>
          <a:prstGeom prst="curvedUp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800">
              <a:solidFill>
                <a:schemeClr val="tx1"/>
              </a:solidFill>
            </a:endParaRPr>
          </a:p>
        </p:txBody>
      </p:sp>
      <p:grpSp>
        <p:nvGrpSpPr>
          <p:cNvPr id="4" name="Grupo 3"/>
          <p:cNvGrpSpPr/>
          <p:nvPr/>
        </p:nvGrpSpPr>
        <p:grpSpPr>
          <a:xfrm>
            <a:off x="77118" y="1030077"/>
            <a:ext cx="1260802" cy="1665363"/>
            <a:chOff x="292765" y="1340768"/>
            <a:chExt cx="1490663" cy="1872208"/>
          </a:xfrm>
        </p:grpSpPr>
        <p:pic>
          <p:nvPicPr>
            <p:cNvPr id="14" name="Imagen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2765" y="2348880"/>
              <a:ext cx="1490663" cy="864096"/>
            </a:xfrm>
            <a:prstGeom prst="rect">
              <a:avLst/>
            </a:prstGeom>
            <a:ln>
              <a:noFill/>
            </a:ln>
          </p:spPr>
        </p:pic>
        <p:pic>
          <p:nvPicPr>
            <p:cNvPr id="15" name="Imagen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765" y="1340768"/>
              <a:ext cx="1490663" cy="1008112"/>
            </a:xfrm>
            <a:prstGeom prst="rect">
              <a:avLst/>
            </a:prstGeom>
            <a:ln>
              <a:noFill/>
            </a:ln>
          </p:spPr>
        </p:pic>
      </p:grpSp>
      <p:sp>
        <p:nvSpPr>
          <p:cNvPr id="18" name="Esquina doblada 17"/>
          <p:cNvSpPr/>
          <p:nvPr/>
        </p:nvSpPr>
        <p:spPr>
          <a:xfrm>
            <a:off x="304415" y="3358137"/>
            <a:ext cx="1404522" cy="1011925"/>
          </a:xfrm>
          <a:prstGeom prst="foldedCorner">
            <a:avLst/>
          </a:prstGeom>
          <a:ln>
            <a:solidFill>
              <a:schemeClr val="accent4">
                <a:lumMod val="75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Efectos Financieros </a:t>
            </a:r>
          </a:p>
        </p:txBody>
      </p:sp>
      <p:sp>
        <p:nvSpPr>
          <p:cNvPr id="19" name="Esquina doblada 18"/>
          <p:cNvSpPr/>
          <p:nvPr/>
        </p:nvSpPr>
        <p:spPr>
          <a:xfrm>
            <a:off x="3329538" y="3358137"/>
            <a:ext cx="1509815" cy="1011925"/>
          </a:xfrm>
          <a:prstGeom prst="foldedCorner">
            <a:avLst/>
          </a:prstGeom>
          <a:ln>
            <a:solidFill>
              <a:schemeClr val="accent4">
                <a:lumMod val="75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Efectos Económicos</a:t>
            </a:r>
          </a:p>
        </p:txBody>
      </p:sp>
      <p:sp>
        <p:nvSpPr>
          <p:cNvPr id="20" name="Esquina doblada 19"/>
          <p:cNvSpPr/>
          <p:nvPr/>
        </p:nvSpPr>
        <p:spPr>
          <a:xfrm>
            <a:off x="1816976" y="3358136"/>
            <a:ext cx="1350502" cy="1011926"/>
          </a:xfrm>
          <a:prstGeom prst="foldedCorner">
            <a:avLst/>
          </a:prstGeom>
          <a:ln>
            <a:solidFill>
              <a:schemeClr val="accent4">
                <a:lumMod val="75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Amenazas Sociales</a:t>
            </a:r>
          </a:p>
        </p:txBody>
      </p:sp>
      <p:sp>
        <p:nvSpPr>
          <p:cNvPr id="21" name="Esquina doblada 20"/>
          <p:cNvSpPr/>
          <p:nvPr/>
        </p:nvSpPr>
        <p:spPr>
          <a:xfrm>
            <a:off x="5003908" y="3358136"/>
            <a:ext cx="1913959" cy="1011925"/>
          </a:xfrm>
          <a:prstGeom prst="foldedCorner">
            <a:avLst/>
          </a:prstGeom>
          <a:ln>
            <a:solidFill>
              <a:schemeClr val="accent4">
                <a:lumMod val="75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Costos </a:t>
            </a:r>
            <a:r>
              <a:rPr lang="es-CO" sz="2000" b="1" dirty="0" err="1"/>
              <a:t>Reputacionales</a:t>
            </a:r>
            <a:r>
              <a:rPr lang="es-CO" sz="2000" b="1" dirty="0"/>
              <a:t> </a:t>
            </a:r>
          </a:p>
        </p:txBody>
      </p:sp>
      <p:sp>
        <p:nvSpPr>
          <p:cNvPr id="22" name="Igual que 21"/>
          <p:cNvSpPr/>
          <p:nvPr/>
        </p:nvSpPr>
        <p:spPr>
          <a:xfrm>
            <a:off x="6948884" y="3559761"/>
            <a:ext cx="324120" cy="432161"/>
          </a:xfrm>
          <a:prstGeom prst="mathEqual">
            <a:avLst/>
          </a:prstGeom>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3">
              <a:solidFill>
                <a:schemeClr val="tx2"/>
              </a:solidFill>
            </a:endParaRPr>
          </a:p>
        </p:txBody>
      </p:sp>
      <p:sp>
        <p:nvSpPr>
          <p:cNvPr id="25" name="Cerrar llave 24"/>
          <p:cNvSpPr/>
          <p:nvPr/>
        </p:nvSpPr>
        <p:spPr>
          <a:xfrm>
            <a:off x="1276775" y="1030077"/>
            <a:ext cx="182959" cy="1665363"/>
          </a:xfrm>
          <a:prstGeom prst="rightBrace">
            <a:avLst>
              <a:gd name="adj1" fmla="val 8331"/>
              <a:gd name="adj2" fmla="val 46322"/>
            </a:avLst>
          </a:prstGeom>
          <a:noFill/>
          <a:ln w="28575">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053" b="1" dirty="0"/>
          </a:p>
        </p:txBody>
      </p:sp>
      <p:sp>
        <p:nvSpPr>
          <p:cNvPr id="24" name="Pergamino vertical 23"/>
          <p:cNvSpPr/>
          <p:nvPr/>
        </p:nvSpPr>
        <p:spPr>
          <a:xfrm>
            <a:off x="7124362" y="2848196"/>
            <a:ext cx="2019637" cy="1954026"/>
          </a:xfrm>
          <a:prstGeom prst="verticalScroll">
            <a:avLst/>
          </a:prstGeom>
          <a:ln>
            <a:solidFill>
              <a:schemeClr val="accent4"/>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Desarrollo del </a:t>
            </a:r>
          </a:p>
          <a:p>
            <a:pPr algn="ctr"/>
            <a:r>
              <a:rPr lang="es-CO" sz="2400" b="1" dirty="0"/>
              <a:t>País</a:t>
            </a:r>
          </a:p>
        </p:txBody>
      </p:sp>
    </p:spTree>
    <p:extLst>
      <p:ext uri="{BB962C8B-B14F-4D97-AF65-F5344CB8AC3E}">
        <p14:creationId xmlns:p14="http://schemas.microsoft.com/office/powerpoint/2010/main" val="374230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1" grpId="0" animBg="1"/>
      <p:bldP spid="12" grpId="0" animBg="1"/>
      <p:bldP spid="18" grpId="0" animBg="1"/>
      <p:bldP spid="19" grpId="0" animBg="1"/>
      <p:bldP spid="20" grpId="0" animBg="1"/>
      <p:bldP spid="21" grpId="0" animBg="1"/>
      <p:bldP spid="22" grpId="0" animBg="1"/>
      <p:bldP spid="25"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18950899">
            <a:off x="2030229" y="1983693"/>
            <a:ext cx="287334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adroTexto 2"/>
          <p:cNvSpPr txBox="1">
            <a:spLocks noChangeArrowheads="1"/>
          </p:cNvSpPr>
          <p:nvPr/>
        </p:nvSpPr>
        <p:spPr bwMode="auto">
          <a:xfrm>
            <a:off x="4663440" y="148590"/>
            <a:ext cx="4221480" cy="284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Geneva"/>
                <a:cs typeface="Geneva"/>
              </a:defRPr>
            </a:lvl1pPr>
            <a:lvl2pPr marL="742950" indent="-285750">
              <a:defRPr>
                <a:solidFill>
                  <a:schemeClr val="tx1"/>
                </a:solidFill>
                <a:latin typeface="Calibri" panose="020F0502020204030204" pitchFamily="34" charset="0"/>
                <a:ea typeface="Geneva"/>
                <a:cs typeface="Geneva"/>
              </a:defRPr>
            </a:lvl2pPr>
            <a:lvl3pPr marL="1143000" indent="-228600">
              <a:defRPr>
                <a:solidFill>
                  <a:schemeClr val="tx1"/>
                </a:solidFill>
                <a:latin typeface="Calibri" panose="020F0502020204030204" pitchFamily="34" charset="0"/>
                <a:ea typeface="Geneva"/>
                <a:cs typeface="Geneva"/>
              </a:defRPr>
            </a:lvl3pPr>
            <a:lvl4pPr marL="1600200" indent="-228600">
              <a:defRPr>
                <a:solidFill>
                  <a:schemeClr val="tx1"/>
                </a:solidFill>
                <a:latin typeface="Calibri" panose="020F0502020204030204" pitchFamily="34" charset="0"/>
                <a:ea typeface="Geneva"/>
                <a:cs typeface="Geneva"/>
              </a:defRPr>
            </a:lvl4pPr>
            <a:lvl5pPr marL="2057400" indent="-228600">
              <a:defRPr>
                <a:solidFill>
                  <a:schemeClr val="tx1"/>
                </a:solidFill>
                <a:latin typeface="Calibri" panose="020F0502020204030204"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9pPr>
          </a:lstStyle>
          <a:p>
            <a:pPr algn="ctr"/>
            <a:r>
              <a:rPr lang="es-CO" altLang="es-CO" sz="2500" b="1" dirty="0"/>
              <a:t>ESTRATEGIAS DEL REGULADOR FRENTE A LOS NUEVOS MARCOS NORMATIVOS DE CONTABILIDAD PÚBLICA</a:t>
            </a:r>
          </a:p>
          <a:p>
            <a:pPr algn="ctr"/>
            <a:r>
              <a:rPr lang="es-ES" altLang="es-ES" sz="1800" b="1" i="1" dirty="0"/>
              <a:t>Lecciones aprendidas sobre el</a:t>
            </a:r>
          </a:p>
          <a:p>
            <a:pPr algn="ctr"/>
            <a:r>
              <a:rPr lang="es-ES" altLang="es-ES" sz="1800" b="1" i="1" dirty="0"/>
              <a:t> proceso de adopción de las NICSP.</a:t>
            </a:r>
          </a:p>
          <a:p>
            <a:pPr algn="ctr"/>
            <a:endParaRPr lang="es-CO" altLang="es-ES" sz="1800" dirty="0"/>
          </a:p>
          <a:p>
            <a:pPr algn="ctr"/>
            <a:endParaRPr lang="es-CO" altLang="es-CO" sz="2500" b="1" dirty="0"/>
          </a:p>
        </p:txBody>
      </p:sp>
      <p:sp>
        <p:nvSpPr>
          <p:cNvPr id="2" name="Rectángulo 1"/>
          <p:cNvSpPr/>
          <p:nvPr/>
        </p:nvSpPr>
        <p:spPr>
          <a:xfrm>
            <a:off x="4785360" y="2746802"/>
            <a:ext cx="4282440" cy="2308324"/>
          </a:xfrm>
          <a:prstGeom prst="rect">
            <a:avLst/>
          </a:prstGeom>
        </p:spPr>
        <p:txBody>
          <a:bodyPr wrap="square">
            <a:spAutoFit/>
          </a:bodyPr>
          <a:lstStyle/>
          <a:p>
            <a:pPr algn="ctr"/>
            <a:r>
              <a:rPr lang="es-ES" sz="2400" b="1" dirty="0">
                <a:latin typeface="Calibri" panose="020F0502020204030204" pitchFamily="34" charset="0"/>
                <a:ea typeface="Geneva"/>
                <a:cs typeface="Geneva"/>
              </a:rPr>
              <a:t>BUENAS  PRÁCTICAS  DE  </a:t>
            </a:r>
          </a:p>
          <a:p>
            <a:pPr algn="ctr"/>
            <a:r>
              <a:rPr lang="es-ES" sz="2400" b="1" dirty="0">
                <a:latin typeface="Calibri" panose="020F0502020204030204" pitchFamily="34" charset="0"/>
                <a:ea typeface="Geneva"/>
                <a:cs typeface="Geneva"/>
              </a:rPr>
              <a:t>IMPULSO  A  LA TRANSPARENCIA  Y  PREVENCIÓN  DE OPERACIONES  ILÍCITAS  EN  EL  SECTOR PÚBLICO</a:t>
            </a:r>
          </a:p>
        </p:txBody>
      </p:sp>
    </p:spTree>
    <p:extLst>
      <p:ext uri="{BB962C8B-B14F-4D97-AF65-F5344CB8AC3E}">
        <p14:creationId xmlns:p14="http://schemas.microsoft.com/office/powerpoint/2010/main" val="3905052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redondeado 20"/>
          <p:cNvSpPr/>
          <p:nvPr/>
        </p:nvSpPr>
        <p:spPr>
          <a:xfrm>
            <a:off x="55084" y="49576"/>
            <a:ext cx="9088915" cy="56654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pic>
        <p:nvPicPr>
          <p:cNvPr id="7" name="Picture 2" descr="D:\BACKUP 03 MARZO 2016\Desktop\descarg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869656">
            <a:off x="2625636" y="1109933"/>
            <a:ext cx="2177355" cy="176704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10 CuadroTexto"/>
          <p:cNvSpPr txBox="1"/>
          <p:nvPr/>
        </p:nvSpPr>
        <p:spPr>
          <a:xfrm>
            <a:off x="117648" y="830590"/>
            <a:ext cx="2304402" cy="808184"/>
          </a:xfrm>
          <a:prstGeom prst="rect">
            <a:avLst/>
          </a:prstGeom>
          <a:noFill/>
          <a:ln>
            <a:solidFill>
              <a:schemeClr val="accent2">
                <a:lumMod val="75000"/>
              </a:schemeClr>
            </a:solidFill>
          </a:ln>
          <a:effectLst>
            <a:glow rad="63500">
              <a:schemeClr val="accent4">
                <a:satMod val="175000"/>
                <a:alpha val="40000"/>
              </a:schemeClr>
            </a:glow>
          </a:effectLst>
          <a:scene3d>
            <a:camera prst="orthographicFront"/>
            <a:lightRig rig="threePt" dir="t"/>
          </a:scene3d>
          <a:sp3d>
            <a:bevelT w="139700" prst="cross"/>
          </a:sp3d>
        </p:spPr>
        <p:txBody>
          <a:bodyPr wrap="square" lIns="68592" tIns="34297" rIns="68592" bIns="34297" rtlCol="0">
            <a:spAutoFit/>
          </a:bodyPr>
          <a:lstStyle/>
          <a:p>
            <a:pPr algn="ctr"/>
            <a:r>
              <a:rPr lang="es-CO" sz="2401" b="1" dirty="0">
                <a:solidFill>
                  <a:srgbClr val="000000"/>
                </a:solidFill>
              </a:rPr>
              <a:t>BUEN  GOBIERNO ES</a:t>
            </a:r>
            <a:r>
              <a:rPr lang="es-CO" sz="1053" b="1" dirty="0">
                <a:solidFill>
                  <a:srgbClr val="000000"/>
                </a:solidFill>
              </a:rPr>
              <a:t>: </a:t>
            </a:r>
          </a:p>
        </p:txBody>
      </p:sp>
      <p:sp>
        <p:nvSpPr>
          <p:cNvPr id="10" name="11 Flecha curvada hacia abajo"/>
          <p:cNvSpPr/>
          <p:nvPr/>
        </p:nvSpPr>
        <p:spPr bwMode="auto">
          <a:xfrm rot="1157192">
            <a:off x="564839" y="650888"/>
            <a:ext cx="3376001" cy="702643"/>
          </a:xfrm>
          <a:prstGeom prst="curvedDown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68592" tIns="34297" rIns="68592" bIns="34297" numCol="1" rtlCol="0" anchor="t" anchorCtr="0" compatLnSpc="1">
            <a:prstTxWarp prst="textNoShape">
              <a:avLst/>
            </a:prstTxWarp>
          </a:bodyPr>
          <a:lstStyle/>
          <a:p>
            <a:endParaRPr lang="es-CO" sz="1800" dirty="0">
              <a:solidFill>
                <a:srgbClr val="000000"/>
              </a:solidFill>
              <a:latin typeface="Times New Roman" pitchFamily="18" charset="0"/>
            </a:endParaRPr>
          </a:p>
        </p:txBody>
      </p:sp>
      <p:sp>
        <p:nvSpPr>
          <p:cNvPr id="11" name="9 CuadroTexto"/>
          <p:cNvSpPr txBox="1"/>
          <p:nvPr/>
        </p:nvSpPr>
        <p:spPr>
          <a:xfrm>
            <a:off x="0" y="3010413"/>
            <a:ext cx="4031799" cy="2332319"/>
          </a:xfrm>
          <a:prstGeom prst="rect">
            <a:avLst/>
          </a:prstGeom>
          <a:noFill/>
        </p:spPr>
        <p:txBody>
          <a:bodyPr wrap="square" lIns="68592" tIns="34297" rIns="68592" bIns="34297" rtlCol="0">
            <a:spAutoFit/>
          </a:bodyPr>
          <a:lstStyle/>
          <a:p>
            <a:r>
              <a:rPr lang="es-CO" sz="2101" b="1" dirty="0">
                <a:solidFill>
                  <a:srgbClr val="000000"/>
                </a:solidFill>
                <a:latin typeface="Calibri"/>
              </a:rPr>
              <a:t>       más que un PRINCIPIO…  un          	</a:t>
            </a:r>
            <a:r>
              <a:rPr lang="es-CO" sz="2101" b="1" u="sng" dirty="0">
                <a:solidFill>
                  <a:srgbClr val="000000"/>
                </a:solidFill>
                <a:latin typeface="Calibri"/>
              </a:rPr>
              <a:t>BENEFICIO</a:t>
            </a:r>
            <a:r>
              <a:rPr lang="es-CO" sz="2101" b="1" dirty="0">
                <a:solidFill>
                  <a:srgbClr val="000000"/>
                </a:solidFill>
                <a:latin typeface="Calibri"/>
              </a:rPr>
              <a:t> en términos de:</a:t>
            </a:r>
          </a:p>
          <a:p>
            <a:endParaRPr lang="es-CO" sz="2101" b="1" dirty="0">
              <a:solidFill>
                <a:srgbClr val="000000"/>
              </a:solidFill>
              <a:latin typeface="Calibri"/>
            </a:endParaRPr>
          </a:p>
          <a:p>
            <a:pPr marL="600092" lvl="1" indent="-257223">
              <a:buFont typeface="Arial" panose="020B0604020202020204" pitchFamily="34" charset="0"/>
              <a:buChar char="•"/>
            </a:pPr>
            <a:r>
              <a:rPr lang="es-CO" sz="2101" b="1" dirty="0">
                <a:solidFill>
                  <a:srgbClr val="000000"/>
                </a:solidFill>
                <a:latin typeface="Calibri"/>
              </a:rPr>
              <a:t>Calidad de Información</a:t>
            </a:r>
          </a:p>
          <a:p>
            <a:pPr marL="600092" lvl="1" indent="-257223">
              <a:buFont typeface="Arial" panose="020B0604020202020204" pitchFamily="34" charset="0"/>
              <a:buChar char="•"/>
            </a:pPr>
            <a:r>
              <a:rPr lang="es-CO" sz="2101" b="1" dirty="0">
                <a:solidFill>
                  <a:srgbClr val="000000"/>
                </a:solidFill>
                <a:latin typeface="Calibri"/>
              </a:rPr>
              <a:t>Uso de la Información</a:t>
            </a:r>
          </a:p>
          <a:p>
            <a:pPr marL="600092" lvl="1" indent="-257223">
              <a:buFont typeface="Arial" panose="020B0604020202020204" pitchFamily="34" charset="0"/>
              <a:buChar char="•"/>
            </a:pPr>
            <a:r>
              <a:rPr lang="es-CO" sz="2101" b="1" dirty="0">
                <a:solidFill>
                  <a:srgbClr val="000000"/>
                </a:solidFill>
                <a:latin typeface="Calibri"/>
              </a:rPr>
              <a:t>Divulgación Proactiva de la Información</a:t>
            </a:r>
          </a:p>
        </p:txBody>
      </p:sp>
      <p:sp>
        <p:nvSpPr>
          <p:cNvPr id="13" name="10 CuadroTexto"/>
          <p:cNvSpPr txBox="1"/>
          <p:nvPr/>
        </p:nvSpPr>
        <p:spPr>
          <a:xfrm>
            <a:off x="6207704" y="750718"/>
            <a:ext cx="2721968" cy="808184"/>
          </a:xfrm>
          <a:prstGeom prst="rect">
            <a:avLst/>
          </a:prstGeom>
          <a:noFill/>
          <a:ln>
            <a:solidFill>
              <a:schemeClr val="accent2">
                <a:lumMod val="75000"/>
              </a:schemeClr>
            </a:solidFill>
          </a:ln>
          <a:effectLst>
            <a:glow rad="63500">
              <a:schemeClr val="accent4">
                <a:satMod val="175000"/>
                <a:alpha val="40000"/>
              </a:schemeClr>
            </a:glow>
          </a:effectLst>
          <a:scene3d>
            <a:camera prst="orthographicFront"/>
            <a:lightRig rig="threePt" dir="t"/>
          </a:scene3d>
          <a:sp3d>
            <a:bevelT w="139700" prst="cross"/>
          </a:sp3d>
        </p:spPr>
        <p:txBody>
          <a:bodyPr wrap="square" lIns="68592" tIns="34297" rIns="68592" bIns="34297" rtlCol="0">
            <a:spAutoFit/>
          </a:bodyPr>
          <a:lstStyle/>
          <a:p>
            <a:pPr algn="ctr"/>
            <a:r>
              <a:rPr lang="es-CO" sz="2401" b="1" dirty="0">
                <a:solidFill>
                  <a:srgbClr val="000000"/>
                </a:solidFill>
              </a:rPr>
              <a:t>OPERACIONES ILÍCITAS</a:t>
            </a:r>
            <a:r>
              <a:rPr lang="es-CO" sz="1053" b="1" dirty="0">
                <a:solidFill>
                  <a:srgbClr val="000000"/>
                </a:solidFill>
              </a:rPr>
              <a:t> </a:t>
            </a:r>
          </a:p>
        </p:txBody>
      </p:sp>
      <p:pic>
        <p:nvPicPr>
          <p:cNvPr id="14" name="Imagen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1740" y="3028437"/>
            <a:ext cx="1256628" cy="1287605"/>
          </a:xfrm>
          <a:prstGeom prst="rect">
            <a:avLst/>
          </a:prstGeom>
        </p:spPr>
      </p:pic>
      <p:pic>
        <p:nvPicPr>
          <p:cNvPr id="15" name="Imagen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0899" y="3037313"/>
            <a:ext cx="1538773" cy="1287605"/>
          </a:xfrm>
          <a:prstGeom prst="rect">
            <a:avLst/>
          </a:prstGeom>
        </p:spPr>
      </p:pic>
      <p:pic>
        <p:nvPicPr>
          <p:cNvPr id="18" name="Imagen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65922" y="4333794"/>
            <a:ext cx="1262447" cy="1240741"/>
          </a:xfrm>
          <a:prstGeom prst="rect">
            <a:avLst/>
          </a:prstGeom>
        </p:spPr>
      </p:pic>
      <p:pic>
        <p:nvPicPr>
          <p:cNvPr id="2" name="Imagen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42196" y="1562819"/>
            <a:ext cx="1587476" cy="1474492"/>
          </a:xfrm>
          <a:prstGeom prst="rect">
            <a:avLst/>
          </a:prstGeom>
        </p:spPr>
      </p:pic>
      <p:pic>
        <p:nvPicPr>
          <p:cNvPr id="3" name="Imagen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46834" y="1558837"/>
            <a:ext cx="1344065" cy="1514743"/>
          </a:xfrm>
          <a:prstGeom prst="rect">
            <a:avLst/>
          </a:prstGeom>
        </p:spPr>
      </p:pic>
      <p:pic>
        <p:nvPicPr>
          <p:cNvPr id="12" name="Imagen 11"/>
          <p:cNvPicPr>
            <a:picLocks noChangeAspect="1"/>
          </p:cNvPicPr>
          <p:nvPr/>
        </p:nvPicPr>
        <p:blipFill>
          <a:blip r:embed="rId9"/>
          <a:stretch>
            <a:fillRect/>
          </a:stretch>
        </p:blipFill>
        <p:spPr>
          <a:xfrm>
            <a:off x="4905343" y="49576"/>
            <a:ext cx="1440873" cy="1652530"/>
          </a:xfrm>
          <a:prstGeom prst="rect">
            <a:avLst/>
          </a:prstGeom>
        </p:spPr>
      </p:pic>
      <p:cxnSp>
        <p:nvCxnSpPr>
          <p:cNvPr id="17" name="Conector recto 16"/>
          <p:cNvCxnSpPr/>
          <p:nvPr/>
        </p:nvCxnSpPr>
        <p:spPr>
          <a:xfrm>
            <a:off x="4907905" y="1624988"/>
            <a:ext cx="790316" cy="1412325"/>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5" name="Rectángulo 24"/>
          <p:cNvSpPr/>
          <p:nvPr/>
        </p:nvSpPr>
        <p:spPr>
          <a:xfrm rot="3633389">
            <a:off x="5081408" y="2155153"/>
            <a:ext cx="979533" cy="323165"/>
          </a:xfrm>
          <a:prstGeom prst="rect">
            <a:avLst/>
          </a:prstGeom>
        </p:spPr>
        <p:txBody>
          <a:bodyPr wrap="square">
            <a:spAutoFit/>
          </a:bodyPr>
          <a:lstStyle/>
          <a:p>
            <a:r>
              <a:rPr lang="es-CO" sz="1500" b="1" dirty="0"/>
              <a:t>RUPTURA</a:t>
            </a:r>
            <a:r>
              <a:rPr lang="es-CO" sz="1053" b="1" dirty="0"/>
              <a:t> </a:t>
            </a:r>
          </a:p>
        </p:txBody>
      </p:sp>
      <p:pic>
        <p:nvPicPr>
          <p:cNvPr id="26" name="Imagen 2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28368" y="4316041"/>
            <a:ext cx="1548756" cy="1258493"/>
          </a:xfrm>
          <a:prstGeom prst="rect">
            <a:avLst/>
          </a:prstGeom>
        </p:spPr>
      </p:pic>
      <p:pic>
        <p:nvPicPr>
          <p:cNvPr id="27" name="Imagen 2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871715" y="3037312"/>
            <a:ext cx="1315379" cy="1269853"/>
          </a:xfrm>
          <a:prstGeom prst="rect">
            <a:avLst/>
          </a:prstGeom>
        </p:spPr>
      </p:pic>
      <p:sp>
        <p:nvSpPr>
          <p:cNvPr id="29" name="AutoShape 4" descr="Resultado de imagen para operaciones ilicitas informÃ¡ticas"/>
          <p:cNvSpPr>
            <a:spLocks noChangeAspect="1" noChangeArrowheads="1"/>
          </p:cNvSpPr>
          <p:nvPr/>
        </p:nvSpPr>
        <p:spPr bwMode="auto">
          <a:xfrm>
            <a:off x="116712" y="176705"/>
            <a:ext cx="228660" cy="2286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es-CO" sz="1053"/>
          </a:p>
        </p:txBody>
      </p:sp>
      <p:pic>
        <p:nvPicPr>
          <p:cNvPr id="31" name="Imagen 3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871716" y="4316039"/>
            <a:ext cx="1310789" cy="1258496"/>
          </a:xfrm>
          <a:prstGeom prst="rect">
            <a:avLst/>
          </a:prstGeom>
        </p:spPr>
      </p:pic>
      <p:sp>
        <p:nvSpPr>
          <p:cNvPr id="5" name="Rectángulo 4"/>
          <p:cNvSpPr/>
          <p:nvPr/>
        </p:nvSpPr>
        <p:spPr>
          <a:xfrm rot="900505">
            <a:off x="2569477" y="1869123"/>
            <a:ext cx="1440426" cy="461683"/>
          </a:xfrm>
          <a:prstGeom prst="rect">
            <a:avLst/>
          </a:prstGeom>
          <a:noFill/>
        </p:spPr>
        <p:txBody>
          <a:bodyPr wrap="square" lIns="68598" tIns="34299" rIns="68598" bIns="34299">
            <a:spAutoFit/>
          </a:bodyPr>
          <a:lstStyle/>
          <a:p>
            <a:pPr algn="ctr"/>
            <a:r>
              <a:rPr lang="es-ES" sz="1275"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en las cuentas </a:t>
            </a:r>
          </a:p>
          <a:p>
            <a:pPr algn="ctr"/>
            <a:r>
              <a:rPr lang="es-ES" sz="1275"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y recursos</a:t>
            </a:r>
          </a:p>
        </p:txBody>
      </p:sp>
    </p:spTree>
    <p:extLst>
      <p:ext uri="{BB962C8B-B14F-4D97-AF65-F5344CB8AC3E}">
        <p14:creationId xmlns:p14="http://schemas.microsoft.com/office/powerpoint/2010/main" val="221827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1250"/>
                                        <p:tgtEl>
                                          <p:spTgt spid="11">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250"/>
                                        <p:tgtEl>
                                          <p:spTgt spid="11">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1250"/>
                                        <p:tgtEl>
                                          <p:spTgt spid="11">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fade">
                                      <p:cBhvr>
                                        <p:cTn id="25" dur="125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25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25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250"/>
                                        <p:tgtEl>
                                          <p:spTgt spid="25"/>
                                        </p:tgtEl>
                                      </p:cBhvr>
                                    </p:animEffect>
                                  </p:childTnLst>
                                </p:cTn>
                              </p:par>
                            </p:childTnLst>
                          </p:cTn>
                        </p:par>
                        <p:par>
                          <p:cTn id="37" fill="hold">
                            <p:stCondLst>
                              <p:cond delay="1250"/>
                            </p:stCondLst>
                            <p:childTnLst>
                              <p:par>
                                <p:cTn id="38" presetID="10"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par>
                          <p:cTn id="41" fill="hold">
                            <p:stCondLst>
                              <p:cond delay="1750"/>
                            </p:stCondLst>
                            <p:childTnLst>
                              <p:par>
                                <p:cTn id="42" presetID="10" presetClass="entr" presetSubtype="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par>
                          <p:cTn id="45" fill="hold">
                            <p:stCondLst>
                              <p:cond delay="2250"/>
                            </p:stCondLst>
                            <p:childTnLst>
                              <p:par>
                                <p:cTn id="46" presetID="10" presetClass="entr" presetSubtype="0"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par>
                          <p:cTn id="49" fill="hold">
                            <p:stCondLst>
                              <p:cond delay="2750"/>
                            </p:stCondLst>
                            <p:childTnLst>
                              <p:par>
                                <p:cTn id="50" presetID="10" presetClass="entr" presetSubtype="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3250"/>
                            </p:stCondLst>
                            <p:childTnLst>
                              <p:par>
                                <p:cTn id="54" presetID="10"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par>
                          <p:cTn id="57" fill="hold">
                            <p:stCondLst>
                              <p:cond delay="3750"/>
                            </p:stCondLst>
                            <p:childTnLst>
                              <p:par>
                                <p:cTn id="58" presetID="10" presetClass="entr" presetSubtype="0"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par>
                          <p:cTn id="61" fill="hold">
                            <p:stCondLst>
                              <p:cond delay="4250"/>
                            </p:stCondLst>
                            <p:childTnLst>
                              <p:par>
                                <p:cTn id="62" presetID="10" presetClass="entr" presetSubtype="0"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4750"/>
                            </p:stCondLst>
                            <p:childTnLst>
                              <p:par>
                                <p:cTn id="66" presetID="10" presetClass="entr" presetSubtype="0" fill="hold"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par>
                          <p:cTn id="69" fill="hold">
                            <p:stCondLst>
                              <p:cond delay="5250"/>
                            </p:stCondLst>
                            <p:childTnLst>
                              <p:par>
                                <p:cTn id="70" presetID="10" presetClass="entr" presetSubtype="0"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ángulo redondeado 39"/>
          <p:cNvSpPr/>
          <p:nvPr/>
        </p:nvSpPr>
        <p:spPr>
          <a:xfrm>
            <a:off x="26013" y="617256"/>
            <a:ext cx="9073920" cy="46653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pic>
        <p:nvPicPr>
          <p:cNvPr id="30" name="Imagen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7549" y="912776"/>
            <a:ext cx="4237740" cy="4429645"/>
          </a:xfrm>
          <a:prstGeom prst="rect">
            <a:avLst/>
          </a:prstGeom>
        </p:spPr>
      </p:pic>
      <p:sp>
        <p:nvSpPr>
          <p:cNvPr id="4" name="Título 3"/>
          <p:cNvSpPr>
            <a:spLocks noGrp="1"/>
          </p:cNvSpPr>
          <p:nvPr>
            <p:ph type="title"/>
          </p:nvPr>
        </p:nvSpPr>
        <p:spPr>
          <a:xfrm>
            <a:off x="489494" y="148564"/>
            <a:ext cx="8654506" cy="452813"/>
          </a:xfrm>
        </p:spPr>
        <p:txBody>
          <a:bodyPr>
            <a:normAutofit/>
          </a:bodyPr>
          <a:lstStyle/>
          <a:p>
            <a:pPr algn="just"/>
            <a:r>
              <a:rPr lang="es-CO" sz="2101" dirty="0"/>
              <a:t>  </a:t>
            </a:r>
            <a:r>
              <a:rPr lang="es-CO" sz="2101" b="1" dirty="0">
                <a:solidFill>
                  <a:srgbClr val="002060"/>
                </a:solidFill>
              </a:rPr>
              <a:t>ALGUNAS DENOMINACIONES EN PAISES LATINOAMERICANOS</a:t>
            </a:r>
          </a:p>
        </p:txBody>
      </p:sp>
      <p:grpSp>
        <p:nvGrpSpPr>
          <p:cNvPr id="9" name="Grupo 8"/>
          <p:cNvGrpSpPr/>
          <p:nvPr/>
        </p:nvGrpSpPr>
        <p:grpSpPr>
          <a:xfrm>
            <a:off x="5004161" y="4316042"/>
            <a:ext cx="2619784" cy="676109"/>
            <a:chOff x="6670476" y="5373216"/>
            <a:chExt cx="3492136" cy="901244"/>
          </a:xfrm>
        </p:grpSpPr>
        <p:sp>
          <p:nvSpPr>
            <p:cNvPr id="14" name="Rectángulo 13"/>
            <p:cNvSpPr/>
            <p:nvPr/>
          </p:nvSpPr>
          <p:spPr>
            <a:xfrm>
              <a:off x="7894612" y="5949280"/>
              <a:ext cx="2268000" cy="325180"/>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Lavado de activos</a:t>
              </a:r>
            </a:p>
          </p:txBody>
        </p:sp>
        <p:cxnSp>
          <p:nvCxnSpPr>
            <p:cNvPr id="22" name="Conector recto de flecha 21"/>
            <p:cNvCxnSpPr>
              <a:stCxn id="14" idx="1"/>
            </p:cNvCxnSpPr>
            <p:nvPr/>
          </p:nvCxnSpPr>
          <p:spPr>
            <a:xfrm flipH="1" flipV="1">
              <a:off x="6670476" y="5373216"/>
              <a:ext cx="1224136" cy="738654"/>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7" name="Grupo 6"/>
          <p:cNvGrpSpPr/>
          <p:nvPr/>
        </p:nvGrpSpPr>
        <p:grpSpPr>
          <a:xfrm>
            <a:off x="5220242" y="4099962"/>
            <a:ext cx="2862864" cy="260667"/>
            <a:chOff x="6958510" y="5085184"/>
            <a:chExt cx="3816158" cy="347466"/>
          </a:xfrm>
        </p:grpSpPr>
        <p:sp>
          <p:nvSpPr>
            <p:cNvPr id="16" name="Rectángulo 15"/>
            <p:cNvSpPr/>
            <p:nvPr/>
          </p:nvSpPr>
          <p:spPr>
            <a:xfrm>
              <a:off x="8398668" y="5085184"/>
              <a:ext cx="2376000" cy="347466"/>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Blanqueo de dinero</a:t>
              </a:r>
            </a:p>
          </p:txBody>
        </p:sp>
        <p:cxnSp>
          <p:nvCxnSpPr>
            <p:cNvPr id="29" name="Conector recto de flecha 28"/>
            <p:cNvCxnSpPr>
              <a:stCxn id="16" idx="1"/>
            </p:cNvCxnSpPr>
            <p:nvPr/>
          </p:nvCxnSpPr>
          <p:spPr>
            <a:xfrm flipH="1" flipV="1">
              <a:off x="6958510" y="5122278"/>
              <a:ext cx="1440158" cy="136639"/>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6" name="Grupo 5"/>
          <p:cNvGrpSpPr/>
          <p:nvPr/>
        </p:nvGrpSpPr>
        <p:grpSpPr>
          <a:xfrm>
            <a:off x="5128569" y="3395780"/>
            <a:ext cx="2909889" cy="434081"/>
            <a:chOff x="6836310" y="4146520"/>
            <a:chExt cx="3878841" cy="578624"/>
          </a:xfrm>
        </p:grpSpPr>
        <p:sp>
          <p:nvSpPr>
            <p:cNvPr id="20" name="Rectángulo 19"/>
            <p:cNvSpPr/>
            <p:nvPr/>
          </p:nvSpPr>
          <p:spPr>
            <a:xfrm>
              <a:off x="8807151" y="4146520"/>
              <a:ext cx="1908000" cy="578624"/>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Lavado de dinero o bienes </a:t>
              </a:r>
            </a:p>
          </p:txBody>
        </p:sp>
        <p:cxnSp>
          <p:nvCxnSpPr>
            <p:cNvPr id="32" name="Conector recto de flecha 31"/>
            <p:cNvCxnSpPr>
              <a:stCxn id="20" idx="1"/>
            </p:cNvCxnSpPr>
            <p:nvPr/>
          </p:nvCxnSpPr>
          <p:spPr>
            <a:xfrm flipH="1">
              <a:off x="6836310" y="4435832"/>
              <a:ext cx="1970841" cy="60843"/>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5" name="Grupo 4"/>
          <p:cNvGrpSpPr/>
          <p:nvPr/>
        </p:nvGrpSpPr>
        <p:grpSpPr>
          <a:xfrm>
            <a:off x="5722838" y="2479360"/>
            <a:ext cx="3035522" cy="398514"/>
            <a:chOff x="7628463" y="2924944"/>
            <a:chExt cx="4046309" cy="531213"/>
          </a:xfrm>
        </p:grpSpPr>
        <p:sp>
          <p:nvSpPr>
            <p:cNvPr id="15" name="Rectángulo 14"/>
            <p:cNvSpPr/>
            <p:nvPr/>
          </p:nvSpPr>
          <p:spPr>
            <a:xfrm>
              <a:off x="9334772" y="2924944"/>
              <a:ext cx="2340000" cy="531213"/>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Lavado de bienes, derechos y valores</a:t>
              </a:r>
            </a:p>
          </p:txBody>
        </p:sp>
        <p:cxnSp>
          <p:nvCxnSpPr>
            <p:cNvPr id="38" name="Conector recto de flecha 37"/>
            <p:cNvCxnSpPr>
              <a:stCxn id="15" idx="1"/>
            </p:cNvCxnSpPr>
            <p:nvPr/>
          </p:nvCxnSpPr>
          <p:spPr>
            <a:xfrm flipH="1">
              <a:off x="7628463" y="3190551"/>
              <a:ext cx="1706309" cy="240201"/>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3" name="Grupo 2"/>
          <p:cNvGrpSpPr/>
          <p:nvPr/>
        </p:nvGrpSpPr>
        <p:grpSpPr>
          <a:xfrm>
            <a:off x="4817926" y="1722997"/>
            <a:ext cx="3459864" cy="351190"/>
            <a:chOff x="6422227" y="1916723"/>
            <a:chExt cx="4611951" cy="468132"/>
          </a:xfrm>
        </p:grpSpPr>
        <p:sp>
          <p:nvSpPr>
            <p:cNvPr id="17" name="Rectángulo 16"/>
            <p:cNvSpPr/>
            <p:nvPr/>
          </p:nvSpPr>
          <p:spPr>
            <a:xfrm>
              <a:off x="7974178" y="1916723"/>
              <a:ext cx="3060000" cy="350243"/>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Legitimación de capitales </a:t>
              </a:r>
            </a:p>
          </p:txBody>
        </p:sp>
        <p:cxnSp>
          <p:nvCxnSpPr>
            <p:cNvPr id="42" name="Conector recto de flecha 41"/>
            <p:cNvCxnSpPr>
              <a:stCxn id="17" idx="1"/>
            </p:cNvCxnSpPr>
            <p:nvPr/>
          </p:nvCxnSpPr>
          <p:spPr>
            <a:xfrm flipH="1">
              <a:off x="6422227" y="2091845"/>
              <a:ext cx="1551951" cy="293010"/>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2" name="Grupo 1"/>
          <p:cNvGrpSpPr/>
          <p:nvPr/>
        </p:nvGrpSpPr>
        <p:grpSpPr>
          <a:xfrm>
            <a:off x="4333921" y="1263259"/>
            <a:ext cx="1957990" cy="900586"/>
            <a:chOff x="5777056" y="1303899"/>
            <a:chExt cx="2609973" cy="1200468"/>
          </a:xfrm>
        </p:grpSpPr>
        <p:sp>
          <p:nvSpPr>
            <p:cNvPr id="19" name="Rectángulo 18"/>
            <p:cNvSpPr/>
            <p:nvPr/>
          </p:nvSpPr>
          <p:spPr>
            <a:xfrm>
              <a:off x="6155029" y="1303899"/>
              <a:ext cx="2232000" cy="323927"/>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Lavado de activos</a:t>
              </a:r>
            </a:p>
          </p:txBody>
        </p:sp>
        <p:cxnSp>
          <p:nvCxnSpPr>
            <p:cNvPr id="48" name="Conector recto de flecha 47"/>
            <p:cNvCxnSpPr/>
            <p:nvPr/>
          </p:nvCxnSpPr>
          <p:spPr>
            <a:xfrm flipH="1">
              <a:off x="5777056" y="1644178"/>
              <a:ext cx="784526" cy="860189"/>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21" name="Grupo 20"/>
          <p:cNvGrpSpPr/>
          <p:nvPr/>
        </p:nvGrpSpPr>
        <p:grpSpPr>
          <a:xfrm>
            <a:off x="2033057" y="3678823"/>
            <a:ext cx="2584418" cy="486724"/>
            <a:chOff x="2710036" y="4523812"/>
            <a:chExt cx="3444993" cy="648796"/>
          </a:xfrm>
        </p:grpSpPr>
        <p:sp>
          <p:nvSpPr>
            <p:cNvPr id="13" name="Rectángulo 12"/>
            <p:cNvSpPr/>
            <p:nvPr/>
          </p:nvSpPr>
          <p:spPr>
            <a:xfrm>
              <a:off x="2710036" y="4869159"/>
              <a:ext cx="2160000" cy="303449"/>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Lavado de dinero</a:t>
              </a:r>
            </a:p>
          </p:txBody>
        </p:sp>
        <p:cxnSp>
          <p:nvCxnSpPr>
            <p:cNvPr id="51" name="Conector recto de flecha 50"/>
            <p:cNvCxnSpPr>
              <a:stCxn id="13" idx="3"/>
            </p:cNvCxnSpPr>
            <p:nvPr/>
          </p:nvCxnSpPr>
          <p:spPr>
            <a:xfrm flipV="1">
              <a:off x="4870036" y="4523812"/>
              <a:ext cx="1284993" cy="497072"/>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23" name="Grupo 22"/>
          <p:cNvGrpSpPr/>
          <p:nvPr/>
        </p:nvGrpSpPr>
        <p:grpSpPr>
          <a:xfrm>
            <a:off x="335959" y="3262672"/>
            <a:ext cx="4398101" cy="268786"/>
            <a:chOff x="447828" y="3969088"/>
            <a:chExt cx="5862608" cy="358288"/>
          </a:xfrm>
        </p:grpSpPr>
        <p:sp>
          <p:nvSpPr>
            <p:cNvPr id="8" name="Rectángulo 7"/>
            <p:cNvSpPr/>
            <p:nvPr/>
          </p:nvSpPr>
          <p:spPr>
            <a:xfrm>
              <a:off x="447828" y="3969088"/>
              <a:ext cx="3990400" cy="358288"/>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Legitimación de ganancias ilícitas</a:t>
              </a:r>
            </a:p>
          </p:txBody>
        </p:sp>
        <p:cxnSp>
          <p:nvCxnSpPr>
            <p:cNvPr id="55" name="Conector recto de flecha 54"/>
            <p:cNvCxnSpPr/>
            <p:nvPr/>
          </p:nvCxnSpPr>
          <p:spPr>
            <a:xfrm flipV="1">
              <a:off x="4438228" y="3969088"/>
              <a:ext cx="1872208" cy="107985"/>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24" name="Grupo 23"/>
          <p:cNvGrpSpPr/>
          <p:nvPr/>
        </p:nvGrpSpPr>
        <p:grpSpPr>
          <a:xfrm>
            <a:off x="1925016" y="2911519"/>
            <a:ext cx="2308981" cy="216080"/>
            <a:chOff x="2566019" y="3501007"/>
            <a:chExt cx="3077839" cy="288031"/>
          </a:xfrm>
        </p:grpSpPr>
        <p:sp>
          <p:nvSpPr>
            <p:cNvPr id="12" name="Rectángulo 11"/>
            <p:cNvSpPr/>
            <p:nvPr/>
          </p:nvSpPr>
          <p:spPr>
            <a:xfrm>
              <a:off x="2566019" y="3501007"/>
              <a:ext cx="2232000" cy="288031"/>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Lavado de activos </a:t>
              </a:r>
            </a:p>
          </p:txBody>
        </p:sp>
        <p:cxnSp>
          <p:nvCxnSpPr>
            <p:cNvPr id="60" name="Conector recto de flecha 59"/>
            <p:cNvCxnSpPr>
              <a:stCxn id="12" idx="3"/>
            </p:cNvCxnSpPr>
            <p:nvPr/>
          </p:nvCxnSpPr>
          <p:spPr>
            <a:xfrm flipV="1">
              <a:off x="4798019" y="3615474"/>
              <a:ext cx="845839" cy="29549"/>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25" name="Grupo 24"/>
          <p:cNvGrpSpPr/>
          <p:nvPr/>
        </p:nvGrpSpPr>
        <p:grpSpPr>
          <a:xfrm>
            <a:off x="412891" y="2317299"/>
            <a:ext cx="3618908" cy="457856"/>
            <a:chOff x="550378" y="2708920"/>
            <a:chExt cx="4823954" cy="610316"/>
          </a:xfrm>
        </p:grpSpPr>
        <p:sp>
          <p:nvSpPr>
            <p:cNvPr id="11" name="Rectángulo 10"/>
            <p:cNvSpPr/>
            <p:nvPr/>
          </p:nvSpPr>
          <p:spPr>
            <a:xfrm>
              <a:off x="550378" y="2708920"/>
              <a:ext cx="3887850" cy="610316"/>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Conversión o transformación de bienes - (Lavado de dinero)</a:t>
              </a:r>
            </a:p>
          </p:txBody>
        </p:sp>
        <p:cxnSp>
          <p:nvCxnSpPr>
            <p:cNvPr id="64" name="Conector recto de flecha 63"/>
            <p:cNvCxnSpPr/>
            <p:nvPr/>
          </p:nvCxnSpPr>
          <p:spPr>
            <a:xfrm>
              <a:off x="4438228" y="2996954"/>
              <a:ext cx="936104" cy="5896"/>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26" name="Grupo 25"/>
          <p:cNvGrpSpPr/>
          <p:nvPr/>
        </p:nvGrpSpPr>
        <p:grpSpPr>
          <a:xfrm>
            <a:off x="790595" y="1910583"/>
            <a:ext cx="3295134" cy="243342"/>
            <a:chOff x="1053852" y="2166773"/>
            <a:chExt cx="4392368" cy="324371"/>
          </a:xfrm>
        </p:grpSpPr>
        <p:sp>
          <p:nvSpPr>
            <p:cNvPr id="10" name="Rectángulo 9"/>
            <p:cNvSpPr/>
            <p:nvPr/>
          </p:nvSpPr>
          <p:spPr>
            <a:xfrm>
              <a:off x="1053852" y="2166773"/>
              <a:ext cx="2700000" cy="324371"/>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Blanqueo de capitales </a:t>
              </a:r>
            </a:p>
          </p:txBody>
        </p:sp>
        <p:cxnSp>
          <p:nvCxnSpPr>
            <p:cNvPr id="68" name="Conector recto de flecha 67"/>
            <p:cNvCxnSpPr>
              <a:stCxn id="10" idx="3"/>
            </p:cNvCxnSpPr>
            <p:nvPr/>
          </p:nvCxnSpPr>
          <p:spPr>
            <a:xfrm flipV="1">
              <a:off x="3753852" y="2266966"/>
              <a:ext cx="1692368" cy="61993"/>
            </a:xfrm>
            <a:prstGeom prst="straightConnector1">
              <a:avLst/>
            </a:prstGeom>
            <a:ln w="28575">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27" name="Grupo 26"/>
          <p:cNvGrpSpPr/>
          <p:nvPr/>
        </p:nvGrpSpPr>
        <p:grpSpPr>
          <a:xfrm>
            <a:off x="250396" y="1074837"/>
            <a:ext cx="2701003" cy="619665"/>
            <a:chOff x="333773" y="1052735"/>
            <a:chExt cx="3600399" cy="826005"/>
          </a:xfrm>
        </p:grpSpPr>
        <p:sp>
          <p:nvSpPr>
            <p:cNvPr id="18" name="Rectángulo 17"/>
            <p:cNvSpPr/>
            <p:nvPr/>
          </p:nvSpPr>
          <p:spPr>
            <a:xfrm>
              <a:off x="333773" y="1052735"/>
              <a:ext cx="2448000" cy="826005"/>
            </a:xfrm>
            <a:prstGeom prst="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solidFill>
                    <a:schemeClr val="tx1"/>
                  </a:solidFill>
                </a:rPr>
                <a:t>Operaciones con recursos de procedencia ilícita</a:t>
              </a:r>
            </a:p>
          </p:txBody>
        </p:sp>
        <p:cxnSp>
          <p:nvCxnSpPr>
            <p:cNvPr id="73" name="Conector recto de flecha 72"/>
            <p:cNvCxnSpPr>
              <a:stCxn id="18" idx="3"/>
            </p:cNvCxnSpPr>
            <p:nvPr/>
          </p:nvCxnSpPr>
          <p:spPr>
            <a:xfrm flipV="1">
              <a:off x="2781773" y="1412776"/>
              <a:ext cx="1152399" cy="52962"/>
            </a:xfrm>
            <a:prstGeom prst="straightConnector1">
              <a:avLst/>
            </a:prstGeom>
            <a:ln w="28575">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613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redondeado 31"/>
          <p:cNvSpPr/>
          <p:nvPr/>
        </p:nvSpPr>
        <p:spPr>
          <a:xfrm>
            <a:off x="55085" y="115677"/>
            <a:ext cx="9017306" cy="547538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3" name="Content Placeholder 2"/>
          <p:cNvSpPr>
            <a:spLocks noGrp="1"/>
          </p:cNvSpPr>
          <p:nvPr>
            <p:ph idx="1"/>
          </p:nvPr>
        </p:nvSpPr>
        <p:spPr>
          <a:xfrm>
            <a:off x="-2287732" y="5009405"/>
            <a:ext cx="7886700" cy="3582097"/>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8" name="Curved Down Arrow 7"/>
          <p:cNvSpPr/>
          <p:nvPr/>
        </p:nvSpPr>
        <p:spPr>
          <a:xfrm rot="744493">
            <a:off x="5772978" y="900868"/>
            <a:ext cx="1985163" cy="780101"/>
          </a:xfrm>
          <a:prstGeom prst="curvedDownArrow">
            <a:avLst/>
          </a:prstGeom>
          <a:solidFill>
            <a:srgbClr val="00206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1097" y="636448"/>
            <a:ext cx="2274201" cy="1464771"/>
          </a:xfrm>
          <a:prstGeom prst="rect">
            <a:avLst/>
          </a:prstGeom>
          <a:ln>
            <a:solidFill>
              <a:schemeClr val="tx1"/>
            </a:solidFill>
          </a:ln>
        </p:spPr>
      </p:pic>
      <p:sp>
        <p:nvSpPr>
          <p:cNvPr id="11" name="Oval 10"/>
          <p:cNvSpPr/>
          <p:nvPr/>
        </p:nvSpPr>
        <p:spPr>
          <a:xfrm>
            <a:off x="4626020" y="962957"/>
            <a:ext cx="2042339" cy="1134422"/>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t>ECONOMIA FORMAL</a:t>
            </a:r>
          </a:p>
        </p:txBody>
      </p:sp>
      <p:sp>
        <p:nvSpPr>
          <p:cNvPr id="12" name="TextBox 11"/>
          <p:cNvSpPr txBox="1"/>
          <p:nvPr/>
        </p:nvSpPr>
        <p:spPr>
          <a:xfrm>
            <a:off x="2262652" y="1242664"/>
            <a:ext cx="2005182" cy="646331"/>
          </a:xfrm>
          <a:prstGeom prst="rect">
            <a:avLst/>
          </a:prstGeom>
          <a:solidFill>
            <a:schemeClr val="bg1">
              <a:lumMod val="95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800" b="1" dirty="0">
                <a:solidFill>
                  <a:schemeClr val="tx1">
                    <a:lumMod val="95000"/>
                    <a:lumOff val="5000"/>
                  </a:schemeClr>
                </a:solidFill>
              </a:rPr>
              <a:t>GANANCIAS DEL DELITO</a:t>
            </a:r>
          </a:p>
        </p:txBody>
      </p:sp>
      <p:sp>
        <p:nvSpPr>
          <p:cNvPr id="13" name="TextBox 12"/>
          <p:cNvSpPr txBox="1"/>
          <p:nvPr/>
        </p:nvSpPr>
        <p:spPr>
          <a:xfrm>
            <a:off x="6655958" y="2170389"/>
            <a:ext cx="2482002" cy="2585323"/>
          </a:xfrm>
          <a:prstGeom prst="rect">
            <a:avLst/>
          </a:prstGeom>
          <a:noFill/>
        </p:spPr>
        <p:txBody>
          <a:bodyPr wrap="square" rtlCol="0">
            <a:spAutoFit/>
          </a:bodyPr>
          <a:lstStyle/>
          <a:p>
            <a:endParaRPr lang="en-US" sz="1800" b="1" dirty="0"/>
          </a:p>
          <a:p>
            <a:pPr marL="214305" indent="-214305">
              <a:buFont typeface="Arial"/>
              <a:buChar char="•"/>
            </a:pPr>
            <a:r>
              <a:rPr lang="en-US" sz="1800" b="1" dirty="0" err="1"/>
              <a:t>Bancos</a:t>
            </a:r>
            <a:endParaRPr lang="en-US" sz="1800" b="1" dirty="0"/>
          </a:p>
          <a:p>
            <a:pPr marL="214305" indent="-214305">
              <a:buFont typeface="Arial"/>
              <a:buChar char="•"/>
            </a:pPr>
            <a:r>
              <a:rPr lang="en-US" sz="1800" b="1" dirty="0" err="1"/>
              <a:t>Desarrollos</a:t>
            </a:r>
            <a:r>
              <a:rPr lang="en-US" sz="1800" b="1" dirty="0"/>
              <a:t> </a:t>
            </a:r>
            <a:r>
              <a:rPr lang="en-US" sz="1800" b="1" dirty="0" err="1"/>
              <a:t>inmobiliaros</a:t>
            </a:r>
            <a:endParaRPr lang="en-US" sz="1800" b="1" dirty="0"/>
          </a:p>
          <a:p>
            <a:pPr marL="214305" indent="-214305">
              <a:buFont typeface="Arial"/>
              <a:buChar char="•"/>
            </a:pPr>
            <a:r>
              <a:rPr lang="en-US" sz="1800" b="1" dirty="0" err="1"/>
              <a:t>Sociedades</a:t>
            </a:r>
            <a:r>
              <a:rPr lang="en-US" sz="1800" b="1" dirty="0"/>
              <a:t> off shore</a:t>
            </a:r>
          </a:p>
          <a:p>
            <a:pPr marL="214305" indent="-214305">
              <a:buFont typeface="Arial"/>
              <a:buChar char="•"/>
            </a:pPr>
            <a:r>
              <a:rPr lang="en-US" sz="1800" b="1" dirty="0" err="1"/>
              <a:t>Industria</a:t>
            </a:r>
            <a:r>
              <a:rPr lang="en-US" sz="1800" b="1" dirty="0"/>
              <a:t> </a:t>
            </a:r>
            <a:r>
              <a:rPr lang="en-US" sz="1800" b="1" dirty="0" err="1"/>
              <a:t>hotelera</a:t>
            </a:r>
            <a:endParaRPr lang="en-US" sz="1800" b="1" dirty="0"/>
          </a:p>
          <a:p>
            <a:pPr marL="214305" indent="-214305">
              <a:buFont typeface="Arial"/>
              <a:buChar char="•"/>
            </a:pPr>
            <a:r>
              <a:rPr lang="en-US" sz="1800" b="1" dirty="0" err="1"/>
              <a:t>Industria</a:t>
            </a:r>
            <a:r>
              <a:rPr lang="en-US" sz="1800" b="1" dirty="0"/>
              <a:t> </a:t>
            </a:r>
            <a:r>
              <a:rPr lang="en-US" sz="1800" b="1" dirty="0" err="1"/>
              <a:t>gastronómica</a:t>
            </a:r>
            <a:endParaRPr lang="en-US" sz="1800" b="1" dirty="0"/>
          </a:p>
          <a:p>
            <a:pPr marL="214305" indent="-214305">
              <a:buFont typeface="Arial"/>
              <a:buChar char="•"/>
            </a:pPr>
            <a:r>
              <a:rPr lang="en-US" sz="1800" b="1" dirty="0" err="1"/>
              <a:t>Juegos</a:t>
            </a:r>
            <a:r>
              <a:rPr lang="en-US" sz="1800" b="1" dirty="0"/>
              <a:t> de azar</a:t>
            </a:r>
          </a:p>
        </p:txBody>
      </p:sp>
      <p:sp>
        <p:nvSpPr>
          <p:cNvPr id="4" name="Rectángulo 3"/>
          <p:cNvSpPr/>
          <p:nvPr/>
        </p:nvSpPr>
        <p:spPr>
          <a:xfrm>
            <a:off x="4075621" y="3116780"/>
            <a:ext cx="2279041" cy="124649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1500" dirty="0">
                <a:effectLst>
                  <a:outerShdw blurRad="38100" dist="38100" dir="2700000" algn="tl">
                    <a:srgbClr val="000000">
                      <a:alpha val="43137"/>
                    </a:srgbClr>
                  </a:outerShdw>
                </a:effectLst>
              </a:rPr>
              <a:t>Se </a:t>
            </a:r>
            <a:r>
              <a:rPr lang="en-US" sz="1500" dirty="0" err="1">
                <a:effectLst>
                  <a:outerShdw blurRad="38100" dist="38100" dir="2700000" algn="tl">
                    <a:srgbClr val="000000">
                      <a:alpha val="43137"/>
                    </a:srgbClr>
                  </a:outerShdw>
                </a:effectLst>
              </a:rPr>
              <a:t>estima</a:t>
            </a:r>
            <a:r>
              <a:rPr lang="en-US" sz="1500" dirty="0">
                <a:effectLst>
                  <a:outerShdw blurRad="38100" dist="38100" dir="2700000" algn="tl">
                    <a:srgbClr val="000000">
                      <a:alpha val="43137"/>
                    </a:srgbClr>
                  </a:outerShdw>
                </a:effectLst>
              </a:rPr>
              <a:t> que se </a:t>
            </a:r>
            <a:r>
              <a:rPr lang="en-US" sz="1500" dirty="0" err="1">
                <a:effectLst>
                  <a:outerShdw blurRad="38100" dist="38100" dir="2700000" algn="tl">
                    <a:srgbClr val="000000">
                      <a:alpha val="43137"/>
                    </a:srgbClr>
                  </a:outerShdw>
                </a:effectLst>
              </a:rPr>
              <a:t>lavan</a:t>
            </a:r>
            <a:r>
              <a:rPr lang="en-US" sz="1500" dirty="0">
                <a:effectLst>
                  <a:outerShdw blurRad="38100" dist="38100" dir="2700000" algn="tl">
                    <a:srgbClr val="000000">
                      <a:alpha val="43137"/>
                    </a:srgbClr>
                  </a:outerShdw>
                </a:effectLst>
              </a:rPr>
              <a:t> entre 2 y 3</a:t>
            </a:r>
            <a:r>
              <a:rPr lang="en-US" sz="1500" b="1" dirty="0">
                <a:effectLst>
                  <a:outerShdw blurRad="38100" dist="38100" dir="2700000" algn="tl">
                    <a:srgbClr val="000000">
                      <a:alpha val="43137"/>
                    </a:srgbClr>
                  </a:outerShdw>
                </a:effectLst>
              </a:rPr>
              <a:t> TRILLONES USD POR AÑO</a:t>
            </a:r>
          </a:p>
          <a:p>
            <a:pPr algn="ctr"/>
            <a:r>
              <a:rPr lang="en-US" sz="1500" dirty="0" err="1">
                <a:effectLst>
                  <a:outerShdw blurRad="38100" dist="38100" dir="2700000" algn="tl">
                    <a:srgbClr val="000000">
                      <a:alpha val="43137"/>
                    </a:srgbClr>
                  </a:outerShdw>
                </a:effectLst>
              </a:rPr>
              <a:t>Algo</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así</a:t>
            </a:r>
            <a:r>
              <a:rPr lang="en-US" sz="1500" dirty="0">
                <a:effectLst>
                  <a:outerShdw blurRad="38100" dist="38100" dir="2700000" algn="tl">
                    <a:srgbClr val="000000">
                      <a:alpha val="43137"/>
                    </a:srgbClr>
                  </a:outerShdw>
                </a:effectLst>
              </a:rPr>
              <a:t> </a:t>
            </a:r>
            <a:r>
              <a:rPr lang="en-US" sz="1500" dirty="0" err="1">
                <a:effectLst>
                  <a:outerShdw blurRad="38100" dist="38100" dir="2700000" algn="tl">
                    <a:srgbClr val="000000">
                      <a:alpha val="43137"/>
                    </a:srgbClr>
                  </a:outerShdw>
                </a:effectLst>
              </a:rPr>
              <a:t>como</a:t>
            </a:r>
            <a:r>
              <a:rPr lang="en-US" sz="1500" dirty="0">
                <a:effectLst>
                  <a:outerShdw blurRad="38100" dist="38100" dir="2700000" algn="tl">
                    <a:srgbClr val="000000">
                      <a:alpha val="43137"/>
                    </a:srgbClr>
                  </a:outerShdw>
                </a:effectLst>
              </a:rPr>
              <a:t> un </a:t>
            </a:r>
          </a:p>
          <a:p>
            <a:pPr algn="ctr"/>
            <a:r>
              <a:rPr lang="en-US" sz="1500" dirty="0">
                <a:effectLst>
                  <a:outerShdw blurRad="38100" dist="38100" dir="2700000" algn="tl">
                    <a:srgbClr val="000000">
                      <a:alpha val="43137"/>
                    </a:srgbClr>
                  </a:outerShdw>
                </a:effectLst>
              </a:rPr>
              <a:t>5% del PBI MUNDIAL </a:t>
            </a:r>
            <a:endParaRPr lang="en-US" sz="1800" dirty="0">
              <a:effectLst>
                <a:outerShdw blurRad="38100" dist="38100" dir="2700000" algn="tl">
                  <a:srgbClr val="000000">
                    <a:alpha val="43137"/>
                  </a:srgbClr>
                </a:outerShdw>
              </a:effectLst>
            </a:endParaRPr>
          </a:p>
        </p:txBody>
      </p:sp>
      <p:grpSp>
        <p:nvGrpSpPr>
          <p:cNvPr id="5" name="Grupo 4"/>
          <p:cNvGrpSpPr/>
          <p:nvPr/>
        </p:nvGrpSpPr>
        <p:grpSpPr>
          <a:xfrm>
            <a:off x="302964" y="435166"/>
            <a:ext cx="1629151" cy="1988143"/>
            <a:chOff x="261764" y="44625"/>
            <a:chExt cx="2314339" cy="2809777"/>
          </a:xfrm>
        </p:grpSpPr>
        <p:sp>
          <p:nvSpPr>
            <p:cNvPr id="7" name="Disco magnético 6"/>
            <p:cNvSpPr/>
            <p:nvPr/>
          </p:nvSpPr>
          <p:spPr>
            <a:xfrm>
              <a:off x="271846" y="1198220"/>
              <a:ext cx="2304257" cy="1656182"/>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b="1" dirty="0"/>
                <a:t>CRIMEN</a:t>
              </a:r>
            </a:p>
            <a:p>
              <a:pPr algn="ctr"/>
              <a:r>
                <a:rPr lang="es-CO" sz="1800" b="1" dirty="0"/>
                <a:t>ORGANIZADO</a:t>
              </a:r>
            </a:p>
          </p:txBody>
        </p:sp>
        <p:pic>
          <p:nvPicPr>
            <p:cNvPr id="16" name="Imagen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764" y="44625"/>
              <a:ext cx="2304256" cy="1674887"/>
            </a:xfrm>
            <a:prstGeom prst="rect">
              <a:avLst/>
            </a:prstGeom>
          </p:spPr>
        </p:pic>
      </p:grpSp>
      <p:grpSp>
        <p:nvGrpSpPr>
          <p:cNvPr id="29" name="Grupo 28"/>
          <p:cNvGrpSpPr/>
          <p:nvPr/>
        </p:nvGrpSpPr>
        <p:grpSpPr>
          <a:xfrm>
            <a:off x="209181" y="2423941"/>
            <a:ext cx="3241996" cy="507831"/>
            <a:chOff x="278835" y="2851073"/>
            <a:chExt cx="4321535" cy="676932"/>
          </a:xfrm>
        </p:grpSpPr>
        <p:sp>
          <p:nvSpPr>
            <p:cNvPr id="14" name="Rectángulo 13"/>
            <p:cNvSpPr/>
            <p:nvPr/>
          </p:nvSpPr>
          <p:spPr>
            <a:xfrm>
              <a:off x="278835" y="2851073"/>
              <a:ext cx="2108148" cy="676932"/>
            </a:xfrm>
            <a:prstGeom prst="rect">
              <a:avLst/>
            </a:prstGeom>
          </p:spPr>
          <p:txBody>
            <a:bodyPr wrap="none">
              <a:spAutoFit/>
            </a:bodyPr>
            <a:lstStyle/>
            <a:p>
              <a:pPr marL="214305" indent="-214305">
                <a:lnSpc>
                  <a:spcPct val="150000"/>
                </a:lnSpc>
                <a:buFont typeface="Arial"/>
                <a:buChar char="•"/>
              </a:pPr>
              <a:r>
                <a:rPr lang="en-US" sz="1800" b="1" dirty="0" err="1"/>
                <a:t>Narcotráfico</a:t>
              </a:r>
              <a:endParaRPr lang="en-US" sz="1800" b="1" dirty="0"/>
            </a:p>
          </p:txBody>
        </p:sp>
        <p:pic>
          <p:nvPicPr>
            <p:cNvPr id="21" name="Imagen 2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93556" y="3004457"/>
              <a:ext cx="1806814" cy="390525"/>
            </a:xfrm>
            <a:prstGeom prst="rect">
              <a:avLst/>
            </a:prstGeom>
          </p:spPr>
        </p:pic>
      </p:grpSp>
      <p:grpSp>
        <p:nvGrpSpPr>
          <p:cNvPr id="30" name="Grupo 29"/>
          <p:cNvGrpSpPr/>
          <p:nvPr/>
        </p:nvGrpSpPr>
        <p:grpSpPr>
          <a:xfrm>
            <a:off x="487777" y="2858950"/>
            <a:ext cx="2949801" cy="603236"/>
            <a:chOff x="650200" y="3430933"/>
            <a:chExt cx="3932044" cy="804105"/>
          </a:xfrm>
        </p:grpSpPr>
        <p:pic>
          <p:nvPicPr>
            <p:cNvPr id="18" name="Imagen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46140" y="3465127"/>
              <a:ext cx="936104" cy="769911"/>
            </a:xfrm>
            <a:prstGeom prst="rect">
              <a:avLst/>
            </a:prstGeom>
          </p:spPr>
        </p:pic>
        <p:sp>
          <p:nvSpPr>
            <p:cNvPr id="22" name="Rectángulo 21"/>
            <p:cNvSpPr/>
            <p:nvPr/>
          </p:nvSpPr>
          <p:spPr>
            <a:xfrm>
              <a:off x="650200" y="3430933"/>
              <a:ext cx="2779183" cy="676931"/>
            </a:xfrm>
            <a:prstGeom prst="rect">
              <a:avLst/>
            </a:prstGeom>
          </p:spPr>
          <p:txBody>
            <a:bodyPr wrap="none">
              <a:spAutoFit/>
            </a:bodyPr>
            <a:lstStyle/>
            <a:p>
              <a:pPr marL="214305" indent="-214305">
                <a:lnSpc>
                  <a:spcPct val="150000"/>
                </a:lnSpc>
                <a:buFont typeface="Arial"/>
                <a:buChar char="•"/>
              </a:pPr>
              <a:r>
                <a:rPr lang="en-US" sz="1800" b="1" dirty="0" err="1"/>
                <a:t>Trata</a:t>
              </a:r>
              <a:r>
                <a:rPr lang="en-US" sz="1800" b="1" dirty="0"/>
                <a:t> de Personas</a:t>
              </a:r>
            </a:p>
          </p:txBody>
        </p:sp>
      </p:grpSp>
      <p:grpSp>
        <p:nvGrpSpPr>
          <p:cNvPr id="31" name="Grupo 30"/>
          <p:cNvGrpSpPr/>
          <p:nvPr/>
        </p:nvGrpSpPr>
        <p:grpSpPr>
          <a:xfrm>
            <a:off x="233901" y="3243674"/>
            <a:ext cx="3218566" cy="966855"/>
            <a:chOff x="311786" y="3943765"/>
            <a:chExt cx="4290304" cy="1288804"/>
          </a:xfrm>
        </p:grpSpPr>
        <p:pic>
          <p:nvPicPr>
            <p:cNvPr id="6" name="Imagen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59186" y="4282372"/>
              <a:ext cx="1042904" cy="950197"/>
            </a:xfrm>
            <a:prstGeom prst="rect">
              <a:avLst/>
            </a:prstGeom>
          </p:spPr>
        </p:pic>
        <p:sp>
          <p:nvSpPr>
            <p:cNvPr id="23" name="Rectángulo 22"/>
            <p:cNvSpPr/>
            <p:nvPr/>
          </p:nvSpPr>
          <p:spPr>
            <a:xfrm>
              <a:off x="311786" y="3943765"/>
              <a:ext cx="2193449" cy="676932"/>
            </a:xfrm>
            <a:prstGeom prst="rect">
              <a:avLst/>
            </a:prstGeom>
          </p:spPr>
          <p:txBody>
            <a:bodyPr wrap="none">
              <a:spAutoFit/>
            </a:bodyPr>
            <a:lstStyle/>
            <a:p>
              <a:pPr marL="214305" indent="-214305">
                <a:lnSpc>
                  <a:spcPct val="150000"/>
                </a:lnSpc>
                <a:buFont typeface="Arial"/>
                <a:buChar char="•"/>
              </a:pPr>
              <a:r>
                <a:rPr lang="en-US" sz="1800" b="1" dirty="0" err="1"/>
                <a:t>Contrabando</a:t>
              </a:r>
              <a:endParaRPr lang="en-US" sz="1800" b="1" dirty="0"/>
            </a:p>
          </p:txBody>
        </p:sp>
        <p:sp>
          <p:nvSpPr>
            <p:cNvPr id="24" name="Rectángulo 23"/>
            <p:cNvSpPr/>
            <p:nvPr/>
          </p:nvSpPr>
          <p:spPr>
            <a:xfrm>
              <a:off x="701197" y="4469990"/>
              <a:ext cx="1352582" cy="676932"/>
            </a:xfrm>
            <a:prstGeom prst="rect">
              <a:avLst/>
            </a:prstGeom>
          </p:spPr>
          <p:txBody>
            <a:bodyPr wrap="none">
              <a:spAutoFit/>
            </a:bodyPr>
            <a:lstStyle/>
            <a:p>
              <a:pPr marL="214305" indent="-214305">
                <a:lnSpc>
                  <a:spcPct val="150000"/>
                </a:lnSpc>
                <a:buFont typeface="Arial"/>
                <a:buChar char="•"/>
              </a:pPr>
              <a:r>
                <a:rPr lang="en-US" sz="1800" b="1" dirty="0" err="1"/>
                <a:t>Armas</a:t>
              </a:r>
              <a:endParaRPr lang="en-US" sz="1800" b="1" dirty="0"/>
            </a:p>
          </p:txBody>
        </p:sp>
      </p:grpSp>
      <p:grpSp>
        <p:nvGrpSpPr>
          <p:cNvPr id="35" name="Grupo 34"/>
          <p:cNvGrpSpPr/>
          <p:nvPr/>
        </p:nvGrpSpPr>
        <p:grpSpPr>
          <a:xfrm>
            <a:off x="176879" y="4024621"/>
            <a:ext cx="3253020" cy="1035347"/>
            <a:chOff x="235777" y="4984756"/>
            <a:chExt cx="4336230" cy="1380103"/>
          </a:xfrm>
        </p:grpSpPr>
        <p:pic>
          <p:nvPicPr>
            <p:cNvPr id="2050" name="Picture 2" descr="Resultado de imagen para crimen organizado"/>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572366" y="5302942"/>
              <a:ext cx="999641" cy="820006"/>
            </a:xfrm>
            <a:prstGeom prst="rect">
              <a:avLst/>
            </a:prstGeom>
            <a:noFill/>
            <a:extLst>
              <a:ext uri="{909E8E84-426E-40DD-AFC4-6F175D3DCCD1}">
                <a14:hiddenFill xmlns:a14="http://schemas.microsoft.com/office/drawing/2010/main">
                  <a:solidFill>
                    <a:srgbClr val="FFFFFF"/>
                  </a:solidFill>
                </a14:hiddenFill>
              </a:ext>
            </a:extLst>
          </p:spPr>
        </p:pic>
        <p:sp>
          <p:nvSpPr>
            <p:cNvPr id="25" name="Rectángulo 24"/>
            <p:cNvSpPr/>
            <p:nvPr/>
          </p:nvSpPr>
          <p:spPr>
            <a:xfrm>
              <a:off x="235777" y="4984756"/>
              <a:ext cx="2646617" cy="676932"/>
            </a:xfrm>
            <a:prstGeom prst="rect">
              <a:avLst/>
            </a:prstGeom>
          </p:spPr>
          <p:txBody>
            <a:bodyPr wrap="none">
              <a:spAutoFit/>
            </a:bodyPr>
            <a:lstStyle/>
            <a:p>
              <a:pPr marL="214305" indent="-214305">
                <a:lnSpc>
                  <a:spcPct val="150000"/>
                </a:lnSpc>
                <a:buFont typeface="Arial"/>
                <a:buChar char="•"/>
              </a:pPr>
              <a:r>
                <a:rPr lang="en-US" sz="1800" b="1" dirty="0" err="1"/>
                <a:t>Asociación</a:t>
              </a:r>
              <a:r>
                <a:rPr lang="en-US" sz="1800" b="1" dirty="0"/>
                <a:t> </a:t>
              </a:r>
              <a:r>
                <a:rPr lang="en-US" sz="1800" b="1" dirty="0" err="1"/>
                <a:t>ilícita</a:t>
              </a:r>
              <a:endParaRPr lang="en-US" sz="1800" b="1" dirty="0"/>
            </a:p>
          </p:txBody>
        </p:sp>
        <p:sp>
          <p:nvSpPr>
            <p:cNvPr id="26" name="Rectángulo 25"/>
            <p:cNvSpPr/>
            <p:nvPr/>
          </p:nvSpPr>
          <p:spPr>
            <a:xfrm>
              <a:off x="658382" y="5687927"/>
              <a:ext cx="1940197" cy="676932"/>
            </a:xfrm>
            <a:prstGeom prst="rect">
              <a:avLst/>
            </a:prstGeom>
          </p:spPr>
          <p:txBody>
            <a:bodyPr wrap="none">
              <a:spAutoFit/>
            </a:bodyPr>
            <a:lstStyle/>
            <a:p>
              <a:pPr marL="214305" indent="-214305">
                <a:lnSpc>
                  <a:spcPct val="150000"/>
                </a:lnSpc>
                <a:buFont typeface="Arial"/>
                <a:buChar char="•"/>
              </a:pPr>
              <a:r>
                <a:rPr lang="en-US" sz="1800" b="1" dirty="0" err="1"/>
                <a:t>Corrupción</a:t>
              </a:r>
              <a:endParaRPr lang="en-US" sz="1800" b="1" dirty="0"/>
            </a:p>
          </p:txBody>
        </p:sp>
      </p:grpSp>
      <p:grpSp>
        <p:nvGrpSpPr>
          <p:cNvPr id="34" name="Grupo 33"/>
          <p:cNvGrpSpPr/>
          <p:nvPr/>
        </p:nvGrpSpPr>
        <p:grpSpPr>
          <a:xfrm>
            <a:off x="233901" y="4914000"/>
            <a:ext cx="3226187" cy="560453"/>
            <a:chOff x="311786" y="6170281"/>
            <a:chExt cx="4300463" cy="747076"/>
          </a:xfrm>
        </p:grpSpPr>
        <p:sp>
          <p:nvSpPr>
            <p:cNvPr id="15" name="TextBox 14"/>
            <p:cNvSpPr txBox="1"/>
            <p:nvPr/>
          </p:nvSpPr>
          <p:spPr>
            <a:xfrm>
              <a:off x="311786" y="6240425"/>
              <a:ext cx="3497717" cy="676932"/>
            </a:xfrm>
            <a:prstGeom prst="rect">
              <a:avLst/>
            </a:prstGeom>
            <a:noFill/>
          </p:spPr>
          <p:txBody>
            <a:bodyPr wrap="square" rtlCol="0">
              <a:spAutoFit/>
            </a:bodyPr>
            <a:lstStyle/>
            <a:p>
              <a:pPr marL="214305" indent="-214305">
                <a:lnSpc>
                  <a:spcPct val="150000"/>
                </a:lnSpc>
                <a:buFont typeface="Arial"/>
                <a:buChar char="•"/>
              </a:pPr>
              <a:r>
                <a:rPr lang="en-US" sz="1800" b="1" dirty="0" err="1"/>
                <a:t>Lavado</a:t>
              </a:r>
              <a:r>
                <a:rPr lang="en-US" sz="1800" b="1" dirty="0"/>
                <a:t> de </a:t>
              </a:r>
              <a:r>
                <a:rPr lang="en-US" sz="1800" b="1" dirty="0" err="1"/>
                <a:t>Activos</a:t>
              </a:r>
              <a:endParaRPr lang="en-US" sz="1800" b="1" dirty="0"/>
            </a:p>
          </p:txBody>
        </p:sp>
        <p:pic>
          <p:nvPicPr>
            <p:cNvPr id="27" name="Imagen 2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573250" y="6170281"/>
              <a:ext cx="1038999" cy="706655"/>
            </a:xfrm>
            <a:prstGeom prst="rect">
              <a:avLst/>
            </a:prstGeom>
          </p:spPr>
        </p:pic>
      </p:grpSp>
      <p:sp>
        <p:nvSpPr>
          <p:cNvPr id="28" name="Flecha a la derecha con bandas 27"/>
          <p:cNvSpPr/>
          <p:nvPr/>
        </p:nvSpPr>
        <p:spPr>
          <a:xfrm rot="16200000">
            <a:off x="1933338" y="3558452"/>
            <a:ext cx="3336918" cy="422453"/>
          </a:xfrm>
          <a:prstGeom prst="stripedRightArrow">
            <a:avLst>
              <a:gd name="adj1" fmla="val 50000"/>
              <a:gd name="adj2" fmla="val 77616"/>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3"/>
          </a:p>
        </p:txBody>
      </p:sp>
      <p:sp>
        <p:nvSpPr>
          <p:cNvPr id="36" name="Rectángulo 35"/>
          <p:cNvSpPr/>
          <p:nvPr/>
        </p:nvSpPr>
        <p:spPr>
          <a:xfrm>
            <a:off x="6668359" y="1885140"/>
            <a:ext cx="1313949" cy="369332"/>
          </a:xfrm>
          <a:prstGeom prst="rect">
            <a:avLst/>
          </a:prstGeom>
        </p:spPr>
        <p:txBody>
          <a:bodyPr wrap="none">
            <a:spAutoFit/>
          </a:bodyPr>
          <a:lstStyle/>
          <a:p>
            <a:r>
              <a:rPr lang="en-US" sz="1800" b="1" dirty="0">
                <a:solidFill>
                  <a:srgbClr val="0070C0"/>
                </a:solidFill>
              </a:rPr>
              <a:t>A </a:t>
            </a:r>
            <a:r>
              <a:rPr lang="en-US" sz="1800" b="1" dirty="0" err="1">
                <a:solidFill>
                  <a:srgbClr val="0070C0"/>
                </a:solidFill>
              </a:rPr>
              <a:t>través</a:t>
            </a:r>
            <a:r>
              <a:rPr lang="en-US" sz="1800" b="1" dirty="0">
                <a:solidFill>
                  <a:srgbClr val="0070C0"/>
                </a:solidFill>
              </a:rPr>
              <a:t> de:</a:t>
            </a:r>
          </a:p>
        </p:txBody>
      </p:sp>
    </p:spTree>
    <p:extLst>
      <p:ext uri="{BB962C8B-B14F-4D97-AF65-F5344CB8AC3E}">
        <p14:creationId xmlns:p14="http://schemas.microsoft.com/office/powerpoint/2010/main" val="235453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p:bldP spid="4" grpId="0" animBg="1"/>
      <p:bldP spid="28" grpId="0" animBg="1"/>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55085" y="710587"/>
            <a:ext cx="9017306" cy="48694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2" name="Text Box 3"/>
          <p:cNvSpPr txBox="1">
            <a:spLocks noChangeArrowheads="1"/>
          </p:cNvSpPr>
          <p:nvPr/>
        </p:nvSpPr>
        <p:spPr bwMode="auto">
          <a:xfrm>
            <a:off x="4274888" y="40639"/>
            <a:ext cx="4807785" cy="738920"/>
          </a:xfrm>
          <a:prstGeom prst="rect">
            <a:avLst/>
          </a:prstGeom>
          <a:noFill/>
          <a:ln w="9525">
            <a:noFill/>
            <a:miter lim="800000"/>
            <a:headEnd/>
            <a:tailEnd/>
          </a:ln>
          <a:effectLst/>
        </p:spPr>
        <p:txBody>
          <a:bodyPr wrap="square">
            <a:spAutoFit/>
          </a:bodyPr>
          <a:lstStyle/>
          <a:p>
            <a:pPr algn="ctr" eaLnBrk="1" hangingPunct="1">
              <a:defRPr/>
            </a:pPr>
            <a:r>
              <a:rPr lang="es-CO" sz="2101" b="1" dirty="0">
                <a:solidFill>
                  <a:srgbClr val="C00000"/>
                </a:solidFill>
                <a:effectLst>
                  <a:outerShdw blurRad="38100" dist="38100" dir="2700000" algn="tl">
                    <a:srgbClr val="C0C0C0"/>
                  </a:outerShdw>
                </a:effectLst>
              </a:rPr>
              <a:t>Prevención Operaciones Ilícitas Sector Público en Colombia</a:t>
            </a:r>
          </a:p>
        </p:txBody>
      </p:sp>
      <p:pic>
        <p:nvPicPr>
          <p:cNvPr id="3" name="Picture 4" descr="Secado_US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0" y="1129729"/>
            <a:ext cx="2106782" cy="124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4517721" y="2425340"/>
            <a:ext cx="4537945"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49263" indent="-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a:spcBef>
                <a:spcPct val="0"/>
              </a:spcBef>
              <a:buNone/>
            </a:pPr>
            <a:r>
              <a:rPr lang="es-CO" altLang="es-CO" sz="1350" b="1" u="sng" dirty="0">
                <a:solidFill>
                  <a:srgbClr val="C00000"/>
                </a:solidFill>
                <a:latin typeface="Arial" panose="020B0604020202020204" pitchFamily="34" charset="0"/>
              </a:rPr>
              <a:t>Responsabilidad Penal</a:t>
            </a:r>
            <a:r>
              <a:rPr lang="es-CO" altLang="es-CO" sz="1350" b="1" dirty="0">
                <a:solidFill>
                  <a:srgbClr val="C00000"/>
                </a:solidFill>
                <a:latin typeface="Arial" panose="020B0604020202020204" pitchFamily="34" charset="0"/>
              </a:rPr>
              <a:t>.</a:t>
            </a:r>
            <a:r>
              <a:rPr lang="es-CO" altLang="es-CO" sz="1350" b="1" u="sng" dirty="0">
                <a:solidFill>
                  <a:srgbClr val="C00000"/>
                </a:solidFill>
                <a:latin typeface="Arial" panose="020B0604020202020204" pitchFamily="34" charset="0"/>
              </a:rPr>
              <a:t> </a:t>
            </a:r>
            <a:endParaRPr lang="es-CO" altLang="es-CO" sz="1350" b="1" dirty="0">
              <a:solidFill>
                <a:srgbClr val="C00000"/>
              </a:solidFill>
              <a:latin typeface="Arial" panose="020B0604020202020204" pitchFamily="34" charset="0"/>
            </a:endParaRPr>
          </a:p>
          <a:p>
            <a:pPr marL="0" indent="0" algn="just">
              <a:spcBef>
                <a:spcPct val="0"/>
              </a:spcBef>
              <a:buNone/>
            </a:pPr>
            <a:r>
              <a:rPr lang="es-CO" altLang="es-CO" sz="1350" b="1" dirty="0">
                <a:solidFill>
                  <a:srgbClr val="002060"/>
                </a:solidFill>
                <a:latin typeface="Arial" panose="020B0604020202020204" pitchFamily="34" charset="0"/>
              </a:rPr>
              <a:t>Artículo 34. </a:t>
            </a:r>
            <a:r>
              <a:rPr lang="es-CO" altLang="es-CO" sz="1350" b="1" dirty="0">
                <a:solidFill>
                  <a:srgbClr val="0070C0"/>
                </a:solidFill>
                <a:latin typeface="Arial" panose="020B0604020202020204" pitchFamily="34" charset="0"/>
              </a:rPr>
              <a:t>Constitución Política</a:t>
            </a:r>
          </a:p>
          <a:p>
            <a:pPr marL="0" indent="0" algn="just">
              <a:spcBef>
                <a:spcPct val="0"/>
              </a:spcBef>
              <a:buNone/>
            </a:pPr>
            <a:r>
              <a:rPr lang="es-CO" altLang="es-CO" sz="1350" b="1" dirty="0">
                <a:solidFill>
                  <a:srgbClr val="002060"/>
                </a:solidFill>
                <a:latin typeface="Arial" panose="020B0604020202020204" pitchFamily="34" charset="0"/>
              </a:rPr>
              <a:t>Ley 793 de 2002</a:t>
            </a:r>
            <a:r>
              <a:rPr lang="es-CO" altLang="es-CO" sz="1350" b="1" dirty="0">
                <a:latin typeface="Arial" panose="020B0604020202020204" pitchFamily="34" charset="0"/>
              </a:rPr>
              <a:t>. </a:t>
            </a:r>
            <a:r>
              <a:rPr lang="es-CO" altLang="es-CO" sz="1350" b="1" dirty="0">
                <a:solidFill>
                  <a:srgbClr val="0070C0"/>
                </a:solidFill>
                <a:latin typeface="Arial" panose="020B0604020202020204" pitchFamily="34" charset="0"/>
              </a:rPr>
              <a:t>D</a:t>
            </a:r>
            <a:r>
              <a:rPr lang="es-CO" sz="1350" b="1" dirty="0">
                <a:solidFill>
                  <a:srgbClr val="0070C0"/>
                </a:solidFill>
                <a:latin typeface="Arial" panose="020B0604020202020204" pitchFamily="34" charset="0"/>
              </a:rPr>
              <a:t>eroga Ley 333 de 1996.</a:t>
            </a:r>
          </a:p>
          <a:p>
            <a:pPr marL="0" indent="0" algn="just">
              <a:spcBef>
                <a:spcPct val="0"/>
              </a:spcBef>
              <a:buNone/>
            </a:pPr>
            <a:r>
              <a:rPr lang="es-CO" sz="1350" b="1" dirty="0">
                <a:solidFill>
                  <a:srgbClr val="0070C0"/>
                </a:solidFill>
                <a:latin typeface="Arial" panose="020B0604020202020204" pitchFamily="34" charset="0"/>
              </a:rPr>
              <a:t>Establece reglas de extinción de dominio.</a:t>
            </a:r>
            <a:endParaRPr lang="es-CO" altLang="es-CO" sz="1350" b="1" dirty="0">
              <a:solidFill>
                <a:srgbClr val="0070C0"/>
              </a:solidFill>
              <a:latin typeface="Arial" panose="020B0604020202020204" pitchFamily="34" charset="0"/>
            </a:endParaRPr>
          </a:p>
          <a:p>
            <a:pPr marL="0" indent="0" algn="just">
              <a:spcBef>
                <a:spcPct val="0"/>
              </a:spcBef>
              <a:buNone/>
            </a:pPr>
            <a:r>
              <a:rPr lang="es-CO" altLang="es-CO" sz="1350" b="1" dirty="0">
                <a:solidFill>
                  <a:srgbClr val="002060"/>
                </a:solidFill>
                <a:latin typeface="Arial" panose="020B0604020202020204" pitchFamily="34" charset="0"/>
              </a:rPr>
              <a:t>Ley 1395</a:t>
            </a:r>
            <a:r>
              <a:rPr lang="es-CO" altLang="es-CO" sz="1350" b="1" dirty="0">
                <a:solidFill>
                  <a:srgbClr val="0070C0"/>
                </a:solidFill>
                <a:latin typeface="Arial" panose="020B0604020202020204" pitchFamily="34" charset="0"/>
              </a:rPr>
              <a:t> </a:t>
            </a:r>
            <a:r>
              <a:rPr lang="es-CO" altLang="es-CO" sz="1350" b="1" dirty="0">
                <a:solidFill>
                  <a:srgbClr val="002060"/>
                </a:solidFill>
                <a:latin typeface="Arial" panose="020B0604020202020204" pitchFamily="34" charset="0"/>
              </a:rPr>
              <a:t>de 2010.</a:t>
            </a:r>
            <a:r>
              <a:rPr lang="es-CO" altLang="es-CO" sz="1350" b="1" dirty="0">
                <a:solidFill>
                  <a:srgbClr val="0070C0"/>
                </a:solidFill>
                <a:latin typeface="Arial" panose="020B0604020202020204" pitchFamily="34" charset="0"/>
              </a:rPr>
              <a:t>Medidas</a:t>
            </a:r>
            <a:r>
              <a:rPr lang="es-CO" sz="1350" b="1" dirty="0">
                <a:solidFill>
                  <a:srgbClr val="0070C0"/>
                </a:solidFill>
                <a:latin typeface="Arial" panose="020B0604020202020204" pitchFamily="34" charset="0"/>
              </a:rPr>
              <a:t> de descongestión judicial.</a:t>
            </a:r>
            <a:endParaRPr lang="es-CO" altLang="es-CO" sz="1350" b="1" dirty="0">
              <a:solidFill>
                <a:srgbClr val="0070C0"/>
              </a:solidFill>
              <a:latin typeface="Arial" panose="020B0604020202020204" pitchFamily="34" charset="0"/>
            </a:endParaRPr>
          </a:p>
          <a:p>
            <a:pPr marL="0" indent="0" algn="just">
              <a:spcBef>
                <a:spcPct val="0"/>
              </a:spcBef>
              <a:buNone/>
            </a:pPr>
            <a:r>
              <a:rPr lang="es-CO" altLang="es-CO" sz="1350" b="1" dirty="0">
                <a:solidFill>
                  <a:srgbClr val="002060"/>
                </a:solidFill>
                <a:latin typeface="Arial" panose="020B0604020202020204" pitchFamily="34" charset="0"/>
              </a:rPr>
              <a:t>Es imprescriptible</a:t>
            </a:r>
          </a:p>
          <a:p>
            <a:pPr marL="0" indent="0" algn="just">
              <a:spcBef>
                <a:spcPct val="0"/>
              </a:spcBef>
              <a:buNone/>
            </a:pPr>
            <a:endParaRPr lang="es-CO" altLang="es-CO" sz="1350" b="1" dirty="0">
              <a:solidFill>
                <a:srgbClr val="002060"/>
              </a:solidFill>
              <a:latin typeface="Arial" panose="020B0604020202020204" pitchFamily="34" charset="0"/>
            </a:endParaRPr>
          </a:p>
          <a:p>
            <a:pPr marL="0" indent="0" algn="just">
              <a:spcBef>
                <a:spcPct val="0"/>
              </a:spcBef>
              <a:buNone/>
            </a:pPr>
            <a:r>
              <a:rPr lang="es-CO" altLang="es-CO" sz="1350" b="1" u="sng" dirty="0">
                <a:solidFill>
                  <a:srgbClr val="C00000"/>
                </a:solidFill>
                <a:latin typeface="Arial" panose="020B0604020202020204" pitchFamily="34" charset="0"/>
              </a:rPr>
              <a:t>Como se Penalizó</a:t>
            </a:r>
            <a:r>
              <a:rPr lang="es-CO" altLang="es-CO" sz="1350" b="1" dirty="0">
                <a:solidFill>
                  <a:srgbClr val="002060"/>
                </a:solidFill>
                <a:latin typeface="Arial" panose="020B0604020202020204" pitchFamily="34" charset="0"/>
              </a:rPr>
              <a:t>:</a:t>
            </a:r>
          </a:p>
          <a:p>
            <a:pPr marL="0" indent="0" algn="just">
              <a:spcBef>
                <a:spcPct val="0"/>
              </a:spcBef>
              <a:buNone/>
            </a:pPr>
            <a:r>
              <a:rPr lang="es-CO" altLang="es-CO" sz="1350" b="1" dirty="0">
                <a:solidFill>
                  <a:srgbClr val="002060"/>
                </a:solidFill>
                <a:latin typeface="Arial" panose="020B0604020202020204" pitchFamily="34" charset="0"/>
              </a:rPr>
              <a:t>Ley 190 de 1995.</a:t>
            </a:r>
            <a:r>
              <a:rPr lang="es-CO" altLang="es-CO" sz="1350" b="1" dirty="0">
                <a:solidFill>
                  <a:srgbClr val="0070C0"/>
                </a:solidFill>
                <a:latin typeface="Arial" panose="020B0604020202020204" pitchFamily="34" charset="0"/>
              </a:rPr>
              <a:t> Estatuto Anticorrupción.</a:t>
            </a:r>
          </a:p>
          <a:p>
            <a:pPr marL="0" indent="0" algn="just">
              <a:spcBef>
                <a:spcPct val="0"/>
              </a:spcBef>
              <a:buNone/>
            </a:pPr>
            <a:r>
              <a:rPr lang="es-CO" altLang="es-CO" sz="1350" b="1" dirty="0">
                <a:solidFill>
                  <a:srgbClr val="002060"/>
                </a:solidFill>
                <a:latin typeface="Arial" panose="020B0604020202020204" pitchFamily="34" charset="0"/>
              </a:rPr>
              <a:t>Ley 599 de 2000. </a:t>
            </a:r>
            <a:r>
              <a:rPr lang="es-CO" altLang="es-CO" sz="1350" b="1" dirty="0">
                <a:solidFill>
                  <a:srgbClr val="0070C0"/>
                </a:solidFill>
                <a:latin typeface="Arial" panose="020B0604020202020204" pitchFamily="34" charset="0"/>
              </a:rPr>
              <a:t>Código Penal.</a:t>
            </a:r>
          </a:p>
          <a:p>
            <a:pPr marL="0" indent="0">
              <a:spcBef>
                <a:spcPct val="0"/>
              </a:spcBef>
              <a:buNone/>
            </a:pPr>
            <a:r>
              <a:rPr lang="es-CO" altLang="es-CO" sz="1350" b="1" dirty="0">
                <a:solidFill>
                  <a:srgbClr val="002060"/>
                </a:solidFill>
                <a:latin typeface="Arial" panose="020B0604020202020204" pitchFamily="34" charset="0"/>
              </a:rPr>
              <a:t>Ley 1121 de 2006.</a:t>
            </a:r>
            <a:r>
              <a:rPr lang="es-CO" altLang="es-CO" sz="1350" b="1" dirty="0">
                <a:solidFill>
                  <a:srgbClr val="0070C0"/>
                </a:solidFill>
                <a:latin typeface="Arial" panose="020B0604020202020204" pitchFamily="34" charset="0"/>
              </a:rPr>
              <a:t> </a:t>
            </a:r>
            <a:r>
              <a:rPr lang="es-CO" altLang="es-CO" sz="1275" b="1" dirty="0">
                <a:solidFill>
                  <a:srgbClr val="0070C0"/>
                </a:solidFill>
                <a:latin typeface="Arial" panose="020B0604020202020204" pitchFamily="34" charset="0"/>
              </a:rPr>
              <a:t>Ley de Financiación del Terrorismo.</a:t>
            </a:r>
          </a:p>
          <a:p>
            <a:pPr marL="0" indent="0" algn="just">
              <a:spcBef>
                <a:spcPct val="0"/>
              </a:spcBef>
              <a:buNone/>
            </a:pPr>
            <a:r>
              <a:rPr lang="es-CO" altLang="es-CO" sz="1350" b="1" dirty="0">
                <a:solidFill>
                  <a:srgbClr val="002060"/>
                </a:solidFill>
                <a:latin typeface="Arial" panose="020B0604020202020204" pitchFamily="34" charset="0"/>
              </a:rPr>
              <a:t>Ley 1357 de 2009.</a:t>
            </a:r>
            <a:r>
              <a:rPr lang="es-CO" altLang="es-CO" sz="1350" b="1" dirty="0">
                <a:solidFill>
                  <a:srgbClr val="0070C0"/>
                </a:solidFill>
                <a:latin typeface="Arial" panose="020B0604020202020204" pitchFamily="34" charset="0"/>
              </a:rPr>
              <a:t> Modifica el Código Penal.</a:t>
            </a:r>
          </a:p>
          <a:p>
            <a:pPr marL="0" indent="0">
              <a:spcBef>
                <a:spcPct val="0"/>
              </a:spcBef>
              <a:buNone/>
            </a:pPr>
            <a:r>
              <a:rPr lang="es-CO" altLang="es-CO" sz="1350" b="1" dirty="0">
                <a:solidFill>
                  <a:srgbClr val="002060"/>
                </a:solidFill>
                <a:latin typeface="Arial" panose="020B0604020202020204" pitchFamily="34" charset="0"/>
              </a:rPr>
              <a:t>Ley 1453 de 2011.</a:t>
            </a:r>
            <a:r>
              <a:rPr lang="es-CO" altLang="es-CO" sz="1350" b="1" dirty="0">
                <a:solidFill>
                  <a:srgbClr val="0070C0"/>
                </a:solidFill>
                <a:latin typeface="Arial" panose="020B0604020202020204" pitchFamily="34" charset="0"/>
              </a:rPr>
              <a:t> Ley de Seguridad Ciudadana.</a:t>
            </a:r>
          </a:p>
          <a:p>
            <a:pPr marL="0" indent="0">
              <a:spcBef>
                <a:spcPct val="0"/>
              </a:spcBef>
              <a:buNone/>
            </a:pPr>
            <a:r>
              <a:rPr lang="es-CO" altLang="es-CO" sz="1350" b="1" dirty="0">
                <a:solidFill>
                  <a:srgbClr val="002060"/>
                </a:solidFill>
                <a:latin typeface="Arial" panose="020B0604020202020204" pitchFamily="34" charset="0"/>
              </a:rPr>
              <a:t>Ley 1474 de 2011.</a:t>
            </a:r>
            <a:r>
              <a:rPr lang="es-CO" altLang="es-CO" sz="1350" b="1" dirty="0">
                <a:solidFill>
                  <a:srgbClr val="0070C0"/>
                </a:solidFill>
                <a:latin typeface="Arial" panose="020B0604020202020204" pitchFamily="34" charset="0"/>
              </a:rPr>
              <a:t> Estatuto Anticorrupción.</a:t>
            </a:r>
          </a:p>
        </p:txBody>
      </p:sp>
      <p:sp>
        <p:nvSpPr>
          <p:cNvPr id="10" name="Text Box 4"/>
          <p:cNvSpPr txBox="1">
            <a:spLocks noChangeArrowheads="1"/>
          </p:cNvSpPr>
          <p:nvPr/>
        </p:nvSpPr>
        <p:spPr bwMode="auto">
          <a:xfrm>
            <a:off x="250655" y="813513"/>
            <a:ext cx="4267066" cy="459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49263" indent="-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Redistribución regresiva de la riqueza.</a:t>
            </a:r>
          </a:p>
          <a:p>
            <a:pPr algn="just">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Genera efectos inflacionarios.</a:t>
            </a:r>
          </a:p>
          <a:p>
            <a:pPr algn="just">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Problemas cambiarios.</a:t>
            </a:r>
          </a:p>
          <a:p>
            <a:pPr>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Concordatos, quiebras y liquidaciones.</a:t>
            </a:r>
          </a:p>
          <a:p>
            <a:pPr algn="just">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Causa desempleo.</a:t>
            </a:r>
          </a:p>
          <a:p>
            <a:pPr>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Genera la desconfianza del público al enturbiar la imagen de las empresas.</a:t>
            </a:r>
          </a:p>
          <a:p>
            <a:pPr algn="just">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Multas y sanciones administrativas.</a:t>
            </a:r>
          </a:p>
          <a:p>
            <a:pPr>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Bloqueo y sanciones internacionales</a:t>
            </a:r>
          </a:p>
          <a:p>
            <a:pPr>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 Sanciones penales, laborales, y administrativas </a:t>
            </a:r>
            <a:r>
              <a:rPr lang="es-CO" altLang="es-CO" sz="1500" dirty="0">
                <a:latin typeface="Arial" panose="020B0604020202020204" pitchFamily="34" charset="0"/>
              </a:rPr>
              <a:t>.</a:t>
            </a:r>
          </a:p>
          <a:p>
            <a:pPr>
              <a:lnSpc>
                <a:spcPct val="150000"/>
              </a:lnSpc>
              <a:spcBef>
                <a:spcPct val="0"/>
              </a:spcBef>
              <a:buFont typeface="Wingdings" panose="05000000000000000000" pitchFamily="2" charset="2"/>
              <a:buChar char="ü"/>
            </a:pPr>
            <a:r>
              <a:rPr lang="es-CO" altLang="es-CO" sz="1500" b="1" dirty="0">
                <a:latin typeface="Arial" panose="020B0604020202020204" pitchFamily="34" charset="0"/>
              </a:rPr>
              <a:t>Afecta gravemente a la sociedad y el </a:t>
            </a:r>
          </a:p>
          <a:p>
            <a:pPr marL="0" indent="0">
              <a:lnSpc>
                <a:spcPct val="150000"/>
              </a:lnSpc>
              <a:spcBef>
                <a:spcPct val="0"/>
              </a:spcBef>
              <a:buNone/>
            </a:pPr>
            <a:r>
              <a:rPr lang="es-CO" altLang="es-CO" sz="1500" b="1" dirty="0">
                <a:latin typeface="Arial" panose="020B0604020202020204" pitchFamily="34" charset="0"/>
              </a:rPr>
              <a:t>      país en general. </a:t>
            </a:r>
          </a:p>
        </p:txBody>
      </p:sp>
      <p:sp>
        <p:nvSpPr>
          <p:cNvPr id="11" name="Text Box 3"/>
          <p:cNvSpPr txBox="1">
            <a:spLocks noChangeArrowheads="1"/>
          </p:cNvSpPr>
          <p:nvPr/>
        </p:nvSpPr>
        <p:spPr bwMode="auto">
          <a:xfrm>
            <a:off x="250655" y="48496"/>
            <a:ext cx="4267327" cy="415627"/>
          </a:xfrm>
          <a:prstGeom prst="rect">
            <a:avLst/>
          </a:prstGeom>
          <a:noFill/>
          <a:ln w="9525">
            <a:noFill/>
            <a:miter lim="800000"/>
            <a:headEnd/>
            <a:tailEnd/>
          </a:ln>
          <a:effectLst/>
        </p:spPr>
        <p:txBody>
          <a:bodyPr wrap="square">
            <a:spAutoFit/>
          </a:bodyPr>
          <a:lstStyle/>
          <a:p>
            <a:pPr algn="ctr" eaLnBrk="1" hangingPunct="1">
              <a:defRPr/>
            </a:pPr>
            <a:r>
              <a:rPr lang="es-CO" sz="2101" b="1" dirty="0">
                <a:solidFill>
                  <a:srgbClr val="FF0000"/>
                </a:solidFill>
                <a:effectLst>
                  <a:outerShdw blurRad="38100" dist="38100" dir="2700000" algn="tl">
                    <a:srgbClr val="C0C0C0"/>
                  </a:outerShdw>
                </a:effectLst>
              </a:rPr>
              <a:t>¿Por qué combatir OP - LA y FT?</a:t>
            </a:r>
          </a:p>
        </p:txBody>
      </p:sp>
      <p:sp>
        <p:nvSpPr>
          <p:cNvPr id="12" name="Flecha derecha 11"/>
          <p:cNvSpPr/>
          <p:nvPr/>
        </p:nvSpPr>
        <p:spPr>
          <a:xfrm rot="5400000">
            <a:off x="2159283" y="427224"/>
            <a:ext cx="233729" cy="216081"/>
          </a:xfrm>
          <a:prstGeom prst="rightArrow">
            <a:avLst/>
          </a:prstGeom>
          <a:ln>
            <a:solidFill>
              <a:srgbClr val="00206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3"/>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8781" y="1129729"/>
            <a:ext cx="2268844" cy="1240720"/>
          </a:xfrm>
          <a:prstGeom prst="rect">
            <a:avLst/>
          </a:prstGeom>
        </p:spPr>
      </p:pic>
    </p:spTree>
    <p:extLst>
      <p:ext uri="{BB962C8B-B14F-4D97-AF65-F5344CB8AC3E}">
        <p14:creationId xmlns:p14="http://schemas.microsoft.com/office/powerpoint/2010/main" val="326634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par>
                                <p:cTn id="18" presetID="6"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P spid="11"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p:cNvSpPr/>
          <p:nvPr/>
        </p:nvSpPr>
        <p:spPr>
          <a:xfrm>
            <a:off x="55085" y="710588"/>
            <a:ext cx="9017306" cy="49025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2" name="Text Box 3"/>
          <p:cNvSpPr txBox="1">
            <a:spLocks noChangeArrowheads="1"/>
          </p:cNvSpPr>
          <p:nvPr/>
        </p:nvSpPr>
        <p:spPr bwMode="auto">
          <a:xfrm>
            <a:off x="547505" y="202446"/>
            <a:ext cx="8157030" cy="415627"/>
          </a:xfrm>
          <a:prstGeom prst="rect">
            <a:avLst/>
          </a:prstGeom>
          <a:noFill/>
          <a:ln w="9525">
            <a:noFill/>
            <a:miter lim="800000"/>
            <a:headEnd/>
            <a:tailEnd/>
          </a:ln>
          <a:effectLst/>
        </p:spPr>
        <p:txBody>
          <a:bodyPr wrap="square">
            <a:spAutoFit/>
          </a:bodyPr>
          <a:lstStyle/>
          <a:p>
            <a:pPr algn="ctr" eaLnBrk="1" hangingPunct="1">
              <a:defRPr/>
            </a:pPr>
            <a:r>
              <a:rPr lang="es-CO" sz="2101" b="1" dirty="0">
                <a:solidFill>
                  <a:srgbClr val="C00000"/>
                </a:solidFill>
                <a:effectLst>
                  <a:outerShdw blurRad="38100" dist="38100" dir="2700000" algn="tl">
                    <a:srgbClr val="C0C0C0"/>
                  </a:outerShdw>
                </a:effectLst>
              </a:rPr>
              <a:t>Prevención Operaciones Ilícitas Sector Público en Colombia</a:t>
            </a:r>
          </a:p>
        </p:txBody>
      </p:sp>
      <p:sp>
        <p:nvSpPr>
          <p:cNvPr id="4" name="Text Box 4"/>
          <p:cNvSpPr txBox="1">
            <a:spLocks noChangeArrowheads="1"/>
          </p:cNvSpPr>
          <p:nvPr/>
        </p:nvSpPr>
        <p:spPr bwMode="auto">
          <a:xfrm>
            <a:off x="4626020" y="3667801"/>
            <a:ext cx="453794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49263" indent="-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a:spcBef>
                <a:spcPct val="0"/>
              </a:spcBef>
              <a:buNone/>
            </a:pPr>
            <a:r>
              <a:rPr lang="es-CO" altLang="es-CO" sz="1350" b="1" u="sng" dirty="0">
                <a:solidFill>
                  <a:srgbClr val="C00000"/>
                </a:solidFill>
                <a:latin typeface="Arial" panose="020B0604020202020204" pitchFamily="34" charset="0"/>
              </a:rPr>
              <a:t>Como se Penalizó</a:t>
            </a:r>
            <a:endParaRPr lang="es-CO" altLang="es-CO" sz="1350" b="1" dirty="0">
              <a:solidFill>
                <a:srgbClr val="FF0000"/>
              </a:solidFill>
              <a:latin typeface="Arial" panose="020B0604020202020204" pitchFamily="34" charset="0"/>
            </a:endParaRPr>
          </a:p>
          <a:p>
            <a:pPr marL="0" indent="0" algn="just">
              <a:spcBef>
                <a:spcPct val="0"/>
              </a:spcBef>
              <a:buNone/>
            </a:pPr>
            <a:endParaRPr lang="es-CO" altLang="es-CO" sz="1350" b="1" dirty="0">
              <a:solidFill>
                <a:srgbClr val="FF0000"/>
              </a:solidFill>
              <a:latin typeface="Arial" panose="020B0604020202020204" pitchFamily="34" charset="0"/>
            </a:endParaRPr>
          </a:p>
          <a:p>
            <a:pPr marL="0" indent="0" algn="just">
              <a:spcBef>
                <a:spcPct val="0"/>
              </a:spcBef>
              <a:buNone/>
            </a:pPr>
            <a:r>
              <a:rPr lang="es-CO" altLang="es-CO" sz="1350" b="1" dirty="0">
                <a:solidFill>
                  <a:srgbClr val="002060"/>
                </a:solidFill>
                <a:latin typeface="Arial" panose="020B0604020202020204" pitchFamily="34" charset="0"/>
              </a:rPr>
              <a:t>Ley 190 de 1995.</a:t>
            </a:r>
            <a:r>
              <a:rPr lang="es-CO" altLang="es-CO" sz="1350" b="1" dirty="0">
                <a:solidFill>
                  <a:srgbClr val="0070C0"/>
                </a:solidFill>
                <a:latin typeface="Arial" panose="020B0604020202020204" pitchFamily="34" charset="0"/>
              </a:rPr>
              <a:t>  Estatuto Anticorrupción.</a:t>
            </a:r>
          </a:p>
          <a:p>
            <a:pPr marL="0" indent="0" algn="just">
              <a:spcBef>
                <a:spcPct val="0"/>
              </a:spcBef>
              <a:buNone/>
            </a:pPr>
            <a:r>
              <a:rPr lang="es-CO" altLang="es-CO" sz="1350" b="1" dirty="0">
                <a:solidFill>
                  <a:srgbClr val="002060"/>
                </a:solidFill>
                <a:latin typeface="Arial" panose="020B0604020202020204" pitchFamily="34" charset="0"/>
              </a:rPr>
              <a:t>Ley 599 de 2000.  </a:t>
            </a:r>
            <a:r>
              <a:rPr lang="es-CO" altLang="es-CO" sz="1350" b="1" dirty="0">
                <a:solidFill>
                  <a:srgbClr val="0070C0"/>
                </a:solidFill>
                <a:latin typeface="Arial" panose="020B0604020202020204" pitchFamily="34" charset="0"/>
              </a:rPr>
              <a:t>Código Penal.</a:t>
            </a:r>
          </a:p>
          <a:p>
            <a:pPr marL="0" indent="0">
              <a:spcBef>
                <a:spcPct val="0"/>
              </a:spcBef>
              <a:buNone/>
            </a:pPr>
            <a:r>
              <a:rPr lang="es-CO" altLang="es-CO" sz="1350" b="1" dirty="0">
                <a:solidFill>
                  <a:srgbClr val="002060"/>
                </a:solidFill>
                <a:latin typeface="Arial" panose="020B0604020202020204" pitchFamily="34" charset="0"/>
              </a:rPr>
              <a:t>Ley 1121 de 2006.</a:t>
            </a:r>
            <a:r>
              <a:rPr lang="es-CO" altLang="es-CO" sz="1350" b="1" dirty="0">
                <a:solidFill>
                  <a:srgbClr val="0070C0"/>
                </a:solidFill>
                <a:latin typeface="Arial" panose="020B0604020202020204" pitchFamily="34" charset="0"/>
              </a:rPr>
              <a:t> </a:t>
            </a:r>
            <a:r>
              <a:rPr lang="es-CO" altLang="es-CO" sz="1275" b="1" dirty="0">
                <a:solidFill>
                  <a:srgbClr val="0070C0"/>
                </a:solidFill>
                <a:latin typeface="Arial" panose="020B0604020202020204" pitchFamily="34" charset="0"/>
              </a:rPr>
              <a:t>Ley de Financiación del Terrorismo.</a:t>
            </a:r>
          </a:p>
          <a:p>
            <a:pPr marL="0" indent="0" algn="just">
              <a:spcBef>
                <a:spcPct val="0"/>
              </a:spcBef>
              <a:buNone/>
            </a:pPr>
            <a:r>
              <a:rPr lang="es-CO" altLang="es-CO" sz="1350" b="1" dirty="0">
                <a:solidFill>
                  <a:srgbClr val="002060"/>
                </a:solidFill>
                <a:latin typeface="Arial" panose="020B0604020202020204" pitchFamily="34" charset="0"/>
              </a:rPr>
              <a:t>Ley 1357 de 2009.</a:t>
            </a:r>
            <a:r>
              <a:rPr lang="es-CO" altLang="es-CO" sz="1350" b="1" dirty="0">
                <a:solidFill>
                  <a:srgbClr val="0070C0"/>
                </a:solidFill>
                <a:latin typeface="Arial" panose="020B0604020202020204" pitchFamily="34" charset="0"/>
              </a:rPr>
              <a:t> Modifica el Código Penal.</a:t>
            </a:r>
          </a:p>
          <a:p>
            <a:pPr marL="0" indent="0">
              <a:spcBef>
                <a:spcPct val="0"/>
              </a:spcBef>
              <a:buNone/>
            </a:pPr>
            <a:r>
              <a:rPr lang="es-CO" altLang="es-CO" sz="1350" b="1" dirty="0">
                <a:solidFill>
                  <a:srgbClr val="002060"/>
                </a:solidFill>
                <a:latin typeface="Arial" panose="020B0604020202020204" pitchFamily="34" charset="0"/>
              </a:rPr>
              <a:t>Ley 1453 de 2011.</a:t>
            </a:r>
            <a:r>
              <a:rPr lang="es-CO" altLang="es-CO" sz="1350" b="1" dirty="0">
                <a:solidFill>
                  <a:srgbClr val="0070C0"/>
                </a:solidFill>
                <a:latin typeface="Arial" panose="020B0604020202020204" pitchFamily="34" charset="0"/>
              </a:rPr>
              <a:t> Ley de Seguridad Ciudadana.</a:t>
            </a:r>
          </a:p>
          <a:p>
            <a:pPr marL="0" indent="0">
              <a:spcBef>
                <a:spcPct val="0"/>
              </a:spcBef>
              <a:buNone/>
            </a:pPr>
            <a:r>
              <a:rPr lang="es-CO" altLang="es-CO" sz="1350" b="1" dirty="0">
                <a:solidFill>
                  <a:srgbClr val="002060"/>
                </a:solidFill>
                <a:latin typeface="Arial" panose="020B0604020202020204" pitchFamily="34" charset="0"/>
              </a:rPr>
              <a:t>Ley 1474 de 2011.</a:t>
            </a:r>
            <a:r>
              <a:rPr lang="es-CO" altLang="es-CO" sz="1350" b="1" dirty="0">
                <a:solidFill>
                  <a:srgbClr val="0070C0"/>
                </a:solidFill>
                <a:latin typeface="Arial" panose="020B0604020202020204" pitchFamily="34" charset="0"/>
              </a:rPr>
              <a:t> Estatuto Anticorrupción.</a:t>
            </a:r>
          </a:p>
        </p:txBody>
      </p:sp>
      <p:sp>
        <p:nvSpPr>
          <p:cNvPr id="6" name="Rectángulo 5"/>
          <p:cNvSpPr/>
          <p:nvPr/>
        </p:nvSpPr>
        <p:spPr>
          <a:xfrm>
            <a:off x="163252" y="3764513"/>
            <a:ext cx="4570809" cy="1546577"/>
          </a:xfrm>
          <a:prstGeom prst="rect">
            <a:avLst/>
          </a:prstGeom>
        </p:spPr>
        <p:txBody>
          <a:bodyPr>
            <a:spAutoFit/>
          </a:bodyPr>
          <a:lstStyle/>
          <a:p>
            <a:pPr algn="just">
              <a:spcBef>
                <a:spcPct val="0"/>
              </a:spcBef>
            </a:pPr>
            <a:r>
              <a:rPr lang="es-CO" altLang="es-CO" sz="1350" b="1" u="sng" dirty="0">
                <a:solidFill>
                  <a:srgbClr val="C00000"/>
                </a:solidFill>
                <a:latin typeface="Arial" panose="020B0604020202020204" pitchFamily="34" charset="0"/>
              </a:rPr>
              <a:t>Responsabilidad Penal</a:t>
            </a:r>
            <a:endParaRPr lang="es-CO" altLang="es-CO" sz="1350" b="1" dirty="0">
              <a:solidFill>
                <a:srgbClr val="C00000"/>
              </a:solidFill>
              <a:latin typeface="Arial" panose="020B0604020202020204" pitchFamily="34" charset="0"/>
            </a:endParaRPr>
          </a:p>
          <a:p>
            <a:pPr algn="just">
              <a:spcBef>
                <a:spcPct val="0"/>
              </a:spcBef>
            </a:pPr>
            <a:endParaRPr lang="es-CO" altLang="es-CO" sz="1350" b="1" dirty="0">
              <a:solidFill>
                <a:srgbClr val="C00000"/>
              </a:solidFill>
              <a:latin typeface="Arial" panose="020B0604020202020204" pitchFamily="34" charset="0"/>
            </a:endParaRPr>
          </a:p>
          <a:p>
            <a:pPr algn="just">
              <a:spcBef>
                <a:spcPct val="0"/>
              </a:spcBef>
            </a:pPr>
            <a:r>
              <a:rPr lang="es-CO" altLang="es-CO" sz="1350" b="1" dirty="0">
                <a:solidFill>
                  <a:srgbClr val="002060"/>
                </a:solidFill>
                <a:latin typeface="Arial" panose="020B0604020202020204" pitchFamily="34" charset="0"/>
              </a:rPr>
              <a:t>Artículo 34. </a:t>
            </a:r>
            <a:r>
              <a:rPr lang="es-CO" altLang="es-CO" sz="1350" b="1" dirty="0">
                <a:solidFill>
                  <a:srgbClr val="0070C0"/>
                </a:solidFill>
                <a:latin typeface="Arial" panose="020B0604020202020204" pitchFamily="34" charset="0"/>
              </a:rPr>
              <a:t>Constitución Política</a:t>
            </a:r>
          </a:p>
          <a:p>
            <a:pPr algn="just">
              <a:spcBef>
                <a:spcPct val="0"/>
              </a:spcBef>
            </a:pPr>
            <a:r>
              <a:rPr lang="es-CO" altLang="es-CO" sz="1350" b="1" dirty="0">
                <a:solidFill>
                  <a:srgbClr val="002060"/>
                </a:solidFill>
                <a:latin typeface="Arial" panose="020B0604020202020204" pitchFamily="34" charset="0"/>
              </a:rPr>
              <a:t>Ley 793 de 2002</a:t>
            </a:r>
            <a:r>
              <a:rPr lang="es-CO" altLang="es-CO" sz="1350" b="1" dirty="0">
                <a:latin typeface="Arial" panose="020B0604020202020204" pitchFamily="34" charset="0"/>
              </a:rPr>
              <a:t>. </a:t>
            </a:r>
            <a:r>
              <a:rPr lang="es-CO" altLang="es-CO" sz="1350" b="1" dirty="0">
                <a:solidFill>
                  <a:srgbClr val="0070C0"/>
                </a:solidFill>
                <a:latin typeface="Arial" panose="020B0604020202020204" pitchFamily="34" charset="0"/>
              </a:rPr>
              <a:t>D</a:t>
            </a:r>
            <a:r>
              <a:rPr lang="es-CO" sz="1350" b="1" dirty="0">
                <a:solidFill>
                  <a:srgbClr val="0070C0"/>
                </a:solidFill>
                <a:latin typeface="Arial" panose="020B0604020202020204" pitchFamily="34" charset="0"/>
              </a:rPr>
              <a:t>eroga Ley 333 de 1996.</a:t>
            </a:r>
          </a:p>
          <a:p>
            <a:pPr algn="just">
              <a:spcBef>
                <a:spcPct val="0"/>
              </a:spcBef>
            </a:pPr>
            <a:r>
              <a:rPr lang="es-CO" sz="1350" b="1" dirty="0">
                <a:solidFill>
                  <a:srgbClr val="0070C0"/>
                </a:solidFill>
                <a:latin typeface="Arial" panose="020B0604020202020204" pitchFamily="34" charset="0"/>
              </a:rPr>
              <a:t>Establece reglas de extinción de dominio.</a:t>
            </a:r>
            <a:endParaRPr lang="es-CO" altLang="es-CO" sz="1350" b="1" dirty="0">
              <a:solidFill>
                <a:srgbClr val="0070C0"/>
              </a:solidFill>
              <a:latin typeface="Arial" panose="020B0604020202020204" pitchFamily="34" charset="0"/>
            </a:endParaRPr>
          </a:p>
          <a:p>
            <a:pPr algn="just">
              <a:spcBef>
                <a:spcPct val="0"/>
              </a:spcBef>
            </a:pPr>
            <a:r>
              <a:rPr lang="es-CO" altLang="es-CO" sz="1350" b="1" dirty="0">
                <a:solidFill>
                  <a:srgbClr val="002060"/>
                </a:solidFill>
                <a:latin typeface="Arial" panose="020B0604020202020204" pitchFamily="34" charset="0"/>
              </a:rPr>
              <a:t>Ley 1395</a:t>
            </a:r>
            <a:r>
              <a:rPr lang="es-CO" altLang="es-CO" sz="1350" b="1" dirty="0">
                <a:solidFill>
                  <a:srgbClr val="0070C0"/>
                </a:solidFill>
                <a:latin typeface="Arial" panose="020B0604020202020204" pitchFamily="34" charset="0"/>
              </a:rPr>
              <a:t> </a:t>
            </a:r>
            <a:r>
              <a:rPr lang="es-CO" altLang="es-CO" sz="1350" b="1" dirty="0">
                <a:solidFill>
                  <a:srgbClr val="002060"/>
                </a:solidFill>
                <a:latin typeface="Arial" panose="020B0604020202020204" pitchFamily="34" charset="0"/>
              </a:rPr>
              <a:t>de 2010. </a:t>
            </a:r>
            <a:r>
              <a:rPr lang="es-CO" altLang="es-CO" sz="1350" b="1" dirty="0">
                <a:solidFill>
                  <a:srgbClr val="0070C0"/>
                </a:solidFill>
                <a:latin typeface="Arial" panose="020B0604020202020204" pitchFamily="34" charset="0"/>
              </a:rPr>
              <a:t>Medidas</a:t>
            </a:r>
            <a:r>
              <a:rPr lang="es-CO" sz="1350" b="1" dirty="0">
                <a:solidFill>
                  <a:srgbClr val="0070C0"/>
                </a:solidFill>
                <a:latin typeface="Arial" panose="020B0604020202020204" pitchFamily="34" charset="0"/>
              </a:rPr>
              <a:t> de descongestión judicial.</a:t>
            </a:r>
            <a:endParaRPr lang="es-CO" altLang="es-CO" sz="1350" b="1" dirty="0">
              <a:solidFill>
                <a:srgbClr val="0070C0"/>
              </a:solidFill>
              <a:latin typeface="Arial" panose="020B0604020202020204" pitchFamily="34" charset="0"/>
            </a:endParaRPr>
          </a:p>
          <a:p>
            <a:pPr algn="just">
              <a:spcBef>
                <a:spcPct val="0"/>
              </a:spcBef>
            </a:pPr>
            <a:r>
              <a:rPr lang="es-CO" altLang="es-CO" sz="1350" b="1" dirty="0">
                <a:solidFill>
                  <a:srgbClr val="002060"/>
                </a:solidFill>
                <a:latin typeface="Arial" panose="020B0604020202020204" pitchFamily="34" charset="0"/>
              </a:rPr>
              <a:t>Es imprescriptible</a:t>
            </a:r>
          </a:p>
        </p:txBody>
      </p:sp>
      <p:pic>
        <p:nvPicPr>
          <p:cNvPr id="7" name="Imagen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83558" y="895313"/>
            <a:ext cx="5320977" cy="2772487"/>
          </a:xfrm>
          <a:prstGeom prst="rect">
            <a:avLst/>
          </a:prstGeom>
          <a:effectLst>
            <a:glow rad="63500">
              <a:schemeClr val="accent1">
                <a:satMod val="175000"/>
                <a:alpha val="40000"/>
              </a:schemeClr>
            </a:glow>
          </a:effectLst>
        </p:spPr>
      </p:pic>
      <p:grpSp>
        <p:nvGrpSpPr>
          <p:cNvPr id="18" name="Grupo 17"/>
          <p:cNvGrpSpPr/>
          <p:nvPr/>
        </p:nvGrpSpPr>
        <p:grpSpPr>
          <a:xfrm>
            <a:off x="110169" y="1448718"/>
            <a:ext cx="3181912" cy="1354108"/>
            <a:chOff x="477788" y="1913056"/>
            <a:chExt cx="3982517" cy="1445967"/>
          </a:xfrm>
        </p:grpSpPr>
        <p:sp>
          <p:nvSpPr>
            <p:cNvPr id="14" name="Pentágono 13"/>
            <p:cNvSpPr/>
            <p:nvPr/>
          </p:nvSpPr>
          <p:spPr>
            <a:xfrm>
              <a:off x="477788" y="1918863"/>
              <a:ext cx="3168352" cy="1440160"/>
            </a:xfrm>
            <a:prstGeom prst="homePlate">
              <a:avLst>
                <a:gd name="adj" fmla="val 57343"/>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tx1"/>
                  </a:solidFill>
                </a:rPr>
                <a:t>Esquema Típico de Lavado de Dinero</a:t>
              </a:r>
            </a:p>
          </p:txBody>
        </p:sp>
        <p:sp>
          <p:nvSpPr>
            <p:cNvPr id="15" name="Cheurón 14"/>
            <p:cNvSpPr/>
            <p:nvPr/>
          </p:nvSpPr>
          <p:spPr>
            <a:xfrm>
              <a:off x="3214092" y="1913056"/>
              <a:ext cx="1246213" cy="1440160"/>
            </a:xfrm>
            <a:prstGeom prst="chevron">
              <a:avLst>
                <a:gd name="adj" fmla="val 77453"/>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3">
                <a:solidFill>
                  <a:schemeClr val="tx1"/>
                </a:solidFill>
              </a:endParaRPr>
            </a:p>
          </p:txBody>
        </p:sp>
        <p:sp>
          <p:nvSpPr>
            <p:cNvPr id="17" name="Cheurón 16"/>
            <p:cNvSpPr/>
            <p:nvPr/>
          </p:nvSpPr>
          <p:spPr>
            <a:xfrm>
              <a:off x="2831975" y="1918863"/>
              <a:ext cx="1246213" cy="1440160"/>
            </a:xfrm>
            <a:prstGeom prst="chevron">
              <a:avLst>
                <a:gd name="adj" fmla="val 70964"/>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3">
                <a:solidFill>
                  <a:schemeClr val="tx1"/>
                </a:solidFill>
              </a:endParaRPr>
            </a:p>
          </p:txBody>
        </p:sp>
      </p:grpSp>
    </p:spTree>
    <p:extLst>
      <p:ext uri="{BB962C8B-B14F-4D97-AF65-F5344CB8AC3E}">
        <p14:creationId xmlns:p14="http://schemas.microsoft.com/office/powerpoint/2010/main" val="411967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236863" y="710588"/>
            <a:ext cx="8587648" cy="458943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10" name="Text Box 4"/>
          <p:cNvSpPr txBox="1">
            <a:spLocks noChangeArrowheads="1"/>
          </p:cNvSpPr>
          <p:nvPr/>
        </p:nvSpPr>
        <p:spPr bwMode="auto">
          <a:xfrm>
            <a:off x="363943" y="950642"/>
            <a:ext cx="7371170" cy="410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49263" indent="-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 typeface="Wingdings" panose="05000000000000000000" pitchFamily="2" charset="2"/>
              <a:buChar char="ü"/>
            </a:pPr>
            <a:r>
              <a:rPr lang="es-CO" altLang="es-CO" sz="1600" b="1" dirty="0">
                <a:latin typeface="Arial" panose="020B0604020202020204" pitchFamily="34" charset="0"/>
              </a:rPr>
              <a:t>Redistribución regresiva de la riqueza.</a:t>
            </a:r>
          </a:p>
          <a:p>
            <a:pPr algn="just">
              <a:lnSpc>
                <a:spcPct val="150000"/>
              </a:lnSpc>
              <a:spcBef>
                <a:spcPct val="0"/>
              </a:spcBef>
              <a:buFont typeface="Wingdings" panose="05000000000000000000" pitchFamily="2" charset="2"/>
              <a:buChar char="ü"/>
            </a:pPr>
            <a:r>
              <a:rPr lang="es-CO" altLang="es-CO" sz="1600" b="1" dirty="0">
                <a:latin typeface="Arial" panose="020B0604020202020204" pitchFamily="34" charset="0"/>
              </a:rPr>
              <a:t>Genera efectos inflacionarios.</a:t>
            </a:r>
          </a:p>
          <a:p>
            <a:pPr algn="just">
              <a:lnSpc>
                <a:spcPct val="150000"/>
              </a:lnSpc>
              <a:spcBef>
                <a:spcPct val="0"/>
              </a:spcBef>
              <a:buFont typeface="Wingdings" panose="05000000000000000000" pitchFamily="2" charset="2"/>
              <a:buChar char="ü"/>
            </a:pPr>
            <a:r>
              <a:rPr lang="es-CO" altLang="es-CO" sz="1600" b="1" dirty="0">
                <a:latin typeface="Arial" panose="020B0604020202020204" pitchFamily="34" charset="0"/>
              </a:rPr>
              <a:t>Problemas cambiarios.</a:t>
            </a:r>
          </a:p>
          <a:p>
            <a:pPr>
              <a:lnSpc>
                <a:spcPct val="150000"/>
              </a:lnSpc>
              <a:spcBef>
                <a:spcPct val="0"/>
              </a:spcBef>
              <a:buFont typeface="Wingdings" panose="05000000000000000000" pitchFamily="2" charset="2"/>
              <a:buChar char="ü"/>
            </a:pPr>
            <a:r>
              <a:rPr lang="es-CO" altLang="es-CO" sz="1600" b="1" dirty="0">
                <a:latin typeface="Arial" panose="020B0604020202020204" pitchFamily="34" charset="0"/>
              </a:rPr>
              <a:t>Concordatos, quiebras y liquidaciones.</a:t>
            </a:r>
          </a:p>
          <a:p>
            <a:pPr algn="just">
              <a:lnSpc>
                <a:spcPct val="150000"/>
              </a:lnSpc>
              <a:spcBef>
                <a:spcPct val="0"/>
              </a:spcBef>
              <a:buFont typeface="Wingdings" panose="05000000000000000000" pitchFamily="2" charset="2"/>
              <a:buChar char="ü"/>
            </a:pPr>
            <a:r>
              <a:rPr lang="es-CO" altLang="es-CO" sz="1600" b="1" dirty="0">
                <a:latin typeface="Arial" panose="020B0604020202020204" pitchFamily="34" charset="0"/>
              </a:rPr>
              <a:t>Causa desempleo.</a:t>
            </a:r>
          </a:p>
          <a:p>
            <a:pPr>
              <a:lnSpc>
                <a:spcPct val="150000"/>
              </a:lnSpc>
              <a:spcBef>
                <a:spcPct val="0"/>
              </a:spcBef>
              <a:buFont typeface="Wingdings" panose="05000000000000000000" pitchFamily="2" charset="2"/>
              <a:buChar char="ü"/>
            </a:pPr>
            <a:r>
              <a:rPr lang="es-CO" altLang="es-CO" sz="1600" b="1" dirty="0">
                <a:latin typeface="Arial" panose="020B0604020202020204" pitchFamily="34" charset="0"/>
              </a:rPr>
              <a:t>Genera la desconfianza del público al enturbiar la imagen de las empresas.</a:t>
            </a:r>
          </a:p>
          <a:p>
            <a:pPr algn="just">
              <a:lnSpc>
                <a:spcPct val="150000"/>
              </a:lnSpc>
              <a:spcBef>
                <a:spcPct val="0"/>
              </a:spcBef>
              <a:buFont typeface="Wingdings" panose="05000000000000000000" pitchFamily="2" charset="2"/>
              <a:buChar char="ü"/>
            </a:pPr>
            <a:r>
              <a:rPr lang="es-CO" altLang="es-CO" sz="1600" b="1" dirty="0">
                <a:latin typeface="Arial" panose="020B0604020202020204" pitchFamily="34" charset="0"/>
              </a:rPr>
              <a:t>Multas y sanciones administrativas.</a:t>
            </a:r>
          </a:p>
          <a:p>
            <a:pPr>
              <a:lnSpc>
                <a:spcPct val="150000"/>
              </a:lnSpc>
              <a:spcBef>
                <a:spcPct val="0"/>
              </a:spcBef>
              <a:buFont typeface="Wingdings" panose="05000000000000000000" pitchFamily="2" charset="2"/>
              <a:buChar char="ü"/>
            </a:pPr>
            <a:r>
              <a:rPr lang="es-CO" altLang="es-CO" sz="1600" b="1" dirty="0">
                <a:latin typeface="Arial" panose="020B0604020202020204" pitchFamily="34" charset="0"/>
              </a:rPr>
              <a:t>Bloqueo y sanciones internacionales</a:t>
            </a:r>
          </a:p>
          <a:p>
            <a:pPr>
              <a:lnSpc>
                <a:spcPct val="150000"/>
              </a:lnSpc>
              <a:spcBef>
                <a:spcPct val="0"/>
              </a:spcBef>
              <a:buFont typeface="Wingdings" panose="05000000000000000000" pitchFamily="2" charset="2"/>
              <a:buChar char="ü"/>
            </a:pPr>
            <a:r>
              <a:rPr lang="es-CO" altLang="es-CO" sz="1600" b="1" dirty="0">
                <a:latin typeface="Arial" panose="020B0604020202020204" pitchFamily="34" charset="0"/>
              </a:rPr>
              <a:t>Sanciones penales, laborales, y administrativas </a:t>
            </a:r>
            <a:r>
              <a:rPr lang="es-CO" altLang="es-CO" sz="1600" dirty="0">
                <a:latin typeface="Arial" panose="020B0604020202020204" pitchFamily="34" charset="0"/>
              </a:rPr>
              <a:t>.</a:t>
            </a:r>
          </a:p>
          <a:p>
            <a:pPr>
              <a:lnSpc>
                <a:spcPct val="150000"/>
              </a:lnSpc>
              <a:spcBef>
                <a:spcPct val="0"/>
              </a:spcBef>
              <a:buFont typeface="Wingdings" panose="05000000000000000000" pitchFamily="2" charset="2"/>
              <a:buChar char="ü"/>
            </a:pPr>
            <a:r>
              <a:rPr lang="es-CO" altLang="es-CO" sz="1600" b="1" dirty="0">
                <a:latin typeface="Arial" panose="020B0604020202020204" pitchFamily="34" charset="0"/>
              </a:rPr>
              <a:t>Afecta gravemente a la sociedad y el país en general. </a:t>
            </a:r>
          </a:p>
        </p:txBody>
      </p:sp>
      <p:sp>
        <p:nvSpPr>
          <p:cNvPr id="11" name="Text Box 3"/>
          <p:cNvSpPr txBox="1">
            <a:spLocks noChangeArrowheads="1"/>
          </p:cNvSpPr>
          <p:nvPr/>
        </p:nvSpPr>
        <p:spPr bwMode="auto">
          <a:xfrm>
            <a:off x="2397023" y="165573"/>
            <a:ext cx="4267327" cy="415627"/>
          </a:xfrm>
          <a:prstGeom prst="rect">
            <a:avLst/>
          </a:prstGeom>
          <a:noFill/>
          <a:ln w="9525">
            <a:noFill/>
            <a:miter lim="800000"/>
            <a:headEnd/>
            <a:tailEnd/>
          </a:ln>
          <a:effectLst/>
        </p:spPr>
        <p:txBody>
          <a:bodyPr wrap="square">
            <a:spAutoFit/>
          </a:bodyPr>
          <a:lstStyle/>
          <a:p>
            <a:pPr algn="ctr" eaLnBrk="1" hangingPunct="1">
              <a:defRPr/>
            </a:pPr>
            <a:r>
              <a:rPr lang="es-CO" sz="2101" b="1" dirty="0">
                <a:solidFill>
                  <a:srgbClr val="FF0000"/>
                </a:solidFill>
                <a:effectLst>
                  <a:outerShdw blurRad="38100" dist="38100" dir="2700000" algn="tl">
                    <a:srgbClr val="C0C0C0"/>
                  </a:outerShdw>
                </a:effectLst>
              </a:rPr>
              <a:t>¿Por qué combatir OP - LA y FT?</a:t>
            </a:r>
          </a:p>
        </p:txBody>
      </p:sp>
      <p:pic>
        <p:nvPicPr>
          <p:cNvPr id="8" name="Imagen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4261" y="1290919"/>
            <a:ext cx="3031909" cy="1394678"/>
          </a:xfrm>
          <a:prstGeom prst="rect">
            <a:avLst/>
          </a:prstGeom>
        </p:spPr>
      </p:pic>
    </p:spTree>
    <p:extLst>
      <p:ext uri="{BB962C8B-B14F-4D97-AF65-F5344CB8AC3E}">
        <p14:creationId xmlns:p14="http://schemas.microsoft.com/office/powerpoint/2010/main" val="292028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55085" y="930925"/>
            <a:ext cx="9017306" cy="43571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3" name="Marcador de contenido 2"/>
          <p:cNvSpPr>
            <a:spLocks noGrp="1"/>
          </p:cNvSpPr>
          <p:nvPr>
            <p:ph idx="1"/>
          </p:nvPr>
        </p:nvSpPr>
        <p:spPr>
          <a:xfrm>
            <a:off x="295900" y="1100749"/>
            <a:ext cx="8578187" cy="4314978"/>
          </a:xfrm>
        </p:spPr>
        <p:txBody>
          <a:bodyPr>
            <a:normAutofit fontScale="70000" lnSpcReduction="20000"/>
          </a:bodyPr>
          <a:lstStyle/>
          <a:p>
            <a:pPr marL="0" indent="0" algn="ctr">
              <a:buNone/>
              <a:defRPr/>
            </a:pPr>
            <a:r>
              <a:rPr lang="es-CO" sz="2300" b="1" dirty="0">
                <a:solidFill>
                  <a:srgbClr val="0070C0"/>
                </a:solidFill>
              </a:rPr>
              <a:t>La prevención del riesgo de LA/FT es parte del buen gobierno corporativo y de la R S  empresarial  </a:t>
            </a:r>
          </a:p>
          <a:p>
            <a:pPr indent="-337037" algn="ctr">
              <a:defRPr/>
            </a:pPr>
            <a:endParaRPr lang="es-CO" sz="2300" b="1" dirty="0"/>
          </a:p>
          <a:p>
            <a:pPr marL="342991" indent="-342991" algn="just">
              <a:buFont typeface="Wingdings" panose="05000000000000000000" pitchFamily="2" charset="2"/>
              <a:buChar char="Ø"/>
              <a:defRPr/>
            </a:pPr>
            <a:r>
              <a:rPr lang="es-CO" sz="2600" b="1" dirty="0"/>
              <a:t>Guía de evaluación del riesgo para combatir el lavado de activos y la financiación del terrorismo. GUIDANCE ON THE RISK-BASED APPROACH TO COMBATING MONEY LAUNDERING AND TERRORIST FINANCING. GAFI. </a:t>
            </a:r>
          </a:p>
          <a:p>
            <a:pPr marL="337037" indent="-337037" algn="just">
              <a:buFont typeface="Wingdings" panose="05000000000000000000" pitchFamily="2" charset="2"/>
              <a:buChar char="Ø"/>
              <a:defRPr/>
            </a:pPr>
            <a:r>
              <a:rPr lang="es-CO" sz="2600" b="1" dirty="0"/>
              <a:t>Recomendaciones internacionales: NACIONES UNIDAS, GAFI, GAFIC, GAFISUD y COMITÉ DE BASILEA. </a:t>
            </a:r>
          </a:p>
          <a:p>
            <a:pPr marL="337037" indent="-337037" algn="just">
              <a:buFont typeface="Wingdings" panose="05000000000000000000" pitchFamily="2" charset="2"/>
              <a:buChar char="Ø"/>
              <a:defRPr/>
            </a:pPr>
            <a:r>
              <a:rPr lang="es-CO" sz="2600" b="1" dirty="0"/>
              <a:t>Estándar de Australia y Nueva Zelanda sobre administración de riesgos: AS/NZS4360 – Norma de Gestión de Riesgos ISO 31000:2009. </a:t>
            </a:r>
          </a:p>
          <a:p>
            <a:pPr marL="337037" indent="-337037" algn="just">
              <a:buFont typeface="Wingdings" panose="05000000000000000000" pitchFamily="2" charset="2"/>
              <a:buChar char="Ø"/>
              <a:defRPr/>
            </a:pPr>
            <a:r>
              <a:rPr lang="es-CO" sz="2600" b="1" dirty="0"/>
              <a:t>Marco integrado de administración de riesgos corporativos. </a:t>
            </a:r>
            <a:r>
              <a:rPr lang="es-CO" sz="2600" b="1" dirty="0" err="1"/>
              <a:t>Committee</a:t>
            </a:r>
            <a:r>
              <a:rPr lang="es-CO" sz="2600" b="1" dirty="0"/>
              <a:t> of </a:t>
            </a:r>
            <a:r>
              <a:rPr lang="es-CO" sz="2600" b="1" dirty="0" err="1"/>
              <a:t>Sponsoring</a:t>
            </a:r>
            <a:r>
              <a:rPr lang="es-CO" sz="2600" b="1" dirty="0"/>
              <a:t> </a:t>
            </a:r>
            <a:r>
              <a:rPr lang="es-CO" sz="2600" b="1" dirty="0" err="1"/>
              <a:t>Organizations</a:t>
            </a:r>
            <a:r>
              <a:rPr lang="es-CO" sz="2600" b="1" dirty="0"/>
              <a:t> of </a:t>
            </a:r>
            <a:r>
              <a:rPr lang="es-CO" sz="2600" b="1" dirty="0" err="1"/>
              <a:t>the</a:t>
            </a:r>
            <a:r>
              <a:rPr lang="es-CO" sz="2600" b="1" dirty="0"/>
              <a:t> </a:t>
            </a:r>
            <a:r>
              <a:rPr lang="es-CO" sz="2600" b="1" dirty="0" err="1"/>
              <a:t>Treadway</a:t>
            </a:r>
            <a:r>
              <a:rPr lang="es-CO" sz="2600" b="1" dirty="0"/>
              <a:t> </a:t>
            </a:r>
            <a:r>
              <a:rPr lang="es-CO" sz="2600" b="1" dirty="0" err="1"/>
              <a:t>Commission</a:t>
            </a:r>
            <a:r>
              <a:rPr lang="es-CO" sz="2600" b="1" dirty="0"/>
              <a:t> (COSO). </a:t>
            </a:r>
          </a:p>
          <a:p>
            <a:pPr marL="337037" indent="-337037" algn="just">
              <a:buFont typeface="Wingdings" panose="05000000000000000000" pitchFamily="2" charset="2"/>
              <a:buChar char="Ø"/>
              <a:defRPr/>
            </a:pPr>
            <a:r>
              <a:rPr lang="es-CO" sz="2600" b="1" dirty="0"/>
              <a:t>Las normas locales sobre prevención y control del LA/FT.</a:t>
            </a:r>
          </a:p>
          <a:p>
            <a:pPr marL="337037" indent="-337037" algn="just">
              <a:buFont typeface="Wingdings" panose="05000000000000000000" pitchFamily="2" charset="2"/>
              <a:buChar char="Ø"/>
              <a:defRPr/>
            </a:pPr>
            <a:r>
              <a:rPr lang="es-CO" sz="2600" b="1" dirty="0"/>
              <a:t>Las instrucciones impartidas por las autoridades de regulación y supervisión. </a:t>
            </a:r>
            <a:endParaRPr lang="es-CO" sz="2600" dirty="0"/>
          </a:p>
          <a:p>
            <a:endParaRPr lang="es-CO" sz="2600" dirty="0"/>
          </a:p>
        </p:txBody>
      </p:sp>
      <p:sp>
        <p:nvSpPr>
          <p:cNvPr id="5" name="Rectángulo 4"/>
          <p:cNvSpPr/>
          <p:nvPr/>
        </p:nvSpPr>
        <p:spPr>
          <a:xfrm>
            <a:off x="2884624" y="163444"/>
            <a:ext cx="3358228" cy="415627"/>
          </a:xfrm>
          <a:prstGeom prst="rect">
            <a:avLst/>
          </a:prstGeom>
        </p:spPr>
        <p:txBody>
          <a:bodyPr wrap="none">
            <a:spAutoFit/>
          </a:bodyPr>
          <a:lstStyle/>
          <a:p>
            <a:pPr algn="ctr">
              <a:defRPr/>
            </a:pPr>
            <a:r>
              <a:rPr lang="es-CO" sz="2101" b="1" dirty="0"/>
              <a:t> SOPORTE DEL MODELO NRS</a:t>
            </a:r>
          </a:p>
        </p:txBody>
      </p:sp>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0382" y="102329"/>
            <a:ext cx="2052763" cy="699147"/>
          </a:xfrm>
          <a:prstGeom prst="rect">
            <a:avLst/>
          </a:prstGeom>
        </p:spPr>
      </p:pic>
    </p:spTree>
    <p:extLst>
      <p:ext uri="{BB962C8B-B14F-4D97-AF65-F5344CB8AC3E}">
        <p14:creationId xmlns:p14="http://schemas.microsoft.com/office/powerpoint/2010/main" val="312537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3619041" y="710588"/>
            <a:ext cx="5128352" cy="45457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4" name="Título 3"/>
          <p:cNvSpPr>
            <a:spLocks noGrp="1"/>
          </p:cNvSpPr>
          <p:nvPr>
            <p:ph type="title"/>
          </p:nvPr>
        </p:nvSpPr>
        <p:spPr>
          <a:xfrm>
            <a:off x="1654916" y="288225"/>
            <a:ext cx="7238689" cy="408472"/>
          </a:xfrm>
        </p:spPr>
        <p:txBody>
          <a:bodyPr>
            <a:normAutofit/>
          </a:bodyPr>
          <a:lstStyle/>
          <a:p>
            <a:pPr algn="ctr"/>
            <a:r>
              <a:rPr lang="es-CO" sz="2251" b="1" dirty="0"/>
              <a:t>Corrupción en el mundo: Ranking de los países </a:t>
            </a:r>
          </a:p>
        </p:txBody>
      </p:sp>
      <p:pic>
        <p:nvPicPr>
          <p:cNvPr id="3" name="Marcador de contenido 2"/>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09488" y="4532122"/>
            <a:ext cx="3012010" cy="810301"/>
          </a:xfrm>
          <a:prstGeom prst="rect">
            <a:avLst/>
          </a:prstGeom>
        </p:spPr>
      </p:pic>
      <p:pic>
        <p:nvPicPr>
          <p:cNvPr id="2" name="Imagen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488" y="285081"/>
            <a:ext cx="1445428" cy="681718"/>
          </a:xfrm>
          <a:prstGeom prst="rect">
            <a:avLst/>
          </a:prstGeom>
        </p:spPr>
      </p:pic>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0774" y="966799"/>
            <a:ext cx="3000724" cy="3578178"/>
          </a:xfrm>
          <a:prstGeom prst="rect">
            <a:avLst/>
          </a:prstGeom>
        </p:spPr>
      </p:pic>
      <p:sp>
        <p:nvSpPr>
          <p:cNvPr id="8" name="Rectángulo 7"/>
          <p:cNvSpPr/>
          <p:nvPr/>
        </p:nvSpPr>
        <p:spPr>
          <a:xfrm>
            <a:off x="3876117" y="847424"/>
            <a:ext cx="5510047" cy="4408899"/>
          </a:xfrm>
          <a:prstGeom prst="rect">
            <a:avLst/>
          </a:prstGeom>
        </p:spPr>
        <p:txBody>
          <a:bodyPr wrap="square">
            <a:spAutoFit/>
          </a:bodyPr>
          <a:lstStyle/>
          <a:p>
            <a:r>
              <a:rPr lang="pt-BR" sz="1275" b="1" dirty="0"/>
              <a:t>1</a:t>
            </a:r>
            <a:r>
              <a:rPr lang="pt-BR" sz="1275" dirty="0"/>
              <a:t>.Nueva </a:t>
            </a:r>
            <a:r>
              <a:rPr lang="pt-BR" sz="1275" dirty="0" err="1"/>
              <a:t>Zelanda</a:t>
            </a:r>
            <a:r>
              <a:rPr lang="pt-BR" sz="1275" dirty="0"/>
              <a:t> (89 </a:t>
            </a:r>
            <a:r>
              <a:rPr lang="pt-BR" sz="1275" dirty="0" err="1"/>
              <a:t>puntos</a:t>
            </a:r>
            <a:r>
              <a:rPr lang="pt-BR" sz="1275" dirty="0"/>
              <a:t>)</a:t>
            </a:r>
            <a:br>
              <a:rPr lang="pt-BR" sz="1275" dirty="0"/>
            </a:br>
            <a:r>
              <a:rPr lang="pt-BR" sz="1275" b="1" dirty="0"/>
              <a:t>2.</a:t>
            </a:r>
            <a:r>
              <a:rPr lang="pt-BR" sz="1275" dirty="0"/>
              <a:t> Dinamarca (88)</a:t>
            </a:r>
            <a:br>
              <a:rPr lang="pt-BR" sz="1275" dirty="0"/>
            </a:br>
            <a:r>
              <a:rPr lang="pt-BR" sz="1275" b="1" dirty="0"/>
              <a:t>3.</a:t>
            </a:r>
            <a:r>
              <a:rPr lang="pt-BR" sz="1275" dirty="0"/>
              <a:t> </a:t>
            </a:r>
            <a:r>
              <a:rPr lang="pt-BR" sz="1275" dirty="0" err="1"/>
              <a:t>Finlandia</a:t>
            </a:r>
            <a:r>
              <a:rPr lang="pt-BR" sz="1275" dirty="0"/>
              <a:t>, Noruega, </a:t>
            </a:r>
            <a:r>
              <a:rPr lang="pt-BR" sz="1275" dirty="0" err="1"/>
              <a:t>Suiza</a:t>
            </a:r>
            <a:r>
              <a:rPr lang="pt-BR" sz="1275" dirty="0"/>
              <a:t> (85)</a:t>
            </a:r>
            <a:br>
              <a:rPr lang="pt-BR" sz="1275" dirty="0"/>
            </a:br>
            <a:r>
              <a:rPr lang="pt-BR" sz="1275" b="1" dirty="0"/>
              <a:t>6.</a:t>
            </a:r>
            <a:r>
              <a:rPr lang="pt-BR" sz="1275" dirty="0"/>
              <a:t> </a:t>
            </a:r>
            <a:r>
              <a:rPr lang="pt-BR" sz="1275" dirty="0" err="1"/>
              <a:t>Singapur</a:t>
            </a:r>
            <a:r>
              <a:rPr lang="pt-BR" sz="1275" dirty="0"/>
              <a:t>, </a:t>
            </a:r>
            <a:r>
              <a:rPr lang="pt-BR" sz="1275" dirty="0" err="1"/>
              <a:t>Suecia</a:t>
            </a:r>
            <a:r>
              <a:rPr lang="pt-BR" sz="1275" dirty="0"/>
              <a:t> (84)</a:t>
            </a:r>
            <a:br>
              <a:rPr lang="pt-BR" sz="1275" dirty="0"/>
            </a:br>
            <a:r>
              <a:rPr lang="pt-BR" sz="1275" b="1" dirty="0"/>
              <a:t>8.</a:t>
            </a:r>
            <a:r>
              <a:rPr lang="pt-BR" sz="1275" dirty="0"/>
              <a:t> Canadá, Luxemburgo, Holanda, Reino Unido (82)</a:t>
            </a:r>
            <a:br>
              <a:rPr lang="pt-BR" sz="1275" dirty="0"/>
            </a:br>
            <a:r>
              <a:rPr lang="pt-BR" sz="1275" b="1" dirty="0"/>
              <a:t>12.</a:t>
            </a:r>
            <a:r>
              <a:rPr lang="pt-BR" sz="1275" dirty="0"/>
              <a:t> </a:t>
            </a:r>
            <a:r>
              <a:rPr lang="pt-BR" sz="1275" dirty="0" err="1"/>
              <a:t>Alemania</a:t>
            </a:r>
            <a:r>
              <a:rPr lang="pt-BR" sz="1275" dirty="0"/>
              <a:t> (81)</a:t>
            </a:r>
          </a:p>
          <a:p>
            <a:r>
              <a:rPr lang="es-CO" sz="1275" b="1" dirty="0"/>
              <a:t>16.</a:t>
            </a:r>
            <a:r>
              <a:rPr lang="es-CO" sz="1275" dirty="0"/>
              <a:t> Estados Unidos, Bélgica (75)</a:t>
            </a:r>
            <a:br>
              <a:rPr lang="es-CO" sz="1275" dirty="0"/>
            </a:br>
            <a:r>
              <a:rPr lang="es-CO" sz="1275" b="1" dirty="0"/>
              <a:t>23.</a:t>
            </a:r>
            <a:r>
              <a:rPr lang="es-CO" sz="1275" dirty="0"/>
              <a:t> </a:t>
            </a:r>
            <a:r>
              <a:rPr lang="es-CO" sz="1275" b="1" dirty="0">
                <a:solidFill>
                  <a:schemeClr val="accent5"/>
                </a:solidFill>
              </a:rPr>
              <a:t>Uruguay</a:t>
            </a:r>
            <a:r>
              <a:rPr lang="es-CO" sz="1275" dirty="0"/>
              <a:t>, Francia (70)</a:t>
            </a:r>
            <a:br>
              <a:rPr lang="es-CO" sz="1275" dirty="0"/>
            </a:br>
            <a:r>
              <a:rPr lang="es-CO" sz="1275" b="1" dirty="0"/>
              <a:t>26.</a:t>
            </a:r>
            <a:r>
              <a:rPr lang="es-CO" sz="1275" dirty="0"/>
              <a:t> </a:t>
            </a:r>
            <a:r>
              <a:rPr lang="es-CO" sz="1275" b="1" dirty="0">
                <a:solidFill>
                  <a:schemeClr val="accent5"/>
                </a:solidFill>
              </a:rPr>
              <a:t>Chile</a:t>
            </a:r>
            <a:r>
              <a:rPr lang="es-CO" sz="1275" dirty="0"/>
              <a:t>, Bután (67)</a:t>
            </a:r>
            <a:br>
              <a:rPr lang="es-CO" sz="1275" dirty="0"/>
            </a:br>
            <a:r>
              <a:rPr lang="es-CO" sz="1275" b="1" dirty="0"/>
              <a:t>29.</a:t>
            </a:r>
            <a:r>
              <a:rPr lang="es-CO" sz="1275" dirty="0"/>
              <a:t> Portugal, Catar, Taiwán (63)</a:t>
            </a:r>
            <a:br>
              <a:rPr lang="es-CO" sz="1275" dirty="0"/>
            </a:br>
            <a:r>
              <a:rPr lang="es-CO" sz="1275" b="1" dirty="0"/>
              <a:t>38. </a:t>
            </a:r>
            <a:r>
              <a:rPr lang="es-CO" sz="1275" b="1" dirty="0">
                <a:solidFill>
                  <a:schemeClr val="accent5"/>
                </a:solidFill>
              </a:rPr>
              <a:t>Costa Rica</a:t>
            </a:r>
            <a:r>
              <a:rPr lang="es-CO" sz="1275" dirty="0"/>
              <a:t>, Lituania (59)</a:t>
            </a:r>
            <a:br>
              <a:rPr lang="es-CO" sz="1275" dirty="0"/>
            </a:br>
            <a:r>
              <a:rPr lang="es-CO" sz="1275" b="1" dirty="0"/>
              <a:t>42.</a:t>
            </a:r>
            <a:r>
              <a:rPr lang="es-CO" sz="1275" dirty="0"/>
              <a:t> España, República Checa, Chipre (57)</a:t>
            </a:r>
            <a:br>
              <a:rPr lang="es-CO" sz="1275" dirty="0"/>
            </a:br>
            <a:r>
              <a:rPr lang="es-CO" sz="1275" b="1" dirty="0"/>
              <a:t>54.</a:t>
            </a:r>
            <a:r>
              <a:rPr lang="es-CO" sz="1275" dirty="0"/>
              <a:t> Italia, Mauricio, Eslovaquia (50)</a:t>
            </a:r>
            <a:br>
              <a:rPr lang="es-CO" sz="1275" dirty="0"/>
            </a:br>
            <a:r>
              <a:rPr lang="es-CO" sz="1275" b="1" dirty="0"/>
              <a:t>62.</a:t>
            </a:r>
            <a:r>
              <a:rPr lang="es-CO" sz="1275" dirty="0"/>
              <a:t> </a:t>
            </a:r>
            <a:r>
              <a:rPr lang="es-CO" sz="1275" b="1" dirty="0">
                <a:solidFill>
                  <a:schemeClr val="accent5"/>
                </a:solidFill>
              </a:rPr>
              <a:t>Cuba</a:t>
            </a:r>
            <a:r>
              <a:rPr lang="es-CO" sz="1275" dirty="0"/>
              <a:t>, Malasia (47)</a:t>
            </a:r>
            <a:br>
              <a:rPr lang="es-CO" sz="1275" dirty="0"/>
            </a:br>
            <a:r>
              <a:rPr lang="es-CO" sz="1275" b="1" dirty="0"/>
              <a:t>85.</a:t>
            </a:r>
            <a:r>
              <a:rPr lang="es-CO" sz="1275" dirty="0"/>
              <a:t> </a:t>
            </a:r>
            <a:r>
              <a:rPr lang="es-CO" sz="1275" b="1" dirty="0">
                <a:solidFill>
                  <a:schemeClr val="accent5"/>
                </a:solidFill>
              </a:rPr>
              <a:t>Argentina</a:t>
            </a:r>
            <a:r>
              <a:rPr lang="es-CO" sz="1275" dirty="0"/>
              <a:t>, Suazilandia, Islas </a:t>
            </a:r>
            <a:r>
              <a:rPr lang="es-CO" sz="1275" dirty="0" err="1"/>
              <a:t>Salomon</a:t>
            </a:r>
            <a:r>
              <a:rPr lang="es-CO" sz="1275" dirty="0"/>
              <a:t>, Kuwait, Kosovo, Bení­n (39)</a:t>
            </a:r>
            <a:br>
              <a:rPr lang="es-CO" sz="1275" dirty="0"/>
            </a:br>
            <a:r>
              <a:rPr lang="es-CO" sz="1275" b="1" dirty="0"/>
              <a:t>96.</a:t>
            </a:r>
            <a:r>
              <a:rPr lang="es-CO" sz="1275" dirty="0"/>
              <a:t> </a:t>
            </a:r>
            <a:r>
              <a:rPr lang="es-CO" sz="1275" b="1" dirty="0">
                <a:solidFill>
                  <a:schemeClr val="accent5"/>
                </a:solidFill>
              </a:rPr>
              <a:t>Perú</a:t>
            </a:r>
            <a:r>
              <a:rPr lang="es-CO" sz="1275" dirty="0">
                <a:solidFill>
                  <a:schemeClr val="accent5"/>
                </a:solidFill>
              </a:rPr>
              <a:t>, </a:t>
            </a:r>
            <a:r>
              <a:rPr lang="es-CO" sz="1275" b="1" dirty="0">
                <a:solidFill>
                  <a:schemeClr val="accent5"/>
                </a:solidFill>
              </a:rPr>
              <a:t>Brasil, </a:t>
            </a:r>
            <a:r>
              <a:rPr lang="es-CO" sz="1275" b="1" dirty="0" err="1">
                <a:solidFill>
                  <a:schemeClr val="accent5"/>
                </a:solidFill>
              </a:rPr>
              <a:t>Panamá,</a:t>
            </a:r>
            <a:r>
              <a:rPr lang="es-CO" sz="1275" b="1" u="sng" dirty="0" err="1">
                <a:solidFill>
                  <a:srgbClr val="FF0000"/>
                </a:solidFill>
              </a:rPr>
              <a:t>Colombia</a:t>
            </a:r>
            <a:r>
              <a:rPr lang="es-CO" sz="1275" b="1" dirty="0">
                <a:solidFill>
                  <a:srgbClr val="FF0000"/>
                </a:solidFill>
              </a:rPr>
              <a:t>, </a:t>
            </a:r>
            <a:r>
              <a:rPr lang="es-CO" sz="1275" dirty="0"/>
              <a:t>Zambia, Tailandia, Indonesia (37)</a:t>
            </a:r>
            <a:br>
              <a:rPr lang="es-CO" sz="1275" dirty="0"/>
            </a:br>
            <a:r>
              <a:rPr lang="es-CO" sz="1275" b="1" dirty="0"/>
              <a:t>112</a:t>
            </a:r>
            <a:r>
              <a:rPr lang="es-CO" sz="1275" dirty="0"/>
              <a:t>. </a:t>
            </a:r>
            <a:r>
              <a:rPr lang="es-CO" sz="1275" b="1" dirty="0">
                <a:solidFill>
                  <a:schemeClr val="accent5"/>
                </a:solidFill>
              </a:rPr>
              <a:t>Bolivia, El Salvador</a:t>
            </a:r>
            <a:r>
              <a:rPr lang="es-CO" sz="1275" dirty="0"/>
              <a:t>, Ní­ger, Maldivas, Argelia (33)</a:t>
            </a:r>
            <a:br>
              <a:rPr lang="es-CO" sz="1275" dirty="0"/>
            </a:br>
            <a:r>
              <a:rPr lang="es-CO" sz="1275" b="1" dirty="0"/>
              <a:t>135.</a:t>
            </a:r>
            <a:r>
              <a:rPr lang="es-CO" sz="1275" dirty="0"/>
              <a:t> </a:t>
            </a:r>
            <a:r>
              <a:rPr lang="es-CO" sz="1275" b="1" u="sng" dirty="0">
                <a:solidFill>
                  <a:srgbClr val="FF0000"/>
                </a:solidFill>
              </a:rPr>
              <a:t>México</a:t>
            </a:r>
            <a:r>
              <a:rPr lang="es-CO" sz="1275" b="1" dirty="0">
                <a:solidFill>
                  <a:schemeClr val="accent5"/>
                </a:solidFill>
              </a:rPr>
              <a:t>, República Dominicana, Honduras, Paraguay</a:t>
            </a:r>
            <a:r>
              <a:rPr lang="es-CO" sz="1275" dirty="0"/>
              <a:t>, Rusia (29)</a:t>
            </a:r>
            <a:br>
              <a:rPr lang="es-CO" sz="1275" dirty="0"/>
            </a:br>
            <a:r>
              <a:rPr lang="es-CO" sz="1275" b="1" dirty="0"/>
              <a:t>143.</a:t>
            </a:r>
            <a:r>
              <a:rPr lang="es-CO" sz="1275" dirty="0"/>
              <a:t> </a:t>
            </a:r>
            <a:r>
              <a:rPr lang="es-CO" sz="1275" b="1" dirty="0">
                <a:solidFill>
                  <a:schemeClr val="accent5"/>
                </a:solidFill>
              </a:rPr>
              <a:t>Guatemala</a:t>
            </a:r>
            <a:r>
              <a:rPr lang="es-CO" sz="1275" dirty="0"/>
              <a:t>, Mauritania, Lí­bano, Kenia, Bangladés (28)</a:t>
            </a:r>
            <a:br>
              <a:rPr lang="es-CO" sz="1275" dirty="0"/>
            </a:br>
            <a:r>
              <a:rPr lang="es-CO" sz="1275" b="1" dirty="0"/>
              <a:t>151.</a:t>
            </a:r>
            <a:r>
              <a:rPr lang="es-CO" sz="1275" dirty="0"/>
              <a:t> </a:t>
            </a:r>
            <a:r>
              <a:rPr lang="es-CO" sz="1275" b="1" dirty="0">
                <a:solidFill>
                  <a:schemeClr val="accent5"/>
                </a:solidFill>
              </a:rPr>
              <a:t>Nicaragua</a:t>
            </a:r>
            <a:r>
              <a:rPr lang="es-CO" sz="1275" dirty="0"/>
              <a:t>, Uganda (26)</a:t>
            </a:r>
            <a:br>
              <a:rPr lang="es-CO" sz="1275" dirty="0"/>
            </a:br>
            <a:r>
              <a:rPr lang="es-CO" sz="1275" b="1" dirty="0"/>
              <a:t>169.</a:t>
            </a:r>
            <a:r>
              <a:rPr lang="es-CO" sz="1275" dirty="0"/>
              <a:t> </a:t>
            </a:r>
            <a:r>
              <a:rPr lang="es-CO" sz="1275" b="1" dirty="0">
                <a:solidFill>
                  <a:schemeClr val="accent5"/>
                </a:solidFill>
              </a:rPr>
              <a:t>Venezuela</a:t>
            </a:r>
            <a:r>
              <a:rPr lang="es-CO" sz="1275" dirty="0"/>
              <a:t>, Irak (18)</a:t>
            </a:r>
            <a:br>
              <a:rPr lang="es-CO" sz="1275" dirty="0"/>
            </a:br>
            <a:r>
              <a:rPr lang="es-CO" sz="1275" b="1" dirty="0"/>
              <a:t>180.</a:t>
            </a:r>
            <a:r>
              <a:rPr lang="es-CO" sz="1275" dirty="0"/>
              <a:t> Somalia (9)</a:t>
            </a:r>
          </a:p>
        </p:txBody>
      </p:sp>
      <p:sp>
        <p:nvSpPr>
          <p:cNvPr id="9" name="Cerrar llave 8"/>
          <p:cNvSpPr/>
          <p:nvPr/>
        </p:nvSpPr>
        <p:spPr>
          <a:xfrm>
            <a:off x="3275518" y="793730"/>
            <a:ext cx="200991" cy="4602713"/>
          </a:xfrm>
          <a:prstGeom prst="rightBrace">
            <a:avLst>
              <a:gd name="adj1" fmla="val 8331"/>
              <a:gd name="adj2" fmla="val 46322"/>
            </a:avLst>
          </a:prstGeom>
          <a:noFill/>
          <a:ln w="28575">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053" b="1" dirty="0"/>
          </a:p>
        </p:txBody>
      </p:sp>
      <p:sp>
        <p:nvSpPr>
          <p:cNvPr id="5" name="Elipse 4"/>
          <p:cNvSpPr/>
          <p:nvPr/>
        </p:nvSpPr>
        <p:spPr>
          <a:xfrm>
            <a:off x="304414" y="2695440"/>
            <a:ext cx="540201" cy="16206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rPr>
              <a:t>3 7</a:t>
            </a:r>
          </a:p>
        </p:txBody>
      </p:sp>
      <p:sp>
        <p:nvSpPr>
          <p:cNvPr id="10" name="Elipse 9"/>
          <p:cNvSpPr/>
          <p:nvPr/>
        </p:nvSpPr>
        <p:spPr>
          <a:xfrm>
            <a:off x="304414" y="2425340"/>
            <a:ext cx="540201" cy="16206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rPr>
              <a:t>29</a:t>
            </a:r>
          </a:p>
        </p:txBody>
      </p:sp>
      <p:cxnSp>
        <p:nvCxnSpPr>
          <p:cNvPr id="11" name="Conector recto de flecha 10"/>
          <p:cNvCxnSpPr/>
          <p:nvPr/>
        </p:nvCxnSpPr>
        <p:spPr>
          <a:xfrm>
            <a:off x="821257" y="2533380"/>
            <a:ext cx="216080" cy="0"/>
          </a:xfrm>
          <a:prstGeom prst="straightConnector1">
            <a:avLst/>
          </a:prstGeom>
          <a:ln w="12700">
            <a:solidFill>
              <a:srgbClr val="00206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V="1">
            <a:off x="835942" y="2728410"/>
            <a:ext cx="427469" cy="42100"/>
          </a:xfrm>
          <a:prstGeom prst="straightConnector1">
            <a:avLst/>
          </a:prstGeom>
          <a:ln w="12700">
            <a:solidFill>
              <a:srgbClr val="002060"/>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05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55085" y="616945"/>
            <a:ext cx="9017306" cy="45540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graphicFrame>
        <p:nvGraphicFramePr>
          <p:cNvPr id="4" name="Gráfico 3"/>
          <p:cNvGraphicFramePr>
            <a:graphicFrameLocks/>
          </p:cNvGraphicFramePr>
          <p:nvPr>
            <p:extLst>
              <p:ext uri="{D42A27DB-BD31-4B8C-83A1-F6EECF244321}">
                <p14:modId xmlns:p14="http://schemas.microsoft.com/office/powerpoint/2010/main" val="879390176"/>
              </p:ext>
            </p:extLst>
          </p:nvPr>
        </p:nvGraphicFramePr>
        <p:xfrm>
          <a:off x="-21048" y="113680"/>
          <a:ext cx="9165048" cy="5057343"/>
        </p:xfrm>
        <a:graphic>
          <a:graphicData uri="http://schemas.openxmlformats.org/drawingml/2006/chart">
            <c:chart xmlns:c="http://schemas.openxmlformats.org/drawingml/2006/chart" xmlns:r="http://schemas.openxmlformats.org/officeDocument/2006/relationships" r:id="rId2"/>
          </a:graphicData>
        </a:graphic>
      </p:graphicFrame>
      <p:sp>
        <p:nvSpPr>
          <p:cNvPr id="3" name="Elipse 2"/>
          <p:cNvSpPr/>
          <p:nvPr/>
        </p:nvSpPr>
        <p:spPr>
          <a:xfrm>
            <a:off x="947454" y="655504"/>
            <a:ext cx="578386" cy="251953"/>
          </a:xfrm>
          <a:prstGeom prst="ellipse">
            <a:avLst/>
          </a:prstGeom>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sz="1600" b="1" dirty="0">
                <a:solidFill>
                  <a:schemeClr val="tx1"/>
                </a:solidFill>
              </a:rPr>
              <a:t>89</a:t>
            </a:r>
          </a:p>
        </p:txBody>
      </p:sp>
    </p:spTree>
    <p:extLst>
      <p:ext uri="{BB962C8B-B14F-4D97-AF65-F5344CB8AC3E}">
        <p14:creationId xmlns:p14="http://schemas.microsoft.com/office/powerpoint/2010/main" val="71340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55085" y="710588"/>
            <a:ext cx="9017306" cy="42635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graphicFrame>
        <p:nvGraphicFramePr>
          <p:cNvPr id="4" name="Gráfico 3"/>
          <p:cNvGraphicFramePr>
            <a:graphicFrameLocks/>
          </p:cNvGraphicFramePr>
          <p:nvPr>
            <p:extLst>
              <p:ext uri="{D42A27DB-BD31-4B8C-83A1-F6EECF244321}">
                <p14:modId xmlns:p14="http://schemas.microsoft.com/office/powerpoint/2010/main" val="1289189986"/>
              </p:ext>
            </p:extLst>
          </p:nvPr>
        </p:nvGraphicFramePr>
        <p:xfrm>
          <a:off x="190866" y="49401"/>
          <a:ext cx="8751251" cy="4902681"/>
        </p:xfrm>
        <a:graphic>
          <a:graphicData uri="http://schemas.openxmlformats.org/drawingml/2006/chart">
            <c:chart xmlns:c="http://schemas.openxmlformats.org/drawingml/2006/chart" xmlns:r="http://schemas.openxmlformats.org/officeDocument/2006/relationships" r:id="rId2"/>
          </a:graphicData>
        </a:graphic>
      </p:graphicFrame>
      <p:sp>
        <p:nvSpPr>
          <p:cNvPr id="5" name="Elipse 4"/>
          <p:cNvSpPr/>
          <p:nvPr/>
        </p:nvSpPr>
        <p:spPr>
          <a:xfrm>
            <a:off x="4955649" y="1989896"/>
            <a:ext cx="324120" cy="1204995"/>
          </a:xfrm>
          <a:prstGeom prst="ellipse">
            <a:avLst/>
          </a:prstGeom>
          <a:noFill/>
          <a:ln>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3"/>
          </a:p>
        </p:txBody>
      </p:sp>
    </p:spTree>
    <p:extLst>
      <p:ext uri="{BB962C8B-B14F-4D97-AF65-F5344CB8AC3E}">
        <p14:creationId xmlns:p14="http://schemas.microsoft.com/office/powerpoint/2010/main" val="121892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uxograma: Terminação 16">
            <a:extLst>
              <a:ext uri="{FF2B5EF4-FFF2-40B4-BE49-F238E27FC236}">
                <a16:creationId xmlns:a16="http://schemas.microsoft.com/office/drawing/2014/main" id="{FEE8AD50-7F47-4E40-B7CB-447C015A3CAF}"/>
              </a:ext>
            </a:extLst>
          </p:cNvPr>
          <p:cNvSpPr/>
          <p:nvPr/>
        </p:nvSpPr>
        <p:spPr>
          <a:xfrm>
            <a:off x="111126" y="1042501"/>
            <a:ext cx="2250026" cy="576000"/>
          </a:xfrm>
          <a:prstGeom prst="flowChartTerminator">
            <a:avLst/>
          </a:prstGeom>
          <a:solidFill>
            <a:schemeClr val="accent1">
              <a:lumMod val="60000"/>
              <a:lumOff val="40000"/>
            </a:schemeClr>
          </a:solidFill>
          <a:ln/>
          <a:effectLst>
            <a:glow rad="63500">
              <a:schemeClr val="accent4">
                <a:satMod val="175000"/>
                <a:alpha val="40000"/>
              </a:schemeClr>
            </a:glo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pt-BR" sz="2400" b="1" dirty="0">
                <a:solidFill>
                  <a:schemeClr val="tx1"/>
                </a:solidFill>
              </a:rPr>
              <a:t>Sector Privado</a:t>
            </a:r>
          </a:p>
        </p:txBody>
      </p:sp>
      <p:sp>
        <p:nvSpPr>
          <p:cNvPr id="4" name="CaixaDeTexto 19">
            <a:extLst>
              <a:ext uri="{FF2B5EF4-FFF2-40B4-BE49-F238E27FC236}">
                <a16:creationId xmlns:a16="http://schemas.microsoft.com/office/drawing/2014/main" id="{70DB0E6B-6803-4DE3-ABC2-8A3F0D951CFA}"/>
              </a:ext>
            </a:extLst>
          </p:cNvPr>
          <p:cNvSpPr txBox="1"/>
          <p:nvPr/>
        </p:nvSpPr>
        <p:spPr>
          <a:xfrm>
            <a:off x="-209299" y="1589843"/>
            <a:ext cx="1736459" cy="400110"/>
          </a:xfrm>
          <a:prstGeom prst="rect">
            <a:avLst/>
          </a:prstGeom>
          <a:noFill/>
        </p:spPr>
        <p:txBody>
          <a:bodyPr wrap="square" rtlCol="0">
            <a:spAutoFit/>
          </a:bodyPr>
          <a:lstStyle/>
          <a:p>
            <a:pPr marL="342900" indent="-342900" algn="ctr">
              <a:buFont typeface="Arial" panose="020B0604020202020204" pitchFamily="34" charset="0"/>
              <a:buChar char="•"/>
            </a:pPr>
            <a:r>
              <a:rPr lang="pt-BR" sz="2000" b="1" dirty="0">
                <a:latin typeface="+mn-lt"/>
              </a:rPr>
              <a:t>Cliente</a:t>
            </a:r>
          </a:p>
        </p:txBody>
      </p:sp>
      <p:sp>
        <p:nvSpPr>
          <p:cNvPr id="5" name="CaixaDeTexto 20">
            <a:extLst>
              <a:ext uri="{FF2B5EF4-FFF2-40B4-BE49-F238E27FC236}">
                <a16:creationId xmlns:a16="http://schemas.microsoft.com/office/drawing/2014/main" id="{7E4DA1A2-45A1-46AA-A635-7B3B4988F4E1}"/>
              </a:ext>
            </a:extLst>
          </p:cNvPr>
          <p:cNvSpPr txBox="1"/>
          <p:nvPr/>
        </p:nvSpPr>
        <p:spPr>
          <a:xfrm>
            <a:off x="5564579" y="1643080"/>
            <a:ext cx="1847904" cy="384721"/>
          </a:xfrm>
          <a:prstGeom prst="rect">
            <a:avLst/>
          </a:prstGeom>
          <a:noFill/>
        </p:spPr>
        <p:txBody>
          <a:bodyPr wrap="square" rtlCol="0">
            <a:spAutoFit/>
          </a:bodyPr>
          <a:lstStyle/>
          <a:p>
            <a:pPr marL="342900" indent="-342900" algn="ctr">
              <a:buFont typeface="Wingdings" panose="05000000000000000000" pitchFamily="2" charset="2"/>
              <a:buChar char="ü"/>
            </a:pPr>
            <a:r>
              <a:rPr lang="pt-BR" sz="1900" b="1" dirty="0" err="1">
                <a:latin typeface="+mn-lt"/>
              </a:rPr>
              <a:t>Ciudadano</a:t>
            </a:r>
            <a:endParaRPr lang="pt-BR" sz="1900" b="1" dirty="0">
              <a:latin typeface="+mn-lt"/>
            </a:endParaRPr>
          </a:p>
        </p:txBody>
      </p:sp>
      <p:sp>
        <p:nvSpPr>
          <p:cNvPr id="6" name="CaixaDeTexto 25">
            <a:extLst>
              <a:ext uri="{FF2B5EF4-FFF2-40B4-BE49-F238E27FC236}">
                <a16:creationId xmlns:a16="http://schemas.microsoft.com/office/drawing/2014/main" id="{FFD04034-3E98-4B56-AAA3-B51C6E68C58C}"/>
              </a:ext>
            </a:extLst>
          </p:cNvPr>
          <p:cNvSpPr txBox="1"/>
          <p:nvPr/>
        </p:nvSpPr>
        <p:spPr>
          <a:xfrm>
            <a:off x="5506800" y="2057904"/>
            <a:ext cx="2452737" cy="677108"/>
          </a:xfrm>
          <a:prstGeom prst="rect">
            <a:avLst/>
          </a:prstGeom>
          <a:noFill/>
        </p:spPr>
        <p:txBody>
          <a:bodyPr wrap="square" rtlCol="0">
            <a:spAutoFit/>
          </a:bodyPr>
          <a:lstStyle/>
          <a:p>
            <a:pPr marL="342900" indent="-342900" algn="ctr">
              <a:buFont typeface="Wingdings" panose="05000000000000000000" pitchFamily="2" charset="2"/>
              <a:buChar char="ü"/>
            </a:pPr>
            <a:r>
              <a:rPr lang="pt-BR" sz="1900" b="1" dirty="0" err="1">
                <a:latin typeface="+mn-lt"/>
              </a:rPr>
              <a:t>Recaudación</a:t>
            </a:r>
            <a:r>
              <a:rPr lang="pt-BR" sz="1900" b="1" dirty="0">
                <a:latin typeface="+mn-lt"/>
              </a:rPr>
              <a:t> de </a:t>
            </a:r>
            <a:r>
              <a:rPr lang="pt-BR" sz="1900" b="1" dirty="0" err="1">
                <a:latin typeface="+mn-lt"/>
              </a:rPr>
              <a:t>Impuestos</a:t>
            </a:r>
            <a:endParaRPr lang="pt-BR" sz="1900" b="1" dirty="0">
              <a:latin typeface="+mn-lt"/>
            </a:endParaRPr>
          </a:p>
        </p:txBody>
      </p:sp>
      <p:sp>
        <p:nvSpPr>
          <p:cNvPr id="7" name="CaixaDeTexto 26">
            <a:extLst>
              <a:ext uri="{FF2B5EF4-FFF2-40B4-BE49-F238E27FC236}">
                <a16:creationId xmlns:a16="http://schemas.microsoft.com/office/drawing/2014/main" id="{FFFA2F10-B511-44DF-8812-AEAD957AA2A4}"/>
              </a:ext>
            </a:extLst>
          </p:cNvPr>
          <p:cNvSpPr txBox="1"/>
          <p:nvPr/>
        </p:nvSpPr>
        <p:spPr>
          <a:xfrm>
            <a:off x="-23201" y="2740246"/>
            <a:ext cx="1542874" cy="400110"/>
          </a:xfrm>
          <a:prstGeom prst="rect">
            <a:avLst/>
          </a:prstGeom>
          <a:noFill/>
        </p:spPr>
        <p:txBody>
          <a:bodyPr wrap="square" rtlCol="0">
            <a:spAutoFit/>
          </a:bodyPr>
          <a:lstStyle/>
          <a:p>
            <a:pPr marL="342900" indent="-342900" algn="ctr">
              <a:buFont typeface="Arial" panose="020B0604020202020204" pitchFamily="34" charset="0"/>
              <a:buChar char="•"/>
            </a:pPr>
            <a:r>
              <a:rPr lang="pt-BR" sz="2000" b="1" dirty="0">
                <a:latin typeface="+mn-lt"/>
              </a:rPr>
              <a:t>Mercado </a:t>
            </a:r>
          </a:p>
        </p:txBody>
      </p:sp>
      <p:sp>
        <p:nvSpPr>
          <p:cNvPr id="8" name="CaixaDeTexto 27">
            <a:extLst>
              <a:ext uri="{FF2B5EF4-FFF2-40B4-BE49-F238E27FC236}">
                <a16:creationId xmlns:a16="http://schemas.microsoft.com/office/drawing/2014/main" id="{CB55339D-ED8F-4DAF-8C08-650ED17E373B}"/>
              </a:ext>
            </a:extLst>
          </p:cNvPr>
          <p:cNvSpPr txBox="1"/>
          <p:nvPr/>
        </p:nvSpPr>
        <p:spPr>
          <a:xfrm>
            <a:off x="5406742" y="2733912"/>
            <a:ext cx="2674252" cy="384721"/>
          </a:xfrm>
          <a:prstGeom prst="rect">
            <a:avLst/>
          </a:prstGeom>
          <a:noFill/>
        </p:spPr>
        <p:txBody>
          <a:bodyPr wrap="square" rtlCol="0">
            <a:spAutoFit/>
          </a:bodyPr>
          <a:lstStyle/>
          <a:p>
            <a:pPr marL="342900" indent="-342900" algn="ctr">
              <a:buFont typeface="Wingdings" panose="05000000000000000000" pitchFamily="2" charset="2"/>
              <a:buChar char="ü"/>
            </a:pPr>
            <a:r>
              <a:rPr lang="pt-BR" sz="1900" b="1" dirty="0">
                <a:latin typeface="+mn-lt"/>
              </a:rPr>
              <a:t>Carga Tributaria</a:t>
            </a:r>
          </a:p>
        </p:txBody>
      </p:sp>
      <p:sp>
        <p:nvSpPr>
          <p:cNvPr id="9" name="CaixaDeTexto 28">
            <a:extLst>
              <a:ext uri="{FF2B5EF4-FFF2-40B4-BE49-F238E27FC236}">
                <a16:creationId xmlns:a16="http://schemas.microsoft.com/office/drawing/2014/main" id="{6F32D309-BAEC-4DD1-9107-7B30AD10C44B}"/>
              </a:ext>
            </a:extLst>
          </p:cNvPr>
          <p:cNvSpPr txBox="1"/>
          <p:nvPr/>
        </p:nvSpPr>
        <p:spPr>
          <a:xfrm>
            <a:off x="11035" y="3206931"/>
            <a:ext cx="1871615" cy="400110"/>
          </a:xfrm>
          <a:prstGeom prst="rect">
            <a:avLst/>
          </a:prstGeom>
          <a:noFill/>
        </p:spPr>
        <p:txBody>
          <a:bodyPr wrap="square" rtlCol="0">
            <a:spAutoFit/>
          </a:bodyPr>
          <a:lstStyle/>
          <a:p>
            <a:pPr marL="342900" indent="-342900" algn="ctr">
              <a:buFont typeface="Arial" panose="020B0604020202020204" pitchFamily="34" charset="0"/>
              <a:buChar char="•"/>
            </a:pPr>
            <a:r>
              <a:rPr lang="pt-BR" sz="2000" b="1" dirty="0" err="1">
                <a:latin typeface="+mn-lt"/>
              </a:rPr>
              <a:t>Rentabilidad</a:t>
            </a:r>
            <a:r>
              <a:rPr lang="pt-BR" sz="2000" b="1" dirty="0">
                <a:latin typeface="+mn-lt"/>
              </a:rPr>
              <a:t> </a:t>
            </a:r>
          </a:p>
        </p:txBody>
      </p:sp>
      <p:sp>
        <p:nvSpPr>
          <p:cNvPr id="10" name="CaixaDeTexto 29">
            <a:extLst>
              <a:ext uri="{FF2B5EF4-FFF2-40B4-BE49-F238E27FC236}">
                <a16:creationId xmlns:a16="http://schemas.microsoft.com/office/drawing/2014/main" id="{59E42BD0-86BE-481D-AA03-0AD18254FAF8}"/>
              </a:ext>
            </a:extLst>
          </p:cNvPr>
          <p:cNvSpPr txBox="1"/>
          <p:nvPr/>
        </p:nvSpPr>
        <p:spPr>
          <a:xfrm>
            <a:off x="5572023" y="3163710"/>
            <a:ext cx="1354074" cy="384721"/>
          </a:xfrm>
          <a:prstGeom prst="rect">
            <a:avLst/>
          </a:prstGeom>
          <a:noFill/>
        </p:spPr>
        <p:txBody>
          <a:bodyPr wrap="square" rtlCol="0">
            <a:spAutoFit/>
          </a:bodyPr>
          <a:lstStyle/>
          <a:p>
            <a:pPr marL="342900" indent="-342900" algn="ctr">
              <a:buFont typeface="Wingdings" panose="05000000000000000000" pitchFamily="2" charset="2"/>
              <a:buChar char="ü"/>
            </a:pPr>
            <a:r>
              <a:rPr lang="pt-BR" sz="1900" b="1" dirty="0">
                <a:latin typeface="+mn-lt"/>
              </a:rPr>
              <a:t>Social</a:t>
            </a:r>
          </a:p>
        </p:txBody>
      </p:sp>
      <p:sp>
        <p:nvSpPr>
          <p:cNvPr id="11" name="CaixaDeTexto 30">
            <a:extLst>
              <a:ext uri="{FF2B5EF4-FFF2-40B4-BE49-F238E27FC236}">
                <a16:creationId xmlns:a16="http://schemas.microsoft.com/office/drawing/2014/main" id="{2C2C55BC-AA4D-4825-BF79-DEC511991BB5}"/>
              </a:ext>
            </a:extLst>
          </p:cNvPr>
          <p:cNvSpPr txBox="1"/>
          <p:nvPr/>
        </p:nvSpPr>
        <p:spPr>
          <a:xfrm>
            <a:off x="-72277" y="3575344"/>
            <a:ext cx="2855965" cy="707886"/>
          </a:xfrm>
          <a:prstGeom prst="rect">
            <a:avLst/>
          </a:prstGeom>
          <a:noFill/>
        </p:spPr>
        <p:txBody>
          <a:bodyPr wrap="square" rtlCol="0">
            <a:spAutoFit/>
          </a:bodyPr>
          <a:lstStyle/>
          <a:p>
            <a:pPr marL="342900" indent="-342900" algn="ctr">
              <a:buFont typeface="Arial" panose="020B0604020202020204" pitchFamily="34" charset="0"/>
              <a:buChar char="•"/>
            </a:pPr>
            <a:r>
              <a:rPr lang="pt-BR" sz="2000" b="1" dirty="0" err="1">
                <a:latin typeface="+mn-lt"/>
              </a:rPr>
              <a:t>Maximización</a:t>
            </a:r>
            <a:r>
              <a:rPr lang="pt-BR" sz="2000" b="1" dirty="0">
                <a:latin typeface="+mn-lt"/>
              </a:rPr>
              <a:t> de </a:t>
            </a:r>
            <a:r>
              <a:rPr lang="pt-BR" sz="2000" b="1" dirty="0" err="1">
                <a:latin typeface="+mn-lt"/>
              </a:rPr>
              <a:t>los</a:t>
            </a:r>
            <a:r>
              <a:rPr lang="pt-BR" sz="2000" b="1" dirty="0">
                <a:latin typeface="+mn-lt"/>
              </a:rPr>
              <a:t> resultados</a:t>
            </a:r>
          </a:p>
        </p:txBody>
      </p:sp>
      <p:sp>
        <p:nvSpPr>
          <p:cNvPr id="12" name="CaixaDeTexto 31">
            <a:extLst>
              <a:ext uri="{FF2B5EF4-FFF2-40B4-BE49-F238E27FC236}">
                <a16:creationId xmlns:a16="http://schemas.microsoft.com/office/drawing/2014/main" id="{C38FB2C0-5DE4-43DE-AE0E-49A57B940FA5}"/>
              </a:ext>
            </a:extLst>
          </p:cNvPr>
          <p:cNvSpPr txBox="1"/>
          <p:nvPr/>
        </p:nvSpPr>
        <p:spPr>
          <a:xfrm>
            <a:off x="1" y="4697466"/>
            <a:ext cx="2858876" cy="400110"/>
          </a:xfrm>
          <a:prstGeom prst="rect">
            <a:avLst/>
          </a:prstGeom>
          <a:noFill/>
        </p:spPr>
        <p:txBody>
          <a:bodyPr wrap="square" rtlCol="0">
            <a:spAutoFit/>
          </a:bodyPr>
          <a:lstStyle/>
          <a:p>
            <a:pPr marL="342900" indent="-342900" algn="ctr">
              <a:buFont typeface="Arial" panose="020B0604020202020204" pitchFamily="34" charset="0"/>
              <a:buChar char="•"/>
            </a:pPr>
            <a:r>
              <a:rPr lang="pt-BR" sz="2000" b="1" dirty="0" err="1">
                <a:latin typeface="+mn-lt"/>
              </a:rPr>
              <a:t>Viabilidad</a:t>
            </a:r>
            <a:r>
              <a:rPr lang="pt-BR" sz="2000" b="1" dirty="0">
                <a:latin typeface="+mn-lt"/>
              </a:rPr>
              <a:t> Económica</a:t>
            </a:r>
          </a:p>
        </p:txBody>
      </p:sp>
      <p:sp>
        <p:nvSpPr>
          <p:cNvPr id="13" name="CaixaDeTexto 32">
            <a:extLst>
              <a:ext uri="{FF2B5EF4-FFF2-40B4-BE49-F238E27FC236}">
                <a16:creationId xmlns:a16="http://schemas.microsoft.com/office/drawing/2014/main" id="{974A2176-3EC8-4E78-A325-BE39AA2057B5}"/>
              </a:ext>
            </a:extLst>
          </p:cNvPr>
          <p:cNvSpPr txBox="1"/>
          <p:nvPr/>
        </p:nvSpPr>
        <p:spPr>
          <a:xfrm>
            <a:off x="5667986" y="4698000"/>
            <a:ext cx="2778346" cy="400110"/>
          </a:xfrm>
          <a:prstGeom prst="rect">
            <a:avLst/>
          </a:prstGeom>
          <a:noFill/>
        </p:spPr>
        <p:txBody>
          <a:bodyPr wrap="square" rtlCol="0">
            <a:spAutoFit/>
          </a:bodyPr>
          <a:lstStyle/>
          <a:p>
            <a:pPr marL="342900" indent="-342900">
              <a:buFont typeface="Wingdings" panose="05000000000000000000" pitchFamily="2" charset="2"/>
              <a:buChar char="ü"/>
            </a:pPr>
            <a:r>
              <a:rPr lang="pt-BR" sz="2000" b="1" dirty="0" err="1">
                <a:latin typeface="+mn-lt"/>
              </a:rPr>
              <a:t>Rendición</a:t>
            </a:r>
            <a:r>
              <a:rPr lang="pt-BR" sz="2000" b="1" dirty="0">
                <a:latin typeface="+mn-lt"/>
              </a:rPr>
              <a:t> de </a:t>
            </a:r>
            <a:r>
              <a:rPr lang="pt-BR" sz="1900" b="1" dirty="0" err="1">
                <a:latin typeface="+mn-lt"/>
              </a:rPr>
              <a:t>cuentas</a:t>
            </a:r>
            <a:endParaRPr lang="pt-BR" sz="1900" b="1" dirty="0">
              <a:latin typeface="+mn-lt"/>
            </a:endParaRPr>
          </a:p>
        </p:txBody>
      </p:sp>
      <p:sp>
        <p:nvSpPr>
          <p:cNvPr id="14" name="CaixaDeTexto 33">
            <a:extLst>
              <a:ext uri="{FF2B5EF4-FFF2-40B4-BE49-F238E27FC236}">
                <a16:creationId xmlns:a16="http://schemas.microsoft.com/office/drawing/2014/main" id="{AA03A701-4D95-4115-A68B-9E6D83D3E6A0}"/>
              </a:ext>
            </a:extLst>
          </p:cNvPr>
          <p:cNvSpPr txBox="1"/>
          <p:nvPr/>
        </p:nvSpPr>
        <p:spPr>
          <a:xfrm>
            <a:off x="5577122" y="3575353"/>
            <a:ext cx="2473205" cy="384721"/>
          </a:xfrm>
          <a:prstGeom prst="rect">
            <a:avLst/>
          </a:prstGeom>
          <a:noFill/>
        </p:spPr>
        <p:txBody>
          <a:bodyPr wrap="square" rtlCol="0">
            <a:spAutoFit/>
          </a:bodyPr>
          <a:lstStyle/>
          <a:p>
            <a:pPr marL="342900" indent="-342900" algn="ctr">
              <a:buFont typeface="Wingdings" panose="05000000000000000000" pitchFamily="2" charset="2"/>
              <a:buChar char="ü"/>
            </a:pPr>
            <a:r>
              <a:rPr lang="pt-BR" sz="1900" b="1" dirty="0" err="1">
                <a:latin typeface="+mn-lt"/>
              </a:rPr>
              <a:t>Calidad</a:t>
            </a:r>
            <a:r>
              <a:rPr lang="pt-BR" sz="1900" b="1" dirty="0">
                <a:latin typeface="+mn-lt"/>
              </a:rPr>
              <a:t> </a:t>
            </a:r>
            <a:r>
              <a:rPr lang="pt-BR" sz="1900" b="1" dirty="0" err="1">
                <a:latin typeface="+mn-lt"/>
              </a:rPr>
              <a:t>del</a:t>
            </a:r>
            <a:r>
              <a:rPr lang="pt-BR" sz="1900" b="1" dirty="0">
                <a:latin typeface="+mn-lt"/>
              </a:rPr>
              <a:t> Gasto</a:t>
            </a:r>
          </a:p>
        </p:txBody>
      </p:sp>
      <p:cxnSp>
        <p:nvCxnSpPr>
          <p:cNvPr id="15" name="Conector reto 34">
            <a:extLst>
              <a:ext uri="{FF2B5EF4-FFF2-40B4-BE49-F238E27FC236}">
                <a16:creationId xmlns:a16="http://schemas.microsoft.com/office/drawing/2014/main" id="{9871EC90-7166-4AAE-BBBA-7AE7A4B56BB5}"/>
              </a:ext>
            </a:extLst>
          </p:cNvPr>
          <p:cNvCxnSpPr>
            <a:cxnSpLocks/>
          </p:cNvCxnSpPr>
          <p:nvPr/>
        </p:nvCxnSpPr>
        <p:spPr>
          <a:xfrm flipV="1">
            <a:off x="2361152" y="1779225"/>
            <a:ext cx="3145648" cy="5509"/>
          </a:xfrm>
          <a:prstGeom prst="line">
            <a:avLst/>
          </a:prstGeom>
          <a:ln w="19050">
            <a:solidFill>
              <a:srgbClr val="8064A2"/>
            </a:solidFill>
          </a:ln>
        </p:spPr>
        <p:style>
          <a:lnRef idx="1">
            <a:schemeClr val="accent1"/>
          </a:lnRef>
          <a:fillRef idx="0">
            <a:schemeClr val="accent1"/>
          </a:fillRef>
          <a:effectRef idx="0">
            <a:schemeClr val="accent1"/>
          </a:effectRef>
          <a:fontRef idx="minor">
            <a:schemeClr val="tx1"/>
          </a:fontRef>
        </p:style>
      </p:cxnSp>
      <p:sp>
        <p:nvSpPr>
          <p:cNvPr id="16" name="CaixaDeTexto 45">
            <a:extLst>
              <a:ext uri="{FF2B5EF4-FFF2-40B4-BE49-F238E27FC236}">
                <a16:creationId xmlns:a16="http://schemas.microsoft.com/office/drawing/2014/main" id="{ABF5E6AC-EEE1-47C5-B2A8-3215A4F85593}"/>
              </a:ext>
            </a:extLst>
          </p:cNvPr>
          <p:cNvSpPr txBox="1"/>
          <p:nvPr/>
        </p:nvSpPr>
        <p:spPr>
          <a:xfrm>
            <a:off x="1196243" y="4176653"/>
            <a:ext cx="720080" cy="307777"/>
          </a:xfrm>
          <a:prstGeom prst="rect">
            <a:avLst/>
          </a:prstGeom>
          <a:noFill/>
        </p:spPr>
        <p:txBody>
          <a:bodyPr wrap="square" rtlCol="0">
            <a:spAutoFit/>
          </a:bodyPr>
          <a:lstStyle/>
          <a:p>
            <a:r>
              <a:rPr lang="pt-BR" sz="1400" b="1" i="1" dirty="0">
                <a:latin typeface="+mn-lt"/>
              </a:rPr>
              <a:t>Costo</a:t>
            </a:r>
          </a:p>
        </p:txBody>
      </p:sp>
      <p:sp>
        <p:nvSpPr>
          <p:cNvPr id="17" name="CaixaDeTexto 46">
            <a:extLst>
              <a:ext uri="{FF2B5EF4-FFF2-40B4-BE49-F238E27FC236}">
                <a16:creationId xmlns:a16="http://schemas.microsoft.com/office/drawing/2014/main" id="{53DD396F-BD19-48F5-92F1-A742F0D8C315}"/>
              </a:ext>
            </a:extLst>
          </p:cNvPr>
          <p:cNvSpPr txBox="1"/>
          <p:nvPr/>
        </p:nvSpPr>
        <p:spPr>
          <a:xfrm>
            <a:off x="1212142" y="4483721"/>
            <a:ext cx="720080" cy="307777"/>
          </a:xfrm>
          <a:prstGeom prst="rect">
            <a:avLst/>
          </a:prstGeom>
          <a:noFill/>
        </p:spPr>
        <p:txBody>
          <a:bodyPr wrap="square" rtlCol="0">
            <a:spAutoFit/>
          </a:bodyPr>
          <a:lstStyle/>
          <a:p>
            <a:r>
              <a:rPr lang="pt-BR" sz="1400" b="1" i="1" dirty="0">
                <a:latin typeface="+mn-lt"/>
              </a:rPr>
              <a:t>Lucro</a:t>
            </a:r>
          </a:p>
        </p:txBody>
      </p:sp>
      <p:sp>
        <p:nvSpPr>
          <p:cNvPr id="18" name="CaixaDeTexto 48">
            <a:extLst>
              <a:ext uri="{FF2B5EF4-FFF2-40B4-BE49-F238E27FC236}">
                <a16:creationId xmlns:a16="http://schemas.microsoft.com/office/drawing/2014/main" id="{4DF1A798-EBF3-4501-9CD2-07093DA88499}"/>
              </a:ext>
            </a:extLst>
          </p:cNvPr>
          <p:cNvSpPr txBox="1"/>
          <p:nvPr/>
        </p:nvSpPr>
        <p:spPr>
          <a:xfrm>
            <a:off x="6037473" y="3917168"/>
            <a:ext cx="2409829" cy="523220"/>
          </a:xfrm>
          <a:prstGeom prst="rect">
            <a:avLst/>
          </a:prstGeom>
          <a:noFill/>
        </p:spPr>
        <p:txBody>
          <a:bodyPr wrap="square" rtlCol="0">
            <a:spAutoFit/>
          </a:bodyPr>
          <a:lstStyle/>
          <a:p>
            <a:r>
              <a:rPr lang="es-ES" sz="1400" b="1" i="1" dirty="0">
                <a:latin typeface="+mn-lt"/>
              </a:rPr>
              <a:t>Eficiencia, Eficacia, Economía, Efectividad, Ecología</a:t>
            </a:r>
            <a:endParaRPr lang="pt-BR" sz="1400" b="1" i="1" dirty="0">
              <a:latin typeface="+mn-lt"/>
            </a:endParaRPr>
          </a:p>
        </p:txBody>
      </p:sp>
      <p:sp>
        <p:nvSpPr>
          <p:cNvPr id="19" name="CaixaDeTexto 49">
            <a:extLst>
              <a:ext uri="{FF2B5EF4-FFF2-40B4-BE49-F238E27FC236}">
                <a16:creationId xmlns:a16="http://schemas.microsoft.com/office/drawing/2014/main" id="{05170DCF-C31A-4A74-BBEA-4E80BADE4253}"/>
              </a:ext>
            </a:extLst>
          </p:cNvPr>
          <p:cNvSpPr txBox="1"/>
          <p:nvPr/>
        </p:nvSpPr>
        <p:spPr>
          <a:xfrm>
            <a:off x="6016837" y="4393488"/>
            <a:ext cx="2345633" cy="307777"/>
          </a:xfrm>
          <a:prstGeom prst="rect">
            <a:avLst/>
          </a:prstGeom>
          <a:noFill/>
        </p:spPr>
        <p:txBody>
          <a:bodyPr wrap="square" rtlCol="0">
            <a:spAutoFit/>
          </a:bodyPr>
          <a:lstStyle/>
          <a:p>
            <a:r>
              <a:rPr lang="pt-BR" sz="1400" b="1" i="1" dirty="0" err="1">
                <a:latin typeface="+mn-lt"/>
              </a:rPr>
              <a:t>Asignación</a:t>
            </a:r>
            <a:r>
              <a:rPr lang="pt-BR" sz="1400" b="1" i="1" dirty="0">
                <a:latin typeface="+mn-lt"/>
              </a:rPr>
              <a:t> de Recursos</a:t>
            </a:r>
          </a:p>
        </p:txBody>
      </p:sp>
      <p:sp>
        <p:nvSpPr>
          <p:cNvPr id="20" name="CaixaDeTexto 50">
            <a:extLst>
              <a:ext uri="{FF2B5EF4-FFF2-40B4-BE49-F238E27FC236}">
                <a16:creationId xmlns:a16="http://schemas.microsoft.com/office/drawing/2014/main" id="{06541970-D8C4-4C0D-ADD0-F1967454C670}"/>
              </a:ext>
            </a:extLst>
          </p:cNvPr>
          <p:cNvSpPr txBox="1"/>
          <p:nvPr/>
        </p:nvSpPr>
        <p:spPr>
          <a:xfrm>
            <a:off x="-324982" y="2068654"/>
            <a:ext cx="3068198" cy="707886"/>
          </a:xfrm>
          <a:prstGeom prst="rect">
            <a:avLst/>
          </a:prstGeom>
          <a:noFill/>
        </p:spPr>
        <p:txBody>
          <a:bodyPr wrap="square" rtlCol="0">
            <a:spAutoFit/>
          </a:bodyPr>
          <a:lstStyle/>
          <a:p>
            <a:pPr marL="342900" indent="-342900" algn="ctr">
              <a:buFont typeface="Arial" panose="020B0604020202020204" pitchFamily="34" charset="0"/>
              <a:buChar char="•"/>
            </a:pPr>
            <a:r>
              <a:rPr lang="pt-BR" sz="2000" b="1" dirty="0">
                <a:latin typeface="+mn-lt"/>
              </a:rPr>
              <a:t>Venta de </a:t>
            </a:r>
            <a:r>
              <a:rPr lang="pt-BR" sz="2000" b="1" dirty="0" err="1">
                <a:latin typeface="+mn-lt"/>
              </a:rPr>
              <a:t>Bienes</a:t>
            </a:r>
            <a:r>
              <a:rPr lang="pt-BR" sz="2000" b="1" dirty="0">
                <a:latin typeface="+mn-lt"/>
              </a:rPr>
              <a:t> /</a:t>
            </a:r>
          </a:p>
          <a:p>
            <a:pPr algn="ctr"/>
            <a:r>
              <a:rPr lang="pt-BR" sz="2000" b="1" dirty="0">
                <a:latin typeface="+mn-lt"/>
              </a:rPr>
              <a:t> </a:t>
            </a:r>
            <a:r>
              <a:rPr lang="pt-BR" sz="2000" b="1" dirty="0" err="1">
                <a:latin typeface="+mn-lt"/>
              </a:rPr>
              <a:t>Servicios</a:t>
            </a:r>
            <a:endParaRPr lang="pt-BR" sz="2000" b="1" dirty="0">
              <a:latin typeface="+mn-lt"/>
            </a:endParaRPr>
          </a:p>
        </p:txBody>
      </p:sp>
      <p:sp>
        <p:nvSpPr>
          <p:cNvPr id="21" name="1 CuadroTexto">
            <a:extLst>
              <a:ext uri="{FF2B5EF4-FFF2-40B4-BE49-F238E27FC236}">
                <a16:creationId xmlns:a16="http://schemas.microsoft.com/office/drawing/2014/main" id="{107DE905-6CA8-41CA-BA21-EE8840A7B233}"/>
              </a:ext>
            </a:extLst>
          </p:cNvPr>
          <p:cNvSpPr txBox="1">
            <a:spLocks noChangeArrowheads="1"/>
          </p:cNvSpPr>
          <p:nvPr/>
        </p:nvSpPr>
        <p:spPr bwMode="auto">
          <a:xfrm>
            <a:off x="337226" y="268311"/>
            <a:ext cx="680936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Geneva" pitchFamily="124" charset="-128"/>
              </a:defRPr>
            </a:lvl1pPr>
            <a:lvl2pPr marL="742950" indent="-285750">
              <a:defRPr sz="2400">
                <a:solidFill>
                  <a:schemeClr val="tx1"/>
                </a:solidFill>
                <a:latin typeface="Calibri" panose="020F0502020204030204" pitchFamily="34" charset="0"/>
                <a:ea typeface="Geneva" pitchFamily="124" charset="-128"/>
              </a:defRPr>
            </a:lvl2pPr>
            <a:lvl3pPr marL="1143000" indent="-228600">
              <a:defRPr sz="2400">
                <a:solidFill>
                  <a:schemeClr val="tx1"/>
                </a:solidFill>
                <a:latin typeface="Calibri" panose="020F0502020204030204" pitchFamily="34" charset="0"/>
                <a:ea typeface="Geneva" pitchFamily="124" charset="-128"/>
              </a:defRPr>
            </a:lvl3pPr>
            <a:lvl4pPr marL="1600200" indent="-228600">
              <a:defRPr sz="2400">
                <a:solidFill>
                  <a:schemeClr val="tx1"/>
                </a:solidFill>
                <a:latin typeface="Calibri" panose="020F0502020204030204" pitchFamily="34" charset="0"/>
                <a:ea typeface="Geneva" pitchFamily="124" charset="-128"/>
              </a:defRPr>
            </a:lvl4pPr>
            <a:lvl5pPr marL="2057400" indent="-228600">
              <a:defRPr sz="2400">
                <a:solidFill>
                  <a:schemeClr val="tx1"/>
                </a:solidFill>
                <a:latin typeface="Calibri" panose="020F0502020204030204" pitchFamily="34" charset="0"/>
                <a:ea typeface="Geneva" pitchFamily="12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4" charset="-128"/>
              </a:defRPr>
            </a:lvl9pPr>
          </a:lstStyle>
          <a:p>
            <a:pPr algn="ctr" eaLnBrk="1" hangingPunct="1"/>
            <a:r>
              <a:rPr lang="pt-BR" altLang="pt-BR" sz="2200" b="1" dirty="0"/>
              <a:t>	 </a:t>
            </a:r>
            <a:r>
              <a:rPr lang="pt-BR" altLang="pt-BR" sz="2800" b="1" dirty="0"/>
              <a:t>CONTABILIDAD EN EL SECTOR PÚBLICO</a:t>
            </a:r>
            <a:endParaRPr lang="pt-BR" altLang="pt-BR" sz="2800" b="1" dirty="0">
              <a:solidFill>
                <a:srgbClr val="374D81"/>
              </a:solidFill>
            </a:endParaRPr>
          </a:p>
          <a:p>
            <a:pPr algn="ctr" eaLnBrk="1" hangingPunct="1"/>
            <a:endParaRPr lang="es-ES_tradnl" altLang="pt-BR" sz="2200" b="1" dirty="0">
              <a:solidFill>
                <a:schemeClr val="tx2"/>
              </a:solidFill>
            </a:endParaRPr>
          </a:p>
        </p:txBody>
      </p:sp>
      <p:sp>
        <p:nvSpPr>
          <p:cNvPr id="23" name="Fluxograma: Terminação 17">
            <a:extLst>
              <a:ext uri="{FF2B5EF4-FFF2-40B4-BE49-F238E27FC236}">
                <a16:creationId xmlns:a16="http://schemas.microsoft.com/office/drawing/2014/main" id="{320104F2-99E4-416A-840A-BE71A3D97EBC}"/>
              </a:ext>
            </a:extLst>
          </p:cNvPr>
          <p:cNvSpPr/>
          <p:nvPr/>
        </p:nvSpPr>
        <p:spPr>
          <a:xfrm>
            <a:off x="5798998" y="1036996"/>
            <a:ext cx="2452735" cy="576000"/>
          </a:xfrm>
          <a:prstGeom prst="flowChartTerminator">
            <a:avLst/>
          </a:prstGeom>
          <a:solidFill>
            <a:schemeClr val="bg1">
              <a:lumMod val="65000"/>
            </a:schemeClr>
          </a:solidFill>
          <a:ln/>
          <a:effectLst>
            <a:glow rad="63500">
              <a:schemeClr val="accent5">
                <a:satMod val="175000"/>
                <a:alpha val="40000"/>
              </a:schemeClr>
            </a:glo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pt-BR" sz="2400" b="1" dirty="0">
                <a:solidFill>
                  <a:schemeClr val="tx1"/>
                </a:solidFill>
              </a:rPr>
              <a:t>Sector Público</a:t>
            </a:r>
          </a:p>
        </p:txBody>
      </p:sp>
      <p:sp>
        <p:nvSpPr>
          <p:cNvPr id="24" name="Elipse 23"/>
          <p:cNvSpPr/>
          <p:nvPr/>
        </p:nvSpPr>
        <p:spPr>
          <a:xfrm>
            <a:off x="3029928" y="3744742"/>
            <a:ext cx="2503744" cy="843783"/>
          </a:xfrm>
          <a:prstGeom prst="ellipse">
            <a:avLst/>
          </a:prstGeom>
          <a:solidFill>
            <a:schemeClr val="bg1"/>
          </a:solid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ln w="12700" cmpd="sng">
                  <a:solidFill>
                    <a:schemeClr val="accent4"/>
                  </a:solidFill>
                  <a:prstDash val="solid"/>
                </a:ln>
                <a:solidFill>
                  <a:srgbClr val="002060"/>
                </a:solidFill>
                <a:effectLst>
                  <a:outerShdw blurRad="38100" dist="38100" dir="2700000" algn="tl">
                    <a:srgbClr val="000000">
                      <a:alpha val="43137"/>
                    </a:srgbClr>
                  </a:outerShdw>
                </a:effectLst>
              </a:rPr>
              <a:t>INFORMACIÓN </a:t>
            </a:r>
          </a:p>
          <a:p>
            <a:pPr algn="ctr"/>
            <a:r>
              <a:rPr lang="pt-BR" sz="2000" b="1" dirty="0">
                <a:ln w="12700" cmpd="sng">
                  <a:solidFill>
                    <a:schemeClr val="accent4"/>
                  </a:solidFill>
                  <a:prstDash val="solid"/>
                </a:ln>
                <a:solidFill>
                  <a:srgbClr val="002060"/>
                </a:solidFill>
                <a:effectLst>
                  <a:outerShdw blurRad="38100" dist="38100" dir="2700000" algn="tl">
                    <a:srgbClr val="000000">
                      <a:alpha val="43137"/>
                    </a:srgbClr>
                  </a:outerShdw>
                </a:effectLst>
              </a:rPr>
              <a:t>COSTOS</a:t>
            </a:r>
          </a:p>
        </p:txBody>
      </p:sp>
      <p:pic>
        <p:nvPicPr>
          <p:cNvPr id="27" name="Imagem 16">
            <a:extLst>
              <a:ext uri="{FF2B5EF4-FFF2-40B4-BE49-F238E27FC236}">
                <a16:creationId xmlns:a16="http://schemas.microsoft.com/office/drawing/2014/main" id="{921E8010-0A25-46FF-8499-407F9B5BA9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7893" y="1779225"/>
            <a:ext cx="2686482" cy="1827816"/>
          </a:xfrm>
          <a:prstGeom prst="rect">
            <a:avLst/>
          </a:prstGeom>
        </p:spPr>
      </p:pic>
    </p:spTree>
    <p:extLst>
      <p:ext uri="{BB962C8B-B14F-4D97-AF65-F5344CB8AC3E}">
        <p14:creationId xmlns:p14="http://schemas.microsoft.com/office/powerpoint/2010/main" val="1799073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11111E-6 3.33333E-6 L -1.11111E-6 0.09639 " pathEditMode="relative" rAng="0" ptsTypes="AA">
                                      <p:cBhvr>
                                        <p:cTn id="16" dur="2000" fill="hold"/>
                                        <p:tgtEl>
                                          <p:spTgt spid="15"/>
                                        </p:tgtEl>
                                        <p:attrNameLst>
                                          <p:attrName>ppt_x</p:attrName>
                                          <p:attrName>ppt_y</p:attrName>
                                        </p:attrNameLst>
                                      </p:cBhvr>
                                      <p:rCtr x="0" y="4806"/>
                                    </p:animMotion>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42" presetClass="path" presetSubtype="0" accel="50000" decel="50000" fill="hold" nodeType="withEffect">
                                  <p:stCondLst>
                                    <p:cond delay="0"/>
                                  </p:stCondLst>
                                  <p:childTnLst>
                                    <p:animMotion origin="layout" path="M -1.11111E-6 0.09639 L -1.11111E-6 0.19583 " pathEditMode="relative" rAng="0" ptsTypes="AA">
                                      <p:cBhvr>
                                        <p:cTn id="24" dur="2000" fill="hold"/>
                                        <p:tgtEl>
                                          <p:spTgt spid="15"/>
                                        </p:tgtEl>
                                        <p:attrNameLst>
                                          <p:attrName>ppt_x</p:attrName>
                                          <p:attrName>ppt_y</p:attrName>
                                        </p:attrNameLst>
                                      </p:cBhvr>
                                      <p:rCtr x="0" y="4972"/>
                                    </p:animMotion>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42" presetClass="path" presetSubtype="0" accel="50000" decel="50000" fill="hold" nodeType="withEffect">
                                  <p:stCondLst>
                                    <p:cond delay="0"/>
                                  </p:stCondLst>
                                  <p:childTnLst>
                                    <p:animMotion origin="layout" path="M -1.11111E-6 0.19583 L -1.11111E-6 0.27916 " pathEditMode="relative" rAng="0" ptsTypes="AA">
                                      <p:cBhvr>
                                        <p:cTn id="31" dur="2000" fill="hold"/>
                                        <p:tgtEl>
                                          <p:spTgt spid="15"/>
                                        </p:tgtEl>
                                        <p:attrNameLst>
                                          <p:attrName>ppt_x</p:attrName>
                                          <p:attrName>ppt_y</p:attrName>
                                        </p:attrNameLst>
                                      </p:cBhvr>
                                      <p:rCtr x="0" y="4167"/>
                                    </p:animMotion>
                                  </p:childTnLst>
                                </p:cTn>
                              </p:par>
                            </p:childTnLst>
                          </p:cTn>
                        </p:par>
                        <p:par>
                          <p:cTn id="32" fill="hold">
                            <p:stCondLst>
                              <p:cond delay="6000"/>
                            </p:stCondLst>
                            <p:childTnLst>
                              <p:par>
                                <p:cTn id="33" presetID="1"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42" presetClass="path" presetSubtype="0" accel="50000" decel="50000" fill="hold" nodeType="withEffect">
                                  <p:stCondLst>
                                    <p:cond delay="0"/>
                                  </p:stCondLst>
                                  <p:childTnLst>
                                    <p:animMotion origin="layout" path="M -1.11111E-6 0.27916 L -1.11111E-6 0.35139 " pathEditMode="relative" rAng="0" ptsTypes="AA">
                                      <p:cBhvr>
                                        <p:cTn id="38" dur="2000" fill="hold"/>
                                        <p:tgtEl>
                                          <p:spTgt spid="15"/>
                                        </p:tgtEl>
                                        <p:attrNameLst>
                                          <p:attrName>ppt_x</p:attrName>
                                          <p:attrName>ppt_y</p:attrName>
                                        </p:attrNameLst>
                                      </p:cBhvr>
                                      <p:rCtr x="0" y="3611"/>
                                    </p:animMotion>
                                  </p:child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par>
                                <p:cTn id="44" presetID="9"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dissolve">
                                      <p:cBhvr>
                                        <p:cTn id="46" dur="500"/>
                                        <p:tgtEl>
                                          <p:spTgt spid="16"/>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dissolve">
                                      <p:cBhvr>
                                        <p:cTn id="49" dur="500"/>
                                        <p:tgtEl>
                                          <p:spTgt spid="17"/>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ssolve">
                                      <p:cBhvr>
                                        <p:cTn id="52" dur="500"/>
                                        <p:tgtEl>
                                          <p:spTgt spid="18"/>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dissolve">
                                      <p:cBhvr>
                                        <p:cTn id="55" dur="500"/>
                                        <p:tgtEl>
                                          <p:spTgt spid="19"/>
                                        </p:tgtEl>
                                      </p:cBhvr>
                                    </p:animEffect>
                                  </p:childTnLst>
                                </p:cTn>
                              </p:par>
                              <p:par>
                                <p:cTn id="56" presetID="42" presetClass="path" presetSubtype="0" accel="50000" decel="50000" fill="hold" nodeType="withEffect">
                                  <p:stCondLst>
                                    <p:cond delay="0"/>
                                  </p:stCondLst>
                                  <p:childTnLst>
                                    <p:animMotion origin="layout" path="M -1.11111E-6 0.35139 L -1.11111E-6 0.55777 " pathEditMode="relative" rAng="0" ptsTypes="AA">
                                      <p:cBhvr>
                                        <p:cTn id="57" dur="2000" fill="hold"/>
                                        <p:tgtEl>
                                          <p:spTgt spid="15"/>
                                        </p:tgtEl>
                                        <p:attrNameLst>
                                          <p:attrName>ppt_x</p:attrName>
                                          <p:attrName>ppt_y</p:attrName>
                                        </p:attrNameLst>
                                      </p:cBhvr>
                                      <p:rCtr x="0" y="10306"/>
                                    </p:animMotion>
                                  </p:childTnLst>
                                </p:cTn>
                              </p:par>
                            </p:childTnLst>
                          </p:cTn>
                        </p:par>
                        <p:par>
                          <p:cTn id="58" fill="hold">
                            <p:stCondLst>
                              <p:cond delay="10000"/>
                            </p:stCondLst>
                            <p:childTnLst>
                              <p:par>
                                <p:cTn id="59" presetID="1"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6" grpId="0"/>
      <p:bldP spid="17" grpId="0"/>
      <p:bldP spid="18" grpId="0"/>
      <p:bldP spid="19"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4615" y="1020818"/>
            <a:ext cx="1782662" cy="918340"/>
          </a:xfrm>
          <a:prstGeom prst="rect">
            <a:avLst/>
          </a:prstGeom>
        </p:spPr>
      </p:pic>
      <p:sp>
        <p:nvSpPr>
          <p:cNvPr id="5" name="9 CuadroTexto"/>
          <p:cNvSpPr txBox="1">
            <a:spLocks noGrp="1"/>
          </p:cNvSpPr>
          <p:nvPr>
            <p:ph type="title"/>
          </p:nvPr>
        </p:nvSpPr>
        <p:spPr>
          <a:xfrm>
            <a:off x="536845" y="139306"/>
            <a:ext cx="8643211" cy="535531"/>
          </a:xfrm>
          <a:prstGeom prst="rect">
            <a:avLst/>
          </a:prstGeom>
          <a:noFill/>
        </p:spPr>
        <p:txBody>
          <a:bodyPr wrap="square" rtlCol="0">
            <a:spAutoFit/>
          </a:bodyPr>
          <a:lstStyle/>
          <a:p>
            <a:pPr algn="ctr"/>
            <a:r>
              <a:rPr lang="es-CL" sz="1600" b="1" dirty="0"/>
              <a:t>Las personas que comenten actos de corrupción se ven afectadas por diferentes </a:t>
            </a:r>
            <a:br>
              <a:rPr lang="es-CL" sz="1600" b="1" dirty="0"/>
            </a:br>
            <a:r>
              <a:rPr lang="es-CL" sz="1600" b="1" dirty="0">
                <a:solidFill>
                  <a:srgbClr val="C00000"/>
                </a:solidFill>
              </a:rPr>
              <a:t>factores</a:t>
            </a:r>
            <a:r>
              <a:rPr lang="es-CL" sz="1600" b="1" dirty="0"/>
              <a:t> que pueden ser </a:t>
            </a:r>
            <a:r>
              <a:rPr lang="es-CL" sz="1600" b="1" dirty="0">
                <a:solidFill>
                  <a:srgbClr val="0070C0"/>
                </a:solidFill>
              </a:rPr>
              <a:t>internos o  personales</a:t>
            </a:r>
            <a:r>
              <a:rPr lang="es-CL" sz="1600" b="1" dirty="0"/>
              <a:t>, </a:t>
            </a:r>
            <a:r>
              <a:rPr lang="es-CL" sz="1600" b="1" dirty="0">
                <a:solidFill>
                  <a:srgbClr val="C00000"/>
                </a:solidFill>
              </a:rPr>
              <a:t>externos  o ambientales</a:t>
            </a:r>
            <a:r>
              <a:rPr lang="es-CL" sz="1600" b="1" dirty="0"/>
              <a:t> a la persona.  </a:t>
            </a:r>
          </a:p>
        </p:txBody>
      </p:sp>
      <p:sp>
        <p:nvSpPr>
          <p:cNvPr id="6" name="Elipse 5"/>
          <p:cNvSpPr/>
          <p:nvPr/>
        </p:nvSpPr>
        <p:spPr>
          <a:xfrm>
            <a:off x="561861" y="1885138"/>
            <a:ext cx="2227478" cy="8643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rgbClr val="002060"/>
                </a:solidFill>
              </a:rPr>
              <a:t>INTERNOS O </a:t>
            </a:r>
          </a:p>
          <a:p>
            <a:pPr algn="ctr"/>
            <a:r>
              <a:rPr lang="es-CO" sz="2000" b="1" dirty="0">
                <a:solidFill>
                  <a:srgbClr val="002060"/>
                </a:solidFill>
              </a:rPr>
              <a:t>PERSONALES</a:t>
            </a:r>
          </a:p>
        </p:txBody>
      </p:sp>
      <p:sp>
        <p:nvSpPr>
          <p:cNvPr id="7" name="Rectángulo redondeado 6"/>
          <p:cNvSpPr/>
          <p:nvPr/>
        </p:nvSpPr>
        <p:spPr>
          <a:xfrm>
            <a:off x="1011622" y="3083233"/>
            <a:ext cx="1291535" cy="38962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t>DESARROLLO MORAL </a:t>
            </a:r>
          </a:p>
        </p:txBody>
      </p:sp>
      <p:sp>
        <p:nvSpPr>
          <p:cNvPr id="8" name="Rectángulo redondeado 7"/>
          <p:cNvSpPr/>
          <p:nvPr/>
        </p:nvSpPr>
        <p:spPr>
          <a:xfrm>
            <a:off x="952655" y="4910263"/>
            <a:ext cx="1512562" cy="2701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t>SOCIALIZACIÓN</a:t>
            </a:r>
            <a:r>
              <a:rPr lang="es-CO" sz="1350" dirty="0"/>
              <a:t> </a:t>
            </a:r>
          </a:p>
        </p:txBody>
      </p:sp>
      <p:sp>
        <p:nvSpPr>
          <p:cNvPr id="9" name="Rectángulo redondeado 8"/>
          <p:cNvSpPr/>
          <p:nvPr/>
        </p:nvSpPr>
        <p:spPr>
          <a:xfrm>
            <a:off x="1114716" y="4121094"/>
            <a:ext cx="1134421" cy="25381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t>ACTITUDES</a:t>
            </a:r>
          </a:p>
        </p:txBody>
      </p:sp>
      <p:sp>
        <p:nvSpPr>
          <p:cNvPr id="10" name="Rectángulo redondeado 9"/>
          <p:cNvSpPr/>
          <p:nvPr/>
        </p:nvSpPr>
        <p:spPr>
          <a:xfrm>
            <a:off x="1049663" y="4553255"/>
            <a:ext cx="1307514" cy="22088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t>MOTIVACIÓN</a:t>
            </a:r>
          </a:p>
        </p:txBody>
      </p:sp>
      <p:sp>
        <p:nvSpPr>
          <p:cNvPr id="11" name="Rectángulo redondeado 10"/>
          <p:cNvSpPr/>
          <p:nvPr/>
        </p:nvSpPr>
        <p:spPr>
          <a:xfrm>
            <a:off x="1114716" y="3597175"/>
            <a:ext cx="1080401" cy="36185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b="1" dirty="0"/>
              <a:t>EJE DE CONTROL </a:t>
            </a:r>
          </a:p>
        </p:txBody>
      </p:sp>
      <p:pic>
        <p:nvPicPr>
          <p:cNvPr id="12" name="Imagen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7578" y="787656"/>
            <a:ext cx="5293967" cy="4364107"/>
          </a:xfrm>
          <a:prstGeom prst="rect">
            <a:avLst/>
          </a:prstGeom>
        </p:spPr>
      </p:pic>
      <p:sp>
        <p:nvSpPr>
          <p:cNvPr id="13" name="Rectángulo 12"/>
          <p:cNvSpPr/>
          <p:nvPr/>
        </p:nvSpPr>
        <p:spPr>
          <a:xfrm>
            <a:off x="3475831" y="5234384"/>
            <a:ext cx="1693092" cy="207749"/>
          </a:xfrm>
          <a:prstGeom prst="rect">
            <a:avLst/>
          </a:prstGeom>
        </p:spPr>
        <p:txBody>
          <a:bodyPr wrap="square">
            <a:spAutoFit/>
          </a:bodyPr>
          <a:lstStyle/>
          <a:p>
            <a:pPr eaLnBrk="0" hangingPunct="0"/>
            <a:r>
              <a:rPr lang="es-CL" sz="750" b="1" dirty="0">
                <a:latin typeface="Arial" pitchFamily="34" charset="0"/>
                <a:cs typeface="Arial" pitchFamily="34" charset="0"/>
              </a:rPr>
              <a:t>Fuente</a:t>
            </a:r>
            <a:r>
              <a:rPr lang="es-CL" sz="750" dirty="0">
                <a:latin typeface="Arial" pitchFamily="34" charset="0"/>
                <a:cs typeface="Arial" pitchFamily="34" charset="0"/>
              </a:rPr>
              <a:t>: </a:t>
            </a:r>
            <a:r>
              <a:rPr lang="es-CL" sz="750" dirty="0" err="1">
                <a:latin typeface="Arial" pitchFamily="34" charset="0"/>
                <a:cs typeface="Arial" pitchFamily="34" charset="0"/>
              </a:rPr>
              <a:t>Transparency</a:t>
            </a:r>
            <a:r>
              <a:rPr lang="es-CL" sz="750" dirty="0">
                <a:latin typeface="Arial" pitchFamily="34" charset="0"/>
                <a:cs typeface="Arial" pitchFamily="34" charset="0"/>
              </a:rPr>
              <a:t> International</a:t>
            </a:r>
          </a:p>
        </p:txBody>
      </p:sp>
      <p:sp>
        <p:nvSpPr>
          <p:cNvPr id="14" name="Flecha derecha 13"/>
          <p:cNvSpPr/>
          <p:nvPr/>
        </p:nvSpPr>
        <p:spPr>
          <a:xfrm rot="5400000">
            <a:off x="1546876" y="2803480"/>
            <a:ext cx="216080" cy="216080"/>
          </a:xfrm>
          <a:prstGeom prst="rightArrow">
            <a:avLst/>
          </a:prstGeom>
          <a:solidFill>
            <a:schemeClr val="accent5">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3"/>
          </a:p>
        </p:txBody>
      </p:sp>
    </p:spTree>
    <p:extLst>
      <p:ext uri="{BB962C8B-B14F-4D97-AF65-F5344CB8AC3E}">
        <p14:creationId xmlns:p14="http://schemas.microsoft.com/office/powerpoint/2010/main" val="71520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cdn.larepublica.co/cms/2018/08/24202448/al_corrupcion_act2_sabad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435" y="426597"/>
            <a:ext cx="8427131" cy="4807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06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04415" y="246953"/>
            <a:ext cx="8535171" cy="492443"/>
          </a:xfrm>
          <a:prstGeom prst="rect">
            <a:avLst/>
          </a:prstGeom>
        </p:spPr>
        <p:txBody>
          <a:bodyPr wrap="square">
            <a:spAutoFit/>
          </a:bodyPr>
          <a:lstStyle/>
          <a:p>
            <a:pPr algn="ctr" defTabSz="685983" fontAlgn="base">
              <a:spcBef>
                <a:spcPct val="0"/>
              </a:spcBef>
              <a:spcAft>
                <a:spcPct val="0"/>
              </a:spcAft>
            </a:pPr>
            <a:r>
              <a:rPr lang="es-MX" sz="2600" b="1" dirty="0">
                <a:solidFill>
                  <a:srgbClr val="40558A"/>
                </a:solidFill>
                <a:latin typeface="Calibri"/>
              </a:rPr>
              <a:t>El Estado y su Responsabilidad frente  a la Corrupción</a:t>
            </a:r>
            <a:endParaRPr lang="es-ES" sz="2600" b="1" dirty="0">
              <a:solidFill>
                <a:srgbClr val="40558A"/>
              </a:solidFill>
              <a:latin typeface="Calibri"/>
            </a:endParaRPr>
          </a:p>
        </p:txBody>
      </p:sp>
      <p:sp>
        <p:nvSpPr>
          <p:cNvPr id="6" name="Elipse 5"/>
          <p:cNvSpPr/>
          <p:nvPr/>
        </p:nvSpPr>
        <p:spPr>
          <a:xfrm>
            <a:off x="250395" y="1399142"/>
            <a:ext cx="1842972" cy="1042722"/>
          </a:xfrm>
          <a:prstGeom prst="ellipse">
            <a:avLst/>
          </a:prstGeom>
          <a:ln/>
          <a:effectLst>
            <a:glow rad="635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s-CO" sz="2100" b="1" dirty="0">
                <a:solidFill>
                  <a:schemeClr val="tx1"/>
                </a:solidFill>
              </a:rPr>
              <a:t>Disminuir </a:t>
            </a:r>
          </a:p>
        </p:txBody>
      </p:sp>
      <p:sp>
        <p:nvSpPr>
          <p:cNvPr id="7" name="Elipse 6"/>
          <p:cNvSpPr/>
          <p:nvPr/>
        </p:nvSpPr>
        <p:spPr>
          <a:xfrm>
            <a:off x="250396" y="3613781"/>
            <a:ext cx="1881368" cy="1080401"/>
          </a:xfrm>
          <a:prstGeom prst="ellipse">
            <a:avLst/>
          </a:prstGeom>
          <a:ln/>
          <a:effectLst>
            <a:glow rad="635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s-CO" sz="2100" b="1" dirty="0">
                <a:solidFill>
                  <a:schemeClr val="tx1"/>
                </a:solidFill>
              </a:rPr>
              <a:t>Fortalecer</a:t>
            </a:r>
            <a:r>
              <a:rPr lang="es-CO" sz="2000" b="1" dirty="0">
                <a:solidFill>
                  <a:schemeClr val="tx1"/>
                </a:solidFill>
              </a:rPr>
              <a:t> </a:t>
            </a:r>
          </a:p>
        </p:txBody>
      </p:sp>
      <p:sp>
        <p:nvSpPr>
          <p:cNvPr id="8" name="Cerrar llave 7"/>
          <p:cNvSpPr/>
          <p:nvPr/>
        </p:nvSpPr>
        <p:spPr>
          <a:xfrm>
            <a:off x="2249137" y="975725"/>
            <a:ext cx="266118" cy="1935795"/>
          </a:xfrm>
          <a:prstGeom prst="rightBrace">
            <a:avLst>
              <a:gd name="adj1" fmla="val 8331"/>
              <a:gd name="adj2" fmla="val 46322"/>
            </a:avLst>
          </a:prstGeom>
          <a:noFill/>
          <a:ln w="28575">
            <a:solidFill>
              <a:schemeClr val="tx2"/>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053" b="1" dirty="0"/>
          </a:p>
        </p:txBody>
      </p:sp>
      <p:sp>
        <p:nvSpPr>
          <p:cNvPr id="10" name="Cerrar llave 9"/>
          <p:cNvSpPr/>
          <p:nvPr/>
        </p:nvSpPr>
        <p:spPr>
          <a:xfrm>
            <a:off x="2249137" y="3397701"/>
            <a:ext cx="270100" cy="1944722"/>
          </a:xfrm>
          <a:prstGeom prst="rightBrace">
            <a:avLst>
              <a:gd name="adj1" fmla="val 8331"/>
              <a:gd name="adj2" fmla="val 46322"/>
            </a:avLst>
          </a:prstGeom>
          <a:noFill/>
          <a:ln w="28575">
            <a:solidFill>
              <a:schemeClr val="tx2"/>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053" b="1" dirty="0"/>
          </a:p>
        </p:txBody>
      </p:sp>
      <p:sp>
        <p:nvSpPr>
          <p:cNvPr id="11" name="Rectángulo 10"/>
          <p:cNvSpPr/>
          <p:nvPr/>
        </p:nvSpPr>
        <p:spPr>
          <a:xfrm>
            <a:off x="2681298" y="3505741"/>
            <a:ext cx="2370593" cy="1674622"/>
          </a:xfrm>
          <a:prstGeom prst="rect">
            <a:avLst/>
          </a:prstGeom>
          <a:ln>
            <a:solidFill>
              <a:schemeClr val="bg2">
                <a:lumMod val="10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244" indent="-257244">
              <a:buFont typeface="Wingdings" panose="05000000000000000000" pitchFamily="2" charset="2"/>
              <a:buChar char="ü"/>
            </a:pPr>
            <a:r>
              <a:rPr lang="es-CO" sz="1800" b="1" dirty="0"/>
              <a:t>Transparencia</a:t>
            </a:r>
          </a:p>
          <a:p>
            <a:pPr marL="257244" indent="-257244">
              <a:buFont typeface="Wingdings" panose="05000000000000000000" pitchFamily="2" charset="2"/>
              <a:buChar char="ü"/>
            </a:pPr>
            <a:r>
              <a:rPr lang="es-CO" sz="1800" b="1" dirty="0"/>
              <a:t>Modernización</a:t>
            </a:r>
          </a:p>
          <a:p>
            <a:pPr marL="257244" indent="-257244">
              <a:buFont typeface="Wingdings" panose="05000000000000000000" pitchFamily="2" charset="2"/>
              <a:buChar char="ü"/>
            </a:pPr>
            <a:r>
              <a:rPr lang="es-CO" sz="1800" b="1" dirty="0"/>
              <a:t>Control Interno</a:t>
            </a:r>
          </a:p>
          <a:p>
            <a:pPr marL="257244" indent="-257244">
              <a:buFont typeface="Wingdings" panose="05000000000000000000" pitchFamily="2" charset="2"/>
              <a:buChar char="ü"/>
            </a:pPr>
            <a:r>
              <a:rPr lang="es-CO" sz="1800" b="1" dirty="0"/>
              <a:t>Ética Pública</a:t>
            </a:r>
          </a:p>
          <a:p>
            <a:pPr marL="257244" indent="-257244">
              <a:buFont typeface="Wingdings" panose="05000000000000000000" pitchFamily="2" charset="2"/>
              <a:buChar char="ü"/>
            </a:pPr>
            <a:r>
              <a:rPr lang="es-CO" sz="1800" b="1" dirty="0"/>
              <a:t>Prevención</a:t>
            </a:r>
          </a:p>
          <a:p>
            <a:pPr marL="257244" indent="-257244">
              <a:buFont typeface="Wingdings" panose="05000000000000000000" pitchFamily="2" charset="2"/>
              <a:buChar char="ü"/>
            </a:pPr>
            <a:r>
              <a:rPr lang="es-CO" sz="1800" b="1" dirty="0"/>
              <a:t>Detección</a:t>
            </a:r>
          </a:p>
        </p:txBody>
      </p:sp>
      <p:sp>
        <p:nvSpPr>
          <p:cNvPr id="12" name="Rectángulo 11"/>
          <p:cNvSpPr/>
          <p:nvPr/>
        </p:nvSpPr>
        <p:spPr>
          <a:xfrm>
            <a:off x="2681298" y="1074838"/>
            <a:ext cx="2370593" cy="1728642"/>
          </a:xfrm>
          <a:prstGeom prst="rect">
            <a:avLst/>
          </a:prstGeom>
          <a:ln>
            <a:solidFill>
              <a:schemeClr val="tx2"/>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244" indent="-257244">
              <a:buFont typeface="Wingdings" panose="05000000000000000000" pitchFamily="2" charset="2"/>
              <a:buChar char="Ø"/>
            </a:pPr>
            <a:r>
              <a:rPr lang="es-CO" sz="1800" b="1" dirty="0"/>
              <a:t>Abusos</a:t>
            </a:r>
          </a:p>
          <a:p>
            <a:pPr marL="257244" indent="-257244">
              <a:buFont typeface="Wingdings" panose="05000000000000000000" pitchFamily="2" charset="2"/>
              <a:buChar char="Ø"/>
            </a:pPr>
            <a:r>
              <a:rPr lang="es-CO" sz="1800" b="1" dirty="0"/>
              <a:t>Ineficiencias</a:t>
            </a:r>
          </a:p>
          <a:p>
            <a:pPr marL="257244" indent="-257244">
              <a:buFont typeface="Wingdings" panose="05000000000000000000" pitchFamily="2" charset="2"/>
              <a:buChar char="Ø"/>
            </a:pPr>
            <a:r>
              <a:rPr lang="es-CO" sz="1800" b="1" dirty="0"/>
              <a:t>Burocracia</a:t>
            </a:r>
          </a:p>
          <a:p>
            <a:pPr marL="257244" indent="-257244">
              <a:buFont typeface="Wingdings" panose="05000000000000000000" pitchFamily="2" charset="2"/>
              <a:buChar char="Ø"/>
            </a:pPr>
            <a:r>
              <a:rPr lang="es-CO" sz="1800" b="1" dirty="0"/>
              <a:t>Opacidad</a:t>
            </a:r>
          </a:p>
          <a:p>
            <a:pPr marL="257244" indent="-257244">
              <a:buFont typeface="Wingdings" panose="05000000000000000000" pitchFamily="2" charset="2"/>
              <a:buChar char="Ø"/>
            </a:pPr>
            <a:r>
              <a:rPr lang="es-CO" sz="1800" b="1" dirty="0"/>
              <a:t>Déficit de Controles</a:t>
            </a:r>
          </a:p>
        </p:txBody>
      </p:sp>
      <p:sp>
        <p:nvSpPr>
          <p:cNvPr id="13" name="Llamada de flecha a la derecha 12"/>
          <p:cNvSpPr/>
          <p:nvPr/>
        </p:nvSpPr>
        <p:spPr>
          <a:xfrm>
            <a:off x="5236523" y="1074838"/>
            <a:ext cx="685979" cy="4105525"/>
          </a:xfrm>
          <a:prstGeom prst="rightArrowCallout">
            <a:avLst/>
          </a:prstGeom>
          <a:solidFill>
            <a:schemeClr val="accent1">
              <a:lumMod val="20000"/>
              <a:lumOff val="80000"/>
            </a:schemeClr>
          </a:solidFill>
          <a:ln>
            <a:solidFill>
              <a:schemeClr val="tx1"/>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dirty="0">
                <a:solidFill>
                  <a:schemeClr val="tx1"/>
                </a:solidFill>
              </a:rPr>
              <a:t>N</a:t>
            </a:r>
          </a:p>
          <a:p>
            <a:pPr algn="ctr"/>
            <a:r>
              <a:rPr lang="es-CO" sz="2200" b="1" dirty="0">
                <a:solidFill>
                  <a:schemeClr val="tx1"/>
                </a:solidFill>
              </a:rPr>
              <a:t>O</a:t>
            </a:r>
          </a:p>
          <a:p>
            <a:pPr algn="ctr"/>
            <a:r>
              <a:rPr lang="es-CO" sz="2200" b="1" dirty="0">
                <a:solidFill>
                  <a:schemeClr val="tx1"/>
                </a:solidFill>
              </a:rPr>
              <a:t>R</a:t>
            </a:r>
          </a:p>
          <a:p>
            <a:pPr algn="ctr"/>
            <a:r>
              <a:rPr lang="es-CO" sz="2200" b="1" dirty="0">
                <a:solidFill>
                  <a:schemeClr val="tx1"/>
                </a:solidFill>
              </a:rPr>
              <a:t>M</a:t>
            </a:r>
          </a:p>
          <a:p>
            <a:pPr algn="ctr"/>
            <a:r>
              <a:rPr lang="es-CO" sz="2200" b="1" dirty="0">
                <a:solidFill>
                  <a:schemeClr val="tx1"/>
                </a:solidFill>
              </a:rPr>
              <a:t>A</a:t>
            </a:r>
          </a:p>
          <a:p>
            <a:pPr algn="ctr"/>
            <a:r>
              <a:rPr lang="es-CO" sz="2200" b="1" dirty="0">
                <a:solidFill>
                  <a:schemeClr val="tx1"/>
                </a:solidFill>
              </a:rPr>
              <a:t>T</a:t>
            </a:r>
          </a:p>
          <a:p>
            <a:pPr algn="ctr"/>
            <a:r>
              <a:rPr lang="es-CO" sz="2200" b="1" dirty="0">
                <a:solidFill>
                  <a:schemeClr val="tx1"/>
                </a:solidFill>
              </a:rPr>
              <a:t>I</a:t>
            </a:r>
          </a:p>
          <a:p>
            <a:pPr algn="ctr"/>
            <a:r>
              <a:rPr lang="es-CO" sz="2200" b="1" dirty="0">
                <a:solidFill>
                  <a:schemeClr val="tx1"/>
                </a:solidFill>
              </a:rPr>
              <a:t>V</a:t>
            </a:r>
          </a:p>
          <a:p>
            <a:pPr algn="ctr"/>
            <a:r>
              <a:rPr lang="es-CO" sz="2200" b="1" dirty="0">
                <a:solidFill>
                  <a:schemeClr val="tx1"/>
                </a:solidFill>
              </a:rPr>
              <a:t>I</a:t>
            </a:r>
          </a:p>
          <a:p>
            <a:pPr algn="ctr"/>
            <a:r>
              <a:rPr lang="es-CO" sz="2200" b="1" dirty="0">
                <a:solidFill>
                  <a:schemeClr val="tx1"/>
                </a:solidFill>
              </a:rPr>
              <a:t>D</a:t>
            </a:r>
          </a:p>
          <a:p>
            <a:pPr algn="ctr"/>
            <a:r>
              <a:rPr lang="es-CO" sz="2200" b="1" dirty="0">
                <a:solidFill>
                  <a:schemeClr val="tx1"/>
                </a:solidFill>
              </a:rPr>
              <a:t>A</a:t>
            </a:r>
          </a:p>
          <a:p>
            <a:pPr algn="ctr"/>
            <a:r>
              <a:rPr lang="es-CO" sz="2200" b="1" dirty="0">
                <a:solidFill>
                  <a:schemeClr val="tx1"/>
                </a:solidFill>
              </a:rPr>
              <a:t>D</a:t>
            </a:r>
          </a:p>
        </p:txBody>
      </p:sp>
      <p:sp>
        <p:nvSpPr>
          <p:cNvPr id="14" name="Pentágono 13"/>
          <p:cNvSpPr/>
          <p:nvPr/>
        </p:nvSpPr>
        <p:spPr>
          <a:xfrm>
            <a:off x="5852200" y="1953731"/>
            <a:ext cx="2501205" cy="734385"/>
          </a:xfrm>
          <a:prstGeom prst="homePlat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GOBERNANZA </a:t>
            </a:r>
          </a:p>
          <a:p>
            <a:pPr algn="ctr"/>
            <a:r>
              <a:rPr lang="es-CO" sz="2400" b="1" dirty="0"/>
              <a:t>MEJOR</a:t>
            </a:r>
          </a:p>
        </p:txBody>
      </p:sp>
      <p:sp>
        <p:nvSpPr>
          <p:cNvPr id="16" name="Pentágono 15"/>
          <p:cNvSpPr/>
          <p:nvPr/>
        </p:nvSpPr>
        <p:spPr>
          <a:xfrm>
            <a:off x="5852199" y="3701667"/>
            <a:ext cx="2453475" cy="722415"/>
          </a:xfrm>
          <a:prstGeom prst="homePlat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Menos</a:t>
            </a:r>
          </a:p>
          <a:p>
            <a:pPr algn="ctr"/>
            <a:r>
              <a:rPr lang="es-CO" sz="2400" b="1" dirty="0"/>
              <a:t>CORRUPCCIÓN</a:t>
            </a:r>
          </a:p>
        </p:txBody>
      </p:sp>
    </p:spTree>
    <p:extLst>
      <p:ext uri="{BB962C8B-B14F-4D97-AF65-F5344CB8AC3E}">
        <p14:creationId xmlns:p14="http://schemas.microsoft.com/office/powerpoint/2010/main" val="19321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55085" y="710588"/>
            <a:ext cx="9017306" cy="42635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16" name="Pentágono 15"/>
          <p:cNvSpPr/>
          <p:nvPr/>
        </p:nvSpPr>
        <p:spPr>
          <a:xfrm>
            <a:off x="121185" y="2062487"/>
            <a:ext cx="3117773" cy="1093925"/>
          </a:xfrm>
          <a:prstGeom prst="homePlate">
            <a:avLst/>
          </a:prstGeom>
          <a:solidFill>
            <a:schemeClr val="bg1">
              <a:lumMod val="65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tx1"/>
                </a:solidFill>
              </a:rPr>
              <a:t>FÓRMULA DE LA</a:t>
            </a:r>
          </a:p>
          <a:p>
            <a:pPr algn="ctr"/>
            <a:r>
              <a:rPr lang="es-CO" sz="2800" b="1" dirty="0">
                <a:solidFill>
                  <a:schemeClr val="tx1"/>
                </a:solidFill>
              </a:rPr>
              <a:t>CORRUPCIÓN **</a:t>
            </a:r>
          </a:p>
          <a:p>
            <a:pPr algn="ctr"/>
            <a:r>
              <a:rPr lang="es-CO" sz="1350" b="1" dirty="0">
                <a:solidFill>
                  <a:schemeClr val="bg1"/>
                </a:solidFill>
              </a:rPr>
              <a:t>(metafóricamente)</a:t>
            </a:r>
          </a:p>
        </p:txBody>
      </p:sp>
      <p:sp>
        <p:nvSpPr>
          <p:cNvPr id="17" name="Rectángulo 16"/>
          <p:cNvSpPr/>
          <p:nvPr/>
        </p:nvSpPr>
        <p:spPr>
          <a:xfrm>
            <a:off x="11033" y="5086424"/>
            <a:ext cx="2017783" cy="300824"/>
          </a:xfrm>
          <a:prstGeom prst="rect">
            <a:avLst/>
          </a:prstGeom>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25" dirty="0">
                <a:solidFill>
                  <a:schemeClr val="tx1"/>
                </a:solidFill>
              </a:rPr>
              <a:t>**</a:t>
            </a:r>
            <a:r>
              <a:rPr lang="es-CO" sz="825" b="1" dirty="0">
                <a:solidFill>
                  <a:srgbClr val="40558A"/>
                </a:solidFill>
                <a:latin typeface="Calibri"/>
              </a:rPr>
              <a:t>Fórmula Propuesta por </a:t>
            </a:r>
            <a:r>
              <a:rPr lang="es-MX" sz="825" b="1" dirty="0">
                <a:solidFill>
                  <a:srgbClr val="40558A"/>
                </a:solidFill>
                <a:latin typeface="Calibri"/>
              </a:rPr>
              <a:t>Robert </a:t>
            </a:r>
            <a:r>
              <a:rPr lang="es-MX" sz="825" b="1" dirty="0" err="1">
                <a:solidFill>
                  <a:srgbClr val="40558A"/>
                </a:solidFill>
                <a:latin typeface="Calibri"/>
              </a:rPr>
              <a:t>Klitgaard</a:t>
            </a:r>
            <a:r>
              <a:rPr lang="es-MX" sz="825" b="1" dirty="0">
                <a:solidFill>
                  <a:srgbClr val="40558A"/>
                </a:solidFill>
                <a:latin typeface="Calibri"/>
              </a:rPr>
              <a:t> </a:t>
            </a:r>
            <a:endParaRPr lang="es-CO" sz="825" dirty="0"/>
          </a:p>
        </p:txBody>
      </p:sp>
      <p:sp>
        <p:nvSpPr>
          <p:cNvPr id="19" name="Rectángulo redondeado 18"/>
          <p:cNvSpPr/>
          <p:nvPr/>
        </p:nvSpPr>
        <p:spPr>
          <a:xfrm>
            <a:off x="3436146" y="2191676"/>
            <a:ext cx="4760404" cy="918341"/>
          </a:xfrm>
          <a:prstGeom prst="roundRect">
            <a:avLst/>
          </a:prstGeom>
          <a:solidFill>
            <a:schemeClr val="tx2">
              <a:lumMod val="40000"/>
              <a:lumOff val="60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301" b="1" dirty="0">
                <a:solidFill>
                  <a:srgbClr val="FF0000"/>
                </a:solidFill>
              </a:rPr>
              <a:t>C</a:t>
            </a:r>
            <a:r>
              <a:rPr lang="es-CO" sz="3301" b="1" dirty="0">
                <a:solidFill>
                  <a:schemeClr val="tx1"/>
                </a:solidFill>
              </a:rPr>
              <a:t> = </a:t>
            </a:r>
            <a:r>
              <a:rPr lang="es-CO" sz="3301" b="1" dirty="0">
                <a:solidFill>
                  <a:srgbClr val="002060"/>
                </a:solidFill>
              </a:rPr>
              <a:t>M</a:t>
            </a:r>
            <a:r>
              <a:rPr lang="es-CO" sz="3301" b="1" dirty="0">
                <a:solidFill>
                  <a:schemeClr val="tx1"/>
                </a:solidFill>
              </a:rPr>
              <a:t> + </a:t>
            </a:r>
            <a:r>
              <a:rPr lang="es-CO" sz="3301" b="1" dirty="0">
                <a:solidFill>
                  <a:schemeClr val="accent2">
                    <a:lumMod val="75000"/>
                  </a:schemeClr>
                </a:solidFill>
              </a:rPr>
              <a:t>D</a:t>
            </a:r>
            <a:r>
              <a:rPr lang="es-CO" sz="3301" b="1" dirty="0">
                <a:solidFill>
                  <a:schemeClr val="tx1"/>
                </a:solidFill>
              </a:rPr>
              <a:t> - </a:t>
            </a:r>
            <a:r>
              <a:rPr lang="es-CO" sz="3301" b="1" dirty="0">
                <a:solidFill>
                  <a:schemeClr val="accent2">
                    <a:lumMod val="50000"/>
                  </a:schemeClr>
                </a:solidFill>
              </a:rPr>
              <a:t>RC</a:t>
            </a:r>
          </a:p>
        </p:txBody>
      </p:sp>
      <p:sp>
        <p:nvSpPr>
          <p:cNvPr id="20" name="Rectángulo 19"/>
          <p:cNvSpPr/>
          <p:nvPr/>
        </p:nvSpPr>
        <p:spPr>
          <a:xfrm>
            <a:off x="2401677" y="3318472"/>
            <a:ext cx="6670713" cy="461665"/>
          </a:xfrm>
          <a:prstGeom prst="rect">
            <a:avLst/>
          </a:prstGeom>
        </p:spPr>
        <p:txBody>
          <a:bodyPr wrap="square">
            <a:spAutoFit/>
          </a:bodyPr>
          <a:lstStyle/>
          <a:p>
            <a:r>
              <a:rPr lang="es-CO" sz="1053" b="1" dirty="0">
                <a:solidFill>
                  <a:srgbClr val="002060"/>
                </a:solidFill>
              </a:rPr>
              <a:t>                </a:t>
            </a:r>
            <a:r>
              <a:rPr lang="es-CO" sz="2400" b="1" dirty="0">
                <a:solidFill>
                  <a:srgbClr val="002060"/>
                </a:solidFill>
              </a:rPr>
              <a:t>M  = </a:t>
            </a:r>
            <a:r>
              <a:rPr lang="es-CL" sz="2400" b="1" dirty="0">
                <a:solidFill>
                  <a:srgbClr val="002060"/>
                </a:solidFill>
              </a:rPr>
              <a:t>Monopolio de la decisión</a:t>
            </a:r>
            <a:endParaRPr lang="es-CO" sz="2400" b="1" dirty="0">
              <a:solidFill>
                <a:srgbClr val="002060"/>
              </a:solidFill>
            </a:endParaRPr>
          </a:p>
        </p:txBody>
      </p:sp>
      <p:sp>
        <p:nvSpPr>
          <p:cNvPr id="21" name="Rectángulo 20"/>
          <p:cNvSpPr/>
          <p:nvPr/>
        </p:nvSpPr>
        <p:spPr>
          <a:xfrm>
            <a:off x="2352101" y="3699603"/>
            <a:ext cx="6956598" cy="461665"/>
          </a:xfrm>
          <a:prstGeom prst="rect">
            <a:avLst/>
          </a:prstGeom>
        </p:spPr>
        <p:txBody>
          <a:bodyPr wrap="square">
            <a:spAutoFit/>
          </a:bodyPr>
          <a:lstStyle/>
          <a:p>
            <a:r>
              <a:rPr lang="es-CO" sz="1053" b="1" dirty="0">
                <a:solidFill>
                  <a:schemeClr val="accent2">
                    <a:lumMod val="75000"/>
                  </a:schemeClr>
                </a:solidFill>
              </a:rPr>
              <a:t>                   </a:t>
            </a:r>
            <a:r>
              <a:rPr lang="es-CO" sz="2400" b="1" dirty="0">
                <a:solidFill>
                  <a:schemeClr val="accent2">
                    <a:lumMod val="75000"/>
                  </a:schemeClr>
                </a:solidFill>
              </a:rPr>
              <a:t>D</a:t>
            </a:r>
            <a:r>
              <a:rPr lang="es-CO" sz="2000" b="1" dirty="0">
                <a:solidFill>
                  <a:schemeClr val="accent2">
                    <a:lumMod val="75000"/>
                  </a:schemeClr>
                </a:solidFill>
              </a:rPr>
              <a:t>   = </a:t>
            </a:r>
            <a:r>
              <a:rPr lang="es-CL" sz="2000" b="1" dirty="0">
                <a:solidFill>
                  <a:schemeClr val="accent2">
                    <a:lumMod val="75000"/>
                  </a:schemeClr>
                </a:solidFill>
              </a:rPr>
              <a:t>Discrecionalidad de las decisiones y procesos</a:t>
            </a:r>
            <a:endParaRPr lang="es-CO" sz="2000" b="1" dirty="0">
              <a:solidFill>
                <a:schemeClr val="accent2">
                  <a:lumMod val="75000"/>
                </a:schemeClr>
              </a:solidFill>
            </a:endParaRPr>
          </a:p>
        </p:txBody>
      </p:sp>
      <p:sp>
        <p:nvSpPr>
          <p:cNvPr id="22" name="Rectángulo 21"/>
          <p:cNvSpPr/>
          <p:nvPr/>
        </p:nvSpPr>
        <p:spPr>
          <a:xfrm>
            <a:off x="1859458" y="4023723"/>
            <a:ext cx="7682388" cy="600293"/>
          </a:xfrm>
          <a:prstGeom prst="rect">
            <a:avLst/>
          </a:prstGeom>
        </p:spPr>
        <p:txBody>
          <a:bodyPr wrap="square">
            <a:spAutoFit/>
          </a:bodyPr>
          <a:lstStyle/>
          <a:p>
            <a:pPr algn="just"/>
            <a:r>
              <a:rPr lang="es-CO" sz="1053" b="1" dirty="0">
                <a:solidFill>
                  <a:schemeClr val="accent2">
                    <a:lumMod val="50000"/>
                  </a:schemeClr>
                </a:solidFill>
              </a:rPr>
              <a:t>                            </a:t>
            </a:r>
            <a:r>
              <a:rPr lang="es-CO" sz="3301" b="1" dirty="0">
                <a:solidFill>
                  <a:schemeClr val="accent2">
                    <a:lumMod val="50000"/>
                  </a:schemeClr>
                </a:solidFill>
              </a:rPr>
              <a:t>RC</a:t>
            </a:r>
            <a:r>
              <a:rPr lang="es-CO" sz="1053" b="1" dirty="0">
                <a:solidFill>
                  <a:schemeClr val="accent2">
                    <a:lumMod val="50000"/>
                  </a:schemeClr>
                </a:solidFill>
              </a:rPr>
              <a:t>    </a:t>
            </a:r>
            <a:r>
              <a:rPr lang="es-CO" sz="2000" b="1" dirty="0">
                <a:solidFill>
                  <a:schemeClr val="accent2">
                    <a:lumMod val="75000"/>
                  </a:schemeClr>
                </a:solidFill>
              </a:rPr>
              <a:t>=</a:t>
            </a:r>
            <a:r>
              <a:rPr lang="es-CO" sz="1053" b="1" dirty="0">
                <a:solidFill>
                  <a:schemeClr val="accent2">
                    <a:lumMod val="50000"/>
                  </a:schemeClr>
                </a:solidFill>
              </a:rPr>
              <a:t>    </a:t>
            </a:r>
            <a:r>
              <a:rPr lang="es-CL" sz="2000" b="1" dirty="0">
                <a:solidFill>
                  <a:schemeClr val="accent2">
                    <a:lumMod val="50000"/>
                  </a:schemeClr>
                </a:solidFill>
              </a:rPr>
              <a:t>Rendición de Cuentas (</a:t>
            </a:r>
            <a:r>
              <a:rPr lang="es-CL" sz="2000" b="1" dirty="0" err="1">
                <a:solidFill>
                  <a:schemeClr val="accent2">
                    <a:lumMod val="50000"/>
                  </a:schemeClr>
                </a:solidFill>
              </a:rPr>
              <a:t>Acountability</a:t>
            </a:r>
            <a:r>
              <a:rPr lang="es-CL" sz="2000" b="1" dirty="0">
                <a:solidFill>
                  <a:schemeClr val="accent2">
                    <a:lumMod val="50000"/>
                  </a:schemeClr>
                </a:solidFill>
              </a:rPr>
              <a:t>) Transparencia </a:t>
            </a:r>
            <a:endParaRPr lang="es-CO" sz="2000" b="1" dirty="0">
              <a:solidFill>
                <a:schemeClr val="accent2">
                  <a:lumMod val="50000"/>
                </a:schemeClr>
              </a:solidFill>
            </a:endParaRPr>
          </a:p>
        </p:txBody>
      </p:sp>
    </p:spTree>
    <p:extLst>
      <p:ext uri="{BB962C8B-B14F-4D97-AF65-F5344CB8AC3E}">
        <p14:creationId xmlns:p14="http://schemas.microsoft.com/office/powerpoint/2010/main" val="390763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845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stretch>
            <a:fillRect/>
          </a:stretch>
        </p:blipFill>
        <p:spPr>
          <a:xfrm>
            <a:off x="701040" y="144780"/>
            <a:ext cx="8313420" cy="5097780"/>
          </a:xfrm>
          <a:prstGeom prst="rect">
            <a:avLst/>
          </a:prstGeom>
        </p:spPr>
      </p:pic>
    </p:spTree>
    <p:extLst>
      <p:ext uri="{BB962C8B-B14F-4D97-AF65-F5344CB8AC3E}">
        <p14:creationId xmlns:p14="http://schemas.microsoft.com/office/powerpoint/2010/main" val="250586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18739"/>
            <a:ext cx="7718181" cy="1054201"/>
          </a:xfrm>
        </p:spPr>
        <p:txBody>
          <a:bodyPr vert="horz" lIns="91440" tIns="45720" rIns="91440" bIns="45720" rtlCol="0" anchor="ctr">
            <a:normAutofit/>
          </a:bodyPr>
          <a:lstStyle/>
          <a:p>
            <a:r>
              <a:rPr lang="es-CO" sz="3000" b="1" kern="0" dirty="0">
                <a:latin typeface="Times New Roman" panose="02020603050405020304" pitchFamily="18" charset="0"/>
                <a:cs typeface="Times New Roman" panose="02020603050405020304" pitchFamily="18" charset="0"/>
              </a:rPr>
              <a:t>¿POR QUÉ LAS </a:t>
            </a:r>
            <a:r>
              <a:rPr lang="es-CO" sz="3000" b="1" kern="0">
                <a:latin typeface="Times New Roman" panose="02020603050405020304" pitchFamily="18" charset="0"/>
                <a:cs typeface="Times New Roman" panose="02020603050405020304" pitchFamily="18" charset="0"/>
              </a:rPr>
              <a:t>CUENTAS  </a:t>
            </a:r>
            <a:r>
              <a:rPr lang="es-CO" sz="3000" b="1" kern="0" dirty="0">
                <a:latin typeface="Times New Roman" panose="02020603050405020304" pitchFamily="18" charset="0"/>
                <a:cs typeface="Times New Roman" panose="02020603050405020304" pitchFamily="18" charset="0"/>
              </a:rPr>
              <a:t>SON Y DEBEN SER PÚBLICAS?</a:t>
            </a:r>
          </a:p>
        </p:txBody>
      </p:sp>
      <p:pic>
        <p:nvPicPr>
          <p:cNvPr id="3"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08" y="1072940"/>
            <a:ext cx="9171807" cy="4642060"/>
          </a:xfrm>
          <a:prstGeom prst="rect">
            <a:avLst/>
          </a:prstGeom>
        </p:spPr>
      </p:pic>
      <p:sp>
        <p:nvSpPr>
          <p:cNvPr id="4" name="CuadroTexto 5"/>
          <p:cNvSpPr txBox="1"/>
          <p:nvPr/>
        </p:nvSpPr>
        <p:spPr>
          <a:xfrm>
            <a:off x="5349687" y="1359669"/>
            <a:ext cx="2578687" cy="914090"/>
          </a:xfrm>
          <a:prstGeom prst="rect">
            <a:avLst/>
          </a:prstGeom>
          <a:noFill/>
        </p:spPr>
        <p:txBody>
          <a:bodyPr wrap="square" lIns="82289" tIns="41145" rIns="82289" bIns="41145" rtlCol="0">
            <a:spAutoFit/>
          </a:bodyPr>
          <a:lstStyle/>
          <a:p>
            <a:pPr algn="ctr" defTabSz="914400" eaLnBrk="0" fontAlgn="base" hangingPunct="0">
              <a:spcBef>
                <a:spcPct val="0"/>
              </a:spcBef>
              <a:spcAft>
                <a:spcPct val="0"/>
              </a:spcAft>
            </a:pPr>
            <a:r>
              <a:rPr lang="es-CO" sz="2700" b="1" dirty="0">
                <a:solidFill>
                  <a:srgbClr val="000000"/>
                </a:solidFill>
                <a:latin typeface="Arial Narrow" pitchFamily="34" charset="0"/>
              </a:rPr>
              <a:t>Contabilidad </a:t>
            </a:r>
          </a:p>
          <a:p>
            <a:pPr algn="ctr" defTabSz="914400" eaLnBrk="0" fontAlgn="base" hangingPunct="0">
              <a:spcBef>
                <a:spcPct val="0"/>
              </a:spcBef>
              <a:spcAft>
                <a:spcPct val="0"/>
              </a:spcAft>
            </a:pPr>
            <a:r>
              <a:rPr lang="es-CO" sz="2700" b="1" dirty="0">
                <a:solidFill>
                  <a:srgbClr val="000000"/>
                </a:solidFill>
                <a:latin typeface="Arial Narrow" pitchFamily="34" charset="0"/>
              </a:rPr>
              <a:t>Pública</a:t>
            </a:r>
          </a:p>
        </p:txBody>
      </p:sp>
      <p:sp>
        <p:nvSpPr>
          <p:cNvPr id="5" name="CuadroTexto 6"/>
          <p:cNvSpPr txBox="1"/>
          <p:nvPr/>
        </p:nvSpPr>
        <p:spPr>
          <a:xfrm>
            <a:off x="5025654" y="3634717"/>
            <a:ext cx="3074743" cy="969490"/>
          </a:xfrm>
          <a:prstGeom prst="rect">
            <a:avLst/>
          </a:prstGeom>
          <a:noFill/>
        </p:spPr>
        <p:txBody>
          <a:bodyPr wrap="square" lIns="82289" tIns="41145" rIns="82289" bIns="41145" rtlCol="0">
            <a:spAutoFit/>
          </a:bodyPr>
          <a:lstStyle/>
          <a:p>
            <a:pPr algn="ctr" defTabSz="914400" eaLnBrk="0" fontAlgn="base" hangingPunct="0">
              <a:spcBef>
                <a:spcPct val="0"/>
              </a:spcBef>
              <a:spcAft>
                <a:spcPct val="0"/>
              </a:spcAft>
            </a:pPr>
            <a:r>
              <a:rPr lang="es-CO" sz="2880" b="1" dirty="0">
                <a:solidFill>
                  <a:srgbClr val="000000"/>
                </a:solidFill>
                <a:latin typeface="Arial Narrow" pitchFamily="34" charset="0"/>
              </a:rPr>
              <a:t>Constructora </a:t>
            </a:r>
          </a:p>
          <a:p>
            <a:pPr algn="ctr" defTabSz="914400" eaLnBrk="0" fontAlgn="base" hangingPunct="0">
              <a:spcBef>
                <a:spcPct val="0"/>
              </a:spcBef>
              <a:spcAft>
                <a:spcPct val="0"/>
              </a:spcAft>
            </a:pPr>
            <a:r>
              <a:rPr lang="es-CO" sz="2880" b="1" dirty="0">
                <a:solidFill>
                  <a:srgbClr val="000000"/>
                </a:solidFill>
                <a:latin typeface="Arial Narrow" pitchFamily="34" charset="0"/>
              </a:rPr>
              <a:t>de Paz</a:t>
            </a:r>
          </a:p>
        </p:txBody>
      </p:sp>
      <p:sp>
        <p:nvSpPr>
          <p:cNvPr id="6" name="Flecha curvada hacia la izquierda 7"/>
          <p:cNvSpPr/>
          <p:nvPr/>
        </p:nvSpPr>
        <p:spPr bwMode="auto">
          <a:xfrm>
            <a:off x="7552901" y="1820585"/>
            <a:ext cx="972339" cy="2657095"/>
          </a:xfrm>
          <a:prstGeom prst="curvedLeftArrow">
            <a:avLst/>
          </a:prstGeom>
          <a:solidFill>
            <a:srgbClr val="FF66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Tree>
    <p:extLst>
      <p:ext uri="{BB962C8B-B14F-4D97-AF65-F5344CB8AC3E}">
        <p14:creationId xmlns:p14="http://schemas.microsoft.com/office/powerpoint/2010/main" val="1865309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número de diapositiva"/>
          <p:cNvSpPr txBox="1">
            <a:spLocks/>
          </p:cNvSpPr>
          <p:nvPr/>
        </p:nvSpPr>
        <p:spPr>
          <a:xfrm>
            <a:off x="125413" y="5387975"/>
            <a:ext cx="1905000" cy="269875"/>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C7869FFF-0288-4B42-9B48-50D4626F0A8E}" type="slidenum">
              <a:rPr lang="es-ES_tradnl" smtClean="0"/>
              <a:pPr>
                <a:defRPr/>
              </a:pPr>
              <a:t>7</a:t>
            </a:fld>
            <a:endParaRPr lang="es-ES_tradnl" dirty="0"/>
          </a:p>
        </p:txBody>
      </p:sp>
      <p:sp>
        <p:nvSpPr>
          <p:cNvPr id="8" name="3 Rectángulo"/>
          <p:cNvSpPr/>
          <p:nvPr/>
        </p:nvSpPr>
        <p:spPr>
          <a:xfrm>
            <a:off x="2153688" y="2871336"/>
            <a:ext cx="7306056" cy="584775"/>
          </a:xfrm>
          <a:prstGeom prst="rect">
            <a:avLst/>
          </a:prstGeom>
        </p:spPr>
        <p:txBody>
          <a:bodyPr wrap="square">
            <a:spAutoFit/>
          </a:bodyPr>
          <a:lstStyle/>
          <a:p>
            <a:pPr algn="ctr"/>
            <a:r>
              <a:rPr lang="es-CO" sz="3200" b="1" dirty="0"/>
              <a:t>CONVERGENCIA CONTABLE PÚBLICA   </a:t>
            </a: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80019" y="3486561"/>
            <a:ext cx="2555077" cy="2171289"/>
          </a:xfrm>
          <a:prstGeom prst="ellipse">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4 Imagen"/>
          <p:cNvPicPr/>
          <p:nvPr/>
        </p:nvPicPr>
        <p:blipFill>
          <a:blip r:embed="rId4">
            <a:extLst>
              <a:ext uri="{28A0092B-C50C-407E-A947-70E740481C1C}">
                <a14:useLocalDpi xmlns:a14="http://schemas.microsoft.com/office/drawing/2010/main"/>
              </a:ext>
            </a:extLst>
          </a:blip>
          <a:stretch>
            <a:fillRect/>
          </a:stretch>
        </p:blipFill>
        <p:spPr>
          <a:xfrm>
            <a:off x="3499719" y="91440"/>
            <a:ext cx="2370730" cy="2950075"/>
          </a:xfrm>
          <a:prstGeom prst="rect">
            <a:avLst/>
          </a:prstGeom>
          <a:scene3d>
            <a:camera prst="isometricOffAxis1Right"/>
            <a:lightRig rig="threePt" dir="t"/>
          </a:scene3d>
        </p:spPr>
      </p:pic>
      <p:sp>
        <p:nvSpPr>
          <p:cNvPr id="11" name="Rectángulo 6"/>
          <p:cNvSpPr/>
          <p:nvPr/>
        </p:nvSpPr>
        <p:spPr>
          <a:xfrm>
            <a:off x="4607496" y="3939359"/>
            <a:ext cx="4536504" cy="646331"/>
          </a:xfrm>
          <a:prstGeom prst="rect">
            <a:avLst/>
          </a:prstGeom>
        </p:spPr>
        <p:txBody>
          <a:bodyPr wrap="square">
            <a:spAutoFit/>
          </a:bodyPr>
          <a:lstStyle/>
          <a:p>
            <a:pPr algn="ctr"/>
            <a:r>
              <a:rPr lang="es-CO" sz="3600" b="1" dirty="0"/>
              <a:t>… Una Realidad</a:t>
            </a:r>
            <a:endParaRPr lang="es-CO" sz="3600" dirty="0"/>
          </a:p>
        </p:txBody>
      </p:sp>
      <p:pic>
        <p:nvPicPr>
          <p:cNvPr id="12" name="Imagen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483940">
            <a:off x="4641076" y="1171960"/>
            <a:ext cx="3197064" cy="945078"/>
          </a:xfrm>
          <a:prstGeom prst="rect">
            <a:avLst/>
          </a:prstGeom>
        </p:spPr>
      </p:pic>
      <p:pic>
        <p:nvPicPr>
          <p:cNvPr id="13" name="Picture 2" descr="Resultado de imagen para mapa de colombi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630916" y="72008"/>
            <a:ext cx="1296144" cy="1684582"/>
          </a:xfrm>
          <a:prstGeom prst="rect">
            <a:avLst/>
          </a:prstGeom>
          <a:noFill/>
          <a:ln>
            <a:solidFill>
              <a:schemeClr val="tx1"/>
            </a:solidFill>
          </a:ln>
          <a:scene3d>
            <a:camera prst="isometricOffAxis1Right"/>
            <a:lightRig rig="threePt" dir="t"/>
          </a:scene3d>
        </p:spPr>
      </p:pic>
    </p:spTree>
    <p:extLst>
      <p:ext uri="{BB962C8B-B14F-4D97-AF65-F5344CB8AC3E}">
        <p14:creationId xmlns:p14="http://schemas.microsoft.com/office/powerpoint/2010/main" val="2087265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9D8523B-79F9-4635-B6B8-E2466E563B6C}"/>
              </a:ext>
            </a:extLst>
          </p:cNvPr>
          <p:cNvSpPr/>
          <p:nvPr/>
        </p:nvSpPr>
        <p:spPr bwMode="auto">
          <a:xfrm>
            <a:off x="134938" y="3876675"/>
            <a:ext cx="903287" cy="42703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Res.033 de 2012</a:t>
            </a:r>
          </a:p>
        </p:txBody>
      </p:sp>
      <p:sp>
        <p:nvSpPr>
          <p:cNvPr id="4" name="Forma en L 3">
            <a:extLst>
              <a:ext uri="{FF2B5EF4-FFF2-40B4-BE49-F238E27FC236}">
                <a16:creationId xmlns:a16="http://schemas.microsoft.com/office/drawing/2014/main" id="{38BF2BBD-7624-418E-A963-BD42357F1F90}"/>
              </a:ext>
            </a:extLst>
          </p:cNvPr>
          <p:cNvSpPr/>
          <p:nvPr/>
        </p:nvSpPr>
        <p:spPr>
          <a:xfrm rot="5400000">
            <a:off x="303252" y="4221482"/>
            <a:ext cx="566818" cy="90421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txBody>
          <a:bodyPr/>
          <a:lstStyle/>
          <a:p>
            <a:pPr defTabSz="914400" eaLnBrk="1" fontAlgn="auto" hangingPunct="1">
              <a:spcBef>
                <a:spcPts val="0"/>
              </a:spcBef>
              <a:spcAft>
                <a:spcPts val="0"/>
              </a:spcAft>
              <a:defRPr/>
            </a:pPr>
            <a:endParaRPr lang="es-CO" sz="900" kern="0" dirty="0">
              <a:solidFill>
                <a:srgbClr val="FFFFFF"/>
              </a:solidFill>
              <a:latin typeface="Calibri" panose="020F0502020204030204"/>
              <a:ea typeface="+mn-ea"/>
              <a:cs typeface="+mn-cs"/>
            </a:endParaRPr>
          </a:p>
        </p:txBody>
      </p:sp>
      <p:sp>
        <p:nvSpPr>
          <p:cNvPr id="5" name="Forma en L 4">
            <a:extLst>
              <a:ext uri="{FF2B5EF4-FFF2-40B4-BE49-F238E27FC236}">
                <a16:creationId xmlns:a16="http://schemas.microsoft.com/office/drawing/2014/main" id="{A002FDA0-07BA-4FA6-A233-2AF2412FD4FB}"/>
              </a:ext>
            </a:extLst>
          </p:cNvPr>
          <p:cNvSpPr/>
          <p:nvPr/>
        </p:nvSpPr>
        <p:spPr>
          <a:xfrm rot="5400000">
            <a:off x="2798045" y="3517655"/>
            <a:ext cx="427846" cy="858280"/>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6" name="Forma en L 5">
            <a:extLst>
              <a:ext uri="{FF2B5EF4-FFF2-40B4-BE49-F238E27FC236}">
                <a16:creationId xmlns:a16="http://schemas.microsoft.com/office/drawing/2014/main" id="{7864B052-36C0-4ECA-B13D-31494EA5DB24}"/>
              </a:ext>
            </a:extLst>
          </p:cNvPr>
          <p:cNvSpPr/>
          <p:nvPr/>
        </p:nvSpPr>
        <p:spPr>
          <a:xfrm rot="5400000">
            <a:off x="3991571" y="3161652"/>
            <a:ext cx="470432" cy="839649"/>
          </a:xfrm>
          <a:prstGeom prst="corner">
            <a:avLst>
              <a:gd name="adj1" fmla="val 16120"/>
              <a:gd name="adj2" fmla="val 19589"/>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7" name="Forma en L 6">
            <a:extLst>
              <a:ext uri="{FF2B5EF4-FFF2-40B4-BE49-F238E27FC236}">
                <a16:creationId xmlns:a16="http://schemas.microsoft.com/office/drawing/2014/main" id="{B625DC95-77D6-4A72-B72C-52035B18CC5D}"/>
              </a:ext>
            </a:extLst>
          </p:cNvPr>
          <p:cNvSpPr/>
          <p:nvPr/>
        </p:nvSpPr>
        <p:spPr>
          <a:xfrm rot="5400000">
            <a:off x="5257450" y="2636510"/>
            <a:ext cx="541883" cy="877617"/>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8" name="Forma en L 7">
            <a:extLst>
              <a:ext uri="{FF2B5EF4-FFF2-40B4-BE49-F238E27FC236}">
                <a16:creationId xmlns:a16="http://schemas.microsoft.com/office/drawing/2014/main" id="{2228E8EC-97FE-457F-B386-459DFCA0B7E5}"/>
              </a:ext>
            </a:extLst>
          </p:cNvPr>
          <p:cNvSpPr/>
          <p:nvPr/>
        </p:nvSpPr>
        <p:spPr>
          <a:xfrm rot="5400000">
            <a:off x="6614660" y="2002943"/>
            <a:ext cx="546968" cy="90110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0" name="Rectángulo 9">
            <a:extLst>
              <a:ext uri="{FF2B5EF4-FFF2-40B4-BE49-F238E27FC236}">
                <a16:creationId xmlns:a16="http://schemas.microsoft.com/office/drawing/2014/main" id="{5969EE2D-C74A-4A1F-8948-2F57C63C0449}"/>
              </a:ext>
            </a:extLst>
          </p:cNvPr>
          <p:cNvSpPr/>
          <p:nvPr/>
        </p:nvSpPr>
        <p:spPr bwMode="auto">
          <a:xfrm>
            <a:off x="1438275" y="3651250"/>
            <a:ext cx="736600" cy="387351"/>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Año 2013</a:t>
            </a:r>
          </a:p>
        </p:txBody>
      </p:sp>
      <p:sp>
        <p:nvSpPr>
          <p:cNvPr id="11" name="Rectángulo 10">
            <a:extLst>
              <a:ext uri="{FF2B5EF4-FFF2-40B4-BE49-F238E27FC236}">
                <a16:creationId xmlns:a16="http://schemas.microsoft.com/office/drawing/2014/main" id="{4151D1F9-57E9-447A-8C73-FA30EB7825DC}"/>
              </a:ext>
            </a:extLst>
          </p:cNvPr>
          <p:cNvSpPr/>
          <p:nvPr/>
        </p:nvSpPr>
        <p:spPr bwMode="auto">
          <a:xfrm>
            <a:off x="2363104" y="3140769"/>
            <a:ext cx="1126912" cy="487910"/>
          </a:xfrm>
          <a:prstGeom prst="rect">
            <a:avLst/>
          </a:prstGeom>
          <a:solidFill>
            <a:srgbClr val="A5A5A5">
              <a:lumMod val="85000"/>
            </a:srgbClr>
          </a:solidFill>
          <a:ln w="1270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050" b="1" kern="0" dirty="0">
                <a:solidFill>
                  <a:srgbClr val="000000"/>
                </a:solidFill>
                <a:latin typeface="Tahoma" panose="020B0604030504040204" pitchFamily="34" charset="0"/>
                <a:ea typeface="Tahoma" panose="020B0604030504040204" pitchFamily="34" charset="0"/>
                <a:cs typeface="Tahoma" panose="020B0604030504040204" pitchFamily="34" charset="0"/>
              </a:rPr>
              <a:t>Res.743/2013 - 037/2017</a:t>
            </a:r>
          </a:p>
        </p:txBody>
      </p:sp>
      <p:sp>
        <p:nvSpPr>
          <p:cNvPr id="12" name="Rectángulo 11">
            <a:extLst>
              <a:ext uri="{FF2B5EF4-FFF2-40B4-BE49-F238E27FC236}">
                <a16:creationId xmlns:a16="http://schemas.microsoft.com/office/drawing/2014/main" id="{44345980-9AEA-4D14-AEFA-C5096CB490F2}"/>
              </a:ext>
            </a:extLst>
          </p:cNvPr>
          <p:cNvSpPr/>
          <p:nvPr/>
        </p:nvSpPr>
        <p:spPr bwMode="auto">
          <a:xfrm>
            <a:off x="3806825" y="2805113"/>
            <a:ext cx="893763" cy="468312"/>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414 de 2014</a:t>
            </a:r>
          </a:p>
        </p:txBody>
      </p:sp>
      <p:sp>
        <p:nvSpPr>
          <p:cNvPr id="13" name="Triángulo isósceles 12">
            <a:extLst>
              <a:ext uri="{FF2B5EF4-FFF2-40B4-BE49-F238E27FC236}">
                <a16:creationId xmlns:a16="http://schemas.microsoft.com/office/drawing/2014/main" id="{9D07E90B-C8F7-4241-A5E6-6C525B991B60}"/>
              </a:ext>
            </a:extLst>
          </p:cNvPr>
          <p:cNvSpPr/>
          <p:nvPr/>
        </p:nvSpPr>
        <p:spPr>
          <a:xfrm>
            <a:off x="7338696" y="1937044"/>
            <a:ext cx="284692" cy="178353"/>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4" name="Triángulo isósceles 13">
            <a:extLst>
              <a:ext uri="{FF2B5EF4-FFF2-40B4-BE49-F238E27FC236}">
                <a16:creationId xmlns:a16="http://schemas.microsoft.com/office/drawing/2014/main" id="{5BBAA672-5489-45A6-8877-E328C51D1E20}"/>
              </a:ext>
            </a:extLst>
          </p:cNvPr>
          <p:cNvSpPr/>
          <p:nvPr/>
        </p:nvSpPr>
        <p:spPr>
          <a:xfrm>
            <a:off x="6025671" y="2535005"/>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5" name="Triángulo isósceles 14">
            <a:extLst>
              <a:ext uri="{FF2B5EF4-FFF2-40B4-BE49-F238E27FC236}">
                <a16:creationId xmlns:a16="http://schemas.microsoft.com/office/drawing/2014/main" id="{7BD3FE4B-96ED-4D56-A11C-C7570C3BF0FD}"/>
              </a:ext>
            </a:extLst>
          </p:cNvPr>
          <p:cNvSpPr/>
          <p:nvPr/>
        </p:nvSpPr>
        <p:spPr>
          <a:xfrm>
            <a:off x="4729527" y="3164417"/>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6" name="Triángulo isósceles 15">
            <a:extLst>
              <a:ext uri="{FF2B5EF4-FFF2-40B4-BE49-F238E27FC236}">
                <a16:creationId xmlns:a16="http://schemas.microsoft.com/office/drawing/2014/main" id="{8E309FA4-B2E0-4426-BDEE-3B7B2BCCA701}"/>
              </a:ext>
            </a:extLst>
          </p:cNvPr>
          <p:cNvSpPr/>
          <p:nvPr/>
        </p:nvSpPr>
        <p:spPr>
          <a:xfrm>
            <a:off x="1057119" y="4117428"/>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17" name="Imagen 1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38525" y="3478213"/>
            <a:ext cx="3365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a:extLst>
              <a:ext uri="{FF2B5EF4-FFF2-40B4-BE49-F238E27FC236}">
                <a16:creationId xmlns:a16="http://schemas.microsoft.com/office/drawing/2014/main" id="{7AFB373F-C29C-437B-964C-BF43870BF856}"/>
              </a:ext>
            </a:extLst>
          </p:cNvPr>
          <p:cNvSpPr txBox="1"/>
          <p:nvPr/>
        </p:nvSpPr>
        <p:spPr>
          <a:xfrm>
            <a:off x="2657475" y="3816350"/>
            <a:ext cx="962025" cy="1285875"/>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Incorpora al RCP Marco Normativo dispuesto en el anexo Decreto 2784 de 2012. Empresas Cotizantes.</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Hoy Decreto 2420 de 2015</a:t>
            </a:r>
          </a:p>
        </p:txBody>
      </p:sp>
      <p:sp>
        <p:nvSpPr>
          <p:cNvPr id="19" name="CuadroTexto 18">
            <a:extLst>
              <a:ext uri="{FF2B5EF4-FFF2-40B4-BE49-F238E27FC236}">
                <a16:creationId xmlns:a16="http://schemas.microsoft.com/office/drawing/2014/main" id="{DA5A0A6A-A0BF-4E6C-8C84-9B7BB3BC91E4}"/>
              </a:ext>
            </a:extLst>
          </p:cNvPr>
          <p:cNvSpPr txBox="1"/>
          <p:nvPr/>
        </p:nvSpPr>
        <p:spPr>
          <a:xfrm>
            <a:off x="3878263" y="3405188"/>
            <a:ext cx="860425" cy="411162"/>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Marco normativo para </a:t>
            </a:r>
            <a:r>
              <a:rPr lang="es-ES" sz="1200" b="1" kern="0" dirty="0">
                <a:solidFill>
                  <a:srgbClr val="000000">
                    <a:hueOff val="0"/>
                    <a:satOff val="0"/>
                    <a:lumOff val="0"/>
                    <a:alphaOff val="0"/>
                  </a:srgbClr>
                </a:solidFill>
                <a:latin typeface="Calibri" panose="020F0502020204030204"/>
                <a:ea typeface="+mn-ea"/>
                <a:cs typeface="+mn-cs"/>
              </a:rPr>
              <a:t>Empresas que no Cotizan.</a:t>
            </a:r>
            <a:endParaRPr lang="es-CO" sz="1200" b="1" kern="0" dirty="0">
              <a:solidFill>
                <a:srgbClr val="000000">
                  <a:hueOff val="0"/>
                  <a:satOff val="0"/>
                  <a:lumOff val="0"/>
                  <a:alphaOff val="0"/>
                </a:srgbClr>
              </a:solidFill>
              <a:latin typeface="Calibri" panose="020F0502020204030204"/>
              <a:ea typeface="+mn-ea"/>
              <a:cs typeface="+mn-cs"/>
            </a:endParaRPr>
          </a:p>
        </p:txBody>
      </p:sp>
      <p:pic>
        <p:nvPicPr>
          <p:cNvPr id="20" name="Imagen 1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63763" y="3840163"/>
            <a:ext cx="357187"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ángulo 20">
            <a:extLst>
              <a:ext uri="{FF2B5EF4-FFF2-40B4-BE49-F238E27FC236}">
                <a16:creationId xmlns:a16="http://schemas.microsoft.com/office/drawing/2014/main" id="{54DFD6A6-290B-4FCD-8C1E-DE4379EA121B}"/>
              </a:ext>
            </a:extLst>
          </p:cNvPr>
          <p:cNvSpPr/>
          <p:nvPr/>
        </p:nvSpPr>
        <p:spPr bwMode="auto">
          <a:xfrm>
            <a:off x="5089525" y="2300288"/>
            <a:ext cx="877888" cy="427037"/>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533 de 2015</a:t>
            </a:r>
          </a:p>
        </p:txBody>
      </p:sp>
      <p:sp>
        <p:nvSpPr>
          <p:cNvPr id="22" name="CuadroTexto 21">
            <a:extLst>
              <a:ext uri="{FF2B5EF4-FFF2-40B4-BE49-F238E27FC236}">
                <a16:creationId xmlns:a16="http://schemas.microsoft.com/office/drawing/2014/main" id="{94F933C1-2957-4413-9C7B-84BCD2422F6B}"/>
              </a:ext>
            </a:extLst>
          </p:cNvPr>
          <p:cNvSpPr txBox="1"/>
          <p:nvPr/>
        </p:nvSpPr>
        <p:spPr>
          <a:xfrm>
            <a:off x="5170488" y="2887663"/>
            <a:ext cx="1066800" cy="703262"/>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Incorpora al </a:t>
            </a:r>
          </a:p>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RCP el marco normativo aplicable para las Entidades </a:t>
            </a:r>
          </a:p>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de Gobierno</a:t>
            </a:r>
            <a:endParaRPr lang="es-CO" sz="1200" b="1" kern="0" dirty="0">
              <a:solidFill>
                <a:srgbClr val="000000">
                  <a:hueOff val="0"/>
                  <a:satOff val="0"/>
                  <a:lumOff val="0"/>
                  <a:alphaOff val="0"/>
                </a:srgbClr>
              </a:solidFill>
              <a:latin typeface="Calibri" panose="020F0502020204030204"/>
              <a:ea typeface="+mn-ea"/>
              <a:cs typeface="+mn-cs"/>
            </a:endParaRPr>
          </a:p>
        </p:txBody>
      </p:sp>
      <p:sp>
        <p:nvSpPr>
          <p:cNvPr id="24" name="Rectángulo 23">
            <a:extLst>
              <a:ext uri="{FF2B5EF4-FFF2-40B4-BE49-F238E27FC236}">
                <a16:creationId xmlns:a16="http://schemas.microsoft.com/office/drawing/2014/main" id="{C9D8523B-79F9-4635-B6B8-E2466E563B6C}"/>
              </a:ext>
            </a:extLst>
          </p:cNvPr>
          <p:cNvSpPr/>
          <p:nvPr/>
        </p:nvSpPr>
        <p:spPr bwMode="auto">
          <a:xfrm>
            <a:off x="6411913" y="1714500"/>
            <a:ext cx="887412" cy="427038"/>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Res.628 de 2015</a:t>
            </a:r>
          </a:p>
        </p:txBody>
      </p:sp>
      <p:grpSp>
        <p:nvGrpSpPr>
          <p:cNvPr id="25" name="Grupo 24"/>
          <p:cNvGrpSpPr>
            <a:grpSpLocks/>
          </p:cNvGrpSpPr>
          <p:nvPr/>
        </p:nvGrpSpPr>
        <p:grpSpPr bwMode="auto">
          <a:xfrm>
            <a:off x="6524625" y="2228850"/>
            <a:ext cx="1098550" cy="846138"/>
            <a:chOff x="-251230" y="1547017"/>
            <a:chExt cx="4391238" cy="5941918"/>
          </a:xfrm>
        </p:grpSpPr>
        <p:sp>
          <p:nvSpPr>
            <p:cNvPr id="26" name="Rectángulo 77"/>
            <p:cNvSpPr>
              <a:spLocks noChangeArrowheads="1"/>
            </p:cNvSpPr>
            <p:nvPr/>
          </p:nvSpPr>
          <p:spPr bwMode="auto">
            <a:xfrm>
              <a:off x="279006" y="2281630"/>
              <a:ext cx="2517883" cy="220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Geneva"/>
                  <a:cs typeface="Geneva"/>
                </a:defRPr>
              </a:lvl1pPr>
              <a:lvl2pPr marL="742950" indent="-285750">
                <a:defRPr>
                  <a:solidFill>
                    <a:schemeClr val="tx1"/>
                  </a:solidFill>
                  <a:latin typeface="Calibri" panose="020F0502020204030204" pitchFamily="34" charset="0"/>
                  <a:ea typeface="Geneva"/>
                  <a:cs typeface="Geneva"/>
                </a:defRPr>
              </a:lvl2pPr>
              <a:lvl3pPr marL="1143000" indent="-228600">
                <a:defRPr>
                  <a:solidFill>
                    <a:schemeClr val="tx1"/>
                  </a:solidFill>
                  <a:latin typeface="Calibri" panose="020F0502020204030204" pitchFamily="34" charset="0"/>
                  <a:ea typeface="Geneva"/>
                  <a:cs typeface="Geneva"/>
                </a:defRPr>
              </a:lvl3pPr>
              <a:lvl4pPr marL="1600200" indent="-228600">
                <a:defRPr>
                  <a:solidFill>
                    <a:schemeClr val="tx1"/>
                  </a:solidFill>
                  <a:latin typeface="Calibri" panose="020F0502020204030204" pitchFamily="34" charset="0"/>
                  <a:ea typeface="Geneva"/>
                  <a:cs typeface="Geneva"/>
                </a:defRPr>
              </a:lvl4pPr>
              <a:lvl5pPr marL="2057400" indent="-228600">
                <a:defRPr>
                  <a:solidFill>
                    <a:schemeClr val="tx1"/>
                  </a:solidFill>
                  <a:latin typeface="Calibri" panose="020F0502020204030204"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9pPr>
            </a:lstStyle>
            <a:p>
              <a:endParaRPr lang="es-CO" altLang="es-CO" dirty="0"/>
            </a:p>
          </p:txBody>
        </p:sp>
        <p:sp>
          <p:nvSpPr>
            <p:cNvPr id="27" name="CuadroTexto 26">
              <a:extLst>
                <a:ext uri="{FF2B5EF4-FFF2-40B4-BE49-F238E27FC236}">
                  <a16:creationId xmlns:a16="http://schemas.microsoft.com/office/drawing/2014/main" id="{C009E52E-6E68-46D6-AEF6-ED1EF3113AC8}"/>
                </a:ext>
              </a:extLst>
            </p:cNvPr>
            <p:cNvSpPr txBox="1"/>
            <p:nvPr/>
          </p:nvSpPr>
          <p:spPr>
            <a:xfrm>
              <a:off x="-251230" y="1547017"/>
              <a:ext cx="4391238" cy="5941918"/>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100" b="1" kern="0" dirty="0">
                  <a:solidFill>
                    <a:srgbClr val="000000">
                      <a:hueOff val="0"/>
                      <a:satOff val="0"/>
                      <a:lumOff val="0"/>
                      <a:alphaOff val="0"/>
                    </a:srgbClr>
                  </a:solidFill>
                  <a:latin typeface="Calibri" panose="020F0502020204030204"/>
                  <a:ea typeface="+mn-ea"/>
                  <a:cs typeface="+mn-cs"/>
                </a:rPr>
                <a:t>Incorpora al RCP, el referente teórico y metodológico de la regulación contable pública y define el </a:t>
              </a:r>
              <a:r>
                <a:rPr lang="es-ES" sz="1200" b="1" kern="0" dirty="0">
                  <a:solidFill>
                    <a:srgbClr val="000000">
                      <a:hueOff val="0"/>
                      <a:satOff val="0"/>
                      <a:lumOff val="0"/>
                      <a:alphaOff val="0"/>
                    </a:srgbClr>
                  </a:solidFill>
                  <a:latin typeface="Calibri" panose="020F0502020204030204"/>
                  <a:ea typeface="+mn-ea"/>
                  <a:cs typeface="+mn-cs"/>
                </a:rPr>
                <a:t>alcance del RCP.</a:t>
              </a:r>
              <a:endParaRPr lang="es-CO" sz="1200" b="1" kern="0" dirty="0">
                <a:solidFill>
                  <a:srgbClr val="000000">
                    <a:hueOff val="0"/>
                    <a:satOff val="0"/>
                    <a:lumOff val="0"/>
                    <a:alphaOff val="0"/>
                  </a:srgbClr>
                </a:solidFill>
                <a:latin typeface="Calibri" panose="020F0502020204030204"/>
                <a:ea typeface="+mn-ea"/>
                <a:cs typeface="+mn-cs"/>
              </a:endParaRPr>
            </a:p>
          </p:txBody>
        </p:sp>
      </p:grpSp>
      <p:sp>
        <p:nvSpPr>
          <p:cNvPr id="28" name="Rectángulo 27">
            <a:extLst>
              <a:ext uri="{FF2B5EF4-FFF2-40B4-BE49-F238E27FC236}">
                <a16:creationId xmlns:a16="http://schemas.microsoft.com/office/drawing/2014/main" id="{5969EE2D-C74A-4A1F-8948-2F57C63C0449}"/>
              </a:ext>
            </a:extLst>
          </p:cNvPr>
          <p:cNvSpPr/>
          <p:nvPr/>
        </p:nvSpPr>
        <p:spPr bwMode="auto">
          <a:xfrm>
            <a:off x="1101725" y="931863"/>
            <a:ext cx="2033588" cy="442912"/>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354, 355 y 356</a:t>
            </a:r>
          </a:p>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de 2007</a:t>
            </a:r>
          </a:p>
          <a:p>
            <a:pPr algn="ctr" defTabSz="914400" eaLnBrk="1" fontAlgn="auto" hangingPunct="1">
              <a:spcBef>
                <a:spcPts val="0"/>
              </a:spcBef>
              <a:spcAft>
                <a:spcPts val="0"/>
              </a:spcAft>
              <a:defRPr/>
            </a:pPr>
            <a:endParaRPr lang="es-CO" sz="900" b="1"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CuadroTexto 28">
            <a:extLst>
              <a:ext uri="{FF2B5EF4-FFF2-40B4-BE49-F238E27FC236}">
                <a16:creationId xmlns:a16="http://schemas.microsoft.com/office/drawing/2014/main" id="{C009E52E-6E68-46D6-AEF6-ED1EF3113AC8}"/>
              </a:ext>
            </a:extLst>
          </p:cNvPr>
          <p:cNvSpPr txBox="1"/>
          <p:nvPr/>
        </p:nvSpPr>
        <p:spPr>
          <a:xfrm>
            <a:off x="1158875" y="1535113"/>
            <a:ext cx="933450" cy="1055687"/>
          </a:xfrm>
          <a:prstGeom prst="rect">
            <a:avLst/>
          </a:prstGeom>
          <a:noFill/>
          <a:ln>
            <a:noFill/>
          </a:ln>
          <a:effectLst/>
        </p:spPr>
        <p:txBody>
          <a:bodyPr lIns="57150" tIns="57150" rIns="57150" bIns="57150" spcCol="1270"/>
          <a:lstStyle/>
          <a:p>
            <a:pPr algn="just"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Régimen de Contabilidad Pública - RCP</a:t>
            </a:r>
          </a:p>
          <a:p>
            <a:pPr defTabSz="666750" eaLnBrk="1" fontAlgn="auto" hangingPunct="1">
              <a:lnSpc>
                <a:spcPct val="90000"/>
              </a:lnSpc>
              <a:spcBef>
                <a:spcPts val="0"/>
              </a:spcBef>
              <a:spcAft>
                <a:spcPct val="35000"/>
              </a:spcAft>
              <a:defRPr/>
            </a:pPr>
            <a:r>
              <a:rPr lang="es-CO" sz="1200" b="1" i="1" kern="0" dirty="0">
                <a:solidFill>
                  <a:srgbClr val="000000">
                    <a:hueOff val="0"/>
                    <a:satOff val="0"/>
                    <a:lumOff val="0"/>
                    <a:alphaOff val="0"/>
                  </a:srgbClr>
                </a:solidFill>
                <a:latin typeface="Calibri Light" panose="020F0302020204030204"/>
                <a:ea typeface="+mn-ea"/>
                <a:cs typeface="+mn-cs"/>
              </a:rPr>
              <a:t> Principio de                                    devengo   causación</a:t>
            </a:r>
          </a:p>
          <a:p>
            <a:pPr algn="just" defTabSz="666750" eaLnBrk="1" fontAlgn="auto" hangingPunct="1">
              <a:lnSpc>
                <a:spcPct val="90000"/>
              </a:lnSpc>
              <a:spcBef>
                <a:spcPts val="0"/>
              </a:spcBef>
              <a:spcAft>
                <a:spcPct val="35000"/>
              </a:spcAft>
              <a:defRPr/>
            </a:pPr>
            <a:endParaRPr lang="es-CO" sz="900" b="1" kern="0" dirty="0">
              <a:solidFill>
                <a:srgbClr val="000000">
                  <a:hueOff val="0"/>
                  <a:satOff val="0"/>
                  <a:lumOff val="0"/>
                  <a:alphaOff val="0"/>
                </a:srgbClr>
              </a:solidFill>
              <a:latin typeface="Calibri" panose="020F0502020204030204"/>
              <a:ea typeface="+mn-ea"/>
              <a:cs typeface="+mn-cs"/>
            </a:endParaRPr>
          </a:p>
        </p:txBody>
      </p:sp>
      <p:sp>
        <p:nvSpPr>
          <p:cNvPr id="30" name="CuadroTexto 29">
            <a:extLst>
              <a:ext uri="{FF2B5EF4-FFF2-40B4-BE49-F238E27FC236}">
                <a16:creationId xmlns:a16="http://schemas.microsoft.com/office/drawing/2014/main" id="{7AFB373F-C29C-437B-964C-BF43870BF856}"/>
              </a:ext>
            </a:extLst>
          </p:cNvPr>
          <p:cNvSpPr txBox="1"/>
          <p:nvPr/>
        </p:nvSpPr>
        <p:spPr>
          <a:xfrm>
            <a:off x="2206625" y="1543050"/>
            <a:ext cx="1073150" cy="936625"/>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Plan General de Contabilidad Pública </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Manual de Procedimientos</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Doctrina Contable </a:t>
            </a:r>
          </a:p>
        </p:txBody>
      </p:sp>
      <p:sp>
        <p:nvSpPr>
          <p:cNvPr id="31" name="Forma en L 30">
            <a:extLst>
              <a:ext uri="{FF2B5EF4-FFF2-40B4-BE49-F238E27FC236}">
                <a16:creationId xmlns:a16="http://schemas.microsoft.com/office/drawing/2014/main" id="{CDAC5EE9-D01F-42F1-B39C-235D8C0C6307}"/>
              </a:ext>
            </a:extLst>
          </p:cNvPr>
          <p:cNvSpPr/>
          <p:nvPr/>
        </p:nvSpPr>
        <p:spPr>
          <a:xfrm rot="5400000">
            <a:off x="7956919" y="1212764"/>
            <a:ext cx="609935" cy="1171274"/>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32" name="Rectángulo 31">
            <a:extLst>
              <a:ext uri="{FF2B5EF4-FFF2-40B4-BE49-F238E27FC236}">
                <a16:creationId xmlns:a16="http://schemas.microsoft.com/office/drawing/2014/main" id="{C9D8523B-79F9-4635-B6B8-E2466E563B6C}"/>
              </a:ext>
            </a:extLst>
          </p:cNvPr>
          <p:cNvSpPr/>
          <p:nvPr/>
        </p:nvSpPr>
        <p:spPr bwMode="auto">
          <a:xfrm>
            <a:off x="7675563" y="984250"/>
            <a:ext cx="1169987" cy="44450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461</a:t>
            </a:r>
          </a:p>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de 2017</a:t>
            </a:r>
          </a:p>
        </p:txBody>
      </p:sp>
      <p:sp>
        <p:nvSpPr>
          <p:cNvPr id="33" name="CuadroTexto 32">
            <a:extLst>
              <a:ext uri="{FF2B5EF4-FFF2-40B4-BE49-F238E27FC236}">
                <a16:creationId xmlns:a16="http://schemas.microsoft.com/office/drawing/2014/main" id="{94F933C1-2957-4413-9C7B-84BCD2422F6B}"/>
              </a:ext>
            </a:extLst>
          </p:cNvPr>
          <p:cNvSpPr txBox="1"/>
          <p:nvPr/>
        </p:nvSpPr>
        <p:spPr>
          <a:xfrm>
            <a:off x="7761288" y="1531938"/>
            <a:ext cx="1065212" cy="704850"/>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Incorpora al RCP el Marco Normativo para las Entidades en Liquidación</a:t>
            </a:r>
            <a:endParaRPr lang="es-CO" sz="1200" b="1" kern="0" dirty="0">
              <a:solidFill>
                <a:srgbClr val="000000">
                  <a:hueOff val="0"/>
                  <a:satOff val="0"/>
                  <a:lumOff val="0"/>
                  <a:alphaOff val="0"/>
                </a:srgbClr>
              </a:solidFill>
              <a:latin typeface="Calibri" panose="020F0502020204030204"/>
              <a:ea typeface="+mn-ea"/>
              <a:cs typeface="+mn-cs"/>
            </a:endParaRPr>
          </a:p>
        </p:txBody>
      </p:sp>
      <p:sp>
        <p:nvSpPr>
          <p:cNvPr id="34" name="Rectángulo 33">
            <a:extLst>
              <a:ext uri="{FF2B5EF4-FFF2-40B4-BE49-F238E27FC236}">
                <a16:creationId xmlns:a16="http://schemas.microsoft.com/office/drawing/2014/main" id="{5969EE2D-C74A-4A1F-8948-2F57C63C0449}"/>
              </a:ext>
            </a:extLst>
          </p:cNvPr>
          <p:cNvSpPr/>
          <p:nvPr/>
        </p:nvSpPr>
        <p:spPr bwMode="auto">
          <a:xfrm>
            <a:off x="3551238" y="933450"/>
            <a:ext cx="1065212" cy="446088"/>
          </a:xfrm>
          <a:prstGeom prst="rect">
            <a:avLst/>
          </a:prstGeom>
          <a:solidFill>
            <a:srgbClr val="ED7D31">
              <a:lumMod val="20000"/>
              <a:lumOff val="80000"/>
            </a:srgbClr>
          </a:soli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33FF"/>
                </a:solidFill>
                <a:latin typeface="Tahoma" panose="020B0604030504040204" pitchFamily="34" charset="0"/>
                <a:ea typeface="Tahoma" panose="020B0604030504040204" pitchFamily="34" charset="0"/>
                <a:cs typeface="Tahoma" panose="020B0604030504040204" pitchFamily="34" charset="0"/>
              </a:rPr>
              <a:t>Res. 357 de 2008</a:t>
            </a:r>
          </a:p>
        </p:txBody>
      </p:sp>
      <p:sp>
        <p:nvSpPr>
          <p:cNvPr id="35" name="CuadroTexto 34">
            <a:extLst>
              <a:ext uri="{FF2B5EF4-FFF2-40B4-BE49-F238E27FC236}">
                <a16:creationId xmlns:a16="http://schemas.microsoft.com/office/drawing/2014/main" id="{A49D649B-C3A0-4252-863F-61AC801893E7}"/>
              </a:ext>
            </a:extLst>
          </p:cNvPr>
          <p:cNvSpPr txBox="1"/>
          <p:nvPr/>
        </p:nvSpPr>
        <p:spPr>
          <a:xfrm>
            <a:off x="3605213" y="1476375"/>
            <a:ext cx="992187" cy="763588"/>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050" b="1" kern="0" dirty="0">
                <a:solidFill>
                  <a:srgbClr val="000000">
                    <a:hueOff val="0"/>
                    <a:satOff val="0"/>
                    <a:lumOff val="0"/>
                    <a:alphaOff val="0"/>
                  </a:srgbClr>
                </a:solidFill>
                <a:latin typeface="Calibri" panose="020F0502020204030204"/>
                <a:ea typeface="+mn-ea"/>
                <a:cs typeface="+mn-cs"/>
              </a:rPr>
              <a:t>Procedimiento para la evaluación del Control Interno Contable</a:t>
            </a:r>
          </a:p>
        </p:txBody>
      </p:sp>
      <p:sp>
        <p:nvSpPr>
          <p:cNvPr id="36" name="Forma en L 35">
            <a:extLst>
              <a:ext uri="{FF2B5EF4-FFF2-40B4-BE49-F238E27FC236}">
                <a16:creationId xmlns:a16="http://schemas.microsoft.com/office/drawing/2014/main" id="{CDAC5EE9-D01F-42F1-B39C-235D8C0C6307}"/>
              </a:ext>
            </a:extLst>
          </p:cNvPr>
          <p:cNvSpPr/>
          <p:nvPr/>
        </p:nvSpPr>
        <p:spPr>
          <a:xfrm rot="5400000">
            <a:off x="6826419" y="4091178"/>
            <a:ext cx="403487" cy="1008111"/>
          </a:xfrm>
          <a:prstGeom prst="corner">
            <a:avLst>
              <a:gd name="adj1" fmla="val 16120"/>
              <a:gd name="adj2" fmla="val 16110"/>
            </a:avLst>
          </a:prstGeom>
          <a:solidFill>
            <a:srgbClr val="4472C4">
              <a:hueOff val="0"/>
              <a:satOff val="0"/>
              <a:lumOff val="0"/>
              <a:alphaOff val="0"/>
            </a:srgbClr>
          </a:solidFill>
          <a:ln w="6350" cap="flat" cmpd="sng" algn="ctr">
            <a:solidFill>
              <a:sysClr val="windowText" lastClr="000000"/>
            </a:solidFill>
            <a:prstDash val="solid"/>
            <a:miter lim="800000"/>
          </a:ln>
          <a:effectLst/>
          <a:scene3d>
            <a:camera prst="orthographicFront"/>
            <a:lightRig rig="chilly" dir="t"/>
          </a:scene3d>
          <a:sp3d prstMaterial="translucentPowder">
            <a:bevelT w="127000" h="25400" prst="softRound"/>
          </a:sp3d>
        </p:spPr>
      </p:sp>
      <p:sp>
        <p:nvSpPr>
          <p:cNvPr id="37" name="Rectángulo 36">
            <a:extLst>
              <a:ext uri="{FF2B5EF4-FFF2-40B4-BE49-F238E27FC236}">
                <a16:creationId xmlns:a16="http://schemas.microsoft.com/office/drawing/2014/main" id="{5969EE2D-C74A-4A1F-8948-2F57C63C0449}"/>
              </a:ext>
            </a:extLst>
          </p:cNvPr>
          <p:cNvSpPr/>
          <p:nvPr/>
        </p:nvSpPr>
        <p:spPr bwMode="auto">
          <a:xfrm>
            <a:off x="6524625" y="3910013"/>
            <a:ext cx="1008063" cy="430212"/>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192 de 2016</a:t>
            </a:r>
          </a:p>
        </p:txBody>
      </p:sp>
      <p:sp>
        <p:nvSpPr>
          <p:cNvPr id="38" name="CuadroTexto 37">
            <a:extLst>
              <a:ext uri="{FF2B5EF4-FFF2-40B4-BE49-F238E27FC236}">
                <a16:creationId xmlns:a16="http://schemas.microsoft.com/office/drawing/2014/main" id="{A49D649B-C3A0-4252-863F-61AC801893E7}"/>
              </a:ext>
            </a:extLst>
          </p:cNvPr>
          <p:cNvSpPr txBox="1"/>
          <p:nvPr/>
        </p:nvSpPr>
        <p:spPr>
          <a:xfrm>
            <a:off x="6578600" y="4435475"/>
            <a:ext cx="1134464" cy="647700"/>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el elemento procedimientos transversales</a:t>
            </a:r>
          </a:p>
        </p:txBody>
      </p:sp>
      <p:sp>
        <p:nvSpPr>
          <p:cNvPr id="39" name="Forma en L 38">
            <a:extLst>
              <a:ext uri="{FF2B5EF4-FFF2-40B4-BE49-F238E27FC236}">
                <a16:creationId xmlns:a16="http://schemas.microsoft.com/office/drawing/2014/main" id="{CDAC5EE9-D01F-42F1-B39C-235D8C0C6307}"/>
              </a:ext>
            </a:extLst>
          </p:cNvPr>
          <p:cNvSpPr/>
          <p:nvPr/>
        </p:nvSpPr>
        <p:spPr>
          <a:xfrm rot="5400000">
            <a:off x="1327040" y="1207825"/>
            <a:ext cx="578478" cy="1021653"/>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40" name="Forma en L 39">
            <a:extLst>
              <a:ext uri="{FF2B5EF4-FFF2-40B4-BE49-F238E27FC236}">
                <a16:creationId xmlns:a16="http://schemas.microsoft.com/office/drawing/2014/main" id="{CDAC5EE9-D01F-42F1-B39C-235D8C0C6307}"/>
              </a:ext>
            </a:extLst>
          </p:cNvPr>
          <p:cNvSpPr/>
          <p:nvPr/>
        </p:nvSpPr>
        <p:spPr>
          <a:xfrm rot="5400000">
            <a:off x="3735035" y="1224459"/>
            <a:ext cx="693707" cy="1092637"/>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41" name="CuadroTexto 40">
            <a:extLst>
              <a:ext uri="{FF2B5EF4-FFF2-40B4-BE49-F238E27FC236}">
                <a16:creationId xmlns:a16="http://schemas.microsoft.com/office/drawing/2014/main" id="{C009E52E-6E68-46D6-AEF6-ED1EF3113AC8}"/>
              </a:ext>
            </a:extLst>
          </p:cNvPr>
          <p:cNvSpPr txBox="1"/>
          <p:nvPr/>
        </p:nvSpPr>
        <p:spPr>
          <a:xfrm>
            <a:off x="203200" y="4437063"/>
            <a:ext cx="1169988" cy="692150"/>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Aplicación voluntaria de las NIIF para las empresas sujetas al ámbito de aplicación del RCP.</a:t>
            </a:r>
          </a:p>
        </p:txBody>
      </p:sp>
      <p:sp>
        <p:nvSpPr>
          <p:cNvPr id="42" name="Forma en L 41">
            <a:extLst>
              <a:ext uri="{FF2B5EF4-FFF2-40B4-BE49-F238E27FC236}">
                <a16:creationId xmlns:a16="http://schemas.microsoft.com/office/drawing/2014/main" id="{6D24C93B-EB57-43EE-A28F-1B6E5F9F23F5}"/>
              </a:ext>
            </a:extLst>
          </p:cNvPr>
          <p:cNvSpPr/>
          <p:nvPr/>
        </p:nvSpPr>
        <p:spPr>
          <a:xfrm rot="5400000">
            <a:off x="1553657" y="3962619"/>
            <a:ext cx="491186" cy="73710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43" name="Imagen 9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4450" y="903288"/>
            <a:ext cx="1057275"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orma en L 43">
            <a:extLst>
              <a:ext uri="{FF2B5EF4-FFF2-40B4-BE49-F238E27FC236}">
                <a16:creationId xmlns:a16="http://schemas.microsoft.com/office/drawing/2014/main" id="{CDAC5EE9-D01F-42F1-B39C-235D8C0C6307}"/>
              </a:ext>
            </a:extLst>
          </p:cNvPr>
          <p:cNvSpPr/>
          <p:nvPr/>
        </p:nvSpPr>
        <p:spPr>
          <a:xfrm rot="5400000">
            <a:off x="2299247" y="1332364"/>
            <a:ext cx="681462" cy="1012215"/>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45" name="Imagen 4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5113" y="4192588"/>
            <a:ext cx="7048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Forma en L 38">
            <a:extLst>
              <a:ext uri="{FF2B5EF4-FFF2-40B4-BE49-F238E27FC236}">
                <a16:creationId xmlns:a16="http://schemas.microsoft.com/office/drawing/2014/main" id="{CDAC5EE9-D01F-42F1-B39C-235D8C0C6307}"/>
              </a:ext>
            </a:extLst>
          </p:cNvPr>
          <p:cNvSpPr/>
          <p:nvPr/>
        </p:nvSpPr>
        <p:spPr>
          <a:xfrm rot="5400000">
            <a:off x="5428918" y="3976981"/>
            <a:ext cx="403487" cy="1251745"/>
          </a:xfrm>
          <a:prstGeom prst="corner">
            <a:avLst>
              <a:gd name="adj1" fmla="val 16120"/>
              <a:gd name="adj2" fmla="val 16110"/>
            </a:avLst>
          </a:prstGeom>
          <a:solidFill>
            <a:srgbClr val="4472C4">
              <a:hueOff val="0"/>
              <a:satOff val="0"/>
              <a:lumOff val="0"/>
              <a:alphaOff val="0"/>
            </a:srgbClr>
          </a:solidFill>
          <a:ln w="6350" cap="flat" cmpd="sng" algn="ctr">
            <a:solidFill>
              <a:sysClr val="windowText" lastClr="000000"/>
            </a:solidFill>
            <a:prstDash val="solid"/>
            <a:miter lim="800000"/>
          </a:ln>
          <a:effectLst/>
          <a:scene3d>
            <a:camera prst="orthographicFront"/>
            <a:lightRig rig="chilly" dir="t"/>
          </a:scene3d>
          <a:sp3d prstMaterial="translucentPowder">
            <a:bevelT w="127000" h="25400" prst="softRound"/>
          </a:sp3d>
        </p:spPr>
      </p:sp>
      <p:sp>
        <p:nvSpPr>
          <p:cNvPr id="48" name="Rectángulo 39">
            <a:extLst>
              <a:ext uri="{FF2B5EF4-FFF2-40B4-BE49-F238E27FC236}">
                <a16:creationId xmlns:a16="http://schemas.microsoft.com/office/drawing/2014/main" id="{5969EE2D-C74A-4A1F-8948-2F57C63C0449}"/>
              </a:ext>
            </a:extLst>
          </p:cNvPr>
          <p:cNvSpPr/>
          <p:nvPr/>
        </p:nvSpPr>
        <p:spPr bwMode="auto">
          <a:xfrm>
            <a:off x="5032375" y="3916363"/>
            <a:ext cx="1173163" cy="414337"/>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525 de 2016</a:t>
            </a:r>
          </a:p>
        </p:txBody>
      </p:sp>
      <p:sp>
        <p:nvSpPr>
          <p:cNvPr id="49" name="CuadroTexto 40">
            <a:extLst>
              <a:ext uri="{FF2B5EF4-FFF2-40B4-BE49-F238E27FC236}">
                <a16:creationId xmlns:a16="http://schemas.microsoft.com/office/drawing/2014/main" id="{A49D649B-C3A0-4252-863F-61AC801893E7}"/>
              </a:ext>
            </a:extLst>
          </p:cNvPr>
          <p:cNvSpPr txBox="1"/>
          <p:nvPr/>
        </p:nvSpPr>
        <p:spPr>
          <a:xfrm>
            <a:off x="4997450" y="4416425"/>
            <a:ext cx="1330325" cy="649288"/>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la Norma de Proceso Contable y Sistema Documental Contable</a:t>
            </a:r>
          </a:p>
        </p:txBody>
      </p:sp>
      <p:sp>
        <p:nvSpPr>
          <p:cNvPr id="50" name="Rectángulo 49">
            <a:extLst>
              <a:ext uri="{FF2B5EF4-FFF2-40B4-BE49-F238E27FC236}">
                <a16:creationId xmlns:a16="http://schemas.microsoft.com/office/drawing/2014/main" id="{5969EE2D-C74A-4A1F-8948-2F57C63C0449}"/>
              </a:ext>
            </a:extLst>
          </p:cNvPr>
          <p:cNvSpPr/>
          <p:nvPr/>
        </p:nvSpPr>
        <p:spPr bwMode="auto">
          <a:xfrm>
            <a:off x="5676900" y="969963"/>
            <a:ext cx="1171575" cy="401637"/>
          </a:xfrm>
          <a:prstGeom prst="rect">
            <a:avLst/>
          </a:prstGeom>
          <a:solidFill>
            <a:srgbClr val="ED7D31">
              <a:lumMod val="20000"/>
              <a:lumOff val="80000"/>
            </a:srgbClr>
          </a:soli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2060"/>
                </a:solidFill>
                <a:latin typeface="Tahoma" panose="020B0604030504040204" pitchFamily="34" charset="0"/>
                <a:ea typeface="Tahoma" panose="020B0604030504040204" pitchFamily="34" charset="0"/>
                <a:cs typeface="Tahoma" panose="020B0604030504040204" pitchFamily="34" charset="0"/>
              </a:rPr>
              <a:t>Ley 1314 de 2009</a:t>
            </a:r>
          </a:p>
        </p:txBody>
      </p:sp>
      <p:cxnSp>
        <p:nvCxnSpPr>
          <p:cNvPr id="51" name="Conector recto de flecha 102"/>
          <p:cNvCxnSpPr>
            <a:cxnSpLocks noChangeShapeType="1"/>
          </p:cNvCxnSpPr>
          <p:nvPr/>
        </p:nvCxnSpPr>
        <p:spPr bwMode="auto">
          <a:xfrm flipH="1">
            <a:off x="561991" y="1440942"/>
            <a:ext cx="5681758" cy="2411413"/>
          </a:xfrm>
          <a:prstGeom prst="straightConnector1">
            <a:avLst/>
          </a:prstGeom>
          <a:noFill/>
          <a:ln w="34925" algn="ctr">
            <a:solidFill>
              <a:srgbClr val="4472C4"/>
            </a:solidFill>
            <a:miter lim="800000"/>
            <a:headEnd/>
            <a:tailEnd type="triangle" w="med" len="med"/>
          </a:ln>
          <a:extLst>
            <a:ext uri="{909E8E84-426E-40DD-AFC4-6F175D3DCCD1}">
              <a14:hiddenFill xmlns:a14="http://schemas.microsoft.com/office/drawing/2010/main">
                <a:noFill/>
              </a14:hiddenFill>
            </a:ext>
          </a:extLst>
        </p:spPr>
      </p:cxnSp>
      <p:sp>
        <p:nvSpPr>
          <p:cNvPr id="52" name="Forma en L 51">
            <a:extLst>
              <a:ext uri="{FF2B5EF4-FFF2-40B4-BE49-F238E27FC236}">
                <a16:creationId xmlns:a16="http://schemas.microsoft.com/office/drawing/2014/main" id="{CDAC5EE9-D01F-42F1-B39C-235D8C0C6307}"/>
              </a:ext>
            </a:extLst>
          </p:cNvPr>
          <p:cNvSpPr/>
          <p:nvPr/>
        </p:nvSpPr>
        <p:spPr>
          <a:xfrm rot="5400000">
            <a:off x="8235434" y="4127868"/>
            <a:ext cx="466379" cy="1025736"/>
          </a:xfrm>
          <a:prstGeom prst="corner">
            <a:avLst>
              <a:gd name="adj1" fmla="val 16120"/>
              <a:gd name="adj2" fmla="val 16110"/>
            </a:avLst>
          </a:prstGeom>
          <a:solidFill>
            <a:srgbClr val="00CC99">
              <a:hueOff val="0"/>
              <a:satOff val="0"/>
              <a:lumOff val="0"/>
              <a:alphaOff val="0"/>
            </a:srgbClr>
          </a:solidFill>
          <a:ln w="9525" cap="flat" cmpd="sng" algn="ctr">
            <a:solidFill>
              <a:srgbClr val="000000"/>
            </a:solidFill>
            <a:prstDash val="solid"/>
          </a:ln>
          <a:effectLst/>
          <a:scene3d>
            <a:camera prst="orthographicFront"/>
            <a:lightRig rig="chilly" dir="t"/>
          </a:scene3d>
          <a:sp3d prstMaterial="translucentPowder">
            <a:bevelT w="127000" h="25400" prst="softRound"/>
          </a:sp3d>
        </p:spPr>
      </p:sp>
      <p:sp>
        <p:nvSpPr>
          <p:cNvPr id="53" name="Rectángulo 52">
            <a:extLst>
              <a:ext uri="{FF2B5EF4-FFF2-40B4-BE49-F238E27FC236}">
                <a16:creationId xmlns:a16="http://schemas.microsoft.com/office/drawing/2014/main" id="{5969EE2D-C74A-4A1F-8948-2F57C63C0449}"/>
              </a:ext>
            </a:extLst>
          </p:cNvPr>
          <p:cNvSpPr/>
          <p:nvPr/>
        </p:nvSpPr>
        <p:spPr bwMode="auto">
          <a:xfrm>
            <a:off x="7966960" y="3873692"/>
            <a:ext cx="1025735" cy="445647"/>
          </a:xfrm>
          <a:prstGeom prst="rect">
            <a:avLst/>
          </a:prstGeom>
          <a:solidFill>
            <a:srgbClr val="3333CC">
              <a:lumMod val="20000"/>
              <a:lumOff val="80000"/>
            </a:srgbClr>
          </a:solidFill>
          <a:ln w="9525"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1200" b="1" i="0" u="none" strike="noStrike" kern="0" cap="none" spc="0" normalizeH="0" baseline="0" noProof="0" dirty="0">
                <a:ln>
                  <a:noFill/>
                </a:ln>
                <a:solidFill>
                  <a:srgbClr val="0033FF"/>
                </a:solidFill>
                <a:effectLst/>
                <a:uLnTx/>
                <a:uFillTx/>
                <a:latin typeface="Tahoma" panose="020B0604030504040204" pitchFamily="34" charset="0"/>
                <a:ea typeface="Tahoma" panose="020B0604030504040204" pitchFamily="34" charset="0"/>
                <a:cs typeface="Tahoma" panose="020B0604030504040204" pitchFamily="34" charset="0"/>
              </a:rPr>
              <a:t>Res. 193 de 2016</a:t>
            </a:r>
          </a:p>
        </p:txBody>
      </p:sp>
      <p:sp>
        <p:nvSpPr>
          <p:cNvPr id="54" name="CuadroTexto 53">
            <a:extLst>
              <a:ext uri="{FF2B5EF4-FFF2-40B4-BE49-F238E27FC236}">
                <a16:creationId xmlns:a16="http://schemas.microsoft.com/office/drawing/2014/main" id="{A49D649B-C3A0-4252-863F-61AC801893E7}"/>
              </a:ext>
            </a:extLst>
          </p:cNvPr>
          <p:cNvSpPr txBox="1"/>
          <p:nvPr/>
        </p:nvSpPr>
        <p:spPr>
          <a:xfrm>
            <a:off x="8010761" y="4456069"/>
            <a:ext cx="1025735" cy="705885"/>
          </a:xfrm>
          <a:prstGeom prst="rect">
            <a:avLst/>
          </a:prstGeom>
          <a:noFill/>
          <a:ln>
            <a:noFill/>
          </a:ln>
          <a:effectLst/>
        </p:spPr>
        <p:txBody>
          <a:bodyPr spcFirstLastPara="0" vert="horz" wrap="square" lIns="57150" tIns="57150" rIns="57150" bIns="57150" numCol="1" spcCol="1270" anchor="t" anchorCtr="0">
            <a:noAutofit/>
          </a:bodyPr>
          <a:lstStyle/>
          <a:p>
            <a:pPr marL="0" marR="0" lvl="0" indent="0" algn="ctr" defTabSz="666750" eaLnBrk="0" fontAlgn="base" latinLnBrk="0" hangingPunct="0">
              <a:lnSpc>
                <a:spcPct val="90000"/>
              </a:lnSpc>
              <a:spcBef>
                <a:spcPct val="0"/>
              </a:spcBef>
              <a:spcAft>
                <a:spcPct val="35000"/>
              </a:spcAft>
              <a:buClrTx/>
              <a:buSzTx/>
              <a:buFontTx/>
              <a:buNone/>
              <a:tabLst/>
              <a:defRPr/>
            </a:pPr>
            <a:r>
              <a:rPr kumimoji="0" lang="es-CO" sz="1100" b="1" i="0" u="none" strike="noStrike" kern="0" cap="none" spc="0" normalizeH="0" baseline="0" noProof="0" dirty="0">
                <a:ln>
                  <a:noFill/>
                </a:ln>
                <a:solidFill>
                  <a:srgbClr val="000000">
                    <a:hueOff val="0"/>
                    <a:satOff val="0"/>
                    <a:lumOff val="0"/>
                    <a:alphaOff val="0"/>
                  </a:srgbClr>
                </a:solidFill>
                <a:effectLst/>
                <a:uLnTx/>
                <a:uFillTx/>
                <a:latin typeface="Calibri"/>
                <a:ea typeface="+mn-ea"/>
                <a:cs typeface="+mn-cs"/>
              </a:rPr>
              <a:t>Procedimiento para la evaluación del Control Interno Contable.</a:t>
            </a:r>
          </a:p>
        </p:txBody>
      </p:sp>
      <p:sp>
        <p:nvSpPr>
          <p:cNvPr id="56" name="Rectángulo 55">
            <a:extLst>
              <a:ext uri="{FF2B5EF4-FFF2-40B4-BE49-F238E27FC236}">
                <a16:creationId xmlns:a16="http://schemas.microsoft.com/office/drawing/2014/main" id="{44345980-9AEA-4D14-AEFA-C5096CB490F2}"/>
              </a:ext>
            </a:extLst>
          </p:cNvPr>
          <p:cNvSpPr/>
          <p:nvPr/>
        </p:nvSpPr>
        <p:spPr bwMode="auto">
          <a:xfrm>
            <a:off x="863016" y="242540"/>
            <a:ext cx="8118476" cy="401014"/>
          </a:xfrm>
          <a:prstGeom prst="rect">
            <a:avLst/>
          </a:prstGeom>
          <a:solidFill>
            <a:srgbClr val="9BBB59">
              <a:lumMod val="40000"/>
              <a:lumOff val="60000"/>
            </a:srgbClr>
          </a:solidFill>
          <a:ln w="6350" cap="flat" cmpd="sng" algn="ctr">
            <a:solidFill>
              <a:srgbClr val="9BBB59">
                <a:lumMod val="75000"/>
              </a:srgbClr>
            </a:solidFill>
            <a:prstDash val="solid"/>
            <a:miter lim="800000"/>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500" b="1" i="0" u="none" strike="noStrike" kern="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DE LA CONVERGENCIA CONTABLE PÚBLICA  A PRÁCTICAS  LÍDERES INTERNACIONALES (NIIF - NICSP)</a:t>
            </a:r>
          </a:p>
        </p:txBody>
      </p:sp>
    </p:spTree>
    <p:extLst>
      <p:ext uri="{BB962C8B-B14F-4D97-AF65-F5344CB8AC3E}">
        <p14:creationId xmlns:p14="http://schemas.microsoft.com/office/powerpoint/2010/main" val="899849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par>
                                <p:cTn id="62" presetID="10" presetClass="entr" presetSubtype="0"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par>
                                <p:cTn id="65" presetID="10"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par>
                                <p:cTn id="68" presetID="10" presetClass="entr" presetSubtype="0" fill="hold"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500"/>
                                        <p:tgtEl>
                                          <p:spTgt spid="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par>
                                <p:cTn id="83" presetID="10" presetClass="entr" presetSubtype="0"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childTnLst>
                                </p:cTn>
                              </p:par>
                              <p:par>
                                <p:cTn id="92" presetID="10" presetClass="entr" presetSubtype="0"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10" presetClass="entr" presetSubtype="0"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500"/>
                                        <p:tgtEl>
                                          <p:spTgt spid="42"/>
                                        </p:tgtEl>
                                      </p:cBhvr>
                                    </p:animEffect>
                                  </p:childTnLst>
                                </p:cTn>
                              </p:par>
                              <p:par>
                                <p:cTn id="101" presetID="10" presetClass="entr" presetSubtype="0" fill="hold"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par>
                                <p:cTn id="104" presetID="10" presetClass="entr" presetSubtype="0" fill="hold"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500"/>
                                        <p:tgtEl>
                                          <p:spTgt spid="5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fade">
                                      <p:cBhvr>
                                        <p:cTn id="109" dur="500"/>
                                        <p:tgtEl>
                                          <p:spTgt spid="5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8" grpId="0"/>
      <p:bldP spid="19" grpId="0"/>
      <p:bldP spid="21" grpId="0" animBg="1"/>
      <p:bldP spid="22" grpId="0"/>
      <p:bldP spid="24" grpId="0" animBg="1"/>
      <p:bldP spid="32" grpId="0" animBg="1"/>
      <p:bldP spid="33" grpId="0"/>
      <p:bldP spid="37" grpId="0" animBg="1"/>
      <p:bldP spid="38" grpId="0"/>
      <p:bldP spid="41" grpId="0"/>
      <p:bldP spid="48" grpId="0" animBg="1"/>
      <p:bldP spid="49" grpId="0"/>
      <p:bldP spid="53" grpId="0" animBg="1"/>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B8EB56DE-DE6B-45BD-AF50-B887C3E4E174}" type="slidenum">
              <a:rPr kumimoji="0" lang="es-ES_tradnl" sz="800" b="0" i="0" u="none" strike="noStrike" kern="1200" cap="none" spc="0" normalizeH="0" baseline="0" noProof="0" smtClean="0">
                <a:ln>
                  <a:noFill/>
                </a:ln>
                <a:solidFill>
                  <a:srgbClr val="00918E"/>
                </a:solidFill>
                <a:effectLst/>
                <a:uLnTx/>
                <a:uFillTx/>
                <a:latin typeface="Calibri" pitchFamily="34" charset="0"/>
                <a:ea typeface="+mn-ea"/>
                <a:cs typeface="+mn-cs"/>
              </a:rPr>
              <a:pPr marL="0" marR="0" lvl="0" indent="0" algn="l" defTabSz="914400" rtl="0" eaLnBrk="0" fontAlgn="base" latinLnBrk="0" hangingPunct="0">
                <a:lnSpc>
                  <a:spcPct val="100000"/>
                </a:lnSpc>
                <a:spcBef>
                  <a:spcPct val="20000"/>
                </a:spcBef>
                <a:spcAft>
                  <a:spcPct val="0"/>
                </a:spcAft>
                <a:buClrTx/>
                <a:buSzTx/>
                <a:buFontTx/>
                <a:buNone/>
                <a:tabLst/>
                <a:defRPr/>
              </a:pPr>
              <a:t>9</a:t>
            </a:fld>
            <a:endParaRPr kumimoji="0" lang="es-ES_tradnl" sz="800" b="0" i="0" u="none" strike="noStrike" kern="1200" cap="none" spc="0" normalizeH="0" baseline="0" noProof="0" dirty="0">
              <a:ln>
                <a:noFill/>
              </a:ln>
              <a:solidFill>
                <a:srgbClr val="00918E"/>
              </a:solidFill>
              <a:effectLst/>
              <a:uLnTx/>
              <a:uFillTx/>
              <a:latin typeface="Calibri" pitchFamily="34" charset="0"/>
              <a:ea typeface="+mn-ea"/>
              <a:cs typeface="+mn-cs"/>
            </a:endParaRPr>
          </a:p>
        </p:txBody>
      </p:sp>
      <p:sp>
        <p:nvSpPr>
          <p:cNvPr id="16" name="Rectángulo 15"/>
          <p:cNvSpPr/>
          <p:nvPr/>
        </p:nvSpPr>
        <p:spPr bwMode="auto">
          <a:xfrm>
            <a:off x="265414" y="89641"/>
            <a:ext cx="8878586" cy="648072"/>
          </a:xfrm>
          <a:prstGeom prst="rect">
            <a:avLst/>
          </a:prstGeom>
          <a:noFill/>
          <a:ln w="9525" cap="flat" cmpd="sng" algn="ctr">
            <a:no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algn="ctr" defTabSz="822960" eaLnBrk="0" fontAlgn="base" hangingPunct="0">
              <a:spcBef>
                <a:spcPct val="0"/>
              </a:spcBef>
              <a:spcAft>
                <a:spcPct val="0"/>
              </a:spcAft>
            </a:pPr>
            <a:r>
              <a:rPr lang="es-CO" sz="2160" b="1" dirty="0">
                <a:latin typeface="Times New Roman" pitchFamily="18" charset="0"/>
              </a:rPr>
              <a:t>ESTRUCTURA DEL RÉGIMEN DE CONTABILIDAD PÚBLICA </a:t>
            </a:r>
          </a:p>
          <a:p>
            <a:pPr algn="ctr" defTabSz="822960" eaLnBrk="0" fontAlgn="base" hangingPunct="0">
              <a:spcBef>
                <a:spcPct val="0"/>
              </a:spcBef>
              <a:spcAft>
                <a:spcPct val="0"/>
              </a:spcAft>
            </a:pPr>
            <a:r>
              <a:rPr lang="es-CO" sz="2160" b="1" dirty="0">
                <a:latin typeface="Times New Roman" pitchFamily="18" charset="0"/>
              </a:rPr>
              <a:t>EN CONVERGENCIA CON NICSP / NIIF</a:t>
            </a:r>
          </a:p>
        </p:txBody>
      </p:sp>
      <p:pic>
        <p:nvPicPr>
          <p:cNvPr id="17" name="Imagen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413" y="861356"/>
            <a:ext cx="8879602" cy="4402976"/>
          </a:xfrm>
          <a:prstGeom prst="rect">
            <a:avLst/>
          </a:prstGeom>
        </p:spPr>
      </p:pic>
    </p:spTree>
    <p:extLst>
      <p:ext uri="{BB962C8B-B14F-4D97-AF65-F5344CB8AC3E}">
        <p14:creationId xmlns:p14="http://schemas.microsoft.com/office/powerpoint/2010/main" val="178615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acitaciones0109_2018_2.pptx" id="{9854745F-F716-477A-9E18-138129F5CEAC}" vid="{C377E727-B3EE-487F-8A21-EEABDC08482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1680</TotalTime>
  <Words>4214</Words>
  <Application>Microsoft Office PowerPoint</Application>
  <PresentationFormat>Presentación en pantalla (16:10)</PresentationFormat>
  <Paragraphs>663</Paragraphs>
  <Slides>44</Slides>
  <Notes>10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44</vt:i4>
      </vt:variant>
    </vt:vector>
  </HeadingPairs>
  <TitlesOfParts>
    <vt:vector size="54" baseType="lpstr">
      <vt:lpstr>Adobe Heiti Std R</vt:lpstr>
      <vt:lpstr>Aharoni</vt:lpstr>
      <vt:lpstr>Arial</vt:lpstr>
      <vt:lpstr>Arial Narrow</vt:lpstr>
      <vt:lpstr>Calibri</vt:lpstr>
      <vt:lpstr>Calibri Light</vt:lpstr>
      <vt:lpstr>Tahoma</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¿POR QUÉ LAS CUENTAS  SON Y DEBEN SER PÚBLICAS?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 QUÉ HABLAMOS CUANDO DECIMOS CORRUPCIÓN (Algunas definiciones) </vt:lpstr>
      <vt:lpstr>Presentación de PowerPoint</vt:lpstr>
      <vt:lpstr>DEL LAVADO DE ACTIVOS -LA- Y  FINANCIAMIENTO DEL TERRORISMO -FT-                                </vt:lpstr>
      <vt:lpstr>Presentación de PowerPoint</vt:lpstr>
      <vt:lpstr>  ALGUNAS DENOMINACIONES EN PAISES LATINOAMERICANOS</vt:lpstr>
      <vt:lpstr>Presentación de PowerPoint</vt:lpstr>
      <vt:lpstr>Presentación de PowerPoint</vt:lpstr>
      <vt:lpstr>Presentación de PowerPoint</vt:lpstr>
      <vt:lpstr>Presentación de PowerPoint</vt:lpstr>
      <vt:lpstr>Presentación de PowerPoint</vt:lpstr>
      <vt:lpstr>Corrupción en el mundo: Ranking de los países </vt:lpstr>
      <vt:lpstr>Presentación de PowerPoint</vt:lpstr>
      <vt:lpstr>Presentación de PowerPoint</vt:lpstr>
      <vt:lpstr>Las personas que comenten actos de corrupción se ven afectadas por diferentes  factores que pueden ser internos o  personales, externos  o ambientales a la persona.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Rosalvina Robles Hernandes</dc:creator>
  <cp:lastModifiedBy>Carlos Estrada</cp:lastModifiedBy>
  <cp:revision>257</cp:revision>
  <dcterms:created xsi:type="dcterms:W3CDTF">2018-09-03T12:58:49Z</dcterms:created>
  <dcterms:modified xsi:type="dcterms:W3CDTF">2021-05-27T16:58:53Z</dcterms:modified>
</cp:coreProperties>
</file>