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4"/>
  </p:notesMasterIdLst>
  <p:handoutMasterIdLst>
    <p:handoutMasterId r:id="rId75"/>
  </p:handoutMasterIdLst>
  <p:sldIdLst>
    <p:sldId id="327" r:id="rId2"/>
    <p:sldId id="533" r:id="rId3"/>
    <p:sldId id="535" r:id="rId4"/>
    <p:sldId id="534" r:id="rId5"/>
    <p:sldId id="536" r:id="rId6"/>
    <p:sldId id="406" r:id="rId7"/>
    <p:sldId id="542" r:id="rId8"/>
    <p:sldId id="473" r:id="rId9"/>
    <p:sldId id="543" r:id="rId10"/>
    <p:sldId id="548" r:id="rId11"/>
    <p:sldId id="549" r:id="rId12"/>
    <p:sldId id="550" r:id="rId13"/>
    <p:sldId id="555" r:id="rId14"/>
    <p:sldId id="560" r:id="rId15"/>
    <p:sldId id="561" r:id="rId16"/>
    <p:sldId id="556" r:id="rId17"/>
    <p:sldId id="557" r:id="rId18"/>
    <p:sldId id="558" r:id="rId19"/>
    <p:sldId id="559" r:id="rId20"/>
    <p:sldId id="564" r:id="rId21"/>
    <p:sldId id="562" r:id="rId22"/>
    <p:sldId id="567" r:id="rId23"/>
    <p:sldId id="569" r:id="rId24"/>
    <p:sldId id="563" r:id="rId25"/>
    <p:sldId id="509" r:id="rId26"/>
    <p:sldId id="498" r:id="rId27"/>
    <p:sldId id="499" r:id="rId28"/>
    <p:sldId id="500" r:id="rId29"/>
    <p:sldId id="501" r:id="rId30"/>
    <p:sldId id="502" r:id="rId31"/>
    <p:sldId id="503" r:id="rId32"/>
    <p:sldId id="504" r:id="rId33"/>
    <p:sldId id="505" r:id="rId34"/>
    <p:sldId id="506" r:id="rId35"/>
    <p:sldId id="507" r:id="rId36"/>
    <p:sldId id="508" r:id="rId37"/>
    <p:sldId id="514" r:id="rId38"/>
    <p:sldId id="513" r:id="rId39"/>
    <p:sldId id="515" r:id="rId40"/>
    <p:sldId id="517" r:id="rId41"/>
    <p:sldId id="518" r:id="rId42"/>
    <p:sldId id="520" r:id="rId43"/>
    <p:sldId id="521" r:id="rId44"/>
    <p:sldId id="522" r:id="rId45"/>
    <p:sldId id="523" r:id="rId46"/>
    <p:sldId id="524" r:id="rId47"/>
    <p:sldId id="525" r:id="rId48"/>
    <p:sldId id="526" r:id="rId49"/>
    <p:sldId id="527" r:id="rId50"/>
    <p:sldId id="528" r:id="rId51"/>
    <p:sldId id="529" r:id="rId52"/>
    <p:sldId id="436" r:id="rId53"/>
    <p:sldId id="496" r:id="rId54"/>
    <p:sldId id="469" r:id="rId55"/>
    <p:sldId id="470" r:id="rId56"/>
    <p:sldId id="457" r:id="rId57"/>
    <p:sldId id="544" r:id="rId58"/>
    <p:sldId id="545" r:id="rId59"/>
    <p:sldId id="568" r:id="rId60"/>
    <p:sldId id="546" r:id="rId61"/>
    <p:sldId id="481" r:id="rId62"/>
    <p:sldId id="485" r:id="rId63"/>
    <p:sldId id="486" r:id="rId64"/>
    <p:sldId id="487" r:id="rId65"/>
    <p:sldId id="488" r:id="rId66"/>
    <p:sldId id="491" r:id="rId67"/>
    <p:sldId id="492" r:id="rId68"/>
    <p:sldId id="493" r:id="rId69"/>
    <p:sldId id="494" r:id="rId70"/>
    <p:sldId id="495" r:id="rId71"/>
    <p:sldId id="510" r:id="rId72"/>
    <p:sldId id="370" r:id="rId73"/>
  </p:sldIdLst>
  <p:sldSz cx="9144000" cy="5715000" type="screen16x10"/>
  <p:notesSz cx="7010400" cy="9296400"/>
  <p:defaultTex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97799"/>
    <a:srgbClr val="0033FF"/>
    <a:srgbClr val="00918E"/>
    <a:srgbClr val="378D7D"/>
    <a:srgbClr val="FF6600"/>
    <a:srgbClr val="008080"/>
    <a:srgbClr val="993366"/>
    <a:srgbClr val="74B230"/>
    <a:srgbClr val="CCFFCC"/>
    <a:srgbClr val="005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64" autoAdjust="0"/>
    <p:restoredTop sz="95501" autoAdjust="0"/>
  </p:normalViewPr>
  <p:slideViewPr>
    <p:cSldViewPr snapToObjects="1">
      <p:cViewPr varScale="1">
        <p:scale>
          <a:sx n="87" d="100"/>
          <a:sy n="87" d="100"/>
        </p:scale>
        <p:origin x="816" y="24"/>
      </p:cViewPr>
      <p:guideLst>
        <p:guide orient="horz" pos="1800"/>
        <p:guide pos="2880"/>
      </p:guideLst>
    </p:cSldViewPr>
  </p:slideViewPr>
  <p:notesTextViewPr>
    <p:cViewPr>
      <p:scale>
        <a:sx n="1" d="1"/>
        <a:sy n="1" d="1"/>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giraldo\Downloads\Tablas%20y%20Gr&#225;ficas%20Nacional%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giraldo\Downloads\Tablas%20y%20Gr&#225;ficas%20Nacional%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giraldo\Downloads\Tablas%20y%20Gr&#225;ficas%20Nacional.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oleObject" Target="file:///C:\Users\cgiraldo\Downloads\Tablas%20y%20Gr&#225;ficas%20p&#250;blico%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15"/>
      <c:rotY val="340"/>
      <c:rAngAx val="0"/>
    </c:view3D>
    <c:floor>
      <c:thickness val="0"/>
      <c:spPr>
        <a:noFill/>
        <a:ln w="9525">
          <a:noFill/>
        </a:ln>
      </c:spPr>
    </c:floor>
    <c:sideWall>
      <c:thickness val="0"/>
    </c:sideWall>
    <c:backWall>
      <c:thickness val="0"/>
    </c:backWall>
    <c:plotArea>
      <c:layout>
        <c:manualLayout>
          <c:layoutTarget val="inner"/>
          <c:xMode val="edge"/>
          <c:yMode val="edge"/>
          <c:x val="4.2381332363260846E-2"/>
          <c:y val="0"/>
          <c:w val="0.94883403546240774"/>
          <c:h val="0.88513135120915298"/>
        </c:manualLayout>
      </c:layout>
      <c:bar3DChart>
        <c:barDir val="col"/>
        <c:grouping val="clustered"/>
        <c:varyColors val="0"/>
        <c:ser>
          <c:idx val="1"/>
          <c:order val="0"/>
          <c:tx>
            <c:strRef>
              <c:f>'G 2-1'!$C$1</c:f>
              <c:strCache>
                <c:ptCount val="1"/>
                <c:pt idx="0">
                  <c:v>2016</c:v>
                </c:pt>
              </c:strCache>
            </c:strRef>
          </c:tx>
          <c:spPr>
            <a:pattFill prst="pct50">
              <a:fgClr>
                <a:srgbClr val="2E9A69"/>
              </a:fgClr>
              <a:bgClr>
                <a:schemeClr val="bg1"/>
              </a:bgClr>
            </a:pattFill>
          </c:spPr>
          <c:invertIfNegative val="0"/>
          <c:dLbls>
            <c:dLbl>
              <c:idx val="0"/>
              <c:layout>
                <c:manualLayout>
                  <c:x val="-2.477217171887855E-2"/>
                  <c:y val="-3.2186321877857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2B-4386-A266-03025688F202}"/>
                </c:ext>
              </c:extLst>
            </c:dLbl>
            <c:dLbl>
              <c:idx val="1"/>
              <c:layout>
                <c:manualLayout>
                  <c:x val="-2.6000473116826184E-2"/>
                  <c:y val="-1.1914608387403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2B-4386-A266-03025688F202}"/>
                </c:ext>
              </c:extLst>
            </c:dLbl>
            <c:dLbl>
              <c:idx val="2"/>
              <c:layout>
                <c:manualLayout>
                  <c:x val="-2.5887263019161486E-2"/>
                  <c:y val="0.159490109679518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2B-4386-A266-03025688F202}"/>
                </c:ext>
              </c:extLst>
            </c:dLbl>
            <c:dLbl>
              <c:idx val="3"/>
              <c:layout>
                <c:manualLayout>
                  <c:x val="-3.1794915120588484E-2"/>
                  <c:y val="3.1031392044226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2B-4386-A266-03025688F202}"/>
                </c:ext>
              </c:extLst>
            </c:dLbl>
            <c:dLbl>
              <c:idx val="4"/>
              <c:layout>
                <c:manualLayout>
                  <c:x val="1.9978760106551509E-2"/>
                  <c:y val="6.28930895475044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2B-4386-A266-03025688F202}"/>
                </c:ext>
              </c:extLst>
            </c:dLbl>
            <c:dLbl>
              <c:idx val="5"/>
              <c:layout>
                <c:manualLayout>
                  <c:x val="1.272871917263326E-2"/>
                  <c:y val="7.07555834127699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2B-4386-A266-03025688F202}"/>
                </c:ext>
              </c:extLst>
            </c:dLbl>
            <c:spPr>
              <a:noFill/>
              <a:ln>
                <a:noFill/>
              </a:ln>
              <a:effectLst/>
            </c:spPr>
            <c:txPr>
              <a:bodyPr/>
              <a:lstStyle/>
              <a:p>
                <a:pPr>
                  <a:defRPr lang="es-CO" sz="1400" baseline="0">
                    <a:latin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2-1'!$C$2:$C$5</c:f>
              <c:numCache>
                <c:formatCode>_(\ * #,##0.0,,,_);_(\ * \(#,##0.0,,,\)</c:formatCode>
                <c:ptCount val="4"/>
                <c:pt idx="0">
                  <c:v>623119219858970</c:v>
                </c:pt>
                <c:pt idx="1">
                  <c:v>758913745926990</c:v>
                </c:pt>
                <c:pt idx="2">
                  <c:v>17087176290230</c:v>
                </c:pt>
                <c:pt idx="3">
                  <c:v>-152881702358270</c:v>
                </c:pt>
              </c:numCache>
            </c:numRef>
          </c:val>
          <c:shape val="cylinder"/>
          <c:extLst>
            <c:ext xmlns:c16="http://schemas.microsoft.com/office/drawing/2014/chart" uri="{C3380CC4-5D6E-409C-BE32-E72D297353CC}">
              <c16:uniqueId val="{00000006-622B-4386-A266-03025688F202}"/>
            </c:ext>
          </c:extLst>
        </c:ser>
        <c:ser>
          <c:idx val="0"/>
          <c:order val="1"/>
          <c:tx>
            <c:strRef>
              <c:f>'G 2-1'!$B$1</c:f>
              <c:strCache>
                <c:ptCount val="1"/>
                <c:pt idx="0">
                  <c:v>2017</c:v>
                </c:pt>
              </c:strCache>
            </c:strRef>
          </c:tx>
          <c:spPr>
            <a:pattFill prst="pct90">
              <a:fgClr>
                <a:srgbClr val="297799"/>
              </a:fgClr>
              <a:bgClr>
                <a:schemeClr val="bg1"/>
              </a:bgClr>
            </a:pattFill>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5148750183051165E-3"/>
                  <c:y val="-3.6146176366014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22B-4386-A266-03025688F202}"/>
                </c:ext>
              </c:extLst>
            </c:dLbl>
            <c:dLbl>
              <c:idx val="1"/>
              <c:layout>
                <c:manualLayout>
                  <c:x val="1.5148750183051165E-3"/>
                  <c:y val="-1.8704894910700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22B-4386-A266-03025688F202}"/>
                </c:ext>
              </c:extLst>
            </c:dLbl>
            <c:dLbl>
              <c:idx val="2"/>
              <c:layout>
                <c:manualLayout>
                  <c:x val="2.0764196320953447E-3"/>
                  <c:y val="0.154996152821594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22B-4386-A266-03025688F202}"/>
                </c:ext>
              </c:extLst>
            </c:dLbl>
            <c:dLbl>
              <c:idx val="3"/>
              <c:layout>
                <c:manualLayout>
                  <c:x val="3.431178398837488E-2"/>
                  <c:y val="2.6647671431223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22B-4386-A266-03025688F202}"/>
                </c:ext>
              </c:extLst>
            </c:dLbl>
            <c:dLbl>
              <c:idx val="4"/>
              <c:layout>
                <c:manualLayout>
                  <c:x val="1.2249433798420507E-2"/>
                  <c:y val="1.52280512093367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22B-4386-A266-03025688F202}"/>
                </c:ext>
              </c:extLst>
            </c:dLbl>
            <c:dLbl>
              <c:idx val="5"/>
              <c:layout>
                <c:manualLayout>
                  <c:x val="7.9554494828960719E-3"/>
                  <c:y val="-1.1939776184693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22B-4386-A266-03025688F202}"/>
                </c:ext>
              </c:extLst>
            </c:dLbl>
            <c:spPr>
              <a:noFill/>
              <a:ln>
                <a:noFill/>
              </a:ln>
              <a:effectLst/>
            </c:spPr>
            <c:txPr>
              <a:bodyPr/>
              <a:lstStyle/>
              <a:p>
                <a:pPr>
                  <a:defRPr lang="es-CO" sz="1400">
                    <a:latin typeface="Times New Roman" panose="02020603050405020304" pitchFamily="18" charset="0"/>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2-1'!$B$2:$B$5</c:f>
              <c:numCache>
                <c:formatCode>_(\ * #,##0.0,,,_);_(\ * \(#,##0.0,,,\)</c:formatCode>
                <c:ptCount val="4"/>
                <c:pt idx="0">
                  <c:v>657164859335630</c:v>
                </c:pt>
                <c:pt idx="1">
                  <c:v>811571870586724</c:v>
                </c:pt>
                <c:pt idx="2">
                  <c:v>18756822837946.25</c:v>
                </c:pt>
                <c:pt idx="3">
                  <c:v>-173163834089040</c:v>
                </c:pt>
              </c:numCache>
            </c:numRef>
          </c:val>
          <c:shape val="cylinder"/>
          <c:extLst>
            <c:ext xmlns:c16="http://schemas.microsoft.com/office/drawing/2014/chart" uri="{C3380CC4-5D6E-409C-BE32-E72D297353CC}">
              <c16:uniqueId val="{0000000D-622B-4386-A266-03025688F202}"/>
            </c:ext>
          </c:extLst>
        </c:ser>
        <c:dLbls>
          <c:showLegendKey val="0"/>
          <c:showVal val="1"/>
          <c:showCatName val="0"/>
          <c:showSerName val="0"/>
          <c:showPercent val="0"/>
          <c:showBubbleSize val="0"/>
        </c:dLbls>
        <c:gapWidth val="75"/>
        <c:shape val="box"/>
        <c:axId val="323064848"/>
        <c:axId val="323058184"/>
        <c:axId val="0"/>
      </c:bar3DChart>
      <c:catAx>
        <c:axId val="323064848"/>
        <c:scaling>
          <c:orientation val="minMax"/>
        </c:scaling>
        <c:delete val="1"/>
        <c:axPos val="b"/>
        <c:numFmt formatCode="General" sourceLinked="1"/>
        <c:majorTickMark val="none"/>
        <c:minorTickMark val="none"/>
        <c:tickLblPos val="none"/>
        <c:crossAx val="323058184"/>
        <c:crosses val="autoZero"/>
        <c:auto val="1"/>
        <c:lblAlgn val="ctr"/>
        <c:lblOffset val="100"/>
        <c:noMultiLvlLbl val="0"/>
      </c:catAx>
      <c:valAx>
        <c:axId val="323058184"/>
        <c:scaling>
          <c:orientation val="minMax"/>
        </c:scaling>
        <c:delete val="1"/>
        <c:axPos val="l"/>
        <c:title>
          <c:tx>
            <c:rich>
              <a:bodyPr/>
              <a:lstStyle/>
              <a:p>
                <a:pPr>
                  <a:defRPr lang="es-CO" sz="1400" b="0" baseline="0">
                    <a:latin typeface="Times New Roman" panose="02020603050405020304" pitchFamily="18" charset="0"/>
                  </a:defRPr>
                </a:pPr>
                <a:r>
                  <a:rPr lang="es-CO" sz="1400" b="0" baseline="0">
                    <a:latin typeface="Times New Roman" panose="02020603050405020304" pitchFamily="18" charset="0"/>
                  </a:rPr>
                  <a:t>(Miles de millones de pesos)</a:t>
                </a:r>
              </a:p>
            </c:rich>
          </c:tx>
          <c:layout>
            <c:manualLayout>
              <c:xMode val="edge"/>
              <c:yMode val="edge"/>
              <c:x val="6.2184110033456128E-2"/>
              <c:y val="0.26534707005590991"/>
            </c:manualLayout>
          </c:layout>
          <c:overlay val="0"/>
        </c:title>
        <c:numFmt formatCode="_(\ * #,##0.0,,,_);_(\ * \(#,##0.0,,,\)" sourceLinked="1"/>
        <c:majorTickMark val="none"/>
        <c:minorTickMark val="none"/>
        <c:tickLblPos val="none"/>
        <c:crossAx val="323064848"/>
        <c:crosses val="autoZero"/>
        <c:crossBetween val="between"/>
      </c:valAx>
    </c:plotArea>
    <c:legend>
      <c:legendPos val="b"/>
      <c:layout>
        <c:manualLayout>
          <c:xMode val="edge"/>
          <c:yMode val="edge"/>
          <c:x val="0.77810178770572103"/>
          <c:y val="0.23909043785969653"/>
          <c:w val="0.20576977234068916"/>
          <c:h val="7.8657664113932504E-2"/>
        </c:manualLayout>
      </c:layout>
      <c:overlay val="0"/>
      <c:txPr>
        <a:bodyPr/>
        <a:lstStyle/>
        <a:p>
          <a:pPr>
            <a:defRPr lang="es-CO" sz="2000" b="1" baseline="0">
              <a:latin typeface="Times New Roman" panose="02020603050405020304" pitchFamily="18" charset="0"/>
            </a:defRPr>
          </a:pPr>
          <a:endParaRPr lang="es-419"/>
        </a:p>
      </c:txPr>
    </c:legend>
    <c:plotVisOnly val="1"/>
    <c:dispBlanksAs val="gap"/>
    <c:showDLblsOverMax val="0"/>
  </c:chart>
  <c:spPr>
    <a:solidFill>
      <a:schemeClr val="bg1"/>
    </a:solid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81332363260846E-2"/>
          <c:y val="0"/>
          <c:w val="0.94883403546240774"/>
          <c:h val="0.88613769432667067"/>
        </c:manualLayout>
      </c:layout>
      <c:barChart>
        <c:barDir val="col"/>
        <c:grouping val="clustered"/>
        <c:varyColors val="0"/>
        <c:ser>
          <c:idx val="1"/>
          <c:order val="0"/>
          <c:tx>
            <c:strRef>
              <c:f>'G 2-1'!$C$1</c:f>
              <c:strCache>
                <c:ptCount val="1"/>
                <c:pt idx="0">
                  <c:v>2016</c:v>
                </c:pt>
              </c:strCache>
            </c:strRef>
          </c:tx>
          <c:spPr>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4772171718878491E-2"/>
                  <c:y val="-3.2186321877857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2B-4386-A266-03025688F202}"/>
                </c:ext>
              </c:extLst>
            </c:dLbl>
            <c:dLbl>
              <c:idx val="1"/>
              <c:layout>
                <c:manualLayout>
                  <c:x val="-2.6000473116826163E-2"/>
                  <c:y val="-1.1914608387403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2B-4386-A266-03025688F202}"/>
                </c:ext>
              </c:extLst>
            </c:dLbl>
            <c:dLbl>
              <c:idx val="2"/>
              <c:layout>
                <c:manualLayout>
                  <c:x val="-2.5887263019161479E-2"/>
                  <c:y val="0.159490109679518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2B-4386-A266-03025688F202}"/>
                </c:ext>
              </c:extLst>
            </c:dLbl>
            <c:dLbl>
              <c:idx val="3"/>
              <c:layout>
                <c:manualLayout>
                  <c:x val="-2.4641839297984854E-2"/>
                  <c:y val="-1.694436646504302E-2"/>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2B-4386-A266-03025688F202}"/>
                </c:ext>
              </c:extLst>
            </c:dLbl>
            <c:dLbl>
              <c:idx val="4"/>
              <c:layout>
                <c:manualLayout>
                  <c:x val="1.9978760106551509E-2"/>
                  <c:y val="6.28930895475044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2B-4386-A266-03025688F202}"/>
                </c:ext>
              </c:extLst>
            </c:dLbl>
            <c:dLbl>
              <c:idx val="5"/>
              <c:layout>
                <c:manualLayout>
                  <c:x val="1.2728719172633254E-2"/>
                  <c:y val="7.07555834127699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2B-4386-A266-03025688F202}"/>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2-1'!$C$2:$C$5</c:f>
              <c:numCache>
                <c:formatCode>_(\ * #,##0.0,,,_);_(\ * \(#,##0.0,,,\)</c:formatCode>
                <c:ptCount val="4"/>
                <c:pt idx="0">
                  <c:v>623119219858970</c:v>
                </c:pt>
                <c:pt idx="1">
                  <c:v>758913745926990</c:v>
                </c:pt>
                <c:pt idx="2">
                  <c:v>17087176290230</c:v>
                </c:pt>
                <c:pt idx="3">
                  <c:v>-152881702358270</c:v>
                </c:pt>
              </c:numCache>
            </c:numRef>
          </c:val>
          <c:extLst>
            <c:ext xmlns:c16="http://schemas.microsoft.com/office/drawing/2014/chart" uri="{C3380CC4-5D6E-409C-BE32-E72D297353CC}">
              <c16:uniqueId val="{00000006-622B-4386-A266-03025688F202}"/>
            </c:ext>
          </c:extLst>
        </c:ser>
        <c:ser>
          <c:idx val="0"/>
          <c:order val="1"/>
          <c:tx>
            <c:strRef>
              <c:f>'G 2-1'!$B$1</c:f>
              <c:strCache>
                <c:ptCount val="1"/>
                <c:pt idx="0">
                  <c:v>2017</c:v>
                </c:pt>
              </c:strCache>
            </c:strRef>
          </c:tx>
          <c:spPr>
            <a:solidFill>
              <a:schemeClr val="accent1">
                <a:lumMod val="75000"/>
              </a:schemeClr>
            </a:solidFill>
            <a:ln>
              <a:noFill/>
            </a:ln>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514875018305116E-3"/>
                  <c:y val="-3.6146176366014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22B-4386-A266-03025688F202}"/>
                </c:ext>
              </c:extLst>
            </c:dLbl>
            <c:dLbl>
              <c:idx val="1"/>
              <c:layout>
                <c:manualLayout>
                  <c:x val="1.514875018305116E-3"/>
                  <c:y val="-1.8704894910700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22B-4386-A266-03025688F202}"/>
                </c:ext>
              </c:extLst>
            </c:dLbl>
            <c:dLbl>
              <c:idx val="2"/>
              <c:layout>
                <c:manualLayout>
                  <c:x val="2.0764196320953443E-3"/>
                  <c:y val="0.154996152821594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22B-4386-A266-03025688F202}"/>
                </c:ext>
              </c:extLst>
            </c:dLbl>
            <c:dLbl>
              <c:idx val="3"/>
              <c:layout>
                <c:manualLayout>
                  <c:x val="1.5361652754778941E-2"/>
                  <c:y val="-3.3370724095602437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22B-4386-A266-03025688F202}"/>
                </c:ext>
              </c:extLst>
            </c:dLbl>
            <c:dLbl>
              <c:idx val="4"/>
              <c:layout>
                <c:manualLayout>
                  <c:x val="1.2249433798420502E-2"/>
                  <c:y val="1.52280512093367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22B-4386-A266-03025688F202}"/>
                </c:ext>
              </c:extLst>
            </c:dLbl>
            <c:dLbl>
              <c:idx val="5"/>
              <c:layout>
                <c:manualLayout>
                  <c:x val="7.9554494828960685E-3"/>
                  <c:y val="-1.1939776184693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22B-4386-A266-03025688F202}"/>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2-1'!$B$2:$B$5</c:f>
              <c:numCache>
                <c:formatCode>_(\ * #,##0.0,,,_);_(\ * \(#,##0.0,,,\)</c:formatCode>
                <c:ptCount val="4"/>
                <c:pt idx="0">
                  <c:v>657164859335630</c:v>
                </c:pt>
                <c:pt idx="1">
                  <c:v>811571870586724</c:v>
                </c:pt>
                <c:pt idx="2">
                  <c:v>18756822837946.25</c:v>
                </c:pt>
                <c:pt idx="3">
                  <c:v>-173163834089040</c:v>
                </c:pt>
              </c:numCache>
            </c:numRef>
          </c:val>
          <c:extLst>
            <c:ext xmlns:c16="http://schemas.microsoft.com/office/drawing/2014/chart" uri="{C3380CC4-5D6E-409C-BE32-E72D297353CC}">
              <c16:uniqueId val="{0000000D-622B-4386-A266-03025688F202}"/>
            </c:ext>
          </c:extLst>
        </c:ser>
        <c:dLbls>
          <c:showLegendKey val="0"/>
          <c:showVal val="1"/>
          <c:showCatName val="0"/>
          <c:showSerName val="0"/>
          <c:showPercent val="0"/>
          <c:showBubbleSize val="0"/>
        </c:dLbls>
        <c:gapWidth val="75"/>
        <c:axId val="343062768"/>
        <c:axId val="343061592"/>
      </c:barChart>
      <c:catAx>
        <c:axId val="343062768"/>
        <c:scaling>
          <c:orientation val="minMax"/>
        </c:scaling>
        <c:delete val="0"/>
        <c:axPos val="b"/>
        <c:numFmt formatCode="General" sourceLinked="1"/>
        <c:majorTickMark val="none"/>
        <c:minorTickMark val="none"/>
        <c:tickLblPos val="low"/>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Arial" pitchFamily="34" charset="0"/>
              </a:defRPr>
            </a:pPr>
            <a:endParaRPr lang="es-419"/>
          </a:p>
        </c:txPr>
        <c:crossAx val="343061592"/>
        <c:crosses val="autoZero"/>
        <c:auto val="1"/>
        <c:lblAlgn val="ctr"/>
        <c:lblOffset val="100"/>
        <c:noMultiLvlLbl val="0"/>
      </c:catAx>
      <c:valAx>
        <c:axId val="343061592"/>
        <c:scaling>
          <c:orientation val="minMax"/>
        </c:scaling>
        <c:delete val="1"/>
        <c:axPos val="l"/>
        <c:title>
          <c:tx>
            <c:rich>
              <a:bodyPr rot="-540000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mn-cs"/>
                  </a:defRPr>
                </a:pPr>
                <a:r>
                  <a:rPr lang="es-CO" sz="1600" b="1" baseline="0">
                    <a:latin typeface="Times New Roman" panose="02020603050405020304" pitchFamily="18" charset="0"/>
                  </a:rPr>
                  <a:t>(Miles de millones de pesos)</a:t>
                </a:r>
              </a:p>
            </c:rich>
          </c:tx>
          <c:layout>
            <c:manualLayout>
              <c:xMode val="edge"/>
              <c:yMode val="edge"/>
              <c:x val="1.3543194439750862E-2"/>
              <c:y val="0.18284019785988331"/>
            </c:manualLayout>
          </c:layout>
          <c:overlay val="0"/>
          <c:spPr>
            <a:noFill/>
            <a:ln>
              <a:noFill/>
            </a:ln>
            <a:effectLst/>
          </c:spPr>
        </c:title>
        <c:numFmt formatCode="_(\ * #,##0.0,,,_);_(\ * \(#,##0.0,,,\)" sourceLinked="1"/>
        <c:majorTickMark val="none"/>
        <c:minorTickMark val="none"/>
        <c:tickLblPos val="none"/>
        <c:crossAx val="343062768"/>
        <c:crosses val="autoZero"/>
        <c:crossBetween val="between"/>
      </c:valAx>
      <c:spPr>
        <a:noFill/>
        <a:ln>
          <a:noFill/>
        </a:ln>
        <a:effectLst/>
      </c:spPr>
    </c:plotArea>
    <c:legend>
      <c:legendPos val="b"/>
      <c:layout>
        <c:manualLayout>
          <c:xMode val="edge"/>
          <c:yMode val="edge"/>
          <c:x val="0.62931781059556569"/>
          <c:y val="9.2163782399457536E-2"/>
          <c:w val="0.20576977234068916"/>
          <c:h val="8.9498283868362602E-2"/>
        </c:manualLayout>
      </c:layout>
      <c:overlay val="0"/>
      <c:spPr>
        <a:noFill/>
        <a:ln>
          <a:noFill/>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9525" cap="flat" cmpd="sng" algn="ctr">
      <a:noFill/>
      <a:prstDash val="solid"/>
    </a:ln>
    <a:effectLst/>
  </c:spPr>
  <c:txPr>
    <a:bodyPr/>
    <a:lstStyle/>
    <a:p>
      <a:pPr>
        <a:defRPr/>
      </a:pPr>
      <a:endParaRPr lang="es-419"/>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020888013998272E-2"/>
          <c:y val="0"/>
          <c:w val="0.95728130024322877"/>
          <c:h val="0.89915811161765347"/>
        </c:manualLayout>
      </c:layout>
      <c:barChart>
        <c:barDir val="col"/>
        <c:grouping val="clustered"/>
        <c:varyColors val="0"/>
        <c:ser>
          <c:idx val="1"/>
          <c:order val="0"/>
          <c:tx>
            <c:strRef>
              <c:f>'G 2-8'!$C$1</c:f>
              <c:strCache>
                <c:ptCount val="1"/>
                <c:pt idx="0">
                  <c:v>2016</c:v>
                </c:pt>
              </c:strCache>
            </c:strRef>
          </c:tx>
          <c:spPr>
            <a:solidFill>
              <a:srgbClr val="71717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3871062992125967E-2"/>
                  <c:y val="9.54164706607222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9C-4EB8-B3D4-71BEC82EF0D4}"/>
                </c:ext>
              </c:extLst>
            </c:dLbl>
            <c:dLbl>
              <c:idx val="1"/>
              <c:layout>
                <c:manualLayout>
                  <c:x val="-2.9458880139982529E-2"/>
                  <c:y val="-1.84355371326294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9C-4EB8-B3D4-71BEC82EF0D4}"/>
                </c:ext>
              </c:extLst>
            </c:dLbl>
            <c:dLbl>
              <c:idx val="2"/>
              <c:layout>
                <c:manualLayout>
                  <c:x val="-3.8537510936132981E-2"/>
                  <c:y val="4.43559509836846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9C-4EB8-B3D4-71BEC82EF0D4}"/>
                </c:ext>
              </c:extLst>
            </c:dLbl>
            <c:dLbl>
              <c:idx val="3"/>
              <c:layout>
                <c:manualLayout>
                  <c:x val="-3.782163167104121E-2"/>
                  <c:y val="1.2418855565795181E-2"/>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9C-4EB8-B3D4-71BEC82EF0D4}"/>
                </c:ext>
              </c:extLst>
            </c:dLbl>
            <c:dLbl>
              <c:idx val="4"/>
              <c:layout>
                <c:manualLayout>
                  <c:x val="-2.5074365704287012E-2"/>
                  <c:y val="-2.5275899690086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29C-4EB8-B3D4-71BEC82EF0D4}"/>
                </c:ext>
              </c:extLst>
            </c:dLbl>
            <c:dLbl>
              <c:idx val="5"/>
              <c:layout>
                <c:manualLayout>
                  <c:x val="-3.9590113735783132E-2"/>
                  <c:y val="5.4828292712389304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9C-4EB8-B3D4-71BEC82EF0D4}"/>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2-8'!$A$2:$A$7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2-8'!$C$2:$C$7</c:f>
              <c:numCache>
                <c:formatCode>_(\ * #,##0.0,_);_(\ * \(#,##0.0,\)</c:formatCode>
                <c:ptCount val="6"/>
                <c:pt idx="0">
                  <c:v>317304484.51899999</c:v>
                </c:pt>
                <c:pt idx="1">
                  <c:v>57800000.346999995</c:v>
                </c:pt>
                <c:pt idx="2">
                  <c:v>298318406.18599999</c:v>
                </c:pt>
                <c:pt idx="3">
                  <c:v>-38813922.013999999</c:v>
                </c:pt>
                <c:pt idx="4">
                  <c:v>3045966.6970000002</c:v>
                </c:pt>
                <c:pt idx="5">
                  <c:v>-27807469.016618002</c:v>
                </c:pt>
              </c:numCache>
            </c:numRef>
          </c:val>
          <c:extLst>
            <c:ext xmlns:c16="http://schemas.microsoft.com/office/drawing/2014/chart" uri="{C3380CC4-5D6E-409C-BE32-E72D297353CC}">
              <c16:uniqueId val="{00000006-029C-4EB8-B3D4-71BEC82EF0D4}"/>
            </c:ext>
          </c:extLst>
        </c:ser>
        <c:ser>
          <c:idx val="0"/>
          <c:order val="1"/>
          <c:tx>
            <c:strRef>
              <c:f>'G 2-8'!$B$1</c:f>
              <c:strCache>
                <c:ptCount val="1"/>
                <c:pt idx="0">
                  <c:v>2017</c:v>
                </c:pt>
              </c:strCache>
            </c:strRef>
          </c:tx>
          <c:spPr>
            <a:solidFill>
              <a:srgbClr val="FF9900"/>
            </a:solidFill>
            <a:ln>
              <a:noFill/>
            </a:ln>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4793197725284339E-2"/>
                  <c:y val="-7.12005738202807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9C-4EB8-B3D4-71BEC82EF0D4}"/>
                </c:ext>
              </c:extLst>
            </c:dLbl>
            <c:dLbl>
              <c:idx val="1"/>
              <c:layout>
                <c:manualLayout>
                  <c:x val="1.9071303587051617E-2"/>
                  <c:y val="-4.1600754284245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29C-4EB8-B3D4-71BEC82EF0D4}"/>
                </c:ext>
              </c:extLst>
            </c:dLbl>
            <c:dLbl>
              <c:idx val="2"/>
              <c:layout>
                <c:manualLayout>
                  <c:x val="4.4455708661417306E-2"/>
                  <c:y val="2.07278186296616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29C-4EB8-B3D4-71BEC82EF0D4}"/>
                </c:ext>
              </c:extLst>
            </c:dLbl>
            <c:dLbl>
              <c:idx val="3"/>
              <c:layout>
                <c:manualLayout>
                  <c:x val="2.8838035870516154E-2"/>
                  <c:y val="9.1958794061309645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29C-4EB8-B3D4-71BEC82EF0D4}"/>
                </c:ext>
              </c:extLst>
            </c:dLbl>
            <c:dLbl>
              <c:idx val="4"/>
              <c:layout>
                <c:manualLayout>
                  <c:x val="1.5440398075240495E-2"/>
                  <c:y val="-1.1610172703447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29C-4EB8-B3D4-71BEC82EF0D4}"/>
                </c:ext>
              </c:extLst>
            </c:dLbl>
            <c:dLbl>
              <c:idx val="5"/>
              <c:layout>
                <c:manualLayout>
                  <c:x val="1.3217410323708521E-3"/>
                  <c:y val="3.7499374233499463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29C-4EB8-B3D4-71BEC82EF0D4}"/>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2-8'!$A$2:$A$7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2-8'!$B$2:$B$7</c:f>
              <c:numCache>
                <c:formatCode>_(\ * #,##0.0,_);_(\ * \(#,##0.0,\)</c:formatCode>
                <c:ptCount val="6"/>
                <c:pt idx="0">
                  <c:v>286452291.94266099</c:v>
                </c:pt>
                <c:pt idx="1">
                  <c:v>64902118.43869333</c:v>
                </c:pt>
                <c:pt idx="2">
                  <c:v>267427275.776476</c:v>
                </c:pt>
                <c:pt idx="3">
                  <c:v>-45877102.272508211</c:v>
                </c:pt>
                <c:pt idx="4">
                  <c:v>5901448.7238927195</c:v>
                </c:pt>
                <c:pt idx="5">
                  <c:v>-26870155.097838916</c:v>
                </c:pt>
              </c:numCache>
            </c:numRef>
          </c:val>
          <c:extLst>
            <c:ext xmlns:c16="http://schemas.microsoft.com/office/drawing/2014/chart" uri="{C3380CC4-5D6E-409C-BE32-E72D297353CC}">
              <c16:uniqueId val="{0000000D-029C-4EB8-B3D4-71BEC82EF0D4}"/>
            </c:ext>
          </c:extLst>
        </c:ser>
        <c:dLbls>
          <c:showLegendKey val="0"/>
          <c:showVal val="1"/>
          <c:showCatName val="0"/>
          <c:showSerName val="0"/>
          <c:showPercent val="0"/>
          <c:showBubbleSize val="0"/>
        </c:dLbls>
        <c:gapWidth val="75"/>
        <c:axId val="343063160"/>
        <c:axId val="343063552"/>
      </c:barChart>
      <c:catAx>
        <c:axId val="343063160"/>
        <c:scaling>
          <c:orientation val="minMax"/>
        </c:scaling>
        <c:delete val="0"/>
        <c:axPos val="b"/>
        <c:numFmt formatCode="General" sourceLinked="1"/>
        <c:majorTickMark val="none"/>
        <c:minorTickMark val="none"/>
        <c:tickLblPos val="low"/>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Arial" pitchFamily="34" charset="0"/>
              </a:defRPr>
            </a:pPr>
            <a:endParaRPr lang="es-419"/>
          </a:p>
        </c:txPr>
        <c:crossAx val="343063552"/>
        <c:crosses val="autoZero"/>
        <c:auto val="1"/>
        <c:lblAlgn val="ctr"/>
        <c:lblOffset val="100"/>
        <c:noMultiLvlLbl val="0"/>
      </c:catAx>
      <c:valAx>
        <c:axId val="343063552"/>
        <c:scaling>
          <c:orientation val="minMax"/>
        </c:scaling>
        <c:delete val="1"/>
        <c:axPos val="l"/>
        <c:title>
          <c:tx>
            <c:rich>
              <a:bodyPr rot="-5400000" spcFirstLastPara="1" vertOverflow="ellipsis" vert="horz" wrap="square" anchor="ctr" anchorCtr="1"/>
              <a:lstStyle/>
              <a:p>
                <a:pPr>
                  <a:defRPr lang="es-CO" sz="1600" b="1" i="0" u="none" strike="noStrike" kern="1200" baseline="0">
                    <a:solidFill>
                      <a:schemeClr val="tx1"/>
                    </a:solidFill>
                    <a:latin typeface="+mn-lt"/>
                    <a:ea typeface="+mn-ea"/>
                    <a:cs typeface="+mn-cs"/>
                  </a:defRPr>
                </a:pPr>
                <a:r>
                  <a:rPr lang="es-CO" sz="1600" b="1" dirty="0"/>
                  <a:t>(Miles de millones de pesos)</a:t>
                </a:r>
              </a:p>
            </c:rich>
          </c:tx>
          <c:layout>
            <c:manualLayout>
              <c:xMode val="edge"/>
              <c:yMode val="edge"/>
              <c:x val="0"/>
              <c:y val="0.23786849033097077"/>
            </c:manualLayout>
          </c:layout>
          <c:overlay val="0"/>
          <c:spPr>
            <a:noFill/>
            <a:ln>
              <a:noFill/>
            </a:ln>
            <a:effectLst/>
          </c:spPr>
        </c:title>
        <c:numFmt formatCode="_(\ * #,##0.0,_);_(\ * \(#,##0.0,\)" sourceLinked="1"/>
        <c:majorTickMark val="none"/>
        <c:minorTickMark val="none"/>
        <c:tickLblPos val="none"/>
        <c:crossAx val="343063160"/>
        <c:crosses val="autoZero"/>
        <c:crossBetween val="between"/>
      </c:valAx>
      <c:spPr>
        <a:noFill/>
        <a:ln>
          <a:noFill/>
        </a:ln>
        <a:effectLst/>
      </c:spPr>
    </c:plotArea>
    <c:legend>
      <c:legendPos val="b"/>
      <c:layout>
        <c:manualLayout>
          <c:xMode val="edge"/>
          <c:yMode val="edge"/>
          <c:x val="0.66535006561679944"/>
          <c:y val="0.1224039810707407"/>
          <c:w val="0.1997681539807524"/>
          <c:h val="7.1875084237798162E-2"/>
        </c:manualLayout>
      </c:layout>
      <c:overlay val="0"/>
      <c:spPr>
        <a:noFill/>
        <a:ln>
          <a:noFill/>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9525" cap="flat" cmpd="sng" algn="ctr">
      <a:noFill/>
      <a:prstDash val="solid"/>
    </a:ln>
    <a:effectLst/>
  </c:spPr>
  <c:txPr>
    <a:bodyPr/>
    <a:lstStyle/>
    <a:p>
      <a:pPr>
        <a:defRPr/>
      </a:pPr>
      <a:endParaRPr lang="es-419"/>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2784571227623014E-2"/>
          <c:y val="1.5336463286781196E-2"/>
          <c:w val="0.90284263640128137"/>
          <c:h val="0.92891126608139873"/>
        </c:manualLayout>
      </c:layout>
      <c:bar3DChart>
        <c:barDir val="col"/>
        <c:grouping val="clustered"/>
        <c:varyColors val="0"/>
        <c:ser>
          <c:idx val="1"/>
          <c:order val="0"/>
          <c:tx>
            <c:strRef>
              <c:f>SITFIN!$R$3:$R$4</c:f>
              <c:strCache>
                <c:ptCount val="2"/>
                <c:pt idx="0">
                  <c:v>SECTOR PÚBLICO</c:v>
                </c:pt>
                <c:pt idx="1">
                  <c:v>2017</c:v>
                </c:pt>
              </c:strCache>
            </c:strRef>
          </c:tx>
          <c:spPr>
            <a:solidFill>
              <a:srgbClr val="FDAE39"/>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p3d contourW="9525">
              <a:contourClr>
                <a:schemeClr val="dk1">
                  <a:shade val="95000"/>
                  <a:satMod val="105000"/>
                </a:schemeClr>
              </a:contourClr>
            </a:sp3d>
          </c:spPr>
          <c:invertIfNegative val="0"/>
          <c:dLbls>
            <c:dLbl>
              <c:idx val="0"/>
              <c:layout>
                <c:manualLayout>
                  <c:x val="1.2750455373406194E-2"/>
                  <c:y val="-2.91696444670625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6A-45DD-AB34-F9660D4D4D73}"/>
                </c:ext>
              </c:extLst>
            </c:dLbl>
            <c:dLbl>
              <c:idx val="1"/>
              <c:layout>
                <c:manualLayout>
                  <c:x val="1.4571948998178506E-2"/>
                  <c:y val="-1.2728719172633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6A-45DD-AB34-F9660D4D4D73}"/>
                </c:ext>
              </c:extLst>
            </c:dLbl>
            <c:dLbl>
              <c:idx val="2"/>
              <c:layout>
                <c:manualLayout>
                  <c:x val="5.0986070418254717E-3"/>
                  <c:y val="-2.6761323371743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6A-45DD-AB34-F9660D4D4D73}"/>
                </c:ext>
              </c:extLst>
            </c:dLbl>
            <c:dLbl>
              <c:idx val="3"/>
              <c:layout>
                <c:manualLayout>
                  <c:x val="3.2770693063488812E-3"/>
                  <c:y val="-3.3803416730551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6A-45DD-AB34-F9660D4D4D7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SITFIN!$L$5:$L$8</c:f>
              <c:strCache>
                <c:ptCount val="4"/>
                <c:pt idx="0">
                  <c:v>ACTIVOS </c:v>
                </c:pt>
                <c:pt idx="1">
                  <c:v>PASIVOS</c:v>
                </c:pt>
                <c:pt idx="2">
                  <c:v>INTERÉS MINORITARIO </c:v>
                </c:pt>
                <c:pt idx="3">
                  <c:v>PATRIMONIO</c:v>
                </c:pt>
              </c:strCache>
            </c:strRef>
          </c:cat>
          <c:val>
            <c:numRef>
              <c:f>SITFIN!$R$5:$R$8</c:f>
              <c:numCache>
                <c:formatCode>_(\ * #,##0.0,,,_);_(\ * \(#,##0.0,,,\)</c:formatCode>
                <c:ptCount val="4"/>
                <c:pt idx="0">
                  <c:v>1287476920806765</c:v>
                </c:pt>
                <c:pt idx="1">
                  <c:v>1019943933356988</c:v>
                </c:pt>
                <c:pt idx="2">
                  <c:v>21003561905202.699</c:v>
                </c:pt>
                <c:pt idx="3">
                  <c:v>246529425544575</c:v>
                </c:pt>
              </c:numCache>
            </c:numRef>
          </c:val>
          <c:shape val="cylinder"/>
          <c:extLst>
            <c:ext xmlns:c16="http://schemas.microsoft.com/office/drawing/2014/chart" uri="{C3380CC4-5D6E-409C-BE32-E72D297353CC}">
              <c16:uniqueId val="{00000004-886A-45DD-AB34-F9660D4D4D73}"/>
            </c:ext>
          </c:extLst>
        </c:ser>
        <c:ser>
          <c:idx val="0"/>
          <c:order val="1"/>
          <c:tx>
            <c:strRef>
              <c:f>SITFIN!$Q$3:$Q$4</c:f>
              <c:strCache>
                <c:ptCount val="2"/>
                <c:pt idx="0">
                  <c:v>SECTOR PÚBLICO</c:v>
                </c:pt>
                <c:pt idx="1">
                  <c:v>2016</c:v>
                </c:pt>
              </c:strCache>
            </c:strRef>
          </c:tx>
          <c:spPr>
            <a:solidFill>
              <a:schemeClr val="accent5">
                <a:lumMod val="50000"/>
              </a:schemeClr>
            </a:solidFill>
            <a:ln w="25400" cap="flat" cmpd="sng" algn="ctr">
              <a:solidFill>
                <a:schemeClr val="accent5">
                  <a:lumMod val="50000"/>
                </a:schemeClr>
              </a:solidFill>
              <a:prstDash val="solid"/>
            </a:ln>
            <a:effectLst/>
            <a:sp3d contourW="25400">
              <a:contourClr>
                <a:schemeClr val="accent5">
                  <a:lumMod val="50000"/>
                </a:schemeClr>
              </a:contourClr>
            </a:sp3d>
          </c:spPr>
          <c:invertIfNegative val="0"/>
          <c:dLbls>
            <c:dLbl>
              <c:idx val="0"/>
              <c:layout>
                <c:manualLayout>
                  <c:x val="3.6801810818081739E-2"/>
                  <c:y val="-2.55607721446352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6A-45DD-AB34-F9660D4D4D73}"/>
                </c:ext>
              </c:extLst>
            </c:dLbl>
            <c:dLbl>
              <c:idx val="1"/>
              <c:layout>
                <c:manualLayout>
                  <c:x val="2.8786057747486275E-2"/>
                  <c:y val="-1.27286607302612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6A-45DD-AB34-F9660D4D4D73}"/>
                </c:ext>
              </c:extLst>
            </c:dLbl>
            <c:dLbl>
              <c:idx val="2"/>
              <c:layout>
                <c:manualLayout>
                  <c:x val="1.6393495304929388E-2"/>
                  <c:y val="-1.7840815159188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6A-45DD-AB34-F9660D4D4D73}"/>
                </c:ext>
              </c:extLst>
            </c:dLbl>
            <c:dLbl>
              <c:idx val="3"/>
              <c:layout>
                <c:manualLayout>
                  <c:x val="2.2955667919358821E-2"/>
                  <c:y val="-2.3579107872697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86A-45DD-AB34-F9660D4D4D7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SITFIN!$L$5:$L$8</c:f>
              <c:strCache>
                <c:ptCount val="4"/>
                <c:pt idx="0">
                  <c:v>ACTIVOS </c:v>
                </c:pt>
                <c:pt idx="1">
                  <c:v>PASIVOS</c:v>
                </c:pt>
                <c:pt idx="2">
                  <c:v>INTERÉS MINORITARIO </c:v>
                </c:pt>
                <c:pt idx="3">
                  <c:v>PATRIMONIO</c:v>
                </c:pt>
              </c:strCache>
            </c:strRef>
          </c:cat>
          <c:val>
            <c:numRef>
              <c:f>SITFIN!$Q$5:$Q$8</c:f>
              <c:numCache>
                <c:formatCode>_(\ * #,##0.0,,,_);_(\ * \(#,##0.0,,,\)</c:formatCode>
                <c:ptCount val="4"/>
                <c:pt idx="0">
                  <c:v>1207973460205860</c:v>
                </c:pt>
                <c:pt idx="1">
                  <c:v>953510581689000</c:v>
                </c:pt>
                <c:pt idx="2">
                  <c:v>19475696246600</c:v>
                </c:pt>
                <c:pt idx="3">
                  <c:v>234987182270250</c:v>
                </c:pt>
              </c:numCache>
            </c:numRef>
          </c:val>
          <c:shape val="cylinder"/>
          <c:extLst>
            <c:ext xmlns:c16="http://schemas.microsoft.com/office/drawing/2014/chart" uri="{C3380CC4-5D6E-409C-BE32-E72D297353CC}">
              <c16:uniqueId val="{00000009-886A-45DD-AB34-F9660D4D4D73}"/>
            </c:ext>
          </c:extLst>
        </c:ser>
        <c:dLbls>
          <c:showLegendKey val="0"/>
          <c:showVal val="0"/>
          <c:showCatName val="0"/>
          <c:showSerName val="0"/>
          <c:showPercent val="0"/>
          <c:showBubbleSize val="0"/>
        </c:dLbls>
        <c:gapWidth val="109"/>
        <c:gapDepth val="106"/>
        <c:shape val="box"/>
        <c:axId val="343068648"/>
        <c:axId val="343066688"/>
        <c:axId val="0"/>
      </c:bar3DChart>
      <c:catAx>
        <c:axId val="343068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43066688"/>
        <c:crosses val="autoZero"/>
        <c:auto val="1"/>
        <c:lblAlgn val="ctr"/>
        <c:lblOffset val="100"/>
        <c:noMultiLvlLbl val="0"/>
      </c:catAx>
      <c:valAx>
        <c:axId val="343066688"/>
        <c:scaling>
          <c:orientation val="minMax"/>
        </c:scaling>
        <c:delete val="0"/>
        <c:axPos val="l"/>
        <c:numFmt formatCode="_(\ * #,##0.0,,,_);_(\ *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4306864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340"/>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190789591054147E-2"/>
          <c:y val="0"/>
          <c:w val="0.93792811350904115"/>
          <c:h val="0.85150895068924237"/>
        </c:manualLayout>
      </c:layout>
      <c:bar3DChart>
        <c:barDir val="col"/>
        <c:grouping val="clustered"/>
        <c:varyColors val="0"/>
        <c:ser>
          <c:idx val="1"/>
          <c:order val="0"/>
          <c:tx>
            <c:strRef>
              <c:f>'G 2-9'!$C$1</c:f>
              <c:strCache>
                <c:ptCount val="1"/>
                <c:pt idx="0">
                  <c:v>2016</c:v>
                </c:pt>
              </c:strCache>
            </c:strRef>
          </c:tx>
          <c:spPr>
            <a:solidFill>
              <a:schemeClr val="bg1">
                <a:lumMod val="50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1.3988298337707787E-2"/>
                  <c:y val="-9.62380253825609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6E-4E7F-907E-AA79FBD5CCFB}"/>
                </c:ext>
              </c:extLst>
            </c:dLbl>
            <c:dLbl>
              <c:idx val="1"/>
              <c:layout>
                <c:manualLayout>
                  <c:x val="-2.6037510936132983E-2"/>
                  <c:y val="-2.2296992261890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46E-4E7F-907E-AA79FBD5CCFB}"/>
                </c:ext>
              </c:extLst>
            </c:dLbl>
            <c:dLbl>
              <c:idx val="2"/>
              <c:layout>
                <c:manualLayout>
                  <c:x val="-3.6797244094488236E-2"/>
                  <c:y val="-1.3850502787073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6E-4E7F-907E-AA79FBD5CCFB}"/>
                </c:ext>
              </c:extLst>
            </c:dLbl>
            <c:dLbl>
              <c:idx val="3"/>
              <c:layout>
                <c:manualLayout>
                  <c:x val="-2.3064195100612424E-2"/>
                  <c:y val="1.64331926669169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6E-4E7F-907E-AA79FBD5CCFB}"/>
                </c:ext>
              </c:extLst>
            </c:dLbl>
            <c:dLbl>
              <c:idx val="4"/>
              <c:layout>
                <c:manualLayout>
                  <c:x val="-2.664413823272091E-2"/>
                  <c:y val="9.0613469136286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6E-4E7F-907E-AA79FBD5CCFB}"/>
                </c:ext>
              </c:extLst>
            </c:dLbl>
            <c:dLbl>
              <c:idx val="5"/>
              <c:layout>
                <c:manualLayout>
                  <c:x val="-8.5288713910761163E-3"/>
                  <c:y val="7.5039479217842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6E-4E7F-907E-AA79FBD5CCF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2-9'!$A$2:$A$7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2-9'!$C$2:$C$7</c:f>
              <c:numCache>
                <c:formatCode>_(\ * #,##0.0,_);_(\ * \(#,##0.0,\)</c:formatCode>
                <c:ptCount val="6"/>
                <c:pt idx="0">
                  <c:v>407863247.52200001</c:v>
                </c:pt>
                <c:pt idx="1">
                  <c:v>90880815.909999996</c:v>
                </c:pt>
                <c:pt idx="2">
                  <c:v>337595980.34100002</c:v>
                </c:pt>
                <c:pt idx="3">
                  <c:v>-20613548.729000032</c:v>
                </c:pt>
                <c:pt idx="4">
                  <c:v>5357225.5629999992</c:v>
                </c:pt>
                <c:pt idx="5">
                  <c:v>-4637941.8463600324</c:v>
                </c:pt>
              </c:numCache>
            </c:numRef>
          </c:val>
          <c:shape val="cylinder"/>
          <c:extLst>
            <c:ext xmlns:c16="http://schemas.microsoft.com/office/drawing/2014/chart" uri="{C3380CC4-5D6E-409C-BE32-E72D297353CC}">
              <c16:uniqueId val="{00000005-846E-4E7F-907E-AA79FBD5CCFB}"/>
            </c:ext>
          </c:extLst>
        </c:ser>
        <c:ser>
          <c:idx val="0"/>
          <c:order val="1"/>
          <c:tx>
            <c:strRef>
              <c:f>'G 2-9'!$B$1</c:f>
              <c:strCache>
                <c:ptCount val="1"/>
                <c:pt idx="0">
                  <c:v>2017</c:v>
                </c:pt>
              </c:strCache>
            </c:strRef>
          </c:tx>
          <c:spPr>
            <a:solidFill>
              <a:srgbClr val="FF9933"/>
            </a:solidFill>
            <a:ln w="25400" cap="flat" cmpd="sng" algn="ctr">
              <a:solidFill>
                <a:schemeClr val="bg1"/>
              </a:solidFill>
              <a:prstDash val="solid"/>
            </a:ln>
            <a:effectLst/>
            <a:scene3d>
              <a:camera prst="orthographicFront"/>
              <a:lightRig rig="threePt" dir="t"/>
            </a:scene3d>
          </c:spPr>
          <c:invertIfNegative val="0"/>
          <c:dPt>
            <c:idx val="0"/>
            <c:invertIfNegative val="0"/>
            <c:bubble3D val="0"/>
            <c:spPr>
              <a:solidFill>
                <a:srgbClr val="FF9933"/>
              </a:solidFill>
              <a:ln w="25400" cap="flat" cmpd="sng" algn="ctr">
                <a:solidFill>
                  <a:schemeClr val="tx1"/>
                </a:solidFill>
                <a:prstDash val="solid"/>
              </a:ln>
              <a:effectLst/>
              <a:scene3d>
                <a:camera prst="orthographicFront"/>
                <a:lightRig rig="threePt" dir="t"/>
              </a:scene3d>
            </c:spPr>
            <c:extLst>
              <c:ext xmlns:c16="http://schemas.microsoft.com/office/drawing/2014/chart" uri="{C3380CC4-5D6E-409C-BE32-E72D297353CC}">
                <c16:uniqueId val="{0000000C-846E-4E7F-907E-AA79FBD5CCFB}"/>
              </c:ext>
            </c:extLst>
          </c:dPt>
          <c:dLbls>
            <c:dLbl>
              <c:idx val="0"/>
              <c:layout>
                <c:manualLayout>
                  <c:x val="1.1893372703412022E-2"/>
                  <c:y val="-1.1269032499491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46E-4E7F-907E-AA79FBD5CCFB}"/>
                </c:ext>
              </c:extLst>
            </c:dLbl>
            <c:dLbl>
              <c:idx val="1"/>
              <c:layout>
                <c:manualLayout>
                  <c:x val="-2.1910542432195977E-3"/>
                  <c:y val="-3.4041055947372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46E-4E7F-907E-AA79FBD5CCFB}"/>
                </c:ext>
              </c:extLst>
            </c:dLbl>
            <c:dLbl>
              <c:idx val="2"/>
              <c:layout>
                <c:manualLayout>
                  <c:x val="1.4084426946631671E-2"/>
                  <c:y val="-1.526157103403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6E-4E7F-907E-AA79FBD5CCFB}"/>
                </c:ext>
              </c:extLst>
            </c:dLbl>
            <c:dLbl>
              <c:idx val="3"/>
              <c:layout>
                <c:manualLayout>
                  <c:x val="1.0915573053368328E-2"/>
                  <c:y val="1.5484349887197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46E-4E7F-907E-AA79FBD5CCFB}"/>
                </c:ext>
              </c:extLst>
            </c:dLbl>
            <c:dLbl>
              <c:idx val="4"/>
              <c:layout>
                <c:manualLayout>
                  <c:x val="-7.7466097987751534E-3"/>
                  <c:y val="-1.7574324493254332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46E-4E7F-907E-AA79FBD5CCFB}"/>
                </c:ext>
              </c:extLst>
            </c:dLbl>
            <c:dLbl>
              <c:idx val="5"/>
              <c:layout>
                <c:manualLayout>
                  <c:x val="3.1632874015748033E-2"/>
                  <c:y val="1.4546076907081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46E-4E7F-907E-AA79FBD5CCF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2-9'!$A$2:$A$7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2-9'!$B$2:$B$7</c:f>
              <c:numCache>
                <c:formatCode>_(\ * #,##0.0,_);_(\ * \(#,##0.0,\)</c:formatCode>
                <c:ptCount val="6"/>
                <c:pt idx="0">
                  <c:v>375829378.97425401</c:v>
                </c:pt>
                <c:pt idx="1">
                  <c:v>98495165.485336497</c:v>
                </c:pt>
                <c:pt idx="2">
                  <c:v>305987843.45372099</c:v>
                </c:pt>
                <c:pt idx="3">
                  <c:v>-28653629.964803457</c:v>
                </c:pt>
                <c:pt idx="4">
                  <c:v>8642474.0800035596</c:v>
                </c:pt>
                <c:pt idx="5">
                  <c:v>-4815543.4785382478</c:v>
                </c:pt>
              </c:numCache>
            </c:numRef>
          </c:val>
          <c:shape val="cylinder"/>
          <c:extLst>
            <c:ext xmlns:c16="http://schemas.microsoft.com/office/drawing/2014/chart" uri="{C3380CC4-5D6E-409C-BE32-E72D297353CC}">
              <c16:uniqueId val="{00000009-846E-4E7F-907E-AA79FBD5CCFB}"/>
            </c:ext>
          </c:extLst>
        </c:ser>
        <c:dLbls>
          <c:showLegendKey val="0"/>
          <c:showVal val="1"/>
          <c:showCatName val="0"/>
          <c:showSerName val="0"/>
          <c:showPercent val="0"/>
          <c:showBubbleSize val="0"/>
        </c:dLbls>
        <c:gapWidth val="75"/>
        <c:shape val="box"/>
        <c:axId val="343067080"/>
        <c:axId val="343067472"/>
        <c:axId val="0"/>
      </c:bar3DChart>
      <c:catAx>
        <c:axId val="343067080"/>
        <c:scaling>
          <c:orientation val="minMax"/>
        </c:scaling>
        <c:delete val="0"/>
        <c:axPos val="b"/>
        <c:numFmt formatCode="General" sourceLinked="1"/>
        <c:majorTickMark val="none"/>
        <c:minorTickMark val="none"/>
        <c:tickLblPos val="low"/>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s-CO"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crossAx val="343067472"/>
        <c:crosses val="autoZero"/>
        <c:auto val="1"/>
        <c:lblAlgn val="ctr"/>
        <c:lblOffset val="100"/>
        <c:noMultiLvlLbl val="0"/>
      </c:catAx>
      <c:valAx>
        <c:axId val="343067472"/>
        <c:scaling>
          <c:orientation val="minMax"/>
        </c:scaling>
        <c:delete val="1"/>
        <c:axPos val="l"/>
        <c:numFmt formatCode="_(\ * #,##0.0,_);_(\ * \(#,##0.0,\)" sourceLinked="1"/>
        <c:majorTickMark val="none"/>
        <c:minorTickMark val="none"/>
        <c:tickLblPos val="none"/>
        <c:crossAx val="343067080"/>
        <c:crosses val="autoZero"/>
        <c:crossBetween val="between"/>
      </c:valAx>
      <c:spPr>
        <a:noFill/>
        <a:ln>
          <a:noFill/>
        </a:ln>
        <a:effectLst/>
      </c:spPr>
    </c:plotArea>
    <c:legend>
      <c:legendPos val="b"/>
      <c:layout>
        <c:manualLayout>
          <c:xMode val="edge"/>
          <c:yMode val="edge"/>
          <c:x val="0.76574554725952504"/>
          <c:y val="7.1464244502230517E-2"/>
          <c:w val="0.10955055098906581"/>
          <c:h val="0.11498559763171444"/>
        </c:manualLayout>
      </c:layout>
      <c:overlay val="0"/>
      <c:spPr>
        <a:noFill/>
        <a:ln>
          <a:noFill/>
        </a:ln>
        <a:effectLst/>
      </c:spPr>
      <c:txPr>
        <a:bodyPr rot="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6350" cap="flat" cmpd="sng" algn="ctr">
      <a:noFill/>
      <a:prstDash val="solid"/>
      <a:round/>
    </a:ln>
    <a:effectLst/>
  </c:spPr>
  <c:txPr>
    <a:bodyPr/>
    <a:lstStyle/>
    <a:p>
      <a:pPr>
        <a:defRPr/>
      </a:pPr>
      <a:endParaRPr lang="es-419"/>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2232D-FAFA-4B8E-8C8C-19FC086DE6A3}" type="doc">
      <dgm:prSet loTypeId="urn:microsoft.com/office/officeart/2005/8/layout/radial2" loCatId="relationship" qsTypeId="urn:microsoft.com/office/officeart/2005/8/quickstyle/3d4" qsCatId="3D" csTypeId="urn:microsoft.com/office/officeart/2005/8/colors/colorful3" csCatId="colorful" phldr="1"/>
      <dgm:spPr/>
      <dgm:t>
        <a:bodyPr/>
        <a:lstStyle/>
        <a:p>
          <a:endParaRPr lang="es-ES"/>
        </a:p>
      </dgm:t>
    </dgm:pt>
    <dgm:pt modelId="{9DF46E10-A583-4C14-BB0E-F78E0980C81E}">
      <dgm:prSet phldrT="[Texto]" custT="1"/>
      <dgm:spPr>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dgm:spPr>
      <dgm:t>
        <a:bodyPr/>
        <a:lstStyle/>
        <a:p>
          <a:r>
            <a:rPr lang="es-MX" sz="1800" b="0" dirty="0">
              <a:solidFill>
                <a:sysClr val="windowText" lastClr="000000"/>
              </a:solidFill>
              <a:effectLst>
                <a:outerShdw blurRad="38100" dist="38100" dir="2700000" algn="tl">
                  <a:srgbClr val="C0C0C0"/>
                </a:outerShdw>
              </a:effectLst>
              <a:latin typeface="Calibri"/>
              <a:cs typeface="+mn-cs"/>
            </a:rPr>
            <a:t>1</a:t>
          </a:r>
          <a:r>
            <a:rPr lang="es-MX" sz="1800" b="1"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800" b="1" dirty="0"/>
        </a:p>
      </dgm:t>
    </dgm:pt>
    <dgm:pt modelId="{AF211E25-4738-4034-A58A-C2733435E09F}" type="parTrans" cxnId="{DCB1DAC2-858B-43AA-8FB7-E7047D956872}">
      <dgm:prSet/>
      <dgm:spPr/>
      <dgm:t>
        <a:bodyPr/>
        <a:lstStyle/>
        <a:p>
          <a:endParaRPr lang="es-ES" sz="1900"/>
        </a:p>
      </dgm:t>
    </dgm:pt>
    <dgm:pt modelId="{12FCC170-E7E4-4CAF-941F-D50F94DAF2FB}" type="sibTrans" cxnId="{DCB1DAC2-858B-43AA-8FB7-E7047D956872}">
      <dgm:prSet/>
      <dgm:spPr/>
      <dgm:t>
        <a:bodyPr/>
        <a:lstStyle/>
        <a:p>
          <a:endParaRPr lang="es-ES" sz="1900"/>
        </a:p>
      </dgm:t>
    </dgm:pt>
    <dgm:pt modelId="{CD02E64A-805D-41E6-9618-D62982B94046}">
      <dgm:prSet phldrT="[Texto]" custT="1"/>
      <dgm:spPr>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dgm:spPr>
      <dgm:t>
        <a:bodyPr/>
        <a:lstStyle/>
        <a:p>
          <a:r>
            <a:rPr lang="es-MX" sz="1800" b="1"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800" b="1" dirty="0"/>
        </a:p>
      </dgm:t>
    </dgm:pt>
    <dgm:pt modelId="{A4EB43E1-84F9-4518-8458-6AE7597D75B1}" type="parTrans" cxnId="{468E45B2-CF59-4A03-B8F7-90D9F322BA3F}">
      <dgm:prSet/>
      <dgm:spPr/>
      <dgm:t>
        <a:bodyPr/>
        <a:lstStyle/>
        <a:p>
          <a:endParaRPr lang="es-ES" sz="1900"/>
        </a:p>
      </dgm:t>
    </dgm:pt>
    <dgm:pt modelId="{1DDC7D43-43D3-4078-B49C-32BCCE31D429}" type="sibTrans" cxnId="{468E45B2-CF59-4A03-B8F7-90D9F322BA3F}">
      <dgm:prSet/>
      <dgm:spPr/>
      <dgm:t>
        <a:bodyPr/>
        <a:lstStyle/>
        <a:p>
          <a:endParaRPr lang="es-ES" sz="1900"/>
        </a:p>
      </dgm:t>
    </dgm:pt>
    <dgm:pt modelId="{036FE566-7592-4280-B2AC-79B6C09B8864}">
      <dgm:prSet phldrT="[Texto]" custT="1"/>
      <dgm:spPr>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dgm:spPr>
      <dgm:t>
        <a:bodyPr/>
        <a:lstStyle/>
        <a:p>
          <a:r>
            <a:rPr lang="es-ES" sz="2400" b="1" dirty="0">
              <a:solidFill>
                <a:schemeClr val="tx1"/>
              </a:solidFill>
              <a:latin typeface="Calibri" panose="020F0502020204030204" pitchFamily="34" charset="0"/>
            </a:rPr>
            <a:t>3. Entidades de gobierno </a:t>
          </a:r>
        </a:p>
      </dgm:t>
    </dgm:pt>
    <dgm:pt modelId="{8D52007B-04F7-4809-9EFF-C41160ACC4F1}" type="parTrans" cxnId="{7D8EC62B-8834-42B9-BBC2-1AEAC48A37D5}">
      <dgm:prSet/>
      <dgm:spPr/>
      <dgm:t>
        <a:bodyPr/>
        <a:lstStyle/>
        <a:p>
          <a:endParaRPr lang="es-ES" sz="1900"/>
        </a:p>
      </dgm:t>
    </dgm:pt>
    <dgm:pt modelId="{7E1F5562-4D5D-4614-8649-2FB7583DF66B}" type="sibTrans" cxnId="{7D8EC62B-8834-42B9-BBC2-1AEAC48A37D5}">
      <dgm:prSet/>
      <dgm:spPr/>
      <dgm:t>
        <a:bodyPr/>
        <a:lstStyle/>
        <a:p>
          <a:endParaRPr lang="es-ES" sz="1900"/>
        </a:p>
      </dgm:t>
    </dgm:pt>
    <dgm:pt modelId="{959930D8-02B3-4AB6-858E-0A8BCB48164F}" type="pres">
      <dgm:prSet presAssocID="{C262232D-FAFA-4B8E-8C8C-19FC086DE6A3}" presName="composite" presStyleCnt="0">
        <dgm:presLayoutVars>
          <dgm:chMax val="5"/>
          <dgm:dir/>
          <dgm:animLvl val="ctr"/>
          <dgm:resizeHandles val="exact"/>
        </dgm:presLayoutVars>
      </dgm:prSet>
      <dgm:spPr/>
    </dgm:pt>
    <dgm:pt modelId="{FCCB4666-85D5-43AB-A3F5-8FF69B0D82EF}" type="pres">
      <dgm:prSet presAssocID="{C262232D-FAFA-4B8E-8C8C-19FC086DE6A3}" presName="cycle" presStyleCnt="0"/>
      <dgm:spPr/>
    </dgm:pt>
    <dgm:pt modelId="{052B49CE-7C29-4ADB-8E02-1DEC9A1415EB}" type="pres">
      <dgm:prSet presAssocID="{C262232D-FAFA-4B8E-8C8C-19FC086DE6A3}" presName="centerShape" presStyleCnt="0"/>
      <dgm:spPr/>
    </dgm:pt>
    <dgm:pt modelId="{41CBC5EF-B56F-494A-8939-980D2B9D1EDF}" type="pres">
      <dgm:prSet presAssocID="{C262232D-FAFA-4B8E-8C8C-19FC086DE6A3}" presName="connSite" presStyleLbl="node1" presStyleIdx="0" presStyleCnt="4"/>
      <dgm:spPr/>
    </dgm:pt>
    <dgm:pt modelId="{8CC992E8-A0C8-476F-9F40-4E8F09CEECCF}" type="pres">
      <dgm:prSet presAssocID="{C262232D-FAFA-4B8E-8C8C-19FC086DE6A3}" presName="visible" presStyleLbl="node1" presStyleIdx="0" presStyleCnt="4" custScaleX="83792" custScaleY="124800" custLinFactNeighborY="-5865"/>
      <dgm:spPr>
        <a:gradFill rotWithShape="0">
          <a:gsLst>
            <a:gs pos="0">
              <a:schemeClr val="bg1"/>
            </a:gs>
            <a:gs pos="50000">
              <a:schemeClr val="accent6">
                <a:lumMod val="75000"/>
              </a:schemeClr>
            </a:gs>
            <a:gs pos="100000">
              <a:schemeClr val="accent6">
                <a:lumMod val="50000"/>
              </a:schemeClr>
            </a:gs>
          </a:gsLst>
          <a:lin ang="5400000" scaled="0"/>
        </a:gradFill>
        <a:scene3d>
          <a:camera prst="isometricTopUp">
            <a:rot lat="19068106" lon="20682644" rev="1931798"/>
          </a:camera>
          <a:lightRig rig="harsh" dir="t"/>
        </a:scene3d>
        <a:sp3d prstMaterial="clear">
          <a:bevelT w="127000" h="25400" prst="artDeco"/>
          <a:bevelB w="114300" prst="hardEdge"/>
        </a:sp3d>
      </dgm:spPr>
    </dgm:pt>
    <dgm:pt modelId="{F6CC1EB0-ABCB-44B4-8579-08A554B2F6CD}" type="pres">
      <dgm:prSet presAssocID="{AF211E25-4738-4034-A58A-C2733435E09F}" presName="Name25" presStyleLbl="parChTrans1D1" presStyleIdx="0" presStyleCnt="3"/>
      <dgm:spPr/>
    </dgm:pt>
    <dgm:pt modelId="{1356F96D-77F2-48B3-8353-640EDFF686F7}" type="pres">
      <dgm:prSet presAssocID="{9DF46E10-A583-4C14-BB0E-F78E0980C81E}" presName="node" presStyleCnt="0"/>
      <dgm:spPr/>
    </dgm:pt>
    <dgm:pt modelId="{1E02EFE4-F98A-4C9F-8D40-C3EDA9D04BF9}" type="pres">
      <dgm:prSet presAssocID="{9DF46E10-A583-4C14-BB0E-F78E0980C81E}" presName="parentNode" presStyleLbl="node1" presStyleIdx="1" presStyleCnt="4" custScaleX="270361" custScaleY="107472" custLinFactX="32592" custLinFactNeighborX="100000" custLinFactNeighborY="-114">
        <dgm:presLayoutVars>
          <dgm:chMax val="1"/>
          <dgm:bulletEnabled val="1"/>
        </dgm:presLayoutVars>
      </dgm:prSet>
      <dgm:spPr/>
    </dgm:pt>
    <dgm:pt modelId="{68493437-8682-438F-97A3-4D236F9B846C}" type="pres">
      <dgm:prSet presAssocID="{9DF46E10-A583-4C14-BB0E-F78E0980C81E}" presName="childNode" presStyleLbl="revTx" presStyleIdx="0" presStyleCnt="0">
        <dgm:presLayoutVars>
          <dgm:bulletEnabled val="1"/>
        </dgm:presLayoutVars>
      </dgm:prSet>
      <dgm:spPr/>
    </dgm:pt>
    <dgm:pt modelId="{FA9F25C7-5FCF-4FFD-86EA-D574DC3E22F3}" type="pres">
      <dgm:prSet presAssocID="{A4EB43E1-84F9-4518-8458-6AE7597D75B1}" presName="Name25" presStyleLbl="parChTrans1D1" presStyleIdx="1" presStyleCnt="3"/>
      <dgm:spPr/>
    </dgm:pt>
    <dgm:pt modelId="{19898688-C174-4E10-A236-D6989DE48053}" type="pres">
      <dgm:prSet presAssocID="{CD02E64A-805D-41E6-9618-D62982B94046}" presName="node" presStyleCnt="0"/>
      <dgm:spPr/>
    </dgm:pt>
    <dgm:pt modelId="{4CBEE7F2-FA8F-455D-899D-D2E2389A34C1}" type="pres">
      <dgm:prSet presAssocID="{CD02E64A-805D-41E6-9618-D62982B94046}" presName="parentNode" presStyleLbl="node1" presStyleIdx="2" presStyleCnt="4" custScaleX="283137" custScaleY="112950" custLinFactX="6622" custLinFactNeighborX="100000" custLinFactNeighborY="-9655">
        <dgm:presLayoutVars>
          <dgm:chMax val="1"/>
          <dgm:bulletEnabled val="1"/>
        </dgm:presLayoutVars>
      </dgm:prSet>
      <dgm:spPr/>
    </dgm:pt>
    <dgm:pt modelId="{66445095-13CE-4215-A68E-3EADCCD396C6}" type="pres">
      <dgm:prSet presAssocID="{CD02E64A-805D-41E6-9618-D62982B94046}" presName="childNode" presStyleLbl="revTx" presStyleIdx="0" presStyleCnt="0">
        <dgm:presLayoutVars>
          <dgm:bulletEnabled val="1"/>
        </dgm:presLayoutVars>
      </dgm:prSet>
      <dgm:spPr/>
    </dgm:pt>
    <dgm:pt modelId="{245F6F13-71EA-44A2-A0FE-712885068A4F}" type="pres">
      <dgm:prSet presAssocID="{8D52007B-04F7-4809-9EFF-C41160ACC4F1}" presName="Name25" presStyleLbl="parChTrans1D1" presStyleIdx="2" presStyleCnt="3"/>
      <dgm:spPr/>
    </dgm:pt>
    <dgm:pt modelId="{CD85E822-E639-44B9-A75E-28464151390E}" type="pres">
      <dgm:prSet presAssocID="{036FE566-7592-4280-B2AC-79B6C09B8864}" presName="node" presStyleCnt="0"/>
      <dgm:spPr/>
    </dgm:pt>
    <dgm:pt modelId="{E43465F4-A339-482C-87DC-E675E3944F47}" type="pres">
      <dgm:prSet presAssocID="{036FE566-7592-4280-B2AC-79B6C09B8864}" presName="parentNode" presStyleLbl="node1" presStyleIdx="3" presStyleCnt="4" custScaleX="273327" custScaleY="83360" custLinFactX="43221" custLinFactNeighborX="100000" custLinFactNeighborY="-30751">
        <dgm:presLayoutVars>
          <dgm:chMax val="1"/>
          <dgm:bulletEnabled val="1"/>
        </dgm:presLayoutVars>
      </dgm:prSet>
      <dgm:spPr/>
    </dgm:pt>
    <dgm:pt modelId="{2023C73D-EE00-4A76-8AAC-53DBAD8EEC59}" type="pres">
      <dgm:prSet presAssocID="{036FE566-7592-4280-B2AC-79B6C09B8864}" presName="childNode" presStyleLbl="revTx" presStyleIdx="0" presStyleCnt="0">
        <dgm:presLayoutVars>
          <dgm:bulletEnabled val="1"/>
        </dgm:presLayoutVars>
      </dgm:prSet>
      <dgm:spPr/>
    </dgm:pt>
  </dgm:ptLst>
  <dgm:cxnLst>
    <dgm:cxn modelId="{70DC5521-136C-4F46-A737-4BA64EECA9D5}" type="presOf" srcId="{9DF46E10-A583-4C14-BB0E-F78E0980C81E}" destId="{1E02EFE4-F98A-4C9F-8D40-C3EDA9D04BF9}" srcOrd="0" destOrd="0" presId="urn:microsoft.com/office/officeart/2005/8/layout/radial2"/>
    <dgm:cxn modelId="{4C478725-9C5B-46F8-92CF-BCD61DC2F370}" type="presOf" srcId="{AF211E25-4738-4034-A58A-C2733435E09F}" destId="{F6CC1EB0-ABCB-44B4-8579-08A554B2F6CD}" srcOrd="0" destOrd="0" presId="urn:microsoft.com/office/officeart/2005/8/layout/radial2"/>
    <dgm:cxn modelId="{7D8EC62B-8834-42B9-BBC2-1AEAC48A37D5}" srcId="{C262232D-FAFA-4B8E-8C8C-19FC086DE6A3}" destId="{036FE566-7592-4280-B2AC-79B6C09B8864}" srcOrd="2" destOrd="0" parTransId="{8D52007B-04F7-4809-9EFF-C41160ACC4F1}" sibTransId="{7E1F5562-4D5D-4614-8649-2FB7583DF66B}"/>
    <dgm:cxn modelId="{DC76B370-571D-45A6-B4A2-7BB8A64A83A7}" type="presOf" srcId="{8D52007B-04F7-4809-9EFF-C41160ACC4F1}" destId="{245F6F13-71EA-44A2-A0FE-712885068A4F}" srcOrd="0" destOrd="0" presId="urn:microsoft.com/office/officeart/2005/8/layout/radial2"/>
    <dgm:cxn modelId="{97202190-943D-480F-911B-35FBCD257DC4}" type="presOf" srcId="{036FE566-7592-4280-B2AC-79B6C09B8864}" destId="{E43465F4-A339-482C-87DC-E675E3944F47}" srcOrd="0" destOrd="0" presId="urn:microsoft.com/office/officeart/2005/8/layout/radial2"/>
    <dgm:cxn modelId="{581BB794-CCDF-4A01-A41E-FE3151CEC776}" type="presOf" srcId="{CD02E64A-805D-41E6-9618-D62982B94046}" destId="{4CBEE7F2-FA8F-455D-899D-D2E2389A34C1}" srcOrd="0" destOrd="0" presId="urn:microsoft.com/office/officeart/2005/8/layout/radial2"/>
    <dgm:cxn modelId="{94A2B2A5-52A2-45FF-967F-24395FA5A8C6}" type="presOf" srcId="{C262232D-FAFA-4B8E-8C8C-19FC086DE6A3}" destId="{959930D8-02B3-4AB6-858E-0A8BCB48164F}" srcOrd="0" destOrd="0" presId="urn:microsoft.com/office/officeart/2005/8/layout/radial2"/>
    <dgm:cxn modelId="{8587E6A9-4C9A-4935-B082-2420ADC096D2}" type="presOf" srcId="{A4EB43E1-84F9-4518-8458-6AE7597D75B1}" destId="{FA9F25C7-5FCF-4FFD-86EA-D574DC3E22F3}" srcOrd="0" destOrd="0" presId="urn:microsoft.com/office/officeart/2005/8/layout/radial2"/>
    <dgm:cxn modelId="{468E45B2-CF59-4A03-B8F7-90D9F322BA3F}" srcId="{C262232D-FAFA-4B8E-8C8C-19FC086DE6A3}" destId="{CD02E64A-805D-41E6-9618-D62982B94046}" srcOrd="1" destOrd="0" parTransId="{A4EB43E1-84F9-4518-8458-6AE7597D75B1}" sibTransId="{1DDC7D43-43D3-4078-B49C-32BCCE31D429}"/>
    <dgm:cxn modelId="{DCB1DAC2-858B-43AA-8FB7-E7047D956872}" srcId="{C262232D-FAFA-4B8E-8C8C-19FC086DE6A3}" destId="{9DF46E10-A583-4C14-BB0E-F78E0980C81E}" srcOrd="0" destOrd="0" parTransId="{AF211E25-4738-4034-A58A-C2733435E09F}" sibTransId="{12FCC170-E7E4-4CAF-941F-D50F94DAF2FB}"/>
    <dgm:cxn modelId="{16BBDEBC-75D3-49AD-B75F-23C9325698B5}" type="presParOf" srcId="{959930D8-02B3-4AB6-858E-0A8BCB48164F}" destId="{FCCB4666-85D5-43AB-A3F5-8FF69B0D82EF}" srcOrd="0" destOrd="0" presId="urn:microsoft.com/office/officeart/2005/8/layout/radial2"/>
    <dgm:cxn modelId="{BE1C7BFB-25A7-4097-A229-962E2E308AFA}" type="presParOf" srcId="{FCCB4666-85D5-43AB-A3F5-8FF69B0D82EF}" destId="{052B49CE-7C29-4ADB-8E02-1DEC9A1415EB}" srcOrd="0" destOrd="0" presId="urn:microsoft.com/office/officeart/2005/8/layout/radial2"/>
    <dgm:cxn modelId="{C1B7A4CC-DFEF-47A9-9C61-4A49B3DFA0AC}" type="presParOf" srcId="{052B49CE-7C29-4ADB-8E02-1DEC9A1415EB}" destId="{41CBC5EF-B56F-494A-8939-980D2B9D1EDF}" srcOrd="0" destOrd="0" presId="urn:microsoft.com/office/officeart/2005/8/layout/radial2"/>
    <dgm:cxn modelId="{2C8B4E02-6151-456C-BD16-01C4954ED70D}" type="presParOf" srcId="{052B49CE-7C29-4ADB-8E02-1DEC9A1415EB}" destId="{8CC992E8-A0C8-476F-9F40-4E8F09CEECCF}" srcOrd="1" destOrd="0" presId="urn:microsoft.com/office/officeart/2005/8/layout/radial2"/>
    <dgm:cxn modelId="{F643C85D-5DDC-4BDC-9AD6-AF625BEC2089}" type="presParOf" srcId="{FCCB4666-85D5-43AB-A3F5-8FF69B0D82EF}" destId="{F6CC1EB0-ABCB-44B4-8579-08A554B2F6CD}" srcOrd="1" destOrd="0" presId="urn:microsoft.com/office/officeart/2005/8/layout/radial2"/>
    <dgm:cxn modelId="{0396D123-A555-4B7E-92F9-917D78874223}" type="presParOf" srcId="{FCCB4666-85D5-43AB-A3F5-8FF69B0D82EF}" destId="{1356F96D-77F2-48B3-8353-640EDFF686F7}" srcOrd="2" destOrd="0" presId="urn:microsoft.com/office/officeart/2005/8/layout/radial2"/>
    <dgm:cxn modelId="{2DE7AB78-FE3C-43C6-A007-CAB2E5420BBF}" type="presParOf" srcId="{1356F96D-77F2-48B3-8353-640EDFF686F7}" destId="{1E02EFE4-F98A-4C9F-8D40-C3EDA9D04BF9}" srcOrd="0" destOrd="0" presId="urn:microsoft.com/office/officeart/2005/8/layout/radial2"/>
    <dgm:cxn modelId="{157CAD4D-8060-4072-904E-0E087497039C}" type="presParOf" srcId="{1356F96D-77F2-48B3-8353-640EDFF686F7}" destId="{68493437-8682-438F-97A3-4D236F9B846C}" srcOrd="1" destOrd="0" presId="urn:microsoft.com/office/officeart/2005/8/layout/radial2"/>
    <dgm:cxn modelId="{28C61912-9157-4B31-8633-9F58552001DC}" type="presParOf" srcId="{FCCB4666-85D5-43AB-A3F5-8FF69B0D82EF}" destId="{FA9F25C7-5FCF-4FFD-86EA-D574DC3E22F3}" srcOrd="3" destOrd="0" presId="urn:microsoft.com/office/officeart/2005/8/layout/radial2"/>
    <dgm:cxn modelId="{FE5EA872-6AEE-4F8B-9F04-B04DE44E2268}" type="presParOf" srcId="{FCCB4666-85D5-43AB-A3F5-8FF69B0D82EF}" destId="{19898688-C174-4E10-A236-D6989DE48053}" srcOrd="4" destOrd="0" presId="urn:microsoft.com/office/officeart/2005/8/layout/radial2"/>
    <dgm:cxn modelId="{B20A42EF-885E-4790-BEA5-A084E9131B3D}" type="presParOf" srcId="{19898688-C174-4E10-A236-D6989DE48053}" destId="{4CBEE7F2-FA8F-455D-899D-D2E2389A34C1}" srcOrd="0" destOrd="0" presId="urn:microsoft.com/office/officeart/2005/8/layout/radial2"/>
    <dgm:cxn modelId="{1AD144D6-D26A-400E-860F-8305E3A33D64}" type="presParOf" srcId="{19898688-C174-4E10-A236-D6989DE48053}" destId="{66445095-13CE-4215-A68E-3EADCCD396C6}" srcOrd="1" destOrd="0" presId="urn:microsoft.com/office/officeart/2005/8/layout/radial2"/>
    <dgm:cxn modelId="{5F63F93A-322C-4C08-B3AA-3C68A05CC651}" type="presParOf" srcId="{FCCB4666-85D5-43AB-A3F5-8FF69B0D82EF}" destId="{245F6F13-71EA-44A2-A0FE-712885068A4F}" srcOrd="5" destOrd="0" presId="urn:microsoft.com/office/officeart/2005/8/layout/radial2"/>
    <dgm:cxn modelId="{86160BA9-8B63-4AC4-AC41-F3C73D0171E0}" type="presParOf" srcId="{FCCB4666-85D5-43AB-A3F5-8FF69B0D82EF}" destId="{CD85E822-E639-44B9-A75E-28464151390E}" srcOrd="6" destOrd="0" presId="urn:microsoft.com/office/officeart/2005/8/layout/radial2"/>
    <dgm:cxn modelId="{665480D6-0302-4C9D-8ACB-2BF7C4BF48DD}" type="presParOf" srcId="{CD85E822-E639-44B9-A75E-28464151390E}" destId="{E43465F4-A339-482C-87DC-E675E3944F47}" srcOrd="0" destOrd="0" presId="urn:microsoft.com/office/officeart/2005/8/layout/radial2"/>
    <dgm:cxn modelId="{C9948D5E-1895-44EB-A681-BAC9BEA4DBA0}" type="presParOf" srcId="{CD85E822-E639-44B9-A75E-28464151390E}" destId="{2023C73D-EE00-4A76-8AAC-53DBAD8EEC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4A0A95-FD30-4D8D-BB75-527E0FA395FD}" type="doc">
      <dgm:prSet loTypeId="urn:microsoft.com/office/officeart/2005/8/layout/lProcess2" loCatId="relationship" qsTypeId="urn:microsoft.com/office/officeart/2005/8/quickstyle/simple1" qsCatId="simple" csTypeId="urn:microsoft.com/office/officeart/2005/8/colors/accent3_1" csCatId="accent3" phldr="1"/>
      <dgm:spPr/>
      <dgm:t>
        <a:bodyPr/>
        <a:lstStyle/>
        <a:p>
          <a:endParaRPr lang="es-ES"/>
        </a:p>
      </dgm:t>
    </dgm:pt>
    <dgm:pt modelId="{640C6E21-7801-4C02-A549-E046BEC2DC94}">
      <dgm:prSet phldrT="[Texto]"/>
      <dgm:spPr/>
      <dgm:t>
        <a:bodyPr/>
        <a:lstStyle/>
        <a:p>
          <a:r>
            <a:rPr lang="es-ES" b="1" dirty="0"/>
            <a:t>Modificación del Cronograma para la implementación incorporado en la Resolución 693 de 2016</a:t>
          </a:r>
        </a:p>
      </dgm:t>
    </dgm:pt>
    <dgm:pt modelId="{FC473E0F-322D-4424-9068-6A6F72D5C828}" type="parTrans" cxnId="{97A60A31-E54C-4378-844F-3E4834517567}">
      <dgm:prSet/>
      <dgm:spPr/>
      <dgm:t>
        <a:bodyPr/>
        <a:lstStyle/>
        <a:p>
          <a:endParaRPr lang="es-ES"/>
        </a:p>
      </dgm:t>
    </dgm:pt>
    <dgm:pt modelId="{54781E23-FDA4-4A92-ACA3-14A27D32C892}" type="sibTrans" cxnId="{97A60A31-E54C-4378-844F-3E4834517567}">
      <dgm:prSet/>
      <dgm:spPr/>
      <dgm:t>
        <a:bodyPr/>
        <a:lstStyle/>
        <a:p>
          <a:endParaRPr lang="es-ES"/>
        </a:p>
      </dgm:t>
    </dgm:pt>
    <dgm:pt modelId="{F5942744-8568-41F5-8B52-A10664082429}">
      <dgm:prSet phldrT="[Texto]"/>
      <dgm:spPr>
        <a:ln>
          <a:solidFill>
            <a:schemeClr val="tx1"/>
          </a:solidFill>
        </a:ln>
      </dgm:spPr>
      <dgm:t>
        <a:bodyPr/>
        <a:lstStyle/>
        <a:p>
          <a:r>
            <a:rPr lang="es-ES" b="1" dirty="0"/>
            <a:t>Oficios y reuniones de las entidades con la CGN solicitando la ampliación del plazo por </a:t>
          </a:r>
          <a:r>
            <a:rPr lang="es-ES" b="1" dirty="0">
              <a:solidFill>
                <a:srgbClr val="C00000"/>
              </a:solidFill>
            </a:rPr>
            <a:t>limitaciones de tipo técnico, operativo, administrativo y presupuestal</a:t>
          </a:r>
        </a:p>
      </dgm:t>
    </dgm:pt>
    <dgm:pt modelId="{9D82D280-ABA8-4C17-9562-3DC575CED335}" type="parTrans" cxnId="{19A049A0-8B2C-437C-A9F0-ECAC6D36CA53}">
      <dgm:prSet/>
      <dgm:spPr/>
      <dgm:t>
        <a:bodyPr/>
        <a:lstStyle/>
        <a:p>
          <a:endParaRPr lang="es-ES"/>
        </a:p>
      </dgm:t>
    </dgm:pt>
    <dgm:pt modelId="{7D3A207F-3FE2-47C8-9AC3-80D25B8D6EAC}" type="sibTrans" cxnId="{19A049A0-8B2C-437C-A9F0-ECAC6D36CA53}">
      <dgm:prSet/>
      <dgm:spPr/>
      <dgm:t>
        <a:bodyPr/>
        <a:lstStyle/>
        <a:p>
          <a:endParaRPr lang="es-ES"/>
        </a:p>
      </dgm:t>
    </dgm:pt>
    <dgm:pt modelId="{3CF6C971-2CA0-49EC-A42C-F955B4D3C4C3}">
      <dgm:prSet phldrT="[Texto]"/>
      <dgm:spPr/>
      <dgm:t>
        <a:bodyPr/>
        <a:lstStyle/>
        <a:p>
          <a:r>
            <a:rPr lang="es-ES" b="1" u="none" dirty="0"/>
            <a:t>Como resultado de las encuestas realizadas a las entidades, en donde se evidenciaron dificultades en:</a:t>
          </a:r>
        </a:p>
      </dgm:t>
    </dgm:pt>
    <dgm:pt modelId="{A1E983F1-BA58-4348-8EF0-4F99BB5C7489}" type="parTrans" cxnId="{AA1032A1-71BB-4D2E-8F8A-6E1F06B758A6}">
      <dgm:prSet/>
      <dgm:spPr/>
      <dgm:t>
        <a:bodyPr/>
        <a:lstStyle/>
        <a:p>
          <a:endParaRPr lang="es-ES"/>
        </a:p>
      </dgm:t>
    </dgm:pt>
    <dgm:pt modelId="{5A8481EF-2227-45A6-AF7A-1245EE7BB7A5}" type="sibTrans" cxnId="{AA1032A1-71BB-4D2E-8F8A-6E1F06B758A6}">
      <dgm:prSet/>
      <dgm:spPr/>
      <dgm:t>
        <a:bodyPr/>
        <a:lstStyle/>
        <a:p>
          <a:endParaRPr lang="es-ES"/>
        </a:p>
      </dgm:t>
    </dgm:pt>
    <dgm:pt modelId="{C72F816F-21E9-4EF0-BC5C-75C628768B2B}">
      <dgm:prSet phldrT="[Texto]" custT="1"/>
      <dgm:spPr>
        <a:ln>
          <a:solidFill>
            <a:schemeClr val="tx1"/>
          </a:solidFill>
        </a:ln>
      </dgm:spPr>
      <dgm:t>
        <a:bodyPr/>
        <a:lstStyle/>
        <a:p>
          <a:r>
            <a:rPr lang="es-ES" sz="1700" b="1" u="none" dirty="0">
              <a:solidFill>
                <a:srgbClr val="C00000"/>
              </a:solidFill>
            </a:rPr>
            <a:t>Reconocimiento y medición</a:t>
          </a:r>
          <a:r>
            <a:rPr lang="es-ES" sz="1700" b="1" u="none" dirty="0"/>
            <a:t>: propiedades, planta y equipo, bienes de uso público, CXC, intangibles e inventarios</a:t>
          </a:r>
        </a:p>
      </dgm:t>
    </dgm:pt>
    <dgm:pt modelId="{BBE34E2C-F9A9-461B-B8F7-CB704667688C}" type="parTrans" cxnId="{7E0DADAF-54FF-4BCF-A467-1CDC1D6722C5}">
      <dgm:prSet/>
      <dgm:spPr/>
      <dgm:t>
        <a:bodyPr/>
        <a:lstStyle/>
        <a:p>
          <a:endParaRPr lang="es-ES"/>
        </a:p>
      </dgm:t>
    </dgm:pt>
    <dgm:pt modelId="{E6A98814-C947-40C0-AE0E-B5F021EB3CB8}" type="sibTrans" cxnId="{7E0DADAF-54FF-4BCF-A467-1CDC1D6722C5}">
      <dgm:prSet/>
      <dgm:spPr/>
      <dgm:t>
        <a:bodyPr/>
        <a:lstStyle/>
        <a:p>
          <a:endParaRPr lang="es-ES"/>
        </a:p>
      </dgm:t>
    </dgm:pt>
    <dgm:pt modelId="{4F6B00D3-F5BE-4840-943D-4B221043270A}">
      <dgm:prSet phldrT="[Texto]" custT="1"/>
      <dgm:spPr>
        <a:ln>
          <a:solidFill>
            <a:schemeClr val="tx1"/>
          </a:solidFill>
        </a:ln>
      </dgm:spPr>
      <dgm:t>
        <a:bodyPr/>
        <a:lstStyle/>
        <a:p>
          <a:r>
            <a:rPr lang="es-ES" sz="1700" b="1" u="none" dirty="0">
              <a:solidFill>
                <a:srgbClr val="C00000"/>
              </a:solidFill>
            </a:rPr>
            <a:t>Sistemas de información</a:t>
          </a:r>
          <a:r>
            <a:rPr lang="es-ES" sz="1700" b="1" u="none" dirty="0"/>
            <a:t>: los aplicativos contables no están preparados para soportar cambios normativos</a:t>
          </a:r>
        </a:p>
      </dgm:t>
    </dgm:pt>
    <dgm:pt modelId="{CB689C97-170C-4255-8A35-835FB4AD9862}" type="parTrans" cxnId="{539A0069-1317-489F-B6D5-541D31F7A1DC}">
      <dgm:prSet/>
      <dgm:spPr/>
      <dgm:t>
        <a:bodyPr/>
        <a:lstStyle/>
        <a:p>
          <a:endParaRPr lang="es-ES"/>
        </a:p>
      </dgm:t>
    </dgm:pt>
    <dgm:pt modelId="{43796D0A-3156-4A49-8C7D-2D605B8007A8}" type="sibTrans" cxnId="{539A0069-1317-489F-B6D5-541D31F7A1DC}">
      <dgm:prSet/>
      <dgm:spPr/>
      <dgm:t>
        <a:bodyPr/>
        <a:lstStyle/>
        <a:p>
          <a:endParaRPr lang="es-ES"/>
        </a:p>
      </dgm:t>
    </dgm:pt>
    <dgm:pt modelId="{9A4A173E-9EAA-4398-87CD-234621DDDDEC}">
      <dgm:prSet phldrT="[Texto]" custT="1"/>
      <dgm:spPr>
        <a:ln>
          <a:solidFill>
            <a:schemeClr val="tx1"/>
          </a:solidFill>
        </a:ln>
      </dgm:spPr>
      <dgm:t>
        <a:bodyPr/>
        <a:lstStyle/>
        <a:p>
          <a:r>
            <a:rPr lang="es-ES" sz="1700" b="1" u="none" dirty="0">
              <a:solidFill>
                <a:srgbClr val="C00000"/>
              </a:solidFill>
            </a:rPr>
            <a:t>Recursos humanos</a:t>
          </a:r>
          <a:r>
            <a:rPr lang="es-ES" sz="1700" b="1" u="none" dirty="0"/>
            <a:t>: no se cuenta con personal suficiente y capacitado</a:t>
          </a:r>
        </a:p>
      </dgm:t>
    </dgm:pt>
    <dgm:pt modelId="{26E548F8-7056-4CBE-A698-4E1C07E3418A}" type="parTrans" cxnId="{714FC502-524C-4706-8CC3-CDAE61147DE6}">
      <dgm:prSet/>
      <dgm:spPr/>
      <dgm:t>
        <a:bodyPr/>
        <a:lstStyle/>
        <a:p>
          <a:endParaRPr lang="es-ES"/>
        </a:p>
      </dgm:t>
    </dgm:pt>
    <dgm:pt modelId="{74FD7035-A7B2-4F1D-BA56-82F2A3D10AA9}" type="sibTrans" cxnId="{714FC502-524C-4706-8CC3-CDAE61147DE6}">
      <dgm:prSet/>
      <dgm:spPr/>
      <dgm:t>
        <a:bodyPr/>
        <a:lstStyle/>
        <a:p>
          <a:endParaRPr lang="es-ES"/>
        </a:p>
      </dgm:t>
    </dgm:pt>
    <dgm:pt modelId="{D4DAFC40-4454-4FF7-A0F7-3FC162CFF86F}">
      <dgm:prSet phldrT="[Texto]" custT="1"/>
      <dgm:spPr>
        <a:ln>
          <a:solidFill>
            <a:schemeClr val="tx1"/>
          </a:solidFill>
        </a:ln>
      </dgm:spPr>
      <dgm:t>
        <a:bodyPr/>
        <a:lstStyle/>
        <a:p>
          <a:r>
            <a:rPr lang="es-ES" sz="1700" b="1" u="none" dirty="0">
              <a:solidFill>
                <a:srgbClr val="C00000"/>
              </a:solidFill>
            </a:rPr>
            <a:t>Depuración contable</a:t>
          </a:r>
          <a:r>
            <a:rPr lang="es-ES" sz="1700" b="1" u="none" dirty="0"/>
            <a:t>: cuentas contables pendientes de depuración que requieren de un tiempo considerable</a:t>
          </a:r>
        </a:p>
      </dgm:t>
    </dgm:pt>
    <dgm:pt modelId="{6DBD313C-F138-4B9C-80B6-B61A365E6A98}" type="parTrans" cxnId="{144B2B81-A36C-4C39-973E-C9E79BFCF7B5}">
      <dgm:prSet/>
      <dgm:spPr/>
      <dgm:t>
        <a:bodyPr/>
        <a:lstStyle/>
        <a:p>
          <a:endParaRPr lang="es-ES"/>
        </a:p>
      </dgm:t>
    </dgm:pt>
    <dgm:pt modelId="{75E68202-8982-4742-AE5B-A8C911230DB3}" type="sibTrans" cxnId="{144B2B81-A36C-4C39-973E-C9E79BFCF7B5}">
      <dgm:prSet/>
      <dgm:spPr/>
      <dgm:t>
        <a:bodyPr/>
        <a:lstStyle/>
        <a:p>
          <a:endParaRPr lang="es-ES"/>
        </a:p>
      </dgm:t>
    </dgm:pt>
    <dgm:pt modelId="{851C2AE9-F7B4-47D7-9076-E5A328EE4FD1}">
      <dgm:prSet phldrT="[Texto]" custT="1"/>
      <dgm:spPr>
        <a:ln>
          <a:solidFill>
            <a:schemeClr val="tx1"/>
          </a:solidFill>
        </a:ln>
      </dgm:spPr>
      <dgm:t>
        <a:bodyPr/>
        <a:lstStyle/>
        <a:p>
          <a:r>
            <a:rPr lang="es-ES" sz="1700" b="1" u="none" dirty="0">
              <a:solidFill>
                <a:srgbClr val="C00000"/>
              </a:solidFill>
            </a:rPr>
            <a:t>Recursos económicos insuficientes:</a:t>
          </a:r>
          <a:r>
            <a:rPr lang="es-ES" sz="1700" b="1" u="none" dirty="0"/>
            <a:t>  presupuestos insuficiente para adelantar el proceso de manera integral</a:t>
          </a:r>
        </a:p>
      </dgm:t>
    </dgm:pt>
    <dgm:pt modelId="{D951C45E-0A52-4B0E-A149-768B129138C1}" type="parTrans" cxnId="{BD8EE666-0633-46FD-BEDA-56DFFC729892}">
      <dgm:prSet/>
      <dgm:spPr/>
      <dgm:t>
        <a:bodyPr/>
        <a:lstStyle/>
        <a:p>
          <a:endParaRPr lang="es-ES"/>
        </a:p>
      </dgm:t>
    </dgm:pt>
    <dgm:pt modelId="{94BC1293-9E0B-4AFE-A332-2081606C8AC8}" type="sibTrans" cxnId="{BD8EE666-0633-46FD-BEDA-56DFFC729892}">
      <dgm:prSet/>
      <dgm:spPr/>
      <dgm:t>
        <a:bodyPr/>
        <a:lstStyle/>
        <a:p>
          <a:endParaRPr lang="es-ES"/>
        </a:p>
      </dgm:t>
    </dgm:pt>
    <dgm:pt modelId="{BE5DAFF1-C5B4-4335-B896-3F5F9FB1E907}" type="pres">
      <dgm:prSet presAssocID="{004A0A95-FD30-4D8D-BB75-527E0FA395FD}" presName="theList" presStyleCnt="0">
        <dgm:presLayoutVars>
          <dgm:dir/>
          <dgm:animLvl val="lvl"/>
          <dgm:resizeHandles val="exact"/>
        </dgm:presLayoutVars>
      </dgm:prSet>
      <dgm:spPr/>
    </dgm:pt>
    <dgm:pt modelId="{68E0CCD5-9641-49A5-AE13-A7ED7F51A5A8}" type="pres">
      <dgm:prSet presAssocID="{640C6E21-7801-4C02-A549-E046BEC2DC94}" presName="compNode" presStyleCnt="0"/>
      <dgm:spPr/>
    </dgm:pt>
    <dgm:pt modelId="{B16F359C-BEA9-4355-9006-A2CA58D89AE1}" type="pres">
      <dgm:prSet presAssocID="{640C6E21-7801-4C02-A549-E046BEC2DC94}" presName="aNode" presStyleLbl="bgShp" presStyleIdx="0" presStyleCnt="2" custLinFactNeighborX="-1611"/>
      <dgm:spPr/>
    </dgm:pt>
    <dgm:pt modelId="{97759C2C-FCDF-496B-8038-3F10B1D703EB}" type="pres">
      <dgm:prSet presAssocID="{640C6E21-7801-4C02-A549-E046BEC2DC94}" presName="textNode" presStyleLbl="bgShp" presStyleIdx="0" presStyleCnt="2"/>
      <dgm:spPr/>
    </dgm:pt>
    <dgm:pt modelId="{A1CBC5B5-FC06-4109-8437-C9BB4307F0B4}" type="pres">
      <dgm:prSet presAssocID="{640C6E21-7801-4C02-A549-E046BEC2DC94}" presName="compChildNode" presStyleCnt="0"/>
      <dgm:spPr/>
    </dgm:pt>
    <dgm:pt modelId="{316B6D2B-2FA1-4CC6-8AB2-8FCA0F05AEF5}" type="pres">
      <dgm:prSet presAssocID="{640C6E21-7801-4C02-A549-E046BEC2DC94}" presName="theInnerList" presStyleCnt="0"/>
      <dgm:spPr/>
    </dgm:pt>
    <dgm:pt modelId="{8251F27B-80C6-4B56-A471-3744BA9295BB}" type="pres">
      <dgm:prSet presAssocID="{F5942744-8568-41F5-8B52-A10664082429}" presName="childNode" presStyleLbl="node1" presStyleIdx="0" presStyleCnt="6">
        <dgm:presLayoutVars>
          <dgm:bulletEnabled val="1"/>
        </dgm:presLayoutVars>
      </dgm:prSet>
      <dgm:spPr/>
    </dgm:pt>
    <dgm:pt modelId="{0CF8F672-A757-4B26-91D5-B3D76DD5829E}" type="pres">
      <dgm:prSet presAssocID="{640C6E21-7801-4C02-A549-E046BEC2DC94}" presName="aSpace" presStyleCnt="0"/>
      <dgm:spPr/>
    </dgm:pt>
    <dgm:pt modelId="{056B1466-7571-441F-921F-5DDC816D51A6}" type="pres">
      <dgm:prSet presAssocID="{3CF6C971-2CA0-49EC-A42C-F955B4D3C4C3}" presName="compNode" presStyleCnt="0"/>
      <dgm:spPr/>
    </dgm:pt>
    <dgm:pt modelId="{45B002B7-33A2-4249-A740-8E8A6C6DE8E5}" type="pres">
      <dgm:prSet presAssocID="{3CF6C971-2CA0-49EC-A42C-F955B4D3C4C3}" presName="aNode" presStyleLbl="bgShp" presStyleIdx="1" presStyleCnt="2"/>
      <dgm:spPr/>
    </dgm:pt>
    <dgm:pt modelId="{B87207B6-25D0-4754-AEAE-F6D66195AE48}" type="pres">
      <dgm:prSet presAssocID="{3CF6C971-2CA0-49EC-A42C-F955B4D3C4C3}" presName="textNode" presStyleLbl="bgShp" presStyleIdx="1" presStyleCnt="2"/>
      <dgm:spPr/>
    </dgm:pt>
    <dgm:pt modelId="{464770AC-1F6C-489C-BA60-493FF628AFA7}" type="pres">
      <dgm:prSet presAssocID="{3CF6C971-2CA0-49EC-A42C-F955B4D3C4C3}" presName="compChildNode" presStyleCnt="0"/>
      <dgm:spPr/>
    </dgm:pt>
    <dgm:pt modelId="{9943C054-8668-4516-9E6C-E777B91B6F16}" type="pres">
      <dgm:prSet presAssocID="{3CF6C971-2CA0-49EC-A42C-F955B4D3C4C3}" presName="theInnerList" presStyleCnt="0"/>
      <dgm:spPr/>
    </dgm:pt>
    <dgm:pt modelId="{FF671B05-52A4-417B-B3AB-298F993DB2D5}" type="pres">
      <dgm:prSet presAssocID="{C72F816F-21E9-4EF0-BC5C-75C628768B2B}" presName="childNode" presStyleLbl="node1" presStyleIdx="1" presStyleCnt="6" custScaleX="117715" custScaleY="182026" custLinFactNeighborY="-78741">
        <dgm:presLayoutVars>
          <dgm:bulletEnabled val="1"/>
        </dgm:presLayoutVars>
      </dgm:prSet>
      <dgm:spPr/>
    </dgm:pt>
    <dgm:pt modelId="{F5FC5AF5-08B6-472B-AF1B-9EE1821B2065}" type="pres">
      <dgm:prSet presAssocID="{C72F816F-21E9-4EF0-BC5C-75C628768B2B}" presName="aSpace2" presStyleCnt="0"/>
      <dgm:spPr/>
    </dgm:pt>
    <dgm:pt modelId="{BACBAB97-6D0E-4836-9CC6-0ABB60A855EE}" type="pres">
      <dgm:prSet presAssocID="{4F6B00D3-F5BE-4840-943D-4B221043270A}" presName="childNode" presStyleLbl="node1" presStyleIdx="2" presStyleCnt="6" custScaleX="117205" custScaleY="173871" custLinFactY="5318" custLinFactNeighborY="100000">
        <dgm:presLayoutVars>
          <dgm:bulletEnabled val="1"/>
        </dgm:presLayoutVars>
      </dgm:prSet>
      <dgm:spPr/>
    </dgm:pt>
    <dgm:pt modelId="{CB7B515D-9CC6-40D6-B8CD-93E8C13D8C42}" type="pres">
      <dgm:prSet presAssocID="{4F6B00D3-F5BE-4840-943D-4B221043270A}" presName="aSpace2" presStyleCnt="0"/>
      <dgm:spPr/>
    </dgm:pt>
    <dgm:pt modelId="{599628B4-ED51-443A-ADB7-CDDF050A989F}" type="pres">
      <dgm:prSet presAssocID="{9A4A173E-9EAA-4398-87CD-234621DDDDEC}" presName="childNode" presStyleLbl="node1" presStyleIdx="3" presStyleCnt="6" custScaleX="115657" custLinFactY="12524" custLinFactNeighborX="-255" custLinFactNeighborY="100000">
        <dgm:presLayoutVars>
          <dgm:bulletEnabled val="1"/>
        </dgm:presLayoutVars>
      </dgm:prSet>
      <dgm:spPr/>
    </dgm:pt>
    <dgm:pt modelId="{7BD9A93E-E1D3-4333-A8EA-6EC6CD94A378}" type="pres">
      <dgm:prSet presAssocID="{9A4A173E-9EAA-4398-87CD-234621DDDDEC}" presName="aSpace2" presStyleCnt="0"/>
      <dgm:spPr/>
    </dgm:pt>
    <dgm:pt modelId="{307F0E6E-2BEB-4FD8-828D-F41F1128A3B9}" type="pres">
      <dgm:prSet presAssocID="{D4DAFC40-4454-4FF7-A0F7-3FC162CFF86F}" presName="childNode" presStyleLbl="node1" presStyleIdx="4" presStyleCnt="6" custScaleX="115167" custScaleY="163942" custLinFactY="25840" custLinFactNeighborY="100000">
        <dgm:presLayoutVars>
          <dgm:bulletEnabled val="1"/>
        </dgm:presLayoutVars>
      </dgm:prSet>
      <dgm:spPr/>
    </dgm:pt>
    <dgm:pt modelId="{31706E26-F28A-49C0-8BB1-BB17B42C0BCC}" type="pres">
      <dgm:prSet presAssocID="{D4DAFC40-4454-4FF7-A0F7-3FC162CFF86F}" presName="aSpace2" presStyleCnt="0"/>
      <dgm:spPr/>
    </dgm:pt>
    <dgm:pt modelId="{D49CDFCE-2219-4A34-9402-953EE3A4D3D3}" type="pres">
      <dgm:prSet presAssocID="{851C2AE9-F7B4-47D7-9076-E5A328EE4FD1}" presName="childNode" presStyleLbl="node1" presStyleIdx="5" presStyleCnt="6" custScaleX="116186" custScaleY="183102" custLinFactY="37509" custLinFactNeighborY="100000">
        <dgm:presLayoutVars>
          <dgm:bulletEnabled val="1"/>
        </dgm:presLayoutVars>
      </dgm:prSet>
      <dgm:spPr/>
    </dgm:pt>
  </dgm:ptLst>
  <dgm:cxnLst>
    <dgm:cxn modelId="{714FC502-524C-4706-8CC3-CDAE61147DE6}" srcId="{3CF6C971-2CA0-49EC-A42C-F955B4D3C4C3}" destId="{9A4A173E-9EAA-4398-87CD-234621DDDDEC}" srcOrd="2" destOrd="0" parTransId="{26E548F8-7056-4CBE-A698-4E1C07E3418A}" sibTransId="{74FD7035-A7B2-4F1D-BA56-82F2A3D10AA9}"/>
    <dgm:cxn modelId="{5FB7D71D-DB41-42D9-9B3A-ACAF0F87F64A}" type="presOf" srcId="{3CF6C971-2CA0-49EC-A42C-F955B4D3C4C3}" destId="{B87207B6-25D0-4754-AEAE-F6D66195AE48}" srcOrd="1" destOrd="0" presId="urn:microsoft.com/office/officeart/2005/8/layout/lProcess2"/>
    <dgm:cxn modelId="{93F3CA2F-B47F-40F6-8B19-B41C2293F893}" type="presOf" srcId="{4F6B00D3-F5BE-4840-943D-4B221043270A}" destId="{BACBAB97-6D0E-4836-9CC6-0ABB60A855EE}" srcOrd="0" destOrd="0" presId="urn:microsoft.com/office/officeart/2005/8/layout/lProcess2"/>
    <dgm:cxn modelId="{97A60A31-E54C-4378-844F-3E4834517567}" srcId="{004A0A95-FD30-4D8D-BB75-527E0FA395FD}" destId="{640C6E21-7801-4C02-A549-E046BEC2DC94}" srcOrd="0" destOrd="0" parTransId="{FC473E0F-322D-4424-9068-6A6F72D5C828}" sibTransId="{54781E23-FDA4-4A92-ACA3-14A27D32C892}"/>
    <dgm:cxn modelId="{6375A73A-73A2-418F-A848-110EDFB18CFC}" type="presOf" srcId="{3CF6C971-2CA0-49EC-A42C-F955B4D3C4C3}" destId="{45B002B7-33A2-4249-A740-8E8A6C6DE8E5}" srcOrd="0" destOrd="0" presId="urn:microsoft.com/office/officeart/2005/8/layout/lProcess2"/>
    <dgm:cxn modelId="{6668755D-14A0-4A97-AC04-B4FEF0AAF184}" type="presOf" srcId="{640C6E21-7801-4C02-A549-E046BEC2DC94}" destId="{97759C2C-FCDF-496B-8038-3F10B1D703EB}" srcOrd="1" destOrd="0" presId="urn:microsoft.com/office/officeart/2005/8/layout/lProcess2"/>
    <dgm:cxn modelId="{C21A4B60-39A4-4DF3-BC01-E35FF410FBD4}" type="presOf" srcId="{640C6E21-7801-4C02-A549-E046BEC2DC94}" destId="{B16F359C-BEA9-4355-9006-A2CA58D89AE1}" srcOrd="0" destOrd="0" presId="urn:microsoft.com/office/officeart/2005/8/layout/lProcess2"/>
    <dgm:cxn modelId="{BD8EE666-0633-46FD-BEDA-56DFFC729892}" srcId="{3CF6C971-2CA0-49EC-A42C-F955B4D3C4C3}" destId="{851C2AE9-F7B4-47D7-9076-E5A328EE4FD1}" srcOrd="4" destOrd="0" parTransId="{D951C45E-0A52-4B0E-A149-768B129138C1}" sibTransId="{94BC1293-9E0B-4AFE-A332-2081606C8AC8}"/>
    <dgm:cxn modelId="{539A0069-1317-489F-B6D5-541D31F7A1DC}" srcId="{3CF6C971-2CA0-49EC-A42C-F955B4D3C4C3}" destId="{4F6B00D3-F5BE-4840-943D-4B221043270A}" srcOrd="1" destOrd="0" parTransId="{CB689C97-170C-4255-8A35-835FB4AD9862}" sibTransId="{43796D0A-3156-4A49-8C7D-2D605B8007A8}"/>
    <dgm:cxn modelId="{144B2B81-A36C-4C39-973E-C9E79BFCF7B5}" srcId="{3CF6C971-2CA0-49EC-A42C-F955B4D3C4C3}" destId="{D4DAFC40-4454-4FF7-A0F7-3FC162CFF86F}" srcOrd="3" destOrd="0" parTransId="{6DBD313C-F138-4B9C-80B6-B61A365E6A98}" sibTransId="{75E68202-8982-4742-AE5B-A8C911230DB3}"/>
    <dgm:cxn modelId="{26F8C984-6B11-4E86-A91A-4A486050C9E3}" type="presOf" srcId="{C72F816F-21E9-4EF0-BC5C-75C628768B2B}" destId="{FF671B05-52A4-417B-B3AB-298F993DB2D5}" srcOrd="0" destOrd="0" presId="urn:microsoft.com/office/officeart/2005/8/layout/lProcess2"/>
    <dgm:cxn modelId="{425E7A9A-DE30-4F6B-8F59-1277CAC964ED}" type="presOf" srcId="{9A4A173E-9EAA-4398-87CD-234621DDDDEC}" destId="{599628B4-ED51-443A-ADB7-CDDF050A989F}" srcOrd="0" destOrd="0" presId="urn:microsoft.com/office/officeart/2005/8/layout/lProcess2"/>
    <dgm:cxn modelId="{B01E839E-DB7D-45BA-98DB-09001434835A}" type="presOf" srcId="{851C2AE9-F7B4-47D7-9076-E5A328EE4FD1}" destId="{D49CDFCE-2219-4A34-9402-953EE3A4D3D3}" srcOrd="0" destOrd="0" presId="urn:microsoft.com/office/officeart/2005/8/layout/lProcess2"/>
    <dgm:cxn modelId="{19A049A0-8B2C-437C-A9F0-ECAC6D36CA53}" srcId="{640C6E21-7801-4C02-A549-E046BEC2DC94}" destId="{F5942744-8568-41F5-8B52-A10664082429}" srcOrd="0" destOrd="0" parTransId="{9D82D280-ABA8-4C17-9562-3DC575CED335}" sibTransId="{7D3A207F-3FE2-47C8-9AC3-80D25B8D6EAC}"/>
    <dgm:cxn modelId="{AA1032A1-71BB-4D2E-8F8A-6E1F06B758A6}" srcId="{004A0A95-FD30-4D8D-BB75-527E0FA395FD}" destId="{3CF6C971-2CA0-49EC-A42C-F955B4D3C4C3}" srcOrd="1" destOrd="0" parTransId="{A1E983F1-BA58-4348-8EF0-4F99BB5C7489}" sibTransId="{5A8481EF-2227-45A6-AF7A-1245EE7BB7A5}"/>
    <dgm:cxn modelId="{7E0DADAF-54FF-4BCF-A467-1CDC1D6722C5}" srcId="{3CF6C971-2CA0-49EC-A42C-F955B4D3C4C3}" destId="{C72F816F-21E9-4EF0-BC5C-75C628768B2B}" srcOrd="0" destOrd="0" parTransId="{BBE34E2C-F9A9-461B-B8F7-CB704667688C}" sibTransId="{E6A98814-C947-40C0-AE0E-B5F021EB3CB8}"/>
    <dgm:cxn modelId="{FD10EBCC-8022-445A-BFC8-9F6636AB5C4C}" type="presOf" srcId="{004A0A95-FD30-4D8D-BB75-527E0FA395FD}" destId="{BE5DAFF1-C5B4-4335-B896-3F5F9FB1E907}" srcOrd="0" destOrd="0" presId="urn:microsoft.com/office/officeart/2005/8/layout/lProcess2"/>
    <dgm:cxn modelId="{D0B74ADC-4716-48BD-9CA5-858F01DD60B1}" type="presOf" srcId="{F5942744-8568-41F5-8B52-A10664082429}" destId="{8251F27B-80C6-4B56-A471-3744BA9295BB}" srcOrd="0" destOrd="0" presId="urn:microsoft.com/office/officeart/2005/8/layout/lProcess2"/>
    <dgm:cxn modelId="{FB1118FF-7CA3-4720-A993-2E73A1EA1E49}" type="presOf" srcId="{D4DAFC40-4454-4FF7-A0F7-3FC162CFF86F}" destId="{307F0E6E-2BEB-4FD8-828D-F41F1128A3B9}" srcOrd="0" destOrd="0" presId="urn:microsoft.com/office/officeart/2005/8/layout/lProcess2"/>
    <dgm:cxn modelId="{26ED6A6B-1348-4915-ADEA-AE85B7C4F0AF}" type="presParOf" srcId="{BE5DAFF1-C5B4-4335-B896-3F5F9FB1E907}" destId="{68E0CCD5-9641-49A5-AE13-A7ED7F51A5A8}" srcOrd="0" destOrd="0" presId="urn:microsoft.com/office/officeart/2005/8/layout/lProcess2"/>
    <dgm:cxn modelId="{9CE27838-C828-45C9-B657-DA5FD91A23A3}" type="presParOf" srcId="{68E0CCD5-9641-49A5-AE13-A7ED7F51A5A8}" destId="{B16F359C-BEA9-4355-9006-A2CA58D89AE1}" srcOrd="0" destOrd="0" presId="urn:microsoft.com/office/officeart/2005/8/layout/lProcess2"/>
    <dgm:cxn modelId="{F9B52573-B14D-4DFF-9D40-82287300F479}" type="presParOf" srcId="{68E0CCD5-9641-49A5-AE13-A7ED7F51A5A8}" destId="{97759C2C-FCDF-496B-8038-3F10B1D703EB}" srcOrd="1" destOrd="0" presId="urn:microsoft.com/office/officeart/2005/8/layout/lProcess2"/>
    <dgm:cxn modelId="{690806FF-90C0-4F72-A92F-B935A2C5B108}" type="presParOf" srcId="{68E0CCD5-9641-49A5-AE13-A7ED7F51A5A8}" destId="{A1CBC5B5-FC06-4109-8437-C9BB4307F0B4}" srcOrd="2" destOrd="0" presId="urn:microsoft.com/office/officeart/2005/8/layout/lProcess2"/>
    <dgm:cxn modelId="{788BA3C3-D610-47AB-9729-9C0110F571CD}" type="presParOf" srcId="{A1CBC5B5-FC06-4109-8437-C9BB4307F0B4}" destId="{316B6D2B-2FA1-4CC6-8AB2-8FCA0F05AEF5}" srcOrd="0" destOrd="0" presId="urn:microsoft.com/office/officeart/2005/8/layout/lProcess2"/>
    <dgm:cxn modelId="{20246A0F-37F4-4CBF-B18F-79495D3C441A}" type="presParOf" srcId="{316B6D2B-2FA1-4CC6-8AB2-8FCA0F05AEF5}" destId="{8251F27B-80C6-4B56-A471-3744BA9295BB}" srcOrd="0" destOrd="0" presId="urn:microsoft.com/office/officeart/2005/8/layout/lProcess2"/>
    <dgm:cxn modelId="{F5623129-B74D-420C-B748-261B8C7D8B37}" type="presParOf" srcId="{BE5DAFF1-C5B4-4335-B896-3F5F9FB1E907}" destId="{0CF8F672-A757-4B26-91D5-B3D76DD5829E}" srcOrd="1" destOrd="0" presId="urn:microsoft.com/office/officeart/2005/8/layout/lProcess2"/>
    <dgm:cxn modelId="{ED1F98EA-4D8E-4095-A0AE-C6F28F598466}" type="presParOf" srcId="{BE5DAFF1-C5B4-4335-B896-3F5F9FB1E907}" destId="{056B1466-7571-441F-921F-5DDC816D51A6}" srcOrd="2" destOrd="0" presId="urn:microsoft.com/office/officeart/2005/8/layout/lProcess2"/>
    <dgm:cxn modelId="{2B9EEC4F-F7EA-4D4E-8202-2FC2ED42EFF9}" type="presParOf" srcId="{056B1466-7571-441F-921F-5DDC816D51A6}" destId="{45B002B7-33A2-4249-A740-8E8A6C6DE8E5}" srcOrd="0" destOrd="0" presId="urn:microsoft.com/office/officeart/2005/8/layout/lProcess2"/>
    <dgm:cxn modelId="{DF525E9D-4B44-49FA-8C6D-CE660A01966D}" type="presParOf" srcId="{056B1466-7571-441F-921F-5DDC816D51A6}" destId="{B87207B6-25D0-4754-AEAE-F6D66195AE48}" srcOrd="1" destOrd="0" presId="urn:microsoft.com/office/officeart/2005/8/layout/lProcess2"/>
    <dgm:cxn modelId="{1301ABCD-3091-4827-89AC-16A1DE828B9A}" type="presParOf" srcId="{056B1466-7571-441F-921F-5DDC816D51A6}" destId="{464770AC-1F6C-489C-BA60-493FF628AFA7}" srcOrd="2" destOrd="0" presId="urn:microsoft.com/office/officeart/2005/8/layout/lProcess2"/>
    <dgm:cxn modelId="{C27F947D-84FC-4BD6-96BF-CA2A4EBEEA16}" type="presParOf" srcId="{464770AC-1F6C-489C-BA60-493FF628AFA7}" destId="{9943C054-8668-4516-9E6C-E777B91B6F16}" srcOrd="0" destOrd="0" presId="urn:microsoft.com/office/officeart/2005/8/layout/lProcess2"/>
    <dgm:cxn modelId="{7CA3BEE8-26D7-4929-9F11-BE3B1CAAFC76}" type="presParOf" srcId="{9943C054-8668-4516-9E6C-E777B91B6F16}" destId="{FF671B05-52A4-417B-B3AB-298F993DB2D5}" srcOrd="0" destOrd="0" presId="urn:microsoft.com/office/officeart/2005/8/layout/lProcess2"/>
    <dgm:cxn modelId="{3BB7E916-C52B-49A4-90B4-649D3EEE2894}" type="presParOf" srcId="{9943C054-8668-4516-9E6C-E777B91B6F16}" destId="{F5FC5AF5-08B6-472B-AF1B-9EE1821B2065}" srcOrd="1" destOrd="0" presId="urn:microsoft.com/office/officeart/2005/8/layout/lProcess2"/>
    <dgm:cxn modelId="{FDB2E0FC-7441-46A8-8E8B-7DC724E246D6}" type="presParOf" srcId="{9943C054-8668-4516-9E6C-E777B91B6F16}" destId="{BACBAB97-6D0E-4836-9CC6-0ABB60A855EE}" srcOrd="2" destOrd="0" presId="urn:microsoft.com/office/officeart/2005/8/layout/lProcess2"/>
    <dgm:cxn modelId="{97EC479A-0B4D-42CF-BD36-322F9D857893}" type="presParOf" srcId="{9943C054-8668-4516-9E6C-E777B91B6F16}" destId="{CB7B515D-9CC6-40D6-B8CD-93E8C13D8C42}" srcOrd="3" destOrd="0" presId="urn:microsoft.com/office/officeart/2005/8/layout/lProcess2"/>
    <dgm:cxn modelId="{01613BB3-C885-4BC5-8D1C-D176AC0D6661}" type="presParOf" srcId="{9943C054-8668-4516-9E6C-E777B91B6F16}" destId="{599628B4-ED51-443A-ADB7-CDDF050A989F}" srcOrd="4" destOrd="0" presId="urn:microsoft.com/office/officeart/2005/8/layout/lProcess2"/>
    <dgm:cxn modelId="{30A1A641-1560-4E23-84F2-F1F4483CC92D}" type="presParOf" srcId="{9943C054-8668-4516-9E6C-E777B91B6F16}" destId="{7BD9A93E-E1D3-4333-A8EA-6EC6CD94A378}" srcOrd="5" destOrd="0" presId="urn:microsoft.com/office/officeart/2005/8/layout/lProcess2"/>
    <dgm:cxn modelId="{DFE544AD-C92A-4069-A5A5-FCBD00D49965}" type="presParOf" srcId="{9943C054-8668-4516-9E6C-E777B91B6F16}" destId="{307F0E6E-2BEB-4FD8-828D-F41F1128A3B9}" srcOrd="6" destOrd="0" presId="urn:microsoft.com/office/officeart/2005/8/layout/lProcess2"/>
    <dgm:cxn modelId="{33C54741-2214-41B2-A6E6-FA66807F153B}" type="presParOf" srcId="{9943C054-8668-4516-9E6C-E777B91B6F16}" destId="{31706E26-F28A-49C0-8BB1-BB17B42C0BCC}" srcOrd="7" destOrd="0" presId="urn:microsoft.com/office/officeart/2005/8/layout/lProcess2"/>
    <dgm:cxn modelId="{A397EE6B-1BC8-404B-8D11-E7FE205CC7AE}" type="presParOf" srcId="{9943C054-8668-4516-9E6C-E777B91B6F16}" destId="{D49CDFCE-2219-4A34-9402-953EE3A4D3D3}"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32D894-755B-405B-B6B1-4B3697A701CD}" type="doc">
      <dgm:prSet loTypeId="urn:microsoft.com/office/officeart/2005/8/layout/cycle8" loCatId="cycle" qsTypeId="urn:microsoft.com/office/officeart/2005/8/quickstyle/simple1" qsCatId="simple" csTypeId="urn:microsoft.com/office/officeart/2005/8/colors/accent2_1" csCatId="accent2" phldr="1"/>
      <dgm:spPr/>
      <dgm:t>
        <a:bodyPr/>
        <a:lstStyle/>
        <a:p>
          <a:endParaRPr lang="es-ES"/>
        </a:p>
      </dgm:t>
    </dgm:pt>
    <dgm:pt modelId="{865EA2B2-4591-4161-9A20-0974E19962BD}">
      <dgm:prSet phldrT="[Texto]" custT="1"/>
      <dgm:spPr/>
      <dgm:t>
        <a:bodyPr/>
        <a:lstStyle/>
        <a:p>
          <a:r>
            <a:rPr lang="es-ES" sz="1400" b="1" dirty="0"/>
            <a:t>Articulo 355 de la Ley 1819 de 2016: Requerimiento de proceso de depuración contable para entidades territoriales </a:t>
          </a:r>
        </a:p>
      </dgm:t>
    </dgm:pt>
    <dgm:pt modelId="{77D68D2F-2C4B-404B-81F1-5398A451D59D}" type="parTrans" cxnId="{F2F84F21-41F2-4B85-BD24-4FEFAA8C61F0}">
      <dgm:prSet/>
      <dgm:spPr/>
      <dgm:t>
        <a:bodyPr/>
        <a:lstStyle/>
        <a:p>
          <a:endParaRPr lang="es-ES" sz="1400"/>
        </a:p>
      </dgm:t>
    </dgm:pt>
    <dgm:pt modelId="{62160CC7-C769-4997-B80A-61E387D190EA}" type="sibTrans" cxnId="{F2F84F21-41F2-4B85-BD24-4FEFAA8C61F0}">
      <dgm:prSet/>
      <dgm:spPr/>
      <dgm:t>
        <a:bodyPr/>
        <a:lstStyle/>
        <a:p>
          <a:endParaRPr lang="es-ES" sz="1400"/>
        </a:p>
      </dgm:t>
    </dgm:pt>
    <dgm:pt modelId="{96E80A22-DDC6-47E3-9BA3-352A57300BA6}">
      <dgm:prSet phldrT="[Texto]" custT="1"/>
      <dgm:spPr/>
      <dgm:t>
        <a:bodyPr/>
        <a:lstStyle/>
        <a:p>
          <a:r>
            <a:rPr lang="es-ES" sz="1400" b="1" dirty="0"/>
            <a:t>Resolución  CGN 107 de 2017 Cumplimiento al saneamiento contable requerido en el Art. 355</a:t>
          </a:r>
        </a:p>
      </dgm:t>
    </dgm:pt>
    <dgm:pt modelId="{064EA58E-BFA0-4721-A102-0E84A403BDDF}" type="parTrans" cxnId="{F29E56B2-E67A-46DE-B6FD-E6765137E492}">
      <dgm:prSet/>
      <dgm:spPr/>
      <dgm:t>
        <a:bodyPr/>
        <a:lstStyle/>
        <a:p>
          <a:endParaRPr lang="es-ES" sz="1400"/>
        </a:p>
      </dgm:t>
    </dgm:pt>
    <dgm:pt modelId="{9C04350C-CA52-4402-BC86-F8D3A1E81FC5}" type="sibTrans" cxnId="{F29E56B2-E67A-46DE-B6FD-E6765137E492}">
      <dgm:prSet/>
      <dgm:spPr/>
      <dgm:t>
        <a:bodyPr/>
        <a:lstStyle/>
        <a:p>
          <a:endParaRPr lang="es-ES" sz="1400"/>
        </a:p>
      </dgm:t>
    </dgm:pt>
    <dgm:pt modelId="{F664753A-6EF1-4883-BBA8-8C3394F1C2F2}">
      <dgm:prSet phldrT="[Texto]" custT="1"/>
      <dgm:spPr/>
      <dgm:t>
        <a:bodyPr/>
        <a:lstStyle/>
        <a:p>
          <a:r>
            <a:rPr lang="es-ES" sz="1400" dirty="0"/>
            <a:t>      </a:t>
          </a:r>
          <a:r>
            <a:rPr lang="es-ES" sz="1400" b="1" dirty="0"/>
            <a:t>Circular Conjunta No. 001</a:t>
          </a:r>
        </a:p>
        <a:p>
          <a:r>
            <a:rPr lang="es-ES" sz="1400" b="1" dirty="0"/>
            <a:t> Auditoria General de la República y CGN</a:t>
          </a:r>
        </a:p>
        <a:p>
          <a:r>
            <a:rPr lang="es-ES" sz="1400" b="1" dirty="0"/>
            <a:t>Termino de dos años a partir de la vigencia de la Ley 1819</a:t>
          </a:r>
        </a:p>
      </dgm:t>
    </dgm:pt>
    <dgm:pt modelId="{4FB3036C-90F7-44DA-9825-FA98B101C8CD}" type="parTrans" cxnId="{80ABE614-C102-4671-A7F0-532EA6D30072}">
      <dgm:prSet/>
      <dgm:spPr/>
      <dgm:t>
        <a:bodyPr/>
        <a:lstStyle/>
        <a:p>
          <a:endParaRPr lang="es-ES" sz="1400"/>
        </a:p>
      </dgm:t>
    </dgm:pt>
    <dgm:pt modelId="{9CCFA251-C803-4AA1-ADEC-34B192D9D837}" type="sibTrans" cxnId="{80ABE614-C102-4671-A7F0-532EA6D30072}">
      <dgm:prSet/>
      <dgm:spPr/>
      <dgm:t>
        <a:bodyPr/>
        <a:lstStyle/>
        <a:p>
          <a:endParaRPr lang="es-ES" sz="1400"/>
        </a:p>
      </dgm:t>
    </dgm:pt>
    <dgm:pt modelId="{C8851BE6-2D22-4642-8CF8-642EC35873E3}">
      <dgm:prSet phldrT="[Texto]" custT="1"/>
      <dgm:spPr/>
      <dgm:t>
        <a:bodyPr/>
        <a:lstStyle/>
        <a:p>
          <a:r>
            <a:rPr lang="es-ES" sz="1400" dirty="0"/>
            <a:t>      </a:t>
          </a:r>
          <a:r>
            <a:rPr lang="es-ES" sz="1400" b="1" dirty="0"/>
            <a:t>Circular Conjunta No. 002</a:t>
          </a:r>
        </a:p>
        <a:p>
          <a:r>
            <a:rPr lang="es-ES" sz="1400" b="1" dirty="0"/>
            <a:t>Procuraduría General de la Nación y CGN</a:t>
          </a:r>
        </a:p>
        <a:p>
          <a:r>
            <a:rPr lang="es-ES" sz="1400" b="1" dirty="0"/>
            <a:t>Responsabilidad a cargo del Representante Legal</a:t>
          </a:r>
        </a:p>
      </dgm:t>
    </dgm:pt>
    <dgm:pt modelId="{B1D70FC1-257B-4728-975F-79EF05CD5944}" type="parTrans" cxnId="{B707E190-227C-4782-9284-354880ADC9DC}">
      <dgm:prSet/>
      <dgm:spPr/>
      <dgm:t>
        <a:bodyPr/>
        <a:lstStyle/>
        <a:p>
          <a:endParaRPr lang="es-ES" sz="1400"/>
        </a:p>
      </dgm:t>
    </dgm:pt>
    <dgm:pt modelId="{FDD46BF0-F56F-430B-87D1-68C9AEE85A67}" type="sibTrans" cxnId="{B707E190-227C-4782-9284-354880ADC9DC}">
      <dgm:prSet/>
      <dgm:spPr/>
      <dgm:t>
        <a:bodyPr/>
        <a:lstStyle/>
        <a:p>
          <a:endParaRPr lang="es-ES" sz="1400"/>
        </a:p>
      </dgm:t>
    </dgm:pt>
    <dgm:pt modelId="{7AEEE15B-ED41-49AD-9E6F-9FAD05801FE8}" type="pres">
      <dgm:prSet presAssocID="{F832D894-755B-405B-B6B1-4B3697A701CD}" presName="compositeShape" presStyleCnt="0">
        <dgm:presLayoutVars>
          <dgm:chMax val="7"/>
          <dgm:dir/>
          <dgm:resizeHandles val="exact"/>
        </dgm:presLayoutVars>
      </dgm:prSet>
      <dgm:spPr/>
    </dgm:pt>
    <dgm:pt modelId="{173C8685-A769-464D-876F-6AB3BE432D41}" type="pres">
      <dgm:prSet presAssocID="{F832D894-755B-405B-B6B1-4B3697A701CD}" presName="wedge1" presStyleLbl="node1" presStyleIdx="0" presStyleCnt="4" custLinFactNeighborX="-1047"/>
      <dgm:spPr/>
    </dgm:pt>
    <dgm:pt modelId="{2BBA5DC9-6B35-4D89-AEB5-1024E5DDD76F}" type="pres">
      <dgm:prSet presAssocID="{F832D894-755B-405B-B6B1-4B3697A701CD}" presName="dummy1a" presStyleCnt="0"/>
      <dgm:spPr/>
    </dgm:pt>
    <dgm:pt modelId="{44D1BD7A-D041-491C-9AC4-0F84E24AB2C9}" type="pres">
      <dgm:prSet presAssocID="{F832D894-755B-405B-B6B1-4B3697A701CD}" presName="dummy1b" presStyleCnt="0"/>
      <dgm:spPr/>
    </dgm:pt>
    <dgm:pt modelId="{321207D6-F2DC-4FB3-9B1A-E5E1FD15ACCA}" type="pres">
      <dgm:prSet presAssocID="{F832D894-755B-405B-B6B1-4B3697A701CD}" presName="wedge1Tx" presStyleLbl="node1" presStyleIdx="0" presStyleCnt="4">
        <dgm:presLayoutVars>
          <dgm:chMax val="0"/>
          <dgm:chPref val="0"/>
          <dgm:bulletEnabled val="1"/>
        </dgm:presLayoutVars>
      </dgm:prSet>
      <dgm:spPr/>
    </dgm:pt>
    <dgm:pt modelId="{BAC9C588-960D-421D-8C22-BD2BEE02532B}" type="pres">
      <dgm:prSet presAssocID="{F832D894-755B-405B-B6B1-4B3697A701CD}" presName="wedge2" presStyleLbl="node1" presStyleIdx="1" presStyleCnt="4" custScaleX="95453" custLinFactNeighborX="-1047"/>
      <dgm:spPr/>
    </dgm:pt>
    <dgm:pt modelId="{FA034363-53A4-4494-A2A6-1DF1638711FE}" type="pres">
      <dgm:prSet presAssocID="{F832D894-755B-405B-B6B1-4B3697A701CD}" presName="dummy2a" presStyleCnt="0"/>
      <dgm:spPr/>
    </dgm:pt>
    <dgm:pt modelId="{0C22996A-679B-472E-AE4D-20740E9FB749}" type="pres">
      <dgm:prSet presAssocID="{F832D894-755B-405B-B6B1-4B3697A701CD}" presName="dummy2b" presStyleCnt="0"/>
      <dgm:spPr/>
    </dgm:pt>
    <dgm:pt modelId="{74EA1E1A-DFA5-446F-A2F6-0990534C26F0}" type="pres">
      <dgm:prSet presAssocID="{F832D894-755B-405B-B6B1-4B3697A701CD}" presName="wedge2Tx" presStyleLbl="node1" presStyleIdx="1" presStyleCnt="4">
        <dgm:presLayoutVars>
          <dgm:chMax val="0"/>
          <dgm:chPref val="0"/>
          <dgm:bulletEnabled val="1"/>
        </dgm:presLayoutVars>
      </dgm:prSet>
      <dgm:spPr/>
    </dgm:pt>
    <dgm:pt modelId="{FE8B931D-F21A-4B74-8013-374086A2816D}" type="pres">
      <dgm:prSet presAssocID="{F832D894-755B-405B-B6B1-4B3697A701CD}" presName="wedge3" presStyleLbl="node1" presStyleIdx="2" presStyleCnt="4" custLinFactNeighborX="1777"/>
      <dgm:spPr/>
    </dgm:pt>
    <dgm:pt modelId="{65D1BBA0-D14E-4CE7-896D-E4A4F1BC2746}" type="pres">
      <dgm:prSet presAssocID="{F832D894-755B-405B-B6B1-4B3697A701CD}" presName="dummy3a" presStyleCnt="0"/>
      <dgm:spPr/>
    </dgm:pt>
    <dgm:pt modelId="{11452879-246E-4585-92FD-982CA63BFD2C}" type="pres">
      <dgm:prSet presAssocID="{F832D894-755B-405B-B6B1-4B3697A701CD}" presName="dummy3b" presStyleCnt="0"/>
      <dgm:spPr/>
    </dgm:pt>
    <dgm:pt modelId="{5DDBA853-DE1E-44FD-A92C-2D412C7E9594}" type="pres">
      <dgm:prSet presAssocID="{F832D894-755B-405B-B6B1-4B3697A701CD}" presName="wedge3Tx" presStyleLbl="node1" presStyleIdx="2" presStyleCnt="4">
        <dgm:presLayoutVars>
          <dgm:chMax val="0"/>
          <dgm:chPref val="0"/>
          <dgm:bulletEnabled val="1"/>
        </dgm:presLayoutVars>
      </dgm:prSet>
      <dgm:spPr/>
    </dgm:pt>
    <dgm:pt modelId="{FB5E7DC0-3C1D-4AFA-9849-538A53806CE7}" type="pres">
      <dgm:prSet presAssocID="{F832D894-755B-405B-B6B1-4B3697A701CD}" presName="wedge4" presStyleLbl="node1" presStyleIdx="3" presStyleCnt="4" custLinFactNeighborX="1428"/>
      <dgm:spPr/>
    </dgm:pt>
    <dgm:pt modelId="{C5D28A1C-069B-4FD3-9D79-D332E7E77E84}" type="pres">
      <dgm:prSet presAssocID="{F832D894-755B-405B-B6B1-4B3697A701CD}" presName="dummy4a" presStyleCnt="0"/>
      <dgm:spPr/>
    </dgm:pt>
    <dgm:pt modelId="{8A738EBD-B3A2-4C5F-BBDE-2ED06B039385}" type="pres">
      <dgm:prSet presAssocID="{F832D894-755B-405B-B6B1-4B3697A701CD}" presName="dummy4b" presStyleCnt="0"/>
      <dgm:spPr/>
    </dgm:pt>
    <dgm:pt modelId="{BCED482B-5E1B-4C3E-942C-169C49801877}" type="pres">
      <dgm:prSet presAssocID="{F832D894-755B-405B-B6B1-4B3697A701CD}" presName="wedge4Tx" presStyleLbl="node1" presStyleIdx="3" presStyleCnt="4">
        <dgm:presLayoutVars>
          <dgm:chMax val="0"/>
          <dgm:chPref val="0"/>
          <dgm:bulletEnabled val="1"/>
        </dgm:presLayoutVars>
      </dgm:prSet>
      <dgm:spPr/>
    </dgm:pt>
    <dgm:pt modelId="{AF800124-F8FA-46DA-A299-CD4AA1527617}" type="pres">
      <dgm:prSet presAssocID="{62160CC7-C769-4997-B80A-61E387D190EA}" presName="arrowWedge1" presStyleLbl="fgSibTrans2D1" presStyleIdx="0" presStyleCnt="4"/>
      <dgm:spPr/>
    </dgm:pt>
    <dgm:pt modelId="{728DEB47-9AF4-4452-9458-373425E59A3B}" type="pres">
      <dgm:prSet presAssocID="{9C04350C-CA52-4402-BC86-F8D3A1E81FC5}" presName="arrowWedge2" presStyleLbl="fgSibTrans2D1" presStyleIdx="1" presStyleCnt="4" custScaleX="99456" custLinFactNeighborX="-2006" custLinFactNeighborY="1532"/>
      <dgm:spPr/>
    </dgm:pt>
    <dgm:pt modelId="{01C24F58-E360-4F94-9AEE-82210B5982B9}" type="pres">
      <dgm:prSet presAssocID="{9CCFA251-C803-4AA1-ADEC-34B192D9D837}" presName="arrowWedge3" presStyleLbl="fgSibTrans2D1" presStyleIdx="2" presStyleCnt="4"/>
      <dgm:spPr/>
    </dgm:pt>
    <dgm:pt modelId="{D073F179-984F-4FA7-8C0A-09070BC57607}" type="pres">
      <dgm:prSet presAssocID="{FDD46BF0-F56F-430B-87D1-68C9AEE85A67}" presName="arrowWedge4" presStyleLbl="fgSibTrans2D1" presStyleIdx="3" presStyleCnt="4"/>
      <dgm:spPr/>
    </dgm:pt>
  </dgm:ptLst>
  <dgm:cxnLst>
    <dgm:cxn modelId="{73F08508-B2AE-4E54-AE62-7C8B93F08418}" type="presOf" srcId="{F832D894-755B-405B-B6B1-4B3697A701CD}" destId="{7AEEE15B-ED41-49AD-9E6F-9FAD05801FE8}" srcOrd="0" destOrd="0" presId="urn:microsoft.com/office/officeart/2005/8/layout/cycle8"/>
    <dgm:cxn modelId="{D40C3614-D617-4DB2-BA14-68885C23C690}" type="presOf" srcId="{F664753A-6EF1-4883-BBA8-8C3394F1C2F2}" destId="{FE8B931D-F21A-4B74-8013-374086A2816D}" srcOrd="0" destOrd="0" presId="urn:microsoft.com/office/officeart/2005/8/layout/cycle8"/>
    <dgm:cxn modelId="{80ABE614-C102-4671-A7F0-532EA6D30072}" srcId="{F832D894-755B-405B-B6B1-4B3697A701CD}" destId="{F664753A-6EF1-4883-BBA8-8C3394F1C2F2}" srcOrd="2" destOrd="0" parTransId="{4FB3036C-90F7-44DA-9825-FA98B101C8CD}" sibTransId="{9CCFA251-C803-4AA1-ADEC-34B192D9D837}"/>
    <dgm:cxn modelId="{F2F84F21-41F2-4B85-BD24-4FEFAA8C61F0}" srcId="{F832D894-755B-405B-B6B1-4B3697A701CD}" destId="{865EA2B2-4591-4161-9A20-0974E19962BD}" srcOrd="0" destOrd="0" parTransId="{77D68D2F-2C4B-404B-81F1-5398A451D59D}" sibTransId="{62160CC7-C769-4997-B80A-61E387D190EA}"/>
    <dgm:cxn modelId="{43179540-89E6-4609-98BE-6D0630B2599D}" type="presOf" srcId="{865EA2B2-4591-4161-9A20-0974E19962BD}" destId="{173C8685-A769-464D-876F-6AB3BE432D41}" srcOrd="0" destOrd="0" presId="urn:microsoft.com/office/officeart/2005/8/layout/cycle8"/>
    <dgm:cxn modelId="{62A7FF77-C0CD-4E6C-A2B7-B99375202AC2}" type="presOf" srcId="{F664753A-6EF1-4883-BBA8-8C3394F1C2F2}" destId="{5DDBA853-DE1E-44FD-A92C-2D412C7E9594}" srcOrd="1" destOrd="0" presId="urn:microsoft.com/office/officeart/2005/8/layout/cycle8"/>
    <dgm:cxn modelId="{B707E190-227C-4782-9284-354880ADC9DC}" srcId="{F832D894-755B-405B-B6B1-4B3697A701CD}" destId="{C8851BE6-2D22-4642-8CF8-642EC35873E3}" srcOrd="3" destOrd="0" parTransId="{B1D70FC1-257B-4728-975F-79EF05CD5944}" sibTransId="{FDD46BF0-F56F-430B-87D1-68C9AEE85A67}"/>
    <dgm:cxn modelId="{34EC8F96-C46D-4E8E-A768-4767F48A5ECD}" type="presOf" srcId="{96E80A22-DDC6-47E3-9BA3-352A57300BA6}" destId="{BAC9C588-960D-421D-8C22-BD2BEE02532B}" srcOrd="0" destOrd="0" presId="urn:microsoft.com/office/officeart/2005/8/layout/cycle8"/>
    <dgm:cxn modelId="{704EF79F-2D22-4FD6-9BCC-52BC5BE81019}" type="presOf" srcId="{96E80A22-DDC6-47E3-9BA3-352A57300BA6}" destId="{74EA1E1A-DFA5-446F-A2F6-0990534C26F0}" srcOrd="1" destOrd="0" presId="urn:microsoft.com/office/officeart/2005/8/layout/cycle8"/>
    <dgm:cxn modelId="{10615CB1-8F5C-4B5A-A094-384B8C967FA7}" type="presOf" srcId="{865EA2B2-4591-4161-9A20-0974E19962BD}" destId="{321207D6-F2DC-4FB3-9B1A-E5E1FD15ACCA}" srcOrd="1" destOrd="0" presId="urn:microsoft.com/office/officeart/2005/8/layout/cycle8"/>
    <dgm:cxn modelId="{F29E56B2-E67A-46DE-B6FD-E6765137E492}" srcId="{F832D894-755B-405B-B6B1-4B3697A701CD}" destId="{96E80A22-DDC6-47E3-9BA3-352A57300BA6}" srcOrd="1" destOrd="0" parTransId="{064EA58E-BFA0-4721-A102-0E84A403BDDF}" sibTransId="{9C04350C-CA52-4402-BC86-F8D3A1E81FC5}"/>
    <dgm:cxn modelId="{F65500B6-BF7A-455C-911A-BCBB244FF335}" type="presOf" srcId="{C8851BE6-2D22-4642-8CF8-642EC35873E3}" destId="{BCED482B-5E1B-4C3E-942C-169C49801877}" srcOrd="1" destOrd="0" presId="urn:microsoft.com/office/officeart/2005/8/layout/cycle8"/>
    <dgm:cxn modelId="{E42CF1DA-89FB-45B9-BFFF-1568514F7F05}" type="presOf" srcId="{C8851BE6-2D22-4642-8CF8-642EC35873E3}" destId="{FB5E7DC0-3C1D-4AFA-9849-538A53806CE7}" srcOrd="0" destOrd="0" presId="urn:microsoft.com/office/officeart/2005/8/layout/cycle8"/>
    <dgm:cxn modelId="{345255D4-BBBA-4171-9B4C-E4B38E799904}" type="presParOf" srcId="{7AEEE15B-ED41-49AD-9E6F-9FAD05801FE8}" destId="{173C8685-A769-464D-876F-6AB3BE432D41}" srcOrd="0" destOrd="0" presId="urn:microsoft.com/office/officeart/2005/8/layout/cycle8"/>
    <dgm:cxn modelId="{DD9DFC8E-88B6-45CC-AAF2-6F54BD0D3665}" type="presParOf" srcId="{7AEEE15B-ED41-49AD-9E6F-9FAD05801FE8}" destId="{2BBA5DC9-6B35-4D89-AEB5-1024E5DDD76F}" srcOrd="1" destOrd="0" presId="urn:microsoft.com/office/officeart/2005/8/layout/cycle8"/>
    <dgm:cxn modelId="{177CA80F-F9D0-4794-A251-F3A6E2826FC8}" type="presParOf" srcId="{7AEEE15B-ED41-49AD-9E6F-9FAD05801FE8}" destId="{44D1BD7A-D041-491C-9AC4-0F84E24AB2C9}" srcOrd="2" destOrd="0" presId="urn:microsoft.com/office/officeart/2005/8/layout/cycle8"/>
    <dgm:cxn modelId="{03C3474C-EA1C-4116-86DC-F759A55379F0}" type="presParOf" srcId="{7AEEE15B-ED41-49AD-9E6F-9FAD05801FE8}" destId="{321207D6-F2DC-4FB3-9B1A-E5E1FD15ACCA}" srcOrd="3" destOrd="0" presId="urn:microsoft.com/office/officeart/2005/8/layout/cycle8"/>
    <dgm:cxn modelId="{91C6443E-0C07-4761-9DEA-C4A6630B7735}" type="presParOf" srcId="{7AEEE15B-ED41-49AD-9E6F-9FAD05801FE8}" destId="{BAC9C588-960D-421D-8C22-BD2BEE02532B}" srcOrd="4" destOrd="0" presId="urn:microsoft.com/office/officeart/2005/8/layout/cycle8"/>
    <dgm:cxn modelId="{A3525914-1520-4AD3-895B-3737FEC6E1DD}" type="presParOf" srcId="{7AEEE15B-ED41-49AD-9E6F-9FAD05801FE8}" destId="{FA034363-53A4-4494-A2A6-1DF1638711FE}" srcOrd="5" destOrd="0" presId="urn:microsoft.com/office/officeart/2005/8/layout/cycle8"/>
    <dgm:cxn modelId="{F1D29A14-97AA-4744-A4F7-3A4DA503DCA9}" type="presParOf" srcId="{7AEEE15B-ED41-49AD-9E6F-9FAD05801FE8}" destId="{0C22996A-679B-472E-AE4D-20740E9FB749}" srcOrd="6" destOrd="0" presId="urn:microsoft.com/office/officeart/2005/8/layout/cycle8"/>
    <dgm:cxn modelId="{5E197384-A0E8-45AA-8C0B-A06F799DBE82}" type="presParOf" srcId="{7AEEE15B-ED41-49AD-9E6F-9FAD05801FE8}" destId="{74EA1E1A-DFA5-446F-A2F6-0990534C26F0}" srcOrd="7" destOrd="0" presId="urn:microsoft.com/office/officeart/2005/8/layout/cycle8"/>
    <dgm:cxn modelId="{4820E6BF-35B2-4278-86FE-F54BB036E462}" type="presParOf" srcId="{7AEEE15B-ED41-49AD-9E6F-9FAD05801FE8}" destId="{FE8B931D-F21A-4B74-8013-374086A2816D}" srcOrd="8" destOrd="0" presId="urn:microsoft.com/office/officeart/2005/8/layout/cycle8"/>
    <dgm:cxn modelId="{4087E97C-90AF-4031-B7E1-583CFEFB94F7}" type="presParOf" srcId="{7AEEE15B-ED41-49AD-9E6F-9FAD05801FE8}" destId="{65D1BBA0-D14E-4CE7-896D-E4A4F1BC2746}" srcOrd="9" destOrd="0" presId="urn:microsoft.com/office/officeart/2005/8/layout/cycle8"/>
    <dgm:cxn modelId="{A193A22F-D8A0-4BE3-8378-1A41290B98CA}" type="presParOf" srcId="{7AEEE15B-ED41-49AD-9E6F-9FAD05801FE8}" destId="{11452879-246E-4585-92FD-982CA63BFD2C}" srcOrd="10" destOrd="0" presId="urn:microsoft.com/office/officeart/2005/8/layout/cycle8"/>
    <dgm:cxn modelId="{CD26B3E8-DB9E-41E3-8AB9-A75392C66EBE}" type="presParOf" srcId="{7AEEE15B-ED41-49AD-9E6F-9FAD05801FE8}" destId="{5DDBA853-DE1E-44FD-A92C-2D412C7E9594}" srcOrd="11" destOrd="0" presId="urn:microsoft.com/office/officeart/2005/8/layout/cycle8"/>
    <dgm:cxn modelId="{3074B211-FCA4-451C-9550-F2A5922D892B}" type="presParOf" srcId="{7AEEE15B-ED41-49AD-9E6F-9FAD05801FE8}" destId="{FB5E7DC0-3C1D-4AFA-9849-538A53806CE7}" srcOrd="12" destOrd="0" presId="urn:microsoft.com/office/officeart/2005/8/layout/cycle8"/>
    <dgm:cxn modelId="{4E48725B-A395-4DBF-AB0E-DA89D0759983}" type="presParOf" srcId="{7AEEE15B-ED41-49AD-9E6F-9FAD05801FE8}" destId="{C5D28A1C-069B-4FD3-9D79-D332E7E77E84}" srcOrd="13" destOrd="0" presId="urn:microsoft.com/office/officeart/2005/8/layout/cycle8"/>
    <dgm:cxn modelId="{9B8D4582-B4C1-47C3-8F64-E8D01116477A}" type="presParOf" srcId="{7AEEE15B-ED41-49AD-9E6F-9FAD05801FE8}" destId="{8A738EBD-B3A2-4C5F-BBDE-2ED06B039385}" srcOrd="14" destOrd="0" presId="urn:microsoft.com/office/officeart/2005/8/layout/cycle8"/>
    <dgm:cxn modelId="{BA0717BA-A9F1-4611-81A8-4F4D09B639FD}" type="presParOf" srcId="{7AEEE15B-ED41-49AD-9E6F-9FAD05801FE8}" destId="{BCED482B-5E1B-4C3E-942C-169C49801877}" srcOrd="15" destOrd="0" presId="urn:microsoft.com/office/officeart/2005/8/layout/cycle8"/>
    <dgm:cxn modelId="{AC3E2AD6-E9D6-4DCB-8075-66899C7BC1B7}" type="presParOf" srcId="{7AEEE15B-ED41-49AD-9E6F-9FAD05801FE8}" destId="{AF800124-F8FA-46DA-A299-CD4AA1527617}" srcOrd="16" destOrd="0" presId="urn:microsoft.com/office/officeart/2005/8/layout/cycle8"/>
    <dgm:cxn modelId="{1A449635-D12B-48BC-A32A-F9D5F33EA224}" type="presParOf" srcId="{7AEEE15B-ED41-49AD-9E6F-9FAD05801FE8}" destId="{728DEB47-9AF4-4452-9458-373425E59A3B}" srcOrd="17" destOrd="0" presId="urn:microsoft.com/office/officeart/2005/8/layout/cycle8"/>
    <dgm:cxn modelId="{767B2F5E-69E5-4520-A5A7-3F3AC1589EE4}" type="presParOf" srcId="{7AEEE15B-ED41-49AD-9E6F-9FAD05801FE8}" destId="{01C24F58-E360-4F94-9AEE-82210B5982B9}" srcOrd="18" destOrd="0" presId="urn:microsoft.com/office/officeart/2005/8/layout/cycle8"/>
    <dgm:cxn modelId="{F379CFC3-CC74-47CF-9DE7-6DF64F9239C3}" type="presParOf" srcId="{7AEEE15B-ED41-49AD-9E6F-9FAD05801FE8}" destId="{D073F179-984F-4FA7-8C0A-09070BC57607}"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914457-EEFC-45C5-95F2-314C01CDE9A8}" type="doc">
      <dgm:prSet loTypeId="urn:microsoft.com/office/officeart/2009/layout/CircleArrowProcess" loCatId="cycle" qsTypeId="urn:microsoft.com/office/officeart/2005/8/quickstyle/simple1" qsCatId="simple" csTypeId="urn:microsoft.com/office/officeart/2005/8/colors/accent1_3" csCatId="accent1" phldr="1"/>
      <dgm:spPr/>
      <dgm:t>
        <a:bodyPr/>
        <a:lstStyle/>
        <a:p>
          <a:endParaRPr lang="es-ES"/>
        </a:p>
      </dgm:t>
    </dgm:pt>
    <dgm:pt modelId="{FEBE1456-54D7-4382-9ED4-AFEE32BA5E06}">
      <dgm:prSet phldrT="[Texto]"/>
      <dgm:spPr/>
      <dgm:t>
        <a:bodyPr/>
        <a:lstStyle/>
        <a:p>
          <a:r>
            <a:rPr lang="es-ES" dirty="0">
              <a:solidFill>
                <a:schemeClr val="bg1"/>
              </a:solidFill>
            </a:rPr>
            <a:t>.</a:t>
          </a:r>
        </a:p>
      </dgm:t>
    </dgm:pt>
    <dgm:pt modelId="{DCE7925F-874F-486E-811B-26D40F18B8CA}" type="parTrans" cxnId="{21484646-6BEC-4331-ACD8-59CC7BAEED83}">
      <dgm:prSet/>
      <dgm:spPr/>
      <dgm:t>
        <a:bodyPr/>
        <a:lstStyle/>
        <a:p>
          <a:endParaRPr lang="es-ES"/>
        </a:p>
      </dgm:t>
    </dgm:pt>
    <dgm:pt modelId="{41E7DB5F-BF2D-4286-BC7D-64636A3335F7}" type="sibTrans" cxnId="{21484646-6BEC-4331-ACD8-59CC7BAEED83}">
      <dgm:prSet/>
      <dgm:spPr/>
      <dgm:t>
        <a:bodyPr/>
        <a:lstStyle/>
        <a:p>
          <a:endParaRPr lang="es-ES"/>
        </a:p>
      </dgm:t>
    </dgm:pt>
    <dgm:pt modelId="{68622144-08C8-487E-BFBE-6EEBF3FC780C}">
      <dgm:prSet phldrT="[Texto]"/>
      <dgm:spPr/>
      <dgm:t>
        <a:bodyPr/>
        <a:lstStyle/>
        <a:p>
          <a:endParaRPr lang="es-ES" dirty="0"/>
        </a:p>
      </dgm:t>
    </dgm:pt>
    <dgm:pt modelId="{895E0CE4-3E33-4F0B-8AD8-6FA739B2C63C}" type="sibTrans" cxnId="{F12A63B7-D08F-48D3-B211-4818A4DF7FE2}">
      <dgm:prSet/>
      <dgm:spPr/>
      <dgm:t>
        <a:bodyPr/>
        <a:lstStyle/>
        <a:p>
          <a:endParaRPr lang="es-ES"/>
        </a:p>
      </dgm:t>
    </dgm:pt>
    <dgm:pt modelId="{926B1E81-5081-4DE5-B291-98FDE9DBB247}" type="parTrans" cxnId="{F12A63B7-D08F-48D3-B211-4818A4DF7FE2}">
      <dgm:prSet/>
      <dgm:spPr/>
      <dgm:t>
        <a:bodyPr/>
        <a:lstStyle/>
        <a:p>
          <a:endParaRPr lang="es-ES"/>
        </a:p>
      </dgm:t>
    </dgm:pt>
    <dgm:pt modelId="{C8DD1432-358B-4CBE-B6E2-8ADB8D11CCFD}">
      <dgm:prSet phldrT="[Texto]"/>
      <dgm:spPr/>
      <dgm:t>
        <a:bodyPr/>
        <a:lstStyle/>
        <a:p>
          <a:r>
            <a:rPr lang="es-ES" dirty="0">
              <a:solidFill>
                <a:schemeClr val="bg1"/>
              </a:solidFill>
            </a:rPr>
            <a:t>.</a:t>
          </a:r>
        </a:p>
      </dgm:t>
    </dgm:pt>
    <dgm:pt modelId="{AAE95BA3-9092-45E4-BD70-4CFF0873C884}" type="sibTrans" cxnId="{BB19C7C4-E70A-4E8E-BA41-EEA6831F2968}">
      <dgm:prSet/>
      <dgm:spPr/>
      <dgm:t>
        <a:bodyPr/>
        <a:lstStyle/>
        <a:p>
          <a:endParaRPr lang="es-ES"/>
        </a:p>
      </dgm:t>
    </dgm:pt>
    <dgm:pt modelId="{E119A585-766C-4F2D-AC96-3836CDA4FC09}" type="parTrans" cxnId="{BB19C7C4-E70A-4E8E-BA41-EEA6831F2968}">
      <dgm:prSet/>
      <dgm:spPr/>
      <dgm:t>
        <a:bodyPr/>
        <a:lstStyle/>
        <a:p>
          <a:endParaRPr lang="es-ES"/>
        </a:p>
      </dgm:t>
    </dgm:pt>
    <dgm:pt modelId="{7FBCAD2A-BB55-44A9-835F-D4C6AE968C99}" type="pres">
      <dgm:prSet presAssocID="{BE914457-EEFC-45C5-95F2-314C01CDE9A8}" presName="Name0" presStyleCnt="0">
        <dgm:presLayoutVars>
          <dgm:chMax val="7"/>
          <dgm:chPref val="7"/>
          <dgm:dir/>
          <dgm:animLvl val="lvl"/>
        </dgm:presLayoutVars>
      </dgm:prSet>
      <dgm:spPr/>
    </dgm:pt>
    <dgm:pt modelId="{C3859AC1-68D3-40DF-8D6E-D75FDF352159}" type="pres">
      <dgm:prSet presAssocID="{68622144-08C8-487E-BFBE-6EEBF3FC780C}" presName="Accent1" presStyleCnt="0"/>
      <dgm:spPr/>
    </dgm:pt>
    <dgm:pt modelId="{02CA23B9-6001-4DC6-9F10-E367DB1CE5F5}" type="pres">
      <dgm:prSet presAssocID="{68622144-08C8-487E-BFBE-6EEBF3FC780C}" presName="Accent" presStyleLbl="node1" presStyleIdx="0" presStyleCnt="3"/>
      <dgm:spPr>
        <a:ln>
          <a:solidFill>
            <a:schemeClr val="tx1"/>
          </a:solidFill>
        </a:ln>
      </dgm:spPr>
    </dgm:pt>
    <dgm:pt modelId="{BA4ABBD6-2682-4777-8793-23324A09428F}" type="pres">
      <dgm:prSet presAssocID="{68622144-08C8-487E-BFBE-6EEBF3FC780C}" presName="Parent1" presStyleLbl="revTx" presStyleIdx="0" presStyleCnt="3">
        <dgm:presLayoutVars>
          <dgm:chMax val="1"/>
          <dgm:chPref val="1"/>
          <dgm:bulletEnabled val="1"/>
        </dgm:presLayoutVars>
      </dgm:prSet>
      <dgm:spPr/>
    </dgm:pt>
    <dgm:pt modelId="{B8DD3BB1-CD4C-4797-A388-F9BDA3CED6A8}" type="pres">
      <dgm:prSet presAssocID="{C8DD1432-358B-4CBE-B6E2-8ADB8D11CCFD}" presName="Accent2" presStyleCnt="0"/>
      <dgm:spPr/>
    </dgm:pt>
    <dgm:pt modelId="{39568629-B909-464D-A7B7-46FDDAFAAC5B}" type="pres">
      <dgm:prSet presAssocID="{C8DD1432-358B-4CBE-B6E2-8ADB8D11CCFD}" presName="Accent" presStyleLbl="node1" presStyleIdx="1" presStyleCnt="3"/>
      <dgm:spPr>
        <a:ln>
          <a:solidFill>
            <a:schemeClr val="tx1"/>
          </a:solidFill>
        </a:ln>
      </dgm:spPr>
    </dgm:pt>
    <dgm:pt modelId="{823DD6C0-6574-4902-A96B-38433A5B01FB}" type="pres">
      <dgm:prSet presAssocID="{C8DD1432-358B-4CBE-B6E2-8ADB8D11CCFD}" presName="Parent2" presStyleLbl="revTx" presStyleIdx="1" presStyleCnt="3" custLinFactNeighborX="-1377" custLinFactNeighborY="-4793">
        <dgm:presLayoutVars>
          <dgm:chMax val="1"/>
          <dgm:chPref val="1"/>
          <dgm:bulletEnabled val="1"/>
        </dgm:presLayoutVars>
      </dgm:prSet>
      <dgm:spPr/>
    </dgm:pt>
    <dgm:pt modelId="{7C32DC57-BA9F-4EB6-A442-206B763542DB}" type="pres">
      <dgm:prSet presAssocID="{FEBE1456-54D7-4382-9ED4-AFEE32BA5E06}" presName="Accent3" presStyleCnt="0"/>
      <dgm:spPr/>
    </dgm:pt>
    <dgm:pt modelId="{219CA952-AFB6-43F7-BDB4-5BAB92B5C357}" type="pres">
      <dgm:prSet presAssocID="{FEBE1456-54D7-4382-9ED4-AFEE32BA5E06}" presName="Accent" presStyleLbl="node1" presStyleIdx="2" presStyleCnt="3"/>
      <dgm:spPr>
        <a:ln>
          <a:solidFill>
            <a:schemeClr val="tx1"/>
          </a:solidFill>
        </a:ln>
      </dgm:spPr>
    </dgm:pt>
    <dgm:pt modelId="{67C9FCFE-8515-40E8-B5E7-258B13709237}" type="pres">
      <dgm:prSet presAssocID="{FEBE1456-54D7-4382-9ED4-AFEE32BA5E06}" presName="Parent3" presStyleLbl="revTx" presStyleIdx="2" presStyleCnt="3">
        <dgm:presLayoutVars>
          <dgm:chMax val="1"/>
          <dgm:chPref val="1"/>
          <dgm:bulletEnabled val="1"/>
        </dgm:presLayoutVars>
      </dgm:prSet>
      <dgm:spPr/>
    </dgm:pt>
  </dgm:ptLst>
  <dgm:cxnLst>
    <dgm:cxn modelId="{CBB2EF0F-3595-458F-8400-439BA084BFB4}" type="presOf" srcId="{68622144-08C8-487E-BFBE-6EEBF3FC780C}" destId="{BA4ABBD6-2682-4777-8793-23324A09428F}" srcOrd="0" destOrd="0" presId="urn:microsoft.com/office/officeart/2009/layout/CircleArrowProcess"/>
    <dgm:cxn modelId="{21484646-6BEC-4331-ACD8-59CC7BAEED83}" srcId="{BE914457-EEFC-45C5-95F2-314C01CDE9A8}" destId="{FEBE1456-54D7-4382-9ED4-AFEE32BA5E06}" srcOrd="2" destOrd="0" parTransId="{DCE7925F-874F-486E-811B-26D40F18B8CA}" sibTransId="{41E7DB5F-BF2D-4286-BC7D-64636A3335F7}"/>
    <dgm:cxn modelId="{89368C7A-AF7E-44BC-82A1-C935B64C5950}" type="presOf" srcId="{C8DD1432-358B-4CBE-B6E2-8ADB8D11CCFD}" destId="{823DD6C0-6574-4902-A96B-38433A5B01FB}" srcOrd="0" destOrd="0" presId="urn:microsoft.com/office/officeart/2009/layout/CircleArrowProcess"/>
    <dgm:cxn modelId="{F12A63B7-D08F-48D3-B211-4818A4DF7FE2}" srcId="{BE914457-EEFC-45C5-95F2-314C01CDE9A8}" destId="{68622144-08C8-487E-BFBE-6EEBF3FC780C}" srcOrd="0" destOrd="0" parTransId="{926B1E81-5081-4DE5-B291-98FDE9DBB247}" sibTransId="{895E0CE4-3E33-4F0B-8AD8-6FA739B2C63C}"/>
    <dgm:cxn modelId="{BB19C7C4-E70A-4E8E-BA41-EEA6831F2968}" srcId="{BE914457-EEFC-45C5-95F2-314C01CDE9A8}" destId="{C8DD1432-358B-4CBE-B6E2-8ADB8D11CCFD}" srcOrd="1" destOrd="0" parTransId="{E119A585-766C-4F2D-AC96-3836CDA4FC09}" sibTransId="{AAE95BA3-9092-45E4-BD70-4CFF0873C884}"/>
    <dgm:cxn modelId="{FD26B7E0-9540-487A-B5AF-D49226F8C9DD}" type="presOf" srcId="{FEBE1456-54D7-4382-9ED4-AFEE32BA5E06}" destId="{67C9FCFE-8515-40E8-B5E7-258B13709237}" srcOrd="0" destOrd="0" presId="urn:microsoft.com/office/officeart/2009/layout/CircleArrowProcess"/>
    <dgm:cxn modelId="{1F58C3F9-D7D9-4351-BE58-97E2C9B61D75}" type="presOf" srcId="{BE914457-EEFC-45C5-95F2-314C01CDE9A8}" destId="{7FBCAD2A-BB55-44A9-835F-D4C6AE968C99}" srcOrd="0" destOrd="0" presId="urn:microsoft.com/office/officeart/2009/layout/CircleArrowProcess"/>
    <dgm:cxn modelId="{708EE171-0EE7-4F0E-8F9D-FB41C788C7BD}" type="presParOf" srcId="{7FBCAD2A-BB55-44A9-835F-D4C6AE968C99}" destId="{C3859AC1-68D3-40DF-8D6E-D75FDF352159}" srcOrd="0" destOrd="0" presId="urn:microsoft.com/office/officeart/2009/layout/CircleArrowProcess"/>
    <dgm:cxn modelId="{4B0277A8-C7D1-478C-B385-4E209D08B626}" type="presParOf" srcId="{C3859AC1-68D3-40DF-8D6E-D75FDF352159}" destId="{02CA23B9-6001-4DC6-9F10-E367DB1CE5F5}" srcOrd="0" destOrd="0" presId="urn:microsoft.com/office/officeart/2009/layout/CircleArrowProcess"/>
    <dgm:cxn modelId="{E53A97E4-916C-44AB-88AF-A00FF32D3D1B}" type="presParOf" srcId="{7FBCAD2A-BB55-44A9-835F-D4C6AE968C99}" destId="{BA4ABBD6-2682-4777-8793-23324A09428F}" srcOrd="1" destOrd="0" presId="urn:microsoft.com/office/officeart/2009/layout/CircleArrowProcess"/>
    <dgm:cxn modelId="{D659C0FA-332B-4199-9B38-C0E07C536C1B}" type="presParOf" srcId="{7FBCAD2A-BB55-44A9-835F-D4C6AE968C99}" destId="{B8DD3BB1-CD4C-4797-A388-F9BDA3CED6A8}" srcOrd="2" destOrd="0" presId="urn:microsoft.com/office/officeart/2009/layout/CircleArrowProcess"/>
    <dgm:cxn modelId="{A041F4DE-95BF-4EA4-858B-B7AAC4DE363F}" type="presParOf" srcId="{B8DD3BB1-CD4C-4797-A388-F9BDA3CED6A8}" destId="{39568629-B909-464D-A7B7-46FDDAFAAC5B}" srcOrd="0" destOrd="0" presId="urn:microsoft.com/office/officeart/2009/layout/CircleArrowProcess"/>
    <dgm:cxn modelId="{7C77469C-8873-4E1E-87E2-DD9DA6641A44}" type="presParOf" srcId="{7FBCAD2A-BB55-44A9-835F-D4C6AE968C99}" destId="{823DD6C0-6574-4902-A96B-38433A5B01FB}" srcOrd="3" destOrd="0" presId="urn:microsoft.com/office/officeart/2009/layout/CircleArrowProcess"/>
    <dgm:cxn modelId="{65A461F6-2E43-42EC-A49A-12BA105F14C9}" type="presParOf" srcId="{7FBCAD2A-BB55-44A9-835F-D4C6AE968C99}" destId="{7C32DC57-BA9F-4EB6-A442-206B763542DB}" srcOrd="4" destOrd="0" presId="urn:microsoft.com/office/officeart/2009/layout/CircleArrowProcess"/>
    <dgm:cxn modelId="{A27C8E4D-736A-4452-AB18-0209E050BD12}" type="presParOf" srcId="{7C32DC57-BA9F-4EB6-A442-206B763542DB}" destId="{219CA952-AFB6-43F7-BDB4-5BAB92B5C357}" srcOrd="0" destOrd="0" presId="urn:microsoft.com/office/officeart/2009/layout/CircleArrowProcess"/>
    <dgm:cxn modelId="{A94CC5FA-7F42-4B6D-8EE3-36067DC3D86C}" type="presParOf" srcId="{7FBCAD2A-BB55-44A9-835F-D4C6AE968C99}" destId="{67C9FCFE-8515-40E8-B5E7-258B13709237}"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6F13-71EA-44A2-A0FE-712885068A4F}">
      <dsp:nvSpPr>
        <dsp:cNvPr id="0" name=""/>
        <dsp:cNvSpPr/>
      </dsp:nvSpPr>
      <dsp:spPr>
        <a:xfrm rot="1196122">
          <a:off x="2072707" y="2928066"/>
          <a:ext cx="1550675" cy="48339"/>
        </a:xfrm>
        <a:custGeom>
          <a:avLst/>
          <a:gdLst/>
          <a:ahLst/>
          <a:cxnLst/>
          <a:rect l="0" t="0" r="0" b="0"/>
          <a:pathLst>
            <a:path>
              <a:moveTo>
                <a:pt x="0" y="24169"/>
              </a:moveTo>
              <a:lnTo>
                <a:pt x="1550675" y="24169"/>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A9F25C7-5FCF-4FFD-86EA-D574DC3E22F3}">
      <dsp:nvSpPr>
        <dsp:cNvPr id="0" name=""/>
        <dsp:cNvSpPr/>
      </dsp:nvSpPr>
      <dsp:spPr>
        <a:xfrm rot="21467419">
          <a:off x="2118913" y="2336707"/>
          <a:ext cx="683953" cy="48339"/>
        </a:xfrm>
        <a:custGeom>
          <a:avLst/>
          <a:gdLst/>
          <a:ahLst/>
          <a:cxnLst/>
          <a:rect l="0" t="0" r="0" b="0"/>
          <a:pathLst>
            <a:path>
              <a:moveTo>
                <a:pt x="0" y="24169"/>
              </a:moveTo>
              <a:lnTo>
                <a:pt x="683953" y="24169"/>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6CC1EB0-ABCB-44B4-8579-08A554B2F6CD}">
      <dsp:nvSpPr>
        <dsp:cNvPr id="0" name=""/>
        <dsp:cNvSpPr/>
      </dsp:nvSpPr>
      <dsp:spPr>
        <a:xfrm rot="19995131">
          <a:off x="2036662" y="1638909"/>
          <a:ext cx="1542083" cy="48339"/>
        </a:xfrm>
        <a:custGeom>
          <a:avLst/>
          <a:gdLst/>
          <a:ahLst/>
          <a:cxnLst/>
          <a:rect l="0" t="0" r="0" b="0"/>
          <a:pathLst>
            <a:path>
              <a:moveTo>
                <a:pt x="0" y="24169"/>
              </a:moveTo>
              <a:lnTo>
                <a:pt x="1542083" y="24169"/>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CC992E8-A0C8-476F-9F40-4E8F09CEECCF}">
      <dsp:nvSpPr>
        <dsp:cNvPr id="0" name=""/>
        <dsp:cNvSpPr/>
      </dsp:nvSpPr>
      <dsp:spPr>
        <a:xfrm>
          <a:off x="401016" y="878936"/>
          <a:ext cx="1872234" cy="2788510"/>
        </a:xfrm>
        <a:prstGeom prst="ellipse">
          <a:avLst/>
        </a:prstGeom>
        <a:gradFill rotWithShape="0">
          <a:gsLst>
            <a:gs pos="0">
              <a:schemeClr val="bg1"/>
            </a:gs>
            <a:gs pos="50000">
              <a:schemeClr val="accent6">
                <a:lumMod val="75000"/>
              </a:schemeClr>
            </a:gs>
            <a:gs pos="100000">
              <a:schemeClr val="accent6">
                <a:lumMod val="50000"/>
              </a:scheme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sp:spPr>
      <dsp:style>
        <a:lnRef idx="0">
          <a:scrgbClr r="0" g="0" b="0"/>
        </a:lnRef>
        <a:fillRef idx="1">
          <a:scrgbClr r="0" g="0" b="0"/>
        </a:fillRef>
        <a:effectRef idx="0">
          <a:scrgbClr r="0" g="0" b="0"/>
        </a:effectRef>
        <a:fontRef idx="minor">
          <a:schemeClr val="lt1"/>
        </a:fontRef>
      </dsp:style>
    </dsp:sp>
    <dsp:sp modelId="{1E02EFE4-F98A-4C9F-8D40-C3EDA9D04BF9}">
      <dsp:nvSpPr>
        <dsp:cNvPr id="0" name=""/>
        <dsp:cNvSpPr/>
      </dsp:nvSpPr>
      <dsp:spPr>
        <a:xfrm>
          <a:off x="2806279" y="30024"/>
          <a:ext cx="3624540" cy="1440801"/>
        </a:xfrm>
        <a:prstGeom prst="ellipse">
          <a:avLst/>
        </a:prstGeom>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0" kern="1200" dirty="0">
              <a:solidFill>
                <a:sysClr val="windowText" lastClr="000000"/>
              </a:solidFill>
              <a:effectLst>
                <a:outerShdw blurRad="38100" dist="38100" dir="2700000" algn="tl">
                  <a:srgbClr val="C0C0C0"/>
                </a:outerShdw>
              </a:effectLst>
              <a:latin typeface="Calibri"/>
              <a:cs typeface="+mn-cs"/>
            </a:rPr>
            <a:t>1</a:t>
          </a:r>
          <a:r>
            <a:rPr lang="es-MX" sz="1800" b="1" kern="1200"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800" b="1" kern="1200" dirty="0"/>
        </a:p>
      </dsp:txBody>
      <dsp:txXfrm>
        <a:off x="3337081" y="241024"/>
        <a:ext cx="2562936" cy="1018801"/>
      </dsp:txXfrm>
    </dsp:sp>
    <dsp:sp modelId="{4CBEE7F2-FA8F-455D-899D-D2E2389A34C1}">
      <dsp:nvSpPr>
        <dsp:cNvPr id="0" name=""/>
        <dsp:cNvSpPr/>
      </dsp:nvSpPr>
      <dsp:spPr>
        <a:xfrm>
          <a:off x="2793796" y="1517679"/>
          <a:ext cx="3795819" cy="1514241"/>
        </a:xfrm>
        <a:prstGeom prst="ellipse">
          <a:avLst/>
        </a:prstGeom>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800" b="1" kern="1200" dirty="0"/>
        </a:p>
      </dsp:txBody>
      <dsp:txXfrm>
        <a:off x="3349681" y="1739434"/>
        <a:ext cx="2684049" cy="1070731"/>
      </dsp:txXfrm>
    </dsp:sp>
    <dsp:sp modelId="{E43465F4-A339-482C-87DC-E675E3944F47}">
      <dsp:nvSpPr>
        <dsp:cNvPr id="0" name=""/>
        <dsp:cNvSpPr/>
      </dsp:nvSpPr>
      <dsp:spPr>
        <a:xfrm>
          <a:off x="2923922" y="3085491"/>
          <a:ext cx="3664303" cy="1117549"/>
        </a:xfrm>
        <a:prstGeom prst="ellipse">
          <a:avLst/>
        </a:prstGeom>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latin typeface="Calibri" panose="020F0502020204030204" pitchFamily="34" charset="0"/>
            </a:rPr>
            <a:t>3. Entidades de gobierno </a:t>
          </a:r>
        </a:p>
      </dsp:txBody>
      <dsp:txXfrm>
        <a:off x="3460547" y="3249152"/>
        <a:ext cx="2591053" cy="790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F359C-BEA9-4355-9006-A2CA58D89AE1}">
      <dsp:nvSpPr>
        <dsp:cNvPr id="0" name=""/>
        <dsp:cNvSpPr/>
      </dsp:nvSpPr>
      <dsp:spPr>
        <a:xfrm>
          <a:off x="0" y="0"/>
          <a:ext cx="4255531" cy="50019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1" kern="1200" dirty="0"/>
            <a:t>Modificación del Cronograma para la implementación incorporado en la Resolución 693 de 2016</a:t>
          </a:r>
        </a:p>
      </dsp:txBody>
      <dsp:txXfrm>
        <a:off x="0" y="0"/>
        <a:ext cx="4255531" cy="1500580"/>
      </dsp:txXfrm>
    </dsp:sp>
    <dsp:sp modelId="{8251F27B-80C6-4B56-A471-3744BA9295BB}">
      <dsp:nvSpPr>
        <dsp:cNvPr id="0" name=""/>
        <dsp:cNvSpPr/>
      </dsp:nvSpPr>
      <dsp:spPr>
        <a:xfrm>
          <a:off x="429976" y="1500580"/>
          <a:ext cx="3404424" cy="3251257"/>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s-ES" sz="2500" b="1" kern="1200" dirty="0"/>
            <a:t>Oficios y reuniones de las entidades con la CGN solicitando la ampliación del plazo por </a:t>
          </a:r>
          <a:r>
            <a:rPr lang="es-ES" sz="2500" b="1" kern="1200" dirty="0">
              <a:solidFill>
                <a:srgbClr val="C00000"/>
              </a:solidFill>
            </a:rPr>
            <a:t>limitaciones de tipo técnico, operativo, administrativo y presupuestal</a:t>
          </a:r>
        </a:p>
      </dsp:txBody>
      <dsp:txXfrm>
        <a:off x="525202" y="1595806"/>
        <a:ext cx="3213972" cy="3060805"/>
      </dsp:txXfrm>
    </dsp:sp>
    <dsp:sp modelId="{45B002B7-33A2-4249-A740-8E8A6C6DE8E5}">
      <dsp:nvSpPr>
        <dsp:cNvPr id="0" name=""/>
        <dsp:cNvSpPr/>
      </dsp:nvSpPr>
      <dsp:spPr>
        <a:xfrm>
          <a:off x="4579119" y="0"/>
          <a:ext cx="4255531" cy="50019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1" u="none" kern="1200" dirty="0"/>
            <a:t>Como resultado de las encuestas realizadas a las entidades, en donde se evidenciaron dificultades en:</a:t>
          </a:r>
        </a:p>
      </dsp:txBody>
      <dsp:txXfrm>
        <a:off x="4579119" y="0"/>
        <a:ext cx="4255531" cy="1500580"/>
      </dsp:txXfrm>
    </dsp:sp>
    <dsp:sp modelId="{FF671B05-52A4-417B-B3AB-298F993DB2D5}">
      <dsp:nvSpPr>
        <dsp:cNvPr id="0" name=""/>
        <dsp:cNvSpPr/>
      </dsp:nvSpPr>
      <dsp:spPr>
        <a:xfrm>
          <a:off x="4703126" y="1456117"/>
          <a:ext cx="4007518" cy="684139"/>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Reconocimiento y medición</a:t>
          </a:r>
          <a:r>
            <a:rPr lang="es-ES" sz="1700" b="1" u="none" kern="1200" dirty="0"/>
            <a:t>: propiedades, planta y equipo, bienes de uso público, CXC, intangibles e inventarios</a:t>
          </a:r>
        </a:p>
      </dsp:txBody>
      <dsp:txXfrm>
        <a:off x="4723164" y="1476155"/>
        <a:ext cx="3967442" cy="644063"/>
      </dsp:txXfrm>
    </dsp:sp>
    <dsp:sp modelId="{BACBAB97-6D0E-4836-9CC6-0ABB60A855EE}">
      <dsp:nvSpPr>
        <dsp:cNvPr id="0" name=""/>
        <dsp:cNvSpPr/>
      </dsp:nvSpPr>
      <dsp:spPr>
        <a:xfrm>
          <a:off x="4711807" y="2321420"/>
          <a:ext cx="3990156" cy="653489"/>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Sistemas de información</a:t>
          </a:r>
          <a:r>
            <a:rPr lang="es-ES" sz="1700" b="1" u="none" kern="1200" dirty="0"/>
            <a:t>: los aplicativos contables no están preparados para soportar cambios normativos</a:t>
          </a:r>
        </a:p>
      </dsp:txBody>
      <dsp:txXfrm>
        <a:off x="4730947" y="2340560"/>
        <a:ext cx="3951876" cy="615209"/>
      </dsp:txXfrm>
    </dsp:sp>
    <dsp:sp modelId="{599628B4-ED51-443A-ADB7-CDDF050A989F}">
      <dsp:nvSpPr>
        <dsp:cNvPr id="0" name=""/>
        <dsp:cNvSpPr/>
      </dsp:nvSpPr>
      <dsp:spPr>
        <a:xfrm>
          <a:off x="4729476" y="3059815"/>
          <a:ext cx="3937455" cy="375847"/>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Recursos humanos</a:t>
          </a:r>
          <a:r>
            <a:rPr lang="es-ES" sz="1700" b="1" u="none" kern="1200" dirty="0"/>
            <a:t>: no se cuenta con personal suficiente y capacitado</a:t>
          </a:r>
        </a:p>
      </dsp:txBody>
      <dsp:txXfrm>
        <a:off x="4740484" y="3070823"/>
        <a:ext cx="3915439" cy="353831"/>
      </dsp:txXfrm>
    </dsp:sp>
    <dsp:sp modelId="{307F0E6E-2BEB-4FD8-828D-F41F1128A3B9}">
      <dsp:nvSpPr>
        <dsp:cNvPr id="0" name=""/>
        <dsp:cNvSpPr/>
      </dsp:nvSpPr>
      <dsp:spPr>
        <a:xfrm>
          <a:off x="4746498" y="3543533"/>
          <a:ext cx="3920774" cy="616171"/>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Depuración contable</a:t>
          </a:r>
          <a:r>
            <a:rPr lang="es-ES" sz="1700" b="1" u="none" kern="1200" dirty="0"/>
            <a:t>: cuentas contables pendientes de depuración que requieren de un tiempo considerable</a:t>
          </a:r>
        </a:p>
      </dsp:txBody>
      <dsp:txXfrm>
        <a:off x="4764545" y="3561580"/>
        <a:ext cx="3884680" cy="580077"/>
      </dsp:txXfrm>
    </dsp:sp>
    <dsp:sp modelId="{D49CDFCE-2219-4A34-9402-953EE3A4D3D3}">
      <dsp:nvSpPr>
        <dsp:cNvPr id="0" name=""/>
        <dsp:cNvSpPr/>
      </dsp:nvSpPr>
      <dsp:spPr>
        <a:xfrm>
          <a:off x="4729152" y="4261385"/>
          <a:ext cx="3955465" cy="688183"/>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Recursos económicos insuficientes:</a:t>
          </a:r>
          <a:r>
            <a:rPr lang="es-ES" sz="1700" b="1" u="none" kern="1200" dirty="0"/>
            <a:t>  presupuestos insuficiente para adelantar el proceso de manera integral</a:t>
          </a:r>
        </a:p>
      </dsp:txBody>
      <dsp:txXfrm>
        <a:off x="4749308" y="4281541"/>
        <a:ext cx="3915153" cy="6478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C8685-A769-464D-876F-6AB3BE432D41}">
      <dsp:nvSpPr>
        <dsp:cNvPr id="0" name=""/>
        <dsp:cNvSpPr/>
      </dsp:nvSpPr>
      <dsp:spPr>
        <a:xfrm>
          <a:off x="685837" y="359337"/>
          <a:ext cx="4809763" cy="4809763"/>
        </a:xfrm>
        <a:prstGeom prst="pie">
          <a:avLst>
            <a:gd name="adj1" fmla="val 1620000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t>Articulo 355 de la Ley 1819 de 2016: Requerimiento de proceso de depuración contable para entidades territoriales </a:t>
          </a:r>
        </a:p>
      </dsp:txBody>
      <dsp:txXfrm>
        <a:off x="3239020" y="1356218"/>
        <a:ext cx="1775031" cy="1316959"/>
      </dsp:txXfrm>
    </dsp:sp>
    <dsp:sp modelId="{BAC9C588-960D-421D-8C22-BD2BEE02532B}">
      <dsp:nvSpPr>
        <dsp:cNvPr id="0" name=""/>
        <dsp:cNvSpPr/>
      </dsp:nvSpPr>
      <dsp:spPr>
        <a:xfrm>
          <a:off x="795187" y="520808"/>
          <a:ext cx="4591063" cy="4809763"/>
        </a:xfrm>
        <a:prstGeom prst="pie">
          <a:avLst>
            <a:gd name="adj1" fmla="val 0"/>
            <a:gd name="adj2" fmla="val 54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t>Resolución  CGN 107 de 2017 Cumplimiento al saneamiento contable requerido en el Art. 355</a:t>
          </a:r>
        </a:p>
      </dsp:txBody>
      <dsp:txXfrm>
        <a:off x="3232277" y="3016731"/>
        <a:ext cx="1694321" cy="1316959"/>
      </dsp:txXfrm>
    </dsp:sp>
    <dsp:sp modelId="{FE8B931D-F21A-4B74-8013-374086A2816D}">
      <dsp:nvSpPr>
        <dsp:cNvPr id="0" name=""/>
        <dsp:cNvSpPr/>
      </dsp:nvSpPr>
      <dsp:spPr>
        <a:xfrm>
          <a:off x="660194" y="520808"/>
          <a:ext cx="4809763" cy="4809763"/>
        </a:xfrm>
        <a:prstGeom prst="pie">
          <a:avLst>
            <a:gd name="adj1" fmla="val 5400000"/>
            <a:gd name="adj2" fmla="val 108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      </a:t>
          </a:r>
          <a:r>
            <a:rPr lang="es-ES" sz="1400" b="1" kern="1200" dirty="0"/>
            <a:t>Circular Conjunta No. 001</a:t>
          </a:r>
        </a:p>
        <a:p>
          <a:pPr marL="0" lvl="0" indent="0" algn="ctr" defTabSz="622300">
            <a:lnSpc>
              <a:spcPct val="90000"/>
            </a:lnSpc>
            <a:spcBef>
              <a:spcPct val="0"/>
            </a:spcBef>
            <a:spcAft>
              <a:spcPct val="35000"/>
            </a:spcAft>
            <a:buNone/>
          </a:pPr>
          <a:r>
            <a:rPr lang="es-ES" sz="1400" b="1" kern="1200" dirty="0"/>
            <a:t> Auditoria General de la República y CGN</a:t>
          </a:r>
        </a:p>
        <a:p>
          <a:pPr marL="0" lvl="0" indent="0" algn="ctr" defTabSz="622300">
            <a:lnSpc>
              <a:spcPct val="90000"/>
            </a:lnSpc>
            <a:spcBef>
              <a:spcPct val="0"/>
            </a:spcBef>
            <a:spcAft>
              <a:spcPct val="35000"/>
            </a:spcAft>
            <a:buNone/>
          </a:pPr>
          <a:r>
            <a:rPr lang="es-ES" sz="1400" b="1" kern="1200" dirty="0"/>
            <a:t>Termino de dos años a partir de la vigencia de la Ley 1819</a:t>
          </a:r>
        </a:p>
      </dsp:txBody>
      <dsp:txXfrm>
        <a:off x="1141743" y="3016731"/>
        <a:ext cx="1775031" cy="1316959"/>
      </dsp:txXfrm>
    </dsp:sp>
    <dsp:sp modelId="{FB5E7DC0-3C1D-4AFA-9849-538A53806CE7}">
      <dsp:nvSpPr>
        <dsp:cNvPr id="0" name=""/>
        <dsp:cNvSpPr/>
      </dsp:nvSpPr>
      <dsp:spPr>
        <a:xfrm>
          <a:off x="643408" y="359337"/>
          <a:ext cx="4809763" cy="4809763"/>
        </a:xfrm>
        <a:prstGeom prst="pie">
          <a:avLst>
            <a:gd name="adj1" fmla="val 10800000"/>
            <a:gd name="adj2" fmla="val 162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      </a:t>
          </a:r>
          <a:r>
            <a:rPr lang="es-ES" sz="1400" b="1" kern="1200" dirty="0"/>
            <a:t>Circular Conjunta No. 002</a:t>
          </a:r>
        </a:p>
        <a:p>
          <a:pPr marL="0" lvl="0" indent="0" algn="ctr" defTabSz="622300">
            <a:lnSpc>
              <a:spcPct val="90000"/>
            </a:lnSpc>
            <a:spcBef>
              <a:spcPct val="0"/>
            </a:spcBef>
            <a:spcAft>
              <a:spcPct val="35000"/>
            </a:spcAft>
            <a:buNone/>
          </a:pPr>
          <a:r>
            <a:rPr lang="es-ES" sz="1400" b="1" kern="1200" dirty="0"/>
            <a:t>Procuraduría General de la Nación y CGN</a:t>
          </a:r>
        </a:p>
        <a:p>
          <a:pPr marL="0" lvl="0" indent="0" algn="ctr" defTabSz="622300">
            <a:lnSpc>
              <a:spcPct val="90000"/>
            </a:lnSpc>
            <a:spcBef>
              <a:spcPct val="0"/>
            </a:spcBef>
            <a:spcAft>
              <a:spcPct val="35000"/>
            </a:spcAft>
            <a:buNone/>
          </a:pPr>
          <a:r>
            <a:rPr lang="es-ES" sz="1400" b="1" kern="1200" dirty="0"/>
            <a:t>Responsabilidad a cargo del Representante Legal</a:t>
          </a:r>
        </a:p>
      </dsp:txBody>
      <dsp:txXfrm>
        <a:off x="1124957" y="1356218"/>
        <a:ext cx="1775031" cy="1316959"/>
      </dsp:txXfrm>
    </dsp:sp>
    <dsp:sp modelId="{AF800124-F8FA-46DA-A299-CD4AA1527617}">
      <dsp:nvSpPr>
        <dsp:cNvPr id="0" name=""/>
        <dsp:cNvSpPr/>
      </dsp:nvSpPr>
      <dsp:spPr>
        <a:xfrm>
          <a:off x="388090" y="61590"/>
          <a:ext cx="5405258" cy="5405258"/>
        </a:xfrm>
        <a:prstGeom prst="circularArrow">
          <a:avLst>
            <a:gd name="adj1" fmla="val 5085"/>
            <a:gd name="adj2" fmla="val 327528"/>
            <a:gd name="adj3" fmla="val 21272472"/>
            <a:gd name="adj4" fmla="val 162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8DEB47-9AF4-4452-9458-373425E59A3B}">
      <dsp:nvSpPr>
        <dsp:cNvPr id="0" name=""/>
        <dsp:cNvSpPr/>
      </dsp:nvSpPr>
      <dsp:spPr>
        <a:xfrm>
          <a:off x="295144" y="305869"/>
          <a:ext cx="5375853" cy="5405258"/>
        </a:xfrm>
        <a:prstGeom prst="circularArrow">
          <a:avLst>
            <a:gd name="adj1" fmla="val 5085"/>
            <a:gd name="adj2" fmla="val 327528"/>
            <a:gd name="adj3" fmla="val 5072472"/>
            <a:gd name="adj4" fmla="val 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C24F58-E360-4F94-9AEE-82210B5982B9}">
      <dsp:nvSpPr>
        <dsp:cNvPr id="0" name=""/>
        <dsp:cNvSpPr/>
      </dsp:nvSpPr>
      <dsp:spPr>
        <a:xfrm>
          <a:off x="362447" y="223060"/>
          <a:ext cx="5405258" cy="5405258"/>
        </a:xfrm>
        <a:prstGeom prst="circularArrow">
          <a:avLst>
            <a:gd name="adj1" fmla="val 5085"/>
            <a:gd name="adj2" fmla="val 327528"/>
            <a:gd name="adj3" fmla="val 10472472"/>
            <a:gd name="adj4" fmla="val 54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73F179-984F-4FA7-8C0A-09070BC57607}">
      <dsp:nvSpPr>
        <dsp:cNvPr id="0" name=""/>
        <dsp:cNvSpPr/>
      </dsp:nvSpPr>
      <dsp:spPr>
        <a:xfrm>
          <a:off x="345661" y="61590"/>
          <a:ext cx="5405258" cy="5405258"/>
        </a:xfrm>
        <a:prstGeom prst="circularArrow">
          <a:avLst>
            <a:gd name="adj1" fmla="val 5085"/>
            <a:gd name="adj2" fmla="val 327528"/>
            <a:gd name="adj3" fmla="val 15872472"/>
            <a:gd name="adj4" fmla="val 108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A23B9-6001-4DC6-9F10-E367DB1CE5F5}">
      <dsp:nvSpPr>
        <dsp:cNvPr id="0" name=""/>
        <dsp:cNvSpPr/>
      </dsp:nvSpPr>
      <dsp:spPr>
        <a:xfrm>
          <a:off x="2682858" y="0"/>
          <a:ext cx="2044903" cy="2045214"/>
        </a:xfrm>
        <a:prstGeom prst="circularArrow">
          <a:avLst>
            <a:gd name="adj1" fmla="val 10980"/>
            <a:gd name="adj2" fmla="val 1142322"/>
            <a:gd name="adj3" fmla="val 4500000"/>
            <a:gd name="adj4" fmla="val 10800000"/>
            <a:gd name="adj5" fmla="val 12500"/>
          </a:avLst>
        </a:prstGeom>
        <a:solidFill>
          <a:schemeClr val="accent1">
            <a:shade val="8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BA4ABBD6-2682-4777-8793-23324A09428F}">
      <dsp:nvSpPr>
        <dsp:cNvPr id="0" name=""/>
        <dsp:cNvSpPr/>
      </dsp:nvSpPr>
      <dsp:spPr>
        <a:xfrm>
          <a:off x="3134849" y="738384"/>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es-ES" sz="3700" kern="1200" dirty="0"/>
        </a:p>
      </dsp:txBody>
      <dsp:txXfrm>
        <a:off x="3134849" y="738384"/>
        <a:ext cx="1136313" cy="568020"/>
      </dsp:txXfrm>
    </dsp:sp>
    <dsp:sp modelId="{39568629-B909-464D-A7B7-46FDDAFAAC5B}">
      <dsp:nvSpPr>
        <dsp:cNvPr id="0" name=""/>
        <dsp:cNvSpPr/>
      </dsp:nvSpPr>
      <dsp:spPr>
        <a:xfrm>
          <a:off x="2114894" y="1175127"/>
          <a:ext cx="2044903" cy="2045214"/>
        </a:xfrm>
        <a:prstGeom prst="leftCircularArrow">
          <a:avLst>
            <a:gd name="adj1" fmla="val 10980"/>
            <a:gd name="adj2" fmla="val 1142322"/>
            <a:gd name="adj3" fmla="val 6300000"/>
            <a:gd name="adj4" fmla="val 18900000"/>
            <a:gd name="adj5" fmla="val 12500"/>
          </a:avLst>
        </a:prstGeom>
        <a:solidFill>
          <a:schemeClr val="accent1">
            <a:shade val="80000"/>
            <a:hueOff val="-286837"/>
            <a:satOff val="-24292"/>
            <a:lumOff val="18155"/>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823DD6C0-6574-4902-A96B-38433A5B01FB}">
      <dsp:nvSpPr>
        <dsp:cNvPr id="0" name=""/>
        <dsp:cNvSpPr/>
      </dsp:nvSpPr>
      <dsp:spPr>
        <a:xfrm>
          <a:off x="2553541" y="1893084"/>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solidFill>
                <a:schemeClr val="bg1"/>
              </a:solidFill>
            </a:rPr>
            <a:t>.</a:t>
          </a:r>
        </a:p>
      </dsp:txBody>
      <dsp:txXfrm>
        <a:off x="2553541" y="1893084"/>
        <a:ext cx="1136313" cy="568020"/>
      </dsp:txXfrm>
    </dsp:sp>
    <dsp:sp modelId="{219CA952-AFB6-43F7-BDB4-5BAB92B5C357}">
      <dsp:nvSpPr>
        <dsp:cNvPr id="0" name=""/>
        <dsp:cNvSpPr/>
      </dsp:nvSpPr>
      <dsp:spPr>
        <a:xfrm>
          <a:off x="2828402" y="2490879"/>
          <a:ext cx="1756888" cy="1757592"/>
        </a:xfrm>
        <a:prstGeom prst="blockArc">
          <a:avLst>
            <a:gd name="adj1" fmla="val 13500000"/>
            <a:gd name="adj2" fmla="val 10800000"/>
            <a:gd name="adj3" fmla="val 12740"/>
          </a:avLst>
        </a:prstGeom>
        <a:solidFill>
          <a:schemeClr val="accent1">
            <a:shade val="80000"/>
            <a:hueOff val="-573673"/>
            <a:satOff val="-48584"/>
            <a:lumOff val="36311"/>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67C9FCFE-8515-40E8-B5E7-258B13709237}">
      <dsp:nvSpPr>
        <dsp:cNvPr id="0" name=""/>
        <dsp:cNvSpPr/>
      </dsp:nvSpPr>
      <dsp:spPr>
        <a:xfrm>
          <a:off x="3137537" y="3103933"/>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solidFill>
                <a:schemeClr val="bg1"/>
              </a:solidFill>
            </a:rPr>
            <a:t>.</a:t>
          </a:r>
        </a:p>
      </dsp:txBody>
      <dsp:txXfrm>
        <a:off x="3137537" y="3103933"/>
        <a:ext cx="1136313" cy="56802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0.63636</cdr:x>
      <cdr:y>0.16579</cdr:y>
    </cdr:from>
    <cdr:to>
      <cdr:x>0.94215</cdr:x>
      <cdr:y>0.39653</cdr:y>
    </cdr:to>
    <cdr:sp macro="" textlink="">
      <cdr:nvSpPr>
        <cdr:cNvPr id="4" name="CuadroTexto 3"/>
        <cdr:cNvSpPr txBox="1"/>
      </cdr:nvSpPr>
      <cdr:spPr>
        <a:xfrm xmlns:a="http://schemas.openxmlformats.org/drawingml/2006/main">
          <a:off x="5544616" y="672621"/>
          <a:ext cx="2664296" cy="9361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CO" sz="1100" dirty="0"/>
        </a:p>
      </cdr:txBody>
    </cdr:sp>
  </cdr:relSizeAnchor>
  <cdr:relSizeAnchor xmlns:cdr="http://schemas.openxmlformats.org/drawingml/2006/chartDrawing">
    <cdr:from>
      <cdr:x>0.64463</cdr:x>
      <cdr:y>0.18354</cdr:y>
    </cdr:from>
    <cdr:to>
      <cdr:x>0.66116</cdr:x>
      <cdr:y>0.21904</cdr:y>
    </cdr:to>
    <cdr:sp macro="" textlink="">
      <cdr:nvSpPr>
        <cdr:cNvPr id="5" name="Rectángulo 4"/>
        <cdr:cNvSpPr/>
      </cdr:nvSpPr>
      <cdr:spPr bwMode="auto">
        <a:xfrm xmlns:a="http://schemas.openxmlformats.org/drawingml/2006/main">
          <a:off x="5616624" y="744629"/>
          <a:ext cx="144016" cy="144016"/>
        </a:xfrm>
        <a:prstGeom xmlns:a="http://schemas.openxmlformats.org/drawingml/2006/main" prst="rect">
          <a:avLst/>
        </a:prstGeom>
        <a:solidFill xmlns:a="http://schemas.openxmlformats.org/drawingml/2006/main">
          <a:srgbClr val="FF9900"/>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s-CO"/>
        </a:p>
      </cdr:txBody>
    </cdr:sp>
  </cdr:relSizeAnchor>
  <cdr:relSizeAnchor xmlns:cdr="http://schemas.openxmlformats.org/drawingml/2006/chartDrawing">
    <cdr:from>
      <cdr:x>0.66942</cdr:x>
      <cdr:y>0.1579</cdr:y>
    </cdr:from>
    <cdr:to>
      <cdr:x>0.74931</cdr:x>
      <cdr:y>0.21904</cdr:y>
    </cdr:to>
    <cdr:sp macro="" textlink="">
      <cdr:nvSpPr>
        <cdr:cNvPr id="6" name="CuadroTexto 5"/>
        <cdr:cNvSpPr txBox="1"/>
      </cdr:nvSpPr>
      <cdr:spPr>
        <a:xfrm xmlns:a="http://schemas.openxmlformats.org/drawingml/2006/main">
          <a:off x="5249371" y="576557"/>
          <a:ext cx="626482" cy="2232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400" b="1" dirty="0"/>
            <a:t>2017</a:t>
          </a:r>
        </a:p>
      </cdr:txBody>
    </cdr:sp>
  </cdr:relSizeAnchor>
  <cdr:relSizeAnchor xmlns:cdr="http://schemas.openxmlformats.org/drawingml/2006/chartDrawing">
    <cdr:from>
      <cdr:x>0.64463</cdr:x>
      <cdr:y>0.23679</cdr:y>
    </cdr:from>
    <cdr:to>
      <cdr:x>0.66116</cdr:x>
      <cdr:y>0.27229</cdr:y>
    </cdr:to>
    <cdr:sp macro="" textlink="">
      <cdr:nvSpPr>
        <cdr:cNvPr id="7" name="Rectángulo 6"/>
        <cdr:cNvSpPr/>
      </cdr:nvSpPr>
      <cdr:spPr bwMode="auto">
        <a:xfrm xmlns:a="http://schemas.openxmlformats.org/drawingml/2006/main">
          <a:off x="5616624" y="960653"/>
          <a:ext cx="144016" cy="144016"/>
        </a:xfrm>
        <a:prstGeom xmlns:a="http://schemas.openxmlformats.org/drawingml/2006/main" prst="rect">
          <a:avLst/>
        </a:prstGeom>
        <a:solidFill xmlns:a="http://schemas.openxmlformats.org/drawingml/2006/main">
          <a:schemeClr val="accent1">
            <a:lumMod val="50000"/>
          </a:schemeClr>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s-CO"/>
        </a:p>
      </cdr:txBody>
    </cdr:sp>
  </cdr:relSizeAnchor>
  <cdr:relSizeAnchor xmlns:cdr="http://schemas.openxmlformats.org/drawingml/2006/chartDrawing">
    <cdr:from>
      <cdr:x>0.66942</cdr:x>
      <cdr:y>0.21707</cdr:y>
    </cdr:from>
    <cdr:to>
      <cdr:x>0.74931</cdr:x>
      <cdr:y>0.29595</cdr:y>
    </cdr:to>
    <cdr:sp macro="" textlink="">
      <cdr:nvSpPr>
        <cdr:cNvPr id="8" name="CuadroTexto 7"/>
        <cdr:cNvSpPr txBox="1"/>
      </cdr:nvSpPr>
      <cdr:spPr>
        <a:xfrm xmlns:a="http://schemas.openxmlformats.org/drawingml/2006/main">
          <a:off x="5249371" y="792580"/>
          <a:ext cx="62648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O" sz="1400" b="1" dirty="0"/>
            <a:t> 2016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1" y="1"/>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153603" name="Rectangle 3"/>
          <p:cNvSpPr>
            <a:spLocks noGrp="1" noChangeArrowheads="1"/>
          </p:cNvSpPr>
          <p:nvPr>
            <p:ph type="dt" sz="quarter" idx="1"/>
          </p:nvPr>
        </p:nvSpPr>
        <p:spPr bwMode="auto">
          <a:xfrm>
            <a:off x="3970339" y="1"/>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53604"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Times New Roman" pitchFamily="18" charset="0"/>
              </a:defRPr>
            </a:lvl1pPr>
          </a:lstStyle>
          <a:p>
            <a:fld id="{BB37836C-5B93-4517-8B97-A71250EA6C41}" type="slidenum">
              <a:rPr lang="es-ES"/>
              <a:pPr/>
              <a:t>‹Nº›</a:t>
            </a:fld>
            <a:endParaRPr lang="es-ES"/>
          </a:p>
        </p:txBody>
      </p:sp>
    </p:spTree>
    <p:extLst>
      <p:ext uri="{BB962C8B-B14F-4D97-AF65-F5344CB8AC3E}">
        <p14:creationId xmlns:p14="http://schemas.microsoft.com/office/powerpoint/2010/main" val="42781612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1" y="1"/>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99331" name="Rectangle 3"/>
          <p:cNvSpPr>
            <a:spLocks noGrp="1" noChangeArrowheads="1"/>
          </p:cNvSpPr>
          <p:nvPr>
            <p:ph type="dt" idx="1"/>
          </p:nvPr>
        </p:nvSpPr>
        <p:spPr bwMode="auto">
          <a:xfrm>
            <a:off x="3970339" y="1"/>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1268" name="Rectangle 4"/>
          <p:cNvSpPr>
            <a:spLocks noGrp="1" noRot="1" noChangeAspect="1" noChangeArrowheads="1" noTextEdit="1"/>
          </p:cNvSpPr>
          <p:nvPr>
            <p:ph type="sldImg" idx="2"/>
          </p:nvPr>
        </p:nvSpPr>
        <p:spPr bwMode="auto">
          <a:xfrm>
            <a:off x="715963" y="696913"/>
            <a:ext cx="5578475"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701676" y="4416426"/>
            <a:ext cx="5607050"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Times New Roman" pitchFamily="18" charset="0"/>
              </a:defRPr>
            </a:lvl1pPr>
          </a:lstStyle>
          <a:p>
            <a:fld id="{E6C28D9B-47B5-446B-8AB3-B93373AA6363}" type="slidenum">
              <a:rPr lang="es-ES"/>
              <a:pPr/>
              <a:t>‹Nº›</a:t>
            </a:fld>
            <a:endParaRPr lang="es-ES"/>
          </a:p>
        </p:txBody>
      </p:sp>
    </p:spTree>
    <p:extLst>
      <p:ext uri="{BB962C8B-B14F-4D97-AF65-F5344CB8AC3E}">
        <p14:creationId xmlns:p14="http://schemas.microsoft.com/office/powerpoint/2010/main" val="33780142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a:ln/>
        </p:spPr>
      </p:sp>
      <p:sp>
        <p:nvSpPr>
          <p:cNvPr id="133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 En formato presentación en pantalla 16:10</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33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5D8CFB95-8DFD-419F-9333-21D71CA7476C}" type="slidenum">
              <a:rPr lang="es-ES" altLang="es-ES"/>
              <a:pPr/>
              <a:t>1</a:t>
            </a:fld>
            <a:endParaRPr lang="es-ES" altLang="es-ES"/>
          </a:p>
        </p:txBody>
      </p:sp>
    </p:spTree>
    <p:extLst>
      <p:ext uri="{BB962C8B-B14F-4D97-AF65-F5344CB8AC3E}">
        <p14:creationId xmlns:p14="http://schemas.microsoft.com/office/powerpoint/2010/main" val="3625839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5963" y="696913"/>
            <a:ext cx="5578475" cy="348615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9D98DE1-93F5-480C-AD2F-3C9A3758F024}" type="slidenum">
              <a:rPr lang="es-ES" altLang="es-ES" smtClean="0">
                <a:solidFill>
                  <a:prstClr val="black"/>
                </a:solidFill>
              </a:rPr>
              <a:pPr/>
              <a:t>57</a:t>
            </a:fld>
            <a:endParaRPr lang="es-ES" altLang="es-ES">
              <a:solidFill>
                <a:prstClr val="black"/>
              </a:solidFill>
            </a:endParaRPr>
          </a:p>
        </p:txBody>
      </p:sp>
    </p:spTree>
    <p:extLst>
      <p:ext uri="{BB962C8B-B14F-4D97-AF65-F5344CB8AC3E}">
        <p14:creationId xmlns:p14="http://schemas.microsoft.com/office/powerpoint/2010/main" val="3685809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5963" y="696913"/>
            <a:ext cx="5578475" cy="348615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9D98DE1-93F5-480C-AD2F-3C9A3758F024}" type="slidenum">
              <a:rPr lang="es-ES" altLang="es-ES" smtClean="0">
                <a:solidFill>
                  <a:prstClr val="black"/>
                </a:solidFill>
              </a:rPr>
              <a:pPr/>
              <a:t>58</a:t>
            </a:fld>
            <a:endParaRPr lang="es-ES" altLang="es-ES">
              <a:solidFill>
                <a:prstClr val="black"/>
              </a:solidFill>
            </a:endParaRPr>
          </a:p>
        </p:txBody>
      </p:sp>
    </p:spTree>
    <p:extLst>
      <p:ext uri="{BB962C8B-B14F-4D97-AF65-F5344CB8AC3E}">
        <p14:creationId xmlns:p14="http://schemas.microsoft.com/office/powerpoint/2010/main" val="4099934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a:ln/>
        </p:spPr>
      </p:sp>
      <p:sp>
        <p:nvSpPr>
          <p:cNvPr id="245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finaliza la presentación, SOLO  digitar el correo a quien deben contactar</a:t>
            </a:r>
            <a:endParaRPr/>
          </a:p>
          <a:p>
            <a:pPr eaLnBrk="1" hangingPunct="1"/>
            <a:endParaRPr altLang="es-ES"/>
          </a:p>
        </p:txBody>
      </p:sp>
      <p:sp>
        <p:nvSpPr>
          <p:cNvPr id="2458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BEEB27AC-8A71-4AAB-8A47-2430FFD39FC3}" type="slidenum">
              <a:rPr lang="es-ES" altLang="es-ES"/>
              <a:pPr/>
              <a:t>72</a:t>
            </a:fld>
            <a:endParaRPr lang="es-ES" altLang="es-ES"/>
          </a:p>
        </p:txBody>
      </p:sp>
    </p:spTree>
    <p:extLst>
      <p:ext uri="{BB962C8B-B14F-4D97-AF65-F5344CB8AC3E}">
        <p14:creationId xmlns:p14="http://schemas.microsoft.com/office/powerpoint/2010/main" val="899533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5963" y="696913"/>
            <a:ext cx="5578475" cy="348615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09D98DE1-93F5-480C-AD2F-3C9A3758F024}" type="slidenum">
              <a:rPr kumimoji="0" lang="es-ES" altLang="es-E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7</a:t>
            </a:fld>
            <a:endParaRPr kumimoji="0" lang="es-ES" altLang="es-E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53182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9D98DE1-93F5-480C-AD2F-3C9A3758F024}" type="slidenum">
              <a:rPr lang="es-ES" altLang="es-ES" smtClean="0"/>
              <a:pPr/>
              <a:t>10</a:t>
            </a:fld>
            <a:endParaRPr lang="es-ES" altLang="es-ES"/>
          </a:p>
        </p:txBody>
      </p:sp>
    </p:spTree>
    <p:extLst>
      <p:ext uri="{BB962C8B-B14F-4D97-AF65-F5344CB8AC3E}">
        <p14:creationId xmlns:p14="http://schemas.microsoft.com/office/powerpoint/2010/main" val="2091330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5963" y="696913"/>
            <a:ext cx="5578475" cy="348615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9D98DE1-93F5-480C-AD2F-3C9A3758F024}" type="slidenum">
              <a:rPr lang="es-ES" altLang="es-ES" smtClean="0"/>
              <a:pPr/>
              <a:t>11</a:t>
            </a:fld>
            <a:endParaRPr lang="es-ES" altLang="es-ES"/>
          </a:p>
        </p:txBody>
      </p:sp>
    </p:spTree>
    <p:extLst>
      <p:ext uri="{BB962C8B-B14F-4D97-AF65-F5344CB8AC3E}">
        <p14:creationId xmlns:p14="http://schemas.microsoft.com/office/powerpoint/2010/main" val="4052968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5963" y="696913"/>
            <a:ext cx="5578475" cy="348615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9D98DE1-93F5-480C-AD2F-3C9A3758F024}" type="slidenum">
              <a:rPr lang="es-ES" altLang="es-ES" smtClean="0">
                <a:solidFill>
                  <a:prstClr val="black"/>
                </a:solidFill>
              </a:rPr>
              <a:pPr/>
              <a:t>12</a:t>
            </a:fld>
            <a:endParaRPr lang="es-ES" altLang="es-ES">
              <a:solidFill>
                <a:prstClr val="black"/>
              </a:solidFill>
            </a:endParaRPr>
          </a:p>
        </p:txBody>
      </p:sp>
    </p:spTree>
    <p:extLst>
      <p:ext uri="{BB962C8B-B14F-4D97-AF65-F5344CB8AC3E}">
        <p14:creationId xmlns:p14="http://schemas.microsoft.com/office/powerpoint/2010/main" val="2837319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5963" y="696913"/>
            <a:ext cx="5578475" cy="348615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9D98DE1-93F5-480C-AD2F-3C9A3758F024}" type="slidenum">
              <a:rPr lang="es-ES" altLang="es-ES" smtClean="0">
                <a:solidFill>
                  <a:prstClr val="black"/>
                </a:solidFill>
              </a:rPr>
              <a:pPr/>
              <a:t>13</a:t>
            </a:fld>
            <a:endParaRPr lang="es-ES" altLang="es-ES">
              <a:solidFill>
                <a:prstClr val="black"/>
              </a:solidFill>
            </a:endParaRPr>
          </a:p>
        </p:txBody>
      </p:sp>
    </p:spTree>
    <p:extLst>
      <p:ext uri="{BB962C8B-B14F-4D97-AF65-F5344CB8AC3E}">
        <p14:creationId xmlns:p14="http://schemas.microsoft.com/office/powerpoint/2010/main" val="451230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a:xfrm>
            <a:off x="715963" y="696913"/>
            <a:ext cx="5578475" cy="3486150"/>
          </a:xfrm>
          <a:ln/>
        </p:spPr>
      </p:sp>
      <p:sp>
        <p:nvSpPr>
          <p:cNvPr id="194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r>
              <a:rPr altLang="es-ES"/>
              <a:t>Este slide se </a:t>
            </a:r>
            <a:r>
              <a:rPr altLang="es-ES" b="1"/>
              <a:t>debe usar </a:t>
            </a:r>
            <a:r>
              <a:rPr altLang="es-ES"/>
              <a:t>como cuerpo de </a:t>
            </a:r>
            <a:r>
              <a:rPr altLang="es-ES" b="1"/>
              <a:t>texto al título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altLang="es-ES"/>
          </a:p>
          <a:p>
            <a:pPr eaLnBrk="1" hangingPunct="1"/>
            <a:endParaRPr altLang="es-ES"/>
          </a:p>
          <a:p>
            <a:endParaRPr altLang="es-ES"/>
          </a:p>
          <a:p>
            <a:endParaRPr altLang="es-ES"/>
          </a:p>
        </p:txBody>
      </p:sp>
      <p:sp>
        <p:nvSpPr>
          <p:cNvPr id="1946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24">
              <a:defRPr sz="1200">
                <a:solidFill>
                  <a:schemeClr val="tx1"/>
                </a:solidFill>
                <a:latin typeface="Times New Roman" pitchFamily="18" charset="0"/>
              </a:defRPr>
            </a:lvl1pPr>
            <a:lvl2pPr marL="742909" indent="-285734" defTabSz="930224">
              <a:spcBef>
                <a:spcPct val="30000"/>
              </a:spcBef>
              <a:defRPr sz="1200">
                <a:solidFill>
                  <a:schemeClr val="tx1"/>
                </a:solidFill>
                <a:latin typeface="Times New Roman" pitchFamily="18" charset="0"/>
              </a:defRPr>
            </a:lvl2pPr>
            <a:lvl3pPr marL="1142937" indent="-228587" defTabSz="930224">
              <a:spcBef>
                <a:spcPct val="30000"/>
              </a:spcBef>
              <a:defRPr sz="1200">
                <a:solidFill>
                  <a:schemeClr val="tx1"/>
                </a:solidFill>
                <a:latin typeface="Times New Roman" pitchFamily="18" charset="0"/>
              </a:defRPr>
            </a:lvl3pPr>
            <a:lvl4pPr marL="1600111" indent="-228587" defTabSz="930224">
              <a:spcBef>
                <a:spcPct val="30000"/>
              </a:spcBef>
              <a:defRPr sz="1200">
                <a:solidFill>
                  <a:schemeClr val="tx1"/>
                </a:solidFill>
                <a:latin typeface="Times New Roman" pitchFamily="18" charset="0"/>
              </a:defRPr>
            </a:lvl4pPr>
            <a:lvl5pPr marL="2057287" indent="-228587" defTabSz="930224">
              <a:spcBef>
                <a:spcPct val="30000"/>
              </a:spcBef>
              <a:defRPr sz="1200">
                <a:solidFill>
                  <a:schemeClr val="tx1"/>
                </a:solidFill>
                <a:latin typeface="Times New Roman" pitchFamily="18" charset="0"/>
              </a:defRPr>
            </a:lvl5pPr>
            <a:lvl6pPr marL="2514461" indent="-228587" defTabSz="930224" eaLnBrk="0" fontAlgn="base" hangingPunct="0">
              <a:spcBef>
                <a:spcPct val="30000"/>
              </a:spcBef>
              <a:spcAft>
                <a:spcPct val="0"/>
              </a:spcAft>
              <a:defRPr sz="1200">
                <a:solidFill>
                  <a:schemeClr val="tx1"/>
                </a:solidFill>
                <a:latin typeface="Times New Roman" pitchFamily="18" charset="0"/>
              </a:defRPr>
            </a:lvl6pPr>
            <a:lvl7pPr marL="2971635" indent="-228587" defTabSz="930224" eaLnBrk="0" fontAlgn="base" hangingPunct="0">
              <a:spcBef>
                <a:spcPct val="30000"/>
              </a:spcBef>
              <a:spcAft>
                <a:spcPct val="0"/>
              </a:spcAft>
              <a:defRPr sz="1200">
                <a:solidFill>
                  <a:schemeClr val="tx1"/>
                </a:solidFill>
                <a:latin typeface="Times New Roman" pitchFamily="18" charset="0"/>
              </a:defRPr>
            </a:lvl7pPr>
            <a:lvl8pPr marL="3428811" indent="-228587" defTabSz="930224" eaLnBrk="0" fontAlgn="base" hangingPunct="0">
              <a:spcBef>
                <a:spcPct val="30000"/>
              </a:spcBef>
              <a:spcAft>
                <a:spcPct val="0"/>
              </a:spcAft>
              <a:defRPr sz="1200">
                <a:solidFill>
                  <a:schemeClr val="tx1"/>
                </a:solidFill>
                <a:latin typeface="Times New Roman" pitchFamily="18" charset="0"/>
              </a:defRPr>
            </a:lvl8pPr>
            <a:lvl9pPr marL="3885985" indent="-228587" defTabSz="930224" eaLnBrk="0" fontAlgn="base" hangingPunct="0">
              <a:spcBef>
                <a:spcPct val="30000"/>
              </a:spcBef>
              <a:spcAft>
                <a:spcPct val="0"/>
              </a:spcAft>
              <a:defRPr sz="1200">
                <a:solidFill>
                  <a:schemeClr val="tx1"/>
                </a:solidFill>
                <a:latin typeface="Times New Roman" pitchFamily="18" charset="0"/>
              </a:defRPr>
            </a:lvl9pPr>
          </a:lstStyle>
          <a:p>
            <a:fld id="{C1DD3C73-49BB-4F2B-B1DE-D866F34307CA}" type="slidenum">
              <a:rPr lang="es-ES" altLang="es-ES">
                <a:solidFill>
                  <a:prstClr val="black"/>
                </a:solidFill>
              </a:rPr>
              <a:pPr/>
              <a:t>17</a:t>
            </a:fld>
            <a:endParaRPr lang="es-ES" altLang="es-ES">
              <a:solidFill>
                <a:prstClr val="black"/>
              </a:solidFill>
            </a:endParaRPr>
          </a:p>
        </p:txBody>
      </p:sp>
    </p:spTree>
    <p:extLst>
      <p:ext uri="{BB962C8B-B14F-4D97-AF65-F5344CB8AC3E}">
        <p14:creationId xmlns:p14="http://schemas.microsoft.com/office/powerpoint/2010/main" val="3316567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5963" y="696913"/>
            <a:ext cx="5578475" cy="348615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9D98DE1-93F5-480C-AD2F-3C9A3758F024}" type="slidenum">
              <a:rPr lang="es-ES" altLang="es-ES" smtClean="0"/>
              <a:pPr/>
              <a:t>20</a:t>
            </a:fld>
            <a:endParaRPr lang="es-ES" altLang="es-ES"/>
          </a:p>
        </p:txBody>
      </p:sp>
    </p:spTree>
    <p:extLst>
      <p:ext uri="{BB962C8B-B14F-4D97-AF65-F5344CB8AC3E}">
        <p14:creationId xmlns:p14="http://schemas.microsoft.com/office/powerpoint/2010/main" val="3120963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5963" y="696913"/>
            <a:ext cx="5578475" cy="348615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9D98DE1-93F5-480C-AD2F-3C9A3758F024}" type="slidenum">
              <a:rPr lang="es-ES" altLang="es-ES" smtClean="0"/>
              <a:pPr/>
              <a:t>24</a:t>
            </a:fld>
            <a:endParaRPr lang="es-ES" altLang="es-ES"/>
          </a:p>
        </p:txBody>
      </p:sp>
    </p:spTree>
    <p:extLst>
      <p:ext uri="{BB962C8B-B14F-4D97-AF65-F5344CB8AC3E}">
        <p14:creationId xmlns:p14="http://schemas.microsoft.com/office/powerpoint/2010/main" val="1418155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20000"/>
              </a:spcBef>
              <a:defRPr/>
            </a:pPr>
            <a:endParaRPr lang="es-CO" b="1" cap="all" dirty="0">
              <a:ln w="0"/>
              <a:solidFill>
                <a:schemeClr val="accent1">
                  <a:lumMod val="50000"/>
                </a:schemeClr>
              </a:solidFill>
              <a:effectLst>
                <a:reflection blurRad="12700" stA="50000" endPos="50000" dist="5000" dir="5400000" sy="-100000" rotWithShape="0"/>
              </a:effectLst>
            </a:endParaRPr>
          </a:p>
        </p:txBody>
      </p:sp>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B1717B2B-2C40-42C4-B966-D8A6DF67FA31}" type="slidenum">
              <a:rPr lang="es-ES_tradnl"/>
              <a:pPr/>
              <a:t>‹Nº›</a:t>
            </a:fld>
            <a:endParaRPr lang="es-ES_tradnl"/>
          </a:p>
        </p:txBody>
      </p:sp>
      <p:pic>
        <p:nvPicPr>
          <p:cNvPr id="10" name="11 Imagen"/>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40425" y="5119688"/>
            <a:ext cx="31035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665441"/>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C7869FFF-0288-4B42-9B48-50D4626F0A8E}" type="slidenum">
              <a:rPr lang="es-ES_tradnl"/>
              <a:pPr>
                <a:defRPr/>
              </a:pPr>
              <a:t>‹Nº›</a:t>
            </a:fld>
            <a:endParaRPr lang="es-ES_tradnl" dirty="0"/>
          </a:p>
        </p:txBody>
      </p:sp>
      <p:pic>
        <p:nvPicPr>
          <p:cNvPr id="10" name="11 Imagen"/>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40425" y="5119688"/>
            <a:ext cx="31035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71451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751897817"/>
      </p:ext>
    </p:extLst>
  </p:cSld>
  <p:clrMapOvr>
    <a:masterClrMapping/>
  </p:clrMapOvr>
  <p:transition spd="slow">
    <p:split orient="vert"/>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0" name="11 Imagen"/>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40425" y="5119688"/>
            <a:ext cx="31035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1446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1" name="11 Imagen"/>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40425" y="5119688"/>
            <a:ext cx="31035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470463"/>
      </p:ext>
    </p:extLst>
  </p:cSld>
  <p:clrMapOvr>
    <a:masterClrMapping/>
  </p:clrMapOvr>
  <p:transition spd="slow">
    <p:split orient="vert"/>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1" name="11 Imagen"/>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40425" y="5119688"/>
            <a:ext cx="31035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978279"/>
      </p:ext>
    </p:extLst>
  </p:cSld>
  <p:clrMapOvr>
    <a:masterClrMapping/>
  </p:clrMapOvr>
  <p:transition spd="slow">
    <p:split orient="vert"/>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ítulos">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5" name="Marcador de posición de imagen 4"/>
          <p:cNvSpPr>
            <a:spLocks noGrp="1"/>
          </p:cNvSpPr>
          <p:nvPr>
            <p:ph type="pic" sz="quarter" idx="11"/>
          </p:nvPr>
        </p:nvSpPr>
        <p:spPr>
          <a:xfrm>
            <a:off x="1077913" y="1633364"/>
            <a:ext cx="3024187" cy="2808288"/>
          </a:xfrm>
          <a:prstGeom prst="rect">
            <a:avLst/>
          </a:prstGeom>
        </p:spPr>
        <p:txBody>
          <a:bodyPr/>
          <a:lstStyle/>
          <a:p>
            <a:pPr lvl="0"/>
            <a:r>
              <a:rPr lang="es-ES" noProof="0"/>
              <a:t>Haga clic en el icono para agregar una imagen</a:t>
            </a:r>
            <a:endParaRPr lang="es-CO" noProof="0"/>
          </a:p>
        </p:txBody>
      </p:sp>
      <p:sp>
        <p:nvSpPr>
          <p:cNvPr id="10" name="16 Marcador de número de diapositiva"/>
          <p:cNvSpPr>
            <a:spLocks noGrp="1"/>
          </p:cNvSpPr>
          <p:nvPr>
            <p:ph type="sldNum" sz="quarter" idx="12"/>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AC11F118-04AE-4123-BF66-A54CB1F67565}" type="slidenum">
              <a:rPr lang="es-ES_tradnl"/>
              <a:pPr/>
              <a:t>‹Nº›</a:t>
            </a:fld>
            <a:endParaRPr lang="es-ES_tradnl"/>
          </a:p>
        </p:txBody>
      </p:sp>
      <p:pic>
        <p:nvPicPr>
          <p:cNvPr id="11" name="11 Imagen"/>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40425" y="5119688"/>
            <a:ext cx="31035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035471"/>
      </p:ext>
    </p:extLst>
  </p:cSld>
  <p:clrMapOvr>
    <a:masterClrMapping/>
  </p:clrMapOvr>
  <p:transition spd="slow">
    <p:pull/>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sz="1800">
              <a:solidFill>
                <a:srgbClr val="008080"/>
              </a:solidFill>
            </a:endParaRPr>
          </a:p>
        </p:txBody>
      </p:sp>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8AE6B4F1-181B-4BE6-BCDA-FEE7F8623787}" type="slidenum">
              <a:rPr lang="es-ES_tradnl"/>
              <a:pPr/>
              <a:t>‹Nº›</a:t>
            </a:fld>
            <a:endParaRPr lang="es-ES_tradnl"/>
          </a:p>
        </p:txBody>
      </p:sp>
      <p:pic>
        <p:nvPicPr>
          <p:cNvPr id="10" name="11 Imagen"/>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40425" y="5119688"/>
            <a:ext cx="31035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540720"/>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sp>
        <p:nvSpPr>
          <p:cNvPr id="11" name="16 Marcador de número de diapositiva"/>
          <p:cNvSpPr>
            <a:spLocks noGrp="1"/>
          </p:cNvSpPr>
          <p:nvPr>
            <p:ph type="sldNum" sz="quarter" idx="20"/>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745C87DE-AB44-4CC5-8AF9-95C3555EB1E4}" type="slidenum">
              <a:rPr lang="es-ES_tradnl"/>
              <a:pPr/>
              <a:t>‹Nº›</a:t>
            </a:fld>
            <a:endParaRPr lang="es-ES_tradnl"/>
          </a:p>
        </p:txBody>
      </p:sp>
      <p:pic>
        <p:nvPicPr>
          <p:cNvPr id="12" name="11 Imagen"/>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40425" y="5119688"/>
            <a:ext cx="31035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5450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B2940951-94E0-4D6B-B3E8-14E1C155E8A2}" type="slidenum">
              <a:rPr lang="es-ES_tradnl"/>
              <a:pPr/>
              <a:t>‹Nº›</a:t>
            </a:fld>
            <a:endParaRPr lang="es-ES_tradnl"/>
          </a:p>
        </p:txBody>
      </p:sp>
      <p:pic>
        <p:nvPicPr>
          <p:cNvPr id="11" name="11 Imagen"/>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40425" y="5119688"/>
            <a:ext cx="31035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35817"/>
      </p:ext>
    </p:extLst>
  </p:cSld>
  <p:clrMapOvr>
    <a:masterClrMapping/>
  </p:clrMapOvr>
  <p:transition spd="slow">
    <p:split orient="vert"/>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2F152DCA-CD82-48DD-BE7C-A5D938300626}" type="slidenum">
              <a:rPr lang="es-ES_tradnl"/>
              <a:pPr/>
              <a:t>‹Nº›</a:t>
            </a:fld>
            <a:endParaRPr lang="es-ES_tradnl"/>
          </a:p>
        </p:txBody>
      </p:sp>
      <p:pic>
        <p:nvPicPr>
          <p:cNvPr id="12" name="11 Imagen"/>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40425" y="5119688"/>
            <a:ext cx="31035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002310"/>
      </p:ext>
    </p:extLst>
  </p:cSld>
  <p:clrMapOvr>
    <a:masterClrMapping/>
  </p:clrMapOvr>
  <p:transition spd="slow">
    <p:split orient="vert"/>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Diapositiva Gráficos">
    <p:bg>
      <p:bgPr>
        <a:solidFill>
          <a:schemeClr val="bg1">
            <a:lumMod val="75000"/>
          </a:schemeClr>
        </a:solidFill>
        <a:effectLst/>
      </p:bgPr>
    </p:bg>
    <p:spTree>
      <p:nvGrpSpPr>
        <p:cNvPr id="1" name=""/>
        <p:cNvGrpSpPr/>
        <p:nvPr/>
      </p:nvGrpSpPr>
      <p:grpSpPr>
        <a:xfrm>
          <a:off x="0" y="0"/>
          <a:ext cx="0" cy="0"/>
          <a:chOff x="0" y="0"/>
          <a:chExt cx="0" cy="0"/>
        </a:xfrm>
      </p:grpSpPr>
      <p:pic>
        <p:nvPicPr>
          <p:cNvPr id="2" name="Imagen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850" y="12700"/>
            <a:ext cx="8399463" cy="5434013"/>
          </a:xfrm>
          <a:prstGeom prst="rect">
            <a:avLst/>
          </a:prstGeom>
          <a:solidFill>
            <a:schemeClr val="bg1">
              <a:lumMod val="85000"/>
            </a:schemeClr>
          </a:solidFill>
        </p:spPr>
      </p:pic>
      <p:sp>
        <p:nvSpPr>
          <p:cNvPr id="3" name="CuadroTexto 7"/>
          <p:cNvSpPr txBox="1">
            <a:spLocks noChangeArrowheads="1"/>
          </p:cNvSpPr>
          <p:nvPr/>
        </p:nvSpPr>
        <p:spPr bwMode="auto">
          <a:xfrm>
            <a:off x="244475" y="5378450"/>
            <a:ext cx="68484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Arial Narrow" pitchFamily="34" charset="0"/>
              </a:defRPr>
            </a:lvl1pPr>
            <a:lvl2pPr marL="742950" indent="-285750">
              <a:defRPr sz="2300">
                <a:solidFill>
                  <a:schemeClr val="tx1"/>
                </a:solidFill>
                <a:latin typeface="Arial Narrow" pitchFamily="34" charset="0"/>
              </a:defRPr>
            </a:lvl2pPr>
            <a:lvl3pPr marL="1143000" indent="-228600">
              <a:defRPr sz="2300">
                <a:solidFill>
                  <a:schemeClr val="tx1"/>
                </a:solidFill>
                <a:latin typeface="Arial Narrow" pitchFamily="34" charset="0"/>
              </a:defRPr>
            </a:lvl3pPr>
            <a:lvl4pPr marL="1600200" indent="-228600">
              <a:defRPr sz="2300">
                <a:solidFill>
                  <a:schemeClr val="tx1"/>
                </a:solidFill>
                <a:latin typeface="Arial Narrow" pitchFamily="34" charset="0"/>
              </a:defRPr>
            </a:lvl4pPr>
            <a:lvl5pPr marL="2057400" indent="-228600">
              <a:defRPr sz="2300">
                <a:solidFill>
                  <a:schemeClr val="tx1"/>
                </a:solidFill>
                <a:latin typeface="Arial Narrow" pitchFamily="34" charset="0"/>
              </a:defRPr>
            </a:lvl5pPr>
            <a:lvl6pPr marL="2514600" indent="-228600" eaLnBrk="0" fontAlgn="base" hangingPunct="0">
              <a:spcBef>
                <a:spcPct val="0"/>
              </a:spcBef>
              <a:spcAft>
                <a:spcPct val="0"/>
              </a:spcAft>
              <a:defRPr sz="2300">
                <a:solidFill>
                  <a:schemeClr val="tx1"/>
                </a:solidFill>
                <a:latin typeface="Arial Narrow" pitchFamily="34" charset="0"/>
              </a:defRPr>
            </a:lvl6pPr>
            <a:lvl7pPr marL="2971800" indent="-228600" eaLnBrk="0" fontAlgn="base" hangingPunct="0">
              <a:spcBef>
                <a:spcPct val="0"/>
              </a:spcBef>
              <a:spcAft>
                <a:spcPct val="0"/>
              </a:spcAft>
              <a:defRPr sz="2300">
                <a:solidFill>
                  <a:schemeClr val="tx1"/>
                </a:solidFill>
                <a:latin typeface="Arial Narrow" pitchFamily="34" charset="0"/>
              </a:defRPr>
            </a:lvl7pPr>
            <a:lvl8pPr marL="3429000" indent="-228600" eaLnBrk="0" fontAlgn="base" hangingPunct="0">
              <a:spcBef>
                <a:spcPct val="0"/>
              </a:spcBef>
              <a:spcAft>
                <a:spcPct val="0"/>
              </a:spcAft>
              <a:defRPr sz="2300">
                <a:solidFill>
                  <a:schemeClr val="tx1"/>
                </a:solidFill>
                <a:latin typeface="Arial Narrow" pitchFamily="34" charset="0"/>
              </a:defRPr>
            </a:lvl8pPr>
            <a:lvl9pPr marL="3886200" indent="-228600" eaLnBrk="0" fontAlgn="base" hangingPunct="0">
              <a:spcBef>
                <a:spcPct val="0"/>
              </a:spcBef>
              <a:spcAft>
                <a:spcPct val="0"/>
              </a:spcAft>
              <a:defRPr sz="2300">
                <a:solidFill>
                  <a:schemeClr val="tx1"/>
                </a:solidFill>
                <a:latin typeface="Arial Narrow" pitchFamily="34" charset="0"/>
              </a:defRPr>
            </a:lvl9pPr>
          </a:lstStyle>
          <a:p>
            <a:pPr>
              <a:lnSpc>
                <a:spcPct val="107000"/>
              </a:lnSpc>
              <a:spcAft>
                <a:spcPts val="800"/>
              </a:spcAft>
              <a:defRPr/>
            </a:pPr>
            <a:r>
              <a:rPr lang="es-ES" altLang="es-CO" sz="1400" b="1">
                <a:latin typeface="Calibri" pitchFamily="34" charset="0"/>
                <a:ea typeface="Calibri" pitchFamily="34" charset="0"/>
                <a:cs typeface="Times New Roman" pitchFamily="18" charset="0"/>
              </a:rPr>
              <a:t>www.contaduria.gov.co &gt; Servicio al Ciudadano &gt; Servicios en línea y PQRSD</a:t>
            </a:r>
            <a:endParaRPr lang="es-CO" altLang="es-CO" sz="110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581299459"/>
      </p:ext>
    </p:extLst>
  </p:cSld>
  <p:clrMapOvr>
    <a:masterClrMapping/>
  </p:clrMapOvr>
  <p:transition spd="slow">
    <p:split orient="vert"/>
  </p:transition>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4288" y="17463"/>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38 Rectángulo"/>
          <p:cNvSpPr>
            <a:spLocks noChangeArrowheads="1"/>
          </p:cNvSpPr>
          <p:nvPr/>
        </p:nvSpPr>
        <p:spPr bwMode="auto">
          <a:xfrm>
            <a:off x="3979863" y="3309938"/>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 @</a:t>
            </a:r>
            <a:r>
              <a:rPr lang="es-ES" altLang="es-ES" sz="1400" b="1" dirty="0" err="1">
                <a:latin typeface="Calibri" pitchFamily="34" charset="0"/>
              </a:rPr>
              <a:t>Contaduria_CGN</a:t>
            </a:r>
            <a:endParaRPr lang="es-ES" altLang="es-ES" sz="1400" b="1" dirty="0">
              <a:latin typeface="Calibri" pitchFamily="34" charset="0"/>
            </a:endParaRPr>
          </a:p>
        </p:txBody>
      </p:sp>
      <p:sp>
        <p:nvSpPr>
          <p:cNvPr id="8" name="39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a:spcBef>
                <a:spcPct val="20000"/>
              </a:spcBef>
              <a:defRPr/>
            </a:pPr>
            <a:r>
              <a:rPr lang="es-CO" altLang="es-CO" sz="3200" i="1" dirty="0">
                <a:latin typeface="Calibri" pitchFamily="34" charset="0"/>
              </a:rPr>
              <a:t>“POR PERMITIRNOS HACER PÚBLICO </a:t>
            </a:r>
          </a:p>
        </p:txBody>
      </p:sp>
      <p:sp>
        <p:nvSpPr>
          <p:cNvPr id="9" name="40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rPr>
              <a:t>G  r  a  c  i  a  s</a:t>
            </a:r>
          </a:p>
        </p:txBody>
      </p:sp>
      <p:pic>
        <p:nvPicPr>
          <p:cNvPr id="10" name="Picture 6" descr="http://www.ignition-mktg.com/wp-content/uploads/2014/07/Social-Media-Icon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5825" y="3238500"/>
            <a:ext cx="487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ttp://www.ignition-mktg.com/wp-content/uploads/2014/07/Social-Media-Icon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08425" y="3797300"/>
            <a:ext cx="4953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45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rPr>
              <a:t>LO</a:t>
            </a:r>
            <a:r>
              <a:rPr lang="es-CO" altLang="es-CO" sz="1800" i="1" dirty="0">
                <a:latin typeface="Calibri" pitchFamily="34" charset="0"/>
              </a:rPr>
              <a:t> </a:t>
            </a:r>
            <a:r>
              <a:rPr lang="es-CO" altLang="es-CO" sz="3200" b="1" i="1" dirty="0">
                <a:latin typeface="Calibri" pitchFamily="34" charset="0"/>
              </a:rPr>
              <a:t>PÚBLICO</a:t>
            </a:r>
            <a:r>
              <a:rPr lang="es-CO" altLang="es-CO" sz="1800" i="1" dirty="0">
                <a:latin typeface="Calibri" pitchFamily="34" charset="0"/>
              </a:rPr>
              <a:t> ”</a:t>
            </a:r>
          </a:p>
        </p:txBody>
      </p:sp>
      <p:sp>
        <p:nvSpPr>
          <p:cNvPr id="13" name="15 Rectángulo"/>
          <p:cNvSpPr>
            <a:spLocks noChangeArrowheads="1"/>
          </p:cNvSpPr>
          <p:nvPr/>
        </p:nvSpPr>
        <p:spPr bwMode="auto">
          <a:xfrm>
            <a:off x="4541838" y="3810000"/>
            <a:ext cx="15970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rPr>
              <a:t>CGNOficial</a:t>
            </a:r>
            <a:endParaRPr lang="es-ES" altLang="es-ES" sz="1400" b="1" dirty="0">
              <a:latin typeface="Calibri" pitchFamily="34" charset="0"/>
            </a:endParaRPr>
          </a:p>
        </p:txBody>
      </p:sp>
      <p:pic>
        <p:nvPicPr>
          <p:cNvPr id="14" name="Picture 12" descr="http://www.ignition-mktg.com/wp-content/uploads/2014/07/Social-Media-Icon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33875" y="4443413"/>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www.cartagenacaribe.com/images/boton-contactenos.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20 Rectángulo"/>
          <p:cNvSpPr>
            <a:spLocks noChangeArrowheads="1"/>
          </p:cNvSpPr>
          <p:nvPr/>
        </p:nvSpPr>
        <p:spPr bwMode="auto">
          <a:xfrm>
            <a:off x="4841875" y="4422775"/>
            <a:ext cx="3259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pic>
        <p:nvPicPr>
          <p:cNvPr id="17" name="19 Imagen"/>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732338" y="120650"/>
            <a:ext cx="41608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174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par>
                                <p:cTn id="15" presetID="42" presetClass="entr" presetSubtype="0" fill="hold"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500" fill="hold"/>
                                        <p:tgtEl>
                                          <p:spTgt spid="10"/>
                                        </p:tgtEl>
                                        <p:attrNameLst>
                                          <p:attrName>ppt_w</p:attrName>
                                        </p:attrNameLst>
                                      </p:cBhvr>
                                      <p:tavLst>
                                        <p:tav tm="0">
                                          <p:val>
                                            <p:fltVal val="0"/>
                                          </p:val>
                                        </p:tav>
                                        <p:tav tm="100000">
                                          <p:val>
                                            <p:strVal val="#ppt_w"/>
                                          </p:val>
                                        </p:tav>
                                      </p:tavLst>
                                    </p:anim>
                                    <p:anim calcmode="lin" valueType="num">
                                      <p:cBhvr>
                                        <p:cTn id="24" dur="1500" fill="hold"/>
                                        <p:tgtEl>
                                          <p:spTgt spid="10"/>
                                        </p:tgtEl>
                                        <p:attrNameLst>
                                          <p:attrName>ppt_h</p:attrName>
                                        </p:attrNameLst>
                                      </p:cBhvr>
                                      <p:tavLst>
                                        <p:tav tm="0">
                                          <p:val>
                                            <p:fltVal val="0"/>
                                          </p:val>
                                        </p:tav>
                                        <p:tav tm="100000">
                                          <p:val>
                                            <p:strVal val="#ppt_h"/>
                                          </p:val>
                                        </p:tav>
                                      </p:tavLst>
                                    </p:anim>
                                    <p:anim calcmode="lin" valueType="num">
                                      <p:cBhvr>
                                        <p:cTn id="25" dur="1500" fill="hold"/>
                                        <p:tgtEl>
                                          <p:spTgt spid="10"/>
                                        </p:tgtEl>
                                        <p:attrNameLst>
                                          <p:attrName>style.rotation</p:attrName>
                                        </p:attrNameLst>
                                      </p:cBhvr>
                                      <p:tavLst>
                                        <p:tav tm="0">
                                          <p:val>
                                            <p:fltVal val="360"/>
                                          </p:val>
                                        </p:tav>
                                        <p:tav tm="100000">
                                          <p:val>
                                            <p:fltVal val="0"/>
                                          </p:val>
                                        </p:tav>
                                      </p:tavLst>
                                    </p:anim>
                                    <p:animEffect transition="in" filter="fade">
                                      <p:cBhvr>
                                        <p:cTn id="26" dur="1500"/>
                                        <p:tgtEl>
                                          <p:spTgt spid="10"/>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500" fill="hold"/>
                                        <p:tgtEl>
                                          <p:spTgt spid="11"/>
                                        </p:tgtEl>
                                        <p:attrNameLst>
                                          <p:attrName>ppt_w</p:attrName>
                                        </p:attrNameLst>
                                      </p:cBhvr>
                                      <p:tavLst>
                                        <p:tav tm="0">
                                          <p:val>
                                            <p:fltVal val="0"/>
                                          </p:val>
                                        </p:tav>
                                        <p:tav tm="100000">
                                          <p:val>
                                            <p:strVal val="#ppt_w"/>
                                          </p:val>
                                        </p:tav>
                                      </p:tavLst>
                                    </p:anim>
                                    <p:anim calcmode="lin" valueType="num">
                                      <p:cBhvr>
                                        <p:cTn id="31" dur="1500" fill="hold"/>
                                        <p:tgtEl>
                                          <p:spTgt spid="11"/>
                                        </p:tgtEl>
                                        <p:attrNameLst>
                                          <p:attrName>ppt_h</p:attrName>
                                        </p:attrNameLst>
                                      </p:cBhvr>
                                      <p:tavLst>
                                        <p:tav tm="0">
                                          <p:val>
                                            <p:fltVal val="0"/>
                                          </p:val>
                                        </p:tav>
                                        <p:tav tm="100000">
                                          <p:val>
                                            <p:strVal val="#ppt_h"/>
                                          </p:val>
                                        </p:tav>
                                      </p:tavLst>
                                    </p:anim>
                                    <p:anim calcmode="lin" valueType="num">
                                      <p:cBhvr>
                                        <p:cTn id="32" dur="1500" fill="hold"/>
                                        <p:tgtEl>
                                          <p:spTgt spid="11"/>
                                        </p:tgtEl>
                                        <p:attrNameLst>
                                          <p:attrName>style.rotation</p:attrName>
                                        </p:attrNameLst>
                                      </p:cBhvr>
                                      <p:tavLst>
                                        <p:tav tm="0">
                                          <p:val>
                                            <p:fltVal val="360"/>
                                          </p:val>
                                        </p:tav>
                                        <p:tav tm="100000">
                                          <p:val>
                                            <p:fltVal val="0"/>
                                          </p:val>
                                        </p:tav>
                                      </p:tavLst>
                                    </p:anim>
                                    <p:animEffect transition="in" filter="fade">
                                      <p:cBhvr>
                                        <p:cTn id="33" dur="1500"/>
                                        <p:tgtEl>
                                          <p:spTgt spid="11"/>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500" fill="hold"/>
                                        <p:tgtEl>
                                          <p:spTgt spid="14"/>
                                        </p:tgtEl>
                                        <p:attrNameLst>
                                          <p:attrName>ppt_w</p:attrName>
                                        </p:attrNameLst>
                                      </p:cBhvr>
                                      <p:tavLst>
                                        <p:tav tm="0">
                                          <p:val>
                                            <p:fltVal val="0"/>
                                          </p:val>
                                        </p:tav>
                                        <p:tav tm="100000">
                                          <p:val>
                                            <p:strVal val="#ppt_w"/>
                                          </p:val>
                                        </p:tav>
                                      </p:tavLst>
                                    </p:anim>
                                    <p:anim calcmode="lin" valueType="num">
                                      <p:cBhvr>
                                        <p:cTn id="38" dur="1500" fill="hold"/>
                                        <p:tgtEl>
                                          <p:spTgt spid="14"/>
                                        </p:tgtEl>
                                        <p:attrNameLst>
                                          <p:attrName>ppt_h</p:attrName>
                                        </p:attrNameLst>
                                      </p:cBhvr>
                                      <p:tavLst>
                                        <p:tav tm="0">
                                          <p:val>
                                            <p:fltVal val="0"/>
                                          </p:val>
                                        </p:tav>
                                        <p:tav tm="100000">
                                          <p:val>
                                            <p:strVal val="#ppt_h"/>
                                          </p:val>
                                        </p:tav>
                                      </p:tavLst>
                                    </p:anim>
                                    <p:anim calcmode="lin" valueType="num">
                                      <p:cBhvr>
                                        <p:cTn id="39" dur="1500" fill="hold"/>
                                        <p:tgtEl>
                                          <p:spTgt spid="14"/>
                                        </p:tgtEl>
                                        <p:attrNameLst>
                                          <p:attrName>style.rotation</p:attrName>
                                        </p:attrNameLst>
                                      </p:cBhvr>
                                      <p:tavLst>
                                        <p:tav tm="0">
                                          <p:val>
                                            <p:fltVal val="360"/>
                                          </p:val>
                                        </p:tav>
                                        <p:tav tm="100000">
                                          <p:val>
                                            <p:fltVal val="0"/>
                                          </p:val>
                                        </p:tav>
                                      </p:tavLst>
                                    </p:anim>
                                    <p:animEffect transition="in" filter="fade">
                                      <p:cBhvr>
                                        <p:cTn id="40" dur="1500"/>
                                        <p:tgtEl>
                                          <p:spTgt spid="14"/>
                                        </p:tgtEl>
                                      </p:cBhvr>
                                    </p:animEffect>
                                  </p:childTnLst>
                                </p:cTn>
                              </p:par>
                            </p:childTnLst>
                          </p:cTn>
                        </p:par>
                        <p:par>
                          <p:cTn id="41" fill="hold">
                            <p:stCondLst>
                              <p:cond delay="9250"/>
                            </p:stCondLst>
                            <p:childTnLst>
                              <p:par>
                                <p:cTn id="42" presetID="49" presetClass="entr" presetSubtype="0" decel="10000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 calcmode="lin" valueType="num">
                                      <p:cBhvr>
                                        <p:cTn id="46" dur="500" fill="hold"/>
                                        <p:tgtEl>
                                          <p:spTgt spid="7"/>
                                        </p:tgtEl>
                                        <p:attrNameLst>
                                          <p:attrName>style.rotation</p:attrName>
                                        </p:attrNameLst>
                                      </p:cBhvr>
                                      <p:tavLst>
                                        <p:tav tm="0">
                                          <p:val>
                                            <p:fltVal val="360"/>
                                          </p:val>
                                        </p:tav>
                                        <p:tav tm="100000">
                                          <p:val>
                                            <p:fltVal val="0"/>
                                          </p:val>
                                        </p:tav>
                                      </p:tavLst>
                                    </p:anim>
                                    <p:animEffect transition="in" filter="fade">
                                      <p:cBhvr>
                                        <p:cTn id="47" dur="500"/>
                                        <p:tgtEl>
                                          <p:spTgt spid="7"/>
                                        </p:tgtEl>
                                      </p:cBhvr>
                                    </p:animEffect>
                                  </p:childTnLst>
                                </p:cTn>
                              </p:par>
                            </p:childTnLst>
                          </p:cTn>
                        </p:par>
                        <p:par>
                          <p:cTn id="48" fill="hold">
                            <p:stCondLst>
                              <p:cond delay="9750"/>
                            </p:stCondLst>
                            <p:childTnLst>
                              <p:par>
                                <p:cTn id="49" presetID="49"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360"/>
                                          </p:val>
                                        </p:tav>
                                        <p:tav tm="100000">
                                          <p:val>
                                            <p:fltVal val="0"/>
                                          </p:val>
                                        </p:tav>
                                      </p:tavLst>
                                    </p:anim>
                                    <p:animEffect transition="in" filter="fade">
                                      <p:cBhvr>
                                        <p:cTn id="54" dur="500"/>
                                        <p:tgtEl>
                                          <p:spTgt spid="13"/>
                                        </p:tgtEl>
                                      </p:cBhvr>
                                    </p:animEffect>
                                  </p:childTnLst>
                                </p:cTn>
                              </p:par>
                            </p:childTnLst>
                          </p:cTn>
                        </p:par>
                        <p:par>
                          <p:cTn id="55" fill="hold">
                            <p:stCondLst>
                              <p:cond delay="10250"/>
                            </p:stCondLst>
                            <p:childTnLst>
                              <p:par>
                                <p:cTn id="56" presetID="49" presetClass="entr" presetSubtype="0" decel="10000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 calcmode="lin" valueType="num">
                                      <p:cBhvr>
                                        <p:cTn id="60" dur="500" fill="hold"/>
                                        <p:tgtEl>
                                          <p:spTgt spid="16"/>
                                        </p:tgtEl>
                                        <p:attrNameLst>
                                          <p:attrName>style.rotation</p:attrName>
                                        </p:attrNameLst>
                                      </p:cBhvr>
                                      <p:tavLst>
                                        <p:tav tm="0">
                                          <p:val>
                                            <p:fltVal val="360"/>
                                          </p:val>
                                        </p:tav>
                                        <p:tav tm="100000">
                                          <p:val>
                                            <p:fltVal val="0"/>
                                          </p:val>
                                        </p:tav>
                                      </p:tavLst>
                                    </p:anim>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6"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6370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685800" y="5318125"/>
            <a:ext cx="1905000" cy="269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a:defRPr/>
            </a:pPr>
            <a:endParaRPr lang="es-ES_tradnl"/>
          </a:p>
        </p:txBody>
      </p:sp>
      <p:pic>
        <p:nvPicPr>
          <p:cNvPr id="7" name="1 Imagen"/>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393950" y="520700"/>
            <a:ext cx="4075113"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txBox="1">
            <a:spLocks noChangeArrowheads="1"/>
          </p:cNvSpPr>
          <p:nvPr/>
        </p:nvSpPr>
        <p:spPr>
          <a:xfrm>
            <a:off x="2747963" y="4310063"/>
            <a:ext cx="3648075"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pic>
        <p:nvPicPr>
          <p:cNvPr id="8" name="7 Imagen"/>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5094288" y="481013"/>
            <a:ext cx="3870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914" r:id="rId7"/>
    <p:sldLayoutId id="2147483899" r:id="rId8"/>
    <p:sldLayoutId id="2147483900" r:id="rId9"/>
    <p:sldLayoutId id="2147483902" r:id="rId10"/>
    <p:sldLayoutId id="2147483904" r:id="rId11"/>
    <p:sldLayoutId id="2147483908" r:id="rId12"/>
    <p:sldLayoutId id="2147483912" r:id="rId13"/>
    <p:sldLayoutId id="2147483913" r:id="rId14"/>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nodeType="afterGroup">
                            <p:stCondLst>
                              <p:cond delay="2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2.bin"/><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hyperlink" Target="Videos/FechasReporteApp14-08-2017.mp4"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hyperlink" Target="Videos/MapaContable14-08-2017.mp4" TargetMode="Externa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Layout" Target="../diagrams/layout3.xml"/><Relationship Id="rId7" Type="http://schemas.openxmlformats.org/officeDocument/2006/relationships/image" Target="../media/image51.jpeg"/><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5.gif"/></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image" Target="../media/image25.gif"/><Relationship Id="rId4" Type="http://schemas.openxmlformats.org/officeDocument/2006/relationships/image" Target="../media/image24.png"/></Relationships>
</file>

<file path=ppt/slides/_rels/slide6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Layout" Target="../diagrams/layout4.xml"/><Relationship Id="rId7" Type="http://schemas.openxmlformats.org/officeDocument/2006/relationships/image" Target="../media/image58.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60.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8996" y="1406910"/>
            <a:ext cx="3074332" cy="3551513"/>
          </a:xfrm>
          <a:prstGeom prst="rect">
            <a:avLst/>
          </a:prstGeom>
        </p:spPr>
      </p:pic>
      <p:sp>
        <p:nvSpPr>
          <p:cNvPr id="111" name="54 Rectángulo"/>
          <p:cNvSpPr/>
          <p:nvPr/>
        </p:nvSpPr>
        <p:spPr bwMode="auto">
          <a:xfrm>
            <a:off x="225592" y="4739543"/>
            <a:ext cx="1023206" cy="469234"/>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algn="ctr" defTabSz="685746"/>
            <a:endParaRPr lang="es-CO" sz="1170" b="1" dirty="0">
              <a:solidFill>
                <a:prstClr val="black"/>
              </a:solidFill>
              <a:latin typeface="Times New Roman" pitchFamily="18" charset="0"/>
            </a:endParaRPr>
          </a:p>
        </p:txBody>
      </p:sp>
      <p:sp>
        <p:nvSpPr>
          <p:cNvPr id="3" name="2 Título"/>
          <p:cNvSpPr>
            <a:spLocks noGrp="1"/>
          </p:cNvSpPr>
          <p:nvPr>
            <p:ph type="ctrTitle"/>
          </p:nvPr>
        </p:nvSpPr>
        <p:spPr>
          <a:xfrm>
            <a:off x="150221" y="193204"/>
            <a:ext cx="8742957" cy="734481"/>
          </a:xfrm>
        </p:spPr>
        <p:txBody>
          <a:bodyPr anchor="ctr">
            <a:normAutofit/>
          </a:bodyPr>
          <a:lstStyle/>
          <a:p>
            <a:pPr algn="ctr"/>
            <a:r>
              <a:rPr lang="es-CO" sz="3240" dirty="0"/>
              <a:t>COBERTURA DE CAPACITACIONES</a:t>
            </a:r>
            <a:endParaRPr lang="es-ES" sz="3240" dirty="0"/>
          </a:p>
        </p:txBody>
      </p:sp>
      <p:cxnSp>
        <p:nvCxnSpPr>
          <p:cNvPr id="39" name="74 Conector recto"/>
          <p:cNvCxnSpPr>
            <a:stCxn id="40" idx="3"/>
          </p:cNvCxnSpPr>
          <p:nvPr/>
        </p:nvCxnSpPr>
        <p:spPr>
          <a:xfrm>
            <a:off x="2534820" y="2141834"/>
            <a:ext cx="2225715" cy="28481"/>
          </a:xfrm>
          <a:prstGeom prst="line">
            <a:avLst/>
          </a:prstGeom>
          <a:ln w="6350">
            <a:solidFill>
              <a:srgbClr val="FF6600"/>
            </a:solidFill>
          </a:ln>
          <a:effectLst>
            <a:outerShdw blurRad="50800" dist="38100" dir="13500000" algn="b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
        <p:nvSpPr>
          <p:cNvPr id="40" name="75 Rectángulo"/>
          <p:cNvSpPr/>
          <p:nvPr/>
        </p:nvSpPr>
        <p:spPr bwMode="auto">
          <a:xfrm>
            <a:off x="1875414" y="1934471"/>
            <a:ext cx="659406" cy="41472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algn="ctr" defTabSz="685746"/>
            <a:r>
              <a:rPr lang="es-CO" sz="1170" b="1" dirty="0">
                <a:solidFill>
                  <a:prstClr val="black"/>
                </a:solidFill>
                <a:latin typeface="Times New Roman" pitchFamily="18" charset="0"/>
              </a:rPr>
              <a:t>P: 195</a:t>
            </a:r>
          </a:p>
          <a:p>
            <a:pPr algn="ctr" defTabSz="685746"/>
            <a:r>
              <a:rPr lang="es-CO" sz="1170" b="1" dirty="0">
                <a:solidFill>
                  <a:prstClr val="black"/>
                </a:solidFill>
                <a:latin typeface="Times New Roman" pitchFamily="18" charset="0"/>
              </a:rPr>
              <a:t>E: 166</a:t>
            </a:r>
          </a:p>
        </p:txBody>
      </p:sp>
      <p:cxnSp>
        <p:nvCxnSpPr>
          <p:cNvPr id="41" name="6 Conector recto"/>
          <p:cNvCxnSpPr>
            <a:stCxn id="42" idx="3"/>
          </p:cNvCxnSpPr>
          <p:nvPr/>
        </p:nvCxnSpPr>
        <p:spPr>
          <a:xfrm flipV="1">
            <a:off x="2555769" y="2887678"/>
            <a:ext cx="1975811" cy="288002"/>
          </a:xfrm>
          <a:prstGeom prst="line">
            <a:avLst/>
          </a:prstGeom>
          <a:ln w="6350">
            <a:solidFill>
              <a:srgbClr val="FF6600"/>
            </a:solidFill>
          </a:ln>
          <a:effectLst>
            <a:outerShdw blurRad="50800" dist="38100" dir="13500000" algn="b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
        <p:nvSpPr>
          <p:cNvPr id="42" name="13 Rectángulo"/>
          <p:cNvSpPr/>
          <p:nvPr/>
        </p:nvSpPr>
        <p:spPr bwMode="auto">
          <a:xfrm>
            <a:off x="1881588" y="2966932"/>
            <a:ext cx="674181" cy="41749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algn="ctr" defTabSz="685746"/>
            <a:r>
              <a:rPr lang="es-CO" sz="1170" b="1" dirty="0">
                <a:solidFill>
                  <a:prstClr val="black"/>
                </a:solidFill>
                <a:latin typeface="Times New Roman" pitchFamily="18" charset="0"/>
              </a:rPr>
              <a:t>P: 167</a:t>
            </a:r>
          </a:p>
          <a:p>
            <a:pPr algn="ctr" defTabSz="685746"/>
            <a:r>
              <a:rPr lang="es-CO" sz="1170" b="1" dirty="0">
                <a:solidFill>
                  <a:prstClr val="black"/>
                </a:solidFill>
                <a:latin typeface="Times New Roman" pitchFamily="18" charset="0"/>
              </a:rPr>
              <a:t>E: 136</a:t>
            </a:r>
          </a:p>
        </p:txBody>
      </p:sp>
      <p:cxnSp>
        <p:nvCxnSpPr>
          <p:cNvPr id="43" name="19 Conector recto"/>
          <p:cNvCxnSpPr>
            <a:stCxn id="63" idx="3"/>
          </p:cNvCxnSpPr>
          <p:nvPr/>
        </p:nvCxnSpPr>
        <p:spPr>
          <a:xfrm flipV="1">
            <a:off x="2555769" y="3528546"/>
            <a:ext cx="1593719" cy="1338407"/>
          </a:xfrm>
          <a:prstGeom prst="line">
            <a:avLst/>
          </a:prstGeom>
          <a:ln w="6350">
            <a:solidFill>
              <a:srgbClr val="FF6600"/>
            </a:solidFill>
          </a:ln>
          <a:effectLst>
            <a:outerShdw blurRad="50800" dist="38100" dir="13500000" algn="b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cxnSp>
        <p:nvCxnSpPr>
          <p:cNvPr id="44" name="20 Conector recto"/>
          <p:cNvCxnSpPr>
            <a:stCxn id="45" idx="1"/>
          </p:cNvCxnSpPr>
          <p:nvPr/>
        </p:nvCxnSpPr>
        <p:spPr>
          <a:xfrm flipH="1" flipV="1">
            <a:off x="4760535" y="3056117"/>
            <a:ext cx="2259536" cy="1369122"/>
          </a:xfrm>
          <a:prstGeom prst="line">
            <a:avLst/>
          </a:prstGeom>
          <a:ln w="6350">
            <a:solidFill>
              <a:srgbClr val="FF6600"/>
            </a:solidFill>
          </a:ln>
          <a:effectLst>
            <a:outerShdw blurRad="50800" dist="38100" dir="13500000" algn="b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
        <p:nvSpPr>
          <p:cNvPr id="45" name="22 Rectángulo"/>
          <p:cNvSpPr/>
          <p:nvPr/>
        </p:nvSpPr>
        <p:spPr bwMode="auto">
          <a:xfrm>
            <a:off x="7020070" y="4186669"/>
            <a:ext cx="659293" cy="47714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algn="ctr" defTabSz="685746"/>
            <a:r>
              <a:rPr lang="es-CO" sz="1170" b="1" dirty="0">
                <a:solidFill>
                  <a:prstClr val="black"/>
                </a:solidFill>
                <a:latin typeface="Times New Roman" pitchFamily="18" charset="0"/>
              </a:rPr>
              <a:t>P: 911</a:t>
            </a:r>
          </a:p>
          <a:p>
            <a:pPr algn="ctr" defTabSz="685746"/>
            <a:r>
              <a:rPr lang="es-CO" sz="1170" b="1" dirty="0">
                <a:solidFill>
                  <a:prstClr val="black"/>
                </a:solidFill>
                <a:latin typeface="Times New Roman" pitchFamily="18" charset="0"/>
              </a:rPr>
              <a:t>E: 457</a:t>
            </a:r>
          </a:p>
        </p:txBody>
      </p:sp>
      <p:cxnSp>
        <p:nvCxnSpPr>
          <p:cNvPr id="46" name="23 Conector recto"/>
          <p:cNvCxnSpPr>
            <a:stCxn id="70" idx="1"/>
          </p:cNvCxnSpPr>
          <p:nvPr/>
        </p:nvCxnSpPr>
        <p:spPr>
          <a:xfrm flipH="1" flipV="1">
            <a:off x="4540639" y="2674688"/>
            <a:ext cx="2468105" cy="595888"/>
          </a:xfrm>
          <a:prstGeom prst="line">
            <a:avLst/>
          </a:prstGeom>
          <a:ln w="6350">
            <a:solidFill>
              <a:srgbClr val="FF6600"/>
            </a:solidFill>
          </a:ln>
          <a:effectLst>
            <a:outerShdw blurRad="50800" dist="38100" dir="13500000" algn="b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cxnSp>
        <p:nvCxnSpPr>
          <p:cNvPr id="47" name="29 Conector recto"/>
          <p:cNvCxnSpPr>
            <a:stCxn id="48" idx="3"/>
          </p:cNvCxnSpPr>
          <p:nvPr/>
        </p:nvCxnSpPr>
        <p:spPr>
          <a:xfrm flipV="1">
            <a:off x="2555769" y="3274826"/>
            <a:ext cx="1631935" cy="989746"/>
          </a:xfrm>
          <a:prstGeom prst="line">
            <a:avLst/>
          </a:prstGeom>
          <a:ln w="6350">
            <a:solidFill>
              <a:srgbClr val="FF6600"/>
            </a:solidFill>
          </a:ln>
          <a:effectLst>
            <a:outerShdw blurRad="50800" dist="38100" dir="13500000" algn="b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
        <p:nvSpPr>
          <p:cNvPr id="48" name="39 Rectángulo"/>
          <p:cNvSpPr/>
          <p:nvPr/>
        </p:nvSpPr>
        <p:spPr bwMode="auto">
          <a:xfrm>
            <a:off x="1881588" y="4025387"/>
            <a:ext cx="674181" cy="47836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algn="ctr" defTabSz="685746"/>
            <a:r>
              <a:rPr lang="es-CO" sz="1170" b="1" dirty="0">
                <a:solidFill>
                  <a:prstClr val="black"/>
                </a:solidFill>
                <a:latin typeface="Times New Roman" pitchFamily="18" charset="0"/>
              </a:rPr>
              <a:t>P: 347</a:t>
            </a:r>
          </a:p>
          <a:p>
            <a:pPr algn="ctr" defTabSz="685746"/>
            <a:r>
              <a:rPr lang="es-CO" sz="1170" b="1" dirty="0">
                <a:solidFill>
                  <a:prstClr val="black"/>
                </a:solidFill>
                <a:latin typeface="Times New Roman" pitchFamily="18" charset="0"/>
              </a:rPr>
              <a:t>E: 258</a:t>
            </a:r>
          </a:p>
        </p:txBody>
      </p:sp>
      <p:cxnSp>
        <p:nvCxnSpPr>
          <p:cNvPr id="49" name="41 Conector recto"/>
          <p:cNvCxnSpPr>
            <a:stCxn id="50" idx="1"/>
          </p:cNvCxnSpPr>
          <p:nvPr/>
        </p:nvCxnSpPr>
        <p:spPr>
          <a:xfrm flipH="1" flipV="1">
            <a:off x="4934524" y="2620987"/>
            <a:ext cx="2077207" cy="93200"/>
          </a:xfrm>
          <a:prstGeom prst="line">
            <a:avLst/>
          </a:prstGeom>
          <a:ln w="6350">
            <a:solidFill>
              <a:srgbClr val="FF6600"/>
            </a:solidFill>
          </a:ln>
          <a:effectLst>
            <a:outerShdw blurRad="50800" dist="38100" dir="13500000" algn="b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
        <p:nvSpPr>
          <p:cNvPr id="50" name="46 Rectángulo"/>
          <p:cNvSpPr/>
          <p:nvPr/>
        </p:nvSpPr>
        <p:spPr bwMode="auto">
          <a:xfrm>
            <a:off x="7011731" y="2475826"/>
            <a:ext cx="671015" cy="47671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algn="ctr" defTabSz="685746"/>
            <a:r>
              <a:rPr lang="es-CO" sz="1170" b="1" dirty="0">
                <a:solidFill>
                  <a:prstClr val="black"/>
                </a:solidFill>
                <a:latin typeface="Times New Roman" pitchFamily="18" charset="0"/>
              </a:rPr>
              <a:t>P: 319 </a:t>
            </a:r>
          </a:p>
          <a:p>
            <a:pPr algn="ctr" defTabSz="685746"/>
            <a:r>
              <a:rPr lang="es-CO" sz="1170" b="1" dirty="0">
                <a:solidFill>
                  <a:prstClr val="black"/>
                </a:solidFill>
                <a:latin typeface="Times New Roman" pitchFamily="18" charset="0"/>
              </a:rPr>
              <a:t>E: 199</a:t>
            </a:r>
          </a:p>
        </p:txBody>
      </p:sp>
      <p:cxnSp>
        <p:nvCxnSpPr>
          <p:cNvPr id="51" name="51 Conector recto"/>
          <p:cNvCxnSpPr>
            <a:stCxn id="52" idx="3"/>
          </p:cNvCxnSpPr>
          <p:nvPr/>
        </p:nvCxnSpPr>
        <p:spPr>
          <a:xfrm>
            <a:off x="2531263" y="1608634"/>
            <a:ext cx="2065915" cy="156125"/>
          </a:xfrm>
          <a:prstGeom prst="line">
            <a:avLst/>
          </a:prstGeom>
          <a:ln w="6350">
            <a:solidFill>
              <a:srgbClr val="FF6600"/>
            </a:solidFill>
          </a:ln>
          <a:effectLst>
            <a:outerShdw blurRad="50800" dist="38100" dir="13500000" algn="b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
        <p:nvSpPr>
          <p:cNvPr id="52" name="54 Rectángulo"/>
          <p:cNvSpPr/>
          <p:nvPr/>
        </p:nvSpPr>
        <p:spPr bwMode="auto">
          <a:xfrm>
            <a:off x="1871856" y="1395632"/>
            <a:ext cx="659407" cy="42600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algn="ctr" defTabSz="685746"/>
            <a:r>
              <a:rPr lang="es-CO" sz="1170" b="1" dirty="0">
                <a:solidFill>
                  <a:prstClr val="black"/>
                </a:solidFill>
                <a:latin typeface="Times New Roman" pitchFamily="18" charset="0"/>
              </a:rPr>
              <a:t>P: 346</a:t>
            </a:r>
          </a:p>
          <a:p>
            <a:pPr algn="ctr" defTabSz="685746"/>
            <a:r>
              <a:rPr lang="es-CO" sz="1170" b="1" dirty="0">
                <a:solidFill>
                  <a:prstClr val="black"/>
                </a:solidFill>
                <a:latin typeface="Times New Roman" pitchFamily="18" charset="0"/>
              </a:rPr>
              <a:t>E: 282</a:t>
            </a:r>
          </a:p>
        </p:txBody>
      </p:sp>
      <p:cxnSp>
        <p:nvCxnSpPr>
          <p:cNvPr id="53" name="99 Conector recto"/>
          <p:cNvCxnSpPr>
            <a:endCxn id="54" idx="0"/>
          </p:cNvCxnSpPr>
          <p:nvPr/>
        </p:nvCxnSpPr>
        <p:spPr>
          <a:xfrm>
            <a:off x="4972750" y="3363871"/>
            <a:ext cx="226052" cy="1403299"/>
          </a:xfrm>
          <a:prstGeom prst="line">
            <a:avLst/>
          </a:prstGeom>
          <a:ln w="6350">
            <a:solidFill>
              <a:srgbClr val="FF6600"/>
            </a:solidFill>
          </a:ln>
          <a:effectLst>
            <a:outerShdw blurRad="50800" dist="38100" dir="13500000" algn="b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
        <p:nvSpPr>
          <p:cNvPr id="54" name="100 Rectángulo"/>
          <p:cNvSpPr/>
          <p:nvPr/>
        </p:nvSpPr>
        <p:spPr bwMode="auto">
          <a:xfrm>
            <a:off x="4866230" y="4767170"/>
            <a:ext cx="665143" cy="47714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algn="ctr" defTabSz="685746"/>
            <a:r>
              <a:rPr lang="es-CO" sz="1170" b="1" dirty="0">
                <a:solidFill>
                  <a:prstClr val="black"/>
                </a:solidFill>
                <a:latin typeface="Times New Roman" pitchFamily="18" charset="0"/>
              </a:rPr>
              <a:t>P: 195 </a:t>
            </a:r>
          </a:p>
          <a:p>
            <a:pPr algn="ctr" defTabSz="685746"/>
            <a:r>
              <a:rPr lang="es-CO" sz="1170" b="1" dirty="0">
                <a:solidFill>
                  <a:prstClr val="black"/>
                </a:solidFill>
                <a:latin typeface="Times New Roman" pitchFamily="18" charset="0"/>
              </a:rPr>
              <a:t>E: 157</a:t>
            </a:r>
          </a:p>
        </p:txBody>
      </p:sp>
      <p:cxnSp>
        <p:nvCxnSpPr>
          <p:cNvPr id="55" name="101 Conector recto"/>
          <p:cNvCxnSpPr>
            <a:endCxn id="56" idx="1"/>
          </p:cNvCxnSpPr>
          <p:nvPr/>
        </p:nvCxnSpPr>
        <p:spPr>
          <a:xfrm flipV="1">
            <a:off x="4760535" y="1557989"/>
            <a:ext cx="2251196" cy="243697"/>
          </a:xfrm>
          <a:prstGeom prst="line">
            <a:avLst/>
          </a:prstGeom>
          <a:ln w="6350">
            <a:solidFill>
              <a:srgbClr val="FF6600"/>
            </a:solidFill>
          </a:ln>
          <a:effectLst>
            <a:outerShdw blurRad="50800" dist="38100" dir="13500000" algn="b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
        <p:nvSpPr>
          <p:cNvPr id="56" name="102 Rectángulo"/>
          <p:cNvSpPr/>
          <p:nvPr/>
        </p:nvSpPr>
        <p:spPr bwMode="auto">
          <a:xfrm>
            <a:off x="7011731" y="1320130"/>
            <a:ext cx="667633" cy="47571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algn="ctr" defTabSz="685746"/>
            <a:r>
              <a:rPr lang="es-CO" sz="1170" b="1" dirty="0">
                <a:solidFill>
                  <a:prstClr val="black"/>
                </a:solidFill>
                <a:latin typeface="Times New Roman" pitchFamily="18" charset="0"/>
              </a:rPr>
              <a:t>P: 178</a:t>
            </a:r>
          </a:p>
          <a:p>
            <a:pPr algn="ctr" defTabSz="685746"/>
            <a:r>
              <a:rPr lang="es-CO" sz="1170" b="1" dirty="0">
                <a:solidFill>
                  <a:prstClr val="black"/>
                </a:solidFill>
                <a:latin typeface="Times New Roman" pitchFamily="18" charset="0"/>
              </a:rPr>
              <a:t>E: 167</a:t>
            </a:r>
          </a:p>
        </p:txBody>
      </p:sp>
      <p:cxnSp>
        <p:nvCxnSpPr>
          <p:cNvPr id="57" name="103 Conector recto"/>
          <p:cNvCxnSpPr>
            <a:stCxn id="58" idx="0"/>
          </p:cNvCxnSpPr>
          <p:nvPr/>
        </p:nvCxnSpPr>
        <p:spPr>
          <a:xfrm flipV="1">
            <a:off x="3277706" y="3766373"/>
            <a:ext cx="708008" cy="1005421"/>
          </a:xfrm>
          <a:prstGeom prst="line">
            <a:avLst/>
          </a:prstGeom>
          <a:ln w="6350">
            <a:solidFill>
              <a:srgbClr val="FF6600"/>
            </a:solidFill>
          </a:ln>
          <a:effectLst>
            <a:outerShdw blurRad="50800" dist="38100" dir="13500000" algn="b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
        <p:nvSpPr>
          <p:cNvPr id="58" name="104 Rectángulo"/>
          <p:cNvSpPr/>
          <p:nvPr/>
        </p:nvSpPr>
        <p:spPr bwMode="auto">
          <a:xfrm>
            <a:off x="2944565" y="4771794"/>
            <a:ext cx="666281" cy="47834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algn="ctr" defTabSz="685746"/>
            <a:r>
              <a:rPr lang="es-CO" sz="1170" b="1" dirty="0">
                <a:solidFill>
                  <a:prstClr val="black"/>
                </a:solidFill>
                <a:latin typeface="Times New Roman" pitchFamily="18" charset="0"/>
              </a:rPr>
              <a:t>P: 308</a:t>
            </a:r>
          </a:p>
          <a:p>
            <a:pPr algn="ctr" defTabSz="685746"/>
            <a:r>
              <a:rPr lang="es-CO" sz="1170" b="1" dirty="0">
                <a:solidFill>
                  <a:prstClr val="black"/>
                </a:solidFill>
                <a:latin typeface="Times New Roman" pitchFamily="18" charset="0"/>
              </a:rPr>
              <a:t>E: 284</a:t>
            </a:r>
          </a:p>
        </p:txBody>
      </p:sp>
      <p:cxnSp>
        <p:nvCxnSpPr>
          <p:cNvPr id="59" name="105 Conector recto"/>
          <p:cNvCxnSpPr>
            <a:stCxn id="60" idx="3"/>
          </p:cNvCxnSpPr>
          <p:nvPr/>
        </p:nvCxnSpPr>
        <p:spPr>
          <a:xfrm>
            <a:off x="2557859" y="2671758"/>
            <a:ext cx="1655739" cy="165230"/>
          </a:xfrm>
          <a:prstGeom prst="line">
            <a:avLst/>
          </a:prstGeom>
          <a:ln w="6350">
            <a:solidFill>
              <a:srgbClr val="FF6600"/>
            </a:solidFill>
          </a:ln>
          <a:effectLst>
            <a:outerShdw blurRad="50800" dist="38100" dir="13500000" algn="b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
        <p:nvSpPr>
          <p:cNvPr id="60" name="106 Rectángulo"/>
          <p:cNvSpPr/>
          <p:nvPr/>
        </p:nvSpPr>
        <p:spPr bwMode="auto">
          <a:xfrm>
            <a:off x="1881588" y="2462032"/>
            <a:ext cx="676272" cy="41945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algn="ctr" defTabSz="685746"/>
            <a:r>
              <a:rPr lang="es-CO" sz="1170" b="1" dirty="0">
                <a:solidFill>
                  <a:prstClr val="black"/>
                </a:solidFill>
                <a:latin typeface="Times New Roman" pitchFamily="18" charset="0"/>
              </a:rPr>
              <a:t>P: 196</a:t>
            </a:r>
          </a:p>
          <a:p>
            <a:pPr algn="ctr" defTabSz="685746"/>
            <a:r>
              <a:rPr lang="es-CO" sz="1170" b="1" dirty="0">
                <a:solidFill>
                  <a:prstClr val="black"/>
                </a:solidFill>
                <a:latin typeface="Times New Roman" pitchFamily="18" charset="0"/>
              </a:rPr>
              <a:t>E: 104</a:t>
            </a:r>
          </a:p>
        </p:txBody>
      </p:sp>
      <p:sp>
        <p:nvSpPr>
          <p:cNvPr id="61" name="107 Rectángulo"/>
          <p:cNvSpPr/>
          <p:nvPr/>
        </p:nvSpPr>
        <p:spPr bwMode="auto">
          <a:xfrm>
            <a:off x="7011731" y="1902984"/>
            <a:ext cx="667634" cy="47769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algn="ctr" defTabSz="685746"/>
            <a:r>
              <a:rPr lang="es-CO" sz="1170" b="1" dirty="0">
                <a:solidFill>
                  <a:prstClr val="black"/>
                </a:solidFill>
                <a:latin typeface="Times New Roman" pitchFamily="18" charset="0"/>
              </a:rPr>
              <a:t>P: 175</a:t>
            </a:r>
          </a:p>
          <a:p>
            <a:pPr algn="ctr" defTabSz="685746"/>
            <a:r>
              <a:rPr lang="es-CO" sz="1170" b="1" dirty="0">
                <a:solidFill>
                  <a:prstClr val="black"/>
                </a:solidFill>
                <a:latin typeface="Times New Roman" pitchFamily="18" charset="0"/>
              </a:rPr>
              <a:t>E: 158</a:t>
            </a:r>
          </a:p>
        </p:txBody>
      </p:sp>
      <p:cxnSp>
        <p:nvCxnSpPr>
          <p:cNvPr id="62" name="108 Conector recto"/>
          <p:cNvCxnSpPr>
            <a:endCxn id="61" idx="1"/>
          </p:cNvCxnSpPr>
          <p:nvPr/>
        </p:nvCxnSpPr>
        <p:spPr>
          <a:xfrm flipV="1">
            <a:off x="5060525" y="2141834"/>
            <a:ext cx="1951206" cy="246807"/>
          </a:xfrm>
          <a:prstGeom prst="line">
            <a:avLst/>
          </a:prstGeom>
          <a:ln w="6350">
            <a:solidFill>
              <a:srgbClr val="FF6600"/>
            </a:solidFill>
          </a:ln>
          <a:effectLst>
            <a:outerShdw blurRad="50800" dist="38100" dir="13500000" algn="b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
        <p:nvSpPr>
          <p:cNvPr id="63" name="110 Rectángulo"/>
          <p:cNvSpPr/>
          <p:nvPr/>
        </p:nvSpPr>
        <p:spPr bwMode="auto">
          <a:xfrm>
            <a:off x="1889488" y="4627406"/>
            <a:ext cx="666281" cy="479094"/>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algn="ctr" defTabSz="685746"/>
            <a:r>
              <a:rPr lang="es-CO" sz="1170" b="1" dirty="0">
                <a:solidFill>
                  <a:prstClr val="black"/>
                </a:solidFill>
                <a:latin typeface="Times New Roman" pitchFamily="18" charset="0"/>
              </a:rPr>
              <a:t>P: 164</a:t>
            </a:r>
          </a:p>
          <a:p>
            <a:pPr algn="ctr" defTabSz="685746"/>
            <a:r>
              <a:rPr lang="es-CO" sz="1170" b="1" dirty="0">
                <a:solidFill>
                  <a:prstClr val="black"/>
                </a:solidFill>
                <a:latin typeface="Times New Roman" pitchFamily="18" charset="0"/>
              </a:rPr>
              <a:t>E: 147</a:t>
            </a:r>
          </a:p>
        </p:txBody>
      </p:sp>
      <p:cxnSp>
        <p:nvCxnSpPr>
          <p:cNvPr id="64" name="111 Conector recto"/>
          <p:cNvCxnSpPr>
            <a:endCxn id="65" idx="1"/>
          </p:cNvCxnSpPr>
          <p:nvPr/>
        </p:nvCxnSpPr>
        <p:spPr>
          <a:xfrm>
            <a:off x="4972748" y="2902587"/>
            <a:ext cx="2041473" cy="939431"/>
          </a:xfrm>
          <a:prstGeom prst="line">
            <a:avLst/>
          </a:prstGeom>
          <a:ln w="6350">
            <a:solidFill>
              <a:srgbClr val="FF6600"/>
            </a:solidFill>
          </a:ln>
          <a:effectLst>
            <a:outerShdw blurRad="50800" dist="38100" dir="13500000" algn="b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
        <p:nvSpPr>
          <p:cNvPr id="65" name="112 Rectángulo"/>
          <p:cNvSpPr/>
          <p:nvPr/>
        </p:nvSpPr>
        <p:spPr bwMode="auto">
          <a:xfrm>
            <a:off x="7014220" y="3600938"/>
            <a:ext cx="668525" cy="48216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algn="ctr" defTabSz="685746"/>
            <a:r>
              <a:rPr lang="es-CO" sz="1170" b="1" dirty="0">
                <a:solidFill>
                  <a:prstClr val="black"/>
                </a:solidFill>
                <a:latin typeface="Times New Roman" pitchFamily="18" charset="0"/>
              </a:rPr>
              <a:t>P: 200</a:t>
            </a:r>
          </a:p>
          <a:p>
            <a:pPr algn="ctr" defTabSz="685746"/>
            <a:r>
              <a:rPr lang="es-CO" sz="1170" b="1" dirty="0">
                <a:solidFill>
                  <a:prstClr val="black"/>
                </a:solidFill>
                <a:latin typeface="Times New Roman" pitchFamily="18" charset="0"/>
              </a:rPr>
              <a:t>E: 184</a:t>
            </a:r>
          </a:p>
        </p:txBody>
      </p:sp>
      <p:cxnSp>
        <p:nvCxnSpPr>
          <p:cNvPr id="66" name="113 Conector recto"/>
          <p:cNvCxnSpPr>
            <a:stCxn id="67" idx="3"/>
          </p:cNvCxnSpPr>
          <p:nvPr/>
        </p:nvCxnSpPr>
        <p:spPr>
          <a:xfrm flipV="1">
            <a:off x="2557860" y="2980973"/>
            <a:ext cx="1878297" cy="722564"/>
          </a:xfrm>
          <a:prstGeom prst="line">
            <a:avLst/>
          </a:prstGeom>
          <a:ln w="6350">
            <a:solidFill>
              <a:srgbClr val="FF6600"/>
            </a:solidFill>
          </a:ln>
          <a:effectLst>
            <a:outerShdw blurRad="50800" dist="38100" dir="13500000" algn="b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
        <p:nvSpPr>
          <p:cNvPr id="67" name="115 Rectángulo"/>
          <p:cNvSpPr/>
          <p:nvPr/>
        </p:nvSpPr>
        <p:spPr bwMode="auto">
          <a:xfrm>
            <a:off x="1884971" y="3464756"/>
            <a:ext cx="672889" cy="47756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algn="ctr" defTabSz="685746"/>
            <a:r>
              <a:rPr lang="es-CO" sz="1170" b="1" dirty="0">
                <a:solidFill>
                  <a:prstClr val="black"/>
                </a:solidFill>
                <a:latin typeface="Times New Roman" pitchFamily="18" charset="0"/>
              </a:rPr>
              <a:t>P: 213</a:t>
            </a:r>
          </a:p>
          <a:p>
            <a:pPr algn="ctr" defTabSz="685746"/>
            <a:r>
              <a:rPr lang="es-CO" sz="1170" b="1" dirty="0">
                <a:solidFill>
                  <a:prstClr val="black"/>
                </a:solidFill>
                <a:latin typeface="Times New Roman" pitchFamily="18" charset="0"/>
              </a:rPr>
              <a:t>E: 192</a:t>
            </a:r>
          </a:p>
        </p:txBody>
      </p:sp>
      <p:cxnSp>
        <p:nvCxnSpPr>
          <p:cNvPr id="68" name="119 Conector recto"/>
          <p:cNvCxnSpPr>
            <a:stCxn id="69" idx="0"/>
          </p:cNvCxnSpPr>
          <p:nvPr/>
        </p:nvCxnSpPr>
        <p:spPr>
          <a:xfrm flipV="1">
            <a:off x="4101578" y="3405179"/>
            <a:ext cx="448256" cy="1366615"/>
          </a:xfrm>
          <a:prstGeom prst="line">
            <a:avLst/>
          </a:prstGeom>
          <a:ln w="6350">
            <a:solidFill>
              <a:srgbClr val="FF6600"/>
            </a:solidFill>
          </a:ln>
          <a:effectLst>
            <a:outerShdw blurRad="50800" dist="38100" dir="13500000" algn="b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
        <p:nvSpPr>
          <p:cNvPr id="69" name="18 Rectángulo"/>
          <p:cNvSpPr/>
          <p:nvPr/>
        </p:nvSpPr>
        <p:spPr bwMode="auto">
          <a:xfrm>
            <a:off x="3766999" y="4771794"/>
            <a:ext cx="669158" cy="48357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algn="ctr" defTabSz="685746"/>
            <a:r>
              <a:rPr lang="es-CO" sz="1170" b="1" dirty="0">
                <a:solidFill>
                  <a:prstClr val="black"/>
                </a:solidFill>
                <a:latin typeface="Times New Roman" pitchFamily="18" charset="0"/>
              </a:rPr>
              <a:t>P: 402</a:t>
            </a:r>
          </a:p>
          <a:p>
            <a:pPr algn="ctr" defTabSz="685746"/>
            <a:r>
              <a:rPr lang="es-CO" sz="1170" b="1" dirty="0">
                <a:solidFill>
                  <a:prstClr val="black"/>
                </a:solidFill>
                <a:latin typeface="Times New Roman" pitchFamily="18" charset="0"/>
              </a:rPr>
              <a:t>E: 369</a:t>
            </a:r>
          </a:p>
        </p:txBody>
      </p:sp>
      <p:sp>
        <p:nvSpPr>
          <p:cNvPr id="70" name="25 Rectángulo"/>
          <p:cNvSpPr/>
          <p:nvPr/>
        </p:nvSpPr>
        <p:spPr bwMode="auto">
          <a:xfrm>
            <a:off x="7008744" y="3030686"/>
            <a:ext cx="670620" cy="47978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algn="ctr" defTabSz="685746"/>
            <a:r>
              <a:rPr lang="es-CO" sz="1170" b="1" dirty="0">
                <a:solidFill>
                  <a:prstClr val="black"/>
                </a:solidFill>
                <a:latin typeface="Times New Roman" pitchFamily="18" charset="0"/>
              </a:rPr>
              <a:t>P: 442 </a:t>
            </a:r>
          </a:p>
          <a:p>
            <a:pPr algn="ctr" defTabSz="685746"/>
            <a:r>
              <a:rPr lang="es-CO" sz="1170" b="1" dirty="0">
                <a:solidFill>
                  <a:prstClr val="black"/>
                </a:solidFill>
                <a:latin typeface="Times New Roman" pitchFamily="18" charset="0"/>
              </a:rPr>
              <a:t>E: 266</a:t>
            </a:r>
          </a:p>
        </p:txBody>
      </p:sp>
      <p:sp>
        <p:nvSpPr>
          <p:cNvPr id="110" name="CuadroTexto 109"/>
          <p:cNvSpPr txBox="1"/>
          <p:nvPr/>
        </p:nvSpPr>
        <p:spPr>
          <a:xfrm>
            <a:off x="173092" y="4739543"/>
            <a:ext cx="1245594" cy="480131"/>
          </a:xfrm>
          <a:prstGeom prst="rect">
            <a:avLst/>
          </a:prstGeom>
          <a:noFill/>
        </p:spPr>
        <p:txBody>
          <a:bodyPr wrap="square" rtlCol="0">
            <a:spAutoFit/>
          </a:bodyPr>
          <a:lstStyle/>
          <a:p>
            <a:r>
              <a:rPr lang="es-CO" sz="1260" b="1" dirty="0"/>
              <a:t>P: Participantes</a:t>
            </a:r>
          </a:p>
          <a:p>
            <a:r>
              <a:rPr lang="es-CO" sz="1260" b="1" dirty="0"/>
              <a:t>E: Entidades</a:t>
            </a:r>
          </a:p>
        </p:txBody>
      </p:sp>
    </p:spTree>
    <p:extLst>
      <p:ext uri="{BB962C8B-B14F-4D97-AF65-F5344CB8AC3E}">
        <p14:creationId xmlns:p14="http://schemas.microsoft.com/office/powerpoint/2010/main" val="940552575"/>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childTnLst>
                          </p:cTn>
                        </p:par>
                        <p:par>
                          <p:cTn id="8" fill="hold">
                            <p:stCondLst>
                              <p:cond delay="500"/>
                            </p:stCondLst>
                            <p:childTnLst>
                              <p:par>
                                <p:cTn id="9" presetID="10" presetClass="entr" presetSubtype="0" fill="hold" grpId="0" nodeType="afterEffect">
                                  <p:stCondLst>
                                    <p:cond delay="15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150"/>
                            </p:stCondLst>
                            <p:childTnLst>
                              <p:par>
                                <p:cTn id="13" presetID="22" presetClass="entr" presetSubtype="4" fill="hold" nodeType="afterEffect">
                                  <p:stCondLst>
                                    <p:cond delay="15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p:stCondLst>
                              <p:cond delay="1800"/>
                            </p:stCondLst>
                            <p:childTnLst>
                              <p:par>
                                <p:cTn id="17" presetID="10" presetClass="entr" presetSubtype="0" fill="hold" grpId="0" nodeType="afterEffect">
                                  <p:stCondLst>
                                    <p:cond delay="15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2450"/>
                            </p:stCondLst>
                            <p:childTnLst>
                              <p:par>
                                <p:cTn id="21" presetID="22" presetClass="entr" presetSubtype="4" fill="hold" nodeType="afterEffect">
                                  <p:stCondLst>
                                    <p:cond delay="15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par>
                          <p:cTn id="24" fill="hold">
                            <p:stCondLst>
                              <p:cond delay="3100"/>
                            </p:stCondLst>
                            <p:childTnLst>
                              <p:par>
                                <p:cTn id="25" presetID="10" presetClass="entr" presetSubtype="0" fill="hold" grpId="0" nodeType="afterEffect">
                                  <p:stCondLst>
                                    <p:cond delay="15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par>
                          <p:cTn id="28" fill="hold">
                            <p:stCondLst>
                              <p:cond delay="3750"/>
                            </p:stCondLst>
                            <p:childTnLst>
                              <p:par>
                                <p:cTn id="29" presetID="22" presetClass="entr" presetSubtype="4"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down)">
                                      <p:cBhvr>
                                        <p:cTn id="31" dur="500"/>
                                        <p:tgtEl>
                                          <p:spTgt spid="62"/>
                                        </p:tgtEl>
                                      </p:cBhvr>
                                    </p:animEffect>
                                  </p:childTnLst>
                                </p:cTn>
                              </p:par>
                            </p:childTnLst>
                          </p:cTn>
                        </p:par>
                        <p:par>
                          <p:cTn id="32" fill="hold">
                            <p:stCondLst>
                              <p:cond delay="4250"/>
                            </p:stCondLst>
                            <p:childTnLst>
                              <p:par>
                                <p:cTn id="33" presetID="10" presetClass="entr" presetSubtype="0" fill="hold" grpId="0" nodeType="afterEffect">
                                  <p:stCondLst>
                                    <p:cond delay="15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childTnLst>
                          </p:cTn>
                        </p:par>
                        <p:par>
                          <p:cTn id="36" fill="hold">
                            <p:stCondLst>
                              <p:cond delay="4900"/>
                            </p:stCondLst>
                            <p:childTnLst>
                              <p:par>
                                <p:cTn id="37" presetID="22" presetClass="entr" presetSubtype="1" fill="hold" nodeType="afterEffect">
                                  <p:stCondLst>
                                    <p:cond delay="15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5550"/>
                            </p:stCondLst>
                            <p:childTnLst>
                              <p:par>
                                <p:cTn id="41" presetID="10" presetClass="entr" presetSubtype="0" fill="hold" grpId="0" nodeType="afterEffect">
                                  <p:stCondLst>
                                    <p:cond delay="15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childTnLst>
                          </p:cTn>
                        </p:par>
                        <p:par>
                          <p:cTn id="44" fill="hold">
                            <p:stCondLst>
                              <p:cond delay="6200"/>
                            </p:stCondLst>
                            <p:childTnLst>
                              <p:par>
                                <p:cTn id="45" presetID="22" presetClass="entr" presetSubtype="4" fill="hold" nodeType="afterEffect">
                                  <p:stCondLst>
                                    <p:cond delay="150"/>
                                  </p:stCondLst>
                                  <p:childTnLst>
                                    <p:set>
                                      <p:cBhvr>
                                        <p:cTn id="46" dur="1" fill="hold">
                                          <p:stCondLst>
                                            <p:cond delay="0"/>
                                          </p:stCondLst>
                                        </p:cTn>
                                        <p:tgtEl>
                                          <p:spTgt spid="59"/>
                                        </p:tgtEl>
                                        <p:attrNameLst>
                                          <p:attrName>style.visibility</p:attrName>
                                        </p:attrNameLst>
                                      </p:cBhvr>
                                      <p:to>
                                        <p:strVal val="visible"/>
                                      </p:to>
                                    </p:set>
                                    <p:animEffect transition="in" filter="wipe(down)">
                                      <p:cBhvr>
                                        <p:cTn id="47" dur="500"/>
                                        <p:tgtEl>
                                          <p:spTgt spid="59"/>
                                        </p:tgtEl>
                                      </p:cBhvr>
                                    </p:animEffect>
                                  </p:childTnLst>
                                </p:cTn>
                              </p:par>
                            </p:childTnLst>
                          </p:cTn>
                        </p:par>
                        <p:par>
                          <p:cTn id="48" fill="hold">
                            <p:stCondLst>
                              <p:cond delay="6850"/>
                            </p:stCondLst>
                            <p:childTnLst>
                              <p:par>
                                <p:cTn id="49" presetID="10" presetClass="entr" presetSubtype="0" fill="hold" grpId="0" nodeType="afterEffect">
                                  <p:stCondLst>
                                    <p:cond delay="15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par>
                          <p:cTn id="52" fill="hold">
                            <p:stCondLst>
                              <p:cond delay="7500"/>
                            </p:stCondLst>
                            <p:childTnLst>
                              <p:par>
                                <p:cTn id="53" presetID="22" presetClass="entr" presetSubtype="1" fill="hold" nodeType="afterEffect">
                                  <p:stCondLst>
                                    <p:cond delay="150"/>
                                  </p:stCondLst>
                                  <p:childTnLst>
                                    <p:set>
                                      <p:cBhvr>
                                        <p:cTn id="54" dur="1" fill="hold">
                                          <p:stCondLst>
                                            <p:cond delay="0"/>
                                          </p:stCondLst>
                                        </p:cTn>
                                        <p:tgtEl>
                                          <p:spTgt spid="46"/>
                                        </p:tgtEl>
                                        <p:attrNameLst>
                                          <p:attrName>style.visibility</p:attrName>
                                        </p:attrNameLst>
                                      </p:cBhvr>
                                      <p:to>
                                        <p:strVal val="visible"/>
                                      </p:to>
                                    </p:set>
                                    <p:animEffect transition="in" filter="wipe(up)">
                                      <p:cBhvr>
                                        <p:cTn id="55" dur="500"/>
                                        <p:tgtEl>
                                          <p:spTgt spid="46"/>
                                        </p:tgtEl>
                                      </p:cBhvr>
                                    </p:animEffect>
                                  </p:childTnLst>
                                </p:cTn>
                              </p:par>
                            </p:childTnLst>
                          </p:cTn>
                        </p:par>
                        <p:par>
                          <p:cTn id="56" fill="hold">
                            <p:stCondLst>
                              <p:cond delay="8150"/>
                            </p:stCondLst>
                            <p:childTnLst>
                              <p:par>
                                <p:cTn id="57" presetID="10" presetClass="entr" presetSubtype="0" fill="hold" grpId="0" nodeType="afterEffect">
                                  <p:stCondLst>
                                    <p:cond delay="150"/>
                                  </p:stCondLst>
                                  <p:childTnLst>
                                    <p:set>
                                      <p:cBhvr>
                                        <p:cTn id="58" dur="1" fill="hold">
                                          <p:stCondLst>
                                            <p:cond delay="0"/>
                                          </p:stCondLst>
                                        </p:cTn>
                                        <p:tgtEl>
                                          <p:spTgt spid="70"/>
                                        </p:tgtEl>
                                        <p:attrNameLst>
                                          <p:attrName>style.visibility</p:attrName>
                                        </p:attrNameLst>
                                      </p:cBhvr>
                                      <p:to>
                                        <p:strVal val="visible"/>
                                      </p:to>
                                    </p:set>
                                    <p:animEffect transition="in" filter="fade">
                                      <p:cBhvr>
                                        <p:cTn id="59" dur="500"/>
                                        <p:tgtEl>
                                          <p:spTgt spid="70"/>
                                        </p:tgtEl>
                                      </p:cBhvr>
                                    </p:animEffect>
                                  </p:childTnLst>
                                </p:cTn>
                              </p:par>
                            </p:childTnLst>
                          </p:cTn>
                        </p:par>
                        <p:par>
                          <p:cTn id="60" fill="hold">
                            <p:stCondLst>
                              <p:cond delay="8800"/>
                            </p:stCondLst>
                            <p:childTnLst>
                              <p:par>
                                <p:cTn id="61" presetID="22" presetClass="entr" presetSubtype="1" fill="hold" nodeType="afterEffect">
                                  <p:stCondLst>
                                    <p:cond delay="150"/>
                                  </p:stCondLst>
                                  <p:childTnLst>
                                    <p:set>
                                      <p:cBhvr>
                                        <p:cTn id="62" dur="1" fill="hold">
                                          <p:stCondLst>
                                            <p:cond delay="0"/>
                                          </p:stCondLst>
                                        </p:cTn>
                                        <p:tgtEl>
                                          <p:spTgt spid="41"/>
                                        </p:tgtEl>
                                        <p:attrNameLst>
                                          <p:attrName>style.visibility</p:attrName>
                                        </p:attrNameLst>
                                      </p:cBhvr>
                                      <p:to>
                                        <p:strVal val="visible"/>
                                      </p:to>
                                    </p:set>
                                    <p:animEffect transition="in" filter="wipe(up)">
                                      <p:cBhvr>
                                        <p:cTn id="63" dur="500"/>
                                        <p:tgtEl>
                                          <p:spTgt spid="41"/>
                                        </p:tgtEl>
                                      </p:cBhvr>
                                    </p:animEffect>
                                  </p:childTnLst>
                                </p:cTn>
                              </p:par>
                            </p:childTnLst>
                          </p:cTn>
                        </p:par>
                        <p:par>
                          <p:cTn id="64" fill="hold">
                            <p:stCondLst>
                              <p:cond delay="9450"/>
                            </p:stCondLst>
                            <p:childTnLst>
                              <p:par>
                                <p:cTn id="65" presetID="10" presetClass="entr" presetSubtype="0" fill="hold" grpId="0" nodeType="afterEffect">
                                  <p:stCondLst>
                                    <p:cond delay="15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par>
                          <p:cTn id="68" fill="hold">
                            <p:stCondLst>
                              <p:cond delay="10100"/>
                            </p:stCondLst>
                            <p:childTnLst>
                              <p:par>
                                <p:cTn id="69" presetID="22" presetClass="entr" presetSubtype="1" fill="hold" nodeType="afterEffect">
                                  <p:stCondLst>
                                    <p:cond delay="150"/>
                                  </p:stCondLst>
                                  <p:childTnLst>
                                    <p:set>
                                      <p:cBhvr>
                                        <p:cTn id="70" dur="1" fill="hold">
                                          <p:stCondLst>
                                            <p:cond delay="0"/>
                                          </p:stCondLst>
                                        </p:cTn>
                                        <p:tgtEl>
                                          <p:spTgt spid="66"/>
                                        </p:tgtEl>
                                        <p:attrNameLst>
                                          <p:attrName>style.visibility</p:attrName>
                                        </p:attrNameLst>
                                      </p:cBhvr>
                                      <p:to>
                                        <p:strVal val="visible"/>
                                      </p:to>
                                    </p:set>
                                    <p:animEffect transition="in" filter="wipe(up)">
                                      <p:cBhvr>
                                        <p:cTn id="71" dur="500"/>
                                        <p:tgtEl>
                                          <p:spTgt spid="66"/>
                                        </p:tgtEl>
                                      </p:cBhvr>
                                    </p:animEffect>
                                  </p:childTnLst>
                                </p:cTn>
                              </p:par>
                            </p:childTnLst>
                          </p:cTn>
                        </p:par>
                        <p:par>
                          <p:cTn id="72" fill="hold">
                            <p:stCondLst>
                              <p:cond delay="10750"/>
                            </p:stCondLst>
                            <p:childTnLst>
                              <p:par>
                                <p:cTn id="73" presetID="10" presetClass="entr" presetSubtype="0" fill="hold" grpId="0" nodeType="afterEffect">
                                  <p:stCondLst>
                                    <p:cond delay="15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500"/>
                                        <p:tgtEl>
                                          <p:spTgt spid="67"/>
                                        </p:tgtEl>
                                      </p:cBhvr>
                                    </p:animEffect>
                                  </p:childTnLst>
                                </p:cTn>
                              </p:par>
                            </p:childTnLst>
                          </p:cTn>
                        </p:par>
                        <p:par>
                          <p:cTn id="76" fill="hold">
                            <p:stCondLst>
                              <p:cond delay="11400"/>
                            </p:stCondLst>
                            <p:childTnLst>
                              <p:par>
                                <p:cTn id="77" presetID="22" presetClass="entr" presetSubtype="1" fill="hold" nodeType="afterEffect">
                                  <p:stCondLst>
                                    <p:cond delay="150"/>
                                  </p:stCondLst>
                                  <p:childTnLst>
                                    <p:set>
                                      <p:cBhvr>
                                        <p:cTn id="78" dur="1" fill="hold">
                                          <p:stCondLst>
                                            <p:cond delay="0"/>
                                          </p:stCondLst>
                                        </p:cTn>
                                        <p:tgtEl>
                                          <p:spTgt spid="64"/>
                                        </p:tgtEl>
                                        <p:attrNameLst>
                                          <p:attrName>style.visibility</p:attrName>
                                        </p:attrNameLst>
                                      </p:cBhvr>
                                      <p:to>
                                        <p:strVal val="visible"/>
                                      </p:to>
                                    </p:set>
                                    <p:animEffect transition="in" filter="wipe(up)">
                                      <p:cBhvr>
                                        <p:cTn id="79" dur="500"/>
                                        <p:tgtEl>
                                          <p:spTgt spid="64"/>
                                        </p:tgtEl>
                                      </p:cBhvr>
                                    </p:animEffect>
                                  </p:childTnLst>
                                </p:cTn>
                              </p:par>
                            </p:childTnLst>
                          </p:cTn>
                        </p:par>
                        <p:par>
                          <p:cTn id="80" fill="hold">
                            <p:stCondLst>
                              <p:cond delay="12050"/>
                            </p:stCondLst>
                            <p:childTnLst>
                              <p:par>
                                <p:cTn id="81" presetID="10" presetClass="entr" presetSubtype="0" fill="hold" grpId="0" nodeType="afterEffect">
                                  <p:stCondLst>
                                    <p:cond delay="150"/>
                                  </p:stCondLst>
                                  <p:childTnLst>
                                    <p:set>
                                      <p:cBhvr>
                                        <p:cTn id="82" dur="1" fill="hold">
                                          <p:stCondLst>
                                            <p:cond delay="0"/>
                                          </p:stCondLst>
                                        </p:cTn>
                                        <p:tgtEl>
                                          <p:spTgt spid="65"/>
                                        </p:tgtEl>
                                        <p:attrNameLst>
                                          <p:attrName>style.visibility</p:attrName>
                                        </p:attrNameLst>
                                      </p:cBhvr>
                                      <p:to>
                                        <p:strVal val="visible"/>
                                      </p:to>
                                    </p:set>
                                    <p:animEffect transition="in" filter="fade">
                                      <p:cBhvr>
                                        <p:cTn id="83" dur="500"/>
                                        <p:tgtEl>
                                          <p:spTgt spid="65"/>
                                        </p:tgtEl>
                                      </p:cBhvr>
                                    </p:animEffect>
                                  </p:childTnLst>
                                </p:cTn>
                              </p:par>
                            </p:childTnLst>
                          </p:cTn>
                        </p:par>
                        <p:par>
                          <p:cTn id="84" fill="hold">
                            <p:stCondLst>
                              <p:cond delay="12700"/>
                            </p:stCondLst>
                            <p:childTnLst>
                              <p:par>
                                <p:cTn id="85" presetID="22" presetClass="entr" presetSubtype="1" fill="hold" nodeType="afterEffect">
                                  <p:stCondLst>
                                    <p:cond delay="150"/>
                                  </p:stCondLst>
                                  <p:childTnLst>
                                    <p:set>
                                      <p:cBhvr>
                                        <p:cTn id="86" dur="1" fill="hold">
                                          <p:stCondLst>
                                            <p:cond delay="0"/>
                                          </p:stCondLst>
                                        </p:cTn>
                                        <p:tgtEl>
                                          <p:spTgt spid="47"/>
                                        </p:tgtEl>
                                        <p:attrNameLst>
                                          <p:attrName>style.visibility</p:attrName>
                                        </p:attrNameLst>
                                      </p:cBhvr>
                                      <p:to>
                                        <p:strVal val="visible"/>
                                      </p:to>
                                    </p:set>
                                    <p:animEffect transition="in" filter="wipe(up)">
                                      <p:cBhvr>
                                        <p:cTn id="87" dur="500"/>
                                        <p:tgtEl>
                                          <p:spTgt spid="47"/>
                                        </p:tgtEl>
                                      </p:cBhvr>
                                    </p:animEffect>
                                  </p:childTnLst>
                                </p:cTn>
                              </p:par>
                            </p:childTnLst>
                          </p:cTn>
                        </p:par>
                        <p:par>
                          <p:cTn id="88" fill="hold">
                            <p:stCondLst>
                              <p:cond delay="13350"/>
                            </p:stCondLst>
                            <p:childTnLst>
                              <p:par>
                                <p:cTn id="89" presetID="10" presetClass="entr" presetSubtype="0" fill="hold" grpId="0" nodeType="afterEffect">
                                  <p:stCondLst>
                                    <p:cond delay="15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childTnLst>
                          </p:cTn>
                        </p:par>
                        <p:par>
                          <p:cTn id="92" fill="hold">
                            <p:stCondLst>
                              <p:cond delay="14000"/>
                            </p:stCondLst>
                            <p:childTnLst>
                              <p:par>
                                <p:cTn id="93" presetID="22" presetClass="entr" presetSubtype="1" fill="hold" nodeType="afterEffect">
                                  <p:stCondLst>
                                    <p:cond delay="150"/>
                                  </p:stCondLst>
                                  <p:childTnLst>
                                    <p:set>
                                      <p:cBhvr>
                                        <p:cTn id="94" dur="1" fill="hold">
                                          <p:stCondLst>
                                            <p:cond delay="0"/>
                                          </p:stCondLst>
                                        </p:cTn>
                                        <p:tgtEl>
                                          <p:spTgt spid="43"/>
                                        </p:tgtEl>
                                        <p:attrNameLst>
                                          <p:attrName>style.visibility</p:attrName>
                                        </p:attrNameLst>
                                      </p:cBhvr>
                                      <p:to>
                                        <p:strVal val="visible"/>
                                      </p:to>
                                    </p:set>
                                    <p:animEffect transition="in" filter="wipe(up)">
                                      <p:cBhvr>
                                        <p:cTn id="95" dur="500"/>
                                        <p:tgtEl>
                                          <p:spTgt spid="43"/>
                                        </p:tgtEl>
                                      </p:cBhvr>
                                    </p:animEffect>
                                  </p:childTnLst>
                                </p:cTn>
                              </p:par>
                            </p:childTnLst>
                          </p:cTn>
                        </p:par>
                        <p:par>
                          <p:cTn id="96" fill="hold">
                            <p:stCondLst>
                              <p:cond delay="14650"/>
                            </p:stCondLst>
                            <p:childTnLst>
                              <p:par>
                                <p:cTn id="97" presetID="10" presetClass="entr" presetSubtype="0" fill="hold" grpId="0" nodeType="afterEffect">
                                  <p:stCondLst>
                                    <p:cond delay="15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500"/>
                                        <p:tgtEl>
                                          <p:spTgt spid="63"/>
                                        </p:tgtEl>
                                      </p:cBhvr>
                                    </p:animEffect>
                                  </p:childTnLst>
                                </p:cTn>
                              </p:par>
                            </p:childTnLst>
                          </p:cTn>
                        </p:par>
                        <p:par>
                          <p:cTn id="100" fill="hold">
                            <p:stCondLst>
                              <p:cond delay="15300"/>
                            </p:stCondLst>
                            <p:childTnLst>
                              <p:par>
                                <p:cTn id="101" presetID="22" presetClass="entr" presetSubtype="1" fill="hold" nodeType="afterEffect">
                                  <p:stCondLst>
                                    <p:cond delay="150"/>
                                  </p:stCondLst>
                                  <p:childTnLst>
                                    <p:set>
                                      <p:cBhvr>
                                        <p:cTn id="102" dur="1" fill="hold">
                                          <p:stCondLst>
                                            <p:cond delay="0"/>
                                          </p:stCondLst>
                                        </p:cTn>
                                        <p:tgtEl>
                                          <p:spTgt spid="44"/>
                                        </p:tgtEl>
                                        <p:attrNameLst>
                                          <p:attrName>style.visibility</p:attrName>
                                        </p:attrNameLst>
                                      </p:cBhvr>
                                      <p:to>
                                        <p:strVal val="visible"/>
                                      </p:to>
                                    </p:set>
                                    <p:animEffect transition="in" filter="wipe(up)">
                                      <p:cBhvr>
                                        <p:cTn id="103" dur="500"/>
                                        <p:tgtEl>
                                          <p:spTgt spid="44"/>
                                        </p:tgtEl>
                                      </p:cBhvr>
                                    </p:animEffect>
                                  </p:childTnLst>
                                </p:cTn>
                              </p:par>
                            </p:childTnLst>
                          </p:cTn>
                        </p:par>
                        <p:par>
                          <p:cTn id="104" fill="hold">
                            <p:stCondLst>
                              <p:cond delay="15950"/>
                            </p:stCondLst>
                            <p:childTnLst>
                              <p:par>
                                <p:cTn id="105" presetID="10" presetClass="entr" presetSubtype="0" fill="hold" grpId="0" nodeType="afterEffect">
                                  <p:stCondLst>
                                    <p:cond delay="150"/>
                                  </p:stCondLst>
                                  <p:childTnLst>
                                    <p:set>
                                      <p:cBhvr>
                                        <p:cTn id="106" dur="1" fill="hold">
                                          <p:stCondLst>
                                            <p:cond delay="0"/>
                                          </p:stCondLst>
                                        </p:cTn>
                                        <p:tgtEl>
                                          <p:spTgt spid="45"/>
                                        </p:tgtEl>
                                        <p:attrNameLst>
                                          <p:attrName>style.visibility</p:attrName>
                                        </p:attrNameLst>
                                      </p:cBhvr>
                                      <p:to>
                                        <p:strVal val="visible"/>
                                      </p:to>
                                    </p:set>
                                    <p:animEffect transition="in" filter="fade">
                                      <p:cBhvr>
                                        <p:cTn id="107" dur="500"/>
                                        <p:tgtEl>
                                          <p:spTgt spid="45"/>
                                        </p:tgtEl>
                                      </p:cBhvr>
                                    </p:animEffect>
                                  </p:childTnLst>
                                </p:cTn>
                              </p:par>
                            </p:childTnLst>
                          </p:cTn>
                        </p:par>
                        <p:par>
                          <p:cTn id="108" fill="hold">
                            <p:stCondLst>
                              <p:cond delay="16600"/>
                            </p:stCondLst>
                            <p:childTnLst>
                              <p:par>
                                <p:cTn id="109" presetID="22" presetClass="entr" presetSubtype="1" fill="hold" nodeType="afterEffect">
                                  <p:stCondLst>
                                    <p:cond delay="150"/>
                                  </p:stCondLst>
                                  <p:childTnLst>
                                    <p:set>
                                      <p:cBhvr>
                                        <p:cTn id="110" dur="1" fill="hold">
                                          <p:stCondLst>
                                            <p:cond delay="0"/>
                                          </p:stCondLst>
                                        </p:cTn>
                                        <p:tgtEl>
                                          <p:spTgt spid="57"/>
                                        </p:tgtEl>
                                        <p:attrNameLst>
                                          <p:attrName>style.visibility</p:attrName>
                                        </p:attrNameLst>
                                      </p:cBhvr>
                                      <p:to>
                                        <p:strVal val="visible"/>
                                      </p:to>
                                    </p:set>
                                    <p:animEffect transition="in" filter="wipe(up)">
                                      <p:cBhvr>
                                        <p:cTn id="111" dur="500"/>
                                        <p:tgtEl>
                                          <p:spTgt spid="57"/>
                                        </p:tgtEl>
                                      </p:cBhvr>
                                    </p:animEffect>
                                  </p:childTnLst>
                                </p:cTn>
                              </p:par>
                            </p:childTnLst>
                          </p:cTn>
                        </p:par>
                        <p:par>
                          <p:cTn id="112" fill="hold">
                            <p:stCondLst>
                              <p:cond delay="17250"/>
                            </p:stCondLst>
                            <p:childTnLst>
                              <p:par>
                                <p:cTn id="113" presetID="10" presetClass="entr" presetSubtype="0" fill="hold" grpId="0" nodeType="afterEffect">
                                  <p:stCondLst>
                                    <p:cond delay="150"/>
                                  </p:stCondLst>
                                  <p:childTnLst>
                                    <p:set>
                                      <p:cBhvr>
                                        <p:cTn id="114" dur="1" fill="hold">
                                          <p:stCondLst>
                                            <p:cond delay="0"/>
                                          </p:stCondLst>
                                        </p:cTn>
                                        <p:tgtEl>
                                          <p:spTgt spid="58"/>
                                        </p:tgtEl>
                                        <p:attrNameLst>
                                          <p:attrName>style.visibility</p:attrName>
                                        </p:attrNameLst>
                                      </p:cBhvr>
                                      <p:to>
                                        <p:strVal val="visible"/>
                                      </p:to>
                                    </p:set>
                                    <p:animEffect transition="in" filter="fade">
                                      <p:cBhvr>
                                        <p:cTn id="115" dur="500"/>
                                        <p:tgtEl>
                                          <p:spTgt spid="58"/>
                                        </p:tgtEl>
                                      </p:cBhvr>
                                    </p:animEffect>
                                  </p:childTnLst>
                                </p:cTn>
                              </p:par>
                            </p:childTnLst>
                          </p:cTn>
                        </p:par>
                        <p:par>
                          <p:cTn id="116" fill="hold">
                            <p:stCondLst>
                              <p:cond delay="17900"/>
                            </p:stCondLst>
                            <p:childTnLst>
                              <p:par>
                                <p:cTn id="117" presetID="22" presetClass="entr" presetSubtype="1" fill="hold" nodeType="afterEffect">
                                  <p:stCondLst>
                                    <p:cond delay="150"/>
                                  </p:stCondLst>
                                  <p:childTnLst>
                                    <p:set>
                                      <p:cBhvr>
                                        <p:cTn id="118" dur="1" fill="hold">
                                          <p:stCondLst>
                                            <p:cond delay="0"/>
                                          </p:stCondLst>
                                        </p:cTn>
                                        <p:tgtEl>
                                          <p:spTgt spid="53"/>
                                        </p:tgtEl>
                                        <p:attrNameLst>
                                          <p:attrName>style.visibility</p:attrName>
                                        </p:attrNameLst>
                                      </p:cBhvr>
                                      <p:to>
                                        <p:strVal val="visible"/>
                                      </p:to>
                                    </p:set>
                                    <p:animEffect transition="in" filter="wipe(up)">
                                      <p:cBhvr>
                                        <p:cTn id="119" dur="500"/>
                                        <p:tgtEl>
                                          <p:spTgt spid="53"/>
                                        </p:tgtEl>
                                      </p:cBhvr>
                                    </p:animEffect>
                                  </p:childTnLst>
                                </p:cTn>
                              </p:par>
                            </p:childTnLst>
                          </p:cTn>
                        </p:par>
                        <p:par>
                          <p:cTn id="120" fill="hold">
                            <p:stCondLst>
                              <p:cond delay="18550"/>
                            </p:stCondLst>
                            <p:childTnLst>
                              <p:par>
                                <p:cTn id="121" presetID="10" presetClass="entr" presetSubtype="0" fill="hold" grpId="0" nodeType="afterEffect">
                                  <p:stCondLst>
                                    <p:cond delay="150"/>
                                  </p:stCondLst>
                                  <p:childTnLst>
                                    <p:set>
                                      <p:cBhvr>
                                        <p:cTn id="122" dur="1" fill="hold">
                                          <p:stCondLst>
                                            <p:cond delay="0"/>
                                          </p:stCondLst>
                                        </p:cTn>
                                        <p:tgtEl>
                                          <p:spTgt spid="54"/>
                                        </p:tgtEl>
                                        <p:attrNameLst>
                                          <p:attrName>style.visibility</p:attrName>
                                        </p:attrNameLst>
                                      </p:cBhvr>
                                      <p:to>
                                        <p:strVal val="visible"/>
                                      </p:to>
                                    </p:set>
                                    <p:animEffect transition="in" filter="fade">
                                      <p:cBhvr>
                                        <p:cTn id="123" dur="500"/>
                                        <p:tgtEl>
                                          <p:spTgt spid="54"/>
                                        </p:tgtEl>
                                      </p:cBhvr>
                                    </p:animEffect>
                                  </p:childTnLst>
                                </p:cTn>
                              </p:par>
                            </p:childTnLst>
                          </p:cTn>
                        </p:par>
                        <p:par>
                          <p:cTn id="124" fill="hold">
                            <p:stCondLst>
                              <p:cond delay="19200"/>
                            </p:stCondLst>
                            <p:childTnLst>
                              <p:par>
                                <p:cTn id="125" presetID="22" presetClass="entr" presetSubtype="1" fill="hold" nodeType="afterEffect">
                                  <p:stCondLst>
                                    <p:cond delay="150"/>
                                  </p:stCondLst>
                                  <p:childTnLst>
                                    <p:set>
                                      <p:cBhvr>
                                        <p:cTn id="126" dur="1" fill="hold">
                                          <p:stCondLst>
                                            <p:cond delay="0"/>
                                          </p:stCondLst>
                                        </p:cTn>
                                        <p:tgtEl>
                                          <p:spTgt spid="68"/>
                                        </p:tgtEl>
                                        <p:attrNameLst>
                                          <p:attrName>style.visibility</p:attrName>
                                        </p:attrNameLst>
                                      </p:cBhvr>
                                      <p:to>
                                        <p:strVal val="visible"/>
                                      </p:to>
                                    </p:set>
                                    <p:animEffect transition="in" filter="wipe(up)">
                                      <p:cBhvr>
                                        <p:cTn id="127" dur="500"/>
                                        <p:tgtEl>
                                          <p:spTgt spid="68"/>
                                        </p:tgtEl>
                                      </p:cBhvr>
                                    </p:animEffect>
                                  </p:childTnLst>
                                </p:cTn>
                              </p:par>
                            </p:childTnLst>
                          </p:cTn>
                        </p:par>
                        <p:par>
                          <p:cTn id="128" fill="hold">
                            <p:stCondLst>
                              <p:cond delay="19850"/>
                            </p:stCondLst>
                            <p:childTnLst>
                              <p:par>
                                <p:cTn id="129" presetID="10" presetClass="entr" presetSubtype="0" fill="hold" grpId="0" nodeType="afterEffect">
                                  <p:stCondLst>
                                    <p:cond delay="150"/>
                                  </p:stCondLst>
                                  <p:childTnLst>
                                    <p:set>
                                      <p:cBhvr>
                                        <p:cTn id="130" dur="1" fill="hold">
                                          <p:stCondLst>
                                            <p:cond delay="0"/>
                                          </p:stCondLst>
                                        </p:cTn>
                                        <p:tgtEl>
                                          <p:spTgt spid="69"/>
                                        </p:tgtEl>
                                        <p:attrNameLst>
                                          <p:attrName>style.visibility</p:attrName>
                                        </p:attrNameLst>
                                      </p:cBhvr>
                                      <p:to>
                                        <p:strVal val="visible"/>
                                      </p:to>
                                    </p:set>
                                    <p:animEffect transition="in" filter="fade">
                                      <p:cBhvr>
                                        <p:cTn id="13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5" grpId="0" animBg="1"/>
      <p:bldP spid="48" grpId="0" animBg="1"/>
      <p:bldP spid="50" grpId="0" animBg="1"/>
      <p:bldP spid="52" grpId="0" animBg="1"/>
      <p:bldP spid="54" grpId="0" animBg="1"/>
      <p:bldP spid="56" grpId="0" animBg="1"/>
      <p:bldP spid="58" grpId="0" animBg="1"/>
      <p:bldP spid="60" grpId="0" animBg="1"/>
      <p:bldP spid="61" grpId="0" animBg="1"/>
      <p:bldP spid="63" grpId="0" animBg="1"/>
      <p:bldP spid="65" grpId="0" animBg="1"/>
      <p:bldP spid="67" grpId="0" animBg="1"/>
      <p:bldP spid="69" grpId="0" animBg="1"/>
      <p:bldP spid="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08" y="1072940"/>
            <a:ext cx="9171807" cy="4642060"/>
          </a:xfrm>
          <a:prstGeom prst="rect">
            <a:avLst/>
          </a:prstGeom>
        </p:spPr>
      </p:pic>
      <p:sp>
        <p:nvSpPr>
          <p:cNvPr id="3" name="Título 2"/>
          <p:cNvSpPr>
            <a:spLocks noGrp="1"/>
          </p:cNvSpPr>
          <p:nvPr>
            <p:ph type="ctrTitle"/>
          </p:nvPr>
        </p:nvSpPr>
        <p:spPr>
          <a:xfrm>
            <a:off x="150221" y="121196"/>
            <a:ext cx="8742957" cy="951744"/>
          </a:xfrm>
        </p:spPr>
        <p:txBody>
          <a:bodyPr>
            <a:noAutofit/>
          </a:bodyPr>
          <a:lstStyle/>
          <a:p>
            <a:pPr algn="ctr"/>
            <a:r>
              <a:rPr lang="es-CO" sz="2700" dirty="0"/>
              <a:t>¿POR QUÉ LAS CUENTAS PÚBLICAS SON Y DEBEN SER PÚBLICAS?</a:t>
            </a:r>
            <a:br>
              <a:rPr lang="es-CO" sz="2700" dirty="0"/>
            </a:br>
            <a:endParaRPr lang="es-ES" sz="2700" dirty="0"/>
          </a:p>
        </p:txBody>
      </p:sp>
      <p:sp>
        <p:nvSpPr>
          <p:cNvPr id="7" name="CuadroTexto 5"/>
          <p:cNvSpPr txBox="1"/>
          <p:nvPr/>
        </p:nvSpPr>
        <p:spPr>
          <a:xfrm>
            <a:off x="5349687" y="1359669"/>
            <a:ext cx="2578687" cy="914090"/>
          </a:xfrm>
          <a:prstGeom prst="rect">
            <a:avLst/>
          </a:prstGeom>
          <a:noFill/>
        </p:spPr>
        <p:txBody>
          <a:bodyPr wrap="square" lIns="82289" tIns="41145" rIns="82289" bIns="41145" rtlCol="0">
            <a:spAutoFit/>
          </a:bodyPr>
          <a:lstStyle/>
          <a:p>
            <a:pPr algn="ctr"/>
            <a:r>
              <a:rPr lang="es-CO" sz="2700" b="1" dirty="0"/>
              <a:t>Contabilidad </a:t>
            </a:r>
          </a:p>
          <a:p>
            <a:pPr algn="ctr"/>
            <a:r>
              <a:rPr lang="es-CO" sz="2700" b="1" dirty="0"/>
              <a:t>Pública</a:t>
            </a:r>
          </a:p>
        </p:txBody>
      </p:sp>
      <p:sp>
        <p:nvSpPr>
          <p:cNvPr id="9" name="CuadroTexto 6"/>
          <p:cNvSpPr txBox="1"/>
          <p:nvPr/>
        </p:nvSpPr>
        <p:spPr>
          <a:xfrm>
            <a:off x="5025654" y="3634717"/>
            <a:ext cx="3074743" cy="969490"/>
          </a:xfrm>
          <a:prstGeom prst="rect">
            <a:avLst/>
          </a:prstGeom>
          <a:noFill/>
        </p:spPr>
        <p:txBody>
          <a:bodyPr wrap="square" lIns="82289" tIns="41145" rIns="82289" bIns="41145" rtlCol="0">
            <a:spAutoFit/>
          </a:bodyPr>
          <a:lstStyle/>
          <a:p>
            <a:pPr algn="ctr"/>
            <a:r>
              <a:rPr lang="es-CO" sz="2880" b="1" dirty="0"/>
              <a:t>Constructora </a:t>
            </a:r>
          </a:p>
          <a:p>
            <a:pPr algn="ctr"/>
            <a:r>
              <a:rPr lang="es-CO" sz="2880" b="1" dirty="0"/>
              <a:t>de Paz</a:t>
            </a:r>
          </a:p>
        </p:txBody>
      </p:sp>
      <p:sp>
        <p:nvSpPr>
          <p:cNvPr id="6" name="Flecha curvada hacia la izquierda 7"/>
          <p:cNvSpPr/>
          <p:nvPr/>
        </p:nvSpPr>
        <p:spPr bwMode="auto">
          <a:xfrm>
            <a:off x="7552901" y="1820585"/>
            <a:ext cx="972339" cy="2657095"/>
          </a:xfrm>
          <a:prstGeom prst="curvedLeftArrow">
            <a:avLst/>
          </a:prstGeom>
          <a:solidFill>
            <a:srgbClr val="FF66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spTree>
    <p:extLst>
      <p:ext uri="{BB962C8B-B14F-4D97-AF65-F5344CB8AC3E}">
        <p14:creationId xmlns:p14="http://schemas.microsoft.com/office/powerpoint/2010/main" val="1416849788"/>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p:txBody>
          <a:bodyPr/>
          <a:lstStyle/>
          <a:p>
            <a:pPr lvl="0" algn="ctr"/>
            <a:r>
              <a:rPr lang="es-ES" sz="3240" kern="1200" dirty="0">
                <a:ea typeface="+mn-ea"/>
                <a:cs typeface="Calibri" panose="020F0502020204030204" pitchFamily="34" charset="0"/>
              </a:rPr>
              <a:t>ENTIDADES PÚBLICAS 2017</a:t>
            </a:r>
            <a:br>
              <a:rPr lang="es-CO" sz="3240" kern="1200" dirty="0">
                <a:ea typeface="+mn-ea"/>
                <a:cs typeface="Calibri" panose="020F0502020204030204" pitchFamily="34" charset="0"/>
              </a:rPr>
            </a:br>
            <a:endParaRPr lang="es-ES" sz="3240" dirty="0"/>
          </a:p>
        </p:txBody>
      </p:sp>
      <p:sp>
        <p:nvSpPr>
          <p:cNvPr id="54" name="53 Rectángulo"/>
          <p:cNvSpPr/>
          <p:nvPr/>
        </p:nvSpPr>
        <p:spPr bwMode="auto">
          <a:xfrm>
            <a:off x="8784468" y="4088840"/>
            <a:ext cx="108707" cy="4536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ES" sz="2160">
              <a:latin typeface="Times New Roman" pitchFamily="18" charset="0"/>
            </a:endParaRPr>
          </a:p>
        </p:txBody>
      </p:sp>
      <p:pic>
        <p:nvPicPr>
          <p:cNvPr id="7" name="Picture 2" descr="Resultado de imagen para mapa de colomb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344840"/>
            <a:ext cx="2692594" cy="3975334"/>
          </a:xfrm>
          <a:prstGeom prst="rect">
            <a:avLst/>
          </a:prstGeom>
          <a:noFill/>
        </p:spPr>
      </p:pic>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2594" y="1057300"/>
            <a:ext cx="6451406" cy="4262874"/>
          </a:xfrm>
          <a:prstGeom prst="rect">
            <a:avLst/>
          </a:prstGeom>
        </p:spPr>
      </p:pic>
      <p:sp>
        <p:nvSpPr>
          <p:cNvPr id="8" name="7 Flecha curvada hacia abajo"/>
          <p:cNvSpPr/>
          <p:nvPr/>
        </p:nvSpPr>
        <p:spPr bwMode="auto">
          <a:xfrm rot="832568">
            <a:off x="1195296" y="1338609"/>
            <a:ext cx="2818049" cy="678142"/>
          </a:xfrm>
          <a:prstGeom prst="curvedDownArrow">
            <a:avLst/>
          </a:prstGeom>
          <a:solidFill>
            <a:schemeClr val="bg1">
              <a:lumMod val="65000"/>
            </a:schemeClr>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endParaRPr lang="es-CO" sz="2160">
              <a:latin typeface="Times New Roman" pitchFamily="18" charset="0"/>
            </a:endParaRPr>
          </a:p>
        </p:txBody>
      </p:sp>
    </p:spTree>
    <p:extLst>
      <p:ext uri="{BB962C8B-B14F-4D97-AF65-F5344CB8AC3E}">
        <p14:creationId xmlns:p14="http://schemas.microsoft.com/office/powerpoint/2010/main" val="2532148218"/>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número de diapositiva"/>
          <p:cNvSpPr>
            <a:spLocks noGrp="1"/>
          </p:cNvSpPr>
          <p:nvPr>
            <p:ph type="sldNum" sz="quarter" idx="19"/>
          </p:nvPr>
        </p:nvSpPr>
        <p:spPr>
          <a:xfrm>
            <a:off x="125417" y="5134931"/>
            <a:ext cx="1905000" cy="242888"/>
          </a:xfrm>
        </p:spPr>
        <p:txBody>
          <a:bodyPr/>
          <a:lstStyle/>
          <a:p>
            <a:pPr>
              <a:defRPr/>
            </a:pPr>
            <a:fld id="{C7869FFF-0288-4B42-9B48-50D4626F0A8E}" type="slidenum">
              <a:rPr lang="es-ES_tradnl" smtClean="0"/>
              <a:pPr>
                <a:defRPr/>
              </a:pPr>
              <a:t>13</a:t>
            </a:fld>
            <a:endParaRPr lang="es-ES_tradnl" dirty="0"/>
          </a:p>
        </p:txBody>
      </p:sp>
      <p:pic>
        <p:nvPicPr>
          <p:cNvPr id="10" name="Picture 2" descr="C:\Users\itriana\Downloads\caratula sector públic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8" y="1074105"/>
            <a:ext cx="3136037" cy="45843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3" descr="C:\Users\itriana\Downloads\caratula nivel naciona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50685" y="1074105"/>
            <a:ext cx="2982862" cy="45843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4" descr="C:\Users\itriana\Downloads\caratula nivel territoria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34561" y="1057300"/>
            <a:ext cx="3009439" cy="46011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29311" y="49188"/>
            <a:ext cx="9226814" cy="978729"/>
          </a:xfrm>
          <a:prstGeom prst="rect">
            <a:avLst/>
          </a:prstGeom>
          <a:noFill/>
        </p:spPr>
        <p:txBody>
          <a:bodyPr wrap="square" rtlCol="0">
            <a:spAutoFit/>
          </a:bodyPr>
          <a:lstStyle/>
          <a:p>
            <a:pPr algn="ctr"/>
            <a:r>
              <a:rPr lang="es-CO" sz="2880" b="1" dirty="0">
                <a:solidFill>
                  <a:schemeClr val="bg1"/>
                </a:solidFill>
              </a:rPr>
              <a:t>Estados Contables Consolidados </a:t>
            </a:r>
          </a:p>
          <a:p>
            <a:pPr algn="ctr"/>
            <a:r>
              <a:rPr lang="es-CO" sz="2880" b="1" dirty="0">
                <a:solidFill>
                  <a:schemeClr val="bg1"/>
                </a:solidFill>
              </a:rPr>
              <a:t>Sector Público – Niveles Nacional y Territorial</a:t>
            </a:r>
          </a:p>
        </p:txBody>
      </p:sp>
    </p:spTree>
    <p:extLst>
      <p:ext uri="{BB962C8B-B14F-4D97-AF65-F5344CB8AC3E}">
        <p14:creationId xmlns:p14="http://schemas.microsoft.com/office/powerpoint/2010/main" val="666829359"/>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9"/>
          </p:nvPr>
        </p:nvSpPr>
        <p:spPr/>
        <p:txBody>
          <a:bodyPr/>
          <a:lstStyle/>
          <a:p>
            <a:fld id="{B8EB56DE-DE6B-45BD-AF50-B887C3E4E174}" type="slidenum">
              <a:rPr lang="es-ES_tradnl" smtClean="0"/>
              <a:pPr/>
              <a:t>14</a:t>
            </a:fld>
            <a:endParaRPr lang="es-ES_tradnl"/>
          </a:p>
        </p:txBody>
      </p:sp>
      <p:sp>
        <p:nvSpPr>
          <p:cNvPr id="7" name="Rectángulo 6"/>
          <p:cNvSpPr/>
          <p:nvPr/>
        </p:nvSpPr>
        <p:spPr>
          <a:xfrm>
            <a:off x="125417" y="-22820"/>
            <a:ext cx="8594244" cy="1588127"/>
          </a:xfrm>
          <a:prstGeom prst="rect">
            <a:avLst/>
          </a:prstGeom>
        </p:spPr>
        <p:txBody>
          <a:bodyPr wrap="square">
            <a:spAutoFit/>
          </a:bodyPr>
          <a:lstStyle/>
          <a:p>
            <a:pPr algn="ctr"/>
            <a:r>
              <a:rPr lang="en-US" sz="3240" b="1" dirty="0">
                <a:solidFill>
                  <a:schemeClr val="bg1"/>
                </a:solidFill>
                <a:latin typeface="+mj-lt"/>
              </a:rPr>
              <a:t>BALANCE GENERAL SECTOR PÚBLICO,  NIVELES NACIONAL Y TERRITORIAL - 2017</a:t>
            </a:r>
            <a:br>
              <a:rPr lang="en-US" sz="3240" b="1" dirty="0">
                <a:solidFill>
                  <a:schemeClr val="bg1"/>
                </a:solidFill>
                <a:latin typeface="+mj-lt"/>
              </a:rPr>
            </a:br>
            <a:r>
              <a:rPr lang="en-US" sz="3240" b="1" dirty="0">
                <a:solidFill>
                  <a:schemeClr val="bg1"/>
                </a:solidFill>
                <a:latin typeface="+mj-lt"/>
              </a:rPr>
              <a:t>(miles de </a:t>
            </a:r>
            <a:r>
              <a:rPr lang="en-US" sz="3240" b="1" dirty="0" err="1">
                <a:solidFill>
                  <a:schemeClr val="bg1"/>
                </a:solidFill>
                <a:latin typeface="+mj-lt"/>
              </a:rPr>
              <a:t>millones</a:t>
            </a:r>
            <a:r>
              <a:rPr lang="en-US" sz="3240" b="1" dirty="0">
                <a:solidFill>
                  <a:schemeClr val="bg1"/>
                </a:solidFill>
                <a:latin typeface="+mj-lt"/>
              </a:rPr>
              <a:t>)</a:t>
            </a:r>
            <a:endParaRPr lang="es-CO" sz="3240" b="1" dirty="0">
              <a:solidFill>
                <a:schemeClr val="bg1"/>
              </a:solidFill>
              <a:latin typeface="+mj-lt"/>
            </a:endParaRPr>
          </a:p>
        </p:txBody>
      </p:sp>
      <p:graphicFrame>
        <p:nvGraphicFramePr>
          <p:cNvPr id="11" name="Objeto 10"/>
          <p:cNvGraphicFramePr>
            <a:graphicFrameLocks noChangeAspect="1"/>
          </p:cNvGraphicFramePr>
          <p:nvPr>
            <p:extLst>
              <p:ext uri="{D42A27DB-BD31-4B8C-83A1-F6EECF244321}">
                <p14:modId xmlns:p14="http://schemas.microsoft.com/office/powerpoint/2010/main" val="3904272465"/>
              </p:ext>
            </p:extLst>
          </p:nvPr>
        </p:nvGraphicFramePr>
        <p:xfrm>
          <a:off x="35496" y="1082611"/>
          <a:ext cx="9036496" cy="4591141"/>
        </p:xfrm>
        <a:graphic>
          <a:graphicData uri="http://schemas.openxmlformats.org/presentationml/2006/ole">
            <mc:AlternateContent xmlns:mc="http://schemas.openxmlformats.org/markup-compatibility/2006">
              <mc:Choice xmlns:v="urn:schemas-microsoft-com:vml" Requires="v">
                <p:oleObj name="Hoja de cálculo" r:id="rId2" imgW="10668063" imgH="2311280" progId="Excel.Sheet.12">
                  <p:embed/>
                </p:oleObj>
              </mc:Choice>
              <mc:Fallback>
                <p:oleObj name="Hoja de cálculo" r:id="rId2" imgW="10668063" imgH="2311280" progId="Excel.Sheet.12">
                  <p:embed/>
                  <p:pic>
                    <p:nvPicPr>
                      <p:cNvPr id="0" name=""/>
                      <p:cNvPicPr/>
                      <p:nvPr/>
                    </p:nvPicPr>
                    <p:blipFill>
                      <a:blip r:embed="rId3"/>
                      <a:stretch>
                        <a:fillRect/>
                      </a:stretch>
                    </p:blipFill>
                    <p:spPr>
                      <a:xfrm>
                        <a:off x="35496" y="1082611"/>
                        <a:ext cx="9036496" cy="4591141"/>
                      </a:xfrm>
                      <a:prstGeom prst="rect">
                        <a:avLst/>
                      </a:prstGeom>
                    </p:spPr>
                  </p:pic>
                </p:oleObj>
              </mc:Fallback>
            </mc:AlternateContent>
          </a:graphicData>
        </a:graphic>
      </p:graphicFrame>
    </p:spTree>
    <p:extLst>
      <p:ext uri="{BB962C8B-B14F-4D97-AF65-F5344CB8AC3E}">
        <p14:creationId xmlns:p14="http://schemas.microsoft.com/office/powerpoint/2010/main" val="15496309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9"/>
          </p:nvPr>
        </p:nvSpPr>
        <p:spPr/>
        <p:txBody>
          <a:bodyPr/>
          <a:lstStyle/>
          <a:p>
            <a:fld id="{B8EB56DE-DE6B-45BD-AF50-B887C3E4E174}" type="slidenum">
              <a:rPr lang="es-ES_tradnl" smtClean="0"/>
              <a:pPr/>
              <a:t>15</a:t>
            </a:fld>
            <a:endParaRPr lang="es-ES_tradnl"/>
          </a:p>
        </p:txBody>
      </p:sp>
      <p:sp>
        <p:nvSpPr>
          <p:cNvPr id="7" name="Rectángulo 6"/>
          <p:cNvSpPr/>
          <p:nvPr/>
        </p:nvSpPr>
        <p:spPr>
          <a:xfrm>
            <a:off x="-29311" y="49188"/>
            <a:ext cx="9173311" cy="923330"/>
          </a:xfrm>
          <a:prstGeom prst="rect">
            <a:avLst/>
          </a:prstGeom>
        </p:spPr>
        <p:txBody>
          <a:bodyPr wrap="square">
            <a:spAutoFit/>
          </a:bodyPr>
          <a:lstStyle/>
          <a:p>
            <a:pPr algn="ctr"/>
            <a:r>
              <a:rPr lang="es-CO" sz="2160" b="1" dirty="0">
                <a:solidFill>
                  <a:prstClr val="white"/>
                </a:solidFill>
                <a:latin typeface="+mj-lt"/>
              </a:rPr>
              <a:t>ESTADO DE ACTIVIDAD FINANCIERA,</a:t>
            </a:r>
            <a:br>
              <a:rPr lang="es-CO" sz="2160" b="1" dirty="0">
                <a:solidFill>
                  <a:prstClr val="white"/>
                </a:solidFill>
                <a:latin typeface="+mj-lt"/>
              </a:rPr>
            </a:br>
            <a:r>
              <a:rPr lang="es-CO" sz="2160" b="1" dirty="0">
                <a:solidFill>
                  <a:prstClr val="white"/>
                </a:solidFill>
                <a:latin typeface="+mj-lt"/>
              </a:rPr>
              <a:t>ECONÓMICA, SOCIAL Y AMBIENTAL DEL SECTOR PÚBLICO 2017</a:t>
            </a:r>
            <a:br>
              <a:rPr lang="es-CO" sz="2160" b="1" dirty="0">
                <a:solidFill>
                  <a:prstClr val="white"/>
                </a:solidFill>
              </a:rPr>
            </a:br>
            <a:r>
              <a:rPr lang="es-CO" sz="1080" b="1" dirty="0">
                <a:solidFill>
                  <a:prstClr val="white"/>
                </a:solidFill>
              </a:rPr>
              <a:t>(miles de millones)</a:t>
            </a:r>
            <a:endParaRPr lang="es-CO" sz="2070" b="1" dirty="0"/>
          </a:p>
        </p:txBody>
      </p:sp>
      <p:graphicFrame>
        <p:nvGraphicFramePr>
          <p:cNvPr id="13" name="Objeto 12"/>
          <p:cNvGraphicFramePr>
            <a:graphicFrameLocks noChangeAspect="1"/>
          </p:cNvGraphicFramePr>
          <p:nvPr>
            <p:extLst>
              <p:ext uri="{D42A27DB-BD31-4B8C-83A1-F6EECF244321}">
                <p14:modId xmlns:p14="http://schemas.microsoft.com/office/powerpoint/2010/main" val="3354560452"/>
              </p:ext>
            </p:extLst>
          </p:nvPr>
        </p:nvGraphicFramePr>
        <p:xfrm>
          <a:off x="143132" y="1460915"/>
          <a:ext cx="8828423" cy="4048339"/>
        </p:xfrm>
        <a:graphic>
          <a:graphicData uri="http://schemas.openxmlformats.org/presentationml/2006/ole">
            <mc:AlternateContent xmlns:mc="http://schemas.openxmlformats.org/markup-compatibility/2006">
              <mc:Choice xmlns:v="urn:schemas-microsoft-com:vml" Requires="v">
                <p:oleObj name="Hoja de cálculo" r:id="rId2" imgW="7950124" imgH="1352505" progId="Excel.Sheet.12">
                  <p:embed/>
                </p:oleObj>
              </mc:Choice>
              <mc:Fallback>
                <p:oleObj name="Hoja de cálculo" r:id="rId2" imgW="7950124" imgH="1352505" progId="Excel.Sheet.12">
                  <p:embed/>
                  <p:pic>
                    <p:nvPicPr>
                      <p:cNvPr id="0" name=""/>
                      <p:cNvPicPr/>
                      <p:nvPr/>
                    </p:nvPicPr>
                    <p:blipFill>
                      <a:blip r:embed="rId3"/>
                      <a:stretch>
                        <a:fillRect/>
                      </a:stretch>
                    </p:blipFill>
                    <p:spPr>
                      <a:xfrm>
                        <a:off x="143132" y="1460915"/>
                        <a:ext cx="8828423" cy="4048339"/>
                      </a:xfrm>
                      <a:prstGeom prst="rect">
                        <a:avLst/>
                      </a:prstGeom>
                    </p:spPr>
                  </p:pic>
                </p:oleObj>
              </mc:Fallback>
            </mc:AlternateContent>
          </a:graphicData>
        </a:graphic>
      </p:graphicFrame>
    </p:spTree>
    <p:extLst>
      <p:ext uri="{BB962C8B-B14F-4D97-AF65-F5344CB8AC3E}">
        <p14:creationId xmlns:p14="http://schemas.microsoft.com/office/powerpoint/2010/main" val="13723421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posición de imagen"/>
          <p:cNvGraphicFramePr>
            <a:graphicFrameLocks noGrp="1"/>
          </p:cNvGraphicFramePr>
          <p:nvPr>
            <p:ph type="pic" sz="quarter" idx="17"/>
          </p:nvPr>
        </p:nvGraphicFramePr>
        <p:xfrm>
          <a:off x="0" y="1257362"/>
          <a:ext cx="9144000" cy="3671888"/>
        </p:xfrm>
        <a:graphic>
          <a:graphicData uri="http://schemas.openxmlformats.org/drawingml/2006/chart">
            <c:chart xmlns:c="http://schemas.openxmlformats.org/drawingml/2006/chart" xmlns:r="http://schemas.openxmlformats.org/officeDocument/2006/relationships" r:id="rId2"/>
          </a:graphicData>
        </a:graphic>
      </p:graphicFrame>
      <p:sp>
        <p:nvSpPr>
          <p:cNvPr id="3" name="2 Título"/>
          <p:cNvSpPr>
            <a:spLocks noGrp="1"/>
          </p:cNvSpPr>
          <p:nvPr>
            <p:ph type="ctrTitle"/>
          </p:nvPr>
        </p:nvSpPr>
        <p:spPr>
          <a:xfrm>
            <a:off x="150221" y="-22820"/>
            <a:ext cx="8742957" cy="971612"/>
          </a:xfrm>
        </p:spPr>
        <p:txBody>
          <a:bodyPr>
            <a:noAutofit/>
          </a:bodyPr>
          <a:lstStyle/>
          <a:p>
            <a:pPr algn="ctr"/>
            <a:r>
              <a:rPr lang="es-CO" sz="3240" dirty="0"/>
              <a:t>BALANCE GENERAL DE LA NACIÓN - 2017</a:t>
            </a:r>
            <a:br>
              <a:rPr lang="es-CO" sz="3240" dirty="0"/>
            </a:br>
            <a:r>
              <a:rPr lang="es-CO" sz="3240" dirty="0"/>
              <a:t>(miles de millones)</a:t>
            </a:r>
            <a:endParaRPr lang="es-ES" sz="3240" dirty="0"/>
          </a:p>
        </p:txBody>
      </p:sp>
      <p:graphicFrame>
        <p:nvGraphicFramePr>
          <p:cNvPr id="7" name="6 Gráfico"/>
          <p:cNvGraphicFramePr>
            <a:graphicFrameLocks/>
          </p:cNvGraphicFramePr>
          <p:nvPr/>
        </p:nvGraphicFramePr>
        <p:xfrm>
          <a:off x="104664" y="1366934"/>
          <a:ext cx="8877300" cy="31662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4487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50221" y="-22820"/>
            <a:ext cx="8742957" cy="971612"/>
          </a:xfrm>
        </p:spPr>
        <p:txBody>
          <a:bodyPr>
            <a:noAutofit/>
          </a:bodyPr>
          <a:lstStyle/>
          <a:p>
            <a:pPr algn="ctr"/>
            <a:r>
              <a:rPr lang="es-CO" dirty="0">
                <a:solidFill>
                  <a:prstClr val="white"/>
                </a:solidFill>
              </a:rPr>
              <a:t>ESTADOS DE ACTIVIDAD FINANCIERA, ECONÓMICA, SOCIAL Y AMBIENTAL - 2017 (</a:t>
            </a:r>
            <a:r>
              <a:rPr lang="es-CO" dirty="0" err="1">
                <a:solidFill>
                  <a:prstClr val="white"/>
                </a:solidFill>
              </a:rPr>
              <a:t>Billoness</a:t>
            </a:r>
            <a:r>
              <a:rPr lang="es-CO" dirty="0">
                <a:solidFill>
                  <a:prstClr val="white"/>
                </a:solidFill>
              </a:rPr>
              <a:t> de millones)</a:t>
            </a:r>
            <a:endParaRPr lang="es-ES" dirty="0"/>
          </a:p>
        </p:txBody>
      </p:sp>
      <p:graphicFrame>
        <p:nvGraphicFramePr>
          <p:cNvPr id="5" name="4 Gráfico"/>
          <p:cNvGraphicFramePr>
            <a:graphicFrameLocks/>
          </p:cNvGraphicFramePr>
          <p:nvPr>
            <p:extLst>
              <p:ext uri="{D42A27DB-BD31-4B8C-83A1-F6EECF244321}">
                <p14:modId xmlns:p14="http://schemas.microsoft.com/office/powerpoint/2010/main" val="1639321947"/>
              </p:ext>
            </p:extLst>
          </p:nvPr>
        </p:nvGraphicFramePr>
        <p:xfrm>
          <a:off x="0" y="1129308"/>
          <a:ext cx="9144000" cy="38285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1124780"/>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pPr algn="ctr"/>
            <a:r>
              <a:rPr lang="en-US" dirty="0"/>
              <a:t>BALANCE GENERAL SECTOR PÚBLICO- 2017</a:t>
            </a:r>
            <a:br>
              <a:rPr lang="en-US" dirty="0"/>
            </a:br>
            <a:endParaRPr lang="es-CO" dirty="0"/>
          </a:p>
        </p:txBody>
      </p:sp>
      <p:sp>
        <p:nvSpPr>
          <p:cNvPr id="5" name="Marcador de número de diapositiva 4"/>
          <p:cNvSpPr>
            <a:spLocks noGrp="1"/>
          </p:cNvSpPr>
          <p:nvPr>
            <p:ph type="sldNum" sz="quarter" idx="19"/>
          </p:nvPr>
        </p:nvSpPr>
        <p:spPr/>
        <p:txBody>
          <a:bodyPr/>
          <a:lstStyle/>
          <a:p>
            <a:fld id="{B8EB56DE-DE6B-45BD-AF50-B887C3E4E174}" type="slidenum">
              <a:rPr lang="es-ES_tradnl" smtClean="0"/>
              <a:pPr/>
              <a:t>18</a:t>
            </a:fld>
            <a:endParaRPr lang="es-ES_tradnl"/>
          </a:p>
        </p:txBody>
      </p:sp>
      <p:graphicFrame>
        <p:nvGraphicFramePr>
          <p:cNvPr id="7" name="Gráfico 6"/>
          <p:cNvGraphicFramePr>
            <a:graphicFrameLocks/>
          </p:cNvGraphicFramePr>
          <p:nvPr>
            <p:extLst>
              <p:ext uri="{D42A27DB-BD31-4B8C-83A1-F6EECF244321}">
                <p14:modId xmlns:p14="http://schemas.microsoft.com/office/powerpoint/2010/main" val="3885902295"/>
              </p:ext>
            </p:extLst>
          </p:nvPr>
        </p:nvGraphicFramePr>
        <p:xfrm>
          <a:off x="251520" y="1176762"/>
          <a:ext cx="8568951" cy="39129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17124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9"/>
          </p:nvPr>
        </p:nvSpPr>
        <p:spPr/>
        <p:txBody>
          <a:bodyPr/>
          <a:lstStyle/>
          <a:p>
            <a:fld id="{B8EB56DE-DE6B-45BD-AF50-B887C3E4E174}" type="slidenum">
              <a:rPr lang="es-ES_tradnl" smtClean="0"/>
              <a:pPr/>
              <a:t>19</a:t>
            </a:fld>
            <a:endParaRPr lang="es-ES_tradnl"/>
          </a:p>
        </p:txBody>
      </p:sp>
      <p:sp>
        <p:nvSpPr>
          <p:cNvPr id="6" name="Título 2"/>
          <p:cNvSpPr>
            <a:spLocks noGrp="1"/>
          </p:cNvSpPr>
          <p:nvPr>
            <p:ph type="ctrTitle"/>
          </p:nvPr>
        </p:nvSpPr>
        <p:spPr>
          <a:xfrm>
            <a:off x="127892" y="265212"/>
            <a:ext cx="8742957" cy="971612"/>
          </a:xfrm>
        </p:spPr>
        <p:txBody>
          <a:bodyPr/>
          <a:lstStyle/>
          <a:p>
            <a:pPr algn="ctr"/>
            <a:r>
              <a:rPr lang="en-US" dirty="0"/>
              <a:t>EAFES SECTOR PÚBLICO- 2017</a:t>
            </a:r>
            <a:br>
              <a:rPr lang="en-US" dirty="0"/>
            </a:br>
            <a:br>
              <a:rPr lang="en-US" dirty="0"/>
            </a:br>
            <a:endParaRPr lang="es-CO" dirty="0"/>
          </a:p>
        </p:txBody>
      </p:sp>
      <p:graphicFrame>
        <p:nvGraphicFramePr>
          <p:cNvPr id="8" name="5 Gráfico"/>
          <p:cNvGraphicFramePr>
            <a:graphicFrameLocks/>
          </p:cNvGraphicFramePr>
          <p:nvPr>
            <p:extLst>
              <p:ext uri="{D42A27DB-BD31-4B8C-83A1-F6EECF244321}">
                <p14:modId xmlns:p14="http://schemas.microsoft.com/office/powerpoint/2010/main" val="193274483"/>
              </p:ext>
            </p:extLst>
          </p:nvPr>
        </p:nvGraphicFramePr>
        <p:xfrm>
          <a:off x="127893" y="1129308"/>
          <a:ext cx="8908604" cy="3960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9899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a:t>
            </a:fld>
            <a:endParaRPr lang="es-ES_tradnl" dirty="0"/>
          </a:p>
        </p:txBody>
      </p:sp>
      <p:sp>
        <p:nvSpPr>
          <p:cNvPr id="3" name="AutoShape 2" descr="Resultado de imagen para FUNDACION PARA LA EDUCACION UNIVERSITARIA SAN MATE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6"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 name="Imagen 9"/>
          <p:cNvPicPr>
            <a:picLocks noChangeAspect="1"/>
          </p:cNvPicPr>
          <p:nvPr/>
        </p:nvPicPr>
        <p:blipFill>
          <a:blip r:embed="rId2"/>
          <a:stretch>
            <a:fillRect/>
          </a:stretch>
        </p:blipFill>
        <p:spPr>
          <a:xfrm>
            <a:off x="3203848" y="3073524"/>
            <a:ext cx="3096344" cy="2641475"/>
          </a:xfrm>
          <a:prstGeom prst="rect">
            <a:avLst/>
          </a:prstGeom>
        </p:spPr>
      </p:pic>
      <p:pic>
        <p:nvPicPr>
          <p:cNvPr id="13" name="Imagen 12"/>
          <p:cNvPicPr>
            <a:picLocks noChangeAspect="1"/>
          </p:cNvPicPr>
          <p:nvPr/>
        </p:nvPicPr>
        <p:blipFill>
          <a:blip r:embed="rId3"/>
          <a:stretch>
            <a:fillRect/>
          </a:stretch>
        </p:blipFill>
        <p:spPr>
          <a:xfrm>
            <a:off x="-31314" y="3073524"/>
            <a:ext cx="3203847" cy="2641477"/>
          </a:xfrm>
          <a:prstGeom prst="rect">
            <a:avLst/>
          </a:prstGeom>
        </p:spPr>
      </p:pic>
      <p:pic>
        <p:nvPicPr>
          <p:cNvPr id="15" name="Imagen 14"/>
          <p:cNvPicPr>
            <a:picLocks noChangeAspect="1"/>
          </p:cNvPicPr>
          <p:nvPr/>
        </p:nvPicPr>
        <p:blipFill>
          <a:blip r:embed="rId4"/>
          <a:stretch>
            <a:fillRect/>
          </a:stretch>
        </p:blipFill>
        <p:spPr>
          <a:xfrm>
            <a:off x="6322565" y="1489348"/>
            <a:ext cx="2829816" cy="1584173"/>
          </a:xfrm>
          <a:prstGeom prst="rect">
            <a:avLst/>
          </a:prstGeom>
        </p:spPr>
      </p:pic>
      <p:pic>
        <p:nvPicPr>
          <p:cNvPr id="17" name="Imagen 16"/>
          <p:cNvPicPr>
            <a:picLocks noChangeAspect="1"/>
          </p:cNvPicPr>
          <p:nvPr/>
        </p:nvPicPr>
        <p:blipFill>
          <a:blip r:embed="rId5"/>
          <a:stretch>
            <a:fillRect/>
          </a:stretch>
        </p:blipFill>
        <p:spPr>
          <a:xfrm>
            <a:off x="-14532" y="7938"/>
            <a:ext cx="3089960" cy="2913186"/>
          </a:xfrm>
          <a:prstGeom prst="rect">
            <a:avLst/>
          </a:prstGeom>
        </p:spPr>
      </p:pic>
      <p:pic>
        <p:nvPicPr>
          <p:cNvPr id="18" name="Imagen 17"/>
          <p:cNvPicPr>
            <a:picLocks noChangeAspect="1"/>
          </p:cNvPicPr>
          <p:nvPr/>
        </p:nvPicPr>
        <p:blipFill>
          <a:blip r:embed="rId6"/>
          <a:stretch>
            <a:fillRect/>
          </a:stretch>
        </p:blipFill>
        <p:spPr>
          <a:xfrm>
            <a:off x="6290254" y="72565"/>
            <a:ext cx="2821435" cy="1481411"/>
          </a:xfrm>
          <a:prstGeom prst="rect">
            <a:avLst/>
          </a:prstGeom>
        </p:spPr>
      </p:pic>
      <p:pic>
        <p:nvPicPr>
          <p:cNvPr id="19" name="Imagen 18"/>
          <p:cNvPicPr>
            <a:picLocks noChangeAspect="1"/>
          </p:cNvPicPr>
          <p:nvPr/>
        </p:nvPicPr>
        <p:blipFill>
          <a:blip r:embed="rId7"/>
          <a:stretch>
            <a:fillRect/>
          </a:stretch>
        </p:blipFill>
        <p:spPr>
          <a:xfrm>
            <a:off x="6290254" y="3073523"/>
            <a:ext cx="2862127" cy="2641476"/>
          </a:xfrm>
          <a:prstGeom prst="rect">
            <a:avLst/>
          </a:prstGeom>
        </p:spPr>
      </p:pic>
      <p:pic>
        <p:nvPicPr>
          <p:cNvPr id="23" name="Imagen 22"/>
          <p:cNvPicPr>
            <a:picLocks noChangeAspect="1"/>
          </p:cNvPicPr>
          <p:nvPr/>
        </p:nvPicPr>
        <p:blipFill>
          <a:blip r:embed="rId2"/>
          <a:stretch>
            <a:fillRect/>
          </a:stretch>
        </p:blipFill>
        <p:spPr>
          <a:xfrm>
            <a:off x="3209296" y="3075422"/>
            <a:ext cx="3096344" cy="2641475"/>
          </a:xfrm>
          <a:prstGeom prst="rect">
            <a:avLst/>
          </a:prstGeom>
        </p:spPr>
      </p:pic>
      <p:pic>
        <p:nvPicPr>
          <p:cNvPr id="24" name="Imagen 23"/>
          <p:cNvPicPr>
            <a:picLocks noChangeAspect="1"/>
          </p:cNvPicPr>
          <p:nvPr/>
        </p:nvPicPr>
        <p:blipFill>
          <a:blip r:embed="rId3"/>
          <a:stretch>
            <a:fillRect/>
          </a:stretch>
        </p:blipFill>
        <p:spPr>
          <a:xfrm>
            <a:off x="-25866" y="3075422"/>
            <a:ext cx="3203847" cy="2641477"/>
          </a:xfrm>
          <a:prstGeom prst="rect">
            <a:avLst/>
          </a:prstGeom>
        </p:spPr>
      </p:pic>
      <p:pic>
        <p:nvPicPr>
          <p:cNvPr id="25" name="Imagen 24"/>
          <p:cNvPicPr>
            <a:picLocks noChangeAspect="1"/>
          </p:cNvPicPr>
          <p:nvPr/>
        </p:nvPicPr>
        <p:blipFill>
          <a:blip r:embed="rId4"/>
          <a:stretch>
            <a:fillRect/>
          </a:stretch>
        </p:blipFill>
        <p:spPr>
          <a:xfrm>
            <a:off x="6328013" y="1491246"/>
            <a:ext cx="2829816" cy="1584173"/>
          </a:xfrm>
          <a:prstGeom prst="rect">
            <a:avLst/>
          </a:prstGeom>
        </p:spPr>
      </p:pic>
      <p:pic>
        <p:nvPicPr>
          <p:cNvPr id="26" name="Imagen 25"/>
          <p:cNvPicPr>
            <a:picLocks noChangeAspect="1"/>
          </p:cNvPicPr>
          <p:nvPr/>
        </p:nvPicPr>
        <p:blipFill>
          <a:blip r:embed="rId5"/>
          <a:stretch>
            <a:fillRect/>
          </a:stretch>
        </p:blipFill>
        <p:spPr>
          <a:xfrm>
            <a:off x="-9084" y="9836"/>
            <a:ext cx="3089960" cy="2913186"/>
          </a:xfrm>
          <a:prstGeom prst="rect">
            <a:avLst/>
          </a:prstGeom>
        </p:spPr>
      </p:pic>
      <p:pic>
        <p:nvPicPr>
          <p:cNvPr id="27" name="Imagen 26"/>
          <p:cNvPicPr>
            <a:picLocks noChangeAspect="1"/>
          </p:cNvPicPr>
          <p:nvPr/>
        </p:nvPicPr>
        <p:blipFill>
          <a:blip r:embed="rId6"/>
          <a:stretch>
            <a:fillRect/>
          </a:stretch>
        </p:blipFill>
        <p:spPr>
          <a:xfrm>
            <a:off x="6295702" y="74463"/>
            <a:ext cx="2821435" cy="1481411"/>
          </a:xfrm>
          <a:prstGeom prst="rect">
            <a:avLst/>
          </a:prstGeom>
        </p:spPr>
      </p:pic>
      <p:pic>
        <p:nvPicPr>
          <p:cNvPr id="28" name="Imagen 27"/>
          <p:cNvPicPr>
            <a:picLocks noChangeAspect="1"/>
          </p:cNvPicPr>
          <p:nvPr/>
        </p:nvPicPr>
        <p:blipFill>
          <a:blip r:embed="rId7"/>
          <a:stretch>
            <a:fillRect/>
          </a:stretch>
        </p:blipFill>
        <p:spPr>
          <a:xfrm>
            <a:off x="6295702" y="3075421"/>
            <a:ext cx="2862127" cy="2641476"/>
          </a:xfrm>
          <a:prstGeom prst="rect">
            <a:avLst/>
          </a:prstGeom>
        </p:spPr>
      </p:pic>
      <p:pic>
        <p:nvPicPr>
          <p:cNvPr id="3074" name="Picture 2" descr="Resultado de imagen para universidad libre de colombia"/>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19664" y="113032"/>
            <a:ext cx="2992184" cy="287030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Resultado de imagen para universidad libre de colombia"/>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36000" y="131212"/>
            <a:ext cx="2992184" cy="2870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42484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 calcmode="lin" valueType="num">
                                      <p:cBhvr>
                                        <p:cTn id="16" dur="1000" fill="hold"/>
                                        <p:tgtEl>
                                          <p:spTgt spid="24"/>
                                        </p:tgtEl>
                                        <p:attrNameLst>
                                          <p:attrName>style.rotation</p:attrName>
                                        </p:attrNameLst>
                                      </p:cBhvr>
                                      <p:tavLst>
                                        <p:tav tm="0">
                                          <p:val>
                                            <p:fltVal val="90"/>
                                          </p:val>
                                        </p:tav>
                                        <p:tav tm="100000">
                                          <p:val>
                                            <p:fltVal val="0"/>
                                          </p:val>
                                        </p:tav>
                                      </p:tavLst>
                                    </p:anim>
                                    <p:animEffect transition="in" filter="fade">
                                      <p:cBhvr>
                                        <p:cTn id="17" dur="1000"/>
                                        <p:tgtEl>
                                          <p:spTgt spid="24"/>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fltVal val="0"/>
                                          </p:val>
                                        </p:tav>
                                        <p:tav tm="100000">
                                          <p:val>
                                            <p:strVal val="#ppt_w"/>
                                          </p:val>
                                        </p:tav>
                                      </p:tavLst>
                                    </p:anim>
                                    <p:anim calcmode="lin" valueType="num">
                                      <p:cBhvr>
                                        <p:cTn id="22" dur="1000" fill="hold"/>
                                        <p:tgtEl>
                                          <p:spTgt spid="23"/>
                                        </p:tgtEl>
                                        <p:attrNameLst>
                                          <p:attrName>ppt_h</p:attrName>
                                        </p:attrNameLst>
                                      </p:cBhvr>
                                      <p:tavLst>
                                        <p:tav tm="0">
                                          <p:val>
                                            <p:fltVal val="0"/>
                                          </p:val>
                                        </p:tav>
                                        <p:tav tm="100000">
                                          <p:val>
                                            <p:strVal val="#ppt_h"/>
                                          </p:val>
                                        </p:tav>
                                      </p:tavLst>
                                    </p:anim>
                                    <p:anim calcmode="lin" valueType="num">
                                      <p:cBhvr>
                                        <p:cTn id="23" dur="1000" fill="hold"/>
                                        <p:tgtEl>
                                          <p:spTgt spid="23"/>
                                        </p:tgtEl>
                                        <p:attrNameLst>
                                          <p:attrName>style.rotation</p:attrName>
                                        </p:attrNameLst>
                                      </p:cBhvr>
                                      <p:tavLst>
                                        <p:tav tm="0">
                                          <p:val>
                                            <p:fltVal val="90"/>
                                          </p:val>
                                        </p:tav>
                                        <p:tav tm="100000">
                                          <p:val>
                                            <p:fltVal val="0"/>
                                          </p:val>
                                        </p:tav>
                                      </p:tavLst>
                                    </p:anim>
                                    <p:animEffect transition="in" filter="fade">
                                      <p:cBhvr>
                                        <p:cTn id="24" dur="1000"/>
                                        <p:tgtEl>
                                          <p:spTgt spid="23"/>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90"/>
                                          </p:val>
                                        </p:tav>
                                        <p:tav tm="100000">
                                          <p:val>
                                            <p:fltVal val="0"/>
                                          </p:val>
                                        </p:tav>
                                      </p:tavLst>
                                    </p:anim>
                                    <p:animEffect transition="in" filter="fade">
                                      <p:cBhvr>
                                        <p:cTn id="31" dur="1000"/>
                                        <p:tgtEl>
                                          <p:spTgt spid="28"/>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1000" fill="hold"/>
                                        <p:tgtEl>
                                          <p:spTgt spid="25"/>
                                        </p:tgtEl>
                                        <p:attrNameLst>
                                          <p:attrName>ppt_w</p:attrName>
                                        </p:attrNameLst>
                                      </p:cBhvr>
                                      <p:tavLst>
                                        <p:tav tm="0">
                                          <p:val>
                                            <p:fltVal val="0"/>
                                          </p:val>
                                        </p:tav>
                                        <p:tav tm="100000">
                                          <p:val>
                                            <p:strVal val="#ppt_w"/>
                                          </p:val>
                                        </p:tav>
                                      </p:tavLst>
                                    </p:anim>
                                    <p:anim calcmode="lin" valueType="num">
                                      <p:cBhvr>
                                        <p:cTn id="36" dur="1000" fill="hold"/>
                                        <p:tgtEl>
                                          <p:spTgt spid="25"/>
                                        </p:tgtEl>
                                        <p:attrNameLst>
                                          <p:attrName>ppt_h</p:attrName>
                                        </p:attrNameLst>
                                      </p:cBhvr>
                                      <p:tavLst>
                                        <p:tav tm="0">
                                          <p:val>
                                            <p:fltVal val="0"/>
                                          </p:val>
                                        </p:tav>
                                        <p:tav tm="100000">
                                          <p:val>
                                            <p:strVal val="#ppt_h"/>
                                          </p:val>
                                        </p:tav>
                                      </p:tavLst>
                                    </p:anim>
                                    <p:anim calcmode="lin" valueType="num">
                                      <p:cBhvr>
                                        <p:cTn id="37" dur="1000" fill="hold"/>
                                        <p:tgtEl>
                                          <p:spTgt spid="25"/>
                                        </p:tgtEl>
                                        <p:attrNameLst>
                                          <p:attrName>style.rotation</p:attrName>
                                        </p:attrNameLst>
                                      </p:cBhvr>
                                      <p:tavLst>
                                        <p:tav tm="0">
                                          <p:val>
                                            <p:fltVal val="90"/>
                                          </p:val>
                                        </p:tav>
                                        <p:tav tm="100000">
                                          <p:val>
                                            <p:fltVal val="0"/>
                                          </p:val>
                                        </p:tav>
                                      </p:tavLst>
                                    </p:anim>
                                    <p:animEffect transition="in" filter="fade">
                                      <p:cBhvr>
                                        <p:cTn id="38" dur="1000"/>
                                        <p:tgtEl>
                                          <p:spTgt spid="25"/>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1000" fill="hold"/>
                                        <p:tgtEl>
                                          <p:spTgt spid="27"/>
                                        </p:tgtEl>
                                        <p:attrNameLst>
                                          <p:attrName>ppt_w</p:attrName>
                                        </p:attrNameLst>
                                      </p:cBhvr>
                                      <p:tavLst>
                                        <p:tav tm="0">
                                          <p:val>
                                            <p:fltVal val="0"/>
                                          </p:val>
                                        </p:tav>
                                        <p:tav tm="100000">
                                          <p:val>
                                            <p:strVal val="#ppt_w"/>
                                          </p:val>
                                        </p:tav>
                                      </p:tavLst>
                                    </p:anim>
                                    <p:anim calcmode="lin" valueType="num">
                                      <p:cBhvr>
                                        <p:cTn id="43" dur="1000" fill="hold"/>
                                        <p:tgtEl>
                                          <p:spTgt spid="27"/>
                                        </p:tgtEl>
                                        <p:attrNameLst>
                                          <p:attrName>ppt_h</p:attrName>
                                        </p:attrNameLst>
                                      </p:cBhvr>
                                      <p:tavLst>
                                        <p:tav tm="0">
                                          <p:val>
                                            <p:fltVal val="0"/>
                                          </p:val>
                                        </p:tav>
                                        <p:tav tm="100000">
                                          <p:val>
                                            <p:strVal val="#ppt_h"/>
                                          </p:val>
                                        </p:tav>
                                      </p:tavLst>
                                    </p:anim>
                                    <p:anim calcmode="lin" valueType="num">
                                      <p:cBhvr>
                                        <p:cTn id="44" dur="1000" fill="hold"/>
                                        <p:tgtEl>
                                          <p:spTgt spid="27"/>
                                        </p:tgtEl>
                                        <p:attrNameLst>
                                          <p:attrName>style.rotation</p:attrName>
                                        </p:attrNameLst>
                                      </p:cBhvr>
                                      <p:tavLst>
                                        <p:tav tm="0">
                                          <p:val>
                                            <p:fltVal val="90"/>
                                          </p:val>
                                        </p:tav>
                                        <p:tav tm="100000">
                                          <p:val>
                                            <p:fltVal val="0"/>
                                          </p:val>
                                        </p:tav>
                                      </p:tavLst>
                                    </p:anim>
                                    <p:animEffect transition="in" filter="fade">
                                      <p:cBhvr>
                                        <p:cTn id="45" dur="1000"/>
                                        <p:tgtEl>
                                          <p:spTgt spid="27"/>
                                        </p:tgtEl>
                                      </p:cBhvr>
                                    </p:animEffect>
                                  </p:childTnLst>
                                </p:cTn>
                              </p:par>
                            </p:childTnLst>
                          </p:cTn>
                        </p:par>
                        <p:par>
                          <p:cTn id="46" fill="hold">
                            <p:stCondLst>
                              <p:cond delay="6000"/>
                            </p:stCondLst>
                            <p:childTnLst>
                              <p:par>
                                <p:cTn id="47" presetID="45" presetClass="entr" presetSubtype="0"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2000"/>
                                        <p:tgtEl>
                                          <p:spTgt spid="30"/>
                                        </p:tgtEl>
                                      </p:cBhvr>
                                    </p:animEffect>
                                    <p:anim calcmode="lin" valueType="num">
                                      <p:cBhvr>
                                        <p:cTn id="50" dur="2000" fill="hold"/>
                                        <p:tgtEl>
                                          <p:spTgt spid="30"/>
                                        </p:tgtEl>
                                        <p:attrNameLst>
                                          <p:attrName>ppt_w</p:attrName>
                                        </p:attrNameLst>
                                      </p:cBhvr>
                                      <p:tavLst>
                                        <p:tav tm="0" fmla="#ppt_w*sin(2.5*pi*$)">
                                          <p:val>
                                            <p:fltVal val="0"/>
                                          </p:val>
                                        </p:tav>
                                        <p:tav tm="100000">
                                          <p:val>
                                            <p:fltVal val="1"/>
                                          </p:val>
                                        </p:tav>
                                      </p:tavLst>
                                    </p:anim>
                                    <p:anim calcmode="lin" valueType="num">
                                      <p:cBhvr>
                                        <p:cTn id="51" dur="2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Título"/>
          <p:cNvSpPr>
            <a:spLocks noGrp="1"/>
          </p:cNvSpPr>
          <p:nvPr>
            <p:ph type="ctrTitle"/>
          </p:nvPr>
        </p:nvSpPr>
        <p:spPr>
          <a:xfrm>
            <a:off x="154316" y="49188"/>
            <a:ext cx="8742957" cy="971612"/>
          </a:xfrm>
          <a:prstGeom prst="rect">
            <a:avLst/>
          </a:prstGeom>
        </p:spPr>
        <p:txBody>
          <a:bodyPr/>
          <a:lstStyle/>
          <a:p>
            <a:pPr algn="ctr"/>
            <a:r>
              <a:rPr lang="es-ES" sz="3240" dirty="0">
                <a:solidFill>
                  <a:srgbClr val="FFFFFF"/>
                </a:solidFill>
              </a:rPr>
              <a:t>TRANSPARENCIA, PARTICIPACIÓN Y SERVICIO AL CIUDADANO</a:t>
            </a:r>
            <a:endParaRPr lang="es-ES" sz="3600" dirty="0"/>
          </a:p>
        </p:txBody>
      </p:sp>
      <p:sp>
        <p:nvSpPr>
          <p:cNvPr id="4" name="3 Marcador de número de diapositiva"/>
          <p:cNvSpPr>
            <a:spLocks noGrp="1"/>
          </p:cNvSpPr>
          <p:nvPr>
            <p:ph type="sldNum" sz="quarter" idx="19"/>
          </p:nvPr>
        </p:nvSpPr>
        <p:spPr/>
        <p:txBody>
          <a:bodyPr/>
          <a:lstStyle/>
          <a:p>
            <a:fld id="{81AADD33-2BAE-4A24-98FB-2040B5C12504}" type="slidenum">
              <a:rPr lang="es-ES_tradnl" altLang="es-ES" smtClean="0"/>
              <a:pPr/>
              <a:t>20</a:t>
            </a:fld>
            <a:endParaRPr lang="es-ES_tradnl" altLang="es-ES"/>
          </a:p>
        </p:txBody>
      </p:sp>
      <p:pic>
        <p:nvPicPr>
          <p:cNvPr id="4099" name="Picture 3">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 y="1733648"/>
            <a:ext cx="4525796" cy="3924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a:hlinkClick r:id="rId5" action="ppaction://hlinkfile"/>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698091" y="1020800"/>
            <a:ext cx="4445909" cy="345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239242"/>
      </p:ext>
    </p:extLst>
  </p:cSld>
  <p:clrMapOvr>
    <a:masterClrMapping/>
  </p:clrMapOvr>
  <p:transition spd="slow" advClick="0" advTm="5000">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circle(in)">
                                      <p:cBhvr>
                                        <p:cTn id="7" dur="20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circle(in)">
                                      <p:cBhvr>
                                        <p:cTn id="12"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9"/>
          </p:nvPr>
        </p:nvSpPr>
        <p:spPr/>
        <p:txBody>
          <a:bodyPr/>
          <a:lstStyle/>
          <a:p>
            <a:fld id="{B8EB56DE-DE6B-45BD-AF50-B887C3E4E174}" type="slidenum">
              <a:rPr lang="es-ES_tradnl" smtClean="0"/>
              <a:pPr/>
              <a:t>21</a:t>
            </a:fld>
            <a:endParaRPr lang="es-ES_tradnl"/>
          </a:p>
        </p:txBody>
      </p:sp>
      <p:sp>
        <p:nvSpPr>
          <p:cNvPr id="6" name="Rectángulo 5"/>
          <p:cNvSpPr/>
          <p:nvPr/>
        </p:nvSpPr>
        <p:spPr>
          <a:xfrm>
            <a:off x="35496" y="265212"/>
            <a:ext cx="9108504" cy="581692"/>
          </a:xfrm>
          <a:prstGeom prst="rect">
            <a:avLst/>
          </a:prstGeom>
          <a:noFill/>
        </p:spPr>
        <p:txBody>
          <a:bodyPr wrap="square" lIns="82289" tIns="41145" rIns="82289" bIns="41145">
            <a:spAutoFit/>
          </a:bodyPr>
          <a:lstStyle/>
          <a:p>
            <a:pPr algn="ctr"/>
            <a:r>
              <a:rPr lang="es-ES" sz="3240" b="1" dirty="0">
                <a:solidFill>
                  <a:schemeClr val="bg1"/>
                </a:solidFill>
                <a:latin typeface="+mj-lt"/>
                <a:cs typeface="Calibri" panose="020F0502020204030204" pitchFamily="34" charset="0"/>
              </a:rPr>
              <a:t>CONTROL INTERNO CONTABLE - 2017 </a:t>
            </a:r>
            <a:endParaRPr lang="es-CO" sz="3240" b="1" dirty="0">
              <a:solidFill>
                <a:schemeClr val="bg1"/>
              </a:solidFill>
              <a:latin typeface="+mj-lt"/>
              <a:cs typeface="Calibri" panose="020F0502020204030204" pitchFamily="34" charset="0"/>
            </a:endParaRPr>
          </a:p>
        </p:txBody>
      </p:sp>
      <p:pic>
        <p:nvPicPr>
          <p:cNvPr id="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6912" y="1057300"/>
            <a:ext cx="3275856" cy="4657700"/>
          </a:xfrm>
          <a:prstGeom prst="rect">
            <a:avLst/>
          </a:prstGeom>
          <a:noFill/>
          <a:ln w="9525">
            <a:noFill/>
            <a:miter lim="800000"/>
            <a:headEnd/>
            <a:tailEnd/>
          </a:ln>
          <a:effectLst/>
        </p:spPr>
      </p:pic>
      <p:sp>
        <p:nvSpPr>
          <p:cNvPr id="11" name="4 Rectángulo"/>
          <p:cNvSpPr/>
          <p:nvPr/>
        </p:nvSpPr>
        <p:spPr>
          <a:xfrm>
            <a:off x="9540552" y="2425452"/>
            <a:ext cx="5760640" cy="2776139"/>
          </a:xfrm>
          <a:prstGeom prst="rect">
            <a:avLst/>
          </a:prstGeom>
        </p:spPr>
        <p:txBody>
          <a:bodyPr wrap="square" lIns="82289" tIns="41145" rIns="82289" bIns="41145">
            <a:spAutoFit/>
          </a:bodyPr>
          <a:lstStyle/>
          <a:p>
            <a:pPr algn="just"/>
            <a:r>
              <a:rPr lang="es-ES" altLang="es-CO" sz="2500" b="1" dirty="0">
                <a:solidFill>
                  <a:srgbClr val="000000"/>
                </a:solidFill>
                <a:latin typeface="Arial" panose="020B0604020202020204" pitchFamily="34" charset="0"/>
              </a:rPr>
              <a:t>Representa la posibilidad de ocurrencia de eventos, tanto internos como externos, </a:t>
            </a:r>
            <a:r>
              <a:rPr lang="es-ES" altLang="es-CO" sz="2500" b="1" i="1" u="sng" dirty="0">
                <a:solidFill>
                  <a:schemeClr val="accent6">
                    <a:lumMod val="75000"/>
                  </a:schemeClr>
                </a:solidFill>
                <a:latin typeface="Arial" panose="020B0604020202020204" pitchFamily="34" charset="0"/>
              </a:rPr>
              <a:t>que tienen la probabilidad de afectar o impedir el logro de información contable con las características de</a:t>
            </a:r>
            <a:r>
              <a:rPr lang="es-ES" altLang="es-CO" sz="2500" b="1" dirty="0">
                <a:solidFill>
                  <a:schemeClr val="accent6">
                    <a:lumMod val="75000"/>
                  </a:schemeClr>
                </a:solidFill>
                <a:latin typeface="Arial" panose="020B0604020202020204" pitchFamily="34" charset="0"/>
              </a:rPr>
              <a:t> </a:t>
            </a:r>
            <a:r>
              <a:rPr lang="es-ES" altLang="es-CO" sz="2500" b="1" dirty="0">
                <a:latin typeface="Arial" panose="020B0604020202020204" pitchFamily="34" charset="0"/>
              </a:rPr>
              <a:t>relevancia y representación fiel</a:t>
            </a:r>
            <a:r>
              <a:rPr lang="es-ES" altLang="es-CO" sz="2500" b="1" dirty="0">
                <a:solidFill>
                  <a:srgbClr val="000000"/>
                </a:solidFill>
                <a:latin typeface="Arial" panose="020B0604020202020204" pitchFamily="34" charset="0"/>
              </a:rPr>
              <a:t>.</a:t>
            </a:r>
            <a:r>
              <a:rPr lang="es-ES" altLang="es-CO" sz="2500" b="1" dirty="0">
                <a:solidFill>
                  <a:srgbClr val="000000"/>
                </a:solidFill>
                <a:latin typeface="Tahoma" panose="020B0604030504040204" pitchFamily="34" charset="0"/>
              </a:rPr>
              <a:t> </a:t>
            </a:r>
            <a:endParaRPr lang="es-CO" sz="2500" b="1" dirty="0"/>
          </a:p>
        </p:txBody>
      </p:sp>
      <p:sp>
        <p:nvSpPr>
          <p:cNvPr id="2" name="CuadroTexto 1"/>
          <p:cNvSpPr txBox="1"/>
          <p:nvPr/>
        </p:nvSpPr>
        <p:spPr>
          <a:xfrm>
            <a:off x="10123817" y="1552645"/>
            <a:ext cx="4860540" cy="584775"/>
          </a:xfrm>
          <a:prstGeom prst="rect">
            <a:avLst/>
          </a:prstGeom>
          <a:noFill/>
        </p:spPr>
        <p:txBody>
          <a:bodyPr wrap="square" rtlCol="0">
            <a:spAutoFit/>
          </a:bodyPr>
          <a:lstStyle/>
          <a:p>
            <a:pPr algn="ctr"/>
            <a:r>
              <a:rPr lang="es-CO" sz="3200" b="1" dirty="0">
                <a:effectLst>
                  <a:outerShdw blurRad="38100" dist="38100" dir="2700000" algn="tl">
                    <a:srgbClr val="000000">
                      <a:alpha val="43137"/>
                    </a:srgbClr>
                  </a:outerShdw>
                </a:effectLst>
              </a:rPr>
              <a:t>Riesgo Contable</a:t>
            </a:r>
          </a:p>
        </p:txBody>
      </p:sp>
      <p:sp>
        <p:nvSpPr>
          <p:cNvPr id="8" name="Flecha curvada hacia la izquierda 7"/>
          <p:cNvSpPr/>
          <p:nvPr/>
        </p:nvSpPr>
        <p:spPr bwMode="auto">
          <a:xfrm rot="14644771">
            <a:off x="10112548" y="920644"/>
            <a:ext cx="522323" cy="1867517"/>
          </a:xfrm>
          <a:prstGeom prst="curvedLeftArrow">
            <a:avLst/>
          </a:prstGeom>
          <a:solidFill>
            <a:srgbClr val="FF66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grpSp>
        <p:nvGrpSpPr>
          <p:cNvPr id="9" name="294 Grupo">
            <a:extLst>
              <a:ext uri="{FF2B5EF4-FFF2-40B4-BE49-F238E27FC236}">
                <a16:creationId xmlns:a16="http://schemas.microsoft.com/office/drawing/2014/main" id="{7E42C483-5598-434E-BC7C-D25FA9CBAD97}"/>
              </a:ext>
            </a:extLst>
          </p:cNvPr>
          <p:cNvGrpSpPr>
            <a:grpSpLocks/>
          </p:cNvGrpSpPr>
          <p:nvPr/>
        </p:nvGrpSpPr>
        <p:grpSpPr bwMode="auto">
          <a:xfrm>
            <a:off x="1640809" y="1114088"/>
            <a:ext cx="4515367" cy="4426145"/>
            <a:chOff x="1618516" y="734892"/>
            <a:chExt cx="4515397" cy="5311387"/>
          </a:xfrm>
        </p:grpSpPr>
        <p:sp>
          <p:nvSpPr>
            <p:cNvPr id="10" name="6 Conector">
              <a:extLst>
                <a:ext uri="{FF2B5EF4-FFF2-40B4-BE49-F238E27FC236}">
                  <a16:creationId xmlns:a16="http://schemas.microsoft.com/office/drawing/2014/main" id="{7016E933-3B38-4C31-AFF4-591DE2796321}"/>
                </a:ext>
              </a:extLst>
            </p:cNvPr>
            <p:cNvSpPr/>
            <p:nvPr/>
          </p:nvSpPr>
          <p:spPr bwMode="auto">
            <a:xfrm>
              <a:off x="2500299" y="1285878"/>
              <a:ext cx="3633614" cy="3726869"/>
            </a:xfrm>
            <a:prstGeom prst="flowChartConnector">
              <a:avLst/>
            </a:prstGeom>
            <a:noFill/>
            <a:ln w="101600" cap="flat" cmpd="sng" algn="ctr">
              <a:solidFill>
                <a:schemeClr val="accent1">
                  <a:lumMod val="90000"/>
                </a:schemeClr>
              </a:solidFill>
              <a:prstDash val="solid"/>
              <a:round/>
              <a:headEnd type="none" w="sm" len="sm"/>
              <a:tailEnd type="none" w="sm" len="sm"/>
            </a:ln>
            <a:effectLst/>
          </p:spPr>
          <p:txBody>
            <a:bodyPr/>
            <a:lstStyle/>
            <a:p>
              <a:pPr algn="ctr">
                <a:defRPr/>
              </a:pPr>
              <a:endParaRPr lang="es-ES" dirty="0">
                <a:solidFill>
                  <a:schemeClr val="accent1">
                    <a:lumMod val="75000"/>
                  </a:schemeClr>
                </a:solidFill>
              </a:endParaRPr>
            </a:p>
          </p:txBody>
        </p:sp>
        <p:grpSp>
          <p:nvGrpSpPr>
            <p:cNvPr id="12" name="92 Grupo">
              <a:extLst>
                <a:ext uri="{FF2B5EF4-FFF2-40B4-BE49-F238E27FC236}">
                  <a16:creationId xmlns:a16="http://schemas.microsoft.com/office/drawing/2014/main" id="{6353DD25-4F89-4B0D-A7F6-CE0375802869}"/>
                </a:ext>
              </a:extLst>
            </p:cNvPr>
            <p:cNvGrpSpPr>
              <a:grpSpLocks/>
            </p:cNvGrpSpPr>
            <p:nvPr/>
          </p:nvGrpSpPr>
          <p:grpSpPr bwMode="auto">
            <a:xfrm>
              <a:off x="1618516" y="2651382"/>
              <a:ext cx="1558529" cy="1644577"/>
              <a:chOff x="4833226" y="2794258"/>
              <a:chExt cx="1558529" cy="1644577"/>
            </a:xfrm>
          </p:grpSpPr>
          <p:sp>
            <p:nvSpPr>
              <p:cNvPr id="19" name="25 Elipse">
                <a:extLst>
                  <a:ext uri="{FF2B5EF4-FFF2-40B4-BE49-F238E27FC236}">
                    <a16:creationId xmlns:a16="http://schemas.microsoft.com/office/drawing/2014/main" id="{6A39B62E-E2C3-45F1-9F8E-BF4202608005}"/>
                  </a:ext>
                </a:extLst>
              </p:cNvPr>
              <p:cNvSpPr/>
              <p:nvPr/>
            </p:nvSpPr>
            <p:spPr>
              <a:xfrm>
                <a:off x="4930893" y="2794258"/>
                <a:ext cx="1417637" cy="1644577"/>
              </a:xfrm>
              <a:prstGeom prst="ellipse">
                <a:avLst/>
              </a:prstGeom>
              <a:solidFill>
                <a:srgbClr val="CFDA46"/>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endParaRPr lang="es-MX" sz="1000" dirty="0"/>
              </a:p>
            </p:txBody>
          </p:sp>
          <p:sp>
            <p:nvSpPr>
              <p:cNvPr id="20" name="26 CuadroTexto">
                <a:extLst>
                  <a:ext uri="{FF2B5EF4-FFF2-40B4-BE49-F238E27FC236}">
                    <a16:creationId xmlns:a16="http://schemas.microsoft.com/office/drawing/2014/main" id="{1262A5AF-369E-4801-8312-67EB4EDAAB75}"/>
                  </a:ext>
                </a:extLst>
              </p:cNvPr>
              <p:cNvSpPr txBox="1"/>
              <p:nvPr/>
            </p:nvSpPr>
            <p:spPr>
              <a:xfrm>
                <a:off x="4833226" y="3315507"/>
                <a:ext cx="1558529" cy="554000"/>
              </a:xfrm>
              <a:prstGeom prst="rect">
                <a:avLst/>
              </a:prstGeom>
              <a:noFill/>
            </p:spPr>
            <p:txBody>
              <a:bodyPr wrap="square">
                <a:spAutoFit/>
              </a:bodyPr>
              <a:lstStyle/>
              <a:p>
                <a:pPr algn="ctr">
                  <a:defRPr/>
                </a:pPr>
                <a:r>
                  <a:rPr lang="es-MX" sz="2400" b="1" dirty="0">
                    <a:solidFill>
                      <a:schemeClr val="accent4"/>
                    </a:solidFill>
                  </a:rPr>
                  <a:t>Objetivos</a:t>
                </a:r>
                <a:endParaRPr lang="es-ES" sz="2400" b="1" dirty="0">
                  <a:solidFill>
                    <a:schemeClr val="accent4"/>
                  </a:solidFill>
                </a:endParaRPr>
              </a:p>
            </p:txBody>
          </p:sp>
        </p:grpSp>
        <p:grpSp>
          <p:nvGrpSpPr>
            <p:cNvPr id="13" name="90 Grupo">
              <a:extLst>
                <a:ext uri="{FF2B5EF4-FFF2-40B4-BE49-F238E27FC236}">
                  <a16:creationId xmlns:a16="http://schemas.microsoft.com/office/drawing/2014/main" id="{E8F11BE4-4A32-4611-B81D-0A6F0E15914C}"/>
                </a:ext>
              </a:extLst>
            </p:cNvPr>
            <p:cNvGrpSpPr>
              <a:grpSpLocks/>
            </p:cNvGrpSpPr>
            <p:nvPr/>
          </p:nvGrpSpPr>
          <p:grpSpPr bwMode="auto">
            <a:xfrm>
              <a:off x="3596734" y="4454377"/>
              <a:ext cx="1550197" cy="1591902"/>
              <a:chOff x="6644269" y="4883005"/>
              <a:chExt cx="1550197" cy="1591902"/>
            </a:xfrm>
          </p:grpSpPr>
          <p:sp>
            <p:nvSpPr>
              <p:cNvPr id="17" name="21 Elipse">
                <a:extLst>
                  <a:ext uri="{FF2B5EF4-FFF2-40B4-BE49-F238E27FC236}">
                    <a16:creationId xmlns:a16="http://schemas.microsoft.com/office/drawing/2014/main" id="{72FED1C6-6A2A-4174-BA8A-57328B0FA202}"/>
                  </a:ext>
                </a:extLst>
              </p:cNvPr>
              <p:cNvSpPr/>
              <p:nvPr/>
            </p:nvSpPr>
            <p:spPr>
              <a:xfrm>
                <a:off x="6644269" y="4883005"/>
                <a:ext cx="1550197" cy="1591902"/>
              </a:xfrm>
              <a:prstGeom prst="ellipse">
                <a:avLst/>
              </a:prstGeom>
              <a:solidFill>
                <a:srgbClr val="CFDA46"/>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endParaRPr lang="es-MX" sz="1000" dirty="0"/>
              </a:p>
            </p:txBody>
          </p:sp>
          <p:sp>
            <p:nvSpPr>
              <p:cNvPr id="18" name="221 CuadroTexto">
                <a:extLst>
                  <a:ext uri="{FF2B5EF4-FFF2-40B4-BE49-F238E27FC236}">
                    <a16:creationId xmlns:a16="http://schemas.microsoft.com/office/drawing/2014/main" id="{91DE9C5A-7283-4FD8-9585-EAC0007E8AE5}"/>
                  </a:ext>
                </a:extLst>
              </p:cNvPr>
              <p:cNvSpPr txBox="1">
                <a:spLocks noChangeArrowheads="1"/>
              </p:cNvSpPr>
              <p:nvPr/>
            </p:nvSpPr>
            <p:spPr bwMode="auto">
              <a:xfrm>
                <a:off x="6790998" y="5171549"/>
                <a:ext cx="1319724" cy="997199"/>
              </a:xfrm>
              <a:prstGeom prst="rect">
                <a:avLst/>
              </a:prstGeom>
              <a:noFill/>
              <a:ln w="9525">
                <a:noFill/>
                <a:miter lim="800000"/>
                <a:headEnd/>
                <a:tailEnd/>
              </a:ln>
            </p:spPr>
            <p:txBody>
              <a:bodyPr wrap="square">
                <a:spAutoFit/>
              </a:bodyPr>
              <a:lstStyle/>
              <a:p>
                <a:pPr algn="ctr"/>
                <a:r>
                  <a:rPr lang="es-MX" sz="2400" b="1" dirty="0"/>
                  <a:t>Para qué se evalúa</a:t>
                </a:r>
                <a:endParaRPr lang="es-ES" sz="2400" b="1" dirty="0"/>
              </a:p>
            </p:txBody>
          </p:sp>
        </p:grpSp>
        <p:grpSp>
          <p:nvGrpSpPr>
            <p:cNvPr id="14" name="93 Grupo">
              <a:extLst>
                <a:ext uri="{FF2B5EF4-FFF2-40B4-BE49-F238E27FC236}">
                  <a16:creationId xmlns:a16="http://schemas.microsoft.com/office/drawing/2014/main" id="{0349A9C5-B0E9-4B7F-8C53-FC679BC5C976}"/>
                </a:ext>
              </a:extLst>
            </p:cNvPr>
            <p:cNvGrpSpPr>
              <a:grpSpLocks/>
            </p:cNvGrpSpPr>
            <p:nvPr/>
          </p:nvGrpSpPr>
          <p:grpSpPr bwMode="auto">
            <a:xfrm>
              <a:off x="3596734" y="734892"/>
              <a:ext cx="1401325" cy="1425822"/>
              <a:chOff x="5954188" y="1520686"/>
              <a:chExt cx="1401325" cy="1425822"/>
            </a:xfrm>
          </p:grpSpPr>
          <p:sp>
            <p:nvSpPr>
              <p:cNvPr id="15" name="19 Elipse">
                <a:extLst>
                  <a:ext uri="{FF2B5EF4-FFF2-40B4-BE49-F238E27FC236}">
                    <a16:creationId xmlns:a16="http://schemas.microsoft.com/office/drawing/2014/main" id="{0B5D16C3-FBA5-4A2F-9B33-B89703FCE2E1}"/>
                  </a:ext>
                </a:extLst>
              </p:cNvPr>
              <p:cNvSpPr/>
              <p:nvPr/>
            </p:nvSpPr>
            <p:spPr>
              <a:xfrm>
                <a:off x="5954188" y="1520686"/>
                <a:ext cx="1401325" cy="1425822"/>
              </a:xfrm>
              <a:prstGeom prst="ellipse">
                <a:avLst/>
              </a:prstGeom>
              <a:solidFill>
                <a:srgbClr val="CFDA46"/>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defRPr/>
                </a:pPr>
                <a:endParaRPr lang="es-MX" sz="1000" dirty="0"/>
              </a:p>
            </p:txBody>
          </p:sp>
          <p:sp>
            <p:nvSpPr>
              <p:cNvPr id="16" name="255 CuadroTexto">
                <a:extLst>
                  <a:ext uri="{FF2B5EF4-FFF2-40B4-BE49-F238E27FC236}">
                    <a16:creationId xmlns:a16="http://schemas.microsoft.com/office/drawing/2014/main" id="{607F005B-76C3-449C-8C7B-020C79B39F38}"/>
                  </a:ext>
                </a:extLst>
              </p:cNvPr>
              <p:cNvSpPr txBox="1">
                <a:spLocks noChangeArrowheads="1"/>
              </p:cNvSpPr>
              <p:nvPr/>
            </p:nvSpPr>
            <p:spPr bwMode="auto">
              <a:xfrm>
                <a:off x="6167889" y="1866091"/>
                <a:ext cx="1029455" cy="553999"/>
              </a:xfrm>
              <a:prstGeom prst="rect">
                <a:avLst/>
              </a:prstGeom>
              <a:noFill/>
              <a:ln w="9525">
                <a:noFill/>
                <a:miter lim="800000"/>
                <a:headEnd/>
                <a:tailEnd/>
              </a:ln>
            </p:spPr>
            <p:txBody>
              <a:bodyPr wrap="none">
                <a:spAutoFit/>
              </a:bodyPr>
              <a:lstStyle/>
              <a:p>
                <a:pPr algn="ctr"/>
                <a:r>
                  <a:rPr lang="es-MX" sz="2400" b="1" dirty="0">
                    <a:solidFill>
                      <a:srgbClr val="002060"/>
                    </a:solidFill>
                  </a:rPr>
                  <a:t>Qué es</a:t>
                </a:r>
                <a:endParaRPr lang="es-ES" sz="2400" b="1" dirty="0">
                  <a:solidFill>
                    <a:srgbClr val="002060"/>
                  </a:solidFill>
                </a:endParaRPr>
              </a:p>
            </p:txBody>
          </p:sp>
        </p:grpSp>
      </p:grpSp>
      <p:grpSp>
        <p:nvGrpSpPr>
          <p:cNvPr id="21" name="Grupo 20">
            <a:extLst>
              <a:ext uri="{FF2B5EF4-FFF2-40B4-BE49-F238E27FC236}">
                <a16:creationId xmlns:a16="http://schemas.microsoft.com/office/drawing/2014/main" id="{6A021650-0299-4995-BDDD-FE8BC00A4D0F}"/>
              </a:ext>
            </a:extLst>
          </p:cNvPr>
          <p:cNvGrpSpPr/>
          <p:nvPr/>
        </p:nvGrpSpPr>
        <p:grpSpPr>
          <a:xfrm>
            <a:off x="5038483" y="1200937"/>
            <a:ext cx="3926004" cy="2406259"/>
            <a:chOff x="5038483" y="1200937"/>
            <a:chExt cx="3926004" cy="2406259"/>
          </a:xfrm>
        </p:grpSpPr>
        <p:sp>
          <p:nvSpPr>
            <p:cNvPr id="22" name="29 CuadroTexto">
              <a:extLst>
                <a:ext uri="{FF2B5EF4-FFF2-40B4-BE49-F238E27FC236}">
                  <a16:creationId xmlns:a16="http://schemas.microsoft.com/office/drawing/2014/main" id="{0F1C6672-1AA1-40B0-A9D4-D48DE7D9113C}"/>
                </a:ext>
              </a:extLst>
            </p:cNvPr>
            <p:cNvSpPr txBox="1"/>
            <p:nvPr/>
          </p:nvSpPr>
          <p:spPr bwMode="auto">
            <a:xfrm>
              <a:off x="6371658" y="1200937"/>
              <a:ext cx="2592829" cy="2406259"/>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s-ES_tradnl"/>
              </a:defPPr>
              <a:lvl1pPr marL="171450" lvl="0" indent="-171450">
                <a:buFont typeface="Wingdings" panose="05000000000000000000" pitchFamily="2" charset="2"/>
                <a:buChar char="§"/>
                <a:defRPr sz="1200" b="1">
                  <a:solidFill>
                    <a:schemeClr val="tx1"/>
                  </a:solidFill>
                </a:defRPr>
              </a:lvl1pPr>
            </a:lstStyle>
            <a:p>
              <a:r>
                <a:rPr lang="es-MX" sz="1600" dirty="0"/>
                <a:t>Proceso  a cargo del Representante legal, desarrollado con el fin de lograr la existencia y efectividad de procedimientos de control y verificación, para garantizar producción de información contable útil </a:t>
              </a:r>
              <a:endParaRPr lang="es-ES" sz="1600" dirty="0"/>
            </a:p>
          </p:txBody>
        </p:sp>
        <p:cxnSp>
          <p:nvCxnSpPr>
            <p:cNvPr id="23" name="30 Conector recto de flecha">
              <a:extLst>
                <a:ext uri="{FF2B5EF4-FFF2-40B4-BE49-F238E27FC236}">
                  <a16:creationId xmlns:a16="http://schemas.microsoft.com/office/drawing/2014/main" id="{CFFCB9E6-8DEF-4BAD-A722-0B6A7F0F022B}"/>
                </a:ext>
              </a:extLst>
            </p:cNvPr>
            <p:cNvCxnSpPr/>
            <p:nvPr/>
          </p:nvCxnSpPr>
          <p:spPr bwMode="auto">
            <a:xfrm>
              <a:off x="5038483" y="1633364"/>
              <a:ext cx="1261709" cy="0"/>
            </a:xfrm>
            <a:prstGeom prst="straightConnector1">
              <a:avLst/>
            </a:prstGeom>
            <a:solidFill>
              <a:srgbClr val="1B369A"/>
            </a:solidFill>
            <a:ln w="19050" cap="flat" cmpd="sng" algn="ctr">
              <a:solidFill>
                <a:schemeClr val="tx1"/>
              </a:solidFill>
              <a:prstDash val="solid"/>
              <a:round/>
              <a:headEnd type="none" w="med" len="med"/>
              <a:tailEnd type="arrow"/>
            </a:ln>
            <a:effectLst/>
          </p:spPr>
        </p:cxnSp>
      </p:grpSp>
      <p:grpSp>
        <p:nvGrpSpPr>
          <p:cNvPr id="24" name="Grupo 23">
            <a:extLst>
              <a:ext uri="{FF2B5EF4-FFF2-40B4-BE49-F238E27FC236}">
                <a16:creationId xmlns:a16="http://schemas.microsoft.com/office/drawing/2014/main" id="{E7F08521-FF61-4AC5-99CC-D65D57FB45D9}"/>
              </a:ext>
            </a:extLst>
          </p:cNvPr>
          <p:cNvGrpSpPr/>
          <p:nvPr/>
        </p:nvGrpSpPr>
        <p:grpSpPr>
          <a:xfrm>
            <a:off x="64282" y="1774162"/>
            <a:ext cx="1630968" cy="3171570"/>
            <a:chOff x="161630" y="1345332"/>
            <a:chExt cx="1453506" cy="4050884"/>
          </a:xfrm>
        </p:grpSpPr>
        <p:cxnSp>
          <p:nvCxnSpPr>
            <p:cNvPr id="25" name="34 Conector recto de flecha">
              <a:extLst>
                <a:ext uri="{FF2B5EF4-FFF2-40B4-BE49-F238E27FC236}">
                  <a16:creationId xmlns:a16="http://schemas.microsoft.com/office/drawing/2014/main" id="{64EB1BA1-D0D8-43BF-A038-251FA0DFE8D1}"/>
                </a:ext>
              </a:extLst>
            </p:cNvPr>
            <p:cNvCxnSpPr/>
            <p:nvPr/>
          </p:nvCxnSpPr>
          <p:spPr bwMode="auto">
            <a:xfrm flipH="1" flipV="1">
              <a:off x="1115616" y="3250181"/>
              <a:ext cx="499520" cy="543423"/>
            </a:xfrm>
            <a:prstGeom prst="straightConnector1">
              <a:avLst/>
            </a:prstGeom>
            <a:solidFill>
              <a:srgbClr val="1B369A"/>
            </a:solidFill>
            <a:ln w="19050" cap="flat" cmpd="sng" algn="ctr">
              <a:solidFill>
                <a:schemeClr val="tx1"/>
              </a:solidFill>
              <a:prstDash val="solid"/>
              <a:round/>
              <a:headEnd type="none" w="med" len="med"/>
              <a:tailEnd type="arrow"/>
            </a:ln>
            <a:effectLst/>
          </p:spPr>
        </p:cxnSp>
        <p:sp>
          <p:nvSpPr>
            <p:cNvPr id="26" name="40 CuadroTexto">
              <a:extLst>
                <a:ext uri="{FF2B5EF4-FFF2-40B4-BE49-F238E27FC236}">
                  <a16:creationId xmlns:a16="http://schemas.microsoft.com/office/drawing/2014/main" id="{5E7B1027-2E03-42C1-8659-19A133CA81C8}"/>
                </a:ext>
              </a:extLst>
            </p:cNvPr>
            <p:cNvSpPr txBox="1"/>
            <p:nvPr/>
          </p:nvSpPr>
          <p:spPr bwMode="auto">
            <a:xfrm>
              <a:off x="161630" y="1345332"/>
              <a:ext cx="1411374" cy="4050884"/>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171450" lvl="0" indent="-171450">
                <a:buFont typeface="Wingdings" panose="05000000000000000000" pitchFamily="2" charset="2"/>
                <a:buChar char="§"/>
              </a:pPr>
              <a:r>
                <a:rPr lang="es-ES" sz="1400" b="1" dirty="0">
                  <a:solidFill>
                    <a:schemeClr val="tx1"/>
                  </a:solidFill>
                </a:rPr>
                <a:t>Medir  el grado de confianza del Control Interno en el Proceso Contable</a:t>
              </a:r>
            </a:p>
            <a:p>
              <a:pPr marL="171450" lvl="0" indent="-171450">
                <a:buFont typeface="Wingdings" panose="05000000000000000000" pitchFamily="2" charset="2"/>
                <a:buChar char="§"/>
              </a:pPr>
              <a:r>
                <a:rPr lang="es-ES" sz="1400" b="1" dirty="0">
                  <a:solidFill>
                    <a:schemeClr val="tx1"/>
                  </a:solidFill>
                </a:rPr>
                <a:t>Prevenir  los riesgos  asociados a la gestión contable</a:t>
              </a:r>
            </a:p>
            <a:p>
              <a:pPr marL="171450" lvl="0" indent="-171450" algn="just">
                <a:buFont typeface="Wingdings" panose="05000000000000000000" pitchFamily="2" charset="2"/>
                <a:buChar char="§"/>
              </a:pPr>
              <a:r>
                <a:rPr lang="es-ES" sz="1400" b="1" dirty="0">
                  <a:solidFill>
                    <a:schemeClr val="tx1"/>
                  </a:solidFill>
                </a:rPr>
                <a:t>Verificar la existencia y efectividad de los controles </a:t>
              </a:r>
            </a:p>
          </p:txBody>
        </p:sp>
      </p:grpSp>
      <p:grpSp>
        <p:nvGrpSpPr>
          <p:cNvPr id="27" name="Grupo 26">
            <a:extLst>
              <a:ext uri="{FF2B5EF4-FFF2-40B4-BE49-F238E27FC236}">
                <a16:creationId xmlns:a16="http://schemas.microsoft.com/office/drawing/2014/main" id="{70FD5EA6-5AC7-419D-BC1B-003625AFA380}"/>
              </a:ext>
            </a:extLst>
          </p:cNvPr>
          <p:cNvGrpSpPr/>
          <p:nvPr/>
        </p:nvGrpSpPr>
        <p:grpSpPr>
          <a:xfrm>
            <a:off x="5940152" y="4171276"/>
            <a:ext cx="4032448" cy="1486573"/>
            <a:chOff x="87237" y="4213651"/>
            <a:chExt cx="3352550" cy="1103214"/>
          </a:xfrm>
        </p:grpSpPr>
        <p:sp>
          <p:nvSpPr>
            <p:cNvPr id="28" name="33 CuadroTexto">
              <a:extLst>
                <a:ext uri="{FF2B5EF4-FFF2-40B4-BE49-F238E27FC236}">
                  <a16:creationId xmlns:a16="http://schemas.microsoft.com/office/drawing/2014/main" id="{A3436A40-6766-4512-8DB9-17529F8A69B9}"/>
                </a:ext>
              </a:extLst>
            </p:cNvPr>
            <p:cNvSpPr txBox="1"/>
            <p:nvPr/>
          </p:nvSpPr>
          <p:spPr bwMode="auto">
            <a:xfrm>
              <a:off x="87237" y="4213651"/>
              <a:ext cx="2634147" cy="1103214"/>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s-ES_tradnl"/>
              </a:defPPr>
              <a:lvl1pPr marL="171450" lvl="0" indent="-171450">
                <a:buFont typeface="Wingdings" panose="05000000000000000000" pitchFamily="2" charset="2"/>
                <a:buChar char="§"/>
                <a:defRPr sz="1200" b="1">
                  <a:solidFill>
                    <a:schemeClr val="tx1"/>
                  </a:solidFill>
                </a:defRPr>
              </a:lvl1pPr>
            </a:lstStyle>
            <a:p>
              <a:r>
                <a:rPr lang="es-CO" sz="1600" dirty="0"/>
                <a:t>Determinar la existencia de controles y su efectividad en la  prevención y neutralización del riesgo asociado a la gestión contable.</a:t>
              </a:r>
              <a:endParaRPr lang="es-ES" sz="1600" dirty="0"/>
            </a:p>
          </p:txBody>
        </p:sp>
        <p:cxnSp>
          <p:nvCxnSpPr>
            <p:cNvPr id="29" name="41 Conector recto de flecha">
              <a:extLst>
                <a:ext uri="{FF2B5EF4-FFF2-40B4-BE49-F238E27FC236}">
                  <a16:creationId xmlns:a16="http://schemas.microsoft.com/office/drawing/2014/main" id="{E9AA6A6E-E8CC-4808-AFA4-D989593827BD}"/>
                </a:ext>
              </a:extLst>
            </p:cNvPr>
            <p:cNvCxnSpPr/>
            <p:nvPr/>
          </p:nvCxnSpPr>
          <p:spPr bwMode="auto">
            <a:xfrm flipH="1">
              <a:off x="2628564" y="4945020"/>
              <a:ext cx="811223" cy="15427"/>
            </a:xfrm>
            <a:prstGeom prst="straightConnector1">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cxnSp>
      </p:grpSp>
      <p:cxnSp>
        <p:nvCxnSpPr>
          <p:cNvPr id="30" name="Conector recto 29">
            <a:extLst>
              <a:ext uri="{FF2B5EF4-FFF2-40B4-BE49-F238E27FC236}">
                <a16:creationId xmlns:a16="http://schemas.microsoft.com/office/drawing/2014/main" id="{57C00F03-32AA-4ECE-AFA5-C6E7A30C51AB}"/>
              </a:ext>
            </a:extLst>
          </p:cNvPr>
          <p:cNvCxnSpPr/>
          <p:nvPr/>
        </p:nvCxnSpPr>
        <p:spPr bwMode="auto">
          <a:xfrm>
            <a:off x="5157465" y="1561356"/>
            <a:ext cx="1070719" cy="0"/>
          </a:xfrm>
          <a:prstGeom prst="line">
            <a:avLst/>
          </a:prstGeom>
          <a:solidFill>
            <a:srgbClr val="1B369A"/>
          </a:solidFill>
          <a:ln w="9525" cap="flat" cmpd="sng" algn="ctr">
            <a:noFill/>
            <a:prstDash val="solid"/>
            <a:round/>
            <a:headEnd type="none" w="med" len="med"/>
            <a:tailEnd type="none" w="med" len="med"/>
          </a:ln>
          <a:effectLst/>
        </p:spPr>
      </p:cxnSp>
      <p:sp>
        <p:nvSpPr>
          <p:cNvPr id="32" name="1 Elipse">
            <a:extLst>
              <a:ext uri="{FF2B5EF4-FFF2-40B4-BE49-F238E27FC236}">
                <a16:creationId xmlns:a16="http://schemas.microsoft.com/office/drawing/2014/main" id="{CC551BE4-FEF9-46F7-A50D-871F75B540E3}"/>
              </a:ext>
            </a:extLst>
          </p:cNvPr>
          <p:cNvSpPr/>
          <p:nvPr/>
        </p:nvSpPr>
        <p:spPr bwMode="auto">
          <a:xfrm>
            <a:off x="3089335" y="2425452"/>
            <a:ext cx="2185896" cy="1698665"/>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es-MX" sz="2800" b="1" dirty="0">
                <a:solidFill>
                  <a:schemeClr val="bg1"/>
                </a:solidFill>
              </a:rPr>
              <a:t>Control Interno Contable</a:t>
            </a:r>
            <a:endParaRPr lang="es-ES" sz="2800" b="1" dirty="0">
              <a:solidFill>
                <a:schemeClr val="bg1"/>
              </a:solidFill>
            </a:endParaRPr>
          </a:p>
        </p:txBody>
      </p:sp>
      <p:cxnSp>
        <p:nvCxnSpPr>
          <p:cNvPr id="33" name="Conector recto de flecha 32">
            <a:extLst>
              <a:ext uri="{FF2B5EF4-FFF2-40B4-BE49-F238E27FC236}">
                <a16:creationId xmlns:a16="http://schemas.microsoft.com/office/drawing/2014/main" id="{A03FC09F-B454-4970-BEF5-9E19349BFFE9}"/>
              </a:ext>
            </a:extLst>
          </p:cNvPr>
          <p:cNvCxnSpPr>
            <a:stCxn id="17" idx="6"/>
            <a:endCxn id="28" idx="1"/>
          </p:cNvCxnSpPr>
          <p:nvPr/>
        </p:nvCxnSpPr>
        <p:spPr bwMode="auto">
          <a:xfrm>
            <a:off x="5169201" y="4876942"/>
            <a:ext cx="770951" cy="37621"/>
          </a:xfrm>
          <a:prstGeom prst="straightConnector1">
            <a:avLst/>
          </a:prstGeom>
          <a:solidFill>
            <a:srgbClr val="1B369A"/>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950960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righ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right)">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8A8FD72-9270-42FA-9126-7B46023118DF}"/>
              </a:ext>
            </a:extLst>
          </p:cNvPr>
          <p:cNvSpPr/>
          <p:nvPr/>
        </p:nvSpPr>
        <p:spPr bwMode="auto">
          <a:xfrm>
            <a:off x="5220072" y="2497460"/>
            <a:ext cx="2880320" cy="5760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39" name="Rectángulo 38">
            <a:extLst>
              <a:ext uri="{FF2B5EF4-FFF2-40B4-BE49-F238E27FC236}">
                <a16:creationId xmlns:a16="http://schemas.microsoft.com/office/drawing/2014/main" id="{B941657F-CF92-41C3-93E3-C68FD697E370}"/>
              </a:ext>
            </a:extLst>
          </p:cNvPr>
          <p:cNvSpPr/>
          <p:nvPr/>
        </p:nvSpPr>
        <p:spPr bwMode="auto">
          <a:xfrm>
            <a:off x="3058739" y="15170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41" name="Rectángulo 40">
            <a:extLst>
              <a:ext uri="{FF2B5EF4-FFF2-40B4-BE49-F238E27FC236}">
                <a16:creationId xmlns:a16="http://schemas.microsoft.com/office/drawing/2014/main" id="{69FD7C12-D084-4117-8229-89BB154FA263}"/>
              </a:ext>
            </a:extLst>
          </p:cNvPr>
          <p:cNvSpPr/>
          <p:nvPr/>
        </p:nvSpPr>
        <p:spPr>
          <a:xfrm>
            <a:off x="1223941" y="4875778"/>
            <a:ext cx="1403843" cy="7032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Rectángulo 5">
            <a:extLst>
              <a:ext uri="{FF2B5EF4-FFF2-40B4-BE49-F238E27FC236}">
                <a16:creationId xmlns:a16="http://schemas.microsoft.com/office/drawing/2014/main" id="{7CA27FE2-5EF8-410B-A6F4-89FC2F8EA8BC}"/>
              </a:ext>
            </a:extLst>
          </p:cNvPr>
          <p:cNvSpPr/>
          <p:nvPr/>
        </p:nvSpPr>
        <p:spPr bwMode="auto">
          <a:xfrm>
            <a:off x="683568" y="1705372"/>
            <a:ext cx="1944216" cy="13681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cxnSp>
        <p:nvCxnSpPr>
          <p:cNvPr id="72" name="Conector recto 71">
            <a:extLst>
              <a:ext uri="{FF2B5EF4-FFF2-40B4-BE49-F238E27FC236}">
                <a16:creationId xmlns:a16="http://schemas.microsoft.com/office/drawing/2014/main" id="{27D41317-415D-472F-8F90-84C1F46C3ABD}"/>
              </a:ext>
            </a:extLst>
          </p:cNvPr>
          <p:cNvCxnSpPr>
            <a:cxnSpLocks/>
          </p:cNvCxnSpPr>
          <p:nvPr/>
        </p:nvCxnSpPr>
        <p:spPr bwMode="auto">
          <a:xfrm flipH="1" flipV="1">
            <a:off x="6143423" y="1860579"/>
            <a:ext cx="1411657" cy="1809382"/>
          </a:xfrm>
          <a:prstGeom prst="line">
            <a:avLst/>
          </a:prstGeom>
          <a:solidFill>
            <a:srgbClr val="1B369A"/>
          </a:solidFill>
          <a:ln w="9525" cap="flat" cmpd="sng" algn="ctr">
            <a:noFill/>
            <a:prstDash val="solid"/>
            <a:round/>
            <a:headEnd type="none" w="med" len="med"/>
            <a:tailEnd type="none" w="med" len="med"/>
          </a:ln>
          <a:effectLst/>
        </p:spPr>
      </p:cxnSp>
      <p:cxnSp>
        <p:nvCxnSpPr>
          <p:cNvPr id="77" name="Conector recto de flecha 76">
            <a:extLst>
              <a:ext uri="{FF2B5EF4-FFF2-40B4-BE49-F238E27FC236}">
                <a16:creationId xmlns:a16="http://schemas.microsoft.com/office/drawing/2014/main" id="{1C4185C9-A7D4-4B9A-87EA-AABA88856BAC}"/>
              </a:ext>
            </a:extLst>
          </p:cNvPr>
          <p:cNvCxnSpPr>
            <a:stCxn id="17" idx="6"/>
          </p:cNvCxnSpPr>
          <p:nvPr/>
        </p:nvCxnSpPr>
        <p:spPr bwMode="auto">
          <a:xfrm>
            <a:off x="6876257" y="3277547"/>
            <a:ext cx="1080119" cy="648071"/>
          </a:xfrm>
          <a:prstGeom prst="straightConnector1">
            <a:avLst/>
          </a:prstGeom>
          <a:solidFill>
            <a:srgbClr val="1B369A"/>
          </a:solidFill>
          <a:ln w="9525" cap="flat" cmpd="sng" algn="ctr">
            <a:noFill/>
            <a:prstDash val="solid"/>
            <a:round/>
            <a:headEnd type="none" w="med" len="med"/>
            <a:tailEnd type="triangle"/>
          </a:ln>
          <a:effectLst/>
        </p:spPr>
      </p:cxnSp>
      <p:sp>
        <p:nvSpPr>
          <p:cNvPr id="45" name="Rectángulo 44"/>
          <p:cNvSpPr/>
          <p:nvPr/>
        </p:nvSpPr>
        <p:spPr>
          <a:xfrm>
            <a:off x="39440" y="109137"/>
            <a:ext cx="10120560" cy="646325"/>
          </a:xfrm>
          <a:prstGeom prst="rect">
            <a:avLst/>
          </a:prstGeom>
          <a:noFill/>
        </p:spPr>
        <p:txBody>
          <a:bodyPr wrap="square" lIns="91432" tIns="45717" rIns="91432" bIns="45717">
            <a:spAutoFit/>
          </a:bodyPr>
          <a:lstStyle/>
          <a:p>
            <a:pPr algn="ctr"/>
            <a:r>
              <a:rPr lang="es-ES" sz="3600" b="1" dirty="0">
                <a:solidFill>
                  <a:schemeClr val="bg1"/>
                </a:solidFill>
                <a:latin typeface="+mj-lt"/>
                <a:cs typeface="Calibri" panose="020F0502020204030204" pitchFamily="34" charset="0"/>
              </a:rPr>
              <a:t>CONTROL INTERNO CONTABLE - 2017 </a:t>
            </a:r>
            <a:endParaRPr lang="es-CO" sz="3600" b="1" dirty="0">
              <a:solidFill>
                <a:schemeClr val="bg1"/>
              </a:solidFill>
              <a:latin typeface="+mj-lt"/>
              <a:cs typeface="Calibri" panose="020F0502020204030204" pitchFamily="34" charset="0"/>
            </a:endParaRPr>
          </a:p>
        </p:txBody>
      </p:sp>
      <p:pic>
        <p:nvPicPr>
          <p:cNvPr id="4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1273323"/>
            <a:ext cx="3244304" cy="4176465"/>
          </a:xfrm>
          <a:prstGeom prst="rect">
            <a:avLst/>
          </a:prstGeom>
          <a:noFill/>
          <a:ln w="9525">
            <a:noFill/>
            <a:miter lim="800000"/>
            <a:headEnd/>
            <a:tailEnd/>
          </a:ln>
          <a:effectLst/>
        </p:spPr>
      </p:pic>
      <p:sp>
        <p:nvSpPr>
          <p:cNvPr id="47" name="4 Rectángulo"/>
          <p:cNvSpPr/>
          <p:nvPr/>
        </p:nvSpPr>
        <p:spPr>
          <a:xfrm>
            <a:off x="3923928" y="1921396"/>
            <a:ext cx="5040560" cy="3293203"/>
          </a:xfrm>
          <a:prstGeom prst="rect">
            <a:avLst/>
          </a:prstGeom>
        </p:spPr>
        <p:txBody>
          <a:bodyPr wrap="square" lIns="91432" tIns="45717" rIns="91432" bIns="45717">
            <a:spAutoFit/>
          </a:bodyPr>
          <a:lstStyle/>
          <a:p>
            <a:pPr algn="just"/>
            <a:r>
              <a:rPr lang="es-ES" altLang="es-CO" sz="2600" b="1" dirty="0">
                <a:solidFill>
                  <a:srgbClr val="000000"/>
                </a:solidFill>
                <a:latin typeface="Arial" panose="020B0604020202020204" pitchFamily="34" charset="0"/>
              </a:rPr>
              <a:t>Representa la posibilidad de ocurrencia de eventos, tanto internos como externos, </a:t>
            </a:r>
            <a:r>
              <a:rPr lang="es-ES" altLang="es-CO" sz="2600" b="1" i="1" u="sng" dirty="0">
                <a:solidFill>
                  <a:srgbClr val="002060"/>
                </a:solidFill>
                <a:latin typeface="Arial" panose="020B0604020202020204" pitchFamily="34" charset="0"/>
              </a:rPr>
              <a:t>que tienen la probabilidad de afectar o impedir el logro de información contable con las características de</a:t>
            </a:r>
            <a:r>
              <a:rPr lang="es-ES" altLang="es-CO" sz="2600" b="1" dirty="0">
                <a:solidFill>
                  <a:schemeClr val="accent5">
                    <a:lumMod val="50000"/>
                  </a:schemeClr>
                </a:solidFill>
                <a:latin typeface="Arial" panose="020B0604020202020204" pitchFamily="34" charset="0"/>
              </a:rPr>
              <a:t> </a:t>
            </a:r>
            <a:r>
              <a:rPr lang="es-ES" altLang="es-CO" sz="2600" b="1" dirty="0">
                <a:latin typeface="Arial" panose="020B0604020202020204" pitchFamily="34" charset="0"/>
              </a:rPr>
              <a:t>relevancia y representación fiel</a:t>
            </a:r>
            <a:r>
              <a:rPr lang="es-ES" altLang="es-CO" sz="2600" b="1" dirty="0">
                <a:solidFill>
                  <a:srgbClr val="000000"/>
                </a:solidFill>
                <a:latin typeface="Arial" panose="020B0604020202020204" pitchFamily="34" charset="0"/>
              </a:rPr>
              <a:t>.</a:t>
            </a:r>
            <a:r>
              <a:rPr lang="es-ES" altLang="es-CO" sz="2600" b="1" dirty="0">
                <a:solidFill>
                  <a:srgbClr val="000000"/>
                </a:solidFill>
                <a:latin typeface="Tahoma" panose="020B0604030504040204" pitchFamily="34" charset="0"/>
              </a:rPr>
              <a:t> </a:t>
            </a:r>
            <a:endParaRPr lang="es-CO" sz="2600" b="1" dirty="0"/>
          </a:p>
        </p:txBody>
      </p:sp>
      <p:sp>
        <p:nvSpPr>
          <p:cNvPr id="48" name="CuadroTexto 47"/>
          <p:cNvSpPr txBox="1"/>
          <p:nvPr/>
        </p:nvSpPr>
        <p:spPr>
          <a:xfrm>
            <a:off x="3419872" y="1273324"/>
            <a:ext cx="5400600" cy="584775"/>
          </a:xfrm>
          <a:prstGeom prst="rect">
            <a:avLst/>
          </a:prstGeom>
          <a:noFill/>
        </p:spPr>
        <p:txBody>
          <a:bodyPr wrap="square" rtlCol="0">
            <a:spAutoFit/>
          </a:bodyPr>
          <a:lstStyle/>
          <a:p>
            <a:pPr algn="ctr"/>
            <a:r>
              <a:rPr lang="es-CO" sz="3200" b="1" dirty="0">
                <a:effectLst>
                  <a:outerShdw blurRad="38100" dist="38100" dir="2700000" algn="tl">
                    <a:srgbClr val="000000">
                      <a:alpha val="43137"/>
                    </a:srgbClr>
                  </a:outerShdw>
                </a:effectLst>
              </a:rPr>
              <a:t>Riesgo Contable</a:t>
            </a:r>
          </a:p>
        </p:txBody>
      </p:sp>
      <p:sp>
        <p:nvSpPr>
          <p:cNvPr id="49" name="10 Cerrar llave"/>
          <p:cNvSpPr/>
          <p:nvPr/>
        </p:nvSpPr>
        <p:spPr>
          <a:xfrm>
            <a:off x="3347864" y="1129309"/>
            <a:ext cx="556553" cy="4449704"/>
          </a:xfrm>
          <a:prstGeom prst="rightBrace">
            <a:avLst/>
          </a:prstGeom>
          <a:noFill/>
          <a:ln w="25400" cap="flat" cmpd="sng" algn="ctr">
            <a:solidFill>
              <a:srgbClr val="00B050"/>
            </a:solidFill>
            <a:prstDash val="solid"/>
          </a:ln>
          <a:effectLst>
            <a:outerShdw blurRad="40000" dist="20000" dir="5400000" rotWithShape="0">
              <a:srgbClr val="000000">
                <a:alpha val="38000"/>
              </a:srgbClr>
            </a:outerShdw>
          </a:effectLst>
        </p:spPr>
        <p:txBody>
          <a:bodyPr lIns="91432" tIns="45717" rIns="91432" bIns="45717" rtlCol="0" anchor="ctr"/>
          <a:lstStyle/>
          <a:p>
            <a:pPr algn="ctr" eaLnBrk="1" fontAlgn="auto" hangingPunct="1">
              <a:spcBef>
                <a:spcPts val="0"/>
              </a:spcBef>
              <a:spcAft>
                <a:spcPts val="0"/>
              </a:spcAft>
              <a:defRPr/>
            </a:pPr>
            <a:endParaRPr lang="es-ES" sz="1800" kern="0">
              <a:solidFill>
                <a:prstClr val="black"/>
              </a:solidFill>
              <a:latin typeface="Calibri"/>
            </a:endParaRPr>
          </a:p>
        </p:txBody>
      </p:sp>
    </p:spTree>
    <p:extLst>
      <p:ext uri="{BB962C8B-B14F-4D97-AF65-F5344CB8AC3E}">
        <p14:creationId xmlns:p14="http://schemas.microsoft.com/office/powerpoint/2010/main" val="3501414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decel="50000" fill="hold">
                                          <p:stCondLst>
                                            <p:cond delay="0"/>
                                          </p:stCondLst>
                                        </p:cTn>
                                        <p:tgtEl>
                                          <p:spTgt spid="4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9"/>
                                        </p:tgtEl>
                                        <p:attrNameLst>
                                          <p:attrName>ppt_w</p:attrName>
                                        </p:attrNameLst>
                                      </p:cBhvr>
                                      <p:tavLst>
                                        <p:tav tm="0">
                                          <p:val>
                                            <p:strVal val="#ppt_w*.05"/>
                                          </p:val>
                                        </p:tav>
                                        <p:tav tm="100000">
                                          <p:val>
                                            <p:strVal val="#ppt_w"/>
                                          </p:val>
                                        </p:tav>
                                      </p:tavLst>
                                    </p:anim>
                                    <p:anim calcmode="lin" valueType="num">
                                      <p:cBhvr>
                                        <p:cTn id="10" dur="1000" fill="hold"/>
                                        <p:tgtEl>
                                          <p:spTgt spid="4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circle(in)">
                                      <p:cBhvr>
                                        <p:cTn id="19"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1633363"/>
            <a:ext cx="3086411" cy="4320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6 Proceso"/>
          <p:cNvSpPr/>
          <p:nvPr/>
        </p:nvSpPr>
        <p:spPr bwMode="auto">
          <a:xfrm>
            <a:off x="323528" y="769268"/>
            <a:ext cx="3240360"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357 de 2008</a:t>
            </a:r>
          </a:p>
        </p:txBody>
      </p:sp>
      <p:sp>
        <p:nvSpPr>
          <p:cNvPr id="6" name="7 Flecha abajo"/>
          <p:cNvSpPr/>
          <p:nvPr/>
        </p:nvSpPr>
        <p:spPr bwMode="auto">
          <a:xfrm>
            <a:off x="1547664" y="1345334"/>
            <a:ext cx="484632" cy="216022"/>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7" name="8 Proceso"/>
          <p:cNvSpPr/>
          <p:nvPr/>
        </p:nvSpPr>
        <p:spPr bwMode="auto">
          <a:xfrm>
            <a:off x="5364088" y="769268"/>
            <a:ext cx="3600400"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193 de 2016</a:t>
            </a:r>
          </a:p>
        </p:txBody>
      </p:sp>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5128925" y="1951443"/>
            <a:ext cx="4070728" cy="3456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5 Flecha derecha"/>
          <p:cNvSpPr/>
          <p:nvPr/>
        </p:nvSpPr>
        <p:spPr bwMode="auto">
          <a:xfrm>
            <a:off x="3707904" y="3217540"/>
            <a:ext cx="1584176" cy="720080"/>
          </a:xfrm>
          <a:prstGeom prst="rightArrow">
            <a:avLst/>
          </a:prstGeom>
          <a:solidFill>
            <a:schemeClr val="bg2">
              <a:lumMod val="40000"/>
              <a:lumOff val="60000"/>
            </a:schemeClr>
          </a:solidFill>
          <a:ln w="9525" cap="flat" cmpd="sng" algn="ctr">
            <a:solidFill>
              <a:srgbClr val="FFC000"/>
            </a:solidFill>
            <a:prstDash val="solid"/>
            <a:round/>
            <a:headEnd type="none" w="med" len="med"/>
            <a:tailEnd type="none" w="med" len="med"/>
          </a:ln>
          <a:effectLst>
            <a:glow rad="63500">
              <a:schemeClr val="accent6">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0" name="7 Flecha abajo"/>
          <p:cNvSpPr/>
          <p:nvPr/>
        </p:nvSpPr>
        <p:spPr bwMode="auto">
          <a:xfrm>
            <a:off x="6825740" y="1345334"/>
            <a:ext cx="484632" cy="216022"/>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521034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31"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3000"/>
                            </p:stCondLst>
                            <p:childTnLst>
                              <p:par>
                                <p:cTn id="35" presetID="31"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65114" y="-22820"/>
            <a:ext cx="8728066" cy="971612"/>
          </a:xfrm>
        </p:spPr>
        <p:txBody>
          <a:bodyPr>
            <a:noAutofit/>
          </a:bodyPr>
          <a:lstStyle/>
          <a:p>
            <a:pPr lvl="0" algn="ctr" eaLnBrk="0" hangingPunct="0"/>
            <a:r>
              <a:rPr lang="es-ES" sz="3060" kern="1200" dirty="0">
                <a:solidFill>
                  <a:prstClr val="white"/>
                </a:solidFill>
                <a:ea typeface="+mn-ea"/>
                <a:cs typeface="+mn-cs"/>
              </a:rPr>
              <a:t>CONTROL INTERNO CONTABLE - 2017 </a:t>
            </a:r>
            <a:br>
              <a:rPr lang="es-ES" sz="3060" kern="1200" dirty="0">
                <a:solidFill>
                  <a:prstClr val="white"/>
                </a:solidFill>
                <a:ea typeface="+mn-ea"/>
                <a:cs typeface="+mn-cs"/>
              </a:rPr>
            </a:br>
            <a:r>
              <a:rPr lang="es-ES" sz="3060" kern="1200" dirty="0">
                <a:solidFill>
                  <a:prstClr val="white"/>
                </a:solidFill>
                <a:ea typeface="+mn-ea"/>
                <a:cs typeface="+mn-cs"/>
              </a:rPr>
              <a:t>ENTIDADES REPORTANTES Y OMISAS</a:t>
            </a:r>
            <a:endParaRPr lang="es-ES" sz="3060" dirty="0"/>
          </a:p>
        </p:txBody>
      </p:sp>
      <p:graphicFrame>
        <p:nvGraphicFramePr>
          <p:cNvPr id="6" name="6 Tabla"/>
          <p:cNvGraphicFramePr>
            <a:graphicFrameLocks noGrp="1"/>
          </p:cNvGraphicFramePr>
          <p:nvPr>
            <p:extLst>
              <p:ext uri="{D42A27DB-BD31-4B8C-83A1-F6EECF244321}">
                <p14:modId xmlns:p14="http://schemas.microsoft.com/office/powerpoint/2010/main" val="2264452531"/>
              </p:ext>
            </p:extLst>
          </p:nvPr>
        </p:nvGraphicFramePr>
        <p:xfrm>
          <a:off x="107505" y="1129308"/>
          <a:ext cx="8928990" cy="4585692"/>
        </p:xfrm>
        <a:graphic>
          <a:graphicData uri="http://schemas.openxmlformats.org/drawingml/2006/table">
            <a:tbl>
              <a:tblPr>
                <a:effectLst>
                  <a:outerShdw blurRad="50800" dist="38100" dir="8100000" algn="tr" rotWithShape="0">
                    <a:prstClr val="black">
                      <a:alpha val="40000"/>
                    </a:prstClr>
                  </a:outerShdw>
                </a:effectLst>
              </a:tblPr>
              <a:tblGrid>
                <a:gridCol w="1378391">
                  <a:extLst>
                    <a:ext uri="{9D8B030D-6E8A-4147-A177-3AD203B41FA5}">
                      <a16:colId xmlns:a16="http://schemas.microsoft.com/office/drawing/2014/main" val="20000"/>
                    </a:ext>
                  </a:extLst>
                </a:gridCol>
                <a:gridCol w="1082354">
                  <a:extLst>
                    <a:ext uri="{9D8B030D-6E8A-4147-A177-3AD203B41FA5}">
                      <a16:colId xmlns:a16="http://schemas.microsoft.com/office/drawing/2014/main" val="20001"/>
                    </a:ext>
                  </a:extLst>
                </a:gridCol>
                <a:gridCol w="1571702">
                  <a:extLst>
                    <a:ext uri="{9D8B030D-6E8A-4147-A177-3AD203B41FA5}">
                      <a16:colId xmlns:a16="http://schemas.microsoft.com/office/drawing/2014/main" val="20002"/>
                    </a:ext>
                  </a:extLst>
                </a:gridCol>
                <a:gridCol w="774835">
                  <a:extLst>
                    <a:ext uri="{9D8B030D-6E8A-4147-A177-3AD203B41FA5}">
                      <a16:colId xmlns:a16="http://schemas.microsoft.com/office/drawing/2014/main" val="20003"/>
                    </a:ext>
                  </a:extLst>
                </a:gridCol>
                <a:gridCol w="957893">
                  <a:extLst>
                    <a:ext uri="{9D8B030D-6E8A-4147-A177-3AD203B41FA5}">
                      <a16:colId xmlns:a16="http://schemas.microsoft.com/office/drawing/2014/main" val="20004"/>
                    </a:ext>
                  </a:extLst>
                </a:gridCol>
                <a:gridCol w="843684">
                  <a:extLst>
                    <a:ext uri="{9D8B030D-6E8A-4147-A177-3AD203B41FA5}">
                      <a16:colId xmlns:a16="http://schemas.microsoft.com/office/drawing/2014/main" val="20005"/>
                    </a:ext>
                  </a:extLst>
                </a:gridCol>
                <a:gridCol w="1147588">
                  <a:extLst>
                    <a:ext uri="{9D8B030D-6E8A-4147-A177-3AD203B41FA5}">
                      <a16:colId xmlns:a16="http://schemas.microsoft.com/office/drawing/2014/main" val="20006"/>
                    </a:ext>
                  </a:extLst>
                </a:gridCol>
                <a:gridCol w="1172543">
                  <a:extLst>
                    <a:ext uri="{9D8B030D-6E8A-4147-A177-3AD203B41FA5}">
                      <a16:colId xmlns:a16="http://schemas.microsoft.com/office/drawing/2014/main" val="20007"/>
                    </a:ext>
                  </a:extLst>
                </a:gridCol>
              </a:tblGrid>
              <a:tr h="591820">
                <a:tc>
                  <a:txBody>
                    <a:body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tcPr>
                </a:tc>
                <a:tc>
                  <a:txBody>
                    <a:body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tcPr>
                </a:tc>
                <a:tc>
                  <a:txBody>
                    <a:bodyPr/>
                    <a:lstStyle/>
                    <a:p>
                      <a:pPr algn="ctr" fontAlgn="b"/>
                      <a:r>
                        <a:rPr lang="es-ES" sz="1600" b="1" i="0" u="none" strike="noStrike" dirty="0">
                          <a:solidFill>
                            <a:schemeClr val="tx1"/>
                          </a:solidFill>
                          <a:latin typeface="Arial" pitchFamily="34" charset="0"/>
                          <a:cs typeface="Arial" pitchFamily="34" charset="0"/>
                        </a:rPr>
                        <a:t>Reportantes</a:t>
                      </a:r>
                    </a:p>
                  </a:txBody>
                  <a:tcPr marL="9525" marR="9525" marT="7144" marB="0" anchor="ctr">
                    <a:lnL>
                      <a:noFill/>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r>
                        <a:rPr lang="es-ES" sz="1600" b="1" i="0" u="none" strike="noStrike" dirty="0">
                          <a:solidFill>
                            <a:schemeClr val="tx1"/>
                          </a:solidFill>
                          <a:latin typeface="Arial" pitchFamily="34" charset="0"/>
                          <a:cs typeface="Arial" pitchFamily="34" charset="0"/>
                        </a:rPr>
                        <a:t>Omisas</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r>
                        <a:rPr lang="es-ES" sz="1600" b="1" i="0" u="none" strike="noStrike" dirty="0">
                          <a:solidFill>
                            <a:schemeClr val="tx1"/>
                          </a:solidFill>
                          <a:latin typeface="Arial" pitchFamily="34" charset="0"/>
                          <a:cs typeface="Arial" pitchFamily="34" charset="0"/>
                        </a:rPr>
                        <a:t>Universo</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358135">
                <a:tc rowSpan="4">
                  <a:txBody>
                    <a:bodyPr/>
                    <a:lstStyle/>
                    <a:p>
                      <a:pPr algn="ctr" fontAlgn="ctr"/>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Resolución</a:t>
                      </a:r>
                    </a:p>
                    <a:p>
                      <a:pPr algn="ctr" fontAlgn="ctr"/>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 357 de 2008</a:t>
                      </a:r>
                    </a:p>
                  </a:txBody>
                  <a:tcPr marL="9525" marR="9525" marT="7144" marB="0" anchor="ctr">
                    <a:lnL>
                      <a:noFill/>
                    </a:lnL>
                    <a:lnR w="6350" cap="flat" cmpd="sng" algn="ctr">
                      <a:solidFill>
                        <a:srgbClr val="FFFFFF"/>
                      </a:solidFill>
                      <a:prstDash val="solid"/>
                      <a:round/>
                      <a:headEnd type="none" w="med" len="med"/>
                      <a:tailEnd type="none" w="med" len="med"/>
                    </a:lnR>
                    <a:lnT>
                      <a:noFill/>
                    </a:lnT>
                    <a:lnB>
                      <a:noFill/>
                    </a:lnB>
                    <a:solidFill>
                      <a:schemeClr val="accent5">
                        <a:lumMod val="75000"/>
                      </a:schemeClr>
                    </a:solidFill>
                  </a:tcPr>
                </a:tc>
                <a:tc>
                  <a:txBody>
                    <a:bodyPr/>
                    <a:lstStyle/>
                    <a:p>
                      <a:pPr algn="ctr" fontAlgn="b"/>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Nacional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5">
                        <a:lumMod val="75000"/>
                      </a:schemeClr>
                    </a:solidFill>
                  </a:tcPr>
                </a:tc>
                <a:tc>
                  <a:txBody>
                    <a:bodyPr/>
                    <a:lstStyle/>
                    <a:p>
                      <a:pPr algn="ctr" fontAlgn="ctr"/>
                      <a:r>
                        <a:rPr lang="es-ES" sz="1300" b="0" i="0" u="none" strike="noStrike" dirty="0">
                          <a:solidFill>
                            <a:schemeClr val="tx1"/>
                          </a:solidFill>
                          <a:latin typeface="Arial" pitchFamily="34" charset="0"/>
                          <a:cs typeface="Arial" pitchFamily="34" charset="0"/>
                        </a:rPr>
                        <a:t>234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0" i="0" u="none" strike="noStrike" dirty="0">
                          <a:solidFill>
                            <a:schemeClr val="tx1"/>
                          </a:solidFill>
                          <a:latin typeface="Arial" pitchFamily="34" charset="0"/>
                          <a:cs typeface="Arial" pitchFamily="34" charset="0"/>
                        </a:rPr>
                        <a:t>12,9%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1" i="0" u="none" strike="noStrike" dirty="0">
                          <a:solidFill>
                            <a:schemeClr val="tx1"/>
                          </a:solidFill>
                          <a:latin typeface="Arial" pitchFamily="34" charset="0"/>
                          <a:cs typeface="Arial" pitchFamily="34" charset="0"/>
                        </a:rPr>
                        <a:t>5</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0" i="0" u="none" strike="noStrike" dirty="0">
                          <a:solidFill>
                            <a:schemeClr val="tx1"/>
                          </a:solidFill>
                          <a:latin typeface="Arial" pitchFamily="34" charset="0"/>
                          <a:cs typeface="Arial" pitchFamily="34" charset="0"/>
                        </a:rPr>
                        <a:t>4,1%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1" i="0" u="none" strike="noStrike" dirty="0">
                          <a:solidFill>
                            <a:schemeClr val="tx1"/>
                          </a:solidFill>
                          <a:latin typeface="Arial" pitchFamily="34" charset="0"/>
                          <a:cs typeface="Arial" pitchFamily="34" charset="0"/>
                        </a:rPr>
                        <a:t>239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0" i="0" u="none" strike="noStrike" dirty="0">
                          <a:solidFill>
                            <a:schemeClr val="tx1"/>
                          </a:solidFill>
                          <a:latin typeface="Arial" pitchFamily="34" charset="0"/>
                          <a:cs typeface="Arial" pitchFamily="34" charset="0"/>
                        </a:rPr>
                        <a:t>12,4%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extLst>
                  <a:ext uri="{0D108BD9-81ED-4DB2-BD59-A6C34878D82A}">
                    <a16:rowId xmlns:a16="http://schemas.microsoft.com/office/drawing/2014/main" val="10001"/>
                  </a:ext>
                </a:extLst>
              </a:tr>
              <a:tr h="358135">
                <a:tc vMerge="1">
                  <a:txBody>
                    <a:bodyPr/>
                    <a:lstStyle/>
                    <a:p>
                      <a:endParaRPr lang="es-ES"/>
                    </a:p>
                  </a:txBody>
                  <a:tcPr/>
                </a:tc>
                <a:tc>
                  <a:txBody>
                    <a:bodyPr/>
                    <a:lstStyle/>
                    <a:p>
                      <a:pPr algn="ctr" fontAlgn="b"/>
                      <a:r>
                        <a:rPr lang="es-ES" sz="14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Territorial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75000"/>
                      </a:schemeClr>
                    </a:solidFill>
                  </a:tcPr>
                </a:tc>
                <a:tc>
                  <a:txBody>
                    <a:bodyPr/>
                    <a:lstStyle/>
                    <a:p>
                      <a:pPr algn="ctr" fontAlgn="ctr"/>
                      <a:r>
                        <a:rPr lang="es-ES" sz="1300" b="0" i="0" u="none" strike="noStrike" dirty="0">
                          <a:solidFill>
                            <a:schemeClr val="tx1"/>
                          </a:solidFill>
                          <a:latin typeface="Arial" pitchFamily="34" charset="0"/>
                          <a:cs typeface="Arial" pitchFamily="34" charset="0"/>
                        </a:rPr>
                        <a:t>1.573</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0" i="0" u="none" strike="noStrike" dirty="0">
                          <a:solidFill>
                            <a:schemeClr val="tx1"/>
                          </a:solidFill>
                          <a:latin typeface="Arial" pitchFamily="34" charset="0"/>
                          <a:cs typeface="Arial" pitchFamily="34" charset="0"/>
                        </a:rPr>
                        <a:t>87,0%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1" i="0" u="none" strike="noStrike" dirty="0">
                          <a:solidFill>
                            <a:schemeClr val="tx1"/>
                          </a:solidFill>
                          <a:latin typeface="Arial" pitchFamily="34" charset="0"/>
                          <a:cs typeface="Arial" pitchFamily="34" charset="0"/>
                        </a:rPr>
                        <a:t>118</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0" i="0" u="none" strike="noStrike" dirty="0">
                          <a:solidFill>
                            <a:schemeClr val="tx1"/>
                          </a:solidFill>
                          <a:latin typeface="Arial" pitchFamily="34" charset="0"/>
                          <a:cs typeface="Arial" pitchFamily="34" charset="0"/>
                        </a:rPr>
                        <a:t>95,9%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1" i="0" u="none" strike="noStrike" dirty="0">
                          <a:solidFill>
                            <a:schemeClr val="tx1"/>
                          </a:solidFill>
                          <a:latin typeface="Arial" pitchFamily="34" charset="0"/>
                          <a:cs typeface="Arial" pitchFamily="34" charset="0"/>
                        </a:rPr>
                        <a:t>1.691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0" i="0" u="none" strike="noStrike" dirty="0">
                          <a:solidFill>
                            <a:schemeClr val="tx1"/>
                          </a:solidFill>
                          <a:latin typeface="Arial" pitchFamily="34" charset="0"/>
                          <a:cs typeface="Arial" pitchFamily="34" charset="0"/>
                        </a:rPr>
                        <a:t>87,6%</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extLst>
                  <a:ext uri="{0D108BD9-81ED-4DB2-BD59-A6C34878D82A}">
                    <a16:rowId xmlns:a16="http://schemas.microsoft.com/office/drawing/2014/main" val="10002"/>
                  </a:ext>
                </a:extLst>
              </a:tr>
              <a:tr h="315765">
                <a:tc vMerge="1">
                  <a:txBody>
                    <a:bodyPr/>
                    <a:lstStyle/>
                    <a:p>
                      <a:endParaRPr lang="es-ES"/>
                    </a:p>
                  </a:txBody>
                  <a:tcPr/>
                </a:tc>
                <a:tc>
                  <a:txBody>
                    <a:bodyPr/>
                    <a:lstStyle/>
                    <a:p>
                      <a:pPr algn="ctr" fontAlgn="b"/>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SGR</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75000"/>
                      </a:schemeClr>
                    </a:solidFill>
                  </a:tcPr>
                </a:tc>
                <a:tc>
                  <a:txBody>
                    <a:bodyPr/>
                    <a:lstStyle/>
                    <a:p>
                      <a:pPr algn="ctr" fontAlgn="ctr"/>
                      <a:r>
                        <a:rPr lang="es-ES" sz="1300" b="0" i="0" u="none" strike="noStrike" dirty="0">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0" i="0" u="none" strike="noStrike" dirty="0">
                          <a:solidFill>
                            <a:schemeClr val="tx1"/>
                          </a:solidFill>
                          <a:latin typeface="Arial" pitchFamily="34" charset="0"/>
                          <a:cs typeface="Arial" pitchFamily="34" charset="0"/>
                        </a:rPr>
                        <a:t>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0" i="0" u="none" strike="noStrike" dirty="0">
                          <a:solidFill>
                            <a:schemeClr val="tx1"/>
                          </a:solidFill>
                          <a:latin typeface="Arial" pitchFamily="34" charset="0"/>
                          <a:cs typeface="Arial" pitchFamily="34" charset="0"/>
                        </a:rPr>
                        <a:t>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1" i="0" u="none" strike="noStrike" dirty="0">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extLst>
                  <a:ext uri="{0D108BD9-81ED-4DB2-BD59-A6C34878D82A}">
                    <a16:rowId xmlns:a16="http://schemas.microsoft.com/office/drawing/2014/main" val="10003"/>
                  </a:ext>
                </a:extLst>
              </a:tr>
              <a:tr h="591820">
                <a:tc vMerge="1">
                  <a:txBody>
                    <a:bodyPr/>
                    <a:lstStyle/>
                    <a:p>
                      <a:endParaRPr lang="es-ES"/>
                    </a:p>
                  </a:txBody>
                  <a:tcPr/>
                </a:tc>
                <a:tc>
                  <a:txBody>
                    <a:bodyPr/>
                    <a:lstStyle/>
                    <a:p>
                      <a:pPr algn="ctr" fontAlgn="b"/>
                      <a:r>
                        <a:rPr lang="es-ES" sz="14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TOTAL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accent5">
                        <a:lumMod val="75000"/>
                      </a:schemeClr>
                    </a:solidFill>
                  </a:tcPr>
                </a:tc>
                <a:tc>
                  <a:txBody>
                    <a:bodyPr/>
                    <a:lstStyle/>
                    <a:p>
                      <a:pPr algn="ctr" fontAlgn="ctr"/>
                      <a:r>
                        <a:rPr lang="es-ES" sz="1400" b="1" i="0" u="none" strike="noStrike" dirty="0">
                          <a:solidFill>
                            <a:schemeClr val="tx1"/>
                          </a:solidFill>
                          <a:latin typeface="Arial" pitchFamily="34" charset="0"/>
                          <a:cs typeface="Arial" pitchFamily="34" charset="0"/>
                        </a:rPr>
                        <a:t>1.808</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400" b="1" i="0" u="none" strike="noStrike" dirty="0">
                          <a:solidFill>
                            <a:schemeClr val="tx1"/>
                          </a:solidFill>
                          <a:latin typeface="Arial" pitchFamily="34" charset="0"/>
                          <a:cs typeface="Arial" pitchFamily="34" charset="0"/>
                        </a:rPr>
                        <a:t>123</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400" b="1" i="0" u="none" strike="noStrike" dirty="0">
                          <a:solidFill>
                            <a:schemeClr val="tx1"/>
                          </a:solidFill>
                          <a:latin typeface="Arial" pitchFamily="34" charset="0"/>
                          <a:cs typeface="Arial" pitchFamily="34" charset="0"/>
                        </a:rPr>
                        <a:t>1.931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extLst>
                  <a:ext uri="{0D108BD9-81ED-4DB2-BD59-A6C34878D82A}">
                    <a16:rowId xmlns:a16="http://schemas.microsoft.com/office/drawing/2014/main" val="10004"/>
                  </a:ext>
                </a:extLst>
              </a:tr>
              <a:tr h="226777">
                <a:tc>
                  <a:txBody>
                    <a:body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tcPr>
                </a:tc>
                <a:tc>
                  <a:txBody>
                    <a:body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tcPr>
                </a:tc>
                <a:tc>
                  <a:txBody>
                    <a:bodyPr/>
                    <a:lstStyle/>
                    <a:p>
                      <a:pPr algn="ctr" fontAlgn="ctr"/>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300" b="0" i="0" u="none" strike="noStrike">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300" b="0" i="0" u="none" strike="noStrike">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300" b="0" i="0" u="none" strike="noStrike">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591820">
                <a:tc>
                  <a:txBody>
                    <a:body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tcPr>
                </a:tc>
                <a:tc>
                  <a:txBody>
                    <a:body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tcPr>
                </a:tc>
                <a:tc>
                  <a:txBody>
                    <a:bodyPr/>
                    <a:lstStyle/>
                    <a:p>
                      <a:pPr algn="ctr" fontAlgn="b"/>
                      <a:r>
                        <a:rPr lang="es-ES" sz="1600" b="1" i="0" u="none" strike="noStrike" dirty="0">
                          <a:solidFill>
                            <a:schemeClr val="tx1"/>
                          </a:solidFill>
                          <a:latin typeface="Arial" pitchFamily="34" charset="0"/>
                          <a:cs typeface="Arial" pitchFamily="34" charset="0"/>
                        </a:rPr>
                        <a:t>Reportantes</a:t>
                      </a:r>
                    </a:p>
                  </a:txBody>
                  <a:tcPr marL="9525" marR="9525" marT="7144" marB="0" anchor="ctr">
                    <a:lnL>
                      <a:noFill/>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r>
                        <a:rPr lang="es-ES" sz="1600" b="1" i="0" u="none" strike="noStrike" dirty="0">
                          <a:solidFill>
                            <a:schemeClr val="tx1"/>
                          </a:solidFill>
                          <a:latin typeface="Arial" pitchFamily="34" charset="0"/>
                          <a:cs typeface="Arial" pitchFamily="34" charset="0"/>
                        </a:rPr>
                        <a:t>Omisas</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r>
                        <a:rPr lang="es-ES" sz="1600" b="1" i="0" u="none" strike="noStrike" dirty="0">
                          <a:solidFill>
                            <a:schemeClr val="tx1"/>
                          </a:solidFill>
                          <a:latin typeface="Arial" pitchFamily="34" charset="0"/>
                          <a:cs typeface="Arial" pitchFamily="34" charset="0"/>
                        </a:rPr>
                        <a:t>Universo</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6"/>
                  </a:ext>
                </a:extLst>
              </a:tr>
              <a:tr h="316474">
                <a:tc rowSpan="4">
                  <a:txBody>
                    <a:bodyPr/>
                    <a:lstStyle/>
                    <a:p>
                      <a:pPr marL="0" algn="ctr" defTabSz="914400" rtl="0" eaLnBrk="1" fontAlgn="b" latinLnBrk="0" hangingPunct="1"/>
                      <a:r>
                        <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Resolución</a:t>
                      </a:r>
                    </a:p>
                    <a:p>
                      <a:pPr marL="0" algn="ctr" defTabSz="914400" rtl="0" eaLnBrk="1" fontAlgn="b" latinLnBrk="0" hangingPunct="1"/>
                      <a:r>
                        <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193 de 2016</a:t>
                      </a:r>
                    </a:p>
                  </a:txBody>
                  <a:tcPr marL="9525" marR="9525" marT="7144" marB="0" anchor="ctr">
                    <a:lnL>
                      <a:noFill/>
                    </a:lnL>
                    <a:lnR w="6350" cap="flat" cmpd="sng" algn="ctr">
                      <a:solidFill>
                        <a:srgbClr val="FFFFFF"/>
                      </a:solidFill>
                      <a:prstDash val="solid"/>
                      <a:round/>
                      <a:headEnd type="none" w="med" len="med"/>
                      <a:tailEnd type="none" w="med" len="med"/>
                    </a:lnR>
                    <a:lnT>
                      <a:noFill/>
                    </a:lnT>
                    <a:lnB>
                      <a:noFill/>
                    </a:lnB>
                    <a:solidFill>
                      <a:schemeClr val="accent5">
                        <a:lumMod val="75000"/>
                      </a:schemeClr>
                    </a:solidFill>
                  </a:tcPr>
                </a:tc>
                <a:tc>
                  <a:txBody>
                    <a:bodyPr/>
                    <a:lstStyle/>
                    <a:p>
                      <a:pPr marL="0" algn="ctr" defTabSz="914400" rtl="0" eaLnBrk="1" fontAlgn="b" latinLnBrk="0" hangingPunct="1"/>
                      <a:r>
                        <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Nacional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5">
                        <a:lumMod val="75000"/>
                      </a:schemeClr>
                    </a:solidFill>
                  </a:tcPr>
                </a:tc>
                <a:tc>
                  <a:txBody>
                    <a:bodyPr/>
                    <a:lstStyle/>
                    <a:p>
                      <a:pPr algn="ctr" fontAlgn="ctr"/>
                      <a:r>
                        <a:rPr lang="es-ES" sz="1300" b="0" i="0" u="none" strike="noStrike" dirty="0">
                          <a:solidFill>
                            <a:schemeClr val="tx1"/>
                          </a:solidFill>
                          <a:latin typeface="Arial" pitchFamily="34" charset="0"/>
                          <a:cs typeface="Arial" pitchFamily="34" charset="0"/>
                        </a:rPr>
                        <a:t>114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0" i="0" u="none" strike="noStrike" dirty="0">
                          <a:solidFill>
                            <a:schemeClr val="tx1"/>
                          </a:solidFill>
                          <a:latin typeface="Arial" pitchFamily="34" charset="0"/>
                          <a:cs typeface="Arial" pitchFamily="34" charset="0"/>
                        </a:rPr>
                        <a:t>7,0%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0" i="0" u="none" strike="noStrike" dirty="0">
                          <a:solidFill>
                            <a:schemeClr val="tx1"/>
                          </a:solidFill>
                          <a:latin typeface="Arial" pitchFamily="34" charset="0"/>
                          <a:cs typeface="Arial" pitchFamily="34" charset="0"/>
                        </a:rPr>
                        <a:t>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0" i="0" u="none" strike="noStrike" dirty="0">
                          <a:solidFill>
                            <a:schemeClr val="tx1"/>
                          </a:solidFill>
                          <a:latin typeface="Arial" pitchFamily="34" charset="0"/>
                          <a:cs typeface="Arial" pitchFamily="34" charset="0"/>
                        </a:rPr>
                        <a:t>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1" i="0" u="none" strike="noStrike" dirty="0">
                          <a:solidFill>
                            <a:schemeClr val="tx1"/>
                          </a:solidFill>
                          <a:latin typeface="Arial" pitchFamily="34" charset="0"/>
                          <a:cs typeface="Arial" pitchFamily="34" charset="0"/>
                        </a:rPr>
                        <a:t>114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0" i="0" u="none" strike="noStrike">
                          <a:solidFill>
                            <a:schemeClr val="tx1"/>
                          </a:solidFill>
                          <a:latin typeface="Arial" pitchFamily="34" charset="0"/>
                          <a:cs typeface="Arial" pitchFamily="34" charset="0"/>
                        </a:rPr>
                        <a:t>6,3%</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extLst>
                  <a:ext uri="{0D108BD9-81ED-4DB2-BD59-A6C34878D82A}">
                    <a16:rowId xmlns:a16="http://schemas.microsoft.com/office/drawing/2014/main" val="10007"/>
                  </a:ext>
                </a:extLst>
              </a:tr>
              <a:tr h="358135">
                <a:tc vMerge="1">
                  <a:txBody>
                    <a:bodyPr/>
                    <a:lstStyle/>
                    <a:p>
                      <a:endParaRPr lang="es-ES"/>
                    </a:p>
                  </a:txBody>
                  <a:tcPr/>
                </a:tc>
                <a:tc>
                  <a:txBody>
                    <a:bodyPr/>
                    <a:lstStyle/>
                    <a:p>
                      <a:pPr marL="0" algn="ctr" defTabSz="914400" rtl="0" eaLnBrk="1" fontAlgn="b" latinLnBrk="0" hangingPunct="1"/>
                      <a:r>
                        <a:rPr lang="es-ES" sz="14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Territorial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75000"/>
                      </a:schemeClr>
                    </a:solidFill>
                  </a:tcPr>
                </a:tc>
                <a:tc>
                  <a:txBody>
                    <a:bodyPr/>
                    <a:lstStyle/>
                    <a:p>
                      <a:pPr algn="ctr" fontAlgn="ctr"/>
                      <a:r>
                        <a:rPr lang="es-ES" sz="1300" b="0" i="0" u="none" strike="noStrike" dirty="0">
                          <a:solidFill>
                            <a:schemeClr val="tx1"/>
                          </a:solidFill>
                          <a:latin typeface="Arial" pitchFamily="34" charset="0"/>
                          <a:cs typeface="Arial" pitchFamily="34" charset="0"/>
                        </a:rPr>
                        <a:t>1.504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0" i="0" u="none" strike="noStrike" dirty="0">
                          <a:solidFill>
                            <a:schemeClr val="tx1"/>
                          </a:solidFill>
                          <a:latin typeface="Arial" pitchFamily="34" charset="0"/>
                          <a:cs typeface="Arial" pitchFamily="34" charset="0"/>
                        </a:rPr>
                        <a:t>92,9%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1" i="0" u="none" strike="noStrike" dirty="0">
                          <a:solidFill>
                            <a:schemeClr val="tx1"/>
                          </a:solidFill>
                          <a:latin typeface="Arial" pitchFamily="34" charset="0"/>
                          <a:cs typeface="Arial" pitchFamily="34" charset="0"/>
                        </a:rPr>
                        <a:t>191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0"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1" i="0" u="none" strike="noStrike" dirty="0">
                          <a:solidFill>
                            <a:schemeClr val="tx1"/>
                          </a:solidFill>
                          <a:latin typeface="Arial" pitchFamily="34" charset="0"/>
                          <a:cs typeface="Arial" pitchFamily="34" charset="0"/>
                        </a:rPr>
                        <a:t>1.695</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0" i="0" u="none" strike="noStrike">
                          <a:solidFill>
                            <a:schemeClr val="tx1"/>
                          </a:solidFill>
                          <a:latin typeface="Arial" pitchFamily="34" charset="0"/>
                          <a:cs typeface="Arial" pitchFamily="34" charset="0"/>
                        </a:rPr>
                        <a:t>93,6%</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extLst>
                  <a:ext uri="{0D108BD9-81ED-4DB2-BD59-A6C34878D82A}">
                    <a16:rowId xmlns:a16="http://schemas.microsoft.com/office/drawing/2014/main" val="10008"/>
                  </a:ext>
                </a:extLst>
              </a:tr>
              <a:tr h="284991">
                <a:tc vMerge="1">
                  <a:txBody>
                    <a:bodyPr/>
                    <a:lstStyle/>
                    <a:p>
                      <a:endParaRPr lang="es-ES"/>
                    </a:p>
                  </a:txBody>
                  <a:tcPr/>
                </a:tc>
                <a:tc>
                  <a:txBody>
                    <a:bodyPr/>
                    <a:lstStyle/>
                    <a:p>
                      <a:pPr marL="0" algn="ctr" defTabSz="914400" rtl="0" eaLnBrk="1" fontAlgn="b" latinLnBrk="0" hangingPunct="1"/>
                      <a:r>
                        <a:rPr lang="es-ES" sz="1600" b="1" i="0" u="none" strike="noStrike" kern="1200" dirty="0" err="1">
                          <a:solidFill>
                            <a:schemeClr val="tx1"/>
                          </a:solidFill>
                          <a:effectLst>
                            <a:outerShdw blurRad="38100" dist="38100" dir="2700000" algn="tl">
                              <a:srgbClr val="000000">
                                <a:alpha val="43137"/>
                              </a:srgbClr>
                            </a:outerShdw>
                          </a:effectLst>
                          <a:latin typeface="Arial" pitchFamily="34" charset="0"/>
                          <a:ea typeface="+mn-ea"/>
                          <a:cs typeface="Arial" pitchFamily="34" charset="0"/>
                        </a:rPr>
                        <a:t>Banrep</a:t>
                      </a:r>
                      <a:endPar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75000"/>
                      </a:schemeClr>
                    </a:solidFill>
                  </a:tcPr>
                </a:tc>
                <a:tc>
                  <a:txBody>
                    <a:bodyPr/>
                    <a:lstStyle/>
                    <a:p>
                      <a:pPr algn="ctr" fontAlgn="ctr"/>
                      <a:r>
                        <a:rPr lang="es-ES" sz="1300" b="0" i="0" u="none" strike="noStrike">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0" i="0" u="none" strike="noStrike" dirty="0">
                          <a:solidFill>
                            <a:schemeClr val="tx1"/>
                          </a:solidFill>
                          <a:latin typeface="Arial" pitchFamily="34" charset="0"/>
                          <a:cs typeface="Arial" pitchFamily="34" charset="0"/>
                        </a:rPr>
                        <a:t>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0" i="0" u="none" strike="noStrike" dirty="0">
                          <a:solidFill>
                            <a:schemeClr val="tx1"/>
                          </a:solidFill>
                          <a:latin typeface="Arial" pitchFamily="34" charset="0"/>
                          <a:cs typeface="Arial" pitchFamily="34" charset="0"/>
                        </a:rPr>
                        <a:t>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1" i="0" u="none" strike="noStrike" dirty="0">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extLst>
                  <a:ext uri="{0D108BD9-81ED-4DB2-BD59-A6C34878D82A}">
                    <a16:rowId xmlns:a16="http://schemas.microsoft.com/office/drawing/2014/main" val="10009"/>
                  </a:ext>
                </a:extLst>
              </a:tr>
              <a:tr h="591820">
                <a:tc vMerge="1">
                  <a:txBody>
                    <a:bodyPr/>
                    <a:lstStyle/>
                    <a:p>
                      <a:endParaRPr lang="es-ES"/>
                    </a:p>
                  </a:txBody>
                  <a:tcPr/>
                </a:tc>
                <a:tc>
                  <a:txBody>
                    <a:bodyPr/>
                    <a:lstStyle/>
                    <a:p>
                      <a:pPr marL="0" algn="ctr" defTabSz="914400" rtl="0" eaLnBrk="1" fontAlgn="b" latinLnBrk="0" hangingPunct="1"/>
                      <a:r>
                        <a:rPr lang="es-ES" sz="14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TOTAL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accent5">
                        <a:lumMod val="75000"/>
                      </a:schemeClr>
                    </a:solidFill>
                  </a:tcPr>
                </a:tc>
                <a:tc>
                  <a:txBody>
                    <a:bodyPr/>
                    <a:lstStyle/>
                    <a:p>
                      <a:pPr algn="ctr" fontAlgn="ctr"/>
                      <a:r>
                        <a:rPr lang="es-ES" sz="1400" b="1" i="0" u="none" strike="noStrike" dirty="0">
                          <a:solidFill>
                            <a:schemeClr val="tx1"/>
                          </a:solidFill>
                          <a:latin typeface="Arial" pitchFamily="34" charset="0"/>
                          <a:cs typeface="Arial" pitchFamily="34" charset="0"/>
                        </a:rPr>
                        <a:t>1.619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400" b="1" i="0" u="none" strike="noStrike" dirty="0">
                          <a:solidFill>
                            <a:schemeClr val="tx1"/>
                          </a:solidFill>
                          <a:latin typeface="Arial" pitchFamily="34" charset="0"/>
                          <a:cs typeface="Arial" pitchFamily="34" charset="0"/>
                        </a:rPr>
                        <a:t>191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400" b="1" i="0" u="none" strike="noStrike" dirty="0">
                          <a:solidFill>
                            <a:schemeClr val="tx1"/>
                          </a:solidFill>
                          <a:latin typeface="Arial" pitchFamily="34" charset="0"/>
                          <a:cs typeface="Arial" pitchFamily="34" charset="0"/>
                        </a:rPr>
                        <a:t>1.810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tc>
                  <a:txBody>
                    <a:body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chemeClr val="bg1">
                            <a:lumMod val="85000"/>
                          </a:schemeClr>
                        </a:gs>
                      </a:gsLst>
                      <a:lin ang="2700000" scaled="1"/>
                      <a:tileRect/>
                    </a:gra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23880968"/>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25</a:t>
            </a:fld>
            <a:endParaRPr lang="es-ES_tradnl"/>
          </a:p>
        </p:txBody>
      </p:sp>
      <p:sp>
        <p:nvSpPr>
          <p:cNvPr id="3" name="object 2"/>
          <p:cNvSpPr/>
          <p:nvPr/>
        </p:nvSpPr>
        <p:spPr>
          <a:xfrm>
            <a:off x="-36512" y="0"/>
            <a:ext cx="9180512" cy="206541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3"/>
          <p:cNvSpPr/>
          <p:nvPr/>
        </p:nvSpPr>
        <p:spPr>
          <a:xfrm>
            <a:off x="4140067" y="4097793"/>
            <a:ext cx="913404" cy="8479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5"/>
          <p:cNvSpPr txBox="1"/>
          <p:nvPr/>
        </p:nvSpPr>
        <p:spPr>
          <a:xfrm>
            <a:off x="3685381" y="3593737"/>
            <a:ext cx="1772285" cy="421640"/>
          </a:xfrm>
          <a:prstGeom prst="rect">
            <a:avLst/>
          </a:prstGeom>
        </p:spPr>
        <p:txBody>
          <a:bodyPr vert="horz" wrap="square" lIns="0" tIns="12700" rIns="0" bIns="0" rtlCol="0">
            <a:spAutoFit/>
          </a:bodyPr>
          <a:lstStyle/>
          <a:p>
            <a:pPr marL="12700">
              <a:lnSpc>
                <a:spcPct val="100000"/>
              </a:lnSpc>
              <a:spcBef>
                <a:spcPts val="100"/>
              </a:spcBef>
            </a:pPr>
            <a:r>
              <a:rPr sz="2600" spc="-5" dirty="0">
                <a:solidFill>
                  <a:srgbClr val="800000"/>
                </a:solidFill>
                <a:latin typeface="Arial"/>
                <a:cs typeface="Arial"/>
              </a:rPr>
              <a:t>@</a:t>
            </a:r>
            <a:r>
              <a:rPr sz="2600" dirty="0">
                <a:solidFill>
                  <a:srgbClr val="800000"/>
                </a:solidFill>
                <a:latin typeface="Arial"/>
                <a:cs typeface="Arial"/>
              </a:rPr>
              <a:t>I</a:t>
            </a:r>
            <a:r>
              <a:rPr sz="2600" spc="-5" dirty="0">
                <a:solidFill>
                  <a:srgbClr val="800000"/>
                </a:solidFill>
                <a:latin typeface="Arial"/>
                <a:cs typeface="Arial"/>
              </a:rPr>
              <a:t>MF</a:t>
            </a:r>
            <a:r>
              <a:rPr sz="2600" dirty="0">
                <a:solidFill>
                  <a:srgbClr val="800000"/>
                </a:solidFill>
                <a:latin typeface="Arial"/>
                <a:cs typeface="Arial"/>
              </a:rPr>
              <a:t>.O</a:t>
            </a:r>
            <a:r>
              <a:rPr sz="2600" spc="-5" dirty="0">
                <a:solidFill>
                  <a:srgbClr val="800000"/>
                </a:solidFill>
                <a:latin typeface="Arial"/>
                <a:cs typeface="Arial"/>
              </a:rPr>
              <a:t>RG</a:t>
            </a:r>
            <a:endParaRPr sz="2600" dirty="0">
              <a:latin typeface="Arial"/>
              <a:cs typeface="Arial"/>
            </a:endParaRPr>
          </a:p>
        </p:txBody>
      </p:sp>
      <p:sp>
        <p:nvSpPr>
          <p:cNvPr id="8" name="object 6"/>
          <p:cNvSpPr txBox="1"/>
          <p:nvPr/>
        </p:nvSpPr>
        <p:spPr>
          <a:xfrm>
            <a:off x="539552" y="2194570"/>
            <a:ext cx="7702752" cy="1166986"/>
          </a:xfrm>
          <a:prstGeom prst="rect">
            <a:avLst/>
          </a:prstGeom>
        </p:spPr>
        <p:txBody>
          <a:bodyPr vert="horz" wrap="square" lIns="0" tIns="25400" rIns="0" bIns="0" rtlCol="0">
            <a:spAutoFit/>
          </a:bodyPr>
          <a:lstStyle/>
          <a:p>
            <a:pPr marL="12700" marR="5080" indent="435609">
              <a:lnSpc>
                <a:spcPts val="2870"/>
              </a:lnSpc>
              <a:spcBef>
                <a:spcPts val="200"/>
              </a:spcBef>
            </a:pPr>
            <a:r>
              <a:rPr sz="2400" b="1" spc="-5" dirty="0">
                <a:solidFill>
                  <a:srgbClr val="800000"/>
                </a:solidFill>
                <a:latin typeface="Arial"/>
                <a:cs typeface="Arial"/>
              </a:rPr>
              <a:t>Página </a:t>
            </a:r>
            <a:r>
              <a:rPr sz="2400" b="1" spc="-20" dirty="0">
                <a:solidFill>
                  <a:srgbClr val="800000"/>
                </a:solidFill>
                <a:latin typeface="Arial"/>
                <a:cs typeface="Arial"/>
              </a:rPr>
              <a:t>Web </a:t>
            </a:r>
            <a:r>
              <a:rPr sz="2400" b="1" spc="-5" dirty="0">
                <a:solidFill>
                  <a:srgbClr val="800000"/>
                </a:solidFill>
                <a:latin typeface="Arial"/>
                <a:cs typeface="Arial"/>
              </a:rPr>
              <a:t>de </a:t>
            </a:r>
            <a:r>
              <a:rPr sz="2400" b="1" spc="-15" dirty="0">
                <a:solidFill>
                  <a:srgbClr val="800000"/>
                </a:solidFill>
                <a:latin typeface="Arial"/>
                <a:cs typeface="Arial"/>
              </a:rPr>
              <a:t>Transparencia </a:t>
            </a:r>
            <a:r>
              <a:rPr sz="2400" b="1" spc="-5" dirty="0">
                <a:solidFill>
                  <a:srgbClr val="800000"/>
                </a:solidFill>
                <a:latin typeface="Arial"/>
                <a:cs typeface="Arial"/>
              </a:rPr>
              <a:t>Fiscal del FMI </a:t>
            </a:r>
            <a:endParaRPr lang="es-CO" sz="2400" b="1" spc="-5" dirty="0">
              <a:solidFill>
                <a:srgbClr val="800000"/>
              </a:solidFill>
              <a:latin typeface="Arial"/>
              <a:cs typeface="Arial"/>
            </a:endParaRPr>
          </a:p>
          <a:p>
            <a:pPr marL="12700" marR="5080" indent="435609">
              <a:lnSpc>
                <a:spcPts val="2870"/>
              </a:lnSpc>
              <a:spcBef>
                <a:spcPts val="200"/>
              </a:spcBef>
            </a:pPr>
            <a:r>
              <a:rPr sz="2400" b="1" spc="-5" dirty="0">
                <a:solidFill>
                  <a:srgbClr val="800000"/>
                </a:solidFill>
                <a:latin typeface="Arial"/>
                <a:cs typeface="Arial"/>
              </a:rPr>
              <a:t> </a:t>
            </a:r>
            <a:r>
              <a:rPr lang="es-CO" sz="2400" b="1" spc="-5" dirty="0">
                <a:solidFill>
                  <a:srgbClr val="0033FF"/>
                </a:solidFill>
                <a:latin typeface="Arial"/>
                <a:cs typeface="Arial"/>
              </a:rPr>
              <a:t>http://www.imf.org/external/np/fad/trans/index.htm</a:t>
            </a:r>
          </a:p>
        </p:txBody>
      </p:sp>
    </p:spTree>
    <p:extLst>
      <p:ext uri="{BB962C8B-B14F-4D97-AF65-F5344CB8AC3E}">
        <p14:creationId xmlns:p14="http://schemas.microsoft.com/office/powerpoint/2010/main" val="3140718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a:xfrm>
            <a:off x="125412" y="5387975"/>
            <a:ext cx="2358355" cy="269875"/>
          </a:xfrm>
        </p:spPr>
        <p:txBody>
          <a:bodyPr/>
          <a:lstStyle/>
          <a:p>
            <a:r>
              <a:rPr lang="es-ES_tradnl" b="1" dirty="0"/>
              <a:t>Fuente: </a:t>
            </a:r>
            <a:r>
              <a:rPr lang="es-ES_tradnl" dirty="0"/>
              <a:t>FMI: Ramón Hurtado Focal 2017 Panamá</a:t>
            </a:r>
          </a:p>
        </p:txBody>
      </p:sp>
      <p:sp>
        <p:nvSpPr>
          <p:cNvPr id="6" name="Rectángulo 5"/>
          <p:cNvSpPr/>
          <p:nvPr/>
        </p:nvSpPr>
        <p:spPr>
          <a:xfrm>
            <a:off x="539552" y="193204"/>
            <a:ext cx="8283314" cy="523220"/>
          </a:xfrm>
          <a:prstGeom prst="rect">
            <a:avLst/>
          </a:prstGeom>
        </p:spPr>
        <p:txBody>
          <a:bodyPr wrap="square">
            <a:spAutoFit/>
          </a:bodyPr>
          <a:lstStyle/>
          <a:p>
            <a:r>
              <a:rPr lang="es-CO" sz="2800" b="1" dirty="0">
                <a:solidFill>
                  <a:schemeClr val="bg1"/>
                </a:solidFill>
                <a:latin typeface="Arial-BoldMT"/>
              </a:rPr>
              <a:t>Gestión Transparente de la Información Fiscal</a:t>
            </a:r>
            <a:endParaRPr lang="es-CO" sz="2800" dirty="0">
              <a:solidFill>
                <a:schemeClr val="bg1"/>
              </a:solidFill>
            </a:endParaRPr>
          </a:p>
        </p:txBody>
      </p:sp>
      <p:sp>
        <p:nvSpPr>
          <p:cNvPr id="7" name="Rectángulo 6"/>
          <p:cNvSpPr/>
          <p:nvPr/>
        </p:nvSpPr>
        <p:spPr>
          <a:xfrm>
            <a:off x="701824" y="985292"/>
            <a:ext cx="6822504" cy="461665"/>
          </a:xfrm>
          <a:prstGeom prst="rect">
            <a:avLst/>
          </a:prstGeom>
        </p:spPr>
        <p:txBody>
          <a:bodyPr wrap="square">
            <a:spAutoFit/>
          </a:bodyPr>
          <a:lstStyle/>
          <a:p>
            <a:pPr algn="ctr"/>
            <a:r>
              <a:rPr lang="es-CO" sz="2400" b="1" dirty="0">
                <a:solidFill>
                  <a:srgbClr val="000066"/>
                </a:solidFill>
                <a:latin typeface="ArialMT"/>
              </a:rPr>
              <a:t>Esfuerzo Global por la Transparencia Fiscal</a:t>
            </a:r>
            <a:endParaRPr lang="es-CO" sz="2400" b="1" dirty="0"/>
          </a:p>
        </p:txBody>
      </p:sp>
      <p:sp>
        <p:nvSpPr>
          <p:cNvPr id="8" name="Rectángulo 7"/>
          <p:cNvSpPr/>
          <p:nvPr/>
        </p:nvSpPr>
        <p:spPr>
          <a:xfrm>
            <a:off x="35496" y="1417340"/>
            <a:ext cx="9073008" cy="4154984"/>
          </a:xfrm>
          <a:prstGeom prst="rect">
            <a:avLst/>
          </a:prstGeom>
        </p:spPr>
        <p:txBody>
          <a:bodyPr wrap="square">
            <a:spAutoFit/>
          </a:bodyPr>
          <a:lstStyle/>
          <a:p>
            <a:pPr algn="just"/>
            <a:r>
              <a:rPr lang="es-CO" sz="2000" dirty="0">
                <a:solidFill>
                  <a:srgbClr val="212165"/>
                </a:solidFill>
                <a:latin typeface="ArialMT"/>
              </a:rPr>
              <a:t>A finales de la década de los 90 se producen esfuerzos concertado para mejorar la transparencia fiscal: Crisis</a:t>
            </a:r>
          </a:p>
          <a:p>
            <a:pPr algn="just"/>
            <a:endParaRPr lang="es-CO" sz="2000" dirty="0">
              <a:solidFill>
                <a:srgbClr val="212165"/>
              </a:solidFill>
              <a:latin typeface="ArialMT"/>
            </a:endParaRPr>
          </a:p>
          <a:p>
            <a:pPr algn="just"/>
            <a:r>
              <a:rPr lang="es-CO" sz="2000" b="1" dirty="0">
                <a:solidFill>
                  <a:srgbClr val="212165"/>
                </a:solidFill>
                <a:latin typeface="ArialMT"/>
              </a:rPr>
              <a:t>• Desarrollo de nuevas normas para presentar los informes fiscales </a:t>
            </a:r>
            <a:endParaRPr lang="es-CO" sz="2000" dirty="0">
              <a:solidFill>
                <a:srgbClr val="212165"/>
              </a:solidFill>
              <a:latin typeface="ArialMT"/>
            </a:endParaRPr>
          </a:p>
          <a:p>
            <a:pPr algn="just"/>
            <a:r>
              <a:rPr lang="es-CO" sz="2000" dirty="0">
                <a:solidFill>
                  <a:srgbClr val="9A0000"/>
                </a:solidFill>
                <a:latin typeface="ArialMT"/>
              </a:rPr>
              <a:t>   - General: Código y Manual del FMI sobre Transparencia Fiscal - FMI</a:t>
            </a:r>
          </a:p>
          <a:p>
            <a:pPr algn="just"/>
            <a:r>
              <a:rPr lang="es-CO" sz="2000" dirty="0">
                <a:solidFill>
                  <a:srgbClr val="9A0000"/>
                </a:solidFill>
                <a:latin typeface="ArialMT"/>
              </a:rPr>
              <a:t>   - Elaboración de presupuesto: </a:t>
            </a:r>
            <a:r>
              <a:rPr lang="es-CO" sz="3200" b="1" u="sng" dirty="0">
                <a:solidFill>
                  <a:srgbClr val="9A0000"/>
                </a:solidFill>
                <a:latin typeface="ArialMT"/>
              </a:rPr>
              <a:t>OCDE</a:t>
            </a:r>
            <a:r>
              <a:rPr lang="es-CO" sz="2000" dirty="0">
                <a:solidFill>
                  <a:srgbClr val="9A0000"/>
                </a:solidFill>
                <a:latin typeface="ArialMT"/>
              </a:rPr>
              <a:t> Mejores Prácticas para la Transparencia Presupuestaria. </a:t>
            </a:r>
            <a:r>
              <a:rPr lang="es-CO" sz="2400" b="1" u="sng" dirty="0">
                <a:solidFill>
                  <a:srgbClr val="9A0000"/>
                </a:solidFill>
                <a:latin typeface="ArialMT"/>
              </a:rPr>
              <a:t>Colombia país miembro 37</a:t>
            </a:r>
          </a:p>
          <a:p>
            <a:pPr algn="just"/>
            <a:r>
              <a:rPr lang="es-CO" sz="2000" dirty="0">
                <a:solidFill>
                  <a:srgbClr val="9A0000"/>
                </a:solidFill>
                <a:latin typeface="ArialMT"/>
              </a:rPr>
              <a:t>   - Estadísticas: ESA 95 de la UE, MEFP 2001 del FMI, y SCN 08 de la ONU</a:t>
            </a:r>
          </a:p>
          <a:p>
            <a:pPr algn="just"/>
            <a:r>
              <a:rPr lang="es-CO" sz="2000" dirty="0">
                <a:solidFill>
                  <a:srgbClr val="9A0000"/>
                </a:solidFill>
                <a:latin typeface="ArialMT"/>
              </a:rPr>
              <a:t>   - </a:t>
            </a:r>
            <a:r>
              <a:rPr lang="es-CO" sz="2000" dirty="0">
                <a:solidFill>
                  <a:srgbClr val="0033FF"/>
                </a:solidFill>
                <a:latin typeface="ArialMT"/>
              </a:rPr>
              <a:t>Contabilidad: IFAC - </a:t>
            </a:r>
            <a:r>
              <a:rPr lang="es-CO" sz="2400" b="1" dirty="0">
                <a:solidFill>
                  <a:srgbClr val="0033FF"/>
                </a:solidFill>
                <a:latin typeface="ArialMT"/>
              </a:rPr>
              <a:t>IPSAS</a:t>
            </a:r>
            <a:r>
              <a:rPr lang="es-CO" sz="2000" b="1" dirty="0">
                <a:solidFill>
                  <a:srgbClr val="0033FF"/>
                </a:solidFill>
                <a:latin typeface="ArialMT"/>
              </a:rPr>
              <a:t>:</a:t>
            </a:r>
            <a:r>
              <a:rPr lang="es-CO" sz="2000" dirty="0">
                <a:solidFill>
                  <a:srgbClr val="0033FF"/>
                </a:solidFill>
                <a:latin typeface="ArialMT"/>
              </a:rPr>
              <a:t> Normas Internacionales de Contabilidad para el Sector Público  </a:t>
            </a:r>
            <a:r>
              <a:rPr lang="es-CO" sz="2400" b="1" dirty="0">
                <a:solidFill>
                  <a:srgbClr val="0033FF"/>
                </a:solidFill>
                <a:latin typeface="ArialMT"/>
              </a:rPr>
              <a:t>(NICSP)</a:t>
            </a:r>
          </a:p>
          <a:p>
            <a:pPr algn="just"/>
            <a:r>
              <a:rPr lang="es-CO" sz="2000" dirty="0">
                <a:solidFill>
                  <a:srgbClr val="9A0000"/>
                </a:solidFill>
                <a:latin typeface="ArialMT"/>
              </a:rPr>
              <a:t>   - Recursos Naturales: Iniciativa de transparencia en la industria extractiva (EITI)</a:t>
            </a:r>
          </a:p>
        </p:txBody>
      </p:sp>
    </p:spTree>
    <p:extLst>
      <p:ext uri="{BB962C8B-B14F-4D97-AF65-F5344CB8AC3E}">
        <p14:creationId xmlns:p14="http://schemas.microsoft.com/office/powerpoint/2010/main" val="3959438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a:xfrm>
            <a:off x="125412" y="5467945"/>
            <a:ext cx="2358355" cy="269875"/>
          </a:xfrm>
        </p:spPr>
        <p:txBody>
          <a:bodyPr/>
          <a:lstStyle/>
          <a:p>
            <a:r>
              <a:rPr lang="es-ES_tradnl" b="1" dirty="0"/>
              <a:t>Fuente: </a:t>
            </a:r>
            <a:r>
              <a:rPr lang="es-ES_tradnl" dirty="0"/>
              <a:t>FMI: Ramón Hurtado Focal 2017 Panamá</a:t>
            </a:r>
          </a:p>
        </p:txBody>
      </p:sp>
      <p:sp>
        <p:nvSpPr>
          <p:cNvPr id="6" name="Rectángulo 5"/>
          <p:cNvSpPr/>
          <p:nvPr/>
        </p:nvSpPr>
        <p:spPr>
          <a:xfrm>
            <a:off x="35496" y="913284"/>
            <a:ext cx="9145015" cy="4616648"/>
          </a:xfrm>
          <a:prstGeom prst="rect">
            <a:avLst/>
          </a:prstGeom>
        </p:spPr>
        <p:txBody>
          <a:bodyPr wrap="square">
            <a:spAutoFit/>
          </a:bodyPr>
          <a:lstStyle/>
          <a:p>
            <a:pPr marL="342900" indent="-342900" algn="just">
              <a:buFont typeface="Arial" panose="020B0604020202020204" pitchFamily="34" charset="0"/>
              <a:buChar char="•"/>
            </a:pPr>
            <a:r>
              <a:rPr lang="es-CO" sz="2800" b="1" dirty="0">
                <a:solidFill>
                  <a:srgbClr val="212165"/>
                </a:solidFill>
                <a:latin typeface="ArialMT"/>
              </a:rPr>
              <a:t>Se introdujeron nuevas herramientas para monitorear el cumplimiento</a:t>
            </a:r>
          </a:p>
          <a:p>
            <a:endParaRPr lang="es-CO" sz="2200" dirty="0">
              <a:solidFill>
                <a:srgbClr val="212165"/>
              </a:solidFill>
              <a:latin typeface="ArialMT"/>
            </a:endParaRPr>
          </a:p>
          <a:p>
            <a:pPr algn="just"/>
            <a:r>
              <a:rPr lang="es-CO" sz="2400" dirty="0">
                <a:solidFill>
                  <a:srgbClr val="9A0000"/>
                </a:solidFill>
                <a:latin typeface="ArialMT"/>
              </a:rPr>
              <a:t>   - </a:t>
            </a:r>
            <a:r>
              <a:rPr lang="es-CO" sz="2400" b="1" dirty="0">
                <a:solidFill>
                  <a:srgbClr val="9A0000"/>
                </a:solidFill>
                <a:latin typeface="ArialMT"/>
              </a:rPr>
              <a:t>Multilateral:</a:t>
            </a:r>
            <a:r>
              <a:rPr lang="es-CO" sz="2400" dirty="0">
                <a:solidFill>
                  <a:srgbClr val="9A0000"/>
                </a:solidFill>
                <a:latin typeface="ArialMT"/>
              </a:rPr>
              <a:t> </a:t>
            </a:r>
            <a:r>
              <a:rPr lang="es-CO" sz="2400" dirty="0" err="1">
                <a:solidFill>
                  <a:srgbClr val="9A0000"/>
                </a:solidFill>
                <a:latin typeface="ArialMT"/>
              </a:rPr>
              <a:t>ROSCs</a:t>
            </a:r>
            <a:r>
              <a:rPr lang="es-CO" sz="2400" dirty="0">
                <a:solidFill>
                  <a:srgbClr val="9A0000"/>
                </a:solidFill>
                <a:latin typeface="ArialMT"/>
              </a:rPr>
              <a:t> - Informes sobre el Cumplimiento de  Normas y Códigos Fiscales y Datos, Gasto Público y Rendición de Cuentas (PEFA)</a:t>
            </a:r>
          </a:p>
          <a:p>
            <a:pPr algn="just"/>
            <a:endParaRPr lang="es-CO" sz="2400" dirty="0">
              <a:solidFill>
                <a:srgbClr val="9A0000"/>
              </a:solidFill>
              <a:latin typeface="ArialMT"/>
            </a:endParaRPr>
          </a:p>
          <a:p>
            <a:pPr algn="just"/>
            <a:r>
              <a:rPr lang="es-CO" sz="2400" dirty="0">
                <a:solidFill>
                  <a:srgbClr val="9A0000"/>
                </a:solidFill>
                <a:latin typeface="ArialMT"/>
              </a:rPr>
              <a:t>  </a:t>
            </a:r>
            <a:r>
              <a:rPr lang="es-CO" sz="2400" b="1" dirty="0">
                <a:solidFill>
                  <a:srgbClr val="9A0000"/>
                </a:solidFill>
                <a:latin typeface="ArialMT"/>
              </a:rPr>
              <a:t>- Regional: </a:t>
            </a:r>
            <a:r>
              <a:rPr lang="es-CO" sz="2400" dirty="0" err="1">
                <a:solidFill>
                  <a:srgbClr val="9A0000"/>
                </a:solidFill>
                <a:latin typeface="ArialMT"/>
              </a:rPr>
              <a:t>Eurostat</a:t>
            </a:r>
            <a:r>
              <a:rPr lang="es-CO" sz="2400" dirty="0">
                <a:solidFill>
                  <a:srgbClr val="9A0000"/>
                </a:solidFill>
                <a:latin typeface="ArialMT"/>
              </a:rPr>
              <a:t>, WAEMU y CEMAC armonización de informes fiscales.</a:t>
            </a:r>
          </a:p>
          <a:p>
            <a:pPr algn="just"/>
            <a:endParaRPr lang="es-CO" sz="2400" dirty="0">
              <a:solidFill>
                <a:srgbClr val="9A0000"/>
              </a:solidFill>
              <a:latin typeface="ArialMT"/>
            </a:endParaRPr>
          </a:p>
          <a:p>
            <a:pPr algn="just"/>
            <a:r>
              <a:rPr lang="es-CO" sz="2400" dirty="0">
                <a:solidFill>
                  <a:srgbClr val="9A0000"/>
                </a:solidFill>
                <a:latin typeface="ArialMT"/>
              </a:rPr>
              <a:t>  </a:t>
            </a:r>
            <a:r>
              <a:rPr lang="es-CO" sz="2400" b="1" dirty="0">
                <a:solidFill>
                  <a:srgbClr val="9A0000"/>
                </a:solidFill>
                <a:latin typeface="ArialMT"/>
              </a:rPr>
              <a:t>- Sociedad Civil: </a:t>
            </a:r>
            <a:r>
              <a:rPr lang="es-CO" sz="2400" dirty="0">
                <a:solidFill>
                  <a:srgbClr val="9A0000"/>
                </a:solidFill>
                <a:latin typeface="ArialMT"/>
              </a:rPr>
              <a:t>Encuesta Presupuestaria Abierta e Índice, Principios GIFT, Informes EITI</a:t>
            </a:r>
            <a:endParaRPr lang="es-CO" sz="2400" dirty="0"/>
          </a:p>
        </p:txBody>
      </p:sp>
      <p:sp>
        <p:nvSpPr>
          <p:cNvPr id="7" name="Rectángulo 6"/>
          <p:cNvSpPr/>
          <p:nvPr/>
        </p:nvSpPr>
        <p:spPr>
          <a:xfrm>
            <a:off x="539552" y="193204"/>
            <a:ext cx="8283314" cy="523220"/>
          </a:xfrm>
          <a:prstGeom prst="rect">
            <a:avLst/>
          </a:prstGeom>
        </p:spPr>
        <p:txBody>
          <a:bodyPr wrap="square">
            <a:spAutoFit/>
          </a:bodyPr>
          <a:lstStyle/>
          <a:p>
            <a:r>
              <a:rPr lang="es-CO" sz="2800" b="1" dirty="0">
                <a:solidFill>
                  <a:schemeClr val="bg1"/>
                </a:solidFill>
                <a:latin typeface="Arial-BoldMT"/>
              </a:rPr>
              <a:t>Gestión Transparente de la Información Fiscal</a:t>
            </a:r>
            <a:endParaRPr lang="es-CO" sz="2800" dirty="0">
              <a:solidFill>
                <a:schemeClr val="bg1"/>
              </a:solidFill>
            </a:endParaRPr>
          </a:p>
        </p:txBody>
      </p:sp>
    </p:spTree>
    <p:extLst>
      <p:ext uri="{BB962C8B-B14F-4D97-AF65-F5344CB8AC3E}">
        <p14:creationId xmlns:p14="http://schemas.microsoft.com/office/powerpoint/2010/main" val="14382908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28</a:t>
            </a:fld>
            <a:endParaRPr lang="es-ES_tradnl"/>
          </a:p>
        </p:txBody>
      </p:sp>
      <p:sp>
        <p:nvSpPr>
          <p:cNvPr id="6" name="Rectángulo 5"/>
          <p:cNvSpPr/>
          <p:nvPr/>
        </p:nvSpPr>
        <p:spPr>
          <a:xfrm>
            <a:off x="0" y="1067167"/>
            <a:ext cx="9144000" cy="4062651"/>
          </a:xfrm>
          <a:prstGeom prst="rect">
            <a:avLst/>
          </a:prstGeom>
        </p:spPr>
        <p:txBody>
          <a:bodyPr wrap="square">
            <a:spAutoFit/>
          </a:bodyPr>
          <a:lstStyle/>
          <a:p>
            <a:r>
              <a:rPr lang="es-CO" sz="2800" b="1" dirty="0">
                <a:solidFill>
                  <a:srgbClr val="212165"/>
                </a:solidFill>
                <a:latin typeface="ArialMT"/>
              </a:rPr>
              <a:t>Crisis asiática:</a:t>
            </a:r>
          </a:p>
          <a:p>
            <a:pPr algn="just"/>
            <a:r>
              <a:rPr lang="es-CO" sz="2400" dirty="0">
                <a:solidFill>
                  <a:srgbClr val="9A0000"/>
                </a:solidFill>
                <a:latin typeface="ArialMT"/>
              </a:rPr>
              <a:t>• </a:t>
            </a:r>
            <a:r>
              <a:rPr lang="es-CO" sz="2200" b="1" dirty="0">
                <a:solidFill>
                  <a:srgbClr val="9A0000"/>
                </a:solidFill>
                <a:latin typeface="ArialMT"/>
              </a:rPr>
              <a:t>Debilidad del sistema de presentación de informes financieros públicos  y privados</a:t>
            </a:r>
          </a:p>
          <a:p>
            <a:pPr algn="just"/>
            <a:r>
              <a:rPr lang="es-CO" sz="2200" b="1" dirty="0">
                <a:solidFill>
                  <a:srgbClr val="9A0000"/>
                </a:solidFill>
                <a:latin typeface="ArialMT"/>
              </a:rPr>
              <a:t>•  Riesgos asociados a los vínculos ocultos entre los dos</a:t>
            </a:r>
          </a:p>
          <a:p>
            <a:r>
              <a:rPr lang="es-CO" sz="2800" b="1" dirty="0">
                <a:solidFill>
                  <a:srgbClr val="212165"/>
                </a:solidFill>
                <a:latin typeface="ArialMT"/>
              </a:rPr>
              <a:t>Ultima crisis:</a:t>
            </a:r>
          </a:p>
          <a:p>
            <a:pPr algn="just"/>
            <a:r>
              <a:rPr lang="es-CO" sz="2400" dirty="0">
                <a:solidFill>
                  <a:srgbClr val="9A0000"/>
                </a:solidFill>
                <a:latin typeface="ArialMT"/>
              </a:rPr>
              <a:t>•  </a:t>
            </a:r>
            <a:r>
              <a:rPr lang="es-CO" sz="2200" b="1" dirty="0">
                <a:solidFill>
                  <a:srgbClr val="9A0000"/>
                </a:solidFill>
                <a:latin typeface="ArialMT"/>
              </a:rPr>
              <a:t>Conocimiento inadecuado de los gobiernos sobre su posición fiscal,</a:t>
            </a:r>
          </a:p>
          <a:p>
            <a:pPr algn="just"/>
            <a:r>
              <a:rPr lang="es-CO" sz="2200" b="1" dirty="0">
                <a:solidFill>
                  <a:srgbClr val="9A0000"/>
                </a:solidFill>
                <a:latin typeface="ArialMT"/>
              </a:rPr>
              <a:t>evidenciado por déficits y no reportados.</a:t>
            </a:r>
          </a:p>
          <a:p>
            <a:pPr algn="just"/>
            <a:r>
              <a:rPr lang="es-CO" sz="2200" b="1" dirty="0">
                <a:solidFill>
                  <a:srgbClr val="9A0000"/>
                </a:solidFill>
                <a:latin typeface="ArialMT"/>
              </a:rPr>
              <a:t>•  Subestimación considerable de los riesgos para sus proyecciones  fiscales, especialmente los que emanan del sector financiero.</a:t>
            </a:r>
          </a:p>
        </p:txBody>
      </p:sp>
      <p:sp>
        <p:nvSpPr>
          <p:cNvPr id="7" name="Rectángulo 6"/>
          <p:cNvSpPr/>
          <p:nvPr/>
        </p:nvSpPr>
        <p:spPr>
          <a:xfrm>
            <a:off x="611560" y="265212"/>
            <a:ext cx="6246440" cy="523220"/>
          </a:xfrm>
          <a:prstGeom prst="rect">
            <a:avLst/>
          </a:prstGeom>
        </p:spPr>
        <p:txBody>
          <a:bodyPr wrap="square">
            <a:spAutoFit/>
          </a:bodyPr>
          <a:lstStyle/>
          <a:p>
            <a:r>
              <a:rPr lang="es-CO" sz="2800" b="1" dirty="0">
                <a:solidFill>
                  <a:schemeClr val="bg1"/>
                </a:solidFill>
                <a:latin typeface="ArialMT"/>
              </a:rPr>
              <a:t>Lecciones de las Recientes Crisis</a:t>
            </a:r>
          </a:p>
        </p:txBody>
      </p:sp>
      <p:sp>
        <p:nvSpPr>
          <p:cNvPr id="8" name="Rectángulo 7"/>
          <p:cNvSpPr/>
          <p:nvPr/>
        </p:nvSpPr>
        <p:spPr>
          <a:xfrm>
            <a:off x="53752" y="5234344"/>
            <a:ext cx="5958408" cy="215444"/>
          </a:xfrm>
          <a:prstGeom prst="rect">
            <a:avLst/>
          </a:prstGeom>
        </p:spPr>
        <p:txBody>
          <a:bodyPr wrap="square">
            <a:spAutoFit/>
          </a:bodyPr>
          <a:lstStyle/>
          <a:p>
            <a:r>
              <a:rPr lang="es-ES_tradnl" sz="800" b="1" dirty="0"/>
              <a:t>Fuente: </a:t>
            </a:r>
            <a:r>
              <a:rPr lang="es-ES_tradnl" sz="800" dirty="0"/>
              <a:t>FMI: Ramón Hurtado Focal 2017 Panamá</a:t>
            </a:r>
          </a:p>
        </p:txBody>
      </p:sp>
    </p:spTree>
    <p:extLst>
      <p:ext uri="{BB962C8B-B14F-4D97-AF65-F5344CB8AC3E}">
        <p14:creationId xmlns:p14="http://schemas.microsoft.com/office/powerpoint/2010/main" val="14254743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29</a:t>
            </a:fld>
            <a:endParaRPr lang="es-ES_tradnl"/>
          </a:p>
        </p:txBody>
      </p:sp>
      <p:sp>
        <p:nvSpPr>
          <p:cNvPr id="6" name="Rectángulo 5"/>
          <p:cNvSpPr/>
          <p:nvPr/>
        </p:nvSpPr>
        <p:spPr>
          <a:xfrm>
            <a:off x="1085136" y="121196"/>
            <a:ext cx="6984776" cy="707886"/>
          </a:xfrm>
          <a:prstGeom prst="rect">
            <a:avLst/>
          </a:prstGeom>
        </p:spPr>
        <p:txBody>
          <a:bodyPr wrap="square">
            <a:spAutoFit/>
          </a:bodyPr>
          <a:lstStyle/>
          <a:p>
            <a:pPr algn="ctr"/>
            <a:r>
              <a:rPr lang="es-CO" sz="4000" b="1" dirty="0">
                <a:solidFill>
                  <a:schemeClr val="bg1"/>
                </a:solidFill>
                <a:latin typeface="+mn-lt"/>
              </a:rPr>
              <a:t>Mejoras con respecto a ROSC</a:t>
            </a:r>
          </a:p>
        </p:txBody>
      </p:sp>
      <p:graphicFrame>
        <p:nvGraphicFramePr>
          <p:cNvPr id="8" name="object 4"/>
          <p:cNvGraphicFramePr>
            <a:graphicFrameLocks noGrp="1"/>
          </p:cNvGraphicFramePr>
          <p:nvPr>
            <p:extLst>
              <p:ext uri="{D42A27DB-BD31-4B8C-83A1-F6EECF244321}">
                <p14:modId xmlns:p14="http://schemas.microsoft.com/office/powerpoint/2010/main" val="1411494117"/>
              </p:ext>
            </p:extLst>
          </p:nvPr>
        </p:nvGraphicFramePr>
        <p:xfrm>
          <a:off x="0" y="841276"/>
          <a:ext cx="9144000" cy="4886534"/>
        </p:xfrm>
        <a:graphic>
          <a:graphicData uri="http://schemas.openxmlformats.org/drawingml/2006/table">
            <a:tbl>
              <a:tblPr firstRow="1" bandRow="1">
                <a:tableStyleId>{2D5ABB26-0587-4C30-8999-92F81FD0307C}</a:tableStyleId>
              </a:tblPr>
              <a:tblGrid>
                <a:gridCol w="2709496">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386504">
                  <a:extLst>
                    <a:ext uri="{9D8B030D-6E8A-4147-A177-3AD203B41FA5}">
                      <a16:colId xmlns:a16="http://schemas.microsoft.com/office/drawing/2014/main" val="20002"/>
                    </a:ext>
                  </a:extLst>
                </a:gridCol>
              </a:tblGrid>
              <a:tr h="576515">
                <a:tc>
                  <a:txBody>
                    <a:bodyPr/>
                    <a:lstStyle/>
                    <a:p>
                      <a:pPr marL="716280" marR="409575" indent="-285750">
                        <a:lnSpc>
                          <a:spcPts val="2130"/>
                        </a:lnSpc>
                        <a:spcBef>
                          <a:spcPts val="420"/>
                        </a:spcBef>
                      </a:pPr>
                      <a:r>
                        <a:rPr sz="2000" b="1" spc="-5" dirty="0">
                          <a:solidFill>
                            <a:srgbClr val="FFFFFF"/>
                          </a:solidFill>
                          <a:latin typeface="Arial"/>
                          <a:cs typeface="Arial"/>
                        </a:rPr>
                        <a:t>Objetivo </a:t>
                      </a:r>
                      <a:r>
                        <a:rPr sz="2000" b="1" dirty="0">
                          <a:solidFill>
                            <a:srgbClr val="FFFFFF"/>
                          </a:solidFill>
                          <a:latin typeface="Arial"/>
                          <a:cs typeface="Arial"/>
                        </a:rPr>
                        <a:t>de</a:t>
                      </a:r>
                      <a:r>
                        <a:rPr sz="2000" b="1" spc="-75" dirty="0">
                          <a:solidFill>
                            <a:srgbClr val="FFFFFF"/>
                          </a:solidFill>
                          <a:latin typeface="Arial"/>
                          <a:cs typeface="Arial"/>
                        </a:rPr>
                        <a:t> </a:t>
                      </a:r>
                      <a:r>
                        <a:rPr sz="2000" b="1" dirty="0">
                          <a:solidFill>
                            <a:srgbClr val="FFFFFF"/>
                          </a:solidFill>
                          <a:latin typeface="Arial"/>
                          <a:cs typeface="Arial"/>
                        </a:rPr>
                        <a:t>la  </a:t>
                      </a:r>
                      <a:r>
                        <a:rPr sz="2000" b="1" spc="-5" dirty="0">
                          <a:solidFill>
                            <a:srgbClr val="FFFFFF"/>
                          </a:solidFill>
                          <a:latin typeface="Arial"/>
                          <a:cs typeface="Arial"/>
                        </a:rPr>
                        <a:t>Reforma</a:t>
                      </a:r>
                      <a:endParaRPr sz="2000" dirty="0">
                        <a:latin typeface="Arial"/>
                        <a:cs typeface="Arial"/>
                      </a:endParaRPr>
                    </a:p>
                  </a:txBody>
                  <a:tcPr marL="0" marR="0" marT="5334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2D2D8A"/>
                    </a:solidFill>
                  </a:tcPr>
                </a:tc>
                <a:tc>
                  <a:txBody>
                    <a:bodyPr/>
                    <a:lstStyle/>
                    <a:p>
                      <a:pPr marL="640715">
                        <a:lnSpc>
                          <a:spcPct val="100000"/>
                        </a:lnSpc>
                        <a:spcBef>
                          <a:spcPts val="1405"/>
                        </a:spcBef>
                      </a:pPr>
                      <a:r>
                        <a:rPr sz="2000" b="1" spc="-5" dirty="0">
                          <a:solidFill>
                            <a:srgbClr val="FFFFFF"/>
                          </a:solidFill>
                          <a:latin typeface="Arial"/>
                          <a:cs typeface="Arial"/>
                        </a:rPr>
                        <a:t>ROSC</a:t>
                      </a:r>
                      <a:r>
                        <a:rPr sz="2000" b="1" spc="-10" dirty="0">
                          <a:solidFill>
                            <a:srgbClr val="FFFFFF"/>
                          </a:solidFill>
                          <a:latin typeface="Arial"/>
                          <a:cs typeface="Arial"/>
                        </a:rPr>
                        <a:t> </a:t>
                      </a:r>
                      <a:r>
                        <a:rPr sz="2000" b="1" spc="-5" dirty="0">
                          <a:solidFill>
                            <a:srgbClr val="FFFFFF"/>
                          </a:solidFill>
                          <a:latin typeface="Arial"/>
                          <a:cs typeface="Arial"/>
                        </a:rPr>
                        <a:t>Fiscal</a:t>
                      </a:r>
                      <a:endParaRPr sz="2000" dirty="0">
                        <a:latin typeface="Arial"/>
                        <a:cs typeface="Arial"/>
                      </a:endParaRPr>
                    </a:p>
                  </a:txBody>
                  <a:tcPr marL="0" marR="0" marT="17843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2D2D8A"/>
                    </a:solidFill>
                  </a:tcPr>
                </a:tc>
                <a:tc>
                  <a:txBody>
                    <a:bodyPr/>
                    <a:lstStyle/>
                    <a:p>
                      <a:pPr marL="342900" marR="321310" indent="361950">
                        <a:lnSpc>
                          <a:spcPts val="2130"/>
                        </a:lnSpc>
                        <a:spcBef>
                          <a:spcPts val="420"/>
                        </a:spcBef>
                      </a:pPr>
                      <a:r>
                        <a:rPr sz="2000" b="1" spc="-5" dirty="0">
                          <a:solidFill>
                            <a:srgbClr val="FFFFFF"/>
                          </a:solidFill>
                          <a:latin typeface="Arial"/>
                          <a:cs typeface="Arial"/>
                        </a:rPr>
                        <a:t>Evaluación </a:t>
                      </a:r>
                      <a:r>
                        <a:rPr sz="2000" b="1" dirty="0">
                          <a:solidFill>
                            <a:srgbClr val="FFFFFF"/>
                          </a:solidFill>
                          <a:latin typeface="Arial"/>
                          <a:cs typeface="Arial"/>
                        </a:rPr>
                        <a:t>de  </a:t>
                      </a:r>
                      <a:r>
                        <a:rPr sz="2000" b="1" spc="-10" dirty="0">
                          <a:solidFill>
                            <a:srgbClr val="FFFFFF"/>
                          </a:solidFill>
                          <a:latin typeface="Arial"/>
                          <a:cs typeface="Arial"/>
                        </a:rPr>
                        <a:t>Transparencia</a:t>
                      </a:r>
                      <a:r>
                        <a:rPr sz="2000" b="1" spc="-75" dirty="0">
                          <a:solidFill>
                            <a:srgbClr val="FFFFFF"/>
                          </a:solidFill>
                          <a:latin typeface="Arial"/>
                          <a:cs typeface="Arial"/>
                        </a:rPr>
                        <a:t> </a:t>
                      </a:r>
                      <a:r>
                        <a:rPr sz="2000" b="1" spc="-5" dirty="0">
                          <a:solidFill>
                            <a:srgbClr val="FFFFFF"/>
                          </a:solidFill>
                          <a:latin typeface="Arial"/>
                          <a:cs typeface="Arial"/>
                        </a:rPr>
                        <a:t>Fiscal</a:t>
                      </a:r>
                      <a:endParaRPr sz="2000" dirty="0">
                        <a:latin typeface="Arial"/>
                        <a:cs typeface="Arial"/>
                      </a:endParaRPr>
                    </a:p>
                  </a:txBody>
                  <a:tcPr marL="0" marR="0" marT="5334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2D2D8A"/>
                    </a:solidFill>
                  </a:tcPr>
                </a:tc>
                <a:extLst>
                  <a:ext uri="{0D108BD9-81ED-4DB2-BD59-A6C34878D82A}">
                    <a16:rowId xmlns:a16="http://schemas.microsoft.com/office/drawing/2014/main" val="10000"/>
                  </a:ext>
                </a:extLst>
              </a:tr>
              <a:tr h="1075211">
                <a:tc>
                  <a:txBody>
                    <a:bodyPr/>
                    <a:lstStyle/>
                    <a:p>
                      <a:pPr marL="227329" marR="207645" algn="ctr">
                        <a:lnSpc>
                          <a:spcPct val="99800"/>
                        </a:lnSpc>
                        <a:spcBef>
                          <a:spcPts val="330"/>
                        </a:spcBef>
                      </a:pPr>
                      <a:r>
                        <a:rPr sz="1800" b="1" spc="-5" dirty="0">
                          <a:solidFill>
                            <a:srgbClr val="0033FF"/>
                          </a:solidFill>
                          <a:latin typeface="Arial"/>
                          <a:cs typeface="Arial"/>
                        </a:rPr>
                        <a:t>Mayor análisis</a:t>
                      </a:r>
                      <a:r>
                        <a:rPr sz="1800" b="1" spc="-75" dirty="0">
                          <a:solidFill>
                            <a:srgbClr val="0033FF"/>
                          </a:solidFill>
                          <a:latin typeface="Arial"/>
                          <a:cs typeface="Arial"/>
                        </a:rPr>
                        <a:t> </a:t>
                      </a:r>
                      <a:r>
                        <a:rPr sz="1800" b="1" dirty="0">
                          <a:solidFill>
                            <a:srgbClr val="0033FF"/>
                          </a:solidFill>
                          <a:latin typeface="Arial"/>
                          <a:cs typeface="Arial"/>
                        </a:rPr>
                        <a:t>de  </a:t>
                      </a:r>
                      <a:r>
                        <a:rPr sz="1800" b="1" spc="-5" dirty="0">
                          <a:solidFill>
                            <a:srgbClr val="0033FF"/>
                          </a:solidFill>
                          <a:latin typeface="Arial"/>
                          <a:cs typeface="Arial"/>
                        </a:rPr>
                        <a:t>cobertura </a:t>
                      </a:r>
                      <a:r>
                        <a:rPr sz="1800" b="1" dirty="0">
                          <a:solidFill>
                            <a:srgbClr val="0033FF"/>
                          </a:solidFill>
                          <a:latin typeface="Arial"/>
                          <a:cs typeface="Arial"/>
                        </a:rPr>
                        <a:t>y  </a:t>
                      </a:r>
                      <a:r>
                        <a:rPr sz="1800" b="1" spc="-5" dirty="0">
                          <a:solidFill>
                            <a:srgbClr val="0033FF"/>
                          </a:solidFill>
                          <a:latin typeface="Arial"/>
                          <a:cs typeface="Arial"/>
                        </a:rPr>
                        <a:t>fiabilidad </a:t>
                      </a:r>
                      <a:r>
                        <a:rPr sz="1800" b="1" dirty="0">
                          <a:solidFill>
                            <a:srgbClr val="0033FF"/>
                          </a:solidFill>
                          <a:latin typeface="Arial"/>
                          <a:cs typeface="Arial"/>
                        </a:rPr>
                        <a:t>de </a:t>
                      </a:r>
                      <a:r>
                        <a:rPr sz="1800" b="1" spc="-5" dirty="0">
                          <a:solidFill>
                            <a:srgbClr val="0033FF"/>
                          </a:solidFill>
                          <a:latin typeface="Arial"/>
                          <a:cs typeface="Arial"/>
                        </a:rPr>
                        <a:t>los  datos</a:t>
                      </a:r>
                      <a:r>
                        <a:rPr sz="1800" b="1" spc="-20" dirty="0">
                          <a:solidFill>
                            <a:srgbClr val="0033FF"/>
                          </a:solidFill>
                          <a:latin typeface="Arial"/>
                          <a:cs typeface="Arial"/>
                        </a:rPr>
                        <a:t> </a:t>
                      </a:r>
                      <a:r>
                        <a:rPr sz="1800" b="1" spc="-5" dirty="0">
                          <a:solidFill>
                            <a:srgbClr val="0033FF"/>
                          </a:solidFill>
                          <a:latin typeface="Arial"/>
                          <a:cs typeface="Arial"/>
                        </a:rPr>
                        <a:t>fiscales</a:t>
                      </a:r>
                      <a:endParaRPr sz="1800" dirty="0">
                        <a:solidFill>
                          <a:srgbClr val="0033FF"/>
                        </a:solidFill>
                        <a:latin typeface="Arial"/>
                        <a:cs typeface="Arial"/>
                      </a:endParaRPr>
                    </a:p>
                  </a:txBody>
                  <a:tcPr marL="0" marR="0" marT="4191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DCDDA"/>
                    </a:solidFill>
                  </a:tcPr>
                </a:tc>
                <a:tc>
                  <a:txBody>
                    <a:bodyPr/>
                    <a:lstStyle/>
                    <a:p>
                      <a:pPr marL="158115" marR="137795" algn="ctr">
                        <a:lnSpc>
                          <a:spcPct val="99800"/>
                        </a:lnSpc>
                        <a:spcBef>
                          <a:spcPts val="330"/>
                        </a:spcBef>
                      </a:pPr>
                      <a:r>
                        <a:rPr sz="1600" b="1" spc="-5" dirty="0">
                          <a:solidFill>
                            <a:srgbClr val="16218E"/>
                          </a:solidFill>
                          <a:latin typeface="Arial"/>
                          <a:cs typeface="Arial"/>
                        </a:rPr>
                        <a:t>Enfoque en evaluar</a:t>
                      </a:r>
                      <a:r>
                        <a:rPr sz="1600" b="1" spc="-65" dirty="0">
                          <a:solidFill>
                            <a:srgbClr val="16218E"/>
                          </a:solidFill>
                          <a:latin typeface="Arial"/>
                          <a:cs typeface="Arial"/>
                        </a:rPr>
                        <a:t> </a:t>
                      </a:r>
                      <a:r>
                        <a:rPr sz="1600" b="1" spc="-5" dirty="0">
                          <a:solidFill>
                            <a:srgbClr val="16218E"/>
                          </a:solidFill>
                          <a:latin typeface="Arial"/>
                          <a:cs typeface="Arial"/>
                        </a:rPr>
                        <a:t>los  procedimientos de  presentación de  informes</a:t>
                      </a:r>
                      <a:endParaRPr sz="1600" b="1" dirty="0">
                        <a:latin typeface="Arial"/>
                        <a:cs typeface="Arial"/>
                      </a:endParaRPr>
                    </a:p>
                  </a:txBody>
                  <a:tcPr marL="0" marR="0" marT="4191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DCDDA"/>
                    </a:solidFill>
                  </a:tcPr>
                </a:tc>
                <a:tc>
                  <a:txBody>
                    <a:bodyPr/>
                    <a:lstStyle/>
                    <a:p>
                      <a:pPr>
                        <a:lnSpc>
                          <a:spcPct val="100000"/>
                        </a:lnSpc>
                        <a:spcBef>
                          <a:spcPts val="50"/>
                        </a:spcBef>
                      </a:pPr>
                      <a:endParaRPr sz="2000" b="1" dirty="0">
                        <a:latin typeface="Times New Roman"/>
                        <a:cs typeface="Times New Roman"/>
                      </a:endParaRPr>
                    </a:p>
                    <a:p>
                      <a:pPr marL="330200" marR="195580" indent="-114300">
                        <a:lnSpc>
                          <a:spcPts val="2130"/>
                        </a:lnSpc>
                      </a:pPr>
                      <a:r>
                        <a:rPr sz="1600" b="1" spc="-5" dirty="0">
                          <a:solidFill>
                            <a:srgbClr val="16218E"/>
                          </a:solidFill>
                          <a:latin typeface="Arial"/>
                          <a:cs typeface="Arial"/>
                        </a:rPr>
                        <a:t>Indicadores cuantitativos  de transparencia</a:t>
                      </a:r>
                      <a:r>
                        <a:rPr sz="1600" b="1" spc="-30" dirty="0">
                          <a:solidFill>
                            <a:srgbClr val="16218E"/>
                          </a:solidFill>
                          <a:latin typeface="Arial"/>
                          <a:cs typeface="Arial"/>
                        </a:rPr>
                        <a:t> </a:t>
                      </a:r>
                      <a:r>
                        <a:rPr sz="1600" b="1" spc="-5" dirty="0">
                          <a:solidFill>
                            <a:srgbClr val="16218E"/>
                          </a:solidFill>
                          <a:latin typeface="Arial"/>
                          <a:cs typeface="Arial"/>
                        </a:rPr>
                        <a:t>fiscal</a:t>
                      </a:r>
                      <a:endParaRPr sz="1600" b="1" dirty="0">
                        <a:latin typeface="Arial"/>
                        <a:cs typeface="Arial"/>
                      </a:endParaRPr>
                    </a:p>
                  </a:txBody>
                  <a:tcPr marL="0" marR="0" marT="635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DCDDA"/>
                    </a:solidFill>
                  </a:tcPr>
                </a:tc>
                <a:extLst>
                  <a:ext uri="{0D108BD9-81ED-4DB2-BD59-A6C34878D82A}">
                    <a16:rowId xmlns:a16="http://schemas.microsoft.com/office/drawing/2014/main" val="10001"/>
                  </a:ext>
                </a:extLst>
              </a:tr>
              <a:tr h="1075211">
                <a:tc>
                  <a:txBody>
                    <a:bodyPr/>
                    <a:lstStyle/>
                    <a:p>
                      <a:pPr marL="309880" marR="289560" algn="ctr">
                        <a:lnSpc>
                          <a:spcPct val="99800"/>
                        </a:lnSpc>
                        <a:spcBef>
                          <a:spcPts val="330"/>
                        </a:spcBef>
                      </a:pPr>
                      <a:r>
                        <a:rPr sz="1800" b="1" spc="-5" dirty="0">
                          <a:solidFill>
                            <a:srgbClr val="0033FF"/>
                          </a:solidFill>
                          <a:latin typeface="Arial"/>
                          <a:cs typeface="Arial"/>
                        </a:rPr>
                        <a:t>Resumen más  accesible </a:t>
                      </a:r>
                      <a:r>
                        <a:rPr sz="1800" b="1" dirty="0">
                          <a:solidFill>
                            <a:srgbClr val="0033FF"/>
                          </a:solidFill>
                          <a:latin typeface="Arial"/>
                          <a:cs typeface="Arial"/>
                        </a:rPr>
                        <a:t>de</a:t>
                      </a:r>
                      <a:r>
                        <a:rPr sz="1800" b="1" spc="-85" dirty="0">
                          <a:solidFill>
                            <a:srgbClr val="0033FF"/>
                          </a:solidFill>
                          <a:latin typeface="Arial"/>
                          <a:cs typeface="Arial"/>
                        </a:rPr>
                        <a:t> </a:t>
                      </a:r>
                      <a:r>
                        <a:rPr sz="1800" b="1" spc="-5" dirty="0">
                          <a:solidFill>
                            <a:srgbClr val="0033FF"/>
                          </a:solidFill>
                          <a:latin typeface="Arial"/>
                          <a:cs typeface="Arial"/>
                        </a:rPr>
                        <a:t>las  fortalezas </a:t>
                      </a:r>
                      <a:r>
                        <a:rPr sz="1800" b="1" dirty="0">
                          <a:solidFill>
                            <a:srgbClr val="0033FF"/>
                          </a:solidFill>
                          <a:latin typeface="Arial"/>
                          <a:cs typeface="Arial"/>
                        </a:rPr>
                        <a:t>y  </a:t>
                      </a:r>
                      <a:r>
                        <a:rPr sz="1800" b="1" spc="-5" dirty="0">
                          <a:solidFill>
                            <a:srgbClr val="0033FF"/>
                          </a:solidFill>
                          <a:latin typeface="Arial"/>
                          <a:cs typeface="Arial"/>
                        </a:rPr>
                        <a:t>debilidades</a:t>
                      </a:r>
                      <a:endParaRPr sz="1800" dirty="0">
                        <a:solidFill>
                          <a:srgbClr val="0033FF"/>
                        </a:solidFill>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8ED"/>
                    </a:solidFill>
                  </a:tcPr>
                </a:tc>
                <a:tc>
                  <a:txBody>
                    <a:bodyPr/>
                    <a:lstStyle/>
                    <a:p>
                      <a:pPr marL="132715" marR="113030" indent="-635" algn="ctr">
                        <a:lnSpc>
                          <a:spcPct val="99500"/>
                        </a:lnSpc>
                        <a:spcBef>
                          <a:spcPts val="1415"/>
                        </a:spcBef>
                      </a:pPr>
                      <a:r>
                        <a:rPr sz="1600" b="1" spc="-5" dirty="0">
                          <a:solidFill>
                            <a:srgbClr val="16218E"/>
                          </a:solidFill>
                          <a:latin typeface="Arial"/>
                          <a:cs typeface="Arial"/>
                        </a:rPr>
                        <a:t>Largas descripciones  narrativas de las  fortalezas </a:t>
                      </a:r>
                      <a:r>
                        <a:rPr sz="1600" b="1" dirty="0">
                          <a:solidFill>
                            <a:srgbClr val="16218E"/>
                          </a:solidFill>
                          <a:latin typeface="Arial"/>
                          <a:cs typeface="Arial"/>
                        </a:rPr>
                        <a:t>y</a:t>
                      </a:r>
                      <a:r>
                        <a:rPr sz="1600" b="1" spc="-65" dirty="0">
                          <a:solidFill>
                            <a:srgbClr val="16218E"/>
                          </a:solidFill>
                          <a:latin typeface="Arial"/>
                          <a:cs typeface="Arial"/>
                        </a:rPr>
                        <a:t> </a:t>
                      </a:r>
                      <a:r>
                        <a:rPr sz="1600" b="1" spc="-5" dirty="0">
                          <a:solidFill>
                            <a:srgbClr val="16218E"/>
                          </a:solidFill>
                          <a:latin typeface="Arial"/>
                          <a:cs typeface="Arial"/>
                        </a:rPr>
                        <a:t>debilidades</a:t>
                      </a:r>
                      <a:endParaRPr sz="1600" b="1" dirty="0">
                        <a:latin typeface="Arial"/>
                        <a:cs typeface="Arial"/>
                      </a:endParaRPr>
                    </a:p>
                  </a:txBody>
                  <a:tcPr marL="0" marR="0" marT="17970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8ED"/>
                    </a:solidFill>
                  </a:tcPr>
                </a:tc>
                <a:tc>
                  <a:txBody>
                    <a:bodyPr/>
                    <a:lstStyle/>
                    <a:p>
                      <a:pPr marL="292100" marR="271780" algn="ctr">
                        <a:lnSpc>
                          <a:spcPct val="99800"/>
                        </a:lnSpc>
                        <a:spcBef>
                          <a:spcPts val="330"/>
                        </a:spcBef>
                      </a:pPr>
                      <a:r>
                        <a:rPr sz="1600" b="1" spc="-5" dirty="0">
                          <a:solidFill>
                            <a:srgbClr val="16218E"/>
                          </a:solidFill>
                          <a:latin typeface="Arial"/>
                          <a:cs typeface="Arial"/>
                        </a:rPr>
                        <a:t>Los Mapas de Calor </a:t>
                      </a:r>
                      <a:r>
                        <a:rPr sz="1600" b="1" dirty="0">
                          <a:solidFill>
                            <a:srgbClr val="16218E"/>
                          </a:solidFill>
                          <a:latin typeface="Arial"/>
                          <a:cs typeface="Arial"/>
                        </a:rPr>
                        <a:t>a  </a:t>
                      </a:r>
                      <a:r>
                        <a:rPr sz="1600" b="1" spc="-5" dirty="0">
                          <a:solidFill>
                            <a:srgbClr val="16218E"/>
                          </a:solidFill>
                          <a:latin typeface="Arial"/>
                          <a:cs typeface="Arial"/>
                        </a:rPr>
                        <a:t>manera de Resumen  resaltan las</a:t>
                      </a:r>
                      <a:r>
                        <a:rPr sz="1600" b="1" spc="-50" dirty="0">
                          <a:solidFill>
                            <a:srgbClr val="16218E"/>
                          </a:solidFill>
                          <a:latin typeface="Arial"/>
                          <a:cs typeface="Arial"/>
                        </a:rPr>
                        <a:t> </a:t>
                      </a:r>
                      <a:r>
                        <a:rPr sz="1600" b="1" spc="-5" dirty="0">
                          <a:solidFill>
                            <a:srgbClr val="16218E"/>
                          </a:solidFill>
                          <a:latin typeface="Arial"/>
                          <a:cs typeface="Arial"/>
                        </a:rPr>
                        <a:t>prioridades  para </a:t>
                      </a:r>
                      <a:r>
                        <a:rPr sz="1600" b="1" dirty="0">
                          <a:solidFill>
                            <a:srgbClr val="16218E"/>
                          </a:solidFill>
                          <a:latin typeface="Arial"/>
                          <a:cs typeface="Arial"/>
                        </a:rPr>
                        <a:t>la</a:t>
                      </a:r>
                      <a:r>
                        <a:rPr sz="1600" b="1" spc="-25" dirty="0">
                          <a:solidFill>
                            <a:srgbClr val="16218E"/>
                          </a:solidFill>
                          <a:latin typeface="Arial"/>
                          <a:cs typeface="Arial"/>
                        </a:rPr>
                        <a:t> </a:t>
                      </a:r>
                      <a:r>
                        <a:rPr sz="1600" b="1" spc="-5" dirty="0">
                          <a:solidFill>
                            <a:srgbClr val="16218E"/>
                          </a:solidFill>
                          <a:latin typeface="Arial"/>
                          <a:cs typeface="Arial"/>
                        </a:rPr>
                        <a:t>reforma</a:t>
                      </a:r>
                      <a:endParaRPr sz="1600" b="1" dirty="0">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8ED"/>
                    </a:solidFill>
                  </a:tcPr>
                </a:tc>
                <a:extLst>
                  <a:ext uri="{0D108BD9-81ED-4DB2-BD59-A6C34878D82A}">
                    <a16:rowId xmlns:a16="http://schemas.microsoft.com/office/drawing/2014/main" val="10002"/>
                  </a:ext>
                </a:extLst>
              </a:tr>
              <a:tr h="1075211">
                <a:tc>
                  <a:txBody>
                    <a:bodyPr/>
                    <a:lstStyle/>
                    <a:p>
                      <a:pPr marL="157480" marR="137160" algn="ctr">
                        <a:lnSpc>
                          <a:spcPct val="99800"/>
                        </a:lnSpc>
                        <a:spcBef>
                          <a:spcPts val="330"/>
                        </a:spcBef>
                      </a:pPr>
                      <a:r>
                        <a:rPr sz="1800" b="1" spc="-5" dirty="0">
                          <a:solidFill>
                            <a:srgbClr val="0033FF"/>
                          </a:solidFill>
                          <a:latin typeface="Arial"/>
                          <a:cs typeface="Arial"/>
                        </a:rPr>
                        <a:t>Identifica</a:t>
                      </a:r>
                      <a:r>
                        <a:rPr sz="1800" b="1" spc="-70" dirty="0">
                          <a:solidFill>
                            <a:srgbClr val="0033FF"/>
                          </a:solidFill>
                          <a:latin typeface="Arial"/>
                          <a:cs typeface="Arial"/>
                        </a:rPr>
                        <a:t> </a:t>
                      </a:r>
                      <a:r>
                        <a:rPr sz="1800" b="1" spc="-5" dirty="0">
                          <a:solidFill>
                            <a:srgbClr val="0033FF"/>
                          </a:solidFill>
                          <a:latin typeface="Arial"/>
                          <a:cs typeface="Arial"/>
                        </a:rPr>
                        <a:t>acciones  concretas para  abordar las  debilidades</a:t>
                      </a:r>
                      <a:endParaRPr sz="1800" dirty="0">
                        <a:solidFill>
                          <a:srgbClr val="0033FF"/>
                        </a:solidFill>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DCDDA"/>
                    </a:solidFill>
                  </a:tcPr>
                </a:tc>
                <a:tc>
                  <a:txBody>
                    <a:bodyPr/>
                    <a:lstStyle/>
                    <a:p>
                      <a:pPr marL="247015" marR="226695" indent="-635" algn="ctr">
                        <a:lnSpc>
                          <a:spcPct val="99500"/>
                        </a:lnSpc>
                        <a:spcBef>
                          <a:spcPts val="1415"/>
                        </a:spcBef>
                      </a:pPr>
                      <a:r>
                        <a:rPr sz="1600" b="1" spc="-5" dirty="0">
                          <a:solidFill>
                            <a:srgbClr val="16218E"/>
                          </a:solidFill>
                          <a:latin typeface="Arial"/>
                          <a:cs typeface="Arial"/>
                        </a:rPr>
                        <a:t>Lista de  recomendaciones</a:t>
                      </a:r>
                      <a:r>
                        <a:rPr sz="1600" b="1" spc="-75" dirty="0">
                          <a:solidFill>
                            <a:srgbClr val="16218E"/>
                          </a:solidFill>
                          <a:latin typeface="Arial"/>
                          <a:cs typeface="Arial"/>
                        </a:rPr>
                        <a:t> </a:t>
                      </a:r>
                      <a:r>
                        <a:rPr sz="1600" b="1" dirty="0">
                          <a:solidFill>
                            <a:srgbClr val="16218E"/>
                          </a:solidFill>
                          <a:latin typeface="Arial"/>
                          <a:cs typeface="Arial"/>
                        </a:rPr>
                        <a:t>sin  </a:t>
                      </a:r>
                      <a:r>
                        <a:rPr sz="1600" b="1" spc="-5" dirty="0">
                          <a:solidFill>
                            <a:srgbClr val="16218E"/>
                          </a:solidFill>
                          <a:latin typeface="Arial"/>
                          <a:cs typeface="Arial"/>
                        </a:rPr>
                        <a:t>priorizar</a:t>
                      </a:r>
                      <a:endParaRPr sz="1600" b="1" dirty="0">
                        <a:latin typeface="Arial"/>
                        <a:cs typeface="Arial"/>
                      </a:endParaRPr>
                    </a:p>
                  </a:txBody>
                  <a:tcPr marL="0" marR="0" marT="17970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DCDDA"/>
                    </a:solidFill>
                  </a:tcPr>
                </a:tc>
                <a:tc>
                  <a:txBody>
                    <a:bodyPr/>
                    <a:lstStyle/>
                    <a:p>
                      <a:pPr>
                        <a:lnSpc>
                          <a:spcPct val="100000"/>
                        </a:lnSpc>
                        <a:spcBef>
                          <a:spcPts val="50"/>
                        </a:spcBef>
                      </a:pPr>
                      <a:endParaRPr sz="2000" b="1" dirty="0">
                        <a:latin typeface="Times New Roman"/>
                        <a:cs typeface="Times New Roman"/>
                      </a:endParaRPr>
                    </a:p>
                    <a:p>
                      <a:pPr marL="876300" marR="81280" indent="-775335">
                        <a:lnSpc>
                          <a:spcPts val="2130"/>
                        </a:lnSpc>
                      </a:pPr>
                      <a:r>
                        <a:rPr sz="1600" b="1" spc="-5" dirty="0">
                          <a:solidFill>
                            <a:srgbClr val="16218E"/>
                          </a:solidFill>
                          <a:latin typeface="Arial"/>
                          <a:cs typeface="Arial"/>
                        </a:rPr>
                        <a:t>Plan de Acción</a:t>
                      </a:r>
                      <a:r>
                        <a:rPr sz="1600" b="1" spc="-160" dirty="0">
                          <a:solidFill>
                            <a:srgbClr val="16218E"/>
                          </a:solidFill>
                          <a:latin typeface="Arial"/>
                          <a:cs typeface="Arial"/>
                        </a:rPr>
                        <a:t> </a:t>
                      </a:r>
                      <a:r>
                        <a:rPr sz="1600" b="1" spc="-5" dirty="0">
                          <a:solidFill>
                            <a:srgbClr val="16218E"/>
                          </a:solidFill>
                          <a:latin typeface="Arial"/>
                          <a:cs typeface="Arial"/>
                        </a:rPr>
                        <a:t>Quinquenal  Escalonado</a:t>
                      </a:r>
                      <a:endParaRPr sz="1600" b="1" dirty="0">
                        <a:latin typeface="Arial"/>
                        <a:cs typeface="Arial"/>
                      </a:endParaRPr>
                    </a:p>
                  </a:txBody>
                  <a:tcPr marL="0" marR="0" marT="63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DCDDA"/>
                    </a:solidFill>
                  </a:tcPr>
                </a:tc>
                <a:extLst>
                  <a:ext uri="{0D108BD9-81ED-4DB2-BD59-A6C34878D82A}">
                    <a16:rowId xmlns:a16="http://schemas.microsoft.com/office/drawing/2014/main" val="10003"/>
                  </a:ext>
                </a:extLst>
              </a:tr>
              <a:tr h="882224">
                <a:tc>
                  <a:txBody>
                    <a:bodyPr/>
                    <a:lstStyle/>
                    <a:p>
                      <a:pPr>
                        <a:lnSpc>
                          <a:spcPct val="100000"/>
                        </a:lnSpc>
                        <a:spcBef>
                          <a:spcPts val="30"/>
                        </a:spcBef>
                      </a:pPr>
                      <a:endParaRPr sz="1600" dirty="0">
                        <a:solidFill>
                          <a:srgbClr val="0033FF"/>
                        </a:solidFill>
                        <a:latin typeface="Times New Roman"/>
                        <a:cs typeface="Times New Roman"/>
                      </a:endParaRPr>
                    </a:p>
                    <a:p>
                      <a:pPr marL="665480" marR="398145" indent="-247650">
                        <a:lnSpc>
                          <a:spcPts val="2130"/>
                        </a:lnSpc>
                      </a:pPr>
                      <a:r>
                        <a:rPr sz="1800" b="1" spc="-5" dirty="0">
                          <a:solidFill>
                            <a:srgbClr val="0033FF"/>
                          </a:solidFill>
                          <a:latin typeface="Arial"/>
                          <a:cs typeface="Arial"/>
                        </a:rPr>
                        <a:t>Producto</a:t>
                      </a:r>
                      <a:r>
                        <a:rPr sz="1800" b="1" spc="-85" dirty="0">
                          <a:solidFill>
                            <a:srgbClr val="0033FF"/>
                          </a:solidFill>
                          <a:latin typeface="Arial"/>
                          <a:cs typeface="Arial"/>
                        </a:rPr>
                        <a:t> </a:t>
                      </a:r>
                      <a:r>
                        <a:rPr sz="1800" b="1" spc="-5" dirty="0">
                          <a:solidFill>
                            <a:srgbClr val="0033FF"/>
                          </a:solidFill>
                          <a:latin typeface="Arial"/>
                          <a:cs typeface="Arial"/>
                        </a:rPr>
                        <a:t>más  escalable</a:t>
                      </a:r>
                      <a:endParaRPr sz="1800" dirty="0">
                        <a:solidFill>
                          <a:srgbClr val="0033FF"/>
                        </a:solidFill>
                        <a:latin typeface="Arial"/>
                        <a:cs typeface="Arial"/>
                      </a:endParaRPr>
                    </a:p>
                  </a:txBody>
                  <a:tcPr marL="0" marR="0" marT="38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8ED"/>
                    </a:solidFill>
                  </a:tcPr>
                </a:tc>
                <a:tc>
                  <a:txBody>
                    <a:bodyPr/>
                    <a:lstStyle/>
                    <a:p>
                      <a:pPr>
                        <a:lnSpc>
                          <a:spcPct val="100000"/>
                        </a:lnSpc>
                        <a:spcBef>
                          <a:spcPts val="30"/>
                        </a:spcBef>
                      </a:pPr>
                      <a:endParaRPr sz="1600" b="1">
                        <a:latin typeface="Times New Roman"/>
                        <a:cs typeface="Times New Roman"/>
                      </a:endParaRPr>
                    </a:p>
                    <a:p>
                      <a:pPr marL="882015" marR="169545" indent="-692150">
                        <a:lnSpc>
                          <a:spcPts val="2130"/>
                        </a:lnSpc>
                      </a:pPr>
                      <a:r>
                        <a:rPr sz="1600" b="1" spc="-5" dirty="0">
                          <a:solidFill>
                            <a:srgbClr val="16218E"/>
                          </a:solidFill>
                          <a:latin typeface="Arial"/>
                          <a:cs typeface="Arial"/>
                        </a:rPr>
                        <a:t>Evaluación exhaustiva  estándar</a:t>
                      </a:r>
                      <a:endParaRPr sz="1600" b="1">
                        <a:latin typeface="Arial"/>
                        <a:cs typeface="Arial"/>
                      </a:endParaRPr>
                    </a:p>
                  </a:txBody>
                  <a:tcPr marL="0" marR="0" marT="38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8ED"/>
                    </a:solidFill>
                  </a:tcPr>
                </a:tc>
                <a:tc>
                  <a:txBody>
                    <a:bodyPr/>
                    <a:lstStyle/>
                    <a:p>
                      <a:pPr marL="171450" marR="151130" algn="ctr">
                        <a:lnSpc>
                          <a:spcPct val="99500"/>
                        </a:lnSpc>
                        <a:spcBef>
                          <a:spcPts val="880"/>
                        </a:spcBef>
                      </a:pPr>
                      <a:r>
                        <a:rPr sz="1600" b="1" spc="-5" dirty="0">
                          <a:solidFill>
                            <a:srgbClr val="16218E"/>
                          </a:solidFill>
                          <a:latin typeface="Arial"/>
                          <a:cs typeface="Arial"/>
                        </a:rPr>
                        <a:t>Evaluaciones modulares  de los pilares</a:t>
                      </a:r>
                      <a:r>
                        <a:rPr sz="1600" b="1" spc="-40" dirty="0">
                          <a:solidFill>
                            <a:srgbClr val="16218E"/>
                          </a:solidFill>
                          <a:latin typeface="Arial"/>
                          <a:cs typeface="Arial"/>
                        </a:rPr>
                        <a:t> </a:t>
                      </a:r>
                      <a:r>
                        <a:rPr sz="1600" b="1" spc="-5" dirty="0">
                          <a:solidFill>
                            <a:srgbClr val="16218E"/>
                          </a:solidFill>
                          <a:latin typeface="Arial"/>
                          <a:cs typeface="Arial"/>
                        </a:rPr>
                        <a:t>individuales  del</a:t>
                      </a:r>
                      <a:r>
                        <a:rPr sz="1600" b="1" spc="-10" dirty="0">
                          <a:solidFill>
                            <a:srgbClr val="16218E"/>
                          </a:solidFill>
                          <a:latin typeface="Arial"/>
                          <a:cs typeface="Arial"/>
                        </a:rPr>
                        <a:t> </a:t>
                      </a:r>
                      <a:r>
                        <a:rPr sz="1600" b="1" spc="-5" dirty="0">
                          <a:solidFill>
                            <a:srgbClr val="16218E"/>
                          </a:solidFill>
                          <a:latin typeface="Arial"/>
                          <a:cs typeface="Arial"/>
                        </a:rPr>
                        <a:t>Código</a:t>
                      </a:r>
                      <a:endParaRPr sz="1600" b="1" dirty="0">
                        <a:latin typeface="Arial"/>
                        <a:cs typeface="Arial"/>
                      </a:endParaRPr>
                    </a:p>
                  </a:txBody>
                  <a:tcPr marL="0" marR="0" marT="11176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8ED"/>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771242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a:t>
            </a:fld>
            <a:endParaRPr lang="es-ES_tradnl" dirty="0"/>
          </a:p>
        </p:txBody>
      </p:sp>
      <p:pic>
        <p:nvPicPr>
          <p:cNvPr id="5" name="Picture 2" descr="Resultado de imagen para mapa de colombi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985292"/>
            <a:ext cx="3135784" cy="4657700"/>
          </a:xfrm>
          <a:prstGeom prst="rect">
            <a:avLst/>
          </a:prstGeom>
          <a:noFill/>
        </p:spPr>
      </p:pic>
      <p:sp>
        <p:nvSpPr>
          <p:cNvPr id="6" name="Flecha abajo 9"/>
          <p:cNvSpPr/>
          <p:nvPr/>
        </p:nvSpPr>
        <p:spPr bwMode="auto">
          <a:xfrm>
            <a:off x="5140194" y="1117607"/>
            <a:ext cx="511926" cy="371741"/>
          </a:xfrm>
          <a:prstGeom prst="downArrow">
            <a:avLst/>
          </a:prstGeom>
          <a:solidFill>
            <a:schemeClr val="tx2">
              <a:lumMod val="95000"/>
              <a:lumOff val="5000"/>
            </a:schemeClr>
          </a:solidFill>
          <a:ln w="9525" cap="flat" cmpd="sng" algn="ctr">
            <a:solidFill>
              <a:srgbClr val="88BC64"/>
            </a:solidFill>
            <a:prstDash val="solid"/>
            <a:round/>
            <a:headEnd type="none" w="med" len="med"/>
            <a:tailEnd type="none" w="med" len="med"/>
          </a:ln>
          <a:effectLst>
            <a:glow rad="63500">
              <a:schemeClr val="accent6">
                <a:alpha val="40000"/>
              </a:schemeClr>
            </a:glow>
          </a:effectLst>
        </p:spPr>
        <p:txBody>
          <a:bodyPr vert="horz" wrap="square" lIns="91417" tIns="45708" rIns="91417" bIns="45708" numCol="1" rtlCol="0" anchor="t" anchorCtr="0" compatLnSpc="1">
            <a:prstTxWarp prst="textNoShape">
              <a:avLst/>
            </a:prstTxWarp>
          </a:bodyPr>
          <a:lstStyle/>
          <a:p>
            <a:pPr defTabSz="914182"/>
            <a:endParaRPr lang="es-CO" sz="2400" dirty="0">
              <a:latin typeface="Times New Roman" pitchFamily="18" charset="0"/>
            </a:endParaRPr>
          </a:p>
        </p:txBody>
      </p:sp>
      <p:sp>
        <p:nvSpPr>
          <p:cNvPr id="7" name="Rectángulo 6"/>
          <p:cNvSpPr/>
          <p:nvPr/>
        </p:nvSpPr>
        <p:spPr>
          <a:xfrm>
            <a:off x="3183076" y="1633364"/>
            <a:ext cx="5565388" cy="849112"/>
          </a:xfrm>
          <a:prstGeom prst="rect">
            <a:avLst/>
          </a:prstGeom>
          <a:ln>
            <a:noFill/>
          </a:ln>
          <a:effectLst>
            <a:glow rad="101600">
              <a:schemeClr val="accent2">
                <a:lumMod val="60000"/>
                <a:lumOff val="40000"/>
                <a:alpha val="60000"/>
              </a:schemeClr>
            </a:glow>
          </a:effectLst>
        </p:spPr>
        <p:style>
          <a:lnRef idx="2">
            <a:schemeClr val="accent6"/>
          </a:lnRef>
          <a:fillRef idx="1">
            <a:schemeClr val="lt1"/>
          </a:fillRef>
          <a:effectRef idx="0">
            <a:schemeClr val="accent6"/>
          </a:effectRef>
          <a:fontRef idx="minor">
            <a:schemeClr val="dk1"/>
          </a:fontRef>
        </p:style>
        <p:txBody>
          <a:bodyPr lIns="91417" tIns="45708" rIns="91417" bIns="45708" rtlCol="0" anchor="ctr"/>
          <a:lstStyle/>
          <a:p>
            <a:pPr algn="ctr" defTabSz="914182" eaLnBrk="1" fontAlgn="auto" hangingPunct="1">
              <a:spcBef>
                <a:spcPts val="0"/>
              </a:spcBef>
              <a:spcAft>
                <a:spcPts val="0"/>
              </a:spcAft>
              <a:defRPr/>
            </a:pPr>
            <a:r>
              <a:rPr lang="es-CO" sz="2800" b="1" kern="0" dirty="0">
                <a:solidFill>
                  <a:srgbClr val="000000"/>
                </a:solidFill>
                <a:latin typeface="Calibri"/>
              </a:rPr>
              <a:t>UN GRAN QUEHACER PARA </a:t>
            </a:r>
          </a:p>
          <a:p>
            <a:pPr algn="ctr" defTabSz="914182" eaLnBrk="1" fontAlgn="auto" hangingPunct="1">
              <a:spcBef>
                <a:spcPts val="0"/>
              </a:spcBef>
              <a:spcAft>
                <a:spcPts val="0"/>
              </a:spcAft>
              <a:defRPr/>
            </a:pPr>
            <a:r>
              <a:rPr lang="es-CO" sz="2800" b="1" kern="0" dirty="0">
                <a:solidFill>
                  <a:srgbClr val="000000"/>
                </a:solidFill>
                <a:latin typeface="Calibri"/>
              </a:rPr>
              <a:t>UN PAÍS CON PROSPERIDAD </a:t>
            </a:r>
          </a:p>
        </p:txBody>
      </p:sp>
      <p:sp>
        <p:nvSpPr>
          <p:cNvPr id="8" name="6 Rectángulo"/>
          <p:cNvSpPr/>
          <p:nvPr/>
        </p:nvSpPr>
        <p:spPr>
          <a:xfrm>
            <a:off x="3059832" y="2730341"/>
            <a:ext cx="5760640" cy="2246745"/>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lIns="91417" tIns="45708" rIns="91417" bIns="45708">
            <a:spAutoFit/>
          </a:bodyPr>
          <a:lstStyle/>
          <a:p>
            <a:pPr lvl="0" algn="just" eaLnBrk="1" hangingPunct="1">
              <a:spcAft>
                <a:spcPct val="25000"/>
              </a:spcAft>
            </a:pPr>
            <a:r>
              <a:rPr lang="en-GB" altLang="es-CO" sz="2800" b="1" dirty="0">
                <a:solidFill>
                  <a:srgbClr val="000000"/>
                </a:solidFill>
                <a:cs typeface="Arial" charset="0"/>
              </a:rPr>
              <a:t>Contabilidad para el </a:t>
            </a:r>
            <a:r>
              <a:rPr lang="en-GB" altLang="es-CO" sz="2800" b="1" u="sng" dirty="0">
                <a:solidFill>
                  <a:srgbClr val="000000"/>
                </a:solidFill>
                <a:cs typeface="Arial" charset="0"/>
              </a:rPr>
              <a:t>BUEN GOBIERNO</a:t>
            </a:r>
            <a:r>
              <a:rPr lang="en-GB" altLang="es-CO" sz="2800" b="1" dirty="0">
                <a:solidFill>
                  <a:srgbClr val="000000"/>
                </a:solidFill>
                <a:cs typeface="Arial" charset="0"/>
              </a:rPr>
              <a:t> de las organizaciones. Adecuación de la Contabilidad Pública a un nuevo concepto de RENDICIÓN DE CUENTAS </a:t>
            </a:r>
            <a:r>
              <a:rPr lang="en-GB" altLang="es-CO" sz="2800" b="1" i="1" dirty="0">
                <a:solidFill>
                  <a:srgbClr val="000000"/>
                </a:solidFill>
                <a:cs typeface="Arial" charset="0"/>
              </a:rPr>
              <a:t>(“Accountability”)</a:t>
            </a:r>
          </a:p>
        </p:txBody>
      </p:sp>
      <p:sp>
        <p:nvSpPr>
          <p:cNvPr id="9" name="10 Rectángulo"/>
          <p:cNvSpPr/>
          <p:nvPr/>
        </p:nvSpPr>
        <p:spPr>
          <a:xfrm>
            <a:off x="-396552" y="-19919"/>
            <a:ext cx="10160000" cy="1077218"/>
          </a:xfrm>
          <a:prstGeom prst="rect">
            <a:avLst/>
          </a:prstGeom>
        </p:spPr>
        <p:txBody>
          <a:bodyPr wrap="square" lIns="91432" tIns="45717" rIns="91432" bIns="45717">
            <a:spAutoFit/>
          </a:bodyPr>
          <a:lstStyle/>
          <a:p>
            <a:pPr algn="ctr"/>
            <a:r>
              <a:rPr lang="es-CO" sz="3200" b="1" dirty="0">
                <a:latin typeface="Calibri" panose="020F0502020204030204" pitchFamily="34" charset="0"/>
                <a:cs typeface="Calibri" panose="020F0502020204030204" pitchFamily="34" charset="0"/>
              </a:rPr>
              <a:t>CONTABILIDAD PÚBLICA GENERADORA DE VALOR </a:t>
            </a:r>
          </a:p>
          <a:p>
            <a:pPr algn="ctr"/>
            <a:r>
              <a:rPr lang="es-CO" sz="3200" b="1" dirty="0">
                <a:latin typeface="Calibri" panose="020F0502020204030204" pitchFamily="34" charset="0"/>
                <a:cs typeface="Calibri" panose="020F0502020204030204" pitchFamily="34" charset="0"/>
              </a:rPr>
              <a:t>PARA UN PAÍS DE BUENAS PRÁCTICAS</a:t>
            </a:r>
            <a:endParaRPr lang="es-ES" sz="3200" b="1" dirty="0"/>
          </a:p>
        </p:txBody>
      </p:sp>
    </p:spTree>
    <p:extLst>
      <p:ext uri="{BB962C8B-B14F-4D97-AF65-F5344CB8AC3E}">
        <p14:creationId xmlns:p14="http://schemas.microsoft.com/office/powerpoint/2010/main" val="488303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6656" y="-140340"/>
            <a:ext cx="8742957" cy="765592"/>
          </a:xfrm>
        </p:spPr>
        <p:txBody>
          <a:bodyPr/>
          <a:lstStyle/>
          <a:p>
            <a:pPr algn="ctr"/>
            <a:r>
              <a:rPr lang="es-CO" sz="4000" dirty="0">
                <a:latin typeface="+mn-lt"/>
                <a:cs typeface="Arial"/>
              </a:rPr>
              <a:t>Mejoras con </a:t>
            </a:r>
            <a:r>
              <a:rPr lang="es-CO" sz="4000" spc="-5" dirty="0">
                <a:latin typeface="+mn-lt"/>
                <a:cs typeface="Arial"/>
              </a:rPr>
              <a:t>respecto </a:t>
            </a:r>
            <a:r>
              <a:rPr lang="es-CO" sz="4000" dirty="0">
                <a:latin typeface="+mn-lt"/>
                <a:cs typeface="Arial"/>
              </a:rPr>
              <a:t>al Código del</a:t>
            </a:r>
            <a:r>
              <a:rPr lang="es-CO" sz="4000" spc="-90" dirty="0">
                <a:latin typeface="+mn-lt"/>
                <a:cs typeface="Arial"/>
              </a:rPr>
              <a:t> </a:t>
            </a:r>
            <a:r>
              <a:rPr lang="es-CO" sz="4000" dirty="0">
                <a:latin typeface="+mn-lt"/>
                <a:cs typeface="Arial"/>
              </a:rPr>
              <a:t>2007</a:t>
            </a:r>
            <a:endParaRPr lang="es-CO" sz="4000" dirty="0">
              <a:latin typeface="+mn-lt"/>
            </a:endParaRPr>
          </a:p>
        </p:txBody>
      </p:sp>
      <p:sp>
        <p:nvSpPr>
          <p:cNvPr id="5" name="Marcador de número de diapositiva 4"/>
          <p:cNvSpPr>
            <a:spLocks noGrp="1"/>
          </p:cNvSpPr>
          <p:nvPr>
            <p:ph type="sldNum" sz="quarter" idx="15"/>
          </p:nvPr>
        </p:nvSpPr>
        <p:spPr/>
        <p:txBody>
          <a:bodyPr/>
          <a:lstStyle/>
          <a:p>
            <a:fld id="{2F152DCA-CD82-48DD-BE7C-A5D938300626}" type="slidenum">
              <a:rPr lang="es-ES_tradnl" smtClean="0"/>
              <a:pPr/>
              <a:t>30</a:t>
            </a:fld>
            <a:endParaRPr lang="es-ES_tradnl"/>
          </a:p>
        </p:txBody>
      </p:sp>
      <p:graphicFrame>
        <p:nvGraphicFramePr>
          <p:cNvPr id="6" name="object 5"/>
          <p:cNvGraphicFramePr>
            <a:graphicFrameLocks noGrp="1"/>
          </p:cNvGraphicFramePr>
          <p:nvPr>
            <p:extLst>
              <p:ext uri="{D42A27DB-BD31-4B8C-83A1-F6EECF244321}">
                <p14:modId xmlns:p14="http://schemas.microsoft.com/office/powerpoint/2010/main" val="4026388796"/>
              </p:ext>
            </p:extLst>
          </p:nvPr>
        </p:nvGraphicFramePr>
        <p:xfrm>
          <a:off x="-36511" y="481236"/>
          <a:ext cx="9180511" cy="5308276"/>
        </p:xfrm>
        <a:graphic>
          <a:graphicData uri="http://schemas.openxmlformats.org/drawingml/2006/table">
            <a:tbl>
              <a:tblPr firstRow="1" bandRow="1">
                <a:tableStyleId>{2D5ABB26-0587-4C30-8999-92F81FD0307C}</a:tableStyleId>
              </a:tblPr>
              <a:tblGrid>
                <a:gridCol w="2499806">
                  <a:extLst>
                    <a:ext uri="{9D8B030D-6E8A-4147-A177-3AD203B41FA5}">
                      <a16:colId xmlns:a16="http://schemas.microsoft.com/office/drawing/2014/main" val="20000"/>
                    </a:ext>
                  </a:extLst>
                </a:gridCol>
                <a:gridCol w="3108707">
                  <a:extLst>
                    <a:ext uri="{9D8B030D-6E8A-4147-A177-3AD203B41FA5}">
                      <a16:colId xmlns:a16="http://schemas.microsoft.com/office/drawing/2014/main" val="20001"/>
                    </a:ext>
                  </a:extLst>
                </a:gridCol>
                <a:gridCol w="3571998">
                  <a:extLst>
                    <a:ext uri="{9D8B030D-6E8A-4147-A177-3AD203B41FA5}">
                      <a16:colId xmlns:a16="http://schemas.microsoft.com/office/drawing/2014/main" val="20002"/>
                    </a:ext>
                  </a:extLst>
                </a:gridCol>
              </a:tblGrid>
              <a:tr h="392274">
                <a:tc>
                  <a:txBody>
                    <a:bodyPr/>
                    <a:lstStyle/>
                    <a:p>
                      <a:pPr marL="802005">
                        <a:lnSpc>
                          <a:spcPct val="100000"/>
                        </a:lnSpc>
                        <a:spcBef>
                          <a:spcPts val="700"/>
                        </a:spcBef>
                      </a:pPr>
                      <a:r>
                        <a:rPr sz="2200" b="1" spc="-5" dirty="0">
                          <a:solidFill>
                            <a:srgbClr val="FFFFFF"/>
                          </a:solidFill>
                          <a:latin typeface="Arial"/>
                          <a:cs typeface="Arial"/>
                        </a:rPr>
                        <a:t>Objetivo</a:t>
                      </a:r>
                      <a:endParaRPr sz="2200" dirty="0">
                        <a:latin typeface="Arial"/>
                        <a:cs typeface="Arial"/>
                      </a:endParaRPr>
                    </a:p>
                  </a:txBody>
                  <a:tcPr marL="0" marR="0" marT="8890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920000"/>
                    </a:solidFill>
                  </a:tcPr>
                </a:tc>
                <a:tc>
                  <a:txBody>
                    <a:bodyPr/>
                    <a:lstStyle/>
                    <a:p>
                      <a:pPr marL="696595">
                        <a:lnSpc>
                          <a:spcPct val="100000"/>
                        </a:lnSpc>
                        <a:spcBef>
                          <a:spcPts val="325"/>
                        </a:spcBef>
                      </a:pPr>
                      <a:r>
                        <a:rPr sz="2200" b="1" spc="-5" dirty="0">
                          <a:solidFill>
                            <a:srgbClr val="FFFFFF"/>
                          </a:solidFill>
                          <a:latin typeface="Arial"/>
                          <a:cs typeface="Arial"/>
                        </a:rPr>
                        <a:t>Código</a:t>
                      </a:r>
                      <a:r>
                        <a:rPr sz="2200" b="1" spc="-10" dirty="0">
                          <a:solidFill>
                            <a:srgbClr val="FFFFFF"/>
                          </a:solidFill>
                          <a:latin typeface="Arial"/>
                          <a:cs typeface="Arial"/>
                        </a:rPr>
                        <a:t> </a:t>
                      </a:r>
                      <a:r>
                        <a:rPr sz="2200" b="1" spc="-5" dirty="0">
                          <a:solidFill>
                            <a:srgbClr val="FFFFFF"/>
                          </a:solidFill>
                          <a:latin typeface="Arial"/>
                          <a:cs typeface="Arial"/>
                        </a:rPr>
                        <a:t>2007</a:t>
                      </a:r>
                      <a:endParaRPr sz="2200" dirty="0">
                        <a:latin typeface="Arial"/>
                        <a:cs typeface="Arial"/>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920000"/>
                    </a:solidFill>
                  </a:tcPr>
                </a:tc>
                <a:tc>
                  <a:txBody>
                    <a:bodyPr/>
                    <a:lstStyle/>
                    <a:p>
                      <a:pPr marL="931544">
                        <a:lnSpc>
                          <a:spcPct val="100000"/>
                        </a:lnSpc>
                        <a:spcBef>
                          <a:spcPts val="325"/>
                        </a:spcBef>
                      </a:pPr>
                      <a:r>
                        <a:rPr sz="2200" b="1" spc="-5" dirty="0">
                          <a:solidFill>
                            <a:srgbClr val="FFFFFF"/>
                          </a:solidFill>
                          <a:latin typeface="Arial"/>
                          <a:cs typeface="Arial"/>
                        </a:rPr>
                        <a:t>Código</a:t>
                      </a:r>
                      <a:r>
                        <a:rPr sz="2200" b="1" spc="-10" dirty="0">
                          <a:solidFill>
                            <a:srgbClr val="FFFFFF"/>
                          </a:solidFill>
                          <a:latin typeface="Arial"/>
                          <a:cs typeface="Arial"/>
                        </a:rPr>
                        <a:t> </a:t>
                      </a:r>
                      <a:r>
                        <a:rPr sz="2200" b="1" spc="-5" dirty="0">
                          <a:solidFill>
                            <a:srgbClr val="FFFFFF"/>
                          </a:solidFill>
                          <a:latin typeface="Arial"/>
                          <a:cs typeface="Arial"/>
                        </a:rPr>
                        <a:t>2014</a:t>
                      </a:r>
                      <a:endParaRPr sz="2200" dirty="0">
                        <a:latin typeface="Arial"/>
                        <a:cs typeface="Arial"/>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920000"/>
                    </a:solidFill>
                  </a:tcPr>
                </a:tc>
                <a:extLst>
                  <a:ext uri="{0D108BD9-81ED-4DB2-BD59-A6C34878D82A}">
                    <a16:rowId xmlns:a16="http://schemas.microsoft.com/office/drawing/2014/main" val="10000"/>
                  </a:ext>
                </a:extLst>
              </a:tr>
              <a:tr h="968259">
                <a:tc>
                  <a:txBody>
                    <a:bodyPr/>
                    <a:lstStyle/>
                    <a:p>
                      <a:pPr marL="186055" marR="166370" algn="ctr">
                        <a:lnSpc>
                          <a:spcPct val="99500"/>
                        </a:lnSpc>
                        <a:spcBef>
                          <a:spcPts val="1215"/>
                        </a:spcBef>
                      </a:pPr>
                      <a:r>
                        <a:rPr sz="1800" b="1" spc="-5" dirty="0">
                          <a:solidFill>
                            <a:srgbClr val="800000"/>
                          </a:solidFill>
                          <a:latin typeface="Arial"/>
                          <a:cs typeface="Arial"/>
                        </a:rPr>
                        <a:t>Enfocado en  resultados más</a:t>
                      </a:r>
                      <a:r>
                        <a:rPr sz="1800" b="1" spc="-95" dirty="0">
                          <a:solidFill>
                            <a:srgbClr val="800000"/>
                          </a:solidFill>
                          <a:latin typeface="Arial"/>
                          <a:cs typeface="Arial"/>
                        </a:rPr>
                        <a:t> </a:t>
                      </a:r>
                      <a:r>
                        <a:rPr sz="1800" b="1" dirty="0">
                          <a:solidFill>
                            <a:srgbClr val="800000"/>
                          </a:solidFill>
                          <a:latin typeface="Arial"/>
                          <a:cs typeface="Arial"/>
                        </a:rPr>
                        <a:t>que  </a:t>
                      </a:r>
                      <a:r>
                        <a:rPr sz="1800" b="1" spc="-5" dirty="0">
                          <a:solidFill>
                            <a:srgbClr val="800000"/>
                          </a:solidFill>
                          <a:latin typeface="Arial"/>
                          <a:cs typeface="Arial"/>
                        </a:rPr>
                        <a:t>en</a:t>
                      </a:r>
                      <a:r>
                        <a:rPr sz="1800" b="1" spc="-15" dirty="0">
                          <a:solidFill>
                            <a:srgbClr val="800000"/>
                          </a:solidFill>
                          <a:latin typeface="Arial"/>
                          <a:cs typeface="Arial"/>
                        </a:rPr>
                        <a:t> </a:t>
                      </a:r>
                      <a:r>
                        <a:rPr sz="1800" b="1" spc="-5" dirty="0">
                          <a:solidFill>
                            <a:srgbClr val="800000"/>
                          </a:solidFill>
                          <a:latin typeface="Arial"/>
                          <a:cs typeface="Arial"/>
                        </a:rPr>
                        <a:t>procesos</a:t>
                      </a:r>
                      <a:endParaRPr sz="18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CCBCB"/>
                    </a:solidFill>
                  </a:tcPr>
                </a:tc>
                <a:tc>
                  <a:txBody>
                    <a:bodyPr/>
                    <a:lstStyle/>
                    <a:p>
                      <a:pPr marL="417195" marR="397510" algn="ctr">
                        <a:lnSpc>
                          <a:spcPct val="99500"/>
                        </a:lnSpc>
                        <a:spcBef>
                          <a:spcPts val="1215"/>
                        </a:spcBef>
                      </a:pPr>
                      <a:r>
                        <a:rPr sz="1600" spc="-5" dirty="0">
                          <a:solidFill>
                            <a:srgbClr val="800000"/>
                          </a:solidFill>
                          <a:latin typeface="Arial"/>
                          <a:cs typeface="Arial"/>
                        </a:rPr>
                        <a:t>30 de 45</a:t>
                      </a:r>
                      <a:r>
                        <a:rPr sz="1600" spc="-60" dirty="0">
                          <a:solidFill>
                            <a:srgbClr val="800000"/>
                          </a:solidFill>
                          <a:latin typeface="Arial"/>
                          <a:cs typeface="Arial"/>
                        </a:rPr>
                        <a:t> </a:t>
                      </a:r>
                      <a:r>
                        <a:rPr sz="1600" spc="-5" dirty="0">
                          <a:solidFill>
                            <a:srgbClr val="800000"/>
                          </a:solidFill>
                          <a:latin typeface="Arial"/>
                          <a:cs typeface="Arial"/>
                        </a:rPr>
                        <a:t>principios  relativos </a:t>
                      </a:r>
                      <a:r>
                        <a:rPr sz="1600" dirty="0">
                          <a:solidFill>
                            <a:srgbClr val="800000"/>
                          </a:solidFill>
                          <a:latin typeface="Arial"/>
                          <a:cs typeface="Arial"/>
                        </a:rPr>
                        <a:t>a </a:t>
                      </a:r>
                      <a:r>
                        <a:rPr sz="1600" spc="-5" dirty="0">
                          <a:solidFill>
                            <a:srgbClr val="800000"/>
                          </a:solidFill>
                          <a:latin typeface="Arial"/>
                          <a:cs typeface="Arial"/>
                        </a:rPr>
                        <a:t>los  procedimientos</a:t>
                      </a:r>
                      <a:endParaRPr sz="16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CCBCB"/>
                    </a:solidFill>
                  </a:tcPr>
                </a:tc>
                <a:tc>
                  <a:txBody>
                    <a:bodyPr/>
                    <a:lstStyle/>
                    <a:p>
                      <a:pPr marL="99695" marR="80010" algn="ctr">
                        <a:lnSpc>
                          <a:spcPct val="99500"/>
                        </a:lnSpc>
                        <a:spcBef>
                          <a:spcPts val="1215"/>
                        </a:spcBef>
                      </a:pPr>
                      <a:r>
                        <a:rPr sz="1600" spc="-5" dirty="0">
                          <a:solidFill>
                            <a:srgbClr val="800000"/>
                          </a:solidFill>
                          <a:latin typeface="Arial"/>
                          <a:cs typeface="Arial"/>
                        </a:rPr>
                        <a:t>31 de 36 principios</a:t>
                      </a:r>
                      <a:r>
                        <a:rPr sz="1600" spc="-45" dirty="0">
                          <a:solidFill>
                            <a:srgbClr val="800000"/>
                          </a:solidFill>
                          <a:latin typeface="Arial"/>
                          <a:cs typeface="Arial"/>
                        </a:rPr>
                        <a:t> </a:t>
                      </a:r>
                      <a:r>
                        <a:rPr sz="1600" spc="-5" dirty="0">
                          <a:solidFill>
                            <a:srgbClr val="800000"/>
                          </a:solidFill>
                          <a:latin typeface="Arial"/>
                          <a:cs typeface="Arial"/>
                        </a:rPr>
                        <a:t>dedicados  </a:t>
                      </a:r>
                      <a:r>
                        <a:rPr sz="1600" dirty="0">
                          <a:solidFill>
                            <a:srgbClr val="800000"/>
                          </a:solidFill>
                          <a:latin typeface="Arial"/>
                          <a:cs typeface="Arial"/>
                        </a:rPr>
                        <a:t>a </a:t>
                      </a:r>
                      <a:r>
                        <a:rPr sz="1600" spc="-5" dirty="0">
                          <a:solidFill>
                            <a:srgbClr val="800000"/>
                          </a:solidFill>
                          <a:latin typeface="Arial"/>
                          <a:cs typeface="Arial"/>
                        </a:rPr>
                        <a:t>calidad </a:t>
                      </a:r>
                      <a:r>
                        <a:rPr sz="1600" dirty="0">
                          <a:solidFill>
                            <a:srgbClr val="800000"/>
                          </a:solidFill>
                          <a:latin typeface="Arial"/>
                          <a:cs typeface="Arial"/>
                        </a:rPr>
                        <a:t>o </a:t>
                      </a:r>
                      <a:r>
                        <a:rPr sz="1600" spc="-5" dirty="0">
                          <a:solidFill>
                            <a:srgbClr val="800000"/>
                          </a:solidFill>
                          <a:latin typeface="Arial"/>
                          <a:cs typeface="Arial"/>
                        </a:rPr>
                        <a:t>contenido de </a:t>
                      </a:r>
                      <a:r>
                        <a:rPr sz="1600" dirty="0">
                          <a:solidFill>
                            <a:srgbClr val="800000"/>
                          </a:solidFill>
                          <a:latin typeface="Arial"/>
                          <a:cs typeface="Arial"/>
                        </a:rPr>
                        <a:t>la  </a:t>
                      </a:r>
                      <a:r>
                        <a:rPr sz="1600" spc="-5" dirty="0">
                          <a:solidFill>
                            <a:srgbClr val="800000"/>
                          </a:solidFill>
                          <a:latin typeface="Arial"/>
                          <a:cs typeface="Arial"/>
                        </a:rPr>
                        <a:t>información</a:t>
                      </a:r>
                      <a:r>
                        <a:rPr sz="1600" spc="-10" dirty="0">
                          <a:solidFill>
                            <a:srgbClr val="800000"/>
                          </a:solidFill>
                          <a:latin typeface="Arial"/>
                          <a:cs typeface="Arial"/>
                        </a:rPr>
                        <a:t> </a:t>
                      </a:r>
                      <a:r>
                        <a:rPr sz="1600" spc="-5" dirty="0">
                          <a:solidFill>
                            <a:srgbClr val="800000"/>
                          </a:solidFill>
                          <a:latin typeface="Arial"/>
                          <a:cs typeface="Arial"/>
                        </a:rPr>
                        <a:t>fiscal</a:t>
                      </a:r>
                      <a:endParaRPr sz="16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CCBCB"/>
                    </a:solidFill>
                  </a:tcPr>
                </a:tc>
                <a:extLst>
                  <a:ext uri="{0D108BD9-81ED-4DB2-BD59-A6C34878D82A}">
                    <a16:rowId xmlns:a16="http://schemas.microsoft.com/office/drawing/2014/main" val="10001"/>
                  </a:ext>
                </a:extLst>
              </a:tr>
              <a:tr h="1011486">
                <a:tc>
                  <a:txBody>
                    <a:bodyPr/>
                    <a:lstStyle/>
                    <a:p>
                      <a:pPr marL="128905" marR="108585" indent="-635" algn="ctr">
                        <a:lnSpc>
                          <a:spcPct val="99800"/>
                        </a:lnSpc>
                        <a:spcBef>
                          <a:spcPts val="330"/>
                        </a:spcBef>
                      </a:pPr>
                      <a:r>
                        <a:rPr sz="1800" b="1" spc="-35" dirty="0">
                          <a:solidFill>
                            <a:srgbClr val="800000"/>
                          </a:solidFill>
                          <a:latin typeface="Arial"/>
                          <a:cs typeface="Arial"/>
                        </a:rPr>
                        <a:t>Toma </a:t>
                      </a:r>
                      <a:r>
                        <a:rPr sz="1800" b="1" spc="-5" dirty="0">
                          <a:solidFill>
                            <a:srgbClr val="800000"/>
                          </a:solidFill>
                          <a:latin typeface="Arial"/>
                          <a:cs typeface="Arial"/>
                        </a:rPr>
                        <a:t>en  consideración los  diferentes niveles</a:t>
                      </a:r>
                      <a:r>
                        <a:rPr sz="1800" b="1" spc="-55" dirty="0">
                          <a:solidFill>
                            <a:srgbClr val="800000"/>
                          </a:solidFill>
                          <a:latin typeface="Arial"/>
                          <a:cs typeface="Arial"/>
                        </a:rPr>
                        <a:t> </a:t>
                      </a:r>
                      <a:r>
                        <a:rPr sz="1800" b="1" dirty="0">
                          <a:solidFill>
                            <a:srgbClr val="800000"/>
                          </a:solidFill>
                          <a:latin typeface="Arial"/>
                          <a:cs typeface="Arial"/>
                        </a:rPr>
                        <a:t>de  </a:t>
                      </a:r>
                      <a:r>
                        <a:rPr sz="1800" b="1" spc="-5" dirty="0">
                          <a:solidFill>
                            <a:srgbClr val="800000"/>
                          </a:solidFill>
                          <a:latin typeface="Arial"/>
                          <a:cs typeface="Arial"/>
                        </a:rPr>
                        <a:t>capacidad </a:t>
                      </a:r>
                      <a:r>
                        <a:rPr sz="1800" b="1" dirty="0">
                          <a:solidFill>
                            <a:srgbClr val="800000"/>
                          </a:solidFill>
                          <a:latin typeface="Arial"/>
                          <a:cs typeface="Arial"/>
                        </a:rPr>
                        <a:t>por</a:t>
                      </a:r>
                      <a:r>
                        <a:rPr sz="1800" b="1" spc="-45" dirty="0">
                          <a:solidFill>
                            <a:srgbClr val="800000"/>
                          </a:solidFill>
                          <a:latin typeface="Arial"/>
                          <a:cs typeface="Arial"/>
                        </a:rPr>
                        <a:t> </a:t>
                      </a:r>
                      <a:r>
                        <a:rPr sz="1800" b="1" spc="-5" dirty="0">
                          <a:solidFill>
                            <a:srgbClr val="800000"/>
                          </a:solidFill>
                          <a:latin typeface="Arial"/>
                          <a:cs typeface="Arial"/>
                        </a:rPr>
                        <a:t>país</a:t>
                      </a:r>
                      <a:endParaRPr sz="1800" dirty="0">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EE7E7"/>
                    </a:solidFill>
                  </a:tcPr>
                </a:tc>
                <a:tc>
                  <a:txBody>
                    <a:bodyPr/>
                    <a:lstStyle/>
                    <a:p>
                      <a:pPr>
                        <a:lnSpc>
                          <a:spcPct val="100000"/>
                        </a:lnSpc>
                        <a:spcBef>
                          <a:spcPts val="50"/>
                        </a:spcBef>
                      </a:pPr>
                      <a:endParaRPr sz="1400" dirty="0">
                        <a:latin typeface="Times New Roman"/>
                        <a:cs typeface="Times New Roman"/>
                      </a:endParaRPr>
                    </a:p>
                    <a:p>
                      <a:pPr marL="868044" marR="378460" indent="-469900">
                        <a:lnSpc>
                          <a:spcPts val="2130"/>
                        </a:lnSpc>
                      </a:pPr>
                      <a:r>
                        <a:rPr sz="1600" spc="-5" dirty="0">
                          <a:solidFill>
                            <a:srgbClr val="800000"/>
                          </a:solidFill>
                          <a:latin typeface="Arial"/>
                          <a:cs typeface="Arial"/>
                        </a:rPr>
                        <a:t>“Código de</a:t>
                      </a:r>
                      <a:r>
                        <a:rPr sz="1600" spc="-75" dirty="0">
                          <a:solidFill>
                            <a:srgbClr val="800000"/>
                          </a:solidFill>
                          <a:latin typeface="Arial"/>
                          <a:cs typeface="Arial"/>
                        </a:rPr>
                        <a:t> </a:t>
                      </a:r>
                      <a:r>
                        <a:rPr sz="1600" spc="-5" dirty="0">
                          <a:solidFill>
                            <a:srgbClr val="800000"/>
                          </a:solidFill>
                          <a:latin typeface="Arial"/>
                          <a:cs typeface="Arial"/>
                        </a:rPr>
                        <a:t>Buenas  Prácticas”</a:t>
                      </a:r>
                      <a:endParaRPr sz="1600" dirty="0">
                        <a:latin typeface="Arial"/>
                        <a:cs typeface="Arial"/>
                      </a:endParaRPr>
                    </a:p>
                  </a:txBody>
                  <a:tcPr marL="0" marR="0" marT="63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EE7E7"/>
                    </a:solidFill>
                  </a:tcPr>
                </a:tc>
                <a:tc>
                  <a:txBody>
                    <a:bodyPr/>
                    <a:lstStyle/>
                    <a:p>
                      <a:pPr>
                        <a:lnSpc>
                          <a:spcPct val="100000"/>
                        </a:lnSpc>
                        <a:spcBef>
                          <a:spcPts val="50"/>
                        </a:spcBef>
                      </a:pPr>
                      <a:endParaRPr sz="1400" dirty="0">
                        <a:latin typeface="Times New Roman"/>
                        <a:cs typeface="Times New Roman"/>
                      </a:endParaRPr>
                    </a:p>
                    <a:p>
                      <a:pPr marL="254000" marR="234315" indent="238760">
                        <a:lnSpc>
                          <a:spcPts val="2130"/>
                        </a:lnSpc>
                      </a:pPr>
                      <a:r>
                        <a:rPr sz="1600" spc="-5" dirty="0">
                          <a:solidFill>
                            <a:srgbClr val="800000"/>
                          </a:solidFill>
                          <a:latin typeface="Arial"/>
                          <a:cs typeface="Arial"/>
                        </a:rPr>
                        <a:t>Práctica escalonadas:  Básica, Buena </a:t>
                      </a:r>
                      <a:r>
                        <a:rPr sz="1600" dirty="0">
                          <a:solidFill>
                            <a:srgbClr val="800000"/>
                          </a:solidFill>
                          <a:latin typeface="Arial"/>
                          <a:cs typeface="Arial"/>
                        </a:rPr>
                        <a:t>y</a:t>
                      </a:r>
                      <a:r>
                        <a:rPr sz="1600" spc="-150" dirty="0">
                          <a:solidFill>
                            <a:srgbClr val="800000"/>
                          </a:solidFill>
                          <a:latin typeface="Arial"/>
                          <a:cs typeface="Arial"/>
                        </a:rPr>
                        <a:t> </a:t>
                      </a:r>
                      <a:r>
                        <a:rPr sz="1600" spc="-10" dirty="0">
                          <a:solidFill>
                            <a:srgbClr val="800000"/>
                          </a:solidFill>
                          <a:latin typeface="Arial"/>
                          <a:cs typeface="Arial"/>
                        </a:rPr>
                        <a:t>Avanzada</a:t>
                      </a:r>
                      <a:endParaRPr sz="1600" dirty="0">
                        <a:latin typeface="Arial"/>
                        <a:cs typeface="Arial"/>
                      </a:endParaRPr>
                    </a:p>
                  </a:txBody>
                  <a:tcPr marL="0" marR="0" marT="63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EE7E7"/>
                    </a:solidFill>
                  </a:tcPr>
                </a:tc>
                <a:extLst>
                  <a:ext uri="{0D108BD9-81ED-4DB2-BD59-A6C34878D82A}">
                    <a16:rowId xmlns:a16="http://schemas.microsoft.com/office/drawing/2014/main" val="10002"/>
                  </a:ext>
                </a:extLst>
              </a:tr>
              <a:tr h="1039583">
                <a:tc>
                  <a:txBody>
                    <a:bodyPr/>
                    <a:lstStyle/>
                    <a:p>
                      <a:pPr marL="205104" marR="185420" algn="ctr">
                        <a:lnSpc>
                          <a:spcPct val="99800"/>
                        </a:lnSpc>
                        <a:spcBef>
                          <a:spcPts val="459"/>
                        </a:spcBef>
                      </a:pPr>
                      <a:r>
                        <a:rPr sz="1800" b="1" spc="-5" dirty="0">
                          <a:solidFill>
                            <a:srgbClr val="800000"/>
                          </a:solidFill>
                          <a:latin typeface="Arial"/>
                          <a:cs typeface="Arial"/>
                        </a:rPr>
                        <a:t>Mayor énfasis </a:t>
                      </a:r>
                      <a:r>
                        <a:rPr sz="1800" b="1" spc="-5" dirty="0" err="1">
                          <a:solidFill>
                            <a:srgbClr val="800000"/>
                          </a:solidFill>
                          <a:latin typeface="Arial"/>
                          <a:cs typeface="Arial"/>
                        </a:rPr>
                        <a:t>en</a:t>
                      </a:r>
                      <a:r>
                        <a:rPr sz="1800" b="1" spc="-55" dirty="0">
                          <a:solidFill>
                            <a:srgbClr val="800000"/>
                          </a:solidFill>
                          <a:latin typeface="Arial"/>
                          <a:cs typeface="Arial"/>
                        </a:rPr>
                        <a:t> </a:t>
                      </a:r>
                      <a:endParaRPr lang="es-CO" sz="1800" b="1" spc="-55" dirty="0">
                        <a:solidFill>
                          <a:srgbClr val="800000"/>
                        </a:solidFill>
                        <a:latin typeface="Arial"/>
                        <a:cs typeface="Arial"/>
                      </a:endParaRPr>
                    </a:p>
                    <a:p>
                      <a:pPr marL="205104" marR="185420" algn="ctr">
                        <a:lnSpc>
                          <a:spcPct val="99800"/>
                        </a:lnSpc>
                        <a:spcBef>
                          <a:spcPts val="459"/>
                        </a:spcBef>
                      </a:pPr>
                      <a:r>
                        <a:rPr sz="1800" b="1" spc="-5" dirty="0">
                          <a:solidFill>
                            <a:srgbClr val="800000"/>
                          </a:solidFill>
                          <a:latin typeface="Arial"/>
                          <a:cs typeface="Arial"/>
                        </a:rPr>
                        <a:t>la  divulgación </a:t>
                      </a:r>
                      <a:r>
                        <a:rPr sz="1800" b="1" dirty="0">
                          <a:solidFill>
                            <a:srgbClr val="800000"/>
                          </a:solidFill>
                          <a:latin typeface="Arial"/>
                          <a:cs typeface="Arial"/>
                        </a:rPr>
                        <a:t>y  </a:t>
                      </a:r>
                      <a:r>
                        <a:rPr sz="1800" b="1" spc="-5" dirty="0" err="1">
                          <a:solidFill>
                            <a:srgbClr val="800000"/>
                          </a:solidFill>
                          <a:latin typeface="Arial"/>
                          <a:cs typeface="Arial"/>
                        </a:rPr>
                        <a:t>gestión</a:t>
                      </a:r>
                      <a:r>
                        <a:rPr sz="1800" b="1" spc="-5" dirty="0">
                          <a:solidFill>
                            <a:srgbClr val="800000"/>
                          </a:solidFill>
                          <a:latin typeface="Arial"/>
                          <a:cs typeface="Arial"/>
                        </a:rPr>
                        <a:t> del</a:t>
                      </a:r>
                      <a:endParaRPr lang="es-CO" sz="1800" b="1" spc="-5" dirty="0">
                        <a:solidFill>
                          <a:srgbClr val="800000"/>
                        </a:solidFill>
                        <a:latin typeface="Arial"/>
                        <a:cs typeface="Arial"/>
                      </a:endParaRPr>
                    </a:p>
                    <a:p>
                      <a:pPr marL="205104" marR="185420" algn="ctr">
                        <a:lnSpc>
                          <a:spcPct val="99800"/>
                        </a:lnSpc>
                        <a:spcBef>
                          <a:spcPts val="459"/>
                        </a:spcBef>
                      </a:pPr>
                      <a:r>
                        <a:rPr sz="1800" b="1" spc="-5" dirty="0">
                          <a:solidFill>
                            <a:srgbClr val="800000"/>
                          </a:solidFill>
                          <a:latin typeface="Arial"/>
                          <a:cs typeface="Arial"/>
                        </a:rPr>
                        <a:t> riesgo  fiscal</a:t>
                      </a:r>
                      <a:endParaRPr sz="1800" dirty="0">
                        <a:latin typeface="Arial"/>
                        <a:cs typeface="Arial"/>
                      </a:endParaRPr>
                    </a:p>
                  </a:txBody>
                  <a:tcPr marL="0" marR="0" marT="5841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CCBCB"/>
                    </a:solidFill>
                  </a:tcPr>
                </a:tc>
                <a:tc>
                  <a:txBody>
                    <a:bodyPr/>
                    <a:lstStyle/>
                    <a:p>
                      <a:pPr marL="309245" marR="289560" algn="ctr">
                        <a:lnSpc>
                          <a:spcPts val="2130"/>
                        </a:lnSpc>
                        <a:spcBef>
                          <a:spcPts val="550"/>
                        </a:spcBef>
                      </a:pPr>
                      <a:r>
                        <a:rPr sz="1600" spc="-5" dirty="0">
                          <a:solidFill>
                            <a:srgbClr val="800000"/>
                          </a:solidFill>
                          <a:latin typeface="Arial"/>
                          <a:cs typeface="Arial"/>
                        </a:rPr>
                        <a:t>Solo1 principio</a:t>
                      </a:r>
                      <a:r>
                        <a:rPr sz="1600" spc="-50" dirty="0">
                          <a:solidFill>
                            <a:srgbClr val="800000"/>
                          </a:solidFill>
                          <a:latin typeface="Arial"/>
                          <a:cs typeface="Arial"/>
                        </a:rPr>
                        <a:t> </a:t>
                      </a:r>
                      <a:r>
                        <a:rPr sz="1600" spc="-5" dirty="0">
                          <a:solidFill>
                            <a:srgbClr val="800000"/>
                          </a:solidFill>
                          <a:latin typeface="Arial"/>
                          <a:cs typeface="Arial"/>
                        </a:rPr>
                        <a:t>sobre  riesgo fiscal</a:t>
                      </a:r>
                      <a:r>
                        <a:rPr sz="1600" spc="-20" dirty="0">
                          <a:solidFill>
                            <a:srgbClr val="800000"/>
                          </a:solidFill>
                          <a:latin typeface="Arial"/>
                          <a:cs typeface="Arial"/>
                        </a:rPr>
                        <a:t> </a:t>
                      </a:r>
                      <a:r>
                        <a:rPr sz="1600" dirty="0">
                          <a:solidFill>
                            <a:srgbClr val="800000"/>
                          </a:solidFill>
                          <a:latin typeface="Arial"/>
                          <a:cs typeface="Arial"/>
                        </a:rPr>
                        <a:t>y</a:t>
                      </a:r>
                      <a:r>
                        <a:rPr lang="es-CO" sz="1600" dirty="0">
                          <a:solidFill>
                            <a:srgbClr val="800000"/>
                          </a:solidFill>
                          <a:latin typeface="Arial"/>
                          <a:cs typeface="Arial"/>
                        </a:rPr>
                        <a:t> </a:t>
                      </a:r>
                      <a:r>
                        <a:rPr sz="1600" spc="-5" dirty="0" err="1">
                          <a:solidFill>
                            <a:srgbClr val="800000"/>
                          </a:solidFill>
                          <a:latin typeface="Arial"/>
                          <a:cs typeface="Arial"/>
                        </a:rPr>
                        <a:t>otros</a:t>
                      </a:r>
                      <a:r>
                        <a:rPr sz="1600" spc="-5" dirty="0">
                          <a:solidFill>
                            <a:srgbClr val="800000"/>
                          </a:solidFill>
                          <a:latin typeface="Arial"/>
                          <a:cs typeface="Arial"/>
                        </a:rPr>
                        <a:t> </a:t>
                      </a:r>
                      <a:r>
                        <a:rPr sz="1600" dirty="0">
                          <a:solidFill>
                            <a:srgbClr val="800000"/>
                          </a:solidFill>
                          <a:latin typeface="Arial"/>
                          <a:cs typeface="Arial"/>
                        </a:rPr>
                        <a:t>5 </a:t>
                      </a:r>
                      <a:r>
                        <a:rPr sz="1600" spc="-5" dirty="0">
                          <a:solidFill>
                            <a:srgbClr val="800000"/>
                          </a:solidFill>
                          <a:latin typeface="Arial"/>
                          <a:cs typeface="Arial"/>
                        </a:rPr>
                        <a:t>relacionados</a:t>
                      </a:r>
                      <a:r>
                        <a:rPr sz="1600" spc="-70" dirty="0">
                          <a:solidFill>
                            <a:srgbClr val="800000"/>
                          </a:solidFill>
                          <a:latin typeface="Arial"/>
                          <a:cs typeface="Arial"/>
                        </a:rPr>
                        <a:t> </a:t>
                      </a:r>
                      <a:r>
                        <a:rPr sz="1600" spc="-5" dirty="0">
                          <a:solidFill>
                            <a:srgbClr val="800000"/>
                          </a:solidFill>
                          <a:latin typeface="Arial"/>
                          <a:cs typeface="Arial"/>
                        </a:rPr>
                        <a:t>al  riesgo</a:t>
                      </a:r>
                      <a:endParaRPr sz="1600" dirty="0">
                        <a:latin typeface="Arial"/>
                        <a:cs typeface="Arial"/>
                      </a:endParaRPr>
                    </a:p>
                  </a:txBody>
                  <a:tcPr marL="0" marR="0" marT="698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CCBCB"/>
                    </a:solidFill>
                  </a:tcPr>
                </a:tc>
                <a:tc>
                  <a:txBody>
                    <a:bodyPr/>
                    <a:lstStyle/>
                    <a:p>
                      <a:pPr>
                        <a:lnSpc>
                          <a:spcPct val="100000"/>
                        </a:lnSpc>
                        <a:spcBef>
                          <a:spcPts val="10"/>
                        </a:spcBef>
                      </a:pPr>
                      <a:endParaRPr sz="1400" dirty="0">
                        <a:latin typeface="Times New Roman"/>
                        <a:cs typeface="Times New Roman"/>
                      </a:endParaRPr>
                    </a:p>
                    <a:p>
                      <a:pPr marL="1007744" marR="271145" indent="-717550">
                        <a:lnSpc>
                          <a:spcPts val="2130"/>
                        </a:lnSpc>
                      </a:pPr>
                      <a:r>
                        <a:rPr sz="1600" spc="-5" dirty="0">
                          <a:solidFill>
                            <a:srgbClr val="800000"/>
                          </a:solidFill>
                          <a:latin typeface="Arial"/>
                          <a:cs typeface="Arial"/>
                        </a:rPr>
                        <a:t>12 principios enfocados al  riesgo</a:t>
                      </a:r>
                      <a:r>
                        <a:rPr sz="1600" spc="-10" dirty="0">
                          <a:solidFill>
                            <a:srgbClr val="800000"/>
                          </a:solidFill>
                          <a:latin typeface="Arial"/>
                          <a:cs typeface="Arial"/>
                        </a:rPr>
                        <a:t> </a:t>
                      </a:r>
                      <a:r>
                        <a:rPr sz="1600" spc="-5" dirty="0">
                          <a:solidFill>
                            <a:srgbClr val="800000"/>
                          </a:solidFill>
                          <a:latin typeface="Arial"/>
                          <a:cs typeface="Arial"/>
                        </a:rPr>
                        <a:t>fiscal</a:t>
                      </a:r>
                      <a:endParaRPr sz="1600" dirty="0">
                        <a:latin typeface="Arial"/>
                        <a:cs typeface="Arial"/>
                      </a:endParaRPr>
                    </a:p>
                  </a:txBody>
                  <a:tcPr marL="0" marR="0" marT="127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CCBCB"/>
                    </a:solidFill>
                  </a:tcPr>
                </a:tc>
                <a:extLst>
                  <a:ext uri="{0D108BD9-81ED-4DB2-BD59-A6C34878D82A}">
                    <a16:rowId xmlns:a16="http://schemas.microsoft.com/office/drawing/2014/main" val="10003"/>
                  </a:ext>
                </a:extLst>
              </a:tr>
              <a:tr h="1484942">
                <a:tc>
                  <a:txBody>
                    <a:bodyPr/>
                    <a:lstStyle/>
                    <a:p>
                      <a:pPr marL="109855" marR="90170" indent="635" algn="ctr">
                        <a:lnSpc>
                          <a:spcPct val="99500"/>
                        </a:lnSpc>
                        <a:spcBef>
                          <a:spcPts val="1545"/>
                        </a:spcBef>
                      </a:pPr>
                      <a:r>
                        <a:rPr sz="1800" b="1" spc="-5" dirty="0" err="1">
                          <a:solidFill>
                            <a:srgbClr val="800000"/>
                          </a:solidFill>
                          <a:latin typeface="Arial"/>
                          <a:cs typeface="Arial"/>
                        </a:rPr>
                        <a:t>Alineado</a:t>
                      </a:r>
                      <a:r>
                        <a:rPr sz="1800" b="1" spc="-5" dirty="0">
                          <a:solidFill>
                            <a:srgbClr val="800000"/>
                          </a:solidFill>
                          <a:latin typeface="Arial"/>
                          <a:cs typeface="Arial"/>
                        </a:rPr>
                        <a:t> con </a:t>
                      </a:r>
                      <a:r>
                        <a:rPr sz="1800" b="1" dirty="0" err="1">
                          <a:solidFill>
                            <a:srgbClr val="800000"/>
                          </a:solidFill>
                          <a:latin typeface="Arial"/>
                          <a:cs typeface="Arial"/>
                        </a:rPr>
                        <a:t>los</a:t>
                      </a:r>
                      <a:r>
                        <a:rPr sz="1800" b="1" dirty="0">
                          <a:solidFill>
                            <a:srgbClr val="800000"/>
                          </a:solidFill>
                          <a:latin typeface="Arial"/>
                          <a:cs typeface="Arial"/>
                        </a:rPr>
                        <a:t>  </a:t>
                      </a:r>
                      <a:r>
                        <a:rPr sz="1800" b="1" spc="-5" dirty="0" err="1">
                          <a:solidFill>
                            <a:srgbClr val="800000"/>
                          </a:solidFill>
                          <a:latin typeface="Arial"/>
                          <a:cs typeface="Arial"/>
                        </a:rPr>
                        <a:t>recientes</a:t>
                      </a:r>
                      <a:r>
                        <a:rPr sz="1800" b="1" spc="-5" dirty="0">
                          <a:solidFill>
                            <a:srgbClr val="800000"/>
                          </a:solidFill>
                          <a:latin typeface="Arial"/>
                          <a:cs typeface="Arial"/>
                        </a:rPr>
                        <a:t> </a:t>
                      </a:r>
                      <a:r>
                        <a:rPr sz="1800" b="1" spc="-5" dirty="0" err="1">
                          <a:solidFill>
                            <a:srgbClr val="800000"/>
                          </a:solidFill>
                          <a:latin typeface="Arial"/>
                          <a:cs typeface="Arial"/>
                        </a:rPr>
                        <a:t>avances</a:t>
                      </a:r>
                      <a:r>
                        <a:rPr sz="1800" b="1" spc="-90" dirty="0">
                          <a:solidFill>
                            <a:srgbClr val="800000"/>
                          </a:solidFill>
                          <a:latin typeface="Arial"/>
                          <a:cs typeface="Arial"/>
                        </a:rPr>
                        <a:t> </a:t>
                      </a:r>
                      <a:r>
                        <a:rPr sz="1800" b="1" spc="-5" dirty="0" err="1">
                          <a:solidFill>
                            <a:srgbClr val="800000"/>
                          </a:solidFill>
                          <a:latin typeface="Arial"/>
                          <a:cs typeface="Arial"/>
                        </a:rPr>
                        <a:t>en</a:t>
                      </a:r>
                      <a:r>
                        <a:rPr sz="1800" b="1" spc="-5" dirty="0">
                          <a:solidFill>
                            <a:srgbClr val="800000"/>
                          </a:solidFill>
                          <a:latin typeface="Arial"/>
                          <a:cs typeface="Arial"/>
                        </a:rPr>
                        <a:t>  </a:t>
                      </a:r>
                      <a:r>
                        <a:rPr sz="1800" b="1" spc="-5" dirty="0" err="1">
                          <a:solidFill>
                            <a:srgbClr val="800000"/>
                          </a:solidFill>
                          <a:latin typeface="Arial"/>
                          <a:cs typeface="Arial"/>
                        </a:rPr>
                        <a:t>normas</a:t>
                      </a:r>
                      <a:r>
                        <a:rPr sz="1800" b="1" spc="-5" dirty="0">
                          <a:solidFill>
                            <a:srgbClr val="800000"/>
                          </a:solidFill>
                          <a:latin typeface="Arial"/>
                          <a:cs typeface="Arial"/>
                        </a:rPr>
                        <a:t> </a:t>
                      </a:r>
                      <a:r>
                        <a:rPr sz="1800" b="1" dirty="0">
                          <a:solidFill>
                            <a:srgbClr val="800000"/>
                          </a:solidFill>
                          <a:latin typeface="Arial"/>
                          <a:cs typeface="Arial"/>
                        </a:rPr>
                        <a:t>y</a:t>
                      </a:r>
                      <a:r>
                        <a:rPr sz="1800" b="1" spc="-35" dirty="0">
                          <a:solidFill>
                            <a:srgbClr val="800000"/>
                          </a:solidFill>
                          <a:latin typeface="Arial"/>
                          <a:cs typeface="Arial"/>
                        </a:rPr>
                        <a:t> </a:t>
                      </a:r>
                      <a:r>
                        <a:rPr sz="1800" b="1" spc="-5" dirty="0" err="1">
                          <a:solidFill>
                            <a:srgbClr val="800000"/>
                          </a:solidFill>
                          <a:latin typeface="Arial"/>
                          <a:cs typeface="Arial"/>
                        </a:rPr>
                        <a:t>pr</a:t>
                      </a:r>
                      <a:r>
                        <a:rPr lang="es-CO" sz="1800" b="1" spc="-5" dirty="0" err="1">
                          <a:solidFill>
                            <a:srgbClr val="800000"/>
                          </a:solidFill>
                          <a:latin typeface="Arial"/>
                          <a:cs typeface="Arial"/>
                        </a:rPr>
                        <a:t>áactica</a:t>
                      </a:r>
                      <a:r>
                        <a:rPr sz="1800" b="1" spc="-5" dirty="0">
                          <a:solidFill>
                            <a:srgbClr val="800000"/>
                          </a:solidFill>
                          <a:latin typeface="Arial"/>
                          <a:cs typeface="Arial"/>
                        </a:rPr>
                        <a:t>s</a:t>
                      </a:r>
                      <a:endParaRPr sz="1800" dirty="0">
                        <a:latin typeface="Arial"/>
                        <a:cs typeface="Arial"/>
                      </a:endParaRPr>
                    </a:p>
                  </a:txBody>
                  <a:tcPr marL="0" marR="0" marT="19621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EE7E7"/>
                    </a:solidFill>
                  </a:tcPr>
                </a:tc>
                <a:tc>
                  <a:txBody>
                    <a:bodyPr/>
                    <a:lstStyle/>
                    <a:p>
                      <a:pPr marL="97155" marR="394335" algn="ctr">
                        <a:lnSpc>
                          <a:spcPct val="100000"/>
                        </a:lnSpc>
                        <a:spcBef>
                          <a:spcPts val="455"/>
                        </a:spcBef>
                      </a:pPr>
                      <a:r>
                        <a:rPr sz="1400" b="1" spc="-5" dirty="0">
                          <a:solidFill>
                            <a:srgbClr val="800000"/>
                          </a:solidFill>
                          <a:latin typeface="Arial"/>
                          <a:cs typeface="Arial"/>
                        </a:rPr>
                        <a:t>Instituciones: </a:t>
                      </a:r>
                      <a:r>
                        <a:rPr sz="1400" spc="-5" dirty="0">
                          <a:solidFill>
                            <a:srgbClr val="800000"/>
                          </a:solidFill>
                          <a:latin typeface="Arial"/>
                          <a:cs typeface="Arial"/>
                        </a:rPr>
                        <a:t>Gobierno General  </a:t>
                      </a:r>
                      <a:r>
                        <a:rPr sz="1400" b="1" spc="-5" dirty="0">
                          <a:solidFill>
                            <a:srgbClr val="800000"/>
                          </a:solidFill>
                          <a:latin typeface="Arial"/>
                          <a:cs typeface="Arial"/>
                        </a:rPr>
                        <a:t>Saldos: </a:t>
                      </a:r>
                      <a:r>
                        <a:rPr sz="1400" spc="-5" dirty="0">
                          <a:solidFill>
                            <a:srgbClr val="800000"/>
                          </a:solidFill>
                          <a:latin typeface="Arial"/>
                          <a:cs typeface="Arial"/>
                        </a:rPr>
                        <a:t>Balance Financiero  </a:t>
                      </a:r>
                      <a:r>
                        <a:rPr sz="1400" b="1" spc="-5" dirty="0">
                          <a:solidFill>
                            <a:srgbClr val="800000"/>
                          </a:solidFill>
                          <a:latin typeface="Arial"/>
                          <a:cs typeface="Arial"/>
                        </a:rPr>
                        <a:t>Frecuencia: </a:t>
                      </a:r>
                      <a:r>
                        <a:rPr sz="1400" spc="-10" dirty="0">
                          <a:solidFill>
                            <a:srgbClr val="800000"/>
                          </a:solidFill>
                          <a:latin typeface="Arial"/>
                          <a:cs typeface="Arial"/>
                        </a:rPr>
                        <a:t>Trimestral  </a:t>
                      </a:r>
                      <a:r>
                        <a:rPr sz="1400" b="1" spc="-5" dirty="0">
                          <a:solidFill>
                            <a:srgbClr val="800000"/>
                          </a:solidFill>
                          <a:latin typeface="Arial"/>
                          <a:cs typeface="Arial"/>
                        </a:rPr>
                        <a:t>Clasificación: </a:t>
                      </a:r>
                      <a:r>
                        <a:rPr sz="1400" spc="-5" dirty="0">
                          <a:solidFill>
                            <a:srgbClr val="800000"/>
                          </a:solidFill>
                          <a:latin typeface="Arial"/>
                          <a:cs typeface="Arial"/>
                        </a:rPr>
                        <a:t>MEFP 2001  </a:t>
                      </a:r>
                      <a:r>
                        <a:rPr sz="1400" b="1" spc="-5" dirty="0">
                          <a:solidFill>
                            <a:srgbClr val="800000"/>
                          </a:solidFill>
                          <a:latin typeface="Arial"/>
                          <a:cs typeface="Arial"/>
                        </a:rPr>
                        <a:t>Contabilidad: </a:t>
                      </a:r>
                      <a:r>
                        <a:rPr sz="1400" spc="-5" dirty="0">
                          <a:solidFill>
                            <a:srgbClr val="800000"/>
                          </a:solidFill>
                          <a:latin typeface="Arial"/>
                          <a:cs typeface="Arial"/>
                        </a:rPr>
                        <a:t>GAAP  </a:t>
                      </a:r>
                      <a:r>
                        <a:rPr sz="1400" b="1" spc="-5" dirty="0">
                          <a:solidFill>
                            <a:srgbClr val="800000"/>
                          </a:solidFill>
                          <a:latin typeface="Arial"/>
                          <a:cs typeface="Arial"/>
                        </a:rPr>
                        <a:t>Presupuesto: </a:t>
                      </a:r>
                      <a:r>
                        <a:rPr sz="1400" spc="-5" dirty="0">
                          <a:solidFill>
                            <a:srgbClr val="800000"/>
                          </a:solidFill>
                          <a:latin typeface="Arial"/>
                          <a:cs typeface="Arial"/>
                        </a:rPr>
                        <a:t>N/A</a:t>
                      </a:r>
                      <a:endParaRPr sz="1400" dirty="0">
                        <a:latin typeface="Arial"/>
                        <a:cs typeface="Arial"/>
                      </a:endParaRPr>
                    </a:p>
                  </a:txBody>
                  <a:tcPr marL="0" marR="0" marT="577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EE7E7"/>
                    </a:solidFill>
                  </a:tcPr>
                </a:tc>
                <a:tc>
                  <a:txBody>
                    <a:bodyPr/>
                    <a:lstStyle/>
                    <a:p>
                      <a:pPr marL="97155" marR="1080770" algn="just">
                        <a:lnSpc>
                          <a:spcPct val="100000"/>
                        </a:lnSpc>
                        <a:spcBef>
                          <a:spcPts val="455"/>
                        </a:spcBef>
                      </a:pPr>
                      <a:r>
                        <a:rPr sz="1400" b="1" spc="-5" dirty="0">
                          <a:solidFill>
                            <a:srgbClr val="800000"/>
                          </a:solidFill>
                          <a:latin typeface="Arial"/>
                          <a:cs typeface="Arial"/>
                        </a:rPr>
                        <a:t>Instituciones: </a:t>
                      </a:r>
                      <a:r>
                        <a:rPr sz="1400" spc="-5" dirty="0">
                          <a:solidFill>
                            <a:srgbClr val="800000"/>
                          </a:solidFill>
                          <a:latin typeface="Arial"/>
                          <a:cs typeface="Arial"/>
                        </a:rPr>
                        <a:t>Sector Púbico  </a:t>
                      </a:r>
                      <a:r>
                        <a:rPr sz="1400" b="1" spc="-5" dirty="0">
                          <a:solidFill>
                            <a:srgbClr val="800000"/>
                          </a:solidFill>
                          <a:latin typeface="Arial"/>
                          <a:cs typeface="Arial"/>
                        </a:rPr>
                        <a:t>Saldos: </a:t>
                      </a:r>
                      <a:r>
                        <a:rPr sz="1400" spc="-5" dirty="0">
                          <a:solidFill>
                            <a:srgbClr val="800000"/>
                          </a:solidFill>
                          <a:latin typeface="Arial"/>
                          <a:cs typeface="Arial"/>
                        </a:rPr>
                        <a:t>Balance completo  </a:t>
                      </a:r>
                      <a:r>
                        <a:rPr sz="1400" b="1" spc="-5" dirty="0">
                          <a:solidFill>
                            <a:srgbClr val="800000"/>
                          </a:solidFill>
                          <a:latin typeface="Arial"/>
                          <a:cs typeface="Arial"/>
                        </a:rPr>
                        <a:t>Frecuencia: </a:t>
                      </a:r>
                      <a:r>
                        <a:rPr sz="1400" spc="-5" dirty="0">
                          <a:solidFill>
                            <a:srgbClr val="800000"/>
                          </a:solidFill>
                          <a:latin typeface="Arial"/>
                          <a:cs typeface="Arial"/>
                        </a:rPr>
                        <a:t>Mensual  </a:t>
                      </a:r>
                      <a:r>
                        <a:rPr sz="1400" b="1" spc="-5" dirty="0">
                          <a:solidFill>
                            <a:srgbClr val="800000"/>
                          </a:solidFill>
                          <a:latin typeface="Arial"/>
                          <a:cs typeface="Arial"/>
                        </a:rPr>
                        <a:t>Clasificación: </a:t>
                      </a:r>
                      <a:r>
                        <a:rPr sz="1400" spc="-5" dirty="0">
                          <a:solidFill>
                            <a:srgbClr val="800000"/>
                          </a:solidFill>
                          <a:latin typeface="Arial"/>
                          <a:cs typeface="Arial"/>
                        </a:rPr>
                        <a:t>MEFP 2014  </a:t>
                      </a:r>
                      <a:r>
                        <a:rPr sz="1400" b="1" spc="-5" dirty="0">
                          <a:solidFill>
                            <a:srgbClr val="800000"/>
                          </a:solidFill>
                          <a:latin typeface="Arial"/>
                          <a:cs typeface="Arial"/>
                        </a:rPr>
                        <a:t>Contabilidad: </a:t>
                      </a:r>
                      <a:r>
                        <a:rPr sz="1400" spc="-5" dirty="0">
                          <a:solidFill>
                            <a:srgbClr val="800000"/>
                          </a:solidFill>
                          <a:latin typeface="Arial"/>
                          <a:cs typeface="Arial"/>
                        </a:rPr>
                        <a:t>IPSAS  </a:t>
                      </a:r>
                      <a:r>
                        <a:rPr sz="1400" b="1" spc="-5" dirty="0">
                          <a:solidFill>
                            <a:srgbClr val="800000"/>
                          </a:solidFill>
                          <a:latin typeface="Arial"/>
                          <a:cs typeface="Arial"/>
                        </a:rPr>
                        <a:t>Presupuesto: </a:t>
                      </a:r>
                      <a:r>
                        <a:rPr sz="1400" spc="-20" dirty="0">
                          <a:solidFill>
                            <a:srgbClr val="800000"/>
                          </a:solidFill>
                          <a:latin typeface="Arial"/>
                          <a:cs typeface="Arial"/>
                        </a:rPr>
                        <a:t>PEFA </a:t>
                      </a:r>
                      <a:r>
                        <a:rPr sz="1400" dirty="0">
                          <a:solidFill>
                            <a:srgbClr val="800000"/>
                          </a:solidFill>
                          <a:latin typeface="Arial"/>
                          <a:cs typeface="Arial"/>
                        </a:rPr>
                        <a:t>&amp;</a:t>
                      </a:r>
                      <a:r>
                        <a:rPr sz="1400" spc="-110" dirty="0">
                          <a:solidFill>
                            <a:srgbClr val="800000"/>
                          </a:solidFill>
                          <a:latin typeface="Arial"/>
                          <a:cs typeface="Arial"/>
                        </a:rPr>
                        <a:t> </a:t>
                      </a:r>
                      <a:r>
                        <a:rPr lang="es-CO" sz="1400" spc="-110" dirty="0">
                          <a:solidFill>
                            <a:srgbClr val="800000"/>
                          </a:solidFill>
                          <a:latin typeface="Arial"/>
                          <a:cs typeface="Arial"/>
                        </a:rPr>
                        <a:t> O</a:t>
                      </a:r>
                      <a:r>
                        <a:rPr sz="1400" spc="-5" dirty="0">
                          <a:solidFill>
                            <a:srgbClr val="800000"/>
                          </a:solidFill>
                          <a:latin typeface="Arial"/>
                          <a:cs typeface="Arial"/>
                        </a:rPr>
                        <a:t>CDE</a:t>
                      </a:r>
                      <a:endParaRPr sz="1400" dirty="0">
                        <a:latin typeface="Arial"/>
                        <a:cs typeface="Arial"/>
                      </a:endParaRPr>
                    </a:p>
                  </a:txBody>
                  <a:tcPr marL="0" marR="0" marT="577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EE7E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739439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36512" y="37619"/>
            <a:ext cx="9144671" cy="875665"/>
          </a:xfrm>
          <a:prstGeom prst="rect">
            <a:avLst/>
          </a:prstGeom>
        </p:spPr>
        <p:txBody>
          <a:bodyPr vert="horz" wrap="square" lIns="0" tIns="29845"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marR="5080">
              <a:lnSpc>
                <a:spcPts val="3329"/>
              </a:lnSpc>
              <a:spcBef>
                <a:spcPts val="235"/>
              </a:spcBef>
            </a:pPr>
            <a:r>
              <a:rPr lang="es-CO" sz="2800" kern="0" spc="-5" dirty="0"/>
              <a:t>II. Importancia </a:t>
            </a:r>
            <a:r>
              <a:rPr lang="es-CO" sz="2800" kern="0" dirty="0"/>
              <a:t>de </a:t>
            </a:r>
            <a:r>
              <a:rPr lang="es-CO" sz="2800" kern="0" spc="-5" dirty="0"/>
              <a:t>la información </a:t>
            </a:r>
            <a:r>
              <a:rPr lang="es-CO" sz="2800" kern="0" dirty="0"/>
              <a:t>en el Nuevo  </a:t>
            </a:r>
            <a:r>
              <a:rPr lang="es-CO" sz="2800" kern="0" spc="-5" dirty="0"/>
              <a:t>Código </a:t>
            </a:r>
            <a:r>
              <a:rPr lang="es-CO" sz="2800" kern="0" dirty="0"/>
              <a:t>de </a:t>
            </a:r>
            <a:r>
              <a:rPr lang="es-CO" sz="2800" kern="0" spc="-5" dirty="0"/>
              <a:t>Transparencia Fiscal (CTF):Pilar</a:t>
            </a:r>
            <a:r>
              <a:rPr lang="es-CO" sz="2800" kern="0" spc="75" dirty="0"/>
              <a:t> </a:t>
            </a:r>
            <a:r>
              <a:rPr lang="es-CO" sz="2800" kern="0" dirty="0"/>
              <a:t>I</a:t>
            </a:r>
          </a:p>
        </p:txBody>
      </p:sp>
      <p:sp>
        <p:nvSpPr>
          <p:cNvPr id="7" name="object 3"/>
          <p:cNvSpPr txBox="1"/>
          <p:nvPr/>
        </p:nvSpPr>
        <p:spPr>
          <a:xfrm>
            <a:off x="189974" y="985292"/>
            <a:ext cx="8752658" cy="397545"/>
          </a:xfrm>
          <a:prstGeom prst="rect">
            <a:avLst/>
          </a:prstGeom>
        </p:spPr>
        <p:txBody>
          <a:bodyPr vert="horz" wrap="square" lIns="0" tIns="25400" rIns="0" bIns="0" rtlCol="0">
            <a:spAutoFit/>
          </a:bodyPr>
          <a:lstStyle/>
          <a:p>
            <a:pPr marL="2051050" marR="5080" indent="-2038350">
              <a:lnSpc>
                <a:spcPts val="2870"/>
              </a:lnSpc>
              <a:spcBef>
                <a:spcPts val="200"/>
              </a:spcBef>
            </a:pPr>
            <a:r>
              <a:rPr b="1" dirty="0">
                <a:latin typeface="Arial"/>
                <a:cs typeface="Arial"/>
              </a:rPr>
              <a:t>Un </a:t>
            </a:r>
            <a:r>
              <a:rPr b="1" spc="-5" dirty="0">
                <a:latin typeface="Arial"/>
                <a:cs typeface="Arial"/>
              </a:rPr>
              <a:t>Pilar entero dedicado </a:t>
            </a:r>
            <a:r>
              <a:rPr b="1" dirty="0">
                <a:latin typeface="Arial"/>
                <a:cs typeface="Arial"/>
              </a:rPr>
              <a:t>y </a:t>
            </a:r>
            <a:r>
              <a:rPr b="1" spc="-5" dirty="0">
                <a:latin typeface="Arial"/>
                <a:cs typeface="Arial"/>
              </a:rPr>
              <a:t>referencias </a:t>
            </a:r>
            <a:r>
              <a:rPr b="1" dirty="0">
                <a:latin typeface="Arial"/>
                <a:cs typeface="Arial"/>
              </a:rPr>
              <a:t>en </a:t>
            </a:r>
            <a:r>
              <a:rPr b="1" spc="-5" dirty="0">
                <a:latin typeface="Arial"/>
                <a:cs typeface="Arial"/>
              </a:rPr>
              <a:t>los  restantes</a:t>
            </a:r>
            <a:r>
              <a:rPr b="1" spc="-10" dirty="0">
                <a:latin typeface="Arial"/>
                <a:cs typeface="Arial"/>
              </a:rPr>
              <a:t> </a:t>
            </a:r>
            <a:r>
              <a:rPr b="1" spc="-5" dirty="0">
                <a:latin typeface="Arial"/>
                <a:cs typeface="Arial"/>
              </a:rPr>
              <a:t>Pilares</a:t>
            </a:r>
            <a:endParaRPr dirty="0">
              <a:latin typeface="Arial"/>
              <a:cs typeface="Arial"/>
            </a:endParaRPr>
          </a:p>
        </p:txBody>
      </p:sp>
      <p:sp>
        <p:nvSpPr>
          <p:cNvPr id="8" name="object 4"/>
          <p:cNvSpPr/>
          <p:nvPr/>
        </p:nvSpPr>
        <p:spPr>
          <a:xfrm>
            <a:off x="2896590" y="1439048"/>
            <a:ext cx="1497965" cy="3753739"/>
          </a:xfrm>
          <a:custGeom>
            <a:avLst/>
            <a:gdLst/>
            <a:ahLst/>
            <a:cxnLst/>
            <a:rect l="l" t="t" r="r" b="b"/>
            <a:pathLst>
              <a:path w="1497964" h="3850004">
                <a:moveTo>
                  <a:pt x="1323146" y="0"/>
                </a:moveTo>
                <a:lnTo>
                  <a:pt x="174527" y="0"/>
                </a:lnTo>
                <a:lnTo>
                  <a:pt x="147257" y="2855"/>
                </a:lnTo>
                <a:lnTo>
                  <a:pt x="87263" y="22840"/>
                </a:lnTo>
                <a:lnTo>
                  <a:pt x="27269" y="77087"/>
                </a:lnTo>
                <a:lnTo>
                  <a:pt x="0" y="182726"/>
                </a:lnTo>
                <a:lnTo>
                  <a:pt x="0" y="3690439"/>
                </a:lnTo>
                <a:lnTo>
                  <a:pt x="2726" y="3718990"/>
                </a:lnTo>
                <a:lnTo>
                  <a:pt x="21815" y="3781801"/>
                </a:lnTo>
                <a:lnTo>
                  <a:pt x="73628" y="3844613"/>
                </a:lnTo>
                <a:lnTo>
                  <a:pt x="92057" y="3849828"/>
                </a:lnTo>
                <a:lnTo>
                  <a:pt x="1410958" y="3849828"/>
                </a:lnTo>
                <a:lnTo>
                  <a:pt x="1470404" y="3796077"/>
                </a:lnTo>
                <a:lnTo>
                  <a:pt x="1497674" y="3690439"/>
                </a:lnTo>
                <a:lnTo>
                  <a:pt x="1497674" y="182726"/>
                </a:lnTo>
                <a:lnTo>
                  <a:pt x="1494947" y="154175"/>
                </a:lnTo>
                <a:lnTo>
                  <a:pt x="1475858" y="91363"/>
                </a:lnTo>
                <a:lnTo>
                  <a:pt x="1424045" y="28550"/>
                </a:lnTo>
                <a:lnTo>
                  <a:pt x="1323146" y="0"/>
                </a:lnTo>
                <a:close/>
              </a:path>
            </a:pathLst>
          </a:custGeom>
          <a:solidFill>
            <a:srgbClr val="0050A3"/>
          </a:solidFill>
        </p:spPr>
        <p:txBody>
          <a:bodyPr wrap="square" lIns="0" tIns="0" rIns="0" bIns="0" rtlCol="0"/>
          <a:lstStyle/>
          <a:p>
            <a:endParaRPr sz="2000"/>
          </a:p>
        </p:txBody>
      </p:sp>
      <p:sp>
        <p:nvSpPr>
          <p:cNvPr id="9" name="object 5"/>
          <p:cNvSpPr/>
          <p:nvPr/>
        </p:nvSpPr>
        <p:spPr>
          <a:xfrm>
            <a:off x="3022634" y="1449200"/>
            <a:ext cx="1221740" cy="779475"/>
          </a:xfrm>
          <a:custGeom>
            <a:avLst/>
            <a:gdLst/>
            <a:ahLst/>
            <a:cxnLst/>
            <a:rect l="l" t="t" r="r" b="b"/>
            <a:pathLst>
              <a:path w="1221739" h="799464">
                <a:moveTo>
                  <a:pt x="0" y="0"/>
                </a:moveTo>
                <a:lnTo>
                  <a:pt x="1221687" y="0"/>
                </a:lnTo>
                <a:lnTo>
                  <a:pt x="1221687" y="799279"/>
                </a:lnTo>
                <a:lnTo>
                  <a:pt x="0" y="799279"/>
                </a:lnTo>
                <a:lnTo>
                  <a:pt x="0" y="0"/>
                </a:lnTo>
                <a:close/>
              </a:path>
            </a:pathLst>
          </a:custGeom>
          <a:solidFill>
            <a:srgbClr val="0050A3"/>
          </a:solidFill>
        </p:spPr>
        <p:txBody>
          <a:bodyPr wrap="square" lIns="0" tIns="0" rIns="0" bIns="0" rtlCol="0"/>
          <a:lstStyle/>
          <a:p>
            <a:endParaRPr sz="2000"/>
          </a:p>
        </p:txBody>
      </p:sp>
      <p:sp>
        <p:nvSpPr>
          <p:cNvPr id="10" name="object 6"/>
          <p:cNvSpPr txBox="1"/>
          <p:nvPr/>
        </p:nvSpPr>
        <p:spPr>
          <a:xfrm>
            <a:off x="3113875" y="1472031"/>
            <a:ext cx="1039494" cy="640816"/>
          </a:xfrm>
          <a:prstGeom prst="rect">
            <a:avLst/>
          </a:prstGeom>
        </p:spPr>
        <p:txBody>
          <a:bodyPr vert="horz" wrap="square" lIns="0" tIns="64135" rIns="0" bIns="0" rtlCol="0">
            <a:spAutoFit/>
          </a:bodyPr>
          <a:lstStyle/>
          <a:p>
            <a:pPr marL="69215" marR="5080" indent="-57150">
              <a:lnSpc>
                <a:spcPct val="78100"/>
              </a:lnSpc>
              <a:spcBef>
                <a:spcPts val="505"/>
              </a:spcBef>
            </a:pPr>
            <a:r>
              <a:rPr sz="1200" b="1" spc="0" dirty="0">
                <a:solidFill>
                  <a:srgbClr val="FFFFFF"/>
                </a:solidFill>
                <a:latin typeface="Calibri"/>
                <a:cs typeface="Calibri"/>
              </a:rPr>
              <a:t>II. </a:t>
            </a:r>
            <a:r>
              <a:rPr sz="1200" b="1" spc="10" dirty="0">
                <a:solidFill>
                  <a:srgbClr val="FFFFFF"/>
                </a:solidFill>
                <a:latin typeface="Calibri"/>
                <a:cs typeface="Calibri"/>
              </a:rPr>
              <a:t>Previsión</a:t>
            </a:r>
            <a:r>
              <a:rPr sz="1200" b="1" spc="-114" dirty="0">
                <a:solidFill>
                  <a:srgbClr val="FFFFFF"/>
                </a:solidFill>
                <a:latin typeface="Calibri"/>
                <a:cs typeface="Calibri"/>
              </a:rPr>
              <a:t> </a:t>
            </a:r>
            <a:r>
              <a:rPr sz="1200" b="1" spc="50" dirty="0">
                <a:solidFill>
                  <a:srgbClr val="FFFFFF"/>
                </a:solidFill>
                <a:latin typeface="Calibri"/>
                <a:cs typeface="Calibri"/>
              </a:rPr>
              <a:t>y  </a:t>
            </a:r>
            <a:r>
              <a:rPr sz="1200" b="1" spc="10" dirty="0">
                <a:solidFill>
                  <a:srgbClr val="FFFFFF"/>
                </a:solidFill>
                <a:latin typeface="Calibri"/>
                <a:cs typeface="Calibri"/>
              </a:rPr>
              <a:t>elaboración</a:t>
            </a:r>
            <a:endParaRPr sz="1200">
              <a:latin typeface="Calibri"/>
              <a:cs typeface="Calibri"/>
            </a:endParaRPr>
          </a:p>
          <a:p>
            <a:pPr marL="46355" marR="40640" indent="353060">
              <a:lnSpc>
                <a:spcPct val="78100"/>
              </a:lnSpc>
            </a:pPr>
            <a:r>
              <a:rPr sz="1200" b="1" spc="25" dirty="0">
                <a:solidFill>
                  <a:srgbClr val="FFFFFF"/>
                </a:solidFill>
                <a:latin typeface="Calibri"/>
                <a:cs typeface="Calibri"/>
              </a:rPr>
              <a:t>del  p</a:t>
            </a:r>
            <a:r>
              <a:rPr sz="1200" b="1" spc="-15" dirty="0">
                <a:solidFill>
                  <a:srgbClr val="FFFFFF"/>
                </a:solidFill>
                <a:latin typeface="Calibri"/>
                <a:cs typeface="Calibri"/>
              </a:rPr>
              <a:t>r</a:t>
            </a:r>
            <a:r>
              <a:rPr sz="1200" b="1" spc="10" dirty="0">
                <a:solidFill>
                  <a:srgbClr val="FFFFFF"/>
                </a:solidFill>
                <a:latin typeface="Calibri"/>
                <a:cs typeface="Calibri"/>
              </a:rPr>
              <a:t>esupuesto</a:t>
            </a:r>
            <a:endParaRPr sz="1200">
              <a:latin typeface="Calibri"/>
              <a:cs typeface="Calibri"/>
            </a:endParaRPr>
          </a:p>
        </p:txBody>
      </p:sp>
      <p:graphicFrame>
        <p:nvGraphicFramePr>
          <p:cNvPr id="11" name="object 7"/>
          <p:cNvGraphicFramePr>
            <a:graphicFrameLocks noGrp="1"/>
          </p:cNvGraphicFramePr>
          <p:nvPr>
            <p:extLst>
              <p:ext uri="{D42A27DB-BD31-4B8C-83A1-F6EECF244321}">
                <p14:modId xmlns:p14="http://schemas.microsoft.com/office/powerpoint/2010/main" val="3878055608"/>
              </p:ext>
            </p:extLst>
          </p:nvPr>
        </p:nvGraphicFramePr>
        <p:xfrm>
          <a:off x="3017789" y="2243416"/>
          <a:ext cx="1221740" cy="2703708"/>
        </p:xfrm>
        <a:graphic>
          <a:graphicData uri="http://schemas.openxmlformats.org/drawingml/2006/table">
            <a:tbl>
              <a:tblPr firstRow="1" bandRow="1">
                <a:tableStyleId>{2D5ABB26-0587-4C30-8999-92F81FD0307C}</a:tableStyleId>
              </a:tblPr>
              <a:tblGrid>
                <a:gridCol w="1221740">
                  <a:extLst>
                    <a:ext uri="{9D8B030D-6E8A-4147-A177-3AD203B41FA5}">
                      <a16:colId xmlns:a16="http://schemas.microsoft.com/office/drawing/2014/main" val="20000"/>
                    </a:ext>
                  </a:extLst>
                </a:gridCol>
              </a:tblGrid>
              <a:tr h="667414">
                <a:tc>
                  <a:txBody>
                    <a:bodyPr/>
                    <a:lstStyle/>
                    <a:p>
                      <a:pPr marL="434340" marR="167005" indent="-250190">
                        <a:lnSpc>
                          <a:spcPts val="1600"/>
                        </a:lnSpc>
                        <a:spcBef>
                          <a:spcPts val="1120"/>
                        </a:spcBef>
                      </a:pPr>
                      <a:r>
                        <a:rPr sz="1400" spc="-45" dirty="0">
                          <a:solidFill>
                            <a:srgbClr val="231F20"/>
                          </a:solidFill>
                          <a:latin typeface="Calibri"/>
                          <a:cs typeface="Calibri"/>
                        </a:rPr>
                        <a:t>2.1</a:t>
                      </a:r>
                      <a:r>
                        <a:rPr sz="1400" spc="-60" dirty="0">
                          <a:solidFill>
                            <a:srgbClr val="231F20"/>
                          </a:solidFill>
                          <a:latin typeface="Calibri"/>
                          <a:cs typeface="Calibri"/>
                        </a:rPr>
                        <a:t> </a:t>
                      </a:r>
                      <a:r>
                        <a:rPr sz="1400" spc="-45" dirty="0">
                          <a:solidFill>
                            <a:srgbClr val="231F20"/>
                          </a:solidFill>
                          <a:latin typeface="Calibri"/>
                          <a:cs typeface="Calibri"/>
                        </a:rPr>
                        <a:t>Exhausti-  </a:t>
                      </a:r>
                      <a:r>
                        <a:rPr sz="1400" spc="-50" dirty="0">
                          <a:solidFill>
                            <a:srgbClr val="231F20"/>
                          </a:solidFill>
                          <a:latin typeface="Calibri"/>
                          <a:cs typeface="Calibri"/>
                        </a:rPr>
                        <a:t>vidad</a:t>
                      </a:r>
                      <a:endParaRPr sz="1400">
                        <a:latin typeface="Calibri"/>
                        <a:cs typeface="Calibri"/>
                      </a:endParaRPr>
                    </a:p>
                  </a:txBody>
                  <a:tcPr marL="0" marR="0" marT="1422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492C9"/>
                    </a:solidFill>
                  </a:tcPr>
                </a:tc>
                <a:extLst>
                  <a:ext uri="{0D108BD9-81ED-4DB2-BD59-A6C34878D82A}">
                    <a16:rowId xmlns:a16="http://schemas.microsoft.com/office/drawing/2014/main" val="10000"/>
                  </a:ext>
                </a:extLst>
              </a:tr>
              <a:tr h="667414">
                <a:tc>
                  <a:txBody>
                    <a:bodyPr/>
                    <a:lstStyle/>
                    <a:p>
                      <a:pPr>
                        <a:lnSpc>
                          <a:spcPct val="100000"/>
                        </a:lnSpc>
                        <a:spcBef>
                          <a:spcPts val="15"/>
                        </a:spcBef>
                      </a:pPr>
                      <a:endParaRPr sz="1550">
                        <a:latin typeface="Times New Roman"/>
                        <a:cs typeface="Times New Roman"/>
                      </a:endParaRPr>
                    </a:p>
                    <a:p>
                      <a:pPr marL="171450">
                        <a:lnSpc>
                          <a:spcPct val="100000"/>
                        </a:lnSpc>
                      </a:pPr>
                      <a:r>
                        <a:rPr sz="1400" spc="-45" dirty="0">
                          <a:solidFill>
                            <a:srgbClr val="231F20"/>
                          </a:solidFill>
                          <a:latin typeface="Calibri"/>
                          <a:cs typeface="Calibri"/>
                        </a:rPr>
                        <a:t>2.2</a:t>
                      </a:r>
                      <a:r>
                        <a:rPr sz="1400" spc="-5" dirty="0">
                          <a:solidFill>
                            <a:srgbClr val="231F20"/>
                          </a:solidFill>
                          <a:latin typeface="Calibri"/>
                          <a:cs typeface="Calibri"/>
                        </a:rPr>
                        <a:t> </a:t>
                      </a:r>
                      <a:r>
                        <a:rPr sz="1400" spc="-45" dirty="0">
                          <a:solidFill>
                            <a:srgbClr val="231F20"/>
                          </a:solidFill>
                          <a:latin typeface="Calibri"/>
                          <a:cs typeface="Calibri"/>
                        </a:rPr>
                        <a:t>Disciplina</a:t>
                      </a:r>
                      <a:endParaRPr sz="14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492C9"/>
                    </a:solidFill>
                  </a:tcPr>
                </a:tc>
                <a:extLst>
                  <a:ext uri="{0D108BD9-81ED-4DB2-BD59-A6C34878D82A}">
                    <a16:rowId xmlns:a16="http://schemas.microsoft.com/office/drawing/2014/main" val="10001"/>
                  </a:ext>
                </a:extLst>
              </a:tr>
              <a:tr h="701466">
                <a:tc>
                  <a:txBody>
                    <a:bodyPr/>
                    <a:lstStyle/>
                    <a:p>
                      <a:pPr marL="126364" marR="89535" indent="-19685">
                        <a:lnSpc>
                          <a:spcPts val="1600"/>
                        </a:lnSpc>
                        <a:spcBef>
                          <a:spcPts val="1255"/>
                        </a:spcBef>
                      </a:pPr>
                      <a:r>
                        <a:rPr sz="1400" spc="-45" dirty="0">
                          <a:solidFill>
                            <a:srgbClr val="231F20"/>
                          </a:solidFill>
                          <a:latin typeface="Calibri"/>
                          <a:cs typeface="Calibri"/>
                        </a:rPr>
                        <a:t>2.3 </a:t>
                      </a:r>
                      <a:r>
                        <a:rPr sz="1400" spc="-65" dirty="0">
                          <a:solidFill>
                            <a:srgbClr val="231F20"/>
                          </a:solidFill>
                          <a:latin typeface="Calibri"/>
                          <a:cs typeface="Calibri"/>
                        </a:rPr>
                        <a:t>Orientación  </a:t>
                      </a:r>
                      <a:r>
                        <a:rPr sz="1400" spc="-85" dirty="0">
                          <a:solidFill>
                            <a:srgbClr val="231F20"/>
                          </a:solidFill>
                          <a:latin typeface="Calibri"/>
                          <a:cs typeface="Calibri"/>
                        </a:rPr>
                        <a:t>de </a:t>
                      </a:r>
                      <a:r>
                        <a:rPr sz="1400" spc="-30" dirty="0">
                          <a:solidFill>
                            <a:srgbClr val="231F20"/>
                          </a:solidFill>
                          <a:latin typeface="Calibri"/>
                          <a:cs typeface="Calibri"/>
                        </a:rPr>
                        <a:t>las</a:t>
                      </a:r>
                      <a:r>
                        <a:rPr sz="1400" spc="35" dirty="0">
                          <a:solidFill>
                            <a:srgbClr val="231F20"/>
                          </a:solidFill>
                          <a:latin typeface="Calibri"/>
                          <a:cs typeface="Calibri"/>
                        </a:rPr>
                        <a:t> </a:t>
                      </a:r>
                      <a:r>
                        <a:rPr sz="1400" spc="-45" dirty="0">
                          <a:solidFill>
                            <a:srgbClr val="231F20"/>
                          </a:solidFill>
                          <a:latin typeface="Calibri"/>
                          <a:cs typeface="Calibri"/>
                        </a:rPr>
                        <a:t>políticas</a:t>
                      </a:r>
                      <a:endParaRPr sz="1400">
                        <a:latin typeface="Calibri"/>
                        <a:cs typeface="Calibri"/>
                      </a:endParaRPr>
                    </a:p>
                  </a:txBody>
                  <a:tcPr marL="0" marR="0" marT="1593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492C9"/>
                    </a:solidFill>
                  </a:tcPr>
                </a:tc>
                <a:extLst>
                  <a:ext uri="{0D108BD9-81ED-4DB2-BD59-A6C34878D82A}">
                    <a16:rowId xmlns:a16="http://schemas.microsoft.com/office/drawing/2014/main" val="10002"/>
                  </a:ext>
                </a:extLst>
              </a:tr>
              <a:tr h="667414">
                <a:tc>
                  <a:txBody>
                    <a:bodyPr/>
                    <a:lstStyle/>
                    <a:p>
                      <a:pPr>
                        <a:lnSpc>
                          <a:spcPct val="100000"/>
                        </a:lnSpc>
                        <a:spcBef>
                          <a:spcPts val="15"/>
                        </a:spcBef>
                      </a:pPr>
                      <a:endParaRPr sz="1550">
                        <a:latin typeface="Times New Roman"/>
                        <a:cs typeface="Times New Roman"/>
                      </a:endParaRPr>
                    </a:p>
                    <a:p>
                      <a:pPr marL="92710">
                        <a:lnSpc>
                          <a:spcPct val="100000"/>
                        </a:lnSpc>
                      </a:pPr>
                      <a:r>
                        <a:rPr sz="1400" spc="-45" dirty="0">
                          <a:solidFill>
                            <a:srgbClr val="231F20"/>
                          </a:solidFill>
                          <a:latin typeface="Calibri"/>
                          <a:cs typeface="Calibri"/>
                        </a:rPr>
                        <a:t>2.4</a:t>
                      </a:r>
                      <a:r>
                        <a:rPr sz="1400" spc="-15" dirty="0">
                          <a:solidFill>
                            <a:srgbClr val="231F20"/>
                          </a:solidFill>
                          <a:latin typeface="Calibri"/>
                          <a:cs typeface="Calibri"/>
                        </a:rPr>
                        <a:t> </a:t>
                      </a:r>
                      <a:r>
                        <a:rPr sz="1400" spc="-50" dirty="0">
                          <a:solidFill>
                            <a:srgbClr val="231F20"/>
                          </a:solidFill>
                          <a:latin typeface="Calibri"/>
                          <a:cs typeface="Calibri"/>
                        </a:rPr>
                        <a:t>Credibilidad</a:t>
                      </a:r>
                      <a:endParaRPr sz="14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492C9"/>
                    </a:solidFill>
                  </a:tcPr>
                </a:tc>
                <a:extLst>
                  <a:ext uri="{0D108BD9-81ED-4DB2-BD59-A6C34878D82A}">
                    <a16:rowId xmlns:a16="http://schemas.microsoft.com/office/drawing/2014/main" val="10003"/>
                  </a:ext>
                </a:extLst>
              </a:tr>
            </a:tbl>
          </a:graphicData>
        </a:graphic>
      </p:graphicFrame>
      <p:sp>
        <p:nvSpPr>
          <p:cNvPr id="12" name="object 8"/>
          <p:cNvSpPr/>
          <p:nvPr/>
        </p:nvSpPr>
        <p:spPr>
          <a:xfrm>
            <a:off x="2886894" y="1428898"/>
            <a:ext cx="1517650" cy="3763646"/>
          </a:xfrm>
          <a:custGeom>
            <a:avLst/>
            <a:gdLst/>
            <a:ahLst/>
            <a:cxnLst/>
            <a:rect l="l" t="t" r="r" b="b"/>
            <a:pathLst>
              <a:path w="1517650" h="3860165">
                <a:moveTo>
                  <a:pt x="184223" y="0"/>
                </a:moveTo>
                <a:lnTo>
                  <a:pt x="126211" y="10072"/>
                </a:lnTo>
                <a:lnTo>
                  <a:pt x="75441" y="34131"/>
                </a:lnTo>
                <a:lnTo>
                  <a:pt x="43003" y="62700"/>
                </a:lnTo>
                <a:lnTo>
                  <a:pt x="16997" y="103915"/>
                </a:lnTo>
                <a:lnTo>
                  <a:pt x="2047" y="159375"/>
                </a:lnTo>
                <a:lnTo>
                  <a:pt x="0" y="3700590"/>
                </a:lnTo>
                <a:lnTo>
                  <a:pt x="373" y="3709166"/>
                </a:lnTo>
                <a:lnTo>
                  <a:pt x="9621" y="3761326"/>
                </a:lnTo>
                <a:lnTo>
                  <a:pt x="32600" y="3814482"/>
                </a:lnTo>
                <a:lnTo>
                  <a:pt x="59887" y="3848443"/>
                </a:lnTo>
                <a:lnTo>
                  <a:pt x="73998" y="3859979"/>
                </a:lnTo>
                <a:lnTo>
                  <a:pt x="114452" y="3859979"/>
                </a:lnTo>
                <a:lnTo>
                  <a:pt x="107366" y="3857238"/>
                </a:lnTo>
                <a:lnTo>
                  <a:pt x="88699" y="3846323"/>
                </a:lnTo>
                <a:lnTo>
                  <a:pt x="48906" y="3803495"/>
                </a:lnTo>
                <a:lnTo>
                  <a:pt x="28196" y="3755489"/>
                </a:lnTo>
                <a:lnTo>
                  <a:pt x="20478" y="3716284"/>
                </a:lnTo>
                <a:lnTo>
                  <a:pt x="19392" y="3700590"/>
                </a:lnTo>
                <a:lnTo>
                  <a:pt x="19448" y="191963"/>
                </a:lnTo>
                <a:lnTo>
                  <a:pt x="26509" y="135348"/>
                </a:lnTo>
                <a:lnTo>
                  <a:pt x="45027" y="92864"/>
                </a:lnTo>
                <a:lnTo>
                  <a:pt x="85935" y="51201"/>
                </a:lnTo>
                <a:lnTo>
                  <a:pt x="131787" y="29500"/>
                </a:lnTo>
                <a:lnTo>
                  <a:pt x="169233" y="21440"/>
                </a:lnTo>
                <a:lnTo>
                  <a:pt x="184223" y="20303"/>
                </a:lnTo>
                <a:lnTo>
                  <a:pt x="184223" y="0"/>
                </a:lnTo>
                <a:close/>
              </a:path>
              <a:path w="1517650" h="3860165">
                <a:moveTo>
                  <a:pt x="1332843" y="0"/>
                </a:moveTo>
                <a:lnTo>
                  <a:pt x="184223" y="0"/>
                </a:lnTo>
                <a:lnTo>
                  <a:pt x="184223" y="20303"/>
                </a:lnTo>
                <a:lnTo>
                  <a:pt x="1332843" y="20303"/>
                </a:lnTo>
                <a:lnTo>
                  <a:pt x="1362287" y="22264"/>
                </a:lnTo>
                <a:lnTo>
                  <a:pt x="1409700" y="36228"/>
                </a:lnTo>
                <a:lnTo>
                  <a:pt x="1451030" y="67080"/>
                </a:lnTo>
                <a:lnTo>
                  <a:pt x="1480526" y="114157"/>
                </a:lnTo>
                <a:lnTo>
                  <a:pt x="1493982" y="159598"/>
                </a:lnTo>
                <a:lnTo>
                  <a:pt x="1497674" y="3700590"/>
                </a:lnTo>
                <a:lnTo>
                  <a:pt x="1495801" y="3731417"/>
                </a:lnTo>
                <a:lnTo>
                  <a:pt x="1482463" y="3781058"/>
                </a:lnTo>
                <a:lnTo>
                  <a:pt x="1452995" y="3824329"/>
                </a:lnTo>
                <a:lnTo>
                  <a:pt x="1408030" y="3855202"/>
                </a:lnTo>
                <a:lnTo>
                  <a:pt x="1395601" y="3859979"/>
                </a:lnTo>
                <a:lnTo>
                  <a:pt x="1440552" y="3859979"/>
                </a:lnTo>
                <a:lnTo>
                  <a:pt x="1474073" y="3830766"/>
                </a:lnTo>
                <a:lnTo>
                  <a:pt x="1500079" y="3789551"/>
                </a:lnTo>
                <a:lnTo>
                  <a:pt x="1515030" y="3734091"/>
                </a:lnTo>
                <a:lnTo>
                  <a:pt x="1517065" y="3700590"/>
                </a:lnTo>
                <a:lnTo>
                  <a:pt x="1517027" y="191963"/>
                </a:lnTo>
                <a:lnTo>
                  <a:pt x="1507464" y="132140"/>
                </a:lnTo>
                <a:lnTo>
                  <a:pt x="1484474" y="78985"/>
                </a:lnTo>
                <a:lnTo>
                  <a:pt x="1457187" y="45024"/>
                </a:lnTo>
                <a:lnTo>
                  <a:pt x="1417832" y="17795"/>
                </a:lnTo>
                <a:lnTo>
                  <a:pt x="1364852" y="2142"/>
                </a:lnTo>
                <a:lnTo>
                  <a:pt x="1332843" y="0"/>
                </a:lnTo>
                <a:close/>
              </a:path>
            </a:pathLst>
          </a:custGeom>
          <a:solidFill>
            <a:srgbClr val="231F20"/>
          </a:solidFill>
        </p:spPr>
        <p:txBody>
          <a:bodyPr wrap="square" lIns="0" tIns="0" rIns="0" bIns="0" rtlCol="0"/>
          <a:lstStyle/>
          <a:p>
            <a:endParaRPr sz="2000"/>
          </a:p>
        </p:txBody>
      </p:sp>
      <p:sp>
        <p:nvSpPr>
          <p:cNvPr id="13" name="object 9"/>
          <p:cNvSpPr/>
          <p:nvPr/>
        </p:nvSpPr>
        <p:spPr>
          <a:xfrm>
            <a:off x="4488454" y="1439048"/>
            <a:ext cx="1497965" cy="3753739"/>
          </a:xfrm>
          <a:custGeom>
            <a:avLst/>
            <a:gdLst/>
            <a:ahLst/>
            <a:cxnLst/>
            <a:rect l="l" t="t" r="r" b="b"/>
            <a:pathLst>
              <a:path w="1497964" h="3850004">
                <a:moveTo>
                  <a:pt x="1323146" y="0"/>
                </a:moveTo>
                <a:lnTo>
                  <a:pt x="174527" y="0"/>
                </a:lnTo>
                <a:lnTo>
                  <a:pt x="147257" y="2855"/>
                </a:lnTo>
                <a:lnTo>
                  <a:pt x="87263" y="22840"/>
                </a:lnTo>
                <a:lnTo>
                  <a:pt x="27269" y="77087"/>
                </a:lnTo>
                <a:lnTo>
                  <a:pt x="0" y="182726"/>
                </a:lnTo>
                <a:lnTo>
                  <a:pt x="0" y="3690439"/>
                </a:lnTo>
                <a:lnTo>
                  <a:pt x="2726" y="3718990"/>
                </a:lnTo>
                <a:lnTo>
                  <a:pt x="21815" y="3781801"/>
                </a:lnTo>
                <a:lnTo>
                  <a:pt x="73628" y="3844613"/>
                </a:lnTo>
                <a:lnTo>
                  <a:pt x="92057" y="3849828"/>
                </a:lnTo>
                <a:lnTo>
                  <a:pt x="1410958" y="3849828"/>
                </a:lnTo>
                <a:lnTo>
                  <a:pt x="1470404" y="3796077"/>
                </a:lnTo>
                <a:lnTo>
                  <a:pt x="1497674" y="3690439"/>
                </a:lnTo>
                <a:lnTo>
                  <a:pt x="1497674" y="182726"/>
                </a:lnTo>
                <a:lnTo>
                  <a:pt x="1494947" y="154175"/>
                </a:lnTo>
                <a:lnTo>
                  <a:pt x="1475858" y="91363"/>
                </a:lnTo>
                <a:lnTo>
                  <a:pt x="1424045" y="28550"/>
                </a:lnTo>
                <a:lnTo>
                  <a:pt x="1323146" y="0"/>
                </a:lnTo>
                <a:close/>
              </a:path>
            </a:pathLst>
          </a:custGeom>
          <a:solidFill>
            <a:srgbClr val="38B54A"/>
          </a:solidFill>
        </p:spPr>
        <p:txBody>
          <a:bodyPr wrap="square" lIns="0" tIns="0" rIns="0" bIns="0" rtlCol="0"/>
          <a:lstStyle/>
          <a:p>
            <a:endParaRPr sz="2000"/>
          </a:p>
        </p:txBody>
      </p:sp>
      <p:sp>
        <p:nvSpPr>
          <p:cNvPr id="14" name="object 10"/>
          <p:cNvSpPr/>
          <p:nvPr/>
        </p:nvSpPr>
        <p:spPr>
          <a:xfrm>
            <a:off x="4614494" y="1449201"/>
            <a:ext cx="1221740" cy="694036"/>
          </a:xfrm>
          <a:custGeom>
            <a:avLst/>
            <a:gdLst/>
            <a:ahLst/>
            <a:cxnLst/>
            <a:rect l="l" t="t" r="r" b="b"/>
            <a:pathLst>
              <a:path w="1221739" h="711835">
                <a:moveTo>
                  <a:pt x="0" y="0"/>
                </a:moveTo>
                <a:lnTo>
                  <a:pt x="1221687" y="0"/>
                </a:lnTo>
                <a:lnTo>
                  <a:pt x="1221687" y="711307"/>
                </a:lnTo>
                <a:lnTo>
                  <a:pt x="0" y="711307"/>
                </a:lnTo>
                <a:lnTo>
                  <a:pt x="0" y="0"/>
                </a:lnTo>
                <a:close/>
              </a:path>
            </a:pathLst>
          </a:custGeom>
          <a:solidFill>
            <a:srgbClr val="38B54A"/>
          </a:solidFill>
        </p:spPr>
        <p:txBody>
          <a:bodyPr wrap="square" lIns="0" tIns="0" rIns="0" bIns="0" rtlCol="0"/>
          <a:lstStyle/>
          <a:p>
            <a:endParaRPr sz="2000"/>
          </a:p>
        </p:txBody>
      </p:sp>
      <p:sp>
        <p:nvSpPr>
          <p:cNvPr id="15" name="object 11"/>
          <p:cNvSpPr txBox="1"/>
          <p:nvPr/>
        </p:nvSpPr>
        <p:spPr>
          <a:xfrm>
            <a:off x="4770254" y="1511348"/>
            <a:ext cx="910590" cy="496803"/>
          </a:xfrm>
          <a:prstGeom prst="rect">
            <a:avLst/>
          </a:prstGeom>
        </p:spPr>
        <p:txBody>
          <a:bodyPr vert="horz" wrap="square" lIns="0" tIns="64135" rIns="0" bIns="0" rtlCol="0">
            <a:spAutoFit/>
          </a:bodyPr>
          <a:lstStyle/>
          <a:p>
            <a:pPr marL="12700" marR="5080" indent="76200">
              <a:lnSpc>
                <a:spcPct val="78100"/>
              </a:lnSpc>
              <a:spcBef>
                <a:spcPts val="505"/>
              </a:spcBef>
            </a:pPr>
            <a:r>
              <a:rPr sz="1200" b="1" spc="-30" dirty="0">
                <a:solidFill>
                  <a:srgbClr val="FFFFFF"/>
                </a:solidFill>
                <a:latin typeface="Calibri"/>
                <a:cs typeface="Calibri"/>
              </a:rPr>
              <a:t>III. </a:t>
            </a:r>
            <a:r>
              <a:rPr sz="1200" b="1" spc="-40" dirty="0">
                <a:solidFill>
                  <a:srgbClr val="FFFFFF"/>
                </a:solidFill>
                <a:latin typeface="Calibri"/>
                <a:cs typeface="Calibri"/>
              </a:rPr>
              <a:t>Análisis  y </a:t>
            </a:r>
            <a:r>
              <a:rPr sz="1200" b="1" spc="-35" dirty="0">
                <a:solidFill>
                  <a:srgbClr val="FFFFFF"/>
                </a:solidFill>
                <a:latin typeface="Calibri"/>
                <a:cs typeface="Calibri"/>
              </a:rPr>
              <a:t>gestión </a:t>
            </a:r>
            <a:r>
              <a:rPr sz="1200" b="1" spc="-45" dirty="0">
                <a:solidFill>
                  <a:srgbClr val="FFFFFF"/>
                </a:solidFill>
                <a:latin typeface="Calibri"/>
                <a:cs typeface="Calibri"/>
              </a:rPr>
              <a:t>del  </a:t>
            </a:r>
            <a:r>
              <a:rPr sz="1200" b="1" spc="-30" dirty="0">
                <a:solidFill>
                  <a:srgbClr val="FFFFFF"/>
                </a:solidFill>
                <a:latin typeface="Calibri"/>
                <a:cs typeface="Calibri"/>
              </a:rPr>
              <a:t>riesgo</a:t>
            </a:r>
            <a:r>
              <a:rPr sz="1200" b="1" spc="-35" dirty="0">
                <a:solidFill>
                  <a:srgbClr val="FFFFFF"/>
                </a:solidFill>
                <a:latin typeface="Calibri"/>
                <a:cs typeface="Calibri"/>
              </a:rPr>
              <a:t> </a:t>
            </a:r>
            <a:r>
              <a:rPr sz="1200" b="1" spc="-30" dirty="0">
                <a:solidFill>
                  <a:srgbClr val="FFFFFF"/>
                </a:solidFill>
                <a:latin typeface="Calibri"/>
                <a:cs typeface="Calibri"/>
              </a:rPr>
              <a:t>fiscal</a:t>
            </a:r>
            <a:endParaRPr sz="1200">
              <a:latin typeface="Calibri"/>
              <a:cs typeface="Calibri"/>
            </a:endParaRPr>
          </a:p>
        </p:txBody>
      </p:sp>
      <p:graphicFrame>
        <p:nvGraphicFramePr>
          <p:cNvPr id="16" name="object 12"/>
          <p:cNvGraphicFramePr>
            <a:graphicFrameLocks noGrp="1"/>
          </p:cNvGraphicFramePr>
          <p:nvPr>
            <p:extLst>
              <p:ext uri="{D42A27DB-BD31-4B8C-83A1-F6EECF244321}">
                <p14:modId xmlns:p14="http://schemas.microsoft.com/office/powerpoint/2010/main" val="3801671699"/>
              </p:ext>
            </p:extLst>
          </p:nvPr>
        </p:nvGraphicFramePr>
        <p:xfrm>
          <a:off x="4609654" y="2155437"/>
          <a:ext cx="1221740" cy="1930424"/>
        </p:xfrm>
        <a:graphic>
          <a:graphicData uri="http://schemas.openxmlformats.org/drawingml/2006/table">
            <a:tbl>
              <a:tblPr firstRow="1" bandRow="1">
                <a:tableStyleId>{2D5ABB26-0587-4C30-8999-92F81FD0307C}</a:tableStyleId>
              </a:tblPr>
              <a:tblGrid>
                <a:gridCol w="1221740">
                  <a:extLst>
                    <a:ext uri="{9D8B030D-6E8A-4147-A177-3AD203B41FA5}">
                      <a16:colId xmlns:a16="http://schemas.microsoft.com/office/drawing/2014/main" val="20000"/>
                    </a:ext>
                  </a:extLst>
                </a:gridCol>
              </a:tblGrid>
              <a:tr h="666176">
                <a:tc>
                  <a:txBody>
                    <a:bodyPr/>
                    <a:lstStyle/>
                    <a:p>
                      <a:pPr marL="133985" marR="116839" indent="48260">
                        <a:lnSpc>
                          <a:spcPts val="1600"/>
                        </a:lnSpc>
                        <a:spcBef>
                          <a:spcPts val="315"/>
                        </a:spcBef>
                      </a:pPr>
                      <a:r>
                        <a:rPr sz="1400" spc="-45" dirty="0">
                          <a:solidFill>
                            <a:srgbClr val="231F20"/>
                          </a:solidFill>
                          <a:latin typeface="Calibri"/>
                          <a:cs typeface="Calibri"/>
                        </a:rPr>
                        <a:t>3.1 </a:t>
                      </a:r>
                      <a:r>
                        <a:rPr sz="1400" spc="-35" dirty="0">
                          <a:solidFill>
                            <a:srgbClr val="231F20"/>
                          </a:solidFill>
                          <a:latin typeface="Calibri"/>
                          <a:cs typeface="Calibri"/>
                        </a:rPr>
                        <a:t>Análisis </a:t>
                      </a:r>
                      <a:r>
                        <a:rPr sz="1400" spc="-75" dirty="0">
                          <a:solidFill>
                            <a:srgbClr val="231F20"/>
                          </a:solidFill>
                          <a:latin typeface="Calibri"/>
                          <a:cs typeface="Calibri"/>
                        </a:rPr>
                        <a:t>y  </a:t>
                      </a:r>
                      <a:r>
                        <a:rPr sz="1400" spc="-45" dirty="0">
                          <a:solidFill>
                            <a:srgbClr val="231F20"/>
                          </a:solidFill>
                          <a:latin typeface="Calibri"/>
                          <a:cs typeface="Calibri"/>
                        </a:rPr>
                        <a:t>divulgación</a:t>
                      </a:r>
                      <a:r>
                        <a:rPr sz="1400" spc="-65" dirty="0">
                          <a:solidFill>
                            <a:srgbClr val="231F20"/>
                          </a:solidFill>
                          <a:latin typeface="Calibri"/>
                          <a:cs typeface="Calibri"/>
                        </a:rPr>
                        <a:t> </a:t>
                      </a:r>
                      <a:r>
                        <a:rPr sz="1400" spc="-85" dirty="0">
                          <a:solidFill>
                            <a:srgbClr val="231F20"/>
                          </a:solidFill>
                          <a:latin typeface="Calibri"/>
                          <a:cs typeface="Calibri"/>
                        </a:rPr>
                        <a:t>de</a:t>
                      </a:r>
                      <a:endParaRPr sz="1400">
                        <a:latin typeface="Calibri"/>
                        <a:cs typeface="Calibri"/>
                      </a:endParaRPr>
                    </a:p>
                    <a:p>
                      <a:pPr marL="267970">
                        <a:lnSpc>
                          <a:spcPts val="1555"/>
                        </a:lnSpc>
                      </a:pPr>
                      <a:r>
                        <a:rPr sz="1400" spc="-45" dirty="0">
                          <a:solidFill>
                            <a:srgbClr val="231F20"/>
                          </a:solidFill>
                          <a:latin typeface="Calibri"/>
                          <a:cs typeface="Calibri"/>
                        </a:rPr>
                        <a:t>los</a:t>
                      </a:r>
                      <a:r>
                        <a:rPr sz="1400" spc="-5" dirty="0">
                          <a:solidFill>
                            <a:srgbClr val="231F20"/>
                          </a:solidFill>
                          <a:latin typeface="Calibri"/>
                          <a:cs typeface="Calibri"/>
                        </a:rPr>
                        <a:t> </a:t>
                      </a:r>
                      <a:r>
                        <a:rPr sz="1400" spc="-50" dirty="0">
                          <a:solidFill>
                            <a:srgbClr val="231F20"/>
                          </a:solidFill>
                          <a:latin typeface="Calibri"/>
                          <a:cs typeface="Calibri"/>
                        </a:rPr>
                        <a:t>riesgos</a:t>
                      </a:r>
                      <a:endParaRPr sz="140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4D49C"/>
                    </a:solidFill>
                  </a:tcPr>
                </a:tc>
                <a:extLst>
                  <a:ext uri="{0D108BD9-81ED-4DB2-BD59-A6C34878D82A}">
                    <a16:rowId xmlns:a16="http://schemas.microsoft.com/office/drawing/2014/main" val="10000"/>
                  </a:ext>
                </a:extLst>
              </a:tr>
              <a:tr h="632124">
                <a:tc>
                  <a:txBody>
                    <a:bodyPr/>
                    <a:lstStyle/>
                    <a:p>
                      <a:pPr marL="166370" marR="149225" indent="69215">
                        <a:lnSpc>
                          <a:spcPts val="1600"/>
                        </a:lnSpc>
                        <a:spcBef>
                          <a:spcPts val="975"/>
                        </a:spcBef>
                      </a:pPr>
                      <a:r>
                        <a:rPr sz="1400" spc="-45" dirty="0">
                          <a:solidFill>
                            <a:srgbClr val="231F20"/>
                          </a:solidFill>
                          <a:latin typeface="Calibri"/>
                          <a:cs typeface="Calibri"/>
                        </a:rPr>
                        <a:t>3.2 </a:t>
                      </a:r>
                      <a:r>
                        <a:rPr sz="1400" spc="-60" dirty="0">
                          <a:solidFill>
                            <a:srgbClr val="231F20"/>
                          </a:solidFill>
                          <a:latin typeface="Calibri"/>
                          <a:cs typeface="Calibri"/>
                        </a:rPr>
                        <a:t>Gestión  </a:t>
                      </a:r>
                      <a:r>
                        <a:rPr sz="1400" spc="-85" dirty="0">
                          <a:solidFill>
                            <a:srgbClr val="231F20"/>
                          </a:solidFill>
                          <a:latin typeface="Calibri"/>
                          <a:cs typeface="Calibri"/>
                        </a:rPr>
                        <a:t>de </a:t>
                      </a:r>
                      <a:r>
                        <a:rPr sz="1400" spc="-45" dirty="0">
                          <a:solidFill>
                            <a:srgbClr val="231F20"/>
                          </a:solidFill>
                          <a:latin typeface="Calibri"/>
                          <a:cs typeface="Calibri"/>
                        </a:rPr>
                        <a:t>los</a:t>
                      </a:r>
                      <a:r>
                        <a:rPr sz="1400" spc="25" dirty="0">
                          <a:solidFill>
                            <a:srgbClr val="231F20"/>
                          </a:solidFill>
                          <a:latin typeface="Calibri"/>
                          <a:cs typeface="Calibri"/>
                        </a:rPr>
                        <a:t> </a:t>
                      </a:r>
                      <a:r>
                        <a:rPr sz="1400" spc="-50" dirty="0">
                          <a:solidFill>
                            <a:srgbClr val="231F20"/>
                          </a:solidFill>
                          <a:latin typeface="Calibri"/>
                          <a:cs typeface="Calibri"/>
                        </a:rPr>
                        <a:t>riesgos</a:t>
                      </a:r>
                      <a:endParaRPr sz="1400">
                        <a:latin typeface="Calibri"/>
                        <a:cs typeface="Calibri"/>
                      </a:endParaRPr>
                    </a:p>
                  </a:txBody>
                  <a:tcPr marL="0" marR="0" marT="1238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4D49C"/>
                    </a:solidFill>
                  </a:tcPr>
                </a:tc>
                <a:extLst>
                  <a:ext uri="{0D108BD9-81ED-4DB2-BD59-A6C34878D82A}">
                    <a16:rowId xmlns:a16="http://schemas.microsoft.com/office/drawing/2014/main" val="10001"/>
                  </a:ext>
                </a:extLst>
              </a:tr>
              <a:tr h="632124">
                <a:tc>
                  <a:txBody>
                    <a:bodyPr/>
                    <a:lstStyle/>
                    <a:p>
                      <a:pPr marL="287020" marR="146050" indent="-124460">
                        <a:lnSpc>
                          <a:spcPts val="1600"/>
                        </a:lnSpc>
                        <a:spcBef>
                          <a:spcPts val="975"/>
                        </a:spcBef>
                      </a:pPr>
                      <a:r>
                        <a:rPr sz="1400" spc="-45" dirty="0">
                          <a:solidFill>
                            <a:srgbClr val="231F20"/>
                          </a:solidFill>
                          <a:latin typeface="Calibri"/>
                          <a:cs typeface="Calibri"/>
                        </a:rPr>
                        <a:t>3.3 </a:t>
                      </a:r>
                      <a:r>
                        <a:rPr sz="1400" spc="-55" dirty="0">
                          <a:solidFill>
                            <a:srgbClr val="231F20"/>
                          </a:solidFill>
                          <a:latin typeface="Calibri"/>
                          <a:cs typeface="Calibri"/>
                        </a:rPr>
                        <a:t>Coordina-  </a:t>
                      </a:r>
                      <a:r>
                        <a:rPr sz="1400" spc="-60" dirty="0">
                          <a:solidFill>
                            <a:srgbClr val="231F20"/>
                          </a:solidFill>
                          <a:latin typeface="Calibri"/>
                          <a:cs typeface="Calibri"/>
                        </a:rPr>
                        <a:t>ción</a:t>
                      </a:r>
                      <a:r>
                        <a:rPr sz="1400" spc="-5" dirty="0">
                          <a:solidFill>
                            <a:srgbClr val="231F20"/>
                          </a:solidFill>
                          <a:latin typeface="Calibri"/>
                          <a:cs typeface="Calibri"/>
                        </a:rPr>
                        <a:t> </a:t>
                      </a:r>
                      <a:r>
                        <a:rPr sz="1400" spc="-40" dirty="0">
                          <a:solidFill>
                            <a:srgbClr val="231F20"/>
                          </a:solidFill>
                          <a:latin typeface="Calibri"/>
                          <a:cs typeface="Calibri"/>
                        </a:rPr>
                        <a:t>fiscal</a:t>
                      </a:r>
                      <a:endParaRPr sz="1400">
                        <a:latin typeface="Calibri"/>
                        <a:cs typeface="Calibri"/>
                      </a:endParaRPr>
                    </a:p>
                  </a:txBody>
                  <a:tcPr marL="0" marR="0" marT="1238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4D49C"/>
                    </a:solidFill>
                  </a:tcPr>
                </a:tc>
                <a:extLst>
                  <a:ext uri="{0D108BD9-81ED-4DB2-BD59-A6C34878D82A}">
                    <a16:rowId xmlns:a16="http://schemas.microsoft.com/office/drawing/2014/main" val="10002"/>
                  </a:ext>
                </a:extLst>
              </a:tr>
            </a:tbl>
          </a:graphicData>
        </a:graphic>
      </p:graphicFrame>
      <p:sp>
        <p:nvSpPr>
          <p:cNvPr id="17" name="object 13"/>
          <p:cNvSpPr/>
          <p:nvPr/>
        </p:nvSpPr>
        <p:spPr>
          <a:xfrm>
            <a:off x="4478759" y="1428898"/>
            <a:ext cx="1517650" cy="3763646"/>
          </a:xfrm>
          <a:custGeom>
            <a:avLst/>
            <a:gdLst/>
            <a:ahLst/>
            <a:cxnLst/>
            <a:rect l="l" t="t" r="r" b="b"/>
            <a:pathLst>
              <a:path w="1517650" h="3860165">
                <a:moveTo>
                  <a:pt x="184222" y="0"/>
                </a:moveTo>
                <a:lnTo>
                  <a:pt x="126211" y="10072"/>
                </a:lnTo>
                <a:lnTo>
                  <a:pt x="75440" y="34131"/>
                </a:lnTo>
                <a:lnTo>
                  <a:pt x="43003" y="62700"/>
                </a:lnTo>
                <a:lnTo>
                  <a:pt x="16996" y="103915"/>
                </a:lnTo>
                <a:lnTo>
                  <a:pt x="2046" y="159375"/>
                </a:lnTo>
                <a:lnTo>
                  <a:pt x="0" y="3700590"/>
                </a:lnTo>
                <a:lnTo>
                  <a:pt x="372" y="3709166"/>
                </a:lnTo>
                <a:lnTo>
                  <a:pt x="9620" y="3761326"/>
                </a:lnTo>
                <a:lnTo>
                  <a:pt x="32600" y="3814482"/>
                </a:lnTo>
                <a:lnTo>
                  <a:pt x="59886" y="3848443"/>
                </a:lnTo>
                <a:lnTo>
                  <a:pt x="73996" y="3859979"/>
                </a:lnTo>
                <a:lnTo>
                  <a:pt x="114451" y="3859979"/>
                </a:lnTo>
                <a:lnTo>
                  <a:pt x="107365" y="3857238"/>
                </a:lnTo>
                <a:lnTo>
                  <a:pt x="88698" y="3846323"/>
                </a:lnTo>
                <a:lnTo>
                  <a:pt x="48905" y="3803495"/>
                </a:lnTo>
                <a:lnTo>
                  <a:pt x="28195" y="3755489"/>
                </a:lnTo>
                <a:lnTo>
                  <a:pt x="20477" y="3716284"/>
                </a:lnTo>
                <a:lnTo>
                  <a:pt x="19391" y="3700590"/>
                </a:lnTo>
                <a:lnTo>
                  <a:pt x="19447" y="191963"/>
                </a:lnTo>
                <a:lnTo>
                  <a:pt x="26508" y="135348"/>
                </a:lnTo>
                <a:lnTo>
                  <a:pt x="45027" y="92864"/>
                </a:lnTo>
                <a:lnTo>
                  <a:pt x="85934" y="51201"/>
                </a:lnTo>
                <a:lnTo>
                  <a:pt x="131786" y="29500"/>
                </a:lnTo>
                <a:lnTo>
                  <a:pt x="169232" y="21440"/>
                </a:lnTo>
                <a:lnTo>
                  <a:pt x="184222" y="20303"/>
                </a:lnTo>
                <a:lnTo>
                  <a:pt x="184222" y="0"/>
                </a:lnTo>
                <a:close/>
              </a:path>
              <a:path w="1517650" h="3860165">
                <a:moveTo>
                  <a:pt x="1332842" y="0"/>
                </a:moveTo>
                <a:lnTo>
                  <a:pt x="184222" y="0"/>
                </a:lnTo>
                <a:lnTo>
                  <a:pt x="184222" y="20303"/>
                </a:lnTo>
                <a:lnTo>
                  <a:pt x="1332842" y="20303"/>
                </a:lnTo>
                <a:lnTo>
                  <a:pt x="1362286" y="22264"/>
                </a:lnTo>
                <a:lnTo>
                  <a:pt x="1409699" y="36228"/>
                </a:lnTo>
                <a:lnTo>
                  <a:pt x="1451030" y="67080"/>
                </a:lnTo>
                <a:lnTo>
                  <a:pt x="1480525" y="114157"/>
                </a:lnTo>
                <a:lnTo>
                  <a:pt x="1493981" y="159598"/>
                </a:lnTo>
                <a:lnTo>
                  <a:pt x="1497672" y="3700590"/>
                </a:lnTo>
                <a:lnTo>
                  <a:pt x="1495800" y="3731417"/>
                </a:lnTo>
                <a:lnTo>
                  <a:pt x="1482462" y="3781058"/>
                </a:lnTo>
                <a:lnTo>
                  <a:pt x="1452994" y="3824329"/>
                </a:lnTo>
                <a:lnTo>
                  <a:pt x="1408029" y="3855202"/>
                </a:lnTo>
                <a:lnTo>
                  <a:pt x="1395600" y="3859979"/>
                </a:lnTo>
                <a:lnTo>
                  <a:pt x="1440551" y="3859979"/>
                </a:lnTo>
                <a:lnTo>
                  <a:pt x="1474072" y="3830766"/>
                </a:lnTo>
                <a:lnTo>
                  <a:pt x="1500078" y="3789551"/>
                </a:lnTo>
                <a:lnTo>
                  <a:pt x="1515029" y="3734091"/>
                </a:lnTo>
                <a:lnTo>
                  <a:pt x="1517065" y="3700590"/>
                </a:lnTo>
                <a:lnTo>
                  <a:pt x="1517027" y="191963"/>
                </a:lnTo>
                <a:lnTo>
                  <a:pt x="1507463" y="132140"/>
                </a:lnTo>
                <a:lnTo>
                  <a:pt x="1484473" y="78985"/>
                </a:lnTo>
                <a:lnTo>
                  <a:pt x="1457187" y="45024"/>
                </a:lnTo>
                <a:lnTo>
                  <a:pt x="1417831" y="17795"/>
                </a:lnTo>
                <a:lnTo>
                  <a:pt x="1364851" y="2142"/>
                </a:lnTo>
                <a:lnTo>
                  <a:pt x="1332842" y="0"/>
                </a:lnTo>
                <a:close/>
              </a:path>
            </a:pathLst>
          </a:custGeom>
          <a:solidFill>
            <a:srgbClr val="231F20"/>
          </a:solidFill>
        </p:spPr>
        <p:txBody>
          <a:bodyPr wrap="square" lIns="0" tIns="0" rIns="0" bIns="0" rtlCol="0"/>
          <a:lstStyle/>
          <a:p>
            <a:endParaRPr sz="2000"/>
          </a:p>
        </p:txBody>
      </p:sp>
      <p:sp>
        <p:nvSpPr>
          <p:cNvPr id="18" name="object 14"/>
          <p:cNvSpPr/>
          <p:nvPr/>
        </p:nvSpPr>
        <p:spPr>
          <a:xfrm>
            <a:off x="6088665" y="1439048"/>
            <a:ext cx="1497965" cy="3753739"/>
          </a:xfrm>
          <a:custGeom>
            <a:avLst/>
            <a:gdLst/>
            <a:ahLst/>
            <a:cxnLst/>
            <a:rect l="l" t="t" r="r" b="b"/>
            <a:pathLst>
              <a:path w="1497965" h="3850004">
                <a:moveTo>
                  <a:pt x="1323146" y="0"/>
                </a:moveTo>
                <a:lnTo>
                  <a:pt x="174525" y="0"/>
                </a:lnTo>
                <a:lnTo>
                  <a:pt x="147256" y="2855"/>
                </a:lnTo>
                <a:lnTo>
                  <a:pt x="87262" y="22840"/>
                </a:lnTo>
                <a:lnTo>
                  <a:pt x="27269" y="77087"/>
                </a:lnTo>
                <a:lnTo>
                  <a:pt x="0" y="182726"/>
                </a:lnTo>
                <a:lnTo>
                  <a:pt x="0" y="3690439"/>
                </a:lnTo>
                <a:lnTo>
                  <a:pt x="2726" y="3718990"/>
                </a:lnTo>
                <a:lnTo>
                  <a:pt x="21815" y="3781801"/>
                </a:lnTo>
                <a:lnTo>
                  <a:pt x="73628" y="3844613"/>
                </a:lnTo>
                <a:lnTo>
                  <a:pt x="92057" y="3849828"/>
                </a:lnTo>
                <a:lnTo>
                  <a:pt x="1410957" y="3849828"/>
                </a:lnTo>
                <a:lnTo>
                  <a:pt x="1470403" y="3796077"/>
                </a:lnTo>
                <a:lnTo>
                  <a:pt x="1497672" y="3690439"/>
                </a:lnTo>
                <a:lnTo>
                  <a:pt x="1497672" y="182726"/>
                </a:lnTo>
                <a:lnTo>
                  <a:pt x="1494945" y="154175"/>
                </a:lnTo>
                <a:lnTo>
                  <a:pt x="1475857" y="91363"/>
                </a:lnTo>
                <a:lnTo>
                  <a:pt x="1424044" y="28550"/>
                </a:lnTo>
                <a:lnTo>
                  <a:pt x="1323146" y="0"/>
                </a:lnTo>
                <a:close/>
              </a:path>
            </a:pathLst>
          </a:custGeom>
          <a:solidFill>
            <a:srgbClr val="808285"/>
          </a:solidFill>
        </p:spPr>
        <p:txBody>
          <a:bodyPr wrap="square" lIns="0" tIns="0" rIns="0" bIns="0" rtlCol="0"/>
          <a:lstStyle/>
          <a:p>
            <a:endParaRPr sz="2000"/>
          </a:p>
        </p:txBody>
      </p:sp>
      <p:sp>
        <p:nvSpPr>
          <p:cNvPr id="19" name="object 15"/>
          <p:cNvSpPr/>
          <p:nvPr/>
        </p:nvSpPr>
        <p:spPr>
          <a:xfrm>
            <a:off x="6214719" y="1449200"/>
            <a:ext cx="1221740" cy="779475"/>
          </a:xfrm>
          <a:custGeom>
            <a:avLst/>
            <a:gdLst/>
            <a:ahLst/>
            <a:cxnLst/>
            <a:rect l="l" t="t" r="r" b="b"/>
            <a:pathLst>
              <a:path w="1221740" h="799464">
                <a:moveTo>
                  <a:pt x="0" y="0"/>
                </a:moveTo>
                <a:lnTo>
                  <a:pt x="1221689" y="0"/>
                </a:lnTo>
                <a:lnTo>
                  <a:pt x="1221689" y="799279"/>
                </a:lnTo>
                <a:lnTo>
                  <a:pt x="0" y="799279"/>
                </a:lnTo>
                <a:lnTo>
                  <a:pt x="0" y="0"/>
                </a:lnTo>
                <a:close/>
              </a:path>
            </a:pathLst>
          </a:custGeom>
          <a:solidFill>
            <a:srgbClr val="808285"/>
          </a:solidFill>
        </p:spPr>
        <p:txBody>
          <a:bodyPr wrap="square" lIns="0" tIns="0" rIns="0" bIns="0" rtlCol="0"/>
          <a:lstStyle/>
          <a:p>
            <a:endParaRPr sz="2000"/>
          </a:p>
        </p:txBody>
      </p:sp>
      <p:sp>
        <p:nvSpPr>
          <p:cNvPr id="20" name="object 16"/>
          <p:cNvSpPr txBox="1"/>
          <p:nvPr/>
        </p:nvSpPr>
        <p:spPr>
          <a:xfrm>
            <a:off x="6258044" y="1472031"/>
            <a:ext cx="1135380" cy="645498"/>
          </a:xfrm>
          <a:prstGeom prst="rect">
            <a:avLst/>
          </a:prstGeom>
        </p:spPr>
        <p:txBody>
          <a:bodyPr vert="horz" wrap="square" lIns="0" tIns="64135" rIns="0" bIns="0" rtlCol="0">
            <a:spAutoFit/>
          </a:bodyPr>
          <a:lstStyle/>
          <a:p>
            <a:pPr marL="161925" marR="90170" indent="-64135">
              <a:lnSpc>
                <a:spcPct val="78100"/>
              </a:lnSpc>
              <a:spcBef>
                <a:spcPts val="505"/>
              </a:spcBef>
            </a:pPr>
            <a:r>
              <a:rPr sz="1200" b="1" spc="-90" dirty="0">
                <a:solidFill>
                  <a:srgbClr val="FFFFFF"/>
                </a:solidFill>
                <a:latin typeface="Calibri"/>
                <a:cs typeface="Calibri"/>
              </a:rPr>
              <a:t>IV. </a:t>
            </a:r>
            <a:r>
              <a:rPr sz="1200" b="1" spc="-50" dirty="0">
                <a:solidFill>
                  <a:srgbClr val="FFFFFF"/>
                </a:solidFill>
                <a:latin typeface="Calibri"/>
                <a:cs typeface="Calibri"/>
              </a:rPr>
              <a:t>Gestión </a:t>
            </a:r>
            <a:r>
              <a:rPr sz="1200" b="1" spc="-60" dirty="0">
                <a:solidFill>
                  <a:srgbClr val="FFFFFF"/>
                </a:solidFill>
                <a:latin typeface="Calibri"/>
                <a:cs typeface="Calibri"/>
              </a:rPr>
              <a:t>de  </a:t>
            </a:r>
            <a:r>
              <a:rPr sz="1200" b="1" spc="-40" dirty="0">
                <a:solidFill>
                  <a:srgbClr val="FFFFFF"/>
                </a:solidFill>
                <a:latin typeface="Calibri"/>
                <a:cs typeface="Calibri"/>
              </a:rPr>
              <a:t>los</a:t>
            </a:r>
            <a:r>
              <a:rPr sz="1200" b="1" spc="-35" dirty="0">
                <a:solidFill>
                  <a:srgbClr val="FFFFFF"/>
                </a:solidFill>
                <a:latin typeface="Calibri"/>
                <a:cs typeface="Calibri"/>
              </a:rPr>
              <a:t> </a:t>
            </a:r>
            <a:r>
              <a:rPr sz="1200" b="1" spc="-40" dirty="0">
                <a:solidFill>
                  <a:srgbClr val="FFFFFF"/>
                </a:solidFill>
                <a:latin typeface="Calibri"/>
                <a:cs typeface="Calibri"/>
              </a:rPr>
              <a:t>ingresos</a:t>
            </a:r>
            <a:endParaRPr sz="1200">
              <a:latin typeface="Calibri"/>
              <a:cs typeface="Calibri"/>
            </a:endParaRPr>
          </a:p>
          <a:p>
            <a:pPr marL="163830" marR="5080" indent="-151765">
              <a:lnSpc>
                <a:spcPct val="78100"/>
              </a:lnSpc>
            </a:pPr>
            <a:r>
              <a:rPr sz="1200" b="1" spc="-50" dirty="0">
                <a:solidFill>
                  <a:srgbClr val="FFFFFF"/>
                </a:solidFill>
                <a:latin typeface="Calibri"/>
                <a:cs typeface="Calibri"/>
              </a:rPr>
              <a:t>provenientes</a:t>
            </a:r>
            <a:r>
              <a:rPr sz="1200" b="1" spc="-85" dirty="0">
                <a:solidFill>
                  <a:srgbClr val="FFFFFF"/>
                </a:solidFill>
                <a:latin typeface="Calibri"/>
                <a:cs typeface="Calibri"/>
              </a:rPr>
              <a:t> </a:t>
            </a:r>
            <a:r>
              <a:rPr sz="1200" b="1" spc="-60" dirty="0">
                <a:solidFill>
                  <a:srgbClr val="FFFFFF"/>
                </a:solidFill>
                <a:latin typeface="Calibri"/>
                <a:cs typeface="Calibri"/>
              </a:rPr>
              <a:t>de  </a:t>
            </a:r>
            <a:r>
              <a:rPr sz="1200" b="1" spc="-40" dirty="0">
                <a:solidFill>
                  <a:srgbClr val="FFFFFF"/>
                </a:solidFill>
                <a:latin typeface="Calibri"/>
                <a:cs typeface="Calibri"/>
              </a:rPr>
              <a:t>los</a:t>
            </a:r>
            <a:r>
              <a:rPr sz="1200" b="1" spc="-20" dirty="0">
                <a:solidFill>
                  <a:srgbClr val="FFFFFF"/>
                </a:solidFill>
                <a:latin typeface="Calibri"/>
                <a:cs typeface="Calibri"/>
              </a:rPr>
              <a:t> </a:t>
            </a:r>
            <a:r>
              <a:rPr sz="1200" b="1" spc="-55" dirty="0">
                <a:solidFill>
                  <a:srgbClr val="FFFFFF"/>
                </a:solidFill>
                <a:latin typeface="Calibri"/>
                <a:cs typeface="Calibri"/>
              </a:rPr>
              <a:t>recursos</a:t>
            </a:r>
            <a:endParaRPr sz="1200">
              <a:latin typeface="Calibri"/>
              <a:cs typeface="Calibri"/>
            </a:endParaRPr>
          </a:p>
        </p:txBody>
      </p:sp>
      <p:graphicFrame>
        <p:nvGraphicFramePr>
          <p:cNvPr id="21" name="object 17"/>
          <p:cNvGraphicFramePr>
            <a:graphicFrameLocks noGrp="1"/>
          </p:cNvGraphicFramePr>
          <p:nvPr>
            <p:extLst>
              <p:ext uri="{D42A27DB-BD31-4B8C-83A1-F6EECF244321}">
                <p14:modId xmlns:p14="http://schemas.microsoft.com/office/powerpoint/2010/main" val="1478880454"/>
              </p:ext>
            </p:extLst>
          </p:nvPr>
        </p:nvGraphicFramePr>
        <p:xfrm>
          <a:off x="6209864" y="2243415"/>
          <a:ext cx="1221740" cy="2862823"/>
        </p:xfrm>
        <a:graphic>
          <a:graphicData uri="http://schemas.openxmlformats.org/drawingml/2006/table">
            <a:tbl>
              <a:tblPr firstRow="1" bandRow="1">
                <a:tableStyleId>{2D5ABB26-0587-4C30-8999-92F81FD0307C}</a:tableStyleId>
              </a:tblPr>
              <a:tblGrid>
                <a:gridCol w="1221740">
                  <a:extLst>
                    <a:ext uri="{9D8B030D-6E8A-4147-A177-3AD203B41FA5}">
                      <a16:colId xmlns:a16="http://schemas.microsoft.com/office/drawing/2014/main" val="20000"/>
                    </a:ext>
                  </a:extLst>
                </a:gridCol>
              </a:tblGrid>
              <a:tr h="864295">
                <a:tc>
                  <a:txBody>
                    <a:bodyPr/>
                    <a:lstStyle/>
                    <a:p>
                      <a:pPr marL="145415" marR="127635" indent="55244" algn="just">
                        <a:lnSpc>
                          <a:spcPts val="1600"/>
                        </a:lnSpc>
                        <a:spcBef>
                          <a:spcPts val="315"/>
                        </a:spcBef>
                      </a:pPr>
                      <a:r>
                        <a:rPr sz="1400" spc="-45" dirty="0">
                          <a:solidFill>
                            <a:srgbClr val="231F20"/>
                          </a:solidFill>
                          <a:latin typeface="Calibri"/>
                          <a:cs typeface="Calibri"/>
                        </a:rPr>
                        <a:t>4.1 </a:t>
                      </a:r>
                      <a:r>
                        <a:rPr sz="1400" spc="-65" dirty="0">
                          <a:solidFill>
                            <a:srgbClr val="231F20"/>
                          </a:solidFill>
                          <a:latin typeface="Calibri"/>
                          <a:cs typeface="Calibri"/>
                        </a:rPr>
                        <a:t>Régimen  </a:t>
                      </a:r>
                      <a:r>
                        <a:rPr sz="1400" spc="-85" dirty="0">
                          <a:solidFill>
                            <a:srgbClr val="231F20"/>
                          </a:solidFill>
                          <a:latin typeface="Calibri"/>
                          <a:cs typeface="Calibri"/>
                        </a:rPr>
                        <a:t>de </a:t>
                      </a:r>
                      <a:r>
                        <a:rPr sz="1400" spc="-65" dirty="0">
                          <a:solidFill>
                            <a:srgbClr val="231F20"/>
                          </a:solidFill>
                          <a:latin typeface="Calibri"/>
                          <a:cs typeface="Calibri"/>
                        </a:rPr>
                        <a:t>propiedad,  </a:t>
                      </a:r>
                      <a:r>
                        <a:rPr sz="1400" spc="-60" dirty="0">
                          <a:solidFill>
                            <a:srgbClr val="231F20"/>
                          </a:solidFill>
                          <a:latin typeface="Calibri"/>
                          <a:cs typeface="Calibri"/>
                        </a:rPr>
                        <a:t>contratación</a:t>
                      </a:r>
                      <a:r>
                        <a:rPr sz="1400" spc="-70" dirty="0">
                          <a:solidFill>
                            <a:srgbClr val="231F20"/>
                          </a:solidFill>
                          <a:latin typeface="Calibri"/>
                          <a:cs typeface="Calibri"/>
                        </a:rPr>
                        <a:t> </a:t>
                      </a:r>
                      <a:r>
                        <a:rPr sz="1400" spc="-75" dirty="0">
                          <a:solidFill>
                            <a:srgbClr val="231F20"/>
                          </a:solidFill>
                          <a:latin typeface="Calibri"/>
                          <a:cs typeface="Calibri"/>
                        </a:rPr>
                        <a:t>y</a:t>
                      </a:r>
                      <a:endParaRPr sz="1400">
                        <a:latin typeface="Calibri"/>
                        <a:cs typeface="Calibri"/>
                      </a:endParaRPr>
                    </a:p>
                    <a:p>
                      <a:pPr marL="302260">
                        <a:lnSpc>
                          <a:spcPts val="1555"/>
                        </a:lnSpc>
                      </a:pPr>
                      <a:r>
                        <a:rPr sz="1400" spc="-45" dirty="0">
                          <a:solidFill>
                            <a:srgbClr val="231F20"/>
                          </a:solidFill>
                          <a:latin typeface="Calibri"/>
                          <a:cs typeface="Calibri"/>
                        </a:rPr>
                        <a:t>fiscalidad</a:t>
                      </a:r>
                      <a:endParaRPr sz="140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3D4"/>
                    </a:solidFill>
                  </a:tcPr>
                </a:tc>
                <a:extLst>
                  <a:ext uri="{0D108BD9-81ED-4DB2-BD59-A6C34878D82A}">
                    <a16:rowId xmlns:a16="http://schemas.microsoft.com/office/drawing/2014/main" val="10000"/>
                  </a:ext>
                </a:extLst>
              </a:tr>
              <a:tr h="666176">
                <a:tc>
                  <a:txBody>
                    <a:bodyPr/>
                    <a:lstStyle/>
                    <a:p>
                      <a:pPr marL="123825" marR="62230" indent="-44450">
                        <a:lnSpc>
                          <a:spcPts val="1600"/>
                        </a:lnSpc>
                        <a:spcBef>
                          <a:spcPts val="315"/>
                        </a:spcBef>
                      </a:pPr>
                      <a:r>
                        <a:rPr sz="1400" spc="-55" dirty="0">
                          <a:solidFill>
                            <a:srgbClr val="FFFFFF"/>
                          </a:solidFill>
                          <a:latin typeface="Calibri"/>
                          <a:cs typeface="Calibri"/>
                        </a:rPr>
                        <a:t>4.2 </a:t>
                      </a:r>
                      <a:r>
                        <a:rPr sz="1400" spc="-80" dirty="0">
                          <a:solidFill>
                            <a:srgbClr val="FFFFFF"/>
                          </a:solidFill>
                          <a:latin typeface="Calibri"/>
                          <a:cs typeface="Calibri"/>
                        </a:rPr>
                        <a:t>Presentación  </a:t>
                      </a:r>
                      <a:r>
                        <a:rPr sz="1400" spc="-90" dirty="0">
                          <a:solidFill>
                            <a:srgbClr val="FFFFFF"/>
                          </a:solidFill>
                          <a:latin typeface="Calibri"/>
                          <a:cs typeface="Calibri"/>
                        </a:rPr>
                        <a:t>de </a:t>
                      </a:r>
                      <a:r>
                        <a:rPr sz="1400" spc="-55" dirty="0">
                          <a:solidFill>
                            <a:srgbClr val="FFFFFF"/>
                          </a:solidFill>
                          <a:latin typeface="Calibri"/>
                          <a:cs typeface="Calibri"/>
                        </a:rPr>
                        <a:t>los</a:t>
                      </a:r>
                      <a:r>
                        <a:rPr sz="1400" spc="15" dirty="0">
                          <a:solidFill>
                            <a:srgbClr val="FFFFFF"/>
                          </a:solidFill>
                          <a:latin typeface="Calibri"/>
                          <a:cs typeface="Calibri"/>
                        </a:rPr>
                        <a:t> </a:t>
                      </a:r>
                      <a:r>
                        <a:rPr sz="1400" spc="-85" dirty="0">
                          <a:solidFill>
                            <a:srgbClr val="FFFFFF"/>
                          </a:solidFill>
                          <a:latin typeface="Calibri"/>
                          <a:cs typeface="Calibri"/>
                        </a:rPr>
                        <a:t>informes</a:t>
                      </a:r>
                      <a:endParaRPr sz="1400">
                        <a:latin typeface="Calibri"/>
                        <a:cs typeface="Calibri"/>
                      </a:endParaRPr>
                    </a:p>
                    <a:p>
                      <a:pPr marL="379730">
                        <a:lnSpc>
                          <a:spcPts val="1555"/>
                        </a:lnSpc>
                      </a:pPr>
                      <a:r>
                        <a:rPr sz="1400" spc="-55" dirty="0">
                          <a:solidFill>
                            <a:srgbClr val="FFFFFF"/>
                          </a:solidFill>
                          <a:latin typeface="Calibri"/>
                          <a:cs typeface="Calibri"/>
                        </a:rPr>
                        <a:t>fiscales</a:t>
                      </a:r>
                      <a:endParaRPr sz="140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171E"/>
                    </a:solidFill>
                  </a:tcPr>
                </a:tc>
                <a:extLst>
                  <a:ext uri="{0D108BD9-81ED-4DB2-BD59-A6C34878D82A}">
                    <a16:rowId xmlns:a16="http://schemas.microsoft.com/office/drawing/2014/main" val="10001"/>
                  </a:ext>
                </a:extLst>
              </a:tr>
              <a:tr h="666176">
                <a:tc>
                  <a:txBody>
                    <a:bodyPr/>
                    <a:lstStyle/>
                    <a:p>
                      <a:pPr marL="107950" marR="90805" indent="26034" algn="just">
                        <a:lnSpc>
                          <a:spcPts val="1600"/>
                        </a:lnSpc>
                        <a:spcBef>
                          <a:spcPts val="315"/>
                        </a:spcBef>
                      </a:pPr>
                      <a:r>
                        <a:rPr sz="1400" spc="-45" dirty="0">
                          <a:solidFill>
                            <a:srgbClr val="FFFFFF"/>
                          </a:solidFill>
                          <a:latin typeface="Calibri"/>
                          <a:cs typeface="Calibri"/>
                        </a:rPr>
                        <a:t>4.3 </a:t>
                      </a:r>
                      <a:r>
                        <a:rPr sz="1400" spc="-60" dirty="0">
                          <a:solidFill>
                            <a:srgbClr val="FFFFFF"/>
                          </a:solidFill>
                          <a:latin typeface="Calibri"/>
                          <a:cs typeface="Calibri"/>
                        </a:rPr>
                        <a:t>Previsión </a:t>
                      </a:r>
                      <a:r>
                        <a:rPr sz="1400" spc="-75" dirty="0">
                          <a:solidFill>
                            <a:srgbClr val="FFFFFF"/>
                          </a:solidFill>
                          <a:latin typeface="Calibri"/>
                          <a:cs typeface="Calibri"/>
                        </a:rPr>
                        <a:t>y  </a:t>
                      </a:r>
                      <a:r>
                        <a:rPr sz="1400" spc="-60" dirty="0">
                          <a:solidFill>
                            <a:srgbClr val="FFFFFF"/>
                          </a:solidFill>
                          <a:latin typeface="Calibri"/>
                          <a:cs typeface="Calibri"/>
                        </a:rPr>
                        <a:t>elaboración del  </a:t>
                      </a:r>
                      <a:r>
                        <a:rPr sz="1400" spc="-70" dirty="0">
                          <a:solidFill>
                            <a:srgbClr val="FFFFFF"/>
                          </a:solidFill>
                          <a:latin typeface="Calibri"/>
                          <a:cs typeface="Calibri"/>
                        </a:rPr>
                        <a:t>presupuesto</a:t>
                      </a:r>
                      <a:endParaRPr sz="140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50A3"/>
                    </a:solidFill>
                  </a:tcPr>
                </a:tc>
                <a:extLst>
                  <a:ext uri="{0D108BD9-81ED-4DB2-BD59-A6C34878D82A}">
                    <a16:rowId xmlns:a16="http://schemas.microsoft.com/office/drawing/2014/main" val="10002"/>
                  </a:ext>
                </a:extLst>
              </a:tr>
              <a:tr h="666176">
                <a:tc>
                  <a:txBody>
                    <a:bodyPr/>
                    <a:lstStyle/>
                    <a:p>
                      <a:pPr marL="195580" marR="178435" indent="43180" algn="just">
                        <a:lnSpc>
                          <a:spcPts val="1600"/>
                        </a:lnSpc>
                        <a:spcBef>
                          <a:spcPts val="315"/>
                        </a:spcBef>
                      </a:pPr>
                      <a:r>
                        <a:rPr sz="1400" spc="-45" dirty="0">
                          <a:solidFill>
                            <a:srgbClr val="FFFFFF"/>
                          </a:solidFill>
                          <a:latin typeface="Calibri"/>
                          <a:cs typeface="Calibri"/>
                        </a:rPr>
                        <a:t>4.4 </a:t>
                      </a:r>
                      <a:r>
                        <a:rPr sz="1400" spc="-35" dirty="0">
                          <a:solidFill>
                            <a:srgbClr val="FFFFFF"/>
                          </a:solidFill>
                          <a:latin typeface="Calibri"/>
                          <a:cs typeface="Calibri"/>
                        </a:rPr>
                        <a:t>Análisis  </a:t>
                      </a:r>
                      <a:r>
                        <a:rPr sz="1400" spc="-75" dirty="0">
                          <a:solidFill>
                            <a:srgbClr val="FFFFFF"/>
                          </a:solidFill>
                          <a:latin typeface="Calibri"/>
                          <a:cs typeface="Calibri"/>
                        </a:rPr>
                        <a:t>y </a:t>
                      </a:r>
                      <a:r>
                        <a:rPr sz="1400" spc="-55" dirty="0">
                          <a:solidFill>
                            <a:srgbClr val="FFFFFF"/>
                          </a:solidFill>
                          <a:latin typeface="Calibri"/>
                          <a:cs typeface="Calibri"/>
                        </a:rPr>
                        <a:t>gestión </a:t>
                      </a:r>
                      <a:r>
                        <a:rPr sz="1400" spc="-60" dirty="0">
                          <a:solidFill>
                            <a:srgbClr val="FFFFFF"/>
                          </a:solidFill>
                          <a:latin typeface="Calibri"/>
                          <a:cs typeface="Calibri"/>
                        </a:rPr>
                        <a:t>del  </a:t>
                      </a:r>
                      <a:r>
                        <a:rPr sz="1400" spc="-50" dirty="0">
                          <a:solidFill>
                            <a:srgbClr val="FFFFFF"/>
                          </a:solidFill>
                          <a:latin typeface="Calibri"/>
                          <a:cs typeface="Calibri"/>
                        </a:rPr>
                        <a:t>riesgo</a:t>
                      </a:r>
                      <a:r>
                        <a:rPr sz="1400" spc="-20" dirty="0">
                          <a:solidFill>
                            <a:srgbClr val="FFFFFF"/>
                          </a:solidFill>
                          <a:latin typeface="Calibri"/>
                          <a:cs typeface="Calibri"/>
                        </a:rPr>
                        <a:t> </a:t>
                      </a:r>
                      <a:r>
                        <a:rPr sz="1400" spc="-40" dirty="0">
                          <a:solidFill>
                            <a:srgbClr val="FFFFFF"/>
                          </a:solidFill>
                          <a:latin typeface="Calibri"/>
                          <a:cs typeface="Calibri"/>
                        </a:rPr>
                        <a:t>fiscal</a:t>
                      </a:r>
                      <a:endParaRPr sz="1400" dirty="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38B54A"/>
                    </a:solidFill>
                  </a:tcPr>
                </a:tc>
                <a:extLst>
                  <a:ext uri="{0D108BD9-81ED-4DB2-BD59-A6C34878D82A}">
                    <a16:rowId xmlns:a16="http://schemas.microsoft.com/office/drawing/2014/main" val="10003"/>
                  </a:ext>
                </a:extLst>
              </a:tr>
            </a:tbl>
          </a:graphicData>
        </a:graphic>
      </p:graphicFrame>
      <p:sp>
        <p:nvSpPr>
          <p:cNvPr id="22" name="object 18"/>
          <p:cNvSpPr/>
          <p:nvPr/>
        </p:nvSpPr>
        <p:spPr>
          <a:xfrm>
            <a:off x="6080384" y="1441714"/>
            <a:ext cx="114548" cy="11384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a:p>
        </p:txBody>
      </p:sp>
      <p:sp>
        <p:nvSpPr>
          <p:cNvPr id="23" name="object 19"/>
          <p:cNvSpPr/>
          <p:nvPr/>
        </p:nvSpPr>
        <p:spPr>
          <a:xfrm>
            <a:off x="6070630" y="1691859"/>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24" name="object 20"/>
          <p:cNvSpPr/>
          <p:nvPr/>
        </p:nvSpPr>
        <p:spPr>
          <a:xfrm>
            <a:off x="6070630" y="1792094"/>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25" name="object 21"/>
          <p:cNvSpPr/>
          <p:nvPr/>
        </p:nvSpPr>
        <p:spPr>
          <a:xfrm>
            <a:off x="6070630" y="1892308"/>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26" name="object 22"/>
          <p:cNvSpPr/>
          <p:nvPr/>
        </p:nvSpPr>
        <p:spPr>
          <a:xfrm>
            <a:off x="6070630" y="1992523"/>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27" name="object 23"/>
          <p:cNvSpPr/>
          <p:nvPr/>
        </p:nvSpPr>
        <p:spPr>
          <a:xfrm>
            <a:off x="6070630" y="2092758"/>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28" name="object 24"/>
          <p:cNvSpPr/>
          <p:nvPr/>
        </p:nvSpPr>
        <p:spPr>
          <a:xfrm>
            <a:off x="6070630" y="2192972"/>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29" name="object 25"/>
          <p:cNvSpPr/>
          <p:nvPr/>
        </p:nvSpPr>
        <p:spPr>
          <a:xfrm>
            <a:off x="6070630" y="2293186"/>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30" name="object 26"/>
          <p:cNvSpPr/>
          <p:nvPr/>
        </p:nvSpPr>
        <p:spPr>
          <a:xfrm>
            <a:off x="6070630" y="2393402"/>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endParaRPr sz="2000"/>
          </a:p>
        </p:txBody>
      </p:sp>
      <p:sp>
        <p:nvSpPr>
          <p:cNvPr id="31" name="object 27"/>
          <p:cNvSpPr/>
          <p:nvPr/>
        </p:nvSpPr>
        <p:spPr>
          <a:xfrm>
            <a:off x="6070630" y="2493637"/>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32" name="object 28"/>
          <p:cNvSpPr/>
          <p:nvPr/>
        </p:nvSpPr>
        <p:spPr>
          <a:xfrm>
            <a:off x="6070630" y="2593851"/>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33" name="object 29"/>
          <p:cNvSpPr/>
          <p:nvPr/>
        </p:nvSpPr>
        <p:spPr>
          <a:xfrm>
            <a:off x="6070630" y="2694066"/>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34" name="object 30"/>
          <p:cNvSpPr/>
          <p:nvPr/>
        </p:nvSpPr>
        <p:spPr>
          <a:xfrm>
            <a:off x="6070630" y="2794300"/>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35" name="object 31"/>
          <p:cNvSpPr/>
          <p:nvPr/>
        </p:nvSpPr>
        <p:spPr>
          <a:xfrm>
            <a:off x="6070630" y="2894515"/>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36" name="object 32"/>
          <p:cNvSpPr/>
          <p:nvPr/>
        </p:nvSpPr>
        <p:spPr>
          <a:xfrm>
            <a:off x="6070630" y="2994729"/>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37" name="object 33"/>
          <p:cNvSpPr/>
          <p:nvPr/>
        </p:nvSpPr>
        <p:spPr>
          <a:xfrm>
            <a:off x="6070630" y="3094944"/>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38" name="object 34"/>
          <p:cNvSpPr/>
          <p:nvPr/>
        </p:nvSpPr>
        <p:spPr>
          <a:xfrm>
            <a:off x="6070630" y="3195180"/>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endParaRPr sz="2000"/>
          </a:p>
        </p:txBody>
      </p:sp>
      <p:sp>
        <p:nvSpPr>
          <p:cNvPr id="39" name="object 35"/>
          <p:cNvSpPr/>
          <p:nvPr/>
        </p:nvSpPr>
        <p:spPr>
          <a:xfrm>
            <a:off x="6070630" y="3295394"/>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endParaRPr sz="2000"/>
          </a:p>
        </p:txBody>
      </p:sp>
      <p:sp>
        <p:nvSpPr>
          <p:cNvPr id="40" name="object 36"/>
          <p:cNvSpPr/>
          <p:nvPr/>
        </p:nvSpPr>
        <p:spPr>
          <a:xfrm>
            <a:off x="6070630" y="3395609"/>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41" name="object 37"/>
          <p:cNvSpPr/>
          <p:nvPr/>
        </p:nvSpPr>
        <p:spPr>
          <a:xfrm>
            <a:off x="6070630" y="3495823"/>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42" name="object 38"/>
          <p:cNvSpPr/>
          <p:nvPr/>
        </p:nvSpPr>
        <p:spPr>
          <a:xfrm>
            <a:off x="6070630" y="3596058"/>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43" name="object 39"/>
          <p:cNvSpPr/>
          <p:nvPr/>
        </p:nvSpPr>
        <p:spPr>
          <a:xfrm>
            <a:off x="6070630" y="3696273"/>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44" name="object 40"/>
          <p:cNvSpPr/>
          <p:nvPr/>
        </p:nvSpPr>
        <p:spPr>
          <a:xfrm>
            <a:off x="6070630" y="3796487"/>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45" name="object 41"/>
          <p:cNvSpPr/>
          <p:nvPr/>
        </p:nvSpPr>
        <p:spPr>
          <a:xfrm>
            <a:off x="6070630" y="3896722"/>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46" name="object 42"/>
          <p:cNvSpPr/>
          <p:nvPr/>
        </p:nvSpPr>
        <p:spPr>
          <a:xfrm>
            <a:off x="6070630" y="3996937"/>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endParaRPr sz="2000"/>
          </a:p>
        </p:txBody>
      </p:sp>
      <p:sp>
        <p:nvSpPr>
          <p:cNvPr id="47" name="object 43"/>
          <p:cNvSpPr/>
          <p:nvPr/>
        </p:nvSpPr>
        <p:spPr>
          <a:xfrm>
            <a:off x="6070630" y="4097152"/>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endParaRPr sz="2000"/>
          </a:p>
        </p:txBody>
      </p:sp>
      <p:sp>
        <p:nvSpPr>
          <p:cNvPr id="48" name="object 44"/>
          <p:cNvSpPr/>
          <p:nvPr/>
        </p:nvSpPr>
        <p:spPr>
          <a:xfrm>
            <a:off x="6070630" y="4197366"/>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49" name="object 45"/>
          <p:cNvSpPr/>
          <p:nvPr/>
        </p:nvSpPr>
        <p:spPr>
          <a:xfrm>
            <a:off x="6070630" y="4297601"/>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50" name="object 46"/>
          <p:cNvSpPr/>
          <p:nvPr/>
        </p:nvSpPr>
        <p:spPr>
          <a:xfrm>
            <a:off x="6070630" y="4397815"/>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51" name="object 47"/>
          <p:cNvSpPr/>
          <p:nvPr/>
        </p:nvSpPr>
        <p:spPr>
          <a:xfrm>
            <a:off x="6070630" y="4498030"/>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52" name="object 48"/>
          <p:cNvSpPr/>
          <p:nvPr/>
        </p:nvSpPr>
        <p:spPr>
          <a:xfrm>
            <a:off x="6070630" y="4598244"/>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53" name="object 49"/>
          <p:cNvSpPr/>
          <p:nvPr/>
        </p:nvSpPr>
        <p:spPr>
          <a:xfrm>
            <a:off x="6070630" y="4698479"/>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54" name="object 50"/>
          <p:cNvSpPr/>
          <p:nvPr/>
        </p:nvSpPr>
        <p:spPr>
          <a:xfrm>
            <a:off x="6070630" y="4798694"/>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55" name="object 51"/>
          <p:cNvSpPr/>
          <p:nvPr/>
        </p:nvSpPr>
        <p:spPr>
          <a:xfrm>
            <a:off x="6070630" y="4898908"/>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56" name="object 52"/>
          <p:cNvSpPr/>
          <p:nvPr/>
        </p:nvSpPr>
        <p:spPr>
          <a:xfrm>
            <a:off x="6070630" y="4999143"/>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57" name="object 53"/>
          <p:cNvSpPr/>
          <p:nvPr/>
        </p:nvSpPr>
        <p:spPr>
          <a:xfrm>
            <a:off x="6091209" y="5192216"/>
            <a:ext cx="101489" cy="9424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a:p>
        </p:txBody>
      </p:sp>
      <p:sp>
        <p:nvSpPr>
          <p:cNvPr id="58" name="object 54"/>
          <p:cNvSpPr/>
          <p:nvPr/>
        </p:nvSpPr>
        <p:spPr>
          <a:xfrm>
            <a:off x="7475432" y="5192788"/>
            <a:ext cx="110846" cy="9368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a:p>
        </p:txBody>
      </p:sp>
      <p:sp>
        <p:nvSpPr>
          <p:cNvPr id="59" name="object 55"/>
          <p:cNvSpPr/>
          <p:nvPr/>
        </p:nvSpPr>
        <p:spPr>
          <a:xfrm>
            <a:off x="7576651" y="4999143"/>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60" name="object 56"/>
          <p:cNvSpPr/>
          <p:nvPr/>
        </p:nvSpPr>
        <p:spPr>
          <a:xfrm>
            <a:off x="7576651" y="4898908"/>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61" name="object 57"/>
          <p:cNvSpPr/>
          <p:nvPr/>
        </p:nvSpPr>
        <p:spPr>
          <a:xfrm>
            <a:off x="7576651" y="4798694"/>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62" name="object 58"/>
          <p:cNvSpPr/>
          <p:nvPr/>
        </p:nvSpPr>
        <p:spPr>
          <a:xfrm>
            <a:off x="7576651" y="4698479"/>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63" name="object 59"/>
          <p:cNvSpPr/>
          <p:nvPr/>
        </p:nvSpPr>
        <p:spPr>
          <a:xfrm>
            <a:off x="7576651" y="4598244"/>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64" name="object 60"/>
          <p:cNvSpPr/>
          <p:nvPr/>
        </p:nvSpPr>
        <p:spPr>
          <a:xfrm>
            <a:off x="7576651" y="4498030"/>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65" name="object 61"/>
          <p:cNvSpPr/>
          <p:nvPr/>
        </p:nvSpPr>
        <p:spPr>
          <a:xfrm>
            <a:off x="7576651" y="4397815"/>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66" name="object 62"/>
          <p:cNvSpPr/>
          <p:nvPr/>
        </p:nvSpPr>
        <p:spPr>
          <a:xfrm>
            <a:off x="7576651" y="4297601"/>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67" name="object 63"/>
          <p:cNvSpPr/>
          <p:nvPr/>
        </p:nvSpPr>
        <p:spPr>
          <a:xfrm>
            <a:off x="7576651" y="4197366"/>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68" name="object 64"/>
          <p:cNvSpPr/>
          <p:nvPr/>
        </p:nvSpPr>
        <p:spPr>
          <a:xfrm>
            <a:off x="7576651" y="4097152"/>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endParaRPr sz="2000"/>
          </a:p>
        </p:txBody>
      </p:sp>
      <p:sp>
        <p:nvSpPr>
          <p:cNvPr id="69" name="object 65"/>
          <p:cNvSpPr/>
          <p:nvPr/>
        </p:nvSpPr>
        <p:spPr>
          <a:xfrm>
            <a:off x="7576651" y="3996937"/>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endParaRPr sz="2000"/>
          </a:p>
        </p:txBody>
      </p:sp>
      <p:sp>
        <p:nvSpPr>
          <p:cNvPr id="70" name="object 66"/>
          <p:cNvSpPr/>
          <p:nvPr/>
        </p:nvSpPr>
        <p:spPr>
          <a:xfrm>
            <a:off x="7576651" y="3896722"/>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71" name="object 67"/>
          <p:cNvSpPr/>
          <p:nvPr/>
        </p:nvSpPr>
        <p:spPr>
          <a:xfrm>
            <a:off x="7576651" y="3796487"/>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72" name="object 68"/>
          <p:cNvSpPr/>
          <p:nvPr/>
        </p:nvSpPr>
        <p:spPr>
          <a:xfrm>
            <a:off x="7576651" y="3696273"/>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73" name="object 69"/>
          <p:cNvSpPr/>
          <p:nvPr/>
        </p:nvSpPr>
        <p:spPr>
          <a:xfrm>
            <a:off x="7576651" y="3596058"/>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74" name="object 70"/>
          <p:cNvSpPr/>
          <p:nvPr/>
        </p:nvSpPr>
        <p:spPr>
          <a:xfrm>
            <a:off x="7576651" y="3495823"/>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75" name="object 71"/>
          <p:cNvSpPr/>
          <p:nvPr/>
        </p:nvSpPr>
        <p:spPr>
          <a:xfrm>
            <a:off x="7576651" y="3395609"/>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76" name="object 72"/>
          <p:cNvSpPr/>
          <p:nvPr/>
        </p:nvSpPr>
        <p:spPr>
          <a:xfrm>
            <a:off x="7576651" y="3295394"/>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endParaRPr sz="2000"/>
          </a:p>
        </p:txBody>
      </p:sp>
      <p:sp>
        <p:nvSpPr>
          <p:cNvPr id="77" name="object 73"/>
          <p:cNvSpPr/>
          <p:nvPr/>
        </p:nvSpPr>
        <p:spPr>
          <a:xfrm>
            <a:off x="7576651" y="3195180"/>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endParaRPr sz="2000"/>
          </a:p>
        </p:txBody>
      </p:sp>
      <p:sp>
        <p:nvSpPr>
          <p:cNvPr id="78" name="object 74"/>
          <p:cNvSpPr/>
          <p:nvPr/>
        </p:nvSpPr>
        <p:spPr>
          <a:xfrm>
            <a:off x="7576651" y="3094944"/>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79" name="object 75"/>
          <p:cNvSpPr/>
          <p:nvPr/>
        </p:nvSpPr>
        <p:spPr>
          <a:xfrm>
            <a:off x="7576651" y="2994729"/>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80" name="object 76"/>
          <p:cNvSpPr/>
          <p:nvPr/>
        </p:nvSpPr>
        <p:spPr>
          <a:xfrm>
            <a:off x="7576651" y="2894515"/>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81" name="object 77"/>
          <p:cNvSpPr/>
          <p:nvPr/>
        </p:nvSpPr>
        <p:spPr>
          <a:xfrm>
            <a:off x="7576651" y="2794280"/>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82" name="object 78"/>
          <p:cNvSpPr/>
          <p:nvPr/>
        </p:nvSpPr>
        <p:spPr>
          <a:xfrm>
            <a:off x="7576651" y="2694066"/>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83" name="object 79"/>
          <p:cNvSpPr/>
          <p:nvPr/>
        </p:nvSpPr>
        <p:spPr>
          <a:xfrm>
            <a:off x="7576651" y="2593851"/>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84" name="object 80"/>
          <p:cNvSpPr/>
          <p:nvPr/>
        </p:nvSpPr>
        <p:spPr>
          <a:xfrm>
            <a:off x="7576651" y="2493637"/>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85" name="object 81"/>
          <p:cNvSpPr/>
          <p:nvPr/>
        </p:nvSpPr>
        <p:spPr>
          <a:xfrm>
            <a:off x="7576651" y="2393402"/>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endParaRPr sz="2000"/>
          </a:p>
        </p:txBody>
      </p:sp>
      <p:sp>
        <p:nvSpPr>
          <p:cNvPr id="86" name="object 82"/>
          <p:cNvSpPr/>
          <p:nvPr/>
        </p:nvSpPr>
        <p:spPr>
          <a:xfrm>
            <a:off x="7576651" y="2293186"/>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87" name="object 83"/>
          <p:cNvSpPr/>
          <p:nvPr/>
        </p:nvSpPr>
        <p:spPr>
          <a:xfrm>
            <a:off x="7576651" y="2192972"/>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88" name="object 84"/>
          <p:cNvSpPr/>
          <p:nvPr/>
        </p:nvSpPr>
        <p:spPr>
          <a:xfrm>
            <a:off x="7576651" y="2092758"/>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89" name="object 85"/>
          <p:cNvSpPr/>
          <p:nvPr/>
        </p:nvSpPr>
        <p:spPr>
          <a:xfrm>
            <a:off x="7576651" y="1992523"/>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90" name="object 86"/>
          <p:cNvSpPr/>
          <p:nvPr/>
        </p:nvSpPr>
        <p:spPr>
          <a:xfrm>
            <a:off x="7576651" y="1892308"/>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91" name="object 87"/>
          <p:cNvSpPr/>
          <p:nvPr/>
        </p:nvSpPr>
        <p:spPr>
          <a:xfrm>
            <a:off x="7576651" y="1792094"/>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92" name="object 88"/>
          <p:cNvSpPr/>
          <p:nvPr/>
        </p:nvSpPr>
        <p:spPr>
          <a:xfrm>
            <a:off x="7576651" y="1691859"/>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93" name="object 89"/>
          <p:cNvSpPr/>
          <p:nvPr/>
        </p:nvSpPr>
        <p:spPr>
          <a:xfrm>
            <a:off x="7472279" y="1439119"/>
            <a:ext cx="111522" cy="11692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a:p>
        </p:txBody>
      </p:sp>
      <p:sp>
        <p:nvSpPr>
          <p:cNvPr id="94" name="object 90"/>
          <p:cNvSpPr/>
          <p:nvPr/>
        </p:nvSpPr>
        <p:spPr>
          <a:xfrm>
            <a:off x="7287323" y="14288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endParaRPr sz="2000"/>
          </a:p>
        </p:txBody>
      </p:sp>
      <p:sp>
        <p:nvSpPr>
          <p:cNvPr id="95" name="object 91"/>
          <p:cNvSpPr/>
          <p:nvPr/>
        </p:nvSpPr>
        <p:spPr>
          <a:xfrm>
            <a:off x="7191605" y="14288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endParaRPr sz="2000"/>
          </a:p>
        </p:txBody>
      </p:sp>
      <p:sp>
        <p:nvSpPr>
          <p:cNvPr id="96" name="object 92"/>
          <p:cNvSpPr/>
          <p:nvPr/>
        </p:nvSpPr>
        <p:spPr>
          <a:xfrm>
            <a:off x="7095887" y="14288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endParaRPr sz="2000"/>
          </a:p>
        </p:txBody>
      </p:sp>
      <p:sp>
        <p:nvSpPr>
          <p:cNvPr id="97" name="object 93"/>
          <p:cNvSpPr/>
          <p:nvPr/>
        </p:nvSpPr>
        <p:spPr>
          <a:xfrm>
            <a:off x="7000168" y="14288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endParaRPr sz="2000"/>
          </a:p>
        </p:txBody>
      </p:sp>
      <p:sp>
        <p:nvSpPr>
          <p:cNvPr id="98" name="object 94"/>
          <p:cNvSpPr/>
          <p:nvPr/>
        </p:nvSpPr>
        <p:spPr>
          <a:xfrm>
            <a:off x="6904450" y="14288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endParaRPr sz="2000"/>
          </a:p>
        </p:txBody>
      </p:sp>
      <p:sp>
        <p:nvSpPr>
          <p:cNvPr id="99" name="object 95"/>
          <p:cNvSpPr/>
          <p:nvPr/>
        </p:nvSpPr>
        <p:spPr>
          <a:xfrm>
            <a:off x="6808732" y="14288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endParaRPr sz="2000"/>
          </a:p>
        </p:txBody>
      </p:sp>
      <p:sp>
        <p:nvSpPr>
          <p:cNvPr id="100" name="object 96"/>
          <p:cNvSpPr/>
          <p:nvPr/>
        </p:nvSpPr>
        <p:spPr>
          <a:xfrm>
            <a:off x="6713013" y="14288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endParaRPr sz="2000"/>
          </a:p>
        </p:txBody>
      </p:sp>
      <p:sp>
        <p:nvSpPr>
          <p:cNvPr id="101" name="object 97"/>
          <p:cNvSpPr/>
          <p:nvPr/>
        </p:nvSpPr>
        <p:spPr>
          <a:xfrm>
            <a:off x="6617295" y="14288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endParaRPr sz="2000"/>
          </a:p>
        </p:txBody>
      </p:sp>
      <p:sp>
        <p:nvSpPr>
          <p:cNvPr id="102" name="object 98"/>
          <p:cNvSpPr/>
          <p:nvPr/>
        </p:nvSpPr>
        <p:spPr>
          <a:xfrm>
            <a:off x="6521576" y="14288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endParaRPr sz="2000"/>
          </a:p>
        </p:txBody>
      </p:sp>
      <p:sp>
        <p:nvSpPr>
          <p:cNvPr id="103" name="object 99"/>
          <p:cNvSpPr/>
          <p:nvPr/>
        </p:nvSpPr>
        <p:spPr>
          <a:xfrm>
            <a:off x="6425857" y="14288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endParaRPr sz="2000"/>
          </a:p>
        </p:txBody>
      </p:sp>
      <p:sp>
        <p:nvSpPr>
          <p:cNvPr id="104" name="object 100"/>
          <p:cNvSpPr/>
          <p:nvPr/>
        </p:nvSpPr>
        <p:spPr>
          <a:xfrm>
            <a:off x="6330140" y="1428896"/>
            <a:ext cx="57785" cy="45719"/>
          </a:xfrm>
          <a:custGeom>
            <a:avLst/>
            <a:gdLst/>
            <a:ahLst/>
            <a:cxnLst/>
            <a:rect l="l" t="t" r="r" b="b"/>
            <a:pathLst>
              <a:path w="57785"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endParaRPr sz="2000"/>
          </a:p>
        </p:txBody>
      </p:sp>
      <p:sp>
        <p:nvSpPr>
          <p:cNvPr id="105" name="object 101"/>
          <p:cNvSpPr/>
          <p:nvPr/>
        </p:nvSpPr>
        <p:spPr>
          <a:xfrm>
            <a:off x="6070622" y="1472031"/>
            <a:ext cx="1517650" cy="3595452"/>
          </a:xfrm>
          <a:custGeom>
            <a:avLst/>
            <a:gdLst/>
            <a:ahLst/>
            <a:cxnLst/>
            <a:rect l="l" t="t" r="r" b="b"/>
            <a:pathLst>
              <a:path w="1517650" h="3731895">
                <a:moveTo>
                  <a:pt x="1667" y="162502"/>
                </a:moveTo>
                <a:lnTo>
                  <a:pt x="948" y="169789"/>
                </a:lnTo>
                <a:lnTo>
                  <a:pt x="426" y="177278"/>
                </a:lnTo>
                <a:lnTo>
                  <a:pt x="107" y="184972"/>
                </a:lnTo>
                <a:lnTo>
                  <a:pt x="0" y="223005"/>
                </a:lnTo>
                <a:lnTo>
                  <a:pt x="19391" y="223005"/>
                </a:lnTo>
                <a:lnTo>
                  <a:pt x="19512" y="184972"/>
                </a:lnTo>
                <a:lnTo>
                  <a:pt x="19779" y="178456"/>
                </a:lnTo>
                <a:lnTo>
                  <a:pt x="20258" y="171577"/>
                </a:lnTo>
                <a:lnTo>
                  <a:pt x="20923" y="164919"/>
                </a:lnTo>
                <a:lnTo>
                  <a:pt x="1667" y="162502"/>
                </a:lnTo>
                <a:close/>
              </a:path>
              <a:path w="1517650" h="3731895">
                <a:moveTo>
                  <a:pt x="19391" y="3670460"/>
                </a:moveTo>
                <a:lnTo>
                  <a:pt x="0" y="3670460"/>
                </a:lnTo>
                <a:lnTo>
                  <a:pt x="48" y="3703023"/>
                </a:lnTo>
                <a:lnTo>
                  <a:pt x="375" y="3709320"/>
                </a:lnTo>
                <a:lnTo>
                  <a:pt x="1251" y="3718936"/>
                </a:lnTo>
                <a:lnTo>
                  <a:pt x="2947" y="3731328"/>
                </a:lnTo>
                <a:lnTo>
                  <a:pt x="22067" y="3727958"/>
                </a:lnTo>
                <a:lnTo>
                  <a:pt x="20709" y="3719613"/>
                </a:lnTo>
                <a:lnTo>
                  <a:pt x="20050" y="3712670"/>
                </a:lnTo>
                <a:lnTo>
                  <a:pt x="19546" y="3705442"/>
                </a:lnTo>
                <a:lnTo>
                  <a:pt x="19431" y="3702336"/>
                </a:lnTo>
                <a:lnTo>
                  <a:pt x="19391" y="3670460"/>
                </a:lnTo>
                <a:close/>
              </a:path>
              <a:path w="1517650" h="3731895">
                <a:moveTo>
                  <a:pt x="1517065" y="3670460"/>
                </a:moveTo>
                <a:lnTo>
                  <a:pt x="1497674" y="3670460"/>
                </a:lnTo>
                <a:lnTo>
                  <a:pt x="1497552" y="3708493"/>
                </a:lnTo>
                <a:lnTo>
                  <a:pt x="1497288" y="3715002"/>
                </a:lnTo>
                <a:lnTo>
                  <a:pt x="1496814" y="3721880"/>
                </a:lnTo>
                <a:lnTo>
                  <a:pt x="1496161" y="3728546"/>
                </a:lnTo>
                <a:lnTo>
                  <a:pt x="1515398" y="3730962"/>
                </a:lnTo>
                <a:lnTo>
                  <a:pt x="1516124" y="3723676"/>
                </a:lnTo>
                <a:lnTo>
                  <a:pt x="1516646" y="3716187"/>
                </a:lnTo>
                <a:lnTo>
                  <a:pt x="1516960" y="3708493"/>
                </a:lnTo>
                <a:lnTo>
                  <a:pt x="1517065" y="3670460"/>
                </a:lnTo>
                <a:close/>
              </a:path>
              <a:path w="1517650" h="3731895">
                <a:moveTo>
                  <a:pt x="1514137" y="162118"/>
                </a:moveTo>
                <a:lnTo>
                  <a:pt x="1495017" y="165507"/>
                </a:lnTo>
                <a:lnTo>
                  <a:pt x="1496354" y="173852"/>
                </a:lnTo>
                <a:lnTo>
                  <a:pt x="1497015" y="180795"/>
                </a:lnTo>
                <a:lnTo>
                  <a:pt x="1497519" y="188003"/>
                </a:lnTo>
                <a:lnTo>
                  <a:pt x="1497609" y="190442"/>
                </a:lnTo>
                <a:lnTo>
                  <a:pt x="1497674" y="223005"/>
                </a:lnTo>
                <a:lnTo>
                  <a:pt x="1517065" y="223005"/>
                </a:lnTo>
                <a:lnTo>
                  <a:pt x="1517017" y="190442"/>
                </a:lnTo>
                <a:lnTo>
                  <a:pt x="1516692" y="184143"/>
                </a:lnTo>
                <a:lnTo>
                  <a:pt x="1515822" y="174521"/>
                </a:lnTo>
                <a:lnTo>
                  <a:pt x="1514137" y="162118"/>
                </a:lnTo>
                <a:close/>
              </a:path>
              <a:path w="1517650" h="3731895">
                <a:moveTo>
                  <a:pt x="1332843" y="0"/>
                </a:moveTo>
                <a:lnTo>
                  <a:pt x="1304065" y="0"/>
                </a:lnTo>
                <a:lnTo>
                  <a:pt x="1304065" y="20302"/>
                </a:lnTo>
                <a:lnTo>
                  <a:pt x="1332843" y="20302"/>
                </a:lnTo>
                <a:lnTo>
                  <a:pt x="1339843" y="20404"/>
                </a:lnTo>
                <a:lnTo>
                  <a:pt x="1346625" y="20708"/>
                </a:lnTo>
                <a:lnTo>
                  <a:pt x="1353196" y="21210"/>
                </a:lnTo>
                <a:lnTo>
                  <a:pt x="1359564" y="21906"/>
                </a:lnTo>
                <a:lnTo>
                  <a:pt x="1361852" y="1746"/>
                </a:lnTo>
                <a:lnTo>
                  <a:pt x="1354892" y="984"/>
                </a:lnTo>
                <a:lnTo>
                  <a:pt x="1347740" y="438"/>
                </a:lnTo>
                <a:lnTo>
                  <a:pt x="1340391" y="109"/>
                </a:lnTo>
                <a:lnTo>
                  <a:pt x="1332843" y="0"/>
                </a:lnTo>
                <a:close/>
              </a:path>
              <a:path w="1517650" h="3731895">
                <a:moveTo>
                  <a:pt x="213000" y="0"/>
                </a:moveTo>
                <a:lnTo>
                  <a:pt x="184222" y="0"/>
                </a:lnTo>
                <a:lnTo>
                  <a:pt x="181898" y="51"/>
                </a:lnTo>
                <a:lnTo>
                  <a:pt x="175884" y="393"/>
                </a:lnTo>
                <a:lnTo>
                  <a:pt x="166699" y="1310"/>
                </a:lnTo>
                <a:lnTo>
                  <a:pt x="154863" y="3086"/>
                </a:lnTo>
                <a:lnTo>
                  <a:pt x="158081" y="23103"/>
                </a:lnTo>
                <a:lnTo>
                  <a:pt x="166052" y="21682"/>
                </a:lnTo>
                <a:lnTo>
                  <a:pt x="172684" y="20993"/>
                </a:lnTo>
                <a:lnTo>
                  <a:pt x="179569" y="20464"/>
                </a:lnTo>
                <a:lnTo>
                  <a:pt x="182554" y="20342"/>
                </a:lnTo>
                <a:lnTo>
                  <a:pt x="184222" y="20302"/>
                </a:lnTo>
                <a:lnTo>
                  <a:pt x="213000" y="20302"/>
                </a:lnTo>
                <a:lnTo>
                  <a:pt x="213000" y="0"/>
                </a:lnTo>
                <a:close/>
              </a:path>
            </a:pathLst>
          </a:custGeom>
          <a:solidFill>
            <a:srgbClr val="231F20"/>
          </a:solidFill>
        </p:spPr>
        <p:txBody>
          <a:bodyPr wrap="square" lIns="0" tIns="0" rIns="0" bIns="0" rtlCol="0"/>
          <a:lstStyle/>
          <a:p>
            <a:endParaRPr sz="2000"/>
          </a:p>
        </p:txBody>
      </p:sp>
      <p:sp>
        <p:nvSpPr>
          <p:cNvPr id="106" name="object 102"/>
          <p:cNvSpPr/>
          <p:nvPr/>
        </p:nvSpPr>
        <p:spPr>
          <a:xfrm>
            <a:off x="1304727" y="1439048"/>
            <a:ext cx="1497965" cy="3753739"/>
          </a:xfrm>
          <a:custGeom>
            <a:avLst/>
            <a:gdLst/>
            <a:ahLst/>
            <a:cxnLst/>
            <a:rect l="l" t="t" r="r" b="b"/>
            <a:pathLst>
              <a:path w="1497964" h="3850004">
                <a:moveTo>
                  <a:pt x="1323146" y="0"/>
                </a:moveTo>
                <a:lnTo>
                  <a:pt x="174525" y="0"/>
                </a:lnTo>
                <a:lnTo>
                  <a:pt x="147256" y="2855"/>
                </a:lnTo>
                <a:lnTo>
                  <a:pt x="87262" y="22840"/>
                </a:lnTo>
                <a:lnTo>
                  <a:pt x="27269" y="77087"/>
                </a:lnTo>
                <a:lnTo>
                  <a:pt x="0" y="182726"/>
                </a:lnTo>
                <a:lnTo>
                  <a:pt x="0" y="3690439"/>
                </a:lnTo>
                <a:lnTo>
                  <a:pt x="2726" y="3718990"/>
                </a:lnTo>
                <a:lnTo>
                  <a:pt x="21815" y="3781801"/>
                </a:lnTo>
                <a:lnTo>
                  <a:pt x="73628" y="3844613"/>
                </a:lnTo>
                <a:lnTo>
                  <a:pt x="92057" y="3849828"/>
                </a:lnTo>
                <a:lnTo>
                  <a:pt x="1410957" y="3849828"/>
                </a:lnTo>
                <a:lnTo>
                  <a:pt x="1470403" y="3796077"/>
                </a:lnTo>
                <a:lnTo>
                  <a:pt x="1497672" y="3690439"/>
                </a:lnTo>
                <a:lnTo>
                  <a:pt x="1497672" y="182726"/>
                </a:lnTo>
                <a:lnTo>
                  <a:pt x="1494945" y="154175"/>
                </a:lnTo>
                <a:lnTo>
                  <a:pt x="1475857" y="91363"/>
                </a:lnTo>
                <a:lnTo>
                  <a:pt x="1424044" y="28550"/>
                </a:lnTo>
                <a:lnTo>
                  <a:pt x="1323146" y="0"/>
                </a:lnTo>
                <a:close/>
              </a:path>
            </a:pathLst>
          </a:custGeom>
          <a:solidFill>
            <a:srgbClr val="CE171E"/>
          </a:solidFill>
        </p:spPr>
        <p:txBody>
          <a:bodyPr wrap="square" lIns="0" tIns="0" rIns="0" bIns="0" rtlCol="0"/>
          <a:lstStyle/>
          <a:p>
            <a:endParaRPr sz="2000"/>
          </a:p>
        </p:txBody>
      </p:sp>
      <p:sp>
        <p:nvSpPr>
          <p:cNvPr id="107" name="object 103"/>
          <p:cNvSpPr/>
          <p:nvPr/>
        </p:nvSpPr>
        <p:spPr>
          <a:xfrm>
            <a:off x="1430773" y="1449200"/>
            <a:ext cx="1221740" cy="779475"/>
          </a:xfrm>
          <a:custGeom>
            <a:avLst/>
            <a:gdLst/>
            <a:ahLst/>
            <a:cxnLst/>
            <a:rect l="l" t="t" r="r" b="b"/>
            <a:pathLst>
              <a:path w="1221739" h="799464">
                <a:moveTo>
                  <a:pt x="0" y="0"/>
                </a:moveTo>
                <a:lnTo>
                  <a:pt x="1221689" y="0"/>
                </a:lnTo>
                <a:lnTo>
                  <a:pt x="1221689" y="799279"/>
                </a:lnTo>
                <a:lnTo>
                  <a:pt x="0" y="799279"/>
                </a:lnTo>
                <a:lnTo>
                  <a:pt x="0" y="0"/>
                </a:lnTo>
                <a:close/>
              </a:path>
            </a:pathLst>
          </a:custGeom>
          <a:solidFill>
            <a:srgbClr val="CE171E"/>
          </a:solidFill>
        </p:spPr>
        <p:txBody>
          <a:bodyPr wrap="square" lIns="0" tIns="0" rIns="0" bIns="0" rtlCol="0"/>
          <a:lstStyle/>
          <a:p>
            <a:endParaRPr sz="2000"/>
          </a:p>
        </p:txBody>
      </p:sp>
      <p:sp>
        <p:nvSpPr>
          <p:cNvPr id="108" name="object 104"/>
          <p:cNvSpPr txBox="1"/>
          <p:nvPr/>
        </p:nvSpPr>
        <p:spPr>
          <a:xfrm>
            <a:off x="1609972" y="1472031"/>
            <a:ext cx="860425" cy="663515"/>
          </a:xfrm>
          <a:prstGeom prst="rect">
            <a:avLst/>
          </a:prstGeom>
        </p:spPr>
        <p:txBody>
          <a:bodyPr vert="horz" wrap="square" lIns="0" tIns="64135" rIns="0" bIns="0" rtlCol="0">
            <a:spAutoFit/>
          </a:bodyPr>
          <a:lstStyle/>
          <a:p>
            <a:pPr marL="33020" marR="5080" indent="-20955" algn="just">
              <a:lnSpc>
                <a:spcPct val="78100"/>
              </a:lnSpc>
              <a:spcBef>
                <a:spcPts val="505"/>
              </a:spcBef>
            </a:pPr>
            <a:r>
              <a:rPr sz="1200" b="1" spc="-10" dirty="0" err="1">
                <a:solidFill>
                  <a:srgbClr val="FFFFFF"/>
                </a:solidFill>
                <a:latin typeface="Calibri"/>
                <a:cs typeface="Calibri"/>
              </a:rPr>
              <a:t>I.</a:t>
            </a:r>
            <a:r>
              <a:rPr sz="1200" b="1" spc="-5" dirty="0" err="1">
                <a:solidFill>
                  <a:srgbClr val="FFFFFF"/>
                </a:solidFill>
                <a:latin typeface="Calibri"/>
                <a:cs typeface="Calibri"/>
              </a:rPr>
              <a:t>Presenta</a:t>
            </a:r>
            <a:r>
              <a:rPr sz="1200" b="1" spc="-5" dirty="0">
                <a:solidFill>
                  <a:srgbClr val="FFFFFF"/>
                </a:solidFill>
                <a:latin typeface="Calibri"/>
                <a:cs typeface="Calibri"/>
              </a:rPr>
              <a:t>-  </a:t>
            </a:r>
            <a:r>
              <a:rPr sz="1200" b="1" spc="0" dirty="0">
                <a:solidFill>
                  <a:srgbClr val="FFFFFF"/>
                </a:solidFill>
                <a:latin typeface="Calibri"/>
                <a:cs typeface="Calibri"/>
              </a:rPr>
              <a:t>ción </a:t>
            </a:r>
            <a:r>
              <a:rPr sz="1200" b="1" spc="15" dirty="0">
                <a:solidFill>
                  <a:srgbClr val="FFFFFF"/>
                </a:solidFill>
                <a:latin typeface="Calibri"/>
                <a:cs typeface="Calibri"/>
              </a:rPr>
              <a:t>de </a:t>
            </a:r>
            <a:r>
              <a:rPr sz="1200" b="1" spc="5" dirty="0">
                <a:solidFill>
                  <a:srgbClr val="FFFFFF"/>
                </a:solidFill>
                <a:latin typeface="Calibri"/>
                <a:cs typeface="Calibri"/>
              </a:rPr>
              <a:t>los  </a:t>
            </a:r>
            <a:r>
              <a:rPr sz="1200" b="1" spc="0" dirty="0">
                <a:solidFill>
                  <a:srgbClr val="FFFFFF"/>
                </a:solidFill>
                <a:latin typeface="Calibri"/>
                <a:cs typeface="Calibri"/>
              </a:rPr>
              <a:t>informes</a:t>
            </a:r>
            <a:endParaRPr sz="1200" dirty="0">
              <a:latin typeface="Calibri"/>
              <a:cs typeface="Calibri"/>
            </a:endParaRPr>
          </a:p>
          <a:p>
            <a:pPr marL="155575">
              <a:lnSpc>
                <a:spcPts val="1310"/>
              </a:lnSpc>
            </a:pPr>
            <a:r>
              <a:rPr sz="1200" b="1" spc="5" dirty="0">
                <a:solidFill>
                  <a:srgbClr val="FFFFFF"/>
                </a:solidFill>
                <a:latin typeface="Calibri"/>
                <a:cs typeface="Calibri"/>
              </a:rPr>
              <a:t>fiscales</a:t>
            </a:r>
            <a:endParaRPr sz="1200" dirty="0">
              <a:latin typeface="Calibri"/>
              <a:cs typeface="Calibri"/>
            </a:endParaRPr>
          </a:p>
        </p:txBody>
      </p:sp>
      <p:graphicFrame>
        <p:nvGraphicFramePr>
          <p:cNvPr id="109" name="object 105"/>
          <p:cNvGraphicFramePr>
            <a:graphicFrameLocks noGrp="1"/>
          </p:cNvGraphicFramePr>
          <p:nvPr>
            <p:extLst>
              <p:ext uri="{D42A27DB-BD31-4B8C-83A1-F6EECF244321}">
                <p14:modId xmlns:p14="http://schemas.microsoft.com/office/powerpoint/2010/main" val="4257290502"/>
              </p:ext>
            </p:extLst>
          </p:nvPr>
        </p:nvGraphicFramePr>
        <p:xfrm>
          <a:off x="1425925" y="2243416"/>
          <a:ext cx="1221740" cy="2691325"/>
        </p:xfrm>
        <a:graphic>
          <a:graphicData uri="http://schemas.openxmlformats.org/drawingml/2006/table">
            <a:tbl>
              <a:tblPr firstRow="1" bandRow="1">
                <a:tableStyleId>{2D5ABB26-0587-4C30-8999-92F81FD0307C}</a:tableStyleId>
              </a:tblPr>
              <a:tblGrid>
                <a:gridCol w="1221740">
                  <a:extLst>
                    <a:ext uri="{9D8B030D-6E8A-4147-A177-3AD203B41FA5}">
                      <a16:colId xmlns:a16="http://schemas.microsoft.com/office/drawing/2014/main" val="20000"/>
                    </a:ext>
                  </a:extLst>
                </a:gridCol>
              </a:tblGrid>
              <a:tr h="632124">
                <a:tc>
                  <a:txBody>
                    <a:bodyPr/>
                    <a:lstStyle/>
                    <a:p>
                      <a:pPr>
                        <a:lnSpc>
                          <a:spcPct val="100000"/>
                        </a:lnSpc>
                        <a:spcBef>
                          <a:spcPts val="45"/>
                        </a:spcBef>
                      </a:pPr>
                      <a:endParaRPr sz="1400" dirty="0">
                        <a:latin typeface="Times New Roman"/>
                        <a:cs typeface="Times New Roman"/>
                      </a:endParaRPr>
                    </a:p>
                    <a:p>
                      <a:pPr marL="160020">
                        <a:lnSpc>
                          <a:spcPct val="100000"/>
                        </a:lnSpc>
                      </a:pPr>
                      <a:r>
                        <a:rPr sz="1400" spc="-45" dirty="0">
                          <a:solidFill>
                            <a:srgbClr val="231F20"/>
                          </a:solidFill>
                          <a:latin typeface="Calibri"/>
                          <a:cs typeface="Calibri"/>
                        </a:rPr>
                        <a:t>1.1</a:t>
                      </a:r>
                      <a:r>
                        <a:rPr sz="1400" spc="-10" dirty="0">
                          <a:solidFill>
                            <a:srgbClr val="231F20"/>
                          </a:solidFill>
                          <a:latin typeface="Calibri"/>
                          <a:cs typeface="Calibri"/>
                        </a:rPr>
                        <a:t> </a:t>
                      </a:r>
                      <a:r>
                        <a:rPr sz="1400" spc="-65" dirty="0">
                          <a:solidFill>
                            <a:srgbClr val="231F20"/>
                          </a:solidFill>
                          <a:latin typeface="Calibri"/>
                          <a:cs typeface="Calibri"/>
                        </a:rPr>
                        <a:t>Cobertura</a:t>
                      </a:r>
                      <a:endParaRPr sz="1400" dirty="0">
                        <a:latin typeface="Calibri"/>
                        <a:cs typeface="Calibri"/>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8C71"/>
                    </a:solidFill>
                  </a:tcPr>
                </a:tc>
                <a:extLst>
                  <a:ext uri="{0D108BD9-81ED-4DB2-BD59-A6C34878D82A}">
                    <a16:rowId xmlns:a16="http://schemas.microsoft.com/office/drawing/2014/main" val="10000"/>
                  </a:ext>
                </a:extLst>
              </a:tr>
              <a:tr h="632124">
                <a:tc>
                  <a:txBody>
                    <a:bodyPr/>
                    <a:lstStyle/>
                    <a:p>
                      <a:pPr marL="153035" marR="124460" indent="-12065">
                        <a:lnSpc>
                          <a:spcPts val="1600"/>
                        </a:lnSpc>
                        <a:spcBef>
                          <a:spcPts val="975"/>
                        </a:spcBef>
                      </a:pPr>
                      <a:r>
                        <a:rPr sz="1400" spc="-45" dirty="0">
                          <a:solidFill>
                            <a:srgbClr val="231F20"/>
                          </a:solidFill>
                          <a:latin typeface="Calibri"/>
                          <a:cs typeface="Calibri"/>
                        </a:rPr>
                        <a:t>1.2</a:t>
                      </a:r>
                      <a:r>
                        <a:rPr sz="1400" spc="-65" dirty="0">
                          <a:solidFill>
                            <a:srgbClr val="231F20"/>
                          </a:solidFill>
                          <a:latin typeface="Calibri"/>
                          <a:cs typeface="Calibri"/>
                        </a:rPr>
                        <a:t> </a:t>
                      </a:r>
                      <a:r>
                        <a:rPr sz="1400" spc="-70" dirty="0">
                          <a:solidFill>
                            <a:srgbClr val="231F20"/>
                          </a:solidFill>
                          <a:latin typeface="Calibri"/>
                          <a:cs typeface="Calibri"/>
                        </a:rPr>
                        <a:t>Frecuencia  </a:t>
                      </a:r>
                      <a:r>
                        <a:rPr sz="1400" spc="-75" dirty="0">
                          <a:solidFill>
                            <a:srgbClr val="231F20"/>
                          </a:solidFill>
                          <a:latin typeface="Calibri"/>
                          <a:cs typeface="Calibri"/>
                        </a:rPr>
                        <a:t>y</a:t>
                      </a:r>
                      <a:r>
                        <a:rPr sz="1400" spc="-25" dirty="0">
                          <a:solidFill>
                            <a:srgbClr val="231F20"/>
                          </a:solidFill>
                          <a:latin typeface="Calibri"/>
                          <a:cs typeface="Calibri"/>
                        </a:rPr>
                        <a:t> </a:t>
                      </a:r>
                      <a:r>
                        <a:rPr sz="1400" spc="-70" dirty="0">
                          <a:solidFill>
                            <a:srgbClr val="231F20"/>
                          </a:solidFill>
                          <a:latin typeface="Calibri"/>
                          <a:cs typeface="Calibri"/>
                        </a:rPr>
                        <a:t>oportunidad</a:t>
                      </a:r>
                      <a:endParaRPr sz="1400">
                        <a:latin typeface="Calibri"/>
                        <a:cs typeface="Calibri"/>
                      </a:endParaRPr>
                    </a:p>
                  </a:txBody>
                  <a:tcPr marL="0" marR="0" marT="1238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8C71"/>
                    </a:solidFill>
                  </a:tcPr>
                </a:tc>
                <a:extLst>
                  <a:ext uri="{0D108BD9-81ED-4DB2-BD59-A6C34878D82A}">
                    <a16:rowId xmlns:a16="http://schemas.microsoft.com/office/drawing/2014/main" val="10001"/>
                  </a:ext>
                </a:extLst>
              </a:tr>
              <a:tr h="632124">
                <a:tc>
                  <a:txBody>
                    <a:bodyPr/>
                    <a:lstStyle/>
                    <a:p>
                      <a:pPr>
                        <a:lnSpc>
                          <a:spcPct val="100000"/>
                        </a:lnSpc>
                        <a:spcBef>
                          <a:spcPts val="45"/>
                        </a:spcBef>
                      </a:pPr>
                      <a:endParaRPr sz="1400">
                        <a:latin typeface="Times New Roman"/>
                        <a:cs typeface="Times New Roman"/>
                      </a:endParaRPr>
                    </a:p>
                    <a:p>
                      <a:pPr marL="239395">
                        <a:lnSpc>
                          <a:spcPct val="100000"/>
                        </a:lnSpc>
                      </a:pPr>
                      <a:r>
                        <a:rPr sz="1400" spc="-45" dirty="0">
                          <a:solidFill>
                            <a:srgbClr val="231F20"/>
                          </a:solidFill>
                          <a:latin typeface="Calibri"/>
                          <a:cs typeface="Calibri"/>
                        </a:rPr>
                        <a:t>1.3</a:t>
                      </a:r>
                      <a:r>
                        <a:rPr sz="1400" spc="-5" dirty="0">
                          <a:solidFill>
                            <a:srgbClr val="231F20"/>
                          </a:solidFill>
                          <a:latin typeface="Calibri"/>
                          <a:cs typeface="Calibri"/>
                        </a:rPr>
                        <a:t> </a:t>
                      </a:r>
                      <a:r>
                        <a:rPr sz="1400" spc="-40" dirty="0">
                          <a:solidFill>
                            <a:srgbClr val="231F20"/>
                          </a:solidFill>
                          <a:latin typeface="Calibri"/>
                          <a:cs typeface="Calibri"/>
                        </a:rPr>
                        <a:t>Calidad</a:t>
                      </a:r>
                      <a:endParaRPr sz="1400">
                        <a:latin typeface="Calibri"/>
                        <a:cs typeface="Calibri"/>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8C71"/>
                    </a:solidFill>
                  </a:tcPr>
                </a:tc>
                <a:extLst>
                  <a:ext uri="{0D108BD9-81ED-4DB2-BD59-A6C34878D82A}">
                    <a16:rowId xmlns:a16="http://schemas.microsoft.com/office/drawing/2014/main" val="10002"/>
                  </a:ext>
                </a:extLst>
              </a:tr>
              <a:tr h="794953">
                <a:tc>
                  <a:txBody>
                    <a:bodyPr/>
                    <a:lstStyle/>
                    <a:p>
                      <a:pPr>
                        <a:lnSpc>
                          <a:spcPct val="100000"/>
                        </a:lnSpc>
                        <a:spcBef>
                          <a:spcPts val="10"/>
                        </a:spcBef>
                      </a:pPr>
                      <a:endParaRPr sz="2000" dirty="0">
                        <a:latin typeface="Times New Roman"/>
                        <a:cs typeface="Times New Roman"/>
                      </a:endParaRPr>
                    </a:p>
                    <a:p>
                      <a:pPr marL="150495">
                        <a:lnSpc>
                          <a:spcPct val="100000"/>
                        </a:lnSpc>
                      </a:pPr>
                      <a:r>
                        <a:rPr sz="1400" spc="-45" dirty="0">
                          <a:solidFill>
                            <a:srgbClr val="231F20"/>
                          </a:solidFill>
                          <a:latin typeface="Calibri"/>
                          <a:cs typeface="Calibri"/>
                        </a:rPr>
                        <a:t>1.4</a:t>
                      </a:r>
                      <a:r>
                        <a:rPr sz="1400" spc="-5" dirty="0">
                          <a:solidFill>
                            <a:srgbClr val="231F20"/>
                          </a:solidFill>
                          <a:latin typeface="Calibri"/>
                          <a:cs typeface="Calibri"/>
                        </a:rPr>
                        <a:t> </a:t>
                      </a:r>
                      <a:r>
                        <a:rPr sz="1400" spc="-55" dirty="0">
                          <a:solidFill>
                            <a:srgbClr val="231F20"/>
                          </a:solidFill>
                          <a:latin typeface="Calibri"/>
                          <a:cs typeface="Calibri"/>
                        </a:rPr>
                        <a:t>Integridad</a:t>
                      </a:r>
                      <a:endParaRPr sz="1400" dirty="0">
                        <a:latin typeface="Calibri"/>
                        <a:cs typeface="Calibri"/>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8C71"/>
                    </a:solidFill>
                  </a:tcPr>
                </a:tc>
                <a:extLst>
                  <a:ext uri="{0D108BD9-81ED-4DB2-BD59-A6C34878D82A}">
                    <a16:rowId xmlns:a16="http://schemas.microsoft.com/office/drawing/2014/main" val="10003"/>
                  </a:ext>
                </a:extLst>
              </a:tr>
            </a:tbl>
          </a:graphicData>
        </a:graphic>
      </p:graphicFrame>
      <p:sp>
        <p:nvSpPr>
          <p:cNvPr id="110" name="object 106"/>
          <p:cNvSpPr/>
          <p:nvPr/>
        </p:nvSpPr>
        <p:spPr>
          <a:xfrm>
            <a:off x="1295030" y="1428898"/>
            <a:ext cx="1517650" cy="3763646"/>
          </a:xfrm>
          <a:custGeom>
            <a:avLst/>
            <a:gdLst/>
            <a:ahLst/>
            <a:cxnLst/>
            <a:rect l="l" t="t" r="r" b="b"/>
            <a:pathLst>
              <a:path w="1517650" h="3860165">
                <a:moveTo>
                  <a:pt x="184222" y="0"/>
                </a:moveTo>
                <a:lnTo>
                  <a:pt x="126211" y="10072"/>
                </a:lnTo>
                <a:lnTo>
                  <a:pt x="75440" y="34131"/>
                </a:lnTo>
                <a:lnTo>
                  <a:pt x="43003" y="62700"/>
                </a:lnTo>
                <a:lnTo>
                  <a:pt x="16997" y="103915"/>
                </a:lnTo>
                <a:lnTo>
                  <a:pt x="2046" y="159375"/>
                </a:lnTo>
                <a:lnTo>
                  <a:pt x="0" y="3700590"/>
                </a:lnTo>
                <a:lnTo>
                  <a:pt x="373" y="3709166"/>
                </a:lnTo>
                <a:lnTo>
                  <a:pt x="9620" y="3761326"/>
                </a:lnTo>
                <a:lnTo>
                  <a:pt x="32600" y="3814482"/>
                </a:lnTo>
                <a:lnTo>
                  <a:pt x="59886" y="3848443"/>
                </a:lnTo>
                <a:lnTo>
                  <a:pt x="73996" y="3859979"/>
                </a:lnTo>
                <a:lnTo>
                  <a:pt x="114452" y="3859979"/>
                </a:lnTo>
                <a:lnTo>
                  <a:pt x="107365" y="3857238"/>
                </a:lnTo>
                <a:lnTo>
                  <a:pt x="88698" y="3846323"/>
                </a:lnTo>
                <a:lnTo>
                  <a:pt x="48906" y="3803495"/>
                </a:lnTo>
                <a:lnTo>
                  <a:pt x="28195" y="3755489"/>
                </a:lnTo>
                <a:lnTo>
                  <a:pt x="20477" y="3716284"/>
                </a:lnTo>
                <a:lnTo>
                  <a:pt x="19391" y="3700590"/>
                </a:lnTo>
                <a:lnTo>
                  <a:pt x="19447" y="191963"/>
                </a:lnTo>
                <a:lnTo>
                  <a:pt x="26509" y="135348"/>
                </a:lnTo>
                <a:lnTo>
                  <a:pt x="45027" y="92864"/>
                </a:lnTo>
                <a:lnTo>
                  <a:pt x="85935" y="51201"/>
                </a:lnTo>
                <a:lnTo>
                  <a:pt x="131787" y="29500"/>
                </a:lnTo>
                <a:lnTo>
                  <a:pt x="169232" y="21440"/>
                </a:lnTo>
                <a:lnTo>
                  <a:pt x="184222" y="20303"/>
                </a:lnTo>
                <a:lnTo>
                  <a:pt x="184222" y="0"/>
                </a:lnTo>
                <a:close/>
              </a:path>
              <a:path w="1517650" h="3860165">
                <a:moveTo>
                  <a:pt x="1332843" y="0"/>
                </a:moveTo>
                <a:lnTo>
                  <a:pt x="184222" y="0"/>
                </a:lnTo>
                <a:lnTo>
                  <a:pt x="184222" y="20303"/>
                </a:lnTo>
                <a:lnTo>
                  <a:pt x="1332843" y="20303"/>
                </a:lnTo>
                <a:lnTo>
                  <a:pt x="1362287" y="22264"/>
                </a:lnTo>
                <a:lnTo>
                  <a:pt x="1409700" y="36228"/>
                </a:lnTo>
                <a:lnTo>
                  <a:pt x="1451030" y="67080"/>
                </a:lnTo>
                <a:lnTo>
                  <a:pt x="1480526" y="114157"/>
                </a:lnTo>
                <a:lnTo>
                  <a:pt x="1493982" y="159598"/>
                </a:lnTo>
                <a:lnTo>
                  <a:pt x="1497674" y="3700590"/>
                </a:lnTo>
                <a:lnTo>
                  <a:pt x="1495801" y="3731417"/>
                </a:lnTo>
                <a:lnTo>
                  <a:pt x="1482462" y="3781058"/>
                </a:lnTo>
                <a:lnTo>
                  <a:pt x="1452994" y="3824329"/>
                </a:lnTo>
                <a:lnTo>
                  <a:pt x="1408030" y="3855202"/>
                </a:lnTo>
                <a:lnTo>
                  <a:pt x="1395601" y="3859979"/>
                </a:lnTo>
                <a:lnTo>
                  <a:pt x="1440551" y="3859979"/>
                </a:lnTo>
                <a:lnTo>
                  <a:pt x="1474072" y="3830766"/>
                </a:lnTo>
                <a:lnTo>
                  <a:pt x="1500079" y="3789551"/>
                </a:lnTo>
                <a:lnTo>
                  <a:pt x="1515030" y="3734091"/>
                </a:lnTo>
                <a:lnTo>
                  <a:pt x="1517065" y="3700590"/>
                </a:lnTo>
                <a:lnTo>
                  <a:pt x="1517027" y="191963"/>
                </a:lnTo>
                <a:lnTo>
                  <a:pt x="1507463" y="132140"/>
                </a:lnTo>
                <a:lnTo>
                  <a:pt x="1484474" y="78985"/>
                </a:lnTo>
                <a:lnTo>
                  <a:pt x="1457187" y="45024"/>
                </a:lnTo>
                <a:lnTo>
                  <a:pt x="1417831" y="17795"/>
                </a:lnTo>
                <a:lnTo>
                  <a:pt x="1364852" y="2142"/>
                </a:lnTo>
                <a:lnTo>
                  <a:pt x="1332843" y="0"/>
                </a:lnTo>
                <a:close/>
              </a:path>
            </a:pathLst>
          </a:custGeom>
          <a:solidFill>
            <a:srgbClr val="231F20"/>
          </a:solidFill>
        </p:spPr>
        <p:txBody>
          <a:bodyPr wrap="square" lIns="0" tIns="0" rIns="0" bIns="0" rtlCol="0"/>
          <a:lstStyle/>
          <a:p>
            <a:endParaRPr sz="2000"/>
          </a:p>
        </p:txBody>
      </p:sp>
    </p:spTree>
    <p:extLst>
      <p:ext uri="{BB962C8B-B14F-4D97-AF65-F5344CB8AC3E}">
        <p14:creationId xmlns:p14="http://schemas.microsoft.com/office/powerpoint/2010/main" val="1963474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32</a:t>
            </a:fld>
            <a:endParaRPr lang="es-ES_tradnl"/>
          </a:p>
        </p:txBody>
      </p:sp>
      <p:sp>
        <p:nvSpPr>
          <p:cNvPr id="6" name="object 2"/>
          <p:cNvSpPr txBox="1">
            <a:spLocks/>
          </p:cNvSpPr>
          <p:nvPr/>
        </p:nvSpPr>
        <p:spPr>
          <a:xfrm>
            <a:off x="78395" y="5080"/>
            <a:ext cx="7183120" cy="874598"/>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spcBef>
                <a:spcPts val="100"/>
              </a:spcBef>
            </a:pPr>
            <a:r>
              <a:rPr lang="es-CO" sz="2800" kern="0" spc="-5" dirty="0"/>
              <a:t>II. Importancia </a:t>
            </a:r>
            <a:r>
              <a:rPr lang="es-CO" sz="2800" kern="0" dirty="0"/>
              <a:t>de </a:t>
            </a:r>
            <a:r>
              <a:rPr lang="es-CO" sz="2800" kern="0" spc="-5" dirty="0"/>
              <a:t>la información </a:t>
            </a:r>
            <a:r>
              <a:rPr lang="es-CO" sz="2800" kern="0" dirty="0"/>
              <a:t>en el</a:t>
            </a:r>
            <a:r>
              <a:rPr lang="es-CO" sz="2800" kern="0" spc="-20" dirty="0"/>
              <a:t> </a:t>
            </a:r>
            <a:r>
              <a:rPr lang="es-CO" sz="2800" kern="0" dirty="0"/>
              <a:t>CTF</a:t>
            </a:r>
          </a:p>
          <a:p>
            <a:pPr marL="12700">
              <a:spcBef>
                <a:spcPts val="5"/>
              </a:spcBef>
            </a:pPr>
            <a:r>
              <a:rPr lang="es-CO" sz="2800" kern="0" spc="-5" dirty="0">
                <a:cs typeface="Arial"/>
              </a:rPr>
              <a:t>Referencias </a:t>
            </a:r>
            <a:r>
              <a:rPr lang="es-CO" sz="2800" kern="0" dirty="0">
                <a:cs typeface="Arial"/>
              </a:rPr>
              <a:t>en </a:t>
            </a:r>
            <a:r>
              <a:rPr lang="es-CO" sz="2800" kern="0" spc="-5" dirty="0">
                <a:cs typeface="Arial"/>
              </a:rPr>
              <a:t>otros </a:t>
            </a:r>
            <a:r>
              <a:rPr lang="es-CO" sz="2800" kern="0" dirty="0">
                <a:cs typeface="Arial"/>
              </a:rPr>
              <a:t>pilares</a:t>
            </a:r>
          </a:p>
        </p:txBody>
      </p:sp>
      <p:sp>
        <p:nvSpPr>
          <p:cNvPr id="8" name="object 3"/>
          <p:cNvSpPr txBox="1"/>
          <p:nvPr/>
        </p:nvSpPr>
        <p:spPr>
          <a:xfrm>
            <a:off x="0" y="1085072"/>
            <a:ext cx="9144000" cy="4580740"/>
          </a:xfrm>
          <a:prstGeom prst="rect">
            <a:avLst/>
          </a:prstGeom>
        </p:spPr>
        <p:txBody>
          <a:bodyPr vert="horz" wrap="square" lIns="0" tIns="27939" rIns="0" bIns="0" rtlCol="0">
            <a:spAutoFit/>
          </a:bodyPr>
          <a:lstStyle/>
          <a:p>
            <a:pPr marL="355600" marR="968375" indent="-342900" algn="just">
              <a:lnSpc>
                <a:spcPts val="3100"/>
              </a:lnSpc>
              <a:spcBef>
                <a:spcPts val="219"/>
              </a:spcBef>
              <a:buChar char="•"/>
              <a:tabLst>
                <a:tab pos="354965" algn="l"/>
                <a:tab pos="355600" algn="l"/>
              </a:tabLst>
            </a:pPr>
            <a:r>
              <a:rPr sz="2600" b="1" spc="-5" dirty="0">
                <a:solidFill>
                  <a:srgbClr val="212165"/>
                </a:solidFill>
                <a:latin typeface="Arial"/>
                <a:cs typeface="Arial"/>
              </a:rPr>
              <a:t>Riesgos fiscales considerados como pasivos  contingentes</a:t>
            </a:r>
            <a:endParaRPr sz="2600" b="1" dirty="0">
              <a:latin typeface="Arial"/>
              <a:cs typeface="Arial"/>
            </a:endParaRPr>
          </a:p>
          <a:p>
            <a:pPr marL="755650" marR="546735" lvl="1" indent="-285750" algn="just">
              <a:lnSpc>
                <a:spcPts val="2870"/>
              </a:lnSpc>
              <a:spcBef>
                <a:spcPts val="615"/>
              </a:spcBef>
              <a:buChar char="–"/>
              <a:tabLst>
                <a:tab pos="755650" algn="l"/>
              </a:tabLst>
            </a:pPr>
            <a:r>
              <a:rPr sz="2400" dirty="0">
                <a:solidFill>
                  <a:srgbClr val="990000"/>
                </a:solidFill>
                <a:latin typeface="Arial"/>
                <a:cs typeface="Arial"/>
              </a:rPr>
              <a:t>Riesgos macroeconómicos; Riesgos </a:t>
            </a:r>
            <a:r>
              <a:rPr sz="2400" spc="-5" dirty="0">
                <a:solidFill>
                  <a:srgbClr val="990000"/>
                </a:solidFill>
                <a:latin typeface="Arial"/>
                <a:cs typeface="Arial"/>
              </a:rPr>
              <a:t>fiscales  específicos; </a:t>
            </a:r>
            <a:r>
              <a:rPr sz="2400" dirty="0">
                <a:solidFill>
                  <a:srgbClr val="990000"/>
                </a:solidFill>
                <a:latin typeface="Arial"/>
                <a:cs typeface="Arial"/>
              </a:rPr>
              <a:t>análisis de </a:t>
            </a:r>
            <a:r>
              <a:rPr sz="2400" spc="-5" dirty="0">
                <a:solidFill>
                  <a:srgbClr val="990000"/>
                </a:solidFill>
                <a:latin typeface="Arial"/>
                <a:cs typeface="Arial"/>
              </a:rPr>
              <a:t>sostenibilidad </a:t>
            </a:r>
            <a:r>
              <a:rPr sz="2400" dirty="0">
                <a:solidFill>
                  <a:srgbClr val="990000"/>
                </a:solidFill>
                <a:latin typeface="Arial"/>
                <a:cs typeface="Arial"/>
              </a:rPr>
              <a:t>en el largo  plazo</a:t>
            </a:r>
            <a:endParaRPr sz="2400" dirty="0">
              <a:latin typeface="Arial"/>
              <a:cs typeface="Arial"/>
            </a:endParaRPr>
          </a:p>
          <a:p>
            <a:pPr marL="755650" marR="5080" lvl="1" indent="-285750" algn="just">
              <a:lnSpc>
                <a:spcPct val="100099"/>
              </a:lnSpc>
              <a:spcBef>
                <a:spcPts val="484"/>
              </a:spcBef>
              <a:buChar char="–"/>
              <a:tabLst>
                <a:tab pos="755650" algn="l"/>
              </a:tabLst>
            </a:pPr>
            <a:r>
              <a:rPr sz="2400" spc="-5" dirty="0">
                <a:solidFill>
                  <a:srgbClr val="990000"/>
                </a:solidFill>
                <a:latin typeface="Arial"/>
                <a:cs typeface="Arial"/>
              </a:rPr>
              <a:t>Imprevistos presupuestarios; Gestión </a:t>
            </a:r>
            <a:r>
              <a:rPr sz="2400" dirty="0">
                <a:solidFill>
                  <a:srgbClr val="990000"/>
                </a:solidFill>
                <a:latin typeface="Arial"/>
                <a:cs typeface="Arial"/>
              </a:rPr>
              <a:t>de </a:t>
            </a:r>
            <a:r>
              <a:rPr sz="2400" spc="-5" dirty="0">
                <a:solidFill>
                  <a:srgbClr val="990000"/>
                </a:solidFill>
                <a:latin typeface="Arial"/>
                <a:cs typeface="Arial"/>
              </a:rPr>
              <a:t>activos </a:t>
            </a:r>
            <a:r>
              <a:rPr sz="2400" dirty="0">
                <a:solidFill>
                  <a:srgbClr val="990000"/>
                </a:solidFill>
                <a:latin typeface="Arial"/>
                <a:cs typeface="Arial"/>
              </a:rPr>
              <a:t>y  pasivos; </a:t>
            </a:r>
            <a:r>
              <a:rPr sz="2400" spc="-5" dirty="0">
                <a:solidFill>
                  <a:srgbClr val="990000"/>
                </a:solidFill>
                <a:latin typeface="Arial"/>
                <a:cs typeface="Arial"/>
              </a:rPr>
              <a:t>Garantías; APPs; Exposición </a:t>
            </a:r>
            <a:r>
              <a:rPr sz="2400" dirty="0">
                <a:solidFill>
                  <a:srgbClr val="990000"/>
                </a:solidFill>
                <a:latin typeface="Arial"/>
                <a:cs typeface="Arial"/>
              </a:rPr>
              <a:t>del </a:t>
            </a:r>
            <a:r>
              <a:rPr sz="2400" spc="-5" dirty="0">
                <a:solidFill>
                  <a:srgbClr val="990000"/>
                </a:solidFill>
                <a:latin typeface="Arial"/>
                <a:cs typeface="Arial"/>
              </a:rPr>
              <a:t>sector  financiero; </a:t>
            </a:r>
            <a:r>
              <a:rPr sz="2400" dirty="0">
                <a:solidFill>
                  <a:srgbClr val="990000"/>
                </a:solidFill>
                <a:latin typeface="Arial"/>
                <a:cs typeface="Arial"/>
              </a:rPr>
              <a:t>Recursos </a:t>
            </a:r>
            <a:r>
              <a:rPr sz="2400" spc="-5" dirty="0">
                <a:solidFill>
                  <a:srgbClr val="990000"/>
                </a:solidFill>
                <a:latin typeface="Arial"/>
                <a:cs typeface="Arial"/>
              </a:rPr>
              <a:t>naturales, </a:t>
            </a:r>
            <a:r>
              <a:rPr sz="2400" dirty="0">
                <a:solidFill>
                  <a:srgbClr val="990000"/>
                </a:solidFill>
                <a:latin typeface="Arial"/>
                <a:cs typeface="Arial"/>
              </a:rPr>
              <a:t>Riesgos</a:t>
            </a:r>
            <a:r>
              <a:rPr sz="2400" spc="15" dirty="0">
                <a:solidFill>
                  <a:srgbClr val="990000"/>
                </a:solidFill>
                <a:latin typeface="Arial"/>
                <a:cs typeface="Arial"/>
              </a:rPr>
              <a:t> </a:t>
            </a:r>
            <a:r>
              <a:rPr sz="2400" spc="-5" dirty="0">
                <a:solidFill>
                  <a:srgbClr val="990000"/>
                </a:solidFill>
                <a:latin typeface="Arial"/>
                <a:cs typeface="Arial"/>
              </a:rPr>
              <a:t>ambientales</a:t>
            </a:r>
            <a:endParaRPr sz="2400" dirty="0">
              <a:latin typeface="Arial"/>
              <a:cs typeface="Arial"/>
            </a:endParaRPr>
          </a:p>
          <a:p>
            <a:pPr marL="355600" marR="673735" indent="-342900" algn="just">
              <a:lnSpc>
                <a:spcPts val="3100"/>
              </a:lnSpc>
              <a:spcBef>
                <a:spcPts val="740"/>
              </a:spcBef>
              <a:buChar char="•"/>
              <a:tabLst>
                <a:tab pos="354965" algn="l"/>
                <a:tab pos="355600" algn="l"/>
              </a:tabLst>
            </a:pPr>
            <a:r>
              <a:rPr sz="2600" b="1" spc="-5" dirty="0">
                <a:solidFill>
                  <a:srgbClr val="212165"/>
                </a:solidFill>
                <a:latin typeface="Arial"/>
                <a:cs typeface="Arial"/>
              </a:rPr>
              <a:t>Coordinación Fiscal: necesidad </a:t>
            </a:r>
            <a:r>
              <a:rPr sz="2600" b="1" dirty="0">
                <a:solidFill>
                  <a:srgbClr val="212165"/>
                </a:solidFill>
                <a:latin typeface="Arial"/>
                <a:cs typeface="Arial"/>
              </a:rPr>
              <a:t>de </a:t>
            </a:r>
            <a:r>
              <a:rPr sz="2600" b="1" spc="-5" dirty="0">
                <a:solidFill>
                  <a:srgbClr val="212165"/>
                </a:solidFill>
                <a:latin typeface="Arial"/>
                <a:cs typeface="Arial"/>
              </a:rPr>
              <a:t>información  consolidada</a:t>
            </a:r>
            <a:endParaRPr sz="2600" b="1" dirty="0">
              <a:latin typeface="Arial"/>
              <a:cs typeface="Arial"/>
            </a:endParaRPr>
          </a:p>
          <a:p>
            <a:pPr marL="755650" lvl="1" indent="-285750">
              <a:lnSpc>
                <a:spcPct val="100000"/>
              </a:lnSpc>
              <a:spcBef>
                <a:spcPts val="480"/>
              </a:spcBef>
              <a:buChar char="–"/>
              <a:tabLst>
                <a:tab pos="755650" algn="l"/>
              </a:tabLst>
            </a:pPr>
            <a:r>
              <a:rPr sz="2400" spc="-5" dirty="0">
                <a:solidFill>
                  <a:srgbClr val="990000"/>
                </a:solidFill>
                <a:latin typeface="Arial"/>
                <a:cs typeface="Arial"/>
              </a:rPr>
              <a:t>Gobiernos Sub-nacionales</a:t>
            </a:r>
            <a:endParaRPr sz="2400" dirty="0">
              <a:latin typeface="Arial"/>
              <a:cs typeface="Arial"/>
            </a:endParaRPr>
          </a:p>
          <a:p>
            <a:pPr marL="755650" lvl="1" indent="-285750">
              <a:lnSpc>
                <a:spcPct val="100000"/>
              </a:lnSpc>
              <a:spcBef>
                <a:spcPts val="585"/>
              </a:spcBef>
              <a:buChar char="–"/>
              <a:tabLst>
                <a:tab pos="755650" algn="l"/>
              </a:tabLst>
            </a:pPr>
            <a:r>
              <a:rPr sz="2400" spc="-5" dirty="0">
                <a:solidFill>
                  <a:srgbClr val="990000"/>
                </a:solidFill>
                <a:latin typeface="Arial"/>
                <a:cs typeface="Arial"/>
              </a:rPr>
              <a:t>Empresas </a:t>
            </a:r>
            <a:r>
              <a:rPr sz="2400" dirty="0">
                <a:solidFill>
                  <a:srgbClr val="990000"/>
                </a:solidFill>
                <a:latin typeface="Arial"/>
                <a:cs typeface="Arial"/>
              </a:rPr>
              <a:t>del</a:t>
            </a:r>
            <a:r>
              <a:rPr sz="2400" spc="-5" dirty="0">
                <a:solidFill>
                  <a:srgbClr val="990000"/>
                </a:solidFill>
                <a:latin typeface="Arial"/>
                <a:cs typeface="Arial"/>
              </a:rPr>
              <a:t> Estado</a:t>
            </a:r>
            <a:endParaRPr sz="2400" dirty="0">
              <a:latin typeface="Arial"/>
              <a:cs typeface="Arial"/>
            </a:endParaRPr>
          </a:p>
        </p:txBody>
      </p:sp>
    </p:spTree>
    <p:extLst>
      <p:ext uri="{BB962C8B-B14F-4D97-AF65-F5344CB8AC3E}">
        <p14:creationId xmlns:p14="http://schemas.microsoft.com/office/powerpoint/2010/main" val="789239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33</a:t>
            </a:fld>
            <a:endParaRPr lang="es-ES_tradnl"/>
          </a:p>
        </p:txBody>
      </p:sp>
      <p:sp>
        <p:nvSpPr>
          <p:cNvPr id="6" name="object 2"/>
          <p:cNvSpPr txBox="1">
            <a:spLocks/>
          </p:cNvSpPr>
          <p:nvPr/>
        </p:nvSpPr>
        <p:spPr>
          <a:xfrm>
            <a:off x="78739" y="121196"/>
            <a:ext cx="7070090" cy="887422"/>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spcBef>
                <a:spcPts val="100"/>
              </a:spcBef>
            </a:pPr>
            <a:r>
              <a:rPr lang="es-CO" kern="0" spc="-5" dirty="0"/>
              <a:t>Presentación </a:t>
            </a:r>
            <a:r>
              <a:rPr lang="es-CO" kern="0" dirty="0"/>
              <a:t>de </a:t>
            </a:r>
            <a:r>
              <a:rPr lang="es-CO" kern="0" spc="-5" dirty="0"/>
              <a:t>Informes Fiscales: Pilar</a:t>
            </a:r>
            <a:r>
              <a:rPr lang="es-CO" kern="0" spc="75" dirty="0"/>
              <a:t> </a:t>
            </a:r>
            <a:r>
              <a:rPr lang="es-CO" kern="0" dirty="0"/>
              <a:t>I</a:t>
            </a:r>
          </a:p>
          <a:p>
            <a:pPr marL="12700" lvl="1" algn="l">
              <a:spcBef>
                <a:spcPts val="100"/>
              </a:spcBef>
            </a:pPr>
            <a:r>
              <a:rPr lang="es-CO" sz="2400" spc="-5" dirty="0">
                <a:solidFill>
                  <a:schemeClr val="bg1"/>
                </a:solidFill>
                <a:latin typeface="Arial"/>
                <a:cs typeface="Arial"/>
              </a:rPr>
              <a:t>1. Cobertura</a:t>
            </a:r>
            <a:endParaRPr lang="es-CO" kern="0" dirty="0"/>
          </a:p>
        </p:txBody>
      </p:sp>
      <p:sp>
        <p:nvSpPr>
          <p:cNvPr id="8" name="object 3"/>
          <p:cNvSpPr txBox="1"/>
          <p:nvPr/>
        </p:nvSpPr>
        <p:spPr>
          <a:xfrm>
            <a:off x="-396552" y="1081050"/>
            <a:ext cx="9721080" cy="4349909"/>
          </a:xfrm>
          <a:prstGeom prst="rect">
            <a:avLst/>
          </a:prstGeom>
        </p:spPr>
        <p:txBody>
          <a:bodyPr vert="horz" wrap="square" lIns="0" tIns="12700" rIns="0" bIns="0" rtlCol="0">
            <a:spAutoFit/>
          </a:bodyPr>
          <a:lstStyle/>
          <a:p>
            <a:pPr marL="469900" marR="5080">
              <a:lnSpc>
                <a:spcPct val="100000"/>
              </a:lnSpc>
            </a:pPr>
            <a:r>
              <a:rPr sz="1800" b="1" i="1" dirty="0">
                <a:solidFill>
                  <a:srgbClr val="800000"/>
                </a:solidFill>
                <a:latin typeface="Arial"/>
                <a:cs typeface="Arial"/>
              </a:rPr>
              <a:t>Los </a:t>
            </a:r>
            <a:r>
              <a:rPr sz="1800" b="1" i="1" spc="-5" dirty="0">
                <a:solidFill>
                  <a:srgbClr val="800000"/>
                </a:solidFill>
                <a:latin typeface="Arial"/>
                <a:cs typeface="Arial"/>
              </a:rPr>
              <a:t>informes fiscales </a:t>
            </a:r>
            <a:r>
              <a:rPr sz="1800" b="1" i="1" dirty="0">
                <a:solidFill>
                  <a:srgbClr val="800000"/>
                </a:solidFill>
                <a:latin typeface="Arial"/>
                <a:cs typeface="Arial"/>
              </a:rPr>
              <a:t>deben </a:t>
            </a:r>
            <a:r>
              <a:rPr sz="1800" b="1" i="1" spc="-5" dirty="0">
                <a:solidFill>
                  <a:srgbClr val="800000"/>
                </a:solidFill>
                <a:latin typeface="Arial"/>
                <a:cs typeface="Arial"/>
              </a:rPr>
              <a:t>ofrecer </a:t>
            </a:r>
            <a:r>
              <a:rPr sz="1800" b="1" i="1" dirty="0">
                <a:solidFill>
                  <a:srgbClr val="800000"/>
                </a:solidFill>
                <a:latin typeface="Arial"/>
                <a:cs typeface="Arial"/>
              </a:rPr>
              <a:t>una </a:t>
            </a:r>
            <a:r>
              <a:rPr sz="1800" b="1" i="1" spc="-5" dirty="0">
                <a:solidFill>
                  <a:srgbClr val="800000"/>
                </a:solidFill>
                <a:latin typeface="Arial"/>
                <a:cs typeface="Arial"/>
              </a:rPr>
              <a:t>reseña integral </a:t>
            </a:r>
            <a:r>
              <a:rPr sz="1800" b="1" i="1" dirty="0">
                <a:solidFill>
                  <a:srgbClr val="800000"/>
                </a:solidFill>
                <a:latin typeface="Arial"/>
                <a:cs typeface="Arial"/>
              </a:rPr>
              <a:t>de </a:t>
            </a:r>
            <a:r>
              <a:rPr sz="1800" b="1" i="1" spc="-5" dirty="0">
                <a:solidFill>
                  <a:srgbClr val="800000"/>
                </a:solidFill>
                <a:latin typeface="Arial"/>
                <a:cs typeface="Arial"/>
              </a:rPr>
              <a:t>las  actividades fiscales </a:t>
            </a:r>
            <a:r>
              <a:rPr sz="1800" b="1" i="1" dirty="0">
                <a:solidFill>
                  <a:srgbClr val="800000"/>
                </a:solidFill>
                <a:latin typeface="Arial"/>
                <a:cs typeface="Arial"/>
              </a:rPr>
              <a:t>del </a:t>
            </a:r>
            <a:r>
              <a:rPr sz="1800" b="1" i="1" spc="-5" dirty="0">
                <a:solidFill>
                  <a:srgbClr val="800000"/>
                </a:solidFill>
                <a:latin typeface="Arial"/>
                <a:cs typeface="Arial"/>
              </a:rPr>
              <a:t>sector público </a:t>
            </a:r>
            <a:r>
              <a:rPr sz="1800" b="1" i="1" dirty="0">
                <a:solidFill>
                  <a:srgbClr val="800000"/>
                </a:solidFill>
                <a:latin typeface="Arial"/>
                <a:cs typeface="Arial"/>
              </a:rPr>
              <a:t>y su </a:t>
            </a:r>
            <a:r>
              <a:rPr sz="1800" b="1" i="1" spc="-5" dirty="0">
                <a:solidFill>
                  <a:srgbClr val="800000"/>
                </a:solidFill>
                <a:latin typeface="Arial"/>
                <a:cs typeface="Arial"/>
              </a:rPr>
              <a:t>subsector, </a:t>
            </a:r>
            <a:r>
              <a:rPr sz="1800" b="1" i="1" dirty="0">
                <a:solidFill>
                  <a:srgbClr val="800000"/>
                </a:solidFill>
                <a:latin typeface="Arial"/>
                <a:cs typeface="Arial"/>
              </a:rPr>
              <a:t>de </a:t>
            </a:r>
            <a:r>
              <a:rPr sz="1800" b="1" i="1" spc="-5" dirty="0">
                <a:solidFill>
                  <a:srgbClr val="800000"/>
                </a:solidFill>
                <a:latin typeface="Arial"/>
                <a:cs typeface="Arial"/>
              </a:rPr>
              <a:t>acuerdo  </a:t>
            </a:r>
            <a:r>
              <a:rPr sz="1800" b="1" i="1" dirty="0">
                <a:solidFill>
                  <a:srgbClr val="800000"/>
                </a:solidFill>
                <a:latin typeface="Arial"/>
                <a:cs typeface="Arial"/>
              </a:rPr>
              <a:t>con </a:t>
            </a:r>
            <a:r>
              <a:rPr sz="1800" b="1" i="1" spc="-5" dirty="0">
                <a:solidFill>
                  <a:srgbClr val="800000"/>
                </a:solidFill>
                <a:latin typeface="Arial"/>
                <a:cs typeface="Arial"/>
              </a:rPr>
              <a:t>las normas</a:t>
            </a:r>
            <a:r>
              <a:rPr sz="1800" b="1" i="1" spc="-25" dirty="0">
                <a:solidFill>
                  <a:srgbClr val="800000"/>
                </a:solidFill>
                <a:latin typeface="Arial"/>
                <a:cs typeface="Arial"/>
              </a:rPr>
              <a:t> </a:t>
            </a:r>
            <a:r>
              <a:rPr sz="1800" b="1" i="1" spc="-5" dirty="0">
                <a:solidFill>
                  <a:srgbClr val="800000"/>
                </a:solidFill>
                <a:latin typeface="Arial"/>
                <a:cs typeface="Arial"/>
              </a:rPr>
              <a:t>internacionales.</a:t>
            </a:r>
            <a:endParaRPr sz="1800" dirty="0">
              <a:latin typeface="Arial"/>
              <a:cs typeface="Arial"/>
            </a:endParaRPr>
          </a:p>
          <a:p>
            <a:pPr marL="812800" lvl="2" indent="-342900">
              <a:lnSpc>
                <a:spcPct val="100000"/>
              </a:lnSpc>
              <a:spcBef>
                <a:spcPts val="500"/>
              </a:spcBef>
              <a:buChar char="•"/>
              <a:tabLst>
                <a:tab pos="812165" algn="l"/>
                <a:tab pos="812800" algn="l"/>
              </a:tabLst>
            </a:pPr>
            <a:r>
              <a:rPr sz="2000" b="1" spc="-5" dirty="0">
                <a:solidFill>
                  <a:srgbClr val="212165"/>
                </a:solidFill>
                <a:latin typeface="Arial"/>
                <a:cs typeface="Arial"/>
              </a:rPr>
              <a:t>Medido</a:t>
            </a:r>
            <a:r>
              <a:rPr sz="2000" b="1" spc="-15" dirty="0">
                <a:solidFill>
                  <a:srgbClr val="212165"/>
                </a:solidFill>
                <a:latin typeface="Arial"/>
                <a:cs typeface="Arial"/>
              </a:rPr>
              <a:t> </a:t>
            </a:r>
            <a:r>
              <a:rPr sz="2000" b="1" spc="-5" dirty="0">
                <a:solidFill>
                  <a:srgbClr val="212165"/>
                </a:solidFill>
                <a:latin typeface="Arial"/>
                <a:cs typeface="Arial"/>
              </a:rPr>
              <a:t>por:</a:t>
            </a:r>
            <a:endParaRPr sz="2000" b="1" dirty="0">
              <a:latin typeface="Arial"/>
              <a:cs typeface="Arial"/>
            </a:endParaRPr>
          </a:p>
          <a:p>
            <a:pPr marL="927100" marR="346710" lvl="3" algn="just">
              <a:lnSpc>
                <a:spcPct val="99500"/>
              </a:lnSpc>
              <a:spcBef>
                <a:spcPts val="445"/>
              </a:spcBef>
              <a:tabLst>
                <a:tab pos="1212215" algn="l"/>
                <a:tab pos="1212850" algn="l"/>
              </a:tabLst>
            </a:pPr>
            <a:r>
              <a:rPr lang="es-CO" sz="1600" b="1" spc="-5" dirty="0">
                <a:solidFill>
                  <a:srgbClr val="990000"/>
                </a:solidFill>
                <a:latin typeface="Arial"/>
                <a:cs typeface="Arial"/>
              </a:rPr>
              <a:t>- </a:t>
            </a:r>
            <a:r>
              <a:rPr sz="1600" b="1" spc="-5" dirty="0" err="1">
                <a:solidFill>
                  <a:srgbClr val="990000"/>
                </a:solidFill>
                <a:latin typeface="Arial"/>
                <a:cs typeface="Arial"/>
              </a:rPr>
              <a:t>Cobertura</a:t>
            </a:r>
            <a:r>
              <a:rPr sz="1600" b="1" spc="-5" dirty="0">
                <a:solidFill>
                  <a:srgbClr val="990000"/>
                </a:solidFill>
                <a:latin typeface="Arial"/>
                <a:cs typeface="Arial"/>
              </a:rPr>
              <a:t> </a:t>
            </a:r>
            <a:r>
              <a:rPr sz="1600" b="1" dirty="0">
                <a:solidFill>
                  <a:srgbClr val="990000"/>
                </a:solidFill>
                <a:latin typeface="Arial"/>
                <a:cs typeface="Arial"/>
              </a:rPr>
              <a:t>de </a:t>
            </a:r>
            <a:r>
              <a:rPr sz="1600" b="1" spc="-5" dirty="0">
                <a:solidFill>
                  <a:srgbClr val="990000"/>
                </a:solidFill>
                <a:latin typeface="Arial"/>
                <a:cs typeface="Arial"/>
              </a:rPr>
              <a:t>las </a:t>
            </a:r>
            <a:r>
              <a:rPr sz="1600" b="1" spc="-5" dirty="0" err="1">
                <a:solidFill>
                  <a:srgbClr val="990000"/>
                </a:solidFill>
                <a:latin typeface="Arial"/>
                <a:cs typeface="Arial"/>
              </a:rPr>
              <a:t>instituciones</a:t>
            </a:r>
            <a:r>
              <a:rPr sz="1600" b="1" spc="-5" dirty="0">
                <a:solidFill>
                  <a:srgbClr val="990000"/>
                </a:solidFill>
                <a:latin typeface="Arial"/>
                <a:cs typeface="Arial"/>
              </a:rPr>
              <a:t> </a:t>
            </a:r>
            <a:r>
              <a:rPr lang="es-CO" sz="1600" b="1" spc="-5" dirty="0">
                <a:solidFill>
                  <a:srgbClr val="990000"/>
                </a:solidFill>
                <a:latin typeface="Arial"/>
                <a:cs typeface="Arial"/>
              </a:rPr>
              <a:t>-</a:t>
            </a:r>
            <a:r>
              <a:rPr sz="1600" b="1" dirty="0">
                <a:solidFill>
                  <a:srgbClr val="990000"/>
                </a:solidFill>
                <a:latin typeface="Arial"/>
                <a:cs typeface="Arial"/>
              </a:rPr>
              <a:t> </a:t>
            </a:r>
            <a:r>
              <a:rPr sz="1600" spc="-5" dirty="0">
                <a:solidFill>
                  <a:srgbClr val="10196A"/>
                </a:solidFill>
                <a:latin typeface="Arial"/>
                <a:cs typeface="Arial"/>
              </a:rPr>
              <a:t>Consolidación de entidades  participantes en las actividades públicas de acuerdo con las </a:t>
            </a:r>
            <a:r>
              <a:rPr sz="1600" spc="-5" dirty="0" err="1">
                <a:solidFill>
                  <a:srgbClr val="10196A"/>
                </a:solidFill>
                <a:latin typeface="Arial"/>
                <a:cs typeface="Arial"/>
              </a:rPr>
              <a:t>normas</a:t>
            </a:r>
            <a:r>
              <a:rPr sz="1600" spc="-5" dirty="0">
                <a:solidFill>
                  <a:srgbClr val="10196A"/>
                </a:solidFill>
                <a:latin typeface="Arial"/>
                <a:cs typeface="Arial"/>
              </a:rPr>
              <a:t>  </a:t>
            </a:r>
            <a:r>
              <a:rPr sz="1600" spc="-5" dirty="0" err="1">
                <a:solidFill>
                  <a:srgbClr val="10196A"/>
                </a:solidFill>
                <a:latin typeface="Arial"/>
                <a:cs typeface="Arial"/>
              </a:rPr>
              <a:t>internacionales</a:t>
            </a:r>
            <a:r>
              <a:rPr lang="es-CO" sz="1600" spc="-5" dirty="0">
                <a:solidFill>
                  <a:srgbClr val="10196A"/>
                </a:solidFill>
                <a:latin typeface="Arial"/>
                <a:cs typeface="Arial"/>
              </a:rPr>
              <a:t> </a:t>
            </a:r>
            <a:r>
              <a:rPr sz="1600" spc="-5" dirty="0">
                <a:solidFill>
                  <a:srgbClr val="10196A"/>
                </a:solidFill>
                <a:latin typeface="Arial"/>
                <a:cs typeface="Arial"/>
              </a:rPr>
              <a:t>(</a:t>
            </a:r>
            <a:r>
              <a:rPr sz="1600" spc="-5" dirty="0">
                <a:solidFill>
                  <a:srgbClr val="0033FF"/>
                </a:solidFill>
                <a:latin typeface="Arial"/>
                <a:cs typeface="Arial"/>
              </a:rPr>
              <a:t>central, general, sector p</a:t>
            </a:r>
            <a:r>
              <a:rPr lang="es-CO" sz="1600" spc="-5" dirty="0">
                <a:solidFill>
                  <a:srgbClr val="0033FF"/>
                </a:solidFill>
                <a:latin typeface="Arial"/>
                <a:cs typeface="Arial"/>
              </a:rPr>
              <a:t>ú</a:t>
            </a:r>
            <a:r>
              <a:rPr sz="1600" spc="-5" dirty="0" err="1">
                <a:solidFill>
                  <a:srgbClr val="0033FF"/>
                </a:solidFill>
                <a:latin typeface="Arial"/>
                <a:cs typeface="Arial"/>
              </a:rPr>
              <a:t>blico</a:t>
            </a:r>
            <a:r>
              <a:rPr sz="1600" spc="-5" dirty="0">
                <a:solidFill>
                  <a:srgbClr val="0033FF"/>
                </a:solidFill>
                <a:latin typeface="Arial"/>
                <a:cs typeface="Arial"/>
              </a:rPr>
              <a:t>)</a:t>
            </a:r>
            <a:endParaRPr sz="1600" dirty="0">
              <a:solidFill>
                <a:srgbClr val="0033FF"/>
              </a:solidFill>
              <a:latin typeface="Arial"/>
              <a:cs typeface="Arial"/>
            </a:endParaRPr>
          </a:p>
          <a:p>
            <a:pPr marL="927100" marR="29209" lvl="3" algn="just">
              <a:lnSpc>
                <a:spcPct val="100000"/>
              </a:lnSpc>
              <a:spcBef>
                <a:spcPts val="440"/>
              </a:spcBef>
              <a:tabLst>
                <a:tab pos="1212215" algn="l"/>
                <a:tab pos="1212850" algn="l"/>
              </a:tabLst>
            </a:pPr>
            <a:r>
              <a:rPr lang="es-CO" sz="1600" b="1" spc="-5" dirty="0">
                <a:solidFill>
                  <a:srgbClr val="990000"/>
                </a:solidFill>
                <a:latin typeface="Arial"/>
                <a:cs typeface="Arial"/>
              </a:rPr>
              <a:t>- </a:t>
            </a:r>
            <a:r>
              <a:rPr sz="1600" b="1" spc="-5" dirty="0" err="1">
                <a:solidFill>
                  <a:srgbClr val="990000"/>
                </a:solidFill>
                <a:latin typeface="Arial"/>
                <a:cs typeface="Arial"/>
              </a:rPr>
              <a:t>Cobertura</a:t>
            </a:r>
            <a:r>
              <a:rPr sz="1600" b="1" spc="-5" dirty="0">
                <a:solidFill>
                  <a:srgbClr val="990000"/>
                </a:solidFill>
                <a:latin typeface="Arial"/>
                <a:cs typeface="Arial"/>
              </a:rPr>
              <a:t> </a:t>
            </a:r>
            <a:r>
              <a:rPr sz="1600" b="1" dirty="0">
                <a:solidFill>
                  <a:srgbClr val="990000"/>
                </a:solidFill>
                <a:latin typeface="Arial"/>
                <a:cs typeface="Arial"/>
              </a:rPr>
              <a:t>de </a:t>
            </a:r>
            <a:r>
              <a:rPr sz="1600" b="1" spc="-5" dirty="0" err="1">
                <a:solidFill>
                  <a:srgbClr val="990000"/>
                </a:solidFill>
                <a:latin typeface="Arial"/>
                <a:cs typeface="Arial"/>
              </a:rPr>
              <a:t>saldos</a:t>
            </a:r>
            <a:r>
              <a:rPr sz="1600" b="1" spc="-5" dirty="0">
                <a:solidFill>
                  <a:srgbClr val="990000"/>
                </a:solidFill>
                <a:latin typeface="Arial"/>
                <a:cs typeface="Arial"/>
              </a:rPr>
              <a:t> </a:t>
            </a:r>
            <a:r>
              <a:rPr lang="es-CO" sz="1600" b="1" spc="-5" dirty="0">
                <a:solidFill>
                  <a:srgbClr val="990000"/>
                </a:solidFill>
                <a:latin typeface="Arial"/>
                <a:cs typeface="Arial"/>
              </a:rPr>
              <a:t>-</a:t>
            </a:r>
            <a:r>
              <a:rPr sz="1600" b="1" dirty="0">
                <a:solidFill>
                  <a:srgbClr val="990000"/>
                </a:solidFill>
                <a:latin typeface="Arial"/>
                <a:cs typeface="Arial"/>
              </a:rPr>
              <a:t> </a:t>
            </a:r>
            <a:r>
              <a:rPr sz="1600" spc="-5" dirty="0">
                <a:solidFill>
                  <a:srgbClr val="10196A"/>
                </a:solidFill>
                <a:latin typeface="Arial"/>
                <a:cs typeface="Arial"/>
              </a:rPr>
              <a:t>Los informes fiscales incluyen un balance de  efectivo </a:t>
            </a:r>
            <a:r>
              <a:rPr sz="1600" dirty="0">
                <a:solidFill>
                  <a:srgbClr val="10196A"/>
                </a:solidFill>
                <a:latin typeface="Arial"/>
                <a:cs typeface="Arial"/>
              </a:rPr>
              <a:t>y </a:t>
            </a:r>
            <a:r>
              <a:rPr sz="1600" spc="-5" dirty="0">
                <a:solidFill>
                  <a:srgbClr val="10196A"/>
                </a:solidFill>
                <a:latin typeface="Arial"/>
                <a:cs typeface="Arial"/>
              </a:rPr>
              <a:t>deuda/ </a:t>
            </a:r>
            <a:r>
              <a:rPr sz="1600" spc="-5" dirty="0" err="1">
                <a:solidFill>
                  <a:srgbClr val="0033FF"/>
                </a:solidFill>
                <a:latin typeface="Arial"/>
                <a:cs typeface="Arial"/>
              </a:rPr>
              <a:t>activos</a:t>
            </a:r>
            <a:r>
              <a:rPr sz="1600" spc="-5" dirty="0">
                <a:solidFill>
                  <a:srgbClr val="0033FF"/>
                </a:solidFill>
                <a:latin typeface="Arial"/>
                <a:cs typeface="Arial"/>
              </a:rPr>
              <a:t> </a:t>
            </a:r>
            <a:endParaRPr lang="es-CO" sz="1600" spc="-5" dirty="0">
              <a:solidFill>
                <a:srgbClr val="0033FF"/>
              </a:solidFill>
              <a:latin typeface="Arial"/>
              <a:cs typeface="Arial"/>
            </a:endParaRPr>
          </a:p>
          <a:p>
            <a:pPr marL="927100" marR="29209" lvl="3" algn="just">
              <a:lnSpc>
                <a:spcPct val="100000"/>
              </a:lnSpc>
              <a:spcBef>
                <a:spcPts val="440"/>
              </a:spcBef>
              <a:tabLst>
                <a:tab pos="1212215" algn="l"/>
                <a:tab pos="1212850" algn="l"/>
              </a:tabLst>
            </a:pPr>
            <a:r>
              <a:rPr lang="es-CO" sz="1600" spc="-5" dirty="0">
                <a:solidFill>
                  <a:srgbClr val="0033FF"/>
                </a:solidFill>
                <a:latin typeface="Arial"/>
                <a:cs typeface="Arial"/>
              </a:rPr>
              <a:t>    </a:t>
            </a:r>
            <a:r>
              <a:rPr sz="1600" dirty="0">
                <a:solidFill>
                  <a:srgbClr val="0033FF"/>
                </a:solidFill>
                <a:latin typeface="Arial"/>
                <a:cs typeface="Arial"/>
              </a:rPr>
              <a:t>y </a:t>
            </a:r>
            <a:r>
              <a:rPr sz="1600" spc="-5" dirty="0">
                <a:solidFill>
                  <a:srgbClr val="0033FF"/>
                </a:solidFill>
                <a:latin typeface="Arial"/>
                <a:cs typeface="Arial"/>
              </a:rPr>
              <a:t>pasivos financieros</a:t>
            </a:r>
            <a:r>
              <a:rPr sz="1600" spc="-5" dirty="0">
                <a:solidFill>
                  <a:srgbClr val="10196A"/>
                </a:solidFill>
                <a:latin typeface="Arial"/>
                <a:cs typeface="Arial"/>
              </a:rPr>
              <a:t>, </a:t>
            </a:r>
            <a:r>
              <a:rPr sz="1600" dirty="0">
                <a:solidFill>
                  <a:srgbClr val="10196A"/>
                </a:solidFill>
                <a:latin typeface="Arial"/>
                <a:cs typeface="Arial"/>
              </a:rPr>
              <a:t>o </a:t>
            </a:r>
            <a:r>
              <a:rPr sz="1600" spc="-5" dirty="0">
                <a:solidFill>
                  <a:srgbClr val="00B050"/>
                </a:solidFill>
                <a:latin typeface="Arial"/>
                <a:cs typeface="Arial"/>
              </a:rPr>
              <a:t>A+P +</a:t>
            </a:r>
            <a:r>
              <a:rPr lang="es-CO" sz="1600" spc="-5" dirty="0">
                <a:solidFill>
                  <a:srgbClr val="00B050"/>
                </a:solidFill>
                <a:latin typeface="Arial"/>
                <a:cs typeface="Arial"/>
              </a:rPr>
              <a:t> P</a:t>
            </a:r>
            <a:r>
              <a:rPr sz="1600" spc="-5" dirty="0" err="1">
                <a:solidFill>
                  <a:srgbClr val="00B050"/>
                </a:solidFill>
                <a:latin typeface="Arial"/>
                <a:cs typeface="Arial"/>
              </a:rPr>
              <a:t>atrimonio</a:t>
            </a:r>
            <a:r>
              <a:rPr sz="1600" spc="0" dirty="0">
                <a:solidFill>
                  <a:srgbClr val="00B050"/>
                </a:solidFill>
                <a:latin typeface="Arial"/>
                <a:cs typeface="Arial"/>
              </a:rPr>
              <a:t> </a:t>
            </a:r>
            <a:r>
              <a:rPr lang="es-CO" sz="1600" spc="-5" dirty="0">
                <a:solidFill>
                  <a:srgbClr val="00B050"/>
                </a:solidFill>
                <a:latin typeface="Arial"/>
                <a:cs typeface="Arial"/>
              </a:rPr>
              <a:t>N</a:t>
            </a:r>
            <a:r>
              <a:rPr sz="1600" spc="-5" dirty="0" err="1">
                <a:solidFill>
                  <a:srgbClr val="00B050"/>
                </a:solidFill>
                <a:latin typeface="Arial"/>
                <a:cs typeface="Arial"/>
              </a:rPr>
              <a:t>eto</a:t>
            </a:r>
            <a:endParaRPr sz="1600" dirty="0">
              <a:latin typeface="Arial"/>
              <a:cs typeface="Arial"/>
            </a:endParaRPr>
          </a:p>
          <a:p>
            <a:pPr marL="927100" marR="359410" lvl="3" algn="just">
              <a:lnSpc>
                <a:spcPct val="99500"/>
              </a:lnSpc>
              <a:spcBef>
                <a:spcPts val="455"/>
              </a:spcBef>
              <a:tabLst>
                <a:tab pos="1212215" algn="l"/>
                <a:tab pos="1212850" algn="l"/>
              </a:tabLst>
            </a:pPr>
            <a:r>
              <a:rPr lang="es-CO" sz="1600" b="1" spc="-5" dirty="0">
                <a:solidFill>
                  <a:srgbClr val="990000"/>
                </a:solidFill>
                <a:latin typeface="Arial"/>
                <a:cs typeface="Arial"/>
              </a:rPr>
              <a:t>- </a:t>
            </a:r>
            <a:r>
              <a:rPr sz="1600" b="1" spc="-5" dirty="0" err="1">
                <a:solidFill>
                  <a:srgbClr val="990000"/>
                </a:solidFill>
                <a:latin typeface="Arial"/>
                <a:cs typeface="Arial"/>
              </a:rPr>
              <a:t>Cobertura</a:t>
            </a:r>
            <a:r>
              <a:rPr sz="1600" b="1" spc="-5" dirty="0">
                <a:solidFill>
                  <a:srgbClr val="990000"/>
                </a:solidFill>
                <a:latin typeface="Arial"/>
                <a:cs typeface="Arial"/>
              </a:rPr>
              <a:t> </a:t>
            </a:r>
            <a:r>
              <a:rPr sz="1600" b="1" dirty="0">
                <a:solidFill>
                  <a:srgbClr val="990000"/>
                </a:solidFill>
                <a:latin typeface="Arial"/>
                <a:cs typeface="Arial"/>
              </a:rPr>
              <a:t>de flujos </a:t>
            </a:r>
            <a:r>
              <a:rPr sz="1600" b="1" spc="-5" dirty="0">
                <a:solidFill>
                  <a:srgbClr val="990000"/>
                </a:solidFill>
                <a:latin typeface="Arial"/>
                <a:cs typeface="Arial"/>
              </a:rPr>
              <a:t>(incluyendo </a:t>
            </a:r>
            <a:r>
              <a:rPr sz="1600" b="1" dirty="0">
                <a:solidFill>
                  <a:srgbClr val="990000"/>
                </a:solidFill>
                <a:latin typeface="Arial"/>
                <a:cs typeface="Arial"/>
              </a:rPr>
              <a:t>otros flujos </a:t>
            </a:r>
            <a:r>
              <a:rPr sz="1600" b="1" spc="-5" dirty="0">
                <a:solidFill>
                  <a:srgbClr val="990000"/>
                </a:solidFill>
                <a:latin typeface="Arial"/>
                <a:cs typeface="Arial"/>
              </a:rPr>
              <a:t>económicos) </a:t>
            </a:r>
            <a:r>
              <a:rPr sz="1600" b="1" dirty="0">
                <a:solidFill>
                  <a:srgbClr val="990000"/>
                </a:solidFill>
                <a:latin typeface="Arial"/>
                <a:cs typeface="Arial"/>
              </a:rPr>
              <a:t>– </a:t>
            </a:r>
            <a:r>
              <a:rPr sz="1600" spc="-5" dirty="0">
                <a:solidFill>
                  <a:srgbClr val="10196A"/>
                </a:solidFill>
                <a:latin typeface="Arial"/>
                <a:cs typeface="Arial"/>
              </a:rPr>
              <a:t>los  informes fiscales cubren todos los </a:t>
            </a:r>
            <a:r>
              <a:rPr sz="1600" spc="-5" dirty="0">
                <a:solidFill>
                  <a:srgbClr val="0033FF"/>
                </a:solidFill>
                <a:latin typeface="Arial"/>
                <a:cs typeface="Arial"/>
              </a:rPr>
              <a:t>ingresos, gastos </a:t>
            </a:r>
            <a:r>
              <a:rPr sz="1600" dirty="0">
                <a:solidFill>
                  <a:srgbClr val="0033FF"/>
                </a:solidFill>
                <a:latin typeface="Arial"/>
                <a:cs typeface="Arial"/>
              </a:rPr>
              <a:t>y </a:t>
            </a:r>
            <a:r>
              <a:rPr sz="1600" spc="-5" dirty="0">
                <a:solidFill>
                  <a:srgbClr val="0033FF"/>
                </a:solidFill>
                <a:latin typeface="Arial"/>
                <a:cs typeface="Arial"/>
              </a:rPr>
              <a:t>financiamiento  públicos en efectivo </a:t>
            </a:r>
            <a:r>
              <a:rPr sz="1600" dirty="0">
                <a:solidFill>
                  <a:srgbClr val="10196A"/>
                </a:solidFill>
                <a:latin typeface="Arial"/>
                <a:cs typeface="Arial"/>
              </a:rPr>
              <a:t>o </a:t>
            </a:r>
            <a:r>
              <a:rPr sz="1600" spc="-5" dirty="0">
                <a:solidFill>
                  <a:srgbClr val="0033FF"/>
                </a:solidFill>
                <a:latin typeface="Arial"/>
                <a:cs typeface="Arial"/>
              </a:rPr>
              <a:t>devengado</a:t>
            </a:r>
            <a:r>
              <a:rPr sz="1600" spc="-5" dirty="0">
                <a:solidFill>
                  <a:srgbClr val="92D050"/>
                </a:solidFill>
                <a:latin typeface="Arial"/>
                <a:cs typeface="Arial"/>
              </a:rPr>
              <a:t> </a:t>
            </a:r>
            <a:r>
              <a:rPr sz="1600" dirty="0">
                <a:solidFill>
                  <a:srgbClr val="10196A"/>
                </a:solidFill>
                <a:latin typeface="Arial"/>
                <a:cs typeface="Arial"/>
              </a:rPr>
              <a:t>y </a:t>
            </a:r>
            <a:r>
              <a:rPr sz="1600" spc="-5" dirty="0" err="1">
                <a:solidFill>
                  <a:srgbClr val="00B050"/>
                </a:solidFill>
                <a:latin typeface="Arial"/>
                <a:cs typeface="Arial"/>
              </a:rPr>
              <a:t>otros</a:t>
            </a:r>
            <a:r>
              <a:rPr sz="1600" spc="-5" dirty="0">
                <a:solidFill>
                  <a:srgbClr val="00B050"/>
                </a:solidFill>
                <a:latin typeface="Arial"/>
                <a:cs typeface="Arial"/>
              </a:rPr>
              <a:t> </a:t>
            </a:r>
            <a:r>
              <a:rPr sz="1600" spc="-5" dirty="0" err="1">
                <a:solidFill>
                  <a:srgbClr val="00B050"/>
                </a:solidFill>
                <a:latin typeface="Arial"/>
                <a:cs typeface="Arial"/>
              </a:rPr>
              <a:t>flujos</a:t>
            </a:r>
            <a:r>
              <a:rPr lang="es-CO" sz="1600" spc="-15" dirty="0">
                <a:solidFill>
                  <a:srgbClr val="00B050"/>
                </a:solidFill>
                <a:latin typeface="Arial"/>
                <a:cs typeface="Arial"/>
              </a:rPr>
              <a:t> </a:t>
            </a:r>
          </a:p>
          <a:p>
            <a:pPr marL="927100" marR="359410" lvl="3" algn="just">
              <a:lnSpc>
                <a:spcPct val="99500"/>
              </a:lnSpc>
              <a:spcBef>
                <a:spcPts val="455"/>
              </a:spcBef>
              <a:tabLst>
                <a:tab pos="1212215" algn="l"/>
                <a:tab pos="1212850" algn="l"/>
              </a:tabLst>
            </a:pPr>
            <a:r>
              <a:rPr sz="1600" spc="-5" dirty="0" err="1">
                <a:solidFill>
                  <a:srgbClr val="00B050"/>
                </a:solidFill>
                <a:latin typeface="Arial"/>
                <a:cs typeface="Arial"/>
              </a:rPr>
              <a:t>económicos</a:t>
            </a:r>
            <a:endParaRPr sz="1600" dirty="0">
              <a:latin typeface="Arial"/>
              <a:cs typeface="Arial"/>
            </a:endParaRPr>
          </a:p>
          <a:p>
            <a:pPr marL="927100" lvl="3" algn="just">
              <a:lnSpc>
                <a:spcPct val="100000"/>
              </a:lnSpc>
              <a:spcBef>
                <a:spcPts val="440"/>
              </a:spcBef>
              <a:tabLst>
                <a:tab pos="1212215" algn="l"/>
                <a:tab pos="1212850" algn="l"/>
              </a:tabLst>
            </a:pPr>
            <a:r>
              <a:rPr lang="es-CO" sz="1600" b="1" spc="-5" dirty="0">
                <a:solidFill>
                  <a:srgbClr val="990000"/>
                </a:solidFill>
                <a:latin typeface="Arial"/>
                <a:cs typeface="Arial"/>
              </a:rPr>
              <a:t>- </a:t>
            </a:r>
            <a:r>
              <a:rPr sz="1600" b="1" spc="-5" dirty="0" err="1">
                <a:solidFill>
                  <a:srgbClr val="990000"/>
                </a:solidFill>
                <a:latin typeface="Arial"/>
                <a:cs typeface="Arial"/>
              </a:rPr>
              <a:t>Cobertura</a:t>
            </a:r>
            <a:r>
              <a:rPr sz="1600" b="1" spc="-5" dirty="0">
                <a:solidFill>
                  <a:srgbClr val="990000"/>
                </a:solidFill>
                <a:latin typeface="Arial"/>
                <a:cs typeface="Arial"/>
              </a:rPr>
              <a:t> </a:t>
            </a:r>
            <a:r>
              <a:rPr sz="1600" b="1" dirty="0">
                <a:solidFill>
                  <a:srgbClr val="990000"/>
                </a:solidFill>
                <a:latin typeface="Arial"/>
                <a:cs typeface="Arial"/>
              </a:rPr>
              <a:t>de </a:t>
            </a:r>
            <a:r>
              <a:rPr sz="1600" b="1" spc="-5" dirty="0">
                <a:solidFill>
                  <a:srgbClr val="990000"/>
                </a:solidFill>
                <a:latin typeface="Arial"/>
                <a:cs typeface="Arial"/>
              </a:rPr>
              <a:t>gastos</a:t>
            </a:r>
            <a:r>
              <a:rPr sz="1600" b="1" spc="-10" dirty="0">
                <a:solidFill>
                  <a:srgbClr val="990000"/>
                </a:solidFill>
                <a:latin typeface="Arial"/>
                <a:cs typeface="Arial"/>
              </a:rPr>
              <a:t> </a:t>
            </a:r>
            <a:r>
              <a:rPr sz="1600" b="1" spc="-5" dirty="0">
                <a:solidFill>
                  <a:srgbClr val="990000"/>
                </a:solidFill>
                <a:latin typeface="Arial"/>
                <a:cs typeface="Arial"/>
              </a:rPr>
              <a:t>tributarios-</a:t>
            </a:r>
            <a:endParaRPr sz="1600" dirty="0">
              <a:latin typeface="Arial"/>
              <a:cs typeface="Arial"/>
            </a:endParaRPr>
          </a:p>
          <a:p>
            <a:pPr marL="1612900" lvl="4" indent="-228600" algn="just">
              <a:lnSpc>
                <a:spcPct val="100000"/>
              </a:lnSpc>
              <a:spcBef>
                <a:spcPts val="440"/>
              </a:spcBef>
              <a:buChar char="•"/>
              <a:tabLst>
                <a:tab pos="1612265" algn="l"/>
                <a:tab pos="1612900" algn="l"/>
              </a:tabLst>
            </a:pPr>
            <a:r>
              <a:rPr sz="1600" spc="-5" dirty="0">
                <a:solidFill>
                  <a:schemeClr val="accent6"/>
                </a:solidFill>
                <a:latin typeface="Arial"/>
                <a:cs typeface="Arial"/>
              </a:rPr>
              <a:t>Publicación anual de </a:t>
            </a:r>
            <a:r>
              <a:rPr sz="1600" dirty="0">
                <a:solidFill>
                  <a:schemeClr val="accent6"/>
                </a:solidFill>
                <a:latin typeface="Arial"/>
                <a:cs typeface="Arial"/>
              </a:rPr>
              <a:t>la </a:t>
            </a:r>
            <a:r>
              <a:rPr sz="1600" spc="-5" dirty="0">
                <a:solidFill>
                  <a:schemeClr val="accent6"/>
                </a:solidFill>
                <a:latin typeface="Arial"/>
                <a:cs typeface="Arial"/>
              </a:rPr>
              <a:t>pérdida de ingresos por gastos</a:t>
            </a:r>
            <a:r>
              <a:rPr sz="1600" spc="5" dirty="0">
                <a:solidFill>
                  <a:schemeClr val="accent6"/>
                </a:solidFill>
                <a:latin typeface="Arial"/>
                <a:cs typeface="Arial"/>
              </a:rPr>
              <a:t> </a:t>
            </a:r>
            <a:r>
              <a:rPr sz="1600" spc="-5" dirty="0">
                <a:solidFill>
                  <a:schemeClr val="accent6"/>
                </a:solidFill>
                <a:latin typeface="Arial"/>
                <a:cs typeface="Arial"/>
              </a:rPr>
              <a:t>tributarios</a:t>
            </a:r>
            <a:endParaRPr sz="1600" dirty="0">
              <a:solidFill>
                <a:schemeClr val="accent6"/>
              </a:solidFill>
              <a:latin typeface="Arial"/>
              <a:cs typeface="Arial"/>
            </a:endParaRPr>
          </a:p>
          <a:p>
            <a:pPr marL="1612900" lvl="4" indent="-228600" algn="just">
              <a:lnSpc>
                <a:spcPct val="100000"/>
              </a:lnSpc>
              <a:spcBef>
                <a:spcPts val="440"/>
              </a:spcBef>
              <a:buChar char="•"/>
              <a:tabLst>
                <a:tab pos="1612265" algn="l"/>
                <a:tab pos="1612900" algn="l"/>
              </a:tabLst>
            </a:pPr>
            <a:r>
              <a:rPr sz="1600" spc="-5" dirty="0">
                <a:solidFill>
                  <a:srgbClr val="212165"/>
                </a:solidFill>
                <a:latin typeface="Arial"/>
                <a:cs typeface="Arial"/>
              </a:rPr>
              <a:t>Estimación </a:t>
            </a:r>
            <a:r>
              <a:rPr sz="1600" spc="-5" dirty="0">
                <a:solidFill>
                  <a:srgbClr val="0033FF"/>
                </a:solidFill>
                <a:latin typeface="Arial"/>
                <a:cs typeface="Arial"/>
              </a:rPr>
              <a:t>de gastos fiscales por sector </a:t>
            </a:r>
            <a:r>
              <a:rPr sz="1600" dirty="0">
                <a:solidFill>
                  <a:srgbClr val="0033FF"/>
                </a:solidFill>
                <a:latin typeface="Arial"/>
                <a:cs typeface="Arial"/>
              </a:rPr>
              <a:t>o </a:t>
            </a:r>
            <a:r>
              <a:rPr sz="1600" spc="-5" dirty="0">
                <a:solidFill>
                  <a:srgbClr val="0033FF"/>
                </a:solidFill>
                <a:latin typeface="Arial"/>
                <a:cs typeface="Arial"/>
              </a:rPr>
              <a:t>por área de</a:t>
            </a:r>
            <a:r>
              <a:rPr sz="1600" spc="15" dirty="0">
                <a:solidFill>
                  <a:srgbClr val="0033FF"/>
                </a:solidFill>
                <a:latin typeface="Arial"/>
                <a:cs typeface="Arial"/>
              </a:rPr>
              <a:t> </a:t>
            </a:r>
            <a:r>
              <a:rPr sz="1600" spc="-5" dirty="0">
                <a:solidFill>
                  <a:srgbClr val="0033FF"/>
                </a:solidFill>
                <a:latin typeface="Arial"/>
                <a:cs typeface="Arial"/>
              </a:rPr>
              <a:t>política</a:t>
            </a:r>
            <a:endParaRPr sz="1600" dirty="0">
              <a:solidFill>
                <a:srgbClr val="0033FF"/>
              </a:solidFill>
              <a:latin typeface="Arial"/>
              <a:cs typeface="Arial"/>
            </a:endParaRPr>
          </a:p>
          <a:p>
            <a:pPr marL="1612900" lvl="4" indent="-228600" algn="just">
              <a:lnSpc>
                <a:spcPct val="100000"/>
              </a:lnSpc>
              <a:spcBef>
                <a:spcPts val="409"/>
              </a:spcBef>
              <a:buChar char="•"/>
              <a:tabLst>
                <a:tab pos="1612265" algn="l"/>
                <a:tab pos="1612900" algn="l"/>
              </a:tabLst>
            </a:pPr>
            <a:r>
              <a:rPr sz="1600" spc="-5" dirty="0">
                <a:solidFill>
                  <a:schemeClr val="accent6"/>
                </a:solidFill>
                <a:latin typeface="Arial"/>
                <a:cs typeface="Arial"/>
              </a:rPr>
              <a:t>Control del tamaño </a:t>
            </a:r>
            <a:r>
              <a:rPr sz="1600" dirty="0">
                <a:solidFill>
                  <a:schemeClr val="accent6"/>
                </a:solidFill>
                <a:latin typeface="Arial"/>
                <a:cs typeface="Arial"/>
              </a:rPr>
              <a:t>u </a:t>
            </a:r>
            <a:r>
              <a:rPr sz="1600" spc="-5" dirty="0">
                <a:solidFill>
                  <a:schemeClr val="accent6"/>
                </a:solidFill>
                <a:latin typeface="Arial"/>
                <a:cs typeface="Arial"/>
              </a:rPr>
              <a:t>objetivos presupuestarios del gasto</a:t>
            </a:r>
            <a:r>
              <a:rPr sz="1600" spc="15" dirty="0">
                <a:solidFill>
                  <a:schemeClr val="accent6"/>
                </a:solidFill>
                <a:latin typeface="Arial"/>
                <a:cs typeface="Arial"/>
              </a:rPr>
              <a:t> </a:t>
            </a:r>
            <a:r>
              <a:rPr sz="1600" spc="-5" dirty="0">
                <a:solidFill>
                  <a:schemeClr val="accent6"/>
                </a:solidFill>
                <a:latin typeface="Arial"/>
                <a:cs typeface="Arial"/>
              </a:rPr>
              <a:t>tributario</a:t>
            </a:r>
            <a:endParaRPr sz="1600" dirty="0">
              <a:solidFill>
                <a:schemeClr val="accent6"/>
              </a:solidFill>
              <a:latin typeface="Arial"/>
              <a:cs typeface="Arial"/>
            </a:endParaRPr>
          </a:p>
        </p:txBody>
      </p:sp>
    </p:spTree>
    <p:extLst>
      <p:ext uri="{BB962C8B-B14F-4D97-AF65-F5344CB8AC3E}">
        <p14:creationId xmlns:p14="http://schemas.microsoft.com/office/powerpoint/2010/main" val="11152511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34</a:t>
            </a:fld>
            <a:endParaRPr lang="es-ES_tradnl"/>
          </a:p>
        </p:txBody>
      </p:sp>
      <p:sp>
        <p:nvSpPr>
          <p:cNvPr id="3" name="object 2"/>
          <p:cNvSpPr txBox="1">
            <a:spLocks/>
          </p:cNvSpPr>
          <p:nvPr/>
        </p:nvSpPr>
        <p:spPr>
          <a:xfrm>
            <a:off x="22190" y="52408"/>
            <a:ext cx="7070090" cy="887422"/>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spcBef>
                <a:spcPts val="100"/>
              </a:spcBef>
            </a:pPr>
            <a:r>
              <a:rPr lang="es-CO" kern="0" spc="-5" dirty="0"/>
              <a:t>Presentación </a:t>
            </a:r>
            <a:r>
              <a:rPr lang="es-CO" kern="0" dirty="0"/>
              <a:t>de </a:t>
            </a:r>
            <a:r>
              <a:rPr lang="es-CO" kern="0" spc="-5" dirty="0"/>
              <a:t>Informes Fiscales: Pilar</a:t>
            </a:r>
            <a:r>
              <a:rPr lang="es-CO" kern="0" spc="75" dirty="0"/>
              <a:t> </a:t>
            </a:r>
            <a:r>
              <a:rPr lang="es-CO" kern="0" dirty="0"/>
              <a:t>I</a:t>
            </a:r>
          </a:p>
          <a:p>
            <a:pPr marL="12700" lvl="1" algn="l">
              <a:spcBef>
                <a:spcPts val="100"/>
              </a:spcBef>
            </a:pPr>
            <a:r>
              <a:rPr lang="es-CO" sz="2400" spc="-5" dirty="0">
                <a:solidFill>
                  <a:schemeClr val="bg1"/>
                </a:solidFill>
                <a:latin typeface="Arial"/>
                <a:cs typeface="Arial"/>
              </a:rPr>
              <a:t>2. Frecuencia </a:t>
            </a:r>
            <a:r>
              <a:rPr lang="es-CO" sz="2400" dirty="0">
                <a:solidFill>
                  <a:schemeClr val="bg1"/>
                </a:solidFill>
                <a:latin typeface="Arial"/>
                <a:cs typeface="Arial"/>
              </a:rPr>
              <a:t>y</a:t>
            </a:r>
            <a:r>
              <a:rPr lang="es-CO" sz="2400" spc="-10" dirty="0">
                <a:solidFill>
                  <a:schemeClr val="bg1"/>
                </a:solidFill>
                <a:latin typeface="Arial"/>
                <a:cs typeface="Arial"/>
              </a:rPr>
              <a:t> </a:t>
            </a:r>
            <a:r>
              <a:rPr lang="es-CO" sz="2400" spc="-5" dirty="0">
                <a:solidFill>
                  <a:schemeClr val="bg1"/>
                </a:solidFill>
                <a:latin typeface="Arial"/>
                <a:cs typeface="Arial"/>
              </a:rPr>
              <a:t>Puntualidad</a:t>
            </a:r>
            <a:endParaRPr lang="es-CO" sz="2400" dirty="0">
              <a:solidFill>
                <a:schemeClr val="bg1"/>
              </a:solidFill>
              <a:latin typeface="Arial"/>
              <a:cs typeface="Arial"/>
            </a:endParaRPr>
          </a:p>
        </p:txBody>
      </p:sp>
      <p:sp>
        <p:nvSpPr>
          <p:cNvPr id="6" name="object 3"/>
          <p:cNvSpPr txBox="1"/>
          <p:nvPr/>
        </p:nvSpPr>
        <p:spPr>
          <a:xfrm>
            <a:off x="-180528" y="1196955"/>
            <a:ext cx="9029765" cy="4108817"/>
          </a:xfrm>
          <a:prstGeom prst="rect">
            <a:avLst/>
          </a:prstGeom>
        </p:spPr>
        <p:txBody>
          <a:bodyPr vert="horz" wrap="square" lIns="0" tIns="12700" rIns="0" bIns="0" rtlCol="0">
            <a:spAutoFit/>
          </a:bodyPr>
          <a:lstStyle/>
          <a:p>
            <a:pPr marL="469900" marR="675640" algn="just">
              <a:lnSpc>
                <a:spcPts val="2870"/>
              </a:lnSpc>
            </a:pPr>
            <a:r>
              <a:rPr sz="2400" b="1" i="1" spc="-5" dirty="0">
                <a:solidFill>
                  <a:srgbClr val="800000"/>
                </a:solidFill>
                <a:latin typeface="Arial"/>
                <a:cs typeface="Arial"/>
              </a:rPr>
              <a:t>Los informes fiscales deben publicarse de manera  frecuente, regular </a:t>
            </a:r>
            <a:r>
              <a:rPr sz="2400" b="1" i="1" dirty="0">
                <a:solidFill>
                  <a:srgbClr val="800000"/>
                </a:solidFill>
                <a:latin typeface="Arial"/>
                <a:cs typeface="Arial"/>
              </a:rPr>
              <a:t>y</a:t>
            </a:r>
            <a:r>
              <a:rPr sz="2400" b="1" i="1" spc="-15" dirty="0">
                <a:solidFill>
                  <a:srgbClr val="800000"/>
                </a:solidFill>
                <a:latin typeface="Arial"/>
                <a:cs typeface="Arial"/>
              </a:rPr>
              <a:t> </a:t>
            </a:r>
            <a:r>
              <a:rPr sz="2400" b="1" i="1" spc="-5" dirty="0">
                <a:solidFill>
                  <a:srgbClr val="800000"/>
                </a:solidFill>
                <a:latin typeface="Arial"/>
                <a:cs typeface="Arial"/>
              </a:rPr>
              <a:t>oportuna</a:t>
            </a:r>
            <a:endParaRPr sz="2400" dirty="0">
              <a:latin typeface="Arial"/>
              <a:cs typeface="Arial"/>
            </a:endParaRPr>
          </a:p>
          <a:p>
            <a:pPr marL="812800" lvl="2" indent="-342900">
              <a:lnSpc>
                <a:spcPct val="100000"/>
              </a:lnSpc>
              <a:spcBef>
                <a:spcPts val="489"/>
              </a:spcBef>
              <a:buChar char="•"/>
              <a:tabLst>
                <a:tab pos="812165" algn="l"/>
                <a:tab pos="812800" algn="l"/>
              </a:tabLst>
            </a:pPr>
            <a:r>
              <a:rPr sz="2400" b="1" dirty="0">
                <a:solidFill>
                  <a:srgbClr val="212165"/>
                </a:solidFill>
                <a:latin typeface="Arial"/>
                <a:cs typeface="Arial"/>
              </a:rPr>
              <a:t>Medido</a:t>
            </a:r>
            <a:r>
              <a:rPr sz="2400" b="1" spc="-10" dirty="0">
                <a:solidFill>
                  <a:srgbClr val="212165"/>
                </a:solidFill>
                <a:latin typeface="Arial"/>
                <a:cs typeface="Arial"/>
              </a:rPr>
              <a:t> </a:t>
            </a:r>
            <a:r>
              <a:rPr sz="2400" b="1" dirty="0">
                <a:solidFill>
                  <a:srgbClr val="212165"/>
                </a:solidFill>
                <a:latin typeface="Arial"/>
                <a:cs typeface="Arial"/>
              </a:rPr>
              <a:t>por:</a:t>
            </a:r>
            <a:endParaRPr sz="2400" b="1" dirty="0">
              <a:latin typeface="Arial"/>
              <a:cs typeface="Arial"/>
            </a:endParaRPr>
          </a:p>
          <a:p>
            <a:pPr marL="927100" lvl="3" algn="just">
              <a:lnSpc>
                <a:spcPct val="100000"/>
              </a:lnSpc>
              <a:spcBef>
                <a:spcPts val="484"/>
              </a:spcBef>
              <a:tabLst>
                <a:tab pos="1212215" algn="l"/>
                <a:tab pos="1212850" algn="l"/>
              </a:tabLst>
            </a:pPr>
            <a:r>
              <a:rPr lang="es-CO" sz="2000" b="1" spc="-5" dirty="0">
                <a:solidFill>
                  <a:srgbClr val="990000"/>
                </a:solidFill>
                <a:latin typeface="Arial"/>
                <a:cs typeface="Arial"/>
              </a:rPr>
              <a:t>- </a:t>
            </a:r>
            <a:r>
              <a:rPr sz="2000" b="1" spc="-5" dirty="0" err="1">
                <a:solidFill>
                  <a:srgbClr val="990000"/>
                </a:solidFill>
                <a:latin typeface="Arial"/>
                <a:cs typeface="Arial"/>
              </a:rPr>
              <a:t>Frecuencia</a:t>
            </a:r>
            <a:r>
              <a:rPr sz="2000" b="1" spc="-5" dirty="0">
                <a:solidFill>
                  <a:srgbClr val="990000"/>
                </a:solidFill>
                <a:latin typeface="Arial"/>
                <a:cs typeface="Arial"/>
              </a:rPr>
              <a:t> </a:t>
            </a:r>
            <a:r>
              <a:rPr sz="2000" b="1" dirty="0">
                <a:solidFill>
                  <a:srgbClr val="990000"/>
                </a:solidFill>
                <a:latin typeface="Arial"/>
                <a:cs typeface="Arial"/>
              </a:rPr>
              <a:t>y </a:t>
            </a:r>
            <a:r>
              <a:rPr sz="2000" b="1" spc="-5" dirty="0">
                <a:solidFill>
                  <a:srgbClr val="990000"/>
                </a:solidFill>
                <a:latin typeface="Arial"/>
                <a:cs typeface="Arial"/>
              </a:rPr>
              <a:t>publicación </a:t>
            </a:r>
            <a:r>
              <a:rPr sz="2000" b="1" dirty="0">
                <a:solidFill>
                  <a:srgbClr val="990000"/>
                </a:solidFill>
                <a:latin typeface="Arial"/>
                <a:cs typeface="Arial"/>
              </a:rPr>
              <a:t>de </a:t>
            </a:r>
            <a:r>
              <a:rPr sz="2000" b="1" spc="-5" dirty="0">
                <a:solidFill>
                  <a:srgbClr val="990000"/>
                </a:solidFill>
                <a:latin typeface="Arial"/>
                <a:cs typeface="Arial"/>
              </a:rPr>
              <a:t>los informes durante </a:t>
            </a:r>
            <a:r>
              <a:rPr sz="2000" b="1" dirty="0">
                <a:solidFill>
                  <a:srgbClr val="990000"/>
                </a:solidFill>
                <a:latin typeface="Arial"/>
                <a:cs typeface="Arial"/>
              </a:rPr>
              <a:t>el</a:t>
            </a:r>
            <a:r>
              <a:rPr sz="2000" b="1" spc="-55" dirty="0">
                <a:solidFill>
                  <a:srgbClr val="990000"/>
                </a:solidFill>
                <a:latin typeface="Arial"/>
                <a:cs typeface="Arial"/>
              </a:rPr>
              <a:t> </a:t>
            </a:r>
            <a:r>
              <a:rPr sz="2000" b="1" dirty="0">
                <a:solidFill>
                  <a:srgbClr val="990000"/>
                </a:solidFill>
                <a:latin typeface="Arial"/>
                <a:cs typeface="Arial"/>
              </a:rPr>
              <a:t>año</a:t>
            </a:r>
            <a:endParaRPr sz="2000" dirty="0">
              <a:latin typeface="Arial"/>
              <a:cs typeface="Arial"/>
            </a:endParaRPr>
          </a:p>
          <a:p>
            <a:pPr marL="1841500" lvl="4" algn="just">
              <a:lnSpc>
                <a:spcPct val="100000"/>
              </a:lnSpc>
              <a:spcBef>
                <a:spcPts val="434"/>
              </a:spcBef>
              <a:tabLst>
                <a:tab pos="2070100" algn="l"/>
              </a:tabLst>
            </a:pPr>
            <a:r>
              <a:rPr lang="es-CO" sz="1800" spc="-5" dirty="0">
                <a:solidFill>
                  <a:srgbClr val="0033FF"/>
                </a:solidFill>
                <a:latin typeface="Arial"/>
                <a:cs typeface="Arial"/>
              </a:rPr>
              <a:t>-</a:t>
            </a:r>
            <a:r>
              <a:rPr sz="1800" spc="-5" dirty="0">
                <a:solidFill>
                  <a:srgbClr val="0033FF"/>
                </a:solidFill>
                <a:latin typeface="Arial"/>
                <a:cs typeface="Arial"/>
              </a:rPr>
              <a:t>Trimestral, </a:t>
            </a:r>
            <a:r>
              <a:rPr sz="1800" dirty="0">
                <a:solidFill>
                  <a:srgbClr val="0033FF"/>
                </a:solidFill>
                <a:latin typeface="Arial"/>
                <a:cs typeface="Arial"/>
              </a:rPr>
              <a:t>y </a:t>
            </a:r>
            <a:r>
              <a:rPr sz="1800" spc="-5" dirty="0">
                <a:solidFill>
                  <a:srgbClr val="0033FF"/>
                </a:solidFill>
                <a:latin typeface="Arial"/>
                <a:cs typeface="Arial"/>
              </a:rPr>
              <a:t>publicación en el siguiente trimestre </a:t>
            </a:r>
            <a:r>
              <a:rPr sz="1800" dirty="0">
                <a:solidFill>
                  <a:srgbClr val="0033FF"/>
                </a:solidFill>
                <a:latin typeface="Arial"/>
                <a:cs typeface="Arial"/>
              </a:rPr>
              <a:t>o</a:t>
            </a:r>
            <a:r>
              <a:rPr sz="1800" spc="5" dirty="0">
                <a:solidFill>
                  <a:srgbClr val="0033FF"/>
                </a:solidFill>
                <a:latin typeface="Arial"/>
                <a:cs typeface="Arial"/>
              </a:rPr>
              <a:t> </a:t>
            </a:r>
            <a:r>
              <a:rPr sz="1800" spc="-5" dirty="0">
                <a:solidFill>
                  <a:srgbClr val="0033FF"/>
                </a:solidFill>
                <a:latin typeface="Arial"/>
                <a:cs typeface="Arial"/>
              </a:rPr>
              <a:t>mes</a:t>
            </a:r>
            <a:endParaRPr sz="1800" dirty="0">
              <a:solidFill>
                <a:srgbClr val="0033FF"/>
              </a:solidFill>
              <a:latin typeface="Arial"/>
              <a:cs typeface="Arial"/>
            </a:endParaRPr>
          </a:p>
          <a:p>
            <a:pPr marL="1841500" lvl="4" algn="just">
              <a:lnSpc>
                <a:spcPct val="100000"/>
              </a:lnSpc>
              <a:spcBef>
                <a:spcPts val="439"/>
              </a:spcBef>
              <a:tabLst>
                <a:tab pos="2070100" algn="l"/>
              </a:tabLst>
            </a:pPr>
            <a:r>
              <a:rPr lang="es-CO" sz="1800" spc="-5" dirty="0">
                <a:solidFill>
                  <a:srgbClr val="0033FF"/>
                </a:solidFill>
                <a:latin typeface="Arial"/>
                <a:cs typeface="Arial"/>
              </a:rPr>
              <a:t>- </a:t>
            </a:r>
            <a:r>
              <a:rPr sz="1800" spc="-5" dirty="0" err="1">
                <a:solidFill>
                  <a:srgbClr val="0033FF"/>
                </a:solidFill>
                <a:latin typeface="Arial"/>
                <a:cs typeface="Arial"/>
              </a:rPr>
              <a:t>Mensualmente</a:t>
            </a:r>
            <a:r>
              <a:rPr sz="1800" spc="-5" dirty="0">
                <a:solidFill>
                  <a:srgbClr val="0033FF"/>
                </a:solidFill>
                <a:latin typeface="Arial"/>
                <a:cs typeface="Arial"/>
              </a:rPr>
              <a:t>, </a:t>
            </a:r>
            <a:r>
              <a:rPr sz="1800" dirty="0">
                <a:solidFill>
                  <a:srgbClr val="0033FF"/>
                </a:solidFill>
                <a:latin typeface="Arial"/>
                <a:cs typeface="Arial"/>
              </a:rPr>
              <a:t>y </a:t>
            </a:r>
            <a:r>
              <a:rPr sz="1800" spc="-5" dirty="0">
                <a:solidFill>
                  <a:srgbClr val="0033FF"/>
                </a:solidFill>
                <a:latin typeface="Arial"/>
                <a:cs typeface="Arial"/>
              </a:rPr>
              <a:t>publicación en el mes</a:t>
            </a:r>
            <a:r>
              <a:rPr sz="1800" spc="-10" dirty="0">
                <a:solidFill>
                  <a:srgbClr val="0033FF"/>
                </a:solidFill>
                <a:latin typeface="Arial"/>
                <a:cs typeface="Arial"/>
              </a:rPr>
              <a:t> </a:t>
            </a:r>
            <a:r>
              <a:rPr sz="1800" spc="-5" dirty="0">
                <a:solidFill>
                  <a:srgbClr val="0033FF"/>
                </a:solidFill>
                <a:latin typeface="Arial"/>
                <a:cs typeface="Arial"/>
              </a:rPr>
              <a:t>siguiente</a:t>
            </a:r>
            <a:endParaRPr sz="1800" dirty="0">
              <a:solidFill>
                <a:srgbClr val="0033FF"/>
              </a:solidFill>
              <a:latin typeface="Arial"/>
              <a:cs typeface="Arial"/>
            </a:endParaRPr>
          </a:p>
          <a:p>
            <a:pPr marL="927100" marR="28575" lvl="3" algn="just">
              <a:lnSpc>
                <a:spcPct val="100000"/>
              </a:lnSpc>
              <a:spcBef>
                <a:spcPts val="470"/>
              </a:spcBef>
              <a:tabLst>
                <a:tab pos="1212215" algn="l"/>
                <a:tab pos="1212850" algn="l"/>
              </a:tabLst>
            </a:pPr>
            <a:r>
              <a:rPr lang="es-CO" sz="2000" b="1" spc="-5" dirty="0">
                <a:solidFill>
                  <a:srgbClr val="990000"/>
                </a:solidFill>
                <a:latin typeface="Arial"/>
                <a:cs typeface="Arial"/>
              </a:rPr>
              <a:t>- </a:t>
            </a:r>
            <a:r>
              <a:rPr sz="2000" b="1" spc="-5" dirty="0" err="1">
                <a:solidFill>
                  <a:srgbClr val="990000"/>
                </a:solidFill>
                <a:latin typeface="Arial"/>
                <a:cs typeface="Arial"/>
              </a:rPr>
              <a:t>Puntualidad</a:t>
            </a:r>
            <a:r>
              <a:rPr sz="2000" b="1" spc="-5" dirty="0">
                <a:solidFill>
                  <a:srgbClr val="990000"/>
                </a:solidFill>
                <a:latin typeface="Arial"/>
                <a:cs typeface="Arial"/>
              </a:rPr>
              <a:t> </a:t>
            </a:r>
            <a:r>
              <a:rPr sz="2000" b="1" dirty="0">
                <a:solidFill>
                  <a:srgbClr val="990000"/>
                </a:solidFill>
                <a:latin typeface="Arial"/>
                <a:cs typeface="Arial"/>
              </a:rPr>
              <a:t>de </a:t>
            </a:r>
            <a:r>
              <a:rPr sz="2000" b="1" spc="-5" dirty="0">
                <a:solidFill>
                  <a:srgbClr val="990000"/>
                </a:solidFill>
                <a:latin typeface="Arial"/>
                <a:cs typeface="Arial"/>
              </a:rPr>
              <a:t>los estados financieros anuales auditados </a:t>
            </a:r>
            <a:r>
              <a:rPr sz="2000" b="1" dirty="0">
                <a:solidFill>
                  <a:srgbClr val="990000"/>
                </a:solidFill>
                <a:latin typeface="Arial"/>
                <a:cs typeface="Arial"/>
              </a:rPr>
              <a:t>o  no, se </a:t>
            </a:r>
            <a:r>
              <a:rPr sz="2000" b="1" spc="-5" dirty="0">
                <a:solidFill>
                  <a:srgbClr val="990000"/>
                </a:solidFill>
                <a:latin typeface="Arial"/>
                <a:cs typeface="Arial"/>
              </a:rPr>
              <a:t>publican</a:t>
            </a:r>
            <a:r>
              <a:rPr sz="2000" b="1" spc="-35" dirty="0">
                <a:solidFill>
                  <a:srgbClr val="990000"/>
                </a:solidFill>
                <a:latin typeface="Arial"/>
                <a:cs typeface="Arial"/>
              </a:rPr>
              <a:t> </a:t>
            </a:r>
            <a:r>
              <a:rPr sz="2000" b="1" spc="-5" dirty="0">
                <a:solidFill>
                  <a:srgbClr val="990000"/>
                </a:solidFill>
                <a:latin typeface="Arial"/>
                <a:cs typeface="Arial"/>
              </a:rPr>
              <a:t>puntualmente</a:t>
            </a:r>
            <a:endParaRPr sz="2000" dirty="0">
              <a:latin typeface="Arial"/>
              <a:cs typeface="Arial"/>
            </a:endParaRPr>
          </a:p>
          <a:p>
            <a:pPr marL="1612900" marR="296545" indent="-228600" algn="just">
              <a:lnSpc>
                <a:spcPct val="100000"/>
              </a:lnSpc>
              <a:spcBef>
                <a:spcPts val="434"/>
              </a:spcBef>
              <a:buChar char="•"/>
              <a:tabLst>
                <a:tab pos="1612265" algn="l"/>
                <a:tab pos="1612900" algn="l"/>
              </a:tabLst>
            </a:pPr>
            <a:r>
              <a:rPr sz="1800" spc="-5" dirty="0">
                <a:solidFill>
                  <a:srgbClr val="10196A"/>
                </a:solidFill>
                <a:latin typeface="Arial"/>
                <a:cs typeface="Arial"/>
              </a:rPr>
              <a:t>Como mínimo, dentro de los </a:t>
            </a:r>
            <a:r>
              <a:rPr sz="1800" b="1" spc="-5" dirty="0">
                <a:solidFill>
                  <a:srgbClr val="0033FF"/>
                </a:solidFill>
                <a:latin typeface="Arial"/>
                <a:cs typeface="Arial"/>
              </a:rPr>
              <a:t>12</a:t>
            </a:r>
            <a:r>
              <a:rPr sz="1800" spc="-5" dirty="0">
                <a:solidFill>
                  <a:srgbClr val="FFFF00"/>
                </a:solidFill>
                <a:latin typeface="Arial"/>
                <a:cs typeface="Arial"/>
              </a:rPr>
              <a:t> </a:t>
            </a:r>
            <a:r>
              <a:rPr sz="1800" spc="-5" dirty="0">
                <a:solidFill>
                  <a:srgbClr val="10196A"/>
                </a:solidFill>
                <a:latin typeface="Arial"/>
                <a:cs typeface="Arial"/>
              </a:rPr>
              <a:t>meses siguientes al final del año  financiero</a:t>
            </a:r>
            <a:endParaRPr sz="1800" dirty="0">
              <a:latin typeface="Arial"/>
              <a:cs typeface="Arial"/>
            </a:endParaRPr>
          </a:p>
          <a:p>
            <a:pPr marL="1612900" marR="5080" indent="-228600" algn="just">
              <a:lnSpc>
                <a:spcPct val="100000"/>
              </a:lnSpc>
              <a:spcBef>
                <a:spcPts val="445"/>
              </a:spcBef>
              <a:buChar char="•"/>
              <a:tabLst>
                <a:tab pos="1612265" algn="l"/>
                <a:tab pos="1612900" algn="l"/>
              </a:tabLst>
            </a:pPr>
            <a:r>
              <a:rPr sz="1800" spc="-5" dirty="0">
                <a:solidFill>
                  <a:srgbClr val="10196A"/>
                </a:solidFill>
                <a:latin typeface="Arial"/>
                <a:cs typeface="Arial"/>
              </a:rPr>
              <a:t>La mejor </a:t>
            </a:r>
            <a:r>
              <a:rPr sz="1800" dirty="0">
                <a:solidFill>
                  <a:srgbClr val="10196A"/>
                </a:solidFill>
                <a:latin typeface="Arial"/>
                <a:cs typeface="Arial"/>
              </a:rPr>
              <a:t>y la </a:t>
            </a:r>
            <a:r>
              <a:rPr sz="1800" spc="-5" dirty="0">
                <a:solidFill>
                  <a:srgbClr val="10196A"/>
                </a:solidFill>
                <a:latin typeface="Arial"/>
                <a:cs typeface="Arial"/>
              </a:rPr>
              <a:t>avanzada práctica exigiría publicar dentro de los </a:t>
            </a:r>
            <a:r>
              <a:rPr sz="1800" b="1" dirty="0">
                <a:solidFill>
                  <a:srgbClr val="0033FF"/>
                </a:solidFill>
                <a:latin typeface="Arial"/>
                <a:cs typeface="Arial"/>
              </a:rPr>
              <a:t>9</a:t>
            </a:r>
            <a:r>
              <a:rPr sz="1800" dirty="0">
                <a:solidFill>
                  <a:srgbClr val="92D050"/>
                </a:solidFill>
                <a:latin typeface="Arial"/>
                <a:cs typeface="Arial"/>
              </a:rPr>
              <a:t> </a:t>
            </a:r>
            <a:r>
              <a:rPr sz="1800" dirty="0">
                <a:solidFill>
                  <a:srgbClr val="10196A"/>
                </a:solidFill>
                <a:latin typeface="Arial"/>
                <a:cs typeface="Arial"/>
              </a:rPr>
              <a:t>o </a:t>
            </a:r>
            <a:r>
              <a:rPr sz="1800" b="1" dirty="0">
                <a:solidFill>
                  <a:srgbClr val="0033FF"/>
                </a:solidFill>
                <a:latin typeface="Arial"/>
                <a:cs typeface="Arial"/>
              </a:rPr>
              <a:t>6</a:t>
            </a:r>
            <a:r>
              <a:rPr sz="1800" dirty="0">
                <a:solidFill>
                  <a:srgbClr val="00B050"/>
                </a:solidFill>
                <a:latin typeface="Arial"/>
                <a:cs typeface="Arial"/>
              </a:rPr>
              <a:t> </a:t>
            </a:r>
            <a:r>
              <a:rPr sz="1800" dirty="0">
                <a:solidFill>
                  <a:srgbClr val="10196A"/>
                </a:solidFill>
                <a:latin typeface="Arial"/>
                <a:cs typeface="Arial"/>
              </a:rPr>
              <a:t> </a:t>
            </a:r>
            <a:r>
              <a:rPr sz="1800" spc="-5" dirty="0">
                <a:solidFill>
                  <a:srgbClr val="10196A"/>
                </a:solidFill>
                <a:latin typeface="Arial"/>
                <a:cs typeface="Arial"/>
              </a:rPr>
              <a:t>meses</a:t>
            </a:r>
            <a:r>
              <a:rPr sz="1800" spc="-10" dirty="0">
                <a:solidFill>
                  <a:srgbClr val="10196A"/>
                </a:solidFill>
                <a:latin typeface="Arial"/>
                <a:cs typeface="Arial"/>
              </a:rPr>
              <a:t> </a:t>
            </a:r>
            <a:r>
              <a:rPr sz="1800" spc="-5" dirty="0">
                <a:solidFill>
                  <a:srgbClr val="10196A"/>
                </a:solidFill>
                <a:latin typeface="Arial"/>
                <a:cs typeface="Arial"/>
              </a:rPr>
              <a:t>siguientes.</a:t>
            </a:r>
            <a:endParaRPr sz="1800" dirty="0">
              <a:latin typeface="Arial"/>
              <a:cs typeface="Arial"/>
            </a:endParaRPr>
          </a:p>
        </p:txBody>
      </p:sp>
    </p:spTree>
    <p:extLst>
      <p:ext uri="{BB962C8B-B14F-4D97-AF65-F5344CB8AC3E}">
        <p14:creationId xmlns:p14="http://schemas.microsoft.com/office/powerpoint/2010/main" val="1567685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35</a:t>
            </a:fld>
            <a:endParaRPr lang="es-ES_tradnl"/>
          </a:p>
        </p:txBody>
      </p:sp>
      <p:sp>
        <p:nvSpPr>
          <p:cNvPr id="7" name="object 2"/>
          <p:cNvSpPr txBox="1">
            <a:spLocks/>
          </p:cNvSpPr>
          <p:nvPr/>
        </p:nvSpPr>
        <p:spPr>
          <a:xfrm>
            <a:off x="49170" y="121196"/>
            <a:ext cx="7070090" cy="887422"/>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spcBef>
                <a:spcPts val="100"/>
              </a:spcBef>
            </a:pPr>
            <a:r>
              <a:rPr lang="es-CO" kern="0" spc="-5" dirty="0"/>
              <a:t>Presentación </a:t>
            </a:r>
            <a:r>
              <a:rPr lang="es-CO" kern="0" dirty="0"/>
              <a:t>de </a:t>
            </a:r>
            <a:r>
              <a:rPr lang="es-CO" kern="0" spc="-5" dirty="0"/>
              <a:t>Informes Fiscales: Pilar</a:t>
            </a:r>
            <a:r>
              <a:rPr lang="es-CO" kern="0" spc="75" dirty="0"/>
              <a:t> </a:t>
            </a:r>
            <a:r>
              <a:rPr lang="es-CO" kern="0" dirty="0"/>
              <a:t>I</a:t>
            </a:r>
          </a:p>
          <a:p>
            <a:pPr marL="12700" lvl="1" algn="l">
              <a:spcBef>
                <a:spcPts val="100"/>
              </a:spcBef>
            </a:pPr>
            <a:r>
              <a:rPr lang="es-CO" sz="2400" dirty="0">
                <a:solidFill>
                  <a:schemeClr val="bg1"/>
                </a:solidFill>
                <a:latin typeface="Arial"/>
                <a:cs typeface="Arial"/>
              </a:rPr>
              <a:t>3. Calidad</a:t>
            </a:r>
          </a:p>
        </p:txBody>
      </p:sp>
      <p:sp>
        <p:nvSpPr>
          <p:cNvPr id="9" name="object 3"/>
          <p:cNvSpPr txBox="1"/>
          <p:nvPr/>
        </p:nvSpPr>
        <p:spPr>
          <a:xfrm>
            <a:off x="-180528" y="985292"/>
            <a:ext cx="9100172" cy="4593565"/>
          </a:xfrm>
          <a:prstGeom prst="rect">
            <a:avLst/>
          </a:prstGeom>
        </p:spPr>
        <p:txBody>
          <a:bodyPr vert="horz" wrap="square" lIns="0" tIns="12700" rIns="0" bIns="0" rtlCol="0">
            <a:spAutoFit/>
          </a:bodyPr>
          <a:lstStyle/>
          <a:p>
            <a:pPr marL="469900" marR="753745" algn="just">
              <a:lnSpc>
                <a:spcPct val="100099"/>
              </a:lnSpc>
            </a:pPr>
            <a:r>
              <a:rPr sz="2400" b="1" i="1" spc="-5" dirty="0">
                <a:solidFill>
                  <a:srgbClr val="800000"/>
                </a:solidFill>
                <a:latin typeface="Arial"/>
                <a:cs typeface="Arial"/>
              </a:rPr>
              <a:t>La información de los informes fiscales debe </a:t>
            </a:r>
            <a:r>
              <a:rPr sz="2400" b="1" i="1" dirty="0">
                <a:solidFill>
                  <a:srgbClr val="800000"/>
                </a:solidFill>
                <a:latin typeface="Arial"/>
                <a:cs typeface="Arial"/>
              </a:rPr>
              <a:t>ser  </a:t>
            </a:r>
            <a:r>
              <a:rPr sz="2400" b="1" i="1" spc="-5" dirty="0">
                <a:solidFill>
                  <a:srgbClr val="800000"/>
                </a:solidFill>
                <a:latin typeface="Arial"/>
                <a:cs typeface="Arial"/>
              </a:rPr>
              <a:t>pertinente, comparable internacionalmente, </a:t>
            </a:r>
            <a:r>
              <a:rPr sz="2400" b="1" i="1" dirty="0">
                <a:solidFill>
                  <a:srgbClr val="800000"/>
                </a:solidFill>
                <a:latin typeface="Arial"/>
                <a:cs typeface="Arial"/>
              </a:rPr>
              <a:t>y  </a:t>
            </a:r>
            <a:r>
              <a:rPr sz="2400" b="1" i="1" spc="-5" dirty="0">
                <a:solidFill>
                  <a:srgbClr val="800000"/>
                </a:solidFill>
                <a:latin typeface="Arial"/>
                <a:cs typeface="Arial"/>
              </a:rPr>
              <a:t>consistente, tanto interna como</a:t>
            </a:r>
            <a:r>
              <a:rPr sz="2400" b="1" i="1" spc="5" dirty="0">
                <a:solidFill>
                  <a:srgbClr val="800000"/>
                </a:solidFill>
                <a:latin typeface="Arial"/>
                <a:cs typeface="Arial"/>
              </a:rPr>
              <a:t> </a:t>
            </a:r>
            <a:r>
              <a:rPr sz="2400" b="1" i="1" spc="-5" dirty="0">
                <a:solidFill>
                  <a:srgbClr val="800000"/>
                </a:solidFill>
                <a:latin typeface="Arial"/>
                <a:cs typeface="Arial"/>
              </a:rPr>
              <a:t>históricamente.</a:t>
            </a:r>
            <a:endParaRPr sz="2400" b="1" dirty="0">
              <a:latin typeface="Arial"/>
              <a:cs typeface="Arial"/>
            </a:endParaRPr>
          </a:p>
          <a:p>
            <a:pPr marL="812800" lvl="2" indent="-342900">
              <a:lnSpc>
                <a:spcPct val="100000"/>
              </a:lnSpc>
              <a:spcBef>
                <a:spcPts val="590"/>
              </a:spcBef>
              <a:buChar char="•"/>
              <a:tabLst>
                <a:tab pos="812165" algn="l"/>
                <a:tab pos="812800" algn="l"/>
              </a:tabLst>
            </a:pPr>
            <a:r>
              <a:rPr sz="2400" b="1" dirty="0">
                <a:solidFill>
                  <a:srgbClr val="212165"/>
                </a:solidFill>
                <a:latin typeface="Arial"/>
                <a:cs typeface="Arial"/>
              </a:rPr>
              <a:t>Medida</a:t>
            </a:r>
            <a:r>
              <a:rPr sz="2400" b="1" spc="-10" dirty="0">
                <a:solidFill>
                  <a:srgbClr val="212165"/>
                </a:solidFill>
                <a:latin typeface="Arial"/>
                <a:cs typeface="Arial"/>
              </a:rPr>
              <a:t> </a:t>
            </a:r>
            <a:r>
              <a:rPr sz="2400" b="1" dirty="0">
                <a:solidFill>
                  <a:srgbClr val="212165"/>
                </a:solidFill>
                <a:latin typeface="Arial"/>
                <a:cs typeface="Arial"/>
              </a:rPr>
              <a:t>por:</a:t>
            </a:r>
            <a:endParaRPr sz="2400" b="1" dirty="0">
              <a:latin typeface="Arial"/>
              <a:cs typeface="Arial"/>
            </a:endParaRPr>
          </a:p>
          <a:p>
            <a:pPr marL="927100" marR="5080" lvl="3" algn="just">
              <a:lnSpc>
                <a:spcPct val="100000"/>
              </a:lnSpc>
              <a:spcBef>
                <a:spcPts val="484"/>
              </a:spcBef>
              <a:tabLst>
                <a:tab pos="1212215" algn="l"/>
                <a:tab pos="1212850" algn="l"/>
              </a:tabLst>
            </a:pPr>
            <a:r>
              <a:rPr lang="es-CO" sz="2000" b="1" spc="-10" dirty="0">
                <a:solidFill>
                  <a:srgbClr val="990000"/>
                </a:solidFill>
                <a:latin typeface="Arial"/>
                <a:cs typeface="Arial"/>
              </a:rPr>
              <a:t>- </a:t>
            </a:r>
            <a:r>
              <a:rPr sz="2000" b="1" spc="-10" dirty="0" err="1">
                <a:solidFill>
                  <a:srgbClr val="990000"/>
                </a:solidFill>
                <a:latin typeface="Arial"/>
                <a:cs typeface="Arial"/>
              </a:rPr>
              <a:t>Clasificación</a:t>
            </a:r>
            <a:r>
              <a:rPr sz="2000" b="1" spc="-10" dirty="0">
                <a:solidFill>
                  <a:srgbClr val="990000"/>
                </a:solidFill>
                <a:latin typeface="Arial"/>
                <a:cs typeface="Arial"/>
              </a:rPr>
              <a:t> </a:t>
            </a:r>
            <a:r>
              <a:rPr lang="es-CO" sz="2000" b="1" dirty="0">
                <a:solidFill>
                  <a:srgbClr val="990000"/>
                </a:solidFill>
                <a:latin typeface="Arial"/>
                <a:cs typeface="Arial"/>
              </a:rPr>
              <a:t>-</a:t>
            </a:r>
            <a:r>
              <a:rPr sz="2000" b="1" dirty="0">
                <a:solidFill>
                  <a:srgbClr val="990000"/>
                </a:solidFill>
                <a:latin typeface="Arial"/>
                <a:cs typeface="Arial"/>
              </a:rPr>
              <a:t> </a:t>
            </a:r>
            <a:r>
              <a:rPr sz="2000" spc="-5" dirty="0">
                <a:solidFill>
                  <a:srgbClr val="212165"/>
                </a:solidFill>
                <a:latin typeface="Arial"/>
                <a:cs typeface="Arial"/>
              </a:rPr>
              <a:t>Especificar </a:t>
            </a:r>
            <a:r>
              <a:rPr sz="2000" dirty="0">
                <a:solidFill>
                  <a:srgbClr val="212165"/>
                </a:solidFill>
                <a:latin typeface="Arial"/>
                <a:cs typeface="Arial"/>
              </a:rPr>
              <a:t>con </a:t>
            </a:r>
            <a:r>
              <a:rPr sz="2000" spc="-5" dirty="0">
                <a:solidFill>
                  <a:srgbClr val="212165"/>
                </a:solidFill>
                <a:latin typeface="Arial"/>
                <a:cs typeface="Arial"/>
              </a:rPr>
              <a:t>claridad </a:t>
            </a:r>
            <a:r>
              <a:rPr sz="2000" dirty="0">
                <a:solidFill>
                  <a:srgbClr val="212165"/>
                </a:solidFill>
                <a:latin typeface="Arial"/>
                <a:cs typeface="Arial"/>
              </a:rPr>
              <a:t>el uso de los </a:t>
            </a:r>
            <a:r>
              <a:rPr sz="2000" spc="-5" dirty="0">
                <a:solidFill>
                  <a:srgbClr val="212165"/>
                </a:solidFill>
                <a:latin typeface="Arial"/>
                <a:cs typeface="Arial"/>
              </a:rPr>
              <a:t>recursos  </a:t>
            </a:r>
            <a:r>
              <a:rPr sz="2000" dirty="0">
                <a:solidFill>
                  <a:srgbClr val="212165"/>
                </a:solidFill>
                <a:latin typeface="Arial"/>
                <a:cs typeface="Arial"/>
              </a:rPr>
              <a:t>públicos y </a:t>
            </a:r>
            <a:r>
              <a:rPr sz="2000" spc="-5" dirty="0">
                <a:solidFill>
                  <a:srgbClr val="212165"/>
                </a:solidFill>
                <a:latin typeface="Arial"/>
                <a:cs typeface="Arial"/>
              </a:rPr>
              <a:t>facilitar </a:t>
            </a:r>
            <a:r>
              <a:rPr sz="2000" dirty="0">
                <a:solidFill>
                  <a:srgbClr val="212165"/>
                </a:solidFill>
                <a:latin typeface="Arial"/>
                <a:cs typeface="Arial"/>
              </a:rPr>
              <a:t>la </a:t>
            </a:r>
            <a:r>
              <a:rPr sz="2000" spc="-5" dirty="0">
                <a:solidFill>
                  <a:srgbClr val="212165"/>
                </a:solidFill>
                <a:latin typeface="Arial"/>
                <a:cs typeface="Arial"/>
              </a:rPr>
              <a:t>comparación</a:t>
            </a:r>
            <a:r>
              <a:rPr sz="2000" spc="-35" dirty="0">
                <a:solidFill>
                  <a:srgbClr val="212165"/>
                </a:solidFill>
                <a:latin typeface="Arial"/>
                <a:cs typeface="Arial"/>
              </a:rPr>
              <a:t> </a:t>
            </a:r>
            <a:r>
              <a:rPr sz="2000" spc="-5" dirty="0">
                <a:solidFill>
                  <a:srgbClr val="212165"/>
                </a:solidFill>
                <a:latin typeface="Arial"/>
                <a:cs typeface="Arial"/>
              </a:rPr>
              <a:t>internacional</a:t>
            </a:r>
            <a:endParaRPr sz="2000" dirty="0">
              <a:latin typeface="Arial"/>
              <a:cs typeface="Arial"/>
            </a:endParaRPr>
          </a:p>
          <a:p>
            <a:pPr marL="1612900" marR="93980" lvl="4" indent="-228600" algn="just">
              <a:lnSpc>
                <a:spcPct val="100000"/>
              </a:lnSpc>
              <a:spcBef>
                <a:spcPts val="465"/>
              </a:spcBef>
              <a:buChar char="•"/>
              <a:tabLst>
                <a:tab pos="1612265" algn="l"/>
                <a:tab pos="1612900" algn="l"/>
              </a:tabLst>
            </a:pPr>
            <a:r>
              <a:rPr sz="2000" spc="-5" dirty="0">
                <a:solidFill>
                  <a:srgbClr val="0033FF"/>
                </a:solidFill>
                <a:latin typeface="Arial"/>
                <a:cs typeface="Arial"/>
              </a:rPr>
              <a:t>Clasificaciones administrativas, económicas, funcionales </a:t>
            </a:r>
            <a:r>
              <a:rPr sz="2000" dirty="0">
                <a:solidFill>
                  <a:srgbClr val="0033FF"/>
                </a:solidFill>
                <a:latin typeface="Arial"/>
                <a:cs typeface="Arial"/>
              </a:rPr>
              <a:t>y  </a:t>
            </a:r>
            <a:r>
              <a:rPr sz="2000" spc="-5" dirty="0">
                <a:solidFill>
                  <a:srgbClr val="0033FF"/>
                </a:solidFill>
                <a:latin typeface="Arial"/>
                <a:cs typeface="Arial"/>
              </a:rPr>
              <a:t>programáticas,</a:t>
            </a:r>
            <a:r>
              <a:rPr sz="2000" spc="-5" dirty="0">
                <a:solidFill>
                  <a:srgbClr val="212165"/>
                </a:solidFill>
                <a:latin typeface="Arial"/>
                <a:cs typeface="Arial"/>
              </a:rPr>
              <a:t> conforme </a:t>
            </a:r>
            <a:r>
              <a:rPr sz="2000" dirty="0">
                <a:solidFill>
                  <a:srgbClr val="212165"/>
                </a:solidFill>
                <a:latin typeface="Arial"/>
                <a:cs typeface="Arial"/>
              </a:rPr>
              <a:t>a las </a:t>
            </a:r>
            <a:r>
              <a:rPr sz="2000" spc="-5" dirty="0">
                <a:solidFill>
                  <a:srgbClr val="212165"/>
                </a:solidFill>
                <a:latin typeface="Arial"/>
                <a:cs typeface="Arial"/>
              </a:rPr>
              <a:t>normas</a:t>
            </a:r>
            <a:r>
              <a:rPr sz="2000" spc="-20" dirty="0">
                <a:solidFill>
                  <a:srgbClr val="212165"/>
                </a:solidFill>
                <a:latin typeface="Arial"/>
                <a:cs typeface="Arial"/>
              </a:rPr>
              <a:t> </a:t>
            </a:r>
            <a:r>
              <a:rPr sz="2000" spc="-5" dirty="0">
                <a:solidFill>
                  <a:srgbClr val="212165"/>
                </a:solidFill>
                <a:latin typeface="Arial"/>
                <a:cs typeface="Arial"/>
              </a:rPr>
              <a:t>internacionales</a:t>
            </a:r>
            <a:endParaRPr sz="2000" dirty="0">
              <a:latin typeface="Arial"/>
              <a:cs typeface="Arial"/>
            </a:endParaRPr>
          </a:p>
          <a:p>
            <a:pPr marL="927100" marR="103505" lvl="3" algn="just">
              <a:lnSpc>
                <a:spcPct val="100000"/>
              </a:lnSpc>
              <a:spcBef>
                <a:spcPts val="470"/>
              </a:spcBef>
              <a:tabLst>
                <a:tab pos="1212215" algn="l"/>
                <a:tab pos="1212850" algn="l"/>
              </a:tabLst>
            </a:pPr>
            <a:r>
              <a:rPr lang="es-CO" sz="2000" b="1" spc="-5" dirty="0">
                <a:solidFill>
                  <a:srgbClr val="990000"/>
                </a:solidFill>
                <a:latin typeface="Arial"/>
                <a:cs typeface="Arial"/>
              </a:rPr>
              <a:t>- </a:t>
            </a:r>
            <a:r>
              <a:rPr sz="2000" b="1" spc="-5" dirty="0" err="1">
                <a:solidFill>
                  <a:srgbClr val="990000"/>
                </a:solidFill>
                <a:latin typeface="Arial"/>
                <a:cs typeface="Arial"/>
              </a:rPr>
              <a:t>Consistencia</a:t>
            </a:r>
            <a:r>
              <a:rPr sz="2000" b="1" spc="-5" dirty="0">
                <a:solidFill>
                  <a:srgbClr val="990000"/>
                </a:solidFill>
                <a:latin typeface="Arial"/>
                <a:cs typeface="Arial"/>
              </a:rPr>
              <a:t> </a:t>
            </a:r>
            <a:r>
              <a:rPr sz="2000" b="1" spc="-5" dirty="0" err="1">
                <a:solidFill>
                  <a:srgbClr val="990000"/>
                </a:solidFill>
                <a:latin typeface="Arial"/>
                <a:cs typeface="Arial"/>
              </a:rPr>
              <a:t>Interna</a:t>
            </a:r>
            <a:r>
              <a:rPr sz="2000" b="1" spc="-5" dirty="0">
                <a:solidFill>
                  <a:srgbClr val="990000"/>
                </a:solidFill>
                <a:latin typeface="Arial"/>
                <a:cs typeface="Arial"/>
              </a:rPr>
              <a:t> </a:t>
            </a:r>
            <a:r>
              <a:rPr lang="es-CO" sz="2000" b="1" dirty="0">
                <a:solidFill>
                  <a:srgbClr val="990000"/>
                </a:solidFill>
                <a:latin typeface="Arial"/>
                <a:cs typeface="Arial"/>
              </a:rPr>
              <a:t>-</a:t>
            </a:r>
            <a:r>
              <a:rPr sz="2000" b="1" dirty="0">
                <a:solidFill>
                  <a:srgbClr val="990000"/>
                </a:solidFill>
                <a:latin typeface="Arial"/>
                <a:cs typeface="Arial"/>
              </a:rPr>
              <a:t> </a:t>
            </a:r>
            <a:r>
              <a:rPr sz="2000" spc="-5" dirty="0">
                <a:solidFill>
                  <a:srgbClr val="10196A"/>
                </a:solidFill>
                <a:latin typeface="Arial"/>
                <a:cs typeface="Arial"/>
              </a:rPr>
              <a:t>Incluir reconciliaciones entre </a:t>
            </a:r>
            <a:r>
              <a:rPr sz="2000" dirty="0">
                <a:solidFill>
                  <a:srgbClr val="10196A"/>
                </a:solidFill>
                <a:latin typeface="Arial"/>
                <a:cs typeface="Arial"/>
              </a:rPr>
              <a:t>las  </a:t>
            </a:r>
            <a:r>
              <a:rPr sz="2000" spc="-5" dirty="0">
                <a:solidFill>
                  <a:srgbClr val="10196A"/>
                </a:solidFill>
                <a:latin typeface="Arial"/>
                <a:cs typeface="Arial"/>
              </a:rPr>
              <a:t>medidas alternativas </a:t>
            </a:r>
            <a:r>
              <a:rPr sz="2000" dirty="0">
                <a:solidFill>
                  <a:srgbClr val="10196A"/>
                </a:solidFill>
                <a:latin typeface="Arial"/>
                <a:cs typeface="Arial"/>
              </a:rPr>
              <a:t>de 3 </a:t>
            </a:r>
            <a:r>
              <a:rPr sz="2000" spc="-5" dirty="0">
                <a:solidFill>
                  <a:srgbClr val="10196A"/>
                </a:solidFill>
                <a:latin typeface="Arial"/>
                <a:cs typeface="Arial"/>
              </a:rPr>
              <a:t>agregados </a:t>
            </a:r>
            <a:r>
              <a:rPr sz="2000" spc="-5" dirty="0" err="1">
                <a:solidFill>
                  <a:srgbClr val="10196A"/>
                </a:solidFill>
                <a:latin typeface="Arial"/>
                <a:cs typeface="Arial"/>
              </a:rPr>
              <a:t>fiscales</a:t>
            </a:r>
            <a:r>
              <a:rPr sz="2000" spc="-5" dirty="0">
                <a:solidFill>
                  <a:srgbClr val="10196A"/>
                </a:solidFill>
                <a:latin typeface="Arial"/>
                <a:cs typeface="Arial"/>
              </a:rPr>
              <a:t> </a:t>
            </a:r>
            <a:r>
              <a:rPr sz="2000" spc="-5" dirty="0" err="1">
                <a:solidFill>
                  <a:srgbClr val="10196A"/>
                </a:solidFill>
                <a:latin typeface="Arial"/>
                <a:cs typeface="Arial"/>
              </a:rPr>
              <a:t>resumidos</a:t>
            </a:r>
            <a:r>
              <a:rPr lang="es-CO" sz="2000" spc="-5" dirty="0">
                <a:solidFill>
                  <a:srgbClr val="10196A"/>
                </a:solidFill>
                <a:latin typeface="Arial"/>
                <a:cs typeface="Arial"/>
              </a:rPr>
              <a:t> </a:t>
            </a:r>
            <a:r>
              <a:rPr sz="2000" spc="-5" dirty="0">
                <a:solidFill>
                  <a:srgbClr val="10196A"/>
                </a:solidFill>
                <a:latin typeface="Arial"/>
                <a:cs typeface="Arial"/>
              </a:rPr>
              <a:t>(</a:t>
            </a:r>
            <a:r>
              <a:rPr sz="2000" b="1" spc="-5" dirty="0">
                <a:solidFill>
                  <a:srgbClr val="0033FF"/>
                </a:solidFill>
                <a:latin typeface="Arial"/>
                <a:cs typeface="Arial"/>
              </a:rPr>
              <a:t>1,2</a:t>
            </a:r>
            <a:r>
              <a:rPr sz="2000" spc="-5" dirty="0">
                <a:solidFill>
                  <a:srgbClr val="92D050"/>
                </a:solidFill>
                <a:latin typeface="Arial"/>
                <a:cs typeface="Arial"/>
              </a:rPr>
              <a:t> </a:t>
            </a:r>
            <a:r>
              <a:rPr lang="es-CO" sz="2000" b="1" spc="-5" dirty="0" err="1">
                <a:latin typeface="Arial"/>
                <a:cs typeface="Arial"/>
              </a:rPr>
              <a:t>ó</a:t>
            </a:r>
            <a:r>
              <a:rPr sz="2000" b="1" dirty="0">
                <a:latin typeface="Arial"/>
                <a:cs typeface="Arial"/>
              </a:rPr>
              <a:t> </a:t>
            </a:r>
            <a:r>
              <a:rPr sz="2000" b="1" spc="-5" dirty="0">
                <a:solidFill>
                  <a:srgbClr val="0033FF"/>
                </a:solidFill>
                <a:latin typeface="Arial"/>
                <a:cs typeface="Arial"/>
              </a:rPr>
              <a:t>3</a:t>
            </a:r>
            <a:r>
              <a:rPr sz="2000" spc="-5" dirty="0">
                <a:solidFill>
                  <a:srgbClr val="10196A"/>
                </a:solidFill>
                <a:latin typeface="Arial"/>
                <a:cs typeface="Arial"/>
              </a:rPr>
              <a:t>):</a:t>
            </a:r>
            <a:endParaRPr sz="2000" dirty="0">
              <a:latin typeface="Arial"/>
              <a:cs typeface="Arial"/>
            </a:endParaRPr>
          </a:p>
          <a:p>
            <a:pPr marL="927100" marR="255904" lvl="3" algn="just">
              <a:lnSpc>
                <a:spcPct val="100000"/>
              </a:lnSpc>
              <a:spcBef>
                <a:spcPts val="500"/>
              </a:spcBef>
              <a:tabLst>
                <a:tab pos="1212215" algn="l"/>
                <a:tab pos="1212850" algn="l"/>
              </a:tabLst>
            </a:pPr>
            <a:r>
              <a:rPr lang="es-CO" sz="2000" b="1" spc="-5" dirty="0">
                <a:solidFill>
                  <a:srgbClr val="990000"/>
                </a:solidFill>
                <a:latin typeface="Arial"/>
                <a:cs typeface="Arial"/>
              </a:rPr>
              <a:t>- </a:t>
            </a:r>
            <a:r>
              <a:rPr sz="2000" b="1" spc="-5" dirty="0" err="1">
                <a:solidFill>
                  <a:srgbClr val="990000"/>
                </a:solidFill>
                <a:latin typeface="Arial"/>
                <a:cs typeface="Arial"/>
              </a:rPr>
              <a:t>Revisiones</a:t>
            </a:r>
            <a:r>
              <a:rPr sz="2000" b="1" spc="-5" dirty="0">
                <a:solidFill>
                  <a:srgbClr val="990000"/>
                </a:solidFill>
                <a:latin typeface="Arial"/>
                <a:cs typeface="Arial"/>
              </a:rPr>
              <a:t> </a:t>
            </a:r>
            <a:r>
              <a:rPr sz="2000" b="1" spc="-5" dirty="0" err="1">
                <a:solidFill>
                  <a:srgbClr val="990000"/>
                </a:solidFill>
                <a:latin typeface="Arial"/>
                <a:cs typeface="Arial"/>
              </a:rPr>
              <a:t>Históricas</a:t>
            </a:r>
            <a:r>
              <a:rPr sz="2000" b="1" spc="-5" dirty="0">
                <a:solidFill>
                  <a:srgbClr val="990000"/>
                </a:solidFill>
                <a:latin typeface="Arial"/>
                <a:cs typeface="Arial"/>
              </a:rPr>
              <a:t> </a:t>
            </a:r>
            <a:r>
              <a:rPr lang="es-CO" sz="2000" b="1" dirty="0">
                <a:solidFill>
                  <a:srgbClr val="990000"/>
                </a:solidFill>
                <a:latin typeface="Arial"/>
                <a:cs typeface="Arial"/>
              </a:rPr>
              <a:t>-</a:t>
            </a:r>
            <a:r>
              <a:rPr sz="2000" b="1" dirty="0">
                <a:solidFill>
                  <a:srgbClr val="990000"/>
                </a:solidFill>
                <a:latin typeface="Arial"/>
                <a:cs typeface="Arial"/>
              </a:rPr>
              <a:t> </a:t>
            </a:r>
            <a:r>
              <a:rPr sz="2000" dirty="0">
                <a:solidFill>
                  <a:srgbClr val="10196A"/>
                </a:solidFill>
                <a:latin typeface="Arial"/>
                <a:cs typeface="Arial"/>
              </a:rPr>
              <a:t>Se </a:t>
            </a:r>
            <a:r>
              <a:rPr sz="2000" spc="-5" dirty="0">
                <a:solidFill>
                  <a:srgbClr val="0033FF"/>
                </a:solidFill>
                <a:latin typeface="Arial"/>
                <a:cs typeface="Arial"/>
              </a:rPr>
              <a:t>divulgan, </a:t>
            </a:r>
            <a:r>
              <a:rPr sz="2000" dirty="0">
                <a:solidFill>
                  <a:srgbClr val="0033FF"/>
                </a:solidFill>
                <a:latin typeface="Arial"/>
                <a:cs typeface="Arial"/>
              </a:rPr>
              <a:t>explican y </a:t>
            </a:r>
            <a:r>
              <a:rPr sz="2000" spc="-5" dirty="0">
                <a:solidFill>
                  <a:srgbClr val="0033FF"/>
                </a:solidFill>
                <a:latin typeface="Arial"/>
                <a:cs typeface="Arial"/>
              </a:rPr>
              <a:t>establecen  cuadros puente</a:t>
            </a:r>
            <a:r>
              <a:rPr sz="2000" spc="-5" dirty="0">
                <a:solidFill>
                  <a:srgbClr val="00B050"/>
                </a:solidFill>
                <a:latin typeface="Arial"/>
                <a:cs typeface="Arial"/>
              </a:rPr>
              <a:t> </a:t>
            </a:r>
            <a:r>
              <a:rPr sz="2000" spc="-5" dirty="0">
                <a:solidFill>
                  <a:srgbClr val="10196A"/>
                </a:solidFill>
                <a:latin typeface="Arial"/>
                <a:cs typeface="Arial"/>
              </a:rPr>
              <a:t>entre </a:t>
            </a:r>
            <a:r>
              <a:rPr sz="2000" dirty="0">
                <a:solidFill>
                  <a:srgbClr val="10196A"/>
                </a:solidFill>
                <a:latin typeface="Arial"/>
                <a:cs typeface="Arial"/>
              </a:rPr>
              <a:t>las </a:t>
            </a:r>
            <a:r>
              <a:rPr sz="2000" spc="-5" dirty="0">
                <a:solidFill>
                  <a:srgbClr val="10196A"/>
                </a:solidFill>
                <a:latin typeface="Arial"/>
                <a:cs typeface="Arial"/>
              </a:rPr>
              <a:t>principales revisiones </a:t>
            </a:r>
            <a:r>
              <a:rPr sz="2000" dirty="0">
                <a:solidFill>
                  <a:srgbClr val="10196A"/>
                </a:solidFill>
                <a:latin typeface="Arial"/>
                <a:cs typeface="Arial"/>
              </a:rPr>
              <a:t>de las  </a:t>
            </a:r>
            <a:r>
              <a:rPr sz="2000" spc="-5" dirty="0">
                <a:solidFill>
                  <a:srgbClr val="10196A"/>
                </a:solidFill>
                <a:latin typeface="Arial"/>
                <a:cs typeface="Arial"/>
              </a:rPr>
              <a:t>estadísticas fiscales</a:t>
            </a:r>
            <a:r>
              <a:rPr sz="2000" spc="-15" dirty="0">
                <a:solidFill>
                  <a:srgbClr val="10196A"/>
                </a:solidFill>
                <a:latin typeface="Arial"/>
                <a:cs typeface="Arial"/>
              </a:rPr>
              <a:t> </a:t>
            </a:r>
            <a:r>
              <a:rPr sz="2000" spc="-5" dirty="0">
                <a:solidFill>
                  <a:srgbClr val="10196A"/>
                </a:solidFill>
                <a:latin typeface="Arial"/>
                <a:cs typeface="Arial"/>
              </a:rPr>
              <a:t>históricas</a:t>
            </a:r>
            <a:endParaRPr sz="2000" dirty="0">
              <a:latin typeface="Arial"/>
              <a:cs typeface="Arial"/>
            </a:endParaRPr>
          </a:p>
        </p:txBody>
      </p:sp>
    </p:spTree>
    <p:extLst>
      <p:ext uri="{BB962C8B-B14F-4D97-AF65-F5344CB8AC3E}">
        <p14:creationId xmlns:p14="http://schemas.microsoft.com/office/powerpoint/2010/main" val="27046790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36</a:t>
            </a:fld>
            <a:endParaRPr lang="es-ES_tradnl"/>
          </a:p>
        </p:txBody>
      </p:sp>
      <p:sp>
        <p:nvSpPr>
          <p:cNvPr id="3" name="object 2"/>
          <p:cNvSpPr txBox="1">
            <a:spLocks/>
          </p:cNvSpPr>
          <p:nvPr/>
        </p:nvSpPr>
        <p:spPr>
          <a:xfrm>
            <a:off x="78739" y="36606"/>
            <a:ext cx="7070090" cy="887422"/>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spcBef>
                <a:spcPts val="100"/>
              </a:spcBef>
            </a:pPr>
            <a:r>
              <a:rPr lang="es-CO" kern="0" spc="-5" dirty="0"/>
              <a:t>Presentación </a:t>
            </a:r>
            <a:r>
              <a:rPr lang="es-CO" kern="0" dirty="0"/>
              <a:t>de </a:t>
            </a:r>
            <a:r>
              <a:rPr lang="es-CO" kern="0" spc="-5" dirty="0"/>
              <a:t>Informes Fiscales: Pilar</a:t>
            </a:r>
            <a:r>
              <a:rPr lang="es-CO" kern="0" spc="75" dirty="0"/>
              <a:t> </a:t>
            </a:r>
            <a:r>
              <a:rPr lang="es-CO" kern="0" dirty="0"/>
              <a:t>I</a:t>
            </a:r>
          </a:p>
          <a:p>
            <a:pPr marL="12700" lvl="1" algn="l">
              <a:spcBef>
                <a:spcPts val="100"/>
              </a:spcBef>
            </a:pPr>
            <a:r>
              <a:rPr lang="es-CO" sz="2400" spc="-5" dirty="0">
                <a:solidFill>
                  <a:schemeClr val="bg1"/>
                </a:solidFill>
                <a:latin typeface="Arial"/>
                <a:cs typeface="Arial"/>
              </a:rPr>
              <a:t>4. Integridad</a:t>
            </a:r>
            <a:endParaRPr lang="es-CO" sz="2400" dirty="0">
              <a:solidFill>
                <a:schemeClr val="bg1"/>
              </a:solidFill>
              <a:latin typeface="Arial"/>
              <a:cs typeface="Arial"/>
            </a:endParaRPr>
          </a:p>
        </p:txBody>
      </p:sp>
      <p:sp>
        <p:nvSpPr>
          <p:cNvPr id="7" name="object 3"/>
          <p:cNvSpPr txBox="1"/>
          <p:nvPr/>
        </p:nvSpPr>
        <p:spPr>
          <a:xfrm>
            <a:off x="-72008" y="1110332"/>
            <a:ext cx="8892480" cy="4534575"/>
          </a:xfrm>
          <a:prstGeom prst="rect">
            <a:avLst/>
          </a:prstGeom>
        </p:spPr>
        <p:txBody>
          <a:bodyPr vert="horz" wrap="square" lIns="0" tIns="12700" rIns="0" bIns="0" rtlCol="0">
            <a:spAutoFit/>
          </a:bodyPr>
          <a:lstStyle/>
          <a:p>
            <a:pPr marL="469900" marR="742315" algn="just">
              <a:lnSpc>
                <a:spcPct val="100099"/>
              </a:lnSpc>
            </a:pPr>
            <a:r>
              <a:rPr sz="2000" b="1" i="1" spc="-5" dirty="0">
                <a:solidFill>
                  <a:srgbClr val="800000"/>
                </a:solidFill>
                <a:latin typeface="Arial"/>
                <a:cs typeface="Arial"/>
              </a:rPr>
              <a:t>Las estadísticas fiscales </a:t>
            </a:r>
            <a:r>
              <a:rPr sz="2000" b="1" i="1" dirty="0">
                <a:solidFill>
                  <a:srgbClr val="800000"/>
                </a:solidFill>
                <a:latin typeface="Arial"/>
                <a:cs typeface="Arial"/>
              </a:rPr>
              <a:t>y </a:t>
            </a:r>
            <a:r>
              <a:rPr sz="2000" b="1" i="1" spc="-5" dirty="0">
                <a:solidFill>
                  <a:srgbClr val="800000"/>
                </a:solidFill>
                <a:latin typeface="Arial"/>
                <a:cs typeface="Arial"/>
              </a:rPr>
              <a:t>los estados financieros  deberán </a:t>
            </a:r>
            <a:r>
              <a:rPr sz="2000" b="1" i="1" dirty="0">
                <a:solidFill>
                  <a:srgbClr val="800000"/>
                </a:solidFill>
                <a:latin typeface="Arial"/>
                <a:cs typeface="Arial"/>
              </a:rPr>
              <a:t>ser </a:t>
            </a:r>
            <a:r>
              <a:rPr sz="2000" b="1" i="1" spc="-5" dirty="0">
                <a:solidFill>
                  <a:srgbClr val="800000"/>
                </a:solidFill>
                <a:latin typeface="Arial"/>
                <a:cs typeface="Arial"/>
              </a:rPr>
              <a:t>fiables, sujetos </a:t>
            </a:r>
            <a:r>
              <a:rPr sz="2000" b="1" i="1" dirty="0">
                <a:solidFill>
                  <a:srgbClr val="800000"/>
                </a:solidFill>
                <a:latin typeface="Arial"/>
                <a:cs typeface="Arial"/>
              </a:rPr>
              <a:t>a </a:t>
            </a:r>
            <a:r>
              <a:rPr sz="2000" b="1" i="1" spc="-5" dirty="0">
                <a:solidFill>
                  <a:srgbClr val="800000"/>
                </a:solidFill>
                <a:latin typeface="Arial"/>
                <a:cs typeface="Arial"/>
              </a:rPr>
              <a:t>escrutinio externo </a:t>
            </a:r>
            <a:r>
              <a:rPr sz="2000" b="1" i="1" dirty="0">
                <a:solidFill>
                  <a:srgbClr val="800000"/>
                </a:solidFill>
                <a:latin typeface="Arial"/>
                <a:cs typeface="Arial"/>
              </a:rPr>
              <a:t>y  </a:t>
            </a:r>
            <a:r>
              <a:rPr sz="2000" b="1" i="1" spc="-5" dirty="0">
                <a:solidFill>
                  <a:srgbClr val="800000"/>
                </a:solidFill>
                <a:latin typeface="Arial"/>
                <a:cs typeface="Arial"/>
              </a:rPr>
              <a:t>facilitar la rendición de</a:t>
            </a:r>
            <a:r>
              <a:rPr sz="2000" b="1" i="1" spc="-15" dirty="0">
                <a:solidFill>
                  <a:srgbClr val="800000"/>
                </a:solidFill>
                <a:latin typeface="Arial"/>
                <a:cs typeface="Arial"/>
              </a:rPr>
              <a:t> </a:t>
            </a:r>
            <a:r>
              <a:rPr sz="2000" b="1" i="1" spc="-5" dirty="0">
                <a:solidFill>
                  <a:srgbClr val="800000"/>
                </a:solidFill>
                <a:latin typeface="Arial"/>
                <a:cs typeface="Arial"/>
              </a:rPr>
              <a:t>cuentas.</a:t>
            </a:r>
            <a:endParaRPr sz="2000" dirty="0">
              <a:latin typeface="Arial"/>
              <a:cs typeface="Arial"/>
            </a:endParaRPr>
          </a:p>
          <a:p>
            <a:pPr marL="812800" lvl="2" indent="-342900">
              <a:lnSpc>
                <a:spcPct val="100000"/>
              </a:lnSpc>
              <a:spcBef>
                <a:spcPts val="590"/>
              </a:spcBef>
              <a:buChar char="•"/>
              <a:tabLst>
                <a:tab pos="812165" algn="l"/>
                <a:tab pos="812800" algn="l"/>
              </a:tabLst>
            </a:pPr>
            <a:r>
              <a:rPr sz="2200" b="1" dirty="0">
                <a:solidFill>
                  <a:srgbClr val="212165"/>
                </a:solidFill>
                <a:latin typeface="Arial"/>
                <a:cs typeface="Arial"/>
              </a:rPr>
              <a:t>Medido</a:t>
            </a:r>
            <a:r>
              <a:rPr sz="2200" b="1" spc="-10" dirty="0">
                <a:solidFill>
                  <a:srgbClr val="212165"/>
                </a:solidFill>
                <a:latin typeface="Arial"/>
                <a:cs typeface="Arial"/>
              </a:rPr>
              <a:t> </a:t>
            </a:r>
            <a:r>
              <a:rPr sz="2200" b="1" dirty="0">
                <a:solidFill>
                  <a:srgbClr val="212165"/>
                </a:solidFill>
                <a:latin typeface="Arial"/>
                <a:cs typeface="Arial"/>
              </a:rPr>
              <a:t>por:</a:t>
            </a:r>
            <a:endParaRPr sz="2200" b="1" dirty="0">
              <a:latin typeface="Arial"/>
              <a:cs typeface="Arial"/>
            </a:endParaRPr>
          </a:p>
          <a:p>
            <a:pPr marL="927100" marR="5080" lvl="3" algn="just">
              <a:lnSpc>
                <a:spcPct val="100000"/>
              </a:lnSpc>
              <a:spcBef>
                <a:spcPts val="484"/>
              </a:spcBef>
              <a:tabLst>
                <a:tab pos="1212215" algn="l"/>
                <a:tab pos="1212850" algn="l"/>
              </a:tabLst>
            </a:pPr>
            <a:r>
              <a:rPr lang="es-CO" sz="1800" b="1" spc="-5" dirty="0">
                <a:solidFill>
                  <a:srgbClr val="990000"/>
                </a:solidFill>
                <a:latin typeface="Arial"/>
                <a:cs typeface="Arial"/>
              </a:rPr>
              <a:t>- </a:t>
            </a:r>
            <a:r>
              <a:rPr sz="2000" b="1" spc="-5" dirty="0" err="1">
                <a:solidFill>
                  <a:srgbClr val="990000"/>
                </a:solidFill>
                <a:latin typeface="Arial"/>
                <a:cs typeface="Arial"/>
              </a:rPr>
              <a:t>Integridad</a:t>
            </a:r>
            <a:r>
              <a:rPr sz="2000" b="1" spc="-5" dirty="0">
                <a:solidFill>
                  <a:srgbClr val="990000"/>
                </a:solidFill>
                <a:latin typeface="Arial"/>
                <a:cs typeface="Arial"/>
              </a:rPr>
              <a:t> </a:t>
            </a:r>
            <a:r>
              <a:rPr lang="es-CO" sz="2000" b="1" spc="-5" dirty="0" err="1">
                <a:solidFill>
                  <a:srgbClr val="990000"/>
                </a:solidFill>
                <a:latin typeface="Arial"/>
                <a:cs typeface="Arial"/>
              </a:rPr>
              <a:t>E</a:t>
            </a:r>
            <a:r>
              <a:rPr sz="2000" b="1" spc="-5" dirty="0" err="1">
                <a:solidFill>
                  <a:srgbClr val="990000"/>
                </a:solidFill>
                <a:latin typeface="Arial"/>
                <a:cs typeface="Arial"/>
              </a:rPr>
              <a:t>stadística</a:t>
            </a:r>
            <a:r>
              <a:rPr sz="2000" b="1" spc="-5" dirty="0">
                <a:solidFill>
                  <a:srgbClr val="990000"/>
                </a:solidFill>
                <a:latin typeface="Arial"/>
                <a:cs typeface="Arial"/>
              </a:rPr>
              <a:t> </a:t>
            </a:r>
            <a:r>
              <a:rPr lang="es-CO" sz="2000" b="1" spc="-5" dirty="0">
                <a:solidFill>
                  <a:srgbClr val="990000"/>
                </a:solidFill>
                <a:latin typeface="Arial"/>
                <a:cs typeface="Arial"/>
              </a:rPr>
              <a:t>-</a:t>
            </a:r>
            <a:r>
              <a:rPr sz="2000" b="1" dirty="0">
                <a:solidFill>
                  <a:srgbClr val="990000"/>
                </a:solidFill>
                <a:latin typeface="Arial"/>
                <a:cs typeface="Arial"/>
              </a:rPr>
              <a:t> </a:t>
            </a:r>
            <a:r>
              <a:rPr sz="1800" dirty="0">
                <a:solidFill>
                  <a:srgbClr val="0033FF"/>
                </a:solidFill>
                <a:latin typeface="Arial"/>
                <a:cs typeface="Arial"/>
              </a:rPr>
              <a:t>Divulgación de las </a:t>
            </a:r>
            <a:r>
              <a:rPr sz="1800" spc="-5" dirty="0">
                <a:solidFill>
                  <a:srgbClr val="0033FF"/>
                </a:solidFill>
                <a:latin typeface="Arial"/>
                <a:cs typeface="Arial"/>
              </a:rPr>
              <a:t>estadísticas fiscales  conforme </a:t>
            </a:r>
            <a:r>
              <a:rPr sz="1800" dirty="0">
                <a:solidFill>
                  <a:srgbClr val="0033FF"/>
                </a:solidFill>
                <a:latin typeface="Arial"/>
                <a:cs typeface="Arial"/>
              </a:rPr>
              <a:t>a las </a:t>
            </a:r>
            <a:r>
              <a:rPr sz="1800" spc="-5" dirty="0">
                <a:solidFill>
                  <a:srgbClr val="0033FF"/>
                </a:solidFill>
                <a:latin typeface="Arial"/>
                <a:cs typeface="Arial"/>
              </a:rPr>
              <a:t>normas internacionales</a:t>
            </a:r>
            <a:r>
              <a:rPr sz="1800" spc="-5" dirty="0">
                <a:solidFill>
                  <a:srgbClr val="212165"/>
                </a:solidFill>
                <a:latin typeface="Arial"/>
                <a:cs typeface="Arial"/>
              </a:rPr>
              <a:t>, </a:t>
            </a:r>
            <a:r>
              <a:rPr sz="1800" spc="-5" dirty="0">
                <a:solidFill>
                  <a:schemeClr val="tx2">
                    <a:lumMod val="95000"/>
                    <a:lumOff val="5000"/>
                  </a:schemeClr>
                </a:solidFill>
                <a:latin typeface="Arial"/>
                <a:cs typeface="Arial"/>
              </a:rPr>
              <a:t>compilación </a:t>
            </a:r>
            <a:r>
              <a:rPr sz="1800" dirty="0">
                <a:solidFill>
                  <a:schemeClr val="tx2">
                    <a:lumMod val="95000"/>
                    <a:lumOff val="5000"/>
                  </a:schemeClr>
                </a:solidFill>
                <a:latin typeface="Arial"/>
                <a:cs typeface="Arial"/>
              </a:rPr>
              <a:t>por  </a:t>
            </a:r>
            <a:r>
              <a:rPr sz="1800" spc="-5" dirty="0">
                <a:solidFill>
                  <a:schemeClr val="tx2">
                    <a:lumMod val="95000"/>
                    <a:lumOff val="5000"/>
                  </a:schemeClr>
                </a:solidFill>
                <a:latin typeface="Arial"/>
                <a:cs typeface="Arial"/>
              </a:rPr>
              <a:t>organismo gubernamental especifico </a:t>
            </a:r>
            <a:r>
              <a:rPr sz="1800" dirty="0">
                <a:solidFill>
                  <a:schemeClr val="tx2">
                    <a:lumMod val="95000"/>
                    <a:lumOff val="5000"/>
                  </a:schemeClr>
                </a:solidFill>
                <a:latin typeface="Arial"/>
                <a:cs typeface="Arial"/>
              </a:rPr>
              <a:t>o</a:t>
            </a:r>
            <a:r>
              <a:rPr sz="1800" spc="-5" dirty="0">
                <a:solidFill>
                  <a:schemeClr val="tx2">
                    <a:lumMod val="95000"/>
                    <a:lumOff val="5000"/>
                  </a:schemeClr>
                </a:solidFill>
                <a:latin typeface="Arial"/>
                <a:cs typeface="Arial"/>
              </a:rPr>
              <a:t> independiente</a:t>
            </a:r>
            <a:endParaRPr sz="1800" dirty="0">
              <a:solidFill>
                <a:schemeClr val="tx2">
                  <a:lumMod val="95000"/>
                  <a:lumOff val="5000"/>
                </a:schemeClr>
              </a:solidFill>
              <a:latin typeface="Arial"/>
              <a:cs typeface="Arial"/>
            </a:endParaRPr>
          </a:p>
          <a:p>
            <a:pPr marL="927100" marR="570230" lvl="3" algn="just">
              <a:lnSpc>
                <a:spcPct val="100000"/>
              </a:lnSpc>
              <a:spcBef>
                <a:spcPts val="465"/>
              </a:spcBef>
              <a:tabLst>
                <a:tab pos="1212215" algn="l"/>
                <a:tab pos="1212850" algn="l"/>
              </a:tabLst>
            </a:pPr>
            <a:r>
              <a:rPr lang="es-CO" sz="1800" b="1" spc="-5" dirty="0">
                <a:solidFill>
                  <a:srgbClr val="990000"/>
                </a:solidFill>
                <a:latin typeface="Arial"/>
                <a:cs typeface="Arial"/>
              </a:rPr>
              <a:t>- </a:t>
            </a:r>
            <a:r>
              <a:rPr sz="2000" b="1" spc="-5" dirty="0" err="1">
                <a:solidFill>
                  <a:srgbClr val="990000"/>
                </a:solidFill>
                <a:latin typeface="Arial"/>
                <a:cs typeface="Arial"/>
              </a:rPr>
              <a:t>Auditoría</a:t>
            </a:r>
            <a:r>
              <a:rPr sz="2000" b="1" spc="-5" dirty="0">
                <a:solidFill>
                  <a:srgbClr val="990000"/>
                </a:solidFill>
                <a:latin typeface="Arial"/>
                <a:cs typeface="Arial"/>
              </a:rPr>
              <a:t> Externa </a:t>
            </a:r>
            <a:r>
              <a:rPr lang="es-CO" sz="2000" b="1" spc="-5" dirty="0">
                <a:solidFill>
                  <a:srgbClr val="990000"/>
                </a:solidFill>
                <a:latin typeface="Arial"/>
                <a:cs typeface="Arial"/>
              </a:rPr>
              <a:t>-</a:t>
            </a:r>
            <a:r>
              <a:rPr sz="2000" b="1" dirty="0">
                <a:solidFill>
                  <a:srgbClr val="990000"/>
                </a:solidFill>
                <a:latin typeface="Arial"/>
                <a:cs typeface="Arial"/>
              </a:rPr>
              <a:t> </a:t>
            </a:r>
            <a:r>
              <a:rPr sz="1800" dirty="0">
                <a:solidFill>
                  <a:srgbClr val="0033FF"/>
                </a:solidFill>
                <a:latin typeface="Arial"/>
                <a:cs typeface="Arial"/>
              </a:rPr>
              <a:t>Los </a:t>
            </a:r>
            <a:r>
              <a:rPr sz="1800" spc="-5" dirty="0">
                <a:solidFill>
                  <a:srgbClr val="0033FF"/>
                </a:solidFill>
                <a:latin typeface="Arial"/>
                <a:cs typeface="Arial"/>
              </a:rPr>
              <a:t>estados financieros </a:t>
            </a:r>
            <a:r>
              <a:rPr sz="1800" dirty="0">
                <a:solidFill>
                  <a:srgbClr val="0033FF"/>
                </a:solidFill>
                <a:latin typeface="Arial"/>
                <a:cs typeface="Arial"/>
              </a:rPr>
              <a:t>anuales </a:t>
            </a:r>
            <a:r>
              <a:rPr sz="1800" spc="-5" dirty="0">
                <a:solidFill>
                  <a:srgbClr val="0033FF"/>
                </a:solidFill>
                <a:latin typeface="Arial"/>
                <a:cs typeface="Arial"/>
              </a:rPr>
              <a:t>están  sujetos </a:t>
            </a:r>
            <a:r>
              <a:rPr sz="1800" dirty="0">
                <a:solidFill>
                  <a:srgbClr val="0033FF"/>
                </a:solidFill>
                <a:latin typeface="Arial"/>
                <a:cs typeface="Arial"/>
              </a:rPr>
              <a:t>a una </a:t>
            </a:r>
            <a:r>
              <a:rPr sz="1800" spc="-5" dirty="0">
                <a:solidFill>
                  <a:srgbClr val="0033FF"/>
                </a:solidFill>
                <a:latin typeface="Arial"/>
                <a:cs typeface="Arial"/>
              </a:rPr>
              <a:t>auditoría </a:t>
            </a:r>
            <a:r>
              <a:rPr sz="1800" dirty="0">
                <a:solidFill>
                  <a:srgbClr val="0033FF"/>
                </a:solidFill>
                <a:latin typeface="Arial"/>
                <a:cs typeface="Arial"/>
              </a:rPr>
              <a:t>publicada por una </a:t>
            </a:r>
            <a:r>
              <a:rPr sz="1800" spc="-5" dirty="0">
                <a:solidFill>
                  <a:srgbClr val="0033FF"/>
                </a:solidFill>
                <a:latin typeface="Arial"/>
                <a:cs typeface="Arial"/>
              </a:rPr>
              <a:t>institución </a:t>
            </a:r>
            <a:r>
              <a:rPr sz="1800" dirty="0">
                <a:solidFill>
                  <a:srgbClr val="0033FF"/>
                </a:solidFill>
                <a:latin typeface="Arial"/>
                <a:cs typeface="Arial"/>
              </a:rPr>
              <a:t>de  </a:t>
            </a:r>
            <a:r>
              <a:rPr sz="1800" spc="-5" dirty="0">
                <a:solidFill>
                  <a:srgbClr val="0033FF"/>
                </a:solidFill>
                <a:latin typeface="Arial"/>
                <a:cs typeface="Arial"/>
              </a:rPr>
              <a:t>auditores independientes </a:t>
            </a:r>
            <a:r>
              <a:rPr sz="1800" dirty="0">
                <a:solidFill>
                  <a:srgbClr val="0033FF"/>
                </a:solidFill>
                <a:latin typeface="Arial"/>
                <a:cs typeface="Arial"/>
              </a:rPr>
              <a:t>que valide su</a:t>
            </a:r>
            <a:r>
              <a:rPr sz="1800" spc="-15" dirty="0">
                <a:solidFill>
                  <a:srgbClr val="0033FF"/>
                </a:solidFill>
                <a:latin typeface="Arial"/>
                <a:cs typeface="Arial"/>
              </a:rPr>
              <a:t> </a:t>
            </a:r>
            <a:r>
              <a:rPr sz="1800" spc="-5" dirty="0">
                <a:solidFill>
                  <a:srgbClr val="0033FF"/>
                </a:solidFill>
                <a:latin typeface="Arial"/>
                <a:cs typeface="Arial"/>
              </a:rPr>
              <a:t>confiabilidad</a:t>
            </a:r>
            <a:endParaRPr sz="1800" dirty="0">
              <a:solidFill>
                <a:srgbClr val="0033FF"/>
              </a:solidFill>
              <a:latin typeface="Arial"/>
              <a:cs typeface="Arial"/>
            </a:endParaRPr>
          </a:p>
          <a:p>
            <a:pPr marL="927100" lvl="3">
              <a:lnSpc>
                <a:spcPct val="100000"/>
              </a:lnSpc>
              <a:spcBef>
                <a:spcPts val="470"/>
              </a:spcBef>
              <a:tabLst>
                <a:tab pos="1212215" algn="l"/>
                <a:tab pos="1212850" algn="l"/>
              </a:tabLst>
            </a:pPr>
            <a:r>
              <a:rPr lang="es-CO" sz="1800" b="1" spc="-5" dirty="0">
                <a:solidFill>
                  <a:srgbClr val="990000"/>
                </a:solidFill>
                <a:latin typeface="Arial"/>
                <a:cs typeface="Arial"/>
              </a:rPr>
              <a:t>- </a:t>
            </a:r>
            <a:r>
              <a:rPr sz="2000" b="1" spc="-5" dirty="0" err="1">
                <a:solidFill>
                  <a:srgbClr val="990000"/>
                </a:solidFill>
                <a:latin typeface="Arial"/>
                <a:cs typeface="Arial"/>
              </a:rPr>
              <a:t>Comparabilidad</a:t>
            </a:r>
            <a:r>
              <a:rPr sz="2000" b="1" spc="-5" dirty="0">
                <a:solidFill>
                  <a:srgbClr val="990000"/>
                </a:solidFill>
                <a:latin typeface="Arial"/>
                <a:cs typeface="Arial"/>
              </a:rPr>
              <a:t> </a:t>
            </a:r>
            <a:r>
              <a:rPr sz="2000" b="1" dirty="0">
                <a:solidFill>
                  <a:srgbClr val="990000"/>
                </a:solidFill>
                <a:latin typeface="Arial"/>
                <a:cs typeface="Arial"/>
              </a:rPr>
              <a:t>de </a:t>
            </a:r>
            <a:r>
              <a:rPr sz="2000" b="1" spc="-5" dirty="0">
                <a:solidFill>
                  <a:srgbClr val="990000"/>
                </a:solidFill>
                <a:latin typeface="Arial"/>
                <a:cs typeface="Arial"/>
              </a:rPr>
              <a:t>la </a:t>
            </a:r>
            <a:r>
              <a:rPr lang="es-CO" sz="2000" b="1" spc="-5" dirty="0" err="1">
                <a:solidFill>
                  <a:srgbClr val="990000"/>
                </a:solidFill>
                <a:latin typeface="Arial"/>
                <a:cs typeface="Arial"/>
              </a:rPr>
              <a:t>I</a:t>
            </a:r>
            <a:r>
              <a:rPr sz="2000" b="1" spc="-5" dirty="0" err="1">
                <a:solidFill>
                  <a:srgbClr val="990000"/>
                </a:solidFill>
                <a:latin typeface="Arial"/>
                <a:cs typeface="Arial"/>
              </a:rPr>
              <a:t>nformación</a:t>
            </a:r>
            <a:r>
              <a:rPr sz="2000" b="1" spc="-5" dirty="0">
                <a:solidFill>
                  <a:srgbClr val="990000"/>
                </a:solidFill>
                <a:latin typeface="Arial"/>
                <a:cs typeface="Arial"/>
              </a:rPr>
              <a:t> </a:t>
            </a:r>
            <a:r>
              <a:rPr lang="es-CO" sz="2000" b="1" spc="-10" dirty="0">
                <a:solidFill>
                  <a:srgbClr val="990000"/>
                </a:solidFill>
                <a:latin typeface="Arial"/>
                <a:cs typeface="Arial"/>
              </a:rPr>
              <a:t>F</a:t>
            </a:r>
            <a:r>
              <a:rPr sz="2000" b="1" spc="-10" dirty="0" err="1">
                <a:solidFill>
                  <a:srgbClr val="990000"/>
                </a:solidFill>
                <a:latin typeface="Arial"/>
                <a:cs typeface="Arial"/>
              </a:rPr>
              <a:t>iscal</a:t>
            </a:r>
            <a:r>
              <a:rPr lang="es-CO" sz="2000" b="1" spc="-10" dirty="0">
                <a:solidFill>
                  <a:srgbClr val="990000"/>
                </a:solidFill>
                <a:latin typeface="Arial"/>
                <a:cs typeface="Arial"/>
              </a:rPr>
              <a:t> -</a:t>
            </a:r>
            <a:endParaRPr sz="2000" dirty="0">
              <a:latin typeface="Arial"/>
              <a:cs typeface="Arial"/>
            </a:endParaRPr>
          </a:p>
          <a:p>
            <a:pPr marL="1612900" marR="171450" lvl="4" indent="-228600" algn="just">
              <a:lnSpc>
                <a:spcPct val="100000"/>
              </a:lnSpc>
              <a:spcBef>
                <a:spcPts val="500"/>
              </a:spcBef>
              <a:buChar char="•"/>
              <a:tabLst>
                <a:tab pos="1612265" algn="l"/>
                <a:tab pos="1612900" algn="l"/>
              </a:tabLst>
            </a:pPr>
            <a:r>
              <a:rPr sz="1800" dirty="0">
                <a:solidFill>
                  <a:srgbClr val="212165"/>
                </a:solidFill>
                <a:latin typeface="Arial"/>
                <a:cs typeface="Arial"/>
              </a:rPr>
              <a:t>Se </a:t>
            </a:r>
            <a:r>
              <a:rPr sz="1800" spc="-5" dirty="0">
                <a:solidFill>
                  <a:srgbClr val="212165"/>
                </a:solidFill>
                <a:latin typeface="Arial"/>
                <a:cs typeface="Arial"/>
              </a:rPr>
              <a:t>presentan pronósticos fiscales, presupuestos </a:t>
            </a:r>
            <a:r>
              <a:rPr sz="1800" dirty="0">
                <a:solidFill>
                  <a:srgbClr val="212165"/>
                </a:solidFill>
                <a:latin typeface="Arial"/>
                <a:cs typeface="Arial"/>
              </a:rPr>
              <a:t>e </a:t>
            </a:r>
            <a:r>
              <a:rPr sz="1800" spc="-5" dirty="0">
                <a:solidFill>
                  <a:srgbClr val="212165"/>
                </a:solidFill>
                <a:latin typeface="Arial"/>
                <a:cs typeface="Arial"/>
              </a:rPr>
              <a:t>informes  fiscales </a:t>
            </a:r>
            <a:r>
              <a:rPr sz="1800" dirty="0">
                <a:solidFill>
                  <a:srgbClr val="212165"/>
                </a:solidFill>
                <a:latin typeface="Arial"/>
                <a:cs typeface="Arial"/>
              </a:rPr>
              <a:t>de </a:t>
            </a:r>
            <a:r>
              <a:rPr sz="1800" spc="-5" dirty="0" err="1">
                <a:solidFill>
                  <a:srgbClr val="212165"/>
                </a:solidFill>
                <a:latin typeface="Arial"/>
                <a:cs typeface="Arial"/>
              </a:rPr>
              <a:t>manera</a:t>
            </a:r>
            <a:r>
              <a:rPr sz="1800" spc="-25" dirty="0">
                <a:solidFill>
                  <a:srgbClr val="212165"/>
                </a:solidFill>
                <a:latin typeface="Arial"/>
                <a:cs typeface="Arial"/>
              </a:rPr>
              <a:t> </a:t>
            </a:r>
            <a:r>
              <a:rPr sz="1800" spc="-5" dirty="0">
                <a:solidFill>
                  <a:srgbClr val="212165"/>
                </a:solidFill>
                <a:latin typeface="Arial"/>
                <a:cs typeface="Arial"/>
              </a:rPr>
              <a:t>comparable</a:t>
            </a:r>
            <a:endParaRPr lang="es-CO" sz="1800" spc="-5" dirty="0">
              <a:solidFill>
                <a:srgbClr val="212165"/>
              </a:solidFill>
              <a:latin typeface="Arial"/>
              <a:cs typeface="Arial"/>
            </a:endParaRPr>
          </a:p>
          <a:p>
            <a:pPr marL="1612900" marR="171450" lvl="4" indent="-228600" algn="just">
              <a:lnSpc>
                <a:spcPct val="100000"/>
              </a:lnSpc>
              <a:spcBef>
                <a:spcPts val="500"/>
              </a:spcBef>
              <a:buChar char="•"/>
              <a:tabLst>
                <a:tab pos="1612265" algn="l"/>
                <a:tab pos="1612900" algn="l"/>
              </a:tabLst>
            </a:pPr>
            <a:r>
              <a:rPr lang="es-CO" sz="1800" dirty="0">
                <a:solidFill>
                  <a:srgbClr val="10196A"/>
                </a:solidFill>
                <a:latin typeface="Arial"/>
                <a:cs typeface="Arial"/>
              </a:rPr>
              <a:t>Se explican las</a:t>
            </a:r>
            <a:r>
              <a:rPr lang="es-CO" sz="1800" spc="-100" dirty="0">
                <a:solidFill>
                  <a:srgbClr val="10196A"/>
                </a:solidFill>
                <a:latin typeface="Arial"/>
                <a:cs typeface="Arial"/>
              </a:rPr>
              <a:t> </a:t>
            </a:r>
            <a:r>
              <a:rPr lang="es-CO" sz="1800" dirty="0">
                <a:solidFill>
                  <a:srgbClr val="10196A"/>
                </a:solidFill>
                <a:latin typeface="Arial"/>
                <a:cs typeface="Arial"/>
              </a:rPr>
              <a:t>desviaciones</a:t>
            </a:r>
            <a:endParaRPr sz="1800" dirty="0">
              <a:latin typeface="Arial"/>
              <a:cs typeface="Arial"/>
            </a:endParaRPr>
          </a:p>
        </p:txBody>
      </p:sp>
    </p:spTree>
    <p:extLst>
      <p:ext uri="{BB962C8B-B14F-4D97-AF65-F5344CB8AC3E}">
        <p14:creationId xmlns:p14="http://schemas.microsoft.com/office/powerpoint/2010/main" val="19944049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37</a:t>
            </a:fld>
            <a:endParaRPr lang="es-ES_tradnl"/>
          </a:p>
        </p:txBody>
      </p:sp>
      <p:sp>
        <p:nvSpPr>
          <p:cNvPr id="3" name="object 2"/>
          <p:cNvSpPr txBox="1"/>
          <p:nvPr/>
        </p:nvSpPr>
        <p:spPr>
          <a:xfrm>
            <a:off x="611560" y="1279823"/>
            <a:ext cx="1226185" cy="3783087"/>
          </a:xfrm>
          <a:prstGeom prst="rect">
            <a:avLst/>
          </a:prstGeom>
        </p:spPr>
        <p:txBody>
          <a:bodyPr vert="horz" wrap="square" lIns="0" tIns="12700" rIns="0" bIns="0" rtlCol="0">
            <a:spAutoFit/>
          </a:bodyPr>
          <a:lstStyle/>
          <a:p>
            <a:pPr marL="12700" algn="ctr">
              <a:lnSpc>
                <a:spcPct val="100000"/>
              </a:lnSpc>
              <a:spcBef>
                <a:spcPts val="100"/>
              </a:spcBef>
            </a:pPr>
            <a:r>
              <a:rPr sz="24500" dirty="0">
                <a:solidFill>
                  <a:srgbClr val="00918E"/>
                </a:solidFill>
                <a:latin typeface="Arial"/>
                <a:cs typeface="Arial"/>
              </a:rPr>
              <a:t>1</a:t>
            </a:r>
          </a:p>
        </p:txBody>
      </p:sp>
      <p:sp>
        <p:nvSpPr>
          <p:cNvPr id="4" name="object 3"/>
          <p:cNvSpPr txBox="1">
            <a:spLocks/>
          </p:cNvSpPr>
          <p:nvPr/>
        </p:nvSpPr>
        <p:spPr>
          <a:xfrm>
            <a:off x="2483768" y="2641476"/>
            <a:ext cx="6141987" cy="843821"/>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eaLnBrk="0" hangingPunct="0">
              <a:spcBef>
                <a:spcPts val="100"/>
              </a:spcBef>
            </a:pPr>
            <a:r>
              <a:rPr lang="es-CO" sz="5400" dirty="0">
                <a:solidFill>
                  <a:srgbClr val="00918E"/>
                </a:solidFill>
                <a:latin typeface="+mn-lt"/>
                <a:ea typeface="+mn-ea"/>
                <a:cs typeface="Arial"/>
              </a:rPr>
              <a:t>Calificación Soberana</a:t>
            </a:r>
          </a:p>
        </p:txBody>
      </p:sp>
    </p:spTree>
    <p:extLst>
      <p:ext uri="{BB962C8B-B14F-4D97-AF65-F5344CB8AC3E}">
        <p14:creationId xmlns:p14="http://schemas.microsoft.com/office/powerpoint/2010/main" val="17272902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b="1" smtClean="0">
                <a:latin typeface="+mn-lt"/>
              </a:rPr>
              <a:pPr/>
              <a:t>38</a:t>
            </a:fld>
            <a:endParaRPr lang="es-ES_tradnl" b="1">
              <a:latin typeface="+mn-lt"/>
            </a:endParaRPr>
          </a:p>
        </p:txBody>
      </p:sp>
      <p:sp>
        <p:nvSpPr>
          <p:cNvPr id="10" name="object 2"/>
          <p:cNvSpPr txBox="1">
            <a:spLocks/>
          </p:cNvSpPr>
          <p:nvPr/>
        </p:nvSpPr>
        <p:spPr>
          <a:xfrm>
            <a:off x="827584" y="312131"/>
            <a:ext cx="7494270" cy="505267"/>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lgn="ctr">
              <a:spcBef>
                <a:spcPts val="100"/>
              </a:spcBef>
            </a:pPr>
            <a:r>
              <a:rPr lang="es-CO" kern="0" spc="-5" dirty="0">
                <a:latin typeface="+mn-lt"/>
              </a:rPr>
              <a:t>¿Qué es una Calificación</a:t>
            </a:r>
            <a:r>
              <a:rPr lang="es-CO" kern="0" spc="-35" dirty="0">
                <a:latin typeface="+mn-lt"/>
              </a:rPr>
              <a:t> </a:t>
            </a:r>
            <a:r>
              <a:rPr lang="es-CO" kern="0" spc="-5" dirty="0">
                <a:latin typeface="+mn-lt"/>
              </a:rPr>
              <a:t>Soberana?</a:t>
            </a:r>
          </a:p>
        </p:txBody>
      </p:sp>
      <p:sp>
        <p:nvSpPr>
          <p:cNvPr id="11"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a:lnSpc>
                <a:spcPts val="1300"/>
              </a:lnSpc>
              <a:spcBef>
                <a:spcPts val="145"/>
              </a:spcBef>
            </a:pPr>
            <a:r>
              <a:rPr lang="es-CO" sz="900" b="1" dirty="0">
                <a:latin typeface="+mn-lt"/>
              </a:rPr>
              <a:t>Los </a:t>
            </a:r>
            <a:r>
              <a:rPr lang="es-CO" sz="900" b="1" spc="-5" dirty="0">
                <a:latin typeface="+mn-lt"/>
              </a:rPr>
              <a:t>Reportes </a:t>
            </a:r>
            <a:r>
              <a:rPr lang="es-CO" sz="900" b="1" dirty="0">
                <a:latin typeface="+mn-lt"/>
              </a:rPr>
              <a:t>de </a:t>
            </a:r>
            <a:r>
              <a:rPr lang="es-CO" sz="900" b="1" spc="-5" dirty="0">
                <a:latin typeface="+mn-lt"/>
              </a:rPr>
              <a:t>Finanzas Publicas </a:t>
            </a:r>
            <a:r>
              <a:rPr lang="es-CO" sz="900" b="1" dirty="0">
                <a:latin typeface="+mn-lt"/>
              </a:rPr>
              <a:t>y los </a:t>
            </a:r>
            <a:r>
              <a:rPr lang="es-CO" sz="900" b="1" spc="-5" dirty="0">
                <a:latin typeface="+mn-lt"/>
              </a:rPr>
              <a:t>Fundamentos  del Análisis del Riesgo Soberano, agosto</a:t>
            </a:r>
            <a:r>
              <a:rPr lang="es-CO" sz="900" b="1" spc="-35" dirty="0">
                <a:latin typeface="+mn-lt"/>
              </a:rPr>
              <a:t> </a:t>
            </a:r>
            <a:r>
              <a:rPr lang="es-CO" sz="900" b="1" spc="-10" dirty="0">
                <a:latin typeface="+mn-lt"/>
              </a:rPr>
              <a:t>2017</a:t>
            </a:r>
          </a:p>
        </p:txBody>
      </p:sp>
      <p:sp>
        <p:nvSpPr>
          <p:cNvPr id="12" name="object 5"/>
          <p:cNvSpPr txBox="1"/>
          <p:nvPr/>
        </p:nvSpPr>
        <p:spPr>
          <a:xfrm>
            <a:off x="8575706" y="6449971"/>
            <a:ext cx="135890" cy="179536"/>
          </a:xfrm>
          <a:prstGeom prst="rect">
            <a:avLst/>
          </a:prstGeom>
        </p:spPr>
        <p:txBody>
          <a:bodyPr vert="horz" wrap="square" lIns="0" tIns="0" rIns="0" bIns="0" rtlCol="0">
            <a:spAutoFit/>
          </a:bodyPr>
          <a:lstStyle/>
          <a:p>
            <a:pPr marL="25400">
              <a:lnSpc>
                <a:spcPts val="1425"/>
              </a:lnSpc>
            </a:pPr>
            <a:fld id="{81D60167-4931-47E6-BA6A-407CBD079E47}" type="slidenum">
              <a:rPr sz="1200" b="1" dirty="0">
                <a:solidFill>
                  <a:srgbClr val="525252"/>
                </a:solidFill>
                <a:latin typeface="+mn-lt"/>
                <a:cs typeface="Arial"/>
              </a:rPr>
              <a:t>38</a:t>
            </a:fld>
            <a:endParaRPr sz="1200" b="1">
              <a:latin typeface="+mn-lt"/>
              <a:cs typeface="Arial"/>
            </a:endParaRPr>
          </a:p>
        </p:txBody>
      </p:sp>
      <p:sp>
        <p:nvSpPr>
          <p:cNvPr id="13" name="object 3"/>
          <p:cNvSpPr txBox="1"/>
          <p:nvPr/>
        </p:nvSpPr>
        <p:spPr>
          <a:xfrm>
            <a:off x="90761" y="985292"/>
            <a:ext cx="9017743" cy="4520468"/>
          </a:xfrm>
          <a:prstGeom prst="rect">
            <a:avLst/>
          </a:prstGeom>
        </p:spPr>
        <p:txBody>
          <a:bodyPr vert="horz" wrap="square" lIns="0" tIns="13970" rIns="0" bIns="0" rtlCol="0">
            <a:spAutoFit/>
          </a:bodyPr>
          <a:lstStyle/>
          <a:p>
            <a:pPr marL="12700" marR="102870" algn="just">
              <a:lnSpc>
                <a:spcPct val="99500"/>
              </a:lnSpc>
              <a:spcBef>
                <a:spcPts val="110"/>
              </a:spcBef>
            </a:pPr>
            <a:r>
              <a:rPr sz="2400" b="1" spc="-5" dirty="0">
                <a:latin typeface="+mn-lt"/>
                <a:cs typeface="Arial"/>
              </a:rPr>
              <a:t>La calificación representa </a:t>
            </a:r>
            <a:r>
              <a:rPr sz="2400" b="1" dirty="0">
                <a:latin typeface="+mn-lt"/>
                <a:cs typeface="Arial"/>
              </a:rPr>
              <a:t>la </a:t>
            </a:r>
            <a:r>
              <a:rPr sz="2400" b="1" spc="-5" dirty="0" err="1">
                <a:latin typeface="+mn-lt"/>
                <a:cs typeface="Arial"/>
              </a:rPr>
              <a:t>opinión</a:t>
            </a:r>
            <a:r>
              <a:rPr sz="2400" b="1" spc="-5" dirty="0">
                <a:latin typeface="+mn-lt"/>
                <a:cs typeface="Arial"/>
              </a:rPr>
              <a:t> </a:t>
            </a:r>
            <a:r>
              <a:rPr sz="2400" b="1" spc="-5" dirty="0" err="1">
                <a:latin typeface="+mn-lt"/>
                <a:cs typeface="Arial"/>
              </a:rPr>
              <a:t>sobre</a:t>
            </a:r>
            <a:r>
              <a:rPr sz="2400" b="1" spc="-5" dirty="0">
                <a:latin typeface="+mn-lt"/>
                <a:cs typeface="Arial"/>
              </a:rPr>
              <a:t> </a:t>
            </a:r>
            <a:r>
              <a:rPr sz="2400" b="1" dirty="0">
                <a:latin typeface="+mn-lt"/>
                <a:cs typeface="Arial"/>
              </a:rPr>
              <a:t>la </a:t>
            </a:r>
            <a:r>
              <a:rPr sz="2400" b="1" spc="-5" dirty="0">
                <a:latin typeface="+mn-lt"/>
                <a:cs typeface="Arial"/>
              </a:rPr>
              <a:t>capacidad </a:t>
            </a:r>
            <a:r>
              <a:rPr sz="2400" b="1" dirty="0">
                <a:latin typeface="+mn-lt"/>
                <a:cs typeface="Arial"/>
              </a:rPr>
              <a:t>y </a:t>
            </a:r>
            <a:r>
              <a:rPr sz="2400" b="1" spc="-5" dirty="0">
                <a:latin typeface="+mn-lt"/>
                <a:cs typeface="Arial"/>
              </a:rPr>
              <a:t>voluntad  de pago de deuda de mercado por parte de un gobierno en el mediano plazo (3- </a:t>
            </a:r>
            <a:r>
              <a:rPr sz="2400" b="1" dirty="0">
                <a:latin typeface="+mn-lt"/>
                <a:cs typeface="Arial"/>
              </a:rPr>
              <a:t>5</a:t>
            </a:r>
            <a:r>
              <a:rPr sz="2400" b="1" spc="-10" dirty="0">
                <a:latin typeface="+mn-lt"/>
                <a:cs typeface="Arial"/>
              </a:rPr>
              <a:t> </a:t>
            </a:r>
            <a:r>
              <a:rPr sz="2400" b="1" spc="-5" dirty="0" err="1">
                <a:latin typeface="+mn-lt"/>
                <a:cs typeface="Arial"/>
              </a:rPr>
              <a:t>años</a:t>
            </a:r>
            <a:r>
              <a:rPr sz="2400" b="1" spc="-5" dirty="0">
                <a:latin typeface="+mn-lt"/>
                <a:cs typeface="Arial"/>
              </a:rPr>
              <a:t>).</a:t>
            </a:r>
            <a:endParaRPr lang="es-CO" sz="2400" b="1" spc="-5" dirty="0">
              <a:latin typeface="+mn-lt"/>
              <a:cs typeface="Arial"/>
            </a:endParaRPr>
          </a:p>
          <a:p>
            <a:pPr marL="12700" marR="102870" algn="just">
              <a:lnSpc>
                <a:spcPct val="99500"/>
              </a:lnSpc>
              <a:spcBef>
                <a:spcPts val="110"/>
              </a:spcBef>
            </a:pPr>
            <a:endParaRPr sz="1500" b="1" dirty="0">
              <a:latin typeface="+mn-lt"/>
              <a:cs typeface="Arial"/>
            </a:endParaRPr>
          </a:p>
          <a:p>
            <a:pPr marL="12700" marR="5080" algn="just">
              <a:lnSpc>
                <a:spcPct val="100000"/>
              </a:lnSpc>
            </a:pPr>
            <a:r>
              <a:rPr lang="es-CO" sz="2400" b="1" spc="-10" dirty="0">
                <a:latin typeface="+mn-lt"/>
                <a:cs typeface="Arial"/>
              </a:rPr>
              <a:t>Una agencia</a:t>
            </a:r>
            <a:r>
              <a:rPr lang="es-CO" b="1" spc="-10" dirty="0">
                <a:latin typeface="+mn-lt"/>
                <a:cs typeface="Arial"/>
              </a:rPr>
              <a:t> </a:t>
            </a:r>
            <a:r>
              <a:rPr lang="es-CO" spc="-10" dirty="0">
                <a:latin typeface="+mn-lt"/>
                <a:cs typeface="Arial"/>
              </a:rPr>
              <a:t>(</a:t>
            </a:r>
            <a:r>
              <a:rPr lang="en-US" dirty="0"/>
              <a:t>Standard &amp; Poor's, Fitch Ratings y Moody’s)</a:t>
            </a:r>
            <a:r>
              <a:rPr sz="2400" b="1" spc="-10" dirty="0">
                <a:latin typeface="+mn-lt"/>
                <a:cs typeface="Arial"/>
              </a:rPr>
              <a:t> </a:t>
            </a:r>
            <a:r>
              <a:rPr sz="2400" b="1" u="sng" spc="-5" dirty="0">
                <a:uFill>
                  <a:solidFill>
                    <a:srgbClr val="000000"/>
                  </a:solidFill>
                </a:uFill>
                <a:latin typeface="+mn-lt"/>
                <a:cs typeface="Arial"/>
              </a:rPr>
              <a:t>no </a:t>
            </a:r>
            <a:r>
              <a:rPr sz="2400" b="1" u="sng" spc="-5" dirty="0" err="1">
                <a:uFill>
                  <a:solidFill>
                    <a:srgbClr val="000000"/>
                  </a:solidFill>
                </a:uFill>
                <a:latin typeface="+mn-lt"/>
                <a:cs typeface="Arial"/>
              </a:rPr>
              <a:t>califica</a:t>
            </a:r>
            <a:r>
              <a:rPr lang="es-CO" sz="2400" b="1" u="sng" spc="-5" dirty="0">
                <a:uFill>
                  <a:solidFill>
                    <a:srgbClr val="000000"/>
                  </a:solidFill>
                </a:uFill>
                <a:latin typeface="+mn-lt"/>
                <a:cs typeface="Arial"/>
              </a:rPr>
              <a:t>n</a:t>
            </a:r>
            <a:r>
              <a:rPr sz="2400" b="1" u="sng" spc="-5" dirty="0">
                <a:uFill>
                  <a:solidFill>
                    <a:srgbClr val="000000"/>
                  </a:solidFill>
                </a:uFill>
                <a:latin typeface="+mn-lt"/>
                <a:cs typeface="Arial"/>
              </a:rPr>
              <a:t> las economías de los países</a:t>
            </a:r>
            <a:r>
              <a:rPr sz="2400" b="1" spc="-5" dirty="0">
                <a:latin typeface="+mn-lt"/>
                <a:cs typeface="Arial"/>
              </a:rPr>
              <a:t>, aunque esto es un factor dentro  de </a:t>
            </a:r>
            <a:r>
              <a:rPr lang="es-CO" sz="2400" b="1" spc="-5" dirty="0">
                <a:latin typeface="+mn-lt"/>
                <a:cs typeface="Arial"/>
              </a:rPr>
              <a:t>sus</a:t>
            </a:r>
            <a:r>
              <a:rPr sz="2400" b="1" spc="-10" dirty="0">
                <a:latin typeface="+mn-lt"/>
                <a:cs typeface="Arial"/>
              </a:rPr>
              <a:t> </a:t>
            </a:r>
            <a:r>
              <a:rPr sz="2400" b="1" spc="-5" dirty="0" err="1">
                <a:latin typeface="+mn-lt"/>
                <a:cs typeface="Arial"/>
              </a:rPr>
              <a:t>análisis</a:t>
            </a:r>
            <a:r>
              <a:rPr sz="2400" b="1" spc="-5" dirty="0">
                <a:latin typeface="+mn-lt"/>
                <a:cs typeface="Arial"/>
              </a:rPr>
              <a:t>.</a:t>
            </a:r>
            <a:r>
              <a:rPr lang="es-CO" sz="2400" b="1" spc="-5" dirty="0">
                <a:latin typeface="+mn-lt"/>
                <a:cs typeface="Arial"/>
              </a:rPr>
              <a:t> </a:t>
            </a:r>
            <a:r>
              <a:rPr lang="es-CO" sz="2400" i="1" spc="-5" dirty="0">
                <a:latin typeface="+mn-lt"/>
                <a:cs typeface="Arial"/>
              </a:rPr>
              <a:t>E</a:t>
            </a:r>
            <a:r>
              <a:rPr lang="es-CO" i="1" dirty="0"/>
              <a:t>l "riesgo soberano" se establece al analizar factores como </a:t>
            </a:r>
            <a:r>
              <a:rPr lang="es-CO" b="1" i="1" dirty="0">
                <a:solidFill>
                  <a:srgbClr val="0033FF"/>
                </a:solidFill>
              </a:rPr>
              <a:t>"</a:t>
            </a:r>
            <a:r>
              <a:rPr lang="es-CO" b="1" i="1" u="sng" dirty="0">
                <a:solidFill>
                  <a:srgbClr val="0033FF"/>
                </a:solidFill>
              </a:rPr>
              <a:t>el historial de pagos, la estabilidad política, las condiciones económicas y la voluntad de repagar deudas</a:t>
            </a:r>
            <a:r>
              <a:rPr lang="es-CO" b="1" i="1" dirty="0">
                <a:solidFill>
                  <a:srgbClr val="0033FF"/>
                </a:solidFill>
              </a:rPr>
              <a:t>" </a:t>
            </a:r>
            <a:r>
              <a:rPr lang="es-CO" i="1" dirty="0"/>
              <a:t>de cada país o entidad analizada. </a:t>
            </a:r>
            <a:endParaRPr lang="es-CO" sz="2400" b="1" i="1" spc="-5" dirty="0">
              <a:latin typeface="+mn-lt"/>
              <a:cs typeface="Arial"/>
            </a:endParaRPr>
          </a:p>
          <a:p>
            <a:pPr marL="12700" marR="5080">
              <a:lnSpc>
                <a:spcPct val="100000"/>
              </a:lnSpc>
            </a:pPr>
            <a:endParaRPr sz="1500" b="1" i="1" dirty="0">
              <a:latin typeface="+mn-lt"/>
              <a:cs typeface="Arial"/>
            </a:endParaRPr>
          </a:p>
          <a:p>
            <a:pPr marL="12700" algn="just">
              <a:lnSpc>
                <a:spcPct val="100000"/>
              </a:lnSpc>
            </a:pPr>
            <a:r>
              <a:rPr sz="2400" b="1" spc="-55" dirty="0">
                <a:latin typeface="+mn-lt"/>
                <a:cs typeface="Arial"/>
              </a:rPr>
              <a:t>Toda </a:t>
            </a:r>
            <a:r>
              <a:rPr sz="2400" b="1" spc="-5" dirty="0">
                <a:latin typeface="+mn-lt"/>
                <a:cs typeface="Arial"/>
              </a:rPr>
              <a:t>calificación está asociada con una perspectiva (</a:t>
            </a:r>
            <a:r>
              <a:rPr sz="2400" b="1" i="1" spc="-5" dirty="0">
                <a:latin typeface="+mn-lt"/>
                <a:cs typeface="Arial"/>
              </a:rPr>
              <a:t>estable, positiva</a:t>
            </a:r>
            <a:r>
              <a:rPr sz="2400" b="1" spc="-5" dirty="0">
                <a:latin typeface="+mn-lt"/>
                <a:cs typeface="Arial"/>
              </a:rPr>
              <a:t>,</a:t>
            </a:r>
            <a:r>
              <a:rPr sz="2400" b="1" spc="114" dirty="0">
                <a:latin typeface="+mn-lt"/>
                <a:cs typeface="Arial"/>
              </a:rPr>
              <a:t> </a:t>
            </a:r>
            <a:r>
              <a:rPr sz="2400" b="1" dirty="0">
                <a:latin typeface="+mn-lt"/>
                <a:cs typeface="Arial"/>
              </a:rPr>
              <a:t>o</a:t>
            </a:r>
            <a:r>
              <a:rPr lang="es-CO" sz="2400" b="1" dirty="0">
                <a:latin typeface="+mn-lt"/>
                <a:cs typeface="Arial"/>
              </a:rPr>
              <a:t> </a:t>
            </a:r>
            <a:r>
              <a:rPr sz="2400" b="1" i="1" spc="-5" dirty="0" err="1">
                <a:latin typeface="+mn-lt"/>
                <a:cs typeface="Arial"/>
              </a:rPr>
              <a:t>negativa</a:t>
            </a:r>
            <a:r>
              <a:rPr sz="2400" b="1" spc="-5" dirty="0">
                <a:latin typeface="+mn-lt"/>
                <a:cs typeface="Arial"/>
              </a:rPr>
              <a:t>) que indica </a:t>
            </a:r>
            <a:r>
              <a:rPr sz="2400" b="1" dirty="0">
                <a:latin typeface="+mn-lt"/>
                <a:cs typeface="Arial"/>
              </a:rPr>
              <a:t>la </a:t>
            </a:r>
            <a:r>
              <a:rPr sz="2400" b="1" spc="-5" dirty="0">
                <a:latin typeface="+mn-lt"/>
                <a:cs typeface="Arial"/>
              </a:rPr>
              <a:t>posible trayectoria en los próximos 12-24</a:t>
            </a:r>
            <a:r>
              <a:rPr sz="2400" b="1" spc="50" dirty="0">
                <a:latin typeface="+mn-lt"/>
                <a:cs typeface="Arial"/>
              </a:rPr>
              <a:t> </a:t>
            </a:r>
            <a:r>
              <a:rPr sz="2400" b="1" spc="-5" dirty="0">
                <a:latin typeface="+mn-lt"/>
                <a:cs typeface="Arial"/>
              </a:rPr>
              <a:t>meses.</a:t>
            </a:r>
            <a:endParaRPr sz="2400" b="1" dirty="0">
              <a:latin typeface="+mn-lt"/>
              <a:cs typeface="Arial"/>
            </a:endParaRPr>
          </a:p>
        </p:txBody>
      </p:sp>
    </p:spTree>
    <p:extLst>
      <p:ext uri="{BB962C8B-B14F-4D97-AF65-F5344CB8AC3E}">
        <p14:creationId xmlns:p14="http://schemas.microsoft.com/office/powerpoint/2010/main" val="1683590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latin typeface="+mn-lt"/>
              </a:rPr>
              <a:pPr/>
              <a:t>39</a:t>
            </a:fld>
            <a:endParaRPr lang="es-ES_tradnl">
              <a:latin typeface="+mn-lt"/>
            </a:endParaRPr>
          </a:p>
        </p:txBody>
      </p:sp>
      <p:sp>
        <p:nvSpPr>
          <p:cNvPr id="3" name="object 2"/>
          <p:cNvSpPr txBox="1">
            <a:spLocks/>
          </p:cNvSpPr>
          <p:nvPr/>
        </p:nvSpPr>
        <p:spPr>
          <a:xfrm>
            <a:off x="2033196" y="247553"/>
            <a:ext cx="4979035" cy="505267"/>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lgn="ctr">
              <a:spcBef>
                <a:spcPts val="100"/>
              </a:spcBef>
            </a:pPr>
            <a:r>
              <a:rPr lang="es-CO" kern="0" spc="-5" dirty="0">
                <a:latin typeface="+mn-lt"/>
              </a:rPr>
              <a:t>Escala de</a:t>
            </a:r>
            <a:r>
              <a:rPr lang="es-CO" kern="0" spc="-40" dirty="0">
                <a:latin typeface="+mn-lt"/>
              </a:rPr>
              <a:t> </a:t>
            </a:r>
            <a:r>
              <a:rPr lang="es-CO" kern="0" spc="-5" dirty="0">
                <a:latin typeface="+mn-lt"/>
              </a:rPr>
              <a:t>Calificaciones</a:t>
            </a:r>
          </a:p>
        </p:txBody>
      </p:sp>
      <p:sp>
        <p:nvSpPr>
          <p:cNvPr id="12" name="object 18"/>
          <p:cNvSpPr txBox="1"/>
          <p:nvPr/>
        </p:nvSpPr>
        <p:spPr>
          <a:xfrm>
            <a:off x="8575706" y="6449971"/>
            <a:ext cx="135890" cy="179536"/>
          </a:xfrm>
          <a:prstGeom prst="rect">
            <a:avLst/>
          </a:prstGeom>
        </p:spPr>
        <p:txBody>
          <a:bodyPr vert="horz" wrap="square" lIns="0" tIns="0" rIns="0" bIns="0" rtlCol="0">
            <a:spAutoFit/>
          </a:bodyPr>
          <a:lstStyle/>
          <a:p>
            <a:pPr marL="25400">
              <a:lnSpc>
                <a:spcPts val="1425"/>
              </a:lnSpc>
            </a:pPr>
            <a:fld id="{81D60167-4931-47E6-BA6A-407CBD079E47}" type="slidenum">
              <a:rPr sz="1200" b="1" dirty="0">
                <a:solidFill>
                  <a:srgbClr val="525252"/>
                </a:solidFill>
                <a:latin typeface="+mn-lt"/>
                <a:cs typeface="Arial"/>
              </a:rPr>
              <a:t>39</a:t>
            </a:fld>
            <a:endParaRPr sz="1200">
              <a:latin typeface="+mn-lt"/>
              <a:cs typeface="Arial"/>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103439"/>
            <a:ext cx="9000999" cy="4554107"/>
          </a:xfrm>
          <a:prstGeom prst="rect">
            <a:avLst/>
          </a:prstGeom>
        </p:spPr>
      </p:pic>
      <p:sp>
        <p:nvSpPr>
          <p:cNvPr id="2" name="Elipse 1"/>
          <p:cNvSpPr/>
          <p:nvPr/>
        </p:nvSpPr>
        <p:spPr bwMode="auto">
          <a:xfrm>
            <a:off x="2555776" y="3856892"/>
            <a:ext cx="821162" cy="306795"/>
          </a:xfrm>
          <a:prstGeom prst="ellipse">
            <a:avLst/>
          </a:prstGeom>
          <a:noFill/>
          <a:ln w="9525" cap="flat" cmpd="sng" algn="ctr">
            <a:solidFill>
              <a:srgbClr val="00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6" name="CuadroTexto 5"/>
          <p:cNvSpPr txBox="1"/>
          <p:nvPr/>
        </p:nvSpPr>
        <p:spPr>
          <a:xfrm>
            <a:off x="3347864" y="3865612"/>
            <a:ext cx="1224136" cy="307777"/>
          </a:xfrm>
          <a:prstGeom prst="rect">
            <a:avLst/>
          </a:prstGeom>
          <a:noFill/>
        </p:spPr>
        <p:txBody>
          <a:bodyPr wrap="square" rtlCol="0">
            <a:spAutoFit/>
          </a:bodyPr>
          <a:lstStyle/>
          <a:p>
            <a:r>
              <a:rPr lang="es-CO" sz="1400" b="1" dirty="0">
                <a:solidFill>
                  <a:schemeClr val="accent6">
                    <a:lumMod val="75000"/>
                  </a:schemeClr>
                </a:solidFill>
              </a:rPr>
              <a:t>31-12-2017</a:t>
            </a:r>
          </a:p>
        </p:txBody>
      </p:sp>
      <p:sp>
        <p:nvSpPr>
          <p:cNvPr id="8" name="Rectángulo redondeado 7"/>
          <p:cNvSpPr/>
          <p:nvPr/>
        </p:nvSpPr>
        <p:spPr bwMode="auto">
          <a:xfrm>
            <a:off x="5580112" y="3603869"/>
            <a:ext cx="45719" cy="45719"/>
          </a:xfrm>
          <a:prstGeom prst="roundRect">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0" name="Elipse 9"/>
          <p:cNvSpPr/>
          <p:nvPr/>
        </p:nvSpPr>
        <p:spPr bwMode="auto">
          <a:xfrm>
            <a:off x="4788024" y="3649588"/>
            <a:ext cx="792088" cy="216024"/>
          </a:xfrm>
          <a:prstGeom prst="ellipse">
            <a:avLst/>
          </a:prstGeom>
          <a:noFill/>
          <a:ln w="9525" cap="flat" cmpd="sng" algn="ctr">
            <a:solidFill>
              <a:srgbClr val="00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9" name="Flecha curvada hacia la derecha 8"/>
          <p:cNvSpPr/>
          <p:nvPr/>
        </p:nvSpPr>
        <p:spPr bwMode="auto">
          <a:xfrm>
            <a:off x="2915816" y="3865612"/>
            <a:ext cx="72008" cy="45719"/>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1" name="Flecha curvada hacia la derecha 10"/>
          <p:cNvSpPr/>
          <p:nvPr/>
        </p:nvSpPr>
        <p:spPr bwMode="auto">
          <a:xfrm>
            <a:off x="2267744" y="3793604"/>
            <a:ext cx="288032" cy="288032"/>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48850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4</a:t>
            </a:fld>
            <a:endParaRPr lang="es-ES_tradnl"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193204"/>
            <a:ext cx="828092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578584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40</a:t>
            </a:fld>
            <a:endParaRPr lang="es-ES_tradnl"/>
          </a:p>
        </p:txBody>
      </p:sp>
      <p:sp>
        <p:nvSpPr>
          <p:cNvPr id="3" name="object 2"/>
          <p:cNvSpPr txBox="1"/>
          <p:nvPr/>
        </p:nvSpPr>
        <p:spPr>
          <a:xfrm>
            <a:off x="683568" y="1557084"/>
            <a:ext cx="1226185" cy="3783087"/>
          </a:xfrm>
          <a:prstGeom prst="rect">
            <a:avLst/>
          </a:prstGeom>
        </p:spPr>
        <p:txBody>
          <a:bodyPr vert="horz" wrap="square" lIns="0" tIns="12700" rIns="0" bIns="0" rtlCol="0">
            <a:spAutoFit/>
          </a:bodyPr>
          <a:lstStyle/>
          <a:p>
            <a:pPr marL="12700" algn="ctr">
              <a:lnSpc>
                <a:spcPct val="100000"/>
              </a:lnSpc>
              <a:spcBef>
                <a:spcPts val="100"/>
              </a:spcBef>
            </a:pPr>
            <a:r>
              <a:rPr sz="24500" dirty="0">
                <a:solidFill>
                  <a:srgbClr val="00918E"/>
                </a:solidFill>
                <a:latin typeface="Arial"/>
                <a:cs typeface="Arial"/>
              </a:rPr>
              <a:t>2</a:t>
            </a:r>
          </a:p>
        </p:txBody>
      </p:sp>
      <p:sp>
        <p:nvSpPr>
          <p:cNvPr id="4" name="object 3"/>
          <p:cNvSpPr txBox="1">
            <a:spLocks/>
          </p:cNvSpPr>
          <p:nvPr/>
        </p:nvSpPr>
        <p:spPr>
          <a:xfrm>
            <a:off x="2339752" y="3026718"/>
            <a:ext cx="6840760" cy="843821"/>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spcBef>
                <a:spcPts val="100"/>
              </a:spcBef>
            </a:pPr>
            <a:r>
              <a:rPr lang="es-CO" sz="5400" kern="0" spc="-5" dirty="0">
                <a:solidFill>
                  <a:srgbClr val="00918E"/>
                </a:solidFill>
              </a:rPr>
              <a:t>Proceso de</a:t>
            </a:r>
            <a:r>
              <a:rPr lang="es-CO" sz="5400" kern="0" spc="-40" dirty="0">
                <a:solidFill>
                  <a:srgbClr val="00918E"/>
                </a:solidFill>
              </a:rPr>
              <a:t> </a:t>
            </a:r>
            <a:r>
              <a:rPr lang="es-CO" sz="5400" kern="0" spc="-5" dirty="0">
                <a:solidFill>
                  <a:srgbClr val="00918E"/>
                </a:solidFill>
              </a:rPr>
              <a:t>Calificación</a:t>
            </a:r>
          </a:p>
        </p:txBody>
      </p:sp>
    </p:spTree>
    <p:extLst>
      <p:ext uri="{BB962C8B-B14F-4D97-AF65-F5344CB8AC3E}">
        <p14:creationId xmlns:p14="http://schemas.microsoft.com/office/powerpoint/2010/main" val="28987817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a:xfrm>
            <a:off x="125413" y="5127327"/>
            <a:ext cx="1905000" cy="269875"/>
          </a:xfrm>
        </p:spPr>
        <p:txBody>
          <a:bodyPr/>
          <a:lstStyle/>
          <a:p>
            <a:fld id="{2F152DCA-CD82-48DD-BE7C-A5D938300626}" type="slidenum">
              <a:rPr lang="es-ES_tradnl" smtClean="0">
                <a:latin typeface="+mn-lt"/>
              </a:rPr>
              <a:pPr/>
              <a:t>41</a:t>
            </a:fld>
            <a:endParaRPr lang="es-ES_tradnl">
              <a:latin typeface="+mn-lt"/>
            </a:endParaRPr>
          </a:p>
        </p:txBody>
      </p:sp>
      <p:sp>
        <p:nvSpPr>
          <p:cNvPr id="3" name="object 2"/>
          <p:cNvSpPr txBox="1">
            <a:spLocks/>
          </p:cNvSpPr>
          <p:nvPr/>
        </p:nvSpPr>
        <p:spPr>
          <a:xfrm>
            <a:off x="0" y="255472"/>
            <a:ext cx="9036496" cy="441788"/>
          </a:xfrm>
          <a:prstGeom prst="rect">
            <a:avLst/>
          </a:prstGeom>
        </p:spPr>
        <p:txBody>
          <a:bodyPr vert="horz" wrap="square" lIns="0" tIns="10795"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marR="5080" algn="ctr">
              <a:lnSpc>
                <a:spcPct val="100299"/>
              </a:lnSpc>
              <a:spcBef>
                <a:spcPts val="85"/>
              </a:spcBef>
            </a:pPr>
            <a:r>
              <a:rPr lang="es-CO" sz="2800" kern="0" spc="-5" dirty="0">
                <a:latin typeface="+mn-lt"/>
              </a:rPr>
              <a:t>Primero: Marco  Analítico</a:t>
            </a:r>
            <a:r>
              <a:rPr lang="es-CO" sz="2800" kern="0" spc="-225" dirty="0">
                <a:latin typeface="+mn-lt"/>
              </a:rPr>
              <a:t>  </a:t>
            </a:r>
            <a:r>
              <a:rPr lang="es-CO" sz="2800" kern="0" spc="-5" dirty="0">
                <a:latin typeface="+mn-lt"/>
              </a:rPr>
              <a:t>para  Calificaciones</a:t>
            </a:r>
            <a:r>
              <a:rPr lang="es-CO" sz="2800" kern="0" spc="-15" dirty="0">
                <a:latin typeface="+mn-lt"/>
              </a:rPr>
              <a:t>  </a:t>
            </a:r>
            <a:r>
              <a:rPr lang="es-CO" sz="2800" kern="0" spc="-5" dirty="0">
                <a:latin typeface="+mn-lt"/>
              </a:rPr>
              <a:t>Soberanas</a:t>
            </a:r>
          </a:p>
        </p:txBody>
      </p:sp>
      <p:sp>
        <p:nvSpPr>
          <p:cNvPr id="4" name="object 3"/>
          <p:cNvSpPr txBox="1"/>
          <p:nvPr/>
        </p:nvSpPr>
        <p:spPr>
          <a:xfrm>
            <a:off x="903219" y="2104028"/>
            <a:ext cx="3391535" cy="545021"/>
          </a:xfrm>
          <a:prstGeom prst="rect">
            <a:avLst/>
          </a:prstGeom>
          <a:solidFill>
            <a:srgbClr val="D9D9D9"/>
          </a:solidFill>
          <a:ln>
            <a:solidFill>
              <a:srgbClr val="FFFF00"/>
            </a:solidFill>
          </a:ln>
        </p:spPr>
        <p:txBody>
          <a:bodyPr vert="horz" wrap="square" lIns="0" tIns="6350" rIns="0" bIns="0" rtlCol="0">
            <a:spAutoFit/>
          </a:bodyPr>
          <a:lstStyle/>
          <a:p>
            <a:pPr>
              <a:lnSpc>
                <a:spcPct val="100000"/>
              </a:lnSpc>
              <a:spcBef>
                <a:spcPts val="50"/>
              </a:spcBef>
            </a:pPr>
            <a:endParaRPr sz="1500" dirty="0">
              <a:latin typeface="+mn-lt"/>
              <a:cs typeface="Times New Roman"/>
            </a:endParaRPr>
          </a:p>
          <a:p>
            <a:pPr marL="824865">
              <a:lnSpc>
                <a:spcPct val="100000"/>
              </a:lnSpc>
            </a:pPr>
            <a:r>
              <a:rPr sz="2000" b="1" spc="50" dirty="0">
                <a:latin typeface="+mn-lt"/>
                <a:cs typeface="Calibri"/>
              </a:rPr>
              <a:t>Resistencia</a:t>
            </a:r>
            <a:r>
              <a:rPr sz="2000" b="1" spc="-105" dirty="0">
                <a:latin typeface="+mn-lt"/>
                <a:cs typeface="Calibri"/>
              </a:rPr>
              <a:t> </a:t>
            </a:r>
            <a:r>
              <a:rPr sz="2000" b="1" spc="50" dirty="0">
                <a:latin typeface="+mn-lt"/>
                <a:cs typeface="Calibri"/>
              </a:rPr>
              <a:t>Econ</a:t>
            </a:r>
            <a:r>
              <a:rPr lang="es-CO" sz="2000" b="1" spc="50" dirty="0" err="1">
                <a:latin typeface="+mn-lt"/>
                <a:cs typeface="Calibri"/>
              </a:rPr>
              <a:t>ó</a:t>
            </a:r>
            <a:r>
              <a:rPr sz="2000" b="1" spc="50" dirty="0">
                <a:latin typeface="+mn-lt"/>
                <a:cs typeface="Calibri"/>
              </a:rPr>
              <a:t>mica</a:t>
            </a:r>
            <a:endParaRPr sz="2000" dirty="0">
              <a:latin typeface="+mn-lt"/>
              <a:cs typeface="Calibri"/>
            </a:endParaRPr>
          </a:p>
        </p:txBody>
      </p:sp>
      <p:sp>
        <p:nvSpPr>
          <p:cNvPr id="6" name="object 4"/>
          <p:cNvSpPr txBox="1"/>
          <p:nvPr/>
        </p:nvSpPr>
        <p:spPr>
          <a:xfrm>
            <a:off x="903219" y="1129308"/>
            <a:ext cx="1587500" cy="784830"/>
          </a:xfrm>
          <a:prstGeom prst="rect">
            <a:avLst/>
          </a:prstGeom>
          <a:solidFill>
            <a:srgbClr val="C3D69B"/>
          </a:solidFill>
          <a:ln>
            <a:solidFill>
              <a:schemeClr val="tx1"/>
            </a:solidFill>
          </a:ln>
        </p:spPr>
        <p:txBody>
          <a:bodyPr vert="horz" wrap="square" lIns="0" tIns="88900" rIns="0" bIns="0" rtlCol="0">
            <a:spAutoFit/>
          </a:bodyPr>
          <a:lstStyle/>
          <a:p>
            <a:pPr marL="429895">
              <a:lnSpc>
                <a:spcPct val="100000"/>
              </a:lnSpc>
              <a:spcBef>
                <a:spcPts val="700"/>
              </a:spcBef>
            </a:pPr>
            <a:r>
              <a:rPr sz="1800" b="1" spc="50" dirty="0">
                <a:latin typeface="+mn-lt"/>
                <a:cs typeface="Calibri"/>
              </a:rPr>
              <a:t>Fortaleza</a:t>
            </a:r>
            <a:endParaRPr sz="1800" dirty="0">
              <a:latin typeface="+mn-lt"/>
              <a:cs typeface="Calibri"/>
            </a:endParaRPr>
          </a:p>
          <a:p>
            <a:pPr marL="370840">
              <a:lnSpc>
                <a:spcPct val="100000"/>
              </a:lnSpc>
              <a:spcBef>
                <a:spcPts val="1065"/>
              </a:spcBef>
            </a:pPr>
            <a:r>
              <a:rPr sz="1800" b="1" spc="40" dirty="0">
                <a:latin typeface="+mn-lt"/>
                <a:cs typeface="Calibri"/>
              </a:rPr>
              <a:t>Economica</a:t>
            </a:r>
            <a:endParaRPr sz="1800" dirty="0">
              <a:latin typeface="+mn-lt"/>
              <a:cs typeface="Calibri"/>
            </a:endParaRPr>
          </a:p>
        </p:txBody>
      </p:sp>
      <p:sp>
        <p:nvSpPr>
          <p:cNvPr id="7" name="object 5"/>
          <p:cNvSpPr txBox="1"/>
          <p:nvPr/>
        </p:nvSpPr>
        <p:spPr>
          <a:xfrm>
            <a:off x="903219" y="3937620"/>
            <a:ext cx="7068820" cy="563616"/>
          </a:xfrm>
          <a:prstGeom prst="rect">
            <a:avLst/>
          </a:prstGeom>
          <a:solidFill>
            <a:srgbClr val="1F497D"/>
          </a:solidFill>
          <a:ln>
            <a:solidFill>
              <a:srgbClr val="FFFF00"/>
            </a:solidFill>
          </a:ln>
        </p:spPr>
        <p:txBody>
          <a:bodyPr vert="horz" wrap="square" lIns="0" tIns="1905" rIns="0" bIns="0" rtlCol="0">
            <a:spAutoFit/>
          </a:bodyPr>
          <a:lstStyle/>
          <a:p>
            <a:pPr>
              <a:lnSpc>
                <a:spcPct val="100000"/>
              </a:lnSpc>
              <a:spcBef>
                <a:spcPts val="15"/>
              </a:spcBef>
            </a:pPr>
            <a:endParaRPr sz="1650" dirty="0">
              <a:latin typeface="+mn-lt"/>
              <a:cs typeface="Times New Roman"/>
            </a:endParaRPr>
          </a:p>
          <a:p>
            <a:pPr marL="1950085">
              <a:lnSpc>
                <a:spcPct val="100000"/>
              </a:lnSpc>
            </a:pPr>
            <a:r>
              <a:rPr sz="2000" b="1" spc="50" dirty="0">
                <a:solidFill>
                  <a:srgbClr val="FFFFFF"/>
                </a:solidFill>
                <a:latin typeface="+mn-lt"/>
                <a:cs typeface="Calibri"/>
              </a:rPr>
              <a:t>Rango</a:t>
            </a:r>
            <a:r>
              <a:rPr sz="2000" b="1" spc="-20" dirty="0">
                <a:solidFill>
                  <a:srgbClr val="FFFFFF"/>
                </a:solidFill>
                <a:latin typeface="+mn-lt"/>
                <a:cs typeface="Calibri"/>
              </a:rPr>
              <a:t> </a:t>
            </a:r>
            <a:r>
              <a:rPr sz="2000" b="1" spc="50" dirty="0">
                <a:solidFill>
                  <a:srgbClr val="FFFFFF"/>
                </a:solidFill>
                <a:latin typeface="+mn-lt"/>
                <a:cs typeface="Calibri"/>
              </a:rPr>
              <a:t>de</a:t>
            </a:r>
            <a:r>
              <a:rPr sz="2000" b="1" spc="-45" dirty="0">
                <a:solidFill>
                  <a:srgbClr val="FFFFFF"/>
                </a:solidFill>
                <a:latin typeface="+mn-lt"/>
                <a:cs typeface="Calibri"/>
              </a:rPr>
              <a:t> </a:t>
            </a:r>
            <a:r>
              <a:rPr sz="2000" b="1" spc="40" dirty="0">
                <a:solidFill>
                  <a:srgbClr val="FFFFFF"/>
                </a:solidFill>
                <a:latin typeface="+mn-lt"/>
                <a:cs typeface="Calibri"/>
              </a:rPr>
              <a:t>Calificacion</a:t>
            </a:r>
            <a:r>
              <a:rPr sz="2000" b="1" spc="-90" dirty="0">
                <a:solidFill>
                  <a:srgbClr val="FFFFFF"/>
                </a:solidFill>
                <a:latin typeface="+mn-lt"/>
                <a:cs typeface="Calibri"/>
              </a:rPr>
              <a:t> </a:t>
            </a:r>
            <a:r>
              <a:rPr sz="2000" b="1" spc="40" dirty="0">
                <a:solidFill>
                  <a:srgbClr val="FFFFFF"/>
                </a:solidFill>
                <a:latin typeface="+mn-lt"/>
                <a:cs typeface="Calibri"/>
              </a:rPr>
              <a:t>Crediticia</a:t>
            </a:r>
            <a:r>
              <a:rPr sz="2000" b="1" spc="-105" dirty="0">
                <a:solidFill>
                  <a:srgbClr val="FFFFFF"/>
                </a:solidFill>
                <a:latin typeface="+mn-lt"/>
                <a:cs typeface="Calibri"/>
              </a:rPr>
              <a:t> </a:t>
            </a:r>
            <a:r>
              <a:rPr sz="2000" b="1" spc="50" dirty="0">
                <a:solidFill>
                  <a:srgbClr val="FFFFFF"/>
                </a:solidFill>
                <a:latin typeface="+mn-lt"/>
                <a:cs typeface="Calibri"/>
              </a:rPr>
              <a:t>Soberana</a:t>
            </a:r>
            <a:endParaRPr sz="2000" dirty="0">
              <a:latin typeface="+mn-lt"/>
              <a:cs typeface="Calibri"/>
            </a:endParaRPr>
          </a:p>
        </p:txBody>
      </p:sp>
      <p:sp>
        <p:nvSpPr>
          <p:cNvPr id="8" name="object 6"/>
          <p:cNvSpPr txBox="1"/>
          <p:nvPr/>
        </p:nvSpPr>
        <p:spPr>
          <a:xfrm>
            <a:off x="903219" y="3051160"/>
            <a:ext cx="5195570" cy="560410"/>
          </a:xfrm>
          <a:prstGeom prst="rect">
            <a:avLst/>
          </a:prstGeom>
          <a:solidFill>
            <a:srgbClr val="5F5F5F"/>
          </a:solidFill>
          <a:ln>
            <a:solidFill>
              <a:srgbClr val="FFFF00"/>
            </a:solidFill>
          </a:ln>
        </p:spPr>
        <p:txBody>
          <a:bodyPr vert="horz" wrap="square" lIns="0" tIns="6350" rIns="0" bIns="0" rtlCol="0">
            <a:spAutoFit/>
          </a:bodyPr>
          <a:lstStyle/>
          <a:p>
            <a:pPr>
              <a:lnSpc>
                <a:spcPct val="100000"/>
              </a:lnSpc>
              <a:spcBef>
                <a:spcPts val="50"/>
              </a:spcBef>
            </a:pPr>
            <a:endParaRPr sz="1600" dirty="0">
              <a:latin typeface="+mn-lt"/>
              <a:cs typeface="Times New Roman"/>
            </a:endParaRPr>
          </a:p>
          <a:p>
            <a:pPr marL="1298575">
              <a:lnSpc>
                <a:spcPct val="100000"/>
              </a:lnSpc>
            </a:pPr>
            <a:r>
              <a:rPr sz="2000" b="1" spc="50" dirty="0">
                <a:solidFill>
                  <a:srgbClr val="FFFFFF"/>
                </a:solidFill>
                <a:latin typeface="+mn-lt"/>
                <a:cs typeface="Calibri"/>
              </a:rPr>
              <a:t>Fortaleza</a:t>
            </a:r>
            <a:r>
              <a:rPr sz="2000" b="1" spc="-100" dirty="0">
                <a:solidFill>
                  <a:srgbClr val="FFFFFF"/>
                </a:solidFill>
                <a:latin typeface="+mn-lt"/>
                <a:cs typeface="Calibri"/>
              </a:rPr>
              <a:t> </a:t>
            </a:r>
            <a:r>
              <a:rPr sz="2000" b="1" spc="40" dirty="0">
                <a:solidFill>
                  <a:srgbClr val="FFFFFF"/>
                </a:solidFill>
                <a:latin typeface="+mn-lt"/>
                <a:cs typeface="Calibri"/>
              </a:rPr>
              <a:t>Financiera</a:t>
            </a:r>
            <a:r>
              <a:rPr sz="2000" b="1" spc="-105" dirty="0">
                <a:solidFill>
                  <a:srgbClr val="FFFFFF"/>
                </a:solidFill>
                <a:latin typeface="+mn-lt"/>
                <a:cs typeface="Calibri"/>
              </a:rPr>
              <a:t> </a:t>
            </a:r>
            <a:r>
              <a:rPr sz="2000" b="1" spc="50" dirty="0">
                <a:solidFill>
                  <a:srgbClr val="FFFFFF"/>
                </a:solidFill>
                <a:latin typeface="+mn-lt"/>
                <a:cs typeface="Calibri"/>
              </a:rPr>
              <a:t>del</a:t>
            </a:r>
            <a:r>
              <a:rPr sz="2000" b="1" spc="-50" dirty="0">
                <a:solidFill>
                  <a:srgbClr val="FFFFFF"/>
                </a:solidFill>
                <a:latin typeface="+mn-lt"/>
                <a:cs typeface="Calibri"/>
              </a:rPr>
              <a:t> </a:t>
            </a:r>
            <a:r>
              <a:rPr sz="2000" b="1" spc="50" dirty="0">
                <a:solidFill>
                  <a:srgbClr val="FFFFFF"/>
                </a:solidFill>
                <a:latin typeface="+mn-lt"/>
                <a:cs typeface="Calibri"/>
              </a:rPr>
              <a:t>Gobierno</a:t>
            </a:r>
            <a:endParaRPr sz="2000" dirty="0">
              <a:latin typeface="+mn-lt"/>
              <a:cs typeface="Calibri"/>
            </a:endParaRPr>
          </a:p>
        </p:txBody>
      </p:sp>
      <p:sp>
        <p:nvSpPr>
          <p:cNvPr id="9" name="object 7"/>
          <p:cNvSpPr txBox="1"/>
          <p:nvPr/>
        </p:nvSpPr>
        <p:spPr>
          <a:xfrm>
            <a:off x="2677787" y="1129308"/>
            <a:ext cx="1626870" cy="784830"/>
          </a:xfrm>
          <a:prstGeom prst="rect">
            <a:avLst/>
          </a:prstGeom>
          <a:solidFill>
            <a:srgbClr val="FCD5B5"/>
          </a:solidFill>
          <a:ln>
            <a:solidFill>
              <a:schemeClr val="tx1"/>
            </a:solidFill>
          </a:ln>
        </p:spPr>
        <p:txBody>
          <a:bodyPr vert="horz" wrap="square" lIns="0" tIns="88900" rIns="0" bIns="0" rtlCol="0">
            <a:spAutoFit/>
          </a:bodyPr>
          <a:lstStyle/>
          <a:p>
            <a:pPr algn="ctr">
              <a:lnSpc>
                <a:spcPct val="100000"/>
              </a:lnSpc>
              <a:spcBef>
                <a:spcPts val="700"/>
              </a:spcBef>
            </a:pPr>
            <a:r>
              <a:rPr sz="1800" b="1" spc="50" dirty="0">
                <a:latin typeface="+mn-lt"/>
                <a:cs typeface="Calibri"/>
              </a:rPr>
              <a:t>Fortaleza</a:t>
            </a:r>
            <a:endParaRPr sz="1800" dirty="0">
              <a:latin typeface="+mn-lt"/>
              <a:cs typeface="Calibri"/>
            </a:endParaRPr>
          </a:p>
          <a:p>
            <a:pPr marR="6350" algn="ctr">
              <a:lnSpc>
                <a:spcPct val="100000"/>
              </a:lnSpc>
              <a:spcBef>
                <a:spcPts val="1065"/>
              </a:spcBef>
            </a:pPr>
            <a:r>
              <a:rPr sz="1800" b="1" spc="40" dirty="0">
                <a:latin typeface="+mn-lt"/>
                <a:cs typeface="Calibri"/>
              </a:rPr>
              <a:t>Institucional</a:t>
            </a:r>
            <a:endParaRPr sz="1800" dirty="0">
              <a:latin typeface="+mn-lt"/>
              <a:cs typeface="Calibri"/>
            </a:endParaRPr>
          </a:p>
        </p:txBody>
      </p:sp>
      <p:sp>
        <p:nvSpPr>
          <p:cNvPr id="10" name="object 8"/>
          <p:cNvSpPr txBox="1"/>
          <p:nvPr/>
        </p:nvSpPr>
        <p:spPr>
          <a:xfrm>
            <a:off x="4541083" y="1129308"/>
            <a:ext cx="1548130" cy="777136"/>
          </a:xfrm>
          <a:prstGeom prst="rect">
            <a:avLst/>
          </a:prstGeom>
          <a:solidFill>
            <a:srgbClr val="8EB4E3"/>
          </a:solidFill>
          <a:ln>
            <a:solidFill>
              <a:srgbClr val="0033FF"/>
            </a:solidFill>
          </a:ln>
        </p:spPr>
        <p:txBody>
          <a:bodyPr vert="horz" wrap="square" lIns="0" tIns="81280" rIns="0" bIns="0" rtlCol="0">
            <a:spAutoFit/>
          </a:bodyPr>
          <a:lstStyle/>
          <a:p>
            <a:pPr marL="11430" algn="ctr">
              <a:lnSpc>
                <a:spcPct val="100000"/>
              </a:lnSpc>
              <a:spcBef>
                <a:spcPts val="640"/>
              </a:spcBef>
            </a:pPr>
            <a:r>
              <a:rPr sz="1800" b="1" spc="50" dirty="0">
                <a:solidFill>
                  <a:srgbClr val="0028A0"/>
                </a:solidFill>
                <a:latin typeface="+mn-lt"/>
                <a:cs typeface="Calibri"/>
              </a:rPr>
              <a:t>Fortaleza</a:t>
            </a:r>
            <a:endParaRPr sz="1800" dirty="0">
              <a:latin typeface="+mn-lt"/>
              <a:cs typeface="Calibri"/>
            </a:endParaRPr>
          </a:p>
          <a:p>
            <a:pPr algn="ctr">
              <a:lnSpc>
                <a:spcPct val="100000"/>
              </a:lnSpc>
              <a:spcBef>
                <a:spcPts val="1070"/>
              </a:spcBef>
            </a:pPr>
            <a:r>
              <a:rPr sz="1800" b="1" spc="50" dirty="0">
                <a:solidFill>
                  <a:srgbClr val="0028A0"/>
                </a:solidFill>
                <a:latin typeface="+mn-lt"/>
                <a:cs typeface="Calibri"/>
              </a:rPr>
              <a:t>Fiscal</a:t>
            </a:r>
            <a:endParaRPr sz="1800" dirty="0">
              <a:latin typeface="+mn-lt"/>
              <a:cs typeface="Calibri"/>
            </a:endParaRPr>
          </a:p>
        </p:txBody>
      </p:sp>
      <p:sp>
        <p:nvSpPr>
          <p:cNvPr id="11" name="object 9"/>
          <p:cNvSpPr txBox="1"/>
          <p:nvPr/>
        </p:nvSpPr>
        <p:spPr>
          <a:xfrm>
            <a:off x="6266358" y="1129308"/>
            <a:ext cx="1725295" cy="784830"/>
          </a:xfrm>
          <a:prstGeom prst="rect">
            <a:avLst/>
          </a:prstGeom>
          <a:solidFill>
            <a:srgbClr val="D99694"/>
          </a:solidFill>
          <a:ln>
            <a:solidFill>
              <a:schemeClr val="tx1"/>
            </a:solidFill>
          </a:ln>
        </p:spPr>
        <p:txBody>
          <a:bodyPr vert="horz" wrap="square" lIns="0" tIns="88900" rIns="0" bIns="0" rtlCol="0">
            <a:spAutoFit/>
          </a:bodyPr>
          <a:lstStyle/>
          <a:p>
            <a:pPr marL="19685" algn="ctr">
              <a:lnSpc>
                <a:spcPct val="100000"/>
              </a:lnSpc>
              <a:spcBef>
                <a:spcPts val="700"/>
              </a:spcBef>
            </a:pPr>
            <a:r>
              <a:rPr sz="1800" b="1" spc="40" dirty="0">
                <a:latin typeface="+mn-lt"/>
                <a:cs typeface="Calibri"/>
              </a:rPr>
              <a:t>Susceptibilidad</a:t>
            </a:r>
            <a:endParaRPr sz="1800" dirty="0">
              <a:latin typeface="+mn-lt"/>
              <a:cs typeface="Calibri"/>
            </a:endParaRPr>
          </a:p>
          <a:p>
            <a:pPr marL="10795" algn="ctr">
              <a:lnSpc>
                <a:spcPct val="100000"/>
              </a:lnSpc>
              <a:spcBef>
                <a:spcPts val="1065"/>
              </a:spcBef>
            </a:pPr>
            <a:r>
              <a:rPr sz="1800" b="1" spc="50" dirty="0">
                <a:latin typeface="+mn-lt"/>
                <a:cs typeface="Calibri"/>
              </a:rPr>
              <a:t>de</a:t>
            </a:r>
            <a:r>
              <a:rPr sz="1800" b="1" spc="25" dirty="0">
                <a:latin typeface="+mn-lt"/>
                <a:cs typeface="Calibri"/>
              </a:rPr>
              <a:t> </a:t>
            </a:r>
            <a:r>
              <a:rPr sz="1800" b="1" spc="60" dirty="0">
                <a:latin typeface="+mn-lt"/>
                <a:cs typeface="Calibri"/>
              </a:rPr>
              <a:t>Riesgo</a:t>
            </a:r>
            <a:endParaRPr sz="1800" dirty="0">
              <a:latin typeface="+mn-lt"/>
              <a:cs typeface="Calibri"/>
            </a:endParaRPr>
          </a:p>
        </p:txBody>
      </p:sp>
      <p:sp>
        <p:nvSpPr>
          <p:cNvPr id="12" name="object 10"/>
          <p:cNvSpPr/>
          <p:nvPr/>
        </p:nvSpPr>
        <p:spPr>
          <a:xfrm>
            <a:off x="1653060" y="1925500"/>
            <a:ext cx="78869" cy="172397"/>
          </a:xfrm>
          <a:prstGeom prst="rect">
            <a:avLst/>
          </a:prstGeom>
          <a:solidFill>
            <a:schemeClr val="tx1"/>
          </a:solidFill>
        </p:spPr>
        <p:txBody>
          <a:bodyPr wrap="square" lIns="0" tIns="0" rIns="0" bIns="0" rtlCol="0"/>
          <a:lstStyle/>
          <a:p>
            <a:endParaRPr>
              <a:latin typeface="+mn-lt"/>
            </a:endParaRPr>
          </a:p>
        </p:txBody>
      </p:sp>
      <p:sp>
        <p:nvSpPr>
          <p:cNvPr id="13" name="object 11"/>
          <p:cNvSpPr/>
          <p:nvPr/>
        </p:nvSpPr>
        <p:spPr>
          <a:xfrm>
            <a:off x="3472211" y="1936653"/>
            <a:ext cx="64841" cy="183166"/>
          </a:xfrm>
          <a:prstGeom prst="rect">
            <a:avLst/>
          </a:prstGeom>
          <a:solidFill>
            <a:schemeClr val="tx1"/>
          </a:solidFill>
        </p:spPr>
        <p:txBody>
          <a:bodyPr wrap="square" lIns="0" tIns="0" rIns="0" bIns="0" rtlCol="0"/>
          <a:lstStyle/>
          <a:p>
            <a:endParaRPr>
              <a:latin typeface="+mn-lt"/>
            </a:endParaRPr>
          </a:p>
        </p:txBody>
      </p:sp>
      <p:sp>
        <p:nvSpPr>
          <p:cNvPr id="14" name="object 12"/>
          <p:cNvSpPr/>
          <p:nvPr/>
        </p:nvSpPr>
        <p:spPr>
          <a:xfrm>
            <a:off x="5310458" y="1936653"/>
            <a:ext cx="79375" cy="1108452"/>
          </a:xfrm>
          <a:custGeom>
            <a:avLst/>
            <a:gdLst/>
            <a:ahLst/>
            <a:cxnLst/>
            <a:rect l="l" t="t" r="r" b="b"/>
            <a:pathLst>
              <a:path w="79375" h="1189354">
                <a:moveTo>
                  <a:pt x="0" y="1115593"/>
                </a:moveTo>
                <a:lnTo>
                  <a:pt x="39039" y="1189280"/>
                </a:lnTo>
                <a:lnTo>
                  <a:pt x="65637" y="1140237"/>
                </a:lnTo>
                <a:lnTo>
                  <a:pt x="29443" y="1140237"/>
                </a:lnTo>
                <a:lnTo>
                  <a:pt x="29474" y="1134075"/>
                </a:lnTo>
                <a:lnTo>
                  <a:pt x="0" y="1115593"/>
                </a:lnTo>
                <a:close/>
              </a:path>
              <a:path w="79375" h="1189354">
                <a:moveTo>
                  <a:pt x="29474" y="1134075"/>
                </a:moveTo>
                <a:lnTo>
                  <a:pt x="29443" y="1140237"/>
                </a:lnTo>
                <a:lnTo>
                  <a:pt x="39302" y="1140237"/>
                </a:lnTo>
                <a:lnTo>
                  <a:pt x="29474" y="1134075"/>
                </a:lnTo>
                <a:close/>
              </a:path>
              <a:path w="79375" h="1189354">
                <a:moveTo>
                  <a:pt x="54945" y="0"/>
                </a:moveTo>
                <a:lnTo>
                  <a:pt x="35227" y="0"/>
                </a:lnTo>
                <a:lnTo>
                  <a:pt x="29568" y="1115593"/>
                </a:lnTo>
                <a:lnTo>
                  <a:pt x="29576" y="1134139"/>
                </a:lnTo>
                <a:lnTo>
                  <a:pt x="39302" y="1140237"/>
                </a:lnTo>
                <a:lnTo>
                  <a:pt x="49192" y="1134139"/>
                </a:lnTo>
                <a:lnTo>
                  <a:pt x="54945" y="0"/>
                </a:lnTo>
                <a:close/>
              </a:path>
              <a:path w="79375" h="1189354">
                <a:moveTo>
                  <a:pt x="49192" y="1134139"/>
                </a:moveTo>
                <a:lnTo>
                  <a:pt x="39302" y="1140237"/>
                </a:lnTo>
                <a:lnTo>
                  <a:pt x="49161" y="1140237"/>
                </a:lnTo>
                <a:lnTo>
                  <a:pt x="49192" y="1134139"/>
                </a:lnTo>
                <a:close/>
              </a:path>
              <a:path w="79375" h="1189354">
                <a:moveTo>
                  <a:pt x="78869" y="1115838"/>
                </a:moveTo>
                <a:lnTo>
                  <a:pt x="49192" y="1134139"/>
                </a:lnTo>
                <a:lnTo>
                  <a:pt x="49161" y="1140237"/>
                </a:lnTo>
                <a:lnTo>
                  <a:pt x="65637" y="1140237"/>
                </a:lnTo>
                <a:lnTo>
                  <a:pt x="78869" y="1115838"/>
                </a:lnTo>
                <a:close/>
              </a:path>
            </a:pathLst>
          </a:custGeom>
          <a:solidFill>
            <a:schemeClr val="tx1"/>
          </a:solidFill>
        </p:spPr>
        <p:txBody>
          <a:bodyPr wrap="square" lIns="0" tIns="0" rIns="0" bIns="0" rtlCol="0"/>
          <a:lstStyle/>
          <a:p>
            <a:endParaRPr>
              <a:solidFill>
                <a:srgbClr val="0033FF"/>
              </a:solidFill>
              <a:latin typeface="+mn-lt"/>
            </a:endParaRPr>
          </a:p>
        </p:txBody>
      </p:sp>
      <p:sp>
        <p:nvSpPr>
          <p:cNvPr id="15" name="object 13"/>
          <p:cNvSpPr/>
          <p:nvPr/>
        </p:nvSpPr>
        <p:spPr>
          <a:xfrm>
            <a:off x="2511372" y="2713484"/>
            <a:ext cx="79375" cy="293370"/>
          </a:xfrm>
          <a:custGeom>
            <a:avLst/>
            <a:gdLst/>
            <a:ahLst/>
            <a:cxnLst/>
            <a:rect l="l" t="t" r="r" b="b"/>
            <a:pathLst>
              <a:path w="79375" h="293370">
                <a:moveTo>
                  <a:pt x="0" y="219097"/>
                </a:moveTo>
                <a:lnTo>
                  <a:pt x="38252" y="293273"/>
                </a:lnTo>
                <a:lnTo>
                  <a:pt x="65489" y="244354"/>
                </a:lnTo>
                <a:lnTo>
                  <a:pt x="48900" y="244354"/>
                </a:lnTo>
                <a:lnTo>
                  <a:pt x="29182" y="244109"/>
                </a:lnTo>
                <a:lnTo>
                  <a:pt x="29288" y="237952"/>
                </a:lnTo>
                <a:lnTo>
                  <a:pt x="0" y="219097"/>
                </a:lnTo>
                <a:close/>
              </a:path>
              <a:path w="79375" h="293370">
                <a:moveTo>
                  <a:pt x="49001" y="238251"/>
                </a:moveTo>
                <a:lnTo>
                  <a:pt x="39041" y="244231"/>
                </a:lnTo>
                <a:lnTo>
                  <a:pt x="48900" y="244354"/>
                </a:lnTo>
                <a:lnTo>
                  <a:pt x="49001" y="238251"/>
                </a:lnTo>
                <a:close/>
              </a:path>
              <a:path w="79375" h="293370">
                <a:moveTo>
                  <a:pt x="78869" y="220323"/>
                </a:moveTo>
                <a:lnTo>
                  <a:pt x="49001" y="238251"/>
                </a:lnTo>
                <a:lnTo>
                  <a:pt x="48900" y="244354"/>
                </a:lnTo>
                <a:lnTo>
                  <a:pt x="65489" y="244354"/>
                </a:lnTo>
                <a:lnTo>
                  <a:pt x="78869" y="220323"/>
                </a:lnTo>
                <a:close/>
              </a:path>
              <a:path w="79375" h="293370">
                <a:moveTo>
                  <a:pt x="29288" y="237952"/>
                </a:moveTo>
                <a:lnTo>
                  <a:pt x="29182" y="244109"/>
                </a:lnTo>
                <a:lnTo>
                  <a:pt x="38989" y="244231"/>
                </a:lnTo>
                <a:lnTo>
                  <a:pt x="29288" y="237952"/>
                </a:lnTo>
                <a:close/>
              </a:path>
              <a:path w="79375" h="293370">
                <a:moveTo>
                  <a:pt x="33388" y="0"/>
                </a:moveTo>
                <a:lnTo>
                  <a:pt x="29288" y="237952"/>
                </a:lnTo>
                <a:lnTo>
                  <a:pt x="39041" y="244231"/>
                </a:lnTo>
                <a:lnTo>
                  <a:pt x="49001" y="238251"/>
                </a:lnTo>
                <a:lnTo>
                  <a:pt x="52974" y="245"/>
                </a:lnTo>
                <a:lnTo>
                  <a:pt x="33388" y="0"/>
                </a:lnTo>
                <a:close/>
              </a:path>
            </a:pathLst>
          </a:custGeom>
          <a:solidFill>
            <a:schemeClr val="tx1"/>
          </a:solidFill>
        </p:spPr>
        <p:txBody>
          <a:bodyPr wrap="square" lIns="0" tIns="0" rIns="0" bIns="0" rtlCol="0"/>
          <a:lstStyle/>
          <a:p>
            <a:endParaRPr>
              <a:latin typeface="+mn-lt"/>
            </a:endParaRPr>
          </a:p>
        </p:txBody>
      </p:sp>
      <p:sp>
        <p:nvSpPr>
          <p:cNvPr id="16" name="object 14"/>
          <p:cNvSpPr/>
          <p:nvPr/>
        </p:nvSpPr>
        <p:spPr>
          <a:xfrm>
            <a:off x="3457677" y="3649588"/>
            <a:ext cx="79375" cy="203866"/>
          </a:xfrm>
          <a:custGeom>
            <a:avLst/>
            <a:gdLst/>
            <a:ahLst/>
            <a:cxnLst/>
            <a:rect l="l" t="t" r="r" b="b"/>
            <a:pathLst>
              <a:path w="79375" h="297179">
                <a:moveTo>
                  <a:pt x="0" y="223314"/>
                </a:moveTo>
                <a:lnTo>
                  <a:pt x="39697" y="296718"/>
                </a:lnTo>
                <a:lnTo>
                  <a:pt x="65740" y="247713"/>
                </a:lnTo>
                <a:lnTo>
                  <a:pt x="29577" y="247713"/>
                </a:lnTo>
                <a:lnTo>
                  <a:pt x="29478" y="241525"/>
                </a:lnTo>
                <a:lnTo>
                  <a:pt x="0" y="223314"/>
                </a:lnTo>
                <a:close/>
              </a:path>
              <a:path w="79375" h="297179">
                <a:moveTo>
                  <a:pt x="29550" y="241570"/>
                </a:moveTo>
                <a:lnTo>
                  <a:pt x="29577" y="247713"/>
                </a:lnTo>
                <a:lnTo>
                  <a:pt x="39435" y="247676"/>
                </a:lnTo>
                <a:lnTo>
                  <a:pt x="29550" y="241570"/>
                </a:lnTo>
                <a:close/>
              </a:path>
              <a:path w="79375" h="297179">
                <a:moveTo>
                  <a:pt x="78869" y="223008"/>
                </a:moveTo>
                <a:lnTo>
                  <a:pt x="49267" y="241525"/>
                </a:lnTo>
                <a:lnTo>
                  <a:pt x="49293" y="247639"/>
                </a:lnTo>
                <a:lnTo>
                  <a:pt x="29577" y="247713"/>
                </a:lnTo>
                <a:lnTo>
                  <a:pt x="65740" y="247713"/>
                </a:lnTo>
                <a:lnTo>
                  <a:pt x="78869" y="223008"/>
                </a:lnTo>
                <a:close/>
              </a:path>
              <a:path w="79375" h="297179">
                <a:moveTo>
                  <a:pt x="48242" y="0"/>
                </a:moveTo>
                <a:lnTo>
                  <a:pt x="28525" y="73"/>
                </a:lnTo>
                <a:lnTo>
                  <a:pt x="29550" y="241570"/>
                </a:lnTo>
                <a:lnTo>
                  <a:pt x="39434" y="247676"/>
                </a:lnTo>
                <a:lnTo>
                  <a:pt x="49195" y="241570"/>
                </a:lnTo>
                <a:lnTo>
                  <a:pt x="49189" y="223008"/>
                </a:lnTo>
                <a:lnTo>
                  <a:pt x="48242" y="0"/>
                </a:lnTo>
                <a:close/>
              </a:path>
              <a:path w="79375" h="297179">
                <a:moveTo>
                  <a:pt x="49267" y="241525"/>
                </a:moveTo>
                <a:lnTo>
                  <a:pt x="39434" y="247676"/>
                </a:lnTo>
                <a:lnTo>
                  <a:pt x="49293" y="247639"/>
                </a:lnTo>
                <a:lnTo>
                  <a:pt x="49267" y="241525"/>
                </a:lnTo>
                <a:close/>
              </a:path>
            </a:pathLst>
          </a:custGeom>
          <a:solidFill>
            <a:schemeClr val="tx1"/>
          </a:solidFill>
        </p:spPr>
        <p:txBody>
          <a:bodyPr wrap="square" lIns="0" tIns="0" rIns="0" bIns="0" rtlCol="0"/>
          <a:lstStyle/>
          <a:p>
            <a:endParaRPr>
              <a:latin typeface="+mn-lt"/>
            </a:endParaRPr>
          </a:p>
        </p:txBody>
      </p:sp>
      <p:sp>
        <p:nvSpPr>
          <p:cNvPr id="17" name="object 15"/>
          <p:cNvSpPr/>
          <p:nvPr/>
        </p:nvSpPr>
        <p:spPr>
          <a:xfrm>
            <a:off x="6948263" y="1936653"/>
            <a:ext cx="144017" cy="1989605"/>
          </a:xfrm>
          <a:custGeom>
            <a:avLst/>
            <a:gdLst/>
            <a:ahLst/>
            <a:cxnLst/>
            <a:rect l="l" t="t" r="r" b="b"/>
            <a:pathLst>
              <a:path w="79375" h="2173604">
                <a:moveTo>
                  <a:pt x="0" y="2099679"/>
                </a:moveTo>
                <a:lnTo>
                  <a:pt x="39566" y="2173194"/>
                </a:lnTo>
                <a:lnTo>
                  <a:pt x="65745" y="2124163"/>
                </a:lnTo>
                <a:lnTo>
                  <a:pt x="29577" y="2124163"/>
                </a:lnTo>
                <a:lnTo>
                  <a:pt x="29546" y="2118014"/>
                </a:lnTo>
                <a:lnTo>
                  <a:pt x="0" y="2099679"/>
                </a:lnTo>
                <a:close/>
              </a:path>
              <a:path w="79375" h="2173604">
                <a:moveTo>
                  <a:pt x="29568" y="2118028"/>
                </a:moveTo>
                <a:lnTo>
                  <a:pt x="29577" y="2124163"/>
                </a:lnTo>
                <a:lnTo>
                  <a:pt x="39436" y="2124151"/>
                </a:lnTo>
                <a:lnTo>
                  <a:pt x="29568" y="2118028"/>
                </a:lnTo>
                <a:close/>
              </a:path>
              <a:path w="79375" h="2173604">
                <a:moveTo>
                  <a:pt x="78870" y="2099581"/>
                </a:moveTo>
                <a:lnTo>
                  <a:pt x="49285" y="2118014"/>
                </a:lnTo>
                <a:lnTo>
                  <a:pt x="49293" y="2124151"/>
                </a:lnTo>
                <a:lnTo>
                  <a:pt x="29577" y="2124163"/>
                </a:lnTo>
                <a:lnTo>
                  <a:pt x="65752" y="2124151"/>
                </a:lnTo>
                <a:lnTo>
                  <a:pt x="78870" y="2099581"/>
                </a:lnTo>
                <a:close/>
              </a:path>
              <a:path w="79375" h="2173604">
                <a:moveTo>
                  <a:pt x="46401" y="0"/>
                </a:moveTo>
                <a:lnTo>
                  <a:pt x="26685" y="0"/>
                </a:lnTo>
                <a:lnTo>
                  <a:pt x="29568" y="2118028"/>
                </a:lnTo>
                <a:lnTo>
                  <a:pt x="39436" y="2124151"/>
                </a:lnTo>
                <a:lnTo>
                  <a:pt x="49263" y="2118028"/>
                </a:lnTo>
                <a:lnTo>
                  <a:pt x="49260" y="2099581"/>
                </a:lnTo>
                <a:lnTo>
                  <a:pt x="46401" y="0"/>
                </a:lnTo>
                <a:close/>
              </a:path>
              <a:path w="79375" h="2173604">
                <a:moveTo>
                  <a:pt x="49285" y="2118014"/>
                </a:moveTo>
                <a:lnTo>
                  <a:pt x="39436" y="2124151"/>
                </a:lnTo>
                <a:lnTo>
                  <a:pt x="49293" y="2124151"/>
                </a:lnTo>
                <a:lnTo>
                  <a:pt x="49285" y="2118014"/>
                </a:lnTo>
                <a:close/>
              </a:path>
            </a:pathLst>
          </a:custGeom>
          <a:solidFill>
            <a:schemeClr val="tx1"/>
          </a:solidFill>
        </p:spPr>
        <p:txBody>
          <a:bodyPr wrap="square" lIns="0" tIns="0" rIns="0" bIns="0" rtlCol="0"/>
          <a:lstStyle/>
          <a:p>
            <a:endParaRPr>
              <a:latin typeface="+mn-lt"/>
            </a:endParaRPr>
          </a:p>
        </p:txBody>
      </p:sp>
      <p:sp>
        <p:nvSpPr>
          <p:cNvPr id="18" name="object 16"/>
          <p:cNvSpPr/>
          <p:nvPr/>
        </p:nvSpPr>
        <p:spPr>
          <a:xfrm>
            <a:off x="1324798" y="4778940"/>
            <a:ext cx="6346345" cy="2987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mn-lt"/>
            </a:endParaRPr>
          </a:p>
        </p:txBody>
      </p:sp>
      <p:sp>
        <p:nvSpPr>
          <p:cNvPr id="19" name="object 17"/>
          <p:cNvSpPr txBox="1"/>
          <p:nvPr/>
        </p:nvSpPr>
        <p:spPr>
          <a:xfrm>
            <a:off x="293051" y="4729708"/>
            <a:ext cx="859790"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0028A0"/>
                </a:solidFill>
                <a:latin typeface="+mn-lt"/>
                <a:cs typeface="Arial"/>
              </a:rPr>
              <a:t>Escala:</a:t>
            </a:r>
            <a:endParaRPr sz="2000" dirty="0">
              <a:latin typeface="+mn-lt"/>
              <a:cs typeface="Arial"/>
            </a:endParaRPr>
          </a:p>
        </p:txBody>
      </p:sp>
      <p:sp>
        <p:nvSpPr>
          <p:cNvPr id="22" name="object 17"/>
          <p:cNvSpPr txBox="1">
            <a:spLocks/>
          </p:cNvSpPr>
          <p:nvPr/>
        </p:nvSpPr>
        <p:spPr>
          <a:xfrm>
            <a:off x="547081" y="5419717"/>
            <a:ext cx="6590241" cy="185307"/>
          </a:xfrm>
          <a:prstGeom prst="rect">
            <a:avLst/>
          </a:prstGeom>
        </p:spPr>
        <p:txBody>
          <a:bodyPr vert="horz" wrap="square" lIns="0" tIns="18415" rIns="0" bIns="0" rtlCol="0">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a:lnSpc>
                <a:spcPts val="1300"/>
              </a:lnSpc>
              <a:spcBef>
                <a:spcPts val="145"/>
              </a:spcBef>
            </a:pPr>
            <a:r>
              <a:rPr lang="es-CO" sz="900" b="1" dirty="0">
                <a:latin typeface="+mn-lt"/>
              </a:rPr>
              <a:t>Los </a:t>
            </a:r>
            <a:r>
              <a:rPr lang="es-CO" sz="900" b="1" spc="-5" dirty="0">
                <a:latin typeface="+mn-lt"/>
              </a:rPr>
              <a:t>Reportes </a:t>
            </a:r>
            <a:r>
              <a:rPr lang="es-CO" sz="900" b="1" dirty="0">
                <a:latin typeface="+mn-lt"/>
              </a:rPr>
              <a:t>de </a:t>
            </a:r>
            <a:r>
              <a:rPr lang="es-CO" sz="900" b="1" spc="-5" dirty="0">
                <a:latin typeface="+mn-lt"/>
              </a:rPr>
              <a:t>Finanzas Publicas </a:t>
            </a:r>
            <a:r>
              <a:rPr lang="es-CO" sz="900" b="1" dirty="0">
                <a:latin typeface="+mn-lt"/>
              </a:rPr>
              <a:t>y los </a:t>
            </a:r>
            <a:r>
              <a:rPr lang="es-CO" sz="900" b="1" spc="-5" dirty="0">
                <a:latin typeface="+mn-lt"/>
              </a:rPr>
              <a:t>Fundamentos  del Análisis del Riesgo Soberano, agosto</a:t>
            </a:r>
            <a:r>
              <a:rPr lang="es-CO" sz="900" b="1" spc="-35" dirty="0">
                <a:latin typeface="+mn-lt"/>
              </a:rPr>
              <a:t> </a:t>
            </a:r>
            <a:r>
              <a:rPr lang="es-CO" sz="900" b="1" spc="-10" dirty="0">
                <a:latin typeface="+mn-lt"/>
              </a:rPr>
              <a:t>2017</a:t>
            </a:r>
          </a:p>
        </p:txBody>
      </p:sp>
    </p:spTree>
    <p:extLst>
      <p:ext uri="{BB962C8B-B14F-4D97-AF65-F5344CB8AC3E}">
        <p14:creationId xmlns:p14="http://schemas.microsoft.com/office/powerpoint/2010/main" val="2995723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42</a:t>
            </a:fld>
            <a:endParaRPr lang="es-ES_tradnl"/>
          </a:p>
        </p:txBody>
      </p:sp>
      <p:sp>
        <p:nvSpPr>
          <p:cNvPr id="4" name="object 2"/>
          <p:cNvSpPr txBox="1"/>
          <p:nvPr/>
        </p:nvSpPr>
        <p:spPr>
          <a:xfrm>
            <a:off x="1077913" y="1412280"/>
            <a:ext cx="1226185" cy="3783087"/>
          </a:xfrm>
          <a:prstGeom prst="rect">
            <a:avLst/>
          </a:prstGeom>
        </p:spPr>
        <p:txBody>
          <a:bodyPr vert="horz" wrap="square" lIns="0" tIns="12700" rIns="0" bIns="0" rtlCol="0">
            <a:spAutoFit/>
          </a:bodyPr>
          <a:lstStyle/>
          <a:p>
            <a:pPr marL="12700" algn="ctr">
              <a:lnSpc>
                <a:spcPct val="100000"/>
              </a:lnSpc>
              <a:spcBef>
                <a:spcPts val="100"/>
              </a:spcBef>
            </a:pPr>
            <a:r>
              <a:rPr lang="es-CO" sz="24500" dirty="0">
                <a:solidFill>
                  <a:srgbClr val="00918E"/>
                </a:solidFill>
                <a:latin typeface="Arial"/>
                <a:cs typeface="Arial"/>
              </a:rPr>
              <a:t>3</a:t>
            </a:r>
            <a:endParaRPr sz="24500" dirty="0">
              <a:solidFill>
                <a:srgbClr val="00918E"/>
              </a:solidFill>
              <a:latin typeface="Arial"/>
              <a:cs typeface="Arial"/>
            </a:endParaRPr>
          </a:p>
        </p:txBody>
      </p:sp>
      <p:sp>
        <p:nvSpPr>
          <p:cNvPr id="6" name="object 3"/>
          <p:cNvSpPr txBox="1">
            <a:spLocks/>
          </p:cNvSpPr>
          <p:nvPr/>
        </p:nvSpPr>
        <p:spPr>
          <a:xfrm>
            <a:off x="2932379" y="1534368"/>
            <a:ext cx="6211621" cy="3336811"/>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spcBef>
                <a:spcPts val="100"/>
              </a:spcBef>
            </a:pPr>
            <a:r>
              <a:rPr lang="es-CO" sz="5400" dirty="0">
                <a:solidFill>
                  <a:srgbClr val="00918E"/>
                </a:solidFill>
              </a:rPr>
              <a:t>Reportes de  Finanzas Públicas y  Marco Analítico de  Riesgo Soberano</a:t>
            </a:r>
            <a:endParaRPr lang="es-CO" sz="5400" kern="0" spc="-5" dirty="0">
              <a:solidFill>
                <a:srgbClr val="00918E"/>
              </a:solidFill>
            </a:endParaRPr>
          </a:p>
        </p:txBody>
      </p:sp>
    </p:spTree>
    <p:extLst>
      <p:ext uri="{BB962C8B-B14F-4D97-AF65-F5344CB8AC3E}">
        <p14:creationId xmlns:p14="http://schemas.microsoft.com/office/powerpoint/2010/main" val="38041012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latin typeface="+mn-lt"/>
              </a:rPr>
              <a:pPr/>
              <a:t>43</a:t>
            </a:fld>
            <a:endParaRPr lang="es-ES_tradnl">
              <a:latin typeface="+mn-lt"/>
            </a:endParaRPr>
          </a:p>
        </p:txBody>
      </p:sp>
      <p:sp>
        <p:nvSpPr>
          <p:cNvPr id="3" name="object 2"/>
          <p:cNvSpPr txBox="1">
            <a:spLocks/>
          </p:cNvSpPr>
          <p:nvPr/>
        </p:nvSpPr>
        <p:spPr>
          <a:xfrm>
            <a:off x="251520" y="189027"/>
            <a:ext cx="5495137" cy="628377"/>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spcBef>
                <a:spcPts val="100"/>
              </a:spcBef>
            </a:pPr>
            <a:r>
              <a:rPr lang="es-CO" sz="4000" kern="0" spc="-5" dirty="0">
                <a:latin typeface="+mn-lt"/>
              </a:rPr>
              <a:t>Fortaleza</a:t>
            </a:r>
            <a:r>
              <a:rPr lang="es-CO" sz="4000" kern="0" spc="-50" dirty="0">
                <a:latin typeface="+mn-lt"/>
              </a:rPr>
              <a:t> </a:t>
            </a:r>
            <a:r>
              <a:rPr lang="es-CO" sz="4000" kern="0" spc="-5" dirty="0">
                <a:latin typeface="+mn-lt"/>
              </a:rPr>
              <a:t>Económica</a:t>
            </a:r>
          </a:p>
        </p:txBody>
      </p:sp>
      <p:sp>
        <p:nvSpPr>
          <p:cNvPr id="4" name="object 3"/>
          <p:cNvSpPr/>
          <p:nvPr/>
        </p:nvSpPr>
        <p:spPr>
          <a:xfrm>
            <a:off x="685800" y="2388060"/>
            <a:ext cx="3271520" cy="1590040"/>
          </a:xfrm>
          <a:custGeom>
            <a:avLst/>
            <a:gdLst/>
            <a:ahLst/>
            <a:cxnLst/>
            <a:rect l="l" t="t" r="r" b="b"/>
            <a:pathLst>
              <a:path w="3271520" h="1590039">
                <a:moveTo>
                  <a:pt x="3112283" y="0"/>
                </a:moveTo>
                <a:lnTo>
                  <a:pt x="158991" y="0"/>
                </a:lnTo>
                <a:lnTo>
                  <a:pt x="108738" y="8105"/>
                </a:lnTo>
                <a:lnTo>
                  <a:pt x="65093" y="30676"/>
                </a:lnTo>
                <a:lnTo>
                  <a:pt x="30676" y="65093"/>
                </a:lnTo>
                <a:lnTo>
                  <a:pt x="8105" y="108738"/>
                </a:lnTo>
                <a:lnTo>
                  <a:pt x="0" y="158992"/>
                </a:lnTo>
                <a:lnTo>
                  <a:pt x="0" y="1430935"/>
                </a:lnTo>
                <a:lnTo>
                  <a:pt x="8105" y="1481189"/>
                </a:lnTo>
                <a:lnTo>
                  <a:pt x="30676" y="1524834"/>
                </a:lnTo>
                <a:lnTo>
                  <a:pt x="65093" y="1559251"/>
                </a:lnTo>
                <a:lnTo>
                  <a:pt x="108738" y="1581821"/>
                </a:lnTo>
                <a:lnTo>
                  <a:pt x="158991" y="1589926"/>
                </a:lnTo>
                <a:lnTo>
                  <a:pt x="3112283" y="1589926"/>
                </a:lnTo>
                <a:lnTo>
                  <a:pt x="3162537" y="1581821"/>
                </a:lnTo>
                <a:lnTo>
                  <a:pt x="3206182" y="1559251"/>
                </a:lnTo>
                <a:lnTo>
                  <a:pt x="3240599" y="1524834"/>
                </a:lnTo>
                <a:lnTo>
                  <a:pt x="3263170" y="1481189"/>
                </a:lnTo>
                <a:lnTo>
                  <a:pt x="3271276" y="1430935"/>
                </a:lnTo>
                <a:lnTo>
                  <a:pt x="3271276" y="158992"/>
                </a:lnTo>
                <a:lnTo>
                  <a:pt x="3263170" y="108738"/>
                </a:lnTo>
                <a:lnTo>
                  <a:pt x="3240599" y="65093"/>
                </a:lnTo>
                <a:lnTo>
                  <a:pt x="3206182" y="30676"/>
                </a:lnTo>
                <a:lnTo>
                  <a:pt x="3162537" y="8105"/>
                </a:lnTo>
                <a:lnTo>
                  <a:pt x="3112283" y="0"/>
                </a:lnTo>
                <a:close/>
              </a:path>
            </a:pathLst>
          </a:custGeom>
          <a:solidFill>
            <a:srgbClr val="008869"/>
          </a:solidFill>
          <a:ln>
            <a:solidFill>
              <a:srgbClr val="FFFF00"/>
            </a:solidFill>
          </a:ln>
        </p:spPr>
        <p:txBody>
          <a:bodyPr wrap="square" lIns="0" tIns="0" rIns="0" bIns="0" rtlCol="0"/>
          <a:lstStyle/>
          <a:p>
            <a:endParaRPr>
              <a:latin typeface="+mn-lt"/>
            </a:endParaRPr>
          </a:p>
        </p:txBody>
      </p:sp>
      <p:sp>
        <p:nvSpPr>
          <p:cNvPr id="6" name="object 4"/>
          <p:cNvSpPr txBox="1"/>
          <p:nvPr/>
        </p:nvSpPr>
        <p:spPr>
          <a:xfrm>
            <a:off x="1177930" y="2616668"/>
            <a:ext cx="2287270" cy="1048385"/>
          </a:xfrm>
          <a:prstGeom prst="rect">
            <a:avLst/>
          </a:prstGeom>
        </p:spPr>
        <p:txBody>
          <a:bodyPr vert="horz" wrap="square" lIns="0" tIns="90805" rIns="0" bIns="0" rtlCol="0">
            <a:spAutoFit/>
          </a:bodyPr>
          <a:lstStyle/>
          <a:p>
            <a:pPr marL="12700" marR="5080" indent="177800">
              <a:lnSpc>
                <a:spcPts val="3729"/>
              </a:lnSpc>
              <a:spcBef>
                <a:spcPts val="715"/>
              </a:spcBef>
            </a:pPr>
            <a:r>
              <a:rPr sz="3600" b="1" spc="-5" dirty="0">
                <a:solidFill>
                  <a:srgbClr val="FFFFFF"/>
                </a:solidFill>
                <a:latin typeface="+mn-lt"/>
                <a:cs typeface="Arial"/>
              </a:rPr>
              <a:t>Fortaleza  E</a:t>
            </a:r>
            <a:r>
              <a:rPr sz="3600" b="1" dirty="0">
                <a:solidFill>
                  <a:srgbClr val="FFFFFF"/>
                </a:solidFill>
                <a:latin typeface="+mn-lt"/>
                <a:cs typeface="Arial"/>
              </a:rPr>
              <a:t>co</a:t>
            </a:r>
            <a:r>
              <a:rPr sz="3600" b="1" spc="-5" dirty="0">
                <a:solidFill>
                  <a:srgbClr val="FFFFFF"/>
                </a:solidFill>
                <a:latin typeface="+mn-lt"/>
                <a:cs typeface="Arial"/>
              </a:rPr>
              <a:t>nó</a:t>
            </a:r>
            <a:r>
              <a:rPr sz="3600" b="1" dirty="0">
                <a:solidFill>
                  <a:srgbClr val="FFFFFF"/>
                </a:solidFill>
                <a:latin typeface="+mn-lt"/>
                <a:cs typeface="Arial"/>
              </a:rPr>
              <a:t>mica</a:t>
            </a:r>
            <a:endParaRPr sz="3600" b="1" dirty="0">
              <a:latin typeface="+mn-lt"/>
              <a:cs typeface="Arial"/>
            </a:endParaRPr>
          </a:p>
        </p:txBody>
      </p:sp>
      <p:sp>
        <p:nvSpPr>
          <p:cNvPr id="7" name="object 5"/>
          <p:cNvSpPr/>
          <p:nvPr/>
        </p:nvSpPr>
        <p:spPr>
          <a:xfrm>
            <a:off x="3957076" y="1813397"/>
            <a:ext cx="1623695" cy="1369695"/>
          </a:xfrm>
          <a:custGeom>
            <a:avLst/>
            <a:gdLst/>
            <a:ahLst/>
            <a:cxnLst/>
            <a:rect l="l" t="t" r="r" b="b"/>
            <a:pathLst>
              <a:path w="1623695" h="1369695">
                <a:moveTo>
                  <a:pt x="0" y="1369627"/>
                </a:moveTo>
                <a:lnTo>
                  <a:pt x="1623220" y="0"/>
                </a:lnTo>
              </a:path>
            </a:pathLst>
          </a:custGeom>
          <a:ln w="10794">
            <a:solidFill>
              <a:srgbClr val="199977"/>
            </a:solidFill>
          </a:ln>
        </p:spPr>
        <p:txBody>
          <a:bodyPr wrap="square" lIns="0" tIns="0" rIns="0" bIns="0" rtlCol="0"/>
          <a:lstStyle/>
          <a:p>
            <a:endParaRPr>
              <a:latin typeface="+mn-lt"/>
            </a:endParaRPr>
          </a:p>
        </p:txBody>
      </p:sp>
      <p:sp>
        <p:nvSpPr>
          <p:cNvPr id="8" name="object 6"/>
          <p:cNvSpPr/>
          <p:nvPr/>
        </p:nvSpPr>
        <p:spPr>
          <a:xfrm>
            <a:off x="5580297" y="1430238"/>
            <a:ext cx="2448560" cy="995358"/>
          </a:xfrm>
          <a:custGeom>
            <a:avLst/>
            <a:gdLst/>
            <a:ahLst/>
            <a:cxnLst/>
            <a:rect l="l" t="t" r="r" b="b"/>
            <a:pathLst>
              <a:path w="2448559" h="1224280">
                <a:moveTo>
                  <a:pt x="2325904" y="0"/>
                </a:moveTo>
                <a:lnTo>
                  <a:pt x="122415" y="0"/>
                </a:lnTo>
                <a:lnTo>
                  <a:pt x="74765" y="9620"/>
                </a:lnTo>
                <a:lnTo>
                  <a:pt x="35854" y="35855"/>
                </a:lnTo>
                <a:lnTo>
                  <a:pt x="9619" y="74766"/>
                </a:lnTo>
                <a:lnTo>
                  <a:pt x="0" y="122416"/>
                </a:lnTo>
                <a:lnTo>
                  <a:pt x="0" y="1101744"/>
                </a:lnTo>
                <a:lnTo>
                  <a:pt x="9619" y="1149393"/>
                </a:lnTo>
                <a:lnTo>
                  <a:pt x="35854" y="1188305"/>
                </a:lnTo>
                <a:lnTo>
                  <a:pt x="74765" y="1214540"/>
                </a:lnTo>
                <a:lnTo>
                  <a:pt x="122415" y="1224160"/>
                </a:lnTo>
                <a:lnTo>
                  <a:pt x="2325904" y="1224160"/>
                </a:lnTo>
                <a:lnTo>
                  <a:pt x="2373554" y="1214540"/>
                </a:lnTo>
                <a:lnTo>
                  <a:pt x="2412466" y="1188305"/>
                </a:lnTo>
                <a:lnTo>
                  <a:pt x="2438701" y="1149393"/>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endParaRPr>
              <a:latin typeface="+mn-lt"/>
            </a:endParaRPr>
          </a:p>
        </p:txBody>
      </p:sp>
      <p:sp>
        <p:nvSpPr>
          <p:cNvPr id="9" name="object 7"/>
          <p:cNvSpPr/>
          <p:nvPr/>
        </p:nvSpPr>
        <p:spPr>
          <a:xfrm>
            <a:off x="5580297" y="1201316"/>
            <a:ext cx="2448560" cy="1224280"/>
          </a:xfrm>
          <a:custGeom>
            <a:avLst/>
            <a:gdLst/>
            <a:ahLst/>
            <a:cxnLst/>
            <a:rect l="l" t="t" r="r" b="b"/>
            <a:pathLst>
              <a:path w="2448559" h="1224280">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endParaRPr>
              <a:latin typeface="+mn-lt"/>
            </a:endParaRPr>
          </a:p>
        </p:txBody>
      </p:sp>
      <p:sp>
        <p:nvSpPr>
          <p:cNvPr id="10" name="object 8"/>
          <p:cNvSpPr txBox="1"/>
          <p:nvPr/>
        </p:nvSpPr>
        <p:spPr>
          <a:xfrm>
            <a:off x="5944666" y="1572776"/>
            <a:ext cx="1719580" cy="708660"/>
          </a:xfrm>
          <a:prstGeom prst="rect">
            <a:avLst/>
          </a:prstGeom>
        </p:spPr>
        <p:txBody>
          <a:bodyPr vert="horz" wrap="square" lIns="0" tIns="63500" rIns="0" bIns="0" rtlCol="0">
            <a:spAutoFit/>
          </a:bodyPr>
          <a:lstStyle/>
          <a:p>
            <a:pPr marL="46355" marR="5080" indent="-34290">
              <a:lnSpc>
                <a:spcPts val="2500"/>
              </a:lnSpc>
              <a:spcBef>
                <a:spcPts val="500"/>
              </a:spcBef>
            </a:pPr>
            <a:r>
              <a:rPr sz="2600" b="1" spc="-5" dirty="0">
                <a:solidFill>
                  <a:srgbClr val="FFFFFF"/>
                </a:solidFill>
                <a:latin typeface="+mn-lt"/>
                <a:cs typeface="Arial"/>
              </a:rPr>
              <a:t>Dinámica</a:t>
            </a:r>
            <a:r>
              <a:rPr sz="2600" b="1" spc="-75" dirty="0">
                <a:solidFill>
                  <a:srgbClr val="FFFFFF"/>
                </a:solidFill>
                <a:latin typeface="+mn-lt"/>
                <a:cs typeface="Arial"/>
              </a:rPr>
              <a:t> </a:t>
            </a:r>
            <a:r>
              <a:rPr sz="2600" b="1" spc="-5" dirty="0">
                <a:solidFill>
                  <a:srgbClr val="FFFFFF"/>
                </a:solidFill>
                <a:latin typeface="+mn-lt"/>
                <a:cs typeface="Arial"/>
              </a:rPr>
              <a:t>de  Crecimiento</a:t>
            </a:r>
            <a:endParaRPr sz="2600" b="1" dirty="0">
              <a:latin typeface="+mn-lt"/>
              <a:cs typeface="Arial"/>
            </a:endParaRPr>
          </a:p>
        </p:txBody>
      </p:sp>
      <p:sp>
        <p:nvSpPr>
          <p:cNvPr id="11" name="object 9"/>
          <p:cNvSpPr/>
          <p:nvPr/>
        </p:nvSpPr>
        <p:spPr>
          <a:xfrm>
            <a:off x="3957075" y="3183025"/>
            <a:ext cx="1623695" cy="38735"/>
          </a:xfrm>
          <a:custGeom>
            <a:avLst/>
            <a:gdLst/>
            <a:ahLst/>
            <a:cxnLst/>
            <a:rect l="l" t="t" r="r" b="b"/>
            <a:pathLst>
              <a:path w="1623695" h="38735">
                <a:moveTo>
                  <a:pt x="0" y="0"/>
                </a:moveTo>
                <a:lnTo>
                  <a:pt x="1623220" y="38156"/>
                </a:lnTo>
              </a:path>
            </a:pathLst>
          </a:custGeom>
          <a:ln w="10794">
            <a:solidFill>
              <a:srgbClr val="199977"/>
            </a:solidFill>
          </a:ln>
        </p:spPr>
        <p:txBody>
          <a:bodyPr wrap="square" lIns="0" tIns="0" rIns="0" bIns="0" rtlCol="0"/>
          <a:lstStyle/>
          <a:p>
            <a:endParaRPr>
              <a:latin typeface="+mn-lt"/>
            </a:endParaRPr>
          </a:p>
        </p:txBody>
      </p:sp>
      <p:sp>
        <p:nvSpPr>
          <p:cNvPr id="12" name="object 10"/>
          <p:cNvSpPr/>
          <p:nvPr/>
        </p:nvSpPr>
        <p:spPr>
          <a:xfrm>
            <a:off x="5580297" y="2609101"/>
            <a:ext cx="2448560" cy="1019600"/>
          </a:xfrm>
          <a:custGeom>
            <a:avLst/>
            <a:gdLst/>
            <a:ahLst/>
            <a:cxnLst/>
            <a:rect l="l" t="t" r="r" b="b"/>
            <a:pathLst>
              <a:path w="2448559" h="1224279">
                <a:moveTo>
                  <a:pt x="2325904" y="0"/>
                </a:moveTo>
                <a:lnTo>
                  <a:pt x="122415" y="0"/>
                </a:lnTo>
                <a:lnTo>
                  <a:pt x="74765" y="9620"/>
                </a:lnTo>
                <a:lnTo>
                  <a:pt x="35854" y="35855"/>
                </a:lnTo>
                <a:lnTo>
                  <a:pt x="9619" y="74766"/>
                </a:lnTo>
                <a:lnTo>
                  <a:pt x="0" y="122416"/>
                </a:lnTo>
                <a:lnTo>
                  <a:pt x="0" y="1101744"/>
                </a:lnTo>
                <a:lnTo>
                  <a:pt x="9619" y="1149393"/>
                </a:lnTo>
                <a:lnTo>
                  <a:pt x="35854" y="1188305"/>
                </a:lnTo>
                <a:lnTo>
                  <a:pt x="74765" y="1214540"/>
                </a:lnTo>
                <a:lnTo>
                  <a:pt x="122415" y="1224160"/>
                </a:lnTo>
                <a:lnTo>
                  <a:pt x="2325904" y="1224160"/>
                </a:lnTo>
                <a:lnTo>
                  <a:pt x="2373554" y="1214540"/>
                </a:lnTo>
                <a:lnTo>
                  <a:pt x="2412466" y="1188305"/>
                </a:lnTo>
                <a:lnTo>
                  <a:pt x="2438701" y="1149393"/>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endParaRPr>
              <a:latin typeface="+mn-lt"/>
            </a:endParaRPr>
          </a:p>
        </p:txBody>
      </p:sp>
      <p:sp>
        <p:nvSpPr>
          <p:cNvPr id="13" name="object 11"/>
          <p:cNvSpPr/>
          <p:nvPr/>
        </p:nvSpPr>
        <p:spPr>
          <a:xfrm>
            <a:off x="5580297" y="2609100"/>
            <a:ext cx="2448560" cy="1237185"/>
          </a:xfrm>
          <a:custGeom>
            <a:avLst/>
            <a:gdLst/>
            <a:ahLst/>
            <a:cxnLst/>
            <a:rect l="l" t="t" r="r" b="b"/>
            <a:pathLst>
              <a:path w="2448559" h="1224279">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algn="ctr"/>
            <a:endParaRPr dirty="0">
              <a:latin typeface="+mn-lt"/>
            </a:endParaRPr>
          </a:p>
        </p:txBody>
      </p:sp>
      <p:sp>
        <p:nvSpPr>
          <p:cNvPr id="14" name="object 12"/>
          <p:cNvSpPr txBox="1"/>
          <p:nvPr/>
        </p:nvSpPr>
        <p:spPr>
          <a:xfrm>
            <a:off x="5961432" y="2785492"/>
            <a:ext cx="1686560" cy="708660"/>
          </a:xfrm>
          <a:prstGeom prst="rect">
            <a:avLst/>
          </a:prstGeom>
        </p:spPr>
        <p:txBody>
          <a:bodyPr vert="horz" wrap="square" lIns="0" tIns="63500" rIns="0" bIns="0" rtlCol="0">
            <a:spAutoFit/>
          </a:bodyPr>
          <a:lstStyle/>
          <a:p>
            <a:pPr marL="156210" marR="5080" indent="-144145">
              <a:lnSpc>
                <a:spcPts val="2500"/>
              </a:lnSpc>
              <a:spcBef>
                <a:spcPts val="500"/>
              </a:spcBef>
            </a:pPr>
            <a:r>
              <a:rPr sz="2600" b="1" spc="-5" dirty="0">
                <a:solidFill>
                  <a:srgbClr val="FFFFFF"/>
                </a:solidFill>
                <a:latin typeface="+mn-lt"/>
                <a:cs typeface="Arial"/>
              </a:rPr>
              <a:t>Escala de</a:t>
            </a:r>
            <a:r>
              <a:rPr sz="2600" b="1" spc="-65" dirty="0">
                <a:solidFill>
                  <a:srgbClr val="FFFFFF"/>
                </a:solidFill>
                <a:latin typeface="+mn-lt"/>
                <a:cs typeface="Arial"/>
              </a:rPr>
              <a:t> </a:t>
            </a:r>
            <a:r>
              <a:rPr sz="2600" b="1" spc="-5" dirty="0">
                <a:solidFill>
                  <a:srgbClr val="FFFFFF"/>
                </a:solidFill>
                <a:latin typeface="+mn-lt"/>
                <a:cs typeface="Arial"/>
              </a:rPr>
              <a:t>la  Economía</a:t>
            </a:r>
            <a:endParaRPr sz="2600" b="1" dirty="0">
              <a:latin typeface="+mn-lt"/>
              <a:cs typeface="Arial"/>
            </a:endParaRPr>
          </a:p>
        </p:txBody>
      </p:sp>
      <p:sp>
        <p:nvSpPr>
          <p:cNvPr id="15" name="object 13"/>
          <p:cNvSpPr/>
          <p:nvPr/>
        </p:nvSpPr>
        <p:spPr>
          <a:xfrm>
            <a:off x="3957076" y="3183025"/>
            <a:ext cx="1623695" cy="1446530"/>
          </a:xfrm>
          <a:custGeom>
            <a:avLst/>
            <a:gdLst/>
            <a:ahLst/>
            <a:cxnLst/>
            <a:rect l="l" t="t" r="r" b="b"/>
            <a:pathLst>
              <a:path w="1623695" h="1446529">
                <a:moveTo>
                  <a:pt x="0" y="0"/>
                </a:moveTo>
                <a:lnTo>
                  <a:pt x="1623220" y="1445941"/>
                </a:lnTo>
              </a:path>
            </a:pathLst>
          </a:custGeom>
          <a:ln w="10794">
            <a:solidFill>
              <a:srgbClr val="199977"/>
            </a:solidFill>
          </a:ln>
        </p:spPr>
        <p:txBody>
          <a:bodyPr wrap="square" lIns="0" tIns="0" rIns="0" bIns="0" rtlCol="0"/>
          <a:lstStyle/>
          <a:p>
            <a:endParaRPr>
              <a:latin typeface="+mn-lt"/>
            </a:endParaRPr>
          </a:p>
        </p:txBody>
      </p:sp>
      <p:sp>
        <p:nvSpPr>
          <p:cNvPr id="16" name="object 14"/>
          <p:cNvSpPr/>
          <p:nvPr/>
        </p:nvSpPr>
        <p:spPr>
          <a:xfrm>
            <a:off x="5580297" y="4016886"/>
            <a:ext cx="2448560" cy="1000854"/>
          </a:xfrm>
          <a:custGeom>
            <a:avLst/>
            <a:gdLst/>
            <a:ahLst/>
            <a:cxnLst/>
            <a:rect l="l" t="t" r="r" b="b"/>
            <a:pathLst>
              <a:path w="2448559" h="1224279">
                <a:moveTo>
                  <a:pt x="2325904" y="0"/>
                </a:moveTo>
                <a:lnTo>
                  <a:pt x="122415" y="0"/>
                </a:lnTo>
                <a:lnTo>
                  <a:pt x="74765" y="9620"/>
                </a:lnTo>
                <a:lnTo>
                  <a:pt x="35854" y="35855"/>
                </a:lnTo>
                <a:lnTo>
                  <a:pt x="9619" y="74766"/>
                </a:lnTo>
                <a:lnTo>
                  <a:pt x="0" y="122416"/>
                </a:lnTo>
                <a:lnTo>
                  <a:pt x="0" y="1101744"/>
                </a:lnTo>
                <a:lnTo>
                  <a:pt x="9619" y="1149394"/>
                </a:lnTo>
                <a:lnTo>
                  <a:pt x="35854" y="1188305"/>
                </a:lnTo>
                <a:lnTo>
                  <a:pt x="74765" y="1214540"/>
                </a:lnTo>
                <a:lnTo>
                  <a:pt x="122415" y="1224160"/>
                </a:lnTo>
                <a:lnTo>
                  <a:pt x="2325904" y="1224160"/>
                </a:lnTo>
                <a:lnTo>
                  <a:pt x="2373554" y="1214540"/>
                </a:lnTo>
                <a:lnTo>
                  <a:pt x="2412466" y="1188305"/>
                </a:lnTo>
                <a:lnTo>
                  <a:pt x="2438701" y="1149394"/>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endParaRPr>
              <a:latin typeface="+mn-lt"/>
            </a:endParaRPr>
          </a:p>
        </p:txBody>
      </p:sp>
      <p:sp>
        <p:nvSpPr>
          <p:cNvPr id="17" name="object 15"/>
          <p:cNvSpPr/>
          <p:nvPr/>
        </p:nvSpPr>
        <p:spPr>
          <a:xfrm>
            <a:off x="5580297" y="4016886"/>
            <a:ext cx="2448560" cy="1224280"/>
          </a:xfrm>
          <a:custGeom>
            <a:avLst/>
            <a:gdLst/>
            <a:ahLst/>
            <a:cxnLst/>
            <a:rect l="l" t="t" r="r" b="b"/>
            <a:pathLst>
              <a:path w="2448559" h="1224279">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endParaRPr>
              <a:latin typeface="+mn-lt"/>
            </a:endParaRPr>
          </a:p>
        </p:txBody>
      </p:sp>
      <p:sp>
        <p:nvSpPr>
          <p:cNvPr id="18" name="object 16"/>
          <p:cNvSpPr txBox="1"/>
          <p:nvPr/>
        </p:nvSpPr>
        <p:spPr>
          <a:xfrm>
            <a:off x="5647994" y="4081636"/>
            <a:ext cx="2313305" cy="825867"/>
          </a:xfrm>
          <a:prstGeom prst="rect">
            <a:avLst/>
          </a:prstGeom>
        </p:spPr>
        <p:txBody>
          <a:bodyPr vert="horz" wrap="square" lIns="0" tIns="12700" rIns="0" bIns="0" rtlCol="0">
            <a:spAutoFit/>
          </a:bodyPr>
          <a:lstStyle/>
          <a:p>
            <a:pPr marL="12700" algn="ctr">
              <a:lnSpc>
                <a:spcPct val="100000"/>
              </a:lnSpc>
              <a:spcBef>
                <a:spcPts val="100"/>
              </a:spcBef>
            </a:pPr>
            <a:r>
              <a:rPr sz="2600" b="1" spc="-5" dirty="0" err="1">
                <a:solidFill>
                  <a:srgbClr val="FFFFFF"/>
                </a:solidFill>
                <a:latin typeface="+mn-lt"/>
                <a:cs typeface="Arial"/>
              </a:rPr>
              <a:t>Ingreso</a:t>
            </a:r>
            <a:endParaRPr lang="es-CO" sz="2600" b="1" spc="-5" dirty="0">
              <a:solidFill>
                <a:srgbClr val="FFFFFF"/>
              </a:solidFill>
              <a:latin typeface="+mn-lt"/>
              <a:cs typeface="Arial"/>
            </a:endParaRPr>
          </a:p>
          <a:p>
            <a:pPr marL="12700" algn="ctr">
              <a:lnSpc>
                <a:spcPct val="100000"/>
              </a:lnSpc>
              <a:spcBef>
                <a:spcPts val="100"/>
              </a:spcBef>
            </a:pPr>
            <a:r>
              <a:rPr sz="2600" b="1" spc="-30" dirty="0">
                <a:solidFill>
                  <a:srgbClr val="FFFFFF"/>
                </a:solidFill>
                <a:latin typeface="+mn-lt"/>
                <a:cs typeface="Arial"/>
              </a:rPr>
              <a:t> </a:t>
            </a:r>
            <a:r>
              <a:rPr sz="2600" b="1" spc="-5" dirty="0">
                <a:solidFill>
                  <a:srgbClr val="FFFFFF"/>
                </a:solidFill>
                <a:latin typeface="+mn-lt"/>
                <a:cs typeface="Arial"/>
              </a:rPr>
              <a:t>Nacional</a:t>
            </a:r>
            <a:endParaRPr sz="2600" b="1" dirty="0">
              <a:latin typeface="+mn-lt"/>
              <a:cs typeface="Arial"/>
            </a:endParaRPr>
          </a:p>
        </p:txBody>
      </p:sp>
      <p:sp>
        <p:nvSpPr>
          <p:cNvPr id="21"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a:lnSpc>
                <a:spcPts val="1300"/>
              </a:lnSpc>
              <a:spcBef>
                <a:spcPts val="145"/>
              </a:spcBef>
            </a:pPr>
            <a:r>
              <a:rPr lang="es-CO" sz="900" b="1" dirty="0">
                <a:latin typeface="+mn-lt"/>
              </a:rPr>
              <a:t>Los </a:t>
            </a:r>
            <a:r>
              <a:rPr lang="es-CO" sz="900" b="1" spc="-5" dirty="0">
                <a:latin typeface="+mn-lt"/>
              </a:rPr>
              <a:t>Reportes </a:t>
            </a:r>
            <a:r>
              <a:rPr lang="es-CO" sz="900" b="1" dirty="0">
                <a:latin typeface="+mn-lt"/>
              </a:rPr>
              <a:t>de </a:t>
            </a:r>
            <a:r>
              <a:rPr lang="es-CO" sz="900" b="1" spc="-5" dirty="0">
                <a:latin typeface="+mn-lt"/>
              </a:rPr>
              <a:t>Finanzas Publicas </a:t>
            </a:r>
            <a:r>
              <a:rPr lang="es-CO" sz="900" b="1" dirty="0">
                <a:latin typeface="+mn-lt"/>
              </a:rPr>
              <a:t>y los </a:t>
            </a:r>
            <a:r>
              <a:rPr lang="es-CO" sz="900" b="1" spc="-5" dirty="0">
                <a:latin typeface="+mn-lt"/>
              </a:rPr>
              <a:t>Fundamentos  del Análisis del Riesgo Soberano, agosto</a:t>
            </a:r>
            <a:r>
              <a:rPr lang="es-CO" sz="900" b="1" spc="-35" dirty="0">
                <a:latin typeface="+mn-lt"/>
              </a:rPr>
              <a:t> </a:t>
            </a:r>
            <a:r>
              <a:rPr lang="es-CO" sz="900" b="1" spc="-10" dirty="0">
                <a:latin typeface="+mn-lt"/>
              </a:rPr>
              <a:t>2017</a:t>
            </a:r>
          </a:p>
        </p:txBody>
      </p:sp>
    </p:spTree>
    <p:extLst>
      <p:ext uri="{BB962C8B-B14F-4D97-AF65-F5344CB8AC3E}">
        <p14:creationId xmlns:p14="http://schemas.microsoft.com/office/powerpoint/2010/main" val="13365242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44</a:t>
            </a:fld>
            <a:endParaRPr lang="es-ES_tradnl"/>
          </a:p>
        </p:txBody>
      </p:sp>
      <p:sp>
        <p:nvSpPr>
          <p:cNvPr id="3" name="object 2"/>
          <p:cNvSpPr txBox="1">
            <a:spLocks/>
          </p:cNvSpPr>
          <p:nvPr/>
        </p:nvSpPr>
        <p:spPr>
          <a:xfrm>
            <a:off x="154626" y="254653"/>
            <a:ext cx="6858775" cy="628377"/>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spcBef>
                <a:spcPts val="100"/>
              </a:spcBef>
            </a:pPr>
            <a:r>
              <a:rPr lang="es-CO" sz="4000" kern="0" spc="-5" dirty="0"/>
              <a:t>Fortaleza Institucional</a:t>
            </a:r>
            <a:r>
              <a:rPr lang="es-CO" sz="4000" kern="0" spc="-40" dirty="0"/>
              <a:t> </a:t>
            </a:r>
            <a:r>
              <a:rPr lang="es-CO" sz="4000" kern="0" spc="-5" dirty="0"/>
              <a:t>(I)</a:t>
            </a:r>
          </a:p>
        </p:txBody>
      </p:sp>
      <p:sp>
        <p:nvSpPr>
          <p:cNvPr id="4" name="object 3"/>
          <p:cNvSpPr/>
          <p:nvPr/>
        </p:nvSpPr>
        <p:spPr>
          <a:xfrm>
            <a:off x="685800" y="2346924"/>
            <a:ext cx="3325495" cy="1663064"/>
          </a:xfrm>
          <a:custGeom>
            <a:avLst/>
            <a:gdLst/>
            <a:ahLst/>
            <a:cxnLst/>
            <a:rect l="l" t="t" r="r" b="b"/>
            <a:pathLst>
              <a:path w="3325495" h="1663064">
                <a:moveTo>
                  <a:pt x="3158730" y="0"/>
                </a:moveTo>
                <a:lnTo>
                  <a:pt x="166248" y="0"/>
                </a:lnTo>
                <a:lnTo>
                  <a:pt x="122053" y="5938"/>
                </a:lnTo>
                <a:lnTo>
                  <a:pt x="82339" y="22697"/>
                </a:lnTo>
                <a:lnTo>
                  <a:pt x="48693" y="48693"/>
                </a:lnTo>
                <a:lnTo>
                  <a:pt x="22697" y="82340"/>
                </a:lnTo>
                <a:lnTo>
                  <a:pt x="5938" y="122053"/>
                </a:lnTo>
                <a:lnTo>
                  <a:pt x="0" y="166249"/>
                </a:lnTo>
                <a:lnTo>
                  <a:pt x="0" y="1496240"/>
                </a:lnTo>
                <a:lnTo>
                  <a:pt x="5938" y="1540436"/>
                </a:lnTo>
                <a:lnTo>
                  <a:pt x="22697" y="1580149"/>
                </a:lnTo>
                <a:lnTo>
                  <a:pt x="48693" y="1613796"/>
                </a:lnTo>
                <a:lnTo>
                  <a:pt x="82339" y="1639791"/>
                </a:lnTo>
                <a:lnTo>
                  <a:pt x="122053" y="1656551"/>
                </a:lnTo>
                <a:lnTo>
                  <a:pt x="166248" y="1662489"/>
                </a:lnTo>
                <a:lnTo>
                  <a:pt x="3158730" y="1662489"/>
                </a:lnTo>
                <a:lnTo>
                  <a:pt x="3202925" y="1656551"/>
                </a:lnTo>
                <a:lnTo>
                  <a:pt x="3242639" y="1639791"/>
                </a:lnTo>
                <a:lnTo>
                  <a:pt x="3276286" y="1613796"/>
                </a:lnTo>
                <a:lnTo>
                  <a:pt x="3302281" y="1580149"/>
                </a:lnTo>
                <a:lnTo>
                  <a:pt x="3319040" y="1540436"/>
                </a:lnTo>
                <a:lnTo>
                  <a:pt x="3324979" y="1496240"/>
                </a:lnTo>
                <a:lnTo>
                  <a:pt x="3324979" y="166249"/>
                </a:lnTo>
                <a:lnTo>
                  <a:pt x="3319040" y="122053"/>
                </a:lnTo>
                <a:lnTo>
                  <a:pt x="3302281" y="82340"/>
                </a:lnTo>
                <a:lnTo>
                  <a:pt x="3276286" y="48693"/>
                </a:lnTo>
                <a:lnTo>
                  <a:pt x="3242639" y="22697"/>
                </a:lnTo>
                <a:lnTo>
                  <a:pt x="3202925" y="5938"/>
                </a:lnTo>
                <a:lnTo>
                  <a:pt x="3158730" y="0"/>
                </a:lnTo>
                <a:close/>
              </a:path>
            </a:pathLst>
          </a:custGeom>
          <a:solidFill>
            <a:srgbClr val="008869"/>
          </a:solidFill>
          <a:ln>
            <a:solidFill>
              <a:srgbClr val="FFFF00"/>
            </a:solidFill>
          </a:ln>
        </p:spPr>
        <p:txBody>
          <a:bodyPr wrap="square" lIns="0" tIns="0" rIns="0" bIns="0" rtlCol="0"/>
          <a:lstStyle/>
          <a:p>
            <a:endParaRPr/>
          </a:p>
        </p:txBody>
      </p:sp>
      <p:sp>
        <p:nvSpPr>
          <p:cNvPr id="6" name="object 4"/>
          <p:cNvSpPr txBox="1"/>
          <p:nvPr/>
        </p:nvSpPr>
        <p:spPr>
          <a:xfrm>
            <a:off x="979060" y="2636180"/>
            <a:ext cx="2812548" cy="1040670"/>
          </a:xfrm>
          <a:prstGeom prst="rect">
            <a:avLst/>
          </a:prstGeom>
        </p:spPr>
        <p:txBody>
          <a:bodyPr vert="horz" wrap="square" lIns="0" tIns="90805" rIns="0" bIns="0" rtlCol="0">
            <a:spAutoFit/>
          </a:bodyPr>
          <a:lstStyle/>
          <a:p>
            <a:pPr marL="12700" marR="5080" indent="254000">
              <a:lnSpc>
                <a:spcPts val="3729"/>
              </a:lnSpc>
              <a:spcBef>
                <a:spcPts val="715"/>
              </a:spcBef>
            </a:pPr>
            <a:r>
              <a:rPr sz="3600" b="1" spc="-5" dirty="0">
                <a:solidFill>
                  <a:srgbClr val="FFFFFF"/>
                </a:solidFill>
                <a:latin typeface="Arial"/>
                <a:cs typeface="Arial"/>
              </a:rPr>
              <a:t>Fortaleza  In</a:t>
            </a:r>
            <a:r>
              <a:rPr sz="3600" b="1" dirty="0">
                <a:solidFill>
                  <a:srgbClr val="FFFFFF"/>
                </a:solidFill>
                <a:latin typeface="Arial"/>
                <a:cs typeface="Arial"/>
              </a:rPr>
              <a:t>s</a:t>
            </a:r>
            <a:r>
              <a:rPr sz="3600" b="1" spc="-5" dirty="0">
                <a:solidFill>
                  <a:srgbClr val="FFFFFF"/>
                </a:solidFill>
                <a:latin typeface="Arial"/>
                <a:cs typeface="Arial"/>
              </a:rPr>
              <a:t>t</a:t>
            </a:r>
            <a:r>
              <a:rPr sz="3600" b="1" dirty="0">
                <a:solidFill>
                  <a:srgbClr val="FFFFFF"/>
                </a:solidFill>
                <a:latin typeface="Arial"/>
                <a:cs typeface="Arial"/>
              </a:rPr>
              <a:t>i</a:t>
            </a:r>
            <a:r>
              <a:rPr sz="3600" b="1" spc="-5" dirty="0">
                <a:solidFill>
                  <a:srgbClr val="FFFFFF"/>
                </a:solidFill>
                <a:latin typeface="Arial"/>
                <a:cs typeface="Arial"/>
              </a:rPr>
              <a:t>tu</a:t>
            </a:r>
            <a:r>
              <a:rPr sz="3600" b="1" dirty="0">
                <a:solidFill>
                  <a:srgbClr val="FFFFFF"/>
                </a:solidFill>
                <a:latin typeface="Arial"/>
                <a:cs typeface="Arial"/>
              </a:rPr>
              <a:t>ci</a:t>
            </a:r>
            <a:r>
              <a:rPr sz="3600" b="1" spc="-5" dirty="0">
                <a:solidFill>
                  <a:srgbClr val="FFFFFF"/>
                </a:solidFill>
                <a:latin typeface="Arial"/>
                <a:cs typeface="Arial"/>
              </a:rPr>
              <a:t>ona</a:t>
            </a:r>
            <a:r>
              <a:rPr sz="3600" b="1" dirty="0">
                <a:solidFill>
                  <a:srgbClr val="FFFFFF"/>
                </a:solidFill>
                <a:latin typeface="Arial"/>
                <a:cs typeface="Arial"/>
              </a:rPr>
              <a:t>l</a:t>
            </a:r>
            <a:endParaRPr sz="3600" b="1" dirty="0">
              <a:latin typeface="Arial"/>
              <a:cs typeface="Arial"/>
            </a:endParaRPr>
          </a:p>
        </p:txBody>
      </p:sp>
      <p:sp>
        <p:nvSpPr>
          <p:cNvPr id="7" name="object 5"/>
          <p:cNvSpPr/>
          <p:nvPr/>
        </p:nvSpPr>
        <p:spPr>
          <a:xfrm>
            <a:off x="4010777" y="2274057"/>
            <a:ext cx="1333500" cy="904240"/>
          </a:xfrm>
          <a:custGeom>
            <a:avLst/>
            <a:gdLst/>
            <a:ahLst/>
            <a:cxnLst/>
            <a:rect l="l" t="t" r="r" b="b"/>
            <a:pathLst>
              <a:path w="1333500" h="904239">
                <a:moveTo>
                  <a:pt x="0" y="904111"/>
                </a:moveTo>
                <a:lnTo>
                  <a:pt x="1333372" y="0"/>
                </a:lnTo>
              </a:path>
            </a:pathLst>
          </a:custGeom>
          <a:ln w="10794">
            <a:solidFill>
              <a:srgbClr val="199977"/>
            </a:solidFill>
          </a:ln>
        </p:spPr>
        <p:txBody>
          <a:bodyPr wrap="square" lIns="0" tIns="0" rIns="0" bIns="0" rtlCol="0"/>
          <a:lstStyle/>
          <a:p>
            <a:endParaRPr/>
          </a:p>
        </p:txBody>
      </p:sp>
      <p:sp>
        <p:nvSpPr>
          <p:cNvPr id="8" name="object 6"/>
          <p:cNvSpPr/>
          <p:nvPr/>
        </p:nvSpPr>
        <p:spPr>
          <a:xfrm>
            <a:off x="5344150" y="1442813"/>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40"/>
                </a:lnTo>
                <a:lnTo>
                  <a:pt x="5938" y="1540435"/>
                </a:lnTo>
                <a:lnTo>
                  <a:pt x="22697" y="1580148"/>
                </a:lnTo>
                <a:lnTo>
                  <a:pt x="48693" y="1613795"/>
                </a:lnTo>
                <a:lnTo>
                  <a:pt x="82339" y="1639790"/>
                </a:lnTo>
                <a:lnTo>
                  <a:pt x="122052" y="1656549"/>
                </a:lnTo>
                <a:lnTo>
                  <a:pt x="166248" y="1662488"/>
                </a:lnTo>
                <a:lnTo>
                  <a:pt x="3158730" y="1662488"/>
                </a:lnTo>
                <a:lnTo>
                  <a:pt x="3202925" y="1656549"/>
                </a:lnTo>
                <a:lnTo>
                  <a:pt x="3242638" y="1639790"/>
                </a:lnTo>
                <a:lnTo>
                  <a:pt x="3276285" y="1613795"/>
                </a:lnTo>
                <a:lnTo>
                  <a:pt x="3302280" y="1580148"/>
                </a:lnTo>
                <a:lnTo>
                  <a:pt x="3319039" y="1540435"/>
                </a:lnTo>
                <a:lnTo>
                  <a:pt x="3324978" y="1496240"/>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endParaRPr/>
          </a:p>
        </p:txBody>
      </p:sp>
      <p:sp>
        <p:nvSpPr>
          <p:cNvPr id="9" name="object 7"/>
          <p:cNvSpPr/>
          <p:nvPr/>
        </p:nvSpPr>
        <p:spPr>
          <a:xfrm>
            <a:off x="5344150" y="1442813"/>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endParaRPr/>
          </a:p>
        </p:txBody>
      </p:sp>
      <p:sp>
        <p:nvSpPr>
          <p:cNvPr id="10" name="object 8"/>
          <p:cNvSpPr txBox="1"/>
          <p:nvPr/>
        </p:nvSpPr>
        <p:spPr>
          <a:xfrm>
            <a:off x="5723305" y="1849388"/>
            <a:ext cx="2566670" cy="782265"/>
          </a:xfrm>
          <a:prstGeom prst="rect">
            <a:avLst/>
          </a:prstGeom>
        </p:spPr>
        <p:txBody>
          <a:bodyPr vert="horz" wrap="square" lIns="0" tIns="12700" rIns="0" bIns="0" rtlCol="0">
            <a:spAutoFit/>
          </a:bodyPr>
          <a:lstStyle/>
          <a:p>
            <a:pPr marL="12700" algn="ctr">
              <a:lnSpc>
                <a:spcPct val="100000"/>
              </a:lnSpc>
              <a:spcBef>
                <a:spcPts val="100"/>
              </a:spcBef>
            </a:pPr>
            <a:r>
              <a:rPr sz="2400" b="1" spc="-5" dirty="0">
                <a:solidFill>
                  <a:srgbClr val="FFFFFF"/>
                </a:solidFill>
                <a:latin typeface="Arial"/>
                <a:cs typeface="Arial"/>
              </a:rPr>
              <a:t>Marco</a:t>
            </a:r>
            <a:r>
              <a:rPr sz="2400" b="1" spc="-30" dirty="0">
                <a:solidFill>
                  <a:srgbClr val="FFFFFF"/>
                </a:solidFill>
                <a:latin typeface="Arial"/>
                <a:cs typeface="Arial"/>
              </a:rPr>
              <a:t> </a:t>
            </a:r>
            <a:r>
              <a:rPr sz="2600" b="1" spc="-5" dirty="0">
                <a:solidFill>
                  <a:srgbClr val="FFFFFF"/>
                </a:solidFill>
                <a:latin typeface="Arial"/>
                <a:cs typeface="Arial"/>
              </a:rPr>
              <a:t>Institucional</a:t>
            </a:r>
            <a:endParaRPr sz="2600" b="1" dirty="0">
              <a:latin typeface="Arial"/>
              <a:cs typeface="Arial"/>
            </a:endParaRPr>
          </a:p>
        </p:txBody>
      </p:sp>
      <p:sp>
        <p:nvSpPr>
          <p:cNvPr id="11" name="object 9"/>
          <p:cNvSpPr/>
          <p:nvPr/>
        </p:nvSpPr>
        <p:spPr>
          <a:xfrm>
            <a:off x="4010779" y="3178168"/>
            <a:ext cx="1333500" cy="1008380"/>
          </a:xfrm>
          <a:custGeom>
            <a:avLst/>
            <a:gdLst/>
            <a:ahLst/>
            <a:cxnLst/>
            <a:rect l="l" t="t" r="r" b="b"/>
            <a:pathLst>
              <a:path w="1333500" h="1008379">
                <a:moveTo>
                  <a:pt x="0" y="0"/>
                </a:moveTo>
                <a:lnTo>
                  <a:pt x="1333372" y="1007751"/>
                </a:lnTo>
              </a:path>
            </a:pathLst>
          </a:custGeom>
          <a:ln w="10795">
            <a:solidFill>
              <a:srgbClr val="199977"/>
            </a:solidFill>
          </a:ln>
        </p:spPr>
        <p:txBody>
          <a:bodyPr wrap="square" lIns="0" tIns="0" rIns="0" bIns="0" rtlCol="0"/>
          <a:lstStyle/>
          <a:p>
            <a:endParaRPr/>
          </a:p>
        </p:txBody>
      </p:sp>
      <p:sp>
        <p:nvSpPr>
          <p:cNvPr id="12" name="object 10"/>
          <p:cNvSpPr/>
          <p:nvPr/>
        </p:nvSpPr>
        <p:spPr>
          <a:xfrm>
            <a:off x="5344150" y="3354676"/>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39"/>
                </a:lnTo>
                <a:lnTo>
                  <a:pt x="5938" y="1540435"/>
                </a:lnTo>
                <a:lnTo>
                  <a:pt x="22697" y="1580148"/>
                </a:lnTo>
                <a:lnTo>
                  <a:pt x="48693" y="1613795"/>
                </a:lnTo>
                <a:lnTo>
                  <a:pt x="82339" y="1639790"/>
                </a:lnTo>
                <a:lnTo>
                  <a:pt x="122052" y="1656550"/>
                </a:lnTo>
                <a:lnTo>
                  <a:pt x="166248" y="1662488"/>
                </a:lnTo>
                <a:lnTo>
                  <a:pt x="3158730" y="1662488"/>
                </a:lnTo>
                <a:lnTo>
                  <a:pt x="3202925" y="1656550"/>
                </a:lnTo>
                <a:lnTo>
                  <a:pt x="3242638" y="1639790"/>
                </a:lnTo>
                <a:lnTo>
                  <a:pt x="3276285" y="1613795"/>
                </a:lnTo>
                <a:lnTo>
                  <a:pt x="3302280" y="1580148"/>
                </a:lnTo>
                <a:lnTo>
                  <a:pt x="3319039" y="1540435"/>
                </a:lnTo>
                <a:lnTo>
                  <a:pt x="3324978" y="1496239"/>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endParaRPr/>
          </a:p>
        </p:txBody>
      </p:sp>
      <p:sp>
        <p:nvSpPr>
          <p:cNvPr id="13" name="object 11"/>
          <p:cNvSpPr/>
          <p:nvPr/>
        </p:nvSpPr>
        <p:spPr>
          <a:xfrm>
            <a:off x="5344150" y="3354676"/>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endParaRPr/>
          </a:p>
        </p:txBody>
      </p:sp>
      <p:sp>
        <p:nvSpPr>
          <p:cNvPr id="14" name="object 12"/>
          <p:cNvSpPr txBox="1"/>
          <p:nvPr/>
        </p:nvSpPr>
        <p:spPr>
          <a:xfrm>
            <a:off x="5579224" y="3649588"/>
            <a:ext cx="2854960" cy="1090042"/>
          </a:xfrm>
          <a:prstGeom prst="rect">
            <a:avLst/>
          </a:prstGeom>
        </p:spPr>
        <p:txBody>
          <a:bodyPr vert="horz" wrap="square" lIns="0" tIns="63500" rIns="0" bIns="0" rtlCol="0">
            <a:spAutoFit/>
          </a:bodyPr>
          <a:lstStyle/>
          <a:p>
            <a:pPr marL="12700" marR="5080" indent="397510" algn="ctr">
              <a:lnSpc>
                <a:spcPts val="2500"/>
              </a:lnSpc>
              <a:spcBef>
                <a:spcPts val="500"/>
              </a:spcBef>
            </a:pPr>
            <a:r>
              <a:rPr sz="2600" b="1" spc="-5" dirty="0">
                <a:solidFill>
                  <a:srgbClr val="FFFFFF"/>
                </a:solidFill>
                <a:latin typeface="Arial"/>
                <a:cs typeface="Arial"/>
              </a:rPr>
              <a:t>Credibilidad de  </a:t>
            </a:r>
            <a:r>
              <a:rPr sz="2600" b="1" spc="-5" dirty="0" err="1">
                <a:solidFill>
                  <a:srgbClr val="FFFFFF"/>
                </a:solidFill>
                <a:latin typeface="Arial"/>
                <a:cs typeface="Arial"/>
              </a:rPr>
              <a:t>políticas</a:t>
            </a:r>
            <a:endParaRPr lang="es-CO" sz="2600" b="1" spc="-5" dirty="0">
              <a:solidFill>
                <a:srgbClr val="FFFFFF"/>
              </a:solidFill>
              <a:latin typeface="Arial"/>
              <a:cs typeface="Arial"/>
            </a:endParaRPr>
          </a:p>
          <a:p>
            <a:pPr marL="12700" marR="5080" indent="397510" algn="ctr">
              <a:lnSpc>
                <a:spcPts val="2500"/>
              </a:lnSpc>
              <a:spcBef>
                <a:spcPts val="500"/>
              </a:spcBef>
            </a:pPr>
            <a:r>
              <a:rPr sz="2600" b="1" spc="-25" dirty="0">
                <a:solidFill>
                  <a:srgbClr val="FFFFFF"/>
                </a:solidFill>
                <a:latin typeface="Arial"/>
                <a:cs typeface="Arial"/>
              </a:rPr>
              <a:t> </a:t>
            </a:r>
            <a:r>
              <a:rPr sz="2600" b="1" spc="-5" dirty="0">
                <a:solidFill>
                  <a:srgbClr val="FFFFFF"/>
                </a:solidFill>
                <a:latin typeface="Arial"/>
                <a:cs typeface="Arial"/>
              </a:rPr>
              <a:t>económicas</a:t>
            </a:r>
            <a:endParaRPr sz="2600" b="1" dirty="0">
              <a:latin typeface="Arial"/>
              <a:cs typeface="Arial"/>
            </a:endParaRPr>
          </a:p>
        </p:txBody>
      </p:sp>
      <p:sp>
        <p:nvSpPr>
          <p:cNvPr id="15" name="object 4"/>
          <p:cNvSpPr txBox="1">
            <a:spLocks/>
          </p:cNvSpPr>
          <p:nvPr/>
        </p:nvSpPr>
        <p:spPr>
          <a:xfrm>
            <a:off x="539552" y="5377780"/>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a:lnSpc>
                <a:spcPts val="1300"/>
              </a:lnSpc>
              <a:spcBef>
                <a:spcPts val="145"/>
              </a:spcBef>
            </a:pPr>
            <a:r>
              <a:rPr lang="es-CO" sz="900" b="1" dirty="0">
                <a:latin typeface="+mn-lt"/>
              </a:rPr>
              <a:t>Los </a:t>
            </a:r>
            <a:r>
              <a:rPr lang="es-CO" sz="900" b="1" spc="-5" dirty="0">
                <a:latin typeface="+mn-lt"/>
              </a:rPr>
              <a:t>Reportes </a:t>
            </a:r>
            <a:r>
              <a:rPr lang="es-CO" sz="900" b="1" dirty="0">
                <a:latin typeface="+mn-lt"/>
              </a:rPr>
              <a:t>de </a:t>
            </a:r>
            <a:r>
              <a:rPr lang="es-CO" sz="900" b="1" spc="-5" dirty="0">
                <a:latin typeface="+mn-lt"/>
              </a:rPr>
              <a:t>Finanzas Publicas </a:t>
            </a:r>
            <a:r>
              <a:rPr lang="es-CO" sz="900" b="1" dirty="0">
                <a:latin typeface="+mn-lt"/>
              </a:rPr>
              <a:t>y los </a:t>
            </a:r>
            <a:r>
              <a:rPr lang="es-CO" sz="900" b="1" spc="-5" dirty="0">
                <a:latin typeface="+mn-lt"/>
              </a:rPr>
              <a:t>Fundamentos  del Análisis del Riesgo Soberano, agosto</a:t>
            </a:r>
            <a:r>
              <a:rPr lang="es-CO" sz="900" b="1" spc="-35" dirty="0">
                <a:latin typeface="+mn-lt"/>
              </a:rPr>
              <a:t> </a:t>
            </a:r>
            <a:r>
              <a:rPr lang="es-CO" sz="900" b="1" spc="-10" dirty="0">
                <a:latin typeface="+mn-lt"/>
              </a:rPr>
              <a:t>2017</a:t>
            </a:r>
          </a:p>
        </p:txBody>
      </p:sp>
    </p:spTree>
    <p:extLst>
      <p:ext uri="{BB962C8B-B14F-4D97-AF65-F5344CB8AC3E}">
        <p14:creationId xmlns:p14="http://schemas.microsoft.com/office/powerpoint/2010/main" val="1043914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latin typeface="+mn-lt"/>
              </a:rPr>
              <a:pPr/>
              <a:t>45</a:t>
            </a:fld>
            <a:endParaRPr lang="es-ES_tradnl">
              <a:latin typeface="+mn-lt"/>
            </a:endParaRPr>
          </a:p>
        </p:txBody>
      </p:sp>
      <p:sp>
        <p:nvSpPr>
          <p:cNvPr id="3" name="object 2"/>
          <p:cNvSpPr txBox="1">
            <a:spLocks/>
          </p:cNvSpPr>
          <p:nvPr/>
        </p:nvSpPr>
        <p:spPr>
          <a:xfrm>
            <a:off x="125413" y="-18447"/>
            <a:ext cx="6859905" cy="1059905"/>
          </a:xfrm>
          <a:prstGeom prst="rect">
            <a:avLst/>
          </a:prstGeom>
        </p:spPr>
        <p:txBody>
          <a:bodyPr vert="horz" wrap="square" lIns="0" tIns="120014"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7145">
              <a:spcBef>
                <a:spcPts val="944"/>
              </a:spcBef>
            </a:pPr>
            <a:r>
              <a:rPr lang="es-CO" kern="0" spc="-5" dirty="0">
                <a:latin typeface="+mn-lt"/>
              </a:rPr>
              <a:t>Fortaleza Institucional</a:t>
            </a:r>
            <a:r>
              <a:rPr lang="es-CO" kern="0" spc="-10" dirty="0">
                <a:latin typeface="+mn-lt"/>
              </a:rPr>
              <a:t> </a:t>
            </a:r>
            <a:r>
              <a:rPr lang="es-CO" kern="0" spc="-5" dirty="0">
                <a:latin typeface="+mn-lt"/>
              </a:rPr>
              <a:t>(II)</a:t>
            </a:r>
          </a:p>
          <a:p>
            <a:pPr marL="12700">
              <a:spcBef>
                <a:spcPts val="560"/>
              </a:spcBef>
            </a:pPr>
            <a:r>
              <a:rPr lang="es-CO" sz="2400" kern="0" spc="-5" dirty="0">
                <a:latin typeface="+mn-lt"/>
              </a:rPr>
              <a:t>¿Cómo influyen </a:t>
            </a:r>
            <a:r>
              <a:rPr lang="es-CO" sz="2400" kern="0" dirty="0">
                <a:latin typeface="+mn-lt"/>
              </a:rPr>
              <a:t>los </a:t>
            </a:r>
            <a:r>
              <a:rPr lang="es-CO" sz="2400" kern="0" spc="-5" dirty="0">
                <a:latin typeface="+mn-lt"/>
              </a:rPr>
              <a:t>reportes </a:t>
            </a:r>
            <a:r>
              <a:rPr lang="es-CO" sz="2400" kern="0" dirty="0">
                <a:latin typeface="+mn-lt"/>
              </a:rPr>
              <a:t>de </a:t>
            </a:r>
            <a:r>
              <a:rPr lang="es-CO" sz="2400" kern="0" spc="-5" dirty="0">
                <a:latin typeface="+mn-lt"/>
              </a:rPr>
              <a:t>finanzas</a:t>
            </a:r>
            <a:r>
              <a:rPr lang="es-CO" sz="2400" kern="0" dirty="0">
                <a:latin typeface="+mn-lt"/>
              </a:rPr>
              <a:t> públicas?</a:t>
            </a:r>
          </a:p>
        </p:txBody>
      </p:sp>
      <p:sp>
        <p:nvSpPr>
          <p:cNvPr id="4" name="object 3"/>
          <p:cNvSpPr txBox="1"/>
          <p:nvPr/>
        </p:nvSpPr>
        <p:spPr>
          <a:xfrm>
            <a:off x="239366" y="1201316"/>
            <a:ext cx="8568952" cy="4168449"/>
          </a:xfrm>
          <a:prstGeom prst="rect">
            <a:avLst/>
          </a:prstGeom>
        </p:spPr>
        <p:txBody>
          <a:bodyPr vert="horz" wrap="square" lIns="0" tIns="107315" rIns="0" bIns="0" rtlCol="0">
            <a:spAutoFit/>
          </a:bodyPr>
          <a:lstStyle/>
          <a:p>
            <a:pPr marL="12700">
              <a:lnSpc>
                <a:spcPct val="100000"/>
              </a:lnSpc>
              <a:spcBef>
                <a:spcPts val="845"/>
              </a:spcBef>
            </a:pPr>
            <a:r>
              <a:rPr sz="2400" b="1" dirty="0">
                <a:latin typeface="+mn-lt"/>
                <a:cs typeface="Arial"/>
              </a:rPr>
              <a:t>Marco</a:t>
            </a:r>
            <a:r>
              <a:rPr sz="2400" b="1" spc="-15" dirty="0">
                <a:latin typeface="+mn-lt"/>
                <a:cs typeface="Arial"/>
              </a:rPr>
              <a:t> </a:t>
            </a:r>
            <a:r>
              <a:rPr sz="2400" b="1" spc="-5" dirty="0">
                <a:latin typeface="+mn-lt"/>
                <a:cs typeface="Arial"/>
              </a:rPr>
              <a:t>Institucional</a:t>
            </a:r>
            <a:endParaRPr sz="2400" dirty="0">
              <a:latin typeface="+mn-lt"/>
              <a:cs typeface="Arial"/>
            </a:endParaRPr>
          </a:p>
          <a:p>
            <a:pPr marL="12700">
              <a:lnSpc>
                <a:spcPct val="100000"/>
              </a:lnSpc>
              <a:spcBef>
                <a:spcPts val="620"/>
              </a:spcBef>
              <a:tabLst>
                <a:tab pos="304165" algn="l"/>
              </a:tabLst>
            </a:pPr>
            <a:r>
              <a:rPr sz="2000" dirty="0">
                <a:solidFill>
                  <a:srgbClr val="009FDF"/>
                </a:solidFill>
                <a:latin typeface="+mn-lt"/>
                <a:cs typeface="Arial"/>
              </a:rPr>
              <a:t>»	</a:t>
            </a:r>
            <a:r>
              <a:rPr sz="2000" b="1" i="1" spc="-5" dirty="0">
                <a:latin typeface="+mn-lt"/>
                <a:cs typeface="Arial"/>
              </a:rPr>
              <a:t>Eficacia Gubernamental </a:t>
            </a:r>
            <a:r>
              <a:rPr sz="2000" i="1" spc="-5" dirty="0">
                <a:latin typeface="+mn-lt"/>
                <a:cs typeface="Arial"/>
              </a:rPr>
              <a:t>(</a:t>
            </a:r>
            <a:r>
              <a:rPr sz="1400" i="1" spc="-5" dirty="0">
                <a:latin typeface="+mn-lt"/>
                <a:cs typeface="Arial"/>
              </a:rPr>
              <a:t>Government</a:t>
            </a:r>
            <a:r>
              <a:rPr sz="1400" i="1" dirty="0">
                <a:latin typeface="+mn-lt"/>
                <a:cs typeface="Arial"/>
              </a:rPr>
              <a:t> </a:t>
            </a:r>
            <a:r>
              <a:rPr sz="1400" i="1" spc="-5" dirty="0">
                <a:latin typeface="+mn-lt"/>
                <a:cs typeface="Arial"/>
              </a:rPr>
              <a:t>Effectiveness</a:t>
            </a:r>
            <a:r>
              <a:rPr sz="2000" i="1" spc="-5" dirty="0">
                <a:latin typeface="+mn-lt"/>
                <a:cs typeface="Arial"/>
              </a:rPr>
              <a:t>):</a:t>
            </a:r>
            <a:endParaRPr sz="2000" dirty="0">
              <a:latin typeface="+mn-lt"/>
              <a:cs typeface="Arial"/>
            </a:endParaRPr>
          </a:p>
          <a:p>
            <a:pPr marL="533400" indent="-292100">
              <a:lnSpc>
                <a:spcPct val="100000"/>
              </a:lnSpc>
              <a:spcBef>
                <a:spcPts val="600"/>
              </a:spcBef>
              <a:buClr>
                <a:srgbClr val="009FDF"/>
              </a:buClr>
              <a:buChar char="–"/>
              <a:tabLst>
                <a:tab pos="532765" algn="l"/>
                <a:tab pos="533400" algn="l"/>
              </a:tabLst>
            </a:pPr>
            <a:r>
              <a:rPr sz="1800" spc="-10" dirty="0">
                <a:latin typeface="+mn-lt"/>
                <a:cs typeface="Arial"/>
              </a:rPr>
              <a:t>Calidad </a:t>
            </a:r>
            <a:r>
              <a:rPr sz="1800" spc="-5" dirty="0">
                <a:latin typeface="+mn-lt"/>
                <a:cs typeface="Arial"/>
              </a:rPr>
              <a:t>de gestión </a:t>
            </a:r>
            <a:r>
              <a:rPr sz="1800" dirty="0">
                <a:latin typeface="+mn-lt"/>
                <a:cs typeface="Arial"/>
              </a:rPr>
              <a:t>y </a:t>
            </a:r>
            <a:r>
              <a:rPr sz="1800" spc="-5" dirty="0">
                <a:latin typeface="+mn-lt"/>
                <a:cs typeface="Arial"/>
              </a:rPr>
              <a:t>administración del</a:t>
            </a:r>
            <a:r>
              <a:rPr sz="1800" spc="15" dirty="0">
                <a:latin typeface="+mn-lt"/>
                <a:cs typeface="Arial"/>
              </a:rPr>
              <a:t> </a:t>
            </a:r>
            <a:r>
              <a:rPr sz="1800" spc="-5" dirty="0">
                <a:latin typeface="+mn-lt"/>
                <a:cs typeface="Arial"/>
              </a:rPr>
              <a:t>Estado.</a:t>
            </a:r>
            <a:endParaRPr sz="1800" dirty="0">
              <a:latin typeface="+mn-lt"/>
              <a:cs typeface="Arial"/>
            </a:endParaRPr>
          </a:p>
          <a:p>
            <a:pPr marL="533400" marR="5080" indent="-292100">
              <a:lnSpc>
                <a:spcPts val="1900"/>
              </a:lnSpc>
              <a:spcBef>
                <a:spcPts val="690"/>
              </a:spcBef>
              <a:buClr>
                <a:srgbClr val="009FDF"/>
              </a:buClr>
              <a:buChar char="–"/>
              <a:tabLst>
                <a:tab pos="532765" algn="l"/>
                <a:tab pos="533400" algn="l"/>
              </a:tabLst>
            </a:pPr>
            <a:r>
              <a:rPr sz="1800" spc="-5" dirty="0">
                <a:latin typeface="+mn-lt"/>
                <a:cs typeface="Arial"/>
              </a:rPr>
              <a:t>Capacidad para planificar </a:t>
            </a:r>
            <a:r>
              <a:rPr sz="1800" dirty="0">
                <a:latin typeface="+mn-lt"/>
                <a:cs typeface="Arial"/>
              </a:rPr>
              <a:t>e </a:t>
            </a:r>
            <a:r>
              <a:rPr sz="1800" spc="-5" dirty="0">
                <a:latin typeface="+mn-lt"/>
                <a:cs typeface="Arial"/>
              </a:rPr>
              <a:t>implementar políticas; independencia del servicio público  de las interferencias</a:t>
            </a:r>
            <a:r>
              <a:rPr sz="1800" spc="10" dirty="0">
                <a:latin typeface="+mn-lt"/>
                <a:cs typeface="Arial"/>
              </a:rPr>
              <a:t> </a:t>
            </a:r>
            <a:r>
              <a:rPr sz="1800" spc="-5" dirty="0">
                <a:latin typeface="+mn-lt"/>
                <a:cs typeface="Arial"/>
              </a:rPr>
              <a:t>políticas.</a:t>
            </a:r>
            <a:endParaRPr sz="1800" dirty="0">
              <a:latin typeface="+mn-lt"/>
              <a:cs typeface="Arial"/>
            </a:endParaRPr>
          </a:p>
          <a:p>
            <a:pPr marL="533400" indent="-292100">
              <a:lnSpc>
                <a:spcPct val="100000"/>
              </a:lnSpc>
              <a:spcBef>
                <a:spcPts val="555"/>
              </a:spcBef>
              <a:buClr>
                <a:srgbClr val="009FDF"/>
              </a:buClr>
              <a:buFont typeface="Arial"/>
              <a:buChar char="–"/>
              <a:tabLst>
                <a:tab pos="532765" algn="l"/>
                <a:tab pos="533400" algn="l"/>
              </a:tabLst>
            </a:pPr>
            <a:r>
              <a:rPr sz="1800" b="1" u="sng" spc="-5" dirty="0">
                <a:latin typeface="+mn-lt"/>
                <a:cs typeface="Arial"/>
              </a:rPr>
              <a:t>Medición de </a:t>
            </a:r>
            <a:r>
              <a:rPr sz="1800" b="1" u="sng" dirty="0">
                <a:latin typeface="+mn-lt"/>
                <a:cs typeface="Arial"/>
              </a:rPr>
              <a:t>la </a:t>
            </a:r>
            <a:r>
              <a:rPr sz="1800" b="1" u="sng" spc="-5" dirty="0">
                <a:latin typeface="+mn-lt"/>
                <a:cs typeface="Arial"/>
              </a:rPr>
              <a:t>Calidad de Gestión</a:t>
            </a:r>
            <a:r>
              <a:rPr sz="1800" b="1" u="sng" spc="15" dirty="0">
                <a:latin typeface="+mn-lt"/>
                <a:cs typeface="Arial"/>
              </a:rPr>
              <a:t> </a:t>
            </a:r>
            <a:r>
              <a:rPr sz="1800" b="1" u="sng" spc="-5" dirty="0">
                <a:latin typeface="+mn-lt"/>
                <a:cs typeface="Arial"/>
              </a:rPr>
              <a:t>Presupuestaria</a:t>
            </a:r>
            <a:r>
              <a:rPr sz="1800" b="1" spc="-5" dirty="0">
                <a:latin typeface="+mn-lt"/>
                <a:cs typeface="Arial"/>
              </a:rPr>
              <a:t>.</a:t>
            </a:r>
            <a:endParaRPr sz="1800" dirty="0">
              <a:latin typeface="+mn-lt"/>
              <a:cs typeface="Arial"/>
            </a:endParaRPr>
          </a:p>
          <a:p>
            <a:pPr>
              <a:lnSpc>
                <a:spcPct val="100000"/>
              </a:lnSpc>
              <a:buClr>
                <a:srgbClr val="009FDF"/>
              </a:buClr>
              <a:buFont typeface="Arial"/>
              <a:buChar char="–"/>
            </a:pPr>
            <a:endParaRPr sz="1800" dirty="0">
              <a:latin typeface="+mn-lt"/>
              <a:cs typeface="Times New Roman"/>
            </a:endParaRPr>
          </a:p>
          <a:p>
            <a:pPr marL="12700">
              <a:lnSpc>
                <a:spcPct val="100000"/>
              </a:lnSpc>
              <a:spcBef>
                <a:spcPts val="1045"/>
              </a:spcBef>
              <a:tabLst>
                <a:tab pos="304165" algn="l"/>
              </a:tabLst>
            </a:pPr>
            <a:r>
              <a:rPr sz="2000" dirty="0">
                <a:solidFill>
                  <a:srgbClr val="009FDF"/>
                </a:solidFill>
                <a:latin typeface="+mn-lt"/>
                <a:cs typeface="Arial"/>
              </a:rPr>
              <a:t>»	</a:t>
            </a:r>
            <a:r>
              <a:rPr sz="2000" b="1" i="1" spc="-5" dirty="0">
                <a:latin typeface="+mn-lt"/>
                <a:cs typeface="Arial"/>
              </a:rPr>
              <a:t>Control de Corrupción </a:t>
            </a:r>
            <a:r>
              <a:rPr sz="2000" i="1" spc="-5" dirty="0">
                <a:latin typeface="+mn-lt"/>
                <a:cs typeface="Arial"/>
              </a:rPr>
              <a:t>(</a:t>
            </a:r>
            <a:r>
              <a:rPr sz="1400" i="1" spc="-5" dirty="0">
                <a:latin typeface="+mn-lt"/>
                <a:cs typeface="Arial"/>
              </a:rPr>
              <a:t>Control of</a:t>
            </a:r>
            <a:r>
              <a:rPr sz="1400" i="1" spc="-10" dirty="0">
                <a:latin typeface="+mn-lt"/>
                <a:cs typeface="Arial"/>
              </a:rPr>
              <a:t> </a:t>
            </a:r>
            <a:r>
              <a:rPr sz="1400" i="1" spc="-5" dirty="0">
                <a:latin typeface="+mn-lt"/>
                <a:cs typeface="Arial"/>
              </a:rPr>
              <a:t>Corruption</a:t>
            </a:r>
            <a:r>
              <a:rPr sz="2000" i="1" spc="-5" dirty="0">
                <a:latin typeface="+mn-lt"/>
                <a:cs typeface="Arial"/>
              </a:rPr>
              <a:t>):</a:t>
            </a:r>
            <a:endParaRPr sz="2000" dirty="0">
              <a:latin typeface="+mn-lt"/>
              <a:cs typeface="Arial"/>
            </a:endParaRPr>
          </a:p>
          <a:p>
            <a:pPr marL="533400" indent="-292100">
              <a:lnSpc>
                <a:spcPct val="100000"/>
              </a:lnSpc>
              <a:spcBef>
                <a:spcPts val="600"/>
              </a:spcBef>
              <a:buClr>
                <a:srgbClr val="009FDF"/>
              </a:buClr>
              <a:buChar char="–"/>
              <a:tabLst>
                <a:tab pos="532765" algn="l"/>
                <a:tab pos="533400" algn="l"/>
              </a:tabLst>
            </a:pPr>
            <a:r>
              <a:rPr sz="1800" spc="-5" dirty="0">
                <a:latin typeface="+mn-lt"/>
                <a:cs typeface="Arial"/>
              </a:rPr>
              <a:t>Grado en que el poder público </a:t>
            </a:r>
            <a:r>
              <a:rPr sz="1800" dirty="0">
                <a:latin typeface="+mn-lt"/>
                <a:cs typeface="Arial"/>
              </a:rPr>
              <a:t>se </a:t>
            </a:r>
            <a:r>
              <a:rPr sz="1800" spc="-5" dirty="0">
                <a:latin typeface="+mn-lt"/>
                <a:cs typeface="Arial"/>
              </a:rPr>
              <a:t>ejerce para beneficio</a:t>
            </a:r>
            <a:r>
              <a:rPr sz="1800" spc="35" dirty="0">
                <a:latin typeface="+mn-lt"/>
                <a:cs typeface="Arial"/>
              </a:rPr>
              <a:t> </a:t>
            </a:r>
            <a:r>
              <a:rPr sz="1800" spc="-5" dirty="0">
                <a:latin typeface="+mn-lt"/>
                <a:cs typeface="Arial"/>
              </a:rPr>
              <a:t>privado.</a:t>
            </a:r>
            <a:endParaRPr sz="1800" dirty="0">
              <a:latin typeface="+mn-lt"/>
              <a:cs typeface="Arial"/>
            </a:endParaRPr>
          </a:p>
          <a:p>
            <a:pPr marL="533400" indent="-292100">
              <a:lnSpc>
                <a:spcPct val="100000"/>
              </a:lnSpc>
              <a:spcBef>
                <a:spcPts val="610"/>
              </a:spcBef>
              <a:buClr>
                <a:srgbClr val="009FDF"/>
              </a:buClr>
              <a:buChar char="–"/>
              <a:tabLst>
                <a:tab pos="532765" algn="l"/>
                <a:tab pos="533400" algn="l"/>
              </a:tabLst>
            </a:pPr>
            <a:r>
              <a:rPr sz="1800" spc="-5" dirty="0">
                <a:latin typeface="+mn-lt"/>
                <a:cs typeface="Arial"/>
              </a:rPr>
              <a:t>Captura de Estado por intereses especiales (elites</a:t>
            </a:r>
            <a:r>
              <a:rPr sz="1800" spc="50" dirty="0">
                <a:latin typeface="+mn-lt"/>
                <a:cs typeface="Arial"/>
              </a:rPr>
              <a:t> </a:t>
            </a:r>
            <a:r>
              <a:rPr sz="1800" spc="-5" dirty="0">
                <a:latin typeface="+mn-lt"/>
                <a:cs typeface="Arial"/>
              </a:rPr>
              <a:t>económicas/políticas).</a:t>
            </a:r>
            <a:endParaRPr sz="1800" dirty="0">
              <a:latin typeface="+mn-lt"/>
              <a:cs typeface="Arial"/>
            </a:endParaRPr>
          </a:p>
          <a:p>
            <a:pPr marL="533400" indent="-292100">
              <a:lnSpc>
                <a:spcPct val="100000"/>
              </a:lnSpc>
              <a:spcBef>
                <a:spcPts val="580"/>
              </a:spcBef>
              <a:buClr>
                <a:srgbClr val="009FDF"/>
              </a:buClr>
              <a:buFont typeface="Arial"/>
              <a:buChar char="–"/>
              <a:tabLst>
                <a:tab pos="532765" algn="l"/>
                <a:tab pos="533400" algn="l"/>
              </a:tabLst>
            </a:pPr>
            <a:r>
              <a:rPr sz="1800" b="1" u="sng" spc="-15" dirty="0">
                <a:latin typeface="+mn-lt"/>
                <a:cs typeface="Arial"/>
              </a:rPr>
              <a:t>Transparencia </a:t>
            </a:r>
            <a:r>
              <a:rPr sz="1800" b="1" u="sng" spc="-5" dirty="0">
                <a:latin typeface="+mn-lt"/>
                <a:cs typeface="Arial"/>
              </a:rPr>
              <a:t>en Rendición de Cuentas del Sector</a:t>
            </a:r>
            <a:r>
              <a:rPr sz="1800" b="1" u="sng" spc="55" dirty="0">
                <a:latin typeface="+mn-lt"/>
                <a:cs typeface="Arial"/>
              </a:rPr>
              <a:t> </a:t>
            </a:r>
            <a:r>
              <a:rPr sz="1800" b="1" u="sng" spc="-5" dirty="0" err="1">
                <a:latin typeface="+mn-lt"/>
                <a:cs typeface="Arial"/>
              </a:rPr>
              <a:t>Público</a:t>
            </a:r>
            <a:r>
              <a:rPr sz="1800" b="1" spc="-5" dirty="0">
                <a:latin typeface="+mn-lt"/>
                <a:cs typeface="Arial"/>
              </a:rPr>
              <a:t>.</a:t>
            </a:r>
            <a:r>
              <a:rPr lang="es-CO" sz="1800" b="1" spc="-5" dirty="0">
                <a:latin typeface="+mn-lt"/>
                <a:cs typeface="Arial"/>
              </a:rPr>
              <a:t> </a:t>
            </a:r>
            <a:r>
              <a:rPr lang="en-GB" altLang="es-CO" sz="1800" b="1" dirty="0">
                <a:solidFill>
                  <a:schemeClr val="bg1"/>
                </a:solidFill>
              </a:rPr>
              <a:t>(“</a:t>
            </a:r>
            <a:r>
              <a:rPr lang="en-GB" altLang="es-CO" sz="1600" b="1" dirty="0">
                <a:solidFill>
                  <a:schemeClr val="bg1"/>
                </a:solidFill>
              </a:rPr>
              <a:t>Accountability”). (“Accountability”).</a:t>
            </a:r>
            <a:endParaRPr sz="1600" dirty="0">
              <a:latin typeface="+mn-lt"/>
              <a:cs typeface="Arial"/>
            </a:endParaRPr>
          </a:p>
        </p:txBody>
      </p:sp>
      <p:sp>
        <p:nvSpPr>
          <p:cNvPr id="6"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a:lnSpc>
                <a:spcPts val="1300"/>
              </a:lnSpc>
              <a:spcBef>
                <a:spcPts val="145"/>
              </a:spcBef>
            </a:pPr>
            <a:r>
              <a:rPr lang="es-CO" sz="900" b="1" dirty="0">
                <a:latin typeface="+mn-lt"/>
              </a:rPr>
              <a:t>Los </a:t>
            </a:r>
            <a:r>
              <a:rPr lang="es-CO" sz="900" b="1" spc="-5" dirty="0">
                <a:latin typeface="+mn-lt"/>
              </a:rPr>
              <a:t>Reportes </a:t>
            </a:r>
            <a:r>
              <a:rPr lang="es-CO" sz="900" b="1" dirty="0">
                <a:latin typeface="+mn-lt"/>
              </a:rPr>
              <a:t>de </a:t>
            </a:r>
            <a:r>
              <a:rPr lang="es-CO" sz="900" b="1" spc="-5" dirty="0">
                <a:latin typeface="+mn-lt"/>
              </a:rPr>
              <a:t>Finanzas Publicas </a:t>
            </a:r>
            <a:r>
              <a:rPr lang="es-CO" sz="900" b="1" dirty="0">
                <a:latin typeface="+mn-lt"/>
              </a:rPr>
              <a:t>y los </a:t>
            </a:r>
            <a:r>
              <a:rPr lang="es-CO" sz="900" b="1" spc="-5" dirty="0">
                <a:latin typeface="+mn-lt"/>
              </a:rPr>
              <a:t>Fundamentos  del Análisis del Riesgo Soberano, agosto</a:t>
            </a:r>
            <a:r>
              <a:rPr lang="es-CO" sz="900" b="1" spc="-35" dirty="0">
                <a:latin typeface="+mn-lt"/>
              </a:rPr>
              <a:t> </a:t>
            </a:r>
            <a:r>
              <a:rPr lang="es-CO" sz="900" b="1" spc="-10" dirty="0">
                <a:latin typeface="+mn-lt"/>
              </a:rPr>
              <a:t>2017</a:t>
            </a:r>
          </a:p>
        </p:txBody>
      </p:sp>
    </p:spTree>
    <p:extLst>
      <p:ext uri="{BB962C8B-B14F-4D97-AF65-F5344CB8AC3E}">
        <p14:creationId xmlns:p14="http://schemas.microsoft.com/office/powerpoint/2010/main" val="862276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latin typeface="+mn-lt"/>
              </a:rPr>
              <a:pPr/>
              <a:t>46</a:t>
            </a:fld>
            <a:endParaRPr lang="es-ES_tradnl">
              <a:latin typeface="+mn-lt"/>
            </a:endParaRPr>
          </a:p>
        </p:txBody>
      </p:sp>
      <p:sp>
        <p:nvSpPr>
          <p:cNvPr id="3" name="object 2"/>
          <p:cNvSpPr txBox="1">
            <a:spLocks/>
          </p:cNvSpPr>
          <p:nvPr/>
        </p:nvSpPr>
        <p:spPr>
          <a:xfrm>
            <a:off x="125413" y="-94828"/>
            <a:ext cx="8767067" cy="1059905"/>
          </a:xfrm>
          <a:prstGeom prst="rect">
            <a:avLst/>
          </a:prstGeom>
        </p:spPr>
        <p:txBody>
          <a:bodyPr vert="horz" wrap="square" lIns="0" tIns="120014"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7145" algn="ctr">
              <a:spcBef>
                <a:spcPts val="944"/>
              </a:spcBef>
            </a:pPr>
            <a:r>
              <a:rPr lang="es-CO" kern="0" spc="-5" dirty="0">
                <a:latin typeface="+mn-lt"/>
              </a:rPr>
              <a:t>Fortaleza Institucional</a:t>
            </a:r>
            <a:r>
              <a:rPr lang="es-CO" kern="0" spc="-10" dirty="0">
                <a:latin typeface="+mn-lt"/>
              </a:rPr>
              <a:t> </a:t>
            </a:r>
            <a:r>
              <a:rPr lang="es-CO" kern="0" spc="-5" dirty="0">
                <a:latin typeface="+mn-lt"/>
              </a:rPr>
              <a:t>(III)</a:t>
            </a:r>
          </a:p>
          <a:p>
            <a:pPr marL="12700" algn="ctr">
              <a:spcBef>
                <a:spcPts val="560"/>
              </a:spcBef>
            </a:pPr>
            <a:r>
              <a:rPr lang="es-CO" sz="2400" kern="0" spc="-5" dirty="0">
                <a:latin typeface="+mn-lt"/>
              </a:rPr>
              <a:t>¿Cómo influyen </a:t>
            </a:r>
            <a:r>
              <a:rPr lang="es-CO" sz="2400" kern="0" dirty="0">
                <a:latin typeface="+mn-lt"/>
              </a:rPr>
              <a:t>los </a:t>
            </a:r>
            <a:r>
              <a:rPr lang="es-CO" sz="2400" kern="0" spc="-5" dirty="0">
                <a:latin typeface="+mn-lt"/>
              </a:rPr>
              <a:t>reportes </a:t>
            </a:r>
            <a:r>
              <a:rPr lang="es-CO" sz="2400" kern="0" dirty="0">
                <a:latin typeface="+mn-lt"/>
              </a:rPr>
              <a:t>de </a:t>
            </a:r>
            <a:r>
              <a:rPr lang="es-CO" sz="2400" kern="0" spc="-5" dirty="0">
                <a:latin typeface="+mn-lt"/>
              </a:rPr>
              <a:t>finanzas</a:t>
            </a:r>
            <a:r>
              <a:rPr lang="es-CO" sz="2400" kern="0" dirty="0">
                <a:latin typeface="+mn-lt"/>
              </a:rPr>
              <a:t> públicas?</a:t>
            </a:r>
          </a:p>
        </p:txBody>
      </p:sp>
      <p:sp>
        <p:nvSpPr>
          <p:cNvPr id="4" name="object 3"/>
          <p:cNvSpPr txBox="1"/>
          <p:nvPr/>
        </p:nvSpPr>
        <p:spPr>
          <a:xfrm>
            <a:off x="250826" y="1345332"/>
            <a:ext cx="8893174" cy="3328860"/>
          </a:xfrm>
          <a:prstGeom prst="rect">
            <a:avLst/>
          </a:prstGeom>
        </p:spPr>
        <p:txBody>
          <a:bodyPr vert="horz" wrap="square" lIns="0" tIns="88900" rIns="0" bIns="0" rtlCol="0">
            <a:spAutoFit/>
          </a:bodyPr>
          <a:lstStyle/>
          <a:p>
            <a:pPr marL="12700">
              <a:lnSpc>
                <a:spcPct val="100000"/>
              </a:lnSpc>
              <a:spcBef>
                <a:spcPts val="700"/>
              </a:spcBef>
            </a:pPr>
            <a:r>
              <a:rPr sz="2400" b="1" spc="-5" dirty="0">
                <a:latin typeface="+mn-lt"/>
                <a:cs typeface="Arial"/>
              </a:rPr>
              <a:t>Credibilidad </a:t>
            </a:r>
            <a:r>
              <a:rPr sz="2400" b="1" dirty="0">
                <a:latin typeface="+mn-lt"/>
                <a:cs typeface="Arial"/>
              </a:rPr>
              <a:t>y </a:t>
            </a:r>
            <a:r>
              <a:rPr sz="2400" b="1" spc="-10" dirty="0">
                <a:latin typeface="+mn-lt"/>
                <a:cs typeface="Arial"/>
              </a:rPr>
              <a:t>eficacia </a:t>
            </a:r>
            <a:r>
              <a:rPr sz="2400" b="1" dirty="0">
                <a:latin typeface="+mn-lt"/>
                <a:cs typeface="Arial"/>
              </a:rPr>
              <a:t>de </a:t>
            </a:r>
            <a:r>
              <a:rPr sz="2400" b="1" spc="-5" dirty="0">
                <a:latin typeface="+mn-lt"/>
                <a:cs typeface="Arial"/>
              </a:rPr>
              <a:t>Políticas</a:t>
            </a:r>
            <a:r>
              <a:rPr sz="2400" b="1" spc="-40" dirty="0">
                <a:latin typeface="+mn-lt"/>
                <a:cs typeface="Arial"/>
              </a:rPr>
              <a:t> </a:t>
            </a:r>
            <a:r>
              <a:rPr sz="2400" b="1" spc="-5" dirty="0">
                <a:latin typeface="+mn-lt"/>
                <a:cs typeface="Arial"/>
              </a:rPr>
              <a:t>Económicas</a:t>
            </a:r>
            <a:endParaRPr sz="2400" dirty="0">
              <a:latin typeface="+mn-lt"/>
              <a:cs typeface="Arial"/>
            </a:endParaRPr>
          </a:p>
          <a:p>
            <a:pPr marL="12700">
              <a:lnSpc>
                <a:spcPct val="100000"/>
              </a:lnSpc>
              <a:spcBef>
                <a:spcPts val="600"/>
              </a:spcBef>
              <a:tabLst>
                <a:tab pos="304165" algn="l"/>
              </a:tabLst>
            </a:pPr>
            <a:r>
              <a:rPr sz="2400" dirty="0">
                <a:solidFill>
                  <a:srgbClr val="009FDF"/>
                </a:solidFill>
                <a:latin typeface="+mn-lt"/>
                <a:cs typeface="Arial"/>
              </a:rPr>
              <a:t>»	</a:t>
            </a:r>
            <a:r>
              <a:rPr sz="2400" b="1" i="1" spc="-5" dirty="0">
                <a:latin typeface="+mn-lt"/>
                <a:cs typeface="Arial"/>
              </a:rPr>
              <a:t>Enfoque</a:t>
            </a:r>
            <a:r>
              <a:rPr sz="2400" b="1" i="1" spc="-15" dirty="0">
                <a:latin typeface="+mn-lt"/>
                <a:cs typeface="Arial"/>
              </a:rPr>
              <a:t> </a:t>
            </a:r>
            <a:r>
              <a:rPr sz="2400" b="1" i="1" spc="-5" dirty="0">
                <a:latin typeface="+mn-lt"/>
                <a:cs typeface="Arial"/>
              </a:rPr>
              <a:t>analítico</a:t>
            </a:r>
            <a:endParaRPr sz="2400" b="1" dirty="0">
              <a:latin typeface="+mn-lt"/>
              <a:cs typeface="Arial"/>
            </a:endParaRPr>
          </a:p>
          <a:p>
            <a:pPr marL="533400" marR="5080" indent="-292100">
              <a:lnSpc>
                <a:spcPts val="1900"/>
              </a:lnSpc>
              <a:spcBef>
                <a:spcPts val="710"/>
              </a:spcBef>
              <a:buClr>
                <a:srgbClr val="009FDF"/>
              </a:buClr>
              <a:buChar char="–"/>
              <a:tabLst>
                <a:tab pos="532765" algn="l"/>
                <a:tab pos="533400" algn="l"/>
              </a:tabLst>
            </a:pPr>
            <a:r>
              <a:rPr sz="2400" spc="-5" dirty="0">
                <a:latin typeface="+mn-lt"/>
                <a:cs typeface="Arial"/>
              </a:rPr>
              <a:t>Comparación global utilizando métricas de inflación para medir la </a:t>
            </a:r>
            <a:r>
              <a:rPr sz="2400" spc="-10" dirty="0">
                <a:latin typeface="+mn-lt"/>
                <a:cs typeface="Arial"/>
              </a:rPr>
              <a:t>credibilidad </a:t>
            </a:r>
            <a:r>
              <a:rPr sz="2400" dirty="0">
                <a:latin typeface="+mn-lt"/>
                <a:cs typeface="Arial"/>
              </a:rPr>
              <a:t>y  </a:t>
            </a:r>
            <a:r>
              <a:rPr sz="2400" spc="-5" dirty="0">
                <a:latin typeface="+mn-lt"/>
                <a:cs typeface="Arial"/>
              </a:rPr>
              <a:t>eficacia de política</a:t>
            </a:r>
            <a:r>
              <a:rPr sz="2400" spc="0" dirty="0">
                <a:latin typeface="+mn-lt"/>
                <a:cs typeface="Arial"/>
              </a:rPr>
              <a:t> </a:t>
            </a:r>
            <a:r>
              <a:rPr sz="2400" spc="-5" dirty="0">
                <a:latin typeface="+mn-lt"/>
                <a:cs typeface="Arial"/>
              </a:rPr>
              <a:t>monetaria.</a:t>
            </a:r>
            <a:endParaRPr sz="2400" dirty="0">
              <a:latin typeface="+mn-lt"/>
              <a:cs typeface="Arial"/>
            </a:endParaRPr>
          </a:p>
          <a:p>
            <a:pPr marL="533400" indent="-292100">
              <a:lnSpc>
                <a:spcPct val="100000"/>
              </a:lnSpc>
              <a:spcBef>
                <a:spcPts val="555"/>
              </a:spcBef>
              <a:buClr>
                <a:srgbClr val="009FDF"/>
              </a:buClr>
              <a:buChar char="–"/>
              <a:tabLst>
                <a:tab pos="532765" algn="l"/>
                <a:tab pos="533400" algn="l"/>
              </a:tabLst>
            </a:pPr>
            <a:r>
              <a:rPr sz="2400" spc="-5" dirty="0">
                <a:latin typeface="+mn-lt"/>
                <a:cs typeface="Arial"/>
              </a:rPr>
              <a:t>Métricas alternativa para evaluar efectividad de política</a:t>
            </a:r>
            <a:r>
              <a:rPr sz="2400" spc="50" dirty="0">
                <a:latin typeface="+mn-lt"/>
                <a:cs typeface="Arial"/>
              </a:rPr>
              <a:t> </a:t>
            </a:r>
            <a:r>
              <a:rPr sz="2400" spc="-5" dirty="0">
                <a:latin typeface="+mn-lt"/>
                <a:cs typeface="Arial"/>
              </a:rPr>
              <a:t>fiscal.</a:t>
            </a:r>
            <a:endParaRPr sz="2400" dirty="0">
              <a:latin typeface="+mn-lt"/>
              <a:cs typeface="Arial"/>
            </a:endParaRPr>
          </a:p>
          <a:p>
            <a:pPr marL="762000" marR="552450" indent="-292100">
              <a:lnSpc>
                <a:spcPct val="100699"/>
              </a:lnSpc>
              <a:spcBef>
                <a:spcPts val="565"/>
              </a:spcBef>
              <a:tabLst>
                <a:tab pos="761365" algn="l"/>
              </a:tabLst>
            </a:pPr>
            <a:r>
              <a:rPr sz="2400" dirty="0">
                <a:solidFill>
                  <a:srgbClr val="009FDF"/>
                </a:solidFill>
                <a:latin typeface="+mn-lt"/>
                <a:cs typeface="Arial"/>
              </a:rPr>
              <a:t>›	</a:t>
            </a:r>
            <a:r>
              <a:rPr sz="2400" spc="-5" dirty="0">
                <a:latin typeface="+mn-lt"/>
                <a:cs typeface="Arial"/>
              </a:rPr>
              <a:t>“Calidad” de la implementación de la política fiscal asociada </a:t>
            </a:r>
            <a:r>
              <a:rPr sz="2400" dirty="0">
                <a:latin typeface="+mn-lt"/>
                <a:cs typeface="Arial"/>
              </a:rPr>
              <a:t>a </a:t>
            </a:r>
            <a:r>
              <a:rPr sz="2400" spc="-5" dirty="0">
                <a:latin typeface="+mn-lt"/>
                <a:cs typeface="Arial"/>
              </a:rPr>
              <a:t>apego </a:t>
            </a:r>
            <a:r>
              <a:rPr sz="2400" dirty="0">
                <a:latin typeface="+mn-lt"/>
                <a:cs typeface="Arial"/>
              </a:rPr>
              <a:t>y  </a:t>
            </a:r>
            <a:r>
              <a:rPr sz="2400" spc="-5" dirty="0">
                <a:latin typeface="+mn-lt"/>
                <a:cs typeface="Arial"/>
              </a:rPr>
              <a:t>cumplimiento del </a:t>
            </a:r>
            <a:r>
              <a:rPr sz="2400" u="sng" spc="-5" dirty="0">
                <a:uFill>
                  <a:solidFill>
                    <a:srgbClr val="000000"/>
                  </a:solidFill>
                </a:uFill>
                <a:latin typeface="+mn-lt"/>
                <a:cs typeface="Arial"/>
              </a:rPr>
              <a:t>reglas</a:t>
            </a:r>
            <a:r>
              <a:rPr sz="2400" u="sng" spc="5" dirty="0">
                <a:uFill>
                  <a:solidFill>
                    <a:srgbClr val="000000"/>
                  </a:solidFill>
                </a:uFill>
                <a:latin typeface="+mn-lt"/>
                <a:cs typeface="Arial"/>
              </a:rPr>
              <a:t> </a:t>
            </a:r>
            <a:r>
              <a:rPr sz="2400" u="sng" spc="-5" dirty="0">
                <a:uFill>
                  <a:solidFill>
                    <a:srgbClr val="000000"/>
                  </a:solidFill>
                </a:uFill>
                <a:latin typeface="+mn-lt"/>
                <a:cs typeface="Arial"/>
              </a:rPr>
              <a:t>fiscales.</a:t>
            </a:r>
            <a:endParaRPr sz="2400" dirty="0">
              <a:latin typeface="+mn-lt"/>
              <a:cs typeface="Arial"/>
            </a:endParaRPr>
          </a:p>
          <a:p>
            <a:pPr marL="762000" marR="208915" indent="-292100">
              <a:lnSpc>
                <a:spcPts val="1900"/>
              </a:lnSpc>
              <a:spcBef>
                <a:spcPts val="695"/>
              </a:spcBef>
              <a:tabLst>
                <a:tab pos="761365" algn="l"/>
              </a:tabLst>
            </a:pPr>
            <a:r>
              <a:rPr sz="2400" dirty="0">
                <a:solidFill>
                  <a:srgbClr val="009FDF"/>
                </a:solidFill>
                <a:latin typeface="+mn-lt"/>
                <a:cs typeface="Arial"/>
              </a:rPr>
              <a:t>›	</a:t>
            </a:r>
            <a:r>
              <a:rPr sz="2400" b="1" spc="-5" dirty="0">
                <a:latin typeface="+mn-lt"/>
                <a:cs typeface="Arial"/>
              </a:rPr>
              <a:t>Fundamental poder efectuar monitoreo estrecho de cuentas fiscales;  frecuencia </a:t>
            </a:r>
            <a:r>
              <a:rPr sz="2400" b="1" dirty="0">
                <a:latin typeface="+mn-lt"/>
                <a:cs typeface="Arial"/>
              </a:rPr>
              <a:t>y </a:t>
            </a:r>
            <a:r>
              <a:rPr sz="2400" b="1" spc="-5" dirty="0">
                <a:latin typeface="+mn-lt"/>
                <a:cs typeface="Arial"/>
              </a:rPr>
              <a:t>transparencia de</a:t>
            </a:r>
            <a:r>
              <a:rPr sz="2400" b="1" spc="0" dirty="0">
                <a:latin typeface="+mn-lt"/>
                <a:cs typeface="Arial"/>
              </a:rPr>
              <a:t> </a:t>
            </a:r>
            <a:r>
              <a:rPr sz="2400" b="1" spc="-5" dirty="0">
                <a:latin typeface="+mn-lt"/>
                <a:cs typeface="Arial"/>
              </a:rPr>
              <a:t>reportes.</a:t>
            </a:r>
            <a:endParaRPr sz="2400" dirty="0">
              <a:latin typeface="+mn-lt"/>
              <a:cs typeface="Arial"/>
            </a:endParaRPr>
          </a:p>
        </p:txBody>
      </p:sp>
      <p:sp>
        <p:nvSpPr>
          <p:cNvPr id="6"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a:lnSpc>
                <a:spcPts val="1300"/>
              </a:lnSpc>
              <a:spcBef>
                <a:spcPts val="145"/>
              </a:spcBef>
            </a:pPr>
            <a:r>
              <a:rPr lang="es-CO" sz="900" b="1" dirty="0">
                <a:latin typeface="+mn-lt"/>
              </a:rPr>
              <a:t>Los </a:t>
            </a:r>
            <a:r>
              <a:rPr lang="es-CO" sz="900" b="1" spc="-5" dirty="0">
                <a:latin typeface="+mn-lt"/>
              </a:rPr>
              <a:t>Reportes </a:t>
            </a:r>
            <a:r>
              <a:rPr lang="es-CO" sz="900" b="1" dirty="0">
                <a:latin typeface="+mn-lt"/>
              </a:rPr>
              <a:t>de </a:t>
            </a:r>
            <a:r>
              <a:rPr lang="es-CO" sz="900" b="1" spc="-5" dirty="0">
                <a:latin typeface="+mn-lt"/>
              </a:rPr>
              <a:t>Finanzas Publicas </a:t>
            </a:r>
            <a:r>
              <a:rPr lang="es-CO" sz="900" b="1" dirty="0">
                <a:latin typeface="+mn-lt"/>
              </a:rPr>
              <a:t>y los </a:t>
            </a:r>
            <a:r>
              <a:rPr lang="es-CO" sz="900" b="1" spc="-5" dirty="0">
                <a:latin typeface="+mn-lt"/>
              </a:rPr>
              <a:t>Fundamentos  del Análisis del Riesgo Soberano, agosto</a:t>
            </a:r>
            <a:r>
              <a:rPr lang="es-CO" sz="900" b="1" spc="-35" dirty="0">
                <a:latin typeface="+mn-lt"/>
              </a:rPr>
              <a:t> </a:t>
            </a:r>
            <a:r>
              <a:rPr lang="es-CO" sz="900" b="1" spc="-10" dirty="0">
                <a:latin typeface="+mn-lt"/>
              </a:rPr>
              <a:t>2017</a:t>
            </a:r>
          </a:p>
        </p:txBody>
      </p:sp>
    </p:spTree>
    <p:extLst>
      <p:ext uri="{BB962C8B-B14F-4D97-AF65-F5344CB8AC3E}">
        <p14:creationId xmlns:p14="http://schemas.microsoft.com/office/powerpoint/2010/main" val="1297921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latin typeface="+mn-lt"/>
              </a:rPr>
              <a:pPr/>
              <a:t>47</a:t>
            </a:fld>
            <a:endParaRPr lang="es-ES_tradnl">
              <a:latin typeface="+mn-lt"/>
            </a:endParaRPr>
          </a:p>
        </p:txBody>
      </p:sp>
      <p:sp>
        <p:nvSpPr>
          <p:cNvPr id="3" name="object 2"/>
          <p:cNvSpPr txBox="1">
            <a:spLocks/>
          </p:cNvSpPr>
          <p:nvPr/>
        </p:nvSpPr>
        <p:spPr>
          <a:xfrm>
            <a:off x="323528" y="265212"/>
            <a:ext cx="3810000" cy="505267"/>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spcBef>
                <a:spcPts val="100"/>
              </a:spcBef>
            </a:pPr>
            <a:r>
              <a:rPr lang="es-CO" kern="0" spc="-5">
                <a:latin typeface="+mn-lt"/>
              </a:rPr>
              <a:t>Fortaleza Fiscal</a:t>
            </a:r>
            <a:r>
              <a:rPr lang="es-CO" kern="0" spc="-40">
                <a:latin typeface="+mn-lt"/>
              </a:rPr>
              <a:t> </a:t>
            </a:r>
            <a:r>
              <a:rPr lang="es-CO" kern="0" spc="-5">
                <a:latin typeface="+mn-lt"/>
              </a:rPr>
              <a:t>(I)</a:t>
            </a:r>
            <a:endParaRPr lang="es-CO" kern="0" spc="-5" dirty="0">
              <a:latin typeface="+mn-lt"/>
            </a:endParaRPr>
          </a:p>
        </p:txBody>
      </p:sp>
      <p:sp>
        <p:nvSpPr>
          <p:cNvPr id="4" name="object 3"/>
          <p:cNvSpPr/>
          <p:nvPr/>
        </p:nvSpPr>
        <p:spPr>
          <a:xfrm>
            <a:off x="559799" y="2321451"/>
            <a:ext cx="3325495" cy="1663064"/>
          </a:xfrm>
          <a:custGeom>
            <a:avLst/>
            <a:gdLst/>
            <a:ahLst/>
            <a:cxnLst/>
            <a:rect l="l" t="t" r="r" b="b"/>
            <a:pathLst>
              <a:path w="3325495" h="1663064">
                <a:moveTo>
                  <a:pt x="3158730" y="0"/>
                </a:moveTo>
                <a:lnTo>
                  <a:pt x="166248" y="0"/>
                </a:lnTo>
                <a:lnTo>
                  <a:pt x="122053" y="5938"/>
                </a:lnTo>
                <a:lnTo>
                  <a:pt x="82339" y="22697"/>
                </a:lnTo>
                <a:lnTo>
                  <a:pt x="48693" y="48693"/>
                </a:lnTo>
                <a:lnTo>
                  <a:pt x="22697" y="82340"/>
                </a:lnTo>
                <a:lnTo>
                  <a:pt x="5938" y="122053"/>
                </a:lnTo>
                <a:lnTo>
                  <a:pt x="0" y="166249"/>
                </a:lnTo>
                <a:lnTo>
                  <a:pt x="0" y="1496240"/>
                </a:lnTo>
                <a:lnTo>
                  <a:pt x="5938" y="1540436"/>
                </a:lnTo>
                <a:lnTo>
                  <a:pt x="22697" y="1580149"/>
                </a:lnTo>
                <a:lnTo>
                  <a:pt x="48693" y="1613796"/>
                </a:lnTo>
                <a:lnTo>
                  <a:pt x="82339" y="1639791"/>
                </a:lnTo>
                <a:lnTo>
                  <a:pt x="122053" y="1656551"/>
                </a:lnTo>
                <a:lnTo>
                  <a:pt x="166248" y="1662489"/>
                </a:lnTo>
                <a:lnTo>
                  <a:pt x="3158730" y="1662489"/>
                </a:lnTo>
                <a:lnTo>
                  <a:pt x="3202925" y="1656551"/>
                </a:lnTo>
                <a:lnTo>
                  <a:pt x="3242639" y="1639791"/>
                </a:lnTo>
                <a:lnTo>
                  <a:pt x="3276286" y="1613796"/>
                </a:lnTo>
                <a:lnTo>
                  <a:pt x="3302281" y="1580149"/>
                </a:lnTo>
                <a:lnTo>
                  <a:pt x="3319040" y="1540436"/>
                </a:lnTo>
                <a:lnTo>
                  <a:pt x="3324979" y="1496240"/>
                </a:lnTo>
                <a:lnTo>
                  <a:pt x="3324979" y="166249"/>
                </a:lnTo>
                <a:lnTo>
                  <a:pt x="3319040" y="122053"/>
                </a:lnTo>
                <a:lnTo>
                  <a:pt x="3302281" y="82340"/>
                </a:lnTo>
                <a:lnTo>
                  <a:pt x="3276286" y="48693"/>
                </a:lnTo>
                <a:lnTo>
                  <a:pt x="3242639" y="22697"/>
                </a:lnTo>
                <a:lnTo>
                  <a:pt x="3202925" y="5938"/>
                </a:lnTo>
                <a:lnTo>
                  <a:pt x="3158730" y="0"/>
                </a:lnTo>
                <a:close/>
              </a:path>
            </a:pathLst>
          </a:custGeom>
          <a:solidFill>
            <a:srgbClr val="008869"/>
          </a:solidFill>
        </p:spPr>
        <p:txBody>
          <a:bodyPr wrap="square" lIns="0" tIns="0" rIns="0" bIns="0" rtlCol="0"/>
          <a:lstStyle/>
          <a:p>
            <a:endParaRPr>
              <a:latin typeface="+mn-lt"/>
            </a:endParaRPr>
          </a:p>
        </p:txBody>
      </p:sp>
      <p:sp>
        <p:nvSpPr>
          <p:cNvPr id="6" name="object 4"/>
          <p:cNvSpPr txBox="1"/>
          <p:nvPr/>
        </p:nvSpPr>
        <p:spPr>
          <a:xfrm>
            <a:off x="1256707" y="2586340"/>
            <a:ext cx="1931670" cy="1048385"/>
          </a:xfrm>
          <a:prstGeom prst="rect">
            <a:avLst/>
          </a:prstGeom>
        </p:spPr>
        <p:txBody>
          <a:bodyPr vert="horz" wrap="square" lIns="0" tIns="90805" rIns="0" bIns="0" rtlCol="0">
            <a:spAutoFit/>
          </a:bodyPr>
          <a:lstStyle/>
          <a:p>
            <a:pPr marL="368300" marR="5080" indent="-356235">
              <a:lnSpc>
                <a:spcPts val="3729"/>
              </a:lnSpc>
              <a:spcBef>
                <a:spcPts val="715"/>
              </a:spcBef>
            </a:pPr>
            <a:r>
              <a:rPr sz="3600" b="1" spc="-5" dirty="0">
                <a:solidFill>
                  <a:srgbClr val="FFFFFF"/>
                </a:solidFill>
                <a:latin typeface="+mn-lt"/>
                <a:cs typeface="Arial"/>
              </a:rPr>
              <a:t>Fo</a:t>
            </a:r>
            <a:r>
              <a:rPr sz="3600" b="1" dirty="0">
                <a:solidFill>
                  <a:srgbClr val="FFFFFF"/>
                </a:solidFill>
                <a:latin typeface="+mn-lt"/>
                <a:cs typeface="Arial"/>
              </a:rPr>
              <a:t>r</a:t>
            </a:r>
            <a:r>
              <a:rPr sz="3600" b="1" spc="-5" dirty="0">
                <a:solidFill>
                  <a:srgbClr val="FFFFFF"/>
                </a:solidFill>
                <a:latin typeface="+mn-lt"/>
                <a:cs typeface="Arial"/>
              </a:rPr>
              <a:t>ta</a:t>
            </a:r>
            <a:r>
              <a:rPr sz="3600" b="1" dirty="0">
                <a:solidFill>
                  <a:srgbClr val="FFFFFF"/>
                </a:solidFill>
                <a:latin typeface="+mn-lt"/>
                <a:cs typeface="Arial"/>
              </a:rPr>
              <a:t>l</a:t>
            </a:r>
            <a:r>
              <a:rPr sz="3600" b="1" spc="-5" dirty="0">
                <a:solidFill>
                  <a:srgbClr val="FFFFFF"/>
                </a:solidFill>
                <a:latin typeface="+mn-lt"/>
                <a:cs typeface="Arial"/>
              </a:rPr>
              <a:t>e</a:t>
            </a:r>
            <a:r>
              <a:rPr sz="3600" b="1" dirty="0">
                <a:solidFill>
                  <a:srgbClr val="FFFFFF"/>
                </a:solidFill>
                <a:latin typeface="+mn-lt"/>
                <a:cs typeface="Arial"/>
              </a:rPr>
              <a:t>za  </a:t>
            </a:r>
            <a:r>
              <a:rPr sz="3600" b="1" spc="-5" dirty="0">
                <a:solidFill>
                  <a:srgbClr val="FFFFFF"/>
                </a:solidFill>
                <a:latin typeface="+mn-lt"/>
                <a:cs typeface="Arial"/>
              </a:rPr>
              <a:t>Fiscal</a:t>
            </a:r>
            <a:endParaRPr sz="3600" b="1" dirty="0">
              <a:latin typeface="+mn-lt"/>
              <a:cs typeface="Arial"/>
            </a:endParaRPr>
          </a:p>
        </p:txBody>
      </p:sp>
      <p:sp>
        <p:nvSpPr>
          <p:cNvPr id="7" name="object 5"/>
          <p:cNvSpPr/>
          <p:nvPr/>
        </p:nvSpPr>
        <p:spPr>
          <a:xfrm>
            <a:off x="3884776" y="2248584"/>
            <a:ext cx="1333500" cy="904240"/>
          </a:xfrm>
          <a:custGeom>
            <a:avLst/>
            <a:gdLst/>
            <a:ahLst/>
            <a:cxnLst/>
            <a:rect l="l" t="t" r="r" b="b"/>
            <a:pathLst>
              <a:path w="1333500" h="904239">
                <a:moveTo>
                  <a:pt x="0" y="904111"/>
                </a:moveTo>
                <a:lnTo>
                  <a:pt x="1333372" y="0"/>
                </a:lnTo>
              </a:path>
            </a:pathLst>
          </a:custGeom>
          <a:ln w="10794">
            <a:solidFill>
              <a:srgbClr val="199977"/>
            </a:solidFill>
          </a:ln>
        </p:spPr>
        <p:txBody>
          <a:bodyPr wrap="square" lIns="0" tIns="0" rIns="0" bIns="0" rtlCol="0"/>
          <a:lstStyle/>
          <a:p>
            <a:endParaRPr>
              <a:latin typeface="+mn-lt"/>
            </a:endParaRPr>
          </a:p>
        </p:txBody>
      </p:sp>
      <p:sp>
        <p:nvSpPr>
          <p:cNvPr id="8" name="object 6"/>
          <p:cNvSpPr/>
          <p:nvPr/>
        </p:nvSpPr>
        <p:spPr>
          <a:xfrm>
            <a:off x="5218149" y="1417340"/>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40"/>
                </a:lnTo>
                <a:lnTo>
                  <a:pt x="5938" y="1540435"/>
                </a:lnTo>
                <a:lnTo>
                  <a:pt x="22697" y="1580148"/>
                </a:lnTo>
                <a:lnTo>
                  <a:pt x="48693" y="1613795"/>
                </a:lnTo>
                <a:lnTo>
                  <a:pt x="82339" y="1639790"/>
                </a:lnTo>
                <a:lnTo>
                  <a:pt x="122052" y="1656549"/>
                </a:lnTo>
                <a:lnTo>
                  <a:pt x="166248" y="1662488"/>
                </a:lnTo>
                <a:lnTo>
                  <a:pt x="3158730" y="1662488"/>
                </a:lnTo>
                <a:lnTo>
                  <a:pt x="3202925" y="1656549"/>
                </a:lnTo>
                <a:lnTo>
                  <a:pt x="3242638" y="1639790"/>
                </a:lnTo>
                <a:lnTo>
                  <a:pt x="3276285" y="1613795"/>
                </a:lnTo>
                <a:lnTo>
                  <a:pt x="3302280" y="1580148"/>
                </a:lnTo>
                <a:lnTo>
                  <a:pt x="3319039" y="1540435"/>
                </a:lnTo>
                <a:lnTo>
                  <a:pt x="3324978" y="1496240"/>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endParaRPr>
              <a:latin typeface="+mn-lt"/>
            </a:endParaRPr>
          </a:p>
        </p:txBody>
      </p:sp>
      <p:sp>
        <p:nvSpPr>
          <p:cNvPr id="9" name="object 7"/>
          <p:cNvSpPr/>
          <p:nvPr/>
        </p:nvSpPr>
        <p:spPr>
          <a:xfrm>
            <a:off x="5218149" y="1417340"/>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endParaRPr>
              <a:latin typeface="+mn-lt"/>
            </a:endParaRPr>
          </a:p>
        </p:txBody>
      </p:sp>
      <p:sp>
        <p:nvSpPr>
          <p:cNvPr id="10" name="object 8"/>
          <p:cNvSpPr txBox="1"/>
          <p:nvPr/>
        </p:nvSpPr>
        <p:spPr>
          <a:xfrm>
            <a:off x="5588476" y="2023127"/>
            <a:ext cx="258445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mn-lt"/>
                <a:cs typeface="Arial"/>
              </a:rPr>
              <a:t>Carga de la</a:t>
            </a:r>
            <a:r>
              <a:rPr sz="2400" spc="-70" dirty="0">
                <a:solidFill>
                  <a:srgbClr val="FFFFFF"/>
                </a:solidFill>
                <a:latin typeface="+mn-lt"/>
                <a:cs typeface="Arial"/>
              </a:rPr>
              <a:t> </a:t>
            </a:r>
            <a:r>
              <a:rPr sz="2400" spc="-5" dirty="0">
                <a:solidFill>
                  <a:srgbClr val="FFFFFF"/>
                </a:solidFill>
                <a:latin typeface="+mn-lt"/>
                <a:cs typeface="Arial"/>
              </a:rPr>
              <a:t>Deuda</a:t>
            </a:r>
            <a:endParaRPr sz="2400">
              <a:latin typeface="+mn-lt"/>
              <a:cs typeface="Arial"/>
            </a:endParaRPr>
          </a:p>
        </p:txBody>
      </p:sp>
      <p:sp>
        <p:nvSpPr>
          <p:cNvPr id="11" name="object 9"/>
          <p:cNvSpPr/>
          <p:nvPr/>
        </p:nvSpPr>
        <p:spPr>
          <a:xfrm>
            <a:off x="3884778" y="3152695"/>
            <a:ext cx="1333500" cy="1008380"/>
          </a:xfrm>
          <a:custGeom>
            <a:avLst/>
            <a:gdLst/>
            <a:ahLst/>
            <a:cxnLst/>
            <a:rect l="l" t="t" r="r" b="b"/>
            <a:pathLst>
              <a:path w="1333500" h="1008379">
                <a:moveTo>
                  <a:pt x="0" y="0"/>
                </a:moveTo>
                <a:lnTo>
                  <a:pt x="1333372" y="1007751"/>
                </a:lnTo>
              </a:path>
            </a:pathLst>
          </a:custGeom>
          <a:ln w="10795">
            <a:solidFill>
              <a:srgbClr val="199977"/>
            </a:solidFill>
          </a:ln>
        </p:spPr>
        <p:txBody>
          <a:bodyPr wrap="square" lIns="0" tIns="0" rIns="0" bIns="0" rtlCol="0"/>
          <a:lstStyle/>
          <a:p>
            <a:endParaRPr>
              <a:latin typeface="+mn-lt"/>
            </a:endParaRPr>
          </a:p>
        </p:txBody>
      </p:sp>
      <p:sp>
        <p:nvSpPr>
          <p:cNvPr id="12" name="object 10"/>
          <p:cNvSpPr/>
          <p:nvPr/>
        </p:nvSpPr>
        <p:spPr>
          <a:xfrm>
            <a:off x="5218149" y="3329203"/>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39"/>
                </a:lnTo>
                <a:lnTo>
                  <a:pt x="5938" y="1540435"/>
                </a:lnTo>
                <a:lnTo>
                  <a:pt x="22697" y="1580148"/>
                </a:lnTo>
                <a:lnTo>
                  <a:pt x="48693" y="1613795"/>
                </a:lnTo>
                <a:lnTo>
                  <a:pt x="82339" y="1639790"/>
                </a:lnTo>
                <a:lnTo>
                  <a:pt x="122052" y="1656550"/>
                </a:lnTo>
                <a:lnTo>
                  <a:pt x="166248" y="1662488"/>
                </a:lnTo>
                <a:lnTo>
                  <a:pt x="3158730" y="1662488"/>
                </a:lnTo>
                <a:lnTo>
                  <a:pt x="3202925" y="1656550"/>
                </a:lnTo>
                <a:lnTo>
                  <a:pt x="3242638" y="1639790"/>
                </a:lnTo>
                <a:lnTo>
                  <a:pt x="3276285" y="1613795"/>
                </a:lnTo>
                <a:lnTo>
                  <a:pt x="3302280" y="1580148"/>
                </a:lnTo>
                <a:lnTo>
                  <a:pt x="3319039" y="1540435"/>
                </a:lnTo>
                <a:lnTo>
                  <a:pt x="3324978" y="1496239"/>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endParaRPr>
              <a:latin typeface="+mn-lt"/>
            </a:endParaRPr>
          </a:p>
        </p:txBody>
      </p:sp>
      <p:sp>
        <p:nvSpPr>
          <p:cNvPr id="13" name="object 11"/>
          <p:cNvSpPr/>
          <p:nvPr/>
        </p:nvSpPr>
        <p:spPr>
          <a:xfrm>
            <a:off x="5218149" y="3329203"/>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endParaRPr>
              <a:latin typeface="+mn-lt"/>
            </a:endParaRPr>
          </a:p>
        </p:txBody>
      </p:sp>
      <p:sp>
        <p:nvSpPr>
          <p:cNvPr id="14" name="object 12"/>
          <p:cNvSpPr txBox="1"/>
          <p:nvPr/>
        </p:nvSpPr>
        <p:spPr>
          <a:xfrm>
            <a:off x="5605432" y="3934990"/>
            <a:ext cx="255079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mn-lt"/>
                <a:cs typeface="Arial"/>
              </a:rPr>
              <a:t>Costo de la</a:t>
            </a:r>
            <a:r>
              <a:rPr sz="2400" spc="-60" dirty="0">
                <a:solidFill>
                  <a:srgbClr val="FFFFFF"/>
                </a:solidFill>
                <a:latin typeface="+mn-lt"/>
                <a:cs typeface="Arial"/>
              </a:rPr>
              <a:t> </a:t>
            </a:r>
            <a:r>
              <a:rPr sz="2400" spc="-5" dirty="0">
                <a:solidFill>
                  <a:srgbClr val="FFFFFF"/>
                </a:solidFill>
                <a:latin typeface="+mn-lt"/>
                <a:cs typeface="Arial"/>
              </a:rPr>
              <a:t>Deuda</a:t>
            </a:r>
            <a:endParaRPr sz="2400">
              <a:latin typeface="+mn-lt"/>
              <a:cs typeface="Arial"/>
            </a:endParaRPr>
          </a:p>
        </p:txBody>
      </p:sp>
      <p:sp>
        <p:nvSpPr>
          <p:cNvPr id="15"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a:lnSpc>
                <a:spcPts val="1300"/>
              </a:lnSpc>
              <a:spcBef>
                <a:spcPts val="145"/>
              </a:spcBef>
            </a:pPr>
            <a:r>
              <a:rPr lang="es-CO" sz="900" b="1" dirty="0">
                <a:latin typeface="+mn-lt"/>
              </a:rPr>
              <a:t>Los </a:t>
            </a:r>
            <a:r>
              <a:rPr lang="es-CO" sz="900" b="1" spc="-5" dirty="0">
                <a:latin typeface="+mn-lt"/>
              </a:rPr>
              <a:t>Reportes </a:t>
            </a:r>
            <a:r>
              <a:rPr lang="es-CO" sz="900" b="1" dirty="0">
                <a:latin typeface="+mn-lt"/>
              </a:rPr>
              <a:t>de </a:t>
            </a:r>
            <a:r>
              <a:rPr lang="es-CO" sz="900" b="1" spc="-5" dirty="0">
                <a:latin typeface="+mn-lt"/>
              </a:rPr>
              <a:t>Finanzas Publicas </a:t>
            </a:r>
            <a:r>
              <a:rPr lang="es-CO" sz="900" b="1" dirty="0">
                <a:latin typeface="+mn-lt"/>
              </a:rPr>
              <a:t>y los </a:t>
            </a:r>
            <a:r>
              <a:rPr lang="es-CO" sz="900" b="1" spc="-5" dirty="0">
                <a:latin typeface="+mn-lt"/>
              </a:rPr>
              <a:t>Fundamentos  del Análisis del Riesgo Soberano, agosto</a:t>
            </a:r>
            <a:r>
              <a:rPr lang="es-CO" sz="900" b="1" spc="-35" dirty="0">
                <a:latin typeface="+mn-lt"/>
              </a:rPr>
              <a:t> </a:t>
            </a:r>
            <a:r>
              <a:rPr lang="es-CO" sz="900" b="1" spc="-10" dirty="0">
                <a:latin typeface="+mn-lt"/>
              </a:rPr>
              <a:t>2017</a:t>
            </a:r>
          </a:p>
        </p:txBody>
      </p:sp>
    </p:spTree>
    <p:extLst>
      <p:ext uri="{BB962C8B-B14F-4D97-AF65-F5344CB8AC3E}">
        <p14:creationId xmlns:p14="http://schemas.microsoft.com/office/powerpoint/2010/main" val="40781315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latin typeface="+mn-lt"/>
              </a:rPr>
              <a:pPr/>
              <a:t>48</a:t>
            </a:fld>
            <a:endParaRPr lang="es-ES_tradnl">
              <a:latin typeface="+mn-lt"/>
            </a:endParaRPr>
          </a:p>
        </p:txBody>
      </p:sp>
      <p:sp>
        <p:nvSpPr>
          <p:cNvPr id="3" name="object 2"/>
          <p:cNvSpPr txBox="1">
            <a:spLocks/>
          </p:cNvSpPr>
          <p:nvPr/>
        </p:nvSpPr>
        <p:spPr>
          <a:xfrm>
            <a:off x="109464" y="-94828"/>
            <a:ext cx="6859905" cy="1059905"/>
          </a:xfrm>
          <a:prstGeom prst="rect">
            <a:avLst/>
          </a:prstGeom>
        </p:spPr>
        <p:txBody>
          <a:bodyPr vert="horz" wrap="square" lIns="0" tIns="120014"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7145">
              <a:spcBef>
                <a:spcPts val="944"/>
              </a:spcBef>
            </a:pPr>
            <a:r>
              <a:rPr lang="es-CO" kern="0" spc="-5" dirty="0">
                <a:latin typeface="+mn-lt"/>
              </a:rPr>
              <a:t>Fortaleza Fiscal (II)</a:t>
            </a:r>
          </a:p>
          <a:p>
            <a:pPr marL="12700">
              <a:spcBef>
                <a:spcPts val="560"/>
              </a:spcBef>
            </a:pPr>
            <a:r>
              <a:rPr lang="es-CO" sz="2400" kern="0" spc="-5" dirty="0">
                <a:latin typeface="+mn-lt"/>
              </a:rPr>
              <a:t>¿Cómo influyen </a:t>
            </a:r>
            <a:r>
              <a:rPr lang="es-CO" sz="2400" kern="0" dirty="0">
                <a:latin typeface="+mn-lt"/>
              </a:rPr>
              <a:t>los </a:t>
            </a:r>
            <a:r>
              <a:rPr lang="es-CO" sz="2400" kern="0" spc="-5" dirty="0">
                <a:latin typeface="+mn-lt"/>
              </a:rPr>
              <a:t>reportes </a:t>
            </a:r>
            <a:r>
              <a:rPr lang="es-CO" sz="2400" kern="0" dirty="0">
                <a:latin typeface="+mn-lt"/>
              </a:rPr>
              <a:t>de </a:t>
            </a:r>
            <a:r>
              <a:rPr lang="es-CO" sz="2400" kern="0" spc="-5" dirty="0">
                <a:latin typeface="+mn-lt"/>
              </a:rPr>
              <a:t>finanzas</a:t>
            </a:r>
            <a:r>
              <a:rPr lang="es-CO" sz="2400" kern="0" dirty="0">
                <a:latin typeface="+mn-lt"/>
              </a:rPr>
              <a:t> públicas?</a:t>
            </a:r>
          </a:p>
        </p:txBody>
      </p:sp>
      <p:sp>
        <p:nvSpPr>
          <p:cNvPr id="4" name="object 3"/>
          <p:cNvSpPr txBox="1"/>
          <p:nvPr/>
        </p:nvSpPr>
        <p:spPr>
          <a:xfrm>
            <a:off x="125413" y="985292"/>
            <a:ext cx="8168640" cy="4326697"/>
          </a:xfrm>
          <a:prstGeom prst="rect">
            <a:avLst/>
          </a:prstGeom>
        </p:spPr>
        <p:txBody>
          <a:bodyPr vert="horz" wrap="square" lIns="0" tIns="113030" rIns="0" bIns="0" rtlCol="0">
            <a:spAutoFit/>
          </a:bodyPr>
          <a:lstStyle/>
          <a:p>
            <a:pPr marL="12700">
              <a:lnSpc>
                <a:spcPct val="100000"/>
              </a:lnSpc>
              <a:spcBef>
                <a:spcPts val="890"/>
              </a:spcBef>
              <a:tabLst>
                <a:tab pos="304165" algn="l"/>
              </a:tabLst>
            </a:pPr>
            <a:r>
              <a:rPr sz="2000" dirty="0">
                <a:solidFill>
                  <a:srgbClr val="009FDF"/>
                </a:solidFill>
                <a:latin typeface="+mn-lt"/>
                <a:cs typeface="Arial"/>
              </a:rPr>
              <a:t>»	</a:t>
            </a:r>
            <a:r>
              <a:rPr sz="2200" b="1" i="1" dirty="0">
                <a:latin typeface="+mn-lt"/>
                <a:cs typeface="Arial"/>
              </a:rPr>
              <a:t>Nivel de la</a:t>
            </a:r>
            <a:r>
              <a:rPr sz="2200" b="1" i="1" spc="-25" dirty="0">
                <a:latin typeface="+mn-lt"/>
                <a:cs typeface="Arial"/>
              </a:rPr>
              <a:t> </a:t>
            </a:r>
            <a:r>
              <a:rPr sz="2200" b="1" i="1" dirty="0">
                <a:latin typeface="+mn-lt"/>
                <a:cs typeface="Arial"/>
              </a:rPr>
              <a:t>deuda:</a:t>
            </a:r>
            <a:endParaRPr sz="2200" b="1" dirty="0">
              <a:latin typeface="+mn-lt"/>
              <a:cs typeface="Arial"/>
            </a:endParaRPr>
          </a:p>
          <a:p>
            <a:pPr marL="533400" indent="-292100">
              <a:lnSpc>
                <a:spcPct val="100000"/>
              </a:lnSpc>
              <a:spcBef>
                <a:spcPts val="635"/>
              </a:spcBef>
              <a:buClr>
                <a:srgbClr val="009FDF"/>
              </a:buClr>
              <a:buChar char="–"/>
              <a:tabLst>
                <a:tab pos="532765" algn="l"/>
                <a:tab pos="533400" algn="l"/>
              </a:tabLst>
            </a:pPr>
            <a:r>
              <a:rPr sz="1800" spc="-5" dirty="0">
                <a:latin typeface="+mn-lt"/>
                <a:cs typeface="Arial"/>
              </a:rPr>
              <a:t>¿Se contabilizan </a:t>
            </a:r>
            <a:r>
              <a:rPr sz="1800" u="sng" spc="-5" dirty="0">
                <a:uFill>
                  <a:solidFill>
                    <a:srgbClr val="000000"/>
                  </a:solidFill>
                </a:uFill>
                <a:latin typeface="+mn-lt"/>
                <a:cs typeface="Arial"/>
              </a:rPr>
              <a:t>todos</a:t>
            </a:r>
            <a:r>
              <a:rPr sz="1800" spc="-5" dirty="0">
                <a:latin typeface="+mn-lt"/>
                <a:cs typeface="Arial"/>
              </a:rPr>
              <a:t> los pasivos del</a:t>
            </a:r>
            <a:r>
              <a:rPr sz="1800" spc="15" dirty="0">
                <a:latin typeface="+mn-lt"/>
                <a:cs typeface="Arial"/>
              </a:rPr>
              <a:t> </a:t>
            </a:r>
            <a:r>
              <a:rPr sz="1800" spc="-5" dirty="0">
                <a:latin typeface="+mn-lt"/>
                <a:cs typeface="Arial"/>
              </a:rPr>
              <a:t>gobierno?</a:t>
            </a:r>
            <a:endParaRPr sz="1800" dirty="0">
              <a:latin typeface="+mn-lt"/>
              <a:cs typeface="Arial"/>
            </a:endParaRPr>
          </a:p>
          <a:p>
            <a:pPr marL="762000" marR="803910" indent="-292100">
              <a:lnSpc>
                <a:spcPct val="100699"/>
              </a:lnSpc>
              <a:spcBef>
                <a:spcPts val="565"/>
              </a:spcBef>
              <a:tabLst>
                <a:tab pos="761365" algn="l"/>
              </a:tabLst>
            </a:pPr>
            <a:r>
              <a:rPr sz="1800" dirty="0">
                <a:solidFill>
                  <a:srgbClr val="009FDF"/>
                </a:solidFill>
                <a:latin typeface="+mn-lt"/>
                <a:cs typeface="Arial"/>
              </a:rPr>
              <a:t>›	</a:t>
            </a:r>
            <a:r>
              <a:rPr sz="1800" spc="-5" dirty="0">
                <a:latin typeface="+mn-lt"/>
                <a:cs typeface="Arial"/>
              </a:rPr>
              <a:t>Diferencias asociadas </a:t>
            </a:r>
            <a:r>
              <a:rPr sz="1800" dirty="0">
                <a:latin typeface="+mn-lt"/>
                <a:cs typeface="Arial"/>
              </a:rPr>
              <a:t>a </a:t>
            </a:r>
            <a:r>
              <a:rPr sz="1800" spc="-5" dirty="0">
                <a:latin typeface="+mn-lt"/>
                <a:cs typeface="Arial"/>
              </a:rPr>
              <a:t>tipo de contabilidad empleado: caja (</a:t>
            </a:r>
            <a:r>
              <a:rPr sz="1800" i="1" spc="-5" dirty="0">
                <a:latin typeface="+mn-lt"/>
                <a:cs typeface="Arial"/>
              </a:rPr>
              <a:t>cash basis</a:t>
            </a:r>
            <a:r>
              <a:rPr sz="1800" spc="-5" dirty="0">
                <a:latin typeface="+mn-lt"/>
                <a:cs typeface="Arial"/>
              </a:rPr>
              <a:t>) </a:t>
            </a:r>
            <a:r>
              <a:rPr sz="1800" dirty="0">
                <a:latin typeface="+mn-lt"/>
                <a:cs typeface="Arial"/>
              </a:rPr>
              <a:t>o  </a:t>
            </a:r>
            <a:r>
              <a:rPr sz="1800" spc="-5" dirty="0">
                <a:latin typeface="+mn-lt"/>
                <a:cs typeface="Arial"/>
              </a:rPr>
              <a:t>devengado (</a:t>
            </a:r>
            <a:r>
              <a:rPr sz="1800" i="1" spc="-5" dirty="0">
                <a:latin typeface="+mn-lt"/>
                <a:cs typeface="Arial"/>
              </a:rPr>
              <a:t>accrual</a:t>
            </a:r>
            <a:r>
              <a:rPr sz="1800" spc="-5" dirty="0">
                <a:latin typeface="+mn-lt"/>
                <a:cs typeface="Arial"/>
              </a:rPr>
              <a:t>); relevancia de atrasos de pagos</a:t>
            </a:r>
            <a:r>
              <a:rPr sz="1800" spc="50" dirty="0">
                <a:latin typeface="+mn-lt"/>
                <a:cs typeface="Arial"/>
              </a:rPr>
              <a:t> </a:t>
            </a:r>
            <a:r>
              <a:rPr sz="1800" spc="-5" dirty="0">
                <a:latin typeface="+mn-lt"/>
                <a:cs typeface="Arial"/>
              </a:rPr>
              <a:t>(</a:t>
            </a:r>
            <a:r>
              <a:rPr sz="1800" i="1" spc="-5" dirty="0">
                <a:latin typeface="+mn-lt"/>
                <a:cs typeface="Arial"/>
              </a:rPr>
              <a:t>arrears</a:t>
            </a:r>
            <a:r>
              <a:rPr sz="1800" spc="-5" dirty="0">
                <a:latin typeface="+mn-lt"/>
                <a:cs typeface="Arial"/>
              </a:rPr>
              <a:t>).</a:t>
            </a:r>
            <a:endParaRPr sz="1800" dirty="0">
              <a:latin typeface="+mn-lt"/>
              <a:cs typeface="Arial"/>
            </a:endParaRPr>
          </a:p>
          <a:p>
            <a:pPr marL="12700">
              <a:lnSpc>
                <a:spcPct val="100000"/>
              </a:lnSpc>
              <a:spcBef>
                <a:spcPts val="1045"/>
              </a:spcBef>
              <a:tabLst>
                <a:tab pos="304165" algn="l"/>
              </a:tabLst>
            </a:pPr>
            <a:r>
              <a:rPr sz="2000" dirty="0">
                <a:solidFill>
                  <a:srgbClr val="009FDF"/>
                </a:solidFill>
                <a:latin typeface="+mn-lt"/>
                <a:cs typeface="Arial"/>
              </a:rPr>
              <a:t>»	</a:t>
            </a:r>
            <a:r>
              <a:rPr sz="2200" b="1" i="1" spc="-5" dirty="0">
                <a:latin typeface="+mn-lt"/>
                <a:cs typeface="Arial"/>
              </a:rPr>
              <a:t>Dinámica </a:t>
            </a:r>
            <a:r>
              <a:rPr sz="2200" b="1" i="1" dirty="0">
                <a:latin typeface="+mn-lt"/>
                <a:cs typeface="Arial"/>
              </a:rPr>
              <a:t>de la</a:t>
            </a:r>
            <a:r>
              <a:rPr sz="2200" b="1" i="1" spc="-30" dirty="0">
                <a:latin typeface="+mn-lt"/>
                <a:cs typeface="Arial"/>
              </a:rPr>
              <a:t> </a:t>
            </a:r>
            <a:r>
              <a:rPr sz="2200" b="1" i="1" dirty="0">
                <a:latin typeface="+mn-lt"/>
                <a:cs typeface="Arial"/>
              </a:rPr>
              <a:t>Deuda:</a:t>
            </a:r>
            <a:endParaRPr sz="2200" b="1" dirty="0">
              <a:latin typeface="+mn-lt"/>
              <a:cs typeface="Arial"/>
            </a:endParaRPr>
          </a:p>
          <a:p>
            <a:pPr marL="533400" indent="-292100">
              <a:lnSpc>
                <a:spcPct val="100000"/>
              </a:lnSpc>
              <a:spcBef>
                <a:spcPts val="600"/>
              </a:spcBef>
              <a:buClr>
                <a:srgbClr val="009FDF"/>
              </a:buClr>
              <a:buChar char="–"/>
              <a:tabLst>
                <a:tab pos="532765" algn="l"/>
                <a:tab pos="533400" algn="l"/>
              </a:tabLst>
            </a:pPr>
            <a:r>
              <a:rPr sz="1800" spc="-25" dirty="0">
                <a:latin typeface="+mn-lt"/>
                <a:cs typeface="Arial"/>
              </a:rPr>
              <a:t>Tendencias </a:t>
            </a:r>
            <a:r>
              <a:rPr sz="1800" spc="-5" dirty="0">
                <a:latin typeface="+mn-lt"/>
                <a:cs typeface="Arial"/>
              </a:rPr>
              <a:t>en ratios de</a:t>
            </a:r>
            <a:r>
              <a:rPr sz="1800" spc="35" dirty="0">
                <a:latin typeface="+mn-lt"/>
                <a:cs typeface="Arial"/>
              </a:rPr>
              <a:t> </a:t>
            </a:r>
            <a:r>
              <a:rPr sz="1800" spc="-5" dirty="0">
                <a:latin typeface="+mn-lt"/>
                <a:cs typeface="Arial"/>
              </a:rPr>
              <a:t>deuda.</a:t>
            </a:r>
            <a:endParaRPr sz="1800" dirty="0">
              <a:latin typeface="+mn-lt"/>
              <a:cs typeface="Arial"/>
            </a:endParaRPr>
          </a:p>
          <a:p>
            <a:pPr marL="533400" indent="-292100">
              <a:lnSpc>
                <a:spcPct val="100000"/>
              </a:lnSpc>
              <a:spcBef>
                <a:spcPts val="610"/>
              </a:spcBef>
              <a:buClr>
                <a:srgbClr val="009FDF"/>
              </a:buClr>
              <a:buChar char="–"/>
              <a:tabLst>
                <a:tab pos="532765" algn="l"/>
                <a:tab pos="533400" algn="l"/>
              </a:tabLst>
            </a:pPr>
            <a:r>
              <a:rPr sz="1800" spc="-5" dirty="0">
                <a:latin typeface="+mn-lt"/>
                <a:cs typeface="Arial"/>
              </a:rPr>
              <a:t>Dinámica de la deuda afectada por decisiones de política</a:t>
            </a:r>
            <a:r>
              <a:rPr sz="1800" spc="50" dirty="0">
                <a:latin typeface="+mn-lt"/>
                <a:cs typeface="Arial"/>
              </a:rPr>
              <a:t> </a:t>
            </a:r>
            <a:r>
              <a:rPr sz="1800" spc="-5" dirty="0">
                <a:latin typeface="+mn-lt"/>
                <a:cs typeface="Arial"/>
              </a:rPr>
              <a:t>fiscal.</a:t>
            </a:r>
            <a:endParaRPr sz="1800" dirty="0">
              <a:latin typeface="+mn-lt"/>
              <a:cs typeface="Arial"/>
            </a:endParaRPr>
          </a:p>
          <a:p>
            <a:pPr marL="533400" marR="5080" indent="-292100">
              <a:lnSpc>
                <a:spcPct val="100699"/>
              </a:lnSpc>
              <a:spcBef>
                <a:spcPts val="565"/>
              </a:spcBef>
              <a:buClr>
                <a:srgbClr val="009FDF"/>
              </a:buClr>
              <a:buChar char="–"/>
              <a:tabLst>
                <a:tab pos="532765" algn="l"/>
                <a:tab pos="533400" algn="l"/>
              </a:tabLst>
            </a:pPr>
            <a:r>
              <a:rPr sz="1800" spc="-5" dirty="0">
                <a:latin typeface="+mn-lt"/>
                <a:cs typeface="Arial"/>
              </a:rPr>
              <a:t>Referencia histórica </a:t>
            </a:r>
            <a:r>
              <a:rPr sz="1800" dirty="0">
                <a:latin typeface="+mn-lt"/>
                <a:cs typeface="Arial"/>
              </a:rPr>
              <a:t>a </a:t>
            </a:r>
            <a:r>
              <a:rPr sz="1800" spc="-5" dirty="0">
                <a:latin typeface="+mn-lt"/>
                <a:cs typeface="Arial"/>
              </a:rPr>
              <a:t>partir de tendencias observadas; comparación de anuncios de  política fiscal con lo realmente</a:t>
            </a:r>
            <a:r>
              <a:rPr sz="1800" spc="15" dirty="0">
                <a:latin typeface="+mn-lt"/>
                <a:cs typeface="Arial"/>
              </a:rPr>
              <a:t> </a:t>
            </a:r>
            <a:r>
              <a:rPr sz="1800" spc="-5" dirty="0">
                <a:latin typeface="+mn-lt"/>
                <a:cs typeface="Arial"/>
              </a:rPr>
              <a:t>ejecutado/reportado.</a:t>
            </a:r>
            <a:endParaRPr sz="1800" dirty="0">
              <a:latin typeface="+mn-lt"/>
              <a:cs typeface="Arial"/>
            </a:endParaRPr>
          </a:p>
          <a:p>
            <a:pPr marL="533400" marR="198120" indent="-292100">
              <a:lnSpc>
                <a:spcPct val="100699"/>
              </a:lnSpc>
              <a:spcBef>
                <a:spcPts val="570"/>
              </a:spcBef>
              <a:buClr>
                <a:srgbClr val="009FDF"/>
              </a:buClr>
              <a:buChar char="–"/>
              <a:tabLst>
                <a:tab pos="532765" algn="l"/>
                <a:tab pos="533400" algn="l"/>
              </a:tabLst>
            </a:pPr>
            <a:r>
              <a:rPr sz="1800" spc="-5" dirty="0">
                <a:latin typeface="+mn-lt"/>
                <a:cs typeface="Arial"/>
              </a:rPr>
              <a:t>Pronósticos basados en (i) evaluación de política fiscal </a:t>
            </a:r>
            <a:r>
              <a:rPr sz="1800" dirty="0">
                <a:latin typeface="+mn-lt"/>
                <a:cs typeface="Arial"/>
              </a:rPr>
              <a:t>a </a:t>
            </a:r>
            <a:r>
              <a:rPr sz="1800" spc="-5" dirty="0">
                <a:latin typeface="+mn-lt"/>
                <a:cs typeface="Arial"/>
              </a:rPr>
              <a:t>futuro, (ii) </a:t>
            </a:r>
            <a:r>
              <a:rPr sz="1800" spc="-10" dirty="0">
                <a:latin typeface="+mn-lt"/>
                <a:cs typeface="Arial"/>
              </a:rPr>
              <a:t>credibilidad </a:t>
            </a:r>
            <a:r>
              <a:rPr sz="1800" spc="-5" dirty="0">
                <a:latin typeface="+mn-lt"/>
                <a:cs typeface="Arial"/>
              </a:rPr>
              <a:t>del  gobierno para ejecutar efectivamente esa</a:t>
            </a:r>
            <a:r>
              <a:rPr sz="1800" spc="25" dirty="0">
                <a:latin typeface="+mn-lt"/>
                <a:cs typeface="Arial"/>
              </a:rPr>
              <a:t> </a:t>
            </a:r>
            <a:r>
              <a:rPr sz="1800" spc="-5" dirty="0" err="1">
                <a:latin typeface="+mn-lt"/>
                <a:cs typeface="Arial"/>
              </a:rPr>
              <a:t>política</a:t>
            </a:r>
            <a:r>
              <a:rPr sz="1800" spc="-5" dirty="0">
                <a:latin typeface="+mn-lt"/>
                <a:cs typeface="Arial"/>
              </a:rPr>
              <a:t>.</a:t>
            </a:r>
            <a:endParaRPr sz="1800" dirty="0">
              <a:latin typeface="+mn-lt"/>
              <a:cs typeface="Times New Roman"/>
            </a:endParaRPr>
          </a:p>
          <a:p>
            <a:pPr marL="12700">
              <a:lnSpc>
                <a:spcPct val="100000"/>
              </a:lnSpc>
              <a:spcBef>
                <a:spcPts val="1040"/>
              </a:spcBef>
              <a:tabLst>
                <a:tab pos="304165" algn="l"/>
              </a:tabLst>
            </a:pPr>
            <a:r>
              <a:rPr sz="2000" dirty="0">
                <a:solidFill>
                  <a:srgbClr val="009FDF"/>
                </a:solidFill>
                <a:latin typeface="+mn-lt"/>
                <a:cs typeface="Arial"/>
              </a:rPr>
              <a:t>»	</a:t>
            </a:r>
            <a:r>
              <a:rPr sz="2200" b="1" i="1" spc="-15" dirty="0">
                <a:latin typeface="+mn-lt"/>
                <a:cs typeface="Arial"/>
              </a:rPr>
              <a:t>Transparencia </a:t>
            </a:r>
            <a:r>
              <a:rPr sz="2200" b="1" i="1" dirty="0">
                <a:latin typeface="+mn-lt"/>
                <a:cs typeface="Arial"/>
              </a:rPr>
              <a:t>en </a:t>
            </a:r>
            <a:r>
              <a:rPr sz="2200" b="1" i="1" spc="-5" dirty="0">
                <a:latin typeface="+mn-lt"/>
                <a:cs typeface="Arial"/>
              </a:rPr>
              <a:t>reportes sobre </a:t>
            </a:r>
            <a:r>
              <a:rPr sz="2200" b="1" i="1" dirty="0">
                <a:latin typeface="+mn-lt"/>
                <a:cs typeface="Arial"/>
              </a:rPr>
              <a:t>Fondo</a:t>
            </a:r>
            <a:r>
              <a:rPr sz="2200" b="1" i="1" spc="-25" dirty="0">
                <a:latin typeface="+mn-lt"/>
                <a:cs typeface="Arial"/>
              </a:rPr>
              <a:t> </a:t>
            </a:r>
            <a:r>
              <a:rPr sz="2200" b="1" i="1" spc="-5" dirty="0">
                <a:latin typeface="+mn-lt"/>
                <a:cs typeface="Arial"/>
              </a:rPr>
              <a:t>Soberanos</a:t>
            </a:r>
            <a:endParaRPr sz="2200" b="1" dirty="0">
              <a:latin typeface="+mn-lt"/>
              <a:cs typeface="Arial"/>
            </a:endParaRPr>
          </a:p>
        </p:txBody>
      </p:sp>
      <p:sp>
        <p:nvSpPr>
          <p:cNvPr id="6"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a:lnSpc>
                <a:spcPts val="1300"/>
              </a:lnSpc>
              <a:spcBef>
                <a:spcPts val="145"/>
              </a:spcBef>
            </a:pPr>
            <a:r>
              <a:rPr lang="es-CO" sz="900" b="1" dirty="0">
                <a:latin typeface="+mn-lt"/>
              </a:rPr>
              <a:t>Los </a:t>
            </a:r>
            <a:r>
              <a:rPr lang="es-CO" sz="900" b="1" spc="-5" dirty="0">
                <a:latin typeface="+mn-lt"/>
              </a:rPr>
              <a:t>Reportes </a:t>
            </a:r>
            <a:r>
              <a:rPr lang="es-CO" sz="900" b="1" dirty="0">
                <a:latin typeface="+mn-lt"/>
              </a:rPr>
              <a:t>de </a:t>
            </a:r>
            <a:r>
              <a:rPr lang="es-CO" sz="900" b="1" spc="-5" dirty="0">
                <a:latin typeface="+mn-lt"/>
              </a:rPr>
              <a:t>Finanzas Publicas </a:t>
            </a:r>
            <a:r>
              <a:rPr lang="es-CO" sz="900" b="1" dirty="0">
                <a:latin typeface="+mn-lt"/>
              </a:rPr>
              <a:t>y los </a:t>
            </a:r>
            <a:r>
              <a:rPr lang="es-CO" sz="900" b="1" spc="-5" dirty="0">
                <a:latin typeface="+mn-lt"/>
              </a:rPr>
              <a:t>Fundamentos  del Análisis del Riesgo Soberano, agosto</a:t>
            </a:r>
            <a:r>
              <a:rPr lang="es-CO" sz="900" b="1" spc="-35" dirty="0">
                <a:latin typeface="+mn-lt"/>
              </a:rPr>
              <a:t> </a:t>
            </a:r>
            <a:r>
              <a:rPr lang="es-CO" sz="900" b="1" spc="-10" dirty="0">
                <a:latin typeface="+mn-lt"/>
              </a:rPr>
              <a:t>2017</a:t>
            </a:r>
          </a:p>
        </p:txBody>
      </p:sp>
    </p:spTree>
    <p:extLst>
      <p:ext uri="{BB962C8B-B14F-4D97-AF65-F5344CB8AC3E}">
        <p14:creationId xmlns:p14="http://schemas.microsoft.com/office/powerpoint/2010/main" val="28554393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a:xfrm>
            <a:off x="0" y="5345690"/>
            <a:ext cx="1905000" cy="269875"/>
          </a:xfrm>
        </p:spPr>
        <p:txBody>
          <a:bodyPr/>
          <a:lstStyle/>
          <a:p>
            <a:fld id="{2F152DCA-CD82-48DD-BE7C-A5D938300626}" type="slidenum">
              <a:rPr lang="es-ES_tradnl" smtClean="0">
                <a:latin typeface="+mn-lt"/>
              </a:rPr>
              <a:pPr/>
              <a:t>49</a:t>
            </a:fld>
            <a:endParaRPr lang="es-ES_tradnl">
              <a:latin typeface="+mn-lt"/>
            </a:endParaRPr>
          </a:p>
        </p:txBody>
      </p:sp>
      <p:sp>
        <p:nvSpPr>
          <p:cNvPr id="3" name="object 2"/>
          <p:cNvSpPr txBox="1">
            <a:spLocks/>
          </p:cNvSpPr>
          <p:nvPr/>
        </p:nvSpPr>
        <p:spPr>
          <a:xfrm>
            <a:off x="379561" y="127369"/>
            <a:ext cx="8001634" cy="505267"/>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lgn="ctr">
              <a:spcBef>
                <a:spcPts val="100"/>
              </a:spcBef>
            </a:pPr>
            <a:r>
              <a:rPr lang="es-CO" kern="0" spc="-5" dirty="0">
                <a:latin typeface="+mn-lt"/>
              </a:rPr>
              <a:t>Susceptibilidad </a:t>
            </a:r>
            <a:r>
              <a:rPr lang="es-CO" kern="0" dirty="0">
                <a:latin typeface="+mn-lt"/>
              </a:rPr>
              <a:t>a </a:t>
            </a:r>
            <a:r>
              <a:rPr lang="es-CO" kern="0" spc="-5" dirty="0">
                <a:latin typeface="+mn-lt"/>
              </a:rPr>
              <a:t>Eventos de Riesgo</a:t>
            </a:r>
            <a:r>
              <a:rPr lang="es-CO" kern="0" spc="-30" dirty="0">
                <a:latin typeface="+mn-lt"/>
              </a:rPr>
              <a:t> </a:t>
            </a:r>
            <a:r>
              <a:rPr lang="es-CO" kern="0" spc="-5" dirty="0">
                <a:latin typeface="+mn-lt"/>
              </a:rPr>
              <a:t>(I)</a:t>
            </a:r>
          </a:p>
        </p:txBody>
      </p:sp>
      <p:sp>
        <p:nvSpPr>
          <p:cNvPr id="4" name="object 3"/>
          <p:cNvSpPr/>
          <p:nvPr/>
        </p:nvSpPr>
        <p:spPr>
          <a:xfrm>
            <a:off x="595526" y="2200184"/>
            <a:ext cx="3533140" cy="1518285"/>
          </a:xfrm>
          <a:custGeom>
            <a:avLst/>
            <a:gdLst/>
            <a:ahLst/>
            <a:cxnLst/>
            <a:rect l="l" t="t" r="r" b="b"/>
            <a:pathLst>
              <a:path w="3533140" h="1518285">
                <a:moveTo>
                  <a:pt x="3381241" y="0"/>
                </a:moveTo>
                <a:lnTo>
                  <a:pt x="151824" y="0"/>
                </a:lnTo>
                <a:lnTo>
                  <a:pt x="103836" y="7740"/>
                </a:lnTo>
                <a:lnTo>
                  <a:pt x="62158" y="29293"/>
                </a:lnTo>
                <a:lnTo>
                  <a:pt x="29293" y="62158"/>
                </a:lnTo>
                <a:lnTo>
                  <a:pt x="7740" y="103836"/>
                </a:lnTo>
                <a:lnTo>
                  <a:pt x="0" y="151824"/>
                </a:lnTo>
                <a:lnTo>
                  <a:pt x="0" y="1366408"/>
                </a:lnTo>
                <a:lnTo>
                  <a:pt x="7740" y="1414396"/>
                </a:lnTo>
                <a:lnTo>
                  <a:pt x="29293" y="1456073"/>
                </a:lnTo>
                <a:lnTo>
                  <a:pt x="62158" y="1488939"/>
                </a:lnTo>
                <a:lnTo>
                  <a:pt x="103836" y="1510492"/>
                </a:lnTo>
                <a:lnTo>
                  <a:pt x="151824" y="1518232"/>
                </a:lnTo>
                <a:lnTo>
                  <a:pt x="3381241" y="1518232"/>
                </a:lnTo>
                <a:lnTo>
                  <a:pt x="3429228" y="1510492"/>
                </a:lnTo>
                <a:lnTo>
                  <a:pt x="3470905" y="1488939"/>
                </a:lnTo>
                <a:lnTo>
                  <a:pt x="3503771" y="1456073"/>
                </a:lnTo>
                <a:lnTo>
                  <a:pt x="3525324" y="1414396"/>
                </a:lnTo>
                <a:lnTo>
                  <a:pt x="3533064" y="1366408"/>
                </a:lnTo>
                <a:lnTo>
                  <a:pt x="3533064" y="151824"/>
                </a:lnTo>
                <a:lnTo>
                  <a:pt x="3525324" y="103836"/>
                </a:lnTo>
                <a:lnTo>
                  <a:pt x="3503771" y="62158"/>
                </a:lnTo>
                <a:lnTo>
                  <a:pt x="3470905" y="29293"/>
                </a:lnTo>
                <a:lnTo>
                  <a:pt x="3429228" y="7740"/>
                </a:lnTo>
                <a:lnTo>
                  <a:pt x="3381241" y="0"/>
                </a:lnTo>
                <a:close/>
              </a:path>
            </a:pathLst>
          </a:custGeom>
          <a:solidFill>
            <a:srgbClr val="C00000"/>
          </a:solidFill>
        </p:spPr>
        <p:txBody>
          <a:bodyPr wrap="square" lIns="0" tIns="0" rIns="0" bIns="0" rtlCol="0"/>
          <a:lstStyle/>
          <a:p>
            <a:endParaRPr>
              <a:latin typeface="+mn-lt"/>
            </a:endParaRPr>
          </a:p>
        </p:txBody>
      </p:sp>
      <p:sp>
        <p:nvSpPr>
          <p:cNvPr id="6" name="object 4"/>
          <p:cNvSpPr txBox="1"/>
          <p:nvPr/>
        </p:nvSpPr>
        <p:spPr>
          <a:xfrm>
            <a:off x="806362" y="2435020"/>
            <a:ext cx="3098165" cy="926536"/>
          </a:xfrm>
          <a:prstGeom prst="rect">
            <a:avLst/>
          </a:prstGeom>
        </p:spPr>
        <p:txBody>
          <a:bodyPr vert="horz" wrap="square" lIns="0" tIns="78740" rIns="0" bIns="0" rtlCol="0">
            <a:spAutoFit/>
          </a:bodyPr>
          <a:lstStyle/>
          <a:p>
            <a:pPr marL="12700" marR="5080" algn="ctr">
              <a:lnSpc>
                <a:spcPct val="86400"/>
              </a:lnSpc>
              <a:spcBef>
                <a:spcPts val="620"/>
              </a:spcBef>
            </a:pPr>
            <a:r>
              <a:rPr sz="3200" spc="-5" dirty="0">
                <a:solidFill>
                  <a:srgbClr val="FFFFFF"/>
                </a:solidFill>
                <a:latin typeface="+mn-lt"/>
                <a:cs typeface="Arial"/>
              </a:rPr>
              <a:t>Susceptibilidad</a:t>
            </a:r>
            <a:r>
              <a:rPr sz="3200" spc="-55" dirty="0">
                <a:solidFill>
                  <a:srgbClr val="FFFFFF"/>
                </a:solidFill>
                <a:latin typeface="+mn-lt"/>
                <a:cs typeface="Arial"/>
              </a:rPr>
              <a:t> </a:t>
            </a:r>
            <a:r>
              <a:rPr sz="3200" dirty="0">
                <a:solidFill>
                  <a:srgbClr val="FFFFFF"/>
                </a:solidFill>
                <a:latin typeface="+mn-lt"/>
                <a:cs typeface="Arial"/>
              </a:rPr>
              <a:t>a  </a:t>
            </a:r>
            <a:r>
              <a:rPr sz="3200" spc="-5" dirty="0">
                <a:solidFill>
                  <a:srgbClr val="FFFFFF"/>
                </a:solidFill>
                <a:latin typeface="+mn-lt"/>
                <a:cs typeface="Arial"/>
              </a:rPr>
              <a:t>Eventos de  Riesgo</a:t>
            </a:r>
            <a:endParaRPr sz="3200" dirty="0">
              <a:latin typeface="+mn-lt"/>
              <a:cs typeface="Arial"/>
            </a:endParaRPr>
          </a:p>
        </p:txBody>
      </p:sp>
      <p:sp>
        <p:nvSpPr>
          <p:cNvPr id="7" name="object 5"/>
          <p:cNvSpPr/>
          <p:nvPr/>
        </p:nvSpPr>
        <p:spPr>
          <a:xfrm>
            <a:off x="4121820" y="1515192"/>
            <a:ext cx="1271270" cy="1537335"/>
          </a:xfrm>
          <a:custGeom>
            <a:avLst/>
            <a:gdLst/>
            <a:ahLst/>
            <a:cxnLst/>
            <a:rect l="l" t="t" r="r" b="b"/>
            <a:pathLst>
              <a:path w="1271270" h="1537335">
                <a:moveTo>
                  <a:pt x="0" y="1536916"/>
                </a:moveTo>
                <a:lnTo>
                  <a:pt x="1270922" y="0"/>
                </a:lnTo>
              </a:path>
            </a:pathLst>
          </a:custGeom>
          <a:ln w="10795">
            <a:solidFill>
              <a:srgbClr val="C00000"/>
            </a:solidFill>
          </a:ln>
        </p:spPr>
        <p:txBody>
          <a:bodyPr wrap="square" lIns="0" tIns="0" rIns="0" bIns="0" rtlCol="0"/>
          <a:lstStyle/>
          <a:p>
            <a:endParaRPr>
              <a:latin typeface="+mn-lt"/>
            </a:endParaRPr>
          </a:p>
        </p:txBody>
      </p:sp>
      <p:sp>
        <p:nvSpPr>
          <p:cNvPr id="8" name="object 6"/>
          <p:cNvSpPr/>
          <p:nvPr/>
        </p:nvSpPr>
        <p:spPr>
          <a:xfrm>
            <a:off x="5392743" y="1061513"/>
            <a:ext cx="2293620" cy="881122"/>
          </a:xfrm>
          <a:custGeom>
            <a:avLst/>
            <a:gdLst/>
            <a:ahLst/>
            <a:cxnLst/>
            <a:rect l="l" t="t" r="r" b="b"/>
            <a:pathLst>
              <a:path w="2293620" h="907414">
                <a:moveTo>
                  <a:pt x="2202564" y="0"/>
                </a:moveTo>
                <a:lnTo>
                  <a:pt x="90736" y="0"/>
                </a:lnTo>
                <a:lnTo>
                  <a:pt x="55417" y="7130"/>
                </a:lnTo>
                <a:lnTo>
                  <a:pt x="26575" y="26575"/>
                </a:lnTo>
                <a:lnTo>
                  <a:pt x="7130" y="55417"/>
                </a:lnTo>
                <a:lnTo>
                  <a:pt x="0" y="90736"/>
                </a:lnTo>
                <a:lnTo>
                  <a:pt x="0" y="816623"/>
                </a:lnTo>
                <a:lnTo>
                  <a:pt x="7130" y="851942"/>
                </a:lnTo>
                <a:lnTo>
                  <a:pt x="26575" y="880784"/>
                </a:lnTo>
                <a:lnTo>
                  <a:pt x="55417" y="900229"/>
                </a:lnTo>
                <a:lnTo>
                  <a:pt x="90736" y="907360"/>
                </a:lnTo>
                <a:lnTo>
                  <a:pt x="2202564" y="907360"/>
                </a:lnTo>
                <a:lnTo>
                  <a:pt x="2237883" y="900229"/>
                </a:lnTo>
                <a:lnTo>
                  <a:pt x="2266724" y="880784"/>
                </a:lnTo>
                <a:lnTo>
                  <a:pt x="2286170" y="851942"/>
                </a:lnTo>
                <a:lnTo>
                  <a:pt x="2293301" y="816623"/>
                </a:lnTo>
                <a:lnTo>
                  <a:pt x="2293301" y="90736"/>
                </a:lnTo>
                <a:lnTo>
                  <a:pt x="2286170" y="55417"/>
                </a:lnTo>
                <a:lnTo>
                  <a:pt x="2266724" y="26575"/>
                </a:lnTo>
                <a:lnTo>
                  <a:pt x="2237883" y="7130"/>
                </a:lnTo>
                <a:lnTo>
                  <a:pt x="2202564" y="0"/>
                </a:lnTo>
                <a:close/>
              </a:path>
            </a:pathLst>
          </a:custGeom>
          <a:solidFill>
            <a:srgbClr val="C00000"/>
          </a:solidFill>
        </p:spPr>
        <p:txBody>
          <a:bodyPr wrap="square" lIns="0" tIns="0" rIns="0" bIns="0" rtlCol="0"/>
          <a:lstStyle/>
          <a:p>
            <a:endParaRPr sz="2000">
              <a:latin typeface="+mn-lt"/>
            </a:endParaRPr>
          </a:p>
        </p:txBody>
      </p:sp>
      <p:sp>
        <p:nvSpPr>
          <p:cNvPr id="9" name="object 7"/>
          <p:cNvSpPr/>
          <p:nvPr/>
        </p:nvSpPr>
        <p:spPr>
          <a:xfrm>
            <a:off x="5392743" y="1061512"/>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endParaRPr sz="2000">
              <a:latin typeface="+mn-lt"/>
            </a:endParaRPr>
          </a:p>
        </p:txBody>
      </p:sp>
      <p:sp>
        <p:nvSpPr>
          <p:cNvPr id="10" name="object 8"/>
          <p:cNvSpPr txBox="1"/>
          <p:nvPr/>
        </p:nvSpPr>
        <p:spPr>
          <a:xfrm>
            <a:off x="5510121" y="1289735"/>
            <a:ext cx="2058670" cy="351378"/>
          </a:xfrm>
          <a:prstGeom prst="rect">
            <a:avLst/>
          </a:prstGeom>
        </p:spPr>
        <p:txBody>
          <a:bodyPr vert="horz" wrap="square" lIns="0" tIns="12700" rIns="0" bIns="0" rtlCol="0">
            <a:spAutoFit/>
          </a:bodyPr>
          <a:lstStyle/>
          <a:p>
            <a:pPr marL="12700" algn="ctr">
              <a:lnSpc>
                <a:spcPct val="100000"/>
              </a:lnSpc>
              <a:spcBef>
                <a:spcPts val="100"/>
              </a:spcBef>
            </a:pPr>
            <a:r>
              <a:rPr sz="2200" b="1" spc="-5" dirty="0">
                <a:solidFill>
                  <a:srgbClr val="FFFFFF"/>
                </a:solidFill>
                <a:latin typeface="+mn-lt"/>
                <a:cs typeface="Arial"/>
              </a:rPr>
              <a:t>Riesgo</a:t>
            </a:r>
            <a:r>
              <a:rPr sz="2200" b="1" spc="-45" dirty="0">
                <a:solidFill>
                  <a:srgbClr val="FFFFFF"/>
                </a:solidFill>
                <a:latin typeface="+mn-lt"/>
                <a:cs typeface="Arial"/>
              </a:rPr>
              <a:t> </a:t>
            </a:r>
            <a:r>
              <a:rPr sz="2200" b="1" spc="-5" dirty="0">
                <a:solidFill>
                  <a:srgbClr val="FFFFFF"/>
                </a:solidFill>
                <a:latin typeface="+mn-lt"/>
                <a:cs typeface="Arial"/>
              </a:rPr>
              <a:t>Político</a:t>
            </a:r>
            <a:endParaRPr sz="2200" b="1" dirty="0">
              <a:latin typeface="+mn-lt"/>
              <a:cs typeface="Arial"/>
            </a:endParaRPr>
          </a:p>
        </p:txBody>
      </p:sp>
      <p:sp>
        <p:nvSpPr>
          <p:cNvPr id="11" name="object 9"/>
          <p:cNvSpPr/>
          <p:nvPr/>
        </p:nvSpPr>
        <p:spPr>
          <a:xfrm>
            <a:off x="4121819" y="2558658"/>
            <a:ext cx="1271270" cy="494030"/>
          </a:xfrm>
          <a:custGeom>
            <a:avLst/>
            <a:gdLst/>
            <a:ahLst/>
            <a:cxnLst/>
            <a:rect l="l" t="t" r="r" b="b"/>
            <a:pathLst>
              <a:path w="1271270" h="494029">
                <a:moveTo>
                  <a:pt x="0" y="493450"/>
                </a:moveTo>
                <a:lnTo>
                  <a:pt x="1270922" y="0"/>
                </a:lnTo>
              </a:path>
            </a:pathLst>
          </a:custGeom>
          <a:ln w="10794">
            <a:solidFill>
              <a:srgbClr val="C00000"/>
            </a:solidFill>
          </a:ln>
        </p:spPr>
        <p:txBody>
          <a:bodyPr wrap="square" lIns="0" tIns="0" rIns="0" bIns="0" rtlCol="0"/>
          <a:lstStyle/>
          <a:p>
            <a:endParaRPr>
              <a:latin typeface="+mn-lt"/>
            </a:endParaRPr>
          </a:p>
        </p:txBody>
      </p:sp>
      <p:sp>
        <p:nvSpPr>
          <p:cNvPr id="12" name="object 10"/>
          <p:cNvSpPr/>
          <p:nvPr/>
        </p:nvSpPr>
        <p:spPr>
          <a:xfrm>
            <a:off x="5392743" y="2104978"/>
            <a:ext cx="2293620" cy="881122"/>
          </a:xfrm>
          <a:custGeom>
            <a:avLst/>
            <a:gdLst/>
            <a:ahLst/>
            <a:cxnLst/>
            <a:rect l="l" t="t" r="r" b="b"/>
            <a:pathLst>
              <a:path w="2293620" h="907414">
                <a:moveTo>
                  <a:pt x="2202564" y="0"/>
                </a:moveTo>
                <a:lnTo>
                  <a:pt x="90736" y="0"/>
                </a:lnTo>
                <a:lnTo>
                  <a:pt x="55417" y="7130"/>
                </a:lnTo>
                <a:lnTo>
                  <a:pt x="26575" y="26576"/>
                </a:lnTo>
                <a:lnTo>
                  <a:pt x="7130" y="55418"/>
                </a:lnTo>
                <a:lnTo>
                  <a:pt x="0" y="90737"/>
                </a:lnTo>
                <a:lnTo>
                  <a:pt x="0" y="816625"/>
                </a:lnTo>
                <a:lnTo>
                  <a:pt x="7130" y="851943"/>
                </a:lnTo>
                <a:lnTo>
                  <a:pt x="26575" y="880785"/>
                </a:lnTo>
                <a:lnTo>
                  <a:pt x="55417" y="900231"/>
                </a:lnTo>
                <a:lnTo>
                  <a:pt x="90736" y="907361"/>
                </a:lnTo>
                <a:lnTo>
                  <a:pt x="2202564" y="907361"/>
                </a:lnTo>
                <a:lnTo>
                  <a:pt x="2237883" y="900231"/>
                </a:lnTo>
                <a:lnTo>
                  <a:pt x="2266724" y="880785"/>
                </a:lnTo>
                <a:lnTo>
                  <a:pt x="2286170" y="851943"/>
                </a:lnTo>
                <a:lnTo>
                  <a:pt x="2293301" y="816625"/>
                </a:lnTo>
                <a:lnTo>
                  <a:pt x="2293301" y="90737"/>
                </a:lnTo>
                <a:lnTo>
                  <a:pt x="2286170" y="55418"/>
                </a:lnTo>
                <a:lnTo>
                  <a:pt x="2266724" y="26576"/>
                </a:lnTo>
                <a:lnTo>
                  <a:pt x="2237883" y="7130"/>
                </a:lnTo>
                <a:lnTo>
                  <a:pt x="2202564" y="0"/>
                </a:lnTo>
                <a:close/>
              </a:path>
            </a:pathLst>
          </a:custGeom>
          <a:solidFill>
            <a:srgbClr val="C00000"/>
          </a:solidFill>
        </p:spPr>
        <p:txBody>
          <a:bodyPr wrap="square" lIns="0" tIns="0" rIns="0" bIns="0" rtlCol="0"/>
          <a:lstStyle/>
          <a:p>
            <a:endParaRPr sz="2000">
              <a:latin typeface="+mn-lt"/>
            </a:endParaRPr>
          </a:p>
        </p:txBody>
      </p:sp>
      <p:sp>
        <p:nvSpPr>
          <p:cNvPr id="13" name="object 11"/>
          <p:cNvSpPr/>
          <p:nvPr/>
        </p:nvSpPr>
        <p:spPr>
          <a:xfrm>
            <a:off x="5392743" y="2104977"/>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endParaRPr sz="2000">
              <a:latin typeface="+mn-lt"/>
            </a:endParaRPr>
          </a:p>
        </p:txBody>
      </p:sp>
      <p:sp>
        <p:nvSpPr>
          <p:cNvPr id="14" name="object 12"/>
          <p:cNvSpPr/>
          <p:nvPr/>
        </p:nvSpPr>
        <p:spPr>
          <a:xfrm>
            <a:off x="4121820" y="3052110"/>
            <a:ext cx="1271270" cy="550545"/>
          </a:xfrm>
          <a:custGeom>
            <a:avLst/>
            <a:gdLst/>
            <a:ahLst/>
            <a:cxnLst/>
            <a:rect l="l" t="t" r="r" b="b"/>
            <a:pathLst>
              <a:path w="1271270" h="550545">
                <a:moveTo>
                  <a:pt x="0" y="0"/>
                </a:moveTo>
                <a:lnTo>
                  <a:pt x="1270922" y="550014"/>
                </a:lnTo>
              </a:path>
            </a:pathLst>
          </a:custGeom>
          <a:ln w="10795">
            <a:solidFill>
              <a:srgbClr val="C00000"/>
            </a:solidFill>
          </a:ln>
        </p:spPr>
        <p:txBody>
          <a:bodyPr wrap="square" lIns="0" tIns="0" rIns="0" bIns="0" rtlCol="0"/>
          <a:lstStyle/>
          <a:p>
            <a:endParaRPr>
              <a:latin typeface="+mn-lt"/>
            </a:endParaRPr>
          </a:p>
        </p:txBody>
      </p:sp>
      <p:sp>
        <p:nvSpPr>
          <p:cNvPr id="15" name="object 13"/>
          <p:cNvSpPr/>
          <p:nvPr/>
        </p:nvSpPr>
        <p:spPr>
          <a:xfrm>
            <a:off x="5392743" y="3148444"/>
            <a:ext cx="2293620" cy="881122"/>
          </a:xfrm>
          <a:custGeom>
            <a:avLst/>
            <a:gdLst/>
            <a:ahLst/>
            <a:cxnLst/>
            <a:rect l="l" t="t" r="r" b="b"/>
            <a:pathLst>
              <a:path w="2293620" h="907414">
                <a:moveTo>
                  <a:pt x="2202564" y="0"/>
                </a:moveTo>
                <a:lnTo>
                  <a:pt x="90736" y="0"/>
                </a:lnTo>
                <a:lnTo>
                  <a:pt x="55417" y="7130"/>
                </a:lnTo>
                <a:lnTo>
                  <a:pt x="26575" y="26576"/>
                </a:lnTo>
                <a:lnTo>
                  <a:pt x="7130" y="55417"/>
                </a:lnTo>
                <a:lnTo>
                  <a:pt x="0" y="90736"/>
                </a:lnTo>
                <a:lnTo>
                  <a:pt x="0" y="816625"/>
                </a:lnTo>
                <a:lnTo>
                  <a:pt x="7130" y="851943"/>
                </a:lnTo>
                <a:lnTo>
                  <a:pt x="26575" y="880785"/>
                </a:lnTo>
                <a:lnTo>
                  <a:pt x="55417" y="900231"/>
                </a:lnTo>
                <a:lnTo>
                  <a:pt x="90736" y="907361"/>
                </a:lnTo>
                <a:lnTo>
                  <a:pt x="2202564" y="907361"/>
                </a:lnTo>
                <a:lnTo>
                  <a:pt x="2237883" y="900231"/>
                </a:lnTo>
                <a:lnTo>
                  <a:pt x="2266724" y="880785"/>
                </a:lnTo>
                <a:lnTo>
                  <a:pt x="2286170" y="851943"/>
                </a:lnTo>
                <a:lnTo>
                  <a:pt x="2293301" y="816625"/>
                </a:lnTo>
                <a:lnTo>
                  <a:pt x="2293301" y="90736"/>
                </a:lnTo>
                <a:lnTo>
                  <a:pt x="2286170" y="55417"/>
                </a:lnTo>
                <a:lnTo>
                  <a:pt x="2266724" y="26576"/>
                </a:lnTo>
                <a:lnTo>
                  <a:pt x="2237883" y="7130"/>
                </a:lnTo>
                <a:lnTo>
                  <a:pt x="2202564" y="0"/>
                </a:lnTo>
                <a:close/>
              </a:path>
            </a:pathLst>
          </a:custGeom>
          <a:solidFill>
            <a:srgbClr val="C00000"/>
          </a:solidFill>
        </p:spPr>
        <p:txBody>
          <a:bodyPr wrap="square" lIns="0" tIns="0" rIns="0" bIns="0" rtlCol="0"/>
          <a:lstStyle/>
          <a:p>
            <a:endParaRPr sz="2000">
              <a:latin typeface="+mn-lt"/>
            </a:endParaRPr>
          </a:p>
        </p:txBody>
      </p:sp>
      <p:sp>
        <p:nvSpPr>
          <p:cNvPr id="16" name="object 14"/>
          <p:cNvSpPr/>
          <p:nvPr/>
        </p:nvSpPr>
        <p:spPr>
          <a:xfrm>
            <a:off x="5392743" y="3148443"/>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endParaRPr sz="2000">
              <a:latin typeface="+mn-lt"/>
            </a:endParaRPr>
          </a:p>
        </p:txBody>
      </p:sp>
      <p:sp>
        <p:nvSpPr>
          <p:cNvPr id="17" name="object 15"/>
          <p:cNvSpPr txBox="1"/>
          <p:nvPr/>
        </p:nvSpPr>
        <p:spPr>
          <a:xfrm>
            <a:off x="5569430" y="2065412"/>
            <a:ext cx="1939925" cy="1834669"/>
          </a:xfrm>
          <a:prstGeom prst="rect">
            <a:avLst/>
          </a:prstGeom>
        </p:spPr>
        <p:txBody>
          <a:bodyPr vert="horz" wrap="square" lIns="0" tIns="62865" rIns="0" bIns="0" rtlCol="0">
            <a:spAutoFit/>
          </a:bodyPr>
          <a:lstStyle/>
          <a:p>
            <a:pPr marL="189865" marR="182245" algn="ctr">
              <a:lnSpc>
                <a:spcPct val="86200"/>
              </a:lnSpc>
              <a:spcBef>
                <a:spcPts val="495"/>
              </a:spcBef>
            </a:pPr>
            <a:r>
              <a:rPr sz="2200" b="1" spc="-5" dirty="0">
                <a:solidFill>
                  <a:srgbClr val="FFFFFF"/>
                </a:solidFill>
                <a:latin typeface="+mn-lt"/>
                <a:cs typeface="Arial"/>
              </a:rPr>
              <a:t>Riesgo  </a:t>
            </a:r>
            <a:r>
              <a:rPr sz="2200" b="1" dirty="0">
                <a:solidFill>
                  <a:srgbClr val="FFFFFF"/>
                </a:solidFill>
                <a:latin typeface="+mn-lt"/>
                <a:cs typeface="Arial"/>
              </a:rPr>
              <a:t>Liquidez</a:t>
            </a:r>
            <a:r>
              <a:rPr sz="2200" b="1" spc="-100" dirty="0">
                <a:solidFill>
                  <a:srgbClr val="FFFFFF"/>
                </a:solidFill>
                <a:latin typeface="+mn-lt"/>
                <a:cs typeface="Arial"/>
              </a:rPr>
              <a:t> </a:t>
            </a:r>
            <a:r>
              <a:rPr sz="2200" b="1" spc="-5" dirty="0">
                <a:solidFill>
                  <a:srgbClr val="FFFFFF"/>
                </a:solidFill>
                <a:latin typeface="+mn-lt"/>
                <a:cs typeface="Arial"/>
              </a:rPr>
              <a:t>de  </a:t>
            </a:r>
            <a:r>
              <a:rPr sz="2200" b="1" dirty="0">
                <a:solidFill>
                  <a:srgbClr val="FFFFFF"/>
                </a:solidFill>
                <a:latin typeface="+mn-lt"/>
                <a:cs typeface="Arial"/>
              </a:rPr>
              <a:t>Gobierno</a:t>
            </a:r>
            <a:endParaRPr sz="2200" b="1" dirty="0">
              <a:latin typeface="+mn-lt"/>
              <a:cs typeface="Arial"/>
            </a:endParaRPr>
          </a:p>
          <a:p>
            <a:pPr marL="12700" marR="5080" algn="ctr">
              <a:lnSpc>
                <a:spcPts val="2500"/>
              </a:lnSpc>
              <a:spcBef>
                <a:spcPts val="2010"/>
              </a:spcBef>
            </a:pPr>
            <a:r>
              <a:rPr sz="2200" b="1" spc="-5" dirty="0">
                <a:solidFill>
                  <a:srgbClr val="FFFFFF"/>
                </a:solidFill>
                <a:latin typeface="+mn-lt"/>
                <a:cs typeface="Arial"/>
              </a:rPr>
              <a:t>Riesgo</a:t>
            </a:r>
            <a:r>
              <a:rPr sz="2200" b="1" spc="-55" dirty="0">
                <a:solidFill>
                  <a:srgbClr val="FFFFFF"/>
                </a:solidFill>
                <a:latin typeface="+mn-lt"/>
                <a:cs typeface="Arial"/>
              </a:rPr>
              <a:t> </a:t>
            </a:r>
            <a:r>
              <a:rPr sz="2200" b="1" spc="-5" dirty="0">
                <a:solidFill>
                  <a:srgbClr val="FFFFFF"/>
                </a:solidFill>
                <a:latin typeface="+mn-lt"/>
                <a:cs typeface="Arial"/>
              </a:rPr>
              <a:t>Sector  Bancario</a:t>
            </a:r>
            <a:endParaRPr sz="2200" b="1" dirty="0">
              <a:latin typeface="+mn-lt"/>
              <a:cs typeface="Arial"/>
            </a:endParaRPr>
          </a:p>
        </p:txBody>
      </p:sp>
      <p:sp>
        <p:nvSpPr>
          <p:cNvPr id="18" name="object 16"/>
          <p:cNvSpPr/>
          <p:nvPr/>
        </p:nvSpPr>
        <p:spPr>
          <a:xfrm>
            <a:off x="4121818" y="3052108"/>
            <a:ext cx="1271270" cy="1593850"/>
          </a:xfrm>
          <a:custGeom>
            <a:avLst/>
            <a:gdLst/>
            <a:ahLst/>
            <a:cxnLst/>
            <a:rect l="l" t="t" r="r" b="b"/>
            <a:pathLst>
              <a:path w="1271270" h="1593850">
                <a:moveTo>
                  <a:pt x="0" y="0"/>
                </a:moveTo>
                <a:lnTo>
                  <a:pt x="1270922" y="1593480"/>
                </a:lnTo>
              </a:path>
            </a:pathLst>
          </a:custGeom>
          <a:ln w="10795">
            <a:solidFill>
              <a:srgbClr val="C00000"/>
            </a:solidFill>
          </a:ln>
        </p:spPr>
        <p:txBody>
          <a:bodyPr wrap="square" lIns="0" tIns="0" rIns="0" bIns="0" rtlCol="0"/>
          <a:lstStyle/>
          <a:p>
            <a:endParaRPr>
              <a:latin typeface="+mn-lt"/>
            </a:endParaRPr>
          </a:p>
        </p:txBody>
      </p:sp>
      <p:sp>
        <p:nvSpPr>
          <p:cNvPr id="19" name="object 17"/>
          <p:cNvSpPr/>
          <p:nvPr/>
        </p:nvSpPr>
        <p:spPr>
          <a:xfrm>
            <a:off x="5392743" y="4191909"/>
            <a:ext cx="2315210" cy="881122"/>
          </a:xfrm>
          <a:custGeom>
            <a:avLst/>
            <a:gdLst/>
            <a:ahLst/>
            <a:cxnLst/>
            <a:rect l="l" t="t" r="r" b="b"/>
            <a:pathLst>
              <a:path w="2315209" h="907414">
                <a:moveTo>
                  <a:pt x="2223923" y="0"/>
                </a:moveTo>
                <a:lnTo>
                  <a:pt x="90736" y="0"/>
                </a:lnTo>
                <a:lnTo>
                  <a:pt x="55417" y="7130"/>
                </a:lnTo>
                <a:lnTo>
                  <a:pt x="26575" y="26576"/>
                </a:lnTo>
                <a:lnTo>
                  <a:pt x="7130" y="55417"/>
                </a:lnTo>
                <a:lnTo>
                  <a:pt x="0" y="90736"/>
                </a:lnTo>
                <a:lnTo>
                  <a:pt x="0" y="816625"/>
                </a:lnTo>
                <a:lnTo>
                  <a:pt x="7130" y="851943"/>
                </a:lnTo>
                <a:lnTo>
                  <a:pt x="26575" y="880785"/>
                </a:lnTo>
                <a:lnTo>
                  <a:pt x="55417" y="900230"/>
                </a:lnTo>
                <a:lnTo>
                  <a:pt x="90736" y="907361"/>
                </a:lnTo>
                <a:lnTo>
                  <a:pt x="2223923" y="907361"/>
                </a:lnTo>
                <a:lnTo>
                  <a:pt x="2259242" y="900230"/>
                </a:lnTo>
                <a:lnTo>
                  <a:pt x="2288084" y="880785"/>
                </a:lnTo>
                <a:lnTo>
                  <a:pt x="2307529" y="851943"/>
                </a:lnTo>
                <a:lnTo>
                  <a:pt x="2314660" y="816625"/>
                </a:lnTo>
                <a:lnTo>
                  <a:pt x="2314660" y="90736"/>
                </a:lnTo>
                <a:lnTo>
                  <a:pt x="2307529" y="55417"/>
                </a:lnTo>
                <a:lnTo>
                  <a:pt x="2288084" y="26576"/>
                </a:lnTo>
                <a:lnTo>
                  <a:pt x="2259242" y="7130"/>
                </a:lnTo>
                <a:lnTo>
                  <a:pt x="2223923" y="0"/>
                </a:lnTo>
                <a:close/>
              </a:path>
            </a:pathLst>
          </a:custGeom>
          <a:solidFill>
            <a:srgbClr val="C00000"/>
          </a:solidFill>
        </p:spPr>
        <p:txBody>
          <a:bodyPr wrap="square" lIns="0" tIns="0" rIns="0" bIns="0" rtlCol="0"/>
          <a:lstStyle/>
          <a:p>
            <a:endParaRPr sz="2000">
              <a:latin typeface="+mn-lt"/>
            </a:endParaRPr>
          </a:p>
        </p:txBody>
      </p:sp>
      <p:sp>
        <p:nvSpPr>
          <p:cNvPr id="20" name="object 18"/>
          <p:cNvSpPr/>
          <p:nvPr/>
        </p:nvSpPr>
        <p:spPr>
          <a:xfrm>
            <a:off x="5392743" y="4191908"/>
            <a:ext cx="2315210" cy="907415"/>
          </a:xfrm>
          <a:custGeom>
            <a:avLst/>
            <a:gdLst/>
            <a:ahLst/>
            <a:cxnLst/>
            <a:rect l="l" t="t" r="r" b="b"/>
            <a:pathLst>
              <a:path w="2315209" h="907414">
                <a:moveTo>
                  <a:pt x="0" y="90736"/>
                </a:moveTo>
                <a:lnTo>
                  <a:pt x="7130" y="55417"/>
                </a:lnTo>
                <a:lnTo>
                  <a:pt x="26575" y="26575"/>
                </a:lnTo>
                <a:lnTo>
                  <a:pt x="55417" y="7130"/>
                </a:lnTo>
                <a:lnTo>
                  <a:pt x="90735" y="0"/>
                </a:lnTo>
                <a:lnTo>
                  <a:pt x="2223924" y="0"/>
                </a:lnTo>
                <a:lnTo>
                  <a:pt x="2259242" y="7130"/>
                </a:lnTo>
                <a:lnTo>
                  <a:pt x="2288084" y="26575"/>
                </a:lnTo>
                <a:lnTo>
                  <a:pt x="2307529" y="55417"/>
                </a:lnTo>
                <a:lnTo>
                  <a:pt x="2314660" y="90736"/>
                </a:lnTo>
                <a:lnTo>
                  <a:pt x="2314660" y="816624"/>
                </a:lnTo>
                <a:lnTo>
                  <a:pt x="2307529" y="851943"/>
                </a:lnTo>
                <a:lnTo>
                  <a:pt x="2288084" y="880785"/>
                </a:lnTo>
                <a:lnTo>
                  <a:pt x="2259242" y="900230"/>
                </a:lnTo>
                <a:lnTo>
                  <a:pt x="2223924" y="907361"/>
                </a:lnTo>
                <a:lnTo>
                  <a:pt x="90735" y="907361"/>
                </a:lnTo>
                <a:lnTo>
                  <a:pt x="55417" y="900230"/>
                </a:lnTo>
                <a:lnTo>
                  <a:pt x="26575" y="880785"/>
                </a:lnTo>
                <a:lnTo>
                  <a:pt x="7130" y="851943"/>
                </a:lnTo>
                <a:lnTo>
                  <a:pt x="0" y="816624"/>
                </a:lnTo>
                <a:lnTo>
                  <a:pt x="0" y="90736"/>
                </a:lnTo>
                <a:close/>
              </a:path>
            </a:pathLst>
          </a:custGeom>
          <a:ln w="10795">
            <a:solidFill>
              <a:srgbClr val="FFFFFF"/>
            </a:solidFill>
          </a:ln>
        </p:spPr>
        <p:txBody>
          <a:bodyPr wrap="square" lIns="0" tIns="0" rIns="0" bIns="0" rtlCol="0"/>
          <a:lstStyle/>
          <a:p>
            <a:endParaRPr sz="2000">
              <a:latin typeface="+mn-lt"/>
            </a:endParaRPr>
          </a:p>
        </p:txBody>
      </p:sp>
      <p:sp>
        <p:nvSpPr>
          <p:cNvPr id="21" name="object 19"/>
          <p:cNvSpPr txBox="1"/>
          <p:nvPr/>
        </p:nvSpPr>
        <p:spPr>
          <a:xfrm>
            <a:off x="5651455" y="4262430"/>
            <a:ext cx="2160905" cy="708660"/>
          </a:xfrm>
          <a:prstGeom prst="rect">
            <a:avLst/>
          </a:prstGeom>
        </p:spPr>
        <p:txBody>
          <a:bodyPr vert="horz" wrap="square" lIns="0" tIns="63500" rIns="0" bIns="0" rtlCol="0">
            <a:spAutoFit/>
          </a:bodyPr>
          <a:lstStyle/>
          <a:p>
            <a:pPr marL="478155" marR="5080" indent="-466090">
              <a:lnSpc>
                <a:spcPts val="2500"/>
              </a:lnSpc>
              <a:spcBef>
                <a:spcPts val="500"/>
              </a:spcBef>
            </a:pPr>
            <a:r>
              <a:rPr sz="2200" b="1" spc="-5" dirty="0">
                <a:solidFill>
                  <a:srgbClr val="FFFFFF"/>
                </a:solidFill>
                <a:latin typeface="+mn-lt"/>
                <a:cs typeface="Arial"/>
              </a:rPr>
              <a:t>Riesgo</a:t>
            </a:r>
            <a:r>
              <a:rPr sz="2200" b="1" spc="-80" dirty="0">
                <a:solidFill>
                  <a:srgbClr val="FFFFFF"/>
                </a:solidFill>
                <a:latin typeface="+mn-lt"/>
                <a:cs typeface="Arial"/>
              </a:rPr>
              <a:t> </a:t>
            </a:r>
            <a:r>
              <a:rPr sz="2200" b="1" dirty="0">
                <a:solidFill>
                  <a:srgbClr val="FFFFFF"/>
                </a:solidFill>
                <a:latin typeface="+mn-lt"/>
                <a:cs typeface="Arial"/>
              </a:rPr>
              <a:t>Eventos  </a:t>
            </a:r>
            <a:r>
              <a:rPr sz="2200" b="1" spc="-5" dirty="0">
                <a:solidFill>
                  <a:srgbClr val="FFFFFF"/>
                </a:solidFill>
                <a:latin typeface="+mn-lt"/>
                <a:cs typeface="Arial"/>
              </a:rPr>
              <a:t>Externos</a:t>
            </a:r>
            <a:endParaRPr sz="2200" b="1" dirty="0">
              <a:latin typeface="+mn-lt"/>
              <a:cs typeface="Arial"/>
            </a:endParaRPr>
          </a:p>
        </p:txBody>
      </p:sp>
      <p:sp>
        <p:nvSpPr>
          <p:cNvPr id="22"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a:lnSpc>
                <a:spcPts val="1300"/>
              </a:lnSpc>
              <a:spcBef>
                <a:spcPts val="145"/>
              </a:spcBef>
            </a:pPr>
            <a:r>
              <a:rPr lang="es-CO" sz="900" b="1" dirty="0">
                <a:latin typeface="+mn-lt"/>
              </a:rPr>
              <a:t>Los </a:t>
            </a:r>
            <a:r>
              <a:rPr lang="es-CO" sz="900" b="1" spc="-5" dirty="0">
                <a:latin typeface="+mn-lt"/>
              </a:rPr>
              <a:t>Reportes </a:t>
            </a:r>
            <a:r>
              <a:rPr lang="es-CO" sz="900" b="1" dirty="0">
                <a:latin typeface="+mn-lt"/>
              </a:rPr>
              <a:t>de </a:t>
            </a:r>
            <a:r>
              <a:rPr lang="es-CO" sz="900" b="1" spc="-5" dirty="0">
                <a:latin typeface="+mn-lt"/>
              </a:rPr>
              <a:t>Finanzas Publicas </a:t>
            </a:r>
            <a:r>
              <a:rPr lang="es-CO" sz="900" b="1" dirty="0">
                <a:latin typeface="+mn-lt"/>
              </a:rPr>
              <a:t>y los </a:t>
            </a:r>
            <a:r>
              <a:rPr lang="es-CO" sz="900" b="1" spc="-5" dirty="0">
                <a:latin typeface="+mn-lt"/>
              </a:rPr>
              <a:t>Fundamentos  del Análisis del Riesgo Soberano, agosto</a:t>
            </a:r>
            <a:r>
              <a:rPr lang="es-CO" sz="900" b="1" spc="-35" dirty="0">
                <a:latin typeface="+mn-lt"/>
              </a:rPr>
              <a:t> </a:t>
            </a:r>
            <a:r>
              <a:rPr lang="es-CO" sz="900" b="1" spc="-10" dirty="0">
                <a:latin typeface="+mn-lt"/>
              </a:rPr>
              <a:t>2017</a:t>
            </a:r>
          </a:p>
        </p:txBody>
      </p:sp>
    </p:spTree>
    <p:extLst>
      <p:ext uri="{BB962C8B-B14F-4D97-AF65-F5344CB8AC3E}">
        <p14:creationId xmlns:p14="http://schemas.microsoft.com/office/powerpoint/2010/main" val="165050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5</a:t>
            </a:fld>
            <a:endParaRPr lang="es-ES_tradnl" dirty="0"/>
          </a:p>
        </p:txBody>
      </p:sp>
      <p:grpSp>
        <p:nvGrpSpPr>
          <p:cNvPr id="5" name="Group 4"/>
          <p:cNvGrpSpPr/>
          <p:nvPr/>
        </p:nvGrpSpPr>
        <p:grpSpPr>
          <a:xfrm>
            <a:off x="4294549" y="765337"/>
            <a:ext cx="4669939" cy="2092163"/>
            <a:chOff x="3996943" y="1585576"/>
            <a:chExt cx="4669939" cy="2092163"/>
          </a:xfrm>
        </p:grpSpPr>
        <p:pic>
          <p:nvPicPr>
            <p:cNvPr id="6" name="Picture 2" descr="D:\BACKUP 03 MARZO 2016\Desktop\descarga.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rot="869656">
              <a:off x="4114438" y="1585576"/>
              <a:ext cx="4552444" cy="2092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8 CuadroTexto"/>
            <p:cNvSpPr txBox="1"/>
            <p:nvPr/>
          </p:nvSpPr>
          <p:spPr>
            <a:xfrm rot="854476">
              <a:off x="3996943" y="2401309"/>
              <a:ext cx="3137337" cy="400110"/>
            </a:xfrm>
            <a:prstGeom prst="rect">
              <a:avLst/>
            </a:prstGeom>
            <a:noFill/>
          </p:spPr>
          <p:txBody>
            <a:bodyPr wrap="square" rtlCol="0">
              <a:spAutoFit/>
            </a:bodyPr>
            <a:lstStyle/>
            <a:p>
              <a:r>
                <a:rPr lang="es-CO" sz="2000" b="1" dirty="0">
                  <a:solidFill>
                    <a:srgbClr val="000000"/>
                  </a:solidFill>
                </a:rPr>
                <a:t>      de las cuentas públicas </a:t>
              </a:r>
            </a:p>
          </p:txBody>
        </p:sp>
      </p:grpSp>
      <p:sp>
        <p:nvSpPr>
          <p:cNvPr id="8" name="10 CuadroTexto"/>
          <p:cNvSpPr txBox="1"/>
          <p:nvPr/>
        </p:nvSpPr>
        <p:spPr>
          <a:xfrm>
            <a:off x="568105" y="841276"/>
            <a:ext cx="3071736" cy="1077218"/>
          </a:xfrm>
          <a:prstGeom prst="rect">
            <a:avLst/>
          </a:prstGeom>
          <a:noFill/>
          <a:ln>
            <a:solidFill>
              <a:schemeClr val="accent2">
                <a:lumMod val="75000"/>
              </a:schemeClr>
            </a:solidFill>
          </a:ln>
          <a:effectLst>
            <a:glow rad="63500">
              <a:schemeClr val="accent4">
                <a:satMod val="175000"/>
                <a:alpha val="40000"/>
              </a:schemeClr>
            </a:glow>
          </a:effectLst>
          <a:scene3d>
            <a:camera prst="orthographicFront"/>
            <a:lightRig rig="threePt" dir="t"/>
          </a:scene3d>
          <a:sp3d>
            <a:bevelT w="139700" prst="cross"/>
          </a:sp3d>
        </p:spPr>
        <p:txBody>
          <a:bodyPr wrap="square" lIns="91432" tIns="45717" rIns="91432" bIns="45717" rtlCol="0">
            <a:spAutoFit/>
          </a:bodyPr>
          <a:lstStyle/>
          <a:p>
            <a:pPr algn="ctr"/>
            <a:r>
              <a:rPr lang="es-CO" sz="3200" b="1" dirty="0">
                <a:solidFill>
                  <a:srgbClr val="000000"/>
                </a:solidFill>
              </a:rPr>
              <a:t>BUEN  GOBIERNO ES</a:t>
            </a:r>
            <a:r>
              <a:rPr lang="es-CO" b="1" dirty="0">
                <a:solidFill>
                  <a:srgbClr val="000000"/>
                </a:solidFill>
              </a:rPr>
              <a:t>: </a:t>
            </a:r>
          </a:p>
        </p:txBody>
      </p:sp>
      <p:sp>
        <p:nvSpPr>
          <p:cNvPr id="9" name="11 Flecha curvada hacia abajo"/>
          <p:cNvSpPr/>
          <p:nvPr/>
        </p:nvSpPr>
        <p:spPr bwMode="auto">
          <a:xfrm>
            <a:off x="2559720" y="49188"/>
            <a:ext cx="3960440" cy="717174"/>
          </a:xfrm>
          <a:prstGeom prst="curvedDown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32" tIns="45717" rIns="91432" bIns="45717" numCol="1" rtlCol="0" anchor="t" anchorCtr="0" compatLnSpc="1">
            <a:prstTxWarp prst="textNoShape">
              <a:avLst/>
            </a:prstTxWarp>
          </a:bodyPr>
          <a:lstStyle/>
          <a:p>
            <a:endParaRPr lang="es-CO" sz="2400" dirty="0">
              <a:solidFill>
                <a:srgbClr val="000000"/>
              </a:solidFill>
              <a:latin typeface="Times New Roman" pitchFamily="18" charset="0"/>
            </a:endParaRPr>
          </a:p>
        </p:txBody>
      </p:sp>
      <p:sp>
        <p:nvSpPr>
          <p:cNvPr id="10" name="9 CuadroTexto"/>
          <p:cNvSpPr txBox="1"/>
          <p:nvPr/>
        </p:nvSpPr>
        <p:spPr>
          <a:xfrm>
            <a:off x="3851920" y="2785492"/>
            <a:ext cx="5473447" cy="2292929"/>
          </a:xfrm>
          <a:prstGeom prst="rect">
            <a:avLst/>
          </a:prstGeom>
          <a:noFill/>
        </p:spPr>
        <p:txBody>
          <a:bodyPr wrap="square" lIns="91432" tIns="45717" rIns="91432" bIns="45717" rtlCol="0">
            <a:spAutoFit/>
          </a:bodyPr>
          <a:lstStyle/>
          <a:p>
            <a:r>
              <a:rPr lang="es-CO" sz="2800" b="1" dirty="0">
                <a:solidFill>
                  <a:srgbClr val="000000"/>
                </a:solidFill>
                <a:latin typeface="Calibri"/>
              </a:rPr>
              <a:t>      más que un PRINCIPIO…un      	</a:t>
            </a:r>
            <a:r>
              <a:rPr lang="es-CO" sz="2800" b="1" u="sng" dirty="0">
                <a:solidFill>
                  <a:srgbClr val="000000"/>
                </a:solidFill>
                <a:latin typeface="Calibri"/>
              </a:rPr>
              <a:t>BENEFICIO</a:t>
            </a:r>
            <a:r>
              <a:rPr lang="es-CO" sz="2800" b="1" dirty="0">
                <a:solidFill>
                  <a:srgbClr val="000000"/>
                </a:solidFill>
                <a:latin typeface="Calibri"/>
              </a:rPr>
              <a:t> en términos de:</a:t>
            </a:r>
          </a:p>
          <a:p>
            <a:endParaRPr lang="es-CO" sz="2400" b="1" dirty="0">
              <a:solidFill>
                <a:srgbClr val="000000"/>
              </a:solidFill>
              <a:latin typeface="Calibri"/>
            </a:endParaRPr>
          </a:p>
          <a:p>
            <a:pPr marL="799909" lvl="1" indent="-342872">
              <a:buFont typeface="Arial" panose="020B0604020202020204" pitchFamily="34" charset="0"/>
              <a:buChar char="•"/>
            </a:pPr>
            <a:r>
              <a:rPr lang="es-CO" sz="2100" b="1" dirty="0">
                <a:solidFill>
                  <a:srgbClr val="000000"/>
                </a:solidFill>
                <a:latin typeface="Calibri"/>
              </a:rPr>
              <a:t>Calidad de información</a:t>
            </a:r>
          </a:p>
          <a:p>
            <a:pPr marL="799909" lvl="1" indent="-342872">
              <a:buFont typeface="Arial" panose="020B0604020202020204" pitchFamily="34" charset="0"/>
              <a:buChar char="•"/>
            </a:pPr>
            <a:r>
              <a:rPr lang="es-CO" sz="2100" b="1" dirty="0">
                <a:solidFill>
                  <a:srgbClr val="000000"/>
                </a:solidFill>
                <a:latin typeface="Calibri"/>
              </a:rPr>
              <a:t>Uso de la información</a:t>
            </a:r>
          </a:p>
          <a:p>
            <a:pPr marL="799909" lvl="1" indent="-342872">
              <a:buFont typeface="Arial" panose="020B0604020202020204" pitchFamily="34" charset="0"/>
              <a:buChar char="•"/>
            </a:pPr>
            <a:r>
              <a:rPr lang="es-CO" sz="2100" b="1" dirty="0">
                <a:solidFill>
                  <a:srgbClr val="000000"/>
                </a:solidFill>
                <a:latin typeface="Calibri"/>
              </a:rPr>
              <a:t>Divulgación proactiva de la Información</a:t>
            </a:r>
            <a:endParaRPr lang="es-CO" sz="2800" b="1" dirty="0">
              <a:solidFill>
                <a:srgbClr val="000000"/>
              </a:solidFill>
              <a:latin typeface="Calibri"/>
            </a:endParaRPr>
          </a:p>
        </p:txBody>
      </p:sp>
      <p:pic>
        <p:nvPicPr>
          <p:cNvPr id="11" name="Picture 1" descr="C:\Users\jbejarano\Downloads\logo definitivo 2017Recurso 43-8.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2281436"/>
            <a:ext cx="4187177" cy="2750081"/>
          </a:xfrm>
          <a:prstGeom prst="rect">
            <a:avLst/>
          </a:prstGeom>
          <a:noFill/>
        </p:spPr>
      </p:pic>
    </p:spTree>
    <p:extLst>
      <p:ext uri="{BB962C8B-B14F-4D97-AF65-F5344CB8AC3E}">
        <p14:creationId xmlns:p14="http://schemas.microsoft.com/office/powerpoint/2010/main" val="1420818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latin typeface="+mn-lt"/>
              </a:rPr>
              <a:pPr/>
              <a:t>50</a:t>
            </a:fld>
            <a:endParaRPr lang="es-ES_tradnl">
              <a:latin typeface="+mn-lt"/>
            </a:endParaRPr>
          </a:p>
        </p:txBody>
      </p:sp>
      <p:sp>
        <p:nvSpPr>
          <p:cNvPr id="3" name="object 2"/>
          <p:cNvSpPr txBox="1">
            <a:spLocks/>
          </p:cNvSpPr>
          <p:nvPr/>
        </p:nvSpPr>
        <p:spPr>
          <a:xfrm>
            <a:off x="286246" y="144780"/>
            <a:ext cx="8128634" cy="505267"/>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spcBef>
                <a:spcPts val="100"/>
              </a:spcBef>
            </a:pPr>
            <a:r>
              <a:rPr lang="es-CO" kern="0" spc="-5">
                <a:latin typeface="+mn-lt"/>
              </a:rPr>
              <a:t>Susceptibilidad </a:t>
            </a:r>
            <a:r>
              <a:rPr lang="es-CO" kern="0">
                <a:latin typeface="+mn-lt"/>
              </a:rPr>
              <a:t>a </a:t>
            </a:r>
            <a:r>
              <a:rPr lang="es-CO" kern="0" spc="-5">
                <a:latin typeface="+mn-lt"/>
              </a:rPr>
              <a:t>Eventos de Riesgo</a:t>
            </a:r>
            <a:r>
              <a:rPr lang="es-CO" kern="0" spc="-30">
                <a:latin typeface="+mn-lt"/>
              </a:rPr>
              <a:t> </a:t>
            </a:r>
            <a:r>
              <a:rPr lang="es-CO" kern="0" spc="-5">
                <a:latin typeface="+mn-lt"/>
              </a:rPr>
              <a:t>(II)</a:t>
            </a:r>
            <a:endParaRPr lang="es-CO" kern="0" spc="-5" dirty="0">
              <a:latin typeface="+mn-lt"/>
            </a:endParaRPr>
          </a:p>
        </p:txBody>
      </p:sp>
      <p:sp>
        <p:nvSpPr>
          <p:cNvPr id="4" name="object 3"/>
          <p:cNvSpPr/>
          <p:nvPr/>
        </p:nvSpPr>
        <p:spPr>
          <a:xfrm>
            <a:off x="516840" y="2206322"/>
            <a:ext cx="4301490" cy="1848485"/>
          </a:xfrm>
          <a:custGeom>
            <a:avLst/>
            <a:gdLst/>
            <a:ahLst/>
            <a:cxnLst/>
            <a:rect l="l" t="t" r="r" b="b"/>
            <a:pathLst>
              <a:path w="4301490" h="1848485">
                <a:moveTo>
                  <a:pt x="4116293" y="0"/>
                </a:moveTo>
                <a:lnTo>
                  <a:pt x="184829" y="0"/>
                </a:lnTo>
                <a:lnTo>
                  <a:pt x="135694" y="6602"/>
                </a:lnTo>
                <a:lnTo>
                  <a:pt x="91542" y="25234"/>
                </a:lnTo>
                <a:lnTo>
                  <a:pt x="54135" y="54135"/>
                </a:lnTo>
                <a:lnTo>
                  <a:pt x="25234" y="91542"/>
                </a:lnTo>
                <a:lnTo>
                  <a:pt x="6602" y="135694"/>
                </a:lnTo>
                <a:lnTo>
                  <a:pt x="0" y="184829"/>
                </a:lnTo>
                <a:lnTo>
                  <a:pt x="0" y="1663454"/>
                </a:lnTo>
                <a:lnTo>
                  <a:pt x="6602" y="1712589"/>
                </a:lnTo>
                <a:lnTo>
                  <a:pt x="25234" y="1756741"/>
                </a:lnTo>
                <a:lnTo>
                  <a:pt x="54135" y="1794148"/>
                </a:lnTo>
                <a:lnTo>
                  <a:pt x="91542" y="1823049"/>
                </a:lnTo>
                <a:lnTo>
                  <a:pt x="135694" y="1841681"/>
                </a:lnTo>
                <a:lnTo>
                  <a:pt x="184829" y="1848284"/>
                </a:lnTo>
                <a:lnTo>
                  <a:pt x="4116293" y="1848284"/>
                </a:lnTo>
                <a:lnTo>
                  <a:pt x="4165428" y="1841681"/>
                </a:lnTo>
                <a:lnTo>
                  <a:pt x="4209580" y="1823049"/>
                </a:lnTo>
                <a:lnTo>
                  <a:pt x="4246987" y="1794148"/>
                </a:lnTo>
                <a:lnTo>
                  <a:pt x="4275888" y="1756741"/>
                </a:lnTo>
                <a:lnTo>
                  <a:pt x="4294520" y="1712589"/>
                </a:lnTo>
                <a:lnTo>
                  <a:pt x="4301122" y="1663454"/>
                </a:lnTo>
                <a:lnTo>
                  <a:pt x="4301122" y="184829"/>
                </a:lnTo>
                <a:lnTo>
                  <a:pt x="4294520" y="135694"/>
                </a:lnTo>
                <a:lnTo>
                  <a:pt x="4275888" y="91542"/>
                </a:lnTo>
                <a:lnTo>
                  <a:pt x="4246987" y="54135"/>
                </a:lnTo>
                <a:lnTo>
                  <a:pt x="4209580" y="25234"/>
                </a:lnTo>
                <a:lnTo>
                  <a:pt x="4165428" y="6602"/>
                </a:lnTo>
                <a:lnTo>
                  <a:pt x="4116293" y="0"/>
                </a:lnTo>
                <a:close/>
              </a:path>
            </a:pathLst>
          </a:custGeom>
          <a:solidFill>
            <a:srgbClr val="C00000"/>
          </a:solidFill>
          <a:ln>
            <a:solidFill>
              <a:srgbClr val="FFFF00"/>
            </a:solidFill>
          </a:ln>
        </p:spPr>
        <p:txBody>
          <a:bodyPr wrap="square" lIns="0" tIns="0" rIns="0" bIns="0" rtlCol="0"/>
          <a:lstStyle/>
          <a:p>
            <a:endParaRPr>
              <a:latin typeface="+mn-lt"/>
            </a:endParaRPr>
          </a:p>
        </p:txBody>
      </p:sp>
      <p:sp>
        <p:nvSpPr>
          <p:cNvPr id="6" name="object 4"/>
          <p:cNvSpPr txBox="1"/>
          <p:nvPr/>
        </p:nvSpPr>
        <p:spPr>
          <a:xfrm>
            <a:off x="751860" y="2632561"/>
            <a:ext cx="3944328" cy="819262"/>
          </a:xfrm>
          <a:prstGeom prst="rect">
            <a:avLst/>
          </a:prstGeom>
        </p:spPr>
        <p:txBody>
          <a:bodyPr vert="horz" wrap="square" lIns="0" tIns="58419" rIns="0" bIns="0" rtlCol="0">
            <a:spAutoFit/>
          </a:bodyPr>
          <a:lstStyle/>
          <a:p>
            <a:pPr marL="154940" marR="5080" indent="-142875">
              <a:lnSpc>
                <a:spcPct val="87400"/>
              </a:lnSpc>
              <a:spcBef>
                <a:spcPts val="459"/>
              </a:spcBef>
            </a:pPr>
            <a:r>
              <a:rPr sz="2800" b="1" spc="-5" dirty="0">
                <a:solidFill>
                  <a:srgbClr val="FFFFFF"/>
                </a:solidFill>
                <a:latin typeface="+mn-lt"/>
                <a:cs typeface="Arial"/>
              </a:rPr>
              <a:t>Susceptibilidad </a:t>
            </a:r>
            <a:r>
              <a:rPr sz="2800" b="1" dirty="0">
                <a:solidFill>
                  <a:srgbClr val="FFFFFF"/>
                </a:solidFill>
                <a:latin typeface="+mn-lt"/>
                <a:cs typeface="Arial"/>
              </a:rPr>
              <a:t>a</a:t>
            </a:r>
            <a:r>
              <a:rPr sz="2800" b="1" spc="-40" dirty="0">
                <a:solidFill>
                  <a:srgbClr val="FFFFFF"/>
                </a:solidFill>
                <a:latin typeface="+mn-lt"/>
                <a:cs typeface="Arial"/>
              </a:rPr>
              <a:t> </a:t>
            </a:r>
            <a:r>
              <a:rPr sz="2800" b="1" dirty="0" err="1">
                <a:solidFill>
                  <a:srgbClr val="FFFFFF"/>
                </a:solidFill>
                <a:latin typeface="+mn-lt"/>
                <a:cs typeface="Arial"/>
              </a:rPr>
              <a:t>Eventos</a:t>
            </a:r>
            <a:r>
              <a:rPr sz="2400" dirty="0">
                <a:solidFill>
                  <a:srgbClr val="FFFFFF"/>
                </a:solidFill>
                <a:latin typeface="+mn-lt"/>
                <a:cs typeface="Arial"/>
              </a:rPr>
              <a:t>:</a:t>
            </a:r>
            <a:endParaRPr lang="es-CO" sz="2400" dirty="0">
              <a:solidFill>
                <a:srgbClr val="FFFFFF"/>
              </a:solidFill>
              <a:latin typeface="+mn-lt"/>
              <a:cs typeface="Arial"/>
            </a:endParaRPr>
          </a:p>
          <a:p>
            <a:pPr marL="154940" marR="5080" indent="-142875">
              <a:lnSpc>
                <a:spcPct val="87400"/>
              </a:lnSpc>
              <a:spcBef>
                <a:spcPts val="459"/>
              </a:spcBef>
            </a:pPr>
            <a:r>
              <a:rPr sz="2400" dirty="0">
                <a:solidFill>
                  <a:srgbClr val="FFFFFF"/>
                </a:solidFill>
                <a:latin typeface="+mn-lt"/>
                <a:cs typeface="Arial"/>
              </a:rPr>
              <a:t>  </a:t>
            </a:r>
            <a:r>
              <a:rPr sz="2400" b="1" i="1" u="sng" dirty="0">
                <a:solidFill>
                  <a:srgbClr val="FFFFFF"/>
                </a:solidFill>
                <a:latin typeface="+mn-lt"/>
                <a:cs typeface="Arial"/>
              </a:rPr>
              <a:t>Riesgo Liquidez de</a:t>
            </a:r>
            <a:r>
              <a:rPr sz="2400" b="1" i="1" u="sng" spc="-55" dirty="0">
                <a:solidFill>
                  <a:srgbClr val="FFFFFF"/>
                </a:solidFill>
                <a:latin typeface="+mn-lt"/>
                <a:cs typeface="Arial"/>
              </a:rPr>
              <a:t> </a:t>
            </a:r>
            <a:r>
              <a:rPr sz="2400" b="1" i="1" u="sng" spc="-5" dirty="0">
                <a:solidFill>
                  <a:srgbClr val="FFFFFF"/>
                </a:solidFill>
                <a:latin typeface="+mn-lt"/>
                <a:cs typeface="Arial"/>
              </a:rPr>
              <a:t>Gobierno</a:t>
            </a:r>
            <a:endParaRPr sz="2400" b="1" i="1" u="sng" dirty="0">
              <a:latin typeface="+mn-lt"/>
              <a:cs typeface="Arial"/>
            </a:endParaRPr>
          </a:p>
        </p:txBody>
      </p:sp>
      <p:sp>
        <p:nvSpPr>
          <p:cNvPr id="7" name="object 5"/>
          <p:cNvSpPr/>
          <p:nvPr/>
        </p:nvSpPr>
        <p:spPr>
          <a:xfrm>
            <a:off x="4823639" y="1969648"/>
            <a:ext cx="889000" cy="1236345"/>
          </a:xfrm>
          <a:custGeom>
            <a:avLst/>
            <a:gdLst/>
            <a:ahLst/>
            <a:cxnLst/>
            <a:rect l="l" t="t" r="r" b="b"/>
            <a:pathLst>
              <a:path w="889000" h="1236345">
                <a:moveTo>
                  <a:pt x="0" y="1235874"/>
                </a:moveTo>
                <a:lnTo>
                  <a:pt x="888716" y="0"/>
                </a:lnTo>
              </a:path>
            </a:pathLst>
          </a:custGeom>
          <a:ln w="10795">
            <a:solidFill>
              <a:srgbClr val="C00000"/>
            </a:solidFill>
          </a:ln>
        </p:spPr>
        <p:txBody>
          <a:bodyPr wrap="square" lIns="0" tIns="0" rIns="0" bIns="0" rtlCol="0"/>
          <a:lstStyle/>
          <a:p>
            <a:endParaRPr>
              <a:latin typeface="+mn-lt"/>
            </a:endParaRPr>
          </a:p>
        </p:txBody>
      </p:sp>
      <p:sp>
        <p:nvSpPr>
          <p:cNvPr id="8" name="object 6"/>
          <p:cNvSpPr/>
          <p:nvPr/>
        </p:nvSpPr>
        <p:spPr>
          <a:xfrm>
            <a:off x="5712356" y="1417340"/>
            <a:ext cx="2792095" cy="1104900"/>
          </a:xfrm>
          <a:custGeom>
            <a:avLst/>
            <a:gdLst/>
            <a:ahLst/>
            <a:cxnLst/>
            <a:rect l="l" t="t" r="r" b="b"/>
            <a:pathLst>
              <a:path w="2792095" h="1104900">
                <a:moveTo>
                  <a:pt x="2681382" y="0"/>
                </a:moveTo>
                <a:lnTo>
                  <a:pt x="110462" y="0"/>
                </a:lnTo>
                <a:lnTo>
                  <a:pt x="67465" y="8680"/>
                </a:lnTo>
                <a:lnTo>
                  <a:pt x="32353" y="32353"/>
                </a:lnTo>
                <a:lnTo>
                  <a:pt x="8680" y="67465"/>
                </a:lnTo>
                <a:lnTo>
                  <a:pt x="0" y="110462"/>
                </a:lnTo>
                <a:lnTo>
                  <a:pt x="0" y="994150"/>
                </a:lnTo>
                <a:lnTo>
                  <a:pt x="8680" y="1037147"/>
                </a:lnTo>
                <a:lnTo>
                  <a:pt x="32353" y="1072259"/>
                </a:lnTo>
                <a:lnTo>
                  <a:pt x="67465" y="1095932"/>
                </a:lnTo>
                <a:lnTo>
                  <a:pt x="110462" y="1104612"/>
                </a:lnTo>
                <a:lnTo>
                  <a:pt x="2681382" y="1104612"/>
                </a:lnTo>
                <a:lnTo>
                  <a:pt x="2724379" y="1095932"/>
                </a:lnTo>
                <a:lnTo>
                  <a:pt x="2759491" y="1072259"/>
                </a:lnTo>
                <a:lnTo>
                  <a:pt x="2783164" y="1037147"/>
                </a:lnTo>
                <a:lnTo>
                  <a:pt x="2791844" y="994150"/>
                </a:lnTo>
                <a:lnTo>
                  <a:pt x="2791844" y="110462"/>
                </a:lnTo>
                <a:lnTo>
                  <a:pt x="2783164" y="67465"/>
                </a:lnTo>
                <a:lnTo>
                  <a:pt x="2759491" y="32353"/>
                </a:lnTo>
                <a:lnTo>
                  <a:pt x="2724379" y="8680"/>
                </a:lnTo>
                <a:lnTo>
                  <a:pt x="2681382" y="0"/>
                </a:lnTo>
                <a:close/>
              </a:path>
            </a:pathLst>
          </a:custGeom>
          <a:solidFill>
            <a:srgbClr val="C00000"/>
          </a:solidFill>
        </p:spPr>
        <p:txBody>
          <a:bodyPr wrap="square" lIns="0" tIns="0" rIns="0" bIns="0" rtlCol="0"/>
          <a:lstStyle/>
          <a:p>
            <a:endParaRPr>
              <a:latin typeface="+mn-lt"/>
            </a:endParaRPr>
          </a:p>
        </p:txBody>
      </p:sp>
      <p:sp>
        <p:nvSpPr>
          <p:cNvPr id="9" name="object 7"/>
          <p:cNvSpPr/>
          <p:nvPr/>
        </p:nvSpPr>
        <p:spPr>
          <a:xfrm>
            <a:off x="5712356" y="1417340"/>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endParaRPr>
              <a:latin typeface="+mn-lt"/>
            </a:endParaRPr>
          </a:p>
        </p:txBody>
      </p:sp>
      <p:sp>
        <p:nvSpPr>
          <p:cNvPr id="10" name="object 8"/>
          <p:cNvSpPr txBox="1"/>
          <p:nvPr/>
        </p:nvSpPr>
        <p:spPr>
          <a:xfrm>
            <a:off x="6029478" y="1647511"/>
            <a:ext cx="2157730" cy="871521"/>
          </a:xfrm>
          <a:prstGeom prst="rect">
            <a:avLst/>
          </a:prstGeom>
        </p:spPr>
        <p:txBody>
          <a:bodyPr vert="horz" wrap="square" lIns="0" tIns="55880" rIns="0" bIns="0" rtlCol="0">
            <a:spAutoFit/>
          </a:bodyPr>
          <a:lstStyle/>
          <a:p>
            <a:pPr marL="217170" marR="5080" indent="-205104" algn="ctr">
              <a:lnSpc>
                <a:spcPts val="2070"/>
              </a:lnSpc>
              <a:spcBef>
                <a:spcPts val="440"/>
              </a:spcBef>
            </a:pPr>
            <a:r>
              <a:rPr sz="2200" b="1" spc="-5" dirty="0">
                <a:solidFill>
                  <a:srgbClr val="FFFFFF"/>
                </a:solidFill>
                <a:latin typeface="+mn-lt"/>
                <a:cs typeface="Arial"/>
              </a:rPr>
              <a:t>Requerimientos</a:t>
            </a:r>
            <a:r>
              <a:rPr sz="2200" b="1" spc="-50" dirty="0">
                <a:solidFill>
                  <a:srgbClr val="FFFFFF"/>
                </a:solidFill>
                <a:latin typeface="+mn-lt"/>
                <a:cs typeface="Arial"/>
              </a:rPr>
              <a:t> </a:t>
            </a:r>
            <a:r>
              <a:rPr sz="2200" b="1" dirty="0">
                <a:solidFill>
                  <a:srgbClr val="FFFFFF"/>
                </a:solidFill>
                <a:latin typeface="+mn-lt"/>
                <a:cs typeface="Arial"/>
              </a:rPr>
              <a:t>de  </a:t>
            </a:r>
            <a:r>
              <a:rPr sz="2200" b="1" spc="-5" dirty="0">
                <a:solidFill>
                  <a:srgbClr val="FFFFFF"/>
                </a:solidFill>
                <a:latin typeface="+mn-lt"/>
                <a:cs typeface="Arial"/>
              </a:rPr>
              <a:t>Financiamiento</a:t>
            </a:r>
            <a:endParaRPr sz="2200" b="1" dirty="0">
              <a:latin typeface="+mn-lt"/>
              <a:cs typeface="Arial"/>
            </a:endParaRPr>
          </a:p>
        </p:txBody>
      </p:sp>
      <p:sp>
        <p:nvSpPr>
          <p:cNvPr id="11" name="object 9"/>
          <p:cNvSpPr/>
          <p:nvPr/>
        </p:nvSpPr>
        <p:spPr>
          <a:xfrm>
            <a:off x="4823640" y="3205522"/>
            <a:ext cx="889000" cy="34925"/>
          </a:xfrm>
          <a:custGeom>
            <a:avLst/>
            <a:gdLst/>
            <a:ahLst/>
            <a:cxnLst/>
            <a:rect l="l" t="t" r="r" b="b"/>
            <a:pathLst>
              <a:path w="889000" h="34925">
                <a:moveTo>
                  <a:pt x="0" y="0"/>
                </a:moveTo>
                <a:lnTo>
                  <a:pt x="888716" y="34430"/>
                </a:lnTo>
              </a:path>
            </a:pathLst>
          </a:custGeom>
          <a:ln w="10794">
            <a:solidFill>
              <a:srgbClr val="C00000"/>
            </a:solidFill>
          </a:ln>
        </p:spPr>
        <p:txBody>
          <a:bodyPr wrap="square" lIns="0" tIns="0" rIns="0" bIns="0" rtlCol="0"/>
          <a:lstStyle/>
          <a:p>
            <a:endParaRPr>
              <a:latin typeface="+mn-lt"/>
            </a:endParaRPr>
          </a:p>
        </p:txBody>
      </p:sp>
      <p:sp>
        <p:nvSpPr>
          <p:cNvPr id="12" name="object 10"/>
          <p:cNvSpPr/>
          <p:nvPr/>
        </p:nvSpPr>
        <p:spPr>
          <a:xfrm>
            <a:off x="5712356" y="2687647"/>
            <a:ext cx="2792095" cy="1104900"/>
          </a:xfrm>
          <a:custGeom>
            <a:avLst/>
            <a:gdLst/>
            <a:ahLst/>
            <a:cxnLst/>
            <a:rect l="l" t="t" r="r" b="b"/>
            <a:pathLst>
              <a:path w="2792095" h="1104900">
                <a:moveTo>
                  <a:pt x="2681382" y="0"/>
                </a:moveTo>
                <a:lnTo>
                  <a:pt x="110462" y="0"/>
                </a:lnTo>
                <a:lnTo>
                  <a:pt x="67465" y="8680"/>
                </a:lnTo>
                <a:lnTo>
                  <a:pt x="32353" y="32353"/>
                </a:lnTo>
                <a:lnTo>
                  <a:pt x="8680" y="67464"/>
                </a:lnTo>
                <a:lnTo>
                  <a:pt x="0" y="110460"/>
                </a:lnTo>
                <a:lnTo>
                  <a:pt x="0" y="994150"/>
                </a:lnTo>
                <a:lnTo>
                  <a:pt x="8680" y="1037147"/>
                </a:lnTo>
                <a:lnTo>
                  <a:pt x="32353" y="1072259"/>
                </a:lnTo>
                <a:lnTo>
                  <a:pt x="67465" y="1095932"/>
                </a:lnTo>
                <a:lnTo>
                  <a:pt x="110462" y="1104612"/>
                </a:lnTo>
                <a:lnTo>
                  <a:pt x="2681382" y="1104612"/>
                </a:lnTo>
                <a:lnTo>
                  <a:pt x="2724379" y="1095932"/>
                </a:lnTo>
                <a:lnTo>
                  <a:pt x="2759491" y="1072259"/>
                </a:lnTo>
                <a:lnTo>
                  <a:pt x="2783164" y="1037147"/>
                </a:lnTo>
                <a:lnTo>
                  <a:pt x="2791844" y="994150"/>
                </a:lnTo>
                <a:lnTo>
                  <a:pt x="2791844" y="110460"/>
                </a:lnTo>
                <a:lnTo>
                  <a:pt x="2783164" y="67464"/>
                </a:lnTo>
                <a:lnTo>
                  <a:pt x="2759491" y="32353"/>
                </a:lnTo>
                <a:lnTo>
                  <a:pt x="2724379" y="8680"/>
                </a:lnTo>
                <a:lnTo>
                  <a:pt x="2681382" y="0"/>
                </a:lnTo>
                <a:close/>
              </a:path>
            </a:pathLst>
          </a:custGeom>
          <a:solidFill>
            <a:srgbClr val="C00000"/>
          </a:solidFill>
        </p:spPr>
        <p:txBody>
          <a:bodyPr wrap="square" lIns="0" tIns="0" rIns="0" bIns="0" rtlCol="0"/>
          <a:lstStyle/>
          <a:p>
            <a:endParaRPr>
              <a:latin typeface="+mn-lt"/>
            </a:endParaRPr>
          </a:p>
        </p:txBody>
      </p:sp>
      <p:sp>
        <p:nvSpPr>
          <p:cNvPr id="13" name="object 11"/>
          <p:cNvSpPr/>
          <p:nvPr/>
        </p:nvSpPr>
        <p:spPr>
          <a:xfrm>
            <a:off x="5712356" y="2687647"/>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endParaRPr>
              <a:latin typeface="+mn-lt"/>
            </a:endParaRPr>
          </a:p>
        </p:txBody>
      </p:sp>
      <p:sp>
        <p:nvSpPr>
          <p:cNvPr id="14" name="object 12"/>
          <p:cNvSpPr txBox="1"/>
          <p:nvPr/>
        </p:nvSpPr>
        <p:spPr>
          <a:xfrm>
            <a:off x="5868144" y="2712665"/>
            <a:ext cx="2449283" cy="936923"/>
          </a:xfrm>
          <a:prstGeom prst="rect">
            <a:avLst/>
          </a:prstGeom>
        </p:spPr>
        <p:txBody>
          <a:bodyPr vert="horz" wrap="square" lIns="0" tIns="52705" rIns="0" bIns="0" rtlCol="0">
            <a:spAutoFit/>
          </a:bodyPr>
          <a:lstStyle/>
          <a:p>
            <a:pPr marL="12700" marR="5080" algn="ctr">
              <a:lnSpc>
                <a:spcPct val="86800"/>
              </a:lnSpc>
              <a:spcBef>
                <a:spcPts val="415"/>
              </a:spcBef>
            </a:pPr>
            <a:r>
              <a:rPr sz="2200" b="1" spc="-5" dirty="0">
                <a:solidFill>
                  <a:srgbClr val="FFFFFF"/>
                </a:solidFill>
                <a:latin typeface="+mn-lt"/>
                <a:cs typeface="Arial"/>
              </a:rPr>
              <a:t>Proporción </a:t>
            </a:r>
            <a:r>
              <a:rPr sz="2200" b="1" dirty="0">
                <a:solidFill>
                  <a:srgbClr val="FFFFFF"/>
                </a:solidFill>
                <a:latin typeface="+mn-lt"/>
                <a:cs typeface="Arial"/>
              </a:rPr>
              <a:t>de  </a:t>
            </a:r>
            <a:r>
              <a:rPr sz="2200" b="1" spc="-5" dirty="0">
                <a:solidFill>
                  <a:srgbClr val="FFFFFF"/>
                </a:solidFill>
                <a:latin typeface="+mn-lt"/>
                <a:cs typeface="Arial"/>
              </a:rPr>
              <a:t>tenedores </a:t>
            </a:r>
            <a:r>
              <a:rPr sz="2200" b="1" dirty="0">
                <a:solidFill>
                  <a:srgbClr val="FFFFFF"/>
                </a:solidFill>
                <a:latin typeface="+mn-lt"/>
                <a:cs typeface="Arial"/>
              </a:rPr>
              <a:t>de</a:t>
            </a:r>
            <a:r>
              <a:rPr sz="2200" b="1" spc="-65" dirty="0">
                <a:solidFill>
                  <a:srgbClr val="FFFFFF"/>
                </a:solidFill>
                <a:latin typeface="+mn-lt"/>
                <a:cs typeface="Arial"/>
              </a:rPr>
              <a:t> </a:t>
            </a:r>
            <a:r>
              <a:rPr sz="2200" b="1" dirty="0">
                <a:solidFill>
                  <a:srgbClr val="FFFFFF"/>
                </a:solidFill>
                <a:latin typeface="+mn-lt"/>
                <a:cs typeface="Arial"/>
              </a:rPr>
              <a:t>deuda  </a:t>
            </a:r>
            <a:r>
              <a:rPr sz="2200" b="1" spc="-5" dirty="0">
                <a:solidFill>
                  <a:srgbClr val="FFFFFF"/>
                </a:solidFill>
                <a:latin typeface="+mn-lt"/>
                <a:cs typeface="Arial"/>
              </a:rPr>
              <a:t>No-Residentes</a:t>
            </a:r>
            <a:endParaRPr sz="2200" b="1" dirty="0">
              <a:latin typeface="+mn-lt"/>
              <a:cs typeface="Arial"/>
            </a:endParaRPr>
          </a:p>
        </p:txBody>
      </p:sp>
      <p:sp>
        <p:nvSpPr>
          <p:cNvPr id="15" name="object 13"/>
          <p:cNvSpPr/>
          <p:nvPr/>
        </p:nvSpPr>
        <p:spPr>
          <a:xfrm>
            <a:off x="4823640" y="3205522"/>
            <a:ext cx="889000" cy="1304925"/>
          </a:xfrm>
          <a:custGeom>
            <a:avLst/>
            <a:gdLst/>
            <a:ahLst/>
            <a:cxnLst/>
            <a:rect l="l" t="t" r="r" b="b"/>
            <a:pathLst>
              <a:path w="889000" h="1304925">
                <a:moveTo>
                  <a:pt x="0" y="0"/>
                </a:moveTo>
                <a:lnTo>
                  <a:pt x="888716" y="1304736"/>
                </a:lnTo>
              </a:path>
            </a:pathLst>
          </a:custGeom>
          <a:ln w="10795">
            <a:solidFill>
              <a:srgbClr val="C00000"/>
            </a:solidFill>
          </a:ln>
        </p:spPr>
        <p:txBody>
          <a:bodyPr wrap="square" lIns="0" tIns="0" rIns="0" bIns="0" rtlCol="0"/>
          <a:lstStyle/>
          <a:p>
            <a:endParaRPr>
              <a:latin typeface="+mn-lt"/>
            </a:endParaRPr>
          </a:p>
        </p:txBody>
      </p:sp>
      <p:sp>
        <p:nvSpPr>
          <p:cNvPr id="16" name="object 14"/>
          <p:cNvSpPr/>
          <p:nvPr/>
        </p:nvSpPr>
        <p:spPr>
          <a:xfrm>
            <a:off x="5712356" y="3957953"/>
            <a:ext cx="2792095" cy="1104900"/>
          </a:xfrm>
          <a:custGeom>
            <a:avLst/>
            <a:gdLst/>
            <a:ahLst/>
            <a:cxnLst/>
            <a:rect l="l" t="t" r="r" b="b"/>
            <a:pathLst>
              <a:path w="2792095" h="1104900">
                <a:moveTo>
                  <a:pt x="2681382" y="0"/>
                </a:moveTo>
                <a:lnTo>
                  <a:pt x="110462" y="0"/>
                </a:lnTo>
                <a:lnTo>
                  <a:pt x="67465" y="8680"/>
                </a:lnTo>
                <a:lnTo>
                  <a:pt x="32353" y="32353"/>
                </a:lnTo>
                <a:lnTo>
                  <a:pt x="8680" y="67464"/>
                </a:lnTo>
                <a:lnTo>
                  <a:pt x="0" y="110460"/>
                </a:lnTo>
                <a:lnTo>
                  <a:pt x="0" y="994150"/>
                </a:lnTo>
                <a:lnTo>
                  <a:pt x="8680" y="1037147"/>
                </a:lnTo>
                <a:lnTo>
                  <a:pt x="32353" y="1072258"/>
                </a:lnTo>
                <a:lnTo>
                  <a:pt x="67465" y="1095931"/>
                </a:lnTo>
                <a:lnTo>
                  <a:pt x="110462" y="1104612"/>
                </a:lnTo>
                <a:lnTo>
                  <a:pt x="2681382" y="1104612"/>
                </a:lnTo>
                <a:lnTo>
                  <a:pt x="2724379" y="1095931"/>
                </a:lnTo>
                <a:lnTo>
                  <a:pt x="2759491" y="1072258"/>
                </a:lnTo>
                <a:lnTo>
                  <a:pt x="2783164" y="1037147"/>
                </a:lnTo>
                <a:lnTo>
                  <a:pt x="2791844" y="994150"/>
                </a:lnTo>
                <a:lnTo>
                  <a:pt x="2791844" y="110460"/>
                </a:lnTo>
                <a:lnTo>
                  <a:pt x="2783164" y="67464"/>
                </a:lnTo>
                <a:lnTo>
                  <a:pt x="2759491" y="32353"/>
                </a:lnTo>
                <a:lnTo>
                  <a:pt x="2724379" y="8680"/>
                </a:lnTo>
                <a:lnTo>
                  <a:pt x="2681382" y="0"/>
                </a:lnTo>
                <a:close/>
              </a:path>
            </a:pathLst>
          </a:custGeom>
          <a:solidFill>
            <a:srgbClr val="C00000"/>
          </a:solidFill>
        </p:spPr>
        <p:txBody>
          <a:bodyPr wrap="square" lIns="0" tIns="0" rIns="0" bIns="0" rtlCol="0"/>
          <a:lstStyle/>
          <a:p>
            <a:endParaRPr>
              <a:latin typeface="+mn-lt"/>
            </a:endParaRPr>
          </a:p>
        </p:txBody>
      </p:sp>
      <p:sp>
        <p:nvSpPr>
          <p:cNvPr id="17" name="object 15"/>
          <p:cNvSpPr/>
          <p:nvPr/>
        </p:nvSpPr>
        <p:spPr>
          <a:xfrm>
            <a:off x="5712356" y="3957953"/>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endParaRPr>
              <a:latin typeface="+mn-lt"/>
            </a:endParaRPr>
          </a:p>
        </p:txBody>
      </p:sp>
      <p:sp>
        <p:nvSpPr>
          <p:cNvPr id="18" name="object 16"/>
          <p:cNvSpPr txBox="1"/>
          <p:nvPr/>
        </p:nvSpPr>
        <p:spPr>
          <a:xfrm>
            <a:off x="5838851" y="4188124"/>
            <a:ext cx="2539365" cy="602216"/>
          </a:xfrm>
          <a:prstGeom prst="rect">
            <a:avLst/>
          </a:prstGeom>
        </p:spPr>
        <p:txBody>
          <a:bodyPr vert="horz" wrap="square" lIns="0" tIns="55880" rIns="0" bIns="0" rtlCol="0">
            <a:spAutoFit/>
          </a:bodyPr>
          <a:lstStyle/>
          <a:p>
            <a:pPr marL="640715" marR="5080" indent="-628650">
              <a:lnSpc>
                <a:spcPts val="2070"/>
              </a:lnSpc>
              <a:spcBef>
                <a:spcPts val="440"/>
              </a:spcBef>
            </a:pPr>
            <a:r>
              <a:rPr sz="2200" b="1" spc="-5" dirty="0">
                <a:solidFill>
                  <a:srgbClr val="FFFFFF"/>
                </a:solidFill>
                <a:latin typeface="+mn-lt"/>
                <a:cs typeface="Arial"/>
              </a:rPr>
              <a:t>Mediciones </a:t>
            </a:r>
            <a:r>
              <a:rPr sz="2200" b="1" dirty="0">
                <a:solidFill>
                  <a:srgbClr val="FFFFFF"/>
                </a:solidFill>
                <a:latin typeface="+mn-lt"/>
                <a:cs typeface="Arial"/>
              </a:rPr>
              <a:t>de</a:t>
            </a:r>
            <a:r>
              <a:rPr sz="2200" b="1" spc="-55" dirty="0">
                <a:solidFill>
                  <a:srgbClr val="FFFFFF"/>
                </a:solidFill>
                <a:latin typeface="+mn-lt"/>
                <a:cs typeface="Arial"/>
              </a:rPr>
              <a:t> </a:t>
            </a:r>
            <a:r>
              <a:rPr sz="2200" b="1" dirty="0">
                <a:solidFill>
                  <a:srgbClr val="FFFFFF"/>
                </a:solidFill>
                <a:latin typeface="+mn-lt"/>
                <a:cs typeface="Arial"/>
              </a:rPr>
              <a:t>acceso  al</a:t>
            </a:r>
            <a:r>
              <a:rPr sz="2200" b="1" spc="-15" dirty="0">
                <a:solidFill>
                  <a:srgbClr val="FFFFFF"/>
                </a:solidFill>
                <a:latin typeface="+mn-lt"/>
                <a:cs typeface="Arial"/>
              </a:rPr>
              <a:t> </a:t>
            </a:r>
            <a:r>
              <a:rPr sz="2200" b="1" spc="-5" dirty="0">
                <a:solidFill>
                  <a:srgbClr val="FFFFFF"/>
                </a:solidFill>
                <a:latin typeface="+mn-lt"/>
                <a:cs typeface="Arial"/>
              </a:rPr>
              <a:t>mercado</a:t>
            </a:r>
            <a:endParaRPr sz="2200" b="1" dirty="0">
              <a:latin typeface="+mn-lt"/>
              <a:cs typeface="Arial"/>
            </a:endParaRPr>
          </a:p>
        </p:txBody>
      </p:sp>
      <p:sp>
        <p:nvSpPr>
          <p:cNvPr id="19"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a:lnSpc>
                <a:spcPts val="1300"/>
              </a:lnSpc>
              <a:spcBef>
                <a:spcPts val="145"/>
              </a:spcBef>
            </a:pPr>
            <a:r>
              <a:rPr lang="es-CO" sz="900" b="1" dirty="0">
                <a:latin typeface="+mn-lt"/>
              </a:rPr>
              <a:t>Los </a:t>
            </a:r>
            <a:r>
              <a:rPr lang="es-CO" sz="900" b="1" spc="-5" dirty="0">
                <a:latin typeface="+mn-lt"/>
              </a:rPr>
              <a:t>Reportes </a:t>
            </a:r>
            <a:r>
              <a:rPr lang="es-CO" sz="900" b="1" dirty="0">
                <a:latin typeface="+mn-lt"/>
              </a:rPr>
              <a:t>de </a:t>
            </a:r>
            <a:r>
              <a:rPr lang="es-CO" sz="900" b="1" spc="-5" dirty="0">
                <a:latin typeface="+mn-lt"/>
              </a:rPr>
              <a:t>Finanzas Publicas </a:t>
            </a:r>
            <a:r>
              <a:rPr lang="es-CO" sz="900" b="1" dirty="0">
                <a:latin typeface="+mn-lt"/>
              </a:rPr>
              <a:t>y los </a:t>
            </a:r>
            <a:r>
              <a:rPr lang="es-CO" sz="900" b="1" spc="-5" dirty="0">
                <a:latin typeface="+mn-lt"/>
              </a:rPr>
              <a:t>Fundamentos  del Análisis del Riesgo Soberano, agosto</a:t>
            </a:r>
            <a:r>
              <a:rPr lang="es-CO" sz="900" b="1" spc="-35" dirty="0">
                <a:latin typeface="+mn-lt"/>
              </a:rPr>
              <a:t> </a:t>
            </a:r>
            <a:r>
              <a:rPr lang="es-CO" sz="900" b="1" spc="-10" dirty="0">
                <a:latin typeface="+mn-lt"/>
              </a:rPr>
              <a:t>2017</a:t>
            </a:r>
          </a:p>
        </p:txBody>
      </p:sp>
    </p:spTree>
    <p:extLst>
      <p:ext uri="{BB962C8B-B14F-4D97-AF65-F5344CB8AC3E}">
        <p14:creationId xmlns:p14="http://schemas.microsoft.com/office/powerpoint/2010/main" val="3287875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latin typeface="+mn-lt"/>
              </a:rPr>
              <a:pPr/>
              <a:t>51</a:t>
            </a:fld>
            <a:endParaRPr lang="es-ES_tradnl" dirty="0">
              <a:latin typeface="+mn-lt"/>
            </a:endParaRPr>
          </a:p>
        </p:txBody>
      </p:sp>
      <p:sp>
        <p:nvSpPr>
          <p:cNvPr id="3" name="object 2"/>
          <p:cNvSpPr txBox="1">
            <a:spLocks/>
          </p:cNvSpPr>
          <p:nvPr/>
        </p:nvSpPr>
        <p:spPr>
          <a:xfrm>
            <a:off x="145257" y="-87838"/>
            <a:ext cx="8044815" cy="1138555"/>
          </a:xfrm>
          <a:prstGeom prst="rect">
            <a:avLst/>
          </a:prstGeom>
        </p:spPr>
        <p:txBody>
          <a:bodyPr vert="horz" wrap="square" lIns="0" tIns="139065"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7145">
              <a:spcBef>
                <a:spcPts val="1095"/>
              </a:spcBef>
            </a:pPr>
            <a:r>
              <a:rPr lang="es-CO" sz="3500" kern="0" spc="-5">
                <a:latin typeface="+mn-lt"/>
              </a:rPr>
              <a:t>Susceptibilidad </a:t>
            </a:r>
            <a:r>
              <a:rPr lang="es-CO" sz="3500" kern="0">
                <a:latin typeface="+mn-lt"/>
              </a:rPr>
              <a:t>a Eventos de </a:t>
            </a:r>
            <a:r>
              <a:rPr lang="es-CO" sz="3500" kern="0" spc="-5">
                <a:latin typeface="+mn-lt"/>
              </a:rPr>
              <a:t>Riesgo</a:t>
            </a:r>
            <a:r>
              <a:rPr lang="es-CO" sz="3500" kern="0" spc="15">
                <a:latin typeface="+mn-lt"/>
              </a:rPr>
              <a:t> </a:t>
            </a:r>
            <a:r>
              <a:rPr lang="es-CO" sz="3500" kern="0" spc="-5">
                <a:latin typeface="+mn-lt"/>
              </a:rPr>
              <a:t>(III)</a:t>
            </a:r>
            <a:endParaRPr lang="es-CO" sz="3500" kern="0">
              <a:latin typeface="+mn-lt"/>
            </a:endParaRPr>
          </a:p>
          <a:p>
            <a:pPr marL="12700">
              <a:spcBef>
                <a:spcPts val="685"/>
              </a:spcBef>
            </a:pPr>
            <a:r>
              <a:rPr lang="es-CO" sz="2400" kern="0" spc="-5">
                <a:latin typeface="+mn-lt"/>
              </a:rPr>
              <a:t>¿Cómo influyen </a:t>
            </a:r>
            <a:r>
              <a:rPr lang="es-CO" sz="2400" kern="0">
                <a:latin typeface="+mn-lt"/>
              </a:rPr>
              <a:t>los </a:t>
            </a:r>
            <a:r>
              <a:rPr lang="es-CO" sz="2400" kern="0" spc="-5">
                <a:latin typeface="+mn-lt"/>
              </a:rPr>
              <a:t>reportes </a:t>
            </a:r>
            <a:r>
              <a:rPr lang="es-CO" sz="2400" kern="0">
                <a:latin typeface="+mn-lt"/>
              </a:rPr>
              <a:t>de </a:t>
            </a:r>
            <a:r>
              <a:rPr lang="es-CO" sz="2400" kern="0" spc="-5">
                <a:latin typeface="+mn-lt"/>
              </a:rPr>
              <a:t>finanzas</a:t>
            </a:r>
            <a:r>
              <a:rPr lang="es-CO" sz="2400" kern="0" spc="-10">
                <a:latin typeface="+mn-lt"/>
              </a:rPr>
              <a:t> </a:t>
            </a:r>
            <a:r>
              <a:rPr lang="es-CO" sz="2400" kern="0">
                <a:latin typeface="+mn-lt"/>
              </a:rPr>
              <a:t>públicas?</a:t>
            </a:r>
          </a:p>
        </p:txBody>
      </p:sp>
      <p:sp>
        <p:nvSpPr>
          <p:cNvPr id="4" name="object 3"/>
          <p:cNvSpPr txBox="1"/>
          <p:nvPr/>
        </p:nvSpPr>
        <p:spPr>
          <a:xfrm>
            <a:off x="70992" y="1417341"/>
            <a:ext cx="8461448" cy="3668953"/>
          </a:xfrm>
          <a:prstGeom prst="rect">
            <a:avLst/>
          </a:prstGeom>
        </p:spPr>
        <p:txBody>
          <a:bodyPr vert="horz" wrap="square" lIns="0" tIns="113030" rIns="0" bIns="0" rtlCol="0">
            <a:spAutoFit/>
          </a:bodyPr>
          <a:lstStyle/>
          <a:p>
            <a:pPr marL="12700">
              <a:lnSpc>
                <a:spcPct val="100000"/>
              </a:lnSpc>
              <a:spcBef>
                <a:spcPts val="890"/>
              </a:spcBef>
              <a:tabLst>
                <a:tab pos="304165" algn="l"/>
              </a:tabLst>
            </a:pPr>
            <a:r>
              <a:rPr sz="3200" dirty="0">
                <a:solidFill>
                  <a:srgbClr val="009FDF"/>
                </a:solidFill>
                <a:latin typeface="+mn-lt"/>
                <a:cs typeface="Arial"/>
              </a:rPr>
              <a:t>»	</a:t>
            </a:r>
            <a:r>
              <a:rPr sz="3200" b="1" i="1" spc="-5" dirty="0">
                <a:latin typeface="+mn-lt"/>
                <a:cs typeface="Arial"/>
              </a:rPr>
              <a:t>Requerimientos brutos </a:t>
            </a:r>
            <a:r>
              <a:rPr sz="3200" b="1" i="1" dirty="0">
                <a:latin typeface="+mn-lt"/>
                <a:cs typeface="Arial"/>
              </a:rPr>
              <a:t>de </a:t>
            </a:r>
            <a:r>
              <a:rPr sz="3200" b="1" i="1" spc="-5" dirty="0">
                <a:latin typeface="+mn-lt"/>
                <a:cs typeface="Arial"/>
              </a:rPr>
              <a:t>financiamiento </a:t>
            </a:r>
            <a:r>
              <a:rPr sz="3200" b="1" i="1" dirty="0">
                <a:latin typeface="+mn-lt"/>
                <a:cs typeface="Arial"/>
              </a:rPr>
              <a:t>del</a:t>
            </a:r>
            <a:r>
              <a:rPr lang="es-CO" sz="3200" b="1" i="1" spc="-10" dirty="0">
                <a:latin typeface="+mn-lt"/>
                <a:cs typeface="Arial"/>
              </a:rPr>
              <a:t> 	</a:t>
            </a:r>
            <a:r>
              <a:rPr sz="3200" b="1" i="1" spc="-5" dirty="0" err="1">
                <a:latin typeface="+mn-lt"/>
                <a:cs typeface="Arial"/>
              </a:rPr>
              <a:t>gobierno</a:t>
            </a:r>
            <a:r>
              <a:rPr sz="3200" b="1" i="1" spc="-5" dirty="0">
                <a:latin typeface="+mn-lt"/>
                <a:cs typeface="Arial"/>
              </a:rPr>
              <a:t>:</a:t>
            </a:r>
            <a:endParaRPr sz="3200" b="1" dirty="0">
              <a:latin typeface="+mn-lt"/>
              <a:cs typeface="Arial"/>
            </a:endParaRPr>
          </a:p>
          <a:p>
            <a:pPr marL="533400" marR="5080" indent="-292100" algn="just">
              <a:lnSpc>
                <a:spcPts val="1900"/>
              </a:lnSpc>
              <a:spcBef>
                <a:spcPts val="715"/>
              </a:spcBef>
              <a:tabLst>
                <a:tab pos="532765" algn="l"/>
              </a:tabLst>
            </a:pPr>
            <a:r>
              <a:rPr sz="2400" dirty="0">
                <a:solidFill>
                  <a:srgbClr val="009FDF"/>
                </a:solidFill>
                <a:latin typeface="+mn-lt"/>
                <a:cs typeface="Arial"/>
              </a:rPr>
              <a:t>–	</a:t>
            </a:r>
            <a:r>
              <a:rPr sz="2400" spc="-5" dirty="0">
                <a:latin typeface="+mn-lt"/>
                <a:cs typeface="Arial"/>
              </a:rPr>
              <a:t>¿Se contabiliza </a:t>
            </a:r>
            <a:r>
              <a:rPr sz="2400" u="sng" spc="-5" dirty="0">
                <a:uFill>
                  <a:solidFill>
                    <a:srgbClr val="000000"/>
                  </a:solidFill>
                </a:uFill>
                <a:latin typeface="+mn-lt"/>
                <a:cs typeface="Arial"/>
              </a:rPr>
              <a:t>todos</a:t>
            </a:r>
            <a:r>
              <a:rPr sz="2400" spc="-5" dirty="0">
                <a:latin typeface="+mn-lt"/>
                <a:cs typeface="Arial"/>
              </a:rPr>
              <a:t> los pasivos del gobierno que </a:t>
            </a:r>
            <a:r>
              <a:rPr sz="2400" dirty="0">
                <a:latin typeface="+mn-lt"/>
                <a:cs typeface="Arial"/>
              </a:rPr>
              <a:t>se </a:t>
            </a:r>
            <a:r>
              <a:rPr sz="2400" spc="-5" dirty="0">
                <a:latin typeface="+mn-lt"/>
                <a:cs typeface="Arial"/>
              </a:rPr>
              <a:t>deben amortizar el próximo  año?</a:t>
            </a:r>
            <a:endParaRPr sz="2400" dirty="0">
              <a:latin typeface="+mn-lt"/>
              <a:cs typeface="Arial"/>
            </a:endParaRPr>
          </a:p>
          <a:p>
            <a:pPr marL="762000" marR="541020" indent="-292100" algn="just">
              <a:lnSpc>
                <a:spcPts val="1900"/>
              </a:lnSpc>
              <a:spcBef>
                <a:spcPts val="630"/>
              </a:spcBef>
              <a:tabLst>
                <a:tab pos="761365" algn="l"/>
              </a:tabLst>
            </a:pPr>
            <a:r>
              <a:rPr sz="2400" dirty="0">
                <a:solidFill>
                  <a:srgbClr val="009FDF"/>
                </a:solidFill>
                <a:latin typeface="+mn-lt"/>
                <a:cs typeface="Arial"/>
              </a:rPr>
              <a:t>›	</a:t>
            </a:r>
            <a:r>
              <a:rPr sz="2400" spc="-10" dirty="0">
                <a:latin typeface="+mn-lt"/>
                <a:cs typeface="Arial"/>
              </a:rPr>
              <a:t>Calidad </a:t>
            </a:r>
            <a:r>
              <a:rPr sz="2400" dirty="0">
                <a:latin typeface="+mn-lt"/>
                <a:cs typeface="Arial"/>
              </a:rPr>
              <a:t>y </a:t>
            </a:r>
            <a:r>
              <a:rPr sz="2400" spc="-5" dirty="0">
                <a:latin typeface="+mn-lt"/>
                <a:cs typeface="Arial"/>
              </a:rPr>
              <a:t>transparencia de los reportes de finanzas públicas críticos para  determinar la </a:t>
            </a:r>
            <a:r>
              <a:rPr sz="2400" spc="-10" dirty="0">
                <a:latin typeface="+mn-lt"/>
                <a:cs typeface="Arial"/>
              </a:rPr>
              <a:t>probabilidad </a:t>
            </a:r>
            <a:r>
              <a:rPr sz="2400" spc="-5" dirty="0">
                <a:latin typeface="+mn-lt"/>
                <a:cs typeface="Arial"/>
              </a:rPr>
              <a:t>de que surjan presiones de</a:t>
            </a:r>
            <a:r>
              <a:rPr sz="2400" spc="65" dirty="0">
                <a:latin typeface="+mn-lt"/>
                <a:cs typeface="Arial"/>
              </a:rPr>
              <a:t> </a:t>
            </a:r>
            <a:r>
              <a:rPr sz="2400" spc="-10" dirty="0">
                <a:latin typeface="+mn-lt"/>
                <a:cs typeface="Arial"/>
              </a:rPr>
              <a:t>liquidez.</a:t>
            </a:r>
            <a:endParaRPr sz="2400" dirty="0">
              <a:latin typeface="+mn-lt"/>
              <a:cs typeface="Arial"/>
            </a:endParaRPr>
          </a:p>
          <a:p>
            <a:pPr marL="762000" marR="238125" indent="-292100" algn="just">
              <a:lnSpc>
                <a:spcPct val="99800"/>
              </a:lnSpc>
              <a:spcBef>
                <a:spcPts val="560"/>
              </a:spcBef>
              <a:tabLst>
                <a:tab pos="761365" algn="l"/>
              </a:tabLst>
            </a:pPr>
            <a:r>
              <a:rPr sz="2400" dirty="0">
                <a:solidFill>
                  <a:srgbClr val="009FDF"/>
                </a:solidFill>
                <a:latin typeface="+mn-lt"/>
                <a:cs typeface="Arial"/>
              </a:rPr>
              <a:t>›	</a:t>
            </a:r>
            <a:r>
              <a:rPr sz="2400" spc="-5" dirty="0">
                <a:latin typeface="+mn-lt"/>
                <a:cs typeface="Arial"/>
              </a:rPr>
              <a:t>Situaciones en las que además de financiar déficit fiscal </a:t>
            </a:r>
            <a:r>
              <a:rPr sz="2400" dirty="0">
                <a:latin typeface="+mn-lt"/>
                <a:cs typeface="Arial"/>
              </a:rPr>
              <a:t>y </a:t>
            </a:r>
            <a:r>
              <a:rPr sz="2400" spc="-5" dirty="0">
                <a:latin typeface="+mn-lt"/>
                <a:cs typeface="Arial"/>
              </a:rPr>
              <a:t>amortizaciones de  deuda, </a:t>
            </a:r>
            <a:r>
              <a:rPr sz="2400" dirty="0">
                <a:latin typeface="+mn-lt"/>
                <a:cs typeface="Arial"/>
              </a:rPr>
              <a:t>se </a:t>
            </a:r>
            <a:r>
              <a:rPr sz="2400" spc="-5" dirty="0">
                <a:latin typeface="+mn-lt"/>
                <a:cs typeface="Arial"/>
              </a:rPr>
              <a:t>requieren recursos para cubrir otro tipo de pasivos, p. ej. atrasos  (</a:t>
            </a:r>
            <a:r>
              <a:rPr sz="2400" i="1" spc="-5" dirty="0">
                <a:latin typeface="+mn-lt"/>
                <a:cs typeface="Arial"/>
              </a:rPr>
              <a:t>arrears</a:t>
            </a:r>
            <a:r>
              <a:rPr sz="2400" spc="-5" dirty="0">
                <a:latin typeface="+mn-lt"/>
                <a:cs typeface="Arial"/>
              </a:rPr>
              <a:t>).</a:t>
            </a:r>
            <a:endParaRPr sz="2400" dirty="0">
              <a:latin typeface="+mn-lt"/>
              <a:cs typeface="Arial"/>
            </a:endParaRPr>
          </a:p>
        </p:txBody>
      </p:sp>
      <p:sp>
        <p:nvSpPr>
          <p:cNvPr id="6"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a:lnSpc>
                <a:spcPts val="1300"/>
              </a:lnSpc>
              <a:spcBef>
                <a:spcPts val="145"/>
              </a:spcBef>
            </a:pPr>
            <a:r>
              <a:rPr lang="es-CO" sz="900" b="1" dirty="0">
                <a:latin typeface="+mn-lt"/>
              </a:rPr>
              <a:t>Los </a:t>
            </a:r>
            <a:r>
              <a:rPr lang="es-CO" sz="900" b="1" spc="-5" dirty="0">
                <a:latin typeface="+mn-lt"/>
              </a:rPr>
              <a:t>Reportes </a:t>
            </a:r>
            <a:r>
              <a:rPr lang="es-CO" sz="900" b="1" dirty="0">
                <a:latin typeface="+mn-lt"/>
              </a:rPr>
              <a:t>de </a:t>
            </a:r>
            <a:r>
              <a:rPr lang="es-CO" sz="900" b="1" spc="-5" dirty="0">
                <a:latin typeface="+mn-lt"/>
              </a:rPr>
              <a:t>Finanzas Publicas </a:t>
            </a:r>
            <a:r>
              <a:rPr lang="es-CO" sz="900" b="1" dirty="0">
                <a:latin typeface="+mn-lt"/>
              </a:rPr>
              <a:t>y los </a:t>
            </a:r>
            <a:r>
              <a:rPr lang="es-CO" sz="900" b="1" spc="-5" dirty="0">
                <a:latin typeface="+mn-lt"/>
              </a:rPr>
              <a:t>Fundamentos  del Análisis del Riesgo Soberano, agosto</a:t>
            </a:r>
            <a:r>
              <a:rPr lang="es-CO" sz="900" b="1" spc="-35" dirty="0">
                <a:latin typeface="+mn-lt"/>
              </a:rPr>
              <a:t> </a:t>
            </a:r>
            <a:r>
              <a:rPr lang="es-CO" sz="900" b="1" spc="-10" dirty="0">
                <a:latin typeface="+mn-lt"/>
              </a:rPr>
              <a:t>2017</a:t>
            </a:r>
          </a:p>
        </p:txBody>
      </p:sp>
    </p:spTree>
    <p:extLst>
      <p:ext uri="{BB962C8B-B14F-4D97-AF65-F5344CB8AC3E}">
        <p14:creationId xmlns:p14="http://schemas.microsoft.com/office/powerpoint/2010/main" val="35406981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52</a:t>
            </a:fld>
            <a:endParaRPr lang="es-ES_tradnl" dirty="0"/>
          </a:p>
        </p:txBody>
      </p:sp>
      <p:sp>
        <p:nvSpPr>
          <p:cNvPr id="6" name="2 Rectángulo"/>
          <p:cNvSpPr/>
          <p:nvPr/>
        </p:nvSpPr>
        <p:spPr>
          <a:xfrm>
            <a:off x="683568" y="2209428"/>
            <a:ext cx="3293832" cy="1025090"/>
          </a:xfrm>
          <a:prstGeom prst="rect">
            <a:avLst/>
          </a:prstGeom>
          <a:solidFill>
            <a:srgbClr val="C0504D">
              <a:hueOff val="0"/>
              <a:satOff val="0"/>
              <a:lumOff val="0"/>
              <a:alphaOff val="0"/>
            </a:srgbClr>
          </a:solidFill>
          <a:ln w="25400" cap="flat" cmpd="sng" algn="ctr">
            <a:solidFill>
              <a:schemeClr val="tx1"/>
            </a:solidFill>
            <a:prstDash val="solid"/>
          </a:ln>
          <a:effectLst>
            <a:glow rad="1397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cs typeface="+mn-cs"/>
              </a:rPr>
              <a:t>PERÍODO DE PREPARACIÓN OBLIGATORIA</a:t>
            </a:r>
          </a:p>
        </p:txBody>
      </p:sp>
      <p:sp>
        <p:nvSpPr>
          <p:cNvPr id="7" name="3 Rectángulo"/>
          <p:cNvSpPr/>
          <p:nvPr/>
        </p:nvSpPr>
        <p:spPr>
          <a:xfrm>
            <a:off x="5052054" y="2186365"/>
            <a:ext cx="3984442" cy="1103183"/>
          </a:xfrm>
          <a:prstGeom prst="rect">
            <a:avLst/>
          </a:prstGeom>
          <a:solidFill>
            <a:srgbClr val="C0504D">
              <a:hueOff val="2340759"/>
              <a:satOff val="-2919"/>
              <a:lumOff val="686"/>
              <a:alphaOff val="0"/>
            </a:srgbClr>
          </a:solidFill>
          <a:ln w="25400" cap="flat" cmpd="sng" algn="ctr">
            <a:solidFill>
              <a:schemeClr val="tx1"/>
            </a:solidFill>
            <a:prstDash val="solid"/>
          </a:ln>
          <a:effectLst>
            <a:glow rad="1016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rPr>
              <a:t>PERÍODO DE APLICACION </a:t>
            </a:r>
          </a:p>
        </p:txBody>
      </p:sp>
      <p:sp>
        <p:nvSpPr>
          <p:cNvPr id="8" name="8 CuadroTexto"/>
          <p:cNvSpPr txBox="1">
            <a:spLocks noChangeArrowheads="1"/>
          </p:cNvSpPr>
          <p:nvPr/>
        </p:nvSpPr>
        <p:spPr bwMode="auto">
          <a:xfrm>
            <a:off x="1331640" y="1562646"/>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2015  y  2017</a:t>
            </a:r>
          </a:p>
        </p:txBody>
      </p:sp>
      <p:sp>
        <p:nvSpPr>
          <p:cNvPr id="9" name="9 CuadroTexto"/>
          <p:cNvSpPr txBox="1">
            <a:spLocks noChangeArrowheads="1"/>
          </p:cNvSpPr>
          <p:nvPr/>
        </p:nvSpPr>
        <p:spPr bwMode="auto">
          <a:xfrm>
            <a:off x="6360549" y="1562646"/>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2 0 1 8</a:t>
            </a:r>
          </a:p>
        </p:txBody>
      </p:sp>
      <p:sp>
        <p:nvSpPr>
          <p:cNvPr id="10" name="12 Rectángulo"/>
          <p:cNvSpPr>
            <a:spLocks noChangeArrowheads="1"/>
          </p:cNvSpPr>
          <p:nvPr/>
        </p:nvSpPr>
        <p:spPr bwMode="auto">
          <a:xfrm>
            <a:off x="5016050" y="3906035"/>
            <a:ext cx="4020446" cy="175977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p>
            <a:pPr marL="380985" indent="-380985" fontAlgn="auto">
              <a:spcBef>
                <a:spcPts val="0"/>
              </a:spcBef>
              <a:spcAft>
                <a:spcPts val="0"/>
              </a:spcAft>
              <a:buAutoNum type="arabicPeriod"/>
              <a:defRPr/>
            </a:pPr>
            <a:r>
              <a:rPr lang="es-ES" sz="2167" b="1" kern="0" dirty="0">
                <a:solidFill>
                  <a:sysClr val="windowText" lastClr="000000"/>
                </a:solidFill>
                <a:latin typeface="Calibri"/>
              </a:rPr>
              <a:t>Enero 1: Preparación del estado de situación financiera de apertura</a:t>
            </a:r>
            <a:r>
              <a:rPr lang="es-CO" sz="2167" b="1" kern="0" dirty="0">
                <a:solidFill>
                  <a:sysClr val="windowText" lastClr="000000"/>
                </a:solidFill>
                <a:latin typeface="Calibri"/>
              </a:rPr>
              <a:t>.</a:t>
            </a:r>
          </a:p>
          <a:p>
            <a:pPr marL="380985" indent="-380985" fontAlgn="auto">
              <a:spcBef>
                <a:spcPts val="0"/>
              </a:spcBef>
              <a:spcAft>
                <a:spcPts val="0"/>
              </a:spcAft>
              <a:buAutoNum type="arabicPeriod"/>
              <a:defRPr/>
            </a:pPr>
            <a:r>
              <a:rPr lang="es-CO" sz="2167" b="1" kern="0" dirty="0">
                <a:solidFill>
                  <a:sysClr val="windowText" lastClr="000000"/>
                </a:solidFill>
                <a:latin typeface="Calibri"/>
              </a:rPr>
              <a:t>Aplicación del marco normativo.</a:t>
            </a:r>
            <a:endParaRPr lang="es-ES" sz="2333" b="1" kern="0" dirty="0">
              <a:solidFill>
                <a:sysClr val="windowText" lastClr="000000"/>
              </a:solidFill>
              <a:latin typeface="Calibri"/>
            </a:endParaRPr>
          </a:p>
        </p:txBody>
      </p:sp>
      <p:sp>
        <p:nvSpPr>
          <p:cNvPr id="11" name="20 CuadroTexto"/>
          <p:cNvSpPr txBox="1">
            <a:spLocks noChangeArrowheads="1"/>
          </p:cNvSpPr>
          <p:nvPr/>
        </p:nvSpPr>
        <p:spPr bwMode="auto">
          <a:xfrm>
            <a:off x="683568" y="3906035"/>
            <a:ext cx="3540393" cy="1759777"/>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fontAlgn="auto" hangingPunct="1">
              <a:spcBef>
                <a:spcPts val="0"/>
              </a:spcBef>
              <a:spcAft>
                <a:spcPts val="0"/>
              </a:spcAft>
              <a:defRPr/>
            </a:pPr>
            <a:r>
              <a:rPr lang="es-CO" sz="2167" kern="0" dirty="0">
                <a:solidFill>
                  <a:sysClr val="windowText" lastClr="000000"/>
                </a:solidFill>
                <a:latin typeface="Calibri" pitchFamily="34" charset="0"/>
              </a:rPr>
              <a:t>Actividades de preparación para la elaboración del balance de apertura y para la a aplicación del nuevo marco normativo.</a:t>
            </a:r>
          </a:p>
        </p:txBody>
      </p:sp>
      <p:sp>
        <p:nvSpPr>
          <p:cNvPr id="12" name="8 Flecha derecha"/>
          <p:cNvSpPr/>
          <p:nvPr/>
        </p:nvSpPr>
        <p:spPr>
          <a:xfrm>
            <a:off x="4151953" y="2230698"/>
            <a:ext cx="720080" cy="338770"/>
          </a:xfrm>
          <a:prstGeom prst="rightArrow">
            <a:avLst/>
          </a:prstGeom>
          <a:solidFill>
            <a:schemeClr val="tx1"/>
          </a:solidFill>
          <a:ln>
            <a:solidFill>
              <a:srgbClr val="FFFF00"/>
            </a:solidFill>
          </a:ln>
          <a:effectLst>
            <a:glow rad="635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917" kern="0">
              <a:solidFill>
                <a:sysClr val="window" lastClr="FFFFFF"/>
              </a:solidFill>
              <a:latin typeface="Calibri"/>
            </a:endParaRPr>
          </a:p>
        </p:txBody>
      </p:sp>
      <p:sp>
        <p:nvSpPr>
          <p:cNvPr id="13" name="9 Flecha izquierda y derecha"/>
          <p:cNvSpPr/>
          <p:nvPr/>
        </p:nvSpPr>
        <p:spPr>
          <a:xfrm>
            <a:off x="1073610" y="3380519"/>
            <a:ext cx="2760307" cy="413085"/>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4" name="10 Flecha izquierda y derecha"/>
          <p:cNvSpPr/>
          <p:nvPr/>
        </p:nvSpPr>
        <p:spPr>
          <a:xfrm>
            <a:off x="5628117" y="3433771"/>
            <a:ext cx="2760307" cy="359833"/>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5" name="Rectángulo 14"/>
          <p:cNvSpPr/>
          <p:nvPr/>
        </p:nvSpPr>
        <p:spPr>
          <a:xfrm>
            <a:off x="125413" y="49188"/>
            <a:ext cx="7866967" cy="523220"/>
          </a:xfrm>
          <a:prstGeom prst="rect">
            <a:avLst/>
          </a:prstGeom>
        </p:spPr>
        <p:txBody>
          <a:bodyPr wrap="square">
            <a:spAutoFit/>
          </a:bodyPr>
          <a:lstStyle/>
          <a:p>
            <a:pPr algn="ctr"/>
            <a:r>
              <a:rPr lang="es-ES" sz="2800" b="1" dirty="0">
                <a:solidFill>
                  <a:schemeClr val="bg1"/>
                </a:solidFill>
                <a:latin typeface="+mn-lt"/>
              </a:rPr>
              <a:t>CRONOGRAMA PARA ENTIDADES DE GOBIERNO</a:t>
            </a:r>
            <a:endParaRPr lang="es-CO" sz="2800" dirty="0">
              <a:solidFill>
                <a:schemeClr val="bg1"/>
              </a:solidFill>
              <a:latin typeface="+mn-lt"/>
            </a:endParaRPr>
          </a:p>
        </p:txBody>
      </p:sp>
      <p:sp>
        <p:nvSpPr>
          <p:cNvPr id="16" name="15 Flecha derecha"/>
          <p:cNvSpPr/>
          <p:nvPr/>
        </p:nvSpPr>
        <p:spPr>
          <a:xfrm>
            <a:off x="125413" y="90665"/>
            <a:ext cx="8695059" cy="1974747"/>
          </a:xfrm>
          <a:prstGeom prst="rightArrow">
            <a:avLst/>
          </a:prstGeom>
          <a:ln>
            <a:solidFill>
              <a:schemeClr val="tx1"/>
            </a:solidFill>
          </a:ln>
          <a:effectLst>
            <a:glow rad="63500">
              <a:schemeClr val="accent4">
                <a:satMod val="175000"/>
                <a:alpha val="40000"/>
              </a:schemeClr>
            </a:glo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7" name="16 Grupo"/>
          <p:cNvGrpSpPr/>
          <p:nvPr/>
        </p:nvGrpSpPr>
        <p:grpSpPr>
          <a:xfrm>
            <a:off x="3851920" y="18657"/>
            <a:ext cx="4140460" cy="2838843"/>
            <a:chOff x="3343920" y="647312"/>
            <a:chExt cx="4140460" cy="2725359"/>
          </a:xfrm>
        </p:grpSpPr>
        <p:sp>
          <p:nvSpPr>
            <p:cNvPr id="18" name="17 Rectángulo"/>
            <p:cNvSpPr/>
            <p:nvPr/>
          </p:nvSpPr>
          <p:spPr>
            <a:xfrm>
              <a:off x="4287043" y="2045996"/>
              <a:ext cx="3028156" cy="13266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18 Rectángulo"/>
            <p:cNvSpPr/>
            <p:nvPr/>
          </p:nvSpPr>
          <p:spPr>
            <a:xfrm>
              <a:off x="3343920" y="647312"/>
              <a:ext cx="4140460" cy="12736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13360" rIns="0" bIns="213360" numCol="1" spcCol="1270" anchor="ctr" anchorCtr="0">
              <a:noAutofit/>
            </a:bodyPr>
            <a:lstStyle/>
            <a:p>
              <a:pPr lvl="0" algn="ctr" defTabSz="933450">
                <a:lnSpc>
                  <a:spcPct val="90000"/>
                </a:lnSpc>
                <a:spcBef>
                  <a:spcPct val="0"/>
                </a:spcBef>
                <a:spcAft>
                  <a:spcPct val="35000"/>
                </a:spcAft>
              </a:pPr>
              <a:endParaRPr lang="es-ES" sz="2400" b="1" kern="1200" dirty="0"/>
            </a:p>
            <a:p>
              <a:pPr lvl="0" algn="ctr" defTabSz="933450">
                <a:lnSpc>
                  <a:spcPct val="90000"/>
                </a:lnSpc>
                <a:spcBef>
                  <a:spcPct val="0"/>
                </a:spcBef>
                <a:spcAft>
                  <a:spcPct val="35000"/>
                </a:spcAft>
              </a:pPr>
              <a:endParaRPr lang="es-ES" sz="2400" b="1" dirty="0"/>
            </a:p>
            <a:p>
              <a:pPr lvl="0" algn="ctr" defTabSz="933450">
                <a:lnSpc>
                  <a:spcPct val="90000"/>
                </a:lnSpc>
                <a:spcBef>
                  <a:spcPct val="0"/>
                </a:spcBef>
                <a:spcAft>
                  <a:spcPct val="35000"/>
                </a:spcAft>
              </a:pPr>
              <a:r>
                <a:rPr lang="es-ES" sz="2400" b="1" kern="1200" dirty="0"/>
                <a:t>Este proceso  involucra  a todas las entidades de Gobierno del Sector </a:t>
              </a:r>
              <a:r>
                <a:rPr lang="es-ES" sz="2400" b="1" dirty="0"/>
                <a:t>P</a:t>
              </a:r>
              <a:r>
                <a:rPr lang="es-ES" sz="2400" b="1" kern="1200" dirty="0"/>
                <a:t>úblico </a:t>
              </a:r>
            </a:p>
          </p:txBody>
        </p:sp>
      </p:grpSp>
      <p:grpSp>
        <p:nvGrpSpPr>
          <p:cNvPr id="20" name="19 Grupo"/>
          <p:cNvGrpSpPr/>
          <p:nvPr/>
        </p:nvGrpSpPr>
        <p:grpSpPr>
          <a:xfrm>
            <a:off x="395535" y="18657"/>
            <a:ext cx="3964261" cy="1326675"/>
            <a:chOff x="-415573" y="2045996"/>
            <a:chExt cx="3964261" cy="1326675"/>
          </a:xfrm>
        </p:grpSpPr>
        <p:sp>
          <p:nvSpPr>
            <p:cNvPr id="21" name="20 Rectángulo"/>
            <p:cNvSpPr/>
            <p:nvPr/>
          </p:nvSpPr>
          <p:spPr>
            <a:xfrm>
              <a:off x="520532" y="2045996"/>
              <a:ext cx="3028156" cy="13266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21 Rectángulo"/>
            <p:cNvSpPr/>
            <p:nvPr/>
          </p:nvSpPr>
          <p:spPr>
            <a:xfrm>
              <a:off x="-415573" y="2045996"/>
              <a:ext cx="3456385" cy="13266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13360" rIns="0" bIns="213360" numCol="1" spcCol="1270" anchor="ctr" anchorCtr="0">
              <a:noAutofit/>
            </a:bodyPr>
            <a:lstStyle/>
            <a:p>
              <a:pPr lvl="0" algn="ctr" defTabSz="933450">
                <a:lnSpc>
                  <a:spcPct val="90000"/>
                </a:lnSpc>
                <a:spcBef>
                  <a:spcPct val="0"/>
                </a:spcBef>
                <a:spcAft>
                  <a:spcPct val="35000"/>
                </a:spcAft>
              </a:pPr>
              <a:endParaRPr lang="es-ES" sz="2500" b="1" kern="1200" dirty="0">
                <a:solidFill>
                  <a:srgbClr val="C00000"/>
                </a:solidFill>
              </a:endParaRPr>
            </a:p>
            <a:p>
              <a:pPr lvl="0" algn="ctr" defTabSz="933450">
                <a:lnSpc>
                  <a:spcPct val="90000"/>
                </a:lnSpc>
                <a:spcBef>
                  <a:spcPct val="0"/>
                </a:spcBef>
                <a:spcAft>
                  <a:spcPct val="35000"/>
                </a:spcAft>
              </a:pPr>
              <a:r>
                <a:rPr lang="es-ES" sz="2500" b="1" kern="1200" dirty="0">
                  <a:solidFill>
                    <a:srgbClr val="C00000"/>
                  </a:solidFill>
                </a:rPr>
                <a:t>Su entidad no es la única!</a:t>
              </a:r>
            </a:p>
          </p:txBody>
        </p:sp>
      </p:grpSp>
    </p:spTree>
    <p:extLst>
      <p:ext uri="{BB962C8B-B14F-4D97-AF65-F5344CB8AC3E}">
        <p14:creationId xmlns:p14="http://schemas.microsoft.com/office/powerpoint/2010/main" val="180856887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animBg="1"/>
      <p:bldP spid="13"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53</a:t>
            </a:fld>
            <a:endParaRPr lang="es-ES_tradnl" dirty="0"/>
          </a:p>
        </p:txBody>
      </p:sp>
      <p:sp>
        <p:nvSpPr>
          <p:cNvPr id="5" name="Rectángulo 4"/>
          <p:cNvSpPr/>
          <p:nvPr/>
        </p:nvSpPr>
        <p:spPr>
          <a:xfrm>
            <a:off x="971600" y="121196"/>
            <a:ext cx="6696744" cy="584775"/>
          </a:xfrm>
          <a:prstGeom prst="rect">
            <a:avLst/>
          </a:prstGeom>
        </p:spPr>
        <p:txBody>
          <a:bodyPr wrap="square">
            <a:spAutoFit/>
          </a:bodyPr>
          <a:lstStyle/>
          <a:p>
            <a:pPr algn="ctr"/>
            <a:r>
              <a:rPr lang="es-CO" sz="3200" b="1" dirty="0"/>
              <a:t>RESOLUCIÓN 484 de 2017</a:t>
            </a:r>
          </a:p>
        </p:txBody>
      </p:sp>
      <p:sp>
        <p:nvSpPr>
          <p:cNvPr id="6" name="Cinta perforada 5"/>
          <p:cNvSpPr/>
          <p:nvPr/>
        </p:nvSpPr>
        <p:spPr bwMode="auto">
          <a:xfrm rot="10800000" flipV="1">
            <a:off x="683568" y="913284"/>
            <a:ext cx="7776446" cy="4177133"/>
          </a:xfrm>
          <a:prstGeom prst="flowChartPunchedTape">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algn="just"/>
            <a:r>
              <a:rPr lang="es-CO" sz="2600" b="1" dirty="0"/>
              <a:t>Por la cual se modifican el anexo de la Resolución 533 de 2015 en lo relacionado con las Normas para el Reconocimiento, Medición, Revelación y Presentación de los Hechos Económicos del Marco Normativo para Entidades de Gobierno y el artículo 4° de la Resolución 533 de 2015, y se dictan otras disposiciones</a:t>
            </a:r>
            <a:r>
              <a:rPr lang="es-CO" sz="2400" b="1" dirty="0"/>
              <a:t> &lt;</a:t>
            </a:r>
            <a:endParaRPr kumimoji="0" lang="es-CO"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07294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54</a:t>
            </a:fld>
            <a:endParaRPr lang="es-ES_tradnl" dirty="0"/>
          </a:p>
        </p:txBody>
      </p:sp>
      <p:sp>
        <p:nvSpPr>
          <p:cNvPr id="5" name="Título 1"/>
          <p:cNvSpPr txBox="1">
            <a:spLocks/>
          </p:cNvSpPr>
          <p:nvPr/>
        </p:nvSpPr>
        <p:spPr>
          <a:xfrm>
            <a:off x="-36511" y="-22820"/>
            <a:ext cx="9180512" cy="789542"/>
          </a:xfrm>
          <a:prstGeom prst="rect">
            <a:avLst/>
          </a:prstGeom>
        </p:spPr>
        <p:txBody>
          <a:bodyPr>
            <a:normAutofit fontScale="82500" lnSpcReduction="20000"/>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kern="0" dirty="0"/>
              <a:t>¿Por qué se </a:t>
            </a:r>
            <a:r>
              <a:rPr lang="es-CO" kern="0" dirty="0" err="1"/>
              <a:t>dió</a:t>
            </a:r>
            <a:r>
              <a:rPr lang="es-CO" kern="0" dirty="0"/>
              <a:t> la Modificación del Cronograma de Implementación?</a:t>
            </a:r>
          </a:p>
        </p:txBody>
      </p:sp>
      <p:graphicFrame>
        <p:nvGraphicFramePr>
          <p:cNvPr id="6" name="Diagrama 11"/>
          <p:cNvGraphicFramePr/>
          <p:nvPr>
            <p:extLst>
              <p:ext uri="{D42A27DB-BD31-4B8C-83A1-F6EECF244321}">
                <p14:modId xmlns:p14="http://schemas.microsoft.com/office/powerpoint/2010/main" val="4063393894"/>
              </p:ext>
            </p:extLst>
          </p:nvPr>
        </p:nvGraphicFramePr>
        <p:xfrm>
          <a:off x="125413" y="625252"/>
          <a:ext cx="8839075" cy="5001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00768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55</a:t>
            </a:fld>
            <a:endParaRPr lang="es-ES_tradnl" dirty="0"/>
          </a:p>
        </p:txBody>
      </p:sp>
      <p:sp>
        <p:nvSpPr>
          <p:cNvPr id="5" name="Título 1"/>
          <p:cNvSpPr txBox="1">
            <a:spLocks/>
          </p:cNvSpPr>
          <p:nvPr/>
        </p:nvSpPr>
        <p:spPr>
          <a:xfrm>
            <a:off x="-1116632" y="-94828"/>
            <a:ext cx="11443251" cy="789542"/>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kern="0" dirty="0"/>
              <a:t>Importancia del Saneamiento Contable</a:t>
            </a:r>
          </a:p>
        </p:txBody>
      </p:sp>
      <p:graphicFrame>
        <p:nvGraphicFramePr>
          <p:cNvPr id="6" name="Diagrama 6"/>
          <p:cNvGraphicFramePr/>
          <p:nvPr>
            <p:extLst>
              <p:ext uri="{D42A27DB-BD31-4B8C-83A1-F6EECF244321}">
                <p14:modId xmlns:p14="http://schemas.microsoft.com/office/powerpoint/2010/main" val="178489187"/>
              </p:ext>
            </p:extLst>
          </p:nvPr>
        </p:nvGraphicFramePr>
        <p:xfrm>
          <a:off x="-468560" y="299943"/>
          <a:ext cx="6156685" cy="5725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12 Grupo"/>
          <p:cNvGrpSpPr/>
          <p:nvPr/>
        </p:nvGrpSpPr>
        <p:grpSpPr>
          <a:xfrm>
            <a:off x="4211959" y="4513684"/>
            <a:ext cx="4959011" cy="1166742"/>
            <a:chOff x="97678" y="2197045"/>
            <a:chExt cx="5274354" cy="2000973"/>
          </a:xfrm>
        </p:grpSpPr>
        <p:sp>
          <p:nvSpPr>
            <p:cNvPr id="14" name="13 Rectángulo redondeado"/>
            <p:cNvSpPr/>
            <p:nvPr/>
          </p:nvSpPr>
          <p:spPr>
            <a:xfrm>
              <a:off x="1178575" y="2197045"/>
              <a:ext cx="4127021" cy="2000973"/>
            </a:xfrm>
            <a:prstGeom prst="roundRect">
              <a:avLst/>
            </a:prstGeom>
            <a:ln>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14 Rectángulo"/>
            <p:cNvSpPr/>
            <p:nvPr/>
          </p:nvSpPr>
          <p:spPr>
            <a:xfrm>
              <a:off x="97678" y="2261248"/>
              <a:ext cx="5274354" cy="18056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23018" tIns="68580" rIns="68580" bIns="68580" numCol="1" spcCol="1270" anchor="ctr" anchorCtr="0">
              <a:noAutofit/>
            </a:bodyPr>
            <a:lstStyle/>
            <a:p>
              <a:pPr lvl="0" algn="l" defTabSz="800100">
                <a:lnSpc>
                  <a:spcPct val="90000"/>
                </a:lnSpc>
                <a:spcBef>
                  <a:spcPct val="0"/>
                </a:spcBef>
                <a:spcAft>
                  <a:spcPct val="35000"/>
                </a:spcAft>
              </a:pPr>
              <a:r>
                <a:rPr lang="es-ES" sz="2100" b="1" kern="1200" dirty="0">
                  <a:solidFill>
                    <a:srgbClr val="C00000"/>
                  </a:solidFill>
                </a:rPr>
                <a:t>Garantizar</a:t>
              </a:r>
              <a:r>
                <a:rPr lang="es-ES" sz="2100" b="1" kern="1200" dirty="0"/>
                <a:t> que la información financiera de los primeros Estados Financieros conforme a la Res. 533 de 2015</a:t>
              </a:r>
            </a:p>
          </p:txBody>
        </p:sp>
      </p:grpSp>
      <p:grpSp>
        <p:nvGrpSpPr>
          <p:cNvPr id="16" name="15 Grupo"/>
          <p:cNvGrpSpPr/>
          <p:nvPr/>
        </p:nvGrpSpPr>
        <p:grpSpPr>
          <a:xfrm>
            <a:off x="4604992" y="1561356"/>
            <a:ext cx="4494643" cy="1545592"/>
            <a:chOff x="-420563" y="2596112"/>
            <a:chExt cx="5726159" cy="1816884"/>
          </a:xfrm>
        </p:grpSpPr>
        <p:sp>
          <p:nvSpPr>
            <p:cNvPr id="17" name="16 Rectángulo redondeado"/>
            <p:cNvSpPr/>
            <p:nvPr/>
          </p:nvSpPr>
          <p:spPr>
            <a:xfrm>
              <a:off x="692505" y="2596112"/>
              <a:ext cx="4613091" cy="1816884"/>
            </a:xfrm>
            <a:prstGeom prst="roundRect">
              <a:avLst>
                <a:gd name="adj" fmla="val 50000"/>
              </a:avLst>
            </a:prstGeom>
            <a:ln>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17 Rectángulo"/>
            <p:cNvSpPr/>
            <p:nvPr/>
          </p:nvSpPr>
          <p:spPr>
            <a:xfrm>
              <a:off x="-420563" y="2689456"/>
              <a:ext cx="5685892" cy="16802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23018" tIns="68580" rIns="68580" bIns="68580" numCol="1" spcCol="1270" anchor="ctr" anchorCtr="0">
              <a:noAutofit/>
            </a:bodyPr>
            <a:lstStyle/>
            <a:p>
              <a:pPr lvl="0"/>
              <a:r>
                <a:rPr lang="es-ES" sz="1900" b="1" dirty="0">
                  <a:solidFill>
                    <a:srgbClr val="C00000"/>
                  </a:solidFill>
                </a:rPr>
                <a:t>Cumpla</a:t>
              </a:r>
              <a:r>
                <a:rPr lang="es-ES" sz="1900" b="1" dirty="0"/>
                <a:t> con las características cualitativas fundamentales de la información financiera: </a:t>
              </a:r>
              <a:r>
                <a:rPr lang="es-ES" sz="1900" b="1" dirty="0">
                  <a:solidFill>
                    <a:srgbClr val="C00000"/>
                  </a:solidFill>
                </a:rPr>
                <a:t>Relevancia y Representación fiel</a:t>
              </a:r>
            </a:p>
          </p:txBody>
        </p:sp>
      </p:grpSp>
      <p:sp>
        <p:nvSpPr>
          <p:cNvPr id="8" name="7 Elipse"/>
          <p:cNvSpPr/>
          <p:nvPr/>
        </p:nvSpPr>
        <p:spPr>
          <a:xfrm>
            <a:off x="4788024" y="409228"/>
            <a:ext cx="1595573" cy="1368151"/>
          </a:xfrm>
          <a:prstGeom prst="ellipse">
            <a:avLst/>
          </a:prstGeom>
          <a:blipFill>
            <a:blip r:embed="rId7" cstate="email">
              <a:extLst>
                <a:ext uri="{28A0092B-C50C-407E-A947-70E740481C1C}">
                  <a14:useLocalDpi xmlns:a14="http://schemas.microsoft.com/office/drawing/2010/main"/>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2" name="11 Elipse"/>
          <p:cNvSpPr/>
          <p:nvPr/>
        </p:nvSpPr>
        <p:spPr>
          <a:xfrm>
            <a:off x="5076056" y="3217540"/>
            <a:ext cx="1502473" cy="1348188"/>
          </a:xfrm>
          <a:prstGeom prst="ellipse">
            <a:avLst/>
          </a:prstGeom>
          <a:blipFill rotWithShape="1">
            <a:blip r:embed="rId8" cstate="email">
              <a:extLst>
                <a:ext uri="{28A0092B-C50C-407E-A947-70E740481C1C}">
                  <a14:useLocalDpi xmlns:a14="http://schemas.microsoft.com/office/drawing/2010/main"/>
                </a:ext>
              </a:extLst>
            </a:blip>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9" name="18 Elipse"/>
          <p:cNvSpPr/>
          <p:nvPr/>
        </p:nvSpPr>
        <p:spPr bwMode="auto">
          <a:xfrm>
            <a:off x="6728160" y="3721596"/>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0" name="19 Elipse"/>
          <p:cNvSpPr/>
          <p:nvPr/>
        </p:nvSpPr>
        <p:spPr bwMode="auto">
          <a:xfrm>
            <a:off x="6944184" y="3217540"/>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1" name="20 Elipse"/>
          <p:cNvSpPr/>
          <p:nvPr/>
        </p:nvSpPr>
        <p:spPr bwMode="auto">
          <a:xfrm>
            <a:off x="6836510" y="3481371"/>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2" name="21 Elipse"/>
          <p:cNvSpPr/>
          <p:nvPr/>
        </p:nvSpPr>
        <p:spPr bwMode="auto">
          <a:xfrm>
            <a:off x="7307987" y="724304"/>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3" name="22 Elipse"/>
          <p:cNvSpPr/>
          <p:nvPr/>
        </p:nvSpPr>
        <p:spPr bwMode="auto">
          <a:xfrm>
            <a:off x="7261889" y="979982"/>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5" name="24 Elipse"/>
          <p:cNvSpPr/>
          <p:nvPr/>
        </p:nvSpPr>
        <p:spPr bwMode="auto">
          <a:xfrm>
            <a:off x="7202830" y="1225848"/>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6" name="25 Elipse"/>
          <p:cNvSpPr/>
          <p:nvPr/>
        </p:nvSpPr>
        <p:spPr bwMode="auto">
          <a:xfrm>
            <a:off x="7460387" y="876704"/>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7" name="26 Elipse"/>
          <p:cNvSpPr/>
          <p:nvPr/>
        </p:nvSpPr>
        <p:spPr bwMode="auto">
          <a:xfrm>
            <a:off x="7612787" y="1029104"/>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8" name="27 Elipse"/>
          <p:cNvSpPr/>
          <p:nvPr/>
        </p:nvSpPr>
        <p:spPr bwMode="auto">
          <a:xfrm>
            <a:off x="7087116" y="800950"/>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9" name="28 Elipse"/>
          <p:cNvSpPr/>
          <p:nvPr/>
        </p:nvSpPr>
        <p:spPr bwMode="auto">
          <a:xfrm>
            <a:off x="6918783" y="944883"/>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092123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56</a:t>
            </a:fld>
            <a:endParaRPr lang="es-ES_tradnl" dirty="0"/>
          </a:p>
        </p:txBody>
      </p:sp>
      <p:sp>
        <p:nvSpPr>
          <p:cNvPr id="5" name="4 Rectángulo"/>
          <p:cNvSpPr/>
          <p:nvPr/>
        </p:nvSpPr>
        <p:spPr>
          <a:xfrm>
            <a:off x="35496" y="49188"/>
            <a:ext cx="3024336" cy="4493538"/>
          </a:xfrm>
          <a:prstGeom prst="rect">
            <a:avLst/>
          </a:prstGeom>
          <a:solidFill>
            <a:schemeClr val="bg1">
              <a:lumMod val="65000"/>
            </a:schemeClr>
          </a:solidFill>
          <a:ln>
            <a:solidFill>
              <a:schemeClr val="tx1"/>
            </a:solidFill>
          </a:ln>
          <a:effectLst>
            <a:glow rad="63500">
              <a:schemeClr val="accent6">
                <a:satMod val="175000"/>
                <a:alpha val="40000"/>
              </a:schemeClr>
            </a:glow>
          </a:effectLst>
        </p:spPr>
        <p:txBody>
          <a:bodyPr wrap="square">
            <a:spAutoFit/>
          </a:bodyPr>
          <a:lstStyle/>
          <a:p>
            <a:pPr algn="ctr"/>
            <a:r>
              <a:rPr lang="es-CO" sz="2800" b="1" dirty="0"/>
              <a:t>LEY 1819  </a:t>
            </a:r>
          </a:p>
          <a:p>
            <a:pPr algn="ctr"/>
            <a:r>
              <a:rPr lang="es-CO" sz="2800" b="1" dirty="0"/>
              <a:t>(29-12-16)</a:t>
            </a:r>
          </a:p>
          <a:p>
            <a:endParaRPr lang="es-CO" dirty="0"/>
          </a:p>
          <a:p>
            <a:pPr algn="just"/>
            <a:r>
              <a:rPr lang="es-CO" b="1" dirty="0"/>
              <a:t>Por medio de la cual se adopta una reforma tributaria estructural, se fortalecen los mecanismos para la lucha contra la evasión y la elusión fiscal, y se dictan otras disposiciones.</a:t>
            </a:r>
          </a:p>
        </p:txBody>
      </p:sp>
      <p:sp>
        <p:nvSpPr>
          <p:cNvPr id="6" name="5 CuadroTexto"/>
          <p:cNvSpPr txBox="1"/>
          <p:nvPr/>
        </p:nvSpPr>
        <p:spPr>
          <a:xfrm>
            <a:off x="3635896" y="239946"/>
            <a:ext cx="5400600" cy="4647426"/>
          </a:xfrm>
          <a:prstGeom prst="rect">
            <a:avLst/>
          </a:prstGeom>
          <a:solidFill>
            <a:schemeClr val="bg2">
              <a:lumMod val="60000"/>
              <a:lumOff val="40000"/>
            </a:schemeClr>
          </a:solidFill>
          <a:ln>
            <a:solidFill>
              <a:schemeClr val="tx1"/>
            </a:solidFill>
          </a:ln>
          <a:effectLst>
            <a:glow rad="63500">
              <a:schemeClr val="accent6">
                <a:satMod val="175000"/>
                <a:alpha val="40000"/>
              </a:schemeClr>
            </a:glow>
          </a:effectLst>
        </p:spPr>
        <p:txBody>
          <a:bodyPr wrap="square" rtlCol="0">
            <a:spAutoFit/>
          </a:bodyPr>
          <a:lstStyle/>
          <a:p>
            <a:pPr algn="ctr"/>
            <a:r>
              <a:rPr lang="es-CO" sz="2800" b="1" dirty="0"/>
              <a:t>ARTÍCULO 355. SANEAMIENTO </a:t>
            </a:r>
          </a:p>
          <a:p>
            <a:pPr algn="ctr"/>
            <a:r>
              <a:rPr lang="es-CO" sz="2800" b="1" dirty="0"/>
              <a:t>  CONTABLE. </a:t>
            </a:r>
          </a:p>
          <a:p>
            <a:pPr algn="just"/>
            <a:r>
              <a:rPr lang="es-CO" sz="2400" b="1" dirty="0"/>
              <a:t>Las entidades territoriales deberán adelantar el proceso de depuración contable a que se refiere el artículo 59 de la Ley 17 39 de 2014, modificado por el artículo 261 de la Ley  1753 de 2015. El término para adelantar dicho proceso será de dos (2) años contados a partir de la vigencia de la presente ley. El cumplimiento de esta obligación deberá ser verificado por las contralorías territoriales.</a:t>
            </a:r>
          </a:p>
        </p:txBody>
      </p:sp>
      <p:sp>
        <p:nvSpPr>
          <p:cNvPr id="2" name="1 Flecha curvada hacia arriba"/>
          <p:cNvSpPr/>
          <p:nvPr/>
        </p:nvSpPr>
        <p:spPr bwMode="auto">
          <a:xfrm rot="316080">
            <a:off x="1499411" y="4745297"/>
            <a:ext cx="4451564" cy="846323"/>
          </a:xfrm>
          <a:prstGeom prst="curvedUpArrow">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5664757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24339" y="1239574"/>
            <a:ext cx="8360129" cy="3599699"/>
          </a:xfrm>
          <a:prstGeom prst="rect">
            <a:avLst/>
          </a:prstGeom>
        </p:spPr>
      </p:pic>
      <p:sp>
        <p:nvSpPr>
          <p:cNvPr id="6" name="Rectángulo 7"/>
          <p:cNvSpPr/>
          <p:nvPr/>
        </p:nvSpPr>
        <p:spPr>
          <a:xfrm>
            <a:off x="-34290" y="-22820"/>
            <a:ext cx="9173311" cy="1080290"/>
          </a:xfrm>
          <a:prstGeom prst="rect">
            <a:avLst/>
          </a:prstGeom>
        </p:spPr>
        <p:txBody>
          <a:bodyPr wrap="square" lIns="82289" tIns="41145" rIns="82289" bIns="41145">
            <a:spAutoFit/>
          </a:bodyPr>
          <a:lstStyle/>
          <a:p>
            <a:pPr algn="ctr" eaLnBrk="1" hangingPunct="1"/>
            <a:r>
              <a:rPr lang="es-CO" sz="3240" b="1" dirty="0">
                <a:solidFill>
                  <a:schemeClr val="bg1"/>
                </a:solidFill>
                <a:latin typeface="+mj-lt"/>
                <a:ea typeface="Verdana" panose="020B0604030504040204" pitchFamily="34" charset="0"/>
                <a:cs typeface="Calibri" panose="020F0502020204030204" pitchFamily="34" charset="0"/>
              </a:rPr>
              <a:t>NIVEL GENERAL DE ARMONIZACIÓN  NICSP PAÍSES </a:t>
            </a:r>
          </a:p>
          <a:p>
            <a:pPr algn="ctr" eaLnBrk="1" hangingPunct="1"/>
            <a:r>
              <a:rPr lang="es-CO" sz="3240" b="1" dirty="0">
                <a:solidFill>
                  <a:schemeClr val="bg1"/>
                </a:solidFill>
                <a:latin typeface="+mj-lt"/>
                <a:ea typeface="Verdana" panose="020B0604030504040204" pitchFamily="34" charset="0"/>
                <a:cs typeface="Calibri" panose="020F0502020204030204" pitchFamily="34" charset="0"/>
              </a:rPr>
              <a:t>AMERICA LATINA Y CARIBE  </a:t>
            </a:r>
          </a:p>
        </p:txBody>
      </p:sp>
      <p:sp>
        <p:nvSpPr>
          <p:cNvPr id="7" name="1 Rectángulo"/>
          <p:cNvSpPr/>
          <p:nvPr/>
        </p:nvSpPr>
        <p:spPr bwMode="auto">
          <a:xfrm>
            <a:off x="100303" y="5235833"/>
            <a:ext cx="2268252" cy="188814"/>
          </a:xfrm>
          <a:prstGeom prst="rect">
            <a:avLst/>
          </a:prstGeom>
          <a:solidFill>
            <a:schemeClr val="bg1"/>
          </a:solidFill>
          <a:ln w="9525" cap="flat" cmpd="sng" algn="ctr">
            <a:noFill/>
            <a:prstDash val="solid"/>
            <a:round/>
            <a:headEnd type="none" w="med" len="med"/>
            <a:tailEnd type="none" w="med" len="med"/>
          </a:ln>
          <a:effectLst/>
        </p:spPr>
        <p:txBody>
          <a:bodyPr vert="horz" wrap="square" lIns="82289" tIns="41145" rIns="82289" bIns="41145" numCol="1" spcCol="0" rtlCol="0" anchor="t" anchorCtr="0" compatLnSpc="1">
            <a:prstTxWarp prst="textNoShape">
              <a:avLst/>
            </a:prstTxWarp>
          </a:bodyPr>
          <a:lstStyle/>
          <a:p>
            <a:pPr defTabSz="822894"/>
            <a:r>
              <a:rPr lang="es-CO" sz="900" b="1" dirty="0">
                <a:latin typeface="Times New Roman" pitchFamily="18" charset="0"/>
              </a:rPr>
              <a:t>Fuente: </a:t>
            </a:r>
            <a:r>
              <a:rPr lang="es-CO" sz="900" dirty="0">
                <a:latin typeface="Times New Roman" pitchFamily="18" charset="0"/>
              </a:rPr>
              <a:t>Estudio BID . E&amp;Y </a:t>
            </a:r>
            <a:r>
              <a:rPr lang="es-CO" sz="900" dirty="0" err="1">
                <a:latin typeface="Times New Roman" pitchFamily="18" charset="0"/>
              </a:rPr>
              <a:t>Germany</a:t>
            </a:r>
            <a:r>
              <a:rPr lang="es-CO" sz="900" dirty="0">
                <a:latin typeface="Times New Roman" pitchFamily="18" charset="0"/>
              </a:rPr>
              <a:t> - 2017</a:t>
            </a:r>
          </a:p>
        </p:txBody>
      </p:sp>
    </p:spTree>
    <p:extLst>
      <p:ext uri="{BB962C8B-B14F-4D97-AF65-F5344CB8AC3E}">
        <p14:creationId xmlns:p14="http://schemas.microsoft.com/office/powerpoint/2010/main" val="495681867"/>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4"/>
          <p:cNvSpPr>
            <a:spLocks noGrp="1"/>
          </p:cNvSpPr>
          <p:nvPr>
            <p:ph type="sldNum" sz="quarter" idx="4294967295"/>
          </p:nvPr>
        </p:nvSpPr>
        <p:spPr>
          <a:xfrm>
            <a:off x="373362" y="5136226"/>
            <a:ext cx="1714500" cy="242888"/>
          </a:xfrm>
          <a:prstGeom prst="rect">
            <a:avLst/>
          </a:prstGeom>
        </p:spPr>
        <p:txBody>
          <a:bodyPr lIns="82289" tIns="41145" rIns="82289" bIns="41145"/>
          <a:lstStyle/>
          <a:p>
            <a:fld id="{2F152DCA-CD82-48DD-BE7C-A5D938300626}" type="slidenum">
              <a:rPr lang="es-ES_tradnl" smtClean="0">
                <a:solidFill>
                  <a:srgbClr val="000000"/>
                </a:solidFill>
              </a:rPr>
              <a:pPr/>
              <a:t>58</a:t>
            </a:fld>
            <a:endParaRPr lang="es-ES_tradnl">
              <a:solidFill>
                <a:srgbClr val="000000"/>
              </a:solidFill>
            </a:endParaRPr>
          </a:p>
        </p:txBody>
      </p:sp>
      <p:sp>
        <p:nvSpPr>
          <p:cNvPr id="8" name="Rectángulo 7"/>
          <p:cNvSpPr/>
          <p:nvPr/>
        </p:nvSpPr>
        <p:spPr>
          <a:xfrm>
            <a:off x="6321794" y="1431742"/>
            <a:ext cx="2780643" cy="3393261"/>
          </a:xfrm>
          <a:prstGeom prst="rect">
            <a:avLst/>
          </a:prstGeom>
        </p:spPr>
        <p:txBody>
          <a:bodyPr wrap="square" lIns="68605" tIns="34302" rIns="68605" bIns="34302">
            <a:spAutoFit/>
          </a:bodyPr>
          <a:lstStyle/>
          <a:p>
            <a:pPr algn="just"/>
            <a:r>
              <a:rPr lang="es-CO" sz="1800" b="1" dirty="0">
                <a:solidFill>
                  <a:srgbClr val="002060"/>
                </a:solidFill>
              </a:rPr>
              <a:t>Amplia gama de niveles globales de alineación: entre el 11% y el 84%. </a:t>
            </a:r>
          </a:p>
          <a:p>
            <a:pPr algn="just"/>
            <a:endParaRPr lang="es-CO" sz="1800" b="1" dirty="0">
              <a:solidFill>
                <a:srgbClr val="002060"/>
              </a:solidFill>
            </a:endParaRPr>
          </a:p>
          <a:p>
            <a:pPr algn="just"/>
            <a:r>
              <a:rPr lang="es-CO" sz="1800" b="1" dirty="0">
                <a:solidFill>
                  <a:srgbClr val="000000"/>
                </a:solidFill>
              </a:rPr>
              <a:t>Algunos países aún operan con sistema base de efectivo modificado, otros han logrado notables avances  en la implementación de las NICSP </a:t>
            </a:r>
            <a:r>
              <a:rPr lang="es-CO" sz="1800" b="1" i="1" dirty="0">
                <a:solidFill>
                  <a:srgbClr val="000000"/>
                </a:solidFill>
              </a:rPr>
              <a:t>(</a:t>
            </a:r>
            <a:r>
              <a:rPr lang="es-CO" sz="1800" b="1" i="1" dirty="0">
                <a:solidFill>
                  <a:srgbClr val="002060"/>
                </a:solidFill>
              </a:rPr>
              <a:t>Colombia, Perú, Chile</a:t>
            </a:r>
            <a:r>
              <a:rPr lang="es-CO" sz="1800" b="1" i="1" dirty="0">
                <a:solidFill>
                  <a:srgbClr val="000000"/>
                </a:solidFill>
              </a:rPr>
              <a:t>) </a:t>
            </a:r>
            <a:r>
              <a:rPr lang="es-CO" sz="1800" b="1" dirty="0">
                <a:solidFill>
                  <a:srgbClr val="000000"/>
                </a:solidFill>
              </a:rPr>
              <a:t>estando  en el período de aplicación. </a:t>
            </a:r>
          </a:p>
        </p:txBody>
      </p:sp>
      <p:pic>
        <p:nvPicPr>
          <p:cNvPr id="10" name="Imagen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68555" y="1262362"/>
            <a:ext cx="3888432" cy="3808766"/>
          </a:xfrm>
          <a:prstGeom prst="rect">
            <a:avLst/>
          </a:prstGeom>
        </p:spPr>
      </p:pic>
      <p:pic>
        <p:nvPicPr>
          <p:cNvPr id="11" name="Imagen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626163"/>
            <a:ext cx="2627786" cy="3444964"/>
          </a:xfrm>
          <a:prstGeom prst="rect">
            <a:avLst/>
          </a:prstGeom>
        </p:spPr>
      </p:pic>
      <p:sp>
        <p:nvSpPr>
          <p:cNvPr id="12" name="Elipse 11"/>
          <p:cNvSpPr/>
          <p:nvPr/>
        </p:nvSpPr>
        <p:spPr bwMode="auto">
          <a:xfrm>
            <a:off x="2692593" y="2015006"/>
            <a:ext cx="453650" cy="284231"/>
          </a:xfrm>
          <a:prstGeom prst="ellipse">
            <a:avLst/>
          </a:prstGeom>
          <a:noFill/>
          <a:ln w="28575" cap="flat" cmpd="sng" algn="ctr">
            <a:solidFill>
              <a:srgbClr val="FF0000"/>
            </a:solid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endParaRPr lang="es-CO" sz="2160">
              <a:solidFill>
                <a:srgbClr val="000000"/>
              </a:solidFill>
              <a:latin typeface="Times New Roman" pitchFamily="18" charset="0"/>
            </a:endParaRPr>
          </a:p>
        </p:txBody>
      </p:sp>
      <p:sp>
        <p:nvSpPr>
          <p:cNvPr id="14" name="Elipse 13"/>
          <p:cNvSpPr/>
          <p:nvPr/>
        </p:nvSpPr>
        <p:spPr bwMode="auto">
          <a:xfrm>
            <a:off x="5538042" y="1950199"/>
            <a:ext cx="459719" cy="324036"/>
          </a:xfrm>
          <a:prstGeom prst="ellipse">
            <a:avLst/>
          </a:prstGeom>
          <a:noFill/>
          <a:ln w="28575" cap="flat" cmpd="sng" algn="ctr">
            <a:solidFill>
              <a:srgbClr val="FF0000"/>
            </a:solid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endParaRPr lang="es-CO" sz="2160">
              <a:solidFill>
                <a:srgbClr val="000000"/>
              </a:solidFill>
              <a:latin typeface="Times New Roman" pitchFamily="18" charset="0"/>
            </a:endParaRPr>
          </a:p>
        </p:txBody>
      </p:sp>
      <p:sp>
        <p:nvSpPr>
          <p:cNvPr id="13" name="Rectángulo 7"/>
          <p:cNvSpPr/>
          <p:nvPr/>
        </p:nvSpPr>
        <p:spPr>
          <a:xfrm>
            <a:off x="10324" y="-22820"/>
            <a:ext cx="9173311" cy="1080290"/>
          </a:xfrm>
          <a:prstGeom prst="rect">
            <a:avLst/>
          </a:prstGeom>
        </p:spPr>
        <p:txBody>
          <a:bodyPr wrap="square" lIns="82289" tIns="41145" rIns="82289" bIns="41145">
            <a:spAutoFit/>
          </a:bodyPr>
          <a:lstStyle/>
          <a:p>
            <a:pPr algn="ctr" defTabSz="411447" eaLnBrk="1" fontAlgn="auto" hangingPunct="1">
              <a:spcBef>
                <a:spcPts val="0"/>
              </a:spcBef>
              <a:spcAft>
                <a:spcPts val="0"/>
              </a:spcAft>
            </a:pPr>
            <a:r>
              <a:rPr lang="es-CO" sz="3240" b="1" dirty="0">
                <a:solidFill>
                  <a:srgbClr val="FFFFFF"/>
                </a:solidFill>
                <a:latin typeface="Calibri" panose="020F0502020204030204"/>
              </a:rPr>
              <a:t>NIVEL GLOBAL DE ALINEACIÓN</a:t>
            </a:r>
            <a:r>
              <a:rPr lang="es-CO" sz="2880" b="1" dirty="0">
                <a:solidFill>
                  <a:srgbClr val="FFFFFF"/>
                </a:solidFill>
                <a:latin typeface="Calibri" panose="020F0502020204030204"/>
              </a:rPr>
              <a:t> </a:t>
            </a:r>
            <a:r>
              <a:rPr lang="es-CO" sz="3240" b="1" dirty="0">
                <a:solidFill>
                  <a:srgbClr val="FFFFFF"/>
                </a:solidFill>
                <a:latin typeface="Calibri" panose="020F0502020204030204"/>
              </a:rPr>
              <a:t>POR PAÍSES - AMÉRICA LATINA </a:t>
            </a:r>
          </a:p>
        </p:txBody>
      </p:sp>
      <p:sp>
        <p:nvSpPr>
          <p:cNvPr id="15" name="1 Rectángulo"/>
          <p:cNvSpPr/>
          <p:nvPr/>
        </p:nvSpPr>
        <p:spPr bwMode="auto">
          <a:xfrm>
            <a:off x="35496" y="5521796"/>
            <a:ext cx="2268252" cy="188814"/>
          </a:xfrm>
          <a:prstGeom prst="rect">
            <a:avLst/>
          </a:prstGeom>
          <a:solidFill>
            <a:schemeClr val="bg1"/>
          </a:solidFill>
          <a:ln w="9525" cap="flat" cmpd="sng" algn="ctr">
            <a:noFill/>
            <a:prstDash val="solid"/>
            <a:round/>
            <a:headEnd type="none" w="med" len="med"/>
            <a:tailEnd type="none" w="med" len="med"/>
          </a:ln>
          <a:effectLst/>
        </p:spPr>
        <p:txBody>
          <a:bodyPr vert="horz" wrap="square" lIns="82289" tIns="41145" rIns="82289" bIns="41145" numCol="1" spcCol="0" rtlCol="0" anchor="t" anchorCtr="0" compatLnSpc="1">
            <a:prstTxWarp prst="textNoShape">
              <a:avLst/>
            </a:prstTxWarp>
          </a:bodyPr>
          <a:lstStyle/>
          <a:p>
            <a:pPr defTabSz="822894"/>
            <a:r>
              <a:rPr lang="es-CO" sz="900" b="1" dirty="0">
                <a:latin typeface="Times New Roman" pitchFamily="18" charset="0"/>
              </a:rPr>
              <a:t>Fuente: </a:t>
            </a:r>
            <a:r>
              <a:rPr lang="es-CO" sz="900" dirty="0">
                <a:latin typeface="Times New Roman" pitchFamily="18" charset="0"/>
              </a:rPr>
              <a:t>Estudio BID . E&amp;Y </a:t>
            </a:r>
            <a:r>
              <a:rPr lang="es-CO" sz="900" dirty="0" err="1">
                <a:latin typeface="Times New Roman" pitchFamily="18" charset="0"/>
              </a:rPr>
              <a:t>Germany</a:t>
            </a:r>
            <a:r>
              <a:rPr lang="es-CO" sz="900" dirty="0">
                <a:latin typeface="Times New Roman" pitchFamily="18" charset="0"/>
              </a:rPr>
              <a:t> - 2017</a:t>
            </a:r>
          </a:p>
        </p:txBody>
      </p:sp>
    </p:spTree>
    <p:extLst>
      <p:ext uri="{BB962C8B-B14F-4D97-AF65-F5344CB8AC3E}">
        <p14:creationId xmlns:p14="http://schemas.microsoft.com/office/powerpoint/2010/main" val="2070285745"/>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9"/>
          </p:nvPr>
        </p:nvSpPr>
        <p:spPr/>
        <p:txBody>
          <a:bodyPr/>
          <a:lstStyle/>
          <a:p>
            <a:fld id="{B2940951-94E0-4D6B-B3E8-14E1C155E8A2}" type="slidenum">
              <a:rPr lang="es-ES_tradnl" smtClean="0"/>
              <a:pPr/>
              <a:t>59</a:t>
            </a:fld>
            <a:endParaRPr lang="es-ES_tradnl"/>
          </a:p>
        </p:txBody>
      </p:sp>
      <p:sp>
        <p:nvSpPr>
          <p:cNvPr id="6" name="Rectángulo 5"/>
          <p:cNvSpPr/>
          <p:nvPr/>
        </p:nvSpPr>
        <p:spPr>
          <a:xfrm>
            <a:off x="2411760" y="997481"/>
            <a:ext cx="6732240" cy="4524315"/>
          </a:xfrm>
          <a:prstGeom prst="rect">
            <a:avLst/>
          </a:prstGeom>
        </p:spPr>
        <p:txBody>
          <a:bodyPr wrap="square">
            <a:spAutoFit/>
          </a:bodyPr>
          <a:lstStyle/>
          <a:p>
            <a:pPr algn="just" defTabSz="457200" eaLnBrk="1" fontAlgn="auto" hangingPunct="1">
              <a:spcBef>
                <a:spcPts val="0"/>
              </a:spcBef>
              <a:spcAft>
                <a:spcPts val="0"/>
              </a:spcAft>
            </a:pPr>
            <a:r>
              <a:rPr lang="es-CO" sz="2400" b="1" dirty="0">
                <a:solidFill>
                  <a:srgbClr val="0070C0"/>
                </a:solidFill>
                <a:latin typeface="Calibri" panose="020F0502020204030204"/>
              </a:rPr>
              <a:t>14 países de América Latina </a:t>
            </a:r>
            <a:r>
              <a:rPr lang="es-CO" sz="2400" b="1" dirty="0">
                <a:solidFill>
                  <a:prstClr val="black"/>
                </a:solidFill>
                <a:latin typeface="Calibri" panose="020F0502020204030204"/>
              </a:rPr>
              <a:t>avanzan hacia las NICSP. La mayoría tiene como objetivo lograr la conversión total a </a:t>
            </a:r>
            <a:r>
              <a:rPr lang="es-CO" sz="2400" b="1" dirty="0">
                <a:solidFill>
                  <a:srgbClr val="0070C0"/>
                </a:solidFill>
                <a:latin typeface="Calibri" panose="020F0502020204030204"/>
              </a:rPr>
              <a:t>nuevos marcos contables dentro de los próximos 5 años</a:t>
            </a:r>
            <a:endParaRPr lang="es-CO" sz="2400" b="1" dirty="0">
              <a:solidFill>
                <a:prstClr val="black"/>
              </a:solidFill>
              <a:latin typeface="Calibri" panose="020F0502020204030204"/>
            </a:endParaRPr>
          </a:p>
          <a:p>
            <a:pPr algn="just" defTabSz="457200" eaLnBrk="1" fontAlgn="auto" hangingPunct="1">
              <a:spcBef>
                <a:spcPts val="0"/>
              </a:spcBef>
              <a:spcAft>
                <a:spcPts val="0"/>
              </a:spcAft>
            </a:pPr>
            <a:endParaRPr lang="es-CO" sz="2400" b="1" dirty="0">
              <a:solidFill>
                <a:prstClr val="black"/>
              </a:solidFill>
              <a:latin typeface="Calibri" panose="020F0502020204030204"/>
            </a:endParaRPr>
          </a:p>
          <a:p>
            <a:pPr algn="just" defTabSz="457200" eaLnBrk="1" fontAlgn="auto" hangingPunct="1">
              <a:spcBef>
                <a:spcPts val="0"/>
              </a:spcBef>
              <a:spcAft>
                <a:spcPts val="0"/>
              </a:spcAft>
            </a:pPr>
            <a:r>
              <a:rPr lang="es-CO" sz="2400" b="1" dirty="0">
                <a:solidFill>
                  <a:prstClr val="black"/>
                </a:solidFill>
                <a:latin typeface="Calibri" panose="020F0502020204030204"/>
              </a:rPr>
              <a:t>Los avances y planes de reforma se deben considerar cuando se examinan los resultados del </a:t>
            </a:r>
            <a:r>
              <a:rPr lang="es-CO" sz="2400" b="1" dirty="0">
                <a:solidFill>
                  <a:srgbClr val="0070C0"/>
                </a:solidFill>
                <a:latin typeface="Calibri" panose="020F0502020204030204"/>
              </a:rPr>
              <a:t>análisis de brechas</a:t>
            </a:r>
            <a:r>
              <a:rPr lang="es-CO" sz="2400" b="1" dirty="0">
                <a:solidFill>
                  <a:prstClr val="black"/>
                </a:solidFill>
                <a:latin typeface="Calibri" panose="020F0502020204030204"/>
              </a:rPr>
              <a:t>. </a:t>
            </a:r>
          </a:p>
          <a:p>
            <a:pPr algn="just" defTabSz="457200" eaLnBrk="1" fontAlgn="auto" hangingPunct="1">
              <a:spcBef>
                <a:spcPts val="0"/>
              </a:spcBef>
              <a:spcAft>
                <a:spcPts val="0"/>
              </a:spcAft>
            </a:pPr>
            <a:endParaRPr lang="es-CO" sz="2400" b="1" dirty="0">
              <a:solidFill>
                <a:prstClr val="black"/>
              </a:solidFill>
              <a:latin typeface="Calibri" panose="020F0502020204030204"/>
            </a:endParaRPr>
          </a:p>
          <a:p>
            <a:pPr algn="just" defTabSz="457200" eaLnBrk="1" fontAlgn="auto" hangingPunct="1">
              <a:spcBef>
                <a:spcPts val="0"/>
              </a:spcBef>
              <a:spcAft>
                <a:spcPts val="0"/>
              </a:spcAft>
            </a:pPr>
            <a:r>
              <a:rPr lang="es-CO" sz="2400" b="1" dirty="0">
                <a:solidFill>
                  <a:prstClr val="black"/>
                </a:solidFill>
                <a:latin typeface="Calibri" panose="020F0502020204030204"/>
              </a:rPr>
              <a:t>Los </a:t>
            </a:r>
            <a:r>
              <a:rPr lang="es-CO" sz="2400" b="1" dirty="0">
                <a:solidFill>
                  <a:srgbClr val="0070C0"/>
                </a:solidFill>
                <a:latin typeface="Calibri" panose="020F0502020204030204"/>
              </a:rPr>
              <a:t>3 países más avanzados de América Latina y el Caribe</a:t>
            </a:r>
            <a:r>
              <a:rPr lang="es-CO" sz="2400" b="1" dirty="0">
                <a:solidFill>
                  <a:prstClr val="black"/>
                </a:solidFill>
                <a:latin typeface="Calibri" panose="020F0502020204030204"/>
              </a:rPr>
              <a:t>, en  términos del siguiente cronograma,  aún no han completado sus reformas. </a:t>
            </a:r>
          </a:p>
        </p:txBody>
      </p:sp>
      <p:pic>
        <p:nvPicPr>
          <p:cNvPr id="7"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33364"/>
            <a:ext cx="2483768" cy="3444539"/>
          </a:xfrm>
          <a:prstGeom prst="rect">
            <a:avLst/>
          </a:prstGeom>
        </p:spPr>
      </p:pic>
      <p:sp>
        <p:nvSpPr>
          <p:cNvPr id="8" name="Rectángulo 7"/>
          <p:cNvSpPr/>
          <p:nvPr/>
        </p:nvSpPr>
        <p:spPr>
          <a:xfrm>
            <a:off x="539552" y="49188"/>
            <a:ext cx="8026234" cy="954107"/>
          </a:xfrm>
          <a:prstGeom prst="rect">
            <a:avLst/>
          </a:prstGeom>
        </p:spPr>
        <p:txBody>
          <a:bodyPr wrap="square">
            <a:spAutoFit/>
          </a:bodyPr>
          <a:lstStyle/>
          <a:p>
            <a:pPr algn="ctr" defTabSz="411447" eaLnBrk="1" fontAlgn="auto" hangingPunct="1">
              <a:spcBef>
                <a:spcPts val="0"/>
              </a:spcBef>
              <a:spcAft>
                <a:spcPts val="0"/>
              </a:spcAft>
            </a:pPr>
            <a:r>
              <a:rPr lang="es-CO" sz="2800" b="1" dirty="0">
                <a:solidFill>
                  <a:srgbClr val="FFFFFF"/>
                </a:solidFill>
                <a:latin typeface="Calibri" panose="020F0502020204030204"/>
              </a:rPr>
              <a:t>NIVEL GLOBAL DE ALINEACIÓN POR PAÍSES - AMÉRICA LATINA </a:t>
            </a:r>
          </a:p>
        </p:txBody>
      </p:sp>
    </p:spTree>
    <p:extLst>
      <p:ext uri="{BB962C8B-B14F-4D97-AF65-F5344CB8AC3E}">
        <p14:creationId xmlns:p14="http://schemas.microsoft.com/office/powerpoint/2010/main" val="42268135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pPr>
              <a:defRPr/>
            </a:pPr>
            <a:fld id="{C7869FFF-0288-4B42-9B48-50D4626F0A8E}" type="slidenum">
              <a:rPr lang="es-ES_tradnl" smtClean="0"/>
              <a:pPr>
                <a:defRPr/>
              </a:pPr>
              <a:t>6</a:t>
            </a:fld>
            <a:endParaRPr lang="es-ES_tradnl" dirty="0"/>
          </a:p>
        </p:txBody>
      </p:sp>
      <p:sp>
        <p:nvSpPr>
          <p:cNvPr id="4" name="3 Rectángulo"/>
          <p:cNvSpPr/>
          <p:nvPr/>
        </p:nvSpPr>
        <p:spPr>
          <a:xfrm>
            <a:off x="125413" y="2273305"/>
            <a:ext cx="9018587" cy="1077218"/>
          </a:xfrm>
          <a:prstGeom prst="rect">
            <a:avLst/>
          </a:prstGeom>
        </p:spPr>
        <p:txBody>
          <a:bodyPr wrap="square">
            <a:spAutoFit/>
          </a:bodyPr>
          <a:lstStyle/>
          <a:p>
            <a:pPr algn="ctr"/>
            <a:r>
              <a:rPr lang="es-CO" sz="3200" b="1" dirty="0">
                <a:solidFill>
                  <a:schemeClr val="bg1"/>
                </a:solidFill>
              </a:rPr>
              <a:t>CONVERGENCIA  CONTABLE   PÚBLICA  Y </a:t>
            </a:r>
          </a:p>
          <a:p>
            <a:pPr algn="ctr"/>
            <a:r>
              <a:rPr lang="es-CO" sz="3200" b="1" dirty="0">
                <a:solidFill>
                  <a:schemeClr val="bg1"/>
                </a:solidFill>
              </a:rPr>
              <a:t>CONTROL  INTERNO  CONTABLE … </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14375" y="3289548"/>
            <a:ext cx="3273649" cy="2348706"/>
          </a:xfrm>
          <a:prstGeom prst="ellipse">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p:nvPr/>
        </p:nvPicPr>
        <p:blipFill>
          <a:blip r:embed="rId3" cstate="email">
            <a:extLst>
              <a:ext uri="{28A0092B-C50C-407E-A947-70E740481C1C}">
                <a14:useLocalDpi xmlns:a14="http://schemas.microsoft.com/office/drawing/2010/main"/>
              </a:ext>
            </a:extLst>
          </a:blip>
          <a:stretch>
            <a:fillRect/>
          </a:stretch>
        </p:blipFill>
        <p:spPr>
          <a:xfrm>
            <a:off x="11667" y="63877"/>
            <a:ext cx="2150885" cy="2145551"/>
          </a:xfrm>
          <a:prstGeom prst="rect">
            <a:avLst/>
          </a:prstGeom>
        </p:spPr>
      </p:pic>
      <p:sp>
        <p:nvSpPr>
          <p:cNvPr id="6" name="Rectángulo 6"/>
          <p:cNvSpPr/>
          <p:nvPr/>
        </p:nvSpPr>
        <p:spPr>
          <a:xfrm>
            <a:off x="4139952" y="3939361"/>
            <a:ext cx="4536504" cy="646331"/>
          </a:xfrm>
          <a:prstGeom prst="rect">
            <a:avLst/>
          </a:prstGeom>
        </p:spPr>
        <p:txBody>
          <a:bodyPr wrap="square">
            <a:spAutoFit/>
          </a:bodyPr>
          <a:lstStyle/>
          <a:p>
            <a:pPr algn="ctr"/>
            <a:r>
              <a:rPr lang="es-CO" sz="3600" b="1" dirty="0"/>
              <a:t>… Una Realidad</a:t>
            </a:r>
            <a:endParaRPr lang="es-CO" sz="3600" dirty="0"/>
          </a:p>
        </p:txBody>
      </p:sp>
      <p:pic>
        <p:nvPicPr>
          <p:cNvPr id="7" name="Imagen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513867">
            <a:off x="1353149" y="540620"/>
            <a:ext cx="4554672" cy="687578"/>
          </a:xfrm>
          <a:prstGeom prst="rect">
            <a:avLst/>
          </a:prstGeom>
        </p:spPr>
      </p:pic>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94264" y="-21600"/>
            <a:ext cx="2098216" cy="2159019"/>
          </a:xfrm>
          <a:prstGeom prst="rect">
            <a:avLst/>
          </a:prstGeom>
        </p:spPr>
      </p:pic>
    </p:spTree>
    <p:extLst>
      <p:ext uri="{BB962C8B-B14F-4D97-AF65-F5344CB8AC3E}">
        <p14:creationId xmlns:p14="http://schemas.microsoft.com/office/powerpoint/2010/main" val="435013358"/>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9"/>
          </p:nvPr>
        </p:nvSpPr>
        <p:spPr/>
        <p:txBody>
          <a:bodyPr/>
          <a:lstStyle/>
          <a:p>
            <a:fld id="{B8EB56DE-DE6B-45BD-AF50-B887C3E4E174}" type="slidenum">
              <a:rPr lang="es-ES_tradnl" smtClean="0"/>
              <a:pPr/>
              <a:t>60</a:t>
            </a:fld>
            <a:endParaRPr lang="es-ES_tradnl"/>
          </a:p>
        </p:txBody>
      </p:sp>
      <p:pic>
        <p:nvPicPr>
          <p:cNvPr id="7"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18" y="1402799"/>
            <a:ext cx="2762725" cy="3917484"/>
          </a:xfrm>
          <a:prstGeom prst="rect">
            <a:avLst/>
          </a:prstGeom>
        </p:spPr>
      </p:pic>
      <p:sp>
        <p:nvSpPr>
          <p:cNvPr id="8" name="Rectángulo 7"/>
          <p:cNvSpPr/>
          <p:nvPr/>
        </p:nvSpPr>
        <p:spPr>
          <a:xfrm>
            <a:off x="-29311" y="49188"/>
            <a:ext cx="9105638" cy="969490"/>
          </a:xfrm>
          <a:prstGeom prst="rect">
            <a:avLst/>
          </a:prstGeom>
        </p:spPr>
        <p:txBody>
          <a:bodyPr wrap="square" lIns="82289" tIns="41145" rIns="82289" bIns="41145">
            <a:spAutoFit/>
          </a:bodyPr>
          <a:lstStyle/>
          <a:p>
            <a:pPr algn="ctr" defTabSz="411447" eaLnBrk="1" fontAlgn="auto" hangingPunct="1">
              <a:spcBef>
                <a:spcPts val="0"/>
              </a:spcBef>
              <a:spcAft>
                <a:spcPts val="0"/>
              </a:spcAft>
            </a:pPr>
            <a:r>
              <a:rPr lang="es-CO" sz="2880" b="1" dirty="0">
                <a:solidFill>
                  <a:schemeClr val="bg1"/>
                </a:solidFill>
                <a:latin typeface="Calibri" panose="020F0502020204030204"/>
              </a:rPr>
              <a:t>CRONOGRAMA DE CONVERSIÓN SEGÚN LOS PLANES DE </a:t>
            </a:r>
          </a:p>
          <a:p>
            <a:pPr algn="ctr" defTabSz="411447" eaLnBrk="1" fontAlgn="auto" hangingPunct="1">
              <a:spcBef>
                <a:spcPts val="0"/>
              </a:spcBef>
              <a:spcAft>
                <a:spcPts val="0"/>
              </a:spcAft>
            </a:pPr>
            <a:r>
              <a:rPr lang="es-CO" sz="2880" b="1" dirty="0">
                <a:solidFill>
                  <a:schemeClr val="bg1"/>
                </a:solidFill>
                <a:latin typeface="Calibri" panose="020F0502020204030204"/>
              </a:rPr>
              <a:t>REFORMA ACTUALES PAÍSES DE AMÉRICA LATINA</a:t>
            </a:r>
            <a:r>
              <a:rPr lang="es-CO" sz="2520" b="1" dirty="0">
                <a:solidFill>
                  <a:schemeClr val="bg1"/>
                </a:solidFill>
                <a:latin typeface="Calibri" panose="020F0502020204030204"/>
              </a:rPr>
              <a:t> </a:t>
            </a:r>
          </a:p>
        </p:txBody>
      </p:sp>
      <p:sp>
        <p:nvSpPr>
          <p:cNvPr id="9" name="Flecha curvada hacia abajo 8"/>
          <p:cNvSpPr/>
          <p:nvPr/>
        </p:nvSpPr>
        <p:spPr bwMode="auto">
          <a:xfrm rot="504473">
            <a:off x="1227566" y="2502576"/>
            <a:ext cx="1973542" cy="295767"/>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cxnSp>
        <p:nvCxnSpPr>
          <p:cNvPr id="3" name="Conector recto 2"/>
          <p:cNvCxnSpPr/>
          <p:nvPr/>
        </p:nvCxnSpPr>
        <p:spPr bwMode="auto">
          <a:xfrm>
            <a:off x="4377578" y="4153644"/>
            <a:ext cx="45274" cy="1082189"/>
          </a:xfrm>
          <a:prstGeom prst="line">
            <a:avLst/>
          </a:prstGeom>
          <a:solidFill>
            <a:srgbClr val="1B369A"/>
          </a:solidFill>
          <a:ln w="9525" cap="flat" cmpd="sng" algn="ctr">
            <a:noFill/>
            <a:prstDash val="solid"/>
            <a:round/>
            <a:headEnd type="none" w="med" len="med"/>
            <a:tailEnd type="none" w="med" len="med"/>
          </a:ln>
          <a:effectLst/>
        </p:spPr>
      </p:cxnSp>
      <p:cxnSp>
        <p:nvCxnSpPr>
          <p:cNvPr id="21" name="Conector recto 20"/>
          <p:cNvCxnSpPr/>
          <p:nvPr/>
        </p:nvCxnSpPr>
        <p:spPr bwMode="auto">
          <a:xfrm>
            <a:off x="4838610" y="4137798"/>
            <a:ext cx="808088" cy="798172"/>
          </a:xfrm>
          <a:prstGeom prst="line">
            <a:avLst/>
          </a:prstGeom>
          <a:solidFill>
            <a:srgbClr val="1B369A"/>
          </a:solidFill>
          <a:ln w="9525" cap="flat" cmpd="sng" algn="ctr">
            <a:noFill/>
            <a:prstDash val="solid"/>
            <a:round/>
            <a:headEnd type="none" w="med" len="med"/>
            <a:tailEnd type="none" w="med" len="med"/>
          </a:ln>
          <a:effectLst/>
        </p:spPr>
      </p:cxnSp>
      <p:sp>
        <p:nvSpPr>
          <p:cNvPr id="24" name="Flecha izquierda y derecha 23"/>
          <p:cNvSpPr/>
          <p:nvPr/>
        </p:nvSpPr>
        <p:spPr bwMode="auto">
          <a:xfrm>
            <a:off x="2692593" y="3853350"/>
            <a:ext cx="6351106" cy="170681"/>
          </a:xfrm>
          <a:prstGeom prst="leftRightArrow">
            <a:avLst/>
          </a:prstGeom>
          <a:solidFill>
            <a:srgbClr val="1B369A"/>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sp>
        <p:nvSpPr>
          <p:cNvPr id="25" name="Elipse 24"/>
          <p:cNvSpPr/>
          <p:nvPr/>
        </p:nvSpPr>
        <p:spPr bwMode="auto">
          <a:xfrm>
            <a:off x="2910333" y="3853350"/>
            <a:ext cx="300718"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sp>
        <p:nvSpPr>
          <p:cNvPr id="26" name="Elipse 25"/>
          <p:cNvSpPr/>
          <p:nvPr/>
        </p:nvSpPr>
        <p:spPr bwMode="auto">
          <a:xfrm>
            <a:off x="3664699" y="3853350"/>
            <a:ext cx="32579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sp>
        <p:nvSpPr>
          <p:cNvPr id="27" name="Elipse 26"/>
          <p:cNvSpPr/>
          <p:nvPr/>
        </p:nvSpPr>
        <p:spPr bwMode="auto">
          <a:xfrm>
            <a:off x="4442386" y="3853350"/>
            <a:ext cx="33192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sp>
        <p:nvSpPr>
          <p:cNvPr id="28" name="Elipse 27"/>
          <p:cNvSpPr/>
          <p:nvPr/>
        </p:nvSpPr>
        <p:spPr bwMode="auto">
          <a:xfrm>
            <a:off x="5397654" y="3853350"/>
            <a:ext cx="340878"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sp>
        <p:nvSpPr>
          <p:cNvPr id="29" name="Elipse 28"/>
          <p:cNvSpPr/>
          <p:nvPr/>
        </p:nvSpPr>
        <p:spPr bwMode="auto">
          <a:xfrm>
            <a:off x="6451409" y="3853350"/>
            <a:ext cx="316998"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sp>
        <p:nvSpPr>
          <p:cNvPr id="30" name="Elipse 29"/>
          <p:cNvSpPr/>
          <p:nvPr/>
        </p:nvSpPr>
        <p:spPr bwMode="auto">
          <a:xfrm>
            <a:off x="7358712" y="3853350"/>
            <a:ext cx="31487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sp>
        <p:nvSpPr>
          <p:cNvPr id="31" name="Elipse 30"/>
          <p:cNvSpPr/>
          <p:nvPr/>
        </p:nvSpPr>
        <p:spPr bwMode="auto">
          <a:xfrm>
            <a:off x="8201206" y="3853350"/>
            <a:ext cx="31487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sp>
        <p:nvSpPr>
          <p:cNvPr id="33" name="Rectángulo redondeado 32"/>
          <p:cNvSpPr/>
          <p:nvPr/>
        </p:nvSpPr>
        <p:spPr bwMode="auto">
          <a:xfrm>
            <a:off x="2757398" y="3959222"/>
            <a:ext cx="82296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r>
              <a:rPr lang="es-CO" sz="1620" dirty="0">
                <a:latin typeface="Times New Roman" pitchFamily="18" charset="0"/>
              </a:rPr>
              <a:t>2018</a:t>
            </a:r>
          </a:p>
        </p:txBody>
      </p:sp>
      <p:sp>
        <p:nvSpPr>
          <p:cNvPr id="34" name="Rectángulo redondeado 33"/>
          <p:cNvSpPr/>
          <p:nvPr/>
        </p:nvSpPr>
        <p:spPr bwMode="auto">
          <a:xfrm>
            <a:off x="3535086" y="3959222"/>
            <a:ext cx="82400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r>
              <a:rPr lang="es-CO" sz="1620" dirty="0">
                <a:latin typeface="Times New Roman" pitchFamily="18" charset="0"/>
              </a:rPr>
              <a:t>2019</a:t>
            </a:r>
          </a:p>
        </p:txBody>
      </p:sp>
      <p:sp>
        <p:nvSpPr>
          <p:cNvPr id="35" name="Rectángulo redondeado 34"/>
          <p:cNvSpPr/>
          <p:nvPr/>
        </p:nvSpPr>
        <p:spPr bwMode="auto">
          <a:xfrm>
            <a:off x="4312771" y="3959222"/>
            <a:ext cx="813071"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r>
              <a:rPr lang="es-CO" sz="1620" dirty="0">
                <a:latin typeface="Times New Roman" pitchFamily="18" charset="0"/>
              </a:rPr>
              <a:t>2020</a:t>
            </a:r>
          </a:p>
        </p:txBody>
      </p:sp>
      <p:sp>
        <p:nvSpPr>
          <p:cNvPr id="36" name="Rectángulo redondeado 35"/>
          <p:cNvSpPr/>
          <p:nvPr/>
        </p:nvSpPr>
        <p:spPr bwMode="auto">
          <a:xfrm>
            <a:off x="5284879" y="3959222"/>
            <a:ext cx="837983"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r>
              <a:rPr lang="es-CO" sz="1620" dirty="0">
                <a:latin typeface="Times New Roman" pitchFamily="18" charset="0"/>
              </a:rPr>
              <a:t>2021</a:t>
            </a:r>
          </a:p>
        </p:txBody>
      </p:sp>
      <p:sp>
        <p:nvSpPr>
          <p:cNvPr id="37" name="Rectángulo redondeado 36"/>
          <p:cNvSpPr/>
          <p:nvPr/>
        </p:nvSpPr>
        <p:spPr bwMode="auto">
          <a:xfrm>
            <a:off x="7183822" y="3959222"/>
            <a:ext cx="82296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r>
              <a:rPr lang="es-CO" sz="1620" dirty="0">
                <a:latin typeface="Times New Roman" pitchFamily="18" charset="0"/>
              </a:rPr>
              <a:t>2024</a:t>
            </a:r>
          </a:p>
        </p:txBody>
      </p:sp>
      <p:sp>
        <p:nvSpPr>
          <p:cNvPr id="38" name="Rectángulo redondeado 37"/>
          <p:cNvSpPr/>
          <p:nvPr/>
        </p:nvSpPr>
        <p:spPr bwMode="auto">
          <a:xfrm>
            <a:off x="6321794" y="3959222"/>
            <a:ext cx="82296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r>
              <a:rPr lang="es-CO" sz="1620" dirty="0">
                <a:latin typeface="Times New Roman" pitchFamily="18" charset="0"/>
              </a:rPr>
              <a:t>2022</a:t>
            </a:r>
          </a:p>
        </p:txBody>
      </p:sp>
      <p:sp>
        <p:nvSpPr>
          <p:cNvPr id="39" name="Rectángulo redondeado 38"/>
          <p:cNvSpPr/>
          <p:nvPr/>
        </p:nvSpPr>
        <p:spPr bwMode="auto">
          <a:xfrm>
            <a:off x="7747553" y="4024031"/>
            <a:ext cx="2194161"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r>
              <a:rPr lang="es-CO" sz="1440" dirty="0">
                <a:latin typeface="Times New Roman" pitchFamily="18" charset="0"/>
              </a:rPr>
              <a:t>No Determinado</a:t>
            </a:r>
          </a:p>
        </p:txBody>
      </p:sp>
      <p:sp>
        <p:nvSpPr>
          <p:cNvPr id="40" name="Rectángulo redondeado 39"/>
          <p:cNvSpPr/>
          <p:nvPr/>
        </p:nvSpPr>
        <p:spPr bwMode="auto">
          <a:xfrm>
            <a:off x="2498172" y="2792693"/>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a:r>
              <a:rPr lang="es-CO" sz="1440" dirty="0">
                <a:latin typeface="Times New Roman" pitchFamily="18" charset="0"/>
              </a:rPr>
              <a:t>Colombia </a:t>
            </a:r>
          </a:p>
          <a:p>
            <a:pPr algn="ctr" defTabSz="822894"/>
            <a:r>
              <a:rPr lang="es-CO" sz="1440" dirty="0">
                <a:latin typeface="Times New Roman" pitchFamily="18" charset="0"/>
              </a:rPr>
              <a:t>Chile</a:t>
            </a:r>
          </a:p>
        </p:txBody>
      </p:sp>
      <p:sp>
        <p:nvSpPr>
          <p:cNvPr id="42" name="Rectángulo redondeado 41"/>
          <p:cNvSpPr/>
          <p:nvPr/>
        </p:nvSpPr>
        <p:spPr bwMode="auto">
          <a:xfrm>
            <a:off x="3211051" y="2987114"/>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a:r>
              <a:rPr lang="es-CO" sz="1440" dirty="0">
                <a:latin typeface="Times New Roman" pitchFamily="18" charset="0"/>
              </a:rPr>
              <a:t>Perú</a:t>
            </a:r>
          </a:p>
        </p:txBody>
      </p:sp>
      <p:sp>
        <p:nvSpPr>
          <p:cNvPr id="43" name="Rectángulo redondeado 42"/>
          <p:cNvSpPr/>
          <p:nvPr/>
        </p:nvSpPr>
        <p:spPr bwMode="auto">
          <a:xfrm>
            <a:off x="4053545" y="2792693"/>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a:r>
              <a:rPr lang="es-CO" sz="1440" dirty="0">
                <a:latin typeface="Times New Roman" pitchFamily="18" charset="0"/>
              </a:rPr>
              <a:t>Ecuador Salvador</a:t>
            </a:r>
          </a:p>
        </p:txBody>
      </p:sp>
      <p:sp>
        <p:nvSpPr>
          <p:cNvPr id="45" name="Rectángulo redondeado 44"/>
          <p:cNvSpPr/>
          <p:nvPr/>
        </p:nvSpPr>
        <p:spPr bwMode="auto">
          <a:xfrm>
            <a:off x="4960845" y="2598271"/>
            <a:ext cx="1321655"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a:r>
              <a:rPr lang="es-CO" sz="1440" dirty="0">
                <a:latin typeface="Times New Roman" pitchFamily="18" charset="0"/>
              </a:rPr>
              <a:t>Honduras</a:t>
            </a:r>
          </a:p>
          <a:p>
            <a:pPr algn="ctr" defTabSz="822894"/>
            <a:r>
              <a:rPr lang="es-CO" sz="1440" dirty="0">
                <a:latin typeface="Times New Roman" pitchFamily="18" charset="0"/>
              </a:rPr>
              <a:t>República Dominicana</a:t>
            </a:r>
          </a:p>
        </p:txBody>
      </p:sp>
      <p:sp>
        <p:nvSpPr>
          <p:cNvPr id="46" name="Rectángulo redondeado 45"/>
          <p:cNvSpPr/>
          <p:nvPr/>
        </p:nvSpPr>
        <p:spPr bwMode="auto">
          <a:xfrm>
            <a:off x="6858815" y="2998984"/>
            <a:ext cx="1220740"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a:r>
              <a:rPr lang="es-CO" sz="1440" dirty="0" err="1">
                <a:latin typeface="Times New Roman" pitchFamily="18" charset="0"/>
              </a:rPr>
              <a:t>Brazil</a:t>
            </a:r>
            <a:endParaRPr lang="es-CO" sz="1440" dirty="0">
              <a:latin typeface="Times New Roman" pitchFamily="18" charset="0"/>
            </a:endParaRPr>
          </a:p>
        </p:txBody>
      </p:sp>
      <p:sp>
        <p:nvSpPr>
          <p:cNvPr id="47" name="Rectángulo redondeado 46"/>
          <p:cNvSpPr/>
          <p:nvPr/>
        </p:nvSpPr>
        <p:spPr bwMode="auto">
          <a:xfrm>
            <a:off x="6062568" y="2792693"/>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a:r>
              <a:rPr lang="es-CO" sz="1440" dirty="0">
                <a:latin typeface="Times New Roman" pitchFamily="18" charset="0"/>
              </a:rPr>
              <a:t>Costa Rica </a:t>
            </a:r>
          </a:p>
          <a:p>
            <a:pPr algn="ctr" defTabSz="822894"/>
            <a:r>
              <a:rPr lang="es-CO" sz="1440" dirty="0">
                <a:latin typeface="Times New Roman" pitchFamily="18" charset="0"/>
              </a:rPr>
              <a:t>Guatemala</a:t>
            </a:r>
          </a:p>
        </p:txBody>
      </p:sp>
      <p:sp>
        <p:nvSpPr>
          <p:cNvPr id="48" name="Rectángulo redondeado 47"/>
          <p:cNvSpPr/>
          <p:nvPr/>
        </p:nvSpPr>
        <p:spPr bwMode="auto">
          <a:xfrm>
            <a:off x="7747555" y="2339042"/>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a:r>
              <a:rPr lang="es-CO" sz="1440" dirty="0">
                <a:latin typeface="Times New Roman" pitchFamily="18" charset="0"/>
              </a:rPr>
              <a:t>Nicaragua</a:t>
            </a:r>
          </a:p>
          <a:p>
            <a:pPr algn="ctr" defTabSz="822894"/>
            <a:r>
              <a:rPr lang="es-CO" sz="1440" dirty="0">
                <a:latin typeface="Times New Roman" pitchFamily="18" charset="0"/>
              </a:rPr>
              <a:t>Panamá</a:t>
            </a:r>
          </a:p>
          <a:p>
            <a:pPr algn="ctr" defTabSz="822894"/>
            <a:r>
              <a:rPr lang="es-CO" sz="1440" dirty="0">
                <a:latin typeface="Times New Roman" pitchFamily="18" charset="0"/>
              </a:rPr>
              <a:t>Paraguay</a:t>
            </a:r>
          </a:p>
          <a:p>
            <a:pPr algn="ctr" defTabSz="822894"/>
            <a:r>
              <a:rPr lang="es-CO" sz="1440" dirty="0">
                <a:latin typeface="Times New Roman" pitchFamily="18" charset="0"/>
              </a:rPr>
              <a:t>Uruguay</a:t>
            </a:r>
          </a:p>
        </p:txBody>
      </p:sp>
      <p:sp>
        <p:nvSpPr>
          <p:cNvPr id="49" name="Elipse 48"/>
          <p:cNvSpPr/>
          <p:nvPr/>
        </p:nvSpPr>
        <p:spPr bwMode="auto">
          <a:xfrm>
            <a:off x="2959199"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sp>
        <p:nvSpPr>
          <p:cNvPr id="50" name="Elipse 49"/>
          <p:cNvSpPr/>
          <p:nvPr/>
        </p:nvSpPr>
        <p:spPr bwMode="auto">
          <a:xfrm>
            <a:off x="3729509"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sp>
        <p:nvSpPr>
          <p:cNvPr id="56" name="Elipse 55"/>
          <p:cNvSpPr/>
          <p:nvPr/>
        </p:nvSpPr>
        <p:spPr bwMode="auto">
          <a:xfrm>
            <a:off x="4514574"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sp>
        <p:nvSpPr>
          <p:cNvPr id="57" name="Elipse 56"/>
          <p:cNvSpPr/>
          <p:nvPr/>
        </p:nvSpPr>
        <p:spPr bwMode="auto">
          <a:xfrm>
            <a:off x="5421874"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sp>
        <p:nvSpPr>
          <p:cNvPr id="58" name="Elipse 57"/>
          <p:cNvSpPr/>
          <p:nvPr/>
        </p:nvSpPr>
        <p:spPr bwMode="auto">
          <a:xfrm>
            <a:off x="6458790"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sp>
        <p:nvSpPr>
          <p:cNvPr id="59" name="Elipse 58"/>
          <p:cNvSpPr/>
          <p:nvPr/>
        </p:nvSpPr>
        <p:spPr bwMode="auto">
          <a:xfrm>
            <a:off x="7366090"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sp>
        <p:nvSpPr>
          <p:cNvPr id="60" name="Elipse 59"/>
          <p:cNvSpPr/>
          <p:nvPr/>
        </p:nvSpPr>
        <p:spPr bwMode="auto">
          <a:xfrm>
            <a:off x="8201204"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sp>
        <p:nvSpPr>
          <p:cNvPr id="61" name="Flecha abajo 60"/>
          <p:cNvSpPr/>
          <p:nvPr/>
        </p:nvSpPr>
        <p:spPr bwMode="auto">
          <a:xfrm>
            <a:off x="3048132" y="3458608"/>
            <a:ext cx="41147" cy="39625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sp>
        <p:nvSpPr>
          <p:cNvPr id="65" name="Flecha abajo 64"/>
          <p:cNvSpPr/>
          <p:nvPr/>
        </p:nvSpPr>
        <p:spPr bwMode="auto">
          <a:xfrm>
            <a:off x="3816653" y="3468308"/>
            <a:ext cx="54211"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sp>
        <p:nvSpPr>
          <p:cNvPr id="66" name="Flecha abajo 65"/>
          <p:cNvSpPr/>
          <p:nvPr/>
        </p:nvSpPr>
        <p:spPr bwMode="auto">
          <a:xfrm>
            <a:off x="4607405" y="3468308"/>
            <a:ext cx="41147"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sp>
        <p:nvSpPr>
          <p:cNvPr id="67" name="Flecha abajo 66"/>
          <p:cNvSpPr/>
          <p:nvPr/>
        </p:nvSpPr>
        <p:spPr bwMode="auto">
          <a:xfrm flipH="1">
            <a:off x="5544109" y="3468308"/>
            <a:ext cx="41147"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sp>
        <p:nvSpPr>
          <p:cNvPr id="68" name="Flecha abajo 67"/>
          <p:cNvSpPr/>
          <p:nvPr/>
        </p:nvSpPr>
        <p:spPr bwMode="auto">
          <a:xfrm>
            <a:off x="6581026" y="3468308"/>
            <a:ext cx="41147"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sp>
        <p:nvSpPr>
          <p:cNvPr id="69" name="Flecha abajo 68"/>
          <p:cNvSpPr/>
          <p:nvPr/>
        </p:nvSpPr>
        <p:spPr bwMode="auto">
          <a:xfrm>
            <a:off x="7488325" y="3468308"/>
            <a:ext cx="54211"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sp>
        <p:nvSpPr>
          <p:cNvPr id="70" name="Flecha abajo 69"/>
          <p:cNvSpPr/>
          <p:nvPr/>
        </p:nvSpPr>
        <p:spPr bwMode="auto">
          <a:xfrm flipH="1">
            <a:off x="8332227" y="3468308"/>
            <a:ext cx="63400"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a:endParaRPr lang="es-CO" sz="2160">
              <a:latin typeface="Times New Roman" pitchFamily="18" charset="0"/>
            </a:endParaRPr>
          </a:p>
        </p:txBody>
      </p:sp>
      <p:sp>
        <p:nvSpPr>
          <p:cNvPr id="2" name="1 Rectángulo"/>
          <p:cNvSpPr/>
          <p:nvPr/>
        </p:nvSpPr>
        <p:spPr bwMode="auto">
          <a:xfrm>
            <a:off x="35496" y="5404990"/>
            <a:ext cx="2268252" cy="188814"/>
          </a:xfrm>
          <a:prstGeom prst="rect">
            <a:avLst/>
          </a:prstGeom>
          <a:solidFill>
            <a:schemeClr val="bg1"/>
          </a:solidFill>
          <a:ln w="9525" cap="flat" cmpd="sng" algn="ctr">
            <a:noFill/>
            <a:prstDash val="solid"/>
            <a:round/>
            <a:headEnd type="none" w="med" len="med"/>
            <a:tailEnd type="none" w="med" len="med"/>
          </a:ln>
          <a:effectLst/>
        </p:spPr>
        <p:txBody>
          <a:bodyPr vert="horz" wrap="square" lIns="82289" tIns="41145" rIns="82289" bIns="41145" numCol="1" spcCol="0" rtlCol="0" anchor="t" anchorCtr="0" compatLnSpc="1">
            <a:prstTxWarp prst="textNoShape">
              <a:avLst/>
            </a:prstTxWarp>
          </a:bodyPr>
          <a:lstStyle/>
          <a:p>
            <a:pPr defTabSz="822894"/>
            <a:r>
              <a:rPr lang="es-CO" sz="900" b="1" dirty="0">
                <a:latin typeface="Times New Roman" pitchFamily="18" charset="0"/>
              </a:rPr>
              <a:t>Fuente: </a:t>
            </a:r>
            <a:r>
              <a:rPr lang="es-CO" sz="900" dirty="0">
                <a:latin typeface="Times New Roman" pitchFamily="18" charset="0"/>
              </a:rPr>
              <a:t>Estudio BID . E&amp;Y </a:t>
            </a:r>
            <a:r>
              <a:rPr lang="es-CO" sz="900" dirty="0" err="1">
                <a:latin typeface="Times New Roman" pitchFamily="18" charset="0"/>
              </a:rPr>
              <a:t>Germany</a:t>
            </a:r>
            <a:r>
              <a:rPr lang="es-CO" sz="900" dirty="0">
                <a:latin typeface="Times New Roman" pitchFamily="18" charset="0"/>
              </a:rPr>
              <a:t> - 2017</a:t>
            </a:r>
          </a:p>
        </p:txBody>
      </p:sp>
    </p:spTree>
    <p:extLst>
      <p:ext uri="{BB962C8B-B14F-4D97-AF65-F5344CB8AC3E}">
        <p14:creationId xmlns:p14="http://schemas.microsoft.com/office/powerpoint/2010/main" val="13153940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500"/>
                                        <p:tgtEl>
                                          <p:spTgt spid="4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500"/>
                                        <p:tgtEl>
                                          <p:spTgt spid="4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500"/>
                                        <p:tgtEl>
                                          <p:spTgt spid="5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500"/>
                                        <p:tgtEl>
                                          <p:spTgt spid="5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fade">
                                      <p:cBhvr>
                                        <p:cTn id="87" dur="500"/>
                                        <p:tgtEl>
                                          <p:spTgt spid="5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fade">
                                      <p:cBhvr>
                                        <p:cTn id="90" dur="500"/>
                                        <p:tgtEl>
                                          <p:spTgt spid="5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500"/>
                                        <p:tgtEl>
                                          <p:spTgt spid="5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0"/>
                                        </p:tgtEl>
                                        <p:attrNameLst>
                                          <p:attrName>style.visibility</p:attrName>
                                        </p:attrNameLst>
                                      </p:cBhvr>
                                      <p:to>
                                        <p:strVal val="visible"/>
                                      </p:to>
                                    </p:set>
                                    <p:animEffect transition="in" filter="fade">
                                      <p:cBhvr>
                                        <p:cTn id="96" dur="500"/>
                                        <p:tgtEl>
                                          <p:spTgt spid="6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fade">
                                      <p:cBhvr>
                                        <p:cTn id="99" dur="500"/>
                                        <p:tgtEl>
                                          <p:spTgt spid="6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500"/>
                                        <p:tgtEl>
                                          <p:spTgt spid="6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6"/>
                                        </p:tgtEl>
                                        <p:attrNameLst>
                                          <p:attrName>style.visibility</p:attrName>
                                        </p:attrNameLst>
                                      </p:cBhvr>
                                      <p:to>
                                        <p:strVal val="visible"/>
                                      </p:to>
                                    </p:set>
                                    <p:animEffect transition="in" filter="fade">
                                      <p:cBhvr>
                                        <p:cTn id="105" dur="500"/>
                                        <p:tgtEl>
                                          <p:spTgt spid="6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fade">
                                      <p:cBhvr>
                                        <p:cTn id="108" dur="500"/>
                                        <p:tgtEl>
                                          <p:spTgt spid="6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fade">
                                      <p:cBhvr>
                                        <p:cTn id="111" dur="500"/>
                                        <p:tgtEl>
                                          <p:spTgt spid="6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9"/>
                                        </p:tgtEl>
                                        <p:attrNameLst>
                                          <p:attrName>style.visibility</p:attrName>
                                        </p:attrNameLst>
                                      </p:cBhvr>
                                      <p:to>
                                        <p:strVal val="visible"/>
                                      </p:to>
                                    </p:set>
                                    <p:animEffect transition="in" filter="fade">
                                      <p:cBhvr>
                                        <p:cTn id="114" dur="500"/>
                                        <p:tgtEl>
                                          <p:spTgt spid="6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fade">
                                      <p:cBhvr>
                                        <p:cTn id="117" dur="500"/>
                                        <p:tgtEl>
                                          <p:spTgt spid="7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9"/>
                                        </p:tgtEl>
                                        <p:attrNameLst>
                                          <p:attrName>style.visibility</p:attrName>
                                        </p:attrNameLst>
                                      </p:cBhvr>
                                      <p:to>
                                        <p:strVal val="visible"/>
                                      </p:to>
                                    </p:set>
                                    <p:animEffect transition="in" filter="fade">
                                      <p:cBhvr>
                                        <p:cTn id="1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25" grpId="0" animBg="1"/>
      <p:bldP spid="26" grpId="0" animBg="1"/>
      <p:bldP spid="27" grpId="0" animBg="1"/>
      <p:bldP spid="28" grpId="0" animBg="1"/>
      <p:bldP spid="29" grpId="0" animBg="1"/>
      <p:bldP spid="30" grpId="0" animBg="1"/>
      <p:bldP spid="31" grpId="0" animBg="1"/>
      <p:bldP spid="33" grpId="0"/>
      <p:bldP spid="34" grpId="0"/>
      <p:bldP spid="35" grpId="0"/>
      <p:bldP spid="36" grpId="0"/>
      <p:bldP spid="37" grpId="0"/>
      <p:bldP spid="38" grpId="0"/>
      <p:bldP spid="39" grpId="0"/>
      <p:bldP spid="40" grpId="0"/>
      <p:bldP spid="42" grpId="0"/>
      <p:bldP spid="43" grpId="0"/>
      <p:bldP spid="45" grpId="0"/>
      <p:bldP spid="46" grpId="0"/>
      <p:bldP spid="47" grpId="0"/>
      <p:bldP spid="48" grpId="0"/>
      <p:bldP spid="49" grpId="0" animBg="1"/>
      <p:bldP spid="50" grpId="0" animBg="1"/>
      <p:bldP spid="56" grpId="0" animBg="1"/>
      <p:bldP spid="57" grpId="0" animBg="1"/>
      <p:bldP spid="58" grpId="0" animBg="1"/>
      <p:bldP spid="59" grpId="0" animBg="1"/>
      <p:bldP spid="60" grpId="0" animBg="1"/>
      <p:bldP spid="61" grpId="0" animBg="1"/>
      <p:bldP spid="65" grpId="0" animBg="1"/>
      <p:bldP spid="66" grpId="0" animBg="1"/>
      <p:bldP spid="67" grpId="0" animBg="1"/>
      <p:bldP spid="68" grpId="0" animBg="1"/>
      <p:bldP spid="69" grpId="0" animBg="1"/>
      <p:bldP spid="7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61</a:t>
            </a:fld>
            <a:endParaRPr lang="es-ES_tradnl"/>
          </a:p>
        </p:txBody>
      </p:sp>
      <p:pic>
        <p:nvPicPr>
          <p:cNvPr id="3"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08305" y="2641476"/>
            <a:ext cx="1835696" cy="1944216"/>
          </a:xfrm>
          <a:prstGeom prst="ellipse">
            <a:avLst/>
          </a:prstGeom>
        </p:spPr>
      </p:pic>
      <p:sp>
        <p:nvSpPr>
          <p:cNvPr id="4" name="Rectángulo 3"/>
          <p:cNvSpPr/>
          <p:nvPr/>
        </p:nvSpPr>
        <p:spPr>
          <a:xfrm>
            <a:off x="25055" y="1345332"/>
            <a:ext cx="7283249" cy="3770297"/>
          </a:xfrm>
          <a:prstGeom prst="rect">
            <a:avLst/>
          </a:prstGeom>
        </p:spPr>
        <p:txBody>
          <a:bodyPr wrap="square" lIns="76234" tIns="38117" rIns="76234" bIns="38117">
            <a:spAutoFit/>
          </a:bodyPr>
          <a:lstStyle/>
          <a:p>
            <a:pPr marL="238230" indent="-238230" algn="just">
              <a:buFont typeface="Arial" panose="020B0604020202020204" pitchFamily="34" charset="0"/>
              <a:buChar char="•"/>
            </a:pPr>
            <a:r>
              <a:rPr lang="es-CO" sz="2400" b="1" dirty="0"/>
              <a:t>Determinar la importancia  de normalizar; </a:t>
            </a:r>
            <a:r>
              <a:rPr lang="es-CO" sz="2400" b="1" dirty="0">
                <a:solidFill>
                  <a:schemeClr val="accent6"/>
                </a:solidFill>
              </a:rPr>
              <a:t>línea del tiempo de la conversión total esperada con las nuevas normas contables en el nivel de gobiernos centrales latinoamericanos</a:t>
            </a:r>
          </a:p>
          <a:p>
            <a:pPr algn="just"/>
            <a:endParaRPr lang="es-CO" sz="2400" b="1" dirty="0">
              <a:solidFill>
                <a:srgbClr val="0070C0"/>
              </a:solidFill>
            </a:endParaRPr>
          </a:p>
          <a:p>
            <a:pPr marL="238230" indent="-238230" algn="just">
              <a:buFont typeface="Arial" panose="020B0604020202020204" pitchFamily="34" charset="0"/>
              <a:buChar char="•"/>
            </a:pPr>
            <a:r>
              <a:rPr lang="es-CO" sz="2400" b="1" dirty="0"/>
              <a:t>En la </a:t>
            </a:r>
            <a:r>
              <a:rPr lang="es-CO" sz="2400" b="1" dirty="0">
                <a:solidFill>
                  <a:schemeClr val="accent6"/>
                </a:solidFill>
              </a:rPr>
              <a:t>legislación</a:t>
            </a:r>
            <a:r>
              <a:rPr lang="es-CO" sz="2400" b="1" dirty="0"/>
              <a:t> y adopción en los respectivos países y en la agenda</a:t>
            </a:r>
          </a:p>
          <a:p>
            <a:pPr algn="just"/>
            <a:endParaRPr lang="es-CO" sz="2400" b="1" dirty="0"/>
          </a:p>
          <a:p>
            <a:pPr marL="238230" indent="-238230" algn="just">
              <a:buFont typeface="Arial" panose="020B0604020202020204" pitchFamily="34" charset="0"/>
              <a:buChar char="•"/>
            </a:pPr>
            <a:r>
              <a:rPr lang="es-CO" sz="2400" b="1" dirty="0">
                <a:solidFill>
                  <a:schemeClr val="accent6"/>
                </a:solidFill>
              </a:rPr>
              <a:t>Comparación</a:t>
            </a:r>
            <a:r>
              <a:rPr lang="es-CO" sz="2400" b="1" dirty="0"/>
              <a:t> a nivel mundial y especialmente a nivel Latinoamericano </a:t>
            </a:r>
          </a:p>
        </p:txBody>
      </p:sp>
      <p:sp>
        <p:nvSpPr>
          <p:cNvPr id="6" name="CuadroTexto 4"/>
          <p:cNvSpPr txBox="1"/>
          <p:nvPr/>
        </p:nvSpPr>
        <p:spPr>
          <a:xfrm>
            <a:off x="1259632" y="49188"/>
            <a:ext cx="5832648" cy="858160"/>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defPPr>
              <a:defRPr lang="es-ES_tradnl"/>
            </a:defPPr>
            <a:lvl1pPr algn="ctr" eaLnBrk="1" hangingPunct="1">
              <a:defRPr sz="2400" b="1" kern="0">
                <a:latin typeface="+mn-lt"/>
                <a:ea typeface="+mj-ea"/>
                <a:cs typeface="+mj-cs"/>
              </a:defRPr>
            </a:lvl1pPr>
            <a:lvl2pPr algn="ctr" eaLnBrk="1" hangingPunct="1">
              <a:defRPr sz="3200" b="1">
                <a:solidFill>
                  <a:schemeClr val="tx2"/>
                </a:solidFill>
                <a:latin typeface="Calibri" pitchFamily="34" charset="0"/>
              </a:defRPr>
            </a:lvl2pPr>
            <a:lvl3pPr algn="ctr" eaLnBrk="1" hangingPunct="1">
              <a:defRPr sz="3200" b="1">
                <a:solidFill>
                  <a:schemeClr val="tx2"/>
                </a:solidFill>
                <a:latin typeface="Calibri" pitchFamily="34" charset="0"/>
              </a:defRPr>
            </a:lvl3pPr>
            <a:lvl4pPr algn="ctr" eaLnBrk="1" hangingPunct="1">
              <a:defRPr sz="3200" b="1">
                <a:solidFill>
                  <a:schemeClr val="tx2"/>
                </a:solidFill>
                <a:latin typeface="Calibri" pitchFamily="34" charset="0"/>
              </a:defRPr>
            </a:lvl4pPr>
            <a:lvl5pPr algn="ctr" eaLnBrk="1" hangingPunct="1">
              <a:defRPr sz="3200" b="1">
                <a:solidFill>
                  <a:schemeClr val="tx2"/>
                </a:solidFill>
                <a:latin typeface="Calibri" pitchFamily="34" charset="0"/>
              </a:defRPr>
            </a:lvl5pPr>
            <a:lvl6pPr marL="457200" algn="ctr" fontAlgn="base">
              <a:spcBef>
                <a:spcPct val="0"/>
              </a:spcBef>
              <a:spcAft>
                <a:spcPct val="0"/>
              </a:spcAft>
              <a:defRPr sz="3200" b="1">
                <a:solidFill>
                  <a:schemeClr val="tx2"/>
                </a:solidFill>
              </a:defRPr>
            </a:lvl6pPr>
            <a:lvl7pPr marL="914400" algn="ctr" fontAlgn="base">
              <a:spcBef>
                <a:spcPct val="0"/>
              </a:spcBef>
              <a:spcAft>
                <a:spcPct val="0"/>
              </a:spcAft>
              <a:defRPr sz="3200" b="1">
                <a:solidFill>
                  <a:schemeClr val="tx2"/>
                </a:solidFill>
              </a:defRPr>
            </a:lvl7pPr>
            <a:lvl8pPr marL="1371600" algn="ctr" fontAlgn="base">
              <a:spcBef>
                <a:spcPct val="0"/>
              </a:spcBef>
              <a:spcAft>
                <a:spcPct val="0"/>
              </a:spcAft>
              <a:defRPr sz="3200" b="1">
                <a:solidFill>
                  <a:schemeClr val="tx2"/>
                </a:solidFill>
              </a:defRPr>
            </a:lvl8pPr>
            <a:lvl9pPr marL="1828800" algn="ctr" fontAlgn="base">
              <a:spcBef>
                <a:spcPct val="0"/>
              </a:spcBef>
              <a:spcAft>
                <a:spcPct val="0"/>
              </a:spcAft>
              <a:defRPr sz="3200" b="1">
                <a:solidFill>
                  <a:schemeClr val="tx2"/>
                </a:solidFill>
              </a:defRPr>
            </a:lvl9pPr>
          </a:lstStyle>
          <a:p>
            <a:r>
              <a:rPr lang="es-CO" sz="2800" dirty="0"/>
              <a:t>Desafíos</a:t>
            </a:r>
          </a:p>
          <a:p>
            <a:r>
              <a:rPr lang="es-CO" sz="2800" dirty="0"/>
              <a:t>Normalizadores &amp; Reguladores</a:t>
            </a:r>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6296" y="49189"/>
            <a:ext cx="864096" cy="936103"/>
          </a:xfrm>
          <a:prstGeom prst="rect">
            <a:avLst/>
          </a:prstGeom>
        </p:spPr>
      </p:pic>
    </p:spTree>
    <p:extLst>
      <p:ext uri="{BB962C8B-B14F-4D97-AF65-F5344CB8AC3E}">
        <p14:creationId xmlns:p14="http://schemas.microsoft.com/office/powerpoint/2010/main" val="25313652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62</a:t>
            </a:fld>
            <a:endParaRPr lang="es-ES_tradnl"/>
          </a:p>
        </p:txBody>
      </p:sp>
      <p:sp>
        <p:nvSpPr>
          <p:cNvPr id="3" name="Rectángulo 2"/>
          <p:cNvSpPr/>
          <p:nvPr/>
        </p:nvSpPr>
        <p:spPr>
          <a:xfrm>
            <a:off x="107504" y="1129308"/>
            <a:ext cx="8751257" cy="4139629"/>
          </a:xfrm>
          <a:prstGeom prst="rect">
            <a:avLst/>
          </a:prstGeom>
        </p:spPr>
        <p:txBody>
          <a:bodyPr wrap="square" lIns="76234" tIns="38117" rIns="76234" bIns="38117">
            <a:spAutoFit/>
          </a:bodyPr>
          <a:lstStyle/>
          <a:p>
            <a:pPr algn="just"/>
            <a:r>
              <a:rPr lang="es-CO" sz="2200" b="1" dirty="0">
                <a:solidFill>
                  <a:srgbClr val="0070C0"/>
                </a:solidFill>
              </a:rPr>
              <a:t>La conversión completa no significa necesariamente un 100% de armonización con las NICSP de devengo</a:t>
            </a:r>
            <a:r>
              <a:rPr lang="es-CO" sz="2200" b="1" dirty="0"/>
              <a:t>. A nivel mundial, la mayoría de los países no solo planifican un enfoque gradual, sino que también permiten una cierta adaptación nacional de las NICSP de devengo, por ejemplo, elección de políticas, simplificación de criterios y metodologías pragmáticas para la determinación de bases de medición.</a:t>
            </a:r>
          </a:p>
          <a:p>
            <a:pPr algn="just"/>
            <a:endParaRPr lang="es-CO" sz="2200" b="1" dirty="0"/>
          </a:p>
          <a:p>
            <a:pPr algn="just"/>
            <a:r>
              <a:rPr lang="es-CO" sz="2200" b="1" dirty="0">
                <a:solidFill>
                  <a:srgbClr val="0070C0"/>
                </a:solidFill>
              </a:rPr>
              <a:t>Gradualismo</a:t>
            </a:r>
            <a:r>
              <a:rPr lang="es-CO" sz="2200" b="1" dirty="0"/>
              <a:t>: En América Latina, algunos países como Chile han dividido el calendario de la reforma en etapas posteriores para los diferentes niveles de gobierno. Otros países, como Brasil, han priorizado las áreas de contabilidad y han implementado estándares seleccionados antes que otros. Otro enfoque es el uso de entidades piloto de diferentes niveles de gobierno. </a:t>
            </a:r>
          </a:p>
        </p:txBody>
      </p:sp>
      <p:sp>
        <p:nvSpPr>
          <p:cNvPr id="4" name="Rectángulo 3"/>
          <p:cNvSpPr/>
          <p:nvPr/>
        </p:nvSpPr>
        <p:spPr>
          <a:xfrm>
            <a:off x="34778" y="5377780"/>
            <a:ext cx="2593006" cy="264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6234" tIns="38117" rIns="76234" bIns="38117" rtlCol="0" anchor="ctr"/>
          <a:lstStyle/>
          <a:p>
            <a:pPr algn="ctr"/>
            <a:r>
              <a:rPr lang="es-CO" sz="700" b="1" dirty="0">
                <a:solidFill>
                  <a:schemeClr val="tx1"/>
                </a:solidFill>
              </a:rPr>
              <a:t>Fuente: </a:t>
            </a:r>
            <a:r>
              <a:rPr lang="es-CO" sz="700" dirty="0">
                <a:solidFill>
                  <a:schemeClr val="tx1"/>
                </a:solidFill>
              </a:rPr>
              <a:t>Encuesta BID- E&amp;Y.  IV FOCAL Panamá 2017</a:t>
            </a:r>
          </a:p>
        </p:txBody>
      </p:sp>
      <p:pic>
        <p:nvPicPr>
          <p:cNvPr id="6" name="Imagen 5"/>
          <p:cNvPicPr>
            <a:picLocks noChangeAspect="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36512" y="0"/>
            <a:ext cx="3168352" cy="1057300"/>
          </a:xfrm>
          <a:prstGeom prst="rect">
            <a:avLst/>
          </a:prstGeom>
        </p:spPr>
      </p:pic>
      <p:sp>
        <p:nvSpPr>
          <p:cNvPr id="7" name="CuadroTexto 4"/>
          <p:cNvSpPr txBox="1"/>
          <p:nvPr/>
        </p:nvSpPr>
        <p:spPr>
          <a:xfrm>
            <a:off x="3275856" y="193204"/>
            <a:ext cx="4896544" cy="576064"/>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defPPr>
              <a:defRPr lang="es-ES_tradnl"/>
            </a:defPPr>
            <a:lvl1pPr algn="ctr" eaLnBrk="1" hangingPunct="1">
              <a:defRPr sz="2000" b="1" kern="0">
                <a:solidFill>
                  <a:schemeClr val="dk1"/>
                </a:solidFill>
                <a:latin typeface="+mn-lt"/>
                <a:ea typeface="+mj-ea"/>
                <a:cs typeface="+mj-cs"/>
              </a:defRPr>
            </a:lvl1pPr>
            <a:lvl2pPr algn="ctr" eaLnBrk="1" hangingPunct="1">
              <a:defRPr sz="3200" b="1">
                <a:solidFill>
                  <a:schemeClr val="tx2"/>
                </a:solidFill>
                <a:latin typeface="Calibri" pitchFamily="34" charset="0"/>
              </a:defRPr>
            </a:lvl2pPr>
            <a:lvl3pPr algn="ctr" eaLnBrk="1" hangingPunct="1">
              <a:defRPr sz="3200" b="1">
                <a:solidFill>
                  <a:schemeClr val="tx2"/>
                </a:solidFill>
                <a:latin typeface="Calibri" pitchFamily="34" charset="0"/>
              </a:defRPr>
            </a:lvl3pPr>
            <a:lvl4pPr algn="ctr" eaLnBrk="1" hangingPunct="1">
              <a:defRPr sz="3200" b="1">
                <a:solidFill>
                  <a:schemeClr val="tx2"/>
                </a:solidFill>
                <a:latin typeface="Calibri" pitchFamily="34" charset="0"/>
              </a:defRPr>
            </a:lvl4pPr>
            <a:lvl5pPr algn="ctr" eaLnBrk="1" hangingPunct="1">
              <a:defRPr sz="3200" b="1">
                <a:solidFill>
                  <a:schemeClr val="tx2"/>
                </a:solidFill>
                <a:latin typeface="Calibri" pitchFamily="34" charset="0"/>
              </a:defRPr>
            </a:lvl5pPr>
            <a:lvl6pPr marL="457200" algn="ctr" fontAlgn="base">
              <a:spcBef>
                <a:spcPct val="0"/>
              </a:spcBef>
              <a:spcAft>
                <a:spcPct val="0"/>
              </a:spcAft>
              <a:defRPr sz="3200" b="1">
                <a:solidFill>
                  <a:schemeClr val="tx2"/>
                </a:solidFill>
                <a:latin typeface="+mn-lt"/>
              </a:defRPr>
            </a:lvl6pPr>
            <a:lvl7pPr marL="914400" algn="ctr" fontAlgn="base">
              <a:spcBef>
                <a:spcPct val="0"/>
              </a:spcBef>
              <a:spcAft>
                <a:spcPct val="0"/>
              </a:spcAft>
              <a:defRPr sz="3200" b="1">
                <a:solidFill>
                  <a:schemeClr val="tx2"/>
                </a:solidFill>
                <a:latin typeface="+mn-lt"/>
              </a:defRPr>
            </a:lvl7pPr>
            <a:lvl8pPr marL="1371600" algn="ctr" fontAlgn="base">
              <a:spcBef>
                <a:spcPct val="0"/>
              </a:spcBef>
              <a:spcAft>
                <a:spcPct val="0"/>
              </a:spcAft>
              <a:defRPr sz="3200" b="1">
                <a:solidFill>
                  <a:schemeClr val="tx2"/>
                </a:solidFill>
                <a:latin typeface="+mn-lt"/>
              </a:defRPr>
            </a:lvl8pPr>
            <a:lvl9pPr marL="1828800" algn="ctr" fontAlgn="base">
              <a:spcBef>
                <a:spcPct val="0"/>
              </a:spcBef>
              <a:spcAft>
                <a:spcPct val="0"/>
              </a:spcAft>
              <a:defRPr sz="3200" b="1">
                <a:solidFill>
                  <a:schemeClr val="tx2"/>
                </a:solidFill>
                <a:latin typeface="+mn-lt"/>
              </a:defRPr>
            </a:lvl9pPr>
          </a:lstStyle>
          <a:p>
            <a:r>
              <a:rPr lang="es-CO" sz="2800" dirty="0"/>
              <a:t>Prácticas de Transición a NICSP</a:t>
            </a:r>
          </a:p>
        </p:txBody>
      </p:sp>
    </p:spTree>
    <p:extLst>
      <p:ext uri="{BB962C8B-B14F-4D97-AF65-F5344CB8AC3E}">
        <p14:creationId xmlns:p14="http://schemas.microsoft.com/office/powerpoint/2010/main" val="42922791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63</a:t>
            </a:fld>
            <a:endParaRPr lang="es-ES_tradnl"/>
          </a:p>
        </p:txBody>
      </p:sp>
      <p:sp>
        <p:nvSpPr>
          <p:cNvPr id="6" name="Rectángulo 5"/>
          <p:cNvSpPr/>
          <p:nvPr/>
        </p:nvSpPr>
        <p:spPr>
          <a:xfrm>
            <a:off x="107504" y="1114908"/>
            <a:ext cx="9001000" cy="3924186"/>
          </a:xfrm>
          <a:prstGeom prst="rect">
            <a:avLst/>
          </a:prstGeom>
        </p:spPr>
        <p:txBody>
          <a:bodyPr wrap="square" lIns="76234" tIns="38117" rIns="76234" bIns="38117">
            <a:spAutoFit/>
          </a:bodyPr>
          <a:lstStyle/>
          <a:p>
            <a:pPr>
              <a:spcAft>
                <a:spcPts val="1200"/>
              </a:spcAft>
            </a:pPr>
            <a:r>
              <a:rPr lang="es-CO" sz="1800" b="1" dirty="0"/>
              <a:t>1.    </a:t>
            </a:r>
            <a:r>
              <a:rPr lang="es-CO" sz="1800" b="1" dirty="0">
                <a:solidFill>
                  <a:srgbClr val="0070C0"/>
                </a:solidFill>
              </a:rPr>
              <a:t>Cambio de gobierno</a:t>
            </a:r>
            <a:r>
              <a:rPr lang="es-CO" sz="1800" b="1" dirty="0"/>
              <a:t>: Más un potencial de retraso, toda vez que el tema no es partidista</a:t>
            </a:r>
          </a:p>
          <a:p>
            <a:pPr>
              <a:spcAft>
                <a:spcPts val="1200"/>
              </a:spcAft>
            </a:pPr>
            <a:r>
              <a:rPr lang="es-CO" sz="1800" b="1" dirty="0"/>
              <a:t>2.   </a:t>
            </a:r>
            <a:r>
              <a:rPr lang="es-CO" sz="1800" b="1" dirty="0">
                <a:solidFill>
                  <a:srgbClr val="0070C0"/>
                </a:solidFill>
              </a:rPr>
              <a:t>Duración y Complejidad</a:t>
            </a:r>
            <a:r>
              <a:rPr lang="es-CO" sz="1800" b="1" dirty="0"/>
              <a:t>: 5-8 años</a:t>
            </a:r>
          </a:p>
          <a:p>
            <a:pPr>
              <a:spcAft>
                <a:spcPts val="1200"/>
              </a:spcAft>
            </a:pPr>
            <a:r>
              <a:rPr lang="es-CO" sz="1800" b="1" dirty="0"/>
              <a:t>3.    </a:t>
            </a:r>
            <a:r>
              <a:rPr lang="es-CO" sz="1800" b="1" dirty="0">
                <a:solidFill>
                  <a:srgbClr val="0070C0"/>
                </a:solidFill>
              </a:rPr>
              <a:t>Costos</a:t>
            </a:r>
            <a:r>
              <a:rPr lang="es-CO" sz="1800" b="1" dirty="0"/>
              <a:t>: Costos del proyecto, para herramientas y capacitación</a:t>
            </a:r>
          </a:p>
          <a:p>
            <a:pPr>
              <a:spcAft>
                <a:spcPts val="1200"/>
              </a:spcAft>
            </a:pPr>
            <a:r>
              <a:rPr lang="es-CO" sz="1800" b="1" dirty="0"/>
              <a:t>4.    </a:t>
            </a:r>
            <a:r>
              <a:rPr lang="es-CO" sz="1800" b="1" dirty="0">
                <a:solidFill>
                  <a:srgbClr val="0070C0"/>
                </a:solidFill>
              </a:rPr>
              <a:t>Resistencia al Cambio</a:t>
            </a:r>
            <a:r>
              <a:rPr lang="es-CO" sz="1800" b="1" dirty="0"/>
              <a:t>: Normalmente aislada, caso  algunos ministerios </a:t>
            </a:r>
          </a:p>
          <a:p>
            <a:pPr>
              <a:spcAft>
                <a:spcPts val="1200"/>
              </a:spcAft>
            </a:pPr>
            <a:r>
              <a:rPr lang="es-CO" sz="1800" b="1" dirty="0"/>
              <a:t>5.    </a:t>
            </a:r>
            <a:r>
              <a:rPr lang="es-CO" sz="1800" b="1" dirty="0">
                <a:solidFill>
                  <a:srgbClr val="0070C0"/>
                </a:solidFill>
              </a:rPr>
              <a:t>EEFF</a:t>
            </a:r>
            <a:r>
              <a:rPr lang="es-CO" sz="1800" b="1" dirty="0"/>
              <a:t>: En algunos países todavía base efectivo (MEFP86) </a:t>
            </a:r>
          </a:p>
          <a:p>
            <a:pPr marL="381168" indent="-381168">
              <a:spcAft>
                <a:spcPts val="1200"/>
              </a:spcAft>
              <a:buAutoNum type="arabicPeriod" startAt="6"/>
            </a:pPr>
            <a:r>
              <a:rPr lang="es-CO" sz="1800" b="1" dirty="0">
                <a:solidFill>
                  <a:srgbClr val="0070C0"/>
                </a:solidFill>
              </a:rPr>
              <a:t>Presupuesto</a:t>
            </a:r>
            <a:r>
              <a:rPr lang="es-CO" sz="1800" b="1" dirty="0"/>
              <a:t>: Base Efectivo -  Contabilidad Base Devengo </a:t>
            </a:r>
          </a:p>
          <a:p>
            <a:pPr marL="268288">
              <a:spcAft>
                <a:spcPts val="1200"/>
              </a:spcAft>
            </a:pPr>
            <a:r>
              <a:rPr lang="es-CO" sz="1800" b="1" dirty="0"/>
              <a:t>• Alrededor de 90 países tienen un sistema devengado, incluyendo casi 50  que siguen las NICSP  o tienen un plan de implementación </a:t>
            </a:r>
          </a:p>
          <a:p>
            <a:pPr marL="268288">
              <a:spcAft>
                <a:spcPts val="1200"/>
              </a:spcAft>
            </a:pPr>
            <a:r>
              <a:rPr lang="es-CO" sz="1800" b="1" dirty="0"/>
              <a:t>• Solo 7 países tienen el sistema presupuestario de base devengado completo (AUS, NZ,CDN, </a:t>
            </a:r>
            <a:r>
              <a:rPr lang="es-CO" sz="1800" b="1" dirty="0" err="1"/>
              <a:t>UK,CH</a:t>
            </a:r>
            <a:r>
              <a:rPr lang="es-CO" sz="1800" b="1" dirty="0"/>
              <a:t>, A, EE), en tanto que algunos tienen una forma mixta (Escandinavia, USA, Chile) </a:t>
            </a:r>
          </a:p>
        </p:txBody>
      </p:sp>
      <p:sp>
        <p:nvSpPr>
          <p:cNvPr id="8" name="Rectángulo 7"/>
          <p:cNvSpPr/>
          <p:nvPr/>
        </p:nvSpPr>
        <p:spPr>
          <a:xfrm>
            <a:off x="72008" y="250812"/>
            <a:ext cx="8964488" cy="504056"/>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p>
            <a:pPr algn="ctr" eaLnBrk="1" hangingPunct="1"/>
            <a:r>
              <a:rPr lang="es-CO" sz="2800" b="1" kern="0" dirty="0">
                <a:solidFill>
                  <a:schemeClr val="dk1"/>
                </a:solidFill>
                <a:latin typeface="+mn-lt"/>
                <a:ea typeface="+mj-ea"/>
                <a:cs typeface="+mj-cs"/>
              </a:rPr>
              <a:t>Principales Barreras - Desafíos: A NIVEL POLÍTICO</a:t>
            </a:r>
          </a:p>
        </p:txBody>
      </p:sp>
      <p:sp>
        <p:nvSpPr>
          <p:cNvPr id="9" name="Rectángulo 8"/>
          <p:cNvSpPr/>
          <p:nvPr/>
        </p:nvSpPr>
        <p:spPr>
          <a:xfrm>
            <a:off x="424800" y="5407200"/>
            <a:ext cx="4219208" cy="186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34" tIns="38117" rIns="76234" bIns="38117" rtlCol="0" anchor="ctr"/>
          <a:lstStyle/>
          <a:p>
            <a:pPr algn="ctr"/>
            <a:r>
              <a:rPr lang="es-CO" sz="900" b="1" dirty="0">
                <a:solidFill>
                  <a:schemeClr val="tx1"/>
                </a:solidFill>
              </a:rPr>
              <a:t>Fuente: </a:t>
            </a:r>
            <a:r>
              <a:rPr lang="es-CO" sz="700" b="1" dirty="0">
                <a:solidFill>
                  <a:schemeClr val="tx1"/>
                </a:solidFill>
              </a:rPr>
              <a:t>Andreas Bergman</a:t>
            </a:r>
            <a:r>
              <a:rPr lang="es-CO" sz="700" dirty="0">
                <a:solidFill>
                  <a:schemeClr val="tx1"/>
                </a:solidFill>
              </a:rPr>
              <a:t>. IV FOCAL Panamá 2017/ X Congreso Contabilidad Pública . Bogotá 2017 </a:t>
            </a:r>
          </a:p>
        </p:txBody>
      </p:sp>
    </p:spTree>
    <p:extLst>
      <p:ext uri="{BB962C8B-B14F-4D97-AF65-F5344CB8AC3E}">
        <p14:creationId xmlns:p14="http://schemas.microsoft.com/office/powerpoint/2010/main" val="861527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64</a:t>
            </a:fld>
            <a:endParaRPr lang="es-ES_tradnl"/>
          </a:p>
        </p:txBody>
      </p:sp>
      <p:sp>
        <p:nvSpPr>
          <p:cNvPr id="3" name="Rectángulo 2"/>
          <p:cNvSpPr/>
          <p:nvPr/>
        </p:nvSpPr>
        <p:spPr>
          <a:xfrm>
            <a:off x="107504" y="1057300"/>
            <a:ext cx="8928992" cy="3954963"/>
          </a:xfrm>
          <a:prstGeom prst="rect">
            <a:avLst/>
          </a:prstGeom>
        </p:spPr>
        <p:txBody>
          <a:bodyPr wrap="square" lIns="76234" tIns="38117" rIns="76234" bIns="38117">
            <a:spAutoFit/>
          </a:bodyPr>
          <a:lstStyle/>
          <a:p>
            <a:pPr marL="285876" indent="-285876">
              <a:buFont typeface="Arial" panose="020B0604020202020204" pitchFamily="34" charset="0"/>
              <a:buChar char="•"/>
            </a:pPr>
            <a:r>
              <a:rPr lang="es-CO" sz="1800" b="1" dirty="0">
                <a:solidFill>
                  <a:srgbClr val="0070C0"/>
                </a:solidFill>
              </a:rPr>
              <a:t>Materialidad</a:t>
            </a:r>
            <a:r>
              <a:rPr lang="es-CO" sz="1800" b="1" dirty="0"/>
              <a:t>: </a:t>
            </a:r>
            <a:r>
              <a:rPr lang="es-CO" sz="1800" b="1" i="1" dirty="0"/>
              <a:t>¿Cómo definirla? ¿Quién decide? </a:t>
            </a:r>
          </a:p>
          <a:p>
            <a:pPr lvl="1"/>
            <a:r>
              <a:rPr lang="es-CO" sz="1800" dirty="0"/>
              <a:t>Existencia de </a:t>
            </a:r>
            <a:r>
              <a:rPr lang="es-CO" sz="1800" b="1" dirty="0">
                <a:solidFill>
                  <a:srgbClr val="002060"/>
                </a:solidFill>
              </a:rPr>
              <a:t>nuevo documento del IPSASB* </a:t>
            </a:r>
            <a:r>
              <a:rPr lang="es-CO" sz="1800" dirty="0"/>
              <a:t>para clarificar y orientar  este  tema:</a:t>
            </a:r>
          </a:p>
          <a:p>
            <a:pPr lvl="1"/>
            <a:r>
              <a:rPr lang="es-CO" sz="1800" dirty="0"/>
              <a:t>La inquietud mas importante: ¿Debo o tengo que seguir los requisitos de Reconocimiento,	Medición y Revelación, si NO son materiales? </a:t>
            </a:r>
          </a:p>
          <a:p>
            <a:pPr lvl="1"/>
            <a:r>
              <a:rPr lang="es-CO" sz="1800" b="1" i="1" dirty="0">
                <a:solidFill>
                  <a:srgbClr val="002060"/>
                </a:solidFill>
              </a:rPr>
              <a:t>Respuesta</a:t>
            </a:r>
            <a:r>
              <a:rPr lang="es-CO" sz="1800" dirty="0"/>
              <a:t>: No, el principio de materialidad es predominante (</a:t>
            </a:r>
            <a:r>
              <a:rPr lang="es-CO" sz="1800" dirty="0" err="1"/>
              <a:t>overarching</a:t>
            </a:r>
            <a:r>
              <a:rPr lang="es-CO" sz="1800" dirty="0"/>
              <a:t>)</a:t>
            </a:r>
          </a:p>
          <a:p>
            <a:endParaRPr lang="es-CO" sz="1800" dirty="0"/>
          </a:p>
          <a:p>
            <a:pPr algn="just"/>
            <a:r>
              <a:rPr lang="es-CO" sz="1800" dirty="0"/>
              <a:t>• </a:t>
            </a:r>
            <a:r>
              <a:rPr lang="es-CO" sz="1800" b="1" dirty="0">
                <a:solidFill>
                  <a:srgbClr val="0070C0"/>
                </a:solidFill>
              </a:rPr>
              <a:t>Juicio profesional vs Base Legal</a:t>
            </a:r>
            <a:r>
              <a:rPr lang="es-CO" sz="1800" dirty="0"/>
              <a:t>:	</a:t>
            </a:r>
          </a:p>
          <a:p>
            <a:pPr lvl="1" algn="just"/>
            <a:r>
              <a:rPr lang="es-CO" sz="1800" dirty="0"/>
              <a:t>Principio  de legalidad y de codificación muy  arraigado y firme en América Latina.</a:t>
            </a:r>
          </a:p>
          <a:p>
            <a:pPr lvl="1" algn="just"/>
            <a:r>
              <a:rPr lang="es-CO" sz="1800" dirty="0"/>
              <a:t>Estimaciones y Juicios Profesionales en la aplicación de </a:t>
            </a:r>
            <a:r>
              <a:rPr lang="es-CO" sz="1800" dirty="0" err="1"/>
              <a:t>NICSP</a:t>
            </a:r>
            <a:r>
              <a:rPr lang="es-CO" sz="1800" dirty="0"/>
              <a:t>.</a:t>
            </a:r>
          </a:p>
          <a:p>
            <a:pPr lvl="1" algn="just"/>
            <a:r>
              <a:rPr lang="es-CO" sz="1800" dirty="0"/>
              <a:t>Estimación </a:t>
            </a:r>
            <a:r>
              <a:rPr lang="es-CO" sz="1800" b="1" dirty="0"/>
              <a:t>≠</a:t>
            </a:r>
            <a:r>
              <a:rPr lang="es-CO" sz="1800" dirty="0"/>
              <a:t> determinación de valores exactos (preparador y auditor).</a:t>
            </a:r>
          </a:p>
          <a:p>
            <a:pPr algn="just"/>
            <a:endParaRPr lang="es-CO" sz="1800" dirty="0"/>
          </a:p>
          <a:p>
            <a:pPr algn="just"/>
            <a:r>
              <a:rPr lang="es-CO" sz="1800" dirty="0"/>
              <a:t>• </a:t>
            </a:r>
            <a:r>
              <a:rPr lang="es-CO" sz="1800" b="1" dirty="0">
                <a:solidFill>
                  <a:srgbClr val="0070C0"/>
                </a:solidFill>
              </a:rPr>
              <a:t>Necesidad de una base legal</a:t>
            </a:r>
            <a:r>
              <a:rPr lang="es-CO" sz="1800" dirty="0"/>
              <a:t>:</a:t>
            </a:r>
          </a:p>
          <a:p>
            <a:pPr lvl="1" algn="just"/>
            <a:r>
              <a:rPr lang="es-CO" sz="1800" dirty="0"/>
              <a:t>Con el propósito de poder  justificar el juicio profesional (de preferencia en una Ley o  en la propia Regulación Contable)</a:t>
            </a:r>
          </a:p>
        </p:txBody>
      </p:sp>
      <p:sp>
        <p:nvSpPr>
          <p:cNvPr id="6" name="Rectángulo 5"/>
          <p:cNvSpPr/>
          <p:nvPr/>
        </p:nvSpPr>
        <p:spPr>
          <a:xfrm>
            <a:off x="179512" y="5017740"/>
            <a:ext cx="8282153" cy="384755"/>
          </a:xfrm>
          <a:prstGeom prst="rect">
            <a:avLst/>
          </a:prstGeom>
        </p:spPr>
        <p:txBody>
          <a:bodyPr wrap="square" lIns="76234" tIns="38117" rIns="76234" bIns="38117">
            <a:spAutoFit/>
          </a:bodyPr>
          <a:lstStyle/>
          <a:p>
            <a:r>
              <a:rPr lang="es-CO" sz="1000" b="1" dirty="0">
                <a:solidFill>
                  <a:srgbClr val="002060"/>
                </a:solidFill>
              </a:rPr>
              <a:t>*Documento Disponible en:</a:t>
            </a:r>
          </a:p>
          <a:p>
            <a:r>
              <a:rPr lang="es-CO" sz="1000" b="1" dirty="0">
                <a:solidFill>
                  <a:srgbClr val="002060"/>
                </a:solidFill>
              </a:rPr>
              <a:t>http://www.ifac.org/publications-resources/ipsasb - </a:t>
            </a:r>
            <a:r>
              <a:rPr lang="es-CO" sz="1000" b="1" u="sng" dirty="0">
                <a:solidFill>
                  <a:srgbClr val="002060"/>
                </a:solidFill>
              </a:rPr>
              <a:t>staff-</a:t>
            </a:r>
            <a:r>
              <a:rPr lang="es-CO" sz="1000" b="1" u="sng" dirty="0" err="1">
                <a:solidFill>
                  <a:srgbClr val="002060"/>
                </a:solidFill>
              </a:rPr>
              <a:t>questions</a:t>
            </a:r>
            <a:r>
              <a:rPr lang="es-CO" sz="1000" b="1" u="sng" dirty="0">
                <a:solidFill>
                  <a:srgbClr val="002060"/>
                </a:solidFill>
              </a:rPr>
              <a:t>-and-</a:t>
            </a:r>
            <a:r>
              <a:rPr lang="es-CO" sz="1000" b="1" u="sng" dirty="0" err="1">
                <a:solidFill>
                  <a:srgbClr val="002060"/>
                </a:solidFill>
              </a:rPr>
              <a:t>answersmateriality</a:t>
            </a:r>
            <a:r>
              <a:rPr lang="es-CO" sz="1000" b="1" dirty="0">
                <a:solidFill>
                  <a:srgbClr val="002060"/>
                </a:solidFill>
              </a:rPr>
              <a:t> </a:t>
            </a:r>
          </a:p>
        </p:txBody>
      </p:sp>
      <p:sp>
        <p:nvSpPr>
          <p:cNvPr id="7" name="Rectángulo 5"/>
          <p:cNvSpPr/>
          <p:nvPr/>
        </p:nvSpPr>
        <p:spPr>
          <a:xfrm>
            <a:off x="179512" y="193204"/>
            <a:ext cx="8640960" cy="504056"/>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p>
            <a:pPr algn="ctr" eaLnBrk="1" hangingPunct="1"/>
            <a:r>
              <a:rPr lang="es-CO" sz="2800" b="1" kern="0" dirty="0">
                <a:solidFill>
                  <a:schemeClr val="dk1"/>
                </a:solidFill>
                <a:latin typeface="+mn-lt"/>
                <a:ea typeface="+mj-ea"/>
                <a:cs typeface="+mj-cs"/>
              </a:rPr>
              <a:t>Principales Barreras - Desafíos: A NIVEL DE PRINCIPIOS</a:t>
            </a:r>
          </a:p>
        </p:txBody>
      </p:sp>
      <p:sp>
        <p:nvSpPr>
          <p:cNvPr id="8" name="Rectángulo 7"/>
          <p:cNvSpPr/>
          <p:nvPr/>
        </p:nvSpPr>
        <p:spPr>
          <a:xfrm>
            <a:off x="424800" y="5407200"/>
            <a:ext cx="4219208" cy="186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34" tIns="38117" rIns="76234" bIns="38117" rtlCol="0" anchor="ctr"/>
          <a:lstStyle/>
          <a:p>
            <a:pPr algn="ctr"/>
            <a:r>
              <a:rPr lang="es-CO" sz="900" b="1" dirty="0">
                <a:solidFill>
                  <a:schemeClr val="tx1"/>
                </a:solidFill>
              </a:rPr>
              <a:t>Fuente: </a:t>
            </a:r>
            <a:r>
              <a:rPr lang="es-CO" sz="700" b="1" dirty="0">
                <a:solidFill>
                  <a:schemeClr val="tx1"/>
                </a:solidFill>
              </a:rPr>
              <a:t>Andreas Bergman</a:t>
            </a:r>
            <a:r>
              <a:rPr lang="es-CO" sz="700" dirty="0">
                <a:solidFill>
                  <a:schemeClr val="tx1"/>
                </a:solidFill>
              </a:rPr>
              <a:t>. IV FOCAL Panamá 2017/ X Congreso Contabilidad Pública . Bogotá 2017 </a:t>
            </a:r>
          </a:p>
        </p:txBody>
      </p:sp>
    </p:spTree>
    <p:extLst>
      <p:ext uri="{BB962C8B-B14F-4D97-AF65-F5344CB8AC3E}">
        <p14:creationId xmlns:p14="http://schemas.microsoft.com/office/powerpoint/2010/main" val="1889104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65</a:t>
            </a:fld>
            <a:endParaRPr lang="es-ES_tradnl"/>
          </a:p>
        </p:txBody>
      </p:sp>
      <p:sp>
        <p:nvSpPr>
          <p:cNvPr id="6" name="Rectángulo 5"/>
          <p:cNvSpPr/>
          <p:nvPr/>
        </p:nvSpPr>
        <p:spPr>
          <a:xfrm>
            <a:off x="35496" y="913284"/>
            <a:ext cx="9069008" cy="4185796"/>
          </a:xfrm>
          <a:prstGeom prst="rect">
            <a:avLst/>
          </a:prstGeom>
        </p:spPr>
        <p:txBody>
          <a:bodyPr wrap="square" lIns="76234" tIns="38117" rIns="76234" bIns="38117">
            <a:spAutoFit/>
          </a:bodyPr>
          <a:lstStyle/>
          <a:p>
            <a:endParaRPr lang="es-CO" sz="700" b="1" dirty="0"/>
          </a:p>
          <a:p>
            <a:pPr marL="238230" indent="-238230">
              <a:buFont typeface="Arial" panose="020B0604020202020204" pitchFamily="34" charset="0"/>
              <a:buChar char="•"/>
            </a:pPr>
            <a:r>
              <a:rPr lang="es-CO" sz="2000" i="1" dirty="0">
                <a:solidFill>
                  <a:schemeClr val="accent6"/>
                </a:solidFill>
              </a:rPr>
              <a:t>Magnitud de objetos: </a:t>
            </a:r>
            <a:r>
              <a:rPr lang="es-CO" sz="2000" dirty="0"/>
              <a:t>Bienes en un amplio sentido (NICSP 12, 17 y 31)</a:t>
            </a:r>
          </a:p>
          <a:p>
            <a:pPr marL="285876" indent="-285876">
              <a:buFont typeface="Arial" panose="020B0604020202020204" pitchFamily="34" charset="0"/>
              <a:buChar char="•"/>
            </a:pPr>
            <a:endParaRPr lang="es-CO" sz="2000" i="1" dirty="0">
              <a:solidFill>
                <a:srgbClr val="00B0F0"/>
              </a:solidFill>
            </a:endParaRPr>
          </a:p>
          <a:p>
            <a:pPr marL="285876" indent="-285876">
              <a:buFont typeface="Arial" panose="020B0604020202020204" pitchFamily="34" charset="0"/>
              <a:buChar char="•"/>
            </a:pPr>
            <a:r>
              <a:rPr lang="es-CO" sz="2000" i="1" dirty="0">
                <a:solidFill>
                  <a:schemeClr val="accent6"/>
                </a:solidFill>
              </a:rPr>
              <a:t>Deterioro del valor de los activos (</a:t>
            </a:r>
            <a:r>
              <a:rPr lang="es-CO" sz="2000" i="1" dirty="0" err="1">
                <a:solidFill>
                  <a:schemeClr val="accent6"/>
                </a:solidFill>
              </a:rPr>
              <a:t>NICSP</a:t>
            </a:r>
            <a:r>
              <a:rPr lang="es-CO" sz="2000" i="1" dirty="0">
                <a:solidFill>
                  <a:schemeClr val="accent6"/>
                </a:solidFill>
              </a:rPr>
              <a:t> 21 y 26): </a:t>
            </a:r>
            <a:r>
              <a:rPr lang="es-CO" sz="2000" i="1" dirty="0"/>
              <a:t>D</a:t>
            </a:r>
            <a:r>
              <a:rPr lang="es-CO" sz="2000" dirty="0"/>
              <a:t>istinción entre activo generador y no generador de efectivo para el deterioro, y complejidad en la aplicación de las normas (flujos de efectivo futuros, tasa de descuento, valor de mercado o costo de reposición para activos únicos)</a:t>
            </a:r>
          </a:p>
          <a:p>
            <a:pPr marL="285876" indent="-285876">
              <a:buFont typeface="Arial" panose="020B0604020202020204" pitchFamily="34" charset="0"/>
              <a:buChar char="•"/>
            </a:pPr>
            <a:endParaRPr lang="es-CO" sz="2000" i="1" dirty="0">
              <a:solidFill>
                <a:srgbClr val="00B0F0"/>
              </a:solidFill>
            </a:endParaRPr>
          </a:p>
          <a:p>
            <a:pPr marL="285876" indent="-285876">
              <a:buFont typeface="Arial" panose="020B0604020202020204" pitchFamily="34" charset="0"/>
              <a:buChar char="•"/>
            </a:pPr>
            <a:r>
              <a:rPr lang="es-CO" sz="2000" i="1" dirty="0">
                <a:solidFill>
                  <a:schemeClr val="accent6"/>
                </a:solidFill>
              </a:rPr>
              <a:t>Complejidad de los contratos/objetos:  </a:t>
            </a:r>
            <a:r>
              <a:rPr lang="es-CO" sz="2000" dirty="0"/>
              <a:t>Concesiones/APP (NICSP 32)</a:t>
            </a:r>
          </a:p>
          <a:p>
            <a:endParaRPr lang="es-CO" sz="2000" i="1" dirty="0">
              <a:solidFill>
                <a:srgbClr val="00B0F0"/>
              </a:solidFill>
            </a:endParaRPr>
          </a:p>
          <a:p>
            <a:pPr marL="285876" indent="-285876">
              <a:buFont typeface="Arial" panose="020B0604020202020204" pitchFamily="34" charset="0"/>
              <a:buChar char="•"/>
            </a:pPr>
            <a:r>
              <a:rPr lang="es-CO" sz="2000" i="1" dirty="0">
                <a:solidFill>
                  <a:schemeClr val="accent6"/>
                </a:solidFill>
              </a:rPr>
              <a:t>Complejidad  institucional y conflicto de norma: </a:t>
            </a:r>
            <a:r>
              <a:rPr lang="es-CO" sz="2000" dirty="0"/>
              <a:t>Consolidación, asociadas, acuerdos conjuntos (NICSP 34-38)</a:t>
            </a:r>
          </a:p>
          <a:p>
            <a:pPr marL="285876" indent="-285876">
              <a:buFont typeface="Arial" panose="020B0604020202020204" pitchFamily="34" charset="0"/>
              <a:buChar char="•"/>
            </a:pPr>
            <a:endParaRPr lang="es-CO" sz="2000" i="1" dirty="0">
              <a:solidFill>
                <a:srgbClr val="00B0F0"/>
              </a:solidFill>
            </a:endParaRPr>
          </a:p>
          <a:p>
            <a:pPr marL="285876" indent="-285876">
              <a:buFont typeface="Arial" panose="020B0604020202020204" pitchFamily="34" charset="0"/>
              <a:buChar char="•"/>
            </a:pPr>
            <a:r>
              <a:rPr lang="es-CO" sz="2000" i="1" dirty="0">
                <a:solidFill>
                  <a:schemeClr val="accent6"/>
                </a:solidFill>
              </a:rPr>
              <a:t>Complejidad de la norma y en parte materialidad: </a:t>
            </a:r>
            <a:r>
              <a:rPr lang="es-CO" sz="2000" dirty="0"/>
              <a:t>Instrumentos financieros (</a:t>
            </a:r>
            <a:r>
              <a:rPr lang="es-CO" sz="2000" dirty="0" err="1"/>
              <a:t>NICSP</a:t>
            </a:r>
            <a:r>
              <a:rPr lang="es-CO" sz="2000" dirty="0"/>
              <a:t> 28-30)</a:t>
            </a:r>
          </a:p>
        </p:txBody>
      </p:sp>
      <p:sp>
        <p:nvSpPr>
          <p:cNvPr id="7" name="Rectángulo 6"/>
          <p:cNvSpPr/>
          <p:nvPr/>
        </p:nvSpPr>
        <p:spPr>
          <a:xfrm>
            <a:off x="424800" y="5407200"/>
            <a:ext cx="4219208" cy="186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34" tIns="38117" rIns="76234" bIns="38117" rtlCol="0" anchor="ctr"/>
          <a:lstStyle/>
          <a:p>
            <a:pPr algn="ctr"/>
            <a:r>
              <a:rPr lang="es-CO" sz="900" b="1" dirty="0">
                <a:solidFill>
                  <a:schemeClr val="tx1"/>
                </a:solidFill>
              </a:rPr>
              <a:t>Fuente: </a:t>
            </a:r>
            <a:r>
              <a:rPr lang="es-CO" sz="700" b="1" dirty="0">
                <a:solidFill>
                  <a:schemeClr val="tx1"/>
                </a:solidFill>
              </a:rPr>
              <a:t>Andreas Bergman</a:t>
            </a:r>
            <a:r>
              <a:rPr lang="es-CO" sz="700" dirty="0">
                <a:solidFill>
                  <a:schemeClr val="tx1"/>
                </a:solidFill>
              </a:rPr>
              <a:t>. IV FOCAL Panamá 2017/ X Congreso Contabilidad Pública . Bogotá 2017 </a:t>
            </a:r>
          </a:p>
        </p:txBody>
      </p:sp>
      <p:sp>
        <p:nvSpPr>
          <p:cNvPr id="8" name="Rectángulo 5"/>
          <p:cNvSpPr/>
          <p:nvPr/>
        </p:nvSpPr>
        <p:spPr>
          <a:xfrm>
            <a:off x="539552" y="265212"/>
            <a:ext cx="8208912" cy="504056"/>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p>
            <a:pPr algn="ctr" eaLnBrk="1" hangingPunct="1"/>
            <a:r>
              <a:rPr lang="es-CO" sz="2800" b="1" kern="0" dirty="0">
                <a:solidFill>
                  <a:schemeClr val="dk1"/>
                </a:solidFill>
                <a:latin typeface="+mn-lt"/>
                <a:ea typeface="+mj-ea"/>
                <a:cs typeface="+mj-cs"/>
              </a:rPr>
              <a:t>Principales Barreras - Desafíos: A NIVEL DE NORMAS </a:t>
            </a:r>
          </a:p>
        </p:txBody>
      </p:sp>
    </p:spTree>
    <p:extLst>
      <p:ext uri="{BB962C8B-B14F-4D97-AF65-F5344CB8AC3E}">
        <p14:creationId xmlns:p14="http://schemas.microsoft.com/office/powerpoint/2010/main" val="2158477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66</a:t>
            </a:fld>
            <a:endParaRPr lang="es-ES_tradnl"/>
          </a:p>
        </p:txBody>
      </p:sp>
      <p:sp>
        <p:nvSpPr>
          <p:cNvPr id="9" name="Rectángulo 8"/>
          <p:cNvSpPr/>
          <p:nvPr/>
        </p:nvSpPr>
        <p:spPr>
          <a:xfrm>
            <a:off x="35496" y="985292"/>
            <a:ext cx="9069008" cy="4616683"/>
          </a:xfrm>
          <a:prstGeom prst="rect">
            <a:avLst/>
          </a:prstGeom>
        </p:spPr>
        <p:txBody>
          <a:bodyPr wrap="square" lIns="76234" tIns="38117" rIns="76234" bIns="38117">
            <a:spAutoFit/>
          </a:bodyPr>
          <a:lstStyle/>
          <a:p>
            <a:endParaRPr lang="es-CO" sz="700" b="1" dirty="0">
              <a:latin typeface="+mn-lt"/>
            </a:endParaRPr>
          </a:p>
          <a:p>
            <a:pPr marL="285876" indent="-285876">
              <a:buFont typeface="Arial" panose="020B0604020202020204" pitchFamily="34" charset="0"/>
              <a:buChar char="•"/>
            </a:pPr>
            <a:r>
              <a:rPr lang="es-CO" sz="2200" i="1" dirty="0">
                <a:solidFill>
                  <a:schemeClr val="accent6"/>
                </a:solidFill>
                <a:latin typeface="+mn-lt"/>
              </a:rPr>
              <a:t>Perspectiva sistemática y dimensión del pasivo</a:t>
            </a:r>
            <a:r>
              <a:rPr lang="es-CO" sz="2000" i="1" dirty="0">
                <a:solidFill>
                  <a:schemeClr val="accent6"/>
                </a:solidFill>
                <a:latin typeface="+mn-lt"/>
              </a:rPr>
              <a:t>: </a:t>
            </a:r>
            <a:r>
              <a:rPr lang="es-CO" sz="2000" dirty="0">
                <a:latin typeface="+mn-lt"/>
              </a:rPr>
              <a:t>Beneficios a empleados (en particular reconocimiento pleno de beneficios post-empleo, NICSP 25)</a:t>
            </a:r>
          </a:p>
          <a:p>
            <a:endParaRPr lang="es-CO" sz="2000" i="1" dirty="0">
              <a:solidFill>
                <a:srgbClr val="00B0F0"/>
              </a:solidFill>
              <a:latin typeface="+mn-lt"/>
            </a:endParaRPr>
          </a:p>
          <a:p>
            <a:pPr marL="285876" indent="-285876">
              <a:buFont typeface="Arial" panose="020B0604020202020204" pitchFamily="34" charset="0"/>
              <a:buChar char="•"/>
            </a:pPr>
            <a:r>
              <a:rPr lang="es-CO" sz="2200" i="1" dirty="0">
                <a:solidFill>
                  <a:schemeClr val="accent6"/>
                </a:solidFill>
                <a:latin typeface="+mn-lt"/>
              </a:rPr>
              <a:t>Utilidad y disponibilidad de información Costo  / Beneficio: </a:t>
            </a:r>
            <a:r>
              <a:rPr lang="es-CO" sz="2000" dirty="0">
                <a:latin typeface="+mn-lt"/>
              </a:rPr>
              <a:t>Información	de segmentos (NICSP 18), estimación de ingresos por impuestos desde el hecho imponible (NICSP 23), deterioro del valor de los activos no generadores de efectivo (NICSP 21)</a:t>
            </a:r>
          </a:p>
          <a:p>
            <a:endParaRPr lang="es-CO" sz="2000" i="1" dirty="0">
              <a:solidFill>
                <a:srgbClr val="00B0F0"/>
              </a:solidFill>
              <a:latin typeface="+mn-lt"/>
            </a:endParaRPr>
          </a:p>
          <a:p>
            <a:pPr marL="285876" indent="-285876">
              <a:buFont typeface="Arial" panose="020B0604020202020204" pitchFamily="34" charset="0"/>
              <a:buChar char="•"/>
            </a:pPr>
            <a:r>
              <a:rPr lang="es-CO" sz="2200" i="1" dirty="0">
                <a:solidFill>
                  <a:schemeClr val="accent6"/>
                </a:solidFill>
                <a:latin typeface="+mn-lt"/>
              </a:rPr>
              <a:t>Prioridad, materialidad y gerencia de proyecto: </a:t>
            </a:r>
            <a:r>
              <a:rPr lang="es-CO" sz="2000" dirty="0">
                <a:latin typeface="+mn-lt"/>
              </a:rPr>
              <a:t>Normas que frecuentemente no se aplican, pero que distraen la atención y demandan demasiados recursos (</a:t>
            </a:r>
            <a:r>
              <a:rPr lang="es-CO" sz="2000" dirty="0" err="1">
                <a:latin typeface="+mn-lt"/>
              </a:rPr>
              <a:t>NICSP</a:t>
            </a:r>
            <a:r>
              <a:rPr lang="es-CO" sz="2000" dirty="0">
                <a:latin typeface="+mn-lt"/>
              </a:rPr>
              <a:t> 5, 10, 11, 16, 22, 27)</a:t>
            </a:r>
          </a:p>
          <a:p>
            <a:endParaRPr lang="es-CO" sz="2000" i="1" dirty="0">
              <a:solidFill>
                <a:srgbClr val="FF0000"/>
              </a:solidFill>
              <a:latin typeface="+mn-lt"/>
            </a:endParaRPr>
          </a:p>
          <a:p>
            <a:pPr marL="285876" indent="-285876">
              <a:buFont typeface="Arial" panose="020B0604020202020204" pitchFamily="34" charset="0"/>
              <a:buChar char="•"/>
            </a:pPr>
            <a:r>
              <a:rPr lang="es-CO" sz="2200" i="1" dirty="0">
                <a:solidFill>
                  <a:schemeClr val="accent6"/>
                </a:solidFill>
                <a:latin typeface="+mn-lt"/>
              </a:rPr>
              <a:t>Las NICSP no abordan el detalle: </a:t>
            </a:r>
            <a:r>
              <a:rPr lang="es-CO" sz="2000" dirty="0">
                <a:latin typeface="+mn-lt"/>
              </a:rPr>
              <a:t>Estructura compleja del sector público en los distintos países, necesidad de registros uniformes</a:t>
            </a:r>
          </a:p>
        </p:txBody>
      </p:sp>
      <p:sp>
        <p:nvSpPr>
          <p:cNvPr id="11" name="Rectángulo 5"/>
          <p:cNvSpPr/>
          <p:nvPr/>
        </p:nvSpPr>
        <p:spPr>
          <a:xfrm>
            <a:off x="467544" y="265212"/>
            <a:ext cx="8280920" cy="504056"/>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p>
            <a:pPr algn="ctr" eaLnBrk="1" hangingPunct="1"/>
            <a:r>
              <a:rPr lang="es-CO" sz="2800" b="1" kern="0" dirty="0">
                <a:solidFill>
                  <a:schemeClr val="dk1"/>
                </a:solidFill>
                <a:latin typeface="+mn-lt"/>
                <a:ea typeface="+mj-ea"/>
                <a:cs typeface="+mj-cs"/>
              </a:rPr>
              <a:t>Principales Barreras - Desafíos: A  NIVEL DE NORMAS </a:t>
            </a:r>
          </a:p>
        </p:txBody>
      </p:sp>
      <p:sp>
        <p:nvSpPr>
          <p:cNvPr id="12" name="Rectángulo 11"/>
          <p:cNvSpPr/>
          <p:nvPr/>
        </p:nvSpPr>
        <p:spPr>
          <a:xfrm>
            <a:off x="424800" y="5500212"/>
            <a:ext cx="4219208" cy="16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34" tIns="38117" rIns="76234" bIns="38117" rtlCol="0" anchor="ctr"/>
          <a:lstStyle/>
          <a:p>
            <a:pPr algn="ctr"/>
            <a:r>
              <a:rPr lang="es-CO" sz="900" b="1" dirty="0">
                <a:solidFill>
                  <a:schemeClr val="tx1"/>
                </a:solidFill>
              </a:rPr>
              <a:t>Fuente: </a:t>
            </a:r>
            <a:r>
              <a:rPr lang="es-CO" sz="700" b="1" dirty="0">
                <a:solidFill>
                  <a:schemeClr val="tx1"/>
                </a:solidFill>
              </a:rPr>
              <a:t>Andreas Bergman</a:t>
            </a:r>
            <a:r>
              <a:rPr lang="es-CO" sz="700" dirty="0">
                <a:solidFill>
                  <a:schemeClr val="tx1"/>
                </a:solidFill>
              </a:rPr>
              <a:t>. IV FOCAL Panamá 2017/ X Congreso Contabilidad Pública . Bogotá 2017 </a:t>
            </a:r>
          </a:p>
        </p:txBody>
      </p:sp>
    </p:spTree>
    <p:extLst>
      <p:ext uri="{BB962C8B-B14F-4D97-AF65-F5344CB8AC3E}">
        <p14:creationId xmlns:p14="http://schemas.microsoft.com/office/powerpoint/2010/main" val="213838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67</a:t>
            </a:fld>
            <a:endParaRPr lang="es-ES_tradnl"/>
          </a:p>
        </p:txBody>
      </p:sp>
      <p:sp>
        <p:nvSpPr>
          <p:cNvPr id="6" name="CuadroTexto 5"/>
          <p:cNvSpPr txBox="1"/>
          <p:nvPr/>
        </p:nvSpPr>
        <p:spPr>
          <a:xfrm>
            <a:off x="179512" y="228505"/>
            <a:ext cx="8830780" cy="612771"/>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defPPr>
              <a:defRPr lang="es-ES_tradnl"/>
            </a:defPPr>
            <a:lvl1pPr algn="ctr" eaLnBrk="1" hangingPunct="1">
              <a:defRPr sz="2000" b="1" kern="0">
                <a:solidFill>
                  <a:schemeClr val="dk1"/>
                </a:solidFill>
                <a:latin typeface="+mn-lt"/>
                <a:ea typeface="+mj-ea"/>
                <a:cs typeface="+mj-cs"/>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s-CO" sz="2800" dirty="0"/>
              <a:t>Dimensiones del Desarrollo y Aplicación de las NICSP</a:t>
            </a:r>
          </a:p>
        </p:txBody>
      </p:sp>
      <p:graphicFrame>
        <p:nvGraphicFramePr>
          <p:cNvPr id="7" name="Diagrama 6"/>
          <p:cNvGraphicFramePr/>
          <p:nvPr>
            <p:extLst>
              <p:ext uri="{D42A27DB-BD31-4B8C-83A1-F6EECF244321}">
                <p14:modId xmlns:p14="http://schemas.microsoft.com/office/powerpoint/2010/main" val="2801826032"/>
              </p:ext>
            </p:extLst>
          </p:nvPr>
        </p:nvGraphicFramePr>
        <p:xfrm>
          <a:off x="1115617" y="974208"/>
          <a:ext cx="684265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5148064" y="1406255"/>
            <a:ext cx="3488914" cy="784865"/>
          </a:xfrm>
          <a:prstGeom prst="rect">
            <a:avLst/>
          </a:prstGeom>
          <a:noFill/>
        </p:spPr>
        <p:txBody>
          <a:bodyPr wrap="square" lIns="76234" tIns="38117" rIns="76234" bIns="38117" rtlCol="0">
            <a:spAutoFit/>
          </a:bodyPr>
          <a:lstStyle/>
          <a:p>
            <a:pPr algn="ctr"/>
            <a:r>
              <a:rPr lang="es-CO" b="1" dirty="0">
                <a:solidFill>
                  <a:schemeClr val="accent6"/>
                </a:solidFill>
              </a:rPr>
              <a:t>Implementación y Capacitación</a:t>
            </a:r>
          </a:p>
        </p:txBody>
      </p:sp>
      <p:sp>
        <p:nvSpPr>
          <p:cNvPr id="9" name="CuadroTexto 8"/>
          <p:cNvSpPr txBox="1"/>
          <p:nvPr/>
        </p:nvSpPr>
        <p:spPr>
          <a:xfrm>
            <a:off x="236303" y="2527524"/>
            <a:ext cx="3488914" cy="1138808"/>
          </a:xfrm>
          <a:prstGeom prst="rect">
            <a:avLst/>
          </a:prstGeom>
          <a:noFill/>
        </p:spPr>
        <p:txBody>
          <a:bodyPr wrap="square" lIns="76234" tIns="38117" rIns="76234" bIns="38117" rtlCol="0">
            <a:spAutoFit/>
          </a:bodyPr>
          <a:lstStyle/>
          <a:p>
            <a:pPr algn="ctr"/>
            <a:r>
              <a:rPr lang="es-CO" b="1" dirty="0">
                <a:solidFill>
                  <a:schemeClr val="accent6"/>
                </a:solidFill>
              </a:rPr>
              <a:t>Mantenimiento y Cualificación en la Capacidad Regulatoria</a:t>
            </a:r>
          </a:p>
        </p:txBody>
      </p:sp>
      <p:sp>
        <p:nvSpPr>
          <p:cNvPr id="10" name="CuadroTexto 9"/>
          <p:cNvSpPr txBox="1"/>
          <p:nvPr/>
        </p:nvSpPr>
        <p:spPr>
          <a:xfrm>
            <a:off x="5724128" y="3933758"/>
            <a:ext cx="3271267" cy="784865"/>
          </a:xfrm>
          <a:prstGeom prst="rect">
            <a:avLst/>
          </a:prstGeom>
          <a:noFill/>
        </p:spPr>
        <p:txBody>
          <a:bodyPr wrap="square" lIns="76234" tIns="38117" rIns="76234" bIns="38117" rtlCol="0">
            <a:spAutoFit/>
          </a:bodyPr>
          <a:lstStyle/>
          <a:p>
            <a:pPr algn="ctr"/>
            <a:r>
              <a:rPr lang="es-CO" b="1" dirty="0">
                <a:solidFill>
                  <a:schemeClr val="accent6"/>
                </a:solidFill>
              </a:rPr>
              <a:t>Desarrollo y Práctica de juicio profesional</a:t>
            </a:r>
          </a:p>
        </p:txBody>
      </p:sp>
      <p:pic>
        <p:nvPicPr>
          <p:cNvPr id="11" name="Imagen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83968" y="1605536"/>
            <a:ext cx="1110382" cy="592808"/>
          </a:xfrm>
          <a:prstGeom prst="rect">
            <a:avLst/>
          </a:prstGeom>
        </p:spPr>
      </p:pic>
      <p:pic>
        <p:nvPicPr>
          <p:cNvPr id="12" name="Imagen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35896" y="2576568"/>
            <a:ext cx="1174704" cy="972670"/>
          </a:xfrm>
          <a:prstGeom prst="rect">
            <a:avLst/>
          </a:prstGeom>
        </p:spPr>
      </p:pic>
      <p:pic>
        <p:nvPicPr>
          <p:cNvPr id="13" name="Imagen 12"/>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99992" y="3861487"/>
            <a:ext cx="789808" cy="857137"/>
          </a:xfrm>
          <a:prstGeom prst="rect">
            <a:avLst/>
          </a:prstGeom>
        </p:spPr>
      </p:pic>
      <p:sp>
        <p:nvSpPr>
          <p:cNvPr id="14" name="2 Rectángulo"/>
          <p:cNvSpPr/>
          <p:nvPr/>
        </p:nvSpPr>
        <p:spPr>
          <a:xfrm>
            <a:off x="107504" y="4067035"/>
            <a:ext cx="3313463" cy="1443677"/>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rtlCol="0" anchor="ctr"/>
          <a:lstStyle/>
          <a:p>
            <a:pPr algn="ctr"/>
            <a:r>
              <a:rPr lang="es-CO" sz="1800" b="1" dirty="0">
                <a:solidFill>
                  <a:schemeClr val="tx1"/>
                </a:solidFill>
              </a:rPr>
              <a:t>Necesidad de complementar las NICSP con regulación nacional (Procedimientos Contables, Guías  de Aplicación y Catálogos Generales de Cuentas y Doctrina)</a:t>
            </a:r>
          </a:p>
        </p:txBody>
      </p:sp>
      <p:sp>
        <p:nvSpPr>
          <p:cNvPr id="15" name="3 Flecha arriba"/>
          <p:cNvSpPr/>
          <p:nvPr/>
        </p:nvSpPr>
        <p:spPr>
          <a:xfrm>
            <a:off x="1518832" y="3638504"/>
            <a:ext cx="316864" cy="356523"/>
          </a:xfrm>
          <a:prstGeom prst="up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lIns="76234" tIns="38117" rIns="76234" bIns="38117" rtlCol="0" anchor="ctr"/>
          <a:lstStyle/>
          <a:p>
            <a:pPr algn="ctr"/>
            <a:endParaRPr lang="es-CO"/>
          </a:p>
        </p:txBody>
      </p:sp>
      <p:sp>
        <p:nvSpPr>
          <p:cNvPr id="16" name="15 Flecha arriba"/>
          <p:cNvSpPr/>
          <p:nvPr/>
        </p:nvSpPr>
        <p:spPr>
          <a:xfrm rot="5400000">
            <a:off x="3538416" y="4477128"/>
            <a:ext cx="333000" cy="438023"/>
          </a:xfrm>
          <a:prstGeom prst="up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lIns="76234" tIns="38117" rIns="76234" bIns="38117" rtlCol="0" anchor="ctr"/>
          <a:lstStyle/>
          <a:p>
            <a:pPr algn="ctr"/>
            <a:endParaRPr lang="es-CO"/>
          </a:p>
        </p:txBody>
      </p:sp>
    </p:spTree>
    <p:extLst>
      <p:ext uri="{BB962C8B-B14F-4D97-AF65-F5344CB8AC3E}">
        <p14:creationId xmlns:p14="http://schemas.microsoft.com/office/powerpoint/2010/main" val="732665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68</a:t>
            </a:fld>
            <a:endParaRPr lang="es-ES_tradnl"/>
          </a:p>
        </p:txBody>
      </p:sp>
      <p:sp>
        <p:nvSpPr>
          <p:cNvPr id="6" name="Rectángulo 5"/>
          <p:cNvSpPr/>
          <p:nvPr/>
        </p:nvSpPr>
        <p:spPr>
          <a:xfrm>
            <a:off x="107504" y="1057300"/>
            <a:ext cx="8997000" cy="4447406"/>
          </a:xfrm>
          <a:prstGeom prst="rect">
            <a:avLst/>
          </a:prstGeom>
        </p:spPr>
        <p:txBody>
          <a:bodyPr wrap="square" lIns="76234" tIns="38117" rIns="76234" bIns="38117">
            <a:spAutoFit/>
          </a:bodyPr>
          <a:lstStyle/>
          <a:p>
            <a:pPr algn="ctr">
              <a:spcAft>
                <a:spcPts val="1200"/>
              </a:spcAft>
            </a:pPr>
            <a:r>
              <a:rPr lang="es-CO" sz="2400" b="1" dirty="0">
                <a:solidFill>
                  <a:schemeClr val="accent6"/>
                </a:solidFill>
                <a:latin typeface="+mn-lt"/>
              </a:rPr>
              <a:t>Bienes históricos y culturales</a:t>
            </a:r>
          </a:p>
          <a:p>
            <a:pPr marL="285876" indent="-285876">
              <a:spcAft>
                <a:spcPts val="1200"/>
              </a:spcAft>
              <a:buFont typeface="Arial" panose="020B0604020202020204" pitchFamily="34" charset="0"/>
              <a:buChar char="•"/>
            </a:pPr>
            <a:r>
              <a:rPr lang="es-CO" sz="1800" b="1" dirty="0">
                <a:latin typeface="+mn-lt"/>
              </a:rPr>
              <a:t>Exigencia de un acto administrativo que lo declare como tal y que tenga medición fiable,</a:t>
            </a:r>
          </a:p>
          <a:p>
            <a:pPr marL="285876" indent="-285876">
              <a:spcAft>
                <a:spcPts val="1200"/>
              </a:spcAft>
              <a:buFont typeface="Arial" panose="020B0604020202020204" pitchFamily="34" charset="0"/>
              <a:buChar char="•"/>
            </a:pPr>
            <a:r>
              <a:rPr lang="es-CO" sz="1800" b="1" dirty="0">
                <a:latin typeface="+mn-lt"/>
              </a:rPr>
              <a:t>Solo activos tangibles, no los intangibles:</a:t>
            </a:r>
          </a:p>
          <a:p>
            <a:pPr marL="743076" lvl="1" indent="-285876">
              <a:spcAft>
                <a:spcPts val="1200"/>
              </a:spcAft>
              <a:buFont typeface="Arial" panose="020B0604020202020204" pitchFamily="34" charset="0"/>
              <a:buChar char="•"/>
            </a:pPr>
            <a:r>
              <a:rPr lang="es-CO" sz="1800" b="1" dirty="0">
                <a:latin typeface="+mn-lt"/>
              </a:rPr>
              <a:t>El conocimiento en acción no puede ser controlado por la entidad.</a:t>
            </a:r>
          </a:p>
          <a:p>
            <a:pPr marL="743076" lvl="1" indent="-285876">
              <a:spcAft>
                <a:spcPts val="1200"/>
              </a:spcAft>
              <a:buFont typeface="Arial" panose="020B0604020202020204" pitchFamily="34" charset="0"/>
              <a:buChar char="•"/>
            </a:pPr>
            <a:r>
              <a:rPr lang="es-CO" sz="1800" b="1" dirty="0">
                <a:latin typeface="+mn-lt"/>
              </a:rPr>
              <a:t>La propiedad intelectual aplicaría la NICSP  31 - Activos intangibles.</a:t>
            </a:r>
          </a:p>
          <a:p>
            <a:pPr marL="285876" indent="-285876">
              <a:spcAft>
                <a:spcPts val="1200"/>
              </a:spcAft>
              <a:buFont typeface="Arial" panose="020B0604020202020204" pitchFamily="34" charset="0"/>
              <a:buChar char="•"/>
            </a:pPr>
            <a:r>
              <a:rPr lang="es-CO" sz="1800" b="1" dirty="0">
                <a:latin typeface="+mn-lt"/>
              </a:rPr>
              <a:t>Prima su uso como </a:t>
            </a:r>
            <a:r>
              <a:rPr lang="es-CO" sz="1800" b="1" dirty="0" err="1">
                <a:latin typeface="+mn-lt"/>
              </a:rPr>
              <a:t>PPyE</a:t>
            </a:r>
            <a:r>
              <a:rPr lang="es-CO" sz="1800" b="1" dirty="0">
                <a:latin typeface="+mn-lt"/>
              </a:rPr>
              <a:t>, Propiedad de Inversión o Bien de Uso Público sobre su condición de histórico y cultural.</a:t>
            </a:r>
          </a:p>
          <a:p>
            <a:pPr marL="285876" indent="-285876">
              <a:spcAft>
                <a:spcPts val="1200"/>
              </a:spcAft>
              <a:buFont typeface="Arial" panose="020B0604020202020204" pitchFamily="34" charset="0"/>
              <a:buChar char="•"/>
            </a:pPr>
            <a:r>
              <a:rPr lang="es-CO" sz="1800" b="1" dirty="0">
                <a:latin typeface="+mn-lt"/>
              </a:rPr>
              <a:t>Su valor se aprecia con el paso del tiempo y este no se pierde incluso si hay un daño físico parcial, por ello, no son objeto de depreciación ni deterioro.</a:t>
            </a:r>
          </a:p>
          <a:p>
            <a:pPr marL="285876" indent="-285876">
              <a:spcAft>
                <a:spcPts val="1200"/>
              </a:spcAft>
              <a:buFont typeface="Arial" panose="020B0604020202020204" pitchFamily="34" charset="0"/>
              <a:buChar char="•"/>
            </a:pPr>
            <a:r>
              <a:rPr lang="es-CO" sz="1800" b="1" dirty="0">
                <a:latin typeface="+mn-lt"/>
              </a:rPr>
              <a:t>No se exige la actualización dado su costo/beneficio.</a:t>
            </a:r>
          </a:p>
          <a:p>
            <a:pPr marL="285876" indent="-285876">
              <a:spcAft>
                <a:spcPts val="1200"/>
              </a:spcAft>
              <a:buFont typeface="Arial" panose="020B0604020202020204" pitchFamily="34" charset="0"/>
              <a:buChar char="•"/>
            </a:pPr>
            <a:r>
              <a:rPr lang="es-CO" sz="1800" b="1" dirty="0">
                <a:latin typeface="+mn-lt"/>
              </a:rPr>
              <a:t>Si no es posible su medición son objeto de revelación.</a:t>
            </a:r>
          </a:p>
        </p:txBody>
      </p:sp>
      <p:sp>
        <p:nvSpPr>
          <p:cNvPr id="7" name="Rectángulo 5"/>
          <p:cNvSpPr/>
          <p:nvPr/>
        </p:nvSpPr>
        <p:spPr>
          <a:xfrm>
            <a:off x="323528" y="49189"/>
            <a:ext cx="7632848" cy="864096"/>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p>
            <a:pPr algn="ctr" eaLnBrk="1" hangingPunct="1"/>
            <a:r>
              <a:rPr lang="es-CO" sz="2800" b="1" kern="0" dirty="0">
                <a:solidFill>
                  <a:schemeClr val="dk1"/>
                </a:solidFill>
                <a:latin typeface="+mn-lt"/>
                <a:ea typeface="+mj-ea"/>
                <a:cs typeface="+mj-cs"/>
              </a:rPr>
              <a:t>Aportes de Colombia a la regulación contable</a:t>
            </a:r>
          </a:p>
          <a:p>
            <a:pPr algn="ctr" eaLnBrk="1" hangingPunct="1"/>
            <a:r>
              <a:rPr lang="es-CO" sz="2800" b="1" kern="0" dirty="0">
                <a:solidFill>
                  <a:schemeClr val="dk1"/>
                </a:solidFill>
                <a:latin typeface="+mn-lt"/>
                <a:ea typeface="+mj-ea"/>
                <a:cs typeface="+mj-cs"/>
              </a:rPr>
              <a:t> del sector público</a:t>
            </a:r>
          </a:p>
        </p:txBody>
      </p:sp>
    </p:spTree>
    <p:extLst>
      <p:ext uri="{BB962C8B-B14F-4D97-AF65-F5344CB8AC3E}">
        <p14:creationId xmlns:p14="http://schemas.microsoft.com/office/powerpoint/2010/main" val="21064144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69</a:t>
            </a:fld>
            <a:endParaRPr lang="es-ES_tradnl"/>
          </a:p>
        </p:txBody>
      </p:sp>
      <p:sp>
        <p:nvSpPr>
          <p:cNvPr id="6" name="Rectángulo 5"/>
          <p:cNvSpPr/>
          <p:nvPr/>
        </p:nvSpPr>
        <p:spPr>
          <a:xfrm>
            <a:off x="35496" y="1201316"/>
            <a:ext cx="5398376" cy="4078074"/>
          </a:xfrm>
          <a:prstGeom prst="rect">
            <a:avLst/>
          </a:prstGeom>
        </p:spPr>
        <p:txBody>
          <a:bodyPr wrap="square" lIns="76234" tIns="38117" rIns="76234" bIns="38117">
            <a:spAutoFit/>
          </a:bodyPr>
          <a:lstStyle/>
          <a:p>
            <a:pPr algn="just">
              <a:spcAft>
                <a:spcPts val="1200"/>
              </a:spcAft>
            </a:pPr>
            <a:r>
              <a:rPr lang="es-CO" sz="2200" b="1" dirty="0">
                <a:solidFill>
                  <a:schemeClr val="accent6"/>
                </a:solidFill>
                <a:latin typeface="+mn-lt"/>
              </a:rPr>
              <a:t>Recursos naturales no renovables</a:t>
            </a:r>
          </a:p>
          <a:p>
            <a:pPr marL="285876" indent="-285876" algn="just">
              <a:spcAft>
                <a:spcPts val="1200"/>
              </a:spcAft>
              <a:buFont typeface="Arial" panose="020B0604020202020204" pitchFamily="34" charset="0"/>
              <a:buChar char="•"/>
            </a:pPr>
            <a:r>
              <a:rPr lang="es-CO" sz="2200" b="1" dirty="0">
                <a:latin typeface="+mn-lt"/>
              </a:rPr>
              <a:t>Reservas probadas de estos recursos (comercialmente recuperables).</a:t>
            </a:r>
          </a:p>
          <a:p>
            <a:pPr marL="285876" indent="-285876" algn="just">
              <a:spcAft>
                <a:spcPts val="1200"/>
              </a:spcAft>
              <a:buFont typeface="Arial" panose="020B0604020202020204" pitchFamily="34" charset="0"/>
              <a:buChar char="•"/>
            </a:pPr>
            <a:r>
              <a:rPr lang="es-CO" sz="2200" b="1" dirty="0">
                <a:latin typeface="+mn-lt"/>
              </a:rPr>
              <a:t>Se miden por el valor presente neto de los beneficios económicos futuros que se esperan percibir por la explotación del recurso (regalías).</a:t>
            </a:r>
          </a:p>
          <a:p>
            <a:pPr marL="285876" indent="-285876" algn="just">
              <a:spcAft>
                <a:spcPts val="1200"/>
              </a:spcAft>
              <a:buFont typeface="Arial" panose="020B0604020202020204" pitchFamily="34" charset="0"/>
              <a:buChar char="•"/>
            </a:pPr>
            <a:r>
              <a:rPr lang="es-CO" sz="2200" b="1" dirty="0">
                <a:latin typeface="+mn-lt"/>
              </a:rPr>
              <a:t>Son objeto de agotamiento.</a:t>
            </a:r>
          </a:p>
          <a:p>
            <a:pPr marL="285876" indent="-285876" algn="just">
              <a:spcAft>
                <a:spcPts val="1200"/>
              </a:spcAft>
              <a:buFont typeface="Arial" panose="020B0604020202020204" pitchFamily="34" charset="0"/>
              <a:buChar char="•"/>
            </a:pPr>
            <a:r>
              <a:rPr lang="es-CO" sz="2200" b="1" dirty="0">
                <a:latin typeface="+mn-lt"/>
              </a:rPr>
              <a:t>Afectación del reconocimiento, variación y agotamiento en el patrimonio.</a:t>
            </a:r>
          </a:p>
        </p:txBody>
      </p:sp>
      <p:sp>
        <p:nvSpPr>
          <p:cNvPr id="7" name="Rectángulo 5"/>
          <p:cNvSpPr/>
          <p:nvPr/>
        </p:nvSpPr>
        <p:spPr>
          <a:xfrm>
            <a:off x="283830" y="121196"/>
            <a:ext cx="7312506" cy="864096"/>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p>
            <a:pPr algn="ctr" eaLnBrk="1" hangingPunct="1"/>
            <a:r>
              <a:rPr lang="es-CO" sz="2700" b="1" kern="0" dirty="0">
                <a:solidFill>
                  <a:schemeClr val="dk1"/>
                </a:solidFill>
                <a:latin typeface="+mn-lt"/>
                <a:ea typeface="+mj-ea"/>
                <a:cs typeface="+mj-cs"/>
              </a:rPr>
              <a:t>Aportes desde Colombia a la regulación contable </a:t>
            </a:r>
          </a:p>
          <a:p>
            <a:pPr algn="ctr" eaLnBrk="1" hangingPunct="1"/>
            <a:r>
              <a:rPr lang="es-CO" sz="2700" b="1" kern="0" dirty="0">
                <a:solidFill>
                  <a:schemeClr val="dk1"/>
                </a:solidFill>
                <a:latin typeface="+mn-lt"/>
                <a:ea typeface="+mj-ea"/>
                <a:cs typeface="+mj-cs"/>
              </a:rPr>
              <a:t>del sector público</a:t>
            </a:r>
          </a:p>
        </p:txBody>
      </p:sp>
      <p:pic>
        <p:nvPicPr>
          <p:cNvPr id="8" name="Picture 2" descr="Resultado de imagen para mapa de colombi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96336" y="121196"/>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3"/>
          <a:stretch>
            <a:fillRect/>
          </a:stretch>
        </p:blipFill>
        <p:spPr>
          <a:xfrm>
            <a:off x="5652120" y="1921396"/>
            <a:ext cx="3441712" cy="2160240"/>
          </a:xfrm>
          <a:prstGeom prst="rect">
            <a:avLst/>
          </a:prstGeom>
        </p:spPr>
      </p:pic>
    </p:spTree>
    <p:extLst>
      <p:ext uri="{BB962C8B-B14F-4D97-AF65-F5344CB8AC3E}">
        <p14:creationId xmlns:p14="http://schemas.microsoft.com/office/powerpoint/2010/main" val="154698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 y="49188"/>
            <a:ext cx="9036496" cy="867930"/>
          </a:xfrm>
          <a:prstGeom prst="rect">
            <a:avLst/>
          </a:prstGeom>
        </p:spPr>
        <p:txBody>
          <a:bodyPr wrap="square">
            <a:spAutoFit/>
          </a:bodyPr>
          <a:lstStyle/>
          <a:p>
            <a:pPr algn="ctr"/>
            <a:r>
              <a:rPr lang="es-ES" altLang="es-CO" sz="2520" b="1" kern="0" dirty="0">
                <a:solidFill>
                  <a:schemeClr val="bg1"/>
                </a:solidFill>
                <a:latin typeface="Calibri"/>
              </a:rPr>
              <a:t>RUTA DEL PROCESO DE CONVERGENCIA DE LA CONTABILIDAD PÚBLICA. </a:t>
            </a:r>
            <a:endParaRPr lang="es-ES" sz="2520" dirty="0">
              <a:solidFill>
                <a:schemeClr val="bg1"/>
              </a:solidFill>
            </a:endParaRPr>
          </a:p>
        </p:txBody>
      </p:sp>
      <p:sp>
        <p:nvSpPr>
          <p:cNvPr id="8" name="Rectángulo 7">
            <a:extLst>
              <a:ext uri="{FF2B5EF4-FFF2-40B4-BE49-F238E27FC236}">
                <a16:creationId xmlns:a16="http://schemas.microsoft.com/office/drawing/2014/main" id="{78A8FD72-9270-42FA-9126-7B46023118DF}"/>
              </a:ext>
            </a:extLst>
          </p:cNvPr>
          <p:cNvSpPr/>
          <p:nvPr/>
        </p:nvSpPr>
        <p:spPr bwMode="auto">
          <a:xfrm>
            <a:off x="5155265" y="2375489"/>
            <a:ext cx="2592288" cy="518458"/>
          </a:xfrm>
          <a:prstGeom prst="rect">
            <a:avLst/>
          </a:prstGeom>
          <a:noFill/>
          <a:ln w="9525" cap="flat" cmpd="sng" algn="ctr">
            <a:no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endParaRPr lang="es-CO" sz="2160">
              <a:solidFill>
                <a:srgbClr val="000000"/>
              </a:solidFill>
              <a:latin typeface="Times New Roman" pitchFamily="18" charset="0"/>
            </a:endParaRPr>
          </a:p>
        </p:txBody>
      </p:sp>
      <p:sp>
        <p:nvSpPr>
          <p:cNvPr id="9" name="Rectángulo 8">
            <a:extLst>
              <a:ext uri="{FF2B5EF4-FFF2-40B4-BE49-F238E27FC236}">
                <a16:creationId xmlns:a16="http://schemas.microsoft.com/office/drawing/2014/main" id="{C9D8523B-79F9-4635-B6B8-E2466E563B6C}"/>
              </a:ext>
            </a:extLst>
          </p:cNvPr>
          <p:cNvSpPr/>
          <p:nvPr/>
        </p:nvSpPr>
        <p:spPr bwMode="auto">
          <a:xfrm>
            <a:off x="294725" y="3866054"/>
            <a:ext cx="901312" cy="42529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82296" tIns="41148" rIns="82296" bIns="41148" numCol="1" rtlCol="0" anchor="t" anchorCtr="0" compatLnSpc="1">
            <a:prstTxWarp prst="textNoShape">
              <a:avLst/>
            </a:prstTxWarp>
          </a:bodyPr>
          <a:lstStyle/>
          <a:p>
            <a:pPr algn="ctr"/>
            <a:r>
              <a:rPr lang="es-CO" sz="990" b="1" dirty="0">
                <a:solidFill>
                  <a:srgbClr val="000000"/>
                </a:solidFill>
                <a:latin typeface="Tahoma" panose="020B0604030504040204" pitchFamily="34" charset="0"/>
                <a:ea typeface="Tahoma" panose="020B0604030504040204" pitchFamily="34" charset="0"/>
                <a:cs typeface="Tahoma" panose="020B0604030504040204" pitchFamily="34" charset="0"/>
              </a:rPr>
              <a:t>Res.033 de 2012</a:t>
            </a:r>
          </a:p>
        </p:txBody>
      </p:sp>
      <p:sp>
        <p:nvSpPr>
          <p:cNvPr id="10" name="Forma en L 9">
            <a:extLst>
              <a:ext uri="{FF2B5EF4-FFF2-40B4-BE49-F238E27FC236}">
                <a16:creationId xmlns:a16="http://schemas.microsoft.com/office/drawing/2014/main" id="{38BF2BBD-7624-418E-A963-BD42357F1F90}"/>
              </a:ext>
            </a:extLst>
          </p:cNvPr>
          <p:cNvSpPr/>
          <p:nvPr/>
        </p:nvSpPr>
        <p:spPr>
          <a:xfrm rot="5400000">
            <a:off x="391105" y="4181042"/>
            <a:ext cx="708552" cy="901312"/>
          </a:xfrm>
          <a:prstGeom prst="corner">
            <a:avLst>
              <a:gd name="adj1" fmla="val 16120"/>
              <a:gd name="adj2" fmla="val 16110"/>
            </a:avLst>
          </a:prstGeom>
          <a:scene3d>
            <a:camera prst="orthographicFront"/>
            <a:lightRig rig="chilly" dir="t"/>
          </a:scene3d>
          <a:sp3d prstMaterial="translucentPowder">
            <a:bevelT w="127000" h="25400" prst="softRound"/>
          </a:sp3d>
        </p:spPr>
        <p:style>
          <a:lnRef idx="1">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CO" sz="2070" dirty="0">
              <a:solidFill>
                <a:srgbClr val="FFFFFF"/>
              </a:solidFill>
              <a:latin typeface="Calibri"/>
            </a:endParaRPr>
          </a:p>
        </p:txBody>
      </p:sp>
      <p:sp>
        <p:nvSpPr>
          <p:cNvPr id="12" name="Forma en L 11">
            <a:extLst>
              <a:ext uri="{FF2B5EF4-FFF2-40B4-BE49-F238E27FC236}">
                <a16:creationId xmlns:a16="http://schemas.microsoft.com/office/drawing/2014/main" id="{6D24C93B-EB57-43EE-A28F-1B6E5F9F23F5}"/>
              </a:ext>
            </a:extLst>
          </p:cNvPr>
          <p:cNvSpPr/>
          <p:nvPr/>
        </p:nvSpPr>
        <p:spPr>
          <a:xfrm rot="5400000">
            <a:off x="1759799" y="3934397"/>
            <a:ext cx="506873" cy="974346"/>
          </a:xfrm>
          <a:prstGeom prst="corner">
            <a:avLst>
              <a:gd name="adj1" fmla="val 16120"/>
              <a:gd name="adj2" fmla="val 16110"/>
            </a:avLst>
          </a:prstGeom>
          <a:scene3d>
            <a:camera prst="orthographicFront"/>
            <a:lightRig rig="chilly" dir="t"/>
          </a:scene3d>
          <a:sp3d prstMaterial="translucentPowder">
            <a:bevelT w="127000" h="25400" prst="softRound"/>
          </a:sp3d>
        </p:spPr>
        <p:style>
          <a:lnRef idx="1">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orma en L 12">
            <a:extLst>
              <a:ext uri="{FF2B5EF4-FFF2-40B4-BE49-F238E27FC236}">
                <a16:creationId xmlns:a16="http://schemas.microsoft.com/office/drawing/2014/main" id="{A002FDA0-07BA-4FA6-A233-2AF2412FD4FB}"/>
              </a:ext>
            </a:extLst>
          </p:cNvPr>
          <p:cNvSpPr/>
          <p:nvPr/>
        </p:nvSpPr>
        <p:spPr>
          <a:xfrm rot="5400000">
            <a:off x="3083683" y="3605587"/>
            <a:ext cx="464203" cy="855527"/>
          </a:xfrm>
          <a:prstGeom prst="corner">
            <a:avLst>
              <a:gd name="adj1" fmla="val 16120"/>
              <a:gd name="adj2" fmla="val 16110"/>
            </a:avLst>
          </a:prstGeom>
          <a:scene3d>
            <a:camera prst="orthographicFront"/>
            <a:lightRig rig="chilly" dir="t"/>
          </a:scene3d>
          <a:sp3d prstMaterial="translucentPowder">
            <a:bevelT w="127000" h="25400" prst="softRound"/>
          </a:sp3d>
        </p:spPr>
        <p:style>
          <a:lnRef idx="1">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orma en L 13">
            <a:extLst>
              <a:ext uri="{FF2B5EF4-FFF2-40B4-BE49-F238E27FC236}">
                <a16:creationId xmlns:a16="http://schemas.microsoft.com/office/drawing/2014/main" id="{7864B052-36C0-4ECA-B13D-31494EA5DB24}"/>
              </a:ext>
            </a:extLst>
          </p:cNvPr>
          <p:cNvSpPr/>
          <p:nvPr/>
        </p:nvSpPr>
        <p:spPr>
          <a:xfrm rot="5400000">
            <a:off x="4286036" y="3229243"/>
            <a:ext cx="576878" cy="826361"/>
          </a:xfrm>
          <a:prstGeom prst="corner">
            <a:avLst>
              <a:gd name="adj1" fmla="val 16120"/>
              <a:gd name="adj2" fmla="val 19589"/>
            </a:avLst>
          </a:prstGeom>
          <a:scene3d>
            <a:camera prst="orthographicFront"/>
            <a:lightRig rig="chilly" dir="t"/>
          </a:scene3d>
          <a:sp3d prstMaterial="translucentPowder">
            <a:bevelT w="127000" h="25400" prst="softRound"/>
          </a:sp3d>
        </p:spPr>
        <p:style>
          <a:lnRef idx="1">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orma en L 14">
            <a:extLst>
              <a:ext uri="{FF2B5EF4-FFF2-40B4-BE49-F238E27FC236}">
                <a16:creationId xmlns:a16="http://schemas.microsoft.com/office/drawing/2014/main" id="{B625DC95-77D6-4A72-B72C-52035B18CC5D}"/>
              </a:ext>
            </a:extLst>
          </p:cNvPr>
          <p:cNvSpPr/>
          <p:nvPr/>
        </p:nvSpPr>
        <p:spPr>
          <a:xfrm rot="5400000">
            <a:off x="5497866" y="2771473"/>
            <a:ext cx="557560" cy="853917"/>
          </a:xfrm>
          <a:prstGeom prst="corner">
            <a:avLst>
              <a:gd name="adj1" fmla="val 16120"/>
              <a:gd name="adj2" fmla="val 16110"/>
            </a:avLst>
          </a:prstGeom>
          <a:scene3d>
            <a:camera prst="orthographicFront"/>
            <a:lightRig rig="chilly" dir="t"/>
          </a:scene3d>
          <a:sp3d prstMaterial="translucentPowder">
            <a:bevelT w="127000" h="25400" prst="softRound"/>
          </a:sp3d>
        </p:spPr>
        <p:style>
          <a:lnRef idx="1">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orma en L 15">
            <a:extLst>
              <a:ext uri="{FF2B5EF4-FFF2-40B4-BE49-F238E27FC236}">
                <a16:creationId xmlns:a16="http://schemas.microsoft.com/office/drawing/2014/main" id="{2228E8EC-97FE-457F-B386-459DFCA0B7E5}"/>
              </a:ext>
            </a:extLst>
          </p:cNvPr>
          <p:cNvSpPr/>
          <p:nvPr/>
        </p:nvSpPr>
        <p:spPr>
          <a:xfrm rot="5400000">
            <a:off x="6696798" y="2220612"/>
            <a:ext cx="622367" cy="853917"/>
          </a:xfrm>
          <a:prstGeom prst="corner">
            <a:avLst>
              <a:gd name="adj1" fmla="val 16120"/>
              <a:gd name="adj2" fmla="val 16110"/>
            </a:avLst>
          </a:prstGeom>
          <a:scene3d>
            <a:camera prst="orthographicFront"/>
            <a:lightRig rig="chilly" dir="t"/>
          </a:scene3d>
          <a:sp3d prstMaterial="translucentPowder">
            <a:bevelT w="127000" h="25400" prst="softRound"/>
          </a:sp3d>
        </p:spPr>
        <p:style>
          <a:lnRef idx="1">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orma en L 16">
            <a:extLst>
              <a:ext uri="{FF2B5EF4-FFF2-40B4-BE49-F238E27FC236}">
                <a16:creationId xmlns:a16="http://schemas.microsoft.com/office/drawing/2014/main" id="{CDAC5EE9-D01F-42F1-B39C-235D8C0C6307}"/>
              </a:ext>
            </a:extLst>
          </p:cNvPr>
          <p:cNvSpPr/>
          <p:nvPr/>
        </p:nvSpPr>
        <p:spPr>
          <a:xfrm rot="5400000">
            <a:off x="7803737" y="3588769"/>
            <a:ext cx="557560" cy="1167520"/>
          </a:xfrm>
          <a:prstGeom prst="corner">
            <a:avLst>
              <a:gd name="adj1" fmla="val 16120"/>
              <a:gd name="adj2" fmla="val 16110"/>
            </a:avLst>
          </a:prstGeom>
          <a:scene3d>
            <a:camera prst="orthographicFront"/>
            <a:lightRig rig="chilly" dir="t"/>
          </a:scene3d>
          <a:sp3d prstMaterial="translucentPowder">
            <a:bevelT w="127000" h="25400" prst="softRound"/>
          </a:sp3d>
        </p:spPr>
        <p:style>
          <a:lnRef idx="1">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ángulo 17">
            <a:extLst>
              <a:ext uri="{FF2B5EF4-FFF2-40B4-BE49-F238E27FC236}">
                <a16:creationId xmlns:a16="http://schemas.microsoft.com/office/drawing/2014/main" id="{5969EE2D-C74A-4A1F-8948-2F57C63C0449}"/>
              </a:ext>
            </a:extLst>
          </p:cNvPr>
          <p:cNvSpPr/>
          <p:nvPr/>
        </p:nvSpPr>
        <p:spPr bwMode="auto">
          <a:xfrm>
            <a:off x="1569011" y="3736440"/>
            <a:ext cx="734738" cy="431692"/>
          </a:xfrm>
          <a:prstGeom prst="rect">
            <a:avLst/>
          </a:prstGeom>
          <a:ln>
            <a:solidFill>
              <a:srgbClr val="FF0000"/>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82296" tIns="41148" rIns="82296" bIns="41148" numCol="1" rtlCol="0" anchor="t" anchorCtr="0" compatLnSpc="1">
            <a:prstTxWarp prst="textNoShape">
              <a:avLst/>
            </a:prstTxWarp>
          </a:bodyPr>
          <a:lstStyle/>
          <a:p>
            <a:pPr algn="ctr"/>
            <a:r>
              <a:rPr lang="es-CO" sz="990" b="1" dirty="0">
                <a:solidFill>
                  <a:srgbClr val="000000"/>
                </a:solidFill>
                <a:latin typeface="Tahoma" panose="020B0604030504040204" pitchFamily="34" charset="0"/>
                <a:ea typeface="Tahoma" panose="020B0604030504040204" pitchFamily="34" charset="0"/>
                <a:cs typeface="Tahoma" panose="020B0604030504040204" pitchFamily="34" charset="0"/>
              </a:rPr>
              <a:t>Año 2013</a:t>
            </a:r>
          </a:p>
        </p:txBody>
      </p:sp>
      <p:sp>
        <p:nvSpPr>
          <p:cNvPr id="19" name="Rectángulo 18">
            <a:extLst>
              <a:ext uri="{FF2B5EF4-FFF2-40B4-BE49-F238E27FC236}">
                <a16:creationId xmlns:a16="http://schemas.microsoft.com/office/drawing/2014/main" id="{4151D1F9-57E9-447A-8C73-FA30EB7825DC}"/>
              </a:ext>
            </a:extLst>
          </p:cNvPr>
          <p:cNvSpPr/>
          <p:nvPr/>
        </p:nvSpPr>
        <p:spPr bwMode="auto">
          <a:xfrm>
            <a:off x="2743357" y="3347597"/>
            <a:ext cx="1115764" cy="425290"/>
          </a:xfrm>
          <a:prstGeom prst="rect">
            <a:avLst/>
          </a:prstGeom>
          <a:solidFill>
            <a:schemeClr val="accent3">
              <a:lumMod val="85000"/>
            </a:schemeClr>
          </a:solidFill>
          <a:ln>
            <a:solidFill>
              <a:schemeClr val="accent1">
                <a:lumMod val="20000"/>
                <a:lumOff val="8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82296" tIns="41148" rIns="82296" bIns="41148" numCol="1" rtlCol="0" anchor="t" anchorCtr="0" compatLnSpc="1">
            <a:prstTxWarp prst="textNoShape">
              <a:avLst/>
            </a:prstTxWarp>
          </a:bodyPr>
          <a:lstStyle/>
          <a:p>
            <a:pPr algn="ctr"/>
            <a:r>
              <a:rPr lang="es-CO" sz="990" b="1" dirty="0">
                <a:solidFill>
                  <a:srgbClr val="000000"/>
                </a:solidFill>
                <a:latin typeface="Tahoma" panose="020B0604030504040204" pitchFamily="34" charset="0"/>
                <a:ea typeface="Tahoma" panose="020B0604030504040204" pitchFamily="34" charset="0"/>
                <a:cs typeface="Tahoma" panose="020B0604030504040204" pitchFamily="34" charset="0"/>
              </a:rPr>
              <a:t>Res.743/2013, hoy 037/2017</a:t>
            </a:r>
          </a:p>
        </p:txBody>
      </p:sp>
      <p:sp>
        <p:nvSpPr>
          <p:cNvPr id="20" name="Rectángulo 19">
            <a:extLst>
              <a:ext uri="{FF2B5EF4-FFF2-40B4-BE49-F238E27FC236}">
                <a16:creationId xmlns:a16="http://schemas.microsoft.com/office/drawing/2014/main" id="{44345980-9AEA-4D14-AEFA-C5096CB490F2}"/>
              </a:ext>
            </a:extLst>
          </p:cNvPr>
          <p:cNvSpPr/>
          <p:nvPr/>
        </p:nvSpPr>
        <p:spPr bwMode="auto">
          <a:xfrm>
            <a:off x="4141938" y="2958754"/>
            <a:ext cx="818906" cy="385327"/>
          </a:xfrm>
          <a:prstGeom prst="rect">
            <a:avLst/>
          </a:prstGeom>
          <a:ln>
            <a:solidFill>
              <a:srgbClr val="FF0000"/>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82296" tIns="41148" rIns="82296" bIns="41148" numCol="1" rtlCol="0" anchor="t" anchorCtr="0" compatLnSpc="1">
            <a:prstTxWarp prst="textNoShape">
              <a:avLst/>
            </a:prstTxWarp>
          </a:bodyPr>
          <a:lstStyle/>
          <a:p>
            <a:pPr algn="ctr"/>
            <a:r>
              <a:rPr lang="es-CO" sz="990" b="1" dirty="0">
                <a:solidFill>
                  <a:srgbClr val="000000"/>
                </a:solidFill>
                <a:latin typeface="Tahoma" panose="020B0604030504040204" pitchFamily="34" charset="0"/>
                <a:ea typeface="Tahoma" panose="020B0604030504040204" pitchFamily="34" charset="0"/>
                <a:cs typeface="Tahoma" panose="020B0604030504040204" pitchFamily="34" charset="0"/>
              </a:rPr>
              <a:t>Res 414 de 2014</a:t>
            </a:r>
          </a:p>
        </p:txBody>
      </p:sp>
      <p:sp>
        <p:nvSpPr>
          <p:cNvPr id="23" name="Triángulo isósceles 22">
            <a:extLst>
              <a:ext uri="{FF2B5EF4-FFF2-40B4-BE49-F238E27FC236}">
                <a16:creationId xmlns:a16="http://schemas.microsoft.com/office/drawing/2014/main" id="{9D07E90B-C8F7-4241-A5E6-6C525B991B60}"/>
              </a:ext>
            </a:extLst>
          </p:cNvPr>
          <p:cNvSpPr/>
          <p:nvPr/>
        </p:nvSpPr>
        <p:spPr>
          <a:xfrm>
            <a:off x="7459474" y="2092701"/>
            <a:ext cx="265230" cy="169431"/>
          </a:xfrm>
          <a:prstGeom prst="triangle">
            <a:avLst>
              <a:gd name="adj" fmla="val 100000"/>
            </a:avLst>
          </a:prstGeom>
          <a:scene3d>
            <a:camera prst="orthographicFront"/>
            <a:lightRig rig="chilly" dir="t"/>
          </a:scene3d>
          <a:sp3d prstMaterial="translucentPowder">
            <a:bevelT w="127000" h="25400" prst="softRound"/>
          </a:sp3d>
        </p:spPr>
        <p:style>
          <a:lnRef idx="1">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Triángulo isósceles 23">
            <a:extLst>
              <a:ext uri="{FF2B5EF4-FFF2-40B4-BE49-F238E27FC236}">
                <a16:creationId xmlns:a16="http://schemas.microsoft.com/office/drawing/2014/main" id="{5BBAA672-5489-45A6-8877-E328C51D1E20}"/>
              </a:ext>
            </a:extLst>
          </p:cNvPr>
          <p:cNvSpPr/>
          <p:nvPr/>
        </p:nvSpPr>
        <p:spPr>
          <a:xfrm>
            <a:off x="6256988" y="2760275"/>
            <a:ext cx="300606" cy="198479"/>
          </a:xfrm>
          <a:prstGeom prst="triangle">
            <a:avLst>
              <a:gd name="adj" fmla="val 100000"/>
            </a:avLst>
          </a:prstGeom>
          <a:scene3d>
            <a:camera prst="orthographicFront"/>
            <a:lightRig rig="chilly" dir="t"/>
          </a:scene3d>
          <a:sp3d prstMaterial="translucentPowder">
            <a:bevelT w="127000" h="25400" prst="softRound"/>
          </a:sp3d>
        </p:spPr>
        <p:style>
          <a:lnRef idx="1">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a:extLst>
              <a:ext uri="{FF2B5EF4-FFF2-40B4-BE49-F238E27FC236}">
                <a16:creationId xmlns:a16="http://schemas.microsoft.com/office/drawing/2014/main" id="{7BD3FE4B-96ED-4D56-A11C-C7570C3BF0FD}"/>
              </a:ext>
            </a:extLst>
          </p:cNvPr>
          <p:cNvSpPr/>
          <p:nvPr/>
        </p:nvSpPr>
        <p:spPr>
          <a:xfrm>
            <a:off x="5025651" y="3254745"/>
            <a:ext cx="300606" cy="198479"/>
          </a:xfrm>
          <a:prstGeom prst="triangle">
            <a:avLst>
              <a:gd name="adj" fmla="val 100000"/>
            </a:avLst>
          </a:prstGeom>
          <a:scene3d>
            <a:camera prst="orthographicFront"/>
            <a:lightRig rig="chilly" dir="t"/>
          </a:scene3d>
          <a:sp3d prstMaterial="translucentPowder">
            <a:bevelT w="127000" h="25400" prst="softRound"/>
          </a:sp3d>
        </p:spPr>
        <p:style>
          <a:lnRef idx="1">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Triángulo isósceles 25">
            <a:extLst>
              <a:ext uri="{FF2B5EF4-FFF2-40B4-BE49-F238E27FC236}">
                <a16:creationId xmlns:a16="http://schemas.microsoft.com/office/drawing/2014/main" id="{8E309FA4-B2E0-4426-BDEE-3B7B2BCCA701}"/>
              </a:ext>
            </a:extLst>
          </p:cNvPr>
          <p:cNvSpPr/>
          <p:nvPr/>
        </p:nvSpPr>
        <p:spPr>
          <a:xfrm>
            <a:off x="1217493" y="4186033"/>
            <a:ext cx="300606" cy="198479"/>
          </a:xfrm>
          <a:prstGeom prst="triangle">
            <a:avLst>
              <a:gd name="adj" fmla="val 100000"/>
            </a:avLst>
          </a:prstGeom>
          <a:scene3d>
            <a:camera prst="orthographicFront"/>
            <a:lightRig rig="chilly" dir="t"/>
          </a:scene3d>
          <a:sp3d prstMaterial="translucentPowder">
            <a:bevelT w="127000" h="25400" prst="softRound"/>
          </a:sp3d>
        </p:spPr>
        <p:style>
          <a:lnRef idx="1">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27" name="Imagen 26">
            <a:extLst>
              <a:ext uri="{FF2B5EF4-FFF2-40B4-BE49-F238E27FC236}">
                <a16:creationId xmlns:a16="http://schemas.microsoft.com/office/drawing/2014/main" id="{2C7064F5-5C4F-4103-9543-33B8AD7836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4513" y="3689440"/>
            <a:ext cx="356647" cy="241422"/>
          </a:xfrm>
          <a:prstGeom prst="rect">
            <a:avLst/>
          </a:prstGeom>
        </p:spPr>
      </p:pic>
      <p:grpSp>
        <p:nvGrpSpPr>
          <p:cNvPr id="29" name="Grupo 28">
            <a:extLst>
              <a:ext uri="{FF2B5EF4-FFF2-40B4-BE49-F238E27FC236}">
                <a16:creationId xmlns:a16="http://schemas.microsoft.com/office/drawing/2014/main" id="{2B928F83-09D1-4C57-8A34-8AAE56CF14DD}"/>
              </a:ext>
            </a:extLst>
          </p:cNvPr>
          <p:cNvGrpSpPr/>
          <p:nvPr/>
        </p:nvGrpSpPr>
        <p:grpSpPr>
          <a:xfrm>
            <a:off x="397512" y="4390305"/>
            <a:ext cx="1545039" cy="836701"/>
            <a:chOff x="-2722701" y="2018345"/>
            <a:chExt cx="5519590" cy="3523103"/>
          </a:xfrm>
        </p:grpSpPr>
        <p:sp>
          <p:nvSpPr>
            <p:cNvPr id="30" name="Rectángulo 29">
              <a:extLst>
                <a:ext uri="{FF2B5EF4-FFF2-40B4-BE49-F238E27FC236}">
                  <a16:creationId xmlns:a16="http://schemas.microsoft.com/office/drawing/2014/main" id="{69FD7C12-D084-4117-8229-89BB154FA263}"/>
                </a:ext>
              </a:extLst>
            </p:cNvPr>
            <p:cNvSpPr/>
            <p:nvPr/>
          </p:nvSpPr>
          <p:spPr>
            <a:xfrm>
              <a:off x="279006" y="2281630"/>
              <a:ext cx="2517883" cy="22070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CuadroTexto 30">
              <a:extLst>
                <a:ext uri="{FF2B5EF4-FFF2-40B4-BE49-F238E27FC236}">
                  <a16:creationId xmlns:a16="http://schemas.microsoft.com/office/drawing/2014/main" id="{C009E52E-6E68-46D6-AEF6-ED1EF3113AC8}"/>
                </a:ext>
              </a:extLst>
            </p:cNvPr>
            <p:cNvSpPr txBox="1"/>
            <p:nvPr/>
          </p:nvSpPr>
          <p:spPr>
            <a:xfrm>
              <a:off x="-2722701" y="2018345"/>
              <a:ext cx="3800177" cy="35231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0075">
                <a:lnSpc>
                  <a:spcPct val="90000"/>
                </a:lnSpc>
                <a:spcAft>
                  <a:spcPct val="35000"/>
                </a:spcAft>
              </a:pPr>
              <a:r>
                <a:rPr lang="es-CO" sz="1100" b="1" dirty="0">
                  <a:solidFill>
                    <a:srgbClr val="000000">
                      <a:hueOff val="0"/>
                      <a:satOff val="0"/>
                      <a:lumOff val="0"/>
                      <a:alphaOff val="0"/>
                    </a:srgbClr>
                  </a:solidFill>
                  <a:latin typeface="Calibri"/>
                </a:rPr>
                <a:t>Aplicación voluntaria de las NIIF para las empresas sujetas al ámbito de aplicación del RCP.</a:t>
              </a:r>
            </a:p>
          </p:txBody>
        </p:sp>
      </p:grpSp>
      <p:sp>
        <p:nvSpPr>
          <p:cNvPr id="32" name="CuadroTexto 31">
            <a:extLst>
              <a:ext uri="{FF2B5EF4-FFF2-40B4-BE49-F238E27FC236}">
                <a16:creationId xmlns:a16="http://schemas.microsoft.com/office/drawing/2014/main" id="{A49D649B-C3A0-4252-863F-61AC801893E7}"/>
              </a:ext>
            </a:extLst>
          </p:cNvPr>
          <p:cNvSpPr txBox="1"/>
          <p:nvPr/>
        </p:nvSpPr>
        <p:spPr>
          <a:xfrm>
            <a:off x="1575904" y="4203952"/>
            <a:ext cx="889060" cy="11017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algn="just" defTabSz="600075">
              <a:lnSpc>
                <a:spcPct val="90000"/>
              </a:lnSpc>
              <a:spcAft>
                <a:spcPct val="35000"/>
              </a:spcAft>
            </a:pPr>
            <a:r>
              <a:rPr lang="es-CO" sz="1100" b="1" dirty="0">
                <a:solidFill>
                  <a:srgbClr val="000000">
                    <a:hueOff val="0"/>
                    <a:satOff val="0"/>
                    <a:lumOff val="0"/>
                    <a:alphaOff val="0"/>
                  </a:srgbClr>
                </a:solidFill>
                <a:latin typeface="Calibri"/>
              </a:rPr>
              <a:t>Estrategia de Convergencia de Convergencia de la Regulación Contable Pública hacia NIIF y NICSP</a:t>
            </a:r>
          </a:p>
        </p:txBody>
      </p:sp>
      <p:sp>
        <p:nvSpPr>
          <p:cNvPr id="33" name="CuadroTexto 32">
            <a:extLst>
              <a:ext uri="{FF2B5EF4-FFF2-40B4-BE49-F238E27FC236}">
                <a16:creationId xmlns:a16="http://schemas.microsoft.com/office/drawing/2014/main" id="{7AFB373F-C29C-437B-964C-BF43870BF856}"/>
              </a:ext>
            </a:extLst>
          </p:cNvPr>
          <p:cNvSpPr txBox="1"/>
          <p:nvPr/>
        </p:nvSpPr>
        <p:spPr>
          <a:xfrm>
            <a:off x="2951820" y="3866055"/>
            <a:ext cx="1054884" cy="118885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0075">
              <a:lnSpc>
                <a:spcPct val="90000"/>
              </a:lnSpc>
              <a:spcAft>
                <a:spcPct val="35000"/>
              </a:spcAft>
            </a:pPr>
            <a:r>
              <a:rPr lang="es-CO" sz="1200" b="1" dirty="0">
                <a:solidFill>
                  <a:srgbClr val="000000">
                    <a:hueOff val="0"/>
                    <a:satOff val="0"/>
                    <a:lumOff val="0"/>
                    <a:alphaOff val="0"/>
                  </a:srgbClr>
                </a:solidFill>
                <a:latin typeface="Calibri"/>
              </a:rPr>
              <a:t>Incorpora al RCP Marco normativo dispuesto en el anexo Decreto 2784 de 2012. Empresas cotizantes.</a:t>
            </a:r>
          </a:p>
          <a:p>
            <a:pPr defTabSz="600075">
              <a:lnSpc>
                <a:spcPct val="90000"/>
              </a:lnSpc>
              <a:spcAft>
                <a:spcPct val="35000"/>
              </a:spcAft>
            </a:pPr>
            <a:r>
              <a:rPr lang="es-CO" sz="1200" b="1" dirty="0">
                <a:solidFill>
                  <a:srgbClr val="000000">
                    <a:hueOff val="0"/>
                    <a:satOff val="0"/>
                    <a:lumOff val="0"/>
                    <a:alphaOff val="0"/>
                  </a:srgbClr>
                </a:solidFill>
                <a:latin typeface="Calibri"/>
              </a:rPr>
              <a:t>Hoy Decreto 2420 de 2015</a:t>
            </a:r>
          </a:p>
        </p:txBody>
      </p:sp>
      <p:sp>
        <p:nvSpPr>
          <p:cNvPr id="34" name="CuadroTexto 33">
            <a:extLst>
              <a:ext uri="{FF2B5EF4-FFF2-40B4-BE49-F238E27FC236}">
                <a16:creationId xmlns:a16="http://schemas.microsoft.com/office/drawing/2014/main" id="{DA5A0A6A-A0BF-4E6C-8C84-9B7BB3BC91E4}"/>
              </a:ext>
            </a:extLst>
          </p:cNvPr>
          <p:cNvSpPr txBox="1"/>
          <p:nvPr/>
        </p:nvSpPr>
        <p:spPr>
          <a:xfrm>
            <a:off x="4247964" y="3412404"/>
            <a:ext cx="1015007" cy="5283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0075">
              <a:lnSpc>
                <a:spcPct val="90000"/>
              </a:lnSpc>
              <a:spcAft>
                <a:spcPct val="35000"/>
              </a:spcAft>
            </a:pPr>
            <a:r>
              <a:rPr lang="es-CO" sz="1200" b="1" dirty="0">
                <a:solidFill>
                  <a:srgbClr val="000000">
                    <a:hueOff val="0"/>
                    <a:satOff val="0"/>
                    <a:lumOff val="0"/>
                    <a:alphaOff val="0"/>
                  </a:srgbClr>
                </a:solidFill>
                <a:latin typeface="Calibri"/>
              </a:rPr>
              <a:t>Incorpora al RCP Marco normativo para </a:t>
            </a:r>
            <a:r>
              <a:rPr lang="es-ES" sz="1200" b="1" dirty="0">
                <a:solidFill>
                  <a:srgbClr val="000000">
                    <a:hueOff val="0"/>
                    <a:satOff val="0"/>
                    <a:lumOff val="0"/>
                    <a:alphaOff val="0"/>
                  </a:srgbClr>
                </a:solidFill>
                <a:latin typeface="Calibri"/>
              </a:rPr>
              <a:t>Empresas que no cotizan.</a:t>
            </a:r>
            <a:endParaRPr lang="es-CO" sz="1200" b="1" dirty="0">
              <a:solidFill>
                <a:srgbClr val="000000">
                  <a:hueOff val="0"/>
                  <a:satOff val="0"/>
                  <a:lumOff val="0"/>
                  <a:alphaOff val="0"/>
                </a:srgbClr>
              </a:solidFill>
              <a:latin typeface="Calibri"/>
            </a:endParaRPr>
          </a:p>
        </p:txBody>
      </p:sp>
      <p:pic>
        <p:nvPicPr>
          <p:cNvPr id="37" name="Imagen 36">
            <a:extLst>
              <a:ext uri="{FF2B5EF4-FFF2-40B4-BE49-F238E27FC236}">
                <a16:creationId xmlns:a16="http://schemas.microsoft.com/office/drawing/2014/main" id="{F585D613-36D9-4AA0-AC25-7D14B635AD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8169" y="4024030"/>
            <a:ext cx="356647" cy="241422"/>
          </a:xfrm>
          <a:prstGeom prst="rect">
            <a:avLst/>
          </a:prstGeom>
        </p:spPr>
      </p:pic>
      <p:sp>
        <p:nvSpPr>
          <p:cNvPr id="38" name="Forma en L 37">
            <a:extLst>
              <a:ext uri="{FF2B5EF4-FFF2-40B4-BE49-F238E27FC236}">
                <a16:creationId xmlns:a16="http://schemas.microsoft.com/office/drawing/2014/main" id="{CDAC5EE9-D01F-42F1-B39C-235D8C0C6307}"/>
              </a:ext>
            </a:extLst>
          </p:cNvPr>
          <p:cNvSpPr/>
          <p:nvPr/>
        </p:nvSpPr>
        <p:spPr>
          <a:xfrm rot="5400000">
            <a:off x="331391" y="1529237"/>
            <a:ext cx="557560" cy="1005333"/>
          </a:xfrm>
          <a:prstGeom prst="corner">
            <a:avLst>
              <a:gd name="adj1" fmla="val 16120"/>
              <a:gd name="adj2" fmla="val 16110"/>
            </a:avLst>
          </a:prstGeom>
          <a:scene3d>
            <a:camera prst="orthographicFront"/>
            <a:lightRig rig="chilly" dir="t"/>
          </a:scene3d>
          <a:sp3d prstMaterial="translucentPowder">
            <a:bevelT w="127000" h="25400" prst="softRound"/>
          </a:sp3d>
        </p:spPr>
        <p:style>
          <a:lnRef idx="1">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ectángulo 40">
            <a:extLst>
              <a:ext uri="{FF2B5EF4-FFF2-40B4-BE49-F238E27FC236}">
                <a16:creationId xmlns:a16="http://schemas.microsoft.com/office/drawing/2014/main" id="{54DFD6A6-290B-4FCD-8C1E-DE4379EA121B}"/>
              </a:ext>
            </a:extLst>
          </p:cNvPr>
          <p:cNvSpPr/>
          <p:nvPr/>
        </p:nvSpPr>
        <p:spPr bwMode="auto">
          <a:xfrm>
            <a:off x="5355675" y="2505103"/>
            <a:ext cx="860727" cy="42529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82296" tIns="41148" rIns="82296" bIns="41148" numCol="1" rtlCol="0" anchor="t" anchorCtr="0" compatLnSpc="1">
            <a:prstTxWarp prst="textNoShape">
              <a:avLst/>
            </a:prstTxWarp>
          </a:bodyPr>
          <a:lstStyle/>
          <a:p>
            <a:pPr algn="ctr"/>
            <a:r>
              <a:rPr lang="es-CO" sz="990" b="1" dirty="0">
                <a:solidFill>
                  <a:srgbClr val="000000"/>
                </a:solidFill>
                <a:latin typeface="Tahoma" panose="020B0604030504040204" pitchFamily="34" charset="0"/>
                <a:ea typeface="Tahoma" panose="020B0604030504040204" pitchFamily="34" charset="0"/>
                <a:cs typeface="Tahoma" panose="020B0604030504040204" pitchFamily="34" charset="0"/>
              </a:rPr>
              <a:t>Res 533 de 2015</a:t>
            </a:r>
          </a:p>
        </p:txBody>
      </p:sp>
      <p:sp>
        <p:nvSpPr>
          <p:cNvPr id="42" name="CuadroTexto 41">
            <a:extLst>
              <a:ext uri="{FF2B5EF4-FFF2-40B4-BE49-F238E27FC236}">
                <a16:creationId xmlns:a16="http://schemas.microsoft.com/office/drawing/2014/main" id="{94F933C1-2957-4413-9C7B-84BCD2422F6B}"/>
              </a:ext>
            </a:extLst>
          </p:cNvPr>
          <p:cNvSpPr txBox="1"/>
          <p:nvPr/>
        </p:nvSpPr>
        <p:spPr>
          <a:xfrm>
            <a:off x="5414494" y="3023561"/>
            <a:ext cx="1062338" cy="702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0075">
              <a:lnSpc>
                <a:spcPct val="90000"/>
              </a:lnSpc>
              <a:spcAft>
                <a:spcPct val="35000"/>
              </a:spcAft>
            </a:pPr>
            <a:r>
              <a:rPr lang="es-ES" sz="1200" b="1" dirty="0">
                <a:solidFill>
                  <a:srgbClr val="000000">
                    <a:hueOff val="0"/>
                    <a:satOff val="0"/>
                    <a:lumOff val="0"/>
                    <a:alphaOff val="0"/>
                  </a:srgbClr>
                </a:solidFill>
                <a:latin typeface="Calibri"/>
              </a:rPr>
              <a:t>Incorpora al RCP el marco normativo aplicable para las Entidades de Gobierno</a:t>
            </a:r>
            <a:endParaRPr lang="es-CO" sz="1200" b="1" dirty="0">
              <a:solidFill>
                <a:srgbClr val="000000">
                  <a:hueOff val="0"/>
                  <a:satOff val="0"/>
                  <a:lumOff val="0"/>
                  <a:alphaOff val="0"/>
                </a:srgbClr>
              </a:solidFill>
              <a:latin typeface="Calibri"/>
            </a:endParaRPr>
          </a:p>
        </p:txBody>
      </p:sp>
      <p:sp>
        <p:nvSpPr>
          <p:cNvPr id="45" name="Rectángulo 44">
            <a:extLst>
              <a:ext uri="{FF2B5EF4-FFF2-40B4-BE49-F238E27FC236}">
                <a16:creationId xmlns:a16="http://schemas.microsoft.com/office/drawing/2014/main" id="{5969EE2D-C74A-4A1F-8948-2F57C63C0449}"/>
              </a:ext>
            </a:extLst>
          </p:cNvPr>
          <p:cNvSpPr/>
          <p:nvPr/>
        </p:nvSpPr>
        <p:spPr bwMode="auto">
          <a:xfrm>
            <a:off x="7682745" y="3477212"/>
            <a:ext cx="734738" cy="38603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82296" tIns="41148" rIns="82296" bIns="41148" numCol="1" rtlCol="0" anchor="t" anchorCtr="0" compatLnSpc="1">
            <a:prstTxWarp prst="textNoShape">
              <a:avLst/>
            </a:prstTxWarp>
          </a:bodyPr>
          <a:lstStyle/>
          <a:p>
            <a:pPr algn="ctr"/>
            <a:r>
              <a:rPr lang="es-CO" sz="990" b="1" dirty="0">
                <a:solidFill>
                  <a:srgbClr val="000000"/>
                </a:solidFill>
                <a:latin typeface="Tahoma" panose="020B0604030504040204" pitchFamily="34" charset="0"/>
                <a:ea typeface="Tahoma" panose="020B0604030504040204" pitchFamily="34" charset="0"/>
                <a:cs typeface="Tahoma" panose="020B0604030504040204" pitchFamily="34" charset="0"/>
              </a:rPr>
              <a:t>Res 193 de 2016</a:t>
            </a:r>
          </a:p>
        </p:txBody>
      </p:sp>
      <p:sp>
        <p:nvSpPr>
          <p:cNvPr id="46" name="CuadroTexto 45">
            <a:extLst>
              <a:ext uri="{FF2B5EF4-FFF2-40B4-BE49-F238E27FC236}">
                <a16:creationId xmlns:a16="http://schemas.microsoft.com/office/drawing/2014/main" id="{A49D649B-C3A0-4252-863F-61AC801893E7}"/>
              </a:ext>
            </a:extLst>
          </p:cNvPr>
          <p:cNvSpPr txBox="1"/>
          <p:nvPr/>
        </p:nvSpPr>
        <p:spPr>
          <a:xfrm>
            <a:off x="7537828" y="3930862"/>
            <a:ext cx="1117026" cy="5850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algn="ctr" defTabSz="600075">
              <a:lnSpc>
                <a:spcPct val="90000"/>
              </a:lnSpc>
              <a:spcAft>
                <a:spcPct val="35000"/>
              </a:spcAft>
            </a:pPr>
            <a:r>
              <a:rPr lang="es-CO" sz="1200" b="1" dirty="0">
                <a:solidFill>
                  <a:srgbClr val="000000">
                    <a:hueOff val="0"/>
                    <a:satOff val="0"/>
                    <a:lumOff val="0"/>
                    <a:alphaOff val="0"/>
                  </a:srgbClr>
                </a:solidFill>
                <a:latin typeface="Calibri"/>
              </a:rPr>
              <a:t>Procedimiento para la evaluación del Control Interno Contable.</a:t>
            </a:r>
          </a:p>
        </p:txBody>
      </p:sp>
      <p:sp>
        <p:nvSpPr>
          <p:cNvPr id="47" name="Rectángulo 46">
            <a:extLst>
              <a:ext uri="{FF2B5EF4-FFF2-40B4-BE49-F238E27FC236}">
                <a16:creationId xmlns:a16="http://schemas.microsoft.com/office/drawing/2014/main" id="{C9D8523B-79F9-4635-B6B8-E2466E563B6C}"/>
              </a:ext>
            </a:extLst>
          </p:cNvPr>
          <p:cNvSpPr/>
          <p:nvPr/>
        </p:nvSpPr>
        <p:spPr bwMode="auto">
          <a:xfrm>
            <a:off x="6557593" y="1885392"/>
            <a:ext cx="859935" cy="425290"/>
          </a:xfrm>
          <a:prstGeom prst="rect">
            <a:avLst/>
          </a:prstGeom>
          <a:ln>
            <a:solidFill>
              <a:srgbClr val="FF0000"/>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82296" tIns="41148" rIns="82296" bIns="41148" numCol="1" rtlCol="0" anchor="t" anchorCtr="0" compatLnSpc="1">
            <a:prstTxWarp prst="textNoShape">
              <a:avLst/>
            </a:prstTxWarp>
          </a:bodyPr>
          <a:lstStyle/>
          <a:p>
            <a:pPr algn="ctr"/>
            <a:r>
              <a:rPr lang="es-CO" sz="990" b="1" dirty="0">
                <a:solidFill>
                  <a:srgbClr val="000000"/>
                </a:solidFill>
                <a:latin typeface="Tahoma" panose="020B0604030504040204" pitchFamily="34" charset="0"/>
                <a:ea typeface="Tahoma" panose="020B0604030504040204" pitchFamily="34" charset="0"/>
                <a:cs typeface="Tahoma" panose="020B0604030504040204" pitchFamily="34" charset="0"/>
              </a:rPr>
              <a:t>Res.628 de 2015</a:t>
            </a:r>
          </a:p>
        </p:txBody>
      </p:sp>
      <p:grpSp>
        <p:nvGrpSpPr>
          <p:cNvPr id="48" name="Grupo 47">
            <a:extLst>
              <a:ext uri="{FF2B5EF4-FFF2-40B4-BE49-F238E27FC236}">
                <a16:creationId xmlns:a16="http://schemas.microsoft.com/office/drawing/2014/main" id="{2B928F83-09D1-4C57-8A34-8AAE56CF14DD}"/>
              </a:ext>
            </a:extLst>
          </p:cNvPr>
          <p:cNvGrpSpPr/>
          <p:nvPr/>
        </p:nvGrpSpPr>
        <p:grpSpPr>
          <a:xfrm>
            <a:off x="6659590" y="2375489"/>
            <a:ext cx="1023156" cy="891043"/>
            <a:chOff x="-1306486" y="1771569"/>
            <a:chExt cx="4103375" cy="3105919"/>
          </a:xfrm>
        </p:grpSpPr>
        <p:sp>
          <p:nvSpPr>
            <p:cNvPr id="49" name="Rectángulo 48">
              <a:extLst>
                <a:ext uri="{FF2B5EF4-FFF2-40B4-BE49-F238E27FC236}">
                  <a16:creationId xmlns:a16="http://schemas.microsoft.com/office/drawing/2014/main" id="{69FD7C12-D084-4117-8229-89BB154FA263}"/>
                </a:ext>
              </a:extLst>
            </p:cNvPr>
            <p:cNvSpPr/>
            <p:nvPr/>
          </p:nvSpPr>
          <p:spPr>
            <a:xfrm>
              <a:off x="279006" y="2281630"/>
              <a:ext cx="2517883" cy="22070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0" name="CuadroTexto 49">
              <a:extLst>
                <a:ext uri="{FF2B5EF4-FFF2-40B4-BE49-F238E27FC236}">
                  <a16:creationId xmlns:a16="http://schemas.microsoft.com/office/drawing/2014/main" id="{C009E52E-6E68-46D6-AEF6-ED1EF3113AC8}"/>
                </a:ext>
              </a:extLst>
            </p:cNvPr>
            <p:cNvSpPr txBox="1"/>
            <p:nvPr/>
          </p:nvSpPr>
          <p:spPr>
            <a:xfrm>
              <a:off x="-1306486" y="1771569"/>
              <a:ext cx="4103375" cy="31059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0075">
                <a:lnSpc>
                  <a:spcPct val="90000"/>
                </a:lnSpc>
                <a:spcAft>
                  <a:spcPct val="35000"/>
                </a:spcAft>
              </a:pPr>
              <a:r>
                <a:rPr lang="es-ES" sz="1200" b="1" dirty="0">
                  <a:solidFill>
                    <a:srgbClr val="000000">
                      <a:hueOff val="0"/>
                      <a:satOff val="0"/>
                      <a:lumOff val="0"/>
                      <a:alphaOff val="0"/>
                    </a:srgbClr>
                  </a:solidFill>
                  <a:latin typeface="Calibri"/>
                </a:rPr>
                <a:t>Incorpora el RCP, el referente teórico y metodológico de la regulación contable pública, define el alcance del RCP</a:t>
              </a:r>
              <a:r>
                <a:rPr lang="es-ES" sz="1000" b="1" dirty="0">
                  <a:solidFill>
                    <a:srgbClr val="000000">
                      <a:hueOff val="0"/>
                      <a:satOff val="0"/>
                      <a:lumOff val="0"/>
                      <a:alphaOff val="0"/>
                    </a:srgbClr>
                  </a:solidFill>
                  <a:latin typeface="Calibri"/>
                </a:rPr>
                <a:t>.</a:t>
              </a:r>
              <a:endParaRPr lang="es-CO" sz="1000" b="1" dirty="0">
                <a:solidFill>
                  <a:srgbClr val="000000">
                    <a:hueOff val="0"/>
                    <a:satOff val="0"/>
                    <a:lumOff val="0"/>
                    <a:alphaOff val="0"/>
                  </a:srgbClr>
                </a:solidFill>
                <a:latin typeface="Calibri"/>
              </a:endParaRPr>
            </a:p>
          </p:txBody>
        </p:sp>
      </p:grpSp>
      <p:sp>
        <p:nvSpPr>
          <p:cNvPr id="51" name="Rectángulo 50">
            <a:extLst>
              <a:ext uri="{FF2B5EF4-FFF2-40B4-BE49-F238E27FC236}">
                <a16:creationId xmlns:a16="http://schemas.microsoft.com/office/drawing/2014/main" id="{5969EE2D-C74A-4A1F-8948-2F57C63C0449}"/>
              </a:ext>
            </a:extLst>
          </p:cNvPr>
          <p:cNvSpPr/>
          <p:nvPr/>
        </p:nvSpPr>
        <p:spPr bwMode="auto">
          <a:xfrm>
            <a:off x="294725" y="1341382"/>
            <a:ext cx="1771653" cy="386036"/>
          </a:xfrm>
          <a:prstGeom prst="rect">
            <a:avLst/>
          </a:prstGeom>
          <a:ln>
            <a:solidFill>
              <a:srgbClr val="FFC000"/>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82296" tIns="41148" rIns="82296" bIns="41148" numCol="1" rtlCol="0" anchor="t" anchorCtr="0" compatLnSpc="1">
            <a:prstTxWarp prst="textNoShape">
              <a:avLst/>
            </a:prstTxWarp>
          </a:bodyPr>
          <a:lstStyle/>
          <a:p>
            <a:pPr algn="ctr"/>
            <a:r>
              <a:rPr lang="es-CO" sz="990" b="1" dirty="0">
                <a:solidFill>
                  <a:srgbClr val="000000"/>
                </a:solidFill>
                <a:latin typeface="Tahoma" panose="020B0604030504040204" pitchFamily="34" charset="0"/>
                <a:ea typeface="Tahoma" panose="020B0604030504040204" pitchFamily="34" charset="0"/>
                <a:cs typeface="Tahoma" panose="020B0604030504040204" pitchFamily="34" charset="0"/>
              </a:rPr>
              <a:t>Res 354, 355 y 356</a:t>
            </a:r>
          </a:p>
          <a:p>
            <a:pPr algn="ctr"/>
            <a:r>
              <a:rPr lang="es-CO" sz="990" b="1" dirty="0">
                <a:solidFill>
                  <a:srgbClr val="000000"/>
                </a:solidFill>
                <a:latin typeface="Tahoma" panose="020B0604030504040204" pitchFamily="34" charset="0"/>
                <a:ea typeface="Tahoma" panose="020B0604030504040204" pitchFamily="34" charset="0"/>
                <a:cs typeface="Tahoma" panose="020B0604030504040204" pitchFamily="34" charset="0"/>
              </a:rPr>
              <a:t>de 2007</a:t>
            </a:r>
          </a:p>
          <a:p>
            <a:pPr algn="ctr"/>
            <a:endParaRPr lang="es-CO" sz="99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52" name="CuadroTexto 51">
            <a:extLst>
              <a:ext uri="{FF2B5EF4-FFF2-40B4-BE49-F238E27FC236}">
                <a16:creationId xmlns:a16="http://schemas.microsoft.com/office/drawing/2014/main" id="{C009E52E-6E68-46D6-AEF6-ED1EF3113AC8}"/>
              </a:ext>
            </a:extLst>
          </p:cNvPr>
          <p:cNvSpPr txBox="1"/>
          <p:nvPr/>
        </p:nvSpPr>
        <p:spPr>
          <a:xfrm>
            <a:off x="172311" y="1792225"/>
            <a:ext cx="972586" cy="9647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algn="just" defTabSz="600075">
              <a:lnSpc>
                <a:spcPct val="90000"/>
              </a:lnSpc>
              <a:spcAft>
                <a:spcPct val="35000"/>
              </a:spcAft>
            </a:pPr>
            <a:r>
              <a:rPr lang="es-CO" sz="1200" b="1" dirty="0">
                <a:solidFill>
                  <a:srgbClr val="000000">
                    <a:hueOff val="0"/>
                    <a:satOff val="0"/>
                    <a:lumOff val="0"/>
                    <a:alphaOff val="0"/>
                  </a:srgbClr>
                </a:solidFill>
                <a:latin typeface="Calibri"/>
              </a:rPr>
              <a:t>Régimen de Contabilidad Pública - RCP</a:t>
            </a:r>
          </a:p>
          <a:p>
            <a:pPr algn="ctr" defTabSz="600075">
              <a:lnSpc>
                <a:spcPct val="90000"/>
              </a:lnSpc>
              <a:spcAft>
                <a:spcPct val="35000"/>
              </a:spcAft>
            </a:pPr>
            <a:r>
              <a:rPr lang="es-CO" sz="1200" b="1" dirty="0">
                <a:solidFill>
                  <a:srgbClr val="000000">
                    <a:hueOff val="0"/>
                    <a:satOff val="0"/>
                    <a:lumOff val="0"/>
                    <a:alphaOff val="0"/>
                  </a:srgbClr>
                </a:solidFill>
                <a:latin typeface="+mj-lt"/>
              </a:rPr>
              <a:t>Principio de devengo o causación</a:t>
            </a:r>
          </a:p>
          <a:p>
            <a:pPr algn="just" defTabSz="600075">
              <a:lnSpc>
                <a:spcPct val="90000"/>
              </a:lnSpc>
              <a:spcAft>
                <a:spcPct val="35000"/>
              </a:spcAft>
            </a:pPr>
            <a:endParaRPr lang="es-CO" sz="360" b="1" dirty="0">
              <a:solidFill>
                <a:srgbClr val="000000">
                  <a:hueOff val="0"/>
                  <a:satOff val="0"/>
                  <a:lumOff val="0"/>
                  <a:alphaOff val="0"/>
                </a:srgbClr>
              </a:solidFill>
              <a:latin typeface="Calibri"/>
            </a:endParaRPr>
          </a:p>
        </p:txBody>
      </p:sp>
      <p:sp>
        <p:nvSpPr>
          <p:cNvPr id="53" name="Forma en L 52">
            <a:extLst>
              <a:ext uri="{FF2B5EF4-FFF2-40B4-BE49-F238E27FC236}">
                <a16:creationId xmlns:a16="http://schemas.microsoft.com/office/drawing/2014/main" id="{A002FDA0-07BA-4FA6-A233-2AF2412FD4FB}"/>
              </a:ext>
            </a:extLst>
          </p:cNvPr>
          <p:cNvSpPr/>
          <p:nvPr/>
        </p:nvSpPr>
        <p:spPr>
          <a:xfrm rot="5400000">
            <a:off x="1332262" y="1598425"/>
            <a:ext cx="571678" cy="852836"/>
          </a:xfrm>
          <a:prstGeom prst="corner">
            <a:avLst>
              <a:gd name="adj1" fmla="val 16120"/>
              <a:gd name="adj2" fmla="val 14835"/>
            </a:avLst>
          </a:prstGeom>
          <a:scene3d>
            <a:camera prst="orthographicFront"/>
            <a:lightRig rig="chilly" dir="t"/>
          </a:scene3d>
          <a:sp3d prstMaterial="translucentPowder">
            <a:bevelT w="127000" h="25400" prst="softRound"/>
          </a:sp3d>
        </p:spPr>
        <p:style>
          <a:lnRef idx="1">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CuadroTexto 54">
            <a:extLst>
              <a:ext uri="{FF2B5EF4-FFF2-40B4-BE49-F238E27FC236}">
                <a16:creationId xmlns:a16="http://schemas.microsoft.com/office/drawing/2014/main" id="{7AFB373F-C29C-437B-964C-BF43870BF856}"/>
              </a:ext>
            </a:extLst>
          </p:cNvPr>
          <p:cNvSpPr txBox="1"/>
          <p:nvPr/>
        </p:nvSpPr>
        <p:spPr>
          <a:xfrm>
            <a:off x="1473932" y="1788170"/>
            <a:ext cx="1153852" cy="9338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0075">
              <a:lnSpc>
                <a:spcPct val="90000"/>
              </a:lnSpc>
              <a:spcAft>
                <a:spcPct val="35000"/>
              </a:spcAft>
            </a:pPr>
            <a:r>
              <a:rPr lang="es-CO" sz="900" b="1" dirty="0">
                <a:solidFill>
                  <a:srgbClr val="000000">
                    <a:hueOff val="0"/>
                    <a:satOff val="0"/>
                    <a:lumOff val="0"/>
                    <a:alphaOff val="0"/>
                  </a:srgbClr>
                </a:solidFill>
                <a:latin typeface="Calibri"/>
              </a:rPr>
              <a:t>- </a:t>
            </a:r>
            <a:r>
              <a:rPr lang="es-CO" sz="1200" b="1" dirty="0">
                <a:solidFill>
                  <a:srgbClr val="000000">
                    <a:hueOff val="0"/>
                    <a:satOff val="0"/>
                    <a:lumOff val="0"/>
                    <a:alphaOff val="0"/>
                  </a:srgbClr>
                </a:solidFill>
                <a:latin typeface="Calibri"/>
              </a:rPr>
              <a:t>Plan General de Contabilidad Pública </a:t>
            </a:r>
          </a:p>
          <a:p>
            <a:pPr defTabSz="600075">
              <a:lnSpc>
                <a:spcPct val="90000"/>
              </a:lnSpc>
              <a:spcAft>
                <a:spcPct val="35000"/>
              </a:spcAft>
            </a:pPr>
            <a:r>
              <a:rPr lang="es-CO" sz="1200" b="1" dirty="0">
                <a:solidFill>
                  <a:srgbClr val="000000">
                    <a:hueOff val="0"/>
                    <a:satOff val="0"/>
                    <a:lumOff val="0"/>
                    <a:alphaOff val="0"/>
                  </a:srgbClr>
                </a:solidFill>
                <a:latin typeface="Calibri"/>
              </a:rPr>
              <a:t>- Manual de  Procedimientos</a:t>
            </a:r>
          </a:p>
          <a:p>
            <a:pPr defTabSz="600075">
              <a:lnSpc>
                <a:spcPct val="90000"/>
              </a:lnSpc>
              <a:spcAft>
                <a:spcPct val="35000"/>
              </a:spcAft>
            </a:pPr>
            <a:r>
              <a:rPr lang="es-CO" sz="1200" b="1" dirty="0">
                <a:solidFill>
                  <a:srgbClr val="000000">
                    <a:hueOff val="0"/>
                    <a:satOff val="0"/>
                    <a:lumOff val="0"/>
                    <a:alphaOff val="0"/>
                  </a:srgbClr>
                </a:solidFill>
                <a:latin typeface="Calibri"/>
              </a:rPr>
              <a:t>- Doctrina Contable </a:t>
            </a:r>
          </a:p>
        </p:txBody>
      </p:sp>
      <p:sp>
        <p:nvSpPr>
          <p:cNvPr id="40" name="Forma en L 39">
            <a:extLst>
              <a:ext uri="{FF2B5EF4-FFF2-40B4-BE49-F238E27FC236}">
                <a16:creationId xmlns:a16="http://schemas.microsoft.com/office/drawing/2014/main" id="{CDAC5EE9-D01F-42F1-B39C-235D8C0C6307}"/>
              </a:ext>
            </a:extLst>
          </p:cNvPr>
          <p:cNvSpPr/>
          <p:nvPr/>
        </p:nvSpPr>
        <p:spPr>
          <a:xfrm rot="5400000">
            <a:off x="8051543" y="1383334"/>
            <a:ext cx="557560" cy="1167520"/>
          </a:xfrm>
          <a:prstGeom prst="corner">
            <a:avLst>
              <a:gd name="adj1" fmla="val 16120"/>
              <a:gd name="adj2" fmla="val 16110"/>
            </a:avLst>
          </a:prstGeom>
          <a:scene3d>
            <a:camera prst="orthographicFront"/>
            <a:lightRig rig="chilly" dir="t"/>
          </a:scene3d>
          <a:sp3d prstMaterial="translucentPowder">
            <a:bevelT w="127000" h="25400" prst="softRound"/>
          </a:sp3d>
        </p:spPr>
        <p:style>
          <a:lnRef idx="1">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ectángulo 42">
            <a:extLst>
              <a:ext uri="{FF2B5EF4-FFF2-40B4-BE49-F238E27FC236}">
                <a16:creationId xmlns:a16="http://schemas.microsoft.com/office/drawing/2014/main" id="{C9D8523B-79F9-4635-B6B8-E2466E563B6C}"/>
              </a:ext>
            </a:extLst>
          </p:cNvPr>
          <p:cNvSpPr/>
          <p:nvPr/>
        </p:nvSpPr>
        <p:spPr bwMode="auto">
          <a:xfrm>
            <a:off x="7753542" y="1265681"/>
            <a:ext cx="901312" cy="36048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82296" tIns="41148" rIns="82296" bIns="41148" numCol="1" rtlCol="0" anchor="t" anchorCtr="0" compatLnSpc="1">
            <a:prstTxWarp prst="textNoShape">
              <a:avLst/>
            </a:prstTxWarp>
          </a:bodyPr>
          <a:lstStyle/>
          <a:p>
            <a:pPr algn="ctr"/>
            <a:r>
              <a:rPr lang="es-CO" sz="990" b="1" dirty="0">
                <a:solidFill>
                  <a:srgbClr val="000000"/>
                </a:solidFill>
                <a:latin typeface="Tahoma" panose="020B0604030504040204" pitchFamily="34" charset="0"/>
                <a:ea typeface="Tahoma" panose="020B0604030504040204" pitchFamily="34" charset="0"/>
                <a:cs typeface="Tahoma" panose="020B0604030504040204" pitchFamily="34" charset="0"/>
              </a:rPr>
              <a:t>Res 611</a:t>
            </a:r>
          </a:p>
          <a:p>
            <a:pPr algn="ctr"/>
            <a:r>
              <a:rPr lang="es-CO" sz="990" b="1" dirty="0">
                <a:solidFill>
                  <a:srgbClr val="000000"/>
                </a:solidFill>
                <a:latin typeface="Tahoma" panose="020B0604030504040204" pitchFamily="34" charset="0"/>
                <a:ea typeface="Tahoma" panose="020B0604030504040204" pitchFamily="34" charset="0"/>
                <a:cs typeface="Tahoma" panose="020B0604030504040204" pitchFamily="34" charset="0"/>
              </a:rPr>
              <a:t>de 2017</a:t>
            </a:r>
          </a:p>
        </p:txBody>
      </p:sp>
      <p:sp>
        <p:nvSpPr>
          <p:cNvPr id="44" name="CuadroTexto 43">
            <a:extLst>
              <a:ext uri="{FF2B5EF4-FFF2-40B4-BE49-F238E27FC236}">
                <a16:creationId xmlns:a16="http://schemas.microsoft.com/office/drawing/2014/main" id="{94F933C1-2957-4413-9C7B-84BCD2422F6B}"/>
              </a:ext>
            </a:extLst>
          </p:cNvPr>
          <p:cNvSpPr txBox="1"/>
          <p:nvPr/>
        </p:nvSpPr>
        <p:spPr>
          <a:xfrm>
            <a:off x="7839844" y="1738152"/>
            <a:ext cx="1062338" cy="702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0075">
              <a:lnSpc>
                <a:spcPct val="90000"/>
              </a:lnSpc>
              <a:spcAft>
                <a:spcPct val="35000"/>
              </a:spcAft>
            </a:pPr>
            <a:r>
              <a:rPr lang="es-ES" sz="1200" b="1" dirty="0">
                <a:solidFill>
                  <a:srgbClr val="000000">
                    <a:hueOff val="0"/>
                    <a:satOff val="0"/>
                    <a:lumOff val="0"/>
                    <a:alphaOff val="0"/>
                  </a:srgbClr>
                </a:solidFill>
                <a:latin typeface="Calibri"/>
              </a:rPr>
              <a:t>Incorpora al RCP el marco normativo para las Entidades en liquidación</a:t>
            </a:r>
            <a:endParaRPr lang="es-CO" sz="1200" b="1" dirty="0">
              <a:solidFill>
                <a:srgbClr val="000000">
                  <a:hueOff val="0"/>
                  <a:satOff val="0"/>
                  <a:lumOff val="0"/>
                  <a:alphaOff val="0"/>
                </a:srgbClr>
              </a:solidFill>
              <a:latin typeface="Calibri"/>
            </a:endParaRPr>
          </a:p>
        </p:txBody>
      </p:sp>
    </p:spTree>
    <p:extLst>
      <p:ext uri="{BB962C8B-B14F-4D97-AF65-F5344CB8AC3E}">
        <p14:creationId xmlns:p14="http://schemas.microsoft.com/office/powerpoint/2010/main" val="396724994"/>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animEffect transition="in" filter="fade">
                                      <p:cBhvr>
                                        <p:cTn id="9" dur="500"/>
                                        <p:tgtEl>
                                          <p:spTgt spid="38"/>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5"/>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childTnLst>
                          </p:cTn>
                        </p:par>
                        <p:par>
                          <p:cTn id="17" fill="hold">
                            <p:stCondLst>
                              <p:cond delay="500"/>
                            </p:stCondLst>
                            <p:childTnLst>
                              <p:par>
                                <p:cTn id="18" presetID="10" presetClass="entr" presetSubtype="0" fill="hold" grpId="0" nodeType="afterEffect" nodePh="1">
                                  <p:stCondLst>
                                    <p:cond delay="1000"/>
                                  </p:stCondLst>
                                  <p:endCondLst>
                                    <p:cond evt="begin" delay="0">
                                      <p:tn val="18"/>
                                    </p:cond>
                                  </p:end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10" presetClass="entr" presetSubtype="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10" presetClass="entr" presetSubtype="0"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500"/>
                                        <p:tgtEl>
                                          <p:spTgt spid="4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500"/>
                                        <p:tgtEl>
                                          <p:spTgt spid="4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childTnLst>
                                </p:cTn>
                              </p:par>
                              <p:par>
                                <p:cTn id="99" presetID="10" presetClass="entr" presetSubtype="0" fill="hold" nodeType="with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fade">
                                      <p:cBhvr>
                                        <p:cTn id="101" dur="500"/>
                                        <p:tgtEl>
                                          <p:spTgt spid="48"/>
                                        </p:tgtEl>
                                      </p:cBhvr>
                                    </p:animEffect>
                                  </p:childTnLst>
                                </p:cTn>
                              </p:par>
                              <p:par>
                                <p:cTn id="102" presetID="10" presetClass="entr" presetSubtype="0" fill="hold" nodeType="with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fade">
                                      <p:cBhvr>
                                        <p:cTn id="104" dur="500"/>
                                        <p:tgtEl>
                                          <p:spTgt spid="4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fade">
                                      <p:cBhvr>
                                        <p:cTn id="107" dur="500"/>
                                        <p:tgtEl>
                                          <p:spTgt spid="4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8" grpId="0" animBg="1"/>
      <p:bldP spid="19" grpId="0" animBg="1"/>
      <p:bldP spid="20" grpId="0" animBg="1"/>
      <p:bldP spid="32" grpId="0"/>
      <p:bldP spid="33" grpId="0"/>
      <p:bldP spid="34" grpId="0"/>
      <p:bldP spid="41" grpId="0" animBg="1"/>
      <p:bldP spid="42" grpId="0"/>
      <p:bldP spid="45" grpId="0" animBg="1"/>
      <p:bldP spid="46" grpId="0"/>
      <p:bldP spid="47" grpId="0" animBg="1"/>
      <p:bldP spid="51" grpId="0" animBg="1"/>
      <p:bldP spid="52" grpId="0"/>
      <p:bldP spid="55" grpId="0"/>
      <p:bldP spid="43" grpId="0" animBg="1"/>
      <p:bldP spid="4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70</a:t>
            </a:fld>
            <a:endParaRPr lang="es-ES_tradnl"/>
          </a:p>
        </p:txBody>
      </p:sp>
      <p:sp>
        <p:nvSpPr>
          <p:cNvPr id="6" name="Rectángulo 5"/>
          <p:cNvSpPr/>
          <p:nvPr/>
        </p:nvSpPr>
        <p:spPr>
          <a:xfrm>
            <a:off x="-36512" y="985292"/>
            <a:ext cx="8997000" cy="4508961"/>
          </a:xfrm>
          <a:prstGeom prst="rect">
            <a:avLst/>
          </a:prstGeom>
        </p:spPr>
        <p:txBody>
          <a:bodyPr wrap="square" lIns="76234" tIns="38117" rIns="76234" bIns="38117">
            <a:spAutoFit/>
          </a:bodyPr>
          <a:lstStyle/>
          <a:p>
            <a:pPr>
              <a:spcAft>
                <a:spcPts val="1200"/>
              </a:spcAft>
            </a:pPr>
            <a:r>
              <a:rPr lang="es-CO" sz="2000" b="1" dirty="0">
                <a:solidFill>
                  <a:schemeClr val="accent6"/>
                </a:solidFill>
                <a:latin typeface="+mn-lt"/>
              </a:rPr>
              <a:t>Marco Normativo para Entidades en Liquidación</a:t>
            </a:r>
          </a:p>
          <a:p>
            <a:pPr marL="285876" indent="-285876">
              <a:spcAft>
                <a:spcPts val="1200"/>
              </a:spcAft>
              <a:buFont typeface="Arial" panose="020B0604020202020204" pitchFamily="34" charset="0"/>
              <a:buChar char="•"/>
            </a:pPr>
            <a:r>
              <a:rPr lang="es-CO" sz="1800" b="1" dirty="0">
                <a:latin typeface="+mn-lt"/>
              </a:rPr>
              <a:t>Principio de Entidad en Liquidación</a:t>
            </a:r>
          </a:p>
          <a:p>
            <a:pPr marL="285876" indent="-285876">
              <a:spcAft>
                <a:spcPts val="1200"/>
              </a:spcAft>
              <a:buFont typeface="Arial" panose="020B0604020202020204" pitchFamily="34" charset="0"/>
              <a:buChar char="•"/>
            </a:pPr>
            <a:r>
              <a:rPr lang="es-CO" sz="1800" b="1" dirty="0">
                <a:latin typeface="+mn-lt"/>
              </a:rPr>
              <a:t>Principio de Legalidad.</a:t>
            </a:r>
          </a:p>
          <a:p>
            <a:pPr marL="285876" indent="-285876">
              <a:spcAft>
                <a:spcPts val="1200"/>
              </a:spcAft>
              <a:buFont typeface="Arial" panose="020B0604020202020204" pitchFamily="34" charset="0"/>
              <a:buChar char="•"/>
            </a:pPr>
            <a:r>
              <a:rPr lang="es-CO" sz="1800" b="1" dirty="0">
                <a:latin typeface="+mn-lt"/>
              </a:rPr>
              <a:t>Algunas entidades en liquidación deben continuar desarrollando la función de cometido estatal hasta tanto esta sea asumida por otra entidad pública.</a:t>
            </a:r>
          </a:p>
          <a:p>
            <a:pPr marL="285876" indent="-285876">
              <a:spcAft>
                <a:spcPts val="1200"/>
              </a:spcAft>
              <a:buFont typeface="Arial" panose="020B0604020202020204" pitchFamily="34" charset="0"/>
              <a:buChar char="•"/>
            </a:pPr>
            <a:r>
              <a:rPr lang="es-CO" sz="1800" b="1" dirty="0">
                <a:latin typeface="+mn-lt"/>
              </a:rPr>
              <a:t>No todos los activos y pasivos se liquidan, algunos son objeto de traslado a otra entidad pública (distinción entre activos y pasivos para liquidar y para trasladar).</a:t>
            </a:r>
          </a:p>
          <a:p>
            <a:pPr marL="285876" indent="-285876">
              <a:spcAft>
                <a:spcPts val="1200"/>
              </a:spcAft>
              <a:buFont typeface="Arial" panose="020B0604020202020204" pitchFamily="34" charset="0"/>
              <a:buChar char="•"/>
            </a:pPr>
            <a:r>
              <a:rPr lang="es-CO" sz="1800" b="1" dirty="0">
                <a:latin typeface="+mn-lt"/>
              </a:rPr>
              <a:t>Valor neto de liquidación como base de medición para los activos para liquidar, pasivos para liquidar y pasivos para trasladar.</a:t>
            </a:r>
          </a:p>
          <a:p>
            <a:pPr marL="285876" indent="-285876">
              <a:spcAft>
                <a:spcPts val="1200"/>
              </a:spcAft>
              <a:buFont typeface="Arial" panose="020B0604020202020204" pitchFamily="34" charset="0"/>
              <a:buChar char="•"/>
            </a:pPr>
            <a:r>
              <a:rPr lang="es-CO" sz="1800" b="1" dirty="0">
                <a:latin typeface="+mn-lt"/>
              </a:rPr>
              <a:t>Los activos para trasladar se miden al valor neto en libros (costo/beneficio).</a:t>
            </a:r>
          </a:p>
          <a:p>
            <a:pPr marL="285876" indent="-285876">
              <a:spcAft>
                <a:spcPts val="1200"/>
              </a:spcAft>
              <a:buFont typeface="Arial" panose="020B0604020202020204" pitchFamily="34" charset="0"/>
              <a:buChar char="•"/>
            </a:pPr>
            <a:r>
              <a:rPr lang="es-CO" sz="1800" b="1" dirty="0">
                <a:latin typeface="+mn-lt"/>
              </a:rPr>
              <a:t>Estados financieros: estado de situación financiera y el estado de la gestión de la liquidación.</a:t>
            </a:r>
          </a:p>
        </p:txBody>
      </p:sp>
      <p:sp>
        <p:nvSpPr>
          <p:cNvPr id="7" name="Rectángulo 5"/>
          <p:cNvSpPr/>
          <p:nvPr/>
        </p:nvSpPr>
        <p:spPr>
          <a:xfrm>
            <a:off x="323528" y="49188"/>
            <a:ext cx="7128792" cy="864096"/>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p>
            <a:pPr algn="ctr" eaLnBrk="1" hangingPunct="1"/>
            <a:r>
              <a:rPr lang="es-CO" sz="2700" b="1" kern="0" dirty="0">
                <a:solidFill>
                  <a:schemeClr val="dk1"/>
                </a:solidFill>
                <a:latin typeface="+mn-lt"/>
                <a:ea typeface="+mj-ea"/>
                <a:cs typeface="+mj-cs"/>
              </a:rPr>
              <a:t>Aportes desde Colombia a la regulación contable </a:t>
            </a:r>
          </a:p>
          <a:p>
            <a:pPr algn="ctr" eaLnBrk="1" hangingPunct="1"/>
            <a:r>
              <a:rPr lang="es-CO" sz="2700" b="1" kern="0" dirty="0">
                <a:solidFill>
                  <a:schemeClr val="dk1"/>
                </a:solidFill>
                <a:latin typeface="+mn-lt"/>
                <a:ea typeface="+mj-ea"/>
                <a:cs typeface="+mj-cs"/>
              </a:rPr>
              <a:t>del sector público</a:t>
            </a:r>
          </a:p>
        </p:txBody>
      </p:sp>
      <p:pic>
        <p:nvPicPr>
          <p:cNvPr id="8" name="Imagen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2320" y="49188"/>
            <a:ext cx="864096" cy="864096"/>
          </a:xfrm>
          <a:prstGeom prst="rect">
            <a:avLst/>
          </a:prstGeom>
        </p:spPr>
      </p:pic>
      <p:pic>
        <p:nvPicPr>
          <p:cNvPr id="9"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4208" y="1057300"/>
            <a:ext cx="2699792" cy="1296145"/>
          </a:xfrm>
          <a:prstGeom prst="rect">
            <a:avLst/>
          </a:prstGeom>
        </p:spPr>
      </p:pic>
    </p:spTree>
    <p:extLst>
      <p:ext uri="{BB962C8B-B14F-4D97-AF65-F5344CB8AC3E}">
        <p14:creationId xmlns:p14="http://schemas.microsoft.com/office/powerpoint/2010/main" val="322828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71</a:t>
            </a:fld>
            <a:endParaRPr lang="es-ES_tradnl" dirty="0"/>
          </a:p>
        </p:txBody>
      </p:sp>
      <p:sp>
        <p:nvSpPr>
          <p:cNvPr id="5" name="Rectángulo 4"/>
          <p:cNvSpPr/>
          <p:nvPr/>
        </p:nvSpPr>
        <p:spPr>
          <a:xfrm>
            <a:off x="1135715" y="686579"/>
            <a:ext cx="702078" cy="4341843"/>
          </a:xfrm>
          <a:prstGeom prst="rect">
            <a:avLst/>
          </a:prstGeom>
          <a:solidFill>
            <a:srgbClr val="00F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CO"/>
          </a:p>
        </p:txBody>
      </p:sp>
      <p:sp>
        <p:nvSpPr>
          <p:cNvPr id="6" name="Rectángulo 10"/>
          <p:cNvSpPr/>
          <p:nvPr/>
        </p:nvSpPr>
        <p:spPr>
          <a:xfrm rot="4068638" flipV="1">
            <a:off x="1026496" y="746514"/>
            <a:ext cx="3083306" cy="4057302"/>
          </a:xfrm>
          <a:custGeom>
            <a:avLst/>
            <a:gdLst>
              <a:gd name="connsiteX0" fmla="*/ 0 w 812903"/>
              <a:gd name="connsiteY0" fmla="*/ 0 h 730576"/>
              <a:gd name="connsiteX1" fmla="*/ 812903 w 812903"/>
              <a:gd name="connsiteY1" fmla="*/ 0 h 730576"/>
              <a:gd name="connsiteX2" fmla="*/ 812903 w 812903"/>
              <a:gd name="connsiteY2" fmla="*/ 730576 h 730576"/>
              <a:gd name="connsiteX3" fmla="*/ 0 w 812903"/>
              <a:gd name="connsiteY3" fmla="*/ 730576 h 730576"/>
              <a:gd name="connsiteX4" fmla="*/ 0 w 812903"/>
              <a:gd name="connsiteY4" fmla="*/ 0 h 730576"/>
              <a:gd name="connsiteX0" fmla="*/ 0 w 953483"/>
              <a:gd name="connsiteY0" fmla="*/ 0 h 730576"/>
              <a:gd name="connsiteX1" fmla="*/ 812903 w 953483"/>
              <a:gd name="connsiteY1" fmla="*/ 0 h 730576"/>
              <a:gd name="connsiteX2" fmla="*/ 953483 w 953483"/>
              <a:gd name="connsiteY2" fmla="*/ 611998 h 730576"/>
              <a:gd name="connsiteX3" fmla="*/ 0 w 953483"/>
              <a:gd name="connsiteY3" fmla="*/ 730576 h 730576"/>
              <a:gd name="connsiteX4" fmla="*/ 0 w 953483"/>
              <a:gd name="connsiteY4" fmla="*/ 0 h 730576"/>
              <a:gd name="connsiteX0" fmla="*/ 111492 w 953483"/>
              <a:gd name="connsiteY0" fmla="*/ 0 h 732628"/>
              <a:gd name="connsiteX1" fmla="*/ 812903 w 953483"/>
              <a:gd name="connsiteY1" fmla="*/ 2052 h 732628"/>
              <a:gd name="connsiteX2" fmla="*/ 953483 w 953483"/>
              <a:gd name="connsiteY2" fmla="*/ 614050 h 732628"/>
              <a:gd name="connsiteX3" fmla="*/ 0 w 953483"/>
              <a:gd name="connsiteY3" fmla="*/ 732628 h 732628"/>
              <a:gd name="connsiteX4" fmla="*/ 111492 w 953483"/>
              <a:gd name="connsiteY4" fmla="*/ 0 h 732628"/>
              <a:gd name="connsiteX0" fmla="*/ 0 w 1021531"/>
              <a:gd name="connsiteY0" fmla="*/ 168821 h 730576"/>
              <a:gd name="connsiteX1" fmla="*/ 880951 w 1021531"/>
              <a:gd name="connsiteY1" fmla="*/ 0 h 730576"/>
              <a:gd name="connsiteX2" fmla="*/ 1021531 w 1021531"/>
              <a:gd name="connsiteY2" fmla="*/ 611998 h 730576"/>
              <a:gd name="connsiteX3" fmla="*/ 68048 w 1021531"/>
              <a:gd name="connsiteY3" fmla="*/ 730576 h 730576"/>
              <a:gd name="connsiteX4" fmla="*/ 0 w 1021531"/>
              <a:gd name="connsiteY4" fmla="*/ 168821 h 730576"/>
              <a:gd name="connsiteX0" fmla="*/ 0 w 1021531"/>
              <a:gd name="connsiteY0" fmla="*/ 176109 h 737864"/>
              <a:gd name="connsiteX1" fmla="*/ 879983 w 1021531"/>
              <a:gd name="connsiteY1" fmla="*/ 0 h 737864"/>
              <a:gd name="connsiteX2" fmla="*/ 1021531 w 1021531"/>
              <a:gd name="connsiteY2" fmla="*/ 619286 h 737864"/>
              <a:gd name="connsiteX3" fmla="*/ 68048 w 1021531"/>
              <a:gd name="connsiteY3" fmla="*/ 737864 h 737864"/>
              <a:gd name="connsiteX4" fmla="*/ 0 w 1021531"/>
              <a:gd name="connsiteY4" fmla="*/ 176109 h 737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531" h="737864">
                <a:moveTo>
                  <a:pt x="0" y="176109"/>
                </a:moveTo>
                <a:lnTo>
                  <a:pt x="879983" y="0"/>
                </a:lnTo>
                <a:lnTo>
                  <a:pt x="1021531" y="619286"/>
                </a:lnTo>
                <a:lnTo>
                  <a:pt x="68048" y="737864"/>
                </a:lnTo>
                <a:lnTo>
                  <a:pt x="0" y="176109"/>
                </a:lnTo>
                <a:close/>
              </a:path>
            </a:pathLst>
          </a:custGeom>
          <a:solidFill>
            <a:srgbClr val="009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CO"/>
          </a:p>
        </p:txBody>
      </p:sp>
      <p:sp>
        <p:nvSpPr>
          <p:cNvPr id="8" name="CuadroTexto 7"/>
          <p:cNvSpPr txBox="1"/>
          <p:nvPr/>
        </p:nvSpPr>
        <p:spPr>
          <a:xfrm>
            <a:off x="2339752" y="1705372"/>
            <a:ext cx="1600142" cy="564463"/>
          </a:xfrm>
          <a:prstGeom prst="rect">
            <a:avLst/>
          </a:prstGeom>
          <a:noFill/>
        </p:spPr>
        <p:txBody>
          <a:bodyPr wrap="none" lIns="71323" tIns="35662" rIns="71323" bIns="35662" rtlCol="0">
            <a:spAutoFit/>
          </a:bodyPr>
          <a:lstStyle/>
          <a:p>
            <a:pPr algn="ctr"/>
            <a:r>
              <a:rPr lang="es-ES" sz="3200" spc="156" dirty="0">
                <a:solidFill>
                  <a:schemeClr val="bg1"/>
                </a:solidFill>
                <a:latin typeface="Kozuka Gothic Pro B" panose="020B0800000000000000" pitchFamily="34" charset="-128"/>
                <a:ea typeface="Kozuka Gothic Pro B" panose="020B0800000000000000" pitchFamily="34" charset="-128"/>
              </a:rPr>
              <a:t>de mayo</a:t>
            </a:r>
            <a:endParaRPr lang="es-CO" sz="3200" spc="156" dirty="0">
              <a:solidFill>
                <a:schemeClr val="bg1"/>
              </a:solidFill>
              <a:latin typeface="Kozuka Gothic Pro B" panose="020B0800000000000000" pitchFamily="34" charset="-128"/>
              <a:ea typeface="Kozuka Gothic Pro B" panose="020B0800000000000000" pitchFamily="34" charset="-128"/>
            </a:endParaRPr>
          </a:p>
        </p:txBody>
      </p:sp>
      <p:sp>
        <p:nvSpPr>
          <p:cNvPr id="9" name="CuadroTexto 8"/>
          <p:cNvSpPr txBox="1"/>
          <p:nvPr/>
        </p:nvSpPr>
        <p:spPr>
          <a:xfrm>
            <a:off x="1207724" y="2090948"/>
            <a:ext cx="2644196" cy="1918680"/>
          </a:xfrm>
          <a:prstGeom prst="rect">
            <a:avLst/>
          </a:prstGeom>
          <a:noFill/>
        </p:spPr>
        <p:txBody>
          <a:bodyPr wrap="square" lIns="71323" tIns="35662" rIns="71323" bIns="35662" rtlCol="0">
            <a:spAutoFit/>
          </a:bodyPr>
          <a:lstStyle/>
          <a:p>
            <a:pPr algn="ctr"/>
            <a:r>
              <a:rPr lang="es-CO" sz="4000" b="1" dirty="0">
                <a:solidFill>
                  <a:srgbClr val="FFFF00"/>
                </a:solidFill>
                <a:latin typeface="Kozuka Gothic Pro M" panose="020B0700000000000000" pitchFamily="34" charset="-128"/>
                <a:ea typeface="Kozuka Gothic Pro M" panose="020B0700000000000000" pitchFamily="34" charset="-128"/>
              </a:rPr>
              <a:t>Semana Contador </a:t>
            </a:r>
            <a:r>
              <a:rPr lang="es-CO" sz="4000" b="1" dirty="0" err="1">
                <a:solidFill>
                  <a:srgbClr val="FFFF00"/>
                </a:solidFill>
                <a:latin typeface="Kozuka Gothic Pro M" panose="020B0700000000000000" pitchFamily="34" charset="-128"/>
                <a:ea typeface="Kozuka Gothic Pro M" panose="020B0700000000000000" pitchFamily="34" charset="-128"/>
              </a:rPr>
              <a:t>Unilibrista</a:t>
            </a:r>
            <a:endParaRPr lang="es-CO" sz="4000" b="1" dirty="0">
              <a:solidFill>
                <a:srgbClr val="FFFF00"/>
              </a:solidFill>
              <a:latin typeface="Kozuka Gothic Pro M" panose="020B0700000000000000" pitchFamily="34" charset="-128"/>
              <a:ea typeface="Kozuka Gothic Pro M" panose="020B0700000000000000" pitchFamily="34" charset="-128"/>
            </a:endParaRPr>
          </a:p>
        </p:txBody>
      </p:sp>
      <p:sp>
        <p:nvSpPr>
          <p:cNvPr id="10" name="CuadroTexto 9"/>
          <p:cNvSpPr txBox="1"/>
          <p:nvPr/>
        </p:nvSpPr>
        <p:spPr>
          <a:xfrm>
            <a:off x="755576" y="1705372"/>
            <a:ext cx="1944216" cy="564463"/>
          </a:xfrm>
          <a:prstGeom prst="rect">
            <a:avLst/>
          </a:prstGeom>
          <a:noFill/>
        </p:spPr>
        <p:txBody>
          <a:bodyPr wrap="square" lIns="71323" tIns="35662" rIns="71323" bIns="35662" rtlCol="0">
            <a:spAutoFit/>
          </a:bodyPr>
          <a:lstStyle/>
          <a:p>
            <a:pPr algn="ctr"/>
            <a:r>
              <a:rPr lang="es-ES" sz="3200" spc="156" dirty="0">
                <a:solidFill>
                  <a:schemeClr val="bg1"/>
                </a:solidFill>
                <a:latin typeface="Kozuka Gothic Pro B" panose="020B0800000000000000" pitchFamily="34" charset="-128"/>
                <a:ea typeface="Kozuka Gothic Pro B" panose="020B0800000000000000" pitchFamily="34" charset="-128"/>
              </a:rPr>
              <a:t>21-25</a:t>
            </a:r>
            <a:endParaRPr lang="es-CO" sz="3200" spc="156" dirty="0">
              <a:solidFill>
                <a:schemeClr val="bg1"/>
              </a:solidFill>
              <a:latin typeface="Kozuka Gothic Pro B" panose="020B0800000000000000" pitchFamily="34" charset="-128"/>
              <a:ea typeface="Kozuka Gothic Pro B" panose="020B0800000000000000" pitchFamily="34" charset="-128"/>
            </a:endParaRPr>
          </a:p>
        </p:txBody>
      </p:sp>
      <p:sp>
        <p:nvSpPr>
          <p:cNvPr id="13" name="CuadroTexto 12"/>
          <p:cNvSpPr txBox="1"/>
          <p:nvPr/>
        </p:nvSpPr>
        <p:spPr>
          <a:xfrm>
            <a:off x="6588224" y="4009628"/>
            <a:ext cx="1368152" cy="564463"/>
          </a:xfrm>
          <a:prstGeom prst="rect">
            <a:avLst/>
          </a:prstGeom>
          <a:noFill/>
        </p:spPr>
        <p:txBody>
          <a:bodyPr wrap="square" lIns="71323" tIns="35662" rIns="71323" bIns="35662" rtlCol="0">
            <a:spAutoFit/>
          </a:bodyPr>
          <a:lstStyle/>
          <a:p>
            <a:r>
              <a:rPr lang="es-ES" dirty="0">
                <a:solidFill>
                  <a:schemeClr val="bg1"/>
                </a:solidFill>
              </a:rPr>
              <a:t> </a:t>
            </a:r>
            <a:r>
              <a:rPr lang="es-ES" sz="3200" b="1" dirty="0">
                <a:solidFill>
                  <a:schemeClr val="bg1"/>
                </a:solidFill>
              </a:rPr>
              <a:t>2 0 1 8</a:t>
            </a:r>
            <a:endParaRPr lang="es-CO" sz="3200" b="1" dirty="0">
              <a:solidFill>
                <a:schemeClr val="bg1"/>
              </a:solidFill>
            </a:endParaRPr>
          </a:p>
        </p:txBody>
      </p:sp>
      <p:pic>
        <p:nvPicPr>
          <p:cNvPr id="1026" name="Picture 2" descr="http://www.utadeo.edu.co/sites/tadeo/files/simbol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73921" y="985292"/>
            <a:ext cx="550007" cy="74707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2186" y="883331"/>
            <a:ext cx="4085472" cy="4085472"/>
          </a:xfrm>
          <a:prstGeom prst="rect">
            <a:avLst/>
          </a:prstGeom>
        </p:spPr>
      </p:pic>
    </p:spTree>
    <p:extLst>
      <p:ext uri="{BB962C8B-B14F-4D97-AF65-F5344CB8AC3E}">
        <p14:creationId xmlns:p14="http://schemas.microsoft.com/office/powerpoint/2010/main" val="8595221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8</a:t>
            </a:fld>
            <a:endParaRPr lang="es-ES_tradnl" dirty="0"/>
          </a:p>
        </p:txBody>
      </p:sp>
      <p:sp>
        <p:nvSpPr>
          <p:cNvPr id="5" name="14 Título"/>
          <p:cNvSpPr txBox="1">
            <a:spLocks/>
          </p:cNvSpPr>
          <p:nvPr/>
        </p:nvSpPr>
        <p:spPr>
          <a:xfrm>
            <a:off x="887181" y="-22820"/>
            <a:ext cx="7404861" cy="1020113"/>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3333" kern="0" dirty="0">
                <a:solidFill>
                  <a:schemeClr val="bg1"/>
                </a:solidFill>
                <a:effectLst>
                  <a:outerShdw blurRad="38100" dist="38100" dir="2700000" algn="tl">
                    <a:srgbClr val="000000"/>
                  </a:outerShdw>
                </a:effectLst>
                <a:latin typeface="Calibri" pitchFamily="34" charset="0"/>
                <a:cs typeface="Arial" charset="0"/>
              </a:rPr>
              <a:t>MODELOS DE CONTABILIDAD</a:t>
            </a:r>
            <a:br>
              <a:rPr lang="es-ES" sz="3333" kern="0" dirty="0">
                <a:solidFill>
                  <a:schemeClr val="bg1"/>
                </a:solidFill>
                <a:effectLst>
                  <a:outerShdw blurRad="38100" dist="38100" dir="2700000" algn="tl">
                    <a:srgbClr val="000000"/>
                  </a:outerShdw>
                </a:effectLst>
                <a:latin typeface="Calibri" pitchFamily="34" charset="0"/>
                <a:cs typeface="Arial" charset="0"/>
              </a:rPr>
            </a:br>
            <a:r>
              <a:rPr lang="es-ES" sz="3333" kern="0" dirty="0">
                <a:solidFill>
                  <a:schemeClr val="bg1"/>
                </a:solidFill>
                <a:effectLst>
                  <a:outerShdw blurRad="38100" dist="38100" dir="2700000" algn="tl">
                    <a:srgbClr val="000000"/>
                  </a:outerShdw>
                </a:effectLst>
                <a:latin typeface="Calibri" pitchFamily="34" charset="0"/>
                <a:cs typeface="Arial" charset="0"/>
              </a:rPr>
              <a:t> - CONVERGENCIA -</a:t>
            </a:r>
            <a:br>
              <a:rPr lang="es-ES" sz="3333" kern="0" dirty="0">
                <a:solidFill>
                  <a:schemeClr val="bg1"/>
                </a:solidFill>
                <a:effectLst>
                  <a:outerShdw blurRad="38100" dist="38100" dir="2700000" algn="tl">
                    <a:srgbClr val="000000"/>
                  </a:outerShdw>
                </a:effectLst>
                <a:latin typeface="Calibri" pitchFamily="34" charset="0"/>
                <a:cs typeface="Arial" charset="0"/>
              </a:rPr>
            </a:br>
            <a:endParaRPr lang="es-CO" sz="3333" kern="0" dirty="0">
              <a:solidFill>
                <a:schemeClr val="bg1"/>
              </a:solidFill>
            </a:endParaRPr>
          </a:p>
        </p:txBody>
      </p:sp>
      <p:graphicFrame>
        <p:nvGraphicFramePr>
          <p:cNvPr id="6" name="17 Marcador de SmartArt"/>
          <p:cNvGraphicFramePr>
            <a:graphicFrameLocks/>
          </p:cNvGraphicFramePr>
          <p:nvPr>
            <p:extLst>
              <p:ext uri="{D42A27DB-BD31-4B8C-83A1-F6EECF244321}">
                <p14:modId xmlns:p14="http://schemas.microsoft.com/office/powerpoint/2010/main" val="2832383532"/>
              </p:ext>
            </p:extLst>
          </p:nvPr>
        </p:nvGraphicFramePr>
        <p:xfrm>
          <a:off x="0" y="1068150"/>
          <a:ext cx="8320031" cy="464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395536" y="2781426"/>
            <a:ext cx="2064229" cy="923330"/>
          </a:xfrm>
          <a:prstGeom prst="rect">
            <a:avLst/>
          </a:prstGeom>
          <a:noFill/>
        </p:spPr>
        <p:txBody>
          <a:bodyPr wrap="square" rtlCol="0">
            <a:spAutoFit/>
          </a:bodyPr>
          <a:lstStyle/>
          <a:p>
            <a:pPr algn="ctr"/>
            <a:r>
              <a:rPr lang="es-ES" sz="18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MODELOS </a:t>
            </a:r>
          </a:p>
          <a:p>
            <a:pPr algn="ctr"/>
            <a:r>
              <a:rPr lang="es-ES" sz="18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DE</a:t>
            </a:r>
          </a:p>
          <a:p>
            <a:pPr algn="ctr"/>
            <a:r>
              <a:rPr lang="es-ES" sz="18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CONTABILIDAD</a:t>
            </a:r>
            <a:endParaRPr lang="es-CO" sz="1800" dirty="0">
              <a:solidFill>
                <a:schemeClr val="accent6">
                  <a:lumMod val="75000"/>
                </a:schemeClr>
              </a:solidFill>
            </a:endParaRPr>
          </a:p>
        </p:txBody>
      </p:sp>
      <p:sp>
        <p:nvSpPr>
          <p:cNvPr id="8" name="_s1030"/>
          <p:cNvSpPr>
            <a:spLocks noChangeArrowheads="1"/>
          </p:cNvSpPr>
          <p:nvPr/>
        </p:nvSpPr>
        <p:spPr bwMode="auto">
          <a:xfrm>
            <a:off x="7044966" y="1218627"/>
            <a:ext cx="1775506" cy="1098813"/>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Resoluciones</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743/2013 (D)</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037/2017</a:t>
            </a:r>
          </a:p>
        </p:txBody>
      </p:sp>
      <p:sp>
        <p:nvSpPr>
          <p:cNvPr id="9" name="_s1030"/>
          <p:cNvSpPr>
            <a:spLocks noChangeArrowheads="1"/>
          </p:cNvSpPr>
          <p:nvPr/>
        </p:nvSpPr>
        <p:spPr bwMode="auto">
          <a:xfrm>
            <a:off x="7285710" y="2676440"/>
            <a:ext cx="1534762" cy="1081161"/>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 </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414 / 2014</a:t>
            </a:r>
          </a:p>
        </p:txBody>
      </p:sp>
      <p:sp>
        <p:nvSpPr>
          <p:cNvPr id="10" name="_s1030"/>
          <p:cNvSpPr>
            <a:spLocks noChangeArrowheads="1"/>
          </p:cNvSpPr>
          <p:nvPr/>
        </p:nvSpPr>
        <p:spPr bwMode="auto">
          <a:xfrm>
            <a:off x="7243042" y="4116602"/>
            <a:ext cx="1505422" cy="877136"/>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pPr>
            <a:r>
              <a:rPr lang="es-ES" sz="2600" b="1" dirty="0">
                <a:solidFill>
                  <a:schemeClr val="accent6"/>
                </a:solidFill>
                <a:effectLst>
                  <a:outerShdw blurRad="38100" dist="38100" dir="2700000" algn="tl">
                    <a:srgbClr val="000000">
                      <a:alpha val="43137"/>
                    </a:srgbClr>
                  </a:outerShdw>
                </a:effectLst>
                <a:latin typeface="Calibri" panose="020F0502020204030204" pitchFamily="34" charset="0"/>
              </a:rPr>
              <a:t>NICSP</a:t>
            </a:r>
          </a:p>
          <a:p>
            <a:pPr algn="ctr" fontAlgn="auto">
              <a:spcBef>
                <a:spcPts val="0"/>
              </a:spcBef>
              <a:spcAft>
                <a:spcPts val="0"/>
              </a:spcAft>
            </a:pPr>
            <a:r>
              <a:rPr lang="es-ES" sz="1500" b="1" dirty="0">
                <a:solidFill>
                  <a:schemeClr val="accent6"/>
                </a:solidFill>
                <a:effectLst>
                  <a:outerShdw blurRad="38100" dist="38100" dir="2700000" algn="tl">
                    <a:srgbClr val="000000">
                      <a:alpha val="43137"/>
                    </a:srgbClr>
                  </a:outerShdw>
                </a:effectLst>
                <a:latin typeface="Calibri" panose="020F0502020204030204" pitchFamily="34" charset="0"/>
              </a:rPr>
              <a:t>Resolución</a:t>
            </a:r>
          </a:p>
          <a:p>
            <a:pPr algn="ctr" fontAlgn="auto">
              <a:spcBef>
                <a:spcPts val="0"/>
              </a:spcBef>
              <a:spcAft>
                <a:spcPts val="0"/>
              </a:spcAft>
            </a:pPr>
            <a:r>
              <a:rPr lang="es-ES" sz="1500" b="1" dirty="0">
                <a:solidFill>
                  <a:schemeClr val="accent6"/>
                </a:solidFill>
                <a:effectLst>
                  <a:outerShdw blurRad="38100" dist="38100" dir="2700000" algn="tl">
                    <a:srgbClr val="000000">
                      <a:alpha val="43137"/>
                    </a:srgbClr>
                  </a:outerShdw>
                </a:effectLst>
                <a:latin typeface="Calibri" panose="020F0502020204030204" pitchFamily="34" charset="0"/>
              </a:rPr>
              <a:t> 533 /2015</a:t>
            </a:r>
          </a:p>
        </p:txBody>
      </p:sp>
      <p:cxnSp>
        <p:nvCxnSpPr>
          <p:cNvPr id="11" name="Conector recto 3"/>
          <p:cNvCxnSpPr/>
          <p:nvPr/>
        </p:nvCxnSpPr>
        <p:spPr>
          <a:xfrm>
            <a:off x="6444208" y="1768033"/>
            <a:ext cx="523615" cy="9347"/>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2" name="Conector recto 17"/>
          <p:cNvCxnSpPr/>
          <p:nvPr/>
        </p:nvCxnSpPr>
        <p:spPr>
          <a:xfrm>
            <a:off x="6588224" y="3217540"/>
            <a:ext cx="625478"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3" name="Conector recto 18"/>
          <p:cNvCxnSpPr/>
          <p:nvPr/>
        </p:nvCxnSpPr>
        <p:spPr>
          <a:xfrm>
            <a:off x="6660232" y="4657700"/>
            <a:ext cx="543934"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4" name="Conector recto 17"/>
          <p:cNvCxnSpPr/>
          <p:nvPr/>
        </p:nvCxnSpPr>
        <p:spPr>
          <a:xfrm flipV="1">
            <a:off x="2339752" y="3338274"/>
            <a:ext cx="432048" cy="2"/>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5" name="Conector recto 17"/>
          <p:cNvCxnSpPr/>
          <p:nvPr/>
        </p:nvCxnSpPr>
        <p:spPr>
          <a:xfrm flipV="1">
            <a:off x="2003715" y="2065411"/>
            <a:ext cx="840093" cy="720081"/>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6" name="Conector recto 17"/>
          <p:cNvCxnSpPr/>
          <p:nvPr/>
        </p:nvCxnSpPr>
        <p:spPr>
          <a:xfrm>
            <a:off x="2267744" y="3937620"/>
            <a:ext cx="696077" cy="660073"/>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7692049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9"/>
          </p:nvPr>
        </p:nvSpPr>
        <p:spPr/>
        <p:txBody>
          <a:bodyPr/>
          <a:lstStyle/>
          <a:p>
            <a:fld id="{B8EB56DE-DE6B-45BD-AF50-B887C3E4E174}" type="slidenum">
              <a:rPr lang="es-ES_tradnl" smtClean="0"/>
              <a:pPr/>
              <a:t>9</a:t>
            </a:fld>
            <a:endParaRPr lang="es-ES_tradnl"/>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96" y="985292"/>
            <a:ext cx="9137815"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ángulo 7"/>
          <p:cNvSpPr/>
          <p:nvPr/>
        </p:nvSpPr>
        <p:spPr bwMode="auto">
          <a:xfrm>
            <a:off x="100303" y="193204"/>
            <a:ext cx="8878586" cy="648072"/>
          </a:xfrm>
          <a:prstGeom prst="rect">
            <a:avLst/>
          </a:prstGeom>
          <a:noFill/>
          <a:ln w="9525" cap="flat" cmpd="sng" algn="ctr">
            <a:no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algn="ctr" defTabSz="822960"/>
            <a:r>
              <a:rPr lang="es-CO" sz="2160" b="1" dirty="0">
                <a:solidFill>
                  <a:schemeClr val="bg1"/>
                </a:solidFill>
                <a:latin typeface="Times New Roman" pitchFamily="18" charset="0"/>
              </a:rPr>
              <a:t>ESTRUCTURA DEL RÉGIMEN DE CONTABILIDAD PÚBLICA </a:t>
            </a:r>
          </a:p>
          <a:p>
            <a:pPr algn="ctr" defTabSz="822960"/>
            <a:r>
              <a:rPr lang="es-CO" sz="2160" b="1" dirty="0">
                <a:solidFill>
                  <a:schemeClr val="bg1"/>
                </a:solidFill>
                <a:latin typeface="Times New Roman" pitchFamily="18" charset="0"/>
              </a:rPr>
              <a:t>EN CONVERGENCIA CON NICSP / NIIF</a:t>
            </a:r>
          </a:p>
        </p:txBody>
      </p:sp>
    </p:spTree>
    <p:extLst>
      <p:ext uri="{BB962C8B-B14F-4D97-AF65-F5344CB8AC3E}">
        <p14:creationId xmlns:p14="http://schemas.microsoft.com/office/powerpoint/2010/main" val="41155632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CapacitacionesCGN_2016_sepverAnterior">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pacitacionesCGN_2016_sepverAnterior.potx" id="{0DED9202-8BF5-40A2-A8A3-326837358470}" vid="{A2B77EE7-2ECE-438F-B045-B4D63E586711}"/>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CapacitacionesCGN_2016_sepverAnterior</Template>
  <TotalTime>4240</TotalTime>
  <Words>5543</Words>
  <Application>Microsoft Office PowerPoint</Application>
  <PresentationFormat>Presentación en pantalla (16:10)</PresentationFormat>
  <Paragraphs>792</Paragraphs>
  <Slides>72</Slides>
  <Notes>12</Notes>
  <HiddenSlides>0</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1</vt:i4>
      </vt:variant>
      <vt:variant>
        <vt:lpstr>Títulos de diapositiva</vt:lpstr>
      </vt:variant>
      <vt:variant>
        <vt:i4>72</vt:i4>
      </vt:variant>
    </vt:vector>
  </HeadingPairs>
  <TitlesOfParts>
    <vt:vector size="86" baseType="lpstr">
      <vt:lpstr>Kozuka Gothic Pro B</vt:lpstr>
      <vt:lpstr>Kozuka Gothic Pro M</vt:lpstr>
      <vt:lpstr>Arial</vt:lpstr>
      <vt:lpstr>Arial Narrow</vt:lpstr>
      <vt:lpstr>Arial-BoldMT</vt:lpstr>
      <vt:lpstr>ArialMT</vt:lpstr>
      <vt:lpstr>Calibri</vt:lpstr>
      <vt:lpstr>Century Gothic</vt:lpstr>
      <vt:lpstr>Sylfaen</vt:lpstr>
      <vt:lpstr>Tahoma</vt:lpstr>
      <vt:lpstr>Times New Roman</vt:lpstr>
      <vt:lpstr>Wingdings</vt:lpstr>
      <vt:lpstr>CapacitacionesCGN_2016_sepverAnterior</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COBERTURA DE CAPACITACIONES</vt:lpstr>
      <vt:lpstr>¿POR QUÉ LAS CUENTAS PÚBLICAS SON Y DEBEN SER PÚBLICAS? </vt:lpstr>
      <vt:lpstr>ENTIDADES PÚBLICAS 2017 </vt:lpstr>
      <vt:lpstr>Presentación de PowerPoint</vt:lpstr>
      <vt:lpstr>Presentación de PowerPoint</vt:lpstr>
      <vt:lpstr>Presentación de PowerPoint</vt:lpstr>
      <vt:lpstr>BALANCE GENERAL DE LA NACIÓN - 2017 (miles de millones)</vt:lpstr>
      <vt:lpstr>ESTADOS DE ACTIVIDAD FINANCIERA, ECONÓMICA, SOCIAL Y AMBIENTAL - 2017 (Billoness de millones)</vt:lpstr>
      <vt:lpstr>BALANCE GENERAL SECTOR PÚBLICO- 2017 </vt:lpstr>
      <vt:lpstr>EAFES SECTOR PÚBLICO- 2017  </vt:lpstr>
      <vt:lpstr>TRANSPARENCIA, PARTICIPACIÓN Y SERVICIO AL CIUDADANO</vt:lpstr>
      <vt:lpstr>Presentación de PowerPoint</vt:lpstr>
      <vt:lpstr>Presentación de PowerPoint</vt:lpstr>
      <vt:lpstr>Presentación de PowerPoint</vt:lpstr>
      <vt:lpstr>CONTROL INTERNO CONTABLE - 2017  ENTIDADES REPORTANTES Y OMISAS</vt:lpstr>
      <vt:lpstr>Presentación de PowerPoint</vt:lpstr>
      <vt:lpstr>Presentación de PowerPoint</vt:lpstr>
      <vt:lpstr>Presentación de PowerPoint</vt:lpstr>
      <vt:lpstr>Presentación de PowerPoint</vt:lpstr>
      <vt:lpstr>Presentación de PowerPoint</vt:lpstr>
      <vt:lpstr>Mejoras con respecto al Código del 2007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Juan Carlos Tarazona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Luz Alexandra Leon Lozano</dc:creator>
  <cp:keywords>Plantillas, Presentaciones, PowerPoint, Imágen Institucional</cp:keywords>
  <dc:description>Actualizada con Logo 15 años Calidad Agosto 2011</dc:description>
  <cp:lastModifiedBy>Carlos Estrada</cp:lastModifiedBy>
  <cp:revision>401</cp:revision>
  <cp:lastPrinted>2018-03-06T17:23:55Z</cp:lastPrinted>
  <dcterms:created xsi:type="dcterms:W3CDTF">2017-02-16T17:55:54Z</dcterms:created>
  <dcterms:modified xsi:type="dcterms:W3CDTF">2021-05-27T16:57:46Z</dcterms:modified>
</cp:coreProperties>
</file>