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drawings/drawing2.xml" ContentType="application/vnd.openxmlformats-officedocument.drawingml.chartshape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2" r:id="rId1"/>
  </p:sldMasterIdLst>
  <p:notesMasterIdLst>
    <p:notesMasterId r:id="rId25"/>
  </p:notesMasterIdLst>
  <p:handoutMasterIdLst>
    <p:handoutMasterId r:id="rId26"/>
  </p:handoutMasterIdLst>
  <p:sldIdLst>
    <p:sldId id="281" r:id="rId2"/>
    <p:sldId id="258" r:id="rId3"/>
    <p:sldId id="259" r:id="rId4"/>
    <p:sldId id="282" r:id="rId5"/>
    <p:sldId id="272" r:id="rId6"/>
    <p:sldId id="290" r:id="rId7"/>
    <p:sldId id="285" r:id="rId8"/>
    <p:sldId id="261" r:id="rId9"/>
    <p:sldId id="262" r:id="rId10"/>
    <p:sldId id="286" r:id="rId11"/>
    <p:sldId id="289" r:id="rId12"/>
    <p:sldId id="292" r:id="rId13"/>
    <p:sldId id="291" r:id="rId14"/>
    <p:sldId id="288" r:id="rId15"/>
    <p:sldId id="263" r:id="rId16"/>
    <p:sldId id="273" r:id="rId17"/>
    <p:sldId id="274" r:id="rId18"/>
    <p:sldId id="270" r:id="rId19"/>
    <p:sldId id="264" r:id="rId20"/>
    <p:sldId id="265" r:id="rId21"/>
    <p:sldId id="269" r:id="rId22"/>
    <p:sldId id="283" r:id="rId23"/>
    <p:sldId id="277" r:id="rId24"/>
  </p:sldIdLst>
  <p:sldSz cx="12188825" cy="6858000"/>
  <p:notesSz cx="7010400" cy="9296400"/>
  <p:defaultTextStyle>
    <a:defPPr rtl="0">
      <a:defRPr lang="es-e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F3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DBED569-4797-4DF1-A0F4-6AAB3CD982D8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182" autoAdjust="0"/>
  </p:normalViewPr>
  <p:slideViewPr>
    <p:cSldViewPr showGuides="1">
      <p:cViewPr varScale="1">
        <p:scale>
          <a:sx n="72" d="100"/>
          <a:sy n="72" d="100"/>
        </p:scale>
        <p:origin x="618" y="78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outlineViewPr>
    <p:cViewPr>
      <p:scale>
        <a:sx n="33" d="100"/>
        <a:sy n="33" d="100"/>
      </p:scale>
      <p:origin x="0" y="-2886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72" d="100"/>
          <a:sy n="72" d="100"/>
        </p:scale>
        <p:origin x="3252" y="60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sz="3200" b="1" dirty="0">
                <a:solidFill>
                  <a:sysClr val="windowText" lastClr="000000"/>
                </a:solidFill>
              </a:rPr>
              <a:t>Corrupción en el Mundo: Ranking de los Países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419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8295524177118181E-2"/>
          <c:y val="0.11654636920384952"/>
          <c:w val="0.90026947956115155"/>
          <c:h val="0.34994663167104112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7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E0A5-402D-AEFA-006C01D9A706}"/>
              </c:ext>
            </c:extLst>
          </c:dPt>
          <c:dPt>
            <c:idx val="8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E0A5-402D-AEFA-006C01D9A706}"/>
              </c:ext>
            </c:extLst>
          </c:dPt>
          <c:dPt>
            <c:idx val="1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E0A5-402D-AEFA-006C01D9A706}"/>
              </c:ext>
            </c:extLst>
          </c:dPt>
          <c:dPt>
            <c:idx val="13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E0A5-402D-AEFA-006C01D9A706}"/>
              </c:ext>
            </c:extLst>
          </c:dPt>
          <c:dPt>
            <c:idx val="14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E0A5-402D-AEFA-006C01D9A706}"/>
              </c:ext>
            </c:extLst>
          </c:dPt>
          <c:dPt>
            <c:idx val="16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E0A5-402D-AEFA-006C01D9A706}"/>
              </c:ext>
            </c:extLst>
          </c:dPt>
          <c:dPt>
            <c:idx val="17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D-E0A5-402D-AEFA-006C01D9A706}"/>
              </c:ext>
            </c:extLst>
          </c:dPt>
          <c:dPt>
            <c:idx val="18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F-E0A5-402D-AEFA-006C01D9A706}"/>
              </c:ext>
            </c:extLst>
          </c:dPt>
          <c:dPt>
            <c:idx val="2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1-E0A5-402D-AEFA-006C01D9A706}"/>
              </c:ext>
            </c:extLst>
          </c:dPt>
          <c:dPt>
            <c:idx val="2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3-E0A5-402D-AEFA-006C01D9A706}"/>
              </c:ext>
            </c:extLst>
          </c:dPt>
          <c:dPt>
            <c:idx val="24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5-E0A5-402D-AEFA-006C01D9A706}"/>
              </c:ext>
            </c:extLst>
          </c:dPt>
          <c:dPt>
            <c:idx val="25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7-E0A5-402D-AEFA-006C01D9A706}"/>
              </c:ext>
            </c:extLst>
          </c:dPt>
          <c:cat>
            <c:multiLvlStrRef>
              <c:f>Hoja4!$A$1:$B$27</c:f>
              <c:multiLvlStrCache>
                <c:ptCount val="27"/>
                <c:lvl>
                  <c:pt idx="0">
                    <c:v>Nueva Zelanda</c:v>
                  </c:pt>
                  <c:pt idx="1">
                    <c:v>Dinamarca</c:v>
                  </c:pt>
                  <c:pt idx="2">
                    <c:v>Finlandia - Noruega  - Suiza</c:v>
                  </c:pt>
                  <c:pt idx="3">
                    <c:v>Singapur - Suecia</c:v>
                  </c:pt>
                  <c:pt idx="4">
                    <c:v>Canada -Luxemburgo - Holanda - UK</c:v>
                  </c:pt>
                  <c:pt idx="5">
                    <c:v>Alemania</c:v>
                  </c:pt>
                  <c:pt idx="6">
                    <c:v>Belgica - Estados Unidos</c:v>
                  </c:pt>
                  <c:pt idx="7">
                    <c:v>francia  - Uruguay</c:v>
                  </c:pt>
                  <c:pt idx="8">
                    <c:v>Bután - Chile </c:v>
                  </c:pt>
                  <c:pt idx="9">
                    <c:v>Portugal - Qatar - Taiwan</c:v>
                  </c:pt>
                  <c:pt idx="10">
                    <c:v>Costa Rica - Lituania</c:v>
                  </c:pt>
                  <c:pt idx="11">
                    <c:v>Chipre - España - R. Checa</c:v>
                  </c:pt>
                  <c:pt idx="12">
                    <c:v>Italia - Mauricio - Eslovaquia</c:v>
                  </c:pt>
                  <c:pt idx="13">
                    <c:v>Cuba - Malasia</c:v>
                  </c:pt>
                  <c:pt idx="14">
                    <c:v>Argentina - Suazilandia - islas Salomon</c:v>
                  </c:pt>
                  <c:pt idx="15">
                    <c:v>Benin - Kosovo - Kuwait</c:v>
                  </c:pt>
                  <c:pt idx="16">
                    <c:v>Peru - Brasil - Panama - Indonesia</c:v>
                  </c:pt>
                  <c:pt idx="17">
                    <c:v>Colombia - Zambia - Tailandia</c:v>
                  </c:pt>
                  <c:pt idx="18">
                    <c:v>Argelia - Bolivia - El Salvador</c:v>
                  </c:pt>
                  <c:pt idx="19">
                    <c:v>Maldivas -  Niger</c:v>
                  </c:pt>
                  <c:pt idx="20">
                    <c:v>México - R.Dominicana - Honduras</c:v>
                  </c:pt>
                  <c:pt idx="21">
                    <c:v>Paraguay - Rusia</c:v>
                  </c:pt>
                  <c:pt idx="22">
                    <c:v>Guatemala - Mauritania - Kenia</c:v>
                  </c:pt>
                  <c:pt idx="23">
                    <c:v>Líbano - Bangladés</c:v>
                  </c:pt>
                  <c:pt idx="24">
                    <c:v>Nicaragua - Uganda</c:v>
                  </c:pt>
                  <c:pt idx="25">
                    <c:v>Irak - Venezuela</c:v>
                  </c:pt>
                  <c:pt idx="26">
                    <c:v>Somalia</c:v>
                  </c:pt>
                </c:lvl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6</c:v>
                  </c:pt>
                  <c:pt idx="4">
                    <c:v>8</c:v>
                  </c:pt>
                  <c:pt idx="5">
                    <c:v>12</c:v>
                  </c:pt>
                  <c:pt idx="6">
                    <c:v>16</c:v>
                  </c:pt>
                  <c:pt idx="7">
                    <c:v>23</c:v>
                  </c:pt>
                  <c:pt idx="8">
                    <c:v>26</c:v>
                  </c:pt>
                  <c:pt idx="9">
                    <c:v>29</c:v>
                  </c:pt>
                  <c:pt idx="10">
                    <c:v>38</c:v>
                  </c:pt>
                  <c:pt idx="11">
                    <c:v>42</c:v>
                  </c:pt>
                  <c:pt idx="12">
                    <c:v>54</c:v>
                  </c:pt>
                  <c:pt idx="13">
                    <c:v>62</c:v>
                  </c:pt>
                  <c:pt idx="14">
                    <c:v>85</c:v>
                  </c:pt>
                  <c:pt idx="15">
                    <c:v>85</c:v>
                  </c:pt>
                  <c:pt idx="16">
                    <c:v>96</c:v>
                  </c:pt>
                  <c:pt idx="17">
                    <c:v>96</c:v>
                  </c:pt>
                  <c:pt idx="18">
                    <c:v>112</c:v>
                  </c:pt>
                  <c:pt idx="19">
                    <c:v>112</c:v>
                  </c:pt>
                  <c:pt idx="20">
                    <c:v>135</c:v>
                  </c:pt>
                  <c:pt idx="21">
                    <c:v>135</c:v>
                  </c:pt>
                  <c:pt idx="22">
                    <c:v>143</c:v>
                  </c:pt>
                  <c:pt idx="23">
                    <c:v>143</c:v>
                  </c:pt>
                  <c:pt idx="24">
                    <c:v>151</c:v>
                  </c:pt>
                  <c:pt idx="25">
                    <c:v>169</c:v>
                  </c:pt>
                  <c:pt idx="26">
                    <c:v>180</c:v>
                  </c:pt>
                </c:lvl>
              </c:multiLvlStrCache>
            </c:multiLvlStrRef>
          </c:cat>
          <c:val>
            <c:numRef>
              <c:f>Hoja4!$C$1:$C$27</c:f>
              <c:numCache>
                <c:formatCode>General</c:formatCode>
                <c:ptCount val="27"/>
                <c:pt idx="0">
                  <c:v>89</c:v>
                </c:pt>
                <c:pt idx="1">
                  <c:v>88</c:v>
                </c:pt>
                <c:pt idx="2">
                  <c:v>85</c:v>
                </c:pt>
                <c:pt idx="3">
                  <c:v>84</c:v>
                </c:pt>
                <c:pt idx="4">
                  <c:v>82</c:v>
                </c:pt>
                <c:pt idx="5">
                  <c:v>81</c:v>
                </c:pt>
                <c:pt idx="6">
                  <c:v>75</c:v>
                </c:pt>
                <c:pt idx="7">
                  <c:v>70</c:v>
                </c:pt>
                <c:pt idx="8">
                  <c:v>67</c:v>
                </c:pt>
                <c:pt idx="9">
                  <c:v>63</c:v>
                </c:pt>
                <c:pt idx="10">
                  <c:v>59</c:v>
                </c:pt>
                <c:pt idx="11">
                  <c:v>57</c:v>
                </c:pt>
                <c:pt idx="12">
                  <c:v>50</c:v>
                </c:pt>
                <c:pt idx="13">
                  <c:v>47</c:v>
                </c:pt>
                <c:pt idx="14">
                  <c:v>39</c:v>
                </c:pt>
                <c:pt idx="15">
                  <c:v>39</c:v>
                </c:pt>
                <c:pt idx="16">
                  <c:v>37</c:v>
                </c:pt>
                <c:pt idx="17">
                  <c:v>37</c:v>
                </c:pt>
                <c:pt idx="18">
                  <c:v>33</c:v>
                </c:pt>
                <c:pt idx="19">
                  <c:v>33</c:v>
                </c:pt>
                <c:pt idx="20">
                  <c:v>29</c:v>
                </c:pt>
                <c:pt idx="21">
                  <c:v>29</c:v>
                </c:pt>
                <c:pt idx="22">
                  <c:v>28</c:v>
                </c:pt>
                <c:pt idx="23">
                  <c:v>28</c:v>
                </c:pt>
                <c:pt idx="24">
                  <c:v>26</c:v>
                </c:pt>
                <c:pt idx="25">
                  <c:v>18</c:v>
                </c:pt>
                <c:pt idx="26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E0A5-402D-AEFA-006C01D9A7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3715712"/>
        <c:axId val="-3713536"/>
        <c:axId val="0"/>
      </c:bar3DChart>
      <c:catAx>
        <c:axId val="-371571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 sz="2000" b="1" dirty="0">
                    <a:solidFill>
                      <a:sysClr val="windowText" lastClr="000000"/>
                    </a:solidFill>
                  </a:rPr>
                  <a:t>Países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s-419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419"/>
          </a:p>
        </c:txPr>
        <c:crossAx val="-3713536"/>
        <c:crosses val="autoZero"/>
        <c:auto val="1"/>
        <c:lblAlgn val="ctr"/>
        <c:lblOffset val="100"/>
        <c:noMultiLvlLbl val="0"/>
      </c:catAx>
      <c:valAx>
        <c:axId val="-3713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419"/>
          </a:p>
        </c:txPr>
        <c:crossAx val="-3715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419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sz="3600" b="1" dirty="0">
                <a:solidFill>
                  <a:schemeClr val="tx1"/>
                </a:solidFill>
              </a:rPr>
              <a:t>Corrupción en América: Ranking</a:t>
            </a:r>
            <a:r>
              <a:rPr lang="es-CO" sz="3600" b="1" baseline="0" dirty="0">
                <a:solidFill>
                  <a:schemeClr val="tx1"/>
                </a:solidFill>
              </a:rPr>
              <a:t> de los países</a:t>
            </a:r>
            <a:endParaRPr lang="es-CO" sz="3600" b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3861223334394859"/>
          <c:y val="5.0632911392405064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419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prst="relaxedInset"/>
              <a:bevelB w="139700" h="139700" prst="divot"/>
            </a:sp3d>
          </c:spPr>
          <c:invertIfNegative val="0"/>
          <c:dPt>
            <c:idx val="16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prst="relaxedInset"/>
                <a:bevelB w="139700" h="139700" prst="divot"/>
              </a:sp3d>
            </c:spPr>
            <c:extLst>
              <c:ext xmlns:c16="http://schemas.microsoft.com/office/drawing/2014/chart" uri="{C3380CC4-5D6E-409C-BE32-E72D297353CC}">
                <c16:uniqueId val="{00000001-37A6-4B29-800A-F479B48FD7BA}"/>
              </c:ext>
            </c:extLst>
          </c:dPt>
          <c:cat>
            <c:strRef>
              <c:f>Hoja2!$C$7:$C$36</c:f>
              <c:strCache>
                <c:ptCount val="30"/>
                <c:pt idx="0">
                  <c:v>Uruguay</c:v>
                </c:pt>
                <c:pt idx="1">
                  <c:v>Barbados</c:v>
                </c:pt>
                <c:pt idx="2">
                  <c:v>Chile</c:v>
                </c:pt>
                <c:pt idx="3">
                  <c:v>Bahamas</c:v>
                </c:pt>
                <c:pt idx="4">
                  <c:v>Costa Rica</c:v>
                </c:pt>
                <c:pt idx="5">
                  <c:v>Saint Vincent and the Grenadines</c:v>
                </c:pt>
                <c:pt idx="6">
                  <c:v>Dominica</c:v>
                </c:pt>
                <c:pt idx="7">
                  <c:v>Saint Lucia</c:v>
                </c:pt>
                <c:pt idx="8">
                  <c:v>Grenada</c:v>
                </c:pt>
                <c:pt idx="9">
                  <c:v>Cuba</c:v>
                </c:pt>
                <c:pt idx="10">
                  <c:v>Jamaica</c:v>
                </c:pt>
                <c:pt idx="11">
                  <c:v>Suriname</c:v>
                </c:pt>
                <c:pt idx="12">
                  <c:v>Trinidad and Tobago</c:v>
                </c:pt>
                <c:pt idx="13">
                  <c:v>Argentina</c:v>
                </c:pt>
                <c:pt idx="14">
                  <c:v>Guyana</c:v>
                </c:pt>
                <c:pt idx="15">
                  <c:v>Brazil</c:v>
                </c:pt>
                <c:pt idx="16">
                  <c:v>Colombia</c:v>
                </c:pt>
                <c:pt idx="17">
                  <c:v>Panama</c:v>
                </c:pt>
                <c:pt idx="18">
                  <c:v>Peru</c:v>
                </c:pt>
                <c:pt idx="19">
                  <c:v>Bolivia</c:v>
                </c:pt>
                <c:pt idx="20">
                  <c:v>El Salvador</c:v>
                </c:pt>
                <c:pt idx="21">
                  <c:v>Ecuador</c:v>
                </c:pt>
                <c:pt idx="22">
                  <c:v>Dominican Republic</c:v>
                </c:pt>
                <c:pt idx="23">
                  <c:v>Honduras</c:v>
                </c:pt>
                <c:pt idx="24">
                  <c:v>Mexico</c:v>
                </c:pt>
                <c:pt idx="25">
                  <c:v>Paraguay</c:v>
                </c:pt>
                <c:pt idx="26">
                  <c:v>Guatemala</c:v>
                </c:pt>
                <c:pt idx="27">
                  <c:v>Nicaragua</c:v>
                </c:pt>
                <c:pt idx="28">
                  <c:v>Haiti</c:v>
                </c:pt>
                <c:pt idx="29">
                  <c:v>Venezuela</c:v>
                </c:pt>
              </c:strCache>
            </c:strRef>
          </c:cat>
          <c:val>
            <c:numRef>
              <c:f>Hoja2!$D$7:$D$36</c:f>
              <c:numCache>
                <c:formatCode>General</c:formatCode>
                <c:ptCount val="30"/>
                <c:pt idx="0">
                  <c:v>70</c:v>
                </c:pt>
                <c:pt idx="1">
                  <c:v>68</c:v>
                </c:pt>
                <c:pt idx="2">
                  <c:v>67</c:v>
                </c:pt>
                <c:pt idx="3">
                  <c:v>65</c:v>
                </c:pt>
                <c:pt idx="4">
                  <c:v>59</c:v>
                </c:pt>
                <c:pt idx="5">
                  <c:v>58</c:v>
                </c:pt>
                <c:pt idx="6">
                  <c:v>57</c:v>
                </c:pt>
                <c:pt idx="7">
                  <c:v>55</c:v>
                </c:pt>
                <c:pt idx="8">
                  <c:v>52</c:v>
                </c:pt>
                <c:pt idx="9">
                  <c:v>47</c:v>
                </c:pt>
                <c:pt idx="10">
                  <c:v>44</c:v>
                </c:pt>
                <c:pt idx="11">
                  <c:v>41</c:v>
                </c:pt>
                <c:pt idx="12">
                  <c:v>41</c:v>
                </c:pt>
                <c:pt idx="13">
                  <c:v>39</c:v>
                </c:pt>
                <c:pt idx="14">
                  <c:v>38</c:v>
                </c:pt>
                <c:pt idx="15">
                  <c:v>37</c:v>
                </c:pt>
                <c:pt idx="16">
                  <c:v>37</c:v>
                </c:pt>
                <c:pt idx="17">
                  <c:v>37</c:v>
                </c:pt>
                <c:pt idx="18">
                  <c:v>37</c:v>
                </c:pt>
                <c:pt idx="19">
                  <c:v>33</c:v>
                </c:pt>
                <c:pt idx="20">
                  <c:v>33</c:v>
                </c:pt>
                <c:pt idx="21">
                  <c:v>32</c:v>
                </c:pt>
                <c:pt idx="22">
                  <c:v>29</c:v>
                </c:pt>
                <c:pt idx="23">
                  <c:v>29</c:v>
                </c:pt>
                <c:pt idx="24">
                  <c:v>29</c:v>
                </c:pt>
                <c:pt idx="25">
                  <c:v>29</c:v>
                </c:pt>
                <c:pt idx="26">
                  <c:v>28</c:v>
                </c:pt>
                <c:pt idx="27">
                  <c:v>26</c:v>
                </c:pt>
                <c:pt idx="28">
                  <c:v>22</c:v>
                </c:pt>
                <c:pt idx="29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7A6-4B29-800A-F479B48FD7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50495296"/>
        <c:axId val="-250498016"/>
      </c:barChart>
      <c:catAx>
        <c:axId val="-250495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419"/>
          </a:p>
        </c:txPr>
        <c:crossAx val="-250498016"/>
        <c:crosses val="autoZero"/>
        <c:auto val="1"/>
        <c:lblAlgn val="ctr"/>
        <c:lblOffset val="100"/>
        <c:noMultiLvlLbl val="0"/>
      </c:catAx>
      <c:valAx>
        <c:axId val="-250498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419"/>
          </a:p>
        </c:txPr>
        <c:crossAx val="-250495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419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0.11777</cdr:x>
      <cdr:y>0.16308</cdr:y>
    </cdr:from>
    <cdr:to>
      <cdr:x>0.14724</cdr:x>
      <cdr:y>0.90793</cdr:y>
    </cdr:to>
    <cdr:sp macro="" textlink="">
      <cdr:nvSpPr>
        <cdr:cNvPr id="9" name="Pentágono 8"/>
        <cdr:cNvSpPr/>
      </cdr:nvSpPr>
      <cdr:spPr>
        <a:xfrm xmlns:a="http://schemas.openxmlformats.org/drawingml/2006/main" rot="5400000">
          <a:off x="-891855" y="3430014"/>
          <a:ext cx="5021293" cy="360042"/>
        </a:xfrm>
        <a:prstGeom xmlns:a="http://schemas.openxmlformats.org/drawingml/2006/main" prst="homePlate">
          <a:avLst>
            <a:gd name="adj" fmla="val 55336"/>
          </a:avLst>
        </a:prstGeom>
        <a:noFill xmlns:a="http://schemas.openxmlformats.org/drawingml/2006/main"/>
        <a:ln xmlns:a="http://schemas.openxmlformats.org/drawingml/2006/main">
          <a:solidFill>
            <a:schemeClr val="tx1"/>
          </a:solidFill>
        </a:ln>
        <a:effectLst xmlns:a="http://schemas.openxmlformats.org/drawingml/2006/main">
          <a:glow rad="63500">
            <a:schemeClr val="accent2">
              <a:satMod val="175000"/>
              <a:alpha val="40000"/>
            </a:schemeClr>
          </a:glow>
        </a:effectLst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s-CO">
            <a:noFill/>
          </a:endParaRPr>
        </a:p>
      </cdr:txBody>
    </cdr:sp>
  </cdr:relSizeAnchor>
  <cdr:relSizeAnchor xmlns:cdr="http://schemas.openxmlformats.org/drawingml/2006/chartDrawing">
    <cdr:from>
      <cdr:x>0.74255</cdr:x>
      <cdr:y>0.353</cdr:y>
    </cdr:from>
    <cdr:to>
      <cdr:x>0.76612</cdr:x>
      <cdr:y>0.90949</cdr:y>
    </cdr:to>
    <cdr:sp macro="" textlink="">
      <cdr:nvSpPr>
        <cdr:cNvPr id="5" name="Pentágono 4"/>
        <cdr:cNvSpPr/>
      </cdr:nvSpPr>
      <cdr:spPr>
        <a:xfrm xmlns:a="http://schemas.openxmlformats.org/drawingml/2006/main" rot="5400000">
          <a:off x="7307426" y="4185084"/>
          <a:ext cx="3816424" cy="288032"/>
        </a:xfrm>
        <a:prstGeom xmlns:a="http://schemas.openxmlformats.org/drawingml/2006/main" prst="homePlate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  <a:effectLst xmlns:a="http://schemas.openxmlformats.org/drawingml/2006/main">
          <a:glow rad="63500">
            <a:schemeClr val="accent6">
              <a:satMod val="175000"/>
              <a:alpha val="40000"/>
            </a:schemeClr>
          </a:glow>
        </a:effectLst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rtlCol="0" anchor="ctr"/>
        <a:lstStyle xmlns:a="http://schemas.openxmlformats.org/drawingml/2006/main"/>
        <a:p xmlns:a="http://schemas.openxmlformats.org/drawingml/2006/main">
          <a:endParaRPr lang="es-CO">
            <a:noFill/>
          </a:endParaRPr>
        </a:p>
      </cdr:txBody>
    </cdr:sp>
  </cdr:relSizeAnchor>
  <cdr:relSizeAnchor xmlns:cdr="http://schemas.openxmlformats.org/drawingml/2006/chartDrawing">
    <cdr:from>
      <cdr:x>0.64824</cdr:x>
      <cdr:y>0.3215</cdr:y>
    </cdr:from>
    <cdr:to>
      <cdr:x>0.67182</cdr:x>
      <cdr:y>0.90949</cdr:y>
    </cdr:to>
    <cdr:sp macro="" textlink="">
      <cdr:nvSpPr>
        <cdr:cNvPr id="6" name="Pentágono 5"/>
        <cdr:cNvSpPr/>
      </cdr:nvSpPr>
      <cdr:spPr>
        <a:xfrm xmlns:a="http://schemas.openxmlformats.org/drawingml/2006/main" rot="5400000">
          <a:off x="6081575" y="4005287"/>
          <a:ext cx="3963869" cy="288032"/>
        </a:xfrm>
        <a:prstGeom xmlns:a="http://schemas.openxmlformats.org/drawingml/2006/main" prst="homePlate">
          <a:avLst/>
        </a:prstGeom>
        <a:noFill xmlns:a="http://schemas.openxmlformats.org/drawingml/2006/main"/>
        <a:ln xmlns:a="http://schemas.openxmlformats.org/drawingml/2006/main">
          <a:solidFill>
            <a:srgbClr val="00B050"/>
          </a:solidFill>
        </a:ln>
        <a:effectLst xmlns:a="http://schemas.openxmlformats.org/drawingml/2006/main">
          <a:glow rad="63500">
            <a:schemeClr val="accent4">
              <a:satMod val="175000"/>
              <a:alpha val="40000"/>
            </a:schemeClr>
          </a:glow>
        </a:effectLst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s-CO">
            <a:noFill/>
          </a:endParaRPr>
        </a:p>
      </cdr:txBody>
    </cdr:sp>
  </cdr:relSizeAnchor>
  <cdr:relSizeAnchor xmlns:cdr="http://schemas.openxmlformats.org/drawingml/2006/chartDrawing">
    <cdr:from>
      <cdr:x>0.63646</cdr:x>
      <cdr:y>0.27772</cdr:y>
    </cdr:from>
    <cdr:to>
      <cdr:x>0.68361</cdr:x>
      <cdr:y>0.3215</cdr:y>
    </cdr:to>
    <cdr:sp macro="" textlink="">
      <cdr:nvSpPr>
        <cdr:cNvPr id="7" name="Elipse 6"/>
        <cdr:cNvSpPr/>
      </cdr:nvSpPr>
      <cdr:spPr>
        <a:xfrm xmlns:a="http://schemas.openxmlformats.org/drawingml/2006/main">
          <a:off x="7775510" y="1872209"/>
          <a:ext cx="576031" cy="295142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rtlCol="0" anchor="ctr"/>
        <a:lstStyle xmlns:a="http://schemas.openxmlformats.org/drawingml/2006/main"/>
        <a:p xmlns:a="http://schemas.openxmlformats.org/drawingml/2006/main">
          <a:r>
            <a:rPr lang="es-CO" sz="1400" b="1" dirty="0">
              <a:solidFill>
                <a:schemeClr val="tx1"/>
              </a:solidFill>
            </a:rPr>
            <a:t>37</a:t>
          </a:r>
        </a:p>
      </cdr:txBody>
    </cdr:sp>
  </cdr:relSizeAnchor>
  <cdr:relSizeAnchor xmlns:cdr="http://schemas.openxmlformats.org/drawingml/2006/chartDrawing">
    <cdr:from>
      <cdr:x>0.73665</cdr:x>
      <cdr:y>0.30976</cdr:y>
    </cdr:from>
    <cdr:to>
      <cdr:x>0.78381</cdr:x>
      <cdr:y>0.35195</cdr:y>
    </cdr:to>
    <cdr:sp macro="" textlink="">
      <cdr:nvSpPr>
        <cdr:cNvPr id="8" name="Elipse 7"/>
        <cdr:cNvSpPr/>
      </cdr:nvSpPr>
      <cdr:spPr>
        <a:xfrm xmlns:a="http://schemas.openxmlformats.org/drawingml/2006/main">
          <a:off x="8999615" y="2088232"/>
          <a:ext cx="576064" cy="284361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rtlCol="0" anchor="ctr"/>
        <a:lstStyle xmlns:a="http://schemas.openxmlformats.org/drawingml/2006/main"/>
        <a:p xmlns:a="http://schemas.openxmlformats.org/drawingml/2006/main">
          <a:r>
            <a:rPr lang="es-CO" sz="1400" b="1" dirty="0">
              <a:solidFill>
                <a:schemeClr val="tx1"/>
              </a:solidFill>
            </a:rPr>
            <a:t>29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0.79723</cdr:x>
      <cdr:y>0.49648</cdr:y>
    </cdr:from>
    <cdr:to>
      <cdr:x>0.82891</cdr:x>
      <cdr:y>0.72294</cdr:y>
    </cdr:to>
    <cdr:sp macro="" textlink="">
      <cdr:nvSpPr>
        <cdr:cNvPr id="2" name="Elipse 1"/>
        <cdr:cNvSpPr/>
      </cdr:nvSpPr>
      <cdr:spPr>
        <a:xfrm xmlns:a="http://schemas.openxmlformats.org/drawingml/2006/main">
          <a:off x="9299924" y="3168351"/>
          <a:ext cx="369557" cy="1445145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  <a:effectLst xmlns:a="http://schemas.openxmlformats.org/drawingml/2006/main">
          <a:glow rad="63500">
            <a:schemeClr val="accent6">
              <a:satMod val="175000"/>
              <a:alpha val="40000"/>
            </a:schemeClr>
          </a:glow>
        </a:effectLst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 rtl="0">
            <a:defRPr lang="es-es"/>
          </a:defPPr>
          <a:lvl1pPr marL="0" algn="l" defTabSz="1218987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609493" algn="l" defTabSz="1218987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1218987" algn="l" defTabSz="1218987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828480" algn="l" defTabSz="1218987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2437973" algn="l" defTabSz="1218987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3047467" algn="l" defTabSz="1218987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3656960" algn="l" defTabSz="1218987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4266453" algn="l" defTabSz="1218987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4875947" algn="l" defTabSz="1218987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s-CO"/>
        </a:p>
      </cdr:txBody>
    </cdr:sp>
  </cdr:relSizeAnchor>
  <cdr:relSizeAnchor xmlns:cdr="http://schemas.openxmlformats.org/drawingml/2006/chartDrawing">
    <cdr:from>
      <cdr:x>0.53743</cdr:x>
      <cdr:y>0.40621</cdr:y>
    </cdr:from>
    <cdr:to>
      <cdr:x>0.58179</cdr:x>
      <cdr:y>0.44007</cdr:y>
    </cdr:to>
    <cdr:sp macro="" textlink="">
      <cdr:nvSpPr>
        <cdr:cNvPr id="3" name="Elipse 2"/>
        <cdr:cNvSpPr/>
      </cdr:nvSpPr>
      <cdr:spPr>
        <a:xfrm xmlns:a="http://schemas.openxmlformats.org/drawingml/2006/main">
          <a:off x="6146019" y="2592288"/>
          <a:ext cx="507250" cy="216024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chemeClr val="accent1">
              <a:lumMod val="75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CO" sz="1200" b="1" dirty="0">
              <a:solidFill>
                <a:schemeClr val="tx1"/>
              </a:solidFill>
            </a:rPr>
            <a:t>37</a:t>
          </a:r>
        </a:p>
      </cdr:txBody>
    </cdr:sp>
  </cdr:relSizeAnchor>
  <cdr:relSizeAnchor xmlns:cdr="http://schemas.openxmlformats.org/drawingml/2006/chartDrawing">
    <cdr:from>
      <cdr:x>0.79089</cdr:x>
      <cdr:y>0.46263</cdr:y>
    </cdr:from>
    <cdr:to>
      <cdr:x>0.83525</cdr:x>
      <cdr:y>0.49648</cdr:y>
    </cdr:to>
    <cdr:sp macro="" textlink="">
      <cdr:nvSpPr>
        <cdr:cNvPr id="4" name="Elipse 3"/>
        <cdr:cNvSpPr/>
      </cdr:nvSpPr>
      <cdr:spPr>
        <a:xfrm xmlns:a="http://schemas.openxmlformats.org/drawingml/2006/main">
          <a:off x="9226009" y="2952328"/>
          <a:ext cx="517425" cy="216024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chemeClr val="accent1">
              <a:lumMod val="75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 rtl="0">
            <a:defRPr lang="es-es"/>
          </a:defPPr>
          <a:lvl1pPr marL="0" algn="l" defTabSz="1218987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609493" algn="l" defTabSz="1218987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1218987" algn="l" defTabSz="1218987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828480" algn="l" defTabSz="1218987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2437973" algn="l" defTabSz="1218987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3047467" algn="l" defTabSz="1218987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3656960" algn="l" defTabSz="1218987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4266453" algn="l" defTabSz="1218987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4875947" algn="l" defTabSz="1218987" rtl="0" eaLnBrk="1" latinLnBrk="0" hangingPunct="1">
            <a:defRPr sz="2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CO" sz="1200" b="1" dirty="0">
              <a:solidFill>
                <a:schemeClr val="tx1"/>
              </a:solidFill>
            </a:rPr>
            <a:t>29</a:t>
          </a:r>
        </a:p>
      </cdr:txBody>
    </cdr:sp>
  </cdr:relSizeAnchor>
  <cdr:relSizeAnchor xmlns:cdr="http://schemas.openxmlformats.org/drawingml/2006/chartDrawing">
    <cdr:from>
      <cdr:x>0.03148</cdr:x>
      <cdr:y>0.17316</cdr:y>
    </cdr:from>
    <cdr:to>
      <cdr:x>0.07556</cdr:x>
      <cdr:y>0.2078</cdr:y>
    </cdr:to>
    <cdr:sp macro="" textlink="">
      <cdr:nvSpPr>
        <cdr:cNvPr id="5" name="Elipse 4"/>
        <cdr:cNvSpPr/>
      </cdr:nvSpPr>
      <cdr:spPr>
        <a:xfrm xmlns:a="http://schemas.openxmlformats.org/drawingml/2006/main">
          <a:off x="360041" y="1105058"/>
          <a:ext cx="504055" cy="221012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chemeClr val="accent1">
              <a:lumMod val="75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CO" sz="1200" b="1" dirty="0">
              <a:solidFill>
                <a:schemeClr val="tx1"/>
              </a:solidFill>
            </a:rPr>
            <a:t>70</a:t>
          </a:r>
        </a:p>
      </cdr:txBody>
    </cdr:sp>
  </cdr:relSizeAnchor>
  <cdr:relSizeAnchor xmlns:cdr="http://schemas.openxmlformats.org/drawingml/2006/chartDrawing">
    <cdr:from>
      <cdr:x>0.09445</cdr:x>
      <cdr:y>0.19625</cdr:y>
    </cdr:from>
    <cdr:to>
      <cdr:x>0.13853</cdr:x>
      <cdr:y>0.23089</cdr:y>
    </cdr:to>
    <cdr:sp macro="" textlink="">
      <cdr:nvSpPr>
        <cdr:cNvPr id="6" name="Elipse 5"/>
        <cdr:cNvSpPr/>
      </cdr:nvSpPr>
      <cdr:spPr>
        <a:xfrm xmlns:a="http://schemas.openxmlformats.org/drawingml/2006/main">
          <a:off x="1080120" y="1252399"/>
          <a:ext cx="504056" cy="221012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chemeClr val="accent1">
              <a:lumMod val="75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CO" sz="1200" b="1" dirty="0">
              <a:solidFill>
                <a:schemeClr val="tx1"/>
              </a:solidFill>
            </a:rPr>
            <a:t>67</a:t>
          </a:r>
        </a:p>
      </cdr:txBody>
    </cdr:sp>
  </cdr:relSizeAnchor>
  <cdr:relSizeAnchor xmlns:cdr="http://schemas.openxmlformats.org/drawingml/2006/chartDrawing">
    <cdr:from>
      <cdr:x>0.9508</cdr:x>
      <cdr:y>0.5529</cdr:y>
    </cdr:from>
    <cdr:to>
      <cdr:x>0.99375</cdr:x>
      <cdr:y>0.58675</cdr:y>
    </cdr:to>
    <cdr:sp macro="" textlink="">
      <cdr:nvSpPr>
        <cdr:cNvPr id="7" name="Elipse 6"/>
        <cdr:cNvSpPr/>
      </cdr:nvSpPr>
      <cdr:spPr>
        <a:xfrm xmlns:a="http://schemas.openxmlformats.org/drawingml/2006/main">
          <a:off x="10954377" y="3528392"/>
          <a:ext cx="494895" cy="216023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chemeClr val="accent1">
              <a:lumMod val="75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CO" sz="1200" b="1" dirty="0">
              <a:solidFill>
                <a:schemeClr val="tx1"/>
              </a:solidFill>
            </a:rPr>
            <a:t>18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pPr rtl="0"/>
            <a:endParaRPr lang="es-ES" dirty="0">
              <a:solidFill>
                <a:schemeClr val="tx2"/>
              </a:solidFill>
            </a:endParaRPr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pPr rtl="0"/>
            <a:fld id="{A4581445-4071-4DA6-807C-9B9D9EE2AFE0}" type="datetime1">
              <a:rPr lang="es-ES" smtClean="0">
                <a:solidFill>
                  <a:schemeClr val="tx2"/>
                </a:solidFill>
              </a:rPr>
              <a:t>27/05/2021</a:t>
            </a:fld>
            <a:endParaRPr lang="es-ES" dirty="0">
              <a:solidFill>
                <a:schemeClr val="tx2"/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pPr rtl="0"/>
            <a:endParaRPr lang="es-ES" dirty="0">
              <a:solidFill>
                <a:schemeClr val="tx2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pPr rtl="0"/>
            <a:fld id="{CFD77566-CD65-4859-9FA1-43956DC85B8C}" type="slidenum">
              <a:rPr lang="es-ES">
                <a:solidFill>
                  <a:schemeClr val="tx2"/>
                </a:solidFill>
              </a:rPr>
              <a:t>‹Nº›</a:t>
            </a:fld>
            <a:endParaRPr lang="es-E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672B92B9-0BD8-4AB2-AA33-BC48A23B8A04}" type="datetime1">
              <a:rPr lang="es-ES" noProof="0" smtClean="0"/>
              <a:t>27/05/2021</a:t>
            </a:fld>
            <a:endParaRPr lang="es-ES" noProof="0" dirty="0"/>
          </a:p>
        </p:txBody>
      </p:sp>
      <p:sp>
        <p:nvSpPr>
          <p:cNvPr id="4" name="Marcador de posición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B8796F01-7154-41E0-B48B-A6921757531A}" type="slidenum">
              <a:rPr lang="es-ES" noProof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8796F01-7154-41E0-B48B-A6921757531A}" type="slidenum">
              <a:rPr lang="es-ES" smtClean="0"/>
              <a:pPr rtl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79490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8796F01-7154-41E0-B48B-A6921757531A}" type="slidenum">
              <a:rPr lang="es-ES" smtClean="0"/>
              <a:pPr rtl="0"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848047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es-ES" smtClean="0"/>
              <a:pPr rtl="0"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698434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es-ES" smtClean="0"/>
              <a:pPr rtl="0"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932440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es-ES" smtClean="0"/>
              <a:pPr rtl="0"/>
              <a:t>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562421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es-ES" smtClean="0"/>
              <a:pPr rtl="0"/>
              <a:t>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931249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es-ES" smtClean="0"/>
              <a:pPr rtl="0"/>
              <a:t>15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903442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es-ES" smtClean="0"/>
              <a:pPr rtl="0"/>
              <a:t>19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6502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o 13"/>
          <p:cNvGrpSpPr/>
          <p:nvPr/>
        </p:nvGrpSpPr>
        <p:grpSpPr>
          <a:xfrm>
            <a:off x="0" y="0"/>
            <a:ext cx="12190572" cy="6858000"/>
            <a:chOff x="0" y="0"/>
            <a:chExt cx="12190572" cy="6858000"/>
          </a:xfrm>
        </p:grpSpPr>
        <p:sp>
          <p:nvSpPr>
            <p:cNvPr id="13" name="Rectángulo 12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es-ES" noProof="0" dirty="0"/>
            </a:p>
          </p:txBody>
        </p:sp>
        <p:grpSp>
          <p:nvGrpSpPr>
            <p:cNvPr id="12" name="Grupo 11"/>
            <p:cNvGrpSpPr/>
            <p:nvPr/>
          </p:nvGrpSpPr>
          <p:grpSpPr>
            <a:xfrm>
              <a:off x="0" y="0"/>
              <a:ext cx="4742741" cy="6858000"/>
              <a:chOff x="0" y="0"/>
              <a:chExt cx="4742741" cy="6858000"/>
            </a:xfrm>
          </p:grpSpPr>
          <p:pic>
            <p:nvPicPr>
              <p:cNvPr id="9" name="Imagen 8" descr="Libros apilados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591594" cy="6858000"/>
              </a:xfrm>
              <a:prstGeom prst="rect">
                <a:avLst/>
              </a:prstGeom>
            </p:spPr>
          </p:pic>
          <p:sp>
            <p:nvSpPr>
              <p:cNvPr id="10" name="Rectángulo 9"/>
              <p:cNvSpPr/>
              <p:nvPr/>
            </p:nvSpPr>
            <p:spPr>
              <a:xfrm>
                <a:off x="4605581" y="0"/>
                <a:ext cx="137160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</p:grpSp>
      </p:grp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879346" y="1498601"/>
            <a:ext cx="7008574" cy="3298825"/>
          </a:xfrm>
        </p:spPr>
        <p:txBody>
          <a:bodyPr rtlCol="0"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879346" y="4927600"/>
            <a:ext cx="7008574" cy="12446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es-ES" noProof="0"/>
              <a:t>Haga clic para editar el estilo de subtítulo del patrón</a:t>
            </a:r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B702738-2322-469A-B933-AE0528DCDF1B}" type="datetime1">
              <a:rPr lang="es-ES" noProof="0" smtClean="0"/>
              <a:t>27/05/2021</a:t>
            </a:fld>
            <a:endParaRPr lang="es-ES" noProof="0" dirty="0"/>
          </a:p>
        </p:txBody>
      </p:sp>
      <p:sp>
        <p:nvSpPr>
          <p:cNvPr id="7" name="Marcador de posición de pie de página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11" name="Marcador de posición de número de diapositiva 10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3220121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5pPr>
              <a:defRPr/>
            </a:lvl5pPr>
            <a:lvl6pPr marL="2418976" indent="-285750">
              <a:buFont typeface="Century Gothic" panose="020B0502020202020204" pitchFamily="34" charset="0"/>
              <a:buChar char="–"/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FF88A1-5E51-4CC2-8EE5-868FD055FEFE}" type="datetime1">
              <a:rPr lang="es-ES" noProof="0" smtClean="0"/>
              <a:t>27/05/2021</a:t>
            </a:fld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81761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>
            <a:lvl5pPr>
              <a:defRPr/>
            </a:lvl5pPr>
            <a:lvl6pPr marL="2418976" indent="-285750">
              <a:buFont typeface="Century Gothic" panose="020B0502020202020204" pitchFamily="34" charset="0"/>
              <a:buChar char="–"/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13A0803-D2E9-4E0C-BEA2-45E85428BC63}" type="datetime1">
              <a:rPr lang="es-ES" noProof="0" smtClean="0"/>
              <a:t>27/05/2021</a:t>
            </a:fld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72369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es-ES" noProof="0"/>
              <a:t>Editar el estilo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5E59B34-6A7F-44E9-B09D-AB0102A7D0C8}" type="datetime1">
              <a:rPr lang="es-ES" noProof="0" smtClean="0"/>
              <a:t>27/05/2021</a:t>
            </a:fld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A60BA0E-20D0-4E7C-B286-26C960A6788F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86535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cabezado de sección">
    <p:bg bwMode="auto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4" name="Rectángulo 3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es-ES" noProof="0" dirty="0"/>
            </a:p>
          </p:txBody>
        </p:sp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98818" y="0"/>
              <a:ext cx="4591594" cy="6858000"/>
            </a:xfrm>
            <a:prstGeom prst="rect">
              <a:avLst/>
            </a:prstGeom>
          </p:spPr>
        </p:pic>
        <p:sp>
          <p:nvSpPr>
            <p:cNvPr id="11" name="Rectángulo 10"/>
            <p:cNvSpPr/>
            <p:nvPr/>
          </p:nvSpPr>
          <p:spPr>
            <a:xfrm>
              <a:off x="7481252" y="0"/>
              <a:ext cx="13716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b="0" noProof="0" dirty="0">
                <a:solidFill>
                  <a:schemeClr val="tx2"/>
                </a:solidFill>
              </a:endParaRPr>
            </a:p>
          </p:txBody>
        </p:sp>
      </p:grpSp>
      <p:pic>
        <p:nvPicPr>
          <p:cNvPr id="5" name="Imagen 4" descr="Libros apilados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8818" y="0"/>
            <a:ext cx="4591594" cy="6858000"/>
          </a:xfrm>
          <a:prstGeom prst="rect">
            <a:avLst/>
          </a:prstGeom>
        </p:spPr>
      </p:pic>
      <p:sp>
        <p:nvSpPr>
          <p:cNvPr id="7" name="Título 1"/>
          <p:cNvSpPr>
            <a:spLocks noGrp="1"/>
          </p:cNvSpPr>
          <p:nvPr>
            <p:ph type="ctrTitle"/>
          </p:nvPr>
        </p:nvSpPr>
        <p:spPr>
          <a:xfrm>
            <a:off x="237149" y="1498601"/>
            <a:ext cx="7008574" cy="3298825"/>
          </a:xfrm>
        </p:spPr>
        <p:txBody>
          <a:bodyPr rtlCol="0"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8" name="Subtítulo 2"/>
          <p:cNvSpPr>
            <a:spLocks noGrp="1"/>
          </p:cNvSpPr>
          <p:nvPr>
            <p:ph type="subTitle" idx="1"/>
          </p:nvPr>
        </p:nvSpPr>
        <p:spPr>
          <a:xfrm>
            <a:off x="237149" y="4927600"/>
            <a:ext cx="7008574" cy="12446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es-ES" noProof="0"/>
              <a:t>Haga clic para editar el estilo de subtítulo del patrón</a:t>
            </a:r>
            <a:endParaRPr lang="es-ES" noProof="0" dirty="0"/>
          </a:p>
        </p:txBody>
      </p:sp>
      <p:sp>
        <p:nvSpPr>
          <p:cNvPr id="2" name="Marcador de posición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F933840-35B2-40B4-858E-99081AF3E99C}" type="datetime1">
              <a:rPr lang="es-ES" noProof="0" smtClean="0"/>
              <a:t>27/05/2021</a:t>
            </a:fld>
            <a:endParaRPr lang="es-ES" noProof="0" dirty="0"/>
          </a:p>
        </p:txBody>
      </p:sp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0525827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 hasCustomPrompt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buFont typeface="Century Gothic" panose="020B0502020202020204" pitchFamily="34" charset="0"/>
              <a:buChar char="–"/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  <a:p>
            <a:pPr lvl="8" rtl="0"/>
            <a:endParaRPr lang="es-ES" noProof="0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767B639-8212-42BD-8C4D-B9F216AE9493}" type="datetime1">
              <a:rPr lang="es-ES" noProof="0" smtClean="0"/>
              <a:t>27/05/2021</a:t>
            </a:fld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02504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rtlCol="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es-ES" noProof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1117309" y="2209800"/>
            <a:ext cx="4977104" cy="3962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rtlCol="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es-ES" noProof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 hasCustomPrompt="1"/>
          </p:nvPr>
        </p:nvSpPr>
        <p:spPr>
          <a:xfrm>
            <a:off x="6297559" y="2209800"/>
            <a:ext cx="4977104" cy="3962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7" name="Marcador de posición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F3D8850-0FEB-4D45-A71C-77139FFD196F}" type="datetime1">
              <a:rPr lang="es-ES" noProof="0" smtClean="0"/>
              <a:t>27/05/2021</a:t>
            </a:fld>
            <a:endParaRPr lang="es-ES" noProof="0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92007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371D217-6800-4023-BB72-23C2D8C44CAB}" type="datetime1">
              <a:rPr lang="es-ES" noProof="0" smtClean="0"/>
              <a:t>27/05/2021</a:t>
            </a:fld>
            <a:endParaRPr lang="es-ES" noProof="0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30484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FA3839D-3825-4B11-9F35-9863CC1E705D}" type="datetime1">
              <a:rPr lang="es-ES" noProof="0" smtClean="0"/>
              <a:t>27/05/2021</a:t>
            </a:fld>
            <a:endParaRPr lang="es-ES" noProof="0" dirty="0"/>
          </a:p>
        </p:txBody>
      </p:sp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1950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5612" y="1701800"/>
            <a:ext cx="3351927" cy="2844800"/>
          </a:xfrm>
        </p:spPr>
        <p:txBody>
          <a:bodyPr rtlCol="0"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 hasCustomPrompt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418976" indent="-285750">
              <a:buFont typeface="Century Gothic" panose="020B0502020202020204" pitchFamily="34" charset="0"/>
              <a:buChar char="–"/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5612" y="4648200"/>
            <a:ext cx="3351927" cy="17272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es-ES" noProof="0"/>
              <a:t>Editar el estilo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89E77C8-ECB9-43A2-B866-9F93B70412AD}" type="datetime1">
              <a:rPr lang="es-ES" noProof="0" smtClean="0"/>
              <a:t>27/05/2021</a:t>
            </a:fld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78911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imagen 2" descr="Marcador de posición vacío para agregar una imagen. Haga clic en el marcador de posición y seleccione la imagen que desee agregar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es-ES" noProof="0"/>
              <a:t>Editar el estilo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B4EE502-D2E0-483E-B7B5-55E2E3202334}" type="datetime1">
              <a:rPr lang="es-ES" noProof="0" smtClean="0"/>
              <a:t>27/05/2021</a:t>
            </a:fld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52137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10" name="Rectángulo 9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8" name="Rectángulo 7"/>
            <p:cNvSpPr/>
            <p:nvPr/>
          </p:nvSpPr>
          <p:spPr>
            <a:xfrm>
              <a:off x="304721" y="0"/>
              <a:ext cx="11579384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es-ES" noProof="0" dirty="0"/>
            </a:p>
          </p:txBody>
        </p:sp>
      </p:grpSp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rtl="0"/>
            <a:fld id="{99A194EE-8823-4C71-9F2B-FC48C0496596}" type="datetime1">
              <a:rPr lang="es-ES" noProof="0" smtClean="0"/>
              <a:t>27/05/2021</a:t>
            </a:fld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rtl="0"/>
            <a:fld id="{EB37DED6-D4C7-42EE-AB49-D2E39E64FDE4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060187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b="0" kern="1200" cap="none" baseline="0">
          <a:solidFill>
            <a:schemeClr val="accent2">
              <a:lumMod val="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Clr>
          <a:schemeClr val="accent6">
            <a:lumMod val="50000"/>
          </a:schemeClr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33226" indent="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None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845622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272267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759862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12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4879346" y="3068960"/>
            <a:ext cx="7008574" cy="2592288"/>
          </a:xfrm>
        </p:spPr>
        <p:txBody>
          <a:bodyPr rtlCol="0">
            <a:noAutofit/>
          </a:bodyPr>
          <a:lstStyle/>
          <a:p>
            <a:pPr algn="ctr" rtl="0"/>
            <a:r>
              <a:rPr lang="es-ES" sz="3200" b="1" dirty="0">
                <a:solidFill>
                  <a:srgbClr val="002060"/>
                </a:solidFill>
              </a:rPr>
              <a:t>EVENTO INTERNACIONAL</a:t>
            </a:r>
          </a:p>
          <a:p>
            <a:pPr algn="ctr" rtl="0"/>
            <a:endParaRPr lang="es-ES" b="1" dirty="0">
              <a:solidFill>
                <a:srgbClr val="002060"/>
              </a:solidFill>
            </a:endParaRPr>
          </a:p>
          <a:p>
            <a:pPr algn="ctr" rtl="0"/>
            <a:r>
              <a:rPr lang="es-ES" b="1" dirty="0">
                <a:solidFill>
                  <a:srgbClr val="002060"/>
                </a:solidFill>
              </a:rPr>
              <a:t>IMPLICACIONES Y PERSPECTIVAS DE LA NORMAS INTERNACIONALES DE FORMACIÓN, EN PAÍSES DE AMÉRICA LATINA</a:t>
            </a:r>
          </a:p>
          <a:p>
            <a:pPr algn="ctr" rtl="0"/>
            <a:endParaRPr lang="es-ES" b="1" dirty="0">
              <a:solidFill>
                <a:srgbClr val="002060"/>
              </a:solidFill>
            </a:endParaRPr>
          </a:p>
          <a:p>
            <a:pPr algn="ctr" rtl="0"/>
            <a:r>
              <a:rPr lang="es-ES" sz="2000" b="1" dirty="0">
                <a:solidFill>
                  <a:srgbClr val="002060"/>
                </a:solidFill>
              </a:rPr>
              <a:t>México D.F. 17 octubre 2018 Sede Bosques 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4532" y="0"/>
            <a:ext cx="5014295" cy="2636912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83E3FD00-6930-B144-B5A3-3C788B87A2F6}"/>
              </a:ext>
            </a:extLst>
          </p:cNvPr>
          <p:cNvSpPr/>
          <p:nvPr/>
        </p:nvSpPr>
        <p:spPr>
          <a:xfrm>
            <a:off x="0" y="0"/>
            <a:ext cx="4798268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Rectángulo 6"/>
          <p:cNvSpPr/>
          <p:nvPr/>
        </p:nvSpPr>
        <p:spPr>
          <a:xfrm>
            <a:off x="2349996" y="0"/>
            <a:ext cx="936104" cy="263691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800" b="1" dirty="0"/>
              <a:t>M</a:t>
            </a:r>
          </a:p>
          <a:p>
            <a:pPr algn="ctr"/>
            <a:r>
              <a:rPr lang="es-CO" sz="2800" b="1" dirty="0"/>
              <a:t>É</a:t>
            </a:r>
          </a:p>
          <a:p>
            <a:pPr algn="ctr"/>
            <a:r>
              <a:rPr lang="es-CO" sz="2800" b="1" dirty="0"/>
              <a:t>X</a:t>
            </a:r>
          </a:p>
          <a:p>
            <a:pPr algn="ctr"/>
            <a:r>
              <a:rPr lang="es-CO" sz="2800" b="1" dirty="0"/>
              <a:t>I</a:t>
            </a:r>
          </a:p>
          <a:p>
            <a:pPr algn="ctr"/>
            <a:r>
              <a:rPr lang="es-CO" sz="2800" b="1" dirty="0"/>
              <a:t>C</a:t>
            </a:r>
          </a:p>
          <a:p>
            <a:pPr algn="ctr"/>
            <a:r>
              <a:rPr lang="es-CO" sz="2800" b="1" dirty="0"/>
              <a:t>O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6100" y="-1"/>
            <a:ext cx="3888432" cy="2636913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3322" y="1772816"/>
            <a:ext cx="4203518" cy="508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564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049516" y="6297459"/>
            <a:ext cx="10512862" cy="477488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Curved Down Arrow 7"/>
          <p:cNvSpPr/>
          <p:nvPr/>
        </p:nvSpPr>
        <p:spPr>
          <a:xfrm rot="744493">
            <a:off x="7695299" y="820836"/>
            <a:ext cx="2646195" cy="1039864"/>
          </a:xfrm>
          <a:prstGeom prst="curvedDownArrow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4052" y="468368"/>
            <a:ext cx="3031478" cy="195252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Oval 10"/>
          <p:cNvSpPr/>
          <p:nvPr/>
        </p:nvSpPr>
        <p:spPr>
          <a:xfrm>
            <a:off x="6166420" y="903600"/>
            <a:ext cx="2722409" cy="1512169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99" b="1" dirty="0"/>
              <a:t>ECONOMIA FORMAL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86100" y="1589891"/>
            <a:ext cx="2092051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GANANCIAS DEL DELITO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872299" y="2513090"/>
            <a:ext cx="3308474" cy="3784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399" b="1" dirty="0"/>
          </a:p>
          <a:p>
            <a:pPr marL="285664" indent="-285664">
              <a:buFont typeface="Arial"/>
              <a:buChar char="•"/>
            </a:pPr>
            <a:r>
              <a:rPr lang="en-US" sz="2399" b="1" dirty="0" err="1"/>
              <a:t>Bancos</a:t>
            </a:r>
            <a:endParaRPr lang="en-US" sz="2399" b="1" dirty="0"/>
          </a:p>
          <a:p>
            <a:pPr marL="285664" indent="-285664">
              <a:buFont typeface="Arial"/>
              <a:buChar char="•"/>
            </a:pPr>
            <a:r>
              <a:rPr lang="en-US" sz="2399" b="1" dirty="0" err="1"/>
              <a:t>Desarrollos</a:t>
            </a:r>
            <a:r>
              <a:rPr lang="en-US" sz="2399" b="1" dirty="0"/>
              <a:t> </a:t>
            </a:r>
            <a:r>
              <a:rPr lang="en-US" sz="2399" b="1" dirty="0" err="1"/>
              <a:t>inmobiliaros</a:t>
            </a:r>
            <a:endParaRPr lang="en-US" sz="2399" b="1" dirty="0"/>
          </a:p>
          <a:p>
            <a:pPr marL="285664" indent="-285664">
              <a:buFont typeface="Arial"/>
              <a:buChar char="•"/>
            </a:pPr>
            <a:r>
              <a:rPr lang="en-US" sz="2399" b="1" dirty="0" err="1"/>
              <a:t>Sociedades</a:t>
            </a:r>
            <a:r>
              <a:rPr lang="en-US" sz="2399" b="1" dirty="0"/>
              <a:t> off shore</a:t>
            </a:r>
          </a:p>
          <a:p>
            <a:pPr marL="285664" indent="-285664">
              <a:buFont typeface="Arial"/>
              <a:buChar char="•"/>
            </a:pPr>
            <a:r>
              <a:rPr lang="en-US" sz="2399" b="1" dirty="0" err="1"/>
              <a:t>Industria</a:t>
            </a:r>
            <a:r>
              <a:rPr lang="en-US" sz="2399" b="1" dirty="0"/>
              <a:t> </a:t>
            </a:r>
            <a:r>
              <a:rPr lang="en-US" sz="2399" b="1" dirty="0" err="1"/>
              <a:t>hotelera</a:t>
            </a:r>
            <a:endParaRPr lang="en-US" sz="2399" b="1" dirty="0"/>
          </a:p>
          <a:p>
            <a:pPr marL="285664" indent="-285664">
              <a:buFont typeface="Arial"/>
              <a:buChar char="•"/>
            </a:pPr>
            <a:r>
              <a:rPr lang="en-US" sz="2399" b="1" dirty="0" err="1"/>
              <a:t>Industria</a:t>
            </a:r>
            <a:r>
              <a:rPr lang="en-US" sz="2399" b="1" dirty="0"/>
              <a:t> </a:t>
            </a:r>
            <a:r>
              <a:rPr lang="en-US" sz="2399" b="1" dirty="0" err="1"/>
              <a:t>gastronómica</a:t>
            </a:r>
            <a:endParaRPr lang="en-US" sz="2399" b="1" dirty="0"/>
          </a:p>
          <a:p>
            <a:pPr marL="285664" indent="-285664">
              <a:buFont typeface="Arial"/>
              <a:buChar char="•"/>
            </a:pPr>
            <a:r>
              <a:rPr lang="en-US" sz="2399" b="1" dirty="0" err="1"/>
              <a:t>Juegos</a:t>
            </a:r>
            <a:r>
              <a:rPr lang="en-US" sz="2399" b="1" dirty="0"/>
              <a:t> de azar</a:t>
            </a:r>
          </a:p>
        </p:txBody>
      </p:sp>
      <p:sp>
        <p:nvSpPr>
          <p:cNvPr id="4" name="Rectángulo 3"/>
          <p:cNvSpPr/>
          <p:nvPr/>
        </p:nvSpPr>
        <p:spPr>
          <a:xfrm>
            <a:off x="5432746" y="3774616"/>
            <a:ext cx="3037930" cy="16305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99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</a:t>
            </a:r>
            <a:r>
              <a:rPr lang="en-US" sz="1999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estima</a:t>
            </a:r>
            <a:r>
              <a:rPr lang="en-US" sz="199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que se </a:t>
            </a:r>
            <a:r>
              <a:rPr lang="en-US" sz="1999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lavan</a:t>
            </a:r>
            <a:r>
              <a:rPr lang="en-US" sz="199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entre 2 y 3</a:t>
            </a:r>
            <a:r>
              <a:rPr lang="en-US" sz="1999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TRILLONES USD POR AÑO</a:t>
            </a:r>
          </a:p>
          <a:p>
            <a:pPr algn="ctr"/>
            <a:r>
              <a:rPr lang="en-US" sz="1999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Algo</a:t>
            </a:r>
            <a:r>
              <a:rPr lang="en-US" sz="199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99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así</a:t>
            </a:r>
            <a:r>
              <a:rPr lang="en-US" sz="199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999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</a:t>
            </a:r>
            <a:r>
              <a:rPr lang="en-US" sz="199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 </a:t>
            </a:r>
          </a:p>
          <a:p>
            <a:pPr algn="ctr"/>
            <a:r>
              <a:rPr lang="en-US" sz="1999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5% del PBI MUNDIAL </a:t>
            </a:r>
            <a:endParaRPr lang="en-US" sz="2399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261764" y="44625"/>
            <a:ext cx="2304257" cy="2736303"/>
            <a:chOff x="261764" y="44625"/>
            <a:chExt cx="2304257" cy="2736303"/>
          </a:xfrm>
        </p:grpSpPr>
        <p:sp>
          <p:nvSpPr>
            <p:cNvPr id="7" name="Disco magnético 6"/>
            <p:cNvSpPr/>
            <p:nvPr/>
          </p:nvSpPr>
          <p:spPr>
            <a:xfrm>
              <a:off x="261764" y="1124745"/>
              <a:ext cx="2304257" cy="1656183"/>
            </a:xfrm>
            <a:prstGeom prst="flowChartMagneticDisk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b="1" dirty="0"/>
                <a:t>CRIMEN</a:t>
              </a:r>
            </a:p>
            <a:p>
              <a:pPr algn="ctr"/>
              <a:r>
                <a:rPr lang="es-CO" b="1" dirty="0"/>
                <a:t>ORGANIZADO</a:t>
              </a:r>
            </a:p>
          </p:txBody>
        </p:sp>
        <p:pic>
          <p:nvPicPr>
            <p:cNvPr id="16" name="Imagen 15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1764" y="44625"/>
              <a:ext cx="2304256" cy="1674887"/>
            </a:xfrm>
            <a:prstGeom prst="rect">
              <a:avLst/>
            </a:prstGeom>
          </p:spPr>
        </p:pic>
      </p:grpSp>
      <p:grpSp>
        <p:nvGrpSpPr>
          <p:cNvPr id="29" name="Grupo 28"/>
          <p:cNvGrpSpPr/>
          <p:nvPr/>
        </p:nvGrpSpPr>
        <p:grpSpPr>
          <a:xfrm>
            <a:off x="278835" y="2851073"/>
            <a:ext cx="4321535" cy="646139"/>
            <a:chOff x="278835" y="2851073"/>
            <a:chExt cx="4321535" cy="646139"/>
          </a:xfrm>
        </p:grpSpPr>
        <p:sp>
          <p:nvSpPr>
            <p:cNvPr id="14" name="Rectángulo 13"/>
            <p:cNvSpPr/>
            <p:nvPr/>
          </p:nvSpPr>
          <p:spPr>
            <a:xfrm>
              <a:off x="278835" y="2851073"/>
              <a:ext cx="2345514" cy="6461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85664" indent="-285664">
                <a:lnSpc>
                  <a:spcPct val="150000"/>
                </a:lnSpc>
                <a:buFont typeface="Arial"/>
                <a:buChar char="•"/>
              </a:pPr>
              <a:r>
                <a:rPr lang="en-US" sz="2399" b="1" dirty="0" err="1"/>
                <a:t>Narcotráfico</a:t>
              </a:r>
              <a:endParaRPr lang="en-US" sz="2399" b="1" dirty="0"/>
            </a:p>
          </p:txBody>
        </p:sp>
        <p:pic>
          <p:nvPicPr>
            <p:cNvPr id="21" name="Imagen 20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793556" y="3004457"/>
              <a:ext cx="1806814" cy="390525"/>
            </a:xfrm>
            <a:prstGeom prst="rect">
              <a:avLst/>
            </a:prstGeom>
          </p:spPr>
        </p:pic>
      </p:grpSp>
      <p:grpSp>
        <p:nvGrpSpPr>
          <p:cNvPr id="30" name="Grupo 29"/>
          <p:cNvGrpSpPr/>
          <p:nvPr/>
        </p:nvGrpSpPr>
        <p:grpSpPr>
          <a:xfrm>
            <a:off x="650200" y="3430933"/>
            <a:ext cx="3932044" cy="804105"/>
            <a:chOff x="650200" y="3430933"/>
            <a:chExt cx="3932044" cy="804105"/>
          </a:xfrm>
        </p:grpSpPr>
        <p:pic>
          <p:nvPicPr>
            <p:cNvPr id="18" name="Imagen 17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46140" y="3465127"/>
              <a:ext cx="936104" cy="769911"/>
            </a:xfrm>
            <a:prstGeom prst="rect">
              <a:avLst/>
            </a:prstGeom>
          </p:spPr>
        </p:pic>
        <p:sp>
          <p:nvSpPr>
            <p:cNvPr id="22" name="Rectángulo 21"/>
            <p:cNvSpPr/>
            <p:nvPr/>
          </p:nvSpPr>
          <p:spPr>
            <a:xfrm>
              <a:off x="650200" y="3430933"/>
              <a:ext cx="3095719" cy="6461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85664" indent="-285664">
                <a:lnSpc>
                  <a:spcPct val="150000"/>
                </a:lnSpc>
                <a:buFont typeface="Arial"/>
                <a:buChar char="•"/>
              </a:pPr>
              <a:r>
                <a:rPr lang="en-US" sz="2399" b="1" dirty="0" err="1"/>
                <a:t>Trata</a:t>
              </a:r>
              <a:r>
                <a:rPr lang="en-US" sz="2399" b="1" dirty="0"/>
                <a:t> de Personas</a:t>
              </a:r>
            </a:p>
          </p:txBody>
        </p:sp>
      </p:grpSp>
      <p:grpSp>
        <p:nvGrpSpPr>
          <p:cNvPr id="31" name="Grupo 30"/>
          <p:cNvGrpSpPr/>
          <p:nvPr/>
        </p:nvGrpSpPr>
        <p:grpSpPr>
          <a:xfrm>
            <a:off x="311786" y="3943765"/>
            <a:ext cx="4290304" cy="1288804"/>
            <a:chOff x="311786" y="3943765"/>
            <a:chExt cx="4290304" cy="1288804"/>
          </a:xfrm>
        </p:grpSpPr>
        <p:pic>
          <p:nvPicPr>
            <p:cNvPr id="6" name="Imagen 5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559186" y="4282372"/>
              <a:ext cx="1042904" cy="950197"/>
            </a:xfrm>
            <a:prstGeom prst="rect">
              <a:avLst/>
            </a:prstGeom>
          </p:spPr>
        </p:pic>
        <p:sp>
          <p:nvSpPr>
            <p:cNvPr id="23" name="Rectángulo 22"/>
            <p:cNvSpPr/>
            <p:nvPr/>
          </p:nvSpPr>
          <p:spPr>
            <a:xfrm>
              <a:off x="311786" y="3943765"/>
              <a:ext cx="2481770" cy="6461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85664" indent="-285664">
                <a:lnSpc>
                  <a:spcPct val="150000"/>
                </a:lnSpc>
                <a:buFont typeface="Arial"/>
                <a:buChar char="•"/>
              </a:pPr>
              <a:r>
                <a:rPr lang="en-US" sz="2399" b="1" dirty="0" err="1"/>
                <a:t>Contrabando</a:t>
              </a:r>
              <a:endParaRPr lang="en-US" sz="2399" b="1" dirty="0"/>
            </a:p>
          </p:txBody>
        </p:sp>
        <p:sp>
          <p:nvSpPr>
            <p:cNvPr id="24" name="Rectángulo 23"/>
            <p:cNvSpPr/>
            <p:nvPr/>
          </p:nvSpPr>
          <p:spPr>
            <a:xfrm>
              <a:off x="701197" y="4469991"/>
              <a:ext cx="1425390" cy="6461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85664" indent="-285664">
                <a:lnSpc>
                  <a:spcPct val="150000"/>
                </a:lnSpc>
                <a:buFont typeface="Arial"/>
                <a:buChar char="•"/>
              </a:pPr>
              <a:r>
                <a:rPr lang="en-US" sz="2399" b="1" dirty="0" err="1"/>
                <a:t>Armas</a:t>
              </a:r>
              <a:endParaRPr lang="en-US" sz="2399" b="1" dirty="0"/>
            </a:p>
          </p:txBody>
        </p:sp>
      </p:grpSp>
      <p:grpSp>
        <p:nvGrpSpPr>
          <p:cNvPr id="35" name="Grupo 34"/>
          <p:cNvGrpSpPr/>
          <p:nvPr/>
        </p:nvGrpSpPr>
        <p:grpSpPr>
          <a:xfrm>
            <a:off x="235777" y="4984756"/>
            <a:ext cx="4336230" cy="1349311"/>
            <a:chOff x="235777" y="4984756"/>
            <a:chExt cx="4336230" cy="1349311"/>
          </a:xfrm>
        </p:grpSpPr>
        <p:pic>
          <p:nvPicPr>
            <p:cNvPr id="2050" name="Picture 2" descr="Resultado de imagen para crimen organizado"/>
            <p:cNvPicPr>
              <a:picLocks noChangeAspect="1" noChangeArrowheads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572366" y="5302942"/>
              <a:ext cx="999641" cy="8200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Rectángulo 24"/>
            <p:cNvSpPr/>
            <p:nvPr/>
          </p:nvSpPr>
          <p:spPr>
            <a:xfrm>
              <a:off x="235777" y="4984756"/>
              <a:ext cx="3034805" cy="6461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85664" indent="-285664">
                <a:lnSpc>
                  <a:spcPct val="150000"/>
                </a:lnSpc>
                <a:buFont typeface="Arial"/>
                <a:buChar char="•"/>
              </a:pPr>
              <a:r>
                <a:rPr lang="en-US" sz="2399" b="1" dirty="0" err="1"/>
                <a:t>Asociación</a:t>
              </a:r>
              <a:r>
                <a:rPr lang="en-US" sz="2399" b="1" dirty="0"/>
                <a:t> </a:t>
              </a:r>
              <a:r>
                <a:rPr lang="en-US" sz="2399" b="1" dirty="0" err="1"/>
                <a:t>ilícita</a:t>
              </a:r>
              <a:endParaRPr lang="en-US" sz="2399" b="1" dirty="0"/>
            </a:p>
          </p:txBody>
        </p:sp>
        <p:sp>
          <p:nvSpPr>
            <p:cNvPr id="26" name="Rectángulo 25"/>
            <p:cNvSpPr/>
            <p:nvPr/>
          </p:nvSpPr>
          <p:spPr>
            <a:xfrm>
              <a:off x="658381" y="5687928"/>
              <a:ext cx="2146742" cy="6461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85664" indent="-285664">
                <a:lnSpc>
                  <a:spcPct val="150000"/>
                </a:lnSpc>
                <a:buFont typeface="Arial"/>
                <a:buChar char="•"/>
              </a:pPr>
              <a:r>
                <a:rPr lang="en-US" sz="2399" b="1" dirty="0" err="1"/>
                <a:t>Corrupción</a:t>
              </a:r>
              <a:endParaRPr lang="en-US" sz="2399" b="1" dirty="0"/>
            </a:p>
          </p:txBody>
        </p:sp>
      </p:grpSp>
      <p:grpSp>
        <p:nvGrpSpPr>
          <p:cNvPr id="34" name="Grupo 33"/>
          <p:cNvGrpSpPr/>
          <p:nvPr/>
        </p:nvGrpSpPr>
        <p:grpSpPr>
          <a:xfrm>
            <a:off x="311786" y="6170281"/>
            <a:ext cx="4300463" cy="716284"/>
            <a:chOff x="311786" y="6170281"/>
            <a:chExt cx="4300463" cy="716284"/>
          </a:xfrm>
        </p:grpSpPr>
        <p:sp>
          <p:nvSpPr>
            <p:cNvPr id="15" name="TextBox 14"/>
            <p:cNvSpPr txBox="1"/>
            <p:nvPr/>
          </p:nvSpPr>
          <p:spPr>
            <a:xfrm>
              <a:off x="311786" y="6240426"/>
              <a:ext cx="3497717" cy="6461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664" indent="-285664">
                <a:lnSpc>
                  <a:spcPct val="150000"/>
                </a:lnSpc>
                <a:buFont typeface="Arial"/>
                <a:buChar char="•"/>
              </a:pPr>
              <a:r>
                <a:rPr lang="en-US" sz="2399" b="1" dirty="0" err="1"/>
                <a:t>Lavado</a:t>
              </a:r>
              <a:r>
                <a:rPr lang="en-US" sz="2399" b="1" dirty="0"/>
                <a:t> de </a:t>
              </a:r>
              <a:r>
                <a:rPr lang="en-US" sz="2399" b="1" dirty="0" err="1"/>
                <a:t>Activos</a:t>
              </a:r>
              <a:endParaRPr lang="en-US" sz="2399" b="1" dirty="0"/>
            </a:p>
          </p:txBody>
        </p:sp>
        <p:pic>
          <p:nvPicPr>
            <p:cNvPr id="27" name="Imagen 26"/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573250" y="6170281"/>
              <a:ext cx="1038999" cy="706655"/>
            </a:xfrm>
            <a:prstGeom prst="rect">
              <a:avLst/>
            </a:prstGeom>
          </p:spPr>
        </p:pic>
      </p:grpSp>
      <p:sp>
        <p:nvSpPr>
          <p:cNvPr id="28" name="Flecha a la derecha con bandas 27"/>
          <p:cNvSpPr/>
          <p:nvPr/>
        </p:nvSpPr>
        <p:spPr>
          <a:xfrm rot="16200000">
            <a:off x="2577112" y="4363359"/>
            <a:ext cx="4448066" cy="563124"/>
          </a:xfrm>
          <a:prstGeom prst="stripedRightArrow">
            <a:avLst>
              <a:gd name="adj1" fmla="val 50000"/>
              <a:gd name="adj2" fmla="val 77616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6" name="Rectángulo 35"/>
          <p:cNvSpPr/>
          <p:nvPr/>
        </p:nvSpPr>
        <p:spPr>
          <a:xfrm>
            <a:off x="8888829" y="2132857"/>
            <a:ext cx="1970411" cy="4615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399" b="1" dirty="0">
                <a:solidFill>
                  <a:srgbClr val="0070C0"/>
                </a:solidFill>
              </a:rPr>
              <a:t>A </a:t>
            </a:r>
            <a:r>
              <a:rPr lang="en-US" sz="2399" b="1" dirty="0" err="1">
                <a:solidFill>
                  <a:srgbClr val="0070C0"/>
                </a:solidFill>
              </a:rPr>
              <a:t>través</a:t>
            </a:r>
            <a:r>
              <a:rPr lang="en-US" sz="2399" b="1" dirty="0">
                <a:solidFill>
                  <a:srgbClr val="0070C0"/>
                </a:solidFill>
              </a:rPr>
              <a:t> de:</a:t>
            </a:r>
          </a:p>
        </p:txBody>
      </p:sp>
    </p:spTree>
    <p:extLst>
      <p:ext uri="{BB962C8B-B14F-4D97-AF65-F5344CB8AC3E}">
        <p14:creationId xmlns:p14="http://schemas.microsoft.com/office/powerpoint/2010/main" val="974749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3" grpId="0"/>
      <p:bldP spid="4" grpId="0" animBg="1"/>
      <p:bldP spid="28" grpId="0" animBg="1"/>
      <p:bldP spid="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5634406" y="98629"/>
            <a:ext cx="640871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CO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Prevención Operaciones Ilícitas Sector Público en Colombia</a:t>
            </a:r>
          </a:p>
        </p:txBody>
      </p:sp>
      <p:pic>
        <p:nvPicPr>
          <p:cNvPr id="3" name="Picture 4" descr="Secado_US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4412" y="1125905"/>
            <a:ext cx="2808311" cy="165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022059" y="2852936"/>
            <a:ext cx="6049017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49263" indent="-44926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just" eaLnBrk="1" hangingPunct="1">
              <a:spcBef>
                <a:spcPct val="0"/>
              </a:spcBef>
              <a:buNone/>
            </a:pPr>
            <a:r>
              <a:rPr lang="es-CO" altLang="es-CO" sz="1800" b="1" u="sng" dirty="0">
                <a:solidFill>
                  <a:srgbClr val="C00000"/>
                </a:solidFill>
                <a:latin typeface="Arial" panose="020B0604020202020204" pitchFamily="34" charset="0"/>
              </a:rPr>
              <a:t>Responsabilidad Penal</a:t>
            </a:r>
            <a:r>
              <a:rPr lang="es-CO" altLang="es-CO" sz="1800" b="1" dirty="0">
                <a:solidFill>
                  <a:srgbClr val="C00000"/>
                </a:solidFill>
                <a:latin typeface="Arial" panose="020B0604020202020204" pitchFamily="34" charset="0"/>
              </a:rPr>
              <a:t>.</a:t>
            </a:r>
            <a:r>
              <a:rPr lang="es-CO" altLang="es-CO" sz="1800" b="1" u="sng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endParaRPr lang="es-CO" altLang="es-CO" sz="1800" b="1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marL="0" indent="0" algn="just" eaLnBrk="1" hangingPunct="1">
              <a:spcBef>
                <a:spcPct val="0"/>
              </a:spcBef>
              <a:buNone/>
            </a:pPr>
            <a:r>
              <a:rPr lang="es-CO" altLang="es-CO" sz="1800" b="1" dirty="0">
                <a:solidFill>
                  <a:srgbClr val="002060"/>
                </a:solidFill>
                <a:latin typeface="Arial" panose="020B0604020202020204" pitchFamily="34" charset="0"/>
              </a:rPr>
              <a:t>Artículo 34. </a:t>
            </a:r>
            <a:r>
              <a:rPr lang="es-CO" altLang="es-CO" sz="1800" b="1" dirty="0">
                <a:solidFill>
                  <a:srgbClr val="0070C0"/>
                </a:solidFill>
                <a:latin typeface="Arial" panose="020B0604020202020204" pitchFamily="34" charset="0"/>
              </a:rPr>
              <a:t>Constitución Política</a:t>
            </a:r>
          </a:p>
          <a:p>
            <a:pPr marL="0" indent="0" algn="just">
              <a:spcBef>
                <a:spcPct val="0"/>
              </a:spcBef>
              <a:buNone/>
            </a:pPr>
            <a:r>
              <a:rPr lang="es-CO" altLang="es-CO" sz="1800" b="1" dirty="0">
                <a:solidFill>
                  <a:srgbClr val="002060"/>
                </a:solidFill>
                <a:latin typeface="Arial" panose="020B0604020202020204" pitchFamily="34" charset="0"/>
              </a:rPr>
              <a:t>Ley 793 de 2002</a:t>
            </a:r>
            <a:r>
              <a:rPr lang="es-CO" altLang="es-CO" sz="1800" b="1" dirty="0">
                <a:latin typeface="Arial" panose="020B0604020202020204" pitchFamily="34" charset="0"/>
              </a:rPr>
              <a:t>. </a:t>
            </a:r>
            <a:r>
              <a:rPr lang="es-CO" altLang="es-CO" sz="1800" b="1" dirty="0">
                <a:solidFill>
                  <a:srgbClr val="0070C0"/>
                </a:solidFill>
                <a:latin typeface="Arial" panose="020B0604020202020204" pitchFamily="34" charset="0"/>
              </a:rPr>
              <a:t>D</a:t>
            </a:r>
            <a:r>
              <a:rPr lang="es-CO" sz="1800" b="1" dirty="0">
                <a:solidFill>
                  <a:srgbClr val="0070C0"/>
                </a:solidFill>
                <a:latin typeface="Arial" panose="020B0604020202020204" pitchFamily="34" charset="0"/>
              </a:rPr>
              <a:t>eroga Ley 333 de 1996.</a:t>
            </a:r>
          </a:p>
          <a:p>
            <a:pPr marL="0" indent="0" algn="just">
              <a:spcBef>
                <a:spcPct val="0"/>
              </a:spcBef>
              <a:buNone/>
            </a:pPr>
            <a:r>
              <a:rPr lang="es-CO" sz="1800" b="1" dirty="0">
                <a:solidFill>
                  <a:srgbClr val="0070C0"/>
                </a:solidFill>
                <a:latin typeface="Arial" panose="020B0604020202020204" pitchFamily="34" charset="0"/>
              </a:rPr>
              <a:t>Establece reglas de extinción de dominio.</a:t>
            </a:r>
            <a:endParaRPr lang="es-CO" altLang="es-CO" sz="1800" b="1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marL="0" indent="0" algn="just">
              <a:spcBef>
                <a:spcPct val="0"/>
              </a:spcBef>
              <a:buNone/>
            </a:pPr>
            <a:r>
              <a:rPr lang="es-CO" altLang="es-CO" sz="1800" b="1" dirty="0">
                <a:solidFill>
                  <a:srgbClr val="002060"/>
                </a:solidFill>
                <a:latin typeface="Arial" panose="020B0604020202020204" pitchFamily="34" charset="0"/>
              </a:rPr>
              <a:t>Ley 1395</a:t>
            </a:r>
            <a:r>
              <a:rPr lang="es-CO" altLang="es-CO" sz="1800" b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s-CO" altLang="es-CO" sz="1800" b="1" dirty="0">
                <a:solidFill>
                  <a:srgbClr val="002060"/>
                </a:solidFill>
                <a:latin typeface="Arial" panose="020B0604020202020204" pitchFamily="34" charset="0"/>
              </a:rPr>
              <a:t>de 2010.</a:t>
            </a:r>
            <a:r>
              <a:rPr lang="es-CO" altLang="es-CO" sz="1800" b="1" dirty="0">
                <a:solidFill>
                  <a:srgbClr val="0070C0"/>
                </a:solidFill>
                <a:latin typeface="Arial" panose="020B0604020202020204" pitchFamily="34" charset="0"/>
              </a:rPr>
              <a:t>Medidas</a:t>
            </a:r>
            <a:r>
              <a:rPr lang="es-CO" sz="1800" b="1" dirty="0">
                <a:solidFill>
                  <a:srgbClr val="0070C0"/>
                </a:solidFill>
                <a:latin typeface="Arial" panose="020B0604020202020204" pitchFamily="34" charset="0"/>
              </a:rPr>
              <a:t> de descongestión judicial.</a:t>
            </a:r>
            <a:endParaRPr lang="es-CO" altLang="es-CO" sz="1800" b="1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marL="0" indent="0" algn="just" eaLnBrk="1" hangingPunct="1">
              <a:spcBef>
                <a:spcPct val="0"/>
              </a:spcBef>
              <a:buNone/>
            </a:pPr>
            <a:r>
              <a:rPr lang="es-CO" altLang="es-CO" sz="1800" b="1" dirty="0">
                <a:solidFill>
                  <a:srgbClr val="002060"/>
                </a:solidFill>
                <a:latin typeface="Arial" panose="020B0604020202020204" pitchFamily="34" charset="0"/>
              </a:rPr>
              <a:t>Es imprescriptible</a:t>
            </a:r>
          </a:p>
          <a:p>
            <a:pPr marL="0" indent="0" algn="just" eaLnBrk="1" hangingPunct="1">
              <a:spcBef>
                <a:spcPct val="0"/>
              </a:spcBef>
              <a:buNone/>
            </a:pPr>
            <a:endParaRPr lang="es-CO" altLang="es-CO" sz="1800" b="1" dirty="0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marL="0" indent="0" algn="just" eaLnBrk="1" hangingPunct="1">
              <a:spcBef>
                <a:spcPct val="0"/>
              </a:spcBef>
              <a:buNone/>
            </a:pPr>
            <a:r>
              <a:rPr lang="es-CO" altLang="es-CO" sz="1800" b="1" u="sng" dirty="0">
                <a:solidFill>
                  <a:srgbClr val="C00000"/>
                </a:solidFill>
                <a:latin typeface="Arial" panose="020B0604020202020204" pitchFamily="34" charset="0"/>
              </a:rPr>
              <a:t>Como se Penalizó</a:t>
            </a:r>
            <a:r>
              <a:rPr lang="es-CO" altLang="es-CO" sz="1800" b="1" dirty="0">
                <a:solidFill>
                  <a:srgbClr val="002060"/>
                </a:solidFill>
                <a:latin typeface="Arial" panose="020B0604020202020204" pitchFamily="34" charset="0"/>
              </a:rPr>
              <a:t>:</a:t>
            </a:r>
          </a:p>
          <a:p>
            <a:pPr marL="0" indent="0" algn="just" eaLnBrk="1" hangingPunct="1">
              <a:spcBef>
                <a:spcPct val="0"/>
              </a:spcBef>
              <a:buNone/>
            </a:pPr>
            <a:r>
              <a:rPr lang="es-CO" altLang="es-CO" sz="1800" b="1" dirty="0">
                <a:solidFill>
                  <a:srgbClr val="002060"/>
                </a:solidFill>
                <a:latin typeface="Arial" panose="020B0604020202020204" pitchFamily="34" charset="0"/>
              </a:rPr>
              <a:t>Ley 190 de 1995.</a:t>
            </a:r>
            <a:r>
              <a:rPr lang="es-CO" altLang="es-CO" sz="1800" b="1" dirty="0">
                <a:solidFill>
                  <a:srgbClr val="0070C0"/>
                </a:solidFill>
                <a:latin typeface="Arial" panose="020B0604020202020204" pitchFamily="34" charset="0"/>
              </a:rPr>
              <a:t> Estatuto Anticorrupción.</a:t>
            </a:r>
          </a:p>
          <a:p>
            <a:pPr marL="0" indent="0" algn="just" eaLnBrk="1" hangingPunct="1">
              <a:spcBef>
                <a:spcPct val="0"/>
              </a:spcBef>
              <a:buNone/>
            </a:pPr>
            <a:r>
              <a:rPr lang="es-CO" altLang="es-CO" sz="1800" b="1" dirty="0">
                <a:solidFill>
                  <a:srgbClr val="002060"/>
                </a:solidFill>
                <a:latin typeface="Arial" panose="020B0604020202020204" pitchFamily="34" charset="0"/>
              </a:rPr>
              <a:t>Ley 599 de 2000. </a:t>
            </a:r>
            <a:r>
              <a:rPr lang="es-CO" altLang="es-CO" sz="1800" b="1" dirty="0">
                <a:solidFill>
                  <a:srgbClr val="0070C0"/>
                </a:solidFill>
                <a:latin typeface="Arial" panose="020B0604020202020204" pitchFamily="34" charset="0"/>
              </a:rPr>
              <a:t>Código Penal.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s-CO" altLang="es-CO" sz="1800" b="1" dirty="0">
                <a:solidFill>
                  <a:srgbClr val="002060"/>
                </a:solidFill>
                <a:latin typeface="Arial" panose="020B0604020202020204" pitchFamily="34" charset="0"/>
              </a:rPr>
              <a:t>Ley 1121 de 2006.</a:t>
            </a:r>
            <a:r>
              <a:rPr lang="es-CO" altLang="es-CO" sz="1800" b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s-CO" altLang="es-CO" sz="1700" b="1" dirty="0">
                <a:solidFill>
                  <a:srgbClr val="0070C0"/>
                </a:solidFill>
                <a:latin typeface="Arial" panose="020B0604020202020204" pitchFamily="34" charset="0"/>
              </a:rPr>
              <a:t>Ley de Financiación del Terrorismo.</a:t>
            </a:r>
          </a:p>
          <a:p>
            <a:pPr marL="0" indent="0" algn="just" eaLnBrk="1" hangingPunct="1">
              <a:spcBef>
                <a:spcPct val="0"/>
              </a:spcBef>
              <a:buNone/>
            </a:pPr>
            <a:r>
              <a:rPr lang="es-CO" altLang="es-CO" sz="1800" b="1" dirty="0">
                <a:solidFill>
                  <a:srgbClr val="002060"/>
                </a:solidFill>
                <a:latin typeface="Arial" panose="020B0604020202020204" pitchFamily="34" charset="0"/>
              </a:rPr>
              <a:t>Ley 1357 de 2009.</a:t>
            </a:r>
            <a:r>
              <a:rPr lang="es-CO" altLang="es-CO" sz="1800" b="1" dirty="0">
                <a:solidFill>
                  <a:srgbClr val="0070C0"/>
                </a:solidFill>
                <a:latin typeface="Arial" panose="020B0604020202020204" pitchFamily="34" charset="0"/>
              </a:rPr>
              <a:t> Modifica el Código Penal.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s-CO" altLang="es-CO" sz="1800" b="1" dirty="0">
                <a:solidFill>
                  <a:srgbClr val="002060"/>
                </a:solidFill>
                <a:latin typeface="Arial" panose="020B0604020202020204" pitchFamily="34" charset="0"/>
              </a:rPr>
              <a:t>Ley 1453 de 2011.</a:t>
            </a:r>
            <a:r>
              <a:rPr lang="es-CO" altLang="es-CO" sz="1800" b="1" dirty="0">
                <a:solidFill>
                  <a:srgbClr val="0070C0"/>
                </a:solidFill>
                <a:latin typeface="Arial" panose="020B0604020202020204" pitchFamily="34" charset="0"/>
              </a:rPr>
              <a:t> Ley de Seguridad Ciudadana.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s-CO" altLang="es-CO" sz="1800" b="1" dirty="0">
                <a:solidFill>
                  <a:srgbClr val="002060"/>
                </a:solidFill>
                <a:latin typeface="Arial" panose="020B0604020202020204" pitchFamily="34" charset="0"/>
              </a:rPr>
              <a:t>Ley 1474 de 2011.</a:t>
            </a:r>
            <a:r>
              <a:rPr lang="es-CO" altLang="es-CO" sz="1800" b="1" dirty="0">
                <a:solidFill>
                  <a:srgbClr val="0070C0"/>
                </a:solidFill>
                <a:latin typeface="Arial" panose="020B0604020202020204" pitchFamily="34" charset="0"/>
              </a:rPr>
              <a:t> Estatuto Anticorrupción.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334119" y="704394"/>
            <a:ext cx="5687940" cy="6036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49263" indent="-44926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s-CO" altLang="es-CO" sz="2000" b="1" dirty="0">
                <a:latin typeface="Arial" panose="020B0604020202020204" pitchFamily="34" charset="0"/>
              </a:rPr>
              <a:t>Redistribución regresiva de la riqueza.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s-CO" altLang="es-CO" sz="2000" b="1" dirty="0">
                <a:latin typeface="Arial" panose="020B0604020202020204" pitchFamily="34" charset="0"/>
              </a:rPr>
              <a:t>Genera efectos inflacionarios.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s-CO" altLang="es-CO" sz="2000" b="1" dirty="0">
                <a:latin typeface="Arial" panose="020B0604020202020204" pitchFamily="34" charset="0"/>
              </a:rPr>
              <a:t>Problemas cambiarios.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s-CO" altLang="es-CO" sz="2000" b="1" dirty="0">
                <a:latin typeface="Arial" panose="020B0604020202020204" pitchFamily="34" charset="0"/>
              </a:rPr>
              <a:t>Concordatos, quiebras y liquidaciones.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s-CO" altLang="es-CO" sz="2000" b="1" dirty="0">
                <a:latin typeface="Arial" panose="020B0604020202020204" pitchFamily="34" charset="0"/>
              </a:rPr>
              <a:t>Causa desempleo.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s-CO" altLang="es-CO" sz="2000" b="1" dirty="0">
                <a:latin typeface="Arial" panose="020B0604020202020204" pitchFamily="34" charset="0"/>
              </a:rPr>
              <a:t>Genera la desconfianza del público al enturbiar la imagen de las empresas.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s-CO" altLang="es-CO" sz="2000" b="1" dirty="0">
                <a:latin typeface="Arial" panose="020B0604020202020204" pitchFamily="34" charset="0"/>
              </a:rPr>
              <a:t>Multas y sanciones administrativas.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s-CO" altLang="es-CO" sz="2000" b="1" dirty="0">
                <a:latin typeface="Arial" panose="020B0604020202020204" pitchFamily="34" charset="0"/>
              </a:rPr>
              <a:t>Bloqueo y sanciones internacionales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s-CO" altLang="es-CO" sz="2000" b="1" dirty="0">
                <a:latin typeface="Arial" panose="020B0604020202020204" pitchFamily="34" charset="0"/>
              </a:rPr>
              <a:t> Sanciones penales, laborales, y administrativas </a:t>
            </a:r>
            <a:r>
              <a:rPr lang="es-CO" altLang="es-CO" sz="2000" dirty="0">
                <a:latin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s-CO" altLang="es-CO" sz="2000" b="1" dirty="0">
                <a:latin typeface="Arial" panose="020B0604020202020204" pitchFamily="34" charset="0"/>
              </a:rPr>
              <a:t>Afecta gravemente a la sociedad y el 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es-CO" altLang="es-CO" sz="2000" b="1" dirty="0">
                <a:latin typeface="Arial" panose="020B0604020202020204" pitchFamily="34" charset="0"/>
              </a:rPr>
              <a:t>      país en general. </a:t>
            </a: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89756" y="25460"/>
            <a:ext cx="56882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CO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¿Por qué combatir OP - LA y FT?</a:t>
            </a:r>
          </a:p>
        </p:txBody>
      </p:sp>
      <p:sp>
        <p:nvSpPr>
          <p:cNvPr id="12" name="Flecha derecha 11"/>
          <p:cNvSpPr/>
          <p:nvPr/>
        </p:nvSpPr>
        <p:spPr>
          <a:xfrm rot="5400000">
            <a:off x="2769935" y="488435"/>
            <a:ext cx="311558" cy="288033"/>
          </a:xfrm>
          <a:prstGeom prst="rightArrow">
            <a:avLst/>
          </a:prstGeom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2722" y="1125905"/>
            <a:ext cx="3024338" cy="1653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054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0" grpId="0"/>
      <p:bldP spid="11" grpId="0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765820" y="116632"/>
            <a:ext cx="108732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CO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Prevención Operaciones Ilícitas Sector Público en Colombia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6166420" y="4509120"/>
            <a:ext cx="6049017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49263" indent="-44926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just" eaLnBrk="1" hangingPunct="1">
              <a:spcBef>
                <a:spcPct val="0"/>
              </a:spcBef>
              <a:buNone/>
            </a:pPr>
            <a:r>
              <a:rPr lang="es-CO" altLang="es-CO" sz="1800" b="1" u="sng" dirty="0">
                <a:solidFill>
                  <a:srgbClr val="C00000"/>
                </a:solidFill>
                <a:latin typeface="Arial" panose="020B0604020202020204" pitchFamily="34" charset="0"/>
              </a:rPr>
              <a:t>Como se Penalizó</a:t>
            </a:r>
            <a:endParaRPr lang="es-CO" altLang="es-CO" sz="18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marL="0" indent="0" algn="just" eaLnBrk="1" hangingPunct="1">
              <a:spcBef>
                <a:spcPct val="0"/>
              </a:spcBef>
              <a:buNone/>
            </a:pPr>
            <a:endParaRPr lang="es-CO" altLang="es-CO" sz="18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marL="0" indent="0" algn="just" eaLnBrk="1" hangingPunct="1">
              <a:spcBef>
                <a:spcPct val="0"/>
              </a:spcBef>
              <a:buNone/>
            </a:pPr>
            <a:r>
              <a:rPr lang="es-CO" altLang="es-CO" sz="1800" b="1" dirty="0">
                <a:solidFill>
                  <a:srgbClr val="002060"/>
                </a:solidFill>
                <a:latin typeface="Arial" panose="020B0604020202020204" pitchFamily="34" charset="0"/>
              </a:rPr>
              <a:t>Ley 190 de 1995.</a:t>
            </a:r>
            <a:r>
              <a:rPr lang="es-CO" altLang="es-CO" sz="1800" b="1" dirty="0">
                <a:solidFill>
                  <a:srgbClr val="0070C0"/>
                </a:solidFill>
                <a:latin typeface="Arial" panose="020B0604020202020204" pitchFamily="34" charset="0"/>
              </a:rPr>
              <a:t>  Estatuto Anticorrupción.</a:t>
            </a:r>
          </a:p>
          <a:p>
            <a:pPr marL="0" indent="0" algn="just" eaLnBrk="1" hangingPunct="1">
              <a:spcBef>
                <a:spcPct val="0"/>
              </a:spcBef>
              <a:buNone/>
            </a:pPr>
            <a:r>
              <a:rPr lang="es-CO" altLang="es-CO" sz="1800" b="1" dirty="0">
                <a:solidFill>
                  <a:srgbClr val="002060"/>
                </a:solidFill>
                <a:latin typeface="Arial" panose="020B0604020202020204" pitchFamily="34" charset="0"/>
              </a:rPr>
              <a:t>Ley 599 de 2000.  </a:t>
            </a:r>
            <a:r>
              <a:rPr lang="es-CO" altLang="es-CO" sz="1800" b="1" dirty="0">
                <a:solidFill>
                  <a:srgbClr val="0070C0"/>
                </a:solidFill>
                <a:latin typeface="Arial" panose="020B0604020202020204" pitchFamily="34" charset="0"/>
              </a:rPr>
              <a:t>Código Penal.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s-CO" altLang="es-CO" sz="1800" b="1" dirty="0">
                <a:solidFill>
                  <a:srgbClr val="002060"/>
                </a:solidFill>
                <a:latin typeface="Arial" panose="020B0604020202020204" pitchFamily="34" charset="0"/>
              </a:rPr>
              <a:t>Ley 1121 de 2006.</a:t>
            </a:r>
            <a:r>
              <a:rPr lang="es-CO" altLang="es-CO" sz="1800" b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s-CO" altLang="es-CO" sz="1700" b="1" dirty="0">
                <a:solidFill>
                  <a:srgbClr val="0070C0"/>
                </a:solidFill>
                <a:latin typeface="Arial" panose="020B0604020202020204" pitchFamily="34" charset="0"/>
              </a:rPr>
              <a:t>Ley de Financiación del Terrorismo.</a:t>
            </a:r>
          </a:p>
          <a:p>
            <a:pPr marL="0" indent="0" algn="just" eaLnBrk="1" hangingPunct="1">
              <a:spcBef>
                <a:spcPct val="0"/>
              </a:spcBef>
              <a:buNone/>
            </a:pPr>
            <a:r>
              <a:rPr lang="es-CO" altLang="es-CO" sz="1800" b="1" dirty="0">
                <a:solidFill>
                  <a:srgbClr val="002060"/>
                </a:solidFill>
                <a:latin typeface="Arial" panose="020B0604020202020204" pitchFamily="34" charset="0"/>
              </a:rPr>
              <a:t>Ley 1357 de 2009.</a:t>
            </a:r>
            <a:r>
              <a:rPr lang="es-CO" altLang="es-CO" sz="1800" b="1" dirty="0">
                <a:solidFill>
                  <a:srgbClr val="0070C0"/>
                </a:solidFill>
                <a:latin typeface="Arial" panose="020B0604020202020204" pitchFamily="34" charset="0"/>
              </a:rPr>
              <a:t> Modifica el Código Penal.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s-CO" altLang="es-CO" sz="1800" b="1" dirty="0">
                <a:solidFill>
                  <a:srgbClr val="002060"/>
                </a:solidFill>
                <a:latin typeface="Arial" panose="020B0604020202020204" pitchFamily="34" charset="0"/>
              </a:rPr>
              <a:t>Ley 1453 de 2011.</a:t>
            </a:r>
            <a:r>
              <a:rPr lang="es-CO" altLang="es-CO" sz="1800" b="1" dirty="0">
                <a:solidFill>
                  <a:srgbClr val="0070C0"/>
                </a:solidFill>
                <a:latin typeface="Arial" panose="020B0604020202020204" pitchFamily="34" charset="0"/>
              </a:rPr>
              <a:t> Ley de Seguridad Ciudadana.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es-CO" altLang="es-CO" sz="1800" b="1" dirty="0">
                <a:solidFill>
                  <a:srgbClr val="002060"/>
                </a:solidFill>
                <a:latin typeface="Arial" panose="020B0604020202020204" pitchFamily="34" charset="0"/>
              </a:rPr>
              <a:t>Ley 1474 de 2011.</a:t>
            </a:r>
            <a:r>
              <a:rPr lang="es-CO" altLang="es-CO" sz="1800" b="1" dirty="0">
                <a:solidFill>
                  <a:srgbClr val="0070C0"/>
                </a:solidFill>
                <a:latin typeface="Arial" panose="020B0604020202020204" pitchFamily="34" charset="0"/>
              </a:rPr>
              <a:t> Estatuto Anticorrupción.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217611" y="4638035"/>
            <a:ext cx="6092825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Bef>
                <a:spcPct val="0"/>
              </a:spcBef>
            </a:pPr>
            <a:r>
              <a:rPr lang="es-CO" altLang="es-CO" sz="1800" b="1" u="sng" dirty="0">
                <a:solidFill>
                  <a:srgbClr val="C00000"/>
                </a:solidFill>
                <a:latin typeface="Arial" panose="020B0604020202020204" pitchFamily="34" charset="0"/>
              </a:rPr>
              <a:t>Responsabilidad Penal</a:t>
            </a:r>
            <a:endParaRPr lang="es-CO" altLang="es-CO" sz="1800" b="1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</a:pPr>
            <a:endParaRPr lang="es-CO" altLang="es-CO" sz="1800" b="1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</a:pPr>
            <a:r>
              <a:rPr lang="es-CO" altLang="es-CO" sz="1800" b="1" dirty="0">
                <a:solidFill>
                  <a:srgbClr val="002060"/>
                </a:solidFill>
                <a:latin typeface="Arial" panose="020B0604020202020204" pitchFamily="34" charset="0"/>
              </a:rPr>
              <a:t>Artículo 34. </a:t>
            </a:r>
            <a:r>
              <a:rPr lang="es-CO" altLang="es-CO" sz="1800" b="1" dirty="0">
                <a:solidFill>
                  <a:srgbClr val="0070C0"/>
                </a:solidFill>
                <a:latin typeface="Arial" panose="020B0604020202020204" pitchFamily="34" charset="0"/>
              </a:rPr>
              <a:t>Constitución Política</a:t>
            </a:r>
          </a:p>
          <a:p>
            <a:pPr algn="just">
              <a:spcBef>
                <a:spcPct val="0"/>
              </a:spcBef>
            </a:pPr>
            <a:r>
              <a:rPr lang="es-CO" altLang="es-CO" sz="1800" b="1" dirty="0">
                <a:solidFill>
                  <a:srgbClr val="002060"/>
                </a:solidFill>
                <a:latin typeface="Arial" panose="020B0604020202020204" pitchFamily="34" charset="0"/>
              </a:rPr>
              <a:t>Ley 793 de 2002</a:t>
            </a:r>
            <a:r>
              <a:rPr lang="es-CO" altLang="es-CO" sz="1800" b="1" dirty="0">
                <a:latin typeface="Arial" panose="020B0604020202020204" pitchFamily="34" charset="0"/>
              </a:rPr>
              <a:t>. </a:t>
            </a:r>
            <a:r>
              <a:rPr lang="es-CO" altLang="es-CO" sz="1800" b="1" dirty="0">
                <a:solidFill>
                  <a:srgbClr val="0070C0"/>
                </a:solidFill>
                <a:latin typeface="Arial" panose="020B0604020202020204" pitchFamily="34" charset="0"/>
              </a:rPr>
              <a:t>D</a:t>
            </a:r>
            <a:r>
              <a:rPr lang="es-CO" sz="1800" b="1" dirty="0">
                <a:solidFill>
                  <a:srgbClr val="0070C0"/>
                </a:solidFill>
                <a:latin typeface="Arial" panose="020B0604020202020204" pitchFamily="34" charset="0"/>
              </a:rPr>
              <a:t>eroga Ley 333 de 1996.</a:t>
            </a:r>
          </a:p>
          <a:p>
            <a:pPr algn="just">
              <a:spcBef>
                <a:spcPct val="0"/>
              </a:spcBef>
            </a:pPr>
            <a:r>
              <a:rPr lang="es-CO" sz="1800" b="1" dirty="0">
                <a:solidFill>
                  <a:srgbClr val="0070C0"/>
                </a:solidFill>
                <a:latin typeface="Arial" panose="020B0604020202020204" pitchFamily="34" charset="0"/>
              </a:rPr>
              <a:t>Establece reglas de extinción de dominio.</a:t>
            </a:r>
            <a:endParaRPr lang="es-CO" altLang="es-CO" sz="1800" b="1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</a:pPr>
            <a:r>
              <a:rPr lang="es-CO" altLang="es-CO" sz="1800" b="1" dirty="0">
                <a:solidFill>
                  <a:srgbClr val="002060"/>
                </a:solidFill>
                <a:latin typeface="Arial" panose="020B0604020202020204" pitchFamily="34" charset="0"/>
              </a:rPr>
              <a:t>Ley 1395</a:t>
            </a:r>
            <a:r>
              <a:rPr lang="es-CO" altLang="es-CO" sz="1800" b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es-CO" altLang="es-CO" sz="1800" b="1" dirty="0">
                <a:solidFill>
                  <a:srgbClr val="002060"/>
                </a:solidFill>
                <a:latin typeface="Arial" panose="020B0604020202020204" pitchFamily="34" charset="0"/>
              </a:rPr>
              <a:t>de 2010. </a:t>
            </a:r>
            <a:r>
              <a:rPr lang="es-CO" altLang="es-CO" sz="1800" b="1" dirty="0">
                <a:solidFill>
                  <a:srgbClr val="0070C0"/>
                </a:solidFill>
                <a:latin typeface="Arial" panose="020B0604020202020204" pitchFamily="34" charset="0"/>
              </a:rPr>
              <a:t>Medidas</a:t>
            </a:r>
            <a:r>
              <a:rPr lang="es-CO" sz="1800" b="1" dirty="0">
                <a:solidFill>
                  <a:srgbClr val="0070C0"/>
                </a:solidFill>
                <a:latin typeface="Arial" panose="020B0604020202020204" pitchFamily="34" charset="0"/>
              </a:rPr>
              <a:t> de descongestión judicial.</a:t>
            </a:r>
            <a:endParaRPr lang="es-CO" altLang="es-CO" sz="1800" b="1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</a:pPr>
            <a:r>
              <a:rPr lang="es-CO" altLang="es-CO" sz="1800" b="1" dirty="0">
                <a:solidFill>
                  <a:srgbClr val="002060"/>
                </a:solidFill>
                <a:latin typeface="Arial" panose="020B0604020202020204" pitchFamily="34" charset="0"/>
              </a:rPr>
              <a:t>Es imprescriptible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10236" y="757153"/>
            <a:ext cx="7200800" cy="3751967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grpSp>
        <p:nvGrpSpPr>
          <p:cNvPr id="18" name="Grupo 17"/>
          <p:cNvGrpSpPr/>
          <p:nvPr/>
        </p:nvGrpSpPr>
        <p:grpSpPr>
          <a:xfrm>
            <a:off x="405780" y="1910152"/>
            <a:ext cx="3982517" cy="1445967"/>
            <a:chOff x="477788" y="1913056"/>
            <a:chExt cx="3982517" cy="1445967"/>
          </a:xfrm>
        </p:grpSpPr>
        <p:sp>
          <p:nvSpPr>
            <p:cNvPr id="14" name="Pentágono 13"/>
            <p:cNvSpPr/>
            <p:nvPr/>
          </p:nvSpPr>
          <p:spPr>
            <a:xfrm>
              <a:off x="477788" y="1918863"/>
              <a:ext cx="3168352" cy="1440160"/>
            </a:xfrm>
            <a:prstGeom prst="homePlate">
              <a:avLst>
                <a:gd name="adj" fmla="val 57343"/>
              </a:avLst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CO" b="1" dirty="0">
                  <a:solidFill>
                    <a:schemeClr val="tx1"/>
                  </a:solidFill>
                </a:rPr>
                <a:t>Esquema Típico de Lavado de Dinero</a:t>
              </a:r>
            </a:p>
          </p:txBody>
        </p:sp>
        <p:sp>
          <p:nvSpPr>
            <p:cNvPr id="15" name="Cheurón 14"/>
            <p:cNvSpPr/>
            <p:nvPr/>
          </p:nvSpPr>
          <p:spPr>
            <a:xfrm>
              <a:off x="3214092" y="1913056"/>
              <a:ext cx="1246213" cy="1440160"/>
            </a:xfrm>
            <a:prstGeom prst="chevron">
              <a:avLst>
                <a:gd name="adj" fmla="val 77453"/>
              </a:avLst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schemeClr val="tx1"/>
                </a:solidFill>
              </a:endParaRPr>
            </a:p>
          </p:txBody>
        </p:sp>
        <p:sp>
          <p:nvSpPr>
            <p:cNvPr id="17" name="Cheurón 16"/>
            <p:cNvSpPr/>
            <p:nvPr/>
          </p:nvSpPr>
          <p:spPr>
            <a:xfrm>
              <a:off x="2831975" y="1918863"/>
              <a:ext cx="1246213" cy="1440160"/>
            </a:xfrm>
            <a:prstGeom prst="chevron">
              <a:avLst>
                <a:gd name="adj" fmla="val 70964"/>
              </a:avLst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7850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477788" y="1484784"/>
            <a:ext cx="9825667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49263" indent="-44926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s-CO" altLang="es-CO" sz="2000" b="1" dirty="0">
                <a:latin typeface="Arial" panose="020B0604020202020204" pitchFamily="34" charset="0"/>
              </a:rPr>
              <a:t>Redistribución regresiva de la riqueza.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s-CO" altLang="es-CO" sz="2000" b="1" dirty="0">
                <a:latin typeface="Arial" panose="020B0604020202020204" pitchFamily="34" charset="0"/>
              </a:rPr>
              <a:t>Genera efectos inflacionarios.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s-CO" altLang="es-CO" sz="2000" b="1" dirty="0">
                <a:latin typeface="Arial" panose="020B0604020202020204" pitchFamily="34" charset="0"/>
              </a:rPr>
              <a:t>Problemas cambiarios.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s-CO" altLang="es-CO" sz="2000" b="1" dirty="0">
                <a:latin typeface="Arial" panose="020B0604020202020204" pitchFamily="34" charset="0"/>
              </a:rPr>
              <a:t>Concordatos, quiebras y liquidaciones.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s-CO" altLang="es-CO" sz="2000" b="1" dirty="0">
                <a:latin typeface="Arial" panose="020B0604020202020204" pitchFamily="34" charset="0"/>
              </a:rPr>
              <a:t>Causa desempleo.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s-CO" altLang="es-CO" sz="2000" b="1" dirty="0">
                <a:latin typeface="Arial" panose="020B0604020202020204" pitchFamily="34" charset="0"/>
              </a:rPr>
              <a:t>Genera la desconfianza del público al enturbiar la imagen de las empresas.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s-CO" altLang="es-CO" sz="2000" b="1" dirty="0">
                <a:latin typeface="Arial" panose="020B0604020202020204" pitchFamily="34" charset="0"/>
              </a:rPr>
              <a:t>Multas y sanciones administrativas.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s-CO" altLang="es-CO" sz="2000" b="1" dirty="0">
                <a:latin typeface="Arial" panose="020B0604020202020204" pitchFamily="34" charset="0"/>
              </a:rPr>
              <a:t>Bloqueo y sanciones internacionales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s-CO" altLang="es-CO" sz="2000" b="1" dirty="0">
                <a:latin typeface="Arial" panose="020B0604020202020204" pitchFamily="34" charset="0"/>
              </a:rPr>
              <a:t>Sanciones penales, laborales, y administrativas </a:t>
            </a:r>
            <a:r>
              <a:rPr lang="es-CO" altLang="es-CO" sz="2000" dirty="0">
                <a:latin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s-CO" altLang="es-CO" sz="2000" b="1" dirty="0">
                <a:latin typeface="Arial" panose="020B0604020202020204" pitchFamily="34" charset="0"/>
              </a:rPr>
              <a:t>Afecta gravemente a la sociedad y el país en general. </a:t>
            </a: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3142084" y="332656"/>
            <a:ext cx="56882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s-CO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¿Por qué combatir OP - LA y FT?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0516" y="1340768"/>
            <a:ext cx="4041493" cy="1859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972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81844" y="1412776"/>
            <a:ext cx="10521719" cy="4823544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  <a:defRPr/>
            </a:pPr>
            <a:r>
              <a:rPr lang="es-CO" sz="2000" b="1" dirty="0">
                <a:solidFill>
                  <a:srgbClr val="0070C0"/>
                </a:solidFill>
              </a:rPr>
              <a:t>La prevención del riesgo de LA/FT es parte del buen gobierno corporativo y de la R S  empresarial  </a:t>
            </a:r>
          </a:p>
          <a:p>
            <a:pPr indent="-449263" algn="ctr">
              <a:defRPr/>
            </a:pPr>
            <a:endParaRPr lang="es-CO" sz="2000" b="1" dirty="0"/>
          </a:p>
          <a:p>
            <a:pPr marL="457200" indent="-457200" algn="just">
              <a:buFont typeface="Wingdings" panose="05000000000000000000" pitchFamily="2" charset="2"/>
              <a:buChar char="Ø"/>
              <a:defRPr/>
            </a:pPr>
            <a:r>
              <a:rPr lang="es-CO" b="1" dirty="0"/>
              <a:t>Guía de evaluación del riesgo para combatir el lavado de activos y la financiación del terrorismo. GUIDANCE ON THE RISK-BASED APPROACH TO COMBATING MONEY LAUNDERING AND TERRORIST FINANCING. GAFI. </a:t>
            </a:r>
          </a:p>
          <a:p>
            <a:pPr marL="449263" indent="-449263" algn="just">
              <a:buFont typeface="Wingdings" panose="05000000000000000000" pitchFamily="2" charset="2"/>
              <a:buChar char="Ø"/>
              <a:defRPr/>
            </a:pPr>
            <a:r>
              <a:rPr lang="es-CO" b="1" dirty="0"/>
              <a:t>Recomendaciones internacionales: NACIONES UNIDAS, GAFI, GAFIC, GAFISUD y COMITÉ DE BASILEA. </a:t>
            </a:r>
          </a:p>
          <a:p>
            <a:pPr marL="449263" indent="-449263" algn="just">
              <a:buFont typeface="Wingdings" panose="05000000000000000000" pitchFamily="2" charset="2"/>
              <a:buChar char="Ø"/>
              <a:defRPr/>
            </a:pPr>
            <a:r>
              <a:rPr lang="es-CO" b="1" dirty="0"/>
              <a:t>Estándar de Australia y Nueva Zelanda sobre administración de riesgos: AS/NZS4360 – Norma de Gestión de Riesgos ISO 31000:2009. </a:t>
            </a:r>
          </a:p>
          <a:p>
            <a:pPr marL="449263" indent="-449263" algn="just">
              <a:buFont typeface="Wingdings" panose="05000000000000000000" pitchFamily="2" charset="2"/>
              <a:buChar char="Ø"/>
              <a:defRPr/>
            </a:pPr>
            <a:r>
              <a:rPr lang="es-CO" b="1" dirty="0"/>
              <a:t>Marco integrado de administración de riesgos corporativos. </a:t>
            </a:r>
            <a:r>
              <a:rPr lang="es-CO" b="1" dirty="0" err="1"/>
              <a:t>Committee</a:t>
            </a:r>
            <a:r>
              <a:rPr lang="es-CO" b="1" dirty="0"/>
              <a:t> of </a:t>
            </a:r>
            <a:r>
              <a:rPr lang="es-CO" b="1" dirty="0" err="1"/>
              <a:t>Sponsoring</a:t>
            </a:r>
            <a:r>
              <a:rPr lang="es-CO" b="1" dirty="0"/>
              <a:t> </a:t>
            </a:r>
            <a:r>
              <a:rPr lang="es-CO" b="1" dirty="0" err="1"/>
              <a:t>Organizations</a:t>
            </a:r>
            <a:r>
              <a:rPr lang="es-CO" b="1" dirty="0"/>
              <a:t> of </a:t>
            </a:r>
            <a:r>
              <a:rPr lang="es-CO" b="1" dirty="0" err="1"/>
              <a:t>the</a:t>
            </a:r>
            <a:r>
              <a:rPr lang="es-CO" b="1" dirty="0"/>
              <a:t> </a:t>
            </a:r>
            <a:r>
              <a:rPr lang="es-CO" b="1" dirty="0" err="1"/>
              <a:t>Treadway</a:t>
            </a:r>
            <a:r>
              <a:rPr lang="es-CO" b="1" dirty="0"/>
              <a:t> </a:t>
            </a:r>
            <a:r>
              <a:rPr lang="es-CO" b="1" dirty="0" err="1"/>
              <a:t>Commission</a:t>
            </a:r>
            <a:r>
              <a:rPr lang="es-CO" b="1" dirty="0"/>
              <a:t> (COSO). </a:t>
            </a:r>
          </a:p>
          <a:p>
            <a:pPr marL="449263" indent="-449263" algn="just">
              <a:buFont typeface="Wingdings" panose="05000000000000000000" pitchFamily="2" charset="2"/>
              <a:buChar char="Ø"/>
              <a:defRPr/>
            </a:pPr>
            <a:r>
              <a:rPr lang="es-CO" b="1" dirty="0"/>
              <a:t>Las normas locales sobre prevención y control del LA/FT.</a:t>
            </a:r>
          </a:p>
          <a:p>
            <a:pPr marL="449263" indent="-449263" algn="just">
              <a:buFont typeface="Wingdings" panose="05000000000000000000" pitchFamily="2" charset="2"/>
              <a:buChar char="Ø"/>
              <a:defRPr/>
            </a:pPr>
            <a:r>
              <a:rPr lang="es-CO" b="1" dirty="0"/>
              <a:t>Las instrucciones impartidas por las autoridades de regulación y supervisión. </a:t>
            </a:r>
            <a:endParaRPr lang="es-CO" dirty="0"/>
          </a:p>
          <a:p>
            <a:endParaRPr lang="es-CO" dirty="0"/>
          </a:p>
        </p:txBody>
      </p:sp>
      <p:sp>
        <p:nvSpPr>
          <p:cNvPr id="5" name="Rectángulo 4"/>
          <p:cNvSpPr/>
          <p:nvPr/>
        </p:nvSpPr>
        <p:spPr>
          <a:xfrm>
            <a:off x="3452724" y="476672"/>
            <a:ext cx="49023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CO" sz="2800" b="1" dirty="0"/>
              <a:t> SOPORTE DEL MODELO NRS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788" y="243604"/>
            <a:ext cx="2736304" cy="931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31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2205980" y="4192"/>
            <a:ext cx="9649072" cy="544488"/>
          </a:xfrm>
        </p:spPr>
        <p:txBody>
          <a:bodyPr>
            <a:normAutofit/>
          </a:bodyPr>
          <a:lstStyle/>
          <a:p>
            <a:pPr algn="ctr"/>
            <a:r>
              <a:rPr lang="es-CO" sz="3000" b="1" dirty="0">
                <a:solidFill>
                  <a:schemeClr val="tx1"/>
                </a:solidFill>
              </a:rPr>
              <a:t>Corrupción en el mundo: Ranking de los países </a:t>
            </a:r>
          </a:p>
        </p:txBody>
      </p:sp>
      <p:pic>
        <p:nvPicPr>
          <p:cNvPr id="3" name="Marcador de contenido 2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244" y="5661248"/>
            <a:ext cx="4014968" cy="108012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244" y="1"/>
            <a:ext cx="1926736" cy="90872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288" y="908721"/>
            <a:ext cx="3999924" cy="4769662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4726260" y="749597"/>
            <a:ext cx="7344816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700" b="1" dirty="0"/>
              <a:t>1</a:t>
            </a:r>
            <a:r>
              <a:rPr lang="pt-BR" sz="1700" dirty="0"/>
              <a:t>.Nueva </a:t>
            </a:r>
            <a:r>
              <a:rPr lang="pt-BR" sz="1700" dirty="0" err="1"/>
              <a:t>Zelanda</a:t>
            </a:r>
            <a:r>
              <a:rPr lang="pt-BR" sz="1700" dirty="0"/>
              <a:t> (89 </a:t>
            </a:r>
            <a:r>
              <a:rPr lang="pt-BR" sz="1700" dirty="0" err="1"/>
              <a:t>puntos</a:t>
            </a:r>
            <a:r>
              <a:rPr lang="pt-BR" sz="1700" dirty="0"/>
              <a:t>)</a:t>
            </a:r>
            <a:br>
              <a:rPr lang="pt-BR" sz="1700" dirty="0"/>
            </a:br>
            <a:r>
              <a:rPr lang="pt-BR" sz="1700" b="1" dirty="0"/>
              <a:t>2.</a:t>
            </a:r>
            <a:r>
              <a:rPr lang="pt-BR" sz="1700" dirty="0"/>
              <a:t> Dinamarca (88)</a:t>
            </a:r>
            <a:br>
              <a:rPr lang="pt-BR" sz="1700" dirty="0"/>
            </a:br>
            <a:r>
              <a:rPr lang="pt-BR" sz="1700" b="1" dirty="0"/>
              <a:t>3.</a:t>
            </a:r>
            <a:r>
              <a:rPr lang="pt-BR" sz="1700" dirty="0"/>
              <a:t> </a:t>
            </a:r>
            <a:r>
              <a:rPr lang="pt-BR" sz="1700" dirty="0" err="1"/>
              <a:t>Finlandia</a:t>
            </a:r>
            <a:r>
              <a:rPr lang="pt-BR" sz="1700" dirty="0"/>
              <a:t>, Noruega, </a:t>
            </a:r>
            <a:r>
              <a:rPr lang="pt-BR" sz="1700" dirty="0" err="1"/>
              <a:t>Suiza</a:t>
            </a:r>
            <a:r>
              <a:rPr lang="pt-BR" sz="1700" dirty="0"/>
              <a:t> (85)</a:t>
            </a:r>
            <a:br>
              <a:rPr lang="pt-BR" sz="1700" dirty="0"/>
            </a:br>
            <a:r>
              <a:rPr lang="pt-BR" sz="1700" b="1" dirty="0"/>
              <a:t>6.</a:t>
            </a:r>
            <a:r>
              <a:rPr lang="pt-BR" sz="1700" dirty="0"/>
              <a:t> </a:t>
            </a:r>
            <a:r>
              <a:rPr lang="pt-BR" sz="1700" dirty="0" err="1"/>
              <a:t>Singapur</a:t>
            </a:r>
            <a:r>
              <a:rPr lang="pt-BR" sz="1700" dirty="0"/>
              <a:t>, </a:t>
            </a:r>
            <a:r>
              <a:rPr lang="pt-BR" sz="1700" dirty="0" err="1"/>
              <a:t>Suecia</a:t>
            </a:r>
            <a:r>
              <a:rPr lang="pt-BR" sz="1700" dirty="0"/>
              <a:t> (84)</a:t>
            </a:r>
            <a:br>
              <a:rPr lang="pt-BR" sz="1700" dirty="0"/>
            </a:br>
            <a:r>
              <a:rPr lang="pt-BR" sz="1700" b="1" dirty="0"/>
              <a:t>8.</a:t>
            </a:r>
            <a:r>
              <a:rPr lang="pt-BR" sz="1700" dirty="0"/>
              <a:t> Canadá, Luxemburgo, Holanda, Reino Unido (82)</a:t>
            </a:r>
            <a:br>
              <a:rPr lang="pt-BR" sz="1700" dirty="0"/>
            </a:br>
            <a:r>
              <a:rPr lang="pt-BR" sz="1700" b="1" dirty="0"/>
              <a:t>12.</a:t>
            </a:r>
            <a:r>
              <a:rPr lang="pt-BR" sz="1700" dirty="0"/>
              <a:t> </a:t>
            </a:r>
            <a:r>
              <a:rPr lang="pt-BR" sz="1700" dirty="0" err="1"/>
              <a:t>Alemania</a:t>
            </a:r>
            <a:r>
              <a:rPr lang="pt-BR" sz="1700" dirty="0"/>
              <a:t> (81)</a:t>
            </a:r>
          </a:p>
          <a:p>
            <a:r>
              <a:rPr lang="es-CO" sz="1700" b="1" dirty="0"/>
              <a:t>16.</a:t>
            </a:r>
            <a:r>
              <a:rPr lang="es-CO" sz="1700" dirty="0"/>
              <a:t> Estados Unidos, Bélgica (75)</a:t>
            </a:r>
            <a:br>
              <a:rPr lang="es-CO" sz="1700" dirty="0"/>
            </a:br>
            <a:r>
              <a:rPr lang="es-CO" sz="1700" b="1" dirty="0"/>
              <a:t>23.</a:t>
            </a:r>
            <a:r>
              <a:rPr lang="es-CO" sz="1700" dirty="0"/>
              <a:t> </a:t>
            </a:r>
            <a:r>
              <a:rPr lang="es-CO" sz="1700" b="1" dirty="0">
                <a:solidFill>
                  <a:schemeClr val="accent5"/>
                </a:solidFill>
              </a:rPr>
              <a:t>Uruguay</a:t>
            </a:r>
            <a:r>
              <a:rPr lang="es-CO" sz="1700" dirty="0"/>
              <a:t>, Francia (70)</a:t>
            </a:r>
            <a:br>
              <a:rPr lang="es-CO" sz="1700" dirty="0"/>
            </a:br>
            <a:r>
              <a:rPr lang="es-CO" sz="1700" b="1" dirty="0"/>
              <a:t>26.</a:t>
            </a:r>
            <a:r>
              <a:rPr lang="es-CO" sz="1700" dirty="0"/>
              <a:t> </a:t>
            </a:r>
            <a:r>
              <a:rPr lang="es-CO" sz="1700" b="1" dirty="0">
                <a:solidFill>
                  <a:schemeClr val="accent5"/>
                </a:solidFill>
              </a:rPr>
              <a:t>Chile</a:t>
            </a:r>
            <a:r>
              <a:rPr lang="es-CO" sz="1700" dirty="0"/>
              <a:t>, Bután (67)</a:t>
            </a:r>
            <a:br>
              <a:rPr lang="es-CO" sz="1700" dirty="0"/>
            </a:br>
            <a:r>
              <a:rPr lang="es-CO" sz="1700" b="1" dirty="0"/>
              <a:t>29.</a:t>
            </a:r>
            <a:r>
              <a:rPr lang="es-CO" sz="1700" dirty="0"/>
              <a:t> Portugal, Catar, Taiwán (63)</a:t>
            </a:r>
            <a:br>
              <a:rPr lang="es-CO" sz="1700" dirty="0"/>
            </a:br>
            <a:r>
              <a:rPr lang="es-CO" sz="1700" b="1" dirty="0"/>
              <a:t>38. </a:t>
            </a:r>
            <a:r>
              <a:rPr lang="es-CO" sz="1700" b="1" dirty="0">
                <a:solidFill>
                  <a:schemeClr val="accent5"/>
                </a:solidFill>
              </a:rPr>
              <a:t>Costa Rica</a:t>
            </a:r>
            <a:r>
              <a:rPr lang="es-CO" sz="1700" dirty="0"/>
              <a:t>, Lituania (59)</a:t>
            </a:r>
            <a:br>
              <a:rPr lang="es-CO" sz="1700" dirty="0"/>
            </a:br>
            <a:r>
              <a:rPr lang="es-CO" sz="1700" b="1" dirty="0"/>
              <a:t>42.</a:t>
            </a:r>
            <a:r>
              <a:rPr lang="es-CO" sz="1700" dirty="0"/>
              <a:t> España, República Checa, Chipre (57)</a:t>
            </a:r>
            <a:br>
              <a:rPr lang="es-CO" sz="1700" dirty="0"/>
            </a:br>
            <a:r>
              <a:rPr lang="es-CO" sz="1700" b="1" dirty="0"/>
              <a:t>54.</a:t>
            </a:r>
            <a:r>
              <a:rPr lang="es-CO" sz="1700" dirty="0"/>
              <a:t> Italia, Mauricio, Eslovaquia (50)</a:t>
            </a:r>
            <a:br>
              <a:rPr lang="es-CO" sz="1700" dirty="0"/>
            </a:br>
            <a:r>
              <a:rPr lang="es-CO" sz="1700" b="1" dirty="0"/>
              <a:t>62.</a:t>
            </a:r>
            <a:r>
              <a:rPr lang="es-CO" sz="1700" dirty="0"/>
              <a:t> </a:t>
            </a:r>
            <a:r>
              <a:rPr lang="es-CO" sz="1700" b="1" dirty="0">
                <a:solidFill>
                  <a:schemeClr val="accent5"/>
                </a:solidFill>
              </a:rPr>
              <a:t>Cuba</a:t>
            </a:r>
            <a:r>
              <a:rPr lang="es-CO" sz="1700" dirty="0"/>
              <a:t>, Malasia (47)</a:t>
            </a:r>
            <a:br>
              <a:rPr lang="es-CO" sz="1700" dirty="0"/>
            </a:br>
            <a:r>
              <a:rPr lang="es-CO" sz="1700" b="1" dirty="0"/>
              <a:t>85.</a:t>
            </a:r>
            <a:r>
              <a:rPr lang="es-CO" sz="1700" dirty="0"/>
              <a:t> </a:t>
            </a:r>
            <a:r>
              <a:rPr lang="es-CO" sz="1700" b="1" dirty="0">
                <a:solidFill>
                  <a:schemeClr val="accent5"/>
                </a:solidFill>
              </a:rPr>
              <a:t>Argentina</a:t>
            </a:r>
            <a:r>
              <a:rPr lang="es-CO" sz="1700" dirty="0"/>
              <a:t>, Suazilandia, Islas </a:t>
            </a:r>
            <a:r>
              <a:rPr lang="es-CO" sz="1700" dirty="0" err="1"/>
              <a:t>Salomon</a:t>
            </a:r>
            <a:r>
              <a:rPr lang="es-CO" sz="1700" dirty="0"/>
              <a:t>, Kuwait, Kosovo, Bení­n (39)</a:t>
            </a:r>
            <a:br>
              <a:rPr lang="es-CO" sz="1700" dirty="0"/>
            </a:br>
            <a:r>
              <a:rPr lang="es-CO" sz="1700" b="1" dirty="0"/>
              <a:t>96.</a:t>
            </a:r>
            <a:r>
              <a:rPr lang="es-CO" sz="1700" dirty="0"/>
              <a:t> </a:t>
            </a:r>
            <a:r>
              <a:rPr lang="es-CO" sz="1700" b="1" dirty="0">
                <a:solidFill>
                  <a:schemeClr val="accent5"/>
                </a:solidFill>
              </a:rPr>
              <a:t>Perú</a:t>
            </a:r>
            <a:r>
              <a:rPr lang="es-CO" sz="1700" dirty="0">
                <a:solidFill>
                  <a:schemeClr val="accent5"/>
                </a:solidFill>
              </a:rPr>
              <a:t>, </a:t>
            </a:r>
            <a:r>
              <a:rPr lang="es-CO" sz="1700" b="1" dirty="0">
                <a:solidFill>
                  <a:schemeClr val="accent5"/>
                </a:solidFill>
              </a:rPr>
              <a:t>Brasil, </a:t>
            </a:r>
            <a:r>
              <a:rPr lang="es-CO" sz="1700" b="1" dirty="0" err="1">
                <a:solidFill>
                  <a:schemeClr val="accent5"/>
                </a:solidFill>
              </a:rPr>
              <a:t>Panamá,</a:t>
            </a:r>
            <a:r>
              <a:rPr lang="es-CO" sz="1700" b="1" u="sng" dirty="0" err="1">
                <a:solidFill>
                  <a:srgbClr val="FF0000"/>
                </a:solidFill>
              </a:rPr>
              <a:t>Colombia</a:t>
            </a:r>
            <a:r>
              <a:rPr lang="es-CO" sz="1700" b="1" dirty="0">
                <a:solidFill>
                  <a:srgbClr val="FF0000"/>
                </a:solidFill>
              </a:rPr>
              <a:t>, </a:t>
            </a:r>
            <a:r>
              <a:rPr lang="es-CO" sz="1700" dirty="0"/>
              <a:t>Zambia, Tailandia, Indonesia (37)</a:t>
            </a:r>
            <a:br>
              <a:rPr lang="es-CO" sz="1700" dirty="0"/>
            </a:br>
            <a:r>
              <a:rPr lang="es-CO" sz="1700" b="1" dirty="0"/>
              <a:t>112</a:t>
            </a:r>
            <a:r>
              <a:rPr lang="es-CO" sz="1700" dirty="0"/>
              <a:t>. </a:t>
            </a:r>
            <a:r>
              <a:rPr lang="es-CO" sz="1700" b="1" dirty="0">
                <a:solidFill>
                  <a:schemeClr val="accent5"/>
                </a:solidFill>
              </a:rPr>
              <a:t>Bolivia, El Salvador</a:t>
            </a:r>
            <a:r>
              <a:rPr lang="es-CO" sz="1700" dirty="0"/>
              <a:t>, Ní­ger, Maldivas, Argelia (33)</a:t>
            </a:r>
            <a:br>
              <a:rPr lang="es-CO" sz="1700" dirty="0"/>
            </a:br>
            <a:r>
              <a:rPr lang="es-CO" sz="1700" b="1" dirty="0"/>
              <a:t>135.</a:t>
            </a:r>
            <a:r>
              <a:rPr lang="es-CO" sz="1700" dirty="0"/>
              <a:t> </a:t>
            </a:r>
            <a:r>
              <a:rPr lang="es-CO" sz="1700" b="1" u="sng" dirty="0">
                <a:solidFill>
                  <a:srgbClr val="FF0000"/>
                </a:solidFill>
              </a:rPr>
              <a:t>México</a:t>
            </a:r>
            <a:r>
              <a:rPr lang="es-CO" sz="1700" b="1" dirty="0">
                <a:solidFill>
                  <a:schemeClr val="accent5"/>
                </a:solidFill>
              </a:rPr>
              <a:t>, República Dominicana, Honduras, Paraguay</a:t>
            </a:r>
            <a:r>
              <a:rPr lang="es-CO" sz="1700" dirty="0"/>
              <a:t>, Rusia (29)</a:t>
            </a:r>
            <a:br>
              <a:rPr lang="es-CO" sz="1700" dirty="0"/>
            </a:br>
            <a:r>
              <a:rPr lang="es-CO" sz="1700" b="1" dirty="0"/>
              <a:t>143.</a:t>
            </a:r>
            <a:r>
              <a:rPr lang="es-CO" sz="1700" dirty="0"/>
              <a:t> </a:t>
            </a:r>
            <a:r>
              <a:rPr lang="es-CO" sz="1700" b="1" dirty="0">
                <a:solidFill>
                  <a:schemeClr val="accent5"/>
                </a:solidFill>
              </a:rPr>
              <a:t>Guatemala</a:t>
            </a:r>
            <a:r>
              <a:rPr lang="es-CO" sz="1700" dirty="0"/>
              <a:t>, Mauritania, Lí­bano, Kenia, Bangladés (28)</a:t>
            </a:r>
            <a:br>
              <a:rPr lang="es-CO" sz="1700" dirty="0"/>
            </a:br>
            <a:r>
              <a:rPr lang="es-CO" sz="1700" b="1" dirty="0"/>
              <a:t>151.</a:t>
            </a:r>
            <a:r>
              <a:rPr lang="es-CO" sz="1700" dirty="0"/>
              <a:t> </a:t>
            </a:r>
            <a:r>
              <a:rPr lang="es-CO" sz="1700" b="1" dirty="0">
                <a:solidFill>
                  <a:schemeClr val="accent5"/>
                </a:solidFill>
              </a:rPr>
              <a:t>Nicaragua</a:t>
            </a:r>
            <a:r>
              <a:rPr lang="es-CO" sz="1700" dirty="0"/>
              <a:t>, Uganda (26)</a:t>
            </a:r>
            <a:br>
              <a:rPr lang="es-CO" sz="1700" dirty="0"/>
            </a:br>
            <a:r>
              <a:rPr lang="es-CO" sz="1700" b="1" dirty="0"/>
              <a:t>169.</a:t>
            </a:r>
            <a:r>
              <a:rPr lang="es-CO" sz="1700" dirty="0"/>
              <a:t> </a:t>
            </a:r>
            <a:r>
              <a:rPr lang="es-CO" sz="1700" b="1" dirty="0">
                <a:solidFill>
                  <a:schemeClr val="accent5"/>
                </a:solidFill>
              </a:rPr>
              <a:t>Venezuela</a:t>
            </a:r>
            <a:r>
              <a:rPr lang="es-CO" sz="1700" dirty="0"/>
              <a:t>, Irak (18)</a:t>
            </a:r>
            <a:br>
              <a:rPr lang="es-CO" sz="1700" dirty="0"/>
            </a:br>
            <a:r>
              <a:rPr lang="es-CO" sz="1700" b="1" dirty="0"/>
              <a:t>180.</a:t>
            </a:r>
            <a:r>
              <a:rPr lang="es-CO" sz="1700" dirty="0"/>
              <a:t> Somalia (9)</a:t>
            </a:r>
          </a:p>
        </p:txBody>
      </p:sp>
      <p:sp>
        <p:nvSpPr>
          <p:cNvPr id="9" name="Cerrar llave 8"/>
          <p:cNvSpPr/>
          <p:nvPr/>
        </p:nvSpPr>
        <p:spPr>
          <a:xfrm>
            <a:off x="4366220" y="678024"/>
            <a:ext cx="267918" cy="6135352"/>
          </a:xfrm>
          <a:prstGeom prst="rightBrace">
            <a:avLst>
              <a:gd name="adj1" fmla="val 8331"/>
              <a:gd name="adj2" fmla="val 46322"/>
            </a:avLst>
          </a:prstGeom>
          <a:noFill/>
          <a:ln w="28575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 b="1" dirty="0"/>
          </a:p>
        </p:txBody>
      </p:sp>
      <p:sp>
        <p:nvSpPr>
          <p:cNvPr id="5" name="Elipse 4"/>
          <p:cNvSpPr/>
          <p:nvPr/>
        </p:nvSpPr>
        <p:spPr>
          <a:xfrm>
            <a:off x="405780" y="3212976"/>
            <a:ext cx="720080" cy="216024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>
                <a:solidFill>
                  <a:schemeClr val="tx1"/>
                </a:solidFill>
              </a:rPr>
              <a:t>3 7</a:t>
            </a:r>
          </a:p>
        </p:txBody>
      </p:sp>
      <p:sp>
        <p:nvSpPr>
          <p:cNvPr id="10" name="Elipse 9"/>
          <p:cNvSpPr/>
          <p:nvPr/>
        </p:nvSpPr>
        <p:spPr>
          <a:xfrm>
            <a:off x="405780" y="2852936"/>
            <a:ext cx="720080" cy="216024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b="1" dirty="0">
                <a:solidFill>
                  <a:schemeClr val="tx1"/>
                </a:solidFill>
              </a:rPr>
              <a:t>29</a:t>
            </a:r>
          </a:p>
        </p:txBody>
      </p:sp>
      <p:cxnSp>
        <p:nvCxnSpPr>
          <p:cNvPr id="11" name="Conector recto de flecha 10"/>
          <p:cNvCxnSpPr/>
          <p:nvPr/>
        </p:nvCxnSpPr>
        <p:spPr>
          <a:xfrm>
            <a:off x="1094724" y="2996952"/>
            <a:ext cx="288032" cy="0"/>
          </a:xfrm>
          <a:prstGeom prst="straightConnector1">
            <a:avLst/>
          </a:prstGeom>
          <a:ln w="12700">
            <a:solidFill>
              <a:srgbClr val="002060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de flecha 13"/>
          <p:cNvCxnSpPr/>
          <p:nvPr/>
        </p:nvCxnSpPr>
        <p:spPr>
          <a:xfrm flipV="1">
            <a:off x="1114299" y="3256924"/>
            <a:ext cx="569810" cy="56119"/>
          </a:xfrm>
          <a:prstGeom prst="straightConnector1">
            <a:avLst/>
          </a:prstGeom>
          <a:ln w="12700">
            <a:solidFill>
              <a:srgbClr val="002060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722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0570658"/>
              </p:ext>
            </p:extLst>
          </p:nvPr>
        </p:nvGraphicFramePr>
        <p:xfrm>
          <a:off x="-24882" y="116632"/>
          <a:ext cx="12216882" cy="6741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Elipse 2"/>
          <p:cNvSpPr/>
          <p:nvPr/>
        </p:nvSpPr>
        <p:spPr>
          <a:xfrm>
            <a:off x="1341884" y="980728"/>
            <a:ext cx="576064" cy="216024"/>
          </a:xfrm>
          <a:prstGeom prst="ellipse">
            <a:avLst/>
          </a:prstGeom>
          <a:noFill/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1400" b="1" dirty="0">
                <a:solidFill>
                  <a:schemeClr val="tx1"/>
                </a:solidFill>
              </a:rPr>
              <a:t>89</a:t>
            </a:r>
          </a:p>
        </p:txBody>
      </p:sp>
    </p:spTree>
    <p:extLst>
      <p:ext uri="{BB962C8B-B14F-4D97-AF65-F5344CB8AC3E}">
        <p14:creationId xmlns:p14="http://schemas.microsoft.com/office/powerpoint/2010/main" val="1218773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5466691"/>
              </p:ext>
            </p:extLst>
          </p:nvPr>
        </p:nvGraphicFramePr>
        <p:xfrm>
          <a:off x="261764" y="332656"/>
          <a:ext cx="11665296" cy="63815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Elipse 4"/>
          <p:cNvSpPr/>
          <p:nvPr/>
        </p:nvSpPr>
        <p:spPr>
          <a:xfrm>
            <a:off x="6598468" y="3140968"/>
            <a:ext cx="432048" cy="1872208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93678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5860" y="980728"/>
            <a:ext cx="2376264" cy="1224135"/>
          </a:xfrm>
          <a:prstGeom prst="rect">
            <a:avLst/>
          </a:prstGeom>
        </p:spPr>
      </p:pic>
      <p:sp>
        <p:nvSpPr>
          <p:cNvPr id="5" name="9 CuadroTexto"/>
          <p:cNvSpPr txBox="1">
            <a:spLocks noGrp="1"/>
          </p:cNvSpPr>
          <p:nvPr>
            <p:ph type="title"/>
          </p:nvPr>
        </p:nvSpPr>
        <p:spPr>
          <a:xfrm>
            <a:off x="333772" y="23017"/>
            <a:ext cx="11521280" cy="64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>
                <a:solidFill>
                  <a:schemeClr val="tx1"/>
                </a:solidFill>
              </a:rPr>
              <a:t>Las personas que comenten actos de corrupción se ven afectadas por diferentes </a:t>
            </a:r>
            <a:br>
              <a:rPr lang="es-CL" sz="2000" b="1" dirty="0">
                <a:solidFill>
                  <a:schemeClr val="tx1"/>
                </a:solidFill>
              </a:rPr>
            </a:br>
            <a:r>
              <a:rPr lang="es-CL" sz="2000" b="1" dirty="0">
                <a:solidFill>
                  <a:srgbClr val="C00000"/>
                </a:solidFill>
              </a:rPr>
              <a:t>factores</a:t>
            </a:r>
            <a:r>
              <a:rPr lang="es-CL" sz="2000" b="1" dirty="0">
                <a:solidFill>
                  <a:schemeClr val="tx1"/>
                </a:solidFill>
              </a:rPr>
              <a:t> que pueden ser </a:t>
            </a:r>
            <a:r>
              <a:rPr lang="es-CL" sz="2000" b="1" dirty="0">
                <a:solidFill>
                  <a:srgbClr val="0070C0"/>
                </a:solidFill>
              </a:rPr>
              <a:t>internos o  personales</a:t>
            </a:r>
            <a:r>
              <a:rPr lang="es-CL" sz="2000" b="1" dirty="0">
                <a:solidFill>
                  <a:schemeClr val="tx1"/>
                </a:solidFill>
              </a:rPr>
              <a:t>, </a:t>
            </a:r>
            <a:r>
              <a:rPr lang="es-CL" sz="2000" b="1" dirty="0">
                <a:solidFill>
                  <a:srgbClr val="C00000"/>
                </a:solidFill>
              </a:rPr>
              <a:t>externos  o ambientales</a:t>
            </a:r>
            <a:r>
              <a:rPr lang="es-CL" sz="2000" b="1" dirty="0">
                <a:solidFill>
                  <a:schemeClr val="tx1"/>
                </a:solidFill>
              </a:rPr>
              <a:t> a la persona.  </a:t>
            </a:r>
          </a:p>
        </p:txBody>
      </p:sp>
      <p:sp>
        <p:nvSpPr>
          <p:cNvPr id="6" name="Elipse 5"/>
          <p:cNvSpPr/>
          <p:nvPr/>
        </p:nvSpPr>
        <p:spPr>
          <a:xfrm>
            <a:off x="837828" y="2132855"/>
            <a:ext cx="2880320" cy="115212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rgbClr val="002060"/>
                </a:solidFill>
              </a:rPr>
              <a:t>INTERNOS O </a:t>
            </a:r>
          </a:p>
          <a:p>
            <a:pPr algn="ctr"/>
            <a:r>
              <a:rPr lang="es-CO" b="1" dirty="0">
                <a:solidFill>
                  <a:srgbClr val="002060"/>
                </a:solidFill>
              </a:rPr>
              <a:t>PERSONALES</a:t>
            </a:r>
          </a:p>
        </p:txBody>
      </p:sp>
      <p:sp>
        <p:nvSpPr>
          <p:cNvPr id="7" name="Rectángulo redondeado 6"/>
          <p:cNvSpPr/>
          <p:nvPr/>
        </p:nvSpPr>
        <p:spPr>
          <a:xfrm>
            <a:off x="1348478" y="3729898"/>
            <a:ext cx="1721598" cy="519359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800" b="1" dirty="0"/>
              <a:t>DESARROLLO MORAL </a:t>
            </a:r>
          </a:p>
        </p:txBody>
      </p:sp>
      <p:sp>
        <p:nvSpPr>
          <p:cNvPr id="8" name="Rectángulo redondeado 7"/>
          <p:cNvSpPr/>
          <p:nvPr/>
        </p:nvSpPr>
        <p:spPr>
          <a:xfrm>
            <a:off x="1269876" y="6165304"/>
            <a:ext cx="2016224" cy="36004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800" b="1" dirty="0"/>
              <a:t>SOCIALIZACIÓN</a:t>
            </a:r>
            <a:r>
              <a:rPr lang="es-CO" sz="1800" dirty="0"/>
              <a:t> </a:t>
            </a:r>
          </a:p>
        </p:txBody>
      </p:sp>
      <p:sp>
        <p:nvSpPr>
          <p:cNvPr id="9" name="Rectángulo redondeado 8"/>
          <p:cNvSpPr/>
          <p:nvPr/>
        </p:nvSpPr>
        <p:spPr>
          <a:xfrm>
            <a:off x="1485900" y="5113353"/>
            <a:ext cx="1512168" cy="33833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800" b="1" dirty="0"/>
              <a:t>ACTITUDES</a:t>
            </a:r>
          </a:p>
        </p:txBody>
      </p:sp>
      <p:sp>
        <p:nvSpPr>
          <p:cNvPr id="10" name="Rectángulo redondeado 9"/>
          <p:cNvSpPr/>
          <p:nvPr/>
        </p:nvSpPr>
        <p:spPr>
          <a:xfrm>
            <a:off x="1399186" y="5689417"/>
            <a:ext cx="1742898" cy="294433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800" b="1" dirty="0"/>
              <a:t>MOTIVACIÓN</a:t>
            </a:r>
          </a:p>
        </p:txBody>
      </p:sp>
      <p:sp>
        <p:nvSpPr>
          <p:cNvPr id="11" name="Rectángulo redondeado 10"/>
          <p:cNvSpPr/>
          <p:nvPr/>
        </p:nvSpPr>
        <p:spPr>
          <a:xfrm>
            <a:off x="1485900" y="4414977"/>
            <a:ext cx="1440160" cy="48235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800" b="1" dirty="0"/>
              <a:t>EJE DE CONTROL 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2244" y="780058"/>
            <a:ext cx="7056784" cy="5817294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6094412" y="6597352"/>
            <a:ext cx="219162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s-CL" sz="1000" b="1" dirty="0">
                <a:latin typeface="Arial" pitchFamily="34" charset="0"/>
                <a:cs typeface="Arial" pitchFamily="34" charset="0"/>
              </a:rPr>
              <a:t>Fuente</a:t>
            </a:r>
            <a:r>
              <a:rPr lang="es-CL" sz="1000" dirty="0">
                <a:latin typeface="Arial" pitchFamily="34" charset="0"/>
                <a:cs typeface="Arial" pitchFamily="34" charset="0"/>
              </a:rPr>
              <a:t>: </a:t>
            </a:r>
            <a:r>
              <a:rPr lang="es-CL" sz="1000" dirty="0" err="1">
                <a:latin typeface="Arial" pitchFamily="34" charset="0"/>
                <a:cs typeface="Arial" pitchFamily="34" charset="0"/>
              </a:rPr>
              <a:t>Transparency</a:t>
            </a:r>
            <a:r>
              <a:rPr lang="es-CL" sz="1000" dirty="0">
                <a:latin typeface="Arial" pitchFamily="34" charset="0"/>
                <a:cs typeface="Arial" pitchFamily="34" charset="0"/>
              </a:rPr>
              <a:t> International</a:t>
            </a:r>
          </a:p>
        </p:txBody>
      </p:sp>
      <p:sp>
        <p:nvSpPr>
          <p:cNvPr id="14" name="Flecha derecha 13"/>
          <p:cNvSpPr/>
          <p:nvPr/>
        </p:nvSpPr>
        <p:spPr>
          <a:xfrm rot="5400000">
            <a:off x="2061964" y="3356992"/>
            <a:ext cx="288032" cy="288032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9980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gcdn.larepublica.co/cms/2018/08/24202448/al_corrupcion_act2_sabado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788" y="188640"/>
            <a:ext cx="11233248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3891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4"/>
          <p:cNvSpPr txBox="1">
            <a:spLocks/>
          </p:cNvSpPr>
          <p:nvPr/>
        </p:nvSpPr>
        <p:spPr>
          <a:xfrm>
            <a:off x="4576996" y="1412776"/>
            <a:ext cx="7638096" cy="3168352"/>
          </a:xfrm>
          <a:prstGeom prst="rect">
            <a:avLst/>
          </a:prstGeom>
        </p:spPr>
        <p:txBody>
          <a:bodyPr vert="horz" lIns="121899" tIns="60949" rIns="121899" bIns="60949" rtlCol="0">
            <a:noAutofit/>
          </a:bodyPr>
          <a:lstStyle>
            <a:lvl1pPr marL="304747" indent="-304747" algn="l" defTabSz="1218987" rtl="0" eaLnBrk="1" latinLnBrk="0" hangingPunct="1">
              <a:lnSpc>
                <a:spcPct val="95000"/>
              </a:lnSpc>
              <a:spcBef>
                <a:spcPts val="1866"/>
              </a:spcBef>
              <a:buClr>
                <a:schemeClr val="accent6">
                  <a:lumMod val="50000"/>
                </a:schemeClr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392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58037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84683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11328" indent="-304747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100000"/>
              <a:buFont typeface="Century Gothic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33226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anose="020B0502020202020204" pitchFamily="34" charset="0"/>
              <a:buNone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845622" indent="-28575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anose="020B0502020202020204" pitchFamily="34" charset="0"/>
              <a:buChar char="–"/>
              <a:defRPr sz="18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72267" indent="-28575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anose="020B0502020202020204" pitchFamily="34" charset="0"/>
              <a:buChar char="–"/>
              <a:defRPr sz="18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759862" indent="-28575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Clr>
                <a:schemeClr val="accent6">
                  <a:lumMod val="50000"/>
                </a:schemeClr>
              </a:buClr>
              <a:buSzPct val="90000"/>
              <a:buFont typeface="Century Gothic" panose="020B0502020202020204" pitchFamily="34" charset="0"/>
              <a:buChar char="–"/>
              <a:defRPr sz="1800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4000" b="1" dirty="0">
                <a:solidFill>
                  <a:srgbClr val="0070C0"/>
                </a:solidFill>
              </a:rPr>
              <a:t>P A N E L</a:t>
            </a:r>
          </a:p>
          <a:p>
            <a:pPr marL="0" indent="0" algn="ctr">
              <a:buNone/>
            </a:pPr>
            <a:endParaRPr lang="es-ES" sz="2800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es-ES" sz="2800" b="1" dirty="0">
                <a:solidFill>
                  <a:srgbClr val="002060"/>
                </a:solidFill>
              </a:rPr>
              <a:t>BUENAS  PRÁCTICAS  DE  IMPULSO  A  LA TRANSPARENCIA  Y  PREVENCIÓN  DE OPERACIONES  ILÍCITAS  EN  EL  SECTOR PÚBLICO</a:t>
            </a:r>
          </a:p>
          <a:p>
            <a:pPr marL="0" indent="0" algn="ctr">
              <a:buNone/>
            </a:pPr>
            <a:endParaRPr lang="es-ES" sz="2800" b="1" dirty="0">
              <a:solidFill>
                <a:srgbClr val="002060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2200" b="1" dirty="0">
                <a:solidFill>
                  <a:srgbClr val="002060"/>
                </a:solidFill>
              </a:rPr>
              <a:t>C.P. Pedro Luis Bohórquez Ramírez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2200" b="1" dirty="0">
                <a:solidFill>
                  <a:srgbClr val="002060"/>
                </a:solidFill>
              </a:rPr>
              <a:t>Colombia</a:t>
            </a:r>
          </a:p>
          <a:p>
            <a:pPr algn="ctr"/>
            <a:endParaRPr lang="es-ES" sz="2200" b="1" dirty="0">
              <a:solidFill>
                <a:srgbClr val="002060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780" y="1196752"/>
            <a:ext cx="4464496" cy="515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321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405780" y="44624"/>
            <a:ext cx="113772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s-MX" sz="3200" b="1" dirty="0">
                <a:solidFill>
                  <a:srgbClr val="40558A"/>
                </a:solidFill>
                <a:latin typeface="Calibri"/>
              </a:rPr>
              <a:t>El Estado y su Responsabilidad frente  a la Corrupción</a:t>
            </a:r>
            <a:endParaRPr lang="es-ES" sz="3200" b="1" dirty="0">
              <a:solidFill>
                <a:srgbClr val="40558A"/>
              </a:solidFill>
              <a:latin typeface="Calibri"/>
            </a:endParaRPr>
          </a:p>
        </p:txBody>
      </p:sp>
      <p:sp>
        <p:nvSpPr>
          <p:cNvPr id="6" name="Elipse 5"/>
          <p:cNvSpPr/>
          <p:nvPr/>
        </p:nvSpPr>
        <p:spPr>
          <a:xfrm>
            <a:off x="405780" y="1340768"/>
            <a:ext cx="2384648" cy="1512168"/>
          </a:xfrm>
          <a:prstGeom prst="ellipse">
            <a:avLst/>
          </a:prstGeom>
          <a:ln/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tx1"/>
                </a:solidFill>
              </a:rPr>
              <a:t>Disminuir </a:t>
            </a:r>
          </a:p>
        </p:txBody>
      </p:sp>
      <p:sp>
        <p:nvSpPr>
          <p:cNvPr id="7" name="Elipse 6"/>
          <p:cNvSpPr/>
          <p:nvPr/>
        </p:nvSpPr>
        <p:spPr>
          <a:xfrm>
            <a:off x="405780" y="4437112"/>
            <a:ext cx="2384648" cy="1440160"/>
          </a:xfrm>
          <a:prstGeom prst="ellipse">
            <a:avLst/>
          </a:prstGeom>
          <a:ln/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tx1"/>
                </a:solidFill>
              </a:rPr>
              <a:t>Fortalecer </a:t>
            </a:r>
          </a:p>
        </p:txBody>
      </p:sp>
      <p:sp>
        <p:nvSpPr>
          <p:cNvPr id="8" name="Cerrar llave 7"/>
          <p:cNvSpPr/>
          <p:nvPr/>
        </p:nvSpPr>
        <p:spPr>
          <a:xfrm>
            <a:off x="2998068" y="920620"/>
            <a:ext cx="354732" cy="2580388"/>
          </a:xfrm>
          <a:prstGeom prst="rightBrace">
            <a:avLst>
              <a:gd name="adj1" fmla="val 8331"/>
              <a:gd name="adj2" fmla="val 46322"/>
            </a:avLst>
          </a:prstGeom>
          <a:noFill/>
          <a:ln w="28575">
            <a:solidFill>
              <a:schemeClr val="tx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 b="1" dirty="0"/>
          </a:p>
        </p:txBody>
      </p:sp>
      <p:sp>
        <p:nvSpPr>
          <p:cNvPr id="10" name="Cerrar llave 9"/>
          <p:cNvSpPr/>
          <p:nvPr/>
        </p:nvSpPr>
        <p:spPr>
          <a:xfrm>
            <a:off x="2998068" y="4149080"/>
            <a:ext cx="360040" cy="2592288"/>
          </a:xfrm>
          <a:prstGeom prst="rightBrace">
            <a:avLst>
              <a:gd name="adj1" fmla="val 8331"/>
              <a:gd name="adj2" fmla="val 46322"/>
            </a:avLst>
          </a:prstGeom>
          <a:noFill/>
          <a:ln w="28575">
            <a:solidFill>
              <a:schemeClr val="tx2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 b="1" dirty="0"/>
          </a:p>
        </p:txBody>
      </p:sp>
      <p:sp>
        <p:nvSpPr>
          <p:cNvPr id="11" name="Rectángulo 10"/>
          <p:cNvSpPr/>
          <p:nvPr/>
        </p:nvSpPr>
        <p:spPr>
          <a:xfrm>
            <a:off x="3574132" y="4293096"/>
            <a:ext cx="3159968" cy="2232248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s-CO" b="1" dirty="0"/>
              <a:t>Transparencia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CO" b="1" dirty="0"/>
              <a:t>Modernización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CO" b="1" dirty="0"/>
              <a:t>Control Interno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CO" b="1" dirty="0"/>
              <a:t>Ética Pública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CO" b="1" dirty="0"/>
              <a:t>Prevención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CO" b="1" dirty="0"/>
              <a:t>Detección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3574132" y="1052736"/>
            <a:ext cx="3159968" cy="2304256"/>
          </a:xfrm>
          <a:prstGeom prst="rect">
            <a:avLst/>
          </a:prstGeom>
          <a:ln>
            <a:solidFill>
              <a:schemeClr val="tx2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s-CO" b="1" dirty="0"/>
              <a:t>Abusos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CO" b="1" dirty="0"/>
              <a:t>Ineficiencias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CO" b="1" dirty="0"/>
              <a:t>Burocracia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CO" b="1" dirty="0"/>
              <a:t>Opacidad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s-CO" b="1" dirty="0"/>
              <a:t>Déficit de Controles</a:t>
            </a:r>
          </a:p>
        </p:txBody>
      </p:sp>
      <p:sp>
        <p:nvSpPr>
          <p:cNvPr id="13" name="Llamada de flecha a la derecha 12"/>
          <p:cNvSpPr/>
          <p:nvPr/>
        </p:nvSpPr>
        <p:spPr>
          <a:xfrm>
            <a:off x="6980212" y="1052736"/>
            <a:ext cx="914400" cy="5472608"/>
          </a:xfrm>
          <a:prstGeom prst="rightArrowCallou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tx1"/>
                </a:solidFill>
              </a:rPr>
              <a:t>N</a:t>
            </a:r>
          </a:p>
          <a:p>
            <a:pPr algn="ctr"/>
            <a:r>
              <a:rPr lang="es-CO" b="1" dirty="0">
                <a:solidFill>
                  <a:schemeClr val="tx1"/>
                </a:solidFill>
              </a:rPr>
              <a:t>O</a:t>
            </a:r>
          </a:p>
          <a:p>
            <a:pPr algn="ctr"/>
            <a:r>
              <a:rPr lang="es-CO" b="1" dirty="0">
                <a:solidFill>
                  <a:schemeClr val="tx1"/>
                </a:solidFill>
              </a:rPr>
              <a:t>R</a:t>
            </a:r>
          </a:p>
          <a:p>
            <a:pPr algn="ctr"/>
            <a:r>
              <a:rPr lang="es-CO" b="1" dirty="0">
                <a:solidFill>
                  <a:schemeClr val="tx1"/>
                </a:solidFill>
              </a:rPr>
              <a:t>M</a:t>
            </a:r>
          </a:p>
          <a:p>
            <a:pPr algn="ctr"/>
            <a:r>
              <a:rPr lang="es-CO" b="1" dirty="0">
                <a:solidFill>
                  <a:schemeClr val="tx1"/>
                </a:solidFill>
              </a:rPr>
              <a:t>A</a:t>
            </a:r>
          </a:p>
          <a:p>
            <a:pPr algn="ctr"/>
            <a:r>
              <a:rPr lang="es-CO" b="1" dirty="0">
                <a:solidFill>
                  <a:schemeClr val="tx1"/>
                </a:solidFill>
              </a:rPr>
              <a:t>T</a:t>
            </a:r>
          </a:p>
          <a:p>
            <a:pPr algn="ctr"/>
            <a:r>
              <a:rPr lang="es-CO" b="1" dirty="0">
                <a:solidFill>
                  <a:schemeClr val="tx1"/>
                </a:solidFill>
              </a:rPr>
              <a:t>I</a:t>
            </a:r>
          </a:p>
          <a:p>
            <a:pPr algn="ctr"/>
            <a:r>
              <a:rPr lang="es-CO" b="1" dirty="0">
                <a:solidFill>
                  <a:schemeClr val="tx1"/>
                </a:solidFill>
              </a:rPr>
              <a:t>V</a:t>
            </a:r>
          </a:p>
          <a:p>
            <a:pPr algn="ctr"/>
            <a:r>
              <a:rPr lang="es-CO" b="1" dirty="0">
                <a:solidFill>
                  <a:schemeClr val="tx1"/>
                </a:solidFill>
              </a:rPr>
              <a:t>I</a:t>
            </a:r>
          </a:p>
          <a:p>
            <a:pPr algn="ctr"/>
            <a:r>
              <a:rPr lang="es-CO" b="1" dirty="0">
                <a:solidFill>
                  <a:schemeClr val="tx1"/>
                </a:solidFill>
              </a:rPr>
              <a:t>D</a:t>
            </a:r>
          </a:p>
          <a:p>
            <a:pPr algn="ctr"/>
            <a:r>
              <a:rPr lang="es-CO" b="1" dirty="0">
                <a:solidFill>
                  <a:schemeClr val="tx1"/>
                </a:solidFill>
              </a:rPr>
              <a:t>A</a:t>
            </a:r>
          </a:p>
          <a:p>
            <a:pPr algn="ctr"/>
            <a:r>
              <a:rPr lang="es-CO" b="1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14" name="Pentágono 13"/>
          <p:cNvSpPr/>
          <p:nvPr/>
        </p:nvSpPr>
        <p:spPr>
          <a:xfrm>
            <a:off x="7800900" y="2224288"/>
            <a:ext cx="3334072" cy="772664"/>
          </a:xfrm>
          <a:prstGeom prst="homePlat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/>
              <a:t>GOBERNANZA </a:t>
            </a:r>
          </a:p>
          <a:p>
            <a:pPr algn="ctr"/>
            <a:r>
              <a:rPr lang="es-CO" b="1" dirty="0"/>
              <a:t>MEJOR</a:t>
            </a:r>
          </a:p>
        </p:txBody>
      </p:sp>
      <p:sp>
        <p:nvSpPr>
          <p:cNvPr id="16" name="Pentágono 15"/>
          <p:cNvSpPr/>
          <p:nvPr/>
        </p:nvSpPr>
        <p:spPr>
          <a:xfrm>
            <a:off x="7800900" y="4653136"/>
            <a:ext cx="3270448" cy="864096"/>
          </a:xfrm>
          <a:prstGeom prst="homePlat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/>
              <a:t>Menos</a:t>
            </a:r>
          </a:p>
          <a:p>
            <a:pPr algn="ctr"/>
            <a:r>
              <a:rPr lang="es-CO" b="1" dirty="0"/>
              <a:t>CORRUPCCIÓN</a:t>
            </a:r>
          </a:p>
        </p:txBody>
      </p:sp>
    </p:spTree>
    <p:extLst>
      <p:ext uri="{BB962C8B-B14F-4D97-AF65-F5344CB8AC3E}">
        <p14:creationId xmlns:p14="http://schemas.microsoft.com/office/powerpoint/2010/main" val="2641707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entágono 15"/>
          <p:cNvSpPr/>
          <p:nvPr/>
        </p:nvSpPr>
        <p:spPr>
          <a:xfrm>
            <a:off x="405780" y="2708919"/>
            <a:ext cx="3024336" cy="1152129"/>
          </a:xfrm>
          <a:prstGeom prst="homePlate">
            <a:avLst/>
          </a:prstGeom>
          <a:solidFill>
            <a:schemeClr val="bg1">
              <a:lumMod val="65000"/>
            </a:schemeClr>
          </a:solidFill>
          <a:ln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tx1"/>
                </a:solidFill>
              </a:rPr>
              <a:t>FÓRMULA DE LA</a:t>
            </a:r>
          </a:p>
          <a:p>
            <a:pPr algn="ctr"/>
            <a:r>
              <a:rPr lang="es-CO" b="1" dirty="0">
                <a:solidFill>
                  <a:schemeClr val="tx1"/>
                </a:solidFill>
              </a:rPr>
              <a:t>CORRUPCIÓN **</a:t>
            </a:r>
          </a:p>
          <a:p>
            <a:pPr algn="ctr"/>
            <a:r>
              <a:rPr lang="es-CO" sz="1800" b="1" dirty="0">
                <a:solidFill>
                  <a:schemeClr val="bg1"/>
                </a:solidFill>
              </a:rPr>
              <a:t>(metafóricamente)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333772" y="6400125"/>
            <a:ext cx="2664296" cy="269235"/>
          </a:xfrm>
          <a:prstGeom prst="rect">
            <a:avLst/>
          </a:prstGeom>
          <a:noFill/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100" dirty="0">
                <a:solidFill>
                  <a:schemeClr val="tx1"/>
                </a:solidFill>
              </a:rPr>
              <a:t>**</a:t>
            </a:r>
            <a:r>
              <a:rPr lang="es-CO" sz="1100" b="1" dirty="0">
                <a:solidFill>
                  <a:srgbClr val="40558A"/>
                </a:solidFill>
                <a:latin typeface="Calibri"/>
              </a:rPr>
              <a:t>Fórmula Propuesta por </a:t>
            </a:r>
            <a:r>
              <a:rPr lang="es-MX" sz="1100" b="1" dirty="0">
                <a:solidFill>
                  <a:srgbClr val="40558A"/>
                </a:solidFill>
                <a:latin typeface="Calibri"/>
              </a:rPr>
              <a:t>Robert </a:t>
            </a:r>
            <a:r>
              <a:rPr lang="es-MX" sz="1100" b="1" dirty="0" err="1">
                <a:solidFill>
                  <a:srgbClr val="40558A"/>
                </a:solidFill>
                <a:latin typeface="Calibri"/>
              </a:rPr>
              <a:t>Klitgaard</a:t>
            </a:r>
            <a:r>
              <a:rPr lang="es-MX" sz="1100" b="1" dirty="0">
                <a:solidFill>
                  <a:srgbClr val="40558A"/>
                </a:solidFill>
                <a:latin typeface="Calibri"/>
              </a:rPr>
              <a:t> </a:t>
            </a:r>
            <a:endParaRPr lang="es-CO" sz="1100" dirty="0"/>
          </a:p>
        </p:txBody>
      </p:sp>
      <p:sp>
        <p:nvSpPr>
          <p:cNvPr id="19" name="Rectángulo redondeado 18"/>
          <p:cNvSpPr/>
          <p:nvPr/>
        </p:nvSpPr>
        <p:spPr>
          <a:xfrm>
            <a:off x="3934172" y="2636913"/>
            <a:ext cx="7272808" cy="122413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/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4400" b="1" dirty="0">
                <a:solidFill>
                  <a:srgbClr val="FF0000"/>
                </a:solidFill>
              </a:rPr>
              <a:t>C</a:t>
            </a:r>
            <a:r>
              <a:rPr lang="es-CO" sz="4400" b="1" dirty="0">
                <a:solidFill>
                  <a:schemeClr val="tx1"/>
                </a:solidFill>
              </a:rPr>
              <a:t> = </a:t>
            </a:r>
            <a:r>
              <a:rPr lang="es-CO" sz="4400" b="1" dirty="0">
                <a:solidFill>
                  <a:srgbClr val="002060"/>
                </a:solidFill>
              </a:rPr>
              <a:t>M</a:t>
            </a:r>
            <a:r>
              <a:rPr lang="es-CO" sz="4400" b="1" dirty="0">
                <a:solidFill>
                  <a:schemeClr val="tx1"/>
                </a:solidFill>
              </a:rPr>
              <a:t> + </a:t>
            </a:r>
            <a:r>
              <a:rPr lang="es-CO" sz="4400" b="1" dirty="0">
                <a:solidFill>
                  <a:schemeClr val="accent2">
                    <a:lumMod val="75000"/>
                  </a:schemeClr>
                </a:solidFill>
              </a:rPr>
              <a:t>D</a:t>
            </a:r>
            <a:r>
              <a:rPr lang="es-CO" sz="4400" b="1" dirty="0">
                <a:solidFill>
                  <a:schemeClr val="tx1"/>
                </a:solidFill>
              </a:rPr>
              <a:t> - </a:t>
            </a:r>
            <a:r>
              <a:rPr lang="es-CO" sz="4400" b="1" dirty="0">
                <a:solidFill>
                  <a:schemeClr val="accent2">
                    <a:lumMod val="50000"/>
                  </a:schemeClr>
                </a:solidFill>
              </a:rPr>
              <a:t>RC</a:t>
            </a:r>
          </a:p>
        </p:txBody>
      </p:sp>
      <p:sp>
        <p:nvSpPr>
          <p:cNvPr id="20" name="Rectángulo 19"/>
          <p:cNvSpPr/>
          <p:nvPr/>
        </p:nvSpPr>
        <p:spPr>
          <a:xfrm>
            <a:off x="4150196" y="4043468"/>
            <a:ext cx="53965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>
                <a:solidFill>
                  <a:srgbClr val="002060"/>
                </a:solidFill>
              </a:rPr>
              <a:t>M  = </a:t>
            </a:r>
            <a:r>
              <a:rPr lang="es-CL" b="1" dirty="0">
                <a:solidFill>
                  <a:srgbClr val="002060"/>
                </a:solidFill>
              </a:rPr>
              <a:t>Monopolio de la decisión</a:t>
            </a:r>
            <a:endParaRPr lang="es-CO" b="1" dirty="0">
              <a:solidFill>
                <a:srgbClr val="002060"/>
              </a:solidFill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4150196" y="4551511"/>
            <a:ext cx="82581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>
                <a:solidFill>
                  <a:schemeClr val="accent2">
                    <a:lumMod val="75000"/>
                  </a:schemeClr>
                </a:solidFill>
              </a:rPr>
              <a:t>D   = </a:t>
            </a:r>
            <a:r>
              <a:rPr lang="es-CL" b="1" dirty="0">
                <a:solidFill>
                  <a:schemeClr val="accent2">
                    <a:lumMod val="75000"/>
                  </a:schemeClr>
                </a:solidFill>
              </a:rPr>
              <a:t>Discrecionalidad de las decisiones y procesos</a:t>
            </a:r>
            <a:endParaRPr lang="es-CO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2478632" y="4983559"/>
            <a:ext cx="102405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>
                <a:solidFill>
                  <a:schemeClr val="accent2">
                    <a:lumMod val="50000"/>
                  </a:schemeClr>
                </a:solidFill>
              </a:rPr>
              <a:t>        RC =  </a:t>
            </a:r>
            <a:r>
              <a:rPr lang="es-CL" b="1" dirty="0">
                <a:solidFill>
                  <a:schemeClr val="accent2">
                    <a:lumMod val="50000"/>
                  </a:schemeClr>
                </a:solidFill>
              </a:rPr>
              <a:t>Rendición de Cuentas </a:t>
            </a:r>
            <a:r>
              <a:rPr lang="es-CL" sz="1800" b="1" dirty="0">
                <a:solidFill>
                  <a:schemeClr val="accent2">
                    <a:lumMod val="50000"/>
                  </a:schemeClr>
                </a:solidFill>
              </a:rPr>
              <a:t>(</a:t>
            </a:r>
            <a:r>
              <a:rPr lang="es-CL" sz="1800" b="1" dirty="0" err="1">
                <a:solidFill>
                  <a:schemeClr val="accent2">
                    <a:lumMod val="50000"/>
                  </a:schemeClr>
                </a:solidFill>
              </a:rPr>
              <a:t>Acountability</a:t>
            </a:r>
            <a:r>
              <a:rPr lang="es-CL" sz="1800" b="1" dirty="0">
                <a:solidFill>
                  <a:schemeClr val="accent2">
                    <a:lumMod val="50000"/>
                  </a:schemeClr>
                </a:solidFill>
              </a:rPr>
              <a:t>) Transparencia </a:t>
            </a:r>
            <a:endParaRPr lang="es-CO" sz="18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566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935F5E82-3DB5-0749-8D32-9481FE2432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741749" cy="353631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C19106E9-B481-FB47-98CC-D57D0D1935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75" y="3501008"/>
            <a:ext cx="6696009" cy="3349068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81C6125-BB1A-A549-BFC8-15DB8C4E7AD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8508" y="3928094"/>
            <a:ext cx="5160217" cy="2885282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35CB22D9-88AF-5145-BB5A-6FC37DF2D7C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09698" y="1052736"/>
            <a:ext cx="3825274" cy="25202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2655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1917948" y="1556792"/>
            <a:ext cx="8424935" cy="18002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8000" b="1" dirty="0"/>
              <a:t>¡ G R A C I A S ! 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438" y="4509121"/>
            <a:ext cx="4181230" cy="234888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2204" y="3378100"/>
            <a:ext cx="4160644" cy="1131021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914" y="3356992"/>
            <a:ext cx="3900704" cy="230425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8668" y="3356992"/>
            <a:ext cx="3506722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65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2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05780" y="1844824"/>
            <a:ext cx="3744416" cy="4896544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3" name="Picture 2" descr="Resultado de imagen para mapa de colombia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30916" y="72008"/>
            <a:ext cx="1296144" cy="1684582"/>
          </a:xfrm>
          <a:prstGeom prst="rect">
            <a:avLst/>
          </a:prstGeom>
          <a:noFill/>
          <a:ln>
            <a:solidFill>
              <a:schemeClr val="tx1"/>
            </a:solidFill>
          </a:ln>
          <a:scene3d>
            <a:camera prst="isometricOffAxis1Right"/>
            <a:lightRig rig="threePt" dir="t"/>
          </a:scene3d>
        </p:spPr>
      </p:pic>
      <p:sp>
        <p:nvSpPr>
          <p:cNvPr id="5" name="Flecha abajo 9"/>
          <p:cNvSpPr/>
          <p:nvPr/>
        </p:nvSpPr>
        <p:spPr bwMode="auto">
          <a:xfrm>
            <a:off x="6382444" y="1756590"/>
            <a:ext cx="617314" cy="488928"/>
          </a:xfrm>
          <a:prstGeom prst="downArrow">
            <a:avLst/>
          </a:prstGeom>
          <a:solidFill>
            <a:schemeClr val="tx2">
              <a:lumMod val="95000"/>
              <a:lumOff val="5000"/>
            </a:schemeClr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6">
                <a:alpha val="40000"/>
              </a:schemeClr>
            </a:glow>
          </a:effectLst>
        </p:spPr>
        <p:txBody>
          <a:bodyPr vert="horz" wrap="square" lIns="91417" tIns="45708" rIns="91417" bIns="45708" numCol="1" rtlCol="0" anchor="t" anchorCtr="0" compatLnSpc="1">
            <a:prstTxWarp prst="textNoShape">
              <a:avLst/>
            </a:prstTxWarp>
          </a:bodyPr>
          <a:lstStyle/>
          <a:p>
            <a:pPr defTabSz="914182"/>
            <a:endParaRPr lang="es-CO" sz="2400" dirty="0">
              <a:latin typeface="Times New Roman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4207833" y="2317526"/>
            <a:ext cx="5991035" cy="849112"/>
          </a:xfrm>
          <a:prstGeom prst="rect">
            <a:avLst/>
          </a:prstGeom>
          <a:ln>
            <a:solidFill>
              <a:srgbClr val="00206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17" tIns="45708" rIns="91417" bIns="45708" rtlCol="0" anchor="ctr"/>
          <a:lstStyle/>
          <a:p>
            <a:pPr algn="ctr" defTabSz="91418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800" b="1" kern="0" dirty="0">
                <a:solidFill>
                  <a:srgbClr val="000000"/>
                </a:solidFill>
                <a:latin typeface="Calibri"/>
              </a:rPr>
              <a:t>UN GRAN QUEHACER PARA </a:t>
            </a:r>
          </a:p>
          <a:p>
            <a:pPr algn="ctr" defTabSz="91418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CO" sz="2800" b="1" kern="0" dirty="0">
                <a:solidFill>
                  <a:srgbClr val="000000"/>
                </a:solidFill>
                <a:latin typeface="Calibri"/>
              </a:rPr>
              <a:t>PAÍSES CON PROSPERIDAD </a:t>
            </a:r>
          </a:p>
        </p:txBody>
      </p:sp>
      <p:sp>
        <p:nvSpPr>
          <p:cNvPr id="7" name="6 Rectángulo"/>
          <p:cNvSpPr/>
          <p:nvPr/>
        </p:nvSpPr>
        <p:spPr>
          <a:xfrm>
            <a:off x="4207832" y="3810838"/>
            <a:ext cx="6063044" cy="2785354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91417" tIns="45708" rIns="91417" bIns="45708">
            <a:spAutoFit/>
          </a:bodyPr>
          <a:lstStyle/>
          <a:p>
            <a:pPr lvl="0" algn="just" eaLnBrk="1" hangingPunct="1">
              <a:spcAft>
                <a:spcPct val="25000"/>
              </a:spcAft>
            </a:pPr>
            <a:r>
              <a:rPr lang="en-GB" altLang="es-CO" sz="2800" b="1" dirty="0">
                <a:solidFill>
                  <a:srgbClr val="000000"/>
                </a:solidFill>
                <a:cs typeface="Arial" charset="0"/>
              </a:rPr>
              <a:t>Contabilidad para el </a:t>
            </a:r>
            <a:r>
              <a:rPr lang="en-GB" altLang="es-CO" sz="2800" b="1" u="sng" dirty="0">
                <a:solidFill>
                  <a:srgbClr val="000000"/>
                </a:solidFill>
                <a:cs typeface="Arial" charset="0"/>
              </a:rPr>
              <a:t>BUEN GOBIERNO</a:t>
            </a:r>
            <a:r>
              <a:rPr lang="en-GB" altLang="es-CO" sz="2800" b="1" dirty="0">
                <a:solidFill>
                  <a:srgbClr val="000000"/>
                </a:solidFill>
                <a:cs typeface="Arial" charset="0"/>
              </a:rPr>
              <a:t> de las organizaciones. </a:t>
            </a:r>
          </a:p>
          <a:p>
            <a:pPr lvl="0" algn="just" eaLnBrk="1" hangingPunct="1">
              <a:spcAft>
                <a:spcPct val="25000"/>
              </a:spcAft>
            </a:pPr>
            <a:r>
              <a:rPr lang="en-GB" altLang="es-CO" sz="2800" b="1" dirty="0" err="1">
                <a:solidFill>
                  <a:srgbClr val="000000"/>
                </a:solidFill>
                <a:cs typeface="Arial" charset="0"/>
              </a:rPr>
              <a:t>Adecuación</a:t>
            </a:r>
            <a:r>
              <a:rPr lang="en-GB" altLang="es-CO" sz="2800" b="1" dirty="0">
                <a:solidFill>
                  <a:srgbClr val="000000"/>
                </a:solidFill>
                <a:cs typeface="Arial" charset="0"/>
              </a:rPr>
              <a:t> de la </a:t>
            </a:r>
            <a:r>
              <a:rPr lang="en-GB" altLang="es-CO" sz="2800" b="1" dirty="0" err="1">
                <a:solidFill>
                  <a:srgbClr val="000000"/>
                </a:solidFill>
                <a:cs typeface="Arial" charset="0"/>
              </a:rPr>
              <a:t>Contabilidad</a:t>
            </a:r>
            <a:r>
              <a:rPr lang="en-GB" altLang="es-CO" sz="2800" b="1" dirty="0">
                <a:solidFill>
                  <a:srgbClr val="000000"/>
                </a:solidFill>
                <a:cs typeface="Arial" charset="0"/>
              </a:rPr>
              <a:t> a un nuevo concepto de RENDICIÓN DE CUENTAS </a:t>
            </a:r>
            <a:r>
              <a:rPr lang="en-GB" altLang="es-CO" sz="2800" b="1" i="1" dirty="0">
                <a:solidFill>
                  <a:srgbClr val="000000"/>
                </a:solidFill>
                <a:cs typeface="Arial" charset="0"/>
              </a:rPr>
              <a:t>(“Accountability”)</a:t>
            </a:r>
          </a:p>
        </p:txBody>
      </p:sp>
      <p:sp>
        <p:nvSpPr>
          <p:cNvPr id="8" name="10 Rectángulo"/>
          <p:cNvSpPr/>
          <p:nvPr/>
        </p:nvSpPr>
        <p:spPr>
          <a:xfrm>
            <a:off x="107504" y="723878"/>
            <a:ext cx="12251604" cy="1077218"/>
          </a:xfrm>
          <a:prstGeom prst="rect">
            <a:avLst/>
          </a:prstGeom>
        </p:spPr>
        <p:txBody>
          <a:bodyPr wrap="square" lIns="91432" tIns="45717" rIns="91432" bIns="45717">
            <a:spAutoFit/>
          </a:bodyPr>
          <a:lstStyle/>
          <a:p>
            <a:pPr algn="ctr"/>
            <a:r>
              <a:rPr lang="es-CO" sz="3200" b="1" dirty="0">
                <a:latin typeface="Calibri" panose="020F0502020204030204" pitchFamily="34" charset="0"/>
                <a:cs typeface="Calibri" panose="020F0502020204030204" pitchFamily="34" charset="0"/>
              </a:rPr>
              <a:t>CONTABILIDAD PÚBLICA GENERADORA DE VALOR </a:t>
            </a:r>
          </a:p>
          <a:p>
            <a:pPr algn="ctr"/>
            <a:r>
              <a:rPr lang="es-CO" sz="3200" b="1" dirty="0">
                <a:latin typeface="Calibri" panose="020F0502020204030204" pitchFamily="34" charset="0"/>
                <a:cs typeface="Calibri" panose="020F0502020204030204" pitchFamily="34" charset="0"/>
              </a:rPr>
              <a:t>PARA PAÍSES DE BUENAS PRÁCTICAS</a:t>
            </a:r>
            <a:endParaRPr lang="es-ES" sz="3200" b="1" dirty="0"/>
          </a:p>
        </p:txBody>
      </p:sp>
      <p:sp>
        <p:nvSpPr>
          <p:cNvPr id="9" name="Flecha abajo 9"/>
          <p:cNvSpPr/>
          <p:nvPr/>
        </p:nvSpPr>
        <p:spPr bwMode="auto">
          <a:xfrm>
            <a:off x="6454452" y="3294408"/>
            <a:ext cx="617314" cy="494632"/>
          </a:xfrm>
          <a:prstGeom prst="downArrow">
            <a:avLst/>
          </a:prstGeom>
          <a:solidFill>
            <a:schemeClr val="tx2">
              <a:lumMod val="95000"/>
              <a:lumOff val="5000"/>
            </a:schemeClr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6">
                <a:alpha val="40000"/>
              </a:schemeClr>
            </a:glow>
          </a:effectLst>
        </p:spPr>
        <p:txBody>
          <a:bodyPr vert="horz" wrap="square" lIns="91417" tIns="45708" rIns="91417" bIns="45708" numCol="1" rtlCol="0" anchor="t" anchorCtr="0" compatLnSpc="1">
            <a:prstTxWarp prst="textNoShape">
              <a:avLst/>
            </a:prstTxWarp>
          </a:bodyPr>
          <a:lstStyle/>
          <a:p>
            <a:pPr defTabSz="914182"/>
            <a:endParaRPr lang="es-CO" sz="2400" dirty="0">
              <a:latin typeface="Times New Roman" pitchFamily="18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764" y="1801096"/>
            <a:ext cx="4053897" cy="4940272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288302" y="4149080"/>
            <a:ext cx="2235955" cy="114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s-CO" sz="3600" dirty="0"/>
              <a:t>Latino</a:t>
            </a:r>
          </a:p>
          <a:p>
            <a:pPr algn="ctr">
              <a:lnSpc>
                <a:spcPct val="95000"/>
              </a:lnSpc>
            </a:pPr>
            <a:r>
              <a:rPr lang="es-CO" sz="3600" dirty="0"/>
              <a:t>América</a:t>
            </a:r>
          </a:p>
        </p:txBody>
      </p:sp>
    </p:spTree>
    <p:extLst>
      <p:ext uri="{BB962C8B-B14F-4D97-AF65-F5344CB8AC3E}">
        <p14:creationId xmlns:p14="http://schemas.microsoft.com/office/powerpoint/2010/main" val="342289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iángulo 1">
            <a:extLst>
              <a:ext uri="{FF2B5EF4-FFF2-40B4-BE49-F238E27FC236}">
                <a16:creationId xmlns:a16="http://schemas.microsoft.com/office/drawing/2014/main" id="{8DC411A9-BAB0-7644-B153-E311375B3F25}"/>
              </a:ext>
            </a:extLst>
          </p:cNvPr>
          <p:cNvSpPr/>
          <p:nvPr/>
        </p:nvSpPr>
        <p:spPr>
          <a:xfrm>
            <a:off x="2494012" y="660148"/>
            <a:ext cx="6962159" cy="4104456"/>
          </a:xfrm>
          <a:prstGeom prst="triangle">
            <a:avLst/>
          </a:prstGeom>
          <a:solidFill>
            <a:srgbClr val="C35DE2">
              <a:alpha val="28000"/>
            </a:srgbClr>
          </a:solidFill>
          <a:ln/>
          <a:scene3d>
            <a:camera prst="orthographicFront"/>
            <a:lightRig rig="balanced" dir="t"/>
          </a:scene3d>
          <a:sp3d prstMaterial="metal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“Cura Rationum”</a:t>
            </a:r>
            <a:endParaRPr lang="es-CO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CO" sz="2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CUIDADO DE LAS CUENTAS</a:t>
            </a:r>
          </a:p>
          <a:p>
            <a:pPr algn="ctr"/>
            <a:endParaRPr lang="es-CO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s-CO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A850D4E3-3A66-164B-91B4-0D89983F3EB4}"/>
              </a:ext>
            </a:extLst>
          </p:cNvPr>
          <p:cNvCxnSpPr>
            <a:cxnSpLocks/>
          </p:cNvCxnSpPr>
          <p:nvPr/>
        </p:nvCxnSpPr>
        <p:spPr>
          <a:xfrm>
            <a:off x="6989385" y="5196652"/>
            <a:ext cx="2993459" cy="0"/>
          </a:xfrm>
          <a:prstGeom prst="straightConnector1">
            <a:avLst/>
          </a:prstGeom>
          <a:ln w="28575">
            <a:solidFill>
              <a:srgbClr val="7030A0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ángulo 6">
            <a:extLst>
              <a:ext uri="{FF2B5EF4-FFF2-40B4-BE49-F238E27FC236}">
                <a16:creationId xmlns:a16="http://schemas.microsoft.com/office/drawing/2014/main" id="{D2051D72-BE1C-2D45-9678-AB59B86A50B0}"/>
              </a:ext>
            </a:extLst>
          </p:cNvPr>
          <p:cNvSpPr/>
          <p:nvPr/>
        </p:nvSpPr>
        <p:spPr>
          <a:xfrm>
            <a:off x="3358108" y="5916732"/>
            <a:ext cx="5273680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CUSTODIA DE LA HONRADEZ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9FE8C529-CDC9-BA4A-81E3-09ECEA58D347}"/>
              </a:ext>
            </a:extLst>
          </p:cNvPr>
          <p:cNvSpPr/>
          <p:nvPr/>
        </p:nvSpPr>
        <p:spPr>
          <a:xfrm>
            <a:off x="4401074" y="5658313"/>
            <a:ext cx="32255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“Renditio Rationum”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A7EE54E-07AF-B04B-B34A-C1E9E3221F83}"/>
              </a:ext>
            </a:extLst>
          </p:cNvPr>
          <p:cNvSpPr/>
          <p:nvPr/>
        </p:nvSpPr>
        <p:spPr>
          <a:xfrm rot="18639504">
            <a:off x="713530" y="2198293"/>
            <a:ext cx="5518322" cy="4790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CUSTODIA DE LA HONRADEZ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EB5943CB-7CA3-0946-9700-E1D83210159B}"/>
              </a:ext>
            </a:extLst>
          </p:cNvPr>
          <p:cNvSpPr/>
          <p:nvPr/>
        </p:nvSpPr>
        <p:spPr>
          <a:xfrm rot="18714632">
            <a:off x="1356814" y="2113961"/>
            <a:ext cx="33121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“Custodia Probitatis”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5E975120-6939-8440-B671-10E0D0AA2BD7}"/>
              </a:ext>
            </a:extLst>
          </p:cNvPr>
          <p:cNvSpPr/>
          <p:nvPr/>
        </p:nvSpPr>
        <p:spPr>
          <a:xfrm rot="2931350">
            <a:off x="6462078" y="2371426"/>
            <a:ext cx="4625608" cy="4829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TODOS LOS GOBIERNOS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233B4FC8-3F71-AC48-B776-53DC84D1804D}"/>
              </a:ext>
            </a:extLst>
          </p:cNvPr>
          <p:cNvSpPr/>
          <p:nvPr/>
        </p:nvSpPr>
        <p:spPr>
          <a:xfrm rot="2913582">
            <a:off x="7397383" y="2130472"/>
            <a:ext cx="34131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“Omniun Publicarum”</a:t>
            </a:r>
          </a:p>
        </p:txBody>
      </p: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743CEB89-7DD4-FD4C-A465-087AAFD78DE2}"/>
              </a:ext>
            </a:extLst>
          </p:cNvPr>
          <p:cNvCxnSpPr>
            <a:cxnSpLocks/>
          </p:cNvCxnSpPr>
          <p:nvPr/>
        </p:nvCxnSpPr>
        <p:spPr>
          <a:xfrm flipH="1" flipV="1">
            <a:off x="6166420" y="613308"/>
            <a:ext cx="3987213" cy="4583344"/>
          </a:xfrm>
          <a:prstGeom prst="straightConnector1">
            <a:avLst/>
          </a:prstGeom>
          <a:ln w="28575">
            <a:solidFill>
              <a:srgbClr val="7030A0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de flecha 20">
            <a:extLst>
              <a:ext uri="{FF2B5EF4-FFF2-40B4-BE49-F238E27FC236}">
                <a16:creationId xmlns:a16="http://schemas.microsoft.com/office/drawing/2014/main" id="{53A531C4-CD09-C74F-B277-64B14C89C5DE}"/>
              </a:ext>
            </a:extLst>
          </p:cNvPr>
          <p:cNvCxnSpPr>
            <a:cxnSpLocks/>
          </p:cNvCxnSpPr>
          <p:nvPr/>
        </p:nvCxnSpPr>
        <p:spPr>
          <a:xfrm flipH="1">
            <a:off x="2061964" y="5124644"/>
            <a:ext cx="2783513" cy="0"/>
          </a:xfrm>
          <a:prstGeom prst="straightConnector1">
            <a:avLst/>
          </a:prstGeom>
          <a:ln w="28575">
            <a:solidFill>
              <a:srgbClr val="7030A0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de flecha 22">
            <a:extLst>
              <a:ext uri="{FF2B5EF4-FFF2-40B4-BE49-F238E27FC236}">
                <a16:creationId xmlns:a16="http://schemas.microsoft.com/office/drawing/2014/main" id="{B67B09D2-B934-234E-AAEA-6C6CE3B29E71}"/>
              </a:ext>
            </a:extLst>
          </p:cNvPr>
          <p:cNvCxnSpPr>
            <a:cxnSpLocks/>
          </p:cNvCxnSpPr>
          <p:nvPr/>
        </p:nvCxnSpPr>
        <p:spPr>
          <a:xfrm flipV="1">
            <a:off x="1965261" y="613309"/>
            <a:ext cx="3890510" cy="4511335"/>
          </a:xfrm>
          <a:prstGeom prst="straightConnector1">
            <a:avLst/>
          </a:prstGeom>
          <a:ln w="28575">
            <a:solidFill>
              <a:srgbClr val="7030A0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ángulo 26">
            <a:extLst>
              <a:ext uri="{FF2B5EF4-FFF2-40B4-BE49-F238E27FC236}">
                <a16:creationId xmlns:a16="http://schemas.microsoft.com/office/drawing/2014/main" id="{9328E9A5-C13F-1A4B-AFAC-A260AC44ED05}"/>
              </a:ext>
            </a:extLst>
          </p:cNvPr>
          <p:cNvSpPr/>
          <p:nvPr/>
        </p:nvSpPr>
        <p:spPr>
          <a:xfrm>
            <a:off x="4983415" y="4764604"/>
            <a:ext cx="19030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“Prudentia”</a:t>
            </a: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38946DC7-54D7-2F47-BE14-88E769D5DC19}"/>
              </a:ext>
            </a:extLst>
          </p:cNvPr>
          <p:cNvSpPr/>
          <p:nvPr/>
        </p:nvSpPr>
        <p:spPr>
          <a:xfrm>
            <a:off x="4937920" y="5010240"/>
            <a:ext cx="2020588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PRUDENCIA</a:t>
            </a:r>
          </a:p>
        </p:txBody>
      </p:sp>
    </p:spTree>
    <p:extLst>
      <p:ext uri="{BB962C8B-B14F-4D97-AF65-F5344CB8AC3E}">
        <p14:creationId xmlns:p14="http://schemas.microsoft.com/office/powerpoint/2010/main" val="2616227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5780" y="44624"/>
            <a:ext cx="11377263" cy="1008112"/>
          </a:xfrm>
        </p:spPr>
        <p:txBody>
          <a:bodyPr>
            <a:normAutofit/>
          </a:bodyPr>
          <a:lstStyle/>
          <a:p>
            <a:pPr algn="ctr"/>
            <a:r>
              <a:rPr lang="es-CL" sz="3600" b="1" dirty="0">
                <a:solidFill>
                  <a:schemeClr val="tx1"/>
                </a:solidFill>
                <a:latin typeface="Calibri" pitchFamily="34" charset="0"/>
              </a:rPr>
              <a:t>DE QUÉ HABLAMOS CUANDO DECIMOS CORRUPCIÓN</a:t>
            </a:r>
            <a:br>
              <a:rPr lang="es-CL" sz="3600" b="1" dirty="0">
                <a:solidFill>
                  <a:schemeClr val="tx1"/>
                </a:solidFill>
                <a:latin typeface="Calibri" pitchFamily="34" charset="0"/>
              </a:rPr>
            </a:br>
            <a:r>
              <a:rPr lang="es-CL" sz="2400" i="1" dirty="0">
                <a:solidFill>
                  <a:srgbClr val="002060"/>
                </a:solidFill>
              </a:rPr>
              <a:t>(Algunas definiciones) </a:t>
            </a:r>
            <a:endParaRPr lang="es-CO" sz="2400" i="1" dirty="0">
              <a:solidFill>
                <a:srgbClr val="002060"/>
              </a:solidFill>
            </a:endParaRPr>
          </a:p>
        </p:txBody>
      </p:sp>
      <p:sp>
        <p:nvSpPr>
          <p:cNvPr id="4" name="Llamada rectangular redondeada 3"/>
          <p:cNvSpPr/>
          <p:nvPr/>
        </p:nvSpPr>
        <p:spPr>
          <a:xfrm>
            <a:off x="405780" y="4149081"/>
            <a:ext cx="2418822" cy="1872208"/>
          </a:xfrm>
          <a:prstGeom prst="wedgeRoundRectCallou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/>
            </a:solidFill>
          </a:ln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914400">
              <a:defRPr/>
            </a:pPr>
            <a:r>
              <a:rPr lang="es-CL" sz="2000" b="1" dirty="0">
                <a:solidFill>
                  <a:srgbClr val="40558A"/>
                </a:solidFill>
              </a:rPr>
              <a:t>Una desviación de la orientación original al bien público hacia el interés privado.</a:t>
            </a:r>
          </a:p>
        </p:txBody>
      </p:sp>
      <p:sp>
        <p:nvSpPr>
          <p:cNvPr id="5" name="Rectángulo 4"/>
          <p:cNvSpPr/>
          <p:nvPr/>
        </p:nvSpPr>
        <p:spPr>
          <a:xfrm>
            <a:off x="261764" y="6233616"/>
            <a:ext cx="1704313" cy="363736"/>
          </a:xfrm>
          <a:prstGeom prst="rect">
            <a:avLst/>
          </a:prstGeom>
          <a:scene3d>
            <a:camera prst="isometricOffAxis1Right"/>
            <a:lightRig rig="threePt" dir="t"/>
          </a:scene3d>
        </p:spPr>
        <p:txBody>
          <a:bodyPr wrap="square">
            <a:spAutoFit/>
          </a:bodyPr>
          <a:lstStyle/>
          <a:p>
            <a:pPr algn="r" defTabSz="914400">
              <a:defRPr/>
            </a:pPr>
            <a:r>
              <a:rPr lang="es-ES_tradnl" sz="2000" b="1" dirty="0">
                <a:solidFill>
                  <a:srgbClr val="40558A"/>
                </a:solidFill>
              </a:rPr>
              <a:t>Aristóteles</a:t>
            </a:r>
          </a:p>
        </p:txBody>
      </p:sp>
      <p:sp>
        <p:nvSpPr>
          <p:cNvPr id="6" name="Llamada rectangular redondeada 5"/>
          <p:cNvSpPr/>
          <p:nvPr/>
        </p:nvSpPr>
        <p:spPr>
          <a:xfrm>
            <a:off x="3214092" y="3501008"/>
            <a:ext cx="2160240" cy="1872208"/>
          </a:xfrm>
          <a:prstGeom prst="wedgeRoundRectCallou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defTabSz="914400">
              <a:defRPr/>
            </a:pPr>
            <a:r>
              <a:rPr lang="es-CL" sz="2000" b="1" dirty="0">
                <a:solidFill>
                  <a:srgbClr val="40558A"/>
                </a:solidFill>
              </a:rPr>
              <a:t>Todo abuso del poder público para beneficio privado. </a:t>
            </a:r>
            <a:endParaRPr lang="es-CL" dirty="0">
              <a:solidFill>
                <a:srgbClr val="40558A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3120317" y="5621178"/>
            <a:ext cx="2056973" cy="400110"/>
          </a:xfrm>
          <a:prstGeom prst="rect">
            <a:avLst/>
          </a:prstGeom>
          <a:scene3d>
            <a:camera prst="isometricOffAxis1Right"/>
            <a:lightRig rig="threePt" dir="t"/>
          </a:scene3d>
        </p:spPr>
        <p:txBody>
          <a:bodyPr wrap="none">
            <a:spAutoFit/>
          </a:bodyPr>
          <a:lstStyle/>
          <a:p>
            <a:pPr lvl="0" algn="just" defTabSz="914400">
              <a:defRPr/>
            </a:pPr>
            <a:r>
              <a:rPr lang="es-CL" sz="2000" b="1" dirty="0">
                <a:solidFill>
                  <a:srgbClr val="40558A"/>
                </a:solidFill>
              </a:rPr>
              <a:t>Banco Mundial</a:t>
            </a:r>
          </a:p>
        </p:txBody>
      </p:sp>
      <p:sp>
        <p:nvSpPr>
          <p:cNvPr id="10" name="Llamada rectangular redondeada 9"/>
          <p:cNvSpPr/>
          <p:nvPr/>
        </p:nvSpPr>
        <p:spPr>
          <a:xfrm>
            <a:off x="8893969" y="692696"/>
            <a:ext cx="2961083" cy="4248472"/>
          </a:xfrm>
          <a:prstGeom prst="wedgeRoundRectCallou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914400">
              <a:defRPr/>
            </a:pPr>
            <a:r>
              <a:rPr lang="es-CL" sz="1800" b="1" dirty="0">
                <a:solidFill>
                  <a:srgbClr val="40558A"/>
                </a:solidFill>
              </a:rPr>
              <a:t>Es el comportamiento que se aparta de los deberes formales de la función pública debido a consideraciones pecuniarias privadas (personales, de cercanía familiar, de camarillas, </a:t>
            </a:r>
            <a:r>
              <a:rPr lang="es-CL" sz="1800" b="1" dirty="0" err="1">
                <a:solidFill>
                  <a:srgbClr val="40558A"/>
                </a:solidFill>
              </a:rPr>
              <a:t>etc</a:t>
            </a:r>
            <a:r>
              <a:rPr lang="es-CL" sz="1800" b="1" dirty="0">
                <a:solidFill>
                  <a:srgbClr val="40558A"/>
                </a:solidFill>
              </a:rPr>
              <a:t>) o beneficios privados, o viola las reglas del ejercicio de cierto tipo de influencia privada. 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9584470" y="5445224"/>
            <a:ext cx="686406" cy="400110"/>
          </a:xfrm>
          <a:prstGeom prst="rect">
            <a:avLst/>
          </a:prstGeom>
          <a:scene3d>
            <a:camera prst="isometricOffAxis1Right"/>
            <a:lightRig rig="threePt" dir="t"/>
          </a:scene3d>
        </p:spPr>
        <p:txBody>
          <a:bodyPr wrap="none">
            <a:spAutoFit/>
          </a:bodyPr>
          <a:lstStyle/>
          <a:p>
            <a:pPr algn="r"/>
            <a:r>
              <a:rPr lang="es-CL" sz="2000" b="1" dirty="0" err="1">
                <a:solidFill>
                  <a:srgbClr val="40558A"/>
                </a:solidFill>
              </a:rPr>
              <a:t>Nye</a:t>
            </a:r>
            <a:endParaRPr lang="es-CL" sz="2000" b="1" dirty="0">
              <a:solidFill>
                <a:srgbClr val="40558A"/>
              </a:solidFill>
            </a:endParaRPr>
          </a:p>
        </p:txBody>
      </p:sp>
      <p:sp>
        <p:nvSpPr>
          <p:cNvPr id="12" name="Llamada rectangular redondeada 11"/>
          <p:cNvSpPr/>
          <p:nvPr/>
        </p:nvSpPr>
        <p:spPr>
          <a:xfrm>
            <a:off x="5734372" y="1700808"/>
            <a:ext cx="2800628" cy="3240360"/>
          </a:xfrm>
          <a:prstGeom prst="wedgeRoundRectCallou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2060"/>
            </a:solidFill>
          </a:ln>
          <a:scene3d>
            <a:camera prst="isometricOffAxis1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CO" altLang="es-CO" sz="1800" b="1" dirty="0">
              <a:solidFill>
                <a:srgbClr val="40558A"/>
              </a:solidFill>
            </a:endParaRPr>
          </a:p>
          <a:p>
            <a:pPr algn="just"/>
            <a:r>
              <a:rPr lang="es-CO" altLang="es-CO" sz="1800" b="1" dirty="0">
                <a:solidFill>
                  <a:srgbClr val="40558A"/>
                </a:solidFill>
              </a:rPr>
              <a:t>El mal uso del poder público o de la autoridad para el beneficio particular, </a:t>
            </a:r>
          </a:p>
          <a:p>
            <a:pPr algn="just"/>
            <a:r>
              <a:rPr lang="es-CO" altLang="es-CO" sz="1800" b="1" dirty="0">
                <a:solidFill>
                  <a:srgbClr val="40558A"/>
                </a:solidFill>
              </a:rPr>
              <a:t>por medio del soborno, la extorsión, la venta de influencias, el nepotismo, el fraude,</a:t>
            </a:r>
          </a:p>
          <a:p>
            <a:pPr algn="just"/>
            <a:r>
              <a:rPr lang="es-CO" altLang="es-CO" sz="1800" b="1" dirty="0">
                <a:solidFill>
                  <a:srgbClr val="40558A"/>
                </a:solidFill>
              </a:rPr>
              <a:t>el tráfico de dinero y el desfalco. </a:t>
            </a:r>
          </a:p>
          <a:p>
            <a:pPr defTabSz="914400">
              <a:defRPr/>
            </a:pPr>
            <a:endParaRPr lang="es-CL" sz="1800" b="1" dirty="0">
              <a:solidFill>
                <a:srgbClr val="40558A"/>
              </a:solidFill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6222985" y="5373216"/>
            <a:ext cx="861133" cy="400110"/>
          </a:xfrm>
          <a:prstGeom prst="rect">
            <a:avLst/>
          </a:prstGeom>
          <a:scene3d>
            <a:camera prst="isometricOffAxis1Right"/>
            <a:lightRig rig="threePt" dir="t"/>
          </a:scene3d>
        </p:spPr>
        <p:txBody>
          <a:bodyPr wrap="none">
            <a:spAutoFit/>
          </a:bodyPr>
          <a:lstStyle/>
          <a:p>
            <a:pPr algn="r" defTabSz="914400">
              <a:defRPr/>
            </a:pPr>
            <a:r>
              <a:rPr lang="es-CL" sz="2000" b="1" dirty="0">
                <a:solidFill>
                  <a:srgbClr val="40558A"/>
                </a:solidFill>
              </a:rPr>
              <a:t>PNUD</a:t>
            </a:r>
          </a:p>
        </p:txBody>
      </p:sp>
    </p:spTree>
    <p:extLst>
      <p:ext uri="{BB962C8B-B14F-4D97-AF65-F5344CB8AC3E}">
        <p14:creationId xmlns:p14="http://schemas.microsoft.com/office/powerpoint/2010/main" val="1704586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  <p:bldP spid="10" grpId="0" animBg="1"/>
      <p:bldP spid="11" grpId="0"/>
      <p:bldP spid="12" grpId="0" animBg="1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 bwMode="auto">
          <a:xfrm>
            <a:off x="7318548" y="1412776"/>
            <a:ext cx="453650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es-E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 defTabSz="455613">
              <a:defRPr/>
            </a:pPr>
            <a:r>
              <a:rPr lang="es-CO" sz="3200" b="1" dirty="0">
                <a:latin typeface="Aharoni" pitchFamily="2" charset="-79"/>
                <a:ea typeface="+mn-ea"/>
                <a:cs typeface="Aharoni" pitchFamily="2" charset="-79"/>
              </a:rPr>
              <a:t>Causas</a:t>
            </a:r>
          </a:p>
        </p:txBody>
      </p:sp>
      <p:sp>
        <p:nvSpPr>
          <p:cNvPr id="6" name="8 Rectángulo"/>
          <p:cNvSpPr>
            <a:spLocks noChangeArrowheads="1"/>
          </p:cNvSpPr>
          <p:nvPr/>
        </p:nvSpPr>
        <p:spPr bwMode="auto">
          <a:xfrm>
            <a:off x="25254" y="4706272"/>
            <a:ext cx="338437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s-E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 algn="ctr"/>
            <a:r>
              <a:rPr lang="es-CO" altLang="es-CO" sz="3200" b="1" dirty="0">
                <a:latin typeface="Aharoni" pitchFamily="2" charset="0"/>
                <a:cs typeface="Aharoni" pitchFamily="2" charset="0"/>
              </a:rPr>
              <a:t>Efectos</a:t>
            </a:r>
          </a:p>
        </p:txBody>
      </p:sp>
      <p:sp>
        <p:nvSpPr>
          <p:cNvPr id="5" name="Pentágono 4"/>
          <p:cNvSpPr/>
          <p:nvPr/>
        </p:nvSpPr>
        <p:spPr>
          <a:xfrm>
            <a:off x="621804" y="188640"/>
            <a:ext cx="7920880" cy="3096344"/>
          </a:xfrm>
          <a:prstGeom prst="homePlat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CO" altLang="es-CO" sz="1700" b="1" dirty="0">
                <a:solidFill>
                  <a:schemeClr val="tx1"/>
                </a:solidFill>
              </a:rPr>
              <a:t>Ausencia de normas, reglamentos, políticas y leyes.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CO" altLang="es-CO" sz="1700" b="1" dirty="0">
                <a:solidFill>
                  <a:schemeClr val="tx1"/>
                </a:solidFill>
              </a:rPr>
              <a:t>Debilidad de los sistemas de control y supervisión.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CO" altLang="es-CO" sz="1700" b="1" dirty="0">
                <a:solidFill>
                  <a:schemeClr val="tx1"/>
                </a:solidFill>
              </a:rPr>
              <a:t>Falta de transparencia.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CO" altLang="es-CO" sz="1700" b="1" dirty="0">
                <a:solidFill>
                  <a:schemeClr val="tx1"/>
                </a:solidFill>
              </a:rPr>
              <a:t>Monopolio del poder.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CO" altLang="es-CO" sz="1700" b="1" dirty="0">
                <a:solidFill>
                  <a:schemeClr val="tx1"/>
                </a:solidFill>
              </a:rPr>
              <a:t>Alto grado de discrecionalidad.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CO" altLang="es-CO" sz="1700" b="1" dirty="0">
                <a:solidFill>
                  <a:schemeClr val="tx1"/>
                </a:solidFill>
              </a:rPr>
              <a:t>Salarios bajos.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CO" altLang="es-CO" sz="1700" b="1" dirty="0">
                <a:solidFill>
                  <a:schemeClr val="tx1"/>
                </a:solidFill>
              </a:rPr>
              <a:t>Ausencia de rendición de cuentas (</a:t>
            </a:r>
            <a:r>
              <a:rPr lang="es-CO" altLang="es-CO" sz="1700" b="1" dirty="0" err="1">
                <a:solidFill>
                  <a:schemeClr val="tx1"/>
                </a:solidFill>
              </a:rPr>
              <a:t>Acountability</a:t>
            </a:r>
            <a:r>
              <a:rPr lang="es-CO" altLang="es-CO" sz="1700" b="1" dirty="0">
                <a:solidFill>
                  <a:schemeClr val="tx1"/>
                </a:solidFill>
              </a:rPr>
              <a:t>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CO" altLang="es-CO" sz="1700" b="1" dirty="0">
                <a:solidFill>
                  <a:schemeClr val="tx1"/>
                </a:solidFill>
              </a:rPr>
              <a:t>Baja tasa de detección.  </a:t>
            </a:r>
          </a:p>
        </p:txBody>
      </p:sp>
      <p:grpSp>
        <p:nvGrpSpPr>
          <p:cNvPr id="9" name="Grupo 8"/>
          <p:cNvGrpSpPr/>
          <p:nvPr/>
        </p:nvGrpSpPr>
        <p:grpSpPr>
          <a:xfrm>
            <a:off x="2638028" y="3356992"/>
            <a:ext cx="9033320" cy="3416320"/>
            <a:chOff x="2638028" y="3356992"/>
            <a:chExt cx="9033320" cy="3416320"/>
          </a:xfrm>
        </p:grpSpPr>
        <p:sp>
          <p:nvSpPr>
            <p:cNvPr id="7" name="Pentágono 6"/>
            <p:cNvSpPr/>
            <p:nvPr/>
          </p:nvSpPr>
          <p:spPr>
            <a:xfrm rot="10800000">
              <a:off x="2638028" y="3501007"/>
              <a:ext cx="9033320" cy="3168352"/>
            </a:xfrm>
            <a:prstGeom prst="homePlate">
              <a:avLst/>
            </a:prstGeom>
            <a:ln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8" name="Rectángulo 7"/>
            <p:cNvSpPr/>
            <p:nvPr/>
          </p:nvSpPr>
          <p:spPr>
            <a:xfrm>
              <a:off x="4150196" y="3356992"/>
              <a:ext cx="7521152" cy="34163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-342900">
                <a:lnSpc>
                  <a:spcPct val="150000"/>
                </a:lnSpc>
                <a:buFont typeface="Wingdings" panose="05000000000000000000" pitchFamily="2" charset="2"/>
                <a:buChar char="q"/>
              </a:pPr>
              <a:r>
                <a:rPr lang="es-CO" altLang="es-CO" sz="1800" b="1" dirty="0">
                  <a:solidFill>
                    <a:srgbClr val="0070C0"/>
                  </a:solidFill>
                </a:rPr>
                <a:t>Debilita los valores fundamentales en la sociedad y propicia escenarios de conflicto y guerra.</a:t>
              </a:r>
            </a:p>
            <a:p>
              <a:pPr indent="-342900">
                <a:lnSpc>
                  <a:spcPct val="150000"/>
                </a:lnSpc>
                <a:buFont typeface="Wingdings" panose="05000000000000000000" pitchFamily="2" charset="2"/>
                <a:buChar char="q"/>
              </a:pPr>
              <a:r>
                <a:rPr lang="es-CO" altLang="es-CO" sz="1800" b="1" dirty="0">
                  <a:solidFill>
                    <a:srgbClr val="0070C0"/>
                  </a:solidFill>
                </a:rPr>
                <a:t>Reduce los beneficios de la competencia económica.</a:t>
              </a:r>
            </a:p>
            <a:p>
              <a:pPr indent="-342900">
                <a:lnSpc>
                  <a:spcPct val="150000"/>
                </a:lnSpc>
                <a:buFont typeface="Wingdings" panose="05000000000000000000" pitchFamily="2" charset="2"/>
                <a:buChar char="q"/>
              </a:pPr>
              <a:r>
                <a:rPr lang="es-CO" altLang="es-CO" sz="1800" b="1" dirty="0">
                  <a:solidFill>
                    <a:srgbClr val="0070C0"/>
                  </a:solidFill>
                </a:rPr>
                <a:t>Favorece el ingreso de capitales provenientes de actividades </a:t>
              </a:r>
            </a:p>
            <a:p>
              <a:pPr>
                <a:lnSpc>
                  <a:spcPct val="150000"/>
                </a:lnSpc>
              </a:pPr>
              <a:r>
                <a:rPr lang="es-CO" altLang="es-CO" sz="1800" b="1" dirty="0">
                  <a:solidFill>
                    <a:srgbClr val="0070C0"/>
                  </a:solidFill>
                </a:rPr>
                <a:t>     ilícitas a la economía.</a:t>
              </a:r>
            </a:p>
            <a:p>
              <a:pPr indent="-342900">
                <a:lnSpc>
                  <a:spcPct val="150000"/>
                </a:lnSpc>
                <a:buFont typeface="Wingdings" panose="05000000000000000000" pitchFamily="2" charset="2"/>
                <a:buChar char="q"/>
              </a:pPr>
              <a:r>
                <a:rPr lang="es-CO" altLang="es-CO" sz="1800" b="1" dirty="0">
                  <a:solidFill>
                    <a:srgbClr val="0070C0"/>
                  </a:solidFill>
                </a:rPr>
                <a:t>Encarece las compras estatales.</a:t>
              </a:r>
            </a:p>
            <a:p>
              <a:pPr indent="-342900">
                <a:lnSpc>
                  <a:spcPct val="150000"/>
                </a:lnSpc>
                <a:buFont typeface="Wingdings" panose="05000000000000000000" pitchFamily="2" charset="2"/>
                <a:buChar char="q"/>
              </a:pPr>
              <a:r>
                <a:rPr lang="es-CO" altLang="es-CO" sz="1800" b="1" dirty="0">
                  <a:solidFill>
                    <a:srgbClr val="0070C0"/>
                  </a:solidFill>
                </a:rPr>
                <a:t>Desalienta la inversión nacional y extranjera.</a:t>
              </a:r>
            </a:p>
            <a:p>
              <a:pPr indent="-342900">
                <a:lnSpc>
                  <a:spcPct val="150000"/>
                </a:lnSpc>
                <a:buFont typeface="Wingdings" panose="05000000000000000000" pitchFamily="2" charset="2"/>
                <a:buChar char="q"/>
              </a:pPr>
              <a:r>
                <a:rPr lang="es-CO" altLang="es-CO" sz="1800" b="1" dirty="0">
                  <a:solidFill>
                    <a:srgbClr val="0070C0"/>
                  </a:solidFill>
                </a:rPr>
                <a:t>Desestimula la participación ciudadana.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17038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70075" y="-111292"/>
            <a:ext cx="6192689" cy="1380052"/>
          </a:xfrm>
        </p:spPr>
        <p:txBody>
          <a:bodyPr>
            <a:normAutofit fontScale="90000"/>
          </a:bodyPr>
          <a:lstStyle/>
          <a:p>
            <a:pPr algn="just"/>
            <a:r>
              <a:rPr lang="es-AR" sz="2800" b="1" dirty="0">
                <a:solidFill>
                  <a:schemeClr val="accent5"/>
                </a:solidFill>
              </a:rPr>
              <a:t>DEL LAVADO DE ACTIVOS-LA- Y </a:t>
            </a:r>
            <a:br>
              <a:rPr lang="es-AR" sz="2800" b="1" dirty="0">
                <a:solidFill>
                  <a:schemeClr val="accent5"/>
                </a:solidFill>
              </a:rPr>
            </a:br>
            <a:r>
              <a:rPr lang="es-AR" sz="2800" b="1" dirty="0">
                <a:solidFill>
                  <a:schemeClr val="accent5"/>
                </a:solidFill>
              </a:rPr>
              <a:t>FINANCIAMIENTO DEL TERRORISMO-FT-</a:t>
            </a:r>
            <a:br>
              <a:rPr lang="es-AR" sz="2800" b="1" dirty="0">
                <a:solidFill>
                  <a:srgbClr val="002060"/>
                </a:solidFill>
              </a:rPr>
            </a:br>
            <a:r>
              <a:rPr lang="es-AR" sz="2800" b="1" dirty="0">
                <a:solidFill>
                  <a:srgbClr val="002060"/>
                </a:solidFill>
              </a:rPr>
              <a:t>                               </a:t>
            </a:r>
            <a:endParaRPr lang="es-AR" sz="2800" b="1" dirty="0">
              <a:solidFill>
                <a:srgbClr val="7030A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133973" y="1203250"/>
            <a:ext cx="9289032" cy="25137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AR" sz="2000" b="1" dirty="0"/>
              <a:t>Ningún país, economía o sector es inmune al delito de lavado de activos</a:t>
            </a:r>
          </a:p>
          <a:p>
            <a:pPr marL="0" indent="0" algn="just">
              <a:buNone/>
            </a:pPr>
            <a:r>
              <a:rPr lang="es-AR" sz="2100" b="1" dirty="0"/>
              <a:t>El LA y el FT tienen efectos transversales perversos y devastadores: distribución del poder económico, afectación de la integridad del sistema financiero, de la seguridad del estado, daños reputacionales y en el desarrollo social y humano.</a:t>
            </a:r>
          </a:p>
        </p:txBody>
      </p:sp>
      <p:sp>
        <p:nvSpPr>
          <p:cNvPr id="10" name="Flecha curvada hacia arriba 9"/>
          <p:cNvSpPr/>
          <p:nvPr/>
        </p:nvSpPr>
        <p:spPr>
          <a:xfrm>
            <a:off x="981844" y="5445224"/>
            <a:ext cx="2088232" cy="432048"/>
          </a:xfrm>
          <a:prstGeom prst="curvedUp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2399">
              <a:solidFill>
                <a:schemeClr val="tx1"/>
              </a:solidFill>
            </a:endParaRPr>
          </a:p>
        </p:txBody>
      </p:sp>
      <p:sp>
        <p:nvSpPr>
          <p:cNvPr id="11" name="Flecha curvada hacia arriba 10"/>
          <p:cNvSpPr/>
          <p:nvPr/>
        </p:nvSpPr>
        <p:spPr>
          <a:xfrm>
            <a:off x="3214093" y="5445224"/>
            <a:ext cx="1872207" cy="432048"/>
          </a:xfrm>
          <a:prstGeom prst="curvedUp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2399">
              <a:solidFill>
                <a:schemeClr val="tx1"/>
              </a:solidFill>
            </a:endParaRPr>
          </a:p>
        </p:txBody>
      </p:sp>
      <p:sp>
        <p:nvSpPr>
          <p:cNvPr id="12" name="Flecha curvada hacia arriba 11"/>
          <p:cNvSpPr/>
          <p:nvPr/>
        </p:nvSpPr>
        <p:spPr>
          <a:xfrm>
            <a:off x="5356047" y="5457627"/>
            <a:ext cx="2124404" cy="419645"/>
          </a:xfrm>
          <a:prstGeom prst="curvedUp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2399">
              <a:solidFill>
                <a:schemeClr val="tx1"/>
              </a:solidFill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292765" y="1340768"/>
            <a:ext cx="1490663" cy="1872208"/>
            <a:chOff x="292765" y="1340768"/>
            <a:chExt cx="1490663" cy="1872208"/>
          </a:xfrm>
        </p:grpSpPr>
        <p:pic>
          <p:nvPicPr>
            <p:cNvPr id="14" name="Imagen 13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2765" y="2348880"/>
              <a:ext cx="1490663" cy="86409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5" name="Imagen 1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2765" y="1340768"/>
              <a:ext cx="1490663" cy="1008112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8" name="Esquina doblada 17"/>
          <p:cNvSpPr/>
          <p:nvPr/>
        </p:nvSpPr>
        <p:spPr>
          <a:xfrm>
            <a:off x="405780" y="4096342"/>
            <a:ext cx="1872208" cy="1348882"/>
          </a:xfrm>
          <a:prstGeom prst="foldedCorner">
            <a:avLst/>
          </a:prstGeom>
          <a:ln>
            <a:solidFill>
              <a:schemeClr val="accent4">
                <a:lumMod val="7500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/>
              <a:t>Efectos Financieros </a:t>
            </a:r>
          </a:p>
        </p:txBody>
      </p:sp>
      <p:sp>
        <p:nvSpPr>
          <p:cNvPr id="19" name="Esquina doblada 18"/>
          <p:cNvSpPr/>
          <p:nvPr/>
        </p:nvSpPr>
        <p:spPr>
          <a:xfrm>
            <a:off x="4438228" y="4096342"/>
            <a:ext cx="2012562" cy="1348882"/>
          </a:xfrm>
          <a:prstGeom prst="foldedCorner">
            <a:avLst/>
          </a:prstGeom>
          <a:ln>
            <a:solidFill>
              <a:schemeClr val="accent4">
                <a:lumMod val="7500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/>
              <a:t>Efectos Económicos</a:t>
            </a:r>
          </a:p>
        </p:txBody>
      </p:sp>
      <p:sp>
        <p:nvSpPr>
          <p:cNvPr id="20" name="Esquina doblada 19"/>
          <p:cNvSpPr/>
          <p:nvPr/>
        </p:nvSpPr>
        <p:spPr>
          <a:xfrm>
            <a:off x="2422004" y="4096341"/>
            <a:ext cx="1800200" cy="1348883"/>
          </a:xfrm>
          <a:prstGeom prst="foldedCorner">
            <a:avLst/>
          </a:prstGeom>
          <a:ln>
            <a:solidFill>
              <a:schemeClr val="accent4">
                <a:lumMod val="7500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/>
              <a:t>Amenazas Sociales</a:t>
            </a:r>
          </a:p>
        </p:txBody>
      </p:sp>
      <p:sp>
        <p:nvSpPr>
          <p:cNvPr id="21" name="Esquina doblada 20"/>
          <p:cNvSpPr/>
          <p:nvPr/>
        </p:nvSpPr>
        <p:spPr>
          <a:xfrm>
            <a:off x="6670139" y="4096341"/>
            <a:ext cx="2551281" cy="1348882"/>
          </a:xfrm>
          <a:prstGeom prst="foldedCorner">
            <a:avLst/>
          </a:prstGeom>
          <a:ln>
            <a:solidFill>
              <a:schemeClr val="accent4">
                <a:lumMod val="7500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/>
              <a:t>Costos </a:t>
            </a:r>
            <a:r>
              <a:rPr lang="es-CO" b="1" dirty="0" err="1"/>
              <a:t>Reputacionales</a:t>
            </a:r>
            <a:r>
              <a:rPr lang="es-CO" b="1" dirty="0"/>
              <a:t> </a:t>
            </a:r>
          </a:p>
        </p:txBody>
      </p:sp>
      <p:sp>
        <p:nvSpPr>
          <p:cNvPr id="22" name="Igual que 21"/>
          <p:cNvSpPr/>
          <p:nvPr/>
        </p:nvSpPr>
        <p:spPr>
          <a:xfrm>
            <a:off x="9262765" y="4365104"/>
            <a:ext cx="432048" cy="576064"/>
          </a:xfrm>
          <a:prstGeom prst="mathEqual">
            <a:avLst/>
          </a:prstGeom>
          <a:solidFill>
            <a:srgbClr val="7030A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tx2"/>
              </a:solidFill>
            </a:endParaRPr>
          </a:p>
        </p:txBody>
      </p:sp>
      <p:sp>
        <p:nvSpPr>
          <p:cNvPr id="25" name="Cerrar llave 24"/>
          <p:cNvSpPr/>
          <p:nvPr/>
        </p:nvSpPr>
        <p:spPr>
          <a:xfrm>
            <a:off x="1701924" y="1340768"/>
            <a:ext cx="226403" cy="1872208"/>
          </a:xfrm>
          <a:prstGeom prst="rightBrace">
            <a:avLst>
              <a:gd name="adj1" fmla="val 8331"/>
              <a:gd name="adj2" fmla="val 46322"/>
            </a:avLst>
          </a:prstGeom>
          <a:noFill/>
          <a:ln w="28575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 b="1" dirty="0"/>
          </a:p>
        </p:txBody>
      </p:sp>
      <p:sp>
        <p:nvSpPr>
          <p:cNvPr id="24" name="Pergamino vertical 23"/>
          <p:cNvSpPr/>
          <p:nvPr/>
        </p:nvSpPr>
        <p:spPr>
          <a:xfrm>
            <a:off x="9496675" y="3416598"/>
            <a:ext cx="2286369" cy="2604690"/>
          </a:xfrm>
          <a:prstGeom prst="verticalScroll">
            <a:avLst/>
          </a:prstGeom>
          <a:ln>
            <a:solidFill>
              <a:schemeClr val="accent4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/>
              <a:t>Desarrollo del País</a:t>
            </a:r>
          </a:p>
        </p:txBody>
      </p:sp>
    </p:spTree>
    <p:extLst>
      <p:ext uri="{BB962C8B-B14F-4D97-AF65-F5344CB8AC3E}">
        <p14:creationId xmlns:p14="http://schemas.microsoft.com/office/powerpoint/2010/main" val="4005502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 animBg="1"/>
      <p:bldP spid="11" grpId="0" animBg="1"/>
      <p:bldP spid="12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5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BACKUP 03 MARZO 2016\Desktop\descarg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69656">
            <a:off x="3624078" y="1289575"/>
            <a:ext cx="2902384" cy="2355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10 CuadroTexto"/>
          <p:cNvSpPr txBox="1"/>
          <p:nvPr/>
        </p:nvSpPr>
        <p:spPr>
          <a:xfrm>
            <a:off x="405780" y="917215"/>
            <a:ext cx="3071736" cy="1077218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lIns="91432" tIns="45717" rIns="91432" bIns="45717" rtlCol="0">
            <a:spAutoFit/>
          </a:bodyPr>
          <a:lstStyle/>
          <a:p>
            <a:pPr algn="ctr"/>
            <a:r>
              <a:rPr lang="es-CO" sz="3200" b="1" dirty="0">
                <a:solidFill>
                  <a:srgbClr val="000000"/>
                </a:solidFill>
              </a:rPr>
              <a:t>BUEN  GOBIERNO ES</a:t>
            </a:r>
            <a:r>
              <a:rPr lang="es-CO" b="1" dirty="0">
                <a:solidFill>
                  <a:srgbClr val="000000"/>
                </a:solidFill>
              </a:rPr>
              <a:t>: </a:t>
            </a:r>
          </a:p>
        </p:txBody>
      </p:sp>
      <p:sp>
        <p:nvSpPr>
          <p:cNvPr id="10" name="11 Flecha curvada hacia abajo"/>
          <p:cNvSpPr/>
          <p:nvPr/>
        </p:nvSpPr>
        <p:spPr bwMode="auto">
          <a:xfrm rot="1157192">
            <a:off x="877064" y="677675"/>
            <a:ext cx="4500163" cy="936613"/>
          </a:xfrm>
          <a:prstGeom prst="curvedDownArrow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32" tIns="45717" rIns="91432" bIns="45717" numCol="1" rtlCol="0" anchor="t" anchorCtr="0" compatLnSpc="1">
            <a:prstTxWarp prst="textNoShape">
              <a:avLst/>
            </a:prstTxWarp>
          </a:bodyPr>
          <a:lstStyle/>
          <a:p>
            <a:endParaRPr lang="es-CO" sz="24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" name="9 CuadroTexto"/>
          <p:cNvSpPr txBox="1"/>
          <p:nvPr/>
        </p:nvSpPr>
        <p:spPr>
          <a:xfrm>
            <a:off x="0" y="3632831"/>
            <a:ext cx="5374332" cy="3108537"/>
          </a:xfrm>
          <a:prstGeom prst="rect">
            <a:avLst/>
          </a:prstGeom>
          <a:noFill/>
        </p:spPr>
        <p:txBody>
          <a:bodyPr wrap="square" lIns="91432" tIns="45717" rIns="91432" bIns="45717" rtlCol="0">
            <a:spAutoFit/>
          </a:bodyPr>
          <a:lstStyle/>
          <a:p>
            <a:r>
              <a:rPr lang="es-CO" sz="2800" b="1" dirty="0">
                <a:solidFill>
                  <a:srgbClr val="000000"/>
                </a:solidFill>
                <a:latin typeface="Calibri"/>
              </a:rPr>
              <a:t>       más que un PRINCIPIO…  un          	</a:t>
            </a:r>
            <a:r>
              <a:rPr lang="es-CO" sz="2800" b="1" u="sng" dirty="0">
                <a:solidFill>
                  <a:srgbClr val="000000"/>
                </a:solidFill>
                <a:latin typeface="Calibri"/>
              </a:rPr>
              <a:t>BENEFICIO</a:t>
            </a:r>
            <a:r>
              <a:rPr lang="es-CO" sz="2800" b="1" dirty="0">
                <a:solidFill>
                  <a:srgbClr val="000000"/>
                </a:solidFill>
                <a:latin typeface="Calibri"/>
              </a:rPr>
              <a:t> en términos de:</a:t>
            </a:r>
          </a:p>
          <a:p>
            <a:endParaRPr lang="es-CO" sz="2800" b="1" dirty="0">
              <a:solidFill>
                <a:srgbClr val="000000"/>
              </a:solidFill>
              <a:latin typeface="Calibri"/>
            </a:endParaRPr>
          </a:p>
          <a:p>
            <a:pPr marL="799909" lvl="1" indent="-342872">
              <a:buFont typeface="Arial" panose="020B0604020202020204" pitchFamily="34" charset="0"/>
              <a:buChar char="•"/>
            </a:pPr>
            <a:r>
              <a:rPr lang="es-CO" sz="2800" b="1" dirty="0">
                <a:solidFill>
                  <a:srgbClr val="000000"/>
                </a:solidFill>
                <a:latin typeface="Calibri"/>
              </a:rPr>
              <a:t>Calidad de Información</a:t>
            </a:r>
          </a:p>
          <a:p>
            <a:pPr marL="799909" lvl="1" indent="-342872">
              <a:buFont typeface="Arial" panose="020B0604020202020204" pitchFamily="34" charset="0"/>
              <a:buChar char="•"/>
            </a:pPr>
            <a:r>
              <a:rPr lang="es-CO" sz="2800" b="1" dirty="0">
                <a:solidFill>
                  <a:srgbClr val="000000"/>
                </a:solidFill>
                <a:latin typeface="Calibri"/>
              </a:rPr>
              <a:t>Uso de la Información</a:t>
            </a:r>
          </a:p>
          <a:p>
            <a:pPr marL="799909" lvl="1" indent="-342872">
              <a:buFont typeface="Arial" panose="020B0604020202020204" pitchFamily="34" charset="0"/>
              <a:buChar char="•"/>
            </a:pPr>
            <a:r>
              <a:rPr lang="es-CO" sz="2800" b="1" dirty="0">
                <a:solidFill>
                  <a:srgbClr val="000000"/>
                </a:solidFill>
                <a:latin typeface="Calibri"/>
              </a:rPr>
              <a:t>Divulgación Proactiva de la Información</a:t>
            </a:r>
          </a:p>
        </p:txBody>
      </p:sp>
      <p:sp>
        <p:nvSpPr>
          <p:cNvPr id="13" name="10 CuadroTexto"/>
          <p:cNvSpPr txBox="1"/>
          <p:nvPr/>
        </p:nvSpPr>
        <p:spPr>
          <a:xfrm>
            <a:off x="8501738" y="620688"/>
            <a:ext cx="3342654" cy="1077212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lIns="91432" tIns="45717" rIns="91432" bIns="45717" rtlCol="0">
            <a:spAutoFit/>
          </a:bodyPr>
          <a:lstStyle/>
          <a:p>
            <a:pPr algn="ctr"/>
            <a:r>
              <a:rPr lang="es-CO" sz="3200" b="1" dirty="0">
                <a:solidFill>
                  <a:srgbClr val="000000"/>
                </a:solidFill>
              </a:rPr>
              <a:t>OPERACIONES ILÍCITAS</a:t>
            </a:r>
            <a:r>
              <a:rPr lang="es-CO" b="1" dirty="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3799" y="3656857"/>
            <a:ext cx="1675068" cy="1716359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8920" y="3668688"/>
            <a:ext cx="1768887" cy="1716359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6043" y="5396879"/>
            <a:ext cx="1682824" cy="1461122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4000" y="1703208"/>
            <a:ext cx="1833808" cy="196547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7301" y="1697900"/>
            <a:ext cx="1791620" cy="2019131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69124" y="1"/>
            <a:ext cx="1732614" cy="1700808"/>
          </a:xfrm>
          <a:prstGeom prst="rect">
            <a:avLst/>
          </a:prstGeom>
        </p:spPr>
      </p:pic>
      <p:cxnSp>
        <p:nvCxnSpPr>
          <p:cNvPr id="17" name="Conector recto 16"/>
          <p:cNvCxnSpPr/>
          <p:nvPr/>
        </p:nvCxnSpPr>
        <p:spPr>
          <a:xfrm>
            <a:off x="6780542" y="1628800"/>
            <a:ext cx="1042062" cy="2039887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ángulo 24"/>
          <p:cNvSpPr/>
          <p:nvPr/>
        </p:nvSpPr>
        <p:spPr>
          <a:xfrm rot="3633389">
            <a:off x="6941664" y="2477336"/>
            <a:ext cx="13057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000" b="1" dirty="0"/>
              <a:t>RUPTURA</a:t>
            </a:r>
            <a:r>
              <a:rPr lang="es-CO" b="1" dirty="0"/>
              <a:t> </a:t>
            </a:r>
          </a:p>
        </p:txBody>
      </p:sp>
      <p:pic>
        <p:nvPicPr>
          <p:cNvPr id="26" name="Imagen 25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8867" y="5373216"/>
            <a:ext cx="1718940" cy="1484783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0884" y="3668687"/>
            <a:ext cx="1753382" cy="1692696"/>
          </a:xfrm>
          <a:prstGeom prst="rect">
            <a:avLst/>
          </a:prstGeom>
        </p:spPr>
      </p:pic>
      <p:sp>
        <p:nvSpPr>
          <p:cNvPr id="29" name="AutoShape 4" descr="Resultado de imagen para operaciones ilicitas informÃ¡tica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pic>
        <p:nvPicPr>
          <p:cNvPr id="31" name="Imagen 30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0884" y="5373213"/>
            <a:ext cx="1747264" cy="1484786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 rot="900505">
            <a:off x="3549219" y="2301498"/>
            <a:ext cx="1920068" cy="6155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7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e</a:t>
            </a:r>
            <a:r>
              <a:rPr lang="es-ES" sz="17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n las cuentas </a:t>
            </a:r>
          </a:p>
          <a:p>
            <a:pPr algn="ctr"/>
            <a:r>
              <a:rPr lang="es-ES" sz="17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y recursos</a:t>
            </a:r>
          </a:p>
        </p:txBody>
      </p:sp>
    </p:spTree>
    <p:extLst>
      <p:ext uri="{BB962C8B-B14F-4D97-AF65-F5344CB8AC3E}">
        <p14:creationId xmlns:p14="http://schemas.microsoft.com/office/powerpoint/2010/main" val="1627192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5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75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25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75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25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75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25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75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25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 animBg="1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Imagen 2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9291" y="836710"/>
            <a:ext cx="5648849" cy="5904655"/>
          </a:xfrm>
          <a:prstGeom prst="rect">
            <a:avLst/>
          </a:prstGeom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62732" y="89102"/>
            <a:ext cx="11536336" cy="603594"/>
          </a:xfrm>
        </p:spPr>
        <p:txBody>
          <a:bodyPr>
            <a:normAutofit/>
          </a:bodyPr>
          <a:lstStyle/>
          <a:p>
            <a:pPr algn="just"/>
            <a:r>
              <a:rPr lang="es-CO" sz="2800" dirty="0"/>
              <a:t>  </a:t>
            </a:r>
            <a:r>
              <a:rPr lang="es-CO" sz="2800" b="1" dirty="0">
                <a:solidFill>
                  <a:srgbClr val="002060"/>
                </a:solidFill>
              </a:rPr>
              <a:t>ALGUNAS DENOMINACIONES EN PAISES LATINOAMERICANOS</a:t>
            </a:r>
          </a:p>
        </p:txBody>
      </p:sp>
      <p:grpSp>
        <p:nvGrpSpPr>
          <p:cNvPr id="9" name="Grupo 8"/>
          <p:cNvGrpSpPr/>
          <p:nvPr/>
        </p:nvGrpSpPr>
        <p:grpSpPr>
          <a:xfrm>
            <a:off x="6670476" y="5373216"/>
            <a:ext cx="3492136" cy="901244"/>
            <a:chOff x="6670476" y="5373216"/>
            <a:chExt cx="3492136" cy="901244"/>
          </a:xfrm>
        </p:grpSpPr>
        <p:sp>
          <p:nvSpPr>
            <p:cNvPr id="14" name="Rectángulo 13"/>
            <p:cNvSpPr/>
            <p:nvPr/>
          </p:nvSpPr>
          <p:spPr>
            <a:xfrm>
              <a:off x="7894612" y="5949280"/>
              <a:ext cx="2268000" cy="32518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800" b="1" dirty="0">
                  <a:solidFill>
                    <a:schemeClr val="tx1"/>
                  </a:solidFill>
                </a:rPr>
                <a:t>Lavado de activos</a:t>
              </a:r>
            </a:p>
          </p:txBody>
        </p:sp>
        <p:cxnSp>
          <p:nvCxnSpPr>
            <p:cNvPr id="22" name="Conector recto de flecha 21"/>
            <p:cNvCxnSpPr>
              <a:stCxn id="14" idx="1"/>
            </p:cNvCxnSpPr>
            <p:nvPr/>
          </p:nvCxnSpPr>
          <p:spPr>
            <a:xfrm flipH="1" flipV="1">
              <a:off x="6670476" y="5373216"/>
              <a:ext cx="1224136" cy="738654"/>
            </a:xfrm>
            <a:prstGeom prst="straightConnector1">
              <a:avLst/>
            </a:prstGeom>
            <a:ln w="28575">
              <a:miter lim="800000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upo 6"/>
          <p:cNvGrpSpPr/>
          <p:nvPr/>
        </p:nvGrpSpPr>
        <p:grpSpPr>
          <a:xfrm>
            <a:off x="6958510" y="5085184"/>
            <a:ext cx="3816158" cy="347466"/>
            <a:chOff x="6958510" y="5085184"/>
            <a:chExt cx="3816158" cy="347466"/>
          </a:xfrm>
        </p:grpSpPr>
        <p:sp>
          <p:nvSpPr>
            <p:cNvPr id="16" name="Rectángulo 15"/>
            <p:cNvSpPr/>
            <p:nvPr/>
          </p:nvSpPr>
          <p:spPr>
            <a:xfrm>
              <a:off x="8398668" y="5085184"/>
              <a:ext cx="2376000" cy="34746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800" b="1" dirty="0">
                  <a:solidFill>
                    <a:schemeClr val="tx1"/>
                  </a:solidFill>
                </a:rPr>
                <a:t>Blanqueo de dinero</a:t>
              </a:r>
            </a:p>
          </p:txBody>
        </p:sp>
        <p:cxnSp>
          <p:nvCxnSpPr>
            <p:cNvPr id="29" name="Conector recto de flecha 28"/>
            <p:cNvCxnSpPr>
              <a:stCxn id="16" idx="1"/>
            </p:cNvCxnSpPr>
            <p:nvPr/>
          </p:nvCxnSpPr>
          <p:spPr>
            <a:xfrm flipH="1" flipV="1">
              <a:off x="6958510" y="5122278"/>
              <a:ext cx="1440158" cy="136639"/>
            </a:xfrm>
            <a:prstGeom prst="straightConnector1">
              <a:avLst/>
            </a:prstGeom>
            <a:ln w="28575">
              <a:miter lim="800000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upo 5"/>
          <p:cNvGrpSpPr/>
          <p:nvPr/>
        </p:nvGrpSpPr>
        <p:grpSpPr>
          <a:xfrm>
            <a:off x="6836310" y="4146520"/>
            <a:ext cx="3878841" cy="578624"/>
            <a:chOff x="6836310" y="4146520"/>
            <a:chExt cx="3878841" cy="578624"/>
          </a:xfrm>
        </p:grpSpPr>
        <p:sp>
          <p:nvSpPr>
            <p:cNvPr id="20" name="Rectángulo 19"/>
            <p:cNvSpPr/>
            <p:nvPr/>
          </p:nvSpPr>
          <p:spPr>
            <a:xfrm>
              <a:off x="8807151" y="4146520"/>
              <a:ext cx="1908000" cy="578624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800" b="1" dirty="0">
                  <a:solidFill>
                    <a:schemeClr val="tx1"/>
                  </a:solidFill>
                </a:rPr>
                <a:t>Lavado de dinero o bienes </a:t>
              </a:r>
            </a:p>
          </p:txBody>
        </p:sp>
        <p:cxnSp>
          <p:nvCxnSpPr>
            <p:cNvPr id="32" name="Conector recto de flecha 31"/>
            <p:cNvCxnSpPr>
              <a:stCxn id="20" idx="1"/>
            </p:cNvCxnSpPr>
            <p:nvPr/>
          </p:nvCxnSpPr>
          <p:spPr>
            <a:xfrm flipH="1">
              <a:off x="6836310" y="4435832"/>
              <a:ext cx="1970841" cy="60843"/>
            </a:xfrm>
            <a:prstGeom prst="straightConnector1">
              <a:avLst/>
            </a:prstGeom>
            <a:ln w="28575">
              <a:miter lim="800000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upo 4"/>
          <p:cNvGrpSpPr/>
          <p:nvPr/>
        </p:nvGrpSpPr>
        <p:grpSpPr>
          <a:xfrm>
            <a:off x="7628463" y="2924944"/>
            <a:ext cx="4046309" cy="531213"/>
            <a:chOff x="7628463" y="2924944"/>
            <a:chExt cx="4046309" cy="531213"/>
          </a:xfrm>
        </p:grpSpPr>
        <p:sp>
          <p:nvSpPr>
            <p:cNvPr id="15" name="Rectángulo 14"/>
            <p:cNvSpPr/>
            <p:nvPr/>
          </p:nvSpPr>
          <p:spPr>
            <a:xfrm>
              <a:off x="9334772" y="2924944"/>
              <a:ext cx="2340000" cy="531213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800" b="1" dirty="0">
                  <a:solidFill>
                    <a:schemeClr val="tx1"/>
                  </a:solidFill>
                </a:rPr>
                <a:t>Lavado de bienes, derechos y valores</a:t>
              </a:r>
            </a:p>
          </p:txBody>
        </p:sp>
        <p:cxnSp>
          <p:nvCxnSpPr>
            <p:cNvPr id="38" name="Conector recto de flecha 37"/>
            <p:cNvCxnSpPr>
              <a:stCxn id="15" idx="1"/>
            </p:cNvCxnSpPr>
            <p:nvPr/>
          </p:nvCxnSpPr>
          <p:spPr>
            <a:xfrm flipH="1">
              <a:off x="7628463" y="3190551"/>
              <a:ext cx="1706309" cy="240201"/>
            </a:xfrm>
            <a:prstGeom prst="straightConnector1">
              <a:avLst/>
            </a:prstGeom>
            <a:ln w="28575">
              <a:miter lim="800000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upo 2"/>
          <p:cNvGrpSpPr/>
          <p:nvPr/>
        </p:nvGrpSpPr>
        <p:grpSpPr>
          <a:xfrm>
            <a:off x="6422227" y="1916723"/>
            <a:ext cx="4611951" cy="468132"/>
            <a:chOff x="6422227" y="1916723"/>
            <a:chExt cx="4611951" cy="468132"/>
          </a:xfrm>
        </p:grpSpPr>
        <p:sp>
          <p:nvSpPr>
            <p:cNvPr id="17" name="Rectángulo 16"/>
            <p:cNvSpPr/>
            <p:nvPr/>
          </p:nvSpPr>
          <p:spPr>
            <a:xfrm>
              <a:off x="7974178" y="1916723"/>
              <a:ext cx="3060000" cy="350243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800" b="1" dirty="0">
                  <a:solidFill>
                    <a:schemeClr val="tx1"/>
                  </a:solidFill>
                </a:rPr>
                <a:t>Legitimación de capitales </a:t>
              </a:r>
            </a:p>
          </p:txBody>
        </p:sp>
        <p:cxnSp>
          <p:nvCxnSpPr>
            <p:cNvPr id="42" name="Conector recto de flecha 41"/>
            <p:cNvCxnSpPr>
              <a:stCxn id="17" idx="1"/>
            </p:cNvCxnSpPr>
            <p:nvPr/>
          </p:nvCxnSpPr>
          <p:spPr>
            <a:xfrm flipH="1">
              <a:off x="6422227" y="2091845"/>
              <a:ext cx="1551951" cy="293010"/>
            </a:xfrm>
            <a:prstGeom prst="straightConnector1">
              <a:avLst/>
            </a:prstGeom>
            <a:ln w="28575">
              <a:miter lim="800000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upo 1"/>
          <p:cNvGrpSpPr/>
          <p:nvPr/>
        </p:nvGrpSpPr>
        <p:grpSpPr>
          <a:xfrm>
            <a:off x="5777056" y="1303899"/>
            <a:ext cx="2609973" cy="1200468"/>
            <a:chOff x="5777056" y="1303899"/>
            <a:chExt cx="2609973" cy="1200468"/>
          </a:xfrm>
        </p:grpSpPr>
        <p:sp>
          <p:nvSpPr>
            <p:cNvPr id="19" name="Rectángulo 18"/>
            <p:cNvSpPr/>
            <p:nvPr/>
          </p:nvSpPr>
          <p:spPr>
            <a:xfrm>
              <a:off x="6155029" y="1303899"/>
              <a:ext cx="2232000" cy="323927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800" b="1" dirty="0">
                  <a:solidFill>
                    <a:schemeClr val="tx1"/>
                  </a:solidFill>
                </a:rPr>
                <a:t>Lavado de activos</a:t>
              </a:r>
            </a:p>
          </p:txBody>
        </p:sp>
        <p:cxnSp>
          <p:nvCxnSpPr>
            <p:cNvPr id="48" name="Conector recto de flecha 47"/>
            <p:cNvCxnSpPr/>
            <p:nvPr/>
          </p:nvCxnSpPr>
          <p:spPr>
            <a:xfrm flipH="1">
              <a:off x="5777056" y="1644178"/>
              <a:ext cx="784526" cy="860189"/>
            </a:xfrm>
            <a:prstGeom prst="straightConnector1">
              <a:avLst/>
            </a:prstGeom>
            <a:ln w="28575">
              <a:miter lim="800000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upo 20"/>
          <p:cNvGrpSpPr/>
          <p:nvPr/>
        </p:nvGrpSpPr>
        <p:grpSpPr>
          <a:xfrm>
            <a:off x="2710036" y="4523812"/>
            <a:ext cx="3444993" cy="648796"/>
            <a:chOff x="2710036" y="4523812"/>
            <a:chExt cx="3444993" cy="648796"/>
          </a:xfrm>
        </p:grpSpPr>
        <p:sp>
          <p:nvSpPr>
            <p:cNvPr id="13" name="Rectángulo 12"/>
            <p:cNvSpPr/>
            <p:nvPr/>
          </p:nvSpPr>
          <p:spPr>
            <a:xfrm>
              <a:off x="2710036" y="4869159"/>
              <a:ext cx="2160000" cy="30344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800" b="1" dirty="0">
                  <a:solidFill>
                    <a:schemeClr val="tx1"/>
                  </a:solidFill>
                </a:rPr>
                <a:t>Lavado de dinero</a:t>
              </a:r>
            </a:p>
          </p:txBody>
        </p:sp>
        <p:cxnSp>
          <p:nvCxnSpPr>
            <p:cNvPr id="51" name="Conector recto de flecha 50"/>
            <p:cNvCxnSpPr>
              <a:stCxn id="13" idx="3"/>
            </p:cNvCxnSpPr>
            <p:nvPr/>
          </p:nvCxnSpPr>
          <p:spPr>
            <a:xfrm flipV="1">
              <a:off x="4870036" y="4523812"/>
              <a:ext cx="1284993" cy="497072"/>
            </a:xfrm>
            <a:prstGeom prst="straightConnector1">
              <a:avLst/>
            </a:prstGeom>
            <a:ln w="28575">
              <a:miter lim="800000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upo 22"/>
          <p:cNvGrpSpPr/>
          <p:nvPr/>
        </p:nvGrpSpPr>
        <p:grpSpPr>
          <a:xfrm>
            <a:off x="447828" y="3969088"/>
            <a:ext cx="5862608" cy="358288"/>
            <a:chOff x="447828" y="3969088"/>
            <a:chExt cx="5862608" cy="358288"/>
          </a:xfrm>
        </p:grpSpPr>
        <p:sp>
          <p:nvSpPr>
            <p:cNvPr id="8" name="Rectángulo 7"/>
            <p:cNvSpPr/>
            <p:nvPr/>
          </p:nvSpPr>
          <p:spPr>
            <a:xfrm>
              <a:off x="447828" y="3969088"/>
              <a:ext cx="3990400" cy="35828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800" b="1" dirty="0">
                  <a:solidFill>
                    <a:schemeClr val="tx1"/>
                  </a:solidFill>
                </a:rPr>
                <a:t>Legitimación de ganancias ilícitas</a:t>
              </a:r>
            </a:p>
          </p:txBody>
        </p:sp>
        <p:cxnSp>
          <p:nvCxnSpPr>
            <p:cNvPr id="55" name="Conector recto de flecha 54"/>
            <p:cNvCxnSpPr/>
            <p:nvPr/>
          </p:nvCxnSpPr>
          <p:spPr>
            <a:xfrm flipV="1">
              <a:off x="4438228" y="3969088"/>
              <a:ext cx="1872208" cy="107985"/>
            </a:xfrm>
            <a:prstGeom prst="straightConnector1">
              <a:avLst/>
            </a:prstGeom>
            <a:ln w="28575">
              <a:miter lim="800000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upo 23"/>
          <p:cNvGrpSpPr/>
          <p:nvPr/>
        </p:nvGrpSpPr>
        <p:grpSpPr>
          <a:xfrm>
            <a:off x="2566019" y="3501007"/>
            <a:ext cx="3077839" cy="288031"/>
            <a:chOff x="2566019" y="3501007"/>
            <a:chExt cx="3077839" cy="288031"/>
          </a:xfrm>
        </p:grpSpPr>
        <p:sp>
          <p:nvSpPr>
            <p:cNvPr id="12" name="Rectángulo 11"/>
            <p:cNvSpPr/>
            <p:nvPr/>
          </p:nvSpPr>
          <p:spPr>
            <a:xfrm>
              <a:off x="2566019" y="3501007"/>
              <a:ext cx="2232000" cy="28803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800" b="1" dirty="0">
                  <a:solidFill>
                    <a:schemeClr val="tx1"/>
                  </a:solidFill>
                </a:rPr>
                <a:t>Lavado de activos </a:t>
              </a:r>
            </a:p>
          </p:txBody>
        </p:sp>
        <p:cxnSp>
          <p:nvCxnSpPr>
            <p:cNvPr id="60" name="Conector recto de flecha 59"/>
            <p:cNvCxnSpPr>
              <a:stCxn id="12" idx="3"/>
            </p:cNvCxnSpPr>
            <p:nvPr/>
          </p:nvCxnSpPr>
          <p:spPr>
            <a:xfrm flipV="1">
              <a:off x="4798019" y="3615474"/>
              <a:ext cx="845839" cy="29549"/>
            </a:xfrm>
            <a:prstGeom prst="straightConnector1">
              <a:avLst/>
            </a:prstGeom>
            <a:ln w="28575">
              <a:miter lim="800000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upo 24"/>
          <p:cNvGrpSpPr/>
          <p:nvPr/>
        </p:nvGrpSpPr>
        <p:grpSpPr>
          <a:xfrm>
            <a:off x="550378" y="2708920"/>
            <a:ext cx="4823954" cy="610316"/>
            <a:chOff x="550378" y="2708920"/>
            <a:chExt cx="4823954" cy="610316"/>
          </a:xfrm>
        </p:grpSpPr>
        <p:sp>
          <p:nvSpPr>
            <p:cNvPr id="11" name="Rectángulo 10"/>
            <p:cNvSpPr/>
            <p:nvPr/>
          </p:nvSpPr>
          <p:spPr>
            <a:xfrm>
              <a:off x="550378" y="2708920"/>
              <a:ext cx="3887850" cy="61031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800" b="1" dirty="0">
                  <a:solidFill>
                    <a:schemeClr val="tx1"/>
                  </a:solidFill>
                </a:rPr>
                <a:t>Conversión o transformación de bienes - (Lavado de dinero)</a:t>
              </a:r>
            </a:p>
          </p:txBody>
        </p:sp>
        <p:cxnSp>
          <p:nvCxnSpPr>
            <p:cNvPr id="64" name="Conector recto de flecha 63"/>
            <p:cNvCxnSpPr/>
            <p:nvPr/>
          </p:nvCxnSpPr>
          <p:spPr>
            <a:xfrm>
              <a:off x="4438228" y="2996954"/>
              <a:ext cx="936104" cy="5896"/>
            </a:xfrm>
            <a:prstGeom prst="straightConnector1">
              <a:avLst/>
            </a:prstGeom>
            <a:ln w="28575">
              <a:miter lim="800000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upo 25"/>
          <p:cNvGrpSpPr/>
          <p:nvPr/>
        </p:nvGrpSpPr>
        <p:grpSpPr>
          <a:xfrm>
            <a:off x="1053852" y="2166773"/>
            <a:ext cx="4392368" cy="324371"/>
            <a:chOff x="1053852" y="2166773"/>
            <a:chExt cx="4392368" cy="324371"/>
          </a:xfrm>
        </p:grpSpPr>
        <p:sp>
          <p:nvSpPr>
            <p:cNvPr id="10" name="Rectángulo 9"/>
            <p:cNvSpPr/>
            <p:nvPr/>
          </p:nvSpPr>
          <p:spPr>
            <a:xfrm>
              <a:off x="1053852" y="2166773"/>
              <a:ext cx="2700000" cy="324371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800" b="1" dirty="0">
                  <a:solidFill>
                    <a:schemeClr val="tx1"/>
                  </a:solidFill>
                </a:rPr>
                <a:t>Blanqueo de capitales </a:t>
              </a:r>
            </a:p>
          </p:txBody>
        </p:sp>
        <p:cxnSp>
          <p:nvCxnSpPr>
            <p:cNvPr id="68" name="Conector recto de flecha 67"/>
            <p:cNvCxnSpPr>
              <a:stCxn id="10" idx="3"/>
            </p:cNvCxnSpPr>
            <p:nvPr/>
          </p:nvCxnSpPr>
          <p:spPr>
            <a:xfrm flipV="1">
              <a:off x="3753852" y="2266966"/>
              <a:ext cx="1692368" cy="61993"/>
            </a:xfrm>
            <a:prstGeom prst="straightConnector1">
              <a:avLst/>
            </a:prstGeom>
            <a:ln w="28575">
              <a:miter lim="800000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upo 26"/>
          <p:cNvGrpSpPr/>
          <p:nvPr/>
        </p:nvGrpSpPr>
        <p:grpSpPr>
          <a:xfrm>
            <a:off x="333773" y="1052735"/>
            <a:ext cx="3600399" cy="826005"/>
            <a:chOff x="333773" y="1052735"/>
            <a:chExt cx="3600399" cy="826005"/>
          </a:xfrm>
        </p:grpSpPr>
        <p:sp>
          <p:nvSpPr>
            <p:cNvPr id="18" name="Rectángulo 17"/>
            <p:cNvSpPr/>
            <p:nvPr/>
          </p:nvSpPr>
          <p:spPr>
            <a:xfrm>
              <a:off x="333773" y="1052735"/>
              <a:ext cx="2448000" cy="82600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800" b="1" dirty="0">
                  <a:solidFill>
                    <a:schemeClr val="tx1"/>
                  </a:solidFill>
                </a:rPr>
                <a:t>Operaciones con recursos de procedencia ilícita</a:t>
              </a:r>
            </a:p>
          </p:txBody>
        </p:sp>
        <p:cxnSp>
          <p:nvCxnSpPr>
            <p:cNvPr id="73" name="Conector recto de flecha 72"/>
            <p:cNvCxnSpPr>
              <a:stCxn id="18" idx="3"/>
            </p:cNvCxnSpPr>
            <p:nvPr/>
          </p:nvCxnSpPr>
          <p:spPr>
            <a:xfrm flipV="1">
              <a:off x="2781773" y="1412776"/>
              <a:ext cx="1152399" cy="52962"/>
            </a:xfrm>
            <a:prstGeom prst="straightConnector1">
              <a:avLst/>
            </a:prstGeom>
            <a:ln w="28575">
              <a:solidFill>
                <a:schemeClr val="accent1"/>
              </a:solidFill>
              <a:miter lim="800000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790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esentación de la inauguración de la clas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5976607_TF03460507.potx" id="{978D668A-BDEA-4F1E-861A-D5C14E1146B1}" vid="{DFF3A27C-A7BB-42EB-81B2-D360AF170E9C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Presentación de inauguración de la clase</Template>
  <TotalTime>2563</TotalTime>
  <Words>1540</Words>
  <Application>Microsoft Office PowerPoint</Application>
  <PresentationFormat>Personalizado</PresentationFormat>
  <Paragraphs>261</Paragraphs>
  <Slides>23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30" baseType="lpstr">
      <vt:lpstr>Aharoni</vt:lpstr>
      <vt:lpstr>Arial</vt:lpstr>
      <vt:lpstr>Calibri</vt:lpstr>
      <vt:lpstr>Century Gothic</vt:lpstr>
      <vt:lpstr>Times New Roman</vt:lpstr>
      <vt:lpstr>Wingdings</vt:lpstr>
      <vt:lpstr>Presentación de la inauguración de la clase</vt:lpstr>
      <vt:lpstr>Presentación de PowerPoint</vt:lpstr>
      <vt:lpstr>Presentación de PowerPoint</vt:lpstr>
      <vt:lpstr>Presentación de PowerPoint</vt:lpstr>
      <vt:lpstr>Presentación de PowerPoint</vt:lpstr>
      <vt:lpstr>DE QUÉ HABLAMOS CUANDO DECIMOS CORRUPCIÓN (Algunas definiciones) </vt:lpstr>
      <vt:lpstr>Presentación de PowerPoint</vt:lpstr>
      <vt:lpstr>DEL LAVADO DE ACTIVOS-LA- Y  FINANCIAMIENTO DEL TERRORISMO-FT-                                </vt:lpstr>
      <vt:lpstr>Presentación de PowerPoint</vt:lpstr>
      <vt:lpstr>  ALGUNAS DENOMINACIONES EN PAISES LATINOAMERICANOS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Corrupción en el mundo: Ranking de los países </vt:lpstr>
      <vt:lpstr>Presentación de PowerPoint</vt:lpstr>
      <vt:lpstr>Presentación de PowerPoint</vt:lpstr>
      <vt:lpstr>Las personas que comenten actos de corrupción se ven afectadas por diferentes  factores que pueden ser internos o  personales, externos  o ambientales a la persona.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Inauguración</dc:title>
  <dc:creator>Diana Carolina Bohorquez G</dc:creator>
  <cp:lastModifiedBy>Carlos Estrada</cp:lastModifiedBy>
  <cp:revision>171</cp:revision>
  <cp:lastPrinted>2018-10-12T12:58:03Z</cp:lastPrinted>
  <dcterms:created xsi:type="dcterms:W3CDTF">2018-09-23T20:15:53Z</dcterms:created>
  <dcterms:modified xsi:type="dcterms:W3CDTF">2021-05-27T16:55:10Z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74062800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