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60" r:id="rId2"/>
    <p:sldId id="275" r:id="rId3"/>
    <p:sldId id="296" r:id="rId4"/>
    <p:sldId id="276" r:id="rId5"/>
    <p:sldId id="297" r:id="rId6"/>
    <p:sldId id="298" r:id="rId7"/>
    <p:sldId id="256" r:id="rId8"/>
    <p:sldId id="261" r:id="rId9"/>
    <p:sldId id="262" r:id="rId10"/>
    <p:sldId id="263" r:id="rId11"/>
    <p:sldId id="265" r:id="rId12"/>
    <p:sldId id="266" r:id="rId13"/>
    <p:sldId id="267" r:id="rId14"/>
    <p:sldId id="305" r:id="rId15"/>
    <p:sldId id="306" r:id="rId16"/>
    <p:sldId id="307" r:id="rId17"/>
    <p:sldId id="308" r:id="rId18"/>
    <p:sldId id="309" r:id="rId19"/>
    <p:sldId id="268" r:id="rId20"/>
    <p:sldId id="269" r:id="rId21"/>
    <p:sldId id="270" r:id="rId22"/>
    <p:sldId id="271" r:id="rId23"/>
    <p:sldId id="304"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59" r:id="rId44"/>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8"/>
    <a:srgbClr val="008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snapToGrid="0" snapToObjects="1">
      <p:cViewPr varScale="1">
        <p:scale>
          <a:sx n="68" d="100"/>
          <a:sy n="68" d="100"/>
        </p:scale>
        <p:origin x="1296" y="72"/>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2800" b="1" dirty="0">
                <a:solidFill>
                  <a:sysClr val="windowText" lastClr="000000"/>
                </a:solidFill>
              </a:rPr>
              <a:t>Corrupción en el Mundo: Ranking de los Países</a:t>
            </a:r>
          </a:p>
        </c:rich>
      </c:tx>
      <c:layout>
        <c:manualLayout>
          <c:xMode val="edge"/>
          <c:yMode val="edge"/>
          <c:x val="0.14617206587461409"/>
          <c:y val="1.25560002554701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419"/>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295524177118181E-2"/>
          <c:y val="0.11654636920384952"/>
          <c:w val="0.90026947956115155"/>
          <c:h val="0.34994663167104112"/>
        </c:manualLayout>
      </c:layout>
      <c:bar3DChart>
        <c:barDir val="col"/>
        <c:grouping val="clustered"/>
        <c:varyColors val="0"/>
        <c:ser>
          <c:idx val="0"/>
          <c:order val="0"/>
          <c:spPr>
            <a:solidFill>
              <a:schemeClr val="accent1"/>
            </a:solidFill>
            <a:ln>
              <a:noFill/>
            </a:ln>
            <a:effectLst/>
            <a:sp3d/>
          </c:spPr>
          <c:invertIfNegative val="0"/>
          <c:dPt>
            <c:idx val="7"/>
            <c:invertIfNegative val="0"/>
            <c:bubble3D val="0"/>
            <c:spPr>
              <a:solidFill>
                <a:srgbClr val="C00000"/>
              </a:solidFill>
              <a:ln>
                <a:noFill/>
              </a:ln>
              <a:effectLst/>
              <a:sp3d/>
            </c:spPr>
            <c:extLst>
              <c:ext xmlns:c16="http://schemas.microsoft.com/office/drawing/2014/chart" uri="{C3380CC4-5D6E-409C-BE32-E72D297353CC}">
                <c16:uniqueId val="{00000001-448B-4DD9-BBB7-0AFA0FD032E6}"/>
              </c:ext>
            </c:extLst>
          </c:dPt>
          <c:dPt>
            <c:idx val="8"/>
            <c:invertIfNegative val="0"/>
            <c:bubble3D val="0"/>
            <c:spPr>
              <a:solidFill>
                <a:srgbClr val="C00000"/>
              </a:solidFill>
              <a:ln>
                <a:noFill/>
              </a:ln>
              <a:effectLst/>
              <a:sp3d/>
            </c:spPr>
            <c:extLst>
              <c:ext xmlns:c16="http://schemas.microsoft.com/office/drawing/2014/chart" uri="{C3380CC4-5D6E-409C-BE32-E72D297353CC}">
                <c16:uniqueId val="{00000003-448B-4DD9-BBB7-0AFA0FD032E6}"/>
              </c:ext>
            </c:extLst>
          </c:dPt>
          <c:dPt>
            <c:idx val="10"/>
            <c:invertIfNegative val="0"/>
            <c:bubble3D val="0"/>
            <c:spPr>
              <a:solidFill>
                <a:srgbClr val="C00000"/>
              </a:solidFill>
              <a:ln>
                <a:noFill/>
              </a:ln>
              <a:effectLst/>
              <a:sp3d/>
            </c:spPr>
            <c:extLst>
              <c:ext xmlns:c16="http://schemas.microsoft.com/office/drawing/2014/chart" uri="{C3380CC4-5D6E-409C-BE32-E72D297353CC}">
                <c16:uniqueId val="{00000005-448B-4DD9-BBB7-0AFA0FD032E6}"/>
              </c:ext>
            </c:extLst>
          </c:dPt>
          <c:dPt>
            <c:idx val="13"/>
            <c:invertIfNegative val="0"/>
            <c:bubble3D val="0"/>
            <c:spPr>
              <a:solidFill>
                <a:srgbClr val="C00000"/>
              </a:solidFill>
              <a:ln>
                <a:noFill/>
              </a:ln>
              <a:effectLst/>
              <a:sp3d/>
            </c:spPr>
            <c:extLst>
              <c:ext xmlns:c16="http://schemas.microsoft.com/office/drawing/2014/chart" uri="{C3380CC4-5D6E-409C-BE32-E72D297353CC}">
                <c16:uniqueId val="{00000007-448B-4DD9-BBB7-0AFA0FD032E6}"/>
              </c:ext>
            </c:extLst>
          </c:dPt>
          <c:dPt>
            <c:idx val="14"/>
            <c:invertIfNegative val="0"/>
            <c:bubble3D val="0"/>
            <c:spPr>
              <a:solidFill>
                <a:srgbClr val="C00000"/>
              </a:solidFill>
              <a:ln>
                <a:noFill/>
              </a:ln>
              <a:effectLst/>
              <a:sp3d/>
            </c:spPr>
            <c:extLst>
              <c:ext xmlns:c16="http://schemas.microsoft.com/office/drawing/2014/chart" uri="{C3380CC4-5D6E-409C-BE32-E72D297353CC}">
                <c16:uniqueId val="{00000009-448B-4DD9-BBB7-0AFA0FD032E6}"/>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0B-448B-4DD9-BBB7-0AFA0FD032E6}"/>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0D-448B-4DD9-BBB7-0AFA0FD032E6}"/>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0F-448B-4DD9-BBB7-0AFA0FD032E6}"/>
              </c:ext>
            </c:extLst>
          </c:dPt>
          <c:dPt>
            <c:idx val="20"/>
            <c:invertIfNegative val="0"/>
            <c:bubble3D val="0"/>
            <c:spPr>
              <a:solidFill>
                <a:srgbClr val="C00000"/>
              </a:solidFill>
              <a:ln>
                <a:noFill/>
              </a:ln>
              <a:effectLst/>
              <a:sp3d/>
            </c:spPr>
            <c:extLst>
              <c:ext xmlns:c16="http://schemas.microsoft.com/office/drawing/2014/chart" uri="{C3380CC4-5D6E-409C-BE32-E72D297353CC}">
                <c16:uniqueId val="{00000011-448B-4DD9-BBB7-0AFA0FD032E6}"/>
              </c:ext>
            </c:extLst>
          </c:dPt>
          <c:dPt>
            <c:idx val="21"/>
            <c:invertIfNegative val="0"/>
            <c:bubble3D val="0"/>
            <c:spPr>
              <a:solidFill>
                <a:srgbClr val="C00000"/>
              </a:solidFill>
              <a:ln>
                <a:noFill/>
              </a:ln>
              <a:effectLst/>
              <a:sp3d/>
            </c:spPr>
            <c:extLst>
              <c:ext xmlns:c16="http://schemas.microsoft.com/office/drawing/2014/chart" uri="{C3380CC4-5D6E-409C-BE32-E72D297353CC}">
                <c16:uniqueId val="{00000013-448B-4DD9-BBB7-0AFA0FD032E6}"/>
              </c:ext>
            </c:extLst>
          </c:dPt>
          <c:dPt>
            <c:idx val="24"/>
            <c:invertIfNegative val="0"/>
            <c:bubble3D val="0"/>
            <c:spPr>
              <a:solidFill>
                <a:srgbClr val="C00000"/>
              </a:solidFill>
              <a:ln>
                <a:noFill/>
              </a:ln>
              <a:effectLst/>
              <a:sp3d/>
            </c:spPr>
            <c:extLst>
              <c:ext xmlns:c16="http://schemas.microsoft.com/office/drawing/2014/chart" uri="{C3380CC4-5D6E-409C-BE32-E72D297353CC}">
                <c16:uniqueId val="{00000015-448B-4DD9-BBB7-0AFA0FD032E6}"/>
              </c:ext>
            </c:extLst>
          </c:dPt>
          <c:dPt>
            <c:idx val="25"/>
            <c:invertIfNegative val="0"/>
            <c:bubble3D val="0"/>
            <c:spPr>
              <a:solidFill>
                <a:srgbClr val="C00000"/>
              </a:solidFill>
              <a:ln>
                <a:noFill/>
              </a:ln>
              <a:effectLst/>
              <a:sp3d/>
            </c:spPr>
            <c:extLst>
              <c:ext xmlns:c16="http://schemas.microsoft.com/office/drawing/2014/chart" uri="{C3380CC4-5D6E-409C-BE32-E72D297353CC}">
                <c16:uniqueId val="{00000017-448B-4DD9-BBB7-0AFA0FD032E6}"/>
              </c:ext>
            </c:extLst>
          </c:dPt>
          <c:cat>
            <c:multiLvlStrRef>
              <c:f>Hoja4!$A$1:$B$27</c:f>
              <c:multiLvlStrCache>
                <c:ptCount val="27"/>
                <c:lvl>
                  <c:pt idx="0">
                    <c:v>Nueva Zelanda</c:v>
                  </c:pt>
                  <c:pt idx="1">
                    <c:v>Dinamarca</c:v>
                  </c:pt>
                  <c:pt idx="2">
                    <c:v>Finlandia - Noruega  - Suiza</c:v>
                  </c:pt>
                  <c:pt idx="3">
                    <c:v>Singapur - Suecia</c:v>
                  </c:pt>
                  <c:pt idx="4">
                    <c:v>Canada -Luxemburgo - Holanda - UK</c:v>
                  </c:pt>
                  <c:pt idx="5">
                    <c:v>Alemania</c:v>
                  </c:pt>
                  <c:pt idx="6">
                    <c:v>Belgica - Estados Unidos</c:v>
                  </c:pt>
                  <c:pt idx="7">
                    <c:v>francia  - Uruguay</c:v>
                  </c:pt>
                  <c:pt idx="8">
                    <c:v>Bután - Chile </c:v>
                  </c:pt>
                  <c:pt idx="9">
                    <c:v>Portugal - Qatar - Taiwan</c:v>
                  </c:pt>
                  <c:pt idx="10">
                    <c:v>Costa Rica - Lituania</c:v>
                  </c:pt>
                  <c:pt idx="11">
                    <c:v>Chipre - España - R. Checa</c:v>
                  </c:pt>
                  <c:pt idx="12">
                    <c:v>Italia - Mauricio - Eslovaquia</c:v>
                  </c:pt>
                  <c:pt idx="13">
                    <c:v>Cuba - Malasia</c:v>
                  </c:pt>
                  <c:pt idx="14">
                    <c:v>Argentina - Suazilandia - islas Salomon</c:v>
                  </c:pt>
                  <c:pt idx="15">
                    <c:v>Benin - Kosovo - Kuwait</c:v>
                  </c:pt>
                  <c:pt idx="16">
                    <c:v>Peru - Brasil - Panama - Indonesia</c:v>
                  </c:pt>
                  <c:pt idx="17">
                    <c:v>Colombia - Zambia - Tailandia</c:v>
                  </c:pt>
                  <c:pt idx="18">
                    <c:v>Argelia - Bolivia - El Salvador</c:v>
                  </c:pt>
                  <c:pt idx="19">
                    <c:v>Maldivas -  Niger</c:v>
                  </c:pt>
                  <c:pt idx="20">
                    <c:v>México - R.Dominicana - Honduras</c:v>
                  </c:pt>
                  <c:pt idx="21">
                    <c:v>Paraguay - Rusia</c:v>
                  </c:pt>
                  <c:pt idx="22">
                    <c:v>Guatemala - Mauritania - Kenia</c:v>
                  </c:pt>
                  <c:pt idx="23">
                    <c:v>Líbano - Bangladés</c:v>
                  </c:pt>
                  <c:pt idx="24">
                    <c:v>Nicaragua - Uganda</c:v>
                  </c:pt>
                  <c:pt idx="25">
                    <c:v>Irak - Venezuela</c:v>
                  </c:pt>
                  <c:pt idx="26">
                    <c:v>Somalia</c:v>
                  </c:pt>
                </c:lvl>
                <c:lvl>
                  <c:pt idx="0">
                    <c:v>1</c:v>
                  </c:pt>
                  <c:pt idx="1">
                    <c:v>2</c:v>
                  </c:pt>
                  <c:pt idx="2">
                    <c:v>3</c:v>
                  </c:pt>
                  <c:pt idx="3">
                    <c:v>6</c:v>
                  </c:pt>
                  <c:pt idx="4">
                    <c:v>8</c:v>
                  </c:pt>
                  <c:pt idx="5">
                    <c:v>12</c:v>
                  </c:pt>
                  <c:pt idx="6">
                    <c:v>16</c:v>
                  </c:pt>
                  <c:pt idx="7">
                    <c:v>23</c:v>
                  </c:pt>
                  <c:pt idx="8">
                    <c:v>26</c:v>
                  </c:pt>
                  <c:pt idx="9">
                    <c:v>29</c:v>
                  </c:pt>
                  <c:pt idx="10">
                    <c:v>38</c:v>
                  </c:pt>
                  <c:pt idx="11">
                    <c:v>42</c:v>
                  </c:pt>
                  <c:pt idx="12">
                    <c:v>54</c:v>
                  </c:pt>
                  <c:pt idx="13">
                    <c:v>62</c:v>
                  </c:pt>
                  <c:pt idx="14">
                    <c:v>85</c:v>
                  </c:pt>
                  <c:pt idx="15">
                    <c:v>85</c:v>
                  </c:pt>
                  <c:pt idx="16">
                    <c:v>96</c:v>
                  </c:pt>
                  <c:pt idx="17">
                    <c:v>96</c:v>
                  </c:pt>
                  <c:pt idx="18">
                    <c:v>112</c:v>
                  </c:pt>
                  <c:pt idx="19">
                    <c:v>112</c:v>
                  </c:pt>
                  <c:pt idx="20">
                    <c:v>135</c:v>
                  </c:pt>
                  <c:pt idx="21">
                    <c:v>135</c:v>
                  </c:pt>
                  <c:pt idx="22">
                    <c:v>143</c:v>
                  </c:pt>
                  <c:pt idx="23">
                    <c:v>143</c:v>
                  </c:pt>
                  <c:pt idx="24">
                    <c:v>151</c:v>
                  </c:pt>
                  <c:pt idx="25">
                    <c:v>169</c:v>
                  </c:pt>
                  <c:pt idx="26">
                    <c:v>180</c:v>
                  </c:pt>
                </c:lvl>
              </c:multiLvlStrCache>
            </c:multiLvlStrRef>
          </c:cat>
          <c:val>
            <c:numRef>
              <c:f>Hoja4!$C$1:$C$27</c:f>
              <c:numCache>
                <c:formatCode>General</c:formatCode>
                <c:ptCount val="27"/>
                <c:pt idx="0">
                  <c:v>89</c:v>
                </c:pt>
                <c:pt idx="1">
                  <c:v>88</c:v>
                </c:pt>
                <c:pt idx="2">
                  <c:v>85</c:v>
                </c:pt>
                <c:pt idx="3">
                  <c:v>84</c:v>
                </c:pt>
                <c:pt idx="4">
                  <c:v>82</c:v>
                </c:pt>
                <c:pt idx="5">
                  <c:v>81</c:v>
                </c:pt>
                <c:pt idx="6">
                  <c:v>75</c:v>
                </c:pt>
                <c:pt idx="7">
                  <c:v>70</c:v>
                </c:pt>
                <c:pt idx="8">
                  <c:v>67</c:v>
                </c:pt>
                <c:pt idx="9">
                  <c:v>63</c:v>
                </c:pt>
                <c:pt idx="10">
                  <c:v>59</c:v>
                </c:pt>
                <c:pt idx="11">
                  <c:v>57</c:v>
                </c:pt>
                <c:pt idx="12">
                  <c:v>50</c:v>
                </c:pt>
                <c:pt idx="13">
                  <c:v>47</c:v>
                </c:pt>
                <c:pt idx="14">
                  <c:v>39</c:v>
                </c:pt>
                <c:pt idx="15">
                  <c:v>39</c:v>
                </c:pt>
                <c:pt idx="16">
                  <c:v>37</c:v>
                </c:pt>
                <c:pt idx="17">
                  <c:v>37</c:v>
                </c:pt>
                <c:pt idx="18">
                  <c:v>33</c:v>
                </c:pt>
                <c:pt idx="19">
                  <c:v>33</c:v>
                </c:pt>
                <c:pt idx="20">
                  <c:v>29</c:v>
                </c:pt>
                <c:pt idx="21">
                  <c:v>29</c:v>
                </c:pt>
                <c:pt idx="22">
                  <c:v>28</c:v>
                </c:pt>
                <c:pt idx="23">
                  <c:v>28</c:v>
                </c:pt>
                <c:pt idx="24">
                  <c:v>26</c:v>
                </c:pt>
                <c:pt idx="25">
                  <c:v>18</c:v>
                </c:pt>
                <c:pt idx="26">
                  <c:v>9</c:v>
                </c:pt>
              </c:numCache>
            </c:numRef>
          </c:val>
          <c:extLst>
            <c:ext xmlns:c16="http://schemas.microsoft.com/office/drawing/2014/chart" uri="{C3380CC4-5D6E-409C-BE32-E72D297353CC}">
              <c16:uniqueId val="{00000018-448B-4DD9-BBB7-0AFA0FD032E6}"/>
            </c:ext>
          </c:extLst>
        </c:ser>
        <c:dLbls>
          <c:showLegendKey val="0"/>
          <c:showVal val="0"/>
          <c:showCatName val="0"/>
          <c:showSerName val="0"/>
          <c:showPercent val="0"/>
          <c:showBubbleSize val="0"/>
        </c:dLbls>
        <c:gapWidth val="150"/>
        <c:shape val="box"/>
        <c:axId val="530697848"/>
        <c:axId val="530693928"/>
        <c:axId val="0"/>
      </c:bar3DChart>
      <c:catAx>
        <c:axId val="530697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419"/>
          </a:p>
        </c:txPr>
        <c:crossAx val="530693928"/>
        <c:crosses val="autoZero"/>
        <c:auto val="1"/>
        <c:lblAlgn val="ctr"/>
        <c:lblOffset val="100"/>
        <c:noMultiLvlLbl val="0"/>
      </c:catAx>
      <c:valAx>
        <c:axId val="530693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419"/>
          </a:p>
        </c:txPr>
        <c:crossAx val="530697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s-CO" sz="2800" b="1" dirty="0">
                <a:solidFill>
                  <a:schemeClr val="tx1"/>
                </a:solidFill>
              </a:rPr>
              <a:t>Corrupción en América: Ranking</a:t>
            </a:r>
            <a:r>
              <a:rPr lang="es-CO" sz="2800" b="1" baseline="0" dirty="0">
                <a:solidFill>
                  <a:schemeClr val="tx1"/>
                </a:solidFill>
              </a:rPr>
              <a:t> de los países</a:t>
            </a:r>
            <a:endParaRPr lang="es-CO" sz="2800" b="1" dirty="0">
              <a:solidFill>
                <a:schemeClr val="tx1"/>
              </a:solidFill>
            </a:endParaRPr>
          </a:p>
        </c:rich>
      </c:tx>
      <c:layout>
        <c:manualLayout>
          <c:xMode val="edge"/>
          <c:yMode val="edge"/>
          <c:x val="0.13861223334394859"/>
          <c:y val="5.0632911392405064E-3"/>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prst="relaxedInset"/>
              <a:bevelB w="139700" h="139700" prst="divot"/>
            </a:sp3d>
          </c:spPr>
          <c:invertIfNegative val="0"/>
          <c:dPt>
            <c:idx val="16"/>
            <c:invertIfNegative val="0"/>
            <c:bubble3D val="0"/>
            <c:spPr>
              <a:solidFill>
                <a:srgbClr val="FF0000"/>
              </a:solidFill>
              <a:ln>
                <a:noFill/>
              </a:ln>
              <a:effectLst/>
              <a:scene3d>
                <a:camera prst="orthographicFront"/>
                <a:lightRig rig="threePt" dir="t"/>
              </a:scene3d>
              <a:sp3d>
                <a:bevelT prst="relaxedInset"/>
                <a:bevelB w="139700" h="139700" prst="divot"/>
              </a:sp3d>
            </c:spPr>
            <c:extLst>
              <c:ext xmlns:c16="http://schemas.microsoft.com/office/drawing/2014/chart" uri="{C3380CC4-5D6E-409C-BE32-E72D297353CC}">
                <c16:uniqueId val="{00000001-7D39-4D15-99AA-F562ACC7C850}"/>
              </c:ext>
            </c:extLst>
          </c:dPt>
          <c:cat>
            <c:strRef>
              <c:f>Hoja2!$C$7:$C$36</c:f>
              <c:strCache>
                <c:ptCount val="30"/>
                <c:pt idx="0">
                  <c:v>Uruguay</c:v>
                </c:pt>
                <c:pt idx="1">
                  <c:v>Barbados</c:v>
                </c:pt>
                <c:pt idx="2">
                  <c:v>Chile</c:v>
                </c:pt>
                <c:pt idx="3">
                  <c:v>Bahamas</c:v>
                </c:pt>
                <c:pt idx="4">
                  <c:v>Costa Rica</c:v>
                </c:pt>
                <c:pt idx="5">
                  <c:v>Saint Vincent and the Grenadines</c:v>
                </c:pt>
                <c:pt idx="6">
                  <c:v>Dominica</c:v>
                </c:pt>
                <c:pt idx="7">
                  <c:v>Saint Lucia</c:v>
                </c:pt>
                <c:pt idx="8">
                  <c:v>Grenada</c:v>
                </c:pt>
                <c:pt idx="9">
                  <c:v>Cuba</c:v>
                </c:pt>
                <c:pt idx="10">
                  <c:v>Jamaica</c:v>
                </c:pt>
                <c:pt idx="11">
                  <c:v>Suriname</c:v>
                </c:pt>
                <c:pt idx="12">
                  <c:v>Trinidad and Tobago</c:v>
                </c:pt>
                <c:pt idx="13">
                  <c:v>Argentina</c:v>
                </c:pt>
                <c:pt idx="14">
                  <c:v>Guyana</c:v>
                </c:pt>
                <c:pt idx="15">
                  <c:v>Brazil</c:v>
                </c:pt>
                <c:pt idx="16">
                  <c:v>Colombia</c:v>
                </c:pt>
                <c:pt idx="17">
                  <c:v>Panama</c:v>
                </c:pt>
                <c:pt idx="18">
                  <c:v>Peru</c:v>
                </c:pt>
                <c:pt idx="19">
                  <c:v>Bolivia</c:v>
                </c:pt>
                <c:pt idx="20">
                  <c:v>El Salvador</c:v>
                </c:pt>
                <c:pt idx="21">
                  <c:v>Ecuador</c:v>
                </c:pt>
                <c:pt idx="22">
                  <c:v>Dominican Republic</c:v>
                </c:pt>
                <c:pt idx="23">
                  <c:v>Honduras</c:v>
                </c:pt>
                <c:pt idx="24">
                  <c:v>Mexico</c:v>
                </c:pt>
                <c:pt idx="25">
                  <c:v>Paraguay</c:v>
                </c:pt>
                <c:pt idx="26">
                  <c:v>Guatemala</c:v>
                </c:pt>
                <c:pt idx="27">
                  <c:v>Nicaragua</c:v>
                </c:pt>
                <c:pt idx="28">
                  <c:v>Haiti</c:v>
                </c:pt>
                <c:pt idx="29">
                  <c:v>Venezuela</c:v>
                </c:pt>
              </c:strCache>
            </c:strRef>
          </c:cat>
          <c:val>
            <c:numRef>
              <c:f>Hoja2!$D$7:$D$36</c:f>
              <c:numCache>
                <c:formatCode>General</c:formatCode>
                <c:ptCount val="30"/>
                <c:pt idx="0">
                  <c:v>70</c:v>
                </c:pt>
                <c:pt idx="1">
                  <c:v>68</c:v>
                </c:pt>
                <c:pt idx="2">
                  <c:v>67</c:v>
                </c:pt>
                <c:pt idx="3">
                  <c:v>65</c:v>
                </c:pt>
                <c:pt idx="4">
                  <c:v>59</c:v>
                </c:pt>
                <c:pt idx="5">
                  <c:v>58</c:v>
                </c:pt>
                <c:pt idx="6">
                  <c:v>57</c:v>
                </c:pt>
                <c:pt idx="7">
                  <c:v>55</c:v>
                </c:pt>
                <c:pt idx="8">
                  <c:v>52</c:v>
                </c:pt>
                <c:pt idx="9">
                  <c:v>47</c:v>
                </c:pt>
                <c:pt idx="10">
                  <c:v>44</c:v>
                </c:pt>
                <c:pt idx="11">
                  <c:v>41</c:v>
                </c:pt>
                <c:pt idx="12">
                  <c:v>41</c:v>
                </c:pt>
                <c:pt idx="13">
                  <c:v>39</c:v>
                </c:pt>
                <c:pt idx="14">
                  <c:v>38</c:v>
                </c:pt>
                <c:pt idx="15">
                  <c:v>37</c:v>
                </c:pt>
                <c:pt idx="16">
                  <c:v>37</c:v>
                </c:pt>
                <c:pt idx="17">
                  <c:v>37</c:v>
                </c:pt>
                <c:pt idx="18">
                  <c:v>37</c:v>
                </c:pt>
                <c:pt idx="19">
                  <c:v>33</c:v>
                </c:pt>
                <c:pt idx="20">
                  <c:v>33</c:v>
                </c:pt>
                <c:pt idx="21">
                  <c:v>32</c:v>
                </c:pt>
                <c:pt idx="22">
                  <c:v>29</c:v>
                </c:pt>
                <c:pt idx="23">
                  <c:v>29</c:v>
                </c:pt>
                <c:pt idx="24">
                  <c:v>29</c:v>
                </c:pt>
                <c:pt idx="25">
                  <c:v>29</c:v>
                </c:pt>
                <c:pt idx="26">
                  <c:v>28</c:v>
                </c:pt>
                <c:pt idx="27">
                  <c:v>26</c:v>
                </c:pt>
                <c:pt idx="28">
                  <c:v>22</c:v>
                </c:pt>
                <c:pt idx="29">
                  <c:v>18</c:v>
                </c:pt>
              </c:numCache>
            </c:numRef>
          </c:val>
          <c:extLst>
            <c:ext xmlns:c16="http://schemas.microsoft.com/office/drawing/2014/chart" uri="{C3380CC4-5D6E-409C-BE32-E72D297353CC}">
              <c16:uniqueId val="{00000002-7D39-4D15-99AA-F562ACC7C850}"/>
            </c:ext>
          </c:extLst>
        </c:ser>
        <c:dLbls>
          <c:showLegendKey val="0"/>
          <c:showVal val="0"/>
          <c:showCatName val="0"/>
          <c:showSerName val="0"/>
          <c:showPercent val="0"/>
          <c:showBubbleSize val="0"/>
        </c:dLbls>
        <c:gapWidth val="219"/>
        <c:overlap val="-27"/>
        <c:axId val="530697456"/>
        <c:axId val="530695496"/>
      </c:barChart>
      <c:catAx>
        <c:axId val="53069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419"/>
          </a:p>
        </c:txPr>
        <c:crossAx val="530695496"/>
        <c:crosses val="autoZero"/>
        <c:auto val="1"/>
        <c:lblAlgn val="ctr"/>
        <c:lblOffset val="100"/>
        <c:noMultiLvlLbl val="0"/>
      </c:catAx>
      <c:valAx>
        <c:axId val="530695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419"/>
          </a:p>
        </c:txPr>
        <c:crossAx val="53069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0.11777</cdr:x>
      <cdr:y>0.16308</cdr:y>
    </cdr:from>
    <cdr:to>
      <cdr:x>0.14724</cdr:x>
      <cdr:y>0.90793</cdr:y>
    </cdr:to>
    <cdr:sp macro="" textlink="">
      <cdr:nvSpPr>
        <cdr:cNvPr id="9" name="Pentágono 8"/>
        <cdr:cNvSpPr/>
      </cdr:nvSpPr>
      <cdr:spPr>
        <a:xfrm xmlns:a="http://schemas.openxmlformats.org/drawingml/2006/main" rot="5400000">
          <a:off x="-891855" y="3430014"/>
          <a:ext cx="5021293" cy="360042"/>
        </a:xfrm>
        <a:prstGeom xmlns:a="http://schemas.openxmlformats.org/drawingml/2006/main" prst="homePlate">
          <a:avLst>
            <a:gd name="adj" fmla="val 55336"/>
          </a:avLst>
        </a:prstGeom>
        <a:noFill xmlns:a="http://schemas.openxmlformats.org/drawingml/2006/main"/>
        <a:ln xmlns:a="http://schemas.openxmlformats.org/drawingml/2006/main">
          <a:solidFill>
            <a:schemeClr val="tx1"/>
          </a:solidFill>
        </a:ln>
        <a:effectLst xmlns:a="http://schemas.openxmlformats.org/drawingml/2006/main">
          <a:glow rad="63500">
            <a:schemeClr val="accent2">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dirty="0">
            <a:noFill/>
          </a:endParaRPr>
        </a:p>
      </cdr:txBody>
    </cdr:sp>
  </cdr:relSizeAnchor>
  <cdr:relSizeAnchor xmlns:cdr="http://schemas.openxmlformats.org/drawingml/2006/chartDrawing">
    <cdr:from>
      <cdr:x>0.64824</cdr:x>
      <cdr:y>0.3215</cdr:y>
    </cdr:from>
    <cdr:to>
      <cdr:x>0.67182</cdr:x>
      <cdr:y>0.90949</cdr:y>
    </cdr:to>
    <cdr:sp macro="" textlink="">
      <cdr:nvSpPr>
        <cdr:cNvPr id="6" name="Pentágono 5"/>
        <cdr:cNvSpPr/>
      </cdr:nvSpPr>
      <cdr:spPr>
        <a:xfrm xmlns:a="http://schemas.openxmlformats.org/drawingml/2006/main" rot="5400000">
          <a:off x="6081575" y="4005287"/>
          <a:ext cx="3963869" cy="288032"/>
        </a:xfrm>
        <a:prstGeom xmlns:a="http://schemas.openxmlformats.org/drawingml/2006/main" prst="homePlate">
          <a:avLst/>
        </a:prstGeom>
        <a:noFill xmlns:a="http://schemas.openxmlformats.org/drawingml/2006/main"/>
        <a:ln xmlns:a="http://schemas.openxmlformats.org/drawingml/2006/main">
          <a:solidFill>
            <a:srgbClr val="00B050"/>
          </a:solidFill>
        </a:ln>
        <a:effectLst xmlns:a="http://schemas.openxmlformats.org/drawingml/2006/main">
          <a:glow rad="63500">
            <a:schemeClr val="accent4">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dirty="0">
            <a:noFill/>
          </a:endParaRPr>
        </a:p>
      </cdr:txBody>
    </cdr:sp>
  </cdr:relSizeAnchor>
  <cdr:relSizeAnchor xmlns:cdr="http://schemas.openxmlformats.org/drawingml/2006/chartDrawing">
    <cdr:from>
      <cdr:x>0.63131</cdr:x>
      <cdr:y>0.26071</cdr:y>
    </cdr:from>
    <cdr:to>
      <cdr:x>0.69262</cdr:x>
      <cdr:y>0.3215</cdr:y>
    </cdr:to>
    <cdr:sp macro="" textlink="">
      <cdr:nvSpPr>
        <cdr:cNvPr id="7" name="Elipse 6"/>
        <cdr:cNvSpPr/>
      </cdr:nvSpPr>
      <cdr:spPr>
        <a:xfrm xmlns:a="http://schemas.openxmlformats.org/drawingml/2006/main">
          <a:off x="5785996" y="1318513"/>
          <a:ext cx="561859" cy="307424"/>
        </a:xfrm>
        <a:prstGeom xmlns:a="http://schemas.openxmlformats.org/drawingml/2006/main" prst="ellipse">
          <a:avLst/>
        </a:prstGeom>
        <a:noFill xmlns:a="http://schemas.openxmlformats.org/drawingml/2006/main"/>
        <a:ln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s-CO" sz="1600" b="1" dirty="0">
              <a:solidFill>
                <a:schemeClr val="tx1"/>
              </a:solidFill>
            </a:rPr>
            <a:t>37</a:t>
          </a:r>
        </a:p>
      </cdr:txBody>
    </cdr:sp>
  </cdr:relSizeAnchor>
</c:userShapes>
</file>

<file path=ppt/drawings/drawing2.xml><?xml version="1.0" encoding="utf-8"?>
<c:userShapes xmlns:c="http://schemas.openxmlformats.org/drawingml/2006/chart">
  <cdr:relSizeAnchor xmlns:cdr="http://schemas.openxmlformats.org/drawingml/2006/chartDrawing">
    <cdr:from>
      <cdr:x>0.53655</cdr:x>
      <cdr:y>0.34234</cdr:y>
    </cdr:from>
    <cdr:to>
      <cdr:x>0.5932</cdr:x>
      <cdr:y>0.39818</cdr:y>
    </cdr:to>
    <cdr:sp macro="" textlink="">
      <cdr:nvSpPr>
        <cdr:cNvPr id="3" name="Elipse 2"/>
        <cdr:cNvSpPr/>
      </cdr:nvSpPr>
      <cdr:spPr>
        <a:xfrm xmlns:a="http://schemas.openxmlformats.org/drawingml/2006/main">
          <a:off x="4695490" y="1678360"/>
          <a:ext cx="495758" cy="273766"/>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37</a:t>
          </a:r>
        </a:p>
      </cdr:txBody>
    </cdr:sp>
  </cdr:relSizeAnchor>
  <cdr:relSizeAnchor xmlns:cdr="http://schemas.openxmlformats.org/drawingml/2006/chartDrawing">
    <cdr:from>
      <cdr:x>0.03799</cdr:x>
      <cdr:y>0.14821</cdr:y>
    </cdr:from>
    <cdr:to>
      <cdr:x>0.09401</cdr:x>
      <cdr:y>0.20804</cdr:y>
    </cdr:to>
    <cdr:sp macro="" textlink="">
      <cdr:nvSpPr>
        <cdr:cNvPr id="5" name="Elipse 4"/>
        <cdr:cNvSpPr/>
      </cdr:nvSpPr>
      <cdr:spPr>
        <a:xfrm xmlns:a="http://schemas.openxmlformats.org/drawingml/2006/main">
          <a:off x="332426" y="726608"/>
          <a:ext cx="490245" cy="293327"/>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70</a:t>
          </a:r>
        </a:p>
      </cdr:txBody>
    </cdr:sp>
  </cdr:relSizeAnchor>
  <cdr:relSizeAnchor xmlns:cdr="http://schemas.openxmlformats.org/drawingml/2006/chartDrawing">
    <cdr:from>
      <cdr:x>0.1003</cdr:x>
      <cdr:y>0.16988</cdr:y>
    </cdr:from>
    <cdr:to>
      <cdr:x>0.15758</cdr:x>
      <cdr:y>0.22281</cdr:y>
    </cdr:to>
    <cdr:sp macro="" textlink="">
      <cdr:nvSpPr>
        <cdr:cNvPr id="6" name="Elipse 5"/>
        <cdr:cNvSpPr/>
      </cdr:nvSpPr>
      <cdr:spPr>
        <a:xfrm xmlns:a="http://schemas.openxmlformats.org/drawingml/2006/main">
          <a:off x="877741" y="832873"/>
          <a:ext cx="501272" cy="259499"/>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67</a:t>
          </a:r>
        </a:p>
      </cdr:txBody>
    </cdr:sp>
  </cdr:relSizeAnchor>
  <cdr:relSizeAnchor xmlns:cdr="http://schemas.openxmlformats.org/drawingml/2006/chartDrawing">
    <cdr:from>
      <cdr:x>0.93891</cdr:x>
      <cdr:y>0.47641</cdr:y>
    </cdr:from>
    <cdr:to>
      <cdr:x>0.99452</cdr:x>
      <cdr:y>0.52358</cdr:y>
    </cdr:to>
    <cdr:sp macro="" textlink="">
      <cdr:nvSpPr>
        <cdr:cNvPr id="7" name="Elipse 6"/>
        <cdr:cNvSpPr/>
      </cdr:nvSpPr>
      <cdr:spPr>
        <a:xfrm xmlns:a="http://schemas.openxmlformats.org/drawingml/2006/main">
          <a:off x="8216677" y="2335710"/>
          <a:ext cx="486657" cy="231260"/>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4C2D-F0AE-D649-8055-C42309C19782}" type="datetimeFigureOut">
              <a:rPr lang="es-ES_tradnl" smtClean="0"/>
              <a:t>27/05/2021</a:t>
            </a:fld>
            <a:endParaRPr lang="es-ES_tradn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46E72-7CCD-E342-A024-557DF429D023}" type="slidenum">
              <a:rPr lang="es-ES_tradnl" smtClean="0"/>
              <a:t>‹Nº›</a:t>
            </a:fld>
            <a:endParaRPr lang="es-ES_tradnl" dirty="0"/>
          </a:p>
        </p:txBody>
      </p:sp>
    </p:spTree>
    <p:extLst>
      <p:ext uri="{BB962C8B-B14F-4D97-AF65-F5344CB8AC3E}">
        <p14:creationId xmlns:p14="http://schemas.microsoft.com/office/powerpoint/2010/main" val="98501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8421DE83-E57C-4E4D-8BC6-AE48AE1AC31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71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1D46E72-7CCD-E342-A024-557DF429D023}" type="slidenum">
              <a:rPr lang="es-ES_tradnl" smtClean="0"/>
              <a:t>7</a:t>
            </a:fld>
            <a:endParaRPr lang="es-ES_tradnl" dirty="0"/>
          </a:p>
        </p:txBody>
      </p:sp>
    </p:spTree>
    <p:extLst>
      <p:ext uri="{BB962C8B-B14F-4D97-AF65-F5344CB8AC3E}">
        <p14:creationId xmlns:p14="http://schemas.microsoft.com/office/powerpoint/2010/main" val="36243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1D46E72-7CCD-E342-A024-557DF429D023}" type="slidenum">
              <a:rPr lang="es-ES_tradnl" smtClean="0"/>
              <a:t>42</a:t>
            </a:fld>
            <a:endParaRPr lang="es-ES_tradnl" dirty="0"/>
          </a:p>
        </p:txBody>
      </p:sp>
    </p:spTree>
    <p:extLst>
      <p:ext uri="{BB962C8B-B14F-4D97-AF65-F5344CB8AC3E}">
        <p14:creationId xmlns:p14="http://schemas.microsoft.com/office/powerpoint/2010/main" val="256116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75A711EA-D87B-CC46-B71C-0ED15EFECF40}" type="datetimeFigureOut">
              <a:rPr lang="es-ES_tradnl" smtClean="0"/>
              <a:t>27/05/2021</a:t>
            </a:fld>
            <a:endParaRPr lang="es-ES_tradnl" dirty="0"/>
          </a:p>
        </p:txBody>
      </p:sp>
      <p:sp>
        <p:nvSpPr>
          <p:cNvPr id="4" name="Marcador de pie de página 3"/>
          <p:cNvSpPr>
            <a:spLocks noGrp="1"/>
          </p:cNvSpPr>
          <p:nvPr>
            <p:ph type="ftr" sz="quarter" idx="11"/>
          </p:nvPr>
        </p:nvSpPr>
        <p:spPr>
          <a:xfrm>
            <a:off x="2593874" y="6356351"/>
            <a:ext cx="3086100" cy="365125"/>
          </a:xfrm>
        </p:spPr>
        <p:txBody>
          <a:bodyPr/>
          <a:lstStyle/>
          <a:p>
            <a:endParaRPr lang="es-ES_tradnl" dirty="0"/>
          </a:p>
        </p:txBody>
      </p:sp>
    </p:spTree>
    <p:extLst>
      <p:ext uri="{BB962C8B-B14F-4D97-AF65-F5344CB8AC3E}">
        <p14:creationId xmlns:p14="http://schemas.microsoft.com/office/powerpoint/2010/main" val="169722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A711EA-D87B-CC46-B71C-0ED15EFECF40}" type="datetimeFigureOut">
              <a:rPr lang="es-ES_tradnl" smtClean="0"/>
              <a:t>27/05/2021</a:t>
            </a:fld>
            <a:endParaRPr lang="es-ES_tradnl" dirty="0"/>
          </a:p>
        </p:txBody>
      </p:sp>
      <p:sp>
        <p:nvSpPr>
          <p:cNvPr id="5" name="Footer Placeholder 4"/>
          <p:cNvSpPr>
            <a:spLocks noGrp="1"/>
          </p:cNvSpPr>
          <p:nvPr>
            <p:ph type="ftr" sz="quarter" idx="11"/>
          </p:nvPr>
        </p:nvSpPr>
        <p:spPr/>
        <p:txBody>
          <a:bodyPr/>
          <a:lstStyle/>
          <a:p>
            <a:endParaRPr lang="es-ES_tradnl" dirty="0"/>
          </a:p>
        </p:txBody>
      </p:sp>
      <p:pic>
        <p:nvPicPr>
          <p:cNvPr id="7" name="Imagen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286" y="6485775"/>
            <a:ext cx="2794435" cy="265197"/>
          </a:xfrm>
          <a:prstGeom prst="rect">
            <a:avLst/>
          </a:prstGeom>
        </p:spPr>
      </p:pic>
    </p:spTree>
    <p:extLst>
      <p:ext uri="{BB962C8B-B14F-4D97-AF65-F5344CB8AC3E}">
        <p14:creationId xmlns:p14="http://schemas.microsoft.com/office/powerpoint/2010/main" val="19126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A711EA-D87B-CC46-B71C-0ED15EFECF40}" type="datetimeFigureOut">
              <a:rPr lang="es-ES_tradnl" smtClean="0"/>
              <a:t>27/05/2021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BA8A6A1B-9AAF-5B46-8DDA-85366EC4DEC3}" type="slidenum">
              <a:rPr lang="es-ES_tradnl" smtClean="0"/>
              <a:t>‹Nº›</a:t>
            </a:fld>
            <a:endParaRPr lang="es-ES_tradnl" dirty="0"/>
          </a:p>
        </p:txBody>
      </p:sp>
    </p:spTree>
    <p:extLst>
      <p:ext uri="{BB962C8B-B14F-4D97-AF65-F5344CB8AC3E}">
        <p14:creationId xmlns:p14="http://schemas.microsoft.com/office/powerpoint/2010/main" val="1876107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711EA-D87B-CC46-B71C-0ED15EFECF40}" type="datetimeFigureOut">
              <a:rPr lang="es-ES_tradnl" smtClean="0"/>
              <a:t>27/05/2021</a:t>
            </a:fld>
            <a:endParaRPr lang="es-ES_trad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A6A1B-9AAF-5B46-8DDA-85366EC4DEC3}" type="slidenum">
              <a:rPr lang="es-ES_tradnl" smtClean="0"/>
              <a:t>‹Nº›</a:t>
            </a:fld>
            <a:endParaRPr lang="es-ES_tradnl" dirty="0"/>
          </a:p>
        </p:txBody>
      </p:sp>
    </p:spTree>
    <p:extLst>
      <p:ext uri="{BB962C8B-B14F-4D97-AF65-F5344CB8AC3E}">
        <p14:creationId xmlns:p14="http://schemas.microsoft.com/office/powerpoint/2010/main" val="213931754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83479" y="5231705"/>
            <a:ext cx="4905645" cy="1384995"/>
          </a:xfrm>
          <a:prstGeom prst="rect">
            <a:avLst/>
          </a:prstGeom>
          <a:noFill/>
        </p:spPr>
        <p:txBody>
          <a:bodyPr wrap="square" rtlCol="0">
            <a:spAutoFit/>
          </a:bodyPr>
          <a:lstStyle/>
          <a:p>
            <a:pPr algn="r"/>
            <a:r>
              <a:rPr lang="es-CO" sz="2800" b="1" dirty="0">
                <a:solidFill>
                  <a:srgbClr val="007688"/>
                </a:solidFill>
              </a:rPr>
              <a:t>CONVERGENCIA</a:t>
            </a:r>
          </a:p>
          <a:p>
            <a:pPr algn="r"/>
            <a:r>
              <a:rPr lang="es-CO" sz="2800" b="1" dirty="0">
                <a:solidFill>
                  <a:srgbClr val="007688"/>
                </a:solidFill>
              </a:rPr>
              <a:t>CONTABLE PÚBLICA   </a:t>
            </a:r>
          </a:p>
          <a:p>
            <a:pPr algn="r"/>
            <a:r>
              <a:rPr lang="es-CO" sz="2800" b="1" dirty="0">
                <a:solidFill>
                  <a:srgbClr val="007688"/>
                </a:solidFill>
              </a:rPr>
              <a:t>CONTROL INTERNO CONTABLE</a:t>
            </a:r>
            <a:endParaRPr lang="es-ES_tradnl" sz="2800" b="1" dirty="0">
              <a:solidFill>
                <a:srgbClr val="007688"/>
              </a:solidFill>
            </a:endParaRPr>
          </a:p>
        </p:txBody>
      </p:sp>
    </p:spTree>
    <p:extLst>
      <p:ext uri="{BB962C8B-B14F-4D97-AF65-F5344CB8AC3E}">
        <p14:creationId xmlns:p14="http://schemas.microsoft.com/office/powerpoint/2010/main" val="42361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3496263" y="3811071"/>
            <a:ext cx="1194336" cy="16409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22" name="Rectángulo 21"/>
          <p:cNvSpPr/>
          <p:nvPr/>
        </p:nvSpPr>
        <p:spPr>
          <a:xfrm>
            <a:off x="1965196" y="3839586"/>
            <a:ext cx="1192531" cy="161238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Consultas atendidas: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1.205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799 - 2017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406 - 2018</a:t>
            </a:r>
          </a:p>
        </p:txBody>
      </p:sp>
      <p:sp>
        <p:nvSpPr>
          <p:cNvPr id="23" name="Rectángulo 22"/>
          <p:cNvSpPr/>
          <p:nvPr/>
        </p:nvSpPr>
        <p:spPr>
          <a:xfrm>
            <a:off x="61328" y="3839586"/>
            <a:ext cx="1632029" cy="1612386"/>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24" name="Rectángulo 23"/>
          <p:cNvSpPr/>
          <p:nvPr/>
        </p:nvSpPr>
        <p:spPr>
          <a:xfrm>
            <a:off x="189968" y="2939717"/>
            <a:ext cx="1374747" cy="5602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25" name="Rectángulo redondeado 24"/>
          <p:cNvSpPr/>
          <p:nvPr/>
        </p:nvSpPr>
        <p:spPr>
          <a:xfrm>
            <a:off x="707627" y="1592305"/>
            <a:ext cx="8002270" cy="714616"/>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ESTRATEGIAS DE LA CGN  PARA LA APLICACIÓN DEL MARCO NORMATIVO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PARA ENTIDADES DE GOBIERNO</a:t>
            </a:r>
            <a:endParaRPr kumimoji="0" lang="es-ES"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26" name="CuadroTexto 25"/>
          <p:cNvSpPr txBox="1"/>
          <p:nvPr/>
        </p:nvSpPr>
        <p:spPr>
          <a:xfrm>
            <a:off x="1965196" y="2945114"/>
            <a:ext cx="1192531" cy="55086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19050" cap="flat" cmpd="sng" algn="ctr">
            <a:solidFill>
              <a:sysClr val="windowText" lastClr="000000"/>
            </a:solidFill>
            <a:prstDash val="solid"/>
            <a:miter lim="800000"/>
          </a:ln>
          <a:effectLst/>
          <a:scene3d>
            <a:camera prst="orthographicFront"/>
            <a:lightRig rig="flat" dir="t"/>
          </a:scene3d>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rPr>
              <a:t>Emisión de Consultas</a:t>
            </a:r>
          </a:p>
        </p:txBody>
      </p:sp>
      <p:sp>
        <p:nvSpPr>
          <p:cNvPr id="27" name="CuadroTexto 26"/>
          <p:cNvSpPr txBox="1"/>
          <p:nvPr/>
        </p:nvSpPr>
        <p:spPr>
          <a:xfrm>
            <a:off x="3494660" y="2948368"/>
            <a:ext cx="1194336" cy="555278"/>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12700" cap="flat" cmpd="sng" algn="ctr">
            <a:solidFill>
              <a:sysClr val="windowText" lastClr="000000"/>
            </a:solidFill>
            <a:prstDash val="solid"/>
            <a:miter lim="800000"/>
          </a:ln>
          <a:effectLst/>
          <a:scene3d>
            <a:camera prst="orthographicFront"/>
            <a:lightRig rig="flat" dir="t"/>
          </a:scene3d>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400" b="1" i="0" u="none" strike="noStrike" kern="0" cap="none" spc="0" normalizeH="0" baseline="0" noProof="0" dirty="0">
                <a:ln>
                  <a:noFill/>
                </a:ln>
                <a:solidFill>
                  <a:prstClr val="black"/>
                </a:solidFill>
                <a:effectLst/>
                <a:uLnTx/>
                <a:uFillTx/>
              </a:rPr>
              <a:t>Mesas de trabajo</a:t>
            </a:r>
          </a:p>
        </p:txBody>
      </p:sp>
      <p:sp>
        <p:nvSpPr>
          <p:cNvPr id="28" name="CuadroTexto 27"/>
          <p:cNvSpPr txBox="1"/>
          <p:nvPr/>
        </p:nvSpPr>
        <p:spPr>
          <a:xfrm>
            <a:off x="31838" y="2911202"/>
            <a:ext cx="1691005" cy="58477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Capacitación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(Asistentes)</a:t>
            </a:r>
            <a:endParaRPr kumimoji="0" lang="es-CO" sz="1600" b="0" i="0" u="none" strike="noStrike" kern="0" cap="none" spc="0" normalizeH="0" baseline="0" noProof="0" dirty="0">
              <a:ln>
                <a:noFill/>
              </a:ln>
              <a:solidFill>
                <a:prstClr val="black"/>
              </a:solidFill>
              <a:effectLst/>
              <a:uLnTx/>
              <a:uFillTx/>
            </a:endParaRPr>
          </a:p>
        </p:txBody>
      </p:sp>
      <p:sp>
        <p:nvSpPr>
          <p:cNvPr id="29" name="CuadroTexto 28"/>
          <p:cNvSpPr txBox="1"/>
          <p:nvPr/>
        </p:nvSpPr>
        <p:spPr>
          <a:xfrm>
            <a:off x="61328" y="3910827"/>
            <a:ext cx="1632029" cy="1569660"/>
          </a:xfrm>
          <a:prstGeom prst="rect">
            <a:avLst/>
          </a:prstGeom>
          <a:noFill/>
        </p:spPr>
        <p:txBody>
          <a:bodyPr wrap="square">
            <a:spAutoFit/>
          </a:bodyPr>
          <a:lstStyle/>
          <a:p>
            <a:pPr marR="0" lvl="0" algn="ctr" defTabSz="457200" eaLnBrk="1" fontAlgn="auto" latinLnBrk="0" hangingPunct="1">
              <a:lnSpc>
                <a:spcPct val="100000"/>
              </a:lnSpc>
              <a:spcBef>
                <a:spcPts val="0"/>
              </a:spcBef>
              <a:spcAft>
                <a:spcPts val="0"/>
              </a:spcAft>
              <a:buClrTx/>
              <a:buSzTx/>
              <a:tabLst/>
              <a:defRPr/>
            </a:pPr>
            <a:r>
              <a:rPr kumimoji="0" lang="es-ES" sz="1200" b="1" i="0" u="none" strike="noStrike" kern="0" cap="none" spc="0" normalizeH="0" baseline="0" noProof="0" dirty="0">
                <a:ln>
                  <a:noFill/>
                </a:ln>
                <a:solidFill>
                  <a:prstClr val="black"/>
                </a:solidFill>
                <a:effectLst/>
                <a:uLnTx/>
                <a:uFillTx/>
              </a:rPr>
              <a:t>Política de Regulación</a:t>
            </a:r>
          </a:p>
          <a:p>
            <a:pPr marR="0" lvl="0" algn="ctr" defTabSz="457200" eaLnBrk="1" fontAlgn="auto" latinLnBrk="0" hangingPunct="1">
              <a:lnSpc>
                <a:spcPct val="100000"/>
              </a:lnSpc>
              <a:spcBef>
                <a:spcPts val="0"/>
              </a:spcBef>
              <a:spcAft>
                <a:spcPts val="0"/>
              </a:spcAft>
              <a:buClrTx/>
              <a:buSzTx/>
              <a:tabLst/>
              <a:defRPr/>
            </a:pPr>
            <a:r>
              <a:rPr kumimoji="0" lang="es-ES" sz="1200" b="1" i="0" u="none" strike="noStrike" kern="0" cap="none" spc="0" normalizeH="0" baseline="0" noProof="0" dirty="0">
                <a:ln>
                  <a:noFill/>
                </a:ln>
                <a:solidFill>
                  <a:prstClr val="black"/>
                </a:solidFill>
                <a:effectLst/>
                <a:uLnTx/>
                <a:uFillTx/>
              </a:rPr>
              <a:t> Contable Pública:                </a:t>
            </a:r>
            <a:r>
              <a:rPr kumimoji="0" lang="en-US" sz="1200" b="1" i="0" u="none" strike="noStrike" kern="0" cap="none" spc="0" normalizeH="0" baseline="0" noProof="0" dirty="0">
                <a:ln>
                  <a:noFill/>
                </a:ln>
                <a:solidFill>
                  <a:prstClr val="black"/>
                </a:solidFill>
                <a:effectLst/>
                <a:uLnTx/>
                <a:uFillTx/>
              </a:rPr>
              <a:t>2.008 </a:t>
            </a:r>
            <a:endParaRPr kumimoji="0" lang="es-CO" sz="1200" b="1" i="0" u="none" strike="noStrike" kern="0" cap="none" spc="0" normalizeH="0" baseline="0" noProof="0" dirty="0">
              <a:ln>
                <a:noFill/>
              </a:ln>
              <a:solidFill>
                <a:prstClr val="black"/>
              </a:solidFill>
              <a:effectLst/>
              <a:uLnTx/>
              <a:uFillTx/>
            </a:endParaRPr>
          </a:p>
          <a:p>
            <a:pPr marR="0" lvl="0" algn="ctr" defTabSz="457200" eaLnBrk="1" fontAlgn="auto" latinLnBrk="0" hangingPunct="1">
              <a:lnSpc>
                <a:spcPct val="100000"/>
              </a:lnSpc>
              <a:spcBef>
                <a:spcPts val="0"/>
              </a:spcBef>
              <a:spcAft>
                <a:spcPts val="0"/>
              </a:spcAft>
              <a:buClrTx/>
              <a:buSzTx/>
              <a:tabLst/>
              <a:defRPr/>
            </a:pPr>
            <a:r>
              <a:rPr kumimoji="0" lang="es-CO" sz="1200" b="1" i="0" u="none" strike="noStrike" kern="0" cap="none" spc="0" normalizeH="0" baseline="0" noProof="0" dirty="0">
                <a:ln>
                  <a:noFill/>
                </a:ln>
                <a:solidFill>
                  <a:prstClr val="black"/>
                </a:solidFill>
                <a:effectLst/>
                <a:uLnTx/>
                <a:uFillTx/>
              </a:rPr>
              <a:t>Marco Conceptual y</a:t>
            </a:r>
          </a:p>
          <a:p>
            <a:pPr marL="285750" marR="0" lvl="0" indent="-285750" algn="ctr" defTabSz="457200" eaLnBrk="1" fontAlgn="auto" latinLnBrk="0" hangingPunct="1">
              <a:lnSpc>
                <a:spcPct val="100000"/>
              </a:lnSpc>
              <a:spcBef>
                <a:spcPts val="0"/>
              </a:spcBef>
              <a:spcAft>
                <a:spcPts val="0"/>
              </a:spcAft>
              <a:buClrTx/>
              <a:buSzTx/>
              <a:buFontTx/>
              <a:buChar char="-"/>
              <a:tabLst/>
              <a:defRPr/>
            </a:pPr>
            <a:r>
              <a:rPr kumimoji="0" lang="es-CO" sz="1200" b="1" i="0" u="none" strike="noStrike" kern="0" cap="none" spc="0" normalizeH="0" baseline="0" noProof="0" dirty="0">
                <a:ln>
                  <a:noFill/>
                </a:ln>
                <a:solidFill>
                  <a:prstClr val="black"/>
                </a:solidFill>
                <a:effectLst/>
                <a:uLnTx/>
                <a:uFillTx/>
              </a:rPr>
              <a:t>Normas: 5.947 </a:t>
            </a:r>
            <a:r>
              <a:rPr kumimoji="0" lang="es-ES" sz="1200" b="1" i="0" u="none" strike="noStrike" kern="0" cap="none" spc="0" normalizeH="0" baseline="0" noProof="0" dirty="0">
                <a:ln>
                  <a:noFill/>
                </a:ln>
                <a:solidFill>
                  <a:prstClr val="black"/>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Procedimientos contables: 			2862 </a:t>
            </a:r>
          </a:p>
        </p:txBody>
      </p:sp>
      <p:sp>
        <p:nvSpPr>
          <p:cNvPr id="30" name="Abrir llave 29"/>
          <p:cNvSpPr/>
          <p:nvPr/>
        </p:nvSpPr>
        <p:spPr>
          <a:xfrm rot="5400000">
            <a:off x="4173188" y="-924873"/>
            <a:ext cx="371986" cy="7215532"/>
          </a:xfrm>
          <a:prstGeom prst="leftBrace">
            <a:avLst/>
          </a:prstGeom>
          <a:noFill/>
          <a:ln w="12700" cap="flat" cmpd="sng" algn="ctr">
            <a:solidFill>
              <a:srgbClr val="4472C4"/>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31" name="Flecha derecha 30"/>
          <p:cNvSpPr/>
          <p:nvPr/>
        </p:nvSpPr>
        <p:spPr>
          <a:xfrm rot="5400000">
            <a:off x="672283" y="3603108"/>
            <a:ext cx="282575" cy="133350"/>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cxnSp>
        <p:nvCxnSpPr>
          <p:cNvPr id="32" name="Conector recto 31"/>
          <p:cNvCxnSpPr>
            <a:cxnSpLocks noChangeShapeType="1"/>
          </p:cNvCxnSpPr>
          <p:nvPr/>
        </p:nvCxnSpPr>
        <p:spPr bwMode="auto">
          <a:xfrm flipH="1">
            <a:off x="2608751" y="2730167"/>
            <a:ext cx="0" cy="209550"/>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
        <p:nvSpPr>
          <p:cNvPr id="33" name="Flecha derecha 32"/>
          <p:cNvSpPr/>
          <p:nvPr/>
        </p:nvSpPr>
        <p:spPr>
          <a:xfrm rot="5400000">
            <a:off x="3947930" y="3591295"/>
            <a:ext cx="277448" cy="140003"/>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34" name="Flecha derecha 33"/>
          <p:cNvSpPr/>
          <p:nvPr/>
        </p:nvSpPr>
        <p:spPr>
          <a:xfrm rot="5400000">
            <a:off x="2429116" y="3603901"/>
            <a:ext cx="282577" cy="131763"/>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35" name="Rectángulo 34"/>
          <p:cNvSpPr/>
          <p:nvPr/>
        </p:nvSpPr>
        <p:spPr>
          <a:xfrm>
            <a:off x="3315014" y="3953281"/>
            <a:ext cx="1530350" cy="1384995"/>
          </a:xfrm>
          <a:prstGeom prst="rect">
            <a:avLst/>
          </a:prstGeom>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Mesas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de trabajo</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279</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203  - 2017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   76 - 2018</a:t>
            </a:r>
          </a:p>
        </p:txBody>
      </p:sp>
      <p:cxnSp>
        <p:nvCxnSpPr>
          <p:cNvPr id="36" name="Conector recto 35"/>
          <p:cNvCxnSpPr>
            <a:cxnSpLocks noChangeShapeType="1"/>
            <a:endCxn id="27" idx="0"/>
          </p:cNvCxnSpPr>
          <p:nvPr/>
        </p:nvCxnSpPr>
        <p:spPr bwMode="auto">
          <a:xfrm flipH="1">
            <a:off x="4091828" y="2719661"/>
            <a:ext cx="3206" cy="228707"/>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
        <p:nvSpPr>
          <p:cNvPr id="37" name="Rectángulo 36"/>
          <p:cNvSpPr/>
          <p:nvPr/>
        </p:nvSpPr>
        <p:spPr>
          <a:xfrm>
            <a:off x="4922190" y="3820073"/>
            <a:ext cx="1122983" cy="163189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38" name="Rectángulo 37"/>
          <p:cNvSpPr/>
          <p:nvPr/>
        </p:nvSpPr>
        <p:spPr>
          <a:xfrm>
            <a:off x="4845364" y="2929479"/>
            <a:ext cx="1197436" cy="570501"/>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39" name="CuadroTexto 38"/>
          <p:cNvSpPr txBox="1"/>
          <p:nvPr/>
        </p:nvSpPr>
        <p:spPr>
          <a:xfrm>
            <a:off x="3873144" y="2845008"/>
            <a:ext cx="3141875" cy="738664"/>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Asesoría y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Asistencia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Técnica</a:t>
            </a:r>
            <a:endParaRPr kumimoji="0" lang="es-CO" sz="1400" b="0" i="0" u="none" strike="noStrike" kern="0" cap="none" spc="0" normalizeH="0" baseline="0" noProof="0" dirty="0">
              <a:ln>
                <a:noFill/>
              </a:ln>
              <a:solidFill>
                <a:prstClr val="black"/>
              </a:solidFill>
              <a:effectLst/>
              <a:uLnTx/>
              <a:uFillTx/>
            </a:endParaRPr>
          </a:p>
        </p:txBody>
      </p:sp>
      <p:sp>
        <p:nvSpPr>
          <p:cNvPr id="40" name="CuadroTexto 39"/>
          <p:cNvSpPr txBox="1"/>
          <p:nvPr/>
        </p:nvSpPr>
        <p:spPr>
          <a:xfrm>
            <a:off x="4370197" y="3661296"/>
            <a:ext cx="1826993" cy="181588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lvl="1" algn="ctr" defTabSz="457200">
              <a:defRPr/>
            </a:pPr>
            <a:r>
              <a:rPr kumimoji="0" lang="es-CO" sz="1400" b="1" i="0" u="none" strike="noStrike" kern="0" cap="none" spc="0" normalizeH="0" baseline="0" noProof="0" dirty="0">
                <a:ln>
                  <a:noFill/>
                </a:ln>
                <a:solidFill>
                  <a:prstClr val="black"/>
                </a:solidFill>
                <a:effectLst/>
                <a:uLnTx/>
                <a:uFillTx/>
              </a:rPr>
              <a:t>Asesoría y asistencia técnica:  </a:t>
            </a:r>
          </a:p>
          <a:p>
            <a:pPr lvl="1" algn="ctr" defTabSz="457200">
              <a:defRPr/>
            </a:pPr>
            <a:r>
              <a:rPr kumimoji="0" lang="es-CO" sz="1400" b="1" i="0" u="none" strike="noStrike" kern="0" cap="none" spc="0" normalizeH="0" baseline="0" noProof="0" dirty="0">
                <a:ln>
                  <a:noFill/>
                </a:ln>
                <a:solidFill>
                  <a:prstClr val="black"/>
                </a:solidFill>
                <a:effectLst/>
                <a:uLnTx/>
                <a:uFillTx/>
              </a:rPr>
              <a:t>23.662</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          14.452  - 2017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            9.210  - 2018</a:t>
            </a:r>
          </a:p>
        </p:txBody>
      </p:sp>
      <p:sp>
        <p:nvSpPr>
          <p:cNvPr id="41" name="Flecha derecha 40"/>
          <p:cNvSpPr/>
          <p:nvPr/>
        </p:nvSpPr>
        <p:spPr>
          <a:xfrm rot="5400000">
            <a:off x="5357495" y="3588153"/>
            <a:ext cx="275424" cy="148318"/>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cxnSp>
        <p:nvCxnSpPr>
          <p:cNvPr id="42" name="Conector recto 41"/>
          <p:cNvCxnSpPr>
            <a:cxnSpLocks noChangeShapeType="1"/>
          </p:cNvCxnSpPr>
          <p:nvPr/>
        </p:nvCxnSpPr>
        <p:spPr bwMode="auto">
          <a:xfrm>
            <a:off x="5444081" y="2727871"/>
            <a:ext cx="0" cy="201608"/>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
        <p:nvSpPr>
          <p:cNvPr id="43" name="Rectángulo 42"/>
          <p:cNvSpPr/>
          <p:nvPr/>
        </p:nvSpPr>
        <p:spPr>
          <a:xfrm>
            <a:off x="7732078" y="4124031"/>
            <a:ext cx="1220118" cy="1624659"/>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44" name="Rectángulo 43"/>
          <p:cNvSpPr/>
          <p:nvPr/>
        </p:nvSpPr>
        <p:spPr>
          <a:xfrm>
            <a:off x="6241263" y="3827312"/>
            <a:ext cx="1220118" cy="179286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grpSp>
        <p:nvGrpSpPr>
          <p:cNvPr id="45" name="Grupo 44"/>
          <p:cNvGrpSpPr/>
          <p:nvPr/>
        </p:nvGrpSpPr>
        <p:grpSpPr>
          <a:xfrm rot="5400000">
            <a:off x="6543075" y="2609390"/>
            <a:ext cx="592444" cy="1196068"/>
            <a:chOff x="5475728" y="1971585"/>
            <a:chExt cx="1600198" cy="2806954"/>
          </a:xfrm>
          <a:scene3d>
            <a:camera prst="orthographicFront"/>
            <a:lightRig rig="flat" dir="t"/>
          </a:scene3d>
        </p:grpSpPr>
        <p:sp>
          <p:nvSpPr>
            <p:cNvPr id="46" name="Rectángulo 45"/>
            <p:cNvSpPr/>
            <p:nvPr/>
          </p:nvSpPr>
          <p:spPr>
            <a:xfrm>
              <a:off x="5475730" y="1971585"/>
              <a:ext cx="1598291" cy="2806953"/>
            </a:xfrm>
            <a:prstGeom prst="rect">
              <a:avLst/>
            </a:prstGeom>
            <a:gradFill rotWithShape="1">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w="19050">
              <a:solidFill>
                <a:sysClr val="windowText" lastClr="000000"/>
              </a:solidFill>
            </a:ln>
            <a:effectLst/>
            <a:sp3d prstMaterial="dkEdge">
              <a:bevelT w="8200" h="38100"/>
            </a:sp3d>
          </p:spPr>
        </p:sp>
        <p:sp>
          <p:nvSpPr>
            <p:cNvPr id="47" name="CuadroTexto 46"/>
            <p:cNvSpPr txBox="1"/>
            <p:nvPr/>
          </p:nvSpPr>
          <p:spPr>
            <a:xfrm rot="16200000">
              <a:off x="4887918" y="2590531"/>
              <a:ext cx="2775818" cy="160019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19050" cap="flat" cmpd="sng" algn="ctr">
              <a:solidFill>
                <a:sysClr val="windowText" lastClr="000000"/>
              </a:solidFill>
              <a:prstDash val="solid"/>
              <a:miter lim="800000"/>
            </a:ln>
            <a:effectLst/>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 de inspección </a:t>
              </a:r>
            </a:p>
          </p:txBody>
        </p:sp>
      </p:grpSp>
      <p:sp>
        <p:nvSpPr>
          <p:cNvPr id="48" name="CuadroTexto 47"/>
          <p:cNvSpPr txBox="1"/>
          <p:nvPr/>
        </p:nvSpPr>
        <p:spPr>
          <a:xfrm>
            <a:off x="7622526" y="2881159"/>
            <a:ext cx="1367071" cy="87131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12700" cap="flat" cmpd="sng" algn="ctr">
            <a:solidFill>
              <a:sysClr val="windowText" lastClr="000000"/>
            </a:solidFill>
            <a:prstDash val="solid"/>
            <a:miter lim="800000"/>
          </a:ln>
          <a:effectLst/>
          <a:scene3d>
            <a:camera prst="orthographicFront"/>
            <a:lightRig rig="flat" dir="t"/>
          </a:scene3d>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 de asistencia técnica contable</a:t>
            </a:r>
          </a:p>
        </p:txBody>
      </p:sp>
      <p:sp>
        <p:nvSpPr>
          <p:cNvPr id="49" name="Flecha derecha 48"/>
          <p:cNvSpPr/>
          <p:nvPr/>
        </p:nvSpPr>
        <p:spPr>
          <a:xfrm rot="5400000">
            <a:off x="8161078" y="3847490"/>
            <a:ext cx="293595" cy="167071"/>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50" name="Flecha derecha 49"/>
          <p:cNvSpPr/>
          <p:nvPr/>
        </p:nvSpPr>
        <p:spPr>
          <a:xfrm rot="5400000">
            <a:off x="6709312" y="3601939"/>
            <a:ext cx="270902" cy="135687"/>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51" name="CuadroTexto 50"/>
          <p:cNvSpPr txBox="1"/>
          <p:nvPr/>
        </p:nvSpPr>
        <p:spPr>
          <a:xfrm>
            <a:off x="6057102" y="3586457"/>
            <a:ext cx="1587510" cy="181588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 realizadas: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2</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  - 2017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1 - 2018</a:t>
            </a:r>
          </a:p>
        </p:txBody>
      </p:sp>
      <p:sp>
        <p:nvSpPr>
          <p:cNvPr id="52" name="CuadroTexto 51"/>
          <p:cNvSpPr txBox="1"/>
          <p:nvPr/>
        </p:nvSpPr>
        <p:spPr>
          <a:xfrm>
            <a:off x="7352175" y="3993330"/>
            <a:ext cx="1981200" cy="1568450"/>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15</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15  - 2017 </a:t>
            </a:r>
          </a:p>
        </p:txBody>
      </p:sp>
      <p:cxnSp>
        <p:nvCxnSpPr>
          <p:cNvPr id="53" name="Conector recto 52"/>
          <p:cNvCxnSpPr>
            <a:cxnSpLocks noChangeShapeType="1"/>
          </p:cNvCxnSpPr>
          <p:nvPr/>
        </p:nvCxnSpPr>
        <p:spPr bwMode="auto">
          <a:xfrm>
            <a:off x="6832663" y="2710779"/>
            <a:ext cx="0" cy="201608"/>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532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ppt_x"/>
                                          </p:val>
                                        </p:tav>
                                        <p:tav tm="100000">
                                          <p:val>
                                            <p:strVal val="#ppt_x"/>
                                          </p:val>
                                        </p:tav>
                                      </p:tavLst>
                                    </p:anim>
                                    <p:anim calcmode="lin" valueType="num">
                                      <p:cBhvr additive="base">
                                        <p:cTn id="92" dur="500" fill="hold"/>
                                        <p:tgtEl>
                                          <p:spTgt spid="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500" fill="hold"/>
                                        <p:tgtEl>
                                          <p:spTgt spid="44"/>
                                        </p:tgtEl>
                                        <p:attrNameLst>
                                          <p:attrName>ppt_x</p:attrName>
                                        </p:attrNameLst>
                                      </p:cBhvr>
                                      <p:tavLst>
                                        <p:tav tm="0">
                                          <p:val>
                                            <p:strVal val="#ppt_x"/>
                                          </p:val>
                                        </p:tav>
                                        <p:tav tm="100000">
                                          <p:val>
                                            <p:strVal val="#ppt_x"/>
                                          </p:val>
                                        </p:tav>
                                      </p:tavLst>
                                    </p:anim>
                                    <p:anim calcmode="lin" valueType="num">
                                      <p:cBhvr additive="base">
                                        <p:cTn id="96" dur="500" fill="hold"/>
                                        <p:tgtEl>
                                          <p:spTgt spid="4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ppt_x"/>
                                          </p:val>
                                        </p:tav>
                                        <p:tav tm="100000">
                                          <p:val>
                                            <p:strVal val="#ppt_x"/>
                                          </p:val>
                                        </p:tav>
                                      </p:tavLst>
                                    </p:anim>
                                    <p:anim calcmode="lin" valueType="num">
                                      <p:cBhvr additive="base">
                                        <p:cTn id="100" dur="500" fill="hold"/>
                                        <p:tgtEl>
                                          <p:spTgt spid="5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par>
                                <p:cTn id="105" presetID="10"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p:bldP spid="30" grpId="0" animBg="1"/>
      <p:bldP spid="31" grpId="0" animBg="1"/>
      <p:bldP spid="33" grpId="0" animBg="1"/>
      <p:bldP spid="34" grpId="0" animBg="1"/>
      <p:bldP spid="37" grpId="0" animBg="1"/>
      <p:bldP spid="38" grpId="0" animBg="1"/>
      <p:bldP spid="39" grpId="0"/>
      <p:bldP spid="40" grpId="0"/>
      <p:bldP spid="41" grpId="0" animBg="1"/>
      <p:bldP spid="43" grpId="0" animBg="1"/>
      <p:bldP spid="44" grpId="0" animBg="1"/>
      <p:bldP spid="49" grpId="0" animBg="1"/>
      <p:bldP spid="50" grpId="0" animBg="1"/>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74345" y="1450026"/>
            <a:ext cx="8164830" cy="439737"/>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ALGUNAS BARRERAS EN LA APLICACIÓN DEL MARCO DE GOBIERNO</a:t>
            </a:r>
            <a:endParaRPr kumimoji="0" lang="es-ES" sz="2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3" name="Rectángulo 2"/>
          <p:cNvSpPr/>
          <p:nvPr/>
        </p:nvSpPr>
        <p:spPr>
          <a:xfrm>
            <a:off x="104775" y="3265807"/>
            <a:ext cx="3500438" cy="309562"/>
          </a:xfrm>
          <a:prstGeom prst="rect">
            <a:avLst/>
          </a:prstGeom>
          <a:solidFill>
            <a:srgbClr val="5B9BD5">
              <a:lumMod val="20000"/>
              <a:lumOff val="80000"/>
            </a:srgbClr>
          </a:solidFill>
          <a:ln w="19050" cap="flat" cmpd="sng" algn="ctr">
            <a:solidFill>
              <a:srgbClr val="5B9BD5">
                <a:lumMod val="75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Agencia Nacional de Infraestructura </a:t>
            </a:r>
            <a:r>
              <a:rPr kumimoji="0" lang="es-MX"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(ANI)</a:t>
            </a:r>
            <a:endParaRPr kumimoji="0" lang="es-ES"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4" name="Cerrar llave 3"/>
          <p:cNvSpPr/>
          <p:nvPr/>
        </p:nvSpPr>
        <p:spPr>
          <a:xfrm>
            <a:off x="3652838" y="2414907"/>
            <a:ext cx="293687" cy="1082675"/>
          </a:xfrm>
          <a:prstGeom prst="rightBrace">
            <a:avLst>
              <a:gd name="adj1" fmla="val 8333"/>
              <a:gd name="adj2" fmla="val 47776"/>
            </a:avLst>
          </a:prstGeom>
          <a:noFill/>
          <a:ln w="12700" cap="flat" cmpd="sng" algn="ctr">
            <a:solidFill>
              <a:srgbClr val="7030A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a:ln>
                <a:noFill/>
              </a:ln>
              <a:solidFill>
                <a:prstClr val="black"/>
              </a:solidFill>
              <a:effectLst/>
              <a:uLnTx/>
              <a:uFillTx/>
            </a:endParaRPr>
          </a:p>
        </p:txBody>
      </p:sp>
      <p:sp>
        <p:nvSpPr>
          <p:cNvPr id="5" name="Redondear rectángulo de esquina diagonal 4"/>
          <p:cNvSpPr/>
          <p:nvPr/>
        </p:nvSpPr>
        <p:spPr>
          <a:xfrm>
            <a:off x="4092575" y="2310132"/>
            <a:ext cx="4941888" cy="1265237"/>
          </a:xfrm>
          <a:prstGeom prst="round2DiagRect">
            <a:avLst/>
          </a:prstGeom>
          <a:solidFill>
            <a:srgbClr val="4472C4">
              <a:lumMod val="20000"/>
              <a:lumOff val="80000"/>
            </a:srgbClr>
          </a:solidFill>
          <a:ln w="19050" cap="flat" cmpd="sng" algn="ctr">
            <a:solidFill>
              <a:sysClr val="windowText" lastClr="000000"/>
            </a:solidFill>
            <a:prstDash val="solid"/>
            <a:miter lim="800000"/>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rPr>
              <a:t>Por antigüedad de los activos y por estipulaciones en los contratos de concesión:</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Reconocimiento por separado de terrenos y bienes de infraestructura.</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Determinación de los componentes de PPYE  y de los BUP.</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Reconocimiento de los activos entregados por INVIAS y AEROCIVIL.</a:t>
            </a:r>
            <a:endParaRPr kumimoji="0" lang="es-ES" sz="1200" b="0" i="0" u="none" strike="noStrike" kern="0" cap="none" spc="0" normalizeH="0" baseline="0" noProof="0" dirty="0">
              <a:ln>
                <a:noFill/>
              </a:ln>
              <a:solidFill>
                <a:prstClr val="black"/>
              </a:solidFill>
              <a:effectLst/>
              <a:uLnTx/>
              <a:uFillTx/>
            </a:endParaRPr>
          </a:p>
        </p:txBody>
      </p:sp>
      <p:sp>
        <p:nvSpPr>
          <p:cNvPr id="6" name="Rectángulo 5"/>
          <p:cNvSpPr/>
          <p:nvPr/>
        </p:nvSpPr>
        <p:spPr>
          <a:xfrm>
            <a:off x="104775" y="2356169"/>
            <a:ext cx="3516313" cy="619125"/>
          </a:xfrm>
          <a:prstGeom prst="rect">
            <a:avLst/>
          </a:prstGeom>
          <a:solidFill>
            <a:srgbClr val="5B9BD5">
              <a:lumMod val="20000"/>
              <a:lumOff val="80000"/>
            </a:srgbClr>
          </a:solidFill>
          <a:ln w="1905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ACUERDOS DE CONCESIÓN DESDE LA PERSPECTIVA DE LA ENTIDAD CONCEDENTE  </a:t>
            </a:r>
            <a:r>
              <a:rPr kumimoji="0" lang="es-ES" sz="1400" b="1" i="1"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(NICSP 32)</a:t>
            </a:r>
          </a:p>
        </p:txBody>
      </p:sp>
      <p:sp>
        <p:nvSpPr>
          <p:cNvPr id="7" name="Flecha abajo 6"/>
          <p:cNvSpPr/>
          <p:nvPr/>
        </p:nvSpPr>
        <p:spPr>
          <a:xfrm>
            <a:off x="1635125" y="3021332"/>
            <a:ext cx="141288" cy="198437"/>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8" name="Rectángulo 7"/>
          <p:cNvSpPr/>
          <p:nvPr/>
        </p:nvSpPr>
        <p:spPr>
          <a:xfrm>
            <a:off x="77788" y="3919857"/>
            <a:ext cx="3517900" cy="280987"/>
          </a:xfrm>
          <a:prstGeom prst="rect">
            <a:avLst/>
          </a:prstGeom>
          <a:solidFill>
            <a:srgbClr val="70AD47">
              <a:lumMod val="40000"/>
              <a:lumOff val="60000"/>
            </a:srgbClr>
          </a:solidFill>
          <a:ln w="1905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PRÉSTAMOS POR COBRAR  (NICSP 29)</a:t>
            </a:r>
          </a:p>
        </p:txBody>
      </p:sp>
      <p:sp>
        <p:nvSpPr>
          <p:cNvPr id="9" name="Flecha abajo 8"/>
          <p:cNvSpPr/>
          <p:nvPr/>
        </p:nvSpPr>
        <p:spPr>
          <a:xfrm>
            <a:off x="1617663" y="4242119"/>
            <a:ext cx="161925" cy="234950"/>
          </a:xfrm>
          <a:prstGeom prst="downArrow">
            <a:avLst/>
          </a:prstGeom>
          <a:solidFill>
            <a:srgbClr val="FFC000">
              <a:lumMod val="60000"/>
              <a:lumOff val="4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10" name="Rectángulo 9"/>
          <p:cNvSpPr/>
          <p:nvPr/>
        </p:nvSpPr>
        <p:spPr>
          <a:xfrm>
            <a:off x="77788" y="4519932"/>
            <a:ext cx="3517900" cy="274637"/>
          </a:xfrm>
          <a:prstGeom prst="rect">
            <a:avLst/>
          </a:prstGeom>
          <a:solidFill>
            <a:srgbClr val="70AD47">
              <a:lumMod val="40000"/>
              <a:lumOff val="60000"/>
            </a:srgbClr>
          </a:solidFill>
          <a:ln w="19050" cap="flat" cmpd="sng" algn="ctr">
            <a:solidFill>
              <a:srgbClr val="5B9BD5">
                <a:lumMod val="75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Ministerio de Educación Nacional</a:t>
            </a:r>
            <a:endPar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11" name="Redondear rectángulo de esquina diagonal 10"/>
          <p:cNvSpPr/>
          <p:nvPr/>
        </p:nvSpPr>
        <p:spPr>
          <a:xfrm>
            <a:off x="4119563" y="3702369"/>
            <a:ext cx="4887912" cy="1343025"/>
          </a:xfrm>
          <a:prstGeom prst="round2DiagRect">
            <a:avLst/>
          </a:prstGeom>
          <a:solidFill>
            <a:srgbClr val="70AD47">
              <a:lumMod val="40000"/>
              <a:lumOff val="60000"/>
            </a:srgbClr>
          </a:solidFill>
          <a:ln w="19050" cap="flat" cmpd="sng" algn="ctr">
            <a:solidFill>
              <a:srgbClr val="A5A5A5">
                <a:shade val="50000"/>
              </a:srgbClr>
            </a:solidFill>
            <a:prstDash val="solid"/>
            <a:miter lim="800000"/>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rPr>
              <a:t>Medición al costo amortizado sobre préstamos entregados a través de otras entidades.  Por :</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Deficiente capacidad operativa, administrativa y tecnológica del administrador.</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Inexistencia de datos históricos de los créditos.</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Alto volumen de créditos.</a:t>
            </a:r>
            <a:endParaRPr kumimoji="0" lang="es-ES" sz="1200" b="1" i="0" u="none" strike="noStrike" kern="0" cap="none" spc="0" normalizeH="0" baseline="0" noProof="0" dirty="0">
              <a:ln>
                <a:noFill/>
              </a:ln>
              <a:solidFill>
                <a:prstClr val="black"/>
              </a:solidFill>
              <a:effectLst/>
              <a:uLnTx/>
              <a:uFillTx/>
            </a:endParaRPr>
          </a:p>
        </p:txBody>
      </p:sp>
      <p:sp>
        <p:nvSpPr>
          <p:cNvPr id="12" name="Rectángulo 11"/>
          <p:cNvSpPr/>
          <p:nvPr/>
        </p:nvSpPr>
        <p:spPr>
          <a:xfrm>
            <a:off x="104775" y="5045394"/>
            <a:ext cx="3556000" cy="449263"/>
          </a:xfrm>
          <a:prstGeom prst="rect">
            <a:avLst/>
          </a:prstGeom>
          <a:solidFill>
            <a:srgbClr val="A5A5A5">
              <a:lumMod val="40000"/>
              <a:lumOff val="60000"/>
            </a:srgbClr>
          </a:solidFill>
          <a:ln w="1905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INVERSIONES EN CONTROLADAS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NICSP 34 y 36</a:t>
            </a:r>
          </a:p>
        </p:txBody>
      </p:sp>
      <p:sp>
        <p:nvSpPr>
          <p:cNvPr id="13" name="Rectángulo 12"/>
          <p:cNvSpPr/>
          <p:nvPr/>
        </p:nvSpPr>
        <p:spPr>
          <a:xfrm>
            <a:off x="104775" y="5808982"/>
            <a:ext cx="3600450" cy="454025"/>
          </a:xfrm>
          <a:prstGeom prst="rect">
            <a:avLst/>
          </a:prstGeom>
          <a:solidFill>
            <a:srgbClr val="A5A5A5">
              <a:lumMod val="40000"/>
              <a:lumOff val="60000"/>
            </a:srgbClr>
          </a:solidFill>
          <a:ln w="19050" cap="flat" cmpd="sng" algn="ctr">
            <a:solidFill>
              <a:srgbClr val="5B9BD5">
                <a:lumMod val="75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Ministerios de Hacienda y C.P., Industria y Comercio, Vivienda, TIC </a:t>
            </a:r>
            <a:endPar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14" name="Redondear rectángulo de esquina diagonal 13"/>
          <p:cNvSpPr/>
          <p:nvPr/>
        </p:nvSpPr>
        <p:spPr>
          <a:xfrm>
            <a:off x="4119563" y="5172394"/>
            <a:ext cx="4843462" cy="1055688"/>
          </a:xfrm>
          <a:prstGeom prst="round2DiagRect">
            <a:avLst/>
          </a:prstGeom>
          <a:solidFill>
            <a:srgbClr val="A5A5A5">
              <a:lumMod val="40000"/>
              <a:lumOff val="60000"/>
            </a:srgbClr>
          </a:solidFill>
          <a:ln w="19050" cap="flat" cmpd="sng" algn="ctr">
            <a:solidFill>
              <a:srgbClr val="A5A5A5">
                <a:shade val="50000"/>
              </a:srgbClr>
            </a:solidFill>
            <a:prstDash val="solid"/>
            <a:miter lim="800000"/>
          </a:ln>
          <a:effectLst/>
        </p:spPr>
        <p:txBody>
          <a:bodyPr anchor="ct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Uniformar políticas contables para la aplicación del método</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de participación patrimonial.</a:t>
            </a:r>
            <a:endParaRPr kumimoji="0" lang="es-ES" sz="12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2.   Obtención del valor en uso para la medición del deterioro de        valor de las inversiones patrimoniales.</a:t>
            </a:r>
            <a:r>
              <a:rPr kumimoji="0" lang="es-CO" sz="12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p>
        </p:txBody>
      </p:sp>
      <p:sp>
        <p:nvSpPr>
          <p:cNvPr id="15" name="Flecha abajo 14"/>
          <p:cNvSpPr/>
          <p:nvPr/>
        </p:nvSpPr>
        <p:spPr>
          <a:xfrm>
            <a:off x="1711325" y="5540694"/>
            <a:ext cx="161925" cy="236538"/>
          </a:xfrm>
          <a:prstGeom prst="downArrow">
            <a:avLst/>
          </a:prstGeom>
          <a:solidFill>
            <a:srgbClr val="E7E6E6">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16" name="Cerrar llave 15"/>
          <p:cNvSpPr/>
          <p:nvPr/>
        </p:nvSpPr>
        <p:spPr>
          <a:xfrm>
            <a:off x="3632200" y="4026219"/>
            <a:ext cx="301625" cy="762000"/>
          </a:xfrm>
          <a:prstGeom prst="rightBrace">
            <a:avLst>
              <a:gd name="adj1" fmla="val 13217"/>
              <a:gd name="adj2" fmla="val 47776"/>
            </a:avLst>
          </a:prstGeom>
          <a:noFill/>
          <a:ln w="12700" cap="flat" cmpd="sng" algn="ctr">
            <a:solidFill>
              <a:srgbClr val="70AD4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a:ln>
                <a:noFill/>
              </a:ln>
              <a:solidFill>
                <a:prstClr val="black"/>
              </a:solidFill>
              <a:effectLst/>
              <a:uLnTx/>
              <a:uFillTx/>
            </a:endParaRPr>
          </a:p>
        </p:txBody>
      </p:sp>
      <p:sp>
        <p:nvSpPr>
          <p:cNvPr id="17" name="Cerrar llave 16"/>
          <p:cNvSpPr/>
          <p:nvPr/>
        </p:nvSpPr>
        <p:spPr>
          <a:xfrm>
            <a:off x="3744913" y="5172394"/>
            <a:ext cx="296862" cy="1055688"/>
          </a:xfrm>
          <a:prstGeom prst="rightBrace">
            <a:avLst>
              <a:gd name="adj1" fmla="val 8333"/>
              <a:gd name="adj2" fmla="val 47776"/>
            </a:avLst>
          </a:prstGeom>
          <a:noFill/>
          <a:ln w="12700" cap="flat" cmpd="sng" algn="ctr">
            <a:solidFill>
              <a:sysClr val="window" lastClr="FFFFFF">
                <a:lumMod val="50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59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4671" y="1672146"/>
            <a:ext cx="7695946" cy="461962"/>
          </a:xfrm>
          <a:prstGeom prst="rect">
            <a:avLst/>
          </a:prstGeom>
          <a:solidFill>
            <a:sysClr val="window" lastClr="FFFFFF">
              <a:lumMod val="85000"/>
            </a:sysClr>
          </a:solidFill>
          <a:ln w="28575">
            <a:solidFill>
              <a:sysClr val="windowText" lastClr="000000"/>
            </a:solidFill>
          </a:ln>
        </p:spPr>
        <p:txBody>
          <a:bodyPr wrap="square">
            <a:spAutoFit/>
          </a:bodyPr>
          <a:lstStyle/>
          <a:p>
            <a:pPr algn="ctr" defTabSz="914400" eaLnBrk="1" fontAlgn="auto" hangingPunct="1">
              <a:spcBef>
                <a:spcPts val="0"/>
              </a:spcBef>
              <a:spcAft>
                <a:spcPts val="0"/>
              </a:spcAft>
              <a:defRPr/>
            </a:pPr>
            <a:r>
              <a:rPr lang="es-CO" sz="2400" b="1" kern="0" dirty="0">
                <a:solidFill>
                  <a:srgbClr val="000000"/>
                </a:solidFill>
                <a:latin typeface="Calibri" panose="020F0502020204030204"/>
                <a:ea typeface="+mn-ea"/>
                <a:cs typeface="+mn-cs"/>
              </a:rPr>
              <a:t>Principales Desafíos en la Aplicación de Marcos Normativos </a:t>
            </a:r>
          </a:p>
        </p:txBody>
      </p:sp>
      <p:sp>
        <p:nvSpPr>
          <p:cNvPr id="3" name="Rectángulo 2"/>
          <p:cNvSpPr/>
          <p:nvPr/>
        </p:nvSpPr>
        <p:spPr>
          <a:xfrm rot="10800000" flipV="1">
            <a:off x="351980" y="3134233"/>
            <a:ext cx="4432300" cy="2914650"/>
          </a:xfrm>
          <a:prstGeom prst="rect">
            <a:avLst/>
          </a:prstGeom>
          <a:solidFill>
            <a:srgbClr val="FFC000">
              <a:lumMod val="40000"/>
              <a:lumOff val="60000"/>
            </a:srgbClr>
          </a:solidFill>
          <a:ln w="28575" cap="flat" cmpd="sng" algn="ctr">
            <a:solidFill>
              <a:sysClr val="windowText" lastClr="000000"/>
            </a:solidFill>
            <a:prstDash val="solid"/>
            <a:miter lim="800000"/>
          </a:ln>
          <a:effectLst/>
        </p:spPr>
        <p:txBody>
          <a:bodyPr anchor="ctr"/>
          <a:lstStyle/>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1.</a:t>
            </a:r>
            <a:r>
              <a:rPr lang="es-CO" sz="2000" b="1" kern="0" dirty="0">
                <a:solidFill>
                  <a:prstClr val="white"/>
                </a:solidFill>
                <a:latin typeface="Calibri" panose="020F0502020204030204"/>
                <a:ea typeface="+mn-ea"/>
                <a:cs typeface="+mn-cs"/>
              </a:rPr>
              <a:t>  </a:t>
            </a:r>
            <a:r>
              <a:rPr lang="es-CO" sz="2000" b="1" kern="0" dirty="0">
                <a:solidFill>
                  <a:prstClr val="black"/>
                </a:solidFill>
                <a:latin typeface="Calibri" panose="020F0502020204030204"/>
                <a:ea typeface="+mn-ea"/>
                <a:cs typeface="+mn-cs"/>
              </a:rPr>
              <a:t>Cambios de gobierno </a:t>
            </a:r>
          </a:p>
          <a:p>
            <a:pPr marL="342900" indent="-342900" defTabSz="914400" eaLnBrk="1" fontAlgn="auto" hangingPunct="1">
              <a:spcBef>
                <a:spcPts val="0"/>
              </a:spcBef>
              <a:spcAft>
                <a:spcPts val="1200"/>
              </a:spcAft>
              <a:buFontTx/>
              <a:buAutoNum type="arabicPeriod" startAt="2"/>
              <a:defRPr/>
            </a:pPr>
            <a:r>
              <a:rPr lang="es-CO" sz="2000" b="1" kern="0" dirty="0">
                <a:solidFill>
                  <a:prstClr val="black"/>
                </a:solidFill>
                <a:latin typeface="Calibri" panose="020F0502020204030204"/>
                <a:ea typeface="+mn-ea"/>
                <a:cs typeface="+mn-cs"/>
              </a:rPr>
              <a:t>Duración y Complejidad</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3.  Costos</a:t>
            </a:r>
          </a:p>
          <a:p>
            <a:pPr marL="342900" indent="-342900" defTabSz="914400" eaLnBrk="1" fontAlgn="auto" hangingPunct="1">
              <a:spcBef>
                <a:spcPts val="0"/>
              </a:spcBef>
              <a:spcAft>
                <a:spcPts val="1200"/>
              </a:spcAft>
              <a:buFontTx/>
              <a:buAutoNum type="arabicPeriod" startAt="4"/>
              <a:defRPr/>
            </a:pPr>
            <a:r>
              <a:rPr lang="es-CO" sz="2000" b="1" kern="0" dirty="0">
                <a:solidFill>
                  <a:prstClr val="black"/>
                </a:solidFill>
                <a:latin typeface="Calibri" panose="020F0502020204030204"/>
                <a:ea typeface="+mn-ea"/>
                <a:cs typeface="+mn-cs"/>
              </a:rPr>
              <a:t>Resistencia al Cambio</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 5.  Estados Financieros  </a:t>
            </a:r>
          </a:p>
          <a:p>
            <a:pPr marL="381168" indent="-381168" defTabSz="914400" eaLnBrk="1" fontAlgn="auto" hangingPunct="1">
              <a:spcBef>
                <a:spcPts val="0"/>
              </a:spcBef>
              <a:spcAft>
                <a:spcPts val="1200"/>
              </a:spcAft>
              <a:buFontTx/>
              <a:buAutoNum type="arabicPeriod" startAt="6"/>
              <a:defRPr/>
            </a:pPr>
            <a:r>
              <a:rPr lang="es-CO" sz="2000" b="1" kern="0" dirty="0">
                <a:solidFill>
                  <a:prstClr val="black"/>
                </a:solidFill>
                <a:latin typeface="Calibri" panose="020F0502020204030204"/>
                <a:ea typeface="+mn-ea"/>
                <a:cs typeface="+mn-cs"/>
              </a:rPr>
              <a:t>Presupuesto: Base Efectivo -  Contabilidad Base Devengo</a:t>
            </a:r>
            <a:endParaRPr lang="es-CO" sz="1600" kern="0" dirty="0">
              <a:solidFill>
                <a:prstClr val="black"/>
              </a:solidFill>
              <a:latin typeface="Calibri" panose="020F0502020204030204"/>
              <a:ea typeface="+mn-ea"/>
              <a:cs typeface="+mn-cs"/>
            </a:endParaRPr>
          </a:p>
        </p:txBody>
      </p:sp>
      <p:sp>
        <p:nvSpPr>
          <p:cNvPr id="4" name="Rectángulo 3"/>
          <p:cNvSpPr/>
          <p:nvPr/>
        </p:nvSpPr>
        <p:spPr>
          <a:xfrm>
            <a:off x="1069530" y="2499233"/>
            <a:ext cx="2705100" cy="312738"/>
          </a:xfrm>
          <a:prstGeom prst="rect">
            <a:avLst/>
          </a:prstGeom>
          <a:solidFill>
            <a:srgbClr val="FFC000">
              <a:lumMod val="60000"/>
              <a:lumOff val="40000"/>
            </a:srgbClr>
          </a:solidFill>
          <a:ln w="28575"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r>
              <a:rPr lang="es-CO" sz="2400" b="1" kern="0" dirty="0">
                <a:solidFill>
                  <a:prstClr val="black"/>
                </a:solidFill>
                <a:latin typeface="Calibri" panose="020F0502020204030204"/>
                <a:ea typeface="+mn-ea"/>
                <a:cs typeface="+mn-cs"/>
              </a:rPr>
              <a:t>A NIVEL POLÍTICO</a:t>
            </a:r>
          </a:p>
        </p:txBody>
      </p:sp>
      <p:sp>
        <p:nvSpPr>
          <p:cNvPr id="5" name="Flecha derecha 4"/>
          <p:cNvSpPr/>
          <p:nvPr/>
        </p:nvSpPr>
        <p:spPr>
          <a:xfrm rot="5400000">
            <a:off x="2314130" y="2894520"/>
            <a:ext cx="215900" cy="155575"/>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dirty="0">
              <a:solidFill>
                <a:prstClr val="black"/>
              </a:solidFill>
              <a:latin typeface="Calibri" panose="020F0502020204030204"/>
              <a:ea typeface="+mn-ea"/>
              <a:cs typeface="+mn-cs"/>
            </a:endParaRPr>
          </a:p>
        </p:txBody>
      </p:sp>
      <p:sp>
        <p:nvSpPr>
          <p:cNvPr id="6" name="Rectángulo 5"/>
          <p:cNvSpPr/>
          <p:nvPr/>
        </p:nvSpPr>
        <p:spPr>
          <a:xfrm rot="10800000" flipV="1">
            <a:off x="5190680" y="3243771"/>
            <a:ext cx="3419475" cy="2728912"/>
          </a:xfrm>
          <a:prstGeom prst="rect">
            <a:avLst/>
          </a:prstGeom>
          <a:solidFill>
            <a:srgbClr val="5B9BD5">
              <a:lumMod val="20000"/>
              <a:lumOff val="80000"/>
            </a:srgbClr>
          </a:solidFill>
          <a:ln w="28575" cap="flat" cmpd="sng" algn="ctr">
            <a:solidFill>
              <a:sysClr val="windowText" lastClr="000000"/>
            </a:solidFill>
            <a:prstDash val="solid"/>
            <a:miter lim="800000"/>
          </a:ln>
          <a:effectLst/>
        </p:spPr>
        <p:txBody>
          <a:bodyPr anchor="ctr"/>
          <a:lstStyle/>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1.</a:t>
            </a:r>
            <a:r>
              <a:rPr lang="es-CO" sz="2000" b="1" kern="0" dirty="0">
                <a:solidFill>
                  <a:prstClr val="white"/>
                </a:solidFill>
                <a:latin typeface="Calibri" panose="020F0502020204030204"/>
                <a:ea typeface="+mn-ea"/>
                <a:cs typeface="+mn-cs"/>
              </a:rPr>
              <a:t>  </a:t>
            </a:r>
            <a:r>
              <a:rPr lang="es-CO" sz="2000" b="1" kern="0" dirty="0">
                <a:solidFill>
                  <a:prstClr val="black"/>
                </a:solidFill>
                <a:latin typeface="Calibri" panose="020F0502020204030204"/>
                <a:ea typeface="+mn-ea"/>
                <a:cs typeface="+mn-cs"/>
              </a:rPr>
              <a:t>Materialidad</a:t>
            </a:r>
          </a:p>
          <a:p>
            <a:pPr marL="342900" indent="-342900" defTabSz="914400" eaLnBrk="1" fontAlgn="auto" hangingPunct="1">
              <a:spcBef>
                <a:spcPts val="0"/>
              </a:spcBef>
              <a:spcAft>
                <a:spcPts val="0"/>
              </a:spcAft>
              <a:buFontTx/>
              <a:buAutoNum type="arabicPeriod" startAt="2"/>
              <a:defRPr/>
            </a:pPr>
            <a:r>
              <a:rPr lang="es-CO" sz="2000" b="1" kern="0" dirty="0">
                <a:solidFill>
                  <a:prstClr val="black"/>
                </a:solidFill>
                <a:latin typeface="Calibri" panose="020F0502020204030204"/>
                <a:ea typeface="+mn-ea"/>
                <a:cs typeface="+mn-cs"/>
              </a:rPr>
              <a:t>Juicio Profesional </a:t>
            </a:r>
          </a:p>
          <a:p>
            <a:pPr defTabSz="914400" eaLnBrk="1" fontAlgn="auto" hangingPunct="1">
              <a:spcBef>
                <a:spcPts val="0"/>
              </a:spcBef>
              <a:spcAft>
                <a:spcPts val="0"/>
              </a:spcAft>
              <a:defRPr/>
            </a:pPr>
            <a:r>
              <a:rPr lang="es-CO" sz="2000" b="1" kern="0" dirty="0">
                <a:solidFill>
                  <a:prstClr val="black"/>
                </a:solidFill>
                <a:latin typeface="Calibri" panose="020F0502020204030204"/>
                <a:ea typeface="+mn-ea"/>
                <a:cs typeface="+mn-cs"/>
              </a:rPr>
              <a:t>               vs </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      Base Legal</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3.  Necesidad de Base Legal</a:t>
            </a:r>
            <a:endParaRPr lang="es-CO" sz="1600" kern="0" dirty="0">
              <a:solidFill>
                <a:prstClr val="black"/>
              </a:solidFill>
              <a:latin typeface="Calibri" panose="020F0502020204030204"/>
              <a:ea typeface="+mn-ea"/>
              <a:cs typeface="+mn-cs"/>
            </a:endParaRPr>
          </a:p>
        </p:txBody>
      </p:sp>
      <p:sp>
        <p:nvSpPr>
          <p:cNvPr id="7" name="Rectángulo 6"/>
          <p:cNvSpPr/>
          <p:nvPr/>
        </p:nvSpPr>
        <p:spPr>
          <a:xfrm>
            <a:off x="5547867" y="2499233"/>
            <a:ext cx="2705100" cy="328613"/>
          </a:xfrm>
          <a:prstGeom prst="rect">
            <a:avLst/>
          </a:prstGeom>
          <a:solidFill>
            <a:srgbClr val="4472C4">
              <a:lumMod val="20000"/>
              <a:lumOff val="80000"/>
            </a:srgbClr>
          </a:solidFill>
          <a:ln w="28575"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r>
              <a:rPr lang="es-CO" sz="2400" b="1" kern="0" dirty="0">
                <a:solidFill>
                  <a:prstClr val="black"/>
                </a:solidFill>
                <a:latin typeface="Calibri" panose="020F0502020204030204"/>
                <a:ea typeface="+mn-ea"/>
                <a:cs typeface="+mn-cs"/>
              </a:rPr>
              <a:t>A NIVEL PRINCIPIOS</a:t>
            </a:r>
          </a:p>
        </p:txBody>
      </p:sp>
      <p:sp>
        <p:nvSpPr>
          <p:cNvPr id="8" name="Flecha derecha 7"/>
          <p:cNvSpPr/>
          <p:nvPr/>
        </p:nvSpPr>
        <p:spPr>
          <a:xfrm rot="5400000">
            <a:off x="6724999" y="3031839"/>
            <a:ext cx="214312" cy="136525"/>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dirty="0">
              <a:solidFill>
                <a:prstClr val="black"/>
              </a:solidFill>
              <a:latin typeface="Calibri" panose="020F0502020204030204"/>
              <a:ea typeface="+mn-ea"/>
              <a:cs typeface="+mn-cs"/>
            </a:endParaRPr>
          </a:p>
        </p:txBody>
      </p:sp>
      <p:sp>
        <p:nvSpPr>
          <p:cNvPr id="9" name="Abrir llave 8"/>
          <p:cNvSpPr/>
          <p:nvPr/>
        </p:nvSpPr>
        <p:spPr>
          <a:xfrm rot="16200000">
            <a:off x="2318099" y="906177"/>
            <a:ext cx="192087" cy="2689225"/>
          </a:xfrm>
          <a:prstGeom prst="leftBrace">
            <a:avLst/>
          </a:prstGeom>
          <a:noFill/>
          <a:ln w="1905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dirty="0">
              <a:solidFill>
                <a:prstClr val="black"/>
              </a:solidFill>
              <a:latin typeface="Calibri" panose="020F0502020204030204"/>
              <a:ea typeface="+mn-ea"/>
              <a:cs typeface="+mn-cs"/>
            </a:endParaRPr>
          </a:p>
        </p:txBody>
      </p:sp>
      <p:sp>
        <p:nvSpPr>
          <p:cNvPr id="10" name="Abrir llave 9"/>
          <p:cNvSpPr/>
          <p:nvPr/>
        </p:nvSpPr>
        <p:spPr>
          <a:xfrm rot="16200000">
            <a:off x="6805167" y="906971"/>
            <a:ext cx="190500" cy="2705100"/>
          </a:xfrm>
          <a:prstGeom prst="leftBrace">
            <a:avLst/>
          </a:prstGeom>
          <a:noFill/>
          <a:ln w="1905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15672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0800000" flipV="1">
            <a:off x="1083468" y="3122420"/>
            <a:ext cx="7426325" cy="3168650"/>
          </a:xfrm>
          <a:prstGeom prst="rect">
            <a:avLst/>
          </a:prstGeom>
          <a:solidFill>
            <a:srgbClr val="FFC000">
              <a:lumMod val="40000"/>
              <a:lumOff val="60000"/>
            </a:srgbClr>
          </a:solidFill>
          <a:ln w="28575" cap="flat" cmpd="sng" algn="ctr">
            <a:solidFill>
              <a:sysClr val="windowText" lastClr="000000"/>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s-CO" sz="1700" b="1" i="0" u="none" strike="noStrike" kern="0" cap="none" spc="0" normalizeH="0" baseline="0" noProof="0" dirty="0">
                <a:ln>
                  <a:noFill/>
                </a:ln>
                <a:solidFill>
                  <a:prstClr val="black"/>
                </a:solidFill>
                <a:effectLst/>
                <a:uLnTx/>
                <a:uFillTx/>
              </a:rPr>
              <a:t>1.  Magnitud de Bienes. (NICSP 12, 17 y 31)</a:t>
            </a:r>
          </a:p>
          <a:p>
            <a:pPr marL="0" marR="0" lvl="0" indent="0" defTabSz="914400" eaLnBrk="1" fontAlgn="auto" latinLnBrk="0" hangingPunct="1">
              <a:lnSpc>
                <a:spcPct val="100000"/>
              </a:lnSpc>
              <a:spcBef>
                <a:spcPts val="0"/>
              </a:spcBef>
              <a:spcAft>
                <a:spcPts val="1200"/>
              </a:spcAft>
              <a:buClrTx/>
              <a:buSzTx/>
              <a:buFontTx/>
              <a:buNone/>
              <a:tabLst/>
              <a:defRPr/>
            </a:pPr>
            <a:r>
              <a:rPr kumimoji="0" lang="es-CO" sz="1700" b="1" i="0" u="none" strike="noStrike" kern="0" cap="none" spc="0" normalizeH="0" baseline="0" noProof="0" dirty="0">
                <a:ln>
                  <a:noFill/>
                </a:ln>
                <a:solidFill>
                  <a:prstClr val="black"/>
                </a:solidFill>
                <a:effectLst/>
                <a:uLnTx/>
                <a:uFillTx/>
              </a:rPr>
              <a:t>2.  Deterioro del valor de los activos.      (NICSP 21 - 26)</a:t>
            </a:r>
          </a:p>
          <a:p>
            <a:pPr marL="0" marR="0" lvl="0" indent="0" defTabSz="914400" eaLnBrk="1" fontAlgn="auto" latinLnBrk="0" hangingPunct="1">
              <a:lnSpc>
                <a:spcPct val="100000"/>
              </a:lnSpc>
              <a:spcBef>
                <a:spcPts val="0"/>
              </a:spcBef>
              <a:spcAft>
                <a:spcPts val="1200"/>
              </a:spcAft>
              <a:buClrTx/>
              <a:buSzTx/>
              <a:buFontTx/>
              <a:buNone/>
              <a:tabLst/>
              <a:defRPr/>
            </a:pPr>
            <a:r>
              <a:rPr kumimoji="0" lang="es-CO" sz="1700" b="1" i="0" u="none" strike="noStrike" kern="0" cap="none" spc="0" normalizeH="0" baseline="0" noProof="0" dirty="0">
                <a:ln>
                  <a:noFill/>
                </a:ln>
                <a:solidFill>
                  <a:prstClr val="black"/>
                </a:solidFill>
                <a:effectLst/>
                <a:uLnTx/>
                <a:uFillTx/>
              </a:rPr>
              <a:t>3. Complejidad de los contratos/objetos.   (NICSP 32)</a:t>
            </a:r>
          </a:p>
          <a:p>
            <a:pPr marL="342900" marR="0" lvl="0" indent="-342900" defTabSz="914400" eaLnBrk="1" fontAlgn="auto" latinLnBrk="0" hangingPunct="1">
              <a:lnSpc>
                <a:spcPct val="100000"/>
              </a:lnSpc>
              <a:spcBef>
                <a:spcPts val="0"/>
              </a:spcBef>
              <a:spcAft>
                <a:spcPts val="1200"/>
              </a:spcAft>
              <a:buClrTx/>
              <a:buSzTx/>
              <a:buFontTx/>
              <a:buAutoNum type="arabicPeriod" startAt="4"/>
              <a:tabLst/>
              <a:defRPr/>
            </a:pPr>
            <a:r>
              <a:rPr kumimoji="0" lang="es-CO" sz="1700" b="1" i="0" u="none" strike="noStrike" kern="0" cap="none" spc="0" normalizeH="0" baseline="0" noProof="0" dirty="0">
                <a:ln>
                  <a:noFill/>
                </a:ln>
                <a:solidFill>
                  <a:prstClr val="black"/>
                </a:solidFill>
                <a:effectLst/>
                <a:uLnTx/>
                <a:uFillTx/>
              </a:rPr>
              <a:t>Complejidad  institucional y conflicto de norma.   (NICSP 34-38) </a:t>
            </a:r>
          </a:p>
          <a:p>
            <a:pPr marL="342900" marR="0" lvl="0" indent="-342900" defTabSz="914400" eaLnBrk="1" fontAlgn="auto" latinLnBrk="0" hangingPunct="1">
              <a:lnSpc>
                <a:spcPct val="100000"/>
              </a:lnSpc>
              <a:spcBef>
                <a:spcPts val="0"/>
              </a:spcBef>
              <a:spcAft>
                <a:spcPts val="1200"/>
              </a:spcAft>
              <a:buClrTx/>
              <a:buSzTx/>
              <a:buFontTx/>
              <a:buAutoNum type="arabicPeriod" startAt="4"/>
              <a:tabLst/>
              <a:defRPr/>
            </a:pPr>
            <a:r>
              <a:rPr kumimoji="0" lang="es-CO" sz="1700" b="1" i="0" u="none" strike="noStrike" kern="0" cap="none" spc="0" normalizeH="0" baseline="0" noProof="0" dirty="0">
                <a:ln>
                  <a:noFill/>
                </a:ln>
                <a:solidFill>
                  <a:prstClr val="black"/>
                </a:solidFill>
                <a:effectLst/>
                <a:uLnTx/>
                <a:uFillTx/>
              </a:rPr>
              <a:t>Complejidad de la norma y en parte materialidad.  (NICSP 28-30)</a:t>
            </a:r>
          </a:p>
          <a:p>
            <a:pPr marL="381168" marR="0" lvl="0" indent="-381168" defTabSz="914400" eaLnBrk="1" fontAlgn="auto" latinLnBrk="0" hangingPunct="1">
              <a:lnSpc>
                <a:spcPct val="100000"/>
              </a:lnSpc>
              <a:spcBef>
                <a:spcPts val="0"/>
              </a:spcBef>
              <a:spcAft>
                <a:spcPts val="1200"/>
              </a:spcAft>
              <a:buClrTx/>
              <a:buSzTx/>
              <a:buFontTx/>
              <a:buAutoNum type="arabicPeriod" startAt="6"/>
              <a:tabLst/>
              <a:defRPr/>
            </a:pPr>
            <a:r>
              <a:rPr kumimoji="0" lang="es-CO" sz="1700" b="1" i="0" u="none" strike="noStrike" kern="0" cap="none" spc="0" normalizeH="0" baseline="0" noProof="0" dirty="0">
                <a:ln>
                  <a:noFill/>
                </a:ln>
                <a:solidFill>
                  <a:prstClr val="black"/>
                </a:solidFill>
                <a:effectLst/>
                <a:uLnTx/>
                <a:uFillTx/>
              </a:rPr>
              <a:t>Perspectiva sistemática y dimensión del pasivo.   (NICSP 25)</a:t>
            </a:r>
          </a:p>
          <a:p>
            <a:pPr marL="381168" marR="0" lvl="0" indent="-381168" defTabSz="914400" eaLnBrk="1" fontAlgn="auto" latinLnBrk="0" hangingPunct="1">
              <a:lnSpc>
                <a:spcPct val="100000"/>
              </a:lnSpc>
              <a:spcBef>
                <a:spcPts val="0"/>
              </a:spcBef>
              <a:spcAft>
                <a:spcPts val="600"/>
              </a:spcAft>
              <a:buClrTx/>
              <a:buSzTx/>
              <a:buFontTx/>
              <a:buAutoNum type="arabicPeriod" startAt="6"/>
              <a:tabLst/>
              <a:defRPr/>
            </a:pPr>
            <a:r>
              <a:rPr kumimoji="0" lang="es-CO" sz="1700" b="1" i="0" u="none" strike="noStrike" kern="0" cap="none" spc="0" normalizeH="0" baseline="0" noProof="0" dirty="0">
                <a:ln>
                  <a:noFill/>
                </a:ln>
                <a:solidFill>
                  <a:prstClr val="black"/>
                </a:solidFill>
                <a:effectLst/>
                <a:uLnTx/>
                <a:uFillTx/>
              </a:rPr>
              <a:t>Utilidad y disponibilidad de información Costo  / Beneficio. (NICSP 18-21-23)</a:t>
            </a:r>
          </a:p>
          <a:p>
            <a:pPr marL="381168" marR="0" lvl="0" indent="-381168" defTabSz="914400" eaLnBrk="1" fontAlgn="auto" latinLnBrk="0" hangingPunct="1">
              <a:lnSpc>
                <a:spcPct val="100000"/>
              </a:lnSpc>
              <a:spcBef>
                <a:spcPts val="0"/>
              </a:spcBef>
              <a:spcAft>
                <a:spcPts val="600"/>
              </a:spcAft>
              <a:buClrTx/>
              <a:buSzTx/>
              <a:buFontTx/>
              <a:buAutoNum type="arabicPeriod" startAt="6"/>
              <a:tabLst/>
              <a:defRPr/>
            </a:pPr>
            <a:r>
              <a:rPr kumimoji="0" lang="es-CO" sz="1700" b="1" i="0" u="none" strike="noStrike" kern="0" cap="none" spc="0" normalizeH="0" baseline="0" noProof="0" dirty="0">
                <a:ln>
                  <a:noFill/>
                </a:ln>
                <a:solidFill>
                  <a:prstClr val="black"/>
                </a:solidFill>
                <a:effectLst/>
                <a:uLnTx/>
                <a:uFillTx/>
              </a:rPr>
              <a:t>Prioridad, materialidad y gerencia de proyecto.   (NICSP 5, 10, 11, 16,22,27)</a:t>
            </a:r>
            <a:endParaRPr kumimoji="0" lang="es-CO" sz="1700" b="0" i="0" u="none" strike="noStrike" kern="0" cap="none" spc="0" normalizeH="0" baseline="0" noProof="0" dirty="0">
              <a:ln>
                <a:noFill/>
              </a:ln>
              <a:solidFill>
                <a:prstClr val="black"/>
              </a:solidFill>
              <a:effectLst/>
              <a:uLnTx/>
              <a:uFillTx/>
            </a:endParaRPr>
          </a:p>
        </p:txBody>
      </p:sp>
      <p:sp>
        <p:nvSpPr>
          <p:cNvPr id="3" name="Rectángulo 2"/>
          <p:cNvSpPr/>
          <p:nvPr/>
        </p:nvSpPr>
        <p:spPr>
          <a:xfrm>
            <a:off x="2543176" y="2449289"/>
            <a:ext cx="4506912" cy="250825"/>
          </a:xfrm>
          <a:prstGeom prst="rect">
            <a:avLst/>
          </a:prstGeom>
          <a:solidFill>
            <a:srgbClr val="FFC000">
              <a:lumMod val="40000"/>
              <a:lumOff val="60000"/>
            </a:srgbClr>
          </a:soli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A NIVEL DE NORMAS</a:t>
            </a:r>
          </a:p>
        </p:txBody>
      </p:sp>
      <p:sp>
        <p:nvSpPr>
          <p:cNvPr id="4" name="Flecha derecha 3"/>
          <p:cNvSpPr/>
          <p:nvPr/>
        </p:nvSpPr>
        <p:spPr>
          <a:xfrm rot="5400000">
            <a:off x="4589463" y="2827019"/>
            <a:ext cx="187325" cy="173037"/>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p:txBody>
      </p:sp>
      <p:sp>
        <p:nvSpPr>
          <p:cNvPr id="5" name="Rectángulo 4"/>
          <p:cNvSpPr/>
          <p:nvPr/>
        </p:nvSpPr>
        <p:spPr>
          <a:xfrm>
            <a:off x="688976" y="1576926"/>
            <a:ext cx="7891462" cy="43815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p:txBody>
      </p:sp>
      <p:sp>
        <p:nvSpPr>
          <p:cNvPr id="6" name="CuadroTexto 5"/>
          <p:cNvSpPr txBox="1"/>
          <p:nvPr/>
        </p:nvSpPr>
        <p:spPr>
          <a:xfrm>
            <a:off x="785813" y="1612686"/>
            <a:ext cx="7697787" cy="461962"/>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prstClr val="black"/>
                </a:solidFill>
                <a:effectLst/>
                <a:uLnTx/>
                <a:uFillTx/>
              </a:rPr>
              <a:t>Principales Desafíos en la Aplicación de Marco Normativo</a:t>
            </a:r>
          </a:p>
        </p:txBody>
      </p:sp>
      <p:sp>
        <p:nvSpPr>
          <p:cNvPr id="7" name="Abrir llave 6"/>
          <p:cNvSpPr/>
          <p:nvPr/>
        </p:nvSpPr>
        <p:spPr>
          <a:xfrm rot="16200000">
            <a:off x="4487797" y="-240"/>
            <a:ext cx="293816" cy="4452937"/>
          </a:xfrm>
          <a:prstGeom prst="leftBrace">
            <a:avLst/>
          </a:prstGeom>
          <a:no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050" y="6397287"/>
            <a:ext cx="2794435" cy="265197"/>
          </a:xfrm>
          <a:prstGeom prst="rect">
            <a:avLst/>
          </a:prstGeom>
        </p:spPr>
      </p:pic>
    </p:spTree>
    <p:extLst>
      <p:ext uri="{BB962C8B-B14F-4D97-AF65-F5344CB8AC3E}">
        <p14:creationId xmlns:p14="http://schemas.microsoft.com/office/powerpoint/2010/main" val="16082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2239566"/>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3" name="Rectángulo 2"/>
          <p:cNvSpPr/>
          <p:nvPr/>
        </p:nvSpPr>
        <p:spPr>
          <a:xfrm>
            <a:off x="55416" y="6403867"/>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4" name="Imagen 3"/>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129308"/>
            <a:ext cx="3168352" cy="1057300"/>
          </a:xfrm>
          <a:prstGeom prst="rect">
            <a:avLst/>
          </a:prstGeom>
        </p:spPr>
      </p:pic>
      <p:sp>
        <p:nvSpPr>
          <p:cNvPr id="5" name="CuadroTexto 4"/>
          <p:cNvSpPr txBox="1"/>
          <p:nvPr/>
        </p:nvSpPr>
        <p:spPr>
          <a:xfrm>
            <a:off x="4095006" y="1322512"/>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1590899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96" y="2297162"/>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3" name="Rectángulo 2"/>
          <p:cNvSpPr/>
          <p:nvPr/>
        </p:nvSpPr>
        <p:spPr>
          <a:xfrm>
            <a:off x="-72008" y="6398954"/>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4" name="Rectángulo 3"/>
          <p:cNvSpPr/>
          <p:nvPr/>
        </p:nvSpPr>
        <p:spPr>
          <a:xfrm>
            <a:off x="670942" y="1433066"/>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410014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28718"/>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3" name="Rectángulo 2"/>
          <p:cNvSpPr/>
          <p:nvPr/>
        </p:nvSpPr>
        <p:spPr>
          <a:xfrm>
            <a:off x="229026" y="6158874"/>
            <a:ext cx="8282153" cy="230867"/>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 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4" name="Rectángulo 3"/>
          <p:cNvSpPr/>
          <p:nvPr/>
        </p:nvSpPr>
        <p:spPr>
          <a:xfrm>
            <a:off x="317296" y="6478618"/>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625920" y="1245572"/>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154988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96" y="21324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3" name="Rectángulo 2"/>
          <p:cNvSpPr/>
          <p:nvPr/>
        </p:nvSpPr>
        <p:spPr>
          <a:xfrm>
            <a:off x="139050" y="64740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4" name="Rectángulo 5"/>
          <p:cNvSpPr/>
          <p:nvPr/>
        </p:nvSpPr>
        <p:spPr>
          <a:xfrm>
            <a:off x="730052" y="14250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102398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992" y="1847737"/>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3" name="Rectángulo 2"/>
          <p:cNvSpPr/>
          <p:nvPr/>
        </p:nvSpPr>
        <p:spPr>
          <a:xfrm>
            <a:off x="74992" y="6453119"/>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4" name="Rectángulo 5"/>
          <p:cNvSpPr/>
          <p:nvPr/>
        </p:nvSpPr>
        <p:spPr>
          <a:xfrm>
            <a:off x="820546" y="1261007"/>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418902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5156" y="1375475"/>
            <a:ext cx="6779419" cy="892552"/>
          </a:xfrm>
          <a:prstGeom prst="rect">
            <a:avLst/>
          </a:prstGeom>
          <a:solidFill>
            <a:srgbClr val="70AD47">
              <a:lumMod val="60000"/>
              <a:lumOff val="40000"/>
            </a:srgbClr>
          </a:solidFill>
          <a:ln w="28575">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prstClr val="black"/>
                </a:solidFill>
                <a:effectLst/>
                <a:uLnTx/>
                <a:uFillTx/>
              </a:rPr>
              <a:t>Impacto Patrimonial por Convergen</a:t>
            </a:r>
            <a:r>
              <a:rPr kumimoji="0" lang="es-CO" sz="3200" b="1" i="0" u="none" strike="noStrike" kern="0" cap="none" spc="0" normalizeH="0" baseline="0" noProof="0" dirty="0">
                <a:ln>
                  <a:noFill/>
                </a:ln>
                <a:solidFill>
                  <a:prstClr val="black"/>
                </a:solidFill>
                <a:effectLst/>
                <a:uLnTx/>
                <a:uFillTx/>
              </a:rPr>
              <a:t>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a:t>
            </a:r>
            <a:r>
              <a:rPr kumimoji="0" lang="es-CO" sz="1600" b="1" i="0" u="none" strike="noStrike" kern="0" cap="none" spc="0" normalizeH="0" baseline="0" noProof="0" dirty="0">
                <a:ln>
                  <a:noFill/>
                </a:ln>
                <a:solidFill>
                  <a:prstClr val="black"/>
                </a:solidFill>
                <a:effectLst/>
                <a:uLnTx/>
                <a:uFillTx/>
              </a:rPr>
              <a:t>Miles de Millones)</a:t>
            </a:r>
            <a:endParaRPr kumimoji="0" lang="es-ES" sz="1600" b="1" i="0" u="none" strike="noStrike" kern="0" cap="none" spc="0" normalizeH="0" baseline="0" noProof="0" dirty="0">
              <a:ln>
                <a:noFill/>
              </a:ln>
              <a:solidFill>
                <a:prstClr val="black"/>
              </a:solidFill>
              <a:effectLst/>
              <a:uLnTx/>
              <a:uFillTx/>
            </a:endParaRPr>
          </a:p>
        </p:txBody>
      </p:sp>
      <p:sp>
        <p:nvSpPr>
          <p:cNvPr id="3" name="CuadroTexto 2"/>
          <p:cNvSpPr txBox="1"/>
          <p:nvPr/>
        </p:nvSpPr>
        <p:spPr>
          <a:xfrm>
            <a:off x="227679" y="4074382"/>
            <a:ext cx="2100262" cy="338138"/>
          </a:xfrm>
          <a:prstGeom prst="rect">
            <a:avLst/>
          </a:prstGeom>
          <a:solidFill>
            <a:srgbClr val="4472C4">
              <a:lumMod val="40000"/>
              <a:lumOff val="6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No. de Entidades</a:t>
            </a:r>
            <a:endParaRPr kumimoji="0" lang="es-ES" sz="1600" b="1" i="0" u="none" strike="noStrike" kern="0" cap="none" spc="0" normalizeH="0" baseline="0" noProof="0" dirty="0">
              <a:ln>
                <a:noFill/>
              </a:ln>
              <a:solidFill>
                <a:prstClr val="black"/>
              </a:solidFill>
              <a:effectLst/>
              <a:uLnTx/>
              <a:uFillTx/>
            </a:endParaRPr>
          </a:p>
        </p:txBody>
      </p:sp>
      <p:sp>
        <p:nvSpPr>
          <p:cNvPr id="4" name="CuadroTexto 3"/>
          <p:cNvSpPr txBox="1"/>
          <p:nvPr/>
        </p:nvSpPr>
        <p:spPr>
          <a:xfrm>
            <a:off x="227679" y="4809395"/>
            <a:ext cx="2100262" cy="338137"/>
          </a:xfrm>
          <a:prstGeom prst="rect">
            <a:avLst/>
          </a:prstGeom>
          <a:solidFill>
            <a:srgbClr val="4472C4">
              <a:lumMod val="40000"/>
              <a:lumOff val="6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Impacto Patrimonial</a:t>
            </a:r>
            <a:endParaRPr kumimoji="0" lang="es-ES" sz="1600" b="1" i="0" u="none" strike="noStrike" kern="0" cap="none" spc="0" normalizeH="0" baseline="0" noProof="0" dirty="0">
              <a:ln>
                <a:noFill/>
              </a:ln>
              <a:solidFill>
                <a:prstClr val="black"/>
              </a:solidFill>
              <a:effectLst/>
              <a:uLnTx/>
              <a:uFillTx/>
            </a:endParaRPr>
          </a:p>
        </p:txBody>
      </p:sp>
      <p:sp>
        <p:nvSpPr>
          <p:cNvPr id="5" name="CuadroTexto 4"/>
          <p:cNvSpPr txBox="1"/>
          <p:nvPr/>
        </p:nvSpPr>
        <p:spPr>
          <a:xfrm>
            <a:off x="2466054" y="2598007"/>
            <a:ext cx="2300287" cy="708025"/>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ENTIDADES QUE COTIZAN</a:t>
            </a:r>
            <a:endParaRPr kumimoji="0" lang="es-ES" sz="2000" b="1" i="0" u="none" strike="noStrike" kern="0" cap="none" spc="0" normalizeH="0" baseline="0" noProof="0" dirty="0">
              <a:ln>
                <a:noFill/>
              </a:ln>
              <a:solidFill>
                <a:prstClr val="black"/>
              </a:solidFill>
              <a:effectLst/>
              <a:uLnTx/>
              <a:uFillTx/>
            </a:endParaRPr>
          </a:p>
        </p:txBody>
      </p:sp>
      <p:sp>
        <p:nvSpPr>
          <p:cNvPr id="6" name="CuadroTexto 5"/>
          <p:cNvSpPr txBox="1"/>
          <p:nvPr/>
        </p:nvSpPr>
        <p:spPr>
          <a:xfrm>
            <a:off x="2466054" y="3375882"/>
            <a:ext cx="1001712" cy="323850"/>
          </a:xfrm>
          <a:prstGeom prst="rect">
            <a:avLst/>
          </a:prstGeom>
          <a:solidFill>
            <a:srgbClr val="ED7D31">
              <a:lumMod val="60000"/>
              <a:lumOff val="4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2017</a:t>
            </a:r>
            <a:endParaRPr kumimoji="0" lang="es-ES" sz="1500" b="1" i="0" u="none" strike="noStrike" kern="0" cap="none" spc="0" normalizeH="0" baseline="0" noProof="0" dirty="0">
              <a:ln>
                <a:noFill/>
              </a:ln>
              <a:solidFill>
                <a:prstClr val="black"/>
              </a:solidFill>
              <a:effectLst/>
              <a:uLnTx/>
              <a:uFillTx/>
            </a:endParaRPr>
          </a:p>
        </p:txBody>
      </p:sp>
      <p:sp>
        <p:nvSpPr>
          <p:cNvPr id="7" name="CuadroTexto 6"/>
          <p:cNvSpPr txBox="1"/>
          <p:nvPr/>
        </p:nvSpPr>
        <p:spPr>
          <a:xfrm>
            <a:off x="4909216" y="2610707"/>
            <a:ext cx="2303463" cy="708025"/>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ENTIDADES QUE NO COTIZAN</a:t>
            </a:r>
            <a:endParaRPr kumimoji="0" lang="es-ES" sz="2000" b="1" i="0" u="none" strike="noStrike" kern="0" cap="none" spc="0" normalizeH="0" baseline="0" noProof="0" dirty="0">
              <a:ln>
                <a:noFill/>
              </a:ln>
              <a:solidFill>
                <a:prstClr val="black"/>
              </a:solidFill>
              <a:effectLst/>
              <a:uLnTx/>
              <a:uFillTx/>
            </a:endParaRPr>
          </a:p>
        </p:txBody>
      </p:sp>
      <p:sp>
        <p:nvSpPr>
          <p:cNvPr id="8" name="CuadroTexto 7"/>
          <p:cNvSpPr txBox="1"/>
          <p:nvPr/>
        </p:nvSpPr>
        <p:spPr>
          <a:xfrm>
            <a:off x="3570954" y="3375882"/>
            <a:ext cx="1198562" cy="323850"/>
          </a:xfrm>
          <a:prstGeom prst="rect">
            <a:avLst/>
          </a:prstGeom>
          <a:solidFill>
            <a:srgbClr val="ED7D31">
              <a:lumMod val="60000"/>
              <a:lumOff val="4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Marzo/2018</a:t>
            </a:r>
            <a:endParaRPr kumimoji="0" lang="es-ES" sz="1500" b="1" i="0" u="none" strike="noStrike" kern="0" cap="none" spc="0" normalizeH="0" baseline="0" noProof="0" dirty="0">
              <a:ln>
                <a:noFill/>
              </a:ln>
              <a:solidFill>
                <a:prstClr val="black"/>
              </a:solidFill>
              <a:effectLst/>
              <a:uLnTx/>
              <a:uFillTx/>
            </a:endParaRPr>
          </a:p>
        </p:txBody>
      </p:sp>
      <p:sp>
        <p:nvSpPr>
          <p:cNvPr id="9" name="CuadroTexto 8"/>
          <p:cNvSpPr txBox="1"/>
          <p:nvPr/>
        </p:nvSpPr>
        <p:spPr>
          <a:xfrm>
            <a:off x="4909216" y="3375882"/>
            <a:ext cx="1076325" cy="32385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2017</a:t>
            </a:r>
            <a:endParaRPr kumimoji="0" lang="es-ES" sz="1500" b="1" i="0" u="none" strike="noStrike" kern="0" cap="none" spc="0" normalizeH="0" baseline="0" noProof="0" dirty="0">
              <a:ln>
                <a:noFill/>
              </a:ln>
              <a:solidFill>
                <a:prstClr val="black"/>
              </a:solidFill>
              <a:effectLst/>
              <a:uLnTx/>
              <a:uFillTx/>
            </a:endParaRPr>
          </a:p>
        </p:txBody>
      </p:sp>
      <p:sp>
        <p:nvSpPr>
          <p:cNvPr id="10" name="CuadroTexto 9"/>
          <p:cNvSpPr txBox="1"/>
          <p:nvPr/>
        </p:nvSpPr>
        <p:spPr>
          <a:xfrm>
            <a:off x="6037929" y="3375882"/>
            <a:ext cx="1174750" cy="32385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Marzo/2018</a:t>
            </a:r>
            <a:endParaRPr kumimoji="0" lang="es-ES" sz="1500" b="1" i="0" u="none" strike="noStrike" kern="0" cap="none" spc="0" normalizeH="0" baseline="0" noProof="0" dirty="0">
              <a:ln>
                <a:noFill/>
              </a:ln>
              <a:solidFill>
                <a:prstClr val="black"/>
              </a:solidFill>
              <a:effectLst/>
              <a:uLnTx/>
              <a:uFillTx/>
            </a:endParaRPr>
          </a:p>
        </p:txBody>
      </p:sp>
      <p:sp>
        <p:nvSpPr>
          <p:cNvPr id="11" name="CuadroTexto 10"/>
          <p:cNvSpPr txBox="1"/>
          <p:nvPr/>
        </p:nvSpPr>
        <p:spPr>
          <a:xfrm>
            <a:off x="7355554" y="2610707"/>
            <a:ext cx="1728787" cy="708025"/>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ENTIDADES DE GOBIERNO</a:t>
            </a:r>
          </a:p>
        </p:txBody>
      </p:sp>
      <p:sp>
        <p:nvSpPr>
          <p:cNvPr id="12" name="CuadroTexto 11"/>
          <p:cNvSpPr txBox="1"/>
          <p:nvPr/>
        </p:nvSpPr>
        <p:spPr>
          <a:xfrm>
            <a:off x="7619079" y="3391757"/>
            <a:ext cx="1222375" cy="323850"/>
          </a:xfrm>
          <a:prstGeom prst="rect">
            <a:avLst/>
          </a:prstGeom>
          <a:solidFill>
            <a:srgbClr val="4472C4">
              <a:lumMod val="40000"/>
              <a:lumOff val="6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Marzo/2018</a:t>
            </a:r>
            <a:endParaRPr kumimoji="0" lang="es-ES" sz="1500" b="1" i="0" u="none" strike="noStrike" kern="0" cap="none" spc="0" normalizeH="0" baseline="0" noProof="0" dirty="0">
              <a:ln>
                <a:noFill/>
              </a:ln>
              <a:solidFill>
                <a:prstClr val="black"/>
              </a:solidFill>
              <a:effectLst/>
              <a:uLnTx/>
              <a:uFillTx/>
            </a:endParaRPr>
          </a:p>
        </p:txBody>
      </p:sp>
      <p:sp>
        <p:nvSpPr>
          <p:cNvPr id="13" name="CuadroTexto 12"/>
          <p:cNvSpPr txBox="1"/>
          <p:nvPr/>
        </p:nvSpPr>
        <p:spPr>
          <a:xfrm>
            <a:off x="2475579" y="4069620"/>
            <a:ext cx="1050925" cy="339725"/>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40</a:t>
            </a:r>
            <a:endParaRPr kumimoji="0" lang="es-ES" sz="1600" b="1" i="0" u="none" strike="noStrike" kern="0" cap="none" spc="0" normalizeH="0" baseline="0" noProof="0" dirty="0">
              <a:ln>
                <a:noFill/>
              </a:ln>
              <a:solidFill>
                <a:prstClr val="black"/>
              </a:solidFill>
              <a:effectLst/>
              <a:uLnTx/>
              <a:uFillTx/>
            </a:endParaRPr>
          </a:p>
        </p:txBody>
      </p:sp>
      <p:sp>
        <p:nvSpPr>
          <p:cNvPr id="14" name="CuadroTexto 13"/>
          <p:cNvSpPr txBox="1"/>
          <p:nvPr/>
        </p:nvSpPr>
        <p:spPr>
          <a:xfrm>
            <a:off x="3670966" y="4071207"/>
            <a:ext cx="1104900" cy="338138"/>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43</a:t>
            </a:r>
            <a:endParaRPr kumimoji="0" lang="es-ES" sz="1600" b="1" i="0" u="none" strike="noStrike" kern="0" cap="none" spc="0" normalizeH="0" baseline="0" noProof="0" dirty="0">
              <a:ln>
                <a:noFill/>
              </a:ln>
              <a:solidFill>
                <a:prstClr val="black"/>
              </a:solidFill>
              <a:effectLst/>
              <a:uLnTx/>
              <a:uFillTx/>
            </a:endParaRPr>
          </a:p>
        </p:txBody>
      </p:sp>
      <p:sp>
        <p:nvSpPr>
          <p:cNvPr id="15" name="CuadroTexto 14"/>
          <p:cNvSpPr txBox="1"/>
          <p:nvPr/>
        </p:nvSpPr>
        <p:spPr>
          <a:xfrm>
            <a:off x="2475579" y="4780820"/>
            <a:ext cx="1104900" cy="339725"/>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$19.633,1</a:t>
            </a:r>
            <a:endParaRPr kumimoji="0" lang="es-ES" sz="1600" b="1" i="0" u="none" strike="noStrike" kern="0" cap="none" spc="0" normalizeH="0" baseline="0" noProof="0" dirty="0">
              <a:ln>
                <a:noFill/>
              </a:ln>
              <a:solidFill>
                <a:prstClr val="black"/>
              </a:solidFill>
              <a:effectLst/>
              <a:uLnTx/>
              <a:uFillTx/>
            </a:endParaRPr>
          </a:p>
        </p:txBody>
      </p:sp>
      <p:sp>
        <p:nvSpPr>
          <p:cNvPr id="16" name="CuadroTexto 15"/>
          <p:cNvSpPr txBox="1"/>
          <p:nvPr/>
        </p:nvSpPr>
        <p:spPr>
          <a:xfrm>
            <a:off x="3670966" y="4780820"/>
            <a:ext cx="1104900" cy="339725"/>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$19,267,9</a:t>
            </a:r>
            <a:endParaRPr kumimoji="0" lang="es-ES" sz="1600" b="1" i="0" u="none" strike="noStrike" kern="0" cap="none" spc="0" normalizeH="0" baseline="0" noProof="0" dirty="0">
              <a:ln>
                <a:noFill/>
              </a:ln>
              <a:solidFill>
                <a:prstClr val="black"/>
              </a:solidFill>
              <a:effectLst/>
              <a:uLnTx/>
              <a:uFillTx/>
            </a:endParaRPr>
          </a:p>
        </p:txBody>
      </p:sp>
      <p:sp>
        <p:nvSpPr>
          <p:cNvPr id="17" name="Flecha abajo 16"/>
          <p:cNvSpPr/>
          <p:nvPr/>
        </p:nvSpPr>
        <p:spPr>
          <a:xfrm>
            <a:off x="2966116" y="3760057"/>
            <a:ext cx="209550" cy="23495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18" name="Flecha abajo 17"/>
          <p:cNvSpPr/>
          <p:nvPr/>
        </p:nvSpPr>
        <p:spPr>
          <a:xfrm>
            <a:off x="4098004" y="3760057"/>
            <a:ext cx="207962" cy="23495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19" name="Flecha abajo 18"/>
          <p:cNvSpPr/>
          <p:nvPr/>
        </p:nvSpPr>
        <p:spPr>
          <a:xfrm>
            <a:off x="2926429" y="4483957"/>
            <a:ext cx="207962" cy="233363"/>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20" name="Flecha abajo 19"/>
          <p:cNvSpPr/>
          <p:nvPr/>
        </p:nvSpPr>
        <p:spPr>
          <a:xfrm>
            <a:off x="4094829" y="4485545"/>
            <a:ext cx="209550" cy="23495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21" name="CuadroTexto 20"/>
          <p:cNvSpPr txBox="1"/>
          <p:nvPr/>
        </p:nvSpPr>
        <p:spPr>
          <a:xfrm>
            <a:off x="4921916" y="4069620"/>
            <a:ext cx="1104900" cy="339725"/>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1004</a:t>
            </a:r>
            <a:endParaRPr kumimoji="0" lang="es-ES" sz="1600" b="1" i="0" u="none" strike="noStrike" kern="0" cap="none" spc="0" normalizeH="0" baseline="0" noProof="0" dirty="0">
              <a:ln>
                <a:noFill/>
              </a:ln>
              <a:solidFill>
                <a:prstClr val="black"/>
              </a:solidFill>
              <a:effectLst/>
              <a:uLnTx/>
              <a:uFillTx/>
            </a:endParaRPr>
          </a:p>
        </p:txBody>
      </p:sp>
      <p:sp>
        <p:nvSpPr>
          <p:cNvPr id="22" name="CuadroTexto 21"/>
          <p:cNvSpPr txBox="1"/>
          <p:nvPr/>
        </p:nvSpPr>
        <p:spPr>
          <a:xfrm>
            <a:off x="6117304" y="4071207"/>
            <a:ext cx="1104900" cy="338138"/>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1185</a:t>
            </a:r>
            <a:endParaRPr kumimoji="0" lang="es-ES" sz="1600" b="1" i="0" u="none" strike="noStrike" kern="0" cap="none" spc="0" normalizeH="0" baseline="0" noProof="0" dirty="0">
              <a:ln>
                <a:noFill/>
              </a:ln>
              <a:solidFill>
                <a:prstClr val="black"/>
              </a:solidFill>
              <a:effectLst/>
              <a:uLnTx/>
              <a:uFillTx/>
            </a:endParaRPr>
          </a:p>
        </p:txBody>
      </p:sp>
      <p:sp>
        <p:nvSpPr>
          <p:cNvPr id="23" name="CuadroTexto 22"/>
          <p:cNvSpPr txBox="1"/>
          <p:nvPr/>
        </p:nvSpPr>
        <p:spPr>
          <a:xfrm>
            <a:off x="4921916" y="4780820"/>
            <a:ext cx="1104900" cy="339725"/>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$12.752,9</a:t>
            </a:r>
            <a:endParaRPr kumimoji="0" lang="es-ES" sz="1600" b="1" i="0" u="none" strike="noStrike" kern="0" cap="none" spc="0" normalizeH="0" baseline="0" noProof="0" dirty="0">
              <a:ln>
                <a:noFill/>
              </a:ln>
              <a:solidFill>
                <a:prstClr val="black"/>
              </a:solidFill>
              <a:effectLst/>
              <a:uLnTx/>
              <a:uFillTx/>
            </a:endParaRPr>
          </a:p>
        </p:txBody>
      </p:sp>
      <p:sp>
        <p:nvSpPr>
          <p:cNvPr id="24" name="CuadroTexto 23"/>
          <p:cNvSpPr txBox="1"/>
          <p:nvPr/>
        </p:nvSpPr>
        <p:spPr>
          <a:xfrm>
            <a:off x="6117304" y="4780820"/>
            <a:ext cx="1104900" cy="339725"/>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$13.317,6</a:t>
            </a:r>
            <a:endParaRPr kumimoji="0" lang="es-ES" sz="1600" b="1" i="0" u="none" strike="noStrike" kern="0" cap="none" spc="0" normalizeH="0" baseline="0" noProof="0" dirty="0">
              <a:ln>
                <a:noFill/>
              </a:ln>
              <a:solidFill>
                <a:prstClr val="black"/>
              </a:solidFill>
              <a:effectLst/>
              <a:uLnTx/>
              <a:uFillTx/>
            </a:endParaRPr>
          </a:p>
        </p:txBody>
      </p:sp>
      <p:sp>
        <p:nvSpPr>
          <p:cNvPr id="25" name="Flecha abajo 24"/>
          <p:cNvSpPr/>
          <p:nvPr/>
        </p:nvSpPr>
        <p:spPr>
          <a:xfrm>
            <a:off x="5342604" y="3764820"/>
            <a:ext cx="209550"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26" name="Flecha abajo 25"/>
          <p:cNvSpPr/>
          <p:nvPr/>
        </p:nvSpPr>
        <p:spPr>
          <a:xfrm>
            <a:off x="5420391" y="4464907"/>
            <a:ext cx="207963"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27" name="Flecha abajo 26"/>
          <p:cNvSpPr/>
          <p:nvPr/>
        </p:nvSpPr>
        <p:spPr>
          <a:xfrm>
            <a:off x="6566566" y="4464907"/>
            <a:ext cx="207963"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28" name="CuadroTexto 27"/>
          <p:cNvSpPr txBox="1"/>
          <p:nvPr/>
        </p:nvSpPr>
        <p:spPr>
          <a:xfrm>
            <a:off x="7628604" y="4069620"/>
            <a:ext cx="1082675" cy="339725"/>
          </a:xfrm>
          <a:prstGeom prst="rect">
            <a:avLst/>
          </a:prstGeom>
          <a:solidFill>
            <a:srgbClr val="4472C4">
              <a:lumMod val="40000"/>
              <a:lumOff val="6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1677</a:t>
            </a:r>
            <a:endParaRPr kumimoji="0" lang="es-ES" sz="1600" b="1" i="0" u="none" strike="noStrike" kern="0" cap="none" spc="0" normalizeH="0" baseline="0" noProof="0" dirty="0">
              <a:ln>
                <a:noFill/>
              </a:ln>
              <a:solidFill>
                <a:prstClr val="black"/>
              </a:solidFill>
              <a:effectLst/>
              <a:uLnTx/>
              <a:uFillTx/>
            </a:endParaRPr>
          </a:p>
        </p:txBody>
      </p:sp>
      <p:sp>
        <p:nvSpPr>
          <p:cNvPr id="29" name="CuadroTexto 28"/>
          <p:cNvSpPr txBox="1"/>
          <p:nvPr/>
        </p:nvSpPr>
        <p:spPr>
          <a:xfrm>
            <a:off x="7628604" y="4780820"/>
            <a:ext cx="1116012" cy="339725"/>
          </a:xfrm>
          <a:prstGeom prst="rect">
            <a:avLst/>
          </a:prstGeom>
          <a:solidFill>
            <a:srgbClr val="4472C4">
              <a:lumMod val="40000"/>
              <a:lumOff val="6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$32.928,0</a:t>
            </a:r>
            <a:endParaRPr kumimoji="0" lang="es-ES" sz="1600" b="1" i="0" u="none" strike="noStrike" kern="0" cap="none" spc="0" normalizeH="0" baseline="0" noProof="0" dirty="0">
              <a:ln>
                <a:noFill/>
              </a:ln>
              <a:solidFill>
                <a:prstClr val="black"/>
              </a:solidFill>
              <a:effectLst/>
              <a:uLnTx/>
              <a:uFillTx/>
            </a:endParaRPr>
          </a:p>
        </p:txBody>
      </p:sp>
      <p:sp>
        <p:nvSpPr>
          <p:cNvPr id="30" name="Flecha abajo 29"/>
          <p:cNvSpPr/>
          <p:nvPr/>
        </p:nvSpPr>
        <p:spPr>
          <a:xfrm>
            <a:off x="8139779" y="3769582"/>
            <a:ext cx="209550" cy="233363"/>
          </a:xfrm>
          <a:prstGeom prst="downArrow">
            <a:avLst/>
          </a:prstGeom>
          <a:solidFill>
            <a:srgbClr val="ED7D31">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31" name="Flecha abajo 30"/>
          <p:cNvSpPr/>
          <p:nvPr/>
        </p:nvSpPr>
        <p:spPr>
          <a:xfrm>
            <a:off x="8125491" y="4469670"/>
            <a:ext cx="207963" cy="233362"/>
          </a:xfrm>
          <a:prstGeom prst="downArrow">
            <a:avLst/>
          </a:prstGeom>
          <a:solidFill>
            <a:srgbClr val="ED7D31">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
        <p:nvSpPr>
          <p:cNvPr id="32" name="CuadroTexto 31"/>
          <p:cNvSpPr txBox="1"/>
          <p:nvPr/>
        </p:nvSpPr>
        <p:spPr>
          <a:xfrm>
            <a:off x="205454" y="5288820"/>
            <a:ext cx="2160587" cy="354012"/>
          </a:xfrm>
          <a:prstGeom prst="rect">
            <a:avLst/>
          </a:prstGeom>
          <a:solidFill>
            <a:srgbClr val="70AD47">
              <a:lumMod val="60000"/>
              <a:lumOff val="4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700" b="1" i="0" u="none" strike="noStrike" kern="0" cap="none" spc="0" normalizeH="0" baseline="0" noProof="0" dirty="0">
                <a:ln>
                  <a:noFill/>
                </a:ln>
                <a:solidFill>
                  <a:prstClr val="black"/>
                </a:solidFill>
                <a:effectLst/>
                <a:uLnTx/>
                <a:uFillTx/>
              </a:rPr>
              <a:t>Total Entidades 2017</a:t>
            </a:r>
            <a:endParaRPr kumimoji="0" lang="es-ES" sz="1700" b="1" i="0" u="none" strike="noStrike" kern="0" cap="none" spc="0" normalizeH="0" baseline="0" noProof="0" dirty="0">
              <a:ln>
                <a:noFill/>
              </a:ln>
              <a:solidFill>
                <a:prstClr val="black"/>
              </a:solidFill>
              <a:effectLst/>
              <a:uLnTx/>
              <a:uFillTx/>
            </a:endParaRPr>
          </a:p>
        </p:txBody>
      </p:sp>
      <p:sp>
        <p:nvSpPr>
          <p:cNvPr id="33" name="CuadroTexto 32"/>
          <p:cNvSpPr txBox="1"/>
          <p:nvPr/>
        </p:nvSpPr>
        <p:spPr>
          <a:xfrm>
            <a:off x="205454" y="5792057"/>
            <a:ext cx="2160587" cy="354013"/>
          </a:xfrm>
          <a:prstGeom prst="rect">
            <a:avLst/>
          </a:prstGeom>
          <a:solidFill>
            <a:srgbClr val="70AD47">
              <a:lumMod val="60000"/>
              <a:lumOff val="4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700" b="1" i="0" u="none" strike="noStrike" kern="0" cap="none" spc="0" normalizeH="0" baseline="0" noProof="0" dirty="0">
                <a:ln>
                  <a:noFill/>
                </a:ln>
                <a:solidFill>
                  <a:prstClr val="black"/>
                </a:solidFill>
                <a:effectLst/>
                <a:uLnTx/>
                <a:uFillTx/>
              </a:rPr>
              <a:t>Total Valor 2017</a:t>
            </a:r>
            <a:endParaRPr kumimoji="0" lang="es-ES" sz="1700" b="1" i="0" u="none" strike="noStrike" kern="0" cap="none" spc="0" normalizeH="0" baseline="0" noProof="0" dirty="0">
              <a:ln>
                <a:noFill/>
              </a:ln>
              <a:solidFill>
                <a:prstClr val="black"/>
              </a:solidFill>
              <a:effectLst/>
              <a:uLnTx/>
              <a:uFillTx/>
            </a:endParaRPr>
          </a:p>
        </p:txBody>
      </p:sp>
      <p:sp>
        <p:nvSpPr>
          <p:cNvPr id="34" name="CuadroTexto 33"/>
          <p:cNvSpPr txBox="1"/>
          <p:nvPr/>
        </p:nvSpPr>
        <p:spPr>
          <a:xfrm>
            <a:off x="2708941" y="5263420"/>
            <a:ext cx="1401763" cy="400050"/>
          </a:xfrm>
          <a:prstGeom prst="rect">
            <a:avLst/>
          </a:prstGeom>
          <a:solidFill>
            <a:srgbClr val="70AD47">
              <a:lumMod val="60000"/>
              <a:lumOff val="4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2721</a:t>
            </a:r>
            <a:endParaRPr kumimoji="0" lang="es-ES" sz="2000" b="1" i="0" u="none" strike="noStrike" kern="0" cap="none" spc="0" normalizeH="0" baseline="0" noProof="0" dirty="0">
              <a:ln>
                <a:noFill/>
              </a:ln>
              <a:solidFill>
                <a:prstClr val="black"/>
              </a:solidFill>
              <a:effectLst/>
              <a:uLnTx/>
              <a:uFillTx/>
            </a:endParaRPr>
          </a:p>
        </p:txBody>
      </p:sp>
      <p:sp>
        <p:nvSpPr>
          <p:cNvPr id="35" name="CuadroTexto 34"/>
          <p:cNvSpPr txBox="1"/>
          <p:nvPr/>
        </p:nvSpPr>
        <p:spPr>
          <a:xfrm>
            <a:off x="2708941" y="5766657"/>
            <a:ext cx="1401763" cy="400050"/>
          </a:xfrm>
          <a:prstGeom prst="rect">
            <a:avLst/>
          </a:prstGeom>
          <a:solidFill>
            <a:srgbClr val="70AD47">
              <a:lumMod val="60000"/>
              <a:lumOff val="40000"/>
            </a:srgbClr>
          </a:solidFill>
          <a:ln w="19050">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$32.386,0</a:t>
            </a:r>
            <a:endParaRPr kumimoji="0" lang="es-ES" sz="2000" b="1" i="0" u="none" strike="noStrike" kern="0" cap="none" spc="0" normalizeH="0" baseline="0" noProof="0" dirty="0">
              <a:ln>
                <a:noFill/>
              </a:ln>
              <a:solidFill>
                <a:prstClr val="black"/>
              </a:solidFill>
              <a:effectLst/>
              <a:uLnTx/>
              <a:uFillTx/>
            </a:endParaRPr>
          </a:p>
        </p:txBody>
      </p:sp>
      <p:sp>
        <p:nvSpPr>
          <p:cNvPr id="36" name="CuadroTexto 35"/>
          <p:cNvSpPr txBox="1"/>
          <p:nvPr/>
        </p:nvSpPr>
        <p:spPr>
          <a:xfrm>
            <a:off x="4393279" y="5295170"/>
            <a:ext cx="2851150" cy="339725"/>
          </a:xfrm>
          <a:prstGeom prst="rect">
            <a:avLst/>
          </a:prstGeom>
          <a:solidFill>
            <a:srgbClr val="FFC00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Total Entidades Marzo/2018</a:t>
            </a:r>
            <a:endParaRPr kumimoji="0" lang="es-ES" sz="1600" b="1" i="0" u="none" strike="noStrike" kern="0" cap="none" spc="0" normalizeH="0" baseline="0" noProof="0" dirty="0">
              <a:ln>
                <a:noFill/>
              </a:ln>
              <a:solidFill>
                <a:prstClr val="black"/>
              </a:solidFill>
              <a:effectLst/>
              <a:uLnTx/>
              <a:uFillTx/>
            </a:endParaRPr>
          </a:p>
        </p:txBody>
      </p:sp>
      <p:sp>
        <p:nvSpPr>
          <p:cNvPr id="37" name="CuadroTexto 36"/>
          <p:cNvSpPr txBox="1"/>
          <p:nvPr/>
        </p:nvSpPr>
        <p:spPr>
          <a:xfrm>
            <a:off x="4394866" y="5765070"/>
            <a:ext cx="2849563" cy="338137"/>
          </a:xfrm>
          <a:prstGeom prst="rect">
            <a:avLst/>
          </a:prstGeom>
          <a:solidFill>
            <a:srgbClr val="FFC00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Total Valor Marzo 2018</a:t>
            </a:r>
            <a:endParaRPr kumimoji="0" lang="es-ES" sz="1600" b="1" i="0" u="none" strike="noStrike" kern="0" cap="none" spc="0" normalizeH="0" baseline="0" noProof="0" dirty="0">
              <a:ln>
                <a:noFill/>
              </a:ln>
              <a:solidFill>
                <a:prstClr val="black"/>
              </a:solidFill>
              <a:effectLst/>
              <a:uLnTx/>
              <a:uFillTx/>
            </a:endParaRPr>
          </a:p>
        </p:txBody>
      </p:sp>
      <p:sp>
        <p:nvSpPr>
          <p:cNvPr id="38" name="CuadroTexto 37"/>
          <p:cNvSpPr txBox="1"/>
          <p:nvPr/>
        </p:nvSpPr>
        <p:spPr>
          <a:xfrm>
            <a:off x="7450804" y="5295170"/>
            <a:ext cx="1400175" cy="400050"/>
          </a:xfrm>
          <a:prstGeom prst="rect">
            <a:avLst/>
          </a:prstGeom>
          <a:solidFill>
            <a:srgbClr val="FFC000"/>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2905</a:t>
            </a:r>
            <a:endParaRPr kumimoji="0" lang="es-ES" sz="2000" b="1" i="0" u="none" strike="noStrike" kern="0" cap="none" spc="0" normalizeH="0" baseline="0" noProof="0" dirty="0">
              <a:ln>
                <a:noFill/>
              </a:ln>
              <a:solidFill>
                <a:prstClr val="black"/>
              </a:solidFill>
              <a:effectLst/>
              <a:uLnTx/>
              <a:uFillTx/>
            </a:endParaRPr>
          </a:p>
        </p:txBody>
      </p:sp>
      <p:sp>
        <p:nvSpPr>
          <p:cNvPr id="39" name="CuadroTexto 38"/>
          <p:cNvSpPr txBox="1"/>
          <p:nvPr/>
        </p:nvSpPr>
        <p:spPr>
          <a:xfrm>
            <a:off x="7439691" y="5765070"/>
            <a:ext cx="1401763" cy="400050"/>
          </a:xfrm>
          <a:prstGeom prst="rect">
            <a:avLst/>
          </a:prstGeom>
          <a:solidFill>
            <a:srgbClr val="FFC000"/>
          </a:solidFill>
          <a:ln w="19050">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$65.513,5</a:t>
            </a:r>
            <a:endParaRPr kumimoji="0" lang="es-ES" sz="2000" b="1" i="0" u="none" strike="noStrike" kern="0" cap="none" spc="0" normalizeH="0" baseline="0" noProof="0" dirty="0">
              <a:ln>
                <a:noFill/>
              </a:ln>
              <a:solidFill>
                <a:prstClr val="black"/>
              </a:solidFill>
              <a:effectLst/>
              <a:uLnTx/>
              <a:uFillTx/>
            </a:endParaRPr>
          </a:p>
        </p:txBody>
      </p:sp>
      <p:sp>
        <p:nvSpPr>
          <p:cNvPr id="40" name="Flecha abajo 39"/>
          <p:cNvSpPr/>
          <p:nvPr/>
        </p:nvSpPr>
        <p:spPr>
          <a:xfrm>
            <a:off x="6549104" y="3763232"/>
            <a:ext cx="207962"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69696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44761" y="2658133"/>
            <a:ext cx="2284803" cy="203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2"/>
          <p:cNvSpPr txBox="1">
            <a:spLocks noChangeArrowheads="1"/>
          </p:cNvSpPr>
          <p:nvPr/>
        </p:nvSpPr>
        <p:spPr bwMode="auto">
          <a:xfrm>
            <a:off x="1406669" y="1133777"/>
            <a:ext cx="7654566" cy="1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pPr algn="ctr" defTabSz="713232"/>
            <a:r>
              <a:rPr lang="es-CO" altLang="es-CO" sz="2500" b="1" dirty="0">
                <a:solidFill>
                  <a:prstClr val="black"/>
                </a:solidFill>
              </a:rPr>
              <a:t>ESTRATEGIAS DE REGULADORES, NORMALIZADORES Y SUPERVISORES EN LA APLICACIÓN DE LOS NUEVOS MARCOS REGULATORIOS DE CONTABILIDAD.</a:t>
            </a:r>
          </a:p>
          <a:p>
            <a:pPr algn="ctr" defTabSz="713232"/>
            <a:r>
              <a:rPr lang="es-ES" altLang="es-ES" sz="1404" dirty="0">
                <a:solidFill>
                  <a:prstClr val="black"/>
                </a:solidFill>
              </a:rPr>
              <a:t>Lecciones aprendidas sobre el proceso de adopción de las NICSP.</a:t>
            </a:r>
            <a:endParaRPr lang="es-CO" altLang="es-CO" sz="2500" b="1" dirty="0">
              <a:solidFill>
                <a:prstClr val="black"/>
              </a:solidFill>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806" y="2590966"/>
            <a:ext cx="2720111" cy="4168302"/>
          </a:xfrm>
          <a:prstGeom prst="rect">
            <a:avLst/>
          </a:prstGeom>
        </p:spPr>
      </p:pic>
      <p:sp>
        <p:nvSpPr>
          <p:cNvPr id="6" name="CuadroTexto 5"/>
          <p:cNvSpPr txBox="1"/>
          <p:nvPr/>
        </p:nvSpPr>
        <p:spPr>
          <a:xfrm>
            <a:off x="1701800" y="2752579"/>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CuadroTexto 6"/>
          <p:cNvSpPr txBox="1"/>
          <p:nvPr/>
        </p:nvSpPr>
        <p:spPr>
          <a:xfrm>
            <a:off x="506857" y="4238479"/>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CuadroTexto 7"/>
          <p:cNvSpPr txBox="1"/>
          <p:nvPr/>
        </p:nvSpPr>
        <p:spPr>
          <a:xfrm>
            <a:off x="1685348" y="5878296"/>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9" name="Rectángulo 8"/>
          <p:cNvSpPr/>
          <p:nvPr/>
        </p:nvSpPr>
        <p:spPr>
          <a:xfrm>
            <a:off x="2883947" y="4878242"/>
            <a:ext cx="5900441" cy="1569660"/>
          </a:xfrm>
          <a:prstGeom prst="rect">
            <a:avLst/>
          </a:prstGeom>
        </p:spPr>
        <p:txBody>
          <a:bodyPr wrap="square">
            <a:spAutoFit/>
          </a:bodyPr>
          <a:lstStyle/>
          <a:p>
            <a:pPr algn="ctr"/>
            <a:r>
              <a:rPr lang="es-ES" sz="2400" b="1" dirty="0">
                <a:latin typeface="Calibri" panose="020F0502020204030204" pitchFamily="34" charset="0"/>
                <a:ea typeface="Geneva"/>
                <a:cs typeface="Geneva"/>
              </a:rPr>
              <a:t>BUENAS  PRÁCTICAS  DE  </a:t>
            </a:r>
          </a:p>
          <a:p>
            <a:pPr algn="ctr"/>
            <a:r>
              <a:rPr lang="es-ES" sz="2400" b="1" dirty="0">
                <a:latin typeface="Calibri" panose="020F0502020204030204" pitchFamily="34" charset="0"/>
                <a:ea typeface="Geneva"/>
                <a:cs typeface="Geneva"/>
              </a:rPr>
              <a:t>IMPULSO  A  LA TRANSPARENCIA  Y  PREVENCIÓN  DE OPERACIONES  ILÍCITAS  EN  EL  SECTOR PÚBLICO</a:t>
            </a:r>
          </a:p>
        </p:txBody>
      </p:sp>
    </p:spTree>
    <p:extLst>
      <p:ext uri="{BB962C8B-B14F-4D97-AF65-F5344CB8AC3E}">
        <p14:creationId xmlns:p14="http://schemas.microsoft.com/office/powerpoint/2010/main" val="32228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6"/>
                                        </p:tgtEl>
                                        <p:attrNameLst>
                                          <p:attrName>ppt_w</p:attrName>
                                        </p:attrNameLst>
                                      </p:cBhvr>
                                      <p:tavLst>
                                        <p:tav tm="0">
                                          <p:val>
                                            <p:strVal val="ppt_w"/>
                                          </p:val>
                                        </p:tav>
                                        <p:tav tm="100000">
                                          <p:val>
                                            <p:strVal val="ppt_w*0.70"/>
                                          </p:val>
                                        </p:tav>
                                      </p:tavLst>
                                    </p:anim>
                                    <p:anim calcmode="lin" valueType="num">
                                      <p:cBhvr>
                                        <p:cTn id="7" dur="1000"/>
                                        <p:tgtEl>
                                          <p:spTgt spid="6"/>
                                        </p:tgtEl>
                                        <p:attrNameLst>
                                          <p:attrName>ppt_h</p:attrName>
                                        </p:attrNameLst>
                                      </p:cBhvr>
                                      <p:tavLst>
                                        <p:tav tm="0">
                                          <p:val>
                                            <p:strVal val="ppt_h"/>
                                          </p:val>
                                        </p:tav>
                                        <p:tav tm="100000">
                                          <p:val>
                                            <p:strVal val="ppt_h"/>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7"/>
                                        </p:tgtEl>
                                        <p:attrNameLst>
                                          <p:attrName>ppt_w</p:attrName>
                                        </p:attrNameLst>
                                      </p:cBhvr>
                                      <p:tavLst>
                                        <p:tav tm="0">
                                          <p:val>
                                            <p:strVal val="ppt_w"/>
                                          </p:val>
                                        </p:tav>
                                        <p:tav tm="100000">
                                          <p:val>
                                            <p:strVal val="ppt_w*0.70"/>
                                          </p:val>
                                        </p:tav>
                                      </p:tavLst>
                                    </p:anim>
                                    <p:anim calcmode="lin" valueType="num">
                                      <p:cBhvr>
                                        <p:cTn id="12" dur="1000"/>
                                        <p:tgtEl>
                                          <p:spTgt spid="7"/>
                                        </p:tgtEl>
                                        <p:attrNameLst>
                                          <p:attrName>ppt_h</p:attrName>
                                        </p:attrNameLst>
                                      </p:cBhvr>
                                      <p:tavLst>
                                        <p:tav tm="0">
                                          <p:val>
                                            <p:strVal val="ppt_h"/>
                                          </p:val>
                                        </p:tav>
                                        <p:tav tm="100000">
                                          <p:val>
                                            <p:strVal val="ppt_h"/>
                                          </p:val>
                                        </p:tav>
                                      </p:tavLst>
                                    </p:anim>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8"/>
                                        </p:tgtEl>
                                        <p:attrNameLst>
                                          <p:attrName>ppt_w</p:attrName>
                                        </p:attrNameLst>
                                      </p:cBhvr>
                                      <p:tavLst>
                                        <p:tav tm="0">
                                          <p:val>
                                            <p:strVal val="ppt_w"/>
                                          </p:val>
                                        </p:tav>
                                        <p:tav tm="100000">
                                          <p:val>
                                            <p:strVal val="ppt_w*0.70"/>
                                          </p:val>
                                        </p:tav>
                                      </p:tavLst>
                                    </p:anim>
                                    <p:anim calcmode="lin" valueType="num">
                                      <p:cBhvr>
                                        <p:cTn id="18" dur="1000"/>
                                        <p:tgtEl>
                                          <p:spTgt spid="8"/>
                                        </p:tgtEl>
                                        <p:attrNameLst>
                                          <p:attrName>ppt_h</p:attrName>
                                        </p:attrNameLst>
                                      </p:cBhvr>
                                      <p:tavLst>
                                        <p:tav tm="0">
                                          <p:val>
                                            <p:strVal val="ppt_h"/>
                                          </p:val>
                                        </p:tav>
                                        <p:tav tm="100000">
                                          <p:val>
                                            <p:strVal val="ppt_h"/>
                                          </p:val>
                                        </p:tav>
                                      </p:tavLst>
                                    </p:anim>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018" y="1495958"/>
            <a:ext cx="8795606" cy="615553"/>
          </a:xfrm>
          <a:prstGeom prst="rect">
            <a:avLst/>
          </a:prstGeom>
          <a:solidFill>
            <a:srgbClr val="70AD47">
              <a:lumMod val="60000"/>
              <a:lumOff val="40000"/>
            </a:srgbClr>
          </a:solidFill>
          <a:ln w="28575">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IMPACTO PATRIMONIAL POR TRANSICIÓN AL NUEVO MARCO DE REGULACIÓN A MARZO DE 2018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b="0" i="0" u="none" strike="noStrike" kern="0" cap="none" spc="0" normalizeH="0" baseline="0" noProof="0" dirty="0">
                <a:ln>
                  <a:noFill/>
                </a:ln>
                <a:solidFill>
                  <a:prstClr val="black"/>
                </a:solidFill>
                <a:effectLst/>
                <a:uLnTx/>
                <a:uFillTx/>
              </a:rPr>
              <a:t>(Miles de Millones)</a:t>
            </a:r>
            <a:endParaRPr kumimoji="0" lang="es-ES" b="0" i="0" u="none" strike="noStrike" kern="0" cap="none" spc="0" normalizeH="0" baseline="0" noProof="0" dirty="0">
              <a:ln>
                <a:noFill/>
              </a:ln>
              <a:solidFill>
                <a:prstClr val="black"/>
              </a:solidFill>
              <a:effectLst/>
              <a:uLnTx/>
              <a:uFillTx/>
            </a:endParaRPr>
          </a:p>
        </p:txBody>
      </p:sp>
      <p:sp>
        <p:nvSpPr>
          <p:cNvPr id="3" name="CuadroTexto 2"/>
          <p:cNvSpPr txBox="1"/>
          <p:nvPr/>
        </p:nvSpPr>
        <p:spPr>
          <a:xfrm>
            <a:off x="99887" y="3932174"/>
            <a:ext cx="2459037" cy="384175"/>
          </a:xfrm>
          <a:prstGeom prst="rect">
            <a:avLst/>
          </a:prstGeom>
          <a:solidFill>
            <a:srgbClr val="92D050"/>
          </a:solidFill>
          <a:ln w="38100">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900" b="1" i="0" u="none" strike="noStrike" kern="0" cap="none" spc="0" normalizeH="0" baseline="0" noProof="0" dirty="0">
                <a:ln>
                  <a:noFill/>
                </a:ln>
                <a:solidFill>
                  <a:prstClr val="black"/>
                </a:solidFill>
                <a:effectLst/>
                <a:uLnTx/>
                <a:uFillTx/>
              </a:rPr>
              <a:t>Entidades Cotizantes</a:t>
            </a:r>
            <a:endParaRPr kumimoji="0" lang="es-ES" sz="1900" b="1" i="0" u="none" strike="noStrike" kern="0" cap="none" spc="0" normalizeH="0" baseline="0" noProof="0" dirty="0">
              <a:ln>
                <a:noFill/>
              </a:ln>
              <a:solidFill>
                <a:prstClr val="black"/>
              </a:solidFill>
              <a:effectLst/>
              <a:uLnTx/>
              <a:uFillTx/>
            </a:endParaRPr>
          </a:p>
        </p:txBody>
      </p:sp>
      <p:sp>
        <p:nvSpPr>
          <p:cNvPr id="4" name="CuadroTexto 3"/>
          <p:cNvSpPr txBox="1"/>
          <p:nvPr/>
        </p:nvSpPr>
        <p:spPr>
          <a:xfrm>
            <a:off x="96712" y="4881499"/>
            <a:ext cx="2509837" cy="369888"/>
          </a:xfrm>
          <a:prstGeom prst="rect">
            <a:avLst/>
          </a:prstGeom>
          <a:solidFill>
            <a:srgbClr val="92D05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Entidades No Cotizantes</a:t>
            </a:r>
            <a:endParaRPr kumimoji="0" lang="es-ES" sz="1800" b="1" i="0" u="none" strike="noStrike" kern="0" cap="none" spc="0" normalizeH="0" baseline="0" noProof="0" dirty="0">
              <a:ln>
                <a:noFill/>
              </a:ln>
              <a:solidFill>
                <a:prstClr val="black"/>
              </a:solidFill>
              <a:effectLst/>
              <a:uLnTx/>
              <a:uFillTx/>
            </a:endParaRPr>
          </a:p>
        </p:txBody>
      </p:sp>
      <p:sp>
        <p:nvSpPr>
          <p:cNvPr id="5" name="CuadroTexto 4"/>
          <p:cNvSpPr txBox="1"/>
          <p:nvPr/>
        </p:nvSpPr>
        <p:spPr>
          <a:xfrm>
            <a:off x="96712" y="5740337"/>
            <a:ext cx="2459037" cy="369887"/>
          </a:xfrm>
          <a:prstGeom prst="rect">
            <a:avLst/>
          </a:prstGeom>
          <a:solidFill>
            <a:srgbClr val="92D05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Entidades de Gobierno</a:t>
            </a:r>
            <a:endParaRPr kumimoji="0" lang="es-ES" sz="1800" b="1" i="0" u="none" strike="noStrike" kern="0" cap="none" spc="0" normalizeH="0" baseline="0" noProof="0" dirty="0">
              <a:ln>
                <a:noFill/>
              </a:ln>
              <a:solidFill>
                <a:prstClr val="black"/>
              </a:solidFill>
              <a:effectLst/>
              <a:uLnTx/>
              <a:uFillTx/>
            </a:endParaRPr>
          </a:p>
        </p:txBody>
      </p:sp>
      <p:sp>
        <p:nvSpPr>
          <p:cNvPr id="6" name="CuadroTexto 5"/>
          <p:cNvSpPr txBox="1"/>
          <p:nvPr/>
        </p:nvSpPr>
        <p:spPr>
          <a:xfrm>
            <a:off x="2785937" y="2657412"/>
            <a:ext cx="2039937" cy="400050"/>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NACIONALES</a:t>
            </a:r>
            <a:endParaRPr kumimoji="0" lang="es-ES" sz="2000" b="1" i="0" u="none" strike="noStrike" kern="0" cap="none" spc="0" normalizeH="0" baseline="0" noProof="0" dirty="0">
              <a:ln>
                <a:noFill/>
              </a:ln>
              <a:solidFill>
                <a:prstClr val="black"/>
              </a:solidFill>
              <a:effectLst/>
              <a:uLnTx/>
              <a:uFillTx/>
            </a:endParaRPr>
          </a:p>
        </p:txBody>
      </p:sp>
      <p:sp>
        <p:nvSpPr>
          <p:cNvPr id="7" name="CuadroTexto 6"/>
          <p:cNvSpPr txBox="1"/>
          <p:nvPr/>
        </p:nvSpPr>
        <p:spPr>
          <a:xfrm>
            <a:off x="5041774" y="2660587"/>
            <a:ext cx="1933575" cy="400050"/>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TERRITORIALES</a:t>
            </a:r>
            <a:endParaRPr kumimoji="0" lang="es-ES" sz="2000" b="1" i="0" u="none" strike="noStrike" kern="0" cap="none" spc="0" normalizeH="0" baseline="0" noProof="0" dirty="0">
              <a:ln>
                <a:noFill/>
              </a:ln>
              <a:solidFill>
                <a:prstClr val="black"/>
              </a:solidFill>
              <a:effectLst/>
              <a:uLnTx/>
              <a:uFillTx/>
            </a:endParaRPr>
          </a:p>
        </p:txBody>
      </p:sp>
      <p:sp>
        <p:nvSpPr>
          <p:cNvPr id="8" name="CuadroTexto 7"/>
          <p:cNvSpPr txBox="1"/>
          <p:nvPr/>
        </p:nvSpPr>
        <p:spPr>
          <a:xfrm>
            <a:off x="7232524" y="2663762"/>
            <a:ext cx="1689100" cy="400050"/>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TOTALES</a:t>
            </a:r>
          </a:p>
        </p:txBody>
      </p:sp>
      <p:sp>
        <p:nvSpPr>
          <p:cNvPr id="9" name="CuadroTexto 8"/>
          <p:cNvSpPr txBox="1"/>
          <p:nvPr/>
        </p:nvSpPr>
        <p:spPr>
          <a:xfrm>
            <a:off x="2790699" y="3932174"/>
            <a:ext cx="793750" cy="368300"/>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29</a:t>
            </a:r>
            <a:endParaRPr kumimoji="0" lang="es-ES" sz="1800" b="1" i="0" u="none" strike="noStrike" kern="0" cap="none" spc="0" normalizeH="0" baseline="0" noProof="0" dirty="0">
              <a:ln>
                <a:noFill/>
              </a:ln>
              <a:solidFill>
                <a:prstClr val="black"/>
              </a:solidFill>
              <a:effectLst/>
              <a:uLnTx/>
              <a:uFillTx/>
            </a:endParaRPr>
          </a:p>
        </p:txBody>
      </p:sp>
      <p:sp>
        <p:nvSpPr>
          <p:cNvPr id="10" name="CuadroTexto 9"/>
          <p:cNvSpPr txBox="1"/>
          <p:nvPr/>
        </p:nvSpPr>
        <p:spPr>
          <a:xfrm>
            <a:off x="3725737" y="3930587"/>
            <a:ext cx="1104900"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$3.968,7</a:t>
            </a:r>
            <a:endParaRPr kumimoji="0" lang="es-ES" sz="1800" b="1" i="0" u="none" strike="noStrike" kern="0" cap="none" spc="0" normalizeH="0" baseline="0" noProof="0" dirty="0">
              <a:ln>
                <a:noFill/>
              </a:ln>
              <a:solidFill>
                <a:prstClr val="black"/>
              </a:solidFill>
              <a:effectLst/>
              <a:uLnTx/>
              <a:uFillTx/>
            </a:endParaRPr>
          </a:p>
        </p:txBody>
      </p:sp>
      <p:sp>
        <p:nvSpPr>
          <p:cNvPr id="11" name="CuadroTexto 10"/>
          <p:cNvSpPr txBox="1"/>
          <p:nvPr/>
        </p:nvSpPr>
        <p:spPr>
          <a:xfrm>
            <a:off x="5011612" y="3938524"/>
            <a:ext cx="793750" cy="369888"/>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14</a:t>
            </a:r>
            <a:endParaRPr kumimoji="0" lang="es-ES" sz="1800" b="1" i="0" u="none" strike="noStrike" kern="0" cap="none" spc="0" normalizeH="0" baseline="0" noProof="0" dirty="0">
              <a:ln>
                <a:noFill/>
              </a:ln>
              <a:solidFill>
                <a:prstClr val="black"/>
              </a:solidFill>
              <a:effectLst/>
              <a:uLnTx/>
              <a:uFillTx/>
            </a:endParaRPr>
          </a:p>
        </p:txBody>
      </p:sp>
      <p:sp>
        <p:nvSpPr>
          <p:cNvPr id="12" name="CuadroTexto 11"/>
          <p:cNvSpPr txBox="1"/>
          <p:nvPr/>
        </p:nvSpPr>
        <p:spPr>
          <a:xfrm>
            <a:off x="5870449" y="3943287"/>
            <a:ext cx="1104900"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15.299,3</a:t>
            </a:r>
            <a:endParaRPr kumimoji="0" lang="es-ES" sz="1800" b="1" i="0" u="none" strike="noStrike" kern="0" cap="none" spc="0" normalizeH="0" baseline="0" noProof="0" dirty="0">
              <a:ln>
                <a:noFill/>
              </a:ln>
              <a:solidFill>
                <a:prstClr val="black"/>
              </a:solidFill>
              <a:effectLst/>
              <a:uLnTx/>
              <a:uFillTx/>
            </a:endParaRPr>
          </a:p>
        </p:txBody>
      </p:sp>
      <p:sp>
        <p:nvSpPr>
          <p:cNvPr id="13" name="CuadroTexto 12"/>
          <p:cNvSpPr txBox="1"/>
          <p:nvPr/>
        </p:nvSpPr>
        <p:spPr>
          <a:xfrm>
            <a:off x="7264274" y="3946462"/>
            <a:ext cx="579438"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43</a:t>
            </a:r>
            <a:endParaRPr kumimoji="0" lang="es-ES" sz="1800" b="1" i="0" u="none" strike="noStrike" kern="0" cap="none" spc="0" normalizeH="0" baseline="0" noProof="0" dirty="0">
              <a:ln>
                <a:noFill/>
              </a:ln>
              <a:solidFill>
                <a:prstClr val="black"/>
              </a:solidFill>
              <a:effectLst/>
              <a:uLnTx/>
              <a:uFillTx/>
            </a:endParaRPr>
          </a:p>
        </p:txBody>
      </p:sp>
      <p:sp>
        <p:nvSpPr>
          <p:cNvPr id="14" name="CuadroTexto 13"/>
          <p:cNvSpPr txBox="1"/>
          <p:nvPr/>
        </p:nvSpPr>
        <p:spPr>
          <a:xfrm>
            <a:off x="2790699" y="4884674"/>
            <a:ext cx="792163" cy="368300"/>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38</a:t>
            </a:r>
            <a:endParaRPr kumimoji="0" lang="es-ES" sz="1800" b="1" i="0" u="none" strike="noStrike" kern="0" cap="none" spc="0" normalizeH="0" baseline="0" noProof="0" dirty="0">
              <a:ln>
                <a:noFill/>
              </a:ln>
              <a:solidFill>
                <a:prstClr val="black"/>
              </a:solidFill>
              <a:effectLst/>
              <a:uLnTx/>
              <a:uFillTx/>
            </a:endParaRPr>
          </a:p>
        </p:txBody>
      </p:sp>
      <p:sp>
        <p:nvSpPr>
          <p:cNvPr id="15" name="CuadroTexto 14"/>
          <p:cNvSpPr txBox="1"/>
          <p:nvPr/>
        </p:nvSpPr>
        <p:spPr>
          <a:xfrm>
            <a:off x="3724149" y="4884674"/>
            <a:ext cx="1104900" cy="369888"/>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$1.788,7</a:t>
            </a:r>
            <a:endParaRPr kumimoji="0" lang="es-ES" sz="1800" b="1" i="0" u="none" strike="noStrike" kern="0" cap="none" spc="0" normalizeH="0" baseline="0" noProof="0" dirty="0">
              <a:ln>
                <a:noFill/>
              </a:ln>
              <a:solidFill>
                <a:prstClr val="black"/>
              </a:solidFill>
              <a:effectLst/>
              <a:uLnTx/>
              <a:uFillTx/>
            </a:endParaRPr>
          </a:p>
        </p:txBody>
      </p:sp>
      <p:sp>
        <p:nvSpPr>
          <p:cNvPr id="16" name="CuadroTexto 15"/>
          <p:cNvSpPr txBox="1"/>
          <p:nvPr/>
        </p:nvSpPr>
        <p:spPr>
          <a:xfrm>
            <a:off x="2790699" y="5757799"/>
            <a:ext cx="792163" cy="368300"/>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211</a:t>
            </a:r>
            <a:endParaRPr kumimoji="0" lang="es-ES" sz="1800" b="1" i="0" u="none" strike="noStrike" kern="0" cap="none" spc="0" normalizeH="0" baseline="0" noProof="0" dirty="0">
              <a:ln>
                <a:noFill/>
              </a:ln>
              <a:solidFill>
                <a:prstClr val="black"/>
              </a:solidFill>
              <a:effectLst/>
              <a:uLnTx/>
              <a:uFillTx/>
            </a:endParaRPr>
          </a:p>
        </p:txBody>
      </p:sp>
      <p:sp>
        <p:nvSpPr>
          <p:cNvPr id="17" name="CuadroTexto 16"/>
          <p:cNvSpPr txBox="1"/>
          <p:nvPr/>
        </p:nvSpPr>
        <p:spPr>
          <a:xfrm>
            <a:off x="3643187" y="5780024"/>
            <a:ext cx="1309687" cy="346075"/>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50" b="1" i="0" u="none" strike="noStrike" kern="0" cap="none" spc="0" normalizeH="0" baseline="0" noProof="0" dirty="0">
                <a:ln>
                  <a:noFill/>
                </a:ln>
                <a:solidFill>
                  <a:prstClr val="black"/>
                </a:solidFill>
                <a:effectLst/>
                <a:uLnTx/>
                <a:uFillTx/>
              </a:rPr>
              <a:t>($161.946,9)</a:t>
            </a:r>
            <a:endParaRPr kumimoji="0" lang="es-ES" sz="1650" b="1" i="0" u="none" strike="noStrike" kern="0" cap="none" spc="0" normalizeH="0" baseline="0" noProof="0" dirty="0">
              <a:ln>
                <a:noFill/>
              </a:ln>
              <a:solidFill>
                <a:prstClr val="black"/>
              </a:solidFill>
              <a:effectLst/>
              <a:uLnTx/>
              <a:uFillTx/>
            </a:endParaRPr>
          </a:p>
        </p:txBody>
      </p:sp>
      <p:sp>
        <p:nvSpPr>
          <p:cNvPr id="18" name="CuadroTexto 17"/>
          <p:cNvSpPr txBox="1"/>
          <p:nvPr/>
        </p:nvSpPr>
        <p:spPr>
          <a:xfrm>
            <a:off x="5013199" y="4884674"/>
            <a:ext cx="792163" cy="368300"/>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1.147</a:t>
            </a:r>
            <a:endParaRPr kumimoji="0" lang="es-ES" sz="1800" b="1" i="0" u="none" strike="noStrike" kern="0" cap="none" spc="0" normalizeH="0" baseline="0" noProof="0" dirty="0">
              <a:ln>
                <a:noFill/>
              </a:ln>
              <a:solidFill>
                <a:prstClr val="black"/>
              </a:solidFill>
              <a:effectLst/>
              <a:uLnTx/>
              <a:uFillTx/>
            </a:endParaRPr>
          </a:p>
        </p:txBody>
      </p:sp>
      <p:sp>
        <p:nvSpPr>
          <p:cNvPr id="19" name="CuadroTexto 18"/>
          <p:cNvSpPr txBox="1"/>
          <p:nvPr/>
        </p:nvSpPr>
        <p:spPr>
          <a:xfrm>
            <a:off x="5870449" y="4889437"/>
            <a:ext cx="1163638" cy="369887"/>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$11.528,9</a:t>
            </a:r>
            <a:endParaRPr kumimoji="0" lang="es-ES" sz="1800" b="1" i="0" u="none" strike="noStrike" kern="0" cap="none" spc="0" normalizeH="0" baseline="0" noProof="0" dirty="0">
              <a:ln>
                <a:noFill/>
              </a:ln>
              <a:solidFill>
                <a:prstClr val="black"/>
              </a:solidFill>
              <a:effectLst/>
              <a:uLnTx/>
              <a:uFillTx/>
            </a:endParaRPr>
          </a:p>
        </p:txBody>
      </p:sp>
      <p:sp>
        <p:nvSpPr>
          <p:cNvPr id="20" name="CuadroTexto 19"/>
          <p:cNvSpPr txBox="1"/>
          <p:nvPr/>
        </p:nvSpPr>
        <p:spPr>
          <a:xfrm>
            <a:off x="5017962" y="5757799"/>
            <a:ext cx="790575" cy="368300"/>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1466</a:t>
            </a:r>
            <a:endParaRPr kumimoji="0" lang="es-ES" sz="1800" b="1" i="0" u="none" strike="noStrike" kern="0" cap="none" spc="0" normalizeH="0" baseline="0" noProof="0" dirty="0">
              <a:ln>
                <a:noFill/>
              </a:ln>
              <a:solidFill>
                <a:prstClr val="black"/>
              </a:solidFill>
              <a:effectLst/>
              <a:uLnTx/>
              <a:uFillTx/>
            </a:endParaRPr>
          </a:p>
        </p:txBody>
      </p:sp>
      <p:sp>
        <p:nvSpPr>
          <p:cNvPr id="21" name="CuadroTexto 20"/>
          <p:cNvSpPr txBox="1"/>
          <p:nvPr/>
        </p:nvSpPr>
        <p:spPr>
          <a:xfrm>
            <a:off x="5870449" y="5762562"/>
            <a:ext cx="1163638" cy="338137"/>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$194.874,9</a:t>
            </a:r>
            <a:endParaRPr kumimoji="0" lang="es-ES" sz="1600" b="1" i="0" u="none" strike="noStrike" kern="0" cap="none" spc="0" normalizeH="0" baseline="0" noProof="0" dirty="0">
              <a:ln>
                <a:noFill/>
              </a:ln>
              <a:solidFill>
                <a:prstClr val="black"/>
              </a:solidFill>
              <a:effectLst/>
              <a:uLnTx/>
              <a:uFillTx/>
            </a:endParaRPr>
          </a:p>
        </p:txBody>
      </p:sp>
      <p:sp>
        <p:nvSpPr>
          <p:cNvPr id="22" name="CuadroTexto 21"/>
          <p:cNvSpPr txBox="1"/>
          <p:nvPr/>
        </p:nvSpPr>
        <p:spPr>
          <a:xfrm>
            <a:off x="7097587" y="4884674"/>
            <a:ext cx="746125" cy="368300"/>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1.185</a:t>
            </a:r>
            <a:endParaRPr kumimoji="0" lang="es-ES" sz="1800" b="1" i="0" u="none" strike="noStrike" kern="0" cap="none" spc="0" normalizeH="0" baseline="0" noProof="0" dirty="0">
              <a:ln>
                <a:noFill/>
              </a:ln>
              <a:solidFill>
                <a:prstClr val="black"/>
              </a:solidFill>
              <a:effectLst/>
              <a:uLnTx/>
              <a:uFillTx/>
            </a:endParaRPr>
          </a:p>
        </p:txBody>
      </p:sp>
      <p:sp>
        <p:nvSpPr>
          <p:cNvPr id="23" name="CuadroTexto 22"/>
          <p:cNvSpPr txBox="1"/>
          <p:nvPr/>
        </p:nvSpPr>
        <p:spPr>
          <a:xfrm>
            <a:off x="7097587" y="5757799"/>
            <a:ext cx="746125" cy="368300"/>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1.677</a:t>
            </a:r>
            <a:endParaRPr kumimoji="0" lang="es-ES" sz="1800" b="1" i="0" u="none" strike="noStrike" kern="0" cap="none" spc="0" normalizeH="0" baseline="0" noProof="0" dirty="0">
              <a:ln>
                <a:noFill/>
              </a:ln>
              <a:solidFill>
                <a:prstClr val="black"/>
              </a:solidFill>
              <a:effectLst/>
              <a:uLnTx/>
              <a:uFillTx/>
            </a:endParaRPr>
          </a:p>
        </p:txBody>
      </p:sp>
      <p:sp>
        <p:nvSpPr>
          <p:cNvPr id="24" name="CuadroTexto 23"/>
          <p:cNvSpPr txBox="1"/>
          <p:nvPr/>
        </p:nvSpPr>
        <p:spPr>
          <a:xfrm>
            <a:off x="7881812" y="3946462"/>
            <a:ext cx="1169987"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$19.267,9</a:t>
            </a:r>
            <a:endParaRPr kumimoji="0" lang="es-ES" sz="1800" b="1" i="0" u="none" strike="noStrike" kern="0" cap="none" spc="0" normalizeH="0" baseline="0" noProof="0" dirty="0">
              <a:ln>
                <a:noFill/>
              </a:ln>
              <a:solidFill>
                <a:prstClr val="black"/>
              </a:solidFill>
              <a:effectLst/>
              <a:uLnTx/>
              <a:uFillTx/>
            </a:endParaRPr>
          </a:p>
        </p:txBody>
      </p:sp>
      <p:sp>
        <p:nvSpPr>
          <p:cNvPr id="25" name="CuadroTexto 24"/>
          <p:cNvSpPr txBox="1"/>
          <p:nvPr/>
        </p:nvSpPr>
        <p:spPr>
          <a:xfrm>
            <a:off x="7881812" y="4876737"/>
            <a:ext cx="1169987" cy="369887"/>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$13.317</a:t>
            </a:r>
            <a:r>
              <a:rPr kumimoji="0" lang="es-ES" sz="1800" b="1" i="0" u="none" strike="noStrike" kern="0" cap="none" spc="0" normalizeH="0" baseline="0" noProof="0" dirty="0">
                <a:ln>
                  <a:noFill/>
                </a:ln>
                <a:solidFill>
                  <a:prstClr val="black"/>
                </a:solidFill>
                <a:effectLst/>
                <a:uLnTx/>
                <a:uFillTx/>
              </a:rPr>
              <a:t>,6</a:t>
            </a:r>
            <a:endParaRPr kumimoji="0" lang="es-CO" sz="1800" b="1" i="0" u="none" strike="noStrike" kern="0" cap="none" spc="0" normalizeH="0" baseline="0" noProof="0" dirty="0">
              <a:ln>
                <a:noFill/>
              </a:ln>
              <a:solidFill>
                <a:prstClr val="black"/>
              </a:solidFill>
              <a:effectLst/>
              <a:uLnTx/>
              <a:uFillTx/>
            </a:endParaRPr>
          </a:p>
        </p:txBody>
      </p:sp>
      <p:sp>
        <p:nvSpPr>
          <p:cNvPr id="26" name="CuadroTexto 25"/>
          <p:cNvSpPr txBox="1"/>
          <p:nvPr/>
        </p:nvSpPr>
        <p:spPr>
          <a:xfrm>
            <a:off x="7881812" y="5749862"/>
            <a:ext cx="1169987" cy="368300"/>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$32.928,0</a:t>
            </a:r>
            <a:endParaRPr kumimoji="0" lang="es-ES" sz="1800" b="1" i="0" u="none" strike="noStrike" kern="0" cap="none" spc="0" normalizeH="0" baseline="0" noProof="0" dirty="0">
              <a:ln>
                <a:noFill/>
              </a:ln>
              <a:solidFill>
                <a:prstClr val="black"/>
              </a:solidFill>
              <a:effectLst/>
              <a:uLnTx/>
              <a:uFillTx/>
            </a:endParaRPr>
          </a:p>
        </p:txBody>
      </p:sp>
      <p:sp>
        <p:nvSpPr>
          <p:cNvPr id="27" name="CuadroTexto 26"/>
          <p:cNvSpPr txBox="1"/>
          <p:nvPr/>
        </p:nvSpPr>
        <p:spPr>
          <a:xfrm>
            <a:off x="2803399" y="3373374"/>
            <a:ext cx="792163" cy="369888"/>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No</a:t>
            </a:r>
            <a:endParaRPr kumimoji="0" lang="es-ES" sz="1800" b="1" i="0" u="none" strike="noStrike" kern="0" cap="none" spc="0" normalizeH="0" baseline="0" noProof="0" dirty="0">
              <a:ln>
                <a:noFill/>
              </a:ln>
              <a:solidFill>
                <a:prstClr val="black"/>
              </a:solidFill>
              <a:effectLst/>
              <a:uLnTx/>
              <a:uFillTx/>
            </a:endParaRPr>
          </a:p>
        </p:txBody>
      </p:sp>
      <p:sp>
        <p:nvSpPr>
          <p:cNvPr id="28" name="CuadroTexto 27"/>
          <p:cNvSpPr txBox="1"/>
          <p:nvPr/>
        </p:nvSpPr>
        <p:spPr>
          <a:xfrm>
            <a:off x="3720974" y="3371787"/>
            <a:ext cx="1104900"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Valor</a:t>
            </a:r>
            <a:endParaRPr kumimoji="0" lang="es-ES" sz="1800" b="1" i="0" u="none" strike="noStrike" kern="0" cap="none" spc="0" normalizeH="0" baseline="0" noProof="0" dirty="0">
              <a:ln>
                <a:noFill/>
              </a:ln>
              <a:solidFill>
                <a:prstClr val="black"/>
              </a:solidFill>
              <a:effectLst/>
              <a:uLnTx/>
              <a:uFillTx/>
            </a:endParaRPr>
          </a:p>
        </p:txBody>
      </p:sp>
      <p:sp>
        <p:nvSpPr>
          <p:cNvPr id="29" name="CuadroTexto 28"/>
          <p:cNvSpPr txBox="1"/>
          <p:nvPr/>
        </p:nvSpPr>
        <p:spPr>
          <a:xfrm>
            <a:off x="5041774" y="3360674"/>
            <a:ext cx="763588" cy="369888"/>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No</a:t>
            </a:r>
            <a:endParaRPr kumimoji="0" lang="es-ES" sz="1800" b="1" i="0" u="none" strike="noStrike" kern="0" cap="none" spc="0" normalizeH="0" baseline="0" noProof="0" dirty="0">
              <a:ln>
                <a:noFill/>
              </a:ln>
              <a:solidFill>
                <a:prstClr val="black"/>
              </a:solidFill>
              <a:effectLst/>
              <a:uLnTx/>
              <a:uFillTx/>
            </a:endParaRPr>
          </a:p>
        </p:txBody>
      </p:sp>
      <p:sp>
        <p:nvSpPr>
          <p:cNvPr id="30" name="CuadroTexto 29"/>
          <p:cNvSpPr txBox="1"/>
          <p:nvPr/>
        </p:nvSpPr>
        <p:spPr>
          <a:xfrm>
            <a:off x="5870449" y="3354324"/>
            <a:ext cx="1104900"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Valor</a:t>
            </a:r>
            <a:endParaRPr kumimoji="0" lang="es-ES" sz="1800" b="1" i="0" u="none" strike="noStrike" kern="0" cap="none" spc="0" normalizeH="0" baseline="0" noProof="0" dirty="0">
              <a:ln>
                <a:noFill/>
              </a:ln>
              <a:solidFill>
                <a:prstClr val="black"/>
              </a:solidFill>
              <a:effectLst/>
              <a:uLnTx/>
              <a:uFillTx/>
            </a:endParaRPr>
          </a:p>
        </p:txBody>
      </p:sp>
      <p:sp>
        <p:nvSpPr>
          <p:cNvPr id="31" name="CuadroTexto 30"/>
          <p:cNvSpPr txBox="1"/>
          <p:nvPr/>
        </p:nvSpPr>
        <p:spPr>
          <a:xfrm>
            <a:off x="7248399" y="3368612"/>
            <a:ext cx="595313"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No</a:t>
            </a:r>
            <a:endParaRPr kumimoji="0" lang="es-ES" sz="1800" b="1" i="0" u="none" strike="noStrike" kern="0" cap="none" spc="0" normalizeH="0" baseline="0" noProof="0" dirty="0">
              <a:ln>
                <a:noFill/>
              </a:ln>
              <a:solidFill>
                <a:prstClr val="black"/>
              </a:solidFill>
              <a:effectLst/>
              <a:uLnTx/>
              <a:uFillTx/>
            </a:endParaRPr>
          </a:p>
        </p:txBody>
      </p:sp>
      <p:sp>
        <p:nvSpPr>
          <p:cNvPr id="32" name="CuadroTexto 31"/>
          <p:cNvSpPr txBox="1"/>
          <p:nvPr/>
        </p:nvSpPr>
        <p:spPr>
          <a:xfrm>
            <a:off x="7929437" y="3368612"/>
            <a:ext cx="1104900"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Valor</a:t>
            </a:r>
            <a:endParaRPr kumimoji="0" lang="es-ES"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4888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5988" y="1377682"/>
            <a:ext cx="8289798" cy="646331"/>
          </a:xfrm>
          <a:prstGeom prst="rect">
            <a:avLst/>
          </a:prstGeom>
          <a:solidFill>
            <a:srgbClr val="70AD47">
              <a:lumMod val="60000"/>
              <a:lumOff val="40000"/>
            </a:srgbClr>
          </a:solidFill>
          <a:ln w="28575">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200" b="1" i="0" u="none" strike="noStrike" kern="0" cap="none" spc="0" normalizeH="0" baseline="0" noProof="0" dirty="0">
                <a:ln>
                  <a:noFill/>
                </a:ln>
                <a:solidFill>
                  <a:prstClr val="black"/>
                </a:solidFill>
                <a:effectLst/>
                <a:uLnTx/>
                <a:uFillTx/>
              </a:rPr>
              <a:t>Entidades de Gobierno Impacto Patrimonial Positivo Marzo 2018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(Miles de Millones)</a:t>
            </a:r>
            <a:endParaRPr kumimoji="0" lang="es-ES" sz="1400" b="1" i="0" u="none" strike="noStrike" kern="0" cap="none" spc="0" normalizeH="0" baseline="0" noProof="0" dirty="0">
              <a:ln>
                <a:noFill/>
              </a:ln>
              <a:solidFill>
                <a:prstClr val="black"/>
              </a:solidFill>
              <a:effectLst/>
              <a:uLnTx/>
              <a:uFillTx/>
            </a:endParaRPr>
          </a:p>
        </p:txBody>
      </p:sp>
      <p:graphicFrame>
        <p:nvGraphicFramePr>
          <p:cNvPr id="3" name="Tabla 2"/>
          <p:cNvGraphicFramePr>
            <a:graphicFrameLocks noGrp="1"/>
          </p:cNvGraphicFramePr>
          <p:nvPr>
            <p:extLst>
              <p:ext uri="{D42A27DB-BD31-4B8C-83A1-F6EECF244321}">
                <p14:modId xmlns:p14="http://schemas.microsoft.com/office/powerpoint/2010/main" val="3528088168"/>
              </p:ext>
            </p:extLst>
          </p:nvPr>
        </p:nvGraphicFramePr>
        <p:xfrm>
          <a:off x="107950" y="2222500"/>
          <a:ext cx="8905875" cy="4411665"/>
        </p:xfrm>
        <a:graphic>
          <a:graphicData uri="http://schemas.openxmlformats.org/drawingml/2006/table">
            <a:tbl>
              <a:tblPr/>
              <a:tblGrid>
                <a:gridCol w="4340968">
                  <a:extLst>
                    <a:ext uri="{9D8B030D-6E8A-4147-A177-3AD203B41FA5}">
                      <a16:colId xmlns:a16="http://schemas.microsoft.com/office/drawing/2014/main" val="2746276873"/>
                    </a:ext>
                  </a:extLst>
                </a:gridCol>
                <a:gridCol w="1409747">
                  <a:extLst>
                    <a:ext uri="{9D8B030D-6E8A-4147-A177-3AD203B41FA5}">
                      <a16:colId xmlns:a16="http://schemas.microsoft.com/office/drawing/2014/main" val="3928130458"/>
                    </a:ext>
                  </a:extLst>
                </a:gridCol>
                <a:gridCol w="3155160">
                  <a:extLst>
                    <a:ext uri="{9D8B030D-6E8A-4147-A177-3AD203B41FA5}">
                      <a16:colId xmlns:a16="http://schemas.microsoft.com/office/drawing/2014/main" val="1124657208"/>
                    </a:ext>
                  </a:extLst>
                </a:gridCol>
              </a:tblGrid>
              <a:tr h="45747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2000" b="1" u="none" strike="noStrike" dirty="0">
                          <a:effectLst/>
                        </a:rPr>
                        <a:t>Entidad</a:t>
                      </a:r>
                      <a:endParaRPr lang="es-CO" sz="2000" b="1" i="0" u="none" strike="noStrike" dirty="0">
                        <a:solidFill>
                          <a:srgbClr val="000000"/>
                        </a:solidFill>
                        <a:effectLst/>
                        <a:latin typeface="Times New Roman" panose="02020603050405020304" pitchFamily="18" charset="0"/>
                      </a:endParaRPr>
                    </a:p>
                  </a:txBody>
                  <a:tcPr marL="9525" marR="9525" marT="9524"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2000" b="1" u="none" strike="noStrike" dirty="0">
                          <a:effectLst/>
                        </a:rPr>
                        <a:t>Valor</a:t>
                      </a:r>
                      <a:endParaRPr lang="es-CO" sz="2000" b="1" i="0" u="none" strike="noStrike" dirty="0">
                        <a:solidFill>
                          <a:srgbClr val="000000"/>
                        </a:solidFill>
                        <a:effectLst/>
                        <a:latin typeface="Times New Roman" panose="02020603050405020304" pitchFamily="18" charset="0"/>
                      </a:endParaRPr>
                    </a:p>
                  </a:txBody>
                  <a:tcPr marL="9525" marR="9525" marT="9524"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ctr"/>
                      <a:r>
                        <a:rPr lang="es-CO" sz="2000" b="1" u="none" strike="noStrike" dirty="0">
                          <a:effectLst/>
                        </a:rPr>
                        <a:t>Concepto del impacto</a:t>
                      </a:r>
                      <a:endParaRPr lang="es-CO" sz="20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671027983"/>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Bogotá D.C.</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187.578,0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Bienes de uso público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849596287"/>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Instituto Distrital para la Recreación y el Deporte</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8.560,4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Bienes de uso público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04672771"/>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Ministerio de Hacienda y Crédito Público</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3.813,0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Inversiones y Derivados</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379332777"/>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Colpensiones - Fondo de Vejez</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3.561,4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Provisiones </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210050345"/>
                  </a:ext>
                </a:extLst>
              </a:tr>
              <a:tr h="63491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Ministerio de Defensa Nacional</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3.162,1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 y provisiones (Beneficios a empleados)</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740817032"/>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Instituto Nacional de Vías</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2.700,9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358494420"/>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Medellín</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2.582,1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992162105"/>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Servicio Nacional de Aprendizaje</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2.003,4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846502873"/>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Ministerio de Relaciones Exteriores</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1.781,6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14272522"/>
                  </a:ext>
                </a:extLst>
              </a:tr>
              <a:tr h="3688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Departamento de Santander</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1.410,3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Bienes de uso público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920176066"/>
                  </a:ext>
                </a:extLst>
              </a:tr>
            </a:tbl>
          </a:graphicData>
        </a:graphic>
      </p:graphicFrame>
    </p:spTree>
    <p:extLst>
      <p:ext uri="{BB962C8B-B14F-4D97-AF65-F5344CB8AC3E}">
        <p14:creationId xmlns:p14="http://schemas.microsoft.com/office/powerpoint/2010/main" val="50949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4161" y="1507046"/>
            <a:ext cx="8359839" cy="646331"/>
          </a:xfrm>
          <a:prstGeom prst="rect">
            <a:avLst/>
          </a:prstGeom>
          <a:solidFill>
            <a:srgbClr val="70AD47">
              <a:lumMod val="60000"/>
              <a:lumOff val="40000"/>
            </a:srgbClr>
          </a:solidFill>
          <a:ln w="28575">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200" b="1" i="0" u="none" strike="noStrike" kern="0" cap="none" spc="0" normalizeH="0" baseline="0" noProof="0" dirty="0">
                <a:ln>
                  <a:noFill/>
                </a:ln>
                <a:solidFill>
                  <a:prstClr val="black"/>
                </a:solidFill>
                <a:effectLst/>
                <a:uLnTx/>
                <a:uFillTx/>
              </a:rPr>
              <a:t>Entidades de Gobierno Impacto Patrimonial Negativo Marzo 2018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prstClr val="black"/>
                </a:solidFill>
                <a:effectLst/>
                <a:uLnTx/>
                <a:uFillTx/>
              </a:rPr>
              <a:t>(Miles de Millones)</a:t>
            </a:r>
            <a:endParaRPr kumimoji="0" lang="es-ES" sz="1400" b="0" i="0" u="none" strike="noStrike" kern="0" cap="none" spc="0" normalizeH="0" baseline="0" noProof="0" dirty="0">
              <a:ln>
                <a:noFill/>
              </a:ln>
              <a:solidFill>
                <a:prstClr val="black"/>
              </a:solidFill>
              <a:effectLst/>
              <a:uLnTx/>
              <a:uFillTx/>
            </a:endParaRPr>
          </a:p>
        </p:txBody>
      </p:sp>
      <p:graphicFrame>
        <p:nvGraphicFramePr>
          <p:cNvPr id="3" name="Tabla 2"/>
          <p:cNvGraphicFramePr>
            <a:graphicFrameLocks noGrp="1"/>
          </p:cNvGraphicFramePr>
          <p:nvPr>
            <p:extLst>
              <p:ext uri="{D42A27DB-BD31-4B8C-83A1-F6EECF244321}">
                <p14:modId xmlns:p14="http://schemas.microsoft.com/office/powerpoint/2010/main" val="520452083"/>
              </p:ext>
            </p:extLst>
          </p:nvPr>
        </p:nvGraphicFramePr>
        <p:xfrm>
          <a:off x="73026" y="2438402"/>
          <a:ext cx="8982074" cy="4340223"/>
        </p:xfrm>
        <a:graphic>
          <a:graphicData uri="http://schemas.openxmlformats.org/drawingml/2006/table">
            <a:tbl>
              <a:tblPr/>
              <a:tblGrid>
                <a:gridCol w="4251093">
                  <a:extLst>
                    <a:ext uri="{9D8B030D-6E8A-4147-A177-3AD203B41FA5}">
                      <a16:colId xmlns:a16="http://schemas.microsoft.com/office/drawing/2014/main" val="656399362"/>
                    </a:ext>
                  </a:extLst>
                </a:gridCol>
                <a:gridCol w="1443607">
                  <a:extLst>
                    <a:ext uri="{9D8B030D-6E8A-4147-A177-3AD203B41FA5}">
                      <a16:colId xmlns:a16="http://schemas.microsoft.com/office/drawing/2014/main" val="1059886450"/>
                    </a:ext>
                  </a:extLst>
                </a:gridCol>
                <a:gridCol w="3287374">
                  <a:extLst>
                    <a:ext uri="{9D8B030D-6E8A-4147-A177-3AD203B41FA5}">
                      <a16:colId xmlns:a16="http://schemas.microsoft.com/office/drawing/2014/main" val="2408104472"/>
                    </a:ext>
                  </a:extLst>
                </a:gridCol>
              </a:tblGrid>
              <a:tr h="33910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1600" b="1" u="none" strike="noStrike" dirty="0">
                          <a:effectLst/>
                        </a:rPr>
                        <a:t>Entidad</a:t>
                      </a:r>
                      <a:endParaRPr lang="es-CO" sz="1600" b="1" i="0" u="none" strike="noStrike" dirty="0">
                        <a:solidFill>
                          <a:srgbClr val="000000"/>
                        </a:solidFill>
                        <a:effectLst/>
                        <a:latin typeface="Times New Roman" panose="02020603050405020304" pitchFamily="18" charset="0"/>
                      </a:endParaRPr>
                    </a:p>
                  </a:txBody>
                  <a:tcPr marL="9058" marR="9058" marT="9060"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1600" b="1" u="none" strike="noStrike" dirty="0">
                          <a:effectLst/>
                        </a:rPr>
                        <a:t>Valor</a:t>
                      </a:r>
                      <a:endParaRPr lang="es-CO" sz="1600" b="1" i="0" u="none" strike="noStrike" dirty="0">
                        <a:solidFill>
                          <a:srgbClr val="000000"/>
                        </a:solidFill>
                        <a:effectLst/>
                        <a:latin typeface="Times New Roman" panose="02020603050405020304" pitchFamily="18" charset="0"/>
                      </a:endParaRPr>
                    </a:p>
                  </a:txBody>
                  <a:tcPr marL="9058" marR="9058" marT="9060"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1600" b="1" u="none" strike="noStrike" dirty="0">
                          <a:effectLst/>
                        </a:rPr>
                        <a:t>Concepto del impacto</a:t>
                      </a:r>
                      <a:endParaRPr lang="es-CO" sz="1600" b="1" i="0" u="none" strike="noStrike" dirty="0">
                        <a:solidFill>
                          <a:srgbClr val="000000"/>
                        </a:solidFill>
                        <a:effectLst/>
                        <a:latin typeface="Times New Roman" panose="02020603050405020304" pitchFamily="18" charset="0"/>
                      </a:endParaRPr>
                    </a:p>
                  </a:txBody>
                  <a:tcPr marL="9058" marR="9058" marT="9060"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791458880"/>
                  </a:ext>
                </a:extLst>
              </a:tr>
              <a:tr h="53669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U.A.E. de Gestión Pensional y Contribuciones Parafiscales de la Protección Social</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(130.410,3)</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 - pensiones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549491069"/>
                  </a:ext>
                </a:extLst>
              </a:tr>
              <a:tr h="34157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Consejo Superior de la Judicatura</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(28.960,9)</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Cuentas por cobrar</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830164425"/>
                  </a:ext>
                </a:extLst>
              </a:tr>
              <a:tr h="34157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Agencia Nacional de Infraestructura</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(14.293,8)</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Bienes de uso público y otros pasivos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724934209"/>
                  </a:ext>
                </a:extLst>
              </a:tr>
              <a:tr h="34157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Policía Nacional</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(8.798,4)</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 - pensiones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184597912"/>
                  </a:ext>
                </a:extLst>
              </a:tr>
              <a:tr h="34157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Sistema General de Regalías</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(7.415,9)</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Cuentas por pagar</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143823385"/>
                  </a:ext>
                </a:extLst>
              </a:tr>
              <a:tr h="53669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it-IT" sz="1200" b="1" u="none" strike="noStrike" dirty="0">
                          <a:effectLst/>
                        </a:rPr>
                        <a:t>Departamento del Valle del Cauca</a:t>
                      </a:r>
                      <a:endParaRPr lang="it-IT"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(5.488,2)</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 y Bienes uso público</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673233563"/>
                  </a:ext>
                </a:extLst>
              </a:tr>
              <a:tr h="53669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Fondo de Prestaciones Económicas, Cesantías y Pensiones</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(5.420,1)</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Otros activos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088200876"/>
                  </a:ext>
                </a:extLst>
              </a:tr>
              <a:tr h="34157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Departamento de Antioquia</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(2.468,1)</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 </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700921576"/>
                  </a:ext>
                </a:extLst>
              </a:tr>
              <a:tr h="34157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Departamento de Cundinamarca</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(1.967,6)</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29014113"/>
                  </a:ext>
                </a:extLst>
              </a:tr>
              <a:tr h="34157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Santiago de Cali</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(1.967,5)</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Provisiones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121424419"/>
                  </a:ext>
                </a:extLst>
              </a:tr>
            </a:tbl>
          </a:graphicData>
        </a:graphic>
      </p:graphicFrame>
    </p:spTree>
    <p:extLst>
      <p:ext uri="{BB962C8B-B14F-4D97-AF65-F5344CB8AC3E}">
        <p14:creationId xmlns:p14="http://schemas.microsoft.com/office/powerpoint/2010/main" val="275081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108474" y="1149604"/>
            <a:ext cx="6960997" cy="768096"/>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3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ALGUNAS LECCIONES EN LA APLICACIÓN DE NICSP EN  EL MARCO DE GOBIERNO</a:t>
            </a:r>
            <a:endParaRPr kumimoji="0" lang="es-ES" sz="23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3" name="Redondear rectángulo de esquina diagonal 2"/>
          <p:cNvSpPr/>
          <p:nvPr/>
        </p:nvSpPr>
        <p:spPr>
          <a:xfrm>
            <a:off x="78900" y="2059709"/>
            <a:ext cx="8981972" cy="4710545"/>
          </a:xfrm>
          <a:prstGeom prst="round2DiagRect">
            <a:avLst/>
          </a:prstGeom>
          <a:solidFill>
            <a:srgbClr val="4472C4">
              <a:lumMod val="20000"/>
              <a:lumOff val="80000"/>
            </a:srgbClr>
          </a:solidFill>
          <a:ln w="19050" cap="flat" cmpd="sng" algn="ctr">
            <a:solidFill>
              <a:sysClr val="windowText" lastClr="000000"/>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Facilitar la comprensión de la norma contable internacional -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Expedición herramientas instrumentales (Guías-Procedimientos- Instructivos). Temas (</a:t>
            </a:r>
            <a:r>
              <a:rPr kumimoji="0" lang="es-MX" sz="1700" b="1" i="1" u="none" strike="noStrike" kern="0" cap="none" spc="0" normalizeH="0" baseline="0" noProof="0" dirty="0">
                <a:ln>
                  <a:noFill/>
                </a:ln>
                <a:solidFill>
                  <a:prstClr val="black"/>
                </a:solidFill>
                <a:effectLst/>
                <a:uLnTx/>
                <a:uFillTx/>
                <a:latin typeface="Calibri" panose="020F0502020204030204"/>
                <a:ea typeface="+mn-ea"/>
                <a:cs typeface="+mn-cs"/>
              </a:rPr>
              <a:t>deterioro, instrumentos financieros, políticas contables, componentes, </a:t>
            </a:r>
            <a:r>
              <a:rPr kumimoji="0" lang="es-MX" sz="1700" b="1" i="1" u="none" strike="noStrike" kern="0" cap="none" spc="0" normalizeH="0" baseline="0" noProof="0" dirty="0" err="1">
                <a:ln>
                  <a:noFill/>
                </a:ln>
                <a:solidFill>
                  <a:prstClr val="black"/>
                </a:solidFill>
                <a:effectLst/>
                <a:uLnTx/>
                <a:uFillTx/>
                <a:latin typeface="Calibri" panose="020F0502020204030204"/>
                <a:ea typeface="+mn-ea"/>
                <a:cs typeface="+mn-cs"/>
              </a:rPr>
              <a:t>etc</a:t>
            </a: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Expedición de doctrina contable - Interpretación y aplicación de la norma.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Capacitación normativa (Regulador y regulados)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Mayor compromiso Alta Dirección Pública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Academia - firmas consultoras y otros. Apoyo e impulso en procesos de aprendizaje y conocimiento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Depuración y saneamiento contable por aplicación de la nueva normatividad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Disposición y estructuración de políticas contables documentadas.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Interacción y responsabilidad de las diferentes áreas de las entidades con el proceso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 Mayor comprensión del papel de la contabilidad en la gestión integrada pública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 Profesión contable robustecida y un nuevo rol del contador público para el desarrollo económico del país.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rPr>
              <a:t>La globalización contable. Escenario facilitador para negocios y comparabilidad entre gobiernos de la gestión pública.</a:t>
            </a:r>
            <a:endParaRPr kumimoji="0" lang="es-ES" sz="1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2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4"/>
          <p:cNvSpPr txBox="1">
            <a:spLocks/>
          </p:cNvSpPr>
          <p:nvPr/>
        </p:nvSpPr>
        <p:spPr>
          <a:xfrm>
            <a:off x="4367048" y="2462390"/>
            <a:ext cx="4440263" cy="3168352"/>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9pPr>
          </a:lstStyle>
          <a:p>
            <a:pPr marL="0" indent="0" algn="ctr">
              <a:buNone/>
            </a:pPr>
            <a:r>
              <a:rPr lang="es-ES" sz="3200" b="1" dirty="0">
                <a:solidFill>
                  <a:srgbClr val="002060"/>
                </a:solidFill>
              </a:rPr>
              <a:t>BUENAS  PRÁCTICAS  DE  IMPULSO  A  LA TRANSPARENCIA  Y  PREVENCIÓN  DE OPERACIONES  ILÍCITAS  EN  EL  SECTOR PÚBLICO</a:t>
            </a:r>
          </a:p>
          <a:p>
            <a:pPr marL="0" indent="0" algn="ctr">
              <a:buNone/>
            </a:pPr>
            <a:endParaRPr lang="es-ES" sz="2800" b="1" dirty="0">
              <a:solidFill>
                <a:srgbClr val="002060"/>
              </a:solidFill>
            </a:endParaRPr>
          </a:p>
          <a:p>
            <a:pPr algn="ctr"/>
            <a:endParaRPr lang="es-ES" sz="2200" b="1" dirty="0">
              <a:solidFill>
                <a:srgbClr val="002060"/>
              </a:solidFill>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099" y="1581098"/>
            <a:ext cx="4231029" cy="4649491"/>
          </a:xfrm>
          <a:prstGeom prst="rect">
            <a:avLst/>
          </a:prstGeom>
        </p:spPr>
      </p:pic>
    </p:spTree>
    <p:extLst>
      <p:ext uri="{BB962C8B-B14F-4D97-AF65-F5344CB8AC3E}">
        <p14:creationId xmlns:p14="http://schemas.microsoft.com/office/powerpoint/2010/main" val="3806010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mapa de colomb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8980" y="1370745"/>
            <a:ext cx="1535446" cy="1684582"/>
          </a:xfrm>
          <a:prstGeom prst="rect">
            <a:avLst/>
          </a:prstGeom>
          <a:noFill/>
          <a:ln>
            <a:solidFill>
              <a:schemeClr val="tx1"/>
            </a:solidFill>
          </a:ln>
          <a:scene3d>
            <a:camera prst="isometricOffAxis1Right"/>
            <a:lightRig rig="threePt" dir="t"/>
          </a:scene3d>
        </p:spPr>
      </p:pic>
      <p:sp>
        <p:nvSpPr>
          <p:cNvPr id="3" name="Flecha abajo 9"/>
          <p:cNvSpPr/>
          <p:nvPr/>
        </p:nvSpPr>
        <p:spPr bwMode="auto">
          <a:xfrm>
            <a:off x="4256792" y="2494306"/>
            <a:ext cx="731286" cy="488928"/>
          </a:xfrm>
          <a:prstGeom prst="downArrow">
            <a:avLst/>
          </a:prstGeom>
          <a:solidFill>
            <a:schemeClr val="tx2">
              <a:lumMod val="95000"/>
              <a:lumOff val="5000"/>
            </a:schemeClr>
          </a:solidFill>
          <a:ln w="9525" cap="flat" cmpd="sng" algn="ctr">
            <a:solidFill>
              <a:srgbClr val="002060"/>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4" name="Rectángulo 3"/>
          <p:cNvSpPr/>
          <p:nvPr/>
        </p:nvSpPr>
        <p:spPr>
          <a:xfrm>
            <a:off x="2430780" y="3206451"/>
            <a:ext cx="5778801" cy="849112"/>
          </a:xfrm>
          <a:prstGeom prst="rect">
            <a:avLst/>
          </a:prstGeom>
          <a:ln>
            <a:solidFill>
              <a:srgbClr val="002060"/>
            </a:solidFill>
          </a:ln>
          <a:effectLst>
            <a:glow rad="635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PAÍSES CON PROSPERIDAD </a:t>
            </a:r>
          </a:p>
        </p:txBody>
      </p:sp>
      <p:sp>
        <p:nvSpPr>
          <p:cNvPr id="5" name="6 Rectángulo"/>
          <p:cNvSpPr/>
          <p:nvPr/>
        </p:nvSpPr>
        <p:spPr>
          <a:xfrm>
            <a:off x="2438400" y="4800479"/>
            <a:ext cx="6385560" cy="1569636"/>
          </a:xfrm>
          <a:prstGeom prst="rect">
            <a:avLst/>
          </a:prstGeom>
          <a:ln>
            <a:solidFill>
              <a:schemeClr val="accent5">
                <a:lumMod val="50000"/>
              </a:schemeClr>
            </a:solidFill>
          </a:ln>
          <a:effectLst>
            <a:glow rad="635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400" b="1" dirty="0">
                <a:solidFill>
                  <a:srgbClr val="000000"/>
                </a:solidFill>
                <a:cs typeface="Arial" charset="0"/>
              </a:rPr>
              <a:t>Contabilidad para el </a:t>
            </a:r>
            <a:r>
              <a:rPr lang="en-GB" altLang="es-CO" sz="2400" b="1" u="sng" dirty="0">
                <a:solidFill>
                  <a:srgbClr val="000000"/>
                </a:solidFill>
                <a:cs typeface="Arial" charset="0"/>
              </a:rPr>
              <a:t>BUEN GOBIERNO</a:t>
            </a:r>
            <a:r>
              <a:rPr lang="en-GB" altLang="es-CO" sz="2400" b="1" dirty="0">
                <a:solidFill>
                  <a:srgbClr val="000000"/>
                </a:solidFill>
                <a:cs typeface="Arial" charset="0"/>
              </a:rPr>
              <a:t> de las organizaciones. </a:t>
            </a:r>
            <a:r>
              <a:rPr lang="es-CO" altLang="es-CO" sz="2400" b="1" dirty="0">
                <a:solidFill>
                  <a:srgbClr val="000000"/>
                </a:solidFill>
                <a:cs typeface="Arial" charset="0"/>
              </a:rPr>
              <a:t>Adecuación</a:t>
            </a:r>
            <a:r>
              <a:rPr lang="en-GB" altLang="es-CO" sz="2400" b="1" dirty="0">
                <a:solidFill>
                  <a:srgbClr val="000000"/>
                </a:solidFill>
                <a:cs typeface="Arial" charset="0"/>
              </a:rPr>
              <a:t> de la </a:t>
            </a:r>
            <a:r>
              <a:rPr lang="es-CO" altLang="es-CO" sz="2400" b="1" dirty="0">
                <a:solidFill>
                  <a:srgbClr val="000000"/>
                </a:solidFill>
                <a:cs typeface="Arial" charset="0"/>
              </a:rPr>
              <a:t>Contabilidad</a:t>
            </a:r>
            <a:r>
              <a:rPr lang="en-GB" altLang="es-CO" sz="2400" b="1" dirty="0">
                <a:solidFill>
                  <a:srgbClr val="000000"/>
                </a:solidFill>
                <a:cs typeface="Arial" charset="0"/>
              </a:rPr>
              <a:t> a un nuevo concepto de RENDICIÓN DE CUENTAS </a:t>
            </a:r>
            <a:r>
              <a:rPr lang="en-GB" altLang="es-CO" sz="2400" b="1" i="1" dirty="0">
                <a:solidFill>
                  <a:srgbClr val="000000"/>
                </a:solidFill>
                <a:cs typeface="Arial" charset="0"/>
              </a:rPr>
              <a:t>(“Accountability”)</a:t>
            </a:r>
          </a:p>
        </p:txBody>
      </p:sp>
      <p:sp>
        <p:nvSpPr>
          <p:cNvPr id="6" name="10 Rectángulo"/>
          <p:cNvSpPr/>
          <p:nvPr/>
        </p:nvSpPr>
        <p:spPr>
          <a:xfrm>
            <a:off x="698753" y="1384933"/>
            <a:ext cx="7241287" cy="954101"/>
          </a:xfrm>
          <a:prstGeom prst="rect">
            <a:avLst/>
          </a:prstGeom>
        </p:spPr>
        <p:txBody>
          <a:bodyPr wrap="square" lIns="91432" tIns="45717" rIns="91432" bIns="45717">
            <a:spAutoFit/>
          </a:bodyPr>
          <a:lstStyle/>
          <a:p>
            <a:pPr algn="ctr"/>
            <a:r>
              <a:rPr lang="es-CO" sz="2800" b="1" dirty="0">
                <a:latin typeface="Calibri" panose="020F0502020204030204" pitchFamily="34" charset="0"/>
                <a:cs typeface="Calibri" panose="020F0502020204030204" pitchFamily="34" charset="0"/>
              </a:rPr>
              <a:t>CONTABILIDAD  GENERADORA DE VALOR </a:t>
            </a:r>
          </a:p>
          <a:p>
            <a:pPr algn="ctr"/>
            <a:r>
              <a:rPr lang="es-CO" sz="2800" b="1" dirty="0">
                <a:latin typeface="Calibri" panose="020F0502020204030204" pitchFamily="34" charset="0"/>
                <a:cs typeface="Calibri" panose="020F0502020204030204" pitchFamily="34" charset="0"/>
              </a:rPr>
              <a:t>PARA PAÍSES DE BUENAS PRÁCTICAS</a:t>
            </a:r>
            <a:endParaRPr lang="es-ES" sz="2800" b="1" dirty="0"/>
          </a:p>
        </p:txBody>
      </p:sp>
      <p:sp>
        <p:nvSpPr>
          <p:cNvPr id="7" name="Flecha abajo 9"/>
          <p:cNvSpPr/>
          <p:nvPr/>
        </p:nvSpPr>
        <p:spPr bwMode="auto">
          <a:xfrm>
            <a:off x="4416733" y="4221787"/>
            <a:ext cx="731286" cy="494632"/>
          </a:xfrm>
          <a:prstGeom prst="downArrow">
            <a:avLst/>
          </a:prstGeom>
          <a:solidFill>
            <a:schemeClr val="tx2">
              <a:lumMod val="95000"/>
              <a:lumOff val="5000"/>
            </a:schemeClr>
          </a:solidFill>
          <a:ln w="9525" cap="flat" cmpd="sng" algn="ctr">
            <a:solidFill>
              <a:srgbClr val="002060"/>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983234"/>
            <a:ext cx="2632126" cy="3277791"/>
          </a:xfrm>
          <a:prstGeom prst="rect">
            <a:avLst/>
          </a:prstGeom>
        </p:spPr>
      </p:pic>
    </p:spTree>
    <p:extLst>
      <p:ext uri="{BB962C8B-B14F-4D97-AF65-F5344CB8AC3E}">
        <p14:creationId xmlns:p14="http://schemas.microsoft.com/office/powerpoint/2010/main" val="215456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04415" y="1179978"/>
            <a:ext cx="8535170" cy="7553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701" b="1" dirty="0">
                <a:latin typeface="Calibri" pitchFamily="34" charset="0"/>
              </a:rPr>
              <a:t>DE QUÉ HABLAMOS CUANDO DECIMOS CORRUPCIÓN</a:t>
            </a:r>
            <a:br>
              <a:rPr lang="es-CL" sz="2701" b="1" dirty="0">
                <a:latin typeface="Calibri" pitchFamily="34" charset="0"/>
              </a:rPr>
            </a:br>
            <a:r>
              <a:rPr lang="es-CL" sz="1800" i="1" dirty="0">
                <a:solidFill>
                  <a:srgbClr val="002060"/>
                </a:solidFill>
              </a:rPr>
              <a:t>(Algunas definiciones) </a:t>
            </a:r>
            <a:endParaRPr lang="es-CO" sz="1800" i="1" dirty="0">
              <a:solidFill>
                <a:srgbClr val="002060"/>
              </a:solidFill>
            </a:endParaRPr>
          </a:p>
        </p:txBody>
      </p:sp>
      <p:sp>
        <p:nvSpPr>
          <p:cNvPr id="3" name="Llamada rectangular redondeada 2"/>
          <p:cNvSpPr/>
          <p:nvPr/>
        </p:nvSpPr>
        <p:spPr>
          <a:xfrm>
            <a:off x="2342523" y="3653251"/>
            <a:ext cx="1783281" cy="1981898"/>
          </a:xfrm>
          <a:prstGeom prst="wedgeRoundRectCallout">
            <a:avLst/>
          </a:prstGeom>
          <a:solidFill>
            <a:schemeClr val="accent5">
              <a:lumMod val="20000"/>
              <a:lumOff val="80000"/>
            </a:schemeClr>
          </a:solidFill>
          <a:ln>
            <a:solidFill>
              <a:schemeClr val="tx2"/>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983">
              <a:defRPr/>
            </a:pPr>
            <a:r>
              <a:rPr lang="es-CL" sz="1800" b="1" dirty="0">
                <a:solidFill>
                  <a:srgbClr val="40558A"/>
                </a:solidFill>
              </a:rPr>
              <a:t>Una desviación de la orientación original al bien público hacia el interés privado.</a:t>
            </a:r>
          </a:p>
        </p:txBody>
      </p:sp>
      <p:sp>
        <p:nvSpPr>
          <p:cNvPr id="4" name="Rectángulo 3"/>
          <p:cNvSpPr/>
          <p:nvPr/>
        </p:nvSpPr>
        <p:spPr>
          <a:xfrm>
            <a:off x="2278547" y="5910105"/>
            <a:ext cx="1278568" cy="369332"/>
          </a:xfrm>
          <a:prstGeom prst="rect">
            <a:avLst/>
          </a:prstGeom>
          <a:scene3d>
            <a:camera prst="isometricOffAxis1Right"/>
            <a:lightRig rig="threePt" dir="t"/>
          </a:scene3d>
        </p:spPr>
        <p:txBody>
          <a:bodyPr wrap="square">
            <a:spAutoFit/>
          </a:bodyPr>
          <a:lstStyle/>
          <a:p>
            <a:pPr algn="r" defTabSz="685983">
              <a:defRPr/>
            </a:pPr>
            <a:r>
              <a:rPr lang="es-ES_tradnl" sz="1800" b="1" dirty="0">
                <a:solidFill>
                  <a:srgbClr val="40558A"/>
                </a:solidFill>
              </a:rPr>
              <a:t>Aristóteles</a:t>
            </a:r>
          </a:p>
        </p:txBody>
      </p:sp>
      <p:sp>
        <p:nvSpPr>
          <p:cNvPr id="5" name="Llamada rectangular redondeada 4"/>
          <p:cNvSpPr/>
          <p:nvPr/>
        </p:nvSpPr>
        <p:spPr>
          <a:xfrm>
            <a:off x="236574" y="4419890"/>
            <a:ext cx="1620602" cy="1490215"/>
          </a:xfrm>
          <a:prstGeom prst="wedgeRoundRectCallout">
            <a:avLst/>
          </a:prstGeom>
          <a:solidFill>
            <a:schemeClr val="accent5">
              <a:lumMod val="20000"/>
              <a:lumOff val="80000"/>
            </a:schemeClr>
          </a:solidFill>
          <a:ln>
            <a:solidFill>
              <a:srgbClr val="00206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983">
              <a:defRPr/>
            </a:pPr>
            <a:r>
              <a:rPr lang="es-CL" sz="1800" b="1" dirty="0">
                <a:solidFill>
                  <a:srgbClr val="40558A"/>
                </a:solidFill>
              </a:rPr>
              <a:t>Todo abuso del poder público para beneficio privado. </a:t>
            </a:r>
            <a:endParaRPr lang="es-CL" sz="1800" dirty="0">
              <a:solidFill>
                <a:srgbClr val="40558A"/>
              </a:solidFill>
            </a:endParaRPr>
          </a:p>
        </p:txBody>
      </p:sp>
      <p:sp>
        <p:nvSpPr>
          <p:cNvPr id="6" name="Rectángulo 5"/>
          <p:cNvSpPr/>
          <p:nvPr/>
        </p:nvSpPr>
        <p:spPr>
          <a:xfrm>
            <a:off x="202992" y="6138556"/>
            <a:ext cx="1621406" cy="369332"/>
          </a:xfrm>
          <a:prstGeom prst="rect">
            <a:avLst/>
          </a:prstGeom>
          <a:scene3d>
            <a:camera prst="isometricOffAxis1Right"/>
            <a:lightRig rig="threePt" dir="t"/>
          </a:scene3d>
        </p:spPr>
        <p:txBody>
          <a:bodyPr wrap="none">
            <a:spAutoFit/>
          </a:bodyPr>
          <a:lstStyle/>
          <a:p>
            <a:pPr algn="just" defTabSz="685983">
              <a:defRPr/>
            </a:pPr>
            <a:r>
              <a:rPr lang="es-CL" sz="1800" b="1" dirty="0">
                <a:solidFill>
                  <a:srgbClr val="40558A"/>
                </a:solidFill>
              </a:rPr>
              <a:t>Banco Mundial</a:t>
            </a:r>
          </a:p>
        </p:txBody>
      </p:sp>
      <p:sp>
        <p:nvSpPr>
          <p:cNvPr id="7" name="Llamada rectangular redondeada 6"/>
          <p:cNvSpPr/>
          <p:nvPr/>
        </p:nvSpPr>
        <p:spPr>
          <a:xfrm>
            <a:off x="6610121" y="1681230"/>
            <a:ext cx="2283486" cy="3968996"/>
          </a:xfrm>
          <a:prstGeom prst="wedgeRoundRectCallout">
            <a:avLst/>
          </a:prstGeom>
          <a:solidFill>
            <a:schemeClr val="accent5">
              <a:lumMod val="20000"/>
              <a:lumOff val="80000"/>
            </a:schemeClr>
          </a:solidFill>
          <a:ln>
            <a:solidFill>
              <a:srgbClr val="00206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983">
              <a:defRPr/>
            </a:pPr>
            <a:r>
              <a:rPr lang="es-CL" sz="1600" b="1" dirty="0">
                <a:solidFill>
                  <a:srgbClr val="40558A"/>
                </a:solidFill>
              </a:rPr>
              <a:t>Es el comportamiento que se aparta de los deberes formales de la función pública debido a consideraciones pecuniarias privadas (personales, de cercanía familiar, de camarillas, etc.) o beneficios privados, o viola las reglas del ejercicio de cierto tipo de influencia privada. </a:t>
            </a:r>
          </a:p>
        </p:txBody>
      </p:sp>
      <p:sp>
        <p:nvSpPr>
          <p:cNvPr id="8" name="Rectángulo 7"/>
          <p:cNvSpPr/>
          <p:nvPr/>
        </p:nvSpPr>
        <p:spPr>
          <a:xfrm>
            <a:off x="7080261" y="6034740"/>
            <a:ext cx="558807" cy="369332"/>
          </a:xfrm>
          <a:prstGeom prst="rect">
            <a:avLst/>
          </a:prstGeom>
          <a:scene3d>
            <a:camera prst="isometricOffAxis1Right"/>
            <a:lightRig rig="threePt" dir="t"/>
          </a:scene3d>
        </p:spPr>
        <p:txBody>
          <a:bodyPr wrap="none">
            <a:spAutoFit/>
          </a:bodyPr>
          <a:lstStyle/>
          <a:p>
            <a:pPr algn="r"/>
            <a:r>
              <a:rPr lang="es-CL" sz="1800" b="1" dirty="0">
                <a:solidFill>
                  <a:srgbClr val="40558A"/>
                </a:solidFill>
              </a:rPr>
              <a:t>Nye</a:t>
            </a:r>
          </a:p>
        </p:txBody>
      </p:sp>
      <p:sp>
        <p:nvSpPr>
          <p:cNvPr id="9" name="Llamada rectangular redondeada 8"/>
          <p:cNvSpPr/>
          <p:nvPr/>
        </p:nvSpPr>
        <p:spPr>
          <a:xfrm>
            <a:off x="4301900" y="2215548"/>
            <a:ext cx="2101018" cy="3057181"/>
          </a:xfrm>
          <a:prstGeom prst="wedgeRoundRectCallout">
            <a:avLst/>
          </a:prstGeom>
          <a:solidFill>
            <a:schemeClr val="accent5">
              <a:lumMod val="20000"/>
              <a:lumOff val="80000"/>
            </a:schemeClr>
          </a:solidFill>
          <a:ln>
            <a:solidFill>
              <a:srgbClr val="00206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altLang="es-CO" sz="1350" b="1" dirty="0">
              <a:solidFill>
                <a:srgbClr val="40558A"/>
              </a:solidFill>
            </a:endParaRPr>
          </a:p>
          <a:p>
            <a:pPr algn="just"/>
            <a:r>
              <a:rPr lang="es-CO" altLang="es-CO" sz="1600" b="1" dirty="0">
                <a:solidFill>
                  <a:srgbClr val="40558A"/>
                </a:solidFill>
              </a:rPr>
              <a:t>El mal uso del poder público o de la autoridad para el beneficio particular, </a:t>
            </a:r>
          </a:p>
          <a:p>
            <a:pPr algn="just"/>
            <a:r>
              <a:rPr lang="es-CO" altLang="es-CO" sz="1600" b="1" dirty="0">
                <a:solidFill>
                  <a:srgbClr val="40558A"/>
                </a:solidFill>
              </a:rPr>
              <a:t>por medio del soborno, la extorsión, la venta de influencias, el nepotismo, el fraude,</a:t>
            </a:r>
          </a:p>
          <a:p>
            <a:pPr algn="just"/>
            <a:r>
              <a:rPr lang="es-CO" altLang="es-CO" sz="1600" b="1" dirty="0">
                <a:solidFill>
                  <a:srgbClr val="40558A"/>
                </a:solidFill>
              </a:rPr>
              <a:t>el tráfico de dinero y el desfalco. </a:t>
            </a:r>
          </a:p>
          <a:p>
            <a:pPr defTabSz="685983">
              <a:defRPr/>
            </a:pPr>
            <a:endParaRPr lang="es-CL" sz="1350" b="1" dirty="0">
              <a:solidFill>
                <a:srgbClr val="40558A"/>
              </a:solidFill>
            </a:endParaRPr>
          </a:p>
        </p:txBody>
      </p:sp>
      <p:sp>
        <p:nvSpPr>
          <p:cNvPr id="10" name="Rectángulo 9"/>
          <p:cNvSpPr/>
          <p:nvPr/>
        </p:nvSpPr>
        <p:spPr>
          <a:xfrm>
            <a:off x="4557535" y="5650226"/>
            <a:ext cx="756938" cy="369332"/>
          </a:xfrm>
          <a:prstGeom prst="rect">
            <a:avLst/>
          </a:prstGeom>
          <a:scene3d>
            <a:camera prst="isometricOffAxis1Right"/>
            <a:lightRig rig="threePt" dir="t"/>
          </a:scene3d>
        </p:spPr>
        <p:txBody>
          <a:bodyPr wrap="none">
            <a:spAutoFit/>
          </a:bodyPr>
          <a:lstStyle/>
          <a:p>
            <a:pPr algn="r" defTabSz="685983">
              <a:defRPr/>
            </a:pPr>
            <a:r>
              <a:rPr lang="es-CL" sz="1800" b="1" dirty="0">
                <a:solidFill>
                  <a:srgbClr val="40558A"/>
                </a:solidFill>
              </a:rPr>
              <a:t>PNUD</a:t>
            </a:r>
          </a:p>
        </p:txBody>
      </p:sp>
    </p:spTree>
    <p:extLst>
      <p:ext uri="{BB962C8B-B14F-4D97-AF65-F5344CB8AC3E}">
        <p14:creationId xmlns:p14="http://schemas.microsoft.com/office/powerpoint/2010/main" val="18202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6980569" y="2486310"/>
            <a:ext cx="2040883" cy="378140"/>
          </a:xfrm>
          <a:prstGeom prst="rect">
            <a:avLst/>
          </a:prstGeom>
          <a:noFill/>
          <a:ln w="9525">
            <a:noFill/>
            <a:miter lim="800000"/>
            <a:headEnd/>
            <a:tailEnd/>
          </a:ln>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341801">
              <a:defRPr/>
            </a:pPr>
            <a:r>
              <a:rPr lang="es-CO" sz="2401" b="1" dirty="0">
                <a:latin typeface="Aharoni" pitchFamily="2" charset="-79"/>
                <a:ea typeface="+mn-ea"/>
                <a:cs typeface="Aharoni" pitchFamily="2" charset="-79"/>
              </a:rPr>
              <a:t>Causas</a:t>
            </a:r>
          </a:p>
        </p:txBody>
      </p:sp>
      <p:sp>
        <p:nvSpPr>
          <p:cNvPr id="3" name="8 Rectángulo"/>
          <p:cNvSpPr>
            <a:spLocks noChangeArrowheads="1"/>
          </p:cNvSpPr>
          <p:nvPr/>
        </p:nvSpPr>
        <p:spPr bwMode="auto">
          <a:xfrm>
            <a:off x="162918" y="5065735"/>
            <a:ext cx="1844991"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s-CO" altLang="es-CO" sz="2401" b="1" dirty="0">
                <a:latin typeface="Aharoni" pitchFamily="2" charset="0"/>
                <a:cs typeface="Aharoni" pitchFamily="2" charset="0"/>
              </a:rPr>
              <a:t>Efectos</a:t>
            </a:r>
          </a:p>
        </p:txBody>
      </p:sp>
      <p:sp>
        <p:nvSpPr>
          <p:cNvPr id="4" name="Pentágono 3"/>
          <p:cNvSpPr/>
          <p:nvPr/>
        </p:nvSpPr>
        <p:spPr>
          <a:xfrm>
            <a:off x="570220" y="1398653"/>
            <a:ext cx="6193850" cy="2553454"/>
          </a:xfrm>
          <a:prstGeom prst="homePlate">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buFont typeface="Wingdings" panose="05000000000000000000" pitchFamily="2" charset="2"/>
              <a:buChar char="Ø"/>
            </a:pPr>
            <a:r>
              <a:rPr lang="es-CO" altLang="es-CO" sz="1400" b="1" dirty="0">
                <a:solidFill>
                  <a:schemeClr val="tx1"/>
                </a:solidFill>
              </a:rPr>
              <a:t>Ausencia de normas, reglamentos, políticas y leyes.</a:t>
            </a:r>
          </a:p>
          <a:p>
            <a:pPr>
              <a:lnSpc>
                <a:spcPct val="150000"/>
              </a:lnSpc>
              <a:buFont typeface="Wingdings" panose="05000000000000000000" pitchFamily="2" charset="2"/>
              <a:buChar char="Ø"/>
            </a:pPr>
            <a:r>
              <a:rPr lang="es-CO" altLang="es-CO" sz="1400" b="1" dirty="0">
                <a:solidFill>
                  <a:schemeClr val="tx1"/>
                </a:solidFill>
              </a:rPr>
              <a:t>Debilidad de los sistemas de control y supervisión.</a:t>
            </a:r>
          </a:p>
          <a:p>
            <a:pPr>
              <a:lnSpc>
                <a:spcPct val="150000"/>
              </a:lnSpc>
              <a:buFont typeface="Wingdings" panose="05000000000000000000" pitchFamily="2" charset="2"/>
              <a:buChar char="Ø"/>
            </a:pPr>
            <a:r>
              <a:rPr lang="es-CO" altLang="es-CO" sz="1400" b="1" dirty="0">
                <a:solidFill>
                  <a:schemeClr val="tx1"/>
                </a:solidFill>
              </a:rPr>
              <a:t>Falta de transparencia.</a:t>
            </a:r>
          </a:p>
          <a:p>
            <a:pPr>
              <a:lnSpc>
                <a:spcPct val="150000"/>
              </a:lnSpc>
              <a:buFont typeface="Wingdings" panose="05000000000000000000" pitchFamily="2" charset="2"/>
              <a:buChar char="Ø"/>
            </a:pPr>
            <a:r>
              <a:rPr lang="es-CO" altLang="es-CO" sz="1400" b="1" dirty="0">
                <a:solidFill>
                  <a:schemeClr val="tx1"/>
                </a:solidFill>
              </a:rPr>
              <a:t>Monopolio del poder.</a:t>
            </a:r>
          </a:p>
          <a:p>
            <a:pPr>
              <a:lnSpc>
                <a:spcPct val="150000"/>
              </a:lnSpc>
              <a:buFont typeface="Wingdings" panose="05000000000000000000" pitchFamily="2" charset="2"/>
              <a:buChar char="Ø"/>
            </a:pPr>
            <a:r>
              <a:rPr lang="es-CO" altLang="es-CO" sz="1400" b="1" dirty="0">
                <a:solidFill>
                  <a:schemeClr val="tx1"/>
                </a:solidFill>
              </a:rPr>
              <a:t>Alto grado de discrecionalidad.</a:t>
            </a:r>
          </a:p>
          <a:p>
            <a:pPr>
              <a:lnSpc>
                <a:spcPct val="150000"/>
              </a:lnSpc>
              <a:buFont typeface="Wingdings" panose="05000000000000000000" pitchFamily="2" charset="2"/>
              <a:buChar char="Ø"/>
            </a:pPr>
            <a:r>
              <a:rPr lang="es-CO" altLang="es-CO" sz="1400" b="1" dirty="0">
                <a:solidFill>
                  <a:schemeClr val="tx1"/>
                </a:solidFill>
              </a:rPr>
              <a:t>Salarios bajos.</a:t>
            </a:r>
          </a:p>
          <a:p>
            <a:pPr>
              <a:lnSpc>
                <a:spcPct val="150000"/>
              </a:lnSpc>
              <a:buFont typeface="Wingdings" panose="05000000000000000000" pitchFamily="2" charset="2"/>
              <a:buChar char="Ø"/>
            </a:pPr>
            <a:r>
              <a:rPr lang="es-CO" altLang="es-CO" sz="1400" b="1" dirty="0">
                <a:solidFill>
                  <a:schemeClr val="tx1"/>
                </a:solidFill>
              </a:rPr>
              <a:t>Ausencia de rendición de cuentas (</a:t>
            </a:r>
            <a:r>
              <a:rPr lang="en-US" altLang="es-CO" sz="1400" b="1" dirty="0">
                <a:solidFill>
                  <a:schemeClr val="tx1"/>
                </a:solidFill>
              </a:rPr>
              <a:t>Accountability</a:t>
            </a:r>
            <a:r>
              <a:rPr lang="es-CO" altLang="es-CO" sz="1400" b="1" dirty="0">
                <a:solidFill>
                  <a:schemeClr val="tx1"/>
                </a:solidFill>
              </a:rPr>
              <a:t>)</a:t>
            </a:r>
          </a:p>
          <a:p>
            <a:pPr>
              <a:lnSpc>
                <a:spcPct val="150000"/>
              </a:lnSpc>
              <a:buFont typeface="Wingdings" panose="05000000000000000000" pitchFamily="2" charset="2"/>
              <a:buChar char="Ø"/>
            </a:pPr>
            <a:r>
              <a:rPr lang="es-CO" altLang="es-CO" sz="1400" b="1" dirty="0">
                <a:solidFill>
                  <a:schemeClr val="tx1"/>
                </a:solidFill>
              </a:rPr>
              <a:t>Baja tasa de detección.  </a:t>
            </a:r>
          </a:p>
        </p:txBody>
      </p:sp>
      <p:grpSp>
        <p:nvGrpSpPr>
          <p:cNvPr id="5" name="Grupo 4"/>
          <p:cNvGrpSpPr/>
          <p:nvPr/>
        </p:nvGrpSpPr>
        <p:grpSpPr>
          <a:xfrm>
            <a:off x="1805617" y="3952107"/>
            <a:ext cx="7065811" cy="2748597"/>
            <a:chOff x="2638028" y="3356992"/>
            <a:chExt cx="9033320" cy="3524749"/>
          </a:xfrm>
        </p:grpSpPr>
        <p:sp>
          <p:nvSpPr>
            <p:cNvPr id="6" name="Pentágono 5"/>
            <p:cNvSpPr/>
            <p:nvPr/>
          </p:nvSpPr>
          <p:spPr>
            <a:xfrm rot="10800000">
              <a:off x="2638028" y="3501007"/>
              <a:ext cx="9033320" cy="3168352"/>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sz="1053" dirty="0"/>
            </a:p>
          </p:txBody>
        </p:sp>
        <p:sp>
          <p:nvSpPr>
            <p:cNvPr id="7" name="Rectángulo 6"/>
            <p:cNvSpPr/>
            <p:nvPr/>
          </p:nvSpPr>
          <p:spPr>
            <a:xfrm>
              <a:off x="4150195" y="3356992"/>
              <a:ext cx="7521153" cy="3524749"/>
            </a:xfrm>
            <a:prstGeom prst="rect">
              <a:avLst/>
            </a:prstGeom>
          </p:spPr>
          <p:txBody>
            <a:bodyPr wrap="square">
              <a:spAutoFit/>
            </a:bodyPr>
            <a:lstStyle/>
            <a:p>
              <a:pPr indent="-257244">
                <a:lnSpc>
                  <a:spcPct val="150000"/>
                </a:lnSpc>
                <a:buFont typeface="Wingdings" panose="05000000000000000000" pitchFamily="2" charset="2"/>
                <a:buChar char="q"/>
              </a:pPr>
              <a:r>
                <a:rPr lang="es-CO" altLang="es-CO" sz="1400" b="1" dirty="0">
                  <a:solidFill>
                    <a:srgbClr val="0070C0"/>
                  </a:solidFill>
                </a:rPr>
                <a:t>Debilita los valores fundamentales en la sociedad y propicia escenarios de conflicto y guerra.</a:t>
              </a:r>
            </a:p>
            <a:p>
              <a:pPr indent="-257244">
                <a:lnSpc>
                  <a:spcPct val="150000"/>
                </a:lnSpc>
                <a:buFont typeface="Wingdings" panose="05000000000000000000" pitchFamily="2" charset="2"/>
                <a:buChar char="q"/>
              </a:pPr>
              <a:r>
                <a:rPr lang="es-CO" altLang="es-CO" sz="1400" b="1" dirty="0">
                  <a:solidFill>
                    <a:srgbClr val="0070C0"/>
                  </a:solidFill>
                </a:rPr>
                <a:t>Reduce los beneficios de la competencia económica.</a:t>
              </a:r>
            </a:p>
            <a:p>
              <a:pPr indent="-257244">
                <a:lnSpc>
                  <a:spcPct val="150000"/>
                </a:lnSpc>
                <a:buFont typeface="Wingdings" panose="05000000000000000000" pitchFamily="2" charset="2"/>
                <a:buChar char="q"/>
              </a:pPr>
              <a:r>
                <a:rPr lang="es-CO" altLang="es-CO" sz="1400" b="1" dirty="0">
                  <a:solidFill>
                    <a:srgbClr val="0070C0"/>
                  </a:solidFill>
                </a:rPr>
                <a:t>Favorece el ingreso de capitales provenientes de actividades </a:t>
              </a:r>
            </a:p>
            <a:p>
              <a:pPr>
                <a:lnSpc>
                  <a:spcPct val="150000"/>
                </a:lnSpc>
              </a:pPr>
              <a:r>
                <a:rPr lang="es-CO" altLang="es-CO" sz="1400" b="1" dirty="0">
                  <a:solidFill>
                    <a:srgbClr val="0070C0"/>
                  </a:solidFill>
                </a:rPr>
                <a:t>     ilícitas a la economía.</a:t>
              </a:r>
            </a:p>
            <a:p>
              <a:pPr indent="-257244">
                <a:lnSpc>
                  <a:spcPct val="150000"/>
                </a:lnSpc>
                <a:buFont typeface="Wingdings" panose="05000000000000000000" pitchFamily="2" charset="2"/>
                <a:buChar char="q"/>
              </a:pPr>
              <a:r>
                <a:rPr lang="es-CO" altLang="es-CO" sz="1400" b="1" dirty="0">
                  <a:solidFill>
                    <a:srgbClr val="0070C0"/>
                  </a:solidFill>
                </a:rPr>
                <a:t>Encarece las compras estatales.</a:t>
              </a:r>
            </a:p>
            <a:p>
              <a:pPr indent="-257244">
                <a:lnSpc>
                  <a:spcPct val="150000"/>
                </a:lnSpc>
                <a:buFont typeface="Wingdings" panose="05000000000000000000" pitchFamily="2" charset="2"/>
                <a:buChar char="q"/>
              </a:pPr>
              <a:r>
                <a:rPr lang="es-CO" altLang="es-CO" sz="1400" b="1" dirty="0">
                  <a:solidFill>
                    <a:srgbClr val="0070C0"/>
                  </a:solidFill>
                </a:rPr>
                <a:t>Desalienta la inversión nacional y extranjera.</a:t>
              </a:r>
            </a:p>
            <a:p>
              <a:pPr indent="-257244">
                <a:lnSpc>
                  <a:spcPct val="150000"/>
                </a:lnSpc>
                <a:buFont typeface="Wingdings" panose="05000000000000000000" pitchFamily="2" charset="2"/>
                <a:buChar char="q"/>
              </a:pPr>
              <a:r>
                <a:rPr lang="es-CO" altLang="es-CO" sz="1400" b="1" dirty="0">
                  <a:solidFill>
                    <a:srgbClr val="0070C0"/>
                  </a:solidFill>
                </a:rPr>
                <a:t>Desestimula la participación ciudadana.</a:t>
              </a:r>
            </a:p>
          </p:txBody>
        </p:sp>
      </p:grpSp>
    </p:spTree>
    <p:extLst>
      <p:ext uri="{BB962C8B-B14F-4D97-AF65-F5344CB8AC3E}">
        <p14:creationId xmlns:p14="http://schemas.microsoft.com/office/powerpoint/2010/main" val="30746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883885" y="1311970"/>
            <a:ext cx="5712246" cy="7568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400" b="1" dirty="0">
                <a:solidFill>
                  <a:schemeClr val="accent5"/>
                </a:solidFill>
              </a:rPr>
              <a:t>DEL LAVADO DE ACTIVOS -LA- Y </a:t>
            </a:r>
            <a:br>
              <a:rPr lang="es-AR" sz="2400" b="1" dirty="0">
                <a:solidFill>
                  <a:schemeClr val="accent5"/>
                </a:solidFill>
              </a:rPr>
            </a:br>
            <a:r>
              <a:rPr lang="es-AR" sz="2400" b="1" dirty="0">
                <a:solidFill>
                  <a:schemeClr val="accent5"/>
                </a:solidFill>
              </a:rPr>
              <a:t>FINANCIAMIENTO DEL TERRORISMO -FT-</a:t>
            </a:r>
            <a:r>
              <a:rPr lang="es-AR" sz="2400" b="1" dirty="0">
                <a:solidFill>
                  <a:srgbClr val="002060"/>
                </a:solidFill>
              </a:rPr>
              <a:t>                      </a:t>
            </a:r>
            <a:endParaRPr lang="es-AR" sz="2400" b="1" dirty="0">
              <a:solidFill>
                <a:srgbClr val="7030A0"/>
              </a:solidFill>
            </a:endParaRPr>
          </a:p>
        </p:txBody>
      </p:sp>
      <p:sp>
        <p:nvSpPr>
          <p:cNvPr id="4" name="Marcador de contenido 2"/>
          <p:cNvSpPr txBox="1">
            <a:spLocks/>
          </p:cNvSpPr>
          <p:nvPr/>
        </p:nvSpPr>
        <p:spPr>
          <a:xfrm>
            <a:off x="1600897" y="2335056"/>
            <a:ext cx="7306240" cy="18858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AR" sz="1800" b="1" dirty="0"/>
              <a:t>Ningún país, economía o sector es inmune al delito de lavado de activos</a:t>
            </a:r>
          </a:p>
          <a:p>
            <a:pPr marL="0" indent="0" algn="just">
              <a:buFont typeface="Arial" panose="020B0604020202020204" pitchFamily="34" charset="0"/>
              <a:buNone/>
            </a:pPr>
            <a:r>
              <a:rPr lang="es-AR" sz="1800" b="1" dirty="0"/>
              <a:t>El LA y el FT tienen efectos transversales perversos y devastadores: distribución del poder económico, afectación de la integridad del sistema financiero, de la seguridad del estado, daños Reputacionales y en el desarrollo social y humano.</a:t>
            </a:r>
          </a:p>
        </p:txBody>
      </p:sp>
      <p:sp>
        <p:nvSpPr>
          <p:cNvPr id="5" name="Flecha curvada hacia arriba 4"/>
          <p:cNvSpPr/>
          <p:nvPr/>
        </p:nvSpPr>
        <p:spPr>
          <a:xfrm>
            <a:off x="736575" y="5765242"/>
            <a:ext cx="1566582" cy="432158"/>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dirty="0">
              <a:solidFill>
                <a:schemeClr val="tx1"/>
              </a:solidFill>
            </a:endParaRPr>
          </a:p>
        </p:txBody>
      </p:sp>
      <p:sp>
        <p:nvSpPr>
          <p:cNvPr id="6" name="Flecha curvada hacia arriba 5"/>
          <p:cNvSpPr/>
          <p:nvPr/>
        </p:nvSpPr>
        <p:spPr>
          <a:xfrm>
            <a:off x="2411198" y="5765241"/>
            <a:ext cx="1404521" cy="432159"/>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dirty="0">
              <a:solidFill>
                <a:schemeClr val="tx1"/>
              </a:solidFill>
            </a:endParaRPr>
          </a:p>
        </p:txBody>
      </p:sp>
      <p:sp>
        <p:nvSpPr>
          <p:cNvPr id="7" name="Flecha curvada hacia arriba 6"/>
          <p:cNvSpPr/>
          <p:nvPr/>
        </p:nvSpPr>
        <p:spPr>
          <a:xfrm>
            <a:off x="4018082" y="5774546"/>
            <a:ext cx="1593718" cy="422855"/>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dirty="0">
              <a:solidFill>
                <a:schemeClr val="tx1"/>
              </a:solidFill>
            </a:endParaRPr>
          </a:p>
        </p:txBody>
      </p:sp>
      <p:grpSp>
        <p:nvGrpSpPr>
          <p:cNvPr id="8" name="Grupo 7"/>
          <p:cNvGrpSpPr/>
          <p:nvPr/>
        </p:nvGrpSpPr>
        <p:grpSpPr>
          <a:xfrm>
            <a:off x="77118" y="2425257"/>
            <a:ext cx="1260802" cy="1665363"/>
            <a:chOff x="292765" y="1340768"/>
            <a:chExt cx="1490663" cy="1872208"/>
          </a:xfrm>
        </p:grpSpPr>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765" y="2348880"/>
              <a:ext cx="1490663" cy="864096"/>
            </a:xfrm>
            <a:prstGeom prst="rect">
              <a:avLst/>
            </a:prstGeom>
            <a:ln>
              <a:noFill/>
            </a:ln>
          </p:spPr>
        </p:pic>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65" y="1340768"/>
              <a:ext cx="1490663" cy="1008112"/>
            </a:xfrm>
            <a:prstGeom prst="rect">
              <a:avLst/>
            </a:prstGeom>
            <a:ln>
              <a:noFill/>
            </a:ln>
          </p:spPr>
        </p:pic>
      </p:grpSp>
      <p:sp>
        <p:nvSpPr>
          <p:cNvPr id="11" name="Esquina doblada 10"/>
          <p:cNvSpPr/>
          <p:nvPr/>
        </p:nvSpPr>
        <p:spPr>
          <a:xfrm>
            <a:off x="304415" y="4753317"/>
            <a:ext cx="1404522" cy="1011925"/>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Efectos Financieros </a:t>
            </a:r>
          </a:p>
        </p:txBody>
      </p:sp>
      <p:sp>
        <p:nvSpPr>
          <p:cNvPr id="12" name="Esquina doblada 11"/>
          <p:cNvSpPr/>
          <p:nvPr/>
        </p:nvSpPr>
        <p:spPr>
          <a:xfrm>
            <a:off x="3329538" y="4753317"/>
            <a:ext cx="1509815" cy="1011925"/>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Efectos Económicos</a:t>
            </a:r>
          </a:p>
        </p:txBody>
      </p:sp>
      <p:sp>
        <p:nvSpPr>
          <p:cNvPr id="13" name="Esquina doblada 12"/>
          <p:cNvSpPr/>
          <p:nvPr/>
        </p:nvSpPr>
        <p:spPr>
          <a:xfrm>
            <a:off x="1816976" y="4753316"/>
            <a:ext cx="1350502" cy="1011926"/>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Amenazas Sociales</a:t>
            </a:r>
          </a:p>
        </p:txBody>
      </p:sp>
      <p:sp>
        <p:nvSpPr>
          <p:cNvPr id="14" name="Esquina doblada 13"/>
          <p:cNvSpPr/>
          <p:nvPr/>
        </p:nvSpPr>
        <p:spPr>
          <a:xfrm>
            <a:off x="5003908" y="4753316"/>
            <a:ext cx="1913959" cy="1011925"/>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Costos Reputacionales </a:t>
            </a:r>
          </a:p>
        </p:txBody>
      </p:sp>
      <p:sp>
        <p:nvSpPr>
          <p:cNvPr id="15" name="Igual que 14"/>
          <p:cNvSpPr/>
          <p:nvPr/>
        </p:nvSpPr>
        <p:spPr>
          <a:xfrm>
            <a:off x="6986592" y="4954941"/>
            <a:ext cx="324120" cy="432161"/>
          </a:xfrm>
          <a:prstGeom prst="mathEqual">
            <a:avLst/>
          </a:prstGeom>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dirty="0">
              <a:solidFill>
                <a:schemeClr val="tx2"/>
              </a:solidFill>
            </a:endParaRPr>
          </a:p>
        </p:txBody>
      </p:sp>
      <p:sp>
        <p:nvSpPr>
          <p:cNvPr id="16" name="Cerrar llave 15"/>
          <p:cNvSpPr/>
          <p:nvPr/>
        </p:nvSpPr>
        <p:spPr>
          <a:xfrm>
            <a:off x="1276775" y="2425257"/>
            <a:ext cx="182959" cy="1665363"/>
          </a:xfrm>
          <a:prstGeom prst="rightBrace">
            <a:avLst>
              <a:gd name="adj1" fmla="val 8331"/>
              <a:gd name="adj2" fmla="val 46322"/>
            </a:avLst>
          </a:prstGeom>
          <a:noFill/>
          <a:ln w="28575">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17" name="Pergamino vertical 16"/>
          <p:cNvSpPr/>
          <p:nvPr/>
        </p:nvSpPr>
        <p:spPr>
          <a:xfrm>
            <a:off x="7124362" y="4243376"/>
            <a:ext cx="2019637" cy="1954026"/>
          </a:xfrm>
          <a:prstGeom prst="verticalScroll">
            <a:avLst/>
          </a:prstGeom>
          <a:ln>
            <a:solidFill>
              <a:schemeClr val="accent4"/>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Desarrollo del </a:t>
            </a:r>
          </a:p>
          <a:p>
            <a:pPr algn="ctr"/>
            <a:r>
              <a:rPr lang="es-CO" sz="2400" b="1" dirty="0"/>
              <a:t>País</a:t>
            </a:r>
          </a:p>
        </p:txBody>
      </p:sp>
    </p:spTree>
    <p:extLst>
      <p:ext uri="{BB962C8B-B14F-4D97-AF65-F5344CB8AC3E}">
        <p14:creationId xmlns:p14="http://schemas.microsoft.com/office/powerpoint/2010/main" val="183421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03 MARZO 2016\Desktop\descarg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69656">
            <a:off x="2653917" y="2241152"/>
            <a:ext cx="2177355" cy="17670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10 CuadroTexto"/>
          <p:cNvSpPr txBox="1"/>
          <p:nvPr/>
        </p:nvSpPr>
        <p:spPr>
          <a:xfrm>
            <a:off x="145929" y="1961809"/>
            <a:ext cx="2304402" cy="808184"/>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lIns="68592" tIns="34297" rIns="68592" bIns="34297" rtlCol="0">
            <a:spAutoFit/>
          </a:bodyPr>
          <a:lstStyle/>
          <a:p>
            <a:pPr algn="ctr"/>
            <a:r>
              <a:rPr lang="es-CO" sz="2401" b="1" dirty="0">
                <a:solidFill>
                  <a:srgbClr val="000000"/>
                </a:solidFill>
              </a:rPr>
              <a:t>BUEN  GOBIERNO ES</a:t>
            </a:r>
            <a:r>
              <a:rPr lang="es-CO" sz="1053" b="1" dirty="0">
                <a:solidFill>
                  <a:srgbClr val="000000"/>
                </a:solidFill>
              </a:rPr>
              <a:t>: </a:t>
            </a:r>
          </a:p>
        </p:txBody>
      </p:sp>
      <p:sp>
        <p:nvSpPr>
          <p:cNvPr id="4" name="11 Flecha curvada hacia abajo"/>
          <p:cNvSpPr/>
          <p:nvPr/>
        </p:nvSpPr>
        <p:spPr bwMode="auto">
          <a:xfrm rot="1157192">
            <a:off x="593120" y="1782107"/>
            <a:ext cx="3376001" cy="702643"/>
          </a:xfrm>
          <a:prstGeom prst="curvedDown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68592" tIns="34297" rIns="68592" bIns="34297" numCol="1" rtlCol="0" anchor="t" anchorCtr="0" compatLnSpc="1">
            <a:prstTxWarp prst="textNoShape">
              <a:avLst/>
            </a:prstTxWarp>
          </a:bodyPr>
          <a:lstStyle/>
          <a:p>
            <a:endParaRPr lang="es-CO" sz="1800" dirty="0">
              <a:solidFill>
                <a:srgbClr val="000000"/>
              </a:solidFill>
              <a:latin typeface="Times New Roman" pitchFamily="18" charset="0"/>
            </a:endParaRPr>
          </a:p>
        </p:txBody>
      </p:sp>
      <p:sp>
        <p:nvSpPr>
          <p:cNvPr id="5" name="9 CuadroTexto"/>
          <p:cNvSpPr txBox="1"/>
          <p:nvPr/>
        </p:nvSpPr>
        <p:spPr>
          <a:xfrm>
            <a:off x="28281" y="4141632"/>
            <a:ext cx="4031799" cy="2332319"/>
          </a:xfrm>
          <a:prstGeom prst="rect">
            <a:avLst/>
          </a:prstGeom>
          <a:noFill/>
        </p:spPr>
        <p:txBody>
          <a:bodyPr wrap="square" lIns="68592" tIns="34297" rIns="68592" bIns="34297" rtlCol="0">
            <a:spAutoFit/>
          </a:bodyPr>
          <a:lstStyle/>
          <a:p>
            <a:r>
              <a:rPr lang="es-CO" sz="2101" b="1" dirty="0">
                <a:solidFill>
                  <a:srgbClr val="000000"/>
                </a:solidFill>
                <a:latin typeface="Calibri"/>
              </a:rPr>
              <a:t>       más que un PRINCIPIO…  un          	</a:t>
            </a:r>
            <a:r>
              <a:rPr lang="es-CO" sz="2101" b="1" u="sng" dirty="0">
                <a:solidFill>
                  <a:srgbClr val="000000"/>
                </a:solidFill>
                <a:latin typeface="Calibri"/>
              </a:rPr>
              <a:t>BENEFICIO</a:t>
            </a:r>
            <a:r>
              <a:rPr lang="es-CO" sz="2101" b="1" dirty="0">
                <a:solidFill>
                  <a:srgbClr val="000000"/>
                </a:solidFill>
                <a:latin typeface="Calibri"/>
              </a:rPr>
              <a:t> en términos de:</a:t>
            </a:r>
          </a:p>
          <a:p>
            <a:endParaRPr lang="es-CO" sz="2101" b="1" dirty="0">
              <a:solidFill>
                <a:srgbClr val="000000"/>
              </a:solidFill>
              <a:latin typeface="Calibri"/>
            </a:endParaRPr>
          </a:p>
          <a:p>
            <a:pPr marL="600092" lvl="1" indent="-257223">
              <a:buFont typeface="Arial" panose="020B0604020202020204" pitchFamily="34" charset="0"/>
              <a:buChar char="•"/>
            </a:pPr>
            <a:r>
              <a:rPr lang="es-CO" sz="2101" b="1" dirty="0">
                <a:solidFill>
                  <a:srgbClr val="000000"/>
                </a:solidFill>
                <a:latin typeface="Calibri"/>
              </a:rPr>
              <a:t>Calidad de Información</a:t>
            </a:r>
          </a:p>
          <a:p>
            <a:pPr marL="600092" lvl="1" indent="-257223">
              <a:buFont typeface="Arial" panose="020B0604020202020204" pitchFamily="34" charset="0"/>
              <a:buChar char="•"/>
            </a:pPr>
            <a:r>
              <a:rPr lang="es-CO" sz="2101" b="1" dirty="0">
                <a:solidFill>
                  <a:srgbClr val="000000"/>
                </a:solidFill>
                <a:latin typeface="Calibri"/>
              </a:rPr>
              <a:t>Uso de la Información</a:t>
            </a:r>
          </a:p>
          <a:p>
            <a:pPr marL="600092" lvl="1" indent="-257223">
              <a:buFont typeface="Arial" panose="020B0604020202020204" pitchFamily="34" charset="0"/>
              <a:buChar char="•"/>
            </a:pPr>
            <a:r>
              <a:rPr lang="es-CO" sz="2101" b="1" dirty="0">
                <a:solidFill>
                  <a:srgbClr val="000000"/>
                </a:solidFill>
                <a:latin typeface="Calibri"/>
              </a:rPr>
              <a:t>Divulgación Proactiva de la Información</a:t>
            </a:r>
          </a:p>
        </p:txBody>
      </p:sp>
      <p:sp>
        <p:nvSpPr>
          <p:cNvPr id="6" name="10 CuadroTexto"/>
          <p:cNvSpPr txBox="1"/>
          <p:nvPr/>
        </p:nvSpPr>
        <p:spPr>
          <a:xfrm>
            <a:off x="6235985" y="1881937"/>
            <a:ext cx="2721968" cy="808184"/>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lIns="68592" tIns="34297" rIns="68592" bIns="34297" rtlCol="0">
            <a:spAutoFit/>
          </a:bodyPr>
          <a:lstStyle/>
          <a:p>
            <a:pPr algn="ctr"/>
            <a:r>
              <a:rPr lang="es-CO" sz="2401" b="1" dirty="0">
                <a:solidFill>
                  <a:srgbClr val="000000"/>
                </a:solidFill>
              </a:rPr>
              <a:t>OPERACIONES ILÍCITAS</a:t>
            </a:r>
            <a:r>
              <a:rPr lang="es-CO" sz="1053" b="1" dirty="0">
                <a:solidFill>
                  <a:srgbClr val="000000"/>
                </a:solidFill>
              </a:rPr>
              <a:t> </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0021" y="4159656"/>
            <a:ext cx="1256628" cy="1287605"/>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9180" y="4168532"/>
            <a:ext cx="1538773" cy="1287605"/>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4203" y="5465013"/>
            <a:ext cx="1262447" cy="1240741"/>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70477" y="2694038"/>
            <a:ext cx="1587476" cy="1474492"/>
          </a:xfrm>
          <a:prstGeom prst="rect">
            <a:avLst/>
          </a:prstGeom>
        </p:spPr>
      </p:pic>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5115" y="2690056"/>
            <a:ext cx="1344065" cy="1514743"/>
          </a:xfrm>
          <a:prstGeom prst="rect">
            <a:avLst/>
          </a:prstGeom>
        </p:spPr>
      </p:pic>
      <p:pic>
        <p:nvPicPr>
          <p:cNvPr id="12" name="Imagen 11"/>
          <p:cNvPicPr>
            <a:picLocks noChangeAspect="1"/>
          </p:cNvPicPr>
          <p:nvPr/>
        </p:nvPicPr>
        <p:blipFill>
          <a:blip r:embed="rId8"/>
          <a:stretch>
            <a:fillRect/>
          </a:stretch>
        </p:blipFill>
        <p:spPr>
          <a:xfrm>
            <a:off x="4933624" y="1180795"/>
            <a:ext cx="1440873" cy="1652530"/>
          </a:xfrm>
          <a:prstGeom prst="rect">
            <a:avLst/>
          </a:prstGeom>
        </p:spPr>
      </p:pic>
      <p:cxnSp>
        <p:nvCxnSpPr>
          <p:cNvPr id="13" name="Conector recto 12"/>
          <p:cNvCxnSpPr/>
          <p:nvPr/>
        </p:nvCxnSpPr>
        <p:spPr>
          <a:xfrm>
            <a:off x="4936186" y="2756207"/>
            <a:ext cx="790316" cy="1412325"/>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rot="3633389">
            <a:off x="5109689" y="3286372"/>
            <a:ext cx="979533" cy="323165"/>
          </a:xfrm>
          <a:prstGeom prst="rect">
            <a:avLst/>
          </a:prstGeom>
        </p:spPr>
        <p:txBody>
          <a:bodyPr wrap="square">
            <a:spAutoFit/>
          </a:bodyPr>
          <a:lstStyle/>
          <a:p>
            <a:r>
              <a:rPr lang="es-CO" sz="1500" b="1" dirty="0"/>
              <a:t>RUPTURA</a:t>
            </a:r>
            <a:r>
              <a:rPr lang="es-CO" sz="1053" b="1" dirty="0"/>
              <a:t> </a:t>
            </a:r>
          </a:p>
        </p:txBody>
      </p:sp>
      <p:pic>
        <p:nvPicPr>
          <p:cNvPr id="15" name="Imagen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56649" y="5447260"/>
            <a:ext cx="1548756" cy="1258493"/>
          </a:xfrm>
          <a:prstGeom prst="rect">
            <a:avLst/>
          </a:prstGeom>
        </p:spPr>
      </p:pic>
      <p:pic>
        <p:nvPicPr>
          <p:cNvPr id="16" name="Imagen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99996" y="4168531"/>
            <a:ext cx="1315379" cy="1269853"/>
          </a:xfrm>
          <a:prstGeom prst="rect">
            <a:avLst/>
          </a:prstGeom>
        </p:spPr>
      </p:pic>
      <p:pic>
        <p:nvPicPr>
          <p:cNvPr id="18" name="Imagen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99997" y="5447258"/>
            <a:ext cx="1310789" cy="1258496"/>
          </a:xfrm>
          <a:prstGeom prst="rect">
            <a:avLst/>
          </a:prstGeom>
        </p:spPr>
      </p:pic>
      <p:sp>
        <p:nvSpPr>
          <p:cNvPr id="19" name="Rectángulo 18"/>
          <p:cNvSpPr/>
          <p:nvPr/>
        </p:nvSpPr>
        <p:spPr>
          <a:xfrm rot="900505">
            <a:off x="2597758" y="3000342"/>
            <a:ext cx="1440426" cy="461683"/>
          </a:xfrm>
          <a:prstGeom prst="rect">
            <a:avLst/>
          </a:prstGeom>
          <a:noFill/>
        </p:spPr>
        <p:txBody>
          <a:bodyPr wrap="square" lIns="68598" tIns="34299" rIns="68598" bIns="34299">
            <a:spAutoFit/>
          </a:bodyPr>
          <a:lstStyle/>
          <a:p>
            <a:pPr algn="ctr"/>
            <a:r>
              <a:rPr lang="es-ES" sz="127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 las cuentas </a:t>
            </a:r>
          </a:p>
          <a:p>
            <a:pPr algn="ctr"/>
            <a:r>
              <a:rPr lang="es-ES" sz="127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 recursos</a:t>
            </a:r>
          </a:p>
        </p:txBody>
      </p:sp>
    </p:spTree>
    <p:extLst>
      <p:ext uri="{BB962C8B-B14F-4D97-AF65-F5344CB8AC3E}">
        <p14:creationId xmlns:p14="http://schemas.microsoft.com/office/powerpoint/2010/main" val="2260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25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250"/>
                                        <p:tgtEl>
                                          <p:spTgt spid="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25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25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25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25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250"/>
                                        <p:tgtEl>
                                          <p:spTgt spid="14"/>
                                        </p:tgtEl>
                                      </p:cBhvr>
                                    </p:animEffect>
                                  </p:childTnLst>
                                </p:cTn>
                              </p:par>
                            </p:childTnLst>
                          </p:cTn>
                        </p:par>
                        <p:par>
                          <p:cTn id="37" fill="hold">
                            <p:stCondLst>
                              <p:cond delay="125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225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3250"/>
                            </p:stCondLst>
                            <p:childTnLst>
                              <p:par>
                                <p:cTn id="54" presetID="10" presetClass="entr" presetSubtype="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3750"/>
                            </p:stCondLst>
                            <p:childTnLst>
                              <p:par>
                                <p:cTn id="58" presetID="10"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4250"/>
                            </p:stCondLst>
                            <p:childTnLst>
                              <p:par>
                                <p:cTn id="62" presetID="10" presetClass="entr" presetSubtype="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par>
                          <p:cTn id="65" fill="hold">
                            <p:stCondLst>
                              <p:cond delay="4750"/>
                            </p:stCondLst>
                            <p:childTnLst>
                              <p:par>
                                <p:cTn id="66" presetID="10"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525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xograma: Terminação 16">
            <a:extLst>
              <a:ext uri="{FF2B5EF4-FFF2-40B4-BE49-F238E27FC236}">
                <a16:creationId xmlns:a16="http://schemas.microsoft.com/office/drawing/2014/main" id="{FEE8AD50-7F47-4E40-B7CB-447C015A3CAF}"/>
              </a:ext>
            </a:extLst>
          </p:cNvPr>
          <p:cNvSpPr/>
          <p:nvPr/>
        </p:nvSpPr>
        <p:spPr>
          <a:xfrm>
            <a:off x="448939" y="2232522"/>
            <a:ext cx="2250026" cy="576000"/>
          </a:xfrm>
          <a:prstGeom prst="flowChartTerminator">
            <a:avLst/>
          </a:prstGeom>
          <a:solidFill>
            <a:schemeClr val="accent1">
              <a:lumMod val="60000"/>
              <a:lumOff val="40000"/>
            </a:schemeClr>
          </a:solidFill>
          <a:ln/>
          <a:effectLst>
            <a:glow rad="635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pt-BR" sz="2400" b="1" dirty="0">
                <a:solidFill>
                  <a:schemeClr val="tx1"/>
                </a:solidFill>
              </a:rPr>
              <a:t>Sector Privado</a:t>
            </a:r>
          </a:p>
        </p:txBody>
      </p:sp>
      <p:sp>
        <p:nvSpPr>
          <p:cNvPr id="3" name="CaixaDeTexto 19">
            <a:extLst>
              <a:ext uri="{FF2B5EF4-FFF2-40B4-BE49-F238E27FC236}">
                <a16:creationId xmlns:a16="http://schemas.microsoft.com/office/drawing/2014/main" id="{70DB0E6B-6803-4DE3-ABC2-8A3F0D951CFA}"/>
              </a:ext>
            </a:extLst>
          </p:cNvPr>
          <p:cNvSpPr txBox="1"/>
          <p:nvPr/>
        </p:nvSpPr>
        <p:spPr>
          <a:xfrm>
            <a:off x="128514" y="2779864"/>
            <a:ext cx="1736459" cy="400110"/>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a:latin typeface="+mn-lt"/>
              </a:rPr>
              <a:t>Cliente</a:t>
            </a:r>
          </a:p>
        </p:txBody>
      </p:sp>
      <p:sp>
        <p:nvSpPr>
          <p:cNvPr id="4" name="CaixaDeTexto 20">
            <a:extLst>
              <a:ext uri="{FF2B5EF4-FFF2-40B4-BE49-F238E27FC236}">
                <a16:creationId xmlns:a16="http://schemas.microsoft.com/office/drawing/2014/main" id="{7E4DA1A2-45A1-46AA-A635-7B3B4988F4E1}"/>
              </a:ext>
            </a:extLst>
          </p:cNvPr>
          <p:cNvSpPr txBox="1"/>
          <p:nvPr/>
        </p:nvSpPr>
        <p:spPr>
          <a:xfrm>
            <a:off x="5902392" y="2833101"/>
            <a:ext cx="1847904" cy="384721"/>
          </a:xfrm>
          <a:prstGeom prst="rect">
            <a:avLst/>
          </a:prstGeom>
          <a:noFill/>
        </p:spPr>
        <p:txBody>
          <a:bodyPr wrap="square" rtlCol="0">
            <a:spAutoFit/>
          </a:bodyPr>
          <a:lstStyle/>
          <a:p>
            <a:pPr marL="342900" indent="-342900" algn="ctr">
              <a:buFont typeface="Wingdings" panose="05000000000000000000" pitchFamily="2" charset="2"/>
              <a:buChar char="ü"/>
            </a:pPr>
            <a:r>
              <a:rPr lang="es-CO" sz="1900" b="1" dirty="0">
                <a:latin typeface="+mn-lt"/>
              </a:rPr>
              <a:t>Ciudadano</a:t>
            </a:r>
          </a:p>
        </p:txBody>
      </p:sp>
      <p:sp>
        <p:nvSpPr>
          <p:cNvPr id="5" name="CaixaDeTexto 25">
            <a:extLst>
              <a:ext uri="{FF2B5EF4-FFF2-40B4-BE49-F238E27FC236}">
                <a16:creationId xmlns:a16="http://schemas.microsoft.com/office/drawing/2014/main" id="{FFD04034-3E98-4B56-AAA3-B51C6E68C58C}"/>
              </a:ext>
            </a:extLst>
          </p:cNvPr>
          <p:cNvSpPr txBox="1"/>
          <p:nvPr/>
        </p:nvSpPr>
        <p:spPr>
          <a:xfrm>
            <a:off x="5844613" y="3247925"/>
            <a:ext cx="2452737" cy="677108"/>
          </a:xfrm>
          <a:prstGeom prst="rect">
            <a:avLst/>
          </a:prstGeom>
          <a:noFill/>
        </p:spPr>
        <p:txBody>
          <a:bodyPr wrap="square" rtlCol="0">
            <a:spAutoFit/>
          </a:bodyPr>
          <a:lstStyle/>
          <a:p>
            <a:pPr marL="342900" indent="-342900" algn="ctr">
              <a:buFont typeface="Wingdings" panose="05000000000000000000" pitchFamily="2" charset="2"/>
              <a:buChar char="ü"/>
            </a:pPr>
            <a:r>
              <a:rPr lang="es-CO" sz="1900" b="1" dirty="0">
                <a:latin typeface="+mn-lt"/>
              </a:rPr>
              <a:t>Recaudación</a:t>
            </a:r>
            <a:r>
              <a:rPr lang="pt-BR" sz="1900" b="1" dirty="0">
                <a:latin typeface="+mn-lt"/>
              </a:rPr>
              <a:t> de </a:t>
            </a:r>
            <a:r>
              <a:rPr lang="es-CO" sz="1900" b="1" dirty="0">
                <a:latin typeface="+mn-lt"/>
              </a:rPr>
              <a:t>Impuestos</a:t>
            </a:r>
          </a:p>
        </p:txBody>
      </p:sp>
      <p:sp>
        <p:nvSpPr>
          <p:cNvPr id="6" name="CaixaDeTexto 26">
            <a:extLst>
              <a:ext uri="{FF2B5EF4-FFF2-40B4-BE49-F238E27FC236}">
                <a16:creationId xmlns:a16="http://schemas.microsoft.com/office/drawing/2014/main" id="{FFFA2F10-B511-44DF-8812-AEAD957AA2A4}"/>
              </a:ext>
            </a:extLst>
          </p:cNvPr>
          <p:cNvSpPr txBox="1"/>
          <p:nvPr/>
        </p:nvSpPr>
        <p:spPr>
          <a:xfrm>
            <a:off x="314612" y="3930267"/>
            <a:ext cx="1542874" cy="400110"/>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a:latin typeface="+mn-lt"/>
              </a:rPr>
              <a:t>Mercado </a:t>
            </a:r>
          </a:p>
        </p:txBody>
      </p:sp>
      <p:sp>
        <p:nvSpPr>
          <p:cNvPr id="7" name="CaixaDeTexto 27">
            <a:extLst>
              <a:ext uri="{FF2B5EF4-FFF2-40B4-BE49-F238E27FC236}">
                <a16:creationId xmlns:a16="http://schemas.microsoft.com/office/drawing/2014/main" id="{CB55339D-ED8F-4DAF-8C08-650ED17E373B}"/>
              </a:ext>
            </a:extLst>
          </p:cNvPr>
          <p:cNvSpPr txBox="1"/>
          <p:nvPr/>
        </p:nvSpPr>
        <p:spPr>
          <a:xfrm>
            <a:off x="5744555" y="3923933"/>
            <a:ext cx="2674252" cy="384721"/>
          </a:xfrm>
          <a:prstGeom prst="rect">
            <a:avLst/>
          </a:prstGeom>
          <a:noFill/>
        </p:spPr>
        <p:txBody>
          <a:bodyPr wrap="square" rtlCol="0">
            <a:spAutoFit/>
          </a:bodyPr>
          <a:lstStyle/>
          <a:p>
            <a:pPr marL="342900" indent="-342900" algn="ctr">
              <a:buFont typeface="Wingdings" panose="05000000000000000000" pitchFamily="2" charset="2"/>
              <a:buChar char="ü"/>
            </a:pPr>
            <a:r>
              <a:rPr lang="pt-BR" sz="1900" b="1" dirty="0">
                <a:latin typeface="+mn-lt"/>
              </a:rPr>
              <a:t>Carga Tributaria</a:t>
            </a:r>
          </a:p>
        </p:txBody>
      </p:sp>
      <p:sp>
        <p:nvSpPr>
          <p:cNvPr id="8" name="CaixaDeTexto 28">
            <a:extLst>
              <a:ext uri="{FF2B5EF4-FFF2-40B4-BE49-F238E27FC236}">
                <a16:creationId xmlns:a16="http://schemas.microsoft.com/office/drawing/2014/main" id="{6F32D309-BAEC-4DD1-9107-7B30AD10C44B}"/>
              </a:ext>
            </a:extLst>
          </p:cNvPr>
          <p:cNvSpPr txBox="1"/>
          <p:nvPr/>
        </p:nvSpPr>
        <p:spPr>
          <a:xfrm>
            <a:off x="348848" y="4396952"/>
            <a:ext cx="1871615" cy="400110"/>
          </a:xfrm>
          <a:prstGeom prst="rect">
            <a:avLst/>
          </a:prstGeom>
          <a:noFill/>
        </p:spPr>
        <p:txBody>
          <a:bodyPr wrap="square" rtlCol="0">
            <a:spAutoFit/>
          </a:bodyPr>
          <a:lstStyle/>
          <a:p>
            <a:pPr marL="342900" indent="-342900" algn="ctr">
              <a:buFont typeface="Arial" panose="020B0604020202020204" pitchFamily="34" charset="0"/>
              <a:buChar char="•"/>
            </a:pPr>
            <a:r>
              <a:rPr lang="es-CO" sz="2000" b="1" dirty="0">
                <a:latin typeface="+mn-lt"/>
              </a:rPr>
              <a:t>Rentabilidad</a:t>
            </a:r>
            <a:r>
              <a:rPr lang="pt-BR" sz="2000" b="1" dirty="0">
                <a:latin typeface="+mn-lt"/>
              </a:rPr>
              <a:t> </a:t>
            </a:r>
          </a:p>
        </p:txBody>
      </p:sp>
      <p:sp>
        <p:nvSpPr>
          <p:cNvPr id="9" name="CaixaDeTexto 29">
            <a:extLst>
              <a:ext uri="{FF2B5EF4-FFF2-40B4-BE49-F238E27FC236}">
                <a16:creationId xmlns:a16="http://schemas.microsoft.com/office/drawing/2014/main" id="{59E42BD0-86BE-481D-AA03-0AD18254FAF8}"/>
              </a:ext>
            </a:extLst>
          </p:cNvPr>
          <p:cNvSpPr txBox="1"/>
          <p:nvPr/>
        </p:nvSpPr>
        <p:spPr>
          <a:xfrm>
            <a:off x="5909836" y="4353731"/>
            <a:ext cx="1354074" cy="384721"/>
          </a:xfrm>
          <a:prstGeom prst="rect">
            <a:avLst/>
          </a:prstGeom>
          <a:noFill/>
        </p:spPr>
        <p:txBody>
          <a:bodyPr wrap="square" rtlCol="0">
            <a:spAutoFit/>
          </a:bodyPr>
          <a:lstStyle/>
          <a:p>
            <a:pPr marL="342900" indent="-342900" algn="ctr">
              <a:buFont typeface="Wingdings" panose="05000000000000000000" pitchFamily="2" charset="2"/>
              <a:buChar char="ü"/>
            </a:pPr>
            <a:r>
              <a:rPr lang="pt-BR" sz="1900" b="1" dirty="0">
                <a:latin typeface="+mn-lt"/>
              </a:rPr>
              <a:t>Social</a:t>
            </a:r>
          </a:p>
        </p:txBody>
      </p:sp>
      <p:sp>
        <p:nvSpPr>
          <p:cNvPr id="10" name="CaixaDeTexto 30">
            <a:extLst>
              <a:ext uri="{FF2B5EF4-FFF2-40B4-BE49-F238E27FC236}">
                <a16:creationId xmlns:a16="http://schemas.microsoft.com/office/drawing/2014/main" id="{2C2C55BC-AA4D-4825-BF79-DEC511991BB5}"/>
              </a:ext>
            </a:extLst>
          </p:cNvPr>
          <p:cNvSpPr txBox="1"/>
          <p:nvPr/>
        </p:nvSpPr>
        <p:spPr>
          <a:xfrm>
            <a:off x="265536" y="4765365"/>
            <a:ext cx="2855965" cy="707886"/>
          </a:xfrm>
          <a:prstGeom prst="rect">
            <a:avLst/>
          </a:prstGeom>
          <a:noFill/>
        </p:spPr>
        <p:txBody>
          <a:bodyPr wrap="square" rtlCol="0">
            <a:spAutoFit/>
          </a:bodyPr>
          <a:lstStyle/>
          <a:p>
            <a:pPr marL="342900" indent="-342900" algn="ctr">
              <a:buFont typeface="Arial" panose="020B0604020202020204" pitchFamily="34" charset="0"/>
              <a:buChar char="•"/>
            </a:pPr>
            <a:r>
              <a:rPr lang="es-CO" sz="2000" b="1" dirty="0">
                <a:latin typeface="+mn-lt"/>
              </a:rPr>
              <a:t>Maximización</a:t>
            </a:r>
            <a:r>
              <a:rPr lang="pt-BR" sz="2000" b="1" dirty="0">
                <a:latin typeface="+mn-lt"/>
              </a:rPr>
              <a:t> de </a:t>
            </a:r>
            <a:r>
              <a:rPr lang="es-CO" sz="2000" b="1" dirty="0">
                <a:latin typeface="+mn-lt"/>
              </a:rPr>
              <a:t>los</a:t>
            </a:r>
            <a:r>
              <a:rPr lang="pt-BR" sz="2000" b="1" dirty="0">
                <a:latin typeface="+mn-lt"/>
              </a:rPr>
              <a:t> resultados</a:t>
            </a:r>
          </a:p>
        </p:txBody>
      </p:sp>
      <p:sp>
        <p:nvSpPr>
          <p:cNvPr id="11" name="CaixaDeTexto 31">
            <a:extLst>
              <a:ext uri="{FF2B5EF4-FFF2-40B4-BE49-F238E27FC236}">
                <a16:creationId xmlns:a16="http://schemas.microsoft.com/office/drawing/2014/main" id="{C38FB2C0-5DE4-43DE-AE0E-49A57B940FA5}"/>
              </a:ext>
            </a:extLst>
          </p:cNvPr>
          <p:cNvSpPr txBox="1"/>
          <p:nvPr/>
        </p:nvSpPr>
        <p:spPr>
          <a:xfrm>
            <a:off x="337814" y="5887487"/>
            <a:ext cx="2858876" cy="400110"/>
          </a:xfrm>
          <a:prstGeom prst="rect">
            <a:avLst/>
          </a:prstGeom>
          <a:noFill/>
        </p:spPr>
        <p:txBody>
          <a:bodyPr wrap="square" rtlCol="0">
            <a:spAutoFit/>
          </a:bodyPr>
          <a:lstStyle/>
          <a:p>
            <a:pPr marL="342900" indent="-342900" algn="ctr">
              <a:buFont typeface="Arial" panose="020B0604020202020204" pitchFamily="34" charset="0"/>
              <a:buChar char="•"/>
            </a:pPr>
            <a:r>
              <a:rPr lang="es-CO" sz="2000" b="1" dirty="0">
                <a:latin typeface="+mn-lt"/>
              </a:rPr>
              <a:t>Viabilidad</a:t>
            </a:r>
            <a:r>
              <a:rPr lang="pt-BR" sz="2000" b="1" dirty="0">
                <a:latin typeface="+mn-lt"/>
              </a:rPr>
              <a:t> Económica</a:t>
            </a:r>
          </a:p>
        </p:txBody>
      </p:sp>
      <p:sp>
        <p:nvSpPr>
          <p:cNvPr id="12" name="CaixaDeTexto 32">
            <a:extLst>
              <a:ext uri="{FF2B5EF4-FFF2-40B4-BE49-F238E27FC236}">
                <a16:creationId xmlns:a16="http://schemas.microsoft.com/office/drawing/2014/main" id="{974A2176-3EC8-4E78-A325-BE39AA2057B5}"/>
              </a:ext>
            </a:extLst>
          </p:cNvPr>
          <p:cNvSpPr txBox="1"/>
          <p:nvPr/>
        </p:nvSpPr>
        <p:spPr>
          <a:xfrm>
            <a:off x="6005799" y="5888021"/>
            <a:ext cx="2778346" cy="400110"/>
          </a:xfrm>
          <a:prstGeom prst="rect">
            <a:avLst/>
          </a:prstGeom>
          <a:noFill/>
        </p:spPr>
        <p:txBody>
          <a:bodyPr wrap="square" rtlCol="0">
            <a:spAutoFit/>
          </a:bodyPr>
          <a:lstStyle/>
          <a:p>
            <a:pPr marL="342900" indent="-342900" algn="ctr">
              <a:buFont typeface="Wingdings" panose="05000000000000000000" pitchFamily="2" charset="2"/>
              <a:buChar char="ü"/>
            </a:pPr>
            <a:r>
              <a:rPr lang="es-CO" sz="2000" b="1" dirty="0">
                <a:latin typeface="+mn-lt"/>
              </a:rPr>
              <a:t>Rendición</a:t>
            </a:r>
            <a:r>
              <a:rPr lang="pt-BR" sz="2000" b="1" dirty="0">
                <a:latin typeface="+mn-lt"/>
              </a:rPr>
              <a:t> de </a:t>
            </a:r>
            <a:r>
              <a:rPr lang="es-CO" sz="1900" b="1" dirty="0">
                <a:latin typeface="+mn-lt"/>
              </a:rPr>
              <a:t>cuentas</a:t>
            </a:r>
          </a:p>
        </p:txBody>
      </p:sp>
      <p:sp>
        <p:nvSpPr>
          <p:cNvPr id="13" name="CaixaDeTexto 33">
            <a:extLst>
              <a:ext uri="{FF2B5EF4-FFF2-40B4-BE49-F238E27FC236}">
                <a16:creationId xmlns:a16="http://schemas.microsoft.com/office/drawing/2014/main" id="{AA03A701-4D95-4115-A68B-9E6D83D3E6A0}"/>
              </a:ext>
            </a:extLst>
          </p:cNvPr>
          <p:cNvSpPr txBox="1"/>
          <p:nvPr/>
        </p:nvSpPr>
        <p:spPr>
          <a:xfrm>
            <a:off x="5914935" y="4765374"/>
            <a:ext cx="2473205" cy="384721"/>
          </a:xfrm>
          <a:prstGeom prst="rect">
            <a:avLst/>
          </a:prstGeom>
          <a:noFill/>
        </p:spPr>
        <p:txBody>
          <a:bodyPr wrap="square" rtlCol="0">
            <a:spAutoFit/>
          </a:bodyPr>
          <a:lstStyle/>
          <a:p>
            <a:pPr marL="342900" indent="-342900" algn="ctr">
              <a:buFont typeface="Wingdings" panose="05000000000000000000" pitchFamily="2" charset="2"/>
              <a:buChar char="ü"/>
            </a:pPr>
            <a:r>
              <a:rPr lang="es-CO" sz="1900" b="1" dirty="0">
                <a:latin typeface="+mn-lt"/>
              </a:rPr>
              <a:t>Calidad</a:t>
            </a:r>
            <a:r>
              <a:rPr lang="pt-BR" sz="1900" b="1" dirty="0">
                <a:latin typeface="+mn-lt"/>
              </a:rPr>
              <a:t> </a:t>
            </a:r>
            <a:r>
              <a:rPr lang="es-CO" sz="1900" b="1" dirty="0">
                <a:latin typeface="+mn-lt"/>
              </a:rPr>
              <a:t>del</a:t>
            </a:r>
            <a:r>
              <a:rPr lang="pt-BR" sz="1900" b="1" dirty="0">
                <a:latin typeface="+mn-lt"/>
              </a:rPr>
              <a:t> Gasto</a:t>
            </a:r>
          </a:p>
        </p:txBody>
      </p:sp>
      <p:cxnSp>
        <p:nvCxnSpPr>
          <p:cNvPr id="14" name="Conector reto 34">
            <a:extLst>
              <a:ext uri="{FF2B5EF4-FFF2-40B4-BE49-F238E27FC236}">
                <a16:creationId xmlns:a16="http://schemas.microsoft.com/office/drawing/2014/main" id="{9871EC90-7166-4AAE-BBBA-7AE7A4B56BB5}"/>
              </a:ext>
            </a:extLst>
          </p:cNvPr>
          <p:cNvCxnSpPr>
            <a:cxnSpLocks/>
          </p:cNvCxnSpPr>
          <p:nvPr/>
        </p:nvCxnSpPr>
        <p:spPr>
          <a:xfrm flipV="1">
            <a:off x="2698965" y="2969246"/>
            <a:ext cx="3145648" cy="5509"/>
          </a:xfrm>
          <a:prstGeom prst="line">
            <a:avLst/>
          </a:prstGeom>
          <a:ln w="19050">
            <a:solidFill>
              <a:srgbClr val="8064A2"/>
            </a:solidFill>
          </a:ln>
        </p:spPr>
        <p:style>
          <a:lnRef idx="1">
            <a:schemeClr val="accent1"/>
          </a:lnRef>
          <a:fillRef idx="0">
            <a:schemeClr val="accent1"/>
          </a:fillRef>
          <a:effectRef idx="0">
            <a:schemeClr val="accent1"/>
          </a:effectRef>
          <a:fontRef idx="minor">
            <a:schemeClr val="tx1"/>
          </a:fontRef>
        </p:style>
      </p:cxnSp>
      <p:sp>
        <p:nvSpPr>
          <p:cNvPr id="15" name="CaixaDeTexto 45">
            <a:extLst>
              <a:ext uri="{FF2B5EF4-FFF2-40B4-BE49-F238E27FC236}">
                <a16:creationId xmlns:a16="http://schemas.microsoft.com/office/drawing/2014/main" id="{ABF5E6AC-EEE1-47C5-B2A8-3215A4F85593}"/>
              </a:ext>
            </a:extLst>
          </p:cNvPr>
          <p:cNvSpPr txBox="1"/>
          <p:nvPr/>
        </p:nvSpPr>
        <p:spPr>
          <a:xfrm>
            <a:off x="1534056" y="5366674"/>
            <a:ext cx="720080" cy="307777"/>
          </a:xfrm>
          <a:prstGeom prst="rect">
            <a:avLst/>
          </a:prstGeom>
          <a:noFill/>
        </p:spPr>
        <p:txBody>
          <a:bodyPr wrap="square" rtlCol="0">
            <a:spAutoFit/>
          </a:bodyPr>
          <a:lstStyle/>
          <a:p>
            <a:r>
              <a:rPr lang="pt-BR" sz="1400" b="1" i="1" dirty="0">
                <a:latin typeface="+mn-lt"/>
              </a:rPr>
              <a:t>Costo</a:t>
            </a:r>
          </a:p>
        </p:txBody>
      </p:sp>
      <p:sp>
        <p:nvSpPr>
          <p:cNvPr id="16" name="CaixaDeTexto 46">
            <a:extLst>
              <a:ext uri="{FF2B5EF4-FFF2-40B4-BE49-F238E27FC236}">
                <a16:creationId xmlns:a16="http://schemas.microsoft.com/office/drawing/2014/main" id="{53DD396F-BD19-48F5-92F1-A742F0D8C315}"/>
              </a:ext>
            </a:extLst>
          </p:cNvPr>
          <p:cNvSpPr txBox="1"/>
          <p:nvPr/>
        </p:nvSpPr>
        <p:spPr>
          <a:xfrm>
            <a:off x="1549955" y="5673742"/>
            <a:ext cx="720080" cy="307777"/>
          </a:xfrm>
          <a:prstGeom prst="rect">
            <a:avLst/>
          </a:prstGeom>
          <a:noFill/>
        </p:spPr>
        <p:txBody>
          <a:bodyPr wrap="square" rtlCol="0">
            <a:spAutoFit/>
          </a:bodyPr>
          <a:lstStyle/>
          <a:p>
            <a:r>
              <a:rPr lang="pt-BR" sz="1400" b="1" i="1" dirty="0">
                <a:latin typeface="+mn-lt"/>
              </a:rPr>
              <a:t>Lucro</a:t>
            </a:r>
          </a:p>
        </p:txBody>
      </p:sp>
      <p:sp>
        <p:nvSpPr>
          <p:cNvPr id="17" name="CaixaDeTexto 48">
            <a:extLst>
              <a:ext uri="{FF2B5EF4-FFF2-40B4-BE49-F238E27FC236}">
                <a16:creationId xmlns:a16="http://schemas.microsoft.com/office/drawing/2014/main" id="{4DF1A798-EBF3-4501-9CD2-07093DA88499}"/>
              </a:ext>
            </a:extLst>
          </p:cNvPr>
          <p:cNvSpPr txBox="1"/>
          <p:nvPr/>
        </p:nvSpPr>
        <p:spPr>
          <a:xfrm>
            <a:off x="6375286" y="5107189"/>
            <a:ext cx="2409829" cy="523220"/>
          </a:xfrm>
          <a:prstGeom prst="rect">
            <a:avLst/>
          </a:prstGeom>
          <a:noFill/>
        </p:spPr>
        <p:txBody>
          <a:bodyPr wrap="square" rtlCol="0">
            <a:spAutoFit/>
          </a:bodyPr>
          <a:lstStyle/>
          <a:p>
            <a:r>
              <a:rPr lang="es-ES" sz="1400" b="1" i="1" dirty="0">
                <a:latin typeface="+mn-lt"/>
              </a:rPr>
              <a:t>Eficiencia, Eficacia, Economía, Efectividad, Ecología</a:t>
            </a:r>
            <a:endParaRPr lang="pt-BR" sz="1400" b="1" i="1" dirty="0">
              <a:latin typeface="+mn-lt"/>
            </a:endParaRPr>
          </a:p>
        </p:txBody>
      </p:sp>
      <p:sp>
        <p:nvSpPr>
          <p:cNvPr id="18" name="CaixaDeTexto 49">
            <a:extLst>
              <a:ext uri="{FF2B5EF4-FFF2-40B4-BE49-F238E27FC236}">
                <a16:creationId xmlns:a16="http://schemas.microsoft.com/office/drawing/2014/main" id="{05170DCF-C31A-4A74-BBEA-4E80BADE4253}"/>
              </a:ext>
            </a:extLst>
          </p:cNvPr>
          <p:cNvSpPr txBox="1"/>
          <p:nvPr/>
        </p:nvSpPr>
        <p:spPr>
          <a:xfrm>
            <a:off x="6354650" y="5583509"/>
            <a:ext cx="2345633" cy="307777"/>
          </a:xfrm>
          <a:prstGeom prst="rect">
            <a:avLst/>
          </a:prstGeom>
          <a:noFill/>
        </p:spPr>
        <p:txBody>
          <a:bodyPr wrap="square" rtlCol="0">
            <a:spAutoFit/>
          </a:bodyPr>
          <a:lstStyle/>
          <a:p>
            <a:r>
              <a:rPr lang="es-CO" sz="1400" b="1" i="1" dirty="0">
                <a:latin typeface="+mn-lt"/>
              </a:rPr>
              <a:t>Asignación</a:t>
            </a:r>
            <a:r>
              <a:rPr lang="pt-BR" sz="1400" b="1" i="1" dirty="0">
                <a:latin typeface="+mn-lt"/>
              </a:rPr>
              <a:t> de Recursos</a:t>
            </a:r>
          </a:p>
        </p:txBody>
      </p:sp>
      <p:sp>
        <p:nvSpPr>
          <p:cNvPr id="19" name="CaixaDeTexto 50">
            <a:extLst>
              <a:ext uri="{FF2B5EF4-FFF2-40B4-BE49-F238E27FC236}">
                <a16:creationId xmlns:a16="http://schemas.microsoft.com/office/drawing/2014/main" id="{06541970-D8C4-4C0D-ADD0-F1967454C670}"/>
              </a:ext>
            </a:extLst>
          </p:cNvPr>
          <p:cNvSpPr txBox="1"/>
          <p:nvPr/>
        </p:nvSpPr>
        <p:spPr>
          <a:xfrm>
            <a:off x="12831" y="3258675"/>
            <a:ext cx="3068198" cy="707886"/>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a:latin typeface="+mn-lt"/>
              </a:rPr>
              <a:t>Venta de </a:t>
            </a:r>
            <a:r>
              <a:rPr lang="es-CO" sz="2000" b="1" dirty="0">
                <a:latin typeface="+mn-lt"/>
              </a:rPr>
              <a:t>Bienes</a:t>
            </a:r>
            <a:r>
              <a:rPr lang="pt-BR" sz="2000" b="1" dirty="0">
                <a:latin typeface="+mn-lt"/>
              </a:rPr>
              <a:t> /</a:t>
            </a:r>
          </a:p>
          <a:p>
            <a:pPr algn="ctr"/>
            <a:r>
              <a:rPr lang="pt-BR" sz="2000" b="1" dirty="0">
                <a:latin typeface="+mn-lt"/>
              </a:rPr>
              <a:t> </a:t>
            </a:r>
            <a:r>
              <a:rPr lang="es-CO" sz="2000" b="1" dirty="0">
                <a:latin typeface="+mn-lt"/>
              </a:rPr>
              <a:t>Servicios</a:t>
            </a:r>
          </a:p>
        </p:txBody>
      </p:sp>
      <p:sp>
        <p:nvSpPr>
          <p:cNvPr id="20" name="1 CuadroTexto">
            <a:extLst>
              <a:ext uri="{FF2B5EF4-FFF2-40B4-BE49-F238E27FC236}">
                <a16:creationId xmlns:a16="http://schemas.microsoft.com/office/drawing/2014/main" id="{107DE905-6CA8-41CA-BA21-EE8840A7B233}"/>
              </a:ext>
            </a:extLst>
          </p:cNvPr>
          <p:cNvSpPr txBox="1">
            <a:spLocks noChangeArrowheads="1"/>
          </p:cNvSpPr>
          <p:nvPr/>
        </p:nvSpPr>
        <p:spPr bwMode="auto">
          <a:xfrm>
            <a:off x="1214932" y="1250989"/>
            <a:ext cx="68093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Geneva" pitchFamily="124" charset="-128"/>
              </a:defRPr>
            </a:lvl1pPr>
            <a:lvl2pPr marL="742950" indent="-285750">
              <a:defRPr sz="2400">
                <a:solidFill>
                  <a:schemeClr val="tx1"/>
                </a:solidFill>
                <a:latin typeface="Calibri" panose="020F0502020204030204" pitchFamily="34" charset="0"/>
                <a:ea typeface="Geneva" pitchFamily="124" charset="-128"/>
              </a:defRPr>
            </a:lvl2pPr>
            <a:lvl3pPr marL="1143000" indent="-228600">
              <a:defRPr sz="2400">
                <a:solidFill>
                  <a:schemeClr val="tx1"/>
                </a:solidFill>
                <a:latin typeface="Calibri" panose="020F0502020204030204" pitchFamily="34" charset="0"/>
                <a:ea typeface="Geneva" pitchFamily="124" charset="-128"/>
              </a:defRPr>
            </a:lvl3pPr>
            <a:lvl4pPr marL="1600200" indent="-228600">
              <a:defRPr sz="2400">
                <a:solidFill>
                  <a:schemeClr val="tx1"/>
                </a:solidFill>
                <a:latin typeface="Calibri" panose="020F0502020204030204" pitchFamily="34" charset="0"/>
                <a:ea typeface="Geneva" pitchFamily="124" charset="-128"/>
              </a:defRPr>
            </a:lvl4pPr>
            <a:lvl5pPr marL="2057400" indent="-228600">
              <a:defRPr sz="2400">
                <a:solidFill>
                  <a:schemeClr val="tx1"/>
                </a:solidFill>
                <a:latin typeface="Calibri" panose="020F0502020204030204" pitchFamily="34" charset="0"/>
                <a:ea typeface="Geneva" pitchFamily="12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9pPr>
          </a:lstStyle>
          <a:p>
            <a:pPr algn="ctr" eaLnBrk="1" hangingPunct="1"/>
            <a:r>
              <a:rPr lang="pt-BR" altLang="pt-BR" sz="3200" b="1" dirty="0"/>
              <a:t>CONTABILIDAD EN EL SECTOR PÚBLICO</a:t>
            </a:r>
            <a:endParaRPr lang="es-ES_tradnl" altLang="pt-BR" b="1" dirty="0">
              <a:solidFill>
                <a:schemeClr val="tx2"/>
              </a:solidFill>
            </a:endParaRPr>
          </a:p>
        </p:txBody>
      </p:sp>
      <p:sp>
        <p:nvSpPr>
          <p:cNvPr id="21" name="Fluxograma: Terminação 17">
            <a:extLst>
              <a:ext uri="{FF2B5EF4-FFF2-40B4-BE49-F238E27FC236}">
                <a16:creationId xmlns:a16="http://schemas.microsoft.com/office/drawing/2014/main" id="{320104F2-99E4-416A-840A-BE71A3D97EBC}"/>
              </a:ext>
            </a:extLst>
          </p:cNvPr>
          <p:cNvSpPr/>
          <p:nvPr/>
        </p:nvSpPr>
        <p:spPr>
          <a:xfrm>
            <a:off x="6136811" y="2227017"/>
            <a:ext cx="2452735" cy="576000"/>
          </a:xfrm>
          <a:prstGeom prst="flowChartTerminator">
            <a:avLst/>
          </a:prstGeom>
          <a:solidFill>
            <a:schemeClr val="bg1">
              <a:lumMod val="65000"/>
            </a:schemeClr>
          </a:solidFill>
          <a:ln/>
          <a:effectLst>
            <a:glow rad="63500">
              <a:schemeClr val="accent5">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pt-BR" sz="2400" b="1" dirty="0">
                <a:solidFill>
                  <a:schemeClr val="tx1"/>
                </a:solidFill>
              </a:rPr>
              <a:t>Sector Público</a:t>
            </a:r>
          </a:p>
        </p:txBody>
      </p:sp>
      <p:sp>
        <p:nvSpPr>
          <p:cNvPr id="22" name="Elipse 21"/>
          <p:cNvSpPr/>
          <p:nvPr/>
        </p:nvSpPr>
        <p:spPr>
          <a:xfrm>
            <a:off x="3367741" y="4934763"/>
            <a:ext cx="2503744" cy="843783"/>
          </a:xfrm>
          <a:prstGeom prst="ellipse">
            <a:avLst/>
          </a:prstGeom>
          <a:solidFill>
            <a:schemeClr val="bg1"/>
          </a:solid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n w="12700" cmpd="sng">
                  <a:solidFill>
                    <a:schemeClr val="accent4"/>
                  </a:solidFill>
                  <a:prstDash val="solid"/>
                </a:ln>
                <a:solidFill>
                  <a:srgbClr val="002060"/>
                </a:solidFill>
                <a:effectLst>
                  <a:outerShdw blurRad="38100" dist="38100" dir="2700000" algn="tl">
                    <a:srgbClr val="000000">
                      <a:alpha val="43137"/>
                    </a:srgbClr>
                  </a:outerShdw>
                </a:effectLst>
              </a:rPr>
              <a:t>INFORMACIÓN </a:t>
            </a:r>
          </a:p>
          <a:p>
            <a:pPr algn="ctr"/>
            <a:r>
              <a:rPr lang="pt-BR" sz="2000" b="1" dirty="0">
                <a:ln w="12700" cmpd="sng">
                  <a:solidFill>
                    <a:schemeClr val="accent4"/>
                  </a:solidFill>
                  <a:prstDash val="solid"/>
                </a:ln>
                <a:solidFill>
                  <a:srgbClr val="002060"/>
                </a:solidFill>
                <a:effectLst>
                  <a:outerShdw blurRad="38100" dist="38100" dir="2700000" algn="tl">
                    <a:srgbClr val="000000">
                      <a:alpha val="43137"/>
                    </a:srgbClr>
                  </a:outerShdw>
                </a:effectLst>
              </a:rPr>
              <a:t>COSTOS</a:t>
            </a:r>
          </a:p>
        </p:txBody>
      </p:sp>
      <p:pic>
        <p:nvPicPr>
          <p:cNvPr id="23" name="Imagem 16">
            <a:extLst>
              <a:ext uri="{FF2B5EF4-FFF2-40B4-BE49-F238E27FC236}">
                <a16:creationId xmlns:a16="http://schemas.microsoft.com/office/drawing/2014/main" id="{921E8010-0A25-46FF-8499-407F9B5BA9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5706" y="2969246"/>
            <a:ext cx="2686482" cy="1827816"/>
          </a:xfrm>
          <a:prstGeom prst="rect">
            <a:avLst/>
          </a:prstGeom>
        </p:spPr>
      </p:pic>
    </p:spTree>
    <p:extLst>
      <p:ext uri="{BB962C8B-B14F-4D97-AF65-F5344CB8AC3E}">
        <p14:creationId xmlns:p14="http://schemas.microsoft.com/office/powerpoint/2010/main" val="15016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11111E-6 3.33333E-6 L -1.11111E-6 0.09639 " pathEditMode="relative" rAng="0" ptsTypes="AA">
                                      <p:cBhvr>
                                        <p:cTn id="16" dur="2000" fill="hold"/>
                                        <p:tgtEl>
                                          <p:spTgt spid="14"/>
                                        </p:tgtEl>
                                        <p:attrNameLst>
                                          <p:attrName>ppt_x</p:attrName>
                                          <p:attrName>ppt_y</p:attrName>
                                        </p:attrNameLst>
                                      </p:cBhvr>
                                      <p:rCtr x="0" y="4806"/>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1.11111E-6 0.09639 L -1.11111E-6 0.19583 " pathEditMode="relative" rAng="0" ptsTypes="AA">
                                      <p:cBhvr>
                                        <p:cTn id="24" dur="2000" fill="hold"/>
                                        <p:tgtEl>
                                          <p:spTgt spid="14"/>
                                        </p:tgtEl>
                                        <p:attrNameLst>
                                          <p:attrName>ppt_x</p:attrName>
                                          <p:attrName>ppt_y</p:attrName>
                                        </p:attrNameLst>
                                      </p:cBhvr>
                                      <p:rCtr x="0" y="4972"/>
                                    </p:animMotion>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1.11111E-6 0.19583 L -1.11111E-6 0.27916 " pathEditMode="relative" rAng="0" ptsTypes="AA">
                                      <p:cBhvr>
                                        <p:cTn id="31" dur="2000" fill="hold"/>
                                        <p:tgtEl>
                                          <p:spTgt spid="14"/>
                                        </p:tgtEl>
                                        <p:attrNameLst>
                                          <p:attrName>ppt_x</p:attrName>
                                          <p:attrName>ppt_y</p:attrName>
                                        </p:attrNameLst>
                                      </p:cBhvr>
                                      <p:rCtr x="0" y="4167"/>
                                    </p:animMotion>
                                  </p:childTnLst>
                                </p:cTn>
                              </p:par>
                            </p:childTnLst>
                          </p:cTn>
                        </p:par>
                        <p:par>
                          <p:cTn id="32" fill="hold">
                            <p:stCondLst>
                              <p:cond delay="60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1.11111E-6 0.27916 L -1.11111E-6 0.35139 " pathEditMode="relative" rAng="0" ptsTypes="AA">
                                      <p:cBhvr>
                                        <p:cTn id="38" dur="2000" fill="hold"/>
                                        <p:tgtEl>
                                          <p:spTgt spid="14"/>
                                        </p:tgtEl>
                                        <p:attrNameLst>
                                          <p:attrName>ppt_x</p:attrName>
                                          <p:attrName>ppt_y</p:attrName>
                                        </p:attrNameLst>
                                      </p:cBhvr>
                                      <p:rCtr x="0" y="3611"/>
                                    </p:animMotion>
                                  </p:child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par>
                                <p:cTn id="56" presetID="42" presetClass="path" presetSubtype="0" accel="50000" decel="50000" fill="hold" nodeType="withEffect">
                                  <p:stCondLst>
                                    <p:cond delay="0"/>
                                  </p:stCondLst>
                                  <p:childTnLst>
                                    <p:animMotion origin="layout" path="M -1.11111E-6 0.35139 L -1.11111E-6 0.55777 " pathEditMode="relative" rAng="0" ptsTypes="AA">
                                      <p:cBhvr>
                                        <p:cTn id="57" dur="2000" fill="hold"/>
                                        <p:tgtEl>
                                          <p:spTgt spid="14"/>
                                        </p:tgtEl>
                                        <p:attrNameLst>
                                          <p:attrName>ppt_x</p:attrName>
                                          <p:attrName>ppt_y</p:attrName>
                                        </p:attrNameLst>
                                      </p:cBhvr>
                                      <p:rCtr x="0" y="10306"/>
                                    </p:animMotion>
                                  </p:child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5830" y="2298514"/>
            <a:ext cx="4237740" cy="4429645"/>
          </a:xfrm>
          <a:prstGeom prst="rect">
            <a:avLst/>
          </a:prstGeom>
        </p:spPr>
      </p:pic>
      <p:sp>
        <p:nvSpPr>
          <p:cNvPr id="3" name="Título 3"/>
          <p:cNvSpPr txBox="1">
            <a:spLocks/>
          </p:cNvSpPr>
          <p:nvPr/>
        </p:nvSpPr>
        <p:spPr>
          <a:xfrm>
            <a:off x="1198621" y="1504991"/>
            <a:ext cx="6752507" cy="4528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101" b="1" dirty="0"/>
              <a:t>  </a:t>
            </a:r>
            <a:r>
              <a:rPr lang="es-CO" sz="2101" b="1" dirty="0">
                <a:solidFill>
                  <a:srgbClr val="002060"/>
                </a:solidFill>
              </a:rPr>
              <a:t>ALGUNAS DENOMINACIONES EN PAISES LATINOAMERICANOS</a:t>
            </a:r>
          </a:p>
        </p:txBody>
      </p:sp>
      <p:grpSp>
        <p:nvGrpSpPr>
          <p:cNvPr id="4" name="Grupo 3"/>
          <p:cNvGrpSpPr/>
          <p:nvPr/>
        </p:nvGrpSpPr>
        <p:grpSpPr>
          <a:xfrm>
            <a:off x="5032442" y="5701780"/>
            <a:ext cx="2619784" cy="676109"/>
            <a:chOff x="6670476" y="5373216"/>
            <a:chExt cx="3492136" cy="901244"/>
          </a:xfrm>
        </p:grpSpPr>
        <p:sp>
          <p:nvSpPr>
            <p:cNvPr id="5" name="Rectángulo 4"/>
            <p:cNvSpPr/>
            <p:nvPr/>
          </p:nvSpPr>
          <p:spPr>
            <a:xfrm>
              <a:off x="7894612" y="5949280"/>
              <a:ext cx="2268000" cy="325180"/>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a:t>
              </a:r>
            </a:p>
          </p:txBody>
        </p:sp>
        <p:cxnSp>
          <p:nvCxnSpPr>
            <p:cNvPr id="6" name="Conector recto de flecha 5"/>
            <p:cNvCxnSpPr>
              <a:stCxn id="5" idx="1"/>
            </p:cNvCxnSpPr>
            <p:nvPr/>
          </p:nvCxnSpPr>
          <p:spPr>
            <a:xfrm flipH="1" flipV="1">
              <a:off x="6670476" y="5373216"/>
              <a:ext cx="1224136" cy="738654"/>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7" name="Grupo 6"/>
          <p:cNvGrpSpPr/>
          <p:nvPr/>
        </p:nvGrpSpPr>
        <p:grpSpPr>
          <a:xfrm>
            <a:off x="5248523" y="5485700"/>
            <a:ext cx="2862864" cy="260667"/>
            <a:chOff x="6958510" y="5085184"/>
            <a:chExt cx="3816158" cy="347466"/>
          </a:xfrm>
        </p:grpSpPr>
        <p:sp>
          <p:nvSpPr>
            <p:cNvPr id="8" name="Rectángulo 7"/>
            <p:cNvSpPr/>
            <p:nvPr/>
          </p:nvSpPr>
          <p:spPr>
            <a:xfrm>
              <a:off x="8398668" y="5085184"/>
              <a:ext cx="2376000" cy="347466"/>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Blanqueo de dinero</a:t>
              </a:r>
            </a:p>
          </p:txBody>
        </p:sp>
        <p:cxnSp>
          <p:nvCxnSpPr>
            <p:cNvPr id="9" name="Conector recto de flecha 8"/>
            <p:cNvCxnSpPr>
              <a:stCxn id="8" idx="1"/>
            </p:cNvCxnSpPr>
            <p:nvPr/>
          </p:nvCxnSpPr>
          <p:spPr>
            <a:xfrm flipH="1" flipV="1">
              <a:off x="6958510" y="5122278"/>
              <a:ext cx="1440158" cy="13663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10" name="Grupo 9"/>
          <p:cNvGrpSpPr/>
          <p:nvPr/>
        </p:nvGrpSpPr>
        <p:grpSpPr>
          <a:xfrm>
            <a:off x="5156850" y="4781518"/>
            <a:ext cx="2909889" cy="434081"/>
            <a:chOff x="6836310" y="4146520"/>
            <a:chExt cx="3878841" cy="578624"/>
          </a:xfrm>
        </p:grpSpPr>
        <p:sp>
          <p:nvSpPr>
            <p:cNvPr id="11" name="Rectángulo 10"/>
            <p:cNvSpPr/>
            <p:nvPr/>
          </p:nvSpPr>
          <p:spPr>
            <a:xfrm>
              <a:off x="8807151" y="4146520"/>
              <a:ext cx="1908000" cy="578624"/>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dinero o bienes </a:t>
              </a:r>
            </a:p>
          </p:txBody>
        </p:sp>
        <p:cxnSp>
          <p:nvCxnSpPr>
            <p:cNvPr id="12" name="Conector recto de flecha 11"/>
            <p:cNvCxnSpPr>
              <a:stCxn id="11" idx="1"/>
            </p:cNvCxnSpPr>
            <p:nvPr/>
          </p:nvCxnSpPr>
          <p:spPr>
            <a:xfrm flipH="1">
              <a:off x="6836310" y="4435832"/>
              <a:ext cx="1970841" cy="60843"/>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13" name="Grupo 12"/>
          <p:cNvGrpSpPr/>
          <p:nvPr/>
        </p:nvGrpSpPr>
        <p:grpSpPr>
          <a:xfrm>
            <a:off x="5751119" y="3865098"/>
            <a:ext cx="3035522" cy="398514"/>
            <a:chOff x="7628463" y="2924944"/>
            <a:chExt cx="4046309" cy="531213"/>
          </a:xfrm>
        </p:grpSpPr>
        <p:sp>
          <p:nvSpPr>
            <p:cNvPr id="14" name="Rectángulo 13"/>
            <p:cNvSpPr/>
            <p:nvPr/>
          </p:nvSpPr>
          <p:spPr>
            <a:xfrm>
              <a:off x="9334772" y="2924944"/>
              <a:ext cx="2340000" cy="531213"/>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bienes, derechos y valores</a:t>
              </a:r>
            </a:p>
          </p:txBody>
        </p:sp>
        <p:cxnSp>
          <p:nvCxnSpPr>
            <p:cNvPr id="15" name="Conector recto de flecha 14"/>
            <p:cNvCxnSpPr>
              <a:stCxn id="14" idx="1"/>
            </p:cNvCxnSpPr>
            <p:nvPr/>
          </p:nvCxnSpPr>
          <p:spPr>
            <a:xfrm flipH="1">
              <a:off x="7628463" y="3190551"/>
              <a:ext cx="1706309" cy="240201"/>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16" name="Grupo 15"/>
          <p:cNvGrpSpPr/>
          <p:nvPr/>
        </p:nvGrpSpPr>
        <p:grpSpPr>
          <a:xfrm>
            <a:off x="4846207" y="3108735"/>
            <a:ext cx="3459864" cy="351190"/>
            <a:chOff x="6422227" y="1916723"/>
            <a:chExt cx="4611951" cy="468132"/>
          </a:xfrm>
        </p:grpSpPr>
        <p:sp>
          <p:nvSpPr>
            <p:cNvPr id="17" name="Rectángulo 16"/>
            <p:cNvSpPr/>
            <p:nvPr/>
          </p:nvSpPr>
          <p:spPr>
            <a:xfrm>
              <a:off x="7974178" y="1916723"/>
              <a:ext cx="3060000" cy="350243"/>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Legitimación de capitales </a:t>
              </a:r>
            </a:p>
          </p:txBody>
        </p:sp>
        <p:cxnSp>
          <p:nvCxnSpPr>
            <p:cNvPr id="18" name="Conector recto de flecha 17"/>
            <p:cNvCxnSpPr>
              <a:stCxn id="17" idx="1"/>
            </p:cNvCxnSpPr>
            <p:nvPr/>
          </p:nvCxnSpPr>
          <p:spPr>
            <a:xfrm flipH="1">
              <a:off x="6422227" y="2091845"/>
              <a:ext cx="1551951" cy="293010"/>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19" name="Grupo 18"/>
          <p:cNvGrpSpPr/>
          <p:nvPr/>
        </p:nvGrpSpPr>
        <p:grpSpPr>
          <a:xfrm>
            <a:off x="4362202" y="2648997"/>
            <a:ext cx="1957990" cy="900586"/>
            <a:chOff x="5777056" y="1303899"/>
            <a:chExt cx="2609973" cy="1200468"/>
          </a:xfrm>
        </p:grpSpPr>
        <p:sp>
          <p:nvSpPr>
            <p:cNvPr id="20" name="Rectángulo 19"/>
            <p:cNvSpPr/>
            <p:nvPr/>
          </p:nvSpPr>
          <p:spPr>
            <a:xfrm>
              <a:off x="6155029" y="1303899"/>
              <a:ext cx="2232000" cy="323927"/>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a:t>
              </a:r>
            </a:p>
          </p:txBody>
        </p:sp>
        <p:cxnSp>
          <p:nvCxnSpPr>
            <p:cNvPr id="21" name="Conector recto de flecha 20"/>
            <p:cNvCxnSpPr/>
            <p:nvPr/>
          </p:nvCxnSpPr>
          <p:spPr>
            <a:xfrm flipH="1">
              <a:off x="5777056" y="1644178"/>
              <a:ext cx="784526" cy="86018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2" name="Grupo 21"/>
          <p:cNvGrpSpPr/>
          <p:nvPr/>
        </p:nvGrpSpPr>
        <p:grpSpPr>
          <a:xfrm>
            <a:off x="2061338" y="5064561"/>
            <a:ext cx="2584418" cy="486724"/>
            <a:chOff x="2710036" y="4523812"/>
            <a:chExt cx="3444993" cy="648796"/>
          </a:xfrm>
        </p:grpSpPr>
        <p:sp>
          <p:nvSpPr>
            <p:cNvPr id="23" name="Rectángulo 22"/>
            <p:cNvSpPr/>
            <p:nvPr/>
          </p:nvSpPr>
          <p:spPr>
            <a:xfrm>
              <a:off x="2710036" y="4869159"/>
              <a:ext cx="2160000" cy="303449"/>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dinero</a:t>
              </a:r>
            </a:p>
          </p:txBody>
        </p:sp>
        <p:cxnSp>
          <p:nvCxnSpPr>
            <p:cNvPr id="24" name="Conector recto de flecha 23"/>
            <p:cNvCxnSpPr>
              <a:stCxn id="23" idx="3"/>
            </p:cNvCxnSpPr>
            <p:nvPr/>
          </p:nvCxnSpPr>
          <p:spPr>
            <a:xfrm flipV="1">
              <a:off x="4870036" y="4523812"/>
              <a:ext cx="1284993" cy="497072"/>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p:nvGrpSpPr>
        <p:grpSpPr>
          <a:xfrm>
            <a:off x="364240" y="4648410"/>
            <a:ext cx="4398101" cy="268786"/>
            <a:chOff x="447828" y="3969088"/>
            <a:chExt cx="5862608" cy="358288"/>
          </a:xfrm>
        </p:grpSpPr>
        <p:sp>
          <p:nvSpPr>
            <p:cNvPr id="26" name="Rectángulo 25"/>
            <p:cNvSpPr/>
            <p:nvPr/>
          </p:nvSpPr>
          <p:spPr>
            <a:xfrm>
              <a:off x="447828" y="3969088"/>
              <a:ext cx="3990400" cy="358288"/>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Legitimación de ganancias ilícitas</a:t>
              </a:r>
            </a:p>
          </p:txBody>
        </p:sp>
        <p:cxnSp>
          <p:nvCxnSpPr>
            <p:cNvPr id="27" name="Conector recto de flecha 26"/>
            <p:cNvCxnSpPr/>
            <p:nvPr/>
          </p:nvCxnSpPr>
          <p:spPr>
            <a:xfrm flipV="1">
              <a:off x="4438228" y="3969088"/>
              <a:ext cx="1872208" cy="107985"/>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8" name="Grupo 27"/>
          <p:cNvGrpSpPr/>
          <p:nvPr/>
        </p:nvGrpSpPr>
        <p:grpSpPr>
          <a:xfrm>
            <a:off x="1953297" y="4297257"/>
            <a:ext cx="2308981" cy="216080"/>
            <a:chOff x="2566019" y="3501007"/>
            <a:chExt cx="3077839" cy="288031"/>
          </a:xfrm>
        </p:grpSpPr>
        <p:sp>
          <p:nvSpPr>
            <p:cNvPr id="29" name="Rectángulo 28"/>
            <p:cNvSpPr/>
            <p:nvPr/>
          </p:nvSpPr>
          <p:spPr>
            <a:xfrm>
              <a:off x="2566019" y="3501007"/>
              <a:ext cx="2232000" cy="28803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 </a:t>
              </a:r>
            </a:p>
          </p:txBody>
        </p:sp>
        <p:cxnSp>
          <p:nvCxnSpPr>
            <p:cNvPr id="30" name="Conector recto de flecha 29"/>
            <p:cNvCxnSpPr>
              <a:stCxn id="29" idx="3"/>
            </p:cNvCxnSpPr>
            <p:nvPr/>
          </p:nvCxnSpPr>
          <p:spPr>
            <a:xfrm flipV="1">
              <a:off x="4798019" y="3615474"/>
              <a:ext cx="845839" cy="2954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31" name="Grupo 30"/>
          <p:cNvGrpSpPr/>
          <p:nvPr/>
        </p:nvGrpSpPr>
        <p:grpSpPr>
          <a:xfrm>
            <a:off x="441172" y="3703037"/>
            <a:ext cx="3618908" cy="457856"/>
            <a:chOff x="550378" y="2708920"/>
            <a:chExt cx="4823954" cy="610316"/>
          </a:xfrm>
        </p:grpSpPr>
        <p:sp>
          <p:nvSpPr>
            <p:cNvPr id="32" name="Rectángulo 31"/>
            <p:cNvSpPr/>
            <p:nvPr/>
          </p:nvSpPr>
          <p:spPr>
            <a:xfrm>
              <a:off x="550378" y="2708920"/>
              <a:ext cx="3887850" cy="610316"/>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Conversión o transformación de bienes - (Lavado de dinero)</a:t>
              </a:r>
            </a:p>
          </p:txBody>
        </p:sp>
        <p:cxnSp>
          <p:nvCxnSpPr>
            <p:cNvPr id="33" name="Conector recto de flecha 32"/>
            <p:cNvCxnSpPr/>
            <p:nvPr/>
          </p:nvCxnSpPr>
          <p:spPr>
            <a:xfrm>
              <a:off x="4438228" y="2996954"/>
              <a:ext cx="936104" cy="5896"/>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34" name="Grupo 33"/>
          <p:cNvGrpSpPr/>
          <p:nvPr/>
        </p:nvGrpSpPr>
        <p:grpSpPr>
          <a:xfrm>
            <a:off x="818876" y="3296321"/>
            <a:ext cx="3295134" cy="243342"/>
            <a:chOff x="1053852" y="2166773"/>
            <a:chExt cx="4392368" cy="324371"/>
          </a:xfrm>
        </p:grpSpPr>
        <p:sp>
          <p:nvSpPr>
            <p:cNvPr id="35" name="Rectángulo 34"/>
            <p:cNvSpPr/>
            <p:nvPr/>
          </p:nvSpPr>
          <p:spPr>
            <a:xfrm>
              <a:off x="1053852" y="2166773"/>
              <a:ext cx="2700000" cy="32437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Blanqueo de capitales </a:t>
              </a:r>
            </a:p>
          </p:txBody>
        </p:sp>
        <p:cxnSp>
          <p:nvCxnSpPr>
            <p:cNvPr id="36" name="Conector recto de flecha 35"/>
            <p:cNvCxnSpPr>
              <a:stCxn id="35" idx="3"/>
            </p:cNvCxnSpPr>
            <p:nvPr/>
          </p:nvCxnSpPr>
          <p:spPr>
            <a:xfrm flipV="1">
              <a:off x="3753852" y="2266966"/>
              <a:ext cx="1692368" cy="61993"/>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37" name="Grupo 36"/>
          <p:cNvGrpSpPr/>
          <p:nvPr/>
        </p:nvGrpSpPr>
        <p:grpSpPr>
          <a:xfrm>
            <a:off x="278677" y="2460575"/>
            <a:ext cx="2701003" cy="619665"/>
            <a:chOff x="333773" y="1052735"/>
            <a:chExt cx="3600399" cy="826005"/>
          </a:xfrm>
        </p:grpSpPr>
        <p:sp>
          <p:nvSpPr>
            <p:cNvPr id="38" name="Rectángulo 37"/>
            <p:cNvSpPr/>
            <p:nvPr/>
          </p:nvSpPr>
          <p:spPr>
            <a:xfrm>
              <a:off x="333773" y="1052735"/>
              <a:ext cx="2448000" cy="826005"/>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Operaciones con recursos de procedencia ilícita</a:t>
              </a:r>
            </a:p>
          </p:txBody>
        </p:sp>
        <p:cxnSp>
          <p:nvCxnSpPr>
            <p:cNvPr id="39" name="Conector recto de flecha 38"/>
            <p:cNvCxnSpPr>
              <a:stCxn id="38" idx="3"/>
            </p:cNvCxnSpPr>
            <p:nvPr/>
          </p:nvCxnSpPr>
          <p:spPr>
            <a:xfrm flipV="1">
              <a:off x="2781773" y="1412776"/>
              <a:ext cx="1152399" cy="52962"/>
            </a:xfrm>
            <a:prstGeom prst="straightConnector1">
              <a:avLst/>
            </a:prstGeom>
            <a:ln w="28575">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36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Arrow 7"/>
          <p:cNvSpPr/>
          <p:nvPr/>
        </p:nvSpPr>
        <p:spPr>
          <a:xfrm rot="744493">
            <a:off x="5772978" y="1786995"/>
            <a:ext cx="1985163" cy="780101"/>
          </a:xfrm>
          <a:prstGeom prst="curvedDownArrow">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pic>
        <p:nvPicPr>
          <p:cNvPr id="3"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1097" y="1522575"/>
            <a:ext cx="2274201" cy="1464771"/>
          </a:xfrm>
          <a:prstGeom prst="rect">
            <a:avLst/>
          </a:prstGeom>
          <a:ln>
            <a:solidFill>
              <a:schemeClr val="tx1"/>
            </a:solidFill>
          </a:ln>
        </p:spPr>
      </p:pic>
      <p:sp>
        <p:nvSpPr>
          <p:cNvPr id="4" name="Oval 10"/>
          <p:cNvSpPr/>
          <p:nvPr/>
        </p:nvSpPr>
        <p:spPr>
          <a:xfrm>
            <a:off x="4626020" y="1849084"/>
            <a:ext cx="2042339" cy="1134422"/>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ECONOMIA FORMAL</a:t>
            </a:r>
          </a:p>
        </p:txBody>
      </p:sp>
      <p:sp>
        <p:nvSpPr>
          <p:cNvPr id="5" name="TextBox 11"/>
          <p:cNvSpPr txBox="1"/>
          <p:nvPr/>
        </p:nvSpPr>
        <p:spPr>
          <a:xfrm>
            <a:off x="2262652" y="2128791"/>
            <a:ext cx="2005182" cy="646331"/>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800" b="1" dirty="0">
                <a:solidFill>
                  <a:schemeClr val="tx1">
                    <a:lumMod val="95000"/>
                    <a:lumOff val="5000"/>
                  </a:schemeClr>
                </a:solidFill>
              </a:rPr>
              <a:t>GANANCIAS DEL DELITO</a:t>
            </a:r>
          </a:p>
        </p:txBody>
      </p:sp>
      <p:sp>
        <p:nvSpPr>
          <p:cNvPr id="6" name="TextBox 12"/>
          <p:cNvSpPr txBox="1"/>
          <p:nvPr/>
        </p:nvSpPr>
        <p:spPr>
          <a:xfrm>
            <a:off x="6655958" y="3056516"/>
            <a:ext cx="2482002" cy="2585323"/>
          </a:xfrm>
          <a:prstGeom prst="rect">
            <a:avLst/>
          </a:prstGeom>
          <a:noFill/>
        </p:spPr>
        <p:txBody>
          <a:bodyPr wrap="square" rtlCol="0">
            <a:spAutoFit/>
          </a:bodyPr>
          <a:lstStyle/>
          <a:p>
            <a:endParaRPr lang="es-CO" sz="1800" b="1" dirty="0"/>
          </a:p>
          <a:p>
            <a:pPr marL="214305" indent="-214305">
              <a:buFont typeface="Arial"/>
              <a:buChar char="•"/>
            </a:pPr>
            <a:r>
              <a:rPr lang="es-CO" sz="1800" b="1" dirty="0"/>
              <a:t>Bancos</a:t>
            </a:r>
          </a:p>
          <a:p>
            <a:pPr marL="214305" indent="-214305">
              <a:buFont typeface="Arial"/>
              <a:buChar char="•"/>
            </a:pPr>
            <a:r>
              <a:rPr lang="es-CO" sz="1800" b="1" dirty="0"/>
              <a:t>Desarrollos inmobiliarios</a:t>
            </a:r>
          </a:p>
          <a:p>
            <a:pPr marL="214305" indent="-214305">
              <a:buFont typeface="Arial"/>
              <a:buChar char="•"/>
            </a:pPr>
            <a:r>
              <a:rPr lang="es-CO" sz="1800" b="1" dirty="0"/>
              <a:t>Sociedades off shore</a:t>
            </a:r>
          </a:p>
          <a:p>
            <a:pPr marL="214305" indent="-214305">
              <a:buFont typeface="Arial"/>
              <a:buChar char="•"/>
            </a:pPr>
            <a:r>
              <a:rPr lang="es-CO" sz="1800" b="1" dirty="0"/>
              <a:t>Industria hotelera</a:t>
            </a:r>
          </a:p>
          <a:p>
            <a:pPr marL="214305" indent="-214305">
              <a:buFont typeface="Arial"/>
              <a:buChar char="•"/>
            </a:pPr>
            <a:r>
              <a:rPr lang="es-CO" sz="1800" b="1" dirty="0"/>
              <a:t>Industria gastronómica</a:t>
            </a:r>
          </a:p>
          <a:p>
            <a:pPr marL="214305" indent="-214305">
              <a:buFont typeface="Arial"/>
              <a:buChar char="•"/>
            </a:pPr>
            <a:r>
              <a:rPr lang="es-CO" sz="1800" b="1" dirty="0"/>
              <a:t>Juegos de azar</a:t>
            </a:r>
          </a:p>
        </p:txBody>
      </p:sp>
      <p:sp>
        <p:nvSpPr>
          <p:cNvPr id="7" name="Rectángulo 6"/>
          <p:cNvSpPr/>
          <p:nvPr/>
        </p:nvSpPr>
        <p:spPr>
          <a:xfrm>
            <a:off x="4075621" y="4002907"/>
            <a:ext cx="2279041" cy="124649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CO" sz="1500" dirty="0">
                <a:effectLst>
                  <a:outerShdw blurRad="38100" dist="38100" dir="2700000" algn="tl">
                    <a:srgbClr val="000000">
                      <a:alpha val="43137"/>
                    </a:srgbClr>
                  </a:outerShdw>
                </a:effectLst>
              </a:rPr>
              <a:t>Se estima que se lavan entre 2 y 3</a:t>
            </a:r>
            <a:r>
              <a:rPr lang="es-CO" sz="1500" b="1" dirty="0">
                <a:effectLst>
                  <a:outerShdw blurRad="38100" dist="38100" dir="2700000" algn="tl">
                    <a:srgbClr val="000000">
                      <a:alpha val="43137"/>
                    </a:srgbClr>
                  </a:outerShdw>
                </a:effectLst>
              </a:rPr>
              <a:t> TRILLONES USD POR AÑO</a:t>
            </a:r>
          </a:p>
          <a:p>
            <a:pPr algn="ctr"/>
            <a:r>
              <a:rPr lang="es-CO" sz="1500" dirty="0">
                <a:effectLst>
                  <a:outerShdw blurRad="38100" dist="38100" dir="2700000" algn="tl">
                    <a:srgbClr val="000000">
                      <a:alpha val="43137"/>
                    </a:srgbClr>
                  </a:outerShdw>
                </a:effectLst>
              </a:rPr>
              <a:t>Algo así como un </a:t>
            </a:r>
          </a:p>
          <a:p>
            <a:pPr algn="ctr"/>
            <a:r>
              <a:rPr lang="es-CO" sz="1500" dirty="0">
                <a:effectLst>
                  <a:outerShdw blurRad="38100" dist="38100" dir="2700000" algn="tl">
                    <a:srgbClr val="000000">
                      <a:alpha val="43137"/>
                    </a:srgbClr>
                  </a:outerShdw>
                </a:effectLst>
              </a:rPr>
              <a:t>5% del PBI MUNDIAL </a:t>
            </a:r>
            <a:endParaRPr lang="es-CO" sz="1800" dirty="0">
              <a:effectLst>
                <a:outerShdw blurRad="38100" dist="38100" dir="2700000" algn="tl">
                  <a:srgbClr val="000000">
                    <a:alpha val="43137"/>
                  </a:srgbClr>
                </a:outerShdw>
              </a:effectLst>
            </a:endParaRPr>
          </a:p>
        </p:txBody>
      </p:sp>
      <p:grpSp>
        <p:nvGrpSpPr>
          <p:cNvPr id="8" name="Grupo 7"/>
          <p:cNvGrpSpPr/>
          <p:nvPr/>
        </p:nvGrpSpPr>
        <p:grpSpPr>
          <a:xfrm>
            <a:off x="302964" y="1321293"/>
            <a:ext cx="1629151" cy="1988143"/>
            <a:chOff x="261764" y="44625"/>
            <a:chExt cx="2314339" cy="2809777"/>
          </a:xfrm>
        </p:grpSpPr>
        <p:sp>
          <p:nvSpPr>
            <p:cNvPr id="9" name="Disco magnético 8"/>
            <p:cNvSpPr/>
            <p:nvPr/>
          </p:nvSpPr>
          <p:spPr>
            <a:xfrm>
              <a:off x="271846" y="1198220"/>
              <a:ext cx="2304257" cy="1656182"/>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CRIMEN</a:t>
              </a:r>
            </a:p>
            <a:p>
              <a:pPr algn="ctr"/>
              <a:r>
                <a:rPr lang="es-CO" sz="1800" b="1" dirty="0"/>
                <a:t>ORGANIZADO</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764" y="44625"/>
              <a:ext cx="2304256" cy="1674887"/>
            </a:xfrm>
            <a:prstGeom prst="rect">
              <a:avLst/>
            </a:prstGeom>
          </p:spPr>
        </p:pic>
      </p:grpSp>
      <p:grpSp>
        <p:nvGrpSpPr>
          <p:cNvPr id="11" name="Grupo 10"/>
          <p:cNvGrpSpPr/>
          <p:nvPr/>
        </p:nvGrpSpPr>
        <p:grpSpPr>
          <a:xfrm>
            <a:off x="209181" y="3310068"/>
            <a:ext cx="3241996" cy="507831"/>
            <a:chOff x="278835" y="2851073"/>
            <a:chExt cx="4321535" cy="676932"/>
          </a:xfrm>
        </p:grpSpPr>
        <p:sp>
          <p:nvSpPr>
            <p:cNvPr id="12" name="Rectángulo 11"/>
            <p:cNvSpPr/>
            <p:nvPr/>
          </p:nvSpPr>
          <p:spPr>
            <a:xfrm>
              <a:off x="278835" y="2851073"/>
              <a:ext cx="2108148" cy="676932"/>
            </a:xfrm>
            <a:prstGeom prst="rect">
              <a:avLst/>
            </a:prstGeom>
          </p:spPr>
          <p:txBody>
            <a:bodyPr wrap="none">
              <a:spAutoFit/>
            </a:bodyPr>
            <a:lstStyle/>
            <a:p>
              <a:pPr marL="214305" indent="-214305">
                <a:lnSpc>
                  <a:spcPct val="150000"/>
                </a:lnSpc>
                <a:buFont typeface="Arial"/>
                <a:buChar char="•"/>
              </a:pPr>
              <a:r>
                <a:rPr lang="es-CO" sz="1800" b="1" dirty="0"/>
                <a:t>Narcotráfico</a:t>
              </a:r>
            </a:p>
          </p:txBody>
        </p:sp>
        <p:pic>
          <p:nvPicPr>
            <p:cNvPr id="13" name="Imagen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3556" y="3004457"/>
              <a:ext cx="1806814" cy="390525"/>
            </a:xfrm>
            <a:prstGeom prst="rect">
              <a:avLst/>
            </a:prstGeom>
          </p:spPr>
        </p:pic>
      </p:grpSp>
      <p:grpSp>
        <p:nvGrpSpPr>
          <p:cNvPr id="14" name="Grupo 13"/>
          <p:cNvGrpSpPr/>
          <p:nvPr/>
        </p:nvGrpSpPr>
        <p:grpSpPr>
          <a:xfrm>
            <a:off x="487777" y="3745077"/>
            <a:ext cx="2949801" cy="603236"/>
            <a:chOff x="650200" y="3430933"/>
            <a:chExt cx="3932044" cy="804105"/>
          </a:xfrm>
        </p:grpSpPr>
        <p:pic>
          <p:nvPicPr>
            <p:cNvPr id="15" name="Imagen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6140" y="3465127"/>
              <a:ext cx="936104" cy="769911"/>
            </a:xfrm>
            <a:prstGeom prst="rect">
              <a:avLst/>
            </a:prstGeom>
          </p:spPr>
        </p:pic>
        <p:sp>
          <p:nvSpPr>
            <p:cNvPr id="16" name="Rectángulo 15"/>
            <p:cNvSpPr/>
            <p:nvPr/>
          </p:nvSpPr>
          <p:spPr>
            <a:xfrm>
              <a:off x="650200" y="3430933"/>
              <a:ext cx="2779183" cy="676931"/>
            </a:xfrm>
            <a:prstGeom prst="rect">
              <a:avLst/>
            </a:prstGeom>
          </p:spPr>
          <p:txBody>
            <a:bodyPr wrap="none">
              <a:spAutoFit/>
            </a:bodyPr>
            <a:lstStyle/>
            <a:p>
              <a:pPr marL="214305" indent="-214305">
                <a:lnSpc>
                  <a:spcPct val="150000"/>
                </a:lnSpc>
                <a:buFont typeface="Arial"/>
                <a:buChar char="•"/>
              </a:pPr>
              <a:r>
                <a:rPr lang="es-CO" sz="1800" b="1" dirty="0"/>
                <a:t>Trata de Personas</a:t>
              </a:r>
            </a:p>
          </p:txBody>
        </p:sp>
      </p:grpSp>
      <p:grpSp>
        <p:nvGrpSpPr>
          <p:cNvPr id="17" name="Grupo 16"/>
          <p:cNvGrpSpPr/>
          <p:nvPr/>
        </p:nvGrpSpPr>
        <p:grpSpPr>
          <a:xfrm>
            <a:off x="233901" y="4129801"/>
            <a:ext cx="3218566" cy="966855"/>
            <a:chOff x="311786" y="3943765"/>
            <a:chExt cx="4290304" cy="1288804"/>
          </a:xfrm>
        </p:grpSpPr>
        <p:pic>
          <p:nvPicPr>
            <p:cNvPr id="18" name="Imagen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59186" y="4282372"/>
              <a:ext cx="1042904" cy="950197"/>
            </a:xfrm>
            <a:prstGeom prst="rect">
              <a:avLst/>
            </a:prstGeom>
          </p:spPr>
        </p:pic>
        <p:sp>
          <p:nvSpPr>
            <p:cNvPr id="19" name="Rectángulo 18"/>
            <p:cNvSpPr/>
            <p:nvPr/>
          </p:nvSpPr>
          <p:spPr>
            <a:xfrm>
              <a:off x="311786" y="3943765"/>
              <a:ext cx="2193449" cy="676932"/>
            </a:xfrm>
            <a:prstGeom prst="rect">
              <a:avLst/>
            </a:prstGeom>
          </p:spPr>
          <p:txBody>
            <a:bodyPr wrap="none">
              <a:spAutoFit/>
            </a:bodyPr>
            <a:lstStyle/>
            <a:p>
              <a:pPr marL="214305" indent="-214305">
                <a:lnSpc>
                  <a:spcPct val="150000"/>
                </a:lnSpc>
                <a:buFont typeface="Arial"/>
                <a:buChar char="•"/>
              </a:pPr>
              <a:r>
                <a:rPr lang="es-CO" sz="1800" b="1" dirty="0"/>
                <a:t>Contrabando</a:t>
              </a:r>
            </a:p>
          </p:txBody>
        </p:sp>
        <p:sp>
          <p:nvSpPr>
            <p:cNvPr id="20" name="Rectángulo 19"/>
            <p:cNvSpPr/>
            <p:nvPr/>
          </p:nvSpPr>
          <p:spPr>
            <a:xfrm>
              <a:off x="701197" y="4469990"/>
              <a:ext cx="1352582" cy="676932"/>
            </a:xfrm>
            <a:prstGeom prst="rect">
              <a:avLst/>
            </a:prstGeom>
          </p:spPr>
          <p:txBody>
            <a:bodyPr wrap="none">
              <a:spAutoFit/>
            </a:bodyPr>
            <a:lstStyle/>
            <a:p>
              <a:pPr marL="214305" indent="-214305">
                <a:lnSpc>
                  <a:spcPct val="150000"/>
                </a:lnSpc>
                <a:buFont typeface="Arial"/>
                <a:buChar char="•"/>
              </a:pPr>
              <a:r>
                <a:rPr lang="es-CO" sz="1800" b="1" dirty="0"/>
                <a:t>Armas</a:t>
              </a:r>
            </a:p>
          </p:txBody>
        </p:sp>
      </p:grpSp>
      <p:grpSp>
        <p:nvGrpSpPr>
          <p:cNvPr id="21" name="Grupo 20"/>
          <p:cNvGrpSpPr/>
          <p:nvPr/>
        </p:nvGrpSpPr>
        <p:grpSpPr>
          <a:xfrm>
            <a:off x="176879" y="4910748"/>
            <a:ext cx="3253020" cy="1035347"/>
            <a:chOff x="235777" y="4984756"/>
            <a:chExt cx="4336230" cy="1380103"/>
          </a:xfrm>
        </p:grpSpPr>
        <p:pic>
          <p:nvPicPr>
            <p:cNvPr id="22" name="Picture 2" descr="Resultado de imagen para crimen organizado"/>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572366" y="5302942"/>
              <a:ext cx="999641" cy="820006"/>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235777" y="4984756"/>
              <a:ext cx="2646617" cy="676932"/>
            </a:xfrm>
            <a:prstGeom prst="rect">
              <a:avLst/>
            </a:prstGeom>
          </p:spPr>
          <p:txBody>
            <a:bodyPr wrap="none">
              <a:spAutoFit/>
            </a:bodyPr>
            <a:lstStyle/>
            <a:p>
              <a:pPr marL="214305" indent="-214305">
                <a:lnSpc>
                  <a:spcPct val="150000"/>
                </a:lnSpc>
                <a:buFont typeface="Arial"/>
                <a:buChar char="•"/>
              </a:pPr>
              <a:r>
                <a:rPr lang="es-CO" sz="1800" b="1" dirty="0"/>
                <a:t>Asociación ilícita</a:t>
              </a:r>
            </a:p>
          </p:txBody>
        </p:sp>
        <p:sp>
          <p:nvSpPr>
            <p:cNvPr id="24" name="Rectángulo 23"/>
            <p:cNvSpPr/>
            <p:nvPr/>
          </p:nvSpPr>
          <p:spPr>
            <a:xfrm>
              <a:off x="658382" y="5687927"/>
              <a:ext cx="1940197" cy="676932"/>
            </a:xfrm>
            <a:prstGeom prst="rect">
              <a:avLst/>
            </a:prstGeom>
          </p:spPr>
          <p:txBody>
            <a:bodyPr wrap="none">
              <a:spAutoFit/>
            </a:bodyPr>
            <a:lstStyle/>
            <a:p>
              <a:pPr marL="214305" indent="-214305">
                <a:lnSpc>
                  <a:spcPct val="150000"/>
                </a:lnSpc>
                <a:buFont typeface="Arial"/>
                <a:buChar char="•"/>
              </a:pPr>
              <a:r>
                <a:rPr lang="es-CO" sz="1800" b="1" dirty="0"/>
                <a:t>Corrupción</a:t>
              </a:r>
            </a:p>
          </p:txBody>
        </p:sp>
      </p:grpSp>
      <p:grpSp>
        <p:nvGrpSpPr>
          <p:cNvPr id="25" name="Grupo 24"/>
          <p:cNvGrpSpPr/>
          <p:nvPr/>
        </p:nvGrpSpPr>
        <p:grpSpPr>
          <a:xfrm>
            <a:off x="233901" y="5800127"/>
            <a:ext cx="3226187" cy="560453"/>
            <a:chOff x="311786" y="6170281"/>
            <a:chExt cx="4300463" cy="747076"/>
          </a:xfrm>
        </p:grpSpPr>
        <p:sp>
          <p:nvSpPr>
            <p:cNvPr id="26" name="TextBox 14"/>
            <p:cNvSpPr txBox="1"/>
            <p:nvPr/>
          </p:nvSpPr>
          <p:spPr>
            <a:xfrm>
              <a:off x="311786" y="6240425"/>
              <a:ext cx="3497717" cy="676932"/>
            </a:xfrm>
            <a:prstGeom prst="rect">
              <a:avLst/>
            </a:prstGeom>
            <a:noFill/>
          </p:spPr>
          <p:txBody>
            <a:bodyPr wrap="square" rtlCol="0">
              <a:spAutoFit/>
            </a:bodyPr>
            <a:lstStyle/>
            <a:p>
              <a:pPr marL="214305" indent="-214305">
                <a:lnSpc>
                  <a:spcPct val="150000"/>
                </a:lnSpc>
                <a:buFont typeface="Arial"/>
                <a:buChar char="•"/>
              </a:pPr>
              <a:r>
                <a:rPr lang="es-CO" sz="1800" b="1" dirty="0"/>
                <a:t>Lavado de Activos</a:t>
              </a:r>
            </a:p>
          </p:txBody>
        </p:sp>
        <p:pic>
          <p:nvPicPr>
            <p:cNvPr id="27" name="Imagen 2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73250" y="6170281"/>
              <a:ext cx="1038999" cy="706655"/>
            </a:xfrm>
            <a:prstGeom prst="rect">
              <a:avLst/>
            </a:prstGeom>
          </p:spPr>
        </p:pic>
      </p:grpSp>
      <p:sp>
        <p:nvSpPr>
          <p:cNvPr id="28" name="Flecha a la derecha con bandas 27"/>
          <p:cNvSpPr/>
          <p:nvPr/>
        </p:nvSpPr>
        <p:spPr>
          <a:xfrm rot="16200000">
            <a:off x="1933338" y="4444579"/>
            <a:ext cx="3336918" cy="422453"/>
          </a:xfrm>
          <a:prstGeom prst="stripedRightArrow">
            <a:avLst>
              <a:gd name="adj1" fmla="val 50000"/>
              <a:gd name="adj2" fmla="val 77616"/>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dirty="0"/>
          </a:p>
        </p:txBody>
      </p:sp>
      <p:sp>
        <p:nvSpPr>
          <p:cNvPr id="29" name="Rectángulo 28"/>
          <p:cNvSpPr/>
          <p:nvPr/>
        </p:nvSpPr>
        <p:spPr>
          <a:xfrm>
            <a:off x="6668359" y="2771267"/>
            <a:ext cx="1313949" cy="369332"/>
          </a:xfrm>
          <a:prstGeom prst="rect">
            <a:avLst/>
          </a:prstGeom>
        </p:spPr>
        <p:txBody>
          <a:bodyPr wrap="none">
            <a:spAutoFit/>
          </a:bodyPr>
          <a:lstStyle/>
          <a:p>
            <a:r>
              <a:rPr lang="en-US" sz="1800" b="1" dirty="0">
                <a:solidFill>
                  <a:srgbClr val="0070C0"/>
                </a:solidFill>
              </a:rPr>
              <a:t>A </a:t>
            </a:r>
            <a:r>
              <a:rPr lang="es-CO" sz="1800" b="1" dirty="0">
                <a:solidFill>
                  <a:srgbClr val="0070C0"/>
                </a:solidFill>
              </a:rPr>
              <a:t>través</a:t>
            </a:r>
            <a:r>
              <a:rPr lang="en-US" sz="1800" b="1" dirty="0">
                <a:solidFill>
                  <a:srgbClr val="0070C0"/>
                </a:solidFill>
              </a:rPr>
              <a:t> de:</a:t>
            </a:r>
          </a:p>
        </p:txBody>
      </p:sp>
    </p:spTree>
    <p:extLst>
      <p:ext uri="{BB962C8B-B14F-4D97-AF65-F5344CB8AC3E}">
        <p14:creationId xmlns:p14="http://schemas.microsoft.com/office/powerpoint/2010/main" val="9843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animBg="1"/>
      <p:bldP spid="28"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274888" y="1228418"/>
            <a:ext cx="4807785" cy="738920"/>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C00000"/>
                </a:solidFill>
                <a:effectLst>
                  <a:outerShdw blurRad="38100" dist="38100" dir="2700000" algn="tl">
                    <a:srgbClr val="C0C0C0"/>
                  </a:outerShdw>
                </a:effectLst>
              </a:rPr>
              <a:t>Prevención Operaciones Ilícitas Sector Público en Colombia</a:t>
            </a:r>
          </a:p>
        </p:txBody>
      </p:sp>
      <p:pic>
        <p:nvPicPr>
          <p:cNvPr id="3" name="Picture 4" descr="Secado_US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2317508"/>
            <a:ext cx="2106782" cy="12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4517721" y="3613119"/>
            <a:ext cx="4537945"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buNone/>
            </a:pPr>
            <a:r>
              <a:rPr lang="es-CO" altLang="es-CO" sz="1350" b="1" u="sng" dirty="0">
                <a:solidFill>
                  <a:srgbClr val="C00000"/>
                </a:solidFill>
                <a:latin typeface="Arial" panose="020B0604020202020204" pitchFamily="34" charset="0"/>
              </a:rPr>
              <a:t>Responsabilidad Penal</a:t>
            </a:r>
            <a:r>
              <a:rPr lang="es-CO" altLang="es-CO" sz="1350" b="1" dirty="0">
                <a:solidFill>
                  <a:srgbClr val="C00000"/>
                </a:solidFill>
                <a:latin typeface="Arial" panose="020B0604020202020204" pitchFamily="34" charset="0"/>
              </a:rPr>
              <a:t>.</a:t>
            </a:r>
            <a:r>
              <a:rPr lang="es-CO" altLang="es-CO" sz="1350" b="1" u="sng" dirty="0">
                <a:solidFill>
                  <a:srgbClr val="C00000"/>
                </a:solidFill>
                <a:latin typeface="Arial" panose="020B0604020202020204" pitchFamily="34" charset="0"/>
              </a:rPr>
              <a:t> </a:t>
            </a:r>
            <a:endParaRPr lang="es-CO" altLang="es-CO" sz="1350" b="1" dirty="0">
              <a:solidFill>
                <a:srgbClr val="C0000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Artículo 34. </a:t>
            </a:r>
            <a:r>
              <a:rPr lang="es-CO" altLang="es-CO" sz="1350" b="1" dirty="0">
                <a:solidFill>
                  <a:srgbClr val="0070C0"/>
                </a:solidFill>
                <a:latin typeface="Arial" panose="020B0604020202020204" pitchFamily="34" charset="0"/>
              </a:rPr>
              <a:t>Constitución Política</a:t>
            </a:r>
          </a:p>
          <a:p>
            <a:pPr marL="0" indent="0" algn="just">
              <a:spcBef>
                <a:spcPct val="0"/>
              </a:spcBef>
              <a:buNone/>
            </a:pPr>
            <a:r>
              <a:rPr lang="es-CO" altLang="es-CO" sz="1350" b="1" dirty="0">
                <a:solidFill>
                  <a:srgbClr val="002060"/>
                </a:solidFill>
                <a:latin typeface="Arial" panose="020B0604020202020204" pitchFamily="34" charset="0"/>
              </a:rPr>
              <a:t>Ley 793 de 2002</a:t>
            </a:r>
            <a:r>
              <a:rPr lang="es-CO" altLang="es-CO" sz="1350" b="1" dirty="0">
                <a:latin typeface="Arial" panose="020B0604020202020204" pitchFamily="34" charset="0"/>
              </a:rPr>
              <a:t>. </a:t>
            </a:r>
            <a:r>
              <a:rPr lang="es-CO" altLang="es-CO" sz="1350" b="1" dirty="0">
                <a:solidFill>
                  <a:srgbClr val="0070C0"/>
                </a:solidFill>
                <a:latin typeface="Arial" panose="020B0604020202020204" pitchFamily="34" charset="0"/>
              </a:rPr>
              <a:t>D</a:t>
            </a:r>
            <a:r>
              <a:rPr lang="es-CO" sz="1350" b="1" dirty="0">
                <a:solidFill>
                  <a:srgbClr val="0070C0"/>
                </a:solidFill>
                <a:latin typeface="Arial" panose="020B0604020202020204" pitchFamily="34" charset="0"/>
              </a:rPr>
              <a:t>eroga Ley 333 de 1996.</a:t>
            </a:r>
          </a:p>
          <a:p>
            <a:pPr marL="0" indent="0" algn="just">
              <a:spcBef>
                <a:spcPct val="0"/>
              </a:spcBef>
              <a:buNone/>
            </a:pPr>
            <a:r>
              <a:rPr lang="es-CO" sz="1350" b="1" dirty="0">
                <a:solidFill>
                  <a:srgbClr val="0070C0"/>
                </a:solidFill>
                <a:latin typeface="Arial" panose="020B0604020202020204" pitchFamily="34" charset="0"/>
              </a:rPr>
              <a:t>Establece reglas de extinción de dominio.</a:t>
            </a:r>
            <a:endParaRPr lang="es-CO" altLang="es-CO" sz="1350" b="1" dirty="0">
              <a:solidFill>
                <a:srgbClr val="0070C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Ley 1395</a:t>
            </a:r>
            <a:r>
              <a:rPr lang="es-CO" altLang="es-CO" sz="1350" b="1" dirty="0">
                <a:solidFill>
                  <a:srgbClr val="0070C0"/>
                </a:solidFill>
                <a:latin typeface="Arial" panose="020B0604020202020204" pitchFamily="34" charset="0"/>
              </a:rPr>
              <a:t> </a:t>
            </a:r>
            <a:r>
              <a:rPr lang="es-CO" altLang="es-CO" sz="1350" b="1" dirty="0">
                <a:solidFill>
                  <a:srgbClr val="002060"/>
                </a:solidFill>
                <a:latin typeface="Arial" panose="020B0604020202020204" pitchFamily="34" charset="0"/>
              </a:rPr>
              <a:t>de 2010.</a:t>
            </a:r>
            <a:r>
              <a:rPr lang="es-CO" altLang="es-CO" sz="1350" b="1" dirty="0">
                <a:solidFill>
                  <a:srgbClr val="0070C0"/>
                </a:solidFill>
                <a:latin typeface="Arial" panose="020B0604020202020204" pitchFamily="34" charset="0"/>
              </a:rPr>
              <a:t>Medidas</a:t>
            </a:r>
            <a:r>
              <a:rPr lang="es-CO" sz="1350" b="1" dirty="0">
                <a:solidFill>
                  <a:srgbClr val="0070C0"/>
                </a:solidFill>
                <a:latin typeface="Arial" panose="020B0604020202020204" pitchFamily="34" charset="0"/>
              </a:rPr>
              <a:t> de descongestión judicial.</a:t>
            </a:r>
            <a:endParaRPr lang="es-CO" altLang="es-CO" sz="1350" b="1" dirty="0">
              <a:solidFill>
                <a:srgbClr val="0070C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Es imprescriptible</a:t>
            </a:r>
          </a:p>
          <a:p>
            <a:pPr marL="0" indent="0" algn="just">
              <a:spcBef>
                <a:spcPct val="0"/>
              </a:spcBef>
              <a:buNone/>
            </a:pPr>
            <a:endParaRPr lang="es-CO" altLang="es-CO" sz="1350" b="1" dirty="0">
              <a:solidFill>
                <a:srgbClr val="002060"/>
              </a:solidFill>
              <a:latin typeface="Arial" panose="020B0604020202020204" pitchFamily="34" charset="0"/>
            </a:endParaRPr>
          </a:p>
          <a:p>
            <a:pPr marL="0" indent="0" algn="just">
              <a:spcBef>
                <a:spcPct val="0"/>
              </a:spcBef>
              <a:buNone/>
            </a:pPr>
            <a:r>
              <a:rPr lang="es-CO" altLang="es-CO" sz="1350" b="1" u="sng" dirty="0">
                <a:solidFill>
                  <a:srgbClr val="C00000"/>
                </a:solidFill>
                <a:latin typeface="Arial" panose="020B0604020202020204" pitchFamily="34" charset="0"/>
              </a:rPr>
              <a:t>Como se Penalizó</a:t>
            </a:r>
            <a:r>
              <a:rPr lang="es-CO" altLang="es-CO" sz="1350" b="1" dirty="0">
                <a:solidFill>
                  <a:srgbClr val="002060"/>
                </a:solidFill>
                <a:latin typeface="Arial" panose="020B0604020202020204" pitchFamily="34" charset="0"/>
              </a:rPr>
              <a:t>:</a:t>
            </a:r>
          </a:p>
          <a:p>
            <a:pPr marL="0" indent="0" algn="just">
              <a:spcBef>
                <a:spcPct val="0"/>
              </a:spcBef>
              <a:buNone/>
            </a:pPr>
            <a:r>
              <a:rPr lang="es-CO" altLang="es-CO" sz="1350" b="1" dirty="0">
                <a:solidFill>
                  <a:srgbClr val="002060"/>
                </a:solidFill>
                <a:latin typeface="Arial" panose="020B0604020202020204" pitchFamily="34" charset="0"/>
              </a:rPr>
              <a:t>Ley 190 de 1995.</a:t>
            </a:r>
            <a:r>
              <a:rPr lang="es-CO" altLang="es-CO" sz="1350" b="1" dirty="0">
                <a:solidFill>
                  <a:srgbClr val="0070C0"/>
                </a:solidFill>
                <a:latin typeface="Arial" panose="020B0604020202020204" pitchFamily="34" charset="0"/>
              </a:rPr>
              <a:t> Estatuto Anticorrupción.</a:t>
            </a:r>
          </a:p>
          <a:p>
            <a:pPr marL="0" indent="0" algn="just">
              <a:spcBef>
                <a:spcPct val="0"/>
              </a:spcBef>
              <a:buNone/>
            </a:pPr>
            <a:r>
              <a:rPr lang="es-CO" altLang="es-CO" sz="1350" b="1" dirty="0">
                <a:solidFill>
                  <a:srgbClr val="002060"/>
                </a:solidFill>
                <a:latin typeface="Arial" panose="020B0604020202020204" pitchFamily="34" charset="0"/>
              </a:rPr>
              <a:t>Ley 599 de 2000. </a:t>
            </a:r>
            <a:r>
              <a:rPr lang="es-CO" altLang="es-CO" sz="1350" b="1" dirty="0">
                <a:solidFill>
                  <a:srgbClr val="0070C0"/>
                </a:solidFill>
                <a:latin typeface="Arial" panose="020B0604020202020204" pitchFamily="34" charset="0"/>
              </a:rPr>
              <a:t>Código Penal.</a:t>
            </a:r>
          </a:p>
          <a:p>
            <a:pPr marL="0" indent="0">
              <a:spcBef>
                <a:spcPct val="0"/>
              </a:spcBef>
              <a:buNone/>
            </a:pPr>
            <a:r>
              <a:rPr lang="es-CO" altLang="es-CO" sz="1350" b="1" dirty="0">
                <a:solidFill>
                  <a:srgbClr val="002060"/>
                </a:solidFill>
                <a:latin typeface="Arial" panose="020B0604020202020204" pitchFamily="34" charset="0"/>
              </a:rPr>
              <a:t>Ley 1121 de 2006.</a:t>
            </a:r>
            <a:r>
              <a:rPr lang="es-CO" altLang="es-CO" sz="1350" b="1" dirty="0">
                <a:solidFill>
                  <a:srgbClr val="0070C0"/>
                </a:solidFill>
                <a:latin typeface="Arial" panose="020B0604020202020204" pitchFamily="34" charset="0"/>
              </a:rPr>
              <a:t> </a:t>
            </a:r>
            <a:r>
              <a:rPr lang="es-CO" altLang="es-CO" sz="1275" b="1" dirty="0">
                <a:solidFill>
                  <a:srgbClr val="0070C0"/>
                </a:solidFill>
                <a:latin typeface="Arial" panose="020B0604020202020204" pitchFamily="34" charset="0"/>
              </a:rPr>
              <a:t>Ley de Financiación del Terrorismo.</a:t>
            </a:r>
          </a:p>
          <a:p>
            <a:pPr marL="0" indent="0" algn="just">
              <a:spcBef>
                <a:spcPct val="0"/>
              </a:spcBef>
              <a:buNone/>
            </a:pPr>
            <a:r>
              <a:rPr lang="es-CO" altLang="es-CO" sz="1350" b="1" dirty="0">
                <a:solidFill>
                  <a:srgbClr val="002060"/>
                </a:solidFill>
                <a:latin typeface="Arial" panose="020B0604020202020204" pitchFamily="34" charset="0"/>
              </a:rPr>
              <a:t>Ley 1357 de 2009.</a:t>
            </a:r>
            <a:r>
              <a:rPr lang="es-CO" altLang="es-CO" sz="1350" b="1" dirty="0">
                <a:solidFill>
                  <a:srgbClr val="0070C0"/>
                </a:solidFill>
                <a:latin typeface="Arial" panose="020B0604020202020204" pitchFamily="34" charset="0"/>
              </a:rPr>
              <a:t> Modifica el Código Penal.</a:t>
            </a:r>
          </a:p>
          <a:p>
            <a:pPr marL="0" indent="0">
              <a:spcBef>
                <a:spcPct val="0"/>
              </a:spcBef>
              <a:buNone/>
            </a:pPr>
            <a:r>
              <a:rPr lang="es-CO" altLang="es-CO" sz="1350" b="1" dirty="0">
                <a:solidFill>
                  <a:srgbClr val="002060"/>
                </a:solidFill>
                <a:latin typeface="Arial" panose="020B0604020202020204" pitchFamily="34" charset="0"/>
              </a:rPr>
              <a:t>Ley 1453 de 2011.</a:t>
            </a:r>
            <a:r>
              <a:rPr lang="es-CO" altLang="es-CO" sz="1350" b="1" dirty="0">
                <a:solidFill>
                  <a:srgbClr val="0070C0"/>
                </a:solidFill>
                <a:latin typeface="Arial" panose="020B0604020202020204" pitchFamily="34" charset="0"/>
              </a:rPr>
              <a:t> Ley de Seguridad Ciudadana.</a:t>
            </a:r>
          </a:p>
          <a:p>
            <a:pPr marL="0" indent="0">
              <a:spcBef>
                <a:spcPct val="0"/>
              </a:spcBef>
              <a:buNone/>
            </a:pPr>
            <a:r>
              <a:rPr lang="es-CO" altLang="es-CO" sz="1350" b="1" dirty="0">
                <a:solidFill>
                  <a:srgbClr val="002060"/>
                </a:solidFill>
                <a:latin typeface="Arial" panose="020B0604020202020204" pitchFamily="34" charset="0"/>
              </a:rPr>
              <a:t>Ley 1474 de 2011.</a:t>
            </a:r>
            <a:r>
              <a:rPr lang="es-CO" altLang="es-CO" sz="1350" b="1" dirty="0">
                <a:solidFill>
                  <a:srgbClr val="0070C0"/>
                </a:solidFill>
                <a:latin typeface="Arial" panose="020B0604020202020204" pitchFamily="34" charset="0"/>
              </a:rPr>
              <a:t> Estatuto Anticorrupción.</a:t>
            </a:r>
          </a:p>
        </p:txBody>
      </p:sp>
      <p:sp>
        <p:nvSpPr>
          <p:cNvPr id="5" name="Text Box 4"/>
          <p:cNvSpPr txBox="1">
            <a:spLocks noChangeArrowheads="1"/>
          </p:cNvSpPr>
          <p:nvPr/>
        </p:nvSpPr>
        <p:spPr bwMode="auto">
          <a:xfrm>
            <a:off x="250655" y="2001292"/>
            <a:ext cx="4267066"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Redistribución regresiva de la riqueza.</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Genera efectos inflacionarios.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Problemas cambiarios.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Concordatos, quiebras y liquidaciones.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Causa desempleo.</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Genera la desconfianza del público al enturbiar la imagen de las empresas.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Multas y sanciones administrativas.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Bloqueo y sanciones internacionales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 Sanciones penales, laborales, y administrativas </a:t>
            </a:r>
            <a:r>
              <a:rPr lang="es-CO" altLang="es-CO" sz="1500" dirty="0">
                <a:latin typeface="Arial" panose="020B0604020202020204" pitchFamily="34" charset="0"/>
              </a:rPr>
              <a:t>.</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Afecta gravemente a la sociedad y el </a:t>
            </a:r>
          </a:p>
          <a:p>
            <a:pPr marL="0" indent="0">
              <a:lnSpc>
                <a:spcPct val="150000"/>
              </a:lnSpc>
              <a:spcBef>
                <a:spcPct val="0"/>
              </a:spcBef>
              <a:buNone/>
            </a:pPr>
            <a:r>
              <a:rPr lang="es-CO" altLang="es-CO" sz="1500" b="1" dirty="0">
                <a:latin typeface="Arial" panose="020B0604020202020204" pitchFamily="34" charset="0"/>
              </a:rPr>
              <a:t>      país en general. </a:t>
            </a:r>
          </a:p>
        </p:txBody>
      </p:sp>
      <p:sp>
        <p:nvSpPr>
          <p:cNvPr id="6" name="Text Box 3"/>
          <p:cNvSpPr txBox="1">
            <a:spLocks noChangeArrowheads="1"/>
          </p:cNvSpPr>
          <p:nvPr/>
        </p:nvSpPr>
        <p:spPr bwMode="auto">
          <a:xfrm>
            <a:off x="250655" y="1236275"/>
            <a:ext cx="4267327" cy="415627"/>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FF0000"/>
                </a:solidFill>
                <a:effectLst>
                  <a:outerShdw blurRad="38100" dist="38100" dir="2700000" algn="tl">
                    <a:srgbClr val="C0C0C0"/>
                  </a:outerShdw>
                </a:effectLst>
              </a:rPr>
              <a:t>¿Por qué combatir OP - LA y FT?</a:t>
            </a:r>
          </a:p>
        </p:txBody>
      </p:sp>
      <p:sp>
        <p:nvSpPr>
          <p:cNvPr id="7" name="Flecha derecha 6"/>
          <p:cNvSpPr/>
          <p:nvPr/>
        </p:nvSpPr>
        <p:spPr>
          <a:xfrm rot="5400000">
            <a:off x="2159283" y="1690419"/>
            <a:ext cx="233729" cy="216081"/>
          </a:xfrm>
          <a:prstGeom prst="rightArrow">
            <a:avLst/>
          </a:prstGeom>
          <a:ln>
            <a:solidFill>
              <a:srgbClr val="00206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dirty="0"/>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8781" y="2317508"/>
            <a:ext cx="2268844" cy="1240720"/>
          </a:xfrm>
          <a:prstGeom prst="rect">
            <a:avLst/>
          </a:prstGeom>
        </p:spPr>
      </p:pic>
    </p:spTree>
    <p:extLst>
      <p:ext uri="{BB962C8B-B14F-4D97-AF65-F5344CB8AC3E}">
        <p14:creationId xmlns:p14="http://schemas.microsoft.com/office/powerpoint/2010/main" val="152504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47505" y="1211121"/>
            <a:ext cx="8157030" cy="461665"/>
          </a:xfrm>
          <a:prstGeom prst="rect">
            <a:avLst/>
          </a:prstGeom>
          <a:noFill/>
          <a:ln w="9525">
            <a:noFill/>
            <a:miter lim="800000"/>
            <a:headEnd/>
            <a:tailEnd/>
          </a:ln>
          <a:effectLst/>
        </p:spPr>
        <p:txBody>
          <a:bodyPr wrap="square">
            <a:spAutoFit/>
          </a:bodyPr>
          <a:lstStyle/>
          <a:p>
            <a:pPr algn="ctr" eaLnBrk="1" hangingPunct="1">
              <a:defRPr/>
            </a:pPr>
            <a:r>
              <a:rPr lang="es-CO" sz="2400" b="1" dirty="0">
                <a:solidFill>
                  <a:srgbClr val="C00000"/>
                </a:solidFill>
                <a:effectLst>
                  <a:outerShdw blurRad="38100" dist="38100" dir="2700000" algn="tl">
                    <a:srgbClr val="C0C0C0"/>
                  </a:outerShdw>
                </a:effectLst>
              </a:rPr>
              <a:t>Prevención Operaciones Ilícitas Sector Público en Colombia</a:t>
            </a:r>
          </a:p>
        </p:txBody>
      </p:sp>
      <p:sp>
        <p:nvSpPr>
          <p:cNvPr id="3" name="Text Box 4"/>
          <p:cNvSpPr txBox="1">
            <a:spLocks noChangeArrowheads="1"/>
          </p:cNvSpPr>
          <p:nvPr/>
        </p:nvSpPr>
        <p:spPr bwMode="auto">
          <a:xfrm>
            <a:off x="4626020" y="4676476"/>
            <a:ext cx="45379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buNone/>
            </a:pPr>
            <a:r>
              <a:rPr lang="es-CO" altLang="es-CO" sz="1350" b="1" u="sng" dirty="0">
                <a:solidFill>
                  <a:srgbClr val="C00000"/>
                </a:solidFill>
                <a:latin typeface="Arial" panose="020B0604020202020204" pitchFamily="34" charset="0"/>
              </a:rPr>
              <a:t>Como se Penalizó</a:t>
            </a:r>
            <a:endParaRPr lang="es-CO" altLang="es-CO" sz="1350" b="1" dirty="0">
              <a:solidFill>
                <a:srgbClr val="FF0000"/>
              </a:solidFill>
              <a:latin typeface="Arial" panose="020B0604020202020204" pitchFamily="34" charset="0"/>
            </a:endParaRPr>
          </a:p>
          <a:p>
            <a:pPr marL="0" indent="0" algn="just">
              <a:spcBef>
                <a:spcPct val="0"/>
              </a:spcBef>
              <a:buNone/>
            </a:pPr>
            <a:endParaRPr lang="es-CO" altLang="es-CO" sz="1350" b="1" dirty="0">
              <a:solidFill>
                <a:srgbClr val="FF000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Ley 190 de 1995.</a:t>
            </a:r>
            <a:r>
              <a:rPr lang="es-CO" altLang="es-CO" sz="1350" b="1" dirty="0">
                <a:solidFill>
                  <a:srgbClr val="0070C0"/>
                </a:solidFill>
                <a:latin typeface="Arial" panose="020B0604020202020204" pitchFamily="34" charset="0"/>
              </a:rPr>
              <a:t>  Estatuto Anticorrupción.</a:t>
            </a:r>
          </a:p>
          <a:p>
            <a:pPr marL="0" indent="0" algn="just">
              <a:spcBef>
                <a:spcPct val="0"/>
              </a:spcBef>
              <a:buNone/>
            </a:pPr>
            <a:r>
              <a:rPr lang="es-CO" altLang="es-CO" sz="1350" b="1" dirty="0">
                <a:solidFill>
                  <a:srgbClr val="002060"/>
                </a:solidFill>
                <a:latin typeface="Arial" panose="020B0604020202020204" pitchFamily="34" charset="0"/>
              </a:rPr>
              <a:t>Ley 599 de 2000.  </a:t>
            </a:r>
            <a:r>
              <a:rPr lang="es-CO" altLang="es-CO" sz="1350" b="1" dirty="0">
                <a:solidFill>
                  <a:srgbClr val="0070C0"/>
                </a:solidFill>
                <a:latin typeface="Arial" panose="020B0604020202020204" pitchFamily="34" charset="0"/>
              </a:rPr>
              <a:t>Código Penal.</a:t>
            </a:r>
          </a:p>
          <a:p>
            <a:pPr marL="0" indent="0">
              <a:spcBef>
                <a:spcPct val="0"/>
              </a:spcBef>
              <a:buNone/>
            </a:pPr>
            <a:r>
              <a:rPr lang="es-CO" altLang="es-CO" sz="1350" b="1" dirty="0">
                <a:solidFill>
                  <a:srgbClr val="002060"/>
                </a:solidFill>
                <a:latin typeface="Arial" panose="020B0604020202020204" pitchFamily="34" charset="0"/>
              </a:rPr>
              <a:t>Ley 1121 de 2006.</a:t>
            </a:r>
            <a:r>
              <a:rPr lang="es-CO" altLang="es-CO" sz="1350" b="1" dirty="0">
                <a:solidFill>
                  <a:srgbClr val="0070C0"/>
                </a:solidFill>
                <a:latin typeface="Arial" panose="020B0604020202020204" pitchFamily="34" charset="0"/>
              </a:rPr>
              <a:t> </a:t>
            </a:r>
            <a:r>
              <a:rPr lang="es-CO" altLang="es-CO" sz="1275" b="1" dirty="0">
                <a:solidFill>
                  <a:srgbClr val="0070C0"/>
                </a:solidFill>
                <a:latin typeface="Arial" panose="020B0604020202020204" pitchFamily="34" charset="0"/>
              </a:rPr>
              <a:t>Ley de Financiación del Terrorismo.</a:t>
            </a:r>
          </a:p>
          <a:p>
            <a:pPr marL="0" indent="0" algn="just">
              <a:spcBef>
                <a:spcPct val="0"/>
              </a:spcBef>
              <a:buNone/>
            </a:pPr>
            <a:r>
              <a:rPr lang="es-CO" altLang="es-CO" sz="1350" b="1" dirty="0">
                <a:solidFill>
                  <a:srgbClr val="002060"/>
                </a:solidFill>
                <a:latin typeface="Arial" panose="020B0604020202020204" pitchFamily="34" charset="0"/>
              </a:rPr>
              <a:t>Ley 1357 de 2009.</a:t>
            </a:r>
            <a:r>
              <a:rPr lang="es-CO" altLang="es-CO" sz="1350" b="1" dirty="0">
                <a:solidFill>
                  <a:srgbClr val="0070C0"/>
                </a:solidFill>
                <a:latin typeface="Arial" panose="020B0604020202020204" pitchFamily="34" charset="0"/>
              </a:rPr>
              <a:t> Modifica el Código Penal.</a:t>
            </a:r>
          </a:p>
          <a:p>
            <a:pPr marL="0" indent="0">
              <a:spcBef>
                <a:spcPct val="0"/>
              </a:spcBef>
              <a:buNone/>
            </a:pPr>
            <a:r>
              <a:rPr lang="es-CO" altLang="es-CO" sz="1350" b="1" dirty="0">
                <a:solidFill>
                  <a:srgbClr val="002060"/>
                </a:solidFill>
                <a:latin typeface="Arial" panose="020B0604020202020204" pitchFamily="34" charset="0"/>
              </a:rPr>
              <a:t>Ley 1453 de 2011.</a:t>
            </a:r>
            <a:r>
              <a:rPr lang="es-CO" altLang="es-CO" sz="1350" b="1" dirty="0">
                <a:solidFill>
                  <a:srgbClr val="0070C0"/>
                </a:solidFill>
                <a:latin typeface="Arial" panose="020B0604020202020204" pitchFamily="34" charset="0"/>
              </a:rPr>
              <a:t> Ley de Seguridad Ciudadana.</a:t>
            </a:r>
          </a:p>
          <a:p>
            <a:pPr marL="0" indent="0">
              <a:spcBef>
                <a:spcPct val="0"/>
              </a:spcBef>
              <a:buNone/>
            </a:pPr>
            <a:r>
              <a:rPr lang="es-CO" altLang="es-CO" sz="1350" b="1" dirty="0">
                <a:solidFill>
                  <a:srgbClr val="002060"/>
                </a:solidFill>
                <a:latin typeface="Arial" panose="020B0604020202020204" pitchFamily="34" charset="0"/>
              </a:rPr>
              <a:t>Ley 1474 de 2011.</a:t>
            </a:r>
            <a:r>
              <a:rPr lang="es-CO" altLang="es-CO" sz="1350" b="1" dirty="0">
                <a:solidFill>
                  <a:srgbClr val="0070C0"/>
                </a:solidFill>
                <a:latin typeface="Arial" panose="020B0604020202020204" pitchFamily="34" charset="0"/>
              </a:rPr>
              <a:t> Estatuto Anticorrupción.</a:t>
            </a:r>
          </a:p>
        </p:txBody>
      </p:sp>
      <p:sp>
        <p:nvSpPr>
          <p:cNvPr id="4" name="Rectángulo 3"/>
          <p:cNvSpPr/>
          <p:nvPr/>
        </p:nvSpPr>
        <p:spPr>
          <a:xfrm>
            <a:off x="163252" y="4773188"/>
            <a:ext cx="4570809" cy="1546577"/>
          </a:xfrm>
          <a:prstGeom prst="rect">
            <a:avLst/>
          </a:prstGeom>
        </p:spPr>
        <p:txBody>
          <a:bodyPr>
            <a:spAutoFit/>
          </a:bodyPr>
          <a:lstStyle/>
          <a:p>
            <a:pPr algn="just">
              <a:spcBef>
                <a:spcPct val="0"/>
              </a:spcBef>
            </a:pPr>
            <a:r>
              <a:rPr lang="es-CO" altLang="es-CO" sz="1350" b="1" u="sng" dirty="0">
                <a:solidFill>
                  <a:srgbClr val="C00000"/>
                </a:solidFill>
                <a:latin typeface="Arial" panose="020B0604020202020204" pitchFamily="34" charset="0"/>
              </a:rPr>
              <a:t>Responsabilidad Penal</a:t>
            </a:r>
            <a:endParaRPr lang="es-CO" altLang="es-CO" sz="1350" b="1" dirty="0">
              <a:solidFill>
                <a:srgbClr val="C00000"/>
              </a:solidFill>
              <a:latin typeface="Arial" panose="020B0604020202020204" pitchFamily="34" charset="0"/>
            </a:endParaRPr>
          </a:p>
          <a:p>
            <a:pPr algn="just">
              <a:spcBef>
                <a:spcPct val="0"/>
              </a:spcBef>
            </a:pPr>
            <a:endParaRPr lang="es-CO" altLang="es-CO" sz="1350" b="1" dirty="0">
              <a:solidFill>
                <a:srgbClr val="C00000"/>
              </a:solidFill>
              <a:latin typeface="Arial" panose="020B0604020202020204" pitchFamily="34" charset="0"/>
            </a:endParaRPr>
          </a:p>
          <a:p>
            <a:pPr algn="just">
              <a:spcBef>
                <a:spcPct val="0"/>
              </a:spcBef>
            </a:pPr>
            <a:r>
              <a:rPr lang="es-CO" altLang="es-CO" sz="1350" b="1" dirty="0">
                <a:solidFill>
                  <a:srgbClr val="002060"/>
                </a:solidFill>
                <a:latin typeface="Arial" panose="020B0604020202020204" pitchFamily="34" charset="0"/>
              </a:rPr>
              <a:t>Artículo 34. </a:t>
            </a:r>
            <a:r>
              <a:rPr lang="es-CO" altLang="es-CO" sz="1350" b="1" dirty="0">
                <a:solidFill>
                  <a:srgbClr val="0070C0"/>
                </a:solidFill>
                <a:latin typeface="Arial" panose="020B0604020202020204" pitchFamily="34" charset="0"/>
              </a:rPr>
              <a:t>Constitución Política</a:t>
            </a:r>
          </a:p>
          <a:p>
            <a:pPr algn="just">
              <a:spcBef>
                <a:spcPct val="0"/>
              </a:spcBef>
            </a:pPr>
            <a:r>
              <a:rPr lang="es-CO" altLang="es-CO" sz="1350" b="1" dirty="0">
                <a:solidFill>
                  <a:srgbClr val="002060"/>
                </a:solidFill>
                <a:latin typeface="Arial" panose="020B0604020202020204" pitchFamily="34" charset="0"/>
              </a:rPr>
              <a:t>Ley 793 de 2002</a:t>
            </a:r>
            <a:r>
              <a:rPr lang="es-CO" altLang="es-CO" sz="1350" b="1" dirty="0">
                <a:latin typeface="Arial" panose="020B0604020202020204" pitchFamily="34" charset="0"/>
              </a:rPr>
              <a:t>. </a:t>
            </a:r>
            <a:r>
              <a:rPr lang="es-CO" altLang="es-CO" sz="1350" b="1" dirty="0">
                <a:solidFill>
                  <a:srgbClr val="0070C0"/>
                </a:solidFill>
                <a:latin typeface="Arial" panose="020B0604020202020204" pitchFamily="34" charset="0"/>
              </a:rPr>
              <a:t>D</a:t>
            </a:r>
            <a:r>
              <a:rPr lang="es-CO" sz="1350" b="1" dirty="0">
                <a:solidFill>
                  <a:srgbClr val="0070C0"/>
                </a:solidFill>
                <a:latin typeface="Arial" panose="020B0604020202020204" pitchFamily="34" charset="0"/>
              </a:rPr>
              <a:t>eroga Ley 333 de 1996.</a:t>
            </a:r>
          </a:p>
          <a:p>
            <a:pPr algn="just">
              <a:spcBef>
                <a:spcPct val="0"/>
              </a:spcBef>
            </a:pPr>
            <a:r>
              <a:rPr lang="es-CO" sz="1350" b="1" dirty="0">
                <a:solidFill>
                  <a:srgbClr val="0070C0"/>
                </a:solidFill>
                <a:latin typeface="Arial" panose="020B0604020202020204" pitchFamily="34" charset="0"/>
              </a:rPr>
              <a:t>Establece reglas de extinción de dominio.</a:t>
            </a:r>
            <a:endParaRPr lang="es-CO" altLang="es-CO" sz="1350" b="1" dirty="0">
              <a:solidFill>
                <a:srgbClr val="0070C0"/>
              </a:solidFill>
              <a:latin typeface="Arial" panose="020B0604020202020204" pitchFamily="34" charset="0"/>
            </a:endParaRPr>
          </a:p>
          <a:p>
            <a:pPr algn="just">
              <a:spcBef>
                <a:spcPct val="0"/>
              </a:spcBef>
            </a:pPr>
            <a:r>
              <a:rPr lang="es-CO" altLang="es-CO" sz="1350" b="1" dirty="0">
                <a:solidFill>
                  <a:srgbClr val="002060"/>
                </a:solidFill>
                <a:latin typeface="Arial" panose="020B0604020202020204" pitchFamily="34" charset="0"/>
              </a:rPr>
              <a:t>Ley 1395</a:t>
            </a:r>
            <a:r>
              <a:rPr lang="es-CO" altLang="es-CO" sz="1350" b="1" dirty="0">
                <a:solidFill>
                  <a:srgbClr val="0070C0"/>
                </a:solidFill>
                <a:latin typeface="Arial" panose="020B0604020202020204" pitchFamily="34" charset="0"/>
              </a:rPr>
              <a:t> </a:t>
            </a:r>
            <a:r>
              <a:rPr lang="es-CO" altLang="es-CO" sz="1350" b="1" dirty="0">
                <a:solidFill>
                  <a:srgbClr val="002060"/>
                </a:solidFill>
                <a:latin typeface="Arial" panose="020B0604020202020204" pitchFamily="34" charset="0"/>
              </a:rPr>
              <a:t>de 2010. </a:t>
            </a:r>
            <a:r>
              <a:rPr lang="es-CO" altLang="es-CO" sz="1350" b="1" dirty="0">
                <a:solidFill>
                  <a:srgbClr val="0070C0"/>
                </a:solidFill>
                <a:latin typeface="Arial" panose="020B0604020202020204" pitchFamily="34" charset="0"/>
              </a:rPr>
              <a:t>Medidas</a:t>
            </a:r>
            <a:r>
              <a:rPr lang="es-CO" sz="1350" b="1" dirty="0">
                <a:solidFill>
                  <a:srgbClr val="0070C0"/>
                </a:solidFill>
                <a:latin typeface="Arial" panose="020B0604020202020204" pitchFamily="34" charset="0"/>
              </a:rPr>
              <a:t> de descongestión judicial.</a:t>
            </a:r>
            <a:endParaRPr lang="es-CO" altLang="es-CO" sz="1350" b="1" dirty="0">
              <a:solidFill>
                <a:srgbClr val="0070C0"/>
              </a:solidFill>
              <a:latin typeface="Arial" panose="020B0604020202020204" pitchFamily="34" charset="0"/>
            </a:endParaRPr>
          </a:p>
          <a:p>
            <a:pPr algn="just">
              <a:spcBef>
                <a:spcPct val="0"/>
              </a:spcBef>
            </a:pPr>
            <a:r>
              <a:rPr lang="es-CO" altLang="es-CO" sz="1350" b="1" dirty="0">
                <a:solidFill>
                  <a:srgbClr val="002060"/>
                </a:solidFill>
                <a:latin typeface="Arial" panose="020B0604020202020204" pitchFamily="34" charset="0"/>
              </a:rPr>
              <a:t>Es imprescriptible</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83558" y="1903988"/>
            <a:ext cx="5320977" cy="2772487"/>
          </a:xfrm>
          <a:prstGeom prst="rect">
            <a:avLst/>
          </a:prstGeom>
          <a:effectLst>
            <a:glow rad="63500">
              <a:schemeClr val="accent1">
                <a:satMod val="175000"/>
                <a:alpha val="40000"/>
              </a:schemeClr>
            </a:glow>
          </a:effectLst>
        </p:spPr>
      </p:pic>
      <p:grpSp>
        <p:nvGrpSpPr>
          <p:cNvPr id="6" name="Grupo 5"/>
          <p:cNvGrpSpPr/>
          <p:nvPr/>
        </p:nvGrpSpPr>
        <p:grpSpPr>
          <a:xfrm>
            <a:off x="110169" y="2457393"/>
            <a:ext cx="3181912" cy="1354108"/>
            <a:chOff x="477788" y="1913056"/>
            <a:chExt cx="3982517" cy="1445967"/>
          </a:xfrm>
        </p:grpSpPr>
        <p:sp>
          <p:nvSpPr>
            <p:cNvPr id="7" name="Pentágono 6"/>
            <p:cNvSpPr/>
            <p:nvPr/>
          </p:nvSpPr>
          <p:spPr>
            <a:xfrm>
              <a:off x="477788" y="1918863"/>
              <a:ext cx="3168352" cy="1440160"/>
            </a:xfrm>
            <a:prstGeom prst="homePlate">
              <a:avLst>
                <a:gd name="adj" fmla="val 5734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Esquema Típico de Lavado de Dinero</a:t>
              </a:r>
            </a:p>
          </p:txBody>
        </p:sp>
        <p:sp>
          <p:nvSpPr>
            <p:cNvPr id="8" name="Cheurón 7"/>
            <p:cNvSpPr/>
            <p:nvPr/>
          </p:nvSpPr>
          <p:spPr>
            <a:xfrm>
              <a:off x="3214092" y="1913056"/>
              <a:ext cx="1246213" cy="1440160"/>
            </a:xfrm>
            <a:prstGeom prst="chevron">
              <a:avLst>
                <a:gd name="adj" fmla="val 7745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dirty="0">
                <a:solidFill>
                  <a:schemeClr val="tx1"/>
                </a:solidFill>
              </a:endParaRPr>
            </a:p>
          </p:txBody>
        </p:sp>
        <p:sp>
          <p:nvSpPr>
            <p:cNvPr id="9" name="Cheurón 8"/>
            <p:cNvSpPr/>
            <p:nvPr/>
          </p:nvSpPr>
          <p:spPr>
            <a:xfrm>
              <a:off x="2831975" y="1918863"/>
              <a:ext cx="1246213" cy="1440160"/>
            </a:xfrm>
            <a:prstGeom prst="chevron">
              <a:avLst>
                <a:gd name="adj" fmla="val 70964"/>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dirty="0">
                <a:solidFill>
                  <a:schemeClr val="tx1"/>
                </a:solidFill>
              </a:endParaRPr>
            </a:p>
          </p:txBody>
        </p:sp>
      </p:grpSp>
    </p:spTree>
    <p:extLst>
      <p:ext uri="{BB962C8B-B14F-4D97-AF65-F5344CB8AC3E}">
        <p14:creationId xmlns:p14="http://schemas.microsoft.com/office/powerpoint/2010/main" val="27651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77066" y="2157273"/>
            <a:ext cx="8431263" cy="42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 typeface="Wingdings" panose="05000000000000000000" pitchFamily="2" charset="2"/>
              <a:buChar char="ü"/>
            </a:pPr>
            <a:r>
              <a:rPr lang="es-CO" altLang="es-CO" sz="1800" b="1" dirty="0">
                <a:latin typeface="+mn-lt"/>
              </a:rPr>
              <a:t>Redistribución regresiva de la riqueza.</a:t>
            </a:r>
          </a:p>
          <a:p>
            <a:pPr algn="just">
              <a:lnSpc>
                <a:spcPct val="150000"/>
              </a:lnSpc>
              <a:spcBef>
                <a:spcPct val="0"/>
              </a:spcBef>
              <a:buFont typeface="Wingdings" panose="05000000000000000000" pitchFamily="2" charset="2"/>
              <a:buChar char="ü"/>
            </a:pPr>
            <a:r>
              <a:rPr lang="es-CO" altLang="es-CO" sz="1800" b="1" dirty="0">
                <a:latin typeface="+mn-lt"/>
              </a:rPr>
              <a:t>Genera efectos inflacionarios.</a:t>
            </a:r>
          </a:p>
          <a:p>
            <a:pPr algn="just">
              <a:lnSpc>
                <a:spcPct val="150000"/>
              </a:lnSpc>
              <a:spcBef>
                <a:spcPct val="0"/>
              </a:spcBef>
              <a:buFont typeface="Wingdings" panose="05000000000000000000" pitchFamily="2" charset="2"/>
              <a:buChar char="ü"/>
            </a:pPr>
            <a:r>
              <a:rPr lang="es-CO" altLang="es-CO" sz="1800" b="1" dirty="0">
                <a:latin typeface="+mn-lt"/>
              </a:rPr>
              <a:t>Problemas cambiarios.</a:t>
            </a:r>
          </a:p>
          <a:p>
            <a:pPr>
              <a:lnSpc>
                <a:spcPct val="150000"/>
              </a:lnSpc>
              <a:spcBef>
                <a:spcPct val="0"/>
              </a:spcBef>
              <a:buFont typeface="Wingdings" panose="05000000000000000000" pitchFamily="2" charset="2"/>
              <a:buChar char="ü"/>
            </a:pPr>
            <a:r>
              <a:rPr lang="es-CO" altLang="es-CO" sz="1800" b="1" dirty="0">
                <a:latin typeface="+mn-lt"/>
              </a:rPr>
              <a:t>Concordatos, quiebras y liquidaciones.</a:t>
            </a:r>
          </a:p>
          <a:p>
            <a:pPr algn="just">
              <a:lnSpc>
                <a:spcPct val="150000"/>
              </a:lnSpc>
              <a:spcBef>
                <a:spcPct val="0"/>
              </a:spcBef>
              <a:buFont typeface="Wingdings" panose="05000000000000000000" pitchFamily="2" charset="2"/>
              <a:buChar char="ü"/>
            </a:pPr>
            <a:r>
              <a:rPr lang="es-CO" altLang="es-CO" sz="1800" b="1" dirty="0">
                <a:latin typeface="+mn-lt"/>
              </a:rPr>
              <a:t>Causa desempleo.</a:t>
            </a:r>
          </a:p>
          <a:p>
            <a:pPr>
              <a:lnSpc>
                <a:spcPct val="150000"/>
              </a:lnSpc>
              <a:spcBef>
                <a:spcPct val="0"/>
              </a:spcBef>
              <a:buFont typeface="Wingdings" panose="05000000000000000000" pitchFamily="2" charset="2"/>
              <a:buChar char="ü"/>
            </a:pPr>
            <a:r>
              <a:rPr lang="es-CO" altLang="es-CO" sz="1800" b="1" dirty="0">
                <a:latin typeface="+mn-lt"/>
              </a:rPr>
              <a:t>Genera la desconfianza del público al enturbiar la imagen de las empresas.</a:t>
            </a:r>
          </a:p>
          <a:p>
            <a:pPr algn="just">
              <a:lnSpc>
                <a:spcPct val="150000"/>
              </a:lnSpc>
              <a:spcBef>
                <a:spcPct val="0"/>
              </a:spcBef>
              <a:buFont typeface="Wingdings" panose="05000000000000000000" pitchFamily="2" charset="2"/>
              <a:buChar char="ü"/>
            </a:pPr>
            <a:r>
              <a:rPr lang="es-CO" altLang="es-CO" sz="1800" b="1" dirty="0">
                <a:latin typeface="+mn-lt"/>
              </a:rPr>
              <a:t>Multas y sanciones administrativas.</a:t>
            </a:r>
          </a:p>
          <a:p>
            <a:pPr>
              <a:lnSpc>
                <a:spcPct val="150000"/>
              </a:lnSpc>
              <a:spcBef>
                <a:spcPct val="0"/>
              </a:spcBef>
              <a:buFont typeface="Wingdings" panose="05000000000000000000" pitchFamily="2" charset="2"/>
              <a:buChar char="ü"/>
            </a:pPr>
            <a:r>
              <a:rPr lang="es-CO" altLang="es-CO" sz="1800" b="1" dirty="0">
                <a:latin typeface="+mn-lt"/>
              </a:rPr>
              <a:t>Bloqueo y sanciones internacionales</a:t>
            </a:r>
          </a:p>
          <a:p>
            <a:pPr>
              <a:lnSpc>
                <a:spcPct val="150000"/>
              </a:lnSpc>
              <a:spcBef>
                <a:spcPct val="0"/>
              </a:spcBef>
              <a:buFont typeface="Wingdings" panose="05000000000000000000" pitchFamily="2" charset="2"/>
              <a:buChar char="ü"/>
            </a:pPr>
            <a:r>
              <a:rPr lang="es-CO" altLang="es-CO" sz="1800" b="1" dirty="0">
                <a:latin typeface="+mn-lt"/>
              </a:rPr>
              <a:t>Sanciones penales, laborales, y administrativas </a:t>
            </a:r>
            <a:r>
              <a:rPr lang="es-CO" altLang="es-CO" sz="1800" dirty="0">
                <a:latin typeface="+mn-lt"/>
              </a:rPr>
              <a:t>.</a:t>
            </a:r>
          </a:p>
          <a:p>
            <a:pPr>
              <a:lnSpc>
                <a:spcPct val="150000"/>
              </a:lnSpc>
              <a:spcBef>
                <a:spcPct val="0"/>
              </a:spcBef>
              <a:buFont typeface="Wingdings" panose="05000000000000000000" pitchFamily="2" charset="2"/>
              <a:buChar char="ü"/>
            </a:pPr>
            <a:r>
              <a:rPr lang="es-CO" altLang="es-CO" sz="1800" b="1" dirty="0">
                <a:latin typeface="+mn-lt"/>
              </a:rPr>
              <a:t>Afecta gravemente a la sociedad y el país en general. </a:t>
            </a:r>
          </a:p>
        </p:txBody>
      </p:sp>
      <p:sp>
        <p:nvSpPr>
          <p:cNvPr id="3" name="Text Box 3"/>
          <p:cNvSpPr txBox="1">
            <a:spLocks noChangeArrowheads="1"/>
          </p:cNvSpPr>
          <p:nvPr/>
        </p:nvSpPr>
        <p:spPr bwMode="auto">
          <a:xfrm>
            <a:off x="1838221" y="1372204"/>
            <a:ext cx="5486400" cy="523220"/>
          </a:xfrm>
          <a:prstGeom prst="rect">
            <a:avLst/>
          </a:prstGeom>
          <a:noFill/>
          <a:ln w="9525">
            <a:noFill/>
            <a:miter lim="800000"/>
            <a:headEnd/>
            <a:tailEnd/>
          </a:ln>
          <a:effectLst/>
        </p:spPr>
        <p:txBody>
          <a:bodyPr wrap="square">
            <a:spAutoFit/>
          </a:bodyPr>
          <a:lstStyle/>
          <a:p>
            <a:pPr algn="ctr" eaLnBrk="1" hangingPunct="1">
              <a:defRPr/>
            </a:pPr>
            <a:r>
              <a:rPr lang="es-CO" sz="2800" b="1" dirty="0">
                <a:solidFill>
                  <a:srgbClr val="FF0000"/>
                </a:solidFill>
                <a:effectLst>
                  <a:outerShdw blurRad="38100" dist="38100" dir="2700000" algn="tl">
                    <a:srgbClr val="C0C0C0"/>
                  </a:outerShdw>
                </a:effectLst>
              </a:rPr>
              <a:t>¿Por qué combatir OP - LA y FT?</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7385" y="2497550"/>
            <a:ext cx="3031909" cy="1394678"/>
          </a:xfrm>
          <a:prstGeom prst="rect">
            <a:avLst/>
          </a:prstGeom>
        </p:spPr>
      </p:pic>
    </p:spTree>
    <p:extLst>
      <p:ext uri="{BB962C8B-B14F-4D97-AF65-F5344CB8AC3E}">
        <p14:creationId xmlns:p14="http://schemas.microsoft.com/office/powerpoint/2010/main" val="23424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295900" y="2269674"/>
            <a:ext cx="8578187" cy="431497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s-CO" sz="2300" b="1" dirty="0">
                <a:solidFill>
                  <a:srgbClr val="0070C0"/>
                </a:solidFill>
              </a:rPr>
              <a:t>La prevención del riesgo de LA/FT es parte del buen gobierno corporativo y de la R S  empresarial  </a:t>
            </a:r>
          </a:p>
          <a:p>
            <a:pPr indent="-337037" algn="ctr">
              <a:defRPr/>
            </a:pPr>
            <a:endParaRPr lang="es-CO" sz="2300" b="1" dirty="0"/>
          </a:p>
          <a:p>
            <a:pPr marL="342991" indent="-342991" algn="just">
              <a:buFont typeface="Wingdings" panose="05000000000000000000" pitchFamily="2" charset="2"/>
              <a:buChar char="Ø"/>
              <a:defRPr/>
            </a:pPr>
            <a:r>
              <a:rPr lang="es-CO" sz="2600" b="1" dirty="0"/>
              <a:t>Guía de evaluación del riesgo para combatir el lavado de activos y la financiación del terrorismo. GUIDANCE ON THE RISK-BASED APPROACH TO COMBATING MONEY LAUNDERING AND TERRORIST FINANCING. GAFI. </a:t>
            </a:r>
          </a:p>
          <a:p>
            <a:pPr marL="337037" indent="-337037" algn="just">
              <a:buFont typeface="Wingdings" panose="05000000000000000000" pitchFamily="2" charset="2"/>
              <a:buChar char="Ø"/>
              <a:defRPr/>
            </a:pPr>
            <a:r>
              <a:rPr lang="es-CO" sz="2600" b="1" dirty="0"/>
              <a:t>Recomendaciones internacionales: NACIONES UNIDAS, GAFI, GAFIC, GAFISUD y COMITÉ DE BASILEA. </a:t>
            </a:r>
          </a:p>
          <a:p>
            <a:pPr marL="337037" indent="-337037" algn="just">
              <a:buFont typeface="Wingdings" panose="05000000000000000000" pitchFamily="2" charset="2"/>
              <a:buChar char="Ø"/>
              <a:defRPr/>
            </a:pPr>
            <a:r>
              <a:rPr lang="es-CO" sz="2600" b="1" dirty="0"/>
              <a:t>Estándar de Australia y Nueva Zelanda sobre administración de riesgos: AS/NZS4360 – Norma de Gestión de Riesgos ISO 31000:2009. </a:t>
            </a:r>
          </a:p>
          <a:p>
            <a:pPr marL="337037" indent="-337037" algn="just">
              <a:buFont typeface="Wingdings" panose="05000000000000000000" pitchFamily="2" charset="2"/>
              <a:buChar char="Ø"/>
              <a:defRPr/>
            </a:pPr>
            <a:r>
              <a:rPr lang="es-CO" sz="2600" b="1" dirty="0"/>
              <a:t>Marco integrado de administración de riesgos corporativos. </a:t>
            </a:r>
            <a:r>
              <a:rPr lang="en-US" sz="2600" b="1" dirty="0"/>
              <a:t>Committee of Sponsoring Organizations of the Tread way Commission</a:t>
            </a:r>
            <a:r>
              <a:rPr lang="es-CO" sz="2600" b="1" dirty="0"/>
              <a:t> (COSO). </a:t>
            </a:r>
          </a:p>
          <a:p>
            <a:pPr marL="337037" indent="-337037" algn="just">
              <a:buFont typeface="Wingdings" panose="05000000000000000000" pitchFamily="2" charset="2"/>
              <a:buChar char="Ø"/>
              <a:defRPr/>
            </a:pPr>
            <a:r>
              <a:rPr lang="es-CO" sz="2600" b="1" dirty="0"/>
              <a:t>Las normas locales sobre prevención y control del LA/FT.</a:t>
            </a:r>
          </a:p>
          <a:p>
            <a:pPr marL="337037" indent="-337037" algn="just">
              <a:buFont typeface="Wingdings" panose="05000000000000000000" pitchFamily="2" charset="2"/>
              <a:buChar char="Ø"/>
              <a:defRPr/>
            </a:pPr>
            <a:r>
              <a:rPr lang="es-CO" sz="2600" b="1" dirty="0"/>
              <a:t>Las instrucciones impartidas por las autoridades de regulación y supervisión. </a:t>
            </a:r>
            <a:endParaRPr lang="es-CO" sz="2600" dirty="0"/>
          </a:p>
          <a:p>
            <a:endParaRPr lang="es-CO" sz="2600" dirty="0"/>
          </a:p>
        </p:txBody>
      </p:sp>
      <p:sp>
        <p:nvSpPr>
          <p:cNvPr id="3" name="Rectángulo 2"/>
          <p:cNvSpPr/>
          <p:nvPr/>
        </p:nvSpPr>
        <p:spPr>
          <a:xfrm>
            <a:off x="2884624" y="1332369"/>
            <a:ext cx="3358228" cy="415627"/>
          </a:xfrm>
          <a:prstGeom prst="rect">
            <a:avLst/>
          </a:prstGeom>
        </p:spPr>
        <p:txBody>
          <a:bodyPr wrap="none">
            <a:spAutoFit/>
          </a:bodyPr>
          <a:lstStyle/>
          <a:p>
            <a:pPr algn="ctr">
              <a:defRPr/>
            </a:pPr>
            <a:r>
              <a:rPr lang="es-CO" sz="2101" b="1" dirty="0"/>
              <a:t> SOPORTE DEL MODELO NRS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382" y="1271254"/>
            <a:ext cx="2052763" cy="699147"/>
          </a:xfrm>
          <a:prstGeom prst="rect">
            <a:avLst/>
          </a:prstGeom>
        </p:spPr>
      </p:pic>
    </p:spTree>
    <p:extLst>
      <p:ext uri="{BB962C8B-B14F-4D97-AF65-F5344CB8AC3E}">
        <p14:creationId xmlns:p14="http://schemas.microsoft.com/office/powerpoint/2010/main" val="36828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666176" y="2086900"/>
            <a:ext cx="5128352" cy="46858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3" name="Título 3"/>
          <p:cNvSpPr txBox="1">
            <a:spLocks/>
          </p:cNvSpPr>
          <p:nvPr/>
        </p:nvSpPr>
        <p:spPr>
          <a:xfrm>
            <a:off x="1702051" y="1488917"/>
            <a:ext cx="7238689" cy="4084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400" b="1" dirty="0"/>
              <a:t>Corrupción en el mundo: Ranking de los países </a:t>
            </a:r>
          </a:p>
        </p:txBody>
      </p:sp>
      <p:pic>
        <p:nvPicPr>
          <p:cNvPr id="4" name="Marcador de contenido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623" y="5908435"/>
            <a:ext cx="3012010" cy="810301"/>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623" y="1661394"/>
            <a:ext cx="1445428" cy="681718"/>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909" y="2343112"/>
            <a:ext cx="3000724" cy="3578178"/>
          </a:xfrm>
          <a:prstGeom prst="rect">
            <a:avLst/>
          </a:prstGeom>
        </p:spPr>
      </p:pic>
      <p:sp>
        <p:nvSpPr>
          <p:cNvPr id="7" name="Rectángulo 6"/>
          <p:cNvSpPr/>
          <p:nvPr/>
        </p:nvSpPr>
        <p:spPr>
          <a:xfrm>
            <a:off x="3923252" y="2223737"/>
            <a:ext cx="5510047" cy="4408899"/>
          </a:xfrm>
          <a:prstGeom prst="rect">
            <a:avLst/>
          </a:prstGeom>
        </p:spPr>
        <p:txBody>
          <a:bodyPr wrap="square">
            <a:spAutoFit/>
          </a:bodyPr>
          <a:lstStyle/>
          <a:p>
            <a:r>
              <a:rPr lang="pt-BR" sz="1275" b="1" dirty="0"/>
              <a:t>1</a:t>
            </a:r>
            <a:r>
              <a:rPr lang="pt-BR" sz="1275" dirty="0"/>
              <a:t>.Nueva </a:t>
            </a:r>
            <a:r>
              <a:rPr lang="es-CO" sz="1275" dirty="0"/>
              <a:t>Zelanda</a:t>
            </a:r>
            <a:r>
              <a:rPr lang="pt-BR" sz="1275" dirty="0"/>
              <a:t> (89 </a:t>
            </a:r>
            <a:r>
              <a:rPr lang="es-CO" sz="1275" dirty="0"/>
              <a:t>puntos</a:t>
            </a:r>
            <a:r>
              <a:rPr lang="pt-BR" sz="1275" dirty="0"/>
              <a:t>)</a:t>
            </a:r>
            <a:br>
              <a:rPr lang="pt-BR" sz="1275" dirty="0"/>
            </a:br>
            <a:r>
              <a:rPr lang="pt-BR" sz="1275" b="1" dirty="0"/>
              <a:t>2.</a:t>
            </a:r>
            <a:r>
              <a:rPr lang="pt-BR" sz="1275" dirty="0"/>
              <a:t> Dinamarca (88)</a:t>
            </a:r>
            <a:br>
              <a:rPr lang="pt-BR" sz="1275" dirty="0"/>
            </a:br>
            <a:r>
              <a:rPr lang="pt-BR" sz="1275" b="1" dirty="0"/>
              <a:t>3.</a:t>
            </a:r>
            <a:r>
              <a:rPr lang="pt-BR" sz="1275" dirty="0"/>
              <a:t> </a:t>
            </a:r>
            <a:r>
              <a:rPr lang="es-CO" sz="1275" dirty="0"/>
              <a:t>Finlandia</a:t>
            </a:r>
            <a:r>
              <a:rPr lang="pt-BR" sz="1275" dirty="0"/>
              <a:t>, Noruega, </a:t>
            </a:r>
            <a:r>
              <a:rPr lang="es-CO" sz="1275" dirty="0"/>
              <a:t>Suiza</a:t>
            </a:r>
            <a:r>
              <a:rPr lang="pt-BR" sz="1275" dirty="0"/>
              <a:t> (85)</a:t>
            </a:r>
            <a:br>
              <a:rPr lang="pt-BR" sz="1275" dirty="0"/>
            </a:br>
            <a:r>
              <a:rPr lang="pt-BR" sz="1275" b="1" dirty="0"/>
              <a:t>6.</a:t>
            </a:r>
            <a:r>
              <a:rPr lang="pt-BR" sz="1275" dirty="0"/>
              <a:t> </a:t>
            </a:r>
            <a:r>
              <a:rPr lang="es-CO" sz="1275" dirty="0"/>
              <a:t>Singapur</a:t>
            </a:r>
            <a:r>
              <a:rPr lang="pt-BR" sz="1275" dirty="0"/>
              <a:t>, </a:t>
            </a:r>
            <a:r>
              <a:rPr lang="es-CO" sz="1275" dirty="0"/>
              <a:t>Suecia</a:t>
            </a:r>
            <a:r>
              <a:rPr lang="pt-BR" sz="1275" dirty="0"/>
              <a:t> (84)</a:t>
            </a:r>
            <a:br>
              <a:rPr lang="pt-BR" sz="1275" dirty="0"/>
            </a:br>
            <a:r>
              <a:rPr lang="pt-BR" sz="1275" b="1" dirty="0"/>
              <a:t>8.</a:t>
            </a:r>
            <a:r>
              <a:rPr lang="pt-BR" sz="1275" dirty="0"/>
              <a:t> Canadá, Luxemburgo, Holanda, Reino Unido (82)</a:t>
            </a:r>
            <a:br>
              <a:rPr lang="pt-BR" sz="1275" dirty="0"/>
            </a:br>
            <a:r>
              <a:rPr lang="pt-BR" sz="1275" b="1" dirty="0"/>
              <a:t>12.</a:t>
            </a:r>
            <a:r>
              <a:rPr lang="pt-BR" sz="1275" dirty="0"/>
              <a:t> </a:t>
            </a:r>
            <a:r>
              <a:rPr lang="es-CO" sz="1275" dirty="0"/>
              <a:t>Alemania</a:t>
            </a:r>
            <a:r>
              <a:rPr lang="pt-BR" sz="1275" dirty="0"/>
              <a:t> (81)</a:t>
            </a:r>
          </a:p>
          <a:p>
            <a:r>
              <a:rPr lang="es-CO" sz="1275" b="1" dirty="0"/>
              <a:t>16.</a:t>
            </a:r>
            <a:r>
              <a:rPr lang="es-CO" sz="1275" dirty="0"/>
              <a:t> Estados Unidos, Bélgica (75)</a:t>
            </a:r>
            <a:br>
              <a:rPr lang="es-CO" sz="1275" dirty="0"/>
            </a:br>
            <a:r>
              <a:rPr lang="es-CO" sz="1275" b="1" dirty="0"/>
              <a:t>23.</a:t>
            </a:r>
            <a:r>
              <a:rPr lang="es-CO" sz="1275" dirty="0"/>
              <a:t> </a:t>
            </a:r>
            <a:r>
              <a:rPr lang="es-CO" sz="1275" b="1" dirty="0">
                <a:solidFill>
                  <a:schemeClr val="accent5"/>
                </a:solidFill>
              </a:rPr>
              <a:t>Uruguay</a:t>
            </a:r>
            <a:r>
              <a:rPr lang="es-CO" sz="1275" dirty="0"/>
              <a:t>, Francia (70)</a:t>
            </a:r>
            <a:br>
              <a:rPr lang="es-CO" sz="1275" dirty="0"/>
            </a:br>
            <a:r>
              <a:rPr lang="es-CO" sz="1275" b="1" dirty="0"/>
              <a:t>26.</a:t>
            </a:r>
            <a:r>
              <a:rPr lang="es-CO" sz="1275" dirty="0"/>
              <a:t> </a:t>
            </a:r>
            <a:r>
              <a:rPr lang="es-CO" sz="1275" b="1" dirty="0">
                <a:solidFill>
                  <a:schemeClr val="accent5"/>
                </a:solidFill>
              </a:rPr>
              <a:t>Chile</a:t>
            </a:r>
            <a:r>
              <a:rPr lang="es-CO" sz="1275" dirty="0"/>
              <a:t>, Bután (67)</a:t>
            </a:r>
            <a:br>
              <a:rPr lang="es-CO" sz="1275" dirty="0"/>
            </a:br>
            <a:r>
              <a:rPr lang="es-CO" sz="1275" b="1" dirty="0"/>
              <a:t>29.</a:t>
            </a:r>
            <a:r>
              <a:rPr lang="es-CO" sz="1275" dirty="0"/>
              <a:t> Portugal, Catar, Taiwán (63)</a:t>
            </a:r>
            <a:br>
              <a:rPr lang="es-CO" sz="1275" dirty="0"/>
            </a:br>
            <a:r>
              <a:rPr lang="es-CO" sz="1275" b="1" dirty="0"/>
              <a:t>38. </a:t>
            </a:r>
            <a:r>
              <a:rPr lang="es-CO" sz="1275" b="1" dirty="0">
                <a:solidFill>
                  <a:schemeClr val="accent5"/>
                </a:solidFill>
              </a:rPr>
              <a:t>Costa Rica</a:t>
            </a:r>
            <a:r>
              <a:rPr lang="es-CO" sz="1275" dirty="0"/>
              <a:t>, Lituania (59)</a:t>
            </a:r>
            <a:br>
              <a:rPr lang="es-CO" sz="1275" dirty="0"/>
            </a:br>
            <a:r>
              <a:rPr lang="es-CO" sz="1275" b="1" dirty="0"/>
              <a:t>42.</a:t>
            </a:r>
            <a:r>
              <a:rPr lang="es-CO" sz="1275" dirty="0"/>
              <a:t> España, República Checa, Chipre (57)</a:t>
            </a:r>
            <a:br>
              <a:rPr lang="es-CO" sz="1275" dirty="0"/>
            </a:br>
            <a:r>
              <a:rPr lang="es-CO" sz="1275" b="1" dirty="0"/>
              <a:t>54.</a:t>
            </a:r>
            <a:r>
              <a:rPr lang="es-CO" sz="1275" dirty="0"/>
              <a:t> Italia, Mauricio, Eslovaquia (50)</a:t>
            </a:r>
            <a:br>
              <a:rPr lang="es-CO" sz="1275" dirty="0"/>
            </a:br>
            <a:r>
              <a:rPr lang="es-CO" sz="1275" b="1" dirty="0"/>
              <a:t>62.</a:t>
            </a:r>
            <a:r>
              <a:rPr lang="es-CO" sz="1275" dirty="0"/>
              <a:t> </a:t>
            </a:r>
            <a:r>
              <a:rPr lang="es-CO" sz="1275" b="1" dirty="0">
                <a:solidFill>
                  <a:schemeClr val="accent5"/>
                </a:solidFill>
              </a:rPr>
              <a:t>Cuba</a:t>
            </a:r>
            <a:r>
              <a:rPr lang="es-CO" sz="1275" dirty="0"/>
              <a:t>, Malasia (47)</a:t>
            </a:r>
            <a:br>
              <a:rPr lang="es-CO" sz="1275" dirty="0"/>
            </a:br>
            <a:r>
              <a:rPr lang="es-CO" sz="1275" b="1" dirty="0"/>
              <a:t>85.</a:t>
            </a:r>
            <a:r>
              <a:rPr lang="es-CO" sz="1275" dirty="0"/>
              <a:t> </a:t>
            </a:r>
            <a:r>
              <a:rPr lang="es-CO" sz="1275" b="1" dirty="0">
                <a:solidFill>
                  <a:schemeClr val="accent5"/>
                </a:solidFill>
              </a:rPr>
              <a:t>Argentina</a:t>
            </a:r>
            <a:r>
              <a:rPr lang="es-CO" sz="1275" dirty="0"/>
              <a:t>, Suazilandia, Islas Salomón, Kuwait, Kosovo, Bení­n (39)</a:t>
            </a:r>
            <a:br>
              <a:rPr lang="es-CO" sz="1275" dirty="0"/>
            </a:br>
            <a:r>
              <a:rPr lang="es-CO" sz="1275" b="1" dirty="0"/>
              <a:t>96.</a:t>
            </a:r>
            <a:r>
              <a:rPr lang="es-CO" sz="1275" dirty="0"/>
              <a:t> </a:t>
            </a:r>
            <a:r>
              <a:rPr lang="es-CO" sz="1275" b="1" dirty="0">
                <a:solidFill>
                  <a:schemeClr val="accent5"/>
                </a:solidFill>
              </a:rPr>
              <a:t>Perú</a:t>
            </a:r>
            <a:r>
              <a:rPr lang="es-CO" sz="1275" dirty="0">
                <a:solidFill>
                  <a:schemeClr val="accent5"/>
                </a:solidFill>
              </a:rPr>
              <a:t>, </a:t>
            </a:r>
            <a:r>
              <a:rPr lang="es-CO" sz="1275" b="1" dirty="0">
                <a:solidFill>
                  <a:schemeClr val="accent5"/>
                </a:solidFill>
              </a:rPr>
              <a:t>Brasil, Panamá, Colombia</a:t>
            </a:r>
            <a:r>
              <a:rPr lang="es-CO" sz="1275" b="1" dirty="0">
                <a:solidFill>
                  <a:srgbClr val="FF0000"/>
                </a:solidFill>
              </a:rPr>
              <a:t>, </a:t>
            </a:r>
            <a:r>
              <a:rPr lang="es-CO" sz="1275" dirty="0"/>
              <a:t>Zambia, Tailandia, Indonesia (37)</a:t>
            </a:r>
            <a:br>
              <a:rPr lang="es-CO" sz="1275" dirty="0"/>
            </a:br>
            <a:r>
              <a:rPr lang="es-CO" sz="1275" b="1" dirty="0"/>
              <a:t>112</a:t>
            </a:r>
            <a:r>
              <a:rPr lang="es-CO" sz="1275" dirty="0"/>
              <a:t>. </a:t>
            </a:r>
            <a:r>
              <a:rPr lang="es-CO" sz="1275" b="1" dirty="0">
                <a:solidFill>
                  <a:schemeClr val="accent5"/>
                </a:solidFill>
              </a:rPr>
              <a:t>Bolivia, El Salvador</a:t>
            </a:r>
            <a:r>
              <a:rPr lang="es-CO" sz="1275" dirty="0"/>
              <a:t>, Ní­ger, Maldivas, Argelia (33)</a:t>
            </a:r>
            <a:br>
              <a:rPr lang="es-CO" sz="1275" dirty="0"/>
            </a:br>
            <a:r>
              <a:rPr lang="es-CO" sz="1275" b="1" dirty="0"/>
              <a:t>135.</a:t>
            </a:r>
            <a:r>
              <a:rPr lang="es-CO" sz="1275" dirty="0"/>
              <a:t> </a:t>
            </a:r>
            <a:r>
              <a:rPr lang="es-CO" sz="1275" b="1" u="sng" dirty="0">
                <a:solidFill>
                  <a:srgbClr val="FF0000"/>
                </a:solidFill>
              </a:rPr>
              <a:t>México</a:t>
            </a:r>
            <a:r>
              <a:rPr lang="es-CO" sz="1275" b="1" dirty="0">
                <a:solidFill>
                  <a:schemeClr val="accent5"/>
                </a:solidFill>
              </a:rPr>
              <a:t>, República Dominicana, Honduras, Paraguay</a:t>
            </a:r>
            <a:r>
              <a:rPr lang="es-CO" sz="1275" dirty="0"/>
              <a:t>, Rusia (29)</a:t>
            </a:r>
            <a:br>
              <a:rPr lang="es-CO" sz="1275" dirty="0"/>
            </a:br>
            <a:r>
              <a:rPr lang="es-CO" sz="1275" b="1" dirty="0"/>
              <a:t>143.</a:t>
            </a:r>
            <a:r>
              <a:rPr lang="es-CO" sz="1275" dirty="0"/>
              <a:t> </a:t>
            </a:r>
            <a:r>
              <a:rPr lang="es-CO" sz="1275" b="1" dirty="0">
                <a:solidFill>
                  <a:schemeClr val="accent5"/>
                </a:solidFill>
              </a:rPr>
              <a:t>Guatemala</a:t>
            </a:r>
            <a:r>
              <a:rPr lang="es-CO" sz="1275" dirty="0"/>
              <a:t>, Mauritania, Lí­bano, Kenia, Bangladés (28)</a:t>
            </a:r>
            <a:br>
              <a:rPr lang="es-CO" sz="1275" dirty="0"/>
            </a:br>
            <a:r>
              <a:rPr lang="es-CO" sz="1275" b="1" dirty="0"/>
              <a:t>151.</a:t>
            </a:r>
            <a:r>
              <a:rPr lang="es-CO" sz="1275" dirty="0"/>
              <a:t> </a:t>
            </a:r>
            <a:r>
              <a:rPr lang="es-CO" sz="1275" b="1" dirty="0">
                <a:solidFill>
                  <a:schemeClr val="accent5"/>
                </a:solidFill>
              </a:rPr>
              <a:t>Nicaragua</a:t>
            </a:r>
            <a:r>
              <a:rPr lang="es-CO" sz="1275" dirty="0"/>
              <a:t>, Uganda (26)</a:t>
            </a:r>
            <a:br>
              <a:rPr lang="es-CO" sz="1275" dirty="0"/>
            </a:br>
            <a:r>
              <a:rPr lang="es-CO" sz="1275" b="1" dirty="0"/>
              <a:t>169.</a:t>
            </a:r>
            <a:r>
              <a:rPr lang="es-CO" sz="1275" dirty="0"/>
              <a:t> </a:t>
            </a:r>
            <a:r>
              <a:rPr lang="es-CO" sz="1275" b="1" dirty="0">
                <a:solidFill>
                  <a:schemeClr val="accent5"/>
                </a:solidFill>
              </a:rPr>
              <a:t>Venezuela</a:t>
            </a:r>
            <a:r>
              <a:rPr lang="es-CO" sz="1275" dirty="0"/>
              <a:t>, Irak (18)</a:t>
            </a:r>
            <a:br>
              <a:rPr lang="es-CO" sz="1275" dirty="0"/>
            </a:br>
            <a:r>
              <a:rPr lang="es-CO" sz="1275" b="1" dirty="0"/>
              <a:t>180.</a:t>
            </a:r>
            <a:r>
              <a:rPr lang="es-CO" sz="1275" dirty="0"/>
              <a:t> Somalia (9)</a:t>
            </a:r>
          </a:p>
        </p:txBody>
      </p:sp>
      <p:sp>
        <p:nvSpPr>
          <p:cNvPr id="8" name="Cerrar llave 7"/>
          <p:cNvSpPr/>
          <p:nvPr/>
        </p:nvSpPr>
        <p:spPr>
          <a:xfrm>
            <a:off x="3322653" y="2170043"/>
            <a:ext cx="200991" cy="4602713"/>
          </a:xfrm>
          <a:prstGeom prst="rightBrace">
            <a:avLst>
              <a:gd name="adj1" fmla="val 8331"/>
              <a:gd name="adj2" fmla="val 46322"/>
            </a:avLst>
          </a:prstGeom>
          <a:noFill/>
          <a:ln w="28575">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9" name="Elipse 8"/>
          <p:cNvSpPr/>
          <p:nvPr/>
        </p:nvSpPr>
        <p:spPr>
          <a:xfrm>
            <a:off x="351549" y="4071753"/>
            <a:ext cx="540201" cy="16206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3 7</a:t>
            </a:r>
          </a:p>
        </p:txBody>
      </p:sp>
      <p:sp>
        <p:nvSpPr>
          <p:cNvPr id="10" name="Elipse 9"/>
          <p:cNvSpPr/>
          <p:nvPr/>
        </p:nvSpPr>
        <p:spPr>
          <a:xfrm>
            <a:off x="351549" y="3801653"/>
            <a:ext cx="540201" cy="16206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29</a:t>
            </a:r>
          </a:p>
        </p:txBody>
      </p:sp>
      <p:cxnSp>
        <p:nvCxnSpPr>
          <p:cNvPr id="11" name="Conector recto de flecha 10"/>
          <p:cNvCxnSpPr/>
          <p:nvPr/>
        </p:nvCxnSpPr>
        <p:spPr>
          <a:xfrm>
            <a:off x="868392" y="3909693"/>
            <a:ext cx="216080" cy="0"/>
          </a:xfrm>
          <a:prstGeom prst="straightConnector1">
            <a:avLst/>
          </a:prstGeom>
          <a:ln w="12700">
            <a:solidFill>
              <a:srgbClr val="00206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883077" y="4104723"/>
            <a:ext cx="427469" cy="42100"/>
          </a:xfrm>
          <a:prstGeom prst="straightConnector1">
            <a:avLst/>
          </a:prstGeom>
          <a:ln w="12700">
            <a:solidFill>
              <a:srgbClr val="00206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663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5085" y="1946121"/>
            <a:ext cx="9017306" cy="45540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graphicFrame>
        <p:nvGraphicFramePr>
          <p:cNvPr id="5" name="Gráfico 4"/>
          <p:cNvGraphicFramePr>
            <a:graphicFrameLocks/>
          </p:cNvGraphicFramePr>
          <p:nvPr>
            <p:extLst>
              <p:ext uri="{D42A27DB-BD31-4B8C-83A1-F6EECF244321}">
                <p14:modId xmlns:p14="http://schemas.microsoft.com/office/powerpoint/2010/main" val="1242721550"/>
              </p:ext>
            </p:extLst>
          </p:nvPr>
        </p:nvGraphicFramePr>
        <p:xfrm>
          <a:off x="-21048" y="1442856"/>
          <a:ext cx="9165048" cy="5273739"/>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p:cNvSpPr/>
          <p:nvPr/>
        </p:nvSpPr>
        <p:spPr>
          <a:xfrm>
            <a:off x="947454" y="1984680"/>
            <a:ext cx="578386" cy="251953"/>
          </a:xfrm>
          <a:prstGeom prst="ellipse">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sz="1600" b="1" dirty="0">
                <a:solidFill>
                  <a:schemeClr val="tx1"/>
                </a:solidFill>
              </a:rPr>
              <a:t>89</a:t>
            </a:r>
          </a:p>
        </p:txBody>
      </p:sp>
    </p:spTree>
    <p:extLst>
      <p:ext uri="{BB962C8B-B14F-4D97-AF65-F5344CB8AC3E}">
        <p14:creationId xmlns:p14="http://schemas.microsoft.com/office/powerpoint/2010/main" val="1574750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5085" y="1992636"/>
            <a:ext cx="9017306" cy="44084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graphicFrame>
        <p:nvGraphicFramePr>
          <p:cNvPr id="3" name="Gráfico 2"/>
          <p:cNvGraphicFramePr>
            <a:graphicFrameLocks/>
          </p:cNvGraphicFramePr>
          <p:nvPr>
            <p:extLst>
              <p:ext uri="{D42A27DB-BD31-4B8C-83A1-F6EECF244321}">
                <p14:modId xmlns:p14="http://schemas.microsoft.com/office/powerpoint/2010/main" val="357888461"/>
              </p:ext>
            </p:extLst>
          </p:nvPr>
        </p:nvGraphicFramePr>
        <p:xfrm>
          <a:off x="190866" y="1331450"/>
          <a:ext cx="8751251" cy="5069350"/>
        </p:xfrm>
        <a:graphic>
          <a:graphicData uri="http://schemas.openxmlformats.org/drawingml/2006/chart">
            <c:chart xmlns:c="http://schemas.openxmlformats.org/drawingml/2006/chart" xmlns:r="http://schemas.openxmlformats.org/officeDocument/2006/relationships" r:id="rId2"/>
          </a:graphicData>
        </a:graphic>
      </p:graphicFrame>
      <p:sp>
        <p:nvSpPr>
          <p:cNvPr id="4" name="Elipse 3"/>
          <p:cNvSpPr/>
          <p:nvPr/>
        </p:nvSpPr>
        <p:spPr>
          <a:xfrm>
            <a:off x="4955649" y="3271945"/>
            <a:ext cx="324120" cy="1204995"/>
          </a:xfrm>
          <a:prstGeom prst="ellipse">
            <a:avLst/>
          </a:prstGeom>
          <a:noFill/>
          <a:ln>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dirty="0"/>
          </a:p>
        </p:txBody>
      </p:sp>
    </p:spTree>
    <p:extLst>
      <p:ext uri="{BB962C8B-B14F-4D97-AF65-F5344CB8AC3E}">
        <p14:creationId xmlns:p14="http://schemas.microsoft.com/office/powerpoint/2010/main" val="693895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491" y="2086049"/>
            <a:ext cx="1782662" cy="918340"/>
          </a:xfrm>
          <a:prstGeom prst="rect">
            <a:avLst/>
          </a:prstGeom>
        </p:spPr>
      </p:pic>
      <p:sp>
        <p:nvSpPr>
          <p:cNvPr id="3" name="9 CuadroTexto"/>
          <p:cNvSpPr txBox="1">
            <a:spLocks/>
          </p:cNvSpPr>
          <p:nvPr/>
        </p:nvSpPr>
        <p:spPr>
          <a:xfrm>
            <a:off x="423721" y="1204537"/>
            <a:ext cx="8643211" cy="5355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1600" b="1" dirty="0"/>
              <a:t>Las personas que comenten actos de corrupción se ven afectadas por diferentes </a:t>
            </a:r>
            <a:br>
              <a:rPr lang="es-CL" sz="1600" b="1" dirty="0"/>
            </a:br>
            <a:r>
              <a:rPr lang="es-CL" sz="1600" b="1" dirty="0">
                <a:solidFill>
                  <a:srgbClr val="C00000"/>
                </a:solidFill>
              </a:rPr>
              <a:t>factores</a:t>
            </a:r>
            <a:r>
              <a:rPr lang="es-CL" sz="1600" b="1" dirty="0"/>
              <a:t> que pueden ser </a:t>
            </a:r>
            <a:r>
              <a:rPr lang="es-CL" sz="1600" b="1" dirty="0">
                <a:solidFill>
                  <a:srgbClr val="0070C0"/>
                </a:solidFill>
              </a:rPr>
              <a:t>internos o  personales</a:t>
            </a:r>
            <a:r>
              <a:rPr lang="es-CL" sz="1600" b="1" dirty="0"/>
              <a:t>, </a:t>
            </a:r>
            <a:r>
              <a:rPr lang="es-CL" sz="1600" b="1" dirty="0">
                <a:solidFill>
                  <a:srgbClr val="C00000"/>
                </a:solidFill>
              </a:rPr>
              <a:t>externos  o ambientales</a:t>
            </a:r>
            <a:r>
              <a:rPr lang="es-CL" sz="1600" b="1" dirty="0"/>
              <a:t> a la persona.  </a:t>
            </a:r>
          </a:p>
        </p:txBody>
      </p:sp>
      <p:sp>
        <p:nvSpPr>
          <p:cNvPr id="4" name="Elipse 3"/>
          <p:cNvSpPr/>
          <p:nvPr/>
        </p:nvSpPr>
        <p:spPr>
          <a:xfrm>
            <a:off x="448737" y="2950369"/>
            <a:ext cx="2227478" cy="8643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rgbClr val="002060"/>
                </a:solidFill>
              </a:rPr>
              <a:t>INTERNOS O </a:t>
            </a:r>
          </a:p>
          <a:p>
            <a:pPr algn="ctr"/>
            <a:r>
              <a:rPr lang="es-CO" sz="2000" b="1" dirty="0">
                <a:solidFill>
                  <a:srgbClr val="002060"/>
                </a:solidFill>
              </a:rPr>
              <a:t>PERSONALES</a:t>
            </a:r>
          </a:p>
        </p:txBody>
      </p:sp>
      <p:sp>
        <p:nvSpPr>
          <p:cNvPr id="5" name="Rectángulo redondeado 4"/>
          <p:cNvSpPr/>
          <p:nvPr/>
        </p:nvSpPr>
        <p:spPr>
          <a:xfrm>
            <a:off x="898498" y="4148464"/>
            <a:ext cx="1291535" cy="38962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DESARROLLO MORAL </a:t>
            </a:r>
          </a:p>
        </p:txBody>
      </p:sp>
      <p:sp>
        <p:nvSpPr>
          <p:cNvPr id="6" name="Rectángulo redondeado 5"/>
          <p:cNvSpPr/>
          <p:nvPr/>
        </p:nvSpPr>
        <p:spPr>
          <a:xfrm>
            <a:off x="839531" y="5975494"/>
            <a:ext cx="1512562" cy="2701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SOCIALIZACIÓN</a:t>
            </a:r>
            <a:r>
              <a:rPr lang="es-CO" sz="1350" dirty="0"/>
              <a:t> </a:t>
            </a:r>
          </a:p>
        </p:txBody>
      </p:sp>
      <p:sp>
        <p:nvSpPr>
          <p:cNvPr id="7" name="Rectángulo redondeado 6"/>
          <p:cNvSpPr/>
          <p:nvPr/>
        </p:nvSpPr>
        <p:spPr>
          <a:xfrm>
            <a:off x="1001592" y="5186325"/>
            <a:ext cx="1134421" cy="25381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ACTITUDES</a:t>
            </a:r>
          </a:p>
        </p:txBody>
      </p:sp>
      <p:sp>
        <p:nvSpPr>
          <p:cNvPr id="8" name="Rectángulo redondeado 7"/>
          <p:cNvSpPr/>
          <p:nvPr/>
        </p:nvSpPr>
        <p:spPr>
          <a:xfrm>
            <a:off x="936539" y="5618486"/>
            <a:ext cx="1307514" cy="2208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MOTIVACIÓN</a:t>
            </a:r>
          </a:p>
        </p:txBody>
      </p:sp>
      <p:sp>
        <p:nvSpPr>
          <p:cNvPr id="9" name="Rectángulo redondeado 8"/>
          <p:cNvSpPr/>
          <p:nvPr/>
        </p:nvSpPr>
        <p:spPr>
          <a:xfrm>
            <a:off x="1001592" y="4662406"/>
            <a:ext cx="1080401" cy="36185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EJE DE CONTROL </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970" y="1852887"/>
            <a:ext cx="5659452" cy="4665396"/>
          </a:xfrm>
          <a:prstGeom prst="rect">
            <a:avLst/>
          </a:prstGeom>
        </p:spPr>
      </p:pic>
      <p:sp>
        <p:nvSpPr>
          <p:cNvPr id="11" name="Rectángulo 10"/>
          <p:cNvSpPr/>
          <p:nvPr/>
        </p:nvSpPr>
        <p:spPr>
          <a:xfrm>
            <a:off x="3362707" y="6507364"/>
            <a:ext cx="1693092" cy="207749"/>
          </a:xfrm>
          <a:prstGeom prst="rect">
            <a:avLst/>
          </a:prstGeom>
        </p:spPr>
        <p:txBody>
          <a:bodyPr wrap="square">
            <a:spAutoFit/>
          </a:bodyPr>
          <a:lstStyle/>
          <a:p>
            <a:pPr eaLnBrk="0" hangingPunct="0"/>
            <a:r>
              <a:rPr lang="es-CL" sz="750" b="1" dirty="0">
                <a:latin typeface="Arial" pitchFamily="34" charset="0"/>
                <a:cs typeface="Arial" pitchFamily="34" charset="0"/>
              </a:rPr>
              <a:t>Fuente</a:t>
            </a:r>
            <a:r>
              <a:rPr lang="es-CL" sz="750" dirty="0">
                <a:latin typeface="Arial" pitchFamily="34" charset="0"/>
                <a:cs typeface="Arial" pitchFamily="34" charset="0"/>
              </a:rPr>
              <a:t>: </a:t>
            </a:r>
            <a:r>
              <a:rPr lang="en-US" sz="750" dirty="0">
                <a:latin typeface="Arial" pitchFamily="34" charset="0"/>
                <a:cs typeface="Arial" pitchFamily="34" charset="0"/>
              </a:rPr>
              <a:t>Transparency International</a:t>
            </a:r>
          </a:p>
        </p:txBody>
      </p:sp>
      <p:sp>
        <p:nvSpPr>
          <p:cNvPr id="12" name="Flecha derecha 11"/>
          <p:cNvSpPr/>
          <p:nvPr/>
        </p:nvSpPr>
        <p:spPr>
          <a:xfrm rot="5400000">
            <a:off x="1433752" y="3868711"/>
            <a:ext cx="216080" cy="216080"/>
          </a:xfrm>
          <a:prstGeom prst="rightArrow">
            <a:avLst/>
          </a:prstGeom>
          <a:solidFill>
            <a:schemeClr val="accent5">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dirty="0"/>
          </a:p>
        </p:txBody>
      </p:sp>
    </p:spTree>
    <p:extLst>
      <p:ext uri="{BB962C8B-B14F-4D97-AF65-F5344CB8AC3E}">
        <p14:creationId xmlns:p14="http://schemas.microsoft.com/office/powerpoint/2010/main" val="241724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535" y="1102496"/>
            <a:ext cx="7629896" cy="5474296"/>
          </a:xfrm>
          <a:prstGeom prst="rect">
            <a:avLst/>
          </a:prstGeom>
        </p:spPr>
      </p:pic>
    </p:spTree>
    <p:extLst>
      <p:ext uri="{BB962C8B-B14F-4D97-AF65-F5344CB8AC3E}">
        <p14:creationId xmlns:p14="http://schemas.microsoft.com/office/powerpoint/2010/main" val="1661233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cdn.larepublica.co/cms/2018/08/24202448/al_corrupcion_act2_saba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752" y="1435265"/>
            <a:ext cx="8794992" cy="501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4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269" y="1528993"/>
            <a:ext cx="8535171" cy="492443"/>
          </a:xfrm>
          <a:prstGeom prst="rect">
            <a:avLst/>
          </a:prstGeom>
        </p:spPr>
        <p:txBody>
          <a:bodyPr wrap="square">
            <a:spAutoFit/>
          </a:bodyPr>
          <a:lstStyle/>
          <a:p>
            <a:pPr algn="ctr" defTabSz="685983" fontAlgn="base">
              <a:spcBef>
                <a:spcPct val="0"/>
              </a:spcBef>
              <a:spcAft>
                <a:spcPct val="0"/>
              </a:spcAft>
            </a:pPr>
            <a:r>
              <a:rPr lang="es-MX" sz="2600" b="1" dirty="0">
                <a:solidFill>
                  <a:srgbClr val="40558A"/>
                </a:solidFill>
                <a:latin typeface="Calibri"/>
              </a:rPr>
              <a:t>El Estado y su Responsabilidad frente  a la Corrupción</a:t>
            </a:r>
            <a:endParaRPr lang="es-ES" sz="2600" b="1" dirty="0">
              <a:solidFill>
                <a:srgbClr val="40558A"/>
              </a:solidFill>
              <a:latin typeface="Calibri"/>
            </a:endParaRPr>
          </a:p>
        </p:txBody>
      </p:sp>
      <p:sp>
        <p:nvSpPr>
          <p:cNvPr id="3" name="Elipse 2"/>
          <p:cNvSpPr/>
          <p:nvPr/>
        </p:nvSpPr>
        <p:spPr>
          <a:xfrm>
            <a:off x="269249" y="2681182"/>
            <a:ext cx="1842972" cy="1042722"/>
          </a:xfrm>
          <a:prstGeom prst="ellipse">
            <a:avLst/>
          </a:prstGeom>
          <a:ln/>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CO" sz="2100" b="1" dirty="0">
                <a:solidFill>
                  <a:schemeClr val="tx1"/>
                </a:solidFill>
              </a:rPr>
              <a:t>Disminuir </a:t>
            </a:r>
          </a:p>
        </p:txBody>
      </p:sp>
      <p:sp>
        <p:nvSpPr>
          <p:cNvPr id="4" name="Elipse 3"/>
          <p:cNvSpPr/>
          <p:nvPr/>
        </p:nvSpPr>
        <p:spPr>
          <a:xfrm>
            <a:off x="269250" y="4895821"/>
            <a:ext cx="1881368" cy="1080401"/>
          </a:xfrm>
          <a:prstGeom prst="ellipse">
            <a:avLst/>
          </a:prstGeom>
          <a:ln/>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CO" sz="2100" b="1" dirty="0">
                <a:solidFill>
                  <a:schemeClr val="tx1"/>
                </a:solidFill>
              </a:rPr>
              <a:t>Fortalecer</a:t>
            </a:r>
            <a:r>
              <a:rPr lang="es-CO" sz="2000" b="1" dirty="0">
                <a:solidFill>
                  <a:schemeClr val="tx1"/>
                </a:solidFill>
              </a:rPr>
              <a:t> </a:t>
            </a:r>
          </a:p>
        </p:txBody>
      </p:sp>
      <p:sp>
        <p:nvSpPr>
          <p:cNvPr id="5" name="Cerrar llave 4"/>
          <p:cNvSpPr/>
          <p:nvPr/>
        </p:nvSpPr>
        <p:spPr>
          <a:xfrm>
            <a:off x="2267991" y="2257765"/>
            <a:ext cx="266118" cy="1935795"/>
          </a:xfrm>
          <a:prstGeom prst="rightBrace">
            <a:avLst>
              <a:gd name="adj1" fmla="val 8331"/>
              <a:gd name="adj2" fmla="val 46322"/>
            </a:avLst>
          </a:prstGeom>
          <a:noFill/>
          <a:ln w="28575">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6" name="Cerrar llave 5"/>
          <p:cNvSpPr/>
          <p:nvPr/>
        </p:nvSpPr>
        <p:spPr>
          <a:xfrm>
            <a:off x="2267991" y="4679741"/>
            <a:ext cx="270100" cy="1944722"/>
          </a:xfrm>
          <a:prstGeom prst="rightBrace">
            <a:avLst>
              <a:gd name="adj1" fmla="val 8331"/>
              <a:gd name="adj2" fmla="val 46322"/>
            </a:avLst>
          </a:prstGeom>
          <a:noFill/>
          <a:ln w="28575">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7" name="Rectángulo 6"/>
          <p:cNvSpPr/>
          <p:nvPr/>
        </p:nvSpPr>
        <p:spPr>
          <a:xfrm>
            <a:off x="2700152" y="4787781"/>
            <a:ext cx="2370593" cy="1674622"/>
          </a:xfrm>
          <a:prstGeom prst="rect">
            <a:avLst/>
          </a:prstGeom>
          <a:ln>
            <a:solidFill>
              <a:schemeClr val="bg2">
                <a:lumMod val="1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244" indent="-257244">
              <a:buFont typeface="Wingdings" panose="05000000000000000000" pitchFamily="2" charset="2"/>
              <a:buChar char="ü"/>
            </a:pPr>
            <a:r>
              <a:rPr lang="es-CO" sz="1800" b="1" dirty="0"/>
              <a:t>Transparencia</a:t>
            </a:r>
          </a:p>
          <a:p>
            <a:pPr marL="257244" indent="-257244">
              <a:buFont typeface="Wingdings" panose="05000000000000000000" pitchFamily="2" charset="2"/>
              <a:buChar char="ü"/>
            </a:pPr>
            <a:r>
              <a:rPr lang="es-CO" sz="1800" b="1" dirty="0"/>
              <a:t>Modernización</a:t>
            </a:r>
          </a:p>
          <a:p>
            <a:pPr marL="257244" indent="-257244">
              <a:buFont typeface="Wingdings" panose="05000000000000000000" pitchFamily="2" charset="2"/>
              <a:buChar char="ü"/>
            </a:pPr>
            <a:r>
              <a:rPr lang="es-CO" sz="1800" b="1" dirty="0"/>
              <a:t>Control Interno</a:t>
            </a:r>
          </a:p>
          <a:p>
            <a:pPr marL="257244" indent="-257244">
              <a:buFont typeface="Wingdings" panose="05000000000000000000" pitchFamily="2" charset="2"/>
              <a:buChar char="ü"/>
            </a:pPr>
            <a:r>
              <a:rPr lang="es-CO" sz="1800" b="1" dirty="0"/>
              <a:t>Ética Pública</a:t>
            </a:r>
          </a:p>
          <a:p>
            <a:pPr marL="257244" indent="-257244">
              <a:buFont typeface="Wingdings" panose="05000000000000000000" pitchFamily="2" charset="2"/>
              <a:buChar char="ü"/>
            </a:pPr>
            <a:r>
              <a:rPr lang="es-CO" sz="1800" b="1" dirty="0"/>
              <a:t>Prevención</a:t>
            </a:r>
          </a:p>
          <a:p>
            <a:pPr marL="257244" indent="-257244">
              <a:buFont typeface="Wingdings" panose="05000000000000000000" pitchFamily="2" charset="2"/>
              <a:buChar char="ü"/>
            </a:pPr>
            <a:r>
              <a:rPr lang="es-CO" sz="1800" b="1" dirty="0"/>
              <a:t>Detección</a:t>
            </a:r>
          </a:p>
        </p:txBody>
      </p:sp>
      <p:sp>
        <p:nvSpPr>
          <p:cNvPr id="8" name="Rectángulo 7"/>
          <p:cNvSpPr/>
          <p:nvPr/>
        </p:nvSpPr>
        <p:spPr>
          <a:xfrm>
            <a:off x="2700152" y="2356878"/>
            <a:ext cx="2370593" cy="1728642"/>
          </a:xfrm>
          <a:prstGeom prst="rect">
            <a:avLst/>
          </a:prstGeom>
          <a:ln>
            <a:solidFill>
              <a:schemeClr val="tx2"/>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244" indent="-257244">
              <a:buFont typeface="Wingdings" panose="05000000000000000000" pitchFamily="2" charset="2"/>
              <a:buChar char="Ø"/>
            </a:pPr>
            <a:r>
              <a:rPr lang="es-CO" sz="1800" b="1" dirty="0"/>
              <a:t>Abusos</a:t>
            </a:r>
          </a:p>
          <a:p>
            <a:pPr marL="257244" indent="-257244">
              <a:buFont typeface="Wingdings" panose="05000000000000000000" pitchFamily="2" charset="2"/>
              <a:buChar char="Ø"/>
            </a:pPr>
            <a:r>
              <a:rPr lang="es-CO" sz="1800" b="1" dirty="0"/>
              <a:t>Ineficiencias</a:t>
            </a:r>
          </a:p>
          <a:p>
            <a:pPr marL="257244" indent="-257244">
              <a:buFont typeface="Wingdings" panose="05000000000000000000" pitchFamily="2" charset="2"/>
              <a:buChar char="Ø"/>
            </a:pPr>
            <a:r>
              <a:rPr lang="es-CO" sz="1800" b="1" dirty="0"/>
              <a:t>Burocracia</a:t>
            </a:r>
          </a:p>
          <a:p>
            <a:pPr marL="257244" indent="-257244">
              <a:buFont typeface="Wingdings" panose="05000000000000000000" pitchFamily="2" charset="2"/>
              <a:buChar char="Ø"/>
            </a:pPr>
            <a:r>
              <a:rPr lang="es-CO" sz="1800" b="1" dirty="0"/>
              <a:t>Opacidad</a:t>
            </a:r>
          </a:p>
          <a:p>
            <a:pPr marL="257244" indent="-257244">
              <a:buFont typeface="Wingdings" panose="05000000000000000000" pitchFamily="2" charset="2"/>
              <a:buChar char="Ø"/>
            </a:pPr>
            <a:r>
              <a:rPr lang="es-CO" sz="1800" b="1" dirty="0"/>
              <a:t>Déficit de Controles</a:t>
            </a:r>
          </a:p>
        </p:txBody>
      </p:sp>
      <p:sp>
        <p:nvSpPr>
          <p:cNvPr id="9" name="Llamada de flecha a la derecha 8"/>
          <p:cNvSpPr/>
          <p:nvPr/>
        </p:nvSpPr>
        <p:spPr>
          <a:xfrm>
            <a:off x="5255377" y="2356878"/>
            <a:ext cx="685979" cy="4105525"/>
          </a:xfrm>
          <a:prstGeom prst="rightArrowCallout">
            <a:avLst/>
          </a:prstGeom>
          <a:solidFill>
            <a:schemeClr val="accent1">
              <a:lumMod val="20000"/>
              <a:lumOff val="80000"/>
            </a:schemeClr>
          </a:solidFill>
          <a:ln>
            <a:solidFill>
              <a:schemeClr val="tx1"/>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solidFill>
                  <a:schemeClr val="tx1"/>
                </a:solidFill>
              </a:rPr>
              <a:t>N</a:t>
            </a:r>
          </a:p>
          <a:p>
            <a:pPr algn="ctr"/>
            <a:r>
              <a:rPr lang="es-CO" sz="2200" b="1" dirty="0">
                <a:solidFill>
                  <a:schemeClr val="tx1"/>
                </a:solidFill>
              </a:rPr>
              <a:t>O</a:t>
            </a:r>
          </a:p>
          <a:p>
            <a:pPr algn="ctr"/>
            <a:r>
              <a:rPr lang="es-CO" sz="2200" b="1" dirty="0">
                <a:solidFill>
                  <a:schemeClr val="tx1"/>
                </a:solidFill>
              </a:rPr>
              <a:t>R</a:t>
            </a:r>
          </a:p>
          <a:p>
            <a:pPr algn="ctr"/>
            <a:r>
              <a:rPr lang="es-CO" sz="2200" b="1" dirty="0">
                <a:solidFill>
                  <a:schemeClr val="tx1"/>
                </a:solidFill>
              </a:rPr>
              <a:t>M</a:t>
            </a:r>
          </a:p>
          <a:p>
            <a:pPr algn="ctr"/>
            <a:r>
              <a:rPr lang="es-CO" sz="2200" b="1" dirty="0">
                <a:solidFill>
                  <a:schemeClr val="tx1"/>
                </a:solidFill>
              </a:rPr>
              <a:t>A</a:t>
            </a:r>
          </a:p>
          <a:p>
            <a:pPr algn="ctr"/>
            <a:r>
              <a:rPr lang="es-CO" sz="2200" b="1" dirty="0">
                <a:solidFill>
                  <a:schemeClr val="tx1"/>
                </a:solidFill>
              </a:rPr>
              <a:t>T</a:t>
            </a:r>
          </a:p>
          <a:p>
            <a:pPr algn="ctr"/>
            <a:r>
              <a:rPr lang="es-CO" sz="2200" b="1" dirty="0">
                <a:solidFill>
                  <a:schemeClr val="tx1"/>
                </a:solidFill>
              </a:rPr>
              <a:t>I</a:t>
            </a:r>
          </a:p>
          <a:p>
            <a:pPr algn="ctr"/>
            <a:r>
              <a:rPr lang="es-CO" sz="2200" b="1" dirty="0">
                <a:solidFill>
                  <a:schemeClr val="tx1"/>
                </a:solidFill>
              </a:rPr>
              <a:t>V</a:t>
            </a:r>
          </a:p>
          <a:p>
            <a:pPr algn="ctr"/>
            <a:r>
              <a:rPr lang="es-CO" sz="2200" b="1" dirty="0">
                <a:solidFill>
                  <a:schemeClr val="tx1"/>
                </a:solidFill>
              </a:rPr>
              <a:t>I</a:t>
            </a:r>
          </a:p>
          <a:p>
            <a:pPr algn="ctr"/>
            <a:r>
              <a:rPr lang="es-CO" sz="2200" b="1" dirty="0">
                <a:solidFill>
                  <a:schemeClr val="tx1"/>
                </a:solidFill>
              </a:rPr>
              <a:t>D</a:t>
            </a:r>
          </a:p>
          <a:p>
            <a:pPr algn="ctr"/>
            <a:r>
              <a:rPr lang="es-CO" sz="2200" b="1" dirty="0">
                <a:solidFill>
                  <a:schemeClr val="tx1"/>
                </a:solidFill>
              </a:rPr>
              <a:t>A</a:t>
            </a:r>
          </a:p>
          <a:p>
            <a:pPr algn="ctr"/>
            <a:r>
              <a:rPr lang="es-CO" sz="2200" b="1" dirty="0">
                <a:solidFill>
                  <a:schemeClr val="tx1"/>
                </a:solidFill>
              </a:rPr>
              <a:t>D</a:t>
            </a:r>
          </a:p>
        </p:txBody>
      </p:sp>
      <p:sp>
        <p:nvSpPr>
          <p:cNvPr id="10" name="Pentágono 9"/>
          <p:cNvSpPr/>
          <p:nvPr/>
        </p:nvSpPr>
        <p:spPr>
          <a:xfrm>
            <a:off x="5871054" y="3235771"/>
            <a:ext cx="2501205" cy="734385"/>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GOBERNANZA </a:t>
            </a:r>
          </a:p>
          <a:p>
            <a:pPr algn="ctr"/>
            <a:r>
              <a:rPr lang="es-CO" sz="2400" b="1" dirty="0"/>
              <a:t>MEJOR</a:t>
            </a:r>
          </a:p>
        </p:txBody>
      </p:sp>
      <p:sp>
        <p:nvSpPr>
          <p:cNvPr id="11" name="Pentágono 10"/>
          <p:cNvSpPr/>
          <p:nvPr/>
        </p:nvSpPr>
        <p:spPr>
          <a:xfrm>
            <a:off x="5871053" y="4983707"/>
            <a:ext cx="2453475" cy="722415"/>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Menos</a:t>
            </a:r>
          </a:p>
          <a:p>
            <a:pPr algn="ctr"/>
            <a:r>
              <a:rPr lang="es-CO" sz="2400" b="1" dirty="0"/>
              <a:t>CORRUPCCIÓN</a:t>
            </a:r>
          </a:p>
        </p:txBody>
      </p:sp>
    </p:spTree>
    <p:extLst>
      <p:ext uri="{BB962C8B-B14F-4D97-AF65-F5344CB8AC3E}">
        <p14:creationId xmlns:p14="http://schemas.microsoft.com/office/powerpoint/2010/main" val="1771966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5085" y="1681552"/>
            <a:ext cx="9017306" cy="42635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3" name="Pentágono 2"/>
          <p:cNvSpPr/>
          <p:nvPr/>
        </p:nvSpPr>
        <p:spPr>
          <a:xfrm>
            <a:off x="121185" y="2694086"/>
            <a:ext cx="3117773" cy="1093925"/>
          </a:xfrm>
          <a:prstGeom prst="homePlate">
            <a:avLst/>
          </a:prstGeom>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rPr>
              <a:t>FÓRMULA DE LA</a:t>
            </a:r>
          </a:p>
          <a:p>
            <a:pPr algn="ctr"/>
            <a:r>
              <a:rPr lang="es-CO" sz="2800" b="1" dirty="0">
                <a:solidFill>
                  <a:schemeClr val="tx1"/>
                </a:solidFill>
              </a:rPr>
              <a:t>CORRUPCIÓN **</a:t>
            </a:r>
          </a:p>
          <a:p>
            <a:pPr algn="ctr"/>
            <a:r>
              <a:rPr lang="es-CO" sz="1350" b="1" dirty="0">
                <a:solidFill>
                  <a:schemeClr val="bg1"/>
                </a:solidFill>
              </a:rPr>
              <a:t>(metafóricamente)</a:t>
            </a:r>
          </a:p>
        </p:txBody>
      </p:sp>
      <p:sp>
        <p:nvSpPr>
          <p:cNvPr id="4" name="Rectángulo 3"/>
          <p:cNvSpPr/>
          <p:nvPr/>
        </p:nvSpPr>
        <p:spPr>
          <a:xfrm>
            <a:off x="121185" y="6233037"/>
            <a:ext cx="2017783" cy="30082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25" dirty="0">
                <a:solidFill>
                  <a:schemeClr val="tx1"/>
                </a:solidFill>
              </a:rPr>
              <a:t>**</a:t>
            </a:r>
            <a:r>
              <a:rPr lang="es-CO" sz="825" b="1" dirty="0">
                <a:solidFill>
                  <a:srgbClr val="40558A"/>
                </a:solidFill>
                <a:latin typeface="Calibri"/>
              </a:rPr>
              <a:t>Fórmula Propuesta por </a:t>
            </a:r>
            <a:r>
              <a:rPr lang="es-MX" sz="825" b="1" dirty="0">
                <a:solidFill>
                  <a:srgbClr val="40558A"/>
                </a:solidFill>
                <a:latin typeface="Calibri"/>
              </a:rPr>
              <a:t>Robert </a:t>
            </a:r>
            <a:r>
              <a:rPr lang="en-US" sz="825" b="1" dirty="0">
                <a:solidFill>
                  <a:srgbClr val="40558A"/>
                </a:solidFill>
                <a:latin typeface="Calibri"/>
              </a:rPr>
              <a:t>Klitgaard</a:t>
            </a:r>
            <a:endParaRPr lang="en-US" sz="825" dirty="0"/>
          </a:p>
        </p:txBody>
      </p:sp>
      <p:sp>
        <p:nvSpPr>
          <p:cNvPr id="5" name="Rectángulo redondeado 4"/>
          <p:cNvSpPr/>
          <p:nvPr/>
        </p:nvSpPr>
        <p:spPr>
          <a:xfrm>
            <a:off x="3436146" y="2823275"/>
            <a:ext cx="4760404" cy="918341"/>
          </a:xfrm>
          <a:prstGeom prst="roundRect">
            <a:avLst/>
          </a:prstGeom>
          <a:solidFill>
            <a:schemeClr val="tx2">
              <a:lumMod val="40000"/>
              <a:lumOff val="6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01" b="1" dirty="0">
                <a:solidFill>
                  <a:srgbClr val="FF0000"/>
                </a:solidFill>
              </a:rPr>
              <a:t>C</a:t>
            </a:r>
            <a:r>
              <a:rPr lang="es-CO" sz="3301" b="1" dirty="0">
                <a:solidFill>
                  <a:schemeClr val="tx1"/>
                </a:solidFill>
              </a:rPr>
              <a:t> = </a:t>
            </a:r>
            <a:r>
              <a:rPr lang="es-CO" sz="3301" b="1" dirty="0">
                <a:solidFill>
                  <a:srgbClr val="002060"/>
                </a:solidFill>
              </a:rPr>
              <a:t>M</a:t>
            </a:r>
            <a:r>
              <a:rPr lang="es-CO" sz="3301" b="1" dirty="0">
                <a:solidFill>
                  <a:schemeClr val="tx1"/>
                </a:solidFill>
              </a:rPr>
              <a:t> + </a:t>
            </a:r>
            <a:r>
              <a:rPr lang="es-CO" sz="3301" b="1" dirty="0">
                <a:solidFill>
                  <a:schemeClr val="accent2">
                    <a:lumMod val="75000"/>
                  </a:schemeClr>
                </a:solidFill>
              </a:rPr>
              <a:t>D</a:t>
            </a:r>
            <a:r>
              <a:rPr lang="es-CO" sz="3301" b="1" dirty="0">
                <a:solidFill>
                  <a:schemeClr val="tx1"/>
                </a:solidFill>
              </a:rPr>
              <a:t> - </a:t>
            </a:r>
            <a:r>
              <a:rPr lang="es-CO" sz="3301" b="1" dirty="0">
                <a:solidFill>
                  <a:schemeClr val="accent2">
                    <a:lumMod val="50000"/>
                  </a:schemeClr>
                </a:solidFill>
              </a:rPr>
              <a:t>RC</a:t>
            </a:r>
          </a:p>
        </p:txBody>
      </p:sp>
      <p:sp>
        <p:nvSpPr>
          <p:cNvPr id="6" name="Rectángulo 5"/>
          <p:cNvSpPr/>
          <p:nvPr/>
        </p:nvSpPr>
        <p:spPr>
          <a:xfrm>
            <a:off x="2279126" y="3959498"/>
            <a:ext cx="6670713" cy="461665"/>
          </a:xfrm>
          <a:prstGeom prst="rect">
            <a:avLst/>
          </a:prstGeom>
        </p:spPr>
        <p:txBody>
          <a:bodyPr wrap="square">
            <a:spAutoFit/>
          </a:bodyPr>
          <a:lstStyle/>
          <a:p>
            <a:r>
              <a:rPr lang="es-CO" sz="1053" b="1" dirty="0">
                <a:solidFill>
                  <a:srgbClr val="002060"/>
                </a:solidFill>
              </a:rPr>
              <a:t>                </a:t>
            </a:r>
            <a:r>
              <a:rPr lang="es-CO" sz="2400" b="1" dirty="0">
                <a:solidFill>
                  <a:srgbClr val="002060"/>
                </a:solidFill>
              </a:rPr>
              <a:t>M  = </a:t>
            </a:r>
            <a:r>
              <a:rPr lang="es-CL" sz="2400" b="1" dirty="0">
                <a:solidFill>
                  <a:srgbClr val="002060"/>
                </a:solidFill>
              </a:rPr>
              <a:t>Monopolio de la decisión</a:t>
            </a:r>
            <a:endParaRPr lang="es-CO" sz="2400" b="1" dirty="0">
              <a:solidFill>
                <a:srgbClr val="002060"/>
              </a:solidFill>
            </a:endParaRPr>
          </a:p>
        </p:txBody>
      </p:sp>
      <p:sp>
        <p:nvSpPr>
          <p:cNvPr id="7" name="Rectángulo 6"/>
          <p:cNvSpPr/>
          <p:nvPr/>
        </p:nvSpPr>
        <p:spPr>
          <a:xfrm>
            <a:off x="2229550" y="4340629"/>
            <a:ext cx="6956598" cy="461665"/>
          </a:xfrm>
          <a:prstGeom prst="rect">
            <a:avLst/>
          </a:prstGeom>
        </p:spPr>
        <p:txBody>
          <a:bodyPr wrap="square">
            <a:spAutoFit/>
          </a:bodyPr>
          <a:lstStyle/>
          <a:p>
            <a:r>
              <a:rPr lang="es-CO" sz="1053" b="1" dirty="0">
                <a:solidFill>
                  <a:schemeClr val="accent2">
                    <a:lumMod val="75000"/>
                  </a:schemeClr>
                </a:solidFill>
              </a:rPr>
              <a:t>                   </a:t>
            </a:r>
            <a:r>
              <a:rPr lang="es-CO" sz="2400" b="1" dirty="0">
                <a:solidFill>
                  <a:schemeClr val="accent2">
                    <a:lumMod val="75000"/>
                  </a:schemeClr>
                </a:solidFill>
              </a:rPr>
              <a:t>D</a:t>
            </a:r>
            <a:r>
              <a:rPr lang="es-CO" sz="2000" b="1" dirty="0">
                <a:solidFill>
                  <a:schemeClr val="accent2">
                    <a:lumMod val="75000"/>
                  </a:schemeClr>
                </a:solidFill>
              </a:rPr>
              <a:t>   = </a:t>
            </a:r>
            <a:r>
              <a:rPr lang="es-CL" sz="2000" b="1" dirty="0">
                <a:solidFill>
                  <a:schemeClr val="accent2">
                    <a:lumMod val="75000"/>
                  </a:schemeClr>
                </a:solidFill>
              </a:rPr>
              <a:t>Discrecionalidad de las decisiones y procesos</a:t>
            </a:r>
            <a:endParaRPr lang="es-CO" sz="2000" b="1" dirty="0">
              <a:solidFill>
                <a:schemeClr val="accent2">
                  <a:lumMod val="75000"/>
                </a:schemeClr>
              </a:solidFill>
            </a:endParaRPr>
          </a:p>
        </p:txBody>
      </p:sp>
      <p:sp>
        <p:nvSpPr>
          <p:cNvPr id="8" name="Rectángulo 7"/>
          <p:cNvSpPr/>
          <p:nvPr/>
        </p:nvSpPr>
        <p:spPr>
          <a:xfrm>
            <a:off x="1736907" y="4664749"/>
            <a:ext cx="7682388" cy="600293"/>
          </a:xfrm>
          <a:prstGeom prst="rect">
            <a:avLst/>
          </a:prstGeom>
        </p:spPr>
        <p:txBody>
          <a:bodyPr wrap="square">
            <a:spAutoFit/>
          </a:bodyPr>
          <a:lstStyle/>
          <a:p>
            <a:pPr algn="just"/>
            <a:r>
              <a:rPr lang="es-CO" sz="1053" b="1" dirty="0">
                <a:solidFill>
                  <a:schemeClr val="accent2">
                    <a:lumMod val="50000"/>
                  </a:schemeClr>
                </a:solidFill>
              </a:rPr>
              <a:t>                            </a:t>
            </a:r>
            <a:r>
              <a:rPr lang="es-CO" sz="3301" b="1" dirty="0">
                <a:solidFill>
                  <a:schemeClr val="accent2">
                    <a:lumMod val="50000"/>
                  </a:schemeClr>
                </a:solidFill>
              </a:rPr>
              <a:t>RC</a:t>
            </a:r>
            <a:r>
              <a:rPr lang="es-CO" sz="1053" b="1" dirty="0">
                <a:solidFill>
                  <a:schemeClr val="accent2">
                    <a:lumMod val="50000"/>
                  </a:schemeClr>
                </a:solidFill>
              </a:rPr>
              <a:t>    </a:t>
            </a:r>
            <a:r>
              <a:rPr lang="es-CO" sz="2000" b="1" dirty="0">
                <a:solidFill>
                  <a:schemeClr val="accent2">
                    <a:lumMod val="75000"/>
                  </a:schemeClr>
                </a:solidFill>
              </a:rPr>
              <a:t>=</a:t>
            </a:r>
            <a:r>
              <a:rPr lang="es-CO" sz="1053" b="1" dirty="0">
                <a:solidFill>
                  <a:schemeClr val="accent2">
                    <a:lumMod val="50000"/>
                  </a:schemeClr>
                </a:solidFill>
              </a:rPr>
              <a:t>    </a:t>
            </a:r>
            <a:r>
              <a:rPr lang="es-CL" sz="2000" b="1" dirty="0">
                <a:solidFill>
                  <a:schemeClr val="accent2">
                    <a:lumMod val="50000"/>
                  </a:schemeClr>
                </a:solidFill>
              </a:rPr>
              <a:t>Rendición de Cuentas (</a:t>
            </a:r>
            <a:r>
              <a:rPr lang="en-US" sz="2000" b="1" dirty="0">
                <a:solidFill>
                  <a:schemeClr val="accent2">
                    <a:lumMod val="50000"/>
                  </a:schemeClr>
                </a:solidFill>
              </a:rPr>
              <a:t>Accountability</a:t>
            </a:r>
            <a:r>
              <a:rPr lang="es-CL" sz="2000" b="1" dirty="0">
                <a:solidFill>
                  <a:schemeClr val="accent2">
                    <a:lumMod val="50000"/>
                  </a:schemeClr>
                </a:solidFill>
              </a:rPr>
              <a:t>) Transparencia </a:t>
            </a:r>
            <a:endParaRPr lang="es-CO" sz="2000" b="1" dirty="0">
              <a:solidFill>
                <a:schemeClr val="accent2">
                  <a:lumMod val="50000"/>
                </a:schemeClr>
              </a:solidFill>
            </a:endParaRPr>
          </a:p>
        </p:txBody>
      </p:sp>
    </p:spTree>
    <p:extLst>
      <p:ext uri="{BB962C8B-B14F-4D97-AF65-F5344CB8AC3E}">
        <p14:creationId xmlns:p14="http://schemas.microsoft.com/office/powerpoint/2010/main" val="4127614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93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127708"/>
            <a:ext cx="9143999" cy="1054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200" b="1" kern="0" dirty="0">
                <a:cs typeface="Times New Roman" panose="02020603050405020304" pitchFamily="18" charset="0"/>
              </a:rPr>
              <a:t>¿POR QUÉ LAS CUENTAS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04" y="2181909"/>
            <a:ext cx="9171807" cy="4642060"/>
          </a:xfrm>
          <a:prstGeom prst="rect">
            <a:avLst/>
          </a:prstGeom>
        </p:spPr>
      </p:pic>
      <p:sp>
        <p:nvSpPr>
          <p:cNvPr id="4" name="CuadroTexto 5"/>
          <p:cNvSpPr txBox="1"/>
          <p:nvPr/>
        </p:nvSpPr>
        <p:spPr>
          <a:xfrm>
            <a:off x="5388599" y="2468638"/>
            <a:ext cx="2578687" cy="9140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64566" y="4743686"/>
            <a:ext cx="3074743" cy="9694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88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2880" b="1" dirty="0">
                <a:solidFill>
                  <a:srgbClr val="000000"/>
                </a:solidFill>
                <a:latin typeface="Arial Narrow" pitchFamily="34" charset="0"/>
              </a:rPr>
              <a:t>de Paz</a:t>
            </a:r>
          </a:p>
        </p:txBody>
      </p:sp>
      <p:sp>
        <p:nvSpPr>
          <p:cNvPr id="6" name="Flecha curvada hacia la izquierda 7"/>
          <p:cNvSpPr/>
          <p:nvPr/>
        </p:nvSpPr>
        <p:spPr bwMode="auto">
          <a:xfrm>
            <a:off x="7591813" y="2929554"/>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9768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089105" y="4008358"/>
            <a:ext cx="7306056" cy="584775"/>
          </a:xfrm>
          <a:prstGeom prst="rect">
            <a:avLst/>
          </a:prstGeom>
        </p:spPr>
        <p:txBody>
          <a:bodyPr wrap="square">
            <a:spAutoFit/>
          </a:bodyPr>
          <a:lstStyle/>
          <a:p>
            <a:pPr algn="ctr"/>
            <a:r>
              <a:rPr lang="es-CO" sz="3200" b="1" dirty="0"/>
              <a:t>CONVERGENCIA CONTABLE PÚBLICA   </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5436" y="4623583"/>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4 Imagen"/>
          <p:cNvPicPr/>
          <p:nvPr/>
        </p:nvPicPr>
        <p:blipFill>
          <a:blip r:embed="rId3" cstate="email">
            <a:extLst>
              <a:ext uri="{28A0092B-C50C-407E-A947-70E740481C1C}">
                <a14:useLocalDpi xmlns:a14="http://schemas.microsoft.com/office/drawing/2010/main"/>
              </a:ext>
            </a:extLst>
          </a:blip>
          <a:stretch>
            <a:fillRect/>
          </a:stretch>
        </p:blipFill>
        <p:spPr>
          <a:xfrm>
            <a:off x="3464421" y="1228463"/>
            <a:ext cx="2270615" cy="2867020"/>
          </a:xfrm>
          <a:prstGeom prst="rect">
            <a:avLst/>
          </a:prstGeom>
          <a:scene3d>
            <a:camera prst="isometricOffAxis1Right"/>
            <a:lightRig rig="threePt" dir="t"/>
          </a:scene3d>
        </p:spPr>
      </p:pic>
      <p:sp>
        <p:nvSpPr>
          <p:cNvPr id="5" name="Rectángulo 6"/>
          <p:cNvSpPr/>
          <p:nvPr/>
        </p:nvSpPr>
        <p:spPr>
          <a:xfrm>
            <a:off x="4542913" y="5076381"/>
            <a:ext cx="4536504" cy="646331"/>
          </a:xfrm>
          <a:prstGeom prst="rect">
            <a:avLst/>
          </a:prstGeom>
        </p:spPr>
        <p:txBody>
          <a:bodyPr wrap="square">
            <a:spAutoFit/>
          </a:bodyPr>
          <a:lstStyle/>
          <a:p>
            <a:pPr algn="ctr"/>
            <a:r>
              <a:rPr lang="es-CO" sz="3600" b="1" dirty="0"/>
              <a:t>… Una Realidad</a:t>
            </a:r>
            <a:endParaRPr lang="es-CO" sz="3600" dirty="0"/>
          </a:p>
        </p:txBody>
      </p:sp>
      <p:pic>
        <p:nvPicPr>
          <p:cNvPr id="6"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483940">
            <a:off x="4576493" y="2308982"/>
            <a:ext cx="3197064" cy="945078"/>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800" y="1811794"/>
            <a:ext cx="2720111" cy="4168302"/>
          </a:xfrm>
          <a:prstGeom prst="rect">
            <a:avLst/>
          </a:prstGeom>
        </p:spPr>
      </p:pic>
      <p:sp>
        <p:nvSpPr>
          <p:cNvPr id="11" name="CuadroTexto 10"/>
          <p:cNvSpPr txBox="1"/>
          <p:nvPr/>
        </p:nvSpPr>
        <p:spPr>
          <a:xfrm>
            <a:off x="1748794" y="1973407"/>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12" name="CuadroTexto 11"/>
          <p:cNvSpPr txBox="1"/>
          <p:nvPr/>
        </p:nvSpPr>
        <p:spPr>
          <a:xfrm>
            <a:off x="553851" y="3459307"/>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13" name="CuadroTexto 12"/>
          <p:cNvSpPr txBox="1"/>
          <p:nvPr/>
        </p:nvSpPr>
        <p:spPr>
          <a:xfrm>
            <a:off x="1732342" y="5099124"/>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84251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55" presetClass="exit" presetSubtype="0" fill="hold" grpId="0" nodeType="withEffect">
                                  <p:stCondLst>
                                    <p:cond delay="500"/>
                                  </p:stCondLst>
                                  <p:childTnLst>
                                    <p:anim calcmode="lin" valueType="num">
                                      <p:cBhvr>
                                        <p:cTn id="19" dur="1000"/>
                                        <p:tgtEl>
                                          <p:spTgt spid="11"/>
                                        </p:tgtEl>
                                        <p:attrNameLst>
                                          <p:attrName>ppt_w</p:attrName>
                                        </p:attrNameLst>
                                      </p:cBhvr>
                                      <p:tavLst>
                                        <p:tav tm="0">
                                          <p:val>
                                            <p:strVal val="ppt_w"/>
                                          </p:val>
                                        </p:tav>
                                        <p:tav tm="100000">
                                          <p:val>
                                            <p:strVal val="ppt_w*0.70"/>
                                          </p:val>
                                        </p:tav>
                                      </p:tavLst>
                                    </p:anim>
                                    <p:anim calcmode="lin" valueType="num">
                                      <p:cBhvr>
                                        <p:cTn id="20" dur="1000"/>
                                        <p:tgtEl>
                                          <p:spTgt spid="11"/>
                                        </p:tgtEl>
                                        <p:attrNameLst>
                                          <p:attrName>ppt_h</p:attrName>
                                        </p:attrNameLst>
                                      </p:cBhvr>
                                      <p:tavLst>
                                        <p:tav tm="0">
                                          <p:val>
                                            <p:strVal val="ppt_h"/>
                                          </p:val>
                                        </p:tav>
                                        <p:tav tm="100000">
                                          <p:val>
                                            <p:strVal val="ppt_h"/>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55" presetClass="exit" presetSubtype="0" fill="hold" grpId="0" nodeType="withEffect">
                                  <p:stCondLst>
                                    <p:cond delay="1000"/>
                                  </p:stCondLst>
                                  <p:childTnLst>
                                    <p:anim calcmode="lin" valueType="num">
                                      <p:cBhvr>
                                        <p:cTn id="24" dur="1000"/>
                                        <p:tgtEl>
                                          <p:spTgt spid="12"/>
                                        </p:tgtEl>
                                        <p:attrNameLst>
                                          <p:attrName>ppt_w</p:attrName>
                                        </p:attrNameLst>
                                      </p:cBhvr>
                                      <p:tavLst>
                                        <p:tav tm="0">
                                          <p:val>
                                            <p:strVal val="ppt_w"/>
                                          </p:val>
                                        </p:tav>
                                        <p:tav tm="100000">
                                          <p:val>
                                            <p:strVal val="ppt_w*0.70"/>
                                          </p:val>
                                        </p:tav>
                                      </p:tavLst>
                                    </p:anim>
                                    <p:anim calcmode="lin" valueType="num">
                                      <p:cBhvr>
                                        <p:cTn id="25" dur="1000"/>
                                        <p:tgtEl>
                                          <p:spTgt spid="12"/>
                                        </p:tgtEl>
                                        <p:attrNameLst>
                                          <p:attrName>ppt_h</p:attrName>
                                        </p:attrNameLst>
                                      </p:cBhvr>
                                      <p:tavLst>
                                        <p:tav tm="0">
                                          <p:val>
                                            <p:strVal val="ppt_h"/>
                                          </p:val>
                                        </p:tav>
                                        <p:tav tm="100000">
                                          <p:val>
                                            <p:strVal val="ppt_h"/>
                                          </p:val>
                                        </p:tav>
                                      </p:tavLst>
                                    </p:anim>
                                    <p:animEffect transition="out" filter="fade">
                                      <p:cBhvr>
                                        <p:cTn id="26" dur="1000"/>
                                        <p:tgtEl>
                                          <p:spTgt spid="12"/>
                                        </p:tgtEl>
                                      </p:cBhvr>
                                    </p:animEffect>
                                    <p:set>
                                      <p:cBhvr>
                                        <p:cTn id="27" dur="1" fill="hold">
                                          <p:stCondLst>
                                            <p:cond delay="999"/>
                                          </p:stCondLst>
                                        </p:cTn>
                                        <p:tgtEl>
                                          <p:spTgt spid="12"/>
                                        </p:tgtEl>
                                        <p:attrNameLst>
                                          <p:attrName>style.visibility</p:attrName>
                                        </p:attrNameLst>
                                      </p:cBhvr>
                                      <p:to>
                                        <p:strVal val="hidden"/>
                                      </p:to>
                                    </p:set>
                                  </p:childTnLst>
                                </p:cTn>
                              </p:par>
                            </p:childTnLst>
                          </p:cTn>
                        </p:par>
                        <p:par>
                          <p:cTn id="28" fill="hold">
                            <p:stCondLst>
                              <p:cond delay="2000"/>
                            </p:stCondLst>
                            <p:childTnLst>
                              <p:par>
                                <p:cTn id="29" presetID="55" presetClass="exit" presetSubtype="0" fill="hold" grpId="0" nodeType="afterEffect">
                                  <p:stCondLst>
                                    <p:cond delay="0"/>
                                  </p:stCondLst>
                                  <p:childTnLst>
                                    <p:anim calcmode="lin" valueType="num">
                                      <p:cBhvr>
                                        <p:cTn id="30" dur="1000"/>
                                        <p:tgtEl>
                                          <p:spTgt spid="13"/>
                                        </p:tgtEl>
                                        <p:attrNameLst>
                                          <p:attrName>ppt_w</p:attrName>
                                        </p:attrNameLst>
                                      </p:cBhvr>
                                      <p:tavLst>
                                        <p:tav tm="0">
                                          <p:val>
                                            <p:strVal val="ppt_w"/>
                                          </p:val>
                                        </p:tav>
                                        <p:tav tm="100000">
                                          <p:val>
                                            <p:strVal val="ppt_w*0.70"/>
                                          </p:val>
                                        </p:tav>
                                      </p:tavLst>
                                    </p:anim>
                                    <p:anim calcmode="lin" valueType="num">
                                      <p:cBhvr>
                                        <p:cTn id="31" dur="1000"/>
                                        <p:tgtEl>
                                          <p:spTgt spid="13"/>
                                        </p:tgtEl>
                                        <p:attrNameLst>
                                          <p:attrName>ppt_h</p:attrName>
                                        </p:attrNameLst>
                                      </p:cBhvr>
                                      <p:tavLst>
                                        <p:tav tm="0">
                                          <p:val>
                                            <p:strVal val="ppt_h"/>
                                          </p:val>
                                        </p:tav>
                                        <p:tav tm="100000">
                                          <p:val>
                                            <p:strVal val="ppt_h"/>
                                          </p:val>
                                        </p:tav>
                                      </p:tavLst>
                                    </p:anim>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D8523B-79F9-4635-B6B8-E2466E563B6C}"/>
              </a:ext>
            </a:extLst>
          </p:cNvPr>
          <p:cNvSpPr/>
          <p:nvPr/>
        </p:nvSpPr>
        <p:spPr bwMode="auto">
          <a:xfrm>
            <a:off x="134938" y="4970190"/>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5" name="Forma en L 4">
            <a:extLst>
              <a:ext uri="{FF2B5EF4-FFF2-40B4-BE49-F238E27FC236}">
                <a16:creationId xmlns:a16="http://schemas.microsoft.com/office/drawing/2014/main" id="{38BF2BBD-7624-418E-A963-BD42357F1F90}"/>
              </a:ext>
            </a:extLst>
          </p:cNvPr>
          <p:cNvSpPr/>
          <p:nvPr/>
        </p:nvSpPr>
        <p:spPr>
          <a:xfrm rot="5400000">
            <a:off x="303252" y="5314997"/>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6" name="Forma en L 5">
            <a:extLst>
              <a:ext uri="{FF2B5EF4-FFF2-40B4-BE49-F238E27FC236}">
                <a16:creationId xmlns:a16="http://schemas.microsoft.com/office/drawing/2014/main" id="{A002FDA0-07BA-4FA6-A233-2AF2412FD4FB}"/>
              </a:ext>
            </a:extLst>
          </p:cNvPr>
          <p:cNvSpPr/>
          <p:nvPr/>
        </p:nvSpPr>
        <p:spPr>
          <a:xfrm rot="5400000">
            <a:off x="2798045" y="4611170"/>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7864B052-36C0-4ECA-B13D-31494EA5DB24}"/>
              </a:ext>
            </a:extLst>
          </p:cNvPr>
          <p:cNvSpPr/>
          <p:nvPr/>
        </p:nvSpPr>
        <p:spPr>
          <a:xfrm rot="5400000">
            <a:off x="3991571" y="4255167"/>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B625DC95-77D6-4A72-B72C-52035B18CC5D}"/>
              </a:ext>
            </a:extLst>
          </p:cNvPr>
          <p:cNvSpPr/>
          <p:nvPr/>
        </p:nvSpPr>
        <p:spPr>
          <a:xfrm rot="5400000">
            <a:off x="5257450" y="3730025"/>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9" name="Forma en L 8">
            <a:extLst>
              <a:ext uri="{FF2B5EF4-FFF2-40B4-BE49-F238E27FC236}">
                <a16:creationId xmlns:a16="http://schemas.microsoft.com/office/drawing/2014/main" id="{2228E8EC-97FE-457F-B386-459DFCA0B7E5}"/>
              </a:ext>
            </a:extLst>
          </p:cNvPr>
          <p:cNvSpPr/>
          <p:nvPr/>
        </p:nvSpPr>
        <p:spPr>
          <a:xfrm rot="5400000">
            <a:off x="6614660" y="3096458"/>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4744765"/>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4234284"/>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3898628"/>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3030559"/>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3628520"/>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4257932"/>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5210943"/>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8525" y="4571728"/>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4909865"/>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4498703"/>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3763" y="4933678"/>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3393803"/>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3981178"/>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3" name="Rectángulo 22">
            <a:extLst>
              <a:ext uri="{FF2B5EF4-FFF2-40B4-BE49-F238E27FC236}">
                <a16:creationId xmlns:a16="http://schemas.microsoft.com/office/drawing/2014/main" id="{C9D8523B-79F9-4635-B6B8-E2466E563B6C}"/>
              </a:ext>
            </a:extLst>
          </p:cNvPr>
          <p:cNvSpPr/>
          <p:nvPr/>
        </p:nvSpPr>
        <p:spPr bwMode="auto">
          <a:xfrm>
            <a:off x="6411913" y="2808015"/>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4" name="Grupo 23"/>
          <p:cNvGrpSpPr>
            <a:grpSpLocks/>
          </p:cNvGrpSpPr>
          <p:nvPr/>
        </p:nvGrpSpPr>
        <p:grpSpPr bwMode="auto">
          <a:xfrm>
            <a:off x="6524625" y="3322365"/>
            <a:ext cx="1098550" cy="846138"/>
            <a:chOff x="-251230" y="1547017"/>
            <a:chExt cx="4391238" cy="5941918"/>
          </a:xfrm>
        </p:grpSpPr>
        <p:sp>
          <p:nvSpPr>
            <p:cNvPr id="25"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6" name="CuadroTexto 25">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7" name="Rectángulo 26">
            <a:extLst>
              <a:ext uri="{FF2B5EF4-FFF2-40B4-BE49-F238E27FC236}">
                <a16:creationId xmlns:a16="http://schemas.microsoft.com/office/drawing/2014/main" id="{5969EE2D-C74A-4A1F-8948-2F57C63C0449}"/>
              </a:ext>
            </a:extLst>
          </p:cNvPr>
          <p:cNvSpPr/>
          <p:nvPr/>
        </p:nvSpPr>
        <p:spPr bwMode="auto">
          <a:xfrm>
            <a:off x="1101725" y="2025378"/>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CuadroTexto 27">
            <a:extLst>
              <a:ext uri="{FF2B5EF4-FFF2-40B4-BE49-F238E27FC236}">
                <a16:creationId xmlns:a16="http://schemas.microsoft.com/office/drawing/2014/main" id="{C009E52E-6E68-46D6-AEF6-ED1EF3113AC8}"/>
              </a:ext>
            </a:extLst>
          </p:cNvPr>
          <p:cNvSpPr txBox="1"/>
          <p:nvPr/>
        </p:nvSpPr>
        <p:spPr>
          <a:xfrm>
            <a:off x="1158875" y="2628628"/>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29" name="CuadroTexto 28">
            <a:extLst>
              <a:ext uri="{FF2B5EF4-FFF2-40B4-BE49-F238E27FC236}">
                <a16:creationId xmlns:a16="http://schemas.microsoft.com/office/drawing/2014/main" id="{7AFB373F-C29C-437B-964C-BF43870BF856}"/>
              </a:ext>
            </a:extLst>
          </p:cNvPr>
          <p:cNvSpPr txBox="1"/>
          <p:nvPr/>
        </p:nvSpPr>
        <p:spPr>
          <a:xfrm>
            <a:off x="2206625" y="2636565"/>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0" name="Forma en L 29">
            <a:extLst>
              <a:ext uri="{FF2B5EF4-FFF2-40B4-BE49-F238E27FC236}">
                <a16:creationId xmlns:a16="http://schemas.microsoft.com/office/drawing/2014/main" id="{CDAC5EE9-D01F-42F1-B39C-235D8C0C6307}"/>
              </a:ext>
            </a:extLst>
          </p:cNvPr>
          <p:cNvSpPr/>
          <p:nvPr/>
        </p:nvSpPr>
        <p:spPr>
          <a:xfrm rot="5400000">
            <a:off x="7956919" y="2306279"/>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1" name="Rectángulo 30">
            <a:extLst>
              <a:ext uri="{FF2B5EF4-FFF2-40B4-BE49-F238E27FC236}">
                <a16:creationId xmlns:a16="http://schemas.microsoft.com/office/drawing/2014/main" id="{C9D8523B-79F9-4635-B6B8-E2466E563B6C}"/>
              </a:ext>
            </a:extLst>
          </p:cNvPr>
          <p:cNvSpPr/>
          <p:nvPr/>
        </p:nvSpPr>
        <p:spPr bwMode="auto">
          <a:xfrm>
            <a:off x="7675563" y="2077765"/>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2" name="CuadroTexto 31">
            <a:extLst>
              <a:ext uri="{FF2B5EF4-FFF2-40B4-BE49-F238E27FC236}">
                <a16:creationId xmlns:a16="http://schemas.microsoft.com/office/drawing/2014/main" id="{94F933C1-2957-4413-9C7B-84BCD2422F6B}"/>
              </a:ext>
            </a:extLst>
          </p:cNvPr>
          <p:cNvSpPr txBox="1"/>
          <p:nvPr/>
        </p:nvSpPr>
        <p:spPr>
          <a:xfrm>
            <a:off x="7761288" y="2625453"/>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3" name="Rectángulo 32">
            <a:extLst>
              <a:ext uri="{FF2B5EF4-FFF2-40B4-BE49-F238E27FC236}">
                <a16:creationId xmlns:a16="http://schemas.microsoft.com/office/drawing/2014/main" id="{5969EE2D-C74A-4A1F-8948-2F57C63C0449}"/>
              </a:ext>
            </a:extLst>
          </p:cNvPr>
          <p:cNvSpPr/>
          <p:nvPr/>
        </p:nvSpPr>
        <p:spPr bwMode="auto">
          <a:xfrm>
            <a:off x="3551238" y="2026965"/>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4" name="CuadroTexto 33">
            <a:extLst>
              <a:ext uri="{FF2B5EF4-FFF2-40B4-BE49-F238E27FC236}">
                <a16:creationId xmlns:a16="http://schemas.microsoft.com/office/drawing/2014/main" id="{A49D649B-C3A0-4252-863F-61AC801893E7}"/>
              </a:ext>
            </a:extLst>
          </p:cNvPr>
          <p:cNvSpPr txBox="1"/>
          <p:nvPr/>
        </p:nvSpPr>
        <p:spPr>
          <a:xfrm>
            <a:off x="3605213" y="2569890"/>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0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5" name="Forma en L 34">
            <a:extLst>
              <a:ext uri="{FF2B5EF4-FFF2-40B4-BE49-F238E27FC236}">
                <a16:creationId xmlns:a16="http://schemas.microsoft.com/office/drawing/2014/main" id="{CDAC5EE9-D01F-42F1-B39C-235D8C0C6307}"/>
              </a:ext>
            </a:extLst>
          </p:cNvPr>
          <p:cNvSpPr/>
          <p:nvPr/>
        </p:nvSpPr>
        <p:spPr>
          <a:xfrm rot="5400000">
            <a:off x="6826419" y="5184693"/>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6" name="Rectángulo 35">
            <a:extLst>
              <a:ext uri="{FF2B5EF4-FFF2-40B4-BE49-F238E27FC236}">
                <a16:creationId xmlns:a16="http://schemas.microsoft.com/office/drawing/2014/main" id="{5969EE2D-C74A-4A1F-8948-2F57C63C0449}"/>
              </a:ext>
            </a:extLst>
          </p:cNvPr>
          <p:cNvSpPr/>
          <p:nvPr/>
        </p:nvSpPr>
        <p:spPr bwMode="auto">
          <a:xfrm>
            <a:off x="6524625" y="5003528"/>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7" name="CuadroTexto 36">
            <a:extLst>
              <a:ext uri="{FF2B5EF4-FFF2-40B4-BE49-F238E27FC236}">
                <a16:creationId xmlns:a16="http://schemas.microsoft.com/office/drawing/2014/main" id="{A49D649B-C3A0-4252-863F-61AC801893E7}"/>
              </a:ext>
            </a:extLst>
          </p:cNvPr>
          <p:cNvSpPr txBox="1"/>
          <p:nvPr/>
        </p:nvSpPr>
        <p:spPr>
          <a:xfrm>
            <a:off x="6578600" y="5528990"/>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8" name="Forma en L 37">
            <a:extLst>
              <a:ext uri="{FF2B5EF4-FFF2-40B4-BE49-F238E27FC236}">
                <a16:creationId xmlns:a16="http://schemas.microsoft.com/office/drawing/2014/main" id="{CDAC5EE9-D01F-42F1-B39C-235D8C0C6307}"/>
              </a:ext>
            </a:extLst>
          </p:cNvPr>
          <p:cNvSpPr/>
          <p:nvPr/>
        </p:nvSpPr>
        <p:spPr>
          <a:xfrm rot="5400000">
            <a:off x="1327040" y="2301340"/>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9" name="Forma en L 38">
            <a:extLst>
              <a:ext uri="{FF2B5EF4-FFF2-40B4-BE49-F238E27FC236}">
                <a16:creationId xmlns:a16="http://schemas.microsoft.com/office/drawing/2014/main" id="{CDAC5EE9-D01F-42F1-B39C-235D8C0C6307}"/>
              </a:ext>
            </a:extLst>
          </p:cNvPr>
          <p:cNvSpPr/>
          <p:nvPr/>
        </p:nvSpPr>
        <p:spPr>
          <a:xfrm rot="5400000">
            <a:off x="3735035" y="2317974"/>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CuadroTexto 39">
            <a:extLst>
              <a:ext uri="{FF2B5EF4-FFF2-40B4-BE49-F238E27FC236}">
                <a16:creationId xmlns:a16="http://schemas.microsoft.com/office/drawing/2014/main" id="{C009E52E-6E68-46D6-AEF6-ED1EF3113AC8}"/>
              </a:ext>
            </a:extLst>
          </p:cNvPr>
          <p:cNvSpPr txBox="1"/>
          <p:nvPr/>
        </p:nvSpPr>
        <p:spPr>
          <a:xfrm>
            <a:off x="203200" y="5530578"/>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1" name="Forma en L 40">
            <a:extLst>
              <a:ext uri="{FF2B5EF4-FFF2-40B4-BE49-F238E27FC236}">
                <a16:creationId xmlns:a16="http://schemas.microsoft.com/office/drawing/2014/main" id="{6D24C93B-EB57-43EE-A28F-1B6E5F9F23F5}"/>
              </a:ext>
            </a:extLst>
          </p:cNvPr>
          <p:cNvSpPr/>
          <p:nvPr/>
        </p:nvSpPr>
        <p:spPr>
          <a:xfrm rot="5400000">
            <a:off x="1553657" y="5056134"/>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2" name="Imagen 9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4450" y="1996803"/>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orma en L 42">
            <a:extLst>
              <a:ext uri="{FF2B5EF4-FFF2-40B4-BE49-F238E27FC236}">
                <a16:creationId xmlns:a16="http://schemas.microsoft.com/office/drawing/2014/main" id="{CDAC5EE9-D01F-42F1-B39C-235D8C0C6307}"/>
              </a:ext>
            </a:extLst>
          </p:cNvPr>
          <p:cNvSpPr/>
          <p:nvPr/>
        </p:nvSpPr>
        <p:spPr>
          <a:xfrm rot="5400000">
            <a:off x="2299247" y="2425879"/>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4" name="Imagen 4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35113" y="5286103"/>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orma en L 38">
            <a:extLst>
              <a:ext uri="{FF2B5EF4-FFF2-40B4-BE49-F238E27FC236}">
                <a16:creationId xmlns:a16="http://schemas.microsoft.com/office/drawing/2014/main" id="{CDAC5EE9-D01F-42F1-B39C-235D8C0C6307}"/>
              </a:ext>
            </a:extLst>
          </p:cNvPr>
          <p:cNvSpPr/>
          <p:nvPr/>
        </p:nvSpPr>
        <p:spPr>
          <a:xfrm rot="5400000">
            <a:off x="5428918" y="5070496"/>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6" name="Rectángulo 39">
            <a:extLst>
              <a:ext uri="{FF2B5EF4-FFF2-40B4-BE49-F238E27FC236}">
                <a16:creationId xmlns:a16="http://schemas.microsoft.com/office/drawing/2014/main" id="{5969EE2D-C74A-4A1F-8948-2F57C63C0449}"/>
              </a:ext>
            </a:extLst>
          </p:cNvPr>
          <p:cNvSpPr/>
          <p:nvPr/>
        </p:nvSpPr>
        <p:spPr bwMode="auto">
          <a:xfrm>
            <a:off x="5032375" y="5009878"/>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7" name="CuadroTexto 40">
            <a:extLst>
              <a:ext uri="{FF2B5EF4-FFF2-40B4-BE49-F238E27FC236}">
                <a16:creationId xmlns:a16="http://schemas.microsoft.com/office/drawing/2014/main" id="{A49D649B-C3A0-4252-863F-61AC801893E7}"/>
              </a:ext>
            </a:extLst>
          </p:cNvPr>
          <p:cNvSpPr txBox="1"/>
          <p:nvPr/>
        </p:nvSpPr>
        <p:spPr>
          <a:xfrm>
            <a:off x="4997450" y="5509940"/>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48" name="Rectángulo 47">
            <a:extLst>
              <a:ext uri="{FF2B5EF4-FFF2-40B4-BE49-F238E27FC236}">
                <a16:creationId xmlns:a16="http://schemas.microsoft.com/office/drawing/2014/main" id="{5969EE2D-C74A-4A1F-8948-2F57C63C0449}"/>
              </a:ext>
            </a:extLst>
          </p:cNvPr>
          <p:cNvSpPr/>
          <p:nvPr/>
        </p:nvSpPr>
        <p:spPr bwMode="auto">
          <a:xfrm>
            <a:off x="5676900" y="2063478"/>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49" name="Conector recto de flecha 102"/>
          <p:cNvCxnSpPr>
            <a:cxnSpLocks noChangeShapeType="1"/>
          </p:cNvCxnSpPr>
          <p:nvPr/>
        </p:nvCxnSpPr>
        <p:spPr bwMode="auto">
          <a:xfrm flipH="1">
            <a:off x="561991" y="2534457"/>
            <a:ext cx="5681758"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0" name="Forma en L 49">
            <a:extLst>
              <a:ext uri="{FF2B5EF4-FFF2-40B4-BE49-F238E27FC236}">
                <a16:creationId xmlns:a16="http://schemas.microsoft.com/office/drawing/2014/main" id="{CDAC5EE9-D01F-42F1-B39C-235D8C0C6307}"/>
              </a:ext>
            </a:extLst>
          </p:cNvPr>
          <p:cNvSpPr/>
          <p:nvPr/>
        </p:nvSpPr>
        <p:spPr>
          <a:xfrm rot="5400000">
            <a:off x="8235434" y="5221383"/>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1" name="Rectángulo 50">
            <a:extLst>
              <a:ext uri="{FF2B5EF4-FFF2-40B4-BE49-F238E27FC236}">
                <a16:creationId xmlns:a16="http://schemas.microsoft.com/office/drawing/2014/main" id="{5969EE2D-C74A-4A1F-8948-2F57C63C0449}"/>
              </a:ext>
            </a:extLst>
          </p:cNvPr>
          <p:cNvSpPr/>
          <p:nvPr/>
        </p:nvSpPr>
        <p:spPr bwMode="auto">
          <a:xfrm>
            <a:off x="7966960" y="4967207"/>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2" name="CuadroTexto 51">
            <a:extLst>
              <a:ext uri="{FF2B5EF4-FFF2-40B4-BE49-F238E27FC236}">
                <a16:creationId xmlns:a16="http://schemas.microsoft.com/office/drawing/2014/main" id="{A49D649B-C3A0-4252-863F-61AC801893E7}"/>
              </a:ext>
            </a:extLst>
          </p:cNvPr>
          <p:cNvSpPr txBox="1"/>
          <p:nvPr/>
        </p:nvSpPr>
        <p:spPr>
          <a:xfrm>
            <a:off x="8010761" y="5549584"/>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
        <p:nvSpPr>
          <p:cNvPr id="53" name="Rectángulo 52">
            <a:extLst>
              <a:ext uri="{FF2B5EF4-FFF2-40B4-BE49-F238E27FC236}">
                <a16:creationId xmlns:a16="http://schemas.microsoft.com/office/drawing/2014/main" id="{44345980-9AEA-4D14-AEFA-C5096CB490F2}"/>
              </a:ext>
            </a:extLst>
          </p:cNvPr>
          <p:cNvSpPr/>
          <p:nvPr/>
        </p:nvSpPr>
        <p:spPr bwMode="auto">
          <a:xfrm>
            <a:off x="203200" y="1279629"/>
            <a:ext cx="8644324" cy="401014"/>
          </a:xfrm>
          <a:prstGeom prst="rect">
            <a:avLst/>
          </a:prstGeom>
          <a:solidFill>
            <a:srgbClr val="9BBB59">
              <a:lumMod val="40000"/>
              <a:lumOff val="60000"/>
            </a:srgbClr>
          </a:solidFill>
          <a:ln w="6350" cap="flat" cmpd="sng" algn="ctr">
            <a:solidFill>
              <a:srgbClr val="9BBB59">
                <a:lumMod val="75000"/>
              </a:srgbClr>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DE LA CONVERGENCIA CONTABLE PÚBLICA  A PRÁCTICAS  LÍDERES INTERNACIONALES (NIIF - NICSP)</a:t>
            </a:r>
          </a:p>
        </p:txBody>
      </p:sp>
    </p:spTree>
    <p:extLst>
      <p:ext uri="{BB962C8B-B14F-4D97-AF65-F5344CB8AC3E}">
        <p14:creationId xmlns:p14="http://schemas.microsoft.com/office/powerpoint/2010/main" val="18610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par>
                                <p:cTn id="104" presetID="10" presetClass="entr" presetSubtype="0"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500"/>
                                        <p:tgtEl>
                                          <p:spTgt spid="5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8" grpId="0"/>
      <p:bldP spid="19" grpId="0"/>
      <p:bldP spid="21" grpId="0" animBg="1"/>
      <p:bldP spid="22" grpId="0"/>
      <p:bldP spid="23" grpId="0" animBg="1"/>
      <p:bldP spid="31" grpId="0" animBg="1"/>
      <p:bldP spid="32" grpId="0"/>
      <p:bldP spid="36" grpId="0" animBg="1"/>
      <p:bldP spid="37" grpId="0"/>
      <p:bldP spid="40" grpId="0"/>
      <p:bldP spid="46" grpId="0" animBg="1"/>
      <p:bldP spid="47" grpId="0"/>
      <p:bldP spid="51" grpId="0" animBg="1"/>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265414" y="12961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413" y="2309156"/>
            <a:ext cx="8879602" cy="4402976"/>
          </a:xfrm>
          <a:prstGeom prst="rect">
            <a:avLst/>
          </a:prstGeom>
        </p:spPr>
      </p:pic>
    </p:spTree>
    <p:extLst>
      <p:ext uri="{BB962C8B-B14F-4D97-AF65-F5344CB8AC3E}">
        <p14:creationId xmlns:p14="http://schemas.microsoft.com/office/powerpoint/2010/main" val="284493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08863" y="4422616"/>
            <a:ext cx="1624013" cy="16097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3" name="Rectángulo 2"/>
          <p:cNvSpPr/>
          <p:nvPr/>
        </p:nvSpPr>
        <p:spPr>
          <a:xfrm>
            <a:off x="5662613" y="4416266"/>
            <a:ext cx="1447800" cy="161607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4" name="Rectángulo 3"/>
          <p:cNvSpPr/>
          <p:nvPr/>
        </p:nvSpPr>
        <p:spPr>
          <a:xfrm>
            <a:off x="4011613" y="4414679"/>
            <a:ext cx="1382713" cy="1617662"/>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5" name="Rectángulo 4"/>
          <p:cNvSpPr/>
          <p:nvPr/>
        </p:nvSpPr>
        <p:spPr>
          <a:xfrm>
            <a:off x="2071688" y="4278154"/>
            <a:ext cx="1517650" cy="17541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6" name="Rectángulo 5"/>
          <p:cNvSpPr/>
          <p:nvPr/>
        </p:nvSpPr>
        <p:spPr>
          <a:xfrm>
            <a:off x="96838" y="4300379"/>
            <a:ext cx="1397000" cy="1731962"/>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7" name="Rectángulo 6"/>
          <p:cNvSpPr/>
          <p:nvPr/>
        </p:nvSpPr>
        <p:spPr>
          <a:xfrm>
            <a:off x="677863" y="2401729"/>
            <a:ext cx="2339975" cy="46037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500" b="0" i="0" u="none" strike="noStrike" kern="0" cap="none" spc="0" normalizeH="0" baseline="0" noProof="0" dirty="0">
              <a:ln>
                <a:noFill/>
              </a:ln>
              <a:solidFill>
                <a:prstClr val="black"/>
              </a:solidFill>
              <a:effectLst/>
              <a:uLnTx/>
              <a:uFillTx/>
            </a:endParaRPr>
          </a:p>
        </p:txBody>
      </p:sp>
      <p:sp>
        <p:nvSpPr>
          <p:cNvPr id="8" name="CuadroTexto 7"/>
          <p:cNvSpPr txBox="1"/>
          <p:nvPr/>
        </p:nvSpPr>
        <p:spPr>
          <a:xfrm>
            <a:off x="712788" y="2339816"/>
            <a:ext cx="2339975" cy="554038"/>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Procedimientos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Contables</a:t>
            </a:r>
          </a:p>
        </p:txBody>
      </p:sp>
      <p:sp>
        <p:nvSpPr>
          <p:cNvPr id="9" name="Rectángulo 8"/>
          <p:cNvSpPr/>
          <p:nvPr/>
        </p:nvSpPr>
        <p:spPr>
          <a:xfrm>
            <a:off x="5260976" y="2412841"/>
            <a:ext cx="2338387" cy="455613"/>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500" b="0" i="0" u="none" strike="noStrike" kern="0" cap="none" spc="0" normalizeH="0" baseline="0" noProof="0" dirty="0">
              <a:ln>
                <a:noFill/>
              </a:ln>
              <a:solidFill>
                <a:prstClr val="black"/>
              </a:solidFill>
              <a:effectLst/>
              <a:uLnTx/>
              <a:uFillTx/>
            </a:endParaRPr>
          </a:p>
        </p:txBody>
      </p:sp>
      <p:sp>
        <p:nvSpPr>
          <p:cNvPr id="10" name="CuadroTexto 9"/>
          <p:cNvSpPr txBox="1"/>
          <p:nvPr/>
        </p:nvSpPr>
        <p:spPr>
          <a:xfrm>
            <a:off x="5260976" y="2458879"/>
            <a:ext cx="2338387" cy="322262"/>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Guías de aplicación</a:t>
            </a:r>
          </a:p>
        </p:txBody>
      </p:sp>
      <p:sp>
        <p:nvSpPr>
          <p:cNvPr id="11" name="Rectángulo 10"/>
          <p:cNvSpPr/>
          <p:nvPr/>
        </p:nvSpPr>
        <p:spPr>
          <a:xfrm>
            <a:off x="4167188" y="3230404"/>
            <a:ext cx="998538" cy="8096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EMITIDAS</a:t>
            </a:r>
          </a:p>
        </p:txBody>
      </p:sp>
      <p:sp>
        <p:nvSpPr>
          <p:cNvPr id="12" name="Rectángulo 11"/>
          <p:cNvSpPr/>
          <p:nvPr/>
        </p:nvSpPr>
        <p:spPr>
          <a:xfrm>
            <a:off x="5829301" y="3230404"/>
            <a:ext cx="1181100" cy="8096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EN DESARROLLO</a:t>
            </a:r>
          </a:p>
        </p:txBody>
      </p:sp>
      <p:sp>
        <p:nvSpPr>
          <p:cNvPr id="13" name="Rectángulo 12"/>
          <p:cNvSpPr/>
          <p:nvPr/>
        </p:nvSpPr>
        <p:spPr>
          <a:xfrm>
            <a:off x="7645401" y="3217704"/>
            <a:ext cx="1249362" cy="8223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A DESARROLLAR </a:t>
            </a:r>
          </a:p>
        </p:txBody>
      </p:sp>
      <p:sp>
        <p:nvSpPr>
          <p:cNvPr id="14" name="CuadroTexto 13"/>
          <p:cNvSpPr txBox="1"/>
          <p:nvPr/>
        </p:nvSpPr>
        <p:spPr>
          <a:xfrm>
            <a:off x="4041776" y="4500404"/>
            <a:ext cx="1273175" cy="1016000"/>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-DEPRECIACIÓN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SUSTITUCIÓN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DE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COMPONENTES</a:t>
            </a:r>
            <a:endParaRPr kumimoji="0" lang="es-ES" sz="1200" b="0" i="0" u="none" strike="noStrike" kern="0" cap="none" spc="0" normalizeH="0" baseline="0" noProof="0" dirty="0">
              <a:ln>
                <a:noFill/>
              </a:ln>
              <a:solidFill>
                <a:prstClr val="black"/>
              </a:solidFill>
              <a:effectLst/>
              <a:uLnTx/>
              <a:uFillTx/>
            </a:endParaRPr>
          </a:p>
        </p:txBody>
      </p:sp>
      <p:sp>
        <p:nvSpPr>
          <p:cNvPr id="15" name="CuadroTexto 14"/>
          <p:cNvSpPr txBox="1"/>
          <p:nvPr/>
        </p:nvSpPr>
        <p:spPr>
          <a:xfrm>
            <a:off x="5613401" y="4455954"/>
            <a:ext cx="1576387" cy="1616075"/>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INVERSIONES EN</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TITULOS DE DEUDA</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CAMBIOS EN POLITICA Y CORRECCIÓN DE ERRORES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PROVISIONES Y CONTIGENCIAS ASOCIADAS A</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LITIGIOS</a:t>
            </a:r>
          </a:p>
        </p:txBody>
      </p:sp>
      <p:sp>
        <p:nvSpPr>
          <p:cNvPr id="16" name="CuadroTexto 15"/>
          <p:cNvSpPr txBox="1"/>
          <p:nvPr/>
        </p:nvSpPr>
        <p:spPr>
          <a:xfrm>
            <a:off x="7332663" y="4428966"/>
            <a:ext cx="1768475" cy="1546225"/>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CONCESIONES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MÉTODO</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PARTICIPACIÓN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PATRIMONIAL</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DETERIORO VALOR ACTIVOS NO GENERADORES DE EFECTIVO</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DETERIORO CUENTAS POR COBRAR</a:t>
            </a:r>
          </a:p>
        </p:txBody>
      </p:sp>
      <p:sp>
        <p:nvSpPr>
          <p:cNvPr id="17" name="Rectángulo 16"/>
          <p:cNvSpPr/>
          <p:nvPr/>
        </p:nvSpPr>
        <p:spPr>
          <a:xfrm>
            <a:off x="200026" y="3238341"/>
            <a:ext cx="998537" cy="57467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EMITIDOS</a:t>
            </a:r>
          </a:p>
        </p:txBody>
      </p:sp>
      <p:sp>
        <p:nvSpPr>
          <p:cNvPr id="18" name="Rectángulo 17"/>
          <p:cNvSpPr/>
          <p:nvPr/>
        </p:nvSpPr>
        <p:spPr>
          <a:xfrm>
            <a:off x="2276476" y="3241516"/>
            <a:ext cx="1171575" cy="5715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EN DESARROLLO</a:t>
            </a:r>
          </a:p>
        </p:txBody>
      </p:sp>
      <p:sp>
        <p:nvSpPr>
          <p:cNvPr id="19" name="CuadroTexto 18"/>
          <p:cNvSpPr txBox="1"/>
          <p:nvPr/>
        </p:nvSpPr>
        <p:spPr>
          <a:xfrm>
            <a:off x="61913" y="4359116"/>
            <a:ext cx="1479550" cy="1754188"/>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RECURSOS DEL SGR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PROCESOS JUDICIALES, ARBITRAJES, CONCILIACIONES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Y EMBARGOS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RECURSOS DEL SGSSS</a:t>
            </a:r>
          </a:p>
        </p:txBody>
      </p:sp>
      <p:sp>
        <p:nvSpPr>
          <p:cNvPr id="20" name="CuadroTexto 19"/>
          <p:cNvSpPr txBox="1"/>
          <p:nvPr/>
        </p:nvSpPr>
        <p:spPr>
          <a:xfrm>
            <a:off x="2071688" y="4305141"/>
            <a:ext cx="1673225" cy="1754188"/>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RECURSOS ENTREGADOS EN ADMINISTRACIÓN</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CONCESIONES DE INFRAESTRUCTURA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DE TRANSPORTE</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PASIVO PENSIONAL</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TRANSPORTE MASIVO</a:t>
            </a:r>
          </a:p>
        </p:txBody>
      </p:sp>
      <p:sp>
        <p:nvSpPr>
          <p:cNvPr id="21" name="Abrir llave 20"/>
          <p:cNvSpPr/>
          <p:nvPr/>
        </p:nvSpPr>
        <p:spPr>
          <a:xfrm rot="5400000">
            <a:off x="1697038" y="2044541"/>
            <a:ext cx="238125" cy="2073275"/>
          </a:xfrm>
          <a:prstGeom prst="leftBrace">
            <a:avLst/>
          </a:prstGeom>
          <a:no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22" name="Abrir llave 21"/>
          <p:cNvSpPr/>
          <p:nvPr/>
        </p:nvSpPr>
        <p:spPr>
          <a:xfrm rot="5400000">
            <a:off x="6288088" y="1249204"/>
            <a:ext cx="234950" cy="3689350"/>
          </a:xfrm>
          <a:prstGeom prst="leftBrace">
            <a:avLst/>
          </a:prstGeom>
          <a:noFill/>
          <a:ln w="19050" cap="flat" cmpd="sng" algn="ctr">
            <a:solidFill>
              <a:srgbClr val="4472C4"/>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23" name="Rectángulo redondeado 22"/>
          <p:cNvSpPr/>
          <p:nvPr/>
        </p:nvSpPr>
        <p:spPr>
          <a:xfrm>
            <a:off x="1198563" y="1536541"/>
            <a:ext cx="6572250" cy="557213"/>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ESTRATEGIAS DE LA CGN  PARA LA APLICACIÓN DEL MARCO NORMATIVO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PARA ENTIDADES DE GOBIERNO</a:t>
            </a:r>
            <a:endPar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24" name="Abrir llave 23"/>
          <p:cNvSpPr/>
          <p:nvPr/>
        </p:nvSpPr>
        <p:spPr>
          <a:xfrm rot="5400000">
            <a:off x="4049713" y="-22383"/>
            <a:ext cx="206375" cy="4610100"/>
          </a:xfrm>
          <a:prstGeom prst="leftBrace">
            <a:avLst/>
          </a:prstGeom>
          <a:no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25" name="Flecha derecha 24"/>
          <p:cNvSpPr/>
          <p:nvPr/>
        </p:nvSpPr>
        <p:spPr>
          <a:xfrm rot="5400000">
            <a:off x="543719" y="3985261"/>
            <a:ext cx="339725" cy="131762"/>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26" name="Flecha derecha 25"/>
          <p:cNvSpPr/>
          <p:nvPr/>
        </p:nvSpPr>
        <p:spPr>
          <a:xfrm rot="5400000">
            <a:off x="2706689" y="3971766"/>
            <a:ext cx="334962" cy="128587"/>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black"/>
              </a:solidFill>
              <a:effectLst/>
              <a:uLnTx/>
              <a:uFillTx/>
            </a:endParaRPr>
          </a:p>
        </p:txBody>
      </p:sp>
      <p:sp>
        <p:nvSpPr>
          <p:cNvPr id="27" name="Flecha derecha 26"/>
          <p:cNvSpPr/>
          <p:nvPr/>
        </p:nvSpPr>
        <p:spPr>
          <a:xfrm rot="5400000">
            <a:off x="4456113" y="4159091"/>
            <a:ext cx="352425" cy="142875"/>
          </a:xfrm>
          <a:prstGeom prst="rightArrow">
            <a:avLst/>
          </a:prstGeom>
          <a:solidFill>
            <a:srgbClr val="4472C4"/>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white"/>
              </a:solidFill>
              <a:effectLst/>
              <a:uLnTx/>
              <a:uFillTx/>
            </a:endParaRPr>
          </a:p>
        </p:txBody>
      </p:sp>
      <p:sp>
        <p:nvSpPr>
          <p:cNvPr id="28" name="Flecha derecha 27"/>
          <p:cNvSpPr/>
          <p:nvPr/>
        </p:nvSpPr>
        <p:spPr>
          <a:xfrm rot="5400000">
            <a:off x="6215064" y="4163853"/>
            <a:ext cx="354012" cy="131763"/>
          </a:xfrm>
          <a:prstGeom prst="rightArrow">
            <a:avLst/>
          </a:prstGeom>
          <a:solidFill>
            <a:srgbClr val="4472C4"/>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white"/>
              </a:solidFill>
              <a:effectLst/>
              <a:uLnTx/>
              <a:uFillTx/>
            </a:endParaRPr>
          </a:p>
        </p:txBody>
      </p:sp>
      <p:sp>
        <p:nvSpPr>
          <p:cNvPr id="29" name="Flecha derecha 28"/>
          <p:cNvSpPr/>
          <p:nvPr/>
        </p:nvSpPr>
        <p:spPr>
          <a:xfrm rot="5400000">
            <a:off x="8066088" y="4155916"/>
            <a:ext cx="338138" cy="134938"/>
          </a:xfrm>
          <a:prstGeom prst="rightArrow">
            <a:avLst/>
          </a:prstGeom>
          <a:solidFill>
            <a:srgbClr val="4472C4"/>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047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 calcmode="lin" valueType="num">
                                      <p:cBhvr additive="base">
                                        <p:cTn id="99" dur="500" fill="hold"/>
                                        <p:tgtEl>
                                          <p:spTgt spid="3"/>
                                        </p:tgtEl>
                                        <p:attrNameLst>
                                          <p:attrName>ppt_x</p:attrName>
                                        </p:attrNameLst>
                                      </p:cBhvr>
                                      <p:tavLst>
                                        <p:tav tm="0">
                                          <p:val>
                                            <p:strVal val="#ppt_x"/>
                                          </p:val>
                                        </p:tav>
                                        <p:tav tm="100000">
                                          <p:val>
                                            <p:strVal val="#ppt_x"/>
                                          </p:val>
                                        </p:tav>
                                      </p:tavLst>
                                    </p:anim>
                                    <p:anim calcmode="lin" valueType="num">
                                      <p:cBhvr additive="base">
                                        <p:cTn id="100" dur="500" fill="hold"/>
                                        <p:tgtEl>
                                          <p:spTgt spid="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additive="base">
                                        <p:cTn id="103" dur="500" fill="hold"/>
                                        <p:tgtEl>
                                          <p:spTgt spid="2"/>
                                        </p:tgtEl>
                                        <p:attrNameLst>
                                          <p:attrName>ppt_x</p:attrName>
                                        </p:attrNameLst>
                                      </p:cBhvr>
                                      <p:tavLst>
                                        <p:tav tm="0">
                                          <p:val>
                                            <p:strVal val="#ppt_x"/>
                                          </p:val>
                                        </p:tav>
                                        <p:tav tm="100000">
                                          <p:val>
                                            <p:strVal val="#ppt_x"/>
                                          </p:val>
                                        </p:tav>
                                      </p:tavLst>
                                    </p:anim>
                                    <p:anim calcmode="lin" valueType="num">
                                      <p:cBhvr additive="base">
                                        <p:cTn id="104" dur="500" fill="hold"/>
                                        <p:tgtEl>
                                          <p:spTgt spid="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animBg="1"/>
      <p:bldP spid="10" grpId="0"/>
      <p:bldP spid="11" grpId="0" animBg="1"/>
      <p:bldP spid="12" grpId="0" animBg="1"/>
      <p:bldP spid="13" grpId="0" animBg="1"/>
      <p:bldP spid="14" grpId="0"/>
      <p:bldP spid="15" grpId="0"/>
      <p:bldP spid="16" grpId="0"/>
      <p:bldP spid="17" grpId="0" animBg="1"/>
      <p:bldP spid="18" grpId="0" animBg="1"/>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D963CA0F-20DB-1548-8E99-FA14C598EA92}" vid="{34CA9A49-0251-AC46-81FA-C716D863930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Plantilla CIID2018 (1)</Template>
  <TotalTime>254</TotalTime>
  <Words>3873</Words>
  <Application>Microsoft Office PowerPoint</Application>
  <PresentationFormat>Presentación en pantalla (4:3)</PresentationFormat>
  <Paragraphs>622</Paragraphs>
  <Slides>43</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Aharoni</vt:lpstr>
      <vt:lpstr>Arial</vt:lpstr>
      <vt:lpstr>Arial Narrow</vt:lpstr>
      <vt:lpstr>Calibri</vt:lpstr>
      <vt:lpstr>Calibri Light</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Carlos Estrada</cp:lastModifiedBy>
  <cp:revision>79</cp:revision>
  <dcterms:created xsi:type="dcterms:W3CDTF">2018-09-11T14:36:47Z</dcterms:created>
  <dcterms:modified xsi:type="dcterms:W3CDTF">2021-05-27T16:52:02Z</dcterms:modified>
</cp:coreProperties>
</file>