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327" r:id="rId2"/>
    <p:sldId id="447" r:id="rId3"/>
    <p:sldId id="418" r:id="rId4"/>
    <p:sldId id="482" r:id="rId5"/>
    <p:sldId id="483" r:id="rId6"/>
    <p:sldId id="484" r:id="rId7"/>
    <p:sldId id="485" r:id="rId8"/>
    <p:sldId id="509" r:id="rId9"/>
    <p:sldId id="467" r:id="rId10"/>
    <p:sldId id="469" r:id="rId11"/>
    <p:sldId id="470" r:id="rId12"/>
    <p:sldId id="457" r:id="rId13"/>
  </p:sldIdLst>
  <p:sldSz cx="9144000" cy="5715000" type="screen16x10"/>
  <p:notesSz cx="7010400" cy="9296400"/>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521415D9-36F7-43E2-AB2F-B90AF26B5E84}">
      <p14:sectionLst xmlns:p14="http://schemas.microsoft.com/office/powerpoint/2010/main">
        <p14:section name="Sección predeterminada" id="{6F7A07B2-8558-4E0F-95A7-59EAB2496F7C}">
          <p14:sldIdLst>
            <p14:sldId id="327"/>
            <p14:sldId id="447"/>
            <p14:sldId id="418"/>
            <p14:sldId id="482"/>
            <p14:sldId id="483"/>
            <p14:sldId id="484"/>
            <p14:sldId id="485"/>
            <p14:sldId id="509"/>
            <p14:sldId id="467"/>
            <p14:sldId id="469"/>
            <p14:sldId id="470"/>
            <p14:sldId id="457"/>
          </p14:sldIdLst>
        </p14:section>
        <p14:section name="Sección sin título" id="{7E70004C-AFB7-4E96-A0C0-ECC45EBBEB23}">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18E"/>
    <a:srgbClr val="FF6600"/>
    <a:srgbClr val="008080"/>
    <a:srgbClr val="378D7D"/>
    <a:srgbClr val="993366"/>
    <a:srgbClr val="74B230"/>
    <a:srgbClr val="CCFFCC"/>
    <a:srgbClr val="005843"/>
    <a:srgbClr val="30399C"/>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13" autoAdjust="0"/>
    <p:restoredTop sz="95501" autoAdjust="0"/>
  </p:normalViewPr>
  <p:slideViewPr>
    <p:cSldViewPr snapToObjects="1">
      <p:cViewPr varScale="1">
        <p:scale>
          <a:sx n="87" d="100"/>
          <a:sy n="87" d="100"/>
        </p:scale>
        <p:origin x="510" y="72"/>
      </p:cViewPr>
      <p:guideLst>
        <p:guide orient="horz" pos="180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007A3-0654-4ABA-BF3B-155388876536}" type="doc">
      <dgm:prSet loTypeId="urn:microsoft.com/office/officeart/2009/layout/CircleArrowProcess" loCatId="process" qsTypeId="urn:microsoft.com/office/officeart/2005/8/quickstyle/simple1" qsCatId="simple" csTypeId="urn:microsoft.com/office/officeart/2005/8/colors/accent2_3" csCatId="accent2" phldr="1"/>
      <dgm:spPr/>
      <dgm:t>
        <a:bodyPr/>
        <a:lstStyle/>
        <a:p>
          <a:endParaRPr lang="es-ES"/>
        </a:p>
      </dgm:t>
    </dgm:pt>
    <dgm:pt modelId="{4840AE4D-1D7D-4AB5-A9B3-781829E88A95}">
      <dgm:prSet phldrT="[Texto]" custT="1"/>
      <dgm:spPr/>
      <dgm:t>
        <a:bodyPr/>
        <a:lstStyle/>
        <a:p>
          <a:r>
            <a:rPr lang="es-ES" sz="1600" b="1" dirty="0"/>
            <a:t>Transparencia</a:t>
          </a:r>
        </a:p>
      </dgm:t>
    </dgm:pt>
    <dgm:pt modelId="{2E236AE9-67E8-4987-93E6-753209D63AE3}" type="parTrans" cxnId="{A90B4419-FFCD-4DA9-8FA7-D1CC9A644F55}">
      <dgm:prSet/>
      <dgm:spPr/>
      <dgm:t>
        <a:bodyPr/>
        <a:lstStyle/>
        <a:p>
          <a:endParaRPr lang="es-ES" sz="1600"/>
        </a:p>
      </dgm:t>
    </dgm:pt>
    <dgm:pt modelId="{EAFCD214-92AC-41C2-9E7E-7D6E06AD768F}" type="sibTrans" cxnId="{A90B4419-FFCD-4DA9-8FA7-D1CC9A644F55}">
      <dgm:prSet/>
      <dgm:spPr/>
      <dgm:t>
        <a:bodyPr/>
        <a:lstStyle/>
        <a:p>
          <a:endParaRPr lang="es-ES" sz="1600"/>
        </a:p>
      </dgm:t>
    </dgm:pt>
    <dgm:pt modelId="{E637C795-9186-4D4A-8E69-38AB779BAF4F}">
      <dgm:prSet phldrT="[Texto]" custT="1"/>
      <dgm:spPr/>
      <dgm:t>
        <a:bodyPr/>
        <a:lstStyle/>
        <a:p>
          <a:r>
            <a:rPr lang="es-ES" sz="1600" b="1" dirty="0"/>
            <a:t>Eficiencia</a:t>
          </a:r>
        </a:p>
        <a:p>
          <a:r>
            <a:rPr lang="es-ES" sz="1600" b="1" dirty="0"/>
            <a:t>Eficacia</a:t>
          </a:r>
        </a:p>
        <a:p>
          <a:r>
            <a:rPr lang="es-ES" sz="1600" b="1" dirty="0"/>
            <a:t>     Efectividad</a:t>
          </a:r>
        </a:p>
        <a:p>
          <a:r>
            <a:rPr lang="es-ES" sz="1600" b="1" dirty="0"/>
            <a:t>Ecología</a:t>
          </a:r>
        </a:p>
        <a:p>
          <a:r>
            <a:rPr lang="es-ES" sz="1600" b="1" dirty="0"/>
            <a:t>Equidad</a:t>
          </a:r>
        </a:p>
      </dgm:t>
    </dgm:pt>
    <dgm:pt modelId="{F2F0E7D8-92BE-4026-A6C9-8DDCAFB76865}" type="parTrans" cxnId="{CACA5658-4F1E-4A7D-BAC3-9E008658FEBD}">
      <dgm:prSet/>
      <dgm:spPr/>
      <dgm:t>
        <a:bodyPr/>
        <a:lstStyle/>
        <a:p>
          <a:endParaRPr lang="es-ES" sz="1600"/>
        </a:p>
      </dgm:t>
    </dgm:pt>
    <dgm:pt modelId="{A120CBC4-882D-4226-8805-E474639E7659}" type="sibTrans" cxnId="{CACA5658-4F1E-4A7D-BAC3-9E008658FEBD}">
      <dgm:prSet/>
      <dgm:spPr/>
      <dgm:t>
        <a:bodyPr/>
        <a:lstStyle/>
        <a:p>
          <a:endParaRPr lang="es-ES" sz="1600"/>
        </a:p>
      </dgm:t>
    </dgm:pt>
    <dgm:pt modelId="{9EC8E84A-1642-4E65-B173-8EA696FAE457}">
      <dgm:prSet phldrT="[Texto]" custT="1"/>
      <dgm:spPr/>
      <dgm:t>
        <a:bodyPr/>
        <a:lstStyle/>
        <a:p>
          <a:r>
            <a:rPr lang="es-ES" sz="1800" b="1" dirty="0"/>
            <a:t>Confiabilidad</a:t>
          </a:r>
        </a:p>
      </dgm:t>
    </dgm:pt>
    <dgm:pt modelId="{C0C965EA-6B2D-4F0A-B06F-0EAE39F3F2A6}" type="parTrans" cxnId="{214EDBB7-7065-4908-A845-0393A2AE1148}">
      <dgm:prSet/>
      <dgm:spPr/>
      <dgm:t>
        <a:bodyPr/>
        <a:lstStyle/>
        <a:p>
          <a:endParaRPr lang="es-ES" sz="1600"/>
        </a:p>
      </dgm:t>
    </dgm:pt>
    <dgm:pt modelId="{4627453B-711F-4D6F-A0CF-4583BA397BD3}" type="sibTrans" cxnId="{214EDBB7-7065-4908-A845-0393A2AE1148}">
      <dgm:prSet/>
      <dgm:spPr/>
      <dgm:t>
        <a:bodyPr/>
        <a:lstStyle/>
        <a:p>
          <a:endParaRPr lang="es-ES" sz="1600"/>
        </a:p>
      </dgm:t>
    </dgm:pt>
    <dgm:pt modelId="{CC6AE15B-739E-4E0A-B27A-C7D4E188D27D}" type="pres">
      <dgm:prSet presAssocID="{7F4007A3-0654-4ABA-BF3B-155388876536}" presName="Name0" presStyleCnt="0">
        <dgm:presLayoutVars>
          <dgm:chMax val="7"/>
          <dgm:chPref val="7"/>
          <dgm:dir/>
          <dgm:animLvl val="lvl"/>
        </dgm:presLayoutVars>
      </dgm:prSet>
      <dgm:spPr/>
    </dgm:pt>
    <dgm:pt modelId="{9FFBBF14-B786-4BCB-B015-04AFFBC3112A}" type="pres">
      <dgm:prSet presAssocID="{4840AE4D-1D7D-4AB5-A9B3-781829E88A95}" presName="Accent1" presStyleCnt="0"/>
      <dgm:spPr/>
    </dgm:pt>
    <dgm:pt modelId="{CA3B4310-671E-450B-B6B4-78710C86B2F9}" type="pres">
      <dgm:prSet presAssocID="{4840AE4D-1D7D-4AB5-A9B3-781829E88A95}" presName="Accent" presStyleLbl="node1" presStyleIdx="0" presStyleCnt="3" custScaleX="79430" custScaleY="82965" custLinFactNeighborX="5348" custLinFactNeighborY="12006"/>
      <dgm:spPr/>
    </dgm:pt>
    <dgm:pt modelId="{FAF4EFE4-133C-4BB2-9C3E-771C7CE60EA2}" type="pres">
      <dgm:prSet presAssocID="{4840AE4D-1D7D-4AB5-A9B3-781829E88A95}" presName="Parent1" presStyleLbl="revTx" presStyleIdx="0" presStyleCnt="3" custLinFactNeighborX="9424" custLinFactNeighborY="26731">
        <dgm:presLayoutVars>
          <dgm:chMax val="1"/>
          <dgm:chPref val="1"/>
          <dgm:bulletEnabled val="1"/>
        </dgm:presLayoutVars>
      </dgm:prSet>
      <dgm:spPr/>
    </dgm:pt>
    <dgm:pt modelId="{CDFECCA8-A85E-4B9A-837D-6D8DA3F34297}" type="pres">
      <dgm:prSet presAssocID="{E637C795-9186-4D4A-8E69-38AB779BAF4F}" presName="Accent2" presStyleCnt="0"/>
      <dgm:spPr/>
    </dgm:pt>
    <dgm:pt modelId="{4941C100-3433-49B0-B3AF-A202CE4E5889}" type="pres">
      <dgm:prSet presAssocID="{E637C795-9186-4D4A-8E69-38AB779BAF4F}" presName="Accent" presStyleLbl="node1" presStyleIdx="1" presStyleCnt="3" custScaleX="81451" custLinFactNeighborX="19995" custLinFactNeighborY="-2121"/>
      <dgm:spPr/>
    </dgm:pt>
    <dgm:pt modelId="{B604000A-367A-4AEB-B45B-27830DE9AA40}" type="pres">
      <dgm:prSet presAssocID="{E637C795-9186-4D4A-8E69-38AB779BAF4F}" presName="Parent2" presStyleLbl="revTx" presStyleIdx="1" presStyleCnt="3" custScaleY="207192" custLinFactNeighborX="38206" custLinFactNeighborY="-11476">
        <dgm:presLayoutVars>
          <dgm:chMax val="1"/>
          <dgm:chPref val="1"/>
          <dgm:bulletEnabled val="1"/>
        </dgm:presLayoutVars>
      </dgm:prSet>
      <dgm:spPr/>
    </dgm:pt>
    <dgm:pt modelId="{BB877649-6912-469E-8CFE-EB9FBA6E958B}" type="pres">
      <dgm:prSet presAssocID="{9EC8E84A-1642-4E65-B173-8EA696FAE457}" presName="Accent3" presStyleCnt="0"/>
      <dgm:spPr/>
    </dgm:pt>
    <dgm:pt modelId="{837F266D-A9F4-4559-9FC0-3FE0C8923BC5}" type="pres">
      <dgm:prSet presAssocID="{9EC8E84A-1642-4E65-B173-8EA696FAE457}" presName="Accent" presStyleLbl="node1" presStyleIdx="2" presStyleCnt="3" custScaleX="73483" custScaleY="57924" custLinFactNeighborX="11737" custLinFactNeighborY="-8323"/>
      <dgm:spPr/>
    </dgm:pt>
    <dgm:pt modelId="{77683224-5577-4E2D-A0D0-96FB95776430}" type="pres">
      <dgm:prSet presAssocID="{9EC8E84A-1642-4E65-B173-8EA696FAE457}" presName="Parent3" presStyleLbl="revTx" presStyleIdx="2" presStyleCnt="3" custLinFactNeighborX="14523" custLinFactNeighborY="-36858">
        <dgm:presLayoutVars>
          <dgm:chMax val="1"/>
          <dgm:chPref val="1"/>
          <dgm:bulletEnabled val="1"/>
        </dgm:presLayoutVars>
      </dgm:prSet>
      <dgm:spPr/>
    </dgm:pt>
  </dgm:ptLst>
  <dgm:cxnLst>
    <dgm:cxn modelId="{A90B4419-FFCD-4DA9-8FA7-D1CC9A644F55}" srcId="{7F4007A3-0654-4ABA-BF3B-155388876536}" destId="{4840AE4D-1D7D-4AB5-A9B3-781829E88A95}" srcOrd="0" destOrd="0" parTransId="{2E236AE9-67E8-4987-93E6-753209D63AE3}" sibTransId="{EAFCD214-92AC-41C2-9E7E-7D6E06AD768F}"/>
    <dgm:cxn modelId="{CACA5658-4F1E-4A7D-BAC3-9E008658FEBD}" srcId="{7F4007A3-0654-4ABA-BF3B-155388876536}" destId="{E637C795-9186-4D4A-8E69-38AB779BAF4F}" srcOrd="1" destOrd="0" parTransId="{F2F0E7D8-92BE-4026-A6C9-8DDCAFB76865}" sibTransId="{A120CBC4-882D-4226-8805-E474639E7659}"/>
    <dgm:cxn modelId="{5A248C86-557A-43C5-8FA6-0CB1F9903CCD}" type="presOf" srcId="{7F4007A3-0654-4ABA-BF3B-155388876536}" destId="{CC6AE15B-739E-4E0A-B27A-C7D4E188D27D}" srcOrd="0" destOrd="0" presId="urn:microsoft.com/office/officeart/2009/layout/CircleArrowProcess"/>
    <dgm:cxn modelId="{115146B4-DBD3-46D2-9ECF-92667E086AB1}" type="presOf" srcId="{E637C795-9186-4D4A-8E69-38AB779BAF4F}" destId="{B604000A-367A-4AEB-B45B-27830DE9AA40}" srcOrd="0" destOrd="0" presId="urn:microsoft.com/office/officeart/2009/layout/CircleArrowProcess"/>
    <dgm:cxn modelId="{214EDBB7-7065-4908-A845-0393A2AE1148}" srcId="{7F4007A3-0654-4ABA-BF3B-155388876536}" destId="{9EC8E84A-1642-4E65-B173-8EA696FAE457}" srcOrd="2" destOrd="0" parTransId="{C0C965EA-6B2D-4F0A-B06F-0EAE39F3F2A6}" sibTransId="{4627453B-711F-4D6F-A0CF-4583BA397BD3}"/>
    <dgm:cxn modelId="{704DD4D2-FAF2-4459-9B4A-6C4AE1F3BE1A}" type="presOf" srcId="{9EC8E84A-1642-4E65-B173-8EA696FAE457}" destId="{77683224-5577-4E2D-A0D0-96FB95776430}" srcOrd="0" destOrd="0" presId="urn:microsoft.com/office/officeart/2009/layout/CircleArrowProcess"/>
    <dgm:cxn modelId="{0DF365DF-AB92-4511-80F5-E5D8B6D19559}" type="presOf" srcId="{4840AE4D-1D7D-4AB5-A9B3-781829E88A95}" destId="{FAF4EFE4-133C-4BB2-9C3E-771C7CE60EA2}" srcOrd="0" destOrd="0" presId="urn:microsoft.com/office/officeart/2009/layout/CircleArrowProcess"/>
    <dgm:cxn modelId="{157FA927-272C-451F-9C83-0218D1EF83A1}" type="presParOf" srcId="{CC6AE15B-739E-4E0A-B27A-C7D4E188D27D}" destId="{9FFBBF14-B786-4BCB-B015-04AFFBC3112A}" srcOrd="0" destOrd="0" presId="urn:microsoft.com/office/officeart/2009/layout/CircleArrowProcess"/>
    <dgm:cxn modelId="{9E7F05DA-85BC-4CC8-B03C-A4DFB276581A}" type="presParOf" srcId="{9FFBBF14-B786-4BCB-B015-04AFFBC3112A}" destId="{CA3B4310-671E-450B-B6B4-78710C86B2F9}" srcOrd="0" destOrd="0" presId="urn:microsoft.com/office/officeart/2009/layout/CircleArrowProcess"/>
    <dgm:cxn modelId="{40D96561-D9D3-4492-A1EA-A6F55975D559}" type="presParOf" srcId="{CC6AE15B-739E-4E0A-B27A-C7D4E188D27D}" destId="{FAF4EFE4-133C-4BB2-9C3E-771C7CE60EA2}" srcOrd="1" destOrd="0" presId="urn:microsoft.com/office/officeart/2009/layout/CircleArrowProcess"/>
    <dgm:cxn modelId="{5AD28EBC-1AEA-49D9-8EE2-3AB943286F15}" type="presParOf" srcId="{CC6AE15B-739E-4E0A-B27A-C7D4E188D27D}" destId="{CDFECCA8-A85E-4B9A-837D-6D8DA3F34297}" srcOrd="2" destOrd="0" presId="urn:microsoft.com/office/officeart/2009/layout/CircleArrowProcess"/>
    <dgm:cxn modelId="{605116BD-1767-4858-8903-4139EA4483C2}" type="presParOf" srcId="{CDFECCA8-A85E-4B9A-837D-6D8DA3F34297}" destId="{4941C100-3433-49B0-B3AF-A202CE4E5889}" srcOrd="0" destOrd="0" presId="urn:microsoft.com/office/officeart/2009/layout/CircleArrowProcess"/>
    <dgm:cxn modelId="{542826CD-FE1F-4574-A0FE-D5EB70D0C7EF}" type="presParOf" srcId="{CC6AE15B-739E-4E0A-B27A-C7D4E188D27D}" destId="{B604000A-367A-4AEB-B45B-27830DE9AA40}" srcOrd="3" destOrd="0" presId="urn:microsoft.com/office/officeart/2009/layout/CircleArrowProcess"/>
    <dgm:cxn modelId="{809C6E78-9DAA-402D-93E6-3D0F4D2B6C9A}" type="presParOf" srcId="{CC6AE15B-739E-4E0A-B27A-C7D4E188D27D}" destId="{BB877649-6912-469E-8CFE-EB9FBA6E958B}" srcOrd="4" destOrd="0" presId="urn:microsoft.com/office/officeart/2009/layout/CircleArrowProcess"/>
    <dgm:cxn modelId="{6FE4D9A1-E951-4C98-9897-781D65D58D1C}" type="presParOf" srcId="{BB877649-6912-469E-8CFE-EB9FBA6E958B}" destId="{837F266D-A9F4-4559-9FC0-3FE0C8923BC5}" srcOrd="0" destOrd="0" presId="urn:microsoft.com/office/officeart/2009/layout/CircleArrowProcess"/>
    <dgm:cxn modelId="{F82EF806-428E-40CE-9D07-2890FB3CD130}" type="presParOf" srcId="{CC6AE15B-739E-4E0A-B27A-C7D4E188D27D}" destId="{77683224-5577-4E2D-A0D0-96FB95776430}"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a:solidFill>
          <a:schemeClr val="bg2">
            <a:lumMod val="20000"/>
            <a:lumOff val="80000"/>
          </a:schemeClr>
        </a:solidFill>
      </dgm:spPr>
      <dgm:t>
        <a:bodyPr/>
        <a:lstStyle/>
        <a:p>
          <a:r>
            <a:rPr lang="es-ES" b="1" dirty="0"/>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ln>
          <a:solidFill>
            <a:schemeClr val="tx1"/>
          </a:solidFill>
        </a:ln>
      </dgm:spPr>
      <dgm:t>
        <a:bodyPr/>
        <a:lstStyle/>
        <a:p>
          <a:r>
            <a:rPr lang="es-ES" b="1" dirty="0"/>
            <a:t>Oficios y reuniones de las entidades con la CGN solicitando la ampliación del plazo por </a:t>
          </a:r>
          <a:r>
            <a:rPr lang="es-ES" b="1" dirty="0">
              <a:solidFill>
                <a:srgbClr val="C00000"/>
              </a:solidFill>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a:solidFill>
          <a:schemeClr val="bg1">
            <a:lumMod val="95000"/>
          </a:schemeClr>
        </a:solidFill>
      </dgm:spPr>
      <dgm:t>
        <a:bodyPr/>
        <a:lstStyle/>
        <a:p>
          <a:r>
            <a:rPr lang="es-ES" b="1" u="none" dirty="0"/>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ln>
          <a:solidFill>
            <a:schemeClr val="tx1"/>
          </a:solidFill>
        </a:ln>
      </dgm:spPr>
      <dgm:t>
        <a:bodyPr/>
        <a:lstStyle/>
        <a:p>
          <a:r>
            <a:rPr lang="es-ES" sz="1500" b="1" u="none" dirty="0">
              <a:solidFill>
                <a:srgbClr val="C00000"/>
              </a:solidFill>
            </a:rPr>
            <a:t>Reconocimiento y medición</a:t>
          </a:r>
          <a:r>
            <a:rPr lang="es-ES" sz="1500" b="1" u="none" dirty="0"/>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ln>
          <a:solidFill>
            <a:schemeClr val="tx1"/>
          </a:solidFill>
        </a:ln>
      </dgm:spPr>
      <dgm:t>
        <a:bodyPr/>
        <a:lstStyle/>
        <a:p>
          <a:r>
            <a:rPr lang="es-ES" sz="1500" b="1" u="none" dirty="0">
              <a:solidFill>
                <a:srgbClr val="C00000"/>
              </a:solidFill>
            </a:rPr>
            <a:t>Sistemas de información</a:t>
          </a:r>
          <a:r>
            <a:rPr lang="es-ES" sz="1500" b="1" u="none" dirty="0"/>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ln>
          <a:solidFill>
            <a:schemeClr val="tx1"/>
          </a:solidFill>
        </a:ln>
      </dgm:spPr>
      <dgm:t>
        <a:bodyPr/>
        <a:lstStyle/>
        <a:p>
          <a:r>
            <a:rPr lang="es-ES" sz="1500" b="1" u="none" dirty="0">
              <a:solidFill>
                <a:srgbClr val="C00000"/>
              </a:solidFill>
            </a:rPr>
            <a:t>Recursos humanos</a:t>
          </a:r>
          <a:r>
            <a:rPr lang="es-ES" sz="1500" b="1" u="none" dirty="0"/>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ln>
          <a:solidFill>
            <a:schemeClr val="tx1"/>
          </a:solidFill>
        </a:ln>
      </dgm:spPr>
      <dgm:t>
        <a:bodyPr/>
        <a:lstStyle/>
        <a:p>
          <a:r>
            <a:rPr lang="es-ES" sz="1500" b="1" u="none" dirty="0">
              <a:solidFill>
                <a:srgbClr val="C00000"/>
              </a:solidFill>
            </a:rPr>
            <a:t>Depuración contable</a:t>
          </a:r>
          <a:r>
            <a:rPr lang="es-ES" sz="1500" b="1" u="none" dirty="0"/>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ln>
          <a:solidFill>
            <a:schemeClr val="tx1"/>
          </a:solidFill>
        </a:ln>
      </dgm:spPr>
      <dgm:t>
        <a:bodyPr/>
        <a:lstStyle/>
        <a:p>
          <a:r>
            <a:rPr lang="es-ES" sz="1500" b="1" u="none" dirty="0">
              <a:solidFill>
                <a:srgbClr val="C00000"/>
              </a:solidFill>
            </a:rPr>
            <a:t>Recursos económicos insuficientes:</a:t>
          </a:r>
          <a:r>
            <a:rPr lang="es-ES" sz="1500" b="1" u="none" dirty="0"/>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209947" custLinFactY="-1743" custLinFactNeighborY="-100000">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200757" custLinFactNeighborY="53168">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ScaleY="153770" custLinFactY="4154" custLinFactNeighborX="-255" custLinFactNeighborY="100000">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221322" custLinFactY="26077"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183102"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2D894-755B-405B-B6B1-4B3697A701CD}"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lang="es-ES"/>
        </a:p>
      </dgm:t>
    </dgm:pt>
    <dgm:pt modelId="{865EA2B2-4591-4161-9A20-0974E19962BD}">
      <dgm:prSet phldrT="[Texto]" custT="1"/>
      <dgm:spPr/>
      <dgm:t>
        <a:bodyPr/>
        <a:lstStyle/>
        <a:p>
          <a:r>
            <a:rPr lang="es-ES" sz="1200" b="1" dirty="0"/>
            <a:t>Articulo 355 de la Ley 1819 de 2016: Requerimiento de proceso de depuración contable para entidades territoriales </a:t>
          </a:r>
        </a:p>
      </dgm:t>
    </dgm:pt>
    <dgm:pt modelId="{77D68D2F-2C4B-404B-81F1-5398A451D59D}" type="parTrans" cxnId="{F2F84F21-41F2-4B85-BD24-4FEFAA8C61F0}">
      <dgm:prSet/>
      <dgm:spPr/>
      <dgm:t>
        <a:bodyPr/>
        <a:lstStyle/>
        <a:p>
          <a:endParaRPr lang="es-ES" sz="1400"/>
        </a:p>
      </dgm:t>
    </dgm:pt>
    <dgm:pt modelId="{62160CC7-C769-4997-B80A-61E387D190EA}" type="sibTrans" cxnId="{F2F84F21-41F2-4B85-BD24-4FEFAA8C61F0}">
      <dgm:prSet/>
      <dgm:spPr/>
      <dgm:t>
        <a:bodyPr/>
        <a:lstStyle/>
        <a:p>
          <a:endParaRPr lang="es-ES" sz="1400"/>
        </a:p>
      </dgm:t>
    </dgm:pt>
    <dgm:pt modelId="{96E80A22-DDC6-47E3-9BA3-352A57300BA6}">
      <dgm:prSet phldrT="[Texto]" custT="1"/>
      <dgm:spPr/>
      <dgm:t>
        <a:bodyPr/>
        <a:lstStyle/>
        <a:p>
          <a:r>
            <a:rPr lang="es-ES" sz="1400" b="1" dirty="0"/>
            <a:t>Resolución  CGN 107 de 2017 Cumplimiento al saneamiento contable requerido en el Art. 355</a:t>
          </a:r>
        </a:p>
      </dgm:t>
    </dgm:pt>
    <dgm:pt modelId="{064EA58E-BFA0-4721-A102-0E84A403BDDF}" type="parTrans" cxnId="{F29E56B2-E67A-46DE-B6FD-E6765137E492}">
      <dgm:prSet/>
      <dgm:spPr/>
      <dgm:t>
        <a:bodyPr/>
        <a:lstStyle/>
        <a:p>
          <a:endParaRPr lang="es-ES" sz="1400"/>
        </a:p>
      </dgm:t>
    </dgm:pt>
    <dgm:pt modelId="{9C04350C-CA52-4402-BC86-F8D3A1E81FC5}" type="sibTrans" cxnId="{F29E56B2-E67A-46DE-B6FD-E6765137E492}">
      <dgm:prSet/>
      <dgm:spPr/>
      <dgm:t>
        <a:bodyPr/>
        <a:lstStyle/>
        <a:p>
          <a:endParaRPr lang="es-ES" sz="1400"/>
        </a:p>
      </dgm:t>
    </dgm:pt>
    <dgm:pt modelId="{F664753A-6EF1-4883-BBA8-8C3394F1C2F2}">
      <dgm:prSet phldrT="[Texto]" custT="1"/>
      <dgm:spPr/>
      <dgm:t>
        <a:bodyPr/>
        <a:lstStyle/>
        <a:p>
          <a:r>
            <a:rPr lang="es-ES" sz="1400" dirty="0"/>
            <a:t>      </a:t>
          </a:r>
          <a:r>
            <a:rPr lang="es-ES" sz="1200" b="1" dirty="0"/>
            <a:t>Circular Conjunta No. 001</a:t>
          </a:r>
        </a:p>
        <a:p>
          <a:r>
            <a:rPr lang="es-ES" sz="1200" b="1" dirty="0"/>
            <a:t> Auditoria General de la República y CGN</a:t>
          </a:r>
        </a:p>
        <a:p>
          <a:r>
            <a:rPr lang="es-ES" sz="1200" b="1" dirty="0"/>
            <a:t>Termino de dos años a partir de la vigencia de la Ley 1819</a:t>
          </a:r>
        </a:p>
      </dgm:t>
    </dgm:pt>
    <dgm:pt modelId="{4FB3036C-90F7-44DA-9825-FA98B101C8CD}" type="parTrans" cxnId="{80ABE614-C102-4671-A7F0-532EA6D30072}">
      <dgm:prSet/>
      <dgm:spPr/>
      <dgm:t>
        <a:bodyPr/>
        <a:lstStyle/>
        <a:p>
          <a:endParaRPr lang="es-ES" sz="1400"/>
        </a:p>
      </dgm:t>
    </dgm:pt>
    <dgm:pt modelId="{9CCFA251-C803-4AA1-ADEC-34B192D9D837}" type="sibTrans" cxnId="{80ABE614-C102-4671-A7F0-532EA6D30072}">
      <dgm:prSet/>
      <dgm:spPr/>
      <dgm:t>
        <a:bodyPr/>
        <a:lstStyle/>
        <a:p>
          <a:endParaRPr lang="es-ES" sz="1400"/>
        </a:p>
      </dgm:t>
    </dgm:pt>
    <dgm:pt modelId="{C8851BE6-2D22-4642-8CF8-642EC35873E3}">
      <dgm:prSet phldrT="[Texto]" custT="1"/>
      <dgm:spPr/>
      <dgm:t>
        <a:bodyPr/>
        <a:lstStyle/>
        <a:p>
          <a:r>
            <a:rPr lang="es-ES" sz="1400" dirty="0"/>
            <a:t>      </a:t>
          </a:r>
          <a:r>
            <a:rPr lang="es-ES" sz="1200" b="1" dirty="0"/>
            <a:t>Circular Conjunta No. 002</a:t>
          </a:r>
        </a:p>
        <a:p>
          <a:r>
            <a:rPr lang="es-ES" sz="1200" b="1" dirty="0"/>
            <a:t>Procuraduría General de la Nación y CGN</a:t>
          </a:r>
        </a:p>
        <a:p>
          <a:r>
            <a:rPr lang="es-ES" sz="1200" b="1" dirty="0"/>
            <a:t>Responsabilidad a cargo del Representante Legal</a:t>
          </a:r>
        </a:p>
      </dgm:t>
    </dgm:pt>
    <dgm:pt modelId="{B1D70FC1-257B-4728-975F-79EF05CD5944}" type="parTrans" cxnId="{B707E190-227C-4782-9284-354880ADC9DC}">
      <dgm:prSet/>
      <dgm:spPr/>
      <dgm:t>
        <a:bodyPr/>
        <a:lstStyle/>
        <a:p>
          <a:endParaRPr lang="es-ES" sz="1400"/>
        </a:p>
      </dgm:t>
    </dgm:pt>
    <dgm:pt modelId="{FDD46BF0-F56F-430B-87D1-68C9AEE85A67}" type="sibTrans" cxnId="{B707E190-227C-4782-9284-354880ADC9DC}">
      <dgm:prSet/>
      <dgm:spPr/>
      <dgm:t>
        <a:bodyPr/>
        <a:lstStyle/>
        <a:p>
          <a:endParaRPr lang="es-ES" sz="1400"/>
        </a:p>
      </dgm:t>
    </dgm:pt>
    <dgm:pt modelId="{7AEEE15B-ED41-49AD-9E6F-9FAD05801FE8}" type="pres">
      <dgm:prSet presAssocID="{F832D894-755B-405B-B6B1-4B3697A701CD}" presName="compositeShape" presStyleCnt="0">
        <dgm:presLayoutVars>
          <dgm:chMax val="7"/>
          <dgm:dir/>
          <dgm:resizeHandles val="exact"/>
        </dgm:presLayoutVars>
      </dgm:prSet>
      <dgm:spPr/>
    </dgm:pt>
    <dgm:pt modelId="{173C8685-A769-464D-876F-6AB3BE432D41}" type="pres">
      <dgm:prSet presAssocID="{F832D894-755B-405B-B6B1-4B3697A701CD}" presName="wedge1" presStyleLbl="node1" presStyleIdx="0" presStyleCnt="4" custLinFactNeighborX="-1047"/>
      <dgm:spPr/>
    </dgm:pt>
    <dgm:pt modelId="{2BBA5DC9-6B35-4D89-AEB5-1024E5DDD76F}" type="pres">
      <dgm:prSet presAssocID="{F832D894-755B-405B-B6B1-4B3697A701CD}" presName="dummy1a" presStyleCnt="0"/>
      <dgm:spPr/>
    </dgm:pt>
    <dgm:pt modelId="{44D1BD7A-D041-491C-9AC4-0F84E24AB2C9}" type="pres">
      <dgm:prSet presAssocID="{F832D894-755B-405B-B6B1-4B3697A701CD}" presName="dummy1b" presStyleCnt="0"/>
      <dgm:spPr/>
    </dgm:pt>
    <dgm:pt modelId="{321207D6-F2DC-4FB3-9B1A-E5E1FD15ACCA}" type="pres">
      <dgm:prSet presAssocID="{F832D894-755B-405B-B6B1-4B3697A701CD}" presName="wedge1Tx" presStyleLbl="node1" presStyleIdx="0" presStyleCnt="4">
        <dgm:presLayoutVars>
          <dgm:chMax val="0"/>
          <dgm:chPref val="0"/>
          <dgm:bulletEnabled val="1"/>
        </dgm:presLayoutVars>
      </dgm:prSet>
      <dgm:spPr/>
    </dgm:pt>
    <dgm:pt modelId="{BAC9C588-960D-421D-8C22-BD2BEE02532B}" type="pres">
      <dgm:prSet presAssocID="{F832D894-755B-405B-B6B1-4B3697A701CD}" presName="wedge2" presStyleLbl="node1" presStyleIdx="1" presStyleCnt="4" custScaleX="95453" custLinFactNeighborX="-1047"/>
      <dgm:spPr/>
    </dgm:pt>
    <dgm:pt modelId="{FA034363-53A4-4494-A2A6-1DF1638711FE}" type="pres">
      <dgm:prSet presAssocID="{F832D894-755B-405B-B6B1-4B3697A701CD}" presName="dummy2a" presStyleCnt="0"/>
      <dgm:spPr/>
    </dgm:pt>
    <dgm:pt modelId="{0C22996A-679B-472E-AE4D-20740E9FB749}" type="pres">
      <dgm:prSet presAssocID="{F832D894-755B-405B-B6B1-4B3697A701CD}" presName="dummy2b" presStyleCnt="0"/>
      <dgm:spPr/>
    </dgm:pt>
    <dgm:pt modelId="{74EA1E1A-DFA5-446F-A2F6-0990534C26F0}" type="pres">
      <dgm:prSet presAssocID="{F832D894-755B-405B-B6B1-4B3697A701CD}" presName="wedge2Tx" presStyleLbl="node1" presStyleIdx="1" presStyleCnt="4">
        <dgm:presLayoutVars>
          <dgm:chMax val="0"/>
          <dgm:chPref val="0"/>
          <dgm:bulletEnabled val="1"/>
        </dgm:presLayoutVars>
      </dgm:prSet>
      <dgm:spPr/>
    </dgm:pt>
    <dgm:pt modelId="{FE8B931D-F21A-4B74-8013-374086A2816D}" type="pres">
      <dgm:prSet presAssocID="{F832D894-755B-405B-B6B1-4B3697A701CD}" presName="wedge3" presStyleLbl="node1" presStyleIdx="2" presStyleCnt="4" custLinFactNeighborX="1777"/>
      <dgm:spPr/>
    </dgm:pt>
    <dgm:pt modelId="{65D1BBA0-D14E-4CE7-896D-E4A4F1BC2746}" type="pres">
      <dgm:prSet presAssocID="{F832D894-755B-405B-B6B1-4B3697A701CD}" presName="dummy3a" presStyleCnt="0"/>
      <dgm:spPr/>
    </dgm:pt>
    <dgm:pt modelId="{11452879-246E-4585-92FD-982CA63BFD2C}" type="pres">
      <dgm:prSet presAssocID="{F832D894-755B-405B-B6B1-4B3697A701CD}" presName="dummy3b" presStyleCnt="0"/>
      <dgm:spPr/>
    </dgm:pt>
    <dgm:pt modelId="{5DDBA853-DE1E-44FD-A92C-2D412C7E9594}" type="pres">
      <dgm:prSet presAssocID="{F832D894-755B-405B-B6B1-4B3697A701CD}" presName="wedge3Tx" presStyleLbl="node1" presStyleIdx="2" presStyleCnt="4">
        <dgm:presLayoutVars>
          <dgm:chMax val="0"/>
          <dgm:chPref val="0"/>
          <dgm:bulletEnabled val="1"/>
        </dgm:presLayoutVars>
      </dgm:prSet>
      <dgm:spPr/>
    </dgm:pt>
    <dgm:pt modelId="{FB5E7DC0-3C1D-4AFA-9849-538A53806CE7}" type="pres">
      <dgm:prSet presAssocID="{F832D894-755B-405B-B6B1-4B3697A701CD}" presName="wedge4" presStyleLbl="node1" presStyleIdx="3" presStyleCnt="4" custLinFactNeighborX="1428"/>
      <dgm:spPr/>
    </dgm:pt>
    <dgm:pt modelId="{C5D28A1C-069B-4FD3-9D79-D332E7E77E84}" type="pres">
      <dgm:prSet presAssocID="{F832D894-755B-405B-B6B1-4B3697A701CD}" presName="dummy4a" presStyleCnt="0"/>
      <dgm:spPr/>
    </dgm:pt>
    <dgm:pt modelId="{8A738EBD-B3A2-4C5F-BBDE-2ED06B039385}" type="pres">
      <dgm:prSet presAssocID="{F832D894-755B-405B-B6B1-4B3697A701CD}" presName="dummy4b" presStyleCnt="0"/>
      <dgm:spPr/>
    </dgm:pt>
    <dgm:pt modelId="{BCED482B-5E1B-4C3E-942C-169C49801877}" type="pres">
      <dgm:prSet presAssocID="{F832D894-755B-405B-B6B1-4B3697A701CD}" presName="wedge4Tx" presStyleLbl="node1" presStyleIdx="3" presStyleCnt="4">
        <dgm:presLayoutVars>
          <dgm:chMax val="0"/>
          <dgm:chPref val="0"/>
          <dgm:bulletEnabled val="1"/>
        </dgm:presLayoutVars>
      </dgm:prSet>
      <dgm:spPr/>
    </dgm:pt>
    <dgm:pt modelId="{AF800124-F8FA-46DA-A299-CD4AA1527617}" type="pres">
      <dgm:prSet presAssocID="{62160CC7-C769-4997-B80A-61E387D190EA}" presName="arrowWedge1" presStyleLbl="fgSibTrans2D1" presStyleIdx="0" presStyleCnt="4"/>
      <dgm:spPr/>
    </dgm:pt>
    <dgm:pt modelId="{728DEB47-9AF4-4452-9458-373425E59A3B}" type="pres">
      <dgm:prSet presAssocID="{9C04350C-CA52-4402-BC86-F8D3A1E81FC5}" presName="arrowWedge2" presStyleLbl="fgSibTrans2D1" presStyleIdx="1" presStyleCnt="4" custScaleX="99456" custLinFactNeighborX="-2006" custLinFactNeighborY="1532"/>
      <dgm:spPr/>
    </dgm:pt>
    <dgm:pt modelId="{01C24F58-E360-4F94-9AEE-82210B5982B9}" type="pres">
      <dgm:prSet presAssocID="{9CCFA251-C803-4AA1-ADEC-34B192D9D837}" presName="arrowWedge3" presStyleLbl="fgSibTrans2D1" presStyleIdx="2" presStyleCnt="4"/>
      <dgm:spPr/>
    </dgm:pt>
    <dgm:pt modelId="{D073F179-984F-4FA7-8C0A-09070BC57607}" type="pres">
      <dgm:prSet presAssocID="{FDD46BF0-F56F-430B-87D1-68C9AEE85A67}" presName="arrowWedge4" presStyleLbl="fgSibTrans2D1" presStyleIdx="3" presStyleCnt="4"/>
      <dgm:spPr/>
    </dgm:pt>
  </dgm:ptLst>
  <dgm:cxnLst>
    <dgm:cxn modelId="{73F08508-B2AE-4E54-AE62-7C8B93F08418}" type="presOf" srcId="{F832D894-755B-405B-B6B1-4B3697A701CD}" destId="{7AEEE15B-ED41-49AD-9E6F-9FAD05801FE8}" srcOrd="0" destOrd="0" presId="urn:microsoft.com/office/officeart/2005/8/layout/cycle8"/>
    <dgm:cxn modelId="{D40C3614-D617-4DB2-BA14-68885C23C690}" type="presOf" srcId="{F664753A-6EF1-4883-BBA8-8C3394F1C2F2}" destId="{FE8B931D-F21A-4B74-8013-374086A2816D}" srcOrd="0" destOrd="0" presId="urn:microsoft.com/office/officeart/2005/8/layout/cycle8"/>
    <dgm:cxn modelId="{80ABE614-C102-4671-A7F0-532EA6D30072}" srcId="{F832D894-755B-405B-B6B1-4B3697A701CD}" destId="{F664753A-6EF1-4883-BBA8-8C3394F1C2F2}" srcOrd="2" destOrd="0" parTransId="{4FB3036C-90F7-44DA-9825-FA98B101C8CD}" sibTransId="{9CCFA251-C803-4AA1-ADEC-34B192D9D837}"/>
    <dgm:cxn modelId="{F2F84F21-41F2-4B85-BD24-4FEFAA8C61F0}" srcId="{F832D894-755B-405B-B6B1-4B3697A701CD}" destId="{865EA2B2-4591-4161-9A20-0974E19962BD}" srcOrd="0" destOrd="0" parTransId="{77D68D2F-2C4B-404B-81F1-5398A451D59D}" sibTransId="{62160CC7-C769-4997-B80A-61E387D190EA}"/>
    <dgm:cxn modelId="{43179540-89E6-4609-98BE-6D0630B2599D}" type="presOf" srcId="{865EA2B2-4591-4161-9A20-0974E19962BD}" destId="{173C8685-A769-464D-876F-6AB3BE432D41}" srcOrd="0" destOrd="0" presId="urn:microsoft.com/office/officeart/2005/8/layout/cycle8"/>
    <dgm:cxn modelId="{62A7FF77-C0CD-4E6C-A2B7-B99375202AC2}" type="presOf" srcId="{F664753A-6EF1-4883-BBA8-8C3394F1C2F2}" destId="{5DDBA853-DE1E-44FD-A92C-2D412C7E9594}" srcOrd="1" destOrd="0" presId="urn:microsoft.com/office/officeart/2005/8/layout/cycle8"/>
    <dgm:cxn modelId="{B707E190-227C-4782-9284-354880ADC9DC}" srcId="{F832D894-755B-405B-B6B1-4B3697A701CD}" destId="{C8851BE6-2D22-4642-8CF8-642EC35873E3}" srcOrd="3" destOrd="0" parTransId="{B1D70FC1-257B-4728-975F-79EF05CD5944}" sibTransId="{FDD46BF0-F56F-430B-87D1-68C9AEE85A67}"/>
    <dgm:cxn modelId="{34EC8F96-C46D-4E8E-A768-4767F48A5ECD}" type="presOf" srcId="{96E80A22-DDC6-47E3-9BA3-352A57300BA6}" destId="{BAC9C588-960D-421D-8C22-BD2BEE02532B}" srcOrd="0" destOrd="0" presId="urn:microsoft.com/office/officeart/2005/8/layout/cycle8"/>
    <dgm:cxn modelId="{704EF79F-2D22-4FD6-9BCC-52BC5BE81019}" type="presOf" srcId="{96E80A22-DDC6-47E3-9BA3-352A57300BA6}" destId="{74EA1E1A-DFA5-446F-A2F6-0990534C26F0}" srcOrd="1" destOrd="0" presId="urn:microsoft.com/office/officeart/2005/8/layout/cycle8"/>
    <dgm:cxn modelId="{10615CB1-8F5C-4B5A-A094-384B8C967FA7}" type="presOf" srcId="{865EA2B2-4591-4161-9A20-0974E19962BD}" destId="{321207D6-F2DC-4FB3-9B1A-E5E1FD15ACCA}" srcOrd="1" destOrd="0" presId="urn:microsoft.com/office/officeart/2005/8/layout/cycle8"/>
    <dgm:cxn modelId="{F29E56B2-E67A-46DE-B6FD-E6765137E492}" srcId="{F832D894-755B-405B-B6B1-4B3697A701CD}" destId="{96E80A22-DDC6-47E3-9BA3-352A57300BA6}" srcOrd="1" destOrd="0" parTransId="{064EA58E-BFA0-4721-A102-0E84A403BDDF}" sibTransId="{9C04350C-CA52-4402-BC86-F8D3A1E81FC5}"/>
    <dgm:cxn modelId="{F65500B6-BF7A-455C-911A-BCBB244FF335}" type="presOf" srcId="{C8851BE6-2D22-4642-8CF8-642EC35873E3}" destId="{BCED482B-5E1B-4C3E-942C-169C49801877}" srcOrd="1" destOrd="0" presId="urn:microsoft.com/office/officeart/2005/8/layout/cycle8"/>
    <dgm:cxn modelId="{E42CF1DA-89FB-45B9-BFFF-1568514F7F05}" type="presOf" srcId="{C8851BE6-2D22-4642-8CF8-642EC35873E3}" destId="{FB5E7DC0-3C1D-4AFA-9849-538A53806CE7}" srcOrd="0" destOrd="0" presId="urn:microsoft.com/office/officeart/2005/8/layout/cycle8"/>
    <dgm:cxn modelId="{345255D4-BBBA-4171-9B4C-E4B38E799904}" type="presParOf" srcId="{7AEEE15B-ED41-49AD-9E6F-9FAD05801FE8}" destId="{173C8685-A769-464D-876F-6AB3BE432D41}" srcOrd="0" destOrd="0" presId="urn:microsoft.com/office/officeart/2005/8/layout/cycle8"/>
    <dgm:cxn modelId="{DD9DFC8E-88B6-45CC-AAF2-6F54BD0D3665}" type="presParOf" srcId="{7AEEE15B-ED41-49AD-9E6F-9FAD05801FE8}" destId="{2BBA5DC9-6B35-4D89-AEB5-1024E5DDD76F}" srcOrd="1" destOrd="0" presId="urn:microsoft.com/office/officeart/2005/8/layout/cycle8"/>
    <dgm:cxn modelId="{177CA80F-F9D0-4794-A251-F3A6E2826FC8}" type="presParOf" srcId="{7AEEE15B-ED41-49AD-9E6F-9FAD05801FE8}" destId="{44D1BD7A-D041-491C-9AC4-0F84E24AB2C9}" srcOrd="2" destOrd="0" presId="urn:microsoft.com/office/officeart/2005/8/layout/cycle8"/>
    <dgm:cxn modelId="{03C3474C-EA1C-4116-86DC-F759A55379F0}" type="presParOf" srcId="{7AEEE15B-ED41-49AD-9E6F-9FAD05801FE8}" destId="{321207D6-F2DC-4FB3-9B1A-E5E1FD15ACCA}" srcOrd="3" destOrd="0" presId="urn:microsoft.com/office/officeart/2005/8/layout/cycle8"/>
    <dgm:cxn modelId="{91C6443E-0C07-4761-9DEA-C4A6630B7735}" type="presParOf" srcId="{7AEEE15B-ED41-49AD-9E6F-9FAD05801FE8}" destId="{BAC9C588-960D-421D-8C22-BD2BEE02532B}" srcOrd="4" destOrd="0" presId="urn:microsoft.com/office/officeart/2005/8/layout/cycle8"/>
    <dgm:cxn modelId="{A3525914-1520-4AD3-895B-3737FEC6E1DD}" type="presParOf" srcId="{7AEEE15B-ED41-49AD-9E6F-9FAD05801FE8}" destId="{FA034363-53A4-4494-A2A6-1DF1638711FE}" srcOrd="5" destOrd="0" presId="urn:microsoft.com/office/officeart/2005/8/layout/cycle8"/>
    <dgm:cxn modelId="{F1D29A14-97AA-4744-A4F7-3A4DA503DCA9}" type="presParOf" srcId="{7AEEE15B-ED41-49AD-9E6F-9FAD05801FE8}" destId="{0C22996A-679B-472E-AE4D-20740E9FB749}" srcOrd="6" destOrd="0" presId="urn:microsoft.com/office/officeart/2005/8/layout/cycle8"/>
    <dgm:cxn modelId="{5E197384-A0E8-45AA-8C0B-A06F799DBE82}" type="presParOf" srcId="{7AEEE15B-ED41-49AD-9E6F-9FAD05801FE8}" destId="{74EA1E1A-DFA5-446F-A2F6-0990534C26F0}" srcOrd="7" destOrd="0" presId="urn:microsoft.com/office/officeart/2005/8/layout/cycle8"/>
    <dgm:cxn modelId="{4820E6BF-35B2-4278-86FE-F54BB036E462}" type="presParOf" srcId="{7AEEE15B-ED41-49AD-9E6F-9FAD05801FE8}" destId="{FE8B931D-F21A-4B74-8013-374086A2816D}" srcOrd="8" destOrd="0" presId="urn:microsoft.com/office/officeart/2005/8/layout/cycle8"/>
    <dgm:cxn modelId="{4087E97C-90AF-4031-B7E1-583CFEFB94F7}" type="presParOf" srcId="{7AEEE15B-ED41-49AD-9E6F-9FAD05801FE8}" destId="{65D1BBA0-D14E-4CE7-896D-E4A4F1BC2746}" srcOrd="9" destOrd="0" presId="urn:microsoft.com/office/officeart/2005/8/layout/cycle8"/>
    <dgm:cxn modelId="{A193A22F-D8A0-4BE3-8378-1A41290B98CA}" type="presParOf" srcId="{7AEEE15B-ED41-49AD-9E6F-9FAD05801FE8}" destId="{11452879-246E-4585-92FD-982CA63BFD2C}" srcOrd="10" destOrd="0" presId="urn:microsoft.com/office/officeart/2005/8/layout/cycle8"/>
    <dgm:cxn modelId="{CD26B3E8-DB9E-41E3-8AB9-A75392C66EBE}" type="presParOf" srcId="{7AEEE15B-ED41-49AD-9E6F-9FAD05801FE8}" destId="{5DDBA853-DE1E-44FD-A92C-2D412C7E9594}" srcOrd="11" destOrd="0" presId="urn:microsoft.com/office/officeart/2005/8/layout/cycle8"/>
    <dgm:cxn modelId="{3074B211-FCA4-451C-9550-F2A5922D892B}" type="presParOf" srcId="{7AEEE15B-ED41-49AD-9E6F-9FAD05801FE8}" destId="{FB5E7DC0-3C1D-4AFA-9849-538A53806CE7}" srcOrd="12" destOrd="0" presId="urn:microsoft.com/office/officeart/2005/8/layout/cycle8"/>
    <dgm:cxn modelId="{4E48725B-A395-4DBF-AB0E-DA89D0759983}" type="presParOf" srcId="{7AEEE15B-ED41-49AD-9E6F-9FAD05801FE8}" destId="{C5D28A1C-069B-4FD3-9D79-D332E7E77E84}" srcOrd="13" destOrd="0" presId="urn:microsoft.com/office/officeart/2005/8/layout/cycle8"/>
    <dgm:cxn modelId="{9B8D4582-B4C1-47C3-8F64-E8D01116477A}" type="presParOf" srcId="{7AEEE15B-ED41-49AD-9E6F-9FAD05801FE8}" destId="{8A738EBD-B3A2-4C5F-BBDE-2ED06B039385}" srcOrd="14" destOrd="0" presId="urn:microsoft.com/office/officeart/2005/8/layout/cycle8"/>
    <dgm:cxn modelId="{BA0717BA-A9F1-4611-81A8-4F4D09B639FD}" type="presParOf" srcId="{7AEEE15B-ED41-49AD-9E6F-9FAD05801FE8}" destId="{BCED482B-5E1B-4C3E-942C-169C49801877}" srcOrd="15" destOrd="0" presId="urn:microsoft.com/office/officeart/2005/8/layout/cycle8"/>
    <dgm:cxn modelId="{AC3E2AD6-E9D6-4DCB-8075-66899C7BC1B7}" type="presParOf" srcId="{7AEEE15B-ED41-49AD-9E6F-9FAD05801FE8}" destId="{AF800124-F8FA-46DA-A299-CD4AA1527617}" srcOrd="16" destOrd="0" presId="urn:microsoft.com/office/officeart/2005/8/layout/cycle8"/>
    <dgm:cxn modelId="{1A449635-D12B-48BC-A32A-F9D5F33EA224}" type="presParOf" srcId="{7AEEE15B-ED41-49AD-9E6F-9FAD05801FE8}" destId="{728DEB47-9AF4-4452-9458-373425E59A3B}" srcOrd="17" destOrd="0" presId="urn:microsoft.com/office/officeart/2005/8/layout/cycle8"/>
    <dgm:cxn modelId="{767B2F5E-69E5-4520-A5A7-3F3AC1589EE4}" type="presParOf" srcId="{7AEEE15B-ED41-49AD-9E6F-9FAD05801FE8}" destId="{01C24F58-E360-4F94-9AEE-82210B5982B9}" srcOrd="18" destOrd="0" presId="urn:microsoft.com/office/officeart/2005/8/layout/cycle8"/>
    <dgm:cxn modelId="{F379CFC3-CC74-47CF-9DE7-6DF64F9239C3}" type="presParOf" srcId="{7AEEE15B-ED41-49AD-9E6F-9FAD05801FE8}" destId="{D073F179-984F-4FA7-8C0A-09070BC5760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B4310-671E-450B-B6B4-78710C86B2F9}">
      <dsp:nvSpPr>
        <dsp:cNvPr id="0" name=""/>
        <dsp:cNvSpPr/>
      </dsp:nvSpPr>
      <dsp:spPr>
        <a:xfrm>
          <a:off x="3193557" y="622692"/>
          <a:ext cx="1954317" cy="2041603"/>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4EFE4-133C-4BB2-9C3E-771C7CE60EA2}">
      <dsp:nvSpPr>
        <dsp:cNvPr id="0" name=""/>
        <dsp:cNvSpPr/>
      </dsp:nvSpPr>
      <dsp:spPr>
        <a:xfrm>
          <a:off x="3481600" y="1188764"/>
          <a:ext cx="1367211" cy="68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Transparencia</a:t>
          </a:r>
        </a:p>
      </dsp:txBody>
      <dsp:txXfrm>
        <a:off x="3481600" y="1188764"/>
        <a:ext cx="1367211" cy="683442"/>
      </dsp:txXfrm>
    </dsp:sp>
    <dsp:sp modelId="{4941C100-3433-49B0-B3AF-A202CE4E5889}">
      <dsp:nvSpPr>
        <dsp:cNvPr id="0" name=""/>
        <dsp:cNvSpPr/>
      </dsp:nvSpPr>
      <dsp:spPr>
        <a:xfrm>
          <a:off x="2845698" y="1479368"/>
          <a:ext cx="2004042" cy="2460801"/>
        </a:xfrm>
        <a:prstGeom prst="leftCircularArrow">
          <a:avLst>
            <a:gd name="adj1" fmla="val 10980"/>
            <a:gd name="adj2" fmla="val 1142322"/>
            <a:gd name="adj3" fmla="val 6300000"/>
            <a:gd name="adj4" fmla="val 18900000"/>
            <a:gd name="adj5" fmla="val 12500"/>
          </a:avLst>
        </a:prstGeom>
        <a:solidFill>
          <a:schemeClr val="accent2">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4000A-367A-4AEB-B45B-27830DE9AA40}">
      <dsp:nvSpPr>
        <dsp:cNvPr id="0" name=""/>
        <dsp:cNvSpPr/>
      </dsp:nvSpPr>
      <dsp:spPr>
        <a:xfrm>
          <a:off x="3194508" y="1983435"/>
          <a:ext cx="1367211" cy="1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Eficiencia</a:t>
          </a:r>
        </a:p>
        <a:p>
          <a:pPr marL="0" lvl="0" indent="0" algn="ctr" defTabSz="711200">
            <a:lnSpc>
              <a:spcPct val="90000"/>
            </a:lnSpc>
            <a:spcBef>
              <a:spcPct val="0"/>
            </a:spcBef>
            <a:spcAft>
              <a:spcPct val="35000"/>
            </a:spcAft>
            <a:buNone/>
          </a:pPr>
          <a:r>
            <a:rPr lang="es-ES" sz="1600" b="1" kern="1200" dirty="0"/>
            <a:t>Eficacia</a:t>
          </a:r>
        </a:p>
        <a:p>
          <a:pPr marL="0" lvl="0" indent="0" algn="ctr" defTabSz="711200">
            <a:lnSpc>
              <a:spcPct val="90000"/>
            </a:lnSpc>
            <a:spcBef>
              <a:spcPct val="0"/>
            </a:spcBef>
            <a:spcAft>
              <a:spcPct val="35000"/>
            </a:spcAft>
            <a:buNone/>
          </a:pPr>
          <a:r>
            <a:rPr lang="es-ES" sz="1600" b="1" kern="1200" dirty="0"/>
            <a:t>     Efectividad</a:t>
          </a:r>
        </a:p>
        <a:p>
          <a:pPr marL="0" lvl="0" indent="0" algn="ctr" defTabSz="711200">
            <a:lnSpc>
              <a:spcPct val="90000"/>
            </a:lnSpc>
            <a:spcBef>
              <a:spcPct val="0"/>
            </a:spcBef>
            <a:spcAft>
              <a:spcPct val="35000"/>
            </a:spcAft>
            <a:buNone/>
          </a:pPr>
          <a:r>
            <a:rPr lang="es-ES" sz="1600" b="1" kern="1200" dirty="0"/>
            <a:t>Ecología</a:t>
          </a:r>
        </a:p>
        <a:p>
          <a:pPr marL="0" lvl="0" indent="0" algn="ctr" defTabSz="711200">
            <a:lnSpc>
              <a:spcPct val="90000"/>
            </a:lnSpc>
            <a:spcBef>
              <a:spcPct val="0"/>
            </a:spcBef>
            <a:spcAft>
              <a:spcPct val="35000"/>
            </a:spcAft>
            <a:buNone/>
          </a:pPr>
          <a:r>
            <a:rPr lang="es-ES" sz="1600" b="1" kern="1200" dirty="0"/>
            <a:t>Equidad</a:t>
          </a:r>
        </a:p>
      </dsp:txBody>
      <dsp:txXfrm>
        <a:off x="3194508" y="1983435"/>
        <a:ext cx="1367211" cy="1416037"/>
      </dsp:txXfrm>
    </dsp:sp>
    <dsp:sp modelId="{837F266D-A9F4-4559-9FC0-3FE0C8923BC5}">
      <dsp:nvSpPr>
        <dsp:cNvPr id="0" name=""/>
        <dsp:cNvSpPr/>
      </dsp:nvSpPr>
      <dsp:spPr>
        <a:xfrm>
          <a:off x="3512413" y="3383563"/>
          <a:ext cx="1553348" cy="1224939"/>
        </a:xfrm>
        <a:prstGeom prst="blockArc">
          <a:avLst>
            <a:gd name="adj1" fmla="val 13500000"/>
            <a:gd name="adj2" fmla="val 10800000"/>
            <a:gd name="adj3" fmla="val 12740"/>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83224-5577-4E2D-A0D0-96FB95776430}">
      <dsp:nvSpPr>
        <dsp:cNvPr id="0" name=""/>
        <dsp:cNvSpPr/>
      </dsp:nvSpPr>
      <dsp:spPr>
        <a:xfrm>
          <a:off x="3554548" y="3600398"/>
          <a:ext cx="1367211" cy="68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Confiabilidad</a:t>
          </a:r>
        </a:p>
      </dsp:txBody>
      <dsp:txXfrm>
        <a:off x="3554548" y="3600398"/>
        <a:ext cx="1367211" cy="683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0"/>
          <a:ext cx="4391146" cy="4600550"/>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t>Modificación del Cronograma para la implementación incorporado en la Resolución 693 de 2016</a:t>
          </a:r>
        </a:p>
      </dsp:txBody>
      <dsp:txXfrm>
        <a:off x="0" y="0"/>
        <a:ext cx="4391146" cy="1380165"/>
      </dsp:txXfrm>
    </dsp:sp>
    <dsp:sp modelId="{8251F27B-80C6-4B56-A471-3744BA9295BB}">
      <dsp:nvSpPr>
        <dsp:cNvPr id="0" name=""/>
        <dsp:cNvSpPr/>
      </dsp:nvSpPr>
      <dsp:spPr>
        <a:xfrm>
          <a:off x="443679" y="1380165"/>
          <a:ext cx="3512916" cy="2990357"/>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a:t>Oficios y reuniones de las entidades con la CGN solicitando la ampliación del plazo por </a:t>
          </a:r>
          <a:r>
            <a:rPr lang="es-ES" sz="2400" b="1" kern="1200" dirty="0">
              <a:solidFill>
                <a:srgbClr val="C00000"/>
              </a:solidFill>
            </a:rPr>
            <a:t>limitaciones de tipo técnico, operativo, administrativo y presupuestal</a:t>
          </a:r>
        </a:p>
      </dsp:txBody>
      <dsp:txXfrm>
        <a:off x="531264" y="1467750"/>
        <a:ext cx="3337746" cy="2815187"/>
      </dsp:txXfrm>
    </dsp:sp>
    <dsp:sp modelId="{45B002B7-33A2-4249-A740-8E8A6C6DE8E5}">
      <dsp:nvSpPr>
        <dsp:cNvPr id="0" name=""/>
        <dsp:cNvSpPr/>
      </dsp:nvSpPr>
      <dsp:spPr>
        <a:xfrm>
          <a:off x="4725046" y="0"/>
          <a:ext cx="4391146" cy="460055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u="none" kern="1200" dirty="0"/>
            <a:t>Como resultado de las encuestas realizadas a las entidades, en donde se evidenciaron dificultades en:</a:t>
          </a:r>
        </a:p>
      </dsp:txBody>
      <dsp:txXfrm>
        <a:off x="4725046" y="0"/>
        <a:ext cx="4391146" cy="1380165"/>
      </dsp:txXfrm>
    </dsp:sp>
    <dsp:sp modelId="{FF671B05-52A4-417B-B3AB-298F993DB2D5}">
      <dsp:nvSpPr>
        <dsp:cNvPr id="0" name=""/>
        <dsp:cNvSpPr/>
      </dsp:nvSpPr>
      <dsp:spPr>
        <a:xfrm>
          <a:off x="4853004" y="1330465"/>
          <a:ext cx="4135230" cy="609270"/>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b="1" u="none" kern="1200" dirty="0">
              <a:solidFill>
                <a:srgbClr val="C00000"/>
              </a:solidFill>
            </a:rPr>
            <a:t>Reconocimiento y medición</a:t>
          </a:r>
          <a:r>
            <a:rPr lang="es-ES" sz="1500" b="1" u="none" kern="1200" dirty="0"/>
            <a:t>: propiedades, planta y equipo, bienes de uso público, CXC, intangibles e inventarios</a:t>
          </a:r>
        </a:p>
      </dsp:txBody>
      <dsp:txXfrm>
        <a:off x="4870849" y="1348310"/>
        <a:ext cx="4099540" cy="573580"/>
      </dsp:txXfrm>
    </dsp:sp>
    <dsp:sp modelId="{BACBAB97-6D0E-4836-9CC6-0ABB60A855EE}">
      <dsp:nvSpPr>
        <dsp:cNvPr id="0" name=""/>
        <dsp:cNvSpPr/>
      </dsp:nvSpPr>
      <dsp:spPr>
        <a:xfrm>
          <a:off x="4861962" y="2057824"/>
          <a:ext cx="4117314" cy="582600"/>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b="1" u="none" kern="1200" dirty="0">
              <a:solidFill>
                <a:srgbClr val="C00000"/>
              </a:solidFill>
            </a:rPr>
            <a:t>Sistemas de información</a:t>
          </a:r>
          <a:r>
            <a:rPr lang="es-ES" sz="1500" b="1" u="none" kern="1200" dirty="0"/>
            <a:t>: los aplicativos contables no están preparados para soportar cambios normativos</a:t>
          </a:r>
        </a:p>
      </dsp:txBody>
      <dsp:txXfrm>
        <a:off x="4879026" y="2074888"/>
        <a:ext cx="4083186" cy="548472"/>
      </dsp:txXfrm>
    </dsp:sp>
    <dsp:sp modelId="{599628B4-ED51-443A-ADB7-CDDF050A989F}">
      <dsp:nvSpPr>
        <dsp:cNvPr id="0" name=""/>
        <dsp:cNvSpPr/>
      </dsp:nvSpPr>
      <dsp:spPr>
        <a:xfrm>
          <a:off x="4880194" y="2718035"/>
          <a:ext cx="4062934" cy="446243"/>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b="1" u="none" kern="1200" dirty="0">
              <a:solidFill>
                <a:srgbClr val="C00000"/>
              </a:solidFill>
            </a:rPr>
            <a:t>Recursos humanos</a:t>
          </a:r>
          <a:r>
            <a:rPr lang="es-ES" sz="1500" b="1" u="none" kern="1200" dirty="0"/>
            <a:t>: no se cuenta con personal suficiente y capacitado</a:t>
          </a:r>
        </a:p>
      </dsp:txBody>
      <dsp:txXfrm>
        <a:off x="4893264" y="2731105"/>
        <a:ext cx="4036794" cy="420103"/>
      </dsp:txXfrm>
    </dsp:sp>
    <dsp:sp modelId="{307F0E6E-2BEB-4FD8-828D-F41F1128A3B9}">
      <dsp:nvSpPr>
        <dsp:cNvPr id="0" name=""/>
        <dsp:cNvSpPr/>
      </dsp:nvSpPr>
      <dsp:spPr>
        <a:xfrm>
          <a:off x="4897759" y="3272546"/>
          <a:ext cx="4045721" cy="642280"/>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b="1" u="none" kern="1200" dirty="0">
              <a:solidFill>
                <a:srgbClr val="C00000"/>
              </a:solidFill>
            </a:rPr>
            <a:t>Depuración contable</a:t>
          </a:r>
          <a:r>
            <a:rPr lang="es-ES" sz="1500" b="1" u="none" kern="1200" dirty="0"/>
            <a:t>: cuentas contables pendientes de depuración que requieren de un tiempo considerable</a:t>
          </a:r>
        </a:p>
      </dsp:txBody>
      <dsp:txXfrm>
        <a:off x="4916571" y="3291358"/>
        <a:ext cx="4008097" cy="604656"/>
      </dsp:txXfrm>
    </dsp:sp>
    <dsp:sp modelId="{D49CDFCE-2219-4A34-9402-953EE3A4D3D3}">
      <dsp:nvSpPr>
        <dsp:cNvPr id="0" name=""/>
        <dsp:cNvSpPr/>
      </dsp:nvSpPr>
      <dsp:spPr>
        <a:xfrm>
          <a:off x="4879861" y="3992649"/>
          <a:ext cx="4081517" cy="531365"/>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b="1" u="none" kern="1200" dirty="0">
              <a:solidFill>
                <a:srgbClr val="C00000"/>
              </a:solidFill>
            </a:rPr>
            <a:t>Recursos económicos insuficientes:</a:t>
          </a:r>
          <a:r>
            <a:rPr lang="es-ES" sz="1500" b="1" u="none" kern="1200" dirty="0"/>
            <a:t>  presupuestos insuficiente para adelantar el proceso de manera integral</a:t>
          </a:r>
        </a:p>
      </dsp:txBody>
      <dsp:txXfrm>
        <a:off x="4895424" y="4008212"/>
        <a:ext cx="4050391" cy="500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8685-A769-464D-876F-6AB3BE432D41}">
      <dsp:nvSpPr>
        <dsp:cNvPr id="0" name=""/>
        <dsp:cNvSpPr/>
      </dsp:nvSpPr>
      <dsp:spPr>
        <a:xfrm>
          <a:off x="923712" y="321536"/>
          <a:ext cx="4327927" cy="4327927"/>
        </a:xfrm>
        <a:prstGeom prst="pie">
          <a:avLst>
            <a:gd name="adj1" fmla="val 162000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Articulo 355 de la Ley 1819 de 2016: Requerimiento de proceso de depuración contable para entidades territoriales </a:t>
          </a:r>
        </a:p>
      </dsp:txBody>
      <dsp:txXfrm>
        <a:off x="3221120" y="1218550"/>
        <a:ext cx="1597211" cy="1185027"/>
      </dsp:txXfrm>
    </dsp:sp>
    <dsp:sp modelId="{BAC9C588-960D-421D-8C22-BD2BEE02532B}">
      <dsp:nvSpPr>
        <dsp:cNvPr id="0" name=""/>
        <dsp:cNvSpPr/>
      </dsp:nvSpPr>
      <dsp:spPr>
        <a:xfrm>
          <a:off x="1022107" y="466830"/>
          <a:ext cx="4131136" cy="4327927"/>
        </a:xfrm>
        <a:prstGeom prst="pie">
          <a:avLst>
            <a:gd name="adj1" fmla="val 0"/>
            <a:gd name="adj2" fmla="val 54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Resolución  CGN 107 de 2017 Cumplimiento al saneamiento contable requerido en el Art. 355</a:t>
          </a:r>
        </a:p>
      </dsp:txBody>
      <dsp:txXfrm>
        <a:off x="3215053" y="2712716"/>
        <a:ext cx="1524586" cy="1185027"/>
      </dsp:txXfrm>
    </dsp:sp>
    <dsp:sp modelId="{FE8B931D-F21A-4B74-8013-374086A2816D}">
      <dsp:nvSpPr>
        <dsp:cNvPr id="0" name=""/>
        <dsp:cNvSpPr/>
      </dsp:nvSpPr>
      <dsp:spPr>
        <a:xfrm>
          <a:off x="900638" y="466830"/>
          <a:ext cx="4327927" cy="4327927"/>
        </a:xfrm>
        <a:prstGeom prst="pie">
          <a:avLst>
            <a:gd name="adj1" fmla="val 5400000"/>
            <a:gd name="adj2" fmla="val 108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200" b="1" kern="1200" dirty="0"/>
            <a:t>Circular Conjunta No. 001</a:t>
          </a:r>
        </a:p>
        <a:p>
          <a:pPr marL="0" lvl="0" indent="0" algn="ctr" defTabSz="622300">
            <a:lnSpc>
              <a:spcPct val="90000"/>
            </a:lnSpc>
            <a:spcBef>
              <a:spcPct val="0"/>
            </a:spcBef>
            <a:spcAft>
              <a:spcPct val="35000"/>
            </a:spcAft>
            <a:buNone/>
          </a:pPr>
          <a:r>
            <a:rPr lang="es-ES" sz="1200" b="1" kern="1200" dirty="0"/>
            <a:t> Auditoria General de la República y CGN</a:t>
          </a:r>
        </a:p>
        <a:p>
          <a:pPr marL="0" lvl="0" indent="0" algn="ctr" defTabSz="622300">
            <a:lnSpc>
              <a:spcPct val="90000"/>
            </a:lnSpc>
            <a:spcBef>
              <a:spcPct val="0"/>
            </a:spcBef>
            <a:spcAft>
              <a:spcPct val="35000"/>
            </a:spcAft>
            <a:buNone/>
          </a:pPr>
          <a:r>
            <a:rPr lang="es-ES" sz="1200" b="1" kern="1200" dirty="0"/>
            <a:t>Termino de dos años a partir de la vigencia de la Ley 1819</a:t>
          </a:r>
        </a:p>
      </dsp:txBody>
      <dsp:txXfrm>
        <a:off x="1333946" y="2712716"/>
        <a:ext cx="1597211" cy="1185027"/>
      </dsp:txXfrm>
    </dsp:sp>
    <dsp:sp modelId="{FB5E7DC0-3C1D-4AFA-9849-538A53806CE7}">
      <dsp:nvSpPr>
        <dsp:cNvPr id="0" name=""/>
        <dsp:cNvSpPr/>
      </dsp:nvSpPr>
      <dsp:spPr>
        <a:xfrm>
          <a:off x="885534" y="321536"/>
          <a:ext cx="4327927" cy="4327927"/>
        </a:xfrm>
        <a:prstGeom prst="pie">
          <a:avLst>
            <a:gd name="adj1" fmla="val 108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200" b="1" kern="1200" dirty="0"/>
            <a:t>Circular Conjunta No. 002</a:t>
          </a:r>
        </a:p>
        <a:p>
          <a:pPr marL="0" lvl="0" indent="0" algn="ctr" defTabSz="622300">
            <a:lnSpc>
              <a:spcPct val="90000"/>
            </a:lnSpc>
            <a:spcBef>
              <a:spcPct val="0"/>
            </a:spcBef>
            <a:spcAft>
              <a:spcPct val="35000"/>
            </a:spcAft>
            <a:buNone/>
          </a:pPr>
          <a:r>
            <a:rPr lang="es-ES" sz="1200" b="1" kern="1200" dirty="0"/>
            <a:t>Procuraduría General de la Nación y CGN</a:t>
          </a:r>
        </a:p>
        <a:p>
          <a:pPr marL="0" lvl="0" indent="0" algn="ctr" defTabSz="622300">
            <a:lnSpc>
              <a:spcPct val="90000"/>
            </a:lnSpc>
            <a:spcBef>
              <a:spcPct val="0"/>
            </a:spcBef>
            <a:spcAft>
              <a:spcPct val="35000"/>
            </a:spcAft>
            <a:buNone/>
          </a:pPr>
          <a:r>
            <a:rPr lang="es-ES" sz="1200" b="1" kern="1200" dirty="0"/>
            <a:t>Responsabilidad a cargo del Representante Legal</a:t>
          </a:r>
        </a:p>
      </dsp:txBody>
      <dsp:txXfrm>
        <a:off x="1318842" y="1218550"/>
        <a:ext cx="1597211" cy="1185027"/>
      </dsp:txXfrm>
    </dsp:sp>
    <dsp:sp modelId="{AF800124-F8FA-46DA-A299-CD4AA1527617}">
      <dsp:nvSpPr>
        <dsp:cNvPr id="0" name=""/>
        <dsp:cNvSpPr/>
      </dsp:nvSpPr>
      <dsp:spPr>
        <a:xfrm>
          <a:off x="655793" y="53616"/>
          <a:ext cx="4863766" cy="4863766"/>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DEB47-9AF4-4452-9458-373425E59A3B}">
      <dsp:nvSpPr>
        <dsp:cNvPr id="0" name=""/>
        <dsp:cNvSpPr/>
      </dsp:nvSpPr>
      <dsp:spPr>
        <a:xfrm>
          <a:off x="572236" y="273424"/>
          <a:ext cx="4837307" cy="4863766"/>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24F58-E360-4F94-9AEE-82210B5982B9}">
      <dsp:nvSpPr>
        <dsp:cNvPr id="0" name=""/>
        <dsp:cNvSpPr/>
      </dsp:nvSpPr>
      <dsp:spPr>
        <a:xfrm>
          <a:off x="632719" y="198911"/>
          <a:ext cx="4863766" cy="4863766"/>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73F179-984F-4FA7-8C0A-09070BC57607}">
      <dsp:nvSpPr>
        <dsp:cNvPr id="0" name=""/>
        <dsp:cNvSpPr/>
      </dsp:nvSpPr>
      <dsp:spPr>
        <a:xfrm>
          <a:off x="617614" y="53616"/>
          <a:ext cx="4863766" cy="4863766"/>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970339"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970339"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715963" y="696913"/>
            <a:ext cx="557847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Gráficos">
    <p:spTree>
      <p:nvGrpSpPr>
        <p:cNvPr id="1" name=""/>
        <p:cNvGrpSpPr/>
        <p:nvPr/>
      </p:nvGrpSpPr>
      <p:grpSpPr>
        <a:xfrm>
          <a:off x="0" y="0"/>
          <a:ext cx="0" cy="0"/>
          <a:chOff x="0" y="0"/>
          <a:chExt cx="0" cy="0"/>
        </a:xfrm>
      </p:grpSpPr>
      <p:sp>
        <p:nvSpPr>
          <p:cNvPr id="2" name="17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s-ES" sz="1800">
                <a:solidFill>
                  <a:schemeClr val="bg1"/>
                </a:solidFill>
                <a:latin typeface="Calibri Light" pitchFamily="34" charset="0"/>
              </a:rPr>
              <a:t>1. Boletín de Deudores Morosos del Estado (BDME)</a:t>
            </a:r>
          </a:p>
          <a:p>
            <a:pPr algn="just">
              <a:spcBef>
                <a:spcPct val="20000"/>
              </a:spcBef>
            </a:pPr>
            <a:r>
              <a:rPr lang="es-ES" sz="1800">
                <a:solidFill>
                  <a:schemeClr val="bg1"/>
                </a:solidFill>
                <a:latin typeface="Calibri Light" pitchFamily="34" charset="0"/>
              </a:rPr>
              <a:t>2. Información financiera, económica, social y ambiental</a:t>
            </a:r>
          </a:p>
          <a:p>
            <a:pPr algn="just">
              <a:spcBef>
                <a:spcPct val="20000"/>
              </a:spcBef>
            </a:pPr>
            <a:r>
              <a:rPr lang="es-ES" sz="1800">
                <a:solidFill>
                  <a:schemeClr val="bg1"/>
                </a:solidFill>
                <a:latin typeface="Calibri Light" pitchFamily="34" charset="0"/>
              </a:rPr>
              <a:t>3. Normatividad contable pública</a:t>
            </a:r>
          </a:p>
          <a:p>
            <a:pPr algn="just">
              <a:spcBef>
                <a:spcPct val="20000"/>
              </a:spcBef>
            </a:pPr>
            <a:r>
              <a:rPr lang="es-ES" sz="1800">
                <a:solidFill>
                  <a:schemeClr val="bg1"/>
                </a:solidFill>
                <a:latin typeface="Calibri Light" pitchFamily="34" charset="0"/>
              </a:rPr>
              <a:t>4. Asistencia y apoyo técnico</a:t>
            </a:r>
          </a:p>
          <a:p>
            <a:pPr algn="just">
              <a:spcBef>
                <a:spcPct val="20000"/>
              </a:spcBef>
            </a:pPr>
            <a:r>
              <a:rPr lang="es-ES" sz="1800">
                <a:solidFill>
                  <a:schemeClr val="bg1"/>
                </a:solidFill>
                <a:latin typeface="Calibri Light" pitchFamily="34" charset="0"/>
              </a:rPr>
              <a:t>5. Solicitud de asignación de código institucional para el envío de la información financiera, económica, social y ambiental</a:t>
            </a:r>
          </a:p>
          <a:p>
            <a:pPr algn="just">
              <a:spcBef>
                <a:spcPct val="20000"/>
              </a:spcBef>
            </a:pPr>
            <a:r>
              <a:rPr lang="es-ES"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pPr algn="just">
              <a:spcBef>
                <a:spcPct val="20000"/>
              </a:spcBef>
            </a:pPr>
            <a:r>
              <a:rPr lang="es-ES" sz="1800">
                <a:solidFill>
                  <a:schemeClr val="bg1"/>
                </a:solidFill>
                <a:latin typeface="Calibri Light" pitchFamily="34" charset="0"/>
              </a:rPr>
              <a:t>7. Emisión de conceptos y soluciones de consultas</a:t>
            </a:r>
          </a:p>
          <a:p>
            <a:pPr algn="just">
              <a:spcBef>
                <a:spcPct val="20000"/>
              </a:spcBef>
            </a:pPr>
            <a:r>
              <a:rPr lang="es-ES" sz="1800">
                <a:solidFill>
                  <a:schemeClr val="bg1"/>
                </a:solidFill>
                <a:latin typeface="Calibri Light" pitchFamily="34" charset="0"/>
              </a:rPr>
              <a:t>8. Solicitudes específicas de capacitación</a:t>
            </a:r>
          </a:p>
        </p:txBody>
      </p:sp>
      <p:sp>
        <p:nvSpPr>
          <p:cNvPr id="5" name="20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Cuentas Claras, Estado Transparente</a:t>
            </a:r>
          </a:p>
        </p:txBody>
      </p:sp>
      <p:sp>
        <p:nvSpPr>
          <p:cNvPr id="6" name="21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www.contaduria.gov.co</a:t>
            </a:r>
          </a:p>
        </p:txBody>
      </p:sp>
    </p:spTree>
    <p:extLst>
      <p:ext uri="{BB962C8B-B14F-4D97-AF65-F5344CB8AC3E}">
        <p14:creationId xmlns:p14="http://schemas.microsoft.com/office/powerpoint/2010/main" val="3831472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4" r:id="rId10"/>
    <p:sldLayoutId id="2147483908"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3.xml"/><Relationship Id="rId7" Type="http://schemas.openxmlformats.org/officeDocument/2006/relationships/image" Target="../media/image27.jpe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10</a:t>
            </a:fld>
            <a:endParaRPr lang="es-ES_tradnl" dirty="0"/>
          </a:p>
        </p:txBody>
      </p:sp>
      <p:sp>
        <p:nvSpPr>
          <p:cNvPr id="5" name="Título 1"/>
          <p:cNvSpPr txBox="1">
            <a:spLocks/>
          </p:cNvSpPr>
          <p:nvPr/>
        </p:nvSpPr>
        <p:spPr>
          <a:xfrm>
            <a:off x="-36511" y="-22820"/>
            <a:ext cx="9180512" cy="789542"/>
          </a:xfrm>
          <a:prstGeom prst="rect">
            <a:avLst/>
          </a:prstGeom>
        </p:spPr>
        <p:txBody>
          <a:bodyPr>
            <a:noAutofit/>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solidFill>
                  <a:schemeClr val="bg1"/>
                </a:solidFill>
              </a:rPr>
              <a:t>¿Por qué se dio la Modificación del Cronograma de Implementación?</a:t>
            </a:r>
          </a:p>
        </p:txBody>
      </p:sp>
      <p:graphicFrame>
        <p:nvGraphicFramePr>
          <p:cNvPr id="6" name="Diagrama 11"/>
          <p:cNvGraphicFramePr/>
          <p:nvPr>
            <p:extLst>
              <p:ext uri="{D42A27DB-BD31-4B8C-83A1-F6EECF244321}">
                <p14:modId xmlns:p14="http://schemas.microsoft.com/office/powerpoint/2010/main" val="4274351886"/>
              </p:ext>
            </p:extLst>
          </p:nvPr>
        </p:nvGraphicFramePr>
        <p:xfrm>
          <a:off x="23242" y="1057300"/>
          <a:ext cx="9120758" cy="46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076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11</a:t>
            </a:fld>
            <a:endParaRPr lang="es-ES_tradnl" dirty="0"/>
          </a:p>
        </p:txBody>
      </p:sp>
      <p:sp>
        <p:nvSpPr>
          <p:cNvPr id="5" name="Título 1"/>
          <p:cNvSpPr txBox="1">
            <a:spLocks/>
          </p:cNvSpPr>
          <p:nvPr/>
        </p:nvSpPr>
        <p:spPr>
          <a:xfrm>
            <a:off x="0" y="6770"/>
            <a:ext cx="9144000" cy="736336"/>
          </a:xfrm>
          <a:prstGeom prst="rect">
            <a:avLst/>
          </a:prstGeom>
          <a:solidFill>
            <a:srgbClr val="00918E"/>
          </a:solidFill>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sz="4000" kern="0" dirty="0">
                <a:solidFill>
                  <a:schemeClr val="bg1"/>
                </a:solidFill>
              </a:rPr>
              <a:t>Importancia del Saneamiento Contable</a:t>
            </a:r>
          </a:p>
        </p:txBody>
      </p:sp>
      <p:graphicFrame>
        <p:nvGraphicFramePr>
          <p:cNvPr id="6" name="Diagrama 6"/>
          <p:cNvGraphicFramePr/>
          <p:nvPr>
            <p:extLst>
              <p:ext uri="{D42A27DB-BD31-4B8C-83A1-F6EECF244321}">
                <p14:modId xmlns:p14="http://schemas.microsoft.com/office/powerpoint/2010/main" val="2935475701"/>
              </p:ext>
            </p:extLst>
          </p:nvPr>
        </p:nvGraphicFramePr>
        <p:xfrm>
          <a:off x="-468560" y="657533"/>
          <a:ext cx="6156685" cy="5152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12 Grupo"/>
          <p:cNvGrpSpPr/>
          <p:nvPr/>
        </p:nvGrpSpPr>
        <p:grpSpPr>
          <a:xfrm>
            <a:off x="3932982" y="4711602"/>
            <a:ext cx="5247042" cy="975766"/>
            <a:chOff x="97678" y="2197045"/>
            <a:chExt cx="5274354" cy="2000973"/>
          </a:xfrm>
        </p:grpSpPr>
        <p:sp>
          <p:nvSpPr>
            <p:cNvPr id="14" name="13 Rectángulo redondeado"/>
            <p:cNvSpPr/>
            <p:nvPr/>
          </p:nvSpPr>
          <p:spPr>
            <a:xfrm>
              <a:off x="786962" y="2197045"/>
              <a:ext cx="4518635" cy="2000973"/>
            </a:xfrm>
            <a:prstGeom prst="roundRect">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14 Rectángulo"/>
            <p:cNvSpPr/>
            <p:nvPr/>
          </p:nvSpPr>
          <p:spPr>
            <a:xfrm>
              <a:off x="97678" y="2261248"/>
              <a:ext cx="5274354" cy="18056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lgn="l" defTabSz="800100">
                <a:lnSpc>
                  <a:spcPct val="90000"/>
                </a:lnSpc>
                <a:spcBef>
                  <a:spcPct val="0"/>
                </a:spcBef>
                <a:spcAft>
                  <a:spcPct val="35000"/>
                </a:spcAft>
              </a:pPr>
              <a:r>
                <a:rPr lang="es-ES" sz="1800" b="1" kern="1200" dirty="0">
                  <a:solidFill>
                    <a:srgbClr val="C00000"/>
                  </a:solidFill>
                </a:rPr>
                <a:t>Garantizar</a:t>
              </a:r>
              <a:r>
                <a:rPr lang="es-ES" sz="1800" b="1" kern="1200" dirty="0"/>
                <a:t> que la información financiera de los primeros Estados Financieros conforme a la Res. 533 de 2015</a:t>
              </a:r>
            </a:p>
          </p:txBody>
        </p:sp>
      </p:grpSp>
      <p:grpSp>
        <p:nvGrpSpPr>
          <p:cNvPr id="16" name="15 Grupo"/>
          <p:cNvGrpSpPr/>
          <p:nvPr/>
        </p:nvGrpSpPr>
        <p:grpSpPr>
          <a:xfrm>
            <a:off x="4427984" y="2090507"/>
            <a:ext cx="4671651" cy="1266494"/>
            <a:chOff x="-167480" y="2725494"/>
            <a:chExt cx="5473076" cy="1687502"/>
          </a:xfrm>
        </p:grpSpPr>
        <p:sp>
          <p:nvSpPr>
            <p:cNvPr id="17" name="16 Rectángulo redondeado"/>
            <p:cNvSpPr/>
            <p:nvPr/>
          </p:nvSpPr>
          <p:spPr>
            <a:xfrm>
              <a:off x="692505" y="2725494"/>
              <a:ext cx="4613091" cy="1687502"/>
            </a:xfrm>
            <a:prstGeom prst="roundRect">
              <a:avLst>
                <a:gd name="adj" fmla="val 50000"/>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167480" y="2805980"/>
              <a:ext cx="5432809" cy="15636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r>
                <a:rPr lang="es-ES" sz="1800" b="1" dirty="0">
                  <a:solidFill>
                    <a:srgbClr val="C00000"/>
                  </a:solidFill>
                </a:rPr>
                <a:t>Cumpla</a:t>
              </a:r>
              <a:r>
                <a:rPr lang="es-ES" sz="1800" b="1" dirty="0"/>
                <a:t> con las características cualitativas fundamentales de la información financiera: </a:t>
              </a:r>
              <a:r>
                <a:rPr lang="es-ES" sz="1800" b="1" dirty="0">
                  <a:solidFill>
                    <a:srgbClr val="C00000"/>
                  </a:solidFill>
                </a:rPr>
                <a:t>Relevancia y Representación fiel</a:t>
              </a:r>
            </a:p>
          </p:txBody>
        </p:sp>
      </p:grpSp>
      <p:sp>
        <p:nvSpPr>
          <p:cNvPr id="8" name="7 Elipse"/>
          <p:cNvSpPr/>
          <p:nvPr/>
        </p:nvSpPr>
        <p:spPr>
          <a:xfrm>
            <a:off x="4922802" y="919570"/>
            <a:ext cx="1487620" cy="1295169"/>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2" name="11 Elipse"/>
          <p:cNvSpPr/>
          <p:nvPr/>
        </p:nvSpPr>
        <p:spPr>
          <a:xfrm>
            <a:off x="4788024" y="3417407"/>
            <a:ext cx="1502473" cy="1348188"/>
          </a:xfrm>
          <a:prstGeom prst="ellipse">
            <a:avLst/>
          </a:prstGeom>
          <a:blipFill rotWithShape="1">
            <a:blip r:embed="rId8" cstate="email">
              <a:extLst>
                <a:ext uri="{28A0092B-C50C-407E-A947-70E740481C1C}">
                  <a14:useLocalDpi xmlns:a14="http://schemas.microsoft.com/office/drawing/2010/main"/>
                </a:ext>
              </a:extLst>
            </a:blip>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9" name="18 Elipse"/>
          <p:cNvSpPr/>
          <p:nvPr/>
        </p:nvSpPr>
        <p:spPr bwMode="auto">
          <a:xfrm>
            <a:off x="6372200" y="3865612"/>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0" name="19 Elipse"/>
          <p:cNvSpPr/>
          <p:nvPr/>
        </p:nvSpPr>
        <p:spPr bwMode="auto">
          <a:xfrm>
            <a:off x="6588224" y="343356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1" name="20 Elipse"/>
          <p:cNvSpPr/>
          <p:nvPr/>
        </p:nvSpPr>
        <p:spPr bwMode="auto">
          <a:xfrm>
            <a:off x="6480550" y="364958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2" name="21 Elipse"/>
          <p:cNvSpPr/>
          <p:nvPr/>
        </p:nvSpPr>
        <p:spPr bwMode="auto">
          <a:xfrm>
            <a:off x="7095550" y="1234509"/>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3" name="22 Elipse"/>
          <p:cNvSpPr/>
          <p:nvPr/>
        </p:nvSpPr>
        <p:spPr bwMode="auto">
          <a:xfrm>
            <a:off x="7049452" y="1490187"/>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5" name="24 Elipse"/>
          <p:cNvSpPr/>
          <p:nvPr/>
        </p:nvSpPr>
        <p:spPr bwMode="auto">
          <a:xfrm>
            <a:off x="6990393" y="1736053"/>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6" name="25 Elipse"/>
          <p:cNvSpPr/>
          <p:nvPr/>
        </p:nvSpPr>
        <p:spPr bwMode="auto">
          <a:xfrm>
            <a:off x="7247950" y="1386909"/>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7" name="26 Elipse"/>
          <p:cNvSpPr/>
          <p:nvPr/>
        </p:nvSpPr>
        <p:spPr bwMode="auto">
          <a:xfrm>
            <a:off x="7400350" y="1539309"/>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8" name="27 Elipse"/>
          <p:cNvSpPr/>
          <p:nvPr/>
        </p:nvSpPr>
        <p:spPr bwMode="auto">
          <a:xfrm>
            <a:off x="6874679" y="1311155"/>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9" name="28 Elipse"/>
          <p:cNvSpPr/>
          <p:nvPr/>
        </p:nvSpPr>
        <p:spPr bwMode="auto">
          <a:xfrm>
            <a:off x="6706346" y="145508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09212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12</a:t>
            </a:fld>
            <a:endParaRPr lang="es-ES_tradnl" dirty="0"/>
          </a:p>
        </p:txBody>
      </p:sp>
      <p:sp>
        <p:nvSpPr>
          <p:cNvPr id="5" name="4 Rectángulo"/>
          <p:cNvSpPr/>
          <p:nvPr/>
        </p:nvSpPr>
        <p:spPr>
          <a:xfrm>
            <a:off x="35496" y="49188"/>
            <a:ext cx="3024336" cy="4493538"/>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n>
            <a:solidFill>
              <a:schemeClr val="tx1"/>
            </a:solidFill>
          </a:ln>
          <a:effectLst>
            <a:glow rad="63500">
              <a:schemeClr val="accent6">
                <a:satMod val="175000"/>
                <a:alpha val="40000"/>
              </a:schemeClr>
            </a:glow>
          </a:effectLst>
        </p:spPr>
        <p:txBody>
          <a:bodyPr wrap="square">
            <a:spAutoFit/>
          </a:bodyPr>
          <a:lstStyle/>
          <a:p>
            <a:pPr algn="ctr"/>
            <a:r>
              <a:rPr lang="es-CO" sz="2800" b="1" dirty="0"/>
              <a:t>LEY 1819  </a:t>
            </a:r>
          </a:p>
          <a:p>
            <a:pPr algn="ctr"/>
            <a:r>
              <a:rPr lang="es-CO" sz="2800" b="1" dirty="0"/>
              <a:t>(29-12-16)</a:t>
            </a:r>
          </a:p>
          <a:p>
            <a:endParaRPr lang="es-CO" dirty="0"/>
          </a:p>
          <a:p>
            <a:pPr algn="just"/>
            <a:r>
              <a:rPr lang="es-CO" b="1" dirty="0"/>
              <a:t>Por medio de la cual se adopta una reforma tributaria estructural, se fortalecen los mecanismos para la lucha contra la evasión y la elusión fiscal, y se dictan otras disposiciones.</a:t>
            </a:r>
          </a:p>
        </p:txBody>
      </p:sp>
      <p:sp>
        <p:nvSpPr>
          <p:cNvPr id="6" name="5 CuadroTexto"/>
          <p:cNvSpPr txBox="1"/>
          <p:nvPr/>
        </p:nvSpPr>
        <p:spPr>
          <a:xfrm>
            <a:off x="3635896" y="239946"/>
            <a:ext cx="5400600" cy="4647426"/>
          </a:xfrm>
          <a:prstGeom prst="rect">
            <a:avLst/>
          </a:prstGeom>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lin ang="13500000" scaled="1"/>
            <a:tileRect/>
          </a:gradFill>
          <a:ln>
            <a:solidFill>
              <a:schemeClr val="tx1"/>
            </a:solidFill>
          </a:ln>
          <a:effectLst>
            <a:glow rad="63500">
              <a:schemeClr val="accent6">
                <a:satMod val="175000"/>
                <a:alpha val="40000"/>
              </a:schemeClr>
            </a:glow>
          </a:effectLst>
        </p:spPr>
        <p:txBody>
          <a:bodyPr wrap="square" rtlCol="0">
            <a:spAutoFit/>
          </a:bodyPr>
          <a:lstStyle/>
          <a:p>
            <a:pPr algn="ctr"/>
            <a:r>
              <a:rPr lang="es-CO" sz="2800" b="1" dirty="0"/>
              <a:t>ARTÍCULO 355. SANEAMIENTO </a:t>
            </a:r>
          </a:p>
          <a:p>
            <a:pPr algn="ctr"/>
            <a:r>
              <a:rPr lang="es-CO" sz="2800" b="1" dirty="0"/>
              <a:t>  CONTABLE. </a:t>
            </a:r>
          </a:p>
          <a:p>
            <a:pPr algn="just"/>
            <a:r>
              <a:rPr lang="es-CO" sz="2400" b="1" dirty="0"/>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2" name="1 Flecha curvada hacia arriba"/>
          <p:cNvSpPr/>
          <p:nvPr/>
        </p:nvSpPr>
        <p:spPr bwMode="auto">
          <a:xfrm rot="316080">
            <a:off x="1499411" y="4745297"/>
            <a:ext cx="4451564" cy="846323"/>
          </a:xfrm>
          <a:prstGeom prst="curvedUpArrow">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56647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a:t>
            </a:fld>
            <a:endParaRPr lang="es-ES_tradnl"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1" y="49188"/>
            <a:ext cx="7272808" cy="52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389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
        <p:nvSpPr>
          <p:cNvPr id="2" name="Título 1"/>
          <p:cNvSpPr>
            <a:spLocks noGrp="1"/>
          </p:cNvSpPr>
          <p:nvPr>
            <p:ph type="ctrTitle"/>
          </p:nvPr>
        </p:nvSpPr>
        <p:spPr>
          <a:xfrm>
            <a:off x="108149" y="36244"/>
            <a:ext cx="8856339" cy="995210"/>
          </a:xfrm>
        </p:spPr>
        <p:txBody>
          <a:bodyPr/>
          <a:lstStyle/>
          <a:p>
            <a:pPr algn="ctr"/>
            <a:r>
              <a:rPr lang="es-CR" altLang="en-US" dirty="0"/>
              <a:t>¿PORQUÉ LAS CUENTAS PÚBLICAS SON Y</a:t>
            </a:r>
            <a:br>
              <a:rPr lang="es-CR" altLang="en-US" dirty="0"/>
            </a:br>
            <a:r>
              <a:rPr lang="es-CR" altLang="en-US" dirty="0"/>
              <a:t>DEBEN SER PÚBLICAS ?</a:t>
            </a:r>
            <a:endParaRPr lang="es-CO" dirty="0"/>
          </a:p>
        </p:txBody>
      </p:sp>
      <p:sp>
        <p:nvSpPr>
          <p:cNvPr id="11" name="Marcador de texto 10"/>
          <p:cNvSpPr>
            <a:spLocks noGrp="1"/>
          </p:cNvSpPr>
          <p:nvPr>
            <p:ph type="body" sz="quarter" idx="18"/>
          </p:nvPr>
        </p:nvSpPr>
        <p:spPr/>
        <p:txBody>
          <a:bodyPr/>
          <a:lstStyle/>
          <a:p>
            <a:endParaRPr lang="es-CO"/>
          </a:p>
        </p:txBody>
      </p:sp>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3</a:t>
            </a:fld>
            <a:endParaRPr lang="es-ES_tradnl"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
        <p:nvSpPr>
          <p:cNvPr id="6" name="4 Rectángulo"/>
          <p:cNvSpPr/>
          <p:nvPr/>
        </p:nvSpPr>
        <p:spPr bwMode="auto">
          <a:xfrm>
            <a:off x="6515946" y="1198230"/>
            <a:ext cx="2627784" cy="1683586"/>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400" b="1" dirty="0">
                <a:solidFill>
                  <a:prstClr val="black"/>
                </a:solidFill>
                <a:latin typeface="Times New Roman" pitchFamily="18" charset="0"/>
              </a:rPr>
              <a:t>LA CONTABILIDAD </a:t>
            </a:r>
          </a:p>
          <a:p>
            <a:pPr algn="ctr"/>
            <a:r>
              <a:rPr lang="es-CO" sz="2400" b="1" dirty="0">
                <a:solidFill>
                  <a:prstClr val="black"/>
                </a:solidFill>
                <a:latin typeface="Times New Roman" pitchFamily="18" charset="0"/>
              </a:rPr>
              <a:t>    PÚBLICA  TAMBIÉN ES . . .</a:t>
            </a:r>
          </a:p>
        </p:txBody>
      </p:sp>
      <p:sp>
        <p:nvSpPr>
          <p:cNvPr id="9" name="5 Flecha curvada hacia la izquierda"/>
          <p:cNvSpPr/>
          <p:nvPr/>
        </p:nvSpPr>
        <p:spPr bwMode="auto">
          <a:xfrm rot="895883">
            <a:off x="7782161" y="3080783"/>
            <a:ext cx="1136220" cy="2519645"/>
          </a:xfrm>
          <a:prstGeom prst="curvedLef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CO" sz="2400" dirty="0">
              <a:solidFill>
                <a:prstClr val="black"/>
              </a:solidFill>
              <a:latin typeface="Times New Roman" pitchFamily="18" charset="0"/>
            </a:endParaRPr>
          </a:p>
        </p:txBody>
      </p:sp>
      <p:sp>
        <p:nvSpPr>
          <p:cNvPr id="10" name="6 Pergamino vertical"/>
          <p:cNvSpPr/>
          <p:nvPr/>
        </p:nvSpPr>
        <p:spPr bwMode="auto">
          <a:xfrm>
            <a:off x="4572000" y="4562315"/>
            <a:ext cx="3120635" cy="1224137"/>
          </a:xfrm>
          <a:prstGeom prst="verticalScroll">
            <a:avLst/>
          </a:prstGeom>
          <a:solidFill>
            <a:srgbClr val="00B0F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prstClr val="black"/>
                </a:solidFill>
                <a:effectLst/>
                <a:uLnTx/>
                <a:uFillTx/>
                <a:latin typeface="Times New Roman" pitchFamily="18" charset="0"/>
              </a:rPr>
              <a:t>CONSTRUCTORA …  DE PAZ</a:t>
            </a:r>
          </a:p>
        </p:txBody>
      </p:sp>
    </p:spTree>
    <p:extLst>
      <p:ext uri="{BB962C8B-B14F-4D97-AF65-F5344CB8AC3E}">
        <p14:creationId xmlns:p14="http://schemas.microsoft.com/office/powerpoint/2010/main" val="112368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26"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par>
                          <p:cTn id="31" fill="hold">
                            <p:stCondLst>
                              <p:cond delay="7000"/>
                            </p:stCondLst>
                            <p:childTnLst>
                              <p:par>
                                <p:cTn id="32" presetID="47"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9"/>
          </p:nvPr>
        </p:nvSpPr>
        <p:spPr/>
        <p:txBody>
          <a:bodyPr/>
          <a:lstStyle/>
          <a:p>
            <a:fld id="{B2940951-94E0-4D6B-B3E8-14E1C155E8A2}" type="slidenum">
              <a:rPr lang="es-ES_tradnl" smtClean="0"/>
              <a:pPr/>
              <a:t>4</a:t>
            </a:fld>
            <a:endParaRPr lang="es-ES_tradnl"/>
          </a:p>
        </p:txBody>
      </p:sp>
      <p:pic>
        <p:nvPicPr>
          <p:cNvPr id="8" name="Picture 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5413" y="494708"/>
            <a:ext cx="4033921" cy="489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3928" y="195946"/>
            <a:ext cx="5108997" cy="5225571"/>
          </a:xfrm>
          <a:prstGeom prst="rect">
            <a:avLst/>
          </a:prstGeom>
        </p:spPr>
      </p:pic>
    </p:spTree>
    <p:extLst>
      <p:ext uri="{BB962C8B-B14F-4D97-AF65-F5344CB8AC3E}">
        <p14:creationId xmlns:p14="http://schemas.microsoft.com/office/powerpoint/2010/main" val="2296501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5</a:t>
            </a:fld>
            <a:endParaRPr lang="es-ES_tradnl" dirty="0"/>
          </a:p>
        </p:txBody>
      </p:sp>
      <p:pic>
        <p:nvPicPr>
          <p:cNvPr id="5" name="Imagen 1"/>
          <p:cNvPicPr>
            <a:picLocks noChangeAspect="1"/>
          </p:cNvPicPr>
          <p:nvPr/>
        </p:nvPicPr>
        <p:blipFill rotWithShape="1">
          <a:blip r:embed="rId2" cstate="email">
            <a:extLst>
              <a:ext uri="{28A0092B-C50C-407E-A947-70E740481C1C}">
                <a14:useLocalDpi xmlns:a14="http://schemas.microsoft.com/office/drawing/2010/main"/>
              </a:ext>
            </a:extLst>
          </a:blip>
          <a:srcRect t="25048"/>
          <a:stretch/>
        </p:blipFill>
        <p:spPr>
          <a:xfrm>
            <a:off x="14514" y="1417340"/>
            <a:ext cx="9129486" cy="4297659"/>
          </a:xfrm>
          <a:prstGeom prst="rect">
            <a:avLst/>
          </a:prstGeom>
        </p:spPr>
      </p:pic>
      <p:sp>
        <p:nvSpPr>
          <p:cNvPr id="6" name="CuadroTexto 4"/>
          <p:cNvSpPr txBox="1"/>
          <p:nvPr/>
        </p:nvSpPr>
        <p:spPr>
          <a:xfrm>
            <a:off x="0" y="49188"/>
            <a:ext cx="9434286" cy="1323439"/>
          </a:xfrm>
          <a:prstGeom prst="rect">
            <a:avLst/>
          </a:prstGeom>
          <a:noFill/>
        </p:spPr>
        <p:txBody>
          <a:bodyPr wrap="square" rtlCol="0">
            <a:spAutoFit/>
          </a:bodyPr>
          <a:lstStyle/>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Información Consolidada del Sector Público Colombiano</a:t>
            </a:r>
          </a:p>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Balance General</a:t>
            </a:r>
          </a:p>
          <a:p>
            <a:pPr algn="ctr" defTabSz="457200" eaLnBrk="1" fontAlgn="auto" hangingPunct="1">
              <a:spcBef>
                <a:spcPts val="0"/>
              </a:spcBef>
              <a:spcAft>
                <a:spcPts val="0"/>
              </a:spcAft>
            </a:pPr>
            <a:r>
              <a:rPr lang="es-CO" sz="2400" b="1" dirty="0">
                <a:effectLst>
                  <a:outerShdw blurRad="50800" dist="38100" dir="2700000" algn="tl" rotWithShape="0">
                    <a:prstClr val="black">
                      <a:alpha val="40000"/>
                    </a:prstClr>
                  </a:outerShdw>
                </a:effectLst>
                <a:latin typeface="Calibri" panose="020F0502020204030204"/>
              </a:rPr>
              <a:t>A 31 de Diciembre de 2016</a:t>
            </a:r>
            <a:endParaRPr lang="es-CO" sz="2000" b="1" dirty="0">
              <a:effectLst>
                <a:outerShdw blurRad="50800" dist="38100" dir="2700000" algn="tl" rotWithShape="0">
                  <a:prstClr val="black">
                    <a:alpha val="40000"/>
                  </a:prstClr>
                </a:outerShdw>
              </a:effectLst>
              <a:latin typeface="Calibri" panose="020F0502020204030204"/>
            </a:endParaRPr>
          </a:p>
        </p:txBody>
      </p:sp>
    </p:spTree>
    <p:extLst>
      <p:ext uri="{BB962C8B-B14F-4D97-AF65-F5344CB8AC3E}">
        <p14:creationId xmlns:p14="http://schemas.microsoft.com/office/powerpoint/2010/main" val="3869761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a:t>
            </a:fld>
            <a:endParaRPr lang="es-ES_tradnl" dirty="0"/>
          </a:p>
        </p:txBody>
      </p:sp>
      <p:pic>
        <p:nvPicPr>
          <p:cNvPr id="3" name="Imagen 4"/>
          <p:cNvPicPr>
            <a:picLocks noChangeAspect="1"/>
          </p:cNvPicPr>
          <p:nvPr/>
        </p:nvPicPr>
        <p:blipFill rotWithShape="1">
          <a:blip r:embed="rId2" cstate="email">
            <a:extLst>
              <a:ext uri="{28A0092B-C50C-407E-A947-70E740481C1C}">
                <a14:useLocalDpi xmlns:a14="http://schemas.microsoft.com/office/drawing/2010/main"/>
              </a:ext>
            </a:extLst>
          </a:blip>
          <a:srcRect t="35508"/>
          <a:stretch/>
        </p:blipFill>
        <p:spPr>
          <a:xfrm>
            <a:off x="0" y="1323439"/>
            <a:ext cx="9144000" cy="4416522"/>
          </a:xfrm>
          <a:prstGeom prst="rect">
            <a:avLst/>
          </a:prstGeom>
        </p:spPr>
      </p:pic>
      <p:sp>
        <p:nvSpPr>
          <p:cNvPr id="5" name="CuadroTexto 4"/>
          <p:cNvSpPr txBox="1"/>
          <p:nvPr/>
        </p:nvSpPr>
        <p:spPr>
          <a:xfrm>
            <a:off x="-180528" y="0"/>
            <a:ext cx="9434286" cy="1323439"/>
          </a:xfrm>
          <a:prstGeom prst="rect">
            <a:avLst/>
          </a:prstGeom>
          <a:noFill/>
        </p:spPr>
        <p:txBody>
          <a:bodyPr wrap="square" rtlCol="0">
            <a:spAutoFit/>
          </a:bodyPr>
          <a:lstStyle/>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Información Consolidada del Sector Público Colombiano</a:t>
            </a:r>
          </a:p>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Estado de Resultados</a:t>
            </a:r>
          </a:p>
          <a:p>
            <a:pPr algn="ctr" defTabSz="457200" eaLnBrk="1" fontAlgn="auto" hangingPunct="1">
              <a:spcBef>
                <a:spcPts val="0"/>
              </a:spcBef>
              <a:spcAft>
                <a:spcPts val="0"/>
              </a:spcAft>
            </a:pPr>
            <a:r>
              <a:rPr lang="es-CO" sz="2400" b="1" dirty="0">
                <a:effectLst>
                  <a:outerShdw blurRad="50800" dist="38100" dir="2700000" algn="tl" rotWithShape="0">
                    <a:prstClr val="black">
                      <a:alpha val="40000"/>
                    </a:prstClr>
                  </a:outerShdw>
                </a:effectLst>
                <a:latin typeface="Calibri" panose="020F0502020204030204"/>
              </a:rPr>
              <a:t>De 01-01-  al  31 – 12- 2016</a:t>
            </a:r>
            <a:endParaRPr lang="es-CO" sz="2000" b="1" dirty="0">
              <a:effectLst>
                <a:outerShdw blurRad="50800" dist="38100" dir="2700000" algn="tl" rotWithShape="0">
                  <a:prstClr val="black">
                    <a:alpha val="40000"/>
                  </a:prstClr>
                </a:outerShdw>
              </a:effectLst>
              <a:latin typeface="Calibri" panose="020F0502020204030204"/>
            </a:endParaRPr>
          </a:p>
        </p:txBody>
      </p:sp>
    </p:spTree>
    <p:extLst>
      <p:ext uri="{BB962C8B-B14F-4D97-AF65-F5344CB8AC3E}">
        <p14:creationId xmlns:p14="http://schemas.microsoft.com/office/powerpoint/2010/main" val="1566543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a:t>
            </a:fld>
            <a:endParaRPr lang="es-ES_tradnl" dirty="0"/>
          </a:p>
        </p:txBody>
      </p:sp>
      <p:pic>
        <p:nvPicPr>
          <p:cNvPr id="3" name="Imagen 1"/>
          <p:cNvPicPr>
            <a:picLocks noChangeAspect="1"/>
          </p:cNvPicPr>
          <p:nvPr/>
        </p:nvPicPr>
        <p:blipFill rotWithShape="1">
          <a:blip r:embed="rId2" cstate="email">
            <a:extLst>
              <a:ext uri="{28A0092B-C50C-407E-A947-70E740481C1C}">
                <a14:useLocalDpi xmlns:a14="http://schemas.microsoft.com/office/drawing/2010/main"/>
              </a:ext>
            </a:extLst>
          </a:blip>
          <a:srcRect t="33904"/>
          <a:stretch/>
        </p:blipFill>
        <p:spPr>
          <a:xfrm>
            <a:off x="0" y="1134507"/>
            <a:ext cx="9144000" cy="4580493"/>
          </a:xfrm>
          <a:prstGeom prst="rect">
            <a:avLst/>
          </a:prstGeom>
        </p:spPr>
      </p:pic>
      <p:sp>
        <p:nvSpPr>
          <p:cNvPr id="5" name="CuadroTexto 4"/>
          <p:cNvSpPr txBox="1"/>
          <p:nvPr/>
        </p:nvSpPr>
        <p:spPr>
          <a:xfrm>
            <a:off x="1" y="169850"/>
            <a:ext cx="9144000" cy="892552"/>
          </a:xfrm>
          <a:prstGeom prst="rect">
            <a:avLst/>
          </a:prstGeom>
          <a:noFill/>
        </p:spPr>
        <p:txBody>
          <a:bodyPr wrap="square" rtlCol="0">
            <a:spAutoFit/>
          </a:bodyPr>
          <a:lstStyle/>
          <a:p>
            <a:pPr algn="ctr" defTabSz="457200" eaLnBrk="1" fontAlgn="auto" hangingPunct="1">
              <a:spcBef>
                <a:spcPts val="0"/>
              </a:spcBef>
              <a:spcAft>
                <a:spcPts val="0"/>
              </a:spcAft>
            </a:pPr>
            <a:r>
              <a:rPr lang="es-CO" sz="2600" b="1" dirty="0">
                <a:effectLst>
                  <a:outerShdw blurRad="50800" dist="38100" dir="2700000" algn="tl" rotWithShape="0">
                    <a:prstClr val="black">
                      <a:alpha val="40000"/>
                    </a:prstClr>
                  </a:outerShdw>
                </a:effectLst>
                <a:latin typeface="Calibri" panose="020F0502020204030204"/>
              </a:rPr>
              <a:t>Impacto Patrimonial por Transición al Nuevo Marco Regulatorio</a:t>
            </a:r>
          </a:p>
          <a:p>
            <a:pPr algn="ctr" defTabSz="457200" eaLnBrk="1" fontAlgn="auto" hangingPunct="1">
              <a:spcBef>
                <a:spcPts val="0"/>
              </a:spcBef>
              <a:spcAft>
                <a:spcPts val="0"/>
              </a:spcAft>
            </a:pPr>
            <a:r>
              <a:rPr lang="es-CO" sz="2600" b="1" dirty="0">
                <a:effectLst>
                  <a:outerShdw blurRad="50800" dist="38100" dir="2700000" algn="tl" rotWithShape="0">
                    <a:prstClr val="black">
                      <a:alpha val="40000"/>
                    </a:prstClr>
                  </a:outerShdw>
                </a:effectLst>
                <a:latin typeface="Calibri" panose="020F0502020204030204"/>
              </a:rPr>
              <a:t>(Miles de Millones)</a:t>
            </a:r>
          </a:p>
        </p:txBody>
      </p:sp>
    </p:spTree>
    <p:extLst>
      <p:ext uri="{BB962C8B-B14F-4D97-AF65-F5344CB8AC3E}">
        <p14:creationId xmlns:p14="http://schemas.microsoft.com/office/powerpoint/2010/main" val="1721713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8</a:t>
            </a:fld>
            <a:endParaRPr lang="es-ES_tradnl" dirty="0"/>
          </a:p>
        </p:txBody>
      </p:sp>
      <p:pic>
        <p:nvPicPr>
          <p:cNvPr id="10" name="Imagen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92" y="76200"/>
            <a:ext cx="9233132" cy="5715000"/>
          </a:xfrm>
          <a:prstGeom prst="rect">
            <a:avLst/>
          </a:prstGeom>
        </p:spPr>
      </p:pic>
    </p:spTree>
    <p:extLst>
      <p:ext uri="{BB962C8B-B14F-4D97-AF65-F5344CB8AC3E}">
        <p14:creationId xmlns:p14="http://schemas.microsoft.com/office/powerpoint/2010/main" val="1217400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9</a:t>
            </a:fld>
            <a:endParaRPr lang="es-ES_tradnl" dirty="0"/>
          </a:p>
        </p:txBody>
      </p:sp>
      <p:graphicFrame>
        <p:nvGraphicFramePr>
          <p:cNvPr id="5" name="Diagrama 6"/>
          <p:cNvGraphicFramePr/>
          <p:nvPr>
            <p:extLst>
              <p:ext uri="{D42A27DB-BD31-4B8C-83A1-F6EECF244321}">
                <p14:modId xmlns:p14="http://schemas.microsoft.com/office/powerpoint/2010/main" val="3621577970"/>
              </p:ext>
            </p:extLst>
          </p:nvPr>
        </p:nvGraphicFramePr>
        <p:xfrm>
          <a:off x="2314541" y="193204"/>
          <a:ext cx="7370027" cy="511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agrama de flujo: proceso 7"/>
          <p:cNvSpPr/>
          <p:nvPr/>
        </p:nvSpPr>
        <p:spPr>
          <a:xfrm>
            <a:off x="7452320" y="1705372"/>
            <a:ext cx="1656184" cy="2566166"/>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a:solidFill>
                  <a:schemeClr val="tx1"/>
                </a:solidFill>
              </a:rPr>
              <a:t>Las cifras </a:t>
            </a:r>
          </a:p>
          <a:p>
            <a:pPr algn="ctr"/>
            <a:r>
              <a:rPr lang="es-CO" b="1" dirty="0">
                <a:solidFill>
                  <a:schemeClr val="tx1"/>
                </a:solidFill>
              </a:rPr>
              <a:t>del País dependen </a:t>
            </a:r>
          </a:p>
          <a:p>
            <a:pPr algn="ctr"/>
            <a:r>
              <a:rPr lang="es-CO" b="1" dirty="0">
                <a:solidFill>
                  <a:schemeClr val="tx1"/>
                </a:solidFill>
              </a:rPr>
              <a:t>de TODOS.. Los</a:t>
            </a:r>
          </a:p>
          <a:p>
            <a:pPr algn="ctr"/>
            <a:r>
              <a:rPr lang="es-CO" b="1" dirty="0">
                <a:solidFill>
                  <a:schemeClr val="tx1"/>
                </a:solidFill>
              </a:rPr>
              <a:t>Regulados </a:t>
            </a:r>
            <a:endParaRPr lang="es-CO" b="1" dirty="0">
              <a:solidFill>
                <a:srgbClr val="C00000"/>
              </a:solidFill>
            </a:endParaRP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553245"/>
            <a:ext cx="514806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78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4153</TotalTime>
  <Words>656</Words>
  <Application>Microsoft Office PowerPoint</Application>
  <PresentationFormat>Presentación en pantalla (16:10)</PresentationFormat>
  <Paragraphs>75</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 Narrow</vt:lpstr>
      <vt:lpstr>Calibri</vt:lpstr>
      <vt:lpstr>Calibri Light</vt:lpstr>
      <vt:lpstr>Sylfaen</vt:lpstr>
      <vt:lpstr>Times New Roman</vt:lpstr>
      <vt:lpstr>CapacitacionesCGN_2016_sepverAnterior</vt:lpstr>
      <vt:lpstr>Presentación de PowerPoint</vt:lpstr>
      <vt:lpstr>Presentación de PowerPoint</vt:lpstr>
      <vt:lpstr>¿PORQUÉ LAS CUENTAS PÚBLICAS SON Y DEBEN SER PÚBLICAS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275</cp:revision>
  <cp:lastPrinted>2017-09-12T21:11:22Z</cp:lastPrinted>
  <dcterms:created xsi:type="dcterms:W3CDTF">2017-02-16T17:55:54Z</dcterms:created>
  <dcterms:modified xsi:type="dcterms:W3CDTF">2021-05-27T16:41:26Z</dcterms:modified>
</cp:coreProperties>
</file>