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07" r:id="rId42"/>
    <p:sldId id="308" r:id="rId43"/>
    <p:sldId id="309" r:id="rId44"/>
    <p:sldId id="310" r:id="rId45"/>
    <p:sldId id="311" r:id="rId46"/>
    <p:sldId id="306" r:id="rId4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F4D"/>
    <a:srgbClr val="9BFA6C"/>
    <a:srgbClr val="699B2D"/>
    <a:srgbClr val="86C539"/>
    <a:srgbClr val="73A931"/>
    <a:srgbClr val="77A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
          <c:w val="1"/>
          <c:h val="1"/>
        </c:manualLayout>
      </c:layout>
      <c:pie3DChart>
        <c:varyColors val="1"/>
        <c:ser>
          <c:idx val="0"/>
          <c:order val="0"/>
          <c:tx>
            <c:strRef>
              <c:f>Hoja1!$B$1</c:f>
              <c:strCache>
                <c:ptCount val="1"/>
                <c:pt idx="0">
                  <c:v>Columna1</c:v>
                </c:pt>
              </c:strCache>
            </c:strRef>
          </c:tx>
          <c:explosion val="1"/>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BBE4-4EEA-9B54-53C6CE704DEA}"/>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BBE4-4EEA-9B54-53C6CE704DEA}"/>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BBE4-4EEA-9B54-53C6CE704DEA}"/>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BBE4-4EEA-9B54-53C6CE704DEA}"/>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BBE4-4EEA-9B54-53C6CE704DEA}"/>
              </c:ext>
            </c:extLst>
          </c:dPt>
          <c:dPt>
            <c:idx val="5"/>
            <c:bubble3D val="0"/>
            <c:explosion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B-BBE4-4EEA-9B54-53C6CE704DEA}"/>
              </c:ext>
            </c:extLst>
          </c:dPt>
          <c:dLbls>
            <c:dLbl>
              <c:idx val="0"/>
              <c:delete val="1"/>
              <c:extLst>
                <c:ext xmlns:c15="http://schemas.microsoft.com/office/drawing/2012/chart" uri="{CE6537A1-D6FC-4f65-9D91-7224C49458BB}"/>
                <c:ext xmlns:c16="http://schemas.microsoft.com/office/drawing/2014/chart" uri="{C3380CC4-5D6E-409C-BE32-E72D297353CC}">
                  <c16:uniqueId val="{00000001-BBE4-4EEA-9B54-53C6CE704DEA}"/>
                </c:ext>
              </c:extLst>
            </c:dLbl>
            <c:dLbl>
              <c:idx val="1"/>
              <c:layout>
                <c:manualLayout>
                  <c:x val="-0.1658688456000886"/>
                  <c:y val="-0.10385383343710415"/>
                </c:manualLayout>
              </c:layout>
              <c:tx>
                <c:rich>
                  <a:bodyPr rot="0" spcFirstLastPara="1" vertOverflow="clip" horzOverflow="clip" vert="horz" wrap="square" lIns="38100" tIns="19050" rIns="38100" bIns="19050" anchor="ctr" anchorCtr="1">
                    <a:noAutofit/>
                  </a:bodyPr>
                  <a:lstStyle/>
                  <a:p>
                    <a:pPr>
                      <a:defRPr sz="2000" b="1" i="0" u="none" strike="noStrike" kern="1200" baseline="0">
                        <a:solidFill>
                          <a:schemeClr val="tx1"/>
                        </a:solidFill>
                        <a:effectLst/>
                        <a:latin typeface="+mn-lt"/>
                        <a:ea typeface="+mn-ea"/>
                        <a:cs typeface="+mn-cs"/>
                      </a:defRPr>
                    </a:pPr>
                    <a:fld id="{BC2534A7-DF66-4AD2-8254-045EB837282D}" type="CATEGORYNAME">
                      <a:rPr lang="en-US">
                        <a:solidFill>
                          <a:schemeClr val="tx1"/>
                        </a:solidFill>
                      </a:rPr>
                      <a:pPr>
                        <a:defRPr sz="2000" b="1">
                          <a:solidFill>
                            <a:schemeClr val="tx1"/>
                          </a:solidFill>
                        </a:defRPr>
                      </a:pPr>
                      <a:t>[NOMBRE DE CATEGORÍA]</a:t>
                    </a:fld>
                    <a:endParaRPr lang="es-419"/>
                  </a:p>
                </c:rich>
              </c:tx>
              <c:spPr>
                <a:noFill/>
                <a:ln w="12700" cap="flat" cmpd="sng" algn="ctr">
                  <a:noFill/>
                  <a:round/>
                </a:ln>
                <a:effectLst/>
              </c:spPr>
              <c:txPr>
                <a:bodyPr rot="0" spcFirstLastPara="1" vertOverflow="clip" horzOverflow="clip" vert="horz" wrap="square" lIns="38100" tIns="19050" rIns="38100" bIns="19050" anchor="ctr" anchorCtr="1">
                  <a:noAutofit/>
                </a:bodyPr>
                <a:lstStyle/>
                <a:p>
                  <a:pPr>
                    <a:defRPr sz="2000" b="1" i="0" u="none" strike="noStrike" kern="1200" baseline="0">
                      <a:solidFill>
                        <a:schemeClr val="tx1"/>
                      </a:solidFill>
                      <a:effectLst/>
                      <a:latin typeface="+mn-lt"/>
                      <a:ea typeface="+mn-ea"/>
                      <a:cs typeface="+mn-cs"/>
                    </a:defRPr>
                  </a:pPr>
                  <a:endParaRPr lang="es-419"/>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a:solidFill>
                      <a:schemeClr val="lt1">
                        <a:alpha val="90000"/>
                      </a:schemeClr>
                    </a:solidFill>
                    <a:ln w="12700" cap="flat" cmpd="sng" algn="ctr">
                      <a:solidFill>
                        <a:schemeClr val="accent1"/>
                      </a:solidFill>
                      <a:round/>
                    </a:ln>
                  </c15:spPr>
                  <c15:dlblFieldTable/>
                  <c15:showDataLabelsRange val="0"/>
                </c:ext>
                <c:ext xmlns:c16="http://schemas.microsoft.com/office/drawing/2014/chart" uri="{C3380CC4-5D6E-409C-BE32-E72D297353CC}">
                  <c16:uniqueId val="{00000003-BBE4-4EEA-9B54-53C6CE704DEA}"/>
                </c:ext>
              </c:extLst>
            </c:dLbl>
            <c:dLbl>
              <c:idx val="2"/>
              <c:layout>
                <c:manualLayout>
                  <c:x val="-0.18434903115992446"/>
                  <c:y val="-0.19596367305751775"/>
                </c:manualLayout>
              </c:layout>
              <c:tx>
                <c:rich>
                  <a:bodyPr rot="0" spcFirstLastPara="1" vertOverflow="clip" horzOverflow="clip" vert="horz" wrap="square" lIns="38100" tIns="19050" rIns="38100" bIns="19050" anchor="ctr" anchorCtr="1">
                    <a:noAutofit/>
                  </a:bodyPr>
                  <a:lstStyle/>
                  <a:p>
                    <a:pPr>
                      <a:defRPr sz="2000" b="1" i="0" u="none" strike="noStrike" kern="1200" baseline="0">
                        <a:solidFill>
                          <a:schemeClr val="tx1"/>
                        </a:solidFill>
                        <a:effectLst/>
                        <a:latin typeface="+mn-lt"/>
                        <a:ea typeface="+mn-ea"/>
                        <a:cs typeface="+mn-cs"/>
                      </a:defRPr>
                    </a:pPr>
                    <a:r>
                      <a:rPr lang="en-US" dirty="0" err="1">
                        <a:solidFill>
                          <a:schemeClr val="tx1"/>
                        </a:solidFill>
                      </a:rPr>
                      <a:t>Tiempo</a:t>
                    </a:r>
                    <a:r>
                      <a:rPr lang="en-US" dirty="0">
                        <a:solidFill>
                          <a:schemeClr val="tx1"/>
                        </a:solidFill>
                      </a:rPr>
                      <a:t> </a:t>
                    </a:r>
                    <a:r>
                      <a:rPr lang="en-US" dirty="0" err="1">
                        <a:solidFill>
                          <a:schemeClr val="tx1"/>
                        </a:solidFill>
                      </a:rPr>
                      <a:t>Permanencia</a:t>
                    </a:r>
                    <a:r>
                      <a:rPr lang="en-US" dirty="0">
                        <a:solidFill>
                          <a:schemeClr val="tx1"/>
                        </a:solidFill>
                      </a:rPr>
                      <a:t> </a:t>
                    </a:r>
                    <a:r>
                      <a:rPr lang="en-US" dirty="0" err="1">
                        <a:solidFill>
                          <a:schemeClr val="tx1"/>
                        </a:solidFill>
                      </a:rPr>
                      <a:t>Años</a:t>
                    </a:r>
                    <a:endParaRPr lang="en-US" dirty="0">
                      <a:solidFill>
                        <a:schemeClr val="tx1"/>
                      </a:solidFill>
                    </a:endParaRPr>
                  </a:p>
                </c:rich>
              </c:tx>
              <c:spPr>
                <a:noFill/>
                <a:ln w="12700" cap="flat" cmpd="sng" algn="ctr">
                  <a:noFill/>
                  <a:round/>
                </a:ln>
                <a:effectLst/>
              </c:spPr>
              <c:txPr>
                <a:bodyPr rot="0" spcFirstLastPara="1" vertOverflow="clip" horzOverflow="clip" vert="horz" wrap="square" lIns="38100" tIns="19050" rIns="38100" bIns="19050" anchor="ctr" anchorCtr="1">
                  <a:noAutofit/>
                </a:bodyPr>
                <a:lstStyle/>
                <a:p>
                  <a:pPr>
                    <a:defRPr sz="2000" b="1" i="0" u="none" strike="noStrike" kern="1200" baseline="0">
                      <a:solidFill>
                        <a:schemeClr val="tx1"/>
                      </a:solidFill>
                      <a:effectLst/>
                      <a:latin typeface="+mn-lt"/>
                      <a:ea typeface="+mn-ea"/>
                      <a:cs typeface="+mn-cs"/>
                    </a:defRPr>
                  </a:pPr>
                  <a:endParaRPr lang="es-419"/>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a:solidFill>
                      <a:schemeClr val="lt1">
                        <a:alpha val="90000"/>
                      </a:schemeClr>
                    </a:solidFill>
                    <a:ln w="12700" cap="flat" cmpd="sng" algn="ctr">
                      <a:solidFill>
                        <a:schemeClr val="accent1"/>
                      </a:solidFill>
                      <a:round/>
                    </a:ln>
                  </c15:spPr>
                  <c15:layout>
                    <c:manualLayout>
                      <c:w val="0.21427353947427333"/>
                      <c:h val="0.23402988599523369"/>
                    </c:manualLayout>
                  </c15:layout>
                  <c15:showDataLabelsRange val="0"/>
                </c:ext>
                <c:ext xmlns:c16="http://schemas.microsoft.com/office/drawing/2014/chart" uri="{C3380CC4-5D6E-409C-BE32-E72D297353CC}">
                  <c16:uniqueId val="{00000005-BBE4-4EEA-9B54-53C6CE704DEA}"/>
                </c:ext>
              </c:extLst>
            </c:dLbl>
            <c:dLbl>
              <c:idx val="3"/>
              <c:layout>
                <c:manualLayout>
                  <c:x val="0.19727933546999091"/>
                  <c:y val="-0.22047641539815788"/>
                </c:manualLayout>
              </c:layout>
              <c:tx>
                <c:rich>
                  <a:bodyPr rot="0" spcFirstLastPara="1" vertOverflow="clip" horzOverflow="clip" vert="horz" wrap="square" lIns="38100" tIns="19050" rIns="38100" bIns="19050" anchor="ctr" anchorCtr="1">
                    <a:noAutofit/>
                  </a:bodyPr>
                  <a:lstStyle/>
                  <a:p>
                    <a:pPr>
                      <a:defRPr sz="2000" b="1" i="0" u="none" strike="noStrike" kern="1200" baseline="0">
                        <a:solidFill>
                          <a:schemeClr val="tx1"/>
                        </a:solidFill>
                        <a:effectLst/>
                        <a:latin typeface="+mn-lt"/>
                        <a:ea typeface="+mn-ea"/>
                        <a:cs typeface="+mn-cs"/>
                      </a:defRPr>
                    </a:pPr>
                    <a:r>
                      <a:rPr lang="es-CO" sz="2000" dirty="0" err="1">
                        <a:solidFill>
                          <a:schemeClr val="tx1"/>
                        </a:solidFill>
                      </a:rPr>
                      <a:t>Características</a:t>
                    </a:r>
                    <a:r>
                      <a:rPr lang="es-CO" sz="2000" dirty="0">
                        <a:solidFill>
                          <a:schemeClr val="tx1"/>
                        </a:solidFill>
                      </a:rPr>
                      <a:t> de Bienes y </a:t>
                    </a:r>
                    <a:r>
                      <a:rPr lang="es-CO" sz="2000" dirty="0" err="1">
                        <a:solidFill>
                          <a:schemeClr val="tx1"/>
                        </a:solidFill>
                      </a:rPr>
                      <a:t>Obligaciones</a:t>
                    </a:r>
                    <a:endParaRPr lang="es-CO" sz="2000" dirty="0">
                      <a:solidFill>
                        <a:schemeClr val="tx1"/>
                      </a:solidFill>
                    </a:endParaRPr>
                  </a:p>
                </c:rich>
              </c:tx>
              <c:spPr>
                <a:noFill/>
                <a:ln w="12700" cap="flat" cmpd="sng" algn="ctr">
                  <a:noFill/>
                  <a:round/>
                </a:ln>
                <a:effectLst/>
              </c:spPr>
              <c:txPr>
                <a:bodyPr rot="0" spcFirstLastPara="1" vertOverflow="clip" horzOverflow="clip" vert="horz" wrap="square" lIns="38100" tIns="19050" rIns="38100" bIns="19050" anchor="ctr" anchorCtr="1">
                  <a:noAutofit/>
                </a:bodyPr>
                <a:lstStyle/>
                <a:p>
                  <a:pPr>
                    <a:defRPr sz="2000" b="1" i="0" u="none" strike="noStrike" kern="1200" baseline="0">
                      <a:solidFill>
                        <a:schemeClr val="tx1"/>
                      </a:solidFill>
                      <a:effectLst/>
                      <a:latin typeface="+mn-lt"/>
                      <a:ea typeface="+mn-ea"/>
                      <a:cs typeface="+mn-cs"/>
                    </a:defRPr>
                  </a:pPr>
                  <a:endParaRPr lang="es-419"/>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a:solidFill>
                      <a:schemeClr val="lt1">
                        <a:alpha val="90000"/>
                      </a:schemeClr>
                    </a:solidFill>
                    <a:ln w="12700" cap="flat" cmpd="sng" algn="ctr">
                      <a:solidFill>
                        <a:schemeClr val="accent1"/>
                      </a:solidFill>
                      <a:round/>
                    </a:ln>
                  </c15:spPr>
                  <c15:layout>
                    <c:manualLayout>
                      <c:w val="0.21428178692718491"/>
                      <c:h val="0.20789488374090218"/>
                    </c:manualLayout>
                  </c15:layout>
                  <c15:showDataLabelsRange val="0"/>
                </c:ext>
                <c:ext xmlns:c16="http://schemas.microsoft.com/office/drawing/2014/chart" uri="{C3380CC4-5D6E-409C-BE32-E72D297353CC}">
                  <c16:uniqueId val="{00000007-BBE4-4EEA-9B54-53C6CE704DEA}"/>
                </c:ext>
              </c:extLst>
            </c:dLbl>
            <c:dLbl>
              <c:idx val="4"/>
              <c:layout>
                <c:manualLayout>
                  <c:x val="0.17242716387672899"/>
                  <c:y val="-9.4958553938453108E-2"/>
                </c:manualLayout>
              </c:layout>
              <c:spPr>
                <a:noFill/>
                <a:ln w="12700" cap="flat" cmpd="sng" algn="ctr">
                  <a:noFill/>
                  <a:round/>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tx1"/>
                      </a:solidFill>
                      <a:effectLst/>
                      <a:latin typeface="+mn-lt"/>
                      <a:ea typeface="+mn-ea"/>
                      <a:cs typeface="+mn-cs"/>
                    </a:defRPr>
                  </a:pPr>
                  <a:endParaRPr lang="es-419"/>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BE4-4EEA-9B54-53C6CE704DEA}"/>
                </c:ext>
              </c:extLst>
            </c:dLbl>
            <c:dLbl>
              <c:idx val="5"/>
              <c:layout>
                <c:manualLayout>
                  <c:x val="0.16810848725742342"/>
                  <c:y val="9.1494085063443323E-2"/>
                </c:manualLayout>
              </c:layout>
              <c:spPr>
                <a:noFill/>
                <a:ln w="12700" cap="flat" cmpd="sng" algn="ctr">
                  <a:noFill/>
                  <a:round/>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tx1"/>
                      </a:solidFill>
                      <a:effectLst/>
                      <a:latin typeface="+mn-lt"/>
                      <a:ea typeface="+mn-ea"/>
                      <a:cs typeface="+mn-cs"/>
                    </a:defRPr>
                  </a:pPr>
                  <a:endParaRPr lang="es-419"/>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BE4-4EEA-9B54-53C6CE704DEA}"/>
                </c:ext>
              </c:extLst>
            </c:dLbl>
            <c:spPr>
              <a:noFill/>
              <a:ln>
                <a:no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tx1"/>
                    </a:solidFill>
                    <a:effectLst/>
                    <a:latin typeface="+mn-lt"/>
                    <a:ea typeface="+mn-ea"/>
                    <a:cs typeface="+mn-cs"/>
                  </a:defRPr>
                </a:pPr>
                <a:endParaRPr lang="es-419"/>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Hoja1!$A$2:$A$7</c:f>
              <c:strCache>
                <c:ptCount val="6"/>
                <c:pt idx="0">
                  <c:v>Transacciones sin contrapestración</c:v>
                </c:pt>
                <c:pt idx="1">
                  <c:v>Rol del Presupuesto aprobado</c:v>
                </c:pt>
                <c:pt idx="2">
                  <c:v>Longevidad</c:v>
                </c:pt>
                <c:pt idx="3">
                  <c:v>Características de Bienes/Obligaciones</c:v>
                </c:pt>
                <c:pt idx="4">
                  <c:v>Rol como Regulador</c:v>
                </c:pt>
                <c:pt idx="5">
                  <c:v>Estadística de Finanzas Públicas</c:v>
                </c:pt>
              </c:strCache>
            </c:strRef>
          </c:cat>
          <c:val>
            <c:numRef>
              <c:f>Hoja1!$B$2:$B$7</c:f>
              <c:numCache>
                <c:formatCode>General</c:formatCode>
                <c:ptCount val="6"/>
                <c:pt idx="0">
                  <c:v>8.1999999999999993</c:v>
                </c:pt>
                <c:pt idx="1">
                  <c:v>8.1999999999999993</c:v>
                </c:pt>
                <c:pt idx="2">
                  <c:v>8.1999999999999993</c:v>
                </c:pt>
                <c:pt idx="3">
                  <c:v>8.1999999999999993</c:v>
                </c:pt>
                <c:pt idx="4">
                  <c:v>8.1999999999999993</c:v>
                </c:pt>
                <c:pt idx="5">
                  <c:v>8.1999999999999993</c:v>
                </c:pt>
              </c:numCache>
            </c:numRef>
          </c:val>
          <c:extLst>
            <c:ext xmlns:c16="http://schemas.microsoft.com/office/drawing/2014/chart" uri="{C3380CC4-5D6E-409C-BE32-E72D297353CC}">
              <c16:uniqueId val="{0000000C-BBE4-4EEA-9B54-53C6CE704DEA}"/>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419"/>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dgm:spPr>
      <dgm:t>
        <a:bodyPr/>
        <a:lstStyle/>
        <a:p>
          <a:r>
            <a:rPr lang="es-MX" sz="1800" b="0" dirty="0">
              <a:solidFill>
                <a:sysClr val="windowText" lastClr="000000"/>
              </a:solidFill>
              <a:effectLst>
                <a:outerShdw blurRad="38100" dist="38100" dir="2700000" algn="tl">
                  <a:srgbClr val="C0C0C0"/>
                </a:outerShdw>
              </a:effectLst>
              <a:latin typeface="Calibri"/>
              <a:cs typeface="+mn-cs"/>
            </a:rPr>
            <a:t>1</a:t>
          </a:r>
          <a:r>
            <a:rPr lang="es-MX" sz="1800" b="1"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800" b="1" dirty="0"/>
        </a:p>
      </dgm:t>
    </dgm:pt>
    <dgm:pt modelId="{AF211E25-4738-4034-A58A-C2733435E09F}" type="parTrans" cxnId="{DCB1DAC2-858B-43AA-8FB7-E7047D956872}">
      <dgm:prSet/>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dgm:spPr>
      <dgm:t>
        <a:bodyPr/>
        <a:lstStyle/>
        <a:p>
          <a:r>
            <a:rPr lang="es-MX" sz="1800" b="1"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800" b="1" dirty="0"/>
        </a:p>
      </dgm:t>
    </dgm:pt>
    <dgm:pt modelId="{A4EB43E1-84F9-4518-8458-6AE7597D75B1}" type="parTrans" cxnId="{468E45B2-CF59-4A03-B8F7-90D9F322BA3F}">
      <dgm:prSet/>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dgm:spPr>
      <dgm:t>
        <a:bodyPr/>
        <a:lstStyle/>
        <a:p>
          <a:r>
            <a:rPr lang="es-ES" sz="2400" b="1" dirty="0">
              <a:solidFill>
                <a:schemeClr val="tx1"/>
              </a:solidFill>
              <a:latin typeface="Calibri" panose="020F0502020204030204" pitchFamily="34" charset="0"/>
            </a:rPr>
            <a:t>3. Entidades de gobierno </a:t>
          </a:r>
        </a:p>
      </dgm:t>
    </dgm:pt>
    <dgm:pt modelId="{8D52007B-04F7-4809-9EFF-C41160ACC4F1}" type="parTrans" cxnId="{7D8EC62B-8834-42B9-BBC2-1AEAC48A37D5}">
      <dgm:prSet/>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gradFill rotWithShape="0">
          <a:gsLst>
            <a:gs pos="0">
              <a:schemeClr val="bg1"/>
            </a:gs>
            <a:gs pos="50000">
              <a:schemeClr val="accent6">
                <a:lumMod val="75000"/>
              </a:schemeClr>
            </a:gs>
            <a:gs pos="100000">
              <a:schemeClr val="accent6">
                <a:lumMod val="50000"/>
              </a:schemeClr>
            </a:gs>
          </a:gsLst>
          <a:lin ang="5400000" scaled="0"/>
        </a:gradFill>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107472" custLinFactX="32592" custLinFactNeighborX="100000" custLinFactNeighborY="-11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12950" custLinFactX="6622" custLinFactNeighborX="100000" custLinFactNeighborY="-9655">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ScaleY="83360" custLinFactX="34100" custLinFactNeighborX="100000" custLinFactNeighborY="-21326">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DCA70204-5DFE-465C-8CCB-AA3A53B1797F}" type="presOf" srcId="{8D52007B-04F7-4809-9EFF-C41160ACC4F1}" destId="{245F6F13-71EA-44A2-A0FE-712885068A4F}" srcOrd="0" destOrd="0" presId="urn:microsoft.com/office/officeart/2005/8/layout/radial2"/>
    <dgm:cxn modelId="{21E8D60D-677F-4F87-9C5A-4D961F0B48B6}" type="presOf" srcId="{036FE566-7592-4280-B2AC-79B6C09B8864}" destId="{E43465F4-A339-482C-87DC-E675E3944F47}" srcOrd="0" destOrd="0" presId="urn:microsoft.com/office/officeart/2005/8/layout/radial2"/>
    <dgm:cxn modelId="{CCA40825-10B4-4BA8-B30D-FDC90313BE1B}" type="presOf" srcId="{C262232D-FAFA-4B8E-8C8C-19FC086DE6A3}" destId="{959930D8-02B3-4AB6-858E-0A8BCB48164F}" srcOrd="0" destOrd="0" presId="urn:microsoft.com/office/officeart/2005/8/layout/radial2"/>
    <dgm:cxn modelId="{7D8EC62B-8834-42B9-BBC2-1AEAC48A37D5}" srcId="{C262232D-FAFA-4B8E-8C8C-19FC086DE6A3}" destId="{036FE566-7592-4280-B2AC-79B6C09B8864}" srcOrd="2" destOrd="0" parTransId="{8D52007B-04F7-4809-9EFF-C41160ACC4F1}" sibTransId="{7E1F5562-4D5D-4614-8649-2FB7583DF66B}"/>
    <dgm:cxn modelId="{C0913F47-3B21-493A-9602-8879D25828EE}" type="presOf" srcId="{A4EB43E1-84F9-4518-8458-6AE7597D75B1}" destId="{FA9F25C7-5FCF-4FFD-86EA-D574DC3E22F3}" srcOrd="0" destOrd="0" presId="urn:microsoft.com/office/officeart/2005/8/layout/radial2"/>
    <dgm:cxn modelId="{429BCC4D-DF45-41C5-AABD-2C86B621074E}" type="presOf" srcId="{9DF46E10-A583-4C14-BB0E-F78E0980C81E}" destId="{1E02EFE4-F98A-4C9F-8D40-C3EDA9D04BF9}" srcOrd="0" destOrd="0" presId="urn:microsoft.com/office/officeart/2005/8/layout/radial2"/>
    <dgm:cxn modelId="{EEDB2056-955A-4E5E-A4FF-2F6E8AFE2C6E}" type="presOf" srcId="{CD02E64A-805D-41E6-9618-D62982B94046}" destId="{4CBEE7F2-FA8F-455D-899D-D2E2389A34C1}"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1DAC2-858B-43AA-8FB7-E7047D956872}" srcId="{C262232D-FAFA-4B8E-8C8C-19FC086DE6A3}" destId="{9DF46E10-A583-4C14-BB0E-F78E0980C81E}" srcOrd="0" destOrd="0" parTransId="{AF211E25-4738-4034-A58A-C2733435E09F}" sibTransId="{12FCC170-E7E4-4CAF-941F-D50F94DAF2FB}"/>
    <dgm:cxn modelId="{569D4DFE-A0FC-4356-8D8E-7D4DE134B31E}" type="presOf" srcId="{AF211E25-4738-4034-A58A-C2733435E09F}" destId="{F6CC1EB0-ABCB-44B4-8579-08A554B2F6CD}" srcOrd="0" destOrd="0" presId="urn:microsoft.com/office/officeart/2005/8/layout/radial2"/>
    <dgm:cxn modelId="{59BDA07A-1C5F-47C3-BB15-15F0D25F5109}" type="presParOf" srcId="{959930D8-02B3-4AB6-858E-0A8BCB48164F}" destId="{FCCB4666-85D5-43AB-A3F5-8FF69B0D82EF}" srcOrd="0" destOrd="0" presId="urn:microsoft.com/office/officeart/2005/8/layout/radial2"/>
    <dgm:cxn modelId="{21400DD6-29B5-4659-A848-8385BE226ECF}" type="presParOf" srcId="{FCCB4666-85D5-43AB-A3F5-8FF69B0D82EF}" destId="{052B49CE-7C29-4ADB-8E02-1DEC9A1415EB}" srcOrd="0" destOrd="0" presId="urn:microsoft.com/office/officeart/2005/8/layout/radial2"/>
    <dgm:cxn modelId="{9EBA9A56-D83B-4755-ABFC-468B7335DD8F}" type="presParOf" srcId="{052B49CE-7C29-4ADB-8E02-1DEC9A1415EB}" destId="{41CBC5EF-B56F-494A-8939-980D2B9D1EDF}" srcOrd="0" destOrd="0" presId="urn:microsoft.com/office/officeart/2005/8/layout/radial2"/>
    <dgm:cxn modelId="{0A30A27F-8A03-44F7-A5E6-B211D100B336}" type="presParOf" srcId="{052B49CE-7C29-4ADB-8E02-1DEC9A1415EB}" destId="{8CC992E8-A0C8-476F-9F40-4E8F09CEECCF}" srcOrd="1" destOrd="0" presId="urn:microsoft.com/office/officeart/2005/8/layout/radial2"/>
    <dgm:cxn modelId="{11111598-FE10-4E53-BE91-7B6110C73678}" type="presParOf" srcId="{FCCB4666-85D5-43AB-A3F5-8FF69B0D82EF}" destId="{F6CC1EB0-ABCB-44B4-8579-08A554B2F6CD}" srcOrd="1" destOrd="0" presId="urn:microsoft.com/office/officeart/2005/8/layout/radial2"/>
    <dgm:cxn modelId="{5C7E9230-1FD6-4356-AAC1-14CC3D9E4628}" type="presParOf" srcId="{FCCB4666-85D5-43AB-A3F5-8FF69B0D82EF}" destId="{1356F96D-77F2-48B3-8353-640EDFF686F7}" srcOrd="2" destOrd="0" presId="urn:microsoft.com/office/officeart/2005/8/layout/radial2"/>
    <dgm:cxn modelId="{CFBA6673-6A91-4CB4-B2C2-14749ED0F166}" type="presParOf" srcId="{1356F96D-77F2-48B3-8353-640EDFF686F7}" destId="{1E02EFE4-F98A-4C9F-8D40-C3EDA9D04BF9}" srcOrd="0" destOrd="0" presId="urn:microsoft.com/office/officeart/2005/8/layout/radial2"/>
    <dgm:cxn modelId="{C22ED629-4AE8-409D-AC69-3F90E0E53BBA}" type="presParOf" srcId="{1356F96D-77F2-48B3-8353-640EDFF686F7}" destId="{68493437-8682-438F-97A3-4D236F9B846C}" srcOrd="1" destOrd="0" presId="urn:microsoft.com/office/officeart/2005/8/layout/radial2"/>
    <dgm:cxn modelId="{5F4A7794-B9A0-473D-A9C6-5117EED53B9C}" type="presParOf" srcId="{FCCB4666-85D5-43AB-A3F5-8FF69B0D82EF}" destId="{FA9F25C7-5FCF-4FFD-86EA-D574DC3E22F3}" srcOrd="3" destOrd="0" presId="urn:microsoft.com/office/officeart/2005/8/layout/radial2"/>
    <dgm:cxn modelId="{E190C3C0-6758-4E56-BE39-172E4EE95ABE}" type="presParOf" srcId="{FCCB4666-85D5-43AB-A3F5-8FF69B0D82EF}" destId="{19898688-C174-4E10-A236-D6989DE48053}" srcOrd="4" destOrd="0" presId="urn:microsoft.com/office/officeart/2005/8/layout/radial2"/>
    <dgm:cxn modelId="{4B89F4CE-850C-4C0D-AE69-98883B51C182}" type="presParOf" srcId="{19898688-C174-4E10-A236-D6989DE48053}" destId="{4CBEE7F2-FA8F-455D-899D-D2E2389A34C1}" srcOrd="0" destOrd="0" presId="urn:microsoft.com/office/officeart/2005/8/layout/radial2"/>
    <dgm:cxn modelId="{7EFFAF19-7B16-48E4-A6F2-2D268F707089}" type="presParOf" srcId="{19898688-C174-4E10-A236-D6989DE48053}" destId="{66445095-13CE-4215-A68E-3EADCCD396C6}" srcOrd="1" destOrd="0" presId="urn:microsoft.com/office/officeart/2005/8/layout/radial2"/>
    <dgm:cxn modelId="{AA99693E-684C-4CED-895E-E65413A2F5C5}" type="presParOf" srcId="{FCCB4666-85D5-43AB-A3F5-8FF69B0D82EF}" destId="{245F6F13-71EA-44A2-A0FE-712885068A4F}" srcOrd="5" destOrd="0" presId="urn:microsoft.com/office/officeart/2005/8/layout/radial2"/>
    <dgm:cxn modelId="{3AD6F114-4F53-4FFE-988D-6988408F54DC}" type="presParOf" srcId="{FCCB4666-85D5-43AB-A3F5-8FF69B0D82EF}" destId="{CD85E822-E639-44B9-A75E-28464151390E}" srcOrd="6" destOrd="0" presId="urn:microsoft.com/office/officeart/2005/8/layout/radial2"/>
    <dgm:cxn modelId="{A10F1E2B-B23A-4B9B-A818-82A70F46CBD4}" type="presParOf" srcId="{CD85E822-E639-44B9-A75E-28464151390E}" destId="{E43465F4-A339-482C-87DC-E675E3944F47}" srcOrd="0" destOrd="0" presId="urn:microsoft.com/office/officeart/2005/8/layout/radial2"/>
    <dgm:cxn modelId="{72211743-B2B8-4BAC-804D-1B62ACA6EDF1}"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007A3-0654-4ABA-BF3B-155388876536}" type="doc">
      <dgm:prSet loTypeId="urn:microsoft.com/office/officeart/2009/layout/CircleArrowProcess" loCatId="process" qsTypeId="urn:microsoft.com/office/officeart/2005/8/quickstyle/simple1" qsCatId="simple" csTypeId="urn:microsoft.com/office/officeart/2005/8/colors/accent2_3" csCatId="accent2" phldr="1"/>
      <dgm:spPr/>
      <dgm:t>
        <a:bodyPr/>
        <a:lstStyle/>
        <a:p>
          <a:endParaRPr lang="es-ES"/>
        </a:p>
      </dgm:t>
    </dgm:pt>
    <dgm:pt modelId="{4840AE4D-1D7D-4AB5-A9B3-781829E88A95}">
      <dgm:prSet phldrT="[Texto]" custT="1"/>
      <dgm:spPr/>
      <dgm:t>
        <a:bodyPr/>
        <a:lstStyle/>
        <a:p>
          <a:r>
            <a:rPr lang="es-ES" sz="1600" b="1" dirty="0"/>
            <a:t>Transparencia</a:t>
          </a:r>
        </a:p>
      </dgm:t>
    </dgm:pt>
    <dgm:pt modelId="{2E236AE9-67E8-4987-93E6-753209D63AE3}" type="parTrans" cxnId="{A90B4419-FFCD-4DA9-8FA7-D1CC9A644F55}">
      <dgm:prSet/>
      <dgm:spPr/>
      <dgm:t>
        <a:bodyPr/>
        <a:lstStyle/>
        <a:p>
          <a:endParaRPr lang="es-ES" sz="1600"/>
        </a:p>
      </dgm:t>
    </dgm:pt>
    <dgm:pt modelId="{EAFCD214-92AC-41C2-9E7E-7D6E06AD768F}" type="sibTrans" cxnId="{A90B4419-FFCD-4DA9-8FA7-D1CC9A644F55}">
      <dgm:prSet/>
      <dgm:spPr/>
      <dgm:t>
        <a:bodyPr/>
        <a:lstStyle/>
        <a:p>
          <a:endParaRPr lang="es-ES" sz="1600"/>
        </a:p>
      </dgm:t>
    </dgm:pt>
    <dgm:pt modelId="{E637C795-9186-4D4A-8E69-38AB779BAF4F}">
      <dgm:prSet phldrT="[Texto]" custT="1"/>
      <dgm:spPr/>
      <dgm:t>
        <a:bodyPr/>
        <a:lstStyle/>
        <a:p>
          <a:r>
            <a:rPr lang="es-ES" sz="1600" b="1" dirty="0"/>
            <a:t>Eficiencia</a:t>
          </a:r>
        </a:p>
        <a:p>
          <a:r>
            <a:rPr lang="es-ES" sz="1600" b="1" dirty="0"/>
            <a:t>Eficacia</a:t>
          </a:r>
        </a:p>
        <a:p>
          <a:r>
            <a:rPr lang="es-ES" sz="1600" b="1" dirty="0"/>
            <a:t>     Efectividad</a:t>
          </a:r>
        </a:p>
        <a:p>
          <a:r>
            <a:rPr lang="es-ES" sz="1600" b="1" dirty="0"/>
            <a:t>Ecología</a:t>
          </a:r>
        </a:p>
        <a:p>
          <a:r>
            <a:rPr lang="es-ES" sz="1600" b="1" dirty="0"/>
            <a:t>Equidad</a:t>
          </a:r>
        </a:p>
      </dgm:t>
    </dgm:pt>
    <dgm:pt modelId="{F2F0E7D8-92BE-4026-A6C9-8DDCAFB76865}" type="parTrans" cxnId="{CACA5658-4F1E-4A7D-BAC3-9E008658FEBD}">
      <dgm:prSet/>
      <dgm:spPr/>
      <dgm:t>
        <a:bodyPr/>
        <a:lstStyle/>
        <a:p>
          <a:endParaRPr lang="es-ES" sz="1600"/>
        </a:p>
      </dgm:t>
    </dgm:pt>
    <dgm:pt modelId="{A120CBC4-882D-4226-8805-E474639E7659}" type="sibTrans" cxnId="{CACA5658-4F1E-4A7D-BAC3-9E008658FEBD}">
      <dgm:prSet/>
      <dgm:spPr/>
      <dgm:t>
        <a:bodyPr/>
        <a:lstStyle/>
        <a:p>
          <a:endParaRPr lang="es-ES" sz="1600"/>
        </a:p>
      </dgm:t>
    </dgm:pt>
    <dgm:pt modelId="{9EC8E84A-1642-4E65-B173-8EA696FAE457}">
      <dgm:prSet phldrT="[Texto]" custT="1"/>
      <dgm:spPr/>
      <dgm:t>
        <a:bodyPr/>
        <a:lstStyle/>
        <a:p>
          <a:r>
            <a:rPr lang="es-ES" sz="1800" b="1" dirty="0"/>
            <a:t>Confiabilidad</a:t>
          </a:r>
        </a:p>
      </dgm:t>
    </dgm:pt>
    <dgm:pt modelId="{C0C965EA-6B2D-4F0A-B06F-0EAE39F3F2A6}" type="parTrans" cxnId="{214EDBB7-7065-4908-A845-0393A2AE1148}">
      <dgm:prSet/>
      <dgm:spPr/>
      <dgm:t>
        <a:bodyPr/>
        <a:lstStyle/>
        <a:p>
          <a:endParaRPr lang="es-ES" sz="1600"/>
        </a:p>
      </dgm:t>
    </dgm:pt>
    <dgm:pt modelId="{4627453B-711F-4D6F-A0CF-4583BA397BD3}" type="sibTrans" cxnId="{214EDBB7-7065-4908-A845-0393A2AE1148}">
      <dgm:prSet/>
      <dgm:spPr/>
      <dgm:t>
        <a:bodyPr/>
        <a:lstStyle/>
        <a:p>
          <a:endParaRPr lang="es-ES" sz="1600"/>
        </a:p>
      </dgm:t>
    </dgm:pt>
    <dgm:pt modelId="{CC6AE15B-739E-4E0A-B27A-C7D4E188D27D}" type="pres">
      <dgm:prSet presAssocID="{7F4007A3-0654-4ABA-BF3B-155388876536}" presName="Name0" presStyleCnt="0">
        <dgm:presLayoutVars>
          <dgm:chMax val="7"/>
          <dgm:chPref val="7"/>
          <dgm:dir/>
          <dgm:animLvl val="lvl"/>
        </dgm:presLayoutVars>
      </dgm:prSet>
      <dgm:spPr/>
    </dgm:pt>
    <dgm:pt modelId="{9FFBBF14-B786-4BCB-B015-04AFFBC3112A}" type="pres">
      <dgm:prSet presAssocID="{4840AE4D-1D7D-4AB5-A9B3-781829E88A95}" presName="Accent1" presStyleCnt="0"/>
      <dgm:spPr/>
    </dgm:pt>
    <dgm:pt modelId="{CA3B4310-671E-450B-B6B4-78710C86B2F9}" type="pres">
      <dgm:prSet presAssocID="{4840AE4D-1D7D-4AB5-A9B3-781829E88A95}" presName="Accent" presStyleLbl="node1" presStyleIdx="0" presStyleCnt="3" custScaleX="79430" custScaleY="82965" custLinFactNeighborX="5348" custLinFactNeighborY="12006"/>
      <dgm:spPr/>
    </dgm:pt>
    <dgm:pt modelId="{FAF4EFE4-133C-4BB2-9C3E-771C7CE60EA2}" type="pres">
      <dgm:prSet presAssocID="{4840AE4D-1D7D-4AB5-A9B3-781829E88A95}" presName="Parent1" presStyleLbl="revTx" presStyleIdx="0" presStyleCnt="3" custLinFactNeighborX="9424" custLinFactNeighborY="26731">
        <dgm:presLayoutVars>
          <dgm:chMax val="1"/>
          <dgm:chPref val="1"/>
          <dgm:bulletEnabled val="1"/>
        </dgm:presLayoutVars>
      </dgm:prSet>
      <dgm:spPr/>
    </dgm:pt>
    <dgm:pt modelId="{CDFECCA8-A85E-4B9A-837D-6D8DA3F34297}" type="pres">
      <dgm:prSet presAssocID="{E637C795-9186-4D4A-8E69-38AB779BAF4F}" presName="Accent2" presStyleCnt="0"/>
      <dgm:spPr/>
    </dgm:pt>
    <dgm:pt modelId="{4941C100-3433-49B0-B3AF-A202CE4E5889}" type="pres">
      <dgm:prSet presAssocID="{E637C795-9186-4D4A-8E69-38AB779BAF4F}" presName="Accent" presStyleLbl="node1" presStyleIdx="1" presStyleCnt="3" custScaleX="81451" custLinFactNeighborX="19995" custLinFactNeighborY="-2121"/>
      <dgm:spPr/>
    </dgm:pt>
    <dgm:pt modelId="{B604000A-367A-4AEB-B45B-27830DE9AA40}" type="pres">
      <dgm:prSet presAssocID="{E637C795-9186-4D4A-8E69-38AB779BAF4F}" presName="Parent2" presStyleLbl="revTx" presStyleIdx="1" presStyleCnt="3" custScaleY="207192" custLinFactNeighborX="38206" custLinFactNeighborY="-11476">
        <dgm:presLayoutVars>
          <dgm:chMax val="1"/>
          <dgm:chPref val="1"/>
          <dgm:bulletEnabled val="1"/>
        </dgm:presLayoutVars>
      </dgm:prSet>
      <dgm:spPr/>
    </dgm:pt>
    <dgm:pt modelId="{BB877649-6912-469E-8CFE-EB9FBA6E958B}" type="pres">
      <dgm:prSet presAssocID="{9EC8E84A-1642-4E65-B173-8EA696FAE457}" presName="Accent3" presStyleCnt="0"/>
      <dgm:spPr/>
    </dgm:pt>
    <dgm:pt modelId="{837F266D-A9F4-4559-9FC0-3FE0C8923BC5}" type="pres">
      <dgm:prSet presAssocID="{9EC8E84A-1642-4E65-B173-8EA696FAE457}" presName="Accent" presStyleLbl="node1" presStyleIdx="2" presStyleCnt="3" custScaleX="73483" custScaleY="57924" custLinFactNeighborX="11737" custLinFactNeighborY="-8323"/>
      <dgm:spPr/>
    </dgm:pt>
    <dgm:pt modelId="{77683224-5577-4E2D-A0D0-96FB95776430}" type="pres">
      <dgm:prSet presAssocID="{9EC8E84A-1642-4E65-B173-8EA696FAE457}" presName="Parent3" presStyleLbl="revTx" presStyleIdx="2" presStyleCnt="3" custLinFactNeighborX="14523" custLinFactNeighborY="-36858">
        <dgm:presLayoutVars>
          <dgm:chMax val="1"/>
          <dgm:chPref val="1"/>
          <dgm:bulletEnabled val="1"/>
        </dgm:presLayoutVars>
      </dgm:prSet>
      <dgm:spPr/>
    </dgm:pt>
  </dgm:ptLst>
  <dgm:cxnLst>
    <dgm:cxn modelId="{A90B4419-FFCD-4DA9-8FA7-D1CC9A644F55}" srcId="{7F4007A3-0654-4ABA-BF3B-155388876536}" destId="{4840AE4D-1D7D-4AB5-A9B3-781829E88A95}" srcOrd="0" destOrd="0" parTransId="{2E236AE9-67E8-4987-93E6-753209D63AE3}" sibTransId="{EAFCD214-92AC-41C2-9E7E-7D6E06AD768F}"/>
    <dgm:cxn modelId="{28575219-2E0A-4F5D-8105-489D360C239D}" type="presOf" srcId="{9EC8E84A-1642-4E65-B173-8EA696FAE457}" destId="{77683224-5577-4E2D-A0D0-96FB95776430}" srcOrd="0" destOrd="0" presId="urn:microsoft.com/office/officeart/2009/layout/CircleArrowProcess"/>
    <dgm:cxn modelId="{72E33A37-9757-4D08-9046-EB412EAE45F7}" type="presOf" srcId="{4840AE4D-1D7D-4AB5-A9B3-781829E88A95}" destId="{FAF4EFE4-133C-4BB2-9C3E-771C7CE60EA2}" srcOrd="0" destOrd="0" presId="urn:microsoft.com/office/officeart/2009/layout/CircleArrowProcess"/>
    <dgm:cxn modelId="{23C49A5F-6F59-4252-BFB8-B253B7A239AB}" type="presOf" srcId="{E637C795-9186-4D4A-8E69-38AB779BAF4F}" destId="{B604000A-367A-4AEB-B45B-27830DE9AA40}" srcOrd="0" destOrd="0" presId="urn:microsoft.com/office/officeart/2009/layout/CircleArrowProcess"/>
    <dgm:cxn modelId="{1AB97B6E-14E8-436A-A008-17294D4CF0EE}" type="presOf" srcId="{7F4007A3-0654-4ABA-BF3B-155388876536}" destId="{CC6AE15B-739E-4E0A-B27A-C7D4E188D27D}" srcOrd="0" destOrd="0" presId="urn:microsoft.com/office/officeart/2009/layout/CircleArrowProcess"/>
    <dgm:cxn modelId="{CACA5658-4F1E-4A7D-BAC3-9E008658FEBD}" srcId="{7F4007A3-0654-4ABA-BF3B-155388876536}" destId="{E637C795-9186-4D4A-8E69-38AB779BAF4F}" srcOrd="1" destOrd="0" parTransId="{F2F0E7D8-92BE-4026-A6C9-8DDCAFB76865}" sibTransId="{A120CBC4-882D-4226-8805-E474639E7659}"/>
    <dgm:cxn modelId="{214EDBB7-7065-4908-A845-0393A2AE1148}" srcId="{7F4007A3-0654-4ABA-BF3B-155388876536}" destId="{9EC8E84A-1642-4E65-B173-8EA696FAE457}" srcOrd="2" destOrd="0" parTransId="{C0C965EA-6B2D-4F0A-B06F-0EAE39F3F2A6}" sibTransId="{4627453B-711F-4D6F-A0CF-4583BA397BD3}"/>
    <dgm:cxn modelId="{310804F4-DEC8-4D67-8CC7-0FC9C1A0818C}" type="presParOf" srcId="{CC6AE15B-739E-4E0A-B27A-C7D4E188D27D}" destId="{9FFBBF14-B786-4BCB-B015-04AFFBC3112A}" srcOrd="0" destOrd="0" presId="urn:microsoft.com/office/officeart/2009/layout/CircleArrowProcess"/>
    <dgm:cxn modelId="{FEECFCB6-92AE-4CA7-B5C5-DC821913886E}" type="presParOf" srcId="{9FFBBF14-B786-4BCB-B015-04AFFBC3112A}" destId="{CA3B4310-671E-450B-B6B4-78710C86B2F9}" srcOrd="0" destOrd="0" presId="urn:microsoft.com/office/officeart/2009/layout/CircleArrowProcess"/>
    <dgm:cxn modelId="{F7542C63-A048-4964-9D20-F6B5C56D56FD}" type="presParOf" srcId="{CC6AE15B-739E-4E0A-B27A-C7D4E188D27D}" destId="{FAF4EFE4-133C-4BB2-9C3E-771C7CE60EA2}" srcOrd="1" destOrd="0" presId="urn:microsoft.com/office/officeart/2009/layout/CircleArrowProcess"/>
    <dgm:cxn modelId="{27816C38-4A6F-44DB-BCF1-A68805EB67D5}" type="presParOf" srcId="{CC6AE15B-739E-4E0A-B27A-C7D4E188D27D}" destId="{CDFECCA8-A85E-4B9A-837D-6D8DA3F34297}" srcOrd="2" destOrd="0" presId="urn:microsoft.com/office/officeart/2009/layout/CircleArrowProcess"/>
    <dgm:cxn modelId="{D34E3373-3572-453A-AF89-BC7296AD30D7}" type="presParOf" srcId="{CDFECCA8-A85E-4B9A-837D-6D8DA3F34297}" destId="{4941C100-3433-49B0-B3AF-A202CE4E5889}" srcOrd="0" destOrd="0" presId="urn:microsoft.com/office/officeart/2009/layout/CircleArrowProcess"/>
    <dgm:cxn modelId="{B45234BC-54D0-41E1-AF6B-3D0D650EBFFC}" type="presParOf" srcId="{CC6AE15B-739E-4E0A-B27A-C7D4E188D27D}" destId="{B604000A-367A-4AEB-B45B-27830DE9AA40}" srcOrd="3" destOrd="0" presId="urn:microsoft.com/office/officeart/2009/layout/CircleArrowProcess"/>
    <dgm:cxn modelId="{247BCCF3-B6AC-4D6D-91D1-94CB088E5624}" type="presParOf" srcId="{CC6AE15B-739E-4E0A-B27A-C7D4E188D27D}" destId="{BB877649-6912-469E-8CFE-EB9FBA6E958B}" srcOrd="4" destOrd="0" presId="urn:microsoft.com/office/officeart/2009/layout/CircleArrowProcess"/>
    <dgm:cxn modelId="{E2BE6FEF-0C6E-4809-8A74-523C52E8A8F8}" type="presParOf" srcId="{BB877649-6912-469E-8CFE-EB9FBA6E958B}" destId="{837F266D-A9F4-4559-9FC0-3FE0C8923BC5}" srcOrd="0" destOrd="0" presId="urn:microsoft.com/office/officeart/2009/layout/CircleArrowProcess"/>
    <dgm:cxn modelId="{ECB1F517-21D7-45F6-9E53-BB60970470B8}" type="presParOf" srcId="{CC6AE15B-739E-4E0A-B27A-C7D4E188D27D}" destId="{77683224-5577-4E2D-A0D0-96FB95776430}"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4A0A95-FD30-4D8D-BB75-527E0FA395FD}" type="doc">
      <dgm:prSet loTypeId="urn:microsoft.com/office/officeart/2005/8/layout/lProcess2" loCatId="relationship" qsTypeId="urn:microsoft.com/office/officeart/2005/8/quickstyle/simple1" qsCatId="simple" csTypeId="urn:microsoft.com/office/officeart/2005/8/colors/accent3_1" csCatId="accent3" phldr="1"/>
      <dgm:spPr/>
      <dgm:t>
        <a:bodyPr/>
        <a:lstStyle/>
        <a:p>
          <a:endParaRPr lang="es-ES"/>
        </a:p>
      </dgm:t>
    </dgm:pt>
    <dgm:pt modelId="{640C6E21-7801-4C02-A549-E046BEC2DC94}">
      <dgm:prSet phldrT="[Texto]"/>
      <dgm:spPr>
        <a:solidFill>
          <a:schemeClr val="bg2">
            <a:lumMod val="20000"/>
            <a:lumOff val="80000"/>
          </a:schemeClr>
        </a:solidFill>
      </dgm:spPr>
      <dgm:t>
        <a:bodyPr/>
        <a:lstStyle/>
        <a:p>
          <a:r>
            <a:rPr lang="es-ES" b="1" dirty="0"/>
            <a:t>Modificación del Cronograma para la implementación incorporado en la Resolución 693 de 2016</a:t>
          </a:r>
        </a:p>
      </dgm:t>
    </dgm:pt>
    <dgm:pt modelId="{FC473E0F-322D-4424-9068-6A6F72D5C828}" type="parTrans" cxnId="{97A60A31-E54C-4378-844F-3E4834517567}">
      <dgm:prSet/>
      <dgm:spPr/>
      <dgm:t>
        <a:bodyPr/>
        <a:lstStyle/>
        <a:p>
          <a:endParaRPr lang="es-ES"/>
        </a:p>
      </dgm:t>
    </dgm:pt>
    <dgm:pt modelId="{54781E23-FDA4-4A92-ACA3-14A27D32C892}" type="sibTrans" cxnId="{97A60A31-E54C-4378-844F-3E4834517567}">
      <dgm:prSet/>
      <dgm:spPr/>
      <dgm:t>
        <a:bodyPr/>
        <a:lstStyle/>
        <a:p>
          <a:endParaRPr lang="es-ES"/>
        </a:p>
      </dgm:t>
    </dgm:pt>
    <dgm:pt modelId="{F5942744-8568-41F5-8B52-A10664082429}">
      <dgm:prSet phldrT="[Texto]"/>
      <dgm:spPr>
        <a:ln>
          <a:solidFill>
            <a:schemeClr val="tx1"/>
          </a:solidFill>
        </a:ln>
      </dgm:spPr>
      <dgm:t>
        <a:bodyPr/>
        <a:lstStyle/>
        <a:p>
          <a:r>
            <a:rPr lang="es-ES" b="1" dirty="0"/>
            <a:t>Oficios y reuniones de las entidades con la CGN solicitando la ampliación del plazo por </a:t>
          </a:r>
          <a:r>
            <a:rPr lang="es-ES" b="1" dirty="0">
              <a:solidFill>
                <a:srgbClr val="C00000"/>
              </a:solidFill>
            </a:rPr>
            <a:t>limitaciones de tipo técnico, operativo, administrativo y presupuestal</a:t>
          </a:r>
        </a:p>
      </dgm:t>
    </dgm:pt>
    <dgm:pt modelId="{9D82D280-ABA8-4C17-9562-3DC575CED335}" type="parTrans" cxnId="{19A049A0-8B2C-437C-A9F0-ECAC6D36CA53}">
      <dgm:prSet/>
      <dgm:spPr/>
      <dgm:t>
        <a:bodyPr/>
        <a:lstStyle/>
        <a:p>
          <a:endParaRPr lang="es-ES"/>
        </a:p>
      </dgm:t>
    </dgm:pt>
    <dgm:pt modelId="{7D3A207F-3FE2-47C8-9AC3-80D25B8D6EAC}" type="sibTrans" cxnId="{19A049A0-8B2C-437C-A9F0-ECAC6D36CA53}">
      <dgm:prSet/>
      <dgm:spPr/>
      <dgm:t>
        <a:bodyPr/>
        <a:lstStyle/>
        <a:p>
          <a:endParaRPr lang="es-ES"/>
        </a:p>
      </dgm:t>
    </dgm:pt>
    <dgm:pt modelId="{3CF6C971-2CA0-49EC-A42C-F955B4D3C4C3}">
      <dgm:prSet phldrT="[Texto]"/>
      <dgm:spPr>
        <a:solidFill>
          <a:schemeClr val="bg1">
            <a:lumMod val="95000"/>
          </a:schemeClr>
        </a:solidFill>
      </dgm:spPr>
      <dgm:t>
        <a:bodyPr/>
        <a:lstStyle/>
        <a:p>
          <a:r>
            <a:rPr lang="es-ES" b="1" u="none" dirty="0"/>
            <a:t>Como resultado de las encuestas realizadas a las entidades, en donde se evidenciaron dificultades en:</a:t>
          </a:r>
        </a:p>
      </dgm:t>
    </dgm:pt>
    <dgm:pt modelId="{A1E983F1-BA58-4348-8EF0-4F99BB5C7489}" type="parTrans" cxnId="{AA1032A1-71BB-4D2E-8F8A-6E1F06B758A6}">
      <dgm:prSet/>
      <dgm:spPr/>
      <dgm:t>
        <a:bodyPr/>
        <a:lstStyle/>
        <a:p>
          <a:endParaRPr lang="es-ES"/>
        </a:p>
      </dgm:t>
    </dgm:pt>
    <dgm:pt modelId="{5A8481EF-2227-45A6-AF7A-1245EE7BB7A5}" type="sibTrans" cxnId="{AA1032A1-71BB-4D2E-8F8A-6E1F06B758A6}">
      <dgm:prSet/>
      <dgm:spPr/>
      <dgm:t>
        <a:bodyPr/>
        <a:lstStyle/>
        <a:p>
          <a:endParaRPr lang="es-ES"/>
        </a:p>
      </dgm:t>
    </dgm:pt>
    <dgm:pt modelId="{C72F816F-21E9-4EF0-BC5C-75C628768B2B}">
      <dgm:prSet phldrT="[Texto]" custT="1"/>
      <dgm:spPr>
        <a:ln>
          <a:solidFill>
            <a:schemeClr val="tx1"/>
          </a:solidFill>
        </a:ln>
      </dgm:spPr>
      <dgm:t>
        <a:bodyPr/>
        <a:lstStyle/>
        <a:p>
          <a:r>
            <a:rPr lang="es-ES" sz="1500" b="1" u="none" dirty="0">
              <a:solidFill>
                <a:srgbClr val="C00000"/>
              </a:solidFill>
            </a:rPr>
            <a:t>Reconocimiento y medición</a:t>
          </a:r>
          <a:r>
            <a:rPr lang="es-ES" sz="1500" b="1" u="none" dirty="0"/>
            <a:t>: propiedades, planta y equipo, bienes de uso público, CXC, intangibles e inventarios</a:t>
          </a:r>
        </a:p>
      </dgm:t>
    </dgm:pt>
    <dgm:pt modelId="{BBE34E2C-F9A9-461B-B8F7-CB704667688C}" type="parTrans" cxnId="{7E0DADAF-54FF-4BCF-A467-1CDC1D6722C5}">
      <dgm:prSet/>
      <dgm:spPr/>
      <dgm:t>
        <a:bodyPr/>
        <a:lstStyle/>
        <a:p>
          <a:endParaRPr lang="es-ES"/>
        </a:p>
      </dgm:t>
    </dgm:pt>
    <dgm:pt modelId="{E6A98814-C947-40C0-AE0E-B5F021EB3CB8}" type="sibTrans" cxnId="{7E0DADAF-54FF-4BCF-A467-1CDC1D6722C5}">
      <dgm:prSet/>
      <dgm:spPr/>
      <dgm:t>
        <a:bodyPr/>
        <a:lstStyle/>
        <a:p>
          <a:endParaRPr lang="es-ES"/>
        </a:p>
      </dgm:t>
    </dgm:pt>
    <dgm:pt modelId="{4F6B00D3-F5BE-4840-943D-4B221043270A}">
      <dgm:prSet phldrT="[Texto]" custT="1"/>
      <dgm:spPr>
        <a:ln>
          <a:solidFill>
            <a:schemeClr val="tx1"/>
          </a:solidFill>
        </a:ln>
      </dgm:spPr>
      <dgm:t>
        <a:bodyPr/>
        <a:lstStyle/>
        <a:p>
          <a:r>
            <a:rPr lang="es-ES" sz="1500" b="1" u="none" dirty="0">
              <a:solidFill>
                <a:srgbClr val="C00000"/>
              </a:solidFill>
            </a:rPr>
            <a:t>Sistemas de información</a:t>
          </a:r>
          <a:r>
            <a:rPr lang="es-ES" sz="1500" b="1" u="none" dirty="0"/>
            <a:t>: los aplicativos contables no están preparados para soportar cambios normativos</a:t>
          </a:r>
        </a:p>
      </dgm:t>
    </dgm:pt>
    <dgm:pt modelId="{CB689C97-170C-4255-8A35-835FB4AD9862}" type="parTrans" cxnId="{539A0069-1317-489F-B6D5-541D31F7A1DC}">
      <dgm:prSet/>
      <dgm:spPr/>
      <dgm:t>
        <a:bodyPr/>
        <a:lstStyle/>
        <a:p>
          <a:endParaRPr lang="es-ES"/>
        </a:p>
      </dgm:t>
    </dgm:pt>
    <dgm:pt modelId="{43796D0A-3156-4A49-8C7D-2D605B8007A8}" type="sibTrans" cxnId="{539A0069-1317-489F-B6D5-541D31F7A1DC}">
      <dgm:prSet/>
      <dgm:spPr/>
      <dgm:t>
        <a:bodyPr/>
        <a:lstStyle/>
        <a:p>
          <a:endParaRPr lang="es-ES"/>
        </a:p>
      </dgm:t>
    </dgm:pt>
    <dgm:pt modelId="{9A4A173E-9EAA-4398-87CD-234621DDDDEC}">
      <dgm:prSet phldrT="[Texto]" custT="1"/>
      <dgm:spPr>
        <a:ln>
          <a:solidFill>
            <a:schemeClr val="tx1"/>
          </a:solidFill>
        </a:ln>
      </dgm:spPr>
      <dgm:t>
        <a:bodyPr/>
        <a:lstStyle/>
        <a:p>
          <a:r>
            <a:rPr lang="es-ES" sz="1500" b="1" u="none" dirty="0">
              <a:solidFill>
                <a:srgbClr val="C00000"/>
              </a:solidFill>
            </a:rPr>
            <a:t>Recursos humanos</a:t>
          </a:r>
          <a:r>
            <a:rPr lang="es-ES" sz="1500" b="1" u="none" dirty="0"/>
            <a:t>: no se cuenta con personal suficiente y capacitado</a:t>
          </a:r>
        </a:p>
      </dgm:t>
    </dgm:pt>
    <dgm:pt modelId="{26E548F8-7056-4CBE-A698-4E1C07E3418A}" type="parTrans" cxnId="{714FC502-524C-4706-8CC3-CDAE61147DE6}">
      <dgm:prSet/>
      <dgm:spPr/>
      <dgm:t>
        <a:bodyPr/>
        <a:lstStyle/>
        <a:p>
          <a:endParaRPr lang="es-ES"/>
        </a:p>
      </dgm:t>
    </dgm:pt>
    <dgm:pt modelId="{74FD7035-A7B2-4F1D-BA56-82F2A3D10AA9}" type="sibTrans" cxnId="{714FC502-524C-4706-8CC3-CDAE61147DE6}">
      <dgm:prSet/>
      <dgm:spPr/>
      <dgm:t>
        <a:bodyPr/>
        <a:lstStyle/>
        <a:p>
          <a:endParaRPr lang="es-ES"/>
        </a:p>
      </dgm:t>
    </dgm:pt>
    <dgm:pt modelId="{D4DAFC40-4454-4FF7-A0F7-3FC162CFF86F}">
      <dgm:prSet phldrT="[Texto]" custT="1"/>
      <dgm:spPr>
        <a:ln>
          <a:solidFill>
            <a:schemeClr val="tx1"/>
          </a:solidFill>
        </a:ln>
      </dgm:spPr>
      <dgm:t>
        <a:bodyPr/>
        <a:lstStyle/>
        <a:p>
          <a:r>
            <a:rPr lang="es-ES" sz="1500" b="1" u="none" dirty="0">
              <a:solidFill>
                <a:srgbClr val="C00000"/>
              </a:solidFill>
            </a:rPr>
            <a:t>Depuración contable</a:t>
          </a:r>
          <a:r>
            <a:rPr lang="es-ES" sz="1500" b="1" u="none" dirty="0"/>
            <a:t>: cuentas contables pendientes de depuración que requieren de un tiempo considerable</a:t>
          </a:r>
        </a:p>
      </dgm:t>
    </dgm:pt>
    <dgm:pt modelId="{6DBD313C-F138-4B9C-80B6-B61A365E6A98}" type="parTrans" cxnId="{144B2B81-A36C-4C39-973E-C9E79BFCF7B5}">
      <dgm:prSet/>
      <dgm:spPr/>
      <dgm:t>
        <a:bodyPr/>
        <a:lstStyle/>
        <a:p>
          <a:endParaRPr lang="es-ES"/>
        </a:p>
      </dgm:t>
    </dgm:pt>
    <dgm:pt modelId="{75E68202-8982-4742-AE5B-A8C911230DB3}" type="sibTrans" cxnId="{144B2B81-A36C-4C39-973E-C9E79BFCF7B5}">
      <dgm:prSet/>
      <dgm:spPr/>
      <dgm:t>
        <a:bodyPr/>
        <a:lstStyle/>
        <a:p>
          <a:endParaRPr lang="es-ES"/>
        </a:p>
      </dgm:t>
    </dgm:pt>
    <dgm:pt modelId="{851C2AE9-F7B4-47D7-9076-E5A328EE4FD1}">
      <dgm:prSet phldrT="[Texto]" custT="1"/>
      <dgm:spPr>
        <a:ln>
          <a:solidFill>
            <a:schemeClr val="tx1"/>
          </a:solidFill>
        </a:ln>
      </dgm:spPr>
      <dgm:t>
        <a:bodyPr/>
        <a:lstStyle/>
        <a:p>
          <a:r>
            <a:rPr lang="es-ES" sz="1500" b="1" u="none" dirty="0">
              <a:solidFill>
                <a:srgbClr val="C00000"/>
              </a:solidFill>
            </a:rPr>
            <a:t>Recursos económicos insuficientes:</a:t>
          </a:r>
          <a:r>
            <a:rPr lang="es-ES" sz="1500" b="1" u="none" dirty="0"/>
            <a:t>  presupuestos insuficiente para adelantar el proceso de manera integral</a:t>
          </a:r>
        </a:p>
      </dgm:t>
    </dgm:pt>
    <dgm:pt modelId="{D951C45E-0A52-4B0E-A149-768B129138C1}" type="parTrans" cxnId="{BD8EE666-0633-46FD-BEDA-56DFFC729892}">
      <dgm:prSet/>
      <dgm:spPr/>
      <dgm:t>
        <a:bodyPr/>
        <a:lstStyle/>
        <a:p>
          <a:endParaRPr lang="es-ES"/>
        </a:p>
      </dgm:t>
    </dgm:pt>
    <dgm:pt modelId="{94BC1293-9E0B-4AFE-A332-2081606C8AC8}" type="sibTrans" cxnId="{BD8EE666-0633-46FD-BEDA-56DFFC729892}">
      <dgm:prSet/>
      <dgm:spPr/>
      <dgm:t>
        <a:bodyPr/>
        <a:lstStyle/>
        <a:p>
          <a:endParaRPr lang="es-ES"/>
        </a:p>
      </dgm:t>
    </dgm:pt>
    <dgm:pt modelId="{BE5DAFF1-C5B4-4335-B896-3F5F9FB1E907}" type="pres">
      <dgm:prSet presAssocID="{004A0A95-FD30-4D8D-BB75-527E0FA395FD}" presName="theList" presStyleCnt="0">
        <dgm:presLayoutVars>
          <dgm:dir/>
          <dgm:animLvl val="lvl"/>
          <dgm:resizeHandles val="exact"/>
        </dgm:presLayoutVars>
      </dgm:prSet>
      <dgm:spPr/>
    </dgm:pt>
    <dgm:pt modelId="{68E0CCD5-9641-49A5-AE13-A7ED7F51A5A8}" type="pres">
      <dgm:prSet presAssocID="{640C6E21-7801-4C02-A549-E046BEC2DC94}" presName="compNode" presStyleCnt="0"/>
      <dgm:spPr/>
    </dgm:pt>
    <dgm:pt modelId="{B16F359C-BEA9-4355-9006-A2CA58D89AE1}" type="pres">
      <dgm:prSet presAssocID="{640C6E21-7801-4C02-A549-E046BEC2DC94}" presName="aNode" presStyleLbl="bgShp" presStyleIdx="0" presStyleCnt="2" custLinFactNeighborX="-1611"/>
      <dgm:spPr/>
    </dgm:pt>
    <dgm:pt modelId="{97759C2C-FCDF-496B-8038-3F10B1D703EB}" type="pres">
      <dgm:prSet presAssocID="{640C6E21-7801-4C02-A549-E046BEC2DC94}" presName="textNode" presStyleLbl="bgShp" presStyleIdx="0" presStyleCnt="2"/>
      <dgm:spPr/>
    </dgm:pt>
    <dgm:pt modelId="{A1CBC5B5-FC06-4109-8437-C9BB4307F0B4}" type="pres">
      <dgm:prSet presAssocID="{640C6E21-7801-4C02-A549-E046BEC2DC94}" presName="compChildNode" presStyleCnt="0"/>
      <dgm:spPr/>
    </dgm:pt>
    <dgm:pt modelId="{316B6D2B-2FA1-4CC6-8AB2-8FCA0F05AEF5}" type="pres">
      <dgm:prSet presAssocID="{640C6E21-7801-4C02-A549-E046BEC2DC94}" presName="theInnerList" presStyleCnt="0"/>
      <dgm:spPr/>
    </dgm:pt>
    <dgm:pt modelId="{8251F27B-80C6-4B56-A471-3744BA9295BB}" type="pres">
      <dgm:prSet presAssocID="{F5942744-8568-41F5-8B52-A10664082429}" presName="childNode" presStyleLbl="node1" presStyleIdx="0" presStyleCnt="6">
        <dgm:presLayoutVars>
          <dgm:bulletEnabled val="1"/>
        </dgm:presLayoutVars>
      </dgm:prSet>
      <dgm:spPr/>
    </dgm:pt>
    <dgm:pt modelId="{0CF8F672-A757-4B26-91D5-B3D76DD5829E}" type="pres">
      <dgm:prSet presAssocID="{640C6E21-7801-4C02-A549-E046BEC2DC94}" presName="aSpace" presStyleCnt="0"/>
      <dgm:spPr/>
    </dgm:pt>
    <dgm:pt modelId="{056B1466-7571-441F-921F-5DDC816D51A6}" type="pres">
      <dgm:prSet presAssocID="{3CF6C971-2CA0-49EC-A42C-F955B4D3C4C3}" presName="compNode" presStyleCnt="0"/>
      <dgm:spPr/>
    </dgm:pt>
    <dgm:pt modelId="{45B002B7-33A2-4249-A740-8E8A6C6DE8E5}" type="pres">
      <dgm:prSet presAssocID="{3CF6C971-2CA0-49EC-A42C-F955B4D3C4C3}" presName="aNode" presStyleLbl="bgShp" presStyleIdx="1" presStyleCnt="2"/>
      <dgm:spPr/>
    </dgm:pt>
    <dgm:pt modelId="{B87207B6-25D0-4754-AEAE-F6D66195AE48}" type="pres">
      <dgm:prSet presAssocID="{3CF6C971-2CA0-49EC-A42C-F955B4D3C4C3}" presName="textNode" presStyleLbl="bgShp" presStyleIdx="1" presStyleCnt="2"/>
      <dgm:spPr/>
    </dgm:pt>
    <dgm:pt modelId="{464770AC-1F6C-489C-BA60-493FF628AFA7}" type="pres">
      <dgm:prSet presAssocID="{3CF6C971-2CA0-49EC-A42C-F955B4D3C4C3}" presName="compChildNode" presStyleCnt="0"/>
      <dgm:spPr/>
    </dgm:pt>
    <dgm:pt modelId="{9943C054-8668-4516-9E6C-E777B91B6F16}" type="pres">
      <dgm:prSet presAssocID="{3CF6C971-2CA0-49EC-A42C-F955B4D3C4C3}" presName="theInnerList" presStyleCnt="0"/>
      <dgm:spPr/>
    </dgm:pt>
    <dgm:pt modelId="{FF671B05-52A4-417B-B3AB-298F993DB2D5}" type="pres">
      <dgm:prSet presAssocID="{C72F816F-21E9-4EF0-BC5C-75C628768B2B}" presName="childNode" presStyleLbl="node1" presStyleIdx="1" presStyleCnt="6" custScaleX="117715" custScaleY="209947" custLinFactY="-1743" custLinFactNeighborY="-100000">
        <dgm:presLayoutVars>
          <dgm:bulletEnabled val="1"/>
        </dgm:presLayoutVars>
      </dgm:prSet>
      <dgm:spPr/>
    </dgm:pt>
    <dgm:pt modelId="{F5FC5AF5-08B6-472B-AF1B-9EE1821B2065}" type="pres">
      <dgm:prSet presAssocID="{C72F816F-21E9-4EF0-BC5C-75C628768B2B}" presName="aSpace2" presStyleCnt="0"/>
      <dgm:spPr/>
    </dgm:pt>
    <dgm:pt modelId="{BACBAB97-6D0E-4836-9CC6-0ABB60A855EE}" type="pres">
      <dgm:prSet presAssocID="{4F6B00D3-F5BE-4840-943D-4B221043270A}" presName="childNode" presStyleLbl="node1" presStyleIdx="2" presStyleCnt="6" custScaleX="117205" custScaleY="200757" custLinFactNeighborY="53168">
        <dgm:presLayoutVars>
          <dgm:bulletEnabled val="1"/>
        </dgm:presLayoutVars>
      </dgm:prSet>
      <dgm:spPr/>
    </dgm:pt>
    <dgm:pt modelId="{CB7B515D-9CC6-40D6-B8CD-93E8C13D8C42}" type="pres">
      <dgm:prSet presAssocID="{4F6B00D3-F5BE-4840-943D-4B221043270A}" presName="aSpace2" presStyleCnt="0"/>
      <dgm:spPr/>
    </dgm:pt>
    <dgm:pt modelId="{599628B4-ED51-443A-ADB7-CDDF050A989F}" type="pres">
      <dgm:prSet presAssocID="{9A4A173E-9EAA-4398-87CD-234621DDDDEC}" presName="childNode" presStyleLbl="node1" presStyleIdx="3" presStyleCnt="6" custScaleX="115657" custScaleY="153770" custLinFactY="4154" custLinFactNeighborX="-255" custLinFactNeighborY="100000">
        <dgm:presLayoutVars>
          <dgm:bulletEnabled val="1"/>
        </dgm:presLayoutVars>
      </dgm:prSet>
      <dgm:spPr/>
    </dgm:pt>
    <dgm:pt modelId="{7BD9A93E-E1D3-4333-A8EA-6EC6CD94A378}" type="pres">
      <dgm:prSet presAssocID="{9A4A173E-9EAA-4398-87CD-234621DDDDEC}" presName="aSpace2" presStyleCnt="0"/>
      <dgm:spPr/>
    </dgm:pt>
    <dgm:pt modelId="{307F0E6E-2BEB-4FD8-828D-F41F1128A3B9}" type="pres">
      <dgm:prSet presAssocID="{D4DAFC40-4454-4FF7-A0F7-3FC162CFF86F}" presName="childNode" presStyleLbl="node1" presStyleIdx="4" presStyleCnt="6" custScaleX="115167" custScaleY="221322" custLinFactY="26077" custLinFactNeighborY="100000">
        <dgm:presLayoutVars>
          <dgm:bulletEnabled val="1"/>
        </dgm:presLayoutVars>
      </dgm:prSet>
      <dgm:spPr/>
    </dgm:pt>
    <dgm:pt modelId="{31706E26-F28A-49C0-8BB1-BB17B42C0BCC}" type="pres">
      <dgm:prSet presAssocID="{D4DAFC40-4454-4FF7-A0F7-3FC162CFF86F}" presName="aSpace2" presStyleCnt="0"/>
      <dgm:spPr/>
    </dgm:pt>
    <dgm:pt modelId="{D49CDFCE-2219-4A34-9402-953EE3A4D3D3}" type="pres">
      <dgm:prSet presAssocID="{851C2AE9-F7B4-47D7-9076-E5A328EE4FD1}" presName="childNode" presStyleLbl="node1" presStyleIdx="5" presStyleCnt="6" custScaleX="116186" custScaleY="183102" custLinFactY="37509" custLinFactNeighborY="100000">
        <dgm:presLayoutVars>
          <dgm:bulletEnabled val="1"/>
        </dgm:presLayoutVars>
      </dgm:prSet>
      <dgm:spPr/>
    </dgm:pt>
  </dgm:ptLst>
  <dgm:cxnLst>
    <dgm:cxn modelId="{714FC502-524C-4706-8CC3-CDAE61147DE6}" srcId="{3CF6C971-2CA0-49EC-A42C-F955B4D3C4C3}" destId="{9A4A173E-9EAA-4398-87CD-234621DDDDEC}" srcOrd="2" destOrd="0" parTransId="{26E548F8-7056-4CBE-A698-4E1C07E3418A}" sibTransId="{74FD7035-A7B2-4F1D-BA56-82F2A3D10AA9}"/>
    <dgm:cxn modelId="{428CAB05-107F-4A04-AF68-280F9CE5F22E}" type="presOf" srcId="{004A0A95-FD30-4D8D-BB75-527E0FA395FD}" destId="{BE5DAFF1-C5B4-4335-B896-3F5F9FB1E907}" srcOrd="0" destOrd="0" presId="urn:microsoft.com/office/officeart/2005/8/layout/lProcess2"/>
    <dgm:cxn modelId="{9F5CFC14-18B4-4216-97F7-7D5C56A013A0}" type="presOf" srcId="{640C6E21-7801-4C02-A549-E046BEC2DC94}" destId="{B16F359C-BEA9-4355-9006-A2CA58D89AE1}" srcOrd="0" destOrd="0" presId="urn:microsoft.com/office/officeart/2005/8/layout/lProcess2"/>
    <dgm:cxn modelId="{97A60A31-E54C-4378-844F-3E4834517567}" srcId="{004A0A95-FD30-4D8D-BB75-527E0FA395FD}" destId="{640C6E21-7801-4C02-A549-E046BEC2DC94}" srcOrd="0" destOrd="0" parTransId="{FC473E0F-322D-4424-9068-6A6F72D5C828}" sibTransId="{54781E23-FDA4-4A92-ACA3-14A27D32C892}"/>
    <dgm:cxn modelId="{BD8EE666-0633-46FD-BEDA-56DFFC729892}" srcId="{3CF6C971-2CA0-49EC-A42C-F955B4D3C4C3}" destId="{851C2AE9-F7B4-47D7-9076-E5A328EE4FD1}" srcOrd="4" destOrd="0" parTransId="{D951C45E-0A52-4B0E-A149-768B129138C1}" sibTransId="{94BC1293-9E0B-4AFE-A332-2081606C8AC8}"/>
    <dgm:cxn modelId="{539A0069-1317-489F-B6D5-541D31F7A1DC}" srcId="{3CF6C971-2CA0-49EC-A42C-F955B4D3C4C3}" destId="{4F6B00D3-F5BE-4840-943D-4B221043270A}" srcOrd="1" destOrd="0" parTransId="{CB689C97-170C-4255-8A35-835FB4AD9862}" sibTransId="{43796D0A-3156-4A49-8C7D-2D605B8007A8}"/>
    <dgm:cxn modelId="{0948EF74-8A9D-44F4-8F39-82BCFC6946B6}" type="presOf" srcId="{9A4A173E-9EAA-4398-87CD-234621DDDDEC}" destId="{599628B4-ED51-443A-ADB7-CDDF050A989F}" srcOrd="0" destOrd="0" presId="urn:microsoft.com/office/officeart/2005/8/layout/lProcess2"/>
    <dgm:cxn modelId="{144B2B81-A36C-4C39-973E-C9E79BFCF7B5}" srcId="{3CF6C971-2CA0-49EC-A42C-F955B4D3C4C3}" destId="{D4DAFC40-4454-4FF7-A0F7-3FC162CFF86F}" srcOrd="3" destOrd="0" parTransId="{6DBD313C-F138-4B9C-80B6-B61A365E6A98}" sibTransId="{75E68202-8982-4742-AE5B-A8C911230DB3}"/>
    <dgm:cxn modelId="{0AB91382-0F56-41F4-96D8-FD13AFF43070}" type="presOf" srcId="{3CF6C971-2CA0-49EC-A42C-F955B4D3C4C3}" destId="{B87207B6-25D0-4754-AEAE-F6D66195AE48}" srcOrd="1" destOrd="0" presId="urn:microsoft.com/office/officeart/2005/8/layout/lProcess2"/>
    <dgm:cxn modelId="{5F11E68C-1E6B-426B-B0EA-3EEC1A550D9B}" type="presOf" srcId="{3CF6C971-2CA0-49EC-A42C-F955B4D3C4C3}" destId="{45B002B7-33A2-4249-A740-8E8A6C6DE8E5}" srcOrd="0" destOrd="0" presId="urn:microsoft.com/office/officeart/2005/8/layout/lProcess2"/>
    <dgm:cxn modelId="{7DBCBA8F-A1F1-4084-8308-8F1D68F6BECF}" type="presOf" srcId="{D4DAFC40-4454-4FF7-A0F7-3FC162CFF86F}" destId="{307F0E6E-2BEB-4FD8-828D-F41F1128A3B9}" srcOrd="0" destOrd="0" presId="urn:microsoft.com/office/officeart/2005/8/layout/lProcess2"/>
    <dgm:cxn modelId="{8F9B5F90-920A-40C4-A2EE-48B73E077FB9}" type="presOf" srcId="{F5942744-8568-41F5-8B52-A10664082429}" destId="{8251F27B-80C6-4B56-A471-3744BA9295BB}" srcOrd="0" destOrd="0" presId="urn:microsoft.com/office/officeart/2005/8/layout/lProcess2"/>
    <dgm:cxn modelId="{657ABE95-2284-4F93-A8A4-F5E2463BD18B}" type="presOf" srcId="{640C6E21-7801-4C02-A549-E046BEC2DC94}" destId="{97759C2C-FCDF-496B-8038-3F10B1D703EB}" srcOrd="1" destOrd="0" presId="urn:microsoft.com/office/officeart/2005/8/layout/lProcess2"/>
    <dgm:cxn modelId="{19A049A0-8B2C-437C-A9F0-ECAC6D36CA53}" srcId="{640C6E21-7801-4C02-A549-E046BEC2DC94}" destId="{F5942744-8568-41F5-8B52-A10664082429}" srcOrd="0" destOrd="0" parTransId="{9D82D280-ABA8-4C17-9562-3DC575CED335}" sibTransId="{7D3A207F-3FE2-47C8-9AC3-80D25B8D6EAC}"/>
    <dgm:cxn modelId="{AA1032A1-71BB-4D2E-8F8A-6E1F06B758A6}" srcId="{004A0A95-FD30-4D8D-BB75-527E0FA395FD}" destId="{3CF6C971-2CA0-49EC-A42C-F955B4D3C4C3}" srcOrd="1" destOrd="0" parTransId="{A1E983F1-BA58-4348-8EF0-4F99BB5C7489}" sibTransId="{5A8481EF-2227-45A6-AF7A-1245EE7BB7A5}"/>
    <dgm:cxn modelId="{E9505BA4-40CD-4A4F-95F2-FBE16685D751}" type="presOf" srcId="{4F6B00D3-F5BE-4840-943D-4B221043270A}" destId="{BACBAB97-6D0E-4836-9CC6-0ABB60A855EE}" srcOrd="0" destOrd="0" presId="urn:microsoft.com/office/officeart/2005/8/layout/lProcess2"/>
    <dgm:cxn modelId="{24E0C3A9-ED0E-42FE-9288-DFAEA083C2D2}" type="presOf" srcId="{851C2AE9-F7B4-47D7-9076-E5A328EE4FD1}" destId="{D49CDFCE-2219-4A34-9402-953EE3A4D3D3}" srcOrd="0" destOrd="0" presId="urn:microsoft.com/office/officeart/2005/8/layout/lProcess2"/>
    <dgm:cxn modelId="{7E0DADAF-54FF-4BCF-A467-1CDC1D6722C5}" srcId="{3CF6C971-2CA0-49EC-A42C-F955B4D3C4C3}" destId="{C72F816F-21E9-4EF0-BC5C-75C628768B2B}" srcOrd="0" destOrd="0" parTransId="{BBE34E2C-F9A9-461B-B8F7-CB704667688C}" sibTransId="{E6A98814-C947-40C0-AE0E-B5F021EB3CB8}"/>
    <dgm:cxn modelId="{89A1DABC-5AD7-4257-A6D2-659521749AD5}" type="presOf" srcId="{C72F816F-21E9-4EF0-BC5C-75C628768B2B}" destId="{FF671B05-52A4-417B-B3AB-298F993DB2D5}" srcOrd="0" destOrd="0" presId="urn:microsoft.com/office/officeart/2005/8/layout/lProcess2"/>
    <dgm:cxn modelId="{7210367C-EF8B-4DF6-B9A8-F08FA0917CF9}" type="presParOf" srcId="{BE5DAFF1-C5B4-4335-B896-3F5F9FB1E907}" destId="{68E0CCD5-9641-49A5-AE13-A7ED7F51A5A8}" srcOrd="0" destOrd="0" presId="urn:microsoft.com/office/officeart/2005/8/layout/lProcess2"/>
    <dgm:cxn modelId="{9B54AAB0-4A0A-48F1-87D1-4EB0728B6FE0}" type="presParOf" srcId="{68E0CCD5-9641-49A5-AE13-A7ED7F51A5A8}" destId="{B16F359C-BEA9-4355-9006-A2CA58D89AE1}" srcOrd="0" destOrd="0" presId="urn:microsoft.com/office/officeart/2005/8/layout/lProcess2"/>
    <dgm:cxn modelId="{D3867CDE-35A4-443A-8462-5A4C4824A9CD}" type="presParOf" srcId="{68E0CCD5-9641-49A5-AE13-A7ED7F51A5A8}" destId="{97759C2C-FCDF-496B-8038-3F10B1D703EB}" srcOrd="1" destOrd="0" presId="urn:microsoft.com/office/officeart/2005/8/layout/lProcess2"/>
    <dgm:cxn modelId="{5FA4C71C-CE88-4BFE-AEA3-91F3A8C0F95B}" type="presParOf" srcId="{68E0CCD5-9641-49A5-AE13-A7ED7F51A5A8}" destId="{A1CBC5B5-FC06-4109-8437-C9BB4307F0B4}" srcOrd="2" destOrd="0" presId="urn:microsoft.com/office/officeart/2005/8/layout/lProcess2"/>
    <dgm:cxn modelId="{B4CEF2ED-D913-46EB-B4A4-42FFC6210969}" type="presParOf" srcId="{A1CBC5B5-FC06-4109-8437-C9BB4307F0B4}" destId="{316B6D2B-2FA1-4CC6-8AB2-8FCA0F05AEF5}" srcOrd="0" destOrd="0" presId="urn:microsoft.com/office/officeart/2005/8/layout/lProcess2"/>
    <dgm:cxn modelId="{402EB81C-7D5F-48FF-9563-6355BF170D94}" type="presParOf" srcId="{316B6D2B-2FA1-4CC6-8AB2-8FCA0F05AEF5}" destId="{8251F27B-80C6-4B56-A471-3744BA9295BB}" srcOrd="0" destOrd="0" presId="urn:microsoft.com/office/officeart/2005/8/layout/lProcess2"/>
    <dgm:cxn modelId="{F0BC16C9-13AB-4C34-BDA0-B7CDB1E1DE93}" type="presParOf" srcId="{BE5DAFF1-C5B4-4335-B896-3F5F9FB1E907}" destId="{0CF8F672-A757-4B26-91D5-B3D76DD5829E}" srcOrd="1" destOrd="0" presId="urn:microsoft.com/office/officeart/2005/8/layout/lProcess2"/>
    <dgm:cxn modelId="{30B3FCAE-561E-4E33-AAC3-F3612F820ACA}" type="presParOf" srcId="{BE5DAFF1-C5B4-4335-B896-3F5F9FB1E907}" destId="{056B1466-7571-441F-921F-5DDC816D51A6}" srcOrd="2" destOrd="0" presId="urn:microsoft.com/office/officeart/2005/8/layout/lProcess2"/>
    <dgm:cxn modelId="{D086495D-79B2-448F-8DF0-E398056553C7}" type="presParOf" srcId="{056B1466-7571-441F-921F-5DDC816D51A6}" destId="{45B002B7-33A2-4249-A740-8E8A6C6DE8E5}" srcOrd="0" destOrd="0" presId="urn:microsoft.com/office/officeart/2005/8/layout/lProcess2"/>
    <dgm:cxn modelId="{D6F74876-6D08-4E8D-B4E7-040753649196}" type="presParOf" srcId="{056B1466-7571-441F-921F-5DDC816D51A6}" destId="{B87207B6-25D0-4754-AEAE-F6D66195AE48}" srcOrd="1" destOrd="0" presId="urn:microsoft.com/office/officeart/2005/8/layout/lProcess2"/>
    <dgm:cxn modelId="{9CB1CFD5-645E-42F2-A091-08B204BF50A9}" type="presParOf" srcId="{056B1466-7571-441F-921F-5DDC816D51A6}" destId="{464770AC-1F6C-489C-BA60-493FF628AFA7}" srcOrd="2" destOrd="0" presId="urn:microsoft.com/office/officeart/2005/8/layout/lProcess2"/>
    <dgm:cxn modelId="{E179A353-72EE-4AD2-84FC-F2D48FC68013}" type="presParOf" srcId="{464770AC-1F6C-489C-BA60-493FF628AFA7}" destId="{9943C054-8668-4516-9E6C-E777B91B6F16}" srcOrd="0" destOrd="0" presId="urn:microsoft.com/office/officeart/2005/8/layout/lProcess2"/>
    <dgm:cxn modelId="{E69EEF1F-B5C6-4DFB-A978-CA210330DE03}" type="presParOf" srcId="{9943C054-8668-4516-9E6C-E777B91B6F16}" destId="{FF671B05-52A4-417B-B3AB-298F993DB2D5}" srcOrd="0" destOrd="0" presId="urn:microsoft.com/office/officeart/2005/8/layout/lProcess2"/>
    <dgm:cxn modelId="{22650351-A974-40D8-A311-15283998C394}" type="presParOf" srcId="{9943C054-8668-4516-9E6C-E777B91B6F16}" destId="{F5FC5AF5-08B6-472B-AF1B-9EE1821B2065}" srcOrd="1" destOrd="0" presId="urn:microsoft.com/office/officeart/2005/8/layout/lProcess2"/>
    <dgm:cxn modelId="{8839DB09-6BE5-4938-B06D-EC2E32828ECA}" type="presParOf" srcId="{9943C054-8668-4516-9E6C-E777B91B6F16}" destId="{BACBAB97-6D0E-4836-9CC6-0ABB60A855EE}" srcOrd="2" destOrd="0" presId="urn:microsoft.com/office/officeart/2005/8/layout/lProcess2"/>
    <dgm:cxn modelId="{557516D4-2FC1-4067-AE51-6003FC6CC5BB}" type="presParOf" srcId="{9943C054-8668-4516-9E6C-E777B91B6F16}" destId="{CB7B515D-9CC6-40D6-B8CD-93E8C13D8C42}" srcOrd="3" destOrd="0" presId="urn:microsoft.com/office/officeart/2005/8/layout/lProcess2"/>
    <dgm:cxn modelId="{16B929B0-FE18-44FF-A080-1A8EEF6B2CA0}" type="presParOf" srcId="{9943C054-8668-4516-9E6C-E777B91B6F16}" destId="{599628B4-ED51-443A-ADB7-CDDF050A989F}" srcOrd="4" destOrd="0" presId="urn:microsoft.com/office/officeart/2005/8/layout/lProcess2"/>
    <dgm:cxn modelId="{35D0A2B3-E981-4B10-A9BD-28B2EB734893}" type="presParOf" srcId="{9943C054-8668-4516-9E6C-E777B91B6F16}" destId="{7BD9A93E-E1D3-4333-A8EA-6EC6CD94A378}" srcOrd="5" destOrd="0" presId="urn:microsoft.com/office/officeart/2005/8/layout/lProcess2"/>
    <dgm:cxn modelId="{9782EBDE-6159-4244-AF5D-092BE697E479}" type="presParOf" srcId="{9943C054-8668-4516-9E6C-E777B91B6F16}" destId="{307F0E6E-2BEB-4FD8-828D-F41F1128A3B9}" srcOrd="6" destOrd="0" presId="urn:microsoft.com/office/officeart/2005/8/layout/lProcess2"/>
    <dgm:cxn modelId="{84AF10AE-200C-480F-924E-A3CE28A7C9A4}" type="presParOf" srcId="{9943C054-8668-4516-9E6C-E777B91B6F16}" destId="{31706E26-F28A-49C0-8BB1-BB17B42C0BCC}" srcOrd="7" destOrd="0" presId="urn:microsoft.com/office/officeart/2005/8/layout/lProcess2"/>
    <dgm:cxn modelId="{59CAA771-7F8D-4695-896D-D3028777F5C8}" type="presParOf" srcId="{9943C054-8668-4516-9E6C-E777B91B6F16}" destId="{D49CDFCE-2219-4A34-9402-953EE3A4D3D3}"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32D894-755B-405B-B6B1-4B3697A701CD}" type="doc">
      <dgm:prSet loTypeId="urn:microsoft.com/office/officeart/2005/8/layout/cycle8" loCatId="cycle" qsTypeId="urn:microsoft.com/office/officeart/2005/8/quickstyle/simple1" qsCatId="simple" csTypeId="urn:microsoft.com/office/officeart/2005/8/colors/accent2_1" csCatId="accent2" phldr="1"/>
      <dgm:spPr/>
      <dgm:t>
        <a:bodyPr/>
        <a:lstStyle/>
        <a:p>
          <a:endParaRPr lang="es-ES"/>
        </a:p>
      </dgm:t>
    </dgm:pt>
    <dgm:pt modelId="{865EA2B2-4591-4161-9A20-0974E19962BD}">
      <dgm:prSet phldrT="[Texto]" custT="1"/>
      <dgm:spPr/>
      <dgm:t>
        <a:bodyPr/>
        <a:lstStyle/>
        <a:p>
          <a:r>
            <a:rPr lang="es-ES" sz="1200" b="1" dirty="0"/>
            <a:t>Articulo 355 de la Ley 1819 de 2016: Requerimiento de proceso de depuración contable para entidades territoriales </a:t>
          </a:r>
        </a:p>
      </dgm:t>
    </dgm:pt>
    <dgm:pt modelId="{77D68D2F-2C4B-404B-81F1-5398A451D59D}" type="parTrans" cxnId="{F2F84F21-41F2-4B85-BD24-4FEFAA8C61F0}">
      <dgm:prSet/>
      <dgm:spPr/>
      <dgm:t>
        <a:bodyPr/>
        <a:lstStyle/>
        <a:p>
          <a:endParaRPr lang="es-ES" sz="1400"/>
        </a:p>
      </dgm:t>
    </dgm:pt>
    <dgm:pt modelId="{62160CC7-C769-4997-B80A-61E387D190EA}" type="sibTrans" cxnId="{F2F84F21-41F2-4B85-BD24-4FEFAA8C61F0}">
      <dgm:prSet/>
      <dgm:spPr/>
      <dgm:t>
        <a:bodyPr/>
        <a:lstStyle/>
        <a:p>
          <a:endParaRPr lang="es-ES" sz="1400"/>
        </a:p>
      </dgm:t>
    </dgm:pt>
    <dgm:pt modelId="{96E80A22-DDC6-47E3-9BA3-352A57300BA6}">
      <dgm:prSet phldrT="[Texto]" custT="1"/>
      <dgm:spPr/>
      <dgm:t>
        <a:bodyPr/>
        <a:lstStyle/>
        <a:p>
          <a:r>
            <a:rPr lang="es-ES" sz="1400" b="1" dirty="0"/>
            <a:t>Resolución  CGN 107 de 2017 Cumplimiento al saneamiento contable requerido en el Art. 355</a:t>
          </a:r>
        </a:p>
      </dgm:t>
    </dgm:pt>
    <dgm:pt modelId="{064EA58E-BFA0-4721-A102-0E84A403BDDF}" type="parTrans" cxnId="{F29E56B2-E67A-46DE-B6FD-E6765137E492}">
      <dgm:prSet/>
      <dgm:spPr/>
      <dgm:t>
        <a:bodyPr/>
        <a:lstStyle/>
        <a:p>
          <a:endParaRPr lang="es-ES" sz="1400"/>
        </a:p>
      </dgm:t>
    </dgm:pt>
    <dgm:pt modelId="{9C04350C-CA52-4402-BC86-F8D3A1E81FC5}" type="sibTrans" cxnId="{F29E56B2-E67A-46DE-B6FD-E6765137E492}">
      <dgm:prSet/>
      <dgm:spPr/>
      <dgm:t>
        <a:bodyPr/>
        <a:lstStyle/>
        <a:p>
          <a:endParaRPr lang="es-ES" sz="1400"/>
        </a:p>
      </dgm:t>
    </dgm:pt>
    <dgm:pt modelId="{F664753A-6EF1-4883-BBA8-8C3394F1C2F2}">
      <dgm:prSet phldrT="[Texto]" custT="1"/>
      <dgm:spPr/>
      <dgm:t>
        <a:bodyPr/>
        <a:lstStyle/>
        <a:p>
          <a:r>
            <a:rPr lang="es-ES" sz="1400" dirty="0"/>
            <a:t>      </a:t>
          </a:r>
          <a:r>
            <a:rPr lang="es-ES" sz="1200" b="1" dirty="0"/>
            <a:t>Circular Conjunta No. 001</a:t>
          </a:r>
        </a:p>
        <a:p>
          <a:r>
            <a:rPr lang="es-ES" sz="1200" b="1" dirty="0"/>
            <a:t> Auditoria General de la República y CGN</a:t>
          </a:r>
        </a:p>
        <a:p>
          <a:r>
            <a:rPr lang="es-ES" sz="1200" b="1" dirty="0"/>
            <a:t>Termino de dos años a partir de la vigencia de la Ley 1819</a:t>
          </a:r>
        </a:p>
      </dgm:t>
    </dgm:pt>
    <dgm:pt modelId="{4FB3036C-90F7-44DA-9825-FA98B101C8CD}" type="parTrans" cxnId="{80ABE614-C102-4671-A7F0-532EA6D30072}">
      <dgm:prSet/>
      <dgm:spPr/>
      <dgm:t>
        <a:bodyPr/>
        <a:lstStyle/>
        <a:p>
          <a:endParaRPr lang="es-ES" sz="1400"/>
        </a:p>
      </dgm:t>
    </dgm:pt>
    <dgm:pt modelId="{9CCFA251-C803-4AA1-ADEC-34B192D9D837}" type="sibTrans" cxnId="{80ABE614-C102-4671-A7F0-532EA6D30072}">
      <dgm:prSet/>
      <dgm:spPr/>
      <dgm:t>
        <a:bodyPr/>
        <a:lstStyle/>
        <a:p>
          <a:endParaRPr lang="es-ES" sz="1400"/>
        </a:p>
      </dgm:t>
    </dgm:pt>
    <dgm:pt modelId="{C8851BE6-2D22-4642-8CF8-642EC35873E3}">
      <dgm:prSet phldrT="[Texto]" custT="1"/>
      <dgm:spPr/>
      <dgm:t>
        <a:bodyPr/>
        <a:lstStyle/>
        <a:p>
          <a:r>
            <a:rPr lang="es-ES" sz="1400" dirty="0"/>
            <a:t>      </a:t>
          </a:r>
          <a:r>
            <a:rPr lang="es-ES" sz="1200" b="1" dirty="0"/>
            <a:t>Circular Conjunta No. 002</a:t>
          </a:r>
        </a:p>
        <a:p>
          <a:r>
            <a:rPr lang="es-ES" sz="1200" b="1" dirty="0"/>
            <a:t>Procuraduría General de la Nación y CGN</a:t>
          </a:r>
        </a:p>
        <a:p>
          <a:r>
            <a:rPr lang="es-ES" sz="1200" b="1" dirty="0"/>
            <a:t>Responsabilidad a cargo del Representante Legal</a:t>
          </a:r>
        </a:p>
      </dgm:t>
    </dgm:pt>
    <dgm:pt modelId="{B1D70FC1-257B-4728-975F-79EF05CD5944}" type="parTrans" cxnId="{B707E190-227C-4782-9284-354880ADC9DC}">
      <dgm:prSet/>
      <dgm:spPr/>
      <dgm:t>
        <a:bodyPr/>
        <a:lstStyle/>
        <a:p>
          <a:endParaRPr lang="es-ES" sz="1400"/>
        </a:p>
      </dgm:t>
    </dgm:pt>
    <dgm:pt modelId="{FDD46BF0-F56F-430B-87D1-68C9AEE85A67}" type="sibTrans" cxnId="{B707E190-227C-4782-9284-354880ADC9DC}">
      <dgm:prSet/>
      <dgm:spPr/>
      <dgm:t>
        <a:bodyPr/>
        <a:lstStyle/>
        <a:p>
          <a:endParaRPr lang="es-ES" sz="1400"/>
        </a:p>
      </dgm:t>
    </dgm:pt>
    <dgm:pt modelId="{7AEEE15B-ED41-49AD-9E6F-9FAD05801FE8}" type="pres">
      <dgm:prSet presAssocID="{F832D894-755B-405B-B6B1-4B3697A701CD}" presName="compositeShape" presStyleCnt="0">
        <dgm:presLayoutVars>
          <dgm:chMax val="7"/>
          <dgm:dir/>
          <dgm:resizeHandles val="exact"/>
        </dgm:presLayoutVars>
      </dgm:prSet>
      <dgm:spPr/>
    </dgm:pt>
    <dgm:pt modelId="{173C8685-A769-464D-876F-6AB3BE432D41}" type="pres">
      <dgm:prSet presAssocID="{F832D894-755B-405B-B6B1-4B3697A701CD}" presName="wedge1" presStyleLbl="node1" presStyleIdx="0" presStyleCnt="4" custLinFactNeighborX="-1047"/>
      <dgm:spPr/>
    </dgm:pt>
    <dgm:pt modelId="{2BBA5DC9-6B35-4D89-AEB5-1024E5DDD76F}" type="pres">
      <dgm:prSet presAssocID="{F832D894-755B-405B-B6B1-4B3697A701CD}" presName="dummy1a" presStyleCnt="0"/>
      <dgm:spPr/>
    </dgm:pt>
    <dgm:pt modelId="{44D1BD7A-D041-491C-9AC4-0F84E24AB2C9}" type="pres">
      <dgm:prSet presAssocID="{F832D894-755B-405B-B6B1-4B3697A701CD}" presName="dummy1b" presStyleCnt="0"/>
      <dgm:spPr/>
    </dgm:pt>
    <dgm:pt modelId="{321207D6-F2DC-4FB3-9B1A-E5E1FD15ACCA}" type="pres">
      <dgm:prSet presAssocID="{F832D894-755B-405B-B6B1-4B3697A701CD}" presName="wedge1Tx" presStyleLbl="node1" presStyleIdx="0" presStyleCnt="4">
        <dgm:presLayoutVars>
          <dgm:chMax val="0"/>
          <dgm:chPref val="0"/>
          <dgm:bulletEnabled val="1"/>
        </dgm:presLayoutVars>
      </dgm:prSet>
      <dgm:spPr/>
    </dgm:pt>
    <dgm:pt modelId="{BAC9C588-960D-421D-8C22-BD2BEE02532B}" type="pres">
      <dgm:prSet presAssocID="{F832D894-755B-405B-B6B1-4B3697A701CD}" presName="wedge2" presStyleLbl="node1" presStyleIdx="1" presStyleCnt="4" custScaleX="95453" custLinFactNeighborX="-1047"/>
      <dgm:spPr/>
    </dgm:pt>
    <dgm:pt modelId="{FA034363-53A4-4494-A2A6-1DF1638711FE}" type="pres">
      <dgm:prSet presAssocID="{F832D894-755B-405B-B6B1-4B3697A701CD}" presName="dummy2a" presStyleCnt="0"/>
      <dgm:spPr/>
    </dgm:pt>
    <dgm:pt modelId="{0C22996A-679B-472E-AE4D-20740E9FB749}" type="pres">
      <dgm:prSet presAssocID="{F832D894-755B-405B-B6B1-4B3697A701CD}" presName="dummy2b" presStyleCnt="0"/>
      <dgm:spPr/>
    </dgm:pt>
    <dgm:pt modelId="{74EA1E1A-DFA5-446F-A2F6-0990534C26F0}" type="pres">
      <dgm:prSet presAssocID="{F832D894-755B-405B-B6B1-4B3697A701CD}" presName="wedge2Tx" presStyleLbl="node1" presStyleIdx="1" presStyleCnt="4">
        <dgm:presLayoutVars>
          <dgm:chMax val="0"/>
          <dgm:chPref val="0"/>
          <dgm:bulletEnabled val="1"/>
        </dgm:presLayoutVars>
      </dgm:prSet>
      <dgm:spPr/>
    </dgm:pt>
    <dgm:pt modelId="{FE8B931D-F21A-4B74-8013-374086A2816D}" type="pres">
      <dgm:prSet presAssocID="{F832D894-755B-405B-B6B1-4B3697A701CD}" presName="wedge3" presStyleLbl="node1" presStyleIdx="2" presStyleCnt="4" custLinFactNeighborX="1777"/>
      <dgm:spPr/>
    </dgm:pt>
    <dgm:pt modelId="{65D1BBA0-D14E-4CE7-896D-E4A4F1BC2746}" type="pres">
      <dgm:prSet presAssocID="{F832D894-755B-405B-B6B1-4B3697A701CD}" presName="dummy3a" presStyleCnt="0"/>
      <dgm:spPr/>
    </dgm:pt>
    <dgm:pt modelId="{11452879-246E-4585-92FD-982CA63BFD2C}" type="pres">
      <dgm:prSet presAssocID="{F832D894-755B-405B-B6B1-4B3697A701CD}" presName="dummy3b" presStyleCnt="0"/>
      <dgm:spPr/>
    </dgm:pt>
    <dgm:pt modelId="{5DDBA853-DE1E-44FD-A92C-2D412C7E9594}" type="pres">
      <dgm:prSet presAssocID="{F832D894-755B-405B-B6B1-4B3697A701CD}" presName="wedge3Tx" presStyleLbl="node1" presStyleIdx="2" presStyleCnt="4">
        <dgm:presLayoutVars>
          <dgm:chMax val="0"/>
          <dgm:chPref val="0"/>
          <dgm:bulletEnabled val="1"/>
        </dgm:presLayoutVars>
      </dgm:prSet>
      <dgm:spPr/>
    </dgm:pt>
    <dgm:pt modelId="{FB5E7DC0-3C1D-4AFA-9849-538A53806CE7}" type="pres">
      <dgm:prSet presAssocID="{F832D894-755B-405B-B6B1-4B3697A701CD}" presName="wedge4" presStyleLbl="node1" presStyleIdx="3" presStyleCnt="4" custLinFactNeighborX="1428"/>
      <dgm:spPr/>
    </dgm:pt>
    <dgm:pt modelId="{C5D28A1C-069B-4FD3-9D79-D332E7E77E84}" type="pres">
      <dgm:prSet presAssocID="{F832D894-755B-405B-B6B1-4B3697A701CD}" presName="dummy4a" presStyleCnt="0"/>
      <dgm:spPr/>
    </dgm:pt>
    <dgm:pt modelId="{8A738EBD-B3A2-4C5F-BBDE-2ED06B039385}" type="pres">
      <dgm:prSet presAssocID="{F832D894-755B-405B-B6B1-4B3697A701CD}" presName="dummy4b" presStyleCnt="0"/>
      <dgm:spPr/>
    </dgm:pt>
    <dgm:pt modelId="{BCED482B-5E1B-4C3E-942C-169C49801877}" type="pres">
      <dgm:prSet presAssocID="{F832D894-755B-405B-B6B1-4B3697A701CD}" presName="wedge4Tx" presStyleLbl="node1" presStyleIdx="3" presStyleCnt="4">
        <dgm:presLayoutVars>
          <dgm:chMax val="0"/>
          <dgm:chPref val="0"/>
          <dgm:bulletEnabled val="1"/>
        </dgm:presLayoutVars>
      </dgm:prSet>
      <dgm:spPr/>
    </dgm:pt>
    <dgm:pt modelId="{AF800124-F8FA-46DA-A299-CD4AA1527617}" type="pres">
      <dgm:prSet presAssocID="{62160CC7-C769-4997-B80A-61E387D190EA}" presName="arrowWedge1" presStyleLbl="fgSibTrans2D1" presStyleIdx="0" presStyleCnt="4"/>
      <dgm:spPr/>
    </dgm:pt>
    <dgm:pt modelId="{728DEB47-9AF4-4452-9458-373425E59A3B}" type="pres">
      <dgm:prSet presAssocID="{9C04350C-CA52-4402-BC86-F8D3A1E81FC5}" presName="arrowWedge2" presStyleLbl="fgSibTrans2D1" presStyleIdx="1" presStyleCnt="4" custScaleX="99456" custLinFactNeighborX="-2006" custLinFactNeighborY="1532"/>
      <dgm:spPr/>
    </dgm:pt>
    <dgm:pt modelId="{01C24F58-E360-4F94-9AEE-82210B5982B9}" type="pres">
      <dgm:prSet presAssocID="{9CCFA251-C803-4AA1-ADEC-34B192D9D837}" presName="arrowWedge3" presStyleLbl="fgSibTrans2D1" presStyleIdx="2" presStyleCnt="4"/>
      <dgm:spPr/>
    </dgm:pt>
    <dgm:pt modelId="{D073F179-984F-4FA7-8C0A-09070BC57607}" type="pres">
      <dgm:prSet presAssocID="{FDD46BF0-F56F-430B-87D1-68C9AEE85A67}" presName="arrowWedge4" presStyleLbl="fgSibTrans2D1" presStyleIdx="3" presStyleCnt="4"/>
      <dgm:spPr/>
    </dgm:pt>
  </dgm:ptLst>
  <dgm:cxnLst>
    <dgm:cxn modelId="{ADAA8B04-C7B5-48EE-9FFB-5AFA6D54958F}" type="presOf" srcId="{C8851BE6-2D22-4642-8CF8-642EC35873E3}" destId="{FB5E7DC0-3C1D-4AFA-9849-538A53806CE7}" srcOrd="0" destOrd="0" presId="urn:microsoft.com/office/officeart/2005/8/layout/cycle8"/>
    <dgm:cxn modelId="{F8295713-B5D0-46FE-A14B-C616F29E2B4A}" type="presOf" srcId="{865EA2B2-4591-4161-9A20-0974E19962BD}" destId="{321207D6-F2DC-4FB3-9B1A-E5E1FD15ACCA}" srcOrd="1" destOrd="0" presId="urn:microsoft.com/office/officeart/2005/8/layout/cycle8"/>
    <dgm:cxn modelId="{80ABE614-C102-4671-A7F0-532EA6D30072}" srcId="{F832D894-755B-405B-B6B1-4B3697A701CD}" destId="{F664753A-6EF1-4883-BBA8-8C3394F1C2F2}" srcOrd="2" destOrd="0" parTransId="{4FB3036C-90F7-44DA-9825-FA98B101C8CD}" sibTransId="{9CCFA251-C803-4AA1-ADEC-34B192D9D837}"/>
    <dgm:cxn modelId="{273CB317-4085-4FFD-8588-43FC1ADBF743}" type="presOf" srcId="{C8851BE6-2D22-4642-8CF8-642EC35873E3}" destId="{BCED482B-5E1B-4C3E-942C-169C49801877}" srcOrd="1" destOrd="0" presId="urn:microsoft.com/office/officeart/2005/8/layout/cycle8"/>
    <dgm:cxn modelId="{F2F84F21-41F2-4B85-BD24-4FEFAA8C61F0}" srcId="{F832D894-755B-405B-B6B1-4B3697A701CD}" destId="{865EA2B2-4591-4161-9A20-0974E19962BD}" srcOrd="0" destOrd="0" parTransId="{77D68D2F-2C4B-404B-81F1-5398A451D59D}" sibTransId="{62160CC7-C769-4997-B80A-61E387D190EA}"/>
    <dgm:cxn modelId="{1AB8B02F-80D5-4393-843C-15F958C25E9B}" type="presOf" srcId="{F832D894-755B-405B-B6B1-4B3697A701CD}" destId="{7AEEE15B-ED41-49AD-9E6F-9FAD05801FE8}" srcOrd="0" destOrd="0" presId="urn:microsoft.com/office/officeart/2005/8/layout/cycle8"/>
    <dgm:cxn modelId="{700B6B60-7042-45C4-A289-509F09A28A1D}" type="presOf" srcId="{96E80A22-DDC6-47E3-9BA3-352A57300BA6}" destId="{BAC9C588-960D-421D-8C22-BD2BEE02532B}" srcOrd="0" destOrd="0" presId="urn:microsoft.com/office/officeart/2005/8/layout/cycle8"/>
    <dgm:cxn modelId="{7A9BB372-5DF2-4B6A-A187-D9F8D650552A}" type="presOf" srcId="{F664753A-6EF1-4883-BBA8-8C3394F1C2F2}" destId="{FE8B931D-F21A-4B74-8013-374086A2816D}" srcOrd="0" destOrd="0" presId="urn:microsoft.com/office/officeart/2005/8/layout/cycle8"/>
    <dgm:cxn modelId="{691FDA59-D628-4F26-A4BA-78FC2134C8A7}" type="presOf" srcId="{96E80A22-DDC6-47E3-9BA3-352A57300BA6}" destId="{74EA1E1A-DFA5-446F-A2F6-0990534C26F0}" srcOrd="1" destOrd="0" presId="urn:microsoft.com/office/officeart/2005/8/layout/cycle8"/>
    <dgm:cxn modelId="{B707E190-227C-4782-9284-354880ADC9DC}" srcId="{F832D894-755B-405B-B6B1-4B3697A701CD}" destId="{C8851BE6-2D22-4642-8CF8-642EC35873E3}" srcOrd="3" destOrd="0" parTransId="{B1D70FC1-257B-4728-975F-79EF05CD5944}" sibTransId="{FDD46BF0-F56F-430B-87D1-68C9AEE85A67}"/>
    <dgm:cxn modelId="{189F789D-08FE-47B1-8C11-C8BD6273F7E2}" type="presOf" srcId="{865EA2B2-4591-4161-9A20-0974E19962BD}" destId="{173C8685-A769-464D-876F-6AB3BE432D41}" srcOrd="0" destOrd="0" presId="urn:microsoft.com/office/officeart/2005/8/layout/cycle8"/>
    <dgm:cxn modelId="{F29E56B2-E67A-46DE-B6FD-E6765137E492}" srcId="{F832D894-755B-405B-B6B1-4B3697A701CD}" destId="{96E80A22-DDC6-47E3-9BA3-352A57300BA6}" srcOrd="1" destOrd="0" parTransId="{064EA58E-BFA0-4721-A102-0E84A403BDDF}" sibTransId="{9C04350C-CA52-4402-BC86-F8D3A1E81FC5}"/>
    <dgm:cxn modelId="{3CACA2C6-8CA9-4FF2-AF2F-4772FE9F655C}" type="presOf" srcId="{F664753A-6EF1-4883-BBA8-8C3394F1C2F2}" destId="{5DDBA853-DE1E-44FD-A92C-2D412C7E9594}" srcOrd="1" destOrd="0" presId="urn:microsoft.com/office/officeart/2005/8/layout/cycle8"/>
    <dgm:cxn modelId="{B6A96558-65D3-4013-BDB3-1CAAFF381719}" type="presParOf" srcId="{7AEEE15B-ED41-49AD-9E6F-9FAD05801FE8}" destId="{173C8685-A769-464D-876F-6AB3BE432D41}" srcOrd="0" destOrd="0" presId="urn:microsoft.com/office/officeart/2005/8/layout/cycle8"/>
    <dgm:cxn modelId="{48B87025-A275-47E2-8790-3116A065866A}" type="presParOf" srcId="{7AEEE15B-ED41-49AD-9E6F-9FAD05801FE8}" destId="{2BBA5DC9-6B35-4D89-AEB5-1024E5DDD76F}" srcOrd="1" destOrd="0" presId="urn:microsoft.com/office/officeart/2005/8/layout/cycle8"/>
    <dgm:cxn modelId="{0D0A1189-CFE7-42DF-B0AD-375DFA87A040}" type="presParOf" srcId="{7AEEE15B-ED41-49AD-9E6F-9FAD05801FE8}" destId="{44D1BD7A-D041-491C-9AC4-0F84E24AB2C9}" srcOrd="2" destOrd="0" presId="urn:microsoft.com/office/officeart/2005/8/layout/cycle8"/>
    <dgm:cxn modelId="{7BA2F73A-E824-44E2-B558-5696F890AF19}" type="presParOf" srcId="{7AEEE15B-ED41-49AD-9E6F-9FAD05801FE8}" destId="{321207D6-F2DC-4FB3-9B1A-E5E1FD15ACCA}" srcOrd="3" destOrd="0" presId="urn:microsoft.com/office/officeart/2005/8/layout/cycle8"/>
    <dgm:cxn modelId="{FE456805-4E4E-47E2-95DB-BDECEA5D96AD}" type="presParOf" srcId="{7AEEE15B-ED41-49AD-9E6F-9FAD05801FE8}" destId="{BAC9C588-960D-421D-8C22-BD2BEE02532B}" srcOrd="4" destOrd="0" presId="urn:microsoft.com/office/officeart/2005/8/layout/cycle8"/>
    <dgm:cxn modelId="{0EB2BAD2-2FF4-4E9F-A801-2E48D6A1DC4A}" type="presParOf" srcId="{7AEEE15B-ED41-49AD-9E6F-9FAD05801FE8}" destId="{FA034363-53A4-4494-A2A6-1DF1638711FE}" srcOrd="5" destOrd="0" presId="urn:microsoft.com/office/officeart/2005/8/layout/cycle8"/>
    <dgm:cxn modelId="{396AC4A7-23CD-4A7B-9637-ABE41ED6FB5E}" type="presParOf" srcId="{7AEEE15B-ED41-49AD-9E6F-9FAD05801FE8}" destId="{0C22996A-679B-472E-AE4D-20740E9FB749}" srcOrd="6" destOrd="0" presId="urn:microsoft.com/office/officeart/2005/8/layout/cycle8"/>
    <dgm:cxn modelId="{D9D74537-B76B-48B1-8D29-2D65CF2CD66B}" type="presParOf" srcId="{7AEEE15B-ED41-49AD-9E6F-9FAD05801FE8}" destId="{74EA1E1A-DFA5-446F-A2F6-0990534C26F0}" srcOrd="7" destOrd="0" presId="urn:microsoft.com/office/officeart/2005/8/layout/cycle8"/>
    <dgm:cxn modelId="{DCF0628A-95FB-4C10-8C33-062C7D5A570F}" type="presParOf" srcId="{7AEEE15B-ED41-49AD-9E6F-9FAD05801FE8}" destId="{FE8B931D-F21A-4B74-8013-374086A2816D}" srcOrd="8" destOrd="0" presId="urn:microsoft.com/office/officeart/2005/8/layout/cycle8"/>
    <dgm:cxn modelId="{A967D4C4-E218-47F0-9558-9A18BE4D4C47}" type="presParOf" srcId="{7AEEE15B-ED41-49AD-9E6F-9FAD05801FE8}" destId="{65D1BBA0-D14E-4CE7-896D-E4A4F1BC2746}" srcOrd="9" destOrd="0" presId="urn:microsoft.com/office/officeart/2005/8/layout/cycle8"/>
    <dgm:cxn modelId="{ED910B77-F8E4-4C62-AC82-153893B2452D}" type="presParOf" srcId="{7AEEE15B-ED41-49AD-9E6F-9FAD05801FE8}" destId="{11452879-246E-4585-92FD-982CA63BFD2C}" srcOrd="10" destOrd="0" presId="urn:microsoft.com/office/officeart/2005/8/layout/cycle8"/>
    <dgm:cxn modelId="{09548AB3-F4CA-4032-BA67-C3348826E981}" type="presParOf" srcId="{7AEEE15B-ED41-49AD-9E6F-9FAD05801FE8}" destId="{5DDBA853-DE1E-44FD-A92C-2D412C7E9594}" srcOrd="11" destOrd="0" presId="urn:microsoft.com/office/officeart/2005/8/layout/cycle8"/>
    <dgm:cxn modelId="{EB482F1D-C05D-4CB4-9E57-98B2DF6EA23B}" type="presParOf" srcId="{7AEEE15B-ED41-49AD-9E6F-9FAD05801FE8}" destId="{FB5E7DC0-3C1D-4AFA-9849-538A53806CE7}" srcOrd="12" destOrd="0" presId="urn:microsoft.com/office/officeart/2005/8/layout/cycle8"/>
    <dgm:cxn modelId="{F5A35406-8F8A-45C9-AE34-653AF5E85296}" type="presParOf" srcId="{7AEEE15B-ED41-49AD-9E6F-9FAD05801FE8}" destId="{C5D28A1C-069B-4FD3-9D79-D332E7E77E84}" srcOrd="13" destOrd="0" presId="urn:microsoft.com/office/officeart/2005/8/layout/cycle8"/>
    <dgm:cxn modelId="{88A50184-B4EC-4CB3-98A6-7DD80A6ACF4C}" type="presParOf" srcId="{7AEEE15B-ED41-49AD-9E6F-9FAD05801FE8}" destId="{8A738EBD-B3A2-4C5F-BBDE-2ED06B039385}" srcOrd="14" destOrd="0" presId="urn:microsoft.com/office/officeart/2005/8/layout/cycle8"/>
    <dgm:cxn modelId="{1D3BB12D-91F8-451D-AC75-336EE57ACCF6}" type="presParOf" srcId="{7AEEE15B-ED41-49AD-9E6F-9FAD05801FE8}" destId="{BCED482B-5E1B-4C3E-942C-169C49801877}" srcOrd="15" destOrd="0" presId="urn:microsoft.com/office/officeart/2005/8/layout/cycle8"/>
    <dgm:cxn modelId="{6E307EFF-4DBD-461C-9430-CAFED2A69921}" type="presParOf" srcId="{7AEEE15B-ED41-49AD-9E6F-9FAD05801FE8}" destId="{AF800124-F8FA-46DA-A299-CD4AA1527617}" srcOrd="16" destOrd="0" presId="urn:microsoft.com/office/officeart/2005/8/layout/cycle8"/>
    <dgm:cxn modelId="{652F4048-67D1-474E-996F-A63513B52B4E}" type="presParOf" srcId="{7AEEE15B-ED41-49AD-9E6F-9FAD05801FE8}" destId="{728DEB47-9AF4-4452-9458-373425E59A3B}" srcOrd="17" destOrd="0" presId="urn:microsoft.com/office/officeart/2005/8/layout/cycle8"/>
    <dgm:cxn modelId="{F368E592-C832-4BB5-BE53-6BDA924EE093}" type="presParOf" srcId="{7AEEE15B-ED41-49AD-9E6F-9FAD05801FE8}" destId="{01C24F58-E360-4F94-9AEE-82210B5982B9}" srcOrd="18" destOrd="0" presId="urn:microsoft.com/office/officeart/2005/8/layout/cycle8"/>
    <dgm:cxn modelId="{48B7FFC7-5701-4E17-9FCB-C4E9E925C397}" type="presParOf" srcId="{7AEEE15B-ED41-49AD-9E6F-9FAD05801FE8}" destId="{D073F179-984F-4FA7-8C0A-09070BC57607}"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914457-EEFC-45C5-95F2-314C01CDE9A8}" type="doc">
      <dgm:prSet loTypeId="urn:microsoft.com/office/officeart/2009/layout/CircleArrowProcess" loCatId="cycle" qsTypeId="urn:microsoft.com/office/officeart/2005/8/quickstyle/simple1" qsCatId="simple" csTypeId="urn:microsoft.com/office/officeart/2005/8/colors/accent1_3" csCatId="accent1" phldr="1"/>
      <dgm:spPr/>
      <dgm:t>
        <a:bodyPr/>
        <a:lstStyle/>
        <a:p>
          <a:endParaRPr lang="es-ES"/>
        </a:p>
      </dgm:t>
    </dgm:pt>
    <dgm:pt modelId="{FEBE1456-54D7-4382-9ED4-AFEE32BA5E06}">
      <dgm:prSet phldrT="[Texto]"/>
      <dgm:spPr>
        <a:xfrm>
          <a:off x="3155349" y="3629707"/>
          <a:ext cx="1328793" cy="664237"/>
        </a:xfrm>
        <a:noFill/>
        <a:ln>
          <a:noFill/>
        </a:ln>
        <a:effectLst/>
      </dgm:spPr>
      <dgm:t>
        <a:bodyPr/>
        <a:lstStyle/>
        <a:p>
          <a:r>
            <a:rPr lang="es-ES" dirty="0">
              <a:solidFill>
                <a:sysClr val="window" lastClr="FFFFFF"/>
              </a:solidFill>
              <a:latin typeface="Calibri" panose="020F0502020204030204"/>
              <a:ea typeface="+mn-ea"/>
              <a:cs typeface="+mn-cs"/>
            </a:rPr>
            <a:t>.</a:t>
          </a:r>
        </a:p>
      </dgm:t>
    </dgm:pt>
    <dgm:pt modelId="{DCE7925F-874F-486E-811B-26D40F18B8CA}" type="parTrans" cxnId="{21484646-6BEC-4331-ACD8-59CC7BAEED83}">
      <dgm:prSet/>
      <dgm:spPr/>
      <dgm:t>
        <a:bodyPr/>
        <a:lstStyle/>
        <a:p>
          <a:endParaRPr lang="es-ES"/>
        </a:p>
      </dgm:t>
    </dgm:pt>
    <dgm:pt modelId="{41E7DB5F-BF2D-4286-BC7D-64636A3335F7}" type="sibTrans" cxnId="{21484646-6BEC-4331-ACD8-59CC7BAEED83}">
      <dgm:prSet/>
      <dgm:spPr/>
      <dgm:t>
        <a:bodyPr/>
        <a:lstStyle/>
        <a:p>
          <a:endParaRPr lang="es-ES"/>
        </a:p>
      </dgm:t>
    </dgm:pt>
    <dgm:pt modelId="{68622144-08C8-487E-BFBE-6EEBF3FC780C}">
      <dgm:prSet phldrT="[Texto]"/>
      <dgm:spPr>
        <a:xfrm>
          <a:off x="3152206" y="863459"/>
          <a:ext cx="1328793" cy="664237"/>
        </a:xfrm>
        <a:noFill/>
        <a:ln>
          <a:noFill/>
        </a:ln>
        <a:effectLst/>
      </dgm:spPr>
      <dgm:t>
        <a:bodyPr/>
        <a:lstStyle/>
        <a:p>
          <a:endParaRPr lang="es-ES" dirty="0">
            <a:solidFill>
              <a:sysClr val="windowText" lastClr="000000">
                <a:hueOff val="0"/>
                <a:satOff val="0"/>
                <a:lumOff val="0"/>
                <a:alphaOff val="0"/>
              </a:sysClr>
            </a:solidFill>
            <a:latin typeface="Calibri" panose="020F0502020204030204"/>
            <a:ea typeface="+mn-ea"/>
            <a:cs typeface="+mn-cs"/>
          </a:endParaRPr>
        </a:p>
      </dgm:t>
    </dgm:pt>
    <dgm:pt modelId="{895E0CE4-3E33-4F0B-8AD8-6FA739B2C63C}" type="sibTrans" cxnId="{F12A63B7-D08F-48D3-B211-4818A4DF7FE2}">
      <dgm:prSet/>
      <dgm:spPr/>
      <dgm:t>
        <a:bodyPr/>
        <a:lstStyle/>
        <a:p>
          <a:endParaRPr lang="es-ES"/>
        </a:p>
      </dgm:t>
    </dgm:pt>
    <dgm:pt modelId="{926B1E81-5081-4DE5-B291-98FDE9DBB247}" type="parTrans" cxnId="{F12A63B7-D08F-48D3-B211-4818A4DF7FE2}">
      <dgm:prSet/>
      <dgm:spPr/>
      <dgm:t>
        <a:bodyPr/>
        <a:lstStyle/>
        <a:p>
          <a:endParaRPr lang="es-ES"/>
        </a:p>
      </dgm:t>
    </dgm:pt>
    <dgm:pt modelId="{C8DD1432-358B-4CBE-B6E2-8ADB8D11CCFD}">
      <dgm:prSet phldrT="[Texto]"/>
      <dgm:spPr>
        <a:xfrm>
          <a:off x="2472431" y="2213752"/>
          <a:ext cx="1328793" cy="664237"/>
        </a:xfrm>
        <a:noFill/>
        <a:ln>
          <a:noFill/>
        </a:ln>
        <a:effectLst/>
      </dgm:spPr>
      <dgm:t>
        <a:bodyPr/>
        <a:lstStyle/>
        <a:p>
          <a:r>
            <a:rPr lang="es-ES" dirty="0">
              <a:solidFill>
                <a:sysClr val="window" lastClr="FFFFFF"/>
              </a:solidFill>
              <a:latin typeface="Calibri" panose="020F0502020204030204"/>
              <a:ea typeface="+mn-ea"/>
              <a:cs typeface="+mn-cs"/>
            </a:rPr>
            <a:t>.</a:t>
          </a:r>
        </a:p>
      </dgm:t>
    </dgm:pt>
    <dgm:pt modelId="{AAE95BA3-9092-45E4-BD70-4CFF0873C884}" type="sibTrans" cxnId="{BB19C7C4-E70A-4E8E-BA41-EEA6831F2968}">
      <dgm:prSet/>
      <dgm:spPr/>
      <dgm:t>
        <a:bodyPr/>
        <a:lstStyle/>
        <a:p>
          <a:endParaRPr lang="es-ES"/>
        </a:p>
      </dgm:t>
    </dgm:pt>
    <dgm:pt modelId="{E119A585-766C-4F2D-AC96-3836CDA4FC09}" type="parTrans" cxnId="{BB19C7C4-E70A-4E8E-BA41-EEA6831F2968}">
      <dgm:prSet/>
      <dgm:spPr/>
      <dgm:t>
        <a:bodyPr/>
        <a:lstStyle/>
        <a:p>
          <a:endParaRPr lang="es-ES"/>
        </a:p>
      </dgm:t>
    </dgm:pt>
    <dgm:pt modelId="{7FBCAD2A-BB55-44A9-835F-D4C6AE968C99}" type="pres">
      <dgm:prSet presAssocID="{BE914457-EEFC-45C5-95F2-314C01CDE9A8}" presName="Name0" presStyleCnt="0">
        <dgm:presLayoutVars>
          <dgm:chMax val="7"/>
          <dgm:chPref val="7"/>
          <dgm:dir/>
          <dgm:animLvl val="lvl"/>
        </dgm:presLayoutVars>
      </dgm:prSet>
      <dgm:spPr/>
    </dgm:pt>
    <dgm:pt modelId="{C3859AC1-68D3-40DF-8D6E-D75FDF352159}" type="pres">
      <dgm:prSet presAssocID="{68622144-08C8-487E-BFBE-6EEBF3FC780C}" presName="Accent1" presStyleCnt="0"/>
      <dgm:spPr/>
    </dgm:pt>
    <dgm:pt modelId="{02CA23B9-6001-4DC6-9F10-E367DB1CE5F5}" type="pres">
      <dgm:prSet presAssocID="{68622144-08C8-487E-BFBE-6EEBF3FC780C}" presName="Accent" presStyleLbl="node1" presStyleIdx="0" presStyleCnt="3"/>
      <dgm:spPr>
        <a:xfrm>
          <a:off x="2623652" y="0"/>
          <a:ext cx="2391288" cy="2391652"/>
        </a:xfrm>
        <a:prstGeom prst="circularArrow">
          <a:avLst>
            <a:gd name="adj1" fmla="val 10980"/>
            <a:gd name="adj2" fmla="val 1142322"/>
            <a:gd name="adj3" fmla="val 4500000"/>
            <a:gd name="adj4" fmla="val 10800000"/>
            <a:gd name="adj5" fmla="val 12500"/>
          </a:avLst>
        </a:prstGeom>
        <a:solidFill>
          <a:srgbClr val="5B9BD5">
            <a:shade val="80000"/>
            <a:hueOff val="0"/>
            <a:satOff val="0"/>
            <a:lumOff val="0"/>
            <a:alphaOff val="0"/>
          </a:srgbClr>
        </a:solidFill>
        <a:ln w="12700" cap="flat" cmpd="sng" algn="ctr">
          <a:solidFill>
            <a:srgbClr val="002060"/>
          </a:solidFill>
          <a:prstDash val="solid"/>
          <a:miter lim="800000"/>
        </a:ln>
        <a:effectLst/>
      </dgm:spPr>
    </dgm:pt>
    <dgm:pt modelId="{BA4ABBD6-2682-4777-8793-23324A09428F}" type="pres">
      <dgm:prSet presAssocID="{68622144-08C8-487E-BFBE-6EEBF3FC780C}" presName="Parent1" presStyleLbl="revTx" presStyleIdx="0" presStyleCnt="3">
        <dgm:presLayoutVars>
          <dgm:chMax val="1"/>
          <dgm:chPref val="1"/>
          <dgm:bulletEnabled val="1"/>
        </dgm:presLayoutVars>
      </dgm:prSet>
      <dgm:spPr>
        <a:prstGeom prst="rect">
          <a:avLst/>
        </a:prstGeom>
      </dgm:spPr>
    </dgm:pt>
    <dgm:pt modelId="{B8DD3BB1-CD4C-4797-A388-F9BDA3CED6A8}" type="pres">
      <dgm:prSet presAssocID="{C8DD1432-358B-4CBE-B6E2-8ADB8D11CCFD}" presName="Accent2" presStyleCnt="0"/>
      <dgm:spPr/>
    </dgm:pt>
    <dgm:pt modelId="{39568629-B909-464D-A7B7-46FDDAFAAC5B}" type="pres">
      <dgm:prSet presAssocID="{C8DD1432-358B-4CBE-B6E2-8ADB8D11CCFD}" presName="Accent" presStyleLbl="node1" presStyleIdx="1" presStyleCnt="3"/>
      <dgm:spPr>
        <a:xfrm>
          <a:off x="1959480" y="1374181"/>
          <a:ext cx="2391288" cy="2391652"/>
        </a:xfrm>
        <a:prstGeom prst="leftCircularArrow">
          <a:avLst>
            <a:gd name="adj1" fmla="val 10980"/>
            <a:gd name="adj2" fmla="val 1142322"/>
            <a:gd name="adj3" fmla="val 6300000"/>
            <a:gd name="adj4" fmla="val 18900000"/>
            <a:gd name="adj5" fmla="val 12500"/>
          </a:avLst>
        </a:prstGeom>
        <a:solidFill>
          <a:srgbClr val="5B9BD5">
            <a:shade val="80000"/>
            <a:hueOff val="135632"/>
            <a:satOff val="2588"/>
            <a:lumOff val="11428"/>
            <a:alphaOff val="0"/>
          </a:srgbClr>
        </a:solidFill>
        <a:ln w="12700" cap="flat" cmpd="sng" algn="ctr">
          <a:solidFill>
            <a:srgbClr val="002060"/>
          </a:solidFill>
          <a:prstDash val="solid"/>
          <a:miter lim="800000"/>
        </a:ln>
        <a:effectLst/>
      </dgm:spPr>
    </dgm:pt>
    <dgm:pt modelId="{823DD6C0-6574-4902-A96B-38433A5B01FB}" type="pres">
      <dgm:prSet presAssocID="{C8DD1432-358B-4CBE-B6E2-8ADB8D11CCFD}" presName="Parent2" presStyleLbl="revTx" presStyleIdx="1" presStyleCnt="3" custLinFactNeighborX="-1377" custLinFactNeighborY="-4793">
        <dgm:presLayoutVars>
          <dgm:chMax val="1"/>
          <dgm:chPref val="1"/>
          <dgm:bulletEnabled val="1"/>
        </dgm:presLayoutVars>
      </dgm:prSet>
      <dgm:spPr>
        <a:prstGeom prst="rect">
          <a:avLst/>
        </a:prstGeom>
      </dgm:spPr>
    </dgm:pt>
    <dgm:pt modelId="{7C32DC57-BA9F-4EB6-A442-206B763542DB}" type="pres">
      <dgm:prSet presAssocID="{FEBE1456-54D7-4382-9ED4-AFEE32BA5E06}" presName="Accent3" presStyleCnt="0"/>
      <dgm:spPr/>
    </dgm:pt>
    <dgm:pt modelId="{219CA952-AFB6-43F7-BDB4-5BAB92B5C357}" type="pres">
      <dgm:prSet presAssocID="{FEBE1456-54D7-4382-9ED4-AFEE32BA5E06}" presName="Accent" presStyleLbl="node1" presStyleIdx="2" presStyleCnt="3"/>
      <dgm:spPr>
        <a:xfrm>
          <a:off x="2793849" y="2912808"/>
          <a:ext cx="2054487" cy="2055310"/>
        </a:xfrm>
        <a:prstGeom prst="blockArc">
          <a:avLst>
            <a:gd name="adj1" fmla="val 13500000"/>
            <a:gd name="adj2" fmla="val 10800000"/>
            <a:gd name="adj3" fmla="val 12740"/>
          </a:avLst>
        </a:prstGeom>
        <a:solidFill>
          <a:srgbClr val="5B9BD5">
            <a:shade val="80000"/>
            <a:hueOff val="271263"/>
            <a:satOff val="5175"/>
            <a:lumOff val="22855"/>
            <a:alphaOff val="0"/>
          </a:srgbClr>
        </a:solidFill>
        <a:ln w="12700" cap="flat" cmpd="sng" algn="ctr">
          <a:solidFill>
            <a:srgbClr val="002060"/>
          </a:solidFill>
          <a:prstDash val="solid"/>
          <a:miter lim="800000"/>
        </a:ln>
        <a:effectLst/>
      </dgm:spPr>
    </dgm:pt>
    <dgm:pt modelId="{67C9FCFE-8515-40E8-B5E7-258B13709237}" type="pres">
      <dgm:prSet presAssocID="{FEBE1456-54D7-4382-9ED4-AFEE32BA5E06}" presName="Parent3" presStyleLbl="revTx" presStyleIdx="2" presStyleCnt="3">
        <dgm:presLayoutVars>
          <dgm:chMax val="1"/>
          <dgm:chPref val="1"/>
          <dgm:bulletEnabled val="1"/>
        </dgm:presLayoutVars>
      </dgm:prSet>
      <dgm:spPr>
        <a:prstGeom prst="rect">
          <a:avLst/>
        </a:prstGeom>
      </dgm:spPr>
    </dgm:pt>
  </dgm:ptLst>
  <dgm:cxnLst>
    <dgm:cxn modelId="{0F351927-4D11-49B8-9015-FFE39BC04D70}" type="presOf" srcId="{BE914457-EEFC-45C5-95F2-314C01CDE9A8}" destId="{7FBCAD2A-BB55-44A9-835F-D4C6AE968C99}" srcOrd="0" destOrd="0" presId="urn:microsoft.com/office/officeart/2009/layout/CircleArrowProcess"/>
    <dgm:cxn modelId="{21484646-6BEC-4331-ACD8-59CC7BAEED83}" srcId="{BE914457-EEFC-45C5-95F2-314C01CDE9A8}" destId="{FEBE1456-54D7-4382-9ED4-AFEE32BA5E06}" srcOrd="2" destOrd="0" parTransId="{DCE7925F-874F-486E-811B-26D40F18B8CA}" sibTransId="{41E7DB5F-BF2D-4286-BC7D-64636A3335F7}"/>
    <dgm:cxn modelId="{F3F34E53-799D-4877-8D13-4457034CF86D}" type="presOf" srcId="{C8DD1432-358B-4CBE-B6E2-8ADB8D11CCFD}" destId="{823DD6C0-6574-4902-A96B-38433A5B01FB}" srcOrd="0" destOrd="0" presId="urn:microsoft.com/office/officeart/2009/layout/CircleArrowProcess"/>
    <dgm:cxn modelId="{16E38873-7960-4D8D-AADA-78B15C2D909B}" type="presOf" srcId="{68622144-08C8-487E-BFBE-6EEBF3FC780C}" destId="{BA4ABBD6-2682-4777-8793-23324A09428F}" srcOrd="0" destOrd="0" presId="urn:microsoft.com/office/officeart/2009/layout/CircleArrowProcess"/>
    <dgm:cxn modelId="{42E961B0-59AC-4CBC-B5CF-8941A06189BA}" type="presOf" srcId="{FEBE1456-54D7-4382-9ED4-AFEE32BA5E06}" destId="{67C9FCFE-8515-40E8-B5E7-258B13709237}" srcOrd="0" destOrd="0" presId="urn:microsoft.com/office/officeart/2009/layout/CircleArrowProcess"/>
    <dgm:cxn modelId="{F12A63B7-D08F-48D3-B211-4818A4DF7FE2}" srcId="{BE914457-EEFC-45C5-95F2-314C01CDE9A8}" destId="{68622144-08C8-487E-BFBE-6EEBF3FC780C}" srcOrd="0" destOrd="0" parTransId="{926B1E81-5081-4DE5-B291-98FDE9DBB247}" sibTransId="{895E0CE4-3E33-4F0B-8AD8-6FA739B2C63C}"/>
    <dgm:cxn modelId="{BB19C7C4-E70A-4E8E-BA41-EEA6831F2968}" srcId="{BE914457-EEFC-45C5-95F2-314C01CDE9A8}" destId="{C8DD1432-358B-4CBE-B6E2-8ADB8D11CCFD}" srcOrd="1" destOrd="0" parTransId="{E119A585-766C-4F2D-AC96-3836CDA4FC09}" sibTransId="{AAE95BA3-9092-45E4-BD70-4CFF0873C884}"/>
    <dgm:cxn modelId="{B5B8D2C9-220B-4066-9298-B856E3B7BE8A}" type="presParOf" srcId="{7FBCAD2A-BB55-44A9-835F-D4C6AE968C99}" destId="{C3859AC1-68D3-40DF-8D6E-D75FDF352159}" srcOrd="0" destOrd="0" presId="urn:microsoft.com/office/officeart/2009/layout/CircleArrowProcess"/>
    <dgm:cxn modelId="{3E25B5D0-8E2A-4550-9B36-79D821A652D6}" type="presParOf" srcId="{C3859AC1-68D3-40DF-8D6E-D75FDF352159}" destId="{02CA23B9-6001-4DC6-9F10-E367DB1CE5F5}" srcOrd="0" destOrd="0" presId="urn:microsoft.com/office/officeart/2009/layout/CircleArrowProcess"/>
    <dgm:cxn modelId="{114BAB41-8D19-4E0C-AA4D-F9BE0DCBCB0B}" type="presParOf" srcId="{7FBCAD2A-BB55-44A9-835F-D4C6AE968C99}" destId="{BA4ABBD6-2682-4777-8793-23324A09428F}" srcOrd="1" destOrd="0" presId="urn:microsoft.com/office/officeart/2009/layout/CircleArrowProcess"/>
    <dgm:cxn modelId="{36DCF31B-562F-4EF2-9915-D1117E53470B}" type="presParOf" srcId="{7FBCAD2A-BB55-44A9-835F-D4C6AE968C99}" destId="{B8DD3BB1-CD4C-4797-A388-F9BDA3CED6A8}" srcOrd="2" destOrd="0" presId="urn:microsoft.com/office/officeart/2009/layout/CircleArrowProcess"/>
    <dgm:cxn modelId="{4769CE8B-4A0F-47F6-B2B6-CC94D50BC634}" type="presParOf" srcId="{B8DD3BB1-CD4C-4797-A388-F9BDA3CED6A8}" destId="{39568629-B909-464D-A7B7-46FDDAFAAC5B}" srcOrd="0" destOrd="0" presId="urn:microsoft.com/office/officeart/2009/layout/CircleArrowProcess"/>
    <dgm:cxn modelId="{A9877AE4-EC7F-47EC-A6F6-DB735307CD16}" type="presParOf" srcId="{7FBCAD2A-BB55-44A9-835F-D4C6AE968C99}" destId="{823DD6C0-6574-4902-A96B-38433A5B01FB}" srcOrd="3" destOrd="0" presId="urn:microsoft.com/office/officeart/2009/layout/CircleArrowProcess"/>
    <dgm:cxn modelId="{396C0B4F-DC8B-4ED0-A061-865A9B57ABA9}" type="presParOf" srcId="{7FBCAD2A-BB55-44A9-835F-D4C6AE968C99}" destId="{7C32DC57-BA9F-4EB6-A442-206B763542DB}" srcOrd="4" destOrd="0" presId="urn:microsoft.com/office/officeart/2009/layout/CircleArrowProcess"/>
    <dgm:cxn modelId="{2CC3D270-4388-4970-AEFB-ABA623E44A0E}" type="presParOf" srcId="{7C32DC57-BA9F-4EB6-A442-206B763542DB}" destId="{219CA952-AFB6-43F7-BDB4-5BAB92B5C357}" srcOrd="0" destOrd="0" presId="urn:microsoft.com/office/officeart/2009/layout/CircleArrowProcess"/>
    <dgm:cxn modelId="{A1A897DC-2BB5-401A-B8AA-2788BFBCB776}" type="presParOf" srcId="{7FBCAD2A-BB55-44A9-835F-D4C6AE968C99}" destId="{67C9FCFE-8515-40E8-B5E7-258B1370923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350949">
          <a:off x="1971107" y="3268846"/>
          <a:ext cx="1685453" cy="51416"/>
        </a:xfrm>
        <a:custGeom>
          <a:avLst/>
          <a:gdLst/>
          <a:ahLst/>
          <a:cxnLst/>
          <a:rect l="0" t="0" r="0" b="0"/>
          <a:pathLst>
            <a:path>
              <a:moveTo>
                <a:pt x="0" y="25708"/>
              </a:moveTo>
              <a:lnTo>
                <a:pt x="1685453" y="25708"/>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467477">
          <a:off x="2035068" y="2545984"/>
          <a:ext cx="746201" cy="51416"/>
        </a:xfrm>
        <a:custGeom>
          <a:avLst/>
          <a:gdLst/>
          <a:ahLst/>
          <a:cxnLst/>
          <a:rect l="0" t="0" r="0" b="0"/>
          <a:pathLst>
            <a:path>
              <a:moveTo>
                <a:pt x="0" y="25708"/>
              </a:moveTo>
              <a:lnTo>
                <a:pt x="746201" y="25708"/>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19995053">
          <a:off x="1945428" y="1785907"/>
          <a:ext cx="1680461" cy="51416"/>
        </a:xfrm>
        <a:custGeom>
          <a:avLst/>
          <a:gdLst/>
          <a:ahLst/>
          <a:cxnLst/>
          <a:rect l="0" t="0" r="0" b="0"/>
          <a:pathLst>
            <a:path>
              <a:moveTo>
                <a:pt x="0" y="25708"/>
              </a:moveTo>
              <a:lnTo>
                <a:pt x="1680461" y="25708"/>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164818" y="958334"/>
          <a:ext cx="2038275" cy="3035811"/>
        </a:xfrm>
        <a:prstGeom prst="ellipse">
          <a:avLst/>
        </a:prstGeom>
        <a:gradFill rotWithShape="0">
          <a:gsLst>
            <a:gs pos="0">
              <a:schemeClr val="bg1"/>
            </a:gs>
            <a:gs pos="50000">
              <a:schemeClr val="accent6">
                <a:lumMod val="75000"/>
              </a:schemeClr>
            </a:gs>
            <a:gs pos="100000">
              <a:schemeClr val="accent6">
                <a:lumMod val="50000"/>
              </a:scheme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784778" y="33336"/>
          <a:ext cx="3945985" cy="1568580"/>
        </a:xfrm>
        <a:prstGeom prst="ellipse">
          <a:avLst/>
        </a:prstGeom>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kern="1200" dirty="0">
              <a:solidFill>
                <a:sysClr val="windowText" lastClr="000000"/>
              </a:solidFill>
              <a:effectLst>
                <a:outerShdw blurRad="38100" dist="38100" dir="2700000" algn="tl">
                  <a:srgbClr val="C0C0C0"/>
                </a:outerShdw>
              </a:effectLst>
              <a:latin typeface="Calibri"/>
              <a:cs typeface="+mn-cs"/>
            </a:rPr>
            <a:t>1</a:t>
          </a:r>
          <a:r>
            <a:rPr lang="es-MX" sz="1800" b="1" kern="1200"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800" b="1" kern="1200" dirty="0"/>
        </a:p>
      </dsp:txBody>
      <dsp:txXfrm>
        <a:off x="3362654" y="263049"/>
        <a:ext cx="2790233" cy="1109154"/>
      </dsp:txXfrm>
    </dsp:sp>
    <dsp:sp modelId="{4CBEE7F2-FA8F-455D-899D-D2E2389A34C1}">
      <dsp:nvSpPr>
        <dsp:cNvPr id="0" name=""/>
        <dsp:cNvSpPr/>
      </dsp:nvSpPr>
      <dsp:spPr>
        <a:xfrm>
          <a:off x="2771403" y="1653725"/>
          <a:ext cx="4132454" cy="1648533"/>
        </a:xfrm>
        <a:prstGeom prst="ellipse">
          <a:avLst/>
        </a:prstGeom>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800" b="1" kern="1200" dirty="0"/>
        </a:p>
      </dsp:txBody>
      <dsp:txXfrm>
        <a:off x="3376587" y="1895147"/>
        <a:ext cx="2922086" cy="1165689"/>
      </dsp:txXfrm>
    </dsp:sp>
    <dsp:sp modelId="{E43465F4-A339-482C-87DC-E675E3944F47}">
      <dsp:nvSpPr>
        <dsp:cNvPr id="0" name=""/>
        <dsp:cNvSpPr/>
      </dsp:nvSpPr>
      <dsp:spPr>
        <a:xfrm>
          <a:off x="2779732" y="3498939"/>
          <a:ext cx="3989275" cy="1216659"/>
        </a:xfrm>
        <a:prstGeom prst="ellipse">
          <a:avLst/>
        </a:prstGeom>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Calibri" panose="020F0502020204030204" pitchFamily="34" charset="0"/>
            </a:rPr>
            <a:t>3. Entidades de gobierno </a:t>
          </a:r>
        </a:p>
      </dsp:txBody>
      <dsp:txXfrm>
        <a:off x="3363948" y="3677115"/>
        <a:ext cx="2820843" cy="860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B4310-671E-450B-B6B4-78710C86B2F9}">
      <dsp:nvSpPr>
        <dsp:cNvPr id="0" name=""/>
        <dsp:cNvSpPr/>
      </dsp:nvSpPr>
      <dsp:spPr>
        <a:xfrm>
          <a:off x="3607499" y="753417"/>
          <a:ext cx="2364597" cy="2470208"/>
        </a:xfrm>
        <a:prstGeom prst="circularArrow">
          <a:avLst>
            <a:gd name="adj1" fmla="val 10980"/>
            <a:gd name="adj2" fmla="val 1142322"/>
            <a:gd name="adj3" fmla="val 4500000"/>
            <a:gd name="adj4" fmla="val 10800000"/>
            <a:gd name="adj5" fmla="val 125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4EFE4-133C-4BB2-9C3E-771C7CE60EA2}">
      <dsp:nvSpPr>
        <dsp:cNvPr id="0" name=""/>
        <dsp:cNvSpPr/>
      </dsp:nvSpPr>
      <dsp:spPr>
        <a:xfrm>
          <a:off x="3956012" y="1438328"/>
          <a:ext cx="1654238" cy="826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Transparencia</a:t>
          </a:r>
        </a:p>
      </dsp:txBody>
      <dsp:txXfrm>
        <a:off x="3956012" y="1438328"/>
        <a:ext cx="1654238" cy="826921"/>
      </dsp:txXfrm>
    </dsp:sp>
    <dsp:sp modelId="{4941C100-3433-49B0-B3AF-A202CE4E5889}">
      <dsp:nvSpPr>
        <dsp:cNvPr id="0" name=""/>
        <dsp:cNvSpPr/>
      </dsp:nvSpPr>
      <dsp:spPr>
        <a:xfrm>
          <a:off x="3186612" y="1789940"/>
          <a:ext cx="2424761" cy="2977410"/>
        </a:xfrm>
        <a:prstGeom prst="leftCircularArrow">
          <a:avLst>
            <a:gd name="adj1" fmla="val 10980"/>
            <a:gd name="adj2" fmla="val 1142322"/>
            <a:gd name="adj3" fmla="val 6300000"/>
            <a:gd name="adj4" fmla="val 18900000"/>
            <a:gd name="adj5" fmla="val 12500"/>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04000A-367A-4AEB-B45B-27830DE9AA40}">
      <dsp:nvSpPr>
        <dsp:cNvPr id="0" name=""/>
        <dsp:cNvSpPr/>
      </dsp:nvSpPr>
      <dsp:spPr>
        <a:xfrm>
          <a:off x="3608649" y="2399829"/>
          <a:ext cx="1654238" cy="1713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Eficiencia</a:t>
          </a:r>
        </a:p>
        <a:p>
          <a:pPr marL="0" lvl="0" indent="0" algn="ctr" defTabSz="711200">
            <a:lnSpc>
              <a:spcPct val="90000"/>
            </a:lnSpc>
            <a:spcBef>
              <a:spcPct val="0"/>
            </a:spcBef>
            <a:spcAft>
              <a:spcPct val="35000"/>
            </a:spcAft>
            <a:buNone/>
          </a:pPr>
          <a:r>
            <a:rPr lang="es-ES" sz="1600" b="1" kern="1200" dirty="0"/>
            <a:t>Eficacia</a:t>
          </a:r>
        </a:p>
        <a:p>
          <a:pPr marL="0" lvl="0" indent="0" algn="ctr" defTabSz="711200">
            <a:lnSpc>
              <a:spcPct val="90000"/>
            </a:lnSpc>
            <a:spcBef>
              <a:spcPct val="0"/>
            </a:spcBef>
            <a:spcAft>
              <a:spcPct val="35000"/>
            </a:spcAft>
            <a:buNone/>
          </a:pPr>
          <a:r>
            <a:rPr lang="es-ES" sz="1600" b="1" kern="1200" dirty="0"/>
            <a:t>     Efectividad</a:t>
          </a:r>
        </a:p>
        <a:p>
          <a:pPr marL="0" lvl="0" indent="0" algn="ctr" defTabSz="711200">
            <a:lnSpc>
              <a:spcPct val="90000"/>
            </a:lnSpc>
            <a:spcBef>
              <a:spcPct val="0"/>
            </a:spcBef>
            <a:spcAft>
              <a:spcPct val="35000"/>
            </a:spcAft>
            <a:buNone/>
          </a:pPr>
          <a:r>
            <a:rPr lang="es-ES" sz="1600" b="1" kern="1200" dirty="0"/>
            <a:t>Ecología</a:t>
          </a:r>
        </a:p>
        <a:p>
          <a:pPr marL="0" lvl="0" indent="0" algn="ctr" defTabSz="711200">
            <a:lnSpc>
              <a:spcPct val="90000"/>
            </a:lnSpc>
            <a:spcBef>
              <a:spcPct val="0"/>
            </a:spcBef>
            <a:spcAft>
              <a:spcPct val="35000"/>
            </a:spcAft>
            <a:buNone/>
          </a:pPr>
          <a:r>
            <a:rPr lang="es-ES" sz="1600" b="1" kern="1200" dirty="0"/>
            <a:t>Equidad</a:t>
          </a:r>
        </a:p>
      </dsp:txBody>
      <dsp:txXfrm>
        <a:off x="3608649" y="2399829"/>
        <a:ext cx="1654238" cy="1713314"/>
      </dsp:txXfrm>
    </dsp:sp>
    <dsp:sp modelId="{837F266D-A9F4-4559-9FC0-3FE0C8923BC5}">
      <dsp:nvSpPr>
        <dsp:cNvPr id="0" name=""/>
        <dsp:cNvSpPr/>
      </dsp:nvSpPr>
      <dsp:spPr>
        <a:xfrm>
          <a:off x="3993294" y="4093893"/>
          <a:ext cx="1879451" cy="1482097"/>
        </a:xfrm>
        <a:prstGeom prst="blockArc">
          <a:avLst>
            <a:gd name="adj1" fmla="val 13500000"/>
            <a:gd name="adj2" fmla="val 10800000"/>
            <a:gd name="adj3" fmla="val 12740"/>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83224-5577-4E2D-A0D0-96FB95776430}">
      <dsp:nvSpPr>
        <dsp:cNvPr id="0" name=""/>
        <dsp:cNvSpPr/>
      </dsp:nvSpPr>
      <dsp:spPr>
        <a:xfrm>
          <a:off x="4044275" y="4356249"/>
          <a:ext cx="1654238" cy="826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Confiabilidad</a:t>
          </a:r>
        </a:p>
      </dsp:txBody>
      <dsp:txXfrm>
        <a:off x="4044275" y="4356249"/>
        <a:ext cx="1654238" cy="826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359C-BEA9-4355-9006-A2CA58D89AE1}">
      <dsp:nvSpPr>
        <dsp:cNvPr id="0" name=""/>
        <dsp:cNvSpPr/>
      </dsp:nvSpPr>
      <dsp:spPr>
        <a:xfrm>
          <a:off x="0" y="0"/>
          <a:ext cx="5204355" cy="4600550"/>
        </a:xfrm>
        <a:prstGeom prst="roundRect">
          <a:avLst>
            <a:gd name="adj" fmla="val 10000"/>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kern="1200" dirty="0"/>
            <a:t>Modificación del Cronograma para la implementación incorporado en la Resolución 693 de 2016</a:t>
          </a:r>
        </a:p>
      </dsp:txBody>
      <dsp:txXfrm>
        <a:off x="0" y="0"/>
        <a:ext cx="5204355" cy="1380165"/>
      </dsp:txXfrm>
    </dsp:sp>
    <dsp:sp modelId="{8251F27B-80C6-4B56-A471-3744BA9295BB}">
      <dsp:nvSpPr>
        <dsp:cNvPr id="0" name=""/>
        <dsp:cNvSpPr/>
      </dsp:nvSpPr>
      <dsp:spPr>
        <a:xfrm>
          <a:off x="525845" y="1380165"/>
          <a:ext cx="4163484" cy="2990357"/>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s-ES" sz="2700" b="1" kern="1200" dirty="0"/>
            <a:t>Oficios y reuniones de las entidades con la CGN solicitando la ampliación del plazo por </a:t>
          </a:r>
          <a:r>
            <a:rPr lang="es-ES" sz="2700" b="1" kern="1200" dirty="0">
              <a:solidFill>
                <a:srgbClr val="C00000"/>
              </a:solidFill>
            </a:rPr>
            <a:t>limitaciones de tipo técnico, operativo, administrativo y presupuestal</a:t>
          </a:r>
        </a:p>
      </dsp:txBody>
      <dsp:txXfrm>
        <a:off x="613430" y="1467750"/>
        <a:ext cx="3988314" cy="2815187"/>
      </dsp:txXfrm>
    </dsp:sp>
    <dsp:sp modelId="{45B002B7-33A2-4249-A740-8E8A6C6DE8E5}">
      <dsp:nvSpPr>
        <dsp:cNvPr id="0" name=""/>
        <dsp:cNvSpPr/>
      </dsp:nvSpPr>
      <dsp:spPr>
        <a:xfrm>
          <a:off x="5600092" y="0"/>
          <a:ext cx="5204355" cy="460055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u="none" kern="1200" dirty="0"/>
            <a:t>Como resultado de las encuestas realizadas a las entidades, en donde se evidenciaron dificultades en:</a:t>
          </a:r>
        </a:p>
      </dsp:txBody>
      <dsp:txXfrm>
        <a:off x="5600092" y="0"/>
        <a:ext cx="5204355" cy="1380165"/>
      </dsp:txXfrm>
    </dsp:sp>
    <dsp:sp modelId="{FF671B05-52A4-417B-B3AB-298F993DB2D5}">
      <dsp:nvSpPr>
        <dsp:cNvPr id="0" name=""/>
        <dsp:cNvSpPr/>
      </dsp:nvSpPr>
      <dsp:spPr>
        <a:xfrm>
          <a:off x="5751747" y="1330465"/>
          <a:ext cx="4901046" cy="609270"/>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S" sz="1500" b="1" u="none" kern="1200" dirty="0">
              <a:solidFill>
                <a:srgbClr val="C00000"/>
              </a:solidFill>
            </a:rPr>
            <a:t>Reconocimiento y medición</a:t>
          </a:r>
          <a:r>
            <a:rPr lang="es-ES" sz="1500" b="1" u="none" kern="1200" dirty="0"/>
            <a:t>: propiedades, planta y equipo, bienes de uso público, CXC, intangibles e inventarios</a:t>
          </a:r>
        </a:p>
      </dsp:txBody>
      <dsp:txXfrm>
        <a:off x="5769592" y="1348310"/>
        <a:ext cx="4865356" cy="573580"/>
      </dsp:txXfrm>
    </dsp:sp>
    <dsp:sp modelId="{BACBAB97-6D0E-4836-9CC6-0ABB60A855EE}">
      <dsp:nvSpPr>
        <dsp:cNvPr id="0" name=""/>
        <dsp:cNvSpPr/>
      </dsp:nvSpPr>
      <dsp:spPr>
        <a:xfrm>
          <a:off x="5762364" y="2057824"/>
          <a:ext cx="4879812" cy="582600"/>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S" sz="1500" b="1" u="none" kern="1200" dirty="0">
              <a:solidFill>
                <a:srgbClr val="C00000"/>
              </a:solidFill>
            </a:rPr>
            <a:t>Sistemas de información</a:t>
          </a:r>
          <a:r>
            <a:rPr lang="es-ES" sz="1500" b="1" u="none" kern="1200" dirty="0"/>
            <a:t>: los aplicativos contables no están preparados para soportar cambios normativos</a:t>
          </a:r>
        </a:p>
      </dsp:txBody>
      <dsp:txXfrm>
        <a:off x="5779428" y="2074888"/>
        <a:ext cx="4845684" cy="548472"/>
      </dsp:txXfrm>
    </dsp:sp>
    <dsp:sp modelId="{599628B4-ED51-443A-ADB7-CDDF050A989F}">
      <dsp:nvSpPr>
        <dsp:cNvPr id="0" name=""/>
        <dsp:cNvSpPr/>
      </dsp:nvSpPr>
      <dsp:spPr>
        <a:xfrm>
          <a:off x="5783973" y="2718035"/>
          <a:ext cx="4815361" cy="446243"/>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S" sz="1500" b="1" u="none" kern="1200" dirty="0">
              <a:solidFill>
                <a:srgbClr val="C00000"/>
              </a:solidFill>
            </a:rPr>
            <a:t>Recursos humanos</a:t>
          </a:r>
          <a:r>
            <a:rPr lang="es-ES" sz="1500" b="1" u="none" kern="1200" dirty="0"/>
            <a:t>: no se cuenta con personal suficiente y capacitado</a:t>
          </a:r>
        </a:p>
      </dsp:txBody>
      <dsp:txXfrm>
        <a:off x="5797043" y="2731105"/>
        <a:ext cx="4789221" cy="420103"/>
      </dsp:txXfrm>
    </dsp:sp>
    <dsp:sp modelId="{307F0E6E-2BEB-4FD8-828D-F41F1128A3B9}">
      <dsp:nvSpPr>
        <dsp:cNvPr id="0" name=""/>
        <dsp:cNvSpPr/>
      </dsp:nvSpPr>
      <dsp:spPr>
        <a:xfrm>
          <a:off x="5804790" y="3272546"/>
          <a:ext cx="4794960" cy="642280"/>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S" sz="1500" b="1" u="none" kern="1200" dirty="0">
              <a:solidFill>
                <a:srgbClr val="C00000"/>
              </a:solidFill>
            </a:rPr>
            <a:t>Depuración contable</a:t>
          </a:r>
          <a:r>
            <a:rPr lang="es-ES" sz="1500" b="1" u="none" kern="1200" dirty="0"/>
            <a:t>: cuentas contables pendientes de depuración que requieren de un tiempo considerable</a:t>
          </a:r>
        </a:p>
      </dsp:txBody>
      <dsp:txXfrm>
        <a:off x="5823602" y="3291358"/>
        <a:ext cx="4757336" cy="604656"/>
      </dsp:txXfrm>
    </dsp:sp>
    <dsp:sp modelId="{D49CDFCE-2219-4A34-9402-953EE3A4D3D3}">
      <dsp:nvSpPr>
        <dsp:cNvPr id="0" name=""/>
        <dsp:cNvSpPr/>
      </dsp:nvSpPr>
      <dsp:spPr>
        <a:xfrm>
          <a:off x="5783577" y="3992649"/>
          <a:ext cx="4837386" cy="531365"/>
        </a:xfrm>
        <a:prstGeom prst="roundRect">
          <a:avLst>
            <a:gd name="adj" fmla="val 10000"/>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S" sz="1500" b="1" u="none" kern="1200" dirty="0">
              <a:solidFill>
                <a:srgbClr val="C00000"/>
              </a:solidFill>
            </a:rPr>
            <a:t>Recursos económicos insuficientes:</a:t>
          </a:r>
          <a:r>
            <a:rPr lang="es-ES" sz="1500" b="1" u="none" kern="1200" dirty="0"/>
            <a:t>  presupuestos insuficiente para adelantar el proceso de manera integral</a:t>
          </a:r>
        </a:p>
      </dsp:txBody>
      <dsp:txXfrm>
        <a:off x="5799140" y="4008212"/>
        <a:ext cx="4806260" cy="5002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C8685-A769-464D-876F-6AB3BE432D41}">
      <dsp:nvSpPr>
        <dsp:cNvPr id="0" name=""/>
        <dsp:cNvSpPr/>
      </dsp:nvSpPr>
      <dsp:spPr>
        <a:xfrm>
          <a:off x="923712" y="321536"/>
          <a:ext cx="4327927" cy="4327927"/>
        </a:xfrm>
        <a:prstGeom prst="pie">
          <a:avLst>
            <a:gd name="adj1" fmla="val 162000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t>Articulo 355 de la Ley 1819 de 2016: Requerimiento de proceso de depuración contable para entidades territoriales </a:t>
          </a:r>
        </a:p>
      </dsp:txBody>
      <dsp:txXfrm>
        <a:off x="3221120" y="1218550"/>
        <a:ext cx="1597211" cy="1185027"/>
      </dsp:txXfrm>
    </dsp:sp>
    <dsp:sp modelId="{BAC9C588-960D-421D-8C22-BD2BEE02532B}">
      <dsp:nvSpPr>
        <dsp:cNvPr id="0" name=""/>
        <dsp:cNvSpPr/>
      </dsp:nvSpPr>
      <dsp:spPr>
        <a:xfrm>
          <a:off x="1022107" y="466830"/>
          <a:ext cx="4131136" cy="4327927"/>
        </a:xfrm>
        <a:prstGeom prst="pie">
          <a:avLst>
            <a:gd name="adj1" fmla="val 0"/>
            <a:gd name="adj2" fmla="val 54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Resolución  CGN 107 de 2017 Cumplimiento al saneamiento contable requerido en el Art. 355</a:t>
          </a:r>
        </a:p>
      </dsp:txBody>
      <dsp:txXfrm>
        <a:off x="3215053" y="2712716"/>
        <a:ext cx="1524586" cy="1185027"/>
      </dsp:txXfrm>
    </dsp:sp>
    <dsp:sp modelId="{FE8B931D-F21A-4B74-8013-374086A2816D}">
      <dsp:nvSpPr>
        <dsp:cNvPr id="0" name=""/>
        <dsp:cNvSpPr/>
      </dsp:nvSpPr>
      <dsp:spPr>
        <a:xfrm>
          <a:off x="900638" y="466830"/>
          <a:ext cx="4327927" cy="4327927"/>
        </a:xfrm>
        <a:prstGeom prst="pie">
          <a:avLst>
            <a:gd name="adj1" fmla="val 5400000"/>
            <a:gd name="adj2" fmla="val 108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      </a:t>
          </a:r>
          <a:r>
            <a:rPr lang="es-ES" sz="1200" b="1" kern="1200" dirty="0"/>
            <a:t>Circular Conjunta No. 001</a:t>
          </a:r>
        </a:p>
        <a:p>
          <a:pPr marL="0" lvl="0" indent="0" algn="ctr" defTabSz="622300">
            <a:lnSpc>
              <a:spcPct val="90000"/>
            </a:lnSpc>
            <a:spcBef>
              <a:spcPct val="0"/>
            </a:spcBef>
            <a:spcAft>
              <a:spcPct val="35000"/>
            </a:spcAft>
            <a:buNone/>
          </a:pPr>
          <a:r>
            <a:rPr lang="es-ES" sz="1200" b="1" kern="1200" dirty="0"/>
            <a:t> Auditoria General de la República y CGN</a:t>
          </a:r>
        </a:p>
        <a:p>
          <a:pPr marL="0" lvl="0" indent="0" algn="ctr" defTabSz="622300">
            <a:lnSpc>
              <a:spcPct val="90000"/>
            </a:lnSpc>
            <a:spcBef>
              <a:spcPct val="0"/>
            </a:spcBef>
            <a:spcAft>
              <a:spcPct val="35000"/>
            </a:spcAft>
            <a:buNone/>
          </a:pPr>
          <a:r>
            <a:rPr lang="es-ES" sz="1200" b="1" kern="1200" dirty="0"/>
            <a:t>Termino de dos años a partir de la vigencia de la Ley 1819</a:t>
          </a:r>
        </a:p>
      </dsp:txBody>
      <dsp:txXfrm>
        <a:off x="1333946" y="2712716"/>
        <a:ext cx="1597211" cy="1185027"/>
      </dsp:txXfrm>
    </dsp:sp>
    <dsp:sp modelId="{FB5E7DC0-3C1D-4AFA-9849-538A53806CE7}">
      <dsp:nvSpPr>
        <dsp:cNvPr id="0" name=""/>
        <dsp:cNvSpPr/>
      </dsp:nvSpPr>
      <dsp:spPr>
        <a:xfrm>
          <a:off x="885534" y="321536"/>
          <a:ext cx="4327927" cy="4327927"/>
        </a:xfrm>
        <a:prstGeom prst="pie">
          <a:avLst>
            <a:gd name="adj1" fmla="val 10800000"/>
            <a:gd name="adj2" fmla="val 162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      </a:t>
          </a:r>
          <a:r>
            <a:rPr lang="es-ES" sz="1200" b="1" kern="1200" dirty="0"/>
            <a:t>Circular Conjunta No. 002</a:t>
          </a:r>
        </a:p>
        <a:p>
          <a:pPr marL="0" lvl="0" indent="0" algn="ctr" defTabSz="622300">
            <a:lnSpc>
              <a:spcPct val="90000"/>
            </a:lnSpc>
            <a:spcBef>
              <a:spcPct val="0"/>
            </a:spcBef>
            <a:spcAft>
              <a:spcPct val="35000"/>
            </a:spcAft>
            <a:buNone/>
          </a:pPr>
          <a:r>
            <a:rPr lang="es-ES" sz="1200" b="1" kern="1200" dirty="0"/>
            <a:t>Procuraduría General de la Nación y CGN</a:t>
          </a:r>
        </a:p>
        <a:p>
          <a:pPr marL="0" lvl="0" indent="0" algn="ctr" defTabSz="622300">
            <a:lnSpc>
              <a:spcPct val="90000"/>
            </a:lnSpc>
            <a:spcBef>
              <a:spcPct val="0"/>
            </a:spcBef>
            <a:spcAft>
              <a:spcPct val="35000"/>
            </a:spcAft>
            <a:buNone/>
          </a:pPr>
          <a:r>
            <a:rPr lang="es-ES" sz="1200" b="1" kern="1200" dirty="0"/>
            <a:t>Responsabilidad a cargo del Representante Legal</a:t>
          </a:r>
        </a:p>
      </dsp:txBody>
      <dsp:txXfrm>
        <a:off x="1318842" y="1218550"/>
        <a:ext cx="1597211" cy="1185027"/>
      </dsp:txXfrm>
    </dsp:sp>
    <dsp:sp modelId="{AF800124-F8FA-46DA-A299-CD4AA1527617}">
      <dsp:nvSpPr>
        <dsp:cNvPr id="0" name=""/>
        <dsp:cNvSpPr/>
      </dsp:nvSpPr>
      <dsp:spPr>
        <a:xfrm>
          <a:off x="655793" y="53616"/>
          <a:ext cx="4863766" cy="4863766"/>
        </a:xfrm>
        <a:prstGeom prst="circularArrow">
          <a:avLst>
            <a:gd name="adj1" fmla="val 5085"/>
            <a:gd name="adj2" fmla="val 327528"/>
            <a:gd name="adj3" fmla="val 212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8DEB47-9AF4-4452-9458-373425E59A3B}">
      <dsp:nvSpPr>
        <dsp:cNvPr id="0" name=""/>
        <dsp:cNvSpPr/>
      </dsp:nvSpPr>
      <dsp:spPr>
        <a:xfrm>
          <a:off x="572236" y="273424"/>
          <a:ext cx="4837307" cy="4863766"/>
        </a:xfrm>
        <a:prstGeom prst="circularArrow">
          <a:avLst>
            <a:gd name="adj1" fmla="val 5085"/>
            <a:gd name="adj2" fmla="val 327528"/>
            <a:gd name="adj3" fmla="val 5072472"/>
            <a:gd name="adj4" fmla="val 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24F58-E360-4F94-9AEE-82210B5982B9}">
      <dsp:nvSpPr>
        <dsp:cNvPr id="0" name=""/>
        <dsp:cNvSpPr/>
      </dsp:nvSpPr>
      <dsp:spPr>
        <a:xfrm>
          <a:off x="632719" y="198911"/>
          <a:ext cx="4863766" cy="4863766"/>
        </a:xfrm>
        <a:prstGeom prst="circularArrow">
          <a:avLst>
            <a:gd name="adj1" fmla="val 5085"/>
            <a:gd name="adj2" fmla="val 327528"/>
            <a:gd name="adj3" fmla="val 10472472"/>
            <a:gd name="adj4" fmla="val 54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73F179-984F-4FA7-8C0A-09070BC57607}">
      <dsp:nvSpPr>
        <dsp:cNvPr id="0" name=""/>
        <dsp:cNvSpPr/>
      </dsp:nvSpPr>
      <dsp:spPr>
        <a:xfrm>
          <a:off x="617614" y="53616"/>
          <a:ext cx="4863766" cy="4863766"/>
        </a:xfrm>
        <a:prstGeom prst="circularArrow">
          <a:avLst>
            <a:gd name="adj1" fmla="val 5085"/>
            <a:gd name="adj2" fmla="val 327528"/>
            <a:gd name="adj3" fmla="val 15872472"/>
            <a:gd name="adj4" fmla="val 10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23B9-6001-4DC6-9F10-E367DB1CE5F5}">
      <dsp:nvSpPr>
        <dsp:cNvPr id="0" name=""/>
        <dsp:cNvSpPr/>
      </dsp:nvSpPr>
      <dsp:spPr>
        <a:xfrm>
          <a:off x="2623652" y="0"/>
          <a:ext cx="2391288" cy="2391652"/>
        </a:xfrm>
        <a:prstGeom prst="circularArrow">
          <a:avLst>
            <a:gd name="adj1" fmla="val 10980"/>
            <a:gd name="adj2" fmla="val 1142322"/>
            <a:gd name="adj3" fmla="val 4500000"/>
            <a:gd name="adj4" fmla="val 10800000"/>
            <a:gd name="adj5" fmla="val 12500"/>
          </a:avLst>
        </a:prstGeom>
        <a:solidFill>
          <a:srgbClr val="5B9BD5">
            <a:shade val="80000"/>
            <a:hueOff val="0"/>
            <a:satOff val="0"/>
            <a:lumOff val="0"/>
            <a:alphaOff val="0"/>
          </a:srgb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ABBD6-2682-4777-8793-23324A09428F}">
      <dsp:nvSpPr>
        <dsp:cNvPr id="0" name=""/>
        <dsp:cNvSpPr/>
      </dsp:nvSpPr>
      <dsp:spPr>
        <a:xfrm>
          <a:off x="3152206" y="863459"/>
          <a:ext cx="1328793" cy="66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endParaRPr lang="es-ES" sz="4300" kern="1200" dirty="0">
            <a:solidFill>
              <a:sysClr val="windowText" lastClr="000000">
                <a:hueOff val="0"/>
                <a:satOff val="0"/>
                <a:lumOff val="0"/>
                <a:alphaOff val="0"/>
              </a:sysClr>
            </a:solidFill>
            <a:latin typeface="Calibri" panose="020F0502020204030204"/>
            <a:ea typeface="+mn-ea"/>
            <a:cs typeface="+mn-cs"/>
          </a:endParaRPr>
        </a:p>
      </dsp:txBody>
      <dsp:txXfrm>
        <a:off x="3152206" y="863459"/>
        <a:ext cx="1328793" cy="664237"/>
      </dsp:txXfrm>
    </dsp:sp>
    <dsp:sp modelId="{39568629-B909-464D-A7B7-46FDDAFAAC5B}">
      <dsp:nvSpPr>
        <dsp:cNvPr id="0" name=""/>
        <dsp:cNvSpPr/>
      </dsp:nvSpPr>
      <dsp:spPr>
        <a:xfrm>
          <a:off x="1959480" y="1374181"/>
          <a:ext cx="2391288" cy="2391652"/>
        </a:xfrm>
        <a:prstGeom prst="leftCircularArrow">
          <a:avLst>
            <a:gd name="adj1" fmla="val 10980"/>
            <a:gd name="adj2" fmla="val 1142322"/>
            <a:gd name="adj3" fmla="val 6300000"/>
            <a:gd name="adj4" fmla="val 18900000"/>
            <a:gd name="adj5" fmla="val 12500"/>
          </a:avLst>
        </a:prstGeom>
        <a:solidFill>
          <a:srgbClr val="5B9BD5">
            <a:shade val="80000"/>
            <a:hueOff val="135632"/>
            <a:satOff val="2588"/>
            <a:lumOff val="11428"/>
            <a:alphaOff val="0"/>
          </a:srgb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DD6C0-6574-4902-A96B-38433A5B01FB}">
      <dsp:nvSpPr>
        <dsp:cNvPr id="0" name=""/>
        <dsp:cNvSpPr/>
      </dsp:nvSpPr>
      <dsp:spPr>
        <a:xfrm>
          <a:off x="2472431" y="2213752"/>
          <a:ext cx="1328793" cy="66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s-ES" sz="4300" kern="1200" dirty="0">
              <a:solidFill>
                <a:sysClr val="window" lastClr="FFFFFF"/>
              </a:solidFill>
              <a:latin typeface="Calibri" panose="020F0502020204030204"/>
              <a:ea typeface="+mn-ea"/>
              <a:cs typeface="+mn-cs"/>
            </a:rPr>
            <a:t>.</a:t>
          </a:r>
        </a:p>
      </dsp:txBody>
      <dsp:txXfrm>
        <a:off x="2472431" y="2213752"/>
        <a:ext cx="1328793" cy="664237"/>
      </dsp:txXfrm>
    </dsp:sp>
    <dsp:sp modelId="{219CA952-AFB6-43F7-BDB4-5BAB92B5C357}">
      <dsp:nvSpPr>
        <dsp:cNvPr id="0" name=""/>
        <dsp:cNvSpPr/>
      </dsp:nvSpPr>
      <dsp:spPr>
        <a:xfrm>
          <a:off x="2793849" y="2912808"/>
          <a:ext cx="2054487" cy="2055310"/>
        </a:xfrm>
        <a:prstGeom prst="blockArc">
          <a:avLst>
            <a:gd name="adj1" fmla="val 13500000"/>
            <a:gd name="adj2" fmla="val 10800000"/>
            <a:gd name="adj3" fmla="val 12740"/>
          </a:avLst>
        </a:prstGeom>
        <a:solidFill>
          <a:srgbClr val="5B9BD5">
            <a:shade val="80000"/>
            <a:hueOff val="271263"/>
            <a:satOff val="5175"/>
            <a:lumOff val="22855"/>
            <a:alphaOff val="0"/>
          </a:srgb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9FCFE-8515-40E8-B5E7-258B13709237}">
      <dsp:nvSpPr>
        <dsp:cNvPr id="0" name=""/>
        <dsp:cNvSpPr/>
      </dsp:nvSpPr>
      <dsp:spPr>
        <a:xfrm>
          <a:off x="3155349" y="3629707"/>
          <a:ext cx="1328793" cy="66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s-ES" sz="4300" kern="1200" dirty="0">
              <a:solidFill>
                <a:sysClr val="window" lastClr="FFFFFF"/>
              </a:solidFill>
              <a:latin typeface="Calibri" panose="020F0502020204030204"/>
              <a:ea typeface="+mn-ea"/>
              <a:cs typeface="+mn-cs"/>
            </a:rPr>
            <a:t>.</a:t>
          </a:r>
        </a:p>
      </dsp:txBody>
      <dsp:txXfrm>
        <a:off x="3155349" y="3629707"/>
        <a:ext cx="1328793" cy="664237"/>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0.50072</cdr:x>
      <cdr:y>0.10087</cdr:y>
    </cdr:from>
    <cdr:to>
      <cdr:x>0.75759</cdr:x>
      <cdr:y>0.26899</cdr:y>
    </cdr:to>
    <cdr:sp macro="" textlink="">
      <cdr:nvSpPr>
        <cdr:cNvPr id="2" name="1 CuadroTexto"/>
        <cdr:cNvSpPr txBox="1"/>
      </cdr:nvSpPr>
      <cdr:spPr>
        <a:xfrm xmlns:a="http://schemas.openxmlformats.org/drawingml/2006/main">
          <a:off x="4202914" y="548639"/>
          <a:ext cx="2156023"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900" b="1" dirty="0">
              <a:solidFill>
                <a:schemeClr val="tx1"/>
              </a:solidFill>
            </a:rPr>
            <a:t>Transacciones sin </a:t>
          </a:r>
        </a:p>
        <a:p xmlns:a="http://schemas.openxmlformats.org/drawingml/2006/main">
          <a:r>
            <a:rPr lang="es-CO" sz="1900" b="1" dirty="0">
              <a:solidFill>
                <a:schemeClr val="tx1"/>
              </a:solidFill>
            </a:rPr>
            <a:t>contrasprestación</a:t>
          </a: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211" y="-80211"/>
            <a:ext cx="12323701" cy="6938210"/>
          </a:xfrm>
          <a:prstGeom prst="rect">
            <a:avLst/>
          </a:prstGeom>
        </p:spPr>
      </p:pic>
    </p:spTree>
    <p:extLst>
      <p:ext uri="{BB962C8B-B14F-4D97-AF65-F5344CB8AC3E}">
        <p14:creationId xmlns:p14="http://schemas.microsoft.com/office/powerpoint/2010/main" val="161621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7583BB4-6076-4754-BB58-5C8CED1C04ED}" type="datetimeFigureOut">
              <a:rPr lang="es-CO" smtClean="0"/>
              <a:t>27/05/2021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64CB929-4915-413B-B1FB-2ADE9A87EAEF}" type="slidenum">
              <a:rPr lang="es-CO" smtClean="0"/>
              <a:t>‹Nº›</a:t>
            </a:fld>
            <a:endParaRPr lang="es-CO"/>
          </a:p>
        </p:txBody>
      </p:sp>
    </p:spTree>
    <p:extLst>
      <p:ext uri="{BB962C8B-B14F-4D97-AF65-F5344CB8AC3E}">
        <p14:creationId xmlns:p14="http://schemas.microsoft.com/office/powerpoint/2010/main" val="92115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77583BB4-6076-4754-BB58-5C8CED1C04ED}" type="datetimeFigureOut">
              <a:rPr lang="es-CO" smtClean="0"/>
              <a:t>27/05/2021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64CB929-4915-413B-B1FB-2ADE9A87EAEF}" type="slidenum">
              <a:rPr lang="es-CO" smtClean="0"/>
              <a:t>‹Nº›</a:t>
            </a:fld>
            <a:endParaRPr lang="es-CO"/>
          </a:p>
        </p:txBody>
      </p:sp>
    </p:spTree>
    <p:extLst>
      <p:ext uri="{BB962C8B-B14F-4D97-AF65-F5344CB8AC3E}">
        <p14:creationId xmlns:p14="http://schemas.microsoft.com/office/powerpoint/2010/main" val="4006613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77583BB4-6076-4754-BB58-5C8CED1C04ED}" type="datetimeFigureOut">
              <a:rPr lang="es-CO" smtClean="0"/>
              <a:t>27/05/2021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64CB929-4915-413B-B1FB-2ADE9A87EAEF}" type="slidenum">
              <a:rPr lang="es-CO" smtClean="0"/>
              <a:t>‹Nº›</a:t>
            </a:fld>
            <a:endParaRPr lang="es-CO"/>
          </a:p>
        </p:txBody>
      </p:sp>
    </p:spTree>
    <p:extLst>
      <p:ext uri="{BB962C8B-B14F-4D97-AF65-F5344CB8AC3E}">
        <p14:creationId xmlns:p14="http://schemas.microsoft.com/office/powerpoint/2010/main" val="244770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77583BB4-6076-4754-BB58-5C8CED1C04ED}" type="datetimeFigureOut">
              <a:rPr lang="es-CO" smtClean="0"/>
              <a:t>27/05/2021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64CB929-4915-413B-B1FB-2ADE9A87EAEF}" type="slidenum">
              <a:rPr lang="es-CO" smtClean="0"/>
              <a:t>‹Nº›</a:t>
            </a:fld>
            <a:endParaRPr lang="es-CO"/>
          </a:p>
        </p:txBody>
      </p:sp>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032"/>
            <a:ext cx="12186615" cy="6861032"/>
          </a:xfrm>
          <a:prstGeom prst="rect">
            <a:avLst/>
          </a:prstGeom>
        </p:spPr>
      </p:pic>
    </p:spTree>
    <p:extLst>
      <p:ext uri="{BB962C8B-B14F-4D97-AF65-F5344CB8AC3E}">
        <p14:creationId xmlns:p14="http://schemas.microsoft.com/office/powerpoint/2010/main" val="138296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77583BB4-6076-4754-BB58-5C8CED1C04ED}" type="datetimeFigureOut">
              <a:rPr lang="es-CO" smtClean="0"/>
              <a:t>27/05/2021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64CB929-4915-413B-B1FB-2ADE9A87EAEF}" type="slidenum">
              <a:rPr lang="es-CO" smtClean="0"/>
              <a:t>‹Nº›</a:t>
            </a:fld>
            <a:endParaRPr lang="es-CO"/>
          </a:p>
        </p:txBody>
      </p:sp>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032"/>
            <a:ext cx="12186615" cy="6861032"/>
          </a:xfrm>
          <a:prstGeom prst="rect">
            <a:avLst/>
          </a:prstGeom>
        </p:spPr>
      </p:pic>
      <p:sp>
        <p:nvSpPr>
          <p:cNvPr id="9" name="Rectángulo 8"/>
          <p:cNvSpPr/>
          <p:nvPr userDrawn="1"/>
        </p:nvSpPr>
        <p:spPr>
          <a:xfrm>
            <a:off x="-5384" y="0"/>
            <a:ext cx="12191999" cy="1482810"/>
          </a:xfrm>
          <a:prstGeom prst="rect">
            <a:avLst/>
          </a:prstGeom>
          <a:solidFill>
            <a:srgbClr val="699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3600" dirty="0"/>
          </a:p>
        </p:txBody>
      </p:sp>
    </p:spTree>
    <p:extLst>
      <p:ext uri="{BB962C8B-B14F-4D97-AF65-F5344CB8AC3E}">
        <p14:creationId xmlns:p14="http://schemas.microsoft.com/office/powerpoint/2010/main" val="232825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77583BB4-6076-4754-BB58-5C8CED1C04ED}" type="datetimeFigureOut">
              <a:rPr lang="es-CO" smtClean="0"/>
              <a:t>27/05/2021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64CB929-4915-413B-B1FB-2ADE9A87EAEF}" type="slidenum">
              <a:rPr lang="es-CO" smtClean="0"/>
              <a:t>‹Nº›</a:t>
            </a:fld>
            <a:endParaRPr lang="es-CO"/>
          </a:p>
        </p:txBody>
      </p:sp>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64"/>
            <a:ext cx="12192000" cy="6864064"/>
          </a:xfrm>
          <a:prstGeom prst="rect">
            <a:avLst/>
          </a:prstGeom>
        </p:spPr>
      </p:pic>
    </p:spTree>
    <p:extLst>
      <p:ext uri="{BB962C8B-B14F-4D97-AF65-F5344CB8AC3E}">
        <p14:creationId xmlns:p14="http://schemas.microsoft.com/office/powerpoint/2010/main" val="246605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77583BB4-6076-4754-BB58-5C8CED1C04ED}" type="datetimeFigureOut">
              <a:rPr lang="es-CO" smtClean="0"/>
              <a:t>27/05/2021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64CB929-4915-413B-B1FB-2ADE9A87EAEF}" type="slidenum">
              <a:rPr lang="es-CO" smtClean="0"/>
              <a:t>‹Nº›</a:t>
            </a:fld>
            <a:endParaRPr lang="es-CO"/>
          </a:p>
        </p:txBody>
      </p:sp>
    </p:spTree>
    <p:extLst>
      <p:ext uri="{BB962C8B-B14F-4D97-AF65-F5344CB8AC3E}">
        <p14:creationId xmlns:p14="http://schemas.microsoft.com/office/powerpoint/2010/main" val="305086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77583BB4-6076-4754-BB58-5C8CED1C04ED}" type="datetimeFigureOut">
              <a:rPr lang="es-CO" smtClean="0"/>
              <a:t>27/05/2021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C64CB929-4915-413B-B1FB-2ADE9A87EAEF}" type="slidenum">
              <a:rPr lang="es-CO" smtClean="0"/>
              <a:t>‹Nº›</a:t>
            </a:fld>
            <a:endParaRPr lang="es-CO"/>
          </a:p>
        </p:txBody>
      </p:sp>
    </p:spTree>
    <p:extLst>
      <p:ext uri="{BB962C8B-B14F-4D97-AF65-F5344CB8AC3E}">
        <p14:creationId xmlns:p14="http://schemas.microsoft.com/office/powerpoint/2010/main" val="3673585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77583BB4-6076-4754-BB58-5C8CED1C04ED}" type="datetimeFigureOut">
              <a:rPr lang="es-CO" smtClean="0"/>
              <a:t>27/05/2021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C64CB929-4915-413B-B1FB-2ADE9A87EAEF}" type="slidenum">
              <a:rPr lang="es-CO" smtClean="0"/>
              <a:t>‹Nº›</a:t>
            </a:fld>
            <a:endParaRPr lang="es-CO"/>
          </a:p>
        </p:txBody>
      </p:sp>
    </p:spTree>
    <p:extLst>
      <p:ext uri="{BB962C8B-B14F-4D97-AF65-F5344CB8AC3E}">
        <p14:creationId xmlns:p14="http://schemas.microsoft.com/office/powerpoint/2010/main" val="259052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7583BB4-6076-4754-BB58-5C8CED1C04ED}" type="datetimeFigureOut">
              <a:rPr lang="es-CO" smtClean="0"/>
              <a:t>27/05/2021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C64CB929-4915-413B-B1FB-2ADE9A87EAEF}" type="slidenum">
              <a:rPr lang="es-CO" smtClean="0"/>
              <a:t>‹Nº›</a:t>
            </a:fld>
            <a:endParaRPr lang="es-CO"/>
          </a:p>
        </p:txBody>
      </p:sp>
    </p:spTree>
    <p:extLst>
      <p:ext uri="{BB962C8B-B14F-4D97-AF65-F5344CB8AC3E}">
        <p14:creationId xmlns:p14="http://schemas.microsoft.com/office/powerpoint/2010/main" val="255046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7583BB4-6076-4754-BB58-5C8CED1C04ED}" type="datetimeFigureOut">
              <a:rPr lang="es-CO" smtClean="0"/>
              <a:t>27/05/2021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64CB929-4915-413B-B1FB-2ADE9A87EAEF}" type="slidenum">
              <a:rPr lang="es-CO" smtClean="0"/>
              <a:t>‹Nº›</a:t>
            </a:fld>
            <a:endParaRPr lang="es-CO"/>
          </a:p>
        </p:txBody>
      </p:sp>
    </p:spTree>
    <p:extLst>
      <p:ext uri="{BB962C8B-B14F-4D97-AF65-F5344CB8AC3E}">
        <p14:creationId xmlns:p14="http://schemas.microsoft.com/office/powerpoint/2010/main" val="773219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83BB4-6076-4754-BB58-5C8CED1C04ED}" type="datetimeFigureOut">
              <a:rPr lang="es-CO" smtClean="0"/>
              <a:t>27/05/2021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CB929-4915-413B-B1FB-2ADE9A87EAEF}" type="slidenum">
              <a:rPr lang="es-CO" smtClean="0"/>
              <a:t>‹Nº›</a:t>
            </a:fld>
            <a:endParaRPr lang="es-CO"/>
          </a:p>
        </p:txBody>
      </p:sp>
    </p:spTree>
    <p:extLst>
      <p:ext uri="{BB962C8B-B14F-4D97-AF65-F5344CB8AC3E}">
        <p14:creationId xmlns:p14="http://schemas.microsoft.com/office/powerpoint/2010/main" val="2913831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4.xml"/><Relationship Id="rId7" Type="http://schemas.openxmlformats.org/officeDocument/2006/relationships/image" Target="../media/image33.jpe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Layout" Target="../diagrams/layout5.xml"/><Relationship Id="rId7" Type="http://schemas.openxmlformats.org/officeDocument/2006/relationships/image" Target="../media/image49.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51.jpeg"/></Relationships>
</file>

<file path=ppt/slides/_rels/slide4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9317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7084" y="809628"/>
            <a:ext cx="2798431" cy="2357717"/>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1896" y="3496254"/>
            <a:ext cx="2808312" cy="2146956"/>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5" name="4 CuadroTexto"/>
          <p:cNvSpPr txBox="1"/>
          <p:nvPr/>
        </p:nvSpPr>
        <p:spPr>
          <a:xfrm>
            <a:off x="7874078" y="1745773"/>
            <a:ext cx="2933622" cy="1200329"/>
          </a:xfrm>
          <a:prstGeom prst="rect">
            <a:avLst/>
          </a:prstGeom>
          <a:noFill/>
          <a:ln>
            <a:solidFill>
              <a:srgbClr val="002060"/>
            </a:solidFill>
          </a:ln>
        </p:spPr>
        <p:txBody>
          <a:bodyPr wrap="square" rtlCol="0">
            <a:spAutoFit/>
          </a:bodyPr>
          <a:lstStyle/>
          <a:p>
            <a:pPr algn="ctr"/>
            <a:r>
              <a:rPr lang="es-CO" sz="3600" b="1" dirty="0"/>
              <a:t>IPSAS</a:t>
            </a:r>
          </a:p>
          <a:p>
            <a:pPr algn="ctr"/>
            <a:r>
              <a:rPr lang="es-CO" sz="3600" b="1" dirty="0"/>
              <a:t>NIIF</a:t>
            </a:r>
          </a:p>
        </p:txBody>
      </p:sp>
      <p:sp>
        <p:nvSpPr>
          <p:cNvPr id="6" name="9 CuadroTexto"/>
          <p:cNvSpPr txBox="1"/>
          <p:nvPr/>
        </p:nvSpPr>
        <p:spPr>
          <a:xfrm>
            <a:off x="7912526" y="4484084"/>
            <a:ext cx="2804763" cy="646331"/>
          </a:xfrm>
          <a:prstGeom prst="rect">
            <a:avLst/>
          </a:prstGeom>
          <a:noFill/>
          <a:ln>
            <a:solidFill>
              <a:srgbClr val="002060"/>
            </a:solidFill>
          </a:ln>
        </p:spPr>
        <p:txBody>
          <a:bodyPr wrap="square" rtlCol="0">
            <a:spAutoFit/>
          </a:bodyPr>
          <a:lstStyle/>
          <a:p>
            <a:pPr algn="ctr"/>
            <a:r>
              <a:rPr lang="es-CO" sz="3600" b="1" dirty="0"/>
              <a:t>NIIF</a:t>
            </a:r>
          </a:p>
        </p:txBody>
      </p:sp>
      <p:sp>
        <p:nvSpPr>
          <p:cNvPr id="7" name="5 Llamada de flecha a la derecha"/>
          <p:cNvSpPr/>
          <p:nvPr/>
        </p:nvSpPr>
        <p:spPr>
          <a:xfrm rot="10800000">
            <a:off x="7563820" y="1734377"/>
            <a:ext cx="409322" cy="1525087"/>
          </a:xfrm>
          <a:prstGeom prst="rightArrowCallout">
            <a:avLst/>
          </a:prstGeom>
          <a:ln>
            <a:solidFill>
              <a:schemeClr val="tx1"/>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effectLst/>
            </a:endParaRPr>
          </a:p>
        </p:txBody>
      </p:sp>
      <p:sp>
        <p:nvSpPr>
          <p:cNvPr id="8" name="6 Llamada de flecha hacia arriba"/>
          <p:cNvSpPr/>
          <p:nvPr/>
        </p:nvSpPr>
        <p:spPr>
          <a:xfrm>
            <a:off x="7904964" y="5150841"/>
            <a:ext cx="2835049" cy="1241336"/>
          </a:xfrm>
          <a:prstGeom prst="upArrowCallout">
            <a:avLst/>
          </a:prstGeom>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bg1"/>
                </a:solidFill>
              </a:rPr>
              <a:t>IASB</a:t>
            </a:r>
          </a:p>
          <a:p>
            <a:pPr algn="ctr"/>
            <a:r>
              <a:rPr lang="es-CO" sz="2800" b="1" dirty="0">
                <a:solidFill>
                  <a:schemeClr val="bg1"/>
                </a:solidFill>
              </a:rPr>
              <a:t>IFRS</a:t>
            </a:r>
          </a:p>
        </p:txBody>
      </p:sp>
      <p:sp>
        <p:nvSpPr>
          <p:cNvPr id="9" name="12 Llamada de flecha a la derecha"/>
          <p:cNvSpPr/>
          <p:nvPr/>
        </p:nvSpPr>
        <p:spPr>
          <a:xfrm rot="10800000">
            <a:off x="7596852" y="3692924"/>
            <a:ext cx="409322" cy="1432282"/>
          </a:xfrm>
          <a:prstGeom prst="rightArrowCallout">
            <a:avLst/>
          </a:prstGeom>
          <a:ln>
            <a:solidFill>
              <a:schemeClr val="tx1"/>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sp>
        <p:nvSpPr>
          <p:cNvPr id="10" name="11 Llamada de flecha hacia abajo"/>
          <p:cNvSpPr/>
          <p:nvPr/>
        </p:nvSpPr>
        <p:spPr>
          <a:xfrm>
            <a:off x="7748240" y="443146"/>
            <a:ext cx="1435621" cy="1227422"/>
          </a:xfrm>
          <a:prstGeom prst="downArrowCallout">
            <a:avLst/>
          </a:prstGeom>
          <a:ln>
            <a:solidFill>
              <a:schemeClr val="tx1"/>
            </a:solidFill>
          </a:ln>
          <a:effectLst>
            <a:glow rad="101600">
              <a:schemeClr val="accent2">
                <a:satMod val="175000"/>
                <a:alpha val="40000"/>
              </a:schemeClr>
            </a:glow>
            <a:outerShdw blurRad="50800" dist="50800" dir="5400000" algn="ctr" rotWithShape="0">
              <a:srgbClr val="92D05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IFAC</a:t>
            </a:r>
          </a:p>
          <a:p>
            <a:pPr algn="ctr"/>
            <a:r>
              <a:rPr lang="es-CO" sz="2400" b="1" dirty="0"/>
              <a:t>IPSASB</a:t>
            </a:r>
          </a:p>
        </p:txBody>
      </p:sp>
      <p:sp>
        <p:nvSpPr>
          <p:cNvPr id="11" name="17 Llamada de flecha hacia abajo"/>
          <p:cNvSpPr/>
          <p:nvPr/>
        </p:nvSpPr>
        <p:spPr>
          <a:xfrm>
            <a:off x="9314907" y="443146"/>
            <a:ext cx="1508491" cy="1227422"/>
          </a:xfrm>
          <a:prstGeom prst="downArrowCallout">
            <a:avLst/>
          </a:prstGeom>
          <a:ln>
            <a:solidFill>
              <a:schemeClr val="tx1"/>
            </a:solidFill>
          </a:ln>
          <a:effectLst>
            <a:glow rad="101600">
              <a:schemeClr val="accent2">
                <a:satMod val="175000"/>
                <a:alpha val="40000"/>
              </a:schemeClr>
            </a:glow>
            <a:outerShdw blurRad="50800" dist="50800" dir="5400000" algn="ctr" rotWithShape="0">
              <a:srgbClr val="92D05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IFRS</a:t>
            </a:r>
          </a:p>
          <a:p>
            <a:pPr algn="ctr"/>
            <a:r>
              <a:rPr lang="es-CO" sz="2400" b="1" dirty="0"/>
              <a:t>IASB</a:t>
            </a:r>
          </a:p>
        </p:txBody>
      </p:sp>
      <p:sp>
        <p:nvSpPr>
          <p:cNvPr id="12" name="13 Redondear rectángulo de esquina sencilla"/>
          <p:cNvSpPr/>
          <p:nvPr/>
        </p:nvSpPr>
        <p:spPr>
          <a:xfrm>
            <a:off x="7985842" y="2788131"/>
            <a:ext cx="2834558" cy="473622"/>
          </a:xfrm>
          <a:prstGeom prst="round1Rect">
            <a:avLst/>
          </a:prstGeom>
          <a:ln>
            <a:solidFill>
              <a:srgbClr val="FFFF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 G N</a:t>
            </a:r>
          </a:p>
        </p:txBody>
      </p:sp>
      <p:sp>
        <p:nvSpPr>
          <p:cNvPr id="13" name="19 Redondear rectángulo de esquina sencilla"/>
          <p:cNvSpPr/>
          <p:nvPr/>
        </p:nvSpPr>
        <p:spPr>
          <a:xfrm>
            <a:off x="8006173" y="4064522"/>
            <a:ext cx="2711115" cy="409150"/>
          </a:xfrm>
          <a:prstGeom prst="round1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CTCP</a:t>
            </a:r>
          </a:p>
        </p:txBody>
      </p:sp>
      <p:sp>
        <p:nvSpPr>
          <p:cNvPr id="14" name="20 Redondear rectángulo de esquina sencilla"/>
          <p:cNvSpPr/>
          <p:nvPr/>
        </p:nvSpPr>
        <p:spPr>
          <a:xfrm>
            <a:off x="7973142" y="3641473"/>
            <a:ext cx="2751727" cy="409150"/>
          </a:xfrm>
          <a:prstGeom prst="round1Rect">
            <a:avLst/>
          </a:prstGeom>
          <a:ln>
            <a:solidFill>
              <a:srgbClr val="FFFF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MHCP- MICT</a:t>
            </a:r>
          </a:p>
        </p:txBody>
      </p:sp>
      <p:pic>
        <p:nvPicPr>
          <p:cNvPr id="15" name="Imagen 14"/>
          <p:cNvPicPr>
            <a:picLocks noChangeAspect="1"/>
          </p:cNvPicPr>
          <p:nvPr/>
        </p:nvPicPr>
        <p:blipFill>
          <a:blip r:embed="rId4" cstate="email">
            <a:clrChange>
              <a:clrFrom>
                <a:srgbClr val="FCFBF7"/>
              </a:clrFrom>
              <a:clrTo>
                <a:srgbClr val="FCFBF7">
                  <a:alpha val="0"/>
                </a:srgbClr>
              </a:clrTo>
            </a:clrChange>
            <a:extLst>
              <a:ext uri="{28A0092B-C50C-407E-A947-70E740481C1C}">
                <a14:useLocalDpi xmlns:a14="http://schemas.microsoft.com/office/drawing/2010/main"/>
              </a:ext>
            </a:extLst>
          </a:blip>
          <a:stretch>
            <a:fillRect/>
          </a:stretch>
        </p:blipFill>
        <p:spPr>
          <a:xfrm>
            <a:off x="992872" y="1053129"/>
            <a:ext cx="3535906" cy="4651927"/>
          </a:xfrm>
          <a:prstGeom prst="rect">
            <a:avLst/>
          </a:prstGeom>
        </p:spPr>
      </p:pic>
    </p:spTree>
    <p:extLst>
      <p:ext uri="{BB962C8B-B14F-4D97-AF65-F5344CB8AC3E}">
        <p14:creationId xmlns:p14="http://schemas.microsoft.com/office/powerpoint/2010/main" val="1892976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82713" y="1002708"/>
            <a:ext cx="3510483" cy="489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6748" y="278724"/>
            <a:ext cx="6460852" cy="6154092"/>
          </a:xfrm>
          <a:prstGeom prst="rect">
            <a:avLst/>
          </a:prstGeom>
        </p:spPr>
      </p:pic>
    </p:spTree>
    <p:extLst>
      <p:ext uri="{BB962C8B-B14F-4D97-AF65-F5344CB8AC3E}">
        <p14:creationId xmlns:p14="http://schemas.microsoft.com/office/powerpoint/2010/main" val="3291608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14133" y="294803"/>
            <a:ext cx="8976943" cy="1261884"/>
          </a:xfrm>
          <a:prstGeom prst="rect">
            <a:avLst/>
          </a:prstGeom>
          <a:noFill/>
        </p:spPr>
        <p:txBody>
          <a:bodyPr wrap="square" rtlCol="0">
            <a:spAutoFit/>
          </a:bodyPr>
          <a:lstStyle/>
          <a:p>
            <a:pPr algn="ctr"/>
            <a:r>
              <a:rPr lang="es-CO" sz="2800" b="1" dirty="0">
                <a:latin typeface="+mn-lt"/>
              </a:rPr>
              <a:t>Estados Contables Consolidados</a:t>
            </a:r>
          </a:p>
          <a:p>
            <a:pPr algn="ctr"/>
            <a:r>
              <a:rPr lang="es-CO" sz="2400" b="1" dirty="0">
                <a:latin typeface="+mn-lt"/>
              </a:rPr>
              <a:t>SECTOR PÚBLICO - NIVEL NACIONAL - NIVEL TERRITORIAL </a:t>
            </a:r>
          </a:p>
          <a:p>
            <a:pPr algn="ctr"/>
            <a:r>
              <a:rPr lang="es-CO" sz="2400" b="1" dirty="0">
                <a:latin typeface="+mn-lt"/>
              </a:rPr>
              <a:t>A 31 de diciembre 2016</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100" y="1684029"/>
            <a:ext cx="10906089" cy="4698648"/>
          </a:xfrm>
          <a:prstGeom prst="rect">
            <a:avLst/>
          </a:prstGeom>
        </p:spPr>
      </p:pic>
    </p:spTree>
    <p:extLst>
      <p:ext uri="{BB962C8B-B14F-4D97-AF65-F5344CB8AC3E}">
        <p14:creationId xmlns:p14="http://schemas.microsoft.com/office/powerpoint/2010/main" val="3266926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
          <p:cNvPicPr>
            <a:picLocks noChangeAspect="1"/>
          </p:cNvPicPr>
          <p:nvPr/>
        </p:nvPicPr>
        <p:blipFill rotWithShape="1">
          <a:blip r:embed="rId2" cstate="email">
            <a:extLst>
              <a:ext uri="{28A0092B-C50C-407E-A947-70E740481C1C}">
                <a14:useLocalDpi xmlns:a14="http://schemas.microsoft.com/office/drawing/2010/main"/>
              </a:ext>
            </a:extLst>
          </a:blip>
          <a:srcRect t="25048"/>
          <a:stretch/>
        </p:blipFill>
        <p:spPr>
          <a:xfrm>
            <a:off x="660400" y="1437740"/>
            <a:ext cx="10883900" cy="4924960"/>
          </a:xfrm>
          <a:prstGeom prst="rect">
            <a:avLst/>
          </a:prstGeom>
        </p:spPr>
      </p:pic>
      <p:sp>
        <p:nvSpPr>
          <p:cNvPr id="4" name="CuadroTexto 4"/>
          <p:cNvSpPr txBox="1"/>
          <p:nvPr/>
        </p:nvSpPr>
        <p:spPr>
          <a:xfrm>
            <a:off x="1473200" y="76200"/>
            <a:ext cx="9434286" cy="1323439"/>
          </a:xfrm>
          <a:prstGeom prst="rect">
            <a:avLst/>
          </a:prstGeom>
          <a:noFill/>
        </p:spPr>
        <p:txBody>
          <a:bodyPr wrap="square" rtlCol="0">
            <a:spAutoFit/>
          </a:bodyPr>
          <a:lstStyle/>
          <a:p>
            <a:pPr algn="ctr" defTabSz="457200" eaLnBrk="1" fontAlgn="auto" hangingPunct="1">
              <a:spcBef>
                <a:spcPts val="0"/>
              </a:spcBef>
              <a:spcAft>
                <a:spcPts val="0"/>
              </a:spcAft>
            </a:pPr>
            <a:r>
              <a:rPr lang="es-CO" sz="2800" b="1" dirty="0">
                <a:effectLst>
                  <a:outerShdw blurRad="50800" dist="38100" dir="2700000" algn="tl" rotWithShape="0">
                    <a:prstClr val="black">
                      <a:alpha val="40000"/>
                    </a:prstClr>
                  </a:outerShdw>
                </a:effectLst>
                <a:latin typeface="Calibri" panose="020F0502020204030204"/>
              </a:rPr>
              <a:t>Información Consolidada del Sector Público Colombiano</a:t>
            </a:r>
          </a:p>
          <a:p>
            <a:pPr algn="ctr" defTabSz="457200" eaLnBrk="1" fontAlgn="auto" hangingPunct="1">
              <a:spcBef>
                <a:spcPts val="0"/>
              </a:spcBef>
              <a:spcAft>
                <a:spcPts val="0"/>
              </a:spcAft>
            </a:pPr>
            <a:r>
              <a:rPr lang="es-CO" sz="2800" b="1" dirty="0">
                <a:effectLst>
                  <a:outerShdw blurRad="50800" dist="38100" dir="2700000" algn="tl" rotWithShape="0">
                    <a:prstClr val="black">
                      <a:alpha val="40000"/>
                    </a:prstClr>
                  </a:outerShdw>
                </a:effectLst>
                <a:latin typeface="Calibri" panose="020F0502020204030204"/>
              </a:rPr>
              <a:t>Balance General</a:t>
            </a:r>
          </a:p>
          <a:p>
            <a:pPr algn="ctr" defTabSz="457200" eaLnBrk="1" fontAlgn="auto" hangingPunct="1">
              <a:spcBef>
                <a:spcPts val="0"/>
              </a:spcBef>
              <a:spcAft>
                <a:spcPts val="0"/>
              </a:spcAft>
            </a:pPr>
            <a:r>
              <a:rPr lang="es-CO" sz="2400" b="1" dirty="0">
                <a:effectLst>
                  <a:outerShdw blurRad="50800" dist="38100" dir="2700000" algn="tl" rotWithShape="0">
                    <a:prstClr val="black">
                      <a:alpha val="40000"/>
                    </a:prstClr>
                  </a:outerShdw>
                </a:effectLst>
                <a:latin typeface="Calibri" panose="020F0502020204030204"/>
              </a:rPr>
              <a:t>A 31 de Diciembre de 2016</a:t>
            </a:r>
            <a:endParaRPr lang="es-CO" sz="2000" b="1" dirty="0">
              <a:effectLst>
                <a:outerShdw blurRad="50800" dist="38100" dir="2700000" algn="tl" rotWithShape="0">
                  <a:prstClr val="black">
                    <a:alpha val="40000"/>
                  </a:prstClr>
                </a:outerShdw>
              </a:effectLst>
              <a:latin typeface="Calibri" panose="020F0502020204030204"/>
            </a:endParaRPr>
          </a:p>
        </p:txBody>
      </p:sp>
    </p:spTree>
    <p:extLst>
      <p:ext uri="{BB962C8B-B14F-4D97-AF65-F5344CB8AC3E}">
        <p14:creationId xmlns:p14="http://schemas.microsoft.com/office/powerpoint/2010/main" val="3641446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4"/>
          <p:cNvPicPr>
            <a:picLocks noChangeAspect="1"/>
          </p:cNvPicPr>
          <p:nvPr/>
        </p:nvPicPr>
        <p:blipFill rotWithShape="1">
          <a:blip r:embed="rId2" cstate="email">
            <a:extLst>
              <a:ext uri="{28A0092B-C50C-407E-A947-70E740481C1C}">
                <a14:useLocalDpi xmlns:a14="http://schemas.microsoft.com/office/drawing/2010/main"/>
              </a:ext>
            </a:extLst>
          </a:blip>
          <a:srcRect t="35508"/>
          <a:stretch/>
        </p:blipFill>
        <p:spPr>
          <a:xfrm>
            <a:off x="633412" y="1386939"/>
            <a:ext cx="10987088" cy="5101568"/>
          </a:xfrm>
          <a:prstGeom prst="rect">
            <a:avLst/>
          </a:prstGeom>
        </p:spPr>
      </p:pic>
      <p:sp>
        <p:nvSpPr>
          <p:cNvPr id="4" name="CuadroTexto 3"/>
          <p:cNvSpPr txBox="1"/>
          <p:nvPr/>
        </p:nvSpPr>
        <p:spPr>
          <a:xfrm>
            <a:off x="1320912" y="0"/>
            <a:ext cx="9434286" cy="1323439"/>
          </a:xfrm>
          <a:prstGeom prst="rect">
            <a:avLst/>
          </a:prstGeom>
          <a:noFill/>
        </p:spPr>
        <p:txBody>
          <a:bodyPr wrap="square" rtlCol="0">
            <a:spAutoFit/>
          </a:bodyPr>
          <a:lstStyle/>
          <a:p>
            <a:pPr algn="ctr" defTabSz="457200" eaLnBrk="1" fontAlgn="auto" hangingPunct="1">
              <a:spcBef>
                <a:spcPts val="0"/>
              </a:spcBef>
              <a:spcAft>
                <a:spcPts val="0"/>
              </a:spcAft>
            </a:pPr>
            <a:r>
              <a:rPr lang="es-CO" sz="2800" b="1" dirty="0">
                <a:effectLst>
                  <a:outerShdw blurRad="50800" dist="38100" dir="2700000" algn="tl" rotWithShape="0">
                    <a:prstClr val="black">
                      <a:alpha val="40000"/>
                    </a:prstClr>
                  </a:outerShdw>
                </a:effectLst>
                <a:latin typeface="Calibri" panose="020F0502020204030204"/>
              </a:rPr>
              <a:t>Información Consolidada del Sector Público Colombiano</a:t>
            </a:r>
          </a:p>
          <a:p>
            <a:pPr algn="ctr" defTabSz="457200" eaLnBrk="1" fontAlgn="auto" hangingPunct="1">
              <a:spcBef>
                <a:spcPts val="0"/>
              </a:spcBef>
              <a:spcAft>
                <a:spcPts val="0"/>
              </a:spcAft>
            </a:pPr>
            <a:r>
              <a:rPr lang="es-CO" sz="2800" b="1" dirty="0">
                <a:effectLst>
                  <a:outerShdw blurRad="50800" dist="38100" dir="2700000" algn="tl" rotWithShape="0">
                    <a:prstClr val="black">
                      <a:alpha val="40000"/>
                    </a:prstClr>
                  </a:outerShdw>
                </a:effectLst>
                <a:latin typeface="Calibri" panose="020F0502020204030204"/>
              </a:rPr>
              <a:t>Estado de Resultados</a:t>
            </a:r>
          </a:p>
          <a:p>
            <a:pPr algn="ctr" defTabSz="457200" eaLnBrk="1" fontAlgn="auto" hangingPunct="1">
              <a:spcBef>
                <a:spcPts val="0"/>
              </a:spcBef>
              <a:spcAft>
                <a:spcPts val="0"/>
              </a:spcAft>
            </a:pPr>
            <a:r>
              <a:rPr lang="es-CO" sz="2400" b="1" dirty="0">
                <a:effectLst>
                  <a:outerShdw blurRad="50800" dist="38100" dir="2700000" algn="tl" rotWithShape="0">
                    <a:prstClr val="black">
                      <a:alpha val="40000"/>
                    </a:prstClr>
                  </a:outerShdw>
                </a:effectLst>
                <a:latin typeface="Calibri" panose="020F0502020204030204"/>
              </a:rPr>
              <a:t>De 01-01-  al  31 – 12- 2016</a:t>
            </a:r>
            <a:endParaRPr lang="es-CO" sz="2000" b="1" dirty="0">
              <a:effectLst>
                <a:outerShdw blurRad="50800" dist="38100" dir="2700000" algn="tl" rotWithShape="0">
                  <a:prstClr val="black">
                    <a:alpha val="40000"/>
                  </a:prstClr>
                </a:outerShdw>
              </a:effectLst>
              <a:latin typeface="Calibri" panose="020F0502020204030204"/>
            </a:endParaRPr>
          </a:p>
        </p:txBody>
      </p:sp>
    </p:spTree>
    <p:extLst>
      <p:ext uri="{BB962C8B-B14F-4D97-AF65-F5344CB8AC3E}">
        <p14:creationId xmlns:p14="http://schemas.microsoft.com/office/powerpoint/2010/main" val="1025316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t="33904"/>
          <a:stretch/>
        </p:blipFill>
        <p:spPr>
          <a:xfrm>
            <a:off x="531812" y="1282700"/>
            <a:ext cx="11154742" cy="5054599"/>
          </a:xfrm>
          <a:prstGeom prst="rect">
            <a:avLst/>
          </a:prstGeom>
        </p:spPr>
      </p:pic>
      <p:sp>
        <p:nvSpPr>
          <p:cNvPr id="3" name="CuadroTexto 2"/>
          <p:cNvSpPr txBox="1"/>
          <p:nvPr/>
        </p:nvSpPr>
        <p:spPr>
          <a:xfrm>
            <a:off x="1537183" y="182550"/>
            <a:ext cx="9144000" cy="892552"/>
          </a:xfrm>
          <a:prstGeom prst="rect">
            <a:avLst/>
          </a:prstGeom>
          <a:noFill/>
        </p:spPr>
        <p:txBody>
          <a:bodyPr wrap="square" rtlCol="0">
            <a:spAutoFit/>
          </a:bodyPr>
          <a:lstStyle/>
          <a:p>
            <a:pPr algn="ctr" defTabSz="457200" eaLnBrk="1" fontAlgn="auto" hangingPunct="1">
              <a:spcBef>
                <a:spcPts val="0"/>
              </a:spcBef>
              <a:spcAft>
                <a:spcPts val="0"/>
              </a:spcAft>
            </a:pPr>
            <a:r>
              <a:rPr lang="es-CO" sz="2600" b="1" dirty="0">
                <a:effectLst>
                  <a:outerShdw blurRad="50800" dist="38100" dir="2700000" algn="tl" rotWithShape="0">
                    <a:prstClr val="black">
                      <a:alpha val="40000"/>
                    </a:prstClr>
                  </a:outerShdw>
                </a:effectLst>
                <a:latin typeface="Calibri" panose="020F0502020204030204"/>
              </a:rPr>
              <a:t>Impacto Patrimonial por Transición al Nuevo Marco Regulatorio</a:t>
            </a:r>
          </a:p>
          <a:p>
            <a:pPr algn="ctr" defTabSz="457200" eaLnBrk="1" fontAlgn="auto" hangingPunct="1">
              <a:spcBef>
                <a:spcPts val="0"/>
              </a:spcBef>
              <a:spcAft>
                <a:spcPts val="0"/>
              </a:spcAft>
            </a:pPr>
            <a:r>
              <a:rPr lang="es-CO" sz="2600" b="1" dirty="0">
                <a:effectLst>
                  <a:outerShdw blurRad="50800" dist="38100" dir="2700000" algn="tl" rotWithShape="0">
                    <a:prstClr val="black">
                      <a:alpha val="40000"/>
                    </a:prstClr>
                  </a:outerShdw>
                </a:effectLst>
                <a:latin typeface="Calibri" panose="020F0502020204030204"/>
              </a:rPr>
              <a:t>(Miles de Millones)</a:t>
            </a:r>
          </a:p>
        </p:txBody>
      </p:sp>
    </p:spTree>
    <p:extLst>
      <p:ext uri="{BB962C8B-B14F-4D97-AF65-F5344CB8AC3E}">
        <p14:creationId xmlns:p14="http://schemas.microsoft.com/office/powerpoint/2010/main" val="18191185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4 Título"/>
          <p:cNvSpPr txBox="1">
            <a:spLocks/>
          </p:cNvSpPr>
          <p:nvPr/>
        </p:nvSpPr>
        <p:spPr>
          <a:xfrm>
            <a:off x="2456757" y="181449"/>
            <a:ext cx="7404861" cy="1230434"/>
          </a:xfrm>
          <a:prstGeom prst="rect">
            <a:avLst/>
          </a:prstGeom>
          <a:ln>
            <a:noFill/>
          </a:ln>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4000" kern="0" dirty="0">
                <a:solidFill>
                  <a:schemeClr val="bg1"/>
                </a:solidFill>
                <a:effectLst>
                  <a:outerShdw blurRad="38100" dist="38100" dir="2700000" algn="tl">
                    <a:srgbClr val="000000"/>
                  </a:outerShdw>
                </a:effectLst>
                <a:latin typeface="Calibri" pitchFamily="34" charset="0"/>
                <a:cs typeface="Arial" charset="0"/>
              </a:rPr>
              <a:t>MODELOS DE CONTABILIDAD</a:t>
            </a:r>
            <a:br>
              <a:rPr lang="es-ES" sz="4000" kern="0" dirty="0">
                <a:solidFill>
                  <a:schemeClr val="bg1"/>
                </a:solidFill>
                <a:effectLst>
                  <a:outerShdw blurRad="38100" dist="38100" dir="2700000" algn="tl">
                    <a:srgbClr val="000000"/>
                  </a:outerShdw>
                </a:effectLst>
                <a:latin typeface="Calibri" pitchFamily="34" charset="0"/>
                <a:cs typeface="Arial" charset="0"/>
              </a:rPr>
            </a:br>
            <a:r>
              <a:rPr lang="es-ES" sz="4000" kern="0" dirty="0">
                <a:solidFill>
                  <a:schemeClr val="bg1"/>
                </a:solidFill>
                <a:effectLst>
                  <a:outerShdw blurRad="38100" dist="38100" dir="2700000" algn="tl">
                    <a:srgbClr val="000000"/>
                  </a:outerShdw>
                </a:effectLst>
                <a:latin typeface="Calibri" pitchFamily="34" charset="0"/>
                <a:cs typeface="Arial" charset="0"/>
              </a:rPr>
              <a:t> - CONVERGENCIA -</a:t>
            </a:r>
            <a:endParaRPr lang="es-CO" sz="4000" kern="0" dirty="0">
              <a:solidFill>
                <a:schemeClr val="bg1"/>
              </a:solidFill>
            </a:endParaRPr>
          </a:p>
        </p:txBody>
      </p:sp>
      <p:graphicFrame>
        <p:nvGraphicFramePr>
          <p:cNvPr id="3" name="17 Marcador de SmartArt"/>
          <p:cNvGraphicFramePr>
            <a:graphicFrameLocks/>
          </p:cNvGraphicFramePr>
          <p:nvPr>
            <p:extLst>
              <p:ext uri="{D42A27DB-BD31-4B8C-83A1-F6EECF244321}">
                <p14:modId xmlns:p14="http://schemas.microsoft.com/office/powerpoint/2010/main" val="3577168955"/>
              </p:ext>
            </p:extLst>
          </p:nvPr>
        </p:nvGraphicFramePr>
        <p:xfrm>
          <a:off x="1240972" y="1469571"/>
          <a:ext cx="8515974" cy="5061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6 CuadroTexto"/>
          <p:cNvSpPr txBox="1"/>
          <p:nvPr/>
        </p:nvSpPr>
        <p:spPr>
          <a:xfrm>
            <a:off x="1474040" y="3527762"/>
            <a:ext cx="1965435" cy="784830"/>
          </a:xfrm>
          <a:prstGeom prst="rect">
            <a:avLst/>
          </a:prstGeom>
          <a:noFill/>
        </p:spPr>
        <p:txBody>
          <a:bodyPr wrap="square" rtlCol="0">
            <a:spAutoFit/>
          </a:bodyPr>
          <a:lstStyle/>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MODELOS </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DE</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CONTABILIDAD</a:t>
            </a:r>
            <a:endParaRPr lang="es-CO" sz="1500" dirty="0">
              <a:solidFill>
                <a:schemeClr val="accent6">
                  <a:lumMod val="75000"/>
                </a:schemeClr>
              </a:solidFill>
            </a:endParaRPr>
          </a:p>
        </p:txBody>
      </p:sp>
      <p:sp>
        <p:nvSpPr>
          <p:cNvPr id="5" name="_s1030"/>
          <p:cNvSpPr>
            <a:spLocks noChangeArrowheads="1"/>
          </p:cNvSpPr>
          <p:nvPr/>
        </p:nvSpPr>
        <p:spPr bwMode="auto">
          <a:xfrm>
            <a:off x="8440065" y="1936922"/>
            <a:ext cx="1817321" cy="1196947"/>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Resoluciones</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743 / 13 (D)</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037 / 17</a:t>
            </a:r>
          </a:p>
        </p:txBody>
      </p:sp>
      <p:sp>
        <p:nvSpPr>
          <p:cNvPr id="6" name="_s1030"/>
          <p:cNvSpPr>
            <a:spLocks noChangeArrowheads="1"/>
          </p:cNvSpPr>
          <p:nvPr/>
        </p:nvSpPr>
        <p:spPr bwMode="auto">
          <a:xfrm>
            <a:off x="8686479" y="3396311"/>
            <a:ext cx="1570907" cy="1177719"/>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 </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414 / 14</a:t>
            </a:r>
          </a:p>
        </p:txBody>
      </p:sp>
      <p:sp>
        <p:nvSpPr>
          <p:cNvPr id="7" name="_s1030"/>
          <p:cNvSpPr>
            <a:spLocks noChangeArrowheads="1"/>
          </p:cNvSpPr>
          <p:nvPr/>
        </p:nvSpPr>
        <p:spPr bwMode="auto">
          <a:xfrm>
            <a:off x="8409192" y="5099069"/>
            <a:ext cx="1319764" cy="91512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NICSP</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 533 / 2015</a:t>
            </a:r>
          </a:p>
        </p:txBody>
      </p:sp>
      <p:cxnSp>
        <p:nvCxnSpPr>
          <p:cNvPr id="8" name="Conector recto 3"/>
          <p:cNvCxnSpPr/>
          <p:nvPr/>
        </p:nvCxnSpPr>
        <p:spPr>
          <a:xfrm>
            <a:off x="7868790" y="2583627"/>
            <a:ext cx="535947" cy="10182"/>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9" name="Conector recto 17"/>
          <p:cNvCxnSpPr/>
          <p:nvPr/>
        </p:nvCxnSpPr>
        <p:spPr>
          <a:xfrm>
            <a:off x="8072167" y="4033969"/>
            <a:ext cx="582007"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0" name="Conector recto 18"/>
          <p:cNvCxnSpPr/>
          <p:nvPr/>
        </p:nvCxnSpPr>
        <p:spPr>
          <a:xfrm>
            <a:off x="8000096" y="5534136"/>
            <a:ext cx="380264"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1" name="Conector recto 17"/>
          <p:cNvCxnSpPr/>
          <p:nvPr/>
        </p:nvCxnSpPr>
        <p:spPr>
          <a:xfrm flipV="1">
            <a:off x="3492356" y="4000500"/>
            <a:ext cx="552144" cy="18132"/>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2" name="Conector recto 17"/>
          <p:cNvCxnSpPr/>
          <p:nvPr/>
        </p:nvCxnSpPr>
        <p:spPr>
          <a:xfrm flipV="1">
            <a:off x="2971800" y="2542880"/>
            <a:ext cx="1162458" cy="590989"/>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3" name="Conector recto 17"/>
          <p:cNvCxnSpPr/>
          <p:nvPr/>
        </p:nvCxnSpPr>
        <p:spPr>
          <a:xfrm>
            <a:off x="3332030" y="4784870"/>
            <a:ext cx="712470" cy="525884"/>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75315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Rectángulo"/>
          <p:cNvSpPr/>
          <p:nvPr/>
        </p:nvSpPr>
        <p:spPr>
          <a:xfrm>
            <a:off x="1646582" y="2261943"/>
            <a:ext cx="2627560" cy="547136"/>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PREPARACIÓN OBLIGATORIA</a:t>
            </a:r>
          </a:p>
        </p:txBody>
      </p:sp>
      <p:sp>
        <p:nvSpPr>
          <p:cNvPr id="3" name="7 Rectángulo"/>
          <p:cNvSpPr/>
          <p:nvPr/>
        </p:nvSpPr>
        <p:spPr>
          <a:xfrm>
            <a:off x="4742776" y="2261943"/>
            <a:ext cx="2808014" cy="547136"/>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chemeClr val="bg1"/>
                </a:solidFill>
                <a:latin typeface="Calibri"/>
                <a:cs typeface="+mn-cs"/>
              </a:rPr>
              <a:t>PERÍODO DE TRANSICIÓN </a:t>
            </a:r>
          </a:p>
        </p:txBody>
      </p:sp>
      <p:sp>
        <p:nvSpPr>
          <p:cNvPr id="4" name="8 Rectángulo"/>
          <p:cNvSpPr/>
          <p:nvPr/>
        </p:nvSpPr>
        <p:spPr>
          <a:xfrm>
            <a:off x="7982741" y="2261943"/>
            <a:ext cx="2448817" cy="547136"/>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APLICACIÓN </a:t>
            </a:r>
          </a:p>
        </p:txBody>
      </p:sp>
      <p:sp>
        <p:nvSpPr>
          <p:cNvPr id="5" name="8 CuadroTexto"/>
          <p:cNvSpPr txBox="1">
            <a:spLocks noChangeArrowheads="1"/>
          </p:cNvSpPr>
          <p:nvPr/>
        </p:nvSpPr>
        <p:spPr bwMode="auto">
          <a:xfrm>
            <a:off x="1763040" y="1889967"/>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6" name="9 CuadroTexto"/>
          <p:cNvSpPr txBox="1">
            <a:spLocks noChangeArrowheads="1"/>
          </p:cNvSpPr>
          <p:nvPr/>
        </p:nvSpPr>
        <p:spPr bwMode="auto">
          <a:xfrm>
            <a:off x="4742776" y="1889967"/>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7" name="10 CuadroTexto"/>
          <p:cNvSpPr txBox="1">
            <a:spLocks noChangeArrowheads="1"/>
          </p:cNvSpPr>
          <p:nvPr/>
        </p:nvSpPr>
        <p:spPr bwMode="auto">
          <a:xfrm>
            <a:off x="7909839" y="1889967"/>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8" name="12 Rectángulo"/>
          <p:cNvSpPr>
            <a:spLocks noChangeArrowheads="1"/>
          </p:cNvSpPr>
          <p:nvPr/>
        </p:nvSpPr>
        <p:spPr bwMode="auto">
          <a:xfrm>
            <a:off x="4342254" y="3400974"/>
            <a:ext cx="3567585" cy="24314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9" name="19 Rectángulo"/>
          <p:cNvSpPr>
            <a:spLocks noChangeArrowheads="1"/>
          </p:cNvSpPr>
          <p:nvPr/>
        </p:nvSpPr>
        <p:spPr bwMode="auto">
          <a:xfrm>
            <a:off x="8156910" y="3566183"/>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0" name="20 CuadroTexto"/>
          <p:cNvSpPr txBox="1">
            <a:spLocks noChangeArrowheads="1"/>
          </p:cNvSpPr>
          <p:nvPr/>
        </p:nvSpPr>
        <p:spPr bwMode="auto">
          <a:xfrm>
            <a:off x="1718590" y="3761014"/>
            <a:ext cx="2448272" cy="1554272"/>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endParaRPr lang="es-CO" sz="1900" b="0" kern="0" dirty="0">
              <a:solidFill>
                <a:sysClr val="windowText" lastClr="000000"/>
              </a:solidFill>
              <a:latin typeface="Calibri" pitchFamily="34" charset="0"/>
            </a:endParaRPr>
          </a:p>
        </p:txBody>
      </p:sp>
      <p:sp>
        <p:nvSpPr>
          <p:cNvPr id="11" name="15 Flecha derecha"/>
          <p:cNvSpPr/>
          <p:nvPr/>
        </p:nvSpPr>
        <p:spPr>
          <a:xfrm>
            <a:off x="4382886" y="2464870"/>
            <a:ext cx="288354" cy="171929"/>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2" name="16 Flecha izquierda y derecha"/>
          <p:cNvSpPr/>
          <p:nvPr/>
        </p:nvSpPr>
        <p:spPr>
          <a:xfrm>
            <a:off x="1763040" y="2968926"/>
            <a:ext cx="2556491" cy="36004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3" name="17 Flecha izquierda y derecha"/>
          <p:cNvSpPr/>
          <p:nvPr/>
        </p:nvSpPr>
        <p:spPr>
          <a:xfrm>
            <a:off x="4742776" y="2856020"/>
            <a:ext cx="2808014" cy="400938"/>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4" name="18 Flecha izquierda y derecha"/>
          <p:cNvSpPr/>
          <p:nvPr/>
        </p:nvSpPr>
        <p:spPr>
          <a:xfrm>
            <a:off x="7940001" y="2968926"/>
            <a:ext cx="2418654" cy="432048"/>
          </a:xfrm>
          <a:prstGeom prst="leftRightArrow">
            <a:avLst/>
          </a:prstGeom>
          <a:solidFill>
            <a:srgbClr val="FF0000"/>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5" name="19 Flecha derecha"/>
          <p:cNvSpPr/>
          <p:nvPr/>
        </p:nvSpPr>
        <p:spPr>
          <a:xfrm>
            <a:off x="7623818" y="2464870"/>
            <a:ext cx="287460" cy="171929"/>
          </a:xfrm>
          <a:prstGeom prst="rightArrow">
            <a:avLst/>
          </a:prstGeom>
          <a:solidFill>
            <a:srgbClr val="FF0000"/>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6" name="5 Rectángulo"/>
          <p:cNvSpPr/>
          <p:nvPr/>
        </p:nvSpPr>
        <p:spPr>
          <a:xfrm>
            <a:off x="-206829" y="191536"/>
            <a:ext cx="12268200" cy="1077218"/>
          </a:xfrm>
          <a:prstGeom prst="rect">
            <a:avLst/>
          </a:prstGeom>
        </p:spPr>
        <p:txBody>
          <a:bodyPr wrap="square">
            <a:spAutoFit/>
          </a:bodyPr>
          <a:lstStyle/>
          <a:p>
            <a:pPr marL="444500" marR="0" lvl="0" indent="-444500" algn="ctr" defTabSz="457200" eaLnBrk="1" fontAlgn="auto" latinLnBrk="0" hangingPunct="1">
              <a:lnSpc>
                <a:spcPct val="100000"/>
              </a:lnSpc>
              <a:spcBef>
                <a:spcPts val="0"/>
              </a:spcBef>
              <a:spcAft>
                <a:spcPct val="35000"/>
              </a:spcAft>
              <a:buClrTx/>
              <a:buSzPct val="90000"/>
              <a:buFontTx/>
              <a:buNone/>
              <a:tabLst/>
              <a:defRPr/>
            </a:pPr>
            <a:r>
              <a:rPr lang="es-ES" sz="3200" b="1" kern="0"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(RESOLUCIÓNES 743/13 (D), 598/14, 037/16)</a:t>
            </a:r>
          </a:p>
        </p:txBody>
      </p:sp>
    </p:spTree>
    <p:extLst>
      <p:ext uri="{BB962C8B-B14F-4D97-AF65-F5344CB8AC3E}">
        <p14:creationId xmlns:p14="http://schemas.microsoft.com/office/powerpoint/2010/main" val="218236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28 Flecha derecha"/>
          <p:cNvSpPr/>
          <p:nvPr/>
        </p:nvSpPr>
        <p:spPr>
          <a:xfrm>
            <a:off x="2391400" y="4304657"/>
            <a:ext cx="418195" cy="519545"/>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endParaRPr>
          </a:p>
        </p:txBody>
      </p:sp>
      <p:sp>
        <p:nvSpPr>
          <p:cNvPr id="5" name="129 Rectángulo"/>
          <p:cNvSpPr/>
          <p:nvPr/>
        </p:nvSpPr>
        <p:spPr>
          <a:xfrm rot="10800000" flipV="1">
            <a:off x="1729475" y="1782451"/>
            <a:ext cx="558650" cy="452854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solidFill>
                  <a:srgbClr val="000000"/>
                </a:solidFill>
                <a:effectLst>
                  <a:outerShdw blurRad="38100" dist="38100" dir="2700000" algn="tl">
                    <a:srgbClr val="000000">
                      <a:alpha val="43137"/>
                    </a:srgbClr>
                  </a:outerShdw>
                </a:effectLst>
                <a:latin typeface="Calibri"/>
              </a:rPr>
              <a:t>MARCO</a:t>
            </a:r>
          </a:p>
          <a:p>
            <a:pPr algn="ctr" defTabSz="1454603" fontAlgn="auto">
              <a:lnSpc>
                <a:spcPct val="90000"/>
              </a:lnSpc>
              <a:spcBef>
                <a:spcPts val="0"/>
              </a:spcBef>
              <a:spcAft>
                <a:spcPct val="35000"/>
              </a:spcAft>
              <a:defRPr/>
            </a:pPr>
            <a:endParaRPr lang="es-CO" sz="2000" b="1" kern="0" dirty="0">
              <a:solidFill>
                <a:srgbClr val="000000"/>
              </a:solidFill>
              <a:effectLst>
                <a:outerShdw blurRad="38100" dist="38100" dir="2700000" algn="tl">
                  <a:srgbClr val="000000">
                    <a:alpha val="43137"/>
                  </a:srgbClr>
                </a:outerShdw>
              </a:effectLst>
              <a:latin typeface="Calibri"/>
            </a:endParaRPr>
          </a:p>
          <a:p>
            <a:pPr algn="ctr" defTabSz="1454603" fontAlgn="auto">
              <a:lnSpc>
                <a:spcPct val="90000"/>
              </a:lnSpc>
              <a:spcBef>
                <a:spcPts val="0"/>
              </a:spcBef>
              <a:spcAft>
                <a:spcPct val="35000"/>
              </a:spcAft>
              <a:defRPr/>
            </a:pPr>
            <a:r>
              <a:rPr lang="es-CO" sz="1800" b="1" kern="0" dirty="0">
                <a:solidFill>
                  <a:srgbClr val="000000"/>
                </a:solidFill>
                <a:effectLst>
                  <a:outerShdw blurRad="38100" dist="38100" dir="2700000" algn="tl">
                    <a:srgbClr val="000000">
                      <a:alpha val="43137"/>
                    </a:srgbClr>
                  </a:outerShdw>
                </a:effectLst>
                <a:latin typeface="Calibri"/>
              </a:rPr>
              <a:t>NORMARIVO</a:t>
            </a:r>
          </a:p>
        </p:txBody>
      </p:sp>
      <p:sp>
        <p:nvSpPr>
          <p:cNvPr id="6" name="8 CuadroTexto"/>
          <p:cNvSpPr txBox="1">
            <a:spLocks noChangeArrowheads="1"/>
          </p:cNvSpPr>
          <p:nvPr/>
        </p:nvSpPr>
        <p:spPr bwMode="auto">
          <a:xfrm>
            <a:off x="3241644" y="1608818"/>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solidFill>
                  <a:srgbClr val="000000"/>
                </a:solidFill>
                <a:latin typeface="Calibri" panose="020F0502020204030204" pitchFamily="34" charset="0"/>
              </a:rPr>
              <a:t>2014</a:t>
            </a:r>
          </a:p>
        </p:txBody>
      </p:sp>
      <p:sp>
        <p:nvSpPr>
          <p:cNvPr id="7" name="10 CuadroTexto"/>
          <p:cNvSpPr txBox="1">
            <a:spLocks noChangeArrowheads="1"/>
          </p:cNvSpPr>
          <p:nvPr/>
        </p:nvSpPr>
        <p:spPr bwMode="auto">
          <a:xfrm>
            <a:off x="6111769" y="1680826"/>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solidFill>
                  <a:srgbClr val="000000"/>
                </a:solidFill>
                <a:latin typeface="Calibri" panose="020F0502020204030204" pitchFamily="34" charset="0"/>
              </a:rPr>
              <a:t>2015</a:t>
            </a:r>
          </a:p>
        </p:txBody>
      </p:sp>
      <p:sp>
        <p:nvSpPr>
          <p:cNvPr id="8" name="10 CuadroTexto"/>
          <p:cNvSpPr txBox="1">
            <a:spLocks noChangeArrowheads="1"/>
          </p:cNvSpPr>
          <p:nvPr/>
        </p:nvSpPr>
        <p:spPr bwMode="auto">
          <a:xfrm>
            <a:off x="8803138" y="1608818"/>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solidFill>
                  <a:srgbClr val="000000"/>
                </a:solidFill>
                <a:latin typeface="Calibri" panose="020F0502020204030204" pitchFamily="34" charset="0"/>
              </a:rPr>
              <a:t>2016</a:t>
            </a:r>
          </a:p>
        </p:txBody>
      </p:sp>
      <p:sp>
        <p:nvSpPr>
          <p:cNvPr id="9" name="134 Rectángulo"/>
          <p:cNvSpPr/>
          <p:nvPr/>
        </p:nvSpPr>
        <p:spPr>
          <a:xfrm>
            <a:off x="2593037" y="2060014"/>
            <a:ext cx="2349191"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600" b="1" kern="0" dirty="0">
                <a:solidFill>
                  <a:srgbClr val="000000"/>
                </a:solidFill>
                <a:latin typeface="Calibri" panose="020F0502020204030204" pitchFamily="34" charset="0"/>
              </a:rPr>
              <a:t>PERÍODO DE PREPARACIÓN OBLIGATORIA</a:t>
            </a:r>
          </a:p>
        </p:txBody>
      </p:sp>
      <p:sp>
        <p:nvSpPr>
          <p:cNvPr id="10" name="135 Rectángulo"/>
          <p:cNvSpPr/>
          <p:nvPr/>
        </p:nvSpPr>
        <p:spPr>
          <a:xfrm>
            <a:off x="5608090" y="2142491"/>
            <a:ext cx="2241530" cy="678892"/>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solidFill>
                  <a:srgbClr val="000000"/>
                </a:solidFill>
                <a:latin typeface="Calibri" panose="020F0502020204030204" pitchFamily="34" charset="0"/>
              </a:rPr>
              <a:t>PERÍODO DE TRANSICIÓN </a:t>
            </a:r>
          </a:p>
        </p:txBody>
      </p:sp>
      <p:sp>
        <p:nvSpPr>
          <p:cNvPr id="11" name="136 Rectángulo"/>
          <p:cNvSpPr/>
          <p:nvPr/>
        </p:nvSpPr>
        <p:spPr>
          <a:xfrm>
            <a:off x="8498227" y="2060014"/>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solidFill>
                  <a:srgbClr val="000000"/>
                </a:solidFill>
                <a:latin typeface="Calibri" panose="020F0502020204030204" pitchFamily="34" charset="0"/>
              </a:rPr>
              <a:t>PERÍODO DE APLICACIÓN </a:t>
            </a:r>
          </a:p>
        </p:txBody>
      </p:sp>
      <p:sp>
        <p:nvSpPr>
          <p:cNvPr id="12" name="12 Rectángulo"/>
          <p:cNvSpPr>
            <a:spLocks noChangeArrowheads="1"/>
          </p:cNvSpPr>
          <p:nvPr/>
        </p:nvSpPr>
        <p:spPr bwMode="auto">
          <a:xfrm>
            <a:off x="5085886" y="3330032"/>
            <a:ext cx="3268325" cy="25853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fontAlgn="auto">
              <a:spcBef>
                <a:spcPts val="0"/>
              </a:spcBef>
              <a:spcAft>
                <a:spcPts val="0"/>
              </a:spcAft>
              <a:buFontTx/>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3" name="19 Rectángulo"/>
          <p:cNvSpPr>
            <a:spLocks noChangeArrowheads="1"/>
          </p:cNvSpPr>
          <p:nvPr/>
        </p:nvSpPr>
        <p:spPr bwMode="auto">
          <a:xfrm>
            <a:off x="8600518" y="3636648"/>
            <a:ext cx="2057949" cy="193899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fontAlgn="auto">
              <a:spcBef>
                <a:spcPts val="0"/>
              </a:spcBef>
              <a:spcAft>
                <a:spcPts val="0"/>
              </a:spcAft>
              <a:defRPr/>
            </a:pPr>
            <a:r>
              <a:rPr lang="es-ES" sz="2000" b="1" kern="0" dirty="0">
                <a:solidFill>
                  <a:sysClr val="windowText" lastClr="000000"/>
                </a:solidFill>
                <a:latin typeface="Calibri" panose="020F0502020204030204" pitchFamily="34" charset="0"/>
              </a:rPr>
              <a:t>Para todos los efectos, aplicación del nuevo marco normativo a partir de las NIIF.</a:t>
            </a:r>
            <a:endParaRPr lang="es-CO" sz="2000" b="1" kern="0" dirty="0">
              <a:solidFill>
                <a:sysClr val="windowText" lastClr="000000"/>
              </a:solidFill>
              <a:latin typeface="Calibri" panose="020F0502020204030204" pitchFamily="34" charset="0"/>
            </a:endParaRPr>
          </a:p>
        </p:txBody>
      </p:sp>
      <p:sp>
        <p:nvSpPr>
          <p:cNvPr id="14" name="20 CuadroTexto"/>
          <p:cNvSpPr txBox="1">
            <a:spLocks noChangeArrowheads="1"/>
          </p:cNvSpPr>
          <p:nvPr/>
        </p:nvSpPr>
        <p:spPr bwMode="auto">
          <a:xfrm>
            <a:off x="2838579" y="3636648"/>
            <a:ext cx="2049671" cy="2031325"/>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5" name="140 Flecha derecha"/>
          <p:cNvSpPr/>
          <p:nvPr/>
        </p:nvSpPr>
        <p:spPr>
          <a:xfrm>
            <a:off x="5113851" y="2339243"/>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endParaRPr>
          </a:p>
        </p:txBody>
      </p:sp>
      <p:sp>
        <p:nvSpPr>
          <p:cNvPr id="16" name="141 Flecha derecha"/>
          <p:cNvSpPr/>
          <p:nvPr/>
        </p:nvSpPr>
        <p:spPr>
          <a:xfrm>
            <a:off x="8021242" y="2339244"/>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endParaRPr>
          </a:p>
        </p:txBody>
      </p:sp>
      <p:sp>
        <p:nvSpPr>
          <p:cNvPr id="17" name="142 Flecha izquierda y derecha"/>
          <p:cNvSpPr/>
          <p:nvPr/>
        </p:nvSpPr>
        <p:spPr>
          <a:xfrm>
            <a:off x="2593037" y="3008761"/>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endParaRPr>
          </a:p>
        </p:txBody>
      </p:sp>
      <p:sp>
        <p:nvSpPr>
          <p:cNvPr id="18" name="143 Flecha izquierda y derecha"/>
          <p:cNvSpPr/>
          <p:nvPr/>
        </p:nvSpPr>
        <p:spPr>
          <a:xfrm>
            <a:off x="5493055" y="2880234"/>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endParaRPr>
          </a:p>
        </p:txBody>
      </p:sp>
      <p:sp>
        <p:nvSpPr>
          <p:cNvPr id="19" name="144 Flecha izquierda y derecha"/>
          <p:cNvSpPr/>
          <p:nvPr/>
        </p:nvSpPr>
        <p:spPr>
          <a:xfrm>
            <a:off x="8483440" y="3078843"/>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endParaRPr>
          </a:p>
        </p:txBody>
      </p:sp>
      <p:sp>
        <p:nvSpPr>
          <p:cNvPr id="20" name="6 Rectángulo"/>
          <p:cNvSpPr/>
          <p:nvPr/>
        </p:nvSpPr>
        <p:spPr>
          <a:xfrm>
            <a:off x="-27095" y="99332"/>
            <a:ext cx="12214864" cy="1338828"/>
          </a:xfrm>
          <a:prstGeom prst="rect">
            <a:avLst/>
          </a:prstGeom>
        </p:spPr>
        <p:txBody>
          <a:bodyPr wrap="square">
            <a:spAutoFit/>
          </a:bodyPr>
          <a:lstStyle/>
          <a:p>
            <a:pPr marL="444500" indent="-444500" algn="ctr" fontAlgn="auto">
              <a:lnSpc>
                <a:spcPct val="90000"/>
              </a:lnSpc>
              <a:spcAft>
                <a:spcPct val="35000"/>
              </a:spcAft>
              <a:buSzPct val="90000"/>
              <a:defRPr/>
            </a:pPr>
            <a:r>
              <a:rPr lang="es-ES" sz="3000" b="1" dirty="0">
                <a:solidFill>
                  <a:srgbClr val="FFFFFF"/>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3644100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5"/>
                                        </p:tgtEl>
                                        <p:attrNameLst>
                                          <p:attrName>style.color</p:attrName>
                                        </p:attrNameLst>
                                      </p:cBhvr>
                                      <p:to>
                                        <a:schemeClr val="bg1"/>
                                      </p:to>
                                    </p:animClr>
                                    <p:animClr clrSpc="rgb" dir="cw">
                                      <p:cBhvr>
                                        <p:cTn id="13" dur="250" autoRev="1" fill="remove"/>
                                        <p:tgtEl>
                                          <p:spTgt spid="15"/>
                                        </p:tgtEl>
                                        <p:attrNameLst>
                                          <p:attrName>fillcolor</p:attrName>
                                        </p:attrNameLst>
                                      </p:cBhvr>
                                      <p:to>
                                        <a:schemeClr val="bg1"/>
                                      </p:to>
                                    </p:animClr>
                                    <p:set>
                                      <p:cBhvr>
                                        <p:cTn id="14" dur="250" autoRev="1" fill="remove"/>
                                        <p:tgtEl>
                                          <p:spTgt spid="15"/>
                                        </p:tgtEl>
                                        <p:attrNameLst>
                                          <p:attrName>fill.type</p:attrName>
                                        </p:attrNameLst>
                                      </p:cBhvr>
                                      <p:to>
                                        <p:strVal val="solid"/>
                                      </p:to>
                                    </p:set>
                                    <p:set>
                                      <p:cBhvr>
                                        <p:cTn id="15" dur="250" autoRev="1" fill="remove"/>
                                        <p:tgtEl>
                                          <p:spTgt spid="15"/>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6"/>
                                        </p:tgtEl>
                                        <p:attrNameLst>
                                          <p:attrName>style.color</p:attrName>
                                        </p:attrNameLst>
                                      </p:cBhvr>
                                      <p:to>
                                        <a:schemeClr val="bg1"/>
                                      </p:to>
                                    </p:animClr>
                                    <p:animClr clrSpc="rgb" dir="cw">
                                      <p:cBhvr>
                                        <p:cTn id="19" dur="250" autoRev="1" fill="remove"/>
                                        <p:tgtEl>
                                          <p:spTgt spid="16"/>
                                        </p:tgtEl>
                                        <p:attrNameLst>
                                          <p:attrName>fillcolor</p:attrName>
                                        </p:attrNameLst>
                                      </p:cBhvr>
                                      <p:to>
                                        <a:schemeClr val="bg1"/>
                                      </p:to>
                                    </p:animClr>
                                    <p:set>
                                      <p:cBhvr>
                                        <p:cTn id="20" dur="250" autoRev="1" fill="remove"/>
                                        <p:tgtEl>
                                          <p:spTgt spid="16"/>
                                        </p:tgtEl>
                                        <p:attrNameLst>
                                          <p:attrName>fill.type</p:attrName>
                                        </p:attrNameLst>
                                      </p:cBhvr>
                                      <p:to>
                                        <p:strVal val="solid"/>
                                      </p:to>
                                    </p:set>
                                    <p:set>
                                      <p:cBhvr>
                                        <p:cTn id="21" dur="25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2017068" y="3066680"/>
            <a:ext cx="3293832"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5" name="3 Rectángulo"/>
          <p:cNvSpPr/>
          <p:nvPr/>
        </p:nvSpPr>
        <p:spPr>
          <a:xfrm>
            <a:off x="6385554" y="3043617"/>
            <a:ext cx="3984442"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6" name="8 CuadroTexto"/>
          <p:cNvSpPr txBox="1">
            <a:spLocks noChangeArrowheads="1"/>
          </p:cNvSpPr>
          <p:nvPr/>
        </p:nvSpPr>
        <p:spPr bwMode="auto">
          <a:xfrm>
            <a:off x="2665140" y="2419898"/>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2017</a:t>
            </a:r>
          </a:p>
        </p:txBody>
      </p:sp>
      <p:sp>
        <p:nvSpPr>
          <p:cNvPr id="7" name="9 CuadroTexto"/>
          <p:cNvSpPr txBox="1">
            <a:spLocks noChangeArrowheads="1"/>
          </p:cNvSpPr>
          <p:nvPr/>
        </p:nvSpPr>
        <p:spPr bwMode="auto">
          <a:xfrm>
            <a:off x="7489676" y="2491906"/>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2 0 1 8</a:t>
            </a:r>
          </a:p>
        </p:txBody>
      </p:sp>
      <p:sp>
        <p:nvSpPr>
          <p:cNvPr id="8" name="12 Rectángulo"/>
          <p:cNvSpPr>
            <a:spLocks noChangeArrowheads="1"/>
          </p:cNvSpPr>
          <p:nvPr/>
        </p:nvSpPr>
        <p:spPr bwMode="auto">
          <a:xfrm>
            <a:off x="6349550" y="4763287"/>
            <a:ext cx="402044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167" b="1" kern="0" dirty="0">
                <a:solidFill>
                  <a:sysClr val="windowText" lastClr="000000"/>
                </a:solidFill>
                <a:latin typeface="Calibri"/>
              </a:rPr>
              <a:t>Enero 1: Preparación del estado de situación financiera de apertura</a:t>
            </a:r>
            <a:r>
              <a:rPr lang="es-CO" sz="2167" b="1" kern="0" dirty="0">
                <a:solidFill>
                  <a:sysClr val="windowText" lastClr="000000"/>
                </a:solidFill>
                <a:latin typeface="Calibri"/>
              </a:rPr>
              <a:t>.</a:t>
            </a:r>
          </a:p>
          <a:p>
            <a:pPr marL="380985" indent="-380985" fontAlgn="auto">
              <a:spcBef>
                <a:spcPts val="0"/>
              </a:spcBef>
              <a:spcAft>
                <a:spcPts val="0"/>
              </a:spcAft>
              <a:buAutoNum type="arabicPeriod"/>
              <a:defRPr/>
            </a:pPr>
            <a:r>
              <a:rPr lang="es-CO" sz="2167" b="1" kern="0" dirty="0">
                <a:solidFill>
                  <a:sysClr val="windowText" lastClr="000000"/>
                </a:solidFill>
                <a:latin typeface="Calibri"/>
              </a:rPr>
              <a:t>Aplicación del marco normativo.</a:t>
            </a:r>
            <a:endParaRPr lang="es-ES" sz="2333" b="1" kern="0" dirty="0">
              <a:solidFill>
                <a:sysClr val="windowText" lastClr="000000"/>
              </a:solidFill>
              <a:latin typeface="Calibri"/>
            </a:endParaRPr>
          </a:p>
        </p:txBody>
      </p:sp>
      <p:sp>
        <p:nvSpPr>
          <p:cNvPr id="9" name="20 CuadroTexto"/>
          <p:cNvSpPr txBox="1">
            <a:spLocks noChangeArrowheads="1"/>
          </p:cNvSpPr>
          <p:nvPr/>
        </p:nvSpPr>
        <p:spPr bwMode="auto">
          <a:xfrm>
            <a:off x="2017068" y="4763287"/>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67"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0" name="8 Flecha derecha"/>
          <p:cNvSpPr/>
          <p:nvPr/>
        </p:nvSpPr>
        <p:spPr>
          <a:xfrm>
            <a:off x="5485453" y="3087950"/>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1" name="9 Flecha izquierda y derecha"/>
          <p:cNvSpPr/>
          <p:nvPr/>
        </p:nvSpPr>
        <p:spPr>
          <a:xfrm>
            <a:off x="2407110" y="4237771"/>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2" name="10 Flecha izquierda y derecha"/>
          <p:cNvSpPr/>
          <p:nvPr/>
        </p:nvSpPr>
        <p:spPr>
          <a:xfrm>
            <a:off x="6961617" y="4291023"/>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3" name="Rectángulo 12"/>
          <p:cNvSpPr/>
          <p:nvPr/>
        </p:nvSpPr>
        <p:spPr>
          <a:xfrm>
            <a:off x="926174" y="224793"/>
            <a:ext cx="10404737" cy="707886"/>
          </a:xfrm>
          <a:prstGeom prst="rect">
            <a:avLst/>
          </a:prstGeom>
        </p:spPr>
        <p:txBody>
          <a:bodyPr wrap="square">
            <a:spAutoFit/>
          </a:bodyPr>
          <a:lstStyle/>
          <a:p>
            <a:pPr algn="ctr"/>
            <a:r>
              <a:rPr lang="es-ES" sz="4000" b="1" dirty="0">
                <a:solidFill>
                  <a:schemeClr val="bg1"/>
                </a:solidFill>
                <a:latin typeface="+mn-lt"/>
              </a:rPr>
              <a:t>CRONOGRAMA PARA ENTIDADES DE GOBIERNO</a:t>
            </a:r>
            <a:endParaRPr lang="es-CO" sz="4000" dirty="0">
              <a:solidFill>
                <a:schemeClr val="bg1"/>
              </a:solidFill>
              <a:latin typeface="+mn-lt"/>
            </a:endParaRPr>
          </a:p>
        </p:txBody>
      </p:sp>
      <p:sp>
        <p:nvSpPr>
          <p:cNvPr id="14" name="15 Flecha derecha"/>
          <p:cNvSpPr/>
          <p:nvPr/>
        </p:nvSpPr>
        <p:spPr>
          <a:xfrm>
            <a:off x="1366248" y="995869"/>
            <a:ext cx="8695059" cy="1974747"/>
          </a:xfrm>
          <a:prstGeom prst="rightArrow">
            <a:avLst/>
          </a:prstGeom>
          <a:ln>
            <a:solidFill>
              <a:schemeClr val="tx1"/>
            </a:solidFill>
          </a:ln>
          <a:effectLst>
            <a:glow rad="63500">
              <a:schemeClr val="accent4">
                <a:satMod val="175000"/>
                <a:alpha val="40000"/>
              </a:schemeClr>
            </a:glo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5" name="16 Grupo"/>
          <p:cNvGrpSpPr/>
          <p:nvPr/>
        </p:nvGrpSpPr>
        <p:grpSpPr>
          <a:xfrm>
            <a:off x="1458913" y="978447"/>
            <a:ext cx="7866967" cy="2736301"/>
            <a:chOff x="-382587" y="745753"/>
            <a:chExt cx="7866967" cy="2626918"/>
          </a:xfrm>
        </p:grpSpPr>
        <p:sp>
          <p:nvSpPr>
            <p:cNvPr id="16" name="17 Rectángulo"/>
            <p:cNvSpPr/>
            <p:nvPr/>
          </p:nvSpPr>
          <p:spPr>
            <a:xfrm>
              <a:off x="4287043" y="2045996"/>
              <a:ext cx="3028156" cy="1326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18 Rectángulo"/>
            <p:cNvSpPr/>
            <p:nvPr/>
          </p:nvSpPr>
          <p:spPr>
            <a:xfrm>
              <a:off x="-382587" y="745753"/>
              <a:ext cx="7866967" cy="9839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endParaRPr lang="es-ES" sz="2400" b="1" kern="1200" dirty="0"/>
            </a:p>
            <a:p>
              <a:pPr lvl="0" algn="ctr" defTabSz="933450">
                <a:lnSpc>
                  <a:spcPct val="90000"/>
                </a:lnSpc>
                <a:spcBef>
                  <a:spcPct val="0"/>
                </a:spcBef>
                <a:spcAft>
                  <a:spcPct val="35000"/>
                </a:spcAft>
              </a:pPr>
              <a:endParaRPr lang="es-ES" sz="2400" b="1" dirty="0"/>
            </a:p>
            <a:p>
              <a:pPr lvl="0" algn="ctr" defTabSz="933450">
                <a:lnSpc>
                  <a:spcPct val="90000"/>
                </a:lnSpc>
                <a:spcBef>
                  <a:spcPct val="0"/>
                </a:spcBef>
                <a:spcAft>
                  <a:spcPct val="35000"/>
                </a:spcAft>
              </a:pPr>
              <a:r>
                <a:rPr lang="es-ES" sz="2400" b="1" kern="1200" dirty="0"/>
                <a:t>Este proceso  involucra  a todas las entidades de</a:t>
              </a:r>
            </a:p>
            <a:p>
              <a:pPr lvl="0" algn="ctr" defTabSz="933450">
                <a:lnSpc>
                  <a:spcPct val="90000"/>
                </a:lnSpc>
                <a:spcBef>
                  <a:spcPct val="0"/>
                </a:spcBef>
                <a:spcAft>
                  <a:spcPct val="35000"/>
                </a:spcAft>
              </a:pPr>
              <a:r>
                <a:rPr lang="es-ES" sz="2400" b="1" kern="1200" dirty="0"/>
                <a:t> Gobierno del Sector </a:t>
              </a:r>
              <a:r>
                <a:rPr lang="es-ES" sz="2400" b="1" dirty="0"/>
                <a:t>P</a:t>
              </a:r>
              <a:r>
                <a:rPr lang="es-ES" sz="2400" b="1" kern="1200" dirty="0"/>
                <a:t>úblico </a:t>
              </a:r>
            </a:p>
          </p:txBody>
        </p:sp>
      </p:grpSp>
      <p:grpSp>
        <p:nvGrpSpPr>
          <p:cNvPr id="18" name="19 Grupo"/>
          <p:cNvGrpSpPr/>
          <p:nvPr/>
        </p:nvGrpSpPr>
        <p:grpSpPr>
          <a:xfrm>
            <a:off x="1729035" y="875909"/>
            <a:ext cx="3964261" cy="1326675"/>
            <a:chOff x="-415573" y="2045996"/>
            <a:chExt cx="3964261" cy="1326675"/>
          </a:xfrm>
        </p:grpSpPr>
        <p:sp>
          <p:nvSpPr>
            <p:cNvPr id="19" name="20 Rectángulo"/>
            <p:cNvSpPr/>
            <p:nvPr/>
          </p:nvSpPr>
          <p:spPr>
            <a:xfrm>
              <a:off x="520532" y="2045996"/>
              <a:ext cx="3028156" cy="1326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21 Rectángulo"/>
            <p:cNvSpPr/>
            <p:nvPr/>
          </p:nvSpPr>
          <p:spPr>
            <a:xfrm>
              <a:off x="-415573" y="2045996"/>
              <a:ext cx="3456385" cy="13266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endParaRPr lang="es-ES" sz="2500" b="1" kern="1200" dirty="0">
                <a:solidFill>
                  <a:srgbClr val="C00000"/>
                </a:solidFill>
              </a:endParaRPr>
            </a:p>
            <a:p>
              <a:pPr lvl="0" algn="ctr" defTabSz="933450">
                <a:lnSpc>
                  <a:spcPct val="90000"/>
                </a:lnSpc>
                <a:spcBef>
                  <a:spcPct val="0"/>
                </a:spcBef>
                <a:spcAft>
                  <a:spcPct val="35000"/>
                </a:spcAft>
              </a:pPr>
              <a:endParaRPr lang="es-ES" sz="2500" b="1" kern="1200" dirty="0">
                <a:solidFill>
                  <a:srgbClr val="C00000"/>
                </a:solidFill>
              </a:endParaRPr>
            </a:p>
          </p:txBody>
        </p:sp>
      </p:grpSp>
    </p:spTree>
    <p:extLst>
      <p:ext uri="{BB962C8B-B14F-4D97-AF65-F5344CB8AC3E}">
        <p14:creationId xmlns:p14="http://schemas.microsoft.com/office/powerpoint/2010/main" val="1142011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2530399"/>
            <a:ext cx="12191999" cy="1482810"/>
          </a:xfrm>
          <a:prstGeom prst="rect">
            <a:avLst/>
          </a:prstGeom>
          <a:solidFill>
            <a:srgbClr val="699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000" b="1" spc="-140" dirty="0">
                <a:solidFill>
                  <a:schemeClr val="bg1"/>
                </a:solidFill>
                <a:cs typeface="Calibri"/>
              </a:rPr>
              <a:t>Impactos  de  la  Implementación  de  las Normas  Contables Internacionales en Colombia</a:t>
            </a:r>
            <a:endParaRPr lang="es-CO" sz="4000" dirty="0"/>
          </a:p>
        </p:txBody>
      </p:sp>
      <p:sp>
        <p:nvSpPr>
          <p:cNvPr id="6" name="CuadroTexto 5"/>
          <p:cNvSpPr txBox="1"/>
          <p:nvPr/>
        </p:nvSpPr>
        <p:spPr>
          <a:xfrm>
            <a:off x="4898571" y="4719725"/>
            <a:ext cx="6607630" cy="1200329"/>
          </a:xfrm>
          <a:prstGeom prst="rect">
            <a:avLst/>
          </a:prstGeom>
          <a:noFill/>
        </p:spPr>
        <p:txBody>
          <a:bodyPr wrap="square" rtlCol="0">
            <a:spAutoFit/>
          </a:bodyPr>
          <a:lstStyle/>
          <a:p>
            <a:pPr algn="ctr"/>
            <a:r>
              <a:rPr lang="es-CO" sz="2800" b="1" spc="-170" dirty="0">
                <a:solidFill>
                  <a:srgbClr val="FF0000"/>
                </a:solidFill>
                <a:latin typeface="Calibri"/>
                <a:cs typeface="Calibri"/>
              </a:rPr>
              <a:t>  </a:t>
            </a:r>
            <a:r>
              <a:rPr lang="es-CO" sz="4000" b="1" spc="-170" dirty="0">
                <a:solidFill>
                  <a:schemeClr val="accent6">
                    <a:lumMod val="50000"/>
                  </a:schemeClr>
                </a:solidFill>
                <a:latin typeface="Calibri"/>
                <a:cs typeface="Calibri"/>
              </a:rPr>
              <a:t>Pedro </a:t>
            </a:r>
            <a:r>
              <a:rPr lang="es-CO" sz="4000" b="1" spc="-120" dirty="0">
                <a:solidFill>
                  <a:schemeClr val="accent6">
                    <a:lumMod val="50000"/>
                  </a:schemeClr>
                </a:solidFill>
                <a:latin typeface="Calibri"/>
                <a:cs typeface="Calibri"/>
              </a:rPr>
              <a:t>Luis </a:t>
            </a:r>
            <a:r>
              <a:rPr lang="es-CO" sz="4000" b="1" spc="-160" dirty="0">
                <a:solidFill>
                  <a:schemeClr val="accent6">
                    <a:lumMod val="50000"/>
                  </a:schemeClr>
                </a:solidFill>
                <a:latin typeface="Calibri"/>
                <a:cs typeface="Calibri"/>
              </a:rPr>
              <a:t>Bohórquez </a:t>
            </a:r>
            <a:r>
              <a:rPr lang="es-CO" sz="4000" b="1" spc="-150" dirty="0">
                <a:solidFill>
                  <a:schemeClr val="accent6">
                    <a:lumMod val="50000"/>
                  </a:schemeClr>
                </a:solidFill>
                <a:latin typeface="Calibri"/>
                <a:cs typeface="Calibri"/>
              </a:rPr>
              <a:t>Ramírez </a:t>
            </a:r>
          </a:p>
          <a:p>
            <a:pPr algn="ctr"/>
            <a:r>
              <a:rPr lang="es-CO" sz="3200" b="1" spc="-160" dirty="0">
                <a:solidFill>
                  <a:schemeClr val="accent6">
                    <a:lumMod val="50000"/>
                  </a:schemeClr>
                </a:solidFill>
                <a:latin typeface="Calibri"/>
                <a:cs typeface="Calibri"/>
              </a:rPr>
              <a:t> Contador  </a:t>
            </a:r>
            <a:r>
              <a:rPr lang="es-CO" sz="3200" b="1" spc="-155" dirty="0">
                <a:solidFill>
                  <a:schemeClr val="accent6">
                    <a:lumMod val="50000"/>
                  </a:schemeClr>
                </a:solidFill>
                <a:latin typeface="Calibri"/>
                <a:cs typeface="Calibri"/>
              </a:rPr>
              <a:t>General  </a:t>
            </a:r>
            <a:r>
              <a:rPr lang="es-CO" sz="3200" b="1" spc="-165" dirty="0">
                <a:solidFill>
                  <a:schemeClr val="accent6">
                    <a:lumMod val="50000"/>
                  </a:schemeClr>
                </a:solidFill>
                <a:latin typeface="Calibri"/>
                <a:cs typeface="Calibri"/>
              </a:rPr>
              <a:t>de  </a:t>
            </a:r>
            <a:r>
              <a:rPr lang="es-CO" sz="3200" b="1" spc="-105" dirty="0">
                <a:solidFill>
                  <a:schemeClr val="accent6">
                    <a:lumMod val="50000"/>
                  </a:schemeClr>
                </a:solidFill>
                <a:latin typeface="Calibri"/>
                <a:cs typeface="Calibri"/>
              </a:rPr>
              <a:t>la</a:t>
            </a:r>
            <a:r>
              <a:rPr lang="es-CO" sz="3200" b="1" spc="-70" dirty="0">
                <a:solidFill>
                  <a:schemeClr val="accent6">
                    <a:lumMod val="50000"/>
                  </a:schemeClr>
                </a:solidFill>
                <a:latin typeface="Calibri"/>
                <a:cs typeface="Calibri"/>
              </a:rPr>
              <a:t> </a:t>
            </a:r>
            <a:r>
              <a:rPr lang="es-CO" sz="3200" b="1" spc="-150" dirty="0">
                <a:solidFill>
                  <a:schemeClr val="accent6">
                    <a:lumMod val="50000"/>
                  </a:schemeClr>
                </a:solidFill>
                <a:latin typeface="Calibri"/>
                <a:cs typeface="Calibri"/>
              </a:rPr>
              <a:t>Nación</a:t>
            </a:r>
            <a:endParaRPr lang="es-CO" sz="3200" b="1" dirty="0">
              <a:solidFill>
                <a:schemeClr val="accent6">
                  <a:lumMod val="50000"/>
                </a:schemeClr>
              </a:solidFill>
            </a:endParaRPr>
          </a:p>
        </p:txBody>
      </p:sp>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26" y="4094323"/>
            <a:ext cx="2843599" cy="2328022"/>
          </a:xfrm>
          <a:prstGeom prst="ellipse">
            <a:avLst/>
          </a:prstGeom>
        </p:spPr>
      </p:pic>
      <p:pic>
        <p:nvPicPr>
          <p:cNvPr id="8" name="Imagen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30240" y="76200"/>
            <a:ext cx="1731517" cy="2242457"/>
          </a:xfrm>
          <a:prstGeom prst="rect">
            <a:avLst/>
          </a:prstGeom>
        </p:spPr>
      </p:pic>
    </p:spTree>
    <p:extLst>
      <p:ext uri="{BB962C8B-B14F-4D97-AF65-F5344CB8AC3E}">
        <p14:creationId xmlns:p14="http://schemas.microsoft.com/office/powerpoint/2010/main" val="2487479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3"/>
          <p:cNvSpPr>
            <a:spLocks noGrp="1"/>
          </p:cNvSpPr>
          <p:nvPr>
            <p:ph type="sldNum" sz="quarter" idx="4294967295"/>
          </p:nvPr>
        </p:nvSpPr>
        <p:spPr>
          <a:xfrm>
            <a:off x="125413" y="5388240"/>
            <a:ext cx="1905000" cy="269875"/>
          </a:xfrm>
          <a:prstGeom prst="rect">
            <a:avLst/>
          </a:prstGeom>
        </p:spPr>
        <p:txBody>
          <a:bodyPr/>
          <a:lstStyle/>
          <a:p>
            <a:pPr>
              <a:defRPr/>
            </a:pPr>
            <a:fld id="{BD78BF63-D6E5-49D8-99EB-4D36175B83F1}" type="slidenum">
              <a:rPr lang="es-ES_tradnl" smtClean="0"/>
              <a:pPr>
                <a:defRPr/>
              </a:pPr>
              <a:t>20</a:t>
            </a:fld>
            <a:endParaRPr lang="es-ES_tradnl" dirty="0"/>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93" y="65314"/>
            <a:ext cx="12228593" cy="6656884"/>
          </a:xfrm>
          <a:prstGeom prst="rect">
            <a:avLst/>
          </a:prstGeom>
        </p:spPr>
      </p:pic>
    </p:spTree>
    <p:extLst>
      <p:ext uri="{BB962C8B-B14F-4D97-AF65-F5344CB8AC3E}">
        <p14:creationId xmlns:p14="http://schemas.microsoft.com/office/powerpoint/2010/main" val="2744079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3419" y="261253"/>
            <a:ext cx="2448272" cy="2137420"/>
          </a:xfrm>
          <a:prstGeom prst="ellipse">
            <a:avLst/>
          </a:prstGeom>
        </p:spPr>
      </p:pic>
      <p:sp>
        <p:nvSpPr>
          <p:cNvPr id="3" name="6 Flecha abajo"/>
          <p:cNvSpPr/>
          <p:nvPr/>
        </p:nvSpPr>
        <p:spPr bwMode="auto">
          <a:xfrm>
            <a:off x="7438812" y="1102529"/>
            <a:ext cx="690991" cy="1224136"/>
          </a:xfrm>
          <a:prstGeom prst="downArrow">
            <a:avLst>
              <a:gd name="adj1" fmla="val 50000"/>
              <a:gd name="adj2" fmla="val 53605"/>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3600" b="0" i="0" u="none" strike="noStrike" cap="none" normalizeH="0" baseline="0">
              <a:ln>
                <a:noFill/>
              </a:ln>
              <a:solidFill>
                <a:schemeClr val="tx1"/>
              </a:solidFill>
              <a:effectLst/>
              <a:latin typeface="Times New Roman" pitchFamily="18" charset="0"/>
            </a:endParaRPr>
          </a:p>
        </p:txBody>
      </p:sp>
      <p:sp>
        <p:nvSpPr>
          <p:cNvPr id="4" name="7 Rectángulo"/>
          <p:cNvSpPr/>
          <p:nvPr/>
        </p:nvSpPr>
        <p:spPr bwMode="auto">
          <a:xfrm>
            <a:off x="6329603" y="2583734"/>
            <a:ext cx="4599654" cy="3577580"/>
          </a:xfrm>
          <a:prstGeom prst="rect">
            <a:avLst/>
          </a:prstGeom>
          <a:solidFill>
            <a:srgbClr val="378D7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3600" b="1" dirty="0">
                <a:solidFill>
                  <a:schemeClr val="bg1"/>
                </a:solidFill>
                <a:latin typeface="Times New Roman" pitchFamily="18" charset="0"/>
              </a:rPr>
              <a:t>RESOLUCIÓN 533</a:t>
            </a:r>
          </a:p>
          <a:p>
            <a:pPr marL="0" marR="0" indent="0" algn="ctr" defTabSz="914400" rtl="0" eaLnBrk="0" fontAlgn="base" latinLnBrk="0" hangingPunct="0">
              <a:lnSpc>
                <a:spcPct val="100000"/>
              </a:lnSpc>
              <a:spcBef>
                <a:spcPct val="0"/>
              </a:spcBef>
              <a:spcAft>
                <a:spcPct val="0"/>
              </a:spcAft>
              <a:buClrTx/>
              <a:buSzTx/>
              <a:buFontTx/>
              <a:buNone/>
              <a:tabLst/>
            </a:pPr>
            <a:r>
              <a:rPr lang="es-CO" sz="3600" b="1" dirty="0">
                <a:solidFill>
                  <a:schemeClr val="bg1"/>
                </a:solidFill>
                <a:latin typeface="Times New Roman" pitchFamily="18" charset="0"/>
              </a:rPr>
              <a:t> </a:t>
            </a:r>
            <a:r>
              <a:rPr lang="es-CO" sz="2800" b="1" dirty="0">
                <a:solidFill>
                  <a:schemeClr val="bg1"/>
                </a:solidFill>
                <a:latin typeface="Times New Roman" pitchFamily="18" charset="0"/>
              </a:rPr>
              <a:t>(8-10-15) </a:t>
            </a:r>
          </a:p>
          <a:p>
            <a:pPr marL="0" marR="0" indent="0" algn="ctr" defTabSz="914400" rtl="0" eaLnBrk="0" fontAlgn="base" latinLnBrk="0" hangingPunct="0">
              <a:lnSpc>
                <a:spcPct val="100000"/>
              </a:lnSpc>
              <a:spcBef>
                <a:spcPct val="0"/>
              </a:spcBef>
              <a:spcAft>
                <a:spcPct val="0"/>
              </a:spcAft>
              <a:buClrTx/>
              <a:buSzTx/>
              <a:buFontTx/>
              <a:buNone/>
              <a:tabLst/>
            </a:pPr>
            <a:r>
              <a:rPr lang="es-CO" sz="3200" b="1" dirty="0">
                <a:solidFill>
                  <a:schemeClr val="bg1"/>
                </a:solidFill>
                <a:latin typeface="Times New Roman" pitchFamily="18" charset="0"/>
              </a:rPr>
              <a:t>Incorpora en el Régimen de Contabilidad Pública, el Marco Normativo Aplicable a Entidades de Gobierno </a:t>
            </a:r>
            <a:endParaRPr kumimoji="0" lang="es-CO" sz="3200" b="1" i="0" u="none" strike="noStrike" cap="none" normalizeH="0" baseline="0" dirty="0">
              <a:ln>
                <a:noFill/>
              </a:ln>
              <a:solidFill>
                <a:schemeClr val="bg1"/>
              </a:solidFill>
              <a:effectLst/>
              <a:latin typeface="Times New Roman" pitchFamily="18" charset="0"/>
            </a:endParaRPr>
          </a:p>
        </p:txBody>
      </p:sp>
      <p:pic>
        <p:nvPicPr>
          <p:cNvPr id="5" name="Picture 2" descr="D:\BACKUP 03 MARZO 2016\Desktop\Nueva carpeta\Gobiern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9571" y="2583734"/>
            <a:ext cx="4860032" cy="3577580"/>
          </a:xfrm>
          <a:prstGeom prst="rect">
            <a:avLst/>
          </a:prstGeom>
          <a:noFill/>
          <a:extLst>
            <a:ext uri="{909E8E84-426E-40DD-AFC4-6F175D3DCCD1}">
              <a14:hiddenFill xmlns:a14="http://schemas.microsoft.com/office/drawing/2010/main">
                <a:solidFill>
                  <a:srgbClr val="FFFFFF"/>
                </a:solidFill>
              </a14:hiddenFill>
            </a:ext>
          </a:extLst>
        </p:spPr>
      </p:pic>
      <p:sp>
        <p:nvSpPr>
          <p:cNvPr id="6" name="10 Flecha abajo"/>
          <p:cNvSpPr/>
          <p:nvPr/>
        </p:nvSpPr>
        <p:spPr bwMode="auto">
          <a:xfrm>
            <a:off x="3593299" y="1102529"/>
            <a:ext cx="720080" cy="1224136"/>
          </a:xfrm>
          <a:prstGeom prst="downArrow">
            <a:avLst>
              <a:gd name="adj1" fmla="val 50000"/>
              <a:gd name="adj2" fmla="val 53605"/>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36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35775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6"/>
          <p:cNvGraphicFramePr/>
          <p:nvPr>
            <p:extLst>
              <p:ext uri="{D42A27DB-BD31-4B8C-83A1-F6EECF244321}">
                <p14:modId xmlns:p14="http://schemas.microsoft.com/office/powerpoint/2010/main" val="261418531"/>
              </p:ext>
            </p:extLst>
          </p:nvPr>
        </p:nvGraphicFramePr>
        <p:xfrm>
          <a:off x="3787741" y="88900"/>
          <a:ext cx="8404259" cy="618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agrama de flujo: proceso 7"/>
          <p:cNvSpPr/>
          <p:nvPr/>
        </p:nvSpPr>
        <p:spPr>
          <a:xfrm>
            <a:off x="9979620" y="2086610"/>
            <a:ext cx="1656184" cy="2566166"/>
          </a:xfrm>
          <a:prstGeom prst="flowChart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2400" b="1" dirty="0">
                <a:solidFill>
                  <a:schemeClr val="tx1"/>
                </a:solidFill>
              </a:rPr>
              <a:t>Las cifras </a:t>
            </a:r>
          </a:p>
          <a:p>
            <a:pPr algn="ctr"/>
            <a:r>
              <a:rPr lang="es-CO" sz="2400" b="1" dirty="0">
                <a:solidFill>
                  <a:schemeClr val="tx1"/>
                </a:solidFill>
              </a:rPr>
              <a:t>del País dependen </a:t>
            </a:r>
          </a:p>
          <a:p>
            <a:pPr algn="ctr"/>
            <a:r>
              <a:rPr lang="es-CO" sz="2400" b="1" dirty="0">
                <a:solidFill>
                  <a:schemeClr val="tx1"/>
                </a:solidFill>
              </a:rPr>
              <a:t>de TODOS.. Los</a:t>
            </a:r>
          </a:p>
          <a:p>
            <a:pPr algn="ctr"/>
            <a:r>
              <a:rPr lang="es-CO" sz="2400" b="1" dirty="0">
                <a:solidFill>
                  <a:schemeClr val="tx1"/>
                </a:solidFill>
              </a:rPr>
              <a:t>Regulados </a:t>
            </a:r>
            <a:endParaRPr lang="es-CO" sz="2400" b="1" dirty="0">
              <a:solidFill>
                <a:srgbClr val="C00000"/>
              </a:solidFill>
            </a:endParaRPr>
          </a:p>
        </p:txBody>
      </p:sp>
      <p:pic>
        <p:nvPicPr>
          <p:cNvPr id="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 y="12700"/>
            <a:ext cx="7023101" cy="650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20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69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83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10629" y="142280"/>
            <a:ext cx="12077700" cy="789542"/>
          </a:xfrm>
          <a:prstGeom prst="rect">
            <a:avLst/>
          </a:prstGeom>
        </p:spPr>
        <p:txBody>
          <a:bodyPr>
            <a:noAutofit/>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sz="4000" kern="0" dirty="0">
                <a:solidFill>
                  <a:schemeClr val="bg1"/>
                </a:solidFill>
              </a:rPr>
              <a:t>¿Por qué se dio la Modificación del Cronograma de Implementación?</a:t>
            </a:r>
          </a:p>
        </p:txBody>
      </p:sp>
      <p:graphicFrame>
        <p:nvGraphicFramePr>
          <p:cNvPr id="5" name="Diagrama 11"/>
          <p:cNvGraphicFramePr/>
          <p:nvPr>
            <p:extLst>
              <p:ext uri="{D42A27DB-BD31-4B8C-83A1-F6EECF244321}">
                <p14:modId xmlns:p14="http://schemas.microsoft.com/office/powerpoint/2010/main" val="3875484670"/>
              </p:ext>
            </p:extLst>
          </p:nvPr>
        </p:nvGraphicFramePr>
        <p:xfrm>
          <a:off x="728998" y="1688672"/>
          <a:ext cx="10809859" cy="460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9248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6"/>
          <p:cNvGraphicFramePr/>
          <p:nvPr>
            <p:extLst>
              <p:ext uri="{D42A27DB-BD31-4B8C-83A1-F6EECF244321}">
                <p14:modId xmlns:p14="http://schemas.microsoft.com/office/powerpoint/2010/main" val="3516245086"/>
              </p:ext>
            </p:extLst>
          </p:nvPr>
        </p:nvGraphicFramePr>
        <p:xfrm>
          <a:off x="697037" y="1495732"/>
          <a:ext cx="6156685" cy="5152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12 Grupo"/>
          <p:cNvGrpSpPr/>
          <p:nvPr/>
        </p:nvGrpSpPr>
        <p:grpSpPr>
          <a:xfrm>
            <a:off x="5098579" y="5549801"/>
            <a:ext cx="5247042" cy="975766"/>
            <a:chOff x="97678" y="2197045"/>
            <a:chExt cx="5274354" cy="2000973"/>
          </a:xfrm>
        </p:grpSpPr>
        <p:sp>
          <p:nvSpPr>
            <p:cNvPr id="5" name="13 Rectángulo redondeado"/>
            <p:cNvSpPr/>
            <p:nvPr/>
          </p:nvSpPr>
          <p:spPr>
            <a:xfrm>
              <a:off x="786962" y="2197045"/>
              <a:ext cx="4518635" cy="2000973"/>
            </a:xfrm>
            <a:prstGeom prst="roundRect">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14 Rectángulo"/>
            <p:cNvSpPr/>
            <p:nvPr/>
          </p:nvSpPr>
          <p:spPr>
            <a:xfrm>
              <a:off x="97678" y="2261248"/>
              <a:ext cx="5274354" cy="18056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3018" tIns="68580" rIns="68580" bIns="68580" numCol="1" spcCol="1270" anchor="ctr" anchorCtr="0">
              <a:noAutofit/>
            </a:bodyPr>
            <a:lstStyle/>
            <a:p>
              <a:pPr lvl="0" algn="l" defTabSz="800100">
                <a:lnSpc>
                  <a:spcPct val="90000"/>
                </a:lnSpc>
                <a:spcBef>
                  <a:spcPct val="0"/>
                </a:spcBef>
                <a:spcAft>
                  <a:spcPct val="35000"/>
                </a:spcAft>
              </a:pPr>
              <a:r>
                <a:rPr lang="es-ES" sz="1800" b="1" kern="1200" dirty="0">
                  <a:solidFill>
                    <a:srgbClr val="C00000"/>
                  </a:solidFill>
                </a:rPr>
                <a:t>Garantizar</a:t>
              </a:r>
              <a:r>
                <a:rPr lang="es-ES" sz="1800" b="1" kern="1200" dirty="0"/>
                <a:t> que la información financiera de los primeros Estados Financieros conforme a la Res. 533 de 2015</a:t>
              </a:r>
            </a:p>
          </p:txBody>
        </p:sp>
      </p:grpSp>
      <p:grpSp>
        <p:nvGrpSpPr>
          <p:cNvPr id="7" name="15 Grupo"/>
          <p:cNvGrpSpPr/>
          <p:nvPr/>
        </p:nvGrpSpPr>
        <p:grpSpPr>
          <a:xfrm>
            <a:off x="5593581" y="2928706"/>
            <a:ext cx="4671651" cy="1266494"/>
            <a:chOff x="-167480" y="2725494"/>
            <a:chExt cx="5473076" cy="1687502"/>
          </a:xfrm>
        </p:grpSpPr>
        <p:sp>
          <p:nvSpPr>
            <p:cNvPr id="8" name="16 Rectángulo redondeado"/>
            <p:cNvSpPr/>
            <p:nvPr/>
          </p:nvSpPr>
          <p:spPr>
            <a:xfrm>
              <a:off x="692505" y="2725494"/>
              <a:ext cx="4613091" cy="1687502"/>
            </a:xfrm>
            <a:prstGeom prst="roundRect">
              <a:avLst>
                <a:gd name="adj" fmla="val 50000"/>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17 Rectángulo"/>
            <p:cNvSpPr/>
            <p:nvPr/>
          </p:nvSpPr>
          <p:spPr>
            <a:xfrm>
              <a:off x="-167480" y="2805980"/>
              <a:ext cx="5432809" cy="15636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3018" tIns="68580" rIns="68580" bIns="68580" numCol="1" spcCol="1270" anchor="ctr" anchorCtr="0">
              <a:noAutofit/>
            </a:bodyPr>
            <a:lstStyle/>
            <a:p>
              <a:pPr lvl="0"/>
              <a:r>
                <a:rPr lang="es-ES" sz="1800" b="1" dirty="0">
                  <a:solidFill>
                    <a:srgbClr val="C00000"/>
                  </a:solidFill>
                </a:rPr>
                <a:t>Cumpla</a:t>
              </a:r>
              <a:r>
                <a:rPr lang="es-ES" sz="1800" b="1" dirty="0"/>
                <a:t> con las características cualitativas fundamentales de la información financiera: </a:t>
              </a:r>
              <a:r>
                <a:rPr lang="es-ES" sz="1800" b="1" dirty="0">
                  <a:solidFill>
                    <a:srgbClr val="C00000"/>
                  </a:solidFill>
                </a:rPr>
                <a:t>Relevancia y Representación fiel</a:t>
              </a:r>
            </a:p>
          </p:txBody>
        </p:sp>
      </p:grpSp>
      <p:sp>
        <p:nvSpPr>
          <p:cNvPr id="10" name="7 Elipse"/>
          <p:cNvSpPr/>
          <p:nvPr/>
        </p:nvSpPr>
        <p:spPr>
          <a:xfrm>
            <a:off x="6088399" y="1757769"/>
            <a:ext cx="1487620" cy="1295169"/>
          </a:xfrm>
          <a:prstGeom prst="ellipse">
            <a:avLst/>
          </a:prstGeom>
          <a:blipFill>
            <a:blip r:embed="rId7" cstate="email">
              <a:extLst>
                <a:ext uri="{28A0092B-C50C-407E-A947-70E740481C1C}">
                  <a14:useLocalDpi xmlns:a14="http://schemas.microsoft.com/office/drawing/2010/main"/>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1" name="11 Elipse"/>
          <p:cNvSpPr/>
          <p:nvPr/>
        </p:nvSpPr>
        <p:spPr>
          <a:xfrm>
            <a:off x="5953621" y="4255606"/>
            <a:ext cx="1502473" cy="1348188"/>
          </a:xfrm>
          <a:prstGeom prst="ellipse">
            <a:avLst/>
          </a:prstGeom>
          <a:blipFill rotWithShape="1">
            <a:blip r:embed="rId8" cstate="email">
              <a:extLst>
                <a:ext uri="{28A0092B-C50C-407E-A947-70E740481C1C}">
                  <a14:useLocalDpi xmlns:a14="http://schemas.microsoft.com/office/drawing/2010/main"/>
                </a:ext>
              </a:extLst>
            </a:blip>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2" name="18 Elipse"/>
          <p:cNvSpPr/>
          <p:nvPr/>
        </p:nvSpPr>
        <p:spPr bwMode="auto">
          <a:xfrm>
            <a:off x="7537797" y="4703811"/>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13" name="19 Elipse"/>
          <p:cNvSpPr/>
          <p:nvPr/>
        </p:nvSpPr>
        <p:spPr bwMode="auto">
          <a:xfrm>
            <a:off x="7753821" y="4271763"/>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14" name="20 Elipse"/>
          <p:cNvSpPr/>
          <p:nvPr/>
        </p:nvSpPr>
        <p:spPr bwMode="auto">
          <a:xfrm>
            <a:off x="7646147" y="4487787"/>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15" name="21 Elipse"/>
          <p:cNvSpPr/>
          <p:nvPr/>
        </p:nvSpPr>
        <p:spPr bwMode="auto">
          <a:xfrm>
            <a:off x="8261147" y="2072708"/>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16" name="22 Elipse"/>
          <p:cNvSpPr/>
          <p:nvPr/>
        </p:nvSpPr>
        <p:spPr bwMode="auto">
          <a:xfrm>
            <a:off x="8215049" y="2328386"/>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17" name="24 Elipse"/>
          <p:cNvSpPr/>
          <p:nvPr/>
        </p:nvSpPr>
        <p:spPr bwMode="auto">
          <a:xfrm>
            <a:off x="8155990" y="2574252"/>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18" name="25 Elipse"/>
          <p:cNvSpPr/>
          <p:nvPr/>
        </p:nvSpPr>
        <p:spPr bwMode="auto">
          <a:xfrm>
            <a:off x="8413547" y="2225108"/>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19" name="26 Elipse"/>
          <p:cNvSpPr/>
          <p:nvPr/>
        </p:nvSpPr>
        <p:spPr bwMode="auto">
          <a:xfrm>
            <a:off x="8565947" y="2377508"/>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20" name="27 Elipse"/>
          <p:cNvSpPr/>
          <p:nvPr/>
        </p:nvSpPr>
        <p:spPr bwMode="auto">
          <a:xfrm>
            <a:off x="8040276" y="214935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21" name="28 Elipse"/>
          <p:cNvSpPr/>
          <p:nvPr/>
        </p:nvSpPr>
        <p:spPr bwMode="auto">
          <a:xfrm>
            <a:off x="7871943" y="2293287"/>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a:ln>
                <a:noFill/>
              </a:ln>
              <a:solidFill>
                <a:schemeClr val="tx1"/>
              </a:solidFill>
              <a:effectLst/>
              <a:latin typeface="Times New Roman" pitchFamily="18" charset="0"/>
            </a:endParaRPr>
          </a:p>
        </p:txBody>
      </p:sp>
      <p:sp>
        <p:nvSpPr>
          <p:cNvPr id="24" name="Rectángulo 23"/>
          <p:cNvSpPr/>
          <p:nvPr/>
        </p:nvSpPr>
        <p:spPr>
          <a:xfrm>
            <a:off x="1945040" y="320304"/>
            <a:ext cx="8313494" cy="707886"/>
          </a:xfrm>
          <a:prstGeom prst="rect">
            <a:avLst/>
          </a:prstGeom>
        </p:spPr>
        <p:txBody>
          <a:bodyPr wrap="none">
            <a:spAutoFit/>
          </a:bodyPr>
          <a:lstStyle/>
          <a:p>
            <a:r>
              <a:rPr lang="es-CO" sz="4000" kern="0" dirty="0">
                <a:solidFill>
                  <a:schemeClr val="bg1"/>
                </a:solidFill>
              </a:rPr>
              <a:t>Importancia del Saneamiento Contable</a:t>
            </a:r>
          </a:p>
        </p:txBody>
      </p:sp>
    </p:spTree>
    <p:extLst>
      <p:ext uri="{BB962C8B-B14F-4D97-AF65-F5344CB8AC3E}">
        <p14:creationId xmlns:p14="http://schemas.microsoft.com/office/powerpoint/2010/main" val="10637106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p:nvPr/>
        </p:nvSpPr>
        <p:spPr>
          <a:xfrm>
            <a:off x="1240971" y="402771"/>
            <a:ext cx="3615004" cy="452431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a:ln>
            <a:solidFill>
              <a:schemeClr val="tx1"/>
            </a:solidFill>
          </a:ln>
          <a:effectLst>
            <a:glow rad="63500">
              <a:schemeClr val="accent6">
                <a:satMod val="175000"/>
                <a:alpha val="40000"/>
              </a:schemeClr>
            </a:glow>
          </a:effectLst>
        </p:spPr>
        <p:txBody>
          <a:bodyPr wrap="square">
            <a:spAutoFit/>
          </a:bodyPr>
          <a:lstStyle/>
          <a:p>
            <a:pPr algn="ctr"/>
            <a:r>
              <a:rPr lang="es-CO" sz="3600" b="1" dirty="0"/>
              <a:t>LEY 1819  </a:t>
            </a:r>
          </a:p>
          <a:p>
            <a:pPr algn="ctr"/>
            <a:r>
              <a:rPr lang="es-CO" sz="3600" b="1" dirty="0"/>
              <a:t>(29-12-16)</a:t>
            </a:r>
          </a:p>
          <a:p>
            <a:endParaRPr lang="es-CO" sz="2400" dirty="0"/>
          </a:p>
          <a:p>
            <a:pPr algn="just"/>
            <a:r>
              <a:rPr lang="es-CO" sz="2400" b="1" dirty="0"/>
              <a:t>Por medio de la cual se adopta una reforma tributaria estructural, se fortalecen los mecanismos para la lucha contra la evasión y la elusión fiscal, y se dictan otras disposiciones.</a:t>
            </a:r>
          </a:p>
        </p:txBody>
      </p:sp>
      <p:sp>
        <p:nvSpPr>
          <p:cNvPr id="3" name="5 CuadroTexto"/>
          <p:cNvSpPr txBox="1"/>
          <p:nvPr/>
        </p:nvSpPr>
        <p:spPr>
          <a:xfrm>
            <a:off x="5399381" y="525881"/>
            <a:ext cx="5889104" cy="4278094"/>
          </a:xfrm>
          <a:prstGeom prst="rect">
            <a:avLst/>
          </a:prstGeom>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lin ang="13500000" scaled="1"/>
            <a:tileRect/>
          </a:gradFill>
          <a:ln>
            <a:solidFill>
              <a:schemeClr val="tx1"/>
            </a:solidFill>
          </a:ln>
          <a:effectLst>
            <a:glow rad="63500">
              <a:schemeClr val="accent6">
                <a:satMod val="175000"/>
                <a:alpha val="40000"/>
              </a:schemeClr>
            </a:glow>
          </a:effectLst>
        </p:spPr>
        <p:txBody>
          <a:bodyPr wrap="square" rtlCol="0">
            <a:spAutoFit/>
          </a:bodyPr>
          <a:lstStyle/>
          <a:p>
            <a:pPr algn="ctr"/>
            <a:r>
              <a:rPr lang="es-CO" sz="2800" b="1" dirty="0"/>
              <a:t>ARTÍCULO 355. SANEAMIENTO </a:t>
            </a:r>
          </a:p>
          <a:p>
            <a:pPr algn="ctr"/>
            <a:r>
              <a:rPr lang="es-CO" sz="2800" b="1" dirty="0"/>
              <a:t>  CONTABLE. </a:t>
            </a:r>
          </a:p>
          <a:p>
            <a:pPr algn="just"/>
            <a:r>
              <a:rPr lang="es-CO" sz="2400" b="1" dirty="0"/>
              <a:t>Las entidades territoriales deberán adelantar el proceso de depuración contable a que se refiere el artículo 59 de la Ley 17 39 de 2014, modificado por el artículo 261 de la Ley  1753 de 2015. El término para adelantar dicho proceso será de dos (2) años contados a partir de la vigencia de la presente ley. El cumplimiento de esta obligación deberá ser verificado por las contralorías territoriales.</a:t>
            </a:r>
          </a:p>
        </p:txBody>
      </p:sp>
      <p:sp>
        <p:nvSpPr>
          <p:cNvPr id="4" name="1 Flecha curvada hacia arriba"/>
          <p:cNvSpPr/>
          <p:nvPr/>
        </p:nvSpPr>
        <p:spPr bwMode="auto">
          <a:xfrm>
            <a:off x="3350044" y="5002727"/>
            <a:ext cx="6068776" cy="1155428"/>
          </a:xfrm>
          <a:prstGeom prst="curvedUpArrow">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711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bohorquez\Downloads\Pregunta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86" y="1"/>
            <a:ext cx="12202886" cy="626171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0" y="6307178"/>
            <a:ext cx="5024936" cy="276999"/>
          </a:xfrm>
          <a:prstGeom prst="rect">
            <a:avLst/>
          </a:prstGeom>
          <a:noFill/>
        </p:spPr>
        <p:txBody>
          <a:bodyPr wrap="square" rtlCol="0">
            <a:spAutoFit/>
          </a:bodyPr>
          <a:lstStyle/>
          <a:p>
            <a:r>
              <a:rPr lang="es-CO" sz="1200" b="1" dirty="0">
                <a:latin typeface="+mn-lt"/>
              </a:rPr>
              <a:t>Fecha de corte: 4 de septiembre de 2017</a:t>
            </a:r>
          </a:p>
        </p:txBody>
      </p:sp>
    </p:spTree>
    <p:extLst>
      <p:ext uri="{BB962C8B-B14F-4D97-AF65-F5344CB8AC3E}">
        <p14:creationId xmlns:p14="http://schemas.microsoft.com/office/powerpoint/2010/main" val="3449067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bohorquez\Downloads\Pregunta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888"/>
            <a:ext cx="12192000" cy="627148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0" y="6282377"/>
            <a:ext cx="5024936" cy="276999"/>
          </a:xfrm>
          <a:prstGeom prst="rect">
            <a:avLst/>
          </a:prstGeom>
          <a:noFill/>
        </p:spPr>
        <p:txBody>
          <a:bodyPr wrap="square" rtlCol="0">
            <a:spAutoFit/>
          </a:bodyPr>
          <a:lstStyle/>
          <a:p>
            <a:r>
              <a:rPr lang="es-CO" sz="1200" b="1" dirty="0">
                <a:latin typeface="+mn-lt"/>
              </a:rPr>
              <a:t>Fecha de corte: 4 de septiembre de 2017</a:t>
            </a:r>
          </a:p>
        </p:txBody>
      </p:sp>
    </p:spTree>
    <p:extLst>
      <p:ext uri="{BB962C8B-B14F-4D97-AF65-F5344CB8AC3E}">
        <p14:creationId xmlns:p14="http://schemas.microsoft.com/office/powerpoint/2010/main" val="881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bohorquez\Downloads\Pregunta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821"/>
            <a:ext cx="12192000" cy="631911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0" y="6296293"/>
            <a:ext cx="5024936" cy="276999"/>
          </a:xfrm>
          <a:prstGeom prst="rect">
            <a:avLst/>
          </a:prstGeom>
          <a:noFill/>
        </p:spPr>
        <p:txBody>
          <a:bodyPr wrap="square" rtlCol="0">
            <a:spAutoFit/>
          </a:bodyPr>
          <a:lstStyle/>
          <a:p>
            <a:r>
              <a:rPr lang="es-CO" sz="1200" b="1" dirty="0">
                <a:latin typeface="+mn-lt"/>
              </a:rPr>
              <a:t>Fecha de corte: 4 de septiembre de 2017</a:t>
            </a:r>
          </a:p>
        </p:txBody>
      </p:sp>
    </p:spTree>
    <p:extLst>
      <p:ext uri="{BB962C8B-B14F-4D97-AF65-F5344CB8AC3E}">
        <p14:creationId xmlns:p14="http://schemas.microsoft.com/office/powerpoint/2010/main" val="3630765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3351045894"/>
              </p:ext>
            </p:extLst>
          </p:nvPr>
        </p:nvGraphicFramePr>
        <p:xfrm>
          <a:off x="2338205" y="1645128"/>
          <a:ext cx="7638722" cy="4657700"/>
        </p:xfrm>
        <a:graphic>
          <a:graphicData uri="http://schemas.openxmlformats.org/drawingml/2006/chart">
            <c:chart xmlns:c="http://schemas.openxmlformats.org/drawingml/2006/chart" xmlns:r="http://schemas.openxmlformats.org/officeDocument/2006/relationships" r:id="rId2"/>
          </a:graphicData>
        </a:graphic>
      </p:graphicFrame>
      <p:sp>
        <p:nvSpPr>
          <p:cNvPr id="7" name="1 CuadroTexto"/>
          <p:cNvSpPr txBox="1"/>
          <p:nvPr/>
        </p:nvSpPr>
        <p:spPr>
          <a:xfrm>
            <a:off x="0" y="0"/>
            <a:ext cx="12192000" cy="13234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CO" sz="4000" b="1" dirty="0">
                <a:solidFill>
                  <a:schemeClr val="bg1"/>
                </a:solidFill>
                <a:effectLst>
                  <a:outerShdw blurRad="50800" dist="38100" dir="2700000" algn="tl" rotWithShape="0">
                    <a:prstClr val="black">
                      <a:alpha val="40000"/>
                    </a:prstClr>
                  </a:outerShdw>
                </a:effectLst>
                <a:latin typeface="+mn-lt"/>
              </a:rPr>
              <a:t>CARACTERÍSTICAS DEL SECTOR PÚBLICO QUE INFLUYEN </a:t>
            </a:r>
          </a:p>
          <a:p>
            <a:pPr algn="ctr"/>
            <a:r>
              <a:rPr lang="es-CO" sz="4000" b="1" dirty="0">
                <a:solidFill>
                  <a:schemeClr val="bg1"/>
                </a:solidFill>
                <a:effectLst>
                  <a:outerShdw blurRad="50800" dist="38100" dir="2700000" algn="tl" rotWithShape="0">
                    <a:prstClr val="black">
                      <a:alpha val="40000"/>
                    </a:prstClr>
                  </a:outerShdw>
                </a:effectLst>
                <a:latin typeface="+mn-lt"/>
              </a:rPr>
              <a:t>EN LA CONTABILIDAD PÚBLICA </a:t>
            </a:r>
          </a:p>
        </p:txBody>
      </p:sp>
    </p:spTree>
    <p:extLst>
      <p:ext uri="{BB962C8B-B14F-4D97-AF65-F5344CB8AC3E}">
        <p14:creationId xmlns:p14="http://schemas.microsoft.com/office/powerpoint/2010/main" val="1758352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bohorquez\Downloads\Pregunta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12192000" cy="629629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0" y="6296293"/>
            <a:ext cx="5024936" cy="276999"/>
          </a:xfrm>
          <a:prstGeom prst="rect">
            <a:avLst/>
          </a:prstGeom>
          <a:noFill/>
        </p:spPr>
        <p:txBody>
          <a:bodyPr wrap="square" rtlCol="0">
            <a:spAutoFit/>
          </a:bodyPr>
          <a:lstStyle/>
          <a:p>
            <a:r>
              <a:rPr lang="es-CO" sz="1200" b="1" dirty="0">
                <a:latin typeface="+mn-lt"/>
              </a:rPr>
              <a:t>Fecha de corte: 4 de septiembre de 2017</a:t>
            </a:r>
          </a:p>
        </p:txBody>
      </p:sp>
    </p:spTree>
    <p:extLst>
      <p:ext uri="{BB962C8B-B14F-4D97-AF65-F5344CB8AC3E}">
        <p14:creationId xmlns:p14="http://schemas.microsoft.com/office/powerpoint/2010/main" val="3384967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bohorquez\Downloads\Pregunta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12192000" cy="624186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0" y="6241865"/>
            <a:ext cx="5024936" cy="276999"/>
          </a:xfrm>
          <a:prstGeom prst="rect">
            <a:avLst/>
          </a:prstGeom>
          <a:noFill/>
        </p:spPr>
        <p:txBody>
          <a:bodyPr wrap="square" rtlCol="0">
            <a:spAutoFit/>
          </a:bodyPr>
          <a:lstStyle/>
          <a:p>
            <a:r>
              <a:rPr lang="es-CO" sz="1200" b="1" dirty="0">
                <a:latin typeface="+mn-lt"/>
              </a:rPr>
              <a:t>Fecha de corte: 4 de septiembre de 2017</a:t>
            </a:r>
          </a:p>
        </p:txBody>
      </p:sp>
    </p:spTree>
    <p:extLst>
      <p:ext uri="{BB962C8B-B14F-4D97-AF65-F5344CB8AC3E}">
        <p14:creationId xmlns:p14="http://schemas.microsoft.com/office/powerpoint/2010/main" val="3224564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bohorquez\Downloads\Pregunta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12192000" cy="630717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0" y="6307179"/>
            <a:ext cx="5024936" cy="276999"/>
          </a:xfrm>
          <a:prstGeom prst="rect">
            <a:avLst/>
          </a:prstGeom>
          <a:noFill/>
        </p:spPr>
        <p:txBody>
          <a:bodyPr wrap="square" rtlCol="0">
            <a:spAutoFit/>
          </a:bodyPr>
          <a:lstStyle/>
          <a:p>
            <a:r>
              <a:rPr lang="es-CO" sz="1200" b="1" dirty="0">
                <a:latin typeface="+mn-lt"/>
              </a:rPr>
              <a:t>Fecha de corte: 4 de septiembre de 2017</a:t>
            </a:r>
          </a:p>
        </p:txBody>
      </p:sp>
    </p:spTree>
    <p:extLst>
      <p:ext uri="{BB962C8B-B14F-4D97-AF65-F5344CB8AC3E}">
        <p14:creationId xmlns:p14="http://schemas.microsoft.com/office/powerpoint/2010/main" val="1400688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12" y="-22821"/>
            <a:ext cx="12228512" cy="63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p:cNvSpPr txBox="1"/>
          <p:nvPr/>
        </p:nvSpPr>
        <p:spPr>
          <a:xfrm>
            <a:off x="0" y="6296293"/>
            <a:ext cx="5024936" cy="276999"/>
          </a:xfrm>
          <a:prstGeom prst="rect">
            <a:avLst/>
          </a:prstGeom>
          <a:noFill/>
        </p:spPr>
        <p:txBody>
          <a:bodyPr wrap="square" rtlCol="0">
            <a:spAutoFit/>
          </a:bodyPr>
          <a:lstStyle/>
          <a:p>
            <a:r>
              <a:rPr lang="es-CO" sz="1200" b="1" dirty="0">
                <a:latin typeface="+mn-lt"/>
              </a:rPr>
              <a:t>Fecha de corte: 4 de septiembre de 2017</a:t>
            </a:r>
          </a:p>
        </p:txBody>
      </p:sp>
    </p:spTree>
    <p:extLst>
      <p:ext uri="{BB962C8B-B14F-4D97-AF65-F5344CB8AC3E}">
        <p14:creationId xmlns:p14="http://schemas.microsoft.com/office/powerpoint/2010/main" val="1890784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821"/>
            <a:ext cx="12192000" cy="632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p:cNvSpPr txBox="1"/>
          <p:nvPr/>
        </p:nvSpPr>
        <p:spPr>
          <a:xfrm>
            <a:off x="-81416" y="6307179"/>
            <a:ext cx="5024936" cy="276999"/>
          </a:xfrm>
          <a:prstGeom prst="rect">
            <a:avLst/>
          </a:prstGeom>
          <a:noFill/>
        </p:spPr>
        <p:txBody>
          <a:bodyPr wrap="square" rtlCol="0">
            <a:spAutoFit/>
          </a:bodyPr>
          <a:lstStyle/>
          <a:p>
            <a:r>
              <a:rPr lang="es-CO" sz="1200" b="1" dirty="0">
                <a:latin typeface="+mn-lt"/>
              </a:rPr>
              <a:t>Fecha de corte: 4 de septiembre de 2017</a:t>
            </a:r>
          </a:p>
        </p:txBody>
      </p:sp>
    </p:spTree>
    <p:extLst>
      <p:ext uri="{BB962C8B-B14F-4D97-AF65-F5344CB8AC3E}">
        <p14:creationId xmlns:p14="http://schemas.microsoft.com/office/powerpoint/2010/main" val="355298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29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p:cNvSpPr txBox="1"/>
          <p:nvPr/>
        </p:nvSpPr>
        <p:spPr>
          <a:xfrm>
            <a:off x="-3809" y="6296293"/>
            <a:ext cx="5024936" cy="276999"/>
          </a:xfrm>
          <a:prstGeom prst="rect">
            <a:avLst/>
          </a:prstGeom>
          <a:noFill/>
        </p:spPr>
        <p:txBody>
          <a:bodyPr wrap="square" rtlCol="0">
            <a:spAutoFit/>
          </a:bodyPr>
          <a:lstStyle/>
          <a:p>
            <a:r>
              <a:rPr lang="es-CO" sz="1200" b="1" dirty="0">
                <a:latin typeface="+mn-lt"/>
              </a:rPr>
              <a:t>Fecha de corte: 4 de septiembre de 2017</a:t>
            </a:r>
          </a:p>
        </p:txBody>
      </p:sp>
    </p:spTree>
    <p:extLst>
      <p:ext uri="{BB962C8B-B14F-4D97-AF65-F5344CB8AC3E}">
        <p14:creationId xmlns:p14="http://schemas.microsoft.com/office/powerpoint/2010/main" val="2645807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4827"/>
            <a:ext cx="12192000" cy="6402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p:cNvSpPr txBox="1"/>
          <p:nvPr/>
        </p:nvSpPr>
        <p:spPr>
          <a:xfrm>
            <a:off x="0" y="6307179"/>
            <a:ext cx="5024936" cy="276999"/>
          </a:xfrm>
          <a:prstGeom prst="rect">
            <a:avLst/>
          </a:prstGeom>
          <a:noFill/>
        </p:spPr>
        <p:txBody>
          <a:bodyPr wrap="square" rtlCol="0">
            <a:spAutoFit/>
          </a:bodyPr>
          <a:lstStyle/>
          <a:p>
            <a:r>
              <a:rPr lang="es-CO" sz="1200" b="1" dirty="0">
                <a:latin typeface="+mn-lt"/>
              </a:rPr>
              <a:t>Fecha de corte: 4 de septiembre de 2017</a:t>
            </a:r>
          </a:p>
        </p:txBody>
      </p:sp>
    </p:spTree>
    <p:extLst>
      <p:ext uri="{BB962C8B-B14F-4D97-AF65-F5344CB8AC3E}">
        <p14:creationId xmlns:p14="http://schemas.microsoft.com/office/powerpoint/2010/main" val="1223990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37858" y="346154"/>
            <a:ext cx="8742957" cy="1079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spcBef>
                <a:spcPts val="0"/>
              </a:spcBef>
            </a:pPr>
            <a:r>
              <a:rPr lang="es-CO" sz="5400" b="1" dirty="0">
                <a:solidFill>
                  <a:schemeClr val="bg1"/>
                </a:solidFill>
                <a:effectLst>
                  <a:outerShdw blurRad="50800" dist="38100" dir="2700000" algn="tl" rotWithShape="0">
                    <a:prstClr val="black">
                      <a:alpha val="40000"/>
                    </a:prstClr>
                  </a:outerShdw>
                </a:effectLst>
              </a:rPr>
              <a:t>Desafíos  de Reguladores</a:t>
            </a:r>
            <a:endParaRPr lang="es-CO" sz="5400" b="1" dirty="0"/>
          </a:p>
        </p:txBody>
      </p:sp>
      <p:sp>
        <p:nvSpPr>
          <p:cNvPr id="5" name="Rectángulo 4"/>
          <p:cNvSpPr/>
          <p:nvPr/>
        </p:nvSpPr>
        <p:spPr>
          <a:xfrm>
            <a:off x="13336" y="1950931"/>
            <a:ext cx="12192000" cy="3970318"/>
          </a:xfrm>
          <a:prstGeom prst="rect">
            <a:avLst/>
          </a:prstGeom>
        </p:spPr>
        <p:txBody>
          <a:bodyPr wrap="square">
            <a:spAutoFit/>
          </a:bodyPr>
          <a:lstStyle/>
          <a:p>
            <a:pPr marL="285750" indent="-285750" algn="just" defTabSz="457200" eaLnBrk="1" fontAlgn="auto" hangingPunct="1">
              <a:spcBef>
                <a:spcPts val="0"/>
              </a:spcBef>
              <a:spcAft>
                <a:spcPts val="0"/>
              </a:spcAft>
              <a:buFont typeface="Arial" panose="020B0604020202020204" pitchFamily="34" charset="0"/>
              <a:buChar char="•"/>
            </a:pPr>
            <a:r>
              <a:rPr lang="es-CO" sz="3600" b="1" dirty="0">
                <a:solidFill>
                  <a:prstClr val="black"/>
                </a:solidFill>
                <a:latin typeface="Calibri" panose="020F0502020204030204"/>
              </a:rPr>
              <a:t>Determinar la importancia  de normalizar; </a:t>
            </a:r>
            <a:r>
              <a:rPr lang="es-CO" sz="3600" b="1" dirty="0">
                <a:solidFill>
                  <a:srgbClr val="0070C0"/>
                </a:solidFill>
                <a:latin typeface="Calibri" panose="020F0502020204030204"/>
              </a:rPr>
              <a:t>línea del tiempo de la conversión total esperada con las nuevas normas contables en el nivel de gobiernos centrales</a:t>
            </a:r>
            <a:r>
              <a:rPr lang="es-CO" sz="3600" b="1" dirty="0">
                <a:solidFill>
                  <a:prstClr val="black"/>
                </a:solidFill>
                <a:latin typeface="Calibri" panose="020F0502020204030204"/>
              </a:rPr>
              <a:t> </a:t>
            </a:r>
            <a:r>
              <a:rPr lang="es-CO" sz="3600" b="1" dirty="0">
                <a:solidFill>
                  <a:srgbClr val="0070C0"/>
                </a:solidFill>
                <a:latin typeface="Calibri" panose="020F0502020204030204"/>
              </a:rPr>
              <a:t>latinoamericanos</a:t>
            </a:r>
          </a:p>
          <a:p>
            <a:pPr marL="285750" indent="-285750" algn="just" defTabSz="457200" eaLnBrk="1" fontAlgn="auto" hangingPunct="1">
              <a:spcBef>
                <a:spcPts val="0"/>
              </a:spcBef>
              <a:spcAft>
                <a:spcPts val="0"/>
              </a:spcAft>
              <a:buFont typeface="Arial" panose="020B0604020202020204" pitchFamily="34" charset="0"/>
              <a:buChar char="•"/>
            </a:pPr>
            <a:r>
              <a:rPr lang="es-CO" sz="3600" b="1" dirty="0">
                <a:solidFill>
                  <a:prstClr val="black"/>
                </a:solidFill>
                <a:latin typeface="Calibri" panose="020F0502020204030204"/>
              </a:rPr>
              <a:t>En la </a:t>
            </a:r>
            <a:r>
              <a:rPr lang="es-CO" sz="3600" b="1" dirty="0">
                <a:solidFill>
                  <a:srgbClr val="0070C0"/>
                </a:solidFill>
                <a:latin typeface="Calibri" panose="020F0502020204030204"/>
              </a:rPr>
              <a:t>legislación</a:t>
            </a:r>
            <a:r>
              <a:rPr lang="es-CO" sz="3600" b="1" dirty="0">
                <a:solidFill>
                  <a:prstClr val="black"/>
                </a:solidFill>
                <a:latin typeface="Calibri" panose="020F0502020204030204"/>
              </a:rPr>
              <a:t> y adopción en los respectivos países y en la agenda</a:t>
            </a:r>
          </a:p>
          <a:p>
            <a:pPr marL="285750" indent="-285750" algn="just" defTabSz="457200" eaLnBrk="1" fontAlgn="auto" hangingPunct="1">
              <a:spcBef>
                <a:spcPts val="0"/>
              </a:spcBef>
              <a:spcAft>
                <a:spcPts val="0"/>
              </a:spcAft>
              <a:buFont typeface="Arial" panose="020B0604020202020204" pitchFamily="34" charset="0"/>
              <a:buChar char="•"/>
            </a:pPr>
            <a:r>
              <a:rPr lang="es-CO" sz="3600" b="1" dirty="0">
                <a:solidFill>
                  <a:srgbClr val="0070C0"/>
                </a:solidFill>
                <a:latin typeface="Calibri" panose="020F0502020204030204"/>
              </a:rPr>
              <a:t>Comparación</a:t>
            </a:r>
            <a:r>
              <a:rPr lang="es-CO" sz="3600" b="1" dirty="0">
                <a:solidFill>
                  <a:prstClr val="black"/>
                </a:solidFill>
                <a:latin typeface="Calibri" panose="020F0502020204030204"/>
              </a:rPr>
              <a:t> a nivel mundial y especialmente a nivel Latinoamericano </a:t>
            </a:r>
            <a:endParaRPr lang="es-CO" sz="2400" b="1" dirty="0">
              <a:solidFill>
                <a:prstClr val="black"/>
              </a:solidFill>
              <a:latin typeface="Calibri" panose="020F0502020204030204"/>
            </a:endParaRPr>
          </a:p>
        </p:txBody>
      </p:sp>
    </p:spTree>
    <p:extLst>
      <p:ext uri="{BB962C8B-B14F-4D97-AF65-F5344CB8AC3E}">
        <p14:creationId xmlns:p14="http://schemas.microsoft.com/office/powerpoint/2010/main" val="756091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26366" y="4390091"/>
            <a:ext cx="8640960" cy="1649691"/>
          </a:xfrm>
          <a:prstGeom prst="rect">
            <a:avLst/>
          </a:prstGeom>
        </p:spPr>
      </p:pic>
      <p:sp>
        <p:nvSpPr>
          <p:cNvPr id="4" name="Elipse 3"/>
          <p:cNvSpPr/>
          <p:nvPr/>
        </p:nvSpPr>
        <p:spPr>
          <a:xfrm>
            <a:off x="1949788" y="3982624"/>
            <a:ext cx="2122421" cy="1363232"/>
          </a:xfrm>
          <a:prstGeom prst="ellipse">
            <a:avLst/>
          </a:prstGeom>
          <a:noFill/>
          <a:ln w="12700" cap="flat" cmpd="sng" algn="ctr">
            <a:solidFill>
              <a:srgbClr val="70AD47">
                <a:lumMod val="60000"/>
                <a:lumOff val="40000"/>
              </a:srgbClr>
            </a:solidFill>
            <a:prstDash val="solid"/>
            <a:miter lim="800000"/>
          </a:ln>
          <a:effectLst>
            <a:glow rad="101600">
              <a:srgbClr val="70AD47">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800" b="1" i="0" u="none" strike="noStrike" kern="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5" name="Rectángulo 4"/>
          <p:cNvSpPr/>
          <p:nvPr/>
        </p:nvSpPr>
        <p:spPr>
          <a:xfrm>
            <a:off x="603717" y="237622"/>
            <a:ext cx="7359825" cy="3600986"/>
          </a:xfrm>
          <a:prstGeom prst="rect">
            <a:avLst/>
          </a:prstGeom>
        </p:spPr>
        <p:txBody>
          <a:bodyPr wrap="square">
            <a:spAutoFit/>
          </a:bodyPr>
          <a:lstStyle/>
          <a:p>
            <a:pPr algn="just" defTabSz="457200" eaLnBrk="1" fontAlgn="auto" hangingPunct="1">
              <a:spcBef>
                <a:spcPts val="0"/>
              </a:spcBef>
              <a:spcAft>
                <a:spcPts val="0"/>
              </a:spcAft>
            </a:pPr>
            <a:r>
              <a:rPr lang="es-CO" sz="2400" b="1" dirty="0">
                <a:solidFill>
                  <a:srgbClr val="0070C0"/>
                </a:solidFill>
                <a:latin typeface="Calibri" panose="020F0502020204030204"/>
              </a:rPr>
              <a:t>14 países de América Latina </a:t>
            </a:r>
            <a:r>
              <a:rPr lang="es-CO" sz="2000" b="1" dirty="0">
                <a:solidFill>
                  <a:prstClr val="black"/>
                </a:solidFill>
                <a:latin typeface="Calibri" panose="020F0502020204030204"/>
              </a:rPr>
              <a:t>avanzan hacia las NICSP. La mayoría tiene como objetivo lograr la conversión total a </a:t>
            </a:r>
            <a:r>
              <a:rPr lang="es-CO" sz="2400" b="1" dirty="0">
                <a:solidFill>
                  <a:srgbClr val="0070C0"/>
                </a:solidFill>
                <a:latin typeface="Calibri" panose="020F0502020204030204"/>
              </a:rPr>
              <a:t>nuevos marcos contables dentro de los próximos 5 años</a:t>
            </a:r>
            <a:endParaRPr lang="es-CO" sz="2400" b="1" dirty="0">
              <a:solidFill>
                <a:prstClr val="black"/>
              </a:solidFill>
              <a:latin typeface="Calibri" panose="020F0502020204030204"/>
            </a:endParaRPr>
          </a:p>
          <a:p>
            <a:pPr algn="just" defTabSz="457200" eaLnBrk="1" fontAlgn="auto" hangingPunct="1">
              <a:spcBef>
                <a:spcPts val="0"/>
              </a:spcBef>
              <a:spcAft>
                <a:spcPts val="0"/>
              </a:spcAft>
            </a:pPr>
            <a:endParaRPr lang="es-CO" sz="2400" b="1" dirty="0">
              <a:solidFill>
                <a:prstClr val="black"/>
              </a:solidFill>
              <a:latin typeface="Calibri" panose="020F0502020204030204"/>
            </a:endParaRPr>
          </a:p>
          <a:p>
            <a:pPr algn="just" defTabSz="457200" eaLnBrk="1" fontAlgn="auto" hangingPunct="1">
              <a:spcBef>
                <a:spcPts val="0"/>
              </a:spcBef>
              <a:spcAft>
                <a:spcPts val="0"/>
              </a:spcAft>
            </a:pPr>
            <a:r>
              <a:rPr lang="es-CO" sz="2000" b="1" dirty="0">
                <a:solidFill>
                  <a:prstClr val="black"/>
                </a:solidFill>
                <a:latin typeface="Calibri" panose="020F0502020204030204"/>
              </a:rPr>
              <a:t>Los avances y planes de reforma se deben considerar cuando se examinan los resultados del </a:t>
            </a:r>
            <a:r>
              <a:rPr lang="es-CO" sz="2400" b="1" dirty="0">
                <a:solidFill>
                  <a:srgbClr val="0070C0"/>
                </a:solidFill>
                <a:latin typeface="Calibri" panose="020F0502020204030204"/>
              </a:rPr>
              <a:t>análisis de brechas</a:t>
            </a:r>
            <a:r>
              <a:rPr lang="es-CO" sz="2400" b="1" dirty="0">
                <a:solidFill>
                  <a:prstClr val="black"/>
                </a:solidFill>
                <a:latin typeface="Calibri" panose="020F0502020204030204"/>
              </a:rPr>
              <a:t>. </a:t>
            </a:r>
          </a:p>
          <a:p>
            <a:pPr algn="just" defTabSz="457200" eaLnBrk="1" fontAlgn="auto" hangingPunct="1">
              <a:spcBef>
                <a:spcPts val="0"/>
              </a:spcBef>
              <a:spcAft>
                <a:spcPts val="0"/>
              </a:spcAft>
            </a:pPr>
            <a:endParaRPr lang="es-CO" sz="2000" b="1" dirty="0">
              <a:solidFill>
                <a:prstClr val="black"/>
              </a:solidFill>
              <a:latin typeface="Calibri" panose="020F0502020204030204"/>
            </a:endParaRPr>
          </a:p>
          <a:p>
            <a:pPr algn="just" defTabSz="457200" eaLnBrk="1" fontAlgn="auto" hangingPunct="1">
              <a:spcBef>
                <a:spcPts val="0"/>
              </a:spcBef>
              <a:spcAft>
                <a:spcPts val="0"/>
              </a:spcAft>
            </a:pPr>
            <a:r>
              <a:rPr lang="es-CO" sz="2000" b="1" dirty="0">
                <a:solidFill>
                  <a:prstClr val="black"/>
                </a:solidFill>
                <a:latin typeface="Calibri" panose="020F0502020204030204"/>
              </a:rPr>
              <a:t>Los </a:t>
            </a:r>
            <a:r>
              <a:rPr lang="es-CO" sz="2400" b="1" dirty="0">
                <a:solidFill>
                  <a:srgbClr val="0070C0"/>
                </a:solidFill>
                <a:latin typeface="Calibri" panose="020F0502020204030204"/>
              </a:rPr>
              <a:t>3 países más avanzados de América Latina y el Caribe</a:t>
            </a:r>
            <a:r>
              <a:rPr lang="es-CO" sz="2000" b="1" dirty="0">
                <a:solidFill>
                  <a:prstClr val="black"/>
                </a:solidFill>
                <a:latin typeface="Calibri" panose="020F0502020204030204"/>
              </a:rPr>
              <a:t>, en  términos del siguiente cronograma,  aún no han completado sus reformas. </a:t>
            </a:r>
          </a:p>
        </p:txBody>
      </p:sp>
      <p:sp>
        <p:nvSpPr>
          <p:cNvPr id="6" name="Rectángulo 5"/>
          <p:cNvSpPr/>
          <p:nvPr/>
        </p:nvSpPr>
        <p:spPr>
          <a:xfrm>
            <a:off x="2390462" y="5711680"/>
            <a:ext cx="7588582" cy="400110"/>
          </a:xfrm>
          <a:prstGeom prst="rect">
            <a:avLst/>
          </a:prstGeom>
        </p:spPr>
        <p:txBody>
          <a:bodyPr wrap="square">
            <a:spAutoFit/>
          </a:bodyPr>
          <a:lstStyle/>
          <a:p>
            <a:pPr defTabSz="457200" eaLnBrk="1" fontAlgn="auto" hangingPunct="1">
              <a:spcBef>
                <a:spcPts val="0"/>
              </a:spcBef>
              <a:spcAft>
                <a:spcPts val="0"/>
              </a:spcAft>
            </a:pPr>
            <a:r>
              <a:rPr lang="es-CO" sz="2000" b="1" dirty="0">
                <a:solidFill>
                  <a:srgbClr val="0070C0"/>
                </a:solidFill>
                <a:latin typeface="Calibri" panose="020F0502020204030204"/>
              </a:rPr>
              <a:t>Cronograma de conversión según los planes de reforma actuales</a:t>
            </a:r>
          </a:p>
        </p:txBody>
      </p:sp>
      <p:sp>
        <p:nvSpPr>
          <p:cNvPr id="7" name="Rectángulo 6"/>
          <p:cNvSpPr/>
          <p:nvPr/>
        </p:nvSpPr>
        <p:spPr>
          <a:xfrm>
            <a:off x="1526366" y="6183798"/>
            <a:ext cx="2376264" cy="223269"/>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800" b="1" i="0" u="none" strike="noStrike" kern="0" cap="none" spc="0" normalizeH="0" baseline="0" noProof="0" dirty="0">
                <a:ln>
                  <a:noFill/>
                </a:ln>
                <a:solidFill>
                  <a:prstClr val="black"/>
                </a:solidFill>
                <a:effectLst/>
                <a:uLnTx/>
                <a:uFillTx/>
                <a:latin typeface="Calibri" panose="020F0502020204030204"/>
                <a:ea typeface="+mn-ea"/>
                <a:cs typeface="+mn-cs"/>
              </a:rPr>
              <a:t>Fuente: Encuesta BID- E&amp;Y. IV FOCAL Panamá 2017</a:t>
            </a:r>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8476" y="285850"/>
            <a:ext cx="3353417" cy="3960225"/>
          </a:xfrm>
          <a:prstGeom prst="rect">
            <a:avLst/>
          </a:prstGeom>
        </p:spPr>
      </p:pic>
    </p:spTree>
    <p:extLst>
      <p:ext uri="{BB962C8B-B14F-4D97-AF65-F5344CB8AC3E}">
        <p14:creationId xmlns:p14="http://schemas.microsoft.com/office/powerpoint/2010/main" val="464733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19094" y="367240"/>
            <a:ext cx="9645592" cy="74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4000" b="1" dirty="0">
                <a:solidFill>
                  <a:schemeClr val="bg1"/>
                </a:solidFill>
                <a:effectLst>
                  <a:outerShdw blurRad="50800" dist="38100" dir="2700000" algn="tl" rotWithShape="0">
                    <a:prstClr val="black">
                      <a:alpha val="40000"/>
                    </a:prstClr>
                  </a:outerShdw>
                </a:effectLst>
              </a:rPr>
              <a:t>Prácticas de Transición a NICSP</a:t>
            </a:r>
            <a:endParaRPr lang="es-CO" sz="4000" dirty="0"/>
          </a:p>
        </p:txBody>
      </p:sp>
      <p:sp>
        <p:nvSpPr>
          <p:cNvPr id="5" name="Marcador de número de diapositiva 3"/>
          <p:cNvSpPr>
            <a:spLocks noGrp="1"/>
          </p:cNvSpPr>
          <p:nvPr>
            <p:ph type="sldNum" sz="quarter" idx="4294967295"/>
          </p:nvPr>
        </p:nvSpPr>
        <p:spPr>
          <a:xfrm>
            <a:off x="542856" y="5706027"/>
            <a:ext cx="1905000" cy="269875"/>
          </a:xfrm>
          <a:prstGeom prst="rect">
            <a:avLst/>
          </a:prstGeom>
        </p:spPr>
        <p:txBody>
          <a:bodyPr/>
          <a:lstStyle/>
          <a:p>
            <a:pPr>
              <a:defRPr/>
            </a:pPr>
            <a:fld id="{BD78BF63-D6E5-49D8-99EB-4D36175B83F1}" type="slidenum">
              <a:rPr lang="es-ES_tradnl" smtClean="0"/>
              <a:pPr>
                <a:defRPr/>
              </a:pPr>
              <a:t>39</a:t>
            </a:fld>
            <a:endParaRPr lang="es-ES_tradnl" dirty="0"/>
          </a:p>
        </p:txBody>
      </p:sp>
      <p:sp>
        <p:nvSpPr>
          <p:cNvPr id="6" name="Rectángulo 5"/>
          <p:cNvSpPr/>
          <p:nvPr/>
        </p:nvSpPr>
        <p:spPr>
          <a:xfrm>
            <a:off x="344171" y="1636252"/>
            <a:ext cx="11302285" cy="4339650"/>
          </a:xfrm>
          <a:prstGeom prst="rect">
            <a:avLst/>
          </a:prstGeom>
        </p:spPr>
        <p:txBody>
          <a:bodyPr wrap="square">
            <a:spAutoFit/>
          </a:bodyPr>
          <a:lstStyle/>
          <a:p>
            <a:pPr algn="just" defTabSz="457200" eaLnBrk="1" fontAlgn="auto" hangingPunct="1">
              <a:spcBef>
                <a:spcPts val="0"/>
              </a:spcBef>
              <a:spcAft>
                <a:spcPts val="0"/>
              </a:spcAft>
            </a:pPr>
            <a:r>
              <a:rPr lang="es-CO" sz="2800" b="1" dirty="0">
                <a:solidFill>
                  <a:srgbClr val="0070C0"/>
                </a:solidFill>
                <a:latin typeface="Calibri" panose="020F0502020204030204"/>
              </a:rPr>
              <a:t>La conversión completa no significa necesariamente un 100% de armonización con NICSP. </a:t>
            </a:r>
            <a:r>
              <a:rPr lang="es-CO" sz="2400" b="1" dirty="0">
                <a:solidFill>
                  <a:prstClr val="black"/>
                </a:solidFill>
                <a:latin typeface="Calibri" panose="020F0502020204030204"/>
              </a:rPr>
              <a:t>A nivel mundial, la mayoría de los países no solo planifican un enfoque gradual, sino que también permiten una cierta adaptación nacional de las NICSP de devengo, por ejemplo, </a:t>
            </a:r>
            <a:r>
              <a:rPr lang="es-CO" sz="2400" b="1" dirty="0">
                <a:solidFill>
                  <a:srgbClr val="C00000"/>
                </a:solidFill>
                <a:latin typeface="Calibri" panose="020F0502020204030204"/>
              </a:rPr>
              <a:t>elección de políticas, simplificación de criterios y metodologías pragmáticas para la determinación de las bases de medición.  </a:t>
            </a:r>
          </a:p>
          <a:p>
            <a:pPr algn="just" defTabSz="457200" eaLnBrk="1" fontAlgn="auto" hangingPunct="1">
              <a:spcBef>
                <a:spcPts val="0"/>
              </a:spcBef>
              <a:spcAft>
                <a:spcPts val="0"/>
              </a:spcAft>
            </a:pPr>
            <a:endParaRPr lang="es-CO" sz="2400" b="1" dirty="0">
              <a:solidFill>
                <a:prstClr val="black"/>
              </a:solidFill>
              <a:latin typeface="Calibri" panose="020F0502020204030204"/>
            </a:endParaRPr>
          </a:p>
          <a:p>
            <a:pPr algn="just" defTabSz="457200" eaLnBrk="1" fontAlgn="auto" hangingPunct="1">
              <a:spcBef>
                <a:spcPts val="0"/>
              </a:spcBef>
              <a:spcAft>
                <a:spcPts val="0"/>
              </a:spcAft>
            </a:pPr>
            <a:r>
              <a:rPr lang="es-CO" sz="2800" b="1" dirty="0" err="1">
                <a:solidFill>
                  <a:srgbClr val="0070C0"/>
                </a:solidFill>
                <a:latin typeface="Calibri" panose="020F0502020204030204"/>
              </a:rPr>
              <a:t>Gradualismo</a:t>
            </a:r>
            <a:r>
              <a:rPr lang="es-CO" sz="2800" b="1" dirty="0">
                <a:solidFill>
                  <a:prstClr val="black"/>
                </a:solidFill>
                <a:latin typeface="Calibri" panose="020F0502020204030204"/>
              </a:rPr>
              <a:t>:</a:t>
            </a:r>
            <a:r>
              <a:rPr lang="es-CO" sz="2400" b="1" dirty="0">
                <a:solidFill>
                  <a:prstClr val="black"/>
                </a:solidFill>
                <a:latin typeface="Calibri" panose="020F0502020204030204"/>
              </a:rPr>
              <a:t> En América Latina, algunos países como </a:t>
            </a:r>
            <a:r>
              <a:rPr lang="es-CO" sz="2400" b="1" dirty="0">
                <a:solidFill>
                  <a:srgbClr val="C00000"/>
                </a:solidFill>
                <a:latin typeface="Calibri" panose="020F0502020204030204"/>
              </a:rPr>
              <a:t>Chile</a:t>
            </a:r>
            <a:r>
              <a:rPr lang="es-CO" sz="2400" b="1" dirty="0">
                <a:solidFill>
                  <a:prstClr val="black"/>
                </a:solidFill>
                <a:latin typeface="Calibri" panose="020F0502020204030204"/>
              </a:rPr>
              <a:t> han dividido el calendario de la reforma en etapas posteriores para los diferentes niveles de gobierno. Otros países, como </a:t>
            </a:r>
            <a:r>
              <a:rPr lang="es-CO" sz="2400" b="1" dirty="0">
                <a:solidFill>
                  <a:srgbClr val="FF0000"/>
                </a:solidFill>
                <a:latin typeface="Calibri" panose="020F0502020204030204"/>
              </a:rPr>
              <a:t>Brasil</a:t>
            </a:r>
            <a:r>
              <a:rPr lang="es-CO" sz="2400" b="1" dirty="0">
                <a:solidFill>
                  <a:prstClr val="black"/>
                </a:solidFill>
                <a:latin typeface="Calibri" panose="020F0502020204030204"/>
              </a:rPr>
              <a:t>, han priorizado las áreas de contabilidad y han implementado estándares seleccionados antes que otros. </a:t>
            </a:r>
            <a:r>
              <a:rPr lang="es-CO" sz="2400" b="1" dirty="0">
                <a:solidFill>
                  <a:srgbClr val="C00000"/>
                </a:solidFill>
                <a:latin typeface="Calibri" panose="020F0502020204030204"/>
              </a:rPr>
              <a:t>Otro enfoque </a:t>
            </a:r>
            <a:r>
              <a:rPr lang="es-CO" sz="2400" b="1" dirty="0">
                <a:solidFill>
                  <a:prstClr val="black"/>
                </a:solidFill>
                <a:latin typeface="Calibri" panose="020F0502020204030204"/>
              </a:rPr>
              <a:t>es el </a:t>
            </a:r>
            <a:r>
              <a:rPr lang="es-CO" sz="2400" b="1" dirty="0">
                <a:solidFill>
                  <a:srgbClr val="C00000"/>
                </a:solidFill>
                <a:latin typeface="Calibri" panose="020F0502020204030204"/>
              </a:rPr>
              <a:t>uso de entidades piloto de diferentes niveles </a:t>
            </a:r>
            <a:r>
              <a:rPr lang="es-CO" sz="2400" b="1" dirty="0">
                <a:solidFill>
                  <a:prstClr val="black"/>
                </a:solidFill>
                <a:latin typeface="Calibri" panose="020F0502020204030204"/>
              </a:rPr>
              <a:t>de gobierno. </a:t>
            </a:r>
          </a:p>
        </p:txBody>
      </p:sp>
      <p:sp>
        <p:nvSpPr>
          <p:cNvPr id="7" name="Rectángulo 6"/>
          <p:cNvSpPr/>
          <p:nvPr/>
        </p:nvSpPr>
        <p:spPr>
          <a:xfrm>
            <a:off x="606741" y="6238964"/>
            <a:ext cx="3205112" cy="2205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1" i="0" u="none" strike="noStrike" kern="0" cap="none" spc="0" normalizeH="0" baseline="0" noProof="0" dirty="0">
                <a:ln>
                  <a:noFill/>
                </a:ln>
                <a:solidFill>
                  <a:prstClr val="black"/>
                </a:solidFill>
                <a:effectLst/>
                <a:uLnTx/>
                <a:uFillTx/>
                <a:latin typeface="Calibri" panose="020F0502020204030204"/>
                <a:ea typeface="+mn-ea"/>
                <a:cs typeface="+mn-cs"/>
              </a:rPr>
              <a:t>Fuente: </a:t>
            </a:r>
            <a:r>
              <a:rPr kumimoji="0" lang="es-CO" sz="1000" b="0" i="0" u="none" strike="noStrike" kern="0" cap="none" spc="0" normalizeH="0" baseline="0" noProof="0" dirty="0">
                <a:ln>
                  <a:noFill/>
                </a:ln>
                <a:solidFill>
                  <a:prstClr val="black"/>
                </a:solidFill>
                <a:effectLst/>
                <a:uLnTx/>
                <a:uFillTx/>
                <a:latin typeface="Calibri" panose="020F0502020204030204"/>
                <a:ea typeface="+mn-ea"/>
                <a:cs typeface="+mn-cs"/>
              </a:rPr>
              <a:t>Encuesta BID- E&amp;Y.  IV FOCAL Panamá 2017</a:t>
            </a:r>
          </a:p>
        </p:txBody>
      </p:sp>
      <p:pic>
        <p:nvPicPr>
          <p:cNvPr id="8" name="Imagen 7"/>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344171" y="318051"/>
            <a:ext cx="2485032" cy="985293"/>
          </a:xfrm>
          <a:prstGeom prst="rect">
            <a:avLst/>
          </a:prstGeom>
        </p:spPr>
      </p:pic>
    </p:spTree>
    <p:extLst>
      <p:ext uri="{BB962C8B-B14F-4D97-AF65-F5344CB8AC3E}">
        <p14:creationId xmlns:p14="http://schemas.microsoft.com/office/powerpoint/2010/main" val="3637502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108" y="1498880"/>
            <a:ext cx="1985405" cy="1342604"/>
          </a:xfrm>
          <a:prstGeom prst="rect">
            <a:avLst/>
          </a:prstGeom>
          <a:solidFill>
            <a:srgbClr val="FFC000">
              <a:lumMod val="40000"/>
              <a:lumOff val="60000"/>
            </a:srgbClr>
          </a:solidFill>
          <a:ln>
            <a:noFill/>
          </a:ln>
          <a:effectLst>
            <a:glow rad="101600">
              <a:srgbClr val="A5A5A5">
                <a:satMod val="175000"/>
                <a:alpha val="40000"/>
              </a:srgbClr>
            </a:glow>
            <a:outerShdw dist="35921" dir="2700000" algn="ctr" rotWithShape="0">
              <a:srgbClr val="E7E6E6"/>
            </a:outerShdw>
          </a:effectLst>
        </p:spPr>
      </p:pic>
      <p:pic>
        <p:nvPicPr>
          <p:cNvPr id="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706" y="3011593"/>
            <a:ext cx="1987816" cy="1168936"/>
          </a:xfrm>
          <a:prstGeom prst="rect">
            <a:avLst/>
          </a:prstGeom>
          <a:solidFill>
            <a:srgbClr val="FFC000">
              <a:lumMod val="60000"/>
              <a:lumOff val="40000"/>
            </a:srgbClr>
          </a:solidFill>
          <a:ln>
            <a:noFill/>
          </a:ln>
          <a:effectLst>
            <a:glow rad="101600">
              <a:srgbClr val="A5A5A5">
                <a:satMod val="175000"/>
                <a:alpha val="40000"/>
              </a:srgbClr>
            </a:glow>
            <a:outerShdw dist="35921" dir="2700000" algn="ctr" rotWithShape="0">
              <a:srgbClr val="E7E6E6"/>
            </a:outerShdw>
          </a:effectLst>
        </p:spPr>
      </p:pic>
      <p:pic>
        <p:nvPicPr>
          <p:cNvPr id="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445" y="4379745"/>
            <a:ext cx="2025441" cy="1278707"/>
          </a:xfrm>
          <a:prstGeom prst="rect">
            <a:avLst/>
          </a:prstGeom>
          <a:solidFill>
            <a:srgbClr val="FFC000">
              <a:lumMod val="40000"/>
              <a:lumOff val="60000"/>
            </a:srgbClr>
          </a:solidFill>
          <a:ln>
            <a:noFill/>
          </a:ln>
          <a:effectLst>
            <a:glow rad="101600">
              <a:srgbClr val="A5A5A5">
                <a:satMod val="175000"/>
                <a:alpha val="40000"/>
              </a:srgbClr>
            </a:glow>
            <a:outerShdw dist="35921" dir="2700000" algn="ctr" rotWithShape="0">
              <a:srgbClr val="E7E6E6"/>
            </a:outerShdw>
          </a:effectLst>
        </p:spPr>
      </p:pic>
      <p:grpSp>
        <p:nvGrpSpPr>
          <p:cNvPr id="6" name="14 Grupo"/>
          <p:cNvGrpSpPr>
            <a:grpSpLocks/>
          </p:cNvGrpSpPr>
          <p:nvPr/>
        </p:nvGrpSpPr>
        <p:grpSpPr bwMode="auto">
          <a:xfrm>
            <a:off x="3744683" y="1306787"/>
            <a:ext cx="7968343" cy="4798613"/>
            <a:chOff x="2039479" y="2116360"/>
            <a:chExt cx="5495201" cy="4346697"/>
          </a:xfrm>
        </p:grpSpPr>
        <p:sp>
          <p:nvSpPr>
            <p:cNvPr id="7" name="11 Forma libre"/>
            <p:cNvSpPr/>
            <p:nvPr/>
          </p:nvSpPr>
          <p:spPr>
            <a:xfrm>
              <a:off x="2039479" y="2116360"/>
              <a:ext cx="5495201" cy="448017"/>
            </a:xfrm>
            <a:custGeom>
              <a:avLst/>
              <a:gdLst>
                <a:gd name="connsiteX0" fmla="*/ 0 w 2610000"/>
                <a:gd name="connsiteY0" fmla="*/ 0 h 650919"/>
                <a:gd name="connsiteX1" fmla="*/ 2610000 w 2610000"/>
                <a:gd name="connsiteY1" fmla="*/ 0 h 650919"/>
                <a:gd name="connsiteX2" fmla="*/ 2610000 w 2610000"/>
                <a:gd name="connsiteY2" fmla="*/ 650919 h 650919"/>
                <a:gd name="connsiteX3" fmla="*/ 0 w 2610000"/>
                <a:gd name="connsiteY3" fmla="*/ 650919 h 650919"/>
                <a:gd name="connsiteX4" fmla="*/ 0 w 2610000"/>
                <a:gd name="connsiteY4" fmla="*/ 0 h 65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000" h="650919">
                  <a:moveTo>
                    <a:pt x="0" y="0"/>
                  </a:moveTo>
                  <a:lnTo>
                    <a:pt x="2610000" y="0"/>
                  </a:lnTo>
                  <a:lnTo>
                    <a:pt x="2610000" y="650919"/>
                  </a:lnTo>
                  <a:lnTo>
                    <a:pt x="0" y="650919"/>
                  </a:lnTo>
                  <a:lnTo>
                    <a:pt x="0" y="0"/>
                  </a:lnTo>
                  <a:close/>
                </a:path>
              </a:pathLst>
            </a:custGeom>
            <a:solidFill>
              <a:srgbClr val="5B9BD5">
                <a:lumMod val="20000"/>
                <a:lumOff val="80000"/>
              </a:srgbClr>
            </a:solidFill>
            <a:ln w="6350" cap="flat" cmpd="sng" algn="ctr">
              <a:solidFill>
                <a:sysClr val="windowText" lastClr="000000"/>
              </a:solidFill>
              <a:prstDash val="solid"/>
              <a:miter lim="800000"/>
            </a:ln>
            <a:effectLst>
              <a:glow rad="63500">
                <a:srgbClr val="70AD47">
                  <a:satMod val="175000"/>
                  <a:alpha val="40000"/>
                </a:srgbClr>
              </a:glow>
              <a:outerShdw blurRad="40000" dist="23000" dir="5400000" rotWithShape="0">
                <a:srgbClr val="000000">
                  <a:alpha val="35000"/>
                </a:srgbClr>
              </a:outerShdw>
            </a:effectLst>
            <a:scene3d>
              <a:camera prst="orthographicFront"/>
              <a:lightRig rig="threePt" dir="t"/>
            </a:scene3d>
            <a:sp3d>
              <a:bevelT/>
            </a:sp3d>
          </p:spPr>
          <p:txBody>
            <a:bodyPr lIns="48260" tIns="48260" rIns="48260" bIns="48260" spcCol="1270" anchor="ctr"/>
            <a:lstStyle/>
            <a:p>
              <a:pPr marL="0" marR="0" lvl="0" indent="0" defTabSz="844550" eaLnBrk="1" fontAlgn="auto" latinLnBrk="0" hangingPunct="1">
                <a:lnSpc>
                  <a:spcPct val="90000"/>
                </a:lnSpc>
                <a:spcBef>
                  <a:spcPts val="0"/>
                </a:spcBef>
                <a:spcAft>
                  <a:spcPct val="35000"/>
                </a:spcAft>
                <a:buClrTx/>
                <a:buSzTx/>
                <a:buFontTx/>
                <a:buNone/>
                <a:tabLst/>
                <a:defRPr/>
              </a:pPr>
              <a:r>
                <a:rPr kumimoji="0" lang="es-ES" sz="2400" b="1" i="0" u="none" strike="noStrike" kern="0" cap="none" spc="0" normalizeH="0" baseline="0" noProof="0" dirty="0">
                  <a:ln>
                    <a:noFill/>
                  </a:ln>
                  <a:solidFill>
                    <a:srgbClr val="000000"/>
                  </a:solidFill>
                  <a:effectLst/>
                  <a:uLnTx/>
                  <a:uFillTx/>
                  <a:latin typeface="Calibri" panose="020F0502020204030204"/>
                  <a:ea typeface="+mn-ea"/>
                  <a:cs typeface="+mn-cs"/>
                </a:rPr>
                <a:t>Países en desarrollo y países en transición</a:t>
              </a:r>
              <a:endParaRPr kumimoji="0" lang="es-CO" sz="2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8" name="12 Forma libre"/>
            <p:cNvSpPr/>
            <p:nvPr/>
          </p:nvSpPr>
          <p:spPr>
            <a:xfrm>
              <a:off x="2047029" y="2699322"/>
              <a:ext cx="5487651" cy="489981"/>
            </a:xfrm>
            <a:custGeom>
              <a:avLst/>
              <a:gdLst>
                <a:gd name="connsiteX0" fmla="*/ 0 w 2385000"/>
                <a:gd name="connsiteY0" fmla="*/ 0 h 650919"/>
                <a:gd name="connsiteX1" fmla="*/ 2385000 w 2385000"/>
                <a:gd name="connsiteY1" fmla="*/ 0 h 650919"/>
                <a:gd name="connsiteX2" fmla="*/ 2385000 w 2385000"/>
                <a:gd name="connsiteY2" fmla="*/ 650919 h 650919"/>
                <a:gd name="connsiteX3" fmla="*/ 0 w 2385000"/>
                <a:gd name="connsiteY3" fmla="*/ 650919 h 650919"/>
                <a:gd name="connsiteX4" fmla="*/ 0 w 2385000"/>
                <a:gd name="connsiteY4" fmla="*/ 0 h 65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000" h="650919">
                  <a:moveTo>
                    <a:pt x="0" y="0"/>
                  </a:moveTo>
                  <a:lnTo>
                    <a:pt x="2385000" y="0"/>
                  </a:lnTo>
                  <a:lnTo>
                    <a:pt x="2385000" y="650919"/>
                  </a:lnTo>
                  <a:lnTo>
                    <a:pt x="0" y="650919"/>
                  </a:lnTo>
                  <a:lnTo>
                    <a:pt x="0" y="0"/>
                  </a:lnTo>
                  <a:close/>
                </a:path>
              </a:pathLst>
            </a:custGeom>
            <a:solidFill>
              <a:srgbClr val="5B9BD5">
                <a:lumMod val="20000"/>
                <a:lumOff val="80000"/>
              </a:srgbClr>
            </a:solidFill>
            <a:ln w="6350" cap="flat" cmpd="sng" algn="ctr">
              <a:solidFill>
                <a:sysClr val="windowText" lastClr="000000"/>
              </a:solidFill>
              <a:prstDash val="solid"/>
              <a:miter lim="800000"/>
            </a:ln>
            <a:effectLst>
              <a:glow rad="101600">
                <a:srgbClr val="70AD47">
                  <a:satMod val="175000"/>
                  <a:alpha val="40000"/>
                </a:srgbClr>
              </a:glow>
              <a:outerShdw blurRad="40000" dist="23000" dir="5400000" rotWithShape="0">
                <a:srgbClr val="000000">
                  <a:alpha val="35000"/>
                </a:srgbClr>
              </a:outerShdw>
            </a:effectLst>
            <a:scene3d>
              <a:camera prst="orthographicFront"/>
              <a:lightRig rig="threePt" dir="t"/>
            </a:scene3d>
            <a:sp3d>
              <a:bevelT/>
            </a:sp3d>
          </p:spPr>
          <p:txBody>
            <a:bodyPr lIns="48260" tIns="48260" rIns="48260" bIns="48260" spcCol="1270" anchor="ctr"/>
            <a:lstStyle/>
            <a:p>
              <a:pPr marL="0" marR="0" lvl="0" indent="0" defTabSz="844550" eaLnBrk="1" fontAlgn="auto" latinLnBrk="0" hangingPunct="1">
                <a:lnSpc>
                  <a:spcPct val="90000"/>
                </a:lnSpc>
                <a:spcBef>
                  <a:spcPts val="0"/>
                </a:spcBef>
                <a:spcAft>
                  <a:spcPct val="35000"/>
                </a:spcAft>
                <a:buClrTx/>
                <a:buSzTx/>
                <a:buFontTx/>
                <a:buNone/>
                <a:tabLst/>
                <a:defRPr/>
              </a:pPr>
              <a:r>
                <a:rPr kumimoji="0" lang="es-ES" sz="2400" b="1" i="0" u="none" strike="noStrike" kern="0" cap="none" spc="0" normalizeH="0" baseline="0" noProof="0" dirty="0">
                  <a:ln>
                    <a:noFill/>
                  </a:ln>
                  <a:solidFill>
                    <a:srgbClr val="000000"/>
                  </a:solidFill>
                  <a:effectLst/>
                  <a:uLnTx/>
                  <a:uFillTx/>
                  <a:latin typeface="Calibri" panose="020F0502020204030204"/>
                  <a:ea typeface="+mn-ea"/>
                  <a:cs typeface="+mn-cs"/>
                </a:rPr>
                <a:t>Modifican sus Modelos Contables</a:t>
              </a:r>
              <a:endParaRPr kumimoji="0" lang="es-CO" sz="2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9" name="13 Forma libre"/>
            <p:cNvSpPr/>
            <p:nvPr/>
          </p:nvSpPr>
          <p:spPr>
            <a:xfrm>
              <a:off x="2075642" y="3342301"/>
              <a:ext cx="5459038" cy="371527"/>
            </a:xfrm>
            <a:custGeom>
              <a:avLst/>
              <a:gdLst>
                <a:gd name="connsiteX0" fmla="*/ 0 w 2025000"/>
                <a:gd name="connsiteY0" fmla="*/ 0 h 650919"/>
                <a:gd name="connsiteX1" fmla="*/ 2025000 w 2025000"/>
                <a:gd name="connsiteY1" fmla="*/ 0 h 650919"/>
                <a:gd name="connsiteX2" fmla="*/ 2025000 w 2025000"/>
                <a:gd name="connsiteY2" fmla="*/ 650919 h 650919"/>
                <a:gd name="connsiteX3" fmla="*/ 0 w 2025000"/>
                <a:gd name="connsiteY3" fmla="*/ 650919 h 650919"/>
                <a:gd name="connsiteX4" fmla="*/ 0 w 2025000"/>
                <a:gd name="connsiteY4" fmla="*/ 0 h 65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00" h="650919">
                  <a:moveTo>
                    <a:pt x="0" y="0"/>
                  </a:moveTo>
                  <a:lnTo>
                    <a:pt x="2025000" y="0"/>
                  </a:lnTo>
                  <a:lnTo>
                    <a:pt x="2025000" y="650919"/>
                  </a:lnTo>
                  <a:lnTo>
                    <a:pt x="0" y="650919"/>
                  </a:lnTo>
                  <a:lnTo>
                    <a:pt x="0" y="0"/>
                  </a:lnTo>
                  <a:close/>
                </a:path>
              </a:pathLst>
            </a:custGeom>
            <a:solidFill>
              <a:srgbClr val="5B9BD5">
                <a:lumMod val="20000"/>
                <a:lumOff val="80000"/>
              </a:srgbClr>
            </a:solidFill>
            <a:ln w="6350" cap="flat" cmpd="sng" algn="ctr">
              <a:solidFill>
                <a:sysClr val="windowText" lastClr="000000"/>
              </a:solidFill>
              <a:prstDash val="solid"/>
              <a:miter lim="800000"/>
            </a:ln>
            <a:effectLst>
              <a:glow rad="101600">
                <a:srgbClr val="70AD47">
                  <a:satMod val="175000"/>
                  <a:alpha val="40000"/>
                </a:srgbClr>
              </a:glow>
              <a:outerShdw blurRad="40000" dist="23000" dir="5400000" rotWithShape="0">
                <a:srgbClr val="000000">
                  <a:alpha val="35000"/>
                </a:srgbClr>
              </a:outerShdw>
            </a:effectLst>
            <a:scene3d>
              <a:camera prst="orthographicFront"/>
              <a:lightRig rig="threePt" dir="t"/>
            </a:scene3d>
            <a:sp3d>
              <a:bevelT/>
            </a:sp3d>
          </p:spPr>
          <p:txBody>
            <a:bodyPr lIns="48260" tIns="48260" rIns="48260" bIns="48260" spcCol="1270" anchor="ctr"/>
            <a:lstStyle/>
            <a:p>
              <a:pPr marL="0" marR="0" lvl="0" indent="0" defTabSz="844550" eaLnBrk="1" fontAlgn="auto" latinLnBrk="0" hangingPunct="1">
                <a:lnSpc>
                  <a:spcPct val="90000"/>
                </a:lnSpc>
                <a:spcBef>
                  <a:spcPts val="0"/>
                </a:spcBef>
                <a:spcAft>
                  <a:spcPct val="35000"/>
                </a:spcAft>
                <a:buClrTx/>
                <a:buSzTx/>
                <a:buFontTx/>
                <a:buNone/>
                <a:tabLst/>
                <a:defRPr/>
              </a:pPr>
              <a:r>
                <a:rPr kumimoji="0" lang="es-ES" sz="2400" b="1" i="0" u="none" strike="noStrike" kern="0" cap="none" spc="0" normalizeH="0" baseline="0" noProof="0" dirty="0">
                  <a:ln>
                    <a:noFill/>
                  </a:ln>
                  <a:solidFill>
                    <a:srgbClr val="000000"/>
                  </a:solidFill>
                  <a:effectLst/>
                  <a:uLnTx/>
                  <a:uFillTx/>
                  <a:latin typeface="Calibri" panose="020F0502020204030204"/>
                  <a:ea typeface="+mn-ea"/>
                  <a:cs typeface="+mn-cs"/>
                </a:rPr>
                <a:t>Configurados a sus necesidades</a:t>
              </a:r>
              <a:endParaRPr kumimoji="0" lang="es-CO" sz="2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0" name="14 Forma libre"/>
            <p:cNvSpPr/>
            <p:nvPr/>
          </p:nvSpPr>
          <p:spPr>
            <a:xfrm>
              <a:off x="2075642" y="3878687"/>
              <a:ext cx="5459038" cy="682086"/>
            </a:xfrm>
            <a:custGeom>
              <a:avLst/>
              <a:gdLst>
                <a:gd name="connsiteX0" fmla="*/ 0 w 4680000"/>
                <a:gd name="connsiteY0" fmla="*/ 0 h 650919"/>
                <a:gd name="connsiteX1" fmla="*/ 4680000 w 4680000"/>
                <a:gd name="connsiteY1" fmla="*/ 0 h 650919"/>
                <a:gd name="connsiteX2" fmla="*/ 4680000 w 4680000"/>
                <a:gd name="connsiteY2" fmla="*/ 650919 h 650919"/>
                <a:gd name="connsiteX3" fmla="*/ 0 w 4680000"/>
                <a:gd name="connsiteY3" fmla="*/ 650919 h 650919"/>
                <a:gd name="connsiteX4" fmla="*/ 0 w 4680000"/>
                <a:gd name="connsiteY4" fmla="*/ 0 h 65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000" h="650919">
                  <a:moveTo>
                    <a:pt x="0" y="0"/>
                  </a:moveTo>
                  <a:lnTo>
                    <a:pt x="4680000" y="0"/>
                  </a:lnTo>
                  <a:lnTo>
                    <a:pt x="4680000" y="650919"/>
                  </a:lnTo>
                  <a:lnTo>
                    <a:pt x="0" y="650919"/>
                  </a:lnTo>
                  <a:lnTo>
                    <a:pt x="0" y="0"/>
                  </a:lnTo>
                  <a:close/>
                </a:path>
              </a:pathLst>
            </a:custGeom>
            <a:solidFill>
              <a:srgbClr val="5B9BD5">
                <a:lumMod val="20000"/>
                <a:lumOff val="80000"/>
              </a:srgbClr>
            </a:solidFill>
            <a:ln w="6350" cap="flat" cmpd="sng" algn="ctr">
              <a:solidFill>
                <a:sysClr val="windowText" lastClr="000000"/>
              </a:solidFill>
              <a:prstDash val="solid"/>
              <a:miter lim="800000"/>
            </a:ln>
            <a:effectLst>
              <a:glow rad="101600">
                <a:srgbClr val="70AD47">
                  <a:satMod val="175000"/>
                  <a:alpha val="40000"/>
                </a:srgbClr>
              </a:glow>
              <a:outerShdw blurRad="40000" dist="23000" dir="5400000" rotWithShape="0">
                <a:srgbClr val="000000">
                  <a:alpha val="35000"/>
                </a:srgbClr>
              </a:outerShdw>
            </a:effectLst>
            <a:scene3d>
              <a:camera prst="orthographicFront"/>
              <a:lightRig rig="threePt" dir="t"/>
            </a:scene3d>
            <a:sp3d>
              <a:bevelT/>
            </a:sp3d>
          </p:spPr>
          <p:txBody>
            <a:bodyPr lIns="48260" tIns="48260" rIns="48260" bIns="48260" spcCol="1270" anchor="ctr"/>
            <a:lstStyle/>
            <a:p>
              <a:pPr marL="0" marR="0" lvl="0" indent="0" defTabSz="844550" eaLnBrk="1" fontAlgn="auto" latinLnBrk="0" hangingPunct="1">
                <a:lnSpc>
                  <a:spcPct val="90000"/>
                </a:lnSpc>
                <a:spcBef>
                  <a:spcPts val="0"/>
                </a:spcBef>
                <a:spcAft>
                  <a:spcPct val="35000"/>
                </a:spcAft>
                <a:buClrTx/>
                <a:buSzTx/>
                <a:buFontTx/>
                <a:buNone/>
                <a:tabLst/>
                <a:defRPr/>
              </a:pPr>
              <a:r>
                <a:rPr kumimoji="0" lang="es-ES" sz="2400" b="1" i="0" u="none" strike="noStrike" kern="0" cap="none" spc="0" normalizeH="0" baseline="0" noProof="0" dirty="0">
                  <a:ln>
                    <a:noFill/>
                  </a:ln>
                  <a:solidFill>
                    <a:srgbClr val="000000"/>
                  </a:solidFill>
                  <a:effectLst/>
                  <a:uLnTx/>
                  <a:uFillTx/>
                  <a:latin typeface="Calibri" panose="020F0502020204030204"/>
                  <a:ea typeface="+mn-ea"/>
                  <a:cs typeface="+mn-cs"/>
                </a:rPr>
                <a:t>Procesos de Adopción, Convergencia, Armonización, Adaptación</a:t>
              </a:r>
              <a:endParaRPr kumimoji="0" lang="es-CO" sz="2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1" name="15 Forma libre"/>
            <p:cNvSpPr/>
            <p:nvPr/>
          </p:nvSpPr>
          <p:spPr>
            <a:xfrm>
              <a:off x="2075643" y="4721153"/>
              <a:ext cx="5459037" cy="406168"/>
            </a:xfrm>
            <a:custGeom>
              <a:avLst/>
              <a:gdLst>
                <a:gd name="connsiteX0" fmla="*/ 0 w 2340000"/>
                <a:gd name="connsiteY0" fmla="*/ 0 h 650919"/>
                <a:gd name="connsiteX1" fmla="*/ 2340000 w 2340000"/>
                <a:gd name="connsiteY1" fmla="*/ 0 h 650919"/>
                <a:gd name="connsiteX2" fmla="*/ 2340000 w 2340000"/>
                <a:gd name="connsiteY2" fmla="*/ 650919 h 650919"/>
                <a:gd name="connsiteX3" fmla="*/ 0 w 2340000"/>
                <a:gd name="connsiteY3" fmla="*/ 650919 h 650919"/>
                <a:gd name="connsiteX4" fmla="*/ 0 w 2340000"/>
                <a:gd name="connsiteY4" fmla="*/ 0 h 65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000" h="650919">
                  <a:moveTo>
                    <a:pt x="0" y="0"/>
                  </a:moveTo>
                  <a:lnTo>
                    <a:pt x="2340000" y="0"/>
                  </a:lnTo>
                  <a:lnTo>
                    <a:pt x="2340000" y="650919"/>
                  </a:lnTo>
                  <a:lnTo>
                    <a:pt x="0" y="650919"/>
                  </a:lnTo>
                  <a:lnTo>
                    <a:pt x="0" y="0"/>
                  </a:lnTo>
                  <a:close/>
                </a:path>
              </a:pathLst>
            </a:custGeom>
            <a:solidFill>
              <a:srgbClr val="5B9BD5">
                <a:lumMod val="20000"/>
                <a:lumOff val="80000"/>
              </a:srgbClr>
            </a:solidFill>
            <a:ln w="6350" cap="flat" cmpd="sng" algn="ctr">
              <a:solidFill>
                <a:sysClr val="windowText" lastClr="000000"/>
              </a:solidFill>
              <a:prstDash val="solid"/>
              <a:miter lim="800000"/>
            </a:ln>
            <a:effectLst>
              <a:glow rad="101600">
                <a:srgbClr val="70AD47">
                  <a:satMod val="175000"/>
                  <a:alpha val="40000"/>
                </a:srgbClr>
              </a:glow>
              <a:outerShdw blurRad="40000" dist="23000" dir="5400000" rotWithShape="0">
                <a:srgbClr val="000000">
                  <a:alpha val="35000"/>
                </a:srgbClr>
              </a:outerShdw>
            </a:effectLst>
            <a:scene3d>
              <a:camera prst="orthographicFront"/>
              <a:lightRig rig="threePt" dir="t"/>
            </a:scene3d>
            <a:sp3d>
              <a:bevelT/>
            </a:sp3d>
          </p:spPr>
          <p:txBody>
            <a:bodyPr lIns="48260" tIns="48260" rIns="48260" bIns="48260" spcCol="1270" anchor="ctr"/>
            <a:lstStyle/>
            <a:p>
              <a:pPr marL="0" marR="0" lvl="0" indent="0" defTabSz="844550" eaLnBrk="1" fontAlgn="auto" latinLnBrk="0" hangingPunct="1">
                <a:lnSpc>
                  <a:spcPct val="90000"/>
                </a:lnSpc>
                <a:spcBef>
                  <a:spcPts val="0"/>
                </a:spcBef>
                <a:spcAft>
                  <a:spcPct val="35000"/>
                </a:spcAft>
                <a:buClrTx/>
                <a:buSzTx/>
                <a:buFontTx/>
                <a:buNone/>
                <a:tabLst/>
                <a:defRPr/>
              </a:pPr>
              <a:r>
                <a:rPr kumimoji="0" lang="es-ES" sz="2400" b="1" i="0" u="none" strike="noStrike" kern="0" cap="none" spc="0" normalizeH="0" baseline="0" noProof="0" dirty="0">
                  <a:ln>
                    <a:noFill/>
                  </a:ln>
                  <a:solidFill>
                    <a:srgbClr val="000000"/>
                  </a:solidFill>
                  <a:effectLst/>
                  <a:uLnTx/>
                  <a:uFillTx/>
                  <a:latin typeface="Calibri" panose="020F0502020204030204"/>
                  <a:ea typeface="+mn-ea"/>
                  <a:cs typeface="+mn-cs"/>
                </a:rPr>
                <a:t>Modelos Contables Homogéneos</a:t>
              </a:r>
              <a:endParaRPr kumimoji="0" lang="es-CO" sz="2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2" name="16 Forma libre"/>
            <p:cNvSpPr/>
            <p:nvPr/>
          </p:nvSpPr>
          <p:spPr>
            <a:xfrm>
              <a:off x="2075642" y="5277404"/>
              <a:ext cx="5459038" cy="458129"/>
            </a:xfrm>
            <a:custGeom>
              <a:avLst/>
              <a:gdLst>
                <a:gd name="connsiteX0" fmla="*/ 0 w 1755000"/>
                <a:gd name="connsiteY0" fmla="*/ 0 h 650919"/>
                <a:gd name="connsiteX1" fmla="*/ 1755000 w 1755000"/>
                <a:gd name="connsiteY1" fmla="*/ 0 h 650919"/>
                <a:gd name="connsiteX2" fmla="*/ 1755000 w 1755000"/>
                <a:gd name="connsiteY2" fmla="*/ 650919 h 650919"/>
                <a:gd name="connsiteX3" fmla="*/ 0 w 1755000"/>
                <a:gd name="connsiteY3" fmla="*/ 650919 h 650919"/>
                <a:gd name="connsiteX4" fmla="*/ 0 w 1755000"/>
                <a:gd name="connsiteY4" fmla="*/ 0 h 65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000" h="650919">
                  <a:moveTo>
                    <a:pt x="0" y="0"/>
                  </a:moveTo>
                  <a:lnTo>
                    <a:pt x="1755000" y="0"/>
                  </a:lnTo>
                  <a:lnTo>
                    <a:pt x="1755000" y="650919"/>
                  </a:lnTo>
                  <a:lnTo>
                    <a:pt x="0" y="650919"/>
                  </a:lnTo>
                  <a:lnTo>
                    <a:pt x="0" y="0"/>
                  </a:lnTo>
                  <a:close/>
                </a:path>
              </a:pathLst>
            </a:custGeom>
            <a:solidFill>
              <a:srgbClr val="5B9BD5">
                <a:lumMod val="20000"/>
                <a:lumOff val="80000"/>
              </a:srgbClr>
            </a:solidFill>
            <a:ln w="6350" cap="flat" cmpd="sng" algn="ctr">
              <a:solidFill>
                <a:sysClr val="windowText" lastClr="000000"/>
              </a:solidFill>
              <a:prstDash val="solid"/>
              <a:miter lim="800000"/>
            </a:ln>
            <a:effectLst>
              <a:glow rad="63500">
                <a:srgbClr val="70AD47">
                  <a:satMod val="175000"/>
                  <a:alpha val="40000"/>
                </a:srgbClr>
              </a:glow>
              <a:outerShdw blurRad="40000" dist="23000" dir="5400000" rotWithShape="0">
                <a:srgbClr val="000000">
                  <a:alpha val="35000"/>
                </a:srgbClr>
              </a:outerShdw>
            </a:effectLst>
            <a:scene3d>
              <a:camera prst="orthographicFront"/>
              <a:lightRig rig="threePt" dir="t"/>
            </a:scene3d>
            <a:sp3d>
              <a:bevelT/>
            </a:sp3d>
          </p:spPr>
          <p:txBody>
            <a:bodyPr lIns="48260" tIns="48260" rIns="48260" bIns="48260" spcCol="1270" anchor="ctr"/>
            <a:lstStyle/>
            <a:p>
              <a:pPr marL="0" marR="0" lvl="0" indent="0" defTabSz="844550" eaLnBrk="1" fontAlgn="auto" latinLnBrk="0" hangingPunct="1">
                <a:lnSpc>
                  <a:spcPct val="90000"/>
                </a:lnSpc>
                <a:spcBef>
                  <a:spcPts val="0"/>
                </a:spcBef>
                <a:spcAft>
                  <a:spcPct val="3500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alibri" panose="020F0502020204030204"/>
                  <a:ea typeface="+mn-ea"/>
                  <a:cs typeface="+mn-cs"/>
                </a:rPr>
                <a:t>Vinculados al Capital Global</a:t>
              </a:r>
              <a:endParaRPr kumimoji="0" lang="es-CO"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 name="17 Forma libre"/>
            <p:cNvSpPr/>
            <p:nvPr/>
          </p:nvSpPr>
          <p:spPr>
            <a:xfrm>
              <a:off x="2061912" y="5873212"/>
              <a:ext cx="5472767" cy="589845"/>
            </a:xfrm>
            <a:custGeom>
              <a:avLst/>
              <a:gdLst>
                <a:gd name="connsiteX0" fmla="*/ 0 w 3510000"/>
                <a:gd name="connsiteY0" fmla="*/ 0 h 650919"/>
                <a:gd name="connsiteX1" fmla="*/ 3510000 w 3510000"/>
                <a:gd name="connsiteY1" fmla="*/ 0 h 650919"/>
                <a:gd name="connsiteX2" fmla="*/ 3510000 w 3510000"/>
                <a:gd name="connsiteY2" fmla="*/ 650919 h 650919"/>
                <a:gd name="connsiteX3" fmla="*/ 0 w 3510000"/>
                <a:gd name="connsiteY3" fmla="*/ 650919 h 650919"/>
                <a:gd name="connsiteX4" fmla="*/ 0 w 3510000"/>
                <a:gd name="connsiteY4" fmla="*/ 0 h 65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000" h="650919">
                  <a:moveTo>
                    <a:pt x="0" y="0"/>
                  </a:moveTo>
                  <a:lnTo>
                    <a:pt x="3510000" y="0"/>
                  </a:lnTo>
                  <a:lnTo>
                    <a:pt x="3510000" y="650919"/>
                  </a:lnTo>
                  <a:lnTo>
                    <a:pt x="0" y="650919"/>
                  </a:lnTo>
                  <a:lnTo>
                    <a:pt x="0" y="0"/>
                  </a:lnTo>
                  <a:close/>
                </a:path>
              </a:pathLst>
            </a:custGeom>
            <a:solidFill>
              <a:srgbClr val="5B9BD5">
                <a:lumMod val="20000"/>
                <a:lumOff val="80000"/>
              </a:srgbClr>
            </a:solidFill>
            <a:ln w="6350" cap="flat" cmpd="sng" algn="ctr">
              <a:solidFill>
                <a:sysClr val="windowText" lastClr="000000"/>
              </a:solidFill>
              <a:prstDash val="solid"/>
              <a:miter lim="800000"/>
            </a:ln>
            <a:effectLst>
              <a:glow rad="101600">
                <a:srgbClr val="70AD47">
                  <a:satMod val="175000"/>
                  <a:alpha val="40000"/>
                </a:srgbClr>
              </a:glow>
              <a:outerShdw blurRad="40000" dist="23000" dir="5400000" rotWithShape="0">
                <a:srgbClr val="000000">
                  <a:alpha val="35000"/>
                </a:srgbClr>
              </a:outerShdw>
            </a:effectLst>
            <a:scene3d>
              <a:camera prst="orthographicFront"/>
              <a:lightRig rig="threePt" dir="t"/>
            </a:scene3d>
            <a:sp3d>
              <a:bevelT/>
            </a:sp3d>
          </p:spPr>
          <p:txBody>
            <a:bodyPr lIns="48260" tIns="48260" rIns="48260" bIns="48260" spcCol="1270" anchor="ctr"/>
            <a:lstStyle/>
            <a:p>
              <a:pPr marL="0" marR="0" lvl="0" indent="0" defTabSz="844550" eaLnBrk="1" fontAlgn="auto" latinLnBrk="0" hangingPunct="1">
                <a:lnSpc>
                  <a:spcPct val="90000"/>
                </a:lnSpc>
                <a:spcBef>
                  <a:spcPts val="0"/>
                </a:spcBef>
                <a:spcAft>
                  <a:spcPct val="35000"/>
                </a:spcAft>
                <a:buClrTx/>
                <a:buSzTx/>
                <a:buFontTx/>
                <a:buNone/>
                <a:tabLst/>
                <a:defRPr/>
              </a:pPr>
              <a:r>
                <a:rPr kumimoji="0" lang="es-ES" sz="2400" b="1" i="0" u="none" strike="noStrike" kern="0" cap="none" spc="0" normalizeH="0" baseline="0" noProof="0" dirty="0">
                  <a:ln>
                    <a:noFill/>
                  </a:ln>
                  <a:solidFill>
                    <a:srgbClr val="000000"/>
                  </a:solidFill>
                  <a:effectLst/>
                  <a:uLnTx/>
                  <a:uFillTx/>
                  <a:latin typeface="Calibri" panose="020F0502020204030204"/>
                  <a:ea typeface="+mn-ea"/>
                  <a:cs typeface="+mn-cs"/>
                </a:rPr>
                <a:t>Asociados a las necesidades de países desarrollados</a:t>
              </a:r>
              <a:endParaRPr kumimoji="0" lang="es-CO" sz="2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ctángulo 16"/>
          <p:cNvSpPr/>
          <p:nvPr/>
        </p:nvSpPr>
        <p:spPr>
          <a:xfrm>
            <a:off x="814544" y="6061856"/>
            <a:ext cx="2097696" cy="266656"/>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s-CO" sz="900" b="1" i="0" u="none" strike="noStrike" kern="0" cap="none" spc="0" normalizeH="0" baseline="0" noProof="0" dirty="0">
                <a:ln>
                  <a:noFill/>
                </a:ln>
                <a:solidFill>
                  <a:prstClr val="black"/>
                </a:solidFill>
                <a:effectLst/>
                <a:uLnTx/>
                <a:uFillTx/>
                <a:latin typeface="Calibri" panose="020F0502020204030204"/>
                <a:ea typeface="+mn-ea"/>
                <a:cs typeface="+mn-cs"/>
              </a:rPr>
              <a:t>Original Ajustada de John Cardona A </a:t>
            </a:r>
          </a:p>
        </p:txBody>
      </p:sp>
      <p:sp>
        <p:nvSpPr>
          <p:cNvPr id="15" name="Flecha izquierda y derecha 21"/>
          <p:cNvSpPr/>
          <p:nvPr/>
        </p:nvSpPr>
        <p:spPr>
          <a:xfrm rot="5400000">
            <a:off x="745180" y="3487422"/>
            <a:ext cx="4486566" cy="396240"/>
          </a:xfrm>
          <a:prstGeom prst="leftRightArrow">
            <a:avLst/>
          </a:prstGeom>
          <a:solidFill>
            <a:srgbClr val="5B9BD5">
              <a:lumMod val="75000"/>
            </a:srgbClr>
          </a:solidFill>
          <a:ln w="12700" cap="flat" cmpd="sng" algn="ctr">
            <a:solidFill>
              <a:sysClr val="windowText" lastClr="000000"/>
            </a:solidFill>
            <a:prstDash val="solid"/>
            <a:miter lim="800000"/>
          </a:ln>
          <a:effectLst>
            <a:glow rad="228600">
              <a:srgbClr val="ED7D31">
                <a:satMod val="175000"/>
                <a:alpha val="40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CuadroTexto 22"/>
          <p:cNvSpPr txBox="1"/>
          <p:nvPr/>
        </p:nvSpPr>
        <p:spPr>
          <a:xfrm>
            <a:off x="838201" y="58153"/>
            <a:ext cx="10755084" cy="1015663"/>
          </a:xfrm>
          <a:prstGeom prst="rect">
            <a:avLst/>
          </a:prstGeom>
          <a:noFill/>
        </p:spPr>
        <p:txBody>
          <a:bodyPr wrap="square" rtlCol="0">
            <a:spAutoFit/>
          </a:bodyPr>
          <a:lstStyle/>
          <a:p>
            <a:pPr defTabSz="457200" eaLnBrk="1" fontAlgn="auto" hangingPunct="1">
              <a:spcBef>
                <a:spcPts val="0"/>
              </a:spcBef>
              <a:spcAft>
                <a:spcPts val="0"/>
              </a:spcAft>
            </a:pPr>
            <a:r>
              <a:rPr lang="es-CO" sz="6000" b="1" dirty="0">
                <a:solidFill>
                  <a:srgbClr val="699B2D"/>
                </a:solidFill>
                <a:latin typeface="Calibri" panose="020F0502020204030204"/>
              </a:rPr>
              <a:t>Procesos de cambio contable *</a:t>
            </a:r>
          </a:p>
        </p:txBody>
      </p:sp>
    </p:spTree>
    <p:extLst>
      <p:ext uri="{BB962C8B-B14F-4D97-AF65-F5344CB8AC3E}">
        <p14:creationId xmlns:p14="http://schemas.microsoft.com/office/powerpoint/2010/main" val="1302724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 calcmode="lin" valueType="num">
                                      <p:cBhvr>
                                        <p:cTn id="26" dur="1000" fill="hold"/>
                                        <p:tgtEl>
                                          <p:spTgt spid="15"/>
                                        </p:tgtEl>
                                        <p:attrNameLst>
                                          <p:attrName>style.rotation</p:attrName>
                                        </p:attrNameLst>
                                      </p:cBhvr>
                                      <p:tavLst>
                                        <p:tav tm="0">
                                          <p:val>
                                            <p:fltVal val="90"/>
                                          </p:val>
                                        </p:tav>
                                        <p:tav tm="100000">
                                          <p:val>
                                            <p:fltVal val="0"/>
                                          </p:val>
                                        </p:tav>
                                      </p:tavLst>
                                    </p:anim>
                                    <p:animEffect transition="in" filter="fade">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4543" y="1534886"/>
            <a:ext cx="10820400" cy="4395023"/>
          </a:xfrm>
          <a:prstGeom prst="rect">
            <a:avLst/>
          </a:prstGeom>
        </p:spPr>
      </p:pic>
      <p:sp>
        <p:nvSpPr>
          <p:cNvPr id="5" name="Rectángulo 4"/>
          <p:cNvSpPr/>
          <p:nvPr/>
        </p:nvSpPr>
        <p:spPr>
          <a:xfrm>
            <a:off x="0" y="6107123"/>
            <a:ext cx="3205112" cy="358220"/>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prstClr val="black"/>
                </a:solidFill>
                <a:effectLst/>
                <a:uLnTx/>
                <a:uFillTx/>
                <a:latin typeface="Calibri" panose="020F0502020204030204"/>
                <a:ea typeface="+mn-ea"/>
                <a:cs typeface="+mn-cs"/>
              </a:rPr>
              <a:t>Fuente: </a:t>
            </a:r>
            <a:r>
              <a:rPr kumimoji="0" lang="es-CO" sz="1100" b="0" i="0" u="none" strike="noStrike" kern="0" cap="none" spc="0" normalizeH="0" baseline="0" noProof="0" dirty="0">
                <a:ln>
                  <a:noFill/>
                </a:ln>
                <a:solidFill>
                  <a:prstClr val="black"/>
                </a:solidFill>
                <a:effectLst/>
                <a:uLnTx/>
                <a:uFillTx/>
                <a:latin typeface="Calibri" panose="020F0502020204030204"/>
                <a:ea typeface="+mn-ea"/>
                <a:cs typeface="+mn-cs"/>
              </a:rPr>
              <a:t>Encuesta BID- E&amp;Y.  IV FOCAL Panamá 2017</a:t>
            </a:r>
          </a:p>
        </p:txBody>
      </p:sp>
      <p:sp>
        <p:nvSpPr>
          <p:cNvPr id="6" name="Título 1"/>
          <p:cNvSpPr txBox="1">
            <a:spLocks/>
          </p:cNvSpPr>
          <p:nvPr/>
        </p:nvSpPr>
        <p:spPr>
          <a:xfrm>
            <a:off x="424543" y="597354"/>
            <a:ext cx="11815192" cy="6399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4000" b="1" dirty="0">
                <a:solidFill>
                  <a:schemeClr val="bg1"/>
                </a:solidFill>
                <a:effectLst>
                  <a:outerShdw blurRad="50800" dist="38100" dir="2700000" algn="tl" rotWithShape="0">
                    <a:prstClr val="black">
                      <a:alpha val="40000"/>
                    </a:prstClr>
                  </a:outerShdw>
                </a:effectLst>
              </a:rPr>
              <a:t>Nivel General de Armonización con las NICSP por País </a:t>
            </a:r>
            <a:br>
              <a:rPr lang="es-CO" sz="4000" b="1" dirty="0">
                <a:solidFill>
                  <a:schemeClr val="bg1"/>
                </a:solidFill>
                <a:effectLst>
                  <a:outerShdw blurRad="50800" dist="38100" dir="2700000" algn="tl" rotWithShape="0">
                    <a:prstClr val="black">
                      <a:alpha val="40000"/>
                    </a:prstClr>
                  </a:outerShdw>
                </a:effectLst>
              </a:rPr>
            </a:br>
            <a:endParaRPr lang="es-CO" sz="4000" b="1" dirty="0">
              <a:solidFill>
                <a:schemeClr val="bg1"/>
              </a:solidFill>
            </a:endParaRPr>
          </a:p>
        </p:txBody>
      </p:sp>
    </p:spTree>
    <p:extLst>
      <p:ext uri="{BB962C8B-B14F-4D97-AF65-F5344CB8AC3E}">
        <p14:creationId xmlns:p14="http://schemas.microsoft.com/office/powerpoint/2010/main" val="19765191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65100" y="1726350"/>
            <a:ext cx="6967670" cy="4524315"/>
          </a:xfrm>
          <a:prstGeom prst="rect">
            <a:avLst/>
          </a:prstGeom>
        </p:spPr>
        <p:txBody>
          <a:bodyPr wrap="square">
            <a:spAutoFit/>
          </a:bodyPr>
          <a:lstStyle/>
          <a:p>
            <a:pPr algn="just" defTabSz="457200" eaLnBrk="1" fontAlgn="auto" hangingPunct="1">
              <a:spcBef>
                <a:spcPts val="0"/>
              </a:spcBef>
              <a:spcAft>
                <a:spcPts val="0"/>
              </a:spcAft>
            </a:pPr>
            <a:r>
              <a:rPr lang="es-CO" sz="2400" b="1" dirty="0">
                <a:solidFill>
                  <a:prstClr val="black"/>
                </a:solidFill>
                <a:latin typeface="Calibri" panose="020F0502020204030204"/>
              </a:rPr>
              <a:t>Al comparar los sistemas contables actuales de los países con los requerimientos de las NICSP objeto del estudio</a:t>
            </a:r>
            <a:r>
              <a:rPr lang="es-CO" sz="2400" dirty="0">
                <a:solidFill>
                  <a:prstClr val="black"/>
                </a:solidFill>
                <a:latin typeface="Calibri" panose="020F0502020204030204"/>
              </a:rPr>
              <a:t>**</a:t>
            </a:r>
            <a:r>
              <a:rPr lang="es-CO" sz="2400" b="1" dirty="0">
                <a:solidFill>
                  <a:prstClr val="black"/>
                </a:solidFill>
                <a:latin typeface="Calibri" panose="020F0502020204030204"/>
              </a:rPr>
              <a:t>, </a:t>
            </a:r>
            <a:r>
              <a:rPr lang="es-CO" sz="2400" b="1" i="1" dirty="0">
                <a:solidFill>
                  <a:srgbClr val="FF0000"/>
                </a:solidFill>
                <a:latin typeface="Calibri" panose="020F0502020204030204"/>
              </a:rPr>
              <a:t>se puedo observar una amplia gama de niveles globales de alineación que oscilan entre el 11% y un 84%.</a:t>
            </a:r>
          </a:p>
          <a:p>
            <a:pPr algn="just" defTabSz="457200" eaLnBrk="1" fontAlgn="auto" hangingPunct="1">
              <a:spcBef>
                <a:spcPts val="0"/>
              </a:spcBef>
              <a:spcAft>
                <a:spcPts val="0"/>
              </a:spcAft>
            </a:pPr>
            <a:endParaRPr lang="es-CO" sz="2400" b="1" i="1" dirty="0">
              <a:solidFill>
                <a:srgbClr val="FF0000"/>
              </a:solidFill>
              <a:latin typeface="Calibri" panose="020F0502020204030204"/>
            </a:endParaRPr>
          </a:p>
          <a:p>
            <a:pPr algn="just" defTabSz="457200" eaLnBrk="1" fontAlgn="auto" hangingPunct="1">
              <a:spcBef>
                <a:spcPts val="0"/>
              </a:spcBef>
              <a:spcAft>
                <a:spcPts val="0"/>
              </a:spcAft>
            </a:pPr>
            <a:r>
              <a:rPr lang="es-CO" sz="2400" b="1" dirty="0">
                <a:solidFill>
                  <a:prstClr val="black"/>
                </a:solidFill>
                <a:latin typeface="Calibri" panose="020F0502020204030204"/>
              </a:rPr>
              <a:t>Mientras que algunos países todavía operan con un sistema de base de efectivo modificado, algunos ya han logrado un estado avanzado de implementación de las NICSP </a:t>
            </a:r>
            <a:r>
              <a:rPr lang="es-CO" sz="2400" b="1" i="1" dirty="0">
                <a:solidFill>
                  <a:srgbClr val="FF0000"/>
                </a:solidFill>
                <a:latin typeface="Calibri" panose="020F0502020204030204"/>
              </a:rPr>
              <a:t>(Colombia, Perú, Chile) </a:t>
            </a:r>
            <a:r>
              <a:rPr lang="es-CO" sz="2400" b="1" dirty="0">
                <a:solidFill>
                  <a:prstClr val="black"/>
                </a:solidFill>
                <a:latin typeface="Calibri" panose="020F0502020204030204"/>
              </a:rPr>
              <a:t>y a la fecha están en el período de transición provisto por la disposición transitoria de la NICSP individual o por la NICSP 33. </a:t>
            </a:r>
          </a:p>
        </p:txBody>
      </p:sp>
      <p:sp>
        <p:nvSpPr>
          <p:cNvPr id="3" name="Rectángulo 2"/>
          <p:cNvSpPr/>
          <p:nvPr/>
        </p:nvSpPr>
        <p:spPr>
          <a:xfrm>
            <a:off x="15343" y="6207121"/>
            <a:ext cx="4062630" cy="307777"/>
          </a:xfrm>
          <a:prstGeom prst="rect">
            <a:avLst/>
          </a:prstGeom>
        </p:spPr>
        <p:txBody>
          <a:bodyPr wrap="square">
            <a:spAutoFit/>
          </a:bodyPr>
          <a:lstStyle/>
          <a:p>
            <a:pPr defTabSz="457200" eaLnBrk="1" fontAlgn="auto" hangingPunct="1">
              <a:spcBef>
                <a:spcPts val="0"/>
              </a:spcBef>
              <a:spcAft>
                <a:spcPts val="0"/>
              </a:spcAft>
            </a:pPr>
            <a:r>
              <a:rPr lang="es-CO" sz="1400" b="1" i="1" dirty="0">
                <a:solidFill>
                  <a:prstClr val="black"/>
                </a:solidFill>
                <a:latin typeface="Calibri" panose="020F0502020204030204"/>
              </a:rPr>
              <a:t>**</a:t>
            </a:r>
            <a:r>
              <a:rPr lang="es-CO" sz="1400" i="1" dirty="0">
                <a:solidFill>
                  <a:prstClr val="black"/>
                </a:solidFill>
                <a:latin typeface="Calibri" panose="020F0502020204030204"/>
              </a:rPr>
              <a:t> </a:t>
            </a:r>
            <a:r>
              <a:rPr lang="es-CO" sz="1400" b="1" i="1" dirty="0">
                <a:solidFill>
                  <a:prstClr val="black"/>
                </a:solidFill>
                <a:latin typeface="Calibri" panose="020F0502020204030204"/>
              </a:rPr>
              <a:t>Encuesta BID - E&amp;Y . IV FOCAL Panamá 2017</a:t>
            </a:r>
            <a:endParaRPr lang="es-CO" sz="1400" b="1" dirty="0">
              <a:solidFill>
                <a:prstClr val="black"/>
              </a:solidFill>
              <a:latin typeface="Calibri" panose="020F0502020204030204"/>
            </a:endParaRPr>
          </a:p>
        </p:txBody>
      </p:sp>
      <p:sp>
        <p:nvSpPr>
          <p:cNvPr id="4" name="CuadroTexto 3"/>
          <p:cNvSpPr txBox="1"/>
          <p:nvPr/>
        </p:nvSpPr>
        <p:spPr>
          <a:xfrm>
            <a:off x="1448137" y="155751"/>
            <a:ext cx="9361040" cy="723275"/>
          </a:xfrm>
          <a:prstGeom prst="rect">
            <a:avLst/>
          </a:prstGeom>
          <a:noFill/>
        </p:spPr>
        <p:txBody>
          <a:bodyPr wrap="square" rtlCol="0">
            <a:spAutoFit/>
          </a:bodyPr>
          <a:lstStyle/>
          <a:p>
            <a:pPr algn="ctr" defTabSz="457200" eaLnBrk="1" fontAlgn="auto" hangingPunct="1">
              <a:spcBef>
                <a:spcPts val="0"/>
              </a:spcBef>
              <a:spcAft>
                <a:spcPts val="0"/>
              </a:spcAft>
            </a:pPr>
            <a:r>
              <a:rPr lang="es-CO" sz="4100" b="1" dirty="0">
                <a:solidFill>
                  <a:schemeClr val="bg1"/>
                </a:solidFill>
                <a:effectLst>
                  <a:outerShdw blurRad="50800" dist="38100" dir="2700000" algn="tl" rotWithShape="0">
                    <a:prstClr val="black">
                      <a:alpha val="40000"/>
                    </a:prstClr>
                  </a:outerShdw>
                </a:effectLst>
                <a:latin typeface="Calibri" panose="020F0502020204030204"/>
              </a:rPr>
              <a:t>Nivel</a:t>
            </a:r>
            <a:r>
              <a:rPr lang="es-CO" sz="4100" b="1" dirty="0">
                <a:solidFill>
                  <a:schemeClr val="bg1"/>
                </a:solidFill>
                <a:latin typeface="Calibri" panose="020F0502020204030204"/>
              </a:rPr>
              <a:t> </a:t>
            </a:r>
            <a:r>
              <a:rPr lang="es-CO" sz="4100" b="1" dirty="0">
                <a:solidFill>
                  <a:schemeClr val="bg1"/>
                </a:solidFill>
                <a:effectLst>
                  <a:outerShdw blurRad="50800" dist="38100" dir="2700000" algn="tl" rotWithShape="0">
                    <a:prstClr val="black">
                      <a:alpha val="40000"/>
                    </a:prstClr>
                  </a:outerShdw>
                </a:effectLst>
                <a:latin typeface="Calibri" panose="020F0502020204030204"/>
              </a:rPr>
              <a:t>Global de Alineación por País Latino</a:t>
            </a:r>
          </a:p>
        </p:txBody>
      </p:sp>
      <p:pic>
        <p:nvPicPr>
          <p:cNvPr id="8" name="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38" y="1569554"/>
            <a:ext cx="4404558" cy="4526446"/>
          </a:xfrm>
          <a:prstGeom prst="rect">
            <a:avLst/>
          </a:prstGeom>
        </p:spPr>
      </p:pic>
    </p:spTree>
    <p:extLst>
      <p:ext uri="{BB962C8B-B14F-4D97-AF65-F5344CB8AC3E}">
        <p14:creationId xmlns:p14="http://schemas.microsoft.com/office/powerpoint/2010/main" val="4103768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7387" y="1702339"/>
            <a:ext cx="11692213" cy="4385816"/>
          </a:xfrm>
          <a:prstGeom prst="rect">
            <a:avLst/>
          </a:prstGeom>
        </p:spPr>
        <p:txBody>
          <a:bodyPr wrap="square">
            <a:spAutoFit/>
          </a:bodyPr>
          <a:lstStyle/>
          <a:p>
            <a:pPr algn="ctr" defTabSz="457200" eaLnBrk="1" fontAlgn="auto" hangingPunct="1">
              <a:spcBef>
                <a:spcPts val="0"/>
              </a:spcBef>
              <a:spcAft>
                <a:spcPts val="0"/>
              </a:spcAft>
            </a:pPr>
            <a:endParaRPr lang="es-CO" sz="900" b="1" dirty="0">
              <a:solidFill>
                <a:prstClr val="black"/>
              </a:solidFill>
              <a:latin typeface="Calibri" panose="020F0502020204030204"/>
            </a:endParaRPr>
          </a:p>
          <a:p>
            <a:pPr defTabSz="457200" eaLnBrk="1" fontAlgn="auto" hangingPunct="1">
              <a:lnSpc>
                <a:spcPct val="150000"/>
              </a:lnSpc>
              <a:spcBef>
                <a:spcPts val="0"/>
              </a:spcBef>
              <a:spcAft>
                <a:spcPts val="0"/>
              </a:spcAft>
            </a:pPr>
            <a:r>
              <a:rPr lang="es-CO" sz="1600" b="1" dirty="0">
                <a:solidFill>
                  <a:prstClr val="black"/>
                </a:solidFill>
                <a:latin typeface="Calibri" panose="020F0502020204030204"/>
              </a:rPr>
              <a:t>1.    </a:t>
            </a:r>
            <a:r>
              <a:rPr lang="es-CO" b="1" dirty="0">
                <a:solidFill>
                  <a:srgbClr val="FF0000"/>
                </a:solidFill>
                <a:latin typeface="Calibri" panose="020F0502020204030204"/>
              </a:rPr>
              <a:t>Cambio de gobierno: </a:t>
            </a:r>
            <a:r>
              <a:rPr lang="es-CO" b="1" dirty="0">
                <a:solidFill>
                  <a:prstClr val="black"/>
                </a:solidFill>
                <a:latin typeface="Calibri" panose="020F0502020204030204"/>
              </a:rPr>
              <a:t>Más un potencial de retraso, toda vez que el tema no es partidista</a:t>
            </a:r>
            <a:endParaRPr lang="es-CO" sz="1400" b="1" dirty="0">
              <a:solidFill>
                <a:prstClr val="black"/>
              </a:solidFill>
              <a:latin typeface="Calibri" panose="020F0502020204030204"/>
            </a:endParaRPr>
          </a:p>
          <a:p>
            <a:pPr defTabSz="457200" eaLnBrk="1" fontAlgn="auto" hangingPunct="1">
              <a:lnSpc>
                <a:spcPct val="150000"/>
              </a:lnSpc>
              <a:spcBef>
                <a:spcPts val="0"/>
              </a:spcBef>
              <a:spcAft>
                <a:spcPts val="0"/>
              </a:spcAft>
            </a:pPr>
            <a:r>
              <a:rPr lang="es-CO" sz="1400" b="1" dirty="0">
                <a:solidFill>
                  <a:prstClr val="black"/>
                </a:solidFill>
                <a:latin typeface="Calibri" panose="020F0502020204030204"/>
              </a:rPr>
              <a:t>2.   </a:t>
            </a:r>
            <a:r>
              <a:rPr lang="es-CO" b="1" dirty="0">
                <a:solidFill>
                  <a:srgbClr val="FF0000"/>
                </a:solidFill>
                <a:latin typeface="Calibri" panose="020F0502020204030204"/>
              </a:rPr>
              <a:t>Duración y Complejidad</a:t>
            </a:r>
            <a:r>
              <a:rPr lang="es-CO" sz="1400" b="1" dirty="0">
                <a:solidFill>
                  <a:srgbClr val="FF0000"/>
                </a:solidFill>
                <a:latin typeface="Calibri" panose="020F0502020204030204"/>
              </a:rPr>
              <a:t>: </a:t>
            </a:r>
            <a:r>
              <a:rPr lang="es-CO" b="1" dirty="0">
                <a:solidFill>
                  <a:prstClr val="black"/>
                </a:solidFill>
                <a:latin typeface="Calibri" panose="020F0502020204030204"/>
              </a:rPr>
              <a:t>5-8 años</a:t>
            </a:r>
            <a:endParaRPr lang="es-CO" sz="1400" b="1" dirty="0">
              <a:solidFill>
                <a:prstClr val="black"/>
              </a:solidFill>
              <a:latin typeface="Calibri" panose="020F0502020204030204"/>
            </a:endParaRPr>
          </a:p>
          <a:p>
            <a:pPr defTabSz="457200" eaLnBrk="1" fontAlgn="auto" hangingPunct="1">
              <a:lnSpc>
                <a:spcPct val="150000"/>
              </a:lnSpc>
              <a:spcBef>
                <a:spcPts val="0"/>
              </a:spcBef>
              <a:spcAft>
                <a:spcPts val="0"/>
              </a:spcAft>
            </a:pPr>
            <a:r>
              <a:rPr lang="es-CO" sz="1400" b="1" dirty="0">
                <a:solidFill>
                  <a:prstClr val="black"/>
                </a:solidFill>
                <a:latin typeface="Calibri" panose="020F0502020204030204"/>
              </a:rPr>
              <a:t>3</a:t>
            </a:r>
            <a:r>
              <a:rPr lang="es-CO" sz="1400" b="1" dirty="0">
                <a:solidFill>
                  <a:srgbClr val="FF0000"/>
                </a:solidFill>
                <a:latin typeface="Calibri" panose="020F0502020204030204"/>
              </a:rPr>
              <a:t>.    </a:t>
            </a:r>
            <a:r>
              <a:rPr lang="es-CO" b="1" dirty="0">
                <a:solidFill>
                  <a:srgbClr val="FF0000"/>
                </a:solidFill>
                <a:latin typeface="Calibri" panose="020F0502020204030204"/>
              </a:rPr>
              <a:t>Costos:</a:t>
            </a:r>
            <a:r>
              <a:rPr lang="es-CO" sz="1400" b="1" dirty="0">
                <a:solidFill>
                  <a:srgbClr val="FF0000"/>
                </a:solidFill>
                <a:latin typeface="Calibri" panose="020F0502020204030204"/>
              </a:rPr>
              <a:t> </a:t>
            </a:r>
            <a:r>
              <a:rPr lang="es-CO" b="1" dirty="0">
                <a:solidFill>
                  <a:prstClr val="black"/>
                </a:solidFill>
                <a:latin typeface="Calibri" panose="020F0502020204030204"/>
              </a:rPr>
              <a:t>Costos del proyecto, para herramientas y capacitación</a:t>
            </a:r>
            <a:endParaRPr lang="es-CO" sz="1400" b="1" dirty="0">
              <a:solidFill>
                <a:prstClr val="black"/>
              </a:solidFill>
              <a:latin typeface="Calibri" panose="020F0502020204030204"/>
            </a:endParaRPr>
          </a:p>
          <a:p>
            <a:pPr defTabSz="457200" eaLnBrk="1" fontAlgn="auto" hangingPunct="1">
              <a:lnSpc>
                <a:spcPct val="150000"/>
              </a:lnSpc>
              <a:spcBef>
                <a:spcPts val="0"/>
              </a:spcBef>
              <a:spcAft>
                <a:spcPts val="0"/>
              </a:spcAft>
            </a:pPr>
            <a:r>
              <a:rPr lang="es-CO" sz="1400" b="1" dirty="0">
                <a:solidFill>
                  <a:prstClr val="black"/>
                </a:solidFill>
                <a:latin typeface="Calibri" panose="020F0502020204030204"/>
              </a:rPr>
              <a:t>4.    </a:t>
            </a:r>
            <a:r>
              <a:rPr lang="es-CO" b="1" dirty="0">
                <a:solidFill>
                  <a:srgbClr val="FF0000"/>
                </a:solidFill>
                <a:latin typeface="Calibri" panose="020F0502020204030204"/>
              </a:rPr>
              <a:t>Resistencia al Cambio: </a:t>
            </a:r>
            <a:r>
              <a:rPr lang="es-CO" b="1" dirty="0">
                <a:solidFill>
                  <a:prstClr val="black"/>
                </a:solidFill>
                <a:latin typeface="Calibri" panose="020F0502020204030204"/>
              </a:rPr>
              <a:t>Normalmente aislada, caso  algunos ministerios </a:t>
            </a:r>
          </a:p>
          <a:p>
            <a:pPr defTabSz="457200" eaLnBrk="1" fontAlgn="auto" hangingPunct="1">
              <a:lnSpc>
                <a:spcPct val="150000"/>
              </a:lnSpc>
              <a:spcBef>
                <a:spcPts val="0"/>
              </a:spcBef>
              <a:spcAft>
                <a:spcPts val="0"/>
              </a:spcAft>
            </a:pPr>
            <a:r>
              <a:rPr lang="es-CO" sz="1400" b="1" dirty="0">
                <a:solidFill>
                  <a:prstClr val="black"/>
                </a:solidFill>
                <a:latin typeface="Calibri" panose="020F0502020204030204"/>
              </a:rPr>
              <a:t>5</a:t>
            </a:r>
            <a:r>
              <a:rPr lang="es-CO" b="1" dirty="0">
                <a:solidFill>
                  <a:srgbClr val="FF0000"/>
                </a:solidFill>
                <a:latin typeface="Calibri" panose="020F0502020204030204"/>
              </a:rPr>
              <a:t>.    EEFF: </a:t>
            </a:r>
            <a:r>
              <a:rPr lang="es-CO" b="1" dirty="0">
                <a:solidFill>
                  <a:prstClr val="black"/>
                </a:solidFill>
                <a:latin typeface="Calibri" panose="020F0502020204030204"/>
              </a:rPr>
              <a:t>En algunos países todavía base efectivo (MEFP86) </a:t>
            </a:r>
          </a:p>
          <a:p>
            <a:pPr defTabSz="457200" eaLnBrk="1" fontAlgn="auto" hangingPunct="1">
              <a:lnSpc>
                <a:spcPct val="150000"/>
              </a:lnSpc>
              <a:spcBef>
                <a:spcPts val="0"/>
              </a:spcBef>
              <a:spcAft>
                <a:spcPts val="0"/>
              </a:spcAft>
            </a:pPr>
            <a:r>
              <a:rPr lang="es-CO" sz="1400" b="1" dirty="0">
                <a:solidFill>
                  <a:prstClr val="black"/>
                </a:solidFill>
                <a:latin typeface="Calibri" panose="020F0502020204030204"/>
              </a:rPr>
              <a:t>6.    </a:t>
            </a:r>
            <a:r>
              <a:rPr lang="es-CO" b="1" dirty="0">
                <a:solidFill>
                  <a:srgbClr val="FF0000"/>
                </a:solidFill>
                <a:latin typeface="Calibri" panose="020F0502020204030204"/>
              </a:rPr>
              <a:t>Presupuesto:</a:t>
            </a:r>
            <a:r>
              <a:rPr lang="es-CO" b="1" dirty="0">
                <a:solidFill>
                  <a:prstClr val="black"/>
                </a:solidFill>
                <a:latin typeface="Calibri" panose="020F0502020204030204"/>
              </a:rPr>
              <a:t> Base Efectivo -  Contabilidad Base Devengo </a:t>
            </a:r>
          </a:p>
          <a:p>
            <a:pPr defTabSz="457200" eaLnBrk="1" fontAlgn="auto" hangingPunct="1">
              <a:lnSpc>
                <a:spcPct val="150000"/>
              </a:lnSpc>
              <a:spcBef>
                <a:spcPts val="0"/>
              </a:spcBef>
              <a:spcAft>
                <a:spcPts val="0"/>
              </a:spcAft>
            </a:pPr>
            <a:r>
              <a:rPr lang="es-CO" sz="1400" b="1" dirty="0">
                <a:solidFill>
                  <a:prstClr val="black"/>
                </a:solidFill>
                <a:latin typeface="Calibri" panose="020F0502020204030204"/>
              </a:rPr>
              <a:t>	</a:t>
            </a:r>
            <a:r>
              <a:rPr lang="es-CO" b="1" dirty="0">
                <a:solidFill>
                  <a:prstClr val="black"/>
                </a:solidFill>
                <a:latin typeface="Calibri" panose="020F0502020204030204"/>
              </a:rPr>
              <a:t>• Alrededor de 90 países tienen	un sistema devengado, incluyendo casi 50  que siguen las NICSP o tienen un plan 	de implementación</a:t>
            </a:r>
          </a:p>
          <a:p>
            <a:pPr defTabSz="457200" eaLnBrk="1" fontAlgn="auto" hangingPunct="1">
              <a:lnSpc>
                <a:spcPct val="150000"/>
              </a:lnSpc>
              <a:spcBef>
                <a:spcPts val="0"/>
              </a:spcBef>
              <a:spcAft>
                <a:spcPts val="0"/>
              </a:spcAft>
            </a:pPr>
            <a:r>
              <a:rPr lang="es-CO" b="1" dirty="0">
                <a:solidFill>
                  <a:prstClr val="black"/>
                </a:solidFill>
                <a:latin typeface="Calibri" panose="020F0502020204030204"/>
              </a:rPr>
              <a:t>	• Solo 7 países tienen el sistema presupuestario de base devengado  completo (AUS, NZ, CDN, UK,CH,A, EE), en tanto 	que algunos tienen una forma mixta (Escandinavia, USA, Chile) </a:t>
            </a:r>
            <a:endParaRPr lang="es-CO" sz="2000" b="1" dirty="0">
              <a:solidFill>
                <a:prstClr val="black"/>
              </a:solidFill>
              <a:latin typeface="Calibri" panose="020F0502020204030204"/>
            </a:endParaRPr>
          </a:p>
        </p:txBody>
      </p:sp>
      <p:sp>
        <p:nvSpPr>
          <p:cNvPr id="3" name="Rectángulo 2"/>
          <p:cNvSpPr/>
          <p:nvPr/>
        </p:nvSpPr>
        <p:spPr>
          <a:xfrm>
            <a:off x="-53433" y="6131699"/>
            <a:ext cx="3205710" cy="39682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prstClr val="black"/>
                </a:solidFill>
                <a:effectLst/>
                <a:uLnTx/>
                <a:uFillTx/>
                <a:latin typeface="Calibri" panose="020F0502020204030204"/>
                <a:ea typeface="+mn-ea"/>
                <a:cs typeface="+mn-cs"/>
              </a:rPr>
              <a:t>Fuente: Andreas Bergman. IV FOCAL</a:t>
            </a:r>
            <a:r>
              <a:rPr kumimoji="0" lang="es-CO" sz="1050" b="0" i="0" u="none" strike="noStrike" kern="0" cap="none" spc="0" normalizeH="0" baseline="0" noProof="0" dirty="0">
                <a:ln>
                  <a:noFill/>
                </a:ln>
                <a:solidFill>
                  <a:prstClr val="black"/>
                </a:solidFill>
                <a:effectLst/>
                <a:uLnTx/>
                <a:uFillTx/>
                <a:latin typeface="Calibri" panose="020F0502020204030204"/>
                <a:ea typeface="+mn-ea"/>
                <a:cs typeface="+mn-cs"/>
              </a:rPr>
              <a:t> Panamá 2017</a:t>
            </a:r>
          </a:p>
        </p:txBody>
      </p:sp>
      <p:sp>
        <p:nvSpPr>
          <p:cNvPr id="4" name="Rectángulo 3"/>
          <p:cNvSpPr/>
          <p:nvPr/>
        </p:nvSpPr>
        <p:spPr>
          <a:xfrm>
            <a:off x="1549422" y="319129"/>
            <a:ext cx="9001000" cy="707886"/>
          </a:xfrm>
          <a:prstGeom prst="rect">
            <a:avLst/>
          </a:prstGeom>
        </p:spPr>
        <p:txBody>
          <a:bodyPr wrap="square">
            <a:spAutoFit/>
          </a:bodyPr>
          <a:lstStyle/>
          <a:p>
            <a:pPr defTabSz="457200" eaLnBrk="1" fontAlgn="auto" hangingPunct="1">
              <a:spcBef>
                <a:spcPts val="0"/>
              </a:spcBef>
              <a:spcAft>
                <a:spcPts val="0"/>
              </a:spcAft>
            </a:pPr>
            <a:r>
              <a:rPr lang="es-CO" sz="4000" b="1" dirty="0">
                <a:solidFill>
                  <a:schemeClr val="bg1"/>
                </a:solidFill>
                <a:effectLst>
                  <a:outerShdw blurRad="50800" dist="38100" dir="2700000" algn="tl" rotWithShape="0">
                    <a:prstClr val="black">
                      <a:alpha val="40000"/>
                    </a:prstClr>
                  </a:outerShdw>
                </a:effectLst>
                <a:latin typeface="Calibri" panose="020F0502020204030204"/>
              </a:rPr>
              <a:t>Principales Barreras: A NIVEL POLÍTICO</a:t>
            </a:r>
          </a:p>
        </p:txBody>
      </p:sp>
    </p:spTree>
    <p:extLst>
      <p:ext uri="{BB962C8B-B14F-4D97-AF65-F5344CB8AC3E}">
        <p14:creationId xmlns:p14="http://schemas.microsoft.com/office/powerpoint/2010/main" val="850518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0150" y="1720898"/>
            <a:ext cx="12091849" cy="4308872"/>
          </a:xfrm>
          <a:prstGeom prst="rect">
            <a:avLst/>
          </a:prstGeom>
        </p:spPr>
        <p:txBody>
          <a:bodyPr wrap="square">
            <a:spAutoFit/>
          </a:bodyPr>
          <a:lstStyle/>
          <a:p>
            <a:pPr algn="just" defTabSz="457200" eaLnBrk="1" fontAlgn="auto" hangingPunct="1">
              <a:spcBef>
                <a:spcPts val="0"/>
              </a:spcBef>
              <a:spcAft>
                <a:spcPts val="0"/>
              </a:spcAft>
            </a:pPr>
            <a:endParaRPr lang="es-CO" sz="500" b="1" dirty="0">
              <a:solidFill>
                <a:prstClr val="black"/>
              </a:solidFill>
              <a:latin typeface="Calibri" panose="020F0502020204030204"/>
            </a:endParaRPr>
          </a:p>
          <a:p>
            <a:pPr marL="342900" indent="-342900" defTabSz="457200" eaLnBrk="1" fontAlgn="auto" hangingPunct="1">
              <a:spcBef>
                <a:spcPts val="0"/>
              </a:spcBef>
              <a:spcAft>
                <a:spcPts val="0"/>
              </a:spcAft>
              <a:buFont typeface="Arial" panose="020B0604020202020204" pitchFamily="34" charset="0"/>
              <a:buChar char="•"/>
            </a:pPr>
            <a:r>
              <a:rPr lang="es-CO" sz="2000" b="1" dirty="0">
                <a:solidFill>
                  <a:srgbClr val="FF0000"/>
                </a:solidFill>
                <a:latin typeface="Calibri" panose="020F0502020204030204"/>
              </a:rPr>
              <a:t>Materialidad: </a:t>
            </a:r>
            <a:r>
              <a:rPr lang="es-CO" sz="1900" b="1" i="1" dirty="0">
                <a:solidFill>
                  <a:prstClr val="black"/>
                </a:solidFill>
                <a:latin typeface="Calibri" panose="020F0502020204030204"/>
              </a:rPr>
              <a:t>¿Cómo definirla? ¿Quién decide? </a:t>
            </a:r>
          </a:p>
          <a:p>
            <a:pPr lvl="1" defTabSz="457200" eaLnBrk="1" fontAlgn="auto" hangingPunct="1">
              <a:spcBef>
                <a:spcPts val="0"/>
              </a:spcBef>
              <a:spcAft>
                <a:spcPts val="0"/>
              </a:spcAft>
            </a:pPr>
            <a:r>
              <a:rPr lang="es-CO" sz="1900" b="1" dirty="0">
                <a:solidFill>
                  <a:prstClr val="black"/>
                </a:solidFill>
                <a:latin typeface="Calibri" panose="020F0502020204030204"/>
              </a:rPr>
              <a:t>Existencia de </a:t>
            </a:r>
            <a:r>
              <a:rPr lang="es-CO" sz="1900" b="1" dirty="0">
                <a:solidFill>
                  <a:srgbClr val="0033FF"/>
                </a:solidFill>
                <a:latin typeface="Calibri" panose="020F0502020204030204"/>
              </a:rPr>
              <a:t>nuevo documento del IPSASB</a:t>
            </a:r>
            <a:r>
              <a:rPr lang="es-CO" sz="1900" b="1" dirty="0">
                <a:solidFill>
                  <a:srgbClr val="002060"/>
                </a:solidFill>
                <a:latin typeface="Calibri" panose="020F0502020204030204"/>
              </a:rPr>
              <a:t>* </a:t>
            </a:r>
            <a:r>
              <a:rPr lang="es-CO" sz="1900" b="1" dirty="0">
                <a:solidFill>
                  <a:prstClr val="black"/>
                </a:solidFill>
                <a:latin typeface="Calibri" panose="020F0502020204030204"/>
              </a:rPr>
              <a:t>para clarificar y orientar  este  tema:</a:t>
            </a:r>
          </a:p>
          <a:p>
            <a:pPr lvl="1" defTabSz="457200" eaLnBrk="1" fontAlgn="auto" hangingPunct="1">
              <a:spcBef>
                <a:spcPts val="0"/>
              </a:spcBef>
              <a:spcAft>
                <a:spcPts val="0"/>
              </a:spcAft>
            </a:pPr>
            <a:r>
              <a:rPr lang="es-CO" sz="1900" b="1" dirty="0">
                <a:solidFill>
                  <a:prstClr val="black"/>
                </a:solidFill>
                <a:latin typeface="Calibri" panose="020F0502020204030204"/>
              </a:rPr>
              <a:t>La inquietud mas importante: ¿ Se debe  o se  tienen que seguir los requisitos de Reconocimiento, Medición y Revelación, si NO son materiales? </a:t>
            </a:r>
          </a:p>
          <a:p>
            <a:pPr lvl="1" defTabSz="457200" eaLnBrk="1" fontAlgn="auto" hangingPunct="1">
              <a:spcBef>
                <a:spcPts val="0"/>
              </a:spcBef>
              <a:spcAft>
                <a:spcPts val="0"/>
              </a:spcAft>
            </a:pPr>
            <a:r>
              <a:rPr lang="es-CO" sz="1900" b="1" i="1" dirty="0">
                <a:solidFill>
                  <a:srgbClr val="0033FF"/>
                </a:solidFill>
                <a:latin typeface="Calibri" panose="020F0502020204030204"/>
              </a:rPr>
              <a:t>Respuesta:</a:t>
            </a:r>
            <a:r>
              <a:rPr lang="es-CO" sz="1900" b="1" dirty="0">
                <a:solidFill>
                  <a:prstClr val="black"/>
                </a:solidFill>
                <a:latin typeface="Calibri" panose="020F0502020204030204"/>
              </a:rPr>
              <a:t> No, el principio de materialidad es predominante! (</a:t>
            </a:r>
            <a:r>
              <a:rPr lang="es-CO" sz="1900" b="1" dirty="0" err="1">
                <a:solidFill>
                  <a:prstClr val="black"/>
                </a:solidFill>
                <a:latin typeface="Calibri" panose="020F0502020204030204"/>
              </a:rPr>
              <a:t>overarching</a:t>
            </a:r>
            <a:r>
              <a:rPr lang="es-CO" sz="1900" b="1" dirty="0">
                <a:solidFill>
                  <a:prstClr val="black"/>
                </a:solidFill>
                <a:latin typeface="Calibri" panose="020F0502020204030204"/>
              </a:rPr>
              <a:t>)</a:t>
            </a:r>
          </a:p>
          <a:p>
            <a:pPr defTabSz="457200" eaLnBrk="1" fontAlgn="auto" hangingPunct="1">
              <a:spcBef>
                <a:spcPts val="0"/>
              </a:spcBef>
              <a:spcAft>
                <a:spcPts val="0"/>
              </a:spcAft>
            </a:pPr>
            <a:endParaRPr lang="es-CO" sz="1900" b="1" dirty="0">
              <a:solidFill>
                <a:prstClr val="black"/>
              </a:solidFill>
              <a:latin typeface="Calibri" panose="020F0502020204030204"/>
            </a:endParaRPr>
          </a:p>
          <a:p>
            <a:pPr algn="just" defTabSz="457200" eaLnBrk="1" fontAlgn="auto" hangingPunct="1">
              <a:spcBef>
                <a:spcPts val="0"/>
              </a:spcBef>
              <a:spcAft>
                <a:spcPts val="0"/>
              </a:spcAft>
            </a:pPr>
            <a:r>
              <a:rPr lang="es-CO" sz="1900" b="1" dirty="0">
                <a:solidFill>
                  <a:prstClr val="black"/>
                </a:solidFill>
                <a:latin typeface="Calibri" panose="020F0502020204030204"/>
              </a:rPr>
              <a:t>• </a:t>
            </a:r>
            <a:r>
              <a:rPr lang="es-CO" sz="2000" b="1" dirty="0">
                <a:solidFill>
                  <a:srgbClr val="FF0000"/>
                </a:solidFill>
                <a:latin typeface="Calibri" panose="020F0502020204030204"/>
              </a:rPr>
              <a:t>Juicio	profesional	vs	Base Legal:</a:t>
            </a:r>
            <a:r>
              <a:rPr lang="es-CO" sz="1900" b="1" dirty="0">
                <a:solidFill>
                  <a:prstClr val="black"/>
                </a:solidFill>
                <a:latin typeface="Calibri" panose="020F0502020204030204"/>
              </a:rPr>
              <a:t>	</a:t>
            </a:r>
          </a:p>
          <a:p>
            <a:pPr lvl="1" algn="just" defTabSz="457200" eaLnBrk="1" fontAlgn="auto" hangingPunct="1">
              <a:spcBef>
                <a:spcPts val="0"/>
              </a:spcBef>
              <a:spcAft>
                <a:spcPts val="0"/>
              </a:spcAft>
            </a:pPr>
            <a:r>
              <a:rPr lang="es-CO" sz="1900" b="1" dirty="0">
                <a:solidFill>
                  <a:prstClr val="black"/>
                </a:solidFill>
                <a:latin typeface="Calibri" panose="020F0502020204030204"/>
              </a:rPr>
              <a:t>Principio  de	legalidad y de codificación muy  arraigado y firme en América Latina. Estimaciones y Juicios Profesionales en la aplicación de NICSP.</a:t>
            </a:r>
          </a:p>
          <a:p>
            <a:pPr lvl="1" algn="just" defTabSz="457200" eaLnBrk="1" fontAlgn="auto" hangingPunct="1">
              <a:spcBef>
                <a:spcPts val="0"/>
              </a:spcBef>
              <a:spcAft>
                <a:spcPts val="0"/>
              </a:spcAft>
            </a:pPr>
            <a:r>
              <a:rPr lang="es-CO" sz="1900" b="1" dirty="0">
                <a:solidFill>
                  <a:prstClr val="black"/>
                </a:solidFill>
                <a:latin typeface="Calibri" panose="020F0502020204030204"/>
              </a:rPr>
              <a:t>Estimación </a:t>
            </a:r>
            <a:r>
              <a:rPr lang="es-CO" sz="1900" b="1" dirty="0">
                <a:solidFill>
                  <a:srgbClr val="FF0000"/>
                </a:solidFill>
                <a:latin typeface="Calibri" panose="020F0502020204030204"/>
              </a:rPr>
              <a:t>≠</a:t>
            </a:r>
            <a:r>
              <a:rPr lang="es-CO" sz="1900" b="1" dirty="0">
                <a:solidFill>
                  <a:prstClr val="black"/>
                </a:solidFill>
                <a:latin typeface="Calibri" panose="020F0502020204030204"/>
              </a:rPr>
              <a:t> determinación de valores exactos (preparador y auditor). </a:t>
            </a:r>
          </a:p>
          <a:p>
            <a:pPr algn="just" defTabSz="457200" eaLnBrk="1" fontAlgn="auto" hangingPunct="1">
              <a:spcBef>
                <a:spcPts val="0"/>
              </a:spcBef>
              <a:spcAft>
                <a:spcPts val="0"/>
              </a:spcAft>
            </a:pPr>
            <a:endParaRPr lang="es-CO" sz="1900" b="1" dirty="0">
              <a:solidFill>
                <a:prstClr val="black"/>
              </a:solidFill>
              <a:latin typeface="Calibri" panose="020F0502020204030204"/>
            </a:endParaRPr>
          </a:p>
          <a:p>
            <a:pPr algn="just" defTabSz="457200" eaLnBrk="1" fontAlgn="auto" hangingPunct="1">
              <a:spcBef>
                <a:spcPts val="0"/>
              </a:spcBef>
              <a:spcAft>
                <a:spcPts val="0"/>
              </a:spcAft>
            </a:pPr>
            <a:r>
              <a:rPr lang="es-CO" sz="1900" b="1" dirty="0">
                <a:solidFill>
                  <a:prstClr val="black"/>
                </a:solidFill>
                <a:latin typeface="Calibri" panose="020F0502020204030204"/>
              </a:rPr>
              <a:t>• </a:t>
            </a:r>
            <a:r>
              <a:rPr lang="es-CO" sz="2000" b="1" dirty="0">
                <a:solidFill>
                  <a:srgbClr val="FF0000"/>
                </a:solidFill>
                <a:latin typeface="Calibri" panose="020F0502020204030204"/>
              </a:rPr>
              <a:t>Necesidad de una base legal:</a:t>
            </a:r>
          </a:p>
          <a:p>
            <a:pPr lvl="1" algn="just" defTabSz="457200" eaLnBrk="1" fontAlgn="auto" hangingPunct="1">
              <a:spcBef>
                <a:spcPts val="0"/>
              </a:spcBef>
              <a:spcAft>
                <a:spcPts val="0"/>
              </a:spcAft>
            </a:pPr>
            <a:r>
              <a:rPr lang="es-CO" sz="1900" b="1" dirty="0">
                <a:solidFill>
                  <a:prstClr val="black"/>
                </a:solidFill>
                <a:latin typeface="Calibri" panose="020F0502020204030204"/>
              </a:rPr>
              <a:t>Con el propósito de poder  justificar el juicio profesional (de preferencia en una Ley o en la propia Regulación Contable)</a:t>
            </a:r>
          </a:p>
        </p:txBody>
      </p:sp>
      <p:sp>
        <p:nvSpPr>
          <p:cNvPr id="3" name="Rectángulo 2"/>
          <p:cNvSpPr/>
          <p:nvPr/>
        </p:nvSpPr>
        <p:spPr>
          <a:xfrm>
            <a:off x="6713456" y="7121773"/>
            <a:ext cx="3205710" cy="39682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prstClr val="black"/>
                </a:solidFill>
                <a:effectLst/>
                <a:uLnTx/>
                <a:uFillTx/>
                <a:latin typeface="Calibri" panose="020F0502020204030204"/>
                <a:ea typeface="+mn-ea"/>
                <a:cs typeface="+mn-cs"/>
              </a:rPr>
              <a:t>Fuente: Andreas Bergman. IV FOCAL</a:t>
            </a:r>
            <a:r>
              <a:rPr kumimoji="0" lang="es-CO" sz="1100" b="0" i="0" u="none" strike="noStrike" kern="0" cap="none" spc="0" normalizeH="0" baseline="0" noProof="0" dirty="0">
                <a:ln>
                  <a:noFill/>
                </a:ln>
                <a:solidFill>
                  <a:prstClr val="black"/>
                </a:solidFill>
                <a:effectLst/>
                <a:uLnTx/>
                <a:uFillTx/>
                <a:latin typeface="Calibri" panose="020F0502020204030204"/>
                <a:ea typeface="+mn-ea"/>
                <a:cs typeface="+mn-cs"/>
              </a:rPr>
              <a:t> Panamá 2017</a:t>
            </a:r>
          </a:p>
        </p:txBody>
      </p:sp>
      <p:sp>
        <p:nvSpPr>
          <p:cNvPr id="4" name="Rectángulo 3"/>
          <p:cNvSpPr/>
          <p:nvPr/>
        </p:nvSpPr>
        <p:spPr>
          <a:xfrm>
            <a:off x="35496" y="186383"/>
            <a:ext cx="9361040" cy="677108"/>
          </a:xfrm>
          <a:prstGeom prst="rect">
            <a:avLst/>
          </a:prstGeom>
        </p:spPr>
        <p:txBody>
          <a:bodyPr wrap="square">
            <a:spAutoFit/>
          </a:bodyPr>
          <a:lstStyle/>
          <a:p>
            <a:pPr defTabSz="457200" eaLnBrk="1" fontAlgn="auto" hangingPunct="1">
              <a:spcBef>
                <a:spcPts val="0"/>
              </a:spcBef>
              <a:spcAft>
                <a:spcPts val="0"/>
              </a:spcAft>
            </a:pPr>
            <a:r>
              <a:rPr lang="es-CO" sz="3800" b="1" dirty="0">
                <a:solidFill>
                  <a:schemeClr val="bg1"/>
                </a:solidFill>
                <a:effectLst>
                  <a:outerShdw blurRad="50800" dist="38100" dir="2700000" algn="tl" rotWithShape="0">
                    <a:prstClr val="black">
                      <a:alpha val="40000"/>
                    </a:prstClr>
                  </a:outerShdw>
                </a:effectLst>
                <a:latin typeface="Calibri" panose="020F0502020204030204"/>
              </a:rPr>
              <a:t>Principales Barreras: A NIVEL DE PRINCIPIOS</a:t>
            </a:r>
          </a:p>
        </p:txBody>
      </p:sp>
      <p:sp>
        <p:nvSpPr>
          <p:cNvPr id="5" name="Rectángulo 4"/>
          <p:cNvSpPr/>
          <p:nvPr/>
        </p:nvSpPr>
        <p:spPr>
          <a:xfrm>
            <a:off x="100150" y="6268375"/>
            <a:ext cx="9174479" cy="261610"/>
          </a:xfrm>
          <a:prstGeom prst="rect">
            <a:avLst/>
          </a:prstGeom>
        </p:spPr>
        <p:txBody>
          <a:bodyPr wrap="square">
            <a:spAutoFit/>
          </a:bodyPr>
          <a:lstStyle/>
          <a:p>
            <a:pPr defTabSz="457200" eaLnBrk="1" fontAlgn="auto" hangingPunct="1">
              <a:spcBef>
                <a:spcPts val="0"/>
              </a:spcBef>
              <a:spcAft>
                <a:spcPts val="0"/>
              </a:spcAft>
            </a:pPr>
            <a:r>
              <a:rPr lang="es-CO" sz="1100" b="1" dirty="0">
                <a:solidFill>
                  <a:schemeClr val="accent6">
                    <a:lumMod val="50000"/>
                  </a:schemeClr>
                </a:solidFill>
                <a:latin typeface="Calibri" panose="020F0502020204030204"/>
              </a:rPr>
              <a:t>*Documento Disponible en: http://www.ifac.org/publications-resources/ipsasb - IPSASB - </a:t>
            </a:r>
            <a:r>
              <a:rPr lang="es-CO" sz="1100" b="1" dirty="0" err="1">
                <a:solidFill>
                  <a:schemeClr val="accent6">
                    <a:lumMod val="50000"/>
                  </a:schemeClr>
                </a:solidFill>
                <a:latin typeface="Calibri" panose="020F0502020204030204"/>
              </a:rPr>
              <a:t>Materiality</a:t>
            </a:r>
            <a:r>
              <a:rPr lang="es-CO" sz="1100" b="1" dirty="0">
                <a:solidFill>
                  <a:schemeClr val="accent6">
                    <a:lumMod val="50000"/>
                  </a:schemeClr>
                </a:solidFill>
                <a:latin typeface="Calibri" panose="020F0502020204030204"/>
              </a:rPr>
              <a:t> </a:t>
            </a:r>
            <a:r>
              <a:rPr lang="es-CO" sz="1100" b="1" dirty="0" err="1">
                <a:solidFill>
                  <a:schemeClr val="accent6">
                    <a:lumMod val="50000"/>
                  </a:schemeClr>
                </a:solidFill>
                <a:latin typeface="Calibri" panose="020F0502020204030204"/>
              </a:rPr>
              <a:t>Version</a:t>
            </a:r>
            <a:r>
              <a:rPr lang="es-CO" sz="1100" b="1" dirty="0">
                <a:solidFill>
                  <a:schemeClr val="accent6">
                    <a:lumMod val="50000"/>
                  </a:schemeClr>
                </a:solidFill>
                <a:latin typeface="Calibri" panose="020F0502020204030204"/>
              </a:rPr>
              <a:t> ingles.pdf </a:t>
            </a:r>
          </a:p>
        </p:txBody>
      </p:sp>
      <p:sp>
        <p:nvSpPr>
          <p:cNvPr id="6" name="Flecha derecha 5"/>
          <p:cNvSpPr/>
          <p:nvPr/>
        </p:nvSpPr>
        <p:spPr bwMode="auto">
          <a:xfrm>
            <a:off x="2123728" y="1201316"/>
            <a:ext cx="792088" cy="144016"/>
          </a:xfrm>
          <a:prstGeom prst="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23854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482" y="1692376"/>
            <a:ext cx="12012518" cy="4431983"/>
          </a:xfrm>
          <a:prstGeom prst="rect">
            <a:avLst/>
          </a:prstGeom>
        </p:spPr>
        <p:txBody>
          <a:bodyPr wrap="square">
            <a:spAutoFit/>
          </a:bodyPr>
          <a:lstStyle/>
          <a:p>
            <a:pPr marL="285750" indent="-285750" defTabSz="457200" eaLnBrk="1" fontAlgn="auto" hangingPunct="1">
              <a:spcBef>
                <a:spcPts val="0"/>
              </a:spcBef>
              <a:spcAft>
                <a:spcPts val="0"/>
              </a:spcAft>
              <a:buFont typeface="Arial" panose="020B0604020202020204" pitchFamily="34" charset="0"/>
              <a:buChar char="•"/>
            </a:pPr>
            <a:r>
              <a:rPr lang="es-CO" b="1" i="1" dirty="0">
                <a:solidFill>
                  <a:srgbClr val="FF0000"/>
                </a:solidFill>
                <a:latin typeface="Calibri" panose="020F0502020204030204"/>
              </a:rPr>
              <a:t>Magnitud de objetos</a:t>
            </a:r>
            <a:r>
              <a:rPr lang="es-CO" sz="1600" b="1" i="1" dirty="0">
                <a:solidFill>
                  <a:srgbClr val="FF0000"/>
                </a:solidFill>
                <a:latin typeface="Calibri" panose="020F0502020204030204"/>
              </a:rPr>
              <a:t>: </a:t>
            </a:r>
            <a:r>
              <a:rPr lang="es-CO" sz="1600" b="1" dirty="0">
                <a:solidFill>
                  <a:prstClr val="black"/>
                </a:solidFill>
                <a:latin typeface="Calibri" panose="020F0502020204030204"/>
              </a:rPr>
              <a:t>Bienes en un amplio sentido (NICSP 12, 17 y	31)</a:t>
            </a:r>
          </a:p>
          <a:p>
            <a:pPr marL="285750" indent="-285750" defTabSz="457200" eaLnBrk="1" fontAlgn="auto" hangingPunct="1">
              <a:spcBef>
                <a:spcPts val="0"/>
              </a:spcBef>
              <a:spcAft>
                <a:spcPts val="0"/>
              </a:spcAft>
              <a:buFont typeface="Arial" panose="020B0604020202020204" pitchFamily="34" charset="0"/>
              <a:buChar char="•"/>
            </a:pPr>
            <a:endParaRPr lang="es-CO" sz="800" dirty="0">
              <a:solidFill>
                <a:prstClr val="black"/>
              </a:solidFill>
              <a:latin typeface="Calibri" panose="020F0502020204030204"/>
            </a:endParaRPr>
          </a:p>
          <a:p>
            <a:pPr marL="342900" indent="-342900" defTabSz="457200" eaLnBrk="1" fontAlgn="auto" hangingPunct="1">
              <a:spcBef>
                <a:spcPts val="0"/>
              </a:spcBef>
              <a:spcAft>
                <a:spcPts val="0"/>
              </a:spcAft>
              <a:buFont typeface="Arial" panose="020B0604020202020204" pitchFamily="34" charset="0"/>
              <a:buChar char="•"/>
            </a:pPr>
            <a:r>
              <a:rPr lang="es-CO" b="1" i="1" dirty="0">
                <a:solidFill>
                  <a:srgbClr val="FF0000"/>
                </a:solidFill>
                <a:latin typeface="Calibri" panose="020F0502020204030204"/>
              </a:rPr>
              <a:t>Complejidad de la  norma y distinción entre   NICSP 21 y 26:  </a:t>
            </a:r>
            <a:r>
              <a:rPr lang="es-CO" sz="1600" b="1" dirty="0">
                <a:solidFill>
                  <a:prstClr val="black"/>
                </a:solidFill>
                <a:latin typeface="Calibri" panose="020F0502020204030204"/>
              </a:rPr>
              <a:t>Sobretodo la distinción entre  activo generador y no generador de efectivo para el deterioro  (NICSP 21 y 26)</a:t>
            </a:r>
          </a:p>
          <a:p>
            <a:pPr marL="342900" indent="-342900" defTabSz="457200" eaLnBrk="1" fontAlgn="auto" hangingPunct="1">
              <a:spcBef>
                <a:spcPts val="0"/>
              </a:spcBef>
              <a:spcAft>
                <a:spcPts val="0"/>
              </a:spcAft>
              <a:buFont typeface="Arial" panose="020B0604020202020204" pitchFamily="34" charset="0"/>
              <a:buChar char="•"/>
            </a:pPr>
            <a:endParaRPr lang="es-CO" sz="800" i="1" dirty="0">
              <a:solidFill>
                <a:srgbClr val="00B0F0"/>
              </a:solidFill>
              <a:latin typeface="Calibri" panose="020F0502020204030204"/>
            </a:endParaRPr>
          </a:p>
          <a:p>
            <a:pPr marL="342900" indent="-342900" defTabSz="457200" eaLnBrk="1" fontAlgn="auto" hangingPunct="1">
              <a:spcBef>
                <a:spcPts val="0"/>
              </a:spcBef>
              <a:spcAft>
                <a:spcPts val="0"/>
              </a:spcAft>
              <a:buFont typeface="Arial" panose="020B0604020202020204" pitchFamily="34" charset="0"/>
              <a:buChar char="•"/>
            </a:pPr>
            <a:r>
              <a:rPr lang="es-CO" b="1" i="1" dirty="0">
                <a:solidFill>
                  <a:srgbClr val="FF0000"/>
                </a:solidFill>
                <a:latin typeface="Calibri" panose="020F0502020204030204"/>
              </a:rPr>
              <a:t>Complejidad de los contratos/objetos</a:t>
            </a:r>
            <a:r>
              <a:rPr lang="es-CO" i="1" dirty="0">
                <a:solidFill>
                  <a:srgbClr val="FF0000"/>
                </a:solidFill>
                <a:latin typeface="Calibri" panose="020F0502020204030204"/>
              </a:rPr>
              <a:t>:  </a:t>
            </a:r>
            <a:r>
              <a:rPr lang="es-CO" sz="1600" b="1" dirty="0">
                <a:solidFill>
                  <a:prstClr val="black"/>
                </a:solidFill>
                <a:latin typeface="Calibri" panose="020F0502020204030204"/>
              </a:rPr>
              <a:t>Concesiones/</a:t>
            </a:r>
            <a:r>
              <a:rPr lang="es-CO" sz="1600" b="1" dirty="0" err="1">
                <a:solidFill>
                  <a:prstClr val="black"/>
                </a:solidFill>
                <a:latin typeface="Calibri" panose="020F0502020204030204"/>
              </a:rPr>
              <a:t>APPs</a:t>
            </a:r>
            <a:r>
              <a:rPr lang="es-CO" sz="1600" b="1" dirty="0">
                <a:solidFill>
                  <a:prstClr val="black"/>
                </a:solidFill>
                <a:latin typeface="Calibri" panose="020F0502020204030204"/>
              </a:rPr>
              <a:t> (NICSP 32)</a:t>
            </a:r>
          </a:p>
          <a:p>
            <a:pPr marL="342900" indent="-342900" defTabSz="457200" eaLnBrk="1" fontAlgn="auto" hangingPunct="1">
              <a:spcBef>
                <a:spcPts val="0"/>
              </a:spcBef>
              <a:spcAft>
                <a:spcPts val="0"/>
              </a:spcAft>
              <a:buFont typeface="Arial" panose="020B0604020202020204" pitchFamily="34" charset="0"/>
              <a:buChar char="•"/>
            </a:pPr>
            <a:endParaRPr lang="es-CO" sz="800" i="1" dirty="0">
              <a:solidFill>
                <a:srgbClr val="00B0F0"/>
              </a:solidFill>
              <a:latin typeface="Calibri" panose="020F0502020204030204"/>
            </a:endParaRPr>
          </a:p>
          <a:p>
            <a:pPr marL="342900" indent="-342900" defTabSz="457200" eaLnBrk="1" fontAlgn="auto" hangingPunct="1">
              <a:spcBef>
                <a:spcPts val="0"/>
              </a:spcBef>
              <a:spcAft>
                <a:spcPts val="0"/>
              </a:spcAft>
              <a:buFont typeface="Arial" panose="020B0604020202020204" pitchFamily="34" charset="0"/>
              <a:buChar char="•"/>
            </a:pPr>
            <a:r>
              <a:rPr lang="es-CO" b="1" i="1" dirty="0">
                <a:solidFill>
                  <a:srgbClr val="FF0000"/>
                </a:solidFill>
                <a:latin typeface="Calibri" panose="020F0502020204030204"/>
              </a:rPr>
              <a:t>Complejidad  institucional y conflicto de norma:</a:t>
            </a:r>
            <a:r>
              <a:rPr lang="es-CO" i="1" dirty="0">
                <a:solidFill>
                  <a:srgbClr val="FF0000"/>
                </a:solidFill>
                <a:latin typeface="Calibri" panose="020F0502020204030204"/>
              </a:rPr>
              <a:t> </a:t>
            </a:r>
            <a:r>
              <a:rPr lang="es-CO" sz="1600" b="1" dirty="0">
                <a:solidFill>
                  <a:prstClr val="black"/>
                </a:solidFill>
                <a:latin typeface="Calibri" panose="020F0502020204030204"/>
              </a:rPr>
              <a:t>Consolidación, asociados, acuerdos conjuntos (NICSP 34-38)</a:t>
            </a:r>
          </a:p>
          <a:p>
            <a:pPr marL="342900" indent="-342900" defTabSz="457200" eaLnBrk="1" fontAlgn="auto" hangingPunct="1">
              <a:spcBef>
                <a:spcPts val="0"/>
              </a:spcBef>
              <a:spcAft>
                <a:spcPts val="0"/>
              </a:spcAft>
              <a:buFont typeface="Arial" panose="020B0604020202020204" pitchFamily="34" charset="0"/>
              <a:buChar char="•"/>
            </a:pPr>
            <a:endParaRPr lang="es-CO" sz="800" i="1" dirty="0">
              <a:solidFill>
                <a:srgbClr val="00B0F0"/>
              </a:solidFill>
              <a:latin typeface="Calibri" panose="020F0502020204030204"/>
            </a:endParaRPr>
          </a:p>
          <a:p>
            <a:pPr marL="342900" indent="-342900" defTabSz="457200" eaLnBrk="1" fontAlgn="auto" hangingPunct="1">
              <a:spcBef>
                <a:spcPts val="0"/>
              </a:spcBef>
              <a:spcAft>
                <a:spcPts val="0"/>
              </a:spcAft>
              <a:buFont typeface="Arial" panose="020B0604020202020204" pitchFamily="34" charset="0"/>
              <a:buChar char="•"/>
            </a:pPr>
            <a:r>
              <a:rPr lang="es-CO" b="1" i="1" dirty="0">
                <a:solidFill>
                  <a:srgbClr val="FF0000"/>
                </a:solidFill>
                <a:latin typeface="Calibri" panose="020F0502020204030204"/>
              </a:rPr>
              <a:t>Complejidad de la norma y en parte materialidad: </a:t>
            </a:r>
            <a:r>
              <a:rPr lang="es-CO" sz="1600" b="1" dirty="0">
                <a:solidFill>
                  <a:prstClr val="black"/>
                </a:solidFill>
                <a:latin typeface="Calibri" panose="020F0502020204030204"/>
              </a:rPr>
              <a:t>Instrumentos financieros (NICSP 28-30)</a:t>
            </a:r>
          </a:p>
          <a:p>
            <a:pPr marL="342900" indent="-342900" defTabSz="457200" eaLnBrk="1" fontAlgn="auto" hangingPunct="1">
              <a:spcBef>
                <a:spcPts val="0"/>
              </a:spcBef>
              <a:spcAft>
                <a:spcPts val="0"/>
              </a:spcAft>
              <a:buFont typeface="Arial" panose="020B0604020202020204" pitchFamily="34" charset="0"/>
              <a:buChar char="•"/>
            </a:pPr>
            <a:endParaRPr lang="es-CO" sz="800" b="1" i="1" dirty="0">
              <a:solidFill>
                <a:srgbClr val="00B0F0"/>
              </a:solidFill>
              <a:latin typeface="Calibri" panose="020F0502020204030204"/>
            </a:endParaRPr>
          </a:p>
          <a:p>
            <a:pPr marL="342900" indent="-342900" defTabSz="457200" eaLnBrk="1" fontAlgn="auto" hangingPunct="1">
              <a:spcBef>
                <a:spcPts val="0"/>
              </a:spcBef>
              <a:spcAft>
                <a:spcPts val="0"/>
              </a:spcAft>
              <a:buFont typeface="Arial" panose="020B0604020202020204" pitchFamily="34" charset="0"/>
              <a:buChar char="•"/>
            </a:pPr>
            <a:r>
              <a:rPr lang="es-CO" b="1" i="1" dirty="0">
                <a:solidFill>
                  <a:srgbClr val="FF0000"/>
                </a:solidFill>
                <a:latin typeface="Calibri" panose="020F0502020204030204"/>
              </a:rPr>
              <a:t>Perspectiva	 sistemática y dimensión del pasivo:</a:t>
            </a:r>
            <a:r>
              <a:rPr lang="es-CO" i="1" dirty="0">
                <a:solidFill>
                  <a:srgbClr val="FF0000"/>
                </a:solidFill>
                <a:latin typeface="Calibri" panose="020F0502020204030204"/>
              </a:rPr>
              <a:t> </a:t>
            </a:r>
            <a:r>
              <a:rPr lang="es-CO" sz="1600" b="1" dirty="0">
                <a:solidFill>
                  <a:prstClr val="black"/>
                </a:solidFill>
                <a:latin typeface="Calibri" panose="020F0502020204030204"/>
              </a:rPr>
              <a:t>Beneficios a empleados (en particular beneficios post-empleo, NICSP 25/39)</a:t>
            </a:r>
          </a:p>
          <a:p>
            <a:pPr marL="342900" indent="-342900" defTabSz="457200" eaLnBrk="1" fontAlgn="auto" hangingPunct="1">
              <a:spcBef>
                <a:spcPts val="0"/>
              </a:spcBef>
              <a:spcAft>
                <a:spcPts val="0"/>
              </a:spcAft>
              <a:buFont typeface="Arial" panose="020B0604020202020204" pitchFamily="34" charset="0"/>
              <a:buChar char="•"/>
            </a:pPr>
            <a:endParaRPr lang="es-CO" sz="800" i="1" dirty="0">
              <a:solidFill>
                <a:srgbClr val="00B0F0"/>
              </a:solidFill>
              <a:latin typeface="Calibri" panose="020F0502020204030204"/>
            </a:endParaRPr>
          </a:p>
          <a:p>
            <a:pPr marL="342900" indent="-342900" defTabSz="457200" eaLnBrk="1" fontAlgn="auto" hangingPunct="1">
              <a:spcBef>
                <a:spcPts val="0"/>
              </a:spcBef>
              <a:spcAft>
                <a:spcPts val="0"/>
              </a:spcAft>
              <a:buFont typeface="Arial" panose="020B0604020202020204" pitchFamily="34" charset="0"/>
              <a:buChar char="•"/>
            </a:pPr>
            <a:r>
              <a:rPr lang="es-CO" b="1" i="1" dirty="0">
                <a:solidFill>
                  <a:srgbClr val="FF0000"/>
                </a:solidFill>
                <a:latin typeface="Calibri" panose="020F0502020204030204"/>
              </a:rPr>
              <a:t>Utilidad y disponibilidad de información Costo  / Beneficio: </a:t>
            </a:r>
            <a:r>
              <a:rPr lang="es-CO" sz="1600" b="1" dirty="0">
                <a:solidFill>
                  <a:prstClr val="black"/>
                </a:solidFill>
                <a:latin typeface="Calibri" panose="020F0502020204030204"/>
              </a:rPr>
              <a:t>Información	de segmentos (NICSP 18), estimación de ingresos por impuestos desde el hecho imponible (NICSP 23)</a:t>
            </a:r>
          </a:p>
          <a:p>
            <a:pPr marL="342900" indent="-342900" defTabSz="457200" eaLnBrk="1" fontAlgn="auto" hangingPunct="1">
              <a:spcBef>
                <a:spcPts val="0"/>
              </a:spcBef>
              <a:spcAft>
                <a:spcPts val="0"/>
              </a:spcAft>
              <a:buFont typeface="Arial" panose="020B0604020202020204" pitchFamily="34" charset="0"/>
              <a:buChar char="•"/>
            </a:pPr>
            <a:endParaRPr lang="es-CO" sz="800" i="1" dirty="0">
              <a:solidFill>
                <a:srgbClr val="00B0F0"/>
              </a:solidFill>
              <a:latin typeface="Calibri" panose="020F0502020204030204"/>
            </a:endParaRPr>
          </a:p>
          <a:p>
            <a:pPr marL="342900" indent="-342900" defTabSz="457200" eaLnBrk="1" fontAlgn="auto" hangingPunct="1">
              <a:spcBef>
                <a:spcPts val="0"/>
              </a:spcBef>
              <a:spcAft>
                <a:spcPts val="0"/>
              </a:spcAft>
              <a:buFont typeface="Arial" panose="020B0604020202020204" pitchFamily="34" charset="0"/>
              <a:buChar char="•"/>
            </a:pPr>
            <a:r>
              <a:rPr lang="es-CO" b="1" i="1" dirty="0">
                <a:solidFill>
                  <a:srgbClr val="FF0000"/>
                </a:solidFill>
                <a:latin typeface="Calibri" panose="020F0502020204030204"/>
              </a:rPr>
              <a:t>Prioridad, materialidad y gerencia de proyecto</a:t>
            </a:r>
            <a:r>
              <a:rPr lang="es-CO" b="1" i="1" dirty="0">
                <a:solidFill>
                  <a:srgbClr val="00B0F0"/>
                </a:solidFill>
                <a:latin typeface="Calibri" panose="020F0502020204030204"/>
              </a:rPr>
              <a:t>: </a:t>
            </a:r>
            <a:r>
              <a:rPr lang="es-CO" sz="1600" b="1" dirty="0">
                <a:solidFill>
                  <a:prstClr val="black"/>
                </a:solidFill>
                <a:latin typeface="Calibri" panose="020F0502020204030204"/>
              </a:rPr>
              <a:t>Normas que frecuentemente no se aplican, pero que distraen la atención  y demandan demasiados recursos (NICSP 5,	10,	11,	16,	22,	27)</a:t>
            </a:r>
          </a:p>
          <a:p>
            <a:pPr defTabSz="457200" eaLnBrk="1" fontAlgn="auto" hangingPunct="1">
              <a:spcBef>
                <a:spcPts val="0"/>
              </a:spcBef>
              <a:spcAft>
                <a:spcPts val="0"/>
              </a:spcAft>
            </a:pPr>
            <a:endParaRPr lang="es-CO" sz="900" b="1" dirty="0">
              <a:solidFill>
                <a:prstClr val="black"/>
              </a:solidFill>
              <a:latin typeface="Calibri" panose="020F0502020204030204"/>
            </a:endParaRPr>
          </a:p>
          <a:p>
            <a:pPr marL="285750" indent="-285750" defTabSz="457200" eaLnBrk="1" fontAlgn="auto" hangingPunct="1">
              <a:spcBef>
                <a:spcPts val="0"/>
              </a:spcBef>
              <a:spcAft>
                <a:spcPts val="0"/>
              </a:spcAft>
              <a:buFont typeface="Arial" panose="020B0604020202020204" pitchFamily="34" charset="0"/>
              <a:buChar char="•"/>
            </a:pPr>
            <a:r>
              <a:rPr lang="es-CO" b="1" i="1" dirty="0">
                <a:solidFill>
                  <a:srgbClr val="FF0000"/>
                </a:solidFill>
                <a:latin typeface="Calibri" panose="020F0502020204030204"/>
              </a:rPr>
              <a:t>Las NICSP no abordan el detalle:</a:t>
            </a:r>
            <a:r>
              <a:rPr lang="es-CO" b="1" i="1" dirty="0">
                <a:solidFill>
                  <a:srgbClr val="00B0F0"/>
                </a:solidFill>
                <a:latin typeface="Calibri" panose="020F0502020204030204"/>
              </a:rPr>
              <a:t>  </a:t>
            </a:r>
            <a:r>
              <a:rPr lang="es-CO" sz="1600" b="1" dirty="0">
                <a:solidFill>
                  <a:prstClr val="black"/>
                </a:solidFill>
                <a:latin typeface="Calibri" panose="020F0502020204030204"/>
              </a:rPr>
              <a:t>Estructura compleja del sector público en los diferentes países, necesidad de registros uniformes.</a:t>
            </a:r>
          </a:p>
        </p:txBody>
      </p:sp>
      <p:sp>
        <p:nvSpPr>
          <p:cNvPr id="3" name="Rectángulo 2"/>
          <p:cNvSpPr/>
          <p:nvPr/>
        </p:nvSpPr>
        <p:spPr>
          <a:xfrm>
            <a:off x="0" y="6277165"/>
            <a:ext cx="3205710" cy="222655"/>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prstClr val="black"/>
                </a:solidFill>
                <a:effectLst/>
                <a:uLnTx/>
                <a:uFillTx/>
                <a:latin typeface="Calibri" panose="020F0502020204030204"/>
                <a:ea typeface="+mn-ea"/>
                <a:cs typeface="+mn-cs"/>
              </a:rPr>
              <a:t>Fuente: Andreas Bergman. IV FOCAL</a:t>
            </a:r>
            <a:r>
              <a:rPr kumimoji="0" lang="es-CO" sz="1100" b="0" i="0" u="none" strike="noStrike" kern="0" cap="none" spc="0" normalizeH="0" baseline="0" noProof="0" dirty="0">
                <a:ln>
                  <a:noFill/>
                </a:ln>
                <a:solidFill>
                  <a:prstClr val="black"/>
                </a:solidFill>
                <a:effectLst/>
                <a:uLnTx/>
                <a:uFillTx/>
                <a:latin typeface="Calibri" panose="020F0502020204030204"/>
                <a:ea typeface="+mn-ea"/>
                <a:cs typeface="+mn-cs"/>
              </a:rPr>
              <a:t> Panamá 2017</a:t>
            </a:r>
          </a:p>
        </p:txBody>
      </p:sp>
      <p:sp>
        <p:nvSpPr>
          <p:cNvPr id="4" name="Rectángulo 3"/>
          <p:cNvSpPr/>
          <p:nvPr/>
        </p:nvSpPr>
        <p:spPr>
          <a:xfrm>
            <a:off x="1602855" y="349796"/>
            <a:ext cx="9108504" cy="707886"/>
          </a:xfrm>
          <a:prstGeom prst="rect">
            <a:avLst/>
          </a:prstGeom>
        </p:spPr>
        <p:txBody>
          <a:bodyPr wrap="square">
            <a:spAutoFit/>
          </a:bodyPr>
          <a:lstStyle/>
          <a:p>
            <a:pPr defTabSz="457200" eaLnBrk="1" fontAlgn="auto" hangingPunct="1">
              <a:spcBef>
                <a:spcPts val="0"/>
              </a:spcBef>
              <a:spcAft>
                <a:spcPts val="0"/>
              </a:spcAft>
            </a:pPr>
            <a:r>
              <a:rPr lang="es-CO" sz="4000" b="1" dirty="0">
                <a:solidFill>
                  <a:schemeClr val="bg1"/>
                </a:solidFill>
                <a:effectLst>
                  <a:outerShdw blurRad="50800" dist="38100" dir="2700000" algn="tl" rotWithShape="0">
                    <a:prstClr val="black">
                      <a:alpha val="40000"/>
                    </a:prstClr>
                  </a:outerShdw>
                </a:effectLst>
                <a:latin typeface="Calibri" panose="020F0502020204030204"/>
              </a:rPr>
              <a:t>Principales Barreras: A Nivel De Normas </a:t>
            </a:r>
          </a:p>
        </p:txBody>
      </p:sp>
    </p:spTree>
    <p:extLst>
      <p:ext uri="{BB962C8B-B14F-4D97-AF65-F5344CB8AC3E}">
        <p14:creationId xmlns:p14="http://schemas.microsoft.com/office/powerpoint/2010/main" val="3148095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5684" y="277965"/>
            <a:ext cx="11625943" cy="707886"/>
          </a:xfrm>
          <a:prstGeom prst="rect">
            <a:avLst/>
          </a:prstGeom>
          <a:noFill/>
        </p:spPr>
        <p:txBody>
          <a:bodyPr wrap="square" rtlCol="0">
            <a:spAutoFit/>
          </a:bodyPr>
          <a:lstStyle/>
          <a:p>
            <a:pPr algn="ctr" defTabSz="457200" eaLnBrk="1" fontAlgn="auto" hangingPunct="1">
              <a:spcBef>
                <a:spcPts val="0"/>
              </a:spcBef>
              <a:spcAft>
                <a:spcPts val="0"/>
              </a:spcAft>
            </a:pPr>
            <a:r>
              <a:rPr lang="es-CO" sz="4000" b="1" dirty="0">
                <a:solidFill>
                  <a:schemeClr val="bg1"/>
                </a:solidFill>
                <a:effectLst>
                  <a:outerShdw blurRad="50800" dist="38100" dir="2700000" algn="tl" rotWithShape="0">
                    <a:prstClr val="black">
                      <a:alpha val="40000"/>
                    </a:prstClr>
                  </a:outerShdw>
                </a:effectLst>
                <a:latin typeface="Calibri" panose="020F0502020204030204"/>
              </a:rPr>
              <a:t>Dimensiones del Desarrollo y Aplicación de las NICSP</a:t>
            </a:r>
          </a:p>
        </p:txBody>
      </p:sp>
      <p:graphicFrame>
        <p:nvGraphicFramePr>
          <p:cNvPr id="3" name="Diagrama 2"/>
          <p:cNvGraphicFramePr/>
          <p:nvPr>
            <p:extLst>
              <p:ext uri="{D42A27DB-BD31-4B8C-83A1-F6EECF244321}">
                <p14:modId xmlns:p14="http://schemas.microsoft.com/office/powerpoint/2010/main" val="2384918573"/>
              </p:ext>
            </p:extLst>
          </p:nvPr>
        </p:nvGraphicFramePr>
        <p:xfrm>
          <a:off x="2627040" y="1452567"/>
          <a:ext cx="6974422" cy="4968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7195153" y="1671493"/>
            <a:ext cx="3208751" cy="1077218"/>
          </a:xfrm>
          <a:prstGeom prst="rect">
            <a:avLst/>
          </a:prstGeom>
          <a:noFill/>
        </p:spPr>
        <p:txBody>
          <a:bodyPr wrap="square" rtlCol="0">
            <a:spAutoFit/>
          </a:bodyPr>
          <a:lstStyle/>
          <a:p>
            <a:pPr algn="ctr" defTabSz="457200" eaLnBrk="1" fontAlgn="auto" hangingPunct="1">
              <a:spcBef>
                <a:spcPts val="0"/>
              </a:spcBef>
              <a:spcAft>
                <a:spcPts val="0"/>
              </a:spcAft>
            </a:pPr>
            <a:r>
              <a:rPr lang="es-CO" sz="3200" b="1" dirty="0">
                <a:solidFill>
                  <a:srgbClr val="0070C0"/>
                </a:solidFill>
                <a:latin typeface="Calibri" panose="020F0502020204030204"/>
              </a:rPr>
              <a:t>Implementación y Capacitación</a:t>
            </a:r>
          </a:p>
        </p:txBody>
      </p:sp>
      <p:sp>
        <p:nvSpPr>
          <p:cNvPr id="5" name="CuadroTexto 4"/>
          <p:cNvSpPr txBox="1"/>
          <p:nvPr/>
        </p:nvSpPr>
        <p:spPr>
          <a:xfrm>
            <a:off x="1191472" y="2474562"/>
            <a:ext cx="3451646" cy="2062103"/>
          </a:xfrm>
          <a:prstGeom prst="rect">
            <a:avLst/>
          </a:prstGeom>
          <a:noFill/>
        </p:spPr>
        <p:txBody>
          <a:bodyPr wrap="square" rtlCol="0">
            <a:spAutoFit/>
          </a:bodyPr>
          <a:lstStyle/>
          <a:p>
            <a:pPr algn="ctr" defTabSz="457200" eaLnBrk="1" fontAlgn="auto" hangingPunct="1">
              <a:spcBef>
                <a:spcPts val="0"/>
              </a:spcBef>
              <a:spcAft>
                <a:spcPts val="0"/>
              </a:spcAft>
            </a:pPr>
            <a:r>
              <a:rPr lang="es-CO" sz="3200" b="1" dirty="0">
                <a:solidFill>
                  <a:srgbClr val="0070C0"/>
                </a:solidFill>
                <a:latin typeface="Calibri" panose="020F0502020204030204"/>
              </a:rPr>
              <a:t>Mantenimiento y Cualificación en la Capacidad Regulatoria</a:t>
            </a:r>
          </a:p>
        </p:txBody>
      </p:sp>
      <p:sp>
        <p:nvSpPr>
          <p:cNvPr id="6" name="CuadroTexto 5"/>
          <p:cNvSpPr txBox="1"/>
          <p:nvPr/>
        </p:nvSpPr>
        <p:spPr>
          <a:xfrm>
            <a:off x="7235552" y="4476903"/>
            <a:ext cx="2766871" cy="1569660"/>
          </a:xfrm>
          <a:prstGeom prst="rect">
            <a:avLst/>
          </a:prstGeom>
          <a:noFill/>
        </p:spPr>
        <p:txBody>
          <a:bodyPr wrap="square" rtlCol="0">
            <a:spAutoFit/>
          </a:bodyPr>
          <a:lstStyle/>
          <a:p>
            <a:pPr algn="ctr" defTabSz="457200" eaLnBrk="1" fontAlgn="auto" hangingPunct="1">
              <a:spcBef>
                <a:spcPts val="0"/>
              </a:spcBef>
              <a:spcAft>
                <a:spcPts val="0"/>
              </a:spcAft>
            </a:pPr>
            <a:r>
              <a:rPr lang="es-CO" sz="3200" b="1" dirty="0">
                <a:solidFill>
                  <a:srgbClr val="0070C0"/>
                </a:solidFill>
                <a:latin typeface="Calibri" panose="020F0502020204030204"/>
              </a:rPr>
              <a:t>Desarrollo y Práctica de Materialidad</a:t>
            </a:r>
          </a:p>
        </p:txBody>
      </p:sp>
      <p:pic>
        <p:nvPicPr>
          <p:cNvPr id="7" name="Imagen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9836" y="2073099"/>
            <a:ext cx="1238476" cy="802926"/>
          </a:xfrm>
          <a:prstGeom prst="rect">
            <a:avLst/>
          </a:prstGeom>
        </p:spPr>
      </p:pic>
      <p:pic>
        <p:nvPicPr>
          <p:cNvPr id="8" name="Imagen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13505" y="3277914"/>
            <a:ext cx="1277015" cy="1317427"/>
          </a:xfrm>
          <a:prstGeom prst="rect">
            <a:avLst/>
          </a:prstGeom>
        </p:spPr>
      </p:pic>
      <p:pic>
        <p:nvPicPr>
          <p:cNvPr id="9" name="Imagen 8"/>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64405" y="4771829"/>
            <a:ext cx="870708" cy="1160944"/>
          </a:xfrm>
          <a:prstGeom prst="rect">
            <a:avLst/>
          </a:prstGeom>
        </p:spPr>
      </p:pic>
      <p:sp>
        <p:nvSpPr>
          <p:cNvPr id="10" name="2 Rectángulo"/>
          <p:cNvSpPr/>
          <p:nvPr/>
        </p:nvSpPr>
        <p:spPr>
          <a:xfrm>
            <a:off x="1346269" y="4908951"/>
            <a:ext cx="3462176" cy="1597096"/>
          </a:xfrm>
          <a:prstGeom prst="rect">
            <a:avLst/>
          </a:prstGeom>
          <a:solidFill>
            <a:srgbClr val="FFCC66"/>
          </a:solidFill>
          <a:ln w="635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effectLst/>
                <a:uLnTx/>
                <a:uFillTx/>
                <a:latin typeface="Calibri" panose="020F0502020204030204"/>
                <a:ea typeface="+mn-ea"/>
                <a:cs typeface="+mn-cs"/>
              </a:rPr>
              <a:t>Necesidad de complementar las NICSP con </a:t>
            </a:r>
            <a:r>
              <a:rPr kumimoji="0" lang="es-CO" sz="2400" b="1" i="0" u="none" strike="noStrike" kern="0" cap="none" spc="0" normalizeH="0" baseline="0" noProof="0" dirty="0">
                <a:ln>
                  <a:noFill/>
                </a:ln>
                <a:effectLst/>
                <a:uLnTx/>
                <a:uFillTx/>
                <a:latin typeface="Calibri" panose="020F0502020204030204"/>
                <a:ea typeface="+mn-ea"/>
                <a:cs typeface="+mn-cs"/>
              </a:rPr>
              <a:t>REGULACIÓN NACIONAL</a:t>
            </a:r>
            <a:r>
              <a:rPr kumimoji="0" lang="es-CO" sz="2000" b="1" i="0" u="none" strike="noStrike" kern="0" cap="none" spc="0" normalizeH="0" baseline="0" noProof="0" dirty="0">
                <a:ln>
                  <a:noFill/>
                </a:ln>
                <a:effectLst/>
                <a:uLnTx/>
                <a:uFillTx/>
                <a:latin typeface="Calibri" panose="020F0502020204030204"/>
                <a:ea typeface="+mn-ea"/>
                <a:cs typeface="+mn-cs"/>
              </a:rPr>
              <a:t> (</a:t>
            </a:r>
            <a:r>
              <a:rPr kumimoji="0" lang="es-CO" sz="2000" b="1" i="1" u="none" strike="noStrike" kern="0" cap="none" spc="0" normalizeH="0" baseline="0" noProof="0" dirty="0">
                <a:ln>
                  <a:noFill/>
                </a:ln>
                <a:effectLst/>
                <a:uLnTx/>
                <a:uFillTx/>
                <a:latin typeface="Calibri" panose="020F0502020204030204"/>
                <a:ea typeface="+mn-ea"/>
                <a:cs typeface="+mn-cs"/>
              </a:rPr>
              <a:t>procedimientos, guías y planes de cuentas</a:t>
            </a:r>
            <a:r>
              <a:rPr kumimoji="0" lang="es-CO" sz="2000" b="1" i="0" u="none" strike="noStrike" kern="0" cap="none" spc="0" normalizeH="0" baseline="0" noProof="0" dirty="0">
                <a:ln>
                  <a:noFill/>
                </a:ln>
                <a:effectLst/>
                <a:uLnTx/>
                <a:uFillTx/>
                <a:latin typeface="Calibri" panose="020F0502020204030204"/>
                <a:ea typeface="+mn-ea"/>
                <a:cs typeface="+mn-cs"/>
              </a:rPr>
              <a:t>)</a:t>
            </a:r>
          </a:p>
        </p:txBody>
      </p:sp>
      <p:sp>
        <p:nvSpPr>
          <p:cNvPr id="11" name="3 Flecha arriba"/>
          <p:cNvSpPr/>
          <p:nvPr/>
        </p:nvSpPr>
        <p:spPr>
          <a:xfrm>
            <a:off x="2690215" y="4595341"/>
            <a:ext cx="349321" cy="313610"/>
          </a:xfrm>
          <a:prstGeom prst="upArrow">
            <a:avLst/>
          </a:prstGeom>
          <a:solidFill>
            <a:srgbClr val="91CF4D"/>
          </a:solidFill>
          <a:ln w="6350"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schemeClr val="accent2">
                  <a:lumMod val="75000"/>
                </a:schemeClr>
              </a:solidFill>
              <a:effectLst/>
              <a:uLnTx/>
              <a:uFillTx/>
              <a:latin typeface="Calibri" panose="020F0502020204030204"/>
              <a:ea typeface="+mn-ea"/>
              <a:cs typeface="+mn-cs"/>
            </a:endParaRPr>
          </a:p>
        </p:txBody>
      </p:sp>
      <p:sp>
        <p:nvSpPr>
          <p:cNvPr id="12" name="15 Flecha arriba"/>
          <p:cNvSpPr/>
          <p:nvPr/>
        </p:nvSpPr>
        <p:spPr>
          <a:xfrm rot="5400000">
            <a:off x="4875230" y="5402022"/>
            <a:ext cx="349321" cy="482890"/>
          </a:xfrm>
          <a:prstGeom prst="upArrow">
            <a:avLst/>
          </a:prstGeom>
          <a:solidFill>
            <a:srgbClr val="91CF4D"/>
          </a:solidFill>
          <a:ln w="6350"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72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12547" y="326372"/>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57310" y="58084"/>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14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28635" y="337485"/>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38 Rectángulo"/>
          <p:cNvSpPr>
            <a:spLocks noChangeArrowheads="1"/>
          </p:cNvSpPr>
          <p:nvPr/>
        </p:nvSpPr>
        <p:spPr bwMode="auto">
          <a:xfrm>
            <a:off x="5590260" y="3857537"/>
            <a:ext cx="1881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600" b="1" dirty="0">
                <a:latin typeface="Calibri" pitchFamily="34" charset="0"/>
              </a:rPr>
              <a:t> @</a:t>
            </a:r>
            <a:r>
              <a:rPr lang="es-ES" altLang="es-ES" sz="1600" b="1" dirty="0" err="1">
                <a:latin typeface="Calibri" pitchFamily="34" charset="0"/>
              </a:rPr>
              <a:t>Contaduria_CGN</a:t>
            </a:r>
            <a:endParaRPr lang="es-ES" altLang="es-ES" sz="1600" b="1" dirty="0">
              <a:latin typeface="Calibri" pitchFamily="34" charset="0"/>
            </a:endParaRPr>
          </a:p>
        </p:txBody>
      </p:sp>
      <p:sp>
        <p:nvSpPr>
          <p:cNvPr id="6" name="39 CuadroTexto"/>
          <p:cNvSpPr txBox="1">
            <a:spLocks noChangeArrowheads="1"/>
          </p:cNvSpPr>
          <p:nvPr/>
        </p:nvSpPr>
        <p:spPr bwMode="auto">
          <a:xfrm>
            <a:off x="1632281" y="2748503"/>
            <a:ext cx="9797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a:spcBef>
                <a:spcPct val="20000"/>
              </a:spcBef>
              <a:defRPr/>
            </a:pPr>
            <a:r>
              <a:rPr lang="es-CO" altLang="es-CO" sz="3600" i="1" dirty="0">
                <a:latin typeface="Calibri" pitchFamily="34" charset="0"/>
              </a:rPr>
              <a:t>“POR PERMITIRNOS HACER PÚBLICO LO</a:t>
            </a:r>
            <a:r>
              <a:rPr lang="es-CO" altLang="es-CO" sz="2000" i="1" dirty="0">
                <a:latin typeface="Calibri" pitchFamily="34" charset="0"/>
              </a:rPr>
              <a:t> </a:t>
            </a:r>
            <a:r>
              <a:rPr lang="es-CO" altLang="es-CO" sz="3600" i="1" dirty="0">
                <a:latin typeface="Calibri" pitchFamily="34" charset="0"/>
              </a:rPr>
              <a:t>PÚBLICO</a:t>
            </a:r>
            <a:r>
              <a:rPr lang="es-CO" altLang="es-CO" sz="2000" i="1" dirty="0">
                <a:latin typeface="Calibri" pitchFamily="34" charset="0"/>
              </a:rPr>
              <a:t> </a:t>
            </a:r>
            <a:r>
              <a:rPr lang="es-CO" altLang="es-CO" sz="3600" i="1" dirty="0">
                <a:latin typeface="Calibri" pitchFamily="34" charset="0"/>
              </a:rPr>
              <a:t>”</a:t>
            </a:r>
          </a:p>
        </p:txBody>
      </p:sp>
      <p:sp>
        <p:nvSpPr>
          <p:cNvPr id="7" name="40 CuadroTexto"/>
          <p:cNvSpPr txBox="1"/>
          <p:nvPr/>
        </p:nvSpPr>
        <p:spPr>
          <a:xfrm>
            <a:off x="3202413" y="1399584"/>
            <a:ext cx="5991717" cy="120032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72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rPr>
              <a:t>G  r  a  c  i  a  s</a:t>
            </a:r>
          </a:p>
        </p:txBody>
      </p:sp>
      <p:pic>
        <p:nvPicPr>
          <p:cNvPr id="8" name="Picture 6" descr="http://www.ignition-mktg.com/wp-content/uploads/2014/07/Social-Media-Icon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36222" y="3786099"/>
            <a:ext cx="487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18822" y="4344899"/>
            <a:ext cx="4953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5 Rectángulo"/>
          <p:cNvSpPr>
            <a:spLocks noChangeArrowheads="1"/>
          </p:cNvSpPr>
          <p:nvPr/>
        </p:nvSpPr>
        <p:spPr bwMode="auto">
          <a:xfrm>
            <a:off x="6152235" y="4357599"/>
            <a:ext cx="1597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600" b="1" dirty="0" err="1">
                <a:latin typeface="Calibri" pitchFamily="34" charset="0"/>
              </a:rPr>
              <a:t>CGNOficial</a:t>
            </a:r>
            <a:endParaRPr lang="es-ES" altLang="es-ES" sz="1600" b="1" dirty="0">
              <a:latin typeface="Calibri" pitchFamily="34" charset="0"/>
            </a:endParaRPr>
          </a:p>
        </p:txBody>
      </p:sp>
      <p:pic>
        <p:nvPicPr>
          <p:cNvPr id="12" name="Picture 12"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44272" y="4991012"/>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cartagenacaribe.com/images/boton-contactenos.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70835" y="4559212"/>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20 Rectángulo"/>
          <p:cNvSpPr>
            <a:spLocks noChangeArrowheads="1"/>
          </p:cNvSpPr>
          <p:nvPr/>
        </p:nvSpPr>
        <p:spPr bwMode="auto">
          <a:xfrm>
            <a:off x="6452272" y="4970374"/>
            <a:ext cx="3259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600" b="1" dirty="0">
                <a:latin typeface="Calibri" pitchFamily="34" charset="0"/>
              </a:rPr>
              <a:t>Contaduría-General-de-la-Nación</a:t>
            </a:r>
          </a:p>
        </p:txBody>
      </p:sp>
    </p:spTree>
    <p:extLst>
      <p:ext uri="{BB962C8B-B14F-4D97-AF65-F5344CB8AC3E}">
        <p14:creationId xmlns:p14="http://schemas.microsoft.com/office/powerpoint/2010/main" val="592000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p:stCondLst>
                              <p:cond delay="40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9" presetClass="entr" presetSubtype="0" decel="10000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500" fill="hold"/>
                                        <p:tgtEl>
                                          <p:spTgt spid="8"/>
                                        </p:tgtEl>
                                        <p:attrNameLst>
                                          <p:attrName>ppt_w</p:attrName>
                                        </p:attrNameLst>
                                      </p:cBhvr>
                                      <p:tavLst>
                                        <p:tav tm="0">
                                          <p:val>
                                            <p:fltVal val="0"/>
                                          </p:val>
                                        </p:tav>
                                        <p:tav tm="100000">
                                          <p:val>
                                            <p:strVal val="#ppt_w"/>
                                          </p:val>
                                        </p:tav>
                                      </p:tavLst>
                                    </p:anim>
                                    <p:anim calcmode="lin" valueType="num">
                                      <p:cBhvr>
                                        <p:cTn id="22" dur="1500" fill="hold"/>
                                        <p:tgtEl>
                                          <p:spTgt spid="8"/>
                                        </p:tgtEl>
                                        <p:attrNameLst>
                                          <p:attrName>ppt_h</p:attrName>
                                        </p:attrNameLst>
                                      </p:cBhvr>
                                      <p:tavLst>
                                        <p:tav tm="0">
                                          <p:val>
                                            <p:fltVal val="0"/>
                                          </p:val>
                                        </p:tav>
                                        <p:tav tm="100000">
                                          <p:val>
                                            <p:strVal val="#ppt_h"/>
                                          </p:val>
                                        </p:tav>
                                      </p:tavLst>
                                    </p:anim>
                                    <p:anim calcmode="lin" valueType="num">
                                      <p:cBhvr>
                                        <p:cTn id="23" dur="1500" fill="hold"/>
                                        <p:tgtEl>
                                          <p:spTgt spid="8"/>
                                        </p:tgtEl>
                                        <p:attrNameLst>
                                          <p:attrName>style.rotation</p:attrName>
                                        </p:attrNameLst>
                                      </p:cBhvr>
                                      <p:tavLst>
                                        <p:tav tm="0">
                                          <p:val>
                                            <p:fltVal val="360"/>
                                          </p:val>
                                        </p:tav>
                                        <p:tav tm="100000">
                                          <p:val>
                                            <p:fltVal val="0"/>
                                          </p:val>
                                        </p:tav>
                                      </p:tavLst>
                                    </p:anim>
                                    <p:animEffect transition="in" filter="fade">
                                      <p:cBhvr>
                                        <p:cTn id="24" dur="1500"/>
                                        <p:tgtEl>
                                          <p:spTgt spid="8"/>
                                        </p:tgtEl>
                                      </p:cBhvr>
                                    </p:animEffect>
                                  </p:childTnLst>
                                </p:cTn>
                              </p:par>
                            </p:childTnLst>
                          </p:cTn>
                        </p:par>
                        <p:par>
                          <p:cTn id="25" fill="hold">
                            <p:stCondLst>
                              <p:cond delay="6500"/>
                            </p:stCondLst>
                            <p:childTnLst>
                              <p:par>
                                <p:cTn id="26" presetID="49" presetClass="entr" presetSubtype="0" decel="10000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500" fill="hold"/>
                                        <p:tgtEl>
                                          <p:spTgt spid="9"/>
                                        </p:tgtEl>
                                        <p:attrNameLst>
                                          <p:attrName>ppt_w</p:attrName>
                                        </p:attrNameLst>
                                      </p:cBhvr>
                                      <p:tavLst>
                                        <p:tav tm="0">
                                          <p:val>
                                            <p:fltVal val="0"/>
                                          </p:val>
                                        </p:tav>
                                        <p:tav tm="100000">
                                          <p:val>
                                            <p:strVal val="#ppt_w"/>
                                          </p:val>
                                        </p:tav>
                                      </p:tavLst>
                                    </p:anim>
                                    <p:anim calcmode="lin" valueType="num">
                                      <p:cBhvr>
                                        <p:cTn id="29" dur="1500" fill="hold"/>
                                        <p:tgtEl>
                                          <p:spTgt spid="9"/>
                                        </p:tgtEl>
                                        <p:attrNameLst>
                                          <p:attrName>ppt_h</p:attrName>
                                        </p:attrNameLst>
                                      </p:cBhvr>
                                      <p:tavLst>
                                        <p:tav tm="0">
                                          <p:val>
                                            <p:fltVal val="0"/>
                                          </p:val>
                                        </p:tav>
                                        <p:tav tm="100000">
                                          <p:val>
                                            <p:strVal val="#ppt_h"/>
                                          </p:val>
                                        </p:tav>
                                      </p:tavLst>
                                    </p:anim>
                                    <p:anim calcmode="lin" valueType="num">
                                      <p:cBhvr>
                                        <p:cTn id="30" dur="1500" fill="hold"/>
                                        <p:tgtEl>
                                          <p:spTgt spid="9"/>
                                        </p:tgtEl>
                                        <p:attrNameLst>
                                          <p:attrName>style.rotation</p:attrName>
                                        </p:attrNameLst>
                                      </p:cBhvr>
                                      <p:tavLst>
                                        <p:tav tm="0">
                                          <p:val>
                                            <p:fltVal val="360"/>
                                          </p:val>
                                        </p:tav>
                                        <p:tav tm="100000">
                                          <p:val>
                                            <p:fltVal val="0"/>
                                          </p:val>
                                        </p:tav>
                                      </p:tavLst>
                                    </p:anim>
                                    <p:animEffect transition="in" filter="fade">
                                      <p:cBhvr>
                                        <p:cTn id="31" dur="1500"/>
                                        <p:tgtEl>
                                          <p:spTgt spid="9"/>
                                        </p:tgtEl>
                                      </p:cBhvr>
                                    </p:animEffect>
                                  </p:childTnLst>
                                </p:cTn>
                              </p:par>
                            </p:childTnLst>
                          </p:cTn>
                        </p:par>
                        <p:par>
                          <p:cTn id="32" fill="hold">
                            <p:stCondLst>
                              <p:cond delay="8000"/>
                            </p:stCondLst>
                            <p:childTnLst>
                              <p:par>
                                <p:cTn id="33" presetID="49" presetClass="entr" presetSubtype="0" decel="10000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500" fill="hold"/>
                                        <p:tgtEl>
                                          <p:spTgt spid="12"/>
                                        </p:tgtEl>
                                        <p:attrNameLst>
                                          <p:attrName>ppt_w</p:attrName>
                                        </p:attrNameLst>
                                      </p:cBhvr>
                                      <p:tavLst>
                                        <p:tav tm="0">
                                          <p:val>
                                            <p:fltVal val="0"/>
                                          </p:val>
                                        </p:tav>
                                        <p:tav tm="100000">
                                          <p:val>
                                            <p:strVal val="#ppt_w"/>
                                          </p:val>
                                        </p:tav>
                                      </p:tavLst>
                                    </p:anim>
                                    <p:anim calcmode="lin" valueType="num">
                                      <p:cBhvr>
                                        <p:cTn id="36" dur="1500" fill="hold"/>
                                        <p:tgtEl>
                                          <p:spTgt spid="12"/>
                                        </p:tgtEl>
                                        <p:attrNameLst>
                                          <p:attrName>ppt_h</p:attrName>
                                        </p:attrNameLst>
                                      </p:cBhvr>
                                      <p:tavLst>
                                        <p:tav tm="0">
                                          <p:val>
                                            <p:fltVal val="0"/>
                                          </p:val>
                                        </p:tav>
                                        <p:tav tm="100000">
                                          <p:val>
                                            <p:strVal val="#ppt_h"/>
                                          </p:val>
                                        </p:tav>
                                      </p:tavLst>
                                    </p:anim>
                                    <p:anim calcmode="lin" valueType="num">
                                      <p:cBhvr>
                                        <p:cTn id="37" dur="1500" fill="hold"/>
                                        <p:tgtEl>
                                          <p:spTgt spid="12"/>
                                        </p:tgtEl>
                                        <p:attrNameLst>
                                          <p:attrName>style.rotation</p:attrName>
                                        </p:attrNameLst>
                                      </p:cBhvr>
                                      <p:tavLst>
                                        <p:tav tm="0">
                                          <p:val>
                                            <p:fltVal val="360"/>
                                          </p:val>
                                        </p:tav>
                                        <p:tav tm="100000">
                                          <p:val>
                                            <p:fltVal val="0"/>
                                          </p:val>
                                        </p:tav>
                                      </p:tavLst>
                                    </p:anim>
                                    <p:animEffect transition="in" filter="fade">
                                      <p:cBhvr>
                                        <p:cTn id="38" dur="1500"/>
                                        <p:tgtEl>
                                          <p:spTgt spid="12"/>
                                        </p:tgtEl>
                                      </p:cBhvr>
                                    </p:animEffect>
                                  </p:childTnLst>
                                </p:cTn>
                              </p:par>
                            </p:childTnLst>
                          </p:cTn>
                        </p:par>
                        <p:par>
                          <p:cTn id="39" fill="hold">
                            <p:stCondLst>
                              <p:cond delay="9500"/>
                            </p:stCondLst>
                            <p:childTnLst>
                              <p:par>
                                <p:cTn id="40" presetID="49" presetClass="entr" presetSubtype="0" decel="10000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 calcmode="lin" valueType="num">
                                      <p:cBhvr>
                                        <p:cTn id="44" dur="500" fill="hold"/>
                                        <p:tgtEl>
                                          <p:spTgt spid="5"/>
                                        </p:tgtEl>
                                        <p:attrNameLst>
                                          <p:attrName>style.rotation</p:attrName>
                                        </p:attrNameLst>
                                      </p:cBhvr>
                                      <p:tavLst>
                                        <p:tav tm="0">
                                          <p:val>
                                            <p:fltVal val="360"/>
                                          </p:val>
                                        </p:tav>
                                        <p:tav tm="100000">
                                          <p:val>
                                            <p:fltVal val="0"/>
                                          </p:val>
                                        </p:tav>
                                      </p:tavLst>
                                    </p:anim>
                                    <p:animEffect transition="in" filter="fade">
                                      <p:cBhvr>
                                        <p:cTn id="45" dur="500"/>
                                        <p:tgtEl>
                                          <p:spTgt spid="5"/>
                                        </p:tgtEl>
                                      </p:cBhvr>
                                    </p:animEffect>
                                  </p:childTnLst>
                                </p:cTn>
                              </p:par>
                            </p:childTnLst>
                          </p:cTn>
                        </p:par>
                        <p:par>
                          <p:cTn id="46" fill="hold">
                            <p:stCondLst>
                              <p:cond delay="10000"/>
                            </p:stCondLst>
                            <p:childTnLst>
                              <p:par>
                                <p:cTn id="47" presetID="49" presetClass="entr" presetSubtype="0" decel="10000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 calcmode="lin" valueType="num">
                                      <p:cBhvr>
                                        <p:cTn id="51" dur="500" fill="hold"/>
                                        <p:tgtEl>
                                          <p:spTgt spid="11"/>
                                        </p:tgtEl>
                                        <p:attrNameLst>
                                          <p:attrName>style.rotation</p:attrName>
                                        </p:attrNameLst>
                                      </p:cBhvr>
                                      <p:tavLst>
                                        <p:tav tm="0">
                                          <p:val>
                                            <p:fltVal val="360"/>
                                          </p:val>
                                        </p:tav>
                                        <p:tav tm="100000">
                                          <p:val>
                                            <p:fltVal val="0"/>
                                          </p:val>
                                        </p:tav>
                                      </p:tavLst>
                                    </p:anim>
                                    <p:animEffect transition="in" filter="fade">
                                      <p:cBhvr>
                                        <p:cTn id="52" dur="500"/>
                                        <p:tgtEl>
                                          <p:spTgt spid="11"/>
                                        </p:tgtEl>
                                      </p:cBhvr>
                                    </p:animEffect>
                                  </p:childTnLst>
                                </p:cTn>
                              </p:par>
                            </p:childTnLst>
                          </p:cTn>
                        </p:par>
                        <p:par>
                          <p:cTn id="53" fill="hold">
                            <p:stCondLst>
                              <p:cond delay="10500"/>
                            </p:stCondLst>
                            <p:childTnLst>
                              <p:par>
                                <p:cTn id="54" presetID="49" presetClass="entr" presetSubtype="0" decel="10000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 calcmode="lin" valueType="num">
                                      <p:cBhvr>
                                        <p:cTn id="58" dur="500" fill="hold"/>
                                        <p:tgtEl>
                                          <p:spTgt spid="14"/>
                                        </p:tgtEl>
                                        <p:attrNameLst>
                                          <p:attrName>style.rotation</p:attrName>
                                        </p:attrNameLst>
                                      </p:cBhvr>
                                      <p:tavLst>
                                        <p:tav tm="0">
                                          <p:val>
                                            <p:fltVal val="360"/>
                                          </p:val>
                                        </p:tav>
                                        <p:tav tm="100000">
                                          <p:val>
                                            <p:fltVal val="0"/>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3150932" y="553374"/>
            <a:ext cx="7985154" cy="2431435"/>
          </a:xfrm>
          <a:prstGeom prst="rect">
            <a:avLst/>
          </a:prstGeom>
          <a:noFill/>
        </p:spPr>
        <p:txBody>
          <a:bodyPr wrap="square" rtlCol="0">
            <a:spAutoFit/>
          </a:bodyPr>
          <a:lstStyle/>
          <a:p>
            <a:pPr algn="ctr" defTabSz="457200" eaLnBrk="1" fontAlgn="auto" hangingPunct="1">
              <a:spcBef>
                <a:spcPts val="0"/>
              </a:spcBef>
              <a:spcAft>
                <a:spcPts val="0"/>
              </a:spcAft>
            </a:pPr>
            <a:r>
              <a:rPr lang="es-CO" sz="3800" b="1" dirty="0">
                <a:solidFill>
                  <a:prstClr val="black"/>
                </a:solidFill>
                <a:latin typeface="Calibri" panose="020F0502020204030204"/>
              </a:rPr>
              <a:t>DESAFÍOS E IMPACTOS DEL REGULADOR EN LA I</a:t>
            </a:r>
            <a:r>
              <a:rPr lang="es-CO" sz="3800" b="1" spc="-140" dirty="0">
                <a:latin typeface="Calibri"/>
                <a:cs typeface="Calibri"/>
              </a:rPr>
              <a:t>MPLEMENTACIÓN DE LAS NORMAS INTERNACIONALES DE CONTABILIDAD - SECTOR PÚBLICO</a:t>
            </a:r>
            <a:r>
              <a:rPr lang="es-CO" sz="3800" b="1" dirty="0">
                <a:solidFill>
                  <a:prstClr val="black"/>
                </a:solidFill>
                <a:latin typeface="Calibri" panose="020F0502020204030204"/>
              </a:rPr>
              <a:t> </a:t>
            </a:r>
          </a:p>
        </p:txBody>
      </p:sp>
      <p:pic>
        <p:nvPicPr>
          <p:cNvPr id="3"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02390" y="3047832"/>
            <a:ext cx="3702669" cy="295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7 Rectángulo"/>
          <p:cNvSpPr/>
          <p:nvPr/>
        </p:nvSpPr>
        <p:spPr bwMode="auto">
          <a:xfrm>
            <a:off x="3796747" y="4697697"/>
            <a:ext cx="1839406" cy="294958"/>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eaLnBrk="1" fontAlgn="auto" latinLnBrk="0" hangingPunct="1">
              <a:lnSpc>
                <a:spcPct val="100000"/>
              </a:lnSpc>
              <a:spcBef>
                <a:spcPts val="0"/>
              </a:spcBef>
              <a:spcAft>
                <a:spcPts val="0"/>
              </a:spcAft>
              <a:buClrTx/>
              <a:buSzTx/>
              <a:buFontTx/>
              <a:buNone/>
              <a:tabLst/>
              <a:defRPr/>
            </a:pPr>
            <a:r>
              <a:rPr lang="es-CO" sz="1600" b="1" kern="0" dirty="0">
                <a:solidFill>
                  <a:srgbClr val="002060"/>
                </a:solidFill>
                <a:latin typeface="Times New Roman" pitchFamily="18" charset="0"/>
              </a:rPr>
              <a:t>NICSP</a:t>
            </a:r>
            <a:endParaRPr kumimoji="0" lang="es-CO" sz="2400" b="1" i="0" u="none" strike="noStrike" kern="0" cap="none" spc="0" normalizeH="0" baseline="0" noProof="0" dirty="0">
              <a:ln>
                <a:noFill/>
              </a:ln>
              <a:solidFill>
                <a:srgbClr val="002060"/>
              </a:solidFill>
              <a:effectLst/>
              <a:uLnTx/>
              <a:uFillTx/>
              <a:latin typeface="Times New Roman" pitchFamily="18" charset="0"/>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6746" y="4992655"/>
            <a:ext cx="1839407" cy="310996"/>
          </a:xfrm>
          <a:prstGeom prst="rect">
            <a:avLst/>
          </a:prstGeom>
        </p:spPr>
      </p:pic>
      <p:sp>
        <p:nvSpPr>
          <p:cNvPr id="6" name="1 Flecha curvada hacia abajo"/>
          <p:cNvSpPr/>
          <p:nvPr/>
        </p:nvSpPr>
        <p:spPr>
          <a:xfrm rot="16732172">
            <a:off x="-805831" y="1892442"/>
            <a:ext cx="5110541" cy="2131615"/>
          </a:xfrm>
          <a:prstGeom prst="curved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p:cNvPicPr>
            <a:picLocks noChangeAspect="1"/>
          </p:cNvPicPr>
          <p:nvPr/>
        </p:nvPicPr>
        <p:blipFill>
          <a:blip r:embed="rId4"/>
          <a:stretch>
            <a:fillRect/>
          </a:stretch>
        </p:blipFill>
        <p:spPr>
          <a:xfrm>
            <a:off x="6317027" y="3120143"/>
            <a:ext cx="3816424" cy="2736911"/>
          </a:xfrm>
          <a:prstGeom prst="rect">
            <a:avLst/>
          </a:prstGeom>
        </p:spPr>
      </p:pic>
      <p:pic>
        <p:nvPicPr>
          <p:cNvPr id="8" name="Imagen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26286" y="3552494"/>
            <a:ext cx="1393371" cy="1872208"/>
          </a:xfrm>
          <a:prstGeom prst="rect">
            <a:avLst/>
          </a:prstGeom>
        </p:spPr>
      </p:pic>
      <p:pic>
        <p:nvPicPr>
          <p:cNvPr id="9" name="Imagen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62189" y="3682894"/>
            <a:ext cx="216024" cy="301649"/>
          </a:xfrm>
          <a:prstGeom prst="rect">
            <a:avLst/>
          </a:prstGeom>
        </p:spPr>
      </p:pic>
    </p:spTree>
    <p:extLst>
      <p:ext uri="{BB962C8B-B14F-4D97-AF65-F5344CB8AC3E}">
        <p14:creationId xmlns:p14="http://schemas.microsoft.com/office/powerpoint/2010/main" val="3799115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8 CuadroTexto"/>
          <p:cNvSpPr txBox="1"/>
          <p:nvPr/>
        </p:nvSpPr>
        <p:spPr>
          <a:xfrm>
            <a:off x="972626" y="170644"/>
            <a:ext cx="10184953" cy="1323439"/>
          </a:xfrm>
          <a:prstGeom prst="rect">
            <a:avLst/>
          </a:prstGeom>
          <a:noFill/>
        </p:spPr>
        <p:txBody>
          <a:bodyPr wrap="square" rtlCol="0">
            <a:spAutoFit/>
          </a:bodyPr>
          <a:lstStyle/>
          <a:p>
            <a:pPr algn="ctr"/>
            <a:r>
              <a:rPr lang="es-CO" sz="4000" b="1" dirty="0">
                <a:latin typeface="+mn-lt"/>
              </a:rPr>
              <a:t>G E R E N C I A   Y </a:t>
            </a:r>
          </a:p>
          <a:p>
            <a:pPr algn="just"/>
            <a:r>
              <a:rPr lang="es-CO" sz="4000" b="1" dirty="0">
                <a:latin typeface="+mn-lt"/>
              </a:rPr>
              <a:t>             C O N T A B I L I D A D     P Ú B L I C A </a:t>
            </a:r>
          </a:p>
        </p:txBody>
      </p:sp>
      <p:sp>
        <p:nvSpPr>
          <p:cNvPr id="4" name="Flecha abajo 3"/>
          <p:cNvSpPr/>
          <p:nvPr/>
        </p:nvSpPr>
        <p:spPr bwMode="auto">
          <a:xfrm>
            <a:off x="5416808" y="1462629"/>
            <a:ext cx="942144" cy="992889"/>
          </a:xfrm>
          <a:prstGeom prst="downArrow">
            <a:avLst/>
          </a:prstGeom>
          <a:solidFill>
            <a:srgbClr val="008080"/>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5" name="3 Rectángulo"/>
          <p:cNvSpPr/>
          <p:nvPr/>
        </p:nvSpPr>
        <p:spPr>
          <a:xfrm>
            <a:off x="1143000" y="2573803"/>
            <a:ext cx="10266112" cy="1200329"/>
          </a:xfrm>
          <a:prstGeom prst="rect">
            <a:avLst/>
          </a:prstGeom>
          <a:solidFill>
            <a:schemeClr val="accent6">
              <a:lumMod val="20000"/>
              <a:lumOff val="80000"/>
            </a:schemeClr>
          </a:solidFill>
        </p:spPr>
        <p:txBody>
          <a:bodyPr wrap="square">
            <a:spAutoFit/>
          </a:bodyPr>
          <a:lstStyle/>
          <a:p>
            <a:pPr algn="ctr">
              <a:spcBef>
                <a:spcPct val="0"/>
              </a:spcBef>
              <a:spcAft>
                <a:spcPct val="25000"/>
              </a:spcAft>
            </a:pPr>
            <a:r>
              <a:rPr lang="es-CO" altLang="es-CO" sz="2400" b="1" dirty="0"/>
              <a:t>Contabilidad para el </a:t>
            </a:r>
            <a:r>
              <a:rPr lang="es-CO" altLang="es-CO" sz="2400" b="1" dirty="0">
                <a:solidFill>
                  <a:srgbClr val="FFC000"/>
                </a:solidFill>
              </a:rPr>
              <a:t>Buen Gobierno </a:t>
            </a:r>
            <a:r>
              <a:rPr lang="es-CO" altLang="es-CO" sz="2400" b="1" dirty="0"/>
              <a:t>de las organizaciones adecuación de la Contabilidad Pública a un nuevo concepto de </a:t>
            </a:r>
            <a:r>
              <a:rPr lang="es-CO" altLang="es-CO" sz="2400" b="1" u="sng" dirty="0"/>
              <a:t>Rendición de Cuentas</a:t>
            </a:r>
            <a:r>
              <a:rPr lang="es-CO" altLang="es-CO" sz="2400" b="1" dirty="0"/>
              <a:t> </a:t>
            </a:r>
            <a:r>
              <a:rPr lang="es-CO" altLang="es-CO" sz="2400" b="1" dirty="0">
                <a:solidFill>
                  <a:srgbClr val="FFC000"/>
                </a:solidFill>
              </a:rPr>
              <a:t>“</a:t>
            </a:r>
            <a:r>
              <a:rPr lang="es-CO" altLang="es-CO" sz="2400" b="1" dirty="0" err="1">
                <a:solidFill>
                  <a:srgbClr val="FFC000"/>
                </a:solidFill>
              </a:rPr>
              <a:t>Accountability</a:t>
            </a:r>
            <a:r>
              <a:rPr lang="es-CO" altLang="es-CO" sz="2400" b="1" dirty="0">
                <a:solidFill>
                  <a:srgbClr val="FFC000"/>
                </a:solidFill>
              </a:rPr>
              <a:t>”</a:t>
            </a:r>
          </a:p>
        </p:txBody>
      </p:sp>
      <p:sp>
        <p:nvSpPr>
          <p:cNvPr id="6" name="Rectangle 2050"/>
          <p:cNvSpPr txBox="1">
            <a:spLocks noChangeArrowheads="1"/>
          </p:cNvSpPr>
          <p:nvPr/>
        </p:nvSpPr>
        <p:spPr>
          <a:xfrm>
            <a:off x="1143000" y="3807915"/>
            <a:ext cx="10306120" cy="992889"/>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2800" b="1" dirty="0">
                <a:solidFill>
                  <a:schemeClr val="tx1"/>
                </a:solidFill>
              </a:rPr>
              <a:t>A partir de experiencia, en qué consiste “La Nueva Gerencia Pública” ?  (</a:t>
            </a:r>
            <a:r>
              <a:rPr lang="es-MX" altLang="es-CO" sz="2800" b="1" i="1" dirty="0">
                <a:solidFill>
                  <a:schemeClr val="tx1"/>
                </a:solidFill>
              </a:rPr>
              <a:t>New </a:t>
            </a:r>
            <a:r>
              <a:rPr lang="es-MX" altLang="es-CO" sz="2800" b="1" i="1" dirty="0" err="1">
                <a:solidFill>
                  <a:schemeClr val="tx1"/>
                </a:solidFill>
              </a:rPr>
              <a:t>Public</a:t>
            </a:r>
            <a:r>
              <a:rPr lang="es-MX" altLang="es-CO" sz="2800" b="1" i="1" dirty="0">
                <a:solidFill>
                  <a:schemeClr val="tx1"/>
                </a:solidFill>
              </a:rPr>
              <a:t> Management</a:t>
            </a:r>
            <a:r>
              <a:rPr lang="es-MX" altLang="es-CO" sz="2800" b="1" dirty="0">
                <a:solidFill>
                  <a:schemeClr val="tx1"/>
                </a:solidFill>
              </a:rPr>
              <a:t>)</a:t>
            </a:r>
          </a:p>
        </p:txBody>
      </p:sp>
      <p:sp>
        <p:nvSpPr>
          <p:cNvPr id="7" name="Rectangle 2051"/>
          <p:cNvSpPr txBox="1">
            <a:spLocks noChangeArrowheads="1"/>
          </p:cNvSpPr>
          <p:nvPr/>
        </p:nvSpPr>
        <p:spPr>
          <a:xfrm>
            <a:off x="972626" y="4881244"/>
            <a:ext cx="10772652" cy="1391401"/>
          </a:xfrm>
          <a:prstGeom prst="rect">
            <a:avLst/>
          </a:prstGeom>
          <a:solidFill>
            <a:srgbClr val="699B2D"/>
          </a:solidFill>
          <a:ln>
            <a:noFill/>
          </a:ln>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marL="65087" indent="0" algn="ctr">
              <a:buNone/>
            </a:pPr>
            <a:r>
              <a:rPr lang="es-CO" altLang="es-CO" sz="2800" b="1" dirty="0">
                <a:solidFill>
                  <a:schemeClr val="bg1"/>
                </a:solidFill>
              </a:rPr>
              <a:t>La </a:t>
            </a:r>
            <a:r>
              <a:rPr lang="es-CO" altLang="es-CO" sz="2800" b="1" dirty="0">
                <a:solidFill>
                  <a:srgbClr val="FFC000"/>
                </a:solidFill>
              </a:rPr>
              <a:t>“</a:t>
            </a:r>
            <a:r>
              <a:rPr lang="es-CO" altLang="es-CO" sz="2800" b="1" i="1" u="sng" dirty="0">
                <a:solidFill>
                  <a:srgbClr val="FFC000"/>
                </a:solidFill>
              </a:rPr>
              <a:t>Nueva Ger</a:t>
            </a:r>
            <a:r>
              <a:rPr lang="es-CO" altLang="es-CO" sz="2800" b="1" i="1" u="sng" dirty="0">
                <a:solidFill>
                  <a:srgbClr val="FFC000"/>
                </a:solidFill>
                <a:cs typeface="Arial" pitchFamily="34" charset="0"/>
              </a:rPr>
              <a:t>e</a:t>
            </a:r>
            <a:r>
              <a:rPr lang="es-CO" altLang="es-CO" sz="2800" b="1" i="1" u="sng" dirty="0">
                <a:solidFill>
                  <a:srgbClr val="FFC000"/>
                </a:solidFill>
              </a:rPr>
              <a:t>ncia Pública</a:t>
            </a:r>
            <a:r>
              <a:rPr lang="es-CO" altLang="es-CO" sz="2800" b="1" dirty="0">
                <a:solidFill>
                  <a:srgbClr val="FFC000"/>
                </a:solidFill>
              </a:rPr>
              <a:t>” </a:t>
            </a:r>
            <a:r>
              <a:rPr lang="es-CO" altLang="es-CO" sz="2800" b="1" dirty="0">
                <a:solidFill>
                  <a:schemeClr val="bg1"/>
                </a:solidFill>
              </a:rPr>
              <a:t>intenta trasladar la cultura de orienta</a:t>
            </a:r>
            <a:r>
              <a:rPr lang="es-CO" altLang="es-CO" sz="2800" b="1" dirty="0">
                <a:solidFill>
                  <a:schemeClr val="bg1"/>
                </a:solidFill>
                <a:cs typeface="Arial" pitchFamily="34" charset="0"/>
              </a:rPr>
              <a:t>ción  de los</a:t>
            </a:r>
            <a:r>
              <a:rPr lang="es-CO" altLang="es-CO" sz="2800" b="1" dirty="0">
                <a:solidFill>
                  <a:schemeClr val="bg1"/>
                </a:solidFill>
              </a:rPr>
              <a:t>  resultados a las organiza</a:t>
            </a:r>
            <a:r>
              <a:rPr lang="es-CO" altLang="es-CO" sz="2800" b="1" dirty="0">
                <a:solidFill>
                  <a:schemeClr val="bg1"/>
                </a:solidFill>
                <a:cs typeface="Arial" pitchFamily="34" charset="0"/>
              </a:rPr>
              <a:t>ciones</a:t>
            </a:r>
            <a:r>
              <a:rPr lang="es-CO" altLang="es-CO" sz="2800" b="1" dirty="0">
                <a:solidFill>
                  <a:schemeClr val="bg1"/>
                </a:solidFill>
              </a:rPr>
              <a:t> del sector público mediante la introducción de algunas reformas estructurales en la gestión.</a:t>
            </a:r>
          </a:p>
        </p:txBody>
      </p:sp>
    </p:spTree>
    <p:extLst>
      <p:ext uri="{BB962C8B-B14F-4D97-AF65-F5344CB8AC3E}">
        <p14:creationId xmlns:p14="http://schemas.microsoft.com/office/powerpoint/2010/main" val="2397236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p" bldLvl="2" autoUpdateAnimBg="0" advAuto="1000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p:cNvPicPr>
            <a:picLocks noChangeAspect="1"/>
          </p:cNvPicPr>
          <p:nvPr/>
        </p:nvPicPr>
        <p:blipFill>
          <a:blip r:embed="rId2"/>
          <a:stretch>
            <a:fillRect/>
          </a:stretch>
        </p:blipFill>
        <p:spPr>
          <a:xfrm>
            <a:off x="14287" y="1488986"/>
            <a:ext cx="12190683" cy="5168900"/>
          </a:xfrm>
          <a:prstGeom prst="rect">
            <a:avLst/>
          </a:prstGeom>
        </p:spPr>
      </p:pic>
      <p:sp>
        <p:nvSpPr>
          <p:cNvPr id="12" name="Título 1"/>
          <p:cNvSpPr txBox="1">
            <a:spLocks/>
          </p:cNvSpPr>
          <p:nvPr/>
        </p:nvSpPr>
        <p:spPr>
          <a:xfrm>
            <a:off x="125413" y="152220"/>
            <a:ext cx="12299751" cy="99521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altLang="en-US" b="1" dirty="0">
                <a:solidFill>
                  <a:schemeClr val="bg1"/>
                </a:solidFill>
              </a:rPr>
              <a:t>¿PORQUÉ LAS CUENTAS PÚBLICAS SON Y</a:t>
            </a:r>
            <a:br>
              <a:rPr lang="es-CR" altLang="en-US" b="1" dirty="0">
                <a:solidFill>
                  <a:schemeClr val="bg1"/>
                </a:solidFill>
              </a:rPr>
            </a:br>
            <a:r>
              <a:rPr lang="es-CR" altLang="en-US" b="1" dirty="0">
                <a:solidFill>
                  <a:schemeClr val="bg1"/>
                </a:solidFill>
              </a:rPr>
              <a:t>DEBEN SER PÚBLICAS ?</a:t>
            </a:r>
            <a:endParaRPr lang="es-CO" b="1" dirty="0">
              <a:solidFill>
                <a:schemeClr val="bg1"/>
              </a:solidFill>
            </a:endParaRPr>
          </a:p>
        </p:txBody>
      </p:sp>
      <p:pic>
        <p:nvPicPr>
          <p:cNvPr id="14" name="Picture 7"/>
          <p:cNvPicPr>
            <a:picLocks noChangeAspect="1"/>
          </p:cNvPicPr>
          <p:nvPr/>
        </p:nvPicPr>
        <p:blipFill>
          <a:blip r:embed="rId2"/>
          <a:stretch>
            <a:fillRect/>
          </a:stretch>
        </p:blipFill>
        <p:spPr>
          <a:xfrm>
            <a:off x="1317" y="1482814"/>
            <a:ext cx="12190683" cy="5171986"/>
          </a:xfrm>
          <a:prstGeom prst="rect">
            <a:avLst/>
          </a:prstGeom>
        </p:spPr>
      </p:pic>
      <p:sp>
        <p:nvSpPr>
          <p:cNvPr id="15" name="4 Rectángulo"/>
          <p:cNvSpPr/>
          <p:nvPr/>
        </p:nvSpPr>
        <p:spPr bwMode="auto">
          <a:xfrm>
            <a:off x="9605012" y="1482814"/>
            <a:ext cx="2612928" cy="1795544"/>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CO" sz="2400" b="1" dirty="0">
                <a:solidFill>
                  <a:prstClr val="black"/>
                </a:solidFill>
                <a:latin typeface="Times New Roman" pitchFamily="18" charset="0"/>
              </a:rPr>
              <a:t>LA CONTABILIDAD </a:t>
            </a:r>
          </a:p>
          <a:p>
            <a:pPr algn="ctr"/>
            <a:r>
              <a:rPr lang="es-CO" sz="2400" b="1" dirty="0">
                <a:solidFill>
                  <a:prstClr val="black"/>
                </a:solidFill>
                <a:latin typeface="Times New Roman" pitchFamily="18" charset="0"/>
              </a:rPr>
              <a:t>    PÚBLICA  TAMBIÉN ES . . .</a:t>
            </a:r>
          </a:p>
        </p:txBody>
      </p:sp>
      <p:sp>
        <p:nvSpPr>
          <p:cNvPr id="16" name="5 Flecha curvada hacia la izquierda"/>
          <p:cNvSpPr/>
          <p:nvPr/>
        </p:nvSpPr>
        <p:spPr bwMode="auto">
          <a:xfrm rot="2112166">
            <a:off x="10095394" y="3385443"/>
            <a:ext cx="1043802" cy="2933223"/>
          </a:xfrm>
          <a:prstGeom prst="curvedLef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CO" sz="2400" dirty="0">
              <a:solidFill>
                <a:prstClr val="black"/>
              </a:solidFill>
              <a:latin typeface="Times New Roman" pitchFamily="18" charset="0"/>
            </a:endParaRPr>
          </a:p>
        </p:txBody>
      </p:sp>
      <p:sp>
        <p:nvSpPr>
          <p:cNvPr id="17" name="6 Pergamino vertical"/>
          <p:cNvSpPr/>
          <p:nvPr/>
        </p:nvSpPr>
        <p:spPr bwMode="auto">
          <a:xfrm>
            <a:off x="6275288" y="4954524"/>
            <a:ext cx="3102992" cy="1234681"/>
          </a:xfrm>
          <a:prstGeom prst="verticalScroll">
            <a:avLst/>
          </a:prstGeom>
          <a:solidFill>
            <a:srgbClr val="00B0F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a:ln>
                  <a:noFill/>
                </a:ln>
                <a:solidFill>
                  <a:prstClr val="black"/>
                </a:solidFill>
                <a:effectLst/>
                <a:uLnTx/>
                <a:uFillTx/>
                <a:latin typeface="Times New Roman" pitchFamily="18" charset="0"/>
              </a:rPr>
              <a:t>CONSTRUCTORA …  DE PAZ</a:t>
            </a:r>
          </a:p>
        </p:txBody>
      </p:sp>
    </p:spTree>
    <p:extLst>
      <p:ext uri="{BB962C8B-B14F-4D97-AF65-F5344CB8AC3E}">
        <p14:creationId xmlns:p14="http://schemas.microsoft.com/office/powerpoint/2010/main" val="2127589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anim calcmode="lin" valueType="num">
                                      <p:cBhvr>
                                        <p:cTn id="8" dur="3000" fill="hold"/>
                                        <p:tgtEl>
                                          <p:spTgt spid="14"/>
                                        </p:tgtEl>
                                        <p:attrNameLst>
                                          <p:attrName>ppt_w</p:attrName>
                                        </p:attrNameLst>
                                      </p:cBhvr>
                                      <p:tavLst>
                                        <p:tav tm="0" fmla="#ppt_w*sin(2.5*pi*$)">
                                          <p:val>
                                            <p:fltVal val="0"/>
                                          </p:val>
                                        </p:tav>
                                        <p:tav tm="100000">
                                          <p:val>
                                            <p:fltVal val="1"/>
                                          </p:val>
                                        </p:tav>
                                      </p:tavLst>
                                    </p:anim>
                                    <p:anim calcmode="lin" valueType="num">
                                      <p:cBhvr>
                                        <p:cTn id="9" dur="3000" fill="hold"/>
                                        <p:tgtEl>
                                          <p:spTgt spid="14"/>
                                        </p:tgtEl>
                                        <p:attrNameLst>
                                          <p:attrName>ppt_h</p:attrName>
                                        </p:attrNameLst>
                                      </p:cBhvr>
                                      <p:tavLst>
                                        <p:tav tm="0">
                                          <p:val>
                                            <p:strVal val="#ppt_h"/>
                                          </p:val>
                                        </p:tav>
                                        <p:tav tm="100000">
                                          <p:val>
                                            <p:strVal val="#ppt_h"/>
                                          </p:val>
                                        </p:tav>
                                      </p:tavLst>
                                    </p:anim>
                                  </p:childTnLst>
                                </p:cTn>
                              </p:par>
                            </p:childTnLst>
                          </p:cTn>
                        </p:par>
                        <p:par>
                          <p:cTn id="10" fill="hold">
                            <p:stCondLst>
                              <p:cond delay="3000"/>
                            </p:stCondLst>
                            <p:childTnLst>
                              <p:par>
                                <p:cTn id="11" presetID="26"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80">
                                          <p:stCondLst>
                                            <p:cond delay="0"/>
                                          </p:stCondLst>
                                        </p:cTn>
                                        <p:tgtEl>
                                          <p:spTgt spid="15"/>
                                        </p:tgtEl>
                                      </p:cBhvr>
                                    </p:animEffect>
                                    <p:anim calcmode="lin" valueType="num">
                                      <p:cBhvr>
                                        <p:cTn id="1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9" dur="26">
                                          <p:stCondLst>
                                            <p:cond delay="650"/>
                                          </p:stCondLst>
                                        </p:cTn>
                                        <p:tgtEl>
                                          <p:spTgt spid="15"/>
                                        </p:tgtEl>
                                      </p:cBhvr>
                                      <p:to x="100000" y="60000"/>
                                    </p:animScale>
                                    <p:animScale>
                                      <p:cBhvr>
                                        <p:cTn id="20" dur="166" decel="50000">
                                          <p:stCondLst>
                                            <p:cond delay="676"/>
                                          </p:stCondLst>
                                        </p:cTn>
                                        <p:tgtEl>
                                          <p:spTgt spid="15"/>
                                        </p:tgtEl>
                                      </p:cBhvr>
                                      <p:to x="100000" y="100000"/>
                                    </p:animScale>
                                    <p:animScale>
                                      <p:cBhvr>
                                        <p:cTn id="21" dur="26">
                                          <p:stCondLst>
                                            <p:cond delay="1312"/>
                                          </p:stCondLst>
                                        </p:cTn>
                                        <p:tgtEl>
                                          <p:spTgt spid="15"/>
                                        </p:tgtEl>
                                      </p:cBhvr>
                                      <p:to x="100000" y="80000"/>
                                    </p:animScale>
                                    <p:animScale>
                                      <p:cBhvr>
                                        <p:cTn id="22" dur="166" decel="50000">
                                          <p:stCondLst>
                                            <p:cond delay="1338"/>
                                          </p:stCondLst>
                                        </p:cTn>
                                        <p:tgtEl>
                                          <p:spTgt spid="15"/>
                                        </p:tgtEl>
                                      </p:cBhvr>
                                      <p:to x="100000" y="100000"/>
                                    </p:animScale>
                                    <p:animScale>
                                      <p:cBhvr>
                                        <p:cTn id="23" dur="26">
                                          <p:stCondLst>
                                            <p:cond delay="1642"/>
                                          </p:stCondLst>
                                        </p:cTn>
                                        <p:tgtEl>
                                          <p:spTgt spid="15"/>
                                        </p:tgtEl>
                                      </p:cBhvr>
                                      <p:to x="100000" y="90000"/>
                                    </p:animScale>
                                    <p:animScale>
                                      <p:cBhvr>
                                        <p:cTn id="24" dur="166" decel="50000">
                                          <p:stCondLst>
                                            <p:cond delay="1668"/>
                                          </p:stCondLst>
                                        </p:cTn>
                                        <p:tgtEl>
                                          <p:spTgt spid="15"/>
                                        </p:tgtEl>
                                      </p:cBhvr>
                                      <p:to x="100000" y="100000"/>
                                    </p:animScale>
                                    <p:animScale>
                                      <p:cBhvr>
                                        <p:cTn id="25" dur="26">
                                          <p:stCondLst>
                                            <p:cond delay="1808"/>
                                          </p:stCondLst>
                                        </p:cTn>
                                        <p:tgtEl>
                                          <p:spTgt spid="15"/>
                                        </p:tgtEl>
                                      </p:cBhvr>
                                      <p:to x="100000" y="95000"/>
                                    </p:animScale>
                                    <p:animScale>
                                      <p:cBhvr>
                                        <p:cTn id="26" dur="166" decel="50000">
                                          <p:stCondLst>
                                            <p:cond delay="1834"/>
                                          </p:stCondLst>
                                        </p:cTn>
                                        <p:tgtEl>
                                          <p:spTgt spid="15"/>
                                        </p:tgtEl>
                                      </p:cBhvr>
                                      <p:to x="100000" y="100000"/>
                                    </p:animScale>
                                  </p:child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7000"/>
                            </p:stCondLst>
                            <p:childTnLst>
                              <p:par>
                                <p:cTn id="32" presetID="47"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6400" y="22972"/>
            <a:ext cx="11493500" cy="677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321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5715000" y="1530095"/>
            <a:ext cx="6184899" cy="2616101"/>
          </a:xfrm>
          <a:prstGeom prst="rect">
            <a:avLst/>
          </a:prstGeom>
        </p:spPr>
        <p:txBody>
          <a:bodyPr wrap="square">
            <a:spAutoFit/>
          </a:bodyPr>
          <a:lstStyle/>
          <a:p>
            <a:pPr algn="ctr" defTabSz="457200" eaLnBrk="1" fontAlgn="auto" hangingPunct="1">
              <a:spcBef>
                <a:spcPts val="0"/>
              </a:spcBef>
              <a:spcAft>
                <a:spcPts val="0"/>
              </a:spcAft>
            </a:pPr>
            <a:r>
              <a:rPr lang="es-CO" sz="3600" b="1" dirty="0">
                <a:solidFill>
                  <a:prstClr val="black"/>
                </a:solidFill>
                <a:latin typeface="Calibri" panose="020F0502020204030204"/>
              </a:rPr>
              <a:t>UTOPÍA o REALIDAD…</a:t>
            </a:r>
          </a:p>
          <a:p>
            <a:pPr algn="ctr" defTabSz="457200" eaLnBrk="1" fontAlgn="auto" hangingPunct="1">
              <a:spcBef>
                <a:spcPts val="0"/>
              </a:spcBef>
              <a:spcAft>
                <a:spcPts val="0"/>
              </a:spcAft>
            </a:pPr>
            <a:r>
              <a:rPr lang="es-CO" sz="3200" b="1" dirty="0">
                <a:solidFill>
                  <a:prstClr val="black"/>
                </a:solidFill>
                <a:latin typeface="Calibri" panose="020F0502020204030204"/>
              </a:rPr>
              <a:t>Estrategia de Convergencia a Normas Internacionales de</a:t>
            </a:r>
          </a:p>
          <a:p>
            <a:pPr algn="ctr" defTabSz="457200" eaLnBrk="1" fontAlgn="auto" hangingPunct="1">
              <a:spcBef>
                <a:spcPts val="0"/>
              </a:spcBef>
              <a:spcAft>
                <a:spcPts val="0"/>
              </a:spcAft>
            </a:pPr>
            <a:r>
              <a:rPr lang="es-CO" sz="3200" b="1" dirty="0">
                <a:solidFill>
                  <a:prstClr val="black"/>
                </a:solidFill>
                <a:latin typeface="Calibri" panose="020F0502020204030204"/>
              </a:rPr>
              <a:t>Contabilidad del Sector Público - NICSP y NIIF</a:t>
            </a:r>
          </a:p>
        </p:txBody>
      </p:sp>
      <p:pic>
        <p:nvPicPr>
          <p:cNvPr id="4" name="Imagen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364803">
            <a:off x="2187942" y="373126"/>
            <a:ext cx="7233399" cy="1278924"/>
          </a:xfrm>
          <a:prstGeom prst="rect">
            <a:avLst/>
          </a:prstGeom>
        </p:spPr>
      </p:pic>
      <p:sp>
        <p:nvSpPr>
          <p:cNvPr id="5" name="7 CuadroTexto"/>
          <p:cNvSpPr txBox="1"/>
          <p:nvPr/>
        </p:nvSpPr>
        <p:spPr>
          <a:xfrm>
            <a:off x="4140200" y="5174723"/>
            <a:ext cx="4658195" cy="923330"/>
          </a:xfrm>
          <a:prstGeom prst="rect">
            <a:avLst/>
          </a:prstGeom>
          <a:noFill/>
        </p:spPr>
        <p:txBody>
          <a:bodyPr wrap="square" rtlCol="0">
            <a:spAutoFit/>
          </a:bodyPr>
          <a:lstStyle/>
          <a:p>
            <a:pPr algn="ctr" defTabSz="457200" eaLnBrk="1" fontAlgn="auto" hangingPunct="1">
              <a:spcBef>
                <a:spcPts val="0"/>
              </a:spcBef>
              <a:spcAft>
                <a:spcPts val="0"/>
              </a:spcAft>
            </a:pPr>
            <a:r>
              <a:rPr lang="es-CO" sz="5400" b="1" dirty="0">
                <a:solidFill>
                  <a:prstClr val="black"/>
                </a:solidFill>
                <a:latin typeface="Calibri" panose="020F0502020204030204"/>
              </a:rPr>
              <a:t>R E A L I D A D</a:t>
            </a:r>
            <a:r>
              <a:rPr lang="es-CO" sz="5400" dirty="0">
                <a:solidFill>
                  <a:prstClr val="black"/>
                </a:solidFill>
                <a:latin typeface="Calibri" panose="020F0502020204030204"/>
              </a:rPr>
              <a:t> </a:t>
            </a:r>
          </a:p>
        </p:txBody>
      </p:sp>
      <p:sp>
        <p:nvSpPr>
          <p:cNvPr id="6" name="Flecha curvada hacia abajo 2"/>
          <p:cNvSpPr/>
          <p:nvPr/>
        </p:nvSpPr>
        <p:spPr>
          <a:xfrm rot="6938867">
            <a:off x="8773115" y="4426184"/>
            <a:ext cx="2560165" cy="1147349"/>
          </a:xfrm>
          <a:prstGeom prst="curvedDownArrow">
            <a:avLst>
              <a:gd name="adj1" fmla="val 19001"/>
              <a:gd name="adj2" fmla="val 42347"/>
              <a:gd name="adj3" fmla="val 38861"/>
            </a:avLst>
          </a:prstGeom>
          <a:solidFill>
            <a:srgbClr val="4472C4"/>
          </a:solidFill>
          <a:ln w="12700" cap="flat" cmpd="sng" algn="ctr">
            <a:solidFill>
              <a:srgbClr val="E7E6E6">
                <a:lumMod val="75000"/>
              </a:srgbClr>
            </a:solidFill>
            <a:prstDash val="solid"/>
            <a:miter lim="800000"/>
          </a:ln>
          <a:effectLst>
            <a:glow rad="101600">
              <a:srgbClr val="4472C4">
                <a:satMod val="175000"/>
                <a:alpha val="40000"/>
              </a:srgbClr>
            </a:glo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799" y="1866900"/>
            <a:ext cx="4178301" cy="3759200"/>
          </a:xfrm>
          <a:prstGeom prst="ellipse">
            <a:avLst/>
          </a:prstGeom>
        </p:spPr>
      </p:pic>
    </p:spTree>
    <p:extLst>
      <p:ext uri="{BB962C8B-B14F-4D97-AF65-F5344CB8AC3E}">
        <p14:creationId xmlns:p14="http://schemas.microsoft.com/office/powerpoint/2010/main" val="2068930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135</TotalTime>
  <Words>2288</Words>
  <Application>Microsoft Office PowerPoint</Application>
  <PresentationFormat>Panorámica</PresentationFormat>
  <Paragraphs>246</Paragraphs>
  <Slides>46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46</vt:i4>
      </vt:variant>
    </vt:vector>
  </HeadingPairs>
  <TitlesOfParts>
    <vt:vector size="53" baseType="lpstr">
      <vt:lpstr>Arial</vt:lpstr>
      <vt:lpstr>Calibri</vt:lpstr>
      <vt:lpstr>Calibri Light</vt:lpstr>
      <vt:lpstr>Century Gothic</vt:lpstr>
      <vt:lpstr>Times New Roman</vt:lpstr>
      <vt:lpstr>Wingdings 2</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 Tapias</dc:creator>
  <cp:lastModifiedBy>Carlos Estrada</cp:lastModifiedBy>
  <cp:revision>57</cp:revision>
  <dcterms:created xsi:type="dcterms:W3CDTF">2017-09-15T20:58:18Z</dcterms:created>
  <dcterms:modified xsi:type="dcterms:W3CDTF">2021-05-27T16:38:16Z</dcterms:modified>
</cp:coreProperties>
</file>