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327" r:id="rId2"/>
    <p:sldId id="404" r:id="rId3"/>
    <p:sldId id="420" r:id="rId4"/>
    <p:sldId id="405" r:id="rId5"/>
    <p:sldId id="406" r:id="rId6"/>
    <p:sldId id="431" r:id="rId7"/>
    <p:sldId id="409" r:id="rId8"/>
    <p:sldId id="417" r:id="rId9"/>
    <p:sldId id="424" r:id="rId10"/>
    <p:sldId id="418" r:id="rId11"/>
    <p:sldId id="421" r:id="rId12"/>
    <p:sldId id="422" r:id="rId13"/>
    <p:sldId id="423" r:id="rId14"/>
    <p:sldId id="429" r:id="rId15"/>
    <p:sldId id="428" r:id="rId16"/>
    <p:sldId id="425" r:id="rId17"/>
    <p:sldId id="426" r:id="rId18"/>
    <p:sldId id="430" r:id="rId19"/>
    <p:sldId id="434" r:id="rId20"/>
    <p:sldId id="435" r:id="rId21"/>
    <p:sldId id="436" r:id="rId22"/>
    <p:sldId id="433" r:id="rId23"/>
    <p:sldId id="381" r:id="rId24"/>
    <p:sldId id="419" r:id="rId25"/>
    <p:sldId id="385" r:id="rId26"/>
    <p:sldId id="386" r:id="rId27"/>
    <p:sldId id="387" r:id="rId28"/>
    <p:sldId id="388" r:id="rId29"/>
    <p:sldId id="389" r:id="rId30"/>
    <p:sldId id="390" r:id="rId31"/>
    <p:sldId id="391" r:id="rId32"/>
    <p:sldId id="392" r:id="rId33"/>
    <p:sldId id="393" r:id="rId34"/>
    <p:sldId id="441" r:id="rId35"/>
    <p:sldId id="394" r:id="rId36"/>
    <p:sldId id="395" r:id="rId37"/>
    <p:sldId id="384" r:id="rId38"/>
    <p:sldId id="396" r:id="rId39"/>
    <p:sldId id="397" r:id="rId40"/>
    <p:sldId id="398" r:id="rId41"/>
    <p:sldId id="399" r:id="rId42"/>
    <p:sldId id="400" r:id="rId43"/>
    <p:sldId id="401" r:id="rId44"/>
    <p:sldId id="402" r:id="rId45"/>
    <p:sldId id="403" r:id="rId46"/>
    <p:sldId id="442" r:id="rId47"/>
    <p:sldId id="440" r:id="rId48"/>
    <p:sldId id="370" r:id="rId49"/>
  </p:sldIdLst>
  <p:sldSz cx="9144000" cy="5715000" type="screen16x10"/>
  <p:notesSz cx="7010400" cy="9296400"/>
  <p:defaultTex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18E"/>
    <a:srgbClr val="008080"/>
    <a:srgbClr val="FF6600"/>
    <a:srgbClr val="74B230"/>
    <a:srgbClr val="CCFFCC"/>
    <a:srgbClr val="005843"/>
    <a:srgbClr val="30399C"/>
    <a:srgbClr val="00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5501" autoAdjust="0"/>
  </p:normalViewPr>
  <p:slideViewPr>
    <p:cSldViewPr snapToObjects="1">
      <p:cViewPr varScale="1">
        <p:scale>
          <a:sx n="87" d="100"/>
          <a:sy n="87" d="100"/>
        </p:scale>
        <p:origin x="996" y="72"/>
      </p:cViewPr>
      <p:guideLst>
        <p:guide orient="horz" pos="1800"/>
        <p:guide pos="2880"/>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8575214346531"/>
          <c:y val="2.9315371723112938E-3"/>
          <c:w val="0.81293417960886294"/>
          <c:h val="0.99706846282768868"/>
        </c:manualLayout>
      </c:layout>
      <c:pieChart>
        <c:varyColors val="1"/>
        <c:ser>
          <c:idx val="0"/>
          <c:order val="0"/>
          <c:spPr>
            <a:effectLst>
              <a:outerShdw blurRad="50800" dist="38100" dir="2700000" algn="tl" rotWithShape="0">
                <a:prstClr val="black">
                  <a:alpha val="40000"/>
                </a:prstClr>
              </a:outerShdw>
            </a:effectLst>
          </c:spPr>
          <c:explosion val="10"/>
          <c:dPt>
            <c:idx val="0"/>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DC7-4B22-A769-304FEBD0D9F3}"/>
              </c:ext>
            </c:extLst>
          </c:dPt>
          <c:dPt>
            <c:idx val="1"/>
            <c:bubble3D val="0"/>
            <c:spPr>
              <a:solidFill>
                <a:srgbClr val="FDEAB5"/>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DC7-4B22-A769-304FEBD0D9F3}"/>
              </c:ext>
            </c:extLst>
          </c:dPt>
          <c:dPt>
            <c:idx val="2"/>
            <c:bubble3D val="0"/>
            <c:spPr>
              <a:solidFill>
                <a:srgbClr val="FF0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DC7-4B22-A769-304FEBD0D9F3}"/>
              </c:ext>
            </c:extLst>
          </c:dPt>
          <c:dLbls>
            <c:dLbl>
              <c:idx val="0"/>
              <c:layout>
                <c:manualLayout>
                  <c:x val="0.15816080280119071"/>
                  <c:y val="0.10743205894443918"/>
                </c:manualLayout>
              </c:layout>
              <c:numFmt formatCode="0.0%" sourceLinked="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15:layout>
                    <c:manualLayout>
                      <c:w val="0.35804863801672537"/>
                      <c:h val="0.22687562849824491"/>
                    </c:manualLayout>
                  </c15:layout>
                </c:ext>
                <c:ext xmlns:c16="http://schemas.microsoft.com/office/drawing/2014/chart" uri="{C3380CC4-5D6E-409C-BE32-E72D297353CC}">
                  <c16:uniqueId val="{00000001-7DC7-4B22-A769-304FEBD0D9F3}"/>
                </c:ext>
              </c:extLst>
            </c:dLbl>
            <c:dLbl>
              <c:idx val="1"/>
              <c:layout>
                <c:manualLayout>
                  <c:x val="-7.4614328837344826E-2"/>
                  <c:y val="-4.9281302449803617E-2"/>
                </c:manualLayout>
              </c:layout>
              <c:numFmt formatCode="0.0%" sourceLinked="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C7-4B22-A769-304FEBD0D9F3}"/>
                </c:ext>
              </c:extLst>
            </c:dLbl>
            <c:dLbl>
              <c:idx val="2"/>
              <c:delete val="1"/>
              <c:extLst>
                <c:ext xmlns:c15="http://schemas.microsoft.com/office/drawing/2012/chart" uri="{CE6537A1-D6FC-4f65-9D91-7224C49458BB}"/>
                <c:ext xmlns:c16="http://schemas.microsoft.com/office/drawing/2014/chart" uri="{C3380CC4-5D6E-409C-BE32-E72D297353CC}">
                  <c16:uniqueId val="{00000005-7DC7-4B22-A769-304FEBD0D9F3}"/>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Hoja1!$A$1:$A$3</c:f>
              <c:strCache>
                <c:ptCount val="3"/>
                <c:pt idx="0">
                  <c:v>Adecuado</c:v>
                </c:pt>
                <c:pt idx="1">
                  <c:v>Satisfactorio</c:v>
                </c:pt>
                <c:pt idx="2">
                  <c:v>Deficiente</c:v>
                </c:pt>
              </c:strCache>
            </c:strRef>
          </c:cat>
          <c:val>
            <c:numRef>
              <c:f>Hoja1!$B$1:$B$3</c:f>
              <c:numCache>
                <c:formatCode>0</c:formatCode>
                <c:ptCount val="3"/>
                <c:pt idx="0">
                  <c:v>321</c:v>
                </c:pt>
                <c:pt idx="1">
                  <c:v>28</c:v>
                </c:pt>
                <c:pt idx="2">
                  <c:v>1</c:v>
                </c:pt>
              </c:numCache>
            </c:numRef>
          </c:val>
          <c:extLst>
            <c:ext xmlns:c16="http://schemas.microsoft.com/office/drawing/2014/chart" uri="{C3380CC4-5D6E-409C-BE32-E72D297353CC}">
              <c16:uniqueId val="{00000006-7DC7-4B22-A769-304FEBD0D9F3}"/>
            </c:ext>
          </c:extLst>
        </c:ser>
        <c:dLbls>
          <c:showLegendKey val="0"/>
          <c:showVal val="0"/>
          <c:showCatName val="0"/>
          <c:showSerName val="0"/>
          <c:showPercent val="0"/>
          <c:showBubbleSize val="0"/>
          <c:showLeaderLines val="1"/>
        </c:dLbls>
        <c:firstSliceAng val="117"/>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5144297878431"/>
          <c:y val="5.7715122694602602E-4"/>
          <c:w val="0.67235855533152245"/>
          <c:h val="0.95142873921943683"/>
        </c:manualLayout>
      </c:layout>
      <c:pieChart>
        <c:varyColors val="1"/>
        <c:ser>
          <c:idx val="0"/>
          <c:order val="0"/>
          <c:spPr>
            <a:effectLst>
              <a:outerShdw blurRad="50800" dist="38100" dir="2700000" algn="tl" rotWithShape="0">
                <a:prstClr val="black">
                  <a:alpha val="40000"/>
                </a:prstClr>
              </a:outerShdw>
            </a:effectLst>
          </c:spPr>
          <c:explosion val="6"/>
          <c:dPt>
            <c:idx val="0"/>
            <c:bubble3D val="0"/>
            <c:spPr>
              <a:solidFill>
                <a:schemeClr val="accent3">
                  <a:lumMod val="8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424-452A-8D01-A7412D47A91E}"/>
              </c:ext>
            </c:extLst>
          </c:dPt>
          <c:dPt>
            <c:idx val="1"/>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424-452A-8D01-A7412D47A91E}"/>
              </c:ext>
            </c:extLst>
          </c:dPt>
          <c:dPt>
            <c:idx val="2"/>
            <c:bubble3D val="0"/>
            <c:spPr>
              <a:solidFill>
                <a:schemeClr val="accent5">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424-452A-8D01-A7412D47A91E}"/>
              </c:ext>
            </c:extLst>
          </c:dPt>
          <c:dPt>
            <c:idx val="3"/>
            <c:bubble3D val="0"/>
            <c:spPr>
              <a:solidFill>
                <a:srgbClr val="FF0000"/>
              </a:solidFill>
              <a:ln w="19050">
                <a:solidFill>
                  <a:srgbClr val="FFC000"/>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424-452A-8D01-A7412D47A91E}"/>
              </c:ext>
            </c:extLst>
          </c:dPt>
          <c:dLbls>
            <c:dLbl>
              <c:idx val="0"/>
              <c:layout>
                <c:manualLayout>
                  <c:x val="0.21368149266343592"/>
                  <c:y val="-0.1175611893806148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424-452A-8D01-A7412D47A91E}"/>
                </c:ext>
              </c:extLst>
            </c:dLbl>
            <c:dLbl>
              <c:idx val="1"/>
              <c:layout>
                <c:manualLayout>
                  <c:x val="-0.23603705746473833"/>
                  <c:y val="0.13803784374919806"/>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424-452A-8D01-A7412D47A91E}"/>
                </c:ext>
              </c:extLst>
            </c:dLbl>
            <c:dLbl>
              <c:idx val="2"/>
              <c:layout>
                <c:manualLayout>
                  <c:x val="6.5552934042089422E-2"/>
                  <c:y val="-0.1288347053209257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424-452A-8D01-A7412D47A91E}"/>
                </c:ext>
              </c:extLst>
            </c:dLbl>
            <c:dLbl>
              <c:idx val="3"/>
              <c:layout>
                <c:manualLayout>
                  <c:x val="-3.7205908828183566E-2"/>
                  <c:y val="3.90613815318539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1424-452A-8D01-A7412D47A91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Hoja1!$A$1:$A$4</c:f>
              <c:strCache>
                <c:ptCount val="4"/>
                <c:pt idx="0">
                  <c:v>Adecuado</c:v>
                </c:pt>
                <c:pt idx="1">
                  <c:v>Satisfactorio</c:v>
                </c:pt>
                <c:pt idx="2">
                  <c:v>Deficiente</c:v>
                </c:pt>
                <c:pt idx="3">
                  <c:v>Inadecuado</c:v>
                </c:pt>
              </c:strCache>
            </c:strRef>
          </c:cat>
          <c:val>
            <c:numRef>
              <c:f>Hoja1!$B$1:$B$4</c:f>
              <c:numCache>
                <c:formatCode>0</c:formatCode>
                <c:ptCount val="4"/>
                <c:pt idx="0">
                  <c:v>2040</c:v>
                </c:pt>
                <c:pt idx="1">
                  <c:v>977</c:v>
                </c:pt>
                <c:pt idx="2">
                  <c:v>36</c:v>
                </c:pt>
                <c:pt idx="3">
                  <c:v>4</c:v>
                </c:pt>
              </c:numCache>
            </c:numRef>
          </c:val>
          <c:extLst>
            <c:ext xmlns:c16="http://schemas.microsoft.com/office/drawing/2014/chart" uri="{C3380CC4-5D6E-409C-BE32-E72D297353CC}">
              <c16:uniqueId val="{00000008-1424-452A-8D01-A7412D47A91E}"/>
            </c:ext>
          </c:extLst>
        </c:ser>
        <c:dLbls>
          <c:showLegendKey val="0"/>
          <c:showVal val="0"/>
          <c:showCatName val="0"/>
          <c:showSerName val="0"/>
          <c:showPercent val="0"/>
          <c:showBubbleSize val="0"/>
          <c:showLeaderLines val="1"/>
        </c:dLbls>
        <c:firstSliceAng val="135"/>
      </c:pieChart>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1536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536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BB37836C-5B93-4517-8B97-A71250EA6C41}" type="slidenum">
              <a:rPr lang="es-ES"/>
              <a:pPr/>
              <a:t>‹Nº›</a:t>
            </a:fld>
            <a:endParaRPr lang="es-ES"/>
          </a:p>
        </p:txBody>
      </p:sp>
    </p:spTree>
    <p:extLst>
      <p:ext uri="{BB962C8B-B14F-4D97-AF65-F5344CB8AC3E}">
        <p14:creationId xmlns:p14="http://schemas.microsoft.com/office/powerpoint/2010/main" val="42781612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993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1268"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E6C28D9B-47B5-446B-8AB3-B93373AA6363}" type="slidenum">
              <a:rPr lang="es-ES"/>
              <a:pPr/>
              <a:t>‹Nº›</a:t>
            </a:fld>
            <a:endParaRPr lang="es-ES"/>
          </a:p>
        </p:txBody>
      </p:sp>
    </p:spTree>
    <p:extLst>
      <p:ext uri="{BB962C8B-B14F-4D97-AF65-F5344CB8AC3E}">
        <p14:creationId xmlns:p14="http://schemas.microsoft.com/office/powerpoint/2010/main" val="3378014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a:ln/>
        </p:spPr>
      </p:sp>
      <p:sp>
        <p:nvSpPr>
          <p:cNvPr id="13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33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D8CFB95-8DFD-419F-9333-21D71CA7476C}" type="slidenum">
              <a:rPr lang="es-ES" altLang="es-ES"/>
              <a:pPr/>
              <a:t>1</a:t>
            </a:fld>
            <a:endParaRPr lang="es-ES" altLang="es-ES"/>
          </a:p>
        </p:txBody>
      </p:sp>
    </p:spTree>
    <p:extLst>
      <p:ext uri="{BB962C8B-B14F-4D97-AF65-F5344CB8AC3E}">
        <p14:creationId xmlns:p14="http://schemas.microsoft.com/office/powerpoint/2010/main" val="362583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26</a:t>
            </a:fld>
            <a:endParaRPr lang="es-ES" altLang="es-ES"/>
          </a:p>
        </p:txBody>
      </p:sp>
    </p:spTree>
    <p:extLst>
      <p:ext uri="{BB962C8B-B14F-4D97-AF65-F5344CB8AC3E}">
        <p14:creationId xmlns:p14="http://schemas.microsoft.com/office/powerpoint/2010/main" val="96042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28</a:t>
            </a:fld>
            <a:endParaRPr lang="es-ES" altLang="es-ES"/>
          </a:p>
        </p:txBody>
      </p:sp>
    </p:spTree>
    <p:extLst>
      <p:ext uri="{BB962C8B-B14F-4D97-AF65-F5344CB8AC3E}">
        <p14:creationId xmlns:p14="http://schemas.microsoft.com/office/powerpoint/2010/main" val="3454035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ln/>
        </p:spPr>
      </p:sp>
      <p:sp>
        <p:nvSpPr>
          <p:cNvPr id="24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p>
          <a:p>
            <a:pPr eaLnBrk="1" hangingPunct="1"/>
            <a:endParaRPr altLang="es-ES"/>
          </a:p>
        </p:txBody>
      </p:sp>
      <p:sp>
        <p:nvSpPr>
          <p:cNvPr id="245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BEEB27AC-8A71-4AAB-8A47-2430FFD39FC3}" type="slidenum">
              <a:rPr lang="es-ES" altLang="es-ES"/>
              <a:pPr/>
              <a:t>48</a:t>
            </a:fld>
            <a:endParaRPr lang="es-ES" altLang="es-ES"/>
          </a:p>
        </p:txBody>
      </p:sp>
    </p:spTree>
    <p:extLst>
      <p:ext uri="{BB962C8B-B14F-4D97-AF65-F5344CB8AC3E}">
        <p14:creationId xmlns:p14="http://schemas.microsoft.com/office/powerpoint/2010/main" val="899533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20000"/>
              </a:spcBef>
              <a:defRPr/>
            </a:pPr>
            <a:endParaRPr lang="es-CO" b="1" cap="all" dirty="0">
              <a:ln w="0"/>
              <a:solidFill>
                <a:schemeClr val="accent1">
                  <a:lumMod val="50000"/>
                </a:schemeClr>
              </a:solidFill>
              <a:effectLst>
                <a:reflection blurRad="12700" stA="50000" endPos="50000" dist="5000" dir="5400000" sy="-100000" rotWithShape="0"/>
              </a:effectLst>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1717B2B-2C40-42C4-B966-D8A6DF67FA31}" type="slidenum">
              <a:rPr lang="es-ES_tradnl"/>
              <a:pPr/>
              <a:t>‹Nº›</a:t>
            </a:fld>
            <a:endParaRPr lang="es-ES_tradnl"/>
          </a:p>
        </p:txBody>
      </p:sp>
    </p:spTree>
    <p:extLst>
      <p:ext uri="{BB962C8B-B14F-4D97-AF65-F5344CB8AC3E}">
        <p14:creationId xmlns:p14="http://schemas.microsoft.com/office/powerpoint/2010/main" val="292066544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99471451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7459306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751897817"/>
      </p:ext>
    </p:extLst>
  </p:cSld>
  <p:clrMapOvr>
    <a:masterClrMapping/>
  </p:clrMapOvr>
  <p:transition spd="slow">
    <p:split orient="vert"/>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9789616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765890488"/>
      </p:ext>
    </p:extLst>
  </p:cSld>
  <p:clrMapOvr>
    <a:masterClrMapping/>
  </p:clrMapOvr>
  <p:transition spd="slow">
    <p:split orient="vert"/>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8921265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20861446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4398691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1404676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766317105"/>
      </p:ext>
    </p:extLst>
  </p:cSld>
  <p:clrMapOvr>
    <a:masterClrMapping/>
  </p:clrMapOvr>
  <p:transition spd="slow">
    <p:split orient="vert"/>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ítulo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5" name="Marcador de posición de imagen 4"/>
          <p:cNvSpPr>
            <a:spLocks noGrp="1"/>
          </p:cNvSpPr>
          <p:nvPr>
            <p:ph type="pic" sz="quarter" idx="11"/>
          </p:nvPr>
        </p:nvSpPr>
        <p:spPr>
          <a:xfrm>
            <a:off x="1077913" y="1633364"/>
            <a:ext cx="3024187" cy="2808288"/>
          </a:xfrm>
          <a:prstGeom prst="rect">
            <a:avLst/>
          </a:prstGeom>
        </p:spPr>
        <p:txBody>
          <a:bodyPr/>
          <a:lstStyle/>
          <a:p>
            <a:pPr lvl="0"/>
            <a:r>
              <a:rPr lang="es-ES" noProof="0"/>
              <a:t>Haga clic en el icono para agregar una imagen</a:t>
            </a:r>
            <a:endParaRPr lang="es-CO" noProof="0"/>
          </a:p>
        </p:txBody>
      </p:sp>
      <p:sp>
        <p:nvSpPr>
          <p:cNvPr id="10" name="16 Marcador de número de diapositiva"/>
          <p:cNvSpPr>
            <a:spLocks noGrp="1"/>
          </p:cNvSpPr>
          <p:nvPr>
            <p:ph type="sldNum" sz="quarter" idx="12"/>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AC11F118-04AE-4123-BF66-A54CB1F67565}" type="slidenum">
              <a:rPr lang="es-ES_tradnl"/>
              <a:pPr/>
              <a:t>‹Nº›</a:t>
            </a:fld>
            <a:endParaRPr lang="es-ES_tradnl"/>
          </a:p>
        </p:txBody>
      </p:sp>
    </p:spTree>
    <p:extLst>
      <p:ext uri="{BB962C8B-B14F-4D97-AF65-F5344CB8AC3E}">
        <p14:creationId xmlns:p14="http://schemas.microsoft.com/office/powerpoint/2010/main" val="4293035471"/>
      </p:ext>
    </p:extLst>
  </p:cSld>
  <p:clrMapOvr>
    <a:masterClrMapping/>
  </p:clrMapOvr>
  <p:transition spd="slow">
    <p:pull/>
  </p:transition>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072470463"/>
      </p:ext>
    </p:extLst>
  </p:cSld>
  <p:clrMapOvr>
    <a:masterClrMapping/>
  </p:clrMapOvr>
  <p:transition spd="slow">
    <p:split orient="vert"/>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879978279"/>
      </p:ext>
    </p:extLst>
  </p:cSld>
  <p:clrMapOvr>
    <a:masterClrMapping/>
  </p:clrMapOvr>
  <p:transition spd="slow">
    <p:split orient="vert"/>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61198797"/>
      </p:ext>
    </p:extLst>
  </p:cSld>
  <p:clrMapOvr>
    <a:masterClrMapping/>
  </p:clrMapOvr>
  <p:transition spd="slow">
    <p:split orient="vert"/>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4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656557120"/>
      </p:ext>
    </p:extLst>
  </p:cSld>
  <p:clrMapOvr>
    <a:masterClrMapping/>
  </p:clrMapOvr>
  <p:transition spd="slow">
    <p:split orient="vert"/>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8AE6B4F1-181B-4BE6-BCDA-FEE7F8623787}" type="slidenum">
              <a:rPr lang="es-ES_tradnl"/>
              <a:pPr/>
              <a:t>‹Nº›</a:t>
            </a:fld>
            <a:endParaRPr lang="es-ES_tradnl"/>
          </a:p>
        </p:txBody>
      </p:sp>
    </p:spTree>
    <p:extLst>
      <p:ext uri="{BB962C8B-B14F-4D97-AF65-F5344CB8AC3E}">
        <p14:creationId xmlns:p14="http://schemas.microsoft.com/office/powerpoint/2010/main" val="930540720"/>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745C87DE-AB44-4CC5-8AF9-95C3555EB1E4}" type="slidenum">
              <a:rPr lang="es-ES_tradnl"/>
              <a:pPr/>
              <a:t>‹Nº›</a:t>
            </a:fld>
            <a:endParaRPr lang="es-ES_tradnl"/>
          </a:p>
        </p:txBody>
      </p:sp>
    </p:spTree>
    <p:extLst>
      <p:ext uri="{BB962C8B-B14F-4D97-AF65-F5344CB8AC3E}">
        <p14:creationId xmlns:p14="http://schemas.microsoft.com/office/powerpoint/2010/main" val="36615450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2940951-94E0-4D6B-B3E8-14E1C155E8A2}" type="slidenum">
              <a:rPr lang="es-ES_tradnl"/>
              <a:pPr/>
              <a:t>‹Nº›</a:t>
            </a:fld>
            <a:endParaRPr lang="es-ES_tradnl"/>
          </a:p>
        </p:txBody>
      </p:sp>
    </p:spTree>
    <p:extLst>
      <p:ext uri="{BB962C8B-B14F-4D97-AF65-F5344CB8AC3E}">
        <p14:creationId xmlns:p14="http://schemas.microsoft.com/office/powerpoint/2010/main" val="420135817"/>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2F152DCA-CD82-48DD-BE7C-A5D938300626}" type="slidenum">
              <a:rPr lang="es-ES_tradnl"/>
              <a:pPr/>
              <a:t>‹Nº›</a:t>
            </a:fld>
            <a:endParaRPr lang="es-ES_tradnl"/>
          </a:p>
        </p:txBody>
      </p:sp>
    </p:spTree>
    <p:extLst>
      <p:ext uri="{BB962C8B-B14F-4D97-AF65-F5344CB8AC3E}">
        <p14:creationId xmlns:p14="http://schemas.microsoft.com/office/powerpoint/2010/main" val="2533002310"/>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Diapositiva Gráficos">
    <p:spTree>
      <p:nvGrpSpPr>
        <p:cNvPr id="1" name=""/>
        <p:cNvGrpSpPr/>
        <p:nvPr/>
      </p:nvGrpSpPr>
      <p:grpSpPr>
        <a:xfrm>
          <a:off x="0" y="0"/>
          <a:ext cx="0" cy="0"/>
          <a:chOff x="0" y="0"/>
          <a:chExt cx="0" cy="0"/>
        </a:xfrm>
      </p:grpSpPr>
      <p:sp>
        <p:nvSpPr>
          <p:cNvPr id="2" name="17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9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pPr>
            <a:r>
              <a:rPr lang="es-ES" sz="1800">
                <a:solidFill>
                  <a:schemeClr val="bg1"/>
                </a:solidFill>
                <a:latin typeface="Calibri Light" pitchFamily="34" charset="0"/>
              </a:rPr>
              <a:t>1. Boletín de Deudores Morosos del Estado (BDME)</a:t>
            </a:r>
          </a:p>
          <a:p>
            <a:pPr algn="just">
              <a:spcBef>
                <a:spcPct val="20000"/>
              </a:spcBef>
            </a:pPr>
            <a:r>
              <a:rPr lang="es-ES" sz="1800">
                <a:solidFill>
                  <a:schemeClr val="bg1"/>
                </a:solidFill>
                <a:latin typeface="Calibri Light" pitchFamily="34" charset="0"/>
              </a:rPr>
              <a:t>2. Información financiera, económica, social y ambiental</a:t>
            </a:r>
          </a:p>
          <a:p>
            <a:pPr algn="just">
              <a:spcBef>
                <a:spcPct val="20000"/>
              </a:spcBef>
            </a:pPr>
            <a:r>
              <a:rPr lang="es-ES" sz="1800">
                <a:solidFill>
                  <a:schemeClr val="bg1"/>
                </a:solidFill>
                <a:latin typeface="Calibri Light" pitchFamily="34" charset="0"/>
              </a:rPr>
              <a:t>3. Normatividad contable pública</a:t>
            </a:r>
          </a:p>
          <a:p>
            <a:pPr algn="just">
              <a:spcBef>
                <a:spcPct val="20000"/>
              </a:spcBef>
            </a:pPr>
            <a:r>
              <a:rPr lang="es-ES" sz="1800">
                <a:solidFill>
                  <a:schemeClr val="bg1"/>
                </a:solidFill>
                <a:latin typeface="Calibri Light" pitchFamily="34" charset="0"/>
              </a:rPr>
              <a:t>4. Asistencia y apoyo técnico</a:t>
            </a:r>
          </a:p>
          <a:p>
            <a:pPr algn="just">
              <a:spcBef>
                <a:spcPct val="20000"/>
              </a:spcBef>
            </a:pPr>
            <a:r>
              <a:rPr lang="es-ES" sz="1800">
                <a:solidFill>
                  <a:schemeClr val="bg1"/>
                </a:solidFill>
                <a:latin typeface="Calibri Light" pitchFamily="34" charset="0"/>
              </a:rPr>
              <a:t>5. Solicitud de asignación de código institucional para el envío de la información financiera, económica, social y ambiental</a:t>
            </a:r>
          </a:p>
          <a:p>
            <a:pPr algn="just">
              <a:spcBef>
                <a:spcPct val="20000"/>
              </a:spcBef>
            </a:pPr>
            <a:r>
              <a:rPr lang="es-ES"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pPr algn="just">
              <a:spcBef>
                <a:spcPct val="20000"/>
              </a:spcBef>
            </a:pPr>
            <a:r>
              <a:rPr lang="es-ES" sz="1800">
                <a:solidFill>
                  <a:schemeClr val="bg1"/>
                </a:solidFill>
                <a:latin typeface="Calibri Light" pitchFamily="34" charset="0"/>
              </a:rPr>
              <a:t>7. Emisión de conceptos y soluciones de consultas</a:t>
            </a:r>
          </a:p>
          <a:p>
            <a:pPr algn="just">
              <a:spcBef>
                <a:spcPct val="20000"/>
              </a:spcBef>
            </a:pPr>
            <a:r>
              <a:rPr lang="es-ES" sz="1800">
                <a:solidFill>
                  <a:schemeClr val="bg1"/>
                </a:solidFill>
                <a:latin typeface="Calibri Light" pitchFamily="34" charset="0"/>
              </a:rPr>
              <a:t>8. Solicitudes específicas de capacitación</a:t>
            </a:r>
          </a:p>
        </p:txBody>
      </p:sp>
      <p:sp>
        <p:nvSpPr>
          <p:cNvPr id="5" name="20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Cuentas Claras, Estado Transparente</a:t>
            </a:r>
          </a:p>
        </p:txBody>
      </p:sp>
      <p:sp>
        <p:nvSpPr>
          <p:cNvPr id="6" name="21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www.contaduria.gov.co</a:t>
            </a:r>
          </a:p>
        </p:txBody>
      </p:sp>
    </p:spTree>
    <p:extLst>
      <p:ext uri="{BB962C8B-B14F-4D97-AF65-F5344CB8AC3E}">
        <p14:creationId xmlns:p14="http://schemas.microsoft.com/office/powerpoint/2010/main" val="38314721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4288" y="17463"/>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8 Rectángulo"/>
          <p:cNvSpPr>
            <a:spLocks noChangeArrowheads="1"/>
          </p:cNvSpPr>
          <p:nvPr/>
        </p:nvSpPr>
        <p:spPr bwMode="auto">
          <a:xfrm>
            <a:off x="3979863" y="3309938"/>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 @</a:t>
            </a:r>
            <a:r>
              <a:rPr lang="es-ES" altLang="es-ES" sz="1400" b="1" dirty="0" err="1">
                <a:latin typeface="Calibri" pitchFamily="34" charset="0"/>
              </a:rPr>
              <a:t>Contaduria_CGN</a:t>
            </a:r>
            <a:endParaRPr lang="es-ES" altLang="es-ES" sz="1400" b="1" dirty="0">
              <a:latin typeface="Calibri" pitchFamily="34" charset="0"/>
            </a:endParaRPr>
          </a:p>
        </p:txBody>
      </p:sp>
      <p:sp>
        <p:nvSpPr>
          <p:cNvPr id="8" name="39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a:spcBef>
                <a:spcPct val="20000"/>
              </a:spcBef>
              <a:defRPr/>
            </a:pPr>
            <a:r>
              <a:rPr lang="es-CO" altLang="es-CO" sz="3200" i="1" dirty="0">
                <a:latin typeface="Calibri" pitchFamily="34" charset="0"/>
              </a:rPr>
              <a:t>“POR PERMITIRNOS HACER PÚBLICO </a:t>
            </a:r>
          </a:p>
        </p:txBody>
      </p:sp>
      <p:sp>
        <p:nvSpPr>
          <p:cNvPr id="9" name="40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rPr>
              <a:t>G  r  a  c  i  a  s</a:t>
            </a:r>
          </a:p>
        </p:txBody>
      </p:sp>
      <p:pic>
        <p:nvPicPr>
          <p:cNvPr id="10" name="Picture 6"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25825" y="3238500"/>
            <a:ext cx="487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08425" y="3797300"/>
            <a:ext cx="4953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45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rPr>
              <a:t>LO</a:t>
            </a:r>
            <a:r>
              <a:rPr lang="es-CO" altLang="es-CO" sz="1800" i="1" dirty="0">
                <a:latin typeface="Calibri" pitchFamily="34" charset="0"/>
              </a:rPr>
              <a:t> </a:t>
            </a:r>
            <a:r>
              <a:rPr lang="es-CO" altLang="es-CO" sz="3200" b="1" i="1" dirty="0">
                <a:latin typeface="Calibri" pitchFamily="34" charset="0"/>
              </a:rPr>
              <a:t>PÚBLICO</a:t>
            </a:r>
            <a:r>
              <a:rPr lang="es-CO" altLang="es-CO" sz="1800" i="1" dirty="0">
                <a:latin typeface="Calibri" pitchFamily="34" charset="0"/>
              </a:rPr>
              <a:t> ”</a:t>
            </a:r>
          </a:p>
        </p:txBody>
      </p:sp>
      <p:sp>
        <p:nvSpPr>
          <p:cNvPr id="13" name="15 Rectángulo"/>
          <p:cNvSpPr>
            <a:spLocks noChangeArrowheads="1"/>
          </p:cNvSpPr>
          <p:nvPr/>
        </p:nvSpPr>
        <p:spPr bwMode="auto">
          <a:xfrm>
            <a:off x="4541838" y="3810000"/>
            <a:ext cx="1597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rPr>
              <a:t>CGNOficial</a:t>
            </a:r>
            <a:endParaRPr lang="es-ES" altLang="es-ES" sz="1400" b="1" dirty="0">
              <a:latin typeface="Calibri" pitchFamily="34" charset="0"/>
            </a:endParaRPr>
          </a:p>
        </p:txBody>
      </p:sp>
      <p:pic>
        <p:nvPicPr>
          <p:cNvPr id="14" name="Picture 12"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33875" y="4443413"/>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cartagenacaribe.com/images/boton-contacteno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20 Rectángulo"/>
          <p:cNvSpPr>
            <a:spLocks noChangeArrowheads="1"/>
          </p:cNvSpPr>
          <p:nvPr/>
        </p:nvSpPr>
        <p:spPr bwMode="auto">
          <a:xfrm>
            <a:off x="4841875" y="4422775"/>
            <a:ext cx="325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62317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42" presetClass="entr" presetSubtype="0" fill="hold"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500" fill="hold"/>
                                        <p:tgtEl>
                                          <p:spTgt spid="10"/>
                                        </p:tgtEl>
                                        <p:attrNameLst>
                                          <p:attrName>ppt_w</p:attrName>
                                        </p:attrNameLst>
                                      </p:cBhvr>
                                      <p:tavLst>
                                        <p:tav tm="0">
                                          <p:val>
                                            <p:fltVal val="0"/>
                                          </p:val>
                                        </p:tav>
                                        <p:tav tm="100000">
                                          <p:val>
                                            <p:strVal val="#ppt_w"/>
                                          </p:val>
                                        </p:tav>
                                      </p:tavLst>
                                    </p:anim>
                                    <p:anim calcmode="lin" valueType="num">
                                      <p:cBhvr>
                                        <p:cTn id="24" dur="1500" fill="hold"/>
                                        <p:tgtEl>
                                          <p:spTgt spid="10"/>
                                        </p:tgtEl>
                                        <p:attrNameLst>
                                          <p:attrName>ppt_h</p:attrName>
                                        </p:attrNameLst>
                                      </p:cBhvr>
                                      <p:tavLst>
                                        <p:tav tm="0">
                                          <p:val>
                                            <p:fltVal val="0"/>
                                          </p:val>
                                        </p:tav>
                                        <p:tav tm="100000">
                                          <p:val>
                                            <p:strVal val="#ppt_h"/>
                                          </p:val>
                                        </p:tav>
                                      </p:tavLst>
                                    </p:anim>
                                    <p:anim calcmode="lin" valueType="num">
                                      <p:cBhvr>
                                        <p:cTn id="25" dur="1500" fill="hold"/>
                                        <p:tgtEl>
                                          <p:spTgt spid="10"/>
                                        </p:tgtEl>
                                        <p:attrNameLst>
                                          <p:attrName>style.rotation</p:attrName>
                                        </p:attrNameLst>
                                      </p:cBhvr>
                                      <p:tavLst>
                                        <p:tav tm="0">
                                          <p:val>
                                            <p:fltVal val="360"/>
                                          </p:val>
                                        </p:tav>
                                        <p:tav tm="100000">
                                          <p:val>
                                            <p:fltVal val="0"/>
                                          </p:val>
                                        </p:tav>
                                      </p:tavLst>
                                    </p:anim>
                                    <p:animEffect transition="in" filter="fade">
                                      <p:cBhvr>
                                        <p:cTn id="26" dur="1500"/>
                                        <p:tgtEl>
                                          <p:spTgt spid="10"/>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500" fill="hold"/>
                                        <p:tgtEl>
                                          <p:spTgt spid="11"/>
                                        </p:tgtEl>
                                        <p:attrNameLst>
                                          <p:attrName>ppt_w</p:attrName>
                                        </p:attrNameLst>
                                      </p:cBhvr>
                                      <p:tavLst>
                                        <p:tav tm="0">
                                          <p:val>
                                            <p:fltVal val="0"/>
                                          </p:val>
                                        </p:tav>
                                        <p:tav tm="100000">
                                          <p:val>
                                            <p:strVal val="#ppt_w"/>
                                          </p:val>
                                        </p:tav>
                                      </p:tavLst>
                                    </p:anim>
                                    <p:anim calcmode="lin" valueType="num">
                                      <p:cBhvr>
                                        <p:cTn id="31" dur="1500" fill="hold"/>
                                        <p:tgtEl>
                                          <p:spTgt spid="11"/>
                                        </p:tgtEl>
                                        <p:attrNameLst>
                                          <p:attrName>ppt_h</p:attrName>
                                        </p:attrNameLst>
                                      </p:cBhvr>
                                      <p:tavLst>
                                        <p:tav tm="0">
                                          <p:val>
                                            <p:fltVal val="0"/>
                                          </p:val>
                                        </p:tav>
                                        <p:tav tm="100000">
                                          <p:val>
                                            <p:strVal val="#ppt_h"/>
                                          </p:val>
                                        </p:tav>
                                      </p:tavLst>
                                    </p:anim>
                                    <p:anim calcmode="lin" valueType="num">
                                      <p:cBhvr>
                                        <p:cTn id="32" dur="1500" fill="hold"/>
                                        <p:tgtEl>
                                          <p:spTgt spid="11"/>
                                        </p:tgtEl>
                                        <p:attrNameLst>
                                          <p:attrName>style.rotation</p:attrName>
                                        </p:attrNameLst>
                                      </p:cBhvr>
                                      <p:tavLst>
                                        <p:tav tm="0">
                                          <p:val>
                                            <p:fltVal val="360"/>
                                          </p:val>
                                        </p:tav>
                                        <p:tav tm="100000">
                                          <p:val>
                                            <p:fltVal val="0"/>
                                          </p:val>
                                        </p:tav>
                                      </p:tavLst>
                                    </p:anim>
                                    <p:animEffect transition="in" filter="fade">
                                      <p:cBhvr>
                                        <p:cTn id="33" dur="1500"/>
                                        <p:tgtEl>
                                          <p:spTgt spid="11"/>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500" fill="hold"/>
                                        <p:tgtEl>
                                          <p:spTgt spid="14"/>
                                        </p:tgtEl>
                                        <p:attrNameLst>
                                          <p:attrName>ppt_w</p:attrName>
                                        </p:attrNameLst>
                                      </p:cBhvr>
                                      <p:tavLst>
                                        <p:tav tm="0">
                                          <p:val>
                                            <p:fltVal val="0"/>
                                          </p:val>
                                        </p:tav>
                                        <p:tav tm="100000">
                                          <p:val>
                                            <p:strVal val="#ppt_w"/>
                                          </p:val>
                                        </p:tav>
                                      </p:tavLst>
                                    </p:anim>
                                    <p:anim calcmode="lin" valueType="num">
                                      <p:cBhvr>
                                        <p:cTn id="38" dur="1500" fill="hold"/>
                                        <p:tgtEl>
                                          <p:spTgt spid="14"/>
                                        </p:tgtEl>
                                        <p:attrNameLst>
                                          <p:attrName>ppt_h</p:attrName>
                                        </p:attrNameLst>
                                      </p:cBhvr>
                                      <p:tavLst>
                                        <p:tav tm="0">
                                          <p:val>
                                            <p:fltVal val="0"/>
                                          </p:val>
                                        </p:tav>
                                        <p:tav tm="100000">
                                          <p:val>
                                            <p:strVal val="#ppt_h"/>
                                          </p:val>
                                        </p:tav>
                                      </p:tavLst>
                                    </p:anim>
                                    <p:anim calcmode="lin" valueType="num">
                                      <p:cBhvr>
                                        <p:cTn id="39" dur="1500" fill="hold"/>
                                        <p:tgtEl>
                                          <p:spTgt spid="14"/>
                                        </p:tgtEl>
                                        <p:attrNameLst>
                                          <p:attrName>style.rotation</p:attrName>
                                        </p:attrNameLst>
                                      </p:cBhvr>
                                      <p:tavLst>
                                        <p:tav tm="0">
                                          <p:val>
                                            <p:fltVal val="360"/>
                                          </p:val>
                                        </p:tav>
                                        <p:tav tm="100000">
                                          <p:val>
                                            <p:fltVal val="0"/>
                                          </p:val>
                                        </p:tav>
                                      </p:tavLst>
                                    </p:anim>
                                    <p:animEffect transition="in" filter="fade">
                                      <p:cBhvr>
                                        <p:cTn id="40" dur="1500"/>
                                        <p:tgtEl>
                                          <p:spTgt spid="14"/>
                                        </p:tgtEl>
                                      </p:cBhvr>
                                    </p:animEffect>
                                  </p:childTnLst>
                                </p:cTn>
                              </p:par>
                            </p:childTnLst>
                          </p:cTn>
                        </p:par>
                        <p:par>
                          <p:cTn id="41" fill="hold">
                            <p:stCondLst>
                              <p:cond delay="9250"/>
                            </p:stCondLst>
                            <p:childTnLst>
                              <p:par>
                                <p:cTn id="42" presetID="49" presetClass="entr" presetSubtype="0" decel="10000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360"/>
                                          </p:val>
                                        </p:tav>
                                        <p:tav tm="100000">
                                          <p:val>
                                            <p:fltVal val="0"/>
                                          </p:val>
                                        </p:tav>
                                      </p:tavLst>
                                    </p:anim>
                                    <p:animEffect transition="in" filter="fade">
                                      <p:cBhvr>
                                        <p:cTn id="47" dur="500"/>
                                        <p:tgtEl>
                                          <p:spTgt spid="7"/>
                                        </p:tgtEl>
                                      </p:cBhvr>
                                    </p:animEffect>
                                  </p:childTnLst>
                                </p:cTn>
                              </p:par>
                            </p:childTnLst>
                          </p:cTn>
                        </p:par>
                        <p:par>
                          <p:cTn id="48" fill="hold">
                            <p:stCondLst>
                              <p:cond delay="97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10250"/>
                            </p:stCondLst>
                            <p:childTnLst>
                              <p:par>
                                <p:cTn id="56" presetID="49" presetClass="entr" presetSubtype="0" decel="10000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360"/>
                                          </p:val>
                                        </p:tav>
                                        <p:tav tm="100000">
                                          <p:val>
                                            <p:fltVal val="0"/>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6"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6370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5318125"/>
            <a:ext cx="19050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s-ES_tradnl"/>
          </a:p>
        </p:txBody>
      </p:sp>
      <p:pic>
        <p:nvPicPr>
          <p:cNvPr id="7" name="1 Imagen"/>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393950" y="520700"/>
            <a:ext cx="4075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5964238" y="230188"/>
            <a:ext cx="275907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txBox="1">
            <a:spLocks noChangeArrowheads="1"/>
          </p:cNvSpPr>
          <p:nvPr/>
        </p:nvSpPr>
        <p:spPr>
          <a:xfrm>
            <a:off x="2747963" y="4310063"/>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nodeType="afterGroup">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w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png"/><Relationship Id="rId1" Type="http://schemas.openxmlformats.org/officeDocument/2006/relationships/slideLayout" Target="../slideLayouts/slideLayout12.xml"/><Relationship Id="rId5" Type="http://schemas.openxmlformats.org/officeDocument/2006/relationships/image" Target="../media/image68.png"/><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gif"/><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201316"/>
            <a:ext cx="9180512" cy="4669732"/>
          </a:xfrm>
          <a:prstGeom prst="rect">
            <a:avLst/>
          </a:prstGeom>
        </p:spPr>
      </p:pic>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10</a:t>
            </a:fld>
            <a:endParaRPr lang="es-ES_tradnl" dirty="0"/>
          </a:p>
        </p:txBody>
      </p:sp>
      <p:sp>
        <p:nvSpPr>
          <p:cNvPr id="7" name="Rectangle 2" descr="Large confetti"/>
          <p:cNvSpPr txBox="1">
            <a:spLocks noChangeArrowheads="1"/>
          </p:cNvSpPr>
          <p:nvPr/>
        </p:nvSpPr>
        <p:spPr>
          <a:xfrm>
            <a:off x="-468560" y="-12032"/>
            <a:ext cx="9721080" cy="792088"/>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R" altLang="en-US" sz="4000" kern="0" dirty="0">
                <a:solidFill>
                  <a:schemeClr val="tx1"/>
                </a:solidFill>
                <a:latin typeface="+mn-lt"/>
              </a:rPr>
              <a:t>¿Por qué  las cuentas PÚBLICAS SON PÚBLICAS ?</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201316"/>
            <a:ext cx="9180512" cy="4669732"/>
          </a:xfrm>
          <a:prstGeom prst="rect">
            <a:avLst/>
          </a:prstGeom>
        </p:spPr>
      </p:pic>
    </p:spTree>
    <p:extLst>
      <p:ext uri="{BB962C8B-B14F-4D97-AF65-F5344CB8AC3E}">
        <p14:creationId xmlns:p14="http://schemas.microsoft.com/office/powerpoint/2010/main" val="1123681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anim calcmode="lin" valueType="num">
                                      <p:cBhvr>
                                        <p:cTn id="8" dur="3000" fill="hold"/>
                                        <p:tgtEl>
                                          <p:spTgt spid="8"/>
                                        </p:tgtEl>
                                        <p:attrNameLst>
                                          <p:attrName>ppt_w</p:attrName>
                                        </p:attrNameLst>
                                      </p:cBhvr>
                                      <p:tavLst>
                                        <p:tav tm="0" fmla="#ppt_w*sin(2.5*pi*$)">
                                          <p:val>
                                            <p:fltVal val="0"/>
                                          </p:val>
                                        </p:tav>
                                        <p:tav tm="100000">
                                          <p:val>
                                            <p:fltVal val="1"/>
                                          </p:val>
                                        </p:tav>
                                      </p:tavLst>
                                    </p:anim>
                                    <p:anim calcmode="lin" valueType="num">
                                      <p:cBhvr>
                                        <p:cTn id="9" dur="3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11</a:t>
            </a:fld>
            <a:endParaRPr lang="es-ES_tradnl" dirty="0"/>
          </a:p>
        </p:txBody>
      </p:sp>
      <p:sp>
        <p:nvSpPr>
          <p:cNvPr id="4" name="2 Marcador de texto"/>
          <p:cNvSpPr>
            <a:spLocks noGrp="1"/>
          </p:cNvSpPr>
          <p:nvPr>
            <p:ph type="body" sz="quarter" idx="18"/>
          </p:nvPr>
        </p:nvSpPr>
        <p:spPr>
          <a:xfrm>
            <a:off x="855928" y="4781902"/>
            <a:ext cx="4540250" cy="165013"/>
          </a:xfrm>
        </p:spPr>
        <p:txBody>
          <a:bodyPr/>
          <a:lstStyle/>
          <a:p>
            <a:r>
              <a:rPr lang="es-CO" dirty="0"/>
              <a:t>Fuente: Vicente Montesinos</a:t>
            </a:r>
          </a:p>
        </p:txBody>
      </p:sp>
      <p:sp>
        <p:nvSpPr>
          <p:cNvPr id="5" name="Text Box 2"/>
          <p:cNvSpPr txBox="1">
            <a:spLocks noChangeArrowheads="1"/>
          </p:cNvSpPr>
          <p:nvPr/>
        </p:nvSpPr>
        <p:spPr bwMode="auto">
          <a:xfrm>
            <a:off x="0" y="49188"/>
            <a:ext cx="9036496" cy="502766"/>
          </a:xfrm>
          <a:prstGeom prst="rect">
            <a:avLst/>
          </a:prstGeom>
          <a:solidFill>
            <a:srgbClr val="E8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667" b="1" dirty="0">
                <a:solidFill>
                  <a:srgbClr val="000066"/>
                </a:solidFill>
                <a:effectLst>
                  <a:outerShdw blurRad="38100" dist="38100" dir="2700000" algn="tl">
                    <a:srgbClr val="000000"/>
                  </a:outerShdw>
                </a:effectLst>
              </a:rPr>
              <a:t>Transparencia y E.E.E. en la Gestión de las Entidades Públicas</a:t>
            </a:r>
          </a:p>
        </p:txBody>
      </p:sp>
      <p:sp>
        <p:nvSpPr>
          <p:cNvPr id="6" name="Text Box 3"/>
          <p:cNvSpPr txBox="1">
            <a:spLocks noChangeArrowheads="1"/>
          </p:cNvSpPr>
          <p:nvPr/>
        </p:nvSpPr>
        <p:spPr bwMode="auto">
          <a:xfrm>
            <a:off x="3635896" y="625252"/>
            <a:ext cx="186020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400" b="1" dirty="0"/>
              <a:t>Claves para una buena gestión pública</a:t>
            </a:r>
          </a:p>
        </p:txBody>
      </p:sp>
      <p:sp>
        <p:nvSpPr>
          <p:cNvPr id="7" name="Text Box 4"/>
          <p:cNvSpPr txBox="1">
            <a:spLocks noChangeArrowheads="1"/>
          </p:cNvSpPr>
          <p:nvPr/>
        </p:nvSpPr>
        <p:spPr bwMode="auto">
          <a:xfrm>
            <a:off x="1272275" y="1317617"/>
            <a:ext cx="1799559"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Transparencia</a:t>
            </a:r>
          </a:p>
        </p:txBody>
      </p:sp>
      <p:sp>
        <p:nvSpPr>
          <p:cNvPr id="8" name="Text Box 5"/>
          <p:cNvSpPr txBox="1">
            <a:spLocks noChangeArrowheads="1"/>
          </p:cNvSpPr>
          <p:nvPr/>
        </p:nvSpPr>
        <p:spPr bwMode="auto">
          <a:xfrm>
            <a:off x="6012161" y="769268"/>
            <a:ext cx="2304255" cy="13234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Eficiencia</a:t>
            </a:r>
          </a:p>
          <a:p>
            <a:pPr algn="ctr">
              <a:spcBef>
                <a:spcPct val="50000"/>
              </a:spcBef>
            </a:pPr>
            <a:r>
              <a:rPr lang="es-ES" altLang="es-CO" sz="2000" b="1" dirty="0"/>
              <a:t>Eficacia</a:t>
            </a:r>
          </a:p>
          <a:p>
            <a:pPr algn="ctr">
              <a:spcBef>
                <a:spcPct val="50000"/>
              </a:spcBef>
            </a:pPr>
            <a:r>
              <a:rPr lang="es-ES" altLang="es-CO" sz="2000" b="1" dirty="0"/>
              <a:t>Efectividad</a:t>
            </a:r>
          </a:p>
        </p:txBody>
      </p:sp>
      <p:sp>
        <p:nvSpPr>
          <p:cNvPr id="9" name="Text Box 6"/>
          <p:cNvSpPr txBox="1">
            <a:spLocks noChangeArrowheads="1"/>
          </p:cNvSpPr>
          <p:nvPr/>
        </p:nvSpPr>
        <p:spPr bwMode="auto">
          <a:xfrm>
            <a:off x="1151620" y="2426635"/>
            <a:ext cx="3034771" cy="22729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Consideración de </a:t>
            </a:r>
            <a:r>
              <a:rPr lang="es-ES" altLang="es-CO" sz="1667" b="1" i="1" dirty="0">
                <a:latin typeface="Arial" charset="0"/>
              </a:rPr>
              <a:t>todos los </a:t>
            </a:r>
            <a:r>
              <a:rPr lang="es-ES" altLang="es-CO" sz="1667" b="1" i="1" dirty="0" err="1">
                <a:latin typeface="Arial" charset="0"/>
              </a:rPr>
              <a:t>stakeholders</a:t>
            </a:r>
            <a:r>
              <a:rPr lang="es-ES" altLang="es-CO" sz="1667" b="1" dirty="0">
                <a:latin typeface="Arial" charset="0"/>
              </a:rPr>
              <a:t>: instituciones, ciudadanos, terceros.</a:t>
            </a:r>
          </a:p>
          <a:p>
            <a:pPr algn="just" eaLnBrk="1" hangingPunct="1">
              <a:spcBef>
                <a:spcPct val="50000"/>
              </a:spcBef>
              <a:buFontTx/>
              <a:buChar char="•"/>
            </a:pPr>
            <a:r>
              <a:rPr lang="es-ES" altLang="es-CO" sz="1667" b="1" i="1" dirty="0">
                <a:latin typeface="Arial" charset="0"/>
              </a:rPr>
              <a:t>Información</a:t>
            </a:r>
            <a:r>
              <a:rPr lang="es-ES" altLang="es-CO" sz="1667" b="1" dirty="0">
                <a:latin typeface="Arial" charset="0"/>
              </a:rPr>
              <a:t> completa, clara, oportuna y fácilmente accesible (Internet).</a:t>
            </a:r>
          </a:p>
        </p:txBody>
      </p:sp>
      <p:sp>
        <p:nvSpPr>
          <p:cNvPr id="10" name="Text Box 7"/>
          <p:cNvSpPr txBox="1">
            <a:spLocks noChangeArrowheads="1"/>
          </p:cNvSpPr>
          <p:nvPr/>
        </p:nvSpPr>
        <p:spPr bwMode="auto">
          <a:xfrm>
            <a:off x="4392724" y="2174288"/>
            <a:ext cx="3989275" cy="3170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Introducción de nuevos conceptos y técnicas, como el </a:t>
            </a:r>
            <a:r>
              <a:rPr lang="es-ES" altLang="es-CO" sz="1667" b="1" i="1" dirty="0">
                <a:latin typeface="Arial" charset="0"/>
              </a:rPr>
              <a:t>benchmarking</a:t>
            </a:r>
            <a:r>
              <a:rPr lang="es-ES" altLang="es-CO" sz="1667" b="1" dirty="0">
                <a:latin typeface="Arial" charset="0"/>
              </a:rPr>
              <a:t> y las </a:t>
            </a:r>
            <a:r>
              <a:rPr lang="es-ES" altLang="es-CO" sz="1667" b="1" i="1" dirty="0">
                <a:latin typeface="Arial" charset="0"/>
              </a:rPr>
              <a:t>buenas prácticas.</a:t>
            </a:r>
          </a:p>
          <a:p>
            <a:pPr algn="just" eaLnBrk="1" hangingPunct="1">
              <a:spcBef>
                <a:spcPct val="50000"/>
              </a:spcBef>
              <a:buFontTx/>
              <a:buChar char="•"/>
            </a:pPr>
            <a:r>
              <a:rPr lang="es-ES" altLang="es-CO" sz="1667" b="1" dirty="0">
                <a:latin typeface="Arial" charset="0"/>
              </a:rPr>
              <a:t>Situar en primer término otros valores diferentes a los mecanismos de mercado, ligados a la </a:t>
            </a:r>
            <a:r>
              <a:rPr lang="es-ES" altLang="es-CO" sz="1667" b="1" i="1" dirty="0">
                <a:latin typeface="Arial" charset="0"/>
              </a:rPr>
              <a:t>calidad.</a:t>
            </a:r>
          </a:p>
          <a:p>
            <a:pPr algn="just" eaLnBrk="1" hangingPunct="1">
              <a:spcBef>
                <a:spcPct val="50000"/>
              </a:spcBef>
              <a:buFontTx/>
              <a:buChar char="•"/>
            </a:pPr>
            <a:r>
              <a:rPr lang="es-ES" altLang="es-CO" sz="1667" b="1" dirty="0">
                <a:latin typeface="Arial" charset="0"/>
              </a:rPr>
              <a:t>Importancia fundamental de la </a:t>
            </a:r>
            <a:r>
              <a:rPr lang="es-ES" altLang="es-CO" sz="1667" b="1" i="1" dirty="0">
                <a:latin typeface="Arial" charset="0"/>
              </a:rPr>
              <a:t>comparación</a:t>
            </a:r>
            <a:r>
              <a:rPr lang="es-ES" altLang="es-CO" sz="1667" b="1" dirty="0">
                <a:latin typeface="Arial" charset="0"/>
              </a:rPr>
              <a:t> de prácticas, políticas y actuaciones</a:t>
            </a:r>
          </a:p>
        </p:txBody>
      </p:sp>
      <p:sp>
        <p:nvSpPr>
          <p:cNvPr id="11" name="AutoShape 9"/>
          <p:cNvSpPr>
            <a:spLocks noChangeArrowheads="1"/>
          </p:cNvSpPr>
          <p:nvPr/>
        </p:nvSpPr>
        <p:spPr bwMode="auto">
          <a:xfrm>
            <a:off x="3131840" y="1355982"/>
            <a:ext cx="540577" cy="350573"/>
          </a:xfrm>
          <a:prstGeom prst="rightArrow">
            <a:avLst>
              <a:gd name="adj1" fmla="val 50000"/>
              <a:gd name="adj2" fmla="val 30000"/>
            </a:avLst>
          </a:prstGeom>
          <a:solidFill>
            <a:schemeClr val="accent2">
              <a:lumMod val="75000"/>
            </a:schemeClr>
          </a:solidFill>
          <a:ln w="9525">
            <a:solidFill>
              <a:schemeClr val="tx1"/>
            </a:solidFill>
            <a:miter lim="800000"/>
            <a:headEnd/>
            <a:tailEnd/>
          </a:ln>
          <a:effectLst/>
        </p:spPr>
        <p:txBody>
          <a:bodyPr wrap="none" anchor="ctr"/>
          <a:lstStyle/>
          <a:p>
            <a:endParaRPr lang="es-CO" sz="1917"/>
          </a:p>
        </p:txBody>
      </p:sp>
      <p:sp>
        <p:nvSpPr>
          <p:cNvPr id="12" name="AutoShape 10"/>
          <p:cNvSpPr>
            <a:spLocks noChangeArrowheads="1"/>
          </p:cNvSpPr>
          <p:nvPr/>
        </p:nvSpPr>
        <p:spPr bwMode="auto">
          <a:xfrm>
            <a:off x="5292080" y="1317618"/>
            <a:ext cx="604202" cy="388938"/>
          </a:xfrm>
          <a:prstGeom prst="leftArrow">
            <a:avLst>
              <a:gd name="adj1" fmla="val 50000"/>
              <a:gd name="adj2" fmla="val 43571"/>
            </a:avLst>
          </a:prstGeom>
          <a:solidFill>
            <a:schemeClr val="accent2">
              <a:lumMod val="75000"/>
            </a:schemeClr>
          </a:solidFill>
          <a:ln w="9525">
            <a:solidFill>
              <a:schemeClr val="tx1"/>
            </a:solidFill>
            <a:miter lim="800000"/>
            <a:headEnd/>
            <a:tailEnd/>
          </a:ln>
          <a:effectLst/>
        </p:spPr>
        <p:txBody>
          <a:bodyPr wrap="none" anchor="ctr"/>
          <a:lstStyle/>
          <a:p>
            <a:endParaRPr lang="es-CO" sz="1917"/>
          </a:p>
        </p:txBody>
      </p:sp>
      <p:sp>
        <p:nvSpPr>
          <p:cNvPr id="13" name="AutoShape 11"/>
          <p:cNvSpPr>
            <a:spLocks noChangeArrowheads="1"/>
          </p:cNvSpPr>
          <p:nvPr/>
        </p:nvSpPr>
        <p:spPr bwMode="auto">
          <a:xfrm flipV="1">
            <a:off x="8446719" y="806453"/>
            <a:ext cx="517769" cy="3863847"/>
          </a:xfrm>
          <a:prstGeom prst="curvedLeftArrow">
            <a:avLst>
              <a:gd name="adj1" fmla="val 195859"/>
              <a:gd name="adj2" fmla="val 391717"/>
              <a:gd name="adj3" fmla="val 33333"/>
            </a:avLst>
          </a:prstGeom>
          <a:solidFill>
            <a:schemeClr val="accent2">
              <a:lumMod val="40000"/>
              <a:lumOff val="60000"/>
            </a:schemeClr>
          </a:solidFill>
          <a:ln w="9525">
            <a:solidFill>
              <a:schemeClr val="tx1"/>
            </a:solidFill>
            <a:miter lim="800000"/>
            <a:headEnd/>
            <a:tailEnd/>
          </a:ln>
          <a:effectLst/>
        </p:spPr>
        <p:txBody>
          <a:bodyPr wrap="none" anchor="ctr"/>
          <a:lstStyle/>
          <a:p>
            <a:endParaRPr lang="es-CO" sz="1917"/>
          </a:p>
        </p:txBody>
      </p:sp>
      <p:sp>
        <p:nvSpPr>
          <p:cNvPr id="14" name="AutoShape 12"/>
          <p:cNvSpPr>
            <a:spLocks noChangeArrowheads="1"/>
          </p:cNvSpPr>
          <p:nvPr/>
        </p:nvSpPr>
        <p:spPr bwMode="auto">
          <a:xfrm flipV="1">
            <a:off x="611560" y="866460"/>
            <a:ext cx="509426" cy="3480387"/>
          </a:xfrm>
          <a:prstGeom prst="curvedRightArrow">
            <a:avLst>
              <a:gd name="adj1" fmla="val 196305"/>
              <a:gd name="adj2" fmla="val 392611"/>
              <a:gd name="adj3" fmla="val 33333"/>
            </a:avLst>
          </a:prstGeom>
          <a:solidFill>
            <a:schemeClr val="accent6">
              <a:lumMod val="40000"/>
              <a:lumOff val="60000"/>
            </a:schemeClr>
          </a:solidFill>
          <a:ln w="9525">
            <a:solidFill>
              <a:schemeClr val="tx1"/>
            </a:solidFill>
            <a:miter lim="800000"/>
            <a:headEnd/>
            <a:tailEnd/>
          </a:ln>
          <a:effectLst/>
        </p:spPr>
        <p:txBody>
          <a:bodyPr wrap="none" anchor="ctr"/>
          <a:lstStyle/>
          <a:p>
            <a:endParaRPr lang="es-CO" sz="1917"/>
          </a:p>
        </p:txBody>
      </p:sp>
    </p:spTree>
    <p:extLst>
      <p:ext uri="{BB962C8B-B14F-4D97-AF65-F5344CB8AC3E}">
        <p14:creationId xmlns:p14="http://schemas.microsoft.com/office/powerpoint/2010/main" val="10667851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12</a:t>
            </a:fld>
            <a:endParaRPr lang="es-ES_tradnl" dirty="0"/>
          </a:p>
        </p:txBody>
      </p:sp>
      <p:pic>
        <p:nvPicPr>
          <p:cNvPr id="4"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478" y="49188"/>
            <a:ext cx="9036496" cy="5797528"/>
          </a:xfrm>
          <a:prstGeom prst="rect">
            <a:avLst/>
          </a:prstGeom>
        </p:spPr>
      </p:pic>
    </p:spTree>
    <p:extLst>
      <p:ext uri="{BB962C8B-B14F-4D97-AF65-F5344CB8AC3E}">
        <p14:creationId xmlns:p14="http://schemas.microsoft.com/office/powerpoint/2010/main" val="2010870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13</a:t>
            </a:fld>
            <a:endParaRPr lang="es-ES_tradnl"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5536" y="877280"/>
            <a:ext cx="3456385" cy="4510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8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1893" y="95044"/>
            <a:ext cx="4770107" cy="546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1 Flecha curvada hacia abajo"/>
          <p:cNvSpPr/>
          <p:nvPr/>
        </p:nvSpPr>
        <p:spPr bwMode="auto">
          <a:xfrm rot="555973">
            <a:off x="800164" y="226232"/>
            <a:ext cx="4664323"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153366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14</a:t>
            </a:fld>
            <a:endParaRPr lang="es-ES_tradnl" dirty="0"/>
          </a:p>
        </p:txBody>
      </p:sp>
      <p:pic>
        <p:nvPicPr>
          <p:cNvPr id="4"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330624"/>
            <a:ext cx="9144000" cy="3384376"/>
          </a:xfrm>
          <a:prstGeom prst="rect">
            <a:avLst/>
          </a:prstGeom>
        </p:spPr>
      </p:pic>
      <p:sp>
        <p:nvSpPr>
          <p:cNvPr id="5" name="CuadroTexto 4"/>
          <p:cNvSpPr txBox="1"/>
          <p:nvPr/>
        </p:nvSpPr>
        <p:spPr>
          <a:xfrm>
            <a:off x="762000" y="0"/>
            <a:ext cx="7620000" cy="2208297"/>
          </a:xfrm>
          <a:prstGeom prst="rect">
            <a:avLst/>
          </a:prstGeom>
          <a:noFill/>
        </p:spPr>
        <p:txBody>
          <a:bodyPr wrap="square" rtlCol="0">
            <a:spAutoFit/>
          </a:bodyPr>
          <a:lstStyle/>
          <a:p>
            <a:pPr algn="ctr"/>
            <a:r>
              <a:rPr lang="es-CO" sz="2750" b="1" dirty="0">
                <a:latin typeface="+mn-lt"/>
              </a:rPr>
              <a:t>Estados Contables Consolidados</a:t>
            </a:r>
          </a:p>
          <a:p>
            <a:pPr algn="ctr"/>
            <a:r>
              <a:rPr lang="es-CO" sz="2750" b="1" dirty="0">
                <a:latin typeface="+mn-lt"/>
              </a:rPr>
              <a:t>NIVEL NACIONAL</a:t>
            </a:r>
          </a:p>
          <a:p>
            <a:pPr algn="ctr"/>
            <a:r>
              <a:rPr lang="es-CO" sz="2750" b="1" dirty="0">
                <a:latin typeface="+mn-lt"/>
              </a:rPr>
              <a:t>NIVEL TERRITORIAL</a:t>
            </a:r>
          </a:p>
          <a:p>
            <a:pPr algn="ctr"/>
            <a:r>
              <a:rPr lang="es-CO" sz="2750" b="1" dirty="0">
                <a:latin typeface="+mn-lt"/>
              </a:rPr>
              <a:t>SECTOR PÚBLICO</a:t>
            </a:r>
          </a:p>
          <a:p>
            <a:pPr algn="ctr"/>
            <a:r>
              <a:rPr lang="es-CO" sz="2750" b="1" dirty="0">
                <a:latin typeface="+mn-lt"/>
              </a:rPr>
              <a:t>A 31 de diciembre 2015</a:t>
            </a:r>
          </a:p>
        </p:txBody>
      </p:sp>
    </p:spTree>
    <p:extLst>
      <p:ext uri="{BB962C8B-B14F-4D97-AF65-F5344CB8AC3E}">
        <p14:creationId xmlns:p14="http://schemas.microsoft.com/office/powerpoint/2010/main" val="1675827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15</a:t>
            </a:fld>
            <a:endParaRPr lang="es-ES_tradnl" dirty="0"/>
          </a:p>
        </p:txBody>
      </p:sp>
      <p:pic>
        <p:nvPicPr>
          <p:cNvPr id="4" name="Imagen 4"/>
          <p:cNvPicPr/>
          <p:nvPr/>
        </p:nvPicPr>
        <p:blipFill>
          <a:blip r:embed="rId2">
            <a:extLst>
              <a:ext uri="{28A0092B-C50C-407E-A947-70E740481C1C}">
                <a14:useLocalDpi xmlns:a14="http://schemas.microsoft.com/office/drawing/2010/main"/>
              </a:ext>
            </a:extLst>
          </a:blip>
          <a:srcRect/>
          <a:stretch>
            <a:fillRect/>
          </a:stretch>
        </p:blipFill>
        <p:spPr bwMode="auto">
          <a:xfrm>
            <a:off x="107504" y="157200"/>
            <a:ext cx="8928992" cy="5508612"/>
          </a:xfrm>
          <a:prstGeom prst="rect">
            <a:avLst/>
          </a:prstGeom>
          <a:noFill/>
          <a:ln>
            <a:solidFill>
              <a:schemeClr val="tx1"/>
            </a:solidFill>
          </a:ln>
        </p:spPr>
      </p:pic>
    </p:spTree>
    <p:extLst>
      <p:ext uri="{BB962C8B-B14F-4D97-AF65-F5344CB8AC3E}">
        <p14:creationId xmlns:p14="http://schemas.microsoft.com/office/powerpoint/2010/main" val="10944917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16</a:t>
            </a:fld>
            <a:endParaRPr lang="es-ES_tradnl" dirty="0"/>
          </a:p>
        </p:txBody>
      </p:sp>
      <p:pic>
        <p:nvPicPr>
          <p:cNvPr id="5" name="Imagen 4"/>
          <p:cNvPicPr/>
          <p:nvPr/>
        </p:nvPicPr>
        <p:blipFill>
          <a:blip r:embed="rId2">
            <a:extLst>
              <a:ext uri="{28A0092B-C50C-407E-A947-70E740481C1C}">
                <a14:useLocalDpi xmlns:a14="http://schemas.microsoft.com/office/drawing/2010/main"/>
              </a:ext>
            </a:extLst>
          </a:blip>
          <a:srcRect/>
          <a:stretch>
            <a:fillRect/>
          </a:stretch>
        </p:blipFill>
        <p:spPr bwMode="auto">
          <a:xfrm>
            <a:off x="167478" y="121197"/>
            <a:ext cx="8856985" cy="4968551"/>
          </a:xfrm>
          <a:prstGeom prst="rect">
            <a:avLst/>
          </a:prstGeom>
          <a:noFill/>
          <a:ln>
            <a:solidFill>
              <a:schemeClr val="tx1"/>
            </a:solidFill>
          </a:ln>
        </p:spPr>
      </p:pic>
    </p:spTree>
    <p:extLst>
      <p:ext uri="{BB962C8B-B14F-4D97-AF65-F5344CB8AC3E}">
        <p14:creationId xmlns:p14="http://schemas.microsoft.com/office/powerpoint/2010/main" val="3405575032"/>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a:xfrm>
            <a:off x="125412" y="5388240"/>
            <a:ext cx="2286265" cy="269875"/>
          </a:xfrm>
        </p:spPr>
        <p:txBody>
          <a:bodyPr/>
          <a:lstStyle/>
          <a:p>
            <a:pPr>
              <a:defRPr/>
            </a:pPr>
            <a:fld id="{BD78BF63-D6E5-49D8-99EB-4D36175B83F1}" type="slidenum">
              <a:rPr lang="es-ES_tradnl" smtClean="0"/>
              <a:pPr>
                <a:defRPr/>
              </a:pPr>
              <a:t>17</a:t>
            </a:fld>
            <a:endParaRPr lang="es-ES_tradnl" dirty="0"/>
          </a:p>
        </p:txBody>
      </p:sp>
      <p:sp>
        <p:nvSpPr>
          <p:cNvPr id="5" name="3 Marcador de número de diapositiva"/>
          <p:cNvSpPr txBox="1">
            <a:spLocks/>
          </p:cNvSpPr>
          <p:nvPr/>
        </p:nvSpPr>
        <p:spPr>
          <a:xfrm>
            <a:off x="320204" y="5323929"/>
            <a:ext cx="1587500" cy="269875"/>
          </a:xfrm>
          <a:prstGeom prst="rect">
            <a:avLst/>
          </a:prstGeom>
        </p:spPr>
        <p:txBody>
          <a:bodyPr/>
          <a:lstStyle>
            <a:defPPr>
              <a:defRPr lang="es-ES_tradnl"/>
            </a:defPPr>
            <a:lvl1pPr algn="l" rtl="0" eaLnBrk="0" fontAlgn="base" hangingPunct="0">
              <a:spcBef>
                <a:spcPct val="0"/>
              </a:spcBef>
              <a:spcAft>
                <a:spcPct val="0"/>
              </a:spcAft>
              <a:defRPr sz="667" kern="1200">
                <a:solidFill>
                  <a:srgbClr val="00918E"/>
                </a:solidFill>
                <a:latin typeface="+mn-lt"/>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a:defRPr/>
            </a:pPr>
            <a:r>
              <a:rPr lang="es-ES_tradnl" dirty="0"/>
              <a:t>Fuente: Adaptado de Vicente Montesinos</a:t>
            </a:r>
          </a:p>
        </p:txBody>
      </p:sp>
      <p:sp>
        <p:nvSpPr>
          <p:cNvPr id="6" name="Oval 2"/>
          <p:cNvSpPr>
            <a:spLocks noChangeArrowheads="1"/>
          </p:cNvSpPr>
          <p:nvPr/>
        </p:nvSpPr>
        <p:spPr bwMode="auto">
          <a:xfrm>
            <a:off x="1011267" y="2374573"/>
            <a:ext cx="1460500" cy="1143000"/>
          </a:xfrm>
          <a:prstGeom prst="ellipse">
            <a:avLst/>
          </a:prstGeom>
          <a:noFill/>
          <a:ln w="38100">
            <a:solidFill>
              <a:schemeClr val="tx1"/>
            </a:solidFill>
            <a:round/>
            <a:headEnd/>
            <a:tailEnd/>
          </a:ln>
          <a:effectLst/>
          <a:extLst>
            <a:ext uri="{909E8E84-426E-40DD-AFC4-6F175D3DCCD1}">
              <a14:hiddenFill xmlns:a14="http://schemas.microsoft.com/office/drawing/2010/main">
                <a:solidFill>
                  <a:srgbClr val="66FFCC"/>
                </a:soli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endParaRPr lang="es-CO" sz="1917"/>
          </a:p>
        </p:txBody>
      </p:sp>
      <p:sp>
        <p:nvSpPr>
          <p:cNvPr id="7" name="Text Box 7"/>
          <p:cNvSpPr txBox="1">
            <a:spLocks noChangeArrowheads="1"/>
          </p:cNvSpPr>
          <p:nvPr/>
        </p:nvSpPr>
        <p:spPr bwMode="auto">
          <a:xfrm>
            <a:off x="1451239" y="734522"/>
            <a:ext cx="2045169" cy="111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Normas Internacionales de Información  Financiera</a:t>
            </a:r>
          </a:p>
        </p:txBody>
      </p:sp>
      <p:sp>
        <p:nvSpPr>
          <p:cNvPr id="8" name="Oval 8"/>
          <p:cNvSpPr>
            <a:spLocks noChangeArrowheads="1"/>
          </p:cNvSpPr>
          <p:nvPr/>
        </p:nvSpPr>
        <p:spPr bwMode="auto">
          <a:xfrm>
            <a:off x="855927" y="3800760"/>
            <a:ext cx="2425692" cy="1457006"/>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0" name="Text Box 12"/>
          <p:cNvSpPr txBox="1">
            <a:spLocks noChangeArrowheads="1"/>
          </p:cNvSpPr>
          <p:nvPr/>
        </p:nvSpPr>
        <p:spPr bwMode="auto">
          <a:xfrm>
            <a:off x="5143501" y="775581"/>
            <a:ext cx="2235729"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Normas Internacionales de Contabilidad Pública</a:t>
            </a:r>
            <a:endParaRPr lang="es-ES" altLang="es-CO" sz="2667" dirty="0">
              <a:latin typeface="Times New Roman" pitchFamily="18" charset="0"/>
            </a:endParaRPr>
          </a:p>
        </p:txBody>
      </p:sp>
      <p:sp>
        <p:nvSpPr>
          <p:cNvPr id="11" name="Text Box 14"/>
          <p:cNvSpPr txBox="1">
            <a:spLocks noChangeArrowheads="1"/>
          </p:cNvSpPr>
          <p:nvPr/>
        </p:nvSpPr>
        <p:spPr bwMode="auto">
          <a:xfrm>
            <a:off x="4307365" y="2439877"/>
            <a:ext cx="1651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Organismos Financieros Globales </a:t>
            </a:r>
            <a:endParaRPr lang="es-ES" altLang="es-CO" sz="2667" dirty="0">
              <a:latin typeface="Times New Roman" pitchFamily="18" charset="0"/>
            </a:endParaRPr>
          </a:p>
        </p:txBody>
      </p:sp>
      <p:sp>
        <p:nvSpPr>
          <p:cNvPr id="12" name="Text Box 16"/>
          <p:cNvSpPr txBox="1">
            <a:spLocks noChangeArrowheads="1"/>
          </p:cNvSpPr>
          <p:nvPr/>
        </p:nvSpPr>
        <p:spPr bwMode="auto">
          <a:xfrm>
            <a:off x="6612227" y="2491168"/>
            <a:ext cx="17145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Entidades de Gobierno y Sector Público</a:t>
            </a:r>
            <a:endParaRPr lang="es-ES" altLang="es-CO" sz="2667" dirty="0">
              <a:latin typeface="Times New Roman" pitchFamily="18" charset="0"/>
            </a:endParaRPr>
          </a:p>
        </p:txBody>
      </p:sp>
      <p:sp>
        <p:nvSpPr>
          <p:cNvPr id="13" name="Line 17"/>
          <p:cNvSpPr>
            <a:spLocks noChangeShapeType="1"/>
          </p:cNvSpPr>
          <p:nvPr/>
        </p:nvSpPr>
        <p:spPr bwMode="auto">
          <a:xfrm flipV="1">
            <a:off x="1259632" y="1614309"/>
            <a:ext cx="191609" cy="81227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4" name="Line 18"/>
          <p:cNvSpPr>
            <a:spLocks noChangeShapeType="1"/>
          </p:cNvSpPr>
          <p:nvPr/>
        </p:nvSpPr>
        <p:spPr bwMode="auto">
          <a:xfrm>
            <a:off x="2730500" y="1897393"/>
            <a:ext cx="0" cy="1968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s-CO" sz="1917"/>
          </a:p>
        </p:txBody>
      </p:sp>
      <p:sp>
        <p:nvSpPr>
          <p:cNvPr id="15" name="Line 20"/>
          <p:cNvSpPr>
            <a:spLocks noChangeShapeType="1"/>
          </p:cNvSpPr>
          <p:nvPr/>
        </p:nvSpPr>
        <p:spPr bwMode="auto">
          <a:xfrm flipH="1" flipV="1">
            <a:off x="7152286" y="1601080"/>
            <a:ext cx="342883" cy="89637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6" name="Line 21"/>
          <p:cNvSpPr>
            <a:spLocks noChangeShapeType="1"/>
          </p:cNvSpPr>
          <p:nvPr/>
        </p:nvSpPr>
        <p:spPr bwMode="auto">
          <a:xfrm>
            <a:off x="6252187" y="1791581"/>
            <a:ext cx="16537" cy="185800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7" name="Line 22"/>
          <p:cNvSpPr>
            <a:spLocks noChangeShapeType="1"/>
          </p:cNvSpPr>
          <p:nvPr/>
        </p:nvSpPr>
        <p:spPr bwMode="auto">
          <a:xfrm>
            <a:off x="3612349" y="1343113"/>
            <a:ext cx="155971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18" name="Text Box 24"/>
          <p:cNvSpPr txBox="1">
            <a:spLocks noChangeArrowheads="1"/>
          </p:cNvSpPr>
          <p:nvPr/>
        </p:nvSpPr>
        <p:spPr bwMode="auto">
          <a:xfrm>
            <a:off x="5651500" y="97193"/>
            <a:ext cx="1260740"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NICSP</a:t>
            </a:r>
          </a:p>
        </p:txBody>
      </p:sp>
      <p:sp>
        <p:nvSpPr>
          <p:cNvPr id="19" name="Text Box 25"/>
          <p:cNvSpPr txBox="1">
            <a:spLocks noChangeArrowheads="1"/>
          </p:cNvSpPr>
          <p:nvPr/>
        </p:nvSpPr>
        <p:spPr bwMode="auto">
          <a:xfrm>
            <a:off x="1631157" y="97193"/>
            <a:ext cx="1561042"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NIC/NIIF</a:t>
            </a:r>
          </a:p>
        </p:txBody>
      </p:sp>
      <p:sp>
        <p:nvSpPr>
          <p:cNvPr id="20" name="Line 20"/>
          <p:cNvSpPr>
            <a:spLocks noChangeShapeType="1"/>
          </p:cNvSpPr>
          <p:nvPr/>
        </p:nvSpPr>
        <p:spPr bwMode="auto">
          <a:xfrm flipV="1">
            <a:off x="5004049" y="1657367"/>
            <a:ext cx="468362" cy="78251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1" name="20 Rectángulo"/>
          <p:cNvSpPr/>
          <p:nvPr/>
        </p:nvSpPr>
        <p:spPr>
          <a:xfrm>
            <a:off x="5472100" y="1705517"/>
            <a:ext cx="642355" cy="387350"/>
          </a:xfrm>
          <a:prstGeom prst="rect">
            <a:avLst/>
          </a:prstGeom>
        </p:spPr>
        <p:txBody>
          <a:bodyPr wrap="none">
            <a:spAutoFit/>
          </a:bodyPr>
          <a:lstStyle/>
          <a:p>
            <a:r>
              <a:rPr lang="es-CO" sz="1917" b="1" i="1" dirty="0"/>
              <a:t>IFAC</a:t>
            </a:r>
          </a:p>
        </p:txBody>
      </p:sp>
      <p:sp>
        <p:nvSpPr>
          <p:cNvPr id="22" name="21 Rectángulo"/>
          <p:cNvSpPr/>
          <p:nvPr/>
        </p:nvSpPr>
        <p:spPr>
          <a:xfrm>
            <a:off x="1391647" y="1825530"/>
            <a:ext cx="1329210" cy="387350"/>
          </a:xfrm>
          <a:prstGeom prst="rect">
            <a:avLst/>
          </a:prstGeom>
        </p:spPr>
        <p:txBody>
          <a:bodyPr wrap="none">
            <a:spAutoFit/>
          </a:bodyPr>
          <a:lstStyle/>
          <a:p>
            <a:r>
              <a:rPr lang="es-CO" sz="1917" b="1" i="1" dirty="0"/>
              <a:t>IASC - IASB</a:t>
            </a:r>
          </a:p>
        </p:txBody>
      </p:sp>
      <p:sp>
        <p:nvSpPr>
          <p:cNvPr id="23" name="Text Box 3"/>
          <p:cNvSpPr txBox="1">
            <a:spLocks noChangeArrowheads="1"/>
          </p:cNvSpPr>
          <p:nvPr/>
        </p:nvSpPr>
        <p:spPr bwMode="auto">
          <a:xfrm>
            <a:off x="1115616" y="2497460"/>
            <a:ext cx="1397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Mercados Financieros Globales</a:t>
            </a:r>
          </a:p>
        </p:txBody>
      </p:sp>
      <p:sp>
        <p:nvSpPr>
          <p:cNvPr id="24" name="Text Box 9"/>
          <p:cNvSpPr txBox="1">
            <a:spLocks noChangeArrowheads="1"/>
          </p:cNvSpPr>
          <p:nvPr/>
        </p:nvSpPr>
        <p:spPr bwMode="auto">
          <a:xfrm>
            <a:off x="899592" y="4009628"/>
            <a:ext cx="23495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negocios”</a:t>
            </a:r>
          </a:p>
        </p:txBody>
      </p:sp>
      <p:sp>
        <p:nvSpPr>
          <p:cNvPr id="26" name="Text Box 11"/>
          <p:cNvSpPr txBox="1">
            <a:spLocks noChangeArrowheads="1"/>
          </p:cNvSpPr>
          <p:nvPr/>
        </p:nvSpPr>
        <p:spPr bwMode="auto">
          <a:xfrm>
            <a:off x="5532107" y="3877614"/>
            <a:ext cx="25466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Pública, debe ser el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gobiernos”</a:t>
            </a:r>
            <a:endParaRPr lang="es-ES" altLang="es-CO" sz="2000" i="1" dirty="0">
              <a:solidFill>
                <a:srgbClr val="000066"/>
              </a:solidFill>
              <a:effectLst>
                <a:outerShdw blurRad="38100" dist="38100" dir="2700000" algn="tl">
                  <a:srgbClr val="C0C0C0"/>
                </a:outerShdw>
              </a:effectLst>
              <a:latin typeface="Times New Roman" pitchFamily="18" charset="0"/>
            </a:endParaRPr>
          </a:p>
        </p:txBody>
      </p:sp>
      <p:sp>
        <p:nvSpPr>
          <p:cNvPr id="27" name="Line 23"/>
          <p:cNvSpPr>
            <a:spLocks noChangeShapeType="1"/>
          </p:cNvSpPr>
          <p:nvPr/>
        </p:nvSpPr>
        <p:spPr bwMode="auto">
          <a:xfrm>
            <a:off x="3322650" y="4477680"/>
            <a:ext cx="196943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8" name="Text Box 26"/>
          <p:cNvSpPr txBox="1">
            <a:spLocks noChangeArrowheads="1"/>
          </p:cNvSpPr>
          <p:nvPr/>
        </p:nvSpPr>
        <p:spPr bwMode="auto">
          <a:xfrm>
            <a:off x="3401632" y="4673038"/>
            <a:ext cx="1890448" cy="707886"/>
          </a:xfrm>
          <a:prstGeom prst="rect">
            <a:avLst/>
          </a:prstGeom>
          <a:solidFill>
            <a:schemeClr val="accent2">
              <a:lumMod val="40000"/>
              <a:lumOff val="60000"/>
            </a:schemeClr>
          </a:solidFill>
          <a:ln>
            <a:solidFill>
              <a:schemeClr val="tx2"/>
            </a:solidFill>
          </a:ln>
          <a:effectLst>
            <a:glow rad="63500">
              <a:schemeClr val="accent6">
                <a:satMod val="175000"/>
                <a:alpha val="40000"/>
              </a:schemeClr>
            </a:glow>
          </a:effectLst>
        </p:spPr>
        <p:txBody>
          <a:bodyPr>
            <a:spAutoFit/>
          </a:bodyPr>
          <a:lstStyle/>
          <a:p>
            <a:pPr algn="ctr">
              <a:spcBef>
                <a:spcPct val="50000"/>
              </a:spcBef>
            </a:pPr>
            <a:r>
              <a:rPr lang="es-ES" altLang="es-CO" sz="2000" b="1" i="1" dirty="0">
                <a:effectLst>
                  <a:outerShdw blurRad="38100" dist="38100" dir="2700000" algn="tl">
                    <a:srgbClr val="FFFFFF"/>
                  </a:outerShdw>
                </a:effectLst>
              </a:rPr>
              <a:t>PROCESO DE CONVERGENCIA</a:t>
            </a:r>
          </a:p>
        </p:txBody>
      </p:sp>
      <p:sp>
        <p:nvSpPr>
          <p:cNvPr id="29" name="Oval 10"/>
          <p:cNvSpPr>
            <a:spLocks noChangeArrowheads="1"/>
          </p:cNvSpPr>
          <p:nvPr/>
        </p:nvSpPr>
        <p:spPr bwMode="auto">
          <a:xfrm>
            <a:off x="5396177" y="3800760"/>
            <a:ext cx="2836229" cy="1397000"/>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Tree>
    <p:extLst>
      <p:ext uri="{BB962C8B-B14F-4D97-AF65-F5344CB8AC3E}">
        <p14:creationId xmlns:p14="http://schemas.microsoft.com/office/powerpoint/2010/main" val="1828107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18</a:t>
            </a:fld>
            <a:endParaRPr lang="es-ES_trad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497" y="23773"/>
            <a:ext cx="9014946" cy="563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2435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19</a:t>
            </a:fld>
            <a:endParaRPr lang="es-ES_tradnl" dirty="0"/>
          </a:p>
        </p:txBody>
      </p:sp>
      <p:sp>
        <p:nvSpPr>
          <p:cNvPr id="7" name="6 Rectángulo"/>
          <p:cNvSpPr/>
          <p:nvPr/>
        </p:nvSpPr>
        <p:spPr>
          <a:xfrm>
            <a:off x="35496" y="1358429"/>
            <a:ext cx="2627560" cy="547136"/>
          </a:xfrm>
          <a:prstGeom prst="rect">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PREPARACIÓN OBLIGATORIA</a:t>
            </a:r>
          </a:p>
        </p:txBody>
      </p:sp>
      <p:sp>
        <p:nvSpPr>
          <p:cNvPr id="8" name="7 Rectángulo"/>
          <p:cNvSpPr/>
          <p:nvPr/>
        </p:nvSpPr>
        <p:spPr>
          <a:xfrm>
            <a:off x="3131690" y="1358429"/>
            <a:ext cx="2808014" cy="547136"/>
          </a:xfrm>
          <a:prstGeom prst="rect">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chemeClr val="bg1"/>
                </a:solidFill>
                <a:latin typeface="Calibri"/>
                <a:cs typeface="+mn-cs"/>
              </a:rPr>
              <a:t>PERÍODO DE TRANSICIÓN </a:t>
            </a:r>
          </a:p>
        </p:txBody>
      </p:sp>
      <p:sp>
        <p:nvSpPr>
          <p:cNvPr id="9" name="8 Rectángulo"/>
          <p:cNvSpPr/>
          <p:nvPr/>
        </p:nvSpPr>
        <p:spPr>
          <a:xfrm>
            <a:off x="6371655" y="1358429"/>
            <a:ext cx="2448817" cy="547136"/>
          </a:xfrm>
          <a:prstGeom prst="rect">
            <a:avLst/>
          </a:prstGeom>
          <a:solidFill>
            <a:srgbClr val="C0504D">
              <a:hueOff val="4681519"/>
              <a:satOff val="-5839"/>
              <a:lumOff val="1373"/>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APLICACIÓN </a:t>
            </a:r>
          </a:p>
        </p:txBody>
      </p:sp>
      <p:sp>
        <p:nvSpPr>
          <p:cNvPr id="10" name="8 CuadroTexto"/>
          <p:cNvSpPr txBox="1">
            <a:spLocks noChangeArrowheads="1"/>
          </p:cNvSpPr>
          <p:nvPr/>
        </p:nvSpPr>
        <p:spPr bwMode="auto">
          <a:xfrm>
            <a:off x="151954" y="986453"/>
            <a:ext cx="2556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11" name="9 CuadroTexto"/>
          <p:cNvSpPr txBox="1">
            <a:spLocks noChangeArrowheads="1"/>
          </p:cNvSpPr>
          <p:nvPr/>
        </p:nvSpPr>
        <p:spPr bwMode="auto">
          <a:xfrm>
            <a:off x="3131690" y="986453"/>
            <a:ext cx="28075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12" name="10 CuadroTexto"/>
          <p:cNvSpPr txBox="1">
            <a:spLocks noChangeArrowheads="1"/>
          </p:cNvSpPr>
          <p:nvPr/>
        </p:nvSpPr>
        <p:spPr bwMode="auto">
          <a:xfrm>
            <a:off x="6298753" y="986453"/>
            <a:ext cx="244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13" name="12 Rectángulo"/>
          <p:cNvSpPr>
            <a:spLocks noChangeArrowheads="1"/>
          </p:cNvSpPr>
          <p:nvPr/>
        </p:nvSpPr>
        <p:spPr bwMode="auto">
          <a:xfrm>
            <a:off x="2731168" y="2497460"/>
            <a:ext cx="3567585" cy="24314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14" name="19 Rectángulo"/>
          <p:cNvSpPr>
            <a:spLocks noChangeArrowheads="1"/>
          </p:cNvSpPr>
          <p:nvPr/>
        </p:nvSpPr>
        <p:spPr bwMode="auto">
          <a:xfrm>
            <a:off x="6545824" y="2662669"/>
            <a:ext cx="2418664"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5" name="20 CuadroTexto"/>
          <p:cNvSpPr txBox="1">
            <a:spLocks noChangeArrowheads="1"/>
          </p:cNvSpPr>
          <p:nvPr/>
        </p:nvSpPr>
        <p:spPr bwMode="auto">
          <a:xfrm>
            <a:off x="107504" y="2857500"/>
            <a:ext cx="2448272" cy="1554272"/>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endParaRPr lang="es-CO" sz="1900" b="0" kern="0" dirty="0">
              <a:solidFill>
                <a:sysClr val="windowText" lastClr="000000"/>
              </a:solidFill>
              <a:latin typeface="Calibri" pitchFamily="34" charset="0"/>
            </a:endParaRPr>
          </a:p>
        </p:txBody>
      </p:sp>
      <p:sp>
        <p:nvSpPr>
          <p:cNvPr id="16" name="15 Flecha derecha"/>
          <p:cNvSpPr/>
          <p:nvPr/>
        </p:nvSpPr>
        <p:spPr>
          <a:xfrm>
            <a:off x="2771800" y="1561356"/>
            <a:ext cx="288354" cy="171929"/>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7" name="16 Flecha izquierda y derecha"/>
          <p:cNvSpPr/>
          <p:nvPr/>
        </p:nvSpPr>
        <p:spPr>
          <a:xfrm>
            <a:off x="151954" y="2065412"/>
            <a:ext cx="2556491" cy="360040"/>
          </a:xfrm>
          <a:prstGeom prst="leftRightArrow">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a:solidFill>
                <a:sysClr val="window" lastClr="FFFFFF"/>
              </a:solidFill>
              <a:latin typeface="Calibri"/>
              <a:cs typeface="+mn-cs"/>
            </a:endParaRPr>
          </a:p>
        </p:txBody>
      </p:sp>
      <p:sp>
        <p:nvSpPr>
          <p:cNvPr id="18" name="17 Flecha izquierda y derecha"/>
          <p:cNvSpPr/>
          <p:nvPr/>
        </p:nvSpPr>
        <p:spPr>
          <a:xfrm>
            <a:off x="3131690" y="1952506"/>
            <a:ext cx="2808014" cy="400938"/>
          </a:xfrm>
          <a:prstGeom prst="leftRightArrow">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9" name="18 Flecha izquierda y derecha"/>
          <p:cNvSpPr/>
          <p:nvPr/>
        </p:nvSpPr>
        <p:spPr>
          <a:xfrm>
            <a:off x="6328915" y="2065412"/>
            <a:ext cx="2418654" cy="432048"/>
          </a:xfrm>
          <a:prstGeom prst="leftRightArrow">
            <a:avLst/>
          </a:prstGeom>
          <a:solidFill>
            <a:srgbClr val="FF0000"/>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0" name="19 Flecha derecha"/>
          <p:cNvSpPr/>
          <p:nvPr/>
        </p:nvSpPr>
        <p:spPr>
          <a:xfrm>
            <a:off x="6012732" y="1561356"/>
            <a:ext cx="287460" cy="171929"/>
          </a:xfrm>
          <a:prstGeom prst="rightArrow">
            <a:avLst/>
          </a:prstGeom>
          <a:solidFill>
            <a:srgbClr val="FF0000"/>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21" name="5 Rectángulo"/>
          <p:cNvSpPr/>
          <p:nvPr/>
        </p:nvSpPr>
        <p:spPr>
          <a:xfrm>
            <a:off x="107504" y="100754"/>
            <a:ext cx="8964488" cy="812530"/>
          </a:xfrm>
          <a:prstGeom prst="rect">
            <a:avLst/>
          </a:prstGeom>
        </p:spPr>
        <p:txBody>
          <a:bodyPr wrap="square">
            <a:spAutoFit/>
          </a:bodyPr>
          <a:lstStyle/>
          <a:p>
            <a:pPr marL="444500" indent="-444500" algn="ctr" fontAlgn="auto">
              <a:lnSpc>
                <a:spcPct val="90000"/>
              </a:lnSpc>
              <a:spcAft>
                <a:spcPct val="35000"/>
              </a:spcAft>
              <a:buSzPct val="90000"/>
              <a:defRPr/>
            </a:pPr>
            <a:r>
              <a:rPr lang="es-ES" sz="2600" b="1" dirty="0">
                <a:solidFill>
                  <a:schemeClr val="bg1"/>
                </a:solidFill>
                <a:effectLst>
                  <a:outerShdw blurRad="38100" dist="38100" dir="2700000" algn="tl">
                    <a:srgbClr val="000000">
                      <a:alpha val="43137"/>
                    </a:srgbClr>
                  </a:outerShdw>
                </a:effectLst>
                <a:latin typeface="Calibri" pitchFamily="34" charset="0"/>
              </a:rPr>
              <a:t>MODELO DE CONTABILIDAD PARA EMPRESAS QUE COTIZAN EN EL MERCADO DE VALORES (RESOLUCIÓNES 743/13, 598/14)</a:t>
            </a:r>
          </a:p>
        </p:txBody>
      </p:sp>
    </p:spTree>
    <p:extLst>
      <p:ext uri="{BB962C8B-B14F-4D97-AF65-F5344CB8AC3E}">
        <p14:creationId xmlns:p14="http://schemas.microsoft.com/office/powerpoint/2010/main" val="361553535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2</a:t>
            </a:fld>
            <a:endParaRPr lang="es-ES_tradn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15816" y="0"/>
            <a:ext cx="3240360" cy="2167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167161"/>
            <a:ext cx="3059832" cy="3547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40153" y="2209428"/>
            <a:ext cx="3170144"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59832" y="2209429"/>
            <a:ext cx="2880320" cy="1275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057525" y="2209429"/>
            <a:ext cx="2882627" cy="201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bwMode="auto">
          <a:xfrm>
            <a:off x="3059832" y="3865612"/>
            <a:ext cx="2880320" cy="504056"/>
          </a:xfrm>
          <a:prstGeom prst="rect">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CO" sz="2400" b="0" i="0" u="none" strike="noStrike" cap="none" normalizeH="0" baseline="0" dirty="0">
                <a:ln>
                  <a:noFill/>
                </a:ln>
                <a:solidFill>
                  <a:schemeClr val="bg1"/>
                </a:solidFill>
                <a:effectLst/>
                <a:latin typeface="Times New Roman" pitchFamily="18" charset="0"/>
              </a:rPr>
              <a:t> 1 de marzo de 2017</a:t>
            </a:r>
          </a:p>
        </p:txBody>
      </p:sp>
    </p:spTree>
    <p:extLst>
      <p:ext uri="{BB962C8B-B14F-4D97-AF65-F5344CB8AC3E}">
        <p14:creationId xmlns:p14="http://schemas.microsoft.com/office/powerpoint/2010/main" val="40818232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par>
                                <p:cTn id="8" presetID="6" presetClass="entr" presetSubtype="16"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circle(in)">
                                      <p:cBhvr>
                                        <p:cTn id="10" dur="2000"/>
                                        <p:tgtEl>
                                          <p:spTgt spid="1029"/>
                                        </p:tgtEl>
                                      </p:cBhvr>
                                    </p:animEffect>
                                  </p:childTnLst>
                                </p:cTn>
                              </p:par>
                              <p:par>
                                <p:cTn id="11" presetID="6" presetClass="entr" presetSubtype="16"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20</a:t>
            </a:fld>
            <a:endParaRPr lang="es-ES_tradnl" dirty="0"/>
          </a:p>
        </p:txBody>
      </p:sp>
      <p:sp>
        <p:nvSpPr>
          <p:cNvPr id="6" name="128 Flecha derecha"/>
          <p:cNvSpPr/>
          <p:nvPr/>
        </p:nvSpPr>
        <p:spPr>
          <a:xfrm>
            <a:off x="769429" y="3651514"/>
            <a:ext cx="418195" cy="519545"/>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7" name="129 Rectángulo"/>
          <p:cNvSpPr/>
          <p:nvPr/>
        </p:nvSpPr>
        <p:spPr>
          <a:xfrm rot="10800000" flipV="1">
            <a:off x="107504" y="1129308"/>
            <a:ext cx="558650" cy="4528542"/>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p:spPr>
        <p:txBody>
          <a:bodyPr lIns="575940" tIns="43638" rIns="488664" bIns="43638" spcCol="1298" anchor="ctr"/>
          <a:lstStyle/>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20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NORMARIVO</a:t>
            </a:r>
          </a:p>
        </p:txBody>
      </p:sp>
      <p:sp>
        <p:nvSpPr>
          <p:cNvPr id="8" name="8 CuadroTexto"/>
          <p:cNvSpPr txBox="1">
            <a:spLocks noChangeArrowheads="1"/>
          </p:cNvSpPr>
          <p:nvPr/>
        </p:nvSpPr>
        <p:spPr bwMode="auto">
          <a:xfrm>
            <a:off x="1619673" y="955675"/>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9" name="10 CuadroTexto"/>
          <p:cNvSpPr txBox="1">
            <a:spLocks noChangeArrowheads="1"/>
          </p:cNvSpPr>
          <p:nvPr/>
        </p:nvSpPr>
        <p:spPr bwMode="auto">
          <a:xfrm>
            <a:off x="4489798" y="1027683"/>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10" name="10 CuadroTexto"/>
          <p:cNvSpPr txBox="1">
            <a:spLocks noChangeArrowheads="1"/>
          </p:cNvSpPr>
          <p:nvPr/>
        </p:nvSpPr>
        <p:spPr bwMode="auto">
          <a:xfrm>
            <a:off x="7181167" y="955675"/>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11" name="134 Rectángulo"/>
          <p:cNvSpPr/>
          <p:nvPr/>
        </p:nvSpPr>
        <p:spPr>
          <a:xfrm>
            <a:off x="971066" y="1406871"/>
            <a:ext cx="2349191"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600" b="1" kern="0" dirty="0">
                <a:latin typeface="Calibri" panose="020F0502020204030204" pitchFamily="34" charset="0"/>
                <a:cs typeface="+mn-cs"/>
              </a:rPr>
              <a:t>PERÍODO DE PREPARACIÓN OBLIGATORIA</a:t>
            </a:r>
          </a:p>
        </p:txBody>
      </p:sp>
      <p:sp>
        <p:nvSpPr>
          <p:cNvPr id="12" name="135 Rectángulo"/>
          <p:cNvSpPr/>
          <p:nvPr/>
        </p:nvSpPr>
        <p:spPr>
          <a:xfrm>
            <a:off x="3986119" y="1489348"/>
            <a:ext cx="2241530" cy="678892"/>
          </a:xfrm>
          <a:prstGeom prst="rect">
            <a:avLst/>
          </a:prstGeom>
          <a:solidFill>
            <a:srgbClr val="C0504D">
              <a:hueOff val="2340759"/>
              <a:satOff val="-2919"/>
              <a:lumOff val="686"/>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latin typeface="Calibri" panose="020F0502020204030204" pitchFamily="34" charset="0"/>
                <a:cs typeface="+mn-cs"/>
              </a:rPr>
              <a:t>PERÍODO DE TRANSICIÓN </a:t>
            </a:r>
          </a:p>
        </p:txBody>
      </p:sp>
      <p:sp>
        <p:nvSpPr>
          <p:cNvPr id="13" name="136 Rectángulo"/>
          <p:cNvSpPr/>
          <p:nvPr/>
        </p:nvSpPr>
        <p:spPr>
          <a:xfrm>
            <a:off x="6876256" y="1406871"/>
            <a:ext cx="202350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463915" y="2676889"/>
            <a:ext cx="3268325" cy="258532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6978547" y="2983505"/>
            <a:ext cx="2057949" cy="193899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000" b="1" kern="0" dirty="0">
                <a:solidFill>
                  <a:sysClr val="windowText" lastClr="000000"/>
                </a:solidFill>
                <a:latin typeface="Calibri" panose="020F0502020204030204" pitchFamily="34" charset="0"/>
              </a:rPr>
              <a:t>Para todos los efectos, aplicación del nuevo marco normativo a partir de las NIIF.</a:t>
            </a:r>
            <a:endParaRPr lang="es-CO" sz="20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16608" y="2983505"/>
            <a:ext cx="2049671" cy="2031325"/>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100" kern="0" dirty="0">
                <a:solidFill>
                  <a:sysClr val="windowText" lastClr="000000"/>
                </a:solidFill>
                <a:latin typeface="Calibri" panose="020F0502020204030204" pitchFamily="34" charset="0"/>
              </a:rPr>
              <a:t>Actividades de preparación para aplicar el nuevo marco normativo a partir de las NIIF</a:t>
            </a:r>
          </a:p>
        </p:txBody>
      </p:sp>
      <p:sp>
        <p:nvSpPr>
          <p:cNvPr id="17" name="140 Flecha derecha"/>
          <p:cNvSpPr/>
          <p:nvPr/>
        </p:nvSpPr>
        <p:spPr>
          <a:xfrm>
            <a:off x="3491880" y="1686100"/>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1686101"/>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971066" y="2355618"/>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0" name="143 Flecha izquierda y derecha"/>
          <p:cNvSpPr/>
          <p:nvPr/>
        </p:nvSpPr>
        <p:spPr>
          <a:xfrm>
            <a:off x="3871084" y="2227091"/>
            <a:ext cx="2492427"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1" name="144 Flecha izquierda y derecha"/>
          <p:cNvSpPr/>
          <p:nvPr/>
        </p:nvSpPr>
        <p:spPr>
          <a:xfrm>
            <a:off x="6861469" y="2425700"/>
            <a:ext cx="2116488"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3" name="6 Rectángulo"/>
          <p:cNvSpPr/>
          <p:nvPr/>
        </p:nvSpPr>
        <p:spPr>
          <a:xfrm>
            <a:off x="-22864" y="-22820"/>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817173134"/>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500"/>
                                  </p:stCondLst>
                                  <p:childTnLst>
                                    <p:animClr clrSpc="rgb" dir="cw">
                                      <p:cBhvr override="childStyle">
                                        <p:cTn id="12" dur="250" autoRev="1" fill="remove"/>
                                        <p:tgtEl>
                                          <p:spTgt spid="17"/>
                                        </p:tgtEl>
                                        <p:attrNameLst>
                                          <p:attrName>style.color</p:attrName>
                                        </p:attrNameLst>
                                      </p:cBhvr>
                                      <p:to>
                                        <a:schemeClr val="bg1"/>
                                      </p:to>
                                    </p:animClr>
                                    <p:animClr clrSpc="rgb" dir="cw">
                                      <p:cBhvr>
                                        <p:cTn id="13" dur="250" autoRev="1" fill="remove"/>
                                        <p:tgtEl>
                                          <p:spTgt spid="17"/>
                                        </p:tgtEl>
                                        <p:attrNameLst>
                                          <p:attrName>fillcolor</p:attrName>
                                        </p:attrNameLst>
                                      </p:cBhvr>
                                      <p:to>
                                        <a:schemeClr val="bg1"/>
                                      </p:to>
                                    </p:animClr>
                                    <p:set>
                                      <p:cBhvr>
                                        <p:cTn id="14" dur="250" autoRev="1" fill="remove"/>
                                        <p:tgtEl>
                                          <p:spTgt spid="17"/>
                                        </p:tgtEl>
                                        <p:attrNameLst>
                                          <p:attrName>fill.type</p:attrName>
                                        </p:attrNameLst>
                                      </p:cBhvr>
                                      <p:to>
                                        <p:strVal val="solid"/>
                                      </p:to>
                                    </p:set>
                                    <p:set>
                                      <p:cBhvr>
                                        <p:cTn id="15" dur="250" autoRev="1" fill="remove"/>
                                        <p:tgtEl>
                                          <p:spTgt spid="17"/>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750"/>
                                  </p:stCondLst>
                                  <p:childTnLst>
                                    <p:animClr clrSpc="rgb" dir="cw">
                                      <p:cBhvr override="childStyle">
                                        <p:cTn id="18" dur="250" autoRev="1" fill="remove"/>
                                        <p:tgtEl>
                                          <p:spTgt spid="18"/>
                                        </p:tgtEl>
                                        <p:attrNameLst>
                                          <p:attrName>style.color</p:attrName>
                                        </p:attrNameLst>
                                      </p:cBhvr>
                                      <p:to>
                                        <a:schemeClr val="bg1"/>
                                      </p:to>
                                    </p:animClr>
                                    <p:animClr clrSpc="rgb" dir="cw">
                                      <p:cBhvr>
                                        <p:cTn id="19" dur="250" autoRev="1" fill="remove"/>
                                        <p:tgtEl>
                                          <p:spTgt spid="18"/>
                                        </p:tgtEl>
                                        <p:attrNameLst>
                                          <p:attrName>fillcolor</p:attrName>
                                        </p:attrNameLst>
                                      </p:cBhvr>
                                      <p:to>
                                        <a:schemeClr val="bg1"/>
                                      </p:to>
                                    </p:animClr>
                                    <p:set>
                                      <p:cBhvr>
                                        <p:cTn id="20" dur="250" autoRev="1" fill="remove"/>
                                        <p:tgtEl>
                                          <p:spTgt spid="18"/>
                                        </p:tgtEl>
                                        <p:attrNameLst>
                                          <p:attrName>fill.type</p:attrName>
                                        </p:attrNameLst>
                                      </p:cBhvr>
                                      <p:to>
                                        <p:strVal val="solid"/>
                                      </p:to>
                                    </p:set>
                                    <p:set>
                                      <p:cBhvr>
                                        <p:cTn id="21" dur="250" autoRev="1" fill="remove"/>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21</a:t>
            </a:fld>
            <a:endParaRPr lang="es-ES_tradnl" dirty="0"/>
          </a:p>
        </p:txBody>
      </p:sp>
      <p:sp>
        <p:nvSpPr>
          <p:cNvPr id="6" name="2 Rectángulo"/>
          <p:cNvSpPr/>
          <p:nvPr/>
        </p:nvSpPr>
        <p:spPr>
          <a:xfrm>
            <a:off x="971600" y="1592590"/>
            <a:ext cx="3005800"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1514497"/>
            <a:ext cx="3180353"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331640" y="1001097"/>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2017</a:t>
            </a:r>
          </a:p>
        </p:txBody>
      </p:sp>
      <p:sp>
        <p:nvSpPr>
          <p:cNvPr id="9" name="9 CuadroTexto"/>
          <p:cNvSpPr txBox="1">
            <a:spLocks noChangeArrowheads="1"/>
          </p:cNvSpPr>
          <p:nvPr/>
        </p:nvSpPr>
        <p:spPr bwMode="auto">
          <a:xfrm>
            <a:off x="5836977" y="1001097"/>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2 0 1 8</a:t>
            </a:r>
          </a:p>
        </p:txBody>
      </p:sp>
      <p:sp>
        <p:nvSpPr>
          <p:cNvPr id="10" name="12 Rectángulo"/>
          <p:cNvSpPr>
            <a:spLocks noChangeArrowheads="1"/>
          </p:cNvSpPr>
          <p:nvPr/>
        </p:nvSpPr>
        <p:spPr bwMode="auto">
          <a:xfrm>
            <a:off x="5016050" y="3217540"/>
            <a:ext cx="330036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167" b="1" kern="0" dirty="0">
                <a:solidFill>
                  <a:sysClr val="windowText" lastClr="000000"/>
                </a:solidFill>
                <a:latin typeface="Calibri"/>
              </a:rPr>
              <a:t>Enero 1: Preparación del estado de situación financiera de apertura</a:t>
            </a:r>
            <a:r>
              <a:rPr lang="es-CO" sz="2167" b="1" kern="0" dirty="0">
                <a:solidFill>
                  <a:sysClr val="windowText" lastClr="000000"/>
                </a:solidFill>
                <a:latin typeface="Calibri"/>
              </a:rPr>
              <a:t>.</a:t>
            </a:r>
          </a:p>
          <a:p>
            <a:pPr marL="380985" indent="-380985" fontAlgn="auto">
              <a:spcBef>
                <a:spcPts val="0"/>
              </a:spcBef>
              <a:spcAft>
                <a:spcPts val="0"/>
              </a:spcAft>
              <a:buAutoNum type="arabicPeriod"/>
              <a:defRPr/>
            </a:pPr>
            <a:r>
              <a:rPr lang="es-CO" sz="2167" b="1" kern="0" dirty="0">
                <a:solidFill>
                  <a:sysClr val="windowText" lastClr="000000"/>
                </a:solidFill>
                <a:latin typeface="Calibri"/>
              </a:rPr>
              <a:t>Aplicación del marco normativo.</a:t>
            </a: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683568" y="3329971"/>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67"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1858657"/>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91614" y="2732447"/>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232073" y="2713691"/>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211627" y="221165"/>
            <a:ext cx="6780753" cy="451342"/>
          </a:xfrm>
          <a:prstGeom prst="rect">
            <a:avLst/>
          </a:prstGeom>
        </p:spPr>
        <p:txBody>
          <a:bodyPr wrap="square">
            <a:spAutoFit/>
          </a:bodyPr>
          <a:lstStyle/>
          <a:p>
            <a:pPr algn="ctr"/>
            <a:r>
              <a:rPr lang="es-ES" sz="2333" b="1" dirty="0">
                <a:solidFill>
                  <a:schemeClr val="bg1"/>
                </a:solidFill>
                <a:latin typeface="+mn-lt"/>
              </a:rPr>
              <a:t>CRONOGRAMA PARA ENTIDADES DE GOBIERNO</a:t>
            </a:r>
            <a:endParaRPr lang="es-CO" sz="2333" dirty="0">
              <a:solidFill>
                <a:schemeClr val="bg1"/>
              </a:solidFill>
              <a:latin typeface="+mn-lt"/>
            </a:endParaRPr>
          </a:p>
        </p:txBody>
      </p:sp>
    </p:spTree>
    <p:extLst>
      <p:ext uri="{BB962C8B-B14F-4D97-AF65-F5344CB8AC3E}">
        <p14:creationId xmlns:p14="http://schemas.microsoft.com/office/powerpoint/2010/main" val="180856887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22</a:t>
            </a:fld>
            <a:endParaRPr lang="es-ES_tradnl" dirty="0"/>
          </a:p>
        </p:txBody>
      </p:sp>
      <p:pic>
        <p:nvPicPr>
          <p:cNvPr id="819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03396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50" y="2161227"/>
            <a:ext cx="9144000" cy="1200329"/>
          </a:xfrm>
          <a:prstGeom prst="rect">
            <a:avLst/>
          </a:prstGeom>
          <a:noFill/>
        </p:spPr>
        <p:txBody>
          <a:bodyPr wrap="square" rtlCol="0">
            <a:spAutoFit/>
          </a:bodyPr>
          <a:lstStyle/>
          <a:p>
            <a:pPr algn="ctr"/>
            <a:r>
              <a:rPr lang="es-CO" sz="3600" b="1" dirty="0">
                <a:solidFill>
                  <a:schemeClr val="bg1"/>
                </a:solidFill>
                <a:latin typeface="+mn-lt"/>
              </a:rPr>
              <a:t>EVALUACIÓN DEL CONTROL INTERNO CONTABLE</a:t>
            </a:r>
          </a:p>
        </p:txBody>
      </p:sp>
    </p:spTree>
    <p:extLst>
      <p:ext uri="{BB962C8B-B14F-4D97-AF65-F5344CB8AC3E}">
        <p14:creationId xmlns:p14="http://schemas.microsoft.com/office/powerpoint/2010/main" val="4293313231"/>
      </p:ext>
    </p:extLst>
  </p:cSld>
  <p:clrMapOvr>
    <a:masterClrMapping/>
  </p:clrMapOvr>
  <mc:AlternateContent xmlns:mc="http://schemas.openxmlformats.org/markup-compatibility/2006" xmlns:p14="http://schemas.microsoft.com/office/powerpoint/2010/main">
    <mc:Choice Requires="p14">
      <p:transition spd="slow" advTm="0">
        <p14:doors dir="vert"/>
      </p:transition>
    </mc:Choice>
    <mc:Fallback xmlns="">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24</a:t>
            </a:fld>
            <a:endParaRPr lang="es-ES_tradnl"/>
          </a:p>
        </p:txBody>
      </p:sp>
      <p:pic>
        <p:nvPicPr>
          <p:cNvPr id="6" name="Imagen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98850" y="3118496"/>
            <a:ext cx="4443601" cy="259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37" y="3118497"/>
            <a:ext cx="4573437" cy="25965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Rectángulo 3"/>
          <p:cNvSpPr/>
          <p:nvPr/>
        </p:nvSpPr>
        <p:spPr>
          <a:xfrm>
            <a:off x="125413" y="237071"/>
            <a:ext cx="6056313" cy="576064"/>
          </a:xfrm>
          <a:prstGeom prst="rect">
            <a:avLst/>
          </a:prstGeom>
          <a:solidFill>
            <a:schemeClr val="accent3">
              <a:lumMod val="85000"/>
            </a:schemeClr>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4000" b="1" dirty="0">
                <a:solidFill>
                  <a:schemeClr val="tx1"/>
                </a:solidFill>
              </a:rPr>
              <a:t>   </a:t>
            </a:r>
            <a:r>
              <a:rPr lang="es-CO" sz="4800" b="1" dirty="0">
                <a:solidFill>
                  <a:schemeClr val="tx1"/>
                </a:solidFill>
              </a:rPr>
              <a:t>CONTROL   INTERNO </a:t>
            </a:r>
          </a:p>
        </p:txBody>
      </p:sp>
      <p:sp>
        <p:nvSpPr>
          <p:cNvPr id="9" name="Cinta perforada 9"/>
          <p:cNvSpPr/>
          <p:nvPr/>
        </p:nvSpPr>
        <p:spPr>
          <a:xfrm>
            <a:off x="94274" y="1354421"/>
            <a:ext cx="5903913" cy="1592154"/>
          </a:xfrm>
          <a:prstGeom prst="flowChartPunchedTape">
            <a:avLst/>
          </a:prstGeom>
          <a:solidFill>
            <a:srgbClr val="008080"/>
          </a:solidFill>
          <a:ln>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2800" b="1" i="1" dirty="0">
                <a:solidFill>
                  <a:schemeClr val="bg1"/>
                </a:solidFill>
              </a:rPr>
              <a:t>RESPONSABILIDAD Y COMPROMISO DE  TODOS  Y  PARA  …  </a:t>
            </a:r>
            <a:r>
              <a:rPr lang="es-CO" sz="3600" b="1" i="1" dirty="0">
                <a:solidFill>
                  <a:schemeClr val="bg1"/>
                </a:solidFill>
              </a:rPr>
              <a:t>T  O  D  O  S</a:t>
            </a:r>
          </a:p>
        </p:txBody>
      </p:sp>
      <p:sp>
        <p:nvSpPr>
          <p:cNvPr id="10" name="Flecha abajo 4"/>
          <p:cNvSpPr/>
          <p:nvPr/>
        </p:nvSpPr>
        <p:spPr>
          <a:xfrm>
            <a:off x="2339752" y="1057300"/>
            <a:ext cx="629245" cy="504056"/>
          </a:xfrm>
          <a:prstGeom prst="downArrow">
            <a:avLst/>
          </a:prstGeom>
          <a:solidFill>
            <a:srgbClr val="FFC000"/>
          </a:solidFill>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1" name="Flecha curvada hacia arriba 9"/>
          <p:cNvSpPr/>
          <p:nvPr/>
        </p:nvSpPr>
        <p:spPr>
          <a:xfrm rot="16200000">
            <a:off x="6491622" y="-119426"/>
            <a:ext cx="2281439" cy="2808315"/>
          </a:xfrm>
          <a:prstGeom prst="curvedUpArrow">
            <a:avLst/>
          </a:prstGeom>
          <a:solidFill>
            <a:srgbClr val="92D050"/>
          </a:solidFill>
          <a:ln>
            <a:solidFill>
              <a:schemeClr val="tx1"/>
            </a:solidFill>
          </a:ln>
          <a:effectLst>
            <a:glow rad="101600">
              <a:schemeClr val="accent6">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Tree>
    <p:extLst>
      <p:ext uri="{BB962C8B-B14F-4D97-AF65-F5344CB8AC3E}">
        <p14:creationId xmlns:p14="http://schemas.microsoft.com/office/powerpoint/2010/main" val="29203773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3000"/>
                            </p:stCondLst>
                            <p:childTnLst>
                              <p:par>
                                <p:cTn id="34" presetID="35"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style.rotation</p:attrName>
                                        </p:attrNameLst>
                                      </p:cBhvr>
                                      <p:tavLst>
                                        <p:tav tm="0">
                                          <p:val>
                                            <p:fltVal val="720"/>
                                          </p:val>
                                        </p:tav>
                                        <p:tav tm="100000">
                                          <p:val>
                                            <p:fltVal val="0"/>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 calcmode="lin" valueType="num">
                                      <p:cBhvr>
                                        <p:cTn id="39" dur="2000" fill="hold"/>
                                        <p:tgtEl>
                                          <p:spTgt spid="7"/>
                                        </p:tgtEl>
                                        <p:attrNameLst>
                                          <p:attrName>ppt_w</p:attrName>
                                        </p:attrNameLst>
                                      </p:cBhvr>
                                      <p:tavLst>
                                        <p:tav tm="0">
                                          <p:val>
                                            <p:fltVal val="0"/>
                                          </p:val>
                                        </p:tav>
                                        <p:tav tm="100000">
                                          <p:val>
                                            <p:strVal val="#ppt_w"/>
                                          </p:val>
                                        </p:tav>
                                      </p:tavLst>
                                    </p:anim>
                                  </p:childTnLst>
                                </p:cTn>
                              </p:par>
                            </p:childTnLst>
                          </p:cTn>
                        </p:par>
                        <p:par>
                          <p:cTn id="40" fill="hold">
                            <p:stCondLst>
                              <p:cond delay="5000"/>
                            </p:stCondLst>
                            <p:childTnLst>
                              <p:par>
                                <p:cTn id="41" presetID="3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anim calcmode="lin" valueType="num">
                                      <p:cBhvr>
                                        <p:cTn id="44" dur="2000" fill="hold"/>
                                        <p:tgtEl>
                                          <p:spTgt spid="6"/>
                                        </p:tgtEl>
                                        <p:attrNameLst>
                                          <p:attrName>style.rotation</p:attrName>
                                        </p:attrNameLst>
                                      </p:cBhvr>
                                      <p:tavLst>
                                        <p:tav tm="0">
                                          <p:val>
                                            <p:fltVal val="720"/>
                                          </p:val>
                                        </p:tav>
                                        <p:tav tm="100000">
                                          <p:val>
                                            <p:fltVal val="0"/>
                                          </p:val>
                                        </p:tav>
                                      </p:tavLst>
                                    </p:anim>
                                    <p:anim calcmode="lin" valueType="num">
                                      <p:cBhvr>
                                        <p:cTn id="45" dur="2000" fill="hold"/>
                                        <p:tgtEl>
                                          <p:spTgt spid="6"/>
                                        </p:tgtEl>
                                        <p:attrNameLst>
                                          <p:attrName>ppt_h</p:attrName>
                                        </p:attrNameLst>
                                      </p:cBhvr>
                                      <p:tavLst>
                                        <p:tav tm="0">
                                          <p:val>
                                            <p:fltVal val="0"/>
                                          </p:val>
                                        </p:tav>
                                        <p:tav tm="100000">
                                          <p:val>
                                            <p:strVal val="#ppt_h"/>
                                          </p:val>
                                        </p:tav>
                                      </p:tavLst>
                                    </p:anim>
                                    <p:anim calcmode="lin" valueType="num">
                                      <p:cBhvr>
                                        <p:cTn id="46" dur="2000" fill="hold"/>
                                        <p:tgtEl>
                                          <p:spTgt spid="6"/>
                                        </p:tgtEl>
                                        <p:attrNameLst>
                                          <p:attrName>ppt_w</p:attrName>
                                        </p:attrNameLst>
                                      </p:cBhvr>
                                      <p:tavLst>
                                        <p:tav tm="0">
                                          <p:val>
                                            <p:fltVal val="0"/>
                                          </p:val>
                                        </p:tav>
                                        <p:tav tm="100000">
                                          <p:val>
                                            <p:strVal val="#ppt_w"/>
                                          </p:val>
                                        </p:tav>
                                      </p:tavLst>
                                    </p:anim>
                                  </p:childTnLst>
                                </p:cTn>
                              </p:par>
                            </p:childTnLst>
                          </p:cTn>
                        </p:par>
                        <p:par>
                          <p:cTn id="47" fill="hold">
                            <p:stCondLst>
                              <p:cond delay="7000"/>
                            </p:stCondLst>
                            <p:childTnLst>
                              <p:par>
                                <p:cTn id="48" presetID="53" presetClass="entr" presetSubtype="16"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25</a:t>
            </a:fld>
            <a:endParaRPr lang="es-ES_tradnl" dirty="0"/>
          </a:p>
        </p:txBody>
      </p:sp>
      <p:sp>
        <p:nvSpPr>
          <p:cNvPr id="5" name="8 Título"/>
          <p:cNvSpPr txBox="1">
            <a:spLocks/>
          </p:cNvSpPr>
          <p:nvPr/>
        </p:nvSpPr>
        <p:spPr bwMode="auto">
          <a:xfrm>
            <a:off x="1559801" y="-19016"/>
            <a:ext cx="5359564" cy="5500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a:t>Nivel Nacional</a:t>
            </a:r>
            <a:br>
              <a:rPr lang="es-ES" sz="2667" kern="0"/>
            </a:br>
            <a:r>
              <a:rPr lang="es-ES" sz="2667" kern="0"/>
              <a:t>Entidades Reportantes y Omisas</a:t>
            </a:r>
            <a:endParaRPr lang="es-ES" altLang="es-ES" sz="2667" kern="0" dirty="0"/>
          </a:p>
        </p:txBody>
      </p:sp>
      <p:pic>
        <p:nvPicPr>
          <p:cNvPr id="6" name="Imagen 5"/>
          <p:cNvPicPr/>
          <p:nvPr/>
        </p:nvPicPr>
        <p:blipFill>
          <a:blip r:embed="rId2" cstate="email">
            <a:extLst>
              <a:ext uri="{28A0092B-C50C-407E-A947-70E740481C1C}">
                <a14:useLocalDpi xmlns:a14="http://schemas.microsoft.com/office/drawing/2010/main"/>
              </a:ext>
            </a:extLst>
          </a:blip>
          <a:srcRect/>
          <a:stretch>
            <a:fillRect/>
          </a:stretch>
        </p:blipFill>
        <p:spPr bwMode="auto">
          <a:xfrm>
            <a:off x="866511" y="941090"/>
            <a:ext cx="7425903" cy="4136656"/>
          </a:xfrm>
          <a:prstGeom prst="rect">
            <a:avLst/>
          </a:prstGeom>
          <a:noFill/>
          <a:ln>
            <a:noFill/>
          </a:ln>
        </p:spPr>
      </p:pic>
    </p:spTree>
    <p:extLst>
      <p:ext uri="{BB962C8B-B14F-4D97-AF65-F5344CB8AC3E}">
        <p14:creationId xmlns:p14="http://schemas.microsoft.com/office/powerpoint/2010/main" val="1129796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62000" y="97194"/>
            <a:ext cx="7590420"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333" dirty="0"/>
              <a:t>Calificación Promedio por Criterio de Control Interno Contable 2015</a:t>
            </a:r>
            <a:endParaRPr lang="es-ES" altLang="es-ES" sz="2333" dirty="0"/>
          </a:p>
        </p:txBody>
      </p:sp>
      <p:graphicFrame>
        <p:nvGraphicFramePr>
          <p:cNvPr id="8" name="Gráfico 7"/>
          <p:cNvGraphicFramePr>
            <a:graphicFrameLocks/>
          </p:cNvGraphicFramePr>
          <p:nvPr/>
        </p:nvGraphicFramePr>
        <p:xfrm>
          <a:off x="463826" y="1477348"/>
          <a:ext cx="4168181" cy="344534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4692013" y="3529671"/>
            <a:ext cx="3600400" cy="1323054"/>
          </a:xfrm>
          <a:prstGeom prst="rect">
            <a:avLst/>
          </a:prstGeom>
          <a:noFill/>
        </p:spPr>
        <p:txBody>
          <a:bodyPr wrap="square" rtlCol="0">
            <a:spAutoFit/>
          </a:bodyPr>
          <a:lstStyle/>
          <a:p>
            <a:r>
              <a:rPr lang="es-CO" sz="1167" b="1" dirty="0"/>
              <a:t>* </a:t>
            </a:r>
            <a:r>
              <a:rPr lang="es-CO" sz="1333" b="1" dirty="0"/>
              <a:t>Solo una entidad tuvo calificación promedio Deficiente: Instituto Nacional Penitenciario y Carcelario.</a:t>
            </a:r>
          </a:p>
          <a:p>
            <a:endParaRPr lang="es-CO" sz="1333" b="1" dirty="0"/>
          </a:p>
          <a:p>
            <a:r>
              <a:rPr lang="es-CO" sz="1333" b="1" dirty="0"/>
              <a:t>Ninguna entidad del Nivel Nacional tuvo una calificación promedio Inadecuado.</a:t>
            </a:r>
          </a:p>
        </p:txBody>
      </p:sp>
      <p:graphicFrame>
        <p:nvGraphicFramePr>
          <p:cNvPr id="10" name="Tabla 9"/>
          <p:cNvGraphicFramePr>
            <a:graphicFrameLocks noGrp="1"/>
          </p:cNvGraphicFramePr>
          <p:nvPr/>
        </p:nvGraphicFramePr>
        <p:xfrm>
          <a:off x="4632007" y="1373646"/>
          <a:ext cx="3720414" cy="2226837"/>
        </p:xfrm>
        <a:graphic>
          <a:graphicData uri="http://schemas.openxmlformats.org/drawingml/2006/table">
            <a:tbl>
              <a:tblPr>
                <a:tableStyleId>{BC89EF96-8CEA-46FF-86C4-4CE0E7609802}</a:tableStyleId>
              </a:tblPr>
              <a:tblGrid>
                <a:gridCol w="1860207">
                  <a:extLst>
                    <a:ext uri="{9D8B030D-6E8A-4147-A177-3AD203B41FA5}">
                      <a16:colId xmlns:a16="http://schemas.microsoft.com/office/drawing/2014/main" val="664774815"/>
                    </a:ext>
                  </a:extLst>
                </a:gridCol>
                <a:gridCol w="1860207">
                  <a:extLst>
                    <a:ext uri="{9D8B030D-6E8A-4147-A177-3AD203B41FA5}">
                      <a16:colId xmlns:a16="http://schemas.microsoft.com/office/drawing/2014/main" val="2110246816"/>
                    </a:ext>
                  </a:extLst>
                </a:gridCol>
              </a:tblGrid>
              <a:tr h="515938">
                <a:tc gridSpan="2">
                  <a:txBody>
                    <a:bodyPr/>
                    <a:lstStyle/>
                    <a:p>
                      <a:pPr algn="ctr" fontAlgn="ctr"/>
                      <a:r>
                        <a:rPr lang="es-CO" sz="1700" b="1" u="none" strike="noStrike" dirty="0">
                          <a:effectLst/>
                        </a:rPr>
                        <a:t>RANGOS DE INTERPRETACIÓN DE </a:t>
                      </a:r>
                    </a:p>
                    <a:p>
                      <a:pPr algn="ctr" fontAlgn="ctr"/>
                      <a:r>
                        <a:rPr lang="es-CO" sz="1700" b="1" u="none" strike="noStrike" dirty="0">
                          <a:effectLst/>
                        </a:rPr>
                        <a:t>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hMerge="1">
                  <a:txBody>
                    <a:bodyPr/>
                    <a:lstStyle/>
                    <a:p>
                      <a:endParaRPr lang="es-CO"/>
                    </a:p>
                  </a:txBody>
                  <a:tcPr/>
                </a:tc>
                <a:extLst>
                  <a:ext uri="{0D108BD9-81ED-4DB2-BD59-A6C34878D82A}">
                    <a16:rowId xmlns:a16="http://schemas.microsoft.com/office/drawing/2014/main" val="1006997530"/>
                  </a:ext>
                </a:extLst>
              </a:tr>
              <a:tr h="269961">
                <a:tc>
                  <a:txBody>
                    <a:bodyPr/>
                    <a:lstStyle/>
                    <a:p>
                      <a:pPr algn="ctr" fontAlgn="ctr"/>
                      <a:r>
                        <a:rPr lang="es-CO" sz="1700" b="1" u="none" strike="noStrike" dirty="0">
                          <a:effectLst/>
                        </a:rPr>
                        <a:t>Criterio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fontAlgn="ctr"/>
                      <a:r>
                        <a:rPr lang="es-CO" sz="1700" b="1" u="none" strike="noStrike" dirty="0">
                          <a:effectLst/>
                        </a:rPr>
                        <a:t>Rango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086051951"/>
                  </a:ext>
                </a:extLst>
              </a:tr>
              <a:tr h="363538">
                <a:tc>
                  <a:txBody>
                    <a:bodyPr/>
                    <a:lstStyle/>
                    <a:p>
                      <a:pPr algn="just" fontAlgn="ctr"/>
                      <a:r>
                        <a:rPr lang="es-CO" sz="1500" b="1" u="none" strike="noStrike" dirty="0">
                          <a:effectLst/>
                        </a:rPr>
                        <a:t>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4,0 - 5,0</a:t>
                      </a:r>
                      <a:br>
                        <a:rPr lang="es-CO" sz="1200" b="1" u="none" strike="noStrike" dirty="0">
                          <a:effectLst/>
                        </a:rPr>
                      </a:br>
                      <a:r>
                        <a:rPr lang="es-CO" sz="1200" b="1" u="none" strike="noStrike" dirty="0">
                          <a:effectLst/>
                        </a:rPr>
                        <a:t>(No incluye el 4,0)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009733"/>
                  </a:ext>
                </a:extLst>
              </a:tr>
              <a:tr h="363538">
                <a:tc>
                  <a:txBody>
                    <a:bodyPr/>
                    <a:lstStyle/>
                    <a:p>
                      <a:pPr algn="just" fontAlgn="ctr"/>
                      <a:r>
                        <a:rPr lang="es-CO" sz="1500" b="1" u="none" strike="noStrike" dirty="0">
                          <a:effectLst/>
                        </a:rPr>
                        <a:t>Satisfactorio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3,0 - 4,0</a:t>
                      </a:r>
                      <a:br>
                        <a:rPr lang="es-CO" sz="1200" b="1" u="none" strike="noStrike" dirty="0">
                          <a:effectLst/>
                        </a:rPr>
                      </a:br>
                      <a:r>
                        <a:rPr lang="es-CO" sz="1200" b="1" u="none" strike="noStrike" dirty="0">
                          <a:effectLst/>
                        </a:rPr>
                        <a:t>(No incluye el 3,0)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038434"/>
                  </a:ext>
                </a:extLst>
              </a:tr>
              <a:tr h="363538">
                <a:tc>
                  <a:txBody>
                    <a:bodyPr/>
                    <a:lstStyle/>
                    <a:p>
                      <a:pPr algn="just" fontAlgn="ctr"/>
                      <a:r>
                        <a:rPr lang="es-CO" sz="1500" b="1" u="none" strike="noStrike" dirty="0">
                          <a:effectLst/>
                        </a:rPr>
                        <a:t>Deficiente</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2,0 - 3,0</a:t>
                      </a:r>
                      <a:br>
                        <a:rPr lang="es-CO" sz="1200" b="1" u="none" strike="noStrike" dirty="0">
                          <a:effectLst/>
                        </a:rPr>
                      </a:br>
                      <a:r>
                        <a:rPr lang="es-CO" sz="1200" b="1" u="none" strike="noStrike" dirty="0">
                          <a:effectLst/>
                        </a:rPr>
                        <a:t>(No incluye el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9511963"/>
                  </a:ext>
                </a:extLst>
              </a:tr>
              <a:tr h="309684">
                <a:tc>
                  <a:txBody>
                    <a:bodyPr/>
                    <a:lstStyle/>
                    <a:p>
                      <a:pPr algn="just" fontAlgn="ctr"/>
                      <a:r>
                        <a:rPr lang="es-CO" sz="1500" b="1" u="none" strike="noStrike" dirty="0">
                          <a:effectLst/>
                        </a:rPr>
                        <a:t>Inadecuado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1,0 - 2,0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7755608"/>
                  </a:ext>
                </a:extLst>
              </a:tr>
            </a:tbl>
          </a:graphicData>
        </a:graphic>
      </p:graphicFrame>
    </p:spTree>
    <p:extLst>
      <p:ext uri="{BB962C8B-B14F-4D97-AF65-F5344CB8AC3E}">
        <p14:creationId xmlns:p14="http://schemas.microsoft.com/office/powerpoint/2010/main" val="28731528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27</a:t>
            </a:fld>
            <a:endParaRPr lang="es-ES_tradnl" dirty="0"/>
          </a:p>
        </p:txBody>
      </p:sp>
      <p:sp>
        <p:nvSpPr>
          <p:cNvPr id="5" name="8 Título"/>
          <p:cNvSpPr txBox="1">
            <a:spLocks/>
          </p:cNvSpPr>
          <p:nvPr/>
        </p:nvSpPr>
        <p:spPr bwMode="auto">
          <a:xfrm>
            <a:off x="1960512" y="-79023"/>
            <a:ext cx="6091875" cy="8792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3000" kern="0"/>
              <a:t>Nivel Territorial CIC</a:t>
            </a:r>
            <a:br>
              <a:rPr lang="es-ES" sz="3000" kern="0"/>
            </a:br>
            <a:r>
              <a:rPr lang="es-ES" sz="3000" kern="0"/>
              <a:t>Entidades Reportantes y Omisas</a:t>
            </a:r>
            <a:endParaRPr lang="es-ES" altLang="es-ES" sz="3000" kern="0" dirty="0"/>
          </a:p>
        </p:txBody>
      </p:sp>
      <p:pic>
        <p:nvPicPr>
          <p:cNvPr id="6" name="Imagen 5"/>
          <p:cNvPicPr/>
          <p:nvPr/>
        </p:nvPicPr>
        <p:blipFill>
          <a:blip r:embed="rId2">
            <a:extLst>
              <a:ext uri="{28A0092B-C50C-407E-A947-70E740481C1C}">
                <a14:useLocalDpi xmlns:a14="http://schemas.microsoft.com/office/drawing/2010/main"/>
              </a:ext>
            </a:extLst>
          </a:blip>
          <a:srcRect/>
          <a:stretch>
            <a:fillRect/>
          </a:stretch>
        </p:blipFill>
        <p:spPr bwMode="auto">
          <a:xfrm>
            <a:off x="762000" y="941090"/>
            <a:ext cx="7530413" cy="4256670"/>
          </a:xfrm>
          <a:prstGeom prst="rect">
            <a:avLst/>
          </a:prstGeom>
          <a:noFill/>
          <a:ln>
            <a:noFill/>
          </a:ln>
        </p:spPr>
      </p:pic>
    </p:spTree>
    <p:extLst>
      <p:ext uri="{BB962C8B-B14F-4D97-AF65-F5344CB8AC3E}">
        <p14:creationId xmlns:p14="http://schemas.microsoft.com/office/powerpoint/2010/main" val="1616476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887098" y="396422"/>
            <a:ext cx="7285302"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083" dirty="0"/>
              <a:t>Nivel Territorial CIC</a:t>
            </a:r>
            <a:br>
              <a:rPr lang="es-ES" sz="2083" dirty="0"/>
            </a:br>
            <a:r>
              <a:rPr lang="es-ES" sz="2083" dirty="0"/>
              <a:t>Calificación Promedio por Criterio </a:t>
            </a:r>
            <a:br>
              <a:rPr lang="es-ES" sz="2083" dirty="0"/>
            </a:br>
            <a:r>
              <a:rPr lang="es-ES" sz="2083" dirty="0"/>
              <a:t>de Control Interno Contable 2015</a:t>
            </a:r>
            <a:endParaRPr lang="es-ES" altLang="es-ES" sz="2083" dirty="0"/>
          </a:p>
        </p:txBody>
      </p:sp>
      <p:graphicFrame>
        <p:nvGraphicFramePr>
          <p:cNvPr id="6" name="Gráfico 5"/>
          <p:cNvGraphicFramePr>
            <a:graphicFrameLocks/>
          </p:cNvGraphicFramePr>
          <p:nvPr/>
        </p:nvGraphicFramePr>
        <p:xfrm>
          <a:off x="1332756" y="1297327"/>
          <a:ext cx="6960773" cy="3847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46368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486636" y="1777380"/>
            <a:ext cx="2549860" cy="1695016"/>
          </a:xfrm>
          <a:prstGeom prst="rect">
            <a:avLst/>
          </a:prstGeom>
        </p:spPr>
        <p:txBody>
          <a:bodyPr wrap="square">
            <a:spAutoFit/>
          </a:bodyPr>
          <a:lstStyle/>
          <a:p>
            <a:pPr algn="ctr"/>
            <a:r>
              <a:rPr lang="es-CO" sz="2083" b="1" dirty="0">
                <a:solidFill>
                  <a:srgbClr val="000000"/>
                </a:solidFill>
                <a:latin typeface="Calibri" panose="020F0502020204030204" pitchFamily="34" charset="0"/>
              </a:rPr>
              <a:t>Número de Entidades Omisas por Departamento del Nivel Territorial a </a:t>
            </a:r>
          </a:p>
          <a:p>
            <a:pPr algn="ctr"/>
            <a:r>
              <a:rPr lang="es-CO" sz="2083" b="1" dirty="0">
                <a:solidFill>
                  <a:srgbClr val="000000"/>
                </a:solidFill>
                <a:latin typeface="Calibri" panose="020F0502020204030204" pitchFamily="34" charset="0"/>
              </a:rPr>
              <a:t>31/ 12 / 2015</a:t>
            </a:r>
            <a:r>
              <a:rPr lang="es-CO" sz="2083" dirty="0"/>
              <a:t> </a:t>
            </a:r>
          </a:p>
        </p:txBody>
      </p:sp>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l="2196" t="91443" r="35923" b="1182"/>
          <a:stretch/>
        </p:blipFill>
        <p:spPr>
          <a:xfrm>
            <a:off x="5464686" y="4117640"/>
            <a:ext cx="2869953" cy="529766"/>
          </a:xfrm>
          <a:prstGeom prst="rect">
            <a:avLst/>
          </a:prstGeom>
        </p:spPr>
      </p:pic>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b="10709"/>
          <a:stretch/>
        </p:blipFill>
        <p:spPr>
          <a:xfrm>
            <a:off x="323528" y="0"/>
            <a:ext cx="5110149" cy="5593804"/>
          </a:xfrm>
          <a:prstGeom prst="rect">
            <a:avLst/>
          </a:prstGeom>
        </p:spPr>
      </p:pic>
      <p:sp>
        <p:nvSpPr>
          <p:cNvPr id="2" name="1 Flecha derecha"/>
          <p:cNvSpPr/>
          <p:nvPr/>
        </p:nvSpPr>
        <p:spPr bwMode="auto">
          <a:xfrm rot="10800000">
            <a:off x="5464686" y="2353445"/>
            <a:ext cx="1123538" cy="564654"/>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5149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3</a:t>
            </a:fld>
            <a:endParaRPr lang="es-ES_tradnl" dirty="0"/>
          </a:p>
        </p:txBody>
      </p:sp>
      <p:pic>
        <p:nvPicPr>
          <p:cNvPr id="2052" name="Picture 4" descr="I:\AFICH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1720" y="49188"/>
            <a:ext cx="4824536" cy="56658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940517"/>
            <a:ext cx="2051720" cy="1573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8264" y="1940517"/>
            <a:ext cx="2195736" cy="1588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382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1501731" y="-19017"/>
            <a:ext cx="6071085" cy="9661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Gobernaciones</a:t>
            </a:r>
            <a:br>
              <a:rPr lang="es-ES" sz="2667" kern="0" dirty="0"/>
            </a:br>
            <a:r>
              <a:rPr lang="es-ES" sz="2667" kern="0" dirty="0"/>
              <a:t>Control Interno Contable 2015</a:t>
            </a:r>
            <a:endParaRPr lang="es-ES" altLang="es-ES" sz="2667" kern="0" dirty="0"/>
          </a:p>
        </p:txBody>
      </p:sp>
      <p:pic>
        <p:nvPicPr>
          <p:cNvPr id="5" name="Imagen 4"/>
          <p:cNvPicPr>
            <a:picLocks noChangeAspect="1"/>
          </p:cNvPicPr>
          <p:nvPr/>
        </p:nvPicPr>
        <p:blipFill>
          <a:blip r:embed="rId2"/>
          <a:stretch>
            <a:fillRect/>
          </a:stretch>
        </p:blipFill>
        <p:spPr>
          <a:xfrm>
            <a:off x="0" y="1057301"/>
            <a:ext cx="9108503" cy="4657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52386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827584" y="132809"/>
            <a:ext cx="7462757" cy="924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Promedio Capitales Departamento</a:t>
            </a:r>
            <a:br>
              <a:rPr lang="es-ES" sz="2667" kern="0" dirty="0"/>
            </a:br>
            <a:r>
              <a:rPr lang="es-ES" sz="2667" kern="0" dirty="0"/>
              <a:t>Control Interno Contable 2015</a:t>
            </a:r>
            <a:endParaRPr lang="es-ES" altLang="es-ES" sz="2667" kern="0" dirty="0"/>
          </a:p>
        </p:txBody>
      </p:sp>
      <p:pic>
        <p:nvPicPr>
          <p:cNvPr id="5" name="Imagen 4"/>
          <p:cNvPicPr>
            <a:picLocks noChangeAspect="1"/>
          </p:cNvPicPr>
          <p:nvPr/>
        </p:nvPicPr>
        <p:blipFill>
          <a:blip r:embed="rId2"/>
          <a:stretch>
            <a:fillRect/>
          </a:stretch>
        </p:blipFill>
        <p:spPr>
          <a:xfrm>
            <a:off x="0" y="1057300"/>
            <a:ext cx="9144000" cy="46576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2719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55577" y="49188"/>
            <a:ext cx="7776864" cy="949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p>
            <a:pPr algn="ctr"/>
            <a:r>
              <a:rPr lang="es-ES" sz="2400" dirty="0"/>
              <a:t>Calificación Promedio por Categorías de Municipios</a:t>
            </a:r>
            <a:br>
              <a:rPr lang="es-ES" sz="2400" dirty="0"/>
            </a:br>
            <a:r>
              <a:rPr lang="es-ES" sz="2400" dirty="0"/>
              <a:t>Control Interno Contable 2015</a:t>
            </a:r>
            <a:endParaRPr lang="es-ES" altLang="es-ES" sz="2400" dirty="0"/>
          </a:p>
        </p:txBody>
      </p:sp>
      <p:pic>
        <p:nvPicPr>
          <p:cNvPr id="5" name="Imagen 4"/>
          <p:cNvPicPr>
            <a:picLocks noChangeAspect="1"/>
          </p:cNvPicPr>
          <p:nvPr/>
        </p:nvPicPr>
        <p:blipFill>
          <a:blip r:embed="rId2"/>
          <a:stretch>
            <a:fillRect/>
          </a:stretch>
        </p:blipFill>
        <p:spPr>
          <a:xfrm>
            <a:off x="0" y="1057300"/>
            <a:ext cx="9180512" cy="4634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5075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33</a:t>
            </a:fld>
            <a:endParaRPr lang="es-ES_tradnl" dirty="0"/>
          </a:p>
        </p:txBody>
      </p:sp>
      <p:grpSp>
        <p:nvGrpSpPr>
          <p:cNvPr id="5" name="Grupo 4"/>
          <p:cNvGrpSpPr/>
          <p:nvPr/>
        </p:nvGrpSpPr>
        <p:grpSpPr>
          <a:xfrm>
            <a:off x="611560" y="882547"/>
            <a:ext cx="7598194" cy="932923"/>
            <a:chOff x="598420" y="3567517"/>
            <a:chExt cx="8368499" cy="1703457"/>
          </a:xfrm>
        </p:grpSpPr>
        <p:grpSp>
          <p:nvGrpSpPr>
            <p:cNvPr id="6" name="Grupo 5"/>
            <p:cNvGrpSpPr/>
            <p:nvPr/>
          </p:nvGrpSpPr>
          <p:grpSpPr>
            <a:xfrm>
              <a:off x="796688" y="3567517"/>
              <a:ext cx="8170231" cy="1703457"/>
              <a:chOff x="796688" y="3567517"/>
              <a:chExt cx="8170231" cy="1703457"/>
            </a:xfrm>
          </p:grpSpPr>
          <p:sp>
            <p:nvSpPr>
              <p:cNvPr id="8" name="Forma libre 7"/>
              <p:cNvSpPr/>
              <p:nvPr/>
            </p:nvSpPr>
            <p:spPr>
              <a:xfrm>
                <a:off x="1934754" y="3567517"/>
                <a:ext cx="7032165" cy="1703457"/>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algn="just" defTabSz="666723">
                  <a:lnSpc>
                    <a:spcPct val="90000"/>
                  </a:lnSpc>
                  <a:spcAft>
                    <a:spcPct val="35000"/>
                  </a:spcAft>
                </a:pPr>
                <a:r>
                  <a:rPr lang="es-CO" altLang="es-CO" sz="1667" b="1" dirty="0">
                    <a:solidFill>
                      <a:schemeClr val="tx1"/>
                    </a:solidFill>
                  </a:rPr>
                  <a:t>Resolución 357 /2008.</a:t>
                </a:r>
                <a:r>
                  <a:rPr lang="es-CO" sz="1667" b="1" dirty="0"/>
                  <a:t> </a:t>
                </a:r>
                <a:r>
                  <a:rPr lang="es-CO" sz="1667" b="1" dirty="0">
                    <a:solidFill>
                      <a:schemeClr val="tx1"/>
                    </a:solidFill>
                  </a:rPr>
                  <a:t>Por la cual se adopta el procedimiento de control interno contable y de reporte del informe anual de evaluación a la Contaduría General de la Nación.</a:t>
                </a:r>
                <a:r>
                  <a:rPr lang="es-CO" altLang="es-CO" sz="1667" b="1" dirty="0">
                    <a:solidFill>
                      <a:schemeClr val="tx1"/>
                    </a:solidFill>
                  </a:rPr>
                  <a:t> </a:t>
                </a:r>
                <a:endParaRPr lang="es-CO" sz="1667" b="1" dirty="0">
                  <a:solidFill>
                    <a:schemeClr val="tx1"/>
                  </a:solidFill>
                </a:endParaRPr>
              </a:p>
            </p:txBody>
          </p:sp>
          <p:sp>
            <p:nvSpPr>
              <p:cNvPr id="9" name="Elipse 8"/>
              <p:cNvSpPr/>
              <p:nvPr/>
            </p:nvSpPr>
            <p:spPr>
              <a:xfrm>
                <a:off x="796688" y="3842923"/>
                <a:ext cx="1226663" cy="974936"/>
              </a:xfrm>
              <a:prstGeom prst="ellipse">
                <a:avLst/>
              </a:prstGeom>
              <a:ln>
                <a:solidFill>
                  <a:schemeClr val="accent2">
                    <a:lumMod val="75000"/>
                  </a:schemeClr>
                </a:solidFill>
              </a:ln>
            </p:spPr>
            <p:style>
              <a:lnRef idx="2">
                <a:schemeClr val="accent2">
                  <a:hueOff val="4681519"/>
                  <a:satOff val="-5839"/>
                  <a:lumOff val="13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7" name="Rectángulo 6"/>
            <p:cNvSpPr/>
            <p:nvPr/>
          </p:nvSpPr>
          <p:spPr>
            <a:xfrm>
              <a:off x="598420" y="3980777"/>
              <a:ext cx="1801327" cy="824121"/>
            </a:xfrm>
            <a:prstGeom prst="rect">
              <a:avLst/>
            </a:prstGeom>
          </p:spPr>
          <p:txBody>
            <a:bodyPr wrap="square">
              <a:spAutoFit/>
            </a:bodyPr>
            <a:lstStyle/>
            <a:p>
              <a:pPr lvl="0" algn="ctr"/>
              <a:r>
                <a:rPr lang="es-CO" altLang="es-CO" sz="2333" b="1" dirty="0">
                  <a:latin typeface="+mn-lt"/>
                </a:rPr>
                <a:t>2008</a:t>
              </a:r>
              <a:endParaRPr lang="es-CO" sz="2333" dirty="0">
                <a:latin typeface="+mn-lt"/>
              </a:endParaRPr>
            </a:p>
          </p:txBody>
        </p:sp>
      </p:grpSp>
      <p:sp>
        <p:nvSpPr>
          <p:cNvPr id="10" name="Forma libre 9"/>
          <p:cNvSpPr/>
          <p:nvPr/>
        </p:nvSpPr>
        <p:spPr>
          <a:xfrm>
            <a:off x="1811693" y="112133"/>
            <a:ext cx="6386480" cy="681368"/>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lvl="0" algn="ctr"/>
            <a:r>
              <a:rPr lang="es-CO" altLang="es-CO" sz="1500" b="1" dirty="0">
                <a:solidFill>
                  <a:schemeClr val="tx1"/>
                </a:solidFill>
              </a:rPr>
              <a:t>   </a:t>
            </a:r>
            <a:r>
              <a:rPr lang="es-CO" altLang="es-CO" sz="1667" b="1" dirty="0">
                <a:solidFill>
                  <a:schemeClr val="tx1"/>
                </a:solidFill>
              </a:rPr>
              <a:t>Resoluciones: 354 /2007     Adopta el RCP.                           355 /2007: Adopta el PGCP.   356 / 2007 Adopta el Manual de Procedimientos</a:t>
            </a:r>
          </a:p>
        </p:txBody>
      </p:sp>
      <p:sp>
        <p:nvSpPr>
          <p:cNvPr id="11" name="Forma libre 10"/>
          <p:cNvSpPr/>
          <p:nvPr/>
        </p:nvSpPr>
        <p:spPr>
          <a:xfrm>
            <a:off x="1811694" y="1863877"/>
            <a:ext cx="6386480" cy="376357"/>
          </a:xfrm>
          <a:custGeom>
            <a:avLst/>
            <a:gdLst>
              <a:gd name="connsiteX0" fmla="*/ 0 w 6000071"/>
              <a:gd name="connsiteY0" fmla="*/ 0 h 459684"/>
              <a:gd name="connsiteX1" fmla="*/ 6000071 w 6000071"/>
              <a:gd name="connsiteY1" fmla="*/ 0 h 459684"/>
              <a:gd name="connsiteX2" fmla="*/ 6000071 w 6000071"/>
              <a:gd name="connsiteY2" fmla="*/ 459684 h 459684"/>
              <a:gd name="connsiteX3" fmla="*/ 0 w 6000071"/>
              <a:gd name="connsiteY3" fmla="*/ 459684 h 459684"/>
              <a:gd name="connsiteX4" fmla="*/ 0 w 6000071"/>
              <a:gd name="connsiteY4" fmla="*/ 0 h 459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071" h="459684">
                <a:moveTo>
                  <a:pt x="0" y="0"/>
                </a:moveTo>
                <a:lnTo>
                  <a:pt x="6000071" y="0"/>
                </a:lnTo>
                <a:lnTo>
                  <a:pt x="6000071" y="459684"/>
                </a:lnTo>
                <a:lnTo>
                  <a:pt x="0" y="459684"/>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txBody>
          <a:bodyPr spcFirstLastPara="0" vert="horz" wrap="square" lIns="304063" tIns="38100" rIns="38100" bIns="38100" numCol="1" spcCol="1270" anchor="ctr" anchorCtr="0">
            <a:noAutofit/>
          </a:bodyPr>
          <a:lstStyle/>
          <a:p>
            <a:pPr lvl="0" algn="just"/>
            <a:r>
              <a:rPr lang="es-US" sz="1500" b="1" dirty="0">
                <a:solidFill>
                  <a:schemeClr val="tx1"/>
                </a:solidFill>
                <a:ea typeface="Verdana" panose="020B0604030504040204" pitchFamily="34" charset="0"/>
                <a:cs typeface="Verdana" panose="020B0604030504040204" pitchFamily="34" charset="0"/>
              </a:rPr>
              <a:t> </a:t>
            </a:r>
            <a:r>
              <a:rPr lang="es-US" sz="1583" b="1" dirty="0">
                <a:solidFill>
                  <a:schemeClr val="tx1"/>
                </a:solidFill>
                <a:ea typeface="Verdana" panose="020B0604030504040204" pitchFamily="34" charset="0"/>
                <a:cs typeface="Verdana" panose="020B0604030504040204" pitchFamily="34" charset="0"/>
              </a:rPr>
              <a:t>Expedición Ley 1314. Convergencia hacia Normas  Internacionales</a:t>
            </a:r>
            <a:r>
              <a:rPr lang="es-CO" sz="1583" b="1" dirty="0">
                <a:solidFill>
                  <a:schemeClr val="tx1"/>
                </a:solidFill>
                <a:ea typeface="Verdana" pitchFamily="34" charset="0"/>
                <a:cs typeface="Verdana" pitchFamily="34" charset="0"/>
              </a:rPr>
              <a:t>.</a:t>
            </a:r>
          </a:p>
        </p:txBody>
      </p:sp>
      <p:sp>
        <p:nvSpPr>
          <p:cNvPr id="12" name="Elipse 11"/>
          <p:cNvSpPr/>
          <p:nvPr/>
        </p:nvSpPr>
        <p:spPr>
          <a:xfrm>
            <a:off x="819788" y="1822401"/>
            <a:ext cx="1080120" cy="459307"/>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000" b="1" dirty="0"/>
              <a:t>2009</a:t>
            </a:r>
          </a:p>
        </p:txBody>
      </p:sp>
      <p:sp>
        <p:nvSpPr>
          <p:cNvPr id="13" name="Elipse 12"/>
          <p:cNvSpPr/>
          <p:nvPr/>
        </p:nvSpPr>
        <p:spPr>
          <a:xfrm>
            <a:off x="683568" y="135283"/>
            <a:ext cx="1176131" cy="556206"/>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2007</a:t>
            </a:r>
          </a:p>
        </p:txBody>
      </p:sp>
      <p:sp>
        <p:nvSpPr>
          <p:cNvPr id="14" name="Forma libre 13"/>
          <p:cNvSpPr/>
          <p:nvPr/>
        </p:nvSpPr>
        <p:spPr>
          <a:xfrm>
            <a:off x="1546058" y="3195622"/>
            <a:ext cx="3123302" cy="1272473"/>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1">
              <a:lumMod val="20000"/>
              <a:lumOff val="80000"/>
            </a:schemeClr>
          </a:solidFill>
          <a:ln>
            <a:solidFill>
              <a:schemeClr val="tx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CO" sz="1600" b="1" dirty="0">
                <a:solidFill>
                  <a:schemeClr val="tx1"/>
                </a:solidFill>
              </a:rPr>
              <a:t>Desarrollo de la Estrategia de Convergencia hacia Normas Internacionales NIIF - NICSP.</a:t>
            </a:r>
          </a:p>
          <a:p>
            <a:pPr algn="ctr" defTabSz="370402">
              <a:lnSpc>
                <a:spcPct val="90000"/>
              </a:lnSpc>
              <a:spcAft>
                <a:spcPct val="35000"/>
              </a:spcAft>
            </a:pPr>
            <a:r>
              <a:rPr lang="es-CO" sz="1600" b="1" dirty="0">
                <a:solidFill>
                  <a:schemeClr val="tx1"/>
                </a:solidFill>
              </a:rPr>
              <a:t>Se definen 3 Modelos de Contabilidad Pública</a:t>
            </a:r>
          </a:p>
        </p:txBody>
      </p:sp>
      <p:sp>
        <p:nvSpPr>
          <p:cNvPr id="15" name="Forma libre 14"/>
          <p:cNvSpPr/>
          <p:nvPr/>
        </p:nvSpPr>
        <p:spPr>
          <a:xfrm>
            <a:off x="5269427" y="2425453"/>
            <a:ext cx="3479035" cy="864096"/>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marL="285739" indent="-285739" algn="ctr" defTabSz="370402">
              <a:lnSpc>
                <a:spcPct val="90000"/>
              </a:lnSpc>
              <a:spcAft>
                <a:spcPct val="35000"/>
              </a:spcAft>
              <a:buAutoNum type="arabicPeriod"/>
            </a:pPr>
            <a:r>
              <a:rPr lang="es-MX" sz="1400" b="1" dirty="0">
                <a:solidFill>
                  <a:schemeClr val="tx1"/>
                </a:solidFill>
              </a:rPr>
              <a:t>Empresas Emisoras de Valores, o que Captan o Administran Ahorro del Público. </a:t>
            </a:r>
          </a:p>
          <a:p>
            <a:pPr algn="ctr" defTabSz="370402">
              <a:lnSpc>
                <a:spcPct val="90000"/>
              </a:lnSpc>
              <a:spcAft>
                <a:spcPct val="35000"/>
              </a:spcAft>
            </a:pPr>
            <a:r>
              <a:rPr lang="es-MX" sz="1400" b="1" dirty="0">
                <a:solidFill>
                  <a:schemeClr val="tx1"/>
                </a:solidFill>
              </a:rPr>
              <a:t>Res 743 del 23-12-2013</a:t>
            </a:r>
            <a:r>
              <a:rPr lang="es-MX" sz="1400" dirty="0">
                <a:solidFill>
                  <a:schemeClr val="tx1"/>
                </a:solidFill>
              </a:rPr>
              <a:t> </a:t>
            </a:r>
            <a:endParaRPr lang="es-CO" sz="1400" dirty="0">
              <a:solidFill>
                <a:schemeClr val="tx1"/>
              </a:solidFill>
            </a:endParaRPr>
          </a:p>
        </p:txBody>
      </p:sp>
      <p:grpSp>
        <p:nvGrpSpPr>
          <p:cNvPr id="19" name="Grupo 18"/>
          <p:cNvGrpSpPr/>
          <p:nvPr/>
        </p:nvGrpSpPr>
        <p:grpSpPr>
          <a:xfrm>
            <a:off x="-1" y="3537510"/>
            <a:ext cx="2089073" cy="2238400"/>
            <a:chOff x="3005299" y="510333"/>
            <a:chExt cx="2253351" cy="2638198"/>
          </a:xfrm>
        </p:grpSpPr>
        <p:sp>
          <p:nvSpPr>
            <p:cNvPr id="20" name="Rectángulo 19"/>
            <p:cNvSpPr/>
            <p:nvPr/>
          </p:nvSpPr>
          <p:spPr>
            <a:xfrm>
              <a:off x="3859125" y="1921766"/>
              <a:ext cx="1399525" cy="12267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ángulo 20"/>
            <p:cNvSpPr/>
            <p:nvPr/>
          </p:nvSpPr>
          <p:spPr>
            <a:xfrm>
              <a:off x="3005299" y="510333"/>
              <a:ext cx="1670823" cy="544122"/>
            </a:xfrm>
            <a:prstGeom prst="rect">
              <a:avLst/>
            </a:prstGeom>
          </p:spPr>
          <p:txBody>
            <a:bodyPr wrap="square">
              <a:spAutoFit/>
            </a:bodyPr>
            <a:lstStyle/>
            <a:p>
              <a:pPr algn="ctr"/>
              <a:r>
                <a:rPr lang="es-CO" sz="2400" b="1" dirty="0"/>
                <a:t>2010-2013</a:t>
              </a:r>
            </a:p>
          </p:txBody>
        </p:sp>
      </p:grpSp>
      <p:sp>
        <p:nvSpPr>
          <p:cNvPr id="24" name="CuadroTexto 23"/>
          <p:cNvSpPr txBox="1"/>
          <p:nvPr/>
        </p:nvSpPr>
        <p:spPr>
          <a:xfrm>
            <a:off x="4678503" y="3577580"/>
            <a:ext cx="590923" cy="338554"/>
          </a:xfrm>
          <a:prstGeom prst="rect">
            <a:avLst/>
          </a:prstGeom>
          <a:noFill/>
        </p:spPr>
        <p:txBody>
          <a:bodyPr wrap="square" rtlCol="0">
            <a:spAutoFit/>
          </a:bodyPr>
          <a:lstStyle/>
          <a:p>
            <a:pPr algn="ctr"/>
            <a:r>
              <a:rPr lang="es-CO" sz="1600" b="1" dirty="0">
                <a:solidFill>
                  <a:schemeClr val="accent2">
                    <a:lumMod val="75000"/>
                  </a:schemeClr>
                </a:solidFill>
              </a:rPr>
              <a:t>2016</a:t>
            </a:r>
            <a:endParaRPr lang="es-ES" sz="1600" b="1" dirty="0">
              <a:solidFill>
                <a:schemeClr val="accent2">
                  <a:lumMod val="75000"/>
                </a:schemeClr>
              </a:solidFill>
            </a:endParaRPr>
          </a:p>
        </p:txBody>
      </p:sp>
      <p:sp>
        <p:nvSpPr>
          <p:cNvPr id="25" name="Rectángulo 24"/>
          <p:cNvSpPr/>
          <p:nvPr/>
        </p:nvSpPr>
        <p:spPr bwMode="auto">
          <a:xfrm rot="156754">
            <a:off x="5557307" y="4002454"/>
            <a:ext cx="2813102" cy="730598"/>
          </a:xfrm>
          <a:prstGeom prst="rect">
            <a:avLst/>
          </a:prstGeom>
          <a:solidFill>
            <a:srgbClr val="FFFFFF"/>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6" name="Forma libre 25"/>
          <p:cNvSpPr/>
          <p:nvPr/>
        </p:nvSpPr>
        <p:spPr>
          <a:xfrm>
            <a:off x="4715133" y="3764671"/>
            <a:ext cx="504939" cy="388973"/>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7" rIns="503663" bIns="-3247" numCol="1" spcCol="1270" anchor="ctr" anchorCtr="0">
            <a:noAutofit/>
          </a:bodyPr>
          <a:lstStyle/>
          <a:p>
            <a:pPr algn="ctr" defTabSz="185201">
              <a:lnSpc>
                <a:spcPct val="90000"/>
              </a:lnSpc>
              <a:spcAft>
                <a:spcPct val="35000"/>
              </a:spcAft>
            </a:pPr>
            <a:endParaRPr lang="es-CO" sz="417"/>
          </a:p>
        </p:txBody>
      </p:sp>
      <p:sp>
        <p:nvSpPr>
          <p:cNvPr id="27" name="Forma libre 26"/>
          <p:cNvSpPr/>
          <p:nvPr/>
        </p:nvSpPr>
        <p:spPr>
          <a:xfrm rot="8423651">
            <a:off x="4548008" y="2883574"/>
            <a:ext cx="777936" cy="173878"/>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
        <p:nvSpPr>
          <p:cNvPr id="28" name="CuadroTexto 27"/>
          <p:cNvSpPr txBox="1"/>
          <p:nvPr/>
        </p:nvSpPr>
        <p:spPr>
          <a:xfrm>
            <a:off x="4344860" y="2535549"/>
            <a:ext cx="915424" cy="369332"/>
          </a:xfrm>
          <a:prstGeom prst="rect">
            <a:avLst/>
          </a:prstGeom>
          <a:noFill/>
        </p:spPr>
        <p:txBody>
          <a:bodyPr wrap="square" rtlCol="0">
            <a:spAutoFit/>
          </a:bodyPr>
          <a:lstStyle/>
          <a:p>
            <a:pPr algn="ctr"/>
            <a:r>
              <a:rPr lang="es-CO" sz="1800" b="1" dirty="0">
                <a:solidFill>
                  <a:schemeClr val="accent2">
                    <a:lumMod val="75000"/>
                  </a:schemeClr>
                </a:solidFill>
              </a:rPr>
              <a:t>2015</a:t>
            </a:r>
            <a:endParaRPr lang="es-ES" sz="1800" b="1" dirty="0">
              <a:solidFill>
                <a:schemeClr val="accent2">
                  <a:lumMod val="75000"/>
                </a:schemeClr>
              </a:solidFill>
            </a:endParaRPr>
          </a:p>
        </p:txBody>
      </p:sp>
      <p:sp>
        <p:nvSpPr>
          <p:cNvPr id="29" name="CuadroTexto 28"/>
          <p:cNvSpPr txBox="1"/>
          <p:nvPr/>
        </p:nvSpPr>
        <p:spPr>
          <a:xfrm>
            <a:off x="4617147" y="4823202"/>
            <a:ext cx="590923" cy="338554"/>
          </a:xfrm>
          <a:prstGeom prst="rect">
            <a:avLst/>
          </a:prstGeom>
          <a:noFill/>
        </p:spPr>
        <p:txBody>
          <a:bodyPr wrap="square" rtlCol="0">
            <a:spAutoFit/>
          </a:bodyPr>
          <a:lstStyle/>
          <a:p>
            <a:pPr algn="ctr"/>
            <a:r>
              <a:rPr lang="es-CO" sz="1600" b="1" dirty="0">
                <a:solidFill>
                  <a:schemeClr val="accent6">
                    <a:lumMod val="75000"/>
                  </a:schemeClr>
                </a:solidFill>
              </a:rPr>
              <a:t>2017</a:t>
            </a:r>
            <a:endParaRPr lang="es-ES" sz="1600" b="1" dirty="0">
              <a:solidFill>
                <a:schemeClr val="accent6">
                  <a:lumMod val="75000"/>
                </a:schemeClr>
              </a:solidFill>
            </a:endParaRPr>
          </a:p>
        </p:txBody>
      </p:sp>
      <p:sp>
        <p:nvSpPr>
          <p:cNvPr id="30" name="Forma libre 29"/>
          <p:cNvSpPr/>
          <p:nvPr/>
        </p:nvSpPr>
        <p:spPr>
          <a:xfrm>
            <a:off x="5269426" y="3454761"/>
            <a:ext cx="3479037" cy="967918"/>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400" b="1" dirty="0">
                <a:solidFill>
                  <a:schemeClr val="tx1"/>
                </a:solidFill>
              </a:rPr>
              <a:t>2. Empresas no Emisoras de Valores, o que no Captan o Administran Ahorro del Público. </a:t>
            </a:r>
          </a:p>
          <a:p>
            <a:pPr algn="ctr" defTabSz="370402">
              <a:lnSpc>
                <a:spcPct val="90000"/>
              </a:lnSpc>
              <a:spcAft>
                <a:spcPct val="35000"/>
              </a:spcAft>
            </a:pPr>
            <a:r>
              <a:rPr lang="es-MX" sz="1400" b="1" dirty="0">
                <a:solidFill>
                  <a:schemeClr val="tx1"/>
                </a:solidFill>
              </a:rPr>
              <a:t>Res 414 del 18-09-2014  </a:t>
            </a:r>
            <a:endParaRPr lang="es-CO" sz="1400" b="1" dirty="0">
              <a:solidFill>
                <a:schemeClr val="tx1"/>
              </a:solidFill>
            </a:endParaRPr>
          </a:p>
        </p:txBody>
      </p:sp>
      <p:sp>
        <p:nvSpPr>
          <p:cNvPr id="31" name="Forma libre 30"/>
          <p:cNvSpPr/>
          <p:nvPr/>
        </p:nvSpPr>
        <p:spPr>
          <a:xfrm>
            <a:off x="5292079" y="4607401"/>
            <a:ext cx="3456383" cy="554355"/>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400" b="1" dirty="0">
                <a:solidFill>
                  <a:schemeClr val="tx1"/>
                </a:solidFill>
              </a:rPr>
              <a:t>3. Entidades de Gobierno. </a:t>
            </a:r>
          </a:p>
          <a:p>
            <a:pPr algn="ctr" defTabSz="370402">
              <a:lnSpc>
                <a:spcPct val="90000"/>
              </a:lnSpc>
              <a:spcAft>
                <a:spcPct val="35000"/>
              </a:spcAft>
            </a:pPr>
            <a:r>
              <a:rPr lang="es-MX" sz="1400" b="1" dirty="0">
                <a:solidFill>
                  <a:schemeClr val="tx1"/>
                </a:solidFill>
              </a:rPr>
              <a:t>Res 533 de 08-10-2015  </a:t>
            </a:r>
            <a:endParaRPr lang="es-ES" sz="1400" b="1" dirty="0">
              <a:solidFill>
                <a:schemeClr val="tx1"/>
              </a:solidFill>
            </a:endParaRPr>
          </a:p>
        </p:txBody>
      </p:sp>
      <p:sp>
        <p:nvSpPr>
          <p:cNvPr id="32" name="Forma libre 31"/>
          <p:cNvSpPr/>
          <p:nvPr/>
        </p:nvSpPr>
        <p:spPr>
          <a:xfrm rot="12330817">
            <a:off x="4622167" y="4480878"/>
            <a:ext cx="714853" cy="99740"/>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Tree>
    <p:extLst>
      <p:ext uri="{BB962C8B-B14F-4D97-AF65-F5344CB8AC3E}">
        <p14:creationId xmlns:p14="http://schemas.microsoft.com/office/powerpoint/2010/main" val="3706150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34</a:t>
            </a:fld>
            <a:endParaRPr lang="es-ES_tradnl" dirty="0"/>
          </a:p>
        </p:txBody>
      </p:sp>
      <p:sp>
        <p:nvSpPr>
          <p:cNvPr id="5" name="Forma libre 4"/>
          <p:cNvSpPr/>
          <p:nvPr/>
        </p:nvSpPr>
        <p:spPr>
          <a:xfrm>
            <a:off x="1850048" y="31957"/>
            <a:ext cx="6754400" cy="3780420"/>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38115" indent="-238115">
              <a:buFont typeface="Wingdings" panose="05000000000000000000" pitchFamily="2" charset="2"/>
              <a:buChar char="ü"/>
            </a:pPr>
            <a:r>
              <a:rPr lang="es-CO" altLang="es-CO" sz="1500" b="1" dirty="0">
                <a:solidFill>
                  <a:schemeClr val="tx1"/>
                </a:solidFill>
              </a:rPr>
              <a:t>   </a:t>
            </a:r>
            <a:r>
              <a:rPr lang="es-CO" altLang="es-CO" sz="1917" b="1" dirty="0">
                <a:solidFill>
                  <a:schemeClr val="tx1"/>
                </a:solidFill>
              </a:rPr>
              <a:t>TRABAJOS CONJUNTOS DAFP - CGN. </a:t>
            </a:r>
          </a:p>
          <a:p>
            <a:pPr lvl="0" algn="ctr"/>
            <a:r>
              <a:rPr lang="es-CO" altLang="es-CO" sz="1917" b="1" dirty="0">
                <a:solidFill>
                  <a:schemeClr val="tx1"/>
                </a:solidFill>
              </a:rPr>
              <a:t>SOCIALIZACIÓN PROYECTO MODIFICACIÓN RESOLUCIÓN 357/ 2008:</a:t>
            </a:r>
          </a:p>
          <a:p>
            <a:pPr lvl="0" algn="ctr"/>
            <a:endParaRPr lang="es-CO" altLang="es-CO" sz="1917" b="1" dirty="0">
              <a:solidFill>
                <a:schemeClr val="tx1"/>
              </a:solidFill>
            </a:endParaRPr>
          </a:p>
          <a:p>
            <a:pPr marL="238115" indent="-238115">
              <a:buFont typeface="Wingdings" panose="05000000000000000000" pitchFamily="2" charset="2"/>
              <a:buChar char="Ø"/>
            </a:pPr>
            <a:r>
              <a:rPr lang="es-CO" sz="1917" b="1" dirty="0">
                <a:solidFill>
                  <a:schemeClr val="tx1"/>
                </a:solidFill>
              </a:rPr>
              <a:t>MIEMBROS CONSEJO ASESOR DEL GOBIERNO NACIONAL EN MATERIA DE  CONTROL INTERNO</a:t>
            </a:r>
          </a:p>
          <a:p>
            <a:pPr marL="238115" indent="-238115">
              <a:buFont typeface="Wingdings" panose="05000000000000000000" pitchFamily="2" charset="2"/>
              <a:buChar char="Ø"/>
            </a:pPr>
            <a:r>
              <a:rPr lang="es-CO" sz="1917" b="1" dirty="0">
                <a:solidFill>
                  <a:schemeClr val="tx1"/>
                </a:solidFill>
              </a:rPr>
              <a:t>CONTRALORÍA GENERAL DE LA REPÚBLICA </a:t>
            </a:r>
          </a:p>
          <a:p>
            <a:pPr marL="238115" indent="-238115">
              <a:buFont typeface="Wingdings" panose="05000000000000000000" pitchFamily="2" charset="2"/>
              <a:buChar char="Ø"/>
            </a:pPr>
            <a:r>
              <a:rPr lang="es-CO" sz="1917" b="1" dirty="0">
                <a:solidFill>
                  <a:schemeClr val="tx1"/>
                </a:solidFill>
              </a:rPr>
              <a:t>CICI NACIONAL. CICI REGIONALES</a:t>
            </a:r>
          </a:p>
          <a:p>
            <a:pPr marL="238115" indent="-238115">
              <a:buFont typeface="Wingdings" panose="05000000000000000000" pitchFamily="2" charset="2"/>
              <a:buChar char="Ø"/>
            </a:pPr>
            <a:r>
              <a:rPr lang="es-CO" sz="1917" b="1" dirty="0">
                <a:solidFill>
                  <a:schemeClr val="tx1"/>
                </a:solidFill>
              </a:rPr>
              <a:t>REGULADOS</a:t>
            </a:r>
          </a:p>
          <a:p>
            <a:pPr marL="238115" indent="-238115">
              <a:buFont typeface="Wingdings" panose="05000000000000000000" pitchFamily="2" charset="2"/>
              <a:buChar char="Ø"/>
            </a:pPr>
            <a:r>
              <a:rPr lang="es-CO" sz="1917" b="1" dirty="0">
                <a:solidFill>
                  <a:schemeClr val="tx1"/>
                </a:solidFill>
              </a:rPr>
              <a:t>PÁGINA WEB CGN</a:t>
            </a:r>
          </a:p>
        </p:txBody>
      </p:sp>
      <p:sp>
        <p:nvSpPr>
          <p:cNvPr id="6" name="Elipse 5"/>
          <p:cNvSpPr/>
          <p:nvPr/>
        </p:nvSpPr>
        <p:spPr>
          <a:xfrm>
            <a:off x="779466" y="1237320"/>
            <a:ext cx="1226362" cy="960107"/>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20142015</a:t>
            </a:r>
          </a:p>
        </p:txBody>
      </p:sp>
      <p:sp>
        <p:nvSpPr>
          <p:cNvPr id="7" name="Elipse 6"/>
          <p:cNvSpPr/>
          <p:nvPr/>
        </p:nvSpPr>
        <p:spPr>
          <a:xfrm>
            <a:off x="731574" y="3937620"/>
            <a:ext cx="1447001" cy="840093"/>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2016</a:t>
            </a:r>
          </a:p>
        </p:txBody>
      </p:sp>
      <p:sp>
        <p:nvSpPr>
          <p:cNvPr id="8" name="Forma libre 7"/>
          <p:cNvSpPr/>
          <p:nvPr/>
        </p:nvSpPr>
        <p:spPr>
          <a:xfrm>
            <a:off x="1850048" y="3753221"/>
            <a:ext cx="6754400" cy="1384533"/>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85739" indent="-285739" algn="just" defTabSz="666723">
              <a:lnSpc>
                <a:spcPct val="90000"/>
              </a:lnSpc>
              <a:spcAft>
                <a:spcPct val="35000"/>
              </a:spcAft>
              <a:buFont typeface="Wingdings" panose="05000000000000000000" pitchFamily="2" charset="2"/>
              <a:buChar char="ü"/>
            </a:pPr>
            <a:endParaRPr lang="es-CO" altLang="es-CO" sz="1667" b="1" dirty="0">
              <a:solidFill>
                <a:schemeClr val="tx1"/>
              </a:solidFill>
            </a:endParaRP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CONSOLIDACIÓN RECOMENDACIONES AL PROYECTO</a:t>
            </a: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EXPEDICIÓN RESOLUCIÓN 193 / 2016                </a:t>
            </a:r>
          </a:p>
          <a:p>
            <a:pPr algn="just" defTabSz="666723">
              <a:lnSpc>
                <a:spcPct val="90000"/>
              </a:lnSpc>
              <a:spcAft>
                <a:spcPct val="35000"/>
              </a:spcAft>
            </a:pPr>
            <a:r>
              <a:rPr lang="es-CO" altLang="es-CO" sz="2000" b="1" dirty="0">
                <a:solidFill>
                  <a:schemeClr val="tx1"/>
                </a:solidFill>
              </a:rPr>
              <a:t>         Deroga 357 / 2008</a:t>
            </a:r>
          </a:p>
          <a:p>
            <a:pPr algn="just" defTabSz="666723">
              <a:lnSpc>
                <a:spcPct val="90000"/>
              </a:lnSpc>
              <a:spcAft>
                <a:spcPct val="35000"/>
              </a:spcAft>
            </a:pPr>
            <a:endParaRPr lang="es-CO" sz="1667" b="1" dirty="0">
              <a:solidFill>
                <a:schemeClr val="tx1"/>
              </a:solidFill>
            </a:endParaRPr>
          </a:p>
        </p:txBody>
      </p:sp>
      <p:sp>
        <p:nvSpPr>
          <p:cNvPr id="9" name="Flecha a la derecha con bandas 8"/>
          <p:cNvSpPr/>
          <p:nvPr/>
        </p:nvSpPr>
        <p:spPr bwMode="auto">
          <a:xfrm>
            <a:off x="6372200" y="4262603"/>
            <a:ext cx="1824479" cy="395098"/>
          </a:xfrm>
          <a:prstGeom prst="stripedRightArrow">
            <a:avLst/>
          </a:prstGeom>
          <a:solidFill>
            <a:srgbClr val="1B369A"/>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21207233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35</a:t>
            </a:fld>
            <a:endParaRPr lang="es-ES_tradnl" dirty="0"/>
          </a:p>
        </p:txBody>
      </p:sp>
      <p:pic>
        <p:nvPicPr>
          <p:cNvPr id="5" name="4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1201315"/>
            <a:ext cx="3086411" cy="4320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Proceso"/>
          <p:cNvSpPr/>
          <p:nvPr/>
        </p:nvSpPr>
        <p:spPr bwMode="auto">
          <a:xfrm>
            <a:off x="323528" y="337220"/>
            <a:ext cx="3240360"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357 de 2008</a:t>
            </a:r>
          </a:p>
        </p:txBody>
      </p:sp>
      <p:sp>
        <p:nvSpPr>
          <p:cNvPr id="8" name="7 Flecha abajo"/>
          <p:cNvSpPr/>
          <p:nvPr/>
        </p:nvSpPr>
        <p:spPr bwMode="auto">
          <a:xfrm>
            <a:off x="1711104" y="913286"/>
            <a:ext cx="484632" cy="216022"/>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9" name="8 Proceso"/>
          <p:cNvSpPr/>
          <p:nvPr/>
        </p:nvSpPr>
        <p:spPr bwMode="auto">
          <a:xfrm>
            <a:off x="5591890" y="337220"/>
            <a:ext cx="3156574"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5189520" y="1602814"/>
            <a:ext cx="3949533" cy="31683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Flecha derecha"/>
          <p:cNvSpPr/>
          <p:nvPr/>
        </p:nvSpPr>
        <p:spPr bwMode="auto">
          <a:xfrm>
            <a:off x="3779912" y="2785492"/>
            <a:ext cx="1584176" cy="720080"/>
          </a:xfrm>
          <a:prstGeom prst="right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2" name="7 Flecha abajo"/>
          <p:cNvSpPr/>
          <p:nvPr/>
        </p:nvSpPr>
        <p:spPr bwMode="auto">
          <a:xfrm>
            <a:off x="6825740" y="913286"/>
            <a:ext cx="484632" cy="216022"/>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07128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31"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par>
                          <p:cTn id="34" fill="hold">
                            <p:stCondLst>
                              <p:cond delay="3000"/>
                            </p:stCondLst>
                            <p:childTnLst>
                              <p:par>
                                <p:cTn id="35" presetID="31"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6"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36</a:t>
            </a:fld>
            <a:endParaRPr lang="es-ES_tradnl" dirty="0"/>
          </a:p>
        </p:txBody>
      </p:sp>
      <p:sp>
        <p:nvSpPr>
          <p:cNvPr id="6" name="CuadroTexto 5"/>
          <p:cNvSpPr txBox="1"/>
          <p:nvPr/>
        </p:nvSpPr>
        <p:spPr>
          <a:xfrm>
            <a:off x="3563888" y="468744"/>
            <a:ext cx="5400600" cy="4524315"/>
          </a:xfrm>
          <a:prstGeom prst="rect">
            <a:avLst/>
          </a:prstGeom>
          <a:noFill/>
        </p:spPr>
        <p:txBody>
          <a:bodyPr wrap="square" rtlCol="0" anchor="ctr">
            <a:spAutoFit/>
          </a:bodyPr>
          <a:lstStyle/>
          <a:p>
            <a:pPr algn="just"/>
            <a:r>
              <a:rPr lang="es-CO" sz="2400" b="1" dirty="0">
                <a:latin typeface="+mn-lt"/>
              </a:rPr>
              <a:t>“Este Procedimiento orienta a los responsables de la información financiera de las entidades en la realización de las gestiones administrativas necesarias para garantizar la producción de información financiera que cumpla con las características fundamentales de relevancia y representación fiel a que se refieren los marcos conceptuales de los marcos normativos incorporados en el Régimen de Contabilidad Pública.”</a:t>
            </a:r>
          </a:p>
        </p:txBody>
      </p:sp>
      <p:sp>
        <p:nvSpPr>
          <p:cNvPr id="8" name="7 Proceso"/>
          <p:cNvSpPr/>
          <p:nvPr/>
        </p:nvSpPr>
        <p:spPr bwMode="auto">
          <a:xfrm>
            <a:off x="125413" y="326317"/>
            <a:ext cx="3294459" cy="442951"/>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228477" y="1825329"/>
            <a:ext cx="3840313" cy="2736304"/>
          </a:xfrm>
          <a:prstGeom prst="rect">
            <a:avLst/>
          </a:prstGeom>
          <a:no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7 Flecha abajo"/>
          <p:cNvSpPr/>
          <p:nvPr/>
        </p:nvSpPr>
        <p:spPr bwMode="auto">
          <a:xfrm>
            <a:off x="1495080" y="841276"/>
            <a:ext cx="484632" cy="360040"/>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531215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 calcmode="lin" valueType="num">
                                      <p:cBhvr>
                                        <p:cTn id="13" dur="1000" fill="hold"/>
                                        <p:tgtEl>
                                          <p:spTgt spid="1026"/>
                                        </p:tgtEl>
                                        <p:attrNameLst>
                                          <p:attrName>style.rotation</p:attrName>
                                        </p:attrNameLst>
                                      </p:cBhvr>
                                      <p:tavLst>
                                        <p:tav tm="0">
                                          <p:val>
                                            <p:fltVal val="90"/>
                                          </p:val>
                                        </p:tav>
                                        <p:tav tm="100000">
                                          <p:val>
                                            <p:fltVal val="0"/>
                                          </p:val>
                                        </p:tav>
                                      </p:tavLst>
                                    </p:anim>
                                    <p:animEffect transition="in" filter="fade">
                                      <p:cBhvr>
                                        <p:cTn id="14" dur="1000"/>
                                        <p:tgtEl>
                                          <p:spTgt spid="1026"/>
                                        </p:tgtEl>
                                      </p:cBhvr>
                                    </p:animEffect>
                                  </p:childTnLst>
                                </p:cTn>
                              </p:par>
                            </p:childTnLst>
                          </p:cTn>
                        </p:par>
                        <p:par>
                          <p:cTn id="15" fill="hold">
                            <p:stCondLst>
                              <p:cond delay="3000"/>
                            </p:stCondLst>
                            <p:childTnLst>
                              <p:par>
                                <p:cTn id="16" presetID="8"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par>
                          <p:cTn id="19" fill="hold">
                            <p:stCondLst>
                              <p:cond delay="50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2"/>
          <p:cNvSpPr>
            <a:spLocks noGrp="1"/>
          </p:cNvSpPr>
          <p:nvPr>
            <p:ph type="ctrTitle"/>
          </p:nvPr>
        </p:nvSpPr>
        <p:spPr>
          <a:xfrm>
            <a:off x="149724" y="241211"/>
            <a:ext cx="8742957" cy="816089"/>
          </a:xfrm>
        </p:spPr>
        <p:txBody>
          <a:bodyPr/>
          <a:lstStyle/>
          <a:p>
            <a:r>
              <a:rPr lang="es-CO" dirty="0"/>
              <a:t>Evaluación de Control Interno Contable (Res 357)</a:t>
            </a:r>
          </a:p>
        </p:txBody>
      </p:sp>
      <p:sp>
        <p:nvSpPr>
          <p:cNvPr id="16" name="1 Título"/>
          <p:cNvSpPr txBox="1">
            <a:spLocks/>
          </p:cNvSpPr>
          <p:nvPr/>
        </p:nvSpPr>
        <p:spPr bwMode="auto">
          <a:xfrm>
            <a:off x="-108520" y="913284"/>
            <a:ext cx="9073008" cy="160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84188">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ES" sz="2400" b="1" u="sng" dirty="0">
                <a:solidFill>
                  <a:schemeClr val="tx2"/>
                </a:solidFill>
                <a:latin typeface="Calibri" panose="020F0502020204030204" pitchFamily="34" charset="0"/>
              </a:rPr>
              <a:t>FORMULARIO</a:t>
            </a:r>
            <a:r>
              <a:rPr lang="es-ES" sz="2400" b="1" dirty="0">
                <a:solidFill>
                  <a:schemeClr val="tx2"/>
                </a:solidFill>
                <a:latin typeface="Calibri" panose="020F0502020204030204" pitchFamily="34" charset="0"/>
              </a:rPr>
              <a:t>:</a:t>
            </a:r>
          </a:p>
          <a:p>
            <a:pPr eaLnBrk="1" hangingPunct="1"/>
            <a:r>
              <a:rPr lang="es-ES" sz="2400" dirty="0">
                <a:latin typeface="Calibri" panose="020F0502020204030204" pitchFamily="34" charset="0"/>
              </a:rPr>
              <a:t>      </a:t>
            </a:r>
            <a:r>
              <a:rPr lang="es-ES" sz="2400" b="1" dirty="0">
                <a:latin typeface="Calibri" panose="020F0502020204030204" pitchFamily="34" charset="0"/>
              </a:rPr>
              <a:t>CGN2007_CONTROL_INTERNO_CONTABLE</a:t>
            </a:r>
          </a:p>
          <a:p>
            <a:pPr eaLnBrk="1" hangingPunct="1"/>
            <a:r>
              <a:rPr lang="es-ES" sz="2400" b="1" u="sng" dirty="0">
                <a:solidFill>
                  <a:schemeClr val="tx2"/>
                </a:solidFill>
                <a:latin typeface="Calibri" panose="020F0502020204030204" pitchFamily="34" charset="0"/>
              </a:rPr>
              <a:t>CONFORMADO</a:t>
            </a:r>
            <a:r>
              <a:rPr lang="es-ES" sz="2400" b="1" dirty="0">
                <a:solidFill>
                  <a:schemeClr val="tx2"/>
                </a:solidFill>
                <a:latin typeface="Calibri" panose="020F0502020204030204" pitchFamily="34" charset="0"/>
              </a:rPr>
              <a:t>:</a:t>
            </a:r>
          </a:p>
          <a:p>
            <a:pPr eaLnBrk="1" hangingPunct="1"/>
            <a:r>
              <a:rPr lang="es-ES" sz="2400" dirty="0">
                <a:latin typeface="Calibri" panose="020F0502020204030204" pitchFamily="34" charset="0"/>
              </a:rPr>
              <a:t>      </a:t>
            </a:r>
            <a:r>
              <a:rPr lang="es-ES" sz="2400" b="1" dirty="0">
                <a:latin typeface="Calibri" panose="020F0502020204030204" pitchFamily="34" charset="0"/>
              </a:rPr>
              <a:t>3 etapas del proceso contable, 9 subgrupos y 62 preguntas</a:t>
            </a:r>
          </a:p>
        </p:txBody>
      </p:sp>
      <p:pic>
        <p:nvPicPr>
          <p:cNvPr id="1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204" y="2521933"/>
            <a:ext cx="6192911" cy="191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12 Rectángulo redondeado"/>
          <p:cNvSpPr/>
          <p:nvPr/>
        </p:nvSpPr>
        <p:spPr>
          <a:xfrm>
            <a:off x="107504" y="4945732"/>
            <a:ext cx="1295400"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Calificación Actividad</a:t>
            </a:r>
          </a:p>
        </p:txBody>
      </p:sp>
      <p:sp>
        <p:nvSpPr>
          <p:cNvPr id="20" name="13 Rectángulo redondeado"/>
          <p:cNvSpPr/>
          <p:nvPr/>
        </p:nvSpPr>
        <p:spPr>
          <a:xfrm>
            <a:off x="1547664" y="4801716"/>
            <a:ext cx="1584325"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Observaciones</a:t>
            </a:r>
          </a:p>
        </p:txBody>
      </p:sp>
      <p:sp>
        <p:nvSpPr>
          <p:cNvPr id="21" name="14 Rectángulo redondeado"/>
          <p:cNvSpPr/>
          <p:nvPr/>
        </p:nvSpPr>
        <p:spPr>
          <a:xfrm>
            <a:off x="3275856" y="4657700"/>
            <a:ext cx="1763712"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Promedio por Actividad</a:t>
            </a:r>
          </a:p>
        </p:txBody>
      </p:sp>
      <p:sp>
        <p:nvSpPr>
          <p:cNvPr id="22" name="15 Rectángulo redondeado"/>
          <p:cNvSpPr/>
          <p:nvPr/>
        </p:nvSpPr>
        <p:spPr>
          <a:xfrm>
            <a:off x="5220072" y="4513684"/>
            <a:ext cx="1584325"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Calificación por Etapa</a:t>
            </a:r>
          </a:p>
        </p:txBody>
      </p:sp>
      <p:sp>
        <p:nvSpPr>
          <p:cNvPr id="23" name="24 Rectángulo redondeado"/>
          <p:cNvSpPr/>
          <p:nvPr/>
        </p:nvSpPr>
        <p:spPr>
          <a:xfrm>
            <a:off x="6948115" y="4369668"/>
            <a:ext cx="1584325" cy="5048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Calificación del Sistema</a:t>
            </a:r>
          </a:p>
        </p:txBody>
      </p:sp>
    </p:spTree>
    <p:extLst>
      <p:ext uri="{BB962C8B-B14F-4D97-AF65-F5344CB8AC3E}">
        <p14:creationId xmlns:p14="http://schemas.microsoft.com/office/powerpoint/2010/main" val="3024811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txBox="1">
            <a:spLocks/>
          </p:cNvSpPr>
          <p:nvPr/>
        </p:nvSpPr>
        <p:spPr bwMode="auto">
          <a:xfrm>
            <a:off x="887098" y="276722"/>
            <a:ext cx="7285302" cy="564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latin typeface="+mn-lt"/>
              </a:rPr>
              <a:t>ETAPAS    DEL    PROCESO   CONTABLE</a:t>
            </a:r>
          </a:p>
        </p:txBody>
      </p:sp>
      <p:sp>
        <p:nvSpPr>
          <p:cNvPr id="10" name="1 Rectángulo"/>
          <p:cNvSpPr/>
          <p:nvPr/>
        </p:nvSpPr>
        <p:spPr bwMode="auto">
          <a:xfrm>
            <a:off x="683569" y="2559517"/>
            <a:ext cx="2520280" cy="450050"/>
          </a:xfrm>
          <a:prstGeom prst="rect">
            <a:avLst/>
          </a:prstGeom>
          <a:no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Identificación</a:t>
            </a:r>
            <a:endParaRPr lang="es-CO" sz="2100" b="1" u="sng" dirty="0">
              <a:solidFill>
                <a:schemeClr val="tx1"/>
              </a:solidFill>
            </a:endParaRPr>
          </a:p>
        </p:txBody>
      </p:sp>
      <p:sp>
        <p:nvSpPr>
          <p:cNvPr id="14" name="12 Rectángulo"/>
          <p:cNvSpPr/>
          <p:nvPr/>
        </p:nvSpPr>
        <p:spPr bwMode="auto">
          <a:xfrm>
            <a:off x="683568" y="3127530"/>
            <a:ext cx="25202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Clasificación</a:t>
            </a:r>
            <a:endParaRPr lang="es-CO" sz="2100" b="1" u="sng" dirty="0">
              <a:solidFill>
                <a:schemeClr val="tx1"/>
              </a:solidFill>
            </a:endParaRPr>
          </a:p>
        </p:txBody>
      </p:sp>
      <p:sp>
        <p:nvSpPr>
          <p:cNvPr id="15" name="13 Rectángulo"/>
          <p:cNvSpPr/>
          <p:nvPr/>
        </p:nvSpPr>
        <p:spPr bwMode="auto">
          <a:xfrm>
            <a:off x="683568" y="3695543"/>
            <a:ext cx="2520280" cy="45810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Medición Inicial</a:t>
            </a:r>
            <a:endParaRPr lang="es-CO" sz="2100" b="1" u="sng" dirty="0">
              <a:solidFill>
                <a:schemeClr val="tx1"/>
              </a:solidFill>
            </a:endParaRPr>
          </a:p>
        </p:txBody>
      </p:sp>
      <p:sp>
        <p:nvSpPr>
          <p:cNvPr id="16" name="14 Rectángulo"/>
          <p:cNvSpPr/>
          <p:nvPr/>
        </p:nvSpPr>
        <p:spPr bwMode="auto">
          <a:xfrm>
            <a:off x="683568" y="4297660"/>
            <a:ext cx="2520280" cy="40998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Registro</a:t>
            </a:r>
            <a:endParaRPr lang="es-CO" sz="2100" b="1" u="sng" dirty="0">
              <a:solidFill>
                <a:schemeClr val="tx1"/>
              </a:solidFill>
            </a:endParaRPr>
          </a:p>
        </p:txBody>
      </p:sp>
      <p:sp>
        <p:nvSpPr>
          <p:cNvPr id="17" name="15 Rectángulo"/>
          <p:cNvSpPr/>
          <p:nvPr/>
        </p:nvSpPr>
        <p:spPr bwMode="auto">
          <a:xfrm>
            <a:off x="3511083" y="2551466"/>
            <a:ext cx="2141038"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Evaluación</a:t>
            </a:r>
            <a:endParaRPr lang="es-CO" sz="2100" b="1" u="sng" dirty="0">
              <a:solidFill>
                <a:schemeClr val="tx1"/>
              </a:solidFill>
            </a:endParaRPr>
          </a:p>
        </p:txBody>
      </p:sp>
      <p:sp>
        <p:nvSpPr>
          <p:cNvPr id="18" name="16 Rectángulo"/>
          <p:cNvSpPr/>
          <p:nvPr/>
        </p:nvSpPr>
        <p:spPr bwMode="auto">
          <a:xfrm>
            <a:off x="3511083" y="3115529"/>
            <a:ext cx="2141038" cy="46205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Registro Ajustes</a:t>
            </a:r>
            <a:endParaRPr lang="es-CO" sz="2100" b="1" u="sng" dirty="0">
              <a:solidFill>
                <a:schemeClr val="tx1"/>
              </a:solidFill>
            </a:endParaRPr>
          </a:p>
        </p:txBody>
      </p:sp>
      <p:sp>
        <p:nvSpPr>
          <p:cNvPr id="19" name="17 Rectángulo"/>
          <p:cNvSpPr/>
          <p:nvPr/>
        </p:nvSpPr>
        <p:spPr bwMode="auto">
          <a:xfrm>
            <a:off x="6000159" y="2557467"/>
            <a:ext cx="2100233" cy="102011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Presentación Estados Financieros</a:t>
            </a:r>
            <a:endParaRPr lang="es-CO" sz="2100" b="1" u="sng" dirty="0">
              <a:solidFill>
                <a:schemeClr val="tx1"/>
              </a:solidFill>
            </a:endParaRPr>
          </a:p>
        </p:txBody>
      </p:sp>
      <p:sp>
        <p:nvSpPr>
          <p:cNvPr id="20" name="18 Rectángulo"/>
          <p:cNvSpPr/>
          <p:nvPr/>
        </p:nvSpPr>
        <p:spPr bwMode="auto">
          <a:xfrm>
            <a:off x="6012160" y="3649588"/>
            <a:ext cx="2100233" cy="105806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Presentación Notas Estados Financieros</a:t>
            </a:r>
            <a:endParaRPr lang="es-CO" sz="2100" b="1" u="sng" dirty="0">
              <a:solidFill>
                <a:schemeClr val="tx1"/>
              </a:solidFill>
            </a:endParaRPr>
          </a:p>
        </p:txBody>
      </p:sp>
      <p:sp>
        <p:nvSpPr>
          <p:cNvPr id="24" name="7 Flecha abajo"/>
          <p:cNvSpPr/>
          <p:nvPr/>
        </p:nvSpPr>
        <p:spPr bwMode="auto">
          <a:xfrm>
            <a:off x="1516834" y="859770"/>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5" name="7 Flecha abajo"/>
          <p:cNvSpPr/>
          <p:nvPr/>
        </p:nvSpPr>
        <p:spPr bwMode="auto">
          <a:xfrm>
            <a:off x="4251042" y="870992"/>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6" name="7 Flecha abajo"/>
          <p:cNvSpPr/>
          <p:nvPr/>
        </p:nvSpPr>
        <p:spPr bwMode="auto">
          <a:xfrm>
            <a:off x="6732240" y="870992"/>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7" name="6 CuadroTexto"/>
          <p:cNvSpPr txBox="1"/>
          <p:nvPr/>
        </p:nvSpPr>
        <p:spPr>
          <a:xfrm>
            <a:off x="661440" y="1635106"/>
            <a:ext cx="2520280" cy="430887"/>
          </a:xfrm>
          <a:prstGeom prst="rect">
            <a:avLst/>
          </a:prstGeom>
          <a:solidFill>
            <a:schemeClr val="accent3">
              <a:lumMod val="75000"/>
            </a:schemeClr>
          </a:solidFill>
          <a:ln>
            <a:solidFill>
              <a:schemeClr val="bg2">
                <a:lumMod val="75000"/>
              </a:schemeClr>
            </a:solidFill>
          </a:ln>
          <a:scene3d>
            <a:camera prst="orthographicFront"/>
            <a:lightRig rig="threePt" dir="t"/>
          </a:scene3d>
          <a:sp3d prstMaterial="dkEdge"/>
        </p:spPr>
        <p:txBody>
          <a:bodyPr wrap="square" rtlCol="0">
            <a:spAutoFit/>
          </a:bodyPr>
          <a:lstStyle/>
          <a:p>
            <a:pPr algn="ctr"/>
            <a:r>
              <a:rPr lang="es-CO" sz="2200" b="1" dirty="0">
                <a:latin typeface="+mn-lt"/>
              </a:rPr>
              <a:t>RECONOCIMIENTO</a:t>
            </a:r>
          </a:p>
        </p:txBody>
      </p:sp>
      <p:sp>
        <p:nvSpPr>
          <p:cNvPr id="28" name="10 CuadroTexto"/>
          <p:cNvSpPr txBox="1"/>
          <p:nvPr/>
        </p:nvSpPr>
        <p:spPr>
          <a:xfrm>
            <a:off x="3511082" y="1475990"/>
            <a:ext cx="2141038" cy="769441"/>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200" b="1" dirty="0">
                <a:latin typeface="+mn-lt"/>
              </a:rPr>
              <a:t>MEDICIÓN POSTERIOR</a:t>
            </a:r>
          </a:p>
        </p:txBody>
      </p:sp>
      <p:sp>
        <p:nvSpPr>
          <p:cNvPr id="29" name="11 CuadroTexto"/>
          <p:cNvSpPr txBox="1"/>
          <p:nvPr/>
        </p:nvSpPr>
        <p:spPr>
          <a:xfrm>
            <a:off x="5978030" y="1634525"/>
            <a:ext cx="2100233" cy="430887"/>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200" b="1" dirty="0">
                <a:latin typeface="+mn-lt"/>
              </a:rPr>
              <a:t>REVELACIÓN</a:t>
            </a:r>
          </a:p>
        </p:txBody>
      </p:sp>
    </p:spTree>
    <p:extLst>
      <p:ext uri="{BB962C8B-B14F-4D97-AF65-F5344CB8AC3E}">
        <p14:creationId xmlns:p14="http://schemas.microsoft.com/office/powerpoint/2010/main" val="180449558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50220" y="193755"/>
            <a:ext cx="8742957" cy="1079569"/>
          </a:xfrm>
        </p:spPr>
        <p:txBody>
          <a:bodyPr/>
          <a:lstStyle/>
          <a:p>
            <a:pPr algn="ctr"/>
            <a:r>
              <a:rPr lang="es-CO" dirty="0"/>
              <a:t>RANGOS  DE  LA  CALIFICACIÓN</a:t>
            </a:r>
          </a:p>
        </p:txBody>
      </p:sp>
      <p:sp>
        <p:nvSpPr>
          <p:cNvPr id="4" name="6 Rectángulo"/>
          <p:cNvSpPr/>
          <p:nvPr/>
        </p:nvSpPr>
        <p:spPr bwMode="auto">
          <a:xfrm>
            <a:off x="3599277" y="2274879"/>
            <a:ext cx="2844930" cy="822887"/>
          </a:xfrm>
          <a:prstGeom prst="rect">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2100" b="1" dirty="0">
                <a:latin typeface="Times New Roman" pitchFamily="18" charset="0"/>
              </a:rPr>
              <a:t>RANGO  DE CALIFICACIÓN </a:t>
            </a:r>
          </a:p>
        </p:txBody>
      </p:sp>
      <p:sp>
        <p:nvSpPr>
          <p:cNvPr id="5" name="4 Rectángulo"/>
          <p:cNvSpPr/>
          <p:nvPr/>
        </p:nvSpPr>
        <p:spPr bwMode="auto">
          <a:xfrm>
            <a:off x="3599278" y="3421991"/>
            <a:ext cx="2916938" cy="509072"/>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1.0 &lt;CALIFICACIÓN &lt; 3.0</a:t>
            </a:r>
          </a:p>
        </p:txBody>
      </p:sp>
      <p:sp>
        <p:nvSpPr>
          <p:cNvPr id="6" name="19 Rectángulo"/>
          <p:cNvSpPr/>
          <p:nvPr/>
        </p:nvSpPr>
        <p:spPr bwMode="auto">
          <a:xfrm>
            <a:off x="3599277" y="4147087"/>
            <a:ext cx="2916938" cy="471140"/>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3.0 &lt;CALIFICACIÓN &lt; 4.0</a:t>
            </a:r>
            <a:endParaRPr lang="es-CO" sz="2000" b="1" dirty="0">
              <a:latin typeface="Times New Roman" pitchFamily="18" charset="0"/>
            </a:endParaRPr>
          </a:p>
        </p:txBody>
      </p:sp>
      <p:sp>
        <p:nvSpPr>
          <p:cNvPr id="7" name="20 Rectángulo"/>
          <p:cNvSpPr/>
          <p:nvPr/>
        </p:nvSpPr>
        <p:spPr bwMode="auto">
          <a:xfrm>
            <a:off x="3599269" y="4771320"/>
            <a:ext cx="2916946" cy="455887"/>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4.0 &lt;CALIFICACIÓN &lt; 5.0</a:t>
            </a:r>
          </a:p>
        </p:txBody>
      </p:sp>
      <p:sp>
        <p:nvSpPr>
          <p:cNvPr id="8" name="21 Rectángulo"/>
          <p:cNvSpPr/>
          <p:nvPr/>
        </p:nvSpPr>
        <p:spPr bwMode="auto">
          <a:xfrm>
            <a:off x="6588224" y="2274879"/>
            <a:ext cx="2304257" cy="822887"/>
          </a:xfrm>
          <a:prstGeom prst="rect">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2100" b="1" dirty="0">
                <a:latin typeface="Times New Roman" pitchFamily="18" charset="0"/>
              </a:rPr>
              <a:t>CALIFICACIÓN CUALITATIVA  </a:t>
            </a:r>
          </a:p>
        </p:txBody>
      </p:sp>
      <p:sp>
        <p:nvSpPr>
          <p:cNvPr id="9" name="22 Rectángulo"/>
          <p:cNvSpPr/>
          <p:nvPr/>
        </p:nvSpPr>
        <p:spPr bwMode="auto">
          <a:xfrm>
            <a:off x="6588225" y="3421991"/>
            <a:ext cx="2303513" cy="509072"/>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DEFICIENTE</a:t>
            </a:r>
          </a:p>
        </p:txBody>
      </p:sp>
      <p:sp>
        <p:nvSpPr>
          <p:cNvPr id="10" name="23 Rectángulo"/>
          <p:cNvSpPr/>
          <p:nvPr/>
        </p:nvSpPr>
        <p:spPr bwMode="auto">
          <a:xfrm>
            <a:off x="6588225" y="4114654"/>
            <a:ext cx="2303513" cy="464481"/>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ADECUADO</a:t>
            </a:r>
          </a:p>
        </p:txBody>
      </p:sp>
      <p:sp>
        <p:nvSpPr>
          <p:cNvPr id="11" name="24 Rectángulo"/>
          <p:cNvSpPr/>
          <p:nvPr/>
        </p:nvSpPr>
        <p:spPr bwMode="auto">
          <a:xfrm>
            <a:off x="6588227" y="4752222"/>
            <a:ext cx="2303512" cy="474985"/>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EFICIENTE</a:t>
            </a:r>
          </a:p>
        </p:txBody>
      </p:sp>
      <p:graphicFrame>
        <p:nvGraphicFramePr>
          <p:cNvPr id="12" name="Tabla 11"/>
          <p:cNvGraphicFramePr>
            <a:graphicFrameLocks noGrp="1"/>
          </p:cNvGraphicFramePr>
          <p:nvPr>
            <p:extLst>
              <p:ext uri="{D42A27DB-BD31-4B8C-83A1-F6EECF244321}">
                <p14:modId xmlns:p14="http://schemas.microsoft.com/office/powerpoint/2010/main" val="3963907397"/>
              </p:ext>
            </p:extLst>
          </p:nvPr>
        </p:nvGraphicFramePr>
        <p:xfrm>
          <a:off x="179512" y="2137421"/>
          <a:ext cx="3008596" cy="3456383"/>
        </p:xfrm>
        <a:graphic>
          <a:graphicData uri="http://schemas.openxmlformats.org/drawingml/2006/table">
            <a:tbl>
              <a:tblPr>
                <a:tableStyleId>{BC89EF96-8CEA-46FF-86C4-4CE0E7609802}</a:tableStyleId>
              </a:tblPr>
              <a:tblGrid>
                <a:gridCol w="1497486">
                  <a:extLst>
                    <a:ext uri="{9D8B030D-6E8A-4147-A177-3AD203B41FA5}">
                      <a16:colId xmlns:a16="http://schemas.microsoft.com/office/drawing/2014/main" val="664774815"/>
                    </a:ext>
                  </a:extLst>
                </a:gridCol>
                <a:gridCol w="41276">
                  <a:extLst>
                    <a:ext uri="{9D8B030D-6E8A-4147-A177-3AD203B41FA5}">
                      <a16:colId xmlns:a16="http://schemas.microsoft.com/office/drawing/2014/main" val="20001"/>
                    </a:ext>
                  </a:extLst>
                </a:gridCol>
                <a:gridCol w="1469834">
                  <a:extLst>
                    <a:ext uri="{9D8B030D-6E8A-4147-A177-3AD203B41FA5}">
                      <a16:colId xmlns:a16="http://schemas.microsoft.com/office/drawing/2014/main" val="2110246816"/>
                    </a:ext>
                  </a:extLst>
                </a:gridCol>
              </a:tblGrid>
              <a:tr h="777463">
                <a:tc gridSpan="3">
                  <a:txBody>
                    <a:bodyPr/>
                    <a:lstStyle/>
                    <a:p>
                      <a:pPr algn="ctr" fontAlgn="ctr"/>
                      <a:r>
                        <a:rPr lang="es-CO" sz="1700" b="1" u="none" strike="noStrike" dirty="0">
                          <a:effectLst/>
                        </a:rPr>
                        <a:t>RANGOS DE INTERPRETACIÓN DE 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6997530"/>
                  </a:ext>
                </a:extLst>
              </a:tr>
              <a:tr h="472860">
                <a:tc>
                  <a:txBody>
                    <a:bodyPr/>
                    <a:lstStyle/>
                    <a:p>
                      <a:pPr algn="ctr" fontAlgn="ctr"/>
                      <a:r>
                        <a:rPr lang="es-CO" sz="2400" b="1" u="none" strike="noStrike" dirty="0">
                          <a:effectLst/>
                        </a:rPr>
                        <a:t>CRITERIO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 </a:t>
                      </a:r>
                      <a:endParaRPr lang="es-CO" sz="1500" b="1" i="0" u="none" strike="noStrike" dirty="0">
                        <a:solidFill>
                          <a:srgbClr val="FFFFFF"/>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400" b="1" u="none" strike="noStrike" dirty="0">
                          <a:effectLst/>
                        </a:rPr>
                        <a:t>RANGO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051951"/>
                  </a:ext>
                </a:extLst>
              </a:tr>
              <a:tr h="636574">
                <a:tc>
                  <a:txBody>
                    <a:bodyPr/>
                    <a:lstStyle/>
                    <a:p>
                      <a:pPr algn="ctr" fontAlgn="ctr"/>
                      <a:r>
                        <a:rPr lang="es-CO" sz="2200" b="1" u="none" strike="noStrike" dirty="0">
                          <a:effectLst/>
                        </a:rPr>
                        <a:t>Adecuado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4,0 - 5,0</a:t>
                      </a:r>
                      <a:br>
                        <a:rPr lang="es-CO" sz="1500" b="1" u="none" strike="noStrike" dirty="0">
                          <a:effectLst/>
                        </a:rPr>
                      </a:br>
                      <a:r>
                        <a:rPr lang="es-CO" sz="1500" b="1" u="none" strike="noStrike" dirty="0">
                          <a:effectLst/>
                        </a:rPr>
                        <a:t>(No incluye el 4,0)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009733"/>
                  </a:ext>
                </a:extLst>
              </a:tr>
              <a:tr h="636574">
                <a:tc>
                  <a:txBody>
                    <a:bodyPr/>
                    <a:lstStyle/>
                    <a:p>
                      <a:pPr algn="ctr" fontAlgn="ctr"/>
                      <a:r>
                        <a:rPr lang="es-CO" sz="2200" b="1" u="none" strike="noStrike" dirty="0">
                          <a:effectLst/>
                        </a:rPr>
                        <a:t>Satisfactorio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3,0 - 4,0</a:t>
                      </a:r>
                      <a:br>
                        <a:rPr lang="es-CO" sz="1500" b="1" u="none" strike="noStrike" dirty="0">
                          <a:effectLst/>
                        </a:rPr>
                      </a:br>
                      <a:r>
                        <a:rPr lang="es-CO" sz="1500" b="1" u="none" strike="noStrike" dirty="0">
                          <a:effectLst/>
                        </a:rPr>
                        <a:t>(No incluye el 3,0)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038434"/>
                  </a:ext>
                </a:extLst>
              </a:tr>
              <a:tr h="565844">
                <a:tc>
                  <a:txBody>
                    <a:bodyPr/>
                    <a:lstStyle/>
                    <a:p>
                      <a:pPr algn="ctr" fontAlgn="ctr"/>
                      <a:r>
                        <a:rPr lang="es-CO" sz="2200" b="1" u="none" strike="noStrike" dirty="0">
                          <a:effectLst/>
                        </a:rPr>
                        <a:t>Deficiente</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2,0 - 3,0</a:t>
                      </a:r>
                      <a:br>
                        <a:rPr lang="es-CO" sz="1500" b="1" u="none" strike="noStrike" dirty="0">
                          <a:effectLst/>
                        </a:rPr>
                      </a:br>
                      <a:r>
                        <a:rPr lang="es-CO" sz="1500" b="1" u="none" strike="noStrike" dirty="0">
                          <a:effectLst/>
                        </a:rPr>
                        <a:t>(No incluye el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511963"/>
                  </a:ext>
                </a:extLst>
              </a:tr>
              <a:tr h="367068">
                <a:tc>
                  <a:txBody>
                    <a:bodyPr/>
                    <a:lstStyle/>
                    <a:p>
                      <a:pPr algn="ctr" fontAlgn="ctr"/>
                      <a:r>
                        <a:rPr lang="es-CO" sz="2200" b="1" u="none" strike="noStrike" dirty="0">
                          <a:effectLst/>
                        </a:rPr>
                        <a:t>Inadecuado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1,0 - 2,0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755608"/>
                  </a:ext>
                </a:extLst>
              </a:tr>
            </a:tbl>
          </a:graphicData>
        </a:graphic>
      </p:graphicFrame>
      <p:sp>
        <p:nvSpPr>
          <p:cNvPr id="13" name="16 Proceso"/>
          <p:cNvSpPr/>
          <p:nvPr/>
        </p:nvSpPr>
        <p:spPr bwMode="auto">
          <a:xfrm>
            <a:off x="35496" y="1129308"/>
            <a:ext cx="3600400" cy="576064"/>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600" b="1" dirty="0">
                <a:latin typeface="+mn-lt"/>
              </a:rPr>
              <a:t>Resolución 357 de 2008</a:t>
            </a:r>
          </a:p>
        </p:txBody>
      </p:sp>
      <p:sp>
        <p:nvSpPr>
          <p:cNvPr id="14" name="17 Proceso"/>
          <p:cNvSpPr/>
          <p:nvPr/>
        </p:nvSpPr>
        <p:spPr bwMode="auto">
          <a:xfrm>
            <a:off x="3976670" y="1083498"/>
            <a:ext cx="4752528" cy="576064"/>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800" b="1" dirty="0">
                <a:latin typeface="+mn-lt"/>
              </a:rPr>
              <a:t>Resolución 193 de 2016</a:t>
            </a:r>
          </a:p>
        </p:txBody>
      </p:sp>
      <p:sp>
        <p:nvSpPr>
          <p:cNvPr id="15" name="1 Flecha abajo"/>
          <p:cNvSpPr/>
          <p:nvPr/>
        </p:nvSpPr>
        <p:spPr bwMode="auto">
          <a:xfrm>
            <a:off x="1475656" y="1777380"/>
            <a:ext cx="484632" cy="288032"/>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6" name="18 Flecha abajo"/>
          <p:cNvSpPr/>
          <p:nvPr/>
        </p:nvSpPr>
        <p:spPr bwMode="auto">
          <a:xfrm>
            <a:off x="6031584" y="1777380"/>
            <a:ext cx="484632" cy="358281"/>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76300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4</a:t>
            </a:fld>
            <a:endParaRPr lang="es-ES_tradnl" dirty="0"/>
          </a:p>
        </p:txBody>
      </p:sp>
      <p:pic>
        <p:nvPicPr>
          <p:cNvPr id="4" name="Imagen 4"/>
          <p:cNvPicPr>
            <a:picLocks noChangeAspect="1"/>
          </p:cNvPicPr>
          <p:nvPr/>
        </p:nvPicPr>
        <p:blipFill>
          <a:blip r:embed="rId2"/>
          <a:stretch>
            <a:fillRect/>
          </a:stretch>
        </p:blipFill>
        <p:spPr>
          <a:xfrm>
            <a:off x="-1" y="0"/>
            <a:ext cx="9177807" cy="4153644"/>
          </a:xfrm>
          <a:prstGeom prst="rect">
            <a:avLst/>
          </a:prstGeom>
          <a:effectLst>
            <a:glow rad="139700">
              <a:schemeClr val="accent6">
                <a:satMod val="175000"/>
                <a:alpha val="40000"/>
              </a:schemeClr>
            </a:glow>
          </a:effectLst>
        </p:spPr>
      </p:pic>
      <p:sp>
        <p:nvSpPr>
          <p:cNvPr id="5" name="4 CuadroTexto"/>
          <p:cNvSpPr txBox="1"/>
          <p:nvPr/>
        </p:nvSpPr>
        <p:spPr>
          <a:xfrm>
            <a:off x="38201" y="4228554"/>
            <a:ext cx="9142311" cy="1077218"/>
          </a:xfrm>
          <a:prstGeom prst="rect">
            <a:avLst/>
          </a:prstGeom>
          <a:noFill/>
        </p:spPr>
        <p:txBody>
          <a:bodyPr wrap="none" rtlCol="0">
            <a:spAutoFit/>
          </a:bodyPr>
          <a:lstStyle/>
          <a:p>
            <a:r>
              <a:rPr lang="es-CO" sz="2800" b="1" dirty="0"/>
              <a:t>“CUIDADO DE LAS CUENTAS... CUSTODIA DE LA HONRADEZ” </a:t>
            </a:r>
          </a:p>
          <a:p>
            <a:pPr algn="ctr"/>
            <a:r>
              <a:rPr lang="es-CO" sz="3600" b="1" i="1" dirty="0">
                <a:latin typeface="Monotype Corsiva" panose="03010101010201010101" pitchFamily="66" charset="0"/>
              </a:rPr>
              <a:t>“Cura </a:t>
            </a:r>
            <a:r>
              <a:rPr lang="es-CO" sz="3600" b="1" i="1" dirty="0" err="1">
                <a:latin typeface="Monotype Corsiva" panose="03010101010201010101" pitchFamily="66" charset="0"/>
              </a:rPr>
              <a:t>rationun</a:t>
            </a:r>
            <a:r>
              <a:rPr lang="es-CO" sz="3600" b="1" i="1" dirty="0">
                <a:latin typeface="Monotype Corsiva" panose="03010101010201010101" pitchFamily="66" charset="0"/>
              </a:rPr>
              <a:t>     …  Custodia </a:t>
            </a:r>
            <a:r>
              <a:rPr lang="es-CO" sz="3600" b="1" i="1" dirty="0" err="1">
                <a:latin typeface="Monotype Corsiva" panose="03010101010201010101" pitchFamily="66" charset="0"/>
              </a:rPr>
              <a:t>probitatis</a:t>
            </a:r>
            <a:r>
              <a:rPr lang="es-CO" sz="3600" b="1" i="1" dirty="0">
                <a:latin typeface="Monotype Corsiva" panose="03010101010201010101" pitchFamily="66" charset="0"/>
              </a:rPr>
              <a:t> ”</a:t>
            </a:r>
          </a:p>
        </p:txBody>
      </p:sp>
    </p:spTree>
    <p:extLst>
      <p:ext uri="{BB962C8B-B14F-4D97-AF65-F5344CB8AC3E}">
        <p14:creationId xmlns:p14="http://schemas.microsoft.com/office/powerpoint/2010/main" val="98042885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40</a:t>
            </a:fld>
            <a:endParaRPr lang="es-ES_tradnl" dirty="0"/>
          </a:p>
        </p:txBody>
      </p:sp>
      <p:sp>
        <p:nvSpPr>
          <p:cNvPr id="5" name="1 Rectángulo"/>
          <p:cNvSpPr/>
          <p:nvPr/>
        </p:nvSpPr>
        <p:spPr bwMode="auto">
          <a:xfrm>
            <a:off x="611559" y="265212"/>
            <a:ext cx="7356818" cy="1080120"/>
          </a:xfrm>
          <a:prstGeom prst="rect">
            <a:avLst/>
          </a:prstGeom>
          <a:solidFill>
            <a:schemeClr val="bg2">
              <a:lumMod val="40000"/>
              <a:lumOff val="6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3200" b="1" dirty="0">
                <a:solidFill>
                  <a:schemeClr val="tx1"/>
                </a:solidFill>
                <a:latin typeface="Times New Roman" pitchFamily="18" charset="0"/>
              </a:rPr>
              <a:t>Valoración Cuantitativa CIC</a:t>
            </a:r>
          </a:p>
          <a:p>
            <a:pPr algn="ctr" defTabSz="761970" eaLnBrk="0" hangingPunct="0"/>
            <a:r>
              <a:rPr lang="es-CO" sz="3200" b="1" dirty="0">
                <a:solidFill>
                  <a:schemeClr val="tx1"/>
                </a:solidFill>
                <a:latin typeface="Times New Roman" pitchFamily="18" charset="0"/>
              </a:rPr>
              <a:t>Existencia y Efectividad de Controles</a:t>
            </a:r>
          </a:p>
        </p:txBody>
      </p:sp>
      <p:sp>
        <p:nvSpPr>
          <p:cNvPr id="6" name="2 CuadroTexto"/>
          <p:cNvSpPr txBox="1"/>
          <p:nvPr/>
        </p:nvSpPr>
        <p:spPr>
          <a:xfrm>
            <a:off x="914822" y="1993404"/>
            <a:ext cx="7008779" cy="584775"/>
          </a:xfrm>
          <a:prstGeom prst="rect">
            <a:avLst/>
          </a:prstGeom>
          <a:noFill/>
        </p:spPr>
        <p:txBody>
          <a:bodyPr wrap="square" rtlCol="0">
            <a:spAutoFit/>
          </a:bodyPr>
          <a:lstStyle/>
          <a:p>
            <a:pPr algn="ctr"/>
            <a:r>
              <a:rPr lang="es-CO" sz="3200" b="1" kern="0" dirty="0">
                <a:solidFill>
                  <a:schemeClr val="accent6">
                    <a:lumMod val="75000"/>
                  </a:schemeClr>
                </a:solidFill>
                <a:latin typeface="+mj-lt"/>
                <a:ea typeface="+mj-ea"/>
                <a:cs typeface="+mj-cs"/>
              </a:rPr>
              <a:t>32    CRITERIOS  DE  GESTIÓN </a:t>
            </a:r>
          </a:p>
        </p:txBody>
      </p:sp>
      <p:sp>
        <p:nvSpPr>
          <p:cNvPr id="7" name="3 Rectángulo"/>
          <p:cNvSpPr/>
          <p:nvPr/>
        </p:nvSpPr>
        <p:spPr bwMode="auto">
          <a:xfrm>
            <a:off x="626790" y="2641478"/>
            <a:ext cx="3480387" cy="440758"/>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EXISTENCIA</a:t>
            </a:r>
          </a:p>
        </p:txBody>
      </p:sp>
      <p:sp>
        <p:nvSpPr>
          <p:cNvPr id="8" name="6 Rectángulo"/>
          <p:cNvSpPr/>
          <p:nvPr/>
        </p:nvSpPr>
        <p:spPr bwMode="auto">
          <a:xfrm>
            <a:off x="626791" y="3304835"/>
            <a:ext cx="1728192"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RESPUESTA</a:t>
            </a:r>
          </a:p>
        </p:txBody>
      </p:sp>
      <p:sp>
        <p:nvSpPr>
          <p:cNvPr id="9" name="8 Rectángulo"/>
          <p:cNvSpPr/>
          <p:nvPr/>
        </p:nvSpPr>
        <p:spPr bwMode="auto">
          <a:xfrm>
            <a:off x="2571006" y="3304835"/>
            <a:ext cx="1536171"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VALOR</a:t>
            </a:r>
          </a:p>
        </p:txBody>
      </p:sp>
      <p:sp>
        <p:nvSpPr>
          <p:cNvPr id="10" name="4 Rectángulo"/>
          <p:cNvSpPr/>
          <p:nvPr/>
        </p:nvSpPr>
        <p:spPr bwMode="auto">
          <a:xfrm>
            <a:off x="626790" y="3793604"/>
            <a:ext cx="1728194" cy="115212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2000" b="1" dirty="0">
                <a:latin typeface="Times New Roman" pitchFamily="18" charset="0"/>
              </a:rPr>
              <a:t>  </a:t>
            </a:r>
            <a:r>
              <a:rPr lang="es-CO" sz="2400" b="1" dirty="0">
                <a:latin typeface="Times New Roman" pitchFamily="18" charset="0"/>
              </a:rPr>
              <a:t>SI</a:t>
            </a:r>
          </a:p>
          <a:p>
            <a:pPr defTabSz="761970" eaLnBrk="0" hangingPunct="0"/>
            <a:r>
              <a:rPr lang="es-CO" sz="2400" b="1" dirty="0">
                <a:latin typeface="Times New Roman" pitchFamily="18" charset="0"/>
              </a:rPr>
              <a:t>  PARCIAL</a:t>
            </a:r>
          </a:p>
          <a:p>
            <a:pPr defTabSz="761970" eaLnBrk="0" hangingPunct="0"/>
            <a:r>
              <a:rPr lang="es-CO" sz="2400" b="1" dirty="0">
                <a:latin typeface="Times New Roman" pitchFamily="18" charset="0"/>
              </a:rPr>
              <a:t>  NO</a:t>
            </a:r>
          </a:p>
        </p:txBody>
      </p:sp>
      <p:sp>
        <p:nvSpPr>
          <p:cNvPr id="11" name="9 Rectángulo"/>
          <p:cNvSpPr/>
          <p:nvPr/>
        </p:nvSpPr>
        <p:spPr bwMode="auto">
          <a:xfrm>
            <a:off x="2571006" y="3793604"/>
            <a:ext cx="1536171" cy="115212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0,3</a:t>
            </a:r>
          </a:p>
          <a:p>
            <a:pPr algn="ctr" defTabSz="761970" eaLnBrk="0" hangingPunct="0"/>
            <a:r>
              <a:rPr lang="es-CO" sz="2400" b="1" dirty="0">
                <a:latin typeface="Times New Roman" pitchFamily="18" charset="0"/>
              </a:rPr>
              <a:t> 0,18</a:t>
            </a:r>
          </a:p>
          <a:p>
            <a:pPr algn="ctr" defTabSz="761970" eaLnBrk="0" hangingPunct="0"/>
            <a:r>
              <a:rPr lang="es-CO" sz="2400" b="1" dirty="0">
                <a:latin typeface="Times New Roman" pitchFamily="18" charset="0"/>
              </a:rPr>
              <a:t> 0,06</a:t>
            </a:r>
          </a:p>
        </p:txBody>
      </p:sp>
      <p:sp>
        <p:nvSpPr>
          <p:cNvPr id="12" name="10 Rectángulo"/>
          <p:cNvSpPr/>
          <p:nvPr/>
        </p:nvSpPr>
        <p:spPr bwMode="auto">
          <a:xfrm>
            <a:off x="4716017" y="2641477"/>
            <a:ext cx="3267590" cy="440759"/>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EFECTIVIDAD</a:t>
            </a:r>
          </a:p>
        </p:txBody>
      </p:sp>
      <p:sp>
        <p:nvSpPr>
          <p:cNvPr id="13" name="11 Rectángulo"/>
          <p:cNvSpPr/>
          <p:nvPr/>
        </p:nvSpPr>
        <p:spPr bwMode="auto">
          <a:xfrm>
            <a:off x="4716017" y="3304835"/>
            <a:ext cx="1782425"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RESPUESTA</a:t>
            </a:r>
          </a:p>
        </p:txBody>
      </p:sp>
      <p:sp>
        <p:nvSpPr>
          <p:cNvPr id="14" name="12 Rectángulo"/>
          <p:cNvSpPr/>
          <p:nvPr/>
        </p:nvSpPr>
        <p:spPr bwMode="auto">
          <a:xfrm>
            <a:off x="6603455" y="3304835"/>
            <a:ext cx="1380154"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VALOR</a:t>
            </a:r>
          </a:p>
        </p:txBody>
      </p:sp>
      <p:sp>
        <p:nvSpPr>
          <p:cNvPr id="15" name="13 Rectángulo"/>
          <p:cNvSpPr/>
          <p:nvPr/>
        </p:nvSpPr>
        <p:spPr bwMode="auto">
          <a:xfrm>
            <a:off x="4716017" y="3887862"/>
            <a:ext cx="1782426" cy="112987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833" b="1" dirty="0">
                <a:latin typeface="Times New Roman" pitchFamily="18" charset="0"/>
              </a:rPr>
              <a:t>  </a:t>
            </a:r>
            <a:r>
              <a:rPr lang="es-CO" sz="2400" b="1" dirty="0">
                <a:latin typeface="Times New Roman" pitchFamily="18" charset="0"/>
              </a:rPr>
              <a:t>SI</a:t>
            </a:r>
          </a:p>
          <a:p>
            <a:pPr defTabSz="761970" eaLnBrk="0" hangingPunct="0"/>
            <a:r>
              <a:rPr lang="es-CO" sz="2400" b="1" dirty="0">
                <a:latin typeface="Times New Roman" pitchFamily="18" charset="0"/>
              </a:rPr>
              <a:t>  PARCIAL</a:t>
            </a:r>
          </a:p>
          <a:p>
            <a:pPr defTabSz="761970" eaLnBrk="0" hangingPunct="0"/>
            <a:r>
              <a:rPr lang="es-CO" sz="2400" b="1" dirty="0">
                <a:latin typeface="Times New Roman" pitchFamily="18" charset="0"/>
              </a:rPr>
              <a:t>  NO</a:t>
            </a:r>
          </a:p>
        </p:txBody>
      </p:sp>
      <p:sp>
        <p:nvSpPr>
          <p:cNvPr id="16" name="14 Rectángulo"/>
          <p:cNvSpPr/>
          <p:nvPr/>
        </p:nvSpPr>
        <p:spPr bwMode="auto">
          <a:xfrm>
            <a:off x="6660232" y="3887862"/>
            <a:ext cx="1368152" cy="112987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0,7</a:t>
            </a:r>
          </a:p>
          <a:p>
            <a:pPr algn="ctr" defTabSz="761970" eaLnBrk="0" hangingPunct="0"/>
            <a:r>
              <a:rPr lang="es-CO" sz="2400" b="1" dirty="0">
                <a:latin typeface="Times New Roman" pitchFamily="18" charset="0"/>
              </a:rPr>
              <a:t>  0,42</a:t>
            </a:r>
          </a:p>
          <a:p>
            <a:pPr algn="ctr" defTabSz="761970" eaLnBrk="0" hangingPunct="0"/>
            <a:r>
              <a:rPr lang="es-CO" sz="2400" b="1" dirty="0">
                <a:latin typeface="Times New Roman" pitchFamily="18" charset="0"/>
              </a:rPr>
              <a:t>  0,14</a:t>
            </a:r>
          </a:p>
        </p:txBody>
      </p:sp>
      <p:sp>
        <p:nvSpPr>
          <p:cNvPr id="2" name="1 Flecha abajo"/>
          <p:cNvSpPr/>
          <p:nvPr/>
        </p:nvSpPr>
        <p:spPr bwMode="auto">
          <a:xfrm>
            <a:off x="4139952" y="1417341"/>
            <a:ext cx="504056" cy="675073"/>
          </a:xfrm>
          <a:prstGeom prst="downArrow">
            <a:avLst/>
          </a:prstGeom>
          <a:solidFill>
            <a:schemeClr val="bg1">
              <a:lumMod val="5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59384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50220" y="241211"/>
            <a:ext cx="8742957" cy="816089"/>
          </a:xfrm>
        </p:spPr>
        <p:txBody>
          <a:bodyPr/>
          <a:lstStyle/>
          <a:p>
            <a:r>
              <a:rPr lang="es-CO" dirty="0"/>
              <a:t>Evaluación de Control Interno </a:t>
            </a:r>
            <a:r>
              <a:rPr lang="es-CO" dirty="0" err="1"/>
              <a:t>Interno</a:t>
            </a:r>
            <a:endParaRPr lang="es-CO" dirty="0"/>
          </a:p>
        </p:txBody>
      </p:sp>
      <p:sp>
        <p:nvSpPr>
          <p:cNvPr id="4" name="1 Título"/>
          <p:cNvSpPr txBox="1">
            <a:spLocks/>
          </p:cNvSpPr>
          <p:nvPr/>
        </p:nvSpPr>
        <p:spPr bwMode="auto">
          <a:xfrm>
            <a:off x="-324544" y="1057300"/>
            <a:ext cx="7632848" cy="4652963"/>
          </a:xfrm>
          <a:prstGeom prst="rect">
            <a:avLst/>
          </a:prstGeom>
          <a:noFill/>
          <a:ln w="9525">
            <a:noFill/>
            <a:miter lim="800000"/>
            <a:headEnd/>
            <a:tailEnd/>
          </a:ln>
        </p:spPr>
        <p:txBody>
          <a:bodyPr anchor="ctr"/>
          <a:lstStyle/>
          <a:p>
            <a:pPr marL="484188" eaLnBrk="1" hangingPunct="1">
              <a:defRPr/>
            </a:pPr>
            <a:r>
              <a:rPr lang="es-ES" sz="1800" b="1" dirty="0">
                <a:solidFill>
                  <a:schemeClr val="tx2"/>
                </a:solidFill>
                <a:latin typeface="Calibri" pitchFamily="34" charset="0"/>
              </a:rPr>
              <a:t>Formulario:         </a:t>
            </a:r>
            <a:r>
              <a:rPr lang="es-ES" sz="1800" b="1" dirty="0">
                <a:latin typeface="Calibri" pitchFamily="34" charset="0"/>
              </a:rPr>
              <a:t>CGN2016_EVALUACION_CONTROL_INTERNO_CONTABLE</a:t>
            </a:r>
          </a:p>
          <a:p>
            <a:pPr marL="484188" eaLnBrk="1" hangingPunct="1">
              <a:defRPr/>
            </a:pPr>
            <a:endParaRPr lang="es-ES" sz="1800" b="1" dirty="0">
              <a:solidFill>
                <a:schemeClr val="tx2"/>
              </a:solidFill>
              <a:latin typeface="Calibri" pitchFamily="34" charset="0"/>
            </a:endParaRPr>
          </a:p>
          <a:p>
            <a:pPr marL="484188" eaLnBrk="1" hangingPunct="1">
              <a:defRPr/>
            </a:pPr>
            <a:r>
              <a:rPr lang="es-ES" sz="1800" b="1" dirty="0">
                <a:solidFill>
                  <a:schemeClr val="tx2"/>
                </a:solidFill>
                <a:latin typeface="Calibri" pitchFamily="34" charset="0"/>
              </a:rPr>
              <a:t>Conformado:   </a:t>
            </a:r>
            <a:r>
              <a:rPr lang="es-ES" sz="1800" dirty="0">
                <a:latin typeface="Calibri" pitchFamily="34" charset="0"/>
              </a:rPr>
              <a:t> </a:t>
            </a:r>
            <a:r>
              <a:rPr lang="es-ES" sz="1800" b="1" dirty="0">
                <a:latin typeface="Calibri" pitchFamily="34" charset="0"/>
              </a:rPr>
              <a:t>105 preguntas (32 Existencia y 73 Efectividad)</a:t>
            </a:r>
          </a:p>
          <a:p>
            <a:pPr marL="484188" eaLnBrk="1" hangingPunct="1">
              <a:defRPr/>
            </a:pPr>
            <a:endParaRPr lang="es-ES" sz="1500" dirty="0">
              <a:latin typeface="Calibri" pitchFamily="34" charset="0"/>
            </a:endParaRPr>
          </a:p>
          <a:p>
            <a:pPr marL="712788" indent="-228600" eaLnBrk="1" hangingPunct="1">
              <a:buFontTx/>
              <a:buAutoNum type="arabicPeriod"/>
              <a:defRPr/>
            </a:pPr>
            <a:r>
              <a:rPr lang="es-ES" sz="3200" b="1" dirty="0">
                <a:latin typeface="Calibri" pitchFamily="34" charset="0"/>
              </a:rPr>
              <a:t>Elementos del Marco Normativo</a:t>
            </a:r>
          </a:p>
          <a:p>
            <a:pPr marL="712788" indent="-228600" eaLnBrk="1" hangingPunct="1">
              <a:defRPr/>
            </a:pPr>
            <a:r>
              <a:rPr lang="es-ES" sz="1500" dirty="0">
                <a:latin typeface="Calibri" pitchFamily="34" charset="0"/>
              </a:rPr>
              <a:t>        </a:t>
            </a:r>
            <a:r>
              <a:rPr lang="es-ES" sz="1500" b="1" dirty="0">
                <a:latin typeface="Calibri" pitchFamily="34" charset="0"/>
              </a:rPr>
              <a:t>A</a:t>
            </a:r>
            <a:r>
              <a:rPr lang="es-ES" sz="1600" b="1" dirty="0">
                <a:latin typeface="Calibri" pitchFamily="34" charset="0"/>
              </a:rPr>
              <a:t>. Políticas Contables</a:t>
            </a:r>
          </a:p>
          <a:p>
            <a:pPr marL="712788" indent="-228600" eaLnBrk="1" hangingPunct="1">
              <a:defRPr/>
            </a:pPr>
            <a:r>
              <a:rPr lang="es-ES" sz="1600" dirty="0">
                <a:latin typeface="Calibri" pitchFamily="34" charset="0"/>
              </a:rPr>
              <a:t>        </a:t>
            </a:r>
            <a:r>
              <a:rPr lang="es-ES" sz="1600" b="1" dirty="0">
                <a:latin typeface="Calibri" pitchFamily="34" charset="0"/>
              </a:rPr>
              <a:t>B. Etapas del Proceso Contable</a:t>
            </a:r>
          </a:p>
          <a:p>
            <a:pPr marL="712788" indent="-228600" eaLnBrk="1" hangingPunct="1">
              <a:defRPr/>
            </a:pPr>
            <a:r>
              <a:rPr lang="es-ES" sz="1600" dirty="0">
                <a:latin typeface="Calibri" pitchFamily="34" charset="0"/>
              </a:rPr>
              <a:t>             B.1 </a:t>
            </a:r>
            <a:r>
              <a:rPr lang="es-ES" sz="1600" b="1" dirty="0">
                <a:latin typeface="Calibri" pitchFamily="34" charset="0"/>
              </a:rPr>
              <a:t>Reconocimiento</a:t>
            </a:r>
          </a:p>
          <a:p>
            <a:pPr marL="712788" indent="-228600" eaLnBrk="1" hangingPunct="1">
              <a:defRPr/>
            </a:pPr>
            <a:r>
              <a:rPr lang="es-ES" sz="1600" dirty="0">
                <a:latin typeface="Calibri" pitchFamily="34" charset="0"/>
              </a:rPr>
              <a:t>             B.2 </a:t>
            </a:r>
            <a:r>
              <a:rPr lang="es-ES" sz="1600" b="1" dirty="0">
                <a:latin typeface="Calibri" pitchFamily="34" charset="0"/>
              </a:rPr>
              <a:t>Medición Posterior</a:t>
            </a:r>
          </a:p>
          <a:p>
            <a:pPr marL="712788" indent="-228600" eaLnBrk="1" hangingPunct="1">
              <a:defRPr/>
            </a:pPr>
            <a:r>
              <a:rPr lang="es-ES" sz="1600" dirty="0">
                <a:latin typeface="Calibri" pitchFamily="34" charset="0"/>
              </a:rPr>
              <a:t>             B.3 </a:t>
            </a:r>
            <a:r>
              <a:rPr lang="es-ES" sz="1600" b="1" dirty="0">
                <a:latin typeface="Calibri" pitchFamily="34" charset="0"/>
              </a:rPr>
              <a:t>Revisión</a:t>
            </a:r>
          </a:p>
          <a:p>
            <a:pPr marL="712788" indent="-228600" eaLnBrk="1" hangingPunct="1">
              <a:defRPr/>
            </a:pPr>
            <a:r>
              <a:rPr lang="es-ES" sz="1600" dirty="0">
                <a:latin typeface="Calibri" pitchFamily="34" charset="0"/>
              </a:rPr>
              <a:t>        </a:t>
            </a:r>
            <a:r>
              <a:rPr lang="es-ES" sz="1600" b="1" dirty="0">
                <a:latin typeface="Calibri" pitchFamily="34" charset="0"/>
              </a:rPr>
              <a:t>C. Rendición de Cuentas e Información a Partes Interesadas</a:t>
            </a:r>
          </a:p>
          <a:p>
            <a:pPr marL="712788" indent="-228600" eaLnBrk="1" hangingPunct="1">
              <a:defRPr/>
            </a:pPr>
            <a:r>
              <a:rPr lang="es-ES" sz="1600" b="1" dirty="0">
                <a:latin typeface="Calibri" pitchFamily="34" charset="0"/>
              </a:rPr>
              <a:t>        D. Gestión del Riesgo Contable</a:t>
            </a:r>
          </a:p>
          <a:p>
            <a:pPr marL="712788" indent="-228600" eaLnBrk="1" hangingPunct="1">
              <a:defRPr/>
            </a:pPr>
            <a:r>
              <a:rPr lang="es-ES" sz="3200" b="1" dirty="0">
                <a:latin typeface="Calibri" pitchFamily="34" charset="0"/>
              </a:rPr>
              <a:t>2. Valoración Cualitativa</a:t>
            </a:r>
          </a:p>
          <a:p>
            <a:pPr marL="769938" indent="-285750" eaLnBrk="1" hangingPunct="1">
              <a:buFont typeface="Wingdings" panose="05000000000000000000" pitchFamily="2" charset="2"/>
              <a:buChar char="ü"/>
              <a:defRPr/>
            </a:pPr>
            <a:r>
              <a:rPr lang="es-ES" sz="1500" b="1" dirty="0">
                <a:latin typeface="Calibri" pitchFamily="34" charset="0"/>
              </a:rPr>
              <a:t>     </a:t>
            </a:r>
            <a:r>
              <a:rPr lang="es-ES" sz="1600" b="1" dirty="0">
                <a:latin typeface="Calibri" pitchFamily="34" charset="0"/>
              </a:rPr>
              <a:t>Fortalezas</a:t>
            </a:r>
          </a:p>
          <a:p>
            <a:pPr marL="769938" indent="-285750" eaLnBrk="1" hangingPunct="1">
              <a:buFont typeface="Wingdings" panose="05000000000000000000" pitchFamily="2" charset="2"/>
              <a:buChar char="ü"/>
              <a:defRPr/>
            </a:pPr>
            <a:r>
              <a:rPr lang="es-ES" sz="1600" b="1" dirty="0">
                <a:latin typeface="Calibri" pitchFamily="34" charset="0"/>
              </a:rPr>
              <a:t>     Debilidades</a:t>
            </a:r>
          </a:p>
          <a:p>
            <a:pPr marL="769938" indent="-285750" eaLnBrk="1" hangingPunct="1">
              <a:buFont typeface="Wingdings" panose="05000000000000000000" pitchFamily="2" charset="2"/>
              <a:buChar char="ü"/>
              <a:defRPr/>
            </a:pPr>
            <a:r>
              <a:rPr lang="es-ES" sz="1600" b="1" dirty="0">
                <a:latin typeface="Calibri" pitchFamily="34" charset="0"/>
              </a:rPr>
              <a:t>     Avances y Mejoras</a:t>
            </a:r>
          </a:p>
          <a:p>
            <a:pPr marL="769938" indent="-285750" eaLnBrk="1" hangingPunct="1">
              <a:buFont typeface="Wingdings" panose="05000000000000000000" pitchFamily="2" charset="2"/>
              <a:buChar char="ü"/>
              <a:defRPr/>
            </a:pPr>
            <a:r>
              <a:rPr lang="es-ES" sz="1600" b="1" dirty="0">
                <a:latin typeface="Calibri" pitchFamily="34" charset="0"/>
              </a:rPr>
              <a:t>     Recomendaciones</a:t>
            </a:r>
          </a:p>
        </p:txBody>
      </p:sp>
      <p:pic>
        <p:nvPicPr>
          <p:cNvPr id="5" name="22 Imagen" descr="regla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00192" y="1705372"/>
            <a:ext cx="2520281"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412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 Rectángulo redondeado"/>
          <p:cNvSpPr/>
          <p:nvPr/>
        </p:nvSpPr>
        <p:spPr>
          <a:xfrm>
            <a:off x="107504" y="1633364"/>
            <a:ext cx="3024336"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2400" b="1" dirty="0">
                <a:solidFill>
                  <a:schemeClr val="accent4">
                    <a:lumMod val="75000"/>
                  </a:schemeClr>
                </a:solidFill>
                <a:latin typeface="Calibri" pitchFamily="34" charset="0"/>
              </a:rPr>
              <a:t>Calificación</a:t>
            </a:r>
          </a:p>
        </p:txBody>
      </p:sp>
      <p:sp>
        <p:nvSpPr>
          <p:cNvPr id="6" name="13 Rectángulo redondeado"/>
          <p:cNvSpPr/>
          <p:nvPr/>
        </p:nvSpPr>
        <p:spPr>
          <a:xfrm>
            <a:off x="3456360" y="1561356"/>
            <a:ext cx="1763712"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800" b="1" dirty="0">
                <a:solidFill>
                  <a:schemeClr val="accent4">
                    <a:lumMod val="75000"/>
                  </a:schemeClr>
                </a:solidFill>
                <a:latin typeface="Calibri" pitchFamily="34" charset="0"/>
              </a:rPr>
              <a:t>Observaciones</a:t>
            </a:r>
          </a:p>
        </p:txBody>
      </p:sp>
      <p:sp>
        <p:nvSpPr>
          <p:cNvPr id="7" name="14 Rectángulo redondeado"/>
          <p:cNvSpPr/>
          <p:nvPr/>
        </p:nvSpPr>
        <p:spPr>
          <a:xfrm>
            <a:off x="5328567" y="1561356"/>
            <a:ext cx="1763713"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800" b="1" dirty="0">
                <a:solidFill>
                  <a:schemeClr val="accent4">
                    <a:lumMod val="75000"/>
                  </a:schemeClr>
                </a:solidFill>
                <a:latin typeface="Calibri" pitchFamily="34" charset="0"/>
              </a:rPr>
              <a:t>Promedio por Criterio</a:t>
            </a:r>
          </a:p>
        </p:txBody>
      </p:sp>
      <p:sp>
        <p:nvSpPr>
          <p:cNvPr id="8" name="15 Rectángulo redondeado"/>
          <p:cNvSpPr/>
          <p:nvPr/>
        </p:nvSpPr>
        <p:spPr>
          <a:xfrm>
            <a:off x="7200775" y="1561356"/>
            <a:ext cx="1763713"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800" b="1" dirty="0">
                <a:solidFill>
                  <a:schemeClr val="accent4">
                    <a:lumMod val="75000"/>
                  </a:schemeClr>
                </a:solidFill>
                <a:latin typeface="Calibri" pitchFamily="34" charset="0"/>
              </a:rPr>
              <a:t>Calificación Total</a:t>
            </a:r>
          </a:p>
        </p:txBody>
      </p:sp>
      <p:sp>
        <p:nvSpPr>
          <p:cNvPr id="9" name="20 Rectángulo redondeado"/>
          <p:cNvSpPr/>
          <p:nvPr/>
        </p:nvSpPr>
        <p:spPr>
          <a:xfrm>
            <a:off x="3491285" y="2137420"/>
            <a:ext cx="1728787"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500" b="1" dirty="0">
                <a:solidFill>
                  <a:srgbClr val="000000"/>
                </a:solidFill>
                <a:latin typeface="Calibri" pitchFamily="34" charset="0"/>
              </a:rPr>
              <a:t>Podrá indicar o describir los criterios aplicados para efectos de asignar la calificación o mencionar los documentos o papeles de trabajo que soportan la calificación</a:t>
            </a:r>
          </a:p>
        </p:txBody>
      </p:sp>
      <p:sp>
        <p:nvSpPr>
          <p:cNvPr id="10" name="21 Rectángulo redondeado"/>
          <p:cNvSpPr/>
          <p:nvPr/>
        </p:nvSpPr>
        <p:spPr>
          <a:xfrm>
            <a:off x="5363492" y="2137420"/>
            <a:ext cx="1728788" cy="2880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500" b="1" dirty="0">
                <a:solidFill>
                  <a:srgbClr val="000000"/>
                </a:solidFill>
                <a:latin typeface="Calibri" pitchFamily="34" charset="0"/>
              </a:rPr>
              <a:t>Operación que realiza el sistema CHIP-Local en la validación.</a:t>
            </a:r>
          </a:p>
          <a:p>
            <a:pPr algn="ctr" eaLnBrk="1" hangingPunct="1">
              <a:defRPr/>
            </a:pPr>
            <a:endParaRPr lang="es-CO" sz="1500" b="1" dirty="0">
              <a:solidFill>
                <a:srgbClr val="000000"/>
              </a:solidFill>
              <a:latin typeface="Calibri" pitchFamily="34" charset="0"/>
            </a:endParaRPr>
          </a:p>
          <a:p>
            <a:pPr algn="ctr" eaLnBrk="1" hangingPunct="1">
              <a:defRPr/>
            </a:pPr>
            <a:r>
              <a:rPr lang="es-CO" sz="1500" b="1" dirty="0">
                <a:solidFill>
                  <a:srgbClr val="000000"/>
                </a:solidFill>
                <a:latin typeface="Calibri" pitchFamily="34" charset="0"/>
              </a:rPr>
              <a:t>Realiza el promedio de cada uno de los 32 criterios.</a:t>
            </a:r>
          </a:p>
        </p:txBody>
      </p:sp>
      <p:sp>
        <p:nvSpPr>
          <p:cNvPr id="11" name="22 Rectángulo redondeado"/>
          <p:cNvSpPr/>
          <p:nvPr/>
        </p:nvSpPr>
        <p:spPr>
          <a:xfrm>
            <a:off x="7237288" y="2137420"/>
            <a:ext cx="1727200" cy="2880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400" b="1" dirty="0">
                <a:solidFill>
                  <a:srgbClr val="000000"/>
                </a:solidFill>
                <a:latin typeface="Calibri" pitchFamily="34" charset="0"/>
              </a:rPr>
              <a:t>El sistema dividirá la sumatoria  de todos los puntajes obtenidos entre el total de criterios para evaluar la efectividad y existencia.  </a:t>
            </a:r>
          </a:p>
          <a:p>
            <a:pPr algn="ctr" eaLnBrk="1" hangingPunct="1">
              <a:defRPr/>
            </a:pPr>
            <a:r>
              <a:rPr lang="es-CO" sz="1400" b="1" dirty="0">
                <a:solidFill>
                  <a:srgbClr val="000000"/>
                </a:solidFill>
                <a:latin typeface="Calibri" pitchFamily="34" charset="0"/>
              </a:rPr>
              <a:t>El % obtenido se multiplicara por cinco.</a:t>
            </a:r>
          </a:p>
        </p:txBody>
      </p:sp>
      <p:pic>
        <p:nvPicPr>
          <p:cNvPr id="12" name="Imagen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3829208"/>
            <a:ext cx="3168352" cy="14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ítulo 2"/>
          <p:cNvSpPr>
            <a:spLocks noGrp="1"/>
          </p:cNvSpPr>
          <p:nvPr>
            <p:ph type="ctrTitle"/>
          </p:nvPr>
        </p:nvSpPr>
        <p:spPr>
          <a:xfrm>
            <a:off x="150220" y="241211"/>
            <a:ext cx="8742957" cy="816089"/>
          </a:xfrm>
        </p:spPr>
        <p:txBody>
          <a:bodyPr/>
          <a:lstStyle/>
          <a:p>
            <a:r>
              <a:rPr lang="es-CO" dirty="0"/>
              <a:t>Evaluación de Control Interno Contable</a:t>
            </a:r>
          </a:p>
        </p:txBody>
      </p:sp>
      <p:sp>
        <p:nvSpPr>
          <p:cNvPr id="14" name="Título 2"/>
          <p:cNvSpPr txBox="1">
            <a:spLocks/>
          </p:cNvSpPr>
          <p:nvPr/>
        </p:nvSpPr>
        <p:spPr>
          <a:xfrm>
            <a:off x="200051" y="1032976"/>
            <a:ext cx="8742957" cy="528380"/>
          </a:xfrm>
          <a:prstGeom prst="rect">
            <a:avLst/>
          </a:prstGeom>
        </p:spPr>
        <p:txBody>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sz="2500" kern="0" dirty="0">
                <a:solidFill>
                  <a:srgbClr val="00918E"/>
                </a:solidFill>
              </a:rPr>
              <a:t>Columnas en el aplicativo CHIP -Local</a:t>
            </a:r>
          </a:p>
        </p:txBody>
      </p:sp>
      <p:pic>
        <p:nvPicPr>
          <p:cNvPr id="1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210619"/>
            <a:ext cx="3275856" cy="158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0740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3145532"/>
            <a:ext cx="8641657"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1633364"/>
            <a:ext cx="5832648"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2"/>
          <p:cNvSpPr>
            <a:spLocks noGrp="1"/>
          </p:cNvSpPr>
          <p:nvPr>
            <p:ph type="ctrTitle"/>
          </p:nvPr>
        </p:nvSpPr>
        <p:spPr>
          <a:xfrm>
            <a:off x="150220" y="241211"/>
            <a:ext cx="8742957" cy="816089"/>
          </a:xfrm>
        </p:spPr>
        <p:txBody>
          <a:bodyPr/>
          <a:lstStyle/>
          <a:p>
            <a:r>
              <a:rPr lang="es-CO" dirty="0"/>
              <a:t>Evaluación de Control Interno Contable</a:t>
            </a:r>
          </a:p>
        </p:txBody>
      </p:sp>
      <p:sp>
        <p:nvSpPr>
          <p:cNvPr id="9" name="Título 2"/>
          <p:cNvSpPr txBox="1">
            <a:spLocks/>
          </p:cNvSpPr>
          <p:nvPr/>
        </p:nvSpPr>
        <p:spPr>
          <a:xfrm>
            <a:off x="251520" y="1057300"/>
            <a:ext cx="8742957" cy="816089"/>
          </a:xfrm>
          <a:prstGeom prst="rect">
            <a:avLst/>
          </a:prstGeom>
        </p:spPr>
        <p:txBody>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kern="0" dirty="0">
                <a:solidFill>
                  <a:srgbClr val="00918E"/>
                </a:solidFill>
              </a:rPr>
              <a:t>Calificación</a:t>
            </a:r>
          </a:p>
        </p:txBody>
      </p:sp>
    </p:spTree>
    <p:extLst>
      <p:ext uri="{BB962C8B-B14F-4D97-AF65-F5344CB8AC3E}">
        <p14:creationId xmlns:p14="http://schemas.microsoft.com/office/powerpoint/2010/main" val="3483367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50220" y="241211"/>
            <a:ext cx="8742957" cy="744081"/>
          </a:xfrm>
        </p:spPr>
        <p:txBody>
          <a:bodyPr/>
          <a:lstStyle/>
          <a:p>
            <a:r>
              <a:rPr lang="es-CO" dirty="0"/>
              <a:t>Para tener en cuenta …</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r="20503" b="8365"/>
          <a:stretch>
            <a:fillRect/>
          </a:stretch>
        </p:blipFill>
        <p:spPr bwMode="auto">
          <a:xfrm>
            <a:off x="35496" y="1139249"/>
            <a:ext cx="9073008" cy="457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42416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a:xfrm>
            <a:off x="125413" y="5323929"/>
            <a:ext cx="1905000" cy="269875"/>
          </a:xfrm>
        </p:spPr>
        <p:txBody>
          <a:bodyPr/>
          <a:lstStyle/>
          <a:p>
            <a:pPr>
              <a:defRPr/>
            </a:pPr>
            <a:fld id="{BD78BF63-D6E5-49D8-99EB-4D36175B83F1}" type="slidenum">
              <a:rPr lang="es-ES_tradnl" smtClean="0"/>
              <a:pPr>
                <a:defRPr/>
              </a:pPr>
              <a:t>45</a:t>
            </a:fld>
            <a:endParaRPr lang="es-ES_tradnl" dirty="0"/>
          </a:p>
        </p:txBody>
      </p:sp>
      <p:sp>
        <p:nvSpPr>
          <p:cNvPr id="5" name="8 Título"/>
          <p:cNvSpPr txBox="1">
            <a:spLocks/>
          </p:cNvSpPr>
          <p:nvPr/>
        </p:nvSpPr>
        <p:spPr bwMode="auto">
          <a:xfrm>
            <a:off x="913756" y="49188"/>
            <a:ext cx="7629475" cy="10041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t>CRONOGRAMA  DE  APLICACIÓN </a:t>
            </a:r>
            <a:br>
              <a:rPr lang="es-ES" altLang="es-ES" kern="0" dirty="0"/>
            </a:br>
            <a:r>
              <a:rPr lang="es-ES" altLang="es-ES" kern="0" dirty="0"/>
              <a:t>Resolución CGN  No. 193  de  2016</a:t>
            </a:r>
          </a:p>
        </p:txBody>
      </p:sp>
      <p:sp>
        <p:nvSpPr>
          <p:cNvPr id="6" name="22 Rectángulo"/>
          <p:cNvSpPr/>
          <p:nvPr/>
        </p:nvSpPr>
        <p:spPr bwMode="auto">
          <a:xfrm>
            <a:off x="395536" y="1278497"/>
            <a:ext cx="1440160" cy="612041"/>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TIPO</a:t>
            </a:r>
          </a:p>
          <a:p>
            <a:pPr algn="ctr" defTabSz="761970" eaLnBrk="0" hangingPunct="0"/>
            <a:r>
              <a:rPr lang="es-CO" sz="1500" b="1" dirty="0">
                <a:latin typeface="Times New Roman" pitchFamily="18" charset="0"/>
              </a:rPr>
              <a:t>ENTIDAD</a:t>
            </a:r>
          </a:p>
        </p:txBody>
      </p:sp>
      <p:sp>
        <p:nvSpPr>
          <p:cNvPr id="7" name="23 Rectángulo"/>
          <p:cNvSpPr/>
          <p:nvPr/>
        </p:nvSpPr>
        <p:spPr bwMode="auto">
          <a:xfrm>
            <a:off x="395536" y="2065412"/>
            <a:ext cx="1440160"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Empresas</a:t>
            </a:r>
          </a:p>
        </p:txBody>
      </p:sp>
      <p:sp>
        <p:nvSpPr>
          <p:cNvPr id="8" name="7 Rectángulo"/>
          <p:cNvSpPr/>
          <p:nvPr/>
        </p:nvSpPr>
        <p:spPr bwMode="auto">
          <a:xfrm>
            <a:off x="3842577" y="1249144"/>
            <a:ext cx="3100068" cy="312890"/>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FECHA</a:t>
            </a:r>
          </a:p>
        </p:txBody>
      </p:sp>
      <p:sp>
        <p:nvSpPr>
          <p:cNvPr id="9" name="8 Rectángulo"/>
          <p:cNvSpPr/>
          <p:nvPr/>
        </p:nvSpPr>
        <p:spPr bwMode="auto">
          <a:xfrm>
            <a:off x="3780995" y="2065412"/>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Publicación</a:t>
            </a:r>
          </a:p>
        </p:txBody>
      </p:sp>
      <p:sp>
        <p:nvSpPr>
          <p:cNvPr id="10" name="12 Rectángulo"/>
          <p:cNvSpPr/>
          <p:nvPr/>
        </p:nvSpPr>
        <p:spPr bwMode="auto">
          <a:xfrm>
            <a:off x="3831025" y="1561356"/>
            <a:ext cx="1583091" cy="332393"/>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DESDE</a:t>
            </a:r>
          </a:p>
        </p:txBody>
      </p:sp>
      <p:sp>
        <p:nvSpPr>
          <p:cNvPr id="11" name="13 Rectángulo"/>
          <p:cNvSpPr/>
          <p:nvPr/>
        </p:nvSpPr>
        <p:spPr bwMode="auto">
          <a:xfrm>
            <a:off x="5414117" y="1561356"/>
            <a:ext cx="1528528" cy="332393"/>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Primer informe</a:t>
            </a:r>
          </a:p>
        </p:txBody>
      </p:sp>
      <p:sp>
        <p:nvSpPr>
          <p:cNvPr id="12" name="14 Rectángulo"/>
          <p:cNvSpPr/>
          <p:nvPr/>
        </p:nvSpPr>
        <p:spPr bwMode="auto">
          <a:xfrm>
            <a:off x="5364088" y="2065412"/>
            <a:ext cx="144500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31/12/2016</a:t>
            </a:r>
          </a:p>
        </p:txBody>
      </p:sp>
      <p:sp>
        <p:nvSpPr>
          <p:cNvPr id="13" name="17 Rectángulo"/>
          <p:cNvSpPr/>
          <p:nvPr/>
        </p:nvSpPr>
        <p:spPr bwMode="auto">
          <a:xfrm>
            <a:off x="1835696" y="1277848"/>
            <a:ext cx="1643720" cy="606118"/>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endParaRPr lang="es-CO" sz="1500" b="1" dirty="0">
              <a:latin typeface="Times New Roman" pitchFamily="18" charset="0"/>
            </a:endParaRPr>
          </a:p>
          <a:p>
            <a:pPr algn="ctr" defTabSz="761970" eaLnBrk="0" hangingPunct="0"/>
            <a:r>
              <a:rPr lang="es-CO" sz="1500" b="1" dirty="0">
                <a:latin typeface="Times New Roman" pitchFamily="18" charset="0"/>
              </a:rPr>
              <a:t>RESOLUCIÓN</a:t>
            </a:r>
          </a:p>
        </p:txBody>
      </p:sp>
      <p:sp>
        <p:nvSpPr>
          <p:cNvPr id="14" name="18 Rectángulo"/>
          <p:cNvSpPr/>
          <p:nvPr/>
        </p:nvSpPr>
        <p:spPr bwMode="auto">
          <a:xfrm>
            <a:off x="1835696" y="2065412"/>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743/2013</a:t>
            </a:r>
          </a:p>
        </p:txBody>
      </p:sp>
      <p:sp>
        <p:nvSpPr>
          <p:cNvPr id="15" name="21 Rectángulo"/>
          <p:cNvSpPr/>
          <p:nvPr/>
        </p:nvSpPr>
        <p:spPr bwMode="auto">
          <a:xfrm>
            <a:off x="7164288" y="2065412"/>
            <a:ext cx="172819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2017  </a:t>
            </a:r>
          </a:p>
        </p:txBody>
      </p:sp>
      <p:sp>
        <p:nvSpPr>
          <p:cNvPr id="16" name="28 Rectángulo"/>
          <p:cNvSpPr/>
          <p:nvPr/>
        </p:nvSpPr>
        <p:spPr bwMode="auto">
          <a:xfrm>
            <a:off x="7158668" y="1201316"/>
            <a:ext cx="1805820" cy="792765"/>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PRESENTACIÓN INFORME ANUAL (28/02)</a:t>
            </a:r>
          </a:p>
        </p:txBody>
      </p:sp>
      <p:sp>
        <p:nvSpPr>
          <p:cNvPr id="17" name="29 Rectángulo"/>
          <p:cNvSpPr/>
          <p:nvPr/>
        </p:nvSpPr>
        <p:spPr bwMode="auto">
          <a:xfrm>
            <a:off x="395536" y="2641476"/>
            <a:ext cx="1440160"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Empresas</a:t>
            </a:r>
          </a:p>
        </p:txBody>
      </p:sp>
      <p:sp>
        <p:nvSpPr>
          <p:cNvPr id="18" name="30 Rectángulo"/>
          <p:cNvSpPr/>
          <p:nvPr/>
        </p:nvSpPr>
        <p:spPr bwMode="auto">
          <a:xfrm>
            <a:off x="3780995" y="2641476"/>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Publicación</a:t>
            </a:r>
          </a:p>
        </p:txBody>
      </p:sp>
      <p:sp>
        <p:nvSpPr>
          <p:cNvPr id="19" name="31 Rectángulo"/>
          <p:cNvSpPr/>
          <p:nvPr/>
        </p:nvSpPr>
        <p:spPr bwMode="auto">
          <a:xfrm>
            <a:off x="5364088" y="2641476"/>
            <a:ext cx="144500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31/12/2016</a:t>
            </a:r>
          </a:p>
        </p:txBody>
      </p:sp>
      <p:sp>
        <p:nvSpPr>
          <p:cNvPr id="20" name="32 Rectángulo"/>
          <p:cNvSpPr/>
          <p:nvPr/>
        </p:nvSpPr>
        <p:spPr bwMode="auto">
          <a:xfrm>
            <a:off x="1835696" y="2641476"/>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414/2014</a:t>
            </a:r>
          </a:p>
        </p:txBody>
      </p:sp>
      <p:sp>
        <p:nvSpPr>
          <p:cNvPr id="21" name="33 Rectángulo"/>
          <p:cNvSpPr/>
          <p:nvPr/>
        </p:nvSpPr>
        <p:spPr bwMode="auto">
          <a:xfrm>
            <a:off x="7158667" y="2641476"/>
            <a:ext cx="173381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2017</a:t>
            </a:r>
          </a:p>
        </p:txBody>
      </p:sp>
      <p:sp>
        <p:nvSpPr>
          <p:cNvPr id="22" name="34 Rectángulo"/>
          <p:cNvSpPr/>
          <p:nvPr/>
        </p:nvSpPr>
        <p:spPr bwMode="auto">
          <a:xfrm>
            <a:off x="395536" y="3173179"/>
            <a:ext cx="1440160"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Gobierno</a:t>
            </a:r>
          </a:p>
        </p:txBody>
      </p:sp>
      <p:sp>
        <p:nvSpPr>
          <p:cNvPr id="23" name="35 Rectángulo"/>
          <p:cNvSpPr/>
          <p:nvPr/>
        </p:nvSpPr>
        <p:spPr bwMode="auto">
          <a:xfrm>
            <a:off x="3780995" y="3173179"/>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01/01/2017</a:t>
            </a:r>
          </a:p>
        </p:txBody>
      </p:sp>
      <p:sp>
        <p:nvSpPr>
          <p:cNvPr id="24" name="36 Rectángulo"/>
          <p:cNvSpPr/>
          <p:nvPr/>
        </p:nvSpPr>
        <p:spPr bwMode="auto">
          <a:xfrm>
            <a:off x="5364088" y="3173179"/>
            <a:ext cx="144500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31/12/2017</a:t>
            </a:r>
          </a:p>
        </p:txBody>
      </p:sp>
      <p:sp>
        <p:nvSpPr>
          <p:cNvPr id="25" name="37 Rectángulo"/>
          <p:cNvSpPr/>
          <p:nvPr/>
        </p:nvSpPr>
        <p:spPr bwMode="auto">
          <a:xfrm>
            <a:off x="1835696" y="3173179"/>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533/2015</a:t>
            </a:r>
          </a:p>
        </p:txBody>
      </p:sp>
      <p:sp>
        <p:nvSpPr>
          <p:cNvPr id="26" name="38 Rectángulo"/>
          <p:cNvSpPr/>
          <p:nvPr/>
        </p:nvSpPr>
        <p:spPr bwMode="auto">
          <a:xfrm>
            <a:off x="7158669" y="3173179"/>
            <a:ext cx="1733811"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2018</a:t>
            </a:r>
          </a:p>
        </p:txBody>
      </p:sp>
      <p:sp>
        <p:nvSpPr>
          <p:cNvPr id="27" name="39 Rectángulo"/>
          <p:cNvSpPr/>
          <p:nvPr/>
        </p:nvSpPr>
        <p:spPr bwMode="auto">
          <a:xfrm>
            <a:off x="395536" y="3649588"/>
            <a:ext cx="1440160" cy="648071"/>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err="1">
                <a:latin typeface="Times New Roman" pitchFamily="18" charset="0"/>
              </a:rPr>
              <a:t>Emp</a:t>
            </a:r>
            <a:r>
              <a:rPr lang="es-CO" sz="2000" dirty="0">
                <a:latin typeface="Times New Roman" pitchFamily="18" charset="0"/>
              </a:rPr>
              <a:t>. SGSSS</a:t>
            </a:r>
          </a:p>
        </p:txBody>
      </p:sp>
      <p:sp>
        <p:nvSpPr>
          <p:cNvPr id="28" name="40 Rectángulo"/>
          <p:cNvSpPr/>
          <p:nvPr/>
        </p:nvSpPr>
        <p:spPr bwMode="auto">
          <a:xfrm>
            <a:off x="3780995" y="3793603"/>
            <a:ext cx="1655101"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01/01/2017</a:t>
            </a:r>
          </a:p>
        </p:txBody>
      </p:sp>
      <p:sp>
        <p:nvSpPr>
          <p:cNvPr id="29" name="41 Rectángulo"/>
          <p:cNvSpPr/>
          <p:nvPr/>
        </p:nvSpPr>
        <p:spPr bwMode="auto">
          <a:xfrm>
            <a:off x="5436096" y="3793603"/>
            <a:ext cx="1445002"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31/12/2017</a:t>
            </a:r>
          </a:p>
        </p:txBody>
      </p:sp>
      <p:sp>
        <p:nvSpPr>
          <p:cNvPr id="30" name="42 Rectángulo"/>
          <p:cNvSpPr/>
          <p:nvPr/>
        </p:nvSpPr>
        <p:spPr bwMode="auto">
          <a:xfrm>
            <a:off x="1835696" y="3765956"/>
            <a:ext cx="1571712"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663/2015</a:t>
            </a:r>
          </a:p>
        </p:txBody>
      </p:sp>
      <p:sp>
        <p:nvSpPr>
          <p:cNvPr id="31" name="43 Rectángulo"/>
          <p:cNvSpPr/>
          <p:nvPr/>
        </p:nvSpPr>
        <p:spPr bwMode="auto">
          <a:xfrm>
            <a:off x="7164288" y="3787678"/>
            <a:ext cx="1728192" cy="338318"/>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2018</a:t>
            </a:r>
          </a:p>
        </p:txBody>
      </p:sp>
      <p:sp>
        <p:nvSpPr>
          <p:cNvPr id="35" name="37 Rectángulo"/>
          <p:cNvSpPr/>
          <p:nvPr/>
        </p:nvSpPr>
        <p:spPr bwMode="auto">
          <a:xfrm>
            <a:off x="3707904" y="4405488"/>
            <a:ext cx="1571712"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706/2016</a:t>
            </a:r>
          </a:p>
        </p:txBody>
      </p:sp>
      <p:sp>
        <p:nvSpPr>
          <p:cNvPr id="37" name="37 Rectángulo"/>
          <p:cNvSpPr/>
          <p:nvPr/>
        </p:nvSpPr>
        <p:spPr bwMode="auto">
          <a:xfrm>
            <a:off x="3707904" y="4837536"/>
            <a:ext cx="1571712"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043/2017</a:t>
            </a:r>
          </a:p>
        </p:txBody>
      </p:sp>
      <p:sp>
        <p:nvSpPr>
          <p:cNvPr id="38" name="37 Rectángulo"/>
          <p:cNvSpPr/>
          <p:nvPr/>
        </p:nvSpPr>
        <p:spPr bwMode="auto">
          <a:xfrm>
            <a:off x="2267744" y="4405488"/>
            <a:ext cx="1440160"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Resolución</a:t>
            </a:r>
          </a:p>
        </p:txBody>
      </p:sp>
      <p:sp>
        <p:nvSpPr>
          <p:cNvPr id="39" name="37 Rectángulo"/>
          <p:cNvSpPr/>
          <p:nvPr/>
        </p:nvSpPr>
        <p:spPr bwMode="auto">
          <a:xfrm>
            <a:off x="2267744" y="4837535"/>
            <a:ext cx="1440160"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Resolución</a:t>
            </a:r>
          </a:p>
        </p:txBody>
      </p:sp>
    </p:spTree>
    <p:extLst>
      <p:ext uri="{BB962C8B-B14F-4D97-AF65-F5344CB8AC3E}">
        <p14:creationId xmlns:p14="http://schemas.microsoft.com/office/powerpoint/2010/main" val="4032902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46</a:t>
            </a:fld>
            <a:endParaRPr lang="es-ES_tradnl" dirty="0"/>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048" y="0"/>
            <a:ext cx="4139952" cy="220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413" y="2138771"/>
            <a:ext cx="9073008" cy="374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75098" y="0"/>
            <a:ext cx="3100958" cy="2281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458613">
            <a:off x="280845" y="-132937"/>
            <a:ext cx="2047367" cy="282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83302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par>
                          <p:cTn id="11" fill="hold">
                            <p:stCondLst>
                              <p:cond delay="20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3000"/>
                            </p:stCondLst>
                            <p:childTnLst>
                              <p:par>
                                <p:cTn id="19" presetID="3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135715" y="686579"/>
            <a:ext cx="702078" cy="4341843"/>
          </a:xfrm>
          <a:prstGeom prst="rect">
            <a:avLst/>
          </a:prstGeom>
          <a:solidFill>
            <a:srgbClr val="00F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CO"/>
          </a:p>
        </p:txBody>
      </p:sp>
      <p:sp>
        <p:nvSpPr>
          <p:cNvPr id="7" name="Rectángulo 10"/>
          <p:cNvSpPr/>
          <p:nvPr/>
        </p:nvSpPr>
        <p:spPr>
          <a:xfrm rot="4068638" flipV="1">
            <a:off x="1026496" y="746514"/>
            <a:ext cx="3083306" cy="4057302"/>
          </a:xfrm>
          <a:custGeom>
            <a:avLst/>
            <a:gdLst>
              <a:gd name="connsiteX0" fmla="*/ 0 w 812903"/>
              <a:gd name="connsiteY0" fmla="*/ 0 h 730576"/>
              <a:gd name="connsiteX1" fmla="*/ 812903 w 812903"/>
              <a:gd name="connsiteY1" fmla="*/ 0 h 730576"/>
              <a:gd name="connsiteX2" fmla="*/ 812903 w 812903"/>
              <a:gd name="connsiteY2" fmla="*/ 730576 h 730576"/>
              <a:gd name="connsiteX3" fmla="*/ 0 w 812903"/>
              <a:gd name="connsiteY3" fmla="*/ 730576 h 730576"/>
              <a:gd name="connsiteX4" fmla="*/ 0 w 812903"/>
              <a:gd name="connsiteY4" fmla="*/ 0 h 730576"/>
              <a:gd name="connsiteX0" fmla="*/ 0 w 953483"/>
              <a:gd name="connsiteY0" fmla="*/ 0 h 730576"/>
              <a:gd name="connsiteX1" fmla="*/ 812903 w 953483"/>
              <a:gd name="connsiteY1" fmla="*/ 0 h 730576"/>
              <a:gd name="connsiteX2" fmla="*/ 953483 w 953483"/>
              <a:gd name="connsiteY2" fmla="*/ 611998 h 730576"/>
              <a:gd name="connsiteX3" fmla="*/ 0 w 953483"/>
              <a:gd name="connsiteY3" fmla="*/ 730576 h 730576"/>
              <a:gd name="connsiteX4" fmla="*/ 0 w 953483"/>
              <a:gd name="connsiteY4" fmla="*/ 0 h 730576"/>
              <a:gd name="connsiteX0" fmla="*/ 111492 w 953483"/>
              <a:gd name="connsiteY0" fmla="*/ 0 h 732628"/>
              <a:gd name="connsiteX1" fmla="*/ 812903 w 953483"/>
              <a:gd name="connsiteY1" fmla="*/ 2052 h 732628"/>
              <a:gd name="connsiteX2" fmla="*/ 953483 w 953483"/>
              <a:gd name="connsiteY2" fmla="*/ 614050 h 732628"/>
              <a:gd name="connsiteX3" fmla="*/ 0 w 953483"/>
              <a:gd name="connsiteY3" fmla="*/ 732628 h 732628"/>
              <a:gd name="connsiteX4" fmla="*/ 111492 w 953483"/>
              <a:gd name="connsiteY4" fmla="*/ 0 h 732628"/>
              <a:gd name="connsiteX0" fmla="*/ 0 w 1021531"/>
              <a:gd name="connsiteY0" fmla="*/ 168821 h 730576"/>
              <a:gd name="connsiteX1" fmla="*/ 880951 w 1021531"/>
              <a:gd name="connsiteY1" fmla="*/ 0 h 730576"/>
              <a:gd name="connsiteX2" fmla="*/ 1021531 w 1021531"/>
              <a:gd name="connsiteY2" fmla="*/ 611998 h 730576"/>
              <a:gd name="connsiteX3" fmla="*/ 68048 w 1021531"/>
              <a:gd name="connsiteY3" fmla="*/ 730576 h 730576"/>
              <a:gd name="connsiteX4" fmla="*/ 0 w 1021531"/>
              <a:gd name="connsiteY4" fmla="*/ 168821 h 730576"/>
              <a:gd name="connsiteX0" fmla="*/ 0 w 1021531"/>
              <a:gd name="connsiteY0" fmla="*/ 176109 h 737864"/>
              <a:gd name="connsiteX1" fmla="*/ 879983 w 1021531"/>
              <a:gd name="connsiteY1" fmla="*/ 0 h 737864"/>
              <a:gd name="connsiteX2" fmla="*/ 1021531 w 1021531"/>
              <a:gd name="connsiteY2" fmla="*/ 619286 h 737864"/>
              <a:gd name="connsiteX3" fmla="*/ 68048 w 1021531"/>
              <a:gd name="connsiteY3" fmla="*/ 737864 h 737864"/>
              <a:gd name="connsiteX4" fmla="*/ 0 w 1021531"/>
              <a:gd name="connsiteY4" fmla="*/ 176109 h 737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531" h="737864">
                <a:moveTo>
                  <a:pt x="0" y="176109"/>
                </a:moveTo>
                <a:lnTo>
                  <a:pt x="879983" y="0"/>
                </a:lnTo>
                <a:lnTo>
                  <a:pt x="1021531" y="619286"/>
                </a:lnTo>
                <a:lnTo>
                  <a:pt x="68048" y="737864"/>
                </a:lnTo>
                <a:lnTo>
                  <a:pt x="0" y="176109"/>
                </a:lnTo>
                <a:close/>
              </a:path>
            </a:pathLst>
          </a:custGeom>
          <a:solidFill>
            <a:srgbClr val="009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CO"/>
          </a:p>
        </p:txBody>
      </p:sp>
      <p:sp>
        <p:nvSpPr>
          <p:cNvPr id="9" name="Rectángulo 8"/>
          <p:cNvSpPr/>
          <p:nvPr/>
        </p:nvSpPr>
        <p:spPr>
          <a:xfrm>
            <a:off x="1676400" y="690931"/>
            <a:ext cx="2462524" cy="4378566"/>
          </a:xfrm>
          <a:prstGeom prst="rect">
            <a:avLst/>
          </a:prstGeom>
          <a:solidFill>
            <a:srgbClr val="007D0B"/>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CO" dirty="0"/>
          </a:p>
        </p:txBody>
      </p:sp>
      <p:sp>
        <p:nvSpPr>
          <p:cNvPr id="11" name="CuadroTexto 10"/>
          <p:cNvSpPr txBox="1"/>
          <p:nvPr/>
        </p:nvSpPr>
        <p:spPr>
          <a:xfrm>
            <a:off x="1883425" y="3123249"/>
            <a:ext cx="1902276" cy="549074"/>
          </a:xfrm>
          <a:prstGeom prst="rect">
            <a:avLst/>
          </a:prstGeom>
          <a:noFill/>
        </p:spPr>
        <p:txBody>
          <a:bodyPr wrap="none" lIns="71323" tIns="35662" rIns="71323" bIns="35662" rtlCol="0">
            <a:spAutoFit/>
          </a:bodyPr>
          <a:lstStyle/>
          <a:p>
            <a:pPr algn="ctr"/>
            <a:r>
              <a:rPr lang="es-ES" sz="3100" spc="156" dirty="0">
                <a:solidFill>
                  <a:schemeClr val="bg1"/>
                </a:solidFill>
                <a:latin typeface="Kozuka Gothic Pro B" panose="020B0800000000000000" pitchFamily="34" charset="-128"/>
                <a:ea typeface="Kozuka Gothic Pro B" panose="020B0800000000000000" pitchFamily="34" charset="-128"/>
              </a:rPr>
              <a:t>DE MARZO</a:t>
            </a:r>
            <a:endParaRPr lang="es-CO" sz="3100" spc="156" dirty="0">
              <a:solidFill>
                <a:schemeClr val="bg1"/>
              </a:solidFill>
              <a:latin typeface="Kozuka Gothic Pro B" panose="020B0800000000000000" pitchFamily="34" charset="-128"/>
              <a:ea typeface="Kozuka Gothic Pro B" panose="020B0800000000000000" pitchFamily="34" charset="-128"/>
            </a:endParaRPr>
          </a:p>
        </p:txBody>
      </p:sp>
      <p:sp>
        <p:nvSpPr>
          <p:cNvPr id="12" name="CuadroTexto 11"/>
          <p:cNvSpPr txBox="1"/>
          <p:nvPr/>
        </p:nvSpPr>
        <p:spPr>
          <a:xfrm>
            <a:off x="1612888" y="3779210"/>
            <a:ext cx="2455056" cy="425964"/>
          </a:xfrm>
          <a:prstGeom prst="rect">
            <a:avLst/>
          </a:prstGeom>
          <a:noFill/>
        </p:spPr>
        <p:txBody>
          <a:bodyPr wrap="none" lIns="71323" tIns="35662" rIns="71323" bIns="35662" rtlCol="0">
            <a:spAutoFit/>
          </a:bodyPr>
          <a:lstStyle/>
          <a:p>
            <a:r>
              <a:rPr lang="es-ES" dirty="0">
                <a:solidFill>
                  <a:schemeClr val="accent4">
                    <a:lumMod val="60000"/>
                    <a:lumOff val="40000"/>
                  </a:schemeClr>
                </a:solidFill>
                <a:latin typeface="Kozuka Gothic Pro M" panose="020B0700000000000000" pitchFamily="34" charset="-128"/>
                <a:ea typeface="Kozuka Gothic Pro M" panose="020B0700000000000000" pitchFamily="34" charset="-128"/>
              </a:rPr>
              <a:t>    </a:t>
            </a:r>
            <a:r>
              <a:rPr lang="es-ES" sz="2200" dirty="0">
                <a:solidFill>
                  <a:srgbClr val="FFFF00"/>
                </a:solidFill>
                <a:latin typeface="Kozuka Gothic Pro M" panose="020B0700000000000000" pitchFamily="34" charset="-128"/>
                <a:ea typeface="Kozuka Gothic Pro M" panose="020B0700000000000000" pitchFamily="34" charset="-128"/>
              </a:rPr>
              <a:t>DIA DEL CONTADOR</a:t>
            </a:r>
            <a:endParaRPr lang="es-CO" sz="2200" dirty="0">
              <a:solidFill>
                <a:srgbClr val="FFFF00"/>
              </a:solidFill>
              <a:latin typeface="Kozuka Gothic Pro M" panose="020B0700000000000000" pitchFamily="34" charset="-128"/>
              <a:ea typeface="Kozuka Gothic Pro M" panose="020B0700000000000000" pitchFamily="34" charset="-128"/>
            </a:endParaRPr>
          </a:p>
        </p:txBody>
      </p:sp>
      <p:sp>
        <p:nvSpPr>
          <p:cNvPr id="14" name="CuadroTexto 13"/>
          <p:cNvSpPr txBox="1"/>
          <p:nvPr/>
        </p:nvSpPr>
        <p:spPr>
          <a:xfrm>
            <a:off x="2194116" y="1326109"/>
            <a:ext cx="975164" cy="2057179"/>
          </a:xfrm>
          <a:prstGeom prst="rect">
            <a:avLst/>
          </a:prstGeom>
          <a:noFill/>
        </p:spPr>
        <p:txBody>
          <a:bodyPr wrap="none" lIns="71323" tIns="35662" rIns="71323" bIns="35662" rtlCol="0">
            <a:spAutoFit/>
          </a:bodyPr>
          <a:lstStyle/>
          <a:p>
            <a:pPr algn="ctr"/>
            <a:r>
              <a:rPr lang="es-ES" sz="12900" spc="156" dirty="0">
                <a:solidFill>
                  <a:schemeClr val="bg1"/>
                </a:solidFill>
                <a:latin typeface="Kozuka Gothic Pro B" panose="020B0800000000000000" pitchFamily="34" charset="-128"/>
                <a:ea typeface="Kozuka Gothic Pro B" panose="020B0800000000000000" pitchFamily="34" charset="-128"/>
              </a:rPr>
              <a:t>1</a:t>
            </a:r>
            <a:endParaRPr lang="es-CO" sz="12900" spc="156" dirty="0">
              <a:solidFill>
                <a:schemeClr val="bg1"/>
              </a:solidFill>
              <a:latin typeface="Kozuka Gothic Pro B" panose="020B0800000000000000" pitchFamily="34" charset="-128"/>
              <a:ea typeface="Kozuka Gothic Pro B" panose="020B0800000000000000" pitchFamily="34" charset="-128"/>
            </a:endParaRPr>
          </a:p>
        </p:txBody>
      </p:sp>
      <p:sp>
        <p:nvSpPr>
          <p:cNvPr id="15" name="CuadroTexto 14"/>
          <p:cNvSpPr txBox="1"/>
          <p:nvPr/>
        </p:nvSpPr>
        <p:spPr>
          <a:xfrm>
            <a:off x="2807194" y="1675552"/>
            <a:ext cx="554570" cy="856851"/>
          </a:xfrm>
          <a:prstGeom prst="rect">
            <a:avLst/>
          </a:prstGeom>
          <a:noFill/>
        </p:spPr>
        <p:txBody>
          <a:bodyPr wrap="square" lIns="71323" tIns="35662" rIns="71323" bIns="35662" rtlCol="0">
            <a:spAutoFit/>
          </a:bodyPr>
          <a:lstStyle/>
          <a:p>
            <a:r>
              <a:rPr lang="es-ES" sz="5100" dirty="0">
                <a:solidFill>
                  <a:schemeClr val="bg1"/>
                </a:solidFill>
              </a:rPr>
              <a:t>O</a:t>
            </a:r>
            <a:endParaRPr lang="es-CO" sz="5100" dirty="0">
              <a:solidFill>
                <a:schemeClr val="bg1"/>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38923" y="707745"/>
            <a:ext cx="3925577" cy="4361753"/>
          </a:xfrm>
          <a:prstGeom prst="rect">
            <a:avLst/>
          </a:prstGeom>
          <a:ln>
            <a:solidFill>
              <a:schemeClr val="tx1"/>
            </a:solidFill>
          </a:ln>
        </p:spPr>
      </p:pic>
      <p:sp>
        <p:nvSpPr>
          <p:cNvPr id="17" name="CuadroTexto 16"/>
          <p:cNvSpPr txBox="1"/>
          <p:nvPr/>
        </p:nvSpPr>
        <p:spPr>
          <a:xfrm>
            <a:off x="6499026" y="4165245"/>
            <a:ext cx="953294" cy="564463"/>
          </a:xfrm>
          <a:prstGeom prst="rect">
            <a:avLst/>
          </a:prstGeom>
          <a:noFill/>
        </p:spPr>
        <p:txBody>
          <a:bodyPr wrap="square" lIns="71323" tIns="35662" rIns="71323" bIns="35662" rtlCol="0">
            <a:spAutoFit/>
          </a:bodyPr>
          <a:lstStyle/>
          <a:p>
            <a:r>
              <a:rPr lang="es-ES" dirty="0">
                <a:solidFill>
                  <a:schemeClr val="bg1"/>
                </a:solidFill>
              </a:rPr>
              <a:t> </a:t>
            </a:r>
            <a:r>
              <a:rPr lang="es-ES" sz="3200" b="1" dirty="0">
                <a:solidFill>
                  <a:schemeClr val="bg1"/>
                </a:solidFill>
              </a:rPr>
              <a:t>2017</a:t>
            </a:r>
            <a:endParaRPr lang="es-CO" sz="3200" b="1" dirty="0">
              <a:solidFill>
                <a:schemeClr val="bg1"/>
              </a:solidFill>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1760" y="4369667"/>
            <a:ext cx="863486" cy="59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5896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9"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dissolve">
                                      <p:cBhvr>
                                        <p:cTn id="23" dur="17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5</a:t>
            </a:fld>
            <a:endParaRPr lang="es-ES_tradnl" dirty="0"/>
          </a:p>
        </p:txBody>
      </p:sp>
      <p:sp>
        <p:nvSpPr>
          <p:cNvPr id="4" name="3 Rectángulo"/>
          <p:cNvSpPr/>
          <p:nvPr/>
        </p:nvSpPr>
        <p:spPr>
          <a:xfrm>
            <a:off x="125413" y="2273305"/>
            <a:ext cx="9018587" cy="1077218"/>
          </a:xfrm>
          <a:prstGeom prst="rect">
            <a:avLst/>
          </a:prstGeom>
        </p:spPr>
        <p:txBody>
          <a:bodyPr wrap="square">
            <a:spAutoFit/>
          </a:bodyPr>
          <a:lstStyle/>
          <a:p>
            <a:pPr algn="ctr"/>
            <a:r>
              <a:rPr lang="es-CO" sz="3200" b="1" dirty="0">
                <a:solidFill>
                  <a:schemeClr val="bg1"/>
                </a:solidFill>
              </a:rPr>
              <a:t>CONVERGENCIA  CONTABLE   PÚBLICA  Y </a:t>
            </a:r>
          </a:p>
          <a:p>
            <a:pPr algn="ctr"/>
            <a:r>
              <a:rPr lang="es-CO" sz="3200" b="1" dirty="0">
                <a:solidFill>
                  <a:schemeClr val="bg1"/>
                </a:solidFill>
              </a:rPr>
              <a:t>CONTROL  INTERNO  CONTABLE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9832" y="3309144"/>
            <a:ext cx="2553569" cy="234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01335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6</a:t>
            </a:fld>
            <a:endParaRPr lang="es-ES_tradnl" dirty="0"/>
          </a:p>
        </p:txBody>
      </p:sp>
      <p:sp>
        <p:nvSpPr>
          <p:cNvPr id="5" name="Rectángulo 4"/>
          <p:cNvSpPr/>
          <p:nvPr/>
        </p:nvSpPr>
        <p:spPr>
          <a:xfrm>
            <a:off x="107504" y="49188"/>
            <a:ext cx="8911083" cy="954107"/>
          </a:xfrm>
          <a:prstGeom prst="rect">
            <a:avLst/>
          </a:prstGeom>
        </p:spPr>
        <p:txBody>
          <a:bodyPr wrap="square">
            <a:spAutoFit/>
          </a:bodyPr>
          <a:lstStyle/>
          <a:p>
            <a:pPr algn="ctr"/>
            <a:r>
              <a:rPr lang="es-CO" sz="2800" b="1" dirty="0"/>
              <a:t>Estrategia de Convergencia a Normas Internacionales de</a:t>
            </a:r>
          </a:p>
          <a:p>
            <a:pPr algn="ctr"/>
            <a:r>
              <a:rPr lang="es-CO" sz="2800" b="1" dirty="0"/>
              <a:t>     Contabilidad del Sector Público - NICSP y NIIF</a:t>
            </a:r>
          </a:p>
        </p:txBody>
      </p:sp>
      <p:pic>
        <p:nvPicPr>
          <p:cNvPr id="6" name="5 Imagen"/>
          <p:cNvPicPr/>
          <p:nvPr/>
        </p:nvPicPr>
        <p:blipFill>
          <a:blip r:embed="rId2">
            <a:extLst>
              <a:ext uri="{28A0092B-C50C-407E-A947-70E740481C1C}">
                <a14:useLocalDpi xmlns:a14="http://schemas.microsoft.com/office/drawing/2010/main"/>
              </a:ext>
            </a:extLst>
          </a:blip>
          <a:stretch>
            <a:fillRect/>
          </a:stretch>
        </p:blipFill>
        <p:spPr>
          <a:xfrm>
            <a:off x="611560" y="1849388"/>
            <a:ext cx="3024336" cy="3865612"/>
          </a:xfrm>
          <a:prstGeom prst="rect">
            <a:avLst/>
          </a:prstGeom>
        </p:spPr>
      </p:pic>
      <p:sp>
        <p:nvSpPr>
          <p:cNvPr id="7" name="Rectángulo 6"/>
          <p:cNvSpPr/>
          <p:nvPr/>
        </p:nvSpPr>
        <p:spPr>
          <a:xfrm>
            <a:off x="4644008" y="2626668"/>
            <a:ext cx="3384376" cy="646331"/>
          </a:xfrm>
          <a:prstGeom prst="rect">
            <a:avLst/>
          </a:prstGeom>
        </p:spPr>
        <p:txBody>
          <a:bodyPr wrap="square">
            <a:spAutoFit/>
          </a:bodyPr>
          <a:lstStyle/>
          <a:p>
            <a:r>
              <a:rPr lang="es-CO" sz="3600" b="1" dirty="0"/>
              <a:t>Una Realidad</a:t>
            </a:r>
            <a:endParaRPr lang="es-CO" sz="3600" dirty="0"/>
          </a:p>
        </p:txBody>
      </p:sp>
      <p:pic>
        <p:nvPicPr>
          <p:cNvPr id="8" name="Imagen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49719">
            <a:off x="1187625" y="1057300"/>
            <a:ext cx="5256584" cy="1296144"/>
          </a:xfrm>
          <a:prstGeom prst="rect">
            <a:avLst/>
          </a:prstGeom>
        </p:spPr>
      </p:pic>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3968" y="3176386"/>
            <a:ext cx="3240360" cy="2538614"/>
          </a:xfrm>
          <a:prstGeom prst="rect">
            <a:avLst/>
          </a:prstGeom>
        </p:spPr>
      </p:pic>
    </p:spTree>
    <p:extLst>
      <p:ext uri="{BB962C8B-B14F-4D97-AF65-F5344CB8AC3E}">
        <p14:creationId xmlns:p14="http://schemas.microsoft.com/office/powerpoint/2010/main" val="2896585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texto 9"/>
          <p:cNvSpPr>
            <a:spLocks noGrp="1"/>
          </p:cNvSpPr>
          <p:nvPr>
            <p:ph type="body" sz="quarter" idx="18"/>
          </p:nvPr>
        </p:nvSpPr>
        <p:spPr/>
        <p:txBody>
          <a:bodyPr/>
          <a:lstStyle/>
          <a:p>
            <a:endParaRPr lang="es-CO"/>
          </a:p>
        </p:txBody>
      </p:sp>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7</a:t>
            </a:fld>
            <a:endParaRPr lang="es-ES_tradnl" dirty="0"/>
          </a:p>
        </p:txBody>
      </p:sp>
      <p:pic>
        <p:nvPicPr>
          <p:cNvPr id="4" name="Imagen 2"/>
          <p:cNvPicPr>
            <a:picLocks noChangeAspect="1"/>
          </p:cNvPicPr>
          <p:nvPr/>
        </p:nvPicPr>
        <p:blipFill>
          <a:blip r:embed="rId2"/>
          <a:stretch>
            <a:fillRect/>
          </a:stretch>
        </p:blipFill>
        <p:spPr>
          <a:xfrm>
            <a:off x="6388362" y="6615"/>
            <a:ext cx="2792150" cy="3488138"/>
          </a:xfrm>
          <a:prstGeom prst="rect">
            <a:avLst/>
          </a:prstGeom>
        </p:spPr>
      </p:pic>
      <p:pic>
        <p:nvPicPr>
          <p:cNvPr id="5" name="Imagen 3"/>
          <p:cNvPicPr>
            <a:picLocks noChangeAspect="1"/>
          </p:cNvPicPr>
          <p:nvPr/>
        </p:nvPicPr>
        <p:blipFill>
          <a:blip r:embed="rId3"/>
          <a:stretch>
            <a:fillRect/>
          </a:stretch>
        </p:blipFill>
        <p:spPr>
          <a:xfrm>
            <a:off x="323528" y="1357334"/>
            <a:ext cx="2268253" cy="1932214"/>
          </a:xfrm>
          <a:prstGeom prst="rect">
            <a:avLst/>
          </a:prstGeom>
        </p:spPr>
      </p:pic>
      <p:sp>
        <p:nvSpPr>
          <p:cNvPr id="6" name="Rectángulo 12"/>
          <p:cNvSpPr/>
          <p:nvPr/>
        </p:nvSpPr>
        <p:spPr bwMode="auto">
          <a:xfrm>
            <a:off x="0" y="3494753"/>
            <a:ext cx="9108504" cy="222024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238115" indent="-238115" algn="just">
              <a:buFont typeface="Wingdings" panose="05000000000000000000" pitchFamily="2" charset="2"/>
              <a:buChar char="ü"/>
            </a:pPr>
            <a:r>
              <a:rPr lang="es-CO" sz="1900" b="1" dirty="0"/>
              <a:t>Cuarta nación en extensión territorial de América del Sur y, con alrededor de 48 millones de habitantes, tercera en población de América Latina. Tercera nación del mundo con mayor cantidad de hispanohablantes. Posee una población multicultural, en regiones y razas.</a:t>
            </a:r>
          </a:p>
          <a:p>
            <a:pPr marL="238115" indent="-238115" algn="just">
              <a:buFont typeface="Wingdings" panose="05000000000000000000" pitchFamily="2" charset="2"/>
              <a:buChar char="ü"/>
            </a:pPr>
            <a:r>
              <a:rPr lang="es-CO" sz="1900" b="1" dirty="0"/>
              <a:t>Población en su mayoría, resultado del mestizaje entre europeos, indígenas y africanos, con minorías de indígenas y afrodescendientes.</a:t>
            </a:r>
          </a:p>
          <a:p>
            <a:pPr marL="238115" indent="-238115" algn="just">
              <a:buFont typeface="Wingdings" panose="05000000000000000000" pitchFamily="2" charset="2"/>
              <a:buChar char="ü"/>
            </a:pPr>
            <a:r>
              <a:rPr lang="es-CO" sz="1900" b="1" dirty="0"/>
              <a:t>Con una superficie de 2.129.748 km², de los cuales 1.141.748 km² corresponden a su territorio continental y los restantes 988.000 km² a su extensión marítima.</a:t>
            </a:r>
            <a:endParaRPr lang="es-CO" sz="1900" b="1" dirty="0">
              <a:latin typeface="Times New Roman" pitchFamily="18" charset="0"/>
            </a:endParaRPr>
          </a:p>
        </p:txBody>
      </p:sp>
      <p:sp>
        <p:nvSpPr>
          <p:cNvPr id="7" name="Rectángulo 13"/>
          <p:cNvSpPr/>
          <p:nvPr/>
        </p:nvSpPr>
        <p:spPr bwMode="auto">
          <a:xfrm>
            <a:off x="2591780" y="1237321"/>
            <a:ext cx="3796582" cy="2160239"/>
          </a:xfrm>
          <a:prstGeom prst="rect">
            <a:avLst/>
          </a:prstGeom>
          <a:solidFill>
            <a:schemeClr val="accent2">
              <a:lumMod val="20000"/>
              <a:lumOff val="8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a:spcBef>
                <a:spcPct val="0"/>
              </a:spcBef>
            </a:pPr>
            <a:r>
              <a:rPr lang="es-CO" sz="1750" b="1" dirty="0"/>
              <a:t>República  unitaria de América situada en la región noroccidental de América del Sur. Es un estado social y democrático cuya forma de gobierno es presidencialista. Organizada políticamente en 32 departamentos y un distrito capital Bogotá D.C.</a:t>
            </a:r>
            <a:endParaRPr lang="es-CO" sz="1750" b="1" dirty="0">
              <a:latin typeface="Times New Roman" pitchFamily="18" charset="0"/>
            </a:endParaRPr>
          </a:p>
        </p:txBody>
      </p:sp>
      <p:pic>
        <p:nvPicPr>
          <p:cNvPr id="8" name="Imagen 14"/>
          <p:cNvPicPr>
            <a:picLocks noChangeAspect="1"/>
          </p:cNvPicPr>
          <p:nvPr/>
        </p:nvPicPr>
        <p:blipFill>
          <a:blip r:embed="rId4"/>
          <a:stretch>
            <a:fillRect/>
          </a:stretch>
        </p:blipFill>
        <p:spPr>
          <a:xfrm>
            <a:off x="-36512" y="1"/>
            <a:ext cx="3646143" cy="1117307"/>
          </a:xfrm>
          <a:prstGeom prst="rect">
            <a:avLst/>
          </a:prstGeom>
        </p:spPr>
      </p:pic>
      <p:pic>
        <p:nvPicPr>
          <p:cNvPr id="9"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1640" y="337220"/>
            <a:ext cx="5616624" cy="1584176"/>
          </a:xfrm>
          <a:prstGeom prst="rect">
            <a:avLst/>
          </a:prstGeom>
        </p:spPr>
      </p:pic>
    </p:spTree>
    <p:extLst>
      <p:ext uri="{BB962C8B-B14F-4D97-AF65-F5344CB8AC3E}">
        <p14:creationId xmlns:p14="http://schemas.microsoft.com/office/powerpoint/2010/main" val="425850057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8</a:t>
            </a:fld>
            <a:endParaRPr lang="es-ES_tradnl" dirty="0"/>
          </a:p>
        </p:txBody>
      </p:sp>
      <p:sp>
        <p:nvSpPr>
          <p:cNvPr id="8" name="18 CuadroTexto"/>
          <p:cNvSpPr txBox="1"/>
          <p:nvPr/>
        </p:nvSpPr>
        <p:spPr>
          <a:xfrm>
            <a:off x="0" y="-598884"/>
            <a:ext cx="9036496" cy="1631024"/>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200" b="1" dirty="0">
                <a:latin typeface="+mn-lt"/>
              </a:rPr>
              <a:t>G E R E N C I A   Y </a:t>
            </a:r>
          </a:p>
          <a:p>
            <a:pPr algn="just"/>
            <a:r>
              <a:rPr lang="es-CO" sz="3200" b="1" dirty="0">
                <a:latin typeface="+mn-lt"/>
              </a:rPr>
              <a:t>             C O N T A B I L I D A D     P Ú B L I C A </a:t>
            </a:r>
          </a:p>
        </p:txBody>
      </p:sp>
      <p:sp>
        <p:nvSpPr>
          <p:cNvPr id="9" name="Rectángulo 7"/>
          <p:cNvSpPr/>
          <p:nvPr/>
        </p:nvSpPr>
        <p:spPr>
          <a:xfrm>
            <a:off x="179512" y="985292"/>
            <a:ext cx="8640960" cy="729832"/>
          </a:xfrm>
          <a:prstGeom prst="rect">
            <a:avLst/>
          </a:prstGeom>
          <a:solidFill>
            <a:schemeClr val="accent6">
              <a:lumMod val="20000"/>
              <a:lumOff val="80000"/>
            </a:schemeClr>
          </a:solidFill>
          <a:ln w="76200">
            <a:solidFill>
              <a:srgbClr val="00666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tx1"/>
                </a:solidFill>
                <a:latin typeface="Calibri" panose="020F0502020204030204" pitchFamily="34" charset="0"/>
                <a:cs typeface="Calibri" panose="020F0502020204030204" pitchFamily="34" charset="0"/>
              </a:rPr>
              <a:t>GENERADORA DE VALOR PARA UN PAÍS DE</a:t>
            </a:r>
          </a:p>
          <a:p>
            <a:pPr algn="ctr"/>
            <a:r>
              <a:rPr lang="es-CO" sz="2800" b="1" dirty="0">
                <a:solidFill>
                  <a:schemeClr val="tx1"/>
                </a:solidFill>
                <a:latin typeface="Calibri" panose="020F0502020204030204" pitchFamily="34" charset="0"/>
                <a:cs typeface="Calibri" panose="020F0502020204030204" pitchFamily="34" charset="0"/>
              </a:rPr>
              <a:t>BUENAS PRÁCTICAS DE GOBIERNO.</a:t>
            </a:r>
          </a:p>
        </p:txBody>
      </p:sp>
      <p:sp>
        <p:nvSpPr>
          <p:cNvPr id="10" name="Flecha abajo 9"/>
          <p:cNvSpPr/>
          <p:nvPr/>
        </p:nvSpPr>
        <p:spPr bwMode="auto">
          <a:xfrm>
            <a:off x="4067944" y="1855120"/>
            <a:ext cx="403860" cy="282300"/>
          </a:xfrm>
          <a:prstGeom prst="downArrow">
            <a:avLst/>
          </a:prstGeom>
          <a:solidFill>
            <a:schemeClr val="tx2">
              <a:lumMod val="95000"/>
              <a:lumOff val="5000"/>
            </a:schemeClr>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1" name="3 Rectángulo"/>
          <p:cNvSpPr/>
          <p:nvPr/>
        </p:nvSpPr>
        <p:spPr>
          <a:xfrm>
            <a:off x="0" y="2137420"/>
            <a:ext cx="9108504" cy="1200329"/>
          </a:xfrm>
          <a:prstGeom prst="rect">
            <a:avLst/>
          </a:prstGeom>
        </p:spPr>
        <p:txBody>
          <a:bodyPr wrap="square">
            <a:spAutoFit/>
          </a:bodyPr>
          <a:lstStyle/>
          <a:p>
            <a:pPr algn="ctr">
              <a:spcBef>
                <a:spcPct val="0"/>
              </a:spcBef>
              <a:spcAft>
                <a:spcPct val="25000"/>
              </a:spcAft>
            </a:pPr>
            <a:r>
              <a:rPr lang="en-GB" altLang="es-CO" sz="2400" b="1" dirty="0">
                <a:solidFill>
                  <a:schemeClr val="bg1"/>
                </a:solidFill>
              </a:rPr>
              <a:t>Contabilidad para el </a:t>
            </a:r>
            <a:r>
              <a:rPr lang="en-GB" altLang="es-CO" sz="2400" b="1" u="sng" dirty="0">
                <a:solidFill>
                  <a:schemeClr val="bg1"/>
                </a:solidFill>
              </a:rPr>
              <a:t>Buen Gobierno</a:t>
            </a:r>
            <a:r>
              <a:rPr lang="en-GB" altLang="es-CO" sz="2400" b="1" dirty="0">
                <a:solidFill>
                  <a:schemeClr val="bg1"/>
                </a:solidFill>
              </a:rPr>
              <a:t> de las </a:t>
            </a:r>
            <a:r>
              <a:rPr lang="en-GB" altLang="es-CO" sz="2400" b="1" dirty="0" err="1">
                <a:solidFill>
                  <a:schemeClr val="bg1"/>
                </a:solidFill>
              </a:rPr>
              <a:t>organizaciones</a:t>
            </a:r>
            <a:r>
              <a:rPr lang="en-GB" altLang="es-CO" sz="2400" b="1" dirty="0">
                <a:solidFill>
                  <a:schemeClr val="bg1"/>
                </a:solidFill>
              </a:rPr>
              <a:t> </a:t>
            </a:r>
            <a:r>
              <a:rPr lang="en-GB" altLang="es-CO" sz="2400" b="1" dirty="0" err="1">
                <a:solidFill>
                  <a:schemeClr val="bg1"/>
                </a:solidFill>
              </a:rPr>
              <a:t>adecuación</a:t>
            </a:r>
            <a:r>
              <a:rPr lang="en-GB" altLang="es-CO" sz="2400" b="1" dirty="0">
                <a:solidFill>
                  <a:schemeClr val="bg1"/>
                </a:solidFill>
              </a:rPr>
              <a:t> de la Contabilidad Pública a un </a:t>
            </a:r>
            <a:r>
              <a:rPr lang="en-GB" altLang="es-CO" sz="2400" b="1" u="sng" dirty="0">
                <a:solidFill>
                  <a:schemeClr val="bg1"/>
                </a:solidFill>
              </a:rPr>
              <a:t>nuevo concepto de Rendición de Cuentas</a:t>
            </a:r>
            <a:r>
              <a:rPr lang="en-GB" altLang="es-CO" sz="2400" b="1" dirty="0">
                <a:solidFill>
                  <a:schemeClr val="bg1"/>
                </a:solidFill>
              </a:rPr>
              <a:t> (“Accountability”).</a:t>
            </a:r>
          </a:p>
        </p:txBody>
      </p:sp>
      <p:sp>
        <p:nvSpPr>
          <p:cNvPr id="12" name="Rectangle 2050"/>
          <p:cNvSpPr txBox="1">
            <a:spLocks noChangeArrowheads="1"/>
          </p:cNvSpPr>
          <p:nvPr/>
        </p:nvSpPr>
        <p:spPr>
          <a:xfrm>
            <a:off x="0" y="3217540"/>
            <a:ext cx="9144000" cy="1510412"/>
          </a:xfrm>
          <a:prstGeom prst="rect">
            <a:avLst/>
          </a:prstGeom>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3000" b="1" dirty="0">
                <a:solidFill>
                  <a:schemeClr val="tx1"/>
                </a:solidFill>
              </a:rPr>
              <a:t>A partir de experiencia, en qué consiste “La Nueva Gerencia Pública” ?  (</a:t>
            </a:r>
            <a:r>
              <a:rPr lang="es-MX" altLang="es-CO" sz="3000" b="1" i="1" dirty="0">
                <a:solidFill>
                  <a:schemeClr val="tx1"/>
                </a:solidFill>
              </a:rPr>
              <a:t>New </a:t>
            </a:r>
            <a:r>
              <a:rPr lang="es-MX" altLang="es-CO" sz="3000" b="1" i="1" dirty="0" err="1">
                <a:solidFill>
                  <a:schemeClr val="tx1"/>
                </a:solidFill>
              </a:rPr>
              <a:t>Public</a:t>
            </a:r>
            <a:r>
              <a:rPr lang="es-MX" altLang="es-CO" sz="3000" b="1" i="1" dirty="0">
                <a:solidFill>
                  <a:schemeClr val="tx1"/>
                </a:solidFill>
              </a:rPr>
              <a:t> Management</a:t>
            </a:r>
            <a:r>
              <a:rPr lang="es-MX" altLang="es-CO" sz="3000" b="1" dirty="0">
                <a:solidFill>
                  <a:schemeClr val="tx1"/>
                </a:solidFill>
              </a:rPr>
              <a:t>)</a:t>
            </a:r>
          </a:p>
        </p:txBody>
      </p:sp>
      <p:sp>
        <p:nvSpPr>
          <p:cNvPr id="13" name="Rectangle 2051"/>
          <p:cNvSpPr txBox="1">
            <a:spLocks noChangeArrowheads="1"/>
          </p:cNvSpPr>
          <p:nvPr/>
        </p:nvSpPr>
        <p:spPr>
          <a:xfrm>
            <a:off x="179512" y="4225652"/>
            <a:ext cx="8784976" cy="1440160"/>
          </a:xfrm>
          <a:prstGeom prst="rect">
            <a:avLst/>
          </a:prstGeom>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just"/>
            <a:r>
              <a:rPr lang="es-CO" altLang="es-CO" sz="2300" b="1" dirty="0"/>
              <a:t>La  “</a:t>
            </a:r>
            <a:r>
              <a:rPr lang="es-CO" altLang="es-CO" sz="2300" b="1" i="1" u="sng" dirty="0"/>
              <a:t>Nueva Ger</a:t>
            </a:r>
            <a:r>
              <a:rPr lang="es-CO" altLang="es-CO" sz="2300" b="1" i="1" u="sng" dirty="0">
                <a:cs typeface="Arial" pitchFamily="34" charset="0"/>
              </a:rPr>
              <a:t>e</a:t>
            </a:r>
            <a:r>
              <a:rPr lang="es-CO" altLang="es-CO" sz="2300" b="1" i="1" u="sng" dirty="0"/>
              <a:t>ncia Pública</a:t>
            </a:r>
            <a:r>
              <a:rPr lang="es-CO" altLang="es-CO" sz="2300" b="1" dirty="0"/>
              <a:t>” intenta trasladar la cultura de orienta</a:t>
            </a:r>
            <a:r>
              <a:rPr lang="es-CO" altLang="es-CO" sz="2300" b="1" dirty="0">
                <a:cs typeface="Arial" pitchFamily="34" charset="0"/>
              </a:rPr>
              <a:t>ción  de los</a:t>
            </a:r>
            <a:r>
              <a:rPr lang="es-CO" altLang="es-CO" sz="2300" b="1" dirty="0"/>
              <a:t>  resultados a las organiza</a:t>
            </a:r>
            <a:r>
              <a:rPr lang="es-CO" altLang="es-CO" sz="2300" b="1" dirty="0">
                <a:cs typeface="Arial" pitchFamily="34" charset="0"/>
              </a:rPr>
              <a:t>ciones</a:t>
            </a:r>
            <a:r>
              <a:rPr lang="es-CO" altLang="es-CO" sz="2300" b="1" dirty="0"/>
              <a:t> del sector público mediante la introducción  de algunas reformas estructurales en la gestión.</a:t>
            </a:r>
          </a:p>
        </p:txBody>
      </p:sp>
    </p:spTree>
    <p:extLst>
      <p:ext uri="{BB962C8B-B14F-4D97-AF65-F5344CB8AC3E}">
        <p14:creationId xmlns:p14="http://schemas.microsoft.com/office/powerpoint/2010/main" val="308996770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additive="base">
                                        <p:cTn id="18"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build="p" bldLvl="2" autoUpdateAnimBg="0" advAuto="10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9</a:t>
            </a:fld>
            <a:endParaRPr lang="es-ES_tradnl" dirty="0"/>
          </a:p>
        </p:txBody>
      </p:sp>
      <p:grpSp>
        <p:nvGrpSpPr>
          <p:cNvPr id="4" name="Group 4"/>
          <p:cNvGrpSpPr/>
          <p:nvPr/>
        </p:nvGrpSpPr>
        <p:grpSpPr>
          <a:xfrm>
            <a:off x="3961360" y="913284"/>
            <a:ext cx="4669939" cy="2092163"/>
            <a:chOff x="3996943" y="1585576"/>
            <a:chExt cx="4669939" cy="2092163"/>
          </a:xfrm>
        </p:grpSpPr>
        <p:pic>
          <p:nvPicPr>
            <p:cNvPr id="5" name="Picture 2" descr="D:\BACKUP 03 MARZO 2016\Desktop\descarg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8 CuadroTexto"/>
            <p:cNvSpPr txBox="1"/>
            <p:nvPr/>
          </p:nvSpPr>
          <p:spPr>
            <a:xfrm rot="854476">
              <a:off x="3996943" y="2401309"/>
              <a:ext cx="3137337" cy="400110"/>
            </a:xfrm>
            <a:prstGeom prst="rect">
              <a:avLst/>
            </a:prstGeom>
            <a:noFill/>
          </p:spPr>
          <p:txBody>
            <a:bodyPr wrap="square" rtlCol="0">
              <a:spAutoFit/>
            </a:bodyPr>
            <a:lstStyle/>
            <a:p>
              <a:r>
                <a:rPr lang="es-CO" sz="2000" b="1" dirty="0"/>
                <a:t>      de las cuentas públicas </a:t>
              </a:r>
            </a:p>
          </p:txBody>
        </p:sp>
      </p:grpSp>
      <p:sp>
        <p:nvSpPr>
          <p:cNvPr id="7" name="9 CuadroTexto"/>
          <p:cNvSpPr txBox="1"/>
          <p:nvPr/>
        </p:nvSpPr>
        <p:spPr>
          <a:xfrm>
            <a:off x="179512" y="2713484"/>
            <a:ext cx="8712968" cy="2616101"/>
          </a:xfrm>
          <a:prstGeom prst="rect">
            <a:avLst/>
          </a:prstGeom>
          <a:noFill/>
        </p:spPr>
        <p:txBody>
          <a:bodyPr wrap="square" rtlCol="0">
            <a:spAutoFit/>
          </a:bodyPr>
          <a:lstStyle/>
          <a:p>
            <a:r>
              <a:rPr lang="es-CO" sz="2400" b="1" dirty="0">
                <a:latin typeface="+mn-lt"/>
              </a:rPr>
              <a:t>            </a:t>
            </a:r>
            <a:r>
              <a:rPr lang="es-CO" sz="2800" b="1" dirty="0">
                <a:latin typeface="+mn-lt"/>
              </a:rPr>
              <a:t>más que un </a:t>
            </a:r>
            <a:r>
              <a:rPr lang="es-CO" sz="2800" b="1" u="sng" dirty="0">
                <a:latin typeface="+mn-lt"/>
              </a:rPr>
              <a:t>VALOR</a:t>
            </a:r>
            <a:r>
              <a:rPr lang="es-CO" sz="2800" b="1" dirty="0">
                <a:latin typeface="+mn-lt"/>
              </a:rPr>
              <a:t>…un </a:t>
            </a:r>
            <a:r>
              <a:rPr lang="es-CO" sz="2800" b="1" u="sng" dirty="0">
                <a:latin typeface="+mn-lt"/>
              </a:rPr>
              <a:t>BENEFICIO</a:t>
            </a:r>
            <a:r>
              <a:rPr lang="es-CO" sz="2800" b="1" dirty="0">
                <a:latin typeface="+mn-lt"/>
              </a:rPr>
              <a:t> en términos de:</a:t>
            </a:r>
          </a:p>
          <a:p>
            <a:endParaRPr lang="es-CO" sz="2400" b="1" dirty="0">
              <a:latin typeface="+mn-lt"/>
            </a:endParaRPr>
          </a:p>
          <a:p>
            <a:pPr marL="342900" indent="-342900">
              <a:buFont typeface="Arial" panose="020B0604020202020204" pitchFamily="34" charset="0"/>
              <a:buChar char="•"/>
            </a:pPr>
            <a:r>
              <a:rPr lang="es-CO" sz="2100" b="1" dirty="0">
                <a:latin typeface="+mn-lt"/>
              </a:rPr>
              <a:t> </a:t>
            </a:r>
            <a:r>
              <a:rPr lang="es-MX" sz="2800" b="1" dirty="0">
                <a:solidFill>
                  <a:sysClr val="windowText" lastClr="000000"/>
                </a:solidFill>
                <a:latin typeface="+mn-lt"/>
              </a:rPr>
              <a:t>VISIBILIDAD </a:t>
            </a:r>
          </a:p>
          <a:p>
            <a:pPr marL="457200" lvl="0" indent="-457200">
              <a:buFont typeface="Arial" panose="020B0604020202020204" pitchFamily="34" charset="0"/>
              <a:buChar char="•"/>
            </a:pPr>
            <a:r>
              <a:rPr lang="es-MX" sz="2800" b="1" dirty="0">
                <a:solidFill>
                  <a:sysClr val="windowText" lastClr="000000"/>
                </a:solidFill>
                <a:latin typeface="+mn-lt"/>
              </a:rPr>
              <a:t>TOMA DE DECISIONES </a:t>
            </a:r>
          </a:p>
          <a:p>
            <a:pPr marL="457200" indent="-457200">
              <a:buFont typeface="Arial" panose="020B0604020202020204" pitchFamily="34" charset="0"/>
              <a:buChar char="•"/>
            </a:pPr>
            <a:r>
              <a:rPr lang="es-ES" sz="2800" b="1" dirty="0">
                <a:solidFill>
                  <a:sysClr val="windowText" lastClr="000000"/>
                </a:solidFill>
                <a:latin typeface="+mn-lt"/>
              </a:rPr>
              <a:t>CONTROL</a:t>
            </a:r>
          </a:p>
          <a:p>
            <a:pPr marL="457200" indent="-457200">
              <a:buFont typeface="Arial" panose="020B0604020202020204" pitchFamily="34" charset="0"/>
              <a:buChar char="•"/>
            </a:pPr>
            <a:r>
              <a:rPr lang="es-ES" sz="2800" b="1" dirty="0">
                <a:solidFill>
                  <a:sysClr val="windowText" lastClr="000000"/>
                </a:solidFill>
                <a:latin typeface="+mn-lt"/>
              </a:rPr>
              <a:t>LENGUAJE DE LOS GOBIERNOS </a:t>
            </a:r>
            <a:endParaRPr lang="es-CO" sz="2800" b="1" dirty="0">
              <a:latin typeface="+mn-lt"/>
            </a:endParaRPr>
          </a:p>
        </p:txBody>
      </p:sp>
      <p:sp>
        <p:nvSpPr>
          <p:cNvPr id="8" name="10 CuadroTexto"/>
          <p:cNvSpPr txBox="1"/>
          <p:nvPr/>
        </p:nvSpPr>
        <p:spPr>
          <a:xfrm>
            <a:off x="60104" y="625252"/>
            <a:ext cx="2893144" cy="1569660"/>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rtlCol="0">
            <a:spAutoFit/>
          </a:bodyPr>
          <a:lstStyle/>
          <a:p>
            <a:pPr algn="ctr"/>
            <a:r>
              <a:rPr lang="es-CO" sz="3200" b="1" dirty="0"/>
              <a:t>BUEN  GOBIERNO </a:t>
            </a:r>
          </a:p>
          <a:p>
            <a:pPr algn="ctr"/>
            <a:r>
              <a:rPr lang="es-CO" sz="3200" b="1" dirty="0"/>
              <a:t>TAMBIÉN ES</a:t>
            </a:r>
            <a:r>
              <a:rPr lang="es-CO" b="1" dirty="0"/>
              <a:t>: </a:t>
            </a:r>
          </a:p>
        </p:txBody>
      </p:sp>
      <p:sp>
        <p:nvSpPr>
          <p:cNvPr id="9" name="11 Flecha curvada hacia abajo"/>
          <p:cNvSpPr/>
          <p:nvPr/>
        </p:nvSpPr>
        <p:spPr bwMode="auto">
          <a:xfrm rot="555973">
            <a:off x="2449192" y="271600"/>
            <a:ext cx="3744416"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10" name="Imagen 1"/>
          <p:cNvPicPr>
            <a:picLocks noChangeAspect="1"/>
          </p:cNvPicPr>
          <p:nvPr/>
        </p:nvPicPr>
        <p:blipFill>
          <a:blip r:embed="rId3"/>
          <a:stretch>
            <a:fillRect/>
          </a:stretch>
        </p:blipFill>
        <p:spPr>
          <a:xfrm>
            <a:off x="5436096" y="3361556"/>
            <a:ext cx="3600400" cy="1728191"/>
          </a:xfrm>
          <a:prstGeom prst="rect">
            <a:avLst/>
          </a:prstGeom>
        </p:spPr>
      </p:pic>
    </p:spTree>
    <p:extLst>
      <p:ext uri="{BB962C8B-B14F-4D97-AF65-F5344CB8AC3E}">
        <p14:creationId xmlns:p14="http://schemas.microsoft.com/office/powerpoint/2010/main" val="36041666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CapacitacionesCGN_2016_sepverAnterior">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pacitacionesCGN_2016_sepverAnterior.potx" id="{0DED9202-8BF5-40A2-A8A3-326837358470}" vid="{A2B77EE7-2ECE-438F-B045-B4D63E586711}"/>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CapacitacionesCGN_2016_sepverAnterior</Template>
  <TotalTime>440</TotalTime>
  <Words>2289</Words>
  <Application>Microsoft Office PowerPoint</Application>
  <PresentationFormat>Presentación en pantalla (16:10)</PresentationFormat>
  <Paragraphs>384</Paragraphs>
  <Slides>48</Slides>
  <Notes>4</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48</vt:i4>
      </vt:variant>
    </vt:vector>
  </HeadingPairs>
  <TitlesOfParts>
    <vt:vector size="61" baseType="lpstr">
      <vt:lpstr>Kozuka Gothic Pro B</vt:lpstr>
      <vt:lpstr>Kozuka Gothic Pro M</vt:lpstr>
      <vt:lpstr>Arial</vt:lpstr>
      <vt:lpstr>Arial Narrow</vt:lpstr>
      <vt:lpstr>Calibri</vt:lpstr>
      <vt:lpstr>Calibri Light</vt:lpstr>
      <vt:lpstr>Century Gothic</vt:lpstr>
      <vt:lpstr>Monotype Corsiva</vt:lpstr>
      <vt:lpstr>Sylfaen</vt:lpstr>
      <vt:lpstr>Times New Roman</vt:lpstr>
      <vt:lpstr>Wingdings</vt:lpstr>
      <vt:lpstr>Wingdings 2</vt:lpstr>
      <vt:lpstr>CapacitacionesCGN_2016_sepverAnterior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Calificación Promedio por Criterio de Control Interno Contable 2015</vt:lpstr>
      <vt:lpstr>Presentación de PowerPoint</vt:lpstr>
      <vt:lpstr>Nivel Territorial CIC Calificación Promedio por Criterio  de Control Interno Contable 2015</vt:lpstr>
      <vt:lpstr>Presentación de PowerPoint</vt:lpstr>
      <vt:lpstr>Presentación de PowerPoint</vt:lpstr>
      <vt:lpstr>Presentación de PowerPoint</vt:lpstr>
      <vt:lpstr>Calificación Promedio por Categorías de Municipios Control Interno Contable 2015</vt:lpstr>
      <vt:lpstr>Presentación de PowerPoint</vt:lpstr>
      <vt:lpstr>Presentación de PowerPoint</vt:lpstr>
      <vt:lpstr>Presentación de PowerPoint</vt:lpstr>
      <vt:lpstr>Presentación de PowerPoint</vt:lpstr>
      <vt:lpstr>Evaluación de Control Interno Contable (Res 357)</vt:lpstr>
      <vt:lpstr>Presentación de PowerPoint</vt:lpstr>
      <vt:lpstr>RANGOS  DE  LA  CALIFICACIÓN</vt:lpstr>
      <vt:lpstr>Presentación de PowerPoint</vt:lpstr>
      <vt:lpstr>Evaluación de Control Interno Interno</vt:lpstr>
      <vt:lpstr>Evaluación de Control Interno Contable</vt:lpstr>
      <vt:lpstr>Evaluación de Control Interno Contable</vt:lpstr>
      <vt:lpstr>Para tener en cuenta …</vt:lpstr>
      <vt:lpstr>Presentación de PowerPoint</vt:lpstr>
      <vt:lpstr>Presentación de PowerPoint</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Alexandra Leon Lozano</dc:creator>
  <cp:keywords>Plantillas, Presentaciones, PowerPoint, Imágen Institucional</cp:keywords>
  <dc:description>Actualizada con Logo 15 años Calidad Agosto 2011</dc:description>
  <cp:lastModifiedBy>Carlos Estrada</cp:lastModifiedBy>
  <cp:revision>63</cp:revision>
  <dcterms:created xsi:type="dcterms:W3CDTF">2017-02-16T17:55:54Z</dcterms:created>
  <dcterms:modified xsi:type="dcterms:W3CDTF">2021-05-27T16:34:44Z</dcterms:modified>
</cp:coreProperties>
</file>