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5"/>
  </p:notesMasterIdLst>
  <p:handoutMasterIdLst>
    <p:handoutMasterId r:id="rId46"/>
  </p:handoutMasterIdLst>
  <p:sldIdLst>
    <p:sldId id="327" r:id="rId2"/>
    <p:sldId id="448" r:id="rId3"/>
    <p:sldId id="447" r:id="rId4"/>
    <p:sldId id="406" r:id="rId5"/>
    <p:sldId id="417" r:id="rId6"/>
    <p:sldId id="424" r:id="rId7"/>
    <p:sldId id="418" r:id="rId8"/>
    <p:sldId id="429" r:id="rId9"/>
    <p:sldId id="473" r:id="rId10"/>
    <p:sldId id="455" r:id="rId11"/>
    <p:sldId id="467" r:id="rId12"/>
    <p:sldId id="468" r:id="rId13"/>
    <p:sldId id="479" r:id="rId14"/>
    <p:sldId id="469" r:id="rId15"/>
    <p:sldId id="470" r:id="rId16"/>
    <p:sldId id="457" r:id="rId17"/>
    <p:sldId id="436" r:id="rId18"/>
    <p:sldId id="449" r:id="rId19"/>
    <p:sldId id="451" r:id="rId20"/>
    <p:sldId id="452" r:id="rId21"/>
    <p:sldId id="458" r:id="rId22"/>
    <p:sldId id="459" r:id="rId23"/>
    <p:sldId id="460" r:id="rId24"/>
    <p:sldId id="461" r:id="rId25"/>
    <p:sldId id="462" r:id="rId26"/>
    <p:sldId id="463" r:id="rId27"/>
    <p:sldId id="466" r:id="rId28"/>
    <p:sldId id="450" r:id="rId29"/>
    <p:sldId id="472" r:id="rId30"/>
    <p:sldId id="381" r:id="rId31"/>
    <p:sldId id="394" r:id="rId32"/>
    <p:sldId id="395" r:id="rId33"/>
    <p:sldId id="396" r:id="rId34"/>
    <p:sldId id="397" r:id="rId35"/>
    <p:sldId id="398" r:id="rId36"/>
    <p:sldId id="456" r:id="rId37"/>
    <p:sldId id="478" r:id="rId38"/>
    <p:sldId id="474" r:id="rId39"/>
    <p:sldId id="475" r:id="rId40"/>
    <p:sldId id="476" r:id="rId41"/>
    <p:sldId id="446" r:id="rId42"/>
    <p:sldId id="389" r:id="rId43"/>
    <p:sldId id="370" r:id="rId44"/>
  </p:sldIdLst>
  <p:sldSz cx="9144000" cy="5715000" type="screen16x10"/>
  <p:notesSz cx="6797675" cy="9928225"/>
  <p:defaultTex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00"/>
    <a:srgbClr val="008080"/>
    <a:srgbClr val="378D7D"/>
    <a:srgbClr val="993366"/>
    <a:srgbClr val="00918E"/>
    <a:srgbClr val="74B230"/>
    <a:srgbClr val="CCFFCC"/>
    <a:srgbClr val="005843"/>
    <a:srgbClr val="30399C"/>
    <a:srgbClr val="00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213" autoAdjust="0"/>
    <p:restoredTop sz="95501" autoAdjust="0"/>
  </p:normalViewPr>
  <p:slideViewPr>
    <p:cSldViewPr snapToObjects="1">
      <p:cViewPr varScale="1">
        <p:scale>
          <a:sx n="87" d="100"/>
          <a:sy n="87" d="100"/>
        </p:scale>
        <p:origin x="510" y="72"/>
      </p:cViewPr>
      <p:guideLst>
        <p:guide orient="horz" pos="1800"/>
        <p:guide pos="2880"/>
      </p:guideLst>
    </p:cSldViewPr>
  </p:slideViewPr>
  <p:notesTextViewPr>
    <p:cViewPr>
      <p:scale>
        <a:sx n="1" d="1"/>
        <a:sy n="1" d="1"/>
      </p:scale>
      <p:origin x="0" y="0"/>
    </p:cViewPr>
  </p:notesText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62232D-FAFA-4B8E-8C8C-19FC086DE6A3}" type="doc">
      <dgm:prSet loTypeId="urn:microsoft.com/office/officeart/2005/8/layout/radial2" loCatId="relationship" qsTypeId="urn:microsoft.com/office/officeart/2005/8/quickstyle/3d4" qsCatId="3D" csTypeId="urn:microsoft.com/office/officeart/2005/8/colors/colorful3" csCatId="colorful" phldr="1"/>
      <dgm:spPr/>
      <dgm:t>
        <a:bodyPr/>
        <a:lstStyle/>
        <a:p>
          <a:endParaRPr lang="es-ES"/>
        </a:p>
      </dgm:t>
    </dgm:pt>
    <dgm:pt modelId="{9DF46E10-A583-4C14-BB0E-F78E0980C81E}">
      <dgm:prSet phldrT="[Texto]" custT="1"/>
      <dgm:spPr>
        <a:gradFill rotWithShape="0">
          <a:gsLst>
            <a:gs pos="0">
              <a:schemeClr val="bg1"/>
            </a:gs>
            <a:gs pos="50000">
              <a:srgbClr val="B4DE86"/>
            </a:gs>
            <a:gs pos="100000">
              <a:srgbClr val="76B531"/>
            </a:gs>
          </a:gsLst>
          <a:lin ang="5400000" scaled="0"/>
        </a:gradFill>
        <a:ln>
          <a:solidFill>
            <a:schemeClr val="tx1"/>
          </a:solidFill>
        </a:ln>
        <a:effectLst>
          <a:glow rad="63500">
            <a:schemeClr val="accent4">
              <a:satMod val="175000"/>
              <a:alpha val="40000"/>
            </a:schemeClr>
          </a:glow>
        </a:effectLst>
      </dgm:spPr>
      <dgm:t>
        <a:bodyPr/>
        <a:lstStyle/>
        <a:p>
          <a:r>
            <a:rPr lang="es-MX" sz="1800" b="0" dirty="0">
              <a:solidFill>
                <a:sysClr val="windowText" lastClr="000000"/>
              </a:solidFill>
              <a:effectLst>
                <a:outerShdw blurRad="38100" dist="38100" dir="2700000" algn="tl">
                  <a:srgbClr val="C0C0C0"/>
                </a:outerShdw>
              </a:effectLst>
              <a:latin typeface="Calibri"/>
              <a:cs typeface="+mn-cs"/>
            </a:rPr>
            <a:t>1</a:t>
          </a:r>
          <a:r>
            <a:rPr lang="es-MX" sz="1800" b="1" dirty="0">
              <a:solidFill>
                <a:sysClr val="windowText" lastClr="000000"/>
              </a:solidFill>
              <a:effectLst>
                <a:outerShdw blurRad="38100" dist="38100" dir="2700000" algn="tl">
                  <a:srgbClr val="C0C0C0"/>
                </a:outerShdw>
              </a:effectLst>
              <a:latin typeface="Calibri"/>
              <a:cs typeface="+mn-cs"/>
            </a:rPr>
            <a:t>. Empresas que cotizan en el mercado de valores, o que captan o administran ahorro del público</a:t>
          </a:r>
          <a:endParaRPr lang="es-ES" sz="1800" b="1" dirty="0"/>
        </a:p>
      </dgm:t>
    </dgm:pt>
    <dgm:pt modelId="{AF211E25-4738-4034-A58A-C2733435E09F}" type="parTrans" cxnId="{DCB1DAC2-858B-43AA-8FB7-E7047D956872}">
      <dgm:prSet/>
      <dgm:spPr/>
      <dgm:t>
        <a:bodyPr/>
        <a:lstStyle/>
        <a:p>
          <a:endParaRPr lang="es-ES" sz="1900"/>
        </a:p>
      </dgm:t>
    </dgm:pt>
    <dgm:pt modelId="{12FCC170-E7E4-4CAF-941F-D50F94DAF2FB}" type="sibTrans" cxnId="{DCB1DAC2-858B-43AA-8FB7-E7047D956872}">
      <dgm:prSet/>
      <dgm:spPr/>
      <dgm:t>
        <a:bodyPr/>
        <a:lstStyle/>
        <a:p>
          <a:endParaRPr lang="es-ES" sz="1900"/>
        </a:p>
      </dgm:t>
    </dgm:pt>
    <dgm:pt modelId="{CD02E64A-805D-41E6-9618-D62982B94046}">
      <dgm:prSet phldrT="[Texto]" custT="1"/>
      <dgm:spPr>
        <a:gradFill rotWithShape="0">
          <a:gsLst>
            <a:gs pos="0">
              <a:schemeClr val="bg1"/>
            </a:gs>
            <a:gs pos="50000">
              <a:schemeClr val="accent6">
                <a:lumMod val="20000"/>
                <a:lumOff val="80000"/>
              </a:schemeClr>
            </a:gs>
            <a:gs pos="100000">
              <a:schemeClr val="accent6">
                <a:lumMod val="60000"/>
                <a:lumOff val="40000"/>
              </a:schemeClr>
            </a:gs>
          </a:gsLst>
          <a:lin ang="5400000" scaled="0"/>
        </a:gradFill>
        <a:ln>
          <a:solidFill>
            <a:schemeClr val="tx1"/>
          </a:solidFill>
        </a:ln>
        <a:effectLst>
          <a:glow rad="63500">
            <a:schemeClr val="accent4">
              <a:satMod val="175000"/>
              <a:alpha val="40000"/>
            </a:schemeClr>
          </a:glow>
        </a:effectLst>
      </dgm:spPr>
      <dgm:t>
        <a:bodyPr/>
        <a:lstStyle/>
        <a:p>
          <a:r>
            <a:rPr lang="es-MX" sz="1800" b="1" dirty="0">
              <a:solidFill>
                <a:sysClr val="windowText" lastClr="000000"/>
              </a:solidFill>
              <a:effectLst>
                <a:outerShdw blurRad="38100" dist="38100" dir="2700000" algn="tl">
                  <a:srgbClr val="C0C0C0"/>
                </a:outerShdw>
              </a:effectLst>
              <a:latin typeface="Calibri"/>
              <a:cs typeface="+mn-cs"/>
            </a:rPr>
            <a:t>2. Empresas que no cotizan en el mercado de valores, y que no captan ni administran ahorro del público</a:t>
          </a:r>
          <a:endParaRPr lang="es-ES" sz="1800" b="1" dirty="0"/>
        </a:p>
      </dgm:t>
    </dgm:pt>
    <dgm:pt modelId="{A4EB43E1-84F9-4518-8458-6AE7597D75B1}" type="parTrans" cxnId="{468E45B2-CF59-4A03-B8F7-90D9F322BA3F}">
      <dgm:prSet/>
      <dgm:spPr/>
      <dgm:t>
        <a:bodyPr/>
        <a:lstStyle/>
        <a:p>
          <a:endParaRPr lang="es-ES" sz="1900"/>
        </a:p>
      </dgm:t>
    </dgm:pt>
    <dgm:pt modelId="{1DDC7D43-43D3-4078-B49C-32BCCE31D429}" type="sibTrans" cxnId="{468E45B2-CF59-4A03-B8F7-90D9F322BA3F}">
      <dgm:prSet/>
      <dgm:spPr/>
      <dgm:t>
        <a:bodyPr/>
        <a:lstStyle/>
        <a:p>
          <a:endParaRPr lang="es-ES" sz="1900"/>
        </a:p>
      </dgm:t>
    </dgm:pt>
    <dgm:pt modelId="{036FE566-7592-4280-B2AC-79B6C09B8864}">
      <dgm:prSet phldrT="[Texto]" custT="1"/>
      <dgm:spPr>
        <a:gradFill rotWithShape="0">
          <a:gsLst>
            <a:gs pos="0">
              <a:schemeClr val="bg1"/>
            </a:gs>
            <a:gs pos="50000">
              <a:srgbClr val="FFB7B7"/>
            </a:gs>
            <a:gs pos="100000">
              <a:srgbClr val="FF8181"/>
            </a:gs>
          </a:gsLst>
          <a:lin ang="5400000" scaled="0"/>
        </a:gradFill>
        <a:ln>
          <a:solidFill>
            <a:schemeClr val="tx1"/>
          </a:solidFill>
        </a:ln>
        <a:effectLst>
          <a:glow rad="63500">
            <a:schemeClr val="accent4">
              <a:satMod val="175000"/>
              <a:alpha val="40000"/>
            </a:schemeClr>
          </a:glow>
        </a:effectLst>
      </dgm:spPr>
      <dgm:t>
        <a:bodyPr/>
        <a:lstStyle/>
        <a:p>
          <a:r>
            <a:rPr lang="es-ES" sz="2400" b="1" dirty="0">
              <a:solidFill>
                <a:schemeClr val="tx1"/>
              </a:solidFill>
              <a:latin typeface="Calibri" panose="020F0502020204030204" pitchFamily="34" charset="0"/>
            </a:rPr>
            <a:t>3. Entidades de gobierno </a:t>
          </a:r>
        </a:p>
      </dgm:t>
    </dgm:pt>
    <dgm:pt modelId="{8D52007B-04F7-4809-9EFF-C41160ACC4F1}" type="parTrans" cxnId="{7D8EC62B-8834-42B9-BBC2-1AEAC48A37D5}">
      <dgm:prSet/>
      <dgm:spPr/>
      <dgm:t>
        <a:bodyPr/>
        <a:lstStyle/>
        <a:p>
          <a:endParaRPr lang="es-ES" sz="1900"/>
        </a:p>
      </dgm:t>
    </dgm:pt>
    <dgm:pt modelId="{7E1F5562-4D5D-4614-8649-2FB7583DF66B}" type="sibTrans" cxnId="{7D8EC62B-8834-42B9-BBC2-1AEAC48A37D5}">
      <dgm:prSet/>
      <dgm:spPr/>
      <dgm:t>
        <a:bodyPr/>
        <a:lstStyle/>
        <a:p>
          <a:endParaRPr lang="es-ES" sz="1900"/>
        </a:p>
      </dgm:t>
    </dgm:pt>
    <dgm:pt modelId="{959930D8-02B3-4AB6-858E-0A8BCB48164F}" type="pres">
      <dgm:prSet presAssocID="{C262232D-FAFA-4B8E-8C8C-19FC086DE6A3}" presName="composite" presStyleCnt="0">
        <dgm:presLayoutVars>
          <dgm:chMax val="5"/>
          <dgm:dir/>
          <dgm:animLvl val="ctr"/>
          <dgm:resizeHandles val="exact"/>
        </dgm:presLayoutVars>
      </dgm:prSet>
      <dgm:spPr/>
    </dgm:pt>
    <dgm:pt modelId="{FCCB4666-85D5-43AB-A3F5-8FF69B0D82EF}" type="pres">
      <dgm:prSet presAssocID="{C262232D-FAFA-4B8E-8C8C-19FC086DE6A3}" presName="cycle" presStyleCnt="0"/>
      <dgm:spPr/>
    </dgm:pt>
    <dgm:pt modelId="{052B49CE-7C29-4ADB-8E02-1DEC9A1415EB}" type="pres">
      <dgm:prSet presAssocID="{C262232D-FAFA-4B8E-8C8C-19FC086DE6A3}" presName="centerShape" presStyleCnt="0"/>
      <dgm:spPr/>
    </dgm:pt>
    <dgm:pt modelId="{41CBC5EF-B56F-494A-8939-980D2B9D1EDF}" type="pres">
      <dgm:prSet presAssocID="{C262232D-FAFA-4B8E-8C8C-19FC086DE6A3}" presName="connSite" presStyleLbl="node1" presStyleIdx="0" presStyleCnt="4"/>
      <dgm:spPr/>
    </dgm:pt>
    <dgm:pt modelId="{8CC992E8-A0C8-476F-9F40-4E8F09CEECCF}" type="pres">
      <dgm:prSet presAssocID="{C262232D-FAFA-4B8E-8C8C-19FC086DE6A3}" presName="visible" presStyleLbl="node1" presStyleIdx="0" presStyleCnt="4" custScaleX="83792" custScaleY="124800" custLinFactNeighborY="-5865"/>
      <dgm:spPr>
        <a:gradFill rotWithShape="0">
          <a:gsLst>
            <a:gs pos="0">
              <a:schemeClr val="bg1"/>
            </a:gs>
            <a:gs pos="50000">
              <a:schemeClr val="accent6">
                <a:lumMod val="75000"/>
              </a:schemeClr>
            </a:gs>
            <a:gs pos="100000">
              <a:schemeClr val="accent6">
                <a:lumMod val="50000"/>
              </a:schemeClr>
            </a:gs>
          </a:gsLst>
          <a:lin ang="5400000" scaled="0"/>
        </a:gradFill>
        <a:scene3d>
          <a:camera prst="isometricTopUp">
            <a:rot lat="19068106" lon="20682644" rev="1931798"/>
          </a:camera>
          <a:lightRig rig="harsh" dir="t"/>
        </a:scene3d>
        <a:sp3d prstMaterial="clear">
          <a:bevelT w="127000" h="25400" prst="artDeco"/>
          <a:bevelB w="114300" prst="hardEdge"/>
        </a:sp3d>
      </dgm:spPr>
    </dgm:pt>
    <dgm:pt modelId="{F6CC1EB0-ABCB-44B4-8579-08A554B2F6CD}" type="pres">
      <dgm:prSet presAssocID="{AF211E25-4738-4034-A58A-C2733435E09F}" presName="Name25" presStyleLbl="parChTrans1D1" presStyleIdx="0" presStyleCnt="3"/>
      <dgm:spPr/>
    </dgm:pt>
    <dgm:pt modelId="{1356F96D-77F2-48B3-8353-640EDFF686F7}" type="pres">
      <dgm:prSet presAssocID="{9DF46E10-A583-4C14-BB0E-F78E0980C81E}" presName="node" presStyleCnt="0"/>
      <dgm:spPr/>
    </dgm:pt>
    <dgm:pt modelId="{1E02EFE4-F98A-4C9F-8D40-C3EDA9D04BF9}" type="pres">
      <dgm:prSet presAssocID="{9DF46E10-A583-4C14-BB0E-F78E0980C81E}" presName="parentNode" presStyleLbl="node1" presStyleIdx="1" presStyleCnt="4" custScaleX="270361" custScaleY="107472" custLinFactX="32592" custLinFactNeighborX="100000" custLinFactNeighborY="-114">
        <dgm:presLayoutVars>
          <dgm:chMax val="1"/>
          <dgm:bulletEnabled val="1"/>
        </dgm:presLayoutVars>
      </dgm:prSet>
      <dgm:spPr/>
    </dgm:pt>
    <dgm:pt modelId="{68493437-8682-438F-97A3-4D236F9B846C}" type="pres">
      <dgm:prSet presAssocID="{9DF46E10-A583-4C14-BB0E-F78E0980C81E}" presName="childNode" presStyleLbl="revTx" presStyleIdx="0" presStyleCnt="0">
        <dgm:presLayoutVars>
          <dgm:bulletEnabled val="1"/>
        </dgm:presLayoutVars>
      </dgm:prSet>
      <dgm:spPr/>
    </dgm:pt>
    <dgm:pt modelId="{FA9F25C7-5FCF-4FFD-86EA-D574DC3E22F3}" type="pres">
      <dgm:prSet presAssocID="{A4EB43E1-84F9-4518-8458-6AE7597D75B1}" presName="Name25" presStyleLbl="parChTrans1D1" presStyleIdx="1" presStyleCnt="3"/>
      <dgm:spPr/>
    </dgm:pt>
    <dgm:pt modelId="{19898688-C174-4E10-A236-D6989DE48053}" type="pres">
      <dgm:prSet presAssocID="{CD02E64A-805D-41E6-9618-D62982B94046}" presName="node" presStyleCnt="0"/>
      <dgm:spPr/>
    </dgm:pt>
    <dgm:pt modelId="{4CBEE7F2-FA8F-455D-899D-D2E2389A34C1}" type="pres">
      <dgm:prSet presAssocID="{CD02E64A-805D-41E6-9618-D62982B94046}" presName="parentNode" presStyleLbl="node1" presStyleIdx="2" presStyleCnt="4" custScaleX="283137" custScaleY="112950" custLinFactX="6622" custLinFactNeighborX="100000" custLinFactNeighborY="-9655">
        <dgm:presLayoutVars>
          <dgm:chMax val="1"/>
          <dgm:bulletEnabled val="1"/>
        </dgm:presLayoutVars>
      </dgm:prSet>
      <dgm:spPr/>
    </dgm:pt>
    <dgm:pt modelId="{66445095-13CE-4215-A68E-3EADCCD396C6}" type="pres">
      <dgm:prSet presAssocID="{CD02E64A-805D-41E6-9618-D62982B94046}" presName="childNode" presStyleLbl="revTx" presStyleIdx="0" presStyleCnt="0">
        <dgm:presLayoutVars>
          <dgm:bulletEnabled val="1"/>
        </dgm:presLayoutVars>
      </dgm:prSet>
      <dgm:spPr/>
    </dgm:pt>
    <dgm:pt modelId="{245F6F13-71EA-44A2-A0FE-712885068A4F}" type="pres">
      <dgm:prSet presAssocID="{8D52007B-04F7-4809-9EFF-C41160ACC4F1}" presName="Name25" presStyleLbl="parChTrans1D1" presStyleIdx="2" presStyleCnt="3"/>
      <dgm:spPr/>
    </dgm:pt>
    <dgm:pt modelId="{CD85E822-E639-44B9-A75E-28464151390E}" type="pres">
      <dgm:prSet presAssocID="{036FE566-7592-4280-B2AC-79B6C09B8864}" presName="node" presStyleCnt="0"/>
      <dgm:spPr/>
    </dgm:pt>
    <dgm:pt modelId="{E43465F4-A339-482C-87DC-E675E3944F47}" type="pres">
      <dgm:prSet presAssocID="{036FE566-7592-4280-B2AC-79B6C09B8864}" presName="parentNode" presStyleLbl="node1" presStyleIdx="3" presStyleCnt="4" custScaleX="273327" custScaleY="83360" custLinFactX="34100" custLinFactNeighborX="100000" custLinFactNeighborY="-21326">
        <dgm:presLayoutVars>
          <dgm:chMax val="1"/>
          <dgm:bulletEnabled val="1"/>
        </dgm:presLayoutVars>
      </dgm:prSet>
      <dgm:spPr/>
    </dgm:pt>
    <dgm:pt modelId="{2023C73D-EE00-4A76-8AAC-53DBAD8EEC59}" type="pres">
      <dgm:prSet presAssocID="{036FE566-7592-4280-B2AC-79B6C09B8864}" presName="childNode" presStyleLbl="revTx" presStyleIdx="0" presStyleCnt="0">
        <dgm:presLayoutVars>
          <dgm:bulletEnabled val="1"/>
        </dgm:presLayoutVars>
      </dgm:prSet>
      <dgm:spPr/>
    </dgm:pt>
  </dgm:ptLst>
  <dgm:cxnLst>
    <dgm:cxn modelId="{70DC5521-136C-4F46-A737-4BA64EECA9D5}" type="presOf" srcId="{9DF46E10-A583-4C14-BB0E-F78E0980C81E}" destId="{1E02EFE4-F98A-4C9F-8D40-C3EDA9D04BF9}" srcOrd="0" destOrd="0" presId="urn:microsoft.com/office/officeart/2005/8/layout/radial2"/>
    <dgm:cxn modelId="{4C478725-9C5B-46F8-92CF-BCD61DC2F370}" type="presOf" srcId="{AF211E25-4738-4034-A58A-C2733435E09F}" destId="{F6CC1EB0-ABCB-44B4-8579-08A554B2F6CD}" srcOrd="0" destOrd="0" presId="urn:microsoft.com/office/officeart/2005/8/layout/radial2"/>
    <dgm:cxn modelId="{7D8EC62B-8834-42B9-BBC2-1AEAC48A37D5}" srcId="{C262232D-FAFA-4B8E-8C8C-19FC086DE6A3}" destId="{036FE566-7592-4280-B2AC-79B6C09B8864}" srcOrd="2" destOrd="0" parTransId="{8D52007B-04F7-4809-9EFF-C41160ACC4F1}" sibTransId="{7E1F5562-4D5D-4614-8649-2FB7583DF66B}"/>
    <dgm:cxn modelId="{DC76B370-571D-45A6-B4A2-7BB8A64A83A7}" type="presOf" srcId="{8D52007B-04F7-4809-9EFF-C41160ACC4F1}" destId="{245F6F13-71EA-44A2-A0FE-712885068A4F}" srcOrd="0" destOrd="0" presId="urn:microsoft.com/office/officeart/2005/8/layout/radial2"/>
    <dgm:cxn modelId="{97202190-943D-480F-911B-35FBCD257DC4}" type="presOf" srcId="{036FE566-7592-4280-B2AC-79B6C09B8864}" destId="{E43465F4-A339-482C-87DC-E675E3944F47}" srcOrd="0" destOrd="0" presId="urn:microsoft.com/office/officeart/2005/8/layout/radial2"/>
    <dgm:cxn modelId="{581BB794-CCDF-4A01-A41E-FE3151CEC776}" type="presOf" srcId="{CD02E64A-805D-41E6-9618-D62982B94046}" destId="{4CBEE7F2-FA8F-455D-899D-D2E2389A34C1}" srcOrd="0" destOrd="0" presId="urn:microsoft.com/office/officeart/2005/8/layout/radial2"/>
    <dgm:cxn modelId="{94A2B2A5-52A2-45FF-967F-24395FA5A8C6}" type="presOf" srcId="{C262232D-FAFA-4B8E-8C8C-19FC086DE6A3}" destId="{959930D8-02B3-4AB6-858E-0A8BCB48164F}" srcOrd="0" destOrd="0" presId="urn:microsoft.com/office/officeart/2005/8/layout/radial2"/>
    <dgm:cxn modelId="{8587E6A9-4C9A-4935-B082-2420ADC096D2}" type="presOf" srcId="{A4EB43E1-84F9-4518-8458-6AE7597D75B1}" destId="{FA9F25C7-5FCF-4FFD-86EA-D574DC3E22F3}" srcOrd="0" destOrd="0" presId="urn:microsoft.com/office/officeart/2005/8/layout/radial2"/>
    <dgm:cxn modelId="{468E45B2-CF59-4A03-B8F7-90D9F322BA3F}" srcId="{C262232D-FAFA-4B8E-8C8C-19FC086DE6A3}" destId="{CD02E64A-805D-41E6-9618-D62982B94046}" srcOrd="1" destOrd="0" parTransId="{A4EB43E1-84F9-4518-8458-6AE7597D75B1}" sibTransId="{1DDC7D43-43D3-4078-B49C-32BCCE31D429}"/>
    <dgm:cxn modelId="{DCB1DAC2-858B-43AA-8FB7-E7047D956872}" srcId="{C262232D-FAFA-4B8E-8C8C-19FC086DE6A3}" destId="{9DF46E10-A583-4C14-BB0E-F78E0980C81E}" srcOrd="0" destOrd="0" parTransId="{AF211E25-4738-4034-A58A-C2733435E09F}" sibTransId="{12FCC170-E7E4-4CAF-941F-D50F94DAF2FB}"/>
    <dgm:cxn modelId="{16BBDEBC-75D3-49AD-B75F-23C9325698B5}" type="presParOf" srcId="{959930D8-02B3-4AB6-858E-0A8BCB48164F}" destId="{FCCB4666-85D5-43AB-A3F5-8FF69B0D82EF}" srcOrd="0" destOrd="0" presId="urn:microsoft.com/office/officeart/2005/8/layout/radial2"/>
    <dgm:cxn modelId="{BE1C7BFB-25A7-4097-A229-962E2E308AFA}" type="presParOf" srcId="{FCCB4666-85D5-43AB-A3F5-8FF69B0D82EF}" destId="{052B49CE-7C29-4ADB-8E02-1DEC9A1415EB}" srcOrd="0" destOrd="0" presId="urn:microsoft.com/office/officeart/2005/8/layout/radial2"/>
    <dgm:cxn modelId="{C1B7A4CC-DFEF-47A9-9C61-4A49B3DFA0AC}" type="presParOf" srcId="{052B49CE-7C29-4ADB-8E02-1DEC9A1415EB}" destId="{41CBC5EF-B56F-494A-8939-980D2B9D1EDF}" srcOrd="0" destOrd="0" presId="urn:microsoft.com/office/officeart/2005/8/layout/radial2"/>
    <dgm:cxn modelId="{2C8B4E02-6151-456C-BD16-01C4954ED70D}" type="presParOf" srcId="{052B49CE-7C29-4ADB-8E02-1DEC9A1415EB}" destId="{8CC992E8-A0C8-476F-9F40-4E8F09CEECCF}" srcOrd="1" destOrd="0" presId="urn:microsoft.com/office/officeart/2005/8/layout/radial2"/>
    <dgm:cxn modelId="{F643C85D-5DDC-4BDC-9AD6-AF625BEC2089}" type="presParOf" srcId="{FCCB4666-85D5-43AB-A3F5-8FF69B0D82EF}" destId="{F6CC1EB0-ABCB-44B4-8579-08A554B2F6CD}" srcOrd="1" destOrd="0" presId="urn:microsoft.com/office/officeart/2005/8/layout/radial2"/>
    <dgm:cxn modelId="{0396D123-A555-4B7E-92F9-917D78874223}" type="presParOf" srcId="{FCCB4666-85D5-43AB-A3F5-8FF69B0D82EF}" destId="{1356F96D-77F2-48B3-8353-640EDFF686F7}" srcOrd="2" destOrd="0" presId="urn:microsoft.com/office/officeart/2005/8/layout/radial2"/>
    <dgm:cxn modelId="{2DE7AB78-FE3C-43C6-A007-CAB2E5420BBF}" type="presParOf" srcId="{1356F96D-77F2-48B3-8353-640EDFF686F7}" destId="{1E02EFE4-F98A-4C9F-8D40-C3EDA9D04BF9}" srcOrd="0" destOrd="0" presId="urn:microsoft.com/office/officeart/2005/8/layout/radial2"/>
    <dgm:cxn modelId="{157CAD4D-8060-4072-904E-0E087497039C}" type="presParOf" srcId="{1356F96D-77F2-48B3-8353-640EDFF686F7}" destId="{68493437-8682-438F-97A3-4D236F9B846C}" srcOrd="1" destOrd="0" presId="urn:microsoft.com/office/officeart/2005/8/layout/radial2"/>
    <dgm:cxn modelId="{28C61912-9157-4B31-8633-9F58552001DC}" type="presParOf" srcId="{FCCB4666-85D5-43AB-A3F5-8FF69B0D82EF}" destId="{FA9F25C7-5FCF-4FFD-86EA-D574DC3E22F3}" srcOrd="3" destOrd="0" presId="urn:microsoft.com/office/officeart/2005/8/layout/radial2"/>
    <dgm:cxn modelId="{FE5EA872-6AEE-4F8B-9F04-B04DE44E2268}" type="presParOf" srcId="{FCCB4666-85D5-43AB-A3F5-8FF69B0D82EF}" destId="{19898688-C174-4E10-A236-D6989DE48053}" srcOrd="4" destOrd="0" presId="urn:microsoft.com/office/officeart/2005/8/layout/radial2"/>
    <dgm:cxn modelId="{B20A42EF-885E-4790-BEA5-A084E9131B3D}" type="presParOf" srcId="{19898688-C174-4E10-A236-D6989DE48053}" destId="{4CBEE7F2-FA8F-455D-899D-D2E2389A34C1}" srcOrd="0" destOrd="0" presId="urn:microsoft.com/office/officeart/2005/8/layout/radial2"/>
    <dgm:cxn modelId="{1AD144D6-D26A-400E-860F-8305E3A33D64}" type="presParOf" srcId="{19898688-C174-4E10-A236-D6989DE48053}" destId="{66445095-13CE-4215-A68E-3EADCCD396C6}" srcOrd="1" destOrd="0" presId="urn:microsoft.com/office/officeart/2005/8/layout/radial2"/>
    <dgm:cxn modelId="{5F63F93A-322C-4C08-B3AA-3C68A05CC651}" type="presParOf" srcId="{FCCB4666-85D5-43AB-A3F5-8FF69B0D82EF}" destId="{245F6F13-71EA-44A2-A0FE-712885068A4F}" srcOrd="5" destOrd="0" presId="urn:microsoft.com/office/officeart/2005/8/layout/radial2"/>
    <dgm:cxn modelId="{86160BA9-8B63-4AC4-AC41-F3C73D0171E0}" type="presParOf" srcId="{FCCB4666-85D5-43AB-A3F5-8FF69B0D82EF}" destId="{CD85E822-E639-44B9-A75E-28464151390E}" srcOrd="6" destOrd="0" presId="urn:microsoft.com/office/officeart/2005/8/layout/radial2"/>
    <dgm:cxn modelId="{665480D6-0302-4C9D-8ACB-2BF7C4BF48DD}" type="presParOf" srcId="{CD85E822-E639-44B9-A75E-28464151390E}" destId="{E43465F4-A339-482C-87DC-E675E3944F47}" srcOrd="0" destOrd="0" presId="urn:microsoft.com/office/officeart/2005/8/layout/radial2"/>
    <dgm:cxn modelId="{C9948D5E-1895-44EB-A681-BAC9BEA4DBA0}" type="presParOf" srcId="{CD85E822-E639-44B9-A75E-28464151390E}" destId="{2023C73D-EE00-4A76-8AAC-53DBAD8EEC59}"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4007A3-0654-4ABA-BF3B-155388876536}" type="doc">
      <dgm:prSet loTypeId="urn:microsoft.com/office/officeart/2009/layout/CircleArrowProcess" loCatId="process" qsTypeId="urn:microsoft.com/office/officeart/2005/8/quickstyle/simple1" qsCatId="simple" csTypeId="urn:microsoft.com/office/officeart/2005/8/colors/accent2_3" csCatId="accent2" phldr="1"/>
      <dgm:spPr/>
      <dgm:t>
        <a:bodyPr/>
        <a:lstStyle/>
        <a:p>
          <a:endParaRPr lang="es-ES"/>
        </a:p>
      </dgm:t>
    </dgm:pt>
    <dgm:pt modelId="{4840AE4D-1D7D-4AB5-A9B3-781829E88A95}">
      <dgm:prSet phldrT="[Texto]" custT="1"/>
      <dgm:spPr/>
      <dgm:t>
        <a:bodyPr/>
        <a:lstStyle/>
        <a:p>
          <a:r>
            <a:rPr lang="es-ES" sz="1600" b="1" dirty="0"/>
            <a:t>Transparencia</a:t>
          </a:r>
        </a:p>
      </dgm:t>
    </dgm:pt>
    <dgm:pt modelId="{2E236AE9-67E8-4987-93E6-753209D63AE3}" type="parTrans" cxnId="{A90B4419-FFCD-4DA9-8FA7-D1CC9A644F55}">
      <dgm:prSet/>
      <dgm:spPr/>
      <dgm:t>
        <a:bodyPr/>
        <a:lstStyle/>
        <a:p>
          <a:endParaRPr lang="es-ES" sz="1600"/>
        </a:p>
      </dgm:t>
    </dgm:pt>
    <dgm:pt modelId="{EAFCD214-92AC-41C2-9E7E-7D6E06AD768F}" type="sibTrans" cxnId="{A90B4419-FFCD-4DA9-8FA7-D1CC9A644F55}">
      <dgm:prSet/>
      <dgm:spPr/>
      <dgm:t>
        <a:bodyPr/>
        <a:lstStyle/>
        <a:p>
          <a:endParaRPr lang="es-ES" sz="1600"/>
        </a:p>
      </dgm:t>
    </dgm:pt>
    <dgm:pt modelId="{E637C795-9186-4D4A-8E69-38AB779BAF4F}">
      <dgm:prSet phldrT="[Texto]" custT="1"/>
      <dgm:spPr/>
      <dgm:t>
        <a:bodyPr/>
        <a:lstStyle/>
        <a:p>
          <a:r>
            <a:rPr lang="es-ES" sz="1600" b="1" dirty="0"/>
            <a:t>Eficiencia</a:t>
          </a:r>
        </a:p>
        <a:p>
          <a:r>
            <a:rPr lang="es-ES" sz="1600" b="1" dirty="0"/>
            <a:t>Eficacia</a:t>
          </a:r>
        </a:p>
        <a:p>
          <a:r>
            <a:rPr lang="es-ES" sz="1600" b="1" dirty="0"/>
            <a:t>     Efectividad</a:t>
          </a:r>
        </a:p>
        <a:p>
          <a:r>
            <a:rPr lang="es-ES" sz="1600" b="1" dirty="0"/>
            <a:t>Ecología</a:t>
          </a:r>
        </a:p>
        <a:p>
          <a:r>
            <a:rPr lang="es-ES" sz="1600" b="1" dirty="0"/>
            <a:t>Equidad</a:t>
          </a:r>
        </a:p>
      </dgm:t>
    </dgm:pt>
    <dgm:pt modelId="{F2F0E7D8-92BE-4026-A6C9-8DDCAFB76865}" type="parTrans" cxnId="{CACA5658-4F1E-4A7D-BAC3-9E008658FEBD}">
      <dgm:prSet/>
      <dgm:spPr/>
      <dgm:t>
        <a:bodyPr/>
        <a:lstStyle/>
        <a:p>
          <a:endParaRPr lang="es-ES" sz="1600"/>
        </a:p>
      </dgm:t>
    </dgm:pt>
    <dgm:pt modelId="{A120CBC4-882D-4226-8805-E474639E7659}" type="sibTrans" cxnId="{CACA5658-4F1E-4A7D-BAC3-9E008658FEBD}">
      <dgm:prSet/>
      <dgm:spPr/>
      <dgm:t>
        <a:bodyPr/>
        <a:lstStyle/>
        <a:p>
          <a:endParaRPr lang="es-ES" sz="1600"/>
        </a:p>
      </dgm:t>
    </dgm:pt>
    <dgm:pt modelId="{9EC8E84A-1642-4E65-B173-8EA696FAE457}">
      <dgm:prSet phldrT="[Texto]" custT="1"/>
      <dgm:spPr/>
      <dgm:t>
        <a:bodyPr/>
        <a:lstStyle/>
        <a:p>
          <a:r>
            <a:rPr lang="es-ES" sz="1800" b="1" dirty="0"/>
            <a:t>Confiabilidad</a:t>
          </a:r>
        </a:p>
      </dgm:t>
    </dgm:pt>
    <dgm:pt modelId="{C0C965EA-6B2D-4F0A-B06F-0EAE39F3F2A6}" type="parTrans" cxnId="{214EDBB7-7065-4908-A845-0393A2AE1148}">
      <dgm:prSet/>
      <dgm:spPr/>
      <dgm:t>
        <a:bodyPr/>
        <a:lstStyle/>
        <a:p>
          <a:endParaRPr lang="es-ES" sz="1600"/>
        </a:p>
      </dgm:t>
    </dgm:pt>
    <dgm:pt modelId="{4627453B-711F-4D6F-A0CF-4583BA397BD3}" type="sibTrans" cxnId="{214EDBB7-7065-4908-A845-0393A2AE1148}">
      <dgm:prSet/>
      <dgm:spPr/>
      <dgm:t>
        <a:bodyPr/>
        <a:lstStyle/>
        <a:p>
          <a:endParaRPr lang="es-ES" sz="1600"/>
        </a:p>
      </dgm:t>
    </dgm:pt>
    <dgm:pt modelId="{CC6AE15B-739E-4E0A-B27A-C7D4E188D27D}" type="pres">
      <dgm:prSet presAssocID="{7F4007A3-0654-4ABA-BF3B-155388876536}" presName="Name0" presStyleCnt="0">
        <dgm:presLayoutVars>
          <dgm:chMax val="7"/>
          <dgm:chPref val="7"/>
          <dgm:dir/>
          <dgm:animLvl val="lvl"/>
        </dgm:presLayoutVars>
      </dgm:prSet>
      <dgm:spPr/>
    </dgm:pt>
    <dgm:pt modelId="{9FFBBF14-B786-4BCB-B015-04AFFBC3112A}" type="pres">
      <dgm:prSet presAssocID="{4840AE4D-1D7D-4AB5-A9B3-781829E88A95}" presName="Accent1" presStyleCnt="0"/>
      <dgm:spPr/>
    </dgm:pt>
    <dgm:pt modelId="{CA3B4310-671E-450B-B6B4-78710C86B2F9}" type="pres">
      <dgm:prSet presAssocID="{4840AE4D-1D7D-4AB5-A9B3-781829E88A95}" presName="Accent" presStyleLbl="node1" presStyleIdx="0" presStyleCnt="3" custScaleX="79430" custScaleY="82965" custLinFactNeighborX="5348" custLinFactNeighborY="12006"/>
      <dgm:spPr/>
    </dgm:pt>
    <dgm:pt modelId="{FAF4EFE4-133C-4BB2-9C3E-771C7CE60EA2}" type="pres">
      <dgm:prSet presAssocID="{4840AE4D-1D7D-4AB5-A9B3-781829E88A95}" presName="Parent1" presStyleLbl="revTx" presStyleIdx="0" presStyleCnt="3" custLinFactNeighborX="9424" custLinFactNeighborY="26731">
        <dgm:presLayoutVars>
          <dgm:chMax val="1"/>
          <dgm:chPref val="1"/>
          <dgm:bulletEnabled val="1"/>
        </dgm:presLayoutVars>
      </dgm:prSet>
      <dgm:spPr/>
    </dgm:pt>
    <dgm:pt modelId="{CDFECCA8-A85E-4B9A-837D-6D8DA3F34297}" type="pres">
      <dgm:prSet presAssocID="{E637C795-9186-4D4A-8E69-38AB779BAF4F}" presName="Accent2" presStyleCnt="0"/>
      <dgm:spPr/>
    </dgm:pt>
    <dgm:pt modelId="{4941C100-3433-49B0-B3AF-A202CE4E5889}" type="pres">
      <dgm:prSet presAssocID="{E637C795-9186-4D4A-8E69-38AB779BAF4F}" presName="Accent" presStyleLbl="node1" presStyleIdx="1" presStyleCnt="3" custScaleX="81451" custLinFactNeighborX="19995" custLinFactNeighborY="-2121"/>
      <dgm:spPr/>
    </dgm:pt>
    <dgm:pt modelId="{B604000A-367A-4AEB-B45B-27830DE9AA40}" type="pres">
      <dgm:prSet presAssocID="{E637C795-9186-4D4A-8E69-38AB779BAF4F}" presName="Parent2" presStyleLbl="revTx" presStyleIdx="1" presStyleCnt="3" custScaleY="207192" custLinFactNeighborX="38206" custLinFactNeighborY="-11476">
        <dgm:presLayoutVars>
          <dgm:chMax val="1"/>
          <dgm:chPref val="1"/>
          <dgm:bulletEnabled val="1"/>
        </dgm:presLayoutVars>
      </dgm:prSet>
      <dgm:spPr/>
    </dgm:pt>
    <dgm:pt modelId="{BB877649-6912-469E-8CFE-EB9FBA6E958B}" type="pres">
      <dgm:prSet presAssocID="{9EC8E84A-1642-4E65-B173-8EA696FAE457}" presName="Accent3" presStyleCnt="0"/>
      <dgm:spPr/>
    </dgm:pt>
    <dgm:pt modelId="{837F266D-A9F4-4559-9FC0-3FE0C8923BC5}" type="pres">
      <dgm:prSet presAssocID="{9EC8E84A-1642-4E65-B173-8EA696FAE457}" presName="Accent" presStyleLbl="node1" presStyleIdx="2" presStyleCnt="3" custScaleX="73483" custScaleY="57924" custLinFactNeighborX="11737" custLinFactNeighborY="-8323"/>
      <dgm:spPr/>
    </dgm:pt>
    <dgm:pt modelId="{77683224-5577-4E2D-A0D0-96FB95776430}" type="pres">
      <dgm:prSet presAssocID="{9EC8E84A-1642-4E65-B173-8EA696FAE457}" presName="Parent3" presStyleLbl="revTx" presStyleIdx="2" presStyleCnt="3" custLinFactNeighborX="14523" custLinFactNeighborY="-36858">
        <dgm:presLayoutVars>
          <dgm:chMax val="1"/>
          <dgm:chPref val="1"/>
          <dgm:bulletEnabled val="1"/>
        </dgm:presLayoutVars>
      </dgm:prSet>
      <dgm:spPr/>
    </dgm:pt>
  </dgm:ptLst>
  <dgm:cxnLst>
    <dgm:cxn modelId="{A90B4419-FFCD-4DA9-8FA7-D1CC9A644F55}" srcId="{7F4007A3-0654-4ABA-BF3B-155388876536}" destId="{4840AE4D-1D7D-4AB5-A9B3-781829E88A95}" srcOrd="0" destOrd="0" parTransId="{2E236AE9-67E8-4987-93E6-753209D63AE3}" sibTransId="{EAFCD214-92AC-41C2-9E7E-7D6E06AD768F}"/>
    <dgm:cxn modelId="{CACA5658-4F1E-4A7D-BAC3-9E008658FEBD}" srcId="{7F4007A3-0654-4ABA-BF3B-155388876536}" destId="{E637C795-9186-4D4A-8E69-38AB779BAF4F}" srcOrd="1" destOrd="0" parTransId="{F2F0E7D8-92BE-4026-A6C9-8DDCAFB76865}" sibTransId="{A120CBC4-882D-4226-8805-E474639E7659}"/>
    <dgm:cxn modelId="{5A248C86-557A-43C5-8FA6-0CB1F9903CCD}" type="presOf" srcId="{7F4007A3-0654-4ABA-BF3B-155388876536}" destId="{CC6AE15B-739E-4E0A-B27A-C7D4E188D27D}" srcOrd="0" destOrd="0" presId="urn:microsoft.com/office/officeart/2009/layout/CircleArrowProcess"/>
    <dgm:cxn modelId="{115146B4-DBD3-46D2-9ECF-92667E086AB1}" type="presOf" srcId="{E637C795-9186-4D4A-8E69-38AB779BAF4F}" destId="{B604000A-367A-4AEB-B45B-27830DE9AA40}" srcOrd="0" destOrd="0" presId="urn:microsoft.com/office/officeart/2009/layout/CircleArrowProcess"/>
    <dgm:cxn modelId="{214EDBB7-7065-4908-A845-0393A2AE1148}" srcId="{7F4007A3-0654-4ABA-BF3B-155388876536}" destId="{9EC8E84A-1642-4E65-B173-8EA696FAE457}" srcOrd="2" destOrd="0" parTransId="{C0C965EA-6B2D-4F0A-B06F-0EAE39F3F2A6}" sibTransId="{4627453B-711F-4D6F-A0CF-4583BA397BD3}"/>
    <dgm:cxn modelId="{704DD4D2-FAF2-4459-9B4A-6C4AE1F3BE1A}" type="presOf" srcId="{9EC8E84A-1642-4E65-B173-8EA696FAE457}" destId="{77683224-5577-4E2D-A0D0-96FB95776430}" srcOrd="0" destOrd="0" presId="urn:microsoft.com/office/officeart/2009/layout/CircleArrowProcess"/>
    <dgm:cxn modelId="{0DF365DF-AB92-4511-80F5-E5D8B6D19559}" type="presOf" srcId="{4840AE4D-1D7D-4AB5-A9B3-781829E88A95}" destId="{FAF4EFE4-133C-4BB2-9C3E-771C7CE60EA2}" srcOrd="0" destOrd="0" presId="urn:microsoft.com/office/officeart/2009/layout/CircleArrowProcess"/>
    <dgm:cxn modelId="{157FA927-272C-451F-9C83-0218D1EF83A1}" type="presParOf" srcId="{CC6AE15B-739E-4E0A-B27A-C7D4E188D27D}" destId="{9FFBBF14-B786-4BCB-B015-04AFFBC3112A}" srcOrd="0" destOrd="0" presId="urn:microsoft.com/office/officeart/2009/layout/CircleArrowProcess"/>
    <dgm:cxn modelId="{9E7F05DA-85BC-4CC8-B03C-A4DFB276581A}" type="presParOf" srcId="{9FFBBF14-B786-4BCB-B015-04AFFBC3112A}" destId="{CA3B4310-671E-450B-B6B4-78710C86B2F9}" srcOrd="0" destOrd="0" presId="urn:microsoft.com/office/officeart/2009/layout/CircleArrowProcess"/>
    <dgm:cxn modelId="{40D96561-D9D3-4492-A1EA-A6F55975D559}" type="presParOf" srcId="{CC6AE15B-739E-4E0A-B27A-C7D4E188D27D}" destId="{FAF4EFE4-133C-4BB2-9C3E-771C7CE60EA2}" srcOrd="1" destOrd="0" presId="urn:microsoft.com/office/officeart/2009/layout/CircleArrowProcess"/>
    <dgm:cxn modelId="{5AD28EBC-1AEA-49D9-8EE2-3AB943286F15}" type="presParOf" srcId="{CC6AE15B-739E-4E0A-B27A-C7D4E188D27D}" destId="{CDFECCA8-A85E-4B9A-837D-6D8DA3F34297}" srcOrd="2" destOrd="0" presId="urn:microsoft.com/office/officeart/2009/layout/CircleArrowProcess"/>
    <dgm:cxn modelId="{605116BD-1767-4858-8903-4139EA4483C2}" type="presParOf" srcId="{CDFECCA8-A85E-4B9A-837D-6D8DA3F34297}" destId="{4941C100-3433-49B0-B3AF-A202CE4E5889}" srcOrd="0" destOrd="0" presId="urn:microsoft.com/office/officeart/2009/layout/CircleArrowProcess"/>
    <dgm:cxn modelId="{542826CD-FE1F-4574-A0FE-D5EB70D0C7EF}" type="presParOf" srcId="{CC6AE15B-739E-4E0A-B27A-C7D4E188D27D}" destId="{B604000A-367A-4AEB-B45B-27830DE9AA40}" srcOrd="3" destOrd="0" presId="urn:microsoft.com/office/officeart/2009/layout/CircleArrowProcess"/>
    <dgm:cxn modelId="{809C6E78-9DAA-402D-93E6-3D0F4D2B6C9A}" type="presParOf" srcId="{CC6AE15B-739E-4E0A-B27A-C7D4E188D27D}" destId="{BB877649-6912-469E-8CFE-EB9FBA6E958B}" srcOrd="4" destOrd="0" presId="urn:microsoft.com/office/officeart/2009/layout/CircleArrowProcess"/>
    <dgm:cxn modelId="{6FE4D9A1-E951-4C98-9897-781D65D58D1C}" type="presParOf" srcId="{BB877649-6912-469E-8CFE-EB9FBA6E958B}" destId="{837F266D-A9F4-4559-9FC0-3FE0C8923BC5}" srcOrd="0" destOrd="0" presId="urn:microsoft.com/office/officeart/2009/layout/CircleArrowProcess"/>
    <dgm:cxn modelId="{F82EF806-428E-40CE-9D07-2890FB3CD130}" type="presParOf" srcId="{CC6AE15B-739E-4E0A-B27A-C7D4E188D27D}" destId="{77683224-5577-4E2D-A0D0-96FB95776430}"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4A0A95-FD30-4D8D-BB75-527E0FA395FD}" type="doc">
      <dgm:prSet loTypeId="urn:microsoft.com/office/officeart/2005/8/layout/lProcess2" loCatId="relationship" qsTypeId="urn:microsoft.com/office/officeart/2005/8/quickstyle/simple1" qsCatId="simple" csTypeId="urn:microsoft.com/office/officeart/2005/8/colors/accent3_1" csCatId="accent3" phldr="1"/>
      <dgm:spPr/>
      <dgm:t>
        <a:bodyPr/>
        <a:lstStyle/>
        <a:p>
          <a:endParaRPr lang="es-ES"/>
        </a:p>
      </dgm:t>
    </dgm:pt>
    <dgm:pt modelId="{640C6E21-7801-4C02-A549-E046BEC2DC94}">
      <dgm:prSet phldrT="[Texto]"/>
      <dgm:spPr/>
      <dgm:t>
        <a:bodyPr/>
        <a:lstStyle/>
        <a:p>
          <a:r>
            <a:rPr lang="es-ES" b="1" dirty="0"/>
            <a:t>Modificación del Cronograma para la implementación incorporado en la Resolución 693 de 2016</a:t>
          </a:r>
        </a:p>
      </dgm:t>
    </dgm:pt>
    <dgm:pt modelId="{FC473E0F-322D-4424-9068-6A6F72D5C828}" type="parTrans" cxnId="{97A60A31-E54C-4378-844F-3E4834517567}">
      <dgm:prSet/>
      <dgm:spPr/>
      <dgm:t>
        <a:bodyPr/>
        <a:lstStyle/>
        <a:p>
          <a:endParaRPr lang="es-ES"/>
        </a:p>
      </dgm:t>
    </dgm:pt>
    <dgm:pt modelId="{54781E23-FDA4-4A92-ACA3-14A27D32C892}" type="sibTrans" cxnId="{97A60A31-E54C-4378-844F-3E4834517567}">
      <dgm:prSet/>
      <dgm:spPr/>
      <dgm:t>
        <a:bodyPr/>
        <a:lstStyle/>
        <a:p>
          <a:endParaRPr lang="es-ES"/>
        </a:p>
      </dgm:t>
    </dgm:pt>
    <dgm:pt modelId="{F5942744-8568-41F5-8B52-A10664082429}">
      <dgm:prSet phldrT="[Texto]"/>
      <dgm:spPr>
        <a:ln>
          <a:solidFill>
            <a:schemeClr val="tx1"/>
          </a:solidFill>
        </a:ln>
      </dgm:spPr>
      <dgm:t>
        <a:bodyPr/>
        <a:lstStyle/>
        <a:p>
          <a:r>
            <a:rPr lang="es-ES" b="1" dirty="0"/>
            <a:t>Oficios y reuniones de las entidades con la CGN solicitando la ampliación del plazo por </a:t>
          </a:r>
          <a:r>
            <a:rPr lang="es-ES" b="1" dirty="0">
              <a:solidFill>
                <a:srgbClr val="C00000"/>
              </a:solidFill>
            </a:rPr>
            <a:t>limitaciones de tipo técnico, operativo, administrativo y presupuestal</a:t>
          </a:r>
        </a:p>
      </dgm:t>
    </dgm:pt>
    <dgm:pt modelId="{9D82D280-ABA8-4C17-9562-3DC575CED335}" type="parTrans" cxnId="{19A049A0-8B2C-437C-A9F0-ECAC6D36CA53}">
      <dgm:prSet/>
      <dgm:spPr/>
      <dgm:t>
        <a:bodyPr/>
        <a:lstStyle/>
        <a:p>
          <a:endParaRPr lang="es-ES"/>
        </a:p>
      </dgm:t>
    </dgm:pt>
    <dgm:pt modelId="{7D3A207F-3FE2-47C8-9AC3-80D25B8D6EAC}" type="sibTrans" cxnId="{19A049A0-8B2C-437C-A9F0-ECAC6D36CA53}">
      <dgm:prSet/>
      <dgm:spPr/>
      <dgm:t>
        <a:bodyPr/>
        <a:lstStyle/>
        <a:p>
          <a:endParaRPr lang="es-ES"/>
        </a:p>
      </dgm:t>
    </dgm:pt>
    <dgm:pt modelId="{3CF6C971-2CA0-49EC-A42C-F955B4D3C4C3}">
      <dgm:prSet phldrT="[Texto]"/>
      <dgm:spPr/>
      <dgm:t>
        <a:bodyPr/>
        <a:lstStyle/>
        <a:p>
          <a:r>
            <a:rPr lang="es-ES" b="1" u="none" dirty="0"/>
            <a:t>Como resultado de las encuestas realizadas a las entidades, en donde se evidenciaron dificultades en:</a:t>
          </a:r>
        </a:p>
      </dgm:t>
    </dgm:pt>
    <dgm:pt modelId="{A1E983F1-BA58-4348-8EF0-4F99BB5C7489}" type="parTrans" cxnId="{AA1032A1-71BB-4D2E-8F8A-6E1F06B758A6}">
      <dgm:prSet/>
      <dgm:spPr/>
      <dgm:t>
        <a:bodyPr/>
        <a:lstStyle/>
        <a:p>
          <a:endParaRPr lang="es-ES"/>
        </a:p>
      </dgm:t>
    </dgm:pt>
    <dgm:pt modelId="{5A8481EF-2227-45A6-AF7A-1245EE7BB7A5}" type="sibTrans" cxnId="{AA1032A1-71BB-4D2E-8F8A-6E1F06B758A6}">
      <dgm:prSet/>
      <dgm:spPr/>
      <dgm:t>
        <a:bodyPr/>
        <a:lstStyle/>
        <a:p>
          <a:endParaRPr lang="es-ES"/>
        </a:p>
      </dgm:t>
    </dgm:pt>
    <dgm:pt modelId="{C72F816F-21E9-4EF0-BC5C-75C628768B2B}">
      <dgm:prSet phldrT="[Texto]" custT="1"/>
      <dgm:spPr>
        <a:ln>
          <a:solidFill>
            <a:schemeClr val="tx1"/>
          </a:solidFill>
        </a:ln>
      </dgm:spPr>
      <dgm:t>
        <a:bodyPr/>
        <a:lstStyle/>
        <a:p>
          <a:r>
            <a:rPr lang="es-ES" sz="1700" b="1" u="none" dirty="0">
              <a:solidFill>
                <a:srgbClr val="C00000"/>
              </a:solidFill>
            </a:rPr>
            <a:t>Reconocimiento y medición</a:t>
          </a:r>
          <a:r>
            <a:rPr lang="es-ES" sz="1700" b="1" u="none" dirty="0"/>
            <a:t>: propiedades, planta y equipo, bienes de uso público, CXC, intangibles e inventarios</a:t>
          </a:r>
        </a:p>
      </dgm:t>
    </dgm:pt>
    <dgm:pt modelId="{BBE34E2C-F9A9-461B-B8F7-CB704667688C}" type="parTrans" cxnId="{7E0DADAF-54FF-4BCF-A467-1CDC1D6722C5}">
      <dgm:prSet/>
      <dgm:spPr/>
      <dgm:t>
        <a:bodyPr/>
        <a:lstStyle/>
        <a:p>
          <a:endParaRPr lang="es-ES"/>
        </a:p>
      </dgm:t>
    </dgm:pt>
    <dgm:pt modelId="{E6A98814-C947-40C0-AE0E-B5F021EB3CB8}" type="sibTrans" cxnId="{7E0DADAF-54FF-4BCF-A467-1CDC1D6722C5}">
      <dgm:prSet/>
      <dgm:spPr/>
      <dgm:t>
        <a:bodyPr/>
        <a:lstStyle/>
        <a:p>
          <a:endParaRPr lang="es-ES"/>
        </a:p>
      </dgm:t>
    </dgm:pt>
    <dgm:pt modelId="{4F6B00D3-F5BE-4840-943D-4B221043270A}">
      <dgm:prSet phldrT="[Texto]" custT="1"/>
      <dgm:spPr>
        <a:ln>
          <a:solidFill>
            <a:schemeClr val="tx1"/>
          </a:solidFill>
        </a:ln>
      </dgm:spPr>
      <dgm:t>
        <a:bodyPr/>
        <a:lstStyle/>
        <a:p>
          <a:r>
            <a:rPr lang="es-ES" sz="1700" b="1" u="none" dirty="0">
              <a:solidFill>
                <a:srgbClr val="C00000"/>
              </a:solidFill>
            </a:rPr>
            <a:t>Sistemas de información</a:t>
          </a:r>
          <a:r>
            <a:rPr lang="es-ES" sz="1700" b="1" u="none" dirty="0"/>
            <a:t>: los aplicativos contables no están preparados para soportar cambios normativos</a:t>
          </a:r>
        </a:p>
      </dgm:t>
    </dgm:pt>
    <dgm:pt modelId="{CB689C97-170C-4255-8A35-835FB4AD9862}" type="parTrans" cxnId="{539A0069-1317-489F-B6D5-541D31F7A1DC}">
      <dgm:prSet/>
      <dgm:spPr/>
      <dgm:t>
        <a:bodyPr/>
        <a:lstStyle/>
        <a:p>
          <a:endParaRPr lang="es-ES"/>
        </a:p>
      </dgm:t>
    </dgm:pt>
    <dgm:pt modelId="{43796D0A-3156-4A49-8C7D-2D605B8007A8}" type="sibTrans" cxnId="{539A0069-1317-489F-B6D5-541D31F7A1DC}">
      <dgm:prSet/>
      <dgm:spPr/>
      <dgm:t>
        <a:bodyPr/>
        <a:lstStyle/>
        <a:p>
          <a:endParaRPr lang="es-ES"/>
        </a:p>
      </dgm:t>
    </dgm:pt>
    <dgm:pt modelId="{9A4A173E-9EAA-4398-87CD-234621DDDDEC}">
      <dgm:prSet phldrT="[Texto]" custT="1"/>
      <dgm:spPr>
        <a:ln>
          <a:solidFill>
            <a:schemeClr val="tx1"/>
          </a:solidFill>
        </a:ln>
      </dgm:spPr>
      <dgm:t>
        <a:bodyPr/>
        <a:lstStyle/>
        <a:p>
          <a:r>
            <a:rPr lang="es-ES" sz="1700" b="1" u="none" dirty="0">
              <a:solidFill>
                <a:srgbClr val="C00000"/>
              </a:solidFill>
            </a:rPr>
            <a:t>Recursos humanos</a:t>
          </a:r>
          <a:r>
            <a:rPr lang="es-ES" sz="1700" b="1" u="none" dirty="0"/>
            <a:t>: no se cuenta con personal suficiente y capacitado</a:t>
          </a:r>
        </a:p>
      </dgm:t>
    </dgm:pt>
    <dgm:pt modelId="{26E548F8-7056-4CBE-A698-4E1C07E3418A}" type="parTrans" cxnId="{714FC502-524C-4706-8CC3-CDAE61147DE6}">
      <dgm:prSet/>
      <dgm:spPr/>
      <dgm:t>
        <a:bodyPr/>
        <a:lstStyle/>
        <a:p>
          <a:endParaRPr lang="es-ES"/>
        </a:p>
      </dgm:t>
    </dgm:pt>
    <dgm:pt modelId="{74FD7035-A7B2-4F1D-BA56-82F2A3D10AA9}" type="sibTrans" cxnId="{714FC502-524C-4706-8CC3-CDAE61147DE6}">
      <dgm:prSet/>
      <dgm:spPr/>
      <dgm:t>
        <a:bodyPr/>
        <a:lstStyle/>
        <a:p>
          <a:endParaRPr lang="es-ES"/>
        </a:p>
      </dgm:t>
    </dgm:pt>
    <dgm:pt modelId="{D4DAFC40-4454-4FF7-A0F7-3FC162CFF86F}">
      <dgm:prSet phldrT="[Texto]" custT="1"/>
      <dgm:spPr>
        <a:ln>
          <a:solidFill>
            <a:schemeClr val="tx1"/>
          </a:solidFill>
        </a:ln>
      </dgm:spPr>
      <dgm:t>
        <a:bodyPr/>
        <a:lstStyle/>
        <a:p>
          <a:r>
            <a:rPr lang="es-ES" sz="1700" b="1" u="none" dirty="0">
              <a:solidFill>
                <a:srgbClr val="C00000"/>
              </a:solidFill>
            </a:rPr>
            <a:t>Depuración contable</a:t>
          </a:r>
          <a:r>
            <a:rPr lang="es-ES" sz="1700" b="1" u="none" dirty="0"/>
            <a:t>: cuentas contables pendientes de depuración que requieren de un tiempo considerable</a:t>
          </a:r>
        </a:p>
      </dgm:t>
    </dgm:pt>
    <dgm:pt modelId="{6DBD313C-F138-4B9C-80B6-B61A365E6A98}" type="parTrans" cxnId="{144B2B81-A36C-4C39-973E-C9E79BFCF7B5}">
      <dgm:prSet/>
      <dgm:spPr/>
      <dgm:t>
        <a:bodyPr/>
        <a:lstStyle/>
        <a:p>
          <a:endParaRPr lang="es-ES"/>
        </a:p>
      </dgm:t>
    </dgm:pt>
    <dgm:pt modelId="{75E68202-8982-4742-AE5B-A8C911230DB3}" type="sibTrans" cxnId="{144B2B81-A36C-4C39-973E-C9E79BFCF7B5}">
      <dgm:prSet/>
      <dgm:spPr/>
      <dgm:t>
        <a:bodyPr/>
        <a:lstStyle/>
        <a:p>
          <a:endParaRPr lang="es-ES"/>
        </a:p>
      </dgm:t>
    </dgm:pt>
    <dgm:pt modelId="{851C2AE9-F7B4-47D7-9076-E5A328EE4FD1}">
      <dgm:prSet phldrT="[Texto]" custT="1"/>
      <dgm:spPr>
        <a:ln>
          <a:solidFill>
            <a:schemeClr val="tx1"/>
          </a:solidFill>
        </a:ln>
      </dgm:spPr>
      <dgm:t>
        <a:bodyPr/>
        <a:lstStyle/>
        <a:p>
          <a:r>
            <a:rPr lang="es-ES" sz="1700" b="1" u="none" dirty="0">
              <a:solidFill>
                <a:srgbClr val="C00000"/>
              </a:solidFill>
            </a:rPr>
            <a:t>Recursos económicos insuficientes:</a:t>
          </a:r>
          <a:r>
            <a:rPr lang="es-ES" sz="1700" b="1" u="none" dirty="0"/>
            <a:t>  presupuestos insuficiente para adelantar el proceso de manera integral</a:t>
          </a:r>
        </a:p>
      </dgm:t>
    </dgm:pt>
    <dgm:pt modelId="{D951C45E-0A52-4B0E-A149-768B129138C1}" type="parTrans" cxnId="{BD8EE666-0633-46FD-BEDA-56DFFC729892}">
      <dgm:prSet/>
      <dgm:spPr/>
      <dgm:t>
        <a:bodyPr/>
        <a:lstStyle/>
        <a:p>
          <a:endParaRPr lang="es-ES"/>
        </a:p>
      </dgm:t>
    </dgm:pt>
    <dgm:pt modelId="{94BC1293-9E0B-4AFE-A332-2081606C8AC8}" type="sibTrans" cxnId="{BD8EE666-0633-46FD-BEDA-56DFFC729892}">
      <dgm:prSet/>
      <dgm:spPr/>
      <dgm:t>
        <a:bodyPr/>
        <a:lstStyle/>
        <a:p>
          <a:endParaRPr lang="es-ES"/>
        </a:p>
      </dgm:t>
    </dgm:pt>
    <dgm:pt modelId="{BE5DAFF1-C5B4-4335-B896-3F5F9FB1E907}" type="pres">
      <dgm:prSet presAssocID="{004A0A95-FD30-4D8D-BB75-527E0FA395FD}" presName="theList" presStyleCnt="0">
        <dgm:presLayoutVars>
          <dgm:dir/>
          <dgm:animLvl val="lvl"/>
          <dgm:resizeHandles val="exact"/>
        </dgm:presLayoutVars>
      </dgm:prSet>
      <dgm:spPr/>
    </dgm:pt>
    <dgm:pt modelId="{68E0CCD5-9641-49A5-AE13-A7ED7F51A5A8}" type="pres">
      <dgm:prSet presAssocID="{640C6E21-7801-4C02-A549-E046BEC2DC94}" presName="compNode" presStyleCnt="0"/>
      <dgm:spPr/>
    </dgm:pt>
    <dgm:pt modelId="{B16F359C-BEA9-4355-9006-A2CA58D89AE1}" type="pres">
      <dgm:prSet presAssocID="{640C6E21-7801-4C02-A549-E046BEC2DC94}" presName="aNode" presStyleLbl="bgShp" presStyleIdx="0" presStyleCnt="2" custLinFactNeighborX="-1611"/>
      <dgm:spPr/>
    </dgm:pt>
    <dgm:pt modelId="{97759C2C-FCDF-496B-8038-3F10B1D703EB}" type="pres">
      <dgm:prSet presAssocID="{640C6E21-7801-4C02-A549-E046BEC2DC94}" presName="textNode" presStyleLbl="bgShp" presStyleIdx="0" presStyleCnt="2"/>
      <dgm:spPr/>
    </dgm:pt>
    <dgm:pt modelId="{A1CBC5B5-FC06-4109-8437-C9BB4307F0B4}" type="pres">
      <dgm:prSet presAssocID="{640C6E21-7801-4C02-A549-E046BEC2DC94}" presName="compChildNode" presStyleCnt="0"/>
      <dgm:spPr/>
    </dgm:pt>
    <dgm:pt modelId="{316B6D2B-2FA1-4CC6-8AB2-8FCA0F05AEF5}" type="pres">
      <dgm:prSet presAssocID="{640C6E21-7801-4C02-A549-E046BEC2DC94}" presName="theInnerList" presStyleCnt="0"/>
      <dgm:spPr/>
    </dgm:pt>
    <dgm:pt modelId="{8251F27B-80C6-4B56-A471-3744BA9295BB}" type="pres">
      <dgm:prSet presAssocID="{F5942744-8568-41F5-8B52-A10664082429}" presName="childNode" presStyleLbl="node1" presStyleIdx="0" presStyleCnt="6">
        <dgm:presLayoutVars>
          <dgm:bulletEnabled val="1"/>
        </dgm:presLayoutVars>
      </dgm:prSet>
      <dgm:spPr/>
    </dgm:pt>
    <dgm:pt modelId="{0CF8F672-A757-4B26-91D5-B3D76DD5829E}" type="pres">
      <dgm:prSet presAssocID="{640C6E21-7801-4C02-A549-E046BEC2DC94}" presName="aSpace" presStyleCnt="0"/>
      <dgm:spPr/>
    </dgm:pt>
    <dgm:pt modelId="{056B1466-7571-441F-921F-5DDC816D51A6}" type="pres">
      <dgm:prSet presAssocID="{3CF6C971-2CA0-49EC-A42C-F955B4D3C4C3}" presName="compNode" presStyleCnt="0"/>
      <dgm:spPr/>
    </dgm:pt>
    <dgm:pt modelId="{45B002B7-33A2-4249-A740-8E8A6C6DE8E5}" type="pres">
      <dgm:prSet presAssocID="{3CF6C971-2CA0-49EC-A42C-F955B4D3C4C3}" presName="aNode" presStyleLbl="bgShp" presStyleIdx="1" presStyleCnt="2"/>
      <dgm:spPr/>
    </dgm:pt>
    <dgm:pt modelId="{B87207B6-25D0-4754-AEAE-F6D66195AE48}" type="pres">
      <dgm:prSet presAssocID="{3CF6C971-2CA0-49EC-A42C-F955B4D3C4C3}" presName="textNode" presStyleLbl="bgShp" presStyleIdx="1" presStyleCnt="2"/>
      <dgm:spPr/>
    </dgm:pt>
    <dgm:pt modelId="{464770AC-1F6C-489C-BA60-493FF628AFA7}" type="pres">
      <dgm:prSet presAssocID="{3CF6C971-2CA0-49EC-A42C-F955B4D3C4C3}" presName="compChildNode" presStyleCnt="0"/>
      <dgm:spPr/>
    </dgm:pt>
    <dgm:pt modelId="{9943C054-8668-4516-9E6C-E777B91B6F16}" type="pres">
      <dgm:prSet presAssocID="{3CF6C971-2CA0-49EC-A42C-F955B4D3C4C3}" presName="theInnerList" presStyleCnt="0"/>
      <dgm:spPr/>
    </dgm:pt>
    <dgm:pt modelId="{FF671B05-52A4-417B-B3AB-298F993DB2D5}" type="pres">
      <dgm:prSet presAssocID="{C72F816F-21E9-4EF0-BC5C-75C628768B2B}" presName="childNode" presStyleLbl="node1" presStyleIdx="1" presStyleCnt="6" custScaleX="117715" custScaleY="182026" custLinFactNeighborY="-78741">
        <dgm:presLayoutVars>
          <dgm:bulletEnabled val="1"/>
        </dgm:presLayoutVars>
      </dgm:prSet>
      <dgm:spPr/>
    </dgm:pt>
    <dgm:pt modelId="{F5FC5AF5-08B6-472B-AF1B-9EE1821B2065}" type="pres">
      <dgm:prSet presAssocID="{C72F816F-21E9-4EF0-BC5C-75C628768B2B}" presName="aSpace2" presStyleCnt="0"/>
      <dgm:spPr/>
    </dgm:pt>
    <dgm:pt modelId="{BACBAB97-6D0E-4836-9CC6-0ABB60A855EE}" type="pres">
      <dgm:prSet presAssocID="{4F6B00D3-F5BE-4840-943D-4B221043270A}" presName="childNode" presStyleLbl="node1" presStyleIdx="2" presStyleCnt="6" custScaleX="117205" custScaleY="173871" custLinFactY="5318" custLinFactNeighborY="100000">
        <dgm:presLayoutVars>
          <dgm:bulletEnabled val="1"/>
        </dgm:presLayoutVars>
      </dgm:prSet>
      <dgm:spPr/>
    </dgm:pt>
    <dgm:pt modelId="{CB7B515D-9CC6-40D6-B8CD-93E8C13D8C42}" type="pres">
      <dgm:prSet presAssocID="{4F6B00D3-F5BE-4840-943D-4B221043270A}" presName="aSpace2" presStyleCnt="0"/>
      <dgm:spPr/>
    </dgm:pt>
    <dgm:pt modelId="{599628B4-ED51-443A-ADB7-CDDF050A989F}" type="pres">
      <dgm:prSet presAssocID="{9A4A173E-9EAA-4398-87CD-234621DDDDEC}" presName="childNode" presStyleLbl="node1" presStyleIdx="3" presStyleCnt="6" custScaleX="115657" custLinFactY="12524" custLinFactNeighborX="-255" custLinFactNeighborY="100000">
        <dgm:presLayoutVars>
          <dgm:bulletEnabled val="1"/>
        </dgm:presLayoutVars>
      </dgm:prSet>
      <dgm:spPr/>
    </dgm:pt>
    <dgm:pt modelId="{7BD9A93E-E1D3-4333-A8EA-6EC6CD94A378}" type="pres">
      <dgm:prSet presAssocID="{9A4A173E-9EAA-4398-87CD-234621DDDDEC}" presName="aSpace2" presStyleCnt="0"/>
      <dgm:spPr/>
    </dgm:pt>
    <dgm:pt modelId="{307F0E6E-2BEB-4FD8-828D-F41F1128A3B9}" type="pres">
      <dgm:prSet presAssocID="{D4DAFC40-4454-4FF7-A0F7-3FC162CFF86F}" presName="childNode" presStyleLbl="node1" presStyleIdx="4" presStyleCnt="6" custScaleX="115167" custScaleY="163942" custLinFactY="25840" custLinFactNeighborY="100000">
        <dgm:presLayoutVars>
          <dgm:bulletEnabled val="1"/>
        </dgm:presLayoutVars>
      </dgm:prSet>
      <dgm:spPr/>
    </dgm:pt>
    <dgm:pt modelId="{31706E26-F28A-49C0-8BB1-BB17B42C0BCC}" type="pres">
      <dgm:prSet presAssocID="{D4DAFC40-4454-4FF7-A0F7-3FC162CFF86F}" presName="aSpace2" presStyleCnt="0"/>
      <dgm:spPr/>
    </dgm:pt>
    <dgm:pt modelId="{D49CDFCE-2219-4A34-9402-953EE3A4D3D3}" type="pres">
      <dgm:prSet presAssocID="{851C2AE9-F7B4-47D7-9076-E5A328EE4FD1}" presName="childNode" presStyleLbl="node1" presStyleIdx="5" presStyleCnt="6" custScaleX="116186" custScaleY="183102" custLinFactY="37509" custLinFactNeighborY="100000">
        <dgm:presLayoutVars>
          <dgm:bulletEnabled val="1"/>
        </dgm:presLayoutVars>
      </dgm:prSet>
      <dgm:spPr/>
    </dgm:pt>
  </dgm:ptLst>
  <dgm:cxnLst>
    <dgm:cxn modelId="{714FC502-524C-4706-8CC3-CDAE61147DE6}" srcId="{3CF6C971-2CA0-49EC-A42C-F955B4D3C4C3}" destId="{9A4A173E-9EAA-4398-87CD-234621DDDDEC}" srcOrd="2" destOrd="0" parTransId="{26E548F8-7056-4CBE-A698-4E1C07E3418A}" sibTransId="{74FD7035-A7B2-4F1D-BA56-82F2A3D10AA9}"/>
    <dgm:cxn modelId="{5FB7D71D-DB41-42D9-9B3A-ACAF0F87F64A}" type="presOf" srcId="{3CF6C971-2CA0-49EC-A42C-F955B4D3C4C3}" destId="{B87207B6-25D0-4754-AEAE-F6D66195AE48}" srcOrd="1" destOrd="0" presId="urn:microsoft.com/office/officeart/2005/8/layout/lProcess2"/>
    <dgm:cxn modelId="{93F3CA2F-B47F-40F6-8B19-B41C2293F893}" type="presOf" srcId="{4F6B00D3-F5BE-4840-943D-4B221043270A}" destId="{BACBAB97-6D0E-4836-9CC6-0ABB60A855EE}" srcOrd="0" destOrd="0" presId="urn:microsoft.com/office/officeart/2005/8/layout/lProcess2"/>
    <dgm:cxn modelId="{97A60A31-E54C-4378-844F-3E4834517567}" srcId="{004A0A95-FD30-4D8D-BB75-527E0FA395FD}" destId="{640C6E21-7801-4C02-A549-E046BEC2DC94}" srcOrd="0" destOrd="0" parTransId="{FC473E0F-322D-4424-9068-6A6F72D5C828}" sibTransId="{54781E23-FDA4-4A92-ACA3-14A27D32C892}"/>
    <dgm:cxn modelId="{6375A73A-73A2-418F-A848-110EDFB18CFC}" type="presOf" srcId="{3CF6C971-2CA0-49EC-A42C-F955B4D3C4C3}" destId="{45B002B7-33A2-4249-A740-8E8A6C6DE8E5}" srcOrd="0" destOrd="0" presId="urn:microsoft.com/office/officeart/2005/8/layout/lProcess2"/>
    <dgm:cxn modelId="{6668755D-14A0-4A97-AC04-B4FEF0AAF184}" type="presOf" srcId="{640C6E21-7801-4C02-A549-E046BEC2DC94}" destId="{97759C2C-FCDF-496B-8038-3F10B1D703EB}" srcOrd="1" destOrd="0" presId="urn:microsoft.com/office/officeart/2005/8/layout/lProcess2"/>
    <dgm:cxn modelId="{C21A4B60-39A4-4DF3-BC01-E35FF410FBD4}" type="presOf" srcId="{640C6E21-7801-4C02-A549-E046BEC2DC94}" destId="{B16F359C-BEA9-4355-9006-A2CA58D89AE1}" srcOrd="0" destOrd="0" presId="urn:microsoft.com/office/officeart/2005/8/layout/lProcess2"/>
    <dgm:cxn modelId="{BD8EE666-0633-46FD-BEDA-56DFFC729892}" srcId="{3CF6C971-2CA0-49EC-A42C-F955B4D3C4C3}" destId="{851C2AE9-F7B4-47D7-9076-E5A328EE4FD1}" srcOrd="4" destOrd="0" parTransId="{D951C45E-0A52-4B0E-A149-768B129138C1}" sibTransId="{94BC1293-9E0B-4AFE-A332-2081606C8AC8}"/>
    <dgm:cxn modelId="{539A0069-1317-489F-B6D5-541D31F7A1DC}" srcId="{3CF6C971-2CA0-49EC-A42C-F955B4D3C4C3}" destId="{4F6B00D3-F5BE-4840-943D-4B221043270A}" srcOrd="1" destOrd="0" parTransId="{CB689C97-170C-4255-8A35-835FB4AD9862}" sibTransId="{43796D0A-3156-4A49-8C7D-2D605B8007A8}"/>
    <dgm:cxn modelId="{144B2B81-A36C-4C39-973E-C9E79BFCF7B5}" srcId="{3CF6C971-2CA0-49EC-A42C-F955B4D3C4C3}" destId="{D4DAFC40-4454-4FF7-A0F7-3FC162CFF86F}" srcOrd="3" destOrd="0" parTransId="{6DBD313C-F138-4B9C-80B6-B61A365E6A98}" sibTransId="{75E68202-8982-4742-AE5B-A8C911230DB3}"/>
    <dgm:cxn modelId="{26F8C984-6B11-4E86-A91A-4A486050C9E3}" type="presOf" srcId="{C72F816F-21E9-4EF0-BC5C-75C628768B2B}" destId="{FF671B05-52A4-417B-B3AB-298F993DB2D5}" srcOrd="0" destOrd="0" presId="urn:microsoft.com/office/officeart/2005/8/layout/lProcess2"/>
    <dgm:cxn modelId="{425E7A9A-DE30-4F6B-8F59-1277CAC964ED}" type="presOf" srcId="{9A4A173E-9EAA-4398-87CD-234621DDDDEC}" destId="{599628B4-ED51-443A-ADB7-CDDF050A989F}" srcOrd="0" destOrd="0" presId="urn:microsoft.com/office/officeart/2005/8/layout/lProcess2"/>
    <dgm:cxn modelId="{B01E839E-DB7D-45BA-98DB-09001434835A}" type="presOf" srcId="{851C2AE9-F7B4-47D7-9076-E5A328EE4FD1}" destId="{D49CDFCE-2219-4A34-9402-953EE3A4D3D3}" srcOrd="0" destOrd="0" presId="urn:microsoft.com/office/officeart/2005/8/layout/lProcess2"/>
    <dgm:cxn modelId="{19A049A0-8B2C-437C-A9F0-ECAC6D36CA53}" srcId="{640C6E21-7801-4C02-A549-E046BEC2DC94}" destId="{F5942744-8568-41F5-8B52-A10664082429}" srcOrd="0" destOrd="0" parTransId="{9D82D280-ABA8-4C17-9562-3DC575CED335}" sibTransId="{7D3A207F-3FE2-47C8-9AC3-80D25B8D6EAC}"/>
    <dgm:cxn modelId="{AA1032A1-71BB-4D2E-8F8A-6E1F06B758A6}" srcId="{004A0A95-FD30-4D8D-BB75-527E0FA395FD}" destId="{3CF6C971-2CA0-49EC-A42C-F955B4D3C4C3}" srcOrd="1" destOrd="0" parTransId="{A1E983F1-BA58-4348-8EF0-4F99BB5C7489}" sibTransId="{5A8481EF-2227-45A6-AF7A-1245EE7BB7A5}"/>
    <dgm:cxn modelId="{7E0DADAF-54FF-4BCF-A467-1CDC1D6722C5}" srcId="{3CF6C971-2CA0-49EC-A42C-F955B4D3C4C3}" destId="{C72F816F-21E9-4EF0-BC5C-75C628768B2B}" srcOrd="0" destOrd="0" parTransId="{BBE34E2C-F9A9-461B-B8F7-CB704667688C}" sibTransId="{E6A98814-C947-40C0-AE0E-B5F021EB3CB8}"/>
    <dgm:cxn modelId="{FD10EBCC-8022-445A-BFC8-9F6636AB5C4C}" type="presOf" srcId="{004A0A95-FD30-4D8D-BB75-527E0FA395FD}" destId="{BE5DAFF1-C5B4-4335-B896-3F5F9FB1E907}" srcOrd="0" destOrd="0" presId="urn:microsoft.com/office/officeart/2005/8/layout/lProcess2"/>
    <dgm:cxn modelId="{D0B74ADC-4716-48BD-9CA5-858F01DD60B1}" type="presOf" srcId="{F5942744-8568-41F5-8B52-A10664082429}" destId="{8251F27B-80C6-4B56-A471-3744BA9295BB}" srcOrd="0" destOrd="0" presId="urn:microsoft.com/office/officeart/2005/8/layout/lProcess2"/>
    <dgm:cxn modelId="{FB1118FF-7CA3-4720-A993-2E73A1EA1E49}" type="presOf" srcId="{D4DAFC40-4454-4FF7-A0F7-3FC162CFF86F}" destId="{307F0E6E-2BEB-4FD8-828D-F41F1128A3B9}" srcOrd="0" destOrd="0" presId="urn:microsoft.com/office/officeart/2005/8/layout/lProcess2"/>
    <dgm:cxn modelId="{26ED6A6B-1348-4915-ADEA-AE85B7C4F0AF}" type="presParOf" srcId="{BE5DAFF1-C5B4-4335-B896-3F5F9FB1E907}" destId="{68E0CCD5-9641-49A5-AE13-A7ED7F51A5A8}" srcOrd="0" destOrd="0" presId="urn:microsoft.com/office/officeart/2005/8/layout/lProcess2"/>
    <dgm:cxn modelId="{9CE27838-C828-45C9-B657-DA5FD91A23A3}" type="presParOf" srcId="{68E0CCD5-9641-49A5-AE13-A7ED7F51A5A8}" destId="{B16F359C-BEA9-4355-9006-A2CA58D89AE1}" srcOrd="0" destOrd="0" presId="urn:microsoft.com/office/officeart/2005/8/layout/lProcess2"/>
    <dgm:cxn modelId="{F9B52573-B14D-4DFF-9D40-82287300F479}" type="presParOf" srcId="{68E0CCD5-9641-49A5-AE13-A7ED7F51A5A8}" destId="{97759C2C-FCDF-496B-8038-3F10B1D703EB}" srcOrd="1" destOrd="0" presId="urn:microsoft.com/office/officeart/2005/8/layout/lProcess2"/>
    <dgm:cxn modelId="{690806FF-90C0-4F72-A92F-B935A2C5B108}" type="presParOf" srcId="{68E0CCD5-9641-49A5-AE13-A7ED7F51A5A8}" destId="{A1CBC5B5-FC06-4109-8437-C9BB4307F0B4}" srcOrd="2" destOrd="0" presId="urn:microsoft.com/office/officeart/2005/8/layout/lProcess2"/>
    <dgm:cxn modelId="{788BA3C3-D610-47AB-9729-9C0110F571CD}" type="presParOf" srcId="{A1CBC5B5-FC06-4109-8437-C9BB4307F0B4}" destId="{316B6D2B-2FA1-4CC6-8AB2-8FCA0F05AEF5}" srcOrd="0" destOrd="0" presId="urn:microsoft.com/office/officeart/2005/8/layout/lProcess2"/>
    <dgm:cxn modelId="{20246A0F-37F4-4CBF-B18F-79495D3C441A}" type="presParOf" srcId="{316B6D2B-2FA1-4CC6-8AB2-8FCA0F05AEF5}" destId="{8251F27B-80C6-4B56-A471-3744BA9295BB}" srcOrd="0" destOrd="0" presId="urn:microsoft.com/office/officeart/2005/8/layout/lProcess2"/>
    <dgm:cxn modelId="{F5623129-B74D-420C-B748-261B8C7D8B37}" type="presParOf" srcId="{BE5DAFF1-C5B4-4335-B896-3F5F9FB1E907}" destId="{0CF8F672-A757-4B26-91D5-B3D76DD5829E}" srcOrd="1" destOrd="0" presId="urn:microsoft.com/office/officeart/2005/8/layout/lProcess2"/>
    <dgm:cxn modelId="{ED1F98EA-4D8E-4095-A0AE-C6F28F598466}" type="presParOf" srcId="{BE5DAFF1-C5B4-4335-B896-3F5F9FB1E907}" destId="{056B1466-7571-441F-921F-5DDC816D51A6}" srcOrd="2" destOrd="0" presId="urn:microsoft.com/office/officeart/2005/8/layout/lProcess2"/>
    <dgm:cxn modelId="{2B9EEC4F-F7EA-4D4E-8202-2FC2ED42EFF9}" type="presParOf" srcId="{056B1466-7571-441F-921F-5DDC816D51A6}" destId="{45B002B7-33A2-4249-A740-8E8A6C6DE8E5}" srcOrd="0" destOrd="0" presId="urn:microsoft.com/office/officeart/2005/8/layout/lProcess2"/>
    <dgm:cxn modelId="{DF525E9D-4B44-49FA-8C6D-CE660A01966D}" type="presParOf" srcId="{056B1466-7571-441F-921F-5DDC816D51A6}" destId="{B87207B6-25D0-4754-AEAE-F6D66195AE48}" srcOrd="1" destOrd="0" presId="urn:microsoft.com/office/officeart/2005/8/layout/lProcess2"/>
    <dgm:cxn modelId="{1301ABCD-3091-4827-89AC-16A1DE828B9A}" type="presParOf" srcId="{056B1466-7571-441F-921F-5DDC816D51A6}" destId="{464770AC-1F6C-489C-BA60-493FF628AFA7}" srcOrd="2" destOrd="0" presId="urn:microsoft.com/office/officeart/2005/8/layout/lProcess2"/>
    <dgm:cxn modelId="{C27F947D-84FC-4BD6-96BF-CA2A4EBEEA16}" type="presParOf" srcId="{464770AC-1F6C-489C-BA60-493FF628AFA7}" destId="{9943C054-8668-4516-9E6C-E777B91B6F16}" srcOrd="0" destOrd="0" presId="urn:microsoft.com/office/officeart/2005/8/layout/lProcess2"/>
    <dgm:cxn modelId="{7CA3BEE8-26D7-4929-9F11-BE3B1CAAFC76}" type="presParOf" srcId="{9943C054-8668-4516-9E6C-E777B91B6F16}" destId="{FF671B05-52A4-417B-B3AB-298F993DB2D5}" srcOrd="0" destOrd="0" presId="urn:microsoft.com/office/officeart/2005/8/layout/lProcess2"/>
    <dgm:cxn modelId="{3BB7E916-C52B-49A4-90B4-649D3EEE2894}" type="presParOf" srcId="{9943C054-8668-4516-9E6C-E777B91B6F16}" destId="{F5FC5AF5-08B6-472B-AF1B-9EE1821B2065}" srcOrd="1" destOrd="0" presId="urn:microsoft.com/office/officeart/2005/8/layout/lProcess2"/>
    <dgm:cxn modelId="{FDB2E0FC-7441-46A8-8E8B-7DC724E246D6}" type="presParOf" srcId="{9943C054-8668-4516-9E6C-E777B91B6F16}" destId="{BACBAB97-6D0E-4836-9CC6-0ABB60A855EE}" srcOrd="2" destOrd="0" presId="urn:microsoft.com/office/officeart/2005/8/layout/lProcess2"/>
    <dgm:cxn modelId="{97EC479A-0B4D-42CF-BD36-322F9D857893}" type="presParOf" srcId="{9943C054-8668-4516-9E6C-E777B91B6F16}" destId="{CB7B515D-9CC6-40D6-B8CD-93E8C13D8C42}" srcOrd="3" destOrd="0" presId="urn:microsoft.com/office/officeart/2005/8/layout/lProcess2"/>
    <dgm:cxn modelId="{01613BB3-C885-4BC5-8D1C-D176AC0D6661}" type="presParOf" srcId="{9943C054-8668-4516-9E6C-E777B91B6F16}" destId="{599628B4-ED51-443A-ADB7-CDDF050A989F}" srcOrd="4" destOrd="0" presId="urn:microsoft.com/office/officeart/2005/8/layout/lProcess2"/>
    <dgm:cxn modelId="{30A1A641-1560-4E23-84F2-F1F4483CC92D}" type="presParOf" srcId="{9943C054-8668-4516-9E6C-E777B91B6F16}" destId="{7BD9A93E-E1D3-4333-A8EA-6EC6CD94A378}" srcOrd="5" destOrd="0" presId="urn:microsoft.com/office/officeart/2005/8/layout/lProcess2"/>
    <dgm:cxn modelId="{DFE544AD-C92A-4069-A5A5-FCBD00D49965}" type="presParOf" srcId="{9943C054-8668-4516-9E6C-E777B91B6F16}" destId="{307F0E6E-2BEB-4FD8-828D-F41F1128A3B9}" srcOrd="6" destOrd="0" presId="urn:microsoft.com/office/officeart/2005/8/layout/lProcess2"/>
    <dgm:cxn modelId="{33C54741-2214-41B2-A6E6-FA66807F153B}" type="presParOf" srcId="{9943C054-8668-4516-9E6C-E777B91B6F16}" destId="{31706E26-F28A-49C0-8BB1-BB17B42C0BCC}" srcOrd="7" destOrd="0" presId="urn:microsoft.com/office/officeart/2005/8/layout/lProcess2"/>
    <dgm:cxn modelId="{A397EE6B-1BC8-404B-8D11-E7FE205CC7AE}" type="presParOf" srcId="{9943C054-8668-4516-9E6C-E777B91B6F16}" destId="{D49CDFCE-2219-4A34-9402-953EE3A4D3D3}"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32D894-755B-405B-B6B1-4B3697A701CD}" type="doc">
      <dgm:prSet loTypeId="urn:microsoft.com/office/officeart/2005/8/layout/cycle8" loCatId="cycle" qsTypeId="urn:microsoft.com/office/officeart/2005/8/quickstyle/simple1" qsCatId="simple" csTypeId="urn:microsoft.com/office/officeart/2005/8/colors/accent2_1" csCatId="accent2" phldr="1"/>
      <dgm:spPr/>
      <dgm:t>
        <a:bodyPr/>
        <a:lstStyle/>
        <a:p>
          <a:endParaRPr lang="es-ES"/>
        </a:p>
      </dgm:t>
    </dgm:pt>
    <dgm:pt modelId="{865EA2B2-4591-4161-9A20-0974E19962BD}">
      <dgm:prSet phldrT="[Texto]" custT="1"/>
      <dgm:spPr/>
      <dgm:t>
        <a:bodyPr/>
        <a:lstStyle/>
        <a:p>
          <a:r>
            <a:rPr lang="es-ES" sz="1400" b="1" dirty="0"/>
            <a:t>Articulo 355 de la Ley 1819 de 2016: Requerimiento de proceso de depuración contable para entidades territoriales </a:t>
          </a:r>
        </a:p>
      </dgm:t>
    </dgm:pt>
    <dgm:pt modelId="{77D68D2F-2C4B-404B-81F1-5398A451D59D}" type="parTrans" cxnId="{F2F84F21-41F2-4B85-BD24-4FEFAA8C61F0}">
      <dgm:prSet/>
      <dgm:spPr/>
      <dgm:t>
        <a:bodyPr/>
        <a:lstStyle/>
        <a:p>
          <a:endParaRPr lang="es-ES" sz="1400"/>
        </a:p>
      </dgm:t>
    </dgm:pt>
    <dgm:pt modelId="{62160CC7-C769-4997-B80A-61E387D190EA}" type="sibTrans" cxnId="{F2F84F21-41F2-4B85-BD24-4FEFAA8C61F0}">
      <dgm:prSet/>
      <dgm:spPr/>
      <dgm:t>
        <a:bodyPr/>
        <a:lstStyle/>
        <a:p>
          <a:endParaRPr lang="es-ES" sz="1400"/>
        </a:p>
      </dgm:t>
    </dgm:pt>
    <dgm:pt modelId="{96E80A22-DDC6-47E3-9BA3-352A57300BA6}">
      <dgm:prSet phldrT="[Texto]" custT="1"/>
      <dgm:spPr/>
      <dgm:t>
        <a:bodyPr/>
        <a:lstStyle/>
        <a:p>
          <a:r>
            <a:rPr lang="es-ES" sz="1400" b="1" dirty="0"/>
            <a:t>Resolución  CGN 107 de 2017 Cumplimiento al saneamiento contable requerido en el Art. 355</a:t>
          </a:r>
        </a:p>
      </dgm:t>
    </dgm:pt>
    <dgm:pt modelId="{064EA58E-BFA0-4721-A102-0E84A403BDDF}" type="parTrans" cxnId="{F29E56B2-E67A-46DE-B6FD-E6765137E492}">
      <dgm:prSet/>
      <dgm:spPr/>
      <dgm:t>
        <a:bodyPr/>
        <a:lstStyle/>
        <a:p>
          <a:endParaRPr lang="es-ES" sz="1400"/>
        </a:p>
      </dgm:t>
    </dgm:pt>
    <dgm:pt modelId="{9C04350C-CA52-4402-BC86-F8D3A1E81FC5}" type="sibTrans" cxnId="{F29E56B2-E67A-46DE-B6FD-E6765137E492}">
      <dgm:prSet/>
      <dgm:spPr/>
      <dgm:t>
        <a:bodyPr/>
        <a:lstStyle/>
        <a:p>
          <a:endParaRPr lang="es-ES" sz="1400"/>
        </a:p>
      </dgm:t>
    </dgm:pt>
    <dgm:pt modelId="{F664753A-6EF1-4883-BBA8-8C3394F1C2F2}">
      <dgm:prSet phldrT="[Texto]" custT="1"/>
      <dgm:spPr/>
      <dgm:t>
        <a:bodyPr/>
        <a:lstStyle/>
        <a:p>
          <a:r>
            <a:rPr lang="es-ES" sz="1400" dirty="0"/>
            <a:t>      </a:t>
          </a:r>
          <a:r>
            <a:rPr lang="es-ES" sz="1400" b="1" dirty="0"/>
            <a:t>Circular Conjunta No. 001</a:t>
          </a:r>
        </a:p>
        <a:p>
          <a:r>
            <a:rPr lang="es-ES" sz="1400" b="1" dirty="0"/>
            <a:t> Auditoria General de la República y CGN</a:t>
          </a:r>
        </a:p>
        <a:p>
          <a:r>
            <a:rPr lang="es-ES" sz="1400" b="1" dirty="0"/>
            <a:t>Termino de dos años a partir de la vigencia de la Ley 1819</a:t>
          </a:r>
        </a:p>
      </dgm:t>
    </dgm:pt>
    <dgm:pt modelId="{4FB3036C-90F7-44DA-9825-FA98B101C8CD}" type="parTrans" cxnId="{80ABE614-C102-4671-A7F0-532EA6D30072}">
      <dgm:prSet/>
      <dgm:spPr/>
      <dgm:t>
        <a:bodyPr/>
        <a:lstStyle/>
        <a:p>
          <a:endParaRPr lang="es-ES" sz="1400"/>
        </a:p>
      </dgm:t>
    </dgm:pt>
    <dgm:pt modelId="{9CCFA251-C803-4AA1-ADEC-34B192D9D837}" type="sibTrans" cxnId="{80ABE614-C102-4671-A7F0-532EA6D30072}">
      <dgm:prSet/>
      <dgm:spPr/>
      <dgm:t>
        <a:bodyPr/>
        <a:lstStyle/>
        <a:p>
          <a:endParaRPr lang="es-ES" sz="1400"/>
        </a:p>
      </dgm:t>
    </dgm:pt>
    <dgm:pt modelId="{C8851BE6-2D22-4642-8CF8-642EC35873E3}">
      <dgm:prSet phldrT="[Texto]" custT="1"/>
      <dgm:spPr/>
      <dgm:t>
        <a:bodyPr/>
        <a:lstStyle/>
        <a:p>
          <a:r>
            <a:rPr lang="es-ES" sz="1400" dirty="0"/>
            <a:t>      </a:t>
          </a:r>
          <a:r>
            <a:rPr lang="es-ES" sz="1400" b="1" dirty="0"/>
            <a:t>Circular Conjunta No. 002</a:t>
          </a:r>
        </a:p>
        <a:p>
          <a:r>
            <a:rPr lang="es-ES" sz="1400" b="1" dirty="0"/>
            <a:t>Procuraduría General de la Nación y CGN</a:t>
          </a:r>
        </a:p>
        <a:p>
          <a:r>
            <a:rPr lang="es-ES" sz="1400" b="1" dirty="0"/>
            <a:t>Responsabilidad a cargo del Representante Legal</a:t>
          </a:r>
        </a:p>
      </dgm:t>
    </dgm:pt>
    <dgm:pt modelId="{B1D70FC1-257B-4728-975F-79EF05CD5944}" type="parTrans" cxnId="{B707E190-227C-4782-9284-354880ADC9DC}">
      <dgm:prSet/>
      <dgm:spPr/>
      <dgm:t>
        <a:bodyPr/>
        <a:lstStyle/>
        <a:p>
          <a:endParaRPr lang="es-ES" sz="1400"/>
        </a:p>
      </dgm:t>
    </dgm:pt>
    <dgm:pt modelId="{FDD46BF0-F56F-430B-87D1-68C9AEE85A67}" type="sibTrans" cxnId="{B707E190-227C-4782-9284-354880ADC9DC}">
      <dgm:prSet/>
      <dgm:spPr/>
      <dgm:t>
        <a:bodyPr/>
        <a:lstStyle/>
        <a:p>
          <a:endParaRPr lang="es-ES" sz="1400"/>
        </a:p>
      </dgm:t>
    </dgm:pt>
    <dgm:pt modelId="{7AEEE15B-ED41-49AD-9E6F-9FAD05801FE8}" type="pres">
      <dgm:prSet presAssocID="{F832D894-755B-405B-B6B1-4B3697A701CD}" presName="compositeShape" presStyleCnt="0">
        <dgm:presLayoutVars>
          <dgm:chMax val="7"/>
          <dgm:dir/>
          <dgm:resizeHandles val="exact"/>
        </dgm:presLayoutVars>
      </dgm:prSet>
      <dgm:spPr/>
    </dgm:pt>
    <dgm:pt modelId="{173C8685-A769-464D-876F-6AB3BE432D41}" type="pres">
      <dgm:prSet presAssocID="{F832D894-755B-405B-B6B1-4B3697A701CD}" presName="wedge1" presStyleLbl="node1" presStyleIdx="0" presStyleCnt="4" custLinFactNeighborX="-1047"/>
      <dgm:spPr/>
    </dgm:pt>
    <dgm:pt modelId="{2BBA5DC9-6B35-4D89-AEB5-1024E5DDD76F}" type="pres">
      <dgm:prSet presAssocID="{F832D894-755B-405B-B6B1-4B3697A701CD}" presName="dummy1a" presStyleCnt="0"/>
      <dgm:spPr/>
    </dgm:pt>
    <dgm:pt modelId="{44D1BD7A-D041-491C-9AC4-0F84E24AB2C9}" type="pres">
      <dgm:prSet presAssocID="{F832D894-755B-405B-B6B1-4B3697A701CD}" presName="dummy1b" presStyleCnt="0"/>
      <dgm:spPr/>
    </dgm:pt>
    <dgm:pt modelId="{321207D6-F2DC-4FB3-9B1A-E5E1FD15ACCA}" type="pres">
      <dgm:prSet presAssocID="{F832D894-755B-405B-B6B1-4B3697A701CD}" presName="wedge1Tx" presStyleLbl="node1" presStyleIdx="0" presStyleCnt="4">
        <dgm:presLayoutVars>
          <dgm:chMax val="0"/>
          <dgm:chPref val="0"/>
          <dgm:bulletEnabled val="1"/>
        </dgm:presLayoutVars>
      </dgm:prSet>
      <dgm:spPr/>
    </dgm:pt>
    <dgm:pt modelId="{BAC9C588-960D-421D-8C22-BD2BEE02532B}" type="pres">
      <dgm:prSet presAssocID="{F832D894-755B-405B-B6B1-4B3697A701CD}" presName="wedge2" presStyleLbl="node1" presStyleIdx="1" presStyleCnt="4" custScaleX="95453" custLinFactNeighborX="-1047"/>
      <dgm:spPr/>
    </dgm:pt>
    <dgm:pt modelId="{FA034363-53A4-4494-A2A6-1DF1638711FE}" type="pres">
      <dgm:prSet presAssocID="{F832D894-755B-405B-B6B1-4B3697A701CD}" presName="dummy2a" presStyleCnt="0"/>
      <dgm:spPr/>
    </dgm:pt>
    <dgm:pt modelId="{0C22996A-679B-472E-AE4D-20740E9FB749}" type="pres">
      <dgm:prSet presAssocID="{F832D894-755B-405B-B6B1-4B3697A701CD}" presName="dummy2b" presStyleCnt="0"/>
      <dgm:spPr/>
    </dgm:pt>
    <dgm:pt modelId="{74EA1E1A-DFA5-446F-A2F6-0990534C26F0}" type="pres">
      <dgm:prSet presAssocID="{F832D894-755B-405B-B6B1-4B3697A701CD}" presName="wedge2Tx" presStyleLbl="node1" presStyleIdx="1" presStyleCnt="4">
        <dgm:presLayoutVars>
          <dgm:chMax val="0"/>
          <dgm:chPref val="0"/>
          <dgm:bulletEnabled val="1"/>
        </dgm:presLayoutVars>
      </dgm:prSet>
      <dgm:spPr/>
    </dgm:pt>
    <dgm:pt modelId="{FE8B931D-F21A-4B74-8013-374086A2816D}" type="pres">
      <dgm:prSet presAssocID="{F832D894-755B-405B-B6B1-4B3697A701CD}" presName="wedge3" presStyleLbl="node1" presStyleIdx="2" presStyleCnt="4" custLinFactNeighborX="1777"/>
      <dgm:spPr/>
    </dgm:pt>
    <dgm:pt modelId="{65D1BBA0-D14E-4CE7-896D-E4A4F1BC2746}" type="pres">
      <dgm:prSet presAssocID="{F832D894-755B-405B-B6B1-4B3697A701CD}" presName="dummy3a" presStyleCnt="0"/>
      <dgm:spPr/>
    </dgm:pt>
    <dgm:pt modelId="{11452879-246E-4585-92FD-982CA63BFD2C}" type="pres">
      <dgm:prSet presAssocID="{F832D894-755B-405B-B6B1-4B3697A701CD}" presName="dummy3b" presStyleCnt="0"/>
      <dgm:spPr/>
    </dgm:pt>
    <dgm:pt modelId="{5DDBA853-DE1E-44FD-A92C-2D412C7E9594}" type="pres">
      <dgm:prSet presAssocID="{F832D894-755B-405B-B6B1-4B3697A701CD}" presName="wedge3Tx" presStyleLbl="node1" presStyleIdx="2" presStyleCnt="4">
        <dgm:presLayoutVars>
          <dgm:chMax val="0"/>
          <dgm:chPref val="0"/>
          <dgm:bulletEnabled val="1"/>
        </dgm:presLayoutVars>
      </dgm:prSet>
      <dgm:spPr/>
    </dgm:pt>
    <dgm:pt modelId="{FB5E7DC0-3C1D-4AFA-9849-538A53806CE7}" type="pres">
      <dgm:prSet presAssocID="{F832D894-755B-405B-B6B1-4B3697A701CD}" presName="wedge4" presStyleLbl="node1" presStyleIdx="3" presStyleCnt="4" custLinFactNeighborX="1428"/>
      <dgm:spPr/>
    </dgm:pt>
    <dgm:pt modelId="{C5D28A1C-069B-4FD3-9D79-D332E7E77E84}" type="pres">
      <dgm:prSet presAssocID="{F832D894-755B-405B-B6B1-4B3697A701CD}" presName="dummy4a" presStyleCnt="0"/>
      <dgm:spPr/>
    </dgm:pt>
    <dgm:pt modelId="{8A738EBD-B3A2-4C5F-BBDE-2ED06B039385}" type="pres">
      <dgm:prSet presAssocID="{F832D894-755B-405B-B6B1-4B3697A701CD}" presName="dummy4b" presStyleCnt="0"/>
      <dgm:spPr/>
    </dgm:pt>
    <dgm:pt modelId="{BCED482B-5E1B-4C3E-942C-169C49801877}" type="pres">
      <dgm:prSet presAssocID="{F832D894-755B-405B-B6B1-4B3697A701CD}" presName="wedge4Tx" presStyleLbl="node1" presStyleIdx="3" presStyleCnt="4">
        <dgm:presLayoutVars>
          <dgm:chMax val="0"/>
          <dgm:chPref val="0"/>
          <dgm:bulletEnabled val="1"/>
        </dgm:presLayoutVars>
      </dgm:prSet>
      <dgm:spPr/>
    </dgm:pt>
    <dgm:pt modelId="{AF800124-F8FA-46DA-A299-CD4AA1527617}" type="pres">
      <dgm:prSet presAssocID="{62160CC7-C769-4997-B80A-61E387D190EA}" presName="arrowWedge1" presStyleLbl="fgSibTrans2D1" presStyleIdx="0" presStyleCnt="4"/>
      <dgm:spPr/>
    </dgm:pt>
    <dgm:pt modelId="{728DEB47-9AF4-4452-9458-373425E59A3B}" type="pres">
      <dgm:prSet presAssocID="{9C04350C-CA52-4402-BC86-F8D3A1E81FC5}" presName="arrowWedge2" presStyleLbl="fgSibTrans2D1" presStyleIdx="1" presStyleCnt="4" custScaleX="99456" custLinFactNeighborX="-2006" custLinFactNeighborY="1532"/>
      <dgm:spPr/>
    </dgm:pt>
    <dgm:pt modelId="{01C24F58-E360-4F94-9AEE-82210B5982B9}" type="pres">
      <dgm:prSet presAssocID="{9CCFA251-C803-4AA1-ADEC-34B192D9D837}" presName="arrowWedge3" presStyleLbl="fgSibTrans2D1" presStyleIdx="2" presStyleCnt="4"/>
      <dgm:spPr/>
    </dgm:pt>
    <dgm:pt modelId="{D073F179-984F-4FA7-8C0A-09070BC57607}" type="pres">
      <dgm:prSet presAssocID="{FDD46BF0-F56F-430B-87D1-68C9AEE85A67}" presName="arrowWedge4" presStyleLbl="fgSibTrans2D1" presStyleIdx="3" presStyleCnt="4"/>
      <dgm:spPr/>
    </dgm:pt>
  </dgm:ptLst>
  <dgm:cxnLst>
    <dgm:cxn modelId="{73F08508-B2AE-4E54-AE62-7C8B93F08418}" type="presOf" srcId="{F832D894-755B-405B-B6B1-4B3697A701CD}" destId="{7AEEE15B-ED41-49AD-9E6F-9FAD05801FE8}" srcOrd="0" destOrd="0" presId="urn:microsoft.com/office/officeart/2005/8/layout/cycle8"/>
    <dgm:cxn modelId="{D40C3614-D617-4DB2-BA14-68885C23C690}" type="presOf" srcId="{F664753A-6EF1-4883-BBA8-8C3394F1C2F2}" destId="{FE8B931D-F21A-4B74-8013-374086A2816D}" srcOrd="0" destOrd="0" presId="urn:microsoft.com/office/officeart/2005/8/layout/cycle8"/>
    <dgm:cxn modelId="{80ABE614-C102-4671-A7F0-532EA6D30072}" srcId="{F832D894-755B-405B-B6B1-4B3697A701CD}" destId="{F664753A-6EF1-4883-BBA8-8C3394F1C2F2}" srcOrd="2" destOrd="0" parTransId="{4FB3036C-90F7-44DA-9825-FA98B101C8CD}" sibTransId="{9CCFA251-C803-4AA1-ADEC-34B192D9D837}"/>
    <dgm:cxn modelId="{F2F84F21-41F2-4B85-BD24-4FEFAA8C61F0}" srcId="{F832D894-755B-405B-B6B1-4B3697A701CD}" destId="{865EA2B2-4591-4161-9A20-0974E19962BD}" srcOrd="0" destOrd="0" parTransId="{77D68D2F-2C4B-404B-81F1-5398A451D59D}" sibTransId="{62160CC7-C769-4997-B80A-61E387D190EA}"/>
    <dgm:cxn modelId="{43179540-89E6-4609-98BE-6D0630B2599D}" type="presOf" srcId="{865EA2B2-4591-4161-9A20-0974E19962BD}" destId="{173C8685-A769-464D-876F-6AB3BE432D41}" srcOrd="0" destOrd="0" presId="urn:microsoft.com/office/officeart/2005/8/layout/cycle8"/>
    <dgm:cxn modelId="{62A7FF77-C0CD-4E6C-A2B7-B99375202AC2}" type="presOf" srcId="{F664753A-6EF1-4883-BBA8-8C3394F1C2F2}" destId="{5DDBA853-DE1E-44FD-A92C-2D412C7E9594}" srcOrd="1" destOrd="0" presId="urn:microsoft.com/office/officeart/2005/8/layout/cycle8"/>
    <dgm:cxn modelId="{B707E190-227C-4782-9284-354880ADC9DC}" srcId="{F832D894-755B-405B-B6B1-4B3697A701CD}" destId="{C8851BE6-2D22-4642-8CF8-642EC35873E3}" srcOrd="3" destOrd="0" parTransId="{B1D70FC1-257B-4728-975F-79EF05CD5944}" sibTransId="{FDD46BF0-F56F-430B-87D1-68C9AEE85A67}"/>
    <dgm:cxn modelId="{34EC8F96-C46D-4E8E-A768-4767F48A5ECD}" type="presOf" srcId="{96E80A22-DDC6-47E3-9BA3-352A57300BA6}" destId="{BAC9C588-960D-421D-8C22-BD2BEE02532B}" srcOrd="0" destOrd="0" presId="urn:microsoft.com/office/officeart/2005/8/layout/cycle8"/>
    <dgm:cxn modelId="{704EF79F-2D22-4FD6-9BCC-52BC5BE81019}" type="presOf" srcId="{96E80A22-DDC6-47E3-9BA3-352A57300BA6}" destId="{74EA1E1A-DFA5-446F-A2F6-0990534C26F0}" srcOrd="1" destOrd="0" presId="urn:microsoft.com/office/officeart/2005/8/layout/cycle8"/>
    <dgm:cxn modelId="{10615CB1-8F5C-4B5A-A094-384B8C967FA7}" type="presOf" srcId="{865EA2B2-4591-4161-9A20-0974E19962BD}" destId="{321207D6-F2DC-4FB3-9B1A-E5E1FD15ACCA}" srcOrd="1" destOrd="0" presId="urn:microsoft.com/office/officeart/2005/8/layout/cycle8"/>
    <dgm:cxn modelId="{F29E56B2-E67A-46DE-B6FD-E6765137E492}" srcId="{F832D894-755B-405B-B6B1-4B3697A701CD}" destId="{96E80A22-DDC6-47E3-9BA3-352A57300BA6}" srcOrd="1" destOrd="0" parTransId="{064EA58E-BFA0-4721-A102-0E84A403BDDF}" sibTransId="{9C04350C-CA52-4402-BC86-F8D3A1E81FC5}"/>
    <dgm:cxn modelId="{F65500B6-BF7A-455C-911A-BCBB244FF335}" type="presOf" srcId="{C8851BE6-2D22-4642-8CF8-642EC35873E3}" destId="{BCED482B-5E1B-4C3E-942C-169C49801877}" srcOrd="1" destOrd="0" presId="urn:microsoft.com/office/officeart/2005/8/layout/cycle8"/>
    <dgm:cxn modelId="{E42CF1DA-89FB-45B9-BFFF-1568514F7F05}" type="presOf" srcId="{C8851BE6-2D22-4642-8CF8-642EC35873E3}" destId="{FB5E7DC0-3C1D-4AFA-9849-538A53806CE7}" srcOrd="0" destOrd="0" presId="urn:microsoft.com/office/officeart/2005/8/layout/cycle8"/>
    <dgm:cxn modelId="{345255D4-BBBA-4171-9B4C-E4B38E799904}" type="presParOf" srcId="{7AEEE15B-ED41-49AD-9E6F-9FAD05801FE8}" destId="{173C8685-A769-464D-876F-6AB3BE432D41}" srcOrd="0" destOrd="0" presId="urn:microsoft.com/office/officeart/2005/8/layout/cycle8"/>
    <dgm:cxn modelId="{DD9DFC8E-88B6-45CC-AAF2-6F54BD0D3665}" type="presParOf" srcId="{7AEEE15B-ED41-49AD-9E6F-9FAD05801FE8}" destId="{2BBA5DC9-6B35-4D89-AEB5-1024E5DDD76F}" srcOrd="1" destOrd="0" presId="urn:microsoft.com/office/officeart/2005/8/layout/cycle8"/>
    <dgm:cxn modelId="{177CA80F-F9D0-4794-A251-F3A6E2826FC8}" type="presParOf" srcId="{7AEEE15B-ED41-49AD-9E6F-9FAD05801FE8}" destId="{44D1BD7A-D041-491C-9AC4-0F84E24AB2C9}" srcOrd="2" destOrd="0" presId="urn:microsoft.com/office/officeart/2005/8/layout/cycle8"/>
    <dgm:cxn modelId="{03C3474C-EA1C-4116-86DC-F759A55379F0}" type="presParOf" srcId="{7AEEE15B-ED41-49AD-9E6F-9FAD05801FE8}" destId="{321207D6-F2DC-4FB3-9B1A-E5E1FD15ACCA}" srcOrd="3" destOrd="0" presId="urn:microsoft.com/office/officeart/2005/8/layout/cycle8"/>
    <dgm:cxn modelId="{91C6443E-0C07-4761-9DEA-C4A6630B7735}" type="presParOf" srcId="{7AEEE15B-ED41-49AD-9E6F-9FAD05801FE8}" destId="{BAC9C588-960D-421D-8C22-BD2BEE02532B}" srcOrd="4" destOrd="0" presId="urn:microsoft.com/office/officeart/2005/8/layout/cycle8"/>
    <dgm:cxn modelId="{A3525914-1520-4AD3-895B-3737FEC6E1DD}" type="presParOf" srcId="{7AEEE15B-ED41-49AD-9E6F-9FAD05801FE8}" destId="{FA034363-53A4-4494-A2A6-1DF1638711FE}" srcOrd="5" destOrd="0" presId="urn:microsoft.com/office/officeart/2005/8/layout/cycle8"/>
    <dgm:cxn modelId="{F1D29A14-97AA-4744-A4F7-3A4DA503DCA9}" type="presParOf" srcId="{7AEEE15B-ED41-49AD-9E6F-9FAD05801FE8}" destId="{0C22996A-679B-472E-AE4D-20740E9FB749}" srcOrd="6" destOrd="0" presId="urn:microsoft.com/office/officeart/2005/8/layout/cycle8"/>
    <dgm:cxn modelId="{5E197384-A0E8-45AA-8C0B-A06F799DBE82}" type="presParOf" srcId="{7AEEE15B-ED41-49AD-9E6F-9FAD05801FE8}" destId="{74EA1E1A-DFA5-446F-A2F6-0990534C26F0}" srcOrd="7" destOrd="0" presId="urn:microsoft.com/office/officeart/2005/8/layout/cycle8"/>
    <dgm:cxn modelId="{4820E6BF-35B2-4278-86FE-F54BB036E462}" type="presParOf" srcId="{7AEEE15B-ED41-49AD-9E6F-9FAD05801FE8}" destId="{FE8B931D-F21A-4B74-8013-374086A2816D}" srcOrd="8" destOrd="0" presId="urn:microsoft.com/office/officeart/2005/8/layout/cycle8"/>
    <dgm:cxn modelId="{4087E97C-90AF-4031-B7E1-583CFEFB94F7}" type="presParOf" srcId="{7AEEE15B-ED41-49AD-9E6F-9FAD05801FE8}" destId="{65D1BBA0-D14E-4CE7-896D-E4A4F1BC2746}" srcOrd="9" destOrd="0" presId="urn:microsoft.com/office/officeart/2005/8/layout/cycle8"/>
    <dgm:cxn modelId="{A193A22F-D8A0-4BE3-8378-1A41290B98CA}" type="presParOf" srcId="{7AEEE15B-ED41-49AD-9E6F-9FAD05801FE8}" destId="{11452879-246E-4585-92FD-982CA63BFD2C}" srcOrd="10" destOrd="0" presId="urn:microsoft.com/office/officeart/2005/8/layout/cycle8"/>
    <dgm:cxn modelId="{CD26B3E8-DB9E-41E3-8AB9-A75392C66EBE}" type="presParOf" srcId="{7AEEE15B-ED41-49AD-9E6F-9FAD05801FE8}" destId="{5DDBA853-DE1E-44FD-A92C-2D412C7E9594}" srcOrd="11" destOrd="0" presId="urn:microsoft.com/office/officeart/2005/8/layout/cycle8"/>
    <dgm:cxn modelId="{3074B211-FCA4-451C-9550-F2A5922D892B}" type="presParOf" srcId="{7AEEE15B-ED41-49AD-9E6F-9FAD05801FE8}" destId="{FB5E7DC0-3C1D-4AFA-9849-538A53806CE7}" srcOrd="12" destOrd="0" presId="urn:microsoft.com/office/officeart/2005/8/layout/cycle8"/>
    <dgm:cxn modelId="{4E48725B-A395-4DBF-AB0E-DA89D0759983}" type="presParOf" srcId="{7AEEE15B-ED41-49AD-9E6F-9FAD05801FE8}" destId="{C5D28A1C-069B-4FD3-9D79-D332E7E77E84}" srcOrd="13" destOrd="0" presId="urn:microsoft.com/office/officeart/2005/8/layout/cycle8"/>
    <dgm:cxn modelId="{9B8D4582-B4C1-47C3-8F64-E8D01116477A}" type="presParOf" srcId="{7AEEE15B-ED41-49AD-9E6F-9FAD05801FE8}" destId="{8A738EBD-B3A2-4C5F-BBDE-2ED06B039385}" srcOrd="14" destOrd="0" presId="urn:microsoft.com/office/officeart/2005/8/layout/cycle8"/>
    <dgm:cxn modelId="{BA0717BA-A9F1-4611-81A8-4F4D09B639FD}" type="presParOf" srcId="{7AEEE15B-ED41-49AD-9E6F-9FAD05801FE8}" destId="{BCED482B-5E1B-4C3E-942C-169C49801877}" srcOrd="15" destOrd="0" presId="urn:microsoft.com/office/officeart/2005/8/layout/cycle8"/>
    <dgm:cxn modelId="{AC3E2AD6-E9D6-4DCB-8075-66899C7BC1B7}" type="presParOf" srcId="{7AEEE15B-ED41-49AD-9E6F-9FAD05801FE8}" destId="{AF800124-F8FA-46DA-A299-CD4AA1527617}" srcOrd="16" destOrd="0" presId="urn:microsoft.com/office/officeart/2005/8/layout/cycle8"/>
    <dgm:cxn modelId="{1A449635-D12B-48BC-A32A-F9D5F33EA224}" type="presParOf" srcId="{7AEEE15B-ED41-49AD-9E6F-9FAD05801FE8}" destId="{728DEB47-9AF4-4452-9458-373425E59A3B}" srcOrd="17" destOrd="0" presId="urn:microsoft.com/office/officeart/2005/8/layout/cycle8"/>
    <dgm:cxn modelId="{767B2F5E-69E5-4520-A5A7-3F3AC1589EE4}" type="presParOf" srcId="{7AEEE15B-ED41-49AD-9E6F-9FAD05801FE8}" destId="{01C24F58-E360-4F94-9AEE-82210B5982B9}" srcOrd="18" destOrd="0" presId="urn:microsoft.com/office/officeart/2005/8/layout/cycle8"/>
    <dgm:cxn modelId="{F379CFC3-CC74-47CF-9DE7-6DF64F9239C3}" type="presParOf" srcId="{7AEEE15B-ED41-49AD-9E6F-9FAD05801FE8}" destId="{D073F179-984F-4FA7-8C0A-09070BC57607}"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8D1304-5896-4888-99E4-5CEC14684D78}"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s-CO"/>
        </a:p>
      </dgm:t>
    </dgm:pt>
    <dgm:pt modelId="{AA8AF1C3-B527-4A76-83BF-7DEBF038E347}">
      <dgm:prSet phldrT="[Texto]" custT="1"/>
      <dgm:spPr/>
      <dgm:t>
        <a:bodyPr/>
        <a:lstStyle/>
        <a:p>
          <a:r>
            <a:rPr lang="es-ES" sz="1700" b="1" dirty="0"/>
            <a:t>La </a:t>
          </a:r>
          <a:r>
            <a:rPr lang="es-ES" sz="1700" b="1" dirty="0">
              <a:solidFill>
                <a:srgbClr val="C00000"/>
              </a:solidFill>
            </a:rPr>
            <a:t>relevancia y representación fiel </a:t>
          </a:r>
          <a:r>
            <a:rPr lang="es-ES" sz="1700" b="1" dirty="0"/>
            <a:t>se ven afectadas por la </a:t>
          </a:r>
          <a:r>
            <a:rPr lang="es-ES" sz="1700" b="1" dirty="0">
              <a:solidFill>
                <a:srgbClr val="C00000"/>
              </a:solidFill>
            </a:rPr>
            <a:t>efectividad</a:t>
          </a:r>
          <a:r>
            <a:rPr lang="es-ES" sz="1700" b="1" dirty="0"/>
            <a:t> de los </a:t>
          </a:r>
        </a:p>
        <a:p>
          <a:r>
            <a:rPr lang="es-ES" sz="1700" b="1" dirty="0"/>
            <a:t>Sistemas de Control Interno</a:t>
          </a:r>
        </a:p>
      </dgm:t>
    </dgm:pt>
    <dgm:pt modelId="{76A6C5DF-7AA7-481F-9BBE-F308D71A0321}" type="parTrans" cxnId="{213CA4A2-DB3B-4FC1-8525-D852A34D4A72}">
      <dgm:prSet/>
      <dgm:spPr/>
      <dgm:t>
        <a:bodyPr/>
        <a:lstStyle/>
        <a:p>
          <a:endParaRPr lang="es-ES" sz="1600"/>
        </a:p>
      </dgm:t>
    </dgm:pt>
    <dgm:pt modelId="{705757B6-5871-4BE7-A816-651D8CDB88F3}" type="sibTrans" cxnId="{213CA4A2-DB3B-4FC1-8525-D852A34D4A72}">
      <dgm:prSet/>
      <dgm:spPr/>
      <dgm:t>
        <a:bodyPr/>
        <a:lstStyle/>
        <a:p>
          <a:endParaRPr lang="es-ES" sz="1600"/>
        </a:p>
      </dgm:t>
    </dgm:pt>
    <dgm:pt modelId="{3E80D9B9-62C4-405A-85C4-38E054418FA4}">
      <dgm:prSet phldrT="[Texto]" custT="1"/>
      <dgm:spPr/>
      <dgm:t>
        <a:bodyPr/>
        <a:lstStyle/>
        <a:p>
          <a:r>
            <a:rPr lang="es-ES" sz="1700" b="1" dirty="0"/>
            <a:t>Finalidad: medir las efectividad de las acciones mínimas de control que deben realizar los responsables de la información financiera y </a:t>
          </a:r>
          <a:r>
            <a:rPr lang="es-ES" sz="1700" b="1" dirty="0">
              <a:solidFill>
                <a:srgbClr val="C00000"/>
              </a:solidFill>
            </a:rPr>
            <a:t>garantizar, razonablemente, la producción de información financiera </a:t>
          </a:r>
          <a:r>
            <a:rPr lang="es-ES" sz="1700" b="1" dirty="0"/>
            <a:t>que cumpla con las características fundamentales.</a:t>
          </a:r>
        </a:p>
      </dgm:t>
    </dgm:pt>
    <dgm:pt modelId="{FE73A8FC-D81A-43B1-9CA6-479F01428BF2}" type="parTrans" cxnId="{4B3112C0-1E1A-491B-B1C1-3EBAF41B9193}">
      <dgm:prSet/>
      <dgm:spPr/>
      <dgm:t>
        <a:bodyPr/>
        <a:lstStyle/>
        <a:p>
          <a:endParaRPr lang="es-ES" sz="1600"/>
        </a:p>
      </dgm:t>
    </dgm:pt>
    <dgm:pt modelId="{A519099A-6F1E-49CD-8825-808AAAA78D4A}" type="sibTrans" cxnId="{4B3112C0-1E1A-491B-B1C1-3EBAF41B9193}">
      <dgm:prSet/>
      <dgm:spPr/>
      <dgm:t>
        <a:bodyPr/>
        <a:lstStyle/>
        <a:p>
          <a:endParaRPr lang="es-ES" sz="1600"/>
        </a:p>
      </dgm:t>
    </dgm:pt>
    <dgm:pt modelId="{47387418-CB44-47FC-B3BF-F0EE84A3C1E7}">
      <dgm:prSet phldrT="[Texto]" custT="1"/>
      <dgm:spPr/>
      <dgm:t>
        <a:bodyPr/>
        <a:lstStyle/>
        <a:p>
          <a:r>
            <a:rPr lang="es-ES" sz="1600" b="1" dirty="0"/>
            <a:t>Jefe de la Oficina de Control Interno tiene la </a:t>
          </a:r>
          <a:r>
            <a:rPr lang="es-ES" sz="1600" b="1" dirty="0">
              <a:solidFill>
                <a:srgbClr val="C00000"/>
              </a:solidFill>
            </a:rPr>
            <a:t>responsabilidad de evaluar la efectividad del control interno contable </a:t>
          </a:r>
          <a:r>
            <a:rPr lang="es-ES" sz="1600" b="1" dirty="0"/>
            <a:t>y </a:t>
          </a:r>
          <a:r>
            <a:rPr lang="es-ES" sz="1600" b="1" dirty="0">
              <a:solidFill>
                <a:srgbClr val="C00000"/>
              </a:solidFill>
            </a:rPr>
            <a:t>reportar el resultado de dicha evaluación a la CGN </a:t>
          </a:r>
          <a:r>
            <a:rPr lang="es-ES" sz="1600" b="1" dirty="0"/>
            <a:t>en el informe anual de evaluación del control interno contable, en la fecha y condiciones exigidas por este órgano de inspección, vigilancia y control.</a:t>
          </a:r>
        </a:p>
      </dgm:t>
    </dgm:pt>
    <dgm:pt modelId="{10E73406-FB64-49B1-B6EF-865B6748B9B6}" type="parTrans" cxnId="{D370E738-AAFF-4FFB-BB0A-1254AD6806DF}">
      <dgm:prSet/>
      <dgm:spPr/>
      <dgm:t>
        <a:bodyPr/>
        <a:lstStyle/>
        <a:p>
          <a:endParaRPr lang="es-ES" sz="1600"/>
        </a:p>
      </dgm:t>
    </dgm:pt>
    <dgm:pt modelId="{A8E75080-BE30-4F4E-BBAF-3E90586E293B}" type="sibTrans" cxnId="{D370E738-AAFF-4FFB-BB0A-1254AD6806DF}">
      <dgm:prSet/>
      <dgm:spPr/>
      <dgm:t>
        <a:bodyPr/>
        <a:lstStyle/>
        <a:p>
          <a:endParaRPr lang="es-ES" sz="1600"/>
        </a:p>
      </dgm:t>
    </dgm:pt>
    <dgm:pt modelId="{84B98355-4669-48D4-8012-3BD69E45E0F3}">
      <dgm:prSet phldrT="[Texto]" custT="1"/>
      <dgm:spPr/>
      <dgm:t>
        <a:bodyPr/>
        <a:lstStyle/>
        <a:p>
          <a:r>
            <a:rPr lang="es-ES" sz="1800" b="1" dirty="0"/>
            <a:t>Responsables del Informe anual de evaluación de control interno: </a:t>
          </a:r>
        </a:p>
        <a:p>
          <a:r>
            <a:rPr lang="es-ES" sz="1800" b="1" dirty="0">
              <a:solidFill>
                <a:srgbClr val="C00000"/>
              </a:solidFill>
            </a:rPr>
            <a:t>Representante Legal y Jefe de la Oficina de Control Interno</a:t>
          </a:r>
        </a:p>
      </dgm:t>
    </dgm:pt>
    <dgm:pt modelId="{5C60A8AC-BDB1-4871-9B19-A9E1121C0C16}" type="parTrans" cxnId="{2CA47E03-8AF3-4C8F-8EEC-57ACD8C3FD93}">
      <dgm:prSet/>
      <dgm:spPr/>
      <dgm:t>
        <a:bodyPr/>
        <a:lstStyle/>
        <a:p>
          <a:endParaRPr lang="es-ES" sz="1600"/>
        </a:p>
      </dgm:t>
    </dgm:pt>
    <dgm:pt modelId="{94A82B03-73FC-43FB-BFAA-4BBB39B456D0}" type="sibTrans" cxnId="{2CA47E03-8AF3-4C8F-8EEC-57ACD8C3FD93}">
      <dgm:prSet/>
      <dgm:spPr/>
      <dgm:t>
        <a:bodyPr/>
        <a:lstStyle/>
        <a:p>
          <a:endParaRPr lang="es-ES" sz="1600"/>
        </a:p>
      </dgm:t>
    </dgm:pt>
    <dgm:pt modelId="{17974919-3A72-47B3-A20B-05C1EAB49B79}">
      <dgm:prSet phldrT="[Texto]" custT="1"/>
      <dgm:spPr/>
      <dgm:t>
        <a:bodyPr/>
        <a:lstStyle/>
        <a:p>
          <a:r>
            <a:rPr lang="es-ES" sz="1700" b="1" dirty="0"/>
            <a:t>Cronograma de Aplicación: la aplicación del Procedimiento para la evaluación del control interno contable (anexo a la Res. 193/16) para las </a:t>
          </a:r>
          <a:r>
            <a:rPr lang="es-ES" sz="1700" b="1" u="sng" dirty="0"/>
            <a:t>Entidades de Gobierno</a:t>
          </a:r>
          <a:r>
            <a:rPr lang="es-ES" sz="1700" b="1" u="none" dirty="0"/>
            <a:t>, será entre el </a:t>
          </a:r>
          <a:r>
            <a:rPr lang="es-ES" sz="1700" b="1" u="none" dirty="0">
              <a:solidFill>
                <a:srgbClr val="C00000"/>
              </a:solidFill>
            </a:rPr>
            <a:t>1 de enero y el 31 de diciembre de 2018 </a:t>
          </a:r>
          <a:r>
            <a:rPr lang="es-ES" sz="1700" b="1" u="none" dirty="0"/>
            <a:t>y presentarán el primer informe anual de evaluación en el año 2018</a:t>
          </a:r>
          <a:endParaRPr lang="es-ES" sz="1700" b="1" dirty="0"/>
        </a:p>
      </dgm:t>
    </dgm:pt>
    <dgm:pt modelId="{243C39A9-8B29-447D-8502-3F02302F0A09}" type="parTrans" cxnId="{FCFFD7AD-04BC-41E1-8CB9-D6EC7DC3B4DE}">
      <dgm:prSet/>
      <dgm:spPr/>
      <dgm:t>
        <a:bodyPr/>
        <a:lstStyle/>
        <a:p>
          <a:endParaRPr lang="es-ES" sz="1600"/>
        </a:p>
      </dgm:t>
    </dgm:pt>
    <dgm:pt modelId="{CE972799-6370-47F5-89AE-CAA8979F7A0D}" type="sibTrans" cxnId="{FCFFD7AD-04BC-41E1-8CB9-D6EC7DC3B4DE}">
      <dgm:prSet/>
      <dgm:spPr/>
      <dgm:t>
        <a:bodyPr/>
        <a:lstStyle/>
        <a:p>
          <a:endParaRPr lang="es-ES" sz="1600"/>
        </a:p>
      </dgm:t>
    </dgm:pt>
    <dgm:pt modelId="{753E8A4C-32B1-40FD-8B18-2DD26E8CFDD7}">
      <dgm:prSet phldrT="[Texto]" custT="1"/>
      <dgm:spPr/>
      <dgm:t>
        <a:bodyPr/>
        <a:lstStyle/>
        <a:p>
          <a:r>
            <a:rPr lang="es-ES" sz="1700" b="1" dirty="0"/>
            <a:t>A partir del </a:t>
          </a:r>
          <a:r>
            <a:rPr lang="es-ES" sz="1700" b="1" dirty="0">
              <a:solidFill>
                <a:srgbClr val="C00000"/>
              </a:solidFill>
            </a:rPr>
            <a:t>1 de enero de 2018</a:t>
          </a:r>
          <a:r>
            <a:rPr lang="es-ES" sz="1700" b="1" dirty="0"/>
            <a:t>, el Procedimiento para la evaluación de control interno contable (anexo) será aplicable a </a:t>
          </a:r>
          <a:r>
            <a:rPr lang="es-ES" sz="1700" b="1" dirty="0">
              <a:solidFill>
                <a:srgbClr val="C00000"/>
              </a:solidFill>
            </a:rPr>
            <a:t>TODAS</a:t>
          </a:r>
          <a:r>
            <a:rPr lang="es-ES" sz="1700" b="1" dirty="0"/>
            <a:t> las entidades públicas</a:t>
          </a:r>
        </a:p>
      </dgm:t>
    </dgm:pt>
    <dgm:pt modelId="{DB7EC3A3-4F5B-43DD-8571-66DD45E70E63}" type="parTrans" cxnId="{66033292-1241-48B0-B537-36EF0C476331}">
      <dgm:prSet/>
      <dgm:spPr/>
      <dgm:t>
        <a:bodyPr/>
        <a:lstStyle/>
        <a:p>
          <a:endParaRPr lang="es-ES" sz="1600"/>
        </a:p>
      </dgm:t>
    </dgm:pt>
    <dgm:pt modelId="{8DE38772-AF8F-4B2A-A52E-69E255A53F3E}" type="sibTrans" cxnId="{66033292-1241-48B0-B537-36EF0C476331}">
      <dgm:prSet/>
      <dgm:spPr/>
      <dgm:t>
        <a:bodyPr/>
        <a:lstStyle/>
        <a:p>
          <a:endParaRPr lang="es-ES" sz="1600"/>
        </a:p>
      </dgm:t>
    </dgm:pt>
    <dgm:pt modelId="{17C20FB5-6D0B-4BBF-87C9-46515F161C6D}" type="pres">
      <dgm:prSet presAssocID="{708D1304-5896-4888-99E4-5CEC14684D78}" presName="Name0" presStyleCnt="0">
        <dgm:presLayoutVars>
          <dgm:chMax val="7"/>
          <dgm:chPref val="7"/>
          <dgm:dir/>
        </dgm:presLayoutVars>
      </dgm:prSet>
      <dgm:spPr/>
    </dgm:pt>
    <dgm:pt modelId="{A98FC859-0196-4591-8806-9DB406BB8061}" type="pres">
      <dgm:prSet presAssocID="{708D1304-5896-4888-99E4-5CEC14684D78}" presName="Name1" presStyleCnt="0"/>
      <dgm:spPr/>
    </dgm:pt>
    <dgm:pt modelId="{16F6438D-A5B4-401C-9016-7E189687D20A}" type="pres">
      <dgm:prSet presAssocID="{708D1304-5896-4888-99E4-5CEC14684D78}" presName="cycle" presStyleCnt="0"/>
      <dgm:spPr/>
    </dgm:pt>
    <dgm:pt modelId="{ADD69A33-2A4A-4FAD-98B5-5F941C891D1F}" type="pres">
      <dgm:prSet presAssocID="{708D1304-5896-4888-99E4-5CEC14684D78}" presName="srcNode" presStyleLbl="node1" presStyleIdx="0" presStyleCnt="6"/>
      <dgm:spPr/>
    </dgm:pt>
    <dgm:pt modelId="{22EF06C0-3126-4974-AFFB-903D8AA93D02}" type="pres">
      <dgm:prSet presAssocID="{708D1304-5896-4888-99E4-5CEC14684D78}" presName="conn" presStyleLbl="parChTrans1D2" presStyleIdx="0" presStyleCnt="1"/>
      <dgm:spPr/>
    </dgm:pt>
    <dgm:pt modelId="{EFB18F11-4C47-4A47-8862-0FC81BD2562B}" type="pres">
      <dgm:prSet presAssocID="{708D1304-5896-4888-99E4-5CEC14684D78}" presName="extraNode" presStyleLbl="node1" presStyleIdx="0" presStyleCnt="6"/>
      <dgm:spPr/>
    </dgm:pt>
    <dgm:pt modelId="{AD52459D-E8FD-4D06-8CDD-732A29FDDB80}" type="pres">
      <dgm:prSet presAssocID="{708D1304-5896-4888-99E4-5CEC14684D78}" presName="dstNode" presStyleLbl="node1" presStyleIdx="0" presStyleCnt="6"/>
      <dgm:spPr/>
    </dgm:pt>
    <dgm:pt modelId="{CE9151A9-5761-43A3-9468-872926125B5F}" type="pres">
      <dgm:prSet presAssocID="{AA8AF1C3-B527-4A76-83BF-7DEBF038E347}" presName="text_1" presStyleLbl="node1" presStyleIdx="0" presStyleCnt="6">
        <dgm:presLayoutVars>
          <dgm:bulletEnabled val="1"/>
        </dgm:presLayoutVars>
      </dgm:prSet>
      <dgm:spPr/>
    </dgm:pt>
    <dgm:pt modelId="{1B932434-58A2-4D24-BD9C-880E253BD580}" type="pres">
      <dgm:prSet presAssocID="{AA8AF1C3-B527-4A76-83BF-7DEBF038E347}" presName="accent_1" presStyleCnt="0"/>
      <dgm:spPr/>
    </dgm:pt>
    <dgm:pt modelId="{409D8A6D-9DFB-4FAB-ADF3-3D8EF7B10AF6}" type="pres">
      <dgm:prSet presAssocID="{AA8AF1C3-B527-4A76-83BF-7DEBF038E347}" presName="accentRepeatNode" presStyleLbl="solidFgAcc1" presStyleIdx="0" presStyleCnt="6"/>
      <dgm:spPr/>
    </dgm:pt>
    <dgm:pt modelId="{F9F07CBB-A8AA-40F3-B004-4D796BC051C7}" type="pres">
      <dgm:prSet presAssocID="{3E80D9B9-62C4-405A-85C4-38E054418FA4}" presName="text_2" presStyleLbl="node1" presStyleIdx="1" presStyleCnt="6" custScaleY="163338" custLinFactNeighborY="-19250">
        <dgm:presLayoutVars>
          <dgm:bulletEnabled val="1"/>
        </dgm:presLayoutVars>
      </dgm:prSet>
      <dgm:spPr/>
    </dgm:pt>
    <dgm:pt modelId="{A7A8F633-D43F-47D4-B4F9-4EE14B56161F}" type="pres">
      <dgm:prSet presAssocID="{3E80D9B9-62C4-405A-85C4-38E054418FA4}" presName="accent_2" presStyleCnt="0"/>
      <dgm:spPr/>
    </dgm:pt>
    <dgm:pt modelId="{C0B2D923-9F59-442F-AA8B-C7A3D386CAB2}" type="pres">
      <dgm:prSet presAssocID="{3E80D9B9-62C4-405A-85C4-38E054418FA4}" presName="accentRepeatNode" presStyleLbl="solidFgAcc1" presStyleIdx="1" presStyleCnt="6"/>
      <dgm:spPr/>
    </dgm:pt>
    <dgm:pt modelId="{9CC3D355-C53A-44C8-B501-463A3FB58A77}" type="pres">
      <dgm:prSet presAssocID="{47387418-CB44-47FC-B3BF-F0EE84A3C1E7}" presName="text_3" presStyleLbl="node1" presStyleIdx="2" presStyleCnt="6" custScaleY="175124">
        <dgm:presLayoutVars>
          <dgm:bulletEnabled val="1"/>
        </dgm:presLayoutVars>
      </dgm:prSet>
      <dgm:spPr/>
    </dgm:pt>
    <dgm:pt modelId="{53EA406B-410E-4214-BE09-1BE1B3B1921C}" type="pres">
      <dgm:prSet presAssocID="{47387418-CB44-47FC-B3BF-F0EE84A3C1E7}" presName="accent_3" presStyleCnt="0"/>
      <dgm:spPr/>
    </dgm:pt>
    <dgm:pt modelId="{3FA9750C-CC53-4E96-8D20-ADD3656DA414}" type="pres">
      <dgm:prSet presAssocID="{47387418-CB44-47FC-B3BF-F0EE84A3C1E7}" presName="accentRepeatNode" presStyleLbl="solidFgAcc1" presStyleIdx="2" presStyleCnt="6"/>
      <dgm:spPr/>
    </dgm:pt>
    <dgm:pt modelId="{FD179906-38FE-4017-86CF-E31B303C300E}" type="pres">
      <dgm:prSet presAssocID="{84B98355-4669-48D4-8012-3BD69E45E0F3}" presName="text_4" presStyleLbl="node1" presStyleIdx="3" presStyleCnt="6" custScaleY="107149">
        <dgm:presLayoutVars>
          <dgm:bulletEnabled val="1"/>
        </dgm:presLayoutVars>
      </dgm:prSet>
      <dgm:spPr/>
    </dgm:pt>
    <dgm:pt modelId="{599D5946-5E61-44E3-8BC9-40853E0DC857}" type="pres">
      <dgm:prSet presAssocID="{84B98355-4669-48D4-8012-3BD69E45E0F3}" presName="accent_4" presStyleCnt="0"/>
      <dgm:spPr/>
    </dgm:pt>
    <dgm:pt modelId="{46E0179C-D68E-40CC-8B14-23F363798DBC}" type="pres">
      <dgm:prSet presAssocID="{84B98355-4669-48D4-8012-3BD69E45E0F3}" presName="accentRepeatNode" presStyleLbl="solidFgAcc1" presStyleIdx="3" presStyleCnt="6"/>
      <dgm:spPr/>
    </dgm:pt>
    <dgm:pt modelId="{71BA693A-1B28-4C93-AED0-88165CFE03D3}" type="pres">
      <dgm:prSet presAssocID="{17974919-3A72-47B3-A20B-05C1EAB49B79}" presName="text_5" presStyleLbl="node1" presStyleIdx="4" presStyleCnt="6" custScaleY="156769">
        <dgm:presLayoutVars>
          <dgm:bulletEnabled val="1"/>
        </dgm:presLayoutVars>
      </dgm:prSet>
      <dgm:spPr/>
    </dgm:pt>
    <dgm:pt modelId="{1811A092-42B3-442E-84B2-E39621498EE0}" type="pres">
      <dgm:prSet presAssocID="{17974919-3A72-47B3-A20B-05C1EAB49B79}" presName="accent_5" presStyleCnt="0"/>
      <dgm:spPr/>
    </dgm:pt>
    <dgm:pt modelId="{A311BE96-43E0-4F8C-A385-A2DC7F716C45}" type="pres">
      <dgm:prSet presAssocID="{17974919-3A72-47B3-A20B-05C1EAB49B79}" presName="accentRepeatNode" presStyleLbl="solidFgAcc1" presStyleIdx="4" presStyleCnt="6" custScaleX="112866" custScaleY="109710" custLinFactNeighborX="-1897"/>
      <dgm:spPr/>
    </dgm:pt>
    <dgm:pt modelId="{868803F8-9CAB-463A-B00C-7A22A8415E97}" type="pres">
      <dgm:prSet presAssocID="{753E8A4C-32B1-40FD-8B18-2DD26E8CFDD7}" presName="text_6" presStyleLbl="node1" presStyleIdx="5" presStyleCnt="6">
        <dgm:presLayoutVars>
          <dgm:bulletEnabled val="1"/>
        </dgm:presLayoutVars>
      </dgm:prSet>
      <dgm:spPr/>
    </dgm:pt>
    <dgm:pt modelId="{6EC21325-C928-4E35-8FAB-4E3F0F712545}" type="pres">
      <dgm:prSet presAssocID="{753E8A4C-32B1-40FD-8B18-2DD26E8CFDD7}" presName="accent_6" presStyleCnt="0"/>
      <dgm:spPr/>
    </dgm:pt>
    <dgm:pt modelId="{68DCAB80-C121-4DA3-9DBE-9450A1981CE6}" type="pres">
      <dgm:prSet presAssocID="{753E8A4C-32B1-40FD-8B18-2DD26E8CFDD7}" presName="accentRepeatNode" presStyleLbl="solidFgAcc1" presStyleIdx="5" presStyleCnt="6"/>
      <dgm:spPr/>
    </dgm:pt>
  </dgm:ptLst>
  <dgm:cxnLst>
    <dgm:cxn modelId="{2CA47E03-8AF3-4C8F-8EEC-57ACD8C3FD93}" srcId="{708D1304-5896-4888-99E4-5CEC14684D78}" destId="{84B98355-4669-48D4-8012-3BD69E45E0F3}" srcOrd="3" destOrd="0" parTransId="{5C60A8AC-BDB1-4871-9B19-A9E1121C0C16}" sibTransId="{94A82B03-73FC-43FB-BFAA-4BBB39B456D0}"/>
    <dgm:cxn modelId="{9CB17410-49F2-4AF3-AA51-2982A4827181}" type="presOf" srcId="{3E80D9B9-62C4-405A-85C4-38E054418FA4}" destId="{F9F07CBB-A8AA-40F3-B004-4D796BC051C7}" srcOrd="0" destOrd="0" presId="urn:microsoft.com/office/officeart/2008/layout/VerticalCurvedList"/>
    <dgm:cxn modelId="{D370E738-AAFF-4FFB-BB0A-1254AD6806DF}" srcId="{708D1304-5896-4888-99E4-5CEC14684D78}" destId="{47387418-CB44-47FC-B3BF-F0EE84A3C1E7}" srcOrd="2" destOrd="0" parTransId="{10E73406-FB64-49B1-B6EF-865B6748B9B6}" sibTransId="{A8E75080-BE30-4F4E-BBAF-3E90586E293B}"/>
    <dgm:cxn modelId="{C8E22373-8FAB-48F7-81B7-A9393471C0D0}" type="presOf" srcId="{84B98355-4669-48D4-8012-3BD69E45E0F3}" destId="{FD179906-38FE-4017-86CF-E31B303C300E}" srcOrd="0" destOrd="0" presId="urn:microsoft.com/office/officeart/2008/layout/VerticalCurvedList"/>
    <dgm:cxn modelId="{535FE45A-45C6-4D46-8511-B3900D4B3015}" type="presOf" srcId="{17974919-3A72-47B3-A20B-05C1EAB49B79}" destId="{71BA693A-1B28-4C93-AED0-88165CFE03D3}" srcOrd="0" destOrd="0" presId="urn:microsoft.com/office/officeart/2008/layout/VerticalCurvedList"/>
    <dgm:cxn modelId="{9FEB318B-2FAA-4C03-9AF7-EE3D7825F159}" type="presOf" srcId="{705757B6-5871-4BE7-A816-651D8CDB88F3}" destId="{22EF06C0-3126-4974-AFFB-903D8AA93D02}" srcOrd="0" destOrd="0" presId="urn:microsoft.com/office/officeart/2008/layout/VerticalCurvedList"/>
    <dgm:cxn modelId="{66033292-1241-48B0-B537-36EF0C476331}" srcId="{708D1304-5896-4888-99E4-5CEC14684D78}" destId="{753E8A4C-32B1-40FD-8B18-2DD26E8CFDD7}" srcOrd="5" destOrd="0" parTransId="{DB7EC3A3-4F5B-43DD-8571-66DD45E70E63}" sibTransId="{8DE38772-AF8F-4B2A-A52E-69E255A53F3E}"/>
    <dgm:cxn modelId="{213CA4A2-DB3B-4FC1-8525-D852A34D4A72}" srcId="{708D1304-5896-4888-99E4-5CEC14684D78}" destId="{AA8AF1C3-B527-4A76-83BF-7DEBF038E347}" srcOrd="0" destOrd="0" parTransId="{76A6C5DF-7AA7-481F-9BBE-F308D71A0321}" sibTransId="{705757B6-5871-4BE7-A816-651D8CDB88F3}"/>
    <dgm:cxn modelId="{8D3AD1A7-4F3C-49ED-8568-51AA7ECDBBF4}" type="presOf" srcId="{AA8AF1C3-B527-4A76-83BF-7DEBF038E347}" destId="{CE9151A9-5761-43A3-9468-872926125B5F}" srcOrd="0" destOrd="0" presId="urn:microsoft.com/office/officeart/2008/layout/VerticalCurvedList"/>
    <dgm:cxn modelId="{FCFFD7AD-04BC-41E1-8CB9-D6EC7DC3B4DE}" srcId="{708D1304-5896-4888-99E4-5CEC14684D78}" destId="{17974919-3A72-47B3-A20B-05C1EAB49B79}" srcOrd="4" destOrd="0" parTransId="{243C39A9-8B29-447D-8502-3F02302F0A09}" sibTransId="{CE972799-6370-47F5-89AE-CAA8979F7A0D}"/>
    <dgm:cxn modelId="{4B3112C0-1E1A-491B-B1C1-3EBAF41B9193}" srcId="{708D1304-5896-4888-99E4-5CEC14684D78}" destId="{3E80D9B9-62C4-405A-85C4-38E054418FA4}" srcOrd="1" destOrd="0" parTransId="{FE73A8FC-D81A-43B1-9CA6-479F01428BF2}" sibTransId="{A519099A-6F1E-49CD-8825-808AAAA78D4A}"/>
    <dgm:cxn modelId="{4C8D86C3-2182-48F3-858B-7241D43D56EE}" type="presOf" srcId="{753E8A4C-32B1-40FD-8B18-2DD26E8CFDD7}" destId="{868803F8-9CAB-463A-B00C-7A22A8415E97}" srcOrd="0" destOrd="0" presId="urn:microsoft.com/office/officeart/2008/layout/VerticalCurvedList"/>
    <dgm:cxn modelId="{F3FC8CEA-0905-43B7-B65E-B9F705EF8522}" type="presOf" srcId="{708D1304-5896-4888-99E4-5CEC14684D78}" destId="{17C20FB5-6D0B-4BBF-87C9-46515F161C6D}" srcOrd="0" destOrd="0" presId="urn:microsoft.com/office/officeart/2008/layout/VerticalCurvedList"/>
    <dgm:cxn modelId="{DF5E0DF6-FF85-4223-8ACC-27F5F1A2F27F}" type="presOf" srcId="{47387418-CB44-47FC-B3BF-F0EE84A3C1E7}" destId="{9CC3D355-C53A-44C8-B501-463A3FB58A77}" srcOrd="0" destOrd="0" presId="urn:microsoft.com/office/officeart/2008/layout/VerticalCurvedList"/>
    <dgm:cxn modelId="{2DC59CBC-112C-44B2-B58A-FD97272E41C8}" type="presParOf" srcId="{17C20FB5-6D0B-4BBF-87C9-46515F161C6D}" destId="{A98FC859-0196-4591-8806-9DB406BB8061}" srcOrd="0" destOrd="0" presId="urn:microsoft.com/office/officeart/2008/layout/VerticalCurvedList"/>
    <dgm:cxn modelId="{72888E8D-8698-4D14-8361-68EADD0D69AA}" type="presParOf" srcId="{A98FC859-0196-4591-8806-9DB406BB8061}" destId="{16F6438D-A5B4-401C-9016-7E189687D20A}" srcOrd="0" destOrd="0" presId="urn:microsoft.com/office/officeart/2008/layout/VerticalCurvedList"/>
    <dgm:cxn modelId="{B429F70A-EBEB-47A6-A964-F934E5025EF1}" type="presParOf" srcId="{16F6438D-A5B4-401C-9016-7E189687D20A}" destId="{ADD69A33-2A4A-4FAD-98B5-5F941C891D1F}" srcOrd="0" destOrd="0" presId="urn:microsoft.com/office/officeart/2008/layout/VerticalCurvedList"/>
    <dgm:cxn modelId="{C8E9E53C-674B-436E-BDFB-AC88B5A125EF}" type="presParOf" srcId="{16F6438D-A5B4-401C-9016-7E189687D20A}" destId="{22EF06C0-3126-4974-AFFB-903D8AA93D02}" srcOrd="1" destOrd="0" presId="urn:microsoft.com/office/officeart/2008/layout/VerticalCurvedList"/>
    <dgm:cxn modelId="{14EAEFBB-EE14-4D86-87F8-359F134890F3}" type="presParOf" srcId="{16F6438D-A5B4-401C-9016-7E189687D20A}" destId="{EFB18F11-4C47-4A47-8862-0FC81BD2562B}" srcOrd="2" destOrd="0" presId="urn:microsoft.com/office/officeart/2008/layout/VerticalCurvedList"/>
    <dgm:cxn modelId="{4FB0B778-7AD2-4CE4-BAAC-233F64AA9D6B}" type="presParOf" srcId="{16F6438D-A5B4-401C-9016-7E189687D20A}" destId="{AD52459D-E8FD-4D06-8CDD-732A29FDDB80}" srcOrd="3" destOrd="0" presId="urn:microsoft.com/office/officeart/2008/layout/VerticalCurvedList"/>
    <dgm:cxn modelId="{92F2B323-1C72-4214-9D60-0011F3923C70}" type="presParOf" srcId="{A98FC859-0196-4591-8806-9DB406BB8061}" destId="{CE9151A9-5761-43A3-9468-872926125B5F}" srcOrd="1" destOrd="0" presId="urn:microsoft.com/office/officeart/2008/layout/VerticalCurvedList"/>
    <dgm:cxn modelId="{6B8F452C-65C2-4F35-B89B-9070E4C0D796}" type="presParOf" srcId="{A98FC859-0196-4591-8806-9DB406BB8061}" destId="{1B932434-58A2-4D24-BD9C-880E253BD580}" srcOrd="2" destOrd="0" presId="urn:microsoft.com/office/officeart/2008/layout/VerticalCurvedList"/>
    <dgm:cxn modelId="{24E12B66-6B57-47F2-A059-7DACC8EEDE66}" type="presParOf" srcId="{1B932434-58A2-4D24-BD9C-880E253BD580}" destId="{409D8A6D-9DFB-4FAB-ADF3-3D8EF7B10AF6}" srcOrd="0" destOrd="0" presId="urn:microsoft.com/office/officeart/2008/layout/VerticalCurvedList"/>
    <dgm:cxn modelId="{066CAD56-2989-40D6-A319-E41FEDEE6E18}" type="presParOf" srcId="{A98FC859-0196-4591-8806-9DB406BB8061}" destId="{F9F07CBB-A8AA-40F3-B004-4D796BC051C7}" srcOrd="3" destOrd="0" presId="urn:microsoft.com/office/officeart/2008/layout/VerticalCurvedList"/>
    <dgm:cxn modelId="{BB7F2FB2-FEBF-4A9B-BD67-A28968DC7810}" type="presParOf" srcId="{A98FC859-0196-4591-8806-9DB406BB8061}" destId="{A7A8F633-D43F-47D4-B4F9-4EE14B56161F}" srcOrd="4" destOrd="0" presId="urn:microsoft.com/office/officeart/2008/layout/VerticalCurvedList"/>
    <dgm:cxn modelId="{7D347791-A7A9-4CD4-8FE6-FD211E8D337A}" type="presParOf" srcId="{A7A8F633-D43F-47D4-B4F9-4EE14B56161F}" destId="{C0B2D923-9F59-442F-AA8B-C7A3D386CAB2}" srcOrd="0" destOrd="0" presId="urn:microsoft.com/office/officeart/2008/layout/VerticalCurvedList"/>
    <dgm:cxn modelId="{D5A3BC06-ADEA-4D80-8978-D2F4C48D2ABE}" type="presParOf" srcId="{A98FC859-0196-4591-8806-9DB406BB8061}" destId="{9CC3D355-C53A-44C8-B501-463A3FB58A77}" srcOrd="5" destOrd="0" presId="urn:microsoft.com/office/officeart/2008/layout/VerticalCurvedList"/>
    <dgm:cxn modelId="{31AB9761-A343-4F99-B6D8-70698B74A5AA}" type="presParOf" srcId="{A98FC859-0196-4591-8806-9DB406BB8061}" destId="{53EA406B-410E-4214-BE09-1BE1B3B1921C}" srcOrd="6" destOrd="0" presId="urn:microsoft.com/office/officeart/2008/layout/VerticalCurvedList"/>
    <dgm:cxn modelId="{52E8E0FA-9E69-4A88-87EE-FCF2F10C7FCE}" type="presParOf" srcId="{53EA406B-410E-4214-BE09-1BE1B3B1921C}" destId="{3FA9750C-CC53-4E96-8D20-ADD3656DA414}" srcOrd="0" destOrd="0" presId="urn:microsoft.com/office/officeart/2008/layout/VerticalCurvedList"/>
    <dgm:cxn modelId="{EE5252D1-F218-4D78-9612-8AC3899648C2}" type="presParOf" srcId="{A98FC859-0196-4591-8806-9DB406BB8061}" destId="{FD179906-38FE-4017-86CF-E31B303C300E}" srcOrd="7" destOrd="0" presId="urn:microsoft.com/office/officeart/2008/layout/VerticalCurvedList"/>
    <dgm:cxn modelId="{4BE4E212-3F04-43C0-9F41-19CDBB2A52B7}" type="presParOf" srcId="{A98FC859-0196-4591-8806-9DB406BB8061}" destId="{599D5946-5E61-44E3-8BC9-40853E0DC857}" srcOrd="8" destOrd="0" presId="urn:microsoft.com/office/officeart/2008/layout/VerticalCurvedList"/>
    <dgm:cxn modelId="{820304B6-0873-427B-985A-46745BF21EA6}" type="presParOf" srcId="{599D5946-5E61-44E3-8BC9-40853E0DC857}" destId="{46E0179C-D68E-40CC-8B14-23F363798DBC}" srcOrd="0" destOrd="0" presId="urn:microsoft.com/office/officeart/2008/layout/VerticalCurvedList"/>
    <dgm:cxn modelId="{8DA41239-209F-4803-9BD7-EDA1A1839245}" type="presParOf" srcId="{A98FC859-0196-4591-8806-9DB406BB8061}" destId="{71BA693A-1B28-4C93-AED0-88165CFE03D3}" srcOrd="9" destOrd="0" presId="urn:microsoft.com/office/officeart/2008/layout/VerticalCurvedList"/>
    <dgm:cxn modelId="{F2041773-3DFE-4D0E-A4DC-4A8CDCCF2F5B}" type="presParOf" srcId="{A98FC859-0196-4591-8806-9DB406BB8061}" destId="{1811A092-42B3-442E-84B2-E39621498EE0}" srcOrd="10" destOrd="0" presId="urn:microsoft.com/office/officeart/2008/layout/VerticalCurvedList"/>
    <dgm:cxn modelId="{A40CE93D-BD47-42F0-AECE-D105BC854377}" type="presParOf" srcId="{1811A092-42B3-442E-84B2-E39621498EE0}" destId="{A311BE96-43E0-4F8C-A385-A2DC7F716C45}" srcOrd="0" destOrd="0" presId="urn:microsoft.com/office/officeart/2008/layout/VerticalCurvedList"/>
    <dgm:cxn modelId="{F665568D-2730-457C-9FBF-9A6E5DA39039}" type="presParOf" srcId="{A98FC859-0196-4591-8806-9DB406BB8061}" destId="{868803F8-9CAB-463A-B00C-7A22A8415E97}" srcOrd="11" destOrd="0" presId="urn:microsoft.com/office/officeart/2008/layout/VerticalCurvedList"/>
    <dgm:cxn modelId="{AAB2379D-F270-4B02-B2F9-34424E0BA299}" type="presParOf" srcId="{A98FC859-0196-4591-8806-9DB406BB8061}" destId="{6EC21325-C928-4E35-8FAB-4E3F0F712545}" srcOrd="12" destOrd="0" presId="urn:microsoft.com/office/officeart/2008/layout/VerticalCurvedList"/>
    <dgm:cxn modelId="{438C83DD-7710-42E9-A2AA-7A9345C7DA4D}" type="presParOf" srcId="{6EC21325-C928-4E35-8FAB-4E3F0F712545}" destId="{68DCAB80-C121-4DA3-9DBE-9450A1981CE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F6F13-71EA-44A2-A0FE-712885068A4F}">
      <dsp:nvSpPr>
        <dsp:cNvPr id="0" name=""/>
        <dsp:cNvSpPr/>
      </dsp:nvSpPr>
      <dsp:spPr>
        <a:xfrm rot="1350765">
          <a:off x="2060236" y="3000294"/>
          <a:ext cx="1546627" cy="48339"/>
        </a:xfrm>
        <a:custGeom>
          <a:avLst/>
          <a:gdLst/>
          <a:ahLst/>
          <a:cxnLst/>
          <a:rect l="0" t="0" r="0" b="0"/>
          <a:pathLst>
            <a:path>
              <a:moveTo>
                <a:pt x="0" y="24169"/>
              </a:moveTo>
              <a:lnTo>
                <a:pt x="1546627" y="24169"/>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A9F25C7-5FCF-4FFD-86EA-D574DC3E22F3}">
      <dsp:nvSpPr>
        <dsp:cNvPr id="0" name=""/>
        <dsp:cNvSpPr/>
      </dsp:nvSpPr>
      <dsp:spPr>
        <a:xfrm rot="21467419">
          <a:off x="2118913" y="2336707"/>
          <a:ext cx="683953" cy="48339"/>
        </a:xfrm>
        <a:custGeom>
          <a:avLst/>
          <a:gdLst/>
          <a:ahLst/>
          <a:cxnLst/>
          <a:rect l="0" t="0" r="0" b="0"/>
          <a:pathLst>
            <a:path>
              <a:moveTo>
                <a:pt x="0" y="24169"/>
              </a:moveTo>
              <a:lnTo>
                <a:pt x="683953" y="24169"/>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6CC1EB0-ABCB-44B4-8579-08A554B2F6CD}">
      <dsp:nvSpPr>
        <dsp:cNvPr id="0" name=""/>
        <dsp:cNvSpPr/>
      </dsp:nvSpPr>
      <dsp:spPr>
        <a:xfrm rot="19995131">
          <a:off x="2036662" y="1638909"/>
          <a:ext cx="1542083" cy="48339"/>
        </a:xfrm>
        <a:custGeom>
          <a:avLst/>
          <a:gdLst/>
          <a:ahLst/>
          <a:cxnLst/>
          <a:rect l="0" t="0" r="0" b="0"/>
          <a:pathLst>
            <a:path>
              <a:moveTo>
                <a:pt x="0" y="24169"/>
              </a:moveTo>
              <a:lnTo>
                <a:pt x="1542083" y="24169"/>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8CC992E8-A0C8-476F-9F40-4E8F09CEECCF}">
      <dsp:nvSpPr>
        <dsp:cNvPr id="0" name=""/>
        <dsp:cNvSpPr/>
      </dsp:nvSpPr>
      <dsp:spPr>
        <a:xfrm>
          <a:off x="401016" y="878936"/>
          <a:ext cx="1872234" cy="2788510"/>
        </a:xfrm>
        <a:prstGeom prst="ellipse">
          <a:avLst/>
        </a:prstGeom>
        <a:gradFill rotWithShape="0">
          <a:gsLst>
            <a:gs pos="0">
              <a:schemeClr val="bg1"/>
            </a:gs>
            <a:gs pos="50000">
              <a:schemeClr val="accent6">
                <a:lumMod val="75000"/>
              </a:schemeClr>
            </a:gs>
            <a:gs pos="100000">
              <a:schemeClr val="accent6">
                <a:lumMod val="50000"/>
              </a:schemeClr>
            </a:gs>
          </a:gsLst>
          <a:lin ang="5400000" scaled="0"/>
        </a:gradFill>
        <a:ln>
          <a:noFill/>
        </a:ln>
        <a:effectLst/>
        <a:scene3d>
          <a:camera prst="isometricTopUp">
            <a:rot lat="19068106" lon="20682644" rev="1931798"/>
          </a:camera>
          <a:lightRig rig="harsh" dir="t"/>
        </a:scene3d>
        <a:sp3d prstMaterial="clear">
          <a:bevelT w="127000" h="25400" prst="artDeco"/>
          <a:bevelB w="114300" prst="hardEdge"/>
        </a:sp3d>
      </dsp:spPr>
      <dsp:style>
        <a:lnRef idx="0">
          <a:scrgbClr r="0" g="0" b="0"/>
        </a:lnRef>
        <a:fillRef idx="1">
          <a:scrgbClr r="0" g="0" b="0"/>
        </a:fillRef>
        <a:effectRef idx="0">
          <a:scrgbClr r="0" g="0" b="0"/>
        </a:effectRef>
        <a:fontRef idx="minor">
          <a:schemeClr val="lt1"/>
        </a:fontRef>
      </dsp:style>
    </dsp:sp>
    <dsp:sp modelId="{1E02EFE4-F98A-4C9F-8D40-C3EDA9D04BF9}">
      <dsp:nvSpPr>
        <dsp:cNvPr id="0" name=""/>
        <dsp:cNvSpPr/>
      </dsp:nvSpPr>
      <dsp:spPr>
        <a:xfrm>
          <a:off x="2806279" y="30024"/>
          <a:ext cx="3624540" cy="1440801"/>
        </a:xfrm>
        <a:prstGeom prst="ellipse">
          <a:avLst/>
        </a:prstGeom>
        <a:gradFill rotWithShape="0">
          <a:gsLst>
            <a:gs pos="0">
              <a:schemeClr val="bg1"/>
            </a:gs>
            <a:gs pos="50000">
              <a:srgbClr val="B4DE86"/>
            </a:gs>
            <a:gs pos="100000">
              <a:srgbClr val="76B531"/>
            </a:gs>
          </a:gsLst>
          <a:lin ang="5400000" scaled="0"/>
        </a:gradFill>
        <a:ln>
          <a:solidFill>
            <a:schemeClr val="tx1"/>
          </a:solidFill>
        </a:ln>
        <a:effectLst>
          <a:glow rad="63500">
            <a:schemeClr val="accent4">
              <a:satMod val="175000"/>
              <a:alpha val="40000"/>
            </a:scheme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b="0" kern="1200" dirty="0">
              <a:solidFill>
                <a:sysClr val="windowText" lastClr="000000"/>
              </a:solidFill>
              <a:effectLst>
                <a:outerShdw blurRad="38100" dist="38100" dir="2700000" algn="tl">
                  <a:srgbClr val="C0C0C0"/>
                </a:outerShdw>
              </a:effectLst>
              <a:latin typeface="Calibri"/>
              <a:cs typeface="+mn-cs"/>
            </a:rPr>
            <a:t>1</a:t>
          </a:r>
          <a:r>
            <a:rPr lang="es-MX" sz="1800" b="1" kern="1200" dirty="0">
              <a:solidFill>
                <a:sysClr val="windowText" lastClr="000000"/>
              </a:solidFill>
              <a:effectLst>
                <a:outerShdw blurRad="38100" dist="38100" dir="2700000" algn="tl">
                  <a:srgbClr val="C0C0C0"/>
                </a:outerShdw>
              </a:effectLst>
              <a:latin typeface="Calibri"/>
              <a:cs typeface="+mn-cs"/>
            </a:rPr>
            <a:t>. Empresas que cotizan en el mercado de valores, o que captan o administran ahorro del público</a:t>
          </a:r>
          <a:endParaRPr lang="es-ES" sz="1800" b="1" kern="1200" dirty="0"/>
        </a:p>
      </dsp:txBody>
      <dsp:txXfrm>
        <a:off x="3337081" y="241024"/>
        <a:ext cx="2562936" cy="1018801"/>
      </dsp:txXfrm>
    </dsp:sp>
    <dsp:sp modelId="{4CBEE7F2-FA8F-455D-899D-D2E2389A34C1}">
      <dsp:nvSpPr>
        <dsp:cNvPr id="0" name=""/>
        <dsp:cNvSpPr/>
      </dsp:nvSpPr>
      <dsp:spPr>
        <a:xfrm>
          <a:off x="2793796" y="1517679"/>
          <a:ext cx="3795819" cy="1514241"/>
        </a:xfrm>
        <a:prstGeom prst="ellipse">
          <a:avLst/>
        </a:prstGeom>
        <a:gradFill rotWithShape="0">
          <a:gsLst>
            <a:gs pos="0">
              <a:schemeClr val="bg1"/>
            </a:gs>
            <a:gs pos="50000">
              <a:schemeClr val="accent6">
                <a:lumMod val="20000"/>
                <a:lumOff val="80000"/>
              </a:schemeClr>
            </a:gs>
            <a:gs pos="100000">
              <a:schemeClr val="accent6">
                <a:lumMod val="60000"/>
                <a:lumOff val="40000"/>
              </a:schemeClr>
            </a:gs>
          </a:gsLst>
          <a:lin ang="5400000" scaled="0"/>
        </a:gradFill>
        <a:ln>
          <a:solidFill>
            <a:schemeClr val="tx1"/>
          </a:solidFill>
        </a:ln>
        <a:effectLst>
          <a:glow rad="63500">
            <a:schemeClr val="accent4">
              <a:satMod val="175000"/>
              <a:alpha val="40000"/>
            </a:scheme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b="1" kern="1200" dirty="0">
              <a:solidFill>
                <a:sysClr val="windowText" lastClr="000000"/>
              </a:solidFill>
              <a:effectLst>
                <a:outerShdw blurRad="38100" dist="38100" dir="2700000" algn="tl">
                  <a:srgbClr val="C0C0C0"/>
                </a:outerShdw>
              </a:effectLst>
              <a:latin typeface="Calibri"/>
              <a:cs typeface="+mn-cs"/>
            </a:rPr>
            <a:t>2. Empresas que no cotizan en el mercado de valores, y que no captan ni administran ahorro del público</a:t>
          </a:r>
          <a:endParaRPr lang="es-ES" sz="1800" b="1" kern="1200" dirty="0"/>
        </a:p>
      </dsp:txBody>
      <dsp:txXfrm>
        <a:off x="3349681" y="1739434"/>
        <a:ext cx="2684049" cy="1070731"/>
      </dsp:txXfrm>
    </dsp:sp>
    <dsp:sp modelId="{E43465F4-A339-482C-87DC-E675E3944F47}">
      <dsp:nvSpPr>
        <dsp:cNvPr id="0" name=""/>
        <dsp:cNvSpPr/>
      </dsp:nvSpPr>
      <dsp:spPr>
        <a:xfrm>
          <a:off x="2801643" y="3211845"/>
          <a:ext cx="3664303" cy="1117549"/>
        </a:xfrm>
        <a:prstGeom prst="ellipse">
          <a:avLst/>
        </a:prstGeom>
        <a:gradFill rotWithShape="0">
          <a:gsLst>
            <a:gs pos="0">
              <a:schemeClr val="bg1"/>
            </a:gs>
            <a:gs pos="50000">
              <a:srgbClr val="FFB7B7"/>
            </a:gs>
            <a:gs pos="100000">
              <a:srgbClr val="FF8181"/>
            </a:gs>
          </a:gsLst>
          <a:lin ang="5400000" scaled="0"/>
        </a:gradFill>
        <a:ln>
          <a:solidFill>
            <a:schemeClr val="tx1"/>
          </a:solidFill>
        </a:ln>
        <a:effectLst>
          <a:glow rad="63500">
            <a:schemeClr val="accent4">
              <a:satMod val="175000"/>
              <a:alpha val="40000"/>
            </a:scheme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solidFill>
              <a:latin typeface="Calibri" panose="020F0502020204030204" pitchFamily="34" charset="0"/>
            </a:rPr>
            <a:t>3. Entidades de gobierno </a:t>
          </a:r>
        </a:p>
      </dsp:txBody>
      <dsp:txXfrm>
        <a:off x="3338268" y="3375506"/>
        <a:ext cx="2591053" cy="7902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B4310-671E-450B-B6B4-78710C86B2F9}">
      <dsp:nvSpPr>
        <dsp:cNvPr id="0" name=""/>
        <dsp:cNvSpPr/>
      </dsp:nvSpPr>
      <dsp:spPr>
        <a:xfrm>
          <a:off x="3265565" y="622692"/>
          <a:ext cx="1954317" cy="2041603"/>
        </a:xfrm>
        <a:prstGeom prst="circularArrow">
          <a:avLst>
            <a:gd name="adj1" fmla="val 10980"/>
            <a:gd name="adj2" fmla="val 1142322"/>
            <a:gd name="adj3" fmla="val 4500000"/>
            <a:gd name="adj4" fmla="val 10800000"/>
            <a:gd name="adj5" fmla="val 125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F4EFE4-133C-4BB2-9C3E-771C7CE60EA2}">
      <dsp:nvSpPr>
        <dsp:cNvPr id="0" name=""/>
        <dsp:cNvSpPr/>
      </dsp:nvSpPr>
      <dsp:spPr>
        <a:xfrm>
          <a:off x="3553608" y="1188764"/>
          <a:ext cx="1367211" cy="683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t>Transparencia</a:t>
          </a:r>
        </a:p>
      </dsp:txBody>
      <dsp:txXfrm>
        <a:off x="3553608" y="1188764"/>
        <a:ext cx="1367211" cy="683442"/>
      </dsp:txXfrm>
    </dsp:sp>
    <dsp:sp modelId="{4941C100-3433-49B0-B3AF-A202CE4E5889}">
      <dsp:nvSpPr>
        <dsp:cNvPr id="0" name=""/>
        <dsp:cNvSpPr/>
      </dsp:nvSpPr>
      <dsp:spPr>
        <a:xfrm>
          <a:off x="2917706" y="1479368"/>
          <a:ext cx="2004042" cy="2460801"/>
        </a:xfrm>
        <a:prstGeom prst="leftCircularArrow">
          <a:avLst>
            <a:gd name="adj1" fmla="val 10980"/>
            <a:gd name="adj2" fmla="val 1142322"/>
            <a:gd name="adj3" fmla="val 6300000"/>
            <a:gd name="adj4" fmla="val 18900000"/>
            <a:gd name="adj5" fmla="val 12500"/>
          </a:avLst>
        </a:prstGeom>
        <a:solidFill>
          <a:schemeClr val="accent2">
            <a:shade val="80000"/>
            <a:hueOff val="0"/>
            <a:satOff val="-5541"/>
            <a:lumOff val="142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04000A-367A-4AEB-B45B-27830DE9AA40}">
      <dsp:nvSpPr>
        <dsp:cNvPr id="0" name=""/>
        <dsp:cNvSpPr/>
      </dsp:nvSpPr>
      <dsp:spPr>
        <a:xfrm>
          <a:off x="3266516" y="1983435"/>
          <a:ext cx="1367211" cy="1416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t>Eficiencia</a:t>
          </a:r>
        </a:p>
        <a:p>
          <a:pPr marL="0" lvl="0" indent="0" algn="ctr" defTabSz="711200">
            <a:lnSpc>
              <a:spcPct val="90000"/>
            </a:lnSpc>
            <a:spcBef>
              <a:spcPct val="0"/>
            </a:spcBef>
            <a:spcAft>
              <a:spcPct val="35000"/>
            </a:spcAft>
            <a:buNone/>
          </a:pPr>
          <a:r>
            <a:rPr lang="es-ES" sz="1600" b="1" kern="1200" dirty="0"/>
            <a:t>Eficacia</a:t>
          </a:r>
        </a:p>
        <a:p>
          <a:pPr marL="0" lvl="0" indent="0" algn="ctr" defTabSz="711200">
            <a:lnSpc>
              <a:spcPct val="90000"/>
            </a:lnSpc>
            <a:spcBef>
              <a:spcPct val="0"/>
            </a:spcBef>
            <a:spcAft>
              <a:spcPct val="35000"/>
            </a:spcAft>
            <a:buNone/>
          </a:pPr>
          <a:r>
            <a:rPr lang="es-ES" sz="1600" b="1" kern="1200" dirty="0"/>
            <a:t>     Efectividad</a:t>
          </a:r>
        </a:p>
        <a:p>
          <a:pPr marL="0" lvl="0" indent="0" algn="ctr" defTabSz="711200">
            <a:lnSpc>
              <a:spcPct val="90000"/>
            </a:lnSpc>
            <a:spcBef>
              <a:spcPct val="0"/>
            </a:spcBef>
            <a:spcAft>
              <a:spcPct val="35000"/>
            </a:spcAft>
            <a:buNone/>
          </a:pPr>
          <a:r>
            <a:rPr lang="es-ES" sz="1600" b="1" kern="1200" dirty="0"/>
            <a:t>Ecología</a:t>
          </a:r>
        </a:p>
        <a:p>
          <a:pPr marL="0" lvl="0" indent="0" algn="ctr" defTabSz="711200">
            <a:lnSpc>
              <a:spcPct val="90000"/>
            </a:lnSpc>
            <a:spcBef>
              <a:spcPct val="0"/>
            </a:spcBef>
            <a:spcAft>
              <a:spcPct val="35000"/>
            </a:spcAft>
            <a:buNone/>
          </a:pPr>
          <a:r>
            <a:rPr lang="es-ES" sz="1600" b="1" kern="1200" dirty="0"/>
            <a:t>Equidad</a:t>
          </a:r>
        </a:p>
      </dsp:txBody>
      <dsp:txXfrm>
        <a:off x="3266516" y="1983435"/>
        <a:ext cx="1367211" cy="1416037"/>
      </dsp:txXfrm>
    </dsp:sp>
    <dsp:sp modelId="{837F266D-A9F4-4559-9FC0-3FE0C8923BC5}">
      <dsp:nvSpPr>
        <dsp:cNvPr id="0" name=""/>
        <dsp:cNvSpPr/>
      </dsp:nvSpPr>
      <dsp:spPr>
        <a:xfrm>
          <a:off x="3584421" y="3383563"/>
          <a:ext cx="1553348" cy="1224939"/>
        </a:xfrm>
        <a:prstGeom prst="blockArc">
          <a:avLst>
            <a:gd name="adj1" fmla="val 13500000"/>
            <a:gd name="adj2" fmla="val 10800000"/>
            <a:gd name="adj3" fmla="val 12740"/>
          </a:avLst>
        </a:prstGeom>
        <a:solidFill>
          <a:schemeClr val="accent2">
            <a:shade val="80000"/>
            <a:hueOff val="0"/>
            <a:satOff val="-11081"/>
            <a:lumOff val="284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683224-5577-4E2D-A0D0-96FB95776430}">
      <dsp:nvSpPr>
        <dsp:cNvPr id="0" name=""/>
        <dsp:cNvSpPr/>
      </dsp:nvSpPr>
      <dsp:spPr>
        <a:xfrm>
          <a:off x="3626556" y="3600398"/>
          <a:ext cx="1367211" cy="683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t>Confiabilidad</a:t>
          </a:r>
        </a:p>
      </dsp:txBody>
      <dsp:txXfrm>
        <a:off x="3626556" y="3600398"/>
        <a:ext cx="1367211" cy="6834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F359C-BEA9-4355-9006-A2CA58D89AE1}">
      <dsp:nvSpPr>
        <dsp:cNvPr id="0" name=""/>
        <dsp:cNvSpPr/>
      </dsp:nvSpPr>
      <dsp:spPr>
        <a:xfrm>
          <a:off x="0" y="0"/>
          <a:ext cx="4255531" cy="500193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b="1" kern="1200" dirty="0"/>
            <a:t>Modificación del Cronograma para la implementación incorporado en la Resolución 693 de 2016</a:t>
          </a:r>
        </a:p>
      </dsp:txBody>
      <dsp:txXfrm>
        <a:off x="0" y="0"/>
        <a:ext cx="4255531" cy="1500580"/>
      </dsp:txXfrm>
    </dsp:sp>
    <dsp:sp modelId="{8251F27B-80C6-4B56-A471-3744BA9295BB}">
      <dsp:nvSpPr>
        <dsp:cNvPr id="0" name=""/>
        <dsp:cNvSpPr/>
      </dsp:nvSpPr>
      <dsp:spPr>
        <a:xfrm>
          <a:off x="429976" y="1500580"/>
          <a:ext cx="3404424" cy="3251257"/>
        </a:xfrm>
        <a:prstGeom prst="roundRect">
          <a:avLst>
            <a:gd name="adj" fmla="val 10000"/>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s-ES" sz="2500" b="1" kern="1200" dirty="0"/>
            <a:t>Oficios y reuniones de las entidades con la CGN solicitando la ampliación del plazo por </a:t>
          </a:r>
          <a:r>
            <a:rPr lang="es-ES" sz="2500" b="1" kern="1200" dirty="0">
              <a:solidFill>
                <a:srgbClr val="C00000"/>
              </a:solidFill>
            </a:rPr>
            <a:t>limitaciones de tipo técnico, operativo, administrativo y presupuestal</a:t>
          </a:r>
        </a:p>
      </dsp:txBody>
      <dsp:txXfrm>
        <a:off x="525202" y="1595806"/>
        <a:ext cx="3213972" cy="3060805"/>
      </dsp:txXfrm>
    </dsp:sp>
    <dsp:sp modelId="{45B002B7-33A2-4249-A740-8E8A6C6DE8E5}">
      <dsp:nvSpPr>
        <dsp:cNvPr id="0" name=""/>
        <dsp:cNvSpPr/>
      </dsp:nvSpPr>
      <dsp:spPr>
        <a:xfrm>
          <a:off x="4579119" y="0"/>
          <a:ext cx="4255531" cy="500193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b="1" u="none" kern="1200" dirty="0"/>
            <a:t>Como resultado de las encuestas realizadas a las entidades, en donde se evidenciaron dificultades en:</a:t>
          </a:r>
        </a:p>
      </dsp:txBody>
      <dsp:txXfrm>
        <a:off x="4579119" y="0"/>
        <a:ext cx="4255531" cy="1500580"/>
      </dsp:txXfrm>
    </dsp:sp>
    <dsp:sp modelId="{FF671B05-52A4-417B-B3AB-298F993DB2D5}">
      <dsp:nvSpPr>
        <dsp:cNvPr id="0" name=""/>
        <dsp:cNvSpPr/>
      </dsp:nvSpPr>
      <dsp:spPr>
        <a:xfrm>
          <a:off x="4703126" y="1456117"/>
          <a:ext cx="4007518" cy="684139"/>
        </a:xfrm>
        <a:prstGeom prst="roundRect">
          <a:avLst>
            <a:gd name="adj" fmla="val 10000"/>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s-ES" sz="1700" b="1" u="none" kern="1200" dirty="0">
              <a:solidFill>
                <a:srgbClr val="C00000"/>
              </a:solidFill>
            </a:rPr>
            <a:t>Reconocimiento y medición</a:t>
          </a:r>
          <a:r>
            <a:rPr lang="es-ES" sz="1700" b="1" u="none" kern="1200" dirty="0"/>
            <a:t>: propiedades, planta y equipo, bienes de uso público, CXC, intangibles e inventarios</a:t>
          </a:r>
        </a:p>
      </dsp:txBody>
      <dsp:txXfrm>
        <a:off x="4723164" y="1476155"/>
        <a:ext cx="3967442" cy="644063"/>
      </dsp:txXfrm>
    </dsp:sp>
    <dsp:sp modelId="{BACBAB97-6D0E-4836-9CC6-0ABB60A855EE}">
      <dsp:nvSpPr>
        <dsp:cNvPr id="0" name=""/>
        <dsp:cNvSpPr/>
      </dsp:nvSpPr>
      <dsp:spPr>
        <a:xfrm>
          <a:off x="4711807" y="2321420"/>
          <a:ext cx="3990156" cy="653489"/>
        </a:xfrm>
        <a:prstGeom prst="roundRect">
          <a:avLst>
            <a:gd name="adj" fmla="val 10000"/>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s-ES" sz="1700" b="1" u="none" kern="1200" dirty="0">
              <a:solidFill>
                <a:srgbClr val="C00000"/>
              </a:solidFill>
            </a:rPr>
            <a:t>Sistemas de información</a:t>
          </a:r>
          <a:r>
            <a:rPr lang="es-ES" sz="1700" b="1" u="none" kern="1200" dirty="0"/>
            <a:t>: los aplicativos contables no están preparados para soportar cambios normativos</a:t>
          </a:r>
        </a:p>
      </dsp:txBody>
      <dsp:txXfrm>
        <a:off x="4730947" y="2340560"/>
        <a:ext cx="3951876" cy="615209"/>
      </dsp:txXfrm>
    </dsp:sp>
    <dsp:sp modelId="{599628B4-ED51-443A-ADB7-CDDF050A989F}">
      <dsp:nvSpPr>
        <dsp:cNvPr id="0" name=""/>
        <dsp:cNvSpPr/>
      </dsp:nvSpPr>
      <dsp:spPr>
        <a:xfrm>
          <a:off x="4729476" y="3059815"/>
          <a:ext cx="3937455" cy="375847"/>
        </a:xfrm>
        <a:prstGeom prst="roundRect">
          <a:avLst>
            <a:gd name="adj" fmla="val 10000"/>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s-ES" sz="1700" b="1" u="none" kern="1200" dirty="0">
              <a:solidFill>
                <a:srgbClr val="C00000"/>
              </a:solidFill>
            </a:rPr>
            <a:t>Recursos humanos</a:t>
          </a:r>
          <a:r>
            <a:rPr lang="es-ES" sz="1700" b="1" u="none" kern="1200" dirty="0"/>
            <a:t>: no se cuenta con personal suficiente y capacitado</a:t>
          </a:r>
        </a:p>
      </dsp:txBody>
      <dsp:txXfrm>
        <a:off x="4740484" y="3070823"/>
        <a:ext cx="3915439" cy="353831"/>
      </dsp:txXfrm>
    </dsp:sp>
    <dsp:sp modelId="{307F0E6E-2BEB-4FD8-828D-F41F1128A3B9}">
      <dsp:nvSpPr>
        <dsp:cNvPr id="0" name=""/>
        <dsp:cNvSpPr/>
      </dsp:nvSpPr>
      <dsp:spPr>
        <a:xfrm>
          <a:off x="4746498" y="3543533"/>
          <a:ext cx="3920774" cy="616171"/>
        </a:xfrm>
        <a:prstGeom prst="roundRect">
          <a:avLst>
            <a:gd name="adj" fmla="val 10000"/>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s-ES" sz="1700" b="1" u="none" kern="1200" dirty="0">
              <a:solidFill>
                <a:srgbClr val="C00000"/>
              </a:solidFill>
            </a:rPr>
            <a:t>Depuración contable</a:t>
          </a:r>
          <a:r>
            <a:rPr lang="es-ES" sz="1700" b="1" u="none" kern="1200" dirty="0"/>
            <a:t>: cuentas contables pendientes de depuración que requieren de un tiempo considerable</a:t>
          </a:r>
        </a:p>
      </dsp:txBody>
      <dsp:txXfrm>
        <a:off x="4764545" y="3561580"/>
        <a:ext cx="3884680" cy="580077"/>
      </dsp:txXfrm>
    </dsp:sp>
    <dsp:sp modelId="{D49CDFCE-2219-4A34-9402-953EE3A4D3D3}">
      <dsp:nvSpPr>
        <dsp:cNvPr id="0" name=""/>
        <dsp:cNvSpPr/>
      </dsp:nvSpPr>
      <dsp:spPr>
        <a:xfrm>
          <a:off x="4729152" y="4261385"/>
          <a:ext cx="3955465" cy="688183"/>
        </a:xfrm>
        <a:prstGeom prst="roundRect">
          <a:avLst>
            <a:gd name="adj" fmla="val 10000"/>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s-ES" sz="1700" b="1" u="none" kern="1200" dirty="0">
              <a:solidFill>
                <a:srgbClr val="C00000"/>
              </a:solidFill>
            </a:rPr>
            <a:t>Recursos económicos insuficientes:</a:t>
          </a:r>
          <a:r>
            <a:rPr lang="es-ES" sz="1700" b="1" u="none" kern="1200" dirty="0"/>
            <a:t>  presupuestos insuficiente para adelantar el proceso de manera integral</a:t>
          </a:r>
        </a:p>
      </dsp:txBody>
      <dsp:txXfrm>
        <a:off x="4749308" y="4281541"/>
        <a:ext cx="3915153" cy="6478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C8685-A769-464D-876F-6AB3BE432D41}">
      <dsp:nvSpPr>
        <dsp:cNvPr id="0" name=""/>
        <dsp:cNvSpPr/>
      </dsp:nvSpPr>
      <dsp:spPr>
        <a:xfrm>
          <a:off x="685837" y="359337"/>
          <a:ext cx="4809763" cy="4809763"/>
        </a:xfrm>
        <a:prstGeom prst="pie">
          <a:avLst>
            <a:gd name="adj1" fmla="val 16200000"/>
            <a:gd name="adj2" fmla="val 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1" kern="1200" dirty="0"/>
            <a:t>Articulo 355 de la Ley 1819 de 2016: Requerimiento de proceso de depuración contable para entidades territoriales </a:t>
          </a:r>
        </a:p>
      </dsp:txBody>
      <dsp:txXfrm>
        <a:off x="3239020" y="1356218"/>
        <a:ext cx="1775031" cy="1316959"/>
      </dsp:txXfrm>
    </dsp:sp>
    <dsp:sp modelId="{BAC9C588-960D-421D-8C22-BD2BEE02532B}">
      <dsp:nvSpPr>
        <dsp:cNvPr id="0" name=""/>
        <dsp:cNvSpPr/>
      </dsp:nvSpPr>
      <dsp:spPr>
        <a:xfrm>
          <a:off x="795187" y="520808"/>
          <a:ext cx="4591063" cy="4809763"/>
        </a:xfrm>
        <a:prstGeom prst="pie">
          <a:avLst>
            <a:gd name="adj1" fmla="val 0"/>
            <a:gd name="adj2" fmla="val 540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1" kern="1200" dirty="0"/>
            <a:t>Resolución  CGN 107 de 2017 Cumplimiento al saneamiento contable requerido en el Art. 355</a:t>
          </a:r>
        </a:p>
      </dsp:txBody>
      <dsp:txXfrm>
        <a:off x="3232277" y="3016731"/>
        <a:ext cx="1694321" cy="1316959"/>
      </dsp:txXfrm>
    </dsp:sp>
    <dsp:sp modelId="{FE8B931D-F21A-4B74-8013-374086A2816D}">
      <dsp:nvSpPr>
        <dsp:cNvPr id="0" name=""/>
        <dsp:cNvSpPr/>
      </dsp:nvSpPr>
      <dsp:spPr>
        <a:xfrm>
          <a:off x="660194" y="520808"/>
          <a:ext cx="4809763" cy="4809763"/>
        </a:xfrm>
        <a:prstGeom prst="pie">
          <a:avLst>
            <a:gd name="adj1" fmla="val 5400000"/>
            <a:gd name="adj2" fmla="val 1080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t>      </a:t>
          </a:r>
          <a:r>
            <a:rPr lang="es-ES" sz="1400" b="1" kern="1200" dirty="0"/>
            <a:t>Circular Conjunta No. 001</a:t>
          </a:r>
        </a:p>
        <a:p>
          <a:pPr marL="0" lvl="0" indent="0" algn="ctr" defTabSz="622300">
            <a:lnSpc>
              <a:spcPct val="90000"/>
            </a:lnSpc>
            <a:spcBef>
              <a:spcPct val="0"/>
            </a:spcBef>
            <a:spcAft>
              <a:spcPct val="35000"/>
            </a:spcAft>
            <a:buNone/>
          </a:pPr>
          <a:r>
            <a:rPr lang="es-ES" sz="1400" b="1" kern="1200" dirty="0"/>
            <a:t> Auditoria General de la República y CGN</a:t>
          </a:r>
        </a:p>
        <a:p>
          <a:pPr marL="0" lvl="0" indent="0" algn="ctr" defTabSz="622300">
            <a:lnSpc>
              <a:spcPct val="90000"/>
            </a:lnSpc>
            <a:spcBef>
              <a:spcPct val="0"/>
            </a:spcBef>
            <a:spcAft>
              <a:spcPct val="35000"/>
            </a:spcAft>
            <a:buNone/>
          </a:pPr>
          <a:r>
            <a:rPr lang="es-ES" sz="1400" b="1" kern="1200" dirty="0"/>
            <a:t>Termino de dos años a partir de la vigencia de la Ley 1819</a:t>
          </a:r>
        </a:p>
      </dsp:txBody>
      <dsp:txXfrm>
        <a:off x="1141743" y="3016731"/>
        <a:ext cx="1775031" cy="1316959"/>
      </dsp:txXfrm>
    </dsp:sp>
    <dsp:sp modelId="{FB5E7DC0-3C1D-4AFA-9849-538A53806CE7}">
      <dsp:nvSpPr>
        <dsp:cNvPr id="0" name=""/>
        <dsp:cNvSpPr/>
      </dsp:nvSpPr>
      <dsp:spPr>
        <a:xfrm>
          <a:off x="643408" y="359337"/>
          <a:ext cx="4809763" cy="4809763"/>
        </a:xfrm>
        <a:prstGeom prst="pie">
          <a:avLst>
            <a:gd name="adj1" fmla="val 10800000"/>
            <a:gd name="adj2" fmla="val 1620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t>      </a:t>
          </a:r>
          <a:r>
            <a:rPr lang="es-ES" sz="1400" b="1" kern="1200" dirty="0"/>
            <a:t>Circular Conjunta No. 002</a:t>
          </a:r>
        </a:p>
        <a:p>
          <a:pPr marL="0" lvl="0" indent="0" algn="ctr" defTabSz="622300">
            <a:lnSpc>
              <a:spcPct val="90000"/>
            </a:lnSpc>
            <a:spcBef>
              <a:spcPct val="0"/>
            </a:spcBef>
            <a:spcAft>
              <a:spcPct val="35000"/>
            </a:spcAft>
            <a:buNone/>
          </a:pPr>
          <a:r>
            <a:rPr lang="es-ES" sz="1400" b="1" kern="1200" dirty="0"/>
            <a:t>Procuraduría General de la Nación y CGN</a:t>
          </a:r>
        </a:p>
        <a:p>
          <a:pPr marL="0" lvl="0" indent="0" algn="ctr" defTabSz="622300">
            <a:lnSpc>
              <a:spcPct val="90000"/>
            </a:lnSpc>
            <a:spcBef>
              <a:spcPct val="0"/>
            </a:spcBef>
            <a:spcAft>
              <a:spcPct val="35000"/>
            </a:spcAft>
            <a:buNone/>
          </a:pPr>
          <a:r>
            <a:rPr lang="es-ES" sz="1400" b="1" kern="1200" dirty="0"/>
            <a:t>Responsabilidad a cargo del Representante Legal</a:t>
          </a:r>
        </a:p>
      </dsp:txBody>
      <dsp:txXfrm>
        <a:off x="1124957" y="1356218"/>
        <a:ext cx="1775031" cy="1316959"/>
      </dsp:txXfrm>
    </dsp:sp>
    <dsp:sp modelId="{AF800124-F8FA-46DA-A299-CD4AA1527617}">
      <dsp:nvSpPr>
        <dsp:cNvPr id="0" name=""/>
        <dsp:cNvSpPr/>
      </dsp:nvSpPr>
      <dsp:spPr>
        <a:xfrm>
          <a:off x="388090" y="61590"/>
          <a:ext cx="5405258" cy="5405258"/>
        </a:xfrm>
        <a:prstGeom prst="circularArrow">
          <a:avLst>
            <a:gd name="adj1" fmla="val 5085"/>
            <a:gd name="adj2" fmla="val 327528"/>
            <a:gd name="adj3" fmla="val 21272472"/>
            <a:gd name="adj4" fmla="val 1620000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8DEB47-9AF4-4452-9458-373425E59A3B}">
      <dsp:nvSpPr>
        <dsp:cNvPr id="0" name=""/>
        <dsp:cNvSpPr/>
      </dsp:nvSpPr>
      <dsp:spPr>
        <a:xfrm>
          <a:off x="295144" y="305869"/>
          <a:ext cx="5375853" cy="5405258"/>
        </a:xfrm>
        <a:prstGeom prst="circularArrow">
          <a:avLst>
            <a:gd name="adj1" fmla="val 5085"/>
            <a:gd name="adj2" fmla="val 327528"/>
            <a:gd name="adj3" fmla="val 5072472"/>
            <a:gd name="adj4" fmla="val 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C24F58-E360-4F94-9AEE-82210B5982B9}">
      <dsp:nvSpPr>
        <dsp:cNvPr id="0" name=""/>
        <dsp:cNvSpPr/>
      </dsp:nvSpPr>
      <dsp:spPr>
        <a:xfrm>
          <a:off x="362447" y="223060"/>
          <a:ext cx="5405258" cy="5405258"/>
        </a:xfrm>
        <a:prstGeom prst="circularArrow">
          <a:avLst>
            <a:gd name="adj1" fmla="val 5085"/>
            <a:gd name="adj2" fmla="val 327528"/>
            <a:gd name="adj3" fmla="val 10472472"/>
            <a:gd name="adj4" fmla="val 540000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73F179-984F-4FA7-8C0A-09070BC57607}">
      <dsp:nvSpPr>
        <dsp:cNvPr id="0" name=""/>
        <dsp:cNvSpPr/>
      </dsp:nvSpPr>
      <dsp:spPr>
        <a:xfrm>
          <a:off x="345661" y="61590"/>
          <a:ext cx="5405258" cy="5405258"/>
        </a:xfrm>
        <a:prstGeom prst="circularArrow">
          <a:avLst>
            <a:gd name="adj1" fmla="val 5085"/>
            <a:gd name="adj2" fmla="val 327528"/>
            <a:gd name="adj3" fmla="val 15872472"/>
            <a:gd name="adj4" fmla="val 1080000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EF06C0-3126-4974-AFFB-903D8AA93D02}">
      <dsp:nvSpPr>
        <dsp:cNvPr id="0" name=""/>
        <dsp:cNvSpPr/>
      </dsp:nvSpPr>
      <dsp:spPr>
        <a:xfrm>
          <a:off x="-6309103" y="-965098"/>
          <a:ext cx="7509836" cy="7509836"/>
        </a:xfrm>
        <a:prstGeom prst="blockArc">
          <a:avLst>
            <a:gd name="adj1" fmla="val 18900000"/>
            <a:gd name="adj2" fmla="val 2700000"/>
            <a:gd name="adj3" fmla="val 28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9151A9-5761-43A3-9468-872926125B5F}">
      <dsp:nvSpPr>
        <dsp:cNvPr id="0" name=""/>
        <dsp:cNvSpPr/>
      </dsp:nvSpPr>
      <dsp:spPr>
        <a:xfrm>
          <a:off x="447035" y="293823"/>
          <a:ext cx="8540063" cy="58742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6268" tIns="43180" rIns="43180" bIns="43180" numCol="1" spcCol="1270" anchor="ctr" anchorCtr="0">
          <a:noAutofit/>
        </a:bodyPr>
        <a:lstStyle/>
        <a:p>
          <a:pPr marL="0" lvl="0" indent="0" algn="l" defTabSz="755650">
            <a:lnSpc>
              <a:spcPct val="90000"/>
            </a:lnSpc>
            <a:spcBef>
              <a:spcPct val="0"/>
            </a:spcBef>
            <a:spcAft>
              <a:spcPct val="35000"/>
            </a:spcAft>
            <a:buNone/>
          </a:pPr>
          <a:r>
            <a:rPr lang="es-ES" sz="1700" b="1" kern="1200" dirty="0"/>
            <a:t>La </a:t>
          </a:r>
          <a:r>
            <a:rPr lang="es-ES" sz="1700" b="1" kern="1200" dirty="0">
              <a:solidFill>
                <a:srgbClr val="C00000"/>
              </a:solidFill>
            </a:rPr>
            <a:t>relevancia y representación fiel </a:t>
          </a:r>
          <a:r>
            <a:rPr lang="es-ES" sz="1700" b="1" kern="1200" dirty="0"/>
            <a:t>se ven afectadas por la </a:t>
          </a:r>
          <a:r>
            <a:rPr lang="es-ES" sz="1700" b="1" kern="1200" dirty="0">
              <a:solidFill>
                <a:srgbClr val="C00000"/>
              </a:solidFill>
            </a:rPr>
            <a:t>efectividad</a:t>
          </a:r>
          <a:r>
            <a:rPr lang="es-ES" sz="1700" b="1" kern="1200" dirty="0"/>
            <a:t> de los </a:t>
          </a:r>
        </a:p>
        <a:p>
          <a:pPr marL="0" lvl="0" indent="0" algn="l" defTabSz="755650">
            <a:lnSpc>
              <a:spcPct val="90000"/>
            </a:lnSpc>
            <a:spcBef>
              <a:spcPct val="0"/>
            </a:spcBef>
            <a:spcAft>
              <a:spcPct val="35000"/>
            </a:spcAft>
            <a:buNone/>
          </a:pPr>
          <a:r>
            <a:rPr lang="es-ES" sz="1700" b="1" kern="1200" dirty="0"/>
            <a:t>Sistemas de Control Interno</a:t>
          </a:r>
        </a:p>
      </dsp:txBody>
      <dsp:txXfrm>
        <a:off x="447035" y="293823"/>
        <a:ext cx="8540063" cy="587424"/>
      </dsp:txXfrm>
    </dsp:sp>
    <dsp:sp modelId="{409D8A6D-9DFB-4FAB-ADF3-3D8EF7B10AF6}">
      <dsp:nvSpPr>
        <dsp:cNvPr id="0" name=""/>
        <dsp:cNvSpPr/>
      </dsp:nvSpPr>
      <dsp:spPr>
        <a:xfrm>
          <a:off x="79895" y="220395"/>
          <a:ext cx="734280" cy="73428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F07CBB-A8AA-40F3-B004-4D796BC051C7}">
      <dsp:nvSpPr>
        <dsp:cNvPr id="0" name=""/>
        <dsp:cNvSpPr/>
      </dsp:nvSpPr>
      <dsp:spPr>
        <a:xfrm>
          <a:off x="930232" y="875738"/>
          <a:ext cx="8056867" cy="95948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6268" tIns="43180" rIns="43180" bIns="43180" numCol="1" spcCol="1270" anchor="ctr" anchorCtr="0">
          <a:noAutofit/>
        </a:bodyPr>
        <a:lstStyle/>
        <a:p>
          <a:pPr marL="0" lvl="0" indent="0" algn="l" defTabSz="755650">
            <a:lnSpc>
              <a:spcPct val="90000"/>
            </a:lnSpc>
            <a:spcBef>
              <a:spcPct val="0"/>
            </a:spcBef>
            <a:spcAft>
              <a:spcPct val="35000"/>
            </a:spcAft>
            <a:buNone/>
          </a:pPr>
          <a:r>
            <a:rPr lang="es-ES" sz="1700" b="1" kern="1200" dirty="0"/>
            <a:t>Finalidad: medir las efectividad de las acciones mínimas de control que deben realizar los responsables de la información financiera y </a:t>
          </a:r>
          <a:r>
            <a:rPr lang="es-ES" sz="1700" b="1" kern="1200" dirty="0">
              <a:solidFill>
                <a:srgbClr val="C00000"/>
              </a:solidFill>
            </a:rPr>
            <a:t>garantizar, razonablemente, la producción de información financiera </a:t>
          </a:r>
          <a:r>
            <a:rPr lang="es-ES" sz="1700" b="1" kern="1200" dirty="0"/>
            <a:t>que cumpla con las características fundamentales.</a:t>
          </a:r>
        </a:p>
      </dsp:txBody>
      <dsp:txXfrm>
        <a:off x="930232" y="875738"/>
        <a:ext cx="8056867" cy="959487"/>
      </dsp:txXfrm>
    </dsp:sp>
    <dsp:sp modelId="{C0B2D923-9F59-442F-AA8B-C7A3D386CAB2}">
      <dsp:nvSpPr>
        <dsp:cNvPr id="0" name=""/>
        <dsp:cNvSpPr/>
      </dsp:nvSpPr>
      <dsp:spPr>
        <a:xfrm>
          <a:off x="563092" y="1101420"/>
          <a:ext cx="734280" cy="73428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C3D355-C53A-44C8-B501-463A3FB58A77}">
      <dsp:nvSpPr>
        <dsp:cNvPr id="0" name=""/>
        <dsp:cNvSpPr/>
      </dsp:nvSpPr>
      <dsp:spPr>
        <a:xfrm>
          <a:off x="1151186" y="1835225"/>
          <a:ext cx="7835913" cy="1028721"/>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6268" tIns="40640" rIns="40640" bIns="40640" numCol="1" spcCol="1270" anchor="ctr" anchorCtr="0">
          <a:noAutofit/>
        </a:bodyPr>
        <a:lstStyle/>
        <a:p>
          <a:pPr marL="0" lvl="0" indent="0" algn="l" defTabSz="711200">
            <a:lnSpc>
              <a:spcPct val="90000"/>
            </a:lnSpc>
            <a:spcBef>
              <a:spcPct val="0"/>
            </a:spcBef>
            <a:spcAft>
              <a:spcPct val="35000"/>
            </a:spcAft>
            <a:buNone/>
          </a:pPr>
          <a:r>
            <a:rPr lang="es-ES" sz="1600" b="1" kern="1200" dirty="0"/>
            <a:t>Jefe de la Oficina de Control Interno tiene la </a:t>
          </a:r>
          <a:r>
            <a:rPr lang="es-ES" sz="1600" b="1" kern="1200" dirty="0">
              <a:solidFill>
                <a:srgbClr val="C00000"/>
              </a:solidFill>
            </a:rPr>
            <a:t>responsabilidad de evaluar la efectividad del control interno contable </a:t>
          </a:r>
          <a:r>
            <a:rPr lang="es-ES" sz="1600" b="1" kern="1200" dirty="0"/>
            <a:t>y </a:t>
          </a:r>
          <a:r>
            <a:rPr lang="es-ES" sz="1600" b="1" kern="1200" dirty="0">
              <a:solidFill>
                <a:srgbClr val="C00000"/>
              </a:solidFill>
            </a:rPr>
            <a:t>reportar el resultado de dicha evaluación a la CGN </a:t>
          </a:r>
          <a:r>
            <a:rPr lang="es-ES" sz="1600" b="1" kern="1200" dirty="0"/>
            <a:t>en el informe anual de evaluación del control interno contable, en la fecha y condiciones exigidas por este órgano de inspección, vigilancia y control.</a:t>
          </a:r>
        </a:p>
      </dsp:txBody>
      <dsp:txXfrm>
        <a:off x="1151186" y="1835225"/>
        <a:ext cx="7835913" cy="1028721"/>
      </dsp:txXfrm>
    </dsp:sp>
    <dsp:sp modelId="{3FA9750C-CC53-4E96-8D20-ADD3656DA414}">
      <dsp:nvSpPr>
        <dsp:cNvPr id="0" name=""/>
        <dsp:cNvSpPr/>
      </dsp:nvSpPr>
      <dsp:spPr>
        <a:xfrm>
          <a:off x="784045" y="1982446"/>
          <a:ext cx="734280" cy="73428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179906-38FE-4017-86CF-E31B303C300E}">
      <dsp:nvSpPr>
        <dsp:cNvPr id="0" name=""/>
        <dsp:cNvSpPr/>
      </dsp:nvSpPr>
      <dsp:spPr>
        <a:xfrm>
          <a:off x="1151186" y="2915343"/>
          <a:ext cx="7835913" cy="629419"/>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6268" tIns="45720" rIns="45720" bIns="45720" numCol="1" spcCol="1270" anchor="ctr" anchorCtr="0">
          <a:noAutofit/>
        </a:bodyPr>
        <a:lstStyle/>
        <a:p>
          <a:pPr marL="0" lvl="0" indent="0" algn="l" defTabSz="800100">
            <a:lnSpc>
              <a:spcPct val="90000"/>
            </a:lnSpc>
            <a:spcBef>
              <a:spcPct val="0"/>
            </a:spcBef>
            <a:spcAft>
              <a:spcPct val="35000"/>
            </a:spcAft>
            <a:buNone/>
          </a:pPr>
          <a:r>
            <a:rPr lang="es-ES" sz="1800" b="1" kern="1200" dirty="0"/>
            <a:t>Responsables del Informe anual de evaluación de control interno: </a:t>
          </a:r>
        </a:p>
        <a:p>
          <a:pPr marL="0" lvl="0" indent="0" algn="l" defTabSz="800100">
            <a:lnSpc>
              <a:spcPct val="90000"/>
            </a:lnSpc>
            <a:spcBef>
              <a:spcPct val="0"/>
            </a:spcBef>
            <a:spcAft>
              <a:spcPct val="35000"/>
            </a:spcAft>
            <a:buNone/>
          </a:pPr>
          <a:r>
            <a:rPr lang="es-ES" sz="1800" b="1" kern="1200" dirty="0">
              <a:solidFill>
                <a:srgbClr val="C00000"/>
              </a:solidFill>
            </a:rPr>
            <a:t>Representante Legal y Jefe de la Oficina de Control Interno</a:t>
          </a:r>
        </a:p>
      </dsp:txBody>
      <dsp:txXfrm>
        <a:off x="1151186" y="2915343"/>
        <a:ext cx="7835913" cy="629419"/>
      </dsp:txXfrm>
    </dsp:sp>
    <dsp:sp modelId="{46E0179C-D68E-40CC-8B14-23F363798DBC}">
      <dsp:nvSpPr>
        <dsp:cNvPr id="0" name=""/>
        <dsp:cNvSpPr/>
      </dsp:nvSpPr>
      <dsp:spPr>
        <a:xfrm>
          <a:off x="784045" y="2862913"/>
          <a:ext cx="734280" cy="73428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BA693A-1B28-4C93-AED0-88165CFE03D3}">
      <dsp:nvSpPr>
        <dsp:cNvPr id="0" name=""/>
        <dsp:cNvSpPr/>
      </dsp:nvSpPr>
      <dsp:spPr>
        <a:xfrm>
          <a:off x="930232" y="3650628"/>
          <a:ext cx="8056867" cy="920899"/>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6268" tIns="43180" rIns="43180" bIns="43180" numCol="1" spcCol="1270" anchor="ctr" anchorCtr="0">
          <a:noAutofit/>
        </a:bodyPr>
        <a:lstStyle/>
        <a:p>
          <a:pPr marL="0" lvl="0" indent="0" algn="l" defTabSz="755650">
            <a:lnSpc>
              <a:spcPct val="90000"/>
            </a:lnSpc>
            <a:spcBef>
              <a:spcPct val="0"/>
            </a:spcBef>
            <a:spcAft>
              <a:spcPct val="35000"/>
            </a:spcAft>
            <a:buNone/>
          </a:pPr>
          <a:r>
            <a:rPr lang="es-ES" sz="1700" b="1" kern="1200" dirty="0"/>
            <a:t>Cronograma de Aplicación: la aplicación del Procedimiento para la evaluación del control interno contable (anexo a la Res. 193/16) para las </a:t>
          </a:r>
          <a:r>
            <a:rPr lang="es-ES" sz="1700" b="1" u="sng" kern="1200" dirty="0"/>
            <a:t>Entidades de Gobierno</a:t>
          </a:r>
          <a:r>
            <a:rPr lang="es-ES" sz="1700" b="1" u="none" kern="1200" dirty="0"/>
            <a:t>, será entre el </a:t>
          </a:r>
          <a:r>
            <a:rPr lang="es-ES" sz="1700" b="1" u="none" kern="1200" dirty="0">
              <a:solidFill>
                <a:srgbClr val="C00000"/>
              </a:solidFill>
            </a:rPr>
            <a:t>1 de enero y el 31 de diciembre de 2018 </a:t>
          </a:r>
          <a:r>
            <a:rPr lang="es-ES" sz="1700" b="1" u="none" kern="1200" dirty="0"/>
            <a:t>y presentarán el primer informe anual de evaluación en el año 2018</a:t>
          </a:r>
          <a:endParaRPr lang="es-ES" sz="1700" b="1" kern="1200" dirty="0"/>
        </a:p>
      </dsp:txBody>
      <dsp:txXfrm>
        <a:off x="930232" y="3650628"/>
        <a:ext cx="8056867" cy="920899"/>
      </dsp:txXfrm>
    </dsp:sp>
    <dsp:sp modelId="{A311BE96-43E0-4F8C-A385-A2DC7F716C45}">
      <dsp:nvSpPr>
        <dsp:cNvPr id="0" name=""/>
        <dsp:cNvSpPr/>
      </dsp:nvSpPr>
      <dsp:spPr>
        <a:xfrm>
          <a:off x="501926" y="3708289"/>
          <a:ext cx="828753" cy="80557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8803F8-9CAB-463A-B00C-7A22A8415E97}">
      <dsp:nvSpPr>
        <dsp:cNvPr id="0" name=""/>
        <dsp:cNvSpPr/>
      </dsp:nvSpPr>
      <dsp:spPr>
        <a:xfrm>
          <a:off x="447035" y="4698391"/>
          <a:ext cx="8540063" cy="58742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6268" tIns="43180" rIns="43180" bIns="43180" numCol="1" spcCol="1270" anchor="ctr" anchorCtr="0">
          <a:noAutofit/>
        </a:bodyPr>
        <a:lstStyle/>
        <a:p>
          <a:pPr marL="0" lvl="0" indent="0" algn="l" defTabSz="755650">
            <a:lnSpc>
              <a:spcPct val="90000"/>
            </a:lnSpc>
            <a:spcBef>
              <a:spcPct val="0"/>
            </a:spcBef>
            <a:spcAft>
              <a:spcPct val="35000"/>
            </a:spcAft>
            <a:buNone/>
          </a:pPr>
          <a:r>
            <a:rPr lang="es-ES" sz="1700" b="1" kern="1200" dirty="0"/>
            <a:t>A partir del </a:t>
          </a:r>
          <a:r>
            <a:rPr lang="es-ES" sz="1700" b="1" kern="1200" dirty="0">
              <a:solidFill>
                <a:srgbClr val="C00000"/>
              </a:solidFill>
            </a:rPr>
            <a:t>1 de enero de 2018</a:t>
          </a:r>
          <a:r>
            <a:rPr lang="es-ES" sz="1700" b="1" kern="1200" dirty="0"/>
            <a:t>, el Procedimiento para la evaluación de control interno contable (anexo) será aplicable a </a:t>
          </a:r>
          <a:r>
            <a:rPr lang="es-ES" sz="1700" b="1" kern="1200" dirty="0">
              <a:solidFill>
                <a:srgbClr val="C00000"/>
              </a:solidFill>
            </a:rPr>
            <a:t>TODAS</a:t>
          </a:r>
          <a:r>
            <a:rPr lang="es-ES" sz="1700" b="1" kern="1200" dirty="0"/>
            <a:t> las entidades públicas</a:t>
          </a:r>
        </a:p>
      </dsp:txBody>
      <dsp:txXfrm>
        <a:off x="447035" y="4698391"/>
        <a:ext cx="8540063" cy="587424"/>
      </dsp:txXfrm>
    </dsp:sp>
    <dsp:sp modelId="{68DCAB80-C121-4DA3-9DBE-9450A1981CE6}">
      <dsp:nvSpPr>
        <dsp:cNvPr id="0" name=""/>
        <dsp:cNvSpPr/>
      </dsp:nvSpPr>
      <dsp:spPr>
        <a:xfrm>
          <a:off x="79895" y="4624963"/>
          <a:ext cx="734280" cy="73428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0" y="0"/>
            <a:ext cx="2946275" cy="496751"/>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l" defTabSz="930275">
              <a:spcBef>
                <a:spcPct val="0"/>
              </a:spcBef>
              <a:defRPr sz="1200">
                <a:latin typeface="Times New Roman" pitchFamily="18" charset="0"/>
              </a:defRPr>
            </a:lvl1pPr>
          </a:lstStyle>
          <a:p>
            <a:pPr>
              <a:defRPr/>
            </a:pPr>
            <a:endParaRPr lang="es-ES"/>
          </a:p>
        </p:txBody>
      </p:sp>
      <p:sp>
        <p:nvSpPr>
          <p:cNvPr id="153603" name="Rectangle 3"/>
          <p:cNvSpPr>
            <a:spLocks noGrp="1" noChangeArrowheads="1"/>
          </p:cNvSpPr>
          <p:nvPr>
            <p:ph type="dt" sz="quarter" idx="1"/>
          </p:nvPr>
        </p:nvSpPr>
        <p:spPr bwMode="auto">
          <a:xfrm>
            <a:off x="3849862" y="0"/>
            <a:ext cx="2946275" cy="496751"/>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a:spcBef>
                <a:spcPct val="0"/>
              </a:spcBef>
              <a:defRPr sz="1200">
                <a:latin typeface="Times New Roman" pitchFamily="18" charset="0"/>
              </a:defRPr>
            </a:lvl1pPr>
          </a:lstStyle>
          <a:p>
            <a:pPr>
              <a:defRPr/>
            </a:pPr>
            <a:endParaRPr lang="es-ES"/>
          </a:p>
        </p:txBody>
      </p:sp>
      <p:sp>
        <p:nvSpPr>
          <p:cNvPr id="153604" name="Rectangle 4"/>
          <p:cNvSpPr>
            <a:spLocks noGrp="1" noChangeArrowheads="1"/>
          </p:cNvSpPr>
          <p:nvPr>
            <p:ph type="ftr" sz="quarter" idx="2"/>
          </p:nvPr>
        </p:nvSpPr>
        <p:spPr bwMode="auto">
          <a:xfrm>
            <a:off x="0" y="9429779"/>
            <a:ext cx="2946275" cy="496751"/>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l" defTabSz="930275">
              <a:spcBef>
                <a:spcPct val="0"/>
              </a:spcBef>
              <a:defRPr sz="1200">
                <a:latin typeface="Times New Roman" pitchFamily="18" charset="0"/>
              </a:defRPr>
            </a:lvl1pPr>
          </a:lstStyle>
          <a:p>
            <a:pPr>
              <a:defRPr/>
            </a:pPr>
            <a:r>
              <a:rPr lang="es-CO"/>
              <a:t>Contaduría GENERAL DE LA NACIÓN</a:t>
            </a:r>
            <a:endParaRPr lang="es-ES"/>
          </a:p>
        </p:txBody>
      </p:sp>
      <p:sp>
        <p:nvSpPr>
          <p:cNvPr id="153605" name="Rectangle 5"/>
          <p:cNvSpPr>
            <a:spLocks noGrp="1" noChangeArrowheads="1"/>
          </p:cNvSpPr>
          <p:nvPr>
            <p:ph type="sldNum" sz="quarter" idx="3"/>
          </p:nvPr>
        </p:nvSpPr>
        <p:spPr bwMode="auto">
          <a:xfrm>
            <a:off x="3849862" y="9429779"/>
            <a:ext cx="2946275" cy="496751"/>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a:defRPr sz="1200">
                <a:latin typeface="Times New Roman" pitchFamily="18" charset="0"/>
              </a:defRPr>
            </a:lvl1pPr>
          </a:lstStyle>
          <a:p>
            <a:fld id="{BB37836C-5B93-4517-8B97-A71250EA6C41}" type="slidenum">
              <a:rPr lang="es-ES"/>
              <a:pPr/>
              <a:t>‹Nº›</a:t>
            </a:fld>
            <a:endParaRPr lang="es-ES"/>
          </a:p>
        </p:txBody>
      </p:sp>
    </p:spTree>
    <p:extLst>
      <p:ext uri="{BB962C8B-B14F-4D97-AF65-F5344CB8AC3E}">
        <p14:creationId xmlns:p14="http://schemas.microsoft.com/office/powerpoint/2010/main" val="42781612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2946275" cy="496751"/>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l" defTabSz="930275">
              <a:spcBef>
                <a:spcPct val="0"/>
              </a:spcBef>
              <a:defRPr sz="1200">
                <a:latin typeface="Times New Roman" pitchFamily="18" charset="0"/>
              </a:defRPr>
            </a:lvl1pPr>
          </a:lstStyle>
          <a:p>
            <a:pPr>
              <a:defRPr/>
            </a:pPr>
            <a:endParaRPr lang="es-ES"/>
          </a:p>
        </p:txBody>
      </p:sp>
      <p:sp>
        <p:nvSpPr>
          <p:cNvPr id="99331" name="Rectangle 3"/>
          <p:cNvSpPr>
            <a:spLocks noGrp="1" noChangeArrowheads="1"/>
          </p:cNvSpPr>
          <p:nvPr>
            <p:ph type="dt" idx="1"/>
          </p:nvPr>
        </p:nvSpPr>
        <p:spPr bwMode="auto">
          <a:xfrm>
            <a:off x="3849862" y="0"/>
            <a:ext cx="2946275" cy="496751"/>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a:spcBef>
                <a:spcPct val="0"/>
              </a:spcBef>
              <a:defRPr sz="1200">
                <a:latin typeface="Times New Roman" pitchFamily="18" charset="0"/>
              </a:defRPr>
            </a:lvl1pPr>
          </a:lstStyle>
          <a:p>
            <a:pPr>
              <a:defRPr/>
            </a:pPr>
            <a:endParaRPr lang="es-ES"/>
          </a:p>
        </p:txBody>
      </p:sp>
      <p:sp>
        <p:nvSpPr>
          <p:cNvPr id="11268" name="Rectangle 4"/>
          <p:cNvSpPr>
            <a:spLocks noGrp="1" noRot="1" noChangeAspect="1" noChangeArrowheads="1" noTextEdit="1"/>
          </p:cNvSpPr>
          <p:nvPr>
            <p:ph type="sldImg" idx="2"/>
          </p:nvPr>
        </p:nvSpPr>
        <p:spPr bwMode="auto">
          <a:xfrm>
            <a:off x="420688" y="744538"/>
            <a:ext cx="59563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3" name="Rectangle 5"/>
          <p:cNvSpPr>
            <a:spLocks noGrp="1" noChangeArrowheads="1"/>
          </p:cNvSpPr>
          <p:nvPr>
            <p:ph type="body" sz="quarter" idx="3"/>
          </p:nvPr>
        </p:nvSpPr>
        <p:spPr bwMode="auto">
          <a:xfrm>
            <a:off x="680383" y="4716585"/>
            <a:ext cx="5436909" cy="4467363"/>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p>
            <a:pPr lvl="0"/>
            <a:r>
              <a:rPr lang="es-ES" noProof="0" dirty="0"/>
              <a:t>Esta plantilla se puede usar como archivo de inicio para presentar materiales educativos en un entorno de grupo.</a:t>
            </a:r>
          </a:p>
          <a:p>
            <a:pPr lvl="0"/>
            <a:endParaRPr lang="es-ES" noProof="0" dirty="0"/>
          </a:p>
          <a:p>
            <a:pPr lvl="0"/>
            <a:r>
              <a:rPr lang="es-ES" noProof="0" dirty="0"/>
              <a:t>Secciones</a:t>
            </a:r>
          </a:p>
          <a:p>
            <a:pPr lvl="0"/>
            <a:r>
              <a:rPr lang="es-ES" noProof="0" dirty="0"/>
              <a:t>Para agregar secciones, haga clic con el botón secundario del mouse en una diapositiva. Las secciones pueden ayudarle a organizar las diapositivas o a facilitar la colaboración entre varios autores.</a:t>
            </a:r>
          </a:p>
          <a:p>
            <a:pPr lvl="0"/>
            <a:endParaRPr lang="es-ES" noProof="0" dirty="0"/>
          </a:p>
          <a:p>
            <a:pPr lvl="0"/>
            <a:r>
              <a:rPr lang="es-ES" noProof="0" dirty="0"/>
              <a:t>Notas</a:t>
            </a:r>
          </a:p>
          <a:p>
            <a:pPr lvl="0"/>
            <a:r>
              <a:rPr lang="es-ES" noProof="0" dirty="0"/>
              <a:t>Use la sección Notas para las notas de entrega o para proporcionar detalles adicionales al público. Vea las notas en la vista Presentación durante la presentación. </a:t>
            </a:r>
          </a:p>
          <a:p>
            <a:pPr lvl="0"/>
            <a:r>
              <a:rPr lang="es-ES" noProof="0" dirty="0"/>
              <a:t>Tenga en cuenta el tamaño de la fuente (es importante para la accesibilidad, visibilidad, grabación en vídeo y producción en línea)</a:t>
            </a:r>
          </a:p>
          <a:p>
            <a:pPr lvl="0"/>
            <a:endParaRPr lang="es-ES" noProof="0" dirty="0"/>
          </a:p>
          <a:p>
            <a:pPr lvl="0"/>
            <a:r>
              <a:rPr lang="es-ES" noProof="0" dirty="0"/>
              <a:t>Colores coordinados </a:t>
            </a:r>
          </a:p>
          <a:p>
            <a:pPr lvl="0"/>
            <a:r>
              <a:rPr lang="es-ES" noProof="0" dirty="0"/>
              <a:t>Preste especial atención a los gráficos, diagramas y cuadros de texto. </a:t>
            </a:r>
          </a:p>
          <a:p>
            <a:pPr lvl="0"/>
            <a:r>
              <a:rPr lang="es-ES" noProof="0" dirty="0"/>
              <a:t>Tenga en cuenta que los asistentes imprimirán en blanco y negro o escala de grises. Ejecute una prueba de impresión para asegurarse de que los colores son los correctos cuando se imprime en blanco y negro puros y escala de grises.</a:t>
            </a:r>
          </a:p>
          <a:p>
            <a:pPr lvl="0"/>
            <a:endParaRPr lang="es-ES" noProof="0" dirty="0"/>
          </a:p>
          <a:p>
            <a:pPr lvl="0"/>
            <a:r>
              <a:rPr lang="es-ES" noProof="0" dirty="0"/>
              <a:t>Gráficos y tablas</a:t>
            </a:r>
          </a:p>
          <a:p>
            <a:pPr lvl="0"/>
            <a:r>
              <a:rPr lang="es-ES" noProof="0" dirty="0"/>
              <a:t>En breve: si es posible, use colores y estilos uniformes y que no distraigan.</a:t>
            </a:r>
          </a:p>
          <a:p>
            <a:pPr lvl="0"/>
            <a:r>
              <a:rPr lang="es-ES" noProof="0" dirty="0"/>
              <a:t>Etiquete todos los gráficos y tablas.</a:t>
            </a:r>
          </a:p>
        </p:txBody>
      </p:sp>
      <p:sp>
        <p:nvSpPr>
          <p:cNvPr id="99334" name="Rectangle 6"/>
          <p:cNvSpPr>
            <a:spLocks noGrp="1" noChangeArrowheads="1"/>
          </p:cNvSpPr>
          <p:nvPr>
            <p:ph type="ftr" sz="quarter" idx="4"/>
          </p:nvPr>
        </p:nvSpPr>
        <p:spPr bwMode="auto">
          <a:xfrm>
            <a:off x="0" y="9429779"/>
            <a:ext cx="2946275" cy="496751"/>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l" defTabSz="930275">
              <a:spcBef>
                <a:spcPct val="0"/>
              </a:spcBef>
              <a:defRPr sz="1200">
                <a:latin typeface="Times New Roman" pitchFamily="18" charset="0"/>
              </a:defRPr>
            </a:lvl1pPr>
          </a:lstStyle>
          <a:p>
            <a:pPr>
              <a:defRPr/>
            </a:pPr>
            <a:r>
              <a:rPr lang="es-CO"/>
              <a:t>Contaduría GENERAL DE LA NACIÓN</a:t>
            </a:r>
            <a:endParaRPr lang="es-ES"/>
          </a:p>
        </p:txBody>
      </p:sp>
      <p:sp>
        <p:nvSpPr>
          <p:cNvPr id="99335" name="Rectangle 7"/>
          <p:cNvSpPr>
            <a:spLocks noGrp="1" noChangeArrowheads="1"/>
          </p:cNvSpPr>
          <p:nvPr>
            <p:ph type="sldNum" sz="quarter" idx="5"/>
          </p:nvPr>
        </p:nvSpPr>
        <p:spPr bwMode="auto">
          <a:xfrm>
            <a:off x="3849862" y="9429779"/>
            <a:ext cx="2946275" cy="496751"/>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a:defRPr sz="1200">
                <a:latin typeface="Times New Roman" pitchFamily="18" charset="0"/>
              </a:defRPr>
            </a:lvl1pPr>
          </a:lstStyle>
          <a:p>
            <a:fld id="{E6C28D9B-47B5-446B-8AB3-B93373AA6363}" type="slidenum">
              <a:rPr lang="es-ES"/>
              <a:pPr/>
              <a:t>‹Nº›</a:t>
            </a:fld>
            <a:endParaRPr lang="es-ES"/>
          </a:p>
        </p:txBody>
      </p:sp>
    </p:spTree>
    <p:extLst>
      <p:ext uri="{BB962C8B-B14F-4D97-AF65-F5344CB8AC3E}">
        <p14:creationId xmlns:p14="http://schemas.microsoft.com/office/powerpoint/2010/main" val="337801424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0"/>
      </a:spcBef>
      <a:spcAft>
        <a:spcPct val="0"/>
      </a:spcAft>
      <a:defRPr lang="es-ES"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Marcador de imagen de diapositiva"/>
          <p:cNvSpPr>
            <a:spLocks noGrp="1" noRot="1" noChangeAspect="1" noTextEdit="1"/>
          </p:cNvSpPr>
          <p:nvPr>
            <p:ph type="sldImg"/>
          </p:nvPr>
        </p:nvSpPr>
        <p:spPr>
          <a:ln/>
        </p:spPr>
      </p:sp>
      <p:sp>
        <p:nvSpPr>
          <p:cNvPr id="1331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Esta plantilla se </a:t>
            </a:r>
            <a:r>
              <a:rPr altLang="es-ES" b="1"/>
              <a:t>debe usar </a:t>
            </a:r>
            <a:r>
              <a:rPr altLang="es-ES"/>
              <a:t>como archivo de inicio para presentaciones externas de la Contaduría General de la nación. En formato presentación en pantalla 16:10</a:t>
            </a:r>
          </a:p>
          <a:p>
            <a:pPr eaLnBrk="1" hangingPunct="1"/>
            <a:endParaRPr altLang="es-ES"/>
          </a:p>
          <a:p>
            <a:pPr eaLnBrk="1" hangingPunct="1"/>
            <a:r>
              <a:rPr altLang="es-ES" b="1"/>
              <a:t>Nota</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Gráficos y tablas</a:t>
            </a:r>
          </a:p>
          <a:p>
            <a:pPr eaLnBrk="1" hangingPunct="1"/>
            <a:r>
              <a:rPr altLang="es-ES"/>
              <a:t>En breve: si es posible, use colores y estilos uniformes y que no distraigan.</a:t>
            </a:r>
          </a:p>
          <a:p>
            <a:pPr eaLnBrk="1" hangingPunct="1"/>
            <a:r>
              <a:rPr altLang="es-ES"/>
              <a:t>Etiquete todos los gráficos y tablas y no olvide colocar la fuente de donde se toman las imágenes o los gráficos (Derechos de autor)</a:t>
            </a:r>
          </a:p>
          <a:p>
            <a:pPr eaLnBrk="1" hangingPunct="1"/>
            <a:endParaRPr lang="es-CO" altLang="es-ES"/>
          </a:p>
        </p:txBody>
      </p:sp>
      <p:sp>
        <p:nvSpPr>
          <p:cNvPr id="1331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itchFamily="18" charset="0"/>
              </a:defRPr>
            </a:lvl1pPr>
            <a:lvl2pPr defTabSz="930275">
              <a:defRPr sz="1200">
                <a:solidFill>
                  <a:schemeClr val="tx1"/>
                </a:solidFill>
                <a:latin typeface="Times New Roman" pitchFamily="18" charset="0"/>
              </a:defRPr>
            </a:lvl2pPr>
            <a:lvl3pPr defTabSz="930275">
              <a:defRPr sz="1200">
                <a:solidFill>
                  <a:schemeClr val="tx1"/>
                </a:solidFill>
                <a:latin typeface="Times New Roman" pitchFamily="18" charset="0"/>
              </a:defRPr>
            </a:lvl3pPr>
            <a:lvl4pPr defTabSz="930275">
              <a:defRPr sz="1200">
                <a:solidFill>
                  <a:schemeClr val="tx1"/>
                </a:solidFill>
                <a:latin typeface="Times New Roman" pitchFamily="18" charset="0"/>
              </a:defRPr>
            </a:lvl4pPr>
            <a:lvl5pPr defTabSz="930275">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5D8CFB95-8DFD-419F-9333-21D71CA7476C}" type="slidenum">
              <a:rPr lang="es-ES" altLang="es-ES"/>
              <a:pPr/>
              <a:t>1</a:t>
            </a:fld>
            <a:endParaRPr lang="es-ES" altLang="es-ES"/>
          </a:p>
        </p:txBody>
      </p:sp>
    </p:spTree>
    <p:extLst>
      <p:ext uri="{BB962C8B-B14F-4D97-AF65-F5344CB8AC3E}">
        <p14:creationId xmlns:p14="http://schemas.microsoft.com/office/powerpoint/2010/main" val="3625839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a:ln/>
        </p:spPr>
      </p:sp>
      <p:sp>
        <p:nvSpPr>
          <p:cNvPr id="2457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finaliza la presentación, SOLO  digitar el correo a quien deben contactar</a:t>
            </a:r>
            <a:endParaRPr/>
          </a:p>
          <a:p>
            <a:pPr eaLnBrk="1" hangingPunct="1"/>
            <a:endParaRPr altLang="es-ES"/>
          </a:p>
        </p:txBody>
      </p:sp>
      <p:sp>
        <p:nvSpPr>
          <p:cNvPr id="2458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itchFamily="18" charset="0"/>
              </a:defRPr>
            </a:lvl1pPr>
            <a:lvl2pPr defTabSz="930275">
              <a:defRPr sz="1200">
                <a:solidFill>
                  <a:schemeClr val="tx1"/>
                </a:solidFill>
                <a:latin typeface="Times New Roman" pitchFamily="18" charset="0"/>
              </a:defRPr>
            </a:lvl2pPr>
            <a:lvl3pPr defTabSz="930275">
              <a:defRPr sz="1200">
                <a:solidFill>
                  <a:schemeClr val="tx1"/>
                </a:solidFill>
                <a:latin typeface="Times New Roman" pitchFamily="18" charset="0"/>
              </a:defRPr>
            </a:lvl3pPr>
            <a:lvl4pPr defTabSz="930275">
              <a:defRPr sz="1200">
                <a:solidFill>
                  <a:schemeClr val="tx1"/>
                </a:solidFill>
                <a:latin typeface="Times New Roman" pitchFamily="18" charset="0"/>
              </a:defRPr>
            </a:lvl4pPr>
            <a:lvl5pPr defTabSz="930275">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BEEB27AC-8A71-4AAB-8A47-2430FFD39FC3}" type="slidenum">
              <a:rPr lang="es-ES" altLang="es-ES"/>
              <a:pPr/>
              <a:t>43</a:t>
            </a:fld>
            <a:endParaRPr lang="es-ES" altLang="es-ES"/>
          </a:p>
        </p:txBody>
      </p:sp>
    </p:spTree>
    <p:extLst>
      <p:ext uri="{BB962C8B-B14F-4D97-AF65-F5344CB8AC3E}">
        <p14:creationId xmlns:p14="http://schemas.microsoft.com/office/powerpoint/2010/main" val="8995336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presentación cap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7463"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36513" y="2201863"/>
            <a:ext cx="9180513"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sp>
        <p:nvSpPr>
          <p:cNvPr id="5" name="4 CuadroTexto"/>
          <p:cNvSpPr txBox="1"/>
          <p:nvPr/>
        </p:nvSpPr>
        <p:spPr>
          <a:xfrm>
            <a:off x="1643063" y="4298950"/>
            <a:ext cx="6259512" cy="44608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spcBef>
                <a:spcPct val="20000"/>
              </a:spcBef>
              <a:defRPr/>
            </a:pPr>
            <a:endParaRPr lang="es-CO" b="1" cap="all" dirty="0">
              <a:ln w="0"/>
              <a:solidFill>
                <a:schemeClr val="accent1">
                  <a:lumMod val="50000"/>
                </a:schemeClr>
              </a:solidFill>
              <a:effectLst>
                <a:reflection blurRad="12700" stA="50000" endPos="50000" dist="5000" dir="5400000" sy="-100000" rotWithShape="0"/>
              </a:effectLst>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title="Haga clic para agregar título o tema"/>
          <p:cNvSpPr>
            <a:spLocks noGrp="1" noChangeArrowheads="1"/>
          </p:cNvSpPr>
          <p:nvPr>
            <p:ph type="ctrTitle"/>
          </p:nvPr>
        </p:nvSpPr>
        <p:spPr>
          <a:xfrm>
            <a:off x="684228" y="2137420"/>
            <a:ext cx="8280260" cy="1124686"/>
          </a:xfrm>
          <a:prstGeom prst="rect">
            <a:avLst/>
          </a:prstGeom>
        </p:spPr>
        <p:txBody>
          <a:bodyPr>
            <a:noAutofit/>
          </a:bodyPr>
          <a:lstStyle>
            <a:lvl1pPr marL="0" marR="0" indent="0" algn="r" defTabSz="914400" rtl="0" eaLnBrk="0" fontAlgn="base" latinLnBrk="0" hangingPunct="0">
              <a:lnSpc>
                <a:spcPct val="100000"/>
              </a:lnSpc>
              <a:spcBef>
                <a:spcPct val="0"/>
              </a:spcBef>
              <a:spcAft>
                <a:spcPct val="0"/>
              </a:spcAft>
              <a:buClrTx/>
              <a:buSzTx/>
              <a:buFontTx/>
              <a:buNone/>
              <a:tabLst/>
              <a:defRPr sz="4000">
                <a:solidFill>
                  <a:schemeClr val="bg1"/>
                </a:solidFill>
                <a:effectLst>
                  <a:outerShdw blurRad="38100" dist="38100" dir="2700000" algn="tl">
                    <a:srgbClr val="000000">
                      <a:alpha val="43137"/>
                    </a:srgbClr>
                  </a:outerShdw>
                </a:effectLst>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0"/>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B1717B2B-2C40-42C4-B966-D8A6DF67FA31}" type="slidenum">
              <a:rPr lang="es-ES_tradnl"/>
              <a:pPr/>
              <a:t>‹Nº›</a:t>
            </a:fld>
            <a:endParaRPr lang="es-ES_tradnl"/>
          </a:p>
        </p:txBody>
      </p:sp>
    </p:spTree>
    <p:extLst>
      <p:ext uri="{BB962C8B-B14F-4D97-AF65-F5344CB8AC3E}">
        <p14:creationId xmlns:p14="http://schemas.microsoft.com/office/powerpoint/2010/main" val="2920665441"/>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Diapositiva presentación cap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7463"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36513" y="2201863"/>
            <a:ext cx="9180513"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sp>
        <p:nvSpPr>
          <p:cNvPr id="5" name="4 CuadroTexto"/>
          <p:cNvSpPr txBox="1"/>
          <p:nvPr/>
        </p:nvSpPr>
        <p:spPr>
          <a:xfrm>
            <a:off x="1643063" y="4298950"/>
            <a:ext cx="6259512" cy="44608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hangingPunct="0">
              <a:spcBef>
                <a:spcPct val="20000"/>
              </a:spcBef>
              <a:defRPr/>
            </a:pPr>
            <a:endParaRPr lang="es-CO" b="1" cap="all" dirty="0">
              <a:ln w="0"/>
              <a:solidFill>
                <a:schemeClr val="accent1">
                  <a:lumMod val="50000"/>
                </a:schemeClr>
              </a:solidFill>
              <a:effectLst>
                <a:reflection blurRad="12700" stA="50000" endPos="50000" dist="5000" dir="5400000" sy="-100000" rotWithShape="0"/>
              </a:effectLst>
              <a:cs typeface="+mn-cs"/>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title="Haga clic para agregar título o tema"/>
          <p:cNvSpPr>
            <a:spLocks noGrp="1" noChangeArrowheads="1"/>
          </p:cNvSpPr>
          <p:nvPr>
            <p:ph type="ctrTitle"/>
          </p:nvPr>
        </p:nvSpPr>
        <p:spPr>
          <a:xfrm>
            <a:off x="684228" y="2137420"/>
            <a:ext cx="8280260" cy="1124686"/>
          </a:xfrm>
          <a:prstGeom prst="rect">
            <a:avLst/>
          </a:prstGeom>
        </p:spPr>
        <p:txBody>
          <a:bodyPr>
            <a:noAutofit/>
          </a:bodyPr>
          <a:lstStyle>
            <a:lvl1pPr marL="0" marR="0" indent="0" algn="r" defTabSz="914400" rtl="0" eaLnBrk="0" fontAlgn="base" latinLnBrk="0" hangingPunct="0">
              <a:lnSpc>
                <a:spcPct val="100000"/>
              </a:lnSpc>
              <a:spcBef>
                <a:spcPct val="0"/>
              </a:spcBef>
              <a:spcAft>
                <a:spcPct val="0"/>
              </a:spcAft>
              <a:buClrTx/>
              <a:buSzTx/>
              <a:buFontTx/>
              <a:buNone/>
              <a:tabLst/>
              <a:defRPr sz="4000">
                <a:solidFill>
                  <a:schemeClr val="bg1"/>
                </a:solidFill>
                <a:effectLst>
                  <a:outerShdw blurRad="38100" dist="38100" dir="2700000" algn="tl">
                    <a:srgbClr val="000000">
                      <a:alpha val="43137"/>
                    </a:srgbClr>
                  </a:outerShdw>
                </a:effectLst>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0"/>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C7869FFF-0288-4B42-9B48-50D4626F0A8E}" type="slidenum">
              <a:rPr lang="es-ES_tradnl"/>
              <a:pPr>
                <a:defRPr/>
              </a:pPr>
              <a:t>‹Nº›</a:t>
            </a:fld>
            <a:endParaRPr lang="es-ES_tradnl" dirty="0"/>
          </a:p>
        </p:txBody>
      </p:sp>
    </p:spTree>
    <p:extLst>
      <p:ext uri="{BB962C8B-B14F-4D97-AF65-F5344CB8AC3E}">
        <p14:creationId xmlns:p14="http://schemas.microsoft.com/office/powerpoint/2010/main" val="994714519"/>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33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Tree>
    <p:extLst>
      <p:ext uri="{BB962C8B-B14F-4D97-AF65-F5344CB8AC3E}">
        <p14:creationId xmlns:p14="http://schemas.microsoft.com/office/powerpoint/2010/main" val="174593068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9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1751897817"/>
      </p:ext>
    </p:extLst>
  </p:cSld>
  <p:clrMapOvr>
    <a:masterClrMapping/>
  </p:clrMapOvr>
  <p:transition spd="slow">
    <p:split orient="vert"/>
  </p:transition>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9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Tree>
    <p:extLst>
      <p:ext uri="{BB962C8B-B14F-4D97-AF65-F5344CB8AC3E}">
        <p14:creationId xmlns:p14="http://schemas.microsoft.com/office/powerpoint/2010/main" val="208614462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6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2072470463"/>
      </p:ext>
    </p:extLst>
  </p:cSld>
  <p:clrMapOvr>
    <a:masterClrMapping/>
  </p:clrMapOvr>
  <p:transition spd="slow">
    <p:split orient="vert"/>
  </p:transition>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7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879978279"/>
      </p:ext>
    </p:extLst>
  </p:cSld>
  <p:clrMapOvr>
    <a:masterClrMapping/>
  </p:clrMapOvr>
  <p:transition spd="slow">
    <p:split orient="vert"/>
  </p:transition>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38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361198797"/>
      </p:ext>
    </p:extLst>
  </p:cSld>
  <p:clrMapOvr>
    <a:masterClrMapping/>
  </p:clrMapOvr>
  <p:transition spd="slow">
    <p:split orient="vert"/>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Títulos">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3 Rectángulo"/>
          <p:cNvSpPr/>
          <p:nvPr/>
        </p:nvSpPr>
        <p:spPr>
          <a:xfrm>
            <a:off x="4427538" y="2190750"/>
            <a:ext cx="4716462" cy="110013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3" y="5018088"/>
            <a:ext cx="1279525"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018088"/>
            <a:ext cx="1379538"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110163"/>
            <a:ext cx="4445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4644008" y="2171582"/>
            <a:ext cx="4320480" cy="1089771"/>
          </a:xfrm>
          <a:prstGeom prst="rect">
            <a:avLst/>
          </a:prstGeom>
        </p:spPr>
        <p:txBody>
          <a:bodyPr/>
          <a:lstStyle>
            <a:lvl1pPr algn="r">
              <a:defRPr sz="3200">
                <a:solidFill>
                  <a:schemeClr val="bg1"/>
                </a:solidFill>
              </a:defRPr>
            </a:lvl1pPr>
          </a:lstStyle>
          <a:p>
            <a:r>
              <a:rPr lang="es-ES"/>
              <a:t>Haga clic para modificar el estilo de título del patrón</a:t>
            </a:r>
            <a:endParaRPr lang="es-ES" dirty="0"/>
          </a:p>
        </p:txBody>
      </p:sp>
      <p:sp>
        <p:nvSpPr>
          <p:cNvPr id="5" name="Marcador de posición de imagen 4"/>
          <p:cNvSpPr>
            <a:spLocks noGrp="1"/>
          </p:cNvSpPr>
          <p:nvPr>
            <p:ph type="pic" sz="quarter" idx="11"/>
          </p:nvPr>
        </p:nvSpPr>
        <p:spPr>
          <a:xfrm>
            <a:off x="1077913" y="1633364"/>
            <a:ext cx="3024187" cy="2808288"/>
          </a:xfrm>
          <a:prstGeom prst="rect">
            <a:avLst/>
          </a:prstGeom>
        </p:spPr>
        <p:txBody>
          <a:bodyPr/>
          <a:lstStyle/>
          <a:p>
            <a:pPr lvl="0"/>
            <a:r>
              <a:rPr lang="es-ES" noProof="0"/>
              <a:t>Haga clic en el icono para agregar una imagen</a:t>
            </a:r>
            <a:endParaRPr lang="es-CO" noProof="0"/>
          </a:p>
        </p:txBody>
      </p:sp>
      <p:sp>
        <p:nvSpPr>
          <p:cNvPr id="10" name="16 Marcador de número de diapositiva"/>
          <p:cNvSpPr>
            <a:spLocks noGrp="1"/>
          </p:cNvSpPr>
          <p:nvPr>
            <p:ph type="sldNum" sz="quarter" idx="12"/>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AC11F118-04AE-4123-BF66-A54CB1F67565}" type="slidenum">
              <a:rPr lang="es-ES_tradnl"/>
              <a:pPr/>
              <a:t>‹Nº›</a:t>
            </a:fld>
            <a:endParaRPr lang="es-ES_tradnl"/>
          </a:p>
        </p:txBody>
      </p:sp>
    </p:spTree>
    <p:extLst>
      <p:ext uri="{BB962C8B-B14F-4D97-AF65-F5344CB8AC3E}">
        <p14:creationId xmlns:p14="http://schemas.microsoft.com/office/powerpoint/2010/main" val="4293035471"/>
      </p:ext>
    </p:extLst>
  </p:cSld>
  <p:clrMapOvr>
    <a:masterClrMapping/>
  </p:clrMapOvr>
  <p:transition spd="slow">
    <p:pull/>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Diapositiva Cuerpo de texto">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4 Rectángulo"/>
          <p:cNvSpPr/>
          <p:nvPr/>
        </p:nvSpPr>
        <p:spPr>
          <a:xfrm>
            <a:off x="-28575" y="2497138"/>
            <a:ext cx="2070100"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sz="1800">
              <a:solidFill>
                <a:srgbClr val="008080"/>
              </a:solidFill>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texto"/>
          <p:cNvSpPr>
            <a:spLocks noGrp="1"/>
          </p:cNvSpPr>
          <p:nvPr>
            <p:ph type="body" sz="quarter" idx="17"/>
          </p:nvPr>
        </p:nvSpPr>
        <p:spPr>
          <a:xfrm>
            <a:off x="2195736" y="157427"/>
            <a:ext cx="6697439" cy="4919927"/>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28575" y="2617473"/>
            <a:ext cx="1720850" cy="738767"/>
          </a:xfrm>
          <a:prstGeom prst="rect">
            <a:avLst/>
          </a:prstGeom>
        </p:spPr>
        <p:txBody>
          <a:bodyPr/>
          <a:lstStyle>
            <a:lvl1pPr algn="ctr">
              <a:defRPr sz="1800" baseline="0">
                <a:solidFill>
                  <a:schemeClr val="bg1"/>
                </a:solidFill>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8"/>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8AE6B4F1-181B-4BE6-BCDA-FEE7F8623787}" type="slidenum">
              <a:rPr lang="es-ES_tradnl"/>
              <a:pPr/>
              <a:t>‹Nº›</a:t>
            </a:fld>
            <a:endParaRPr lang="es-ES_tradnl"/>
          </a:p>
        </p:txBody>
      </p:sp>
    </p:spTree>
    <p:extLst>
      <p:ext uri="{BB962C8B-B14F-4D97-AF65-F5344CB8AC3E}">
        <p14:creationId xmlns:p14="http://schemas.microsoft.com/office/powerpoint/2010/main" val="930540720"/>
      </p:ext>
    </p:extLst>
  </p:cSld>
  <p:clrMapOvr>
    <a:masterClrMapping/>
  </p:clrMapOvr>
  <p:transition/>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Diapositiva imagén y texto">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588" y="1588"/>
            <a:ext cx="9151937"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6 Rectángulo"/>
          <p:cNvSpPr/>
          <p:nvPr/>
        </p:nvSpPr>
        <p:spPr>
          <a:xfrm>
            <a:off x="1588" y="704850"/>
            <a:ext cx="4641850" cy="42068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posición de imagen"/>
          <p:cNvSpPr>
            <a:spLocks noGrp="1"/>
          </p:cNvSpPr>
          <p:nvPr>
            <p:ph type="pic" sz="quarter" idx="17"/>
          </p:nvPr>
        </p:nvSpPr>
        <p:spPr>
          <a:xfrm>
            <a:off x="31597" y="1537354"/>
            <a:ext cx="4572000" cy="3540001"/>
          </a:xfrm>
          <a:prstGeom prst="rect">
            <a:avLst/>
          </a:prstGeom>
        </p:spPr>
        <p:txBody>
          <a:bodyPr/>
          <a:lstStyle/>
          <a:p>
            <a:pPr lvl="0"/>
            <a:r>
              <a:rPr lang="es-ES" noProof="0"/>
              <a:t>Haga clic en el icono para agregar una imagen</a:t>
            </a:r>
          </a:p>
        </p:txBody>
      </p:sp>
      <p:sp>
        <p:nvSpPr>
          <p:cNvPr id="16" name="15 Marcador de texto"/>
          <p:cNvSpPr>
            <a:spLocks noGrp="1"/>
          </p:cNvSpPr>
          <p:nvPr>
            <p:ph type="body" sz="quarter" idx="18"/>
          </p:nvPr>
        </p:nvSpPr>
        <p:spPr>
          <a:xfrm>
            <a:off x="4788025" y="157428"/>
            <a:ext cx="4105151" cy="4919927"/>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35496" y="696246"/>
            <a:ext cx="4553257" cy="541075"/>
          </a:xfrm>
          <a:prstGeom prst="rect">
            <a:avLst/>
          </a:prstGeom>
        </p:spPr>
        <p:txBody>
          <a:bodyPr/>
          <a:lstStyle>
            <a:lvl1pPr algn="l">
              <a:defRPr sz="2000" baseline="0">
                <a:solidFill>
                  <a:schemeClr val="bg1"/>
                </a:solidFill>
              </a:defRPr>
            </a:lvl1pPr>
          </a:lstStyle>
          <a:p>
            <a:r>
              <a:rPr lang="es-ES"/>
              <a:t>Haga clic para modificar el estilo de título del patrón</a:t>
            </a:r>
            <a:endParaRPr lang="es-ES" dirty="0"/>
          </a:p>
        </p:txBody>
      </p:sp>
      <p:sp>
        <p:nvSpPr>
          <p:cNvPr id="4" name="3 Marcador de texto"/>
          <p:cNvSpPr>
            <a:spLocks noGrp="1"/>
          </p:cNvSpPr>
          <p:nvPr>
            <p:ph type="body" sz="quarter" idx="19"/>
          </p:nvPr>
        </p:nvSpPr>
        <p:spPr>
          <a:xfrm>
            <a:off x="611561" y="1297782"/>
            <a:ext cx="3965203" cy="119558"/>
          </a:xfrm>
          <a:prstGeom prst="rect">
            <a:avLst/>
          </a:prstGeom>
        </p:spPr>
        <p:txBody>
          <a:bodyPr/>
          <a:lstStyle>
            <a:lvl1pPr marL="0" indent="0" algn="r">
              <a:buNone/>
              <a:defRPr sz="1000">
                <a:solidFill>
                  <a:schemeClr val="bg1">
                    <a:lumMod val="50000"/>
                  </a:schemeClr>
                </a:solidFill>
              </a:defRPr>
            </a:lvl1pPr>
            <a:lvl2pPr>
              <a:defRPr sz="1000"/>
            </a:lvl2pPr>
            <a:lvl3pPr>
              <a:defRPr sz="900"/>
            </a:lvl3pPr>
            <a:lvl4pPr>
              <a:defRPr sz="800"/>
            </a:lvl4pPr>
            <a:lvl5pPr>
              <a:defRPr sz="800"/>
            </a:lvl5pPr>
          </a:lstStyle>
          <a:p>
            <a:pPr lvl="0"/>
            <a:r>
              <a:rPr lang="es-ES"/>
              <a:t>Haga clic para modificar el estilo de texto del patrón</a:t>
            </a:r>
          </a:p>
        </p:txBody>
      </p:sp>
      <p:sp>
        <p:nvSpPr>
          <p:cNvPr id="11" name="16 Marcador de número de diapositiva"/>
          <p:cNvSpPr>
            <a:spLocks noGrp="1"/>
          </p:cNvSpPr>
          <p:nvPr>
            <p:ph type="sldNum" sz="quarter" idx="20"/>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745C87DE-AB44-4CC5-8AF9-95C3555EB1E4}" type="slidenum">
              <a:rPr lang="es-ES_tradnl"/>
              <a:pPr/>
              <a:t>‹Nº›</a:t>
            </a:fld>
            <a:endParaRPr lang="es-ES_tradnl"/>
          </a:p>
        </p:txBody>
      </p:sp>
    </p:spTree>
    <p:extLst>
      <p:ext uri="{BB962C8B-B14F-4D97-AF65-F5344CB8AC3E}">
        <p14:creationId xmlns:p14="http://schemas.microsoft.com/office/powerpoint/2010/main" val="366154505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1000">
                <a:solidFill>
                  <a:schemeClr val="bg1">
                    <a:lumMod val="50000"/>
                  </a:schemeClr>
                </a:solidFill>
              </a:defRPr>
            </a:lvl1pPr>
            <a:lvl2pPr>
              <a:defRPr sz="1100"/>
            </a:lvl2pPr>
            <a:lvl3pPr>
              <a:defRPr sz="1050"/>
            </a:lvl3pPr>
            <a:lvl4pPr>
              <a:defRPr sz="1000"/>
            </a:lvl4pPr>
            <a:lvl5pPr>
              <a:defRPr sz="1000"/>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B2940951-94E0-4D6B-B3E8-14E1C155E8A2}" type="slidenum">
              <a:rPr lang="es-ES_tradnl"/>
              <a:pPr/>
              <a:t>‹Nº›</a:t>
            </a:fld>
            <a:endParaRPr lang="es-ES_tradnl"/>
          </a:p>
        </p:txBody>
      </p:sp>
    </p:spTree>
    <p:extLst>
      <p:ext uri="{BB962C8B-B14F-4D97-AF65-F5344CB8AC3E}">
        <p14:creationId xmlns:p14="http://schemas.microsoft.com/office/powerpoint/2010/main" val="420135817"/>
      </p:ext>
    </p:extLst>
  </p:cSld>
  <p:clrMapOvr>
    <a:masterClrMapping/>
  </p:clrMapOvr>
  <p:transition spd="slow">
    <p:split orient="vert"/>
  </p:transition>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Diapositiva Gráfico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SmartArt"/>
          <p:cNvSpPr>
            <a:spLocks noGrp="1"/>
          </p:cNvSpPr>
          <p:nvPr>
            <p:ph type="dgm" sz="quarter" idx="13"/>
          </p:nvPr>
        </p:nvSpPr>
        <p:spPr>
          <a:xfrm>
            <a:off x="150814" y="1117865"/>
            <a:ext cx="8885237" cy="3959489"/>
          </a:xfrm>
          <a:prstGeom prst="rect">
            <a:avLst/>
          </a:prstGeom>
        </p:spPr>
        <p:txBody>
          <a:bodyPr/>
          <a:lstStyle/>
          <a:p>
            <a:pPr lvl="0"/>
            <a:r>
              <a:rPr lang="es-ES" noProof="0"/>
              <a:t>Haga clic en el icono para agregar un elemento gráfico SmartArt</a:t>
            </a:r>
            <a:endParaRPr lang="es-ES" noProof="0" dirty="0"/>
          </a:p>
        </p:txBody>
      </p:sp>
      <p:sp>
        <p:nvSpPr>
          <p:cNvPr id="7" name="6 Marcador de texto"/>
          <p:cNvSpPr>
            <a:spLocks noGrp="1"/>
          </p:cNvSpPr>
          <p:nvPr>
            <p:ph type="body" sz="quarter" idx="14"/>
          </p:nvPr>
        </p:nvSpPr>
        <p:spPr>
          <a:xfrm>
            <a:off x="150813" y="5119688"/>
            <a:ext cx="5448300" cy="177767"/>
          </a:xfrm>
          <a:prstGeom prst="rect">
            <a:avLst/>
          </a:prstGeom>
        </p:spPr>
        <p:txBody>
          <a:bodyPr/>
          <a:lstStyle>
            <a:lvl1pPr marL="0" indent="0">
              <a:buNone/>
              <a:defRPr sz="1200" baseline="0">
                <a:solidFill>
                  <a:schemeClr val="bg1">
                    <a:lumMod val="50000"/>
                  </a:schemeClr>
                </a:solidFill>
              </a:defRPr>
            </a:lvl1pPr>
            <a:lvl2pPr>
              <a:defRPr sz="1100">
                <a:solidFill>
                  <a:schemeClr val="bg1">
                    <a:lumMod val="50000"/>
                  </a:schemeClr>
                </a:solidFill>
              </a:defRPr>
            </a:lvl2pPr>
            <a:lvl3pPr>
              <a:defRPr sz="105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es-ES"/>
              <a:t>Haga clic para modificar el estilo de texto del patrón</a:t>
            </a:r>
          </a:p>
        </p:txBody>
      </p:sp>
      <p:sp>
        <p:nvSpPr>
          <p:cNvPr id="11" name="16 Marcador de número de diapositiva"/>
          <p:cNvSpPr>
            <a:spLocks noGrp="1"/>
          </p:cNvSpPr>
          <p:nvPr>
            <p:ph type="sldNum" sz="quarter" idx="15"/>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2F152DCA-CD82-48DD-BE7C-A5D938300626}" type="slidenum">
              <a:rPr lang="es-ES_tradnl"/>
              <a:pPr/>
              <a:t>‹Nº›</a:t>
            </a:fld>
            <a:endParaRPr lang="es-ES_tradnl"/>
          </a:p>
        </p:txBody>
      </p:sp>
    </p:spTree>
    <p:extLst>
      <p:ext uri="{BB962C8B-B14F-4D97-AF65-F5344CB8AC3E}">
        <p14:creationId xmlns:p14="http://schemas.microsoft.com/office/powerpoint/2010/main" val="2533002310"/>
      </p:ext>
    </p:extLst>
  </p:cSld>
  <p:clrMapOvr>
    <a:masterClrMapping/>
  </p:clrMapOvr>
  <p:transition spd="slow">
    <p:split orient="vert"/>
  </p:transition>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Diapositiva Gráficos">
    <p:spTree>
      <p:nvGrpSpPr>
        <p:cNvPr id="1" name=""/>
        <p:cNvGrpSpPr/>
        <p:nvPr/>
      </p:nvGrpSpPr>
      <p:grpSpPr>
        <a:xfrm>
          <a:off x="0" y="0"/>
          <a:ext cx="0" cy="0"/>
          <a:chOff x="0" y="0"/>
          <a:chExt cx="0" cy="0"/>
        </a:xfrm>
      </p:grpSpPr>
      <p:sp>
        <p:nvSpPr>
          <p:cNvPr id="2" name="17 Rectángulo"/>
          <p:cNvSpPr/>
          <p:nvPr/>
        </p:nvSpPr>
        <p:spPr>
          <a:xfrm>
            <a:off x="0" y="2376488"/>
            <a:ext cx="9144000" cy="3221037"/>
          </a:xfrm>
          <a:prstGeom prst="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spcBef>
                <a:spcPct val="20000"/>
              </a:spcBef>
              <a:defRPr/>
            </a:pPr>
            <a:endParaRPr lang="es-ES" dirty="0"/>
          </a:p>
        </p:txBody>
      </p:sp>
      <p:pic>
        <p:nvPicPr>
          <p:cNvPr id="3" name="Picture 2" descr="F:\CONTADURIA\CONTADURIA 2015\4. ABRIL\SERVICIO EN LINEA\servicios en linea 1-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55113"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19 Rectángulo"/>
          <p:cNvSpPr>
            <a:spLocks noChangeArrowheads="1"/>
          </p:cNvSpPr>
          <p:nvPr/>
        </p:nvSpPr>
        <p:spPr bwMode="auto">
          <a:xfrm>
            <a:off x="468313" y="2417763"/>
            <a:ext cx="8424862"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20000"/>
              </a:spcBef>
            </a:pPr>
            <a:r>
              <a:rPr lang="es-ES" sz="1800">
                <a:solidFill>
                  <a:schemeClr val="bg1"/>
                </a:solidFill>
                <a:latin typeface="Calibri Light" pitchFamily="34" charset="0"/>
              </a:rPr>
              <a:t>1. Boletín de Deudores Morosos del Estado (BDME)</a:t>
            </a:r>
          </a:p>
          <a:p>
            <a:pPr algn="just">
              <a:spcBef>
                <a:spcPct val="20000"/>
              </a:spcBef>
            </a:pPr>
            <a:r>
              <a:rPr lang="es-ES" sz="1800">
                <a:solidFill>
                  <a:schemeClr val="bg1"/>
                </a:solidFill>
                <a:latin typeface="Calibri Light" pitchFamily="34" charset="0"/>
              </a:rPr>
              <a:t>2. Información financiera, económica, social y ambiental</a:t>
            </a:r>
          </a:p>
          <a:p>
            <a:pPr algn="just">
              <a:spcBef>
                <a:spcPct val="20000"/>
              </a:spcBef>
            </a:pPr>
            <a:r>
              <a:rPr lang="es-ES" sz="1800">
                <a:solidFill>
                  <a:schemeClr val="bg1"/>
                </a:solidFill>
                <a:latin typeface="Calibri Light" pitchFamily="34" charset="0"/>
              </a:rPr>
              <a:t>3. Normatividad contable pública</a:t>
            </a:r>
          </a:p>
          <a:p>
            <a:pPr algn="just">
              <a:spcBef>
                <a:spcPct val="20000"/>
              </a:spcBef>
            </a:pPr>
            <a:r>
              <a:rPr lang="es-ES" sz="1800">
                <a:solidFill>
                  <a:schemeClr val="bg1"/>
                </a:solidFill>
                <a:latin typeface="Calibri Light" pitchFamily="34" charset="0"/>
              </a:rPr>
              <a:t>4. Asistencia y apoyo técnico</a:t>
            </a:r>
          </a:p>
          <a:p>
            <a:pPr algn="just">
              <a:spcBef>
                <a:spcPct val="20000"/>
              </a:spcBef>
            </a:pPr>
            <a:r>
              <a:rPr lang="es-ES" sz="1800">
                <a:solidFill>
                  <a:schemeClr val="bg1"/>
                </a:solidFill>
                <a:latin typeface="Calibri Light" pitchFamily="34" charset="0"/>
              </a:rPr>
              <a:t>5. Solicitud de asignación de código institucional para el envío de la información financiera, económica, social y ambiental</a:t>
            </a:r>
          </a:p>
          <a:p>
            <a:pPr algn="just">
              <a:spcBef>
                <a:spcPct val="20000"/>
              </a:spcBef>
            </a:pPr>
            <a:r>
              <a:rPr lang="es-ES" sz="1800">
                <a:solidFill>
                  <a:schemeClr val="bg1"/>
                </a:solidFill>
                <a:latin typeface="Calibri Light" pitchFamily="34" charset="0"/>
              </a:rPr>
              <a:t>6. Constancias de remisión e inclusión de la información financiera, económica social y ambiental de las entidades en la base de datos de la Contaduría General de la Nación</a:t>
            </a:r>
          </a:p>
          <a:p>
            <a:pPr algn="just">
              <a:spcBef>
                <a:spcPct val="20000"/>
              </a:spcBef>
            </a:pPr>
            <a:r>
              <a:rPr lang="es-ES" sz="1800">
                <a:solidFill>
                  <a:schemeClr val="bg1"/>
                </a:solidFill>
                <a:latin typeface="Calibri Light" pitchFamily="34" charset="0"/>
              </a:rPr>
              <a:t>7. Emisión de conceptos y soluciones de consultas</a:t>
            </a:r>
          </a:p>
          <a:p>
            <a:pPr algn="just">
              <a:spcBef>
                <a:spcPct val="20000"/>
              </a:spcBef>
            </a:pPr>
            <a:r>
              <a:rPr lang="es-ES" sz="1800">
                <a:solidFill>
                  <a:schemeClr val="bg1"/>
                </a:solidFill>
                <a:latin typeface="Calibri Light" pitchFamily="34" charset="0"/>
              </a:rPr>
              <a:t>8. Solicitudes específicas de capacitación</a:t>
            </a:r>
          </a:p>
        </p:txBody>
      </p:sp>
      <p:sp>
        <p:nvSpPr>
          <p:cNvPr id="5" name="20 CuadroTexto"/>
          <p:cNvSpPr txBox="1">
            <a:spLocks noChangeArrowheads="1"/>
          </p:cNvSpPr>
          <p:nvPr/>
        </p:nvSpPr>
        <p:spPr bwMode="auto">
          <a:xfrm>
            <a:off x="119063" y="5526088"/>
            <a:ext cx="29273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spcBef>
                <a:spcPct val="20000"/>
              </a:spcBef>
              <a:defRPr sz="2300">
                <a:solidFill>
                  <a:schemeClr val="tx1"/>
                </a:solidFill>
                <a:latin typeface="Arial Narrow" pitchFamily="34" charset="0"/>
              </a:defRPr>
            </a:lvl1pPr>
            <a:lvl2pPr marL="742950" indent="-285750" algn="just">
              <a:spcBef>
                <a:spcPct val="20000"/>
              </a:spcBef>
              <a:defRPr sz="2300">
                <a:solidFill>
                  <a:schemeClr val="tx1"/>
                </a:solidFill>
                <a:latin typeface="Arial Narrow" pitchFamily="34" charset="0"/>
              </a:defRPr>
            </a:lvl2pPr>
            <a:lvl3pPr marL="1143000" indent="-228600" algn="just">
              <a:spcBef>
                <a:spcPct val="20000"/>
              </a:spcBef>
              <a:defRPr sz="2300">
                <a:solidFill>
                  <a:schemeClr val="tx1"/>
                </a:solidFill>
                <a:latin typeface="Arial Narrow" pitchFamily="34" charset="0"/>
              </a:defRPr>
            </a:lvl3pPr>
            <a:lvl4pPr marL="1600200" indent="-228600" algn="just">
              <a:spcBef>
                <a:spcPct val="20000"/>
              </a:spcBef>
              <a:defRPr sz="2300">
                <a:solidFill>
                  <a:schemeClr val="tx1"/>
                </a:solidFill>
                <a:latin typeface="Arial Narrow" pitchFamily="34" charset="0"/>
              </a:defRPr>
            </a:lvl4pPr>
            <a:lvl5pPr marL="2057400" indent="-228600" algn="just">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sz="1000"/>
              <a:t>Cuentas Claras, Estado Transparente</a:t>
            </a:r>
          </a:p>
        </p:txBody>
      </p:sp>
      <p:sp>
        <p:nvSpPr>
          <p:cNvPr id="6" name="21 CuadroTexto"/>
          <p:cNvSpPr txBox="1">
            <a:spLocks noChangeArrowheads="1"/>
          </p:cNvSpPr>
          <p:nvPr/>
        </p:nvSpPr>
        <p:spPr bwMode="auto">
          <a:xfrm>
            <a:off x="7380288" y="5521325"/>
            <a:ext cx="2232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spcBef>
                <a:spcPct val="20000"/>
              </a:spcBef>
              <a:defRPr sz="2300">
                <a:solidFill>
                  <a:schemeClr val="tx1"/>
                </a:solidFill>
                <a:latin typeface="Arial Narrow" pitchFamily="34" charset="0"/>
              </a:defRPr>
            </a:lvl1pPr>
            <a:lvl2pPr marL="742950" indent="-285750" algn="just">
              <a:spcBef>
                <a:spcPct val="20000"/>
              </a:spcBef>
              <a:defRPr sz="2300">
                <a:solidFill>
                  <a:schemeClr val="tx1"/>
                </a:solidFill>
                <a:latin typeface="Arial Narrow" pitchFamily="34" charset="0"/>
              </a:defRPr>
            </a:lvl2pPr>
            <a:lvl3pPr marL="1143000" indent="-228600" algn="just">
              <a:spcBef>
                <a:spcPct val="20000"/>
              </a:spcBef>
              <a:defRPr sz="2300">
                <a:solidFill>
                  <a:schemeClr val="tx1"/>
                </a:solidFill>
                <a:latin typeface="Arial Narrow" pitchFamily="34" charset="0"/>
              </a:defRPr>
            </a:lvl3pPr>
            <a:lvl4pPr marL="1600200" indent="-228600" algn="just">
              <a:spcBef>
                <a:spcPct val="20000"/>
              </a:spcBef>
              <a:defRPr sz="2300">
                <a:solidFill>
                  <a:schemeClr val="tx1"/>
                </a:solidFill>
                <a:latin typeface="Arial Narrow" pitchFamily="34" charset="0"/>
              </a:defRPr>
            </a:lvl4pPr>
            <a:lvl5pPr marL="2057400" indent="-228600" algn="just">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sz="1000"/>
              <a:t>www.contaduria.gov.co</a:t>
            </a:r>
          </a:p>
        </p:txBody>
      </p:sp>
    </p:spTree>
    <p:extLst>
      <p:ext uri="{BB962C8B-B14F-4D97-AF65-F5344CB8AC3E}">
        <p14:creationId xmlns:p14="http://schemas.microsoft.com/office/powerpoint/2010/main" val="383147217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1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3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anim calcmode="lin" valueType="num">
                                      <p:cBhvr>
                                        <p:cTn id="13"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2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0"/>
                            </p:stCondLst>
                            <p:childTnLst>
                              <p:par>
                                <p:cTn id="16" presetID="47" presetClass="entr" presetSubtype="0" fill="hold" nodeType="afterEffect">
                                  <p:stCondLst>
                                    <p:cond delay="200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2000"/>
                                        <p:tgtEl>
                                          <p:spTgt spid="4">
                                            <p:txEl>
                                              <p:pRg st="2" end="2"/>
                                            </p:txEl>
                                          </p:spTgt>
                                        </p:tgtEl>
                                      </p:cBhvr>
                                    </p:animEffect>
                                    <p:anim calcmode="lin" valueType="num">
                                      <p:cBhvr>
                                        <p:cTn id="19"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0" dur="2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9000"/>
                            </p:stCondLst>
                            <p:childTnLst>
                              <p:par>
                                <p:cTn id="22" presetID="47" presetClass="entr" presetSubtype="0" fill="hold" nodeType="afterEffect">
                                  <p:stCondLst>
                                    <p:cond delay="200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7" fill="hold">
                            <p:stCondLst>
                              <p:cond delay="12000"/>
                            </p:stCondLst>
                            <p:childTnLst>
                              <p:par>
                                <p:cTn id="28" presetID="47" presetClass="entr" presetSubtype="0" fill="hold" nodeType="afterEffect">
                                  <p:stCondLst>
                                    <p:cond delay="200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1000"/>
                                        <p:tgtEl>
                                          <p:spTgt spid="4">
                                            <p:txEl>
                                              <p:pRg st="4" end="4"/>
                                            </p:txEl>
                                          </p:spTgt>
                                        </p:tgtEl>
                                      </p:cBhvr>
                                    </p:animEffect>
                                    <p:anim calcmode="lin" valueType="num">
                                      <p:cBhvr>
                                        <p:cTn id="3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3" fill="hold">
                            <p:stCondLst>
                              <p:cond delay="15000"/>
                            </p:stCondLst>
                            <p:childTnLst>
                              <p:par>
                                <p:cTn id="34" presetID="42" presetClass="entr" presetSubtype="0" fill="hold" nodeType="afterEffect">
                                  <p:stCondLst>
                                    <p:cond delay="350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1000"/>
                                        <p:tgtEl>
                                          <p:spTgt spid="4">
                                            <p:txEl>
                                              <p:pRg st="5" end="5"/>
                                            </p:txEl>
                                          </p:spTgt>
                                        </p:tgtEl>
                                      </p:cBhvr>
                                    </p:animEffect>
                                    <p:anim calcmode="lin" valueType="num">
                                      <p:cBhvr>
                                        <p:cTn id="3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19500"/>
                            </p:stCondLst>
                            <p:childTnLst>
                              <p:par>
                                <p:cTn id="40" presetID="42" presetClass="entr" presetSubtype="0" fill="hold" nodeType="afterEffect">
                                  <p:stCondLst>
                                    <p:cond delay="450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25000"/>
                            </p:stCondLst>
                            <p:childTnLst>
                              <p:par>
                                <p:cTn id="46" presetID="42" presetClass="entr" presetSubtype="0" fill="hold" nodeType="afterEffect">
                                  <p:stCondLst>
                                    <p:cond delay="200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fade">
                                      <p:cBhvr>
                                        <p:cTn id="48" dur="1000"/>
                                        <p:tgtEl>
                                          <p:spTgt spid="4">
                                            <p:txEl>
                                              <p:pRg st="7" end="7"/>
                                            </p:txEl>
                                          </p:spTgt>
                                        </p:tgtEl>
                                      </p:cBhvr>
                                    </p:animEffect>
                                    <p:anim calcmode="lin" valueType="num">
                                      <p:cBhvr>
                                        <p:cTn id="4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Diapositiva despedida">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4288" y="17463"/>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5725" y="257175"/>
            <a:ext cx="1422400"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0488" y="-11113"/>
            <a:ext cx="2235200" cy="1098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11813" y="268288"/>
            <a:ext cx="630237"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38 Rectángulo"/>
          <p:cNvSpPr>
            <a:spLocks noChangeArrowheads="1"/>
          </p:cNvSpPr>
          <p:nvPr/>
        </p:nvSpPr>
        <p:spPr bwMode="auto">
          <a:xfrm>
            <a:off x="3979863" y="3309938"/>
            <a:ext cx="1881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rPr>
              <a:t> @</a:t>
            </a:r>
            <a:r>
              <a:rPr lang="es-ES" altLang="es-ES" sz="1400" b="1" dirty="0" err="1">
                <a:latin typeface="Calibri" pitchFamily="34" charset="0"/>
              </a:rPr>
              <a:t>Contaduria_CGN</a:t>
            </a:r>
            <a:endParaRPr lang="es-ES" altLang="es-ES" sz="1400" b="1" dirty="0">
              <a:latin typeface="Calibri" pitchFamily="34" charset="0"/>
            </a:endParaRPr>
          </a:p>
        </p:txBody>
      </p:sp>
      <p:sp>
        <p:nvSpPr>
          <p:cNvPr id="8" name="39 CuadroTexto"/>
          <p:cNvSpPr txBox="1">
            <a:spLocks noChangeArrowheads="1"/>
          </p:cNvSpPr>
          <p:nvPr/>
        </p:nvSpPr>
        <p:spPr bwMode="auto">
          <a:xfrm>
            <a:off x="419100" y="1717675"/>
            <a:ext cx="82851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a:spcBef>
                <a:spcPct val="20000"/>
              </a:spcBef>
              <a:defRPr/>
            </a:pPr>
            <a:r>
              <a:rPr lang="es-CO" altLang="es-CO" sz="3200" i="1" dirty="0">
                <a:latin typeface="Calibri" pitchFamily="34" charset="0"/>
              </a:rPr>
              <a:t>“POR PERMITIRNOS HACER PÚBLICO </a:t>
            </a:r>
          </a:p>
        </p:txBody>
      </p:sp>
      <p:sp>
        <p:nvSpPr>
          <p:cNvPr id="9" name="40 CuadroTexto"/>
          <p:cNvSpPr txBox="1"/>
          <p:nvPr/>
        </p:nvSpPr>
        <p:spPr>
          <a:xfrm>
            <a:off x="1542270" y="841276"/>
            <a:ext cx="5991717" cy="1107996"/>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s-CO" sz="6600" kern="0" cap="all" dirty="0">
                <a:ln w="0"/>
                <a:solidFill>
                  <a:schemeClr val="accent1">
                    <a:lumMod val="50000"/>
                  </a:schemeClr>
                </a:solidFill>
                <a:effectLst>
                  <a:outerShdw blurRad="38100" dist="38100" dir="2700000" algn="tl">
                    <a:srgbClr val="000000">
                      <a:alpha val="43137"/>
                    </a:srgbClr>
                  </a:outerShdw>
                  <a:reflection stA="29000" endPos="43000" dir="5400000" sy="-100000" algn="bl" rotWithShape="0"/>
                </a:effectLst>
                <a:latin typeface="Calibri"/>
              </a:rPr>
              <a:t>G  r  a  c  i  a  s</a:t>
            </a:r>
          </a:p>
        </p:txBody>
      </p:sp>
      <p:pic>
        <p:nvPicPr>
          <p:cNvPr id="10" name="Picture 6" descr="http://www.ignition-mktg.com/wp-content/uploads/2014/07/Social-Media-Icons.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25825" y="3238500"/>
            <a:ext cx="4873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http://www.ignition-mktg.com/wp-content/uploads/2014/07/Social-Media-Icons.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908425" y="3797300"/>
            <a:ext cx="4953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45 Rectángulo"/>
          <p:cNvSpPr>
            <a:spLocks noChangeArrowheads="1"/>
          </p:cNvSpPr>
          <p:nvPr/>
        </p:nvSpPr>
        <p:spPr bwMode="auto">
          <a:xfrm>
            <a:off x="3402013" y="2114550"/>
            <a:ext cx="23193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lgn="ctr" eaLnBrk="1" hangingPunct="1">
              <a:defRPr/>
            </a:pPr>
            <a:r>
              <a:rPr lang="es-CO" altLang="es-CO" sz="3200" b="1" i="1" dirty="0">
                <a:latin typeface="Calibri" pitchFamily="34" charset="0"/>
              </a:rPr>
              <a:t>LO</a:t>
            </a:r>
            <a:r>
              <a:rPr lang="es-CO" altLang="es-CO" sz="1800" i="1" dirty="0">
                <a:latin typeface="Calibri" pitchFamily="34" charset="0"/>
              </a:rPr>
              <a:t> </a:t>
            </a:r>
            <a:r>
              <a:rPr lang="es-CO" altLang="es-CO" sz="3200" b="1" i="1" dirty="0">
                <a:latin typeface="Calibri" pitchFamily="34" charset="0"/>
              </a:rPr>
              <a:t>PÚBLICO</a:t>
            </a:r>
            <a:r>
              <a:rPr lang="es-CO" altLang="es-CO" sz="1800" i="1" dirty="0">
                <a:latin typeface="Calibri" pitchFamily="34" charset="0"/>
              </a:rPr>
              <a:t> ”</a:t>
            </a:r>
          </a:p>
        </p:txBody>
      </p:sp>
      <p:sp>
        <p:nvSpPr>
          <p:cNvPr id="13" name="15 Rectángulo"/>
          <p:cNvSpPr>
            <a:spLocks noChangeArrowheads="1"/>
          </p:cNvSpPr>
          <p:nvPr/>
        </p:nvSpPr>
        <p:spPr bwMode="auto">
          <a:xfrm>
            <a:off x="4541838" y="3810000"/>
            <a:ext cx="15970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err="1">
                <a:latin typeface="Calibri" pitchFamily="34" charset="0"/>
              </a:rPr>
              <a:t>CGNOficial</a:t>
            </a:r>
            <a:endParaRPr lang="es-ES" altLang="es-ES" sz="1400" b="1" dirty="0">
              <a:latin typeface="Calibri" pitchFamily="34" charset="0"/>
            </a:endParaRPr>
          </a:p>
        </p:txBody>
      </p:sp>
      <p:pic>
        <p:nvPicPr>
          <p:cNvPr id="14" name="Picture 12" descr="http://www.ignition-mktg.com/wp-content/uploads/2014/07/Social-Media-Icons.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333875" y="4443413"/>
            <a:ext cx="5080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http://www.cartagenacaribe.com/images/boton-contactenos.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60438" y="4011613"/>
            <a:ext cx="16684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20 Rectángulo"/>
          <p:cNvSpPr>
            <a:spLocks noChangeArrowheads="1"/>
          </p:cNvSpPr>
          <p:nvPr/>
        </p:nvSpPr>
        <p:spPr bwMode="auto">
          <a:xfrm>
            <a:off x="4841875" y="4422775"/>
            <a:ext cx="3259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rPr>
              <a:t>Contaduría-General-de-la-Nación</a:t>
            </a:r>
          </a:p>
        </p:txBody>
      </p:sp>
      <p:sp>
        <p:nvSpPr>
          <p:cNvPr id="54" name="18 Marcador de texto"/>
          <p:cNvSpPr>
            <a:spLocks noGrp="1"/>
          </p:cNvSpPr>
          <p:nvPr>
            <p:ph type="body" sz="quarter" idx="11"/>
          </p:nvPr>
        </p:nvSpPr>
        <p:spPr>
          <a:xfrm>
            <a:off x="622632" y="2641476"/>
            <a:ext cx="8081631" cy="350838"/>
          </a:xfrm>
          <a:prstGeom prst="rect">
            <a:avLst/>
          </a:prstGeom>
        </p:spPr>
        <p:txBody>
          <a:bodyPr/>
          <a:lstStyle>
            <a:lvl1pPr marL="0" indent="0" algn="ctr">
              <a:buNone/>
              <a:defRPr lang="es-ES" sz="1800" b="0" baseline="0" dirty="0" smtClean="0">
                <a:solidFill>
                  <a:schemeClr val="bg1">
                    <a:lumMod val="50000"/>
                  </a:schemeClr>
                </a:solidFill>
                <a:latin typeface="Sylfaen"/>
                <a:ea typeface="+mn-ea"/>
                <a:cs typeface="+mn-cs"/>
              </a:defRPr>
            </a:lvl1pPr>
            <a:lvl4pPr marL="1371600" indent="0" algn="ctr">
              <a:buNone/>
              <a:defRPr sz="1600"/>
            </a:lvl4pPr>
          </a:lstStyle>
          <a:p>
            <a:pPr lvl="0"/>
            <a:r>
              <a:rPr lang="es-ES"/>
              <a:t>Haga clic para modificar el estilo de texto del patrón</a:t>
            </a:r>
          </a:p>
        </p:txBody>
      </p:sp>
    </p:spTree>
    <p:extLst>
      <p:ext uri="{BB962C8B-B14F-4D97-AF65-F5344CB8AC3E}">
        <p14:creationId xmlns:p14="http://schemas.microsoft.com/office/powerpoint/2010/main" val="36231747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par>
                                <p:cTn id="12" presetID="6" presetClass="entr" presetSubtype="16" fill="hold" grpId="0" nodeType="withEffect">
                                  <p:stCondLst>
                                    <p:cond delay="750"/>
                                  </p:stCondLst>
                                  <p:childTnLst>
                                    <p:set>
                                      <p:cBhvr>
                                        <p:cTn id="13" dur="1" fill="hold">
                                          <p:stCondLst>
                                            <p:cond delay="0"/>
                                          </p:stCondLst>
                                        </p:cTn>
                                        <p:tgtEl>
                                          <p:spTgt spid="12"/>
                                        </p:tgtEl>
                                        <p:attrNameLst>
                                          <p:attrName>style.visibility</p:attrName>
                                        </p:attrNameLst>
                                      </p:cBhvr>
                                      <p:to>
                                        <p:strVal val="visible"/>
                                      </p:to>
                                    </p:set>
                                    <p:animEffect transition="in" filter="circle(in)">
                                      <p:cBhvr>
                                        <p:cTn id="14" dur="2000"/>
                                        <p:tgtEl>
                                          <p:spTgt spid="12"/>
                                        </p:tgtEl>
                                      </p:cBhvr>
                                    </p:animEffect>
                                  </p:childTnLst>
                                </p:cTn>
                              </p:par>
                              <p:par>
                                <p:cTn id="15" presetID="42" presetClass="entr" presetSubtype="0" fill="hold" nodeType="withEffect">
                                  <p:stCondLst>
                                    <p:cond delay="10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4750"/>
                            </p:stCondLst>
                            <p:childTnLst>
                              <p:par>
                                <p:cTn id="21" presetID="49" presetClass="entr" presetSubtype="0" decel="10000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500" fill="hold"/>
                                        <p:tgtEl>
                                          <p:spTgt spid="10"/>
                                        </p:tgtEl>
                                        <p:attrNameLst>
                                          <p:attrName>ppt_w</p:attrName>
                                        </p:attrNameLst>
                                      </p:cBhvr>
                                      <p:tavLst>
                                        <p:tav tm="0">
                                          <p:val>
                                            <p:fltVal val="0"/>
                                          </p:val>
                                        </p:tav>
                                        <p:tav tm="100000">
                                          <p:val>
                                            <p:strVal val="#ppt_w"/>
                                          </p:val>
                                        </p:tav>
                                      </p:tavLst>
                                    </p:anim>
                                    <p:anim calcmode="lin" valueType="num">
                                      <p:cBhvr>
                                        <p:cTn id="24" dur="1500" fill="hold"/>
                                        <p:tgtEl>
                                          <p:spTgt spid="10"/>
                                        </p:tgtEl>
                                        <p:attrNameLst>
                                          <p:attrName>ppt_h</p:attrName>
                                        </p:attrNameLst>
                                      </p:cBhvr>
                                      <p:tavLst>
                                        <p:tav tm="0">
                                          <p:val>
                                            <p:fltVal val="0"/>
                                          </p:val>
                                        </p:tav>
                                        <p:tav tm="100000">
                                          <p:val>
                                            <p:strVal val="#ppt_h"/>
                                          </p:val>
                                        </p:tav>
                                      </p:tavLst>
                                    </p:anim>
                                    <p:anim calcmode="lin" valueType="num">
                                      <p:cBhvr>
                                        <p:cTn id="25" dur="1500" fill="hold"/>
                                        <p:tgtEl>
                                          <p:spTgt spid="10"/>
                                        </p:tgtEl>
                                        <p:attrNameLst>
                                          <p:attrName>style.rotation</p:attrName>
                                        </p:attrNameLst>
                                      </p:cBhvr>
                                      <p:tavLst>
                                        <p:tav tm="0">
                                          <p:val>
                                            <p:fltVal val="360"/>
                                          </p:val>
                                        </p:tav>
                                        <p:tav tm="100000">
                                          <p:val>
                                            <p:fltVal val="0"/>
                                          </p:val>
                                        </p:tav>
                                      </p:tavLst>
                                    </p:anim>
                                    <p:animEffect transition="in" filter="fade">
                                      <p:cBhvr>
                                        <p:cTn id="26" dur="1500"/>
                                        <p:tgtEl>
                                          <p:spTgt spid="10"/>
                                        </p:tgtEl>
                                      </p:cBhvr>
                                    </p:animEffect>
                                  </p:childTnLst>
                                </p:cTn>
                              </p:par>
                            </p:childTnLst>
                          </p:cTn>
                        </p:par>
                        <p:par>
                          <p:cTn id="27" fill="hold">
                            <p:stCondLst>
                              <p:cond delay="6250"/>
                            </p:stCondLst>
                            <p:childTnLst>
                              <p:par>
                                <p:cTn id="28" presetID="49" presetClass="entr" presetSubtype="0" decel="10000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1500" fill="hold"/>
                                        <p:tgtEl>
                                          <p:spTgt spid="11"/>
                                        </p:tgtEl>
                                        <p:attrNameLst>
                                          <p:attrName>ppt_w</p:attrName>
                                        </p:attrNameLst>
                                      </p:cBhvr>
                                      <p:tavLst>
                                        <p:tav tm="0">
                                          <p:val>
                                            <p:fltVal val="0"/>
                                          </p:val>
                                        </p:tav>
                                        <p:tav tm="100000">
                                          <p:val>
                                            <p:strVal val="#ppt_w"/>
                                          </p:val>
                                        </p:tav>
                                      </p:tavLst>
                                    </p:anim>
                                    <p:anim calcmode="lin" valueType="num">
                                      <p:cBhvr>
                                        <p:cTn id="31" dur="1500" fill="hold"/>
                                        <p:tgtEl>
                                          <p:spTgt spid="11"/>
                                        </p:tgtEl>
                                        <p:attrNameLst>
                                          <p:attrName>ppt_h</p:attrName>
                                        </p:attrNameLst>
                                      </p:cBhvr>
                                      <p:tavLst>
                                        <p:tav tm="0">
                                          <p:val>
                                            <p:fltVal val="0"/>
                                          </p:val>
                                        </p:tav>
                                        <p:tav tm="100000">
                                          <p:val>
                                            <p:strVal val="#ppt_h"/>
                                          </p:val>
                                        </p:tav>
                                      </p:tavLst>
                                    </p:anim>
                                    <p:anim calcmode="lin" valueType="num">
                                      <p:cBhvr>
                                        <p:cTn id="32" dur="1500" fill="hold"/>
                                        <p:tgtEl>
                                          <p:spTgt spid="11"/>
                                        </p:tgtEl>
                                        <p:attrNameLst>
                                          <p:attrName>style.rotation</p:attrName>
                                        </p:attrNameLst>
                                      </p:cBhvr>
                                      <p:tavLst>
                                        <p:tav tm="0">
                                          <p:val>
                                            <p:fltVal val="360"/>
                                          </p:val>
                                        </p:tav>
                                        <p:tav tm="100000">
                                          <p:val>
                                            <p:fltVal val="0"/>
                                          </p:val>
                                        </p:tav>
                                      </p:tavLst>
                                    </p:anim>
                                    <p:animEffect transition="in" filter="fade">
                                      <p:cBhvr>
                                        <p:cTn id="33" dur="1500"/>
                                        <p:tgtEl>
                                          <p:spTgt spid="11"/>
                                        </p:tgtEl>
                                      </p:cBhvr>
                                    </p:animEffect>
                                  </p:childTnLst>
                                </p:cTn>
                              </p:par>
                            </p:childTnLst>
                          </p:cTn>
                        </p:par>
                        <p:par>
                          <p:cTn id="34" fill="hold">
                            <p:stCondLst>
                              <p:cond delay="7750"/>
                            </p:stCondLst>
                            <p:childTnLst>
                              <p:par>
                                <p:cTn id="35" presetID="49" presetClass="entr" presetSubtype="0" decel="10000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500" fill="hold"/>
                                        <p:tgtEl>
                                          <p:spTgt spid="14"/>
                                        </p:tgtEl>
                                        <p:attrNameLst>
                                          <p:attrName>ppt_w</p:attrName>
                                        </p:attrNameLst>
                                      </p:cBhvr>
                                      <p:tavLst>
                                        <p:tav tm="0">
                                          <p:val>
                                            <p:fltVal val="0"/>
                                          </p:val>
                                        </p:tav>
                                        <p:tav tm="100000">
                                          <p:val>
                                            <p:strVal val="#ppt_w"/>
                                          </p:val>
                                        </p:tav>
                                      </p:tavLst>
                                    </p:anim>
                                    <p:anim calcmode="lin" valueType="num">
                                      <p:cBhvr>
                                        <p:cTn id="38" dur="1500" fill="hold"/>
                                        <p:tgtEl>
                                          <p:spTgt spid="14"/>
                                        </p:tgtEl>
                                        <p:attrNameLst>
                                          <p:attrName>ppt_h</p:attrName>
                                        </p:attrNameLst>
                                      </p:cBhvr>
                                      <p:tavLst>
                                        <p:tav tm="0">
                                          <p:val>
                                            <p:fltVal val="0"/>
                                          </p:val>
                                        </p:tav>
                                        <p:tav tm="100000">
                                          <p:val>
                                            <p:strVal val="#ppt_h"/>
                                          </p:val>
                                        </p:tav>
                                      </p:tavLst>
                                    </p:anim>
                                    <p:anim calcmode="lin" valueType="num">
                                      <p:cBhvr>
                                        <p:cTn id="39" dur="1500" fill="hold"/>
                                        <p:tgtEl>
                                          <p:spTgt spid="14"/>
                                        </p:tgtEl>
                                        <p:attrNameLst>
                                          <p:attrName>style.rotation</p:attrName>
                                        </p:attrNameLst>
                                      </p:cBhvr>
                                      <p:tavLst>
                                        <p:tav tm="0">
                                          <p:val>
                                            <p:fltVal val="360"/>
                                          </p:val>
                                        </p:tav>
                                        <p:tav tm="100000">
                                          <p:val>
                                            <p:fltVal val="0"/>
                                          </p:val>
                                        </p:tav>
                                      </p:tavLst>
                                    </p:anim>
                                    <p:animEffect transition="in" filter="fade">
                                      <p:cBhvr>
                                        <p:cTn id="40" dur="1500"/>
                                        <p:tgtEl>
                                          <p:spTgt spid="14"/>
                                        </p:tgtEl>
                                      </p:cBhvr>
                                    </p:animEffect>
                                  </p:childTnLst>
                                </p:cTn>
                              </p:par>
                            </p:childTnLst>
                          </p:cTn>
                        </p:par>
                        <p:par>
                          <p:cTn id="41" fill="hold">
                            <p:stCondLst>
                              <p:cond delay="9250"/>
                            </p:stCondLst>
                            <p:childTnLst>
                              <p:par>
                                <p:cTn id="42" presetID="49" presetClass="entr" presetSubtype="0" decel="10000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 calcmode="lin" valueType="num">
                                      <p:cBhvr>
                                        <p:cTn id="46" dur="500" fill="hold"/>
                                        <p:tgtEl>
                                          <p:spTgt spid="7"/>
                                        </p:tgtEl>
                                        <p:attrNameLst>
                                          <p:attrName>style.rotation</p:attrName>
                                        </p:attrNameLst>
                                      </p:cBhvr>
                                      <p:tavLst>
                                        <p:tav tm="0">
                                          <p:val>
                                            <p:fltVal val="360"/>
                                          </p:val>
                                        </p:tav>
                                        <p:tav tm="100000">
                                          <p:val>
                                            <p:fltVal val="0"/>
                                          </p:val>
                                        </p:tav>
                                      </p:tavLst>
                                    </p:anim>
                                    <p:animEffect transition="in" filter="fade">
                                      <p:cBhvr>
                                        <p:cTn id="47" dur="500"/>
                                        <p:tgtEl>
                                          <p:spTgt spid="7"/>
                                        </p:tgtEl>
                                      </p:cBhvr>
                                    </p:animEffect>
                                  </p:childTnLst>
                                </p:cTn>
                              </p:par>
                            </p:childTnLst>
                          </p:cTn>
                        </p:par>
                        <p:par>
                          <p:cTn id="48" fill="hold">
                            <p:stCondLst>
                              <p:cond delay="9750"/>
                            </p:stCondLst>
                            <p:childTnLst>
                              <p:par>
                                <p:cTn id="49" presetID="49"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 calcmode="lin" valueType="num">
                                      <p:cBhvr>
                                        <p:cTn id="53" dur="500" fill="hold"/>
                                        <p:tgtEl>
                                          <p:spTgt spid="13"/>
                                        </p:tgtEl>
                                        <p:attrNameLst>
                                          <p:attrName>style.rotation</p:attrName>
                                        </p:attrNameLst>
                                      </p:cBhvr>
                                      <p:tavLst>
                                        <p:tav tm="0">
                                          <p:val>
                                            <p:fltVal val="360"/>
                                          </p:val>
                                        </p:tav>
                                        <p:tav tm="100000">
                                          <p:val>
                                            <p:fltVal val="0"/>
                                          </p:val>
                                        </p:tav>
                                      </p:tavLst>
                                    </p:anim>
                                    <p:animEffect transition="in" filter="fade">
                                      <p:cBhvr>
                                        <p:cTn id="54" dur="500"/>
                                        <p:tgtEl>
                                          <p:spTgt spid="13"/>
                                        </p:tgtEl>
                                      </p:cBhvr>
                                    </p:animEffect>
                                  </p:childTnLst>
                                </p:cTn>
                              </p:par>
                            </p:childTnLst>
                          </p:cTn>
                        </p:par>
                        <p:par>
                          <p:cTn id="55" fill="hold">
                            <p:stCondLst>
                              <p:cond delay="10250"/>
                            </p:stCondLst>
                            <p:childTnLst>
                              <p:par>
                                <p:cTn id="56" presetID="49" presetClass="entr" presetSubtype="0" decel="10000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 calcmode="lin" valueType="num">
                                      <p:cBhvr>
                                        <p:cTn id="60" dur="500" fill="hold"/>
                                        <p:tgtEl>
                                          <p:spTgt spid="16"/>
                                        </p:tgtEl>
                                        <p:attrNameLst>
                                          <p:attrName>style.rotation</p:attrName>
                                        </p:attrNameLst>
                                      </p:cBhvr>
                                      <p:tavLst>
                                        <p:tav tm="0">
                                          <p:val>
                                            <p:fltVal val="360"/>
                                          </p:val>
                                        </p:tav>
                                        <p:tav tm="100000">
                                          <p:val>
                                            <p:fltVal val="0"/>
                                          </p:val>
                                        </p:tav>
                                      </p:tavLst>
                                    </p:anim>
                                    <p:animEffect transition="in" filter="fade">
                                      <p:cBhvr>
                                        <p:cTn id="6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3" grpId="0"/>
      <p:bldP spid="16" grpId="0"/>
    </p:bldLst>
  </p:timing>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ltima">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663703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2"/>
          </p:nvPr>
        </p:nvSpPr>
        <p:spPr bwMode="auto">
          <a:xfrm>
            <a:off x="685800" y="5318125"/>
            <a:ext cx="1905000" cy="269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latin typeface="+mn-lt"/>
              </a:defRPr>
            </a:lvl1pPr>
          </a:lstStyle>
          <a:p>
            <a:pPr>
              <a:defRPr/>
            </a:pPr>
            <a:endParaRPr lang="es-ES_tradnl"/>
          </a:p>
        </p:txBody>
      </p:sp>
      <p:pic>
        <p:nvPicPr>
          <p:cNvPr id="7" name="1 Imagen"/>
          <p:cNvPicPr>
            <a:picLocks noChangeAspect="1"/>
          </p:cNvPicPr>
          <p:nvPr/>
        </p:nvPicPr>
        <p:blipFill>
          <a:blip r:embed="rId18" cstate="email">
            <a:extLst>
              <a:ext uri="{28A0092B-C50C-407E-A947-70E740481C1C}">
                <a14:useLocalDpi xmlns:a14="http://schemas.microsoft.com/office/drawing/2010/main"/>
              </a:ext>
            </a:extLst>
          </a:blip>
          <a:srcRect/>
          <a:stretch>
            <a:fillRect/>
          </a:stretch>
        </p:blipFill>
        <p:spPr bwMode="auto">
          <a:xfrm>
            <a:off x="2393950" y="520700"/>
            <a:ext cx="4075113"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7"/>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5964238" y="230188"/>
            <a:ext cx="2759075"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7"/>
          <p:cNvSpPr txBox="1">
            <a:spLocks noChangeArrowheads="1"/>
          </p:cNvSpPr>
          <p:nvPr/>
        </p:nvSpPr>
        <p:spPr>
          <a:xfrm>
            <a:off x="2747963" y="4310063"/>
            <a:ext cx="3648075" cy="1008062"/>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Narrow" pitchFamily="34" charset="0"/>
              </a:defRPr>
            </a:lvl2pPr>
            <a:lvl3pPr algn="ctr" rtl="0" eaLnBrk="0" fontAlgn="base" hangingPunct="0">
              <a:spcBef>
                <a:spcPct val="0"/>
              </a:spcBef>
              <a:spcAft>
                <a:spcPct val="0"/>
              </a:spcAft>
              <a:defRPr sz="3200" b="1">
                <a:solidFill>
                  <a:schemeClr val="tx2"/>
                </a:solidFill>
                <a:latin typeface="Arial Narrow" pitchFamily="34" charset="0"/>
              </a:defRPr>
            </a:lvl3pPr>
            <a:lvl4pPr algn="ctr" rtl="0" eaLnBrk="0" fontAlgn="base" hangingPunct="0">
              <a:spcBef>
                <a:spcPct val="0"/>
              </a:spcBef>
              <a:spcAft>
                <a:spcPct val="0"/>
              </a:spcAft>
              <a:defRPr sz="3200" b="1">
                <a:solidFill>
                  <a:schemeClr val="tx2"/>
                </a:solidFill>
                <a:latin typeface="Arial Narrow" pitchFamily="34" charset="0"/>
              </a:defRPr>
            </a:lvl4pPr>
            <a:lvl5pPr algn="ctr" rtl="0" eaLnBrk="0" fontAlgn="base" hangingPunct="0">
              <a:spcBef>
                <a:spcPct val="0"/>
              </a:spcBef>
              <a:spcAft>
                <a:spcPct val="0"/>
              </a:spcAft>
              <a:defRPr sz="3200" b="1">
                <a:solidFill>
                  <a:schemeClr val="tx2"/>
                </a:solidFill>
                <a:latin typeface="Arial Narrow" pitchFamily="34" charset="0"/>
              </a:defRPr>
            </a:lvl5pPr>
            <a:lvl6pPr marL="457200" algn="ctr" rtl="0" eaLnBrk="0" fontAlgn="base" hangingPunct="0">
              <a:spcBef>
                <a:spcPct val="0"/>
              </a:spcBef>
              <a:spcAft>
                <a:spcPct val="0"/>
              </a:spcAft>
              <a:defRPr sz="3200" b="1">
                <a:solidFill>
                  <a:schemeClr val="tx2"/>
                </a:solidFill>
                <a:latin typeface="Arial Narrow" pitchFamily="34" charset="0"/>
              </a:defRPr>
            </a:lvl6pPr>
            <a:lvl7pPr marL="914400" algn="ctr" rtl="0" eaLnBrk="0" fontAlgn="base" hangingPunct="0">
              <a:spcBef>
                <a:spcPct val="0"/>
              </a:spcBef>
              <a:spcAft>
                <a:spcPct val="0"/>
              </a:spcAft>
              <a:defRPr sz="3200" b="1">
                <a:solidFill>
                  <a:schemeClr val="tx2"/>
                </a:solidFill>
                <a:latin typeface="Arial Narrow" pitchFamily="34" charset="0"/>
              </a:defRPr>
            </a:lvl7pPr>
            <a:lvl8pPr marL="1371600" algn="ctr" rtl="0" eaLnBrk="0" fontAlgn="base" hangingPunct="0">
              <a:spcBef>
                <a:spcPct val="0"/>
              </a:spcBef>
              <a:spcAft>
                <a:spcPct val="0"/>
              </a:spcAft>
              <a:defRPr sz="3200" b="1">
                <a:solidFill>
                  <a:schemeClr val="tx2"/>
                </a:solidFill>
                <a:latin typeface="Arial Narrow" pitchFamily="34" charset="0"/>
              </a:defRPr>
            </a:lvl8pPr>
            <a:lvl9pPr marL="1828800" algn="ctr" rtl="0" eaLnBrk="0" fontAlgn="base" hangingPunct="0">
              <a:spcBef>
                <a:spcPct val="0"/>
              </a:spcBef>
              <a:spcAft>
                <a:spcPct val="0"/>
              </a:spcAft>
              <a:defRPr sz="3200" b="1">
                <a:solidFill>
                  <a:schemeClr val="tx2"/>
                </a:solidFill>
                <a:latin typeface="Arial Narrow" pitchFamily="34" charset="0"/>
              </a:defRPr>
            </a:lvl9pPr>
          </a:lstStyle>
          <a:p>
            <a:pPr>
              <a:defRPr/>
            </a:pPr>
            <a:r>
              <a:rPr lang="es-CO" sz="2000" b="0" i="1" dirty="0">
                <a:solidFill>
                  <a:schemeClr val="accent1">
                    <a:lumMod val="50000"/>
                  </a:schemeClr>
                </a:solidFill>
              </a:rPr>
              <a:t>Cuentas Claras, </a:t>
            </a:r>
          </a:p>
          <a:p>
            <a:pPr>
              <a:defRPr/>
            </a:pPr>
            <a:r>
              <a:rPr lang="es-CO" sz="2000" b="0" i="1" dirty="0">
                <a:solidFill>
                  <a:schemeClr val="accent1">
                    <a:lumMod val="50000"/>
                  </a:schemeClr>
                </a:solidFill>
              </a:rPr>
              <a:t>Estado Transparente</a:t>
            </a:r>
            <a:endParaRPr lang="es-ES" sz="2000" b="0" i="1" dirty="0">
              <a:solidFill>
                <a:schemeClr val="accent1">
                  <a:lumMod val="50000"/>
                </a:schemeClr>
              </a:solidFill>
            </a:endParaRPr>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2" r:id="rId10"/>
    <p:sldLayoutId id="2147483903" r:id="rId11"/>
    <p:sldLayoutId id="2147483904" r:id="rId12"/>
    <p:sldLayoutId id="2147483908" r:id="rId13"/>
    <p:sldLayoutId id="2147483912" r:id="rId14"/>
    <p:sldLayoutId id="2147483913" r:id="rId15"/>
    <p:sldLayoutId id="2147483914" r:id="rId16"/>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15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par>
                          <p:cTn id="8" fill="hold" nodeType="afterGroup">
                            <p:stCondLst>
                              <p:cond delay="2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hf hd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2.png"/><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Layout" Target="../diagrams/layout4.xml"/><Relationship Id="rId7" Type="http://schemas.openxmlformats.org/officeDocument/2006/relationships/image" Target="../media/image34.jpeg"/><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16.xml"/><Relationship Id="rId4" Type="http://schemas.openxmlformats.org/officeDocument/2006/relationships/image" Target="../media/image55.emf"/></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emf"/><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png"/><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4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emf"/><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10</a:t>
            </a:fld>
            <a:endParaRPr lang="es-ES_tradnl" dirty="0"/>
          </a:p>
        </p:txBody>
      </p:sp>
      <p:pic>
        <p:nvPicPr>
          <p:cNvPr id="5" name="Imagen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03848" y="0"/>
            <a:ext cx="2448272" cy="2137420"/>
          </a:xfrm>
          <a:prstGeom prst="ellipse">
            <a:avLst/>
          </a:prstGeom>
        </p:spPr>
      </p:pic>
      <p:sp>
        <p:nvSpPr>
          <p:cNvPr id="7" name="6 Flecha abajo"/>
          <p:cNvSpPr/>
          <p:nvPr/>
        </p:nvSpPr>
        <p:spPr bwMode="auto">
          <a:xfrm>
            <a:off x="5969241" y="841276"/>
            <a:ext cx="690991" cy="1224136"/>
          </a:xfrm>
          <a:prstGeom prst="downArrow">
            <a:avLst>
              <a:gd name="adj1" fmla="val 50000"/>
              <a:gd name="adj2" fmla="val 53605"/>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8" name="7 Rectángulo"/>
          <p:cNvSpPr/>
          <p:nvPr/>
        </p:nvSpPr>
        <p:spPr bwMode="auto">
          <a:xfrm>
            <a:off x="4860032" y="2137420"/>
            <a:ext cx="4248472" cy="3024336"/>
          </a:xfrm>
          <a:prstGeom prst="rect">
            <a:avLst/>
          </a:prstGeom>
          <a:solidFill>
            <a:srgbClr val="378D7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800" b="1" dirty="0">
                <a:solidFill>
                  <a:schemeClr val="bg1"/>
                </a:solidFill>
                <a:latin typeface="Times New Roman" pitchFamily="18" charset="0"/>
              </a:rPr>
              <a:t>RESOLUCIÓN 533</a:t>
            </a:r>
          </a:p>
          <a:p>
            <a:pPr marL="0" marR="0" indent="0" algn="ctr" defTabSz="914400" rtl="0" eaLnBrk="0" fontAlgn="base" latinLnBrk="0" hangingPunct="0">
              <a:lnSpc>
                <a:spcPct val="100000"/>
              </a:lnSpc>
              <a:spcBef>
                <a:spcPct val="0"/>
              </a:spcBef>
              <a:spcAft>
                <a:spcPct val="0"/>
              </a:spcAft>
              <a:buClrTx/>
              <a:buSzTx/>
              <a:buFontTx/>
              <a:buNone/>
              <a:tabLst/>
            </a:pPr>
            <a:r>
              <a:rPr lang="es-CO" sz="2800" b="1" dirty="0">
                <a:solidFill>
                  <a:schemeClr val="bg1"/>
                </a:solidFill>
                <a:latin typeface="Times New Roman" pitchFamily="18" charset="0"/>
              </a:rPr>
              <a:t> </a:t>
            </a:r>
            <a:r>
              <a:rPr lang="es-CO" sz="2000" b="1" dirty="0">
                <a:solidFill>
                  <a:schemeClr val="bg1"/>
                </a:solidFill>
                <a:latin typeface="Times New Roman" pitchFamily="18" charset="0"/>
              </a:rPr>
              <a:t>(8-10-15) </a:t>
            </a:r>
          </a:p>
          <a:p>
            <a:pPr marL="0" marR="0" indent="0" algn="ctr" defTabSz="914400" rtl="0" eaLnBrk="0" fontAlgn="base" latinLnBrk="0" hangingPunct="0">
              <a:lnSpc>
                <a:spcPct val="100000"/>
              </a:lnSpc>
              <a:spcBef>
                <a:spcPct val="0"/>
              </a:spcBef>
              <a:spcAft>
                <a:spcPct val="0"/>
              </a:spcAft>
              <a:buClrTx/>
              <a:buSzTx/>
              <a:buFontTx/>
              <a:buNone/>
              <a:tabLst/>
            </a:pPr>
            <a:r>
              <a:rPr lang="es-CO" sz="2600" b="1" dirty="0">
                <a:solidFill>
                  <a:schemeClr val="bg1"/>
                </a:solidFill>
                <a:latin typeface="Times New Roman" pitchFamily="18" charset="0"/>
              </a:rPr>
              <a:t>Incorpora en el Régimen de Contabilidad Pública, el Marco Normativo Aplicable a Entidades de Gobierno </a:t>
            </a:r>
            <a:endParaRPr kumimoji="0" lang="es-CO" sz="2600" b="1" i="0" u="none" strike="noStrike" cap="none" normalizeH="0" baseline="0" dirty="0">
              <a:ln>
                <a:noFill/>
              </a:ln>
              <a:solidFill>
                <a:schemeClr val="bg1"/>
              </a:solidFill>
              <a:effectLst/>
              <a:latin typeface="Times New Roman" pitchFamily="18" charset="0"/>
            </a:endParaRPr>
          </a:p>
        </p:txBody>
      </p:sp>
      <p:pic>
        <p:nvPicPr>
          <p:cNvPr id="6146" name="Picture 2" descr="D:\BACKUP 03 MARZO 2016\Desktop\Nueva carpeta\Gobiern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137420"/>
            <a:ext cx="4860032" cy="3577580"/>
          </a:xfrm>
          <a:prstGeom prst="rect">
            <a:avLst/>
          </a:prstGeom>
          <a:noFill/>
          <a:extLst>
            <a:ext uri="{909E8E84-426E-40DD-AFC4-6F175D3DCCD1}">
              <a14:hiddenFill xmlns:a14="http://schemas.microsoft.com/office/drawing/2010/main">
                <a:solidFill>
                  <a:srgbClr val="FFFFFF"/>
                </a:solidFill>
              </a14:hiddenFill>
            </a:ext>
          </a:extLst>
        </p:spPr>
      </p:pic>
      <p:sp>
        <p:nvSpPr>
          <p:cNvPr id="11" name="10 Flecha abajo"/>
          <p:cNvSpPr/>
          <p:nvPr/>
        </p:nvSpPr>
        <p:spPr bwMode="auto">
          <a:xfrm>
            <a:off x="2123728" y="841276"/>
            <a:ext cx="720080" cy="1224136"/>
          </a:xfrm>
          <a:prstGeom prst="downArrow">
            <a:avLst>
              <a:gd name="adj1" fmla="val 50000"/>
              <a:gd name="adj2" fmla="val 53605"/>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479637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11</a:t>
            </a:fld>
            <a:endParaRPr lang="es-ES_tradnl" dirty="0"/>
          </a:p>
        </p:txBody>
      </p:sp>
      <p:graphicFrame>
        <p:nvGraphicFramePr>
          <p:cNvPr id="5" name="Diagrama 6"/>
          <p:cNvGraphicFramePr/>
          <p:nvPr>
            <p:extLst>
              <p:ext uri="{D42A27DB-BD31-4B8C-83A1-F6EECF244321}">
                <p14:modId xmlns:p14="http://schemas.microsoft.com/office/powerpoint/2010/main" val="931837287"/>
              </p:ext>
            </p:extLst>
          </p:nvPr>
        </p:nvGraphicFramePr>
        <p:xfrm>
          <a:off x="2314541" y="193204"/>
          <a:ext cx="7514043" cy="5111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iagrama de flujo: proceso 7"/>
          <p:cNvSpPr/>
          <p:nvPr/>
        </p:nvSpPr>
        <p:spPr>
          <a:xfrm>
            <a:off x="7452320" y="1705372"/>
            <a:ext cx="1656184" cy="2566166"/>
          </a:xfrm>
          <a:prstGeom prst="flowChartProcess">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O" b="1" dirty="0">
                <a:solidFill>
                  <a:schemeClr val="tx1"/>
                </a:solidFill>
              </a:rPr>
              <a:t>Las cifras </a:t>
            </a:r>
          </a:p>
          <a:p>
            <a:pPr algn="ctr"/>
            <a:r>
              <a:rPr lang="es-CO" b="1" dirty="0">
                <a:solidFill>
                  <a:schemeClr val="tx1"/>
                </a:solidFill>
              </a:rPr>
              <a:t>del País dependen </a:t>
            </a:r>
          </a:p>
          <a:p>
            <a:pPr algn="ctr"/>
            <a:r>
              <a:rPr lang="es-CO" b="1" dirty="0">
                <a:solidFill>
                  <a:schemeClr val="tx1"/>
                </a:solidFill>
              </a:rPr>
              <a:t>de TODOS</a:t>
            </a:r>
            <a:r>
              <a:rPr lang="es-CO" dirty="0">
                <a:solidFill>
                  <a:schemeClr val="tx1"/>
                </a:solidFill>
              </a:rPr>
              <a:t>:</a:t>
            </a:r>
          </a:p>
          <a:p>
            <a:pPr algn="ctr"/>
            <a:r>
              <a:rPr lang="es-CO" b="1" dirty="0">
                <a:solidFill>
                  <a:srgbClr val="C00000"/>
                </a:solidFill>
              </a:rPr>
              <a:t>Incluyendo</a:t>
            </a:r>
          </a:p>
          <a:p>
            <a:pPr algn="ctr"/>
            <a:r>
              <a:rPr lang="es-CO" b="1" dirty="0">
                <a:solidFill>
                  <a:srgbClr val="C00000"/>
                </a:solidFill>
              </a:rPr>
              <a:t> su ENTIDAD!</a:t>
            </a:r>
          </a:p>
        </p:txBody>
      </p:sp>
      <p:pic>
        <p:nvPicPr>
          <p:cNvPr id="1026"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0" y="553245"/>
            <a:ext cx="5364088"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27818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12</a:t>
            </a:fld>
            <a:endParaRPr lang="es-ES_tradnl"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6744" y="-185939"/>
            <a:ext cx="9144000" cy="595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28228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13</a:t>
            </a:fld>
            <a:endParaRPr lang="es-ES_tradnl" dirty="0"/>
          </a:p>
        </p:txBody>
      </p:sp>
      <p:sp>
        <p:nvSpPr>
          <p:cNvPr id="5" name="Rectángulo 4"/>
          <p:cNvSpPr/>
          <p:nvPr/>
        </p:nvSpPr>
        <p:spPr>
          <a:xfrm>
            <a:off x="107504" y="545108"/>
            <a:ext cx="8784976" cy="4616648"/>
          </a:xfrm>
          <a:prstGeom prst="rect">
            <a:avLst/>
          </a:prstGeom>
        </p:spPr>
        <p:txBody>
          <a:bodyPr wrap="square">
            <a:spAutoFit/>
          </a:bodyPr>
          <a:lstStyle/>
          <a:p>
            <a:pPr fontAlgn="t">
              <a:spcBef>
                <a:spcPts val="0"/>
              </a:spcBef>
              <a:spcAft>
                <a:spcPts val="0"/>
              </a:spcAft>
            </a:pPr>
            <a:endParaRPr lang="es-CO" sz="1400" dirty="0">
              <a:latin typeface="arial" panose="020B0604020202020204" pitchFamily="34" charset="0"/>
            </a:endParaRPr>
          </a:p>
          <a:p>
            <a:pPr fontAlgn="t">
              <a:spcBef>
                <a:spcPts val="0"/>
              </a:spcBef>
              <a:spcAft>
                <a:spcPts val="0"/>
              </a:spcAft>
            </a:pPr>
            <a:r>
              <a:rPr lang="es-CO" sz="1800" b="1" dirty="0">
                <a:latin typeface="arial" panose="020B0604020202020204" pitchFamily="34" charset="0"/>
              </a:rPr>
              <a:t>Resolución 116 de 2017</a:t>
            </a:r>
          </a:p>
          <a:p>
            <a:pPr marR="18415" algn="just" fontAlgn="t">
              <a:spcBef>
                <a:spcPts val="0"/>
              </a:spcBef>
              <a:spcAft>
                <a:spcPts val="0"/>
              </a:spcAft>
            </a:pPr>
            <a:r>
              <a:rPr lang="es-CO" sz="1800" b="1" dirty="0">
                <a:latin typeface="Calibri" panose="020F0502020204030204" pitchFamily="34" charset="0"/>
              </a:rPr>
              <a:t>“Por la cual se incorpora, al Marco Normativo para Entidades de Gobierno, el Procedimiento contable para el registro de los procesos judiciales, arbitrajes, conciliaciones extrajudiciales y embargos sobre cuentas bancarias, y se modifica el Catálogo General de Cuentas de dicho Marco Normativo”</a:t>
            </a:r>
            <a:endParaRPr lang="es-CO" sz="1800" b="1" dirty="0">
              <a:latin typeface="arial" panose="020B0604020202020204" pitchFamily="34" charset="0"/>
            </a:endParaRPr>
          </a:p>
          <a:p>
            <a:pPr marL="18415" fontAlgn="t">
              <a:spcBef>
                <a:spcPts val="0"/>
              </a:spcBef>
              <a:spcAft>
                <a:spcPts val="0"/>
              </a:spcAft>
            </a:pPr>
            <a:endParaRPr lang="es-CO" sz="1400" dirty="0">
              <a:latin typeface="arial" panose="020B0604020202020204" pitchFamily="34" charset="0"/>
            </a:endParaRPr>
          </a:p>
          <a:p>
            <a:pPr marL="18415" fontAlgn="t">
              <a:spcBef>
                <a:spcPts val="0"/>
              </a:spcBef>
              <a:spcAft>
                <a:spcPts val="0"/>
              </a:spcAft>
            </a:pPr>
            <a:r>
              <a:rPr lang="es-CO" sz="1800" b="1" dirty="0">
                <a:latin typeface="arial" panose="020B0604020202020204" pitchFamily="34" charset="0"/>
              </a:rPr>
              <a:t>Resolución 525 de 2016 </a:t>
            </a:r>
          </a:p>
          <a:p>
            <a:pPr marL="18415" fontAlgn="t">
              <a:spcBef>
                <a:spcPts val="0"/>
              </a:spcBef>
              <a:spcAft>
                <a:spcPts val="0"/>
              </a:spcAft>
            </a:pPr>
            <a:r>
              <a:rPr lang="es-CO" sz="1800" b="1" dirty="0">
                <a:latin typeface="Calibri" panose="020F0502020204030204" pitchFamily="34" charset="0"/>
              </a:rPr>
              <a:t>“Por la cual se incorpora, en el Régimen de Contabilidad Pública, la Norma de Proceso Contable y Sistema Documental Contable.”</a:t>
            </a:r>
          </a:p>
          <a:p>
            <a:pPr marL="18415" fontAlgn="t">
              <a:spcBef>
                <a:spcPts val="0"/>
              </a:spcBef>
              <a:spcAft>
                <a:spcPts val="0"/>
              </a:spcAft>
            </a:pPr>
            <a:endParaRPr lang="es-CO" sz="1800" b="1" dirty="0">
              <a:latin typeface="arial" panose="020B0604020202020204" pitchFamily="34" charset="0"/>
            </a:endParaRPr>
          </a:p>
          <a:p>
            <a:pPr algn="just" fontAlgn="t">
              <a:spcBef>
                <a:spcPts val="0"/>
              </a:spcBef>
              <a:spcAft>
                <a:spcPts val="0"/>
              </a:spcAft>
            </a:pPr>
            <a:r>
              <a:rPr lang="es-CO" sz="1800" b="1" dirty="0">
                <a:latin typeface="arial" panose="020B0604020202020204" pitchFamily="34" charset="0"/>
              </a:rPr>
              <a:t>Resolución 674 de 2016 </a:t>
            </a:r>
          </a:p>
          <a:p>
            <a:pPr algn="just" fontAlgn="t">
              <a:spcBef>
                <a:spcPts val="0"/>
              </a:spcBef>
              <a:spcAft>
                <a:spcPts val="0"/>
              </a:spcAft>
            </a:pPr>
            <a:r>
              <a:rPr lang="es-CO" sz="1400" dirty="0">
                <a:latin typeface="arial" panose="020B0604020202020204" pitchFamily="34" charset="0"/>
              </a:rPr>
              <a:t>“</a:t>
            </a:r>
            <a:r>
              <a:rPr lang="es-CO" sz="1800" b="1" dirty="0">
                <a:latin typeface="arial" panose="020B0604020202020204" pitchFamily="34" charset="0"/>
              </a:rPr>
              <a:t>Por la cual se establece el procedimiento contable para la supresión de cuotas partes pensionales ordenada por el artículo 78 de la Ley 1753 de 2015, reglamentado por el Decreto 1337 de 2016”</a:t>
            </a:r>
          </a:p>
          <a:p>
            <a:pPr algn="just" fontAlgn="t">
              <a:spcBef>
                <a:spcPts val="0"/>
              </a:spcBef>
              <a:spcAft>
                <a:spcPts val="0"/>
              </a:spcAft>
            </a:pPr>
            <a:r>
              <a:rPr lang="es-CO" sz="1800" b="1" dirty="0">
                <a:latin typeface="arial" panose="020B0604020202020204" pitchFamily="34" charset="0"/>
              </a:rPr>
              <a:t> </a:t>
            </a:r>
          </a:p>
          <a:p>
            <a:pPr algn="just" fontAlgn="t">
              <a:spcBef>
                <a:spcPts val="0"/>
              </a:spcBef>
              <a:spcAft>
                <a:spcPts val="0"/>
              </a:spcAft>
            </a:pPr>
            <a:endParaRPr lang="es-CO" sz="1400" dirty="0">
              <a:effectLst/>
              <a:latin typeface="arial" panose="020B0604020202020204" pitchFamily="34" charset="0"/>
            </a:endParaRPr>
          </a:p>
        </p:txBody>
      </p:sp>
    </p:spTree>
    <p:extLst>
      <p:ext uri="{BB962C8B-B14F-4D97-AF65-F5344CB8AC3E}">
        <p14:creationId xmlns:p14="http://schemas.microsoft.com/office/powerpoint/2010/main" val="3111411742"/>
      </p:ext>
    </p:extLst>
  </p:cSld>
  <p:clrMapOvr>
    <a:masterClrMapping/>
  </p:clrMapOvr>
  <p:transition spd="slow">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14</a:t>
            </a:fld>
            <a:endParaRPr lang="es-ES_tradnl" dirty="0"/>
          </a:p>
        </p:txBody>
      </p:sp>
      <p:sp>
        <p:nvSpPr>
          <p:cNvPr id="5" name="Título 1"/>
          <p:cNvSpPr txBox="1">
            <a:spLocks/>
          </p:cNvSpPr>
          <p:nvPr/>
        </p:nvSpPr>
        <p:spPr>
          <a:xfrm>
            <a:off x="-36511" y="-22820"/>
            <a:ext cx="9180512" cy="789542"/>
          </a:xfrm>
          <a:prstGeom prst="rect">
            <a:avLst/>
          </a:prstGeom>
        </p:spPr>
        <p:txBody>
          <a:bodyPr>
            <a:normAutofit fontScale="82500" lnSpcReduction="20000"/>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CO" kern="0" dirty="0"/>
              <a:t>¿Por qué se </a:t>
            </a:r>
            <a:r>
              <a:rPr lang="es-CO" kern="0" dirty="0" err="1"/>
              <a:t>dió</a:t>
            </a:r>
            <a:r>
              <a:rPr lang="es-CO" kern="0" dirty="0"/>
              <a:t> la Modificación del Cronograma de Implementación?</a:t>
            </a:r>
          </a:p>
        </p:txBody>
      </p:sp>
      <p:graphicFrame>
        <p:nvGraphicFramePr>
          <p:cNvPr id="6" name="Diagrama 11"/>
          <p:cNvGraphicFramePr/>
          <p:nvPr>
            <p:extLst>
              <p:ext uri="{D42A27DB-BD31-4B8C-83A1-F6EECF244321}">
                <p14:modId xmlns:p14="http://schemas.microsoft.com/office/powerpoint/2010/main" val="4063393894"/>
              </p:ext>
            </p:extLst>
          </p:nvPr>
        </p:nvGraphicFramePr>
        <p:xfrm>
          <a:off x="125413" y="625252"/>
          <a:ext cx="8839075" cy="5001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007688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15</a:t>
            </a:fld>
            <a:endParaRPr lang="es-ES_tradnl" dirty="0"/>
          </a:p>
        </p:txBody>
      </p:sp>
      <p:sp>
        <p:nvSpPr>
          <p:cNvPr id="5" name="Título 1"/>
          <p:cNvSpPr txBox="1">
            <a:spLocks/>
          </p:cNvSpPr>
          <p:nvPr/>
        </p:nvSpPr>
        <p:spPr>
          <a:xfrm>
            <a:off x="-1116632" y="-94828"/>
            <a:ext cx="11443251" cy="789542"/>
          </a:xfrm>
          <a:prstGeom prst="rect">
            <a:avLst/>
          </a:prstGeom>
        </p:spPr>
        <p:txBody>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CO" kern="0" dirty="0"/>
              <a:t>Importancia del Saneamiento Contable</a:t>
            </a:r>
          </a:p>
        </p:txBody>
      </p:sp>
      <p:graphicFrame>
        <p:nvGraphicFramePr>
          <p:cNvPr id="6" name="Diagrama 6"/>
          <p:cNvGraphicFramePr/>
          <p:nvPr>
            <p:extLst>
              <p:ext uri="{D42A27DB-BD31-4B8C-83A1-F6EECF244321}">
                <p14:modId xmlns:p14="http://schemas.microsoft.com/office/powerpoint/2010/main" val="178489187"/>
              </p:ext>
            </p:extLst>
          </p:nvPr>
        </p:nvGraphicFramePr>
        <p:xfrm>
          <a:off x="-468560" y="299943"/>
          <a:ext cx="6156685" cy="57259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3" name="12 Grupo"/>
          <p:cNvGrpSpPr/>
          <p:nvPr/>
        </p:nvGrpSpPr>
        <p:grpSpPr>
          <a:xfrm>
            <a:off x="4211959" y="4513684"/>
            <a:ext cx="4959011" cy="1166742"/>
            <a:chOff x="97678" y="2197045"/>
            <a:chExt cx="5274354" cy="2000973"/>
          </a:xfrm>
        </p:grpSpPr>
        <p:sp>
          <p:nvSpPr>
            <p:cNvPr id="14" name="13 Rectángulo redondeado"/>
            <p:cNvSpPr/>
            <p:nvPr/>
          </p:nvSpPr>
          <p:spPr>
            <a:xfrm>
              <a:off x="1178575" y="2197045"/>
              <a:ext cx="4127021" cy="2000973"/>
            </a:xfrm>
            <a:prstGeom prst="roundRect">
              <a:avLst/>
            </a:prstGeom>
            <a:ln>
              <a:solidFill>
                <a:srgbClr val="C00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14 Rectángulo"/>
            <p:cNvSpPr/>
            <p:nvPr/>
          </p:nvSpPr>
          <p:spPr>
            <a:xfrm>
              <a:off x="97678" y="2261248"/>
              <a:ext cx="5274354" cy="180561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23018" tIns="68580" rIns="68580" bIns="68580" numCol="1" spcCol="1270" anchor="ctr" anchorCtr="0">
              <a:noAutofit/>
            </a:bodyPr>
            <a:lstStyle/>
            <a:p>
              <a:pPr lvl="0" algn="l" defTabSz="800100">
                <a:lnSpc>
                  <a:spcPct val="90000"/>
                </a:lnSpc>
                <a:spcBef>
                  <a:spcPct val="0"/>
                </a:spcBef>
                <a:spcAft>
                  <a:spcPct val="35000"/>
                </a:spcAft>
              </a:pPr>
              <a:r>
                <a:rPr lang="es-ES" sz="2100" b="1" kern="1200" dirty="0">
                  <a:solidFill>
                    <a:srgbClr val="C00000"/>
                  </a:solidFill>
                </a:rPr>
                <a:t>Garantizar</a:t>
              </a:r>
              <a:r>
                <a:rPr lang="es-ES" sz="2100" b="1" kern="1200" dirty="0"/>
                <a:t> que la información financiera de los primeros Estados Financieros conforme a la Res. 533 de 2015</a:t>
              </a:r>
            </a:p>
          </p:txBody>
        </p:sp>
      </p:grpSp>
      <p:grpSp>
        <p:nvGrpSpPr>
          <p:cNvPr id="16" name="15 Grupo"/>
          <p:cNvGrpSpPr/>
          <p:nvPr/>
        </p:nvGrpSpPr>
        <p:grpSpPr>
          <a:xfrm>
            <a:off x="4604992" y="1561356"/>
            <a:ext cx="4494643" cy="1545592"/>
            <a:chOff x="-420563" y="2596112"/>
            <a:chExt cx="5726159" cy="1816884"/>
          </a:xfrm>
        </p:grpSpPr>
        <p:sp>
          <p:nvSpPr>
            <p:cNvPr id="17" name="16 Rectángulo redondeado"/>
            <p:cNvSpPr/>
            <p:nvPr/>
          </p:nvSpPr>
          <p:spPr>
            <a:xfrm>
              <a:off x="692505" y="2596112"/>
              <a:ext cx="4613091" cy="1816884"/>
            </a:xfrm>
            <a:prstGeom prst="roundRect">
              <a:avLst>
                <a:gd name="adj" fmla="val 50000"/>
              </a:avLst>
            </a:prstGeom>
            <a:ln>
              <a:solidFill>
                <a:srgbClr val="C00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17 Rectángulo"/>
            <p:cNvSpPr/>
            <p:nvPr/>
          </p:nvSpPr>
          <p:spPr>
            <a:xfrm>
              <a:off x="-420563" y="2689456"/>
              <a:ext cx="5685892" cy="16802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23018" tIns="68580" rIns="68580" bIns="68580" numCol="1" spcCol="1270" anchor="ctr" anchorCtr="0">
              <a:noAutofit/>
            </a:bodyPr>
            <a:lstStyle/>
            <a:p>
              <a:pPr lvl="0"/>
              <a:r>
                <a:rPr lang="es-ES" sz="1900" b="1" dirty="0">
                  <a:solidFill>
                    <a:srgbClr val="C00000"/>
                  </a:solidFill>
                </a:rPr>
                <a:t>Cumpla</a:t>
              </a:r>
              <a:r>
                <a:rPr lang="es-ES" sz="1900" b="1" dirty="0"/>
                <a:t> con las características cualitativas fundamentales de la información financiera: </a:t>
              </a:r>
              <a:r>
                <a:rPr lang="es-ES" sz="1900" b="1" dirty="0">
                  <a:solidFill>
                    <a:srgbClr val="C00000"/>
                  </a:solidFill>
                </a:rPr>
                <a:t>Relevancia y Representación fiel</a:t>
              </a:r>
            </a:p>
          </p:txBody>
        </p:sp>
      </p:grpSp>
      <p:sp>
        <p:nvSpPr>
          <p:cNvPr id="8" name="7 Elipse"/>
          <p:cNvSpPr/>
          <p:nvPr/>
        </p:nvSpPr>
        <p:spPr>
          <a:xfrm>
            <a:off x="4788024" y="409228"/>
            <a:ext cx="1595573" cy="1368151"/>
          </a:xfrm>
          <a:prstGeom prst="ellipse">
            <a:avLst/>
          </a:prstGeom>
          <a:blipFill>
            <a:blip r:embed="rId7" cstate="email">
              <a:extLst>
                <a:ext uri="{28A0092B-C50C-407E-A947-70E740481C1C}">
                  <a14:useLocalDpi xmlns:a14="http://schemas.microsoft.com/office/drawing/2010/main"/>
                </a:ext>
              </a:extLst>
            </a:blip>
            <a:srcRect/>
            <a:stretch>
              <a:fillRect/>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12" name="11 Elipse"/>
          <p:cNvSpPr/>
          <p:nvPr/>
        </p:nvSpPr>
        <p:spPr>
          <a:xfrm>
            <a:off x="5076056" y="3217540"/>
            <a:ext cx="1502473" cy="1348188"/>
          </a:xfrm>
          <a:prstGeom prst="ellipse">
            <a:avLst/>
          </a:prstGeom>
          <a:blipFill rotWithShape="1">
            <a:blip r:embed="rId8" cstate="email">
              <a:extLst>
                <a:ext uri="{28A0092B-C50C-407E-A947-70E740481C1C}">
                  <a14:useLocalDpi xmlns:a14="http://schemas.microsoft.com/office/drawing/2010/main"/>
                </a:ext>
              </a:extLst>
            </a:blip>
            <a:stretch>
              <a:fillRect/>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19" name="18 Elipse"/>
          <p:cNvSpPr/>
          <p:nvPr/>
        </p:nvSpPr>
        <p:spPr bwMode="auto">
          <a:xfrm>
            <a:off x="6728160" y="3721596"/>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0" name="19 Elipse"/>
          <p:cNvSpPr/>
          <p:nvPr/>
        </p:nvSpPr>
        <p:spPr bwMode="auto">
          <a:xfrm>
            <a:off x="6944184" y="3217540"/>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1" name="20 Elipse"/>
          <p:cNvSpPr/>
          <p:nvPr/>
        </p:nvSpPr>
        <p:spPr bwMode="auto">
          <a:xfrm>
            <a:off x="6836510" y="3481371"/>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2" name="21 Elipse"/>
          <p:cNvSpPr/>
          <p:nvPr/>
        </p:nvSpPr>
        <p:spPr bwMode="auto">
          <a:xfrm>
            <a:off x="7307987" y="724304"/>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3" name="22 Elipse"/>
          <p:cNvSpPr/>
          <p:nvPr/>
        </p:nvSpPr>
        <p:spPr bwMode="auto">
          <a:xfrm>
            <a:off x="7261889" y="979982"/>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5" name="24 Elipse"/>
          <p:cNvSpPr/>
          <p:nvPr/>
        </p:nvSpPr>
        <p:spPr bwMode="auto">
          <a:xfrm>
            <a:off x="7202830" y="1225848"/>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6" name="25 Elipse"/>
          <p:cNvSpPr/>
          <p:nvPr/>
        </p:nvSpPr>
        <p:spPr bwMode="auto">
          <a:xfrm>
            <a:off x="7460387" y="876704"/>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7" name="26 Elipse"/>
          <p:cNvSpPr/>
          <p:nvPr/>
        </p:nvSpPr>
        <p:spPr bwMode="auto">
          <a:xfrm>
            <a:off x="7612787" y="1029104"/>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8" name="27 Elipse"/>
          <p:cNvSpPr/>
          <p:nvPr/>
        </p:nvSpPr>
        <p:spPr bwMode="auto">
          <a:xfrm>
            <a:off x="7087116" y="800950"/>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9" name="28 Elipse"/>
          <p:cNvSpPr/>
          <p:nvPr/>
        </p:nvSpPr>
        <p:spPr bwMode="auto">
          <a:xfrm>
            <a:off x="6918783" y="944883"/>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5092123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16</a:t>
            </a:fld>
            <a:endParaRPr lang="es-ES_tradnl" dirty="0"/>
          </a:p>
        </p:txBody>
      </p:sp>
      <p:sp>
        <p:nvSpPr>
          <p:cNvPr id="5" name="4 Rectángulo"/>
          <p:cNvSpPr/>
          <p:nvPr/>
        </p:nvSpPr>
        <p:spPr>
          <a:xfrm>
            <a:off x="35496" y="49188"/>
            <a:ext cx="3024336" cy="4493538"/>
          </a:xfrm>
          <a:prstGeom prst="rect">
            <a:avLst/>
          </a:prstGeom>
          <a:solidFill>
            <a:schemeClr val="bg1">
              <a:lumMod val="65000"/>
            </a:schemeClr>
          </a:solidFill>
          <a:ln>
            <a:solidFill>
              <a:schemeClr val="tx1"/>
            </a:solidFill>
          </a:ln>
          <a:effectLst>
            <a:glow rad="63500">
              <a:schemeClr val="accent6">
                <a:satMod val="175000"/>
                <a:alpha val="40000"/>
              </a:schemeClr>
            </a:glow>
          </a:effectLst>
        </p:spPr>
        <p:txBody>
          <a:bodyPr wrap="square">
            <a:spAutoFit/>
          </a:bodyPr>
          <a:lstStyle/>
          <a:p>
            <a:pPr algn="ctr"/>
            <a:r>
              <a:rPr lang="es-CO" sz="2800" b="1" dirty="0"/>
              <a:t>LEY 1819  </a:t>
            </a:r>
          </a:p>
          <a:p>
            <a:pPr algn="ctr"/>
            <a:r>
              <a:rPr lang="es-CO" sz="2800" b="1" dirty="0"/>
              <a:t>(29-12-16)</a:t>
            </a:r>
          </a:p>
          <a:p>
            <a:endParaRPr lang="es-CO" dirty="0"/>
          </a:p>
          <a:p>
            <a:pPr algn="just"/>
            <a:r>
              <a:rPr lang="es-CO" b="1" dirty="0"/>
              <a:t>Por medio de la cual se adopta una reforma tributaria estructural, se fortalecen los mecanismos para la lucha contra la evasión y la elusión fiscal, y se dictan otras disposiciones.</a:t>
            </a:r>
          </a:p>
        </p:txBody>
      </p:sp>
      <p:sp>
        <p:nvSpPr>
          <p:cNvPr id="6" name="5 CuadroTexto"/>
          <p:cNvSpPr txBox="1"/>
          <p:nvPr/>
        </p:nvSpPr>
        <p:spPr>
          <a:xfrm>
            <a:off x="3635896" y="239946"/>
            <a:ext cx="5400600" cy="4647426"/>
          </a:xfrm>
          <a:prstGeom prst="rect">
            <a:avLst/>
          </a:prstGeom>
          <a:solidFill>
            <a:schemeClr val="bg2">
              <a:lumMod val="60000"/>
              <a:lumOff val="40000"/>
            </a:schemeClr>
          </a:solidFill>
          <a:ln>
            <a:solidFill>
              <a:schemeClr val="tx1"/>
            </a:solidFill>
          </a:ln>
          <a:effectLst>
            <a:glow rad="63500">
              <a:schemeClr val="accent6">
                <a:satMod val="175000"/>
                <a:alpha val="40000"/>
              </a:schemeClr>
            </a:glow>
          </a:effectLst>
        </p:spPr>
        <p:txBody>
          <a:bodyPr wrap="square" rtlCol="0">
            <a:spAutoFit/>
          </a:bodyPr>
          <a:lstStyle/>
          <a:p>
            <a:pPr algn="ctr"/>
            <a:r>
              <a:rPr lang="es-CO" sz="2800" b="1" dirty="0"/>
              <a:t>ARTÍCULO 355. SANEAMIENTO </a:t>
            </a:r>
          </a:p>
          <a:p>
            <a:pPr algn="ctr"/>
            <a:r>
              <a:rPr lang="es-CO" sz="2800" b="1" dirty="0"/>
              <a:t>  CONTABLE. </a:t>
            </a:r>
          </a:p>
          <a:p>
            <a:pPr algn="just"/>
            <a:r>
              <a:rPr lang="es-CO" sz="2400" b="1" dirty="0"/>
              <a:t>Las entidades territoriales deberán adelantar el proceso de depuración contable a que se refiere el artículo 59 de la Ley 17 39 de 2014, modificado por el artículo 261 de la Ley  1753 de 2015. El término para adelantar dicho proceso será de dos (2) años contados a partir de la vigencia de la presente ley. El cumplimiento de esta obligación deberá ser verificado por las contralorías territoriales.</a:t>
            </a:r>
          </a:p>
        </p:txBody>
      </p:sp>
      <p:sp>
        <p:nvSpPr>
          <p:cNvPr id="2" name="1 Flecha curvada hacia arriba"/>
          <p:cNvSpPr/>
          <p:nvPr/>
        </p:nvSpPr>
        <p:spPr bwMode="auto">
          <a:xfrm rot="316080">
            <a:off x="1499411" y="4745297"/>
            <a:ext cx="4451564" cy="846323"/>
          </a:xfrm>
          <a:prstGeom prst="curvedUpArrow">
            <a:avLst/>
          </a:prstGeom>
          <a:solidFill>
            <a:schemeClr val="tx1">
              <a:lumMod val="95000"/>
              <a:lumOff val="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05664757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8A025F99-1DAF-4D1C-906F-3757E7DA4970}" type="slidenum">
              <a:rPr lang="es-ES_tradnl" smtClean="0"/>
              <a:pPr>
                <a:defRPr/>
              </a:pPr>
              <a:t>17</a:t>
            </a:fld>
            <a:endParaRPr lang="es-ES_tradnl" dirty="0"/>
          </a:p>
        </p:txBody>
      </p:sp>
      <p:sp>
        <p:nvSpPr>
          <p:cNvPr id="6" name="2 Rectángulo"/>
          <p:cNvSpPr/>
          <p:nvPr/>
        </p:nvSpPr>
        <p:spPr>
          <a:xfrm>
            <a:off x="125414" y="1993404"/>
            <a:ext cx="3504154" cy="1025090"/>
          </a:xfrm>
          <a:prstGeom prst="rect">
            <a:avLst/>
          </a:prstGeom>
          <a:solidFill>
            <a:srgbClr val="C0504D">
              <a:hueOff val="0"/>
              <a:satOff val="0"/>
              <a:lumOff val="0"/>
              <a:alphaOff val="0"/>
            </a:srgbClr>
          </a:solidFill>
          <a:ln w="25400" cap="flat" cmpd="sng" algn="ctr">
            <a:solidFill>
              <a:schemeClr val="tx1"/>
            </a:solidFill>
            <a:prstDash val="solid"/>
          </a:ln>
          <a:effectLst>
            <a:glow rad="139700">
              <a:schemeClr val="accent4">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r>
              <a:rPr lang="es-CO" sz="2333" b="1" kern="0" dirty="0">
                <a:solidFill>
                  <a:sysClr val="window" lastClr="FFFFFF"/>
                </a:solidFill>
                <a:latin typeface="Calibri"/>
                <a:cs typeface="+mn-cs"/>
              </a:rPr>
              <a:t>PERÍODO DE PREPARACIÓN OBLIGATORIA</a:t>
            </a:r>
          </a:p>
        </p:txBody>
      </p:sp>
      <p:sp>
        <p:nvSpPr>
          <p:cNvPr id="7" name="3 Rectángulo"/>
          <p:cNvSpPr/>
          <p:nvPr/>
        </p:nvSpPr>
        <p:spPr>
          <a:xfrm>
            <a:off x="4795043" y="2065413"/>
            <a:ext cx="4241453" cy="792088"/>
          </a:xfrm>
          <a:prstGeom prst="rect">
            <a:avLst/>
          </a:prstGeom>
          <a:solidFill>
            <a:srgbClr val="C0504D">
              <a:hueOff val="2340759"/>
              <a:satOff val="-2919"/>
              <a:lumOff val="686"/>
              <a:alphaOff val="0"/>
            </a:srgbClr>
          </a:solidFill>
          <a:ln w="25400" cap="flat" cmpd="sng" algn="ctr">
            <a:solidFill>
              <a:schemeClr val="tx1"/>
            </a:solidFill>
            <a:prstDash val="solid"/>
          </a:ln>
          <a:effectLst>
            <a:glow rad="101600">
              <a:schemeClr val="accent4">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r>
              <a:rPr lang="es-CO" sz="2333" b="1" kern="0" dirty="0">
                <a:solidFill>
                  <a:sysClr val="window" lastClr="FFFFFF"/>
                </a:solidFill>
                <a:latin typeface="Calibri"/>
              </a:rPr>
              <a:t>PERÍODO DE APLICACION </a:t>
            </a:r>
          </a:p>
        </p:txBody>
      </p:sp>
      <p:sp>
        <p:nvSpPr>
          <p:cNvPr id="8" name="8 CuadroTexto"/>
          <p:cNvSpPr txBox="1">
            <a:spLocks noChangeArrowheads="1"/>
          </p:cNvSpPr>
          <p:nvPr/>
        </p:nvSpPr>
        <p:spPr bwMode="auto">
          <a:xfrm>
            <a:off x="827584" y="1489348"/>
            <a:ext cx="2297927"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CO" altLang="es-CO" sz="2667" b="1" dirty="0">
                <a:effectLst>
                  <a:outerShdw blurRad="38100" dist="38100" dir="2700000" algn="tl">
                    <a:srgbClr val="000000">
                      <a:alpha val="43137"/>
                    </a:srgbClr>
                  </a:outerShdw>
                </a:effectLst>
                <a:latin typeface="Century Gothic" pitchFamily="34" charset="0"/>
              </a:rPr>
              <a:t>2015  y  2017</a:t>
            </a:r>
          </a:p>
        </p:txBody>
      </p:sp>
      <p:sp>
        <p:nvSpPr>
          <p:cNvPr id="9" name="9 CuadroTexto"/>
          <p:cNvSpPr txBox="1">
            <a:spLocks noChangeArrowheads="1"/>
          </p:cNvSpPr>
          <p:nvPr/>
        </p:nvSpPr>
        <p:spPr bwMode="auto">
          <a:xfrm>
            <a:off x="6012160" y="1489348"/>
            <a:ext cx="137980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CO" altLang="es-CO" sz="2667" b="1" dirty="0">
                <a:effectLst>
                  <a:outerShdw blurRad="38100" dist="38100" dir="2700000" algn="tl">
                    <a:srgbClr val="000000">
                      <a:alpha val="43137"/>
                    </a:srgbClr>
                  </a:outerShdw>
                </a:effectLst>
                <a:latin typeface="Century Gothic" pitchFamily="34" charset="0"/>
              </a:rPr>
              <a:t>2 0 1 8</a:t>
            </a:r>
          </a:p>
        </p:txBody>
      </p:sp>
      <p:sp>
        <p:nvSpPr>
          <p:cNvPr id="10" name="12 Rectángulo"/>
          <p:cNvSpPr>
            <a:spLocks noChangeArrowheads="1"/>
          </p:cNvSpPr>
          <p:nvPr/>
        </p:nvSpPr>
        <p:spPr bwMode="auto">
          <a:xfrm>
            <a:off x="5016050" y="3361556"/>
            <a:ext cx="4020446" cy="2308324"/>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002060"/>
            </a:solidFill>
            <a:prstDash val="solid"/>
            <a:headEnd/>
            <a:tailEnd/>
          </a:ln>
          <a:effectLst>
            <a:glow rad="63500">
              <a:schemeClr val="accent6">
                <a:satMod val="175000"/>
                <a:alpha val="40000"/>
              </a:schemeClr>
            </a:glow>
            <a:outerShdw blurRad="40000" dist="20000" dir="5400000" rotWithShape="0">
              <a:srgbClr val="000000">
                <a:alpha val="38000"/>
              </a:srgbClr>
            </a:outerShdw>
          </a:effectLst>
        </p:spPr>
        <p:txBody>
          <a:bodyPr wrap="square">
            <a:spAutoFit/>
          </a:bodyPr>
          <a:lstStyle/>
          <a:p>
            <a:pPr marL="380985" indent="-380985" fontAlgn="auto">
              <a:spcBef>
                <a:spcPts val="0"/>
              </a:spcBef>
              <a:spcAft>
                <a:spcPts val="0"/>
              </a:spcAft>
              <a:buAutoNum type="arabicPeriod"/>
              <a:defRPr/>
            </a:pPr>
            <a:r>
              <a:rPr lang="es-ES" sz="1800" b="1" kern="0" dirty="0">
                <a:solidFill>
                  <a:sysClr val="windowText" lastClr="000000"/>
                </a:solidFill>
                <a:latin typeface="Calibri"/>
              </a:rPr>
              <a:t>Enero 1: Preparación y determinación de saldos iniciales a 01-01-2018.</a:t>
            </a:r>
          </a:p>
          <a:p>
            <a:pPr marL="380985" indent="-380985" fontAlgn="auto">
              <a:spcBef>
                <a:spcPts val="0"/>
              </a:spcBef>
              <a:spcAft>
                <a:spcPts val="0"/>
              </a:spcAft>
              <a:buAutoNum type="arabicPeriod"/>
              <a:defRPr/>
            </a:pPr>
            <a:r>
              <a:rPr lang="es-ES" sz="1800" b="1" kern="0" dirty="0">
                <a:solidFill>
                  <a:sysClr val="windowText" lastClr="000000"/>
                </a:solidFill>
                <a:latin typeface="Calibri"/>
              </a:rPr>
              <a:t>No se estableció periodo de transición., para la aplicación del marco d</a:t>
            </a:r>
            <a:r>
              <a:rPr lang="es-CO" sz="1800" b="1" kern="0" dirty="0">
                <a:solidFill>
                  <a:sysClr val="windowText" lastClr="000000"/>
                </a:solidFill>
                <a:latin typeface="Calibri"/>
              </a:rPr>
              <a:t>el marco normativo. </a:t>
            </a:r>
          </a:p>
          <a:p>
            <a:pPr marL="380985" indent="-380985" fontAlgn="auto">
              <a:spcBef>
                <a:spcPts val="0"/>
              </a:spcBef>
              <a:spcAft>
                <a:spcPts val="0"/>
              </a:spcAft>
              <a:buAutoNum type="arabicPeriod"/>
              <a:defRPr/>
            </a:pPr>
            <a:r>
              <a:rPr lang="es-CO" sz="1800" b="1" kern="0" dirty="0">
                <a:solidFill>
                  <a:sysClr val="windowText" lastClr="000000"/>
                </a:solidFill>
                <a:latin typeface="Calibri"/>
              </a:rPr>
              <a:t>No hay elaboración de</a:t>
            </a:r>
            <a:r>
              <a:rPr lang="es-CO" sz="1800" b="1" dirty="0"/>
              <a:t> un balance de apertura </a:t>
            </a:r>
            <a:endParaRPr lang="es-ES" sz="2333" b="1" kern="0" dirty="0">
              <a:solidFill>
                <a:sysClr val="windowText" lastClr="000000"/>
              </a:solidFill>
              <a:latin typeface="Calibri"/>
            </a:endParaRPr>
          </a:p>
        </p:txBody>
      </p:sp>
      <p:sp>
        <p:nvSpPr>
          <p:cNvPr id="11" name="20 CuadroTexto"/>
          <p:cNvSpPr txBox="1">
            <a:spLocks noChangeArrowheads="1"/>
          </p:cNvSpPr>
          <p:nvPr/>
        </p:nvSpPr>
        <p:spPr bwMode="auto">
          <a:xfrm>
            <a:off x="35496" y="3577580"/>
            <a:ext cx="4446587" cy="2031325"/>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rgbClr val="002060"/>
            </a:solidFill>
            <a:prstDash val="solid"/>
            <a:headEnd/>
            <a:tailEnd/>
          </a:ln>
          <a:effectLst>
            <a:glow rad="63500">
              <a:schemeClr val="accent6">
                <a:satMod val="175000"/>
                <a:alpha val="40000"/>
              </a:schemeClr>
            </a:glow>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eaLnBrk="1" fontAlgn="auto" hangingPunct="1">
              <a:spcBef>
                <a:spcPts val="0"/>
              </a:spcBef>
              <a:spcAft>
                <a:spcPts val="0"/>
              </a:spcAft>
              <a:defRPr/>
            </a:pPr>
            <a:r>
              <a:rPr lang="es-CO" sz="1800" dirty="0"/>
              <a:t>Actividades</a:t>
            </a:r>
            <a:r>
              <a:rPr lang="es-CO" sz="1800" kern="0" dirty="0">
                <a:solidFill>
                  <a:sysClr val="windowText" lastClr="000000"/>
                </a:solidFill>
                <a:latin typeface="Calibri" pitchFamily="34" charset="0"/>
              </a:rPr>
              <a:t> de </a:t>
            </a:r>
            <a:r>
              <a:rPr lang="es-CO" sz="1800" dirty="0"/>
              <a:t>preparación</a:t>
            </a:r>
            <a:r>
              <a:rPr lang="es-CO" sz="1800" kern="0" dirty="0">
                <a:solidFill>
                  <a:sysClr val="windowText" lastClr="000000"/>
                </a:solidFill>
                <a:latin typeface="Calibri" pitchFamily="34" charset="0"/>
              </a:rPr>
              <a:t>: </a:t>
            </a:r>
            <a:r>
              <a:rPr lang="es-ES_tradnl" sz="1800" dirty="0"/>
              <a:t>Capacitación, Depuración y Determinación de Saldos Iniciales, Definición de Políticas Contables, Ajustes a los Sistemas de Información p</a:t>
            </a:r>
            <a:r>
              <a:rPr lang="es-CO" sz="1800" dirty="0"/>
              <a:t>ara</a:t>
            </a:r>
            <a:r>
              <a:rPr lang="es-CO" sz="1800" kern="0" dirty="0">
                <a:solidFill>
                  <a:sysClr val="windowText" lastClr="000000"/>
                </a:solidFill>
                <a:latin typeface="Calibri" pitchFamily="34" charset="0"/>
              </a:rPr>
              <a:t> la Aplicación del Nuevo </a:t>
            </a:r>
            <a:r>
              <a:rPr lang="es-CO" sz="1800" kern="0" dirty="0">
                <a:solidFill>
                  <a:sysClr val="windowText" lastClr="000000"/>
                </a:solidFill>
                <a:latin typeface="Calibri"/>
                <a:cs typeface="+mn-cs"/>
              </a:rPr>
              <a:t>Marco</a:t>
            </a:r>
            <a:r>
              <a:rPr lang="es-CO" sz="1800" kern="0" dirty="0">
                <a:solidFill>
                  <a:sysClr val="windowText" lastClr="000000"/>
                </a:solidFill>
                <a:latin typeface="Calibri" pitchFamily="34" charset="0"/>
              </a:rPr>
              <a:t> Normativo.</a:t>
            </a:r>
          </a:p>
        </p:txBody>
      </p:sp>
      <p:sp>
        <p:nvSpPr>
          <p:cNvPr id="12" name="8 Flecha derecha"/>
          <p:cNvSpPr/>
          <p:nvPr/>
        </p:nvSpPr>
        <p:spPr>
          <a:xfrm>
            <a:off x="3923928" y="2209428"/>
            <a:ext cx="720080" cy="338770"/>
          </a:xfrm>
          <a:prstGeom prst="rightArrow">
            <a:avLst/>
          </a:prstGeom>
          <a:solidFill>
            <a:schemeClr val="tx1"/>
          </a:solidFill>
          <a:ln>
            <a:solidFill>
              <a:srgbClr val="FFFF00"/>
            </a:solidFill>
          </a:ln>
          <a:effectLst>
            <a:glow rad="635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CO" sz="1917" kern="0">
              <a:solidFill>
                <a:sysClr val="window" lastClr="FFFFFF"/>
              </a:solidFill>
              <a:latin typeface="Calibri"/>
            </a:endParaRPr>
          </a:p>
        </p:txBody>
      </p:sp>
      <p:sp>
        <p:nvSpPr>
          <p:cNvPr id="13" name="9 Flecha izquierda y derecha"/>
          <p:cNvSpPr/>
          <p:nvPr/>
        </p:nvSpPr>
        <p:spPr>
          <a:xfrm>
            <a:off x="539552" y="3073524"/>
            <a:ext cx="2760307" cy="413085"/>
          </a:xfrm>
          <a:prstGeom prst="leftRightArrow">
            <a:avLst/>
          </a:prstGeom>
          <a:solidFill>
            <a:srgbClr val="C0504D">
              <a:hueOff val="0"/>
              <a:satOff val="0"/>
              <a:lumOff val="0"/>
              <a:alphaOff val="0"/>
            </a:srgbClr>
          </a:solidFill>
          <a:ln w="25400" cap="flat" cmpd="sng" algn="ctr">
            <a:solidFill>
              <a:schemeClr val="tx1"/>
            </a:solidFill>
            <a:prstDash val="solid"/>
          </a:ln>
          <a:effectLst>
            <a:glow rad="63500">
              <a:schemeClr val="accent6">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endParaRPr lang="es-CO" sz="2667" kern="0">
              <a:solidFill>
                <a:sysClr val="window" lastClr="FFFFFF"/>
              </a:solidFill>
              <a:latin typeface="Calibri"/>
              <a:cs typeface="+mn-cs"/>
            </a:endParaRPr>
          </a:p>
        </p:txBody>
      </p:sp>
      <p:sp>
        <p:nvSpPr>
          <p:cNvPr id="14" name="10 Flecha izquierda y derecha"/>
          <p:cNvSpPr/>
          <p:nvPr/>
        </p:nvSpPr>
        <p:spPr>
          <a:xfrm>
            <a:off x="5628117" y="2929508"/>
            <a:ext cx="2760307" cy="359833"/>
          </a:xfrm>
          <a:prstGeom prst="leftRightArrow">
            <a:avLst/>
          </a:prstGeom>
          <a:solidFill>
            <a:srgbClr val="C0504D">
              <a:hueOff val="2340759"/>
              <a:satOff val="-2919"/>
              <a:lumOff val="686"/>
              <a:alphaOff val="0"/>
            </a:srgbClr>
          </a:solidFill>
          <a:ln w="25400" cap="flat" cmpd="sng" algn="ctr">
            <a:solidFill>
              <a:schemeClr val="tx1"/>
            </a:solidFill>
            <a:prstDash val="solid"/>
          </a:ln>
          <a:effectLst>
            <a:glow rad="63500">
              <a:schemeClr val="accent6">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endParaRPr lang="es-CO" sz="2667" kern="0">
              <a:solidFill>
                <a:sysClr val="window" lastClr="FFFFFF"/>
              </a:solidFill>
              <a:latin typeface="Calibri"/>
              <a:cs typeface="+mn-cs"/>
            </a:endParaRPr>
          </a:p>
        </p:txBody>
      </p:sp>
      <p:sp>
        <p:nvSpPr>
          <p:cNvPr id="15" name="Rectángulo 14"/>
          <p:cNvSpPr/>
          <p:nvPr/>
        </p:nvSpPr>
        <p:spPr>
          <a:xfrm>
            <a:off x="125413" y="49188"/>
            <a:ext cx="7866967" cy="523220"/>
          </a:xfrm>
          <a:prstGeom prst="rect">
            <a:avLst/>
          </a:prstGeom>
        </p:spPr>
        <p:txBody>
          <a:bodyPr wrap="square">
            <a:spAutoFit/>
          </a:bodyPr>
          <a:lstStyle/>
          <a:p>
            <a:pPr algn="ctr"/>
            <a:r>
              <a:rPr lang="es-ES" sz="2800" b="1" dirty="0">
                <a:solidFill>
                  <a:schemeClr val="bg1"/>
                </a:solidFill>
                <a:latin typeface="+mn-lt"/>
              </a:rPr>
              <a:t>CRONOGRAMA PARA ENTIDADES DE GOBIERNO</a:t>
            </a:r>
            <a:endParaRPr lang="es-CO" sz="2800" dirty="0">
              <a:solidFill>
                <a:schemeClr val="bg1"/>
              </a:solidFill>
              <a:latin typeface="+mn-lt"/>
            </a:endParaRPr>
          </a:p>
        </p:txBody>
      </p:sp>
      <p:sp>
        <p:nvSpPr>
          <p:cNvPr id="16" name="15 Flecha derecha"/>
          <p:cNvSpPr/>
          <p:nvPr/>
        </p:nvSpPr>
        <p:spPr>
          <a:xfrm>
            <a:off x="125413" y="90665"/>
            <a:ext cx="8695059" cy="1974747"/>
          </a:xfrm>
          <a:prstGeom prst="rightArrow">
            <a:avLst/>
          </a:prstGeom>
          <a:ln>
            <a:solidFill>
              <a:schemeClr val="tx1"/>
            </a:solidFill>
          </a:ln>
          <a:effectLst>
            <a:glow rad="63500">
              <a:schemeClr val="accent4">
                <a:satMod val="175000"/>
                <a:alpha val="40000"/>
              </a:schemeClr>
            </a:glow>
          </a:effectLst>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17" name="16 Grupo"/>
          <p:cNvGrpSpPr/>
          <p:nvPr/>
        </p:nvGrpSpPr>
        <p:grpSpPr>
          <a:xfrm>
            <a:off x="3851920" y="18657"/>
            <a:ext cx="4140460" cy="2838843"/>
            <a:chOff x="3343920" y="647312"/>
            <a:chExt cx="4140460" cy="2725359"/>
          </a:xfrm>
        </p:grpSpPr>
        <p:sp>
          <p:nvSpPr>
            <p:cNvPr id="18" name="17 Rectángulo"/>
            <p:cNvSpPr/>
            <p:nvPr/>
          </p:nvSpPr>
          <p:spPr>
            <a:xfrm>
              <a:off x="4287043" y="2045996"/>
              <a:ext cx="3028156" cy="132667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18 Rectángulo"/>
            <p:cNvSpPr/>
            <p:nvPr/>
          </p:nvSpPr>
          <p:spPr>
            <a:xfrm>
              <a:off x="3343920" y="647312"/>
              <a:ext cx="4140460" cy="127364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213360" rIns="0" bIns="213360" numCol="1" spcCol="1270" anchor="ctr" anchorCtr="0">
              <a:noAutofit/>
            </a:bodyPr>
            <a:lstStyle/>
            <a:p>
              <a:pPr lvl="0" algn="ctr" defTabSz="933450">
                <a:lnSpc>
                  <a:spcPct val="90000"/>
                </a:lnSpc>
                <a:spcBef>
                  <a:spcPct val="0"/>
                </a:spcBef>
                <a:spcAft>
                  <a:spcPct val="35000"/>
                </a:spcAft>
              </a:pPr>
              <a:endParaRPr lang="es-ES" sz="2400" b="1" kern="1200" dirty="0"/>
            </a:p>
            <a:p>
              <a:pPr lvl="0" algn="ctr" defTabSz="933450">
                <a:lnSpc>
                  <a:spcPct val="90000"/>
                </a:lnSpc>
                <a:spcBef>
                  <a:spcPct val="0"/>
                </a:spcBef>
                <a:spcAft>
                  <a:spcPct val="35000"/>
                </a:spcAft>
              </a:pPr>
              <a:endParaRPr lang="es-ES" sz="2400" b="1" dirty="0"/>
            </a:p>
            <a:p>
              <a:pPr lvl="0" algn="ctr" defTabSz="933450">
                <a:lnSpc>
                  <a:spcPct val="90000"/>
                </a:lnSpc>
                <a:spcBef>
                  <a:spcPct val="0"/>
                </a:spcBef>
                <a:spcAft>
                  <a:spcPct val="35000"/>
                </a:spcAft>
              </a:pPr>
              <a:r>
                <a:rPr lang="es-ES" sz="2400" b="1" kern="1200" dirty="0"/>
                <a:t>Este proceso  involucra  a todas las entidades de Gobierno del Sector </a:t>
              </a:r>
              <a:r>
                <a:rPr lang="es-ES" sz="2400" b="1" dirty="0"/>
                <a:t>P</a:t>
              </a:r>
              <a:r>
                <a:rPr lang="es-ES" sz="2400" b="1" kern="1200" dirty="0"/>
                <a:t>úblico </a:t>
              </a:r>
            </a:p>
          </p:txBody>
        </p:sp>
      </p:grpSp>
      <p:grpSp>
        <p:nvGrpSpPr>
          <p:cNvPr id="20" name="19 Grupo"/>
          <p:cNvGrpSpPr/>
          <p:nvPr/>
        </p:nvGrpSpPr>
        <p:grpSpPr>
          <a:xfrm>
            <a:off x="395535" y="18657"/>
            <a:ext cx="3964261" cy="1326675"/>
            <a:chOff x="-415573" y="2045996"/>
            <a:chExt cx="3964261" cy="1326675"/>
          </a:xfrm>
        </p:grpSpPr>
        <p:sp>
          <p:nvSpPr>
            <p:cNvPr id="21" name="20 Rectángulo"/>
            <p:cNvSpPr/>
            <p:nvPr/>
          </p:nvSpPr>
          <p:spPr>
            <a:xfrm>
              <a:off x="520532" y="2045996"/>
              <a:ext cx="3028156" cy="132667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21 Rectángulo"/>
            <p:cNvSpPr/>
            <p:nvPr/>
          </p:nvSpPr>
          <p:spPr>
            <a:xfrm>
              <a:off x="-415573" y="2045996"/>
              <a:ext cx="3456385" cy="132667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213360" rIns="0" bIns="213360" numCol="1" spcCol="1270" anchor="ctr" anchorCtr="0">
              <a:noAutofit/>
            </a:bodyPr>
            <a:lstStyle/>
            <a:p>
              <a:pPr lvl="0" algn="ctr" defTabSz="933450">
                <a:lnSpc>
                  <a:spcPct val="90000"/>
                </a:lnSpc>
                <a:spcBef>
                  <a:spcPct val="0"/>
                </a:spcBef>
                <a:spcAft>
                  <a:spcPct val="35000"/>
                </a:spcAft>
              </a:pPr>
              <a:endParaRPr lang="es-ES" sz="2500" b="1" kern="1200" dirty="0">
                <a:solidFill>
                  <a:srgbClr val="C00000"/>
                </a:solidFill>
              </a:endParaRPr>
            </a:p>
            <a:p>
              <a:pPr lvl="0" algn="ctr" defTabSz="933450">
                <a:lnSpc>
                  <a:spcPct val="90000"/>
                </a:lnSpc>
                <a:spcBef>
                  <a:spcPct val="0"/>
                </a:spcBef>
                <a:spcAft>
                  <a:spcPct val="35000"/>
                </a:spcAft>
              </a:pPr>
              <a:r>
                <a:rPr lang="es-ES" sz="2500" b="1" kern="1200" dirty="0">
                  <a:solidFill>
                    <a:srgbClr val="C00000"/>
                  </a:solidFill>
                </a:rPr>
                <a:t>Su entidad no es la única!</a:t>
              </a:r>
            </a:p>
          </p:txBody>
        </p:sp>
      </p:grpSp>
    </p:spTree>
    <p:extLst>
      <p:ext uri="{BB962C8B-B14F-4D97-AF65-F5344CB8AC3E}">
        <p14:creationId xmlns:p14="http://schemas.microsoft.com/office/powerpoint/2010/main" val="1808568873"/>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2000"/>
                                        <p:tgtEl>
                                          <p:spTgt spid="7"/>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2000"/>
                                        <p:tgtEl>
                                          <p:spTgt spid="9"/>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heel(1)">
                                      <p:cBhvr>
                                        <p:cTn id="30" dur="2000"/>
                                        <p:tgtEl>
                                          <p:spTgt spid="12"/>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heel(1)">
                                      <p:cBhvr>
                                        <p:cTn id="3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animBg="1"/>
      <p:bldP spid="11" grpId="0" animBg="1"/>
      <p:bldP spid="12"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fld id="{2F152DCA-CD82-48DD-BE7C-A5D938300626}" type="slidenum">
              <a:rPr lang="es-ES_tradnl" smtClean="0"/>
              <a:pPr/>
              <a:t>18</a:t>
            </a:fld>
            <a:endParaRPr lang="es-ES_tradnl"/>
          </a:p>
        </p:txBody>
      </p:sp>
      <p:pic>
        <p:nvPicPr>
          <p:cNvPr id="1026" name="Picture 2" descr="C:\Users\pbohorquez\Downloads\Pregunta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4980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8844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fld id="{2F152DCA-CD82-48DD-BE7C-A5D938300626}" type="slidenum">
              <a:rPr lang="es-ES_tradnl" smtClean="0"/>
              <a:pPr/>
              <a:t>19</a:t>
            </a:fld>
            <a:endParaRPr lang="es-ES_tradnl"/>
          </a:p>
        </p:txBody>
      </p:sp>
      <p:pic>
        <p:nvPicPr>
          <p:cNvPr id="2050" name="Picture 2" descr="C:\Users\pbohorquez\Downloads\Pregunta2.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3999" cy="5089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34870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2</a:t>
            </a:fld>
            <a:endParaRPr lang="es-ES_tradnl" dirty="0"/>
          </a:p>
        </p:txBody>
      </p:sp>
      <p:sp>
        <p:nvSpPr>
          <p:cNvPr id="5" name="AutoShape 5" descr="Resultado de imagen para inc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06" y="2209428"/>
            <a:ext cx="9151806" cy="3505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6" descr="Resultado de imagen para universidad centra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68144" y="-22820"/>
            <a:ext cx="3263166"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2536" y="-24253"/>
            <a:ext cx="3537826" cy="2205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530020" y="160339"/>
            <a:ext cx="2088232" cy="1977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93404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fld id="{2F152DCA-CD82-48DD-BE7C-A5D938300626}" type="slidenum">
              <a:rPr lang="es-ES_tradnl" smtClean="0"/>
              <a:pPr/>
              <a:t>20</a:t>
            </a:fld>
            <a:endParaRPr lang="es-ES_tradnl"/>
          </a:p>
        </p:txBody>
      </p:sp>
      <p:pic>
        <p:nvPicPr>
          <p:cNvPr id="3074" name="Picture 2" descr="C:\Users\pbohorquez\Downloads\Pregunta3.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2820"/>
            <a:ext cx="9144000"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5452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fld id="{2F152DCA-CD82-48DD-BE7C-A5D938300626}" type="slidenum">
              <a:rPr lang="es-ES_tradnl" smtClean="0"/>
              <a:pPr/>
              <a:t>21</a:t>
            </a:fld>
            <a:endParaRPr lang="es-ES_tradnl"/>
          </a:p>
        </p:txBody>
      </p:sp>
      <p:pic>
        <p:nvPicPr>
          <p:cNvPr id="4098" name="Picture 2" descr="C:\Users\pbohorquez\Downloads\Pregunta4.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
            <a:ext cx="9144000" cy="5017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31541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fld id="{2F152DCA-CD82-48DD-BE7C-A5D938300626}" type="slidenum">
              <a:rPr lang="es-ES_tradnl" smtClean="0"/>
              <a:pPr/>
              <a:t>22</a:t>
            </a:fld>
            <a:endParaRPr lang="es-ES_tradnl"/>
          </a:p>
        </p:txBody>
      </p:sp>
      <p:pic>
        <p:nvPicPr>
          <p:cNvPr id="5122" name="Picture 2" descr="C:\Users\pbohorquez\Downloads\Pregunta5.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5017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5044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fld id="{2F152DCA-CD82-48DD-BE7C-A5D938300626}" type="slidenum">
              <a:rPr lang="es-ES_tradnl" smtClean="0"/>
              <a:pPr/>
              <a:t>23</a:t>
            </a:fld>
            <a:endParaRPr lang="es-ES_tradnl"/>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3999" cy="499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591419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fld id="{2F152DCA-CD82-48DD-BE7C-A5D938300626}" type="slidenum">
              <a:rPr lang="es-ES_tradnl" smtClean="0"/>
              <a:pPr/>
              <a:t>24</a:t>
            </a:fld>
            <a:endParaRPr lang="es-ES_tradnl"/>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512" y="-22820"/>
            <a:ext cx="9205563"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23322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fld id="{2F152DCA-CD82-48DD-BE7C-A5D938300626}" type="slidenum">
              <a:rPr lang="es-ES_tradnl" smtClean="0"/>
              <a:pPr/>
              <a:t>25</a:t>
            </a:fld>
            <a:endParaRPr lang="es-ES_tradnl"/>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2820"/>
            <a:ext cx="9144000"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532645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fld id="{2F152DCA-CD82-48DD-BE7C-A5D938300626}" type="slidenum">
              <a:rPr lang="es-ES_tradnl" smtClean="0"/>
              <a:pPr/>
              <a:t>26</a:t>
            </a:fld>
            <a:endParaRPr lang="es-ES_tradnl"/>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2820"/>
            <a:ext cx="9143999" cy="5187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50507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fld id="{2F152DCA-CD82-48DD-BE7C-A5D938300626}" type="slidenum">
              <a:rPr lang="es-ES_tradnl" smtClean="0"/>
              <a:pPr/>
              <a:t>27</a:t>
            </a:fld>
            <a:endParaRPr lang="es-ES_tradnl"/>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94827"/>
            <a:ext cx="9144000"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649829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fld id="{2F152DCA-CD82-48DD-BE7C-A5D938300626}" type="slidenum">
              <a:rPr lang="es-ES_tradnl" smtClean="0"/>
              <a:pPr/>
              <a:t>28</a:t>
            </a:fld>
            <a:endParaRPr lang="es-ES_tradnl"/>
          </a:p>
        </p:txBody>
      </p:sp>
      <p:pic>
        <p:nvPicPr>
          <p:cNvPr id="7" name="Imagen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84323" y="-22820"/>
            <a:ext cx="2232248" cy="1584176"/>
          </a:xfrm>
          <a:prstGeom prst="rect">
            <a:avLst/>
          </a:prstGeom>
        </p:spPr>
      </p:pic>
      <p:sp>
        <p:nvSpPr>
          <p:cNvPr id="9" name="8 Rectángulo"/>
          <p:cNvSpPr/>
          <p:nvPr/>
        </p:nvSpPr>
        <p:spPr bwMode="auto">
          <a:xfrm>
            <a:off x="35495" y="3289548"/>
            <a:ext cx="9001001" cy="1800200"/>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s-CO" sz="2800" b="1" dirty="0">
                <a:solidFill>
                  <a:schemeClr val="bg1"/>
                </a:solidFill>
                <a:latin typeface="Times New Roman" pitchFamily="18" charset="0"/>
              </a:rPr>
              <a:t>RESOLUCIÓN 193 </a:t>
            </a:r>
            <a:r>
              <a:rPr lang="es-CO" sz="2000" b="1" dirty="0">
                <a:solidFill>
                  <a:schemeClr val="bg1"/>
                </a:solidFill>
                <a:latin typeface="Times New Roman" pitchFamily="18" charset="0"/>
              </a:rPr>
              <a:t>(5-05-16)</a:t>
            </a:r>
            <a:endParaRPr lang="es-CO" sz="2800" dirty="0">
              <a:solidFill>
                <a:schemeClr val="bg1"/>
              </a:solidFill>
            </a:endParaRPr>
          </a:p>
          <a:p>
            <a:pPr algn="ctr"/>
            <a:r>
              <a:rPr lang="es-CO" sz="2600" b="1" dirty="0">
                <a:solidFill>
                  <a:schemeClr val="bg1"/>
                </a:solidFill>
                <a:latin typeface="Times New Roman" pitchFamily="18" charset="0"/>
              </a:rPr>
              <a:t>Incorpora en los Procedimientos Transversales del Régimen de Contabilidad Pública, el Procedimiento para la Evaluación del Control Interno Contable</a:t>
            </a:r>
          </a:p>
        </p:txBody>
      </p:sp>
      <p:sp>
        <p:nvSpPr>
          <p:cNvPr id="12" name="Rectángulo 3"/>
          <p:cNvSpPr/>
          <p:nvPr/>
        </p:nvSpPr>
        <p:spPr>
          <a:xfrm>
            <a:off x="35495" y="1"/>
            <a:ext cx="3248827" cy="1057299"/>
          </a:xfrm>
          <a:prstGeom prst="rect">
            <a:avLst/>
          </a:prstGeom>
          <a:solidFill>
            <a:schemeClr val="bg2">
              <a:lumMod val="60000"/>
              <a:lumOff val="40000"/>
            </a:schemeClr>
          </a:solidFill>
          <a:ln>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4000" b="1" dirty="0">
                <a:solidFill>
                  <a:schemeClr val="tx1"/>
                </a:solidFill>
              </a:rPr>
              <a:t> </a:t>
            </a:r>
            <a:r>
              <a:rPr lang="es-CO" sz="3600" b="1" dirty="0">
                <a:solidFill>
                  <a:schemeClr val="tx1"/>
                </a:solidFill>
              </a:rPr>
              <a:t>CONTROL   INTERNO </a:t>
            </a:r>
          </a:p>
        </p:txBody>
      </p:sp>
      <p:sp>
        <p:nvSpPr>
          <p:cNvPr id="13" name="Cinta perforada 9"/>
          <p:cNvSpPr/>
          <p:nvPr/>
        </p:nvSpPr>
        <p:spPr>
          <a:xfrm>
            <a:off x="1907704" y="1633364"/>
            <a:ext cx="6205918" cy="1512168"/>
          </a:xfrm>
          <a:prstGeom prst="flowChartPunchedTape">
            <a:avLst/>
          </a:prstGeom>
          <a:solidFill>
            <a:schemeClr val="bg1">
              <a:lumMod val="65000"/>
            </a:schemeClr>
          </a:solidFill>
          <a:ln>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CO" sz="2800" b="1" i="1" dirty="0">
                <a:solidFill>
                  <a:schemeClr val="bg1"/>
                </a:solidFill>
              </a:rPr>
              <a:t>RESPONSABILIDAD Y COMPROMISO DE  TODOS  Y  PARA  …  T  O  D  O  S</a:t>
            </a:r>
          </a:p>
        </p:txBody>
      </p:sp>
      <p:sp>
        <p:nvSpPr>
          <p:cNvPr id="6" name="5 Flecha curvada hacia la derecha"/>
          <p:cNvSpPr/>
          <p:nvPr/>
        </p:nvSpPr>
        <p:spPr bwMode="auto">
          <a:xfrm>
            <a:off x="125413" y="1129307"/>
            <a:ext cx="1721723" cy="1800201"/>
          </a:xfrm>
          <a:prstGeom prst="curvedRightArrow">
            <a:avLst/>
          </a:prstGeom>
          <a:solidFill>
            <a:schemeClr val="accent4">
              <a:lumMod val="50000"/>
              <a:lumOff val="50000"/>
            </a:schemeClr>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16571" y="0"/>
            <a:ext cx="3663941" cy="1489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96221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fld id="{2F152DCA-CD82-48DD-BE7C-A5D938300626}" type="slidenum">
              <a:rPr lang="es-ES_tradnl" smtClean="0"/>
              <a:pPr/>
              <a:t>29</a:t>
            </a:fld>
            <a:endParaRPr lang="es-ES_tradnl"/>
          </a:p>
        </p:txBody>
      </p:sp>
      <p:sp>
        <p:nvSpPr>
          <p:cNvPr id="6" name="Título 1"/>
          <p:cNvSpPr txBox="1">
            <a:spLocks/>
          </p:cNvSpPr>
          <p:nvPr/>
        </p:nvSpPr>
        <p:spPr>
          <a:xfrm>
            <a:off x="865335" y="-22820"/>
            <a:ext cx="8819233" cy="733791"/>
          </a:xfrm>
          <a:prstGeom prst="rect">
            <a:avLst/>
          </a:prstGeom>
        </p:spPr>
        <p:txBody>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CO" kern="0" dirty="0"/>
              <a:t>Importancia de la Resolución 193 de 2016</a:t>
            </a:r>
          </a:p>
        </p:txBody>
      </p:sp>
      <p:graphicFrame>
        <p:nvGraphicFramePr>
          <p:cNvPr id="7" name="Marcador de contenido 4"/>
          <p:cNvGraphicFramePr>
            <a:graphicFrameLocks/>
          </p:cNvGraphicFramePr>
          <p:nvPr>
            <p:extLst>
              <p:ext uri="{D42A27DB-BD31-4B8C-83A1-F6EECF244321}">
                <p14:modId xmlns:p14="http://schemas.microsoft.com/office/powerpoint/2010/main" val="3356382312"/>
              </p:ext>
            </p:extLst>
          </p:nvPr>
        </p:nvGraphicFramePr>
        <p:xfrm>
          <a:off x="107504" y="374204"/>
          <a:ext cx="9066224" cy="5579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742741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3</a:t>
            </a:fld>
            <a:endParaRPr lang="es-ES_tradnl"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1601" y="49188"/>
            <a:ext cx="7272808" cy="526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138964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9050" y="2161227"/>
            <a:ext cx="9144000" cy="1200329"/>
          </a:xfrm>
          <a:prstGeom prst="rect">
            <a:avLst/>
          </a:prstGeom>
          <a:noFill/>
        </p:spPr>
        <p:txBody>
          <a:bodyPr wrap="square" rtlCol="0">
            <a:spAutoFit/>
          </a:bodyPr>
          <a:lstStyle/>
          <a:p>
            <a:pPr algn="ctr"/>
            <a:r>
              <a:rPr lang="es-CO" sz="3600" b="1" dirty="0">
                <a:solidFill>
                  <a:schemeClr val="bg1"/>
                </a:solidFill>
                <a:latin typeface="+mn-lt"/>
              </a:rPr>
              <a:t>EVALUACIÓN DEL CONTROL INTERNO CONTABLE</a:t>
            </a:r>
          </a:p>
        </p:txBody>
      </p:sp>
      <p:sp>
        <p:nvSpPr>
          <p:cNvPr id="6" name="WordArt 5"/>
          <p:cNvSpPr>
            <a:spLocks noChangeArrowheads="1" noChangeShapeType="1" noTextEdit="1"/>
          </p:cNvSpPr>
          <p:nvPr/>
        </p:nvSpPr>
        <p:spPr bwMode="auto">
          <a:xfrm>
            <a:off x="1280368" y="913284"/>
            <a:ext cx="6604000" cy="5254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s-ES" sz="2400" kern="10" dirty="0">
                <a:effectLst>
                  <a:outerShdw blurRad="38100" dist="19049" dir="2700000" algn="tl" rotWithShape="0">
                    <a:schemeClr val="tx1">
                      <a:alpha val="39998"/>
                    </a:schemeClr>
                  </a:outerShdw>
                </a:effectLst>
                <a:latin typeface="Impact"/>
              </a:rPr>
              <a:t>RIESGO CONTABLE</a:t>
            </a:r>
          </a:p>
        </p:txBody>
      </p:sp>
      <p:sp>
        <p:nvSpPr>
          <p:cNvPr id="7" name="6 CuadroTexto"/>
          <p:cNvSpPr txBox="1"/>
          <p:nvPr/>
        </p:nvSpPr>
        <p:spPr>
          <a:xfrm>
            <a:off x="179512" y="133390"/>
            <a:ext cx="8496944" cy="707886"/>
          </a:xfrm>
          <a:prstGeom prst="rect">
            <a:avLst/>
          </a:prstGeom>
          <a:noFill/>
        </p:spPr>
        <p:txBody>
          <a:bodyPr wrap="square" rtlCol="0">
            <a:spAutoFit/>
          </a:bodyPr>
          <a:lstStyle/>
          <a:p>
            <a:pPr algn="ctr"/>
            <a:r>
              <a:rPr lang="es-CO" sz="4000" b="1" dirty="0"/>
              <a:t>CONTROL INTERNO CONTABLE  </a:t>
            </a:r>
          </a:p>
        </p:txBody>
      </p:sp>
      <p:sp>
        <p:nvSpPr>
          <p:cNvPr id="8" name="7 Flecha curvada hacia la izquierda"/>
          <p:cNvSpPr/>
          <p:nvPr/>
        </p:nvSpPr>
        <p:spPr bwMode="auto">
          <a:xfrm>
            <a:off x="7884368" y="337220"/>
            <a:ext cx="1163568" cy="1101525"/>
          </a:xfrm>
          <a:prstGeom prst="curvedLeftArrow">
            <a:avLst/>
          </a:prstGeom>
          <a:solidFill>
            <a:schemeClr val="bg1">
              <a:lumMod val="65000"/>
            </a:schemeClr>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pic>
        <p:nvPicPr>
          <p:cNvPr id="1126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512" y="1033493"/>
            <a:ext cx="2444750" cy="117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36512" y="3428915"/>
            <a:ext cx="9180512" cy="2169825"/>
          </a:xfrm>
          <a:prstGeom prst="rect">
            <a:avLst/>
          </a:prstGeom>
        </p:spPr>
        <p:txBody>
          <a:bodyPr wrap="square">
            <a:spAutoFit/>
          </a:bodyPr>
          <a:lstStyle/>
          <a:p>
            <a:pPr algn="just"/>
            <a:r>
              <a:rPr lang="es-ES" altLang="es-CO" sz="2600" b="1" dirty="0">
                <a:solidFill>
                  <a:srgbClr val="000000"/>
                </a:solidFill>
                <a:latin typeface="Arial" panose="020B0604020202020204" pitchFamily="34" charset="0"/>
              </a:rPr>
              <a:t>Representa la posibilidad de ocurrencia de eventos, tanto internos como externos, </a:t>
            </a:r>
            <a:r>
              <a:rPr lang="es-ES" altLang="es-CO" sz="2600" b="1" i="1" u="sng" dirty="0">
                <a:solidFill>
                  <a:srgbClr val="002060"/>
                </a:solidFill>
                <a:latin typeface="Arial" panose="020B0604020202020204" pitchFamily="34" charset="0"/>
              </a:rPr>
              <a:t>que tienen la probabilidad de afectar o impedir el logro de información contable con las características de</a:t>
            </a:r>
            <a:r>
              <a:rPr lang="es-ES" altLang="es-CO" sz="2600" b="1" dirty="0">
                <a:solidFill>
                  <a:schemeClr val="accent5">
                    <a:lumMod val="50000"/>
                  </a:schemeClr>
                </a:solidFill>
                <a:latin typeface="Arial" panose="020B0604020202020204" pitchFamily="34" charset="0"/>
              </a:rPr>
              <a:t> </a:t>
            </a:r>
            <a:r>
              <a:rPr lang="es-ES" altLang="es-CO" sz="2600" b="1" dirty="0">
                <a:latin typeface="Arial" panose="020B0604020202020204" pitchFamily="34" charset="0"/>
              </a:rPr>
              <a:t>confiabilidad, relevancia y comprensibilidad</a:t>
            </a:r>
            <a:r>
              <a:rPr lang="es-ES" altLang="es-CO" sz="2600" b="1" dirty="0">
                <a:solidFill>
                  <a:srgbClr val="000000"/>
                </a:solidFill>
                <a:latin typeface="Arial" panose="020B0604020202020204" pitchFamily="34" charset="0"/>
              </a:rPr>
              <a:t>.</a:t>
            </a:r>
            <a:r>
              <a:rPr lang="es-ES" altLang="es-CO" sz="2600" b="1" dirty="0">
                <a:solidFill>
                  <a:srgbClr val="000000"/>
                </a:solidFill>
                <a:latin typeface="Tahoma" panose="020B0604030504040204" pitchFamily="34" charset="0"/>
              </a:rPr>
              <a:t> </a:t>
            </a:r>
            <a:endParaRPr lang="es-CO" sz="2600" b="1" dirty="0"/>
          </a:p>
        </p:txBody>
      </p:sp>
    </p:spTree>
    <p:extLst>
      <p:ext uri="{BB962C8B-B14F-4D97-AF65-F5344CB8AC3E}">
        <p14:creationId xmlns:p14="http://schemas.microsoft.com/office/powerpoint/2010/main" val="4293313231"/>
      </p:ext>
    </p:extLst>
  </p:cSld>
  <p:clrMapOvr>
    <a:masterClrMapping/>
  </p:clrMapOvr>
  <mc:AlternateContent xmlns:mc="http://schemas.openxmlformats.org/markup-compatibility/2006" xmlns:p14="http://schemas.microsoft.com/office/powerpoint/2010/main">
    <mc:Choice Requires="p14">
      <p:transition spd="slow" advTm="0">
        <p14:doors dir="vert"/>
      </p:transition>
    </mc:Choice>
    <mc:Fallback xmlns="">
      <p:transition spd="slow" advTm="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31</a:t>
            </a:fld>
            <a:endParaRPr lang="es-ES_tradnl" dirty="0"/>
          </a:p>
        </p:txBody>
      </p:sp>
      <p:pic>
        <p:nvPicPr>
          <p:cNvPr id="5" name="4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512" y="1209011"/>
            <a:ext cx="3384376" cy="4456801"/>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6 Proceso"/>
          <p:cNvSpPr/>
          <p:nvPr/>
        </p:nvSpPr>
        <p:spPr bwMode="auto">
          <a:xfrm>
            <a:off x="179512" y="121196"/>
            <a:ext cx="3384376" cy="504056"/>
          </a:xfrm>
          <a:prstGeom prst="flowChartProcess">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400" b="1" dirty="0">
                <a:latin typeface="+mn-lt"/>
              </a:rPr>
              <a:t>Resolución 357 de 2008</a:t>
            </a:r>
          </a:p>
        </p:txBody>
      </p:sp>
      <p:sp>
        <p:nvSpPr>
          <p:cNvPr id="8" name="7 Flecha abajo"/>
          <p:cNvSpPr/>
          <p:nvPr/>
        </p:nvSpPr>
        <p:spPr bwMode="auto">
          <a:xfrm>
            <a:off x="1547664" y="769268"/>
            <a:ext cx="484632" cy="360040"/>
          </a:xfrm>
          <a:prstGeom prst="downArrow">
            <a:avLst/>
          </a:prstGeom>
          <a:solidFill>
            <a:schemeClr val="bg2">
              <a:lumMod val="60000"/>
              <a:lumOff val="40000"/>
            </a:schemeClr>
          </a:solidFill>
          <a:ln w="9525" cap="flat" cmpd="sng" algn="ctr">
            <a:solidFill>
              <a:srgbClr val="FFFF00"/>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9" name="8 Proceso"/>
          <p:cNvSpPr/>
          <p:nvPr/>
        </p:nvSpPr>
        <p:spPr bwMode="auto">
          <a:xfrm>
            <a:off x="5436096" y="121196"/>
            <a:ext cx="3558508" cy="504056"/>
          </a:xfrm>
          <a:prstGeom prst="flowChartProcess">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400" b="1" dirty="0">
                <a:latin typeface="+mn-lt"/>
              </a:rPr>
              <a:t>Resolución 193 de 2016</a:t>
            </a:r>
          </a:p>
        </p:txBody>
      </p:sp>
      <p:pic>
        <p:nvPicPr>
          <p:cNvPr id="1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5400000">
            <a:off x="4992403" y="1645008"/>
            <a:ext cx="4445893" cy="3558509"/>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5 Flecha derecha"/>
          <p:cNvSpPr/>
          <p:nvPr/>
        </p:nvSpPr>
        <p:spPr bwMode="auto">
          <a:xfrm>
            <a:off x="3707904" y="2785492"/>
            <a:ext cx="1584176" cy="720080"/>
          </a:xfrm>
          <a:prstGeom prst="rightArrow">
            <a:avLst/>
          </a:prstGeom>
          <a:solidFill>
            <a:schemeClr val="bg2">
              <a:lumMod val="40000"/>
              <a:lumOff val="60000"/>
            </a:schemeClr>
          </a:solidFill>
          <a:ln w="9525" cap="flat" cmpd="sng" algn="ctr">
            <a:solidFill>
              <a:srgbClr val="FF6600"/>
            </a:solidFill>
            <a:prstDash val="solid"/>
            <a:round/>
            <a:headEnd type="none" w="med" len="med"/>
            <a:tailEnd type="none" w="med" len="med"/>
          </a:ln>
          <a:effectLst>
            <a:glow rad="63500">
              <a:schemeClr val="accent6">
                <a:satMod val="175000"/>
                <a:alpha val="40000"/>
              </a:schemeClr>
            </a:glow>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12" name="7 Flecha abajo"/>
          <p:cNvSpPr/>
          <p:nvPr/>
        </p:nvSpPr>
        <p:spPr bwMode="auto">
          <a:xfrm>
            <a:off x="6967688" y="769268"/>
            <a:ext cx="484632" cy="360040"/>
          </a:xfrm>
          <a:prstGeom prst="downArrow">
            <a:avLst/>
          </a:prstGeom>
          <a:solidFill>
            <a:schemeClr val="bg2">
              <a:lumMod val="60000"/>
              <a:lumOff val="40000"/>
            </a:schemeClr>
          </a:solidFill>
          <a:ln w="9525" cap="flat" cmpd="sng" algn="ctr">
            <a:solidFill>
              <a:srgbClr val="FFFF00"/>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7071288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1500"/>
                            </p:stCondLst>
                            <p:childTnLst>
                              <p:par>
                                <p:cTn id="23" presetID="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31"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fltVal val="0"/>
                                          </p:val>
                                        </p:tav>
                                        <p:tav tm="100000">
                                          <p:val>
                                            <p:strVal val="#ppt_w"/>
                                          </p:val>
                                        </p:tav>
                                      </p:tavLst>
                                    </p:anim>
                                    <p:anim calcmode="lin" valueType="num">
                                      <p:cBhvr>
                                        <p:cTn id="31" dur="1000" fill="hold"/>
                                        <p:tgtEl>
                                          <p:spTgt spid="9"/>
                                        </p:tgtEl>
                                        <p:attrNameLst>
                                          <p:attrName>ppt_h</p:attrName>
                                        </p:attrNameLst>
                                      </p:cBhvr>
                                      <p:tavLst>
                                        <p:tav tm="0">
                                          <p:val>
                                            <p:fltVal val="0"/>
                                          </p:val>
                                        </p:tav>
                                        <p:tav tm="100000">
                                          <p:val>
                                            <p:strVal val="#ppt_h"/>
                                          </p:val>
                                        </p:tav>
                                      </p:tavLst>
                                    </p:anim>
                                    <p:anim calcmode="lin" valueType="num">
                                      <p:cBhvr>
                                        <p:cTn id="32" dur="1000" fill="hold"/>
                                        <p:tgtEl>
                                          <p:spTgt spid="9"/>
                                        </p:tgtEl>
                                        <p:attrNameLst>
                                          <p:attrName>style.rotation</p:attrName>
                                        </p:attrNameLst>
                                      </p:cBhvr>
                                      <p:tavLst>
                                        <p:tav tm="0">
                                          <p:val>
                                            <p:fltVal val="90"/>
                                          </p:val>
                                        </p:tav>
                                        <p:tav tm="100000">
                                          <p:val>
                                            <p:fltVal val="0"/>
                                          </p:val>
                                        </p:tav>
                                      </p:tavLst>
                                    </p:anim>
                                    <p:animEffect transition="in" filter="fade">
                                      <p:cBhvr>
                                        <p:cTn id="33" dur="1000"/>
                                        <p:tgtEl>
                                          <p:spTgt spid="9"/>
                                        </p:tgtEl>
                                      </p:cBhvr>
                                    </p:animEffect>
                                  </p:childTnLst>
                                </p:cTn>
                              </p:par>
                            </p:childTnLst>
                          </p:cTn>
                        </p:par>
                        <p:par>
                          <p:cTn id="34" fill="hold">
                            <p:stCondLst>
                              <p:cond delay="3000"/>
                            </p:stCondLst>
                            <p:childTnLst>
                              <p:par>
                                <p:cTn id="35" presetID="31" presetClass="entr" presetSubtype="0"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 calcmode="lin" valueType="num">
                                      <p:cBhvr>
                                        <p:cTn id="39" dur="1000" fill="hold"/>
                                        <p:tgtEl>
                                          <p:spTgt spid="10"/>
                                        </p:tgtEl>
                                        <p:attrNameLst>
                                          <p:attrName>style.rotation</p:attrName>
                                        </p:attrNameLst>
                                      </p:cBhvr>
                                      <p:tavLst>
                                        <p:tav tm="0">
                                          <p:val>
                                            <p:fltVal val="90"/>
                                          </p:val>
                                        </p:tav>
                                        <p:tav tm="100000">
                                          <p:val>
                                            <p:fltVal val="0"/>
                                          </p:val>
                                        </p:tav>
                                      </p:tavLst>
                                    </p:anim>
                                    <p:animEffect transition="in" filter="fade">
                                      <p:cBhvr>
                                        <p:cTn id="40" dur="1000"/>
                                        <p:tgtEl>
                                          <p:spTgt spid="1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6"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32</a:t>
            </a:fld>
            <a:endParaRPr lang="es-ES_tradnl" dirty="0"/>
          </a:p>
        </p:txBody>
      </p:sp>
      <p:sp>
        <p:nvSpPr>
          <p:cNvPr id="6" name="CuadroTexto 5"/>
          <p:cNvSpPr txBox="1"/>
          <p:nvPr/>
        </p:nvSpPr>
        <p:spPr>
          <a:xfrm>
            <a:off x="3563888" y="468744"/>
            <a:ext cx="5400600" cy="4524315"/>
          </a:xfrm>
          <a:prstGeom prst="rect">
            <a:avLst/>
          </a:prstGeom>
          <a:noFill/>
        </p:spPr>
        <p:txBody>
          <a:bodyPr wrap="square" rtlCol="0" anchor="ctr">
            <a:spAutoFit/>
          </a:bodyPr>
          <a:lstStyle/>
          <a:p>
            <a:pPr algn="just"/>
            <a:r>
              <a:rPr lang="es-CO" sz="2400" b="1" dirty="0">
                <a:latin typeface="+mn-lt"/>
              </a:rPr>
              <a:t>“Este Procedimiento orienta a los responsables de la información financiera de las entidades en la realización de las gestiones administrativas necesarias para garantizar la producción de información financiera que cumpla con las características fundamentales de relevancia y representación fiel a que se refieren los marcos conceptuales de los marcos normativos incorporados en el Régimen de Contabilidad Pública.”</a:t>
            </a:r>
          </a:p>
        </p:txBody>
      </p:sp>
      <p:sp>
        <p:nvSpPr>
          <p:cNvPr id="8" name="7 Proceso"/>
          <p:cNvSpPr/>
          <p:nvPr/>
        </p:nvSpPr>
        <p:spPr bwMode="auto">
          <a:xfrm>
            <a:off x="125413" y="326317"/>
            <a:ext cx="3294459" cy="442951"/>
          </a:xfrm>
          <a:prstGeom prst="flowChartProcess">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400" b="1" dirty="0">
                <a:latin typeface="+mn-lt"/>
              </a:rPr>
              <a:t>Resolución 193 de 2016</a:t>
            </a:r>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rot="5400000">
            <a:off x="-228477" y="1825329"/>
            <a:ext cx="3840313" cy="2736304"/>
          </a:xfrm>
          <a:prstGeom prst="rect">
            <a:avLst/>
          </a:prstGeom>
          <a:noFill/>
          <a:ln w="9525">
            <a:solidFill>
              <a:schemeClr val="tx1"/>
            </a:solidFill>
            <a:miter lim="800000"/>
            <a:headEnd/>
            <a:tailEnd/>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7" name="7 Flecha abajo"/>
          <p:cNvSpPr/>
          <p:nvPr/>
        </p:nvSpPr>
        <p:spPr bwMode="auto">
          <a:xfrm>
            <a:off x="1495080" y="841276"/>
            <a:ext cx="484632" cy="360040"/>
          </a:xfrm>
          <a:prstGeom prst="downArrow">
            <a:avLst/>
          </a:prstGeom>
          <a:solidFill>
            <a:schemeClr val="bg2">
              <a:lumMod val="60000"/>
              <a:lumOff val="40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5312159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par>
                          <p:cTn id="8" fill="hold">
                            <p:stCondLst>
                              <p:cond delay="2000"/>
                            </p:stCondLst>
                            <p:childTnLst>
                              <p:par>
                                <p:cTn id="9" presetID="31"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1000" fill="hold"/>
                                        <p:tgtEl>
                                          <p:spTgt spid="1026"/>
                                        </p:tgtEl>
                                        <p:attrNameLst>
                                          <p:attrName>ppt_w</p:attrName>
                                        </p:attrNameLst>
                                      </p:cBhvr>
                                      <p:tavLst>
                                        <p:tav tm="0">
                                          <p:val>
                                            <p:fltVal val="0"/>
                                          </p:val>
                                        </p:tav>
                                        <p:tav tm="100000">
                                          <p:val>
                                            <p:strVal val="#ppt_w"/>
                                          </p:val>
                                        </p:tav>
                                      </p:tavLst>
                                    </p:anim>
                                    <p:anim calcmode="lin" valueType="num">
                                      <p:cBhvr>
                                        <p:cTn id="12" dur="1000" fill="hold"/>
                                        <p:tgtEl>
                                          <p:spTgt spid="1026"/>
                                        </p:tgtEl>
                                        <p:attrNameLst>
                                          <p:attrName>ppt_h</p:attrName>
                                        </p:attrNameLst>
                                      </p:cBhvr>
                                      <p:tavLst>
                                        <p:tav tm="0">
                                          <p:val>
                                            <p:fltVal val="0"/>
                                          </p:val>
                                        </p:tav>
                                        <p:tav tm="100000">
                                          <p:val>
                                            <p:strVal val="#ppt_h"/>
                                          </p:val>
                                        </p:tav>
                                      </p:tavLst>
                                    </p:anim>
                                    <p:anim calcmode="lin" valueType="num">
                                      <p:cBhvr>
                                        <p:cTn id="13" dur="1000" fill="hold"/>
                                        <p:tgtEl>
                                          <p:spTgt spid="1026"/>
                                        </p:tgtEl>
                                        <p:attrNameLst>
                                          <p:attrName>style.rotation</p:attrName>
                                        </p:attrNameLst>
                                      </p:cBhvr>
                                      <p:tavLst>
                                        <p:tav tm="0">
                                          <p:val>
                                            <p:fltVal val="90"/>
                                          </p:val>
                                        </p:tav>
                                        <p:tav tm="100000">
                                          <p:val>
                                            <p:fltVal val="0"/>
                                          </p:val>
                                        </p:tav>
                                      </p:tavLst>
                                    </p:anim>
                                    <p:animEffect transition="in" filter="fade">
                                      <p:cBhvr>
                                        <p:cTn id="14" dur="1000"/>
                                        <p:tgtEl>
                                          <p:spTgt spid="1026"/>
                                        </p:tgtEl>
                                      </p:cBhvr>
                                    </p:animEffect>
                                  </p:childTnLst>
                                </p:cTn>
                              </p:par>
                            </p:childTnLst>
                          </p:cTn>
                        </p:par>
                        <p:par>
                          <p:cTn id="15" fill="hold">
                            <p:stCondLst>
                              <p:cond delay="3000"/>
                            </p:stCondLst>
                            <p:childTnLst>
                              <p:par>
                                <p:cTn id="16" presetID="8" presetClass="entr" presetSubtype="16"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amond(in)">
                                      <p:cBhvr>
                                        <p:cTn id="18" dur="2000"/>
                                        <p:tgtEl>
                                          <p:spTgt spid="6"/>
                                        </p:tgtEl>
                                      </p:cBhvr>
                                    </p:animEffect>
                                  </p:childTnLst>
                                </p:cTn>
                              </p:par>
                            </p:childTnLst>
                          </p:cTn>
                        </p:par>
                        <p:par>
                          <p:cTn id="19" fill="hold">
                            <p:stCondLst>
                              <p:cond delay="5000"/>
                            </p:stCondLst>
                            <p:childTnLst>
                              <p:par>
                                <p:cTn id="20" presetID="5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txBox="1">
            <a:spLocks/>
          </p:cNvSpPr>
          <p:nvPr/>
        </p:nvSpPr>
        <p:spPr bwMode="auto">
          <a:xfrm>
            <a:off x="887098" y="276722"/>
            <a:ext cx="7285302" cy="5645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altLang="es-ES" kern="0" dirty="0">
                <a:latin typeface="+mn-lt"/>
              </a:rPr>
              <a:t>ETAPAS    DEL    PROCESO   CONTABLE</a:t>
            </a:r>
          </a:p>
        </p:txBody>
      </p:sp>
      <p:sp>
        <p:nvSpPr>
          <p:cNvPr id="10" name="1 Rectángulo"/>
          <p:cNvSpPr/>
          <p:nvPr/>
        </p:nvSpPr>
        <p:spPr bwMode="auto">
          <a:xfrm>
            <a:off x="683569" y="2559517"/>
            <a:ext cx="2520280" cy="450050"/>
          </a:xfrm>
          <a:prstGeom prst="rect">
            <a:avLst/>
          </a:prstGeom>
          <a:no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Identificación</a:t>
            </a:r>
            <a:endParaRPr lang="es-CO" sz="2100" b="1" u="sng" dirty="0">
              <a:solidFill>
                <a:schemeClr val="tx1"/>
              </a:solidFill>
            </a:endParaRPr>
          </a:p>
        </p:txBody>
      </p:sp>
      <p:sp>
        <p:nvSpPr>
          <p:cNvPr id="14" name="12 Rectángulo"/>
          <p:cNvSpPr/>
          <p:nvPr/>
        </p:nvSpPr>
        <p:spPr bwMode="auto">
          <a:xfrm>
            <a:off x="683568" y="3127530"/>
            <a:ext cx="2520280" cy="45005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Clasificación</a:t>
            </a:r>
            <a:endParaRPr lang="es-CO" sz="2100" b="1" u="sng" dirty="0">
              <a:solidFill>
                <a:schemeClr val="tx1"/>
              </a:solidFill>
            </a:endParaRPr>
          </a:p>
        </p:txBody>
      </p:sp>
      <p:sp>
        <p:nvSpPr>
          <p:cNvPr id="15" name="13 Rectángulo"/>
          <p:cNvSpPr/>
          <p:nvPr/>
        </p:nvSpPr>
        <p:spPr bwMode="auto">
          <a:xfrm>
            <a:off x="683568" y="3695543"/>
            <a:ext cx="2520280" cy="458101"/>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Medición Inicial</a:t>
            </a:r>
            <a:endParaRPr lang="es-CO" sz="2100" b="1" u="sng" dirty="0">
              <a:solidFill>
                <a:schemeClr val="tx1"/>
              </a:solidFill>
            </a:endParaRPr>
          </a:p>
        </p:txBody>
      </p:sp>
      <p:sp>
        <p:nvSpPr>
          <p:cNvPr id="16" name="14 Rectángulo"/>
          <p:cNvSpPr/>
          <p:nvPr/>
        </p:nvSpPr>
        <p:spPr bwMode="auto">
          <a:xfrm>
            <a:off x="683568" y="4297660"/>
            <a:ext cx="2520280" cy="409989"/>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Registro</a:t>
            </a:r>
            <a:endParaRPr lang="es-CO" sz="2100" b="1" u="sng" dirty="0">
              <a:solidFill>
                <a:schemeClr val="tx1"/>
              </a:solidFill>
            </a:endParaRPr>
          </a:p>
        </p:txBody>
      </p:sp>
      <p:sp>
        <p:nvSpPr>
          <p:cNvPr id="17" name="15 Rectángulo"/>
          <p:cNvSpPr/>
          <p:nvPr/>
        </p:nvSpPr>
        <p:spPr bwMode="auto">
          <a:xfrm>
            <a:off x="3511083" y="2551466"/>
            <a:ext cx="2141038" cy="45005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Evaluación</a:t>
            </a:r>
            <a:endParaRPr lang="es-CO" sz="2100" b="1" u="sng" dirty="0">
              <a:solidFill>
                <a:schemeClr val="tx1"/>
              </a:solidFill>
            </a:endParaRPr>
          </a:p>
        </p:txBody>
      </p:sp>
      <p:sp>
        <p:nvSpPr>
          <p:cNvPr id="18" name="16 Rectángulo"/>
          <p:cNvSpPr/>
          <p:nvPr/>
        </p:nvSpPr>
        <p:spPr bwMode="auto">
          <a:xfrm>
            <a:off x="3511083" y="3115529"/>
            <a:ext cx="2141038" cy="462051"/>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Registro Ajustes</a:t>
            </a:r>
            <a:endParaRPr lang="es-CO" sz="2100" b="1" u="sng" dirty="0">
              <a:solidFill>
                <a:schemeClr val="tx1"/>
              </a:solidFill>
            </a:endParaRPr>
          </a:p>
        </p:txBody>
      </p:sp>
      <p:sp>
        <p:nvSpPr>
          <p:cNvPr id="19" name="17 Rectángulo"/>
          <p:cNvSpPr/>
          <p:nvPr/>
        </p:nvSpPr>
        <p:spPr bwMode="auto">
          <a:xfrm>
            <a:off x="6000159" y="2557467"/>
            <a:ext cx="2100233" cy="1020113"/>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Presentación Estados Financieros</a:t>
            </a:r>
            <a:endParaRPr lang="es-CO" sz="2100" b="1" u="sng" dirty="0">
              <a:solidFill>
                <a:schemeClr val="tx1"/>
              </a:solidFill>
            </a:endParaRPr>
          </a:p>
        </p:txBody>
      </p:sp>
      <p:sp>
        <p:nvSpPr>
          <p:cNvPr id="20" name="18 Rectángulo"/>
          <p:cNvSpPr/>
          <p:nvPr/>
        </p:nvSpPr>
        <p:spPr bwMode="auto">
          <a:xfrm>
            <a:off x="6012160" y="3649588"/>
            <a:ext cx="2100233" cy="1058061"/>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Presentación Notas Estados Financieros</a:t>
            </a:r>
            <a:endParaRPr lang="es-CO" sz="2100" b="1" u="sng" dirty="0">
              <a:solidFill>
                <a:schemeClr val="tx1"/>
              </a:solidFill>
            </a:endParaRPr>
          </a:p>
        </p:txBody>
      </p:sp>
      <p:sp>
        <p:nvSpPr>
          <p:cNvPr id="24" name="7 Flecha abajo"/>
          <p:cNvSpPr/>
          <p:nvPr/>
        </p:nvSpPr>
        <p:spPr bwMode="auto">
          <a:xfrm>
            <a:off x="1516834" y="859770"/>
            <a:ext cx="484632" cy="439265"/>
          </a:xfrm>
          <a:prstGeom prst="downArrow">
            <a:avLst/>
          </a:prstGeom>
          <a:solidFill>
            <a:schemeClr val="bg2">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5" name="7 Flecha abajo"/>
          <p:cNvSpPr/>
          <p:nvPr/>
        </p:nvSpPr>
        <p:spPr bwMode="auto">
          <a:xfrm>
            <a:off x="4251042" y="870992"/>
            <a:ext cx="484632" cy="439265"/>
          </a:xfrm>
          <a:prstGeom prst="downArrow">
            <a:avLst/>
          </a:prstGeom>
          <a:solidFill>
            <a:schemeClr val="bg2">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6" name="7 Flecha abajo"/>
          <p:cNvSpPr/>
          <p:nvPr/>
        </p:nvSpPr>
        <p:spPr bwMode="auto">
          <a:xfrm>
            <a:off x="6732240" y="870992"/>
            <a:ext cx="484632" cy="439265"/>
          </a:xfrm>
          <a:prstGeom prst="downArrow">
            <a:avLst/>
          </a:prstGeom>
          <a:solidFill>
            <a:schemeClr val="bg2">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7" name="6 CuadroTexto"/>
          <p:cNvSpPr txBox="1"/>
          <p:nvPr/>
        </p:nvSpPr>
        <p:spPr>
          <a:xfrm>
            <a:off x="661440" y="1635106"/>
            <a:ext cx="2520280" cy="430887"/>
          </a:xfrm>
          <a:prstGeom prst="rect">
            <a:avLst/>
          </a:prstGeom>
          <a:solidFill>
            <a:schemeClr val="accent3">
              <a:lumMod val="75000"/>
            </a:schemeClr>
          </a:solidFill>
          <a:ln>
            <a:solidFill>
              <a:schemeClr val="bg2">
                <a:lumMod val="75000"/>
              </a:schemeClr>
            </a:solidFill>
          </a:ln>
          <a:scene3d>
            <a:camera prst="orthographicFront"/>
            <a:lightRig rig="threePt" dir="t"/>
          </a:scene3d>
          <a:sp3d prstMaterial="dkEdge"/>
        </p:spPr>
        <p:txBody>
          <a:bodyPr wrap="square" rtlCol="0">
            <a:spAutoFit/>
          </a:bodyPr>
          <a:lstStyle/>
          <a:p>
            <a:pPr algn="ctr"/>
            <a:r>
              <a:rPr lang="es-CO" sz="2200" b="1" dirty="0">
                <a:latin typeface="+mn-lt"/>
              </a:rPr>
              <a:t>RECONOCIMIENTO</a:t>
            </a:r>
          </a:p>
        </p:txBody>
      </p:sp>
      <p:sp>
        <p:nvSpPr>
          <p:cNvPr id="28" name="10 CuadroTexto"/>
          <p:cNvSpPr txBox="1"/>
          <p:nvPr/>
        </p:nvSpPr>
        <p:spPr>
          <a:xfrm>
            <a:off x="3511082" y="1475990"/>
            <a:ext cx="2141038" cy="769441"/>
          </a:xfrm>
          <a:prstGeom prst="rect">
            <a:avLst/>
          </a:prstGeom>
          <a:solidFill>
            <a:schemeClr val="accent3">
              <a:lumMod val="75000"/>
            </a:schemeClr>
          </a:solidFill>
          <a:ln>
            <a:solidFill>
              <a:schemeClr val="bg2">
                <a:lumMod val="75000"/>
              </a:schemeClr>
            </a:solidFill>
          </a:ln>
        </p:spPr>
        <p:txBody>
          <a:bodyPr wrap="square" rtlCol="0">
            <a:spAutoFit/>
          </a:bodyPr>
          <a:lstStyle/>
          <a:p>
            <a:pPr algn="ctr"/>
            <a:r>
              <a:rPr lang="es-CO" sz="2200" b="1" dirty="0">
                <a:latin typeface="+mn-lt"/>
              </a:rPr>
              <a:t>MEDICIÓN POSTERIOR</a:t>
            </a:r>
          </a:p>
        </p:txBody>
      </p:sp>
      <p:sp>
        <p:nvSpPr>
          <p:cNvPr id="29" name="11 CuadroTexto"/>
          <p:cNvSpPr txBox="1"/>
          <p:nvPr/>
        </p:nvSpPr>
        <p:spPr>
          <a:xfrm>
            <a:off x="5978030" y="1634525"/>
            <a:ext cx="2100233" cy="430887"/>
          </a:xfrm>
          <a:prstGeom prst="rect">
            <a:avLst/>
          </a:prstGeom>
          <a:solidFill>
            <a:schemeClr val="accent3">
              <a:lumMod val="75000"/>
            </a:schemeClr>
          </a:solidFill>
          <a:ln>
            <a:solidFill>
              <a:schemeClr val="bg2">
                <a:lumMod val="75000"/>
              </a:schemeClr>
            </a:solidFill>
          </a:ln>
        </p:spPr>
        <p:txBody>
          <a:bodyPr wrap="square" rtlCol="0">
            <a:spAutoFit/>
          </a:bodyPr>
          <a:lstStyle/>
          <a:p>
            <a:pPr algn="ctr"/>
            <a:r>
              <a:rPr lang="es-CO" sz="2200" b="1" dirty="0">
                <a:latin typeface="+mn-lt"/>
              </a:rPr>
              <a:t>REVELACIÓN</a:t>
            </a:r>
          </a:p>
        </p:txBody>
      </p:sp>
    </p:spTree>
    <p:extLst>
      <p:ext uri="{BB962C8B-B14F-4D97-AF65-F5344CB8AC3E}">
        <p14:creationId xmlns:p14="http://schemas.microsoft.com/office/powerpoint/2010/main" val="18044955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Effect transition="in" filter="fade">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150220" y="193755"/>
            <a:ext cx="8742957" cy="1079569"/>
          </a:xfrm>
        </p:spPr>
        <p:txBody>
          <a:bodyPr/>
          <a:lstStyle/>
          <a:p>
            <a:pPr algn="ctr"/>
            <a:r>
              <a:rPr lang="es-CO" dirty="0"/>
              <a:t>RANGOS  DE  LA  CALIFICACIÓN</a:t>
            </a:r>
          </a:p>
        </p:txBody>
      </p:sp>
      <p:sp>
        <p:nvSpPr>
          <p:cNvPr id="4" name="6 Rectángulo"/>
          <p:cNvSpPr/>
          <p:nvPr/>
        </p:nvSpPr>
        <p:spPr bwMode="auto">
          <a:xfrm>
            <a:off x="3599277" y="2274879"/>
            <a:ext cx="2844930" cy="822887"/>
          </a:xfrm>
          <a:prstGeom prst="rect">
            <a:avLst/>
          </a:prstGeom>
          <a:solidFill>
            <a:schemeClr val="accent2">
              <a:lumMod val="40000"/>
              <a:lumOff val="6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sz="2100" b="1" dirty="0">
                <a:latin typeface="Times New Roman" pitchFamily="18" charset="0"/>
              </a:rPr>
              <a:t>RANGO  DE CALIFICACIÓN </a:t>
            </a:r>
          </a:p>
        </p:txBody>
      </p:sp>
      <p:sp>
        <p:nvSpPr>
          <p:cNvPr id="5" name="4 Rectángulo"/>
          <p:cNvSpPr/>
          <p:nvPr/>
        </p:nvSpPr>
        <p:spPr bwMode="auto">
          <a:xfrm>
            <a:off x="3599278" y="3421991"/>
            <a:ext cx="2916938" cy="509072"/>
          </a:xfrm>
          <a:prstGeom prst="rect">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sz="1800" b="1" dirty="0">
                <a:latin typeface="Times New Roman" pitchFamily="18" charset="0"/>
              </a:rPr>
              <a:t>1.0 &lt;CALIFICACIÓN &lt; 3.0</a:t>
            </a:r>
          </a:p>
        </p:txBody>
      </p:sp>
      <p:sp>
        <p:nvSpPr>
          <p:cNvPr id="6" name="19 Rectángulo"/>
          <p:cNvSpPr/>
          <p:nvPr/>
        </p:nvSpPr>
        <p:spPr bwMode="auto">
          <a:xfrm>
            <a:off x="3599277" y="4147087"/>
            <a:ext cx="2916938" cy="471140"/>
          </a:xfrm>
          <a:prstGeom prst="rect">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sz="1800" b="1" dirty="0">
                <a:latin typeface="Times New Roman" pitchFamily="18" charset="0"/>
              </a:rPr>
              <a:t>3.0 &lt;CALIFICACIÓN &lt; 4.0</a:t>
            </a:r>
            <a:endParaRPr lang="es-CO" sz="2000" b="1" dirty="0">
              <a:latin typeface="Times New Roman" pitchFamily="18" charset="0"/>
            </a:endParaRPr>
          </a:p>
        </p:txBody>
      </p:sp>
      <p:sp>
        <p:nvSpPr>
          <p:cNvPr id="7" name="20 Rectángulo"/>
          <p:cNvSpPr/>
          <p:nvPr/>
        </p:nvSpPr>
        <p:spPr bwMode="auto">
          <a:xfrm>
            <a:off x="3599269" y="4771320"/>
            <a:ext cx="2916946" cy="455887"/>
          </a:xfrm>
          <a:prstGeom prst="rect">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sz="1800" b="1" dirty="0">
                <a:latin typeface="Times New Roman" pitchFamily="18" charset="0"/>
              </a:rPr>
              <a:t>4.0 &lt;CALIFICACIÓN &lt; 5.0</a:t>
            </a:r>
          </a:p>
        </p:txBody>
      </p:sp>
      <p:sp>
        <p:nvSpPr>
          <p:cNvPr id="8" name="21 Rectángulo"/>
          <p:cNvSpPr/>
          <p:nvPr/>
        </p:nvSpPr>
        <p:spPr bwMode="auto">
          <a:xfrm>
            <a:off x="6588224" y="2274879"/>
            <a:ext cx="2304257" cy="822887"/>
          </a:xfrm>
          <a:prstGeom prst="rect">
            <a:avLst/>
          </a:prstGeom>
          <a:solidFill>
            <a:schemeClr val="accent2">
              <a:lumMod val="40000"/>
              <a:lumOff val="6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sz="2100" b="1" dirty="0">
                <a:latin typeface="Times New Roman" pitchFamily="18" charset="0"/>
              </a:rPr>
              <a:t>CALIFICACIÓN CUALITATIVA  </a:t>
            </a:r>
          </a:p>
        </p:txBody>
      </p:sp>
      <p:sp>
        <p:nvSpPr>
          <p:cNvPr id="9" name="22 Rectángulo"/>
          <p:cNvSpPr/>
          <p:nvPr/>
        </p:nvSpPr>
        <p:spPr bwMode="auto">
          <a:xfrm>
            <a:off x="6588225" y="3421991"/>
            <a:ext cx="2303513" cy="509072"/>
          </a:xfrm>
          <a:prstGeom prst="rect">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b="1" dirty="0">
                <a:latin typeface="Times New Roman" pitchFamily="18" charset="0"/>
              </a:rPr>
              <a:t>DEFICIENTE</a:t>
            </a:r>
          </a:p>
        </p:txBody>
      </p:sp>
      <p:sp>
        <p:nvSpPr>
          <p:cNvPr id="10" name="23 Rectángulo"/>
          <p:cNvSpPr/>
          <p:nvPr/>
        </p:nvSpPr>
        <p:spPr bwMode="auto">
          <a:xfrm>
            <a:off x="6588225" y="4114654"/>
            <a:ext cx="2303513" cy="464481"/>
          </a:xfrm>
          <a:prstGeom prst="rect">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b="1" dirty="0">
                <a:latin typeface="Times New Roman" pitchFamily="18" charset="0"/>
              </a:rPr>
              <a:t>ADECUADO</a:t>
            </a:r>
          </a:p>
        </p:txBody>
      </p:sp>
      <p:sp>
        <p:nvSpPr>
          <p:cNvPr id="11" name="24 Rectángulo"/>
          <p:cNvSpPr/>
          <p:nvPr/>
        </p:nvSpPr>
        <p:spPr bwMode="auto">
          <a:xfrm>
            <a:off x="6588227" y="4752222"/>
            <a:ext cx="2303512" cy="474985"/>
          </a:xfrm>
          <a:prstGeom prst="rect">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b="1" dirty="0">
                <a:latin typeface="Times New Roman" pitchFamily="18" charset="0"/>
              </a:rPr>
              <a:t>EFICIENTE</a:t>
            </a:r>
          </a:p>
        </p:txBody>
      </p:sp>
      <p:graphicFrame>
        <p:nvGraphicFramePr>
          <p:cNvPr id="12" name="Tabla 11"/>
          <p:cNvGraphicFramePr>
            <a:graphicFrameLocks noGrp="1"/>
          </p:cNvGraphicFramePr>
          <p:nvPr>
            <p:extLst>
              <p:ext uri="{D42A27DB-BD31-4B8C-83A1-F6EECF244321}">
                <p14:modId xmlns:p14="http://schemas.microsoft.com/office/powerpoint/2010/main" val="3963907397"/>
              </p:ext>
            </p:extLst>
          </p:nvPr>
        </p:nvGraphicFramePr>
        <p:xfrm>
          <a:off x="179512" y="2137421"/>
          <a:ext cx="3008596" cy="3456383"/>
        </p:xfrm>
        <a:graphic>
          <a:graphicData uri="http://schemas.openxmlformats.org/drawingml/2006/table">
            <a:tbl>
              <a:tblPr>
                <a:tableStyleId>{BC89EF96-8CEA-46FF-86C4-4CE0E7609802}</a:tableStyleId>
              </a:tblPr>
              <a:tblGrid>
                <a:gridCol w="1497486">
                  <a:extLst>
                    <a:ext uri="{9D8B030D-6E8A-4147-A177-3AD203B41FA5}">
                      <a16:colId xmlns:a16="http://schemas.microsoft.com/office/drawing/2014/main" val="664774815"/>
                    </a:ext>
                  </a:extLst>
                </a:gridCol>
                <a:gridCol w="41276">
                  <a:extLst>
                    <a:ext uri="{9D8B030D-6E8A-4147-A177-3AD203B41FA5}">
                      <a16:colId xmlns:a16="http://schemas.microsoft.com/office/drawing/2014/main" val="20001"/>
                    </a:ext>
                  </a:extLst>
                </a:gridCol>
                <a:gridCol w="1469834">
                  <a:extLst>
                    <a:ext uri="{9D8B030D-6E8A-4147-A177-3AD203B41FA5}">
                      <a16:colId xmlns:a16="http://schemas.microsoft.com/office/drawing/2014/main" val="2110246816"/>
                    </a:ext>
                  </a:extLst>
                </a:gridCol>
              </a:tblGrid>
              <a:tr h="777463">
                <a:tc gridSpan="3">
                  <a:txBody>
                    <a:bodyPr/>
                    <a:lstStyle/>
                    <a:p>
                      <a:pPr algn="ctr" fontAlgn="ctr"/>
                      <a:r>
                        <a:rPr lang="es-CO" sz="1700" b="1" u="none" strike="noStrike" dirty="0">
                          <a:effectLst/>
                        </a:rPr>
                        <a:t>RANGOS DE INTERPRETACIÓN DE LOS RESULTADOS OBTENIDOS</a:t>
                      </a:r>
                      <a:endParaRPr lang="es-CO" sz="1700" b="1" i="0" u="none" strike="noStrike" dirty="0">
                        <a:solidFill>
                          <a:srgbClr val="000000"/>
                        </a:solidFill>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6997530"/>
                  </a:ext>
                </a:extLst>
              </a:tr>
              <a:tr h="472860">
                <a:tc>
                  <a:txBody>
                    <a:bodyPr/>
                    <a:lstStyle/>
                    <a:p>
                      <a:pPr algn="ctr" fontAlgn="ctr"/>
                      <a:r>
                        <a:rPr lang="es-CO" sz="2400" b="1" u="none" strike="noStrike" dirty="0">
                          <a:effectLst/>
                        </a:rPr>
                        <a:t>CRITERIO</a:t>
                      </a:r>
                      <a:endParaRPr lang="es-CO" sz="2400" b="1" i="0" u="none" strike="noStrike" dirty="0">
                        <a:solidFill>
                          <a:srgbClr val="000000"/>
                        </a:solidFill>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b="1" u="none" strike="noStrike" dirty="0">
                          <a:effectLst/>
                        </a:rPr>
                        <a:t> </a:t>
                      </a:r>
                      <a:endParaRPr lang="es-CO" sz="1500" b="1" i="0" u="none" strike="noStrike" dirty="0">
                        <a:solidFill>
                          <a:srgbClr val="FFFFFF"/>
                        </a:solidFill>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2400" b="1" u="none" strike="noStrike" dirty="0">
                          <a:effectLst/>
                        </a:rPr>
                        <a:t>RANGO</a:t>
                      </a:r>
                      <a:endParaRPr lang="es-CO" sz="2400" b="1" i="0" u="none" strike="noStrike" dirty="0">
                        <a:solidFill>
                          <a:srgbClr val="000000"/>
                        </a:solidFill>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6051951"/>
                  </a:ext>
                </a:extLst>
              </a:tr>
              <a:tr h="636574">
                <a:tc>
                  <a:txBody>
                    <a:bodyPr/>
                    <a:lstStyle/>
                    <a:p>
                      <a:pPr algn="ctr" fontAlgn="ctr"/>
                      <a:r>
                        <a:rPr lang="es-CO" sz="2200" b="1" u="none" strike="noStrike" dirty="0">
                          <a:effectLst/>
                        </a:rPr>
                        <a:t>Adecuado</a:t>
                      </a:r>
                      <a:endParaRPr lang="es-CO" sz="2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500" u="none" strike="noStrike" dirty="0">
                          <a:effectLst/>
                        </a:rPr>
                        <a:t> </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500" b="1" u="none" strike="noStrike" dirty="0">
                          <a:effectLst/>
                        </a:rPr>
                        <a:t>4,0 - 5,0</a:t>
                      </a:r>
                      <a:br>
                        <a:rPr lang="es-CO" sz="1500" b="1" u="none" strike="noStrike" dirty="0">
                          <a:effectLst/>
                        </a:rPr>
                      </a:br>
                      <a:r>
                        <a:rPr lang="es-CO" sz="1500" b="1" u="none" strike="noStrike" dirty="0">
                          <a:effectLst/>
                        </a:rPr>
                        <a:t>(No incluye el 4,0)</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8009733"/>
                  </a:ext>
                </a:extLst>
              </a:tr>
              <a:tr h="636574">
                <a:tc>
                  <a:txBody>
                    <a:bodyPr/>
                    <a:lstStyle/>
                    <a:p>
                      <a:pPr algn="ctr" fontAlgn="ctr"/>
                      <a:r>
                        <a:rPr lang="es-CO" sz="2200" b="1" u="none" strike="noStrike" dirty="0">
                          <a:effectLst/>
                        </a:rPr>
                        <a:t>Satisfactorio</a:t>
                      </a:r>
                      <a:endParaRPr lang="es-CO" sz="2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u="none" strike="noStrike" dirty="0">
                          <a:effectLst/>
                        </a:rPr>
                        <a:t> </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b="1" u="none" strike="noStrike" dirty="0">
                          <a:effectLst/>
                        </a:rPr>
                        <a:t>3,0 - 4,0</a:t>
                      </a:r>
                      <a:br>
                        <a:rPr lang="es-CO" sz="1500" b="1" u="none" strike="noStrike" dirty="0">
                          <a:effectLst/>
                        </a:rPr>
                      </a:br>
                      <a:r>
                        <a:rPr lang="es-CO" sz="1500" b="1" u="none" strike="noStrike" dirty="0">
                          <a:effectLst/>
                        </a:rPr>
                        <a:t>(No incluye el 3,0)</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9038434"/>
                  </a:ext>
                </a:extLst>
              </a:tr>
              <a:tr h="565844">
                <a:tc>
                  <a:txBody>
                    <a:bodyPr/>
                    <a:lstStyle/>
                    <a:p>
                      <a:pPr algn="ctr" fontAlgn="ctr"/>
                      <a:r>
                        <a:rPr lang="es-CO" sz="2200" b="1" u="none" strike="noStrike" dirty="0">
                          <a:effectLst/>
                        </a:rPr>
                        <a:t>Deficiente</a:t>
                      </a:r>
                      <a:endParaRPr lang="es-CO" sz="2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u="none" strike="noStrike">
                          <a:effectLst/>
                        </a:rPr>
                        <a:t> </a:t>
                      </a:r>
                      <a:endParaRPr lang="es-CO" sz="1500" b="1" i="0" u="none" strike="noStrike">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b="1" u="none" strike="noStrike" dirty="0">
                          <a:effectLst/>
                        </a:rPr>
                        <a:t>2,0 - 3,0</a:t>
                      </a:r>
                      <a:br>
                        <a:rPr lang="es-CO" sz="1500" b="1" u="none" strike="noStrike" dirty="0">
                          <a:effectLst/>
                        </a:rPr>
                      </a:br>
                      <a:r>
                        <a:rPr lang="es-CO" sz="1500" b="1" u="none" strike="noStrike" dirty="0">
                          <a:effectLst/>
                        </a:rPr>
                        <a:t>(No incluye el 2,0)</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9511963"/>
                  </a:ext>
                </a:extLst>
              </a:tr>
              <a:tr h="367068">
                <a:tc>
                  <a:txBody>
                    <a:bodyPr/>
                    <a:lstStyle/>
                    <a:p>
                      <a:pPr algn="ctr" fontAlgn="ctr"/>
                      <a:r>
                        <a:rPr lang="es-CO" sz="2200" b="1" u="none" strike="noStrike" dirty="0">
                          <a:effectLst/>
                        </a:rPr>
                        <a:t>Inadecuado</a:t>
                      </a:r>
                      <a:endParaRPr lang="es-CO" sz="2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500" u="none" strike="noStrike">
                          <a:effectLst/>
                        </a:rPr>
                        <a:t> </a:t>
                      </a:r>
                      <a:endParaRPr lang="es-CO" sz="1500" b="1" i="0" u="none" strike="noStrike">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500" b="1" u="none" strike="noStrike" dirty="0">
                          <a:effectLst/>
                        </a:rPr>
                        <a:t>1,0 - 2,0</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7755608"/>
                  </a:ext>
                </a:extLst>
              </a:tr>
            </a:tbl>
          </a:graphicData>
        </a:graphic>
      </p:graphicFrame>
      <p:sp>
        <p:nvSpPr>
          <p:cNvPr id="13" name="16 Proceso"/>
          <p:cNvSpPr/>
          <p:nvPr/>
        </p:nvSpPr>
        <p:spPr bwMode="auto">
          <a:xfrm>
            <a:off x="35496" y="1129308"/>
            <a:ext cx="3600400" cy="576064"/>
          </a:xfrm>
          <a:prstGeom prst="flowChartProcess">
            <a:avLst/>
          </a:prstGeom>
          <a:solidFill>
            <a:schemeClr val="bg1">
              <a:lumMod val="85000"/>
            </a:schemeClr>
          </a:solidFill>
          <a:ln w="9525" cap="flat" cmpd="sng" algn="ctr">
            <a:solidFill>
              <a:schemeClr val="tx1"/>
            </a:solidFill>
            <a:prstDash val="solid"/>
            <a:round/>
            <a:headEnd type="none" w="med" len="med"/>
            <a:tailEnd type="none" w="med" len="med"/>
          </a:ln>
          <a:effectLst>
            <a:glow rad="63500">
              <a:schemeClr val="accent4">
                <a:satMod val="175000"/>
                <a:alpha val="40000"/>
              </a:schemeClr>
            </a:glow>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600" b="1" dirty="0">
                <a:latin typeface="+mn-lt"/>
              </a:rPr>
              <a:t>Resolución 357 de 2008</a:t>
            </a:r>
          </a:p>
        </p:txBody>
      </p:sp>
      <p:sp>
        <p:nvSpPr>
          <p:cNvPr id="14" name="17 Proceso"/>
          <p:cNvSpPr/>
          <p:nvPr/>
        </p:nvSpPr>
        <p:spPr bwMode="auto">
          <a:xfrm>
            <a:off x="3976670" y="1083498"/>
            <a:ext cx="4752528" cy="576064"/>
          </a:xfrm>
          <a:prstGeom prst="flowChartProcess">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a:glow rad="63500">
              <a:schemeClr val="accent4">
                <a:satMod val="175000"/>
                <a:alpha val="40000"/>
              </a:schemeClr>
            </a:glow>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800" b="1" dirty="0">
                <a:latin typeface="+mn-lt"/>
              </a:rPr>
              <a:t>Resolución 193 de 2016</a:t>
            </a:r>
          </a:p>
        </p:txBody>
      </p:sp>
      <p:sp>
        <p:nvSpPr>
          <p:cNvPr id="15" name="1 Flecha abajo"/>
          <p:cNvSpPr/>
          <p:nvPr/>
        </p:nvSpPr>
        <p:spPr bwMode="auto">
          <a:xfrm>
            <a:off x="1475656" y="1777380"/>
            <a:ext cx="484632" cy="288032"/>
          </a:xfrm>
          <a:prstGeom prst="downArrow">
            <a:avLst/>
          </a:prstGeom>
          <a:solidFill>
            <a:schemeClr val="accent1">
              <a:lumMod val="75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16" name="18 Flecha abajo"/>
          <p:cNvSpPr/>
          <p:nvPr/>
        </p:nvSpPr>
        <p:spPr bwMode="auto">
          <a:xfrm>
            <a:off x="6031584" y="1777380"/>
            <a:ext cx="484632" cy="358281"/>
          </a:xfrm>
          <a:prstGeom prst="downArrow">
            <a:avLst/>
          </a:prstGeom>
          <a:solidFill>
            <a:schemeClr val="accent1">
              <a:lumMod val="75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7630091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style.rotation</p:attrName>
                                        </p:attrNameLst>
                                      </p:cBhvr>
                                      <p:tavLst>
                                        <p:tav tm="0">
                                          <p:val>
                                            <p:fltVal val="90"/>
                                          </p:val>
                                        </p:tav>
                                        <p:tav tm="100000">
                                          <p:val>
                                            <p:fltVal val="0"/>
                                          </p:val>
                                        </p:tav>
                                      </p:tavLst>
                                    </p:anim>
                                    <p:animEffect transition="in" filter="fade">
                                      <p:cBhvr>
                                        <p:cTn id="1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35</a:t>
            </a:fld>
            <a:endParaRPr lang="es-ES_tradnl" dirty="0"/>
          </a:p>
        </p:txBody>
      </p:sp>
      <p:sp>
        <p:nvSpPr>
          <p:cNvPr id="5" name="1 Rectángulo"/>
          <p:cNvSpPr/>
          <p:nvPr/>
        </p:nvSpPr>
        <p:spPr bwMode="auto">
          <a:xfrm>
            <a:off x="611559" y="265212"/>
            <a:ext cx="7356818" cy="1080120"/>
          </a:xfrm>
          <a:prstGeom prst="rect">
            <a:avLst/>
          </a:prstGeom>
          <a:solidFill>
            <a:schemeClr val="bg2">
              <a:lumMod val="40000"/>
              <a:lumOff val="60000"/>
            </a:schemeClr>
          </a:solidFill>
          <a:ln>
            <a:solidFill>
              <a:schemeClr val="bg2">
                <a:lumMod val="7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3200" b="1" dirty="0">
                <a:solidFill>
                  <a:schemeClr val="tx1"/>
                </a:solidFill>
                <a:latin typeface="Times New Roman" pitchFamily="18" charset="0"/>
              </a:rPr>
              <a:t>Valoración Cuantitativa CIC</a:t>
            </a:r>
          </a:p>
          <a:p>
            <a:pPr algn="ctr" defTabSz="761970" eaLnBrk="0" hangingPunct="0"/>
            <a:r>
              <a:rPr lang="es-CO" sz="3200" b="1" dirty="0">
                <a:solidFill>
                  <a:schemeClr val="tx1"/>
                </a:solidFill>
                <a:latin typeface="Times New Roman" pitchFamily="18" charset="0"/>
              </a:rPr>
              <a:t>Existencia y Efectividad de Controles</a:t>
            </a:r>
          </a:p>
        </p:txBody>
      </p:sp>
      <p:sp>
        <p:nvSpPr>
          <p:cNvPr id="6" name="2 CuadroTexto"/>
          <p:cNvSpPr txBox="1"/>
          <p:nvPr/>
        </p:nvSpPr>
        <p:spPr>
          <a:xfrm>
            <a:off x="914822" y="1993404"/>
            <a:ext cx="7008779" cy="584775"/>
          </a:xfrm>
          <a:prstGeom prst="rect">
            <a:avLst/>
          </a:prstGeom>
          <a:noFill/>
        </p:spPr>
        <p:txBody>
          <a:bodyPr wrap="square" rtlCol="0">
            <a:spAutoFit/>
          </a:bodyPr>
          <a:lstStyle/>
          <a:p>
            <a:pPr algn="ctr"/>
            <a:r>
              <a:rPr lang="es-CO" sz="3200" b="1" kern="0" dirty="0">
                <a:solidFill>
                  <a:schemeClr val="accent6">
                    <a:lumMod val="75000"/>
                  </a:schemeClr>
                </a:solidFill>
                <a:latin typeface="+mj-lt"/>
                <a:ea typeface="+mj-ea"/>
                <a:cs typeface="+mj-cs"/>
              </a:rPr>
              <a:t>32    CRITERIOS  DE  GESTIÓN </a:t>
            </a:r>
          </a:p>
        </p:txBody>
      </p:sp>
      <p:sp>
        <p:nvSpPr>
          <p:cNvPr id="7" name="3 Rectángulo"/>
          <p:cNvSpPr/>
          <p:nvPr/>
        </p:nvSpPr>
        <p:spPr bwMode="auto">
          <a:xfrm>
            <a:off x="626790" y="2641478"/>
            <a:ext cx="3480387" cy="440758"/>
          </a:xfrm>
          <a:prstGeom prst="rect">
            <a:avLst/>
          </a:prstGeom>
          <a:solidFill>
            <a:schemeClr val="accent3">
              <a:lumMod val="75000"/>
            </a:schemeClr>
          </a:solidFill>
          <a:ln w="9525" cap="flat" cmpd="sng" algn="ctr">
            <a:solidFill>
              <a:schemeClr val="tx1"/>
            </a:solidFill>
            <a:prstDash val="solid"/>
            <a:round/>
            <a:headEnd type="none" w="med" len="med"/>
            <a:tailEnd type="none" w="med" len="med"/>
          </a:ln>
          <a:effectLst>
            <a:reflection blurRad="6350" stA="52000" endA="300" endPos="35000" dir="5400000" sy="-100000" algn="bl" rotWithShape="0"/>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400" b="1" dirty="0">
                <a:latin typeface="Times New Roman" pitchFamily="18" charset="0"/>
              </a:rPr>
              <a:t>EXISTENCIA</a:t>
            </a:r>
          </a:p>
        </p:txBody>
      </p:sp>
      <p:sp>
        <p:nvSpPr>
          <p:cNvPr id="8" name="6 Rectángulo"/>
          <p:cNvSpPr/>
          <p:nvPr/>
        </p:nvSpPr>
        <p:spPr bwMode="auto">
          <a:xfrm>
            <a:off x="626791" y="3304835"/>
            <a:ext cx="1728192" cy="344753"/>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RESPUESTA</a:t>
            </a:r>
          </a:p>
        </p:txBody>
      </p:sp>
      <p:sp>
        <p:nvSpPr>
          <p:cNvPr id="9" name="8 Rectángulo"/>
          <p:cNvSpPr/>
          <p:nvPr/>
        </p:nvSpPr>
        <p:spPr bwMode="auto">
          <a:xfrm>
            <a:off x="2571006" y="3304835"/>
            <a:ext cx="1536171" cy="344753"/>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VALOR</a:t>
            </a:r>
          </a:p>
        </p:txBody>
      </p:sp>
      <p:sp>
        <p:nvSpPr>
          <p:cNvPr id="10" name="4 Rectángulo"/>
          <p:cNvSpPr/>
          <p:nvPr/>
        </p:nvSpPr>
        <p:spPr bwMode="auto">
          <a:xfrm>
            <a:off x="626790" y="3793604"/>
            <a:ext cx="1728194" cy="1152128"/>
          </a:xfrm>
          <a:prstGeom prst="rect">
            <a:avLst/>
          </a:prstGeom>
          <a:solidFill>
            <a:srgbClr val="72CFFE"/>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r>
              <a:rPr lang="es-CO" sz="2000" b="1" dirty="0">
                <a:latin typeface="Times New Roman" pitchFamily="18" charset="0"/>
              </a:rPr>
              <a:t>  </a:t>
            </a:r>
            <a:r>
              <a:rPr lang="es-CO" sz="2400" b="1" dirty="0">
                <a:latin typeface="Times New Roman" pitchFamily="18" charset="0"/>
              </a:rPr>
              <a:t>SI</a:t>
            </a:r>
          </a:p>
          <a:p>
            <a:pPr defTabSz="761970" eaLnBrk="0" hangingPunct="0"/>
            <a:r>
              <a:rPr lang="es-CO" sz="2400" b="1" dirty="0">
                <a:latin typeface="Times New Roman" pitchFamily="18" charset="0"/>
              </a:rPr>
              <a:t>  PARCIAL</a:t>
            </a:r>
          </a:p>
          <a:p>
            <a:pPr defTabSz="761970" eaLnBrk="0" hangingPunct="0"/>
            <a:r>
              <a:rPr lang="es-CO" sz="2400" b="1" dirty="0">
                <a:latin typeface="Times New Roman" pitchFamily="18" charset="0"/>
              </a:rPr>
              <a:t>  NO</a:t>
            </a:r>
          </a:p>
        </p:txBody>
      </p:sp>
      <p:sp>
        <p:nvSpPr>
          <p:cNvPr id="11" name="9 Rectángulo"/>
          <p:cNvSpPr/>
          <p:nvPr/>
        </p:nvSpPr>
        <p:spPr bwMode="auto">
          <a:xfrm>
            <a:off x="2571006" y="3793604"/>
            <a:ext cx="1536171" cy="1152128"/>
          </a:xfrm>
          <a:prstGeom prst="rect">
            <a:avLst/>
          </a:prstGeom>
          <a:solidFill>
            <a:srgbClr val="72CFFE"/>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400" b="1" dirty="0">
                <a:latin typeface="Times New Roman" pitchFamily="18" charset="0"/>
              </a:rPr>
              <a:t>0,3</a:t>
            </a:r>
          </a:p>
          <a:p>
            <a:pPr algn="ctr" defTabSz="761970" eaLnBrk="0" hangingPunct="0"/>
            <a:r>
              <a:rPr lang="es-CO" sz="2400" b="1" dirty="0">
                <a:latin typeface="Times New Roman" pitchFamily="18" charset="0"/>
              </a:rPr>
              <a:t> 0,18</a:t>
            </a:r>
          </a:p>
          <a:p>
            <a:pPr algn="ctr" defTabSz="761970" eaLnBrk="0" hangingPunct="0"/>
            <a:r>
              <a:rPr lang="es-CO" sz="2400" b="1" dirty="0">
                <a:latin typeface="Times New Roman" pitchFamily="18" charset="0"/>
              </a:rPr>
              <a:t> 0,06</a:t>
            </a:r>
          </a:p>
        </p:txBody>
      </p:sp>
      <p:sp>
        <p:nvSpPr>
          <p:cNvPr id="12" name="10 Rectángulo"/>
          <p:cNvSpPr/>
          <p:nvPr/>
        </p:nvSpPr>
        <p:spPr bwMode="auto">
          <a:xfrm>
            <a:off x="4716017" y="2641477"/>
            <a:ext cx="3267590" cy="440759"/>
          </a:xfrm>
          <a:prstGeom prst="rect">
            <a:avLst/>
          </a:prstGeom>
          <a:solidFill>
            <a:schemeClr val="accent3">
              <a:lumMod val="75000"/>
            </a:schemeClr>
          </a:solidFill>
          <a:ln w="9525" cap="flat" cmpd="sng" algn="ctr">
            <a:solidFill>
              <a:schemeClr val="tx1"/>
            </a:solidFill>
            <a:prstDash val="solid"/>
            <a:round/>
            <a:headEnd type="none" w="med" len="med"/>
            <a:tailEnd type="none" w="med" len="med"/>
          </a:ln>
          <a:effectLst>
            <a:reflection blurRad="6350" stA="52000" endA="300" endPos="35000" dir="5400000" sy="-100000" algn="bl" rotWithShape="0"/>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400" b="1" dirty="0">
                <a:latin typeface="Times New Roman" pitchFamily="18" charset="0"/>
              </a:rPr>
              <a:t>EFECTIVIDAD</a:t>
            </a:r>
          </a:p>
        </p:txBody>
      </p:sp>
      <p:sp>
        <p:nvSpPr>
          <p:cNvPr id="13" name="11 Rectángulo"/>
          <p:cNvSpPr/>
          <p:nvPr/>
        </p:nvSpPr>
        <p:spPr bwMode="auto">
          <a:xfrm>
            <a:off x="4716017" y="3304835"/>
            <a:ext cx="1782425" cy="344753"/>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RESPUESTA</a:t>
            </a:r>
          </a:p>
        </p:txBody>
      </p:sp>
      <p:sp>
        <p:nvSpPr>
          <p:cNvPr id="14" name="12 Rectángulo"/>
          <p:cNvSpPr/>
          <p:nvPr/>
        </p:nvSpPr>
        <p:spPr bwMode="auto">
          <a:xfrm>
            <a:off x="6603455" y="3304835"/>
            <a:ext cx="1380154" cy="344753"/>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VALOR</a:t>
            </a:r>
          </a:p>
        </p:txBody>
      </p:sp>
      <p:sp>
        <p:nvSpPr>
          <p:cNvPr id="15" name="13 Rectángulo"/>
          <p:cNvSpPr/>
          <p:nvPr/>
        </p:nvSpPr>
        <p:spPr bwMode="auto">
          <a:xfrm>
            <a:off x="4716017" y="3887862"/>
            <a:ext cx="1782426" cy="1129878"/>
          </a:xfrm>
          <a:prstGeom prst="rect">
            <a:avLst/>
          </a:prstGeom>
          <a:solidFill>
            <a:srgbClr val="72CFFE"/>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r>
              <a:rPr lang="es-CO" sz="1833" b="1" dirty="0">
                <a:latin typeface="Times New Roman" pitchFamily="18" charset="0"/>
              </a:rPr>
              <a:t>  </a:t>
            </a:r>
            <a:r>
              <a:rPr lang="es-CO" sz="2400" b="1" dirty="0">
                <a:latin typeface="Times New Roman" pitchFamily="18" charset="0"/>
              </a:rPr>
              <a:t>SI</a:t>
            </a:r>
          </a:p>
          <a:p>
            <a:pPr defTabSz="761970" eaLnBrk="0" hangingPunct="0"/>
            <a:r>
              <a:rPr lang="es-CO" sz="2400" b="1" dirty="0">
                <a:latin typeface="Times New Roman" pitchFamily="18" charset="0"/>
              </a:rPr>
              <a:t>  PARCIAL</a:t>
            </a:r>
          </a:p>
          <a:p>
            <a:pPr defTabSz="761970" eaLnBrk="0" hangingPunct="0"/>
            <a:r>
              <a:rPr lang="es-CO" sz="2400" b="1" dirty="0">
                <a:latin typeface="Times New Roman" pitchFamily="18" charset="0"/>
              </a:rPr>
              <a:t>  NO</a:t>
            </a:r>
          </a:p>
        </p:txBody>
      </p:sp>
      <p:sp>
        <p:nvSpPr>
          <p:cNvPr id="16" name="14 Rectángulo"/>
          <p:cNvSpPr/>
          <p:nvPr/>
        </p:nvSpPr>
        <p:spPr bwMode="auto">
          <a:xfrm>
            <a:off x="6660232" y="3887862"/>
            <a:ext cx="1368152" cy="1129878"/>
          </a:xfrm>
          <a:prstGeom prst="rect">
            <a:avLst/>
          </a:prstGeom>
          <a:solidFill>
            <a:srgbClr val="72CFFE"/>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400" b="1" dirty="0">
                <a:latin typeface="Times New Roman" pitchFamily="18" charset="0"/>
              </a:rPr>
              <a:t>0,7</a:t>
            </a:r>
          </a:p>
          <a:p>
            <a:pPr algn="ctr" defTabSz="761970" eaLnBrk="0" hangingPunct="0"/>
            <a:r>
              <a:rPr lang="es-CO" sz="2400" b="1" dirty="0">
                <a:latin typeface="Times New Roman" pitchFamily="18" charset="0"/>
              </a:rPr>
              <a:t>  0,42</a:t>
            </a:r>
          </a:p>
          <a:p>
            <a:pPr algn="ctr" defTabSz="761970" eaLnBrk="0" hangingPunct="0"/>
            <a:r>
              <a:rPr lang="es-CO" sz="2400" b="1" dirty="0">
                <a:latin typeface="Times New Roman" pitchFamily="18" charset="0"/>
              </a:rPr>
              <a:t>  0,14</a:t>
            </a:r>
          </a:p>
        </p:txBody>
      </p:sp>
      <p:sp>
        <p:nvSpPr>
          <p:cNvPr id="2" name="1 Flecha abajo"/>
          <p:cNvSpPr/>
          <p:nvPr/>
        </p:nvSpPr>
        <p:spPr bwMode="auto">
          <a:xfrm>
            <a:off x="4139952" y="1417341"/>
            <a:ext cx="504056" cy="675073"/>
          </a:xfrm>
          <a:prstGeom prst="downArrow">
            <a:avLst/>
          </a:prstGeom>
          <a:solidFill>
            <a:schemeClr val="bg1">
              <a:lumMod val="50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859384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36</a:t>
            </a:fld>
            <a:endParaRPr lang="es-ES_tradnl" dirty="0"/>
          </a:p>
        </p:txBody>
      </p:sp>
      <p:pic>
        <p:nvPicPr>
          <p:cNvPr id="5122" name="Picture 2" descr="F:\INFORME CONTROL INTERNO CARATULAS\portada consolidado control interno final ya-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720" y="128894"/>
            <a:ext cx="9114559" cy="5536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4777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37</a:t>
            </a:fld>
            <a:endParaRPr lang="es-ES_tradnl" dirty="0"/>
          </a:p>
        </p:txBody>
      </p:sp>
      <p:sp>
        <p:nvSpPr>
          <p:cNvPr id="5" name="8 Título"/>
          <p:cNvSpPr txBox="1">
            <a:spLocks/>
          </p:cNvSpPr>
          <p:nvPr/>
        </p:nvSpPr>
        <p:spPr bwMode="auto">
          <a:xfrm>
            <a:off x="1496519" y="-94828"/>
            <a:ext cx="6036152" cy="6252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sz="2667" kern="0" dirty="0"/>
              <a:t>Nivel Nacional y Territorial</a:t>
            </a:r>
            <a:br>
              <a:rPr lang="es-ES" sz="2667" kern="0" dirty="0"/>
            </a:br>
            <a:r>
              <a:rPr lang="es-ES" sz="2667" kern="0" dirty="0"/>
              <a:t>Entidades Reportantes y Omisas</a:t>
            </a:r>
            <a:endParaRPr lang="es-ES" altLang="es-ES" sz="2667" kern="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096" y="697260"/>
            <a:ext cx="8995456" cy="151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496" y="2348623"/>
            <a:ext cx="9018587" cy="1592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496" y="3658091"/>
            <a:ext cx="9018587" cy="1575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09420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38</a:t>
            </a:fld>
            <a:endParaRPr lang="es-ES_tradnl"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35697" y="0"/>
            <a:ext cx="7344816" cy="3073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30413" y="3001516"/>
            <a:ext cx="6862067" cy="2641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rot="16200000">
            <a:off x="-1379151" y="2072671"/>
            <a:ext cx="4572000" cy="1569660"/>
          </a:xfrm>
          <a:prstGeom prst="rect">
            <a:avLst/>
          </a:prstGeom>
          <a:ln>
            <a:solidFill>
              <a:schemeClr val="tx1"/>
            </a:solidFill>
          </a:ln>
          <a:effectLst>
            <a:glow rad="63500">
              <a:schemeClr val="accent6">
                <a:satMod val="175000"/>
                <a:alpha val="40000"/>
              </a:schemeClr>
            </a:glow>
          </a:effectLst>
        </p:spPr>
        <p:txBody>
          <a:bodyPr>
            <a:spAutoFit/>
          </a:bodyPr>
          <a:lstStyle/>
          <a:p>
            <a:pPr algn="ctr"/>
            <a:r>
              <a:rPr lang="es-ES" sz="3200" b="1" kern="0" dirty="0"/>
              <a:t>Calificación Gobernaciones</a:t>
            </a:r>
            <a:br>
              <a:rPr lang="es-ES" sz="3200" b="1" kern="0" dirty="0"/>
            </a:br>
            <a:r>
              <a:rPr lang="es-ES" sz="3200" b="1" kern="0" dirty="0"/>
              <a:t>Control Interno Contable 2015 -2016</a:t>
            </a:r>
            <a:endParaRPr lang="es-ES" altLang="es-ES" sz="3200" b="1" kern="0" dirty="0"/>
          </a:p>
        </p:txBody>
      </p:sp>
    </p:spTree>
    <p:extLst>
      <p:ext uri="{BB962C8B-B14F-4D97-AF65-F5344CB8AC3E}">
        <p14:creationId xmlns:p14="http://schemas.microsoft.com/office/powerpoint/2010/main" val="332098649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39</a:t>
            </a:fld>
            <a:endParaRPr lang="es-ES_tradnl" dirty="0"/>
          </a:p>
        </p:txBody>
      </p:sp>
      <p:pic>
        <p:nvPicPr>
          <p:cNvPr id="5" name="Imagen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35696" y="113153"/>
            <a:ext cx="7200800" cy="2672339"/>
          </a:xfrm>
          <a:prstGeom prst="rect">
            <a:avLst/>
          </a:prstGeom>
          <a:ln>
            <a:noFill/>
          </a:ln>
          <a:effectLst>
            <a:outerShdw blurRad="292100" dist="139700" dir="2700000" algn="tl" rotWithShape="0">
              <a:srgbClr val="333333">
                <a:alpha val="65000"/>
              </a:srgbClr>
            </a:outerShdw>
          </a:effectLst>
        </p:spPr>
      </p:pic>
      <p:sp>
        <p:nvSpPr>
          <p:cNvPr id="6" name="5 Rectángulo"/>
          <p:cNvSpPr/>
          <p:nvPr/>
        </p:nvSpPr>
        <p:spPr>
          <a:xfrm rot="16200000">
            <a:off x="-1574850" y="2165003"/>
            <a:ext cx="4572000" cy="1384995"/>
          </a:xfrm>
          <a:prstGeom prst="rect">
            <a:avLst/>
          </a:prstGeom>
        </p:spPr>
        <p:txBody>
          <a:bodyPr>
            <a:spAutoFit/>
          </a:bodyPr>
          <a:lstStyle/>
          <a:p>
            <a:pPr algn="ctr"/>
            <a:r>
              <a:rPr lang="es-ES" sz="2800" b="1" kern="0" dirty="0"/>
              <a:t>Calificación Capitales </a:t>
            </a:r>
            <a:r>
              <a:rPr lang="es-ES" sz="2800" b="1" kern="0" dirty="0" err="1"/>
              <a:t>Dptos</a:t>
            </a:r>
            <a:br>
              <a:rPr lang="es-ES" sz="2800" b="1" kern="0" dirty="0"/>
            </a:br>
            <a:r>
              <a:rPr lang="es-ES" sz="2800" b="1" kern="0" dirty="0"/>
              <a:t>Control Interno Contable </a:t>
            </a:r>
          </a:p>
          <a:p>
            <a:pPr algn="ctr"/>
            <a:r>
              <a:rPr lang="es-ES" sz="2800" b="1" kern="0" dirty="0"/>
              <a:t>2015 -2016</a:t>
            </a:r>
            <a:endParaRPr lang="es-ES" altLang="es-ES" sz="2800" b="1" kern="0" dirty="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35696" y="2857500"/>
            <a:ext cx="7184504" cy="2800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52126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0"/>
          </p:nvPr>
        </p:nvSpPr>
        <p:spPr/>
        <p:txBody>
          <a:bodyPr/>
          <a:lstStyle/>
          <a:p>
            <a:pPr>
              <a:defRPr/>
            </a:pPr>
            <a:fld id="{C7869FFF-0288-4B42-9B48-50D4626F0A8E}" type="slidenum">
              <a:rPr lang="es-ES_tradnl" smtClean="0"/>
              <a:pPr>
                <a:defRPr/>
              </a:pPr>
              <a:t>4</a:t>
            </a:fld>
            <a:endParaRPr lang="es-ES_tradnl" dirty="0"/>
          </a:p>
        </p:txBody>
      </p:sp>
      <p:sp>
        <p:nvSpPr>
          <p:cNvPr id="4" name="3 Rectángulo"/>
          <p:cNvSpPr/>
          <p:nvPr/>
        </p:nvSpPr>
        <p:spPr>
          <a:xfrm>
            <a:off x="125413" y="2273305"/>
            <a:ext cx="9018587" cy="1077218"/>
          </a:xfrm>
          <a:prstGeom prst="rect">
            <a:avLst/>
          </a:prstGeom>
        </p:spPr>
        <p:txBody>
          <a:bodyPr wrap="square">
            <a:spAutoFit/>
          </a:bodyPr>
          <a:lstStyle/>
          <a:p>
            <a:pPr algn="ctr"/>
            <a:r>
              <a:rPr lang="es-CO" sz="3200" b="1" dirty="0">
                <a:solidFill>
                  <a:schemeClr val="bg1"/>
                </a:solidFill>
              </a:rPr>
              <a:t>CONVERGENCIA  CONTABLE   PÚBLICA  Y </a:t>
            </a:r>
          </a:p>
          <a:p>
            <a:pPr algn="ctr"/>
            <a:r>
              <a:rPr lang="es-CO" sz="3200" b="1" dirty="0">
                <a:solidFill>
                  <a:schemeClr val="bg1"/>
                </a:solidFill>
              </a:rPr>
              <a:t>CONTROL  INTERNO  CONTABLE … </a:t>
            </a: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14375" y="3289548"/>
            <a:ext cx="3273649" cy="234870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4 Imagen"/>
          <p:cNvPicPr/>
          <p:nvPr/>
        </p:nvPicPr>
        <p:blipFill>
          <a:blip r:embed="rId3">
            <a:extLst>
              <a:ext uri="{28A0092B-C50C-407E-A947-70E740481C1C}">
                <a14:useLocalDpi xmlns:a14="http://schemas.microsoft.com/office/drawing/2010/main"/>
              </a:ext>
            </a:extLst>
          </a:blip>
          <a:stretch>
            <a:fillRect/>
          </a:stretch>
        </p:blipFill>
        <p:spPr>
          <a:xfrm>
            <a:off x="11667" y="63877"/>
            <a:ext cx="2328085" cy="2145551"/>
          </a:xfrm>
          <a:prstGeom prst="rect">
            <a:avLst/>
          </a:prstGeom>
        </p:spPr>
      </p:pic>
      <p:sp>
        <p:nvSpPr>
          <p:cNvPr id="6" name="Rectángulo 6"/>
          <p:cNvSpPr/>
          <p:nvPr/>
        </p:nvSpPr>
        <p:spPr>
          <a:xfrm>
            <a:off x="4139952" y="3939361"/>
            <a:ext cx="4536504" cy="646331"/>
          </a:xfrm>
          <a:prstGeom prst="rect">
            <a:avLst/>
          </a:prstGeom>
        </p:spPr>
        <p:txBody>
          <a:bodyPr wrap="square">
            <a:spAutoFit/>
          </a:bodyPr>
          <a:lstStyle/>
          <a:p>
            <a:pPr algn="ctr"/>
            <a:r>
              <a:rPr lang="es-CO" sz="3600" b="1" dirty="0"/>
              <a:t>… Una Realidad</a:t>
            </a:r>
            <a:endParaRPr lang="es-CO" sz="3600" dirty="0"/>
          </a:p>
        </p:txBody>
      </p:sp>
      <p:pic>
        <p:nvPicPr>
          <p:cNvPr id="7" name="Imagen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649719">
            <a:off x="2268605" y="182584"/>
            <a:ext cx="4634962" cy="1568287"/>
          </a:xfrm>
          <a:prstGeom prst="rect">
            <a:avLst/>
          </a:prstGeom>
        </p:spPr>
      </p:pic>
    </p:spTree>
    <p:extLst>
      <p:ext uri="{BB962C8B-B14F-4D97-AF65-F5344CB8AC3E}">
        <p14:creationId xmlns:p14="http://schemas.microsoft.com/office/powerpoint/2010/main" val="435013358"/>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ipe(down)">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40</a:t>
            </a:fld>
            <a:endParaRPr lang="es-ES_tradnl" dirty="0"/>
          </a:p>
        </p:txBody>
      </p:sp>
      <p:pic>
        <p:nvPicPr>
          <p:cNvPr id="5" name="Imagen 4"/>
          <p:cNvPicPr>
            <a:picLocks noChangeAspect="1"/>
          </p:cNvPicPr>
          <p:nvPr/>
        </p:nvPicPr>
        <p:blipFill>
          <a:blip r:embed="rId2"/>
          <a:stretch>
            <a:fillRect/>
          </a:stretch>
        </p:blipFill>
        <p:spPr>
          <a:xfrm>
            <a:off x="1835696" y="121196"/>
            <a:ext cx="7272808" cy="2749475"/>
          </a:xfrm>
          <a:prstGeom prst="rect">
            <a:avLst/>
          </a:prstGeom>
          <a:ln>
            <a:noFill/>
          </a:ln>
          <a:effectLst>
            <a:outerShdw blurRad="292100" dist="139700" dir="2700000" algn="tl" rotWithShape="0">
              <a:srgbClr val="333333">
                <a:alpha val="65000"/>
              </a:srgbClr>
            </a:outerShdw>
          </a:effectLst>
        </p:spPr>
      </p:pic>
      <p:sp>
        <p:nvSpPr>
          <p:cNvPr id="6" name="5 Rectángulo"/>
          <p:cNvSpPr/>
          <p:nvPr/>
        </p:nvSpPr>
        <p:spPr>
          <a:xfrm rot="16200000">
            <a:off x="-1414570" y="1967815"/>
            <a:ext cx="4572000" cy="1815882"/>
          </a:xfrm>
          <a:prstGeom prst="rect">
            <a:avLst/>
          </a:prstGeom>
        </p:spPr>
        <p:txBody>
          <a:bodyPr>
            <a:spAutoFit/>
          </a:bodyPr>
          <a:lstStyle/>
          <a:p>
            <a:pPr algn="ctr"/>
            <a:r>
              <a:rPr lang="es-ES" sz="2800" b="1" dirty="0"/>
              <a:t>Calificación Promedio por Categorías de e Municipios Control Interno Contable</a:t>
            </a:r>
          </a:p>
          <a:p>
            <a:pPr algn="ctr"/>
            <a:r>
              <a:rPr lang="es-ES" sz="2800" b="1" dirty="0"/>
              <a:t> 2015 - 2016</a:t>
            </a:r>
            <a:endParaRPr lang="es-CO" sz="2800" b="1" dirty="0"/>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35697" y="3001516"/>
            <a:ext cx="7272808"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520950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6702660" y="1489348"/>
            <a:ext cx="2549860" cy="2015552"/>
          </a:xfrm>
          <a:prstGeom prst="rect">
            <a:avLst/>
          </a:prstGeom>
        </p:spPr>
        <p:txBody>
          <a:bodyPr wrap="square">
            <a:spAutoFit/>
          </a:bodyPr>
          <a:lstStyle/>
          <a:p>
            <a:pPr algn="ctr"/>
            <a:r>
              <a:rPr lang="es-CO" sz="2083" b="1" dirty="0">
                <a:solidFill>
                  <a:srgbClr val="000000"/>
                </a:solidFill>
                <a:latin typeface="Calibri" panose="020F0502020204030204" pitchFamily="34" charset="0"/>
              </a:rPr>
              <a:t>Res. 357 de 2008</a:t>
            </a:r>
          </a:p>
          <a:p>
            <a:pPr algn="ctr"/>
            <a:r>
              <a:rPr lang="es-CO" sz="2083" b="1" dirty="0">
                <a:solidFill>
                  <a:srgbClr val="000000"/>
                </a:solidFill>
                <a:latin typeface="Calibri" panose="020F0502020204030204" pitchFamily="34" charset="0"/>
              </a:rPr>
              <a:t>Número de Entidades Omisas por Departamento del Nivel Territorial a </a:t>
            </a:r>
          </a:p>
          <a:p>
            <a:pPr algn="ctr"/>
            <a:r>
              <a:rPr lang="es-CO" sz="2083" b="1" dirty="0">
                <a:solidFill>
                  <a:srgbClr val="000000"/>
                </a:solidFill>
                <a:latin typeface="Calibri" panose="020F0502020204030204" pitchFamily="34" charset="0"/>
              </a:rPr>
              <a:t>31/ 12 / 2016</a:t>
            </a:r>
            <a:endParaRPr lang="es-CO" sz="2083" dirty="0"/>
          </a:p>
        </p:txBody>
      </p:sp>
      <p:sp>
        <p:nvSpPr>
          <p:cNvPr id="2" name="1 Flecha derecha"/>
          <p:cNvSpPr/>
          <p:nvPr/>
        </p:nvSpPr>
        <p:spPr bwMode="auto">
          <a:xfrm rot="10800000">
            <a:off x="5940152" y="2353445"/>
            <a:ext cx="864096" cy="564654"/>
          </a:xfrm>
          <a:prstGeom prst="rightArrow">
            <a:avLst/>
          </a:prstGeom>
          <a:solidFill>
            <a:schemeClr val="accent1">
              <a:lumMod val="50000"/>
            </a:schemeClr>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pic>
        <p:nvPicPr>
          <p:cNvPr id="6150" name="Picture 6"/>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1563"/>
          <a:stretch/>
        </p:blipFill>
        <p:spPr bwMode="auto">
          <a:xfrm>
            <a:off x="5892130" y="3793604"/>
            <a:ext cx="3288382" cy="1034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n 5"/>
          <p:cNvPicPr>
            <a:picLocks noChangeAspect="1"/>
          </p:cNvPicPr>
          <p:nvPr/>
        </p:nvPicPr>
        <p:blipFill rotWithShape="1">
          <a:blip r:embed="rId3" cstate="email">
            <a:extLst>
              <a:ext uri="{28A0092B-C50C-407E-A947-70E740481C1C}">
                <a14:useLocalDpi xmlns:a14="http://schemas.microsoft.com/office/drawing/2010/main"/>
              </a:ext>
            </a:extLst>
          </a:blip>
          <a:srcRect r="2516"/>
          <a:stretch/>
        </p:blipFill>
        <p:spPr>
          <a:xfrm>
            <a:off x="0" y="-22820"/>
            <a:ext cx="5940152" cy="5814399"/>
          </a:xfrm>
          <a:prstGeom prst="rect">
            <a:avLst/>
          </a:prstGeom>
        </p:spPr>
      </p:pic>
    </p:spTree>
    <p:extLst>
      <p:ext uri="{BB962C8B-B14F-4D97-AF65-F5344CB8AC3E}">
        <p14:creationId xmlns:p14="http://schemas.microsoft.com/office/powerpoint/2010/main" val="7195880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6660232" y="1489348"/>
            <a:ext cx="2549860" cy="2015552"/>
          </a:xfrm>
          <a:prstGeom prst="rect">
            <a:avLst/>
          </a:prstGeom>
        </p:spPr>
        <p:txBody>
          <a:bodyPr wrap="square">
            <a:spAutoFit/>
          </a:bodyPr>
          <a:lstStyle/>
          <a:p>
            <a:pPr algn="ctr"/>
            <a:r>
              <a:rPr lang="es-CO" sz="2083" b="1" dirty="0">
                <a:solidFill>
                  <a:srgbClr val="000000"/>
                </a:solidFill>
                <a:latin typeface="Calibri" panose="020F0502020204030204" pitchFamily="34" charset="0"/>
              </a:rPr>
              <a:t>Res. 193 de 2016</a:t>
            </a:r>
          </a:p>
          <a:p>
            <a:pPr algn="ctr"/>
            <a:r>
              <a:rPr lang="es-CO" sz="2083" b="1" dirty="0">
                <a:solidFill>
                  <a:srgbClr val="000000"/>
                </a:solidFill>
                <a:latin typeface="Calibri" panose="020F0502020204030204" pitchFamily="34" charset="0"/>
              </a:rPr>
              <a:t>Número de Entidades Omisas por Departamento del Nivel Territorial a </a:t>
            </a:r>
          </a:p>
          <a:p>
            <a:pPr algn="ctr"/>
            <a:r>
              <a:rPr lang="es-CO" sz="2083" b="1" dirty="0">
                <a:solidFill>
                  <a:srgbClr val="000000"/>
                </a:solidFill>
                <a:latin typeface="Calibri" panose="020F0502020204030204" pitchFamily="34" charset="0"/>
              </a:rPr>
              <a:t>31/ 12 / 2016</a:t>
            </a:r>
            <a:endParaRPr lang="es-CO" sz="2083" dirty="0"/>
          </a:p>
        </p:txBody>
      </p:sp>
      <p:sp>
        <p:nvSpPr>
          <p:cNvPr id="2" name="1 Flecha derecha"/>
          <p:cNvSpPr/>
          <p:nvPr/>
        </p:nvSpPr>
        <p:spPr bwMode="auto">
          <a:xfrm rot="10800000">
            <a:off x="5717668" y="2353445"/>
            <a:ext cx="870555" cy="564654"/>
          </a:xfrm>
          <a:prstGeom prst="rightArrow">
            <a:avLst/>
          </a:prstGeom>
          <a:solidFill>
            <a:schemeClr val="bg2">
              <a:lumMod val="75000"/>
            </a:schemeClr>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pic>
        <p:nvPicPr>
          <p:cNvPr id="5127" name="Picture 7"/>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717669" y="4009629"/>
            <a:ext cx="3462843"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n 3"/>
          <p:cNvPicPr>
            <a:picLocks noChangeAspect="1"/>
          </p:cNvPicPr>
          <p:nvPr/>
        </p:nvPicPr>
        <p:blipFill rotWithShape="1">
          <a:blip r:embed="rId3" cstate="email">
            <a:extLst>
              <a:ext uri="{28A0092B-C50C-407E-A947-70E740481C1C}">
                <a14:useLocalDpi xmlns:a14="http://schemas.microsoft.com/office/drawing/2010/main"/>
              </a:ext>
            </a:extLst>
          </a:blip>
          <a:srcRect t="1050" r="3178" b="1050"/>
          <a:stretch/>
        </p:blipFill>
        <p:spPr>
          <a:xfrm>
            <a:off x="0" y="-22820"/>
            <a:ext cx="5868144" cy="5635986"/>
          </a:xfrm>
          <a:prstGeom prst="rect">
            <a:avLst/>
          </a:prstGeom>
        </p:spPr>
      </p:pic>
    </p:spTree>
    <p:extLst>
      <p:ext uri="{BB962C8B-B14F-4D97-AF65-F5344CB8AC3E}">
        <p14:creationId xmlns:p14="http://schemas.microsoft.com/office/powerpoint/2010/main" val="48514967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0"/>
          </p:nvPr>
        </p:nvSpPr>
        <p:spPr/>
        <p:txBody>
          <a:bodyPr/>
          <a:lstStyle/>
          <a:p>
            <a:pPr>
              <a:defRPr/>
            </a:pPr>
            <a:fld id="{C7869FFF-0288-4B42-9B48-50D4626F0A8E}" type="slidenum">
              <a:rPr lang="es-ES_tradnl" smtClean="0"/>
              <a:pPr>
                <a:defRPr/>
              </a:pPr>
              <a:t>5</a:t>
            </a:fld>
            <a:endParaRPr lang="es-ES_tradnl" dirty="0"/>
          </a:p>
        </p:txBody>
      </p:sp>
      <p:sp>
        <p:nvSpPr>
          <p:cNvPr id="8" name="18 CuadroTexto"/>
          <p:cNvSpPr txBox="1"/>
          <p:nvPr/>
        </p:nvSpPr>
        <p:spPr>
          <a:xfrm>
            <a:off x="0" y="-454868"/>
            <a:ext cx="9036496" cy="1631024"/>
          </a:xfrm>
          <a:prstGeom prst="rect">
            <a:avLst/>
          </a:prstGeom>
          <a:noFill/>
        </p:spPr>
        <p:txBody>
          <a:bodyPr wrap="square" rtlCol="0">
            <a:spAutoFit/>
          </a:bodyPr>
          <a:lstStyle/>
          <a:p>
            <a:pPr algn="ctr"/>
            <a:endParaRPr lang="es-CO" sz="3333" b="1" dirty="0">
              <a:solidFill>
                <a:schemeClr val="bg1"/>
              </a:solidFill>
              <a:latin typeface="+mn-lt"/>
            </a:endParaRPr>
          </a:p>
          <a:p>
            <a:pPr algn="ctr"/>
            <a:r>
              <a:rPr lang="es-CO" sz="3200" b="1" dirty="0">
                <a:latin typeface="+mn-lt"/>
              </a:rPr>
              <a:t>G E R E N C I A   Y </a:t>
            </a:r>
          </a:p>
          <a:p>
            <a:pPr algn="just"/>
            <a:r>
              <a:rPr lang="es-CO" sz="3200" b="1" dirty="0">
                <a:latin typeface="+mn-lt"/>
              </a:rPr>
              <a:t>             C O N T A B I L I D A D     P Ú B L I C A </a:t>
            </a:r>
          </a:p>
        </p:txBody>
      </p:sp>
      <p:sp>
        <p:nvSpPr>
          <p:cNvPr id="10" name="Flecha abajo 9"/>
          <p:cNvSpPr/>
          <p:nvPr/>
        </p:nvSpPr>
        <p:spPr bwMode="auto">
          <a:xfrm>
            <a:off x="3880108" y="1201316"/>
            <a:ext cx="835908" cy="864096"/>
          </a:xfrm>
          <a:prstGeom prst="downArrow">
            <a:avLst/>
          </a:prstGeom>
          <a:solidFill>
            <a:srgbClr val="008080"/>
          </a:solidFill>
          <a:ln w="9525" cap="flat" cmpd="sng" algn="ctr">
            <a:noFill/>
            <a:prstDash val="solid"/>
            <a:round/>
            <a:headEnd type="none" w="med" len="med"/>
            <a:tailEnd type="none" w="med" len="med"/>
          </a:ln>
          <a:effectLst>
            <a:glow rad="63500">
              <a:schemeClr val="accent6">
                <a:satMod val="175000"/>
                <a:alpha val="40000"/>
              </a:schemeClr>
            </a:glow>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11" name="3 Rectángulo"/>
          <p:cNvSpPr/>
          <p:nvPr/>
        </p:nvSpPr>
        <p:spPr>
          <a:xfrm>
            <a:off x="0" y="2161227"/>
            <a:ext cx="9108504" cy="1200329"/>
          </a:xfrm>
          <a:prstGeom prst="rect">
            <a:avLst/>
          </a:prstGeom>
        </p:spPr>
        <p:txBody>
          <a:bodyPr wrap="square">
            <a:spAutoFit/>
          </a:bodyPr>
          <a:lstStyle/>
          <a:p>
            <a:pPr algn="ctr">
              <a:spcBef>
                <a:spcPct val="0"/>
              </a:spcBef>
              <a:spcAft>
                <a:spcPct val="25000"/>
              </a:spcAft>
            </a:pPr>
            <a:r>
              <a:rPr lang="en-GB" altLang="es-CO" sz="2400" b="1" dirty="0">
                <a:solidFill>
                  <a:schemeClr val="bg1"/>
                </a:solidFill>
              </a:rPr>
              <a:t>Contabilidad para el </a:t>
            </a:r>
            <a:r>
              <a:rPr lang="en-GB" altLang="es-CO" sz="2400" b="1" u="sng" dirty="0">
                <a:solidFill>
                  <a:schemeClr val="bg1"/>
                </a:solidFill>
              </a:rPr>
              <a:t>Buen Gobierno</a:t>
            </a:r>
            <a:r>
              <a:rPr lang="en-GB" altLang="es-CO" sz="2400" b="1" dirty="0">
                <a:solidFill>
                  <a:schemeClr val="bg1"/>
                </a:solidFill>
              </a:rPr>
              <a:t> de las </a:t>
            </a:r>
            <a:r>
              <a:rPr lang="en-GB" altLang="es-CO" sz="2400" b="1" dirty="0" err="1">
                <a:solidFill>
                  <a:schemeClr val="bg1"/>
                </a:solidFill>
              </a:rPr>
              <a:t>organizaciones</a:t>
            </a:r>
            <a:r>
              <a:rPr lang="en-GB" altLang="es-CO" sz="2400" b="1" dirty="0">
                <a:solidFill>
                  <a:schemeClr val="bg1"/>
                </a:solidFill>
              </a:rPr>
              <a:t> </a:t>
            </a:r>
            <a:r>
              <a:rPr lang="en-GB" altLang="es-CO" sz="2400" b="1" dirty="0" err="1">
                <a:solidFill>
                  <a:schemeClr val="bg1"/>
                </a:solidFill>
              </a:rPr>
              <a:t>adecuación</a:t>
            </a:r>
            <a:r>
              <a:rPr lang="en-GB" altLang="es-CO" sz="2400" b="1" dirty="0">
                <a:solidFill>
                  <a:schemeClr val="bg1"/>
                </a:solidFill>
              </a:rPr>
              <a:t> de la Contabilidad Pública a un </a:t>
            </a:r>
            <a:r>
              <a:rPr lang="en-GB" altLang="es-CO" sz="2400" b="1" u="sng" dirty="0">
                <a:solidFill>
                  <a:schemeClr val="bg1"/>
                </a:solidFill>
              </a:rPr>
              <a:t>nuevo concepto de Rendición de Cuentas</a:t>
            </a:r>
            <a:r>
              <a:rPr lang="en-GB" altLang="es-CO" sz="2400" b="1" dirty="0">
                <a:solidFill>
                  <a:schemeClr val="bg1"/>
                </a:solidFill>
              </a:rPr>
              <a:t> (“Accountability”).</a:t>
            </a:r>
          </a:p>
        </p:txBody>
      </p:sp>
      <p:sp>
        <p:nvSpPr>
          <p:cNvPr id="12" name="Rectangle 2050"/>
          <p:cNvSpPr txBox="1">
            <a:spLocks noChangeArrowheads="1"/>
          </p:cNvSpPr>
          <p:nvPr/>
        </p:nvSpPr>
        <p:spPr>
          <a:xfrm>
            <a:off x="0" y="3147288"/>
            <a:ext cx="9144000" cy="1510412"/>
          </a:xfrm>
          <a:prstGeom prst="rect">
            <a:avLst/>
          </a:prstGeom>
        </p:spPr>
        <p:txBody>
          <a:bodyPr/>
          <a:lstStyle>
            <a:lvl1pPr marL="484188" indent="-484188" algn="l" rtl="0" eaLnBrk="1" fontAlgn="base" hangingPunct="1">
              <a:spcBef>
                <a:spcPct val="0"/>
              </a:spcBef>
              <a:spcAft>
                <a:spcPct val="0"/>
              </a:spcAft>
              <a:defRPr lang="es-ES" sz="1600" kern="1200">
                <a:ln w="6350">
                  <a:noFill/>
                </a:ln>
                <a:solidFill>
                  <a:schemeClr val="tx2"/>
                </a:solidFill>
                <a:latin typeface="Calibri" pitchFamily="34" charset="0"/>
                <a:ea typeface="+mj-ea"/>
                <a:cs typeface="Calibri" pitchFamily="34" charset="0"/>
              </a:defRPr>
            </a:lvl1pPr>
            <a:lvl2pPr marL="484188" indent="-484188" algn="l" rtl="0" eaLnBrk="1" fontAlgn="base" hangingPunct="1">
              <a:spcBef>
                <a:spcPct val="0"/>
              </a:spcBef>
              <a:spcAft>
                <a:spcPct val="0"/>
              </a:spcAft>
              <a:defRPr sz="1600">
                <a:solidFill>
                  <a:schemeClr val="tx2"/>
                </a:solidFill>
                <a:latin typeface="Calibri" pitchFamily="34" charset="0"/>
              </a:defRPr>
            </a:lvl2pPr>
            <a:lvl3pPr marL="484188" indent="-484188" algn="l" rtl="0" eaLnBrk="1" fontAlgn="base" hangingPunct="1">
              <a:spcBef>
                <a:spcPct val="0"/>
              </a:spcBef>
              <a:spcAft>
                <a:spcPct val="0"/>
              </a:spcAft>
              <a:defRPr sz="1600">
                <a:solidFill>
                  <a:schemeClr val="tx2"/>
                </a:solidFill>
                <a:latin typeface="Calibri" pitchFamily="34" charset="0"/>
              </a:defRPr>
            </a:lvl3pPr>
            <a:lvl4pPr marL="484188" indent="-484188" algn="l" rtl="0" eaLnBrk="1" fontAlgn="base" hangingPunct="1">
              <a:spcBef>
                <a:spcPct val="0"/>
              </a:spcBef>
              <a:spcAft>
                <a:spcPct val="0"/>
              </a:spcAft>
              <a:defRPr sz="1600">
                <a:solidFill>
                  <a:schemeClr val="tx2"/>
                </a:solidFill>
                <a:latin typeface="Calibri" pitchFamily="34" charset="0"/>
              </a:defRPr>
            </a:lvl4pPr>
            <a:lvl5pPr marL="484188" indent="-484188" algn="l" rtl="0" eaLnBrk="1" fontAlgn="base" hangingPunct="1">
              <a:spcBef>
                <a:spcPct val="0"/>
              </a:spcBef>
              <a:spcAft>
                <a:spcPct val="0"/>
              </a:spcAft>
              <a:defRPr sz="1600">
                <a:solidFill>
                  <a:schemeClr val="tx2"/>
                </a:solidFill>
                <a:latin typeface="Calibri" pitchFamily="34" charset="0"/>
              </a:defRPr>
            </a:lvl5pPr>
            <a:lvl6pPr marL="941388" indent="-484188" algn="l" rtl="0" eaLnBrk="1" fontAlgn="base" hangingPunct="1">
              <a:spcBef>
                <a:spcPct val="0"/>
              </a:spcBef>
              <a:spcAft>
                <a:spcPct val="0"/>
              </a:spcAft>
              <a:defRPr sz="1600">
                <a:solidFill>
                  <a:schemeClr val="tx2"/>
                </a:solidFill>
                <a:latin typeface="Calibri" pitchFamily="34" charset="0"/>
              </a:defRPr>
            </a:lvl6pPr>
            <a:lvl7pPr marL="1398588" indent="-484188" algn="l" rtl="0" eaLnBrk="1" fontAlgn="base" hangingPunct="1">
              <a:spcBef>
                <a:spcPct val="0"/>
              </a:spcBef>
              <a:spcAft>
                <a:spcPct val="0"/>
              </a:spcAft>
              <a:defRPr sz="1600">
                <a:solidFill>
                  <a:schemeClr val="tx2"/>
                </a:solidFill>
                <a:latin typeface="Calibri" pitchFamily="34" charset="0"/>
              </a:defRPr>
            </a:lvl7pPr>
            <a:lvl8pPr marL="1855788" indent="-484188" algn="l" rtl="0" eaLnBrk="1" fontAlgn="base" hangingPunct="1">
              <a:spcBef>
                <a:spcPct val="0"/>
              </a:spcBef>
              <a:spcAft>
                <a:spcPct val="0"/>
              </a:spcAft>
              <a:defRPr sz="1600">
                <a:solidFill>
                  <a:schemeClr val="tx2"/>
                </a:solidFill>
                <a:latin typeface="Calibri" pitchFamily="34" charset="0"/>
              </a:defRPr>
            </a:lvl8pPr>
            <a:lvl9pPr marL="2312988" indent="-484188" algn="l" rtl="0" eaLnBrk="1" fontAlgn="base" hangingPunct="1">
              <a:spcBef>
                <a:spcPct val="0"/>
              </a:spcBef>
              <a:spcAft>
                <a:spcPct val="0"/>
              </a:spcAft>
              <a:defRPr sz="1600">
                <a:solidFill>
                  <a:schemeClr val="tx2"/>
                </a:solidFill>
                <a:latin typeface="Calibri" pitchFamily="34" charset="0"/>
              </a:defRPr>
            </a:lvl9pPr>
          </a:lstStyle>
          <a:p>
            <a:pPr algn="ctr"/>
            <a:r>
              <a:rPr lang="es-MX" altLang="es-CO" sz="2800" b="1" dirty="0">
                <a:solidFill>
                  <a:schemeClr val="tx1"/>
                </a:solidFill>
              </a:rPr>
              <a:t>A partir de experiencia, en qué consiste “La Nueva Gerencia Pública” ?  (</a:t>
            </a:r>
            <a:r>
              <a:rPr lang="es-MX" altLang="es-CO" sz="2800" b="1" i="1" dirty="0">
                <a:solidFill>
                  <a:schemeClr val="tx1"/>
                </a:solidFill>
              </a:rPr>
              <a:t>New </a:t>
            </a:r>
            <a:r>
              <a:rPr lang="es-MX" altLang="es-CO" sz="2800" b="1" i="1" dirty="0" err="1">
                <a:solidFill>
                  <a:schemeClr val="tx1"/>
                </a:solidFill>
              </a:rPr>
              <a:t>Public</a:t>
            </a:r>
            <a:r>
              <a:rPr lang="es-MX" altLang="es-CO" sz="2800" b="1" i="1" dirty="0">
                <a:solidFill>
                  <a:schemeClr val="tx1"/>
                </a:solidFill>
              </a:rPr>
              <a:t> Management</a:t>
            </a:r>
            <a:r>
              <a:rPr lang="es-MX" altLang="es-CO" sz="2800" b="1" dirty="0">
                <a:solidFill>
                  <a:schemeClr val="tx1"/>
                </a:solidFill>
              </a:rPr>
              <a:t>)</a:t>
            </a:r>
          </a:p>
        </p:txBody>
      </p:sp>
      <p:sp>
        <p:nvSpPr>
          <p:cNvPr id="13" name="Rectangle 2051"/>
          <p:cNvSpPr txBox="1">
            <a:spLocks noChangeArrowheads="1"/>
          </p:cNvSpPr>
          <p:nvPr/>
        </p:nvSpPr>
        <p:spPr>
          <a:xfrm>
            <a:off x="125413" y="4009628"/>
            <a:ext cx="8911083" cy="1648222"/>
          </a:xfrm>
          <a:prstGeom prst="rect">
            <a:avLst/>
          </a:prstGeom>
          <a:effectLst>
            <a:glow rad="228600">
              <a:schemeClr val="accent3">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447675" indent="-382588" algn="l" rtl="0" eaLnBrk="1" fontAlgn="base" hangingPunct="1">
              <a:spcBef>
                <a:spcPct val="20000"/>
              </a:spcBef>
              <a:spcAft>
                <a:spcPct val="0"/>
              </a:spcAft>
              <a:buClr>
                <a:schemeClr val="accent1"/>
              </a:buClr>
              <a:buSzPct val="80000"/>
              <a:buFont typeface="Wingdings 2" pitchFamily="18" charset="2"/>
              <a:buChar char=""/>
              <a:defRPr lang="es-ES" sz="3000" kern="1200">
                <a:solidFill>
                  <a:schemeClr val="tx1"/>
                </a:solidFill>
                <a:latin typeface="+mn-lt"/>
                <a:ea typeface="+mn-ea"/>
                <a:cs typeface="+mn-cs"/>
              </a:defRPr>
            </a:lvl1pPr>
            <a:lvl2pPr marL="822325" indent="-285750" algn="l" rtl="0" eaLnBrk="1" fontAlgn="base" hangingPunct="1">
              <a:spcBef>
                <a:spcPct val="20000"/>
              </a:spcBef>
              <a:spcAft>
                <a:spcPct val="0"/>
              </a:spcAft>
              <a:buClr>
                <a:schemeClr val="accent1"/>
              </a:buClr>
              <a:buSzPct val="95000"/>
              <a:buFont typeface="Verdana" pitchFamily="34" charset="0"/>
              <a:buChar char="›"/>
              <a:defRPr lang="es-ES" sz="2600" kern="1200">
                <a:solidFill>
                  <a:schemeClr val="tx1"/>
                </a:solidFill>
                <a:latin typeface="+mn-lt"/>
                <a:ea typeface="+mn-ea"/>
                <a:cs typeface="+mn-cs"/>
              </a:defRPr>
            </a:lvl2pPr>
            <a:lvl3pPr marL="1104900" indent="-228600" algn="l" rtl="0" eaLnBrk="1" fontAlgn="base" hangingPunct="1">
              <a:spcBef>
                <a:spcPct val="20000"/>
              </a:spcBef>
              <a:spcAft>
                <a:spcPct val="0"/>
              </a:spcAft>
              <a:buClr>
                <a:schemeClr val="accent1"/>
              </a:buClr>
              <a:buFont typeface="Wingdings 2" pitchFamily="18" charset="2"/>
              <a:buChar char=""/>
              <a:defRPr lang="es-ES" sz="2400" kern="1200">
                <a:solidFill>
                  <a:schemeClr val="tx1"/>
                </a:solidFill>
                <a:latin typeface="+mn-lt"/>
                <a:ea typeface="+mn-ea"/>
                <a:cs typeface="+mn-cs"/>
              </a:defRPr>
            </a:lvl3pPr>
            <a:lvl4pPr marL="1371600" indent="-209550" algn="l" rtl="0" eaLnBrk="1" fontAlgn="base" hangingPunct="1">
              <a:spcBef>
                <a:spcPct val="20000"/>
              </a:spcBef>
              <a:spcAft>
                <a:spcPct val="0"/>
              </a:spcAft>
              <a:buClr>
                <a:schemeClr val="accent1"/>
              </a:buClr>
              <a:buFont typeface="Wingdings 2" pitchFamily="18" charset="2"/>
              <a:buChar char=""/>
              <a:defRPr lang="es-ES" sz="2000" kern="1200">
                <a:solidFill>
                  <a:schemeClr val="tx1"/>
                </a:solidFill>
                <a:latin typeface="+mn-lt"/>
                <a:ea typeface="+mn-ea"/>
                <a:cs typeface="+mn-cs"/>
              </a:defRPr>
            </a:lvl4pPr>
            <a:lvl5pPr marL="1600200" indent="-209550" algn="l" rtl="0" eaLnBrk="1" fontAlgn="base" hangingPunct="1">
              <a:spcBef>
                <a:spcPct val="20000"/>
              </a:spcBef>
              <a:spcAft>
                <a:spcPct val="0"/>
              </a:spcAft>
              <a:buClr>
                <a:srgbClr val="C1CBB6"/>
              </a:buClr>
              <a:buFont typeface="Wingdings 2" pitchFamily="18" charset="2"/>
              <a:buChar char=""/>
              <a:defRPr lang="es-ES"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es-ES"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9pPr>
          </a:lstStyle>
          <a:p>
            <a:pPr algn="just"/>
            <a:r>
              <a:rPr lang="es-CO" altLang="es-CO" sz="2500" b="1" dirty="0">
                <a:solidFill>
                  <a:schemeClr val="bg1"/>
                </a:solidFill>
              </a:rPr>
              <a:t>La  “</a:t>
            </a:r>
            <a:r>
              <a:rPr lang="es-CO" altLang="es-CO" sz="2500" b="1" i="1" u="sng" dirty="0">
                <a:solidFill>
                  <a:schemeClr val="bg1"/>
                </a:solidFill>
              </a:rPr>
              <a:t>Nueva Ger</a:t>
            </a:r>
            <a:r>
              <a:rPr lang="es-CO" altLang="es-CO" sz="2500" b="1" i="1" u="sng" dirty="0">
                <a:solidFill>
                  <a:schemeClr val="bg1"/>
                </a:solidFill>
                <a:cs typeface="Arial" pitchFamily="34" charset="0"/>
              </a:rPr>
              <a:t>e</a:t>
            </a:r>
            <a:r>
              <a:rPr lang="es-CO" altLang="es-CO" sz="2500" b="1" i="1" u="sng" dirty="0">
                <a:solidFill>
                  <a:schemeClr val="bg1"/>
                </a:solidFill>
              </a:rPr>
              <a:t>ncia Pública</a:t>
            </a:r>
            <a:r>
              <a:rPr lang="es-CO" altLang="es-CO" sz="2500" b="1" dirty="0">
                <a:solidFill>
                  <a:schemeClr val="bg1"/>
                </a:solidFill>
              </a:rPr>
              <a:t>” intenta trasladar la cultura de </a:t>
            </a:r>
          </a:p>
          <a:p>
            <a:pPr algn="just"/>
            <a:r>
              <a:rPr lang="es-CO" altLang="es-CO" sz="2500" b="1" dirty="0">
                <a:solidFill>
                  <a:schemeClr val="bg1"/>
                </a:solidFill>
              </a:rPr>
              <a:t>orienta</a:t>
            </a:r>
            <a:r>
              <a:rPr lang="es-CO" altLang="es-CO" sz="2500" b="1" dirty="0">
                <a:solidFill>
                  <a:schemeClr val="bg1"/>
                </a:solidFill>
                <a:cs typeface="Arial" pitchFamily="34" charset="0"/>
              </a:rPr>
              <a:t>ción  de los</a:t>
            </a:r>
            <a:r>
              <a:rPr lang="es-CO" altLang="es-CO" sz="2500" b="1" dirty="0">
                <a:solidFill>
                  <a:schemeClr val="bg1"/>
                </a:solidFill>
              </a:rPr>
              <a:t>  resultados a las organiza</a:t>
            </a:r>
            <a:r>
              <a:rPr lang="es-CO" altLang="es-CO" sz="2500" b="1" dirty="0">
                <a:solidFill>
                  <a:schemeClr val="bg1"/>
                </a:solidFill>
                <a:cs typeface="Arial" pitchFamily="34" charset="0"/>
              </a:rPr>
              <a:t>ciones</a:t>
            </a:r>
            <a:r>
              <a:rPr lang="es-CO" altLang="es-CO" sz="2500" b="1" dirty="0">
                <a:solidFill>
                  <a:schemeClr val="bg1"/>
                </a:solidFill>
              </a:rPr>
              <a:t> del sector público mediante la introducción  de algunas reformas estructurales en la gestión.</a:t>
            </a:r>
          </a:p>
        </p:txBody>
      </p:sp>
    </p:spTree>
    <p:extLst>
      <p:ext uri="{BB962C8B-B14F-4D97-AF65-F5344CB8AC3E}">
        <p14:creationId xmlns:p14="http://schemas.microsoft.com/office/powerpoint/2010/main" val="3089967701"/>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additive="base">
                                        <p:cTn id="13"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13">
                                            <p:txEl>
                                              <p:pRg st="1" end="1"/>
                                            </p:txEl>
                                          </p:spTgt>
                                        </p:tgtEl>
                                        <p:attrNameLst>
                                          <p:attrName>style.visibility</p:attrName>
                                        </p:attrNameLst>
                                      </p:cBhvr>
                                      <p:to>
                                        <p:strVal val="visible"/>
                                      </p:to>
                                    </p:set>
                                    <p:anim calcmode="lin" valueType="num">
                                      <p:cBhvr additive="base">
                                        <p:cTn id="18"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build="p" bldLvl="2" autoUpdateAnimBg="0" advAuto="1000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6</a:t>
            </a:fld>
            <a:endParaRPr lang="es-ES_tradnl" dirty="0"/>
          </a:p>
        </p:txBody>
      </p:sp>
      <p:grpSp>
        <p:nvGrpSpPr>
          <p:cNvPr id="4" name="Group 4"/>
          <p:cNvGrpSpPr/>
          <p:nvPr/>
        </p:nvGrpSpPr>
        <p:grpSpPr>
          <a:xfrm>
            <a:off x="3961360" y="913284"/>
            <a:ext cx="4669939" cy="2092163"/>
            <a:chOff x="3996943" y="1585576"/>
            <a:chExt cx="4669939" cy="2092163"/>
          </a:xfrm>
        </p:grpSpPr>
        <p:pic>
          <p:nvPicPr>
            <p:cNvPr id="5" name="Picture 2" descr="D:\BACKUP 03 MARZO 2016\Desktop\descarga.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869656">
              <a:off x="4114438" y="1585576"/>
              <a:ext cx="4552444" cy="209216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8 CuadroTexto"/>
            <p:cNvSpPr txBox="1"/>
            <p:nvPr/>
          </p:nvSpPr>
          <p:spPr>
            <a:xfrm rot="854476">
              <a:off x="3996943" y="2401309"/>
              <a:ext cx="3137337" cy="400110"/>
            </a:xfrm>
            <a:prstGeom prst="rect">
              <a:avLst/>
            </a:prstGeom>
            <a:noFill/>
          </p:spPr>
          <p:txBody>
            <a:bodyPr wrap="square" rtlCol="0">
              <a:spAutoFit/>
            </a:bodyPr>
            <a:lstStyle/>
            <a:p>
              <a:r>
                <a:rPr lang="es-CO" sz="2000" b="1" dirty="0"/>
                <a:t>      de las cuentas públicas </a:t>
              </a:r>
            </a:p>
          </p:txBody>
        </p:sp>
      </p:grpSp>
      <p:sp>
        <p:nvSpPr>
          <p:cNvPr id="7" name="9 CuadroTexto"/>
          <p:cNvSpPr txBox="1"/>
          <p:nvPr/>
        </p:nvSpPr>
        <p:spPr>
          <a:xfrm>
            <a:off x="179512" y="2713484"/>
            <a:ext cx="8712968" cy="2616101"/>
          </a:xfrm>
          <a:prstGeom prst="rect">
            <a:avLst/>
          </a:prstGeom>
          <a:noFill/>
        </p:spPr>
        <p:txBody>
          <a:bodyPr wrap="square" rtlCol="0">
            <a:spAutoFit/>
          </a:bodyPr>
          <a:lstStyle/>
          <a:p>
            <a:r>
              <a:rPr lang="es-CO" sz="2400" b="1" dirty="0">
                <a:latin typeface="+mn-lt"/>
              </a:rPr>
              <a:t>            </a:t>
            </a:r>
            <a:r>
              <a:rPr lang="es-CO" sz="2800" b="1" dirty="0">
                <a:latin typeface="+mn-lt"/>
              </a:rPr>
              <a:t>más que un </a:t>
            </a:r>
            <a:r>
              <a:rPr lang="es-CO" sz="2800" b="1" u="sng" dirty="0">
                <a:latin typeface="+mn-lt"/>
              </a:rPr>
              <a:t>VALOR</a:t>
            </a:r>
            <a:r>
              <a:rPr lang="es-CO" sz="2800" b="1" dirty="0">
                <a:latin typeface="+mn-lt"/>
              </a:rPr>
              <a:t>…un </a:t>
            </a:r>
            <a:r>
              <a:rPr lang="es-CO" sz="2800" b="1" u="sng" dirty="0">
                <a:latin typeface="+mn-lt"/>
              </a:rPr>
              <a:t>BENEFICIO</a:t>
            </a:r>
            <a:r>
              <a:rPr lang="es-CO" sz="2800" b="1" dirty="0">
                <a:latin typeface="+mn-lt"/>
              </a:rPr>
              <a:t> en términos de:</a:t>
            </a:r>
          </a:p>
          <a:p>
            <a:endParaRPr lang="es-CO" sz="2400" b="1" dirty="0">
              <a:latin typeface="+mn-lt"/>
            </a:endParaRPr>
          </a:p>
          <a:p>
            <a:pPr marL="342900" indent="-342900">
              <a:buFont typeface="Arial" panose="020B0604020202020204" pitchFamily="34" charset="0"/>
              <a:buChar char="•"/>
            </a:pPr>
            <a:r>
              <a:rPr lang="es-CO" sz="2100" b="1" dirty="0">
                <a:latin typeface="+mn-lt"/>
              </a:rPr>
              <a:t> </a:t>
            </a:r>
            <a:r>
              <a:rPr lang="es-MX" sz="2800" b="1" dirty="0">
                <a:solidFill>
                  <a:sysClr val="windowText" lastClr="000000"/>
                </a:solidFill>
                <a:latin typeface="+mn-lt"/>
              </a:rPr>
              <a:t>VISIBILIDAD </a:t>
            </a:r>
          </a:p>
          <a:p>
            <a:pPr marL="457200" lvl="0" indent="-457200">
              <a:buFont typeface="Arial" panose="020B0604020202020204" pitchFamily="34" charset="0"/>
              <a:buChar char="•"/>
            </a:pPr>
            <a:r>
              <a:rPr lang="es-MX" sz="2800" b="1" dirty="0">
                <a:solidFill>
                  <a:sysClr val="windowText" lastClr="000000"/>
                </a:solidFill>
                <a:latin typeface="+mn-lt"/>
              </a:rPr>
              <a:t>TOMA DE DECISIONES </a:t>
            </a:r>
          </a:p>
          <a:p>
            <a:pPr marL="457200" indent="-457200">
              <a:buFont typeface="Arial" panose="020B0604020202020204" pitchFamily="34" charset="0"/>
              <a:buChar char="•"/>
            </a:pPr>
            <a:r>
              <a:rPr lang="es-ES" sz="2800" b="1" dirty="0">
                <a:solidFill>
                  <a:sysClr val="windowText" lastClr="000000"/>
                </a:solidFill>
                <a:latin typeface="+mn-lt"/>
              </a:rPr>
              <a:t>CONTROL</a:t>
            </a:r>
          </a:p>
          <a:p>
            <a:pPr marL="457200" indent="-457200">
              <a:buFont typeface="Arial" panose="020B0604020202020204" pitchFamily="34" charset="0"/>
              <a:buChar char="•"/>
            </a:pPr>
            <a:r>
              <a:rPr lang="es-ES" sz="2800" b="1" dirty="0">
                <a:solidFill>
                  <a:sysClr val="windowText" lastClr="000000"/>
                </a:solidFill>
                <a:latin typeface="+mn-lt"/>
              </a:rPr>
              <a:t>LENGUAJE DE LOS GOBIERNOS </a:t>
            </a:r>
            <a:endParaRPr lang="es-CO" sz="2800" b="1" dirty="0">
              <a:latin typeface="+mn-lt"/>
            </a:endParaRPr>
          </a:p>
        </p:txBody>
      </p:sp>
      <p:sp>
        <p:nvSpPr>
          <p:cNvPr id="8" name="10 CuadroTexto"/>
          <p:cNvSpPr txBox="1"/>
          <p:nvPr/>
        </p:nvSpPr>
        <p:spPr>
          <a:xfrm>
            <a:off x="60104" y="625252"/>
            <a:ext cx="2893144" cy="1569660"/>
          </a:xfrm>
          <a:prstGeom prst="rect">
            <a:avLst/>
          </a:prstGeom>
          <a:noFill/>
          <a:ln>
            <a:solidFill>
              <a:schemeClr val="accent2">
                <a:lumMod val="75000"/>
              </a:schemeClr>
            </a:solidFill>
          </a:ln>
          <a:effectLst>
            <a:glow rad="63500">
              <a:schemeClr val="accent4">
                <a:satMod val="175000"/>
                <a:alpha val="40000"/>
              </a:schemeClr>
            </a:glow>
          </a:effectLst>
          <a:scene3d>
            <a:camera prst="orthographicFront"/>
            <a:lightRig rig="threePt" dir="t"/>
          </a:scene3d>
          <a:sp3d>
            <a:bevelT w="139700" prst="cross"/>
          </a:sp3d>
        </p:spPr>
        <p:txBody>
          <a:bodyPr wrap="square" rtlCol="0">
            <a:spAutoFit/>
          </a:bodyPr>
          <a:lstStyle/>
          <a:p>
            <a:pPr algn="ctr"/>
            <a:r>
              <a:rPr lang="es-CO" sz="3200" b="1" dirty="0"/>
              <a:t>BUEN  GOBIERNO </a:t>
            </a:r>
          </a:p>
          <a:p>
            <a:pPr algn="ctr"/>
            <a:r>
              <a:rPr lang="es-CO" sz="3200" b="1" dirty="0"/>
              <a:t>TAMBIÉN ES</a:t>
            </a:r>
            <a:r>
              <a:rPr lang="es-CO" b="1" dirty="0"/>
              <a:t>: </a:t>
            </a:r>
          </a:p>
        </p:txBody>
      </p:sp>
      <p:sp>
        <p:nvSpPr>
          <p:cNvPr id="9" name="11 Flecha curvada hacia abajo"/>
          <p:cNvSpPr/>
          <p:nvPr/>
        </p:nvSpPr>
        <p:spPr bwMode="auto">
          <a:xfrm rot="555973">
            <a:off x="2449192" y="271600"/>
            <a:ext cx="3744416" cy="1080120"/>
          </a:xfrm>
          <a:prstGeom prst="curvedDown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pic>
        <p:nvPicPr>
          <p:cNvPr id="1026" name="Picture 2" descr="H:\RENDICION DE CUENTAS VIGENCIA 2016\LOGO RENDICION DE CUENTAS 201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4088" y="3297511"/>
            <a:ext cx="3744416" cy="1720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16660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12" y="1201316"/>
            <a:ext cx="9180512" cy="4669732"/>
          </a:xfrm>
          <a:prstGeom prst="rect">
            <a:avLst/>
          </a:prstGeom>
        </p:spPr>
      </p:pic>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7</a:t>
            </a:fld>
            <a:endParaRPr lang="es-ES_tradnl" dirty="0"/>
          </a:p>
        </p:txBody>
      </p:sp>
      <p:sp>
        <p:nvSpPr>
          <p:cNvPr id="7" name="Rectangle 2" descr="Large confetti"/>
          <p:cNvSpPr txBox="1">
            <a:spLocks noChangeArrowheads="1"/>
          </p:cNvSpPr>
          <p:nvPr/>
        </p:nvSpPr>
        <p:spPr>
          <a:xfrm>
            <a:off x="-468560" y="-12032"/>
            <a:ext cx="9721080" cy="792088"/>
          </a:xfrm>
          <a:prstGeom prst="rect">
            <a:avLst/>
          </a:prstGeom>
        </p:spPr>
        <p:txBody>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CR" altLang="en-US" sz="4000" kern="0" dirty="0">
                <a:solidFill>
                  <a:schemeClr val="tx1"/>
                </a:solidFill>
                <a:latin typeface="+mn-lt"/>
              </a:rPr>
              <a:t>¿PORQUÉ LAS CUENTAS PÚBLICAS SON Y DEBEN SER PÚBLICAS ?</a:t>
            </a: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12" y="1201316"/>
            <a:ext cx="9180512" cy="4669732"/>
          </a:xfrm>
          <a:prstGeom prst="rect">
            <a:avLst/>
          </a:prstGeom>
        </p:spPr>
      </p:pic>
    </p:spTree>
    <p:extLst>
      <p:ext uri="{BB962C8B-B14F-4D97-AF65-F5344CB8AC3E}">
        <p14:creationId xmlns:p14="http://schemas.microsoft.com/office/powerpoint/2010/main" val="11236810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anim calcmode="lin" valueType="num">
                                      <p:cBhvr>
                                        <p:cTn id="8" dur="3000" fill="hold"/>
                                        <p:tgtEl>
                                          <p:spTgt spid="8"/>
                                        </p:tgtEl>
                                        <p:attrNameLst>
                                          <p:attrName>ppt_w</p:attrName>
                                        </p:attrNameLst>
                                      </p:cBhvr>
                                      <p:tavLst>
                                        <p:tav tm="0" fmla="#ppt_w*sin(2.5*pi*$)">
                                          <p:val>
                                            <p:fltVal val="0"/>
                                          </p:val>
                                        </p:tav>
                                        <p:tav tm="100000">
                                          <p:val>
                                            <p:fltVal val="1"/>
                                          </p:val>
                                        </p:tav>
                                      </p:tavLst>
                                    </p:anim>
                                    <p:anim calcmode="lin" valueType="num">
                                      <p:cBhvr>
                                        <p:cTn id="9" dur="3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8</a:t>
            </a:fld>
            <a:endParaRPr lang="es-ES_tradnl" dirty="0"/>
          </a:p>
        </p:txBody>
      </p:sp>
      <p:sp>
        <p:nvSpPr>
          <p:cNvPr id="5" name="CuadroTexto 4"/>
          <p:cNvSpPr txBox="1"/>
          <p:nvPr/>
        </p:nvSpPr>
        <p:spPr>
          <a:xfrm>
            <a:off x="611560" y="193204"/>
            <a:ext cx="7620000" cy="1261884"/>
          </a:xfrm>
          <a:prstGeom prst="rect">
            <a:avLst/>
          </a:prstGeom>
          <a:noFill/>
        </p:spPr>
        <p:txBody>
          <a:bodyPr wrap="square" rtlCol="0">
            <a:spAutoFit/>
          </a:bodyPr>
          <a:lstStyle/>
          <a:p>
            <a:pPr algn="ctr"/>
            <a:r>
              <a:rPr lang="es-CO" sz="2800" b="1" dirty="0">
                <a:latin typeface="+mn-lt"/>
              </a:rPr>
              <a:t>Estados Contables Consolidados</a:t>
            </a:r>
          </a:p>
          <a:p>
            <a:pPr algn="ctr"/>
            <a:r>
              <a:rPr lang="es-CO" sz="2400" b="1" dirty="0">
                <a:latin typeface="+mn-lt"/>
              </a:rPr>
              <a:t>SECTOR PÚBLICO - NIVEL NACIONAL - NIVEL TERRITORIAL </a:t>
            </a:r>
          </a:p>
          <a:p>
            <a:pPr algn="ctr"/>
            <a:r>
              <a:rPr lang="es-CO" sz="2400" b="1" dirty="0">
                <a:latin typeface="+mn-lt"/>
              </a:rPr>
              <a:t>A 31 de diciembre 2016</a:t>
            </a:r>
          </a:p>
        </p:txBody>
      </p:sp>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798329"/>
            <a:ext cx="9144000" cy="3939491"/>
          </a:xfrm>
          <a:prstGeom prst="rect">
            <a:avLst/>
          </a:prstGeom>
        </p:spPr>
      </p:pic>
    </p:spTree>
    <p:extLst>
      <p:ext uri="{BB962C8B-B14F-4D97-AF65-F5344CB8AC3E}">
        <p14:creationId xmlns:p14="http://schemas.microsoft.com/office/powerpoint/2010/main" val="167582754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9</a:t>
            </a:fld>
            <a:endParaRPr lang="es-ES_tradnl" dirty="0"/>
          </a:p>
        </p:txBody>
      </p:sp>
      <p:sp>
        <p:nvSpPr>
          <p:cNvPr id="5" name="14 Título"/>
          <p:cNvSpPr txBox="1">
            <a:spLocks/>
          </p:cNvSpPr>
          <p:nvPr/>
        </p:nvSpPr>
        <p:spPr>
          <a:xfrm>
            <a:off x="887181" y="-22820"/>
            <a:ext cx="7404861" cy="1020113"/>
          </a:xfrm>
          <a:prstGeom prst="rect">
            <a:avLst/>
          </a:prstGeom>
        </p:spPr>
        <p:txBody>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sz="3333" kern="0" dirty="0">
                <a:solidFill>
                  <a:schemeClr val="bg1"/>
                </a:solidFill>
                <a:effectLst>
                  <a:outerShdw blurRad="38100" dist="38100" dir="2700000" algn="tl">
                    <a:srgbClr val="000000"/>
                  </a:outerShdw>
                </a:effectLst>
                <a:latin typeface="Calibri" pitchFamily="34" charset="0"/>
                <a:cs typeface="Arial" charset="0"/>
              </a:rPr>
              <a:t>MODELOS DE CONTABILIDAD</a:t>
            </a:r>
            <a:br>
              <a:rPr lang="es-ES" sz="3333" kern="0" dirty="0">
                <a:solidFill>
                  <a:schemeClr val="bg1"/>
                </a:solidFill>
                <a:effectLst>
                  <a:outerShdw blurRad="38100" dist="38100" dir="2700000" algn="tl">
                    <a:srgbClr val="000000"/>
                  </a:outerShdw>
                </a:effectLst>
                <a:latin typeface="Calibri" pitchFamily="34" charset="0"/>
                <a:cs typeface="Arial" charset="0"/>
              </a:rPr>
            </a:br>
            <a:r>
              <a:rPr lang="es-ES" sz="3333" kern="0" dirty="0">
                <a:solidFill>
                  <a:schemeClr val="bg1"/>
                </a:solidFill>
                <a:effectLst>
                  <a:outerShdw blurRad="38100" dist="38100" dir="2700000" algn="tl">
                    <a:srgbClr val="000000"/>
                  </a:outerShdw>
                </a:effectLst>
                <a:latin typeface="Calibri" pitchFamily="34" charset="0"/>
                <a:cs typeface="Arial" charset="0"/>
              </a:rPr>
              <a:t> - CONVERGENCIA -</a:t>
            </a:r>
            <a:br>
              <a:rPr lang="es-ES" sz="3333" kern="0" dirty="0">
                <a:solidFill>
                  <a:schemeClr val="bg1"/>
                </a:solidFill>
                <a:effectLst>
                  <a:outerShdw blurRad="38100" dist="38100" dir="2700000" algn="tl">
                    <a:srgbClr val="000000"/>
                  </a:outerShdw>
                </a:effectLst>
                <a:latin typeface="Calibri" pitchFamily="34" charset="0"/>
                <a:cs typeface="Arial" charset="0"/>
              </a:rPr>
            </a:br>
            <a:endParaRPr lang="es-CO" sz="3333" kern="0" dirty="0">
              <a:solidFill>
                <a:schemeClr val="bg1"/>
              </a:solidFill>
            </a:endParaRPr>
          </a:p>
        </p:txBody>
      </p:sp>
      <p:graphicFrame>
        <p:nvGraphicFramePr>
          <p:cNvPr id="6" name="17 Marcador de SmartArt"/>
          <p:cNvGraphicFramePr>
            <a:graphicFrameLocks/>
          </p:cNvGraphicFramePr>
          <p:nvPr>
            <p:extLst>
              <p:ext uri="{D42A27DB-BD31-4B8C-83A1-F6EECF244321}">
                <p14:modId xmlns:p14="http://schemas.microsoft.com/office/powerpoint/2010/main" val="3392943198"/>
              </p:ext>
            </p:extLst>
          </p:nvPr>
        </p:nvGraphicFramePr>
        <p:xfrm>
          <a:off x="0" y="1068150"/>
          <a:ext cx="8320031" cy="464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a:xfrm>
            <a:off x="539552" y="2781426"/>
            <a:ext cx="1920213" cy="784830"/>
          </a:xfrm>
          <a:prstGeom prst="rect">
            <a:avLst/>
          </a:prstGeom>
          <a:noFill/>
        </p:spPr>
        <p:txBody>
          <a:bodyPr wrap="square" rtlCol="0">
            <a:spAutoFit/>
          </a:bodyPr>
          <a:lstStyle/>
          <a:p>
            <a:pPr algn="ctr"/>
            <a:r>
              <a:rPr lang="es-ES" sz="1500" b="1" spc="250"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MODELOS </a:t>
            </a:r>
          </a:p>
          <a:p>
            <a:pPr algn="ctr"/>
            <a:r>
              <a:rPr lang="es-ES" sz="1500" b="1" spc="250"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DE</a:t>
            </a:r>
          </a:p>
          <a:p>
            <a:pPr algn="ctr"/>
            <a:r>
              <a:rPr lang="es-ES" sz="1500" b="1" spc="250"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CONTABILIDAD</a:t>
            </a:r>
            <a:endParaRPr lang="es-CO" sz="1500" dirty="0">
              <a:solidFill>
                <a:schemeClr val="accent6">
                  <a:lumMod val="75000"/>
                </a:schemeClr>
              </a:solidFill>
            </a:endParaRPr>
          </a:p>
        </p:txBody>
      </p:sp>
      <p:sp>
        <p:nvSpPr>
          <p:cNvPr id="8" name="_s1030"/>
          <p:cNvSpPr>
            <a:spLocks noChangeArrowheads="1"/>
          </p:cNvSpPr>
          <p:nvPr/>
        </p:nvSpPr>
        <p:spPr bwMode="auto">
          <a:xfrm>
            <a:off x="7044966" y="1129308"/>
            <a:ext cx="1775506" cy="1368151"/>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a:glow rad="228600">
              <a:schemeClr val="accent6">
                <a:satMod val="175000"/>
                <a:alpha val="40000"/>
              </a:schemeClr>
            </a:glow>
          </a:effectLst>
        </p:spPr>
        <p:txBody>
          <a:bodyPr wrap="none" anchor="ctr"/>
          <a:lstStyle/>
          <a:p>
            <a:pPr algn="ctr" fontAlgn="auto">
              <a:spcBef>
                <a:spcPts val="0"/>
              </a:spcBef>
              <a:spcAft>
                <a:spcPts val="0"/>
              </a:spcAft>
              <a:defRPr/>
            </a:pPr>
            <a:r>
              <a:rPr lang="es-ES" sz="2667" b="1" dirty="0">
                <a:solidFill>
                  <a:schemeClr val="accent6"/>
                </a:solidFill>
                <a:effectLst>
                  <a:outerShdw blurRad="38100" dist="38100" dir="2700000" algn="tl">
                    <a:srgbClr val="000000">
                      <a:alpha val="43137"/>
                    </a:srgbClr>
                  </a:outerShdw>
                </a:effectLst>
                <a:latin typeface="Calibri" panose="020F0502020204030204" pitchFamily="34" charset="0"/>
              </a:rPr>
              <a:t>NIIF</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Resoluciones</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(743 / 13)</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037 /17</a:t>
            </a:r>
          </a:p>
        </p:txBody>
      </p:sp>
      <p:sp>
        <p:nvSpPr>
          <p:cNvPr id="9" name="_s1030"/>
          <p:cNvSpPr>
            <a:spLocks noChangeArrowheads="1"/>
          </p:cNvSpPr>
          <p:nvPr/>
        </p:nvSpPr>
        <p:spPr bwMode="auto">
          <a:xfrm>
            <a:off x="7285710" y="2784451"/>
            <a:ext cx="1534762" cy="1081161"/>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a:glow rad="228600">
              <a:schemeClr val="accent6">
                <a:satMod val="175000"/>
                <a:alpha val="40000"/>
              </a:schemeClr>
            </a:glow>
          </a:effectLst>
        </p:spPr>
        <p:txBody>
          <a:bodyPr wrap="none" anchor="ctr"/>
          <a:lstStyle/>
          <a:p>
            <a:pPr algn="ctr" fontAlgn="auto">
              <a:spcBef>
                <a:spcPts val="0"/>
              </a:spcBef>
              <a:spcAft>
                <a:spcPts val="0"/>
              </a:spcAft>
              <a:defRPr/>
            </a:pPr>
            <a:r>
              <a:rPr lang="es-ES" sz="2667" b="1" dirty="0">
                <a:solidFill>
                  <a:schemeClr val="accent6"/>
                </a:solidFill>
                <a:effectLst>
                  <a:outerShdw blurRad="38100" dist="38100" dir="2700000" algn="tl">
                    <a:srgbClr val="000000">
                      <a:alpha val="43137"/>
                    </a:srgbClr>
                  </a:outerShdw>
                </a:effectLst>
                <a:latin typeface="Calibri" panose="020F0502020204030204" pitchFamily="34" charset="0"/>
              </a:rPr>
              <a:t>NIIF</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Resolución </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414 / 14</a:t>
            </a:r>
          </a:p>
        </p:txBody>
      </p:sp>
      <p:sp>
        <p:nvSpPr>
          <p:cNvPr id="10" name="_s1030"/>
          <p:cNvSpPr>
            <a:spLocks noChangeArrowheads="1"/>
          </p:cNvSpPr>
          <p:nvPr/>
        </p:nvSpPr>
        <p:spPr bwMode="auto">
          <a:xfrm>
            <a:off x="7002644" y="4357668"/>
            <a:ext cx="1289398" cy="840093"/>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a:glow rad="63500">
              <a:schemeClr val="accent4">
                <a:satMod val="175000"/>
                <a:alpha val="40000"/>
              </a:schemeClr>
            </a:glow>
          </a:effectLst>
        </p:spPr>
        <p:txBody>
          <a:bodyPr wrap="none" anchor="ctr"/>
          <a:lstStyle/>
          <a:p>
            <a:pPr algn="ctr" fontAlgn="auto">
              <a:spcBef>
                <a:spcPts val="0"/>
              </a:spcBef>
              <a:spcAft>
                <a:spcPts val="0"/>
              </a:spcAft>
              <a:defRPr/>
            </a:pPr>
            <a:r>
              <a:rPr lang="es-ES" sz="2667" b="1" dirty="0">
                <a:solidFill>
                  <a:schemeClr val="accent6"/>
                </a:solidFill>
                <a:effectLst>
                  <a:outerShdw blurRad="38100" dist="38100" dir="2700000" algn="tl">
                    <a:srgbClr val="000000">
                      <a:alpha val="43137"/>
                    </a:srgbClr>
                  </a:outerShdw>
                </a:effectLst>
                <a:latin typeface="Calibri" panose="020F0502020204030204" pitchFamily="34" charset="0"/>
              </a:rPr>
              <a:t>NICSP</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Resolución</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 533 / 15</a:t>
            </a:r>
          </a:p>
        </p:txBody>
      </p:sp>
      <p:cxnSp>
        <p:nvCxnSpPr>
          <p:cNvPr id="11" name="Conector recto 3"/>
          <p:cNvCxnSpPr/>
          <p:nvPr/>
        </p:nvCxnSpPr>
        <p:spPr>
          <a:xfrm>
            <a:off x="6444208" y="1768033"/>
            <a:ext cx="523615" cy="9347"/>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12" name="Conector recto 17"/>
          <p:cNvCxnSpPr/>
          <p:nvPr/>
        </p:nvCxnSpPr>
        <p:spPr>
          <a:xfrm>
            <a:off x="6588224" y="3217540"/>
            <a:ext cx="625478" cy="0"/>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13" name="Conector recto 18"/>
          <p:cNvCxnSpPr/>
          <p:nvPr/>
        </p:nvCxnSpPr>
        <p:spPr>
          <a:xfrm>
            <a:off x="6444208" y="4717707"/>
            <a:ext cx="543934" cy="0"/>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14" name="Conector recto 17"/>
          <p:cNvCxnSpPr/>
          <p:nvPr/>
        </p:nvCxnSpPr>
        <p:spPr>
          <a:xfrm flipV="1">
            <a:off x="2339752" y="3338274"/>
            <a:ext cx="432048" cy="2"/>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15" name="Conector recto 17"/>
          <p:cNvCxnSpPr/>
          <p:nvPr/>
        </p:nvCxnSpPr>
        <p:spPr>
          <a:xfrm flipV="1">
            <a:off x="2003715" y="2065411"/>
            <a:ext cx="840093" cy="720081"/>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16" name="Conector recto 17"/>
          <p:cNvCxnSpPr/>
          <p:nvPr/>
        </p:nvCxnSpPr>
        <p:spPr>
          <a:xfrm>
            <a:off x="2267744" y="3937620"/>
            <a:ext cx="696077" cy="660073"/>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7692049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theme/theme1.xml><?xml version="1.0" encoding="utf-8"?>
<a:theme xmlns:a="http://schemas.openxmlformats.org/drawingml/2006/main" name="CapacitacionesCGN_2016_sepverAnterior">
  <a:themeElements>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B369A"/>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1B369A"/>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lantilla_presentacion_MHC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lantilla_presentacion_MHC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lantilla_presentacion_MHC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lantilla_presentacion_MHC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lantilla_presentacion_MHC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lantilla_presentacion_MHC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apacitacionesCGN_2016_sepverAnterior.potx" id="{0DED9202-8BF5-40A2-A8A3-326837358470}" vid="{A2B77EE7-2ECE-438F-B045-B4D63E586711}"/>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CapacitacionesCGN_2016_sepverAnterior</Template>
  <TotalTime>2298</TotalTime>
  <Words>1743</Words>
  <Application>Microsoft Office PowerPoint</Application>
  <PresentationFormat>Presentación en pantalla (16:10)</PresentationFormat>
  <Paragraphs>251</Paragraphs>
  <Slides>43</Slides>
  <Notes>2</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43</vt:i4>
      </vt:variant>
    </vt:vector>
  </HeadingPairs>
  <TitlesOfParts>
    <vt:vector size="55" baseType="lpstr">
      <vt:lpstr>Arial</vt:lpstr>
      <vt:lpstr>Arial</vt:lpstr>
      <vt:lpstr>Arial Narrow</vt:lpstr>
      <vt:lpstr>Calibri</vt:lpstr>
      <vt:lpstr>Calibri Light</vt:lpstr>
      <vt:lpstr>Century Gothic</vt:lpstr>
      <vt:lpstr>Impact</vt:lpstr>
      <vt:lpstr>Sylfaen</vt:lpstr>
      <vt:lpstr>Tahoma</vt:lpstr>
      <vt:lpstr>Times New Roman</vt:lpstr>
      <vt:lpstr>Wingdings 2</vt:lpstr>
      <vt:lpstr>CapacitacionesCGN_2016_sepverAnterior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RANGOS  DE  LA  CALIFICACIÓN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Juan Carlos Tarazona</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Luz Alexandra Leon Lozano</dc:creator>
  <cp:keywords>Plantillas, Presentaciones, PowerPoint, Imágen Institucional</cp:keywords>
  <dc:description>Actualizada con Logo 15 años Calidad Agosto 2011</dc:description>
  <cp:lastModifiedBy>Carlos Estrada</cp:lastModifiedBy>
  <cp:revision>221</cp:revision>
  <cp:lastPrinted>2017-06-21T22:22:49Z</cp:lastPrinted>
  <dcterms:created xsi:type="dcterms:W3CDTF">2017-02-16T17:55:54Z</dcterms:created>
  <dcterms:modified xsi:type="dcterms:W3CDTF">2021-05-27T16:29:28Z</dcterms:modified>
</cp:coreProperties>
</file>