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60" r:id="rId5"/>
    <p:sldId id="259" r:id="rId6"/>
    <p:sldId id="262" r:id="rId7"/>
    <p:sldId id="261" r:id="rId8"/>
    <p:sldId id="263" r:id="rId9"/>
    <p:sldId id="288" r:id="rId10"/>
    <p:sldId id="289" r:id="rId11"/>
    <p:sldId id="271" r:id="rId12"/>
    <p:sldId id="272" r:id="rId13"/>
    <p:sldId id="290" r:id="rId14"/>
    <p:sldId id="265" r:id="rId15"/>
    <p:sldId id="268" r:id="rId16"/>
    <p:sldId id="269" r:id="rId17"/>
    <p:sldId id="270" r:id="rId18"/>
    <p:sldId id="276" r:id="rId19"/>
    <p:sldId id="277" r:id="rId20"/>
    <p:sldId id="275" r:id="rId21"/>
    <p:sldId id="274" r:id="rId22"/>
    <p:sldId id="278" r:id="rId23"/>
    <p:sldId id="279" r:id="rId24"/>
    <p:sldId id="280" r:id="rId25"/>
    <p:sldId id="281" r:id="rId26"/>
    <p:sldId id="282" r:id="rId27"/>
    <p:sldId id="283" r:id="rId28"/>
    <p:sldId id="291" r:id="rId29"/>
  </p:sldIdLst>
  <p:sldSz cx="10080625" cy="774065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8">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8F"/>
    <a:srgbClr val="FFBEAF"/>
    <a:srgbClr val="FF9379"/>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404" y="84"/>
      </p:cViewPr>
      <p:guideLst>
        <p:guide orient="horz" pos="2438"/>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F:\RESUMEN%20GENERAL%20ENCUESTA%20TRIMESTRAL%20MARCO%20NORMATIVO%20ENTIDADES%20DE%20GOBIERNO%2004%20Se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RESUMEN%20GENERAL%20ENCUESTA%20TRIMESTRAL%20MARCO%20NORMATIVO%20ENTIDADES%20DE%20GOBIERNO%2004%20Sep.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F:\RESUMEN%20GENERAL%20ENCUESTA%20TRIMESTRAL%20MARCO%20NORMATIVO%20ENTIDADES%20DE%20GOBIERNO%2004%20Se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RESUMEN%20GENERAL%20ENCUESTA%20TRIMESTRAL%20MARCO%20NORMATIVO%20ENTIDADES%20DE%20GOBIERNO%2004%20Se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RESUMEN%20GENERAL%20ENCUESTA%20TRIMESTRAL%20MARCO%20NORMATIVO%20ENTIDADES%20DE%20GOBIERNO%2004%20Se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RESUMEN%20GENERAL%20ENCUESTA%20TRIMESTRAL%20MARCO%20NORMATIVO%20ENTIDADES%20DE%20GOBIERNO%2004%20Se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RESUMEN%20GENERAL%20ENCUESTA%20TRIMESTRAL%20MARCO%20NORMATIVO%20ENTIDADES%20DE%20GOBIERNO%2004%20Se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RESUMEN%20GENERAL%20ENCUESTA%20TRIMESTRAL%20MARCO%20NORMATIVO%20ENTIDADES%20DE%20GOBIERNO%2004%20Se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RESUMEN%20GENERAL%20ENCUESTA%20TRIMESTRAL%20MARCO%20NORMATIVO%20ENTIDADES%20DE%20GOBIERNO%2004%20Se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RESUMEN%20GENERAL%20ENCUESTA%20TRIMESTRAL%20MARCO%20NORMATIVO%20ENTIDADES%20DE%20GOBIERNO%2004%20Sep.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1. Para las siguientes actividades inherentes a la preparación obligatoria para la implementación del marco normativo para entidades de gobierno, señale (si) o (no).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419"/>
        </a:p>
      </c:txPr>
    </c:title>
    <c:autoTitleDeleted val="0"/>
    <c:plotArea>
      <c:layout/>
      <c:barChart>
        <c:barDir val="col"/>
        <c:grouping val="clustered"/>
        <c:varyColors val="0"/>
        <c:ser>
          <c:idx val="0"/>
          <c:order val="0"/>
          <c:tx>
            <c:strRef>
              <c:f>Graficas!$B$5</c:f>
              <c:strCache>
                <c:ptCount val="1"/>
                <c:pt idx="0">
                  <c:v>SI</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Graficas!$A$6:$A$9</c:f>
              <c:strCache>
                <c:ptCount val="4"/>
                <c:pt idx="0">
                  <c:v>Sensibilización institucional</c:v>
                </c:pt>
                <c:pt idx="1">
                  <c:v>Capacitación normativa</c:v>
                </c:pt>
                <c:pt idx="2">
                  <c:v>Diagnóstico situación contable</c:v>
                </c:pt>
                <c:pt idx="3">
                  <c:v>Depuración de saldos</c:v>
                </c:pt>
              </c:strCache>
            </c:strRef>
          </c:cat>
          <c:val>
            <c:numRef>
              <c:f>Graficas!$B$6:$B$9</c:f>
              <c:numCache>
                <c:formatCode>0.00%</c:formatCode>
                <c:ptCount val="4"/>
                <c:pt idx="0">
                  <c:v>0.86952714535901932</c:v>
                </c:pt>
                <c:pt idx="1">
                  <c:v>0.84150612959719795</c:v>
                </c:pt>
                <c:pt idx="2">
                  <c:v>0.83537653239929943</c:v>
                </c:pt>
                <c:pt idx="3">
                  <c:v>0.75043782837127848</c:v>
                </c:pt>
              </c:numCache>
            </c:numRef>
          </c:val>
          <c:extLst>
            <c:ext xmlns:c16="http://schemas.microsoft.com/office/drawing/2014/chart" uri="{C3380CC4-5D6E-409C-BE32-E72D297353CC}">
              <c16:uniqueId val="{00000000-3545-4B91-BA12-7A2782AAF608}"/>
            </c:ext>
          </c:extLst>
        </c:ser>
        <c:ser>
          <c:idx val="1"/>
          <c:order val="1"/>
          <c:tx>
            <c:strRef>
              <c:f>Graficas!$C$5</c:f>
              <c:strCache>
                <c:ptCount val="1"/>
                <c:pt idx="0">
                  <c:v>NO</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Graficas!$A$6:$A$9</c:f>
              <c:strCache>
                <c:ptCount val="4"/>
                <c:pt idx="0">
                  <c:v>Sensibilización institucional</c:v>
                </c:pt>
                <c:pt idx="1">
                  <c:v>Capacitación normativa</c:v>
                </c:pt>
                <c:pt idx="2">
                  <c:v>Diagnóstico situación contable</c:v>
                </c:pt>
                <c:pt idx="3">
                  <c:v>Depuración de saldos</c:v>
                </c:pt>
              </c:strCache>
            </c:strRef>
          </c:cat>
          <c:val>
            <c:numRef>
              <c:f>Graficas!$C$6:$C$9</c:f>
              <c:numCache>
                <c:formatCode>0.00%</c:formatCode>
                <c:ptCount val="4"/>
                <c:pt idx="0">
                  <c:v>0.13047285464098074</c:v>
                </c:pt>
                <c:pt idx="1">
                  <c:v>0.15849387040280211</c:v>
                </c:pt>
                <c:pt idx="2">
                  <c:v>0.16462346760070051</c:v>
                </c:pt>
                <c:pt idx="3">
                  <c:v>0.24956217162872155</c:v>
                </c:pt>
              </c:numCache>
            </c:numRef>
          </c:val>
          <c:extLst>
            <c:ext xmlns:c16="http://schemas.microsoft.com/office/drawing/2014/chart" uri="{C3380CC4-5D6E-409C-BE32-E72D297353CC}">
              <c16:uniqueId val="{00000001-3545-4B91-BA12-7A2782AAF608}"/>
            </c:ext>
          </c:extLst>
        </c:ser>
        <c:dLbls>
          <c:dLblPos val="inEnd"/>
          <c:showLegendKey val="0"/>
          <c:showVal val="1"/>
          <c:showCatName val="0"/>
          <c:showSerName val="0"/>
          <c:showPercent val="0"/>
          <c:showBubbleSize val="0"/>
        </c:dLbls>
        <c:gapWidth val="65"/>
        <c:axId val="451659560"/>
        <c:axId val="451661128"/>
      </c:barChart>
      <c:catAx>
        <c:axId val="4516595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mn-lt"/>
                <a:ea typeface="+mn-ea"/>
                <a:cs typeface="+mn-cs"/>
              </a:defRPr>
            </a:pPr>
            <a:endParaRPr lang="es-419"/>
          </a:p>
        </c:txPr>
        <c:crossAx val="451661128"/>
        <c:crosses val="autoZero"/>
        <c:auto val="1"/>
        <c:lblAlgn val="ctr"/>
        <c:lblOffset val="100"/>
        <c:noMultiLvlLbl val="0"/>
      </c:catAx>
      <c:valAx>
        <c:axId val="4516611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516595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s-419"/>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419"/>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10. Si la entidad ha tenido dificultades para el avance en el proceso de preparación para la implementación del nuevo marco normativo, identifique que tipo de dificultades se han presentado.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419"/>
        </a:p>
      </c:txPr>
    </c:title>
    <c:autoTitleDeleted val="0"/>
    <c:plotArea>
      <c:layout/>
      <c:barChart>
        <c:barDir val="col"/>
        <c:grouping val="clustered"/>
        <c:varyColors val="0"/>
        <c:ser>
          <c:idx val="0"/>
          <c:order val="0"/>
          <c:tx>
            <c:strRef>
              <c:f>Graficas!$B$210</c:f>
              <c:strCache>
                <c:ptCount val="1"/>
                <c:pt idx="0">
                  <c:v>SI</c:v>
                </c:pt>
              </c:strCache>
            </c:strRef>
          </c:tx>
          <c:spPr>
            <a:solidFill>
              <a:schemeClr val="accent6">
                <a:alpha val="85000"/>
              </a:schemeClr>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Graficas!$A$211:$A$215</c:f>
              <c:strCache>
                <c:ptCount val="5"/>
                <c:pt idx="0">
                  <c:v>Escaso o nulo presupuesto asignado</c:v>
                </c:pt>
                <c:pt idx="1">
                  <c:v>Personal interno no capacitado</c:v>
                </c:pt>
                <c:pt idx="2">
                  <c:v>Contratación externa no realizada</c:v>
                </c:pt>
                <c:pt idx="3">
                  <c:v>Actividades de depuración no adelantadas</c:v>
                </c:pt>
                <c:pt idx="4">
                  <c:v>Normas contable no asimiladas</c:v>
                </c:pt>
              </c:strCache>
            </c:strRef>
          </c:cat>
          <c:val>
            <c:numRef>
              <c:f>Graficas!$B$211:$B$215</c:f>
              <c:numCache>
                <c:formatCode>0.00%</c:formatCode>
                <c:ptCount val="5"/>
                <c:pt idx="0">
                  <c:v>0.48161120840630472</c:v>
                </c:pt>
                <c:pt idx="1">
                  <c:v>0.531523642732049</c:v>
                </c:pt>
                <c:pt idx="2">
                  <c:v>0.39667250437828372</c:v>
                </c:pt>
                <c:pt idx="3">
                  <c:v>0.52626970227670755</c:v>
                </c:pt>
                <c:pt idx="4">
                  <c:v>0.3204903677758319</c:v>
                </c:pt>
              </c:numCache>
            </c:numRef>
          </c:val>
          <c:extLst>
            <c:ext xmlns:c16="http://schemas.microsoft.com/office/drawing/2014/chart" uri="{C3380CC4-5D6E-409C-BE32-E72D297353CC}">
              <c16:uniqueId val="{00000000-C517-48DA-8DB9-45A6954D9ABE}"/>
            </c:ext>
          </c:extLst>
        </c:ser>
        <c:ser>
          <c:idx val="1"/>
          <c:order val="1"/>
          <c:tx>
            <c:strRef>
              <c:f>Graficas!$C$210</c:f>
              <c:strCache>
                <c:ptCount val="1"/>
                <c:pt idx="0">
                  <c:v>NO</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Graficas!$A$211:$A$215</c:f>
              <c:strCache>
                <c:ptCount val="5"/>
                <c:pt idx="0">
                  <c:v>Escaso o nulo presupuesto asignado</c:v>
                </c:pt>
                <c:pt idx="1">
                  <c:v>Personal interno no capacitado</c:v>
                </c:pt>
                <c:pt idx="2">
                  <c:v>Contratación externa no realizada</c:v>
                </c:pt>
                <c:pt idx="3">
                  <c:v>Actividades de depuración no adelantadas</c:v>
                </c:pt>
                <c:pt idx="4">
                  <c:v>Normas contable no asimiladas</c:v>
                </c:pt>
              </c:strCache>
            </c:strRef>
          </c:cat>
          <c:val>
            <c:numRef>
              <c:f>Graficas!$C$211:$C$215</c:f>
              <c:numCache>
                <c:formatCode>0.00%</c:formatCode>
                <c:ptCount val="5"/>
                <c:pt idx="0">
                  <c:v>0.43432574430823118</c:v>
                </c:pt>
                <c:pt idx="1">
                  <c:v>0.41155866900175131</c:v>
                </c:pt>
                <c:pt idx="2">
                  <c:v>0.53502626970227674</c:v>
                </c:pt>
                <c:pt idx="3">
                  <c:v>0.41943957968476359</c:v>
                </c:pt>
                <c:pt idx="4">
                  <c:v>0.60420315236427324</c:v>
                </c:pt>
              </c:numCache>
            </c:numRef>
          </c:val>
          <c:extLst>
            <c:ext xmlns:c16="http://schemas.microsoft.com/office/drawing/2014/chart" uri="{C3380CC4-5D6E-409C-BE32-E72D297353CC}">
              <c16:uniqueId val="{00000001-C517-48DA-8DB9-45A6954D9ABE}"/>
            </c:ext>
          </c:extLst>
        </c:ser>
        <c:ser>
          <c:idx val="2"/>
          <c:order val="2"/>
          <c:tx>
            <c:strRef>
              <c:f>Graficas!$D$210</c:f>
              <c:strCache>
                <c:ptCount val="1"/>
                <c:pt idx="0">
                  <c:v>No Responde</c:v>
                </c:pt>
              </c:strCache>
            </c:strRef>
          </c:tx>
          <c:spPr>
            <a:solidFill>
              <a:schemeClr val="accent4">
                <a:alpha val="85000"/>
              </a:schemeClr>
            </a:solidFill>
            <a:ln w="9525" cap="flat" cmpd="sng" algn="ctr">
              <a:solidFill>
                <a:schemeClr val="lt1">
                  <a:alpha val="50000"/>
                </a:schemeClr>
              </a:solidFill>
              <a:round/>
            </a:ln>
            <a:effectLst/>
          </c:spPr>
          <c:invertIfNegative val="0"/>
          <c:dLbls>
            <c:spPr>
              <a:solidFill>
                <a:schemeClr val="accent6">
                  <a:lumMod val="75000"/>
                </a:schemeClr>
              </a:solid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Graficas!$A$211:$A$215</c:f>
              <c:strCache>
                <c:ptCount val="5"/>
                <c:pt idx="0">
                  <c:v>Escaso o nulo presupuesto asignado</c:v>
                </c:pt>
                <c:pt idx="1">
                  <c:v>Personal interno no capacitado</c:v>
                </c:pt>
                <c:pt idx="2">
                  <c:v>Contratación externa no realizada</c:v>
                </c:pt>
                <c:pt idx="3">
                  <c:v>Actividades de depuración no adelantadas</c:v>
                </c:pt>
                <c:pt idx="4">
                  <c:v>Normas contable no asimiladas</c:v>
                </c:pt>
              </c:strCache>
            </c:strRef>
          </c:cat>
          <c:val>
            <c:numRef>
              <c:f>Graficas!$D$211:$D$215</c:f>
              <c:numCache>
                <c:formatCode>0.00%</c:formatCode>
                <c:ptCount val="5"/>
                <c:pt idx="0">
                  <c:v>8.4063047285464099E-2</c:v>
                </c:pt>
                <c:pt idx="1">
                  <c:v>5.6917688266199647E-2</c:v>
                </c:pt>
                <c:pt idx="2">
                  <c:v>6.8301225919439573E-2</c:v>
                </c:pt>
                <c:pt idx="3">
                  <c:v>5.4290718038528897E-2</c:v>
                </c:pt>
                <c:pt idx="4">
                  <c:v>7.5306479859894915E-2</c:v>
                </c:pt>
              </c:numCache>
            </c:numRef>
          </c:val>
          <c:extLst>
            <c:ext xmlns:c16="http://schemas.microsoft.com/office/drawing/2014/chart" uri="{C3380CC4-5D6E-409C-BE32-E72D297353CC}">
              <c16:uniqueId val="{00000002-C517-48DA-8DB9-45A6954D9ABE}"/>
            </c:ext>
          </c:extLst>
        </c:ser>
        <c:dLbls>
          <c:dLblPos val="inEnd"/>
          <c:showLegendKey val="0"/>
          <c:showVal val="1"/>
          <c:showCatName val="0"/>
          <c:showSerName val="0"/>
          <c:showPercent val="0"/>
          <c:showBubbleSize val="0"/>
        </c:dLbls>
        <c:gapWidth val="65"/>
        <c:axId val="451693664"/>
        <c:axId val="451687784"/>
      </c:barChart>
      <c:catAx>
        <c:axId val="4516936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s-419"/>
          </a:p>
        </c:txPr>
        <c:crossAx val="451687784"/>
        <c:crosses val="autoZero"/>
        <c:auto val="1"/>
        <c:lblAlgn val="ctr"/>
        <c:lblOffset val="100"/>
        <c:noMultiLvlLbl val="0"/>
      </c:catAx>
      <c:valAx>
        <c:axId val="4516877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516936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s-419"/>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dirty="0"/>
              <a:t>2. En el proceso de sensibilización institucional y capacitación normativa determine la participación de las diferentes áreas y servidores públicos de su entidad.</a:t>
            </a:r>
          </a:p>
        </c:rich>
      </c:tx>
      <c:layout>
        <c:manualLayout>
          <c:xMode val="edge"/>
          <c:yMode val="edge"/>
          <c:x val="0.10335406065414583"/>
          <c:y val="1.928197176127400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419"/>
        </a:p>
      </c:txPr>
    </c:title>
    <c:autoTitleDeleted val="0"/>
    <c:plotArea>
      <c:layout/>
      <c:barChart>
        <c:barDir val="col"/>
        <c:grouping val="clustered"/>
        <c:varyColors val="0"/>
        <c:ser>
          <c:idx val="0"/>
          <c:order val="0"/>
          <c:tx>
            <c:strRef>
              <c:f>Graficas!$B$29</c:f>
              <c:strCache>
                <c:ptCount val="1"/>
                <c:pt idx="0">
                  <c:v>BAJA</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Graficas!$A$30:$A$41</c:f>
              <c:strCache>
                <c:ptCount val="12"/>
                <c:pt idx="0">
                  <c:v>Representante Legal</c:v>
                </c:pt>
                <c:pt idx="1">
                  <c:v>Contabilidad</c:v>
                </c:pt>
                <c:pt idx="2">
                  <c:v>Presupuesto</c:v>
                </c:pt>
                <c:pt idx="3">
                  <c:v>Tesorería</c:v>
                </c:pt>
                <c:pt idx="4">
                  <c:v>Contratación</c:v>
                </c:pt>
                <c:pt idx="5">
                  <c:v>Talento Humano</c:v>
                </c:pt>
                <c:pt idx="6">
                  <c:v>Almacén (Administración Bienes)</c:v>
                </c:pt>
                <c:pt idx="7">
                  <c:v>Oficina Jurídica</c:v>
                </c:pt>
                <c:pt idx="8">
                  <c:v>Informática</c:v>
                </c:pt>
                <c:pt idx="9">
                  <c:v>Asesores</c:v>
                </c:pt>
                <c:pt idx="10">
                  <c:v>Contratistas</c:v>
                </c:pt>
                <c:pt idx="11">
                  <c:v>Otros directivos</c:v>
                </c:pt>
              </c:strCache>
            </c:strRef>
          </c:cat>
          <c:val>
            <c:numRef>
              <c:f>Graficas!$B$30:$B$41</c:f>
              <c:numCache>
                <c:formatCode>0.00%</c:formatCode>
                <c:ptCount val="12"/>
                <c:pt idx="0">
                  <c:v>0.28108581436077057</c:v>
                </c:pt>
                <c:pt idx="1">
                  <c:v>8.5814360770577927E-2</c:v>
                </c:pt>
                <c:pt idx="2">
                  <c:v>0.23117338003502627</c:v>
                </c:pt>
                <c:pt idx="3">
                  <c:v>0.21190893169877409</c:v>
                </c:pt>
                <c:pt idx="4">
                  <c:v>0.404553415061296</c:v>
                </c:pt>
                <c:pt idx="5">
                  <c:v>0.36339754816112085</c:v>
                </c:pt>
                <c:pt idx="6">
                  <c:v>0.27933450087565675</c:v>
                </c:pt>
                <c:pt idx="7">
                  <c:v>0.37215411558669004</c:v>
                </c:pt>
                <c:pt idx="8">
                  <c:v>0.34500875656742558</c:v>
                </c:pt>
                <c:pt idx="9">
                  <c:v>0.32224168126094571</c:v>
                </c:pt>
                <c:pt idx="10">
                  <c:v>0.37915936952714535</c:v>
                </c:pt>
                <c:pt idx="11">
                  <c:v>0.38178633975481613</c:v>
                </c:pt>
              </c:numCache>
            </c:numRef>
          </c:val>
          <c:extLst>
            <c:ext xmlns:c16="http://schemas.microsoft.com/office/drawing/2014/chart" uri="{C3380CC4-5D6E-409C-BE32-E72D297353CC}">
              <c16:uniqueId val="{00000000-0927-4BD7-86E4-E3E94E74A771}"/>
            </c:ext>
          </c:extLst>
        </c:ser>
        <c:ser>
          <c:idx val="1"/>
          <c:order val="1"/>
          <c:tx>
            <c:strRef>
              <c:f>Graficas!$C$29</c:f>
              <c:strCache>
                <c:ptCount val="1"/>
                <c:pt idx="0">
                  <c:v>MEDIA</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Graficas!$A$30:$A$41</c:f>
              <c:strCache>
                <c:ptCount val="12"/>
                <c:pt idx="0">
                  <c:v>Representante Legal</c:v>
                </c:pt>
                <c:pt idx="1">
                  <c:v>Contabilidad</c:v>
                </c:pt>
                <c:pt idx="2">
                  <c:v>Presupuesto</c:v>
                </c:pt>
                <c:pt idx="3">
                  <c:v>Tesorería</c:v>
                </c:pt>
                <c:pt idx="4">
                  <c:v>Contratación</c:v>
                </c:pt>
                <c:pt idx="5">
                  <c:v>Talento Humano</c:v>
                </c:pt>
                <c:pt idx="6">
                  <c:v>Almacén (Administración Bienes)</c:v>
                </c:pt>
                <c:pt idx="7">
                  <c:v>Oficina Jurídica</c:v>
                </c:pt>
                <c:pt idx="8">
                  <c:v>Informática</c:v>
                </c:pt>
                <c:pt idx="9">
                  <c:v>Asesores</c:v>
                </c:pt>
                <c:pt idx="10">
                  <c:v>Contratistas</c:v>
                </c:pt>
                <c:pt idx="11">
                  <c:v>Otros directivos</c:v>
                </c:pt>
              </c:strCache>
            </c:strRef>
          </c:cat>
          <c:val>
            <c:numRef>
              <c:f>Graficas!$C$30:$C$41</c:f>
              <c:numCache>
                <c:formatCode>0.00%</c:formatCode>
                <c:ptCount val="12"/>
                <c:pt idx="0">
                  <c:v>0.39404553415061294</c:v>
                </c:pt>
                <c:pt idx="1">
                  <c:v>0.29772329246935203</c:v>
                </c:pt>
                <c:pt idx="2">
                  <c:v>0.38353765323992994</c:v>
                </c:pt>
                <c:pt idx="3">
                  <c:v>0.38879159369527144</c:v>
                </c:pt>
                <c:pt idx="4">
                  <c:v>0.33537653239929949</c:v>
                </c:pt>
                <c:pt idx="5">
                  <c:v>0.35026269702276708</c:v>
                </c:pt>
                <c:pt idx="6">
                  <c:v>0.33537653239929949</c:v>
                </c:pt>
                <c:pt idx="7">
                  <c:v>0.31961471103327493</c:v>
                </c:pt>
                <c:pt idx="8">
                  <c:v>0.33274956217162871</c:v>
                </c:pt>
                <c:pt idx="9">
                  <c:v>0.31873905429071803</c:v>
                </c:pt>
                <c:pt idx="10">
                  <c:v>0.28984238178633975</c:v>
                </c:pt>
                <c:pt idx="11">
                  <c:v>0.31173380035026271</c:v>
                </c:pt>
              </c:numCache>
            </c:numRef>
          </c:val>
          <c:extLst>
            <c:ext xmlns:c16="http://schemas.microsoft.com/office/drawing/2014/chart" uri="{C3380CC4-5D6E-409C-BE32-E72D297353CC}">
              <c16:uniqueId val="{00000001-0927-4BD7-86E4-E3E94E74A771}"/>
            </c:ext>
          </c:extLst>
        </c:ser>
        <c:ser>
          <c:idx val="2"/>
          <c:order val="2"/>
          <c:tx>
            <c:strRef>
              <c:f>Graficas!$D$29</c:f>
              <c:strCache>
                <c:ptCount val="1"/>
                <c:pt idx="0">
                  <c:v>ALTA</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Graficas!$A$30:$A$41</c:f>
              <c:strCache>
                <c:ptCount val="12"/>
                <c:pt idx="0">
                  <c:v>Representante Legal</c:v>
                </c:pt>
                <c:pt idx="1">
                  <c:v>Contabilidad</c:v>
                </c:pt>
                <c:pt idx="2">
                  <c:v>Presupuesto</c:v>
                </c:pt>
                <c:pt idx="3">
                  <c:v>Tesorería</c:v>
                </c:pt>
                <c:pt idx="4">
                  <c:v>Contratación</c:v>
                </c:pt>
                <c:pt idx="5">
                  <c:v>Talento Humano</c:v>
                </c:pt>
                <c:pt idx="6">
                  <c:v>Almacén (Administración Bienes)</c:v>
                </c:pt>
                <c:pt idx="7">
                  <c:v>Oficina Jurídica</c:v>
                </c:pt>
                <c:pt idx="8">
                  <c:v>Informática</c:v>
                </c:pt>
                <c:pt idx="9">
                  <c:v>Asesores</c:v>
                </c:pt>
                <c:pt idx="10">
                  <c:v>Contratistas</c:v>
                </c:pt>
                <c:pt idx="11">
                  <c:v>Otros directivos</c:v>
                </c:pt>
              </c:strCache>
            </c:strRef>
          </c:cat>
          <c:val>
            <c:numRef>
              <c:f>Graficas!$D$30:$D$41</c:f>
              <c:numCache>
                <c:formatCode>0.00%</c:formatCode>
                <c:ptCount val="12"/>
                <c:pt idx="0">
                  <c:v>0.2469352014010508</c:v>
                </c:pt>
                <c:pt idx="1">
                  <c:v>0.59719789842381787</c:v>
                </c:pt>
                <c:pt idx="2">
                  <c:v>0.30735551663747812</c:v>
                </c:pt>
                <c:pt idx="3">
                  <c:v>0.33537653239929949</c:v>
                </c:pt>
                <c:pt idx="4">
                  <c:v>9.106830122591944E-2</c:v>
                </c:pt>
                <c:pt idx="5">
                  <c:v>0.12434325744308231</c:v>
                </c:pt>
                <c:pt idx="6">
                  <c:v>0.23730297723292471</c:v>
                </c:pt>
                <c:pt idx="7">
                  <c:v>0.1339754816112084</c:v>
                </c:pt>
                <c:pt idx="8">
                  <c:v>0.14535901926444833</c:v>
                </c:pt>
                <c:pt idx="9">
                  <c:v>0.1733800350262697</c:v>
                </c:pt>
                <c:pt idx="10">
                  <c:v>0.10595446584938704</c:v>
                </c:pt>
                <c:pt idx="11">
                  <c:v>8.8441330998248691E-2</c:v>
                </c:pt>
              </c:numCache>
            </c:numRef>
          </c:val>
          <c:extLst>
            <c:ext xmlns:c16="http://schemas.microsoft.com/office/drawing/2014/chart" uri="{C3380CC4-5D6E-409C-BE32-E72D297353CC}">
              <c16:uniqueId val="{00000002-0927-4BD7-86E4-E3E94E74A771}"/>
            </c:ext>
          </c:extLst>
        </c:ser>
        <c:ser>
          <c:idx val="3"/>
          <c:order val="3"/>
          <c:tx>
            <c:strRef>
              <c:f>Graficas!$E$29</c:f>
              <c:strCache>
                <c:ptCount val="1"/>
                <c:pt idx="0">
                  <c:v>NULA</c:v>
                </c:pt>
              </c:strCache>
            </c:strRef>
          </c:tx>
          <c:spPr>
            <a:solidFill>
              <a:schemeClr val="accent6">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Graficas!$A$30:$A$41</c:f>
              <c:strCache>
                <c:ptCount val="12"/>
                <c:pt idx="0">
                  <c:v>Representante Legal</c:v>
                </c:pt>
                <c:pt idx="1">
                  <c:v>Contabilidad</c:v>
                </c:pt>
                <c:pt idx="2">
                  <c:v>Presupuesto</c:v>
                </c:pt>
                <c:pt idx="3">
                  <c:v>Tesorería</c:v>
                </c:pt>
                <c:pt idx="4">
                  <c:v>Contratación</c:v>
                </c:pt>
                <c:pt idx="5">
                  <c:v>Talento Humano</c:v>
                </c:pt>
                <c:pt idx="6">
                  <c:v>Almacén (Administración Bienes)</c:v>
                </c:pt>
                <c:pt idx="7">
                  <c:v>Oficina Jurídica</c:v>
                </c:pt>
                <c:pt idx="8">
                  <c:v>Informática</c:v>
                </c:pt>
                <c:pt idx="9">
                  <c:v>Asesores</c:v>
                </c:pt>
                <c:pt idx="10">
                  <c:v>Contratistas</c:v>
                </c:pt>
                <c:pt idx="11">
                  <c:v>Otros directivos</c:v>
                </c:pt>
              </c:strCache>
            </c:strRef>
          </c:cat>
          <c:val>
            <c:numRef>
              <c:f>Graficas!$E$30:$E$41</c:f>
              <c:numCache>
                <c:formatCode>0.00%</c:formatCode>
                <c:ptCount val="12"/>
                <c:pt idx="0">
                  <c:v>7.7933450087565678E-2</c:v>
                </c:pt>
                <c:pt idx="1">
                  <c:v>1.9264448336252189E-2</c:v>
                </c:pt>
                <c:pt idx="2">
                  <c:v>7.7933450087565678E-2</c:v>
                </c:pt>
                <c:pt idx="3">
                  <c:v>6.3922942206654995E-2</c:v>
                </c:pt>
                <c:pt idx="4">
                  <c:v>0.1690017513134851</c:v>
                </c:pt>
                <c:pt idx="5">
                  <c:v>0.16199649737302976</c:v>
                </c:pt>
                <c:pt idx="6">
                  <c:v>0.14798598949211908</c:v>
                </c:pt>
                <c:pt idx="7">
                  <c:v>0.17425569176882663</c:v>
                </c:pt>
                <c:pt idx="8">
                  <c:v>0.17688266199649738</c:v>
                </c:pt>
                <c:pt idx="9">
                  <c:v>0.18563922942206654</c:v>
                </c:pt>
                <c:pt idx="10">
                  <c:v>0.22504378283712784</c:v>
                </c:pt>
                <c:pt idx="11">
                  <c:v>0.2180385288966725</c:v>
                </c:pt>
              </c:numCache>
            </c:numRef>
          </c:val>
          <c:extLst>
            <c:ext xmlns:c16="http://schemas.microsoft.com/office/drawing/2014/chart" uri="{C3380CC4-5D6E-409C-BE32-E72D297353CC}">
              <c16:uniqueId val="{00000003-0927-4BD7-86E4-E3E94E74A771}"/>
            </c:ext>
          </c:extLst>
        </c:ser>
        <c:dLbls>
          <c:dLblPos val="inEnd"/>
          <c:showLegendKey val="0"/>
          <c:showVal val="1"/>
          <c:showCatName val="0"/>
          <c:showSerName val="0"/>
          <c:showPercent val="0"/>
          <c:showBubbleSize val="0"/>
        </c:dLbls>
        <c:gapWidth val="65"/>
        <c:axId val="451665832"/>
        <c:axId val="451669360"/>
      </c:barChart>
      <c:catAx>
        <c:axId val="4516658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s-419"/>
          </a:p>
        </c:txPr>
        <c:crossAx val="451669360"/>
        <c:crosses val="autoZero"/>
        <c:auto val="1"/>
        <c:lblAlgn val="ctr"/>
        <c:lblOffset val="100"/>
        <c:noMultiLvlLbl val="0"/>
      </c:catAx>
      <c:valAx>
        <c:axId val="451669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516658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419"/>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dirty="0"/>
              <a:t>3. Teniendo en cuenta el plan de capacitación desarrollado por la entidad y su participación en diferentes eventos, determine el grado de apropiación o conocimiento de las normas del nuevo marco normativo.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419"/>
        </a:p>
      </c:txPr>
    </c:title>
    <c:autoTitleDeleted val="0"/>
    <c:plotArea>
      <c:layout>
        <c:manualLayout>
          <c:layoutTarget val="inner"/>
          <c:xMode val="edge"/>
          <c:yMode val="edge"/>
          <c:x val="1.2963973876515144E-2"/>
          <c:y val="0.21023241489474714"/>
          <c:w val="0.96831028607962966"/>
          <c:h val="0.72986463662208478"/>
        </c:manualLayout>
      </c:layout>
      <c:barChart>
        <c:barDir val="col"/>
        <c:grouping val="clustered"/>
        <c:varyColors val="0"/>
        <c:ser>
          <c:idx val="0"/>
          <c:order val="0"/>
          <c:tx>
            <c:strRef>
              <c:f>Graficas!$A$61</c:f>
              <c:strCache>
                <c:ptCount val="1"/>
                <c:pt idx="0">
                  <c:v>3. Teniendo en cuanta el plan de capacitación desarrollado por la entidad y su participación en diferentes eventos, determine el grado de apropiación o conocimiento de las normas del nuevo marco normativo. [Plan de capacitación desarrollado y participació</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Graficas!$B$60:$D$60</c:f>
              <c:strCache>
                <c:ptCount val="3"/>
                <c:pt idx="0">
                  <c:v>BAJO</c:v>
                </c:pt>
                <c:pt idx="1">
                  <c:v>MEDIO</c:v>
                </c:pt>
                <c:pt idx="2">
                  <c:v>ALTO</c:v>
                </c:pt>
              </c:strCache>
            </c:strRef>
          </c:cat>
          <c:val>
            <c:numRef>
              <c:f>Graficas!$B$61:$D$61</c:f>
              <c:numCache>
                <c:formatCode>0.00%</c:formatCode>
                <c:ptCount val="3"/>
                <c:pt idx="0">
                  <c:v>0.23905429071803852</c:v>
                </c:pt>
                <c:pt idx="1">
                  <c:v>0.61821366024518387</c:v>
                </c:pt>
                <c:pt idx="2">
                  <c:v>0.14273204903677758</c:v>
                </c:pt>
              </c:numCache>
            </c:numRef>
          </c:val>
          <c:extLst>
            <c:ext xmlns:c16="http://schemas.microsoft.com/office/drawing/2014/chart" uri="{C3380CC4-5D6E-409C-BE32-E72D297353CC}">
              <c16:uniqueId val="{00000000-24EB-4D54-A886-68B16B51EFFF}"/>
            </c:ext>
          </c:extLst>
        </c:ser>
        <c:dLbls>
          <c:dLblPos val="inEnd"/>
          <c:showLegendKey val="0"/>
          <c:showVal val="1"/>
          <c:showCatName val="0"/>
          <c:showSerName val="0"/>
          <c:showPercent val="0"/>
          <c:showBubbleSize val="0"/>
        </c:dLbls>
        <c:gapWidth val="65"/>
        <c:axId val="451663872"/>
        <c:axId val="451666224"/>
      </c:barChart>
      <c:catAx>
        <c:axId val="4516638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s-419"/>
          </a:p>
        </c:txPr>
        <c:crossAx val="451666224"/>
        <c:crosses val="autoZero"/>
        <c:auto val="1"/>
        <c:lblAlgn val="ctr"/>
        <c:lblOffset val="100"/>
        <c:noMultiLvlLbl val="0"/>
      </c:catAx>
      <c:valAx>
        <c:axId val="4516662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5166387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419"/>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4. Indique en qué normas contables se presentan las mayores dificultades para la implementación del nuevo marco normativo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419"/>
        </a:p>
      </c:txPr>
    </c:title>
    <c:autoTitleDeleted val="0"/>
    <c:plotArea>
      <c:layout/>
      <c:barChart>
        <c:barDir val="col"/>
        <c:grouping val="clustered"/>
        <c:varyColors val="0"/>
        <c:ser>
          <c:idx val="0"/>
          <c:order val="0"/>
          <c:tx>
            <c:strRef>
              <c:f>Graficas!$B$74</c:f>
              <c:strCache>
                <c:ptCount val="1"/>
                <c:pt idx="0">
                  <c:v>SI</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Graficas!$A$75:$A$87</c:f>
              <c:strCache>
                <c:ptCount val="13"/>
                <c:pt idx="0">
                  <c:v>Inversiones administración de liquídez</c:v>
                </c:pt>
                <c:pt idx="1">
                  <c:v>Inversiones en controladas, asociadas y negocios conjuntos</c:v>
                </c:pt>
                <c:pt idx="2">
                  <c:v>Cuentas por cobrar y Préstamos por cobrar</c:v>
                </c:pt>
                <c:pt idx="3">
                  <c:v>Inventarios</c:v>
                </c:pt>
                <c:pt idx="4">
                  <c:v>Propiedades, planta y Equipo y propiedades de inversión</c:v>
                </c:pt>
                <c:pt idx="5">
                  <c:v>Activos intangibles</c:v>
                </c:pt>
                <c:pt idx="6">
                  <c:v>Deterioro del valor de los activos</c:v>
                </c:pt>
                <c:pt idx="7">
                  <c:v>Beneficios a empleados</c:v>
                </c:pt>
                <c:pt idx="8">
                  <c:v>Cuentas y préstamos por pagar</c:v>
                </c:pt>
                <c:pt idx="9">
                  <c:v>Arrendamientos</c:v>
                </c:pt>
                <c:pt idx="10">
                  <c:v>Provisiones</c:v>
                </c:pt>
                <c:pt idx="11">
                  <c:v>Presentación de Estados Financieros</c:v>
                </c:pt>
                <c:pt idx="12">
                  <c:v>Acuerdos de Concesión (APP)</c:v>
                </c:pt>
              </c:strCache>
            </c:strRef>
          </c:cat>
          <c:val>
            <c:numRef>
              <c:f>Graficas!$B$75:$B$87</c:f>
              <c:numCache>
                <c:formatCode>0.00%</c:formatCode>
                <c:ptCount val="13"/>
                <c:pt idx="0">
                  <c:v>0.17162872154115585</c:v>
                </c:pt>
                <c:pt idx="1">
                  <c:v>0.1690017513134851</c:v>
                </c:pt>
                <c:pt idx="2">
                  <c:v>0.5166374781085814</c:v>
                </c:pt>
                <c:pt idx="3">
                  <c:v>0.47022767075306482</c:v>
                </c:pt>
                <c:pt idx="4">
                  <c:v>0.77670753064798603</c:v>
                </c:pt>
                <c:pt idx="5">
                  <c:v>0.49211908931698772</c:v>
                </c:pt>
                <c:pt idx="6">
                  <c:v>0.77583187390542907</c:v>
                </c:pt>
                <c:pt idx="7">
                  <c:v>0.34150612959719789</c:v>
                </c:pt>
                <c:pt idx="8">
                  <c:v>0.26619964973730298</c:v>
                </c:pt>
                <c:pt idx="9">
                  <c:v>0.18826619964973731</c:v>
                </c:pt>
                <c:pt idx="10">
                  <c:v>0.47460595446584941</c:v>
                </c:pt>
                <c:pt idx="11">
                  <c:v>0.45183887915936954</c:v>
                </c:pt>
                <c:pt idx="12">
                  <c:v>0.22241681260945709</c:v>
                </c:pt>
              </c:numCache>
            </c:numRef>
          </c:val>
          <c:extLst>
            <c:ext xmlns:c16="http://schemas.microsoft.com/office/drawing/2014/chart" uri="{C3380CC4-5D6E-409C-BE32-E72D297353CC}">
              <c16:uniqueId val="{00000000-B96B-4A60-BA60-79DA34578075}"/>
            </c:ext>
          </c:extLst>
        </c:ser>
        <c:ser>
          <c:idx val="1"/>
          <c:order val="1"/>
          <c:tx>
            <c:strRef>
              <c:f>Graficas!$C$74</c:f>
              <c:strCache>
                <c:ptCount val="1"/>
                <c:pt idx="0">
                  <c:v>NO</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Graficas!$A$75:$A$87</c:f>
              <c:strCache>
                <c:ptCount val="13"/>
                <c:pt idx="0">
                  <c:v>Inversiones administración de liquídez</c:v>
                </c:pt>
                <c:pt idx="1">
                  <c:v>Inversiones en controladas, asociadas y negocios conjuntos</c:v>
                </c:pt>
                <c:pt idx="2">
                  <c:v>Cuentas por cobrar y Préstamos por cobrar</c:v>
                </c:pt>
                <c:pt idx="3">
                  <c:v>Inventarios</c:v>
                </c:pt>
                <c:pt idx="4">
                  <c:v>Propiedades, planta y Equipo y propiedades de inversión</c:v>
                </c:pt>
                <c:pt idx="5">
                  <c:v>Activos intangibles</c:v>
                </c:pt>
                <c:pt idx="6">
                  <c:v>Deterioro del valor de los activos</c:v>
                </c:pt>
                <c:pt idx="7">
                  <c:v>Beneficios a empleados</c:v>
                </c:pt>
                <c:pt idx="8">
                  <c:v>Cuentas y préstamos por pagar</c:v>
                </c:pt>
                <c:pt idx="9">
                  <c:v>Arrendamientos</c:v>
                </c:pt>
                <c:pt idx="10">
                  <c:v>Provisiones</c:v>
                </c:pt>
                <c:pt idx="11">
                  <c:v>Presentación de Estados Financieros</c:v>
                </c:pt>
                <c:pt idx="12">
                  <c:v>Acuerdos de Concesión (APP)</c:v>
                </c:pt>
              </c:strCache>
            </c:strRef>
          </c:cat>
          <c:val>
            <c:numRef>
              <c:f>Graficas!$C$75:$C$87</c:f>
              <c:numCache>
                <c:formatCode>0.00%</c:formatCode>
                <c:ptCount val="13"/>
                <c:pt idx="0">
                  <c:v>0.34851138353765326</c:v>
                </c:pt>
                <c:pt idx="1">
                  <c:v>0.22066549912434325</c:v>
                </c:pt>
                <c:pt idx="2">
                  <c:v>0.3949211908931699</c:v>
                </c:pt>
                <c:pt idx="3">
                  <c:v>0.29422066549912435</c:v>
                </c:pt>
                <c:pt idx="4">
                  <c:v>0.19089316987740806</c:v>
                </c:pt>
                <c:pt idx="5">
                  <c:v>0.40105078809106831</c:v>
                </c:pt>
                <c:pt idx="6">
                  <c:v>0.19527145359019266</c:v>
                </c:pt>
                <c:pt idx="7">
                  <c:v>0.53677758318739055</c:v>
                </c:pt>
                <c:pt idx="8">
                  <c:v>0.66549912434325742</c:v>
                </c:pt>
                <c:pt idx="9">
                  <c:v>0.57618213660245188</c:v>
                </c:pt>
                <c:pt idx="10">
                  <c:v>0.47723292469352013</c:v>
                </c:pt>
                <c:pt idx="11">
                  <c:v>0.52802101576182137</c:v>
                </c:pt>
                <c:pt idx="12">
                  <c:v>0.18301225919439579</c:v>
                </c:pt>
              </c:numCache>
            </c:numRef>
          </c:val>
          <c:extLst>
            <c:ext xmlns:c16="http://schemas.microsoft.com/office/drawing/2014/chart" uri="{C3380CC4-5D6E-409C-BE32-E72D297353CC}">
              <c16:uniqueId val="{00000001-B96B-4A60-BA60-79DA34578075}"/>
            </c:ext>
          </c:extLst>
        </c:ser>
        <c:ser>
          <c:idx val="2"/>
          <c:order val="2"/>
          <c:tx>
            <c:strRef>
              <c:f>Graficas!$D$74</c:f>
              <c:strCache>
                <c:ptCount val="1"/>
                <c:pt idx="0">
                  <c:v>NO APLICA</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Graficas!$A$75:$A$87</c:f>
              <c:strCache>
                <c:ptCount val="13"/>
                <c:pt idx="0">
                  <c:v>Inversiones administración de liquídez</c:v>
                </c:pt>
                <c:pt idx="1">
                  <c:v>Inversiones en controladas, asociadas y negocios conjuntos</c:v>
                </c:pt>
                <c:pt idx="2">
                  <c:v>Cuentas por cobrar y Préstamos por cobrar</c:v>
                </c:pt>
                <c:pt idx="3">
                  <c:v>Inventarios</c:v>
                </c:pt>
                <c:pt idx="4">
                  <c:v>Propiedades, planta y Equipo y propiedades de inversión</c:v>
                </c:pt>
                <c:pt idx="5">
                  <c:v>Activos intangibles</c:v>
                </c:pt>
                <c:pt idx="6">
                  <c:v>Deterioro del valor de los activos</c:v>
                </c:pt>
                <c:pt idx="7">
                  <c:v>Beneficios a empleados</c:v>
                </c:pt>
                <c:pt idx="8">
                  <c:v>Cuentas y préstamos por pagar</c:v>
                </c:pt>
                <c:pt idx="9">
                  <c:v>Arrendamientos</c:v>
                </c:pt>
                <c:pt idx="10">
                  <c:v>Provisiones</c:v>
                </c:pt>
                <c:pt idx="11">
                  <c:v>Presentación de Estados Financieros</c:v>
                </c:pt>
                <c:pt idx="12">
                  <c:v>Acuerdos de Concesión (APP)</c:v>
                </c:pt>
              </c:strCache>
            </c:strRef>
          </c:cat>
          <c:val>
            <c:numRef>
              <c:f>Graficas!$D$75:$D$87</c:f>
              <c:numCache>
                <c:formatCode>0.00%</c:formatCode>
                <c:ptCount val="13"/>
                <c:pt idx="0">
                  <c:v>0.47985989492119091</c:v>
                </c:pt>
                <c:pt idx="1">
                  <c:v>0.61033274956217165</c:v>
                </c:pt>
                <c:pt idx="2">
                  <c:v>8.8441330998248691E-2</c:v>
                </c:pt>
                <c:pt idx="3">
                  <c:v>0.23555166374781086</c:v>
                </c:pt>
                <c:pt idx="4">
                  <c:v>3.2399299474605951E-2</c:v>
                </c:pt>
                <c:pt idx="5">
                  <c:v>0.10683012259194395</c:v>
                </c:pt>
                <c:pt idx="6">
                  <c:v>2.8896672504378284E-2</c:v>
                </c:pt>
                <c:pt idx="7">
                  <c:v>0.12171628721541156</c:v>
                </c:pt>
                <c:pt idx="8">
                  <c:v>6.8301225919439573E-2</c:v>
                </c:pt>
                <c:pt idx="9">
                  <c:v>0.23555166374781086</c:v>
                </c:pt>
                <c:pt idx="10">
                  <c:v>4.816112084063047E-2</c:v>
                </c:pt>
                <c:pt idx="11">
                  <c:v>2.0140105078809107E-2</c:v>
                </c:pt>
                <c:pt idx="12">
                  <c:v>0.5945709281961471</c:v>
                </c:pt>
              </c:numCache>
            </c:numRef>
          </c:val>
          <c:extLst>
            <c:ext xmlns:c16="http://schemas.microsoft.com/office/drawing/2014/chart" uri="{C3380CC4-5D6E-409C-BE32-E72D297353CC}">
              <c16:uniqueId val="{00000002-B96B-4A60-BA60-79DA34578075}"/>
            </c:ext>
          </c:extLst>
        </c:ser>
        <c:dLbls>
          <c:dLblPos val="inEnd"/>
          <c:showLegendKey val="0"/>
          <c:showVal val="1"/>
          <c:showCatName val="0"/>
          <c:showSerName val="0"/>
          <c:showPercent val="0"/>
          <c:showBubbleSize val="0"/>
        </c:dLbls>
        <c:gapWidth val="65"/>
        <c:axId val="451666616"/>
        <c:axId val="451667008"/>
      </c:barChart>
      <c:catAx>
        <c:axId val="4516666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s-419"/>
          </a:p>
        </c:txPr>
        <c:crossAx val="451667008"/>
        <c:crosses val="autoZero"/>
        <c:auto val="1"/>
        <c:lblAlgn val="ctr"/>
        <c:lblOffset val="100"/>
        <c:noMultiLvlLbl val="0"/>
      </c:catAx>
      <c:valAx>
        <c:axId val="4516670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516666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419"/>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419"/>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32368956445196E-2"/>
          <c:y val="9.0724955154164816E-2"/>
          <c:w val="0.96867770592558611"/>
          <c:h val="0.70829222518260437"/>
        </c:manualLayout>
      </c:layout>
      <c:barChart>
        <c:barDir val="col"/>
        <c:grouping val="clustered"/>
        <c:varyColors val="0"/>
        <c:ser>
          <c:idx val="0"/>
          <c:order val="0"/>
          <c:tx>
            <c:strRef>
              <c:f>Graficas!$B$102</c:f>
              <c:strCache>
                <c:ptCount val="1"/>
                <c:pt idx="0">
                  <c:v>SI</c:v>
                </c:pt>
              </c:strCache>
            </c:strRef>
          </c:tx>
          <c:spPr>
            <a:solidFill>
              <a:schemeClr val="accent6">
                <a:alpha val="85000"/>
              </a:schemeClr>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Graficas!$A$103:$A$106</c:f>
              <c:strCache>
                <c:ptCount val="4"/>
                <c:pt idx="0">
                  <c:v>5. ¿La entidad tiene conformado un equipo de apoyo para el proceso de implementación del nuevo marco normativo?</c:v>
                </c:pt>
                <c:pt idx="1">
                  <c:v>5.1. Señale el equipo de apoyo [Equipo interno]</c:v>
                </c:pt>
                <c:pt idx="2">
                  <c:v>5.1. Señale el equipo de apoyo [Especialista(s) individual(es) contratado(s)]</c:v>
                </c:pt>
                <c:pt idx="3">
                  <c:v>5.1. Señale el equipo de apoyo [Firma especializada contratada]</c:v>
                </c:pt>
              </c:strCache>
            </c:strRef>
          </c:cat>
          <c:val>
            <c:numRef>
              <c:f>Graficas!$B$103:$B$106</c:f>
              <c:numCache>
                <c:formatCode>0.00%</c:formatCode>
                <c:ptCount val="4"/>
                <c:pt idx="0">
                  <c:v>0.61383537653239928</c:v>
                </c:pt>
                <c:pt idx="1">
                  <c:v>0.51313485113835378</c:v>
                </c:pt>
                <c:pt idx="2">
                  <c:v>0.24868651488616461</c:v>
                </c:pt>
                <c:pt idx="3">
                  <c:v>0.23204903677758318</c:v>
                </c:pt>
              </c:numCache>
            </c:numRef>
          </c:val>
          <c:extLst>
            <c:ext xmlns:c16="http://schemas.microsoft.com/office/drawing/2014/chart" uri="{C3380CC4-5D6E-409C-BE32-E72D297353CC}">
              <c16:uniqueId val="{00000000-620E-47E4-A207-45FE0F3A0BBE}"/>
            </c:ext>
          </c:extLst>
        </c:ser>
        <c:ser>
          <c:idx val="1"/>
          <c:order val="1"/>
          <c:tx>
            <c:strRef>
              <c:f>Graficas!$C$102</c:f>
              <c:strCache>
                <c:ptCount val="1"/>
                <c:pt idx="0">
                  <c:v>NO</c:v>
                </c:pt>
              </c:strCache>
            </c:strRef>
          </c:tx>
          <c:spPr>
            <a:solidFill>
              <a:schemeClr val="accent5">
                <a:alpha val="85000"/>
              </a:schemeClr>
            </a:solidFill>
            <a:ln w="9525" cap="flat" cmpd="sng" algn="ctr">
              <a:solidFill>
                <a:schemeClr val="lt1">
                  <a:alpha val="50000"/>
                </a:schemeClr>
              </a:solidFill>
              <a:round/>
            </a:ln>
            <a:effectLst/>
          </c:spPr>
          <c:invertIfNegative val="0"/>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Graficas!$A$103:$A$106</c:f>
              <c:strCache>
                <c:ptCount val="4"/>
                <c:pt idx="0">
                  <c:v>5. ¿La entidad tiene conformado un equipo de apoyo para el proceso de implementación del nuevo marco normativo?</c:v>
                </c:pt>
                <c:pt idx="1">
                  <c:v>5.1. Señale el equipo de apoyo [Equipo interno]</c:v>
                </c:pt>
                <c:pt idx="2">
                  <c:v>5.1. Señale el equipo de apoyo [Especialista(s) individual(es) contratado(s)]</c:v>
                </c:pt>
                <c:pt idx="3">
                  <c:v>5.1. Señale el equipo de apoyo [Firma especializada contratada]</c:v>
                </c:pt>
              </c:strCache>
            </c:strRef>
          </c:cat>
          <c:val>
            <c:numRef>
              <c:f>Graficas!$C$103:$C$106</c:f>
              <c:numCache>
                <c:formatCode>0.00%</c:formatCode>
                <c:ptCount val="4"/>
                <c:pt idx="0">
                  <c:v>0.38616462346760072</c:v>
                </c:pt>
                <c:pt idx="1">
                  <c:v>0.10070052539404553</c:v>
                </c:pt>
                <c:pt idx="2">
                  <c:v>0.36514886164623467</c:v>
                </c:pt>
                <c:pt idx="3">
                  <c:v>0.38178633975481613</c:v>
                </c:pt>
              </c:numCache>
            </c:numRef>
          </c:val>
          <c:extLst>
            <c:ext xmlns:c16="http://schemas.microsoft.com/office/drawing/2014/chart" uri="{C3380CC4-5D6E-409C-BE32-E72D297353CC}">
              <c16:uniqueId val="{00000001-620E-47E4-A207-45FE0F3A0BBE}"/>
            </c:ext>
          </c:extLst>
        </c:ser>
        <c:ser>
          <c:idx val="2"/>
          <c:order val="2"/>
          <c:tx>
            <c:strRef>
              <c:f>Graficas!$D$102</c:f>
              <c:strCache>
                <c:ptCount val="1"/>
                <c:pt idx="0">
                  <c:v>NO APLICA</c:v>
                </c:pt>
              </c:strCache>
            </c:strRef>
          </c:tx>
          <c:spPr>
            <a:solidFill>
              <a:schemeClr val="accent4">
                <a:alpha val="85000"/>
              </a:schemeClr>
            </a:solidFill>
            <a:ln w="9525" cap="flat" cmpd="sng" algn="ctr">
              <a:solidFill>
                <a:schemeClr val="lt1">
                  <a:alpha val="50000"/>
                </a:schemeClr>
              </a:solidFill>
              <a:round/>
            </a:ln>
            <a:effectLst/>
          </c:spPr>
          <c:invertIfNegative val="0"/>
          <c:dLbls>
            <c:spPr>
              <a:solidFill>
                <a:srgbClr val="00206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Graficas!$A$103:$A$106</c:f>
              <c:strCache>
                <c:ptCount val="4"/>
                <c:pt idx="0">
                  <c:v>5. ¿La entidad tiene conformado un equipo de apoyo para el proceso de implementación del nuevo marco normativo?</c:v>
                </c:pt>
                <c:pt idx="1">
                  <c:v>5.1. Señale el equipo de apoyo [Equipo interno]</c:v>
                </c:pt>
                <c:pt idx="2">
                  <c:v>5.1. Señale el equipo de apoyo [Especialista(s) individual(es) contratado(s)]</c:v>
                </c:pt>
                <c:pt idx="3">
                  <c:v>5.1. Señale el equipo de apoyo [Firma especializada contratada]</c:v>
                </c:pt>
              </c:strCache>
            </c:strRef>
          </c:cat>
          <c:val>
            <c:numRef>
              <c:f>Graficas!$D$103:$D$106</c:f>
              <c:numCache>
                <c:formatCode>0.00%</c:formatCode>
                <c:ptCount val="4"/>
                <c:pt idx="0">
                  <c:v>0</c:v>
                </c:pt>
                <c:pt idx="1">
                  <c:v>0.38616462346760072</c:v>
                </c:pt>
                <c:pt idx="2">
                  <c:v>0.38616462346760072</c:v>
                </c:pt>
                <c:pt idx="3">
                  <c:v>0.38616462346760072</c:v>
                </c:pt>
              </c:numCache>
            </c:numRef>
          </c:val>
          <c:extLst>
            <c:ext xmlns:c16="http://schemas.microsoft.com/office/drawing/2014/chart" uri="{C3380CC4-5D6E-409C-BE32-E72D297353CC}">
              <c16:uniqueId val="{00000002-620E-47E4-A207-45FE0F3A0BBE}"/>
            </c:ext>
          </c:extLst>
        </c:ser>
        <c:dLbls>
          <c:dLblPos val="inEnd"/>
          <c:showLegendKey val="0"/>
          <c:showVal val="1"/>
          <c:showCatName val="0"/>
          <c:showSerName val="0"/>
          <c:showPercent val="0"/>
          <c:showBubbleSize val="0"/>
        </c:dLbls>
        <c:gapWidth val="65"/>
        <c:axId val="451659168"/>
        <c:axId val="451667400"/>
      </c:barChart>
      <c:catAx>
        <c:axId val="4516591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s-419"/>
          </a:p>
        </c:txPr>
        <c:crossAx val="451667400"/>
        <c:crosses val="autoZero"/>
        <c:auto val="1"/>
        <c:lblAlgn val="ctr"/>
        <c:lblOffset val="100"/>
        <c:noMultiLvlLbl val="0"/>
      </c:catAx>
      <c:valAx>
        <c:axId val="4516674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516591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419"/>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419"/>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6.  En el proceso de depuración contable (identificación y valoración) para la obtención de saldos iniciales razonables que permita la implementación del nuevo marco normativo en su entidad.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419"/>
        </a:p>
      </c:txPr>
    </c:title>
    <c:autoTitleDeleted val="0"/>
    <c:plotArea>
      <c:layout/>
      <c:barChart>
        <c:barDir val="col"/>
        <c:grouping val="clustered"/>
        <c:varyColors val="0"/>
        <c:ser>
          <c:idx val="0"/>
          <c:order val="0"/>
          <c:tx>
            <c:strRef>
              <c:f>Graficas!$B$121</c:f>
              <c:strCache>
                <c:ptCount val="1"/>
                <c:pt idx="0">
                  <c:v>Si requiere depuración</c:v>
                </c:pt>
              </c:strCache>
            </c:strRef>
          </c:tx>
          <c:spPr>
            <a:solidFill>
              <a:schemeClr val="accent6">
                <a:alpha val="85000"/>
              </a:schemeClr>
            </a:solidFill>
            <a:ln w="9525" cap="flat" cmpd="sng" algn="ctr">
              <a:solidFill>
                <a:schemeClr val="lt1">
                  <a:alpha val="50000"/>
                </a:schemeClr>
              </a:solidFill>
              <a:round/>
            </a:ln>
            <a:effectLst/>
          </c:spPr>
          <c:invertIfNegative val="0"/>
          <c:dLbls>
            <c:spPr>
              <a:solidFill>
                <a:srgbClr val="FF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Graficas!$A$122:$A$134</c:f>
              <c:strCache>
                <c:ptCount val="13"/>
                <c:pt idx="0">
                  <c:v>Efectivo y equivalentes de efectivo</c:v>
                </c:pt>
                <c:pt idx="1">
                  <c:v>Inversiones</c:v>
                </c:pt>
                <c:pt idx="2">
                  <c:v>Cuentas por cobrar y préstamos por cobrar</c:v>
                </c:pt>
                <c:pt idx="3">
                  <c:v>Inventarios</c:v>
                </c:pt>
                <c:pt idx="4">
                  <c:v>Propiedades, planta y equipo</c:v>
                </c:pt>
                <c:pt idx="5">
                  <c:v>Bienes de uso público e históricos y culturales</c:v>
                </c:pt>
                <c:pt idx="6">
                  <c:v>Otros activos</c:v>
                </c:pt>
                <c:pt idx="7">
                  <c:v>Préstamos por pagar</c:v>
                </c:pt>
                <c:pt idx="8">
                  <c:v>Cuentas por pagar</c:v>
                </c:pt>
                <c:pt idx="9">
                  <c:v>Beneficios a empleados</c:v>
                </c:pt>
                <c:pt idx="10">
                  <c:v>Provisiones</c:v>
                </c:pt>
                <c:pt idx="11">
                  <c:v>Pasivo pensional</c:v>
                </c:pt>
                <c:pt idx="12">
                  <c:v>Requiere Depuracion</c:v>
                </c:pt>
              </c:strCache>
            </c:strRef>
          </c:cat>
          <c:val>
            <c:numRef>
              <c:f>Graficas!$B$122:$B$134</c:f>
              <c:numCache>
                <c:formatCode>0.00%</c:formatCode>
                <c:ptCount val="13"/>
                <c:pt idx="0">
                  <c:v>0.4947460595446585</c:v>
                </c:pt>
                <c:pt idx="1">
                  <c:v>0.30122591943957966</c:v>
                </c:pt>
                <c:pt idx="2">
                  <c:v>0.79772329246935203</c:v>
                </c:pt>
                <c:pt idx="3">
                  <c:v>0.54903677758318736</c:v>
                </c:pt>
                <c:pt idx="4">
                  <c:v>0.90630472854640975</c:v>
                </c:pt>
                <c:pt idx="5">
                  <c:v>0.65499124343257442</c:v>
                </c:pt>
                <c:pt idx="6">
                  <c:v>0.68563922942206657</c:v>
                </c:pt>
                <c:pt idx="7">
                  <c:v>0.17688266199649738</c:v>
                </c:pt>
                <c:pt idx="8">
                  <c:v>0.61033274956217165</c:v>
                </c:pt>
                <c:pt idx="9">
                  <c:v>0.45884413309982486</c:v>
                </c:pt>
                <c:pt idx="10">
                  <c:v>0.63485113835376528</c:v>
                </c:pt>
                <c:pt idx="11">
                  <c:v>0.54553415061295973</c:v>
                </c:pt>
                <c:pt idx="12">
                  <c:v>0.37381404174573057</c:v>
                </c:pt>
              </c:numCache>
            </c:numRef>
          </c:val>
          <c:extLst>
            <c:ext xmlns:c16="http://schemas.microsoft.com/office/drawing/2014/chart" uri="{C3380CC4-5D6E-409C-BE32-E72D297353CC}">
              <c16:uniqueId val="{00000000-0BF5-4E84-93C0-C187474114FE}"/>
            </c:ext>
          </c:extLst>
        </c:ser>
        <c:ser>
          <c:idx val="1"/>
          <c:order val="1"/>
          <c:tx>
            <c:strRef>
              <c:f>Graficas!$C$121</c:f>
              <c:strCache>
                <c:ptCount val="1"/>
                <c:pt idx="0">
                  <c:v>No Requiere</c:v>
                </c:pt>
              </c:strCache>
            </c:strRef>
          </c:tx>
          <c:spPr>
            <a:solidFill>
              <a:schemeClr val="accent5">
                <a:alpha val="85000"/>
              </a:schemeClr>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Graficas!$A$122:$A$134</c:f>
              <c:strCache>
                <c:ptCount val="13"/>
                <c:pt idx="0">
                  <c:v>Efectivo y equivalentes de efectivo</c:v>
                </c:pt>
                <c:pt idx="1">
                  <c:v>Inversiones</c:v>
                </c:pt>
                <c:pt idx="2">
                  <c:v>Cuentas por cobrar y préstamos por cobrar</c:v>
                </c:pt>
                <c:pt idx="3">
                  <c:v>Inventarios</c:v>
                </c:pt>
                <c:pt idx="4">
                  <c:v>Propiedades, planta y equipo</c:v>
                </c:pt>
                <c:pt idx="5">
                  <c:v>Bienes de uso público e históricos y culturales</c:v>
                </c:pt>
                <c:pt idx="6">
                  <c:v>Otros activos</c:v>
                </c:pt>
                <c:pt idx="7">
                  <c:v>Préstamos por pagar</c:v>
                </c:pt>
                <c:pt idx="8">
                  <c:v>Cuentas por pagar</c:v>
                </c:pt>
                <c:pt idx="9">
                  <c:v>Beneficios a empleados</c:v>
                </c:pt>
                <c:pt idx="10">
                  <c:v>Provisiones</c:v>
                </c:pt>
                <c:pt idx="11">
                  <c:v>Pasivo pensional</c:v>
                </c:pt>
                <c:pt idx="12">
                  <c:v>Requiere Depuracion</c:v>
                </c:pt>
              </c:strCache>
            </c:strRef>
          </c:cat>
          <c:val>
            <c:numRef>
              <c:f>Graficas!$C$122:$C$134</c:f>
              <c:numCache>
                <c:formatCode>0.00%</c:formatCode>
                <c:ptCount val="13"/>
                <c:pt idx="0">
                  <c:v>0.50525394045534155</c:v>
                </c:pt>
                <c:pt idx="1">
                  <c:v>0.69877408056042034</c:v>
                </c:pt>
                <c:pt idx="2">
                  <c:v>0.202276707530648</c:v>
                </c:pt>
                <c:pt idx="3">
                  <c:v>0.45096322241681264</c:v>
                </c:pt>
                <c:pt idx="4">
                  <c:v>9.369527145359019E-2</c:v>
                </c:pt>
                <c:pt idx="5">
                  <c:v>0.34500875656742558</c:v>
                </c:pt>
                <c:pt idx="6">
                  <c:v>0.31436077057793343</c:v>
                </c:pt>
                <c:pt idx="7">
                  <c:v>0.82311733800350262</c:v>
                </c:pt>
                <c:pt idx="8">
                  <c:v>0.38966725043782835</c:v>
                </c:pt>
                <c:pt idx="9">
                  <c:v>0.54115586690017514</c:v>
                </c:pt>
                <c:pt idx="10">
                  <c:v>0.36514886164623467</c:v>
                </c:pt>
                <c:pt idx="11">
                  <c:v>0.45446584938704027</c:v>
                </c:pt>
                <c:pt idx="12">
                  <c:v>0.62618595825426948</c:v>
                </c:pt>
              </c:numCache>
            </c:numRef>
          </c:val>
          <c:extLst>
            <c:ext xmlns:c16="http://schemas.microsoft.com/office/drawing/2014/chart" uri="{C3380CC4-5D6E-409C-BE32-E72D297353CC}">
              <c16:uniqueId val="{00000001-0BF5-4E84-93C0-C187474114FE}"/>
            </c:ext>
          </c:extLst>
        </c:ser>
        <c:dLbls>
          <c:dLblPos val="inEnd"/>
          <c:showLegendKey val="0"/>
          <c:showVal val="1"/>
          <c:showCatName val="0"/>
          <c:showSerName val="0"/>
          <c:showPercent val="0"/>
          <c:showBubbleSize val="0"/>
        </c:dLbls>
        <c:gapWidth val="65"/>
        <c:axId val="451668968"/>
        <c:axId val="451668184"/>
      </c:barChart>
      <c:catAx>
        <c:axId val="4516689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s-419"/>
          </a:p>
        </c:txPr>
        <c:crossAx val="451668184"/>
        <c:crosses val="autoZero"/>
        <c:auto val="1"/>
        <c:lblAlgn val="ctr"/>
        <c:lblOffset val="100"/>
        <c:noMultiLvlLbl val="0"/>
      </c:catAx>
      <c:valAx>
        <c:axId val="4516681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516689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s-419"/>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419"/>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419"/>
        </a:p>
      </c:txPr>
    </c:title>
    <c:autoTitleDeleted val="0"/>
    <c:plotArea>
      <c:layout/>
      <c:barChart>
        <c:barDir val="col"/>
        <c:grouping val="clustered"/>
        <c:varyColors val="0"/>
        <c:ser>
          <c:idx val="0"/>
          <c:order val="0"/>
          <c:tx>
            <c:strRef>
              <c:f>Graficas!$A$151</c:f>
              <c:strCache>
                <c:ptCount val="1"/>
                <c:pt idx="0">
                  <c:v>7. ¿La entidad ha avanzado en la construcción de un documento base en el que se especifique e identifique las políticas contables para la aplicación del nuevo marco normativo?</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Graficas!$B$150:$D$150</c:f>
              <c:strCache>
                <c:ptCount val="3"/>
                <c:pt idx="0">
                  <c:v>SI</c:v>
                </c:pt>
                <c:pt idx="1">
                  <c:v>NO</c:v>
                </c:pt>
                <c:pt idx="2">
                  <c:v>No Requiere</c:v>
                </c:pt>
              </c:strCache>
            </c:strRef>
          </c:cat>
          <c:val>
            <c:numRef>
              <c:f>Graficas!$B$151:$D$151</c:f>
              <c:numCache>
                <c:formatCode>0.00%</c:formatCode>
                <c:ptCount val="3"/>
                <c:pt idx="0">
                  <c:v>0.66374781085814361</c:v>
                </c:pt>
                <c:pt idx="1">
                  <c:v>0.33625218914185639</c:v>
                </c:pt>
                <c:pt idx="2">
                  <c:v>0</c:v>
                </c:pt>
              </c:numCache>
            </c:numRef>
          </c:val>
          <c:extLst>
            <c:ext xmlns:c16="http://schemas.microsoft.com/office/drawing/2014/chart" uri="{C3380CC4-5D6E-409C-BE32-E72D297353CC}">
              <c16:uniqueId val="{00000000-C82F-4472-9C1D-DA797DA6CED1}"/>
            </c:ext>
          </c:extLst>
        </c:ser>
        <c:dLbls>
          <c:dLblPos val="inEnd"/>
          <c:showLegendKey val="0"/>
          <c:showVal val="1"/>
          <c:showCatName val="0"/>
          <c:showSerName val="0"/>
          <c:showPercent val="0"/>
          <c:showBubbleSize val="0"/>
        </c:dLbls>
        <c:gapWidth val="65"/>
        <c:axId val="451662696"/>
        <c:axId val="451663480"/>
      </c:barChart>
      <c:catAx>
        <c:axId val="4516626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s-419"/>
          </a:p>
        </c:txPr>
        <c:crossAx val="451663480"/>
        <c:crosses val="autoZero"/>
        <c:auto val="1"/>
        <c:lblAlgn val="ctr"/>
        <c:lblOffset val="100"/>
        <c:noMultiLvlLbl val="0"/>
      </c:catAx>
      <c:valAx>
        <c:axId val="4516634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516626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419"/>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419"/>
        </a:p>
      </c:txPr>
    </c:title>
    <c:autoTitleDeleted val="0"/>
    <c:plotArea>
      <c:layout/>
      <c:barChart>
        <c:barDir val="col"/>
        <c:grouping val="clustered"/>
        <c:varyColors val="0"/>
        <c:ser>
          <c:idx val="0"/>
          <c:order val="0"/>
          <c:tx>
            <c:strRef>
              <c:f>Graficas!$A$167</c:f>
              <c:strCache>
                <c:ptCount val="1"/>
                <c:pt idx="0">
                  <c:v>8. ¿La entidad ha avanzado en la identificación y ajuste a los procesos y procedimientos con el proposito de facilitar las actividades de reconocimiento, medición y revelación de los hechos que deben incorporarse al proceso contable?</c:v>
                </c:pt>
              </c:strCache>
            </c:strRef>
          </c:tx>
          <c:spPr>
            <a:solidFill>
              <a:schemeClr val="accent6">
                <a:alpha val="85000"/>
              </a:schemeClr>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Graficas!$B$166:$D$166</c:f>
              <c:strCache>
                <c:ptCount val="3"/>
                <c:pt idx="0">
                  <c:v>SI</c:v>
                </c:pt>
                <c:pt idx="1">
                  <c:v>NO</c:v>
                </c:pt>
                <c:pt idx="2">
                  <c:v>No Requiere</c:v>
                </c:pt>
              </c:strCache>
            </c:strRef>
          </c:cat>
          <c:val>
            <c:numRef>
              <c:f>Graficas!$B$167:$D$167</c:f>
              <c:numCache>
                <c:formatCode>0.00%</c:formatCode>
                <c:ptCount val="3"/>
                <c:pt idx="0">
                  <c:v>0.64010507880910683</c:v>
                </c:pt>
                <c:pt idx="1">
                  <c:v>0.35989492119089317</c:v>
                </c:pt>
                <c:pt idx="2">
                  <c:v>0</c:v>
                </c:pt>
              </c:numCache>
            </c:numRef>
          </c:val>
          <c:extLst>
            <c:ext xmlns:c16="http://schemas.microsoft.com/office/drawing/2014/chart" uri="{C3380CC4-5D6E-409C-BE32-E72D297353CC}">
              <c16:uniqueId val="{00000000-673F-45E2-BF87-450F0C203A75}"/>
            </c:ext>
          </c:extLst>
        </c:ser>
        <c:dLbls>
          <c:dLblPos val="inEnd"/>
          <c:showLegendKey val="0"/>
          <c:showVal val="1"/>
          <c:showCatName val="0"/>
          <c:showSerName val="0"/>
          <c:showPercent val="0"/>
          <c:showBubbleSize val="0"/>
        </c:dLbls>
        <c:gapWidth val="65"/>
        <c:axId val="451667792"/>
        <c:axId val="451669752"/>
      </c:barChart>
      <c:catAx>
        <c:axId val="451667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s-419"/>
          </a:p>
        </c:txPr>
        <c:crossAx val="451669752"/>
        <c:crosses val="autoZero"/>
        <c:auto val="1"/>
        <c:lblAlgn val="ctr"/>
        <c:lblOffset val="100"/>
        <c:noMultiLvlLbl val="0"/>
      </c:catAx>
      <c:valAx>
        <c:axId val="4516697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516677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419"/>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 9. Con relación a los sistemas de información para el procesamiento de la información contable, ¿ la entidad a su cargo ha realizado las actividades inherentes para la aplicación del nuevo marco normativo?. Si la respuesta es (Si), (No) o (No requiere).</a:t>
            </a:r>
          </a:p>
          <a:p>
            <a:pPr>
              <a:defRPr/>
            </a:pPr>
            <a:endParaRPr lang="es-CO"/>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419"/>
        </a:p>
      </c:txPr>
    </c:title>
    <c:autoTitleDeleted val="0"/>
    <c:plotArea>
      <c:layout/>
      <c:barChart>
        <c:barDir val="col"/>
        <c:grouping val="clustered"/>
        <c:varyColors val="0"/>
        <c:ser>
          <c:idx val="0"/>
          <c:order val="0"/>
          <c:tx>
            <c:strRef>
              <c:f>Graficas!$B$184</c:f>
              <c:strCache>
                <c:ptCount val="1"/>
                <c:pt idx="0">
                  <c:v>SI</c:v>
                </c:pt>
              </c:strCache>
            </c:strRef>
          </c:tx>
          <c:spPr>
            <a:solidFill>
              <a:schemeClr val="accent6">
                <a:alpha val="85000"/>
              </a:schemeClr>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Graficas!$A$185:$A$188</c:f>
              <c:strCache>
                <c:ptCount val="4"/>
                <c:pt idx="0">
                  <c:v>Diagnóstico del sistema</c:v>
                </c:pt>
                <c:pt idx="1">
                  <c:v>Ajustes por realizar</c:v>
                </c:pt>
                <c:pt idx="2">
                  <c:v>Ajustes realizados</c:v>
                </c:pt>
                <c:pt idx="3">
                  <c:v>Adquisición nuevo sistema</c:v>
                </c:pt>
              </c:strCache>
            </c:strRef>
          </c:cat>
          <c:val>
            <c:numRef>
              <c:f>Graficas!$B$185:$B$188</c:f>
              <c:numCache>
                <c:formatCode>0.00%</c:formatCode>
                <c:ptCount val="4"/>
                <c:pt idx="0">
                  <c:v>0.48161120840630472</c:v>
                </c:pt>
                <c:pt idx="1">
                  <c:v>0.531523642732049</c:v>
                </c:pt>
                <c:pt idx="2">
                  <c:v>0.39667250437828372</c:v>
                </c:pt>
                <c:pt idx="3">
                  <c:v>0.52626970227670755</c:v>
                </c:pt>
              </c:numCache>
            </c:numRef>
          </c:val>
          <c:extLst>
            <c:ext xmlns:c16="http://schemas.microsoft.com/office/drawing/2014/chart" uri="{C3380CC4-5D6E-409C-BE32-E72D297353CC}">
              <c16:uniqueId val="{00000000-68B5-4CD5-A78A-9743E74829AF}"/>
            </c:ext>
          </c:extLst>
        </c:ser>
        <c:ser>
          <c:idx val="1"/>
          <c:order val="1"/>
          <c:tx>
            <c:strRef>
              <c:f>Graficas!$C$184</c:f>
              <c:strCache>
                <c:ptCount val="1"/>
                <c:pt idx="0">
                  <c:v>NO</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Graficas!$A$185:$A$188</c:f>
              <c:strCache>
                <c:ptCount val="4"/>
                <c:pt idx="0">
                  <c:v>Diagnóstico del sistema</c:v>
                </c:pt>
                <c:pt idx="1">
                  <c:v>Ajustes por realizar</c:v>
                </c:pt>
                <c:pt idx="2">
                  <c:v>Ajustes realizados</c:v>
                </c:pt>
                <c:pt idx="3">
                  <c:v>Adquisición nuevo sistema</c:v>
                </c:pt>
              </c:strCache>
            </c:strRef>
          </c:cat>
          <c:val>
            <c:numRef>
              <c:f>Graficas!$C$185:$C$188</c:f>
              <c:numCache>
                <c:formatCode>0.00%</c:formatCode>
                <c:ptCount val="4"/>
                <c:pt idx="0">
                  <c:v>0.43432574430823118</c:v>
                </c:pt>
                <c:pt idx="1">
                  <c:v>0.41155866900175131</c:v>
                </c:pt>
                <c:pt idx="2">
                  <c:v>0.53502626970227674</c:v>
                </c:pt>
                <c:pt idx="3">
                  <c:v>0.41943957968476359</c:v>
                </c:pt>
              </c:numCache>
            </c:numRef>
          </c:val>
          <c:extLst>
            <c:ext xmlns:c16="http://schemas.microsoft.com/office/drawing/2014/chart" uri="{C3380CC4-5D6E-409C-BE32-E72D297353CC}">
              <c16:uniqueId val="{00000001-68B5-4CD5-A78A-9743E74829AF}"/>
            </c:ext>
          </c:extLst>
        </c:ser>
        <c:ser>
          <c:idx val="2"/>
          <c:order val="2"/>
          <c:tx>
            <c:strRef>
              <c:f>Graficas!$D$184</c:f>
              <c:strCache>
                <c:ptCount val="1"/>
                <c:pt idx="0">
                  <c:v>No Requiere</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Graficas!$A$185:$A$188</c:f>
              <c:strCache>
                <c:ptCount val="4"/>
                <c:pt idx="0">
                  <c:v>Diagnóstico del sistema</c:v>
                </c:pt>
                <c:pt idx="1">
                  <c:v>Ajustes por realizar</c:v>
                </c:pt>
                <c:pt idx="2">
                  <c:v>Ajustes realizados</c:v>
                </c:pt>
                <c:pt idx="3">
                  <c:v>Adquisición nuevo sistema</c:v>
                </c:pt>
              </c:strCache>
            </c:strRef>
          </c:cat>
          <c:val>
            <c:numRef>
              <c:f>Graficas!$D$185:$D$188</c:f>
              <c:numCache>
                <c:formatCode>0.00%</c:formatCode>
                <c:ptCount val="4"/>
                <c:pt idx="0">
                  <c:v>8.4063047285464099E-2</c:v>
                </c:pt>
                <c:pt idx="1">
                  <c:v>5.6917688266199647E-2</c:v>
                </c:pt>
                <c:pt idx="2">
                  <c:v>6.8301225919439573E-2</c:v>
                </c:pt>
                <c:pt idx="3">
                  <c:v>5.4290718038528897E-2</c:v>
                </c:pt>
              </c:numCache>
            </c:numRef>
          </c:val>
          <c:extLst>
            <c:ext xmlns:c16="http://schemas.microsoft.com/office/drawing/2014/chart" uri="{C3380CC4-5D6E-409C-BE32-E72D297353CC}">
              <c16:uniqueId val="{00000002-68B5-4CD5-A78A-9743E74829AF}"/>
            </c:ext>
          </c:extLst>
        </c:ser>
        <c:dLbls>
          <c:dLblPos val="inEnd"/>
          <c:showLegendKey val="0"/>
          <c:showVal val="1"/>
          <c:showCatName val="0"/>
          <c:showSerName val="0"/>
          <c:showPercent val="0"/>
          <c:showBubbleSize val="0"/>
        </c:dLbls>
        <c:gapWidth val="65"/>
        <c:axId val="451680728"/>
        <c:axId val="451677200"/>
      </c:barChart>
      <c:catAx>
        <c:axId val="4516807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s-419"/>
          </a:p>
        </c:txPr>
        <c:crossAx val="451677200"/>
        <c:crosses val="autoZero"/>
        <c:auto val="1"/>
        <c:lblAlgn val="ctr"/>
        <c:lblOffset val="100"/>
        <c:noMultiLvlLbl val="0"/>
      </c:catAx>
      <c:valAx>
        <c:axId val="4516772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516807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s-419"/>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a:ln>
          <a:solidFill>
            <a:schemeClr val="tx1"/>
          </a:solidFill>
        </a:ln>
      </dgm:spPr>
      <dgm:t>
        <a:bodyPr/>
        <a:lstStyle/>
        <a:p>
          <a:r>
            <a:rPr lang="es-ES" b="1" dirty="0"/>
            <a:t>Modificación Cronograma para la implementación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custT="1"/>
      <dgm:spPr>
        <a:ln>
          <a:solidFill>
            <a:schemeClr val="tx1"/>
          </a:solidFill>
        </a:ln>
      </dgm:spPr>
      <dgm:t>
        <a:bodyPr/>
        <a:lstStyle/>
        <a:p>
          <a:r>
            <a:rPr lang="es-ES" sz="2600" b="1" dirty="0"/>
            <a:t>Oficios y reuniones de las entidades con la CGN solicitando la ampliación del plazo por </a:t>
          </a:r>
          <a:r>
            <a:rPr lang="es-ES" sz="2800" b="1" i="1" dirty="0">
              <a:solidFill>
                <a:srgbClr val="C00000"/>
              </a:solidFill>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a:ln>
          <a:solidFill>
            <a:schemeClr val="tx1"/>
          </a:solidFill>
        </a:ln>
      </dgm:spPr>
      <dgm:t>
        <a:bodyPr/>
        <a:lstStyle/>
        <a:p>
          <a:r>
            <a:rPr lang="es-ES" b="1" u="none" dirty="0"/>
            <a:t>Como resultado de las encuestas realizadas a las entidades, en donde se pudo  evidenciar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ln>
          <a:solidFill>
            <a:schemeClr val="tx1"/>
          </a:solidFill>
        </a:ln>
      </dgm:spPr>
      <dgm:t>
        <a:bodyPr/>
        <a:lstStyle/>
        <a:p>
          <a:r>
            <a:rPr lang="es-ES" sz="1800" b="1" u="none" dirty="0">
              <a:solidFill>
                <a:srgbClr val="C00000"/>
              </a:solidFill>
            </a:rPr>
            <a:t>Reconocimiento y medición</a:t>
          </a:r>
          <a:r>
            <a:rPr lang="es-ES" sz="1800" b="1" u="none" dirty="0"/>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ln>
          <a:solidFill>
            <a:schemeClr val="tx1"/>
          </a:solidFill>
        </a:ln>
      </dgm:spPr>
      <dgm:t>
        <a:bodyPr/>
        <a:lstStyle/>
        <a:p>
          <a:r>
            <a:rPr lang="es-ES" sz="1800" b="1" u="none" dirty="0">
              <a:solidFill>
                <a:srgbClr val="C00000"/>
              </a:solidFill>
            </a:rPr>
            <a:t>Sistemas de información</a:t>
          </a:r>
          <a:r>
            <a:rPr lang="es-ES" sz="1800" b="1" u="none" dirty="0"/>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ln>
          <a:solidFill>
            <a:schemeClr val="tx1"/>
          </a:solidFill>
        </a:ln>
      </dgm:spPr>
      <dgm:t>
        <a:bodyPr/>
        <a:lstStyle/>
        <a:p>
          <a:r>
            <a:rPr lang="es-ES" sz="1800" b="1" u="none" dirty="0">
              <a:solidFill>
                <a:srgbClr val="C00000"/>
              </a:solidFill>
            </a:rPr>
            <a:t>Recursos humanos</a:t>
          </a:r>
          <a:r>
            <a:rPr lang="es-ES" sz="1800" b="1" u="none" dirty="0"/>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ln>
          <a:solidFill>
            <a:schemeClr val="tx1"/>
          </a:solidFill>
        </a:ln>
      </dgm:spPr>
      <dgm:t>
        <a:bodyPr/>
        <a:lstStyle/>
        <a:p>
          <a:r>
            <a:rPr lang="es-ES" sz="1800" b="1" u="none" dirty="0">
              <a:solidFill>
                <a:srgbClr val="C00000"/>
              </a:solidFill>
            </a:rPr>
            <a:t>Depuración contable</a:t>
          </a:r>
          <a:r>
            <a:rPr lang="es-ES" sz="1800" b="1" u="none" dirty="0"/>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ln>
          <a:solidFill>
            <a:schemeClr val="tx1"/>
          </a:solidFill>
        </a:ln>
      </dgm:spPr>
      <dgm:t>
        <a:bodyPr/>
        <a:lstStyle/>
        <a:p>
          <a:r>
            <a:rPr lang="es-ES" sz="1800" b="1" u="none" dirty="0">
              <a:solidFill>
                <a:srgbClr val="C00000"/>
              </a:solidFill>
            </a:rPr>
            <a:t>Recursos económicos insuficientes:</a:t>
          </a:r>
          <a:r>
            <a:rPr lang="es-ES" sz="1800" b="1" u="none" dirty="0"/>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custScaleX="115853" custScaleY="105135" custLinFactNeighborY="-88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custScaleX="136213" custLinFactNeighborX="1734" custLinFactNeighborY="-435"/>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58980" custScaleY="239287" custLinFactY="-33116" custLinFactNeighborY="-100000">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58980" custScaleY="218283" custLinFactY="-18077"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58777" custScaleY="132253" custLinFactY="-3220" custLinFactNeighborX="-255" custLinFactNeighborY="-100000">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56841" custScaleY="234698" custLinFactNeighborY="2003">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53989" custScaleY="236533" custLinFactY="17916"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97A60A31-E54C-4378-844F-3E4834517567}" srcId="{004A0A95-FD30-4D8D-BB75-527E0FA395FD}" destId="{640C6E21-7801-4C02-A549-E046BEC2DC94}" srcOrd="0" destOrd="0" parTransId="{FC473E0F-322D-4424-9068-6A6F72D5C828}" sibTransId="{54781E23-FDA4-4A92-ACA3-14A27D32C892}"/>
    <dgm:cxn modelId="{97EAB732-D9C2-4489-93F7-8A6055137658}" type="presOf" srcId="{4F6B00D3-F5BE-4840-943D-4B221043270A}" destId="{BACBAB97-6D0E-4836-9CC6-0ABB60A855EE}" srcOrd="0" destOrd="0" presId="urn:microsoft.com/office/officeart/2005/8/layout/lProcess2"/>
    <dgm:cxn modelId="{24DF975F-6EF1-455C-8D7E-132264329BA8}" type="presOf" srcId="{D4DAFC40-4454-4FF7-A0F7-3FC162CFF86F}" destId="{307F0E6E-2BEB-4FD8-828D-F41F1128A3B9}"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30BD1D6A-29A5-4134-9CD5-6FAE2E6DA440}" type="presOf" srcId="{9A4A173E-9EAA-4398-87CD-234621DDDDEC}" destId="{599628B4-ED51-443A-ADB7-CDDF050A989F}" srcOrd="0" destOrd="0" presId="urn:microsoft.com/office/officeart/2005/8/layout/lProcess2"/>
    <dgm:cxn modelId="{D1A1A753-7849-49DF-B1B0-936A72FA7843}" type="presOf" srcId="{640C6E21-7801-4C02-A549-E046BEC2DC94}" destId="{B16F359C-BEA9-4355-9006-A2CA58D89AE1}" srcOrd="0" destOrd="0" presId="urn:microsoft.com/office/officeart/2005/8/layout/lProcess2"/>
    <dgm:cxn modelId="{99174D78-3438-46AA-AAE4-B03F4F94C48A}" type="presOf" srcId="{3CF6C971-2CA0-49EC-A42C-F955B4D3C4C3}" destId="{B87207B6-25D0-4754-AEAE-F6D66195AE48}" srcOrd="1" destOrd="0" presId="urn:microsoft.com/office/officeart/2005/8/layout/lProcess2"/>
    <dgm:cxn modelId="{144B2B81-A36C-4C39-973E-C9E79BFCF7B5}" srcId="{3CF6C971-2CA0-49EC-A42C-F955B4D3C4C3}" destId="{D4DAFC40-4454-4FF7-A0F7-3FC162CFF86F}" srcOrd="3" destOrd="0" parTransId="{6DBD313C-F138-4B9C-80B6-B61A365E6A98}" sibTransId="{75E68202-8982-4742-AE5B-A8C911230DB3}"/>
    <dgm:cxn modelId="{82C8D888-D3F7-4C8D-86E4-C466E154C236}" type="presOf" srcId="{004A0A95-FD30-4D8D-BB75-527E0FA395FD}" destId="{BE5DAFF1-C5B4-4335-B896-3F5F9FB1E907}" srcOrd="0" destOrd="0" presId="urn:microsoft.com/office/officeart/2005/8/layout/lProcess2"/>
    <dgm:cxn modelId="{E079F393-179B-4088-B7B1-D97D24496743}" type="presOf" srcId="{F5942744-8568-41F5-8B52-A10664082429}" destId="{8251F27B-80C6-4B56-A471-3744BA9295BB}" srcOrd="0" destOrd="0" presId="urn:microsoft.com/office/officeart/2005/8/layout/lProcess2"/>
    <dgm:cxn modelId="{7578D097-E7C1-4E9C-B4F0-D1DF7AD115D6}" type="presOf" srcId="{C72F816F-21E9-4EF0-BC5C-75C628768B2B}" destId="{FF671B05-52A4-417B-B3AB-298F993DB2D5}"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1891D7D6-5B6D-43EC-BF28-044E270901E9}" type="presOf" srcId="{3CF6C971-2CA0-49EC-A42C-F955B4D3C4C3}" destId="{45B002B7-33A2-4249-A740-8E8A6C6DE8E5}" srcOrd="0" destOrd="0" presId="urn:microsoft.com/office/officeart/2005/8/layout/lProcess2"/>
    <dgm:cxn modelId="{7B49B3E9-D857-402A-B3BB-798CA088F519}" type="presOf" srcId="{851C2AE9-F7B4-47D7-9076-E5A328EE4FD1}" destId="{D49CDFCE-2219-4A34-9402-953EE3A4D3D3}" srcOrd="0" destOrd="0" presId="urn:microsoft.com/office/officeart/2005/8/layout/lProcess2"/>
    <dgm:cxn modelId="{099312F0-E0BC-4F23-9407-072E670E18E3}" type="presOf" srcId="{640C6E21-7801-4C02-A549-E046BEC2DC94}" destId="{97759C2C-FCDF-496B-8038-3F10B1D703EB}" srcOrd="1" destOrd="0" presId="urn:microsoft.com/office/officeart/2005/8/layout/lProcess2"/>
    <dgm:cxn modelId="{FE5D928A-6AD6-4CD7-A2C7-A186E3CAF25B}" type="presParOf" srcId="{BE5DAFF1-C5B4-4335-B896-3F5F9FB1E907}" destId="{68E0CCD5-9641-49A5-AE13-A7ED7F51A5A8}" srcOrd="0" destOrd="0" presId="urn:microsoft.com/office/officeart/2005/8/layout/lProcess2"/>
    <dgm:cxn modelId="{8B24CC41-33CC-46C5-9503-1734284182C5}" type="presParOf" srcId="{68E0CCD5-9641-49A5-AE13-A7ED7F51A5A8}" destId="{B16F359C-BEA9-4355-9006-A2CA58D89AE1}" srcOrd="0" destOrd="0" presId="urn:microsoft.com/office/officeart/2005/8/layout/lProcess2"/>
    <dgm:cxn modelId="{8ED0B5F4-9552-4CE9-B728-0829C9E96BDF}" type="presParOf" srcId="{68E0CCD5-9641-49A5-AE13-A7ED7F51A5A8}" destId="{97759C2C-FCDF-496B-8038-3F10B1D703EB}" srcOrd="1" destOrd="0" presId="urn:microsoft.com/office/officeart/2005/8/layout/lProcess2"/>
    <dgm:cxn modelId="{8BFBF218-D697-4F34-B8AB-8077D09F5DF3}" type="presParOf" srcId="{68E0CCD5-9641-49A5-AE13-A7ED7F51A5A8}" destId="{A1CBC5B5-FC06-4109-8437-C9BB4307F0B4}" srcOrd="2" destOrd="0" presId="urn:microsoft.com/office/officeart/2005/8/layout/lProcess2"/>
    <dgm:cxn modelId="{1ED00CF9-EE1F-4990-A81C-27B7D6D6AF4A}" type="presParOf" srcId="{A1CBC5B5-FC06-4109-8437-C9BB4307F0B4}" destId="{316B6D2B-2FA1-4CC6-8AB2-8FCA0F05AEF5}" srcOrd="0" destOrd="0" presId="urn:microsoft.com/office/officeart/2005/8/layout/lProcess2"/>
    <dgm:cxn modelId="{CB859531-8400-42EA-BCAD-D765F155BC82}" type="presParOf" srcId="{316B6D2B-2FA1-4CC6-8AB2-8FCA0F05AEF5}" destId="{8251F27B-80C6-4B56-A471-3744BA9295BB}" srcOrd="0" destOrd="0" presId="urn:microsoft.com/office/officeart/2005/8/layout/lProcess2"/>
    <dgm:cxn modelId="{5D2A3172-5073-467D-9967-DF1A2211CB79}" type="presParOf" srcId="{BE5DAFF1-C5B4-4335-B896-3F5F9FB1E907}" destId="{0CF8F672-A757-4B26-91D5-B3D76DD5829E}" srcOrd="1" destOrd="0" presId="urn:microsoft.com/office/officeart/2005/8/layout/lProcess2"/>
    <dgm:cxn modelId="{449B4954-556E-4011-98F4-9883BC55BDC5}" type="presParOf" srcId="{BE5DAFF1-C5B4-4335-B896-3F5F9FB1E907}" destId="{056B1466-7571-441F-921F-5DDC816D51A6}" srcOrd="2" destOrd="0" presId="urn:microsoft.com/office/officeart/2005/8/layout/lProcess2"/>
    <dgm:cxn modelId="{1B276F98-E198-4AE1-B5B7-5DB8FD20028E}" type="presParOf" srcId="{056B1466-7571-441F-921F-5DDC816D51A6}" destId="{45B002B7-33A2-4249-A740-8E8A6C6DE8E5}" srcOrd="0" destOrd="0" presId="urn:microsoft.com/office/officeart/2005/8/layout/lProcess2"/>
    <dgm:cxn modelId="{6F337B98-FDCD-4C6C-BE9B-047EB35439CF}" type="presParOf" srcId="{056B1466-7571-441F-921F-5DDC816D51A6}" destId="{B87207B6-25D0-4754-AEAE-F6D66195AE48}" srcOrd="1" destOrd="0" presId="urn:microsoft.com/office/officeart/2005/8/layout/lProcess2"/>
    <dgm:cxn modelId="{24DDC4B3-19B9-4474-A1D6-416122B642EC}" type="presParOf" srcId="{056B1466-7571-441F-921F-5DDC816D51A6}" destId="{464770AC-1F6C-489C-BA60-493FF628AFA7}" srcOrd="2" destOrd="0" presId="urn:microsoft.com/office/officeart/2005/8/layout/lProcess2"/>
    <dgm:cxn modelId="{715B8B60-A9F7-4EBE-A045-194ED1273460}" type="presParOf" srcId="{464770AC-1F6C-489C-BA60-493FF628AFA7}" destId="{9943C054-8668-4516-9E6C-E777B91B6F16}" srcOrd="0" destOrd="0" presId="urn:microsoft.com/office/officeart/2005/8/layout/lProcess2"/>
    <dgm:cxn modelId="{D5EA51E3-E8D8-4622-B869-C164BA4F35BB}" type="presParOf" srcId="{9943C054-8668-4516-9E6C-E777B91B6F16}" destId="{FF671B05-52A4-417B-B3AB-298F993DB2D5}" srcOrd="0" destOrd="0" presId="urn:microsoft.com/office/officeart/2005/8/layout/lProcess2"/>
    <dgm:cxn modelId="{CCAD7AB6-E6BA-418F-9880-836E3DCCF1F8}" type="presParOf" srcId="{9943C054-8668-4516-9E6C-E777B91B6F16}" destId="{F5FC5AF5-08B6-472B-AF1B-9EE1821B2065}" srcOrd="1" destOrd="0" presId="urn:microsoft.com/office/officeart/2005/8/layout/lProcess2"/>
    <dgm:cxn modelId="{F4A2986C-5B18-4047-A8A2-8DEC434B4334}" type="presParOf" srcId="{9943C054-8668-4516-9E6C-E777B91B6F16}" destId="{BACBAB97-6D0E-4836-9CC6-0ABB60A855EE}" srcOrd="2" destOrd="0" presId="urn:microsoft.com/office/officeart/2005/8/layout/lProcess2"/>
    <dgm:cxn modelId="{03F62856-891E-4F92-8579-640DD574287D}" type="presParOf" srcId="{9943C054-8668-4516-9E6C-E777B91B6F16}" destId="{CB7B515D-9CC6-40D6-B8CD-93E8C13D8C42}" srcOrd="3" destOrd="0" presId="urn:microsoft.com/office/officeart/2005/8/layout/lProcess2"/>
    <dgm:cxn modelId="{5E504ADC-6307-471A-9C92-29AF4486600E}" type="presParOf" srcId="{9943C054-8668-4516-9E6C-E777B91B6F16}" destId="{599628B4-ED51-443A-ADB7-CDDF050A989F}" srcOrd="4" destOrd="0" presId="urn:microsoft.com/office/officeart/2005/8/layout/lProcess2"/>
    <dgm:cxn modelId="{BE655DE1-CDB5-4BD9-AB7C-52C359F37D72}" type="presParOf" srcId="{9943C054-8668-4516-9E6C-E777B91B6F16}" destId="{7BD9A93E-E1D3-4333-A8EA-6EC6CD94A378}" srcOrd="5" destOrd="0" presId="urn:microsoft.com/office/officeart/2005/8/layout/lProcess2"/>
    <dgm:cxn modelId="{0CFA3374-1554-4802-A345-7170DFDC1F0F}" type="presParOf" srcId="{9943C054-8668-4516-9E6C-E777B91B6F16}" destId="{307F0E6E-2BEB-4FD8-828D-F41F1128A3B9}" srcOrd="6" destOrd="0" presId="urn:microsoft.com/office/officeart/2005/8/layout/lProcess2"/>
    <dgm:cxn modelId="{2F8BEB10-6A96-464C-A75C-77911F4531AA}" type="presParOf" srcId="{9943C054-8668-4516-9E6C-E777B91B6F16}" destId="{31706E26-F28A-49C0-8BB1-BB17B42C0BCC}" srcOrd="7" destOrd="0" presId="urn:microsoft.com/office/officeart/2005/8/layout/lProcess2"/>
    <dgm:cxn modelId="{905B3DED-2133-41A5-90E6-89CA9ACEAC0D}"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32D894-755B-405B-B6B1-4B3697A701C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s-ES"/>
        </a:p>
      </dgm:t>
    </dgm:pt>
    <dgm:pt modelId="{865EA2B2-4591-4161-9A20-0974E19962BD}">
      <dgm:prSet phldrT="[Texto]" custT="1"/>
      <dgm:spPr/>
      <dgm:t>
        <a:bodyPr/>
        <a:lstStyle/>
        <a:p>
          <a:pPr algn="l"/>
          <a:r>
            <a:rPr lang="es-ES" sz="1600" b="1" dirty="0"/>
            <a:t>Artículo 355 de la Ley 1819 de 2016: Requerimiento de proceso de depuración contable para entidades territoriales </a:t>
          </a:r>
        </a:p>
      </dgm:t>
    </dgm:pt>
    <dgm:pt modelId="{77D68D2F-2C4B-404B-81F1-5398A451D59D}" type="parTrans" cxnId="{F2F84F21-41F2-4B85-BD24-4FEFAA8C61F0}">
      <dgm:prSet/>
      <dgm:spPr/>
      <dgm:t>
        <a:bodyPr/>
        <a:lstStyle/>
        <a:p>
          <a:endParaRPr lang="es-ES" sz="1400"/>
        </a:p>
      </dgm:t>
    </dgm:pt>
    <dgm:pt modelId="{62160CC7-C769-4997-B80A-61E387D190EA}" type="sibTrans" cxnId="{F2F84F21-41F2-4B85-BD24-4FEFAA8C61F0}">
      <dgm:prSet/>
      <dgm:spPr/>
      <dgm:t>
        <a:bodyPr/>
        <a:lstStyle/>
        <a:p>
          <a:endParaRPr lang="es-ES" sz="1400"/>
        </a:p>
      </dgm:t>
    </dgm:pt>
    <dgm:pt modelId="{96E80A22-DDC6-47E3-9BA3-352A57300BA6}">
      <dgm:prSet phldrT="[Texto]" custT="1"/>
      <dgm:spPr/>
      <dgm:t>
        <a:bodyPr/>
        <a:lstStyle/>
        <a:p>
          <a:pPr algn="l"/>
          <a:endParaRPr lang="es-ES" sz="1800" b="1" kern="1200" dirty="0"/>
        </a:p>
        <a:p>
          <a:pPr algn="l"/>
          <a:r>
            <a:rPr lang="es-ES" sz="1700" b="1" kern="1200" dirty="0">
              <a:solidFill>
                <a:srgbClr val="C00000"/>
              </a:solidFill>
              <a:latin typeface="+mn-lt"/>
              <a:ea typeface="+mn-ea"/>
              <a:cs typeface="+mn-cs"/>
            </a:rPr>
            <a:t>Resolución  CGN 107 de 2017 </a:t>
          </a:r>
          <a:r>
            <a:rPr lang="es-ES" sz="1700" b="1" kern="1200" dirty="0"/>
            <a:t>Cumplimiento al saneamiento contable requerido en el Art. 355</a:t>
          </a:r>
        </a:p>
      </dgm:t>
    </dgm:pt>
    <dgm:pt modelId="{064EA58E-BFA0-4721-A102-0E84A403BDDF}" type="parTrans" cxnId="{F29E56B2-E67A-46DE-B6FD-E6765137E492}">
      <dgm:prSet/>
      <dgm:spPr/>
      <dgm:t>
        <a:bodyPr/>
        <a:lstStyle/>
        <a:p>
          <a:endParaRPr lang="es-ES" sz="1400"/>
        </a:p>
      </dgm:t>
    </dgm:pt>
    <dgm:pt modelId="{9C04350C-CA52-4402-BC86-F8D3A1E81FC5}" type="sibTrans" cxnId="{F29E56B2-E67A-46DE-B6FD-E6765137E492}">
      <dgm:prSet/>
      <dgm:spPr/>
      <dgm:t>
        <a:bodyPr/>
        <a:lstStyle/>
        <a:p>
          <a:endParaRPr lang="es-ES" sz="1400"/>
        </a:p>
      </dgm:t>
    </dgm:pt>
    <dgm:pt modelId="{F664753A-6EF1-4883-BBA8-8C3394F1C2F2}">
      <dgm:prSet phldrT="[Texto]" custT="1"/>
      <dgm:spPr/>
      <dgm:t>
        <a:bodyPr/>
        <a:lstStyle/>
        <a:p>
          <a:pPr algn="r">
            <a:lnSpc>
              <a:spcPct val="90000"/>
            </a:lnSpc>
          </a:pPr>
          <a:r>
            <a:rPr lang="es-ES" sz="1800" kern="1200" dirty="0"/>
            <a:t>     </a:t>
          </a:r>
        </a:p>
        <a:p>
          <a:pPr algn="r">
            <a:lnSpc>
              <a:spcPct val="90000"/>
            </a:lnSpc>
          </a:pPr>
          <a:r>
            <a:rPr lang="es-ES" sz="1800" b="1" kern="1200" dirty="0"/>
            <a:t>Circular Conjunta </a:t>
          </a:r>
          <a:r>
            <a:rPr lang="es-ES" sz="2100" b="1" kern="1200" dirty="0">
              <a:solidFill>
                <a:srgbClr val="C00000"/>
              </a:solidFill>
              <a:latin typeface="+mn-lt"/>
              <a:ea typeface="+mn-ea"/>
              <a:cs typeface="+mn-cs"/>
            </a:rPr>
            <a:t>No. 001 AGR y CGN </a:t>
          </a:r>
          <a:r>
            <a:rPr lang="es-ES" sz="1800" b="1" kern="1200" dirty="0"/>
            <a:t>Término de dos años a partir de la vigencia de la Ley 1819</a:t>
          </a:r>
        </a:p>
      </dgm:t>
    </dgm:pt>
    <dgm:pt modelId="{4FB3036C-90F7-44DA-9825-FA98B101C8CD}" type="parTrans" cxnId="{80ABE614-C102-4671-A7F0-532EA6D30072}">
      <dgm:prSet/>
      <dgm:spPr/>
      <dgm:t>
        <a:bodyPr/>
        <a:lstStyle/>
        <a:p>
          <a:endParaRPr lang="es-ES" sz="1400"/>
        </a:p>
      </dgm:t>
    </dgm:pt>
    <dgm:pt modelId="{9CCFA251-C803-4AA1-ADEC-34B192D9D837}" type="sibTrans" cxnId="{80ABE614-C102-4671-A7F0-532EA6D30072}">
      <dgm:prSet/>
      <dgm:spPr/>
      <dgm:t>
        <a:bodyPr/>
        <a:lstStyle/>
        <a:p>
          <a:endParaRPr lang="es-ES" sz="1400"/>
        </a:p>
      </dgm:t>
    </dgm:pt>
    <dgm:pt modelId="{C8851BE6-2D22-4642-8CF8-642EC35873E3}">
      <dgm:prSet phldrT="[Texto]" custT="1"/>
      <dgm:spPr/>
      <dgm:t>
        <a:bodyPr/>
        <a:lstStyle/>
        <a:p>
          <a:pPr algn="r"/>
          <a:r>
            <a:rPr lang="es-ES" sz="1400" kern="1200" dirty="0"/>
            <a:t>        </a:t>
          </a:r>
          <a:r>
            <a:rPr lang="es-ES" sz="1800" b="1" kern="1200" dirty="0"/>
            <a:t>Circular </a:t>
          </a:r>
          <a:r>
            <a:rPr lang="es-ES" sz="2100" b="1" kern="1200" dirty="0">
              <a:solidFill>
                <a:srgbClr val="C00000"/>
              </a:solidFill>
              <a:latin typeface="+mn-lt"/>
              <a:ea typeface="+mn-ea"/>
              <a:cs typeface="+mn-cs"/>
            </a:rPr>
            <a:t>Conjunta No. 002 PGN y CGN </a:t>
          </a:r>
          <a:r>
            <a:rPr lang="es-ES" sz="1800" b="1" kern="1200" dirty="0"/>
            <a:t>Responsabilidad  del Representante Legal</a:t>
          </a:r>
        </a:p>
      </dgm:t>
    </dgm:pt>
    <dgm:pt modelId="{B1D70FC1-257B-4728-975F-79EF05CD5944}" type="parTrans" cxnId="{B707E190-227C-4782-9284-354880ADC9DC}">
      <dgm:prSet/>
      <dgm:spPr/>
      <dgm:t>
        <a:bodyPr/>
        <a:lstStyle/>
        <a:p>
          <a:endParaRPr lang="es-ES" sz="1400"/>
        </a:p>
      </dgm:t>
    </dgm:pt>
    <dgm:pt modelId="{FDD46BF0-F56F-430B-87D1-68C9AEE85A67}" type="sibTrans" cxnId="{B707E190-227C-4782-9284-354880ADC9DC}">
      <dgm:prSet/>
      <dgm:spPr/>
      <dgm:t>
        <a:bodyPr/>
        <a:lstStyle/>
        <a:p>
          <a:endParaRPr lang="es-ES" sz="1400"/>
        </a:p>
      </dgm:t>
    </dgm:pt>
    <dgm:pt modelId="{7AEEE15B-ED41-49AD-9E6F-9FAD05801FE8}" type="pres">
      <dgm:prSet presAssocID="{F832D894-755B-405B-B6B1-4B3697A701CD}" presName="compositeShape" presStyleCnt="0">
        <dgm:presLayoutVars>
          <dgm:chMax val="7"/>
          <dgm:dir/>
          <dgm:resizeHandles val="exact"/>
        </dgm:presLayoutVars>
      </dgm:prSet>
      <dgm:spPr/>
    </dgm:pt>
    <dgm:pt modelId="{173C8685-A769-464D-876F-6AB3BE432D41}" type="pres">
      <dgm:prSet presAssocID="{F832D894-755B-405B-B6B1-4B3697A701CD}" presName="wedge1" presStyleLbl="node1" presStyleIdx="0" presStyleCnt="4" custScaleX="101340" custScaleY="103425" custLinFactNeighborX="-1047"/>
      <dgm:spPr/>
    </dgm:pt>
    <dgm:pt modelId="{2BBA5DC9-6B35-4D89-AEB5-1024E5DDD76F}" type="pres">
      <dgm:prSet presAssocID="{F832D894-755B-405B-B6B1-4B3697A701CD}" presName="dummy1a" presStyleCnt="0"/>
      <dgm:spPr/>
    </dgm:pt>
    <dgm:pt modelId="{44D1BD7A-D041-491C-9AC4-0F84E24AB2C9}" type="pres">
      <dgm:prSet presAssocID="{F832D894-755B-405B-B6B1-4B3697A701CD}" presName="dummy1b" presStyleCnt="0"/>
      <dgm:spPr/>
    </dgm:pt>
    <dgm:pt modelId="{321207D6-F2DC-4FB3-9B1A-E5E1FD15ACCA}" type="pres">
      <dgm:prSet presAssocID="{F832D894-755B-405B-B6B1-4B3697A701CD}" presName="wedge1Tx" presStyleLbl="node1" presStyleIdx="0" presStyleCnt="4">
        <dgm:presLayoutVars>
          <dgm:chMax val="0"/>
          <dgm:chPref val="0"/>
          <dgm:bulletEnabled val="1"/>
        </dgm:presLayoutVars>
      </dgm:prSet>
      <dgm:spPr/>
    </dgm:pt>
    <dgm:pt modelId="{BAC9C588-960D-421D-8C22-BD2BEE02532B}" type="pres">
      <dgm:prSet presAssocID="{F832D894-755B-405B-B6B1-4B3697A701CD}" presName="wedge2" presStyleLbl="node1" presStyleIdx="1" presStyleCnt="4" custScaleX="95453" custScaleY="105445" custLinFactNeighborX="-1047"/>
      <dgm:spPr/>
    </dgm:pt>
    <dgm:pt modelId="{FA034363-53A4-4494-A2A6-1DF1638711FE}" type="pres">
      <dgm:prSet presAssocID="{F832D894-755B-405B-B6B1-4B3697A701CD}" presName="dummy2a" presStyleCnt="0"/>
      <dgm:spPr/>
    </dgm:pt>
    <dgm:pt modelId="{0C22996A-679B-472E-AE4D-20740E9FB749}" type="pres">
      <dgm:prSet presAssocID="{F832D894-755B-405B-B6B1-4B3697A701CD}" presName="dummy2b" presStyleCnt="0"/>
      <dgm:spPr/>
    </dgm:pt>
    <dgm:pt modelId="{74EA1E1A-DFA5-446F-A2F6-0990534C26F0}" type="pres">
      <dgm:prSet presAssocID="{F832D894-755B-405B-B6B1-4B3697A701CD}" presName="wedge2Tx" presStyleLbl="node1" presStyleIdx="1" presStyleCnt="4">
        <dgm:presLayoutVars>
          <dgm:chMax val="0"/>
          <dgm:chPref val="0"/>
          <dgm:bulletEnabled val="1"/>
        </dgm:presLayoutVars>
      </dgm:prSet>
      <dgm:spPr/>
    </dgm:pt>
    <dgm:pt modelId="{FE8B931D-F21A-4B74-8013-374086A2816D}" type="pres">
      <dgm:prSet presAssocID="{F832D894-755B-405B-B6B1-4B3697A701CD}" presName="wedge3" presStyleLbl="node1" presStyleIdx="2" presStyleCnt="4" custLinFactNeighborX="1777"/>
      <dgm:spPr/>
    </dgm:pt>
    <dgm:pt modelId="{65D1BBA0-D14E-4CE7-896D-E4A4F1BC2746}" type="pres">
      <dgm:prSet presAssocID="{F832D894-755B-405B-B6B1-4B3697A701CD}" presName="dummy3a" presStyleCnt="0"/>
      <dgm:spPr/>
    </dgm:pt>
    <dgm:pt modelId="{11452879-246E-4585-92FD-982CA63BFD2C}" type="pres">
      <dgm:prSet presAssocID="{F832D894-755B-405B-B6B1-4B3697A701CD}" presName="dummy3b" presStyleCnt="0"/>
      <dgm:spPr/>
    </dgm:pt>
    <dgm:pt modelId="{5DDBA853-DE1E-44FD-A92C-2D412C7E9594}" type="pres">
      <dgm:prSet presAssocID="{F832D894-755B-405B-B6B1-4B3697A701CD}" presName="wedge3Tx" presStyleLbl="node1" presStyleIdx="2" presStyleCnt="4">
        <dgm:presLayoutVars>
          <dgm:chMax val="0"/>
          <dgm:chPref val="0"/>
          <dgm:bulletEnabled val="1"/>
        </dgm:presLayoutVars>
      </dgm:prSet>
      <dgm:spPr/>
    </dgm:pt>
    <dgm:pt modelId="{FB5E7DC0-3C1D-4AFA-9849-538A53806CE7}" type="pres">
      <dgm:prSet presAssocID="{F832D894-755B-405B-B6B1-4B3697A701CD}" presName="wedge4" presStyleLbl="node1" presStyleIdx="3" presStyleCnt="4" custLinFactNeighborX="1428"/>
      <dgm:spPr/>
    </dgm:pt>
    <dgm:pt modelId="{C5D28A1C-069B-4FD3-9D79-D332E7E77E84}" type="pres">
      <dgm:prSet presAssocID="{F832D894-755B-405B-B6B1-4B3697A701CD}" presName="dummy4a" presStyleCnt="0"/>
      <dgm:spPr/>
    </dgm:pt>
    <dgm:pt modelId="{8A738EBD-B3A2-4C5F-BBDE-2ED06B039385}" type="pres">
      <dgm:prSet presAssocID="{F832D894-755B-405B-B6B1-4B3697A701CD}" presName="dummy4b" presStyleCnt="0"/>
      <dgm:spPr/>
    </dgm:pt>
    <dgm:pt modelId="{BCED482B-5E1B-4C3E-942C-169C49801877}" type="pres">
      <dgm:prSet presAssocID="{F832D894-755B-405B-B6B1-4B3697A701CD}" presName="wedge4Tx" presStyleLbl="node1" presStyleIdx="3" presStyleCnt="4">
        <dgm:presLayoutVars>
          <dgm:chMax val="0"/>
          <dgm:chPref val="0"/>
          <dgm:bulletEnabled val="1"/>
        </dgm:presLayoutVars>
      </dgm:prSet>
      <dgm:spPr/>
    </dgm:pt>
    <dgm:pt modelId="{AF800124-F8FA-46DA-A299-CD4AA1527617}" type="pres">
      <dgm:prSet presAssocID="{62160CC7-C769-4997-B80A-61E387D190EA}" presName="arrowWedge1" presStyleLbl="fgSibTrans2D1" presStyleIdx="0" presStyleCnt="4"/>
      <dgm:spPr/>
    </dgm:pt>
    <dgm:pt modelId="{728DEB47-9AF4-4452-9458-373425E59A3B}" type="pres">
      <dgm:prSet presAssocID="{9C04350C-CA52-4402-BC86-F8D3A1E81FC5}" presName="arrowWedge2" presStyleLbl="fgSibTrans2D1" presStyleIdx="1" presStyleCnt="4" custScaleX="104173" custScaleY="101393" custLinFactNeighborX="-1403" custLinFactNeighborY="326"/>
      <dgm:spPr/>
    </dgm:pt>
    <dgm:pt modelId="{01C24F58-E360-4F94-9AEE-82210B5982B9}" type="pres">
      <dgm:prSet presAssocID="{9CCFA251-C803-4AA1-ADEC-34B192D9D837}" presName="arrowWedge3" presStyleLbl="fgSibTrans2D1" presStyleIdx="2" presStyleCnt="4" custLinFactNeighborX="-1407" custLinFactNeighborY="603"/>
      <dgm:spPr/>
    </dgm:pt>
    <dgm:pt modelId="{D073F179-984F-4FA7-8C0A-09070BC57607}" type="pres">
      <dgm:prSet presAssocID="{FDD46BF0-F56F-430B-87D1-68C9AEE85A67}" presName="arrowWedge4" presStyleLbl="fgSibTrans2D1" presStyleIdx="3" presStyleCnt="4"/>
      <dgm:spPr/>
    </dgm:pt>
  </dgm:ptLst>
  <dgm:cxnLst>
    <dgm:cxn modelId="{E458CC14-5B6F-4F0B-B7C3-E090CEB7A75F}" type="presOf" srcId="{96E80A22-DDC6-47E3-9BA3-352A57300BA6}" destId="{BAC9C588-960D-421D-8C22-BD2BEE02532B}" srcOrd="0" destOrd="0" presId="urn:microsoft.com/office/officeart/2005/8/layout/cycle8"/>
    <dgm:cxn modelId="{80ABE614-C102-4671-A7F0-532EA6D30072}" srcId="{F832D894-755B-405B-B6B1-4B3697A701CD}" destId="{F664753A-6EF1-4883-BBA8-8C3394F1C2F2}" srcOrd="2" destOrd="0" parTransId="{4FB3036C-90F7-44DA-9825-FA98B101C8CD}" sibTransId="{9CCFA251-C803-4AA1-ADEC-34B192D9D837}"/>
    <dgm:cxn modelId="{32501219-C78F-405F-AC47-3125C0DEE37E}" type="presOf" srcId="{865EA2B2-4591-4161-9A20-0974E19962BD}" destId="{173C8685-A769-464D-876F-6AB3BE432D41}" srcOrd="0" destOrd="0" presId="urn:microsoft.com/office/officeart/2005/8/layout/cycle8"/>
    <dgm:cxn modelId="{F2F84F21-41F2-4B85-BD24-4FEFAA8C61F0}" srcId="{F832D894-755B-405B-B6B1-4B3697A701CD}" destId="{865EA2B2-4591-4161-9A20-0974E19962BD}" srcOrd="0" destOrd="0" parTransId="{77D68D2F-2C4B-404B-81F1-5398A451D59D}" sibTransId="{62160CC7-C769-4997-B80A-61E387D190EA}"/>
    <dgm:cxn modelId="{C8CB4127-E6D2-4BE6-A724-72509A3A58A8}" type="presOf" srcId="{96E80A22-DDC6-47E3-9BA3-352A57300BA6}" destId="{74EA1E1A-DFA5-446F-A2F6-0990534C26F0}" srcOrd="1" destOrd="0" presId="urn:microsoft.com/office/officeart/2005/8/layout/cycle8"/>
    <dgm:cxn modelId="{6792E53C-CE4B-4E94-BD76-C54C58276985}" type="presOf" srcId="{F664753A-6EF1-4883-BBA8-8C3394F1C2F2}" destId="{FE8B931D-F21A-4B74-8013-374086A2816D}" srcOrd="0" destOrd="0" presId="urn:microsoft.com/office/officeart/2005/8/layout/cycle8"/>
    <dgm:cxn modelId="{6E97A941-2C52-4AA1-AFAC-E3059C44EE7F}" type="presOf" srcId="{865EA2B2-4591-4161-9A20-0974E19962BD}" destId="{321207D6-F2DC-4FB3-9B1A-E5E1FD15ACCA}" srcOrd="1" destOrd="0" presId="urn:microsoft.com/office/officeart/2005/8/layout/cycle8"/>
    <dgm:cxn modelId="{0CD7EE4A-88A3-4748-B82F-2706E8672D71}" type="presOf" srcId="{C8851BE6-2D22-4642-8CF8-642EC35873E3}" destId="{FB5E7DC0-3C1D-4AFA-9849-538A53806CE7}" srcOrd="0" destOrd="0" presId="urn:microsoft.com/office/officeart/2005/8/layout/cycle8"/>
    <dgm:cxn modelId="{9899786F-B962-4B63-9198-D274B2CC2857}" type="presOf" srcId="{F664753A-6EF1-4883-BBA8-8C3394F1C2F2}" destId="{5DDBA853-DE1E-44FD-A92C-2D412C7E9594}" srcOrd="1" destOrd="0" presId="urn:microsoft.com/office/officeart/2005/8/layout/cycle8"/>
    <dgm:cxn modelId="{B707E190-227C-4782-9284-354880ADC9DC}" srcId="{F832D894-755B-405B-B6B1-4B3697A701CD}" destId="{C8851BE6-2D22-4642-8CF8-642EC35873E3}" srcOrd="3" destOrd="0" parTransId="{B1D70FC1-257B-4728-975F-79EF05CD5944}" sibTransId="{FDD46BF0-F56F-430B-87D1-68C9AEE85A67}"/>
    <dgm:cxn modelId="{F29E56B2-E67A-46DE-B6FD-E6765137E492}" srcId="{F832D894-755B-405B-B6B1-4B3697A701CD}" destId="{96E80A22-DDC6-47E3-9BA3-352A57300BA6}" srcOrd="1" destOrd="0" parTransId="{064EA58E-BFA0-4721-A102-0E84A403BDDF}" sibTransId="{9C04350C-CA52-4402-BC86-F8D3A1E81FC5}"/>
    <dgm:cxn modelId="{2CF834BB-597F-4415-A841-42639935792C}" type="presOf" srcId="{C8851BE6-2D22-4642-8CF8-642EC35873E3}" destId="{BCED482B-5E1B-4C3E-942C-169C49801877}" srcOrd="1" destOrd="0" presId="urn:microsoft.com/office/officeart/2005/8/layout/cycle8"/>
    <dgm:cxn modelId="{82C127E4-FF00-471D-9510-F85B32060DF7}" type="presOf" srcId="{F832D894-755B-405B-B6B1-4B3697A701CD}" destId="{7AEEE15B-ED41-49AD-9E6F-9FAD05801FE8}" srcOrd="0" destOrd="0" presId="urn:microsoft.com/office/officeart/2005/8/layout/cycle8"/>
    <dgm:cxn modelId="{D0DB0CAE-60EA-450D-A528-66C87F3A2EA0}" type="presParOf" srcId="{7AEEE15B-ED41-49AD-9E6F-9FAD05801FE8}" destId="{173C8685-A769-464D-876F-6AB3BE432D41}" srcOrd="0" destOrd="0" presId="urn:microsoft.com/office/officeart/2005/8/layout/cycle8"/>
    <dgm:cxn modelId="{2F461D36-72D7-41B6-818E-A46479ECA11B}" type="presParOf" srcId="{7AEEE15B-ED41-49AD-9E6F-9FAD05801FE8}" destId="{2BBA5DC9-6B35-4D89-AEB5-1024E5DDD76F}" srcOrd="1" destOrd="0" presId="urn:microsoft.com/office/officeart/2005/8/layout/cycle8"/>
    <dgm:cxn modelId="{03C66942-0459-4A8C-9B08-C5C9CFC95963}" type="presParOf" srcId="{7AEEE15B-ED41-49AD-9E6F-9FAD05801FE8}" destId="{44D1BD7A-D041-491C-9AC4-0F84E24AB2C9}" srcOrd="2" destOrd="0" presId="urn:microsoft.com/office/officeart/2005/8/layout/cycle8"/>
    <dgm:cxn modelId="{E69334A7-E82B-44C5-849A-B5BA02D9D646}" type="presParOf" srcId="{7AEEE15B-ED41-49AD-9E6F-9FAD05801FE8}" destId="{321207D6-F2DC-4FB3-9B1A-E5E1FD15ACCA}" srcOrd="3" destOrd="0" presId="urn:microsoft.com/office/officeart/2005/8/layout/cycle8"/>
    <dgm:cxn modelId="{0127B0D1-4915-44EF-B3E5-61BA851CEDF2}" type="presParOf" srcId="{7AEEE15B-ED41-49AD-9E6F-9FAD05801FE8}" destId="{BAC9C588-960D-421D-8C22-BD2BEE02532B}" srcOrd="4" destOrd="0" presId="urn:microsoft.com/office/officeart/2005/8/layout/cycle8"/>
    <dgm:cxn modelId="{291CAE60-2074-4070-96C5-11ACEA396B06}" type="presParOf" srcId="{7AEEE15B-ED41-49AD-9E6F-9FAD05801FE8}" destId="{FA034363-53A4-4494-A2A6-1DF1638711FE}" srcOrd="5" destOrd="0" presId="urn:microsoft.com/office/officeart/2005/8/layout/cycle8"/>
    <dgm:cxn modelId="{C0F7C958-3CBC-455E-A750-2BFB07E5BE72}" type="presParOf" srcId="{7AEEE15B-ED41-49AD-9E6F-9FAD05801FE8}" destId="{0C22996A-679B-472E-AE4D-20740E9FB749}" srcOrd="6" destOrd="0" presId="urn:microsoft.com/office/officeart/2005/8/layout/cycle8"/>
    <dgm:cxn modelId="{16FE1C7B-63B3-4D55-A979-683B8A3E2E89}" type="presParOf" srcId="{7AEEE15B-ED41-49AD-9E6F-9FAD05801FE8}" destId="{74EA1E1A-DFA5-446F-A2F6-0990534C26F0}" srcOrd="7" destOrd="0" presId="urn:microsoft.com/office/officeart/2005/8/layout/cycle8"/>
    <dgm:cxn modelId="{20CBC1AC-E393-4973-A467-D73C6D48AA81}" type="presParOf" srcId="{7AEEE15B-ED41-49AD-9E6F-9FAD05801FE8}" destId="{FE8B931D-F21A-4B74-8013-374086A2816D}" srcOrd="8" destOrd="0" presId="urn:microsoft.com/office/officeart/2005/8/layout/cycle8"/>
    <dgm:cxn modelId="{D5053A8C-0A7F-4463-888F-8C0CBBE2714E}" type="presParOf" srcId="{7AEEE15B-ED41-49AD-9E6F-9FAD05801FE8}" destId="{65D1BBA0-D14E-4CE7-896D-E4A4F1BC2746}" srcOrd="9" destOrd="0" presId="urn:microsoft.com/office/officeart/2005/8/layout/cycle8"/>
    <dgm:cxn modelId="{6862D3AC-582A-4CCA-9691-A21359707C97}" type="presParOf" srcId="{7AEEE15B-ED41-49AD-9E6F-9FAD05801FE8}" destId="{11452879-246E-4585-92FD-982CA63BFD2C}" srcOrd="10" destOrd="0" presId="urn:microsoft.com/office/officeart/2005/8/layout/cycle8"/>
    <dgm:cxn modelId="{C740AB4B-5740-4EF8-BAF8-7EEC65D2E2EA}" type="presParOf" srcId="{7AEEE15B-ED41-49AD-9E6F-9FAD05801FE8}" destId="{5DDBA853-DE1E-44FD-A92C-2D412C7E9594}" srcOrd="11" destOrd="0" presId="urn:microsoft.com/office/officeart/2005/8/layout/cycle8"/>
    <dgm:cxn modelId="{2B0B9257-83D5-461B-AFA5-DAC1972B2F55}" type="presParOf" srcId="{7AEEE15B-ED41-49AD-9E6F-9FAD05801FE8}" destId="{FB5E7DC0-3C1D-4AFA-9849-538A53806CE7}" srcOrd="12" destOrd="0" presId="urn:microsoft.com/office/officeart/2005/8/layout/cycle8"/>
    <dgm:cxn modelId="{80116D02-C3DA-4B6D-8AD2-9167EC426484}" type="presParOf" srcId="{7AEEE15B-ED41-49AD-9E6F-9FAD05801FE8}" destId="{C5D28A1C-069B-4FD3-9D79-D332E7E77E84}" srcOrd="13" destOrd="0" presId="urn:microsoft.com/office/officeart/2005/8/layout/cycle8"/>
    <dgm:cxn modelId="{3260D9AF-AE64-45CC-8EBE-41CF56FB7373}" type="presParOf" srcId="{7AEEE15B-ED41-49AD-9E6F-9FAD05801FE8}" destId="{8A738EBD-B3A2-4C5F-BBDE-2ED06B039385}" srcOrd="14" destOrd="0" presId="urn:microsoft.com/office/officeart/2005/8/layout/cycle8"/>
    <dgm:cxn modelId="{60F2E35C-D732-4A58-8CF8-3ABEE53261BE}" type="presParOf" srcId="{7AEEE15B-ED41-49AD-9E6F-9FAD05801FE8}" destId="{BCED482B-5E1B-4C3E-942C-169C49801877}" srcOrd="15" destOrd="0" presId="urn:microsoft.com/office/officeart/2005/8/layout/cycle8"/>
    <dgm:cxn modelId="{39B63603-93B4-437D-8709-EE48052E8AE5}" type="presParOf" srcId="{7AEEE15B-ED41-49AD-9E6F-9FAD05801FE8}" destId="{AF800124-F8FA-46DA-A299-CD4AA1527617}" srcOrd="16" destOrd="0" presId="urn:microsoft.com/office/officeart/2005/8/layout/cycle8"/>
    <dgm:cxn modelId="{F07D4521-3764-4117-9DE2-D34D26E1ACE4}" type="presParOf" srcId="{7AEEE15B-ED41-49AD-9E6F-9FAD05801FE8}" destId="{728DEB47-9AF4-4452-9458-373425E59A3B}" srcOrd="17" destOrd="0" presId="urn:microsoft.com/office/officeart/2005/8/layout/cycle8"/>
    <dgm:cxn modelId="{245DD1B2-F0B9-4BB8-A573-048AAA0110FD}" type="presParOf" srcId="{7AEEE15B-ED41-49AD-9E6F-9FAD05801FE8}" destId="{01C24F58-E360-4F94-9AEE-82210B5982B9}" srcOrd="18" destOrd="0" presId="urn:microsoft.com/office/officeart/2005/8/layout/cycle8"/>
    <dgm:cxn modelId="{C394C798-8725-46DD-B876-F4ECB29A6675}" type="presParOf" srcId="{7AEEE15B-ED41-49AD-9E6F-9FAD05801FE8}" destId="{D073F179-984F-4FA7-8C0A-09070BC5760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0"/>
          <a:ext cx="3817447" cy="5307422"/>
        </a:xfrm>
        <a:prstGeom prst="roundRect">
          <a:avLst>
            <a:gd name="adj" fmla="val 10000"/>
          </a:avLst>
        </a:prstGeom>
        <a:solidFill>
          <a:schemeClr val="accent3">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t>Modificación Cronograma para la implementación (Resolución 693 de 2016)</a:t>
          </a:r>
        </a:p>
      </dsp:txBody>
      <dsp:txXfrm>
        <a:off x="0" y="0"/>
        <a:ext cx="3817447" cy="1592226"/>
      </dsp:txXfrm>
    </dsp:sp>
    <dsp:sp modelId="{8251F27B-80C6-4B56-A471-3744BA9295BB}">
      <dsp:nvSpPr>
        <dsp:cNvPr id="0" name=""/>
        <dsp:cNvSpPr/>
      </dsp:nvSpPr>
      <dsp:spPr>
        <a:xfrm>
          <a:off x="141515" y="1564929"/>
          <a:ext cx="3538101" cy="3446332"/>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s-ES" sz="2600" b="1" kern="1200" dirty="0"/>
            <a:t>Oficios y reuniones de las entidades con la CGN solicitando la ampliación del plazo por </a:t>
          </a:r>
          <a:r>
            <a:rPr lang="es-ES" sz="2800" b="1" i="1" kern="1200" dirty="0">
              <a:solidFill>
                <a:srgbClr val="C00000"/>
              </a:solidFill>
            </a:rPr>
            <a:t>limitaciones de tipo técnico, operativo, administrativo y presupuestal</a:t>
          </a:r>
        </a:p>
      </dsp:txBody>
      <dsp:txXfrm>
        <a:off x="242455" y="1665869"/>
        <a:ext cx="3336221" cy="3244452"/>
      </dsp:txXfrm>
    </dsp:sp>
    <dsp:sp modelId="{45B002B7-33A2-4249-A740-8E8A6C6DE8E5}">
      <dsp:nvSpPr>
        <dsp:cNvPr id="0" name=""/>
        <dsp:cNvSpPr/>
      </dsp:nvSpPr>
      <dsp:spPr>
        <a:xfrm>
          <a:off x="4107440" y="0"/>
          <a:ext cx="5199859" cy="5307422"/>
        </a:xfrm>
        <a:prstGeom prst="roundRect">
          <a:avLst>
            <a:gd name="adj" fmla="val 10000"/>
          </a:avLst>
        </a:prstGeom>
        <a:solidFill>
          <a:schemeClr val="accent3">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u="none" kern="1200" dirty="0"/>
            <a:t>Como resultado de las encuestas realizadas a las entidades, en donde se pudo  evidenciar dificultades en:</a:t>
          </a:r>
        </a:p>
      </dsp:txBody>
      <dsp:txXfrm>
        <a:off x="4107440" y="0"/>
        <a:ext cx="5199859" cy="1592226"/>
      </dsp:txXfrm>
    </dsp:sp>
    <dsp:sp modelId="{FF671B05-52A4-417B-B3AB-298F993DB2D5}">
      <dsp:nvSpPr>
        <dsp:cNvPr id="0" name=""/>
        <dsp:cNvSpPr/>
      </dsp:nvSpPr>
      <dsp:spPr>
        <a:xfrm>
          <a:off x="4277936" y="1445078"/>
          <a:ext cx="4855182" cy="734604"/>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u="none" kern="1200" dirty="0">
              <a:solidFill>
                <a:srgbClr val="C00000"/>
              </a:solidFill>
            </a:rPr>
            <a:t>Reconocimiento y medición</a:t>
          </a:r>
          <a:r>
            <a:rPr lang="es-ES" sz="1800" b="1" u="none" kern="1200" dirty="0"/>
            <a:t>: Propiedades, planta y equipo, bienes de uso público, CXC, intangibles e inventarios</a:t>
          </a:r>
        </a:p>
      </dsp:txBody>
      <dsp:txXfrm>
        <a:off x="4299452" y="1466594"/>
        <a:ext cx="4812150" cy="691572"/>
      </dsp:txXfrm>
    </dsp:sp>
    <dsp:sp modelId="{BACBAB97-6D0E-4836-9CC6-0ABB60A855EE}">
      <dsp:nvSpPr>
        <dsp:cNvPr id="0" name=""/>
        <dsp:cNvSpPr/>
      </dsp:nvSpPr>
      <dsp:spPr>
        <a:xfrm>
          <a:off x="4277936" y="2273083"/>
          <a:ext cx="4855182" cy="670122"/>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u="none" kern="1200" dirty="0">
              <a:solidFill>
                <a:srgbClr val="C00000"/>
              </a:solidFill>
            </a:rPr>
            <a:t>Sistemas de información</a:t>
          </a:r>
          <a:r>
            <a:rPr lang="es-ES" sz="1800" b="1" u="none" kern="1200" dirty="0"/>
            <a:t>: Los aplicativos contables no están preparados para soportar cambios normativos</a:t>
          </a:r>
        </a:p>
      </dsp:txBody>
      <dsp:txXfrm>
        <a:off x="4297563" y="2292710"/>
        <a:ext cx="4815928" cy="630868"/>
      </dsp:txXfrm>
    </dsp:sp>
    <dsp:sp modelId="{599628B4-ED51-443A-ADB7-CDDF050A989F}">
      <dsp:nvSpPr>
        <dsp:cNvPr id="0" name=""/>
        <dsp:cNvSpPr/>
      </dsp:nvSpPr>
      <dsp:spPr>
        <a:xfrm>
          <a:off x="4273249" y="3036047"/>
          <a:ext cx="4848982" cy="406013"/>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u="none" kern="1200" dirty="0">
              <a:solidFill>
                <a:srgbClr val="C00000"/>
              </a:solidFill>
            </a:rPr>
            <a:t>Recursos humanos</a:t>
          </a:r>
          <a:r>
            <a:rPr lang="es-ES" sz="1800" b="1" u="none" kern="1200" dirty="0"/>
            <a:t>: No se cuenta con personal suficiente y capacitado</a:t>
          </a:r>
        </a:p>
      </dsp:txBody>
      <dsp:txXfrm>
        <a:off x="4285141" y="3047939"/>
        <a:ext cx="4825198" cy="382229"/>
      </dsp:txXfrm>
    </dsp:sp>
    <dsp:sp modelId="{307F0E6E-2BEB-4FD8-828D-F41F1128A3B9}">
      <dsp:nvSpPr>
        <dsp:cNvPr id="0" name=""/>
        <dsp:cNvSpPr/>
      </dsp:nvSpPr>
      <dsp:spPr>
        <a:xfrm>
          <a:off x="4310598" y="3547352"/>
          <a:ext cx="4789857" cy="720516"/>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u="none" kern="1200" dirty="0">
              <a:solidFill>
                <a:srgbClr val="C00000"/>
              </a:solidFill>
            </a:rPr>
            <a:t>Depuración contable</a:t>
          </a:r>
          <a:r>
            <a:rPr lang="es-ES" sz="1800" b="1" u="none" kern="1200" dirty="0"/>
            <a:t>: Cuentas contables pendientes de depuración que requieren de un tiempo considerable</a:t>
          </a:r>
        </a:p>
      </dsp:txBody>
      <dsp:txXfrm>
        <a:off x="4331701" y="3568455"/>
        <a:ext cx="4747651" cy="678310"/>
      </dsp:txXfrm>
    </dsp:sp>
    <dsp:sp modelId="{D49CDFCE-2219-4A34-9402-953EE3A4D3D3}">
      <dsp:nvSpPr>
        <dsp:cNvPr id="0" name=""/>
        <dsp:cNvSpPr/>
      </dsp:nvSpPr>
      <dsp:spPr>
        <a:xfrm>
          <a:off x="4354148" y="4416385"/>
          <a:ext cx="4702759" cy="726149"/>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u="none" kern="1200" dirty="0">
              <a:solidFill>
                <a:srgbClr val="C00000"/>
              </a:solidFill>
            </a:rPr>
            <a:t>Recursos económicos insuficientes:</a:t>
          </a:r>
          <a:r>
            <a:rPr lang="es-ES" sz="1800" b="1" u="none" kern="1200" dirty="0"/>
            <a:t>  Presupuestos insuficiente para adelantar el proceso de manera integral</a:t>
          </a:r>
        </a:p>
      </dsp:txBody>
      <dsp:txXfrm>
        <a:off x="4375416" y="4437653"/>
        <a:ext cx="4660223" cy="683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8685-A769-464D-876F-6AB3BE432D41}">
      <dsp:nvSpPr>
        <dsp:cNvPr id="0" name=""/>
        <dsp:cNvSpPr/>
      </dsp:nvSpPr>
      <dsp:spPr>
        <a:xfrm>
          <a:off x="653248" y="270680"/>
          <a:ext cx="4874214" cy="4974497"/>
        </a:xfrm>
        <a:prstGeom prst="pie">
          <a:avLst>
            <a:gd name="adj1" fmla="val 162000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s-ES" sz="1600" b="1" kern="1200" dirty="0"/>
            <a:t>Artículo 355 de la Ley 1819 de 2016: Requerimiento de proceso de depuración contable para entidades territoriales </a:t>
          </a:r>
        </a:p>
      </dsp:txBody>
      <dsp:txXfrm>
        <a:off x="3240644" y="1301704"/>
        <a:ext cx="1798817" cy="1362064"/>
      </dsp:txXfrm>
    </dsp:sp>
    <dsp:sp modelId="{BAC9C588-960D-421D-8C22-BD2BEE02532B}">
      <dsp:nvSpPr>
        <dsp:cNvPr id="0" name=""/>
        <dsp:cNvSpPr/>
      </dsp:nvSpPr>
      <dsp:spPr>
        <a:xfrm>
          <a:off x="794824" y="383572"/>
          <a:ext cx="4591063" cy="5071655"/>
        </a:xfrm>
        <a:prstGeom prst="pie">
          <a:avLst>
            <a:gd name="adj1" fmla="val 0"/>
            <a:gd name="adj2" fmla="val 54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endParaRPr lang="es-ES" sz="1800" b="1" kern="1200" dirty="0"/>
        </a:p>
        <a:p>
          <a:pPr marL="0" lvl="0" indent="0" algn="l" defTabSz="800100">
            <a:lnSpc>
              <a:spcPct val="90000"/>
            </a:lnSpc>
            <a:spcBef>
              <a:spcPct val="0"/>
            </a:spcBef>
            <a:spcAft>
              <a:spcPct val="35000"/>
            </a:spcAft>
            <a:buNone/>
          </a:pPr>
          <a:r>
            <a:rPr lang="es-ES" sz="1700" b="1" kern="1200" dirty="0">
              <a:solidFill>
                <a:srgbClr val="C00000"/>
              </a:solidFill>
              <a:latin typeface="+mn-lt"/>
              <a:ea typeface="+mn-ea"/>
              <a:cs typeface="+mn-cs"/>
            </a:rPr>
            <a:t>Resolución  CGN 107 de 2017 </a:t>
          </a:r>
          <a:r>
            <a:rPr lang="es-ES" sz="1700" b="1" kern="1200" dirty="0"/>
            <a:t>Cumplimiento al saneamiento contable requerido en el Art. 355</a:t>
          </a:r>
        </a:p>
      </dsp:txBody>
      <dsp:txXfrm>
        <a:off x="3231913" y="3015399"/>
        <a:ext cx="1694321" cy="1388667"/>
      </dsp:txXfrm>
    </dsp:sp>
    <dsp:sp modelId="{FE8B931D-F21A-4B74-8013-374086A2816D}">
      <dsp:nvSpPr>
        <dsp:cNvPr id="0" name=""/>
        <dsp:cNvSpPr/>
      </dsp:nvSpPr>
      <dsp:spPr>
        <a:xfrm>
          <a:off x="659831" y="514518"/>
          <a:ext cx="4809763" cy="4809763"/>
        </a:xfrm>
        <a:prstGeom prst="pie">
          <a:avLst>
            <a:gd name="adj1" fmla="val 5400000"/>
            <a:gd name="adj2" fmla="val 108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r" defTabSz="800100">
            <a:lnSpc>
              <a:spcPct val="90000"/>
            </a:lnSpc>
            <a:spcBef>
              <a:spcPct val="0"/>
            </a:spcBef>
            <a:spcAft>
              <a:spcPct val="35000"/>
            </a:spcAft>
            <a:buNone/>
          </a:pPr>
          <a:r>
            <a:rPr lang="es-ES" sz="1800" kern="1200" dirty="0"/>
            <a:t>     </a:t>
          </a:r>
        </a:p>
        <a:p>
          <a:pPr marL="0" lvl="0" indent="0" algn="r" defTabSz="800100">
            <a:lnSpc>
              <a:spcPct val="90000"/>
            </a:lnSpc>
            <a:spcBef>
              <a:spcPct val="0"/>
            </a:spcBef>
            <a:spcAft>
              <a:spcPct val="35000"/>
            </a:spcAft>
            <a:buNone/>
          </a:pPr>
          <a:r>
            <a:rPr lang="es-ES" sz="1800" b="1" kern="1200" dirty="0"/>
            <a:t>Circular Conjunta </a:t>
          </a:r>
          <a:r>
            <a:rPr lang="es-ES" sz="2100" b="1" kern="1200" dirty="0">
              <a:solidFill>
                <a:srgbClr val="C00000"/>
              </a:solidFill>
              <a:latin typeface="+mn-lt"/>
              <a:ea typeface="+mn-ea"/>
              <a:cs typeface="+mn-cs"/>
            </a:rPr>
            <a:t>No. 001 AGR y CGN </a:t>
          </a:r>
          <a:r>
            <a:rPr lang="es-ES" sz="1800" b="1" kern="1200" dirty="0"/>
            <a:t>Término de dos años a partir de la vigencia de la Ley 1819</a:t>
          </a:r>
        </a:p>
      </dsp:txBody>
      <dsp:txXfrm>
        <a:off x="1141380" y="3010442"/>
        <a:ext cx="1775031" cy="1316959"/>
      </dsp:txXfrm>
    </dsp:sp>
    <dsp:sp modelId="{FB5E7DC0-3C1D-4AFA-9849-538A53806CE7}">
      <dsp:nvSpPr>
        <dsp:cNvPr id="0" name=""/>
        <dsp:cNvSpPr/>
      </dsp:nvSpPr>
      <dsp:spPr>
        <a:xfrm>
          <a:off x="643045" y="353048"/>
          <a:ext cx="4809763" cy="4809763"/>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r" defTabSz="622300">
            <a:lnSpc>
              <a:spcPct val="90000"/>
            </a:lnSpc>
            <a:spcBef>
              <a:spcPct val="0"/>
            </a:spcBef>
            <a:spcAft>
              <a:spcPct val="35000"/>
            </a:spcAft>
            <a:buNone/>
          </a:pPr>
          <a:r>
            <a:rPr lang="es-ES" sz="1400" kern="1200" dirty="0"/>
            <a:t>        </a:t>
          </a:r>
          <a:r>
            <a:rPr lang="es-ES" sz="1800" b="1" kern="1200" dirty="0"/>
            <a:t>Circular </a:t>
          </a:r>
          <a:r>
            <a:rPr lang="es-ES" sz="2100" b="1" kern="1200" dirty="0">
              <a:solidFill>
                <a:srgbClr val="C00000"/>
              </a:solidFill>
              <a:latin typeface="+mn-lt"/>
              <a:ea typeface="+mn-ea"/>
              <a:cs typeface="+mn-cs"/>
            </a:rPr>
            <a:t>Conjunta No. 002 PGN y CGN </a:t>
          </a:r>
          <a:r>
            <a:rPr lang="es-ES" sz="1800" b="1" kern="1200" dirty="0"/>
            <a:t>Responsabilidad  del Representante Legal</a:t>
          </a:r>
        </a:p>
      </dsp:txBody>
      <dsp:txXfrm>
        <a:off x="1124594" y="1349928"/>
        <a:ext cx="1775031" cy="1316959"/>
      </dsp:txXfrm>
    </dsp:sp>
    <dsp:sp modelId="{AF800124-F8FA-46DA-A299-CD4AA1527617}">
      <dsp:nvSpPr>
        <dsp:cNvPr id="0" name=""/>
        <dsp:cNvSpPr/>
      </dsp:nvSpPr>
      <dsp:spPr>
        <a:xfrm>
          <a:off x="387482" y="54663"/>
          <a:ext cx="5405258" cy="5405258"/>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DEB47-9AF4-4452-9458-373425E59A3B}">
      <dsp:nvSpPr>
        <dsp:cNvPr id="0" name=""/>
        <dsp:cNvSpPr/>
      </dsp:nvSpPr>
      <dsp:spPr>
        <a:xfrm>
          <a:off x="199891" y="195711"/>
          <a:ext cx="5630819" cy="5480553"/>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4F58-E360-4F94-9AEE-82210B5982B9}">
      <dsp:nvSpPr>
        <dsp:cNvPr id="0" name=""/>
        <dsp:cNvSpPr/>
      </dsp:nvSpPr>
      <dsp:spPr>
        <a:xfrm>
          <a:off x="286032" y="249365"/>
          <a:ext cx="5405258" cy="5405258"/>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73F179-984F-4FA7-8C0A-09070BC57607}">
      <dsp:nvSpPr>
        <dsp:cNvPr id="0" name=""/>
        <dsp:cNvSpPr/>
      </dsp:nvSpPr>
      <dsp:spPr>
        <a:xfrm>
          <a:off x="345298" y="55300"/>
          <a:ext cx="5405258" cy="5405258"/>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66815"/>
            <a:ext cx="8568531" cy="2694893"/>
          </a:xfrm>
          <a:prstGeom prst="rect">
            <a:avLst/>
          </a:prstGeom>
        </p:spPr>
        <p:txBody>
          <a:bodyPr anchor="b"/>
          <a:lstStyle>
            <a:lvl1pPr algn="ctr">
              <a:defRPr sz="661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60078" y="4065633"/>
            <a:ext cx="7560469" cy="1868865"/>
          </a:xfrm>
          <a:prstGeom prst="rect">
            <a:avLst/>
          </a:prstGeom>
        </p:spPr>
        <p:txBody>
          <a:bodyPr/>
          <a:lstStyle>
            <a:lvl1pPr marL="0" indent="0" algn="ctr">
              <a:buNone/>
              <a:defRPr sz="2646"/>
            </a:lvl1pPr>
            <a:lvl2pPr marL="504017" indent="0" algn="ctr">
              <a:buNone/>
              <a:defRPr sz="2205"/>
            </a:lvl2pPr>
            <a:lvl3pPr marL="1008035" indent="0" algn="ctr">
              <a:buNone/>
              <a:defRPr sz="1984"/>
            </a:lvl3pPr>
            <a:lvl4pPr marL="1512052" indent="0" algn="ctr">
              <a:buNone/>
              <a:defRPr sz="1764"/>
            </a:lvl4pPr>
            <a:lvl5pPr marL="2016069" indent="0" algn="ctr">
              <a:buNone/>
              <a:defRPr sz="1764"/>
            </a:lvl5pPr>
            <a:lvl6pPr marL="2520086" indent="0" algn="ctr">
              <a:buNone/>
              <a:defRPr sz="1764"/>
            </a:lvl6pPr>
            <a:lvl7pPr marL="3024104" indent="0" algn="ctr">
              <a:buNone/>
              <a:defRPr sz="1764"/>
            </a:lvl7pPr>
            <a:lvl8pPr marL="3528121" indent="0" algn="ctr">
              <a:buNone/>
              <a:defRPr sz="1764"/>
            </a:lvl8pPr>
            <a:lvl9pPr marL="4032138" indent="0" algn="ctr">
              <a:buNone/>
              <a:defRPr sz="1764"/>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93043" y="7174437"/>
            <a:ext cx="2268141" cy="412118"/>
          </a:xfrm>
          <a:prstGeom prst="rect">
            <a:avLst/>
          </a:prstGeom>
        </p:spPr>
        <p:txBody>
          <a:bodyPr/>
          <a:lstStyle/>
          <a:p>
            <a:fld id="{EBD47C18-0B12-437E-A355-8C8AB0B382EE}" type="datetimeFigureOut">
              <a:rPr lang="es-CO" smtClean="0"/>
              <a:t>27/05/2021</a:t>
            </a:fld>
            <a:endParaRPr lang="es-CO" dirty="0"/>
          </a:p>
        </p:txBody>
      </p:sp>
      <p:sp>
        <p:nvSpPr>
          <p:cNvPr id="5" name="Footer Placeholder 4"/>
          <p:cNvSpPr>
            <a:spLocks noGrp="1"/>
          </p:cNvSpPr>
          <p:nvPr>
            <p:ph type="ftr" sz="quarter" idx="11"/>
          </p:nvPr>
        </p:nvSpPr>
        <p:spPr>
          <a:xfrm>
            <a:off x="3339207" y="7174437"/>
            <a:ext cx="3402211" cy="412118"/>
          </a:xfrm>
          <a:prstGeom prst="rect">
            <a:avLst/>
          </a:prstGeom>
        </p:spPr>
        <p:txBody>
          <a:bodyPr/>
          <a:lstStyle/>
          <a:p>
            <a:endParaRPr lang="es-CO" dirty="0"/>
          </a:p>
        </p:txBody>
      </p:sp>
      <p:sp>
        <p:nvSpPr>
          <p:cNvPr id="6" name="Slide Number Placeholder 5"/>
          <p:cNvSpPr>
            <a:spLocks noGrp="1"/>
          </p:cNvSpPr>
          <p:nvPr>
            <p:ph type="sldNum" sz="quarter" idx="12"/>
          </p:nvPr>
        </p:nvSpPr>
        <p:spPr>
          <a:xfrm>
            <a:off x="7119441" y="7174437"/>
            <a:ext cx="2268141" cy="412118"/>
          </a:xfrm>
          <a:prstGeom prst="rect">
            <a:avLst/>
          </a:prstGeom>
        </p:spPr>
        <p:txBody>
          <a:bodyPr/>
          <a:lstStyle/>
          <a:p>
            <a:fld id="{A92B629B-8BF1-469D-950E-6211B06FF455}" type="slidenum">
              <a:rPr lang="es-CO" smtClean="0"/>
              <a:t>‹Nº›</a:t>
            </a:fld>
            <a:endParaRPr lang="es-CO" dirty="0"/>
          </a:p>
        </p:txBody>
      </p:sp>
    </p:spTree>
    <p:extLst>
      <p:ext uri="{BB962C8B-B14F-4D97-AF65-F5344CB8AC3E}">
        <p14:creationId xmlns:p14="http://schemas.microsoft.com/office/powerpoint/2010/main" val="167148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93043" y="412120"/>
            <a:ext cx="8694539" cy="1496168"/>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3043" y="2060590"/>
            <a:ext cx="8694539" cy="4911371"/>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93043" y="7174437"/>
            <a:ext cx="2268141" cy="412118"/>
          </a:xfrm>
          <a:prstGeom prst="rect">
            <a:avLst/>
          </a:prstGeom>
        </p:spPr>
        <p:txBody>
          <a:bodyPr/>
          <a:lstStyle/>
          <a:p>
            <a:fld id="{EBD47C18-0B12-437E-A355-8C8AB0B382EE}" type="datetimeFigureOut">
              <a:rPr lang="es-CO" smtClean="0"/>
              <a:t>27/05/2021</a:t>
            </a:fld>
            <a:endParaRPr lang="es-CO" dirty="0"/>
          </a:p>
        </p:txBody>
      </p:sp>
      <p:sp>
        <p:nvSpPr>
          <p:cNvPr id="5" name="Footer Placeholder 4"/>
          <p:cNvSpPr>
            <a:spLocks noGrp="1"/>
          </p:cNvSpPr>
          <p:nvPr>
            <p:ph type="ftr" sz="quarter" idx="11"/>
          </p:nvPr>
        </p:nvSpPr>
        <p:spPr>
          <a:xfrm>
            <a:off x="3339207" y="7174437"/>
            <a:ext cx="3402211" cy="412118"/>
          </a:xfrm>
          <a:prstGeom prst="rect">
            <a:avLst/>
          </a:prstGeom>
        </p:spPr>
        <p:txBody>
          <a:bodyPr/>
          <a:lstStyle/>
          <a:p>
            <a:endParaRPr lang="es-CO" dirty="0"/>
          </a:p>
        </p:txBody>
      </p:sp>
      <p:sp>
        <p:nvSpPr>
          <p:cNvPr id="6" name="Slide Number Placeholder 5"/>
          <p:cNvSpPr>
            <a:spLocks noGrp="1"/>
          </p:cNvSpPr>
          <p:nvPr>
            <p:ph type="sldNum" sz="quarter" idx="12"/>
          </p:nvPr>
        </p:nvSpPr>
        <p:spPr>
          <a:xfrm>
            <a:off x="7119441" y="7174437"/>
            <a:ext cx="2268141" cy="412118"/>
          </a:xfrm>
          <a:prstGeom prst="rect">
            <a:avLst/>
          </a:prstGeom>
        </p:spPr>
        <p:txBody>
          <a:bodyPr/>
          <a:lstStyle/>
          <a:p>
            <a:fld id="{A92B629B-8BF1-469D-950E-6211B06FF455}" type="slidenum">
              <a:rPr lang="es-CO" smtClean="0"/>
              <a:t>‹Nº›</a:t>
            </a:fld>
            <a:endParaRPr lang="es-CO" dirty="0"/>
          </a:p>
        </p:txBody>
      </p:sp>
    </p:spTree>
    <p:extLst>
      <p:ext uri="{BB962C8B-B14F-4D97-AF65-F5344CB8AC3E}">
        <p14:creationId xmlns:p14="http://schemas.microsoft.com/office/powerpoint/2010/main" val="330723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12118"/>
            <a:ext cx="2173635" cy="6559843"/>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3044" y="412118"/>
            <a:ext cx="6394896" cy="6559843"/>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93043" y="7174437"/>
            <a:ext cx="2268141" cy="412118"/>
          </a:xfrm>
          <a:prstGeom prst="rect">
            <a:avLst/>
          </a:prstGeom>
        </p:spPr>
        <p:txBody>
          <a:bodyPr/>
          <a:lstStyle/>
          <a:p>
            <a:fld id="{EBD47C18-0B12-437E-A355-8C8AB0B382EE}" type="datetimeFigureOut">
              <a:rPr lang="es-CO" smtClean="0"/>
              <a:t>27/05/2021</a:t>
            </a:fld>
            <a:endParaRPr lang="es-CO" dirty="0"/>
          </a:p>
        </p:txBody>
      </p:sp>
      <p:sp>
        <p:nvSpPr>
          <p:cNvPr id="5" name="Footer Placeholder 4"/>
          <p:cNvSpPr>
            <a:spLocks noGrp="1"/>
          </p:cNvSpPr>
          <p:nvPr>
            <p:ph type="ftr" sz="quarter" idx="11"/>
          </p:nvPr>
        </p:nvSpPr>
        <p:spPr>
          <a:xfrm>
            <a:off x="3339207" y="7174437"/>
            <a:ext cx="3402211" cy="412118"/>
          </a:xfrm>
          <a:prstGeom prst="rect">
            <a:avLst/>
          </a:prstGeom>
        </p:spPr>
        <p:txBody>
          <a:bodyPr/>
          <a:lstStyle/>
          <a:p>
            <a:endParaRPr lang="es-CO" dirty="0"/>
          </a:p>
        </p:txBody>
      </p:sp>
      <p:sp>
        <p:nvSpPr>
          <p:cNvPr id="6" name="Slide Number Placeholder 5"/>
          <p:cNvSpPr>
            <a:spLocks noGrp="1"/>
          </p:cNvSpPr>
          <p:nvPr>
            <p:ph type="sldNum" sz="quarter" idx="12"/>
          </p:nvPr>
        </p:nvSpPr>
        <p:spPr>
          <a:xfrm>
            <a:off x="7119441" y="7174437"/>
            <a:ext cx="2268141" cy="412118"/>
          </a:xfrm>
          <a:prstGeom prst="rect">
            <a:avLst/>
          </a:prstGeom>
        </p:spPr>
        <p:txBody>
          <a:bodyPr/>
          <a:lstStyle/>
          <a:p>
            <a:fld id="{A92B629B-8BF1-469D-950E-6211B06FF455}" type="slidenum">
              <a:rPr lang="es-CO" smtClean="0"/>
              <a:t>‹Nº›</a:t>
            </a:fld>
            <a:endParaRPr lang="es-CO" dirty="0"/>
          </a:p>
        </p:txBody>
      </p:sp>
    </p:spTree>
    <p:extLst>
      <p:ext uri="{BB962C8B-B14F-4D97-AF65-F5344CB8AC3E}">
        <p14:creationId xmlns:p14="http://schemas.microsoft.com/office/powerpoint/2010/main" val="1747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405063"/>
            <a:ext cx="8569325" cy="1658937"/>
          </a:xfrm>
          <a:prstGeom prst="rect">
            <a:avLst/>
          </a:prstGeo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512888" y="4386263"/>
            <a:ext cx="7056437" cy="197802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5" name="4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6" name="5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82246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9563"/>
            <a:ext cx="9072563" cy="1290637"/>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504825" y="1806575"/>
            <a:ext cx="9072563" cy="5108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5" name="4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6" name="5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2570239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973638"/>
            <a:ext cx="8567738" cy="1538287"/>
          </a:xfrm>
          <a:prstGeom prst="rect">
            <a:avLst/>
          </a:prstGeo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96925" y="3281363"/>
            <a:ext cx="8567738" cy="1692275"/>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5" name="4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6" name="5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225287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9563"/>
            <a:ext cx="9072563" cy="1290637"/>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504825" y="1806575"/>
            <a:ext cx="4459288" cy="51085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5116513" y="1806575"/>
            <a:ext cx="4460875" cy="51085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6" name="5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7" name="6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142617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9563"/>
            <a:ext cx="9072563" cy="1290637"/>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504825" y="1731963"/>
            <a:ext cx="4452938" cy="7223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04825" y="2454275"/>
            <a:ext cx="4452938" cy="4460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5121275" y="1731963"/>
            <a:ext cx="4456113" cy="7223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121275" y="2454275"/>
            <a:ext cx="4456113" cy="4460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8" name="7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9" name="8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163302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9563"/>
            <a:ext cx="9072563" cy="1290637"/>
          </a:xfrm>
          <a:prstGeom prst="rect">
            <a:avLst/>
          </a:prstGeom>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4" name="3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5" name="4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34777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3" name="2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4" name="3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1837906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7975"/>
            <a:ext cx="3316288" cy="1311275"/>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941763" y="307975"/>
            <a:ext cx="5635625" cy="66071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504825" y="1619250"/>
            <a:ext cx="3316288" cy="5295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6" name="5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7" name="6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272369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3995914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418138"/>
            <a:ext cx="6048375" cy="639762"/>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976438" y="692150"/>
            <a:ext cx="6048375" cy="46434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976438" y="6057900"/>
            <a:ext cx="6048375" cy="908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6" name="5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7" name="6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1810200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9563"/>
            <a:ext cx="9072563" cy="1290637"/>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504825" y="1806575"/>
            <a:ext cx="9072563" cy="510857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5" name="4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6" name="5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22656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10438" y="309563"/>
            <a:ext cx="2266950" cy="6605587"/>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504825" y="309563"/>
            <a:ext cx="6653213" cy="66055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504825" y="7173913"/>
            <a:ext cx="2351088" cy="412750"/>
          </a:xfrm>
          <a:prstGeom prst="rect">
            <a:avLst/>
          </a:prstGeom>
        </p:spPr>
        <p:txBody>
          <a:bodyPr/>
          <a:lstStyle/>
          <a:p>
            <a:fld id="{D256C685-47AB-4721-A6B0-ADDE5C5F932F}" type="datetimeFigureOut">
              <a:rPr lang="es-CO" smtClean="0"/>
              <a:t>27/05/2021</a:t>
            </a:fld>
            <a:endParaRPr lang="es-CO" dirty="0"/>
          </a:p>
        </p:txBody>
      </p:sp>
      <p:sp>
        <p:nvSpPr>
          <p:cNvPr id="5" name="4 Marcador de pie de página"/>
          <p:cNvSpPr>
            <a:spLocks noGrp="1"/>
          </p:cNvSpPr>
          <p:nvPr>
            <p:ph type="ftr" sz="quarter" idx="11"/>
          </p:nvPr>
        </p:nvSpPr>
        <p:spPr>
          <a:xfrm>
            <a:off x="3444875" y="7173913"/>
            <a:ext cx="3190875" cy="412750"/>
          </a:xfrm>
          <a:prstGeom prst="rect">
            <a:avLst/>
          </a:prstGeom>
        </p:spPr>
        <p:txBody>
          <a:bodyPr/>
          <a:lstStyle/>
          <a:p>
            <a:endParaRPr lang="es-CO" dirty="0"/>
          </a:p>
        </p:txBody>
      </p:sp>
      <p:sp>
        <p:nvSpPr>
          <p:cNvPr id="6" name="5 Marcador de número de diapositiva"/>
          <p:cNvSpPr>
            <a:spLocks noGrp="1"/>
          </p:cNvSpPr>
          <p:nvPr>
            <p:ph type="sldNum" sz="quarter" idx="12"/>
          </p:nvPr>
        </p:nvSpPr>
        <p:spPr>
          <a:xfrm>
            <a:off x="7224713" y="7173913"/>
            <a:ext cx="2352675" cy="412750"/>
          </a:xfrm>
          <a:prstGeom prst="rect">
            <a:avLst/>
          </a:prstGeom>
        </p:spPr>
        <p:txBody>
          <a:bodyPr/>
          <a:lstStyle/>
          <a:p>
            <a:fld id="{791367CF-A503-4749-8BA7-7C6654B19E8C}" type="slidenum">
              <a:rPr lang="es-CO" smtClean="0"/>
              <a:t>‹Nº›</a:t>
            </a:fld>
            <a:endParaRPr lang="es-CO" dirty="0"/>
          </a:p>
        </p:txBody>
      </p:sp>
    </p:spTree>
    <p:extLst>
      <p:ext uri="{BB962C8B-B14F-4D97-AF65-F5344CB8AC3E}">
        <p14:creationId xmlns:p14="http://schemas.microsoft.com/office/powerpoint/2010/main" val="33692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7793" y="1929789"/>
            <a:ext cx="8694539" cy="3219895"/>
          </a:xfrm>
          <a:prstGeom prst="rect">
            <a:avLst/>
          </a:prstGeom>
        </p:spPr>
        <p:txBody>
          <a:bodyPr anchor="b"/>
          <a:lstStyle>
            <a:lvl1pPr>
              <a:defRPr sz="661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7793" y="5180145"/>
            <a:ext cx="8694539" cy="1693267"/>
          </a:xfrm>
          <a:prstGeom prst="rect">
            <a:avLst/>
          </a:prstGeom>
        </p:spPr>
        <p:txBody>
          <a:bodyPr/>
          <a:lstStyle>
            <a:lvl1pPr marL="0" indent="0">
              <a:buNone/>
              <a:defRPr sz="2646">
                <a:solidFill>
                  <a:schemeClr val="tx1"/>
                </a:solidFill>
              </a:defRPr>
            </a:lvl1pPr>
            <a:lvl2pPr marL="504017" indent="0">
              <a:buNone/>
              <a:defRPr sz="2205">
                <a:solidFill>
                  <a:schemeClr val="tx1">
                    <a:tint val="75000"/>
                  </a:schemeClr>
                </a:solidFill>
              </a:defRPr>
            </a:lvl2pPr>
            <a:lvl3pPr marL="1008035" indent="0">
              <a:buNone/>
              <a:defRPr sz="1984">
                <a:solidFill>
                  <a:schemeClr val="tx1">
                    <a:tint val="75000"/>
                  </a:schemeClr>
                </a:solidFill>
              </a:defRPr>
            </a:lvl3pPr>
            <a:lvl4pPr marL="1512052" indent="0">
              <a:buNone/>
              <a:defRPr sz="1764">
                <a:solidFill>
                  <a:schemeClr val="tx1">
                    <a:tint val="75000"/>
                  </a:schemeClr>
                </a:solidFill>
              </a:defRPr>
            </a:lvl4pPr>
            <a:lvl5pPr marL="2016069" indent="0">
              <a:buNone/>
              <a:defRPr sz="1764">
                <a:solidFill>
                  <a:schemeClr val="tx1">
                    <a:tint val="75000"/>
                  </a:schemeClr>
                </a:solidFill>
              </a:defRPr>
            </a:lvl5pPr>
            <a:lvl6pPr marL="2520086" indent="0">
              <a:buNone/>
              <a:defRPr sz="1764">
                <a:solidFill>
                  <a:schemeClr val="tx1">
                    <a:tint val="75000"/>
                  </a:schemeClr>
                </a:solidFill>
              </a:defRPr>
            </a:lvl6pPr>
            <a:lvl7pPr marL="3024104" indent="0">
              <a:buNone/>
              <a:defRPr sz="1764">
                <a:solidFill>
                  <a:schemeClr val="tx1">
                    <a:tint val="75000"/>
                  </a:schemeClr>
                </a:solidFill>
              </a:defRPr>
            </a:lvl7pPr>
            <a:lvl8pPr marL="3528121" indent="0">
              <a:buNone/>
              <a:defRPr sz="1764">
                <a:solidFill>
                  <a:schemeClr val="tx1">
                    <a:tint val="75000"/>
                  </a:schemeClr>
                </a:solidFill>
              </a:defRPr>
            </a:lvl8pPr>
            <a:lvl9pPr marL="4032138" indent="0">
              <a:buNone/>
              <a:defRPr sz="1764">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693043" y="7174437"/>
            <a:ext cx="2268141" cy="412118"/>
          </a:xfrm>
          <a:prstGeom prst="rect">
            <a:avLst/>
          </a:prstGeom>
        </p:spPr>
        <p:txBody>
          <a:bodyPr/>
          <a:lstStyle/>
          <a:p>
            <a:fld id="{EBD47C18-0B12-437E-A355-8C8AB0B382EE}" type="datetimeFigureOut">
              <a:rPr lang="es-CO" smtClean="0"/>
              <a:t>27/05/2021</a:t>
            </a:fld>
            <a:endParaRPr lang="es-CO" dirty="0"/>
          </a:p>
        </p:txBody>
      </p:sp>
      <p:sp>
        <p:nvSpPr>
          <p:cNvPr id="5" name="Footer Placeholder 4"/>
          <p:cNvSpPr>
            <a:spLocks noGrp="1"/>
          </p:cNvSpPr>
          <p:nvPr>
            <p:ph type="ftr" sz="quarter" idx="11"/>
          </p:nvPr>
        </p:nvSpPr>
        <p:spPr>
          <a:xfrm>
            <a:off x="3339207" y="7174437"/>
            <a:ext cx="3402211" cy="412118"/>
          </a:xfrm>
          <a:prstGeom prst="rect">
            <a:avLst/>
          </a:prstGeom>
        </p:spPr>
        <p:txBody>
          <a:bodyPr/>
          <a:lstStyle/>
          <a:p>
            <a:endParaRPr lang="es-CO" dirty="0"/>
          </a:p>
        </p:txBody>
      </p:sp>
      <p:sp>
        <p:nvSpPr>
          <p:cNvPr id="6" name="Slide Number Placeholder 5"/>
          <p:cNvSpPr>
            <a:spLocks noGrp="1"/>
          </p:cNvSpPr>
          <p:nvPr>
            <p:ph type="sldNum" sz="quarter" idx="12"/>
          </p:nvPr>
        </p:nvSpPr>
        <p:spPr>
          <a:xfrm>
            <a:off x="7119441" y="7174437"/>
            <a:ext cx="2268141" cy="412118"/>
          </a:xfrm>
          <a:prstGeom prst="rect">
            <a:avLst/>
          </a:prstGeom>
        </p:spPr>
        <p:txBody>
          <a:bodyPr/>
          <a:lstStyle/>
          <a:p>
            <a:fld id="{A92B629B-8BF1-469D-950E-6211B06FF455}" type="slidenum">
              <a:rPr lang="es-CO" smtClean="0"/>
              <a:t>‹Nº›</a:t>
            </a:fld>
            <a:endParaRPr lang="es-CO" dirty="0"/>
          </a:p>
        </p:txBody>
      </p:sp>
    </p:spTree>
    <p:extLst>
      <p:ext uri="{BB962C8B-B14F-4D97-AF65-F5344CB8AC3E}">
        <p14:creationId xmlns:p14="http://schemas.microsoft.com/office/powerpoint/2010/main" val="164592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93043" y="412120"/>
            <a:ext cx="8694539" cy="1496168"/>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93043" y="2060590"/>
            <a:ext cx="4284266" cy="4911371"/>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03316" y="2060590"/>
            <a:ext cx="4284266" cy="4911371"/>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93043" y="7174437"/>
            <a:ext cx="2268141" cy="412118"/>
          </a:xfrm>
          <a:prstGeom prst="rect">
            <a:avLst/>
          </a:prstGeom>
        </p:spPr>
        <p:txBody>
          <a:bodyPr/>
          <a:lstStyle/>
          <a:p>
            <a:fld id="{EBD47C18-0B12-437E-A355-8C8AB0B382EE}" type="datetimeFigureOut">
              <a:rPr lang="es-CO" smtClean="0"/>
              <a:t>27/05/2021</a:t>
            </a:fld>
            <a:endParaRPr lang="es-CO" dirty="0"/>
          </a:p>
        </p:txBody>
      </p:sp>
      <p:sp>
        <p:nvSpPr>
          <p:cNvPr id="6" name="Footer Placeholder 5"/>
          <p:cNvSpPr>
            <a:spLocks noGrp="1"/>
          </p:cNvSpPr>
          <p:nvPr>
            <p:ph type="ftr" sz="quarter" idx="11"/>
          </p:nvPr>
        </p:nvSpPr>
        <p:spPr>
          <a:xfrm>
            <a:off x="3339207" y="7174437"/>
            <a:ext cx="3402211" cy="412118"/>
          </a:xfrm>
          <a:prstGeom prst="rect">
            <a:avLst/>
          </a:prstGeom>
        </p:spPr>
        <p:txBody>
          <a:bodyPr/>
          <a:lstStyle/>
          <a:p>
            <a:endParaRPr lang="es-CO" dirty="0"/>
          </a:p>
        </p:txBody>
      </p:sp>
      <p:sp>
        <p:nvSpPr>
          <p:cNvPr id="7" name="Slide Number Placeholder 6"/>
          <p:cNvSpPr>
            <a:spLocks noGrp="1"/>
          </p:cNvSpPr>
          <p:nvPr>
            <p:ph type="sldNum" sz="quarter" idx="12"/>
          </p:nvPr>
        </p:nvSpPr>
        <p:spPr>
          <a:xfrm>
            <a:off x="7119441" y="7174437"/>
            <a:ext cx="2268141" cy="412118"/>
          </a:xfrm>
          <a:prstGeom prst="rect">
            <a:avLst/>
          </a:prstGeom>
        </p:spPr>
        <p:txBody>
          <a:bodyPr/>
          <a:lstStyle/>
          <a:p>
            <a:fld id="{A92B629B-8BF1-469D-950E-6211B06FF455}" type="slidenum">
              <a:rPr lang="es-CO" smtClean="0"/>
              <a:t>‹Nº›</a:t>
            </a:fld>
            <a:endParaRPr lang="es-CO" dirty="0"/>
          </a:p>
        </p:txBody>
      </p:sp>
    </p:spTree>
    <p:extLst>
      <p:ext uri="{BB962C8B-B14F-4D97-AF65-F5344CB8AC3E}">
        <p14:creationId xmlns:p14="http://schemas.microsoft.com/office/powerpoint/2010/main" val="74933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4356" y="412120"/>
            <a:ext cx="8694539" cy="1496168"/>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4357" y="1897535"/>
            <a:ext cx="4264576" cy="929953"/>
          </a:xfrm>
          <a:prstGeom prst="rect">
            <a:avLst/>
          </a:prstGeom>
        </p:spPr>
        <p:txBody>
          <a:bodyPr anchor="b"/>
          <a:lstStyle>
            <a:lvl1pPr marL="0" indent="0">
              <a:buNone/>
              <a:defRPr sz="2646" b="1"/>
            </a:lvl1pPr>
            <a:lvl2pPr marL="504017" indent="0">
              <a:buNone/>
              <a:defRPr sz="2205" b="1"/>
            </a:lvl2pPr>
            <a:lvl3pPr marL="1008035" indent="0">
              <a:buNone/>
              <a:defRPr sz="1984" b="1"/>
            </a:lvl3pPr>
            <a:lvl4pPr marL="1512052" indent="0">
              <a:buNone/>
              <a:defRPr sz="1764" b="1"/>
            </a:lvl4pPr>
            <a:lvl5pPr marL="2016069" indent="0">
              <a:buNone/>
              <a:defRPr sz="1764" b="1"/>
            </a:lvl5pPr>
            <a:lvl6pPr marL="2520086" indent="0">
              <a:buNone/>
              <a:defRPr sz="1764" b="1"/>
            </a:lvl6pPr>
            <a:lvl7pPr marL="3024104" indent="0">
              <a:buNone/>
              <a:defRPr sz="1764" b="1"/>
            </a:lvl7pPr>
            <a:lvl8pPr marL="3528121" indent="0">
              <a:buNone/>
              <a:defRPr sz="1764" b="1"/>
            </a:lvl8pPr>
            <a:lvl9pPr marL="4032138" indent="0">
              <a:buNone/>
              <a:defRPr sz="1764" b="1"/>
            </a:lvl9pPr>
          </a:lstStyle>
          <a:p>
            <a:pPr lvl="0"/>
            <a:r>
              <a:rPr lang="es-ES"/>
              <a:t>Editar el estilo de texto del patrón</a:t>
            </a:r>
          </a:p>
        </p:txBody>
      </p:sp>
      <p:sp>
        <p:nvSpPr>
          <p:cNvPr id="4" name="Content Placeholder 3"/>
          <p:cNvSpPr>
            <a:spLocks noGrp="1"/>
          </p:cNvSpPr>
          <p:nvPr>
            <p:ph sz="half" idx="2"/>
          </p:nvPr>
        </p:nvSpPr>
        <p:spPr>
          <a:xfrm>
            <a:off x="694357" y="2827487"/>
            <a:ext cx="4264576" cy="415880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03317" y="1897535"/>
            <a:ext cx="4285579" cy="929953"/>
          </a:xfrm>
          <a:prstGeom prst="rect">
            <a:avLst/>
          </a:prstGeom>
        </p:spPr>
        <p:txBody>
          <a:bodyPr anchor="b"/>
          <a:lstStyle>
            <a:lvl1pPr marL="0" indent="0">
              <a:buNone/>
              <a:defRPr sz="2646" b="1"/>
            </a:lvl1pPr>
            <a:lvl2pPr marL="504017" indent="0">
              <a:buNone/>
              <a:defRPr sz="2205" b="1"/>
            </a:lvl2pPr>
            <a:lvl3pPr marL="1008035" indent="0">
              <a:buNone/>
              <a:defRPr sz="1984" b="1"/>
            </a:lvl3pPr>
            <a:lvl4pPr marL="1512052" indent="0">
              <a:buNone/>
              <a:defRPr sz="1764" b="1"/>
            </a:lvl4pPr>
            <a:lvl5pPr marL="2016069" indent="0">
              <a:buNone/>
              <a:defRPr sz="1764" b="1"/>
            </a:lvl5pPr>
            <a:lvl6pPr marL="2520086" indent="0">
              <a:buNone/>
              <a:defRPr sz="1764" b="1"/>
            </a:lvl6pPr>
            <a:lvl7pPr marL="3024104" indent="0">
              <a:buNone/>
              <a:defRPr sz="1764" b="1"/>
            </a:lvl7pPr>
            <a:lvl8pPr marL="3528121" indent="0">
              <a:buNone/>
              <a:defRPr sz="1764" b="1"/>
            </a:lvl8pPr>
            <a:lvl9pPr marL="4032138" indent="0">
              <a:buNone/>
              <a:defRPr sz="1764" b="1"/>
            </a:lvl9pPr>
          </a:lstStyle>
          <a:p>
            <a:pPr lvl="0"/>
            <a:r>
              <a:rPr lang="es-ES"/>
              <a:t>Editar el estilo de texto del patrón</a:t>
            </a:r>
          </a:p>
        </p:txBody>
      </p:sp>
      <p:sp>
        <p:nvSpPr>
          <p:cNvPr id="6" name="Content Placeholder 5"/>
          <p:cNvSpPr>
            <a:spLocks noGrp="1"/>
          </p:cNvSpPr>
          <p:nvPr>
            <p:ph sz="quarter" idx="4"/>
          </p:nvPr>
        </p:nvSpPr>
        <p:spPr>
          <a:xfrm>
            <a:off x="5103317" y="2827487"/>
            <a:ext cx="4285579" cy="415880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93043" y="7174437"/>
            <a:ext cx="2268141" cy="412118"/>
          </a:xfrm>
          <a:prstGeom prst="rect">
            <a:avLst/>
          </a:prstGeom>
        </p:spPr>
        <p:txBody>
          <a:bodyPr/>
          <a:lstStyle/>
          <a:p>
            <a:fld id="{EBD47C18-0B12-437E-A355-8C8AB0B382EE}" type="datetimeFigureOut">
              <a:rPr lang="es-CO" smtClean="0"/>
              <a:t>27/05/2021</a:t>
            </a:fld>
            <a:endParaRPr lang="es-CO" dirty="0"/>
          </a:p>
        </p:txBody>
      </p:sp>
      <p:sp>
        <p:nvSpPr>
          <p:cNvPr id="8" name="Footer Placeholder 7"/>
          <p:cNvSpPr>
            <a:spLocks noGrp="1"/>
          </p:cNvSpPr>
          <p:nvPr>
            <p:ph type="ftr" sz="quarter" idx="11"/>
          </p:nvPr>
        </p:nvSpPr>
        <p:spPr>
          <a:xfrm>
            <a:off x="3339207" y="7174437"/>
            <a:ext cx="3402211" cy="412118"/>
          </a:xfrm>
          <a:prstGeom prst="rect">
            <a:avLst/>
          </a:prstGeom>
        </p:spPr>
        <p:txBody>
          <a:bodyPr/>
          <a:lstStyle/>
          <a:p>
            <a:endParaRPr lang="es-CO" dirty="0"/>
          </a:p>
        </p:txBody>
      </p:sp>
      <p:sp>
        <p:nvSpPr>
          <p:cNvPr id="9" name="Slide Number Placeholder 8"/>
          <p:cNvSpPr>
            <a:spLocks noGrp="1"/>
          </p:cNvSpPr>
          <p:nvPr>
            <p:ph type="sldNum" sz="quarter" idx="12"/>
          </p:nvPr>
        </p:nvSpPr>
        <p:spPr>
          <a:xfrm>
            <a:off x="7119441" y="7174437"/>
            <a:ext cx="2268141" cy="412118"/>
          </a:xfrm>
          <a:prstGeom prst="rect">
            <a:avLst/>
          </a:prstGeom>
        </p:spPr>
        <p:txBody>
          <a:bodyPr/>
          <a:lstStyle/>
          <a:p>
            <a:fld id="{A92B629B-8BF1-469D-950E-6211B06FF455}" type="slidenum">
              <a:rPr lang="es-CO" smtClean="0"/>
              <a:t>‹Nº›</a:t>
            </a:fld>
            <a:endParaRPr lang="es-CO" dirty="0"/>
          </a:p>
        </p:txBody>
      </p:sp>
    </p:spTree>
    <p:extLst>
      <p:ext uri="{BB962C8B-B14F-4D97-AF65-F5344CB8AC3E}">
        <p14:creationId xmlns:p14="http://schemas.microsoft.com/office/powerpoint/2010/main" val="260411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93043" y="412120"/>
            <a:ext cx="8694539" cy="1496168"/>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93043" y="7174437"/>
            <a:ext cx="2268141" cy="412118"/>
          </a:xfrm>
          <a:prstGeom prst="rect">
            <a:avLst/>
          </a:prstGeom>
        </p:spPr>
        <p:txBody>
          <a:bodyPr/>
          <a:lstStyle/>
          <a:p>
            <a:fld id="{EBD47C18-0B12-437E-A355-8C8AB0B382EE}" type="datetimeFigureOut">
              <a:rPr lang="es-CO" smtClean="0"/>
              <a:t>27/05/2021</a:t>
            </a:fld>
            <a:endParaRPr lang="es-CO" dirty="0"/>
          </a:p>
        </p:txBody>
      </p:sp>
      <p:sp>
        <p:nvSpPr>
          <p:cNvPr id="4" name="Footer Placeholder 3"/>
          <p:cNvSpPr>
            <a:spLocks noGrp="1"/>
          </p:cNvSpPr>
          <p:nvPr>
            <p:ph type="ftr" sz="quarter" idx="11"/>
          </p:nvPr>
        </p:nvSpPr>
        <p:spPr>
          <a:xfrm>
            <a:off x="3339207" y="7174437"/>
            <a:ext cx="3402211" cy="412118"/>
          </a:xfrm>
          <a:prstGeom prst="rect">
            <a:avLst/>
          </a:prstGeom>
        </p:spPr>
        <p:txBody>
          <a:bodyPr/>
          <a:lstStyle/>
          <a:p>
            <a:endParaRPr lang="es-CO" dirty="0"/>
          </a:p>
        </p:txBody>
      </p:sp>
      <p:sp>
        <p:nvSpPr>
          <p:cNvPr id="5" name="Slide Number Placeholder 4"/>
          <p:cNvSpPr>
            <a:spLocks noGrp="1"/>
          </p:cNvSpPr>
          <p:nvPr>
            <p:ph type="sldNum" sz="quarter" idx="12"/>
          </p:nvPr>
        </p:nvSpPr>
        <p:spPr>
          <a:xfrm>
            <a:off x="7119441" y="7174437"/>
            <a:ext cx="2268141" cy="412118"/>
          </a:xfrm>
          <a:prstGeom prst="rect">
            <a:avLst/>
          </a:prstGeom>
        </p:spPr>
        <p:txBody>
          <a:bodyPr/>
          <a:lstStyle/>
          <a:p>
            <a:fld id="{A92B629B-8BF1-469D-950E-6211B06FF455}" type="slidenum">
              <a:rPr lang="es-CO" smtClean="0"/>
              <a:t>‹Nº›</a:t>
            </a:fld>
            <a:endParaRPr lang="es-CO" dirty="0"/>
          </a:p>
        </p:txBody>
      </p:sp>
    </p:spTree>
    <p:extLst>
      <p:ext uri="{BB962C8B-B14F-4D97-AF65-F5344CB8AC3E}">
        <p14:creationId xmlns:p14="http://schemas.microsoft.com/office/powerpoint/2010/main" val="132293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043" y="7174437"/>
            <a:ext cx="2268141" cy="412118"/>
          </a:xfrm>
          <a:prstGeom prst="rect">
            <a:avLst/>
          </a:prstGeom>
        </p:spPr>
        <p:txBody>
          <a:bodyPr/>
          <a:lstStyle/>
          <a:p>
            <a:fld id="{EBD47C18-0B12-437E-A355-8C8AB0B382EE}" type="datetimeFigureOut">
              <a:rPr lang="es-CO" smtClean="0"/>
              <a:t>27/05/2021</a:t>
            </a:fld>
            <a:endParaRPr lang="es-CO" dirty="0"/>
          </a:p>
        </p:txBody>
      </p:sp>
      <p:sp>
        <p:nvSpPr>
          <p:cNvPr id="3" name="Footer Placeholder 2"/>
          <p:cNvSpPr>
            <a:spLocks noGrp="1"/>
          </p:cNvSpPr>
          <p:nvPr>
            <p:ph type="ftr" sz="quarter" idx="11"/>
          </p:nvPr>
        </p:nvSpPr>
        <p:spPr>
          <a:xfrm>
            <a:off x="3339207" y="7174437"/>
            <a:ext cx="3402211" cy="412118"/>
          </a:xfrm>
          <a:prstGeom prst="rect">
            <a:avLst/>
          </a:prstGeom>
        </p:spPr>
        <p:txBody>
          <a:bodyPr/>
          <a:lstStyle/>
          <a:p>
            <a:endParaRPr lang="es-CO" dirty="0"/>
          </a:p>
        </p:txBody>
      </p:sp>
      <p:sp>
        <p:nvSpPr>
          <p:cNvPr id="4" name="Slide Number Placeholder 3"/>
          <p:cNvSpPr>
            <a:spLocks noGrp="1"/>
          </p:cNvSpPr>
          <p:nvPr>
            <p:ph type="sldNum" sz="quarter" idx="12"/>
          </p:nvPr>
        </p:nvSpPr>
        <p:spPr>
          <a:xfrm>
            <a:off x="7119441" y="7174437"/>
            <a:ext cx="2268141" cy="412118"/>
          </a:xfrm>
          <a:prstGeom prst="rect">
            <a:avLst/>
          </a:prstGeom>
        </p:spPr>
        <p:txBody>
          <a:bodyPr/>
          <a:lstStyle/>
          <a:p>
            <a:fld id="{A92B629B-8BF1-469D-950E-6211B06FF455}" type="slidenum">
              <a:rPr lang="es-CO" smtClean="0"/>
              <a:t>‹Nº›</a:t>
            </a:fld>
            <a:endParaRPr lang="es-CO" dirty="0"/>
          </a:p>
        </p:txBody>
      </p:sp>
    </p:spTree>
    <p:extLst>
      <p:ext uri="{BB962C8B-B14F-4D97-AF65-F5344CB8AC3E}">
        <p14:creationId xmlns:p14="http://schemas.microsoft.com/office/powerpoint/2010/main" val="16032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516043"/>
            <a:ext cx="3251264" cy="1806152"/>
          </a:xfrm>
          <a:prstGeom prst="rect">
            <a:avLst/>
          </a:prstGeom>
        </p:spPr>
        <p:txBody>
          <a:bodyPr anchor="b"/>
          <a:lstStyle>
            <a:lvl1pPr>
              <a:defRPr sz="3528"/>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85579" y="1114512"/>
            <a:ext cx="5103316" cy="5500879"/>
          </a:xfrm>
          <a:prstGeom prst="rect">
            <a:avLst/>
          </a:prstGeo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4356" y="2322195"/>
            <a:ext cx="3251264" cy="4302153"/>
          </a:xfrm>
          <a:prstGeom prst="rect">
            <a:avLst/>
          </a:prstGeom>
        </p:spPr>
        <p:txBody>
          <a:bodyPr/>
          <a:lstStyle>
            <a:lvl1pPr marL="0" indent="0">
              <a:buNone/>
              <a:defRPr sz="1764"/>
            </a:lvl1pPr>
            <a:lvl2pPr marL="504017" indent="0">
              <a:buNone/>
              <a:defRPr sz="1543"/>
            </a:lvl2pPr>
            <a:lvl3pPr marL="1008035" indent="0">
              <a:buNone/>
              <a:defRPr sz="1323"/>
            </a:lvl3pPr>
            <a:lvl4pPr marL="1512052" indent="0">
              <a:buNone/>
              <a:defRPr sz="1102"/>
            </a:lvl4pPr>
            <a:lvl5pPr marL="2016069" indent="0">
              <a:buNone/>
              <a:defRPr sz="1102"/>
            </a:lvl5pPr>
            <a:lvl6pPr marL="2520086" indent="0">
              <a:buNone/>
              <a:defRPr sz="1102"/>
            </a:lvl6pPr>
            <a:lvl7pPr marL="3024104" indent="0">
              <a:buNone/>
              <a:defRPr sz="1102"/>
            </a:lvl7pPr>
            <a:lvl8pPr marL="3528121" indent="0">
              <a:buNone/>
              <a:defRPr sz="1102"/>
            </a:lvl8pPr>
            <a:lvl9pPr marL="4032138" indent="0">
              <a:buNone/>
              <a:defRPr sz="1102"/>
            </a:lvl9pPr>
          </a:lstStyle>
          <a:p>
            <a:pPr lvl="0"/>
            <a:r>
              <a:rPr lang="es-ES"/>
              <a:t>Editar el estilo de texto del patrón</a:t>
            </a:r>
          </a:p>
        </p:txBody>
      </p:sp>
      <p:sp>
        <p:nvSpPr>
          <p:cNvPr id="5" name="Date Placeholder 4"/>
          <p:cNvSpPr>
            <a:spLocks noGrp="1"/>
          </p:cNvSpPr>
          <p:nvPr>
            <p:ph type="dt" sz="half" idx="10"/>
          </p:nvPr>
        </p:nvSpPr>
        <p:spPr>
          <a:xfrm>
            <a:off x="693043" y="7174437"/>
            <a:ext cx="2268141" cy="412118"/>
          </a:xfrm>
          <a:prstGeom prst="rect">
            <a:avLst/>
          </a:prstGeom>
        </p:spPr>
        <p:txBody>
          <a:bodyPr/>
          <a:lstStyle/>
          <a:p>
            <a:fld id="{EBD47C18-0B12-437E-A355-8C8AB0B382EE}" type="datetimeFigureOut">
              <a:rPr lang="es-CO" smtClean="0"/>
              <a:t>27/05/2021</a:t>
            </a:fld>
            <a:endParaRPr lang="es-CO" dirty="0"/>
          </a:p>
        </p:txBody>
      </p:sp>
      <p:sp>
        <p:nvSpPr>
          <p:cNvPr id="6" name="Footer Placeholder 5"/>
          <p:cNvSpPr>
            <a:spLocks noGrp="1"/>
          </p:cNvSpPr>
          <p:nvPr>
            <p:ph type="ftr" sz="quarter" idx="11"/>
          </p:nvPr>
        </p:nvSpPr>
        <p:spPr>
          <a:xfrm>
            <a:off x="3339207" y="7174437"/>
            <a:ext cx="3402211" cy="412118"/>
          </a:xfrm>
          <a:prstGeom prst="rect">
            <a:avLst/>
          </a:prstGeom>
        </p:spPr>
        <p:txBody>
          <a:bodyPr/>
          <a:lstStyle/>
          <a:p>
            <a:endParaRPr lang="es-CO" dirty="0"/>
          </a:p>
        </p:txBody>
      </p:sp>
      <p:sp>
        <p:nvSpPr>
          <p:cNvPr id="7" name="Slide Number Placeholder 6"/>
          <p:cNvSpPr>
            <a:spLocks noGrp="1"/>
          </p:cNvSpPr>
          <p:nvPr>
            <p:ph type="sldNum" sz="quarter" idx="12"/>
          </p:nvPr>
        </p:nvSpPr>
        <p:spPr>
          <a:xfrm>
            <a:off x="7119441" y="7174437"/>
            <a:ext cx="2268141" cy="412118"/>
          </a:xfrm>
          <a:prstGeom prst="rect">
            <a:avLst/>
          </a:prstGeom>
        </p:spPr>
        <p:txBody>
          <a:bodyPr/>
          <a:lstStyle/>
          <a:p>
            <a:fld id="{A92B629B-8BF1-469D-950E-6211B06FF455}" type="slidenum">
              <a:rPr lang="es-CO" smtClean="0"/>
              <a:t>‹Nº›</a:t>
            </a:fld>
            <a:endParaRPr lang="es-CO" dirty="0"/>
          </a:p>
        </p:txBody>
      </p:sp>
    </p:spTree>
    <p:extLst>
      <p:ext uri="{BB962C8B-B14F-4D97-AF65-F5344CB8AC3E}">
        <p14:creationId xmlns:p14="http://schemas.microsoft.com/office/powerpoint/2010/main" val="122067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516043"/>
            <a:ext cx="3251264" cy="1806152"/>
          </a:xfrm>
          <a:prstGeom prst="rect">
            <a:avLst/>
          </a:prstGeom>
        </p:spPr>
        <p:txBody>
          <a:bodyPr anchor="b"/>
          <a:lstStyle>
            <a:lvl1pPr>
              <a:defRPr sz="352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85579" y="1114512"/>
            <a:ext cx="5103316" cy="5500879"/>
          </a:xfrm>
          <a:prstGeom prst="rect">
            <a:avLst/>
          </a:prstGeom>
        </p:spPr>
        <p:txBody>
          <a:bodyPr anchor="t"/>
          <a:lstStyle>
            <a:lvl1pPr marL="0" indent="0">
              <a:buNone/>
              <a:defRPr sz="3528"/>
            </a:lvl1pPr>
            <a:lvl2pPr marL="504017" indent="0">
              <a:buNone/>
              <a:defRPr sz="3087"/>
            </a:lvl2pPr>
            <a:lvl3pPr marL="1008035" indent="0">
              <a:buNone/>
              <a:defRPr sz="2646"/>
            </a:lvl3pPr>
            <a:lvl4pPr marL="1512052" indent="0">
              <a:buNone/>
              <a:defRPr sz="2205"/>
            </a:lvl4pPr>
            <a:lvl5pPr marL="2016069" indent="0">
              <a:buNone/>
              <a:defRPr sz="2205"/>
            </a:lvl5pPr>
            <a:lvl6pPr marL="2520086" indent="0">
              <a:buNone/>
              <a:defRPr sz="2205"/>
            </a:lvl6pPr>
            <a:lvl7pPr marL="3024104" indent="0">
              <a:buNone/>
              <a:defRPr sz="2205"/>
            </a:lvl7pPr>
            <a:lvl8pPr marL="3528121" indent="0">
              <a:buNone/>
              <a:defRPr sz="2205"/>
            </a:lvl8pPr>
            <a:lvl9pPr marL="4032138" indent="0">
              <a:buNone/>
              <a:defRPr sz="2205"/>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94356" y="2322195"/>
            <a:ext cx="3251264" cy="4302153"/>
          </a:xfrm>
          <a:prstGeom prst="rect">
            <a:avLst/>
          </a:prstGeom>
        </p:spPr>
        <p:txBody>
          <a:bodyPr/>
          <a:lstStyle>
            <a:lvl1pPr marL="0" indent="0">
              <a:buNone/>
              <a:defRPr sz="1764"/>
            </a:lvl1pPr>
            <a:lvl2pPr marL="504017" indent="0">
              <a:buNone/>
              <a:defRPr sz="1543"/>
            </a:lvl2pPr>
            <a:lvl3pPr marL="1008035" indent="0">
              <a:buNone/>
              <a:defRPr sz="1323"/>
            </a:lvl3pPr>
            <a:lvl4pPr marL="1512052" indent="0">
              <a:buNone/>
              <a:defRPr sz="1102"/>
            </a:lvl4pPr>
            <a:lvl5pPr marL="2016069" indent="0">
              <a:buNone/>
              <a:defRPr sz="1102"/>
            </a:lvl5pPr>
            <a:lvl6pPr marL="2520086" indent="0">
              <a:buNone/>
              <a:defRPr sz="1102"/>
            </a:lvl6pPr>
            <a:lvl7pPr marL="3024104" indent="0">
              <a:buNone/>
              <a:defRPr sz="1102"/>
            </a:lvl7pPr>
            <a:lvl8pPr marL="3528121" indent="0">
              <a:buNone/>
              <a:defRPr sz="1102"/>
            </a:lvl8pPr>
            <a:lvl9pPr marL="4032138" indent="0">
              <a:buNone/>
              <a:defRPr sz="1102"/>
            </a:lvl9pPr>
          </a:lstStyle>
          <a:p>
            <a:pPr lvl="0"/>
            <a:r>
              <a:rPr lang="es-ES"/>
              <a:t>Editar el estilo de texto del patrón</a:t>
            </a:r>
          </a:p>
        </p:txBody>
      </p:sp>
      <p:sp>
        <p:nvSpPr>
          <p:cNvPr id="5" name="Date Placeholder 4"/>
          <p:cNvSpPr>
            <a:spLocks noGrp="1"/>
          </p:cNvSpPr>
          <p:nvPr>
            <p:ph type="dt" sz="half" idx="10"/>
          </p:nvPr>
        </p:nvSpPr>
        <p:spPr>
          <a:xfrm>
            <a:off x="693043" y="7174437"/>
            <a:ext cx="2268141" cy="412118"/>
          </a:xfrm>
          <a:prstGeom prst="rect">
            <a:avLst/>
          </a:prstGeom>
        </p:spPr>
        <p:txBody>
          <a:bodyPr/>
          <a:lstStyle/>
          <a:p>
            <a:fld id="{EBD47C18-0B12-437E-A355-8C8AB0B382EE}" type="datetimeFigureOut">
              <a:rPr lang="es-CO" smtClean="0"/>
              <a:t>27/05/2021</a:t>
            </a:fld>
            <a:endParaRPr lang="es-CO" dirty="0"/>
          </a:p>
        </p:txBody>
      </p:sp>
      <p:sp>
        <p:nvSpPr>
          <p:cNvPr id="6" name="Footer Placeholder 5"/>
          <p:cNvSpPr>
            <a:spLocks noGrp="1"/>
          </p:cNvSpPr>
          <p:nvPr>
            <p:ph type="ftr" sz="quarter" idx="11"/>
          </p:nvPr>
        </p:nvSpPr>
        <p:spPr>
          <a:xfrm>
            <a:off x="3339207" y="7174437"/>
            <a:ext cx="3402211" cy="412118"/>
          </a:xfrm>
          <a:prstGeom prst="rect">
            <a:avLst/>
          </a:prstGeom>
        </p:spPr>
        <p:txBody>
          <a:bodyPr/>
          <a:lstStyle/>
          <a:p>
            <a:endParaRPr lang="es-CO" dirty="0"/>
          </a:p>
        </p:txBody>
      </p:sp>
      <p:sp>
        <p:nvSpPr>
          <p:cNvPr id="7" name="Slide Number Placeholder 6"/>
          <p:cNvSpPr>
            <a:spLocks noGrp="1"/>
          </p:cNvSpPr>
          <p:nvPr>
            <p:ph type="sldNum" sz="quarter" idx="12"/>
          </p:nvPr>
        </p:nvSpPr>
        <p:spPr>
          <a:xfrm>
            <a:off x="7119441" y="7174437"/>
            <a:ext cx="2268141" cy="412118"/>
          </a:xfrm>
          <a:prstGeom prst="rect">
            <a:avLst/>
          </a:prstGeom>
        </p:spPr>
        <p:txBody>
          <a:bodyPr/>
          <a:lstStyle/>
          <a:p>
            <a:fld id="{A92B629B-8BF1-469D-950E-6211B06FF455}" type="slidenum">
              <a:rPr lang="es-CO" smtClean="0"/>
              <a:t>‹Nº›</a:t>
            </a:fld>
            <a:endParaRPr lang="es-CO" dirty="0"/>
          </a:p>
        </p:txBody>
      </p:sp>
    </p:spTree>
    <p:extLst>
      <p:ext uri="{BB962C8B-B14F-4D97-AF65-F5344CB8AC3E}">
        <p14:creationId xmlns:p14="http://schemas.microsoft.com/office/powerpoint/2010/main" val="172560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4"/>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728" y="0"/>
            <a:ext cx="10092079" cy="7740650"/>
          </a:xfrm>
          <a:prstGeom prst="rect">
            <a:avLst/>
          </a:prstGeom>
        </p:spPr>
      </p:pic>
    </p:spTree>
    <p:extLst>
      <p:ext uri="{BB962C8B-B14F-4D97-AF65-F5344CB8AC3E}">
        <p14:creationId xmlns:p14="http://schemas.microsoft.com/office/powerpoint/2010/main" val="3492623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8035"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09" indent="-252009" algn="l" defTabSz="1008035"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26" indent="-252009" algn="l" defTabSz="1008035"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043" indent="-252009" algn="l" defTabSz="1008035"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060"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078"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095"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112"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130"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147"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035" rtl="0" eaLnBrk="1" latinLnBrk="0" hangingPunct="1">
        <a:defRPr sz="1984" kern="1200">
          <a:solidFill>
            <a:schemeClr val="tx1"/>
          </a:solidFill>
          <a:latin typeface="+mn-lt"/>
          <a:ea typeface="+mn-ea"/>
          <a:cs typeface="+mn-cs"/>
        </a:defRPr>
      </a:lvl1pPr>
      <a:lvl2pPr marL="504017" algn="l" defTabSz="1008035" rtl="0" eaLnBrk="1" latinLnBrk="0" hangingPunct="1">
        <a:defRPr sz="1984" kern="1200">
          <a:solidFill>
            <a:schemeClr val="tx1"/>
          </a:solidFill>
          <a:latin typeface="+mn-lt"/>
          <a:ea typeface="+mn-ea"/>
          <a:cs typeface="+mn-cs"/>
        </a:defRPr>
      </a:lvl2pPr>
      <a:lvl3pPr marL="1008035" algn="l" defTabSz="1008035" rtl="0" eaLnBrk="1" latinLnBrk="0" hangingPunct="1">
        <a:defRPr sz="1984" kern="1200">
          <a:solidFill>
            <a:schemeClr val="tx1"/>
          </a:solidFill>
          <a:latin typeface="+mn-lt"/>
          <a:ea typeface="+mn-ea"/>
          <a:cs typeface="+mn-cs"/>
        </a:defRPr>
      </a:lvl3pPr>
      <a:lvl4pPr marL="1512052" algn="l" defTabSz="1008035" rtl="0" eaLnBrk="1" latinLnBrk="0" hangingPunct="1">
        <a:defRPr sz="1984" kern="1200">
          <a:solidFill>
            <a:schemeClr val="tx1"/>
          </a:solidFill>
          <a:latin typeface="+mn-lt"/>
          <a:ea typeface="+mn-ea"/>
          <a:cs typeface="+mn-cs"/>
        </a:defRPr>
      </a:lvl4pPr>
      <a:lvl5pPr marL="2016069" algn="l" defTabSz="1008035" rtl="0" eaLnBrk="1" latinLnBrk="0" hangingPunct="1">
        <a:defRPr sz="1984" kern="1200">
          <a:solidFill>
            <a:schemeClr val="tx1"/>
          </a:solidFill>
          <a:latin typeface="+mn-lt"/>
          <a:ea typeface="+mn-ea"/>
          <a:cs typeface="+mn-cs"/>
        </a:defRPr>
      </a:lvl5pPr>
      <a:lvl6pPr marL="2520086" algn="l" defTabSz="1008035" rtl="0" eaLnBrk="1" latinLnBrk="0" hangingPunct="1">
        <a:defRPr sz="1984" kern="1200">
          <a:solidFill>
            <a:schemeClr val="tx1"/>
          </a:solidFill>
          <a:latin typeface="+mn-lt"/>
          <a:ea typeface="+mn-ea"/>
          <a:cs typeface="+mn-cs"/>
        </a:defRPr>
      </a:lvl6pPr>
      <a:lvl7pPr marL="3024104" algn="l" defTabSz="1008035" rtl="0" eaLnBrk="1" latinLnBrk="0" hangingPunct="1">
        <a:defRPr sz="1984" kern="1200">
          <a:solidFill>
            <a:schemeClr val="tx1"/>
          </a:solidFill>
          <a:latin typeface="+mn-lt"/>
          <a:ea typeface="+mn-ea"/>
          <a:cs typeface="+mn-cs"/>
        </a:defRPr>
      </a:lvl7pPr>
      <a:lvl8pPr marL="3528121" algn="l" defTabSz="1008035" rtl="0" eaLnBrk="1" latinLnBrk="0" hangingPunct="1">
        <a:defRPr sz="1984" kern="1200">
          <a:solidFill>
            <a:schemeClr val="tx1"/>
          </a:solidFill>
          <a:latin typeface="+mn-lt"/>
          <a:ea typeface="+mn-ea"/>
          <a:cs typeface="+mn-cs"/>
        </a:defRPr>
      </a:lvl8pPr>
      <a:lvl9pPr marL="4032138" algn="l" defTabSz="1008035"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379744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2.xml"/><Relationship Id="rId7" Type="http://schemas.openxmlformats.org/officeDocument/2006/relationships/image" Target="../media/image1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0554" y="246183"/>
            <a:ext cx="7104380" cy="5122986"/>
          </a:xfrm>
          <a:prstGeom prst="rect">
            <a:avLst/>
          </a:prstGeom>
        </p:spPr>
      </p:pic>
      <p:sp>
        <p:nvSpPr>
          <p:cNvPr id="4" name="CuadroTexto 3"/>
          <p:cNvSpPr txBox="1"/>
          <p:nvPr/>
        </p:nvSpPr>
        <p:spPr>
          <a:xfrm>
            <a:off x="2483984" y="5826722"/>
            <a:ext cx="5457371" cy="738664"/>
          </a:xfrm>
          <a:prstGeom prst="rect">
            <a:avLst/>
          </a:prstGeom>
          <a:noFill/>
        </p:spPr>
        <p:txBody>
          <a:bodyPr wrap="square" rtlCol="0">
            <a:spAutoFit/>
          </a:bodyPr>
          <a:lstStyle/>
          <a:p>
            <a:pPr algn="ctr"/>
            <a:r>
              <a:rPr lang="es-CO" sz="2400" b="1" dirty="0">
                <a:solidFill>
                  <a:srgbClr val="002060"/>
                </a:solidFill>
              </a:rPr>
              <a:t>Pedro Luis Bohórquez Ramírez</a:t>
            </a:r>
          </a:p>
          <a:p>
            <a:pPr algn="ctr"/>
            <a:r>
              <a:rPr lang="es-CO" dirty="0">
                <a:solidFill>
                  <a:srgbClr val="002060"/>
                </a:solidFill>
              </a:rPr>
              <a:t>Contaduría General de la Nación</a:t>
            </a:r>
          </a:p>
        </p:txBody>
      </p:sp>
    </p:spTree>
    <p:extLst>
      <p:ext uri="{BB962C8B-B14F-4D97-AF65-F5344CB8AC3E}">
        <p14:creationId xmlns:p14="http://schemas.microsoft.com/office/powerpoint/2010/main" val="39622836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33829" y="948707"/>
            <a:ext cx="9420212" cy="1292662"/>
          </a:xfrm>
          <a:prstGeom prst="rect">
            <a:avLst/>
          </a:prstGeom>
          <a:solidFill>
            <a:schemeClr val="accent6">
              <a:lumMod val="20000"/>
              <a:lumOff val="80000"/>
            </a:schemeClr>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44500" indent="-444500" algn="ctr">
              <a:spcAft>
                <a:spcPct val="35000"/>
              </a:spcAft>
              <a:buSzPct val="90000"/>
            </a:pPr>
            <a:r>
              <a:rPr lang="es-ES" sz="2600" b="1" dirty="0">
                <a:effectLst>
                  <a:outerShdw blurRad="38100" dist="38100" dir="2700000" algn="tl">
                    <a:srgbClr val="000000">
                      <a:alpha val="43137"/>
                    </a:srgbClr>
                  </a:outerShdw>
                </a:effectLst>
                <a:latin typeface="Calibri" pitchFamily="34" charset="0"/>
              </a:rPr>
              <a:t>MARCO NORMATIVO PARA EMPRESAS QUE COTIZAN EN EL MERCADO DE VALORES, O QUE CAPTAN O ADMINISTRAN AHORRO DEL PÚBLICO (RESOLUCIÓN 037/17) </a:t>
            </a:r>
          </a:p>
        </p:txBody>
      </p:sp>
      <p:sp>
        <p:nvSpPr>
          <p:cNvPr id="5" name="AutoShape 4"/>
          <p:cNvSpPr>
            <a:spLocks noChangeArrowheads="1"/>
          </p:cNvSpPr>
          <p:nvPr/>
        </p:nvSpPr>
        <p:spPr bwMode="auto">
          <a:xfrm>
            <a:off x="619580" y="2340794"/>
            <a:ext cx="9003829" cy="444377"/>
          </a:xfrm>
          <a:prstGeom prst="roundRect">
            <a:avLst>
              <a:gd name="adj" fmla="val 21667"/>
            </a:avLst>
          </a:prstGeom>
          <a:gradFill rotWithShape="1">
            <a:gsLst>
              <a:gs pos="0">
                <a:srgbClr val="BDC9AF"/>
              </a:gs>
              <a:gs pos="100000">
                <a:srgbClr val="FFFFFF"/>
              </a:gs>
            </a:gsLst>
            <a:lin ang="2700000" scaled="1"/>
          </a:gradFill>
          <a:ln w="50800" algn="ctr">
            <a:solidFill>
              <a:schemeClr val="tx1"/>
            </a:solidFill>
            <a:round/>
            <a:headEnd/>
            <a:tailEnd/>
          </a:ln>
          <a:effectLst>
            <a:glow rad="63500">
              <a:schemeClr val="accent6">
                <a:satMod val="175000"/>
                <a:alpha val="40000"/>
              </a:schemeClr>
            </a:glow>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 r o n o g r a m a</a:t>
            </a:r>
            <a:endParaRPr lang="es-ES" sz="2800" kern="0" dirty="0">
              <a:solidFill>
                <a:schemeClr val="tx2"/>
              </a:solidFill>
              <a:latin typeface="Calibri" pitchFamily="34" charset="0"/>
            </a:endParaRPr>
          </a:p>
        </p:txBody>
      </p:sp>
      <p:sp>
        <p:nvSpPr>
          <p:cNvPr id="6" name="5 Rectángulo"/>
          <p:cNvSpPr/>
          <p:nvPr/>
        </p:nvSpPr>
        <p:spPr>
          <a:xfrm>
            <a:off x="543378" y="3214359"/>
            <a:ext cx="2635250" cy="914400"/>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900" b="1" kern="0" dirty="0">
                <a:solidFill>
                  <a:sysClr val="window" lastClr="FFFFFF"/>
                </a:solidFill>
                <a:latin typeface="Calibri"/>
                <a:cs typeface="+mn-cs"/>
              </a:rPr>
              <a:t>PERÍODO DE PREPARACIÓN OBLIGATORIA</a:t>
            </a:r>
          </a:p>
        </p:txBody>
      </p:sp>
      <p:sp>
        <p:nvSpPr>
          <p:cNvPr id="7" name="6 Rectángulo"/>
          <p:cNvSpPr/>
          <p:nvPr/>
        </p:nvSpPr>
        <p:spPr>
          <a:xfrm>
            <a:off x="3766457" y="3214359"/>
            <a:ext cx="2933779" cy="914400"/>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2200" b="1" kern="0" dirty="0">
                <a:solidFill>
                  <a:schemeClr val="bg1"/>
                </a:solidFill>
                <a:latin typeface="Calibri"/>
                <a:cs typeface="+mn-cs"/>
              </a:rPr>
              <a:t>PERÍODO DE TRANSICIÓN </a:t>
            </a:r>
          </a:p>
        </p:txBody>
      </p:sp>
      <p:sp>
        <p:nvSpPr>
          <p:cNvPr id="8" name="7 Rectángulo"/>
          <p:cNvSpPr/>
          <p:nvPr/>
        </p:nvSpPr>
        <p:spPr>
          <a:xfrm>
            <a:off x="7228117" y="3214359"/>
            <a:ext cx="2352211" cy="914400"/>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2000" b="1" kern="0" dirty="0">
                <a:solidFill>
                  <a:sysClr val="window" lastClr="FFFFFF"/>
                </a:solidFill>
                <a:latin typeface="Calibri"/>
                <a:cs typeface="+mn-cs"/>
              </a:rPr>
              <a:t>PERÍODO DE APLICACIÓN </a:t>
            </a:r>
          </a:p>
        </p:txBody>
      </p:sp>
      <p:sp>
        <p:nvSpPr>
          <p:cNvPr id="9" name="8 CuadroTexto"/>
          <p:cNvSpPr txBox="1">
            <a:spLocks noChangeArrowheads="1"/>
          </p:cNvSpPr>
          <p:nvPr/>
        </p:nvSpPr>
        <p:spPr bwMode="auto">
          <a:xfrm>
            <a:off x="511955" y="2781543"/>
            <a:ext cx="29327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0" name="9 CuadroTexto"/>
          <p:cNvSpPr txBox="1">
            <a:spLocks noChangeArrowheads="1"/>
          </p:cNvSpPr>
          <p:nvPr/>
        </p:nvSpPr>
        <p:spPr bwMode="auto">
          <a:xfrm>
            <a:off x="3478937" y="2781543"/>
            <a:ext cx="32208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1" name="10 CuadroTexto"/>
          <p:cNvSpPr txBox="1">
            <a:spLocks noChangeArrowheads="1"/>
          </p:cNvSpPr>
          <p:nvPr/>
        </p:nvSpPr>
        <p:spPr bwMode="auto">
          <a:xfrm>
            <a:off x="7206583" y="2785140"/>
            <a:ext cx="23628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2" name="12 Rectángulo"/>
          <p:cNvSpPr>
            <a:spLocks noChangeArrowheads="1"/>
          </p:cNvSpPr>
          <p:nvPr/>
        </p:nvSpPr>
        <p:spPr bwMode="auto">
          <a:xfrm>
            <a:off x="3665265" y="4744843"/>
            <a:ext cx="3160077" cy="27238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3" name="19 Rectángulo"/>
          <p:cNvSpPr>
            <a:spLocks noChangeArrowheads="1"/>
          </p:cNvSpPr>
          <p:nvPr/>
        </p:nvSpPr>
        <p:spPr bwMode="auto">
          <a:xfrm>
            <a:off x="7217231" y="4746951"/>
            <a:ext cx="2352211"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4" name="20 CuadroTexto"/>
          <p:cNvSpPr txBox="1">
            <a:spLocks noChangeArrowheads="1"/>
          </p:cNvSpPr>
          <p:nvPr/>
        </p:nvSpPr>
        <p:spPr bwMode="auto">
          <a:xfrm>
            <a:off x="485059" y="4753805"/>
            <a:ext cx="2737112" cy="1846659"/>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p>
          <a:p>
            <a:pPr algn="ctr" eaLnBrk="1" fontAlgn="auto" hangingPunct="1">
              <a:spcBef>
                <a:spcPts val="0"/>
              </a:spcBef>
              <a:spcAft>
                <a:spcPts val="0"/>
              </a:spcAft>
              <a:defRPr/>
            </a:pPr>
            <a:endParaRPr lang="es-CO" sz="1900" b="0" kern="0" dirty="0">
              <a:solidFill>
                <a:sysClr val="windowText" lastClr="000000"/>
              </a:solidFill>
              <a:latin typeface="Calibri" pitchFamily="34" charset="0"/>
            </a:endParaRPr>
          </a:p>
        </p:txBody>
      </p:sp>
      <p:sp>
        <p:nvSpPr>
          <p:cNvPr id="15" name="14 Flecha derecha"/>
          <p:cNvSpPr/>
          <p:nvPr/>
        </p:nvSpPr>
        <p:spPr>
          <a:xfrm>
            <a:off x="3291101" y="3574723"/>
            <a:ext cx="413403"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dirty="0">
              <a:solidFill>
                <a:sysClr val="window" lastClr="FFFFFF"/>
              </a:solidFill>
              <a:latin typeface="Calibri"/>
              <a:cs typeface="+mn-cs"/>
            </a:endParaRPr>
          </a:p>
        </p:txBody>
      </p:sp>
      <p:sp>
        <p:nvSpPr>
          <p:cNvPr id="16" name="15 Flecha izquierda y derecha"/>
          <p:cNvSpPr/>
          <p:nvPr/>
        </p:nvSpPr>
        <p:spPr>
          <a:xfrm>
            <a:off x="522842" y="4221950"/>
            <a:ext cx="2655788" cy="43180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7" name="16 Flecha izquierda y derecha"/>
          <p:cNvSpPr/>
          <p:nvPr/>
        </p:nvSpPr>
        <p:spPr>
          <a:xfrm>
            <a:off x="3766456" y="4204372"/>
            <a:ext cx="2981831"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8" name="17 Flecha izquierda y derecha"/>
          <p:cNvSpPr/>
          <p:nvPr/>
        </p:nvSpPr>
        <p:spPr>
          <a:xfrm>
            <a:off x="7217231" y="4210627"/>
            <a:ext cx="2352212" cy="425545"/>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a:lnSpc>
                <a:spcPct val="90000"/>
              </a:lnSpc>
              <a:spcAft>
                <a:spcPct val="35000"/>
              </a:spcAft>
            </a:pPr>
            <a:endParaRPr lang="es-CO" sz="1600" kern="0" dirty="0">
              <a:solidFill>
                <a:sysClr val="window" lastClr="FFFFFF"/>
              </a:solidFill>
              <a:latin typeface="Calibri" panose="020F0502020204030204" pitchFamily="34" charset="0"/>
            </a:endParaRPr>
          </a:p>
        </p:txBody>
      </p:sp>
      <p:sp>
        <p:nvSpPr>
          <p:cNvPr id="19" name="18 Flecha derecha"/>
          <p:cNvSpPr/>
          <p:nvPr/>
        </p:nvSpPr>
        <p:spPr>
          <a:xfrm>
            <a:off x="6748287" y="3606845"/>
            <a:ext cx="413403"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a:endParaRPr lang="es-CO" sz="1500" kern="0" dirty="0">
              <a:solidFill>
                <a:sysClr val="window" lastClr="FFFFFF"/>
              </a:solidFill>
              <a:latin typeface="Calibri"/>
            </a:endParaRPr>
          </a:p>
        </p:txBody>
      </p:sp>
    </p:spTree>
    <p:extLst>
      <p:ext uri="{BB962C8B-B14F-4D97-AF65-F5344CB8AC3E}">
        <p14:creationId xmlns:p14="http://schemas.microsoft.com/office/powerpoint/2010/main" val="1807082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p:cNvSpPr/>
          <p:nvPr/>
        </p:nvSpPr>
        <p:spPr>
          <a:xfrm>
            <a:off x="304802" y="971205"/>
            <a:ext cx="9448800" cy="1246495"/>
          </a:xfrm>
          <a:prstGeom prst="rect">
            <a:avLst/>
          </a:prstGeom>
          <a:solidFill>
            <a:schemeClr val="accent6">
              <a:lumMod val="20000"/>
              <a:lumOff val="80000"/>
            </a:schemeClr>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44500" indent="-444500" algn="ctr">
              <a:spcAft>
                <a:spcPct val="35000"/>
              </a:spcAft>
              <a:buSzPct val="90000"/>
            </a:pPr>
            <a:r>
              <a:rPr lang="es-ES" sz="2500" b="1" dirty="0">
                <a:effectLst>
                  <a:outerShdw blurRad="38100" dist="38100" dir="2700000" algn="tl">
                    <a:srgbClr val="000000">
                      <a:alpha val="43137"/>
                    </a:srgbClr>
                  </a:outerShdw>
                </a:effectLst>
                <a:latin typeface="Calibri" pitchFamily="34" charset="0"/>
              </a:rPr>
              <a:t>MARCO NORMATIVO PARA EMPRESAS QUE NO COTIZAN EN EL MERCADO DE VALORES, Y QUE NO CAPTAN NI ADMINISTRAN AHORRO DEL PÚBLICO (RESOLUCIÓN 414/14)</a:t>
            </a:r>
          </a:p>
        </p:txBody>
      </p:sp>
      <p:sp>
        <p:nvSpPr>
          <p:cNvPr id="39" name="8 CuadroTexto"/>
          <p:cNvSpPr txBox="1">
            <a:spLocks noChangeArrowheads="1"/>
          </p:cNvSpPr>
          <p:nvPr/>
        </p:nvSpPr>
        <p:spPr bwMode="auto">
          <a:xfrm>
            <a:off x="1795203" y="2690281"/>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40" name="10 CuadroTexto"/>
          <p:cNvSpPr txBox="1">
            <a:spLocks noChangeArrowheads="1"/>
          </p:cNvSpPr>
          <p:nvPr/>
        </p:nvSpPr>
        <p:spPr bwMode="auto">
          <a:xfrm>
            <a:off x="4677910" y="2647890"/>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41" name="10 CuadroTexto"/>
          <p:cNvSpPr txBox="1">
            <a:spLocks noChangeArrowheads="1"/>
          </p:cNvSpPr>
          <p:nvPr/>
        </p:nvSpPr>
        <p:spPr bwMode="auto">
          <a:xfrm>
            <a:off x="7356697" y="2647890"/>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42" name="134 Rectángulo"/>
          <p:cNvSpPr/>
          <p:nvPr/>
        </p:nvSpPr>
        <p:spPr>
          <a:xfrm>
            <a:off x="1214954" y="3151946"/>
            <a:ext cx="2313492"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43" name="135 Rectángulo"/>
          <p:cNvSpPr/>
          <p:nvPr/>
        </p:nvSpPr>
        <p:spPr>
          <a:xfrm>
            <a:off x="4161649" y="3141060"/>
            <a:ext cx="2241530" cy="877501"/>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44" name="136 Rectángulo"/>
          <p:cNvSpPr/>
          <p:nvPr/>
        </p:nvSpPr>
        <p:spPr>
          <a:xfrm>
            <a:off x="7051785" y="3151946"/>
            <a:ext cx="2267735"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a:lnSpc>
                <a:spcPct val="90000"/>
              </a:lnSpc>
              <a:spcAft>
                <a:spcPct val="35000"/>
              </a:spcAft>
              <a:defRPr/>
            </a:pPr>
            <a:r>
              <a:rPr lang="es-CO" b="1" kern="0" dirty="0">
                <a:latin typeface="Calibri" panose="020F0502020204030204" pitchFamily="34" charset="0"/>
              </a:rPr>
              <a:t>PERÍODO DE APLICACIÓN </a:t>
            </a:r>
          </a:p>
        </p:txBody>
      </p:sp>
      <p:sp>
        <p:nvSpPr>
          <p:cNvPr id="45" name="12 Rectángulo"/>
          <p:cNvSpPr>
            <a:spLocks noChangeArrowheads="1"/>
          </p:cNvSpPr>
          <p:nvPr/>
        </p:nvSpPr>
        <p:spPr bwMode="auto">
          <a:xfrm>
            <a:off x="3883434" y="4589466"/>
            <a:ext cx="2913825" cy="286232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46" name="19 Rectángulo"/>
          <p:cNvSpPr>
            <a:spLocks noChangeArrowheads="1"/>
          </p:cNvSpPr>
          <p:nvPr/>
        </p:nvSpPr>
        <p:spPr bwMode="auto">
          <a:xfrm>
            <a:off x="7051785" y="4608410"/>
            <a:ext cx="2267734"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defRPr/>
            </a:pPr>
            <a:r>
              <a:rPr lang="es-ES" sz="2000" b="1" kern="0" dirty="0">
                <a:solidFill>
                  <a:sysClr val="windowText" lastClr="000000"/>
                </a:solidFill>
                <a:latin typeface="Calibri" panose="020F0502020204030204" pitchFamily="34" charset="0"/>
              </a:rPr>
              <a:t>Para todos los efectos, aplicación del nuevo marco normativo </a:t>
            </a:r>
            <a:r>
              <a:rPr lang="es-CO" sz="2000" b="1" kern="0" dirty="0">
                <a:solidFill>
                  <a:sysClr val="windowText" lastClr="000000"/>
                </a:solidFill>
                <a:latin typeface="Calibri" panose="020F0502020204030204" pitchFamily="34" charset="0"/>
              </a:rPr>
              <a:t>anexo a la Resolución 414/14</a:t>
            </a:r>
          </a:p>
        </p:txBody>
      </p:sp>
      <p:sp>
        <p:nvSpPr>
          <p:cNvPr id="47" name="20 CuadroTexto"/>
          <p:cNvSpPr txBox="1">
            <a:spLocks noChangeArrowheads="1"/>
          </p:cNvSpPr>
          <p:nvPr/>
        </p:nvSpPr>
        <p:spPr bwMode="auto">
          <a:xfrm>
            <a:off x="1233233" y="4592196"/>
            <a:ext cx="2295213" cy="193899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000" kern="0" dirty="0">
                <a:solidFill>
                  <a:sysClr val="windowText" lastClr="000000"/>
                </a:solidFill>
                <a:latin typeface="Calibri" panose="020F0502020204030204" pitchFamily="34" charset="0"/>
              </a:rPr>
              <a:t>Actividades de preparación para aplicar el nuevo marco normativo anexo a la Resolución 414/14</a:t>
            </a:r>
          </a:p>
        </p:txBody>
      </p:sp>
      <p:sp>
        <p:nvSpPr>
          <p:cNvPr id="48" name="140 Flecha derecha"/>
          <p:cNvSpPr/>
          <p:nvPr/>
        </p:nvSpPr>
        <p:spPr>
          <a:xfrm>
            <a:off x="3667410" y="3547307"/>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49" name="141 Flecha derecha"/>
          <p:cNvSpPr/>
          <p:nvPr/>
        </p:nvSpPr>
        <p:spPr>
          <a:xfrm>
            <a:off x="6574801" y="3547308"/>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50" name="142 Flecha izquierda y derecha"/>
          <p:cNvSpPr/>
          <p:nvPr/>
        </p:nvSpPr>
        <p:spPr>
          <a:xfrm>
            <a:off x="1233233" y="408829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51" name="143 Flecha izquierda y derecha"/>
          <p:cNvSpPr/>
          <p:nvPr/>
        </p:nvSpPr>
        <p:spPr>
          <a:xfrm>
            <a:off x="4046614" y="4088298"/>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52" name="144 Flecha izquierda y derecha"/>
          <p:cNvSpPr/>
          <p:nvPr/>
        </p:nvSpPr>
        <p:spPr>
          <a:xfrm>
            <a:off x="7036999" y="4088298"/>
            <a:ext cx="2282520"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53" name="AutoShape 4"/>
          <p:cNvSpPr>
            <a:spLocks noChangeArrowheads="1"/>
          </p:cNvSpPr>
          <p:nvPr/>
        </p:nvSpPr>
        <p:spPr bwMode="auto">
          <a:xfrm>
            <a:off x="1214954" y="2313979"/>
            <a:ext cx="8104564" cy="377456"/>
          </a:xfrm>
          <a:prstGeom prst="roundRect">
            <a:avLst>
              <a:gd name="adj" fmla="val 21667"/>
            </a:avLst>
          </a:prstGeom>
          <a:gradFill rotWithShape="1">
            <a:gsLst>
              <a:gs pos="0">
                <a:srgbClr val="BDC9AF"/>
              </a:gs>
              <a:gs pos="100000">
                <a:srgbClr val="FFFFFF"/>
              </a:gs>
            </a:gsLst>
            <a:lin ang="2700000" scaled="1"/>
          </a:gradFill>
          <a:ln w="50800" algn="ctr">
            <a:solidFill>
              <a:schemeClr val="tx1"/>
            </a:solidFill>
            <a:round/>
            <a:headEnd/>
            <a:tailEnd/>
          </a:ln>
          <a:effectLst>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 r o n o g r a m a</a:t>
            </a:r>
          </a:p>
        </p:txBody>
      </p:sp>
    </p:spTree>
    <p:extLst>
      <p:ext uri="{BB962C8B-B14F-4D97-AF65-F5344CB8AC3E}">
        <p14:creationId xmlns:p14="http://schemas.microsoft.com/office/powerpoint/2010/main" val="4024495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500"/>
                                  </p:stCondLst>
                                  <p:childTnLst>
                                    <p:animClr clrSpc="rgb" dir="cw">
                                      <p:cBhvr override="childStyle">
                                        <p:cTn id="6" dur="250" autoRev="1" fill="remove"/>
                                        <p:tgtEl>
                                          <p:spTgt spid="48"/>
                                        </p:tgtEl>
                                        <p:attrNameLst>
                                          <p:attrName>style.color</p:attrName>
                                        </p:attrNameLst>
                                      </p:cBhvr>
                                      <p:to>
                                        <a:schemeClr val="bg1"/>
                                      </p:to>
                                    </p:animClr>
                                    <p:animClr clrSpc="rgb" dir="cw">
                                      <p:cBhvr>
                                        <p:cTn id="7" dur="250" autoRev="1" fill="remove"/>
                                        <p:tgtEl>
                                          <p:spTgt spid="48"/>
                                        </p:tgtEl>
                                        <p:attrNameLst>
                                          <p:attrName>fillcolor</p:attrName>
                                        </p:attrNameLst>
                                      </p:cBhvr>
                                      <p:to>
                                        <a:schemeClr val="bg1"/>
                                      </p:to>
                                    </p:animClr>
                                    <p:set>
                                      <p:cBhvr>
                                        <p:cTn id="8" dur="250" autoRev="1" fill="remove"/>
                                        <p:tgtEl>
                                          <p:spTgt spid="48"/>
                                        </p:tgtEl>
                                        <p:attrNameLst>
                                          <p:attrName>fill.type</p:attrName>
                                        </p:attrNameLst>
                                      </p:cBhvr>
                                      <p:to>
                                        <p:strVal val="solid"/>
                                      </p:to>
                                    </p:set>
                                    <p:set>
                                      <p:cBhvr>
                                        <p:cTn id="9" dur="250" autoRev="1" fill="remove"/>
                                        <p:tgtEl>
                                          <p:spTgt spid="48"/>
                                        </p:tgtEl>
                                        <p:attrNameLst>
                                          <p:attrName>fill.on</p:attrName>
                                        </p:attrNameLst>
                                      </p:cBhvr>
                                      <p:to>
                                        <p:strVal val="true"/>
                                      </p:to>
                                    </p:set>
                                  </p:childTnLst>
                                </p:cTn>
                              </p:par>
                            </p:childTnLst>
                          </p:cTn>
                        </p:par>
                        <p:par>
                          <p:cTn id="10" fill="hold">
                            <p:stCondLst>
                              <p:cond delay="1000"/>
                            </p:stCondLst>
                            <p:childTnLst>
                              <p:par>
                                <p:cTn id="11" presetID="27" presetClass="emph" presetSubtype="0" fill="remove" grpId="0" nodeType="afterEffect">
                                  <p:stCondLst>
                                    <p:cond delay="750"/>
                                  </p:stCondLst>
                                  <p:childTnLst>
                                    <p:animClr clrSpc="rgb" dir="cw">
                                      <p:cBhvr override="childStyle">
                                        <p:cTn id="12" dur="250" autoRev="1" fill="remove"/>
                                        <p:tgtEl>
                                          <p:spTgt spid="49"/>
                                        </p:tgtEl>
                                        <p:attrNameLst>
                                          <p:attrName>style.color</p:attrName>
                                        </p:attrNameLst>
                                      </p:cBhvr>
                                      <p:to>
                                        <a:schemeClr val="bg1"/>
                                      </p:to>
                                    </p:animClr>
                                    <p:animClr clrSpc="rgb" dir="cw">
                                      <p:cBhvr>
                                        <p:cTn id="13" dur="250" autoRev="1" fill="remove"/>
                                        <p:tgtEl>
                                          <p:spTgt spid="49"/>
                                        </p:tgtEl>
                                        <p:attrNameLst>
                                          <p:attrName>fillcolor</p:attrName>
                                        </p:attrNameLst>
                                      </p:cBhvr>
                                      <p:to>
                                        <a:schemeClr val="bg1"/>
                                      </p:to>
                                    </p:animClr>
                                    <p:set>
                                      <p:cBhvr>
                                        <p:cTn id="14" dur="250" autoRev="1" fill="remove"/>
                                        <p:tgtEl>
                                          <p:spTgt spid="49"/>
                                        </p:tgtEl>
                                        <p:attrNameLst>
                                          <p:attrName>fill.type</p:attrName>
                                        </p:attrNameLst>
                                      </p:cBhvr>
                                      <p:to>
                                        <p:strVal val="solid"/>
                                      </p:to>
                                    </p:set>
                                    <p:set>
                                      <p:cBhvr>
                                        <p:cTn id="15" dur="250" autoRev="1" fill="remove"/>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p:cNvSpPr/>
          <p:nvPr/>
        </p:nvSpPr>
        <p:spPr>
          <a:xfrm>
            <a:off x="304802" y="971205"/>
            <a:ext cx="9448800" cy="996427"/>
          </a:xfrm>
          <a:prstGeom prst="rect">
            <a:avLst/>
          </a:prstGeom>
          <a:solidFill>
            <a:schemeClr val="accent6">
              <a:lumMod val="20000"/>
              <a:lumOff val="80000"/>
            </a:schemeClr>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44500" algn="ctr">
              <a:spcAft>
                <a:spcPct val="35000"/>
              </a:spcAft>
              <a:buSzPct val="90000"/>
            </a:pPr>
            <a:r>
              <a:rPr lang="es-ES" sz="2500" b="1" dirty="0">
                <a:effectLst>
                  <a:outerShdw blurRad="38100" dist="38100" dir="2700000" algn="tl">
                    <a:srgbClr val="000000">
                      <a:alpha val="43137"/>
                    </a:srgbClr>
                  </a:outerShdw>
                </a:effectLst>
                <a:latin typeface="Calibri" pitchFamily="34" charset="0"/>
              </a:rPr>
              <a:t>MARCO NORMATIVO PARA ENTIDADES DE GOBIERNO </a:t>
            </a:r>
          </a:p>
          <a:p>
            <a:pPr marL="444500" algn="ctr">
              <a:spcAft>
                <a:spcPct val="35000"/>
              </a:spcAft>
              <a:buSzPct val="90000"/>
            </a:pPr>
            <a:r>
              <a:rPr lang="es-ES" sz="2500" b="1" dirty="0">
                <a:effectLst>
                  <a:outerShdw blurRad="38100" dist="38100" dir="2700000" algn="tl">
                    <a:srgbClr val="000000">
                      <a:alpha val="43137"/>
                    </a:srgbClr>
                  </a:outerShdw>
                </a:effectLst>
                <a:latin typeface="Calibri" pitchFamily="34" charset="0"/>
              </a:rPr>
              <a:t>(RESOLUCIÓN 533/15)</a:t>
            </a:r>
          </a:p>
        </p:txBody>
      </p:sp>
      <p:sp>
        <p:nvSpPr>
          <p:cNvPr id="39" name="8 CuadroTexto"/>
          <p:cNvSpPr txBox="1">
            <a:spLocks noChangeArrowheads="1"/>
          </p:cNvSpPr>
          <p:nvPr/>
        </p:nvSpPr>
        <p:spPr bwMode="auto">
          <a:xfrm>
            <a:off x="1808246" y="2690281"/>
            <a:ext cx="1962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2015 - 2017</a:t>
            </a:r>
          </a:p>
        </p:txBody>
      </p:sp>
      <p:sp>
        <p:nvSpPr>
          <p:cNvPr id="41" name="10 CuadroTexto"/>
          <p:cNvSpPr txBox="1">
            <a:spLocks noChangeArrowheads="1"/>
          </p:cNvSpPr>
          <p:nvPr/>
        </p:nvSpPr>
        <p:spPr bwMode="auto">
          <a:xfrm>
            <a:off x="6760805" y="2647890"/>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2018</a:t>
            </a:r>
          </a:p>
        </p:txBody>
      </p:sp>
      <p:sp>
        <p:nvSpPr>
          <p:cNvPr id="42" name="134 Rectángulo"/>
          <p:cNvSpPr/>
          <p:nvPr/>
        </p:nvSpPr>
        <p:spPr>
          <a:xfrm>
            <a:off x="975818" y="3151946"/>
            <a:ext cx="3508110"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2000" b="1" kern="0" dirty="0">
                <a:latin typeface="Calibri" panose="020F0502020204030204" pitchFamily="34" charset="0"/>
                <a:cs typeface="+mn-cs"/>
              </a:rPr>
              <a:t>PERÍODO DE PREPARACIÓN OBLIGATORIA</a:t>
            </a:r>
          </a:p>
        </p:txBody>
      </p:sp>
      <p:sp>
        <p:nvSpPr>
          <p:cNvPr id="44" name="136 Rectángulo"/>
          <p:cNvSpPr/>
          <p:nvPr/>
        </p:nvSpPr>
        <p:spPr>
          <a:xfrm>
            <a:off x="5486401" y="3151946"/>
            <a:ext cx="383312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a:lnSpc>
                <a:spcPct val="90000"/>
              </a:lnSpc>
              <a:spcAft>
                <a:spcPct val="35000"/>
              </a:spcAft>
              <a:defRPr/>
            </a:pPr>
            <a:r>
              <a:rPr lang="es-CO" sz="2000" b="1" kern="0" dirty="0">
                <a:latin typeface="Calibri" panose="020F0502020204030204" pitchFamily="34" charset="0"/>
              </a:rPr>
              <a:t>PERÍODO DE APLICACIÓN </a:t>
            </a:r>
          </a:p>
        </p:txBody>
      </p:sp>
      <p:sp>
        <p:nvSpPr>
          <p:cNvPr id="46" name="19 Rectángulo"/>
          <p:cNvSpPr>
            <a:spLocks noChangeArrowheads="1"/>
          </p:cNvSpPr>
          <p:nvPr/>
        </p:nvSpPr>
        <p:spPr bwMode="auto">
          <a:xfrm>
            <a:off x="5486400" y="4695035"/>
            <a:ext cx="3833119" cy="203132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fontAlgn="auto">
              <a:spcBef>
                <a:spcPts val="0"/>
              </a:spcBef>
              <a:spcAft>
                <a:spcPts val="0"/>
              </a:spcAft>
              <a:buAutoNum type="arabicPeriod"/>
              <a:defRPr/>
            </a:pPr>
            <a:r>
              <a:rPr lang="es-ES" sz="2100" b="1" kern="0" dirty="0">
                <a:solidFill>
                  <a:sysClr val="windowText" lastClr="000000"/>
                </a:solidFill>
              </a:rPr>
              <a:t>Enero 1: Determinación de saldos iniciales</a:t>
            </a:r>
            <a:r>
              <a:rPr lang="es-CO" sz="2100" b="1" kern="0" dirty="0">
                <a:solidFill>
                  <a:sysClr val="windowText" lastClr="000000"/>
                </a:solidFill>
              </a:rPr>
              <a:t>.</a:t>
            </a:r>
          </a:p>
          <a:p>
            <a:pPr marL="457200" indent="-457200" fontAlgn="auto">
              <a:spcBef>
                <a:spcPts val="0"/>
              </a:spcBef>
              <a:spcAft>
                <a:spcPts val="0"/>
              </a:spcAft>
              <a:buAutoNum type="arabicPeriod"/>
              <a:defRPr/>
            </a:pPr>
            <a:r>
              <a:rPr lang="es-ES" sz="2100" b="1" kern="0" dirty="0">
                <a:solidFill>
                  <a:sysClr val="windowText" lastClr="000000"/>
                </a:solidFill>
                <a:latin typeface="Calibri" panose="020F0502020204030204" pitchFamily="34" charset="0"/>
              </a:rPr>
              <a:t>Para todos los efectos, aplicación del nuevo marco normativo </a:t>
            </a:r>
            <a:r>
              <a:rPr lang="es-CO" sz="2100" b="1" kern="0" dirty="0">
                <a:solidFill>
                  <a:sysClr val="windowText" lastClr="000000"/>
                </a:solidFill>
                <a:latin typeface="Calibri" panose="020F0502020204030204" pitchFamily="34" charset="0"/>
              </a:rPr>
              <a:t>anexo a la Resolución 533/15</a:t>
            </a:r>
          </a:p>
        </p:txBody>
      </p:sp>
      <p:sp>
        <p:nvSpPr>
          <p:cNvPr id="47" name="20 CuadroTexto"/>
          <p:cNvSpPr txBox="1">
            <a:spLocks noChangeArrowheads="1"/>
          </p:cNvSpPr>
          <p:nvPr/>
        </p:nvSpPr>
        <p:spPr bwMode="auto">
          <a:xfrm>
            <a:off x="1003537" y="4688446"/>
            <a:ext cx="3480392" cy="1708160"/>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la determinación de los saldos iniciales y para aplicar el nuevo marco normativo anexo a la Resolución 533/15</a:t>
            </a:r>
          </a:p>
        </p:txBody>
      </p:sp>
      <p:sp>
        <p:nvSpPr>
          <p:cNvPr id="48" name="140 Flecha derecha"/>
          <p:cNvSpPr/>
          <p:nvPr/>
        </p:nvSpPr>
        <p:spPr>
          <a:xfrm>
            <a:off x="4818098" y="3495937"/>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50" name="142 Flecha izquierda y derecha"/>
          <p:cNvSpPr/>
          <p:nvPr/>
        </p:nvSpPr>
        <p:spPr>
          <a:xfrm>
            <a:off x="1003537" y="4117173"/>
            <a:ext cx="3480392"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52" name="144 Flecha izquierda y derecha"/>
          <p:cNvSpPr/>
          <p:nvPr/>
        </p:nvSpPr>
        <p:spPr>
          <a:xfrm>
            <a:off x="5461408" y="4117173"/>
            <a:ext cx="3858111"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53" name="AutoShape 4"/>
          <p:cNvSpPr>
            <a:spLocks noChangeArrowheads="1"/>
          </p:cNvSpPr>
          <p:nvPr/>
        </p:nvSpPr>
        <p:spPr bwMode="auto">
          <a:xfrm>
            <a:off x="975817" y="2246604"/>
            <a:ext cx="8343701" cy="377456"/>
          </a:xfrm>
          <a:prstGeom prst="roundRect">
            <a:avLst>
              <a:gd name="adj" fmla="val 21667"/>
            </a:avLst>
          </a:prstGeom>
          <a:gradFill rotWithShape="1">
            <a:gsLst>
              <a:gs pos="0">
                <a:srgbClr val="BDC9AF"/>
              </a:gs>
              <a:gs pos="100000">
                <a:srgbClr val="FFFFFF"/>
              </a:gs>
            </a:gsLst>
            <a:lin ang="2700000" scaled="1"/>
          </a:gradFill>
          <a:ln w="50800" algn="ctr">
            <a:solidFill>
              <a:schemeClr val="tx1"/>
            </a:solidFill>
            <a:round/>
            <a:headEnd/>
            <a:tailEnd/>
          </a:ln>
          <a:effectLst>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 r o n o g r a m a</a:t>
            </a:r>
          </a:p>
        </p:txBody>
      </p:sp>
    </p:spTree>
    <p:extLst>
      <p:ext uri="{BB962C8B-B14F-4D97-AF65-F5344CB8AC3E}">
        <p14:creationId xmlns:p14="http://schemas.microsoft.com/office/powerpoint/2010/main" val="4194831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500"/>
                                  </p:stCondLst>
                                  <p:childTnLst>
                                    <p:animClr clrSpc="rgb" dir="cw">
                                      <p:cBhvr override="childStyle">
                                        <p:cTn id="6" dur="250" autoRev="1" fill="remove"/>
                                        <p:tgtEl>
                                          <p:spTgt spid="48"/>
                                        </p:tgtEl>
                                        <p:attrNameLst>
                                          <p:attrName>style.color</p:attrName>
                                        </p:attrNameLst>
                                      </p:cBhvr>
                                      <p:to>
                                        <a:schemeClr val="bg1"/>
                                      </p:to>
                                    </p:animClr>
                                    <p:animClr clrSpc="rgb" dir="cw">
                                      <p:cBhvr>
                                        <p:cTn id="7" dur="250" autoRev="1" fill="remove"/>
                                        <p:tgtEl>
                                          <p:spTgt spid="48"/>
                                        </p:tgtEl>
                                        <p:attrNameLst>
                                          <p:attrName>fillcolor</p:attrName>
                                        </p:attrNameLst>
                                      </p:cBhvr>
                                      <p:to>
                                        <a:schemeClr val="bg1"/>
                                      </p:to>
                                    </p:animClr>
                                    <p:set>
                                      <p:cBhvr>
                                        <p:cTn id="8" dur="250" autoRev="1" fill="remove"/>
                                        <p:tgtEl>
                                          <p:spTgt spid="48"/>
                                        </p:tgtEl>
                                        <p:attrNameLst>
                                          <p:attrName>fill.type</p:attrName>
                                        </p:attrNameLst>
                                      </p:cBhvr>
                                      <p:to>
                                        <p:strVal val="solid"/>
                                      </p:to>
                                    </p:set>
                                    <p:set>
                                      <p:cBhvr>
                                        <p:cTn id="9" dur="250" autoRev="1" fill="remove"/>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1453" y="0"/>
            <a:ext cx="10092078" cy="7740650"/>
          </a:xfrm>
          <a:prstGeom prst="rect">
            <a:avLst/>
          </a:prstGeom>
        </p:spPr>
      </p:pic>
      <p:sp>
        <p:nvSpPr>
          <p:cNvPr id="10" name="9 Flecha abajo"/>
          <p:cNvSpPr/>
          <p:nvPr/>
        </p:nvSpPr>
        <p:spPr bwMode="auto">
          <a:xfrm>
            <a:off x="6404681" y="2104052"/>
            <a:ext cx="690991" cy="1224136"/>
          </a:xfrm>
          <a:prstGeom prst="downArrow">
            <a:avLst>
              <a:gd name="adj1" fmla="val 50000"/>
              <a:gd name="adj2" fmla="val 53605"/>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
        <p:nvSpPr>
          <p:cNvPr id="11" name="10 Rectángulo"/>
          <p:cNvSpPr/>
          <p:nvPr/>
        </p:nvSpPr>
        <p:spPr bwMode="auto">
          <a:xfrm>
            <a:off x="5758544" y="3454626"/>
            <a:ext cx="3842656" cy="3577580"/>
          </a:xfrm>
          <a:prstGeom prst="rect">
            <a:avLst/>
          </a:prstGeom>
          <a:solidFill>
            <a:srgbClr val="378D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solidFill>
                  <a:schemeClr val="bg1"/>
                </a:solidFill>
                <a:latin typeface="Times New Roman" pitchFamily="18" charset="0"/>
              </a:rPr>
              <a:t>RESOLUCIÓN 533</a:t>
            </a:r>
          </a:p>
          <a:p>
            <a:pPr marL="0" marR="0" indent="0" algn="ctr" defTabSz="914400" rtl="0" eaLnBrk="0" fontAlgn="base" latinLnBrk="0" hangingPunct="0">
              <a:lnSpc>
                <a:spcPct val="100000"/>
              </a:lnSpc>
              <a:spcBef>
                <a:spcPct val="0"/>
              </a:spcBef>
              <a:spcAft>
                <a:spcPct val="0"/>
              </a:spcAft>
              <a:buClrTx/>
              <a:buSzTx/>
              <a:buFontTx/>
              <a:buNone/>
              <a:tabLst/>
            </a:pPr>
            <a:r>
              <a:rPr lang="es-CO" sz="2800" b="1" dirty="0">
                <a:solidFill>
                  <a:schemeClr val="bg1"/>
                </a:solidFill>
                <a:latin typeface="Times New Roman" pitchFamily="18" charset="0"/>
              </a:rPr>
              <a:t> </a:t>
            </a:r>
            <a:r>
              <a:rPr lang="es-CO" sz="2000" b="1" dirty="0">
                <a:solidFill>
                  <a:schemeClr val="bg1"/>
                </a:solidFill>
                <a:latin typeface="Times New Roman" pitchFamily="18" charset="0"/>
              </a:rPr>
              <a:t>(8-10-15) </a:t>
            </a:r>
          </a:p>
          <a:p>
            <a:pPr marL="0" marR="0" indent="0" algn="ctr" defTabSz="914400" rtl="0" eaLnBrk="0" fontAlgn="base" latinLnBrk="0" hangingPunct="0">
              <a:lnSpc>
                <a:spcPct val="100000"/>
              </a:lnSpc>
              <a:spcBef>
                <a:spcPct val="0"/>
              </a:spcBef>
              <a:spcAft>
                <a:spcPct val="0"/>
              </a:spcAft>
              <a:buClrTx/>
              <a:buSzTx/>
              <a:buFontTx/>
              <a:buNone/>
              <a:tabLst/>
            </a:pPr>
            <a:r>
              <a:rPr lang="es-CO" sz="2600" b="1" dirty="0">
                <a:solidFill>
                  <a:schemeClr val="bg1"/>
                </a:solidFill>
                <a:latin typeface="Times New Roman" pitchFamily="18" charset="0"/>
              </a:rPr>
              <a:t>Incorpora en el Régimen de Contabilidad Pública, el Marco Normativo Aplicable a Entidades de Gobierno </a:t>
            </a:r>
            <a:endParaRPr kumimoji="0" lang="es-CO" sz="2600" b="1" i="0" u="none" strike="noStrike" cap="none" normalizeH="0" baseline="0" dirty="0">
              <a:ln>
                <a:noFill/>
              </a:ln>
              <a:solidFill>
                <a:schemeClr val="bg1"/>
              </a:solidFill>
              <a:effectLst/>
              <a:latin typeface="Times New Roman" pitchFamily="18" charset="0"/>
            </a:endParaRPr>
          </a:p>
        </p:txBody>
      </p:sp>
      <p:pic>
        <p:nvPicPr>
          <p:cNvPr id="12" name="Picture 2" descr="D:\BACKUP 03 MARZO 2016\Desktop\Nueva carpeta\Gobiern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686" y="3454626"/>
            <a:ext cx="5442857" cy="3577580"/>
          </a:xfrm>
          <a:prstGeom prst="rect">
            <a:avLst/>
          </a:prstGeom>
          <a:noFill/>
          <a:extLst>
            <a:ext uri="{909E8E84-426E-40DD-AFC4-6F175D3DCCD1}">
              <a14:hiddenFill xmlns:a14="http://schemas.microsoft.com/office/drawing/2010/main">
                <a:solidFill>
                  <a:srgbClr val="FFFFFF"/>
                </a:solidFill>
              </a14:hiddenFill>
            </a:ext>
          </a:extLst>
        </p:spPr>
      </p:pic>
      <p:sp>
        <p:nvSpPr>
          <p:cNvPr id="13" name="12 Flecha abajo"/>
          <p:cNvSpPr/>
          <p:nvPr/>
        </p:nvSpPr>
        <p:spPr bwMode="auto">
          <a:xfrm>
            <a:off x="2657142" y="2082280"/>
            <a:ext cx="720080" cy="1224136"/>
          </a:xfrm>
          <a:prstGeom prst="downArrow">
            <a:avLst>
              <a:gd name="adj1" fmla="val 50000"/>
              <a:gd name="adj2" fmla="val 53605"/>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pic>
        <p:nvPicPr>
          <p:cNvPr id="8"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8165" y="964864"/>
            <a:ext cx="2664296" cy="2489762"/>
          </a:xfrm>
          <a:prstGeom prst="ellipse">
            <a:avLst/>
          </a:prstGeom>
        </p:spPr>
      </p:pic>
    </p:spTree>
    <p:extLst>
      <p:ext uri="{BB962C8B-B14F-4D97-AF65-F5344CB8AC3E}">
        <p14:creationId xmlns:p14="http://schemas.microsoft.com/office/powerpoint/2010/main" val="2486214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29913" y="1058241"/>
            <a:ext cx="9180512" cy="980737"/>
          </a:xfrm>
          <a:prstGeom prst="rect">
            <a:avLst/>
          </a:prstGeom>
          <a:solidFill>
            <a:schemeClr val="bg1">
              <a:lumMod val="75000"/>
            </a:schemeClr>
          </a:solidFill>
          <a:ln>
            <a:solidFill>
              <a:schemeClr val="accent5"/>
            </a:solidFill>
          </a:ln>
          <a:effectLst>
            <a:glow rad="63500">
              <a:schemeClr val="accent5">
                <a:satMod val="175000"/>
                <a:alpha val="40000"/>
              </a:schemeClr>
            </a:glow>
          </a:effectLst>
        </p:spPr>
        <p:txBody>
          <a:bodyPr>
            <a:noAutofit/>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dirty="0">
                <a:solidFill>
                  <a:schemeClr val="tx1"/>
                </a:solidFill>
              </a:rPr>
              <a:t>¿Por qué se dio la Modificación del Cronograma </a:t>
            </a:r>
          </a:p>
          <a:p>
            <a:r>
              <a:rPr lang="es-CO" dirty="0">
                <a:solidFill>
                  <a:schemeClr val="tx1"/>
                </a:solidFill>
              </a:rPr>
              <a:t>de Implementación?</a:t>
            </a:r>
          </a:p>
        </p:txBody>
      </p:sp>
      <p:graphicFrame>
        <p:nvGraphicFramePr>
          <p:cNvPr id="3" name="Diagrama 11"/>
          <p:cNvGraphicFramePr/>
          <p:nvPr>
            <p:extLst>
              <p:ext uri="{D42A27DB-BD31-4B8C-83A1-F6EECF244321}">
                <p14:modId xmlns:p14="http://schemas.microsoft.com/office/powerpoint/2010/main" val="4200243191"/>
              </p:ext>
            </p:extLst>
          </p:nvPr>
        </p:nvGraphicFramePr>
        <p:xfrm>
          <a:off x="391887" y="2181949"/>
          <a:ext cx="9307300" cy="5307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3098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1886" y="1464368"/>
            <a:ext cx="3342878" cy="4555093"/>
          </a:xfrm>
          <a:prstGeom prst="rect">
            <a:avLst/>
          </a:prstGeom>
          <a:solidFill>
            <a:schemeClr val="bg1">
              <a:lumMod val="75000"/>
            </a:schemeClr>
          </a:solidFill>
          <a:ln>
            <a:solidFill>
              <a:schemeClr val="tx1"/>
            </a:solidFill>
          </a:ln>
          <a:effectLst>
            <a:glow rad="101600">
              <a:schemeClr val="accent5">
                <a:satMod val="175000"/>
                <a:alpha val="40000"/>
              </a:schemeClr>
            </a:glow>
          </a:effectLst>
        </p:spPr>
        <p:txBody>
          <a:bodyPr wrap="square">
            <a:spAutoFit/>
          </a:bodyPr>
          <a:lstStyle/>
          <a:p>
            <a:pPr algn="ctr"/>
            <a:r>
              <a:rPr lang="es-CO" sz="2800" b="1" dirty="0"/>
              <a:t>LEY 1819  </a:t>
            </a:r>
          </a:p>
          <a:p>
            <a:pPr algn="ctr"/>
            <a:r>
              <a:rPr lang="es-CO" sz="2800" b="1" dirty="0"/>
              <a:t>(29-12-16)</a:t>
            </a:r>
          </a:p>
          <a:p>
            <a:endParaRPr lang="es-CO" dirty="0"/>
          </a:p>
          <a:p>
            <a:pPr algn="just"/>
            <a:r>
              <a:rPr lang="es-CO" sz="2400" b="1" dirty="0"/>
              <a:t>Por medio de la cual se adopta una reforma tributaria estructural, se fortalecen los mecanismos para la lucha contra la evasión y la elusión fiscal, y se dictan otras disposiciones.</a:t>
            </a:r>
          </a:p>
        </p:txBody>
      </p:sp>
      <p:sp>
        <p:nvSpPr>
          <p:cNvPr id="3" name="2 CuadroTexto"/>
          <p:cNvSpPr txBox="1"/>
          <p:nvPr/>
        </p:nvSpPr>
        <p:spPr>
          <a:xfrm>
            <a:off x="4400124" y="1546266"/>
            <a:ext cx="5311303" cy="5016758"/>
          </a:xfrm>
          <a:prstGeom prst="rect">
            <a:avLst/>
          </a:prstGeom>
          <a:solidFill>
            <a:schemeClr val="bg2">
              <a:lumMod val="60000"/>
              <a:lumOff val="40000"/>
            </a:schemeClr>
          </a:solidFill>
          <a:ln>
            <a:solidFill>
              <a:schemeClr val="tx1"/>
            </a:solidFill>
          </a:ln>
          <a:effectLst>
            <a:glow rad="101600">
              <a:schemeClr val="accent5">
                <a:satMod val="175000"/>
                <a:alpha val="40000"/>
              </a:schemeClr>
            </a:glow>
          </a:effectLst>
        </p:spPr>
        <p:txBody>
          <a:bodyPr wrap="square" rtlCol="0">
            <a:spAutoFit/>
          </a:bodyPr>
          <a:lstStyle/>
          <a:p>
            <a:pPr algn="ctr"/>
            <a:r>
              <a:rPr lang="es-CO" sz="2800" b="1" dirty="0"/>
              <a:t>ARTÍCULO 355. SANEAMIENTO </a:t>
            </a:r>
          </a:p>
          <a:p>
            <a:pPr algn="ctr"/>
            <a:r>
              <a:rPr lang="es-CO" sz="2800" b="1" dirty="0"/>
              <a:t>  CONTABLE </a:t>
            </a:r>
          </a:p>
          <a:p>
            <a:pPr algn="just"/>
            <a:r>
              <a:rPr lang="es-CO" sz="2400" b="1" dirty="0"/>
              <a:t>Las entidades territoriales deberán adelantar el proceso de depuración contable a que se refiere el artículo 59 de la Ley 1739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4" name="3 Flecha curvada hacia arriba"/>
          <p:cNvSpPr/>
          <p:nvPr/>
        </p:nvSpPr>
        <p:spPr bwMode="auto">
          <a:xfrm rot="316080">
            <a:off x="2170778" y="6432463"/>
            <a:ext cx="4451564" cy="923992"/>
          </a:xfrm>
          <a:prstGeom prst="curvedUpArrow">
            <a:avLst/>
          </a:prstGeom>
          <a:solidFill>
            <a:schemeClr val="tx1">
              <a:lumMod val="95000"/>
              <a:lumOff val="5000"/>
            </a:schemeClr>
          </a:solidFill>
          <a:ln w="9525" cap="flat" cmpd="sng" algn="ctr">
            <a:solidFill>
              <a:schemeClr val="bg1"/>
            </a:solidFill>
            <a:prstDash val="solid"/>
            <a:round/>
            <a:headEnd type="none" w="med" len="med"/>
            <a:tailEnd type="none" w="med" len="med"/>
          </a:ln>
          <a:effectLst>
            <a:glow rad="63500">
              <a:schemeClr val="accent5">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03032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07888" y="1032362"/>
            <a:ext cx="7325803" cy="789542"/>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sz="3600" kern="0" dirty="0">
                <a:solidFill>
                  <a:schemeClr val="tx1"/>
                </a:solidFill>
              </a:rPr>
              <a:t>Importancia del Saneamiento Contable</a:t>
            </a:r>
          </a:p>
        </p:txBody>
      </p:sp>
      <p:graphicFrame>
        <p:nvGraphicFramePr>
          <p:cNvPr id="3" name="Diagrama 6"/>
          <p:cNvGraphicFramePr/>
          <p:nvPr>
            <p:extLst>
              <p:ext uri="{D42A27DB-BD31-4B8C-83A1-F6EECF244321}">
                <p14:modId xmlns:p14="http://schemas.microsoft.com/office/powerpoint/2010/main" val="2895609548"/>
              </p:ext>
            </p:extLst>
          </p:nvPr>
        </p:nvGraphicFramePr>
        <p:xfrm>
          <a:off x="-462" y="1562719"/>
          <a:ext cx="6156685" cy="5725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3 Grupo"/>
          <p:cNvGrpSpPr/>
          <p:nvPr/>
        </p:nvGrpSpPr>
        <p:grpSpPr>
          <a:xfrm>
            <a:off x="4680057" y="6020822"/>
            <a:ext cx="5019114" cy="1310134"/>
            <a:chOff x="97678" y="2197045"/>
            <a:chExt cx="5338280" cy="2056514"/>
          </a:xfrm>
        </p:grpSpPr>
        <p:sp>
          <p:nvSpPr>
            <p:cNvPr id="5" name="4 Rectángulo redondeado"/>
            <p:cNvSpPr/>
            <p:nvPr/>
          </p:nvSpPr>
          <p:spPr>
            <a:xfrm>
              <a:off x="1178575" y="2197045"/>
              <a:ext cx="4257383" cy="2000973"/>
            </a:xfrm>
            <a:prstGeom prst="roundRect">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5 Rectángulo"/>
            <p:cNvSpPr/>
            <p:nvPr/>
          </p:nvSpPr>
          <p:spPr>
            <a:xfrm>
              <a:off x="97678" y="2447944"/>
              <a:ext cx="5338280" cy="18056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lgn="l" defTabSz="800100">
                <a:lnSpc>
                  <a:spcPct val="90000"/>
                </a:lnSpc>
                <a:spcBef>
                  <a:spcPct val="0"/>
                </a:spcBef>
                <a:spcAft>
                  <a:spcPct val="35000"/>
                </a:spcAft>
              </a:pPr>
              <a:r>
                <a:rPr lang="es-ES" sz="2000" b="1" kern="1200" dirty="0">
                  <a:solidFill>
                    <a:srgbClr val="C00000"/>
                  </a:solidFill>
                </a:rPr>
                <a:t>Garantizar</a:t>
              </a:r>
              <a:r>
                <a:rPr lang="es-ES" sz="2000" b="1" kern="1200" dirty="0"/>
                <a:t> la calidad de la información financiera contenida en los primeros Estados Financieros conforme a la Res. 533 de 2015</a:t>
              </a:r>
            </a:p>
          </p:txBody>
        </p:sp>
      </p:grpSp>
      <p:grpSp>
        <p:nvGrpSpPr>
          <p:cNvPr id="7" name="6 Grupo"/>
          <p:cNvGrpSpPr/>
          <p:nvPr/>
        </p:nvGrpSpPr>
        <p:grpSpPr>
          <a:xfrm>
            <a:off x="4920343" y="2819401"/>
            <a:ext cx="4887685" cy="1709059"/>
            <a:chOff x="-609084" y="2500973"/>
            <a:chExt cx="6032432" cy="2009041"/>
          </a:xfrm>
        </p:grpSpPr>
        <p:sp>
          <p:nvSpPr>
            <p:cNvPr id="8" name="7 Rectángulo redondeado"/>
            <p:cNvSpPr/>
            <p:nvPr/>
          </p:nvSpPr>
          <p:spPr>
            <a:xfrm>
              <a:off x="348646" y="2685689"/>
              <a:ext cx="5074702" cy="1816885"/>
            </a:xfrm>
            <a:prstGeom prst="roundRect">
              <a:avLst>
                <a:gd name="adj" fmla="val 50000"/>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609084" y="2500973"/>
              <a:ext cx="6005561" cy="20090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r>
                <a:rPr lang="es-ES" sz="2100" b="1" dirty="0">
                  <a:solidFill>
                    <a:srgbClr val="C00000"/>
                  </a:solidFill>
                </a:rPr>
                <a:t>Cumpla</a:t>
              </a:r>
              <a:r>
                <a:rPr lang="es-ES" sz="2100" b="1" dirty="0"/>
                <a:t> con las características cualitativas fundamentales de la información financiera: </a:t>
              </a:r>
              <a:r>
                <a:rPr lang="es-ES" sz="2100" b="1" dirty="0">
                  <a:solidFill>
                    <a:srgbClr val="C00000"/>
                  </a:solidFill>
                </a:rPr>
                <a:t>Relevancia y Representación fiel</a:t>
              </a:r>
            </a:p>
          </p:txBody>
        </p:sp>
      </p:grpSp>
      <p:sp>
        <p:nvSpPr>
          <p:cNvPr id="10" name="9 Elipse"/>
          <p:cNvSpPr/>
          <p:nvPr/>
        </p:nvSpPr>
        <p:spPr>
          <a:xfrm>
            <a:off x="5158148" y="1726434"/>
            <a:ext cx="1595573" cy="1368151"/>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1" name="10 Elipse"/>
          <p:cNvSpPr/>
          <p:nvPr/>
        </p:nvSpPr>
        <p:spPr>
          <a:xfrm>
            <a:off x="5544154" y="4665378"/>
            <a:ext cx="1502473" cy="1348188"/>
          </a:xfrm>
          <a:prstGeom prst="ellipse">
            <a:avLst/>
          </a:prstGeom>
          <a:blipFill rotWithShape="1">
            <a:blip r:embed="rId8" cstate="email">
              <a:extLst>
                <a:ext uri="{28A0092B-C50C-407E-A947-70E740481C1C}">
                  <a14:useLocalDpi xmlns:a14="http://schemas.microsoft.com/office/drawing/2010/main"/>
                </a:ext>
              </a:extLst>
            </a:blip>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2" name="11 Elipse"/>
          <p:cNvSpPr/>
          <p:nvPr/>
        </p:nvSpPr>
        <p:spPr bwMode="auto">
          <a:xfrm>
            <a:off x="7091028" y="5096862"/>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3" name="12 Elipse"/>
          <p:cNvSpPr/>
          <p:nvPr/>
        </p:nvSpPr>
        <p:spPr bwMode="auto">
          <a:xfrm>
            <a:off x="7307052" y="4592806"/>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4" name="13 Elipse"/>
          <p:cNvSpPr/>
          <p:nvPr/>
        </p:nvSpPr>
        <p:spPr bwMode="auto">
          <a:xfrm>
            <a:off x="7199378" y="4856637"/>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5" name="14 Elipse"/>
          <p:cNvSpPr/>
          <p:nvPr/>
        </p:nvSpPr>
        <p:spPr bwMode="auto">
          <a:xfrm>
            <a:off x="7696244" y="2183019"/>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6" name="15 Elipse"/>
          <p:cNvSpPr/>
          <p:nvPr/>
        </p:nvSpPr>
        <p:spPr bwMode="auto">
          <a:xfrm>
            <a:off x="7650146" y="2438697"/>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7" name="16 Elipse"/>
          <p:cNvSpPr/>
          <p:nvPr/>
        </p:nvSpPr>
        <p:spPr bwMode="auto">
          <a:xfrm>
            <a:off x="7591087" y="2684563"/>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8" name="17 Elipse"/>
          <p:cNvSpPr/>
          <p:nvPr/>
        </p:nvSpPr>
        <p:spPr bwMode="auto">
          <a:xfrm>
            <a:off x="7848644" y="2335419"/>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9" name="18 Elipse"/>
          <p:cNvSpPr/>
          <p:nvPr/>
        </p:nvSpPr>
        <p:spPr bwMode="auto">
          <a:xfrm>
            <a:off x="8001044" y="2487819"/>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19 Elipse"/>
          <p:cNvSpPr/>
          <p:nvPr/>
        </p:nvSpPr>
        <p:spPr bwMode="auto">
          <a:xfrm>
            <a:off x="7475373" y="2259665"/>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1" name="20 Elipse"/>
          <p:cNvSpPr/>
          <p:nvPr/>
        </p:nvSpPr>
        <p:spPr bwMode="auto">
          <a:xfrm>
            <a:off x="7307040" y="240359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50393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1087760573"/>
              </p:ext>
            </p:extLst>
          </p:nvPr>
        </p:nvGraphicFramePr>
        <p:xfrm>
          <a:off x="500514" y="1520792"/>
          <a:ext cx="9144000" cy="5496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2890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894962498"/>
              </p:ext>
            </p:extLst>
          </p:nvPr>
        </p:nvGraphicFramePr>
        <p:xfrm>
          <a:off x="442762" y="1320005"/>
          <a:ext cx="9221002" cy="5927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8807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3666490998"/>
              </p:ext>
            </p:extLst>
          </p:nvPr>
        </p:nvGraphicFramePr>
        <p:xfrm>
          <a:off x="481264" y="1578543"/>
          <a:ext cx="9057372" cy="546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435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41745" y="1306247"/>
            <a:ext cx="8044542" cy="2554545"/>
          </a:xfrm>
          <a:prstGeom prst="rect">
            <a:avLst/>
          </a:prstGeom>
          <a:noFill/>
        </p:spPr>
        <p:txBody>
          <a:bodyPr wrap="square" rtlCol="0">
            <a:spAutoFit/>
          </a:bodyPr>
          <a:lstStyle/>
          <a:p>
            <a:pPr algn="r"/>
            <a:r>
              <a:rPr lang="es-CO" sz="4000" b="1" dirty="0"/>
              <a:t>DESAFIOS DE LOS PREPARADORES</a:t>
            </a:r>
          </a:p>
          <a:p>
            <a:pPr algn="r"/>
            <a:r>
              <a:rPr lang="es-CO" sz="4000" b="1" dirty="0"/>
              <a:t>SUPERVISORES Y AUDITORES, EN EL </a:t>
            </a:r>
          </a:p>
          <a:p>
            <a:pPr algn="r"/>
            <a:r>
              <a:rPr lang="es-CO" sz="4000" b="1" dirty="0"/>
              <a:t>AÑO DE ADOPCIÓN DE LAS PYMES.</a:t>
            </a:r>
          </a:p>
          <a:p>
            <a:pPr algn="r"/>
            <a:r>
              <a:rPr lang="es-CO" sz="4000" b="1" dirty="0"/>
              <a:t>ENTIDADES  DE  GOBIERNO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4049" y="4646757"/>
            <a:ext cx="4535424" cy="293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6944" y="4206240"/>
            <a:ext cx="4813681"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8926" y="6293426"/>
            <a:ext cx="2372627" cy="374324"/>
          </a:xfrm>
          <a:prstGeom prst="rect">
            <a:avLst/>
          </a:prstGeom>
        </p:spPr>
      </p:pic>
      <p:sp>
        <p:nvSpPr>
          <p:cNvPr id="2" name="1 Flecha curvada hacia abajo"/>
          <p:cNvSpPr/>
          <p:nvPr/>
        </p:nvSpPr>
        <p:spPr>
          <a:xfrm rot="16502397">
            <a:off x="-277990" y="2145353"/>
            <a:ext cx="3192461" cy="17116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4" name="CuadroTexto 3"/>
          <p:cNvSpPr txBox="1"/>
          <p:nvPr/>
        </p:nvSpPr>
        <p:spPr>
          <a:xfrm>
            <a:off x="6448926" y="5585540"/>
            <a:ext cx="2372627" cy="707886"/>
          </a:xfrm>
          <a:prstGeom prst="rect">
            <a:avLst/>
          </a:prstGeom>
          <a:solidFill>
            <a:schemeClr val="bg1"/>
          </a:solidFill>
        </p:spPr>
        <p:txBody>
          <a:bodyPr wrap="square" rtlCol="0">
            <a:spAutoFit/>
          </a:bodyPr>
          <a:lstStyle/>
          <a:p>
            <a:pPr algn="ctr"/>
            <a:r>
              <a:rPr lang="es-CO" sz="2000" b="1" dirty="0"/>
              <a:t>CONVERGIENDO A</a:t>
            </a:r>
          </a:p>
          <a:p>
            <a:pPr algn="ctr"/>
            <a:r>
              <a:rPr lang="es-CO" sz="2000" b="1" dirty="0"/>
              <a:t>NIIF / NICSP</a:t>
            </a:r>
          </a:p>
        </p:txBody>
      </p:sp>
    </p:spTree>
    <p:extLst>
      <p:ext uri="{BB962C8B-B14F-4D97-AF65-F5344CB8AC3E}">
        <p14:creationId xmlns:p14="http://schemas.microsoft.com/office/powerpoint/2010/main" val="3292271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3877731552"/>
              </p:ext>
            </p:extLst>
          </p:nvPr>
        </p:nvGraphicFramePr>
        <p:xfrm>
          <a:off x="394636" y="1520030"/>
          <a:ext cx="9307629" cy="5660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1793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1533064677"/>
              </p:ext>
            </p:extLst>
          </p:nvPr>
        </p:nvGraphicFramePr>
        <p:xfrm>
          <a:off x="348343" y="1175656"/>
          <a:ext cx="9318171" cy="6125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7576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1793018172"/>
              </p:ext>
            </p:extLst>
          </p:nvPr>
        </p:nvGraphicFramePr>
        <p:xfrm>
          <a:off x="346509" y="1219200"/>
          <a:ext cx="9326880" cy="5864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852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4192416489"/>
              </p:ext>
            </p:extLst>
          </p:nvPr>
        </p:nvGraphicFramePr>
        <p:xfrm>
          <a:off x="635267" y="1549667"/>
          <a:ext cx="8864868" cy="5534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9481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3538122203"/>
              </p:ext>
            </p:extLst>
          </p:nvPr>
        </p:nvGraphicFramePr>
        <p:xfrm>
          <a:off x="413886" y="1376413"/>
          <a:ext cx="9028497" cy="5798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6203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403631475"/>
              </p:ext>
            </p:extLst>
          </p:nvPr>
        </p:nvGraphicFramePr>
        <p:xfrm>
          <a:off x="462013" y="1280161"/>
          <a:ext cx="9115124" cy="6015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0070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2127312768"/>
              </p:ext>
            </p:extLst>
          </p:nvPr>
        </p:nvGraphicFramePr>
        <p:xfrm>
          <a:off x="587142" y="1482291"/>
          <a:ext cx="8980370" cy="5640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247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59080" y="1120174"/>
            <a:ext cx="9540240" cy="6363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6298" y="1133273"/>
            <a:ext cx="1298485" cy="735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9324" y="1086909"/>
            <a:ext cx="2040476" cy="1071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85102" y="1160531"/>
            <a:ext cx="575333" cy="79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17506" y="4344626"/>
            <a:ext cx="19610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defTabSz="914400" fontAlgn="base">
              <a:spcAft>
                <a:spcPct val="0"/>
              </a:spcAft>
              <a:defRPr/>
            </a:pPr>
            <a:r>
              <a:rPr lang="es-ES" altLang="es-ES" sz="1400" b="1" dirty="0">
                <a:solidFill>
                  <a:prstClr val="black"/>
                </a:solidFill>
                <a:latin typeface="Calibri" pitchFamily="34" charset="0"/>
                <a:cs typeface="Arial" charset="0"/>
              </a:rPr>
              <a:t> @</a:t>
            </a:r>
            <a:r>
              <a:rPr lang="es-ES" altLang="es-ES" sz="1400" b="1" dirty="0" err="1">
                <a:solidFill>
                  <a:prstClr val="black"/>
                </a:solidFill>
                <a:latin typeface="Calibri" pitchFamily="34" charset="0"/>
                <a:cs typeface="Arial" charset="0"/>
              </a:rPr>
              <a:t>Contaduria_CGN</a:t>
            </a:r>
            <a:endParaRPr lang="es-ES" altLang="es-ES" sz="1400" b="1" dirty="0">
              <a:solidFill>
                <a:prstClr val="black"/>
              </a:solidFill>
              <a:latin typeface="Calibri" pitchFamily="34" charset="0"/>
              <a:cs typeface="Arial" charset="0"/>
            </a:endParaRPr>
          </a:p>
        </p:txBody>
      </p:sp>
      <p:sp>
        <p:nvSpPr>
          <p:cNvPr id="8" name="7 CuadroTexto"/>
          <p:cNvSpPr txBox="1">
            <a:spLocks noChangeArrowheads="1"/>
          </p:cNvSpPr>
          <p:nvPr/>
        </p:nvSpPr>
        <p:spPr bwMode="auto">
          <a:xfrm>
            <a:off x="656796" y="2783945"/>
            <a:ext cx="8636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defTabSz="914400" eaLnBrk="0" fontAlgn="base" hangingPunct="0">
              <a:spcBef>
                <a:spcPct val="20000"/>
              </a:spcBef>
              <a:spcAft>
                <a:spcPct val="0"/>
              </a:spcAft>
              <a:defRPr/>
            </a:pPr>
            <a:r>
              <a:rPr lang="es-CO" altLang="es-CO" sz="3200" i="1" dirty="0">
                <a:solidFill>
                  <a:prstClr val="black"/>
                </a:solidFill>
                <a:latin typeface="Calibri" pitchFamily="34" charset="0"/>
              </a:rPr>
              <a:t>“POR PERMITIRNOS HACER PÚBLICO </a:t>
            </a:r>
          </a:p>
        </p:txBody>
      </p:sp>
      <p:sp>
        <p:nvSpPr>
          <p:cNvPr id="9" name="8 CuadroTexto"/>
          <p:cNvSpPr txBox="1"/>
          <p:nvPr/>
        </p:nvSpPr>
        <p:spPr>
          <a:xfrm>
            <a:off x="1671997" y="1792577"/>
            <a:ext cx="6245936" cy="1107996"/>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eaLnBrk="0" hangingPunct="0">
              <a:defRPr/>
            </a:pPr>
            <a:r>
              <a:rPr lang="es-CO" sz="6600" kern="0" cap="all" dirty="0">
                <a:ln w="0"/>
                <a:solidFill>
                  <a:srgbClr val="5B9BD5">
                    <a:lumMod val="50000"/>
                  </a:srgbClr>
                </a:solidFill>
                <a:effectLst>
                  <a:outerShdw blurRad="38100" dist="38100" dir="2700000" algn="tl">
                    <a:srgbClr val="000000">
                      <a:alpha val="43137"/>
                    </a:srgbClr>
                  </a:outerShdw>
                  <a:reflection stA="29000" endPos="43000" dir="5400000" sy="-100000" algn="bl" rotWithShape="0"/>
                </a:effectLst>
                <a:cs typeface="Arial" charset="0"/>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8650" y="6318174"/>
            <a:ext cx="542792" cy="55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97768" y="4266468"/>
            <a:ext cx="506386" cy="53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80772" y="4935398"/>
            <a:ext cx="514661" cy="53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31569" y="6750826"/>
            <a:ext cx="580853" cy="68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365907" y="3260196"/>
            <a:ext cx="24015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defTabSz="914400" eaLnBrk="1" fontAlgn="base" hangingPunct="1">
              <a:spcAft>
                <a:spcPct val="0"/>
              </a:spcAft>
              <a:defRPr/>
            </a:pPr>
            <a:r>
              <a:rPr lang="es-CO" altLang="es-CO" sz="3200" b="1" i="1" dirty="0">
                <a:solidFill>
                  <a:prstClr val="black"/>
                </a:solidFill>
                <a:latin typeface="Calibri" pitchFamily="34" charset="0"/>
                <a:cs typeface="Arial" charset="0"/>
              </a:rPr>
              <a:t>LO</a:t>
            </a:r>
            <a:r>
              <a:rPr lang="es-CO" altLang="es-CO" sz="1800" i="1" dirty="0">
                <a:solidFill>
                  <a:prstClr val="black"/>
                </a:solidFill>
                <a:latin typeface="Calibri" pitchFamily="34" charset="0"/>
                <a:cs typeface="Arial" charset="0"/>
              </a:rPr>
              <a:t> </a:t>
            </a:r>
            <a:r>
              <a:rPr lang="es-CO" altLang="es-CO" sz="3200" b="1" i="1" dirty="0">
                <a:solidFill>
                  <a:prstClr val="black"/>
                </a:solidFill>
                <a:latin typeface="Calibri" pitchFamily="34" charset="0"/>
                <a:cs typeface="Arial" charset="0"/>
              </a:rPr>
              <a:t>PÚBLICO</a:t>
            </a:r>
            <a:r>
              <a:rPr lang="es-CO" altLang="es-CO" sz="1800" i="1" dirty="0">
                <a:solidFill>
                  <a:prstClr val="black"/>
                </a:solidFill>
                <a:latin typeface="Calibri" pitchFamily="34" charset="0"/>
                <a:cs typeface="Arial" charset="0"/>
              </a:rPr>
              <a:t> ”</a:t>
            </a:r>
          </a:p>
        </p:txBody>
      </p:sp>
      <p:sp>
        <p:nvSpPr>
          <p:cNvPr id="15" name="15 Rectángulo"/>
          <p:cNvSpPr>
            <a:spLocks noChangeArrowheads="1"/>
          </p:cNvSpPr>
          <p:nvPr/>
        </p:nvSpPr>
        <p:spPr bwMode="auto">
          <a:xfrm>
            <a:off x="3564642" y="4944701"/>
            <a:ext cx="16664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defTabSz="914400" fontAlgn="base">
              <a:spcAft>
                <a:spcPct val="0"/>
              </a:spcAft>
              <a:defRPr/>
            </a:pPr>
            <a:r>
              <a:rPr lang="es-ES" altLang="es-ES" sz="1400" b="1" dirty="0" err="1">
                <a:solidFill>
                  <a:prstClr val="black"/>
                </a:solidFill>
                <a:latin typeface="Calibri" pitchFamily="34" charset="0"/>
                <a:cs typeface="Arial" charset="0"/>
              </a:rPr>
              <a:t>CGNOficial</a:t>
            </a:r>
            <a:endParaRPr lang="es-ES" altLang="es-ES" sz="1400" b="1" dirty="0">
              <a:solidFill>
                <a:prstClr val="black"/>
              </a:solidFill>
              <a:latin typeface="Calibri" pitchFamily="34" charset="0"/>
              <a:cs typeface="Arial" charset="0"/>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05278" y="5714562"/>
            <a:ext cx="529554" cy="5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86583" y="5510160"/>
            <a:ext cx="1739252" cy="52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397043" y="6899231"/>
            <a:ext cx="2520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defTabSz="914400" fontAlgn="base">
              <a:spcAft>
                <a:spcPct val="0"/>
              </a:spcAft>
              <a:defRPr/>
            </a:pPr>
            <a:r>
              <a:rPr lang="es-ES" altLang="es-ES" sz="1400" b="1" dirty="0">
                <a:solidFill>
                  <a:prstClr val="black"/>
                </a:solidFill>
                <a:latin typeface="Calibri" pitchFamily="34" charset="0"/>
                <a:cs typeface="Arial" charset="0"/>
              </a:rPr>
              <a:t>@</a:t>
            </a:r>
            <a:r>
              <a:rPr lang="es-ES" altLang="es-ES" sz="1400" b="1" dirty="0" err="1">
                <a:solidFill>
                  <a:prstClr val="black"/>
                </a:solidFill>
                <a:latin typeface="Calibri" pitchFamily="34" charset="0"/>
                <a:cs typeface="Arial" charset="0"/>
              </a:rPr>
              <a:t>contaduriacgn</a:t>
            </a:r>
            <a:endParaRPr lang="es-ES" altLang="es-ES" sz="1400" b="1" dirty="0">
              <a:solidFill>
                <a:prstClr val="black"/>
              </a:solidFill>
              <a:latin typeface="Calibri" pitchFamily="34" charset="0"/>
              <a:cs typeface="Arial" charset="0"/>
            </a:endParaRPr>
          </a:p>
        </p:txBody>
      </p:sp>
      <p:sp>
        <p:nvSpPr>
          <p:cNvPr id="19" name="18 Rectángulo"/>
          <p:cNvSpPr>
            <a:spLocks noChangeArrowheads="1"/>
          </p:cNvSpPr>
          <p:nvPr/>
        </p:nvSpPr>
        <p:spPr bwMode="auto">
          <a:xfrm>
            <a:off x="4717048" y="6280106"/>
            <a:ext cx="31409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defTabSz="914400" fontAlgn="base">
              <a:spcAft>
                <a:spcPct val="0"/>
              </a:spcAft>
              <a:defRPr/>
            </a:pPr>
            <a:r>
              <a:rPr lang="es-ES" altLang="es-ES" sz="1400" b="1" dirty="0">
                <a:solidFill>
                  <a:prstClr val="black"/>
                </a:solidFill>
                <a:latin typeface="Calibri" pitchFamily="34" charset="0"/>
                <a:cs typeface="Arial" charset="0"/>
              </a:rPr>
              <a:t>+</a:t>
            </a:r>
            <a:r>
              <a:rPr lang="es-ES" altLang="es-ES" sz="1400" b="1" dirty="0" err="1">
                <a:solidFill>
                  <a:prstClr val="black"/>
                </a:solidFill>
                <a:latin typeface="Calibri" pitchFamily="34" charset="0"/>
                <a:cs typeface="Arial" charset="0"/>
              </a:rPr>
              <a:t>ContaduríaGeneraldelaNaciónCG</a:t>
            </a:r>
            <a:endParaRPr lang="es-ES" altLang="es-ES" sz="1400" b="1" dirty="0">
              <a:solidFill>
                <a:prstClr val="black"/>
              </a:solidFill>
              <a:latin typeface="Calibri" pitchFamily="34" charset="0"/>
              <a:cs typeface="Arial" charset="0"/>
            </a:endParaRPr>
          </a:p>
        </p:txBody>
      </p:sp>
      <p:sp>
        <p:nvSpPr>
          <p:cNvPr id="20" name="20 Rectángulo"/>
          <p:cNvSpPr>
            <a:spLocks noChangeArrowheads="1"/>
          </p:cNvSpPr>
          <p:nvPr/>
        </p:nvSpPr>
        <p:spPr bwMode="auto">
          <a:xfrm>
            <a:off x="3942816" y="5680031"/>
            <a:ext cx="33974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defTabSz="914400" fontAlgn="base">
              <a:spcAft>
                <a:spcPct val="0"/>
              </a:spcAft>
              <a:defRPr/>
            </a:pPr>
            <a:r>
              <a:rPr lang="es-ES" altLang="es-ES" sz="1400" b="1" dirty="0">
                <a:solidFill>
                  <a:prstClr val="black"/>
                </a:solidFill>
                <a:latin typeface="Calibri" pitchFamily="34" charset="0"/>
                <a:cs typeface="Arial" charset="0"/>
              </a:rPr>
              <a:t>Contaduría-General-de-la-Nación</a:t>
            </a:r>
          </a:p>
        </p:txBody>
      </p:sp>
    </p:spTree>
    <p:extLst>
      <p:ext uri="{BB962C8B-B14F-4D97-AF65-F5344CB8AC3E}">
        <p14:creationId xmlns:p14="http://schemas.microsoft.com/office/powerpoint/2010/main" val="345332019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063" y="2056815"/>
            <a:ext cx="2478165" cy="1654563"/>
          </a:xfrm>
          <a:prstGeom prst="rect">
            <a:avLst/>
          </a:prstGeom>
          <a:solidFill>
            <a:schemeClr val="accent4">
              <a:lumMod val="40000"/>
              <a:lumOff val="60000"/>
            </a:schemeClr>
          </a:solidFill>
          <a:ln>
            <a:noFill/>
          </a:ln>
          <a:effectLst>
            <a:glow rad="101600">
              <a:schemeClr val="accent3">
                <a:satMod val="175000"/>
                <a:alpha val="40000"/>
              </a:schemeClr>
            </a:glow>
            <a:outerShdw dist="35921" dir="2700000" algn="ctr" rotWithShape="0">
              <a:schemeClr val="bg2"/>
            </a:outerShdw>
          </a:effectLst>
        </p:spPr>
      </p:pic>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063" y="3798896"/>
            <a:ext cx="2481174" cy="1440542"/>
          </a:xfrm>
          <a:prstGeom prst="rect">
            <a:avLst/>
          </a:prstGeom>
          <a:solidFill>
            <a:schemeClr val="accent4">
              <a:lumMod val="60000"/>
              <a:lumOff val="40000"/>
            </a:schemeClr>
          </a:solidFill>
          <a:ln>
            <a:noFill/>
          </a:ln>
          <a:effectLst>
            <a:glow rad="101600">
              <a:schemeClr val="accent3">
                <a:satMod val="175000"/>
                <a:alpha val="40000"/>
              </a:schemeClr>
            </a:glow>
            <a:outerShdw dist="35921" dir="2700000" algn="ctr" rotWithShape="0">
              <a:schemeClr val="bg2"/>
            </a:outerShdw>
          </a:effectLst>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437" y="5289927"/>
            <a:ext cx="2528137" cy="1575819"/>
          </a:xfrm>
          <a:prstGeom prst="rect">
            <a:avLst/>
          </a:prstGeom>
          <a:solidFill>
            <a:schemeClr val="accent4">
              <a:lumMod val="40000"/>
              <a:lumOff val="60000"/>
            </a:schemeClr>
          </a:solidFill>
          <a:ln>
            <a:noFill/>
          </a:ln>
          <a:effectLst>
            <a:glow rad="101600">
              <a:schemeClr val="accent3">
                <a:satMod val="175000"/>
                <a:alpha val="40000"/>
              </a:schemeClr>
            </a:glow>
            <a:outerShdw dist="35921" dir="2700000" algn="ctr" rotWithShape="0">
              <a:schemeClr val="bg2"/>
            </a:outerShdw>
          </a:effectLst>
        </p:spPr>
      </p:pic>
      <p:grpSp>
        <p:nvGrpSpPr>
          <p:cNvPr id="8" name="14 Grupo"/>
          <p:cNvGrpSpPr>
            <a:grpSpLocks/>
          </p:cNvGrpSpPr>
          <p:nvPr/>
        </p:nvGrpSpPr>
        <p:grpSpPr bwMode="auto">
          <a:xfrm>
            <a:off x="3756601" y="2076390"/>
            <a:ext cx="5931685" cy="5173496"/>
            <a:chOff x="2039479" y="2050761"/>
            <a:chExt cx="5495201" cy="4412296"/>
          </a:xfrm>
        </p:grpSpPr>
        <p:sp>
          <p:nvSpPr>
            <p:cNvPr id="9" name="11 Forma libre"/>
            <p:cNvSpPr/>
            <p:nvPr/>
          </p:nvSpPr>
          <p:spPr>
            <a:xfrm>
              <a:off x="2039479" y="2050761"/>
              <a:ext cx="5495201" cy="448017"/>
            </a:xfrm>
            <a:custGeom>
              <a:avLst/>
              <a:gdLst>
                <a:gd name="connsiteX0" fmla="*/ 0 w 2610000"/>
                <a:gd name="connsiteY0" fmla="*/ 0 h 650919"/>
                <a:gd name="connsiteX1" fmla="*/ 2610000 w 2610000"/>
                <a:gd name="connsiteY1" fmla="*/ 0 h 650919"/>
                <a:gd name="connsiteX2" fmla="*/ 2610000 w 2610000"/>
                <a:gd name="connsiteY2" fmla="*/ 650919 h 650919"/>
                <a:gd name="connsiteX3" fmla="*/ 0 w 2610000"/>
                <a:gd name="connsiteY3" fmla="*/ 650919 h 650919"/>
                <a:gd name="connsiteX4" fmla="*/ 0 w 2610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00" h="650919">
                  <a:moveTo>
                    <a:pt x="0" y="0"/>
                  </a:moveTo>
                  <a:lnTo>
                    <a:pt x="2610000" y="0"/>
                  </a:lnTo>
                  <a:lnTo>
                    <a:pt x="2610000" y="650919"/>
                  </a:lnTo>
                  <a:lnTo>
                    <a:pt x="0" y="650919"/>
                  </a:lnTo>
                  <a:lnTo>
                    <a:pt x="0" y="0"/>
                  </a:lnTo>
                  <a:close/>
                </a:path>
              </a:pathLst>
            </a:custGeom>
            <a:solidFill>
              <a:schemeClr val="accent1">
                <a:lumMod val="20000"/>
                <a:lumOff val="80000"/>
              </a:schemeClr>
            </a:solidFill>
            <a:ln>
              <a:solidFill>
                <a:schemeClr val="tx1"/>
              </a:solidFill>
            </a:ln>
            <a:effectLst>
              <a:glow rad="63500">
                <a:schemeClr val="accent6">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48260" tIns="48260" rIns="48260" bIns="48260" spcCol="1270" anchor="ctr"/>
            <a:lstStyle/>
            <a:p>
              <a:pPr defTabSz="844550" fontAlgn="auto">
                <a:lnSpc>
                  <a:spcPct val="90000"/>
                </a:lnSpc>
                <a:spcBef>
                  <a:spcPts val="0"/>
                </a:spcBef>
                <a:spcAft>
                  <a:spcPct val="35000"/>
                </a:spcAft>
                <a:defRPr/>
              </a:pPr>
              <a:r>
                <a:rPr lang="es-ES" sz="2600" b="1" dirty="0">
                  <a:solidFill>
                    <a:srgbClr val="000000"/>
                  </a:solidFill>
                </a:rPr>
                <a:t>Países en desarrollo y países en transición</a:t>
              </a:r>
              <a:endParaRPr lang="es-CO" sz="2600" b="1" dirty="0">
                <a:solidFill>
                  <a:srgbClr val="000000"/>
                </a:solidFill>
              </a:endParaRPr>
            </a:p>
          </p:txBody>
        </p:sp>
        <p:sp>
          <p:nvSpPr>
            <p:cNvPr id="10" name="12 Forma libre"/>
            <p:cNvSpPr/>
            <p:nvPr/>
          </p:nvSpPr>
          <p:spPr>
            <a:xfrm>
              <a:off x="2047029" y="2699322"/>
              <a:ext cx="5487651" cy="489981"/>
            </a:xfrm>
            <a:custGeom>
              <a:avLst/>
              <a:gdLst>
                <a:gd name="connsiteX0" fmla="*/ 0 w 2385000"/>
                <a:gd name="connsiteY0" fmla="*/ 0 h 650919"/>
                <a:gd name="connsiteX1" fmla="*/ 2385000 w 2385000"/>
                <a:gd name="connsiteY1" fmla="*/ 0 h 650919"/>
                <a:gd name="connsiteX2" fmla="*/ 2385000 w 2385000"/>
                <a:gd name="connsiteY2" fmla="*/ 650919 h 650919"/>
                <a:gd name="connsiteX3" fmla="*/ 0 w 2385000"/>
                <a:gd name="connsiteY3" fmla="*/ 650919 h 650919"/>
                <a:gd name="connsiteX4" fmla="*/ 0 w 2385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00" h="650919">
                  <a:moveTo>
                    <a:pt x="0" y="0"/>
                  </a:moveTo>
                  <a:lnTo>
                    <a:pt x="2385000" y="0"/>
                  </a:lnTo>
                  <a:lnTo>
                    <a:pt x="2385000" y="650919"/>
                  </a:lnTo>
                  <a:lnTo>
                    <a:pt x="0" y="650919"/>
                  </a:lnTo>
                  <a:lnTo>
                    <a:pt x="0" y="0"/>
                  </a:lnTo>
                  <a:close/>
                </a:path>
              </a:pathLst>
            </a:custGeom>
            <a:solidFill>
              <a:schemeClr val="accent1">
                <a:lumMod val="20000"/>
                <a:lumOff val="80000"/>
              </a:schemeClr>
            </a:solidFill>
            <a:ln>
              <a:solidFill>
                <a:schemeClr val="tx1"/>
              </a:solidFill>
            </a:ln>
            <a:effectLst>
              <a:glow rad="101600">
                <a:schemeClr val="accent6">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48260" tIns="48260" rIns="48260" bIns="48260" spcCol="1270" anchor="ctr"/>
            <a:lstStyle/>
            <a:p>
              <a:pPr defTabSz="844550" fontAlgn="auto">
                <a:lnSpc>
                  <a:spcPct val="90000"/>
                </a:lnSpc>
                <a:spcBef>
                  <a:spcPts val="0"/>
                </a:spcBef>
                <a:spcAft>
                  <a:spcPct val="35000"/>
                </a:spcAft>
                <a:defRPr/>
              </a:pPr>
              <a:r>
                <a:rPr lang="es-ES" sz="2600" b="1" dirty="0">
                  <a:solidFill>
                    <a:srgbClr val="000000"/>
                  </a:solidFill>
                </a:rPr>
                <a:t>Modifican sus Modelos Contables</a:t>
              </a:r>
              <a:endParaRPr lang="es-CO" sz="2600" b="1" dirty="0">
                <a:solidFill>
                  <a:srgbClr val="000000"/>
                </a:solidFill>
              </a:endParaRPr>
            </a:p>
          </p:txBody>
        </p:sp>
        <p:sp>
          <p:nvSpPr>
            <p:cNvPr id="11" name="13 Forma libre"/>
            <p:cNvSpPr/>
            <p:nvPr/>
          </p:nvSpPr>
          <p:spPr>
            <a:xfrm>
              <a:off x="2075642" y="3342301"/>
              <a:ext cx="5459038" cy="371527"/>
            </a:xfrm>
            <a:custGeom>
              <a:avLst/>
              <a:gdLst>
                <a:gd name="connsiteX0" fmla="*/ 0 w 2025000"/>
                <a:gd name="connsiteY0" fmla="*/ 0 h 650919"/>
                <a:gd name="connsiteX1" fmla="*/ 2025000 w 2025000"/>
                <a:gd name="connsiteY1" fmla="*/ 0 h 650919"/>
                <a:gd name="connsiteX2" fmla="*/ 2025000 w 2025000"/>
                <a:gd name="connsiteY2" fmla="*/ 650919 h 650919"/>
                <a:gd name="connsiteX3" fmla="*/ 0 w 2025000"/>
                <a:gd name="connsiteY3" fmla="*/ 650919 h 650919"/>
                <a:gd name="connsiteX4" fmla="*/ 0 w 2025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00" h="650919">
                  <a:moveTo>
                    <a:pt x="0" y="0"/>
                  </a:moveTo>
                  <a:lnTo>
                    <a:pt x="2025000" y="0"/>
                  </a:lnTo>
                  <a:lnTo>
                    <a:pt x="2025000" y="650919"/>
                  </a:lnTo>
                  <a:lnTo>
                    <a:pt x="0" y="650919"/>
                  </a:lnTo>
                  <a:lnTo>
                    <a:pt x="0" y="0"/>
                  </a:lnTo>
                  <a:close/>
                </a:path>
              </a:pathLst>
            </a:custGeom>
            <a:solidFill>
              <a:schemeClr val="accent1">
                <a:lumMod val="20000"/>
                <a:lumOff val="80000"/>
              </a:schemeClr>
            </a:solidFill>
            <a:ln>
              <a:solidFill>
                <a:schemeClr val="tx1"/>
              </a:solidFill>
            </a:ln>
            <a:effectLst>
              <a:glow rad="101600">
                <a:schemeClr val="accent6">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48260" tIns="48260" rIns="48260" bIns="48260" spcCol="1270" anchor="ctr"/>
            <a:lstStyle/>
            <a:p>
              <a:pPr defTabSz="844550" fontAlgn="auto">
                <a:lnSpc>
                  <a:spcPct val="90000"/>
                </a:lnSpc>
                <a:spcBef>
                  <a:spcPts val="0"/>
                </a:spcBef>
                <a:spcAft>
                  <a:spcPct val="35000"/>
                </a:spcAft>
                <a:defRPr/>
              </a:pPr>
              <a:r>
                <a:rPr lang="es-ES" sz="2600" b="1" dirty="0">
                  <a:solidFill>
                    <a:srgbClr val="000000"/>
                  </a:solidFill>
                </a:rPr>
                <a:t>Configurados a sus necesidades</a:t>
              </a:r>
              <a:endParaRPr lang="es-CO" sz="2600" b="1" dirty="0">
                <a:solidFill>
                  <a:srgbClr val="000000"/>
                </a:solidFill>
              </a:endParaRPr>
            </a:p>
          </p:txBody>
        </p:sp>
        <p:sp>
          <p:nvSpPr>
            <p:cNvPr id="12" name="14 Forma libre"/>
            <p:cNvSpPr/>
            <p:nvPr/>
          </p:nvSpPr>
          <p:spPr>
            <a:xfrm>
              <a:off x="2075642" y="3878687"/>
              <a:ext cx="5459038" cy="682086"/>
            </a:xfrm>
            <a:custGeom>
              <a:avLst/>
              <a:gdLst>
                <a:gd name="connsiteX0" fmla="*/ 0 w 4680000"/>
                <a:gd name="connsiteY0" fmla="*/ 0 h 650919"/>
                <a:gd name="connsiteX1" fmla="*/ 4680000 w 4680000"/>
                <a:gd name="connsiteY1" fmla="*/ 0 h 650919"/>
                <a:gd name="connsiteX2" fmla="*/ 4680000 w 4680000"/>
                <a:gd name="connsiteY2" fmla="*/ 650919 h 650919"/>
                <a:gd name="connsiteX3" fmla="*/ 0 w 4680000"/>
                <a:gd name="connsiteY3" fmla="*/ 650919 h 650919"/>
                <a:gd name="connsiteX4" fmla="*/ 0 w 4680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0" h="650919">
                  <a:moveTo>
                    <a:pt x="0" y="0"/>
                  </a:moveTo>
                  <a:lnTo>
                    <a:pt x="4680000" y="0"/>
                  </a:lnTo>
                  <a:lnTo>
                    <a:pt x="4680000" y="650919"/>
                  </a:lnTo>
                  <a:lnTo>
                    <a:pt x="0" y="650919"/>
                  </a:lnTo>
                  <a:lnTo>
                    <a:pt x="0" y="0"/>
                  </a:lnTo>
                  <a:close/>
                </a:path>
              </a:pathLst>
            </a:custGeom>
            <a:solidFill>
              <a:schemeClr val="accent1">
                <a:lumMod val="20000"/>
                <a:lumOff val="80000"/>
              </a:schemeClr>
            </a:solidFill>
            <a:ln>
              <a:solidFill>
                <a:schemeClr val="tx1"/>
              </a:solidFill>
            </a:ln>
            <a:effectLst>
              <a:glow rad="101600">
                <a:schemeClr val="accent6">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48260" tIns="48260" rIns="48260" bIns="48260" spcCol="1270" anchor="ctr"/>
            <a:lstStyle/>
            <a:p>
              <a:pPr defTabSz="844550">
                <a:lnSpc>
                  <a:spcPct val="90000"/>
                </a:lnSpc>
                <a:spcAft>
                  <a:spcPct val="35000"/>
                </a:spcAft>
                <a:defRPr/>
              </a:pPr>
              <a:r>
                <a:rPr lang="es-ES" sz="2600" b="1" dirty="0">
                  <a:solidFill>
                    <a:srgbClr val="000000"/>
                  </a:solidFill>
                </a:rPr>
                <a:t>Procesos de Adopción, Convergencia, Armonización, Adaptación</a:t>
              </a:r>
              <a:endParaRPr lang="es-CO" sz="2600" b="1" dirty="0">
                <a:solidFill>
                  <a:srgbClr val="000000"/>
                </a:solidFill>
              </a:endParaRPr>
            </a:p>
          </p:txBody>
        </p:sp>
        <p:sp>
          <p:nvSpPr>
            <p:cNvPr id="13" name="15 Forma libre"/>
            <p:cNvSpPr/>
            <p:nvPr/>
          </p:nvSpPr>
          <p:spPr>
            <a:xfrm>
              <a:off x="2075643" y="4721153"/>
              <a:ext cx="5459037" cy="406168"/>
            </a:xfrm>
            <a:custGeom>
              <a:avLst/>
              <a:gdLst>
                <a:gd name="connsiteX0" fmla="*/ 0 w 2340000"/>
                <a:gd name="connsiteY0" fmla="*/ 0 h 650919"/>
                <a:gd name="connsiteX1" fmla="*/ 2340000 w 2340000"/>
                <a:gd name="connsiteY1" fmla="*/ 0 h 650919"/>
                <a:gd name="connsiteX2" fmla="*/ 2340000 w 2340000"/>
                <a:gd name="connsiteY2" fmla="*/ 650919 h 650919"/>
                <a:gd name="connsiteX3" fmla="*/ 0 w 2340000"/>
                <a:gd name="connsiteY3" fmla="*/ 650919 h 650919"/>
                <a:gd name="connsiteX4" fmla="*/ 0 w 2340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000" h="650919">
                  <a:moveTo>
                    <a:pt x="0" y="0"/>
                  </a:moveTo>
                  <a:lnTo>
                    <a:pt x="2340000" y="0"/>
                  </a:lnTo>
                  <a:lnTo>
                    <a:pt x="2340000" y="650919"/>
                  </a:lnTo>
                  <a:lnTo>
                    <a:pt x="0" y="650919"/>
                  </a:lnTo>
                  <a:lnTo>
                    <a:pt x="0" y="0"/>
                  </a:lnTo>
                  <a:close/>
                </a:path>
              </a:pathLst>
            </a:custGeom>
            <a:solidFill>
              <a:schemeClr val="accent1">
                <a:lumMod val="20000"/>
                <a:lumOff val="80000"/>
              </a:schemeClr>
            </a:solidFill>
            <a:ln>
              <a:solidFill>
                <a:schemeClr val="tx1"/>
              </a:solidFill>
            </a:ln>
            <a:effectLst>
              <a:glow rad="101600">
                <a:schemeClr val="accent6">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48260" tIns="48260" rIns="48260" bIns="48260" spcCol="1270" anchor="ctr"/>
            <a:lstStyle/>
            <a:p>
              <a:pPr defTabSz="844550" fontAlgn="auto">
                <a:lnSpc>
                  <a:spcPct val="90000"/>
                </a:lnSpc>
                <a:spcBef>
                  <a:spcPts val="0"/>
                </a:spcBef>
                <a:spcAft>
                  <a:spcPct val="35000"/>
                </a:spcAft>
                <a:defRPr/>
              </a:pPr>
              <a:r>
                <a:rPr lang="es-ES" sz="2600" b="1" dirty="0">
                  <a:solidFill>
                    <a:srgbClr val="000000"/>
                  </a:solidFill>
                </a:rPr>
                <a:t>Modelos Contables Homogéneos</a:t>
              </a:r>
              <a:endParaRPr lang="es-CO" sz="2600" b="1" dirty="0">
                <a:solidFill>
                  <a:srgbClr val="000000"/>
                </a:solidFill>
              </a:endParaRPr>
            </a:p>
          </p:txBody>
        </p:sp>
        <p:sp>
          <p:nvSpPr>
            <p:cNvPr id="14" name="16 Forma libre"/>
            <p:cNvSpPr/>
            <p:nvPr/>
          </p:nvSpPr>
          <p:spPr>
            <a:xfrm>
              <a:off x="2075642" y="5277404"/>
              <a:ext cx="5459038" cy="458129"/>
            </a:xfrm>
            <a:custGeom>
              <a:avLst/>
              <a:gdLst>
                <a:gd name="connsiteX0" fmla="*/ 0 w 1755000"/>
                <a:gd name="connsiteY0" fmla="*/ 0 h 650919"/>
                <a:gd name="connsiteX1" fmla="*/ 1755000 w 1755000"/>
                <a:gd name="connsiteY1" fmla="*/ 0 h 650919"/>
                <a:gd name="connsiteX2" fmla="*/ 1755000 w 1755000"/>
                <a:gd name="connsiteY2" fmla="*/ 650919 h 650919"/>
                <a:gd name="connsiteX3" fmla="*/ 0 w 1755000"/>
                <a:gd name="connsiteY3" fmla="*/ 650919 h 650919"/>
                <a:gd name="connsiteX4" fmla="*/ 0 w 1755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000" h="650919">
                  <a:moveTo>
                    <a:pt x="0" y="0"/>
                  </a:moveTo>
                  <a:lnTo>
                    <a:pt x="1755000" y="0"/>
                  </a:lnTo>
                  <a:lnTo>
                    <a:pt x="1755000" y="650919"/>
                  </a:lnTo>
                  <a:lnTo>
                    <a:pt x="0" y="650919"/>
                  </a:lnTo>
                  <a:lnTo>
                    <a:pt x="0" y="0"/>
                  </a:lnTo>
                  <a:close/>
                </a:path>
              </a:pathLst>
            </a:custGeom>
            <a:solidFill>
              <a:schemeClr val="accent1">
                <a:lumMod val="20000"/>
                <a:lumOff val="80000"/>
              </a:schemeClr>
            </a:solidFill>
            <a:ln>
              <a:solidFill>
                <a:schemeClr val="tx1"/>
              </a:solidFill>
            </a:ln>
            <a:effectLst>
              <a:glow rad="63500">
                <a:schemeClr val="accent6">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48260" tIns="48260" rIns="48260" bIns="48260" spcCol="1270" anchor="ctr"/>
            <a:lstStyle/>
            <a:p>
              <a:pPr defTabSz="844550" fontAlgn="auto">
                <a:lnSpc>
                  <a:spcPct val="90000"/>
                </a:lnSpc>
                <a:spcBef>
                  <a:spcPts val="0"/>
                </a:spcBef>
                <a:spcAft>
                  <a:spcPct val="35000"/>
                </a:spcAft>
                <a:defRPr/>
              </a:pPr>
              <a:r>
                <a:rPr lang="es-ES" sz="2600" b="1" dirty="0">
                  <a:solidFill>
                    <a:schemeClr val="tx1"/>
                  </a:solidFill>
                </a:rPr>
                <a:t>Vinculados al Capital Global</a:t>
              </a:r>
              <a:endParaRPr lang="es-CO" sz="2600" b="1" dirty="0">
                <a:solidFill>
                  <a:schemeClr val="tx1"/>
                </a:solidFill>
              </a:endParaRPr>
            </a:p>
          </p:txBody>
        </p:sp>
        <p:sp>
          <p:nvSpPr>
            <p:cNvPr id="15" name="17 Forma libre"/>
            <p:cNvSpPr/>
            <p:nvPr/>
          </p:nvSpPr>
          <p:spPr>
            <a:xfrm>
              <a:off x="2061912" y="5873212"/>
              <a:ext cx="5472767" cy="589845"/>
            </a:xfrm>
            <a:custGeom>
              <a:avLst/>
              <a:gdLst>
                <a:gd name="connsiteX0" fmla="*/ 0 w 3510000"/>
                <a:gd name="connsiteY0" fmla="*/ 0 h 650919"/>
                <a:gd name="connsiteX1" fmla="*/ 3510000 w 3510000"/>
                <a:gd name="connsiteY1" fmla="*/ 0 h 650919"/>
                <a:gd name="connsiteX2" fmla="*/ 3510000 w 3510000"/>
                <a:gd name="connsiteY2" fmla="*/ 650919 h 650919"/>
                <a:gd name="connsiteX3" fmla="*/ 0 w 3510000"/>
                <a:gd name="connsiteY3" fmla="*/ 650919 h 650919"/>
                <a:gd name="connsiteX4" fmla="*/ 0 w 3510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000" h="650919">
                  <a:moveTo>
                    <a:pt x="0" y="0"/>
                  </a:moveTo>
                  <a:lnTo>
                    <a:pt x="3510000" y="0"/>
                  </a:lnTo>
                  <a:lnTo>
                    <a:pt x="3510000" y="650919"/>
                  </a:lnTo>
                  <a:lnTo>
                    <a:pt x="0" y="650919"/>
                  </a:lnTo>
                  <a:lnTo>
                    <a:pt x="0" y="0"/>
                  </a:lnTo>
                  <a:close/>
                </a:path>
              </a:pathLst>
            </a:custGeom>
            <a:solidFill>
              <a:schemeClr val="accent1">
                <a:lumMod val="20000"/>
                <a:lumOff val="80000"/>
              </a:schemeClr>
            </a:solidFill>
            <a:ln>
              <a:solidFill>
                <a:schemeClr val="tx1"/>
              </a:solidFill>
            </a:ln>
            <a:effectLst>
              <a:glow rad="101600">
                <a:schemeClr val="accent6">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48260" tIns="48260" rIns="48260" bIns="48260" spcCol="1270" anchor="ctr"/>
            <a:lstStyle/>
            <a:p>
              <a:pPr defTabSz="844550" fontAlgn="auto">
                <a:lnSpc>
                  <a:spcPct val="90000"/>
                </a:lnSpc>
                <a:spcBef>
                  <a:spcPts val="0"/>
                </a:spcBef>
                <a:spcAft>
                  <a:spcPct val="35000"/>
                </a:spcAft>
                <a:defRPr/>
              </a:pPr>
              <a:r>
                <a:rPr lang="es-ES" sz="2600" b="1" dirty="0">
                  <a:solidFill>
                    <a:srgbClr val="000000"/>
                  </a:solidFill>
                </a:rPr>
                <a:t>Asociados a las necesidades de países desarrollados</a:t>
              </a:r>
              <a:endParaRPr lang="es-CO" sz="2600" b="1" dirty="0">
                <a:solidFill>
                  <a:srgbClr val="000000"/>
                </a:solidFill>
              </a:endParaRPr>
            </a:p>
          </p:txBody>
        </p:sp>
      </p:grpSp>
      <p:sp>
        <p:nvSpPr>
          <p:cNvPr id="16" name="Rectángulo 16"/>
          <p:cNvSpPr/>
          <p:nvPr/>
        </p:nvSpPr>
        <p:spPr>
          <a:xfrm>
            <a:off x="330063" y="7001010"/>
            <a:ext cx="2232246" cy="266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800" b="1" dirty="0">
                <a:solidFill>
                  <a:schemeClr val="tx1"/>
                </a:solidFill>
              </a:rPr>
              <a:t>* </a:t>
            </a:r>
            <a:r>
              <a:rPr lang="es-CO" sz="600" b="1" dirty="0">
                <a:solidFill>
                  <a:schemeClr val="tx1"/>
                </a:solidFill>
              </a:rPr>
              <a:t>Original Ajustada de John Cardona A </a:t>
            </a:r>
          </a:p>
        </p:txBody>
      </p:sp>
      <p:sp>
        <p:nvSpPr>
          <p:cNvPr id="17" name="Flecha izquierda y derecha 21"/>
          <p:cNvSpPr/>
          <p:nvPr/>
        </p:nvSpPr>
        <p:spPr>
          <a:xfrm rot="5400000">
            <a:off x="822883" y="4478746"/>
            <a:ext cx="4919064" cy="396240"/>
          </a:xfrm>
          <a:prstGeom prst="leftRightArrow">
            <a:avLst/>
          </a:prstGeom>
          <a:solidFill>
            <a:schemeClr val="accent1">
              <a:lumMod val="75000"/>
            </a:schemeClr>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CuadroTexto 22"/>
          <p:cNvSpPr txBox="1"/>
          <p:nvPr/>
        </p:nvSpPr>
        <p:spPr>
          <a:xfrm>
            <a:off x="1437130" y="1068278"/>
            <a:ext cx="7415198" cy="769441"/>
          </a:xfrm>
          <a:prstGeom prst="rect">
            <a:avLst/>
          </a:prstGeom>
          <a:noFill/>
        </p:spPr>
        <p:txBody>
          <a:bodyPr wrap="square" rtlCol="0">
            <a:spAutoFit/>
          </a:bodyPr>
          <a:lstStyle/>
          <a:p>
            <a:r>
              <a:rPr lang="es-CO" sz="4400" b="1" dirty="0">
                <a:latin typeface="+mn-lt"/>
              </a:rPr>
              <a:t>Procesos de cambio contable *</a:t>
            </a:r>
          </a:p>
        </p:txBody>
      </p:sp>
    </p:spTree>
    <p:extLst>
      <p:ext uri="{BB962C8B-B14F-4D97-AF65-F5344CB8AC3E}">
        <p14:creationId xmlns:p14="http://schemas.microsoft.com/office/powerpoint/2010/main" val="1765991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262" y="1192592"/>
            <a:ext cx="9052202" cy="632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953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398100" y="2225403"/>
            <a:ext cx="6268414" cy="4216539"/>
          </a:xfrm>
          <a:prstGeom prst="rect">
            <a:avLst/>
          </a:prstGeom>
        </p:spPr>
        <p:txBody>
          <a:bodyPr wrap="square">
            <a:spAutoFit/>
          </a:bodyPr>
          <a:lstStyle/>
          <a:p>
            <a:pPr algn="ctr"/>
            <a:r>
              <a:rPr lang="es-CO" sz="4800" b="1" dirty="0">
                <a:latin typeface="+mn-lt"/>
              </a:rPr>
              <a:t>UTOPÍA o REALIDAD…</a:t>
            </a:r>
          </a:p>
          <a:p>
            <a:pPr algn="ctr"/>
            <a:r>
              <a:rPr lang="es-CO" sz="4400" b="1" dirty="0">
                <a:latin typeface="+mn-lt"/>
              </a:rPr>
              <a:t>Estrategia de Convergencia a Normas Internacionales de</a:t>
            </a:r>
          </a:p>
          <a:p>
            <a:pPr algn="ctr"/>
            <a:r>
              <a:rPr lang="es-CO" sz="4400" b="1" dirty="0">
                <a:latin typeface="+mn-lt"/>
              </a:rPr>
              <a:t>Contabilidad del Sector Público - NICSP y NIIF</a:t>
            </a:r>
          </a:p>
        </p:txBody>
      </p:sp>
      <p:pic>
        <p:nvPicPr>
          <p:cNvPr id="6" name="Imagen 15"/>
          <p:cNvPicPr>
            <a:picLocks noChangeAspect="1"/>
          </p:cNvPicPr>
          <p:nvPr/>
        </p:nvPicPr>
        <p:blipFill>
          <a:blip r:embed="rId2"/>
          <a:stretch>
            <a:fillRect/>
          </a:stretch>
        </p:blipFill>
        <p:spPr>
          <a:xfrm rot="21175220">
            <a:off x="788330" y="1060745"/>
            <a:ext cx="5247234" cy="1707613"/>
          </a:xfrm>
          <a:prstGeom prst="rect">
            <a:avLst/>
          </a:prstGeom>
        </p:spPr>
      </p:pic>
      <p:pic>
        <p:nvPicPr>
          <p:cNvPr id="7" name="6 Imagen"/>
          <p:cNvPicPr/>
          <p:nvPr/>
        </p:nvPicPr>
        <p:blipFill>
          <a:blip r:embed="rId3">
            <a:extLst>
              <a:ext uri="{28A0092B-C50C-407E-A947-70E740481C1C}">
                <a14:useLocalDpi xmlns:a14="http://schemas.microsoft.com/office/drawing/2010/main"/>
              </a:ext>
            </a:extLst>
          </a:blip>
          <a:stretch>
            <a:fillRect/>
          </a:stretch>
        </p:blipFill>
        <p:spPr>
          <a:xfrm>
            <a:off x="323528" y="2198527"/>
            <a:ext cx="3442929" cy="4572409"/>
          </a:xfrm>
          <a:prstGeom prst="rect">
            <a:avLst/>
          </a:prstGeom>
        </p:spPr>
      </p:pic>
      <p:sp>
        <p:nvSpPr>
          <p:cNvPr id="8" name="7 CuadroTexto"/>
          <p:cNvSpPr txBox="1"/>
          <p:nvPr/>
        </p:nvSpPr>
        <p:spPr>
          <a:xfrm>
            <a:off x="4463142" y="6682496"/>
            <a:ext cx="3751198" cy="830997"/>
          </a:xfrm>
          <a:prstGeom prst="rect">
            <a:avLst/>
          </a:prstGeom>
          <a:noFill/>
        </p:spPr>
        <p:txBody>
          <a:bodyPr wrap="square" rtlCol="0">
            <a:spAutoFit/>
          </a:bodyPr>
          <a:lstStyle/>
          <a:p>
            <a:pPr algn="ctr"/>
            <a:r>
              <a:rPr lang="es-CO" sz="4800" b="1" dirty="0"/>
              <a:t>R E A L I D A D</a:t>
            </a:r>
            <a:r>
              <a:rPr lang="es-CO" sz="4800" dirty="0"/>
              <a:t> </a:t>
            </a:r>
          </a:p>
        </p:txBody>
      </p:sp>
      <p:sp>
        <p:nvSpPr>
          <p:cNvPr id="9" name="Flecha curvada hacia abajo 2"/>
          <p:cNvSpPr/>
          <p:nvPr/>
        </p:nvSpPr>
        <p:spPr>
          <a:xfrm rot="5955146">
            <a:off x="6818940" y="4641686"/>
            <a:ext cx="4543079" cy="1211764"/>
          </a:xfrm>
          <a:prstGeom prst="curvedDownArrow">
            <a:avLst>
              <a:gd name="adj1" fmla="val 19001"/>
              <a:gd name="adj2" fmla="val 42347"/>
              <a:gd name="adj3" fmla="val 29642"/>
            </a:avLst>
          </a:prstGeom>
          <a:solidFill>
            <a:schemeClr val="accent5"/>
          </a:solidFill>
          <a:ln>
            <a:solidFill>
              <a:schemeClr val="bg2">
                <a:lumMod val="75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333" dirty="0">
              <a:solidFill>
                <a:schemeClr val="tx1"/>
              </a:solidFill>
            </a:endParaRPr>
          </a:p>
        </p:txBody>
      </p:sp>
    </p:spTree>
    <p:extLst>
      <p:ext uri="{BB962C8B-B14F-4D97-AF65-F5344CB8AC3E}">
        <p14:creationId xmlns:p14="http://schemas.microsoft.com/office/powerpoint/2010/main" val="3440268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8 CuadroTexto"/>
          <p:cNvSpPr txBox="1"/>
          <p:nvPr/>
        </p:nvSpPr>
        <p:spPr>
          <a:xfrm>
            <a:off x="511642" y="1035712"/>
            <a:ext cx="9036496" cy="1077218"/>
          </a:xfrm>
          <a:prstGeom prst="rect">
            <a:avLst/>
          </a:prstGeom>
          <a:solidFill>
            <a:schemeClr val="accent5">
              <a:lumMod val="60000"/>
              <a:lumOff val="40000"/>
            </a:schemeClr>
          </a:solidFill>
        </p:spPr>
        <p:txBody>
          <a:bodyPr wrap="square" rtlCol="0">
            <a:spAutoFit/>
          </a:bodyPr>
          <a:lstStyle/>
          <a:p>
            <a:pPr algn="ctr"/>
            <a:r>
              <a:rPr lang="es-CO" sz="3200" b="1" dirty="0">
                <a:latin typeface="+mn-lt"/>
              </a:rPr>
              <a:t>G E R E N C I A   Y </a:t>
            </a:r>
          </a:p>
          <a:p>
            <a:pPr algn="ctr"/>
            <a:r>
              <a:rPr lang="es-CO" sz="3200" b="1" dirty="0">
                <a:latin typeface="+mn-lt"/>
              </a:rPr>
              <a:t>             C O N T A B I L I D A D     P Ú B L I C A </a:t>
            </a:r>
          </a:p>
        </p:txBody>
      </p:sp>
      <p:sp>
        <p:nvSpPr>
          <p:cNvPr id="5" name="Flecha abajo 9"/>
          <p:cNvSpPr/>
          <p:nvPr/>
        </p:nvSpPr>
        <p:spPr bwMode="auto">
          <a:xfrm>
            <a:off x="4598584" y="2118520"/>
            <a:ext cx="835908" cy="671572"/>
          </a:xfrm>
          <a:prstGeom prst="downArrow">
            <a:avLst/>
          </a:prstGeom>
          <a:solidFill>
            <a:srgbClr val="002060"/>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dirty="0">
              <a:latin typeface="Times New Roman" pitchFamily="18" charset="0"/>
            </a:endParaRPr>
          </a:p>
        </p:txBody>
      </p:sp>
      <p:sp>
        <p:nvSpPr>
          <p:cNvPr id="6" name="3 Rectángulo"/>
          <p:cNvSpPr/>
          <p:nvPr/>
        </p:nvSpPr>
        <p:spPr>
          <a:xfrm>
            <a:off x="533414" y="2756609"/>
            <a:ext cx="9108504" cy="1384995"/>
          </a:xfrm>
          <a:prstGeom prst="rect">
            <a:avLst/>
          </a:prstGeom>
        </p:spPr>
        <p:txBody>
          <a:bodyPr wrap="square">
            <a:spAutoFit/>
          </a:bodyPr>
          <a:lstStyle/>
          <a:p>
            <a:pPr algn="ctr">
              <a:spcBef>
                <a:spcPct val="0"/>
              </a:spcBef>
              <a:spcAft>
                <a:spcPct val="25000"/>
              </a:spcAft>
            </a:pPr>
            <a:r>
              <a:rPr lang="en-GB" altLang="es-CO" sz="2800" b="1" dirty="0"/>
              <a:t>Contabilidad para el </a:t>
            </a:r>
            <a:r>
              <a:rPr lang="en-GB" altLang="es-CO" sz="2800" b="1" u="sng" dirty="0"/>
              <a:t>Buen Gobierno</a:t>
            </a:r>
            <a:r>
              <a:rPr lang="en-GB" altLang="es-CO" sz="2800" b="1" dirty="0"/>
              <a:t> de las organizaciones adecuación de la Contabilidad Pública a un </a:t>
            </a:r>
            <a:r>
              <a:rPr lang="en-GB" altLang="es-CO" sz="2800" b="1" u="sng" dirty="0"/>
              <a:t>nuevo concepto de Rendición de Cuentas</a:t>
            </a:r>
            <a:r>
              <a:rPr lang="en-GB" altLang="es-CO" sz="2800" b="1" dirty="0"/>
              <a:t> (“Accountability”)</a:t>
            </a:r>
            <a:endParaRPr lang="en-GB" altLang="es-CO" sz="2400" b="1" dirty="0">
              <a:solidFill>
                <a:schemeClr val="bg1"/>
              </a:solidFill>
            </a:endParaRPr>
          </a:p>
        </p:txBody>
      </p:sp>
      <p:sp>
        <p:nvSpPr>
          <p:cNvPr id="7" name="Rectangle 2050"/>
          <p:cNvSpPr txBox="1">
            <a:spLocks noChangeArrowheads="1"/>
          </p:cNvSpPr>
          <p:nvPr/>
        </p:nvSpPr>
        <p:spPr>
          <a:xfrm>
            <a:off x="511642" y="4241670"/>
            <a:ext cx="9144000" cy="1049158"/>
          </a:xfrm>
          <a:prstGeom prst="rect">
            <a:avLst/>
          </a:prstGeom>
          <a:solidFill>
            <a:schemeClr val="accent5">
              <a:lumMod val="40000"/>
              <a:lumOff val="60000"/>
            </a:schemeClr>
          </a:solidFill>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200" b="1" dirty="0">
                <a:solidFill>
                  <a:schemeClr val="tx1"/>
                </a:solidFill>
              </a:rPr>
              <a:t>A partir de experiencia, en qué consiste “La Nueva Gerencia Pública” ?  (</a:t>
            </a:r>
            <a:r>
              <a:rPr lang="es-MX" altLang="es-CO" sz="3200" b="1" i="1" dirty="0">
                <a:solidFill>
                  <a:schemeClr val="tx1"/>
                </a:solidFill>
              </a:rPr>
              <a:t>New Public Management</a:t>
            </a:r>
            <a:r>
              <a:rPr lang="es-MX" altLang="es-CO" sz="3200" b="1" dirty="0">
                <a:solidFill>
                  <a:schemeClr val="tx1"/>
                </a:solidFill>
              </a:rPr>
              <a:t>)</a:t>
            </a:r>
          </a:p>
        </p:txBody>
      </p:sp>
      <p:sp>
        <p:nvSpPr>
          <p:cNvPr id="8" name="Rectangle 2051"/>
          <p:cNvSpPr txBox="1">
            <a:spLocks noChangeArrowheads="1"/>
          </p:cNvSpPr>
          <p:nvPr/>
        </p:nvSpPr>
        <p:spPr>
          <a:xfrm>
            <a:off x="468313" y="5443224"/>
            <a:ext cx="9144000" cy="1792427"/>
          </a:xfrm>
          <a:prstGeom prst="rect">
            <a:avLst/>
          </a:prstGeom>
          <a:effectLst>
            <a:glow rad="139700">
              <a:schemeClr val="accent5">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ctr"/>
            <a:r>
              <a:rPr lang="es-CO" altLang="es-CO" sz="2800" b="1" dirty="0">
                <a:solidFill>
                  <a:schemeClr val="bg1"/>
                </a:solidFill>
              </a:rPr>
              <a:t>La  “</a:t>
            </a:r>
            <a:r>
              <a:rPr lang="es-CO" altLang="es-CO" sz="2800" b="1" i="1" u="sng" dirty="0">
                <a:solidFill>
                  <a:schemeClr val="bg1"/>
                </a:solidFill>
              </a:rPr>
              <a:t>Nueva Ger</a:t>
            </a:r>
            <a:r>
              <a:rPr lang="es-CO" altLang="es-CO" sz="2800" b="1" i="1" u="sng" dirty="0">
                <a:solidFill>
                  <a:schemeClr val="bg1"/>
                </a:solidFill>
                <a:cs typeface="Arial" pitchFamily="34" charset="0"/>
              </a:rPr>
              <a:t>e</a:t>
            </a:r>
            <a:r>
              <a:rPr lang="es-CO" altLang="es-CO" sz="2800" b="1" i="1" u="sng" dirty="0">
                <a:solidFill>
                  <a:schemeClr val="bg1"/>
                </a:solidFill>
              </a:rPr>
              <a:t>ncia Pública</a:t>
            </a:r>
            <a:r>
              <a:rPr lang="es-CO" altLang="es-CO" sz="2800" b="1" dirty="0">
                <a:solidFill>
                  <a:schemeClr val="bg1"/>
                </a:solidFill>
              </a:rPr>
              <a:t>” intenta trasladar la cultura de orienta</a:t>
            </a:r>
            <a:r>
              <a:rPr lang="es-CO" altLang="es-CO" sz="2800" b="1" dirty="0">
                <a:solidFill>
                  <a:schemeClr val="bg1"/>
                </a:solidFill>
                <a:cs typeface="Arial" pitchFamily="34" charset="0"/>
              </a:rPr>
              <a:t>ción  de los</a:t>
            </a:r>
            <a:r>
              <a:rPr lang="es-CO" altLang="es-CO" sz="2800" b="1" dirty="0">
                <a:solidFill>
                  <a:schemeClr val="bg1"/>
                </a:solidFill>
              </a:rPr>
              <a:t>  resultados a las organiza</a:t>
            </a:r>
            <a:r>
              <a:rPr lang="es-CO" altLang="es-CO" sz="2800" b="1" dirty="0">
                <a:solidFill>
                  <a:schemeClr val="bg1"/>
                </a:solidFill>
                <a:cs typeface="Arial" pitchFamily="34" charset="0"/>
              </a:rPr>
              <a:t>ciones</a:t>
            </a:r>
            <a:r>
              <a:rPr lang="es-CO" altLang="es-CO" sz="2800" b="1" dirty="0">
                <a:solidFill>
                  <a:schemeClr val="bg1"/>
                </a:solidFill>
              </a:rPr>
              <a:t> del sector público mediante la introducción  de algunas reformas estructurales en la gestión.</a:t>
            </a:r>
          </a:p>
        </p:txBody>
      </p:sp>
    </p:spTree>
    <p:extLst>
      <p:ext uri="{BB962C8B-B14F-4D97-AF65-F5344CB8AC3E}">
        <p14:creationId xmlns:p14="http://schemas.microsoft.com/office/powerpoint/2010/main" val="367487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bldLvl="2" autoUpdateAnimBg="0" advAuto="10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1453" y="0"/>
            <a:ext cx="10092078" cy="7740650"/>
          </a:xfrm>
          <a:prstGeom prst="rect">
            <a:avLst/>
          </a:prstGeom>
        </p:spPr>
      </p:pic>
      <p:sp>
        <p:nvSpPr>
          <p:cNvPr id="9" name="Rectangle 2" descr="Large confetti"/>
          <p:cNvSpPr txBox="1">
            <a:spLocks noChangeArrowheads="1"/>
          </p:cNvSpPr>
          <p:nvPr/>
        </p:nvSpPr>
        <p:spPr>
          <a:xfrm>
            <a:off x="658827" y="1098340"/>
            <a:ext cx="8911084" cy="121334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tx1"/>
                </a:solidFill>
                <a:latin typeface="+mn-lt"/>
              </a:rPr>
              <a:t>¿PORQUÉ LAS CUENTAS PÚBLICAS SON Y DEBEN SER PÚBLICAS ?</a:t>
            </a:r>
          </a:p>
        </p:txBody>
      </p:sp>
      <p:pic>
        <p:nvPicPr>
          <p:cNvPr id="10" name="Picture 7"/>
          <p:cNvPicPr>
            <a:picLocks noChangeAspect="1"/>
          </p:cNvPicPr>
          <p:nvPr/>
        </p:nvPicPr>
        <p:blipFill>
          <a:blip r:embed="rId3"/>
          <a:stretch>
            <a:fillRect/>
          </a:stretch>
        </p:blipFill>
        <p:spPr>
          <a:xfrm>
            <a:off x="250371" y="2409663"/>
            <a:ext cx="9612086" cy="5112366"/>
          </a:xfrm>
          <a:prstGeom prst="rect">
            <a:avLst/>
          </a:prstGeom>
        </p:spPr>
      </p:pic>
      <p:sp>
        <p:nvSpPr>
          <p:cNvPr id="5" name="4 Rectángulo"/>
          <p:cNvSpPr/>
          <p:nvPr/>
        </p:nvSpPr>
        <p:spPr bwMode="auto">
          <a:xfrm>
            <a:off x="7212920" y="2409662"/>
            <a:ext cx="2627784" cy="1683586"/>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solidFill>
                  <a:schemeClr val="bg1"/>
                </a:solidFill>
                <a:latin typeface="Times New Roman" pitchFamily="18" charset="0"/>
              </a:rPr>
              <a:t>LA </a:t>
            </a:r>
            <a:r>
              <a:rPr kumimoji="0" lang="es-CO" sz="2400" b="1" i="0" u="none" strike="noStrike" cap="none" normalizeH="0" baseline="0" dirty="0">
                <a:ln>
                  <a:noFill/>
                </a:ln>
                <a:solidFill>
                  <a:schemeClr val="bg1"/>
                </a:solidFill>
                <a:effectLst/>
                <a:latin typeface="Times New Roman" pitchFamily="18" charset="0"/>
              </a:rPr>
              <a:t>CONTABILIDAD </a:t>
            </a:r>
          </a:p>
          <a:p>
            <a:pPr marL="0" marR="0" indent="0" algn="ctr" defTabSz="914400" rtl="0" eaLnBrk="0" fontAlgn="base" latinLnBrk="0" hangingPunct="0">
              <a:lnSpc>
                <a:spcPct val="100000"/>
              </a:lnSpc>
              <a:spcBef>
                <a:spcPct val="0"/>
              </a:spcBef>
              <a:spcAft>
                <a:spcPct val="0"/>
              </a:spcAft>
              <a:buClrTx/>
              <a:buSzTx/>
              <a:buFontTx/>
              <a:buNone/>
              <a:tabLst/>
            </a:pPr>
            <a:r>
              <a:rPr lang="es-CO" sz="2400" b="1" dirty="0">
                <a:solidFill>
                  <a:schemeClr val="bg1"/>
                </a:solidFill>
                <a:latin typeface="Times New Roman" pitchFamily="18" charset="0"/>
              </a:rPr>
              <a:t>    PÚBLICA  TAMBIÉN ES . . .</a:t>
            </a:r>
            <a:endParaRPr kumimoji="0" lang="es-CO" sz="2400" b="1" i="0" u="none" strike="noStrike" cap="none" normalizeH="0" baseline="0" dirty="0">
              <a:ln>
                <a:noFill/>
              </a:ln>
              <a:solidFill>
                <a:schemeClr val="bg1"/>
              </a:solidFill>
              <a:effectLst/>
              <a:latin typeface="Times New Roman" pitchFamily="18" charset="0"/>
            </a:endParaRPr>
          </a:p>
        </p:txBody>
      </p:sp>
      <p:sp>
        <p:nvSpPr>
          <p:cNvPr id="6" name="5 Flecha curvada hacia la izquierda"/>
          <p:cNvSpPr/>
          <p:nvPr/>
        </p:nvSpPr>
        <p:spPr bwMode="auto">
          <a:xfrm rot="895883">
            <a:off x="8630064" y="4192967"/>
            <a:ext cx="1136220" cy="2763948"/>
          </a:xfrm>
          <a:prstGeom prst="curvedLef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
        <p:nvSpPr>
          <p:cNvPr id="7" name="6 Pergamino vertical"/>
          <p:cNvSpPr/>
          <p:nvPr/>
        </p:nvSpPr>
        <p:spPr bwMode="auto">
          <a:xfrm>
            <a:off x="5388429" y="5914677"/>
            <a:ext cx="3120635" cy="1224137"/>
          </a:xfrm>
          <a:prstGeom prst="verticalScroll">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CO" sz="2400" b="1" i="0" u="none" strike="noStrike" cap="none" normalizeH="0" baseline="0" dirty="0">
                <a:ln>
                  <a:noFill/>
                </a:ln>
                <a:solidFill>
                  <a:schemeClr val="bg1"/>
                </a:solidFill>
                <a:effectLst/>
                <a:latin typeface="Times New Roman" pitchFamily="18" charset="0"/>
              </a:rPr>
              <a:t>CONSTRUCTORA …  DE PAZ</a:t>
            </a:r>
          </a:p>
        </p:txBody>
      </p:sp>
    </p:spTree>
    <p:extLst>
      <p:ext uri="{BB962C8B-B14F-4D97-AF65-F5344CB8AC3E}">
        <p14:creationId xmlns:p14="http://schemas.microsoft.com/office/powerpoint/2010/main" val="1176822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ppt_w</p:attrName>
                                        </p:attrNameLst>
                                      </p:cBhvr>
                                      <p:tavLst>
                                        <p:tav tm="0" fmla="#ppt_w*sin(2.5*pi*$)">
                                          <p:val>
                                            <p:fltVal val="0"/>
                                          </p:val>
                                        </p:tav>
                                        <p:tav tm="100000">
                                          <p:val>
                                            <p:fltVal val="1"/>
                                          </p:val>
                                        </p:tav>
                                      </p:tavLst>
                                    </p:anim>
                                    <p:anim calcmode="lin" valueType="num">
                                      <p:cBhvr>
                                        <p:cTn id="9" dur="3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par>
                          <p:cTn id="31" fill="hold">
                            <p:stCondLst>
                              <p:cond delay="7000"/>
                            </p:stCondLst>
                            <p:childTnLst>
                              <p:par>
                                <p:cTn id="32" presetID="47"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41347" y="1333457"/>
            <a:ext cx="6144913" cy="6097858"/>
          </a:xfrm>
          <a:prstGeom prst="rect">
            <a:avLst/>
          </a:prstGeom>
          <a:ln>
            <a:noFill/>
          </a:ln>
          <a:extLst>
            <a:ext uri="{53640926-AAD7-44D8-BBD7-CCE9431645EC}">
              <a14:shadowObscured xmlns:a14="http://schemas.microsoft.com/office/drawing/2010/main"/>
            </a:ext>
          </a:extLst>
        </p:spPr>
      </p:pic>
      <p:pic>
        <p:nvPicPr>
          <p:cNvPr id="4" name="Picture 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5688" y="1979000"/>
            <a:ext cx="3962400" cy="480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Forma libre"/>
          <p:cNvSpPr/>
          <p:nvPr/>
        </p:nvSpPr>
        <p:spPr>
          <a:xfrm>
            <a:off x="4229100" y="3422650"/>
            <a:ext cx="2870200" cy="3289300"/>
          </a:xfrm>
          <a:custGeom>
            <a:avLst/>
            <a:gdLst>
              <a:gd name="connsiteX0" fmla="*/ 2870200 w 2870200"/>
              <a:gd name="connsiteY0" fmla="*/ 3263900 h 3289300"/>
              <a:gd name="connsiteX1" fmla="*/ 2857500 w 2870200"/>
              <a:gd name="connsiteY1" fmla="*/ 2165350 h 3289300"/>
              <a:gd name="connsiteX2" fmla="*/ 2533650 w 2870200"/>
              <a:gd name="connsiteY2" fmla="*/ 2171700 h 3289300"/>
              <a:gd name="connsiteX3" fmla="*/ 2533650 w 2870200"/>
              <a:gd name="connsiteY3" fmla="*/ 0 h 3289300"/>
              <a:gd name="connsiteX4" fmla="*/ 0 w 2870200"/>
              <a:gd name="connsiteY4" fmla="*/ 6350 h 3289300"/>
              <a:gd name="connsiteX5" fmla="*/ 25400 w 2870200"/>
              <a:gd name="connsiteY5" fmla="*/ 3289300 h 3289300"/>
              <a:gd name="connsiteX6" fmla="*/ 2870200 w 2870200"/>
              <a:gd name="connsiteY6" fmla="*/ 3263900 h 328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0200" h="3289300">
                <a:moveTo>
                  <a:pt x="2870200" y="3263900"/>
                </a:moveTo>
                <a:lnTo>
                  <a:pt x="2857500" y="2165350"/>
                </a:lnTo>
                <a:lnTo>
                  <a:pt x="2533650" y="2171700"/>
                </a:lnTo>
                <a:lnTo>
                  <a:pt x="2533650" y="0"/>
                </a:lnTo>
                <a:lnTo>
                  <a:pt x="0" y="6350"/>
                </a:lnTo>
                <a:lnTo>
                  <a:pt x="25400" y="3289300"/>
                </a:lnTo>
                <a:lnTo>
                  <a:pt x="2870200" y="3263900"/>
                </a:ln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Forma libre"/>
          <p:cNvSpPr/>
          <p:nvPr/>
        </p:nvSpPr>
        <p:spPr>
          <a:xfrm>
            <a:off x="6845300" y="3409950"/>
            <a:ext cx="2711450" cy="3346450"/>
          </a:xfrm>
          <a:custGeom>
            <a:avLst/>
            <a:gdLst>
              <a:gd name="connsiteX0" fmla="*/ 0 w 2711450"/>
              <a:gd name="connsiteY0" fmla="*/ 1917700 h 3346450"/>
              <a:gd name="connsiteX1" fmla="*/ 6350 w 2711450"/>
              <a:gd name="connsiteY1" fmla="*/ 0 h 3346450"/>
              <a:gd name="connsiteX2" fmla="*/ 2667000 w 2711450"/>
              <a:gd name="connsiteY2" fmla="*/ 0 h 3346450"/>
              <a:gd name="connsiteX3" fmla="*/ 2711450 w 2711450"/>
              <a:gd name="connsiteY3" fmla="*/ 3333750 h 3346450"/>
              <a:gd name="connsiteX4" fmla="*/ 558800 w 2711450"/>
              <a:gd name="connsiteY4" fmla="*/ 3346450 h 3346450"/>
              <a:gd name="connsiteX5" fmla="*/ 533400 w 2711450"/>
              <a:gd name="connsiteY5" fmla="*/ 1905000 h 3346450"/>
              <a:gd name="connsiteX6" fmla="*/ 0 w 2711450"/>
              <a:gd name="connsiteY6" fmla="*/ 1917700 h 334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450" h="3346450">
                <a:moveTo>
                  <a:pt x="0" y="1917700"/>
                </a:moveTo>
                <a:cubicBezTo>
                  <a:pt x="2117" y="1278467"/>
                  <a:pt x="4233" y="639233"/>
                  <a:pt x="6350" y="0"/>
                </a:cubicBezTo>
                <a:lnTo>
                  <a:pt x="2667000" y="0"/>
                </a:lnTo>
                <a:lnTo>
                  <a:pt x="2711450" y="3333750"/>
                </a:lnTo>
                <a:lnTo>
                  <a:pt x="558800" y="3346450"/>
                </a:lnTo>
                <a:lnTo>
                  <a:pt x="533400" y="1905000"/>
                </a:lnTo>
                <a:lnTo>
                  <a:pt x="0" y="1917700"/>
                </a:ln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a:off x="4076700" y="1511300"/>
            <a:ext cx="5600700" cy="5325272"/>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CuadroTexto"/>
          <p:cNvSpPr txBox="1"/>
          <p:nvPr/>
        </p:nvSpPr>
        <p:spPr>
          <a:xfrm>
            <a:off x="4244739" y="3098800"/>
            <a:ext cx="1626672" cy="369332"/>
          </a:xfrm>
          <a:prstGeom prst="rect">
            <a:avLst/>
          </a:prstGeom>
          <a:noFill/>
        </p:spPr>
        <p:txBody>
          <a:bodyPr wrap="square" rtlCol="0">
            <a:spAutoFit/>
          </a:bodyPr>
          <a:lstStyle/>
          <a:p>
            <a:r>
              <a:rPr lang="es-CO" b="1" dirty="0"/>
              <a:t>Nivel Nacional</a:t>
            </a:r>
          </a:p>
        </p:txBody>
      </p:sp>
      <p:sp>
        <p:nvSpPr>
          <p:cNvPr id="15" name="14 CuadroTexto"/>
          <p:cNvSpPr txBox="1"/>
          <p:nvPr/>
        </p:nvSpPr>
        <p:spPr>
          <a:xfrm>
            <a:off x="8015363" y="3098800"/>
            <a:ext cx="1662378" cy="369332"/>
          </a:xfrm>
          <a:prstGeom prst="rect">
            <a:avLst/>
          </a:prstGeom>
          <a:noFill/>
        </p:spPr>
        <p:txBody>
          <a:bodyPr wrap="none" rtlCol="0">
            <a:spAutoFit/>
          </a:bodyPr>
          <a:lstStyle/>
          <a:p>
            <a:r>
              <a:rPr lang="es-CO" b="1" dirty="0"/>
              <a:t>Nivel Territorial</a:t>
            </a:r>
          </a:p>
        </p:txBody>
      </p:sp>
      <p:sp>
        <p:nvSpPr>
          <p:cNvPr id="16" name="15 CuadroTexto"/>
          <p:cNvSpPr txBox="1"/>
          <p:nvPr/>
        </p:nvSpPr>
        <p:spPr>
          <a:xfrm>
            <a:off x="5683768" y="1189693"/>
            <a:ext cx="1697324" cy="400110"/>
          </a:xfrm>
          <a:prstGeom prst="rect">
            <a:avLst/>
          </a:prstGeom>
          <a:noFill/>
        </p:spPr>
        <p:txBody>
          <a:bodyPr wrap="none" rtlCol="0">
            <a:spAutoFit/>
          </a:bodyPr>
          <a:lstStyle/>
          <a:p>
            <a:r>
              <a:rPr lang="es-CO" sz="2000" b="1" dirty="0"/>
              <a:t>Sector Público</a:t>
            </a:r>
          </a:p>
        </p:txBody>
      </p:sp>
    </p:spTree>
    <p:extLst>
      <p:ext uri="{BB962C8B-B14F-4D97-AF65-F5344CB8AC3E}">
        <p14:creationId xmlns:p14="http://schemas.microsoft.com/office/powerpoint/2010/main" val="2573005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106"/>
          <a:stretch/>
        </p:blipFill>
        <p:spPr bwMode="auto">
          <a:xfrm>
            <a:off x="366431" y="2033595"/>
            <a:ext cx="9449171" cy="5397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CuadroTexto"/>
          <p:cNvSpPr txBox="1"/>
          <p:nvPr/>
        </p:nvSpPr>
        <p:spPr>
          <a:xfrm>
            <a:off x="969071" y="1465340"/>
            <a:ext cx="8143393" cy="338554"/>
          </a:xfrm>
          <a:prstGeom prst="rect">
            <a:avLst/>
          </a:prstGeom>
          <a:solidFill>
            <a:srgbClr val="FFA48F"/>
          </a:solidFill>
        </p:spPr>
        <p:txBody>
          <a:bodyPr wrap="square" rtlCol="0">
            <a:spAutoFit/>
          </a:bodyPr>
          <a:lstStyle/>
          <a:p>
            <a:pPr algn="ctr"/>
            <a:r>
              <a:rPr lang="es-CO" sz="1600" b="1" dirty="0"/>
              <a:t>ESTRUCTURA DEL RÉGIMEN DE CONTABILIDAD PÚBLICA EN CONVERGENCIA CON </a:t>
            </a:r>
            <a:r>
              <a:rPr lang="es-CO" sz="1600" b="1" dirty="0" err="1"/>
              <a:t>NICSP</a:t>
            </a:r>
            <a:r>
              <a:rPr lang="es-CO" sz="1600" b="1" dirty="0"/>
              <a:t>/</a:t>
            </a:r>
            <a:r>
              <a:rPr lang="es-CO" sz="1600" b="1" dirty="0" err="1"/>
              <a:t>NIIF</a:t>
            </a:r>
            <a:endParaRPr lang="es-CO" sz="1600" b="1" dirty="0"/>
          </a:p>
        </p:txBody>
      </p:sp>
      <p:sp>
        <p:nvSpPr>
          <p:cNvPr id="4" name="3 Llamada con línea 1"/>
          <p:cNvSpPr/>
          <p:nvPr/>
        </p:nvSpPr>
        <p:spPr>
          <a:xfrm>
            <a:off x="2926487" y="1158041"/>
            <a:ext cx="2109150" cy="318499"/>
          </a:xfrm>
          <a:prstGeom prst="borderCallout1">
            <a:avLst>
              <a:gd name="adj1" fmla="val 115159"/>
              <a:gd name="adj2" fmla="val 50018"/>
              <a:gd name="adj3" fmla="val 454584"/>
              <a:gd name="adj4" fmla="val 50296"/>
            </a:avLst>
          </a:prstGeom>
          <a:ln w="381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b="1" dirty="0"/>
              <a:t>Con base en </a:t>
            </a:r>
            <a:r>
              <a:rPr lang="es-CO" b="1" dirty="0" err="1"/>
              <a:t>NICSP</a:t>
            </a:r>
            <a:endParaRPr lang="es-CO" b="1" dirty="0"/>
          </a:p>
        </p:txBody>
      </p:sp>
      <p:sp>
        <p:nvSpPr>
          <p:cNvPr id="5" name="4 Llamada con línea 1"/>
          <p:cNvSpPr/>
          <p:nvPr/>
        </p:nvSpPr>
        <p:spPr>
          <a:xfrm>
            <a:off x="7970437" y="1114499"/>
            <a:ext cx="1125020" cy="318499"/>
          </a:xfrm>
          <a:prstGeom prst="borderCallout1">
            <a:avLst>
              <a:gd name="adj1" fmla="val 101397"/>
              <a:gd name="adj2" fmla="val 51233"/>
              <a:gd name="adj3" fmla="val 474161"/>
              <a:gd name="adj4" fmla="val 5322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b="1" dirty="0" err="1"/>
              <a:t>NIIF</a:t>
            </a:r>
            <a:endParaRPr lang="es-CO" b="1" dirty="0"/>
          </a:p>
        </p:txBody>
      </p:sp>
      <p:sp>
        <p:nvSpPr>
          <p:cNvPr id="10" name="9 Llamada con línea 1"/>
          <p:cNvSpPr/>
          <p:nvPr/>
        </p:nvSpPr>
        <p:spPr>
          <a:xfrm>
            <a:off x="5193695" y="1118615"/>
            <a:ext cx="2109150" cy="318499"/>
          </a:xfrm>
          <a:prstGeom prst="borderCallout1">
            <a:avLst>
              <a:gd name="adj1" fmla="val 101397"/>
              <a:gd name="adj2" fmla="val 51233"/>
              <a:gd name="adj3" fmla="val 474161"/>
              <a:gd name="adj4" fmla="val 51465"/>
            </a:avLst>
          </a:prstGeom>
          <a:ln w="3810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b="1" dirty="0"/>
              <a:t>Con base en </a:t>
            </a:r>
            <a:r>
              <a:rPr lang="es-CO" b="1" dirty="0" err="1"/>
              <a:t>NIIF</a:t>
            </a:r>
            <a:endParaRPr lang="es-CO" b="1" dirty="0"/>
          </a:p>
        </p:txBody>
      </p:sp>
    </p:spTree>
    <p:extLst>
      <p:ext uri="{BB962C8B-B14F-4D97-AF65-F5344CB8AC3E}">
        <p14:creationId xmlns:p14="http://schemas.microsoft.com/office/powerpoint/2010/main" val="13791650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849</TotalTime>
  <Words>1295</Words>
  <Application>Microsoft Office PowerPoint</Application>
  <PresentationFormat>Personalizado</PresentationFormat>
  <Paragraphs>117</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27</vt:i4>
      </vt:variant>
    </vt:vector>
  </HeadingPairs>
  <TitlesOfParts>
    <vt:vector size="34" baseType="lpstr">
      <vt:lpstr>Arial</vt:lpstr>
      <vt:lpstr>Calibri</vt:lpstr>
      <vt:lpstr>Calibri Light</vt:lpstr>
      <vt:lpstr>Times New Roman</vt:lpstr>
      <vt:lpstr>Wingdings 2</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Diseño</dc:creator>
  <cp:lastModifiedBy>Carlos Estrada</cp:lastModifiedBy>
  <cp:revision>105</cp:revision>
  <cp:lastPrinted>2017-08-29T13:47:44Z</cp:lastPrinted>
  <dcterms:created xsi:type="dcterms:W3CDTF">2017-07-10T13:55:04Z</dcterms:created>
  <dcterms:modified xsi:type="dcterms:W3CDTF">2021-05-27T16:28:32Z</dcterms:modified>
</cp:coreProperties>
</file>