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33"/>
  </p:notesMasterIdLst>
  <p:handoutMasterIdLst>
    <p:handoutMasterId r:id="rId34"/>
  </p:handoutMasterIdLst>
  <p:sldIdLst>
    <p:sldId id="327" r:id="rId2"/>
    <p:sldId id="573" r:id="rId3"/>
    <p:sldId id="568" r:id="rId4"/>
    <p:sldId id="578" r:id="rId5"/>
    <p:sldId id="579" r:id="rId6"/>
    <p:sldId id="580" r:id="rId7"/>
    <p:sldId id="581" r:id="rId8"/>
    <p:sldId id="576" r:id="rId9"/>
    <p:sldId id="551" r:id="rId10"/>
    <p:sldId id="552" r:id="rId11"/>
    <p:sldId id="553" r:id="rId12"/>
    <p:sldId id="554" r:id="rId13"/>
    <p:sldId id="555" r:id="rId14"/>
    <p:sldId id="556" r:id="rId15"/>
    <p:sldId id="557" r:id="rId16"/>
    <p:sldId id="558" r:id="rId17"/>
    <p:sldId id="559" r:id="rId18"/>
    <p:sldId id="572" r:id="rId19"/>
    <p:sldId id="560" r:id="rId20"/>
    <p:sldId id="561" r:id="rId21"/>
    <p:sldId id="562" r:id="rId22"/>
    <p:sldId id="575" r:id="rId23"/>
    <p:sldId id="569" r:id="rId24"/>
    <p:sldId id="563" r:id="rId25"/>
    <p:sldId id="565" r:id="rId26"/>
    <p:sldId id="564" r:id="rId27"/>
    <p:sldId id="566" r:id="rId28"/>
    <p:sldId id="420" r:id="rId29"/>
    <p:sldId id="488" r:id="rId30"/>
    <p:sldId id="542" r:id="rId31"/>
    <p:sldId id="548" r:id="rId32"/>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573"/>
            <p14:sldId id="568"/>
            <p14:sldId id="578"/>
            <p14:sldId id="579"/>
            <p14:sldId id="580"/>
            <p14:sldId id="581"/>
            <p14:sldId id="576"/>
            <p14:sldId id="551"/>
            <p14:sldId id="552"/>
            <p14:sldId id="553"/>
            <p14:sldId id="554"/>
            <p14:sldId id="555"/>
            <p14:sldId id="556"/>
            <p14:sldId id="557"/>
            <p14:sldId id="558"/>
            <p14:sldId id="559"/>
            <p14:sldId id="572"/>
            <p14:sldId id="560"/>
            <p14:sldId id="561"/>
            <p14:sldId id="562"/>
            <p14:sldId id="575"/>
            <p14:sldId id="569"/>
            <p14:sldId id="563"/>
            <p14:sldId id="565"/>
            <p14:sldId id="564"/>
            <p14:sldId id="566"/>
            <p14:sldId id="420"/>
            <p14:sldId id="488"/>
            <p14:sldId id="542"/>
            <p14:sldId id="54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FF6600"/>
    <a:srgbClr val="00918E"/>
    <a:srgbClr val="FFF0C1"/>
    <a:srgbClr val="74B230"/>
    <a:srgbClr val="CCFFCC"/>
    <a:srgbClr val="CDFFFF"/>
    <a:srgbClr val="FFFBEB"/>
    <a:srgbClr val="FFCC99"/>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7" autoAdjust="0"/>
    <p:restoredTop sz="91437" autoAdjust="0"/>
  </p:normalViewPr>
  <p:slideViewPr>
    <p:cSldViewPr snapToObjects="1">
      <p:cViewPr varScale="1">
        <p:scale>
          <a:sx n="79" d="100"/>
          <a:sy n="79" d="100"/>
        </p:scale>
        <p:origin x="678"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image" Target="../media/image5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image" Target="../media/image52.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a:t>
          </a:r>
        </a:p>
        <a:p>
          <a:pPr algn="just"/>
          <a:r>
            <a:rPr lang="es-CO" sz="1600" b="1" dirty="0">
              <a:solidFill>
                <a:schemeClr val="tx2"/>
              </a:solidFill>
            </a:rPr>
            <a:t>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solidFill>
          <a:srgbClr val="FFFF00"/>
        </a:solidFill>
        <a:effectLst>
          <a:glow rad="63500">
            <a:schemeClr val="accent6">
              <a:satMod val="175000"/>
              <a:alpha val="40000"/>
            </a:schemeClr>
          </a:glow>
        </a:effectLst>
      </dgm:spPr>
      <dgm:t>
        <a:bodyPr lIns="36000" rIns="36000"/>
        <a:lstStyle/>
        <a:p>
          <a:pPr algn="ctr"/>
          <a:r>
            <a:rPr lang="es-CO" sz="18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ScaleY="110152"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81633"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46373" y="2032000"/>
          <a:ext cx="467766" cy="1641450"/>
        </a:xfrm>
        <a:custGeom>
          <a:avLst/>
          <a:gdLst/>
          <a:ahLst/>
          <a:cxnLst/>
          <a:rect l="0" t="0" r="0" b="0"/>
          <a:pathLst>
            <a:path>
              <a:moveTo>
                <a:pt x="0" y="0"/>
              </a:moveTo>
              <a:lnTo>
                <a:pt x="233883" y="0"/>
              </a:lnTo>
              <a:lnTo>
                <a:pt x="233883" y="1641450"/>
              </a:lnTo>
              <a:lnTo>
                <a:pt x="467766" y="164145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1837586" y="2810055"/>
        <a:ext cx="85339" cy="85339"/>
      </dsp:txXfrm>
    </dsp:sp>
    <dsp:sp modelId="{40DF29DC-20F0-46F8-93F3-87C46B8DF249}">
      <dsp:nvSpPr>
        <dsp:cNvPr id="0" name=""/>
        <dsp:cNvSpPr/>
      </dsp:nvSpPr>
      <dsp:spPr>
        <a:xfrm>
          <a:off x="1646373" y="2032000"/>
          <a:ext cx="467766" cy="768956"/>
        </a:xfrm>
        <a:custGeom>
          <a:avLst/>
          <a:gdLst/>
          <a:ahLst/>
          <a:cxnLst/>
          <a:rect l="0" t="0" r="0" b="0"/>
          <a:pathLst>
            <a:path>
              <a:moveTo>
                <a:pt x="0" y="0"/>
              </a:moveTo>
              <a:lnTo>
                <a:pt x="233883" y="0"/>
              </a:lnTo>
              <a:lnTo>
                <a:pt x="233883" y="768956"/>
              </a:lnTo>
              <a:lnTo>
                <a:pt x="467766" y="768956"/>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57755" y="2393977"/>
        <a:ext cx="45002" cy="45002"/>
      </dsp:txXfrm>
    </dsp:sp>
    <dsp:sp modelId="{BC2473AD-EEBA-4768-9ADB-AA025D6163CD}">
      <dsp:nvSpPr>
        <dsp:cNvPr id="0" name=""/>
        <dsp:cNvSpPr/>
      </dsp:nvSpPr>
      <dsp:spPr>
        <a:xfrm>
          <a:off x="1646373" y="1937726"/>
          <a:ext cx="467766" cy="91440"/>
        </a:xfrm>
        <a:custGeom>
          <a:avLst/>
          <a:gdLst/>
          <a:ahLst/>
          <a:cxnLst/>
          <a:rect l="0" t="0" r="0" b="0"/>
          <a:pathLst>
            <a:path>
              <a:moveTo>
                <a:pt x="0" y="94273"/>
              </a:moveTo>
              <a:lnTo>
                <a:pt x="233883" y="94273"/>
              </a:lnTo>
              <a:lnTo>
                <a:pt x="233883" y="45720"/>
              </a:lnTo>
              <a:lnTo>
                <a:pt x="467766"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68499" y="1971689"/>
        <a:ext cx="23513" cy="23513"/>
      </dsp:txXfrm>
    </dsp:sp>
    <dsp:sp modelId="{A7CB8463-5EED-45A4-918F-667F778F71F7}">
      <dsp:nvSpPr>
        <dsp:cNvPr id="0" name=""/>
        <dsp:cNvSpPr/>
      </dsp:nvSpPr>
      <dsp:spPr>
        <a:xfrm>
          <a:off x="1646373" y="1260159"/>
          <a:ext cx="467766" cy="771840"/>
        </a:xfrm>
        <a:custGeom>
          <a:avLst/>
          <a:gdLst/>
          <a:ahLst/>
          <a:cxnLst/>
          <a:rect l="0" t="0" r="0" b="0"/>
          <a:pathLst>
            <a:path>
              <a:moveTo>
                <a:pt x="0" y="771840"/>
              </a:moveTo>
              <a:lnTo>
                <a:pt x="233883" y="771840"/>
              </a:lnTo>
              <a:lnTo>
                <a:pt x="233883" y="0"/>
              </a:lnTo>
              <a:lnTo>
                <a:pt x="467766"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57693" y="1623516"/>
        <a:ext cx="45126" cy="45126"/>
      </dsp:txXfrm>
    </dsp:sp>
    <dsp:sp modelId="{44D9C6FF-651A-41CA-BCAA-7DEEE2940549}">
      <dsp:nvSpPr>
        <dsp:cNvPr id="0" name=""/>
        <dsp:cNvSpPr/>
      </dsp:nvSpPr>
      <dsp:spPr>
        <a:xfrm>
          <a:off x="1646373" y="436219"/>
          <a:ext cx="467766" cy="1595780"/>
        </a:xfrm>
        <a:custGeom>
          <a:avLst/>
          <a:gdLst/>
          <a:ahLst/>
          <a:cxnLst/>
          <a:rect l="0" t="0" r="0" b="0"/>
          <a:pathLst>
            <a:path>
              <a:moveTo>
                <a:pt x="0" y="1595780"/>
              </a:moveTo>
              <a:lnTo>
                <a:pt x="233883" y="1595780"/>
              </a:lnTo>
              <a:lnTo>
                <a:pt x="233883" y="0"/>
              </a:lnTo>
              <a:lnTo>
                <a:pt x="467766"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8683" y="1192536"/>
        <a:ext cx="83146" cy="83146"/>
      </dsp:txXfrm>
    </dsp:sp>
    <dsp:sp modelId="{671FBE74-29FA-4A1F-ACDF-6F3AC087BBC9}">
      <dsp:nvSpPr>
        <dsp:cNvPr id="0" name=""/>
        <dsp:cNvSpPr/>
      </dsp:nvSpPr>
      <dsp:spPr>
        <a:xfrm>
          <a:off x="-100402" y="1211172"/>
          <a:ext cx="1851896" cy="1641655"/>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100402" y="1211172"/>
        <a:ext cx="1851896" cy="1641655"/>
      </dsp:txXfrm>
    </dsp:sp>
    <dsp:sp modelId="{25FAA211-9CE9-4B6A-AFB1-BDBE8719087F}">
      <dsp:nvSpPr>
        <dsp:cNvPr id="0" name=""/>
        <dsp:cNvSpPr/>
      </dsp:nvSpPr>
      <dsp:spPr>
        <a:xfrm>
          <a:off x="2114140" y="47456"/>
          <a:ext cx="6627774" cy="777526"/>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a:t>
          </a:r>
        </a:p>
        <a:p>
          <a:pPr marL="0" lvl="0" indent="0" algn="just" defTabSz="711200">
            <a:lnSpc>
              <a:spcPct val="90000"/>
            </a:lnSpc>
            <a:spcBef>
              <a:spcPct val="0"/>
            </a:spcBef>
            <a:spcAft>
              <a:spcPct val="35000"/>
            </a:spcAft>
            <a:buNone/>
          </a:pPr>
          <a:r>
            <a:rPr lang="es-CO" sz="1600" b="1" kern="1200" dirty="0">
              <a:solidFill>
                <a:schemeClr val="tx2"/>
              </a:solidFill>
            </a:rPr>
            <a:t>Ejecución de Programas de Capacitación para la Aplicación de los Marcos Normativos.</a:t>
          </a:r>
        </a:p>
      </dsp:txBody>
      <dsp:txXfrm>
        <a:off x="2114140" y="47456"/>
        <a:ext cx="6627774" cy="777526"/>
      </dsp:txXfrm>
    </dsp:sp>
    <dsp:sp modelId="{77DB3F99-9157-41EC-9D7E-0F6396431F86}">
      <dsp:nvSpPr>
        <dsp:cNvPr id="0" name=""/>
        <dsp:cNvSpPr/>
      </dsp:nvSpPr>
      <dsp:spPr>
        <a:xfrm>
          <a:off x="2114140" y="1001448"/>
          <a:ext cx="6627774" cy="517421"/>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114140" y="1001448"/>
        <a:ext cx="6627774" cy="517421"/>
      </dsp:txXfrm>
    </dsp:sp>
    <dsp:sp modelId="{54290EC1-06CC-43E4-8A52-EF3555EC440C}">
      <dsp:nvSpPr>
        <dsp:cNvPr id="0" name=""/>
        <dsp:cNvSpPr/>
      </dsp:nvSpPr>
      <dsp:spPr>
        <a:xfrm>
          <a:off x="2114140" y="1695336"/>
          <a:ext cx="6627774" cy="576220"/>
        </a:xfrm>
        <a:prstGeom prst="rect">
          <a:avLst/>
        </a:prstGeom>
        <a:solidFill>
          <a:srgbClr val="FFFF00"/>
        </a:solidFill>
        <a:ln w="25400" cap="flat" cmpd="sng" algn="ctr">
          <a:solidFill>
            <a:schemeClr val="accent5">
              <a:shade val="80000"/>
              <a:hueOff val="0"/>
              <a:satOff val="0"/>
              <a:lumOff val="0"/>
              <a:alphaOff val="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1430" rIns="36000" bIns="11430" numCol="1" spcCol="1270" anchor="ctr" anchorCtr="0">
          <a:noAutofit/>
        </a:bodyPr>
        <a:lstStyle/>
        <a:p>
          <a:pPr marL="0" lvl="0" indent="0" algn="ctr" defTabSz="800100">
            <a:lnSpc>
              <a:spcPct val="90000"/>
            </a:lnSpc>
            <a:spcBef>
              <a:spcPct val="0"/>
            </a:spcBef>
            <a:spcAft>
              <a:spcPct val="35000"/>
            </a:spcAft>
            <a:buNone/>
          </a:pPr>
          <a:r>
            <a:rPr lang="es-CO" sz="1800" b="1" kern="1200" dirty="0">
              <a:solidFill>
                <a:schemeClr val="tx2"/>
              </a:solidFill>
            </a:rPr>
            <a:t>Regulación para el Desarrollo y Evaluación del Control Interno Contable</a:t>
          </a:r>
        </a:p>
      </dsp:txBody>
      <dsp:txXfrm>
        <a:off x="2114140" y="1695336"/>
        <a:ext cx="6627774" cy="576220"/>
      </dsp:txXfrm>
    </dsp:sp>
    <dsp:sp modelId="{CE7D4E97-B8EF-4ACB-BCA8-9F5BED8B2DE8}">
      <dsp:nvSpPr>
        <dsp:cNvPr id="0" name=""/>
        <dsp:cNvSpPr/>
      </dsp:nvSpPr>
      <dsp:spPr>
        <a:xfrm>
          <a:off x="2114140" y="2448023"/>
          <a:ext cx="6627774" cy="705866"/>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114140" y="2448023"/>
        <a:ext cx="6627774" cy="705866"/>
      </dsp:txXfrm>
    </dsp:sp>
    <dsp:sp modelId="{21B318A2-96FD-4BB9-A6AE-CAB0583A7B08}">
      <dsp:nvSpPr>
        <dsp:cNvPr id="0" name=""/>
        <dsp:cNvSpPr/>
      </dsp:nvSpPr>
      <dsp:spPr>
        <a:xfrm>
          <a:off x="2114140" y="3320517"/>
          <a:ext cx="6627774" cy="705866"/>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114140" y="3320517"/>
        <a:ext cx="6627774" cy="70586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5963" y="696913"/>
            <a:ext cx="55784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11</a:t>
            </a:fld>
            <a:endParaRPr lang="es-ES" altLang="es-ES"/>
          </a:p>
        </p:txBody>
      </p:sp>
    </p:spTree>
    <p:extLst>
      <p:ext uri="{BB962C8B-B14F-4D97-AF65-F5344CB8AC3E}">
        <p14:creationId xmlns:p14="http://schemas.microsoft.com/office/powerpoint/2010/main" val="332607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13</a:t>
            </a:fld>
            <a:endParaRPr lang="es-ES" altLang="es-ES"/>
          </a:p>
        </p:txBody>
      </p:sp>
    </p:spTree>
    <p:extLst>
      <p:ext uri="{BB962C8B-B14F-4D97-AF65-F5344CB8AC3E}">
        <p14:creationId xmlns:p14="http://schemas.microsoft.com/office/powerpoint/2010/main" val="50784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21</a:t>
            </a:fld>
            <a:endParaRPr lang="es-ES"/>
          </a:p>
        </p:txBody>
      </p:sp>
    </p:spTree>
    <p:extLst>
      <p:ext uri="{BB962C8B-B14F-4D97-AF65-F5344CB8AC3E}">
        <p14:creationId xmlns:p14="http://schemas.microsoft.com/office/powerpoint/2010/main" val="132231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59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28</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31</a:t>
            </a:fld>
            <a:endParaRPr lang="es-ES" altLang="es-ES"/>
          </a:p>
        </p:txBody>
      </p:sp>
    </p:spTree>
    <p:extLst>
      <p:ext uri="{BB962C8B-B14F-4D97-AF65-F5344CB8AC3E}">
        <p14:creationId xmlns:p14="http://schemas.microsoft.com/office/powerpoint/2010/main" val="2215703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dirty="0"/>
              <a:t>Haga clic para modificar el estilo de texto del patrón</a:t>
            </a:r>
          </a:p>
        </p:txBody>
      </p:sp>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pic>
        <p:nvPicPr>
          <p:cNvPr id="9"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25083321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867388625"/>
      </p:ext>
    </p:extLst>
  </p:cSld>
  <p:clrMapOvr>
    <a:masterClrMapping/>
  </p:clrMapOvr>
  <p:transition spd="slow">
    <p:split orient="vert"/>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08649795"/>
      </p:ext>
    </p:extLst>
  </p:cSld>
  <p:clrMapOvr>
    <a:masterClrMapping/>
  </p:clrMapOvr>
  <p:transition spd="slow">
    <p:split orient="vert"/>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005851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864321811"/>
      </p:ext>
    </p:extLst>
  </p:cSld>
  <p:clrMapOvr>
    <a:masterClrMapping/>
  </p:clrMapOvr>
  <p:transition spd="slow">
    <p:split orient="vert"/>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8323277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541040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033149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616529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750751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0124" y="-44649"/>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12836661"/>
      </p:ext>
    </p:extLst>
  </p:cSld>
  <p:clrMapOvr>
    <a:masterClrMapping/>
  </p:clrMapOvr>
  <p:transition spd="slow">
    <p:split orient="vert"/>
  </p:transition>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583884777"/>
      </p:ext>
    </p:extLst>
  </p:cSld>
  <p:clrMapOvr>
    <a:masterClrMapping/>
  </p:clrMapOvr>
  <p:transition spd="slow">
    <p:split orient="vert"/>
  </p:transition>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543025788"/>
      </p:ext>
    </p:extLst>
  </p:cSld>
  <p:clrMapOvr>
    <a:masterClrMapping/>
  </p:clrMapOvr>
  <p:transition spd="slow">
    <p:split orient="vert"/>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361693583"/>
      </p:ext>
    </p:extLst>
  </p:cSld>
  <p:clrMapOvr>
    <a:masterClrMapping/>
  </p:clrMapOvr>
  <p:transition spd="slow">
    <p:split orient="vert"/>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108006353"/>
      </p:ext>
    </p:extLst>
  </p:cSld>
  <p:clrMapOvr>
    <a:masterClrMapping/>
  </p:clrMapOvr>
  <p:transition spd="slow">
    <p:split orient="vert"/>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48745027"/>
      </p:ext>
    </p:extLst>
  </p:cSld>
  <p:clrMapOvr>
    <a:masterClrMapping/>
  </p:clrMapOvr>
  <p:transition spd="slow">
    <p:split orient="vert"/>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919417650"/>
      </p:ext>
    </p:extLst>
  </p:cSld>
  <p:clrMapOvr>
    <a:masterClrMapping/>
  </p:clrMapOvr>
  <p:transition spd="slow">
    <p:split orient="vert"/>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2 Imagen"/>
          <p:cNvPicPr>
            <a:picLocks noChangeAspect="1"/>
          </p:cNvPicPr>
          <p:nvPr userDrawn="1"/>
        </p:nvPicPr>
        <p:blipFill rotWithShape="1">
          <a:blip r:embed="rId38" cstate="email">
            <a:extLst>
              <a:ext uri="{28A0092B-C50C-407E-A947-70E740481C1C}">
                <a14:useLocalDpi xmlns:a14="http://schemas.microsoft.com/office/drawing/2010/main"/>
              </a:ext>
            </a:extLst>
          </a:blip>
          <a:srcRect/>
          <a:stretch/>
        </p:blipFill>
        <p:spPr>
          <a:xfrm>
            <a:off x="-16907" y="4877"/>
            <a:ext cx="9191365" cy="3906865"/>
          </a:xfrm>
          <a:prstGeom prst="rect">
            <a:avLst/>
          </a:prstGeom>
        </p:spPr>
      </p:pic>
      <p:pic>
        <p:nvPicPr>
          <p:cNvPr id="9" name="9 Imagen"/>
          <p:cNvPicPr>
            <a:picLocks noChangeAspect="1"/>
          </p:cNvPicPr>
          <p:nvPr userDrawn="1"/>
        </p:nvPicPr>
        <p:blipFill rotWithShape="1">
          <a:blip r:embed="rId39" cstate="email">
            <a:extLst>
              <a:ext uri="{28A0092B-C50C-407E-A947-70E740481C1C}">
                <a14:useLocalDpi xmlns:a14="http://schemas.microsoft.com/office/drawing/2010/main"/>
              </a:ext>
            </a:extLst>
          </a:blip>
          <a:srcRect/>
          <a:stretch/>
        </p:blipFill>
        <p:spPr>
          <a:xfrm>
            <a:off x="18993" y="3318223"/>
            <a:ext cx="9132152" cy="2402181"/>
          </a:xfrm>
          <a:prstGeom prst="rect">
            <a:avLst/>
          </a:prstGeom>
        </p:spPr>
      </p:pic>
      <p:pic>
        <p:nvPicPr>
          <p:cNvPr id="10" name="4 Imagen"/>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2771800" y="797717"/>
            <a:ext cx="2875779" cy="3721596"/>
          </a:xfrm>
          <a:prstGeom prst="rect">
            <a:avLst/>
          </a:prstGeom>
        </p:spPr>
      </p:pic>
      <p:sp>
        <p:nvSpPr>
          <p:cNvPr id="11" name="Rectangle 7"/>
          <p:cNvSpPr txBox="1">
            <a:spLocks noChangeArrowheads="1"/>
          </p:cNvSpPr>
          <p:nvPr userDrawn="1"/>
        </p:nvSpPr>
        <p:spPr>
          <a:xfrm>
            <a:off x="2364085" y="4180940"/>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 id="2147483952" r:id="rId32"/>
    <p:sldLayoutId id="2147483953" r:id="rId33"/>
    <p:sldLayoutId id="2147483954" r:id="rId34"/>
    <p:sldLayoutId id="2147483955" r:id="rId35"/>
    <p:sldLayoutId id="2147483956" r:id="rId36"/>
  </p:sldLayoutIdLst>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w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4.xml"/><Relationship Id="rId5" Type="http://schemas.openxmlformats.org/officeDocument/2006/relationships/image" Target="../media/image57.jpe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0.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10</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865288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extLst>
              <p:ext uri="{D42A27DB-BD31-4B8C-83A1-F6EECF244321}">
                <p14:modId xmlns:p14="http://schemas.microsoft.com/office/powerpoint/2010/main" val="848334989"/>
              </p:ext>
            </p:extLst>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365195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12</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380035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887098" y="3964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0472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624733" y="2077654"/>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762000" y="0"/>
            <a:ext cx="4671677" cy="5137753"/>
          </a:xfrm>
          <a:prstGeom prst="rect">
            <a:avLst/>
          </a:prstGeom>
        </p:spPr>
      </p:pic>
    </p:spTree>
    <p:extLst>
      <p:ext uri="{BB962C8B-B14F-4D97-AF65-F5344CB8AC3E}">
        <p14:creationId xmlns:p14="http://schemas.microsoft.com/office/powerpoint/2010/main" val="3915553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791581" y="941090"/>
            <a:ext cx="7500833" cy="4856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3360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827584" y="132809"/>
            <a:ext cx="7462757"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 Departamento</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35496" y="1129307"/>
            <a:ext cx="9001000" cy="44884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95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7" y="49188"/>
            <a:ext cx="7776864"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400" dirty="0"/>
              <a:t>Calificación Promedio por Categorías de Municipios</a:t>
            </a:r>
            <a:br>
              <a:rPr lang="es-ES" sz="2400" dirty="0"/>
            </a:br>
            <a:r>
              <a:rPr lang="es-ES" sz="2400" dirty="0"/>
              <a:t>Control Interno Contable 2015</a:t>
            </a:r>
            <a:endParaRPr lang="es-ES" altLang="es-ES" sz="2400" dirty="0"/>
          </a:p>
        </p:txBody>
      </p:sp>
      <p:pic>
        <p:nvPicPr>
          <p:cNvPr id="5" name="Imagen 4"/>
          <p:cNvPicPr>
            <a:picLocks noChangeAspect="1"/>
          </p:cNvPicPr>
          <p:nvPr/>
        </p:nvPicPr>
        <p:blipFill>
          <a:blip r:embed="rId2"/>
          <a:stretch>
            <a:fillRect/>
          </a:stretch>
        </p:blipFill>
        <p:spPr>
          <a:xfrm>
            <a:off x="35496" y="1080145"/>
            <a:ext cx="9073008" cy="4634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0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18</a:t>
            </a:fld>
            <a:endParaRPr lang="es-ES_tradnl" dirty="0"/>
          </a:p>
        </p:txBody>
      </p:sp>
      <p:sp>
        <p:nvSpPr>
          <p:cNvPr id="6" name="3 Rectángulo"/>
          <p:cNvSpPr/>
          <p:nvPr/>
        </p:nvSpPr>
        <p:spPr>
          <a:xfrm>
            <a:off x="1331640" y="98172"/>
            <a:ext cx="6624736" cy="648072"/>
          </a:xfrm>
          <a:prstGeom prst="rect">
            <a:avLst/>
          </a:prstGeom>
          <a:solidFill>
            <a:schemeClr val="accent2">
              <a:lumMod val="40000"/>
              <a:lumOff val="60000"/>
            </a:schemeClr>
          </a:solidFill>
          <a:ln>
            <a:solidFill>
              <a:schemeClr val="bg2">
                <a:lumMod val="25000"/>
              </a:schemeClr>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LA  AUDITORIA  INTERNA </a:t>
            </a:r>
            <a:endParaRPr lang="es-CO" sz="3200" b="1" dirty="0">
              <a:solidFill>
                <a:schemeClr val="tx1"/>
              </a:solidFill>
            </a:endParaRP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353" y="1739145"/>
            <a:ext cx="2795883" cy="3888432"/>
          </a:xfrm>
          <a:prstGeom prst="rect">
            <a:avLst/>
          </a:prstGeom>
          <a:solidFill>
            <a:schemeClr val="bg1"/>
          </a:solidFill>
          <a:ln>
            <a:solidFill>
              <a:schemeClr val="tx1"/>
            </a:solidFill>
          </a:ln>
          <a:effectLst>
            <a:glow rad="63500">
              <a:schemeClr val="accent5">
                <a:satMod val="175000"/>
                <a:alpha val="40000"/>
              </a:schemeClr>
            </a:glow>
          </a:effectLst>
        </p:spPr>
      </p:pic>
      <p:pic>
        <p:nvPicPr>
          <p:cNvPr id="10" name="Imagen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1777380"/>
            <a:ext cx="3096344" cy="3902080"/>
          </a:xfrm>
          <a:prstGeom prst="rect">
            <a:avLst/>
          </a:prstGeom>
          <a:solidFill>
            <a:schemeClr val="accent3">
              <a:lumMod val="20000"/>
              <a:lumOff val="80000"/>
            </a:schemeClr>
          </a:solidFill>
          <a:ln w="9525">
            <a:solidFill>
              <a:schemeClr val="tx1"/>
            </a:solidFill>
            <a:miter lim="800000"/>
            <a:headEnd/>
            <a:tailEnd/>
          </a:ln>
          <a:effectLst>
            <a:glow rad="63500">
              <a:schemeClr val="accent5">
                <a:satMod val="175000"/>
                <a:alpha val="40000"/>
              </a:schemeClr>
            </a:glow>
          </a:effectLst>
        </p:spPr>
      </p:pic>
      <p:sp>
        <p:nvSpPr>
          <p:cNvPr id="11" name="1 Rectángulo"/>
          <p:cNvSpPr/>
          <p:nvPr/>
        </p:nvSpPr>
        <p:spPr>
          <a:xfrm>
            <a:off x="4716017" y="823474"/>
            <a:ext cx="4392488" cy="846295"/>
          </a:xfrm>
          <a:prstGeom prst="rect">
            <a:avLst/>
          </a:prstGeom>
          <a:solidFill>
            <a:srgbClr val="CCFFCC"/>
          </a:solidFill>
          <a:ln>
            <a:solidFill>
              <a:schemeClr val="tx1"/>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GENERADORA DE VALOR</a:t>
            </a:r>
          </a:p>
          <a:p>
            <a:pPr algn="ctr"/>
            <a:r>
              <a:rPr lang="en-US" sz="2000" b="1" i="1" dirty="0">
                <a:solidFill>
                  <a:schemeClr val="tx1"/>
                </a:solidFill>
              </a:rPr>
              <a:t> PARA  UN PAÍS DE BUENAS PRÁCTICAS DE GOBIERNO  </a:t>
            </a:r>
            <a:endParaRPr lang="es-CO" sz="2000" b="1" i="1" dirty="0">
              <a:solidFill>
                <a:schemeClr val="tx1"/>
              </a:solidFill>
            </a:endParaRPr>
          </a:p>
        </p:txBody>
      </p:sp>
      <p:sp>
        <p:nvSpPr>
          <p:cNvPr id="12" name="6 Rectángulo redondeado"/>
          <p:cNvSpPr/>
          <p:nvPr/>
        </p:nvSpPr>
        <p:spPr>
          <a:xfrm>
            <a:off x="3203848" y="1777380"/>
            <a:ext cx="2520280" cy="3809740"/>
          </a:xfrm>
          <a:prstGeom prst="roundRect">
            <a:avLst/>
          </a:prstGeom>
          <a:solidFill>
            <a:srgbClr val="FFF0C1"/>
          </a:solidFill>
          <a:ln>
            <a:solidFill>
              <a:srgbClr val="00918E"/>
            </a:solidFill>
          </a:ln>
          <a:effectLst>
            <a:glow rad="101600">
              <a:schemeClr val="accent5">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IMPORTANTE  EN EL ACTUAL PROCESO DE GLOBALIZACIÓN CONTABLE PÚBLICA</a:t>
            </a:r>
            <a:endParaRPr lang="es-CO" sz="2400" b="1" dirty="0">
              <a:solidFill>
                <a:schemeClr val="tx1"/>
              </a:solidFill>
            </a:endParaRPr>
          </a:p>
        </p:txBody>
      </p:sp>
      <p:sp>
        <p:nvSpPr>
          <p:cNvPr id="16" name="15 Flecha doblada"/>
          <p:cNvSpPr/>
          <p:nvPr/>
        </p:nvSpPr>
        <p:spPr bwMode="auto">
          <a:xfrm rot="5400000">
            <a:off x="8206199" y="46576"/>
            <a:ext cx="593861" cy="936102"/>
          </a:xfrm>
          <a:prstGeom prst="ben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7" name="16 Flecha abajo"/>
          <p:cNvSpPr/>
          <p:nvPr/>
        </p:nvSpPr>
        <p:spPr bwMode="auto">
          <a:xfrm>
            <a:off x="3815916" y="823474"/>
            <a:ext cx="756084" cy="881898"/>
          </a:xfrm>
          <a:prstGeom prst="down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9902233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par>
                          <p:cTn id="12" fill="hold">
                            <p:stCondLst>
                              <p:cond delay="4000"/>
                            </p:stCondLst>
                            <p:childTnLst>
                              <p:par>
                                <p:cTn id="13" presetID="3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par>
                          <p:cTn id="19" fill="hold">
                            <p:stCondLst>
                              <p:cond delay="50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6000"/>
                            </p:stCondLst>
                            <p:childTnLst>
                              <p:par>
                                <p:cTn id="32" presetID="53" presetClass="entr" presetSubtype="16"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19</a:t>
            </a:fld>
            <a:endParaRPr lang="es-ES_tradnl" dirty="0"/>
          </a:p>
        </p:txBody>
      </p:sp>
      <p:sp>
        <p:nvSpPr>
          <p:cNvPr id="5" name="8 Título"/>
          <p:cNvSpPr txBox="1">
            <a:spLocks/>
          </p:cNvSpPr>
          <p:nvPr/>
        </p:nvSpPr>
        <p:spPr bwMode="auto">
          <a:xfrm>
            <a:off x="887677" y="-22820"/>
            <a:ext cx="7285302" cy="75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3000" kern="0" dirty="0"/>
              <a:t>ANTECEDENTES</a:t>
            </a:r>
          </a:p>
        </p:txBody>
      </p:sp>
      <p:sp>
        <p:nvSpPr>
          <p:cNvPr id="6" name="10 CuadroTexto"/>
          <p:cNvSpPr txBox="1"/>
          <p:nvPr/>
        </p:nvSpPr>
        <p:spPr>
          <a:xfrm>
            <a:off x="851587" y="758541"/>
            <a:ext cx="7500833" cy="5600508"/>
          </a:xfrm>
          <a:prstGeom prst="rect">
            <a:avLst/>
          </a:prstGeom>
          <a:noFill/>
        </p:spPr>
        <p:txBody>
          <a:bodyPr wrap="square" rtlCol="0">
            <a:spAutoFit/>
          </a:bodyPr>
          <a:lstStyle/>
          <a:p>
            <a:pPr marL="285739" indent="-285739">
              <a:buFont typeface="Wingdings" pitchFamily="2" charset="2"/>
              <a:buChar char="Ø"/>
            </a:pPr>
            <a:r>
              <a:rPr lang="es-CO" sz="2500" b="1" dirty="0"/>
              <a:t>Cambios en la Regulación Contable</a:t>
            </a:r>
          </a:p>
          <a:p>
            <a:pPr marL="285739" indent="-285739">
              <a:buFont typeface="Wingdings" pitchFamily="2" charset="2"/>
              <a:buChar char="Ø"/>
            </a:pPr>
            <a:endParaRPr lang="es-CO" sz="2500" b="1" dirty="0"/>
          </a:p>
          <a:p>
            <a:pPr marL="1428693" lvl="3" indent="-285739">
              <a:buFont typeface="Wingdings" pitchFamily="2" charset="2"/>
              <a:buChar char="ü"/>
            </a:pPr>
            <a:r>
              <a:rPr lang="es-CO" sz="2500" b="1" dirty="0"/>
              <a:t>Nuevos Marcos Normativos</a:t>
            </a:r>
          </a:p>
          <a:p>
            <a:pPr marL="1428693" lvl="3" indent="-285739">
              <a:buFont typeface="Wingdings" pitchFamily="2" charset="2"/>
              <a:buChar char="ü"/>
            </a:pPr>
            <a:r>
              <a:rPr lang="es-CO" sz="2500" b="1" dirty="0"/>
              <a:t>Revisión del Proceso Contable</a:t>
            </a:r>
          </a:p>
          <a:p>
            <a:pPr marL="1428693" lvl="3" indent="-285739">
              <a:buFont typeface="Wingdings" pitchFamily="2" charset="2"/>
              <a:buChar char="Ø"/>
            </a:pPr>
            <a:endParaRPr lang="es-CO" sz="2500" b="1" dirty="0"/>
          </a:p>
          <a:p>
            <a:pPr marL="285739" indent="-285739">
              <a:buFont typeface="Wingdings" pitchFamily="2" charset="2"/>
              <a:buChar char="Ø"/>
            </a:pPr>
            <a:r>
              <a:rPr lang="es-CO" sz="2500" b="1" dirty="0"/>
              <a:t> Actualización del Manual Técnico del MECI 2014</a:t>
            </a:r>
          </a:p>
          <a:p>
            <a:pPr marL="285739" indent="-285739">
              <a:buFont typeface="Wingdings" pitchFamily="2" charset="2"/>
              <a:buChar char="Ø"/>
            </a:pPr>
            <a:endParaRPr lang="es-CO" sz="2500" b="1" dirty="0"/>
          </a:p>
          <a:p>
            <a:pPr marL="285739" indent="-285739" algn="just">
              <a:spcAft>
                <a:spcPct val="25000"/>
              </a:spcAft>
              <a:buFont typeface="Wingdings" panose="05000000000000000000" pitchFamily="2" charset="2"/>
              <a:buChar char="Ø"/>
            </a:pPr>
            <a:r>
              <a:rPr lang="es-CO" sz="2500" b="1" dirty="0"/>
              <a:t>Rendición de Cuentas. </a:t>
            </a:r>
            <a:r>
              <a:rPr lang="en-GB" altLang="es-CO" sz="2500" b="1" dirty="0" err="1"/>
              <a:t>Contabilidad</a:t>
            </a:r>
            <a:r>
              <a:rPr lang="en-GB" altLang="es-CO" sz="2500" b="1" dirty="0"/>
              <a:t> para el </a:t>
            </a:r>
            <a:r>
              <a:rPr lang="en-GB" altLang="es-CO" sz="2500" b="1" u="sng" dirty="0" err="1"/>
              <a:t>Buen</a:t>
            </a:r>
            <a:r>
              <a:rPr lang="en-GB" altLang="es-CO" sz="2500" b="1" u="sng" dirty="0"/>
              <a:t> </a:t>
            </a:r>
            <a:r>
              <a:rPr lang="en-GB" altLang="es-CO" sz="2500" b="1" u="sng" dirty="0" err="1"/>
              <a:t>Gobierno</a:t>
            </a:r>
            <a:r>
              <a:rPr lang="en-GB" altLang="es-CO" sz="2500" b="1" dirty="0"/>
              <a:t> de las </a:t>
            </a:r>
            <a:r>
              <a:rPr lang="en-GB" altLang="es-CO" sz="2500" b="1" dirty="0" err="1"/>
              <a:t>organizaciones</a:t>
            </a:r>
            <a:r>
              <a:rPr lang="en-GB" altLang="es-CO" sz="2500" b="1" dirty="0"/>
              <a:t>. </a:t>
            </a:r>
            <a:r>
              <a:rPr lang="en-GB" altLang="es-CO" sz="2500" b="1" dirty="0" err="1"/>
              <a:t>Adecuación</a:t>
            </a:r>
            <a:r>
              <a:rPr lang="en-GB" altLang="es-CO" sz="2500" b="1" dirty="0"/>
              <a:t> de la </a:t>
            </a:r>
            <a:r>
              <a:rPr lang="en-GB" altLang="es-CO" sz="2500" b="1" dirty="0" err="1"/>
              <a:t>Contabilidad</a:t>
            </a:r>
            <a:r>
              <a:rPr lang="en-GB" altLang="es-CO" sz="2500" b="1" dirty="0"/>
              <a:t> </a:t>
            </a:r>
            <a:r>
              <a:rPr lang="en-GB" altLang="es-CO" sz="2500" b="1" dirty="0" err="1"/>
              <a:t>Pública</a:t>
            </a:r>
            <a:r>
              <a:rPr lang="en-GB" altLang="es-CO" sz="2500" b="1" dirty="0"/>
              <a:t> a un </a:t>
            </a:r>
            <a:r>
              <a:rPr lang="en-GB" altLang="es-CO" sz="2500" b="1" u="sng" dirty="0" err="1"/>
              <a:t>nuevo</a:t>
            </a:r>
            <a:r>
              <a:rPr lang="en-GB" altLang="es-CO" sz="2500" b="1" u="sng" dirty="0"/>
              <a:t> </a:t>
            </a:r>
            <a:r>
              <a:rPr lang="en-GB" altLang="es-CO" sz="2500" b="1" u="sng" dirty="0" err="1"/>
              <a:t>concepto</a:t>
            </a:r>
            <a:r>
              <a:rPr lang="en-GB" altLang="es-CO" sz="2500" b="1" u="sng" dirty="0"/>
              <a:t> de </a:t>
            </a:r>
            <a:r>
              <a:rPr lang="en-GB" altLang="es-CO" sz="2500" b="1" u="sng" dirty="0" err="1"/>
              <a:t>Rendición</a:t>
            </a:r>
            <a:r>
              <a:rPr lang="en-GB" altLang="es-CO" sz="2500" b="1" u="sng" dirty="0"/>
              <a:t> de </a:t>
            </a:r>
            <a:r>
              <a:rPr lang="en-GB" altLang="es-CO" sz="2500" b="1" u="sng" dirty="0" err="1"/>
              <a:t>Cuentas</a:t>
            </a:r>
            <a:r>
              <a:rPr lang="en-GB" altLang="es-CO" sz="2500" b="1" u="sng" dirty="0"/>
              <a:t> </a:t>
            </a:r>
            <a:r>
              <a:rPr lang="en-GB" altLang="es-CO" sz="2500" b="1" dirty="0"/>
              <a:t>(“Accountability”)</a:t>
            </a:r>
          </a:p>
          <a:p>
            <a:pPr marL="285739" indent="-285739">
              <a:buFont typeface="Wingdings" pitchFamily="2" charset="2"/>
              <a:buChar char="Ø"/>
            </a:pPr>
            <a:endParaRPr lang="es-CO" sz="1917" b="1" dirty="0"/>
          </a:p>
          <a:p>
            <a:pPr lvl="3"/>
            <a:endParaRPr lang="es-CO" sz="1917" dirty="0"/>
          </a:p>
          <a:p>
            <a:pPr marL="285739" indent="-285739">
              <a:buFont typeface="Wingdings" pitchFamily="2" charset="2"/>
              <a:buChar char="Ø"/>
            </a:pPr>
            <a:endParaRPr lang="es-CO" sz="1917" dirty="0"/>
          </a:p>
          <a:p>
            <a:pPr marL="285739" indent="-285739">
              <a:buFont typeface="Wingdings" pitchFamily="2" charset="2"/>
              <a:buChar char="Ø"/>
            </a:pPr>
            <a:endParaRPr lang="es-CO" sz="1917" dirty="0"/>
          </a:p>
        </p:txBody>
      </p:sp>
    </p:spTree>
    <p:extLst>
      <p:ext uri="{BB962C8B-B14F-4D97-AF65-F5344CB8AC3E}">
        <p14:creationId xmlns:p14="http://schemas.microsoft.com/office/powerpoint/2010/main" val="18028230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50" y="2353444"/>
            <a:ext cx="9144000" cy="738664"/>
          </a:xfrm>
          <a:prstGeom prst="rect">
            <a:avLst/>
          </a:prstGeom>
          <a:noFill/>
        </p:spPr>
        <p:txBody>
          <a:bodyPr wrap="square" rtlCol="0">
            <a:spAutoFit/>
          </a:bodyPr>
          <a:lstStyle/>
          <a:p>
            <a:pPr algn="ctr"/>
            <a:r>
              <a:rPr lang="es-CO" sz="4200" b="1" dirty="0">
                <a:solidFill>
                  <a:schemeClr val="bg1"/>
                </a:solidFill>
                <a:latin typeface="+mn-lt"/>
              </a:rPr>
              <a:t>II Encuentro Nacional de Control Interno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 y="1129308"/>
            <a:ext cx="916305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08520" y="-22820"/>
            <a:ext cx="9433048" cy="1569660"/>
          </a:xfrm>
          <a:prstGeom prst="rect">
            <a:avLst/>
          </a:prstGeom>
        </p:spPr>
        <p:txBody>
          <a:bodyPr wrap="square">
            <a:spAutoFit/>
          </a:bodyPr>
          <a:lstStyle/>
          <a:p>
            <a:pPr algn="ctr"/>
            <a:r>
              <a:rPr lang="es-CO" sz="2400" b="1" dirty="0">
                <a:latin typeface="+mn-lt"/>
              </a:rPr>
              <a:t> </a:t>
            </a:r>
            <a:r>
              <a:rPr lang="es-CO" sz="3600" b="1" dirty="0">
                <a:latin typeface="+mn-lt"/>
              </a:rPr>
              <a:t>"LOS RETOS DEL CONTROL INTERNO PARA </a:t>
            </a:r>
          </a:p>
          <a:p>
            <a:pPr algn="ctr"/>
            <a:r>
              <a:rPr lang="es-CO" sz="3600" b="1" dirty="0">
                <a:latin typeface="+mn-lt"/>
              </a:rPr>
              <a:t>LA GESTIÓN PÚBLICA EFICIENTE”</a:t>
            </a:r>
          </a:p>
          <a:p>
            <a:pPr algn="ctr"/>
            <a:r>
              <a:rPr lang="es-CO" sz="2400" b="1" dirty="0">
                <a:latin typeface="+mn-lt"/>
              </a:rPr>
              <a:t>“</a:t>
            </a:r>
          </a:p>
        </p:txBody>
      </p:sp>
    </p:spTree>
    <p:extLst>
      <p:ext uri="{BB962C8B-B14F-4D97-AF65-F5344CB8AC3E}">
        <p14:creationId xmlns:p14="http://schemas.microsoft.com/office/powerpoint/2010/main" val="1497183667"/>
      </p:ext>
    </p:extLst>
  </p:cSld>
  <p:clrMapOvr>
    <a:masterClrMapping/>
  </p:clrMapOvr>
  <mc:AlternateContent xmlns:mc="http://schemas.openxmlformats.org/markup-compatibility/2006" xmlns:p14="http://schemas.microsoft.com/office/powerpoint/2010/main">
    <mc:Choice Requires="p14">
      <p:transition spd="slow" advTm="0">
        <p14:doors dir="ver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20</a:t>
            </a:fld>
            <a:endParaRPr lang="es-ES_tradnl" dirty="0"/>
          </a:p>
        </p:txBody>
      </p:sp>
      <p:grpSp>
        <p:nvGrpSpPr>
          <p:cNvPr id="5" name="Grupo 4"/>
          <p:cNvGrpSpPr/>
          <p:nvPr/>
        </p:nvGrpSpPr>
        <p:grpSpPr>
          <a:xfrm>
            <a:off x="1069962" y="882547"/>
            <a:ext cx="7139792" cy="932923"/>
            <a:chOff x="598420" y="3567517"/>
            <a:chExt cx="8368499" cy="1703457"/>
          </a:xfrm>
        </p:grpSpPr>
        <p:grpSp>
          <p:nvGrpSpPr>
            <p:cNvPr id="6" name="Grupo 5"/>
            <p:cNvGrpSpPr/>
            <p:nvPr/>
          </p:nvGrpSpPr>
          <p:grpSpPr>
            <a:xfrm>
              <a:off x="848759" y="3567517"/>
              <a:ext cx="8118160" cy="1703457"/>
              <a:chOff x="848759" y="3567517"/>
              <a:chExt cx="8118160"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848759" y="3972945"/>
                <a:ext cx="1226663" cy="85975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2171734" y="1863877"/>
            <a:ext cx="6026439"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1151620" y="1815470"/>
            <a:ext cx="1080120" cy="459307"/>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755576" y="135283"/>
            <a:ext cx="1176131"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1546058" y="3195622"/>
            <a:ext cx="3123302" cy="1272473"/>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600" b="1" dirty="0">
                <a:solidFill>
                  <a:schemeClr val="tx1"/>
                </a:solidFill>
              </a:rPr>
              <a:t>Desarrollo de la Estrategia de Convergencia hacia Normas Internacionales NIIF - NICSP.</a:t>
            </a:r>
          </a:p>
          <a:p>
            <a:pPr algn="ctr" defTabSz="370402">
              <a:lnSpc>
                <a:spcPct val="90000"/>
              </a:lnSpc>
              <a:spcAft>
                <a:spcPct val="35000"/>
              </a:spcAft>
            </a:pPr>
            <a:r>
              <a:rPr lang="es-CO" sz="1600" b="1" dirty="0">
                <a:solidFill>
                  <a:schemeClr val="tx1"/>
                </a:solidFill>
              </a:rPr>
              <a:t>Se definen 3 Modelos de Contabilidad Pública</a:t>
            </a:r>
          </a:p>
        </p:txBody>
      </p:sp>
      <p:sp>
        <p:nvSpPr>
          <p:cNvPr id="15" name="Forma libre 14"/>
          <p:cNvSpPr/>
          <p:nvPr/>
        </p:nvSpPr>
        <p:spPr>
          <a:xfrm>
            <a:off x="5269427" y="2425453"/>
            <a:ext cx="2818963" cy="864096"/>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400" b="1" dirty="0">
                <a:solidFill>
                  <a:schemeClr val="tx1"/>
                </a:solidFill>
              </a:rPr>
              <a:t>Empresas Emisoras de Valores, o que Captan o Administran Ahorro del Público. </a:t>
            </a:r>
          </a:p>
          <a:p>
            <a:pPr algn="ctr" defTabSz="370402">
              <a:lnSpc>
                <a:spcPct val="90000"/>
              </a:lnSpc>
              <a:spcAft>
                <a:spcPct val="35000"/>
              </a:spcAft>
            </a:pPr>
            <a:r>
              <a:rPr lang="es-MX" sz="1400" b="1" dirty="0">
                <a:solidFill>
                  <a:schemeClr val="tx1"/>
                </a:solidFill>
              </a:rPr>
              <a:t>Res 743 del 23-12-2013</a:t>
            </a:r>
            <a:r>
              <a:rPr lang="es-MX" sz="1400" dirty="0">
                <a:solidFill>
                  <a:schemeClr val="tx1"/>
                </a:solidFill>
              </a:rPr>
              <a:t> </a:t>
            </a:r>
            <a:endParaRPr lang="es-CO" sz="1400" dirty="0">
              <a:solidFill>
                <a:schemeClr val="tx1"/>
              </a:solidFill>
            </a:endParaRPr>
          </a:p>
        </p:txBody>
      </p:sp>
      <p:grpSp>
        <p:nvGrpSpPr>
          <p:cNvPr id="19" name="Grupo 18"/>
          <p:cNvGrpSpPr/>
          <p:nvPr/>
        </p:nvGrpSpPr>
        <p:grpSpPr>
          <a:xfrm>
            <a:off x="-1" y="3537510"/>
            <a:ext cx="2089073" cy="2238400"/>
            <a:chOff x="3005299" y="510333"/>
            <a:chExt cx="2253351" cy="2638198"/>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005299" y="510333"/>
              <a:ext cx="1670823" cy="544122"/>
            </a:xfrm>
            <a:prstGeom prst="rect">
              <a:avLst/>
            </a:prstGeom>
          </p:spPr>
          <p:txBody>
            <a:bodyPr wrap="square">
              <a:spAutoFit/>
            </a:bodyPr>
            <a:lstStyle/>
            <a:p>
              <a:pPr algn="ctr"/>
              <a:r>
                <a:rPr lang="es-CO" sz="2400" b="1" dirty="0"/>
                <a:t>2010-2013</a:t>
              </a:r>
            </a:p>
          </p:txBody>
        </p:sp>
      </p:grpSp>
      <p:sp>
        <p:nvSpPr>
          <p:cNvPr id="24" name="CuadroTexto 23"/>
          <p:cNvSpPr txBox="1"/>
          <p:nvPr/>
        </p:nvSpPr>
        <p:spPr>
          <a:xfrm>
            <a:off x="4678503" y="3577580"/>
            <a:ext cx="590923" cy="338554"/>
          </a:xfrm>
          <a:prstGeom prst="rect">
            <a:avLst/>
          </a:prstGeom>
          <a:noFill/>
        </p:spPr>
        <p:txBody>
          <a:bodyPr wrap="square" rtlCol="0">
            <a:spAutoFit/>
          </a:bodyPr>
          <a:lstStyle/>
          <a:p>
            <a:pPr algn="ctr"/>
            <a:r>
              <a:rPr lang="es-CO" sz="1600" b="1" dirty="0">
                <a:solidFill>
                  <a:schemeClr val="accent2">
                    <a:lumMod val="75000"/>
                  </a:schemeClr>
                </a:solidFill>
              </a:rPr>
              <a:t>2016</a:t>
            </a:r>
            <a:endParaRPr lang="es-ES" sz="1600"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4715133" y="3764671"/>
            <a:ext cx="504939"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4548008"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4344860" y="2535549"/>
            <a:ext cx="915424" cy="369332"/>
          </a:xfrm>
          <a:prstGeom prst="rect">
            <a:avLst/>
          </a:prstGeom>
          <a:noFill/>
        </p:spPr>
        <p:txBody>
          <a:bodyPr wrap="square" rtlCol="0">
            <a:spAutoFit/>
          </a:bodyPr>
          <a:lstStyle/>
          <a:p>
            <a:pPr algn="ctr"/>
            <a:r>
              <a:rPr lang="es-CO" sz="1800" b="1" dirty="0">
                <a:solidFill>
                  <a:schemeClr val="accent2">
                    <a:lumMod val="75000"/>
                  </a:schemeClr>
                </a:solidFill>
              </a:rPr>
              <a:t>2015</a:t>
            </a:r>
            <a:endParaRPr lang="es-ES" sz="1800" b="1" dirty="0">
              <a:solidFill>
                <a:schemeClr val="accent2">
                  <a:lumMod val="75000"/>
                </a:schemeClr>
              </a:solidFill>
            </a:endParaRPr>
          </a:p>
        </p:txBody>
      </p:sp>
      <p:sp>
        <p:nvSpPr>
          <p:cNvPr id="29" name="CuadroTexto 28"/>
          <p:cNvSpPr txBox="1"/>
          <p:nvPr/>
        </p:nvSpPr>
        <p:spPr>
          <a:xfrm>
            <a:off x="4617147" y="4823202"/>
            <a:ext cx="590923" cy="338554"/>
          </a:xfrm>
          <a:prstGeom prst="rect">
            <a:avLst/>
          </a:prstGeom>
          <a:noFill/>
        </p:spPr>
        <p:txBody>
          <a:bodyPr wrap="square" rtlCol="0">
            <a:spAutoFit/>
          </a:bodyPr>
          <a:lstStyle/>
          <a:p>
            <a:pPr algn="ctr"/>
            <a:r>
              <a:rPr lang="es-CO" sz="1600" b="1" dirty="0">
                <a:solidFill>
                  <a:schemeClr val="accent6">
                    <a:lumMod val="75000"/>
                  </a:schemeClr>
                </a:solidFill>
              </a:rPr>
              <a:t>2017</a:t>
            </a:r>
            <a:endParaRPr lang="es-ES" sz="1600" b="1" dirty="0">
              <a:solidFill>
                <a:schemeClr val="accent6">
                  <a:lumMod val="75000"/>
                </a:schemeClr>
              </a:solidFill>
            </a:endParaRPr>
          </a:p>
        </p:txBody>
      </p:sp>
      <p:sp>
        <p:nvSpPr>
          <p:cNvPr id="30" name="Forma libre 29"/>
          <p:cNvSpPr/>
          <p:nvPr/>
        </p:nvSpPr>
        <p:spPr>
          <a:xfrm>
            <a:off x="5269427" y="3454761"/>
            <a:ext cx="2878970"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2. Empresas no Emisoras de Valores, o que no Captan o Administran Ahorro del Público. </a:t>
            </a:r>
          </a:p>
          <a:p>
            <a:pPr algn="ctr" defTabSz="370402">
              <a:lnSpc>
                <a:spcPct val="90000"/>
              </a:lnSpc>
              <a:spcAft>
                <a:spcPct val="35000"/>
              </a:spcAft>
            </a:pPr>
            <a:r>
              <a:rPr lang="es-MX" sz="1400" b="1" dirty="0">
                <a:solidFill>
                  <a:schemeClr val="tx1"/>
                </a:solidFill>
              </a:rPr>
              <a:t>Res 414 del 18-09-2014  </a:t>
            </a:r>
            <a:endParaRPr lang="es-CO" sz="1400" b="1" dirty="0">
              <a:solidFill>
                <a:schemeClr val="tx1"/>
              </a:solidFill>
            </a:endParaRPr>
          </a:p>
        </p:txBody>
      </p:sp>
      <p:sp>
        <p:nvSpPr>
          <p:cNvPr id="31" name="Forma libre 30"/>
          <p:cNvSpPr/>
          <p:nvPr/>
        </p:nvSpPr>
        <p:spPr>
          <a:xfrm>
            <a:off x="5292080" y="4607401"/>
            <a:ext cx="2796310" cy="554355"/>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400" b="1" dirty="0">
                <a:solidFill>
                  <a:schemeClr val="tx1"/>
                </a:solidFill>
              </a:rPr>
              <a:t>3. Entidades de Gobierno. </a:t>
            </a:r>
          </a:p>
          <a:p>
            <a:pPr algn="ctr" defTabSz="370402">
              <a:lnSpc>
                <a:spcPct val="90000"/>
              </a:lnSpc>
              <a:spcAft>
                <a:spcPct val="35000"/>
              </a:spcAft>
            </a:pPr>
            <a:r>
              <a:rPr lang="es-MX" sz="1400" b="1" dirty="0">
                <a:solidFill>
                  <a:schemeClr val="tx1"/>
                </a:solidFill>
              </a:rPr>
              <a:t>Res 533 de 08-10-2015  </a:t>
            </a:r>
            <a:endParaRPr lang="es-ES" sz="1400" b="1" dirty="0">
              <a:solidFill>
                <a:schemeClr val="tx1"/>
              </a:solidFill>
            </a:endParaRPr>
          </a:p>
        </p:txBody>
      </p:sp>
      <p:sp>
        <p:nvSpPr>
          <p:cNvPr id="32" name="Forma libre 31"/>
          <p:cNvSpPr/>
          <p:nvPr/>
        </p:nvSpPr>
        <p:spPr>
          <a:xfrm rot="12330817">
            <a:off x="4622167" y="4480878"/>
            <a:ext cx="714853" cy="99740"/>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233230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21</a:t>
            </a:fld>
            <a:endParaRPr lang="es-ES_tradnl" dirty="0"/>
          </a:p>
        </p:txBody>
      </p:sp>
      <p:sp>
        <p:nvSpPr>
          <p:cNvPr id="5" name="Forma libre 4"/>
          <p:cNvSpPr/>
          <p:nvPr/>
        </p:nvSpPr>
        <p:spPr>
          <a:xfrm>
            <a:off x="1850048" y="31957"/>
            <a:ext cx="7114440"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2400" b="1" dirty="0">
                <a:solidFill>
                  <a:schemeClr val="tx1"/>
                </a:solidFill>
              </a:rPr>
              <a:t>TRABAJOS CONJUNTOS DAFP - CGN. SOCIALIZACIÓN PROYECTO MODIFICACIÓN RESOLUCIÓN  357/ 2008</a:t>
            </a:r>
          </a:p>
          <a:p>
            <a:pPr lvl="0" algn="ctr"/>
            <a:endParaRPr lang="es-CO" altLang="es-CO" sz="2400" b="1" dirty="0">
              <a:solidFill>
                <a:schemeClr val="tx1"/>
              </a:solidFill>
            </a:endParaRPr>
          </a:p>
          <a:p>
            <a:pPr marL="238115" indent="-238115">
              <a:buFont typeface="Wingdings" panose="05000000000000000000" pitchFamily="2" charset="2"/>
              <a:buChar char="Ø"/>
            </a:pPr>
            <a:r>
              <a:rPr lang="es-CO" sz="2400"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2400" b="1" dirty="0">
                <a:solidFill>
                  <a:schemeClr val="tx1"/>
                </a:solidFill>
              </a:rPr>
              <a:t>CONTRALORÍA GENERAL DE LA REPÚBLICA </a:t>
            </a:r>
          </a:p>
          <a:p>
            <a:pPr marL="238115" indent="-238115">
              <a:buFont typeface="Wingdings" panose="05000000000000000000" pitchFamily="2" charset="2"/>
              <a:buChar char="Ø"/>
            </a:pPr>
            <a:r>
              <a:rPr lang="es-CO" sz="2400" b="1" dirty="0">
                <a:solidFill>
                  <a:schemeClr val="tx1"/>
                </a:solidFill>
              </a:rPr>
              <a:t>CICI NACIONAL. CICI REGIONALES</a:t>
            </a:r>
          </a:p>
          <a:p>
            <a:pPr marL="238115" indent="-238115">
              <a:buFont typeface="Wingdings" panose="05000000000000000000" pitchFamily="2" charset="2"/>
              <a:buChar char="Ø"/>
            </a:pPr>
            <a:r>
              <a:rPr lang="es-CO" sz="2400" b="1" dirty="0">
                <a:solidFill>
                  <a:schemeClr val="tx1"/>
                </a:solidFill>
              </a:rPr>
              <a:t>REGULADOS</a:t>
            </a:r>
          </a:p>
          <a:p>
            <a:pPr marL="238115" indent="-238115">
              <a:buFont typeface="Wingdings" panose="05000000000000000000" pitchFamily="2" charset="2"/>
              <a:buChar char="Ø"/>
            </a:pPr>
            <a:r>
              <a:rPr lang="es-CO" sz="2400" b="1" dirty="0">
                <a:solidFill>
                  <a:schemeClr val="tx1"/>
                </a:solidFill>
              </a:rPr>
              <a:t>PÁGINA WEB CGN</a:t>
            </a:r>
          </a:p>
        </p:txBody>
      </p:sp>
      <p:sp>
        <p:nvSpPr>
          <p:cNvPr id="6" name="Elipse 5"/>
          <p:cNvSpPr/>
          <p:nvPr/>
        </p:nvSpPr>
        <p:spPr>
          <a:xfrm>
            <a:off x="125414" y="1201316"/>
            <a:ext cx="1823760" cy="996111"/>
          </a:xfrm>
          <a:prstGeom prst="ellipse">
            <a:avLst/>
          </a:prstGeom>
          <a:ln>
            <a:solidFill>
              <a:schemeClr val="accent2"/>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CO" sz="2400" b="1" dirty="0"/>
              <a:t>2014</a:t>
            </a:r>
          </a:p>
          <a:p>
            <a:pPr algn="ctr"/>
            <a:r>
              <a:rPr lang="es-CO" sz="2400" b="1" dirty="0"/>
              <a:t>2015</a:t>
            </a:r>
          </a:p>
        </p:txBody>
      </p:sp>
      <p:sp>
        <p:nvSpPr>
          <p:cNvPr id="7" name="Elipse 6"/>
          <p:cNvSpPr/>
          <p:nvPr/>
        </p:nvSpPr>
        <p:spPr>
          <a:xfrm>
            <a:off x="125414" y="3812378"/>
            <a:ext cx="1986313" cy="965336"/>
          </a:xfrm>
          <a:prstGeom prst="ellipse">
            <a:avLst/>
          </a:prstGeom>
          <a:ln>
            <a:solidFill>
              <a:schemeClr val="accent2"/>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s-CO" sz="2400" b="1" dirty="0"/>
              <a:t>2016</a:t>
            </a:r>
          </a:p>
        </p:txBody>
      </p:sp>
      <p:sp>
        <p:nvSpPr>
          <p:cNvPr id="8" name="Forma libre 7"/>
          <p:cNvSpPr/>
          <p:nvPr/>
        </p:nvSpPr>
        <p:spPr>
          <a:xfrm>
            <a:off x="1850048" y="3753221"/>
            <a:ext cx="7114440"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2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200" b="1" dirty="0">
                <a:solidFill>
                  <a:schemeClr val="tx1"/>
                </a:solidFill>
              </a:rPr>
              <a:t>EXPEDICIÓN RESOLUCIÓN 193 / 2016                </a:t>
            </a:r>
          </a:p>
          <a:p>
            <a:pPr algn="just" defTabSz="666723">
              <a:lnSpc>
                <a:spcPct val="90000"/>
              </a:lnSpc>
              <a:spcAft>
                <a:spcPct val="35000"/>
              </a:spcAft>
            </a:pPr>
            <a:r>
              <a:rPr lang="es-CO" altLang="es-CO" sz="22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792247" y="4225652"/>
            <a:ext cx="1956217" cy="552062"/>
          </a:xfrm>
          <a:prstGeom prst="stripedRightArrow">
            <a:avLst/>
          </a:prstGeom>
          <a:solidFill>
            <a:srgbClr val="FF0000"/>
          </a:solidFill>
          <a:ln w="9525" cap="flat" cmpd="sng" algn="ctr">
            <a:solidFill>
              <a:schemeClr val="accent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solidFill>
                <a:schemeClr val="accent4">
                  <a:lumMod val="95000"/>
                  <a:lumOff val="5000"/>
                </a:schemeClr>
              </a:solidFill>
              <a:latin typeface="Times New Roman" pitchFamily="18" charset="0"/>
            </a:endParaRPr>
          </a:p>
        </p:txBody>
      </p:sp>
    </p:spTree>
    <p:extLst>
      <p:ext uri="{BB962C8B-B14F-4D97-AF65-F5344CB8AC3E}">
        <p14:creationId xmlns:p14="http://schemas.microsoft.com/office/powerpoint/2010/main" val="163344218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22</a:t>
            </a:fld>
            <a:endParaRPr lang="es-ES_tradnl" dirty="0"/>
          </a:p>
        </p:txBody>
      </p:sp>
      <p:pic>
        <p:nvPicPr>
          <p:cNvPr id="5" name="4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427134"/>
            <a:ext cx="3312368" cy="4238678"/>
          </a:xfrm>
          <a:prstGeom prst="rect">
            <a:avLst/>
          </a:prstGeom>
        </p:spPr>
      </p:pic>
      <p:sp>
        <p:nvSpPr>
          <p:cNvPr id="7" name="6 Proceso"/>
          <p:cNvSpPr/>
          <p:nvPr/>
        </p:nvSpPr>
        <p:spPr bwMode="auto">
          <a:xfrm>
            <a:off x="611556" y="337220"/>
            <a:ext cx="2952332"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200" b="1" dirty="0">
                <a:latin typeface="+mn-lt"/>
              </a:rPr>
              <a:t>Resolución 357 de 2008</a:t>
            </a:r>
          </a:p>
        </p:txBody>
      </p:sp>
      <p:sp>
        <p:nvSpPr>
          <p:cNvPr id="8" name="7 Flecha abajo"/>
          <p:cNvSpPr/>
          <p:nvPr/>
        </p:nvSpPr>
        <p:spPr bwMode="auto">
          <a:xfrm>
            <a:off x="1711105" y="985294"/>
            <a:ext cx="484632" cy="360038"/>
          </a:xfrm>
          <a:prstGeom prst="downArrow">
            <a:avLst/>
          </a:prstGeom>
          <a:solidFill>
            <a:schemeClr val="bg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8 Proceso"/>
          <p:cNvSpPr/>
          <p:nvPr/>
        </p:nvSpPr>
        <p:spPr bwMode="auto">
          <a:xfrm>
            <a:off x="5580108" y="49188"/>
            <a:ext cx="2952332"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200" b="1" dirty="0">
                <a:latin typeface="+mn-lt"/>
              </a:rPr>
              <a:t>Resolución 193 de 2016</a:t>
            </a:r>
          </a:p>
        </p:txBody>
      </p:sp>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4941339" y="1706976"/>
            <a:ext cx="4589910" cy="3312372"/>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 name="10 Flecha abajo"/>
          <p:cNvSpPr/>
          <p:nvPr/>
        </p:nvSpPr>
        <p:spPr bwMode="auto">
          <a:xfrm>
            <a:off x="6751664" y="652483"/>
            <a:ext cx="484632" cy="360038"/>
          </a:xfrm>
          <a:prstGeom prst="downArrow">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6" name="5 Flecha derecha"/>
          <p:cNvSpPr/>
          <p:nvPr/>
        </p:nvSpPr>
        <p:spPr bwMode="auto">
          <a:xfrm>
            <a:off x="3779912" y="2785492"/>
            <a:ext cx="1584176" cy="720080"/>
          </a:xfrm>
          <a:prstGeom prst="rightArrow">
            <a:avLst/>
          </a:prstGeom>
          <a:solidFill>
            <a:srgbClr val="92D050"/>
          </a:solidFill>
          <a:ln w="9525" cap="flat" cmpd="sng" algn="ctr">
            <a:solidFill>
              <a:schemeClr val="tx1"/>
            </a:solidFill>
            <a:prstDash val="solid"/>
            <a:round/>
            <a:headEnd type="none" w="med" len="med"/>
            <a:tailEnd type="none" w="med" len="med"/>
          </a:ln>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95995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31"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par>
                          <p:cTn id="34" fill="hold">
                            <p:stCondLst>
                              <p:cond delay="3000"/>
                            </p:stCondLst>
                            <p:childTnLst>
                              <p:par>
                                <p:cTn id="35" presetID="3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par>
                          <p:cTn id="41" fill="hold">
                            <p:stCondLst>
                              <p:cond delay="4000"/>
                            </p:stCondLst>
                            <p:childTnLst>
                              <p:par>
                                <p:cTn id="42" presetID="31"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23</a:t>
            </a:fld>
            <a:endParaRPr lang="es-ES_tradnl" dirty="0"/>
          </a:p>
        </p:txBody>
      </p:sp>
      <p:sp>
        <p:nvSpPr>
          <p:cNvPr id="6" name="CuadroTexto 5"/>
          <p:cNvSpPr txBox="1"/>
          <p:nvPr/>
        </p:nvSpPr>
        <p:spPr>
          <a:xfrm>
            <a:off x="3491880" y="84023"/>
            <a:ext cx="5544616" cy="5293757"/>
          </a:xfrm>
          <a:prstGeom prst="rect">
            <a:avLst/>
          </a:prstGeom>
          <a:noFill/>
        </p:spPr>
        <p:txBody>
          <a:bodyPr wrap="square" rtlCol="0" anchor="ctr">
            <a:spAutoFit/>
          </a:bodyPr>
          <a:lstStyle/>
          <a:p>
            <a:pPr algn="just"/>
            <a:r>
              <a:rPr lang="es-CO" sz="2600" b="1" dirty="0">
                <a:latin typeface="+mn-lt"/>
              </a:rPr>
              <a:t>“Este Procedimiento orienta a los responsables de la información financiera de las entidades en la realización de las gestiones administrativas necesarias para garantizar la producción de información financiera que cumpla con las características fundamentales de relevancia y representación fiel a que se refieren los marcos conceptuales de los marcos normativos incorporados en el Régimen de Contabilidad Pública.”</a:t>
            </a:r>
          </a:p>
        </p:txBody>
      </p:sp>
      <p:sp>
        <p:nvSpPr>
          <p:cNvPr id="8" name="7 Proceso"/>
          <p:cNvSpPr/>
          <p:nvPr/>
        </p:nvSpPr>
        <p:spPr bwMode="auto">
          <a:xfrm>
            <a:off x="251515" y="182301"/>
            <a:ext cx="2952332" cy="504056"/>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200" b="1" dirty="0">
                <a:latin typeface="+mn-lt"/>
              </a:rPr>
              <a:t>Resolución 193 de 2016</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495611" y="1822342"/>
            <a:ext cx="4320481" cy="3078434"/>
          </a:xfrm>
          <a:prstGeom prst="rect">
            <a:avLst/>
          </a:prstGeom>
          <a:no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 name="1 Flecha abajo"/>
          <p:cNvSpPr/>
          <p:nvPr/>
        </p:nvSpPr>
        <p:spPr bwMode="auto">
          <a:xfrm>
            <a:off x="1351064" y="785596"/>
            <a:ext cx="484632" cy="36003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01705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31"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style.rotation</p:attrName>
                                        </p:attrNameLst>
                                      </p:cBhvr>
                                      <p:tavLst>
                                        <p:tav tm="0">
                                          <p:val>
                                            <p:fltVal val="90"/>
                                          </p:val>
                                        </p:tav>
                                        <p:tav tm="100000">
                                          <p:val>
                                            <p:fltVal val="0"/>
                                          </p:val>
                                        </p:tav>
                                      </p:tavLst>
                                    </p:anim>
                                    <p:animEffect transition="in" filter="fade">
                                      <p:cBhvr>
                                        <p:cTn id="19" dur="1000"/>
                                        <p:tgtEl>
                                          <p:spTgt spid="1026"/>
                                        </p:tgtEl>
                                      </p:cBhvr>
                                    </p:animEffect>
                                  </p:childTnLst>
                                </p:cTn>
                              </p:par>
                            </p:childTnLst>
                          </p:cTn>
                        </p:par>
                        <p:par>
                          <p:cTn id="20" fill="hold">
                            <p:stCondLst>
                              <p:cond delay="3500"/>
                            </p:stCondLst>
                            <p:childTnLst>
                              <p:par>
                                <p:cTn id="21" presetID="8"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txBox="1">
            <a:spLocks/>
          </p:cNvSpPr>
          <p:nvPr/>
        </p:nvSpPr>
        <p:spPr bwMode="auto">
          <a:xfrm>
            <a:off x="827584" y="97194"/>
            <a:ext cx="7285302" cy="932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latin typeface="+mn-lt"/>
              </a:rPr>
              <a:t>ETAPAS    DEL    PROCESO   CONTABLE</a:t>
            </a:r>
          </a:p>
        </p:txBody>
      </p:sp>
      <p:sp>
        <p:nvSpPr>
          <p:cNvPr id="10" name="1 Rectángulo"/>
          <p:cNvSpPr/>
          <p:nvPr/>
        </p:nvSpPr>
        <p:spPr bwMode="auto">
          <a:xfrm>
            <a:off x="683569" y="2527463"/>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Identificación</a:t>
            </a:r>
            <a:endParaRPr lang="es-CO" sz="2200" b="1" u="sng" dirty="0">
              <a:solidFill>
                <a:schemeClr val="tx1"/>
              </a:solidFill>
            </a:endParaRPr>
          </a:p>
        </p:txBody>
      </p:sp>
      <p:sp>
        <p:nvSpPr>
          <p:cNvPr id="11" name="6 CuadroTexto"/>
          <p:cNvSpPr txBox="1"/>
          <p:nvPr/>
        </p:nvSpPr>
        <p:spPr>
          <a:xfrm>
            <a:off x="683568" y="1758086"/>
            <a:ext cx="2520280"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latin typeface="+mn-lt"/>
              </a:rPr>
              <a:t>RECONOCIMIENTO</a:t>
            </a:r>
          </a:p>
        </p:txBody>
      </p:sp>
      <p:sp>
        <p:nvSpPr>
          <p:cNvPr id="12" name="10 CuadroTexto"/>
          <p:cNvSpPr txBox="1"/>
          <p:nvPr/>
        </p:nvSpPr>
        <p:spPr>
          <a:xfrm>
            <a:off x="3511083" y="1590584"/>
            <a:ext cx="2141038" cy="810350"/>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latin typeface="+mn-lt"/>
              </a:rPr>
              <a:t>MEDICIÓN POSTERIOR</a:t>
            </a:r>
          </a:p>
        </p:txBody>
      </p:sp>
      <p:sp>
        <p:nvSpPr>
          <p:cNvPr id="13" name="11 CuadroTexto"/>
          <p:cNvSpPr txBox="1"/>
          <p:nvPr/>
        </p:nvSpPr>
        <p:spPr>
          <a:xfrm>
            <a:off x="6000158" y="1758086"/>
            <a:ext cx="2100233"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latin typeface="+mn-lt"/>
              </a:rPr>
              <a:t>REVELACIÓN</a:t>
            </a:r>
          </a:p>
        </p:txBody>
      </p:sp>
      <p:sp>
        <p:nvSpPr>
          <p:cNvPr id="14" name="12 Rectángulo"/>
          <p:cNvSpPr/>
          <p:nvPr/>
        </p:nvSpPr>
        <p:spPr bwMode="auto">
          <a:xfrm>
            <a:off x="683568" y="3127530"/>
            <a:ext cx="25202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Clasificación</a:t>
            </a:r>
            <a:endParaRPr lang="es-CO" sz="2200" b="1" u="sng" dirty="0">
              <a:solidFill>
                <a:schemeClr val="tx1"/>
              </a:solidFill>
            </a:endParaRPr>
          </a:p>
        </p:txBody>
      </p:sp>
      <p:sp>
        <p:nvSpPr>
          <p:cNvPr id="15" name="13 Rectángulo"/>
          <p:cNvSpPr/>
          <p:nvPr/>
        </p:nvSpPr>
        <p:spPr bwMode="auto">
          <a:xfrm>
            <a:off x="683568" y="3695543"/>
            <a:ext cx="2520280" cy="674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Medición Inicial</a:t>
            </a:r>
            <a:endParaRPr lang="es-CO" sz="2200" b="1" u="sng" dirty="0">
              <a:solidFill>
                <a:schemeClr val="tx1"/>
              </a:solidFill>
            </a:endParaRPr>
          </a:p>
        </p:txBody>
      </p:sp>
      <p:sp>
        <p:nvSpPr>
          <p:cNvPr id="16" name="14 Rectángulo"/>
          <p:cNvSpPr/>
          <p:nvPr/>
        </p:nvSpPr>
        <p:spPr bwMode="auto">
          <a:xfrm>
            <a:off x="683568" y="4535743"/>
            <a:ext cx="252028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Registro</a:t>
            </a:r>
            <a:endParaRPr lang="es-CO" sz="2200" b="1" u="sng" dirty="0">
              <a:solidFill>
                <a:schemeClr val="tx1"/>
              </a:solidFill>
            </a:endParaRPr>
          </a:p>
        </p:txBody>
      </p:sp>
      <p:sp>
        <p:nvSpPr>
          <p:cNvPr id="17" name="15 Rectángulo"/>
          <p:cNvSpPr/>
          <p:nvPr/>
        </p:nvSpPr>
        <p:spPr bwMode="auto">
          <a:xfrm>
            <a:off x="3511083" y="2594457"/>
            <a:ext cx="2141038"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Valuación</a:t>
            </a:r>
            <a:endParaRPr lang="es-CO" sz="2200" b="1" u="sng" dirty="0">
              <a:solidFill>
                <a:schemeClr val="tx1"/>
              </a:solidFill>
            </a:endParaRPr>
          </a:p>
        </p:txBody>
      </p:sp>
      <p:sp>
        <p:nvSpPr>
          <p:cNvPr id="18" name="16 Rectángulo"/>
          <p:cNvSpPr/>
          <p:nvPr/>
        </p:nvSpPr>
        <p:spPr bwMode="auto">
          <a:xfrm>
            <a:off x="3511083" y="3205539"/>
            <a:ext cx="2141038" cy="66007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Registro Ajustes</a:t>
            </a:r>
            <a:endParaRPr lang="es-CO" sz="2200" b="1" u="sng" dirty="0">
              <a:solidFill>
                <a:schemeClr val="tx1"/>
              </a:solidFill>
            </a:endParaRPr>
          </a:p>
        </p:txBody>
      </p:sp>
      <p:sp>
        <p:nvSpPr>
          <p:cNvPr id="19" name="17 Rectángulo"/>
          <p:cNvSpPr/>
          <p:nvPr/>
        </p:nvSpPr>
        <p:spPr bwMode="auto">
          <a:xfrm>
            <a:off x="6000159" y="2557467"/>
            <a:ext cx="2100233" cy="111012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Presentación Estados Financieros</a:t>
            </a:r>
            <a:endParaRPr lang="es-CO" sz="2200" b="1" u="sng" dirty="0">
              <a:solidFill>
                <a:schemeClr val="tx1"/>
              </a:solidFill>
            </a:endParaRPr>
          </a:p>
        </p:txBody>
      </p:sp>
      <p:sp>
        <p:nvSpPr>
          <p:cNvPr id="20" name="18 Rectángulo"/>
          <p:cNvSpPr/>
          <p:nvPr/>
        </p:nvSpPr>
        <p:spPr bwMode="auto">
          <a:xfrm>
            <a:off x="6012160" y="3865612"/>
            <a:ext cx="2100233" cy="1126514"/>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200" b="1" dirty="0">
                <a:solidFill>
                  <a:schemeClr val="tx1"/>
                </a:solidFill>
              </a:rPr>
              <a:t>Presentación Notas Estados Financieros</a:t>
            </a:r>
            <a:endParaRPr lang="es-CO" sz="2200" b="1" u="sng" dirty="0">
              <a:solidFill>
                <a:schemeClr val="tx1"/>
              </a:solidFill>
            </a:endParaRPr>
          </a:p>
        </p:txBody>
      </p:sp>
      <p:sp>
        <p:nvSpPr>
          <p:cNvPr id="21" name="Flecha abajo 20"/>
          <p:cNvSpPr/>
          <p:nvPr/>
        </p:nvSpPr>
        <p:spPr bwMode="auto">
          <a:xfrm>
            <a:off x="4101547" y="669235"/>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
        <p:nvSpPr>
          <p:cNvPr id="22" name="Flecha abajo 21"/>
          <p:cNvSpPr/>
          <p:nvPr/>
        </p:nvSpPr>
        <p:spPr bwMode="auto">
          <a:xfrm>
            <a:off x="1619672" y="717991"/>
            <a:ext cx="634286" cy="762627"/>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
        <p:nvSpPr>
          <p:cNvPr id="23" name="Flecha abajo 22"/>
          <p:cNvSpPr/>
          <p:nvPr/>
        </p:nvSpPr>
        <p:spPr bwMode="auto">
          <a:xfrm>
            <a:off x="6530002"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mn-lt"/>
            </a:endParaRPr>
          </a:p>
        </p:txBody>
      </p:sp>
    </p:spTree>
    <p:extLst>
      <p:ext uri="{BB962C8B-B14F-4D97-AF65-F5344CB8AC3E}">
        <p14:creationId xmlns:p14="http://schemas.microsoft.com/office/powerpoint/2010/main" val="4242148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25</a:t>
            </a:fld>
            <a:endParaRPr lang="es-ES_tradnl" dirty="0"/>
          </a:p>
        </p:txBody>
      </p:sp>
      <p:sp>
        <p:nvSpPr>
          <p:cNvPr id="5" name="1 Rectángulo"/>
          <p:cNvSpPr/>
          <p:nvPr/>
        </p:nvSpPr>
        <p:spPr bwMode="auto">
          <a:xfrm>
            <a:off x="1871701" y="121196"/>
            <a:ext cx="5520621" cy="480053"/>
          </a:xfrm>
          <a:prstGeom prst="rect">
            <a:avLst/>
          </a:prstGeom>
          <a:solidFill>
            <a:schemeClr val="accent2">
              <a:lumMod val="40000"/>
              <a:lumOff val="60000"/>
            </a:schemeClr>
          </a:solidFill>
          <a:ln>
            <a:solidFill>
              <a:schemeClr val="bg2">
                <a:lumMod val="75000"/>
              </a:schemeClr>
            </a:solidFill>
            <a:headEnd type="none" w="med" len="med"/>
            <a:tailEnd type="none" w="med" len="med"/>
          </a:ln>
          <a:effectLst>
            <a:glow rad="63500">
              <a:schemeClr val="accent6">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RANGOS DE CALIFICACIÓN</a:t>
            </a:r>
            <a:endParaRPr lang="es-CO" sz="2000" b="1" u="sng" dirty="0">
              <a:solidFill>
                <a:schemeClr val="tx1"/>
              </a:solidFill>
              <a:latin typeface="Times New Roman" pitchFamily="18" charset="0"/>
            </a:endParaRPr>
          </a:p>
        </p:txBody>
      </p:sp>
      <p:sp>
        <p:nvSpPr>
          <p:cNvPr id="6" name="6 Rectángulo"/>
          <p:cNvSpPr/>
          <p:nvPr/>
        </p:nvSpPr>
        <p:spPr bwMode="auto">
          <a:xfrm>
            <a:off x="3599277" y="1777380"/>
            <a:ext cx="2844930" cy="822888"/>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7" name="4 Rectángulo"/>
          <p:cNvSpPr/>
          <p:nvPr/>
        </p:nvSpPr>
        <p:spPr bwMode="auto">
          <a:xfrm>
            <a:off x="3599278" y="2924492"/>
            <a:ext cx="2844930"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1.0&lt;CALIFICACIÓN &lt; 3.0</a:t>
            </a:r>
          </a:p>
          <a:p>
            <a:pPr algn="ctr" defTabSz="761970" eaLnBrk="0" hangingPunct="0"/>
            <a:endParaRPr lang="es-CO" sz="2000" b="1" dirty="0">
              <a:latin typeface="Times New Roman" pitchFamily="18" charset="0"/>
            </a:endParaRPr>
          </a:p>
        </p:txBody>
      </p:sp>
      <p:sp>
        <p:nvSpPr>
          <p:cNvPr id="8" name="19 Rectángulo"/>
          <p:cNvSpPr/>
          <p:nvPr/>
        </p:nvSpPr>
        <p:spPr bwMode="auto">
          <a:xfrm>
            <a:off x="3599277" y="3649588"/>
            <a:ext cx="2844930" cy="471140"/>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3.0&lt;CALIFICACIÓN &lt; 4.0</a:t>
            </a:r>
          </a:p>
          <a:p>
            <a:pPr algn="ctr" defTabSz="761970" eaLnBrk="0" hangingPunct="0"/>
            <a:endParaRPr lang="es-CO" sz="2000" b="1" dirty="0">
              <a:latin typeface="Times New Roman" pitchFamily="18" charset="0"/>
            </a:endParaRPr>
          </a:p>
        </p:txBody>
      </p:sp>
      <p:sp>
        <p:nvSpPr>
          <p:cNvPr id="9" name="20 Rectángulo"/>
          <p:cNvSpPr/>
          <p:nvPr/>
        </p:nvSpPr>
        <p:spPr bwMode="auto">
          <a:xfrm>
            <a:off x="3599269" y="4273821"/>
            <a:ext cx="2844938" cy="599903"/>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4.0&lt;CALIFICACIÓN &lt; 5.0</a:t>
            </a:r>
          </a:p>
          <a:p>
            <a:pPr algn="ctr" defTabSz="761970" eaLnBrk="0" hangingPunct="0"/>
            <a:endParaRPr lang="es-CO" sz="2000" b="1" dirty="0">
              <a:latin typeface="Times New Roman" pitchFamily="18" charset="0"/>
            </a:endParaRPr>
          </a:p>
        </p:txBody>
      </p:sp>
      <p:sp>
        <p:nvSpPr>
          <p:cNvPr id="10" name="21 Rectángulo"/>
          <p:cNvSpPr/>
          <p:nvPr/>
        </p:nvSpPr>
        <p:spPr bwMode="auto">
          <a:xfrm>
            <a:off x="6588224" y="1777380"/>
            <a:ext cx="2304256" cy="822887"/>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11" name="22 Rectángulo"/>
          <p:cNvSpPr/>
          <p:nvPr/>
        </p:nvSpPr>
        <p:spPr bwMode="auto">
          <a:xfrm>
            <a:off x="6588224" y="2924492"/>
            <a:ext cx="2304256"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DEFICIENTE</a:t>
            </a:r>
          </a:p>
          <a:p>
            <a:pPr algn="ctr" defTabSz="761970" eaLnBrk="0" hangingPunct="0"/>
            <a:endParaRPr lang="es-CO" sz="2000" b="1" dirty="0">
              <a:latin typeface="Times New Roman" pitchFamily="18" charset="0"/>
            </a:endParaRPr>
          </a:p>
        </p:txBody>
      </p:sp>
      <p:sp>
        <p:nvSpPr>
          <p:cNvPr id="12" name="23 Rectángulo"/>
          <p:cNvSpPr/>
          <p:nvPr/>
        </p:nvSpPr>
        <p:spPr bwMode="auto">
          <a:xfrm>
            <a:off x="6588224" y="3617155"/>
            <a:ext cx="2304256" cy="46448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ADECUADO</a:t>
            </a:r>
          </a:p>
          <a:p>
            <a:pPr algn="ctr" defTabSz="761970" eaLnBrk="0" hangingPunct="0"/>
            <a:endParaRPr lang="es-CO" sz="2000" b="1" dirty="0">
              <a:latin typeface="Times New Roman" pitchFamily="18" charset="0"/>
            </a:endParaRPr>
          </a:p>
        </p:txBody>
      </p:sp>
      <p:sp>
        <p:nvSpPr>
          <p:cNvPr id="14" name="24 Rectángulo"/>
          <p:cNvSpPr/>
          <p:nvPr/>
        </p:nvSpPr>
        <p:spPr bwMode="auto">
          <a:xfrm>
            <a:off x="6588225" y="4254723"/>
            <a:ext cx="2304255" cy="61900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EFICIENTE</a:t>
            </a:r>
          </a:p>
          <a:p>
            <a:pPr algn="ctr" defTabSz="761970" eaLnBrk="0" hangingPunct="0"/>
            <a:endParaRPr lang="es-CO" sz="2000" b="1" dirty="0">
              <a:latin typeface="Times New Roman"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954432274"/>
              </p:ext>
            </p:extLst>
          </p:nvPr>
        </p:nvGraphicFramePr>
        <p:xfrm>
          <a:off x="125414" y="1728610"/>
          <a:ext cx="3227404" cy="3793186"/>
        </p:xfrm>
        <a:graphic>
          <a:graphicData uri="http://schemas.openxmlformats.org/drawingml/2006/table">
            <a:tbl>
              <a:tblPr>
                <a:tableStyleId>{BC89EF96-8CEA-46FF-86C4-4CE0E7609802}</a:tableStyleId>
              </a:tblPr>
              <a:tblGrid>
                <a:gridCol w="1607554">
                  <a:extLst>
                    <a:ext uri="{9D8B030D-6E8A-4147-A177-3AD203B41FA5}">
                      <a16:colId xmlns:a16="http://schemas.microsoft.com/office/drawing/2014/main" val="664774815"/>
                    </a:ext>
                  </a:extLst>
                </a:gridCol>
                <a:gridCol w="41980">
                  <a:extLst>
                    <a:ext uri="{9D8B030D-6E8A-4147-A177-3AD203B41FA5}">
                      <a16:colId xmlns:a16="http://schemas.microsoft.com/office/drawing/2014/main" val="20001"/>
                    </a:ext>
                  </a:extLst>
                </a:gridCol>
                <a:gridCol w="1577870">
                  <a:extLst>
                    <a:ext uri="{9D8B030D-6E8A-4147-A177-3AD203B41FA5}">
                      <a16:colId xmlns:a16="http://schemas.microsoft.com/office/drawing/2014/main" val="2110246816"/>
                    </a:ext>
                  </a:extLst>
                </a:gridCol>
              </a:tblGrid>
              <a:tr h="853221">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518938">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98604">
                <a:tc>
                  <a:txBody>
                    <a:bodyPr/>
                    <a:lstStyle/>
                    <a:p>
                      <a:pPr algn="ctr" fontAlgn="ctr"/>
                      <a:r>
                        <a:rPr lang="es-CO" sz="2400" b="1" u="none" strike="noStrike" dirty="0">
                          <a:effectLst/>
                        </a:rPr>
                        <a:t>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98604">
                <a:tc>
                  <a:txBody>
                    <a:bodyPr/>
                    <a:lstStyle/>
                    <a:p>
                      <a:pPr algn="ctr" fontAlgn="ctr"/>
                      <a:r>
                        <a:rPr lang="es-CO" sz="2400" b="1" u="none" strike="noStrike" dirty="0">
                          <a:effectLst/>
                        </a:rPr>
                        <a:t>Satisfactorio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620982">
                <a:tc>
                  <a:txBody>
                    <a:bodyPr/>
                    <a:lstStyle/>
                    <a:p>
                      <a:pPr algn="ctr" fontAlgn="ctr"/>
                      <a:r>
                        <a:rPr lang="es-CO" sz="2400" b="1" u="none" strike="noStrike" dirty="0">
                          <a:effectLst/>
                        </a:rPr>
                        <a:t>Deficiente</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402837">
                <a:tc>
                  <a:txBody>
                    <a:bodyPr/>
                    <a:lstStyle/>
                    <a:p>
                      <a:pPr algn="ctr" fontAlgn="ctr"/>
                      <a:r>
                        <a:rPr lang="es-CO" sz="2400" b="1" u="none" strike="noStrike" dirty="0">
                          <a:effectLst/>
                        </a:rPr>
                        <a:t>Inadecuado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7" name="16 Proceso"/>
          <p:cNvSpPr/>
          <p:nvPr/>
        </p:nvSpPr>
        <p:spPr bwMode="auto">
          <a:xfrm>
            <a:off x="107504" y="985292"/>
            <a:ext cx="3245314"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18" name="17 Proceso"/>
          <p:cNvSpPr/>
          <p:nvPr/>
        </p:nvSpPr>
        <p:spPr bwMode="auto">
          <a:xfrm>
            <a:off x="3995936" y="985292"/>
            <a:ext cx="4752528"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sp>
        <p:nvSpPr>
          <p:cNvPr id="2" name="1 Flecha abajo"/>
          <p:cNvSpPr/>
          <p:nvPr/>
        </p:nvSpPr>
        <p:spPr bwMode="auto">
          <a:xfrm>
            <a:off x="1475656"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9" name="18 Flecha abajo"/>
          <p:cNvSpPr/>
          <p:nvPr/>
        </p:nvSpPr>
        <p:spPr bwMode="auto">
          <a:xfrm>
            <a:off x="6031584"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3" name="2 Flecha curvada hacia la derecha"/>
          <p:cNvSpPr/>
          <p:nvPr/>
        </p:nvSpPr>
        <p:spPr bwMode="auto">
          <a:xfrm>
            <a:off x="1043607" y="201188"/>
            <a:ext cx="828093" cy="784104"/>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19 Flecha curvada hacia la izquierda"/>
          <p:cNvSpPr/>
          <p:nvPr/>
        </p:nvSpPr>
        <p:spPr bwMode="auto">
          <a:xfrm>
            <a:off x="7380312" y="201188"/>
            <a:ext cx="1008112" cy="768130"/>
          </a:xfrm>
          <a:prstGeom prst="curvedLeftArrow">
            <a:avLst>
              <a:gd name="adj1" fmla="val 25000"/>
              <a:gd name="adj2" fmla="val 47788"/>
              <a:gd name="adj3" fmla="val 25000"/>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309955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26</a:t>
            </a:fld>
            <a:endParaRPr lang="es-ES_tradnl" dirty="0"/>
          </a:p>
        </p:txBody>
      </p:sp>
      <p:sp>
        <p:nvSpPr>
          <p:cNvPr id="5" name="1 Rectángulo"/>
          <p:cNvSpPr/>
          <p:nvPr/>
        </p:nvSpPr>
        <p:spPr bwMode="auto">
          <a:xfrm>
            <a:off x="611559" y="265212"/>
            <a:ext cx="7356818"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3200" b="1" dirty="0">
                <a:solidFill>
                  <a:schemeClr val="tx1"/>
                </a:solidFill>
                <a:latin typeface="Times New Roman" pitchFamily="18" charset="0"/>
              </a:rPr>
              <a:t>Valoración Cuantitativa CIC</a:t>
            </a:r>
          </a:p>
          <a:p>
            <a:pPr algn="ctr" defTabSz="761970" eaLnBrk="0" hangingPunct="0"/>
            <a:r>
              <a:rPr lang="es-CO" sz="3200" b="1" dirty="0">
                <a:solidFill>
                  <a:schemeClr val="tx1"/>
                </a:solidFill>
                <a:latin typeface="Times New Roman" pitchFamily="18" charset="0"/>
              </a:rPr>
              <a:t>Existencia y Efectividad de Controles</a:t>
            </a:r>
          </a:p>
        </p:txBody>
      </p:sp>
      <p:sp>
        <p:nvSpPr>
          <p:cNvPr id="6" name="2 CuadroTexto"/>
          <p:cNvSpPr txBox="1"/>
          <p:nvPr/>
        </p:nvSpPr>
        <p:spPr>
          <a:xfrm>
            <a:off x="914822" y="1921396"/>
            <a:ext cx="7008779" cy="584775"/>
          </a:xfrm>
          <a:prstGeom prst="rect">
            <a:avLst/>
          </a:prstGeom>
          <a:noFill/>
        </p:spPr>
        <p:txBody>
          <a:bodyPr wrap="square" rtlCol="0">
            <a:spAutoFit/>
          </a:bodyPr>
          <a:lstStyle/>
          <a:p>
            <a:pPr algn="ctr"/>
            <a:r>
              <a:rPr lang="es-CO" sz="3200" b="1" dirty="0"/>
              <a:t>3 2    C r i t e r i o s    d e    G e s t i </a:t>
            </a:r>
            <a:r>
              <a:rPr lang="es-CO" sz="3200" b="1" dirty="0" err="1"/>
              <a:t>ó</a:t>
            </a:r>
            <a:r>
              <a:rPr lang="es-CO" sz="3200" b="1" dirty="0"/>
              <a:t> n </a:t>
            </a:r>
          </a:p>
        </p:txBody>
      </p:sp>
      <p:sp>
        <p:nvSpPr>
          <p:cNvPr id="7" name="3 Rectángulo"/>
          <p:cNvSpPr/>
          <p:nvPr/>
        </p:nvSpPr>
        <p:spPr bwMode="auto">
          <a:xfrm>
            <a:off x="626790" y="2641477"/>
            <a:ext cx="3480387" cy="504055"/>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X I S T E N C I A</a:t>
            </a:r>
          </a:p>
        </p:txBody>
      </p:sp>
      <p:sp>
        <p:nvSpPr>
          <p:cNvPr id="8" name="6 Rectángulo"/>
          <p:cNvSpPr/>
          <p:nvPr/>
        </p:nvSpPr>
        <p:spPr bwMode="auto">
          <a:xfrm>
            <a:off x="626791" y="3304835"/>
            <a:ext cx="1728192" cy="344753"/>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RESPUESTA</a:t>
            </a:r>
          </a:p>
        </p:txBody>
      </p:sp>
      <p:sp>
        <p:nvSpPr>
          <p:cNvPr id="9" name="8 Rectángulo"/>
          <p:cNvSpPr/>
          <p:nvPr/>
        </p:nvSpPr>
        <p:spPr bwMode="auto">
          <a:xfrm>
            <a:off x="2571006" y="3304835"/>
            <a:ext cx="1536171" cy="344753"/>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V A L O R</a:t>
            </a:r>
          </a:p>
        </p:txBody>
      </p:sp>
      <p:sp>
        <p:nvSpPr>
          <p:cNvPr id="10" name="4 Rectángulo"/>
          <p:cNvSpPr/>
          <p:nvPr/>
        </p:nvSpPr>
        <p:spPr bwMode="auto">
          <a:xfrm>
            <a:off x="626790" y="3793604"/>
            <a:ext cx="1728194" cy="1148325"/>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1833" b="1" dirty="0">
                <a:latin typeface="Times New Roman" pitchFamily="18" charset="0"/>
              </a:rPr>
              <a:t>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1" name="9 Rectángulo"/>
          <p:cNvSpPr/>
          <p:nvPr/>
        </p:nvSpPr>
        <p:spPr bwMode="auto">
          <a:xfrm>
            <a:off x="2571006" y="3793604"/>
            <a:ext cx="1536171" cy="1138256"/>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0,3</a:t>
            </a:r>
          </a:p>
          <a:p>
            <a:pPr algn="ctr" defTabSz="761970" eaLnBrk="0" hangingPunct="0"/>
            <a:r>
              <a:rPr lang="es-CO" sz="2000" b="1" dirty="0">
                <a:latin typeface="Times New Roman" pitchFamily="18" charset="0"/>
              </a:rPr>
              <a:t> 0,18</a:t>
            </a:r>
          </a:p>
          <a:p>
            <a:pPr algn="ctr" defTabSz="761970" eaLnBrk="0" hangingPunct="0"/>
            <a:r>
              <a:rPr lang="es-CO" sz="2000" b="1" dirty="0">
                <a:latin typeface="Times New Roman" pitchFamily="18" charset="0"/>
              </a:rPr>
              <a:t> 0,06</a:t>
            </a:r>
          </a:p>
        </p:txBody>
      </p:sp>
      <p:sp>
        <p:nvSpPr>
          <p:cNvPr id="12" name="10 Rectángulo"/>
          <p:cNvSpPr/>
          <p:nvPr/>
        </p:nvSpPr>
        <p:spPr bwMode="auto">
          <a:xfrm>
            <a:off x="5013277" y="2641477"/>
            <a:ext cx="2970330" cy="504056"/>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F E C T I V I D A D</a:t>
            </a:r>
          </a:p>
        </p:txBody>
      </p:sp>
      <p:sp>
        <p:nvSpPr>
          <p:cNvPr id="13" name="11 Rectángulo"/>
          <p:cNvSpPr/>
          <p:nvPr/>
        </p:nvSpPr>
        <p:spPr bwMode="auto">
          <a:xfrm>
            <a:off x="5013277" y="3304835"/>
            <a:ext cx="1485165" cy="344753"/>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RESPUESTA</a:t>
            </a:r>
          </a:p>
        </p:txBody>
      </p:sp>
      <p:sp>
        <p:nvSpPr>
          <p:cNvPr id="14" name="12 Rectángulo"/>
          <p:cNvSpPr/>
          <p:nvPr/>
        </p:nvSpPr>
        <p:spPr bwMode="auto">
          <a:xfrm>
            <a:off x="6603455" y="3304835"/>
            <a:ext cx="1380154" cy="344753"/>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V A L O R</a:t>
            </a:r>
          </a:p>
        </p:txBody>
      </p:sp>
      <p:sp>
        <p:nvSpPr>
          <p:cNvPr id="15" name="13 Rectángulo"/>
          <p:cNvSpPr/>
          <p:nvPr/>
        </p:nvSpPr>
        <p:spPr bwMode="auto">
          <a:xfrm>
            <a:off x="5013277" y="3887862"/>
            <a:ext cx="1485165" cy="1129878"/>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6" name="14 Rectángulo"/>
          <p:cNvSpPr/>
          <p:nvPr/>
        </p:nvSpPr>
        <p:spPr bwMode="auto">
          <a:xfrm>
            <a:off x="6660232" y="3887862"/>
            <a:ext cx="1368152" cy="1129878"/>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0,7</a:t>
            </a:r>
          </a:p>
          <a:p>
            <a:pPr algn="ctr" defTabSz="761970" eaLnBrk="0" hangingPunct="0"/>
            <a:r>
              <a:rPr lang="es-CO" sz="2000" b="1" dirty="0">
                <a:latin typeface="Times New Roman" pitchFamily="18" charset="0"/>
              </a:rPr>
              <a:t>  0,42</a:t>
            </a:r>
          </a:p>
          <a:p>
            <a:pPr algn="ctr" defTabSz="761970" eaLnBrk="0" hangingPunct="0"/>
            <a:r>
              <a:rPr lang="es-CO" sz="2000" b="1" dirty="0">
                <a:latin typeface="Times New Roman" pitchFamily="18" charset="0"/>
              </a:rPr>
              <a:t>  0,14</a:t>
            </a:r>
          </a:p>
        </p:txBody>
      </p:sp>
      <p:sp>
        <p:nvSpPr>
          <p:cNvPr id="2" name="1 Flecha abajo"/>
          <p:cNvSpPr/>
          <p:nvPr/>
        </p:nvSpPr>
        <p:spPr bwMode="auto">
          <a:xfrm>
            <a:off x="4139952" y="1417341"/>
            <a:ext cx="720080" cy="720080"/>
          </a:xfrm>
          <a:prstGeom prst="downArrow">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3971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27</a:t>
            </a:fld>
            <a:endParaRPr lang="es-ES_tradnl" dirty="0"/>
          </a:p>
        </p:txBody>
      </p:sp>
      <p:sp>
        <p:nvSpPr>
          <p:cNvPr id="5" name="8 Título"/>
          <p:cNvSpPr txBox="1">
            <a:spLocks/>
          </p:cNvSpPr>
          <p:nvPr/>
        </p:nvSpPr>
        <p:spPr bwMode="auto">
          <a:xfrm>
            <a:off x="902965" y="0"/>
            <a:ext cx="7629475" cy="87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493844"/>
            <a:ext cx="1440160" cy="64357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TIPO ENTIDAD</a:t>
            </a:r>
          </a:p>
        </p:txBody>
      </p:sp>
      <p:sp>
        <p:nvSpPr>
          <p:cNvPr id="7" name="23 Rectángulo"/>
          <p:cNvSpPr/>
          <p:nvPr/>
        </p:nvSpPr>
        <p:spPr bwMode="auto">
          <a:xfrm>
            <a:off x="395536" y="2525107"/>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8" name="7 Rectángulo"/>
          <p:cNvSpPr/>
          <p:nvPr/>
        </p:nvSpPr>
        <p:spPr bwMode="auto">
          <a:xfrm>
            <a:off x="3842577" y="1464491"/>
            <a:ext cx="3100068" cy="312890"/>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FECHA</a:t>
            </a:r>
          </a:p>
        </p:txBody>
      </p:sp>
      <p:sp>
        <p:nvSpPr>
          <p:cNvPr id="9" name="8 Rectángulo"/>
          <p:cNvSpPr/>
          <p:nvPr/>
        </p:nvSpPr>
        <p:spPr bwMode="auto">
          <a:xfrm>
            <a:off x="3853003" y="252510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0" name="12 Rectángulo"/>
          <p:cNvSpPr/>
          <p:nvPr/>
        </p:nvSpPr>
        <p:spPr bwMode="auto">
          <a:xfrm>
            <a:off x="3831025" y="1776703"/>
            <a:ext cx="1583091"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DESDE</a:t>
            </a:r>
          </a:p>
        </p:txBody>
      </p:sp>
      <p:sp>
        <p:nvSpPr>
          <p:cNvPr id="11" name="13 Rectángulo"/>
          <p:cNvSpPr/>
          <p:nvPr/>
        </p:nvSpPr>
        <p:spPr bwMode="auto">
          <a:xfrm>
            <a:off x="5414117" y="1776703"/>
            <a:ext cx="1528528"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300" b="1" dirty="0">
                <a:latin typeface="Times New Roman" pitchFamily="18" charset="0"/>
              </a:rPr>
              <a:t>Primer informe</a:t>
            </a:r>
          </a:p>
        </p:txBody>
      </p:sp>
      <p:sp>
        <p:nvSpPr>
          <p:cNvPr id="12" name="14 Rectángulo"/>
          <p:cNvSpPr/>
          <p:nvPr/>
        </p:nvSpPr>
        <p:spPr bwMode="auto">
          <a:xfrm>
            <a:off x="5436096" y="2525107"/>
            <a:ext cx="14450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3" name="17 Rectángulo"/>
          <p:cNvSpPr/>
          <p:nvPr/>
        </p:nvSpPr>
        <p:spPr bwMode="auto">
          <a:xfrm>
            <a:off x="1835696" y="1493194"/>
            <a:ext cx="1643720" cy="64422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700" b="1" dirty="0">
                <a:latin typeface="Times New Roman" pitchFamily="18" charset="0"/>
              </a:rPr>
              <a:t>RESOLUCIÓN</a:t>
            </a:r>
          </a:p>
        </p:txBody>
      </p:sp>
      <p:sp>
        <p:nvSpPr>
          <p:cNvPr id="14" name="18 Rectángulo"/>
          <p:cNvSpPr/>
          <p:nvPr/>
        </p:nvSpPr>
        <p:spPr bwMode="auto">
          <a:xfrm>
            <a:off x="1907704" y="2525107"/>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743/2013</a:t>
            </a:r>
          </a:p>
        </p:txBody>
      </p:sp>
      <p:sp>
        <p:nvSpPr>
          <p:cNvPr id="15" name="21 Rectángulo"/>
          <p:cNvSpPr/>
          <p:nvPr/>
        </p:nvSpPr>
        <p:spPr bwMode="auto">
          <a:xfrm>
            <a:off x="7236296" y="2525107"/>
            <a:ext cx="172819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  </a:t>
            </a:r>
          </a:p>
        </p:txBody>
      </p:sp>
      <p:sp>
        <p:nvSpPr>
          <p:cNvPr id="16" name="28 Rectángulo"/>
          <p:cNvSpPr/>
          <p:nvPr/>
        </p:nvSpPr>
        <p:spPr bwMode="auto">
          <a:xfrm>
            <a:off x="7158668" y="1416663"/>
            <a:ext cx="1805820" cy="792765"/>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00" b="1" dirty="0">
                <a:latin typeface="Times New Roman" pitchFamily="18" charset="0"/>
              </a:rPr>
              <a:t>PRESENTACIÓN INFORME ANUAL</a:t>
            </a:r>
          </a:p>
        </p:txBody>
      </p:sp>
      <p:sp>
        <p:nvSpPr>
          <p:cNvPr id="17" name="29 Rectángulo"/>
          <p:cNvSpPr/>
          <p:nvPr/>
        </p:nvSpPr>
        <p:spPr bwMode="auto">
          <a:xfrm>
            <a:off x="395536" y="3173179"/>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18" name="30 Rectángulo"/>
          <p:cNvSpPr/>
          <p:nvPr/>
        </p:nvSpPr>
        <p:spPr bwMode="auto">
          <a:xfrm>
            <a:off x="3853003" y="3173179"/>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9" name="31 Rectángulo"/>
          <p:cNvSpPr/>
          <p:nvPr/>
        </p:nvSpPr>
        <p:spPr bwMode="auto">
          <a:xfrm>
            <a:off x="5436096" y="3173179"/>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20" name="32 Rectángulo"/>
          <p:cNvSpPr/>
          <p:nvPr/>
        </p:nvSpPr>
        <p:spPr bwMode="auto">
          <a:xfrm>
            <a:off x="1907704" y="3173179"/>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414/2014</a:t>
            </a:r>
          </a:p>
        </p:txBody>
      </p:sp>
      <p:sp>
        <p:nvSpPr>
          <p:cNvPr id="21" name="33 Rectángulo"/>
          <p:cNvSpPr/>
          <p:nvPr/>
        </p:nvSpPr>
        <p:spPr bwMode="auto">
          <a:xfrm>
            <a:off x="7230675" y="3173179"/>
            <a:ext cx="173381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22" name="34 Rectángulo"/>
          <p:cNvSpPr/>
          <p:nvPr/>
        </p:nvSpPr>
        <p:spPr bwMode="auto">
          <a:xfrm>
            <a:off x="395536" y="3821251"/>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Gobierno</a:t>
            </a:r>
          </a:p>
        </p:txBody>
      </p:sp>
      <p:sp>
        <p:nvSpPr>
          <p:cNvPr id="23" name="35 Rectángulo"/>
          <p:cNvSpPr/>
          <p:nvPr/>
        </p:nvSpPr>
        <p:spPr bwMode="auto">
          <a:xfrm>
            <a:off x="3853003" y="3821251"/>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4" name="36 Rectángulo"/>
          <p:cNvSpPr/>
          <p:nvPr/>
        </p:nvSpPr>
        <p:spPr bwMode="auto">
          <a:xfrm>
            <a:off x="5436096" y="3821251"/>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25" name="37 Rectángulo"/>
          <p:cNvSpPr/>
          <p:nvPr/>
        </p:nvSpPr>
        <p:spPr bwMode="auto">
          <a:xfrm>
            <a:off x="1907704" y="3821251"/>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533/2015</a:t>
            </a:r>
          </a:p>
        </p:txBody>
      </p:sp>
      <p:sp>
        <p:nvSpPr>
          <p:cNvPr id="26" name="38 Rectángulo"/>
          <p:cNvSpPr/>
          <p:nvPr/>
        </p:nvSpPr>
        <p:spPr bwMode="auto">
          <a:xfrm>
            <a:off x="7230677" y="3821251"/>
            <a:ext cx="1733811"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7" name="39 Rectángulo"/>
          <p:cNvSpPr/>
          <p:nvPr/>
        </p:nvSpPr>
        <p:spPr bwMode="auto">
          <a:xfrm>
            <a:off x="395536" y="4441676"/>
            <a:ext cx="1512168" cy="69243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err="1">
                <a:latin typeface="Times New Roman" pitchFamily="18" charset="0"/>
              </a:rPr>
              <a:t>Emp</a:t>
            </a:r>
            <a:r>
              <a:rPr lang="es-CO" sz="2000" b="1" dirty="0">
                <a:latin typeface="Times New Roman" pitchFamily="18" charset="0"/>
              </a:rPr>
              <a:t>. SGSSS</a:t>
            </a:r>
          </a:p>
        </p:txBody>
      </p:sp>
      <p:sp>
        <p:nvSpPr>
          <p:cNvPr id="28" name="40 Rectángulo"/>
          <p:cNvSpPr/>
          <p:nvPr/>
        </p:nvSpPr>
        <p:spPr bwMode="auto">
          <a:xfrm>
            <a:off x="3925011" y="46577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9" name="41 Rectángulo"/>
          <p:cNvSpPr/>
          <p:nvPr/>
        </p:nvSpPr>
        <p:spPr bwMode="auto">
          <a:xfrm>
            <a:off x="5508104" y="4657700"/>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30" name="42 Rectángulo"/>
          <p:cNvSpPr/>
          <p:nvPr/>
        </p:nvSpPr>
        <p:spPr bwMode="auto">
          <a:xfrm>
            <a:off x="1907704" y="4630053"/>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663/2015</a:t>
            </a:r>
          </a:p>
        </p:txBody>
      </p:sp>
      <p:sp>
        <p:nvSpPr>
          <p:cNvPr id="31" name="43 Rectángulo"/>
          <p:cNvSpPr/>
          <p:nvPr/>
        </p:nvSpPr>
        <p:spPr bwMode="auto">
          <a:xfrm>
            <a:off x="7236296" y="4651775"/>
            <a:ext cx="172819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 name="1 Flecha abajo"/>
          <p:cNvSpPr/>
          <p:nvPr/>
        </p:nvSpPr>
        <p:spPr bwMode="auto">
          <a:xfrm>
            <a:off x="4283968" y="985292"/>
            <a:ext cx="484632" cy="431371"/>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234778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551999512"/>
              </p:ext>
            </p:extLst>
          </p:nvPr>
        </p:nvGraphicFramePr>
        <p:xfrm>
          <a:off x="222572" y="1129308"/>
          <a:ext cx="874191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28</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22269"/>
            <a:ext cx="9144000" cy="1079569"/>
          </a:xfrm>
        </p:spPr>
        <p:txBody>
          <a:bodyPr/>
          <a:lstStyle/>
          <a:p>
            <a:r>
              <a:rPr lang="es-CO" dirty="0"/>
              <a:t>“CUIDADO DE LAS CUENTAS …  </a:t>
            </a:r>
            <a:br>
              <a:rPr lang="es-CO" dirty="0"/>
            </a:br>
            <a:r>
              <a:rPr lang="es-CO" dirty="0"/>
              <a:t>                                          CUSTODIA DE LA HONRADEZ”</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1116335"/>
            <a:ext cx="3644377"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250012" y="1953320"/>
            <a:ext cx="5641236" cy="179141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120" y="1489348"/>
            <a:ext cx="360473" cy="456629"/>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41476"/>
            <a:ext cx="2051720"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2785492"/>
            <a:ext cx="216024" cy="312613"/>
          </a:xfrm>
          <a:prstGeom prst="rect">
            <a:avLst/>
          </a:prstGeom>
        </p:spPr>
      </p:pic>
    </p:spTree>
    <p:extLst>
      <p:ext uri="{BB962C8B-B14F-4D97-AF65-F5344CB8AC3E}">
        <p14:creationId xmlns:p14="http://schemas.microsoft.com/office/powerpoint/2010/main" val="327401052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a:t>
            </a:fld>
            <a:endParaRPr lang="es-ES_tradnl" dirty="0"/>
          </a:p>
        </p:txBody>
      </p:sp>
      <p:pic>
        <p:nvPicPr>
          <p:cNvPr id="4" name="Imagen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98850" y="3118496"/>
            <a:ext cx="4443601" cy="259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7" y="3118497"/>
            <a:ext cx="4573437" cy="25965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ángulo 3"/>
          <p:cNvSpPr/>
          <p:nvPr/>
        </p:nvSpPr>
        <p:spPr>
          <a:xfrm>
            <a:off x="125413" y="237071"/>
            <a:ext cx="6056313" cy="576064"/>
          </a:xfrm>
          <a:prstGeom prst="rect">
            <a:avLst/>
          </a:prstGeom>
          <a:solidFill>
            <a:schemeClr val="accent3">
              <a:lumMod val="85000"/>
            </a:schemeClr>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4000" b="1" dirty="0">
                <a:solidFill>
                  <a:schemeClr val="tx1"/>
                </a:solidFill>
              </a:rPr>
              <a:t>   </a:t>
            </a:r>
            <a:r>
              <a:rPr lang="es-CO" sz="4800" b="1" dirty="0">
                <a:solidFill>
                  <a:schemeClr val="tx1"/>
                </a:solidFill>
              </a:rPr>
              <a:t>CONTROL   INTERNO </a:t>
            </a:r>
          </a:p>
        </p:txBody>
      </p:sp>
      <p:sp>
        <p:nvSpPr>
          <p:cNvPr id="8" name="Cinta perforada 9"/>
          <p:cNvSpPr/>
          <p:nvPr/>
        </p:nvSpPr>
        <p:spPr>
          <a:xfrm>
            <a:off x="94274" y="1354421"/>
            <a:ext cx="5903913" cy="1592154"/>
          </a:xfrm>
          <a:prstGeom prst="flowChartPunchedTape">
            <a:avLst/>
          </a:prstGeom>
          <a:solidFill>
            <a:srgbClr val="008080"/>
          </a:solidFill>
          <a:ln>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CO" sz="2800" b="1" i="1" dirty="0">
                <a:solidFill>
                  <a:schemeClr val="bg1"/>
                </a:solidFill>
              </a:rPr>
              <a:t>RESPONSABILIDAD Y COMPROMISO DE  TODOS  Y  PARA  …  </a:t>
            </a:r>
            <a:r>
              <a:rPr lang="es-CO" sz="3600" b="1" i="1" dirty="0">
                <a:solidFill>
                  <a:schemeClr val="bg1"/>
                </a:solidFill>
              </a:rPr>
              <a:t>T  O  D  O  S</a:t>
            </a:r>
          </a:p>
        </p:txBody>
      </p:sp>
      <p:sp>
        <p:nvSpPr>
          <p:cNvPr id="9" name="Flecha abajo 4"/>
          <p:cNvSpPr/>
          <p:nvPr/>
        </p:nvSpPr>
        <p:spPr>
          <a:xfrm>
            <a:off x="2339752" y="1057300"/>
            <a:ext cx="629245" cy="504056"/>
          </a:xfrm>
          <a:prstGeom prst="downArrow">
            <a:avLst/>
          </a:prstGeom>
          <a:solidFill>
            <a:srgbClr val="FFC000"/>
          </a:solidFill>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0" name="Flecha curvada hacia arriba 9"/>
          <p:cNvSpPr/>
          <p:nvPr/>
        </p:nvSpPr>
        <p:spPr>
          <a:xfrm rot="16200000">
            <a:off x="6519600" y="57006"/>
            <a:ext cx="2353446" cy="2527461"/>
          </a:xfrm>
          <a:prstGeom prst="curvedUpArrow">
            <a:avLst/>
          </a:prstGeom>
          <a:solidFill>
            <a:srgbClr val="92D050"/>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solidFill>
                <a:schemeClr val="tx1"/>
              </a:solidFill>
            </a:endParaRPr>
          </a:p>
        </p:txBody>
      </p:sp>
    </p:spTree>
    <p:extLst>
      <p:ext uri="{BB962C8B-B14F-4D97-AF65-F5344CB8AC3E}">
        <p14:creationId xmlns:p14="http://schemas.microsoft.com/office/powerpoint/2010/main" val="206898518"/>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000"/>
                            </p:stCondLst>
                            <p:childTnLst>
                              <p:par>
                                <p:cTn id="34" presetID="35"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style.rotation</p:attrName>
                                        </p:attrNameLst>
                                      </p:cBhvr>
                                      <p:tavLst>
                                        <p:tav tm="0">
                                          <p:val>
                                            <p:fltVal val="720"/>
                                          </p:val>
                                        </p:tav>
                                        <p:tav tm="100000">
                                          <p:val>
                                            <p:fltVal val="0"/>
                                          </p:val>
                                        </p:tav>
                                      </p:tavLst>
                                    </p:anim>
                                    <p:anim calcmode="lin" valueType="num">
                                      <p:cBhvr>
                                        <p:cTn id="38" dur="2000" fill="hold"/>
                                        <p:tgtEl>
                                          <p:spTgt spid="6"/>
                                        </p:tgtEl>
                                        <p:attrNameLst>
                                          <p:attrName>ppt_h</p:attrName>
                                        </p:attrNameLst>
                                      </p:cBhvr>
                                      <p:tavLst>
                                        <p:tav tm="0">
                                          <p:val>
                                            <p:fltVal val="0"/>
                                          </p:val>
                                        </p:tav>
                                        <p:tav tm="100000">
                                          <p:val>
                                            <p:strVal val="#ppt_h"/>
                                          </p:val>
                                        </p:tav>
                                      </p:tavLst>
                                    </p:anim>
                                    <p:anim calcmode="lin" valueType="num">
                                      <p:cBhvr>
                                        <p:cTn id="39" dur="2000" fill="hold"/>
                                        <p:tgtEl>
                                          <p:spTgt spid="6"/>
                                        </p:tgtEl>
                                        <p:attrNameLst>
                                          <p:attrName>ppt_w</p:attrName>
                                        </p:attrNameLst>
                                      </p:cBhvr>
                                      <p:tavLst>
                                        <p:tav tm="0">
                                          <p:val>
                                            <p:fltVal val="0"/>
                                          </p:val>
                                        </p:tav>
                                        <p:tav tm="100000">
                                          <p:val>
                                            <p:strVal val="#ppt_w"/>
                                          </p:val>
                                        </p:tav>
                                      </p:tavLst>
                                    </p:anim>
                                  </p:childTnLst>
                                </p:cTn>
                              </p:par>
                            </p:childTnLst>
                          </p:cTn>
                        </p:par>
                        <p:par>
                          <p:cTn id="40" fill="hold">
                            <p:stCondLst>
                              <p:cond delay="5000"/>
                            </p:stCondLst>
                            <p:childTnLst>
                              <p:par>
                                <p:cTn id="41" presetID="35"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anim calcmode="lin" valueType="num">
                                      <p:cBhvr>
                                        <p:cTn id="44" dur="2000" fill="hold"/>
                                        <p:tgtEl>
                                          <p:spTgt spid="4"/>
                                        </p:tgtEl>
                                        <p:attrNameLst>
                                          <p:attrName>style.rotation</p:attrName>
                                        </p:attrNameLst>
                                      </p:cBhvr>
                                      <p:tavLst>
                                        <p:tav tm="0">
                                          <p:val>
                                            <p:fltVal val="720"/>
                                          </p:val>
                                        </p:tav>
                                        <p:tav tm="100000">
                                          <p:val>
                                            <p:fltVal val="0"/>
                                          </p:val>
                                        </p:tav>
                                      </p:tavLst>
                                    </p:anim>
                                    <p:anim calcmode="lin" valueType="num">
                                      <p:cBhvr>
                                        <p:cTn id="45" dur="2000" fill="hold"/>
                                        <p:tgtEl>
                                          <p:spTgt spid="4"/>
                                        </p:tgtEl>
                                        <p:attrNameLst>
                                          <p:attrName>ppt_h</p:attrName>
                                        </p:attrNameLst>
                                      </p:cBhvr>
                                      <p:tavLst>
                                        <p:tav tm="0">
                                          <p:val>
                                            <p:fltVal val="0"/>
                                          </p:val>
                                        </p:tav>
                                        <p:tav tm="100000">
                                          <p:val>
                                            <p:strVal val="#ppt_h"/>
                                          </p:val>
                                        </p:tav>
                                      </p:tavLst>
                                    </p:anim>
                                    <p:anim calcmode="lin" valueType="num">
                                      <p:cBhvr>
                                        <p:cTn id="46" dur="2000" fill="hold"/>
                                        <p:tgtEl>
                                          <p:spTgt spid="4"/>
                                        </p:tgtEl>
                                        <p:attrNameLst>
                                          <p:attrName>ppt_w</p:attrName>
                                        </p:attrNameLst>
                                      </p:cBhvr>
                                      <p:tavLst>
                                        <p:tav tm="0">
                                          <p:val>
                                            <p:fltVal val="0"/>
                                          </p:val>
                                        </p:tav>
                                        <p:tav tm="100000">
                                          <p:val>
                                            <p:strVal val="#ppt_w"/>
                                          </p:val>
                                        </p:tav>
                                      </p:tavLst>
                                    </p:anim>
                                  </p:childTnLst>
                                </p:cTn>
                              </p:par>
                            </p:childTnLst>
                          </p:cTn>
                        </p:par>
                        <p:par>
                          <p:cTn id="47" fill="hold">
                            <p:stCondLst>
                              <p:cond delay="7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257433"/>
            <a:ext cx="762000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4672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40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4</a:t>
            </a:fld>
            <a:endParaRPr lang="es-ES_tradnl" dirty="0"/>
          </a:p>
        </p:txBody>
      </p:sp>
      <p:sp>
        <p:nvSpPr>
          <p:cNvPr id="6" name="Rectángulo 7"/>
          <p:cNvSpPr/>
          <p:nvPr/>
        </p:nvSpPr>
        <p:spPr>
          <a:xfrm>
            <a:off x="0" y="769268"/>
            <a:ext cx="9092840" cy="1321160"/>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tx1"/>
                </a:solidFill>
                <a:latin typeface="Calibri" panose="020F0502020204030204" pitchFamily="34" charset="0"/>
                <a:cs typeface="Calibri" panose="020F0502020204030204" pitchFamily="34" charset="0"/>
              </a:rPr>
              <a:t>GENERADOR DE VALOR PARA UN PAÍS </a:t>
            </a:r>
          </a:p>
          <a:p>
            <a:pPr algn="ctr"/>
            <a:r>
              <a:rPr lang="es-CO" sz="3200" b="1" dirty="0">
                <a:solidFill>
                  <a:schemeClr val="tx1"/>
                </a:solidFill>
                <a:latin typeface="Calibri" panose="020F0502020204030204" pitchFamily="34" charset="0"/>
                <a:cs typeface="Calibri" panose="020F0502020204030204" pitchFamily="34" charset="0"/>
              </a:rPr>
              <a:t>DE BUENAS PRÁCTICAS DE GOBIERNO</a:t>
            </a:r>
          </a:p>
        </p:txBody>
      </p:sp>
      <p:sp>
        <p:nvSpPr>
          <p:cNvPr id="7" name="Flecha abajo 1"/>
          <p:cNvSpPr/>
          <p:nvPr/>
        </p:nvSpPr>
        <p:spPr bwMode="auto">
          <a:xfrm>
            <a:off x="4283968" y="2543473"/>
            <a:ext cx="484632" cy="597495"/>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32" y="2526333"/>
            <a:ext cx="3312368" cy="321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8185" y="2209429"/>
            <a:ext cx="2864656" cy="350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197" y="2209429"/>
            <a:ext cx="2766987" cy="344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43496" y="2209429"/>
            <a:ext cx="360087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txBox="1">
            <a:spLocks noChangeArrowheads="1"/>
          </p:cNvSpPr>
          <p:nvPr/>
        </p:nvSpPr>
        <p:spPr>
          <a:xfrm>
            <a:off x="19832" y="49188"/>
            <a:ext cx="9073008" cy="720080"/>
          </a:xfrm>
          <a:prstGeom prst="rect">
            <a:avLst/>
          </a:prstGeom>
          <a:ln>
            <a:solidFill>
              <a:schemeClr val="bg1"/>
            </a:solidFill>
          </a:ln>
          <a:effectLst>
            <a:glow rad="101600">
              <a:schemeClr val="accent6">
                <a:satMod val="175000"/>
                <a:alpha val="40000"/>
              </a:schemeClr>
            </a:glow>
          </a:effectLst>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n-US" altLang="es-CO" sz="4400" kern="0" dirty="0">
                <a:solidFill>
                  <a:schemeClr val="bg1"/>
                </a:solidFill>
              </a:rPr>
              <a:t>D</a:t>
            </a:r>
            <a:r>
              <a:rPr lang="es-CL" altLang="es-CO" sz="4400" kern="0" dirty="0">
                <a:solidFill>
                  <a:schemeClr val="bg1"/>
                </a:solidFill>
              </a:rPr>
              <a:t>el Modelo de Gestión Pública</a:t>
            </a:r>
          </a:p>
        </p:txBody>
      </p:sp>
    </p:spTree>
    <p:extLst>
      <p:ext uri="{BB962C8B-B14F-4D97-AF65-F5344CB8AC3E}">
        <p14:creationId xmlns:p14="http://schemas.microsoft.com/office/powerpoint/2010/main" val="25502521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a:t>
            </a:fld>
            <a:endParaRPr lang="es-ES_tradnl" dirty="0"/>
          </a:p>
        </p:txBody>
      </p:sp>
      <p:sp>
        <p:nvSpPr>
          <p:cNvPr id="6" name="Rectangle 2"/>
          <p:cNvSpPr>
            <a:spLocks noGrp="1" noChangeArrowheads="1"/>
          </p:cNvSpPr>
          <p:nvPr>
            <p:ph type="body" idx="4294967295"/>
          </p:nvPr>
        </p:nvSpPr>
        <p:spPr>
          <a:xfrm>
            <a:off x="35496" y="1705372"/>
            <a:ext cx="6840760" cy="3240360"/>
          </a:xfrm>
          <a:prstGeom prst="rect">
            <a:avLst/>
          </a:prstGeom>
          <a:ln>
            <a:solidFill>
              <a:schemeClr val="tx1"/>
            </a:solidFill>
          </a:ln>
          <a:effectLst>
            <a:glow rad="63500">
              <a:schemeClr val="accent6">
                <a:satMod val="175000"/>
                <a:alpha val="40000"/>
              </a:schemeClr>
            </a:glow>
          </a:effectLst>
        </p:spPr>
        <p:txBody>
          <a:bodyPr/>
          <a:lstStyle/>
          <a:p>
            <a:pPr marL="812800" indent="-812800" algn="ctr" eaLnBrk="1" hangingPunct="1">
              <a:lnSpc>
                <a:spcPct val="90000"/>
              </a:lnSpc>
              <a:buClr>
                <a:srgbClr val="FF0000"/>
              </a:buClr>
              <a:buFont typeface="Symbol" pitchFamily="18" charset="2"/>
              <a:buNone/>
              <a:defRPr/>
            </a:pPr>
            <a:endParaRPr lang="es-CL" altLang="es-CO" sz="1600" dirty="0">
              <a:solidFill>
                <a:schemeClr val="bg2"/>
              </a:solidFill>
              <a:effectLst>
                <a:outerShdw blurRad="38100" dist="38100" dir="2700000" algn="tl">
                  <a:srgbClr val="FFFFFF"/>
                </a:outerShdw>
              </a:effectLst>
            </a:endParaRPr>
          </a:p>
          <a:p>
            <a:pPr>
              <a:lnSpc>
                <a:spcPct val="90000"/>
              </a:lnSpc>
              <a:buClr>
                <a:srgbClr val="FF0000"/>
              </a:buClr>
              <a:buFont typeface="Wingdings" panose="05000000000000000000" pitchFamily="2" charset="2"/>
              <a:buChar char="ü"/>
              <a:defRPr/>
            </a:pPr>
            <a:r>
              <a:rPr lang="es-CL" altLang="es-CO" sz="3000" b="1" dirty="0"/>
              <a:t>Problema Financiero (disciplina fiscal)</a:t>
            </a:r>
          </a:p>
          <a:p>
            <a:pPr>
              <a:lnSpc>
                <a:spcPct val="90000"/>
              </a:lnSpc>
              <a:buClr>
                <a:srgbClr val="FF0000"/>
              </a:buClr>
              <a:buFont typeface="Wingdings" panose="05000000000000000000" pitchFamily="2" charset="2"/>
              <a:buChar char="ü"/>
              <a:defRPr/>
            </a:pPr>
            <a:r>
              <a:rPr lang="es-CL" altLang="es-CO" sz="3000" b="1" dirty="0"/>
              <a:t>Problema Económico (Globalización) </a:t>
            </a:r>
            <a:endParaRPr lang="es-CL" altLang="es-CO" sz="3000" dirty="0"/>
          </a:p>
          <a:p>
            <a:pPr eaLnBrk="1" hangingPunct="1">
              <a:lnSpc>
                <a:spcPct val="90000"/>
              </a:lnSpc>
              <a:buClr>
                <a:srgbClr val="FF0000"/>
              </a:buClr>
              <a:buFont typeface="Wingdings" panose="05000000000000000000" pitchFamily="2" charset="2"/>
              <a:buChar char="ü"/>
              <a:defRPr/>
            </a:pPr>
            <a:r>
              <a:rPr lang="es-CL" altLang="es-CO" sz="3000" b="1" dirty="0"/>
              <a:t>Problema Social (Pobreza,  desigualdad)</a:t>
            </a:r>
          </a:p>
          <a:p>
            <a:pPr>
              <a:lnSpc>
                <a:spcPct val="90000"/>
              </a:lnSpc>
              <a:buClr>
                <a:srgbClr val="FF0000"/>
              </a:buClr>
              <a:buFont typeface="Wingdings" panose="05000000000000000000" pitchFamily="2" charset="2"/>
              <a:buChar char="ü"/>
              <a:defRPr/>
            </a:pPr>
            <a:r>
              <a:rPr lang="es-CL" altLang="es-CO" sz="3000" b="1" dirty="0"/>
              <a:t>Problema Político (Gobernabilidad - deslegitimación del Estado para conseguir valor público)</a:t>
            </a:r>
          </a:p>
        </p:txBody>
      </p:sp>
      <p:sp>
        <p:nvSpPr>
          <p:cNvPr id="7" name="Rectangle 3"/>
          <p:cNvSpPr txBox="1">
            <a:spLocks noChangeArrowheads="1"/>
          </p:cNvSpPr>
          <p:nvPr/>
        </p:nvSpPr>
        <p:spPr>
          <a:xfrm>
            <a:off x="228600" y="193204"/>
            <a:ext cx="8915400" cy="792088"/>
          </a:xfrm>
          <a:prstGeom prst="rect">
            <a:avLst/>
          </a:prstGeom>
          <a:ln>
            <a:solidFill>
              <a:schemeClr val="tx1"/>
            </a:solidFill>
          </a:ln>
          <a:effectLst>
            <a:glow rad="63500">
              <a:schemeClr val="accent6">
                <a:satMod val="175000"/>
                <a:alpha val="40000"/>
              </a:schemeClr>
            </a:glow>
          </a:effectLst>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n-US" altLang="es-CO" sz="4000" kern="0" dirty="0">
                <a:solidFill>
                  <a:schemeClr val="bg1"/>
                </a:solidFill>
              </a:rPr>
              <a:t>D</a:t>
            </a:r>
            <a:r>
              <a:rPr lang="es-CL" altLang="es-CO" sz="4000" kern="0" dirty="0">
                <a:solidFill>
                  <a:schemeClr val="bg1"/>
                </a:solidFill>
              </a:rPr>
              <a:t>el Modelo de Gestión Pública</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6256" y="1705372"/>
            <a:ext cx="226774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692696"/>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6</a:t>
            </a:fld>
            <a:endParaRPr lang="es-ES_tradnl" dirty="0"/>
          </a:p>
        </p:txBody>
      </p:sp>
      <p:grpSp>
        <p:nvGrpSpPr>
          <p:cNvPr id="7" name="Group 4"/>
          <p:cNvGrpSpPr/>
          <p:nvPr/>
        </p:nvGrpSpPr>
        <p:grpSpPr>
          <a:xfrm>
            <a:off x="3996943" y="1629433"/>
            <a:ext cx="4669939" cy="2092163"/>
            <a:chOff x="3996943" y="1585576"/>
            <a:chExt cx="4669939" cy="2092163"/>
          </a:xfrm>
        </p:grpSpPr>
        <p:pic>
          <p:nvPicPr>
            <p:cNvPr id="8"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10" name="9 CuadroTexto"/>
          <p:cNvSpPr txBox="1"/>
          <p:nvPr/>
        </p:nvSpPr>
        <p:spPr>
          <a:xfrm>
            <a:off x="467544" y="3366780"/>
            <a:ext cx="8712968" cy="1938992"/>
          </a:xfrm>
          <a:prstGeom prst="rect">
            <a:avLst/>
          </a:prstGeom>
          <a:noFill/>
        </p:spPr>
        <p:txBody>
          <a:bodyPr wrap="square" rtlCol="0">
            <a:spAutoFit/>
          </a:bodyPr>
          <a:lstStyle/>
          <a:p>
            <a:r>
              <a:rPr lang="es-CO" sz="2400" b="1" dirty="0">
                <a:latin typeface="+mn-lt"/>
              </a:rPr>
              <a:t>                        más que un </a:t>
            </a:r>
            <a:r>
              <a:rPr lang="es-CO" sz="2400" b="1" u="sng" dirty="0">
                <a:latin typeface="+mn-lt"/>
              </a:rPr>
              <a:t>VALOR</a:t>
            </a:r>
            <a:r>
              <a:rPr lang="es-CO" sz="2400" b="1" dirty="0">
                <a:latin typeface="+mn-lt"/>
              </a:rPr>
              <a:t>…un </a:t>
            </a:r>
            <a:r>
              <a:rPr lang="es-CO" sz="2400" b="1" u="sng" dirty="0">
                <a:latin typeface="+mn-lt"/>
              </a:rPr>
              <a:t>BENEFICIO</a:t>
            </a:r>
            <a:r>
              <a:rPr lang="es-CO" sz="2400" b="1" dirty="0">
                <a:latin typeface="+mn-lt"/>
              </a:rPr>
              <a:t> en términos de:</a:t>
            </a:r>
          </a:p>
          <a:p>
            <a:pPr marL="342900" indent="-342900">
              <a:buFont typeface="Arial" panose="020B0604020202020204" pitchFamily="34" charset="0"/>
              <a:buChar char="•"/>
            </a:pPr>
            <a:r>
              <a:rPr lang="es-CO" sz="2100" b="1" dirty="0">
                <a:latin typeface="+mn-lt"/>
              </a:rPr>
              <a:t> </a:t>
            </a:r>
            <a:r>
              <a:rPr lang="es-MX" sz="2400" b="1" dirty="0">
                <a:solidFill>
                  <a:sysClr val="windowText" lastClr="000000"/>
                </a:solidFill>
                <a:latin typeface="+mn-lt"/>
              </a:rPr>
              <a:t>VISIBILIDAD </a:t>
            </a:r>
          </a:p>
          <a:p>
            <a:pPr marL="457200" lvl="0" indent="-457200">
              <a:buFont typeface="Arial" panose="020B0604020202020204" pitchFamily="34" charset="0"/>
              <a:buChar char="•"/>
            </a:pPr>
            <a:r>
              <a:rPr lang="es-MX" sz="2400" b="1" dirty="0">
                <a:solidFill>
                  <a:sysClr val="windowText" lastClr="000000"/>
                </a:solidFill>
                <a:latin typeface="+mn-lt"/>
              </a:rPr>
              <a:t>TOMA DE DECISIONES </a:t>
            </a:r>
          </a:p>
          <a:p>
            <a:pPr marL="457200" indent="-457200">
              <a:buFont typeface="Arial" panose="020B0604020202020204" pitchFamily="34" charset="0"/>
              <a:buChar char="•"/>
            </a:pPr>
            <a:r>
              <a:rPr lang="es-ES" sz="2400" b="1" dirty="0">
                <a:solidFill>
                  <a:sysClr val="windowText" lastClr="000000"/>
                </a:solidFill>
                <a:latin typeface="+mn-lt"/>
              </a:rPr>
              <a:t>CONTROL</a:t>
            </a:r>
          </a:p>
          <a:p>
            <a:pPr marL="457200" indent="-457200">
              <a:buFont typeface="Arial" panose="020B0604020202020204" pitchFamily="34" charset="0"/>
              <a:buChar char="•"/>
            </a:pPr>
            <a:r>
              <a:rPr lang="es-ES" sz="2400" b="1" dirty="0">
                <a:solidFill>
                  <a:sysClr val="windowText" lastClr="000000"/>
                </a:solidFill>
                <a:latin typeface="+mn-lt"/>
              </a:rPr>
              <a:t>LENGUAJE DE LOS GOBIERNOS </a:t>
            </a:r>
            <a:endParaRPr lang="es-CO" sz="2100" b="1" dirty="0">
              <a:latin typeface="+mn-lt"/>
            </a:endParaRPr>
          </a:p>
        </p:txBody>
      </p:sp>
      <p:sp>
        <p:nvSpPr>
          <p:cNvPr id="11" name="10 CuadroTexto"/>
          <p:cNvSpPr txBox="1"/>
          <p:nvPr/>
        </p:nvSpPr>
        <p:spPr>
          <a:xfrm>
            <a:off x="94680" y="1143824"/>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12" name="11 Flecha curvada hacia abajo"/>
          <p:cNvSpPr/>
          <p:nvPr/>
        </p:nvSpPr>
        <p:spPr bwMode="auto">
          <a:xfrm rot="555973">
            <a:off x="2483768" y="985292"/>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9399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7</a:t>
            </a:fld>
            <a:endParaRPr lang="es-ES_tradnl" dirty="0"/>
          </a:p>
        </p:txBody>
      </p:sp>
      <p:pic>
        <p:nvPicPr>
          <p:cNvPr id="21" name="Picture 2051" descr="j018805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219" y="2929508"/>
            <a:ext cx="2359011" cy="1974853"/>
          </a:xfrm>
          <a:prstGeom prst="rect">
            <a:avLst/>
          </a:prstGeom>
          <a:noFill/>
          <a:ln>
            <a:solidFill>
              <a:schemeClr val="tx1"/>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aphicFrame>
        <p:nvGraphicFramePr>
          <p:cNvPr id="22" name="Group 2052"/>
          <p:cNvGraphicFramePr>
            <a:graphicFrameLocks noGrp="1"/>
          </p:cNvGraphicFramePr>
          <p:nvPr>
            <p:extLst>
              <p:ext uri="{D42A27DB-BD31-4B8C-83A1-F6EECF244321}">
                <p14:modId xmlns:p14="http://schemas.microsoft.com/office/powerpoint/2010/main" val="2115779037"/>
              </p:ext>
            </p:extLst>
          </p:nvPr>
        </p:nvGraphicFramePr>
        <p:xfrm>
          <a:off x="213083" y="1345332"/>
          <a:ext cx="2683191" cy="3528392"/>
        </p:xfrm>
        <a:graphic>
          <a:graphicData uri="http://schemas.openxmlformats.org/drawingml/2006/table">
            <a:tbl>
              <a:tblPr>
                <a:effectLst>
                  <a:outerShdw blurRad="50800" dist="38100" dir="16200000" rotWithShape="0">
                    <a:prstClr val="black">
                      <a:alpha val="40000"/>
                    </a:prstClr>
                  </a:outerShdw>
                </a:effectLst>
              </a:tblPr>
              <a:tblGrid>
                <a:gridCol w="2683191">
                  <a:extLst>
                    <a:ext uri="{9D8B030D-6E8A-4147-A177-3AD203B41FA5}">
                      <a16:colId xmlns:a16="http://schemas.microsoft.com/office/drawing/2014/main" val="20000"/>
                    </a:ext>
                  </a:extLst>
                </a:gridCol>
              </a:tblGrid>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Medición de Resultados</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Participación Ciudadana y Transparencia</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3" name="Group 2060"/>
          <p:cNvGraphicFramePr>
            <a:graphicFrameLocks noGrp="1"/>
          </p:cNvGraphicFramePr>
          <p:nvPr>
            <p:extLst>
              <p:ext uri="{D42A27DB-BD31-4B8C-83A1-F6EECF244321}">
                <p14:modId xmlns:p14="http://schemas.microsoft.com/office/powerpoint/2010/main" val="1342659425"/>
              </p:ext>
            </p:extLst>
          </p:nvPr>
        </p:nvGraphicFramePr>
        <p:xfrm>
          <a:off x="5648479" y="1345332"/>
          <a:ext cx="3382141" cy="3634740"/>
        </p:xfrm>
        <a:graphic>
          <a:graphicData uri="http://schemas.openxmlformats.org/drawingml/2006/table">
            <a:tbl>
              <a:tblPr>
                <a:effectLst>
                  <a:innerShdw blurRad="63500" dist="50800" dir="18900000">
                    <a:prstClr val="black">
                      <a:alpha val="50000"/>
                    </a:prstClr>
                  </a:innerShdw>
                </a:effectLst>
              </a:tblPr>
              <a:tblGrid>
                <a:gridCol w="3382141">
                  <a:extLst>
                    <a:ext uri="{9D8B030D-6E8A-4147-A177-3AD203B41FA5}">
                      <a16:colId xmlns:a16="http://schemas.microsoft.com/office/drawing/2014/main" val="20000"/>
                    </a:ext>
                  </a:extLst>
                </a:gridCol>
              </a:tblGrid>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Dimensiones Cualitativas de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la Gestión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400" b="0" i="0" u="none" strike="noStrike" cap="none" normalizeH="0" baseline="0" dirty="0">
                          <a:ln>
                            <a:noFill/>
                          </a:ln>
                          <a:solidFill>
                            <a:schemeClr val="tx2"/>
                          </a:solidFill>
                          <a:effectLst>
                            <a:outerShdw blurRad="38100" dist="38100" dir="2700000" algn="tl">
                              <a:srgbClr val="000000"/>
                            </a:outerShdw>
                          </a:effectLst>
                          <a:latin typeface="Tahoma" pitchFamily="34" charset="0"/>
                        </a:rPr>
                        <a:t>Ciudadanos pueden evaluar calidad, cantidad y oportunidad de los bienes y servicios recibidos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 name="Flecha abajo 9"/>
          <p:cNvSpPr/>
          <p:nvPr/>
        </p:nvSpPr>
        <p:spPr>
          <a:xfrm>
            <a:off x="3711309" y="1489348"/>
            <a:ext cx="1098189" cy="1224136"/>
          </a:xfrm>
          <a:prstGeom prst="downArrow">
            <a:avLst/>
          </a:prstGeom>
          <a:solidFill>
            <a:srgbClr val="00918E"/>
          </a:solidFill>
          <a:ln>
            <a:solidFill>
              <a:srgbClr val="FFC00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FFFF"/>
              </a:solidFill>
            </a:endParaRPr>
          </a:p>
        </p:txBody>
      </p:sp>
      <p:pic>
        <p:nvPicPr>
          <p:cNvPr id="25"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69" y="4896557"/>
            <a:ext cx="2334879" cy="193191"/>
          </a:xfrm>
          <a:prstGeom prst="rect">
            <a:avLst/>
          </a:prstGeom>
        </p:spPr>
      </p:pic>
      <p:sp>
        <p:nvSpPr>
          <p:cNvPr id="26" name="25 Rectángulo"/>
          <p:cNvSpPr/>
          <p:nvPr/>
        </p:nvSpPr>
        <p:spPr>
          <a:xfrm>
            <a:off x="76881" y="-94828"/>
            <a:ext cx="9067119" cy="1138773"/>
          </a:xfrm>
          <a:prstGeom prst="rect">
            <a:avLst/>
          </a:prstGeom>
        </p:spPr>
        <p:txBody>
          <a:bodyPr wrap="square">
            <a:spAutoFit/>
          </a:bodyPr>
          <a:lstStyle/>
          <a:p>
            <a:pPr algn="ctr"/>
            <a:r>
              <a:rPr lang="es-DO" altLang="es-CO" sz="3400" b="1" dirty="0">
                <a:solidFill>
                  <a:srgbClr val="FFFFFF"/>
                </a:solidFill>
                <a:latin typeface="Calibri"/>
              </a:rPr>
              <a:t>Pilares del Modelo de Gestión</a:t>
            </a:r>
          </a:p>
          <a:p>
            <a:pPr algn="ctr"/>
            <a:r>
              <a:rPr lang="es-DO" altLang="es-CO" sz="3400" b="1" dirty="0">
                <a:solidFill>
                  <a:srgbClr val="FFFFFF"/>
                </a:solidFill>
                <a:latin typeface="Calibri"/>
              </a:rPr>
              <a:t>Nueva Gerencia Pública Eficiente </a:t>
            </a:r>
          </a:p>
        </p:txBody>
      </p:sp>
    </p:spTree>
    <p:extLst>
      <p:ext uri="{BB962C8B-B14F-4D97-AF65-F5344CB8AC3E}">
        <p14:creationId xmlns:p14="http://schemas.microsoft.com/office/powerpoint/2010/main" val="235575618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8</a:t>
            </a:fld>
            <a:endParaRPr lang="es-ES_tradnl" dirty="0"/>
          </a:p>
        </p:txBody>
      </p:sp>
      <p:sp>
        <p:nvSpPr>
          <p:cNvPr id="6" name="Rectangle 4"/>
          <p:cNvSpPr>
            <a:spLocks noChangeArrowheads="1"/>
          </p:cNvSpPr>
          <p:nvPr/>
        </p:nvSpPr>
        <p:spPr bwMode="auto">
          <a:xfrm>
            <a:off x="41274" y="2706412"/>
            <a:ext cx="90773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anose="020B0502020202020204" pitchFamily="34" charset="0"/>
                <a:cs typeface="Arial" panose="020B0604020202020204" pitchFamily="34" charset="0"/>
              </a:defRPr>
            </a:lvl1pPr>
            <a:lvl2pPr marL="742950" indent="-285750">
              <a:defRPr b="1">
                <a:solidFill>
                  <a:schemeClr val="tx1"/>
                </a:solidFill>
                <a:latin typeface="Century Gothic" panose="020B0502020202020204" pitchFamily="34" charset="0"/>
                <a:cs typeface="Arial" panose="020B0604020202020204" pitchFamily="34" charset="0"/>
              </a:defRPr>
            </a:lvl2pPr>
            <a:lvl3pPr marL="1143000" indent="-228600">
              <a:defRPr b="1">
                <a:solidFill>
                  <a:schemeClr val="tx1"/>
                </a:solidFill>
                <a:latin typeface="Century Gothic" panose="020B0502020202020204" pitchFamily="34" charset="0"/>
                <a:cs typeface="Arial" panose="020B0604020202020204" pitchFamily="34" charset="0"/>
              </a:defRPr>
            </a:lvl3pPr>
            <a:lvl4pPr marL="1600200" indent="-228600">
              <a:defRPr b="1">
                <a:solidFill>
                  <a:schemeClr val="tx1"/>
                </a:solidFill>
                <a:latin typeface="Century Gothic" panose="020B0502020202020204" pitchFamily="34" charset="0"/>
                <a:cs typeface="Arial" panose="020B0604020202020204" pitchFamily="34" charset="0"/>
              </a:defRPr>
            </a:lvl4pPr>
            <a:lvl5pPr marL="2057400" indent="-228600">
              <a:defRPr b="1">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entury Gothic" panose="020B0502020202020204" pitchFamily="34" charset="0"/>
                <a:cs typeface="Arial" panose="020B0604020202020204" pitchFamily="34" charset="0"/>
              </a:defRPr>
            </a:lvl9pPr>
          </a:lstStyle>
          <a:p>
            <a:pPr algn="just">
              <a:defRPr/>
            </a:pPr>
            <a:r>
              <a:rPr lang="es-ES" altLang="es-CO" sz="3200" dirty="0">
                <a:solidFill>
                  <a:srgbClr val="000000"/>
                </a:solidFill>
                <a:latin typeface="Arial" panose="020B0604020202020204" pitchFamily="34" charset="0"/>
              </a:rPr>
              <a:t>Representa la posibilidad de ocurrencia de eventos, tanto internos como externos, </a:t>
            </a:r>
            <a:r>
              <a:rPr lang="es-ES" altLang="es-CO" sz="3200" i="1" u="sng" dirty="0">
                <a:solidFill>
                  <a:srgbClr val="002060"/>
                </a:solidFill>
                <a:latin typeface="Arial" panose="020B0604020202020204" pitchFamily="34" charset="0"/>
              </a:rPr>
              <a:t>que tienen la probabilidad de afectar o impedir el logro de información contable con las características de</a:t>
            </a:r>
            <a:r>
              <a:rPr lang="es-ES" altLang="es-CO" sz="3200" dirty="0">
                <a:solidFill>
                  <a:schemeClr val="accent5">
                    <a:lumMod val="50000"/>
                  </a:schemeClr>
                </a:solidFill>
                <a:latin typeface="Arial" panose="020B0604020202020204" pitchFamily="34" charset="0"/>
              </a:rPr>
              <a:t> </a:t>
            </a:r>
            <a:r>
              <a:rPr lang="es-ES" altLang="es-CO" sz="3200" dirty="0">
                <a:latin typeface="Arial" panose="020B0604020202020204" pitchFamily="34" charset="0"/>
              </a:rPr>
              <a:t>confiabilidad, relevancia y comprensibilidad</a:t>
            </a:r>
            <a:r>
              <a:rPr lang="es-ES" altLang="es-CO" sz="3200" dirty="0">
                <a:solidFill>
                  <a:srgbClr val="000000"/>
                </a:solidFill>
                <a:latin typeface="Arial" panose="020B0604020202020204" pitchFamily="34" charset="0"/>
              </a:rPr>
              <a:t>.</a:t>
            </a:r>
            <a:r>
              <a:rPr lang="es-ES" altLang="es-CO" dirty="0">
                <a:solidFill>
                  <a:srgbClr val="000000"/>
                </a:solidFill>
                <a:latin typeface="Tahoma" panose="020B0604030504040204" pitchFamily="34" charset="0"/>
              </a:rPr>
              <a:t> </a:t>
            </a:r>
            <a:r>
              <a:rPr lang="es-ES_tradnl" altLang="es-CO" sz="3200" dirty="0">
                <a:solidFill>
                  <a:srgbClr val="000000"/>
                </a:solidFill>
                <a:latin typeface="Tahoma" panose="020B0604030504040204" pitchFamily="34" charset="0"/>
              </a:rPr>
              <a:t> </a:t>
            </a:r>
          </a:p>
        </p:txBody>
      </p:sp>
      <p:sp>
        <p:nvSpPr>
          <p:cNvPr id="7" name="WordArt 5"/>
          <p:cNvSpPr>
            <a:spLocks noChangeArrowheads="1" noChangeShapeType="1" noTextEdit="1"/>
          </p:cNvSpPr>
          <p:nvPr/>
        </p:nvSpPr>
        <p:spPr bwMode="auto">
          <a:xfrm>
            <a:off x="1357422" y="891878"/>
            <a:ext cx="6604000" cy="525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ES" sz="2400" kern="10" dirty="0">
                <a:effectLst>
                  <a:outerShdw blurRad="38100" dist="19049" dir="2700000" algn="tl" rotWithShape="0">
                    <a:schemeClr val="tx1">
                      <a:alpha val="39998"/>
                    </a:schemeClr>
                  </a:outerShdw>
                </a:effectLst>
                <a:latin typeface="Impact"/>
              </a:rPr>
              <a:t>RIESGO CONTABLE</a:t>
            </a:r>
          </a:p>
        </p:txBody>
      </p:sp>
      <p:pic>
        <p:nvPicPr>
          <p:cNvPr id="8" name="Imagen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54263" y="1489348"/>
            <a:ext cx="2289744" cy="130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04247" y="1417340"/>
            <a:ext cx="2314351" cy="137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275" y="2070956"/>
            <a:ext cx="2405063" cy="6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1489348"/>
            <a:ext cx="2160238" cy="130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078706"/>
            <a:ext cx="1331640" cy="91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CuadroTexto"/>
          <p:cNvSpPr txBox="1"/>
          <p:nvPr/>
        </p:nvSpPr>
        <p:spPr>
          <a:xfrm>
            <a:off x="395536" y="-22820"/>
            <a:ext cx="8496944" cy="707886"/>
          </a:xfrm>
          <a:prstGeom prst="rect">
            <a:avLst/>
          </a:prstGeom>
          <a:noFill/>
        </p:spPr>
        <p:txBody>
          <a:bodyPr wrap="square" rtlCol="0">
            <a:spAutoFit/>
          </a:bodyPr>
          <a:lstStyle/>
          <a:p>
            <a:pPr algn="ctr"/>
            <a:r>
              <a:rPr lang="es-CO" sz="4000" b="1" dirty="0"/>
              <a:t>CONTROL INTERNO CONTABLE  </a:t>
            </a:r>
          </a:p>
        </p:txBody>
      </p:sp>
      <p:sp>
        <p:nvSpPr>
          <p:cNvPr id="14" name="13 Flecha curvada hacia la izquierda"/>
          <p:cNvSpPr/>
          <p:nvPr/>
        </p:nvSpPr>
        <p:spPr bwMode="auto">
          <a:xfrm>
            <a:off x="7872928" y="265212"/>
            <a:ext cx="1163568" cy="813494"/>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99458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9</a:t>
            </a:fld>
            <a:endParaRPr lang="es-ES_tradnl" dirty="0"/>
          </a:p>
        </p:txBody>
      </p:sp>
      <p:sp>
        <p:nvSpPr>
          <p:cNvPr id="5" name="8 Rectángulo"/>
          <p:cNvSpPr/>
          <p:nvPr/>
        </p:nvSpPr>
        <p:spPr bwMode="auto">
          <a:xfrm>
            <a:off x="791580" y="1597360"/>
            <a:ext cx="2232304" cy="945205"/>
          </a:xfrm>
          <a:prstGeom prst="rect">
            <a:avLst/>
          </a:prstGeom>
          <a:ln cap="rnd">
            <a:solidFill>
              <a:schemeClr val="tx1"/>
            </a:solidFill>
            <a:headEnd type="none" w="med" len="med"/>
            <a:tailEnd type="none" w="med" len="med"/>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t>NIVEL NACIONAL </a:t>
            </a:r>
            <a:endParaRPr lang="es-CO" sz="2667" b="1" dirty="0">
              <a:solidFill>
                <a:schemeClr val="tx1"/>
              </a:solidFill>
            </a:endParaRPr>
          </a:p>
        </p:txBody>
      </p:sp>
      <p:pic>
        <p:nvPicPr>
          <p:cNvPr id="6" name="Picture 2" descr="http://www.giti.com.co/Content/Images/slider/slid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60710" y="584223"/>
            <a:ext cx="5340593" cy="25542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211627" y="40990"/>
            <a:ext cx="6780753" cy="502766"/>
          </a:xfrm>
          <a:prstGeom prst="rect">
            <a:avLst/>
          </a:prstGeom>
          <a:noFill/>
        </p:spPr>
        <p:txBody>
          <a:bodyPr wrap="square" rtlCol="0">
            <a:spAutoFit/>
          </a:bodyPr>
          <a:lstStyle/>
          <a:p>
            <a:pPr algn="ctr"/>
            <a:r>
              <a:rPr lang="es-CO" sz="2667" b="1" dirty="0"/>
              <a:t>C O N T R O L   I N T E R N O   C O N T A B L E</a:t>
            </a:r>
          </a:p>
        </p:txBody>
      </p:sp>
      <p:sp>
        <p:nvSpPr>
          <p:cNvPr id="8" name="Flecha curvada hacia la derecha 7"/>
          <p:cNvSpPr/>
          <p:nvPr/>
        </p:nvSpPr>
        <p:spPr bwMode="auto">
          <a:xfrm>
            <a:off x="791579" y="2542564"/>
            <a:ext cx="780088" cy="1429693"/>
          </a:xfrm>
          <a:prstGeom prst="curved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bwMode="auto">
          <a:xfrm>
            <a:off x="750277" y="3972258"/>
            <a:ext cx="3180353" cy="9854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prst="convex"/>
          </a:sp3d>
        </p:spPr>
        <p:txBody>
          <a:bodyPr vert="horz" wrap="square" lIns="76200" tIns="38100" rIns="76200" bIns="38100" numCol="1" rtlCol="0" anchor="t" anchorCtr="0" compatLnSpc="1">
            <a:prstTxWarp prst="textNoShape">
              <a:avLst/>
            </a:prstTxWarp>
          </a:bodyPr>
          <a:lstStyle/>
          <a:p>
            <a:pPr algn="ctr" defTabSz="761970" eaLnBrk="0" hangingPunct="0"/>
            <a:r>
              <a:rPr lang="es-CO" sz="3000" b="1" dirty="0">
                <a:latin typeface="+mj-lt"/>
              </a:rPr>
              <a:t>NIVEL TERRITORIAL </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2003" y="3217050"/>
            <a:ext cx="4416490" cy="2441065"/>
          </a:xfrm>
          <a:prstGeom prst="rect">
            <a:avLst/>
          </a:prstGeom>
          <a:ln>
            <a:noFill/>
          </a:ln>
          <a:effectLst>
            <a:outerShdw blurRad="190500" algn="tl" rotWithShape="0">
              <a:srgbClr val="000000">
                <a:alpha val="70000"/>
              </a:srgbClr>
            </a:outerShdw>
          </a:effectLst>
        </p:spPr>
      </p:pic>
      <p:sp>
        <p:nvSpPr>
          <p:cNvPr id="11" name="Flecha curvada hacia la derecha 10"/>
          <p:cNvSpPr/>
          <p:nvPr/>
        </p:nvSpPr>
        <p:spPr bwMode="auto">
          <a:xfrm>
            <a:off x="755576" y="193205"/>
            <a:ext cx="780088" cy="1404155"/>
          </a:xfrm>
          <a:prstGeom prst="curved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159038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2842</TotalTime>
  <Words>1653</Words>
  <Application>Microsoft Office PowerPoint</Application>
  <PresentationFormat>Presentación en pantalla (16:10)</PresentationFormat>
  <Paragraphs>287</Paragraphs>
  <Slides>31</Slides>
  <Notes>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31</vt:i4>
      </vt:variant>
    </vt:vector>
  </HeadingPairs>
  <TitlesOfParts>
    <vt:vector size="42" baseType="lpstr">
      <vt:lpstr>Arial</vt:lpstr>
      <vt:lpstr>Arial Narrow</vt:lpstr>
      <vt:lpstr>Calibri</vt:lpstr>
      <vt:lpstr>Calibri Light</vt:lpstr>
      <vt:lpstr>Impact</vt:lpstr>
      <vt:lpstr>Sylfaen</vt:lpstr>
      <vt:lpstr>Symbol</vt:lpstr>
      <vt:lpstr>Tahoma</vt:lpstr>
      <vt:lpstr>Times New Roman</vt:lpstr>
      <vt:lpstr>Wingdings</vt:lpstr>
      <vt:lpstr>Plantilla Capacitaciones CGN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“CUIDADO DE LAS CUENTAS …                                             CUSTODIA DE LA HONRADEZ”</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452</cp:revision>
  <cp:lastPrinted>2016-09-21T19:37:11Z</cp:lastPrinted>
  <dcterms:created xsi:type="dcterms:W3CDTF">2015-07-24T15:00:34Z</dcterms:created>
  <dcterms:modified xsi:type="dcterms:W3CDTF">2021-05-27T16:27:39Z</dcterms:modified>
</cp:coreProperties>
</file>