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327" r:id="rId2"/>
    <p:sldId id="447" r:id="rId3"/>
    <p:sldId id="405" r:id="rId4"/>
    <p:sldId id="450" r:id="rId5"/>
    <p:sldId id="452" r:id="rId6"/>
    <p:sldId id="453" r:id="rId7"/>
    <p:sldId id="449" r:id="rId8"/>
    <p:sldId id="451" r:id="rId9"/>
    <p:sldId id="448" r:id="rId10"/>
    <p:sldId id="406" r:id="rId11"/>
    <p:sldId id="431" r:id="rId12"/>
    <p:sldId id="409" r:id="rId13"/>
    <p:sldId id="417" r:id="rId14"/>
    <p:sldId id="424" r:id="rId15"/>
    <p:sldId id="418" r:id="rId16"/>
    <p:sldId id="422" r:id="rId17"/>
    <p:sldId id="423" r:id="rId18"/>
    <p:sldId id="429" r:id="rId19"/>
    <p:sldId id="428" r:id="rId20"/>
    <p:sldId id="425" r:id="rId21"/>
    <p:sldId id="426" r:id="rId22"/>
    <p:sldId id="430" r:id="rId23"/>
    <p:sldId id="434" r:id="rId24"/>
    <p:sldId id="435" r:id="rId25"/>
    <p:sldId id="436" r:id="rId26"/>
    <p:sldId id="433" r:id="rId27"/>
    <p:sldId id="381" r:id="rId28"/>
    <p:sldId id="419" r:id="rId29"/>
    <p:sldId id="385" r:id="rId30"/>
    <p:sldId id="444" r:id="rId31"/>
    <p:sldId id="445" r:id="rId32"/>
    <p:sldId id="446" r:id="rId33"/>
    <p:sldId id="389" r:id="rId34"/>
    <p:sldId id="390" r:id="rId35"/>
    <p:sldId id="391" r:id="rId36"/>
    <p:sldId id="392" r:id="rId37"/>
    <p:sldId id="393" r:id="rId38"/>
    <p:sldId id="441" r:id="rId39"/>
    <p:sldId id="394" r:id="rId40"/>
    <p:sldId id="395" r:id="rId41"/>
    <p:sldId id="384" r:id="rId42"/>
    <p:sldId id="396" r:id="rId43"/>
    <p:sldId id="397" r:id="rId44"/>
    <p:sldId id="398" r:id="rId45"/>
    <p:sldId id="403" r:id="rId46"/>
    <p:sldId id="443" r:id="rId47"/>
    <p:sldId id="370" r:id="rId48"/>
  </p:sldIdLst>
  <p:sldSz cx="9144000" cy="5715000" type="screen16x10"/>
  <p:notesSz cx="7010400" cy="9296400"/>
  <p:defaultTex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993366"/>
    <a:srgbClr val="00918E"/>
    <a:srgbClr val="008080"/>
    <a:srgbClr val="74B230"/>
    <a:srgbClr val="CCFFCC"/>
    <a:srgbClr val="005843"/>
    <a:srgbClr val="30399C"/>
    <a:srgbClr val="00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13" autoAdjust="0"/>
    <p:restoredTop sz="95501" autoAdjust="0"/>
  </p:normalViewPr>
  <p:slideViewPr>
    <p:cSldViewPr snapToObjects="1">
      <p:cViewPr varScale="1">
        <p:scale>
          <a:sx n="87" d="100"/>
          <a:sy n="87" d="100"/>
        </p:scale>
        <p:origin x="510" y="72"/>
      </p:cViewPr>
      <p:guideLst>
        <p:guide orient="horz" pos="1800"/>
        <p:guide pos="2880"/>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1536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536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BB37836C-5B93-4517-8B97-A71250EA6C41}" type="slidenum">
              <a:rPr lang="es-ES"/>
              <a:pPr/>
              <a:t>‹Nº›</a:t>
            </a:fld>
            <a:endParaRPr lang="es-ES"/>
          </a:p>
        </p:txBody>
      </p:sp>
    </p:spTree>
    <p:extLst>
      <p:ext uri="{BB962C8B-B14F-4D97-AF65-F5344CB8AC3E}">
        <p14:creationId xmlns:p14="http://schemas.microsoft.com/office/powerpoint/2010/main" val="42781612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993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1268"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E6C28D9B-47B5-446B-8AB3-B93373AA6363}" type="slidenum">
              <a:rPr lang="es-ES"/>
              <a:pPr/>
              <a:t>‹Nº›</a:t>
            </a:fld>
            <a:endParaRPr lang="es-ES"/>
          </a:p>
        </p:txBody>
      </p:sp>
    </p:spTree>
    <p:extLst>
      <p:ext uri="{BB962C8B-B14F-4D97-AF65-F5344CB8AC3E}">
        <p14:creationId xmlns:p14="http://schemas.microsoft.com/office/powerpoint/2010/main" val="3378014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a:ln/>
        </p:spPr>
      </p:sp>
      <p:sp>
        <p:nvSpPr>
          <p:cNvPr id="13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33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D8CFB95-8DFD-419F-9333-21D71CA7476C}" type="slidenum">
              <a:rPr lang="es-ES" altLang="es-ES"/>
              <a:pPr/>
              <a:t>1</a:t>
            </a:fld>
            <a:endParaRPr lang="es-ES" altLang="es-ES"/>
          </a:p>
        </p:txBody>
      </p:sp>
    </p:spTree>
    <p:extLst>
      <p:ext uri="{BB962C8B-B14F-4D97-AF65-F5344CB8AC3E}">
        <p14:creationId xmlns:p14="http://schemas.microsoft.com/office/powerpoint/2010/main" val="362583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ln/>
        </p:spPr>
      </p:sp>
      <p:sp>
        <p:nvSpPr>
          <p:cNvPr id="24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p>
          <a:p>
            <a:pPr eaLnBrk="1" hangingPunct="1"/>
            <a:endParaRPr altLang="es-ES"/>
          </a:p>
        </p:txBody>
      </p:sp>
      <p:sp>
        <p:nvSpPr>
          <p:cNvPr id="245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BEEB27AC-8A71-4AAB-8A47-2430FFD39FC3}" type="slidenum">
              <a:rPr lang="es-ES" altLang="es-ES"/>
              <a:pPr/>
              <a:t>47</a:t>
            </a:fld>
            <a:endParaRPr lang="es-ES" altLang="es-ES"/>
          </a:p>
        </p:txBody>
      </p:sp>
    </p:spTree>
    <p:extLst>
      <p:ext uri="{BB962C8B-B14F-4D97-AF65-F5344CB8AC3E}">
        <p14:creationId xmlns:p14="http://schemas.microsoft.com/office/powerpoint/2010/main" val="899533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20000"/>
              </a:spcBef>
              <a:defRPr/>
            </a:pPr>
            <a:endParaRPr lang="es-CO" b="1" cap="all" dirty="0">
              <a:ln w="0"/>
              <a:solidFill>
                <a:schemeClr val="accent1">
                  <a:lumMod val="50000"/>
                </a:schemeClr>
              </a:solidFill>
              <a:effectLst>
                <a:reflection blurRad="12700" stA="50000" endPos="50000" dist="5000" dir="5400000" sy="-100000" rotWithShape="0"/>
              </a:effectLst>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1717B2B-2C40-42C4-B966-D8A6DF67FA31}" type="slidenum">
              <a:rPr lang="es-ES_tradnl"/>
              <a:pPr/>
              <a:t>‹Nº›</a:t>
            </a:fld>
            <a:endParaRPr lang="es-ES_tradnl"/>
          </a:p>
        </p:txBody>
      </p:sp>
    </p:spTree>
    <p:extLst>
      <p:ext uri="{BB962C8B-B14F-4D97-AF65-F5344CB8AC3E}">
        <p14:creationId xmlns:p14="http://schemas.microsoft.com/office/powerpoint/2010/main" val="292066544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99471451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7459306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751897817"/>
      </p:ext>
    </p:extLst>
  </p:cSld>
  <p:clrMapOvr>
    <a:masterClrMapping/>
  </p:clrMapOvr>
  <p:transition spd="slow">
    <p:split orient="vert"/>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20861446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4398691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1404676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766317105"/>
      </p:ext>
    </p:extLst>
  </p:cSld>
  <p:clrMapOvr>
    <a:masterClrMapping/>
  </p:clrMapOvr>
  <p:transition spd="slow">
    <p:split orient="vert"/>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072470463"/>
      </p:ext>
    </p:extLst>
  </p:cSld>
  <p:clrMapOvr>
    <a:masterClrMapping/>
  </p:clrMapOvr>
  <p:transition spd="slow">
    <p:split orient="vert"/>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879978279"/>
      </p:ext>
    </p:extLst>
  </p:cSld>
  <p:clrMapOvr>
    <a:masterClrMapping/>
  </p:clrMapOvr>
  <p:transition spd="slow">
    <p:split orient="vert"/>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61198797"/>
      </p:ext>
    </p:extLst>
  </p:cSld>
  <p:clrMapOvr>
    <a:masterClrMapping/>
  </p:clrMapOvr>
  <p:transition spd="slow">
    <p:split orient="vert"/>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ítulo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5" name="Marcador de posición de imagen 4"/>
          <p:cNvSpPr>
            <a:spLocks noGrp="1"/>
          </p:cNvSpPr>
          <p:nvPr>
            <p:ph type="pic" sz="quarter" idx="11"/>
          </p:nvPr>
        </p:nvSpPr>
        <p:spPr>
          <a:xfrm>
            <a:off x="1077913" y="1633364"/>
            <a:ext cx="3024187" cy="2808288"/>
          </a:xfrm>
          <a:prstGeom prst="rect">
            <a:avLst/>
          </a:prstGeom>
        </p:spPr>
        <p:txBody>
          <a:bodyPr/>
          <a:lstStyle/>
          <a:p>
            <a:pPr lvl="0"/>
            <a:r>
              <a:rPr lang="es-ES" noProof="0"/>
              <a:t>Haga clic en el icono para agregar una imagen</a:t>
            </a:r>
            <a:endParaRPr lang="es-CO" noProof="0"/>
          </a:p>
        </p:txBody>
      </p:sp>
      <p:sp>
        <p:nvSpPr>
          <p:cNvPr id="10" name="16 Marcador de número de diapositiva"/>
          <p:cNvSpPr>
            <a:spLocks noGrp="1"/>
          </p:cNvSpPr>
          <p:nvPr>
            <p:ph type="sldNum" sz="quarter" idx="12"/>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AC11F118-04AE-4123-BF66-A54CB1F67565}" type="slidenum">
              <a:rPr lang="es-ES_tradnl"/>
              <a:pPr/>
              <a:t>‹Nº›</a:t>
            </a:fld>
            <a:endParaRPr lang="es-ES_tradnl"/>
          </a:p>
        </p:txBody>
      </p:sp>
    </p:spTree>
    <p:extLst>
      <p:ext uri="{BB962C8B-B14F-4D97-AF65-F5344CB8AC3E}">
        <p14:creationId xmlns:p14="http://schemas.microsoft.com/office/powerpoint/2010/main" val="4293035471"/>
      </p:ext>
    </p:extLst>
  </p:cSld>
  <p:clrMapOvr>
    <a:masterClrMapping/>
  </p:clrMapOvr>
  <p:transition spd="slow">
    <p:pull/>
  </p:transition>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656557120"/>
      </p:ext>
    </p:extLst>
  </p:cSld>
  <p:clrMapOvr>
    <a:masterClrMapping/>
  </p:clrMapOvr>
  <p:transition spd="slow">
    <p:split orient="vert"/>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8AE6B4F1-181B-4BE6-BCDA-FEE7F8623787}" type="slidenum">
              <a:rPr lang="es-ES_tradnl"/>
              <a:pPr/>
              <a:t>‹Nº›</a:t>
            </a:fld>
            <a:endParaRPr lang="es-ES_tradnl"/>
          </a:p>
        </p:txBody>
      </p:sp>
    </p:spTree>
    <p:extLst>
      <p:ext uri="{BB962C8B-B14F-4D97-AF65-F5344CB8AC3E}">
        <p14:creationId xmlns:p14="http://schemas.microsoft.com/office/powerpoint/2010/main" val="930540720"/>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745C87DE-AB44-4CC5-8AF9-95C3555EB1E4}" type="slidenum">
              <a:rPr lang="es-ES_tradnl"/>
              <a:pPr/>
              <a:t>‹Nº›</a:t>
            </a:fld>
            <a:endParaRPr lang="es-ES_tradnl"/>
          </a:p>
        </p:txBody>
      </p:sp>
    </p:spTree>
    <p:extLst>
      <p:ext uri="{BB962C8B-B14F-4D97-AF65-F5344CB8AC3E}">
        <p14:creationId xmlns:p14="http://schemas.microsoft.com/office/powerpoint/2010/main" val="36615450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2940951-94E0-4D6B-B3E8-14E1C155E8A2}" type="slidenum">
              <a:rPr lang="es-ES_tradnl"/>
              <a:pPr/>
              <a:t>‹Nº›</a:t>
            </a:fld>
            <a:endParaRPr lang="es-ES_tradnl"/>
          </a:p>
        </p:txBody>
      </p:sp>
    </p:spTree>
    <p:extLst>
      <p:ext uri="{BB962C8B-B14F-4D97-AF65-F5344CB8AC3E}">
        <p14:creationId xmlns:p14="http://schemas.microsoft.com/office/powerpoint/2010/main" val="420135817"/>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2F152DCA-CD82-48DD-BE7C-A5D938300626}" type="slidenum">
              <a:rPr lang="es-ES_tradnl"/>
              <a:pPr/>
              <a:t>‹Nº›</a:t>
            </a:fld>
            <a:endParaRPr lang="es-ES_tradnl"/>
          </a:p>
        </p:txBody>
      </p:sp>
    </p:spTree>
    <p:extLst>
      <p:ext uri="{BB962C8B-B14F-4D97-AF65-F5344CB8AC3E}">
        <p14:creationId xmlns:p14="http://schemas.microsoft.com/office/powerpoint/2010/main" val="2533002310"/>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Diapositiva Gráficos">
    <p:spTree>
      <p:nvGrpSpPr>
        <p:cNvPr id="1" name=""/>
        <p:cNvGrpSpPr/>
        <p:nvPr/>
      </p:nvGrpSpPr>
      <p:grpSpPr>
        <a:xfrm>
          <a:off x="0" y="0"/>
          <a:ext cx="0" cy="0"/>
          <a:chOff x="0" y="0"/>
          <a:chExt cx="0" cy="0"/>
        </a:xfrm>
      </p:grpSpPr>
      <p:sp>
        <p:nvSpPr>
          <p:cNvPr id="2" name="17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9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20000"/>
              </a:spcBef>
            </a:pPr>
            <a:r>
              <a:rPr lang="es-ES" sz="1800">
                <a:solidFill>
                  <a:schemeClr val="bg1"/>
                </a:solidFill>
                <a:latin typeface="Calibri Light" pitchFamily="34" charset="0"/>
              </a:rPr>
              <a:t>1. Boletín de Deudores Morosos del Estado (BDME)</a:t>
            </a:r>
          </a:p>
          <a:p>
            <a:pPr algn="just">
              <a:spcBef>
                <a:spcPct val="20000"/>
              </a:spcBef>
            </a:pPr>
            <a:r>
              <a:rPr lang="es-ES" sz="1800">
                <a:solidFill>
                  <a:schemeClr val="bg1"/>
                </a:solidFill>
                <a:latin typeface="Calibri Light" pitchFamily="34" charset="0"/>
              </a:rPr>
              <a:t>2. Información financiera, económica, social y ambiental</a:t>
            </a:r>
          </a:p>
          <a:p>
            <a:pPr algn="just">
              <a:spcBef>
                <a:spcPct val="20000"/>
              </a:spcBef>
            </a:pPr>
            <a:r>
              <a:rPr lang="es-ES" sz="1800">
                <a:solidFill>
                  <a:schemeClr val="bg1"/>
                </a:solidFill>
                <a:latin typeface="Calibri Light" pitchFamily="34" charset="0"/>
              </a:rPr>
              <a:t>3. Normatividad contable pública</a:t>
            </a:r>
          </a:p>
          <a:p>
            <a:pPr algn="just">
              <a:spcBef>
                <a:spcPct val="20000"/>
              </a:spcBef>
            </a:pPr>
            <a:r>
              <a:rPr lang="es-ES" sz="1800">
                <a:solidFill>
                  <a:schemeClr val="bg1"/>
                </a:solidFill>
                <a:latin typeface="Calibri Light" pitchFamily="34" charset="0"/>
              </a:rPr>
              <a:t>4. Asistencia y apoyo técnico</a:t>
            </a:r>
          </a:p>
          <a:p>
            <a:pPr algn="just">
              <a:spcBef>
                <a:spcPct val="20000"/>
              </a:spcBef>
            </a:pPr>
            <a:r>
              <a:rPr lang="es-ES" sz="1800">
                <a:solidFill>
                  <a:schemeClr val="bg1"/>
                </a:solidFill>
                <a:latin typeface="Calibri Light" pitchFamily="34" charset="0"/>
              </a:rPr>
              <a:t>5. Solicitud de asignación de código institucional para el envío de la información financiera, económica, social y ambiental</a:t>
            </a:r>
          </a:p>
          <a:p>
            <a:pPr algn="just">
              <a:spcBef>
                <a:spcPct val="20000"/>
              </a:spcBef>
            </a:pPr>
            <a:r>
              <a:rPr lang="es-ES"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pPr algn="just">
              <a:spcBef>
                <a:spcPct val="20000"/>
              </a:spcBef>
            </a:pPr>
            <a:r>
              <a:rPr lang="es-ES" sz="1800">
                <a:solidFill>
                  <a:schemeClr val="bg1"/>
                </a:solidFill>
                <a:latin typeface="Calibri Light" pitchFamily="34" charset="0"/>
              </a:rPr>
              <a:t>7. Emisión de conceptos y soluciones de consultas</a:t>
            </a:r>
          </a:p>
          <a:p>
            <a:pPr algn="just">
              <a:spcBef>
                <a:spcPct val="20000"/>
              </a:spcBef>
            </a:pPr>
            <a:r>
              <a:rPr lang="es-ES" sz="1800">
                <a:solidFill>
                  <a:schemeClr val="bg1"/>
                </a:solidFill>
                <a:latin typeface="Calibri Light" pitchFamily="34" charset="0"/>
              </a:rPr>
              <a:t>8. Solicitudes específicas de capacitación</a:t>
            </a:r>
          </a:p>
        </p:txBody>
      </p:sp>
      <p:sp>
        <p:nvSpPr>
          <p:cNvPr id="5" name="20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Cuentas Claras, Estado Transparente</a:t>
            </a:r>
          </a:p>
        </p:txBody>
      </p:sp>
      <p:sp>
        <p:nvSpPr>
          <p:cNvPr id="6" name="21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a:spcBef>
                <a:spcPct val="20000"/>
              </a:spcBef>
              <a:defRPr sz="2300">
                <a:solidFill>
                  <a:schemeClr val="tx1"/>
                </a:solidFill>
                <a:latin typeface="Arial Narrow" pitchFamily="34" charset="0"/>
              </a:defRPr>
            </a:lvl1pPr>
            <a:lvl2pPr marL="742950" indent="-285750" algn="just">
              <a:spcBef>
                <a:spcPct val="20000"/>
              </a:spcBef>
              <a:defRPr sz="2300">
                <a:solidFill>
                  <a:schemeClr val="tx1"/>
                </a:solidFill>
                <a:latin typeface="Arial Narrow" pitchFamily="34" charset="0"/>
              </a:defRPr>
            </a:lvl2pPr>
            <a:lvl3pPr marL="1143000" indent="-228600" algn="just">
              <a:spcBef>
                <a:spcPct val="20000"/>
              </a:spcBef>
              <a:defRPr sz="2300">
                <a:solidFill>
                  <a:schemeClr val="tx1"/>
                </a:solidFill>
                <a:latin typeface="Arial Narrow" pitchFamily="34" charset="0"/>
              </a:defRPr>
            </a:lvl3pPr>
            <a:lvl4pPr marL="1600200" indent="-228600" algn="just">
              <a:spcBef>
                <a:spcPct val="20000"/>
              </a:spcBef>
              <a:defRPr sz="2300">
                <a:solidFill>
                  <a:schemeClr val="tx1"/>
                </a:solidFill>
                <a:latin typeface="Arial Narrow" pitchFamily="34" charset="0"/>
              </a:defRPr>
            </a:lvl4pPr>
            <a:lvl5pPr marL="2057400" indent="-228600" algn="just">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sz="1000"/>
              <a:t>www.contaduria.gov.co</a:t>
            </a:r>
          </a:p>
        </p:txBody>
      </p:sp>
    </p:spTree>
    <p:extLst>
      <p:ext uri="{BB962C8B-B14F-4D97-AF65-F5344CB8AC3E}">
        <p14:creationId xmlns:p14="http://schemas.microsoft.com/office/powerpoint/2010/main" val="38314721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4288" y="17463"/>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8 Rectángulo"/>
          <p:cNvSpPr>
            <a:spLocks noChangeArrowheads="1"/>
          </p:cNvSpPr>
          <p:nvPr/>
        </p:nvSpPr>
        <p:spPr bwMode="auto">
          <a:xfrm>
            <a:off x="3979863" y="3309938"/>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 @</a:t>
            </a:r>
            <a:r>
              <a:rPr lang="es-ES" altLang="es-ES" sz="1400" b="1" dirty="0" err="1">
                <a:latin typeface="Calibri" pitchFamily="34" charset="0"/>
              </a:rPr>
              <a:t>Contaduria_CGN</a:t>
            </a:r>
            <a:endParaRPr lang="es-ES" altLang="es-ES" sz="1400" b="1" dirty="0">
              <a:latin typeface="Calibri" pitchFamily="34" charset="0"/>
            </a:endParaRPr>
          </a:p>
        </p:txBody>
      </p:sp>
      <p:sp>
        <p:nvSpPr>
          <p:cNvPr id="8" name="39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a:spcBef>
                <a:spcPct val="20000"/>
              </a:spcBef>
              <a:defRPr/>
            </a:pPr>
            <a:r>
              <a:rPr lang="es-CO" altLang="es-CO" sz="3200" i="1" dirty="0">
                <a:latin typeface="Calibri" pitchFamily="34" charset="0"/>
              </a:rPr>
              <a:t>“POR PERMITIRNOS HACER PÚBLICO </a:t>
            </a:r>
          </a:p>
        </p:txBody>
      </p:sp>
      <p:sp>
        <p:nvSpPr>
          <p:cNvPr id="9" name="40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rPr>
              <a:t>G  r  a  c  i  a  s</a:t>
            </a:r>
          </a:p>
        </p:txBody>
      </p:sp>
      <p:pic>
        <p:nvPicPr>
          <p:cNvPr id="10" name="Picture 6"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25825" y="3238500"/>
            <a:ext cx="487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08425" y="3797300"/>
            <a:ext cx="4953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45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rPr>
              <a:t>LO</a:t>
            </a:r>
            <a:r>
              <a:rPr lang="es-CO" altLang="es-CO" sz="1800" i="1" dirty="0">
                <a:latin typeface="Calibri" pitchFamily="34" charset="0"/>
              </a:rPr>
              <a:t> </a:t>
            </a:r>
            <a:r>
              <a:rPr lang="es-CO" altLang="es-CO" sz="3200" b="1" i="1" dirty="0">
                <a:latin typeface="Calibri" pitchFamily="34" charset="0"/>
              </a:rPr>
              <a:t>PÚBLICO</a:t>
            </a:r>
            <a:r>
              <a:rPr lang="es-CO" altLang="es-CO" sz="1800" i="1" dirty="0">
                <a:latin typeface="Calibri" pitchFamily="34" charset="0"/>
              </a:rPr>
              <a:t> ”</a:t>
            </a:r>
          </a:p>
        </p:txBody>
      </p:sp>
      <p:sp>
        <p:nvSpPr>
          <p:cNvPr id="13" name="15 Rectángulo"/>
          <p:cNvSpPr>
            <a:spLocks noChangeArrowheads="1"/>
          </p:cNvSpPr>
          <p:nvPr/>
        </p:nvSpPr>
        <p:spPr bwMode="auto">
          <a:xfrm>
            <a:off x="4541838" y="3810000"/>
            <a:ext cx="1597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rPr>
              <a:t>CGNOficial</a:t>
            </a:r>
            <a:endParaRPr lang="es-ES" altLang="es-ES" sz="1400" b="1" dirty="0">
              <a:latin typeface="Calibri" pitchFamily="34" charset="0"/>
            </a:endParaRPr>
          </a:p>
        </p:txBody>
      </p:sp>
      <p:pic>
        <p:nvPicPr>
          <p:cNvPr id="14" name="Picture 12"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33875" y="4443413"/>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cartagenacaribe.com/images/boton-contacteno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20 Rectángulo"/>
          <p:cNvSpPr>
            <a:spLocks noChangeArrowheads="1"/>
          </p:cNvSpPr>
          <p:nvPr/>
        </p:nvSpPr>
        <p:spPr bwMode="auto">
          <a:xfrm>
            <a:off x="4841875" y="4422775"/>
            <a:ext cx="325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62317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42" presetClass="entr" presetSubtype="0" fill="hold"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500" fill="hold"/>
                                        <p:tgtEl>
                                          <p:spTgt spid="10"/>
                                        </p:tgtEl>
                                        <p:attrNameLst>
                                          <p:attrName>ppt_w</p:attrName>
                                        </p:attrNameLst>
                                      </p:cBhvr>
                                      <p:tavLst>
                                        <p:tav tm="0">
                                          <p:val>
                                            <p:fltVal val="0"/>
                                          </p:val>
                                        </p:tav>
                                        <p:tav tm="100000">
                                          <p:val>
                                            <p:strVal val="#ppt_w"/>
                                          </p:val>
                                        </p:tav>
                                      </p:tavLst>
                                    </p:anim>
                                    <p:anim calcmode="lin" valueType="num">
                                      <p:cBhvr>
                                        <p:cTn id="24" dur="1500" fill="hold"/>
                                        <p:tgtEl>
                                          <p:spTgt spid="10"/>
                                        </p:tgtEl>
                                        <p:attrNameLst>
                                          <p:attrName>ppt_h</p:attrName>
                                        </p:attrNameLst>
                                      </p:cBhvr>
                                      <p:tavLst>
                                        <p:tav tm="0">
                                          <p:val>
                                            <p:fltVal val="0"/>
                                          </p:val>
                                        </p:tav>
                                        <p:tav tm="100000">
                                          <p:val>
                                            <p:strVal val="#ppt_h"/>
                                          </p:val>
                                        </p:tav>
                                      </p:tavLst>
                                    </p:anim>
                                    <p:anim calcmode="lin" valueType="num">
                                      <p:cBhvr>
                                        <p:cTn id="25" dur="1500" fill="hold"/>
                                        <p:tgtEl>
                                          <p:spTgt spid="10"/>
                                        </p:tgtEl>
                                        <p:attrNameLst>
                                          <p:attrName>style.rotation</p:attrName>
                                        </p:attrNameLst>
                                      </p:cBhvr>
                                      <p:tavLst>
                                        <p:tav tm="0">
                                          <p:val>
                                            <p:fltVal val="360"/>
                                          </p:val>
                                        </p:tav>
                                        <p:tav tm="100000">
                                          <p:val>
                                            <p:fltVal val="0"/>
                                          </p:val>
                                        </p:tav>
                                      </p:tavLst>
                                    </p:anim>
                                    <p:animEffect transition="in" filter="fade">
                                      <p:cBhvr>
                                        <p:cTn id="26" dur="1500"/>
                                        <p:tgtEl>
                                          <p:spTgt spid="10"/>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500" fill="hold"/>
                                        <p:tgtEl>
                                          <p:spTgt spid="11"/>
                                        </p:tgtEl>
                                        <p:attrNameLst>
                                          <p:attrName>ppt_w</p:attrName>
                                        </p:attrNameLst>
                                      </p:cBhvr>
                                      <p:tavLst>
                                        <p:tav tm="0">
                                          <p:val>
                                            <p:fltVal val="0"/>
                                          </p:val>
                                        </p:tav>
                                        <p:tav tm="100000">
                                          <p:val>
                                            <p:strVal val="#ppt_w"/>
                                          </p:val>
                                        </p:tav>
                                      </p:tavLst>
                                    </p:anim>
                                    <p:anim calcmode="lin" valueType="num">
                                      <p:cBhvr>
                                        <p:cTn id="31" dur="1500" fill="hold"/>
                                        <p:tgtEl>
                                          <p:spTgt spid="11"/>
                                        </p:tgtEl>
                                        <p:attrNameLst>
                                          <p:attrName>ppt_h</p:attrName>
                                        </p:attrNameLst>
                                      </p:cBhvr>
                                      <p:tavLst>
                                        <p:tav tm="0">
                                          <p:val>
                                            <p:fltVal val="0"/>
                                          </p:val>
                                        </p:tav>
                                        <p:tav tm="100000">
                                          <p:val>
                                            <p:strVal val="#ppt_h"/>
                                          </p:val>
                                        </p:tav>
                                      </p:tavLst>
                                    </p:anim>
                                    <p:anim calcmode="lin" valueType="num">
                                      <p:cBhvr>
                                        <p:cTn id="32" dur="1500" fill="hold"/>
                                        <p:tgtEl>
                                          <p:spTgt spid="11"/>
                                        </p:tgtEl>
                                        <p:attrNameLst>
                                          <p:attrName>style.rotation</p:attrName>
                                        </p:attrNameLst>
                                      </p:cBhvr>
                                      <p:tavLst>
                                        <p:tav tm="0">
                                          <p:val>
                                            <p:fltVal val="360"/>
                                          </p:val>
                                        </p:tav>
                                        <p:tav tm="100000">
                                          <p:val>
                                            <p:fltVal val="0"/>
                                          </p:val>
                                        </p:tav>
                                      </p:tavLst>
                                    </p:anim>
                                    <p:animEffect transition="in" filter="fade">
                                      <p:cBhvr>
                                        <p:cTn id="33" dur="1500"/>
                                        <p:tgtEl>
                                          <p:spTgt spid="11"/>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500" fill="hold"/>
                                        <p:tgtEl>
                                          <p:spTgt spid="14"/>
                                        </p:tgtEl>
                                        <p:attrNameLst>
                                          <p:attrName>ppt_w</p:attrName>
                                        </p:attrNameLst>
                                      </p:cBhvr>
                                      <p:tavLst>
                                        <p:tav tm="0">
                                          <p:val>
                                            <p:fltVal val="0"/>
                                          </p:val>
                                        </p:tav>
                                        <p:tav tm="100000">
                                          <p:val>
                                            <p:strVal val="#ppt_w"/>
                                          </p:val>
                                        </p:tav>
                                      </p:tavLst>
                                    </p:anim>
                                    <p:anim calcmode="lin" valueType="num">
                                      <p:cBhvr>
                                        <p:cTn id="38" dur="1500" fill="hold"/>
                                        <p:tgtEl>
                                          <p:spTgt spid="14"/>
                                        </p:tgtEl>
                                        <p:attrNameLst>
                                          <p:attrName>ppt_h</p:attrName>
                                        </p:attrNameLst>
                                      </p:cBhvr>
                                      <p:tavLst>
                                        <p:tav tm="0">
                                          <p:val>
                                            <p:fltVal val="0"/>
                                          </p:val>
                                        </p:tav>
                                        <p:tav tm="100000">
                                          <p:val>
                                            <p:strVal val="#ppt_h"/>
                                          </p:val>
                                        </p:tav>
                                      </p:tavLst>
                                    </p:anim>
                                    <p:anim calcmode="lin" valueType="num">
                                      <p:cBhvr>
                                        <p:cTn id="39" dur="1500" fill="hold"/>
                                        <p:tgtEl>
                                          <p:spTgt spid="14"/>
                                        </p:tgtEl>
                                        <p:attrNameLst>
                                          <p:attrName>style.rotation</p:attrName>
                                        </p:attrNameLst>
                                      </p:cBhvr>
                                      <p:tavLst>
                                        <p:tav tm="0">
                                          <p:val>
                                            <p:fltVal val="360"/>
                                          </p:val>
                                        </p:tav>
                                        <p:tav tm="100000">
                                          <p:val>
                                            <p:fltVal val="0"/>
                                          </p:val>
                                        </p:tav>
                                      </p:tavLst>
                                    </p:anim>
                                    <p:animEffect transition="in" filter="fade">
                                      <p:cBhvr>
                                        <p:cTn id="40" dur="1500"/>
                                        <p:tgtEl>
                                          <p:spTgt spid="14"/>
                                        </p:tgtEl>
                                      </p:cBhvr>
                                    </p:animEffect>
                                  </p:childTnLst>
                                </p:cTn>
                              </p:par>
                            </p:childTnLst>
                          </p:cTn>
                        </p:par>
                        <p:par>
                          <p:cTn id="41" fill="hold">
                            <p:stCondLst>
                              <p:cond delay="9250"/>
                            </p:stCondLst>
                            <p:childTnLst>
                              <p:par>
                                <p:cTn id="42" presetID="49" presetClass="entr" presetSubtype="0" decel="10000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360"/>
                                          </p:val>
                                        </p:tav>
                                        <p:tav tm="100000">
                                          <p:val>
                                            <p:fltVal val="0"/>
                                          </p:val>
                                        </p:tav>
                                      </p:tavLst>
                                    </p:anim>
                                    <p:animEffect transition="in" filter="fade">
                                      <p:cBhvr>
                                        <p:cTn id="47" dur="500"/>
                                        <p:tgtEl>
                                          <p:spTgt spid="7"/>
                                        </p:tgtEl>
                                      </p:cBhvr>
                                    </p:animEffect>
                                  </p:childTnLst>
                                </p:cTn>
                              </p:par>
                            </p:childTnLst>
                          </p:cTn>
                        </p:par>
                        <p:par>
                          <p:cTn id="48" fill="hold">
                            <p:stCondLst>
                              <p:cond delay="97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10250"/>
                            </p:stCondLst>
                            <p:childTnLst>
                              <p:par>
                                <p:cTn id="56" presetID="49" presetClass="entr" presetSubtype="0" decel="10000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360"/>
                                          </p:val>
                                        </p:tav>
                                        <p:tav tm="100000">
                                          <p:val>
                                            <p:fltVal val="0"/>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6"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6370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5318125"/>
            <a:ext cx="19050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s-ES_tradnl"/>
          </a:p>
        </p:txBody>
      </p:sp>
      <p:pic>
        <p:nvPicPr>
          <p:cNvPr id="7" name="1 Imagen"/>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393950" y="520700"/>
            <a:ext cx="4075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5964238" y="230188"/>
            <a:ext cx="275907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txBox="1">
            <a:spLocks noChangeArrowheads="1"/>
          </p:cNvSpPr>
          <p:nvPr/>
        </p:nvSpPr>
        <p:spPr>
          <a:xfrm>
            <a:off x="2747963" y="4310063"/>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2" r:id="rId10"/>
    <p:sldLayoutId id="2147483903" r:id="rId11"/>
    <p:sldLayoutId id="2147483904"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nodeType="afterGroup">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12.xml"/><Relationship Id="rId4" Type="http://schemas.openxmlformats.org/officeDocument/2006/relationships/image" Target="../media/image51.emf"/></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12.xml"/><Relationship Id="rId5" Type="http://schemas.openxmlformats.org/officeDocument/2006/relationships/image" Target="../media/image57.emf"/><Relationship Id="rId4" Type="http://schemas.openxmlformats.org/officeDocument/2006/relationships/image" Target="../media/image56.emf"/></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png"/><Relationship Id="rId1" Type="http://schemas.openxmlformats.org/officeDocument/2006/relationships/slideLayout" Target="../slideLayouts/slideLayout12.xml"/><Relationship Id="rId5" Type="http://schemas.openxmlformats.org/officeDocument/2006/relationships/image" Target="../media/image72.png"/><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10</a:t>
            </a:fld>
            <a:endParaRPr lang="es-ES_tradnl" dirty="0"/>
          </a:p>
        </p:txBody>
      </p:sp>
      <p:sp>
        <p:nvSpPr>
          <p:cNvPr id="4" name="3 Rectángulo"/>
          <p:cNvSpPr/>
          <p:nvPr/>
        </p:nvSpPr>
        <p:spPr>
          <a:xfrm>
            <a:off x="125413" y="2273305"/>
            <a:ext cx="9018587" cy="1077218"/>
          </a:xfrm>
          <a:prstGeom prst="rect">
            <a:avLst/>
          </a:prstGeom>
        </p:spPr>
        <p:txBody>
          <a:bodyPr wrap="square">
            <a:spAutoFit/>
          </a:bodyPr>
          <a:lstStyle/>
          <a:p>
            <a:pPr algn="ctr"/>
            <a:r>
              <a:rPr lang="es-CO" sz="3200" b="1" dirty="0">
                <a:solidFill>
                  <a:schemeClr val="bg1"/>
                </a:solidFill>
              </a:rPr>
              <a:t>CONVERGENCIA  CONTABLE   PÚBLICA  Y </a:t>
            </a:r>
          </a:p>
          <a:p>
            <a:pPr algn="ctr"/>
            <a:r>
              <a:rPr lang="es-CO" sz="3200" b="1" dirty="0">
                <a:solidFill>
                  <a:schemeClr val="bg1"/>
                </a:solidFill>
              </a:rPr>
              <a:t>CONTROL  INTERNO  CONTABLE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9832" y="3309144"/>
            <a:ext cx="2553569" cy="234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01335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11</a:t>
            </a:fld>
            <a:endParaRPr lang="es-ES_tradnl" dirty="0"/>
          </a:p>
        </p:txBody>
      </p:sp>
      <p:sp>
        <p:nvSpPr>
          <p:cNvPr id="5" name="Rectángulo 4"/>
          <p:cNvSpPr/>
          <p:nvPr/>
        </p:nvSpPr>
        <p:spPr>
          <a:xfrm>
            <a:off x="107504" y="49188"/>
            <a:ext cx="8911083" cy="954107"/>
          </a:xfrm>
          <a:prstGeom prst="rect">
            <a:avLst/>
          </a:prstGeom>
        </p:spPr>
        <p:txBody>
          <a:bodyPr wrap="square">
            <a:spAutoFit/>
          </a:bodyPr>
          <a:lstStyle/>
          <a:p>
            <a:pPr algn="ctr"/>
            <a:r>
              <a:rPr lang="es-CO" sz="2800" b="1" dirty="0"/>
              <a:t>Estrategia de Convergencia a Normas Internacionales de</a:t>
            </a:r>
          </a:p>
          <a:p>
            <a:pPr algn="ctr"/>
            <a:r>
              <a:rPr lang="es-CO" sz="2800" b="1" dirty="0"/>
              <a:t>     Contabilidad del Sector Público - NICSP y NIIF</a:t>
            </a:r>
          </a:p>
        </p:txBody>
      </p:sp>
      <p:pic>
        <p:nvPicPr>
          <p:cNvPr id="6" name="5 Imagen"/>
          <p:cNvPicPr/>
          <p:nvPr/>
        </p:nvPicPr>
        <p:blipFill>
          <a:blip r:embed="rId2">
            <a:extLst>
              <a:ext uri="{28A0092B-C50C-407E-A947-70E740481C1C}">
                <a14:useLocalDpi xmlns:a14="http://schemas.microsoft.com/office/drawing/2010/main"/>
              </a:ext>
            </a:extLst>
          </a:blip>
          <a:stretch>
            <a:fillRect/>
          </a:stretch>
        </p:blipFill>
        <p:spPr>
          <a:xfrm>
            <a:off x="611560" y="1849388"/>
            <a:ext cx="3024336" cy="3865612"/>
          </a:xfrm>
          <a:prstGeom prst="rect">
            <a:avLst/>
          </a:prstGeom>
        </p:spPr>
      </p:pic>
      <p:sp>
        <p:nvSpPr>
          <p:cNvPr id="7" name="Rectángulo 6"/>
          <p:cNvSpPr/>
          <p:nvPr/>
        </p:nvSpPr>
        <p:spPr>
          <a:xfrm>
            <a:off x="4644008" y="2626668"/>
            <a:ext cx="3384376" cy="646331"/>
          </a:xfrm>
          <a:prstGeom prst="rect">
            <a:avLst/>
          </a:prstGeom>
        </p:spPr>
        <p:txBody>
          <a:bodyPr wrap="square">
            <a:spAutoFit/>
          </a:bodyPr>
          <a:lstStyle/>
          <a:p>
            <a:r>
              <a:rPr lang="es-CO" sz="3600" b="1" dirty="0"/>
              <a:t>Una Realidad</a:t>
            </a:r>
            <a:endParaRPr lang="es-CO" sz="3600" dirty="0"/>
          </a:p>
        </p:txBody>
      </p:sp>
      <p:pic>
        <p:nvPicPr>
          <p:cNvPr id="8" name="Imagen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49719">
            <a:off x="1187625" y="1057300"/>
            <a:ext cx="5256584" cy="1296144"/>
          </a:xfrm>
          <a:prstGeom prst="rect">
            <a:avLst/>
          </a:prstGeom>
        </p:spPr>
      </p:pic>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3968" y="3176386"/>
            <a:ext cx="3240360" cy="2538614"/>
          </a:xfrm>
          <a:prstGeom prst="rect">
            <a:avLst/>
          </a:prstGeom>
        </p:spPr>
      </p:pic>
    </p:spTree>
    <p:extLst>
      <p:ext uri="{BB962C8B-B14F-4D97-AF65-F5344CB8AC3E}">
        <p14:creationId xmlns:p14="http://schemas.microsoft.com/office/powerpoint/2010/main" val="2896585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texto 9"/>
          <p:cNvSpPr>
            <a:spLocks noGrp="1"/>
          </p:cNvSpPr>
          <p:nvPr>
            <p:ph type="body" sz="quarter" idx="18"/>
          </p:nvPr>
        </p:nvSpPr>
        <p:spPr/>
        <p:txBody>
          <a:bodyPr/>
          <a:lstStyle/>
          <a:p>
            <a:endParaRPr lang="es-CO"/>
          </a:p>
        </p:txBody>
      </p:sp>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12</a:t>
            </a:fld>
            <a:endParaRPr lang="es-ES_tradnl" dirty="0"/>
          </a:p>
        </p:txBody>
      </p:sp>
      <p:pic>
        <p:nvPicPr>
          <p:cNvPr id="4" name="Imagen 2"/>
          <p:cNvPicPr>
            <a:picLocks noChangeAspect="1"/>
          </p:cNvPicPr>
          <p:nvPr/>
        </p:nvPicPr>
        <p:blipFill>
          <a:blip r:embed="rId2"/>
          <a:stretch>
            <a:fillRect/>
          </a:stretch>
        </p:blipFill>
        <p:spPr>
          <a:xfrm>
            <a:off x="6388362" y="6615"/>
            <a:ext cx="2792150" cy="3488138"/>
          </a:xfrm>
          <a:prstGeom prst="rect">
            <a:avLst/>
          </a:prstGeom>
        </p:spPr>
      </p:pic>
      <p:pic>
        <p:nvPicPr>
          <p:cNvPr id="5" name="Imagen 3"/>
          <p:cNvPicPr>
            <a:picLocks noChangeAspect="1"/>
          </p:cNvPicPr>
          <p:nvPr/>
        </p:nvPicPr>
        <p:blipFill>
          <a:blip r:embed="rId3"/>
          <a:stretch>
            <a:fillRect/>
          </a:stretch>
        </p:blipFill>
        <p:spPr>
          <a:xfrm>
            <a:off x="323528" y="1357334"/>
            <a:ext cx="2268253" cy="1932214"/>
          </a:xfrm>
          <a:prstGeom prst="rect">
            <a:avLst/>
          </a:prstGeom>
        </p:spPr>
      </p:pic>
      <p:sp>
        <p:nvSpPr>
          <p:cNvPr id="6" name="Rectángulo 12"/>
          <p:cNvSpPr/>
          <p:nvPr/>
        </p:nvSpPr>
        <p:spPr bwMode="auto">
          <a:xfrm>
            <a:off x="0" y="3494753"/>
            <a:ext cx="9108504" cy="222024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238115" indent="-238115" algn="just">
              <a:buFont typeface="Wingdings" panose="05000000000000000000" pitchFamily="2" charset="2"/>
              <a:buChar char="ü"/>
            </a:pPr>
            <a:r>
              <a:rPr lang="es-CO" sz="1900" b="1" dirty="0"/>
              <a:t>Cuarta nación en extensión territorial de América del Sur y, con alrededor de 48 millones de habitantes, tercera en población de América Latina. Tercera nación del mundo con mayor cantidad de hispanohablantes. Posee una población multicultural, en regiones y razas.</a:t>
            </a:r>
          </a:p>
          <a:p>
            <a:pPr marL="238115" indent="-238115" algn="just">
              <a:buFont typeface="Wingdings" panose="05000000000000000000" pitchFamily="2" charset="2"/>
              <a:buChar char="ü"/>
            </a:pPr>
            <a:r>
              <a:rPr lang="es-CO" sz="1900" b="1" dirty="0"/>
              <a:t>Población en su mayoría, resultado del mestizaje entre europeos, indígenas y africanos, con minorías de indígenas y afrodescendientes.</a:t>
            </a:r>
          </a:p>
          <a:p>
            <a:pPr marL="238115" indent="-238115" algn="just">
              <a:buFont typeface="Wingdings" panose="05000000000000000000" pitchFamily="2" charset="2"/>
              <a:buChar char="ü"/>
            </a:pPr>
            <a:r>
              <a:rPr lang="es-CO" sz="1900" b="1" dirty="0"/>
              <a:t>Con una superficie de 2.129.748 km², de los cuales 1.141.748 km² corresponden a su territorio continental y los restantes 988.000 km² a su extensión marítima.</a:t>
            </a:r>
            <a:endParaRPr lang="es-CO" sz="1900" b="1" dirty="0">
              <a:latin typeface="Times New Roman" pitchFamily="18" charset="0"/>
            </a:endParaRPr>
          </a:p>
        </p:txBody>
      </p:sp>
      <p:sp>
        <p:nvSpPr>
          <p:cNvPr id="7" name="Rectángulo 13"/>
          <p:cNvSpPr/>
          <p:nvPr/>
        </p:nvSpPr>
        <p:spPr bwMode="auto">
          <a:xfrm>
            <a:off x="2591780" y="1237321"/>
            <a:ext cx="3796582" cy="2160239"/>
          </a:xfrm>
          <a:prstGeom prst="rect">
            <a:avLst/>
          </a:prstGeom>
          <a:solidFill>
            <a:schemeClr val="accent2">
              <a:lumMod val="20000"/>
              <a:lumOff val="8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a:spcBef>
                <a:spcPct val="0"/>
              </a:spcBef>
            </a:pPr>
            <a:r>
              <a:rPr lang="es-CO" sz="1750" b="1" dirty="0"/>
              <a:t>República  unitaria de América situada en la región noroccidental de América del Sur. Es un estado social y democrático cuya forma de gobierno es presidencialista. Organizada políticamente en 32 departamentos y un distrito capital Bogotá D.C.</a:t>
            </a:r>
            <a:endParaRPr lang="es-CO" sz="1750" b="1" dirty="0">
              <a:latin typeface="Times New Roman" pitchFamily="18" charset="0"/>
            </a:endParaRPr>
          </a:p>
        </p:txBody>
      </p:sp>
      <p:pic>
        <p:nvPicPr>
          <p:cNvPr id="8" name="Imagen 14"/>
          <p:cNvPicPr>
            <a:picLocks noChangeAspect="1"/>
          </p:cNvPicPr>
          <p:nvPr/>
        </p:nvPicPr>
        <p:blipFill>
          <a:blip r:embed="rId4"/>
          <a:stretch>
            <a:fillRect/>
          </a:stretch>
        </p:blipFill>
        <p:spPr>
          <a:xfrm>
            <a:off x="-36512" y="1"/>
            <a:ext cx="3646143" cy="1117307"/>
          </a:xfrm>
          <a:prstGeom prst="rect">
            <a:avLst/>
          </a:prstGeom>
        </p:spPr>
      </p:pic>
      <p:pic>
        <p:nvPicPr>
          <p:cNvPr id="9"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1640" y="337220"/>
            <a:ext cx="5616624" cy="1584176"/>
          </a:xfrm>
          <a:prstGeom prst="rect">
            <a:avLst/>
          </a:prstGeom>
        </p:spPr>
      </p:pic>
    </p:spTree>
    <p:extLst>
      <p:ext uri="{BB962C8B-B14F-4D97-AF65-F5344CB8AC3E}">
        <p14:creationId xmlns:p14="http://schemas.microsoft.com/office/powerpoint/2010/main" val="425850057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13</a:t>
            </a:fld>
            <a:endParaRPr lang="es-ES_tradnl" dirty="0"/>
          </a:p>
        </p:txBody>
      </p:sp>
      <p:sp>
        <p:nvSpPr>
          <p:cNvPr id="8" name="18 CuadroTexto"/>
          <p:cNvSpPr txBox="1"/>
          <p:nvPr/>
        </p:nvSpPr>
        <p:spPr>
          <a:xfrm>
            <a:off x="0" y="-382860"/>
            <a:ext cx="9036496" cy="1631024"/>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200" b="1" dirty="0">
                <a:latin typeface="+mn-lt"/>
              </a:rPr>
              <a:t>G E R E N C I A   Y </a:t>
            </a:r>
          </a:p>
          <a:p>
            <a:pPr algn="just"/>
            <a:r>
              <a:rPr lang="es-CO" sz="3200" b="1" dirty="0">
                <a:latin typeface="+mn-lt"/>
              </a:rPr>
              <a:t>             C O N T A B I L I D A D     P Ú B L I C A </a:t>
            </a:r>
          </a:p>
        </p:txBody>
      </p:sp>
      <p:sp>
        <p:nvSpPr>
          <p:cNvPr id="10" name="Flecha abajo 9"/>
          <p:cNvSpPr/>
          <p:nvPr/>
        </p:nvSpPr>
        <p:spPr bwMode="auto">
          <a:xfrm>
            <a:off x="3635896" y="1201316"/>
            <a:ext cx="835908" cy="864096"/>
          </a:xfrm>
          <a:prstGeom prst="downArrow">
            <a:avLst/>
          </a:prstGeom>
          <a:solidFill>
            <a:schemeClr val="tx2">
              <a:lumMod val="95000"/>
              <a:lumOff val="5000"/>
            </a:schemeClr>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1" name="3 Rectángulo"/>
          <p:cNvSpPr/>
          <p:nvPr/>
        </p:nvSpPr>
        <p:spPr>
          <a:xfrm>
            <a:off x="0" y="2161227"/>
            <a:ext cx="9108504" cy="1200329"/>
          </a:xfrm>
          <a:prstGeom prst="rect">
            <a:avLst/>
          </a:prstGeom>
        </p:spPr>
        <p:txBody>
          <a:bodyPr wrap="square">
            <a:spAutoFit/>
          </a:bodyPr>
          <a:lstStyle/>
          <a:p>
            <a:pPr algn="ctr">
              <a:spcBef>
                <a:spcPct val="0"/>
              </a:spcBef>
              <a:spcAft>
                <a:spcPct val="25000"/>
              </a:spcAft>
            </a:pPr>
            <a:r>
              <a:rPr lang="en-GB" altLang="es-CO" sz="2400" b="1" dirty="0">
                <a:solidFill>
                  <a:schemeClr val="bg1"/>
                </a:solidFill>
              </a:rPr>
              <a:t>Contabilidad para el </a:t>
            </a:r>
            <a:r>
              <a:rPr lang="en-GB" altLang="es-CO" sz="2400" b="1" u="sng" dirty="0">
                <a:solidFill>
                  <a:schemeClr val="bg1"/>
                </a:solidFill>
              </a:rPr>
              <a:t>Buen Gobierno</a:t>
            </a:r>
            <a:r>
              <a:rPr lang="en-GB" altLang="es-CO" sz="2400" b="1" dirty="0">
                <a:solidFill>
                  <a:schemeClr val="bg1"/>
                </a:solidFill>
              </a:rPr>
              <a:t> de las </a:t>
            </a:r>
            <a:r>
              <a:rPr lang="en-GB" altLang="es-CO" sz="2400" b="1" dirty="0" err="1">
                <a:solidFill>
                  <a:schemeClr val="bg1"/>
                </a:solidFill>
              </a:rPr>
              <a:t>organizaciones</a:t>
            </a:r>
            <a:r>
              <a:rPr lang="en-GB" altLang="es-CO" sz="2400" b="1" dirty="0">
                <a:solidFill>
                  <a:schemeClr val="bg1"/>
                </a:solidFill>
              </a:rPr>
              <a:t> </a:t>
            </a:r>
            <a:r>
              <a:rPr lang="en-GB" altLang="es-CO" sz="2400" b="1" dirty="0" err="1">
                <a:solidFill>
                  <a:schemeClr val="bg1"/>
                </a:solidFill>
              </a:rPr>
              <a:t>adecuación</a:t>
            </a:r>
            <a:r>
              <a:rPr lang="en-GB" altLang="es-CO" sz="2400" b="1" dirty="0">
                <a:solidFill>
                  <a:schemeClr val="bg1"/>
                </a:solidFill>
              </a:rPr>
              <a:t> de la Contabilidad Pública a un </a:t>
            </a:r>
            <a:r>
              <a:rPr lang="en-GB" altLang="es-CO" sz="2400" b="1" u="sng" dirty="0">
                <a:solidFill>
                  <a:schemeClr val="bg1"/>
                </a:solidFill>
              </a:rPr>
              <a:t>nuevo concepto de Rendición de Cuentas</a:t>
            </a:r>
            <a:r>
              <a:rPr lang="en-GB" altLang="es-CO" sz="2400" b="1" dirty="0">
                <a:solidFill>
                  <a:schemeClr val="bg1"/>
                </a:solidFill>
              </a:rPr>
              <a:t> (“Accountability”).</a:t>
            </a:r>
          </a:p>
        </p:txBody>
      </p:sp>
      <p:sp>
        <p:nvSpPr>
          <p:cNvPr id="12" name="Rectangle 2050"/>
          <p:cNvSpPr txBox="1">
            <a:spLocks noChangeArrowheads="1"/>
          </p:cNvSpPr>
          <p:nvPr/>
        </p:nvSpPr>
        <p:spPr>
          <a:xfrm>
            <a:off x="0" y="3217540"/>
            <a:ext cx="9144000" cy="1510412"/>
          </a:xfrm>
          <a:prstGeom prst="rect">
            <a:avLst/>
          </a:prstGeom>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3000" b="1" dirty="0">
                <a:solidFill>
                  <a:schemeClr val="tx1"/>
                </a:solidFill>
              </a:rPr>
              <a:t>A partir de experiencia, en qué consiste “La Nueva Gerencia Pública” ?  (</a:t>
            </a:r>
            <a:r>
              <a:rPr lang="es-MX" altLang="es-CO" sz="3000" b="1" i="1" dirty="0">
                <a:solidFill>
                  <a:schemeClr val="tx1"/>
                </a:solidFill>
              </a:rPr>
              <a:t>New </a:t>
            </a:r>
            <a:r>
              <a:rPr lang="es-MX" altLang="es-CO" sz="3000" b="1" i="1" dirty="0" err="1">
                <a:solidFill>
                  <a:schemeClr val="tx1"/>
                </a:solidFill>
              </a:rPr>
              <a:t>Public</a:t>
            </a:r>
            <a:r>
              <a:rPr lang="es-MX" altLang="es-CO" sz="3000" b="1" i="1" dirty="0">
                <a:solidFill>
                  <a:schemeClr val="tx1"/>
                </a:solidFill>
              </a:rPr>
              <a:t> Management</a:t>
            </a:r>
            <a:r>
              <a:rPr lang="es-MX" altLang="es-CO" sz="3000" b="1" dirty="0">
                <a:solidFill>
                  <a:schemeClr val="tx1"/>
                </a:solidFill>
              </a:rPr>
              <a:t>)</a:t>
            </a:r>
          </a:p>
        </p:txBody>
      </p:sp>
      <p:sp>
        <p:nvSpPr>
          <p:cNvPr id="13" name="Rectangle 2051"/>
          <p:cNvSpPr txBox="1">
            <a:spLocks noChangeArrowheads="1"/>
          </p:cNvSpPr>
          <p:nvPr/>
        </p:nvSpPr>
        <p:spPr>
          <a:xfrm>
            <a:off x="179512" y="4225652"/>
            <a:ext cx="8784976" cy="1440160"/>
          </a:xfrm>
          <a:prstGeom prst="rect">
            <a:avLst/>
          </a:prstGeom>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just"/>
            <a:r>
              <a:rPr lang="es-CO" altLang="es-CO" sz="2300" b="1" dirty="0"/>
              <a:t>La  “</a:t>
            </a:r>
            <a:r>
              <a:rPr lang="es-CO" altLang="es-CO" sz="2300" b="1" i="1" u="sng" dirty="0"/>
              <a:t>Nueva Ger</a:t>
            </a:r>
            <a:r>
              <a:rPr lang="es-CO" altLang="es-CO" sz="2300" b="1" i="1" u="sng" dirty="0">
                <a:cs typeface="Arial" pitchFamily="34" charset="0"/>
              </a:rPr>
              <a:t>e</a:t>
            </a:r>
            <a:r>
              <a:rPr lang="es-CO" altLang="es-CO" sz="2300" b="1" i="1" u="sng" dirty="0"/>
              <a:t>ncia Pública</a:t>
            </a:r>
            <a:r>
              <a:rPr lang="es-CO" altLang="es-CO" sz="2300" b="1" dirty="0"/>
              <a:t>” intenta trasladar la cultura de orienta</a:t>
            </a:r>
            <a:r>
              <a:rPr lang="es-CO" altLang="es-CO" sz="2300" b="1" dirty="0">
                <a:cs typeface="Arial" pitchFamily="34" charset="0"/>
              </a:rPr>
              <a:t>ción  de los</a:t>
            </a:r>
            <a:r>
              <a:rPr lang="es-CO" altLang="es-CO" sz="2300" b="1" dirty="0"/>
              <a:t>  resultados a las organiza</a:t>
            </a:r>
            <a:r>
              <a:rPr lang="es-CO" altLang="es-CO" sz="2300" b="1" dirty="0">
                <a:cs typeface="Arial" pitchFamily="34" charset="0"/>
              </a:rPr>
              <a:t>ciones</a:t>
            </a:r>
            <a:r>
              <a:rPr lang="es-CO" altLang="es-CO" sz="2300" b="1" dirty="0"/>
              <a:t> del sector público mediante la introducción  de algunas reformas estructurales en la gestión.</a:t>
            </a:r>
          </a:p>
        </p:txBody>
      </p:sp>
    </p:spTree>
    <p:extLst>
      <p:ext uri="{BB962C8B-B14F-4D97-AF65-F5344CB8AC3E}">
        <p14:creationId xmlns:p14="http://schemas.microsoft.com/office/powerpoint/2010/main" val="308996770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p" bldLvl="2" autoUpdateAnimBg="0" advAuto="10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14</a:t>
            </a:fld>
            <a:endParaRPr lang="es-ES_tradnl" dirty="0"/>
          </a:p>
        </p:txBody>
      </p:sp>
      <p:grpSp>
        <p:nvGrpSpPr>
          <p:cNvPr id="4" name="Group 4"/>
          <p:cNvGrpSpPr/>
          <p:nvPr/>
        </p:nvGrpSpPr>
        <p:grpSpPr>
          <a:xfrm>
            <a:off x="3961360" y="913284"/>
            <a:ext cx="4669939" cy="2092163"/>
            <a:chOff x="3996943" y="1585576"/>
            <a:chExt cx="4669939" cy="2092163"/>
          </a:xfrm>
        </p:grpSpPr>
        <p:pic>
          <p:nvPicPr>
            <p:cNvPr id="5" name="Picture 2" descr="D:\BACKUP 03 MARZO 2016\Desktop\descarg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8 CuadroTexto"/>
            <p:cNvSpPr txBox="1"/>
            <p:nvPr/>
          </p:nvSpPr>
          <p:spPr>
            <a:xfrm rot="854476">
              <a:off x="3996943" y="2401309"/>
              <a:ext cx="3137337" cy="400110"/>
            </a:xfrm>
            <a:prstGeom prst="rect">
              <a:avLst/>
            </a:prstGeom>
            <a:noFill/>
          </p:spPr>
          <p:txBody>
            <a:bodyPr wrap="square" rtlCol="0">
              <a:spAutoFit/>
            </a:bodyPr>
            <a:lstStyle/>
            <a:p>
              <a:r>
                <a:rPr lang="es-CO" sz="2000" b="1" dirty="0"/>
                <a:t>      de las cuentas públicas </a:t>
              </a:r>
            </a:p>
          </p:txBody>
        </p:sp>
      </p:grpSp>
      <p:sp>
        <p:nvSpPr>
          <p:cNvPr id="7" name="9 CuadroTexto"/>
          <p:cNvSpPr txBox="1"/>
          <p:nvPr/>
        </p:nvSpPr>
        <p:spPr>
          <a:xfrm>
            <a:off x="179512" y="2713484"/>
            <a:ext cx="8712968" cy="2616101"/>
          </a:xfrm>
          <a:prstGeom prst="rect">
            <a:avLst/>
          </a:prstGeom>
          <a:noFill/>
        </p:spPr>
        <p:txBody>
          <a:bodyPr wrap="square" rtlCol="0">
            <a:spAutoFit/>
          </a:bodyPr>
          <a:lstStyle/>
          <a:p>
            <a:r>
              <a:rPr lang="es-CO" sz="2400" b="1" dirty="0">
                <a:latin typeface="+mn-lt"/>
              </a:rPr>
              <a:t>            </a:t>
            </a:r>
            <a:r>
              <a:rPr lang="es-CO" sz="2800" b="1" dirty="0">
                <a:latin typeface="+mn-lt"/>
              </a:rPr>
              <a:t>más que un </a:t>
            </a:r>
            <a:r>
              <a:rPr lang="es-CO" sz="2800" b="1" u="sng" dirty="0">
                <a:latin typeface="+mn-lt"/>
              </a:rPr>
              <a:t>VALOR</a:t>
            </a:r>
            <a:r>
              <a:rPr lang="es-CO" sz="2800" b="1" dirty="0">
                <a:latin typeface="+mn-lt"/>
              </a:rPr>
              <a:t>…un </a:t>
            </a:r>
            <a:r>
              <a:rPr lang="es-CO" sz="2800" b="1" u="sng" dirty="0">
                <a:latin typeface="+mn-lt"/>
              </a:rPr>
              <a:t>BENEFICIO</a:t>
            </a:r>
            <a:r>
              <a:rPr lang="es-CO" sz="2800" b="1" dirty="0">
                <a:latin typeface="+mn-lt"/>
              </a:rPr>
              <a:t> en términos de:</a:t>
            </a:r>
          </a:p>
          <a:p>
            <a:endParaRPr lang="es-CO" sz="2400" b="1" dirty="0">
              <a:latin typeface="+mn-lt"/>
            </a:endParaRPr>
          </a:p>
          <a:p>
            <a:pPr marL="342900" indent="-342900">
              <a:buFont typeface="Arial" panose="020B0604020202020204" pitchFamily="34" charset="0"/>
              <a:buChar char="•"/>
            </a:pPr>
            <a:r>
              <a:rPr lang="es-CO" sz="2100" b="1" dirty="0">
                <a:latin typeface="+mn-lt"/>
              </a:rPr>
              <a:t> </a:t>
            </a:r>
            <a:r>
              <a:rPr lang="es-MX" sz="2800" b="1" dirty="0">
                <a:solidFill>
                  <a:sysClr val="windowText" lastClr="000000"/>
                </a:solidFill>
                <a:latin typeface="+mn-lt"/>
              </a:rPr>
              <a:t>VISIBILIDAD </a:t>
            </a:r>
          </a:p>
          <a:p>
            <a:pPr marL="457200" lvl="0" indent="-457200">
              <a:buFont typeface="Arial" panose="020B0604020202020204" pitchFamily="34" charset="0"/>
              <a:buChar char="•"/>
            </a:pPr>
            <a:r>
              <a:rPr lang="es-MX" sz="2800" b="1" dirty="0">
                <a:solidFill>
                  <a:sysClr val="windowText" lastClr="000000"/>
                </a:solidFill>
                <a:latin typeface="+mn-lt"/>
              </a:rPr>
              <a:t>TOMA DE DECISIONES </a:t>
            </a:r>
          </a:p>
          <a:p>
            <a:pPr marL="457200" indent="-457200">
              <a:buFont typeface="Arial" panose="020B0604020202020204" pitchFamily="34" charset="0"/>
              <a:buChar char="•"/>
            </a:pPr>
            <a:r>
              <a:rPr lang="es-ES" sz="2800" b="1" dirty="0">
                <a:solidFill>
                  <a:sysClr val="windowText" lastClr="000000"/>
                </a:solidFill>
                <a:latin typeface="+mn-lt"/>
              </a:rPr>
              <a:t>CONTROL</a:t>
            </a:r>
          </a:p>
          <a:p>
            <a:pPr marL="457200" indent="-457200">
              <a:buFont typeface="Arial" panose="020B0604020202020204" pitchFamily="34" charset="0"/>
              <a:buChar char="•"/>
            </a:pPr>
            <a:r>
              <a:rPr lang="es-ES" sz="2800" b="1" dirty="0">
                <a:solidFill>
                  <a:sysClr val="windowText" lastClr="000000"/>
                </a:solidFill>
                <a:latin typeface="+mn-lt"/>
              </a:rPr>
              <a:t>LENGUAJE DE LOS GOBIERNOS </a:t>
            </a:r>
            <a:endParaRPr lang="es-CO" sz="2800" b="1" dirty="0">
              <a:latin typeface="+mn-lt"/>
            </a:endParaRPr>
          </a:p>
        </p:txBody>
      </p:sp>
      <p:sp>
        <p:nvSpPr>
          <p:cNvPr id="8" name="10 CuadroTexto"/>
          <p:cNvSpPr txBox="1"/>
          <p:nvPr/>
        </p:nvSpPr>
        <p:spPr>
          <a:xfrm>
            <a:off x="60104" y="625252"/>
            <a:ext cx="2893144" cy="1569660"/>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rtlCol="0">
            <a:spAutoFit/>
          </a:bodyPr>
          <a:lstStyle/>
          <a:p>
            <a:pPr algn="ctr"/>
            <a:r>
              <a:rPr lang="es-CO" sz="3200" b="1" dirty="0"/>
              <a:t>BUEN  GOBIERNO </a:t>
            </a:r>
          </a:p>
          <a:p>
            <a:pPr algn="ctr"/>
            <a:r>
              <a:rPr lang="es-CO" sz="3200" b="1" dirty="0"/>
              <a:t>TAMBIÉN ES</a:t>
            </a:r>
            <a:r>
              <a:rPr lang="es-CO" b="1" dirty="0"/>
              <a:t>: </a:t>
            </a:r>
          </a:p>
        </p:txBody>
      </p:sp>
      <p:sp>
        <p:nvSpPr>
          <p:cNvPr id="9" name="11 Flecha curvada hacia abajo"/>
          <p:cNvSpPr/>
          <p:nvPr/>
        </p:nvSpPr>
        <p:spPr bwMode="auto">
          <a:xfrm rot="555973">
            <a:off x="2449192" y="271600"/>
            <a:ext cx="3744416"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10" name="Imagen 1"/>
          <p:cNvPicPr>
            <a:picLocks noChangeAspect="1"/>
          </p:cNvPicPr>
          <p:nvPr/>
        </p:nvPicPr>
        <p:blipFill>
          <a:blip r:embed="rId3"/>
          <a:stretch>
            <a:fillRect/>
          </a:stretch>
        </p:blipFill>
        <p:spPr>
          <a:xfrm>
            <a:off x="5436096" y="3361556"/>
            <a:ext cx="3600400" cy="1728191"/>
          </a:xfrm>
          <a:prstGeom prst="rect">
            <a:avLst/>
          </a:prstGeom>
        </p:spPr>
      </p:pic>
    </p:spTree>
    <p:extLst>
      <p:ext uri="{BB962C8B-B14F-4D97-AF65-F5344CB8AC3E}">
        <p14:creationId xmlns:p14="http://schemas.microsoft.com/office/powerpoint/2010/main" val="36041666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201316"/>
            <a:ext cx="9180512" cy="4669732"/>
          </a:xfrm>
          <a:prstGeom prst="rect">
            <a:avLst/>
          </a:prstGeom>
        </p:spPr>
      </p:pic>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15</a:t>
            </a:fld>
            <a:endParaRPr lang="es-ES_tradnl" dirty="0"/>
          </a:p>
        </p:txBody>
      </p:sp>
      <p:sp>
        <p:nvSpPr>
          <p:cNvPr id="7" name="Rectangle 2" descr="Large confetti"/>
          <p:cNvSpPr txBox="1">
            <a:spLocks noChangeArrowheads="1"/>
          </p:cNvSpPr>
          <p:nvPr/>
        </p:nvSpPr>
        <p:spPr>
          <a:xfrm>
            <a:off x="-468560" y="-12032"/>
            <a:ext cx="9721080" cy="792088"/>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R" altLang="en-US" sz="4000" kern="0" dirty="0">
                <a:solidFill>
                  <a:schemeClr val="tx1"/>
                </a:solidFill>
                <a:latin typeface="+mn-lt"/>
              </a:rPr>
              <a:t>¿Por qué  las cuentas PÚBLICAS SON PÚBLICAS ?</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201316"/>
            <a:ext cx="9180512" cy="4669732"/>
          </a:xfrm>
          <a:prstGeom prst="rect">
            <a:avLst/>
          </a:prstGeom>
        </p:spPr>
      </p:pic>
    </p:spTree>
    <p:extLst>
      <p:ext uri="{BB962C8B-B14F-4D97-AF65-F5344CB8AC3E}">
        <p14:creationId xmlns:p14="http://schemas.microsoft.com/office/powerpoint/2010/main" val="1123681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anim calcmode="lin" valueType="num">
                                      <p:cBhvr>
                                        <p:cTn id="8" dur="3000" fill="hold"/>
                                        <p:tgtEl>
                                          <p:spTgt spid="8"/>
                                        </p:tgtEl>
                                        <p:attrNameLst>
                                          <p:attrName>ppt_w</p:attrName>
                                        </p:attrNameLst>
                                      </p:cBhvr>
                                      <p:tavLst>
                                        <p:tav tm="0" fmla="#ppt_w*sin(2.5*pi*$)">
                                          <p:val>
                                            <p:fltVal val="0"/>
                                          </p:val>
                                        </p:tav>
                                        <p:tav tm="100000">
                                          <p:val>
                                            <p:fltVal val="1"/>
                                          </p:val>
                                        </p:tav>
                                      </p:tavLst>
                                    </p:anim>
                                    <p:anim calcmode="lin" valueType="num">
                                      <p:cBhvr>
                                        <p:cTn id="9" dur="3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16</a:t>
            </a:fld>
            <a:endParaRPr lang="es-ES_tradnl" dirty="0"/>
          </a:p>
        </p:txBody>
      </p:sp>
      <p:pic>
        <p:nvPicPr>
          <p:cNvPr id="4"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478" y="49188"/>
            <a:ext cx="9036496" cy="5797528"/>
          </a:xfrm>
          <a:prstGeom prst="rect">
            <a:avLst/>
          </a:prstGeom>
        </p:spPr>
      </p:pic>
    </p:spTree>
    <p:extLst>
      <p:ext uri="{BB962C8B-B14F-4D97-AF65-F5344CB8AC3E}">
        <p14:creationId xmlns:p14="http://schemas.microsoft.com/office/powerpoint/2010/main" val="2010870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17</a:t>
            </a:fld>
            <a:endParaRPr lang="es-ES_tradnl" dirty="0"/>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95536" y="877280"/>
            <a:ext cx="3456385" cy="4510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1921" y="1057300"/>
            <a:ext cx="5315649" cy="4657725"/>
          </a:xfrm>
          <a:prstGeom prst="rect">
            <a:avLst/>
          </a:prstGeom>
        </p:spPr>
      </p:pic>
      <p:sp>
        <p:nvSpPr>
          <p:cNvPr id="6" name="11 Flecha curvada hacia abajo"/>
          <p:cNvSpPr/>
          <p:nvPr/>
        </p:nvSpPr>
        <p:spPr bwMode="auto">
          <a:xfrm rot="555973">
            <a:off x="801943" y="204279"/>
            <a:ext cx="4391645" cy="1080120"/>
          </a:xfrm>
          <a:prstGeom prst="curved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153366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18</a:t>
            </a:fld>
            <a:endParaRPr lang="es-ES_tradnl" dirty="0"/>
          </a:p>
        </p:txBody>
      </p:sp>
      <p:sp>
        <p:nvSpPr>
          <p:cNvPr id="5" name="CuadroTexto 4"/>
          <p:cNvSpPr txBox="1"/>
          <p:nvPr/>
        </p:nvSpPr>
        <p:spPr>
          <a:xfrm>
            <a:off x="611560" y="193204"/>
            <a:ext cx="7620000" cy="1261884"/>
          </a:xfrm>
          <a:prstGeom prst="rect">
            <a:avLst/>
          </a:prstGeom>
          <a:noFill/>
        </p:spPr>
        <p:txBody>
          <a:bodyPr wrap="square" rtlCol="0">
            <a:spAutoFit/>
          </a:bodyPr>
          <a:lstStyle/>
          <a:p>
            <a:pPr algn="ctr"/>
            <a:r>
              <a:rPr lang="es-CO" sz="2800" b="1" dirty="0">
                <a:latin typeface="+mn-lt"/>
              </a:rPr>
              <a:t>Estados Contables Consolidados</a:t>
            </a:r>
          </a:p>
          <a:p>
            <a:pPr algn="ctr"/>
            <a:r>
              <a:rPr lang="es-CO" sz="2400" b="1" dirty="0">
                <a:latin typeface="+mn-lt"/>
              </a:rPr>
              <a:t>SECTOR PÚBLICO - NIVEL NACIONAL - NIVEL TERRITORIAL </a:t>
            </a:r>
          </a:p>
          <a:p>
            <a:pPr algn="ctr"/>
            <a:r>
              <a:rPr lang="es-CO" sz="2400" b="1" dirty="0">
                <a:latin typeface="+mn-lt"/>
              </a:rPr>
              <a:t>A 31 de diciembre 2016</a:t>
            </a:r>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798329"/>
            <a:ext cx="9144000" cy="3939491"/>
          </a:xfrm>
          <a:prstGeom prst="rect">
            <a:avLst/>
          </a:prstGeom>
        </p:spPr>
      </p:pic>
    </p:spTree>
    <p:extLst>
      <p:ext uri="{BB962C8B-B14F-4D97-AF65-F5344CB8AC3E}">
        <p14:creationId xmlns:p14="http://schemas.microsoft.com/office/powerpoint/2010/main" val="1675827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19</a:t>
            </a:fld>
            <a:endParaRPr lang="es-ES_tradnl" dirty="0"/>
          </a:p>
        </p:txBody>
      </p:sp>
      <p:pic>
        <p:nvPicPr>
          <p:cNvPr id="5" name="Imagen 4"/>
          <p:cNvPicPr/>
          <p:nvPr/>
        </p:nvPicPr>
        <p:blipFill rotWithShape="1">
          <a:blip r:embed="rId2" cstate="email">
            <a:extLst>
              <a:ext uri="{28A0092B-C50C-407E-A947-70E740481C1C}">
                <a14:useLocalDpi xmlns:a14="http://schemas.microsoft.com/office/drawing/2010/main"/>
              </a:ext>
            </a:extLst>
          </a:blip>
          <a:srcRect t="4977"/>
          <a:stretch/>
        </p:blipFill>
        <p:spPr bwMode="auto">
          <a:xfrm>
            <a:off x="0" y="-22820"/>
            <a:ext cx="9144000" cy="52565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449171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a:t>
            </a:fld>
            <a:endParaRPr lang="es-ES_tradnl" dirty="0"/>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75856" y="15652"/>
            <a:ext cx="2164586" cy="1916158"/>
          </a:xfrm>
          <a:prstGeom prst="rect">
            <a:avLst/>
          </a:prstGeom>
        </p:spPr>
      </p:pic>
      <p:pic>
        <p:nvPicPr>
          <p:cNvPr id="20" name="Imagen 19"/>
          <p:cNvPicPr>
            <a:picLocks noChangeAspect="1"/>
          </p:cNvPicPr>
          <p:nvPr/>
        </p:nvPicPr>
        <p:blipFill>
          <a:blip r:embed="rId3"/>
          <a:stretch>
            <a:fillRect/>
          </a:stretch>
        </p:blipFill>
        <p:spPr>
          <a:xfrm>
            <a:off x="0" y="2065411"/>
            <a:ext cx="9144000" cy="3649589"/>
          </a:xfrm>
          <a:prstGeom prst="rect">
            <a:avLst/>
          </a:prstGeom>
        </p:spPr>
      </p:pic>
    </p:spTree>
    <p:extLst>
      <p:ext uri="{BB962C8B-B14F-4D97-AF65-F5344CB8AC3E}">
        <p14:creationId xmlns:p14="http://schemas.microsoft.com/office/powerpoint/2010/main" val="24574603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45"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2000"/>
                                        <p:tgtEl>
                                          <p:spTgt spid="20"/>
                                        </p:tgtEl>
                                      </p:cBhvr>
                                    </p:animEffect>
                                    <p:anim calcmode="lin" valueType="num">
                                      <p:cBhvr>
                                        <p:cTn id="24" dur="2000" fill="hold"/>
                                        <p:tgtEl>
                                          <p:spTgt spid="20"/>
                                        </p:tgtEl>
                                        <p:attrNameLst>
                                          <p:attrName>ppt_w</p:attrName>
                                        </p:attrNameLst>
                                      </p:cBhvr>
                                      <p:tavLst>
                                        <p:tav tm="0" fmla="#ppt_w*sin(2.5*pi*$)">
                                          <p:val>
                                            <p:fltVal val="0"/>
                                          </p:val>
                                        </p:tav>
                                        <p:tav tm="100000">
                                          <p:val>
                                            <p:fltVal val="1"/>
                                          </p:val>
                                        </p:tav>
                                      </p:tavLst>
                                    </p:anim>
                                    <p:anim calcmode="lin" valueType="num">
                                      <p:cBhvr>
                                        <p:cTn id="25"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20</a:t>
            </a:fld>
            <a:endParaRPr lang="es-ES_tradnl" dirty="0"/>
          </a:p>
        </p:txBody>
      </p:sp>
      <p:graphicFrame>
        <p:nvGraphicFramePr>
          <p:cNvPr id="3" name="Objeto 2"/>
          <p:cNvGraphicFramePr>
            <a:graphicFrameLocks noChangeAspect="1"/>
          </p:cNvGraphicFramePr>
          <p:nvPr>
            <p:extLst>
              <p:ext uri="{D42A27DB-BD31-4B8C-83A1-F6EECF244321}">
                <p14:modId xmlns:p14="http://schemas.microsoft.com/office/powerpoint/2010/main" val="2012089975"/>
              </p:ext>
            </p:extLst>
          </p:nvPr>
        </p:nvGraphicFramePr>
        <p:xfrm>
          <a:off x="0" y="-22820"/>
          <a:ext cx="9144000" cy="5184576"/>
        </p:xfrm>
        <a:graphic>
          <a:graphicData uri="http://schemas.openxmlformats.org/presentationml/2006/ole">
            <mc:AlternateContent xmlns:mc="http://schemas.openxmlformats.org/markup-compatibility/2006">
              <mc:Choice xmlns:v="urn:schemas-microsoft-com:vml" Requires="v">
                <p:oleObj name="Hoja de cálculo" r:id="rId2" imgW="12391850" imgH="2181142" progId="Excel.Sheet.12">
                  <p:embed/>
                </p:oleObj>
              </mc:Choice>
              <mc:Fallback>
                <p:oleObj name="Hoja de cálculo" r:id="rId2" imgW="12391850" imgH="2181142" progId="Excel.Sheet.12">
                  <p:embed/>
                  <p:pic>
                    <p:nvPicPr>
                      <p:cNvPr id="0" name=""/>
                      <p:cNvPicPr/>
                      <p:nvPr/>
                    </p:nvPicPr>
                    <p:blipFill>
                      <a:blip r:embed="rId3"/>
                      <a:stretch>
                        <a:fillRect/>
                      </a:stretch>
                    </p:blipFill>
                    <p:spPr>
                      <a:xfrm>
                        <a:off x="0" y="-22820"/>
                        <a:ext cx="9144000" cy="5184576"/>
                      </a:xfrm>
                      <a:prstGeom prst="rect">
                        <a:avLst/>
                      </a:prstGeom>
                    </p:spPr>
                  </p:pic>
                </p:oleObj>
              </mc:Fallback>
            </mc:AlternateContent>
          </a:graphicData>
        </a:graphic>
      </p:graphicFrame>
    </p:spTree>
    <p:extLst>
      <p:ext uri="{BB962C8B-B14F-4D97-AF65-F5344CB8AC3E}">
        <p14:creationId xmlns:p14="http://schemas.microsoft.com/office/powerpoint/2010/main" val="3405575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a:xfrm>
            <a:off x="125412" y="5388240"/>
            <a:ext cx="2286265" cy="269875"/>
          </a:xfrm>
        </p:spPr>
        <p:txBody>
          <a:bodyPr/>
          <a:lstStyle/>
          <a:p>
            <a:pPr>
              <a:defRPr/>
            </a:pPr>
            <a:fld id="{BD78BF63-D6E5-49D8-99EB-4D36175B83F1}" type="slidenum">
              <a:rPr lang="es-ES_tradnl" smtClean="0"/>
              <a:pPr>
                <a:defRPr/>
              </a:pPr>
              <a:t>21</a:t>
            </a:fld>
            <a:endParaRPr lang="es-ES_tradnl" dirty="0"/>
          </a:p>
        </p:txBody>
      </p:sp>
      <p:sp>
        <p:nvSpPr>
          <p:cNvPr id="5" name="3 Marcador de número de diapositiva"/>
          <p:cNvSpPr txBox="1">
            <a:spLocks/>
          </p:cNvSpPr>
          <p:nvPr/>
        </p:nvSpPr>
        <p:spPr>
          <a:xfrm>
            <a:off x="320204" y="5323929"/>
            <a:ext cx="1587500" cy="269875"/>
          </a:xfrm>
          <a:prstGeom prst="rect">
            <a:avLst/>
          </a:prstGeom>
        </p:spPr>
        <p:txBody>
          <a:bodyPr/>
          <a:lstStyle>
            <a:defPPr>
              <a:defRPr lang="es-ES_tradnl"/>
            </a:defPPr>
            <a:lvl1pPr algn="l" rtl="0" eaLnBrk="0" fontAlgn="base" hangingPunct="0">
              <a:spcBef>
                <a:spcPct val="0"/>
              </a:spcBef>
              <a:spcAft>
                <a:spcPct val="0"/>
              </a:spcAft>
              <a:defRPr sz="667" kern="1200">
                <a:solidFill>
                  <a:srgbClr val="00918E"/>
                </a:solidFill>
                <a:latin typeface="+mn-lt"/>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a:defRPr/>
            </a:pPr>
            <a:r>
              <a:rPr lang="es-ES_tradnl" dirty="0"/>
              <a:t>Fuente: Adaptado de Vicente Montesinos</a:t>
            </a:r>
          </a:p>
        </p:txBody>
      </p:sp>
      <p:sp>
        <p:nvSpPr>
          <p:cNvPr id="6" name="Oval 2"/>
          <p:cNvSpPr>
            <a:spLocks noChangeArrowheads="1"/>
          </p:cNvSpPr>
          <p:nvPr/>
        </p:nvSpPr>
        <p:spPr bwMode="auto">
          <a:xfrm>
            <a:off x="1011267" y="2374573"/>
            <a:ext cx="1460500" cy="1143000"/>
          </a:xfrm>
          <a:prstGeom prst="ellipse">
            <a:avLst/>
          </a:prstGeom>
          <a:noFill/>
          <a:ln w="38100">
            <a:solidFill>
              <a:schemeClr val="tx1"/>
            </a:solidFill>
            <a:round/>
            <a:headEnd/>
            <a:tailEnd/>
          </a:ln>
          <a:effectLst/>
          <a:extLst>
            <a:ext uri="{909E8E84-426E-40DD-AFC4-6F175D3DCCD1}">
              <a14:hiddenFill xmlns:a14="http://schemas.microsoft.com/office/drawing/2010/main">
                <a:solidFill>
                  <a:srgbClr val="66FFCC"/>
                </a:soli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endParaRPr lang="es-CO" sz="1917"/>
          </a:p>
        </p:txBody>
      </p:sp>
      <p:sp>
        <p:nvSpPr>
          <p:cNvPr id="7" name="Text Box 7"/>
          <p:cNvSpPr txBox="1">
            <a:spLocks noChangeArrowheads="1"/>
          </p:cNvSpPr>
          <p:nvPr/>
        </p:nvSpPr>
        <p:spPr bwMode="auto">
          <a:xfrm>
            <a:off x="1451239" y="734522"/>
            <a:ext cx="2045169" cy="111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Normas Internacionales de Información  Financiera</a:t>
            </a:r>
          </a:p>
        </p:txBody>
      </p:sp>
      <p:sp>
        <p:nvSpPr>
          <p:cNvPr id="8" name="Oval 8"/>
          <p:cNvSpPr>
            <a:spLocks noChangeArrowheads="1"/>
          </p:cNvSpPr>
          <p:nvPr/>
        </p:nvSpPr>
        <p:spPr bwMode="auto">
          <a:xfrm>
            <a:off x="855927" y="3800760"/>
            <a:ext cx="2425692" cy="1457006"/>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0" name="Text Box 12"/>
          <p:cNvSpPr txBox="1">
            <a:spLocks noChangeArrowheads="1"/>
          </p:cNvSpPr>
          <p:nvPr/>
        </p:nvSpPr>
        <p:spPr bwMode="auto">
          <a:xfrm>
            <a:off x="5143501" y="775581"/>
            <a:ext cx="2235729"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Normas Internacionales de Contabilidad Pública</a:t>
            </a:r>
            <a:endParaRPr lang="es-ES" altLang="es-CO" sz="2667" dirty="0">
              <a:latin typeface="Times New Roman" pitchFamily="18" charset="0"/>
            </a:endParaRPr>
          </a:p>
        </p:txBody>
      </p:sp>
      <p:sp>
        <p:nvSpPr>
          <p:cNvPr id="11" name="Text Box 14"/>
          <p:cNvSpPr txBox="1">
            <a:spLocks noChangeArrowheads="1"/>
          </p:cNvSpPr>
          <p:nvPr/>
        </p:nvSpPr>
        <p:spPr bwMode="auto">
          <a:xfrm>
            <a:off x="4307365" y="2439877"/>
            <a:ext cx="1651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Organismos Financieros Globales </a:t>
            </a:r>
            <a:endParaRPr lang="es-ES" altLang="es-CO" sz="2667" dirty="0">
              <a:latin typeface="Times New Roman" pitchFamily="18" charset="0"/>
            </a:endParaRPr>
          </a:p>
        </p:txBody>
      </p:sp>
      <p:sp>
        <p:nvSpPr>
          <p:cNvPr id="12" name="Text Box 16"/>
          <p:cNvSpPr txBox="1">
            <a:spLocks noChangeArrowheads="1"/>
          </p:cNvSpPr>
          <p:nvPr/>
        </p:nvSpPr>
        <p:spPr bwMode="auto">
          <a:xfrm>
            <a:off x="6612227" y="2491168"/>
            <a:ext cx="17145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Entidades de Gobierno y Sector Público</a:t>
            </a:r>
            <a:endParaRPr lang="es-ES" altLang="es-CO" sz="2667" dirty="0">
              <a:latin typeface="Times New Roman" pitchFamily="18" charset="0"/>
            </a:endParaRPr>
          </a:p>
        </p:txBody>
      </p:sp>
      <p:sp>
        <p:nvSpPr>
          <p:cNvPr id="13" name="Line 17"/>
          <p:cNvSpPr>
            <a:spLocks noChangeShapeType="1"/>
          </p:cNvSpPr>
          <p:nvPr/>
        </p:nvSpPr>
        <p:spPr bwMode="auto">
          <a:xfrm flipV="1">
            <a:off x="1259632" y="1614309"/>
            <a:ext cx="191609" cy="81227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4" name="Line 18"/>
          <p:cNvSpPr>
            <a:spLocks noChangeShapeType="1"/>
          </p:cNvSpPr>
          <p:nvPr/>
        </p:nvSpPr>
        <p:spPr bwMode="auto">
          <a:xfrm>
            <a:off x="2730500" y="1897393"/>
            <a:ext cx="0" cy="1968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s-CO" sz="1917"/>
          </a:p>
        </p:txBody>
      </p:sp>
      <p:sp>
        <p:nvSpPr>
          <p:cNvPr id="15" name="Line 20"/>
          <p:cNvSpPr>
            <a:spLocks noChangeShapeType="1"/>
          </p:cNvSpPr>
          <p:nvPr/>
        </p:nvSpPr>
        <p:spPr bwMode="auto">
          <a:xfrm flipH="1" flipV="1">
            <a:off x="7152286" y="1601080"/>
            <a:ext cx="342883" cy="89637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6" name="Line 21"/>
          <p:cNvSpPr>
            <a:spLocks noChangeShapeType="1"/>
          </p:cNvSpPr>
          <p:nvPr/>
        </p:nvSpPr>
        <p:spPr bwMode="auto">
          <a:xfrm>
            <a:off x="6252187" y="1791581"/>
            <a:ext cx="16537" cy="185800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7" name="Line 22"/>
          <p:cNvSpPr>
            <a:spLocks noChangeShapeType="1"/>
          </p:cNvSpPr>
          <p:nvPr/>
        </p:nvSpPr>
        <p:spPr bwMode="auto">
          <a:xfrm>
            <a:off x="3612349" y="1343113"/>
            <a:ext cx="155971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18" name="Text Box 24"/>
          <p:cNvSpPr txBox="1">
            <a:spLocks noChangeArrowheads="1"/>
          </p:cNvSpPr>
          <p:nvPr/>
        </p:nvSpPr>
        <p:spPr bwMode="auto">
          <a:xfrm>
            <a:off x="5651500" y="97193"/>
            <a:ext cx="1260740"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NICSP</a:t>
            </a:r>
          </a:p>
        </p:txBody>
      </p:sp>
      <p:sp>
        <p:nvSpPr>
          <p:cNvPr id="19" name="Text Box 25"/>
          <p:cNvSpPr txBox="1">
            <a:spLocks noChangeArrowheads="1"/>
          </p:cNvSpPr>
          <p:nvPr/>
        </p:nvSpPr>
        <p:spPr bwMode="auto">
          <a:xfrm>
            <a:off x="1631157" y="97193"/>
            <a:ext cx="1561042"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NIC/NIIF</a:t>
            </a:r>
          </a:p>
        </p:txBody>
      </p:sp>
      <p:sp>
        <p:nvSpPr>
          <p:cNvPr id="20" name="Line 20"/>
          <p:cNvSpPr>
            <a:spLocks noChangeShapeType="1"/>
          </p:cNvSpPr>
          <p:nvPr/>
        </p:nvSpPr>
        <p:spPr bwMode="auto">
          <a:xfrm flipV="1">
            <a:off x="5004049" y="1657367"/>
            <a:ext cx="468362" cy="78251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1" name="20 Rectángulo"/>
          <p:cNvSpPr/>
          <p:nvPr/>
        </p:nvSpPr>
        <p:spPr>
          <a:xfrm>
            <a:off x="5472100" y="1705517"/>
            <a:ext cx="642355" cy="387350"/>
          </a:xfrm>
          <a:prstGeom prst="rect">
            <a:avLst/>
          </a:prstGeom>
        </p:spPr>
        <p:txBody>
          <a:bodyPr wrap="none">
            <a:spAutoFit/>
          </a:bodyPr>
          <a:lstStyle/>
          <a:p>
            <a:r>
              <a:rPr lang="es-CO" sz="1917" b="1" i="1" dirty="0"/>
              <a:t>IFAC</a:t>
            </a:r>
          </a:p>
        </p:txBody>
      </p:sp>
      <p:sp>
        <p:nvSpPr>
          <p:cNvPr id="22" name="21 Rectángulo"/>
          <p:cNvSpPr/>
          <p:nvPr/>
        </p:nvSpPr>
        <p:spPr>
          <a:xfrm>
            <a:off x="1391647" y="1825530"/>
            <a:ext cx="1329210" cy="387350"/>
          </a:xfrm>
          <a:prstGeom prst="rect">
            <a:avLst/>
          </a:prstGeom>
        </p:spPr>
        <p:txBody>
          <a:bodyPr wrap="none">
            <a:spAutoFit/>
          </a:bodyPr>
          <a:lstStyle/>
          <a:p>
            <a:r>
              <a:rPr lang="es-CO" sz="1917" b="1" i="1" dirty="0"/>
              <a:t>IASC - IASB</a:t>
            </a:r>
          </a:p>
        </p:txBody>
      </p:sp>
      <p:sp>
        <p:nvSpPr>
          <p:cNvPr id="23" name="Text Box 3"/>
          <p:cNvSpPr txBox="1">
            <a:spLocks noChangeArrowheads="1"/>
          </p:cNvSpPr>
          <p:nvPr/>
        </p:nvSpPr>
        <p:spPr bwMode="auto">
          <a:xfrm>
            <a:off x="1115616" y="2497460"/>
            <a:ext cx="1397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Mercados Financieros Globales</a:t>
            </a:r>
          </a:p>
        </p:txBody>
      </p:sp>
      <p:sp>
        <p:nvSpPr>
          <p:cNvPr id="24" name="Text Box 9"/>
          <p:cNvSpPr txBox="1">
            <a:spLocks noChangeArrowheads="1"/>
          </p:cNvSpPr>
          <p:nvPr/>
        </p:nvSpPr>
        <p:spPr bwMode="auto">
          <a:xfrm>
            <a:off x="899592" y="4009628"/>
            <a:ext cx="23495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negocios”</a:t>
            </a:r>
          </a:p>
        </p:txBody>
      </p:sp>
      <p:sp>
        <p:nvSpPr>
          <p:cNvPr id="26" name="Text Box 11"/>
          <p:cNvSpPr txBox="1">
            <a:spLocks noChangeArrowheads="1"/>
          </p:cNvSpPr>
          <p:nvPr/>
        </p:nvSpPr>
        <p:spPr bwMode="auto">
          <a:xfrm>
            <a:off x="5532107" y="3877614"/>
            <a:ext cx="25466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Pública, debe ser el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gobiernos”</a:t>
            </a:r>
            <a:endParaRPr lang="es-ES" altLang="es-CO" sz="2000" i="1" dirty="0">
              <a:solidFill>
                <a:srgbClr val="000066"/>
              </a:solidFill>
              <a:effectLst>
                <a:outerShdw blurRad="38100" dist="38100" dir="2700000" algn="tl">
                  <a:srgbClr val="C0C0C0"/>
                </a:outerShdw>
              </a:effectLst>
              <a:latin typeface="Times New Roman" pitchFamily="18" charset="0"/>
            </a:endParaRPr>
          </a:p>
        </p:txBody>
      </p:sp>
      <p:sp>
        <p:nvSpPr>
          <p:cNvPr id="27" name="Line 23"/>
          <p:cNvSpPr>
            <a:spLocks noChangeShapeType="1"/>
          </p:cNvSpPr>
          <p:nvPr/>
        </p:nvSpPr>
        <p:spPr bwMode="auto">
          <a:xfrm>
            <a:off x="3322650" y="4477680"/>
            <a:ext cx="196943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8" name="Text Box 26"/>
          <p:cNvSpPr txBox="1">
            <a:spLocks noChangeArrowheads="1"/>
          </p:cNvSpPr>
          <p:nvPr/>
        </p:nvSpPr>
        <p:spPr bwMode="auto">
          <a:xfrm>
            <a:off x="3401632" y="4673038"/>
            <a:ext cx="1890448" cy="707886"/>
          </a:xfrm>
          <a:prstGeom prst="rect">
            <a:avLst/>
          </a:prstGeom>
          <a:solidFill>
            <a:schemeClr val="accent2">
              <a:lumMod val="40000"/>
              <a:lumOff val="60000"/>
            </a:schemeClr>
          </a:solidFill>
          <a:ln>
            <a:solidFill>
              <a:schemeClr val="tx2"/>
            </a:solidFill>
          </a:ln>
          <a:effectLst>
            <a:glow rad="63500">
              <a:schemeClr val="accent6">
                <a:satMod val="175000"/>
                <a:alpha val="40000"/>
              </a:schemeClr>
            </a:glow>
          </a:effectLst>
        </p:spPr>
        <p:txBody>
          <a:bodyPr>
            <a:spAutoFit/>
          </a:bodyPr>
          <a:lstStyle/>
          <a:p>
            <a:pPr algn="ctr">
              <a:spcBef>
                <a:spcPct val="50000"/>
              </a:spcBef>
            </a:pPr>
            <a:r>
              <a:rPr lang="es-ES" altLang="es-CO" sz="2000" b="1" i="1" dirty="0">
                <a:effectLst>
                  <a:outerShdw blurRad="38100" dist="38100" dir="2700000" algn="tl">
                    <a:srgbClr val="FFFFFF"/>
                  </a:outerShdw>
                </a:effectLst>
              </a:rPr>
              <a:t>PROCESO DE CONVERGENCIA</a:t>
            </a:r>
          </a:p>
        </p:txBody>
      </p:sp>
      <p:sp>
        <p:nvSpPr>
          <p:cNvPr id="29" name="Oval 10"/>
          <p:cNvSpPr>
            <a:spLocks noChangeArrowheads="1"/>
          </p:cNvSpPr>
          <p:nvPr/>
        </p:nvSpPr>
        <p:spPr bwMode="auto">
          <a:xfrm>
            <a:off x="5396177" y="3800760"/>
            <a:ext cx="2836229" cy="1397000"/>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Tree>
    <p:extLst>
      <p:ext uri="{BB962C8B-B14F-4D97-AF65-F5344CB8AC3E}">
        <p14:creationId xmlns:p14="http://schemas.microsoft.com/office/powerpoint/2010/main" val="18281070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22</a:t>
            </a:fld>
            <a:endParaRPr lang="es-ES_trad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497" y="23773"/>
            <a:ext cx="9014946" cy="563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243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23</a:t>
            </a:fld>
            <a:endParaRPr lang="es-ES_tradnl" dirty="0"/>
          </a:p>
        </p:txBody>
      </p:sp>
      <p:sp>
        <p:nvSpPr>
          <p:cNvPr id="7" name="6 Rectángulo"/>
          <p:cNvSpPr/>
          <p:nvPr/>
        </p:nvSpPr>
        <p:spPr>
          <a:xfrm>
            <a:off x="35496" y="1358429"/>
            <a:ext cx="2627560" cy="547136"/>
          </a:xfrm>
          <a:prstGeom prst="rect">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PREPARACIÓN OBLIGATORIA</a:t>
            </a:r>
          </a:p>
        </p:txBody>
      </p:sp>
      <p:sp>
        <p:nvSpPr>
          <p:cNvPr id="8" name="7 Rectángulo"/>
          <p:cNvSpPr/>
          <p:nvPr/>
        </p:nvSpPr>
        <p:spPr>
          <a:xfrm>
            <a:off x="3131690" y="1358429"/>
            <a:ext cx="2808014" cy="547136"/>
          </a:xfrm>
          <a:prstGeom prst="rect">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chemeClr val="bg1"/>
                </a:solidFill>
                <a:latin typeface="Calibri"/>
                <a:cs typeface="+mn-cs"/>
              </a:rPr>
              <a:t>PERÍODO DE TRANSICIÓN </a:t>
            </a:r>
          </a:p>
        </p:txBody>
      </p:sp>
      <p:sp>
        <p:nvSpPr>
          <p:cNvPr id="9" name="8 Rectángulo"/>
          <p:cNvSpPr/>
          <p:nvPr/>
        </p:nvSpPr>
        <p:spPr>
          <a:xfrm>
            <a:off x="6371655" y="1358429"/>
            <a:ext cx="2448817" cy="547136"/>
          </a:xfrm>
          <a:prstGeom prst="rect">
            <a:avLst/>
          </a:prstGeom>
          <a:solidFill>
            <a:srgbClr val="C0504D">
              <a:hueOff val="4681519"/>
              <a:satOff val="-5839"/>
              <a:lumOff val="1373"/>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APLICACIÓN </a:t>
            </a:r>
          </a:p>
        </p:txBody>
      </p:sp>
      <p:sp>
        <p:nvSpPr>
          <p:cNvPr id="10" name="8 CuadroTexto"/>
          <p:cNvSpPr txBox="1">
            <a:spLocks noChangeArrowheads="1"/>
          </p:cNvSpPr>
          <p:nvPr/>
        </p:nvSpPr>
        <p:spPr bwMode="auto">
          <a:xfrm>
            <a:off x="151954" y="986453"/>
            <a:ext cx="2556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11" name="9 CuadroTexto"/>
          <p:cNvSpPr txBox="1">
            <a:spLocks noChangeArrowheads="1"/>
          </p:cNvSpPr>
          <p:nvPr/>
        </p:nvSpPr>
        <p:spPr bwMode="auto">
          <a:xfrm>
            <a:off x="3131690" y="986453"/>
            <a:ext cx="28075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12" name="10 CuadroTexto"/>
          <p:cNvSpPr txBox="1">
            <a:spLocks noChangeArrowheads="1"/>
          </p:cNvSpPr>
          <p:nvPr/>
        </p:nvSpPr>
        <p:spPr bwMode="auto">
          <a:xfrm>
            <a:off x="6298753" y="986453"/>
            <a:ext cx="244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13" name="12 Rectángulo"/>
          <p:cNvSpPr>
            <a:spLocks noChangeArrowheads="1"/>
          </p:cNvSpPr>
          <p:nvPr/>
        </p:nvSpPr>
        <p:spPr bwMode="auto">
          <a:xfrm>
            <a:off x="2731168" y="2497460"/>
            <a:ext cx="3567585" cy="24314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14" name="19 Rectángulo"/>
          <p:cNvSpPr>
            <a:spLocks noChangeArrowheads="1"/>
          </p:cNvSpPr>
          <p:nvPr/>
        </p:nvSpPr>
        <p:spPr bwMode="auto">
          <a:xfrm>
            <a:off x="6545824" y="2662669"/>
            <a:ext cx="2418664"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5" name="20 CuadroTexto"/>
          <p:cNvSpPr txBox="1">
            <a:spLocks noChangeArrowheads="1"/>
          </p:cNvSpPr>
          <p:nvPr/>
        </p:nvSpPr>
        <p:spPr bwMode="auto">
          <a:xfrm>
            <a:off x="107504" y="2857500"/>
            <a:ext cx="2448272" cy="1554272"/>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endParaRPr lang="es-CO" sz="1900" b="0" kern="0" dirty="0">
              <a:solidFill>
                <a:sysClr val="windowText" lastClr="000000"/>
              </a:solidFill>
              <a:latin typeface="Calibri" pitchFamily="34" charset="0"/>
            </a:endParaRPr>
          </a:p>
        </p:txBody>
      </p:sp>
      <p:sp>
        <p:nvSpPr>
          <p:cNvPr id="16" name="15 Flecha derecha"/>
          <p:cNvSpPr/>
          <p:nvPr/>
        </p:nvSpPr>
        <p:spPr>
          <a:xfrm>
            <a:off x="2771800" y="1561356"/>
            <a:ext cx="288354" cy="171929"/>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7" name="16 Flecha izquierda y derecha"/>
          <p:cNvSpPr/>
          <p:nvPr/>
        </p:nvSpPr>
        <p:spPr>
          <a:xfrm>
            <a:off x="151954" y="2065412"/>
            <a:ext cx="2556491" cy="360040"/>
          </a:xfrm>
          <a:prstGeom prst="leftRightArrow">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a:solidFill>
                <a:sysClr val="window" lastClr="FFFFFF"/>
              </a:solidFill>
              <a:latin typeface="Calibri"/>
              <a:cs typeface="+mn-cs"/>
            </a:endParaRPr>
          </a:p>
        </p:txBody>
      </p:sp>
      <p:sp>
        <p:nvSpPr>
          <p:cNvPr id="18" name="17 Flecha izquierda y derecha"/>
          <p:cNvSpPr/>
          <p:nvPr/>
        </p:nvSpPr>
        <p:spPr>
          <a:xfrm>
            <a:off x="3131690" y="1952506"/>
            <a:ext cx="2808014" cy="400938"/>
          </a:xfrm>
          <a:prstGeom prst="leftRightArrow">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9" name="18 Flecha izquierda y derecha"/>
          <p:cNvSpPr/>
          <p:nvPr/>
        </p:nvSpPr>
        <p:spPr>
          <a:xfrm>
            <a:off x="6328915" y="2065412"/>
            <a:ext cx="2418654" cy="432048"/>
          </a:xfrm>
          <a:prstGeom prst="leftRightArrow">
            <a:avLst/>
          </a:prstGeom>
          <a:solidFill>
            <a:srgbClr val="FF0000"/>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0" name="19 Flecha derecha"/>
          <p:cNvSpPr/>
          <p:nvPr/>
        </p:nvSpPr>
        <p:spPr>
          <a:xfrm>
            <a:off x="6012732" y="1561356"/>
            <a:ext cx="287460" cy="171929"/>
          </a:xfrm>
          <a:prstGeom prst="rightArrow">
            <a:avLst/>
          </a:prstGeom>
          <a:solidFill>
            <a:srgbClr val="FF0000"/>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21" name="5 Rectángulo"/>
          <p:cNvSpPr/>
          <p:nvPr/>
        </p:nvSpPr>
        <p:spPr>
          <a:xfrm>
            <a:off x="107504" y="100754"/>
            <a:ext cx="8964488" cy="812530"/>
          </a:xfrm>
          <a:prstGeom prst="rect">
            <a:avLst/>
          </a:prstGeom>
        </p:spPr>
        <p:txBody>
          <a:bodyPr wrap="square">
            <a:spAutoFit/>
          </a:bodyPr>
          <a:lstStyle/>
          <a:p>
            <a:pPr marL="444500" indent="-444500" algn="ctr" fontAlgn="auto">
              <a:lnSpc>
                <a:spcPct val="90000"/>
              </a:lnSpc>
              <a:spcAft>
                <a:spcPct val="35000"/>
              </a:spcAft>
              <a:buSzPct val="90000"/>
              <a:defRPr/>
            </a:pPr>
            <a:r>
              <a:rPr lang="es-ES" sz="2600" b="1" dirty="0">
                <a:solidFill>
                  <a:schemeClr val="bg1"/>
                </a:solidFill>
                <a:effectLst>
                  <a:outerShdw blurRad="38100" dist="38100" dir="2700000" algn="tl">
                    <a:srgbClr val="000000">
                      <a:alpha val="43137"/>
                    </a:srgbClr>
                  </a:outerShdw>
                </a:effectLst>
                <a:latin typeface="Calibri" pitchFamily="34" charset="0"/>
              </a:rPr>
              <a:t>MODELO DE CONTABILIDAD PARA EMPRESAS QUE COTIZAN EN EL MERCADO DE VALORES (RESOLUCIÓNES 743/13, 598/14)</a:t>
            </a:r>
          </a:p>
        </p:txBody>
      </p:sp>
    </p:spTree>
    <p:extLst>
      <p:ext uri="{BB962C8B-B14F-4D97-AF65-F5344CB8AC3E}">
        <p14:creationId xmlns:p14="http://schemas.microsoft.com/office/powerpoint/2010/main" val="361553535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24</a:t>
            </a:fld>
            <a:endParaRPr lang="es-ES_tradnl" dirty="0"/>
          </a:p>
        </p:txBody>
      </p:sp>
      <p:sp>
        <p:nvSpPr>
          <p:cNvPr id="6" name="128 Flecha derecha"/>
          <p:cNvSpPr/>
          <p:nvPr/>
        </p:nvSpPr>
        <p:spPr>
          <a:xfrm>
            <a:off x="769429" y="3651514"/>
            <a:ext cx="418195" cy="519545"/>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7" name="129 Rectángulo"/>
          <p:cNvSpPr/>
          <p:nvPr/>
        </p:nvSpPr>
        <p:spPr>
          <a:xfrm rot="10800000" flipV="1">
            <a:off x="107504" y="1129308"/>
            <a:ext cx="558650" cy="4528542"/>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p:spPr>
        <p:txBody>
          <a:bodyPr lIns="575940" tIns="43638" rIns="488664" bIns="43638" spcCol="1298" anchor="ctr"/>
          <a:lstStyle/>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20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NORMARIVO</a:t>
            </a:r>
          </a:p>
        </p:txBody>
      </p:sp>
      <p:sp>
        <p:nvSpPr>
          <p:cNvPr id="8" name="8 CuadroTexto"/>
          <p:cNvSpPr txBox="1">
            <a:spLocks noChangeArrowheads="1"/>
          </p:cNvSpPr>
          <p:nvPr/>
        </p:nvSpPr>
        <p:spPr bwMode="auto">
          <a:xfrm>
            <a:off x="1619673" y="955675"/>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9" name="10 CuadroTexto"/>
          <p:cNvSpPr txBox="1">
            <a:spLocks noChangeArrowheads="1"/>
          </p:cNvSpPr>
          <p:nvPr/>
        </p:nvSpPr>
        <p:spPr bwMode="auto">
          <a:xfrm>
            <a:off x="4489798" y="1027683"/>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10" name="10 CuadroTexto"/>
          <p:cNvSpPr txBox="1">
            <a:spLocks noChangeArrowheads="1"/>
          </p:cNvSpPr>
          <p:nvPr/>
        </p:nvSpPr>
        <p:spPr bwMode="auto">
          <a:xfrm>
            <a:off x="7181167" y="955675"/>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11" name="134 Rectángulo"/>
          <p:cNvSpPr/>
          <p:nvPr/>
        </p:nvSpPr>
        <p:spPr>
          <a:xfrm>
            <a:off x="971066" y="1406871"/>
            <a:ext cx="2349191"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600" b="1" kern="0" dirty="0">
                <a:latin typeface="Calibri" panose="020F0502020204030204" pitchFamily="34" charset="0"/>
                <a:cs typeface="+mn-cs"/>
              </a:rPr>
              <a:t>PERÍODO DE PREPARACIÓN OBLIGATORIA</a:t>
            </a:r>
          </a:p>
        </p:txBody>
      </p:sp>
      <p:sp>
        <p:nvSpPr>
          <p:cNvPr id="12" name="135 Rectángulo"/>
          <p:cNvSpPr/>
          <p:nvPr/>
        </p:nvSpPr>
        <p:spPr>
          <a:xfrm>
            <a:off x="3986119" y="1489348"/>
            <a:ext cx="2241530" cy="678892"/>
          </a:xfrm>
          <a:prstGeom prst="rect">
            <a:avLst/>
          </a:prstGeom>
          <a:solidFill>
            <a:srgbClr val="C0504D">
              <a:hueOff val="2340759"/>
              <a:satOff val="-2919"/>
              <a:lumOff val="686"/>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latin typeface="Calibri" panose="020F0502020204030204" pitchFamily="34" charset="0"/>
                <a:cs typeface="+mn-cs"/>
              </a:rPr>
              <a:t>PERÍODO DE TRANSICIÓN </a:t>
            </a:r>
          </a:p>
        </p:txBody>
      </p:sp>
      <p:sp>
        <p:nvSpPr>
          <p:cNvPr id="13" name="136 Rectángulo"/>
          <p:cNvSpPr/>
          <p:nvPr/>
        </p:nvSpPr>
        <p:spPr>
          <a:xfrm>
            <a:off x="6876256" y="1406871"/>
            <a:ext cx="202350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463915" y="2676889"/>
            <a:ext cx="3268325" cy="258532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6978547" y="2983505"/>
            <a:ext cx="2057949" cy="193899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000" b="1" kern="0" dirty="0">
                <a:solidFill>
                  <a:sysClr val="windowText" lastClr="000000"/>
                </a:solidFill>
                <a:latin typeface="Calibri" panose="020F0502020204030204" pitchFamily="34" charset="0"/>
              </a:rPr>
              <a:t>Para todos los efectos, aplicación del nuevo marco normativo a partir de las NIIF.</a:t>
            </a:r>
            <a:endParaRPr lang="es-CO" sz="20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16608" y="2983505"/>
            <a:ext cx="2049671" cy="2031325"/>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100" kern="0" dirty="0">
                <a:solidFill>
                  <a:sysClr val="windowText" lastClr="000000"/>
                </a:solidFill>
                <a:latin typeface="Calibri" panose="020F0502020204030204" pitchFamily="34" charset="0"/>
              </a:rPr>
              <a:t>Actividades de preparación para aplicar el nuevo marco normativo a partir de las NIIF</a:t>
            </a:r>
          </a:p>
        </p:txBody>
      </p:sp>
      <p:sp>
        <p:nvSpPr>
          <p:cNvPr id="17" name="140 Flecha derecha"/>
          <p:cNvSpPr/>
          <p:nvPr/>
        </p:nvSpPr>
        <p:spPr>
          <a:xfrm>
            <a:off x="3491880" y="1686100"/>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1686101"/>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971066" y="2355618"/>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0" name="143 Flecha izquierda y derecha"/>
          <p:cNvSpPr/>
          <p:nvPr/>
        </p:nvSpPr>
        <p:spPr>
          <a:xfrm>
            <a:off x="3871084" y="2227091"/>
            <a:ext cx="2492427"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1" name="144 Flecha izquierda y derecha"/>
          <p:cNvSpPr/>
          <p:nvPr/>
        </p:nvSpPr>
        <p:spPr>
          <a:xfrm>
            <a:off x="6861469" y="2425700"/>
            <a:ext cx="2116488"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3" name="6 Rectángulo"/>
          <p:cNvSpPr/>
          <p:nvPr/>
        </p:nvSpPr>
        <p:spPr>
          <a:xfrm>
            <a:off x="-22864" y="-22820"/>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81717313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500"/>
                                  </p:stCondLst>
                                  <p:childTnLst>
                                    <p:animClr clrSpc="rgb" dir="cw">
                                      <p:cBhvr override="childStyle">
                                        <p:cTn id="12" dur="250" autoRev="1" fill="remove"/>
                                        <p:tgtEl>
                                          <p:spTgt spid="17"/>
                                        </p:tgtEl>
                                        <p:attrNameLst>
                                          <p:attrName>style.color</p:attrName>
                                        </p:attrNameLst>
                                      </p:cBhvr>
                                      <p:to>
                                        <a:schemeClr val="bg1"/>
                                      </p:to>
                                    </p:animClr>
                                    <p:animClr clrSpc="rgb" dir="cw">
                                      <p:cBhvr>
                                        <p:cTn id="13" dur="250" autoRev="1" fill="remove"/>
                                        <p:tgtEl>
                                          <p:spTgt spid="17"/>
                                        </p:tgtEl>
                                        <p:attrNameLst>
                                          <p:attrName>fillcolor</p:attrName>
                                        </p:attrNameLst>
                                      </p:cBhvr>
                                      <p:to>
                                        <a:schemeClr val="bg1"/>
                                      </p:to>
                                    </p:animClr>
                                    <p:set>
                                      <p:cBhvr>
                                        <p:cTn id="14" dur="250" autoRev="1" fill="remove"/>
                                        <p:tgtEl>
                                          <p:spTgt spid="17"/>
                                        </p:tgtEl>
                                        <p:attrNameLst>
                                          <p:attrName>fill.type</p:attrName>
                                        </p:attrNameLst>
                                      </p:cBhvr>
                                      <p:to>
                                        <p:strVal val="solid"/>
                                      </p:to>
                                    </p:set>
                                    <p:set>
                                      <p:cBhvr>
                                        <p:cTn id="15" dur="250" autoRev="1" fill="remove"/>
                                        <p:tgtEl>
                                          <p:spTgt spid="17"/>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750"/>
                                  </p:stCondLst>
                                  <p:childTnLst>
                                    <p:animClr clrSpc="rgb" dir="cw">
                                      <p:cBhvr override="childStyle">
                                        <p:cTn id="18" dur="250" autoRev="1" fill="remove"/>
                                        <p:tgtEl>
                                          <p:spTgt spid="18"/>
                                        </p:tgtEl>
                                        <p:attrNameLst>
                                          <p:attrName>style.color</p:attrName>
                                        </p:attrNameLst>
                                      </p:cBhvr>
                                      <p:to>
                                        <a:schemeClr val="bg1"/>
                                      </p:to>
                                    </p:animClr>
                                    <p:animClr clrSpc="rgb" dir="cw">
                                      <p:cBhvr>
                                        <p:cTn id="19" dur="250" autoRev="1" fill="remove"/>
                                        <p:tgtEl>
                                          <p:spTgt spid="18"/>
                                        </p:tgtEl>
                                        <p:attrNameLst>
                                          <p:attrName>fillcolor</p:attrName>
                                        </p:attrNameLst>
                                      </p:cBhvr>
                                      <p:to>
                                        <a:schemeClr val="bg1"/>
                                      </p:to>
                                    </p:animClr>
                                    <p:set>
                                      <p:cBhvr>
                                        <p:cTn id="20" dur="250" autoRev="1" fill="remove"/>
                                        <p:tgtEl>
                                          <p:spTgt spid="18"/>
                                        </p:tgtEl>
                                        <p:attrNameLst>
                                          <p:attrName>fill.type</p:attrName>
                                        </p:attrNameLst>
                                      </p:cBhvr>
                                      <p:to>
                                        <p:strVal val="solid"/>
                                      </p:to>
                                    </p:set>
                                    <p:set>
                                      <p:cBhvr>
                                        <p:cTn id="21" dur="250" autoRev="1" fill="remove"/>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25</a:t>
            </a:fld>
            <a:endParaRPr lang="es-ES_tradnl" dirty="0"/>
          </a:p>
        </p:txBody>
      </p:sp>
      <p:sp>
        <p:nvSpPr>
          <p:cNvPr id="6" name="2 Rectángulo"/>
          <p:cNvSpPr/>
          <p:nvPr/>
        </p:nvSpPr>
        <p:spPr>
          <a:xfrm>
            <a:off x="971600" y="1592590"/>
            <a:ext cx="3005800"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1514497"/>
            <a:ext cx="3180353"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331640" y="1001097"/>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2017</a:t>
            </a:r>
          </a:p>
        </p:txBody>
      </p:sp>
      <p:sp>
        <p:nvSpPr>
          <p:cNvPr id="9" name="9 CuadroTexto"/>
          <p:cNvSpPr txBox="1">
            <a:spLocks noChangeArrowheads="1"/>
          </p:cNvSpPr>
          <p:nvPr/>
        </p:nvSpPr>
        <p:spPr bwMode="auto">
          <a:xfrm>
            <a:off x="5836977" y="1001097"/>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2 0 1 8</a:t>
            </a:r>
          </a:p>
        </p:txBody>
      </p:sp>
      <p:sp>
        <p:nvSpPr>
          <p:cNvPr id="10" name="12 Rectángulo"/>
          <p:cNvSpPr>
            <a:spLocks noChangeArrowheads="1"/>
          </p:cNvSpPr>
          <p:nvPr/>
        </p:nvSpPr>
        <p:spPr bwMode="auto">
          <a:xfrm>
            <a:off x="5016050" y="3217540"/>
            <a:ext cx="330036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167" b="1" kern="0" dirty="0">
                <a:solidFill>
                  <a:sysClr val="windowText" lastClr="000000"/>
                </a:solidFill>
                <a:latin typeface="Calibri"/>
              </a:rPr>
              <a:t>Enero 1: Preparación del estado de situación financiera de apertura</a:t>
            </a:r>
            <a:r>
              <a:rPr lang="es-CO" sz="2167" b="1" kern="0" dirty="0">
                <a:solidFill>
                  <a:sysClr val="windowText" lastClr="000000"/>
                </a:solidFill>
                <a:latin typeface="Calibri"/>
              </a:rPr>
              <a:t>.</a:t>
            </a:r>
          </a:p>
          <a:p>
            <a:pPr marL="380985" indent="-380985" fontAlgn="auto">
              <a:spcBef>
                <a:spcPts val="0"/>
              </a:spcBef>
              <a:spcAft>
                <a:spcPts val="0"/>
              </a:spcAft>
              <a:buAutoNum type="arabicPeriod"/>
              <a:defRPr/>
            </a:pPr>
            <a:r>
              <a:rPr lang="es-CO" sz="2167" b="1" kern="0" dirty="0">
                <a:solidFill>
                  <a:sysClr val="windowText" lastClr="000000"/>
                </a:solidFill>
                <a:latin typeface="Calibri"/>
              </a:rPr>
              <a:t>Aplicación del marco normativo.</a:t>
            </a: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683568" y="3329971"/>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67"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1858657"/>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91614" y="2732447"/>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232073" y="2713691"/>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211627" y="221165"/>
            <a:ext cx="6780753" cy="451342"/>
          </a:xfrm>
          <a:prstGeom prst="rect">
            <a:avLst/>
          </a:prstGeom>
        </p:spPr>
        <p:txBody>
          <a:bodyPr wrap="square">
            <a:spAutoFit/>
          </a:bodyPr>
          <a:lstStyle/>
          <a:p>
            <a:pPr algn="ctr"/>
            <a:r>
              <a:rPr lang="es-ES" sz="2333" b="1" dirty="0">
                <a:solidFill>
                  <a:schemeClr val="bg1"/>
                </a:solidFill>
                <a:latin typeface="+mn-lt"/>
              </a:rPr>
              <a:t>CRONOGRAMA PARA ENTIDADES DE GOBIERNO</a:t>
            </a:r>
            <a:endParaRPr lang="es-CO" sz="2333" dirty="0">
              <a:solidFill>
                <a:schemeClr val="bg1"/>
              </a:solidFill>
              <a:latin typeface="+mn-lt"/>
            </a:endParaRPr>
          </a:p>
        </p:txBody>
      </p:sp>
    </p:spTree>
    <p:extLst>
      <p:ext uri="{BB962C8B-B14F-4D97-AF65-F5344CB8AC3E}">
        <p14:creationId xmlns:p14="http://schemas.microsoft.com/office/powerpoint/2010/main" val="180856887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26</a:t>
            </a:fld>
            <a:endParaRPr lang="es-ES_tradnl" dirty="0"/>
          </a:p>
        </p:txBody>
      </p:sp>
      <p:pic>
        <p:nvPicPr>
          <p:cNvPr id="819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033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50" y="2161227"/>
            <a:ext cx="9144000" cy="1200329"/>
          </a:xfrm>
          <a:prstGeom prst="rect">
            <a:avLst/>
          </a:prstGeom>
          <a:noFill/>
        </p:spPr>
        <p:txBody>
          <a:bodyPr wrap="square" rtlCol="0">
            <a:spAutoFit/>
          </a:bodyPr>
          <a:lstStyle/>
          <a:p>
            <a:pPr algn="ctr"/>
            <a:r>
              <a:rPr lang="es-CO" sz="3600" b="1" dirty="0">
                <a:solidFill>
                  <a:schemeClr val="bg1"/>
                </a:solidFill>
                <a:latin typeface="+mn-lt"/>
              </a:rPr>
              <a:t>EVALUACIÓN DEL CONTROL INTERNO CONTABLE</a:t>
            </a:r>
          </a:p>
        </p:txBody>
      </p:sp>
    </p:spTree>
    <p:extLst>
      <p:ext uri="{BB962C8B-B14F-4D97-AF65-F5344CB8AC3E}">
        <p14:creationId xmlns:p14="http://schemas.microsoft.com/office/powerpoint/2010/main" val="4293313231"/>
      </p:ext>
    </p:extLst>
  </p:cSld>
  <p:clrMapOvr>
    <a:masterClrMapping/>
  </p:clrMapOvr>
  <mc:AlternateContent xmlns:mc="http://schemas.openxmlformats.org/markup-compatibility/2006" xmlns:p14="http://schemas.microsoft.com/office/powerpoint/2010/main">
    <mc:Choice Requires="p14">
      <p:transition spd="slow" advTm="0">
        <p14:doors dir="vert"/>
      </p:transition>
    </mc:Choice>
    <mc:Fallback xmlns="">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fld id="{2F152DCA-CD82-48DD-BE7C-A5D938300626}" type="slidenum">
              <a:rPr lang="es-ES_tradnl" smtClean="0"/>
              <a:pPr/>
              <a:t>28</a:t>
            </a:fld>
            <a:endParaRPr lang="es-ES_tradnl"/>
          </a:p>
        </p:txBody>
      </p:sp>
      <p:pic>
        <p:nvPicPr>
          <p:cNvPr id="6" name="Imagen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98850" y="3118496"/>
            <a:ext cx="4443601" cy="259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37" y="3118497"/>
            <a:ext cx="4573437" cy="25965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Rectángulo 3"/>
          <p:cNvSpPr/>
          <p:nvPr/>
        </p:nvSpPr>
        <p:spPr>
          <a:xfrm>
            <a:off x="125413" y="237071"/>
            <a:ext cx="6056313" cy="576064"/>
          </a:xfrm>
          <a:prstGeom prst="rect">
            <a:avLst/>
          </a:prstGeom>
          <a:solidFill>
            <a:schemeClr val="accent3">
              <a:lumMod val="85000"/>
            </a:schemeClr>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4000" b="1" dirty="0">
                <a:solidFill>
                  <a:schemeClr val="tx1"/>
                </a:solidFill>
              </a:rPr>
              <a:t>   </a:t>
            </a:r>
            <a:r>
              <a:rPr lang="es-CO" sz="4800" b="1" dirty="0">
                <a:solidFill>
                  <a:schemeClr val="tx1"/>
                </a:solidFill>
              </a:rPr>
              <a:t>CONTROL   INTERNO </a:t>
            </a:r>
          </a:p>
        </p:txBody>
      </p:sp>
      <p:sp>
        <p:nvSpPr>
          <p:cNvPr id="9" name="Cinta perforada 9"/>
          <p:cNvSpPr/>
          <p:nvPr/>
        </p:nvSpPr>
        <p:spPr>
          <a:xfrm>
            <a:off x="94274" y="1354421"/>
            <a:ext cx="5903913" cy="1592154"/>
          </a:xfrm>
          <a:prstGeom prst="flowChartPunchedTape">
            <a:avLst/>
          </a:prstGeom>
          <a:solidFill>
            <a:srgbClr val="008080"/>
          </a:solidFill>
          <a:ln>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2800" b="1" i="1" dirty="0">
                <a:solidFill>
                  <a:schemeClr val="bg1"/>
                </a:solidFill>
              </a:rPr>
              <a:t>RESPONSABILIDAD Y COMPROMISO DE  TODOS  Y  PARA  …  </a:t>
            </a:r>
            <a:r>
              <a:rPr lang="es-CO" sz="3600" b="1" i="1" dirty="0">
                <a:solidFill>
                  <a:schemeClr val="bg1"/>
                </a:solidFill>
              </a:rPr>
              <a:t>T  O  D  O  S</a:t>
            </a:r>
          </a:p>
        </p:txBody>
      </p:sp>
      <p:sp>
        <p:nvSpPr>
          <p:cNvPr id="10" name="Flecha abajo 4"/>
          <p:cNvSpPr/>
          <p:nvPr/>
        </p:nvSpPr>
        <p:spPr>
          <a:xfrm>
            <a:off x="2339752" y="1057300"/>
            <a:ext cx="629245" cy="504056"/>
          </a:xfrm>
          <a:prstGeom prst="downArrow">
            <a:avLst/>
          </a:prstGeom>
          <a:solidFill>
            <a:srgbClr val="FFC000"/>
          </a:solidFill>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1" name="Flecha curvada hacia arriba 9"/>
          <p:cNvSpPr/>
          <p:nvPr/>
        </p:nvSpPr>
        <p:spPr>
          <a:xfrm rot="16200000">
            <a:off x="6491622" y="-119426"/>
            <a:ext cx="2281439" cy="2808315"/>
          </a:xfrm>
          <a:prstGeom prst="curvedUpArrow">
            <a:avLst/>
          </a:prstGeom>
          <a:solidFill>
            <a:srgbClr val="92D050"/>
          </a:solidFill>
          <a:ln>
            <a:solidFill>
              <a:schemeClr val="tx1"/>
            </a:solidFill>
          </a:ln>
          <a:effectLst>
            <a:glow rad="101600">
              <a:schemeClr val="accent6">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Tree>
    <p:extLst>
      <p:ext uri="{BB962C8B-B14F-4D97-AF65-F5344CB8AC3E}">
        <p14:creationId xmlns:p14="http://schemas.microsoft.com/office/powerpoint/2010/main" val="292037733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3000"/>
                            </p:stCondLst>
                            <p:childTnLst>
                              <p:par>
                                <p:cTn id="34" presetID="35"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style.rotation</p:attrName>
                                        </p:attrNameLst>
                                      </p:cBhvr>
                                      <p:tavLst>
                                        <p:tav tm="0">
                                          <p:val>
                                            <p:fltVal val="720"/>
                                          </p:val>
                                        </p:tav>
                                        <p:tav tm="100000">
                                          <p:val>
                                            <p:fltVal val="0"/>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 calcmode="lin" valueType="num">
                                      <p:cBhvr>
                                        <p:cTn id="39" dur="2000" fill="hold"/>
                                        <p:tgtEl>
                                          <p:spTgt spid="7"/>
                                        </p:tgtEl>
                                        <p:attrNameLst>
                                          <p:attrName>ppt_w</p:attrName>
                                        </p:attrNameLst>
                                      </p:cBhvr>
                                      <p:tavLst>
                                        <p:tav tm="0">
                                          <p:val>
                                            <p:fltVal val="0"/>
                                          </p:val>
                                        </p:tav>
                                        <p:tav tm="100000">
                                          <p:val>
                                            <p:strVal val="#ppt_w"/>
                                          </p:val>
                                        </p:tav>
                                      </p:tavLst>
                                    </p:anim>
                                  </p:childTnLst>
                                </p:cTn>
                              </p:par>
                            </p:childTnLst>
                          </p:cTn>
                        </p:par>
                        <p:par>
                          <p:cTn id="40" fill="hold">
                            <p:stCondLst>
                              <p:cond delay="5000"/>
                            </p:stCondLst>
                            <p:childTnLst>
                              <p:par>
                                <p:cTn id="41" presetID="3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anim calcmode="lin" valueType="num">
                                      <p:cBhvr>
                                        <p:cTn id="44" dur="2000" fill="hold"/>
                                        <p:tgtEl>
                                          <p:spTgt spid="6"/>
                                        </p:tgtEl>
                                        <p:attrNameLst>
                                          <p:attrName>style.rotation</p:attrName>
                                        </p:attrNameLst>
                                      </p:cBhvr>
                                      <p:tavLst>
                                        <p:tav tm="0">
                                          <p:val>
                                            <p:fltVal val="720"/>
                                          </p:val>
                                        </p:tav>
                                        <p:tav tm="100000">
                                          <p:val>
                                            <p:fltVal val="0"/>
                                          </p:val>
                                        </p:tav>
                                      </p:tavLst>
                                    </p:anim>
                                    <p:anim calcmode="lin" valueType="num">
                                      <p:cBhvr>
                                        <p:cTn id="45" dur="2000" fill="hold"/>
                                        <p:tgtEl>
                                          <p:spTgt spid="6"/>
                                        </p:tgtEl>
                                        <p:attrNameLst>
                                          <p:attrName>ppt_h</p:attrName>
                                        </p:attrNameLst>
                                      </p:cBhvr>
                                      <p:tavLst>
                                        <p:tav tm="0">
                                          <p:val>
                                            <p:fltVal val="0"/>
                                          </p:val>
                                        </p:tav>
                                        <p:tav tm="100000">
                                          <p:val>
                                            <p:strVal val="#ppt_h"/>
                                          </p:val>
                                        </p:tav>
                                      </p:tavLst>
                                    </p:anim>
                                    <p:anim calcmode="lin" valueType="num">
                                      <p:cBhvr>
                                        <p:cTn id="46" dur="2000" fill="hold"/>
                                        <p:tgtEl>
                                          <p:spTgt spid="6"/>
                                        </p:tgtEl>
                                        <p:attrNameLst>
                                          <p:attrName>ppt_w</p:attrName>
                                        </p:attrNameLst>
                                      </p:cBhvr>
                                      <p:tavLst>
                                        <p:tav tm="0">
                                          <p:val>
                                            <p:fltVal val="0"/>
                                          </p:val>
                                        </p:tav>
                                        <p:tav tm="100000">
                                          <p:val>
                                            <p:strVal val="#ppt_w"/>
                                          </p:val>
                                        </p:tav>
                                      </p:tavLst>
                                    </p:anim>
                                  </p:childTnLst>
                                </p:cTn>
                              </p:par>
                            </p:childTnLst>
                          </p:cTn>
                        </p:par>
                        <p:par>
                          <p:cTn id="47" fill="hold">
                            <p:stCondLst>
                              <p:cond delay="7000"/>
                            </p:stCondLst>
                            <p:childTnLst>
                              <p:par>
                                <p:cTn id="48" presetID="53" presetClass="entr" presetSubtype="16"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29</a:t>
            </a:fld>
            <a:endParaRPr lang="es-ES_tradnl" dirty="0"/>
          </a:p>
        </p:txBody>
      </p:sp>
      <p:sp>
        <p:nvSpPr>
          <p:cNvPr id="5" name="8 Título"/>
          <p:cNvSpPr txBox="1">
            <a:spLocks/>
          </p:cNvSpPr>
          <p:nvPr/>
        </p:nvSpPr>
        <p:spPr bwMode="auto">
          <a:xfrm>
            <a:off x="1863620" y="106476"/>
            <a:ext cx="5359564" cy="93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dirty="0"/>
              <a:t>Nivel Nacional</a:t>
            </a:r>
            <a:br>
              <a:rPr lang="es-ES" sz="2667" kern="0" dirty="0"/>
            </a:br>
            <a:r>
              <a:rPr lang="es-ES" sz="2667" kern="0" dirty="0"/>
              <a:t>Entidades Reportantes y Omisas</a:t>
            </a:r>
            <a:endParaRPr lang="es-ES" altLang="es-ES" sz="2667" kern="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0090" y="1038776"/>
            <a:ext cx="7987162" cy="88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552" y="2474591"/>
            <a:ext cx="8007700" cy="1102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552" y="3782694"/>
            <a:ext cx="8007700" cy="109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p:nvPr/>
        </p:nvCxnSpPr>
        <p:spPr bwMode="auto">
          <a:xfrm>
            <a:off x="-36512" y="2188865"/>
            <a:ext cx="9180512" cy="0"/>
          </a:xfrm>
          <a:prstGeom prst="line">
            <a:avLst/>
          </a:prstGeom>
          <a:solidFill>
            <a:srgbClr val="1B369A"/>
          </a:solidFill>
          <a:ln w="28575" cap="flat" cmpd="sng" algn="ctr">
            <a:solidFill>
              <a:srgbClr val="FF6600"/>
            </a:solidFill>
            <a:prstDash val="lgDashDotDot"/>
            <a:round/>
            <a:headEnd type="none" w="med" len="med"/>
            <a:tailEnd type="none" w="med" len="med"/>
          </a:ln>
          <a:effectLst/>
        </p:spPr>
      </p:cxnSp>
    </p:spTree>
    <p:extLst>
      <p:ext uri="{BB962C8B-B14F-4D97-AF65-F5344CB8AC3E}">
        <p14:creationId xmlns:p14="http://schemas.microsoft.com/office/powerpoint/2010/main" val="1129796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3</a:t>
            </a:fld>
            <a:endParaRPr lang="es-ES_tradnl" dirty="0"/>
          </a:p>
        </p:txBody>
      </p:sp>
      <p:pic>
        <p:nvPicPr>
          <p:cNvPr id="4" name="Imagen 4"/>
          <p:cNvPicPr>
            <a:picLocks noChangeAspect="1"/>
          </p:cNvPicPr>
          <p:nvPr/>
        </p:nvPicPr>
        <p:blipFill>
          <a:blip r:embed="rId2"/>
          <a:stretch>
            <a:fillRect/>
          </a:stretch>
        </p:blipFill>
        <p:spPr>
          <a:xfrm>
            <a:off x="-1" y="0"/>
            <a:ext cx="9177807" cy="4153644"/>
          </a:xfrm>
          <a:prstGeom prst="rect">
            <a:avLst/>
          </a:prstGeom>
          <a:effectLst>
            <a:glow rad="139700">
              <a:schemeClr val="accent6">
                <a:satMod val="175000"/>
                <a:alpha val="40000"/>
              </a:schemeClr>
            </a:glow>
          </a:effectLst>
        </p:spPr>
      </p:pic>
      <p:sp>
        <p:nvSpPr>
          <p:cNvPr id="5" name="4 CuadroTexto"/>
          <p:cNvSpPr txBox="1"/>
          <p:nvPr/>
        </p:nvSpPr>
        <p:spPr>
          <a:xfrm>
            <a:off x="38201" y="4228554"/>
            <a:ext cx="9142311" cy="1077218"/>
          </a:xfrm>
          <a:prstGeom prst="rect">
            <a:avLst/>
          </a:prstGeom>
          <a:noFill/>
        </p:spPr>
        <p:txBody>
          <a:bodyPr wrap="none" rtlCol="0">
            <a:spAutoFit/>
          </a:bodyPr>
          <a:lstStyle/>
          <a:p>
            <a:r>
              <a:rPr lang="es-CO" sz="2800" b="1" dirty="0"/>
              <a:t>“CUIDADO DE LAS CUENTAS... CUSTODIA DE LA HONRADEZ” </a:t>
            </a:r>
          </a:p>
          <a:p>
            <a:pPr algn="ctr"/>
            <a:r>
              <a:rPr lang="es-CO" sz="3600" b="1" i="1" dirty="0">
                <a:latin typeface="Monotype Corsiva" panose="03010101010201010101" pitchFamily="66" charset="0"/>
              </a:rPr>
              <a:t>“Cura </a:t>
            </a:r>
            <a:r>
              <a:rPr lang="es-CO" sz="3600" b="1" i="1" dirty="0" err="1">
                <a:latin typeface="Monotype Corsiva" panose="03010101010201010101" pitchFamily="66" charset="0"/>
              </a:rPr>
              <a:t>rationun</a:t>
            </a:r>
            <a:r>
              <a:rPr lang="es-CO" sz="3600" b="1" i="1" dirty="0">
                <a:latin typeface="Monotype Corsiva" panose="03010101010201010101" pitchFamily="66" charset="0"/>
              </a:rPr>
              <a:t>     …  Custodia </a:t>
            </a:r>
            <a:r>
              <a:rPr lang="es-CO" sz="3600" b="1" i="1" dirty="0" err="1">
                <a:latin typeface="Monotype Corsiva" panose="03010101010201010101" pitchFamily="66" charset="0"/>
              </a:rPr>
              <a:t>probitatis</a:t>
            </a:r>
            <a:r>
              <a:rPr lang="es-CO" sz="3600" b="1" i="1" dirty="0">
                <a:latin typeface="Monotype Corsiva" panose="03010101010201010101" pitchFamily="66" charset="0"/>
              </a:rPr>
              <a:t> ”</a:t>
            </a:r>
          </a:p>
        </p:txBody>
      </p:sp>
    </p:spTree>
    <p:extLst>
      <p:ext uri="{BB962C8B-B14F-4D97-AF65-F5344CB8AC3E}">
        <p14:creationId xmlns:p14="http://schemas.microsoft.com/office/powerpoint/2010/main" val="98042885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30</a:t>
            </a:fld>
            <a:endParaRPr lang="es-ES_tradnl" dirty="0"/>
          </a:p>
        </p:txBody>
      </p:sp>
      <p:sp>
        <p:nvSpPr>
          <p:cNvPr id="5" name="8 Título"/>
          <p:cNvSpPr txBox="1">
            <a:spLocks/>
          </p:cNvSpPr>
          <p:nvPr/>
        </p:nvSpPr>
        <p:spPr bwMode="auto">
          <a:xfrm>
            <a:off x="1863620" y="106476"/>
            <a:ext cx="5359564" cy="93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dirty="0"/>
              <a:t>Nivel Nacional</a:t>
            </a:r>
            <a:br>
              <a:rPr lang="es-ES" sz="2667" kern="0" dirty="0"/>
            </a:br>
            <a:r>
              <a:rPr lang="es-ES" sz="2667" kern="0" dirty="0"/>
              <a:t>Entidades Omisas</a:t>
            </a:r>
            <a:endParaRPr lang="es-ES" altLang="es-ES" sz="2667" kern="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1038776"/>
            <a:ext cx="6696744" cy="205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1640" y="3217540"/>
            <a:ext cx="669674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9679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31</a:t>
            </a:fld>
            <a:endParaRPr lang="es-ES_tradnl" dirty="0"/>
          </a:p>
        </p:txBody>
      </p:sp>
      <p:sp>
        <p:nvSpPr>
          <p:cNvPr id="5" name="8 Título"/>
          <p:cNvSpPr txBox="1">
            <a:spLocks/>
          </p:cNvSpPr>
          <p:nvPr/>
        </p:nvSpPr>
        <p:spPr bwMode="auto">
          <a:xfrm>
            <a:off x="1863620" y="106476"/>
            <a:ext cx="5359564" cy="93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dirty="0"/>
              <a:t>Nivel Nacional</a:t>
            </a:r>
            <a:br>
              <a:rPr lang="es-ES" sz="2667" kern="0" dirty="0"/>
            </a:br>
            <a:r>
              <a:rPr lang="es-ES" sz="2667" kern="0" dirty="0"/>
              <a:t>Calificación por criterio</a:t>
            </a:r>
            <a:endParaRPr lang="es-ES" altLang="es-ES" sz="2667" kern="0"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1788" y="1201290"/>
            <a:ext cx="436606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p:nvPr/>
        </p:nvCxnSpPr>
        <p:spPr bwMode="auto">
          <a:xfrm>
            <a:off x="4499992" y="1038776"/>
            <a:ext cx="0" cy="3978964"/>
          </a:xfrm>
          <a:prstGeom prst="line">
            <a:avLst/>
          </a:prstGeom>
          <a:solidFill>
            <a:srgbClr val="1B369A"/>
          </a:solidFill>
          <a:ln w="15875" cap="flat" cmpd="sng" algn="ctr">
            <a:solidFill>
              <a:schemeClr val="tx1"/>
            </a:solidFill>
            <a:prstDash val="dash"/>
            <a:round/>
            <a:headEnd type="none" w="med" len="med"/>
            <a:tailEnd type="none" w="med" len="med"/>
          </a:ln>
          <a:effectLst/>
        </p:spPr>
      </p:cxnSp>
      <p:pic>
        <p:nvPicPr>
          <p:cNvPr id="410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201316"/>
            <a:ext cx="40195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520" y="3100387"/>
            <a:ext cx="3992116"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4009" y="3118668"/>
            <a:ext cx="432048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615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504802" y="1489348"/>
            <a:ext cx="2549860" cy="2015552"/>
          </a:xfrm>
          <a:prstGeom prst="rect">
            <a:avLst/>
          </a:prstGeom>
        </p:spPr>
        <p:txBody>
          <a:bodyPr wrap="square">
            <a:spAutoFit/>
          </a:bodyPr>
          <a:lstStyle/>
          <a:p>
            <a:pPr algn="ctr"/>
            <a:r>
              <a:rPr lang="es-CO" sz="2083" b="1" dirty="0">
                <a:solidFill>
                  <a:srgbClr val="000000"/>
                </a:solidFill>
                <a:latin typeface="Calibri" panose="020F0502020204030204" pitchFamily="34" charset="0"/>
              </a:rPr>
              <a:t>Res. 357 de 2008</a:t>
            </a:r>
          </a:p>
          <a:p>
            <a:pPr algn="ctr"/>
            <a:r>
              <a:rPr lang="es-CO" sz="2083" b="1" dirty="0">
                <a:solidFill>
                  <a:srgbClr val="000000"/>
                </a:solidFill>
                <a:latin typeface="Calibri" panose="020F0502020204030204" pitchFamily="34" charset="0"/>
              </a:rPr>
              <a:t>Número de Entidades Omisas por Departamento del Nivel Territorial a </a:t>
            </a:r>
          </a:p>
          <a:p>
            <a:pPr algn="ctr"/>
            <a:r>
              <a:rPr lang="es-CO" sz="2083" b="1" dirty="0">
                <a:solidFill>
                  <a:srgbClr val="000000"/>
                </a:solidFill>
                <a:latin typeface="Calibri" panose="020F0502020204030204" pitchFamily="34" charset="0"/>
              </a:rPr>
              <a:t>31/ 12 / 2016</a:t>
            </a:r>
            <a:endParaRPr lang="es-CO" sz="2083" dirty="0"/>
          </a:p>
        </p:txBody>
      </p:sp>
      <p:sp>
        <p:nvSpPr>
          <p:cNvPr id="2" name="1 Flecha derecha"/>
          <p:cNvSpPr/>
          <p:nvPr/>
        </p:nvSpPr>
        <p:spPr bwMode="auto">
          <a:xfrm rot="10800000">
            <a:off x="5724128" y="2353445"/>
            <a:ext cx="864096" cy="564654"/>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6149" name="Picture 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0030"/>
          <a:stretch/>
        </p:blipFill>
        <p:spPr bwMode="auto">
          <a:xfrm>
            <a:off x="40729" y="49188"/>
            <a:ext cx="5683400"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563"/>
          <a:stretch/>
        </p:blipFill>
        <p:spPr bwMode="auto">
          <a:xfrm>
            <a:off x="5766280" y="4297660"/>
            <a:ext cx="3288382" cy="53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5880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504802" y="1489348"/>
            <a:ext cx="2549860" cy="2015552"/>
          </a:xfrm>
          <a:prstGeom prst="rect">
            <a:avLst/>
          </a:prstGeom>
        </p:spPr>
        <p:txBody>
          <a:bodyPr wrap="square">
            <a:spAutoFit/>
          </a:bodyPr>
          <a:lstStyle/>
          <a:p>
            <a:pPr algn="ctr"/>
            <a:r>
              <a:rPr lang="es-CO" sz="2083" b="1" dirty="0">
                <a:solidFill>
                  <a:srgbClr val="000000"/>
                </a:solidFill>
                <a:latin typeface="Calibri" panose="020F0502020204030204" pitchFamily="34" charset="0"/>
              </a:rPr>
              <a:t>Res. 193 de 2016</a:t>
            </a:r>
          </a:p>
          <a:p>
            <a:pPr algn="ctr"/>
            <a:r>
              <a:rPr lang="es-CO" sz="2083" b="1" dirty="0">
                <a:solidFill>
                  <a:srgbClr val="000000"/>
                </a:solidFill>
                <a:latin typeface="Calibri" panose="020F0502020204030204" pitchFamily="34" charset="0"/>
              </a:rPr>
              <a:t>Número de Entidades Omisas por Departamento del Nivel Territorial a </a:t>
            </a:r>
          </a:p>
          <a:p>
            <a:pPr algn="ctr"/>
            <a:r>
              <a:rPr lang="es-CO" sz="2083" b="1" dirty="0">
                <a:solidFill>
                  <a:srgbClr val="000000"/>
                </a:solidFill>
                <a:latin typeface="Calibri" panose="020F0502020204030204" pitchFamily="34" charset="0"/>
              </a:rPr>
              <a:t>31/ 12 / 2016</a:t>
            </a:r>
            <a:endParaRPr lang="es-CO" sz="2083" dirty="0"/>
          </a:p>
        </p:txBody>
      </p:sp>
      <p:sp>
        <p:nvSpPr>
          <p:cNvPr id="2" name="1 Flecha derecha"/>
          <p:cNvSpPr/>
          <p:nvPr/>
        </p:nvSpPr>
        <p:spPr bwMode="auto">
          <a:xfrm rot="10800000">
            <a:off x="5724128" y="2353445"/>
            <a:ext cx="864096" cy="564654"/>
          </a:xfrm>
          <a:prstGeom prst="rightArrow">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5126" name="Picture 6"/>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5166" y="193204"/>
            <a:ext cx="5429520" cy="523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61012" y="4009629"/>
            <a:ext cx="3462843"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149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1501731" y="-19017"/>
            <a:ext cx="6071085" cy="9661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Gobernaciones</a:t>
            </a:r>
            <a:br>
              <a:rPr lang="es-ES" sz="2667" kern="0" dirty="0"/>
            </a:br>
            <a:r>
              <a:rPr lang="es-ES" sz="2667" kern="0" dirty="0"/>
              <a:t>Control Interno Contable 2016</a:t>
            </a:r>
            <a:endParaRPr lang="es-ES" altLang="es-ES" sz="2667" kern="0" dirty="0"/>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13073" y="1129308"/>
            <a:ext cx="624840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2386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827584" y="132809"/>
            <a:ext cx="7462757" cy="924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Promedio Capitales Departamento</a:t>
            </a:r>
            <a:br>
              <a:rPr lang="es-ES" sz="2667" kern="0" dirty="0"/>
            </a:br>
            <a:r>
              <a:rPr lang="es-ES" sz="2667" kern="0" dirty="0"/>
              <a:t>Control Interno Contable 2016</a:t>
            </a:r>
            <a:endParaRPr lang="es-ES" altLang="es-ES" sz="2667" kern="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1129755"/>
            <a:ext cx="624840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719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55577" y="49188"/>
            <a:ext cx="7776864" cy="949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p>
            <a:pPr algn="ctr"/>
            <a:r>
              <a:rPr lang="es-ES" sz="2400" dirty="0"/>
              <a:t>Calificación Promedio por Categorías de Municipios</a:t>
            </a:r>
            <a:br>
              <a:rPr lang="es-ES" sz="2400" dirty="0"/>
            </a:br>
            <a:r>
              <a:rPr lang="es-ES" sz="2400" dirty="0"/>
              <a:t>Control Interno Contable 2016</a:t>
            </a:r>
            <a:endParaRPr lang="es-ES" altLang="es-ES" sz="24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263" y="1273324"/>
            <a:ext cx="6465887"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0752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37</a:t>
            </a:fld>
            <a:endParaRPr lang="es-ES_tradnl" dirty="0"/>
          </a:p>
        </p:txBody>
      </p:sp>
      <p:grpSp>
        <p:nvGrpSpPr>
          <p:cNvPr id="5" name="Grupo 4"/>
          <p:cNvGrpSpPr/>
          <p:nvPr/>
        </p:nvGrpSpPr>
        <p:grpSpPr>
          <a:xfrm>
            <a:off x="611560" y="882547"/>
            <a:ext cx="7598194" cy="932923"/>
            <a:chOff x="598420" y="3567517"/>
            <a:chExt cx="8368499" cy="1703457"/>
          </a:xfrm>
        </p:grpSpPr>
        <p:grpSp>
          <p:nvGrpSpPr>
            <p:cNvPr id="6" name="Grupo 5"/>
            <p:cNvGrpSpPr/>
            <p:nvPr/>
          </p:nvGrpSpPr>
          <p:grpSpPr>
            <a:xfrm>
              <a:off x="796688" y="3567517"/>
              <a:ext cx="8170231" cy="1703457"/>
              <a:chOff x="796688" y="3567517"/>
              <a:chExt cx="8170231" cy="1703457"/>
            </a:xfrm>
          </p:grpSpPr>
          <p:sp>
            <p:nvSpPr>
              <p:cNvPr id="8" name="Forma libre 7"/>
              <p:cNvSpPr/>
              <p:nvPr/>
            </p:nvSpPr>
            <p:spPr>
              <a:xfrm>
                <a:off x="1934754" y="3567517"/>
                <a:ext cx="7032165" cy="1703457"/>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algn="just" defTabSz="666723">
                  <a:lnSpc>
                    <a:spcPct val="90000"/>
                  </a:lnSpc>
                  <a:spcAft>
                    <a:spcPct val="35000"/>
                  </a:spcAft>
                </a:pPr>
                <a:r>
                  <a:rPr lang="es-CO" altLang="es-CO" sz="1667" b="1" dirty="0">
                    <a:solidFill>
                      <a:schemeClr val="tx1"/>
                    </a:solidFill>
                  </a:rPr>
                  <a:t>Resolución 357 /2008.</a:t>
                </a:r>
                <a:r>
                  <a:rPr lang="es-CO" sz="1667" b="1" dirty="0"/>
                  <a:t> </a:t>
                </a:r>
                <a:r>
                  <a:rPr lang="es-CO" sz="1667" b="1" dirty="0">
                    <a:solidFill>
                      <a:schemeClr val="tx1"/>
                    </a:solidFill>
                  </a:rPr>
                  <a:t>Por la cual se adopta el procedimiento de control interno contable y de reporte del informe anual de evaluación a la Contaduría General de la Nación.</a:t>
                </a:r>
                <a:r>
                  <a:rPr lang="es-CO" altLang="es-CO" sz="1667" b="1" dirty="0">
                    <a:solidFill>
                      <a:schemeClr val="tx1"/>
                    </a:solidFill>
                  </a:rPr>
                  <a:t> </a:t>
                </a:r>
                <a:endParaRPr lang="es-CO" sz="1667" b="1" dirty="0">
                  <a:solidFill>
                    <a:schemeClr val="tx1"/>
                  </a:solidFill>
                </a:endParaRPr>
              </a:p>
            </p:txBody>
          </p:sp>
          <p:sp>
            <p:nvSpPr>
              <p:cNvPr id="9" name="Elipse 8"/>
              <p:cNvSpPr/>
              <p:nvPr/>
            </p:nvSpPr>
            <p:spPr>
              <a:xfrm>
                <a:off x="796688" y="3842923"/>
                <a:ext cx="1226663" cy="974936"/>
              </a:xfrm>
              <a:prstGeom prst="ellipse">
                <a:avLst/>
              </a:prstGeom>
              <a:ln>
                <a:solidFill>
                  <a:schemeClr val="accent2">
                    <a:lumMod val="75000"/>
                  </a:schemeClr>
                </a:solidFill>
              </a:ln>
            </p:spPr>
            <p:style>
              <a:lnRef idx="2">
                <a:schemeClr val="accent2">
                  <a:hueOff val="4681519"/>
                  <a:satOff val="-5839"/>
                  <a:lumOff val="13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7" name="Rectángulo 6"/>
            <p:cNvSpPr/>
            <p:nvPr/>
          </p:nvSpPr>
          <p:spPr>
            <a:xfrm>
              <a:off x="598420" y="3980777"/>
              <a:ext cx="1801327" cy="824121"/>
            </a:xfrm>
            <a:prstGeom prst="rect">
              <a:avLst/>
            </a:prstGeom>
          </p:spPr>
          <p:txBody>
            <a:bodyPr wrap="square">
              <a:spAutoFit/>
            </a:bodyPr>
            <a:lstStyle/>
            <a:p>
              <a:pPr lvl="0" algn="ctr"/>
              <a:r>
                <a:rPr lang="es-CO" altLang="es-CO" sz="2333" b="1" dirty="0">
                  <a:latin typeface="+mn-lt"/>
                </a:rPr>
                <a:t>2008</a:t>
              </a:r>
              <a:endParaRPr lang="es-CO" sz="2333" dirty="0">
                <a:latin typeface="+mn-lt"/>
              </a:endParaRPr>
            </a:p>
          </p:txBody>
        </p:sp>
      </p:grpSp>
      <p:sp>
        <p:nvSpPr>
          <p:cNvPr id="10" name="Forma libre 9"/>
          <p:cNvSpPr/>
          <p:nvPr/>
        </p:nvSpPr>
        <p:spPr>
          <a:xfrm>
            <a:off x="1811693" y="112133"/>
            <a:ext cx="6386480" cy="681368"/>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lvl="0" algn="ctr"/>
            <a:r>
              <a:rPr lang="es-CO" altLang="es-CO" sz="1500" b="1" dirty="0">
                <a:solidFill>
                  <a:schemeClr val="tx1"/>
                </a:solidFill>
              </a:rPr>
              <a:t>   </a:t>
            </a:r>
            <a:r>
              <a:rPr lang="es-CO" altLang="es-CO" sz="1667" b="1" dirty="0">
                <a:solidFill>
                  <a:schemeClr val="tx1"/>
                </a:solidFill>
              </a:rPr>
              <a:t>Resoluciones: 354 /2007     Adopta el RCP.                           355 /2007: Adopta el PGCP.   356 / 2007 Adopta el Manual de Procedimientos</a:t>
            </a:r>
          </a:p>
        </p:txBody>
      </p:sp>
      <p:sp>
        <p:nvSpPr>
          <p:cNvPr id="11" name="Forma libre 10"/>
          <p:cNvSpPr/>
          <p:nvPr/>
        </p:nvSpPr>
        <p:spPr>
          <a:xfrm>
            <a:off x="1811694" y="1863877"/>
            <a:ext cx="6386480" cy="376357"/>
          </a:xfrm>
          <a:custGeom>
            <a:avLst/>
            <a:gdLst>
              <a:gd name="connsiteX0" fmla="*/ 0 w 6000071"/>
              <a:gd name="connsiteY0" fmla="*/ 0 h 459684"/>
              <a:gd name="connsiteX1" fmla="*/ 6000071 w 6000071"/>
              <a:gd name="connsiteY1" fmla="*/ 0 h 459684"/>
              <a:gd name="connsiteX2" fmla="*/ 6000071 w 6000071"/>
              <a:gd name="connsiteY2" fmla="*/ 459684 h 459684"/>
              <a:gd name="connsiteX3" fmla="*/ 0 w 6000071"/>
              <a:gd name="connsiteY3" fmla="*/ 459684 h 459684"/>
              <a:gd name="connsiteX4" fmla="*/ 0 w 6000071"/>
              <a:gd name="connsiteY4" fmla="*/ 0 h 459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071" h="459684">
                <a:moveTo>
                  <a:pt x="0" y="0"/>
                </a:moveTo>
                <a:lnTo>
                  <a:pt x="6000071" y="0"/>
                </a:lnTo>
                <a:lnTo>
                  <a:pt x="6000071" y="459684"/>
                </a:lnTo>
                <a:lnTo>
                  <a:pt x="0" y="459684"/>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txBody>
          <a:bodyPr spcFirstLastPara="0" vert="horz" wrap="square" lIns="304063" tIns="38100" rIns="38100" bIns="38100" numCol="1" spcCol="1270" anchor="ctr" anchorCtr="0">
            <a:noAutofit/>
          </a:bodyPr>
          <a:lstStyle/>
          <a:p>
            <a:pPr lvl="0" algn="just"/>
            <a:r>
              <a:rPr lang="es-US" sz="1500" b="1" dirty="0">
                <a:solidFill>
                  <a:schemeClr val="tx1"/>
                </a:solidFill>
                <a:ea typeface="Verdana" panose="020B0604030504040204" pitchFamily="34" charset="0"/>
                <a:cs typeface="Verdana" panose="020B0604030504040204" pitchFamily="34" charset="0"/>
              </a:rPr>
              <a:t> </a:t>
            </a:r>
            <a:r>
              <a:rPr lang="es-US" sz="1583" b="1" dirty="0">
                <a:solidFill>
                  <a:schemeClr val="tx1"/>
                </a:solidFill>
                <a:ea typeface="Verdana" panose="020B0604030504040204" pitchFamily="34" charset="0"/>
                <a:cs typeface="Verdana" panose="020B0604030504040204" pitchFamily="34" charset="0"/>
              </a:rPr>
              <a:t>Expedición Ley 1314. Convergencia hacia Normas  Internacionales</a:t>
            </a:r>
            <a:r>
              <a:rPr lang="es-CO" sz="1583" b="1" dirty="0">
                <a:solidFill>
                  <a:schemeClr val="tx1"/>
                </a:solidFill>
                <a:ea typeface="Verdana" pitchFamily="34" charset="0"/>
                <a:cs typeface="Verdana" pitchFamily="34" charset="0"/>
              </a:rPr>
              <a:t>.</a:t>
            </a:r>
          </a:p>
        </p:txBody>
      </p:sp>
      <p:sp>
        <p:nvSpPr>
          <p:cNvPr id="12" name="Elipse 11"/>
          <p:cNvSpPr/>
          <p:nvPr/>
        </p:nvSpPr>
        <p:spPr>
          <a:xfrm>
            <a:off x="819788" y="1822401"/>
            <a:ext cx="1080120" cy="459307"/>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000" b="1" dirty="0"/>
              <a:t>2009</a:t>
            </a:r>
          </a:p>
        </p:txBody>
      </p:sp>
      <p:sp>
        <p:nvSpPr>
          <p:cNvPr id="13" name="Elipse 12"/>
          <p:cNvSpPr/>
          <p:nvPr/>
        </p:nvSpPr>
        <p:spPr>
          <a:xfrm>
            <a:off x="683568" y="135283"/>
            <a:ext cx="1176131" cy="556206"/>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2007</a:t>
            </a:r>
          </a:p>
        </p:txBody>
      </p:sp>
      <p:sp>
        <p:nvSpPr>
          <p:cNvPr id="14" name="Forma libre 13"/>
          <p:cNvSpPr/>
          <p:nvPr/>
        </p:nvSpPr>
        <p:spPr>
          <a:xfrm>
            <a:off x="1546058" y="3195622"/>
            <a:ext cx="3123302" cy="1272473"/>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1">
              <a:lumMod val="20000"/>
              <a:lumOff val="80000"/>
            </a:schemeClr>
          </a:solidFill>
          <a:ln>
            <a:solidFill>
              <a:schemeClr val="tx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CO" sz="1600" b="1" dirty="0">
                <a:solidFill>
                  <a:schemeClr val="tx1"/>
                </a:solidFill>
              </a:rPr>
              <a:t>Desarrollo de la Estrategia de Convergencia hacia Normas Internacionales NIIF - NICSP.</a:t>
            </a:r>
          </a:p>
          <a:p>
            <a:pPr algn="ctr" defTabSz="370402">
              <a:lnSpc>
                <a:spcPct val="90000"/>
              </a:lnSpc>
              <a:spcAft>
                <a:spcPct val="35000"/>
              </a:spcAft>
            </a:pPr>
            <a:r>
              <a:rPr lang="es-CO" sz="1600" b="1" dirty="0">
                <a:solidFill>
                  <a:schemeClr val="tx1"/>
                </a:solidFill>
              </a:rPr>
              <a:t>Se definen 3 Modelos de Contabilidad Pública</a:t>
            </a:r>
          </a:p>
        </p:txBody>
      </p:sp>
      <p:sp>
        <p:nvSpPr>
          <p:cNvPr id="15" name="Forma libre 14"/>
          <p:cNvSpPr/>
          <p:nvPr/>
        </p:nvSpPr>
        <p:spPr>
          <a:xfrm>
            <a:off x="5269427" y="2425453"/>
            <a:ext cx="3479035" cy="864096"/>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marL="285739" indent="-285739" algn="ctr" defTabSz="370402">
              <a:lnSpc>
                <a:spcPct val="90000"/>
              </a:lnSpc>
              <a:spcAft>
                <a:spcPct val="35000"/>
              </a:spcAft>
              <a:buAutoNum type="arabicPeriod"/>
            </a:pPr>
            <a:r>
              <a:rPr lang="es-MX" sz="1400" b="1" dirty="0">
                <a:solidFill>
                  <a:schemeClr val="tx1"/>
                </a:solidFill>
              </a:rPr>
              <a:t>Empresas Emisoras de Valores, o que Captan o Administran Ahorro del Público. </a:t>
            </a:r>
          </a:p>
          <a:p>
            <a:pPr algn="ctr" defTabSz="370402">
              <a:lnSpc>
                <a:spcPct val="90000"/>
              </a:lnSpc>
              <a:spcAft>
                <a:spcPct val="35000"/>
              </a:spcAft>
            </a:pPr>
            <a:r>
              <a:rPr lang="es-MX" sz="1400" b="1" dirty="0">
                <a:solidFill>
                  <a:schemeClr val="tx1"/>
                </a:solidFill>
              </a:rPr>
              <a:t>Res 743 del 23-12-2013</a:t>
            </a:r>
            <a:r>
              <a:rPr lang="es-MX" sz="1400" dirty="0">
                <a:solidFill>
                  <a:schemeClr val="tx1"/>
                </a:solidFill>
              </a:rPr>
              <a:t> </a:t>
            </a:r>
            <a:endParaRPr lang="es-CO" sz="1400" dirty="0">
              <a:solidFill>
                <a:schemeClr val="tx1"/>
              </a:solidFill>
            </a:endParaRPr>
          </a:p>
        </p:txBody>
      </p:sp>
      <p:grpSp>
        <p:nvGrpSpPr>
          <p:cNvPr id="19" name="Grupo 18"/>
          <p:cNvGrpSpPr/>
          <p:nvPr/>
        </p:nvGrpSpPr>
        <p:grpSpPr>
          <a:xfrm>
            <a:off x="-1" y="3537510"/>
            <a:ext cx="2089073" cy="2238400"/>
            <a:chOff x="3005299" y="510333"/>
            <a:chExt cx="2253351" cy="2638198"/>
          </a:xfrm>
        </p:grpSpPr>
        <p:sp>
          <p:nvSpPr>
            <p:cNvPr id="20" name="Rectángulo 19"/>
            <p:cNvSpPr/>
            <p:nvPr/>
          </p:nvSpPr>
          <p:spPr>
            <a:xfrm>
              <a:off x="3859125" y="1921766"/>
              <a:ext cx="1399525" cy="12267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ángulo 20"/>
            <p:cNvSpPr/>
            <p:nvPr/>
          </p:nvSpPr>
          <p:spPr>
            <a:xfrm>
              <a:off x="3005299" y="510333"/>
              <a:ext cx="1670823" cy="544122"/>
            </a:xfrm>
            <a:prstGeom prst="rect">
              <a:avLst/>
            </a:prstGeom>
          </p:spPr>
          <p:txBody>
            <a:bodyPr wrap="square">
              <a:spAutoFit/>
            </a:bodyPr>
            <a:lstStyle/>
            <a:p>
              <a:pPr algn="ctr"/>
              <a:r>
                <a:rPr lang="es-CO" sz="2400" b="1" dirty="0"/>
                <a:t>2010-2013</a:t>
              </a:r>
            </a:p>
          </p:txBody>
        </p:sp>
      </p:grpSp>
      <p:sp>
        <p:nvSpPr>
          <p:cNvPr id="24" name="CuadroTexto 23"/>
          <p:cNvSpPr txBox="1"/>
          <p:nvPr/>
        </p:nvSpPr>
        <p:spPr>
          <a:xfrm>
            <a:off x="4678503" y="3577580"/>
            <a:ext cx="590923" cy="338554"/>
          </a:xfrm>
          <a:prstGeom prst="rect">
            <a:avLst/>
          </a:prstGeom>
          <a:noFill/>
        </p:spPr>
        <p:txBody>
          <a:bodyPr wrap="square" rtlCol="0">
            <a:spAutoFit/>
          </a:bodyPr>
          <a:lstStyle/>
          <a:p>
            <a:pPr algn="ctr"/>
            <a:r>
              <a:rPr lang="es-CO" sz="1600" b="1" dirty="0">
                <a:solidFill>
                  <a:schemeClr val="accent2">
                    <a:lumMod val="75000"/>
                  </a:schemeClr>
                </a:solidFill>
              </a:rPr>
              <a:t>2016</a:t>
            </a:r>
            <a:endParaRPr lang="es-ES" sz="1600" b="1" dirty="0">
              <a:solidFill>
                <a:schemeClr val="accent2">
                  <a:lumMod val="75000"/>
                </a:schemeClr>
              </a:solidFill>
            </a:endParaRPr>
          </a:p>
        </p:txBody>
      </p:sp>
      <p:sp>
        <p:nvSpPr>
          <p:cNvPr id="25" name="Rectángulo 24"/>
          <p:cNvSpPr/>
          <p:nvPr/>
        </p:nvSpPr>
        <p:spPr bwMode="auto">
          <a:xfrm rot="156754">
            <a:off x="5557307" y="4002454"/>
            <a:ext cx="2813102" cy="730598"/>
          </a:xfrm>
          <a:prstGeom prst="rect">
            <a:avLst/>
          </a:prstGeom>
          <a:solidFill>
            <a:srgbClr val="FFFFFF"/>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6" name="Forma libre 25"/>
          <p:cNvSpPr/>
          <p:nvPr/>
        </p:nvSpPr>
        <p:spPr>
          <a:xfrm>
            <a:off x="4715133" y="3764671"/>
            <a:ext cx="504939" cy="388973"/>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7" rIns="503663" bIns="-3247" numCol="1" spcCol="1270" anchor="ctr" anchorCtr="0">
            <a:noAutofit/>
          </a:bodyPr>
          <a:lstStyle/>
          <a:p>
            <a:pPr algn="ctr" defTabSz="185201">
              <a:lnSpc>
                <a:spcPct val="90000"/>
              </a:lnSpc>
              <a:spcAft>
                <a:spcPct val="35000"/>
              </a:spcAft>
            </a:pPr>
            <a:endParaRPr lang="es-CO" sz="417"/>
          </a:p>
        </p:txBody>
      </p:sp>
      <p:sp>
        <p:nvSpPr>
          <p:cNvPr id="27" name="Forma libre 26"/>
          <p:cNvSpPr/>
          <p:nvPr/>
        </p:nvSpPr>
        <p:spPr>
          <a:xfrm rot="8423651">
            <a:off x="4548008" y="2883574"/>
            <a:ext cx="777936" cy="173878"/>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
        <p:nvSpPr>
          <p:cNvPr id="28" name="CuadroTexto 27"/>
          <p:cNvSpPr txBox="1"/>
          <p:nvPr/>
        </p:nvSpPr>
        <p:spPr>
          <a:xfrm>
            <a:off x="4344860" y="2535549"/>
            <a:ext cx="915424" cy="369332"/>
          </a:xfrm>
          <a:prstGeom prst="rect">
            <a:avLst/>
          </a:prstGeom>
          <a:noFill/>
        </p:spPr>
        <p:txBody>
          <a:bodyPr wrap="square" rtlCol="0">
            <a:spAutoFit/>
          </a:bodyPr>
          <a:lstStyle/>
          <a:p>
            <a:pPr algn="ctr"/>
            <a:r>
              <a:rPr lang="es-CO" sz="1800" b="1" dirty="0">
                <a:solidFill>
                  <a:schemeClr val="accent2">
                    <a:lumMod val="75000"/>
                  </a:schemeClr>
                </a:solidFill>
              </a:rPr>
              <a:t>2015</a:t>
            </a:r>
            <a:endParaRPr lang="es-ES" sz="1800" b="1" dirty="0">
              <a:solidFill>
                <a:schemeClr val="accent2">
                  <a:lumMod val="75000"/>
                </a:schemeClr>
              </a:solidFill>
            </a:endParaRPr>
          </a:p>
        </p:txBody>
      </p:sp>
      <p:sp>
        <p:nvSpPr>
          <p:cNvPr id="29" name="CuadroTexto 28"/>
          <p:cNvSpPr txBox="1"/>
          <p:nvPr/>
        </p:nvSpPr>
        <p:spPr>
          <a:xfrm>
            <a:off x="4617147" y="4823202"/>
            <a:ext cx="590923" cy="338554"/>
          </a:xfrm>
          <a:prstGeom prst="rect">
            <a:avLst/>
          </a:prstGeom>
          <a:noFill/>
        </p:spPr>
        <p:txBody>
          <a:bodyPr wrap="square" rtlCol="0">
            <a:spAutoFit/>
          </a:bodyPr>
          <a:lstStyle/>
          <a:p>
            <a:pPr algn="ctr"/>
            <a:r>
              <a:rPr lang="es-CO" sz="1600" b="1" dirty="0">
                <a:solidFill>
                  <a:schemeClr val="accent6">
                    <a:lumMod val="75000"/>
                  </a:schemeClr>
                </a:solidFill>
              </a:rPr>
              <a:t>2017</a:t>
            </a:r>
            <a:endParaRPr lang="es-ES" sz="1600" b="1" dirty="0">
              <a:solidFill>
                <a:schemeClr val="accent6">
                  <a:lumMod val="75000"/>
                </a:schemeClr>
              </a:solidFill>
            </a:endParaRPr>
          </a:p>
        </p:txBody>
      </p:sp>
      <p:sp>
        <p:nvSpPr>
          <p:cNvPr id="30" name="Forma libre 29"/>
          <p:cNvSpPr/>
          <p:nvPr/>
        </p:nvSpPr>
        <p:spPr>
          <a:xfrm>
            <a:off x="5269426" y="3454761"/>
            <a:ext cx="3479037" cy="967918"/>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400" b="1" dirty="0">
                <a:solidFill>
                  <a:schemeClr val="tx1"/>
                </a:solidFill>
              </a:rPr>
              <a:t>2. Empresas no Emisoras de Valores, o que no Captan o Administran Ahorro del Público. </a:t>
            </a:r>
          </a:p>
          <a:p>
            <a:pPr algn="ctr" defTabSz="370402">
              <a:lnSpc>
                <a:spcPct val="90000"/>
              </a:lnSpc>
              <a:spcAft>
                <a:spcPct val="35000"/>
              </a:spcAft>
            </a:pPr>
            <a:r>
              <a:rPr lang="es-MX" sz="1400" b="1" dirty="0">
                <a:solidFill>
                  <a:schemeClr val="tx1"/>
                </a:solidFill>
              </a:rPr>
              <a:t>Res 414 del 18-09-2014  </a:t>
            </a:r>
            <a:endParaRPr lang="es-CO" sz="1400" b="1" dirty="0">
              <a:solidFill>
                <a:schemeClr val="tx1"/>
              </a:solidFill>
            </a:endParaRPr>
          </a:p>
        </p:txBody>
      </p:sp>
      <p:sp>
        <p:nvSpPr>
          <p:cNvPr id="31" name="Forma libre 30"/>
          <p:cNvSpPr/>
          <p:nvPr/>
        </p:nvSpPr>
        <p:spPr>
          <a:xfrm>
            <a:off x="5292079" y="4607401"/>
            <a:ext cx="3456383" cy="554355"/>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400" b="1" dirty="0">
                <a:solidFill>
                  <a:schemeClr val="tx1"/>
                </a:solidFill>
              </a:rPr>
              <a:t>3. Entidades de Gobierno. </a:t>
            </a:r>
          </a:p>
          <a:p>
            <a:pPr algn="ctr" defTabSz="370402">
              <a:lnSpc>
                <a:spcPct val="90000"/>
              </a:lnSpc>
              <a:spcAft>
                <a:spcPct val="35000"/>
              </a:spcAft>
            </a:pPr>
            <a:r>
              <a:rPr lang="es-MX" sz="1400" b="1" dirty="0">
                <a:solidFill>
                  <a:schemeClr val="tx1"/>
                </a:solidFill>
              </a:rPr>
              <a:t>Res 533 de 08-10-2015  </a:t>
            </a:r>
            <a:endParaRPr lang="es-ES" sz="1400" b="1" dirty="0">
              <a:solidFill>
                <a:schemeClr val="tx1"/>
              </a:solidFill>
            </a:endParaRPr>
          </a:p>
        </p:txBody>
      </p:sp>
      <p:sp>
        <p:nvSpPr>
          <p:cNvPr id="32" name="Forma libre 31"/>
          <p:cNvSpPr/>
          <p:nvPr/>
        </p:nvSpPr>
        <p:spPr>
          <a:xfrm rot="12330817">
            <a:off x="4622167" y="4480878"/>
            <a:ext cx="714853" cy="99740"/>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Tree>
    <p:extLst>
      <p:ext uri="{BB962C8B-B14F-4D97-AF65-F5344CB8AC3E}">
        <p14:creationId xmlns:p14="http://schemas.microsoft.com/office/powerpoint/2010/main" val="3706150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38</a:t>
            </a:fld>
            <a:endParaRPr lang="es-ES_tradnl" dirty="0"/>
          </a:p>
        </p:txBody>
      </p:sp>
      <p:sp>
        <p:nvSpPr>
          <p:cNvPr id="5" name="Forma libre 4"/>
          <p:cNvSpPr/>
          <p:nvPr/>
        </p:nvSpPr>
        <p:spPr>
          <a:xfrm>
            <a:off x="1850048" y="31957"/>
            <a:ext cx="6754400" cy="3780420"/>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38115" indent="-238115">
              <a:buFont typeface="Wingdings" panose="05000000000000000000" pitchFamily="2" charset="2"/>
              <a:buChar char="ü"/>
            </a:pPr>
            <a:r>
              <a:rPr lang="es-CO" altLang="es-CO" sz="1500" b="1" dirty="0">
                <a:solidFill>
                  <a:schemeClr val="tx1"/>
                </a:solidFill>
              </a:rPr>
              <a:t>   </a:t>
            </a:r>
            <a:r>
              <a:rPr lang="es-CO" altLang="es-CO" sz="1917" b="1" dirty="0">
                <a:solidFill>
                  <a:schemeClr val="tx1"/>
                </a:solidFill>
              </a:rPr>
              <a:t>TRABAJOS CONJUNTOS DAFP - CGN. </a:t>
            </a:r>
          </a:p>
          <a:p>
            <a:pPr lvl="0" algn="ctr"/>
            <a:r>
              <a:rPr lang="es-CO" altLang="es-CO" sz="1917" b="1" dirty="0">
                <a:solidFill>
                  <a:schemeClr val="tx1"/>
                </a:solidFill>
              </a:rPr>
              <a:t>SOCIALIZACIÓN PROYECTO MODIFICACIÓN RESOLUCIÓN 357/ 2008:</a:t>
            </a:r>
          </a:p>
          <a:p>
            <a:pPr lvl="0" algn="ctr"/>
            <a:endParaRPr lang="es-CO" altLang="es-CO" sz="1917" b="1" dirty="0">
              <a:solidFill>
                <a:schemeClr val="tx1"/>
              </a:solidFill>
            </a:endParaRPr>
          </a:p>
          <a:p>
            <a:pPr marL="238115" indent="-238115">
              <a:buFont typeface="Wingdings" panose="05000000000000000000" pitchFamily="2" charset="2"/>
              <a:buChar char="Ø"/>
            </a:pPr>
            <a:r>
              <a:rPr lang="es-CO" sz="1917" b="1" dirty="0">
                <a:solidFill>
                  <a:schemeClr val="tx1"/>
                </a:solidFill>
              </a:rPr>
              <a:t>MIEMBROS CONSEJO ASESOR DEL GOBIERNO NACIONAL EN MATERIA DE  CONTROL INTERNO</a:t>
            </a:r>
          </a:p>
          <a:p>
            <a:pPr marL="238115" indent="-238115">
              <a:buFont typeface="Wingdings" panose="05000000000000000000" pitchFamily="2" charset="2"/>
              <a:buChar char="Ø"/>
            </a:pPr>
            <a:r>
              <a:rPr lang="es-CO" sz="1917" b="1" dirty="0">
                <a:solidFill>
                  <a:schemeClr val="tx1"/>
                </a:solidFill>
              </a:rPr>
              <a:t>CONTRALORÍA GENERAL DE LA REPÚBLICA </a:t>
            </a:r>
          </a:p>
          <a:p>
            <a:pPr marL="238115" indent="-238115">
              <a:buFont typeface="Wingdings" panose="05000000000000000000" pitchFamily="2" charset="2"/>
              <a:buChar char="Ø"/>
            </a:pPr>
            <a:r>
              <a:rPr lang="es-CO" sz="1917" b="1" dirty="0">
                <a:solidFill>
                  <a:schemeClr val="tx1"/>
                </a:solidFill>
              </a:rPr>
              <a:t>CICI NACIONAL. CICI REGIONALES</a:t>
            </a:r>
          </a:p>
          <a:p>
            <a:pPr marL="238115" indent="-238115">
              <a:buFont typeface="Wingdings" panose="05000000000000000000" pitchFamily="2" charset="2"/>
              <a:buChar char="Ø"/>
            </a:pPr>
            <a:r>
              <a:rPr lang="es-CO" sz="1917" b="1" dirty="0">
                <a:solidFill>
                  <a:schemeClr val="tx1"/>
                </a:solidFill>
              </a:rPr>
              <a:t>REGULADOS</a:t>
            </a:r>
          </a:p>
          <a:p>
            <a:pPr marL="238115" indent="-238115">
              <a:buFont typeface="Wingdings" panose="05000000000000000000" pitchFamily="2" charset="2"/>
              <a:buChar char="Ø"/>
            </a:pPr>
            <a:r>
              <a:rPr lang="es-CO" sz="1917" b="1" dirty="0">
                <a:solidFill>
                  <a:schemeClr val="tx1"/>
                </a:solidFill>
              </a:rPr>
              <a:t>PÁGINA WEB CGN</a:t>
            </a:r>
          </a:p>
        </p:txBody>
      </p:sp>
      <p:sp>
        <p:nvSpPr>
          <p:cNvPr id="6" name="Elipse 5"/>
          <p:cNvSpPr/>
          <p:nvPr/>
        </p:nvSpPr>
        <p:spPr>
          <a:xfrm>
            <a:off x="779466" y="1237320"/>
            <a:ext cx="1226362" cy="960107"/>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20142015</a:t>
            </a:r>
          </a:p>
        </p:txBody>
      </p:sp>
      <p:sp>
        <p:nvSpPr>
          <p:cNvPr id="7" name="Elipse 6"/>
          <p:cNvSpPr/>
          <p:nvPr/>
        </p:nvSpPr>
        <p:spPr>
          <a:xfrm>
            <a:off x="731574" y="3937620"/>
            <a:ext cx="1447001" cy="840093"/>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2016</a:t>
            </a:r>
          </a:p>
        </p:txBody>
      </p:sp>
      <p:sp>
        <p:nvSpPr>
          <p:cNvPr id="8" name="Forma libre 7"/>
          <p:cNvSpPr/>
          <p:nvPr/>
        </p:nvSpPr>
        <p:spPr>
          <a:xfrm>
            <a:off x="1850048" y="3753221"/>
            <a:ext cx="6754400" cy="1384533"/>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85739" indent="-285739" algn="just" defTabSz="666723">
              <a:lnSpc>
                <a:spcPct val="90000"/>
              </a:lnSpc>
              <a:spcAft>
                <a:spcPct val="35000"/>
              </a:spcAft>
              <a:buFont typeface="Wingdings" panose="05000000000000000000" pitchFamily="2" charset="2"/>
              <a:buChar char="ü"/>
            </a:pPr>
            <a:endParaRPr lang="es-CO" altLang="es-CO" sz="1667" b="1" dirty="0">
              <a:solidFill>
                <a:schemeClr val="tx1"/>
              </a:solidFill>
            </a:endParaRP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CONSOLIDACIÓN RECOMENDACIONES AL PROYECTO</a:t>
            </a: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EXPEDICIÓN RESOLUCIÓN 193 / 2016                </a:t>
            </a:r>
          </a:p>
          <a:p>
            <a:pPr algn="just" defTabSz="666723">
              <a:lnSpc>
                <a:spcPct val="90000"/>
              </a:lnSpc>
              <a:spcAft>
                <a:spcPct val="35000"/>
              </a:spcAft>
            </a:pPr>
            <a:r>
              <a:rPr lang="es-CO" altLang="es-CO" sz="2000" b="1" dirty="0">
                <a:solidFill>
                  <a:schemeClr val="tx1"/>
                </a:solidFill>
              </a:rPr>
              <a:t>         Deroga 357 / 2008</a:t>
            </a:r>
          </a:p>
          <a:p>
            <a:pPr algn="just" defTabSz="666723">
              <a:lnSpc>
                <a:spcPct val="90000"/>
              </a:lnSpc>
              <a:spcAft>
                <a:spcPct val="35000"/>
              </a:spcAft>
            </a:pPr>
            <a:endParaRPr lang="es-CO" sz="1667" b="1" dirty="0">
              <a:solidFill>
                <a:schemeClr val="tx1"/>
              </a:solidFill>
            </a:endParaRPr>
          </a:p>
        </p:txBody>
      </p:sp>
      <p:sp>
        <p:nvSpPr>
          <p:cNvPr id="9" name="Flecha a la derecha con bandas 8"/>
          <p:cNvSpPr/>
          <p:nvPr/>
        </p:nvSpPr>
        <p:spPr bwMode="auto">
          <a:xfrm>
            <a:off x="6372200" y="4262603"/>
            <a:ext cx="1824479" cy="395098"/>
          </a:xfrm>
          <a:prstGeom prst="stripedRightArrow">
            <a:avLst/>
          </a:prstGeom>
          <a:solidFill>
            <a:srgbClr val="1B369A"/>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21207233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39</a:t>
            </a:fld>
            <a:endParaRPr lang="es-ES_tradnl" dirty="0"/>
          </a:p>
        </p:txBody>
      </p:sp>
      <p:pic>
        <p:nvPicPr>
          <p:cNvPr id="5" name="4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1201315"/>
            <a:ext cx="3086411" cy="4320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Proceso"/>
          <p:cNvSpPr/>
          <p:nvPr/>
        </p:nvSpPr>
        <p:spPr bwMode="auto">
          <a:xfrm>
            <a:off x="323528" y="337220"/>
            <a:ext cx="3240360"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357 de 2008</a:t>
            </a:r>
          </a:p>
        </p:txBody>
      </p:sp>
      <p:sp>
        <p:nvSpPr>
          <p:cNvPr id="8" name="7 Flecha abajo"/>
          <p:cNvSpPr/>
          <p:nvPr/>
        </p:nvSpPr>
        <p:spPr bwMode="auto">
          <a:xfrm>
            <a:off x="1711104" y="913286"/>
            <a:ext cx="484632" cy="216022"/>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9" name="8 Proceso"/>
          <p:cNvSpPr/>
          <p:nvPr/>
        </p:nvSpPr>
        <p:spPr bwMode="auto">
          <a:xfrm>
            <a:off x="5591890" y="337220"/>
            <a:ext cx="3156574"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5189520" y="1602814"/>
            <a:ext cx="3949533" cy="31683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Flecha derecha"/>
          <p:cNvSpPr/>
          <p:nvPr/>
        </p:nvSpPr>
        <p:spPr bwMode="auto">
          <a:xfrm>
            <a:off x="3779912" y="2785492"/>
            <a:ext cx="1584176" cy="720080"/>
          </a:xfrm>
          <a:prstGeom prst="right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2" name="7 Flecha abajo"/>
          <p:cNvSpPr/>
          <p:nvPr/>
        </p:nvSpPr>
        <p:spPr bwMode="auto">
          <a:xfrm>
            <a:off x="6825740" y="913286"/>
            <a:ext cx="484632" cy="216022"/>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07128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31"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par>
                          <p:cTn id="34" fill="hold">
                            <p:stCondLst>
                              <p:cond delay="3000"/>
                            </p:stCondLst>
                            <p:childTnLst>
                              <p:par>
                                <p:cTn id="35" presetID="31"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a:t>
            </a:fld>
            <a:endParaRPr lang="es-ES_tradnl" dirty="0"/>
          </a:p>
        </p:txBody>
      </p:sp>
      <p:sp>
        <p:nvSpPr>
          <p:cNvPr id="5" name="4 Rectángulo"/>
          <p:cNvSpPr/>
          <p:nvPr/>
        </p:nvSpPr>
        <p:spPr>
          <a:xfrm>
            <a:off x="2682700" y="265212"/>
            <a:ext cx="3778599" cy="461665"/>
          </a:xfrm>
          <a:prstGeom prst="rect">
            <a:avLst/>
          </a:prstGeom>
        </p:spPr>
        <p:txBody>
          <a:bodyPr wrap="none">
            <a:spAutoFit/>
          </a:bodyPr>
          <a:lstStyle/>
          <a:p>
            <a:pPr algn="ctr"/>
            <a:r>
              <a:rPr lang="es-CO" sz="2400" dirty="0">
                <a:solidFill>
                  <a:schemeClr val="bg1"/>
                </a:solidFill>
                <a:latin typeface="Times New Roman" pitchFamily="18" charset="0"/>
              </a:rPr>
              <a:t>Responsabilidad Empresarial</a:t>
            </a:r>
          </a:p>
        </p:txBody>
      </p:sp>
      <p:sp>
        <p:nvSpPr>
          <p:cNvPr id="6" name="5 Rectángulo"/>
          <p:cNvSpPr/>
          <p:nvPr/>
        </p:nvSpPr>
        <p:spPr bwMode="auto">
          <a:xfrm>
            <a:off x="1043608" y="121196"/>
            <a:ext cx="6120680" cy="45720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CO" sz="2800" dirty="0">
                <a:solidFill>
                  <a:schemeClr val="bg1"/>
                </a:solidFill>
                <a:latin typeface="Times New Roman" pitchFamily="18" charset="0"/>
              </a:rPr>
              <a:t>Responsabilidad Empresarial - RE</a:t>
            </a:r>
          </a:p>
        </p:txBody>
      </p:sp>
      <p:sp>
        <p:nvSpPr>
          <p:cNvPr id="7" name="6 Rectángulo"/>
          <p:cNvSpPr/>
          <p:nvPr/>
        </p:nvSpPr>
        <p:spPr>
          <a:xfrm>
            <a:off x="-36512" y="2569468"/>
            <a:ext cx="7686947" cy="3262432"/>
          </a:xfrm>
          <a:prstGeom prst="rect">
            <a:avLst/>
          </a:prstGeom>
        </p:spPr>
        <p:txBody>
          <a:bodyPr wrap="square">
            <a:spAutoFit/>
          </a:bodyPr>
          <a:lstStyle/>
          <a:p>
            <a:pPr algn="just"/>
            <a:r>
              <a:rPr lang="es-CO" sz="2400" dirty="0"/>
              <a:t>La </a:t>
            </a:r>
            <a:r>
              <a:rPr lang="es-CO" sz="2400" b="1" dirty="0"/>
              <a:t>responsabilidad social corporativa (RSC)</a:t>
            </a:r>
            <a:r>
              <a:rPr lang="es-CO" sz="2400" dirty="0"/>
              <a:t> llamada también </a:t>
            </a:r>
            <a:r>
              <a:rPr lang="es-CO" sz="2400" b="1" dirty="0"/>
              <a:t>responsabilidad social empresarial (RSE)</a:t>
            </a:r>
            <a:r>
              <a:rPr lang="es-CO" sz="2400" dirty="0"/>
              <a:t> o </a:t>
            </a:r>
            <a:r>
              <a:rPr lang="es-CO" sz="2400" b="1" dirty="0"/>
              <a:t>inversión socialmente responsable</a:t>
            </a:r>
            <a:r>
              <a:rPr lang="es-CO" sz="2400" dirty="0"/>
              <a:t>, es la contribución activa y voluntaria al mejoramiento social, económico y ambiental por parte de las empresas, generalmente con el objetivo de mejorar su situación competitiva, valorativa y su valor agregado. El sistema de evaluación de desempeño conjunto de la organización en estas áreas es conocido como el triple resultado.</a:t>
            </a:r>
          </a:p>
          <a:p>
            <a:pPr algn="just"/>
            <a:endParaRPr lang="es-CO" sz="140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94063" y="581595"/>
            <a:ext cx="2554287" cy="198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0435" y="1417414"/>
            <a:ext cx="1493566"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940484"/>
      </p:ext>
    </p:extLst>
  </p:cSld>
  <p:clrMapOvr>
    <a:masterClrMapping/>
  </p:clrMapOvr>
  <p:transition spd="slow">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40</a:t>
            </a:fld>
            <a:endParaRPr lang="es-ES_tradnl" dirty="0"/>
          </a:p>
        </p:txBody>
      </p:sp>
      <p:sp>
        <p:nvSpPr>
          <p:cNvPr id="6" name="CuadroTexto 5"/>
          <p:cNvSpPr txBox="1"/>
          <p:nvPr/>
        </p:nvSpPr>
        <p:spPr>
          <a:xfrm>
            <a:off x="3563888" y="468744"/>
            <a:ext cx="5400600" cy="4524315"/>
          </a:xfrm>
          <a:prstGeom prst="rect">
            <a:avLst/>
          </a:prstGeom>
          <a:noFill/>
        </p:spPr>
        <p:txBody>
          <a:bodyPr wrap="square" rtlCol="0" anchor="ctr">
            <a:spAutoFit/>
          </a:bodyPr>
          <a:lstStyle/>
          <a:p>
            <a:pPr algn="just"/>
            <a:r>
              <a:rPr lang="es-CO" sz="2400" b="1" dirty="0">
                <a:latin typeface="+mn-lt"/>
              </a:rPr>
              <a:t>“Este Procedimiento orienta a los responsables de la información financiera de las entidades en la realización de las gestiones administrativas necesarias para garantizar la producción de información financiera que cumpla con las características fundamentales de relevancia y representación fiel a que se refieren los marcos conceptuales de los marcos normativos incorporados en el Régimen de Contabilidad Pública.”</a:t>
            </a:r>
          </a:p>
        </p:txBody>
      </p:sp>
      <p:sp>
        <p:nvSpPr>
          <p:cNvPr id="8" name="7 Proceso"/>
          <p:cNvSpPr/>
          <p:nvPr/>
        </p:nvSpPr>
        <p:spPr bwMode="auto">
          <a:xfrm>
            <a:off x="125413" y="326317"/>
            <a:ext cx="3294459" cy="442951"/>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228477" y="1825329"/>
            <a:ext cx="3840313" cy="2736304"/>
          </a:xfrm>
          <a:prstGeom prst="rect">
            <a:avLst/>
          </a:prstGeom>
          <a:no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 name="7 Flecha abajo"/>
          <p:cNvSpPr/>
          <p:nvPr/>
        </p:nvSpPr>
        <p:spPr bwMode="auto">
          <a:xfrm>
            <a:off x="1495080" y="841276"/>
            <a:ext cx="484632" cy="360040"/>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5312159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 calcmode="lin" valueType="num">
                                      <p:cBhvr>
                                        <p:cTn id="13" dur="1000" fill="hold"/>
                                        <p:tgtEl>
                                          <p:spTgt spid="1026"/>
                                        </p:tgtEl>
                                        <p:attrNameLst>
                                          <p:attrName>style.rotation</p:attrName>
                                        </p:attrNameLst>
                                      </p:cBhvr>
                                      <p:tavLst>
                                        <p:tav tm="0">
                                          <p:val>
                                            <p:fltVal val="90"/>
                                          </p:val>
                                        </p:tav>
                                        <p:tav tm="100000">
                                          <p:val>
                                            <p:fltVal val="0"/>
                                          </p:val>
                                        </p:tav>
                                      </p:tavLst>
                                    </p:anim>
                                    <p:animEffect transition="in" filter="fade">
                                      <p:cBhvr>
                                        <p:cTn id="14" dur="1000"/>
                                        <p:tgtEl>
                                          <p:spTgt spid="1026"/>
                                        </p:tgtEl>
                                      </p:cBhvr>
                                    </p:animEffect>
                                  </p:childTnLst>
                                </p:cTn>
                              </p:par>
                            </p:childTnLst>
                          </p:cTn>
                        </p:par>
                        <p:par>
                          <p:cTn id="15" fill="hold">
                            <p:stCondLst>
                              <p:cond delay="3000"/>
                            </p:stCondLst>
                            <p:childTnLst>
                              <p:par>
                                <p:cTn id="16" presetID="8"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par>
                          <p:cTn id="19" fill="hold">
                            <p:stCondLst>
                              <p:cond delay="50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2"/>
          <p:cNvSpPr>
            <a:spLocks noGrp="1"/>
          </p:cNvSpPr>
          <p:nvPr>
            <p:ph type="ctrTitle"/>
          </p:nvPr>
        </p:nvSpPr>
        <p:spPr>
          <a:xfrm>
            <a:off x="149724" y="241211"/>
            <a:ext cx="8742957" cy="816089"/>
          </a:xfrm>
        </p:spPr>
        <p:txBody>
          <a:bodyPr/>
          <a:lstStyle/>
          <a:p>
            <a:r>
              <a:rPr lang="es-CO" dirty="0"/>
              <a:t>Evaluación de Control Interno Contable (Res 357)</a:t>
            </a:r>
          </a:p>
        </p:txBody>
      </p:sp>
      <p:sp>
        <p:nvSpPr>
          <p:cNvPr id="16" name="1 Título"/>
          <p:cNvSpPr txBox="1">
            <a:spLocks/>
          </p:cNvSpPr>
          <p:nvPr/>
        </p:nvSpPr>
        <p:spPr bwMode="auto">
          <a:xfrm>
            <a:off x="-108520" y="913284"/>
            <a:ext cx="9073008" cy="160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84188">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s-ES" sz="2400" b="1" u="sng" dirty="0">
                <a:solidFill>
                  <a:schemeClr val="tx2"/>
                </a:solidFill>
                <a:latin typeface="Calibri" panose="020F0502020204030204" pitchFamily="34" charset="0"/>
              </a:rPr>
              <a:t>FORMULARIO</a:t>
            </a:r>
            <a:r>
              <a:rPr lang="es-ES" sz="2400" b="1" dirty="0">
                <a:solidFill>
                  <a:schemeClr val="tx2"/>
                </a:solidFill>
                <a:latin typeface="Calibri" panose="020F0502020204030204" pitchFamily="34" charset="0"/>
              </a:rPr>
              <a:t>:</a:t>
            </a:r>
          </a:p>
          <a:p>
            <a:pPr eaLnBrk="1" hangingPunct="1"/>
            <a:r>
              <a:rPr lang="es-ES" sz="2400" dirty="0">
                <a:latin typeface="Calibri" panose="020F0502020204030204" pitchFamily="34" charset="0"/>
              </a:rPr>
              <a:t>      </a:t>
            </a:r>
            <a:r>
              <a:rPr lang="es-ES" sz="2400" b="1" dirty="0">
                <a:latin typeface="Calibri" panose="020F0502020204030204" pitchFamily="34" charset="0"/>
              </a:rPr>
              <a:t>CGN2007_CONTROL_INTERNO_CONTABLE</a:t>
            </a:r>
          </a:p>
          <a:p>
            <a:pPr eaLnBrk="1" hangingPunct="1"/>
            <a:r>
              <a:rPr lang="es-ES" sz="2400" b="1" u="sng" dirty="0">
                <a:solidFill>
                  <a:schemeClr val="tx2"/>
                </a:solidFill>
                <a:latin typeface="Calibri" panose="020F0502020204030204" pitchFamily="34" charset="0"/>
              </a:rPr>
              <a:t>CONFORMADO</a:t>
            </a:r>
            <a:r>
              <a:rPr lang="es-ES" sz="2400" b="1" dirty="0">
                <a:solidFill>
                  <a:schemeClr val="tx2"/>
                </a:solidFill>
                <a:latin typeface="Calibri" panose="020F0502020204030204" pitchFamily="34" charset="0"/>
              </a:rPr>
              <a:t>:</a:t>
            </a:r>
          </a:p>
          <a:p>
            <a:pPr eaLnBrk="1" hangingPunct="1"/>
            <a:r>
              <a:rPr lang="es-ES" sz="2400" dirty="0">
                <a:latin typeface="Calibri" panose="020F0502020204030204" pitchFamily="34" charset="0"/>
              </a:rPr>
              <a:t>      </a:t>
            </a:r>
            <a:r>
              <a:rPr lang="es-ES" sz="2400" b="1" dirty="0">
                <a:latin typeface="Calibri" panose="020F0502020204030204" pitchFamily="34" charset="0"/>
              </a:rPr>
              <a:t>3 etapas del proceso contable, 9 subgrupos y 62 preguntas</a:t>
            </a:r>
          </a:p>
        </p:txBody>
      </p:sp>
      <p:pic>
        <p:nvPicPr>
          <p:cNvPr id="1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204" y="2521933"/>
            <a:ext cx="6192911" cy="191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12 Rectángulo redondeado"/>
          <p:cNvSpPr/>
          <p:nvPr/>
        </p:nvSpPr>
        <p:spPr>
          <a:xfrm>
            <a:off x="107504" y="4945732"/>
            <a:ext cx="1295400"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Calificación Actividad</a:t>
            </a:r>
          </a:p>
        </p:txBody>
      </p:sp>
      <p:sp>
        <p:nvSpPr>
          <p:cNvPr id="20" name="13 Rectángulo redondeado"/>
          <p:cNvSpPr/>
          <p:nvPr/>
        </p:nvSpPr>
        <p:spPr>
          <a:xfrm>
            <a:off x="1547664" y="4801716"/>
            <a:ext cx="1584325"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Observaciones</a:t>
            </a:r>
          </a:p>
        </p:txBody>
      </p:sp>
      <p:sp>
        <p:nvSpPr>
          <p:cNvPr id="21" name="14 Rectángulo redondeado"/>
          <p:cNvSpPr/>
          <p:nvPr/>
        </p:nvSpPr>
        <p:spPr>
          <a:xfrm>
            <a:off x="3275856" y="4657700"/>
            <a:ext cx="1763712"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Promedio por Actividad</a:t>
            </a:r>
          </a:p>
        </p:txBody>
      </p:sp>
      <p:sp>
        <p:nvSpPr>
          <p:cNvPr id="22" name="15 Rectángulo redondeado"/>
          <p:cNvSpPr/>
          <p:nvPr/>
        </p:nvSpPr>
        <p:spPr>
          <a:xfrm>
            <a:off x="5220072" y="4513684"/>
            <a:ext cx="1584325"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Calificación por Etapa</a:t>
            </a:r>
          </a:p>
        </p:txBody>
      </p:sp>
      <p:sp>
        <p:nvSpPr>
          <p:cNvPr id="23" name="24 Rectángulo redondeado"/>
          <p:cNvSpPr/>
          <p:nvPr/>
        </p:nvSpPr>
        <p:spPr>
          <a:xfrm>
            <a:off x="6948115" y="4369668"/>
            <a:ext cx="1584325" cy="5048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1600" b="1" dirty="0">
                <a:solidFill>
                  <a:schemeClr val="accent4">
                    <a:lumMod val="75000"/>
                  </a:schemeClr>
                </a:solidFill>
                <a:latin typeface="Calibri" pitchFamily="34" charset="0"/>
              </a:rPr>
              <a:t>Calificación del Sistema</a:t>
            </a:r>
          </a:p>
        </p:txBody>
      </p:sp>
    </p:spTree>
    <p:extLst>
      <p:ext uri="{BB962C8B-B14F-4D97-AF65-F5344CB8AC3E}">
        <p14:creationId xmlns:p14="http://schemas.microsoft.com/office/powerpoint/2010/main" val="3024811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txBox="1">
            <a:spLocks/>
          </p:cNvSpPr>
          <p:nvPr/>
        </p:nvSpPr>
        <p:spPr bwMode="auto">
          <a:xfrm>
            <a:off x="887098" y="276722"/>
            <a:ext cx="7285302" cy="564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latin typeface="+mn-lt"/>
              </a:rPr>
              <a:t>ETAPAS    DEL    PROCESO   CONTABLE</a:t>
            </a:r>
          </a:p>
        </p:txBody>
      </p:sp>
      <p:sp>
        <p:nvSpPr>
          <p:cNvPr id="10" name="1 Rectángulo"/>
          <p:cNvSpPr/>
          <p:nvPr/>
        </p:nvSpPr>
        <p:spPr bwMode="auto">
          <a:xfrm>
            <a:off x="683569" y="2559517"/>
            <a:ext cx="2520280" cy="450050"/>
          </a:xfrm>
          <a:prstGeom prst="rect">
            <a:avLst/>
          </a:prstGeom>
          <a:no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Identificación</a:t>
            </a:r>
            <a:endParaRPr lang="es-CO" sz="2100" b="1" u="sng" dirty="0">
              <a:solidFill>
                <a:schemeClr val="tx1"/>
              </a:solidFill>
            </a:endParaRPr>
          </a:p>
        </p:txBody>
      </p:sp>
      <p:sp>
        <p:nvSpPr>
          <p:cNvPr id="14" name="12 Rectángulo"/>
          <p:cNvSpPr/>
          <p:nvPr/>
        </p:nvSpPr>
        <p:spPr bwMode="auto">
          <a:xfrm>
            <a:off x="683568" y="3127530"/>
            <a:ext cx="25202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Clasificación</a:t>
            </a:r>
            <a:endParaRPr lang="es-CO" sz="2100" b="1" u="sng" dirty="0">
              <a:solidFill>
                <a:schemeClr val="tx1"/>
              </a:solidFill>
            </a:endParaRPr>
          </a:p>
        </p:txBody>
      </p:sp>
      <p:sp>
        <p:nvSpPr>
          <p:cNvPr id="15" name="13 Rectángulo"/>
          <p:cNvSpPr/>
          <p:nvPr/>
        </p:nvSpPr>
        <p:spPr bwMode="auto">
          <a:xfrm>
            <a:off x="683568" y="3695543"/>
            <a:ext cx="2520280" cy="45810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Medición Inicial</a:t>
            </a:r>
            <a:endParaRPr lang="es-CO" sz="2100" b="1" u="sng" dirty="0">
              <a:solidFill>
                <a:schemeClr val="tx1"/>
              </a:solidFill>
            </a:endParaRPr>
          </a:p>
        </p:txBody>
      </p:sp>
      <p:sp>
        <p:nvSpPr>
          <p:cNvPr id="16" name="14 Rectángulo"/>
          <p:cNvSpPr/>
          <p:nvPr/>
        </p:nvSpPr>
        <p:spPr bwMode="auto">
          <a:xfrm>
            <a:off x="683568" y="4297660"/>
            <a:ext cx="2520280" cy="40998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Registro</a:t>
            </a:r>
            <a:endParaRPr lang="es-CO" sz="2100" b="1" u="sng" dirty="0">
              <a:solidFill>
                <a:schemeClr val="tx1"/>
              </a:solidFill>
            </a:endParaRPr>
          </a:p>
        </p:txBody>
      </p:sp>
      <p:sp>
        <p:nvSpPr>
          <p:cNvPr id="17" name="15 Rectángulo"/>
          <p:cNvSpPr/>
          <p:nvPr/>
        </p:nvSpPr>
        <p:spPr bwMode="auto">
          <a:xfrm>
            <a:off x="3511083" y="2551466"/>
            <a:ext cx="2141038"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Evaluación</a:t>
            </a:r>
            <a:endParaRPr lang="es-CO" sz="2100" b="1" u="sng" dirty="0">
              <a:solidFill>
                <a:schemeClr val="tx1"/>
              </a:solidFill>
            </a:endParaRPr>
          </a:p>
        </p:txBody>
      </p:sp>
      <p:sp>
        <p:nvSpPr>
          <p:cNvPr id="18" name="16 Rectángulo"/>
          <p:cNvSpPr/>
          <p:nvPr/>
        </p:nvSpPr>
        <p:spPr bwMode="auto">
          <a:xfrm>
            <a:off x="3511083" y="3115529"/>
            <a:ext cx="2141038" cy="46205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Registro Ajustes</a:t>
            </a:r>
            <a:endParaRPr lang="es-CO" sz="2100" b="1" u="sng" dirty="0">
              <a:solidFill>
                <a:schemeClr val="tx1"/>
              </a:solidFill>
            </a:endParaRPr>
          </a:p>
        </p:txBody>
      </p:sp>
      <p:sp>
        <p:nvSpPr>
          <p:cNvPr id="19" name="17 Rectángulo"/>
          <p:cNvSpPr/>
          <p:nvPr/>
        </p:nvSpPr>
        <p:spPr bwMode="auto">
          <a:xfrm>
            <a:off x="6000159" y="2557467"/>
            <a:ext cx="2100233" cy="102011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Presentación Estados Financieros</a:t>
            </a:r>
            <a:endParaRPr lang="es-CO" sz="2100" b="1" u="sng" dirty="0">
              <a:solidFill>
                <a:schemeClr val="tx1"/>
              </a:solidFill>
            </a:endParaRPr>
          </a:p>
        </p:txBody>
      </p:sp>
      <p:sp>
        <p:nvSpPr>
          <p:cNvPr id="20" name="18 Rectángulo"/>
          <p:cNvSpPr/>
          <p:nvPr/>
        </p:nvSpPr>
        <p:spPr bwMode="auto">
          <a:xfrm>
            <a:off x="6012160" y="3649588"/>
            <a:ext cx="2100233" cy="105806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100" b="1" dirty="0">
                <a:solidFill>
                  <a:schemeClr val="tx1"/>
                </a:solidFill>
              </a:rPr>
              <a:t>Presentación Notas Estados Financieros</a:t>
            </a:r>
            <a:endParaRPr lang="es-CO" sz="2100" b="1" u="sng" dirty="0">
              <a:solidFill>
                <a:schemeClr val="tx1"/>
              </a:solidFill>
            </a:endParaRPr>
          </a:p>
        </p:txBody>
      </p:sp>
      <p:sp>
        <p:nvSpPr>
          <p:cNvPr id="24" name="7 Flecha abajo"/>
          <p:cNvSpPr/>
          <p:nvPr/>
        </p:nvSpPr>
        <p:spPr bwMode="auto">
          <a:xfrm>
            <a:off x="1516834" y="859770"/>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5" name="7 Flecha abajo"/>
          <p:cNvSpPr/>
          <p:nvPr/>
        </p:nvSpPr>
        <p:spPr bwMode="auto">
          <a:xfrm>
            <a:off x="4251042" y="870992"/>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6" name="7 Flecha abajo"/>
          <p:cNvSpPr/>
          <p:nvPr/>
        </p:nvSpPr>
        <p:spPr bwMode="auto">
          <a:xfrm>
            <a:off x="6732240" y="870992"/>
            <a:ext cx="484632" cy="439265"/>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7" name="6 CuadroTexto"/>
          <p:cNvSpPr txBox="1"/>
          <p:nvPr/>
        </p:nvSpPr>
        <p:spPr>
          <a:xfrm>
            <a:off x="661440" y="1635106"/>
            <a:ext cx="2520280" cy="430887"/>
          </a:xfrm>
          <a:prstGeom prst="rect">
            <a:avLst/>
          </a:prstGeom>
          <a:solidFill>
            <a:schemeClr val="accent3">
              <a:lumMod val="75000"/>
            </a:schemeClr>
          </a:solidFill>
          <a:ln>
            <a:solidFill>
              <a:schemeClr val="bg2">
                <a:lumMod val="75000"/>
              </a:schemeClr>
            </a:solidFill>
          </a:ln>
          <a:scene3d>
            <a:camera prst="orthographicFront"/>
            <a:lightRig rig="threePt" dir="t"/>
          </a:scene3d>
          <a:sp3d prstMaterial="dkEdge"/>
        </p:spPr>
        <p:txBody>
          <a:bodyPr wrap="square" rtlCol="0">
            <a:spAutoFit/>
          </a:bodyPr>
          <a:lstStyle/>
          <a:p>
            <a:pPr algn="ctr"/>
            <a:r>
              <a:rPr lang="es-CO" sz="2200" b="1" dirty="0">
                <a:latin typeface="+mn-lt"/>
              </a:rPr>
              <a:t>RECONOCIMIENTO</a:t>
            </a:r>
          </a:p>
        </p:txBody>
      </p:sp>
      <p:sp>
        <p:nvSpPr>
          <p:cNvPr id="28" name="10 CuadroTexto"/>
          <p:cNvSpPr txBox="1"/>
          <p:nvPr/>
        </p:nvSpPr>
        <p:spPr>
          <a:xfrm>
            <a:off x="3511082" y="1475990"/>
            <a:ext cx="2141038" cy="769441"/>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200" b="1" dirty="0">
                <a:latin typeface="+mn-lt"/>
              </a:rPr>
              <a:t>MEDICIÓN POSTERIOR</a:t>
            </a:r>
          </a:p>
        </p:txBody>
      </p:sp>
      <p:sp>
        <p:nvSpPr>
          <p:cNvPr id="29" name="11 CuadroTexto"/>
          <p:cNvSpPr txBox="1"/>
          <p:nvPr/>
        </p:nvSpPr>
        <p:spPr>
          <a:xfrm>
            <a:off x="5978030" y="1634525"/>
            <a:ext cx="2100233" cy="430887"/>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200" b="1" dirty="0">
                <a:latin typeface="+mn-lt"/>
              </a:rPr>
              <a:t>REVELACIÓN</a:t>
            </a:r>
          </a:p>
        </p:txBody>
      </p:sp>
    </p:spTree>
    <p:extLst>
      <p:ext uri="{BB962C8B-B14F-4D97-AF65-F5344CB8AC3E}">
        <p14:creationId xmlns:p14="http://schemas.microsoft.com/office/powerpoint/2010/main" val="180449558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50220" y="193755"/>
            <a:ext cx="8742957" cy="1079569"/>
          </a:xfrm>
        </p:spPr>
        <p:txBody>
          <a:bodyPr/>
          <a:lstStyle/>
          <a:p>
            <a:pPr algn="ctr"/>
            <a:r>
              <a:rPr lang="es-CO" dirty="0"/>
              <a:t>RANGOS  DE  LA  CALIFICACIÓN</a:t>
            </a:r>
          </a:p>
        </p:txBody>
      </p:sp>
      <p:sp>
        <p:nvSpPr>
          <p:cNvPr id="4" name="6 Rectángulo"/>
          <p:cNvSpPr/>
          <p:nvPr/>
        </p:nvSpPr>
        <p:spPr bwMode="auto">
          <a:xfrm>
            <a:off x="3599277" y="2274879"/>
            <a:ext cx="2844930" cy="822887"/>
          </a:xfrm>
          <a:prstGeom prst="rect">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2100" b="1" dirty="0">
                <a:latin typeface="Times New Roman" pitchFamily="18" charset="0"/>
              </a:rPr>
              <a:t>RANGO  DE CALIFICACIÓN </a:t>
            </a:r>
          </a:p>
        </p:txBody>
      </p:sp>
      <p:sp>
        <p:nvSpPr>
          <p:cNvPr id="5" name="4 Rectángulo"/>
          <p:cNvSpPr/>
          <p:nvPr/>
        </p:nvSpPr>
        <p:spPr bwMode="auto">
          <a:xfrm>
            <a:off x="3599278" y="3421991"/>
            <a:ext cx="2916938" cy="509072"/>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1.0 &lt;CALIFICACIÓN &lt; 3.0</a:t>
            </a:r>
          </a:p>
        </p:txBody>
      </p:sp>
      <p:sp>
        <p:nvSpPr>
          <p:cNvPr id="6" name="19 Rectángulo"/>
          <p:cNvSpPr/>
          <p:nvPr/>
        </p:nvSpPr>
        <p:spPr bwMode="auto">
          <a:xfrm>
            <a:off x="3599277" y="4147087"/>
            <a:ext cx="2916938" cy="471140"/>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3.0 &lt;CALIFICACIÓN &lt; 4.0</a:t>
            </a:r>
            <a:endParaRPr lang="es-CO" sz="2000" b="1" dirty="0">
              <a:latin typeface="Times New Roman" pitchFamily="18" charset="0"/>
            </a:endParaRPr>
          </a:p>
        </p:txBody>
      </p:sp>
      <p:sp>
        <p:nvSpPr>
          <p:cNvPr id="7" name="20 Rectángulo"/>
          <p:cNvSpPr/>
          <p:nvPr/>
        </p:nvSpPr>
        <p:spPr bwMode="auto">
          <a:xfrm>
            <a:off x="3599269" y="4771320"/>
            <a:ext cx="2916946" cy="455887"/>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1800" b="1" dirty="0">
                <a:latin typeface="Times New Roman" pitchFamily="18" charset="0"/>
              </a:rPr>
              <a:t>4.0 &lt;CALIFICACIÓN &lt; 5.0</a:t>
            </a:r>
          </a:p>
        </p:txBody>
      </p:sp>
      <p:sp>
        <p:nvSpPr>
          <p:cNvPr id="8" name="21 Rectángulo"/>
          <p:cNvSpPr/>
          <p:nvPr/>
        </p:nvSpPr>
        <p:spPr bwMode="auto">
          <a:xfrm>
            <a:off x="6588224" y="2274879"/>
            <a:ext cx="2304257" cy="822887"/>
          </a:xfrm>
          <a:prstGeom prst="rect">
            <a:avLst/>
          </a:prstGeom>
          <a:solidFill>
            <a:schemeClr val="accent2">
              <a:lumMod val="40000"/>
              <a:lumOff val="6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sz="2100" b="1" dirty="0">
                <a:latin typeface="Times New Roman" pitchFamily="18" charset="0"/>
              </a:rPr>
              <a:t>CALIFICACIÓN CUALITATIVA  </a:t>
            </a:r>
          </a:p>
        </p:txBody>
      </p:sp>
      <p:sp>
        <p:nvSpPr>
          <p:cNvPr id="9" name="22 Rectángulo"/>
          <p:cNvSpPr/>
          <p:nvPr/>
        </p:nvSpPr>
        <p:spPr bwMode="auto">
          <a:xfrm>
            <a:off x="6588225" y="3421991"/>
            <a:ext cx="2303513" cy="509072"/>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DEFICIENTE</a:t>
            </a:r>
          </a:p>
        </p:txBody>
      </p:sp>
      <p:sp>
        <p:nvSpPr>
          <p:cNvPr id="10" name="23 Rectángulo"/>
          <p:cNvSpPr/>
          <p:nvPr/>
        </p:nvSpPr>
        <p:spPr bwMode="auto">
          <a:xfrm>
            <a:off x="6588225" y="4114654"/>
            <a:ext cx="2303513" cy="464481"/>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ADECUADO</a:t>
            </a:r>
          </a:p>
        </p:txBody>
      </p:sp>
      <p:sp>
        <p:nvSpPr>
          <p:cNvPr id="11" name="24 Rectángulo"/>
          <p:cNvSpPr/>
          <p:nvPr/>
        </p:nvSpPr>
        <p:spPr bwMode="auto">
          <a:xfrm>
            <a:off x="6588227" y="4752222"/>
            <a:ext cx="2303512" cy="474985"/>
          </a:xfrm>
          <a:prstGeom prst="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vert="horz" wrap="square" lIns="76200" tIns="38100" rIns="76200" bIns="38100" numCol="1" rtlCol="0" anchor="ctr" anchorCtr="0" compatLnSpc="1">
            <a:prstTxWarp prst="textNoShape">
              <a:avLst/>
            </a:prstTxWarp>
          </a:bodyPr>
          <a:lstStyle/>
          <a:p>
            <a:pPr algn="ctr" defTabSz="761970" eaLnBrk="0" hangingPunct="0"/>
            <a:r>
              <a:rPr lang="es-CO" b="1" dirty="0">
                <a:latin typeface="Times New Roman" pitchFamily="18" charset="0"/>
              </a:rPr>
              <a:t>EFICIENTE</a:t>
            </a:r>
          </a:p>
        </p:txBody>
      </p:sp>
      <p:graphicFrame>
        <p:nvGraphicFramePr>
          <p:cNvPr id="12" name="Tabla 11"/>
          <p:cNvGraphicFramePr>
            <a:graphicFrameLocks noGrp="1"/>
          </p:cNvGraphicFramePr>
          <p:nvPr>
            <p:extLst>
              <p:ext uri="{D42A27DB-BD31-4B8C-83A1-F6EECF244321}">
                <p14:modId xmlns:p14="http://schemas.microsoft.com/office/powerpoint/2010/main" val="3963907397"/>
              </p:ext>
            </p:extLst>
          </p:nvPr>
        </p:nvGraphicFramePr>
        <p:xfrm>
          <a:off x="179512" y="2137421"/>
          <a:ext cx="3008596" cy="3456383"/>
        </p:xfrm>
        <a:graphic>
          <a:graphicData uri="http://schemas.openxmlformats.org/drawingml/2006/table">
            <a:tbl>
              <a:tblPr>
                <a:tableStyleId>{BC89EF96-8CEA-46FF-86C4-4CE0E7609802}</a:tableStyleId>
              </a:tblPr>
              <a:tblGrid>
                <a:gridCol w="1497486">
                  <a:extLst>
                    <a:ext uri="{9D8B030D-6E8A-4147-A177-3AD203B41FA5}">
                      <a16:colId xmlns:a16="http://schemas.microsoft.com/office/drawing/2014/main" val="664774815"/>
                    </a:ext>
                  </a:extLst>
                </a:gridCol>
                <a:gridCol w="41276">
                  <a:extLst>
                    <a:ext uri="{9D8B030D-6E8A-4147-A177-3AD203B41FA5}">
                      <a16:colId xmlns:a16="http://schemas.microsoft.com/office/drawing/2014/main" val="20001"/>
                    </a:ext>
                  </a:extLst>
                </a:gridCol>
                <a:gridCol w="1469834">
                  <a:extLst>
                    <a:ext uri="{9D8B030D-6E8A-4147-A177-3AD203B41FA5}">
                      <a16:colId xmlns:a16="http://schemas.microsoft.com/office/drawing/2014/main" val="2110246816"/>
                    </a:ext>
                  </a:extLst>
                </a:gridCol>
              </a:tblGrid>
              <a:tr h="777463">
                <a:tc gridSpan="3">
                  <a:txBody>
                    <a:bodyPr/>
                    <a:lstStyle/>
                    <a:p>
                      <a:pPr algn="ctr" fontAlgn="ctr"/>
                      <a:r>
                        <a:rPr lang="es-CO" sz="1700" b="1" u="none" strike="noStrike" dirty="0">
                          <a:effectLst/>
                        </a:rPr>
                        <a:t>RANGOS DE INTERPRETACIÓN DE 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6997530"/>
                  </a:ext>
                </a:extLst>
              </a:tr>
              <a:tr h="472860">
                <a:tc>
                  <a:txBody>
                    <a:bodyPr/>
                    <a:lstStyle/>
                    <a:p>
                      <a:pPr algn="ctr" fontAlgn="ctr"/>
                      <a:r>
                        <a:rPr lang="es-CO" sz="2400" b="1" u="none" strike="noStrike" dirty="0">
                          <a:effectLst/>
                        </a:rPr>
                        <a:t>CRITERIO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 </a:t>
                      </a:r>
                      <a:endParaRPr lang="es-CO" sz="1500" b="1" i="0" u="none" strike="noStrike" dirty="0">
                        <a:solidFill>
                          <a:srgbClr val="FFFFFF"/>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400" b="1" u="none" strike="noStrike" dirty="0">
                          <a:effectLst/>
                        </a:rPr>
                        <a:t>RANGO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051951"/>
                  </a:ext>
                </a:extLst>
              </a:tr>
              <a:tr h="636574">
                <a:tc>
                  <a:txBody>
                    <a:bodyPr/>
                    <a:lstStyle/>
                    <a:p>
                      <a:pPr algn="ctr" fontAlgn="ctr"/>
                      <a:r>
                        <a:rPr lang="es-CO" sz="2200" b="1" u="none" strike="noStrike" dirty="0">
                          <a:effectLst/>
                        </a:rPr>
                        <a:t>Adecuado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4,0 - 5,0</a:t>
                      </a:r>
                      <a:br>
                        <a:rPr lang="es-CO" sz="1500" b="1" u="none" strike="noStrike" dirty="0">
                          <a:effectLst/>
                        </a:rPr>
                      </a:br>
                      <a:r>
                        <a:rPr lang="es-CO" sz="1500" b="1" u="none" strike="noStrike" dirty="0">
                          <a:effectLst/>
                        </a:rPr>
                        <a:t>(No incluye el 4,0)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009733"/>
                  </a:ext>
                </a:extLst>
              </a:tr>
              <a:tr h="636574">
                <a:tc>
                  <a:txBody>
                    <a:bodyPr/>
                    <a:lstStyle/>
                    <a:p>
                      <a:pPr algn="ctr" fontAlgn="ctr"/>
                      <a:r>
                        <a:rPr lang="es-CO" sz="2200" b="1" u="none" strike="noStrike" dirty="0">
                          <a:effectLst/>
                        </a:rPr>
                        <a:t>Satisfactorio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3,0 - 4,0</a:t>
                      </a:r>
                      <a:br>
                        <a:rPr lang="es-CO" sz="1500" b="1" u="none" strike="noStrike" dirty="0">
                          <a:effectLst/>
                        </a:rPr>
                      </a:br>
                      <a:r>
                        <a:rPr lang="es-CO" sz="1500" b="1" u="none" strike="noStrike" dirty="0">
                          <a:effectLst/>
                        </a:rPr>
                        <a:t>(No incluye el 3,0)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038434"/>
                  </a:ext>
                </a:extLst>
              </a:tr>
              <a:tr h="565844">
                <a:tc>
                  <a:txBody>
                    <a:bodyPr/>
                    <a:lstStyle/>
                    <a:p>
                      <a:pPr algn="ctr" fontAlgn="ctr"/>
                      <a:r>
                        <a:rPr lang="es-CO" sz="2200" b="1" u="none" strike="noStrike" dirty="0">
                          <a:effectLst/>
                        </a:rPr>
                        <a:t>Deficiente</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2,0 - 3,0</a:t>
                      </a:r>
                      <a:br>
                        <a:rPr lang="es-CO" sz="1500" b="1" u="none" strike="noStrike" dirty="0">
                          <a:effectLst/>
                        </a:rPr>
                      </a:br>
                      <a:r>
                        <a:rPr lang="es-CO" sz="1500" b="1" u="none" strike="noStrike" dirty="0">
                          <a:effectLst/>
                        </a:rPr>
                        <a:t>(No incluye el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511963"/>
                  </a:ext>
                </a:extLst>
              </a:tr>
              <a:tr h="367068">
                <a:tc>
                  <a:txBody>
                    <a:bodyPr/>
                    <a:lstStyle/>
                    <a:p>
                      <a:pPr algn="ctr" fontAlgn="ctr"/>
                      <a:r>
                        <a:rPr lang="es-CO" sz="2200" b="1" u="none" strike="noStrike" dirty="0">
                          <a:effectLst/>
                        </a:rPr>
                        <a:t>Inadecuado</a:t>
                      </a:r>
                      <a:endParaRPr lang="es-CO" sz="2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1,0 - 2,0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755608"/>
                  </a:ext>
                </a:extLst>
              </a:tr>
            </a:tbl>
          </a:graphicData>
        </a:graphic>
      </p:graphicFrame>
      <p:sp>
        <p:nvSpPr>
          <p:cNvPr id="13" name="16 Proceso"/>
          <p:cNvSpPr/>
          <p:nvPr/>
        </p:nvSpPr>
        <p:spPr bwMode="auto">
          <a:xfrm>
            <a:off x="35496" y="1129308"/>
            <a:ext cx="3600400" cy="576064"/>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600" b="1" dirty="0">
                <a:latin typeface="+mn-lt"/>
              </a:rPr>
              <a:t>Resolución 357 de 2008</a:t>
            </a:r>
          </a:p>
        </p:txBody>
      </p:sp>
      <p:sp>
        <p:nvSpPr>
          <p:cNvPr id="14" name="17 Proceso"/>
          <p:cNvSpPr/>
          <p:nvPr/>
        </p:nvSpPr>
        <p:spPr bwMode="auto">
          <a:xfrm>
            <a:off x="3976670" y="1083498"/>
            <a:ext cx="4752528" cy="576064"/>
          </a:xfrm>
          <a:prstGeom prst="flowChartProcess">
            <a:avLst/>
          </a:prstGeom>
          <a:solidFill>
            <a:schemeClr val="bg1">
              <a:lumMod val="85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800" b="1" dirty="0">
                <a:latin typeface="+mn-lt"/>
              </a:rPr>
              <a:t>Resolución 193 de 2016</a:t>
            </a:r>
          </a:p>
        </p:txBody>
      </p:sp>
      <p:sp>
        <p:nvSpPr>
          <p:cNvPr id="15" name="1 Flecha abajo"/>
          <p:cNvSpPr/>
          <p:nvPr/>
        </p:nvSpPr>
        <p:spPr bwMode="auto">
          <a:xfrm>
            <a:off x="1475656" y="1777380"/>
            <a:ext cx="484632" cy="288032"/>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6" name="18 Flecha abajo"/>
          <p:cNvSpPr/>
          <p:nvPr/>
        </p:nvSpPr>
        <p:spPr bwMode="auto">
          <a:xfrm>
            <a:off x="6031584" y="1777380"/>
            <a:ext cx="484632" cy="358281"/>
          </a:xfrm>
          <a:prstGeom prst="downArrow">
            <a:avLst/>
          </a:prstGeom>
          <a:solidFill>
            <a:schemeClr val="accent1">
              <a:lumMod val="75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76300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44</a:t>
            </a:fld>
            <a:endParaRPr lang="es-ES_tradnl" dirty="0"/>
          </a:p>
        </p:txBody>
      </p:sp>
      <p:sp>
        <p:nvSpPr>
          <p:cNvPr id="5" name="1 Rectángulo"/>
          <p:cNvSpPr/>
          <p:nvPr/>
        </p:nvSpPr>
        <p:spPr bwMode="auto">
          <a:xfrm>
            <a:off x="611559" y="265212"/>
            <a:ext cx="7356818" cy="1080120"/>
          </a:xfrm>
          <a:prstGeom prst="rect">
            <a:avLst/>
          </a:prstGeom>
          <a:solidFill>
            <a:schemeClr val="bg2">
              <a:lumMod val="40000"/>
              <a:lumOff val="6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3200" b="1" dirty="0">
                <a:solidFill>
                  <a:schemeClr val="tx1"/>
                </a:solidFill>
                <a:latin typeface="Times New Roman" pitchFamily="18" charset="0"/>
              </a:rPr>
              <a:t>Valoración Cuantitativa CIC</a:t>
            </a:r>
          </a:p>
          <a:p>
            <a:pPr algn="ctr" defTabSz="761970" eaLnBrk="0" hangingPunct="0"/>
            <a:r>
              <a:rPr lang="es-CO" sz="3200" b="1" dirty="0">
                <a:solidFill>
                  <a:schemeClr val="tx1"/>
                </a:solidFill>
                <a:latin typeface="Times New Roman" pitchFamily="18" charset="0"/>
              </a:rPr>
              <a:t>Existencia y Efectividad de Controles</a:t>
            </a:r>
          </a:p>
        </p:txBody>
      </p:sp>
      <p:sp>
        <p:nvSpPr>
          <p:cNvPr id="6" name="2 CuadroTexto"/>
          <p:cNvSpPr txBox="1"/>
          <p:nvPr/>
        </p:nvSpPr>
        <p:spPr>
          <a:xfrm>
            <a:off x="914822" y="1993404"/>
            <a:ext cx="7008779" cy="584775"/>
          </a:xfrm>
          <a:prstGeom prst="rect">
            <a:avLst/>
          </a:prstGeom>
          <a:noFill/>
        </p:spPr>
        <p:txBody>
          <a:bodyPr wrap="square" rtlCol="0">
            <a:spAutoFit/>
          </a:bodyPr>
          <a:lstStyle/>
          <a:p>
            <a:pPr algn="ctr"/>
            <a:r>
              <a:rPr lang="es-CO" sz="3200" b="1" kern="0" dirty="0">
                <a:solidFill>
                  <a:schemeClr val="accent6">
                    <a:lumMod val="75000"/>
                  </a:schemeClr>
                </a:solidFill>
                <a:latin typeface="+mj-lt"/>
                <a:ea typeface="+mj-ea"/>
                <a:cs typeface="+mj-cs"/>
              </a:rPr>
              <a:t>32    CRITERIOS  DE  GESTIÓN </a:t>
            </a:r>
          </a:p>
        </p:txBody>
      </p:sp>
      <p:sp>
        <p:nvSpPr>
          <p:cNvPr id="7" name="3 Rectángulo"/>
          <p:cNvSpPr/>
          <p:nvPr/>
        </p:nvSpPr>
        <p:spPr bwMode="auto">
          <a:xfrm>
            <a:off x="626790" y="2641478"/>
            <a:ext cx="3480387" cy="440758"/>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EXISTENCIA</a:t>
            </a:r>
          </a:p>
        </p:txBody>
      </p:sp>
      <p:sp>
        <p:nvSpPr>
          <p:cNvPr id="8" name="6 Rectángulo"/>
          <p:cNvSpPr/>
          <p:nvPr/>
        </p:nvSpPr>
        <p:spPr bwMode="auto">
          <a:xfrm>
            <a:off x="626791" y="3304835"/>
            <a:ext cx="1728192"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RESPUESTA</a:t>
            </a:r>
          </a:p>
        </p:txBody>
      </p:sp>
      <p:sp>
        <p:nvSpPr>
          <p:cNvPr id="9" name="8 Rectángulo"/>
          <p:cNvSpPr/>
          <p:nvPr/>
        </p:nvSpPr>
        <p:spPr bwMode="auto">
          <a:xfrm>
            <a:off x="2571006" y="3304835"/>
            <a:ext cx="1536171"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VALOR</a:t>
            </a:r>
          </a:p>
        </p:txBody>
      </p:sp>
      <p:sp>
        <p:nvSpPr>
          <p:cNvPr id="10" name="4 Rectángulo"/>
          <p:cNvSpPr/>
          <p:nvPr/>
        </p:nvSpPr>
        <p:spPr bwMode="auto">
          <a:xfrm>
            <a:off x="626790" y="3793604"/>
            <a:ext cx="1728194" cy="115212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2000" b="1" dirty="0">
                <a:latin typeface="Times New Roman" pitchFamily="18" charset="0"/>
              </a:rPr>
              <a:t>  </a:t>
            </a:r>
            <a:r>
              <a:rPr lang="es-CO" sz="2400" b="1" dirty="0">
                <a:latin typeface="Times New Roman" pitchFamily="18" charset="0"/>
              </a:rPr>
              <a:t>SI</a:t>
            </a:r>
          </a:p>
          <a:p>
            <a:pPr defTabSz="761970" eaLnBrk="0" hangingPunct="0"/>
            <a:r>
              <a:rPr lang="es-CO" sz="2400" b="1" dirty="0">
                <a:latin typeface="Times New Roman" pitchFamily="18" charset="0"/>
              </a:rPr>
              <a:t>  PARCIAL</a:t>
            </a:r>
          </a:p>
          <a:p>
            <a:pPr defTabSz="761970" eaLnBrk="0" hangingPunct="0"/>
            <a:r>
              <a:rPr lang="es-CO" sz="2400" b="1" dirty="0">
                <a:latin typeface="Times New Roman" pitchFamily="18" charset="0"/>
              </a:rPr>
              <a:t>  NO</a:t>
            </a:r>
          </a:p>
        </p:txBody>
      </p:sp>
      <p:sp>
        <p:nvSpPr>
          <p:cNvPr id="11" name="9 Rectángulo"/>
          <p:cNvSpPr/>
          <p:nvPr/>
        </p:nvSpPr>
        <p:spPr bwMode="auto">
          <a:xfrm>
            <a:off x="2571006" y="3793604"/>
            <a:ext cx="1536171" cy="115212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0,3</a:t>
            </a:r>
          </a:p>
          <a:p>
            <a:pPr algn="ctr" defTabSz="761970" eaLnBrk="0" hangingPunct="0"/>
            <a:r>
              <a:rPr lang="es-CO" sz="2400" b="1" dirty="0">
                <a:latin typeface="Times New Roman" pitchFamily="18" charset="0"/>
              </a:rPr>
              <a:t> 0,18</a:t>
            </a:r>
          </a:p>
          <a:p>
            <a:pPr algn="ctr" defTabSz="761970" eaLnBrk="0" hangingPunct="0"/>
            <a:r>
              <a:rPr lang="es-CO" sz="2400" b="1" dirty="0">
                <a:latin typeface="Times New Roman" pitchFamily="18" charset="0"/>
              </a:rPr>
              <a:t> 0,06</a:t>
            </a:r>
          </a:p>
        </p:txBody>
      </p:sp>
      <p:sp>
        <p:nvSpPr>
          <p:cNvPr id="12" name="10 Rectángulo"/>
          <p:cNvSpPr/>
          <p:nvPr/>
        </p:nvSpPr>
        <p:spPr bwMode="auto">
          <a:xfrm>
            <a:off x="4716017" y="2641477"/>
            <a:ext cx="3267590" cy="440759"/>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EFECTIVIDAD</a:t>
            </a:r>
          </a:p>
        </p:txBody>
      </p:sp>
      <p:sp>
        <p:nvSpPr>
          <p:cNvPr id="13" name="11 Rectángulo"/>
          <p:cNvSpPr/>
          <p:nvPr/>
        </p:nvSpPr>
        <p:spPr bwMode="auto">
          <a:xfrm>
            <a:off x="4716017" y="3304835"/>
            <a:ext cx="1782425"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RESPUESTA</a:t>
            </a:r>
          </a:p>
        </p:txBody>
      </p:sp>
      <p:sp>
        <p:nvSpPr>
          <p:cNvPr id="14" name="12 Rectángulo"/>
          <p:cNvSpPr/>
          <p:nvPr/>
        </p:nvSpPr>
        <p:spPr bwMode="auto">
          <a:xfrm>
            <a:off x="6603455" y="3304835"/>
            <a:ext cx="1380154" cy="344753"/>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VALOR</a:t>
            </a:r>
          </a:p>
        </p:txBody>
      </p:sp>
      <p:sp>
        <p:nvSpPr>
          <p:cNvPr id="15" name="13 Rectángulo"/>
          <p:cNvSpPr/>
          <p:nvPr/>
        </p:nvSpPr>
        <p:spPr bwMode="auto">
          <a:xfrm>
            <a:off x="4716017" y="3887862"/>
            <a:ext cx="1782426" cy="112987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833" b="1" dirty="0">
                <a:latin typeface="Times New Roman" pitchFamily="18" charset="0"/>
              </a:rPr>
              <a:t>  </a:t>
            </a:r>
            <a:r>
              <a:rPr lang="es-CO" sz="2400" b="1" dirty="0">
                <a:latin typeface="Times New Roman" pitchFamily="18" charset="0"/>
              </a:rPr>
              <a:t>SI</a:t>
            </a:r>
          </a:p>
          <a:p>
            <a:pPr defTabSz="761970" eaLnBrk="0" hangingPunct="0"/>
            <a:r>
              <a:rPr lang="es-CO" sz="2400" b="1" dirty="0">
                <a:latin typeface="Times New Roman" pitchFamily="18" charset="0"/>
              </a:rPr>
              <a:t>  PARCIAL</a:t>
            </a:r>
          </a:p>
          <a:p>
            <a:pPr defTabSz="761970" eaLnBrk="0" hangingPunct="0"/>
            <a:r>
              <a:rPr lang="es-CO" sz="2400" b="1" dirty="0">
                <a:latin typeface="Times New Roman" pitchFamily="18" charset="0"/>
              </a:rPr>
              <a:t>  NO</a:t>
            </a:r>
          </a:p>
        </p:txBody>
      </p:sp>
      <p:sp>
        <p:nvSpPr>
          <p:cNvPr id="16" name="14 Rectángulo"/>
          <p:cNvSpPr/>
          <p:nvPr/>
        </p:nvSpPr>
        <p:spPr bwMode="auto">
          <a:xfrm>
            <a:off x="6660232" y="3887862"/>
            <a:ext cx="1368152" cy="1129878"/>
          </a:xfrm>
          <a:prstGeom prst="rect">
            <a:avLst/>
          </a:prstGeom>
          <a:solidFill>
            <a:srgbClr val="72CFFE"/>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0,7</a:t>
            </a:r>
          </a:p>
          <a:p>
            <a:pPr algn="ctr" defTabSz="761970" eaLnBrk="0" hangingPunct="0"/>
            <a:r>
              <a:rPr lang="es-CO" sz="2400" b="1" dirty="0">
                <a:latin typeface="Times New Roman" pitchFamily="18" charset="0"/>
              </a:rPr>
              <a:t>  0,42</a:t>
            </a:r>
          </a:p>
          <a:p>
            <a:pPr algn="ctr" defTabSz="761970" eaLnBrk="0" hangingPunct="0"/>
            <a:r>
              <a:rPr lang="es-CO" sz="2400" b="1" dirty="0">
                <a:latin typeface="Times New Roman" pitchFamily="18" charset="0"/>
              </a:rPr>
              <a:t>  0,14</a:t>
            </a:r>
          </a:p>
        </p:txBody>
      </p:sp>
      <p:sp>
        <p:nvSpPr>
          <p:cNvPr id="2" name="1 Flecha abajo"/>
          <p:cNvSpPr/>
          <p:nvPr/>
        </p:nvSpPr>
        <p:spPr bwMode="auto">
          <a:xfrm>
            <a:off x="4139952" y="1417341"/>
            <a:ext cx="504056" cy="675073"/>
          </a:xfrm>
          <a:prstGeom prst="downArrow">
            <a:avLst/>
          </a:prstGeom>
          <a:solidFill>
            <a:schemeClr val="bg1">
              <a:lumMod val="5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59384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a:xfrm>
            <a:off x="125413" y="5323929"/>
            <a:ext cx="1905000" cy="269875"/>
          </a:xfrm>
        </p:spPr>
        <p:txBody>
          <a:bodyPr/>
          <a:lstStyle/>
          <a:p>
            <a:pPr>
              <a:defRPr/>
            </a:pPr>
            <a:fld id="{BD78BF63-D6E5-49D8-99EB-4D36175B83F1}" type="slidenum">
              <a:rPr lang="es-ES_tradnl" smtClean="0"/>
              <a:pPr>
                <a:defRPr/>
              </a:pPr>
              <a:t>45</a:t>
            </a:fld>
            <a:endParaRPr lang="es-ES_tradnl" dirty="0"/>
          </a:p>
        </p:txBody>
      </p:sp>
      <p:sp>
        <p:nvSpPr>
          <p:cNvPr id="5" name="8 Título"/>
          <p:cNvSpPr txBox="1">
            <a:spLocks/>
          </p:cNvSpPr>
          <p:nvPr/>
        </p:nvSpPr>
        <p:spPr bwMode="auto">
          <a:xfrm>
            <a:off x="913756" y="49188"/>
            <a:ext cx="7629475" cy="10041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t>CRONOGRAMA  DE  APLICACIÓN </a:t>
            </a:r>
            <a:br>
              <a:rPr lang="es-ES" altLang="es-ES" kern="0" dirty="0"/>
            </a:br>
            <a:r>
              <a:rPr lang="es-ES" altLang="es-ES" kern="0" dirty="0"/>
              <a:t>Resolución CGN  No. 193  de  2016</a:t>
            </a:r>
          </a:p>
        </p:txBody>
      </p:sp>
      <p:sp>
        <p:nvSpPr>
          <p:cNvPr id="6" name="22 Rectángulo"/>
          <p:cNvSpPr/>
          <p:nvPr/>
        </p:nvSpPr>
        <p:spPr bwMode="auto">
          <a:xfrm>
            <a:off x="395536" y="1278497"/>
            <a:ext cx="1440160" cy="612041"/>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TIPO</a:t>
            </a:r>
          </a:p>
          <a:p>
            <a:pPr algn="ctr" defTabSz="761970" eaLnBrk="0" hangingPunct="0"/>
            <a:r>
              <a:rPr lang="es-CO" sz="1500" b="1" dirty="0">
                <a:latin typeface="Times New Roman" pitchFamily="18" charset="0"/>
              </a:rPr>
              <a:t>ENTIDAD</a:t>
            </a:r>
          </a:p>
        </p:txBody>
      </p:sp>
      <p:sp>
        <p:nvSpPr>
          <p:cNvPr id="7" name="23 Rectángulo"/>
          <p:cNvSpPr/>
          <p:nvPr/>
        </p:nvSpPr>
        <p:spPr bwMode="auto">
          <a:xfrm>
            <a:off x="395536" y="2065412"/>
            <a:ext cx="1440160"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Empresas</a:t>
            </a:r>
          </a:p>
        </p:txBody>
      </p:sp>
      <p:sp>
        <p:nvSpPr>
          <p:cNvPr id="8" name="7 Rectángulo"/>
          <p:cNvSpPr/>
          <p:nvPr/>
        </p:nvSpPr>
        <p:spPr bwMode="auto">
          <a:xfrm>
            <a:off x="3842577" y="1249144"/>
            <a:ext cx="3100068" cy="312890"/>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FECHA</a:t>
            </a:r>
          </a:p>
        </p:txBody>
      </p:sp>
      <p:sp>
        <p:nvSpPr>
          <p:cNvPr id="9" name="8 Rectángulo"/>
          <p:cNvSpPr/>
          <p:nvPr/>
        </p:nvSpPr>
        <p:spPr bwMode="auto">
          <a:xfrm>
            <a:off x="3780995" y="2065412"/>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Publicación</a:t>
            </a:r>
          </a:p>
        </p:txBody>
      </p:sp>
      <p:sp>
        <p:nvSpPr>
          <p:cNvPr id="10" name="12 Rectángulo"/>
          <p:cNvSpPr/>
          <p:nvPr/>
        </p:nvSpPr>
        <p:spPr bwMode="auto">
          <a:xfrm>
            <a:off x="3831025" y="1561356"/>
            <a:ext cx="1583091" cy="332393"/>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DESDE</a:t>
            </a:r>
          </a:p>
        </p:txBody>
      </p:sp>
      <p:sp>
        <p:nvSpPr>
          <p:cNvPr id="11" name="13 Rectángulo"/>
          <p:cNvSpPr/>
          <p:nvPr/>
        </p:nvSpPr>
        <p:spPr bwMode="auto">
          <a:xfrm>
            <a:off x="5414117" y="1561356"/>
            <a:ext cx="1528528" cy="332393"/>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Primer informe</a:t>
            </a:r>
          </a:p>
        </p:txBody>
      </p:sp>
      <p:sp>
        <p:nvSpPr>
          <p:cNvPr id="12" name="14 Rectángulo"/>
          <p:cNvSpPr/>
          <p:nvPr/>
        </p:nvSpPr>
        <p:spPr bwMode="auto">
          <a:xfrm>
            <a:off x="5364088" y="2065412"/>
            <a:ext cx="144500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31/12/2016</a:t>
            </a:r>
          </a:p>
        </p:txBody>
      </p:sp>
      <p:sp>
        <p:nvSpPr>
          <p:cNvPr id="13" name="17 Rectángulo"/>
          <p:cNvSpPr/>
          <p:nvPr/>
        </p:nvSpPr>
        <p:spPr bwMode="auto">
          <a:xfrm>
            <a:off x="1835696" y="1277848"/>
            <a:ext cx="1643720" cy="606118"/>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endParaRPr lang="es-CO" sz="1500" b="1" dirty="0">
              <a:latin typeface="Times New Roman" pitchFamily="18" charset="0"/>
            </a:endParaRPr>
          </a:p>
          <a:p>
            <a:pPr algn="ctr" defTabSz="761970" eaLnBrk="0" hangingPunct="0"/>
            <a:r>
              <a:rPr lang="es-CO" sz="1500" b="1" dirty="0">
                <a:latin typeface="Times New Roman" pitchFamily="18" charset="0"/>
              </a:rPr>
              <a:t>RESOLUCIÓN</a:t>
            </a:r>
          </a:p>
        </p:txBody>
      </p:sp>
      <p:sp>
        <p:nvSpPr>
          <p:cNvPr id="14" name="18 Rectángulo"/>
          <p:cNvSpPr/>
          <p:nvPr/>
        </p:nvSpPr>
        <p:spPr bwMode="auto">
          <a:xfrm>
            <a:off x="1835696" y="2065412"/>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743/2013</a:t>
            </a:r>
          </a:p>
        </p:txBody>
      </p:sp>
      <p:sp>
        <p:nvSpPr>
          <p:cNvPr id="15" name="21 Rectángulo"/>
          <p:cNvSpPr/>
          <p:nvPr/>
        </p:nvSpPr>
        <p:spPr bwMode="auto">
          <a:xfrm>
            <a:off x="7164288" y="2065412"/>
            <a:ext cx="172819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2017  </a:t>
            </a:r>
          </a:p>
        </p:txBody>
      </p:sp>
      <p:sp>
        <p:nvSpPr>
          <p:cNvPr id="16" name="28 Rectángulo"/>
          <p:cNvSpPr/>
          <p:nvPr/>
        </p:nvSpPr>
        <p:spPr bwMode="auto">
          <a:xfrm>
            <a:off x="7158668" y="1201316"/>
            <a:ext cx="1805820" cy="792765"/>
          </a:xfrm>
          <a:prstGeom prst="rect">
            <a:avLst/>
          </a:prstGeom>
          <a:solidFill>
            <a:srgbClr val="00B0F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PRESENTACIÓN INFORME ANUAL (28/02)</a:t>
            </a:r>
          </a:p>
        </p:txBody>
      </p:sp>
      <p:sp>
        <p:nvSpPr>
          <p:cNvPr id="17" name="29 Rectángulo"/>
          <p:cNvSpPr/>
          <p:nvPr/>
        </p:nvSpPr>
        <p:spPr bwMode="auto">
          <a:xfrm>
            <a:off x="395536" y="2641476"/>
            <a:ext cx="1440160"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Empresas</a:t>
            </a:r>
          </a:p>
        </p:txBody>
      </p:sp>
      <p:sp>
        <p:nvSpPr>
          <p:cNvPr id="18" name="30 Rectángulo"/>
          <p:cNvSpPr/>
          <p:nvPr/>
        </p:nvSpPr>
        <p:spPr bwMode="auto">
          <a:xfrm>
            <a:off x="3780995" y="2641476"/>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Publicación</a:t>
            </a:r>
          </a:p>
        </p:txBody>
      </p:sp>
      <p:sp>
        <p:nvSpPr>
          <p:cNvPr id="19" name="31 Rectángulo"/>
          <p:cNvSpPr/>
          <p:nvPr/>
        </p:nvSpPr>
        <p:spPr bwMode="auto">
          <a:xfrm>
            <a:off x="5364088" y="2641476"/>
            <a:ext cx="144500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31/12/2016</a:t>
            </a:r>
          </a:p>
        </p:txBody>
      </p:sp>
      <p:sp>
        <p:nvSpPr>
          <p:cNvPr id="20" name="32 Rectángulo"/>
          <p:cNvSpPr/>
          <p:nvPr/>
        </p:nvSpPr>
        <p:spPr bwMode="auto">
          <a:xfrm>
            <a:off x="1835696" y="2641476"/>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414/2014</a:t>
            </a:r>
          </a:p>
        </p:txBody>
      </p:sp>
      <p:sp>
        <p:nvSpPr>
          <p:cNvPr id="21" name="33 Rectángulo"/>
          <p:cNvSpPr/>
          <p:nvPr/>
        </p:nvSpPr>
        <p:spPr bwMode="auto">
          <a:xfrm>
            <a:off x="7158667" y="2641476"/>
            <a:ext cx="173381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2017</a:t>
            </a:r>
          </a:p>
        </p:txBody>
      </p:sp>
      <p:sp>
        <p:nvSpPr>
          <p:cNvPr id="22" name="34 Rectángulo"/>
          <p:cNvSpPr/>
          <p:nvPr/>
        </p:nvSpPr>
        <p:spPr bwMode="auto">
          <a:xfrm>
            <a:off x="395536" y="3173179"/>
            <a:ext cx="1440160"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Gobierno</a:t>
            </a:r>
          </a:p>
        </p:txBody>
      </p:sp>
      <p:sp>
        <p:nvSpPr>
          <p:cNvPr id="23" name="35 Rectángulo"/>
          <p:cNvSpPr/>
          <p:nvPr/>
        </p:nvSpPr>
        <p:spPr bwMode="auto">
          <a:xfrm>
            <a:off x="3780995" y="3173179"/>
            <a:ext cx="1583093"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01/01/2017</a:t>
            </a:r>
          </a:p>
        </p:txBody>
      </p:sp>
      <p:sp>
        <p:nvSpPr>
          <p:cNvPr id="24" name="36 Rectángulo"/>
          <p:cNvSpPr/>
          <p:nvPr/>
        </p:nvSpPr>
        <p:spPr bwMode="auto">
          <a:xfrm>
            <a:off x="5364088" y="3173179"/>
            <a:ext cx="144500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31/12/2017</a:t>
            </a:r>
          </a:p>
        </p:txBody>
      </p:sp>
      <p:sp>
        <p:nvSpPr>
          <p:cNvPr id="25" name="37 Rectángulo"/>
          <p:cNvSpPr/>
          <p:nvPr/>
        </p:nvSpPr>
        <p:spPr bwMode="auto">
          <a:xfrm>
            <a:off x="1835696" y="3173179"/>
            <a:ext cx="1571712"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533/2015</a:t>
            </a:r>
          </a:p>
        </p:txBody>
      </p:sp>
      <p:sp>
        <p:nvSpPr>
          <p:cNvPr id="26" name="38 Rectángulo"/>
          <p:cNvSpPr/>
          <p:nvPr/>
        </p:nvSpPr>
        <p:spPr bwMode="auto">
          <a:xfrm>
            <a:off x="7158669" y="3173179"/>
            <a:ext cx="1733811" cy="332393"/>
          </a:xfrm>
          <a:prstGeom prst="rect">
            <a:avLst/>
          </a:prstGeom>
          <a:solidFill>
            <a:srgbClr val="72CFFE"/>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2018</a:t>
            </a:r>
          </a:p>
        </p:txBody>
      </p:sp>
      <p:sp>
        <p:nvSpPr>
          <p:cNvPr id="27" name="39 Rectángulo"/>
          <p:cNvSpPr/>
          <p:nvPr/>
        </p:nvSpPr>
        <p:spPr bwMode="auto">
          <a:xfrm>
            <a:off x="395536" y="3649588"/>
            <a:ext cx="1440160" cy="648071"/>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err="1">
                <a:latin typeface="Times New Roman" pitchFamily="18" charset="0"/>
              </a:rPr>
              <a:t>Emp</a:t>
            </a:r>
            <a:r>
              <a:rPr lang="es-CO" sz="2000" dirty="0">
                <a:latin typeface="Times New Roman" pitchFamily="18" charset="0"/>
              </a:rPr>
              <a:t>. SGSSS</a:t>
            </a:r>
          </a:p>
        </p:txBody>
      </p:sp>
      <p:sp>
        <p:nvSpPr>
          <p:cNvPr id="28" name="40 Rectángulo"/>
          <p:cNvSpPr/>
          <p:nvPr/>
        </p:nvSpPr>
        <p:spPr bwMode="auto">
          <a:xfrm>
            <a:off x="3780995" y="3793603"/>
            <a:ext cx="1655101"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01/01/2017</a:t>
            </a:r>
          </a:p>
        </p:txBody>
      </p:sp>
      <p:sp>
        <p:nvSpPr>
          <p:cNvPr id="29" name="41 Rectángulo"/>
          <p:cNvSpPr/>
          <p:nvPr/>
        </p:nvSpPr>
        <p:spPr bwMode="auto">
          <a:xfrm>
            <a:off x="5436096" y="3793603"/>
            <a:ext cx="1445002"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31/12/2017</a:t>
            </a:r>
          </a:p>
        </p:txBody>
      </p:sp>
      <p:sp>
        <p:nvSpPr>
          <p:cNvPr id="30" name="42 Rectángulo"/>
          <p:cNvSpPr/>
          <p:nvPr/>
        </p:nvSpPr>
        <p:spPr bwMode="auto">
          <a:xfrm>
            <a:off x="1835696" y="3765956"/>
            <a:ext cx="1571712" cy="332393"/>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663/2015</a:t>
            </a:r>
          </a:p>
        </p:txBody>
      </p:sp>
      <p:sp>
        <p:nvSpPr>
          <p:cNvPr id="31" name="43 Rectángulo"/>
          <p:cNvSpPr/>
          <p:nvPr/>
        </p:nvSpPr>
        <p:spPr bwMode="auto">
          <a:xfrm>
            <a:off x="7164288" y="3787678"/>
            <a:ext cx="1728192" cy="338318"/>
          </a:xfrm>
          <a:prstGeom prst="rect">
            <a:avLst/>
          </a:prstGeom>
          <a:solidFill>
            <a:srgbClr val="FFFF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2018</a:t>
            </a:r>
          </a:p>
        </p:txBody>
      </p:sp>
      <p:sp>
        <p:nvSpPr>
          <p:cNvPr id="35" name="37 Rectángulo"/>
          <p:cNvSpPr/>
          <p:nvPr/>
        </p:nvSpPr>
        <p:spPr bwMode="auto">
          <a:xfrm>
            <a:off x="3707904" y="4405488"/>
            <a:ext cx="1571712"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706/2016</a:t>
            </a:r>
          </a:p>
        </p:txBody>
      </p:sp>
      <p:sp>
        <p:nvSpPr>
          <p:cNvPr id="37" name="37 Rectángulo"/>
          <p:cNvSpPr/>
          <p:nvPr/>
        </p:nvSpPr>
        <p:spPr bwMode="auto">
          <a:xfrm>
            <a:off x="3707904" y="4837536"/>
            <a:ext cx="1571712"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043/2017</a:t>
            </a:r>
          </a:p>
        </p:txBody>
      </p:sp>
      <p:sp>
        <p:nvSpPr>
          <p:cNvPr id="38" name="37 Rectángulo"/>
          <p:cNvSpPr/>
          <p:nvPr/>
        </p:nvSpPr>
        <p:spPr bwMode="auto">
          <a:xfrm>
            <a:off x="2267744" y="4405488"/>
            <a:ext cx="1440160"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Resolución</a:t>
            </a:r>
          </a:p>
        </p:txBody>
      </p:sp>
      <p:sp>
        <p:nvSpPr>
          <p:cNvPr id="39" name="37 Rectángulo"/>
          <p:cNvSpPr/>
          <p:nvPr/>
        </p:nvSpPr>
        <p:spPr bwMode="auto">
          <a:xfrm>
            <a:off x="2267744" y="4837535"/>
            <a:ext cx="1440160" cy="332393"/>
          </a:xfrm>
          <a:prstGeom prst="rect">
            <a:avLst/>
          </a:prstGeom>
          <a:solidFill>
            <a:srgbClr val="FFC000"/>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dirty="0">
                <a:latin typeface="Times New Roman" pitchFamily="18" charset="0"/>
              </a:rPr>
              <a:t>Resolución</a:t>
            </a:r>
          </a:p>
        </p:txBody>
      </p:sp>
    </p:spTree>
    <p:extLst>
      <p:ext uri="{BB962C8B-B14F-4D97-AF65-F5344CB8AC3E}">
        <p14:creationId xmlns:p14="http://schemas.microsoft.com/office/powerpoint/2010/main" val="4032902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46</a:t>
            </a:fld>
            <a:endParaRPr lang="es-ES_tradnl" dirty="0"/>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4048" y="0"/>
            <a:ext cx="4139952" cy="220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413" y="2138771"/>
            <a:ext cx="9073008" cy="374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458613">
            <a:off x="280845" y="-132937"/>
            <a:ext cx="2047367" cy="282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89585" y="134374"/>
            <a:ext cx="1972233" cy="1982144"/>
          </a:xfrm>
          <a:prstGeom prst="rect">
            <a:avLst/>
          </a:prstGeom>
        </p:spPr>
      </p:pic>
    </p:spTree>
    <p:extLst>
      <p:ext uri="{BB962C8B-B14F-4D97-AF65-F5344CB8AC3E}">
        <p14:creationId xmlns:p14="http://schemas.microsoft.com/office/powerpoint/2010/main" val="396648688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5</a:t>
            </a:fld>
            <a:endParaRPr lang="es-ES_tradnl" dirty="0"/>
          </a:p>
        </p:txBody>
      </p:sp>
      <p:sp>
        <p:nvSpPr>
          <p:cNvPr id="5" name="4 Rectángulo"/>
          <p:cNvSpPr/>
          <p:nvPr/>
        </p:nvSpPr>
        <p:spPr>
          <a:xfrm>
            <a:off x="35497" y="781457"/>
            <a:ext cx="7272808" cy="4893647"/>
          </a:xfrm>
          <a:prstGeom prst="rect">
            <a:avLst/>
          </a:prstGeom>
        </p:spPr>
        <p:txBody>
          <a:bodyPr wrap="square">
            <a:spAutoFit/>
          </a:bodyPr>
          <a:lstStyle/>
          <a:p>
            <a:pPr algn="just"/>
            <a:r>
              <a:rPr lang="es-CO" sz="2400" b="1" dirty="0"/>
              <a:t>La RE debe ir más allá del cumplimiento de leyes y normas, observando por su puesto su respeto y estricto cumplimiento. En este sentido, las legislaciones (laboral, Impositiva y otras)  y las normativas relacionadas con el  medio ambiente  son punto de partida con la responsabilidad ambiental. El cumplimiento de estas normativas básicas no se corresponde con la responsabilidad social, sino con las obligaciones que cualquier empresa debe cumplir simplemente por el hecho de realizar su actividad. Sería difícil comprender que una empresa alegara actividades de RSE, si no ha cumplido o no cumple con la legislación de referencia para su actividad.</a:t>
            </a:r>
          </a:p>
        </p:txBody>
      </p:sp>
      <p:sp>
        <p:nvSpPr>
          <p:cNvPr id="6" name="5 Rectángulo"/>
          <p:cNvSpPr/>
          <p:nvPr/>
        </p:nvSpPr>
        <p:spPr bwMode="auto">
          <a:xfrm>
            <a:off x="1043608" y="121196"/>
            <a:ext cx="6120680" cy="45720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CO" sz="2800" dirty="0">
                <a:solidFill>
                  <a:schemeClr val="bg1"/>
                </a:solidFill>
                <a:latin typeface="Times New Roman" pitchFamily="18" charset="0"/>
              </a:rPr>
              <a:t>Responsabilidad Empresarial - RE</a:t>
            </a:r>
          </a:p>
        </p:txBody>
      </p:sp>
    </p:spTree>
    <p:extLst>
      <p:ext uri="{BB962C8B-B14F-4D97-AF65-F5344CB8AC3E}">
        <p14:creationId xmlns:p14="http://schemas.microsoft.com/office/powerpoint/2010/main" val="2802337443"/>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a:xfrm>
            <a:off x="125413" y="5377780"/>
            <a:ext cx="1905000" cy="269875"/>
          </a:xfrm>
        </p:spPr>
        <p:txBody>
          <a:bodyPr/>
          <a:lstStyle/>
          <a:p>
            <a:pPr>
              <a:defRPr/>
            </a:pPr>
            <a:fld id="{BD78BF63-D6E5-49D8-99EB-4D36175B83F1}" type="slidenum">
              <a:rPr lang="es-ES_tradnl" smtClean="0"/>
              <a:pPr>
                <a:defRPr/>
              </a:pPr>
              <a:t>6</a:t>
            </a:fld>
            <a:endParaRPr lang="es-ES_trad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600" y="193205"/>
            <a:ext cx="7488832" cy="4871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bwMode="auto">
          <a:xfrm>
            <a:off x="0" y="5064596"/>
            <a:ext cx="313184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CO" sz="1200" b="0" i="0" u="none" strike="noStrike" cap="none" normalizeH="0" baseline="0" dirty="0" err="1">
                <a:ln>
                  <a:noFill/>
                </a:ln>
                <a:solidFill>
                  <a:schemeClr val="tx1"/>
                </a:solidFill>
                <a:effectLst/>
                <a:latin typeface="Times New Roman" pitchFamily="18" charset="0"/>
              </a:rPr>
              <a:t>Fuente:es.slideshare.net</a:t>
            </a:r>
            <a:endParaRPr kumimoji="0" lang="es-CO" sz="1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03543560"/>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7</a:t>
            </a:fld>
            <a:endParaRPr lang="es-ES_tradnl" dirty="0"/>
          </a:p>
        </p:txBody>
      </p:sp>
      <p:sp>
        <p:nvSpPr>
          <p:cNvPr id="5" name="AutoShape 2" descr="Resultado de imagen para responsabilidad empresari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7936"/>
            <a:ext cx="4932040" cy="349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42595" y="1345332"/>
            <a:ext cx="3101405"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60" y="3361556"/>
            <a:ext cx="5650860" cy="240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bwMode="auto">
          <a:xfrm>
            <a:off x="6012160" y="49188"/>
            <a:ext cx="3059832" cy="914400"/>
          </a:xfrm>
          <a:prstGeom prst="rect">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CO" sz="2800" dirty="0">
                <a:solidFill>
                  <a:schemeClr val="bg1"/>
                </a:solidFill>
                <a:latin typeface="Times New Roman" pitchFamily="18" charset="0"/>
              </a:rPr>
              <a:t>Responsabilidad Empresarial</a:t>
            </a:r>
            <a:endParaRPr kumimoji="0" lang="es-CO" sz="2800" b="0" i="0" u="none" strike="noStrike" cap="none" normalizeH="0" baseline="0" dirty="0">
              <a:ln>
                <a:noFill/>
              </a:ln>
              <a:solidFill>
                <a:schemeClr val="bg1"/>
              </a:solidFill>
              <a:effectLst/>
              <a:latin typeface="Times New Roman" pitchFamily="18" charset="0"/>
            </a:endParaRPr>
          </a:p>
        </p:txBody>
      </p:sp>
      <p:sp>
        <p:nvSpPr>
          <p:cNvPr id="7" name="6 Flecha cuádruple"/>
          <p:cNvSpPr/>
          <p:nvPr/>
        </p:nvSpPr>
        <p:spPr bwMode="auto">
          <a:xfrm>
            <a:off x="4860032" y="1201316"/>
            <a:ext cx="1800200" cy="2160240"/>
          </a:xfrm>
          <a:prstGeom prst="quad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52963652"/>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osición de imagen"/>
          <p:cNvSpPr>
            <a:spLocks noGrp="1"/>
          </p:cNvSpPr>
          <p:nvPr>
            <p:ph type="pic" sz="quarter" idx="17"/>
          </p:nvPr>
        </p:nvSpPr>
        <p:spPr/>
      </p:sp>
      <p:sp>
        <p:nvSpPr>
          <p:cNvPr id="3" name="2 Marcador de texto"/>
          <p:cNvSpPr>
            <a:spLocks noGrp="1"/>
          </p:cNvSpPr>
          <p:nvPr>
            <p:ph type="body" sz="quarter" idx="18"/>
          </p:nvPr>
        </p:nvSpPr>
        <p:spPr/>
        <p:txBody>
          <a:bodyPr/>
          <a:lstStyle/>
          <a:p>
            <a:endParaRPr lang="es-CO"/>
          </a:p>
        </p:txBody>
      </p:sp>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8</a:t>
            </a:fld>
            <a:endParaRPr lang="es-ES_tradnl" dirty="0"/>
          </a:p>
        </p:txBody>
      </p:sp>
    </p:spTree>
    <p:extLst>
      <p:ext uri="{BB962C8B-B14F-4D97-AF65-F5344CB8AC3E}">
        <p14:creationId xmlns:p14="http://schemas.microsoft.com/office/powerpoint/2010/main" val="570960791"/>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9</a:t>
            </a:fld>
            <a:endParaRPr lang="es-ES_tradnl" dirty="0"/>
          </a:p>
        </p:txBody>
      </p:sp>
      <p:sp>
        <p:nvSpPr>
          <p:cNvPr id="5" name="4 CuadroTexto"/>
          <p:cNvSpPr txBox="1"/>
          <p:nvPr/>
        </p:nvSpPr>
        <p:spPr>
          <a:xfrm>
            <a:off x="-18603" y="-94828"/>
            <a:ext cx="8911083" cy="800219"/>
          </a:xfrm>
          <a:prstGeom prst="rect">
            <a:avLst/>
          </a:prstGeom>
          <a:noFill/>
        </p:spPr>
        <p:txBody>
          <a:bodyPr wrap="square" rtlCol="0">
            <a:spAutoFit/>
          </a:bodyPr>
          <a:lstStyle/>
          <a:p>
            <a:r>
              <a:rPr lang="es-CO" b="1" dirty="0"/>
              <a:t>REFLEXIÓN EN TORNO A LA PROFESIÓN E INCIDENCIA </a:t>
            </a:r>
          </a:p>
          <a:p>
            <a:r>
              <a:rPr lang="es-CO" b="1" dirty="0"/>
              <a:t>EN EL PROCESO INTERNACIONALIZACIÓN  </a:t>
            </a:r>
          </a:p>
        </p:txBody>
      </p:sp>
      <p:sp>
        <p:nvSpPr>
          <p:cNvPr id="6" name="5 CuadroTexto"/>
          <p:cNvSpPr txBox="1"/>
          <p:nvPr/>
        </p:nvSpPr>
        <p:spPr>
          <a:xfrm>
            <a:off x="35496" y="2336601"/>
            <a:ext cx="1782291" cy="1384995"/>
          </a:xfrm>
          <a:prstGeom prst="rect">
            <a:avLst/>
          </a:prstGeom>
          <a:noFill/>
        </p:spPr>
        <p:txBody>
          <a:bodyPr wrap="square" rtlCol="0">
            <a:spAutoFit/>
          </a:bodyPr>
          <a:lstStyle/>
          <a:p>
            <a:r>
              <a:rPr lang="es-CO" sz="2800" b="1" dirty="0"/>
              <a:t>EN EL AYER Y  HOY</a:t>
            </a:r>
          </a:p>
        </p:txBody>
      </p:sp>
      <p:sp>
        <p:nvSpPr>
          <p:cNvPr id="7" name="6 Flecha abajo"/>
          <p:cNvSpPr/>
          <p:nvPr/>
        </p:nvSpPr>
        <p:spPr bwMode="auto">
          <a:xfrm>
            <a:off x="971600" y="841276"/>
            <a:ext cx="1296144" cy="4546963"/>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s-CO" sz="2800" b="0" i="0" u="none" strike="noStrike" cap="none" normalizeH="0" baseline="0" dirty="0">
                <a:ln>
                  <a:noFill/>
                </a:ln>
                <a:solidFill>
                  <a:schemeClr val="bg1"/>
                </a:solidFill>
                <a:effectLst/>
                <a:latin typeface="Times New Roman" pitchFamily="18" charset="0"/>
              </a:rPr>
              <a:t>A</a:t>
            </a:r>
          </a:p>
          <a:p>
            <a:pPr marL="0" marR="0" indent="0" algn="ctr" defTabSz="914400" rtl="0" eaLnBrk="0" fontAlgn="base" latinLnBrk="0" hangingPunct="0">
              <a:lnSpc>
                <a:spcPct val="100000"/>
              </a:lnSpc>
              <a:spcBef>
                <a:spcPct val="0"/>
              </a:spcBef>
              <a:spcAft>
                <a:spcPct val="0"/>
              </a:spcAft>
              <a:buClrTx/>
              <a:buSzTx/>
              <a:buFontTx/>
              <a:buNone/>
              <a:tabLst/>
            </a:pPr>
            <a:r>
              <a:rPr kumimoji="0" lang="es-CO" sz="2800" b="0" i="0" u="none" strike="noStrike" cap="none" normalizeH="0" baseline="0" dirty="0">
                <a:ln>
                  <a:noFill/>
                </a:ln>
                <a:solidFill>
                  <a:schemeClr val="bg1"/>
                </a:solidFill>
                <a:effectLst/>
                <a:latin typeface="Times New Roman" pitchFamily="18" charset="0"/>
              </a:rPr>
              <a:t>U</a:t>
            </a:r>
          </a:p>
          <a:p>
            <a:pPr marL="0" marR="0" indent="0" algn="ctr" defTabSz="914400" rtl="0" eaLnBrk="0" fontAlgn="base" latinLnBrk="0" hangingPunct="0">
              <a:lnSpc>
                <a:spcPct val="100000"/>
              </a:lnSpc>
              <a:spcBef>
                <a:spcPct val="0"/>
              </a:spcBef>
              <a:spcAft>
                <a:spcPct val="0"/>
              </a:spcAft>
              <a:buClrTx/>
              <a:buSzTx/>
              <a:buFontTx/>
              <a:buNone/>
              <a:tabLst/>
            </a:pPr>
            <a:r>
              <a:rPr kumimoji="0" lang="es-CO" sz="2800" b="0" i="0" u="none" strike="noStrike" cap="none" normalizeH="0" baseline="0" dirty="0">
                <a:ln>
                  <a:noFill/>
                </a:ln>
                <a:solidFill>
                  <a:schemeClr val="bg1"/>
                </a:solidFill>
                <a:effectLst/>
                <a:latin typeface="Times New Roman" pitchFamily="18" charset="0"/>
              </a:rPr>
              <a:t>S</a:t>
            </a:r>
          </a:p>
          <a:p>
            <a:pPr marL="0" marR="0" indent="0" algn="ctr" defTabSz="914400" rtl="0" eaLnBrk="0" fontAlgn="base" latinLnBrk="0" hangingPunct="0">
              <a:lnSpc>
                <a:spcPct val="100000"/>
              </a:lnSpc>
              <a:spcBef>
                <a:spcPct val="0"/>
              </a:spcBef>
              <a:spcAft>
                <a:spcPct val="0"/>
              </a:spcAft>
              <a:buClrTx/>
              <a:buSzTx/>
              <a:buFontTx/>
              <a:buNone/>
              <a:tabLst/>
            </a:pPr>
            <a:r>
              <a:rPr kumimoji="0" lang="es-CO" sz="2800" b="0" i="0" u="none" strike="noStrike" cap="none" normalizeH="0" baseline="0" dirty="0">
                <a:ln>
                  <a:noFill/>
                </a:ln>
                <a:solidFill>
                  <a:schemeClr val="bg1"/>
                </a:solidFill>
                <a:effectLst/>
                <a:latin typeface="Times New Roman" pitchFamily="18" charset="0"/>
              </a:rPr>
              <a:t>E</a:t>
            </a:r>
          </a:p>
          <a:p>
            <a:pPr marL="0" marR="0" indent="0" algn="ctr" defTabSz="914400" rtl="0" eaLnBrk="0" fontAlgn="base" latinLnBrk="0" hangingPunct="0">
              <a:lnSpc>
                <a:spcPct val="100000"/>
              </a:lnSpc>
              <a:spcBef>
                <a:spcPct val="0"/>
              </a:spcBef>
              <a:spcAft>
                <a:spcPct val="0"/>
              </a:spcAft>
              <a:buClrTx/>
              <a:buSzTx/>
              <a:buFontTx/>
              <a:buNone/>
              <a:tabLst/>
            </a:pPr>
            <a:r>
              <a:rPr kumimoji="0" lang="es-CO" sz="2800" b="0" i="0" u="none" strike="noStrike" cap="none" normalizeH="0" baseline="0" dirty="0">
                <a:ln>
                  <a:noFill/>
                </a:ln>
                <a:solidFill>
                  <a:schemeClr val="bg1"/>
                </a:solidFill>
                <a:effectLst/>
                <a:latin typeface="Times New Roman" pitchFamily="18" charset="0"/>
              </a:rPr>
              <a:t>N</a:t>
            </a:r>
          </a:p>
          <a:p>
            <a:pPr marL="0" marR="0" indent="0" algn="ctr" defTabSz="914400" rtl="0" eaLnBrk="0" fontAlgn="base" latinLnBrk="0" hangingPunct="0">
              <a:lnSpc>
                <a:spcPct val="100000"/>
              </a:lnSpc>
              <a:spcBef>
                <a:spcPct val="0"/>
              </a:spcBef>
              <a:spcAft>
                <a:spcPct val="0"/>
              </a:spcAft>
              <a:buClrTx/>
              <a:buSzTx/>
              <a:buFontTx/>
              <a:buNone/>
              <a:tabLst/>
            </a:pPr>
            <a:r>
              <a:rPr kumimoji="0" lang="es-CO" sz="2800" b="0" i="0" u="none" strike="noStrike" cap="none" normalizeH="0" baseline="0" dirty="0">
                <a:ln>
                  <a:noFill/>
                </a:ln>
                <a:solidFill>
                  <a:schemeClr val="bg1"/>
                </a:solidFill>
                <a:effectLst/>
                <a:latin typeface="Times New Roman" pitchFamily="18" charset="0"/>
              </a:rPr>
              <a:t>C</a:t>
            </a:r>
          </a:p>
          <a:p>
            <a:pPr marL="0" marR="0" indent="0" algn="ctr" defTabSz="914400" rtl="0" eaLnBrk="0" fontAlgn="base" latinLnBrk="0" hangingPunct="0">
              <a:lnSpc>
                <a:spcPct val="100000"/>
              </a:lnSpc>
              <a:spcBef>
                <a:spcPct val="0"/>
              </a:spcBef>
              <a:spcAft>
                <a:spcPct val="0"/>
              </a:spcAft>
              <a:buClrTx/>
              <a:buSzTx/>
              <a:buFontTx/>
              <a:buNone/>
              <a:tabLst/>
            </a:pPr>
            <a:r>
              <a:rPr kumimoji="0" lang="es-CO" sz="2800" b="0" i="0" u="none" strike="noStrike" cap="none" normalizeH="0" baseline="0" dirty="0">
                <a:ln>
                  <a:noFill/>
                </a:ln>
                <a:solidFill>
                  <a:schemeClr val="bg1"/>
                </a:solidFill>
                <a:effectLst/>
                <a:latin typeface="Times New Roman" pitchFamily="18" charset="0"/>
              </a:rPr>
              <a:t>I</a:t>
            </a:r>
          </a:p>
          <a:p>
            <a:pPr marL="0" marR="0" indent="0" algn="ctr" defTabSz="914400" rtl="0" eaLnBrk="0" fontAlgn="base" latinLnBrk="0" hangingPunct="0">
              <a:lnSpc>
                <a:spcPct val="100000"/>
              </a:lnSpc>
              <a:spcBef>
                <a:spcPct val="0"/>
              </a:spcBef>
              <a:spcAft>
                <a:spcPct val="0"/>
              </a:spcAft>
              <a:buClrTx/>
              <a:buSzTx/>
              <a:buFontTx/>
              <a:buNone/>
              <a:tabLst/>
            </a:pPr>
            <a:r>
              <a:rPr kumimoji="0" lang="es-CO" sz="2800" b="0" i="0" u="none" strike="noStrike" cap="none" normalizeH="0" baseline="0" dirty="0">
                <a:ln>
                  <a:noFill/>
                </a:ln>
                <a:solidFill>
                  <a:schemeClr val="bg1"/>
                </a:solidFill>
                <a:effectLst/>
                <a:latin typeface="Times New Roman" pitchFamily="18" charset="0"/>
              </a:rPr>
              <a:t>A</a:t>
            </a:r>
          </a:p>
        </p:txBody>
      </p:sp>
      <p:sp>
        <p:nvSpPr>
          <p:cNvPr id="8" name="7 CuadroTexto"/>
          <p:cNvSpPr txBox="1"/>
          <p:nvPr/>
        </p:nvSpPr>
        <p:spPr>
          <a:xfrm>
            <a:off x="2267744" y="625252"/>
            <a:ext cx="6853463" cy="5616922"/>
          </a:xfrm>
          <a:prstGeom prst="rect">
            <a:avLst/>
          </a:prstGeom>
          <a:noFill/>
        </p:spPr>
        <p:txBody>
          <a:bodyPr wrap="square" rtlCol="0">
            <a:spAutoFit/>
          </a:bodyPr>
          <a:lstStyle/>
          <a:p>
            <a:r>
              <a:rPr lang="es-CO" sz="2800" b="1" dirty="0"/>
              <a:t>1. Políticas de Calidad Adecuadas</a:t>
            </a:r>
          </a:p>
          <a:p>
            <a:r>
              <a:rPr lang="es-CO" sz="2800" b="1" dirty="0"/>
              <a:t>2. Adecuada Selección de Clientes</a:t>
            </a:r>
          </a:p>
          <a:p>
            <a:r>
              <a:rPr lang="es-CO" sz="2800" b="1" dirty="0"/>
              <a:t>3. Políticas de Mercadeo y Tecnológicas  </a:t>
            </a:r>
          </a:p>
          <a:p>
            <a:r>
              <a:rPr lang="es-CO" sz="2800" b="1" dirty="0"/>
              <a:t>4. Políticas de Tarifas y Precios </a:t>
            </a:r>
          </a:p>
          <a:p>
            <a:r>
              <a:rPr lang="es-CO" sz="2800" b="1" dirty="0"/>
              <a:t>5. Políticas de Solidaridad Profesional </a:t>
            </a:r>
          </a:p>
          <a:p>
            <a:r>
              <a:rPr lang="es-CO" sz="2800" b="1" dirty="0"/>
              <a:t>6. Políticas de Actualización y Formación Continua.</a:t>
            </a:r>
          </a:p>
          <a:p>
            <a:r>
              <a:rPr lang="es-CO" sz="2800" b="1" dirty="0"/>
              <a:t>7. Una adecuada defensa de la profesión en lo legal y disciplinario.</a:t>
            </a:r>
          </a:p>
          <a:p>
            <a:r>
              <a:rPr lang="es-CO" sz="2800" b="1" dirty="0"/>
              <a:t>8. Certificación.</a:t>
            </a:r>
          </a:p>
          <a:p>
            <a:r>
              <a:rPr lang="es-CO" sz="2800" b="1" dirty="0"/>
              <a:t>9</a:t>
            </a:r>
            <a:r>
              <a:rPr lang="es-CO" sz="2800" dirty="0"/>
              <a:t>. </a:t>
            </a:r>
            <a:r>
              <a:rPr lang="es-CO" sz="2800" b="1" dirty="0"/>
              <a:t>Liderazgo Profesional y Organizacional </a:t>
            </a:r>
          </a:p>
          <a:p>
            <a:endParaRPr lang="es-CO" sz="2800" dirty="0"/>
          </a:p>
          <a:p>
            <a:r>
              <a:rPr lang="es-CO" dirty="0"/>
              <a:t> </a:t>
            </a:r>
          </a:p>
        </p:txBody>
      </p:sp>
      <p:sp>
        <p:nvSpPr>
          <p:cNvPr id="9" name="8 Flecha curvada hacia la derecha"/>
          <p:cNvSpPr/>
          <p:nvPr/>
        </p:nvSpPr>
        <p:spPr bwMode="auto">
          <a:xfrm>
            <a:off x="107504" y="625252"/>
            <a:ext cx="1053070" cy="1872208"/>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13095" y="0"/>
            <a:ext cx="1008112" cy="1094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359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CapacitacionesCGN_2016_sepverAnterior">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pacitacionesCGN_2016_sepverAnterior.potx" id="{0DED9202-8BF5-40A2-A8A3-326837358470}" vid="{A2B77EE7-2ECE-438F-B045-B4D63E586711}"/>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CapacitacionesCGN_2016_sepverAnterior</Template>
  <TotalTime>1241</TotalTime>
  <Words>1838</Words>
  <Application>Microsoft Office PowerPoint</Application>
  <PresentationFormat>Presentación en pantalla (16:10)</PresentationFormat>
  <Paragraphs>311</Paragraphs>
  <Slides>47</Slides>
  <Notes>2</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47</vt:i4>
      </vt:variant>
    </vt:vector>
  </HeadingPairs>
  <TitlesOfParts>
    <vt:vector size="59" baseType="lpstr">
      <vt:lpstr>Arial</vt:lpstr>
      <vt:lpstr>Arial Narrow</vt:lpstr>
      <vt:lpstr>Calibri</vt:lpstr>
      <vt:lpstr>Calibri Light</vt:lpstr>
      <vt:lpstr>Century Gothic</vt:lpstr>
      <vt:lpstr>Monotype Corsiva</vt:lpstr>
      <vt:lpstr>Sylfaen</vt:lpstr>
      <vt:lpstr>Times New Roman</vt:lpstr>
      <vt:lpstr>Wingdings</vt:lpstr>
      <vt:lpstr>Wingdings 2</vt:lpstr>
      <vt:lpstr>CapacitacionesCGN_2016_sepverAnterior</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Calificación Promedio por Categorías de Municipios Control Interno Contable 2016</vt:lpstr>
      <vt:lpstr>Presentación de PowerPoint</vt:lpstr>
      <vt:lpstr>Presentación de PowerPoint</vt:lpstr>
      <vt:lpstr>Presentación de PowerPoint</vt:lpstr>
      <vt:lpstr>Presentación de PowerPoint</vt:lpstr>
      <vt:lpstr>Evaluación de Control Interno Contable (Res 357)</vt:lpstr>
      <vt:lpstr>Presentación de PowerPoint</vt:lpstr>
      <vt:lpstr>RANGOS  DE  LA  CALIFICACIÓN</vt:lpstr>
      <vt:lpstr>Presentación de PowerPoint</vt:lpstr>
      <vt:lpstr>Presentación de PowerPoint</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Alexandra Leon Lozano</dc:creator>
  <cp:keywords>Plantillas, Presentaciones, PowerPoint, Imágen Institucional</cp:keywords>
  <dc:description>Actualizada con Logo 15 años Calidad Agosto 2011</dc:description>
  <cp:lastModifiedBy>Carlos Estrada</cp:lastModifiedBy>
  <cp:revision>130</cp:revision>
  <dcterms:created xsi:type="dcterms:W3CDTF">2017-02-16T17:55:54Z</dcterms:created>
  <dcterms:modified xsi:type="dcterms:W3CDTF">2021-05-27T16:26:56Z</dcterms:modified>
</cp:coreProperties>
</file>