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01" r:id="rId1"/>
  </p:sldMasterIdLst>
  <p:notesMasterIdLst>
    <p:notesMasterId r:id="rId32"/>
  </p:notesMasterIdLst>
  <p:handoutMasterIdLst>
    <p:handoutMasterId r:id="rId33"/>
  </p:handoutMasterIdLst>
  <p:sldIdLst>
    <p:sldId id="327" r:id="rId2"/>
    <p:sldId id="373" r:id="rId3"/>
    <p:sldId id="438" r:id="rId4"/>
    <p:sldId id="374" r:id="rId5"/>
    <p:sldId id="421" r:id="rId6"/>
    <p:sldId id="369" r:id="rId7"/>
    <p:sldId id="424" r:id="rId8"/>
    <p:sldId id="423" r:id="rId9"/>
    <p:sldId id="439" r:id="rId10"/>
    <p:sldId id="440" r:id="rId11"/>
    <p:sldId id="425" r:id="rId12"/>
    <p:sldId id="389" r:id="rId13"/>
    <p:sldId id="428" r:id="rId14"/>
    <p:sldId id="442" r:id="rId15"/>
    <p:sldId id="441" r:id="rId16"/>
    <p:sldId id="443" r:id="rId17"/>
    <p:sldId id="444" r:id="rId18"/>
    <p:sldId id="446" r:id="rId19"/>
    <p:sldId id="422" r:id="rId20"/>
    <p:sldId id="430" r:id="rId21"/>
    <p:sldId id="431" r:id="rId22"/>
    <p:sldId id="432" r:id="rId23"/>
    <p:sldId id="433" r:id="rId24"/>
    <p:sldId id="434" r:id="rId25"/>
    <p:sldId id="390" r:id="rId26"/>
    <p:sldId id="419" r:id="rId27"/>
    <p:sldId id="410" r:id="rId28"/>
    <p:sldId id="436" r:id="rId29"/>
    <p:sldId id="420" r:id="rId30"/>
    <p:sldId id="370" r:id="rId31"/>
  </p:sldIdLst>
  <p:sldSz cx="9144000" cy="5715000" type="screen16x10"/>
  <p:notesSz cx="7010400" cy="9296400"/>
  <p:defaultTextStyle>
    <a:defPPr>
      <a:defRPr lang="es-ES_tradnl"/>
    </a:defPPr>
    <a:lvl1pPr algn="l" rtl="0" fontAlgn="base">
      <a:spcBef>
        <a:spcPct val="0"/>
      </a:spcBef>
      <a:spcAft>
        <a:spcPct val="0"/>
      </a:spcAft>
      <a:defRPr sz="2300" kern="1200">
        <a:solidFill>
          <a:schemeClr val="tx1"/>
        </a:solidFill>
        <a:latin typeface="Arial Narrow" pitchFamily="34" charset="0"/>
        <a:ea typeface="+mn-ea"/>
        <a:cs typeface="Arial" charset="0"/>
      </a:defRPr>
    </a:lvl1pPr>
    <a:lvl2pPr marL="457200" algn="l" rtl="0" fontAlgn="base">
      <a:spcBef>
        <a:spcPct val="0"/>
      </a:spcBef>
      <a:spcAft>
        <a:spcPct val="0"/>
      </a:spcAft>
      <a:defRPr sz="2300" kern="1200">
        <a:solidFill>
          <a:schemeClr val="tx1"/>
        </a:solidFill>
        <a:latin typeface="Arial Narrow" pitchFamily="34" charset="0"/>
        <a:ea typeface="+mn-ea"/>
        <a:cs typeface="Arial" charset="0"/>
      </a:defRPr>
    </a:lvl2pPr>
    <a:lvl3pPr marL="914400" algn="l" rtl="0" fontAlgn="base">
      <a:spcBef>
        <a:spcPct val="0"/>
      </a:spcBef>
      <a:spcAft>
        <a:spcPct val="0"/>
      </a:spcAft>
      <a:defRPr sz="2300" kern="1200">
        <a:solidFill>
          <a:schemeClr val="tx1"/>
        </a:solidFill>
        <a:latin typeface="Arial Narrow" pitchFamily="34" charset="0"/>
        <a:ea typeface="+mn-ea"/>
        <a:cs typeface="Arial" charset="0"/>
      </a:defRPr>
    </a:lvl3pPr>
    <a:lvl4pPr marL="1371600" algn="l" rtl="0" fontAlgn="base">
      <a:spcBef>
        <a:spcPct val="0"/>
      </a:spcBef>
      <a:spcAft>
        <a:spcPct val="0"/>
      </a:spcAft>
      <a:defRPr sz="2300" kern="1200">
        <a:solidFill>
          <a:schemeClr val="tx1"/>
        </a:solidFill>
        <a:latin typeface="Arial Narrow" pitchFamily="34" charset="0"/>
        <a:ea typeface="+mn-ea"/>
        <a:cs typeface="Arial" charset="0"/>
      </a:defRPr>
    </a:lvl4pPr>
    <a:lvl5pPr marL="1828800" algn="l" rtl="0" fontAlgn="base">
      <a:spcBef>
        <a:spcPct val="0"/>
      </a:spcBef>
      <a:spcAft>
        <a:spcPct val="0"/>
      </a:spcAft>
      <a:defRPr sz="2300" kern="1200">
        <a:solidFill>
          <a:schemeClr val="tx1"/>
        </a:solidFill>
        <a:latin typeface="Arial Narrow" pitchFamily="34" charset="0"/>
        <a:ea typeface="+mn-ea"/>
        <a:cs typeface="Arial" charset="0"/>
      </a:defRPr>
    </a:lvl5pPr>
    <a:lvl6pPr marL="2286000" algn="l" defTabSz="914400" rtl="0" eaLnBrk="1" latinLnBrk="0" hangingPunct="1">
      <a:defRPr sz="2300" kern="1200">
        <a:solidFill>
          <a:schemeClr val="tx1"/>
        </a:solidFill>
        <a:latin typeface="Arial Narrow" pitchFamily="34" charset="0"/>
        <a:ea typeface="+mn-ea"/>
        <a:cs typeface="Arial" charset="0"/>
      </a:defRPr>
    </a:lvl6pPr>
    <a:lvl7pPr marL="2743200" algn="l" defTabSz="914400" rtl="0" eaLnBrk="1" latinLnBrk="0" hangingPunct="1">
      <a:defRPr sz="2300" kern="1200">
        <a:solidFill>
          <a:schemeClr val="tx1"/>
        </a:solidFill>
        <a:latin typeface="Arial Narrow" pitchFamily="34" charset="0"/>
        <a:ea typeface="+mn-ea"/>
        <a:cs typeface="Arial" charset="0"/>
      </a:defRPr>
    </a:lvl7pPr>
    <a:lvl8pPr marL="3200400" algn="l" defTabSz="914400" rtl="0" eaLnBrk="1" latinLnBrk="0" hangingPunct="1">
      <a:defRPr sz="2300" kern="1200">
        <a:solidFill>
          <a:schemeClr val="tx1"/>
        </a:solidFill>
        <a:latin typeface="Arial Narrow" pitchFamily="34" charset="0"/>
        <a:ea typeface="+mn-ea"/>
        <a:cs typeface="Arial" charset="0"/>
      </a:defRPr>
    </a:lvl8pPr>
    <a:lvl9pPr marL="3657600" algn="l" defTabSz="914400" rtl="0" eaLnBrk="1" latinLnBrk="0" hangingPunct="1">
      <a:defRPr sz="2300" kern="1200">
        <a:solidFill>
          <a:schemeClr val="tx1"/>
        </a:solidFill>
        <a:latin typeface="Arial Narrow" pitchFamily="34" charset="0"/>
        <a:ea typeface="+mn-ea"/>
        <a:cs typeface="Arial" charset="0"/>
      </a:defRPr>
    </a:lvl9pPr>
  </p:defaultTextStyle>
  <p:extLst>
    <p:ext uri="{521415D9-36F7-43E2-AB2F-B90AF26B5E84}">
      <p14:sectionLst xmlns:p14="http://schemas.microsoft.com/office/powerpoint/2010/main">
        <p14:section name="Sección predeterminada" id="{DC6F5581-CFA5-46E1-8274-79D279CB7D19}">
          <p14:sldIdLst>
            <p14:sldId id="327"/>
            <p14:sldId id="373"/>
            <p14:sldId id="438"/>
            <p14:sldId id="374"/>
            <p14:sldId id="421"/>
            <p14:sldId id="369"/>
            <p14:sldId id="424"/>
            <p14:sldId id="423"/>
            <p14:sldId id="439"/>
            <p14:sldId id="440"/>
            <p14:sldId id="425"/>
            <p14:sldId id="389"/>
            <p14:sldId id="428"/>
            <p14:sldId id="442"/>
            <p14:sldId id="441"/>
            <p14:sldId id="443"/>
            <p14:sldId id="444"/>
            <p14:sldId id="446"/>
            <p14:sldId id="422"/>
            <p14:sldId id="430"/>
            <p14:sldId id="431"/>
            <p14:sldId id="432"/>
            <p14:sldId id="433"/>
            <p14:sldId id="434"/>
            <p14:sldId id="390"/>
            <p14:sldId id="419"/>
            <p14:sldId id="410"/>
            <p14:sldId id="436"/>
            <p14:sldId id="420"/>
            <p14:sldId id="370"/>
          </p14:sldIdLst>
        </p14:section>
      </p14:sectionLst>
    </p:ex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BEB"/>
    <a:srgbClr val="FFF0C1"/>
    <a:srgbClr val="FFCC99"/>
    <a:srgbClr val="FFEBEB"/>
    <a:srgbClr val="008080"/>
    <a:srgbClr val="CCFFCC"/>
    <a:srgbClr val="CDFFFF"/>
    <a:srgbClr val="00918E"/>
    <a:srgbClr val="FF6600"/>
    <a:srgbClr val="74B2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75" autoAdjust="0"/>
    <p:restoredTop sz="88266" autoAdjust="0"/>
  </p:normalViewPr>
  <p:slideViewPr>
    <p:cSldViewPr snapToObjects="1">
      <p:cViewPr varScale="1">
        <p:scale>
          <a:sx n="76" d="100"/>
          <a:sy n="76" d="100"/>
        </p:scale>
        <p:origin x="1326" y="90"/>
      </p:cViewPr>
      <p:guideLst>
        <p:guide orient="horz" pos="180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image" Target="../media/image35.jpeg"/></Relationships>
</file>

<file path=ppt/diagrams/_rels/data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image" Target="../media/image35.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image" Target="../media/image35.jpeg"/></Relationships>
</file>

<file path=ppt/diagrams/_rels/drawing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image" Target="../media/image35.jpeg"/></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992B86-A5A0-40AF-933C-DB2F4277586E}" type="doc">
      <dgm:prSet loTypeId="urn:microsoft.com/office/officeart/2008/layout/HorizontalMultiLevelHierarchy" loCatId="hierarchy" qsTypeId="urn:microsoft.com/office/officeart/2005/8/quickstyle/simple1" qsCatId="simple" csTypeId="urn:microsoft.com/office/officeart/2005/8/colors/accent5_1" csCatId="accent5" phldr="1"/>
      <dgm:spPr/>
      <dgm:t>
        <a:bodyPr/>
        <a:lstStyle/>
        <a:p>
          <a:endParaRPr lang="es-CO"/>
        </a:p>
      </dgm:t>
    </dgm:pt>
    <dgm:pt modelId="{B06AFFC7-37FB-4CFA-8523-830443625740}">
      <dgm:prSet phldrT="[Texto]" custT="1"/>
      <dgm:spPr>
        <a:blipFill rotWithShape="0">
          <a:blip xmlns:r="http://schemas.openxmlformats.org/officeDocument/2006/relationships" r:embed="rId1"/>
          <a:tile tx="0" ty="0" sx="100000" sy="100000" flip="none" algn="tl"/>
        </a:blipFill>
      </dgm:spPr>
      <dgm:t>
        <a:bodyPr/>
        <a:lstStyle/>
        <a:p>
          <a:r>
            <a:rPr lang="es-MX" sz="2000" b="1" dirty="0">
              <a:ln/>
              <a:solidFill>
                <a:sysClr val="windowText" lastClr="000000"/>
              </a:solidFill>
              <a:effectLst/>
              <a:latin typeface="Calibri"/>
              <a:ea typeface="+mn-ea"/>
              <a:cs typeface="Arial" charset="0"/>
            </a:rPr>
            <a:t>Características </a:t>
          </a:r>
          <a:br>
            <a:rPr lang="es-MX" sz="2000" b="1" dirty="0">
              <a:ln/>
              <a:solidFill>
                <a:sysClr val="windowText" lastClr="000000"/>
              </a:solidFill>
              <a:effectLst/>
              <a:latin typeface="Calibri"/>
              <a:ea typeface="+mn-ea"/>
              <a:cs typeface="Arial" charset="0"/>
            </a:rPr>
          </a:br>
          <a:r>
            <a:rPr lang="es-MX" sz="2000" b="1" dirty="0">
              <a:ln/>
              <a:solidFill>
                <a:sysClr val="windowText" lastClr="000000"/>
              </a:solidFill>
              <a:effectLst/>
              <a:latin typeface="Calibri"/>
              <a:ea typeface="+mn-ea"/>
              <a:cs typeface="Arial" charset="0"/>
            </a:rPr>
            <a:t>de la Regulación</a:t>
          </a:r>
          <a:endParaRPr lang="es-CO" sz="2000" dirty="0"/>
        </a:p>
      </dgm:t>
    </dgm:pt>
    <dgm:pt modelId="{866A82F6-A233-464A-A33E-611DCBBE65C9}" type="parTrans" cxnId="{2F0BC6F3-3147-4A65-AB60-4A8A71F1F1E5}">
      <dgm:prSet/>
      <dgm:spPr/>
      <dgm:t>
        <a:bodyPr/>
        <a:lstStyle/>
        <a:p>
          <a:endParaRPr lang="es-CO"/>
        </a:p>
      </dgm:t>
    </dgm:pt>
    <dgm:pt modelId="{DF2AD297-970C-49A4-BD54-CAAA791DCA67}" type="sibTrans" cxnId="{2F0BC6F3-3147-4A65-AB60-4A8A71F1F1E5}">
      <dgm:prSet/>
      <dgm:spPr/>
      <dgm:t>
        <a:bodyPr/>
        <a:lstStyle/>
        <a:p>
          <a:endParaRPr lang="es-CO"/>
        </a:p>
      </dgm:t>
    </dgm:pt>
    <dgm:pt modelId="{7D490A62-47FB-42F7-A914-2B030FEFFB7A}">
      <dgm:prSet phldrT="[Texto]" custT="1"/>
      <dgm:spPr>
        <a:blipFill rotWithShape="0">
          <a:blip xmlns:r="http://schemas.openxmlformats.org/officeDocument/2006/relationships" r:embed="rId2"/>
          <a:tile tx="0" ty="0" sx="100000" sy="100000" flip="none" algn="tl"/>
        </a:blipFill>
      </dgm:spPr>
      <dgm:t>
        <a:bodyPr lIns="36000" rIns="36000"/>
        <a:lstStyle/>
        <a:p>
          <a:pPr algn="just"/>
          <a:r>
            <a:rPr lang="es-ES" sz="1400" b="1" dirty="0">
              <a:solidFill>
                <a:schemeClr val="tx2"/>
              </a:solidFill>
              <a:latin typeface="Calibri" pitchFamily="34" charset="0"/>
              <a:ea typeface="+mn-ea"/>
              <a:cs typeface="+mn-cs"/>
            </a:rPr>
            <a:t>Separación de modelos de contabilidad de acuerdo con la función económica y, en el caso de las empresas, considerando si son o no emisoras de valores</a:t>
          </a:r>
          <a:endParaRPr lang="es-CO" sz="1400" b="1" dirty="0">
            <a:solidFill>
              <a:schemeClr val="tx2"/>
            </a:solidFill>
          </a:endParaRPr>
        </a:p>
      </dgm:t>
    </dgm:pt>
    <dgm:pt modelId="{FB629528-DAA5-40D2-B86A-E19515209CC7}" type="parTrans" cxnId="{381D4FC8-41EA-4ADB-A578-3D4AD563B502}">
      <dgm:prSet/>
      <dgm:spPr/>
      <dgm:t>
        <a:bodyPr/>
        <a:lstStyle/>
        <a:p>
          <a:endParaRPr lang="es-CO"/>
        </a:p>
      </dgm:t>
    </dgm:pt>
    <dgm:pt modelId="{E6BF80E2-D862-4432-BEE8-1C5A4BE12085}" type="sibTrans" cxnId="{381D4FC8-41EA-4ADB-A578-3D4AD563B502}">
      <dgm:prSet/>
      <dgm:spPr/>
      <dgm:t>
        <a:bodyPr/>
        <a:lstStyle/>
        <a:p>
          <a:endParaRPr lang="es-CO"/>
        </a:p>
      </dgm:t>
    </dgm:pt>
    <dgm:pt modelId="{B268D25E-91A7-492E-B303-FEB3D158F71E}">
      <dgm:prSet phldrT="[Texto]" custT="1"/>
      <dgm:spPr>
        <a:blipFill rotWithShape="0">
          <a:blip xmlns:r="http://schemas.openxmlformats.org/officeDocument/2006/relationships" r:embed="rId2"/>
          <a:tile tx="0" ty="0" sx="100000" sy="100000" flip="none" algn="tl"/>
        </a:blipFill>
      </dgm:spPr>
      <dgm:t>
        <a:bodyPr lIns="36000" rIns="36000"/>
        <a:lstStyle/>
        <a:p>
          <a:pPr algn="just"/>
          <a:r>
            <a:rPr lang="es-ES" sz="1400" b="1" dirty="0">
              <a:solidFill>
                <a:schemeClr val="tx2"/>
              </a:solidFill>
              <a:latin typeface="Calibri" pitchFamily="34" charset="0"/>
              <a:ea typeface="+mn-ea"/>
              <a:cs typeface="+mn-cs"/>
            </a:rPr>
            <a:t>Para entidades de gobierno y empresas no emisoras, construcción de marcos normativos tomando como referentes las NICSP y NIIF</a:t>
          </a:r>
          <a:endParaRPr lang="es-CO" sz="1400" b="1" dirty="0">
            <a:solidFill>
              <a:schemeClr val="tx2"/>
            </a:solidFill>
          </a:endParaRPr>
        </a:p>
      </dgm:t>
    </dgm:pt>
    <dgm:pt modelId="{F8D6053C-1E2C-464D-8B89-3C06D5E4A35C}" type="parTrans" cxnId="{8F9E8935-CB29-4508-8D7D-A8546D59DF29}">
      <dgm:prSet/>
      <dgm:spPr/>
      <dgm:t>
        <a:bodyPr/>
        <a:lstStyle/>
        <a:p>
          <a:endParaRPr lang="es-CO"/>
        </a:p>
      </dgm:t>
    </dgm:pt>
    <dgm:pt modelId="{14309078-5549-4DEE-A2C9-2CE87F7F6EAD}" type="sibTrans" cxnId="{8F9E8935-CB29-4508-8D7D-A8546D59DF29}">
      <dgm:prSet/>
      <dgm:spPr/>
      <dgm:t>
        <a:bodyPr/>
        <a:lstStyle/>
        <a:p>
          <a:endParaRPr lang="es-CO"/>
        </a:p>
      </dgm:t>
    </dgm:pt>
    <dgm:pt modelId="{C144FA0B-4470-481F-954B-FAF9E3EF7788}">
      <dgm:prSet phldrT="[Texto]" custT="1"/>
      <dgm:spPr>
        <a:blipFill rotWithShape="0">
          <a:blip xmlns:r="http://schemas.openxmlformats.org/officeDocument/2006/relationships" r:embed="rId2"/>
          <a:tile tx="0" ty="0" sx="100000" sy="100000" flip="none" algn="tl"/>
        </a:blipFill>
      </dgm:spPr>
      <dgm:t>
        <a:bodyPr lIns="36000" rIns="36000"/>
        <a:lstStyle/>
        <a:p>
          <a:pPr algn="just"/>
          <a:r>
            <a:rPr lang="es-ES" sz="1400" b="1" dirty="0">
              <a:solidFill>
                <a:schemeClr val="tx2"/>
              </a:solidFill>
              <a:latin typeface="Calibri" pitchFamily="34" charset="0"/>
              <a:ea typeface="+mn-ea"/>
              <a:cs typeface="+mn-cs"/>
            </a:rPr>
            <a:t>Para entidades de gobierno y empresas no emisoras, incorporación de criterios que resulten pertinentes desde lo técnico, desde su aplicabilidad en el contexto del sector público y desde la relación costo beneficio, a través de un proceso gradual</a:t>
          </a:r>
          <a:endParaRPr lang="es-CO" sz="1400" b="1" dirty="0">
            <a:solidFill>
              <a:schemeClr val="tx2"/>
            </a:solidFill>
          </a:endParaRPr>
        </a:p>
      </dgm:t>
    </dgm:pt>
    <dgm:pt modelId="{3F33BF13-8759-4875-8AF9-182784F8188D}" type="parTrans" cxnId="{5769195F-9231-4421-B34C-3AB7FF10084D}">
      <dgm:prSet/>
      <dgm:spPr/>
      <dgm:t>
        <a:bodyPr/>
        <a:lstStyle/>
        <a:p>
          <a:endParaRPr lang="es-CO"/>
        </a:p>
      </dgm:t>
    </dgm:pt>
    <dgm:pt modelId="{41895D8C-0608-4C9D-94D0-C5F1A6E8DA03}" type="sibTrans" cxnId="{5769195F-9231-4421-B34C-3AB7FF10084D}">
      <dgm:prSet/>
      <dgm:spPr/>
      <dgm:t>
        <a:bodyPr/>
        <a:lstStyle/>
        <a:p>
          <a:endParaRPr lang="es-CO"/>
        </a:p>
      </dgm:t>
    </dgm:pt>
    <dgm:pt modelId="{6DD015EC-290A-4226-BA96-A4EE2E83B270}">
      <dgm:prSet custT="1"/>
      <dgm:spPr>
        <a:blipFill rotWithShape="0">
          <a:blip xmlns:r="http://schemas.openxmlformats.org/officeDocument/2006/relationships" r:embed="rId2"/>
          <a:tile tx="0" ty="0" sx="100000" sy="100000" flip="none" algn="tl"/>
        </a:blipFill>
      </dgm:spPr>
      <dgm:t>
        <a:bodyPr lIns="36000" rIns="36000"/>
        <a:lstStyle/>
        <a:p>
          <a:pPr algn="just"/>
          <a:r>
            <a:rPr lang="es-ES" sz="1400" b="1" dirty="0">
              <a:solidFill>
                <a:schemeClr val="tx2"/>
              </a:solidFill>
              <a:latin typeface="Calibri" pitchFamily="34" charset="0"/>
              <a:ea typeface="+mn-ea"/>
              <a:cs typeface="+mn-cs"/>
            </a:rPr>
            <a:t>Para entidades de gobierno y empresas no emisoras, definición de políticas que propendan por la uniformidad de la información</a:t>
          </a:r>
          <a:endParaRPr lang="es-CO" sz="1400" b="1" dirty="0">
            <a:solidFill>
              <a:schemeClr val="tx2"/>
            </a:solidFill>
          </a:endParaRPr>
        </a:p>
      </dgm:t>
    </dgm:pt>
    <dgm:pt modelId="{B294D2B7-588F-4B9C-957B-E8D12C3308AB}" type="parTrans" cxnId="{05787523-FC43-4F46-A9F8-4CA3E766274B}">
      <dgm:prSet/>
      <dgm:spPr/>
      <dgm:t>
        <a:bodyPr/>
        <a:lstStyle/>
        <a:p>
          <a:endParaRPr lang="es-CO"/>
        </a:p>
      </dgm:t>
    </dgm:pt>
    <dgm:pt modelId="{C0D3A58B-7B79-45E0-AD69-B87B9D96368A}" type="sibTrans" cxnId="{05787523-FC43-4F46-A9F8-4CA3E766274B}">
      <dgm:prSet/>
      <dgm:spPr/>
      <dgm:t>
        <a:bodyPr/>
        <a:lstStyle/>
        <a:p>
          <a:endParaRPr lang="es-CO"/>
        </a:p>
      </dgm:t>
    </dgm:pt>
    <dgm:pt modelId="{FC5B205F-75F6-4AEC-A265-669716D43956}">
      <dgm:prSet custT="1"/>
      <dgm:spPr>
        <a:blipFill rotWithShape="0">
          <a:blip xmlns:r="http://schemas.openxmlformats.org/officeDocument/2006/relationships" r:embed="rId2"/>
          <a:tile tx="0" ty="0" sx="100000" sy="100000" flip="none" algn="tl"/>
        </a:blipFill>
      </dgm:spPr>
      <dgm:t>
        <a:bodyPr lIns="36000" rIns="36000"/>
        <a:lstStyle/>
        <a:p>
          <a:pPr algn="just"/>
          <a:r>
            <a:rPr lang="es-ES" sz="1400" b="1" dirty="0">
              <a:solidFill>
                <a:schemeClr val="tx2"/>
              </a:solidFill>
              <a:latin typeface="Calibri" pitchFamily="34" charset="0"/>
              <a:ea typeface="+mn-ea"/>
              <a:cs typeface="+mn-cs"/>
            </a:rPr>
            <a:t>Para la empresas emisoras de valores o que captan o administran recursos del público, preparación y presentación de la información financiera bajo NIIF</a:t>
          </a:r>
          <a:endParaRPr lang="es-CO" sz="1400" b="1" dirty="0">
            <a:solidFill>
              <a:schemeClr val="tx2"/>
            </a:solidFill>
          </a:endParaRPr>
        </a:p>
      </dgm:t>
    </dgm:pt>
    <dgm:pt modelId="{48E8CBAB-F5D0-4B24-8FA0-E535BB617C97}" type="parTrans" cxnId="{FD5D62B6-D433-4428-B192-6CD257D80B01}">
      <dgm:prSet/>
      <dgm:spPr/>
      <dgm:t>
        <a:bodyPr/>
        <a:lstStyle/>
        <a:p>
          <a:endParaRPr lang="es-CO"/>
        </a:p>
      </dgm:t>
    </dgm:pt>
    <dgm:pt modelId="{E1AF03FF-A85B-42EB-AFC7-FDA3FC91772D}" type="sibTrans" cxnId="{FD5D62B6-D433-4428-B192-6CD257D80B01}">
      <dgm:prSet/>
      <dgm:spPr/>
      <dgm:t>
        <a:bodyPr/>
        <a:lstStyle/>
        <a:p>
          <a:endParaRPr lang="es-CO"/>
        </a:p>
      </dgm:t>
    </dgm:pt>
    <dgm:pt modelId="{121A6B93-80D1-4436-8B11-834F342661FF}" type="pres">
      <dgm:prSet presAssocID="{BE992B86-A5A0-40AF-933C-DB2F4277586E}" presName="Name0" presStyleCnt="0">
        <dgm:presLayoutVars>
          <dgm:chPref val="1"/>
          <dgm:dir/>
          <dgm:animOne val="branch"/>
          <dgm:animLvl val="lvl"/>
          <dgm:resizeHandles val="exact"/>
        </dgm:presLayoutVars>
      </dgm:prSet>
      <dgm:spPr/>
    </dgm:pt>
    <dgm:pt modelId="{4C3AA5AB-059C-4998-87DC-9288D6B713F2}" type="pres">
      <dgm:prSet presAssocID="{B06AFFC7-37FB-4CFA-8523-830443625740}" presName="root1" presStyleCnt="0"/>
      <dgm:spPr/>
    </dgm:pt>
    <dgm:pt modelId="{671FBE74-29FA-4A1F-ACDF-6F3AC087BBC9}" type="pres">
      <dgm:prSet presAssocID="{B06AFFC7-37FB-4CFA-8523-830443625740}" presName="LevelOneTextNode" presStyleLbl="node0" presStyleIdx="0" presStyleCnt="1" custAng="5400000" custScaleX="237478" custScaleY="49848" custLinFactNeighborX="-19229">
        <dgm:presLayoutVars>
          <dgm:chPref val="3"/>
        </dgm:presLayoutVars>
      </dgm:prSet>
      <dgm:spPr/>
    </dgm:pt>
    <dgm:pt modelId="{422B2378-4DD4-4466-A880-9A57B0A2E2DB}" type="pres">
      <dgm:prSet presAssocID="{B06AFFC7-37FB-4CFA-8523-830443625740}" presName="level2hierChild" presStyleCnt="0"/>
      <dgm:spPr/>
    </dgm:pt>
    <dgm:pt modelId="{44D9C6FF-651A-41CA-BCAA-7DEEE2940549}" type="pres">
      <dgm:prSet presAssocID="{FB629528-DAA5-40D2-B86A-E19515209CC7}" presName="conn2-1" presStyleLbl="parChTrans1D2" presStyleIdx="0" presStyleCnt="5"/>
      <dgm:spPr/>
    </dgm:pt>
    <dgm:pt modelId="{F95522B1-8ADB-4A40-BC42-D1B9A67F5F6E}" type="pres">
      <dgm:prSet presAssocID="{FB629528-DAA5-40D2-B86A-E19515209CC7}" presName="connTx" presStyleLbl="parChTrans1D2" presStyleIdx="0" presStyleCnt="5"/>
      <dgm:spPr/>
    </dgm:pt>
    <dgm:pt modelId="{42DDADE3-B1C5-46E3-9083-CA77CC1E86FF}" type="pres">
      <dgm:prSet presAssocID="{7D490A62-47FB-42F7-A914-2B030FEFFB7A}" presName="root2" presStyleCnt="0"/>
      <dgm:spPr/>
    </dgm:pt>
    <dgm:pt modelId="{25FAA211-9CE9-4B6A-AFB1-BDBE8719087F}" type="pres">
      <dgm:prSet presAssocID="{7D490A62-47FB-42F7-A914-2B030FEFFB7A}" presName="LevelTwoTextNode" presStyleLbl="node2" presStyleIdx="0" presStyleCnt="5" custScaleX="286267" custLinFactNeighborX="18544" custLinFactNeighborY="1394">
        <dgm:presLayoutVars>
          <dgm:chPref val="3"/>
        </dgm:presLayoutVars>
      </dgm:prSet>
      <dgm:spPr/>
    </dgm:pt>
    <dgm:pt modelId="{DF340B5F-9FDC-403E-9DEE-F1ACD4AB6336}" type="pres">
      <dgm:prSet presAssocID="{7D490A62-47FB-42F7-A914-2B030FEFFB7A}" presName="level3hierChild" presStyleCnt="0"/>
      <dgm:spPr/>
    </dgm:pt>
    <dgm:pt modelId="{A7CB8463-5EED-45A4-918F-667F778F71F7}" type="pres">
      <dgm:prSet presAssocID="{F8D6053C-1E2C-464D-8B89-3C06D5E4A35C}" presName="conn2-1" presStyleLbl="parChTrans1D2" presStyleIdx="1" presStyleCnt="5"/>
      <dgm:spPr/>
    </dgm:pt>
    <dgm:pt modelId="{B3D6590F-7017-47C1-BDD0-DC62BD3ADCDB}" type="pres">
      <dgm:prSet presAssocID="{F8D6053C-1E2C-464D-8B89-3C06D5E4A35C}" presName="connTx" presStyleLbl="parChTrans1D2" presStyleIdx="1" presStyleCnt="5"/>
      <dgm:spPr/>
    </dgm:pt>
    <dgm:pt modelId="{4ECEA96D-52FC-4504-B27D-706C23DE982A}" type="pres">
      <dgm:prSet presAssocID="{B268D25E-91A7-492E-B303-FEB3D158F71E}" presName="root2" presStyleCnt="0"/>
      <dgm:spPr/>
    </dgm:pt>
    <dgm:pt modelId="{77DB3F99-9157-41EC-9D7E-0F6396431F86}" type="pres">
      <dgm:prSet presAssocID="{B268D25E-91A7-492E-B303-FEB3D158F71E}" presName="LevelTwoTextNode" presStyleLbl="node2" presStyleIdx="1" presStyleCnt="5" custScaleX="286267" custLinFactNeighborX="18544" custLinFactNeighborY="1394">
        <dgm:presLayoutVars>
          <dgm:chPref val="3"/>
        </dgm:presLayoutVars>
      </dgm:prSet>
      <dgm:spPr/>
    </dgm:pt>
    <dgm:pt modelId="{D9D50778-AEA1-4E53-B7A8-BA9A507357FB}" type="pres">
      <dgm:prSet presAssocID="{B268D25E-91A7-492E-B303-FEB3D158F71E}" presName="level3hierChild" presStyleCnt="0"/>
      <dgm:spPr/>
    </dgm:pt>
    <dgm:pt modelId="{BC2473AD-EEBA-4768-9ADB-AA025D6163CD}" type="pres">
      <dgm:prSet presAssocID="{3F33BF13-8759-4875-8AF9-182784F8188D}" presName="conn2-1" presStyleLbl="parChTrans1D2" presStyleIdx="2" presStyleCnt="5"/>
      <dgm:spPr/>
    </dgm:pt>
    <dgm:pt modelId="{8AB2B216-2838-40CC-B9CF-26E3F952EE83}" type="pres">
      <dgm:prSet presAssocID="{3F33BF13-8759-4875-8AF9-182784F8188D}" presName="connTx" presStyleLbl="parChTrans1D2" presStyleIdx="2" presStyleCnt="5"/>
      <dgm:spPr/>
    </dgm:pt>
    <dgm:pt modelId="{5F1B75C3-E7EF-4526-893D-77AC33FD872D}" type="pres">
      <dgm:prSet presAssocID="{C144FA0B-4470-481F-954B-FAF9E3EF7788}" presName="root2" presStyleCnt="0"/>
      <dgm:spPr/>
    </dgm:pt>
    <dgm:pt modelId="{54290EC1-06CC-43E4-8A52-EF3555EC440C}" type="pres">
      <dgm:prSet presAssocID="{C144FA0B-4470-481F-954B-FAF9E3EF7788}" presName="LevelTwoTextNode" presStyleLbl="node2" presStyleIdx="2" presStyleCnt="5" custScaleX="286267" custScaleY="141538" custLinFactNeighborX="18544" custLinFactNeighborY="1394">
        <dgm:presLayoutVars>
          <dgm:chPref val="3"/>
        </dgm:presLayoutVars>
      </dgm:prSet>
      <dgm:spPr/>
    </dgm:pt>
    <dgm:pt modelId="{F06C9DFD-04B5-4F2A-81C7-78DC3FC1C57E}" type="pres">
      <dgm:prSet presAssocID="{C144FA0B-4470-481F-954B-FAF9E3EF7788}" presName="level3hierChild" presStyleCnt="0"/>
      <dgm:spPr/>
    </dgm:pt>
    <dgm:pt modelId="{40DF29DC-20F0-46F8-93F3-87C46B8DF249}" type="pres">
      <dgm:prSet presAssocID="{B294D2B7-588F-4B9C-957B-E8D12C3308AB}" presName="conn2-1" presStyleLbl="parChTrans1D2" presStyleIdx="3" presStyleCnt="5"/>
      <dgm:spPr/>
    </dgm:pt>
    <dgm:pt modelId="{CB2627FF-F7E5-4E13-A337-1ABDF23067D4}" type="pres">
      <dgm:prSet presAssocID="{B294D2B7-588F-4B9C-957B-E8D12C3308AB}" presName="connTx" presStyleLbl="parChTrans1D2" presStyleIdx="3" presStyleCnt="5"/>
      <dgm:spPr/>
    </dgm:pt>
    <dgm:pt modelId="{C0CC00E2-D7BA-4D54-9198-EC8315394DE5}" type="pres">
      <dgm:prSet presAssocID="{6DD015EC-290A-4226-BA96-A4EE2E83B270}" presName="root2" presStyleCnt="0"/>
      <dgm:spPr/>
    </dgm:pt>
    <dgm:pt modelId="{CE7D4E97-B8EF-4ACB-BCA8-9F5BED8B2DE8}" type="pres">
      <dgm:prSet presAssocID="{6DD015EC-290A-4226-BA96-A4EE2E83B270}" presName="LevelTwoTextNode" presStyleLbl="node2" presStyleIdx="3" presStyleCnt="5" custScaleX="286267" custLinFactNeighborX="18544" custLinFactNeighborY="1394">
        <dgm:presLayoutVars>
          <dgm:chPref val="3"/>
        </dgm:presLayoutVars>
      </dgm:prSet>
      <dgm:spPr/>
    </dgm:pt>
    <dgm:pt modelId="{962E0BEA-3CD8-4B29-B3A3-BE862E748055}" type="pres">
      <dgm:prSet presAssocID="{6DD015EC-290A-4226-BA96-A4EE2E83B270}" presName="level3hierChild" presStyleCnt="0"/>
      <dgm:spPr/>
    </dgm:pt>
    <dgm:pt modelId="{FCF521CD-AD6D-4C88-A48F-5E13F78FC8EE}" type="pres">
      <dgm:prSet presAssocID="{48E8CBAB-F5D0-4B24-8FA0-E535BB617C97}" presName="conn2-1" presStyleLbl="parChTrans1D2" presStyleIdx="4" presStyleCnt="5"/>
      <dgm:spPr/>
    </dgm:pt>
    <dgm:pt modelId="{3E43D36D-C2EE-493F-BD68-27B8904E1EE0}" type="pres">
      <dgm:prSet presAssocID="{48E8CBAB-F5D0-4B24-8FA0-E535BB617C97}" presName="connTx" presStyleLbl="parChTrans1D2" presStyleIdx="4" presStyleCnt="5"/>
      <dgm:spPr/>
    </dgm:pt>
    <dgm:pt modelId="{263D3040-B643-445F-870F-B8A8577F7B8F}" type="pres">
      <dgm:prSet presAssocID="{FC5B205F-75F6-4AEC-A265-669716D43956}" presName="root2" presStyleCnt="0"/>
      <dgm:spPr/>
    </dgm:pt>
    <dgm:pt modelId="{21B318A2-96FD-4BB9-A6AE-CAB0583A7B08}" type="pres">
      <dgm:prSet presAssocID="{FC5B205F-75F6-4AEC-A265-669716D43956}" presName="LevelTwoTextNode" presStyleLbl="node2" presStyleIdx="4" presStyleCnt="5" custScaleX="286267" custLinFactNeighborX="32421">
        <dgm:presLayoutVars>
          <dgm:chPref val="3"/>
        </dgm:presLayoutVars>
      </dgm:prSet>
      <dgm:spPr/>
    </dgm:pt>
    <dgm:pt modelId="{5D688035-D989-4866-8645-3CBCF13DD2F4}" type="pres">
      <dgm:prSet presAssocID="{FC5B205F-75F6-4AEC-A265-669716D43956}" presName="level3hierChild" presStyleCnt="0"/>
      <dgm:spPr/>
    </dgm:pt>
  </dgm:ptLst>
  <dgm:cxnLst>
    <dgm:cxn modelId="{1F26D509-F41F-4E3F-A301-A9DE149FDDF1}" type="presOf" srcId="{B268D25E-91A7-492E-B303-FEB3D158F71E}" destId="{77DB3F99-9157-41EC-9D7E-0F6396431F86}" srcOrd="0" destOrd="0" presId="urn:microsoft.com/office/officeart/2008/layout/HorizontalMultiLevelHierarchy"/>
    <dgm:cxn modelId="{05787523-FC43-4F46-A9F8-4CA3E766274B}" srcId="{B06AFFC7-37FB-4CFA-8523-830443625740}" destId="{6DD015EC-290A-4226-BA96-A4EE2E83B270}" srcOrd="3" destOrd="0" parTransId="{B294D2B7-588F-4B9C-957B-E8D12C3308AB}" sibTransId="{C0D3A58B-7B79-45E0-AD69-B87B9D96368A}"/>
    <dgm:cxn modelId="{E11D8B2F-1A66-4736-923E-486D85592E7A}" type="presOf" srcId="{48E8CBAB-F5D0-4B24-8FA0-E535BB617C97}" destId="{FCF521CD-AD6D-4C88-A48F-5E13F78FC8EE}" srcOrd="0" destOrd="0" presId="urn:microsoft.com/office/officeart/2008/layout/HorizontalMultiLevelHierarchy"/>
    <dgm:cxn modelId="{8F9E8935-CB29-4508-8D7D-A8546D59DF29}" srcId="{B06AFFC7-37FB-4CFA-8523-830443625740}" destId="{B268D25E-91A7-492E-B303-FEB3D158F71E}" srcOrd="1" destOrd="0" parTransId="{F8D6053C-1E2C-464D-8B89-3C06D5E4A35C}" sibTransId="{14309078-5549-4DEE-A2C9-2CE87F7F6EAD}"/>
    <dgm:cxn modelId="{B90A5836-2D6F-4DDB-9352-990042953DF9}" type="presOf" srcId="{FB629528-DAA5-40D2-B86A-E19515209CC7}" destId="{F95522B1-8ADB-4A40-BC42-D1B9A67F5F6E}" srcOrd="1" destOrd="0" presId="urn:microsoft.com/office/officeart/2008/layout/HorizontalMultiLevelHierarchy"/>
    <dgm:cxn modelId="{945D3B3B-64CF-4594-AECE-4B86104578F2}" type="presOf" srcId="{7D490A62-47FB-42F7-A914-2B030FEFFB7A}" destId="{25FAA211-9CE9-4B6A-AFB1-BDBE8719087F}" srcOrd="0" destOrd="0" presId="urn:microsoft.com/office/officeart/2008/layout/HorizontalMultiLevelHierarchy"/>
    <dgm:cxn modelId="{5769195F-9231-4421-B34C-3AB7FF10084D}" srcId="{B06AFFC7-37FB-4CFA-8523-830443625740}" destId="{C144FA0B-4470-481F-954B-FAF9E3EF7788}" srcOrd="2" destOrd="0" parTransId="{3F33BF13-8759-4875-8AF9-182784F8188D}" sibTransId="{41895D8C-0608-4C9D-94D0-C5F1A6E8DA03}"/>
    <dgm:cxn modelId="{9ADAF063-0A4A-47E4-AD29-521E5DEA7652}" type="presOf" srcId="{B294D2B7-588F-4B9C-957B-E8D12C3308AB}" destId="{CB2627FF-F7E5-4E13-A337-1ABDF23067D4}" srcOrd="1" destOrd="0" presId="urn:microsoft.com/office/officeart/2008/layout/HorizontalMultiLevelHierarchy"/>
    <dgm:cxn modelId="{FEEA6E6B-1F47-4752-BD74-5687A87C2A43}" type="presOf" srcId="{48E8CBAB-F5D0-4B24-8FA0-E535BB617C97}" destId="{3E43D36D-C2EE-493F-BD68-27B8904E1EE0}" srcOrd="1" destOrd="0" presId="urn:microsoft.com/office/officeart/2008/layout/HorizontalMultiLevelHierarchy"/>
    <dgm:cxn modelId="{28C44C55-9143-49D5-8295-56F9F834DF4B}" type="presOf" srcId="{F8D6053C-1E2C-464D-8B89-3C06D5E4A35C}" destId="{A7CB8463-5EED-45A4-918F-667F778F71F7}" srcOrd="0" destOrd="0" presId="urn:microsoft.com/office/officeart/2008/layout/HorizontalMultiLevelHierarchy"/>
    <dgm:cxn modelId="{8BA8B778-3997-4802-8CA9-F56B1994EB76}" type="presOf" srcId="{B06AFFC7-37FB-4CFA-8523-830443625740}" destId="{671FBE74-29FA-4A1F-ACDF-6F3AC087BBC9}" srcOrd="0" destOrd="0" presId="urn:microsoft.com/office/officeart/2008/layout/HorizontalMultiLevelHierarchy"/>
    <dgm:cxn modelId="{B90F247F-5EBE-4605-B82E-C354F93D70B1}" type="presOf" srcId="{FC5B205F-75F6-4AEC-A265-669716D43956}" destId="{21B318A2-96FD-4BB9-A6AE-CAB0583A7B08}" srcOrd="0" destOrd="0" presId="urn:microsoft.com/office/officeart/2008/layout/HorizontalMultiLevelHierarchy"/>
    <dgm:cxn modelId="{2E6CE296-C33E-49DB-A605-608645A1EFA5}" type="presOf" srcId="{6DD015EC-290A-4226-BA96-A4EE2E83B270}" destId="{CE7D4E97-B8EF-4ACB-BCA8-9F5BED8B2DE8}" srcOrd="0" destOrd="0" presId="urn:microsoft.com/office/officeart/2008/layout/HorizontalMultiLevelHierarchy"/>
    <dgm:cxn modelId="{F5C854A6-4A2D-4F38-881F-8998D193C7BF}" type="presOf" srcId="{B294D2B7-588F-4B9C-957B-E8D12C3308AB}" destId="{40DF29DC-20F0-46F8-93F3-87C46B8DF249}" srcOrd="0" destOrd="0" presId="urn:microsoft.com/office/officeart/2008/layout/HorizontalMultiLevelHierarchy"/>
    <dgm:cxn modelId="{1724F8AD-ADD7-4B58-9C61-E0D5C4FA3808}" type="presOf" srcId="{3F33BF13-8759-4875-8AF9-182784F8188D}" destId="{8AB2B216-2838-40CC-B9CF-26E3F952EE83}" srcOrd="1" destOrd="0" presId="urn:microsoft.com/office/officeart/2008/layout/HorizontalMultiLevelHierarchy"/>
    <dgm:cxn modelId="{B1D8FCAE-2CBA-44D3-8AA4-749EDBB374D6}" type="presOf" srcId="{FB629528-DAA5-40D2-B86A-E19515209CC7}" destId="{44D9C6FF-651A-41CA-BCAA-7DEEE2940549}" srcOrd="0" destOrd="0" presId="urn:microsoft.com/office/officeart/2008/layout/HorizontalMultiLevelHierarchy"/>
    <dgm:cxn modelId="{FD5D62B6-D433-4428-B192-6CD257D80B01}" srcId="{B06AFFC7-37FB-4CFA-8523-830443625740}" destId="{FC5B205F-75F6-4AEC-A265-669716D43956}" srcOrd="4" destOrd="0" parTransId="{48E8CBAB-F5D0-4B24-8FA0-E535BB617C97}" sibTransId="{E1AF03FF-A85B-42EB-AFC7-FDA3FC91772D}"/>
    <dgm:cxn modelId="{44C398B8-6AE9-4BC9-9CF0-C7F7E4AF48F5}" type="presOf" srcId="{BE992B86-A5A0-40AF-933C-DB2F4277586E}" destId="{121A6B93-80D1-4436-8B11-834F342661FF}" srcOrd="0" destOrd="0" presId="urn:microsoft.com/office/officeart/2008/layout/HorizontalMultiLevelHierarchy"/>
    <dgm:cxn modelId="{61A8B4BE-9FD9-4246-8E4E-17EA6FA7F10F}" type="presOf" srcId="{C144FA0B-4470-481F-954B-FAF9E3EF7788}" destId="{54290EC1-06CC-43E4-8A52-EF3555EC440C}" srcOrd="0" destOrd="0" presId="urn:microsoft.com/office/officeart/2008/layout/HorizontalMultiLevelHierarchy"/>
    <dgm:cxn modelId="{381D4FC8-41EA-4ADB-A578-3D4AD563B502}" srcId="{B06AFFC7-37FB-4CFA-8523-830443625740}" destId="{7D490A62-47FB-42F7-A914-2B030FEFFB7A}" srcOrd="0" destOrd="0" parTransId="{FB629528-DAA5-40D2-B86A-E19515209CC7}" sibTransId="{E6BF80E2-D862-4432-BEE8-1C5A4BE12085}"/>
    <dgm:cxn modelId="{A2F128E4-5163-4550-B0D9-0354B0856BAC}" type="presOf" srcId="{3F33BF13-8759-4875-8AF9-182784F8188D}" destId="{BC2473AD-EEBA-4768-9ADB-AA025D6163CD}" srcOrd="0" destOrd="0" presId="urn:microsoft.com/office/officeart/2008/layout/HorizontalMultiLevelHierarchy"/>
    <dgm:cxn modelId="{2F0BC6F3-3147-4A65-AB60-4A8A71F1F1E5}" srcId="{BE992B86-A5A0-40AF-933C-DB2F4277586E}" destId="{B06AFFC7-37FB-4CFA-8523-830443625740}" srcOrd="0" destOrd="0" parTransId="{866A82F6-A233-464A-A33E-611DCBBE65C9}" sibTransId="{DF2AD297-970C-49A4-BD54-CAAA791DCA67}"/>
    <dgm:cxn modelId="{DE7025FA-C9A3-4672-808D-4CE4EFAD6286}" type="presOf" srcId="{F8D6053C-1E2C-464D-8B89-3C06D5E4A35C}" destId="{B3D6590F-7017-47C1-BDD0-DC62BD3ADCDB}" srcOrd="1" destOrd="0" presId="urn:microsoft.com/office/officeart/2008/layout/HorizontalMultiLevelHierarchy"/>
    <dgm:cxn modelId="{557BEB88-3627-45E1-AD36-E4B198B4E99A}" type="presParOf" srcId="{121A6B93-80D1-4436-8B11-834F342661FF}" destId="{4C3AA5AB-059C-4998-87DC-9288D6B713F2}" srcOrd="0" destOrd="0" presId="urn:microsoft.com/office/officeart/2008/layout/HorizontalMultiLevelHierarchy"/>
    <dgm:cxn modelId="{2D88A511-F5DA-4D6C-BEBB-A8FBB372E2F8}" type="presParOf" srcId="{4C3AA5AB-059C-4998-87DC-9288D6B713F2}" destId="{671FBE74-29FA-4A1F-ACDF-6F3AC087BBC9}" srcOrd="0" destOrd="0" presId="urn:microsoft.com/office/officeart/2008/layout/HorizontalMultiLevelHierarchy"/>
    <dgm:cxn modelId="{38AB388A-9894-4079-A6B8-10EECF45B2B4}" type="presParOf" srcId="{4C3AA5AB-059C-4998-87DC-9288D6B713F2}" destId="{422B2378-4DD4-4466-A880-9A57B0A2E2DB}" srcOrd="1" destOrd="0" presId="urn:microsoft.com/office/officeart/2008/layout/HorizontalMultiLevelHierarchy"/>
    <dgm:cxn modelId="{C33B7864-98E1-42FB-BBFD-3DA8FBF4FCCC}" type="presParOf" srcId="{422B2378-4DD4-4466-A880-9A57B0A2E2DB}" destId="{44D9C6FF-651A-41CA-BCAA-7DEEE2940549}" srcOrd="0" destOrd="0" presId="urn:microsoft.com/office/officeart/2008/layout/HorizontalMultiLevelHierarchy"/>
    <dgm:cxn modelId="{8A433D2C-5E7D-45D7-9E34-187A78D2BD0C}" type="presParOf" srcId="{44D9C6FF-651A-41CA-BCAA-7DEEE2940549}" destId="{F95522B1-8ADB-4A40-BC42-D1B9A67F5F6E}" srcOrd="0" destOrd="0" presId="urn:microsoft.com/office/officeart/2008/layout/HorizontalMultiLevelHierarchy"/>
    <dgm:cxn modelId="{791FBD52-C169-4509-B022-7D1520A5837E}" type="presParOf" srcId="{422B2378-4DD4-4466-A880-9A57B0A2E2DB}" destId="{42DDADE3-B1C5-46E3-9083-CA77CC1E86FF}" srcOrd="1" destOrd="0" presId="urn:microsoft.com/office/officeart/2008/layout/HorizontalMultiLevelHierarchy"/>
    <dgm:cxn modelId="{5952C9A6-30B1-4B1A-AF64-EFABE8108D3E}" type="presParOf" srcId="{42DDADE3-B1C5-46E3-9083-CA77CC1E86FF}" destId="{25FAA211-9CE9-4B6A-AFB1-BDBE8719087F}" srcOrd="0" destOrd="0" presId="urn:microsoft.com/office/officeart/2008/layout/HorizontalMultiLevelHierarchy"/>
    <dgm:cxn modelId="{0A2CEE61-CC7B-44B1-890D-E501DE1F8E99}" type="presParOf" srcId="{42DDADE3-B1C5-46E3-9083-CA77CC1E86FF}" destId="{DF340B5F-9FDC-403E-9DEE-F1ACD4AB6336}" srcOrd="1" destOrd="0" presId="urn:microsoft.com/office/officeart/2008/layout/HorizontalMultiLevelHierarchy"/>
    <dgm:cxn modelId="{CA82F315-81B0-4BB2-B237-84FA20880892}" type="presParOf" srcId="{422B2378-4DD4-4466-A880-9A57B0A2E2DB}" destId="{A7CB8463-5EED-45A4-918F-667F778F71F7}" srcOrd="2" destOrd="0" presId="urn:microsoft.com/office/officeart/2008/layout/HorizontalMultiLevelHierarchy"/>
    <dgm:cxn modelId="{1145077F-F808-4288-8F36-4D8AA34B9A57}" type="presParOf" srcId="{A7CB8463-5EED-45A4-918F-667F778F71F7}" destId="{B3D6590F-7017-47C1-BDD0-DC62BD3ADCDB}" srcOrd="0" destOrd="0" presId="urn:microsoft.com/office/officeart/2008/layout/HorizontalMultiLevelHierarchy"/>
    <dgm:cxn modelId="{61CFF47C-E1B7-4AAC-A11F-29B17770CCC1}" type="presParOf" srcId="{422B2378-4DD4-4466-A880-9A57B0A2E2DB}" destId="{4ECEA96D-52FC-4504-B27D-706C23DE982A}" srcOrd="3" destOrd="0" presId="urn:microsoft.com/office/officeart/2008/layout/HorizontalMultiLevelHierarchy"/>
    <dgm:cxn modelId="{13D42075-7BE7-4903-B4E9-44A212EFC196}" type="presParOf" srcId="{4ECEA96D-52FC-4504-B27D-706C23DE982A}" destId="{77DB3F99-9157-41EC-9D7E-0F6396431F86}" srcOrd="0" destOrd="0" presId="urn:microsoft.com/office/officeart/2008/layout/HorizontalMultiLevelHierarchy"/>
    <dgm:cxn modelId="{09DEBB14-F2D6-4FB2-9E25-E387B4E4A714}" type="presParOf" srcId="{4ECEA96D-52FC-4504-B27D-706C23DE982A}" destId="{D9D50778-AEA1-4E53-B7A8-BA9A507357FB}" srcOrd="1" destOrd="0" presId="urn:microsoft.com/office/officeart/2008/layout/HorizontalMultiLevelHierarchy"/>
    <dgm:cxn modelId="{903D8F81-B4B0-417F-8962-297321421BE7}" type="presParOf" srcId="{422B2378-4DD4-4466-A880-9A57B0A2E2DB}" destId="{BC2473AD-EEBA-4768-9ADB-AA025D6163CD}" srcOrd="4" destOrd="0" presId="urn:microsoft.com/office/officeart/2008/layout/HorizontalMultiLevelHierarchy"/>
    <dgm:cxn modelId="{59A067A3-14E1-4CC0-8F6A-6832D718B0FD}" type="presParOf" srcId="{BC2473AD-EEBA-4768-9ADB-AA025D6163CD}" destId="{8AB2B216-2838-40CC-B9CF-26E3F952EE83}" srcOrd="0" destOrd="0" presId="urn:microsoft.com/office/officeart/2008/layout/HorizontalMultiLevelHierarchy"/>
    <dgm:cxn modelId="{ED20E4BF-A3FD-4E8B-B695-02A71ECE33FE}" type="presParOf" srcId="{422B2378-4DD4-4466-A880-9A57B0A2E2DB}" destId="{5F1B75C3-E7EF-4526-893D-77AC33FD872D}" srcOrd="5" destOrd="0" presId="urn:microsoft.com/office/officeart/2008/layout/HorizontalMultiLevelHierarchy"/>
    <dgm:cxn modelId="{E78B8773-B70E-4CBC-B1A5-62440414C631}" type="presParOf" srcId="{5F1B75C3-E7EF-4526-893D-77AC33FD872D}" destId="{54290EC1-06CC-43E4-8A52-EF3555EC440C}" srcOrd="0" destOrd="0" presId="urn:microsoft.com/office/officeart/2008/layout/HorizontalMultiLevelHierarchy"/>
    <dgm:cxn modelId="{2E2D1E82-79A0-4D65-80A2-42CF46ADB529}" type="presParOf" srcId="{5F1B75C3-E7EF-4526-893D-77AC33FD872D}" destId="{F06C9DFD-04B5-4F2A-81C7-78DC3FC1C57E}" srcOrd="1" destOrd="0" presId="urn:microsoft.com/office/officeart/2008/layout/HorizontalMultiLevelHierarchy"/>
    <dgm:cxn modelId="{7C37DCCB-299A-40BC-980F-377DDC723E62}" type="presParOf" srcId="{422B2378-4DD4-4466-A880-9A57B0A2E2DB}" destId="{40DF29DC-20F0-46F8-93F3-87C46B8DF249}" srcOrd="6" destOrd="0" presId="urn:microsoft.com/office/officeart/2008/layout/HorizontalMultiLevelHierarchy"/>
    <dgm:cxn modelId="{26899BEF-3684-4182-9F99-938ABD9A3F1E}" type="presParOf" srcId="{40DF29DC-20F0-46F8-93F3-87C46B8DF249}" destId="{CB2627FF-F7E5-4E13-A337-1ABDF23067D4}" srcOrd="0" destOrd="0" presId="urn:microsoft.com/office/officeart/2008/layout/HorizontalMultiLevelHierarchy"/>
    <dgm:cxn modelId="{376A0D7F-C03B-4FC8-9D47-CF08EC77B139}" type="presParOf" srcId="{422B2378-4DD4-4466-A880-9A57B0A2E2DB}" destId="{C0CC00E2-D7BA-4D54-9198-EC8315394DE5}" srcOrd="7" destOrd="0" presId="urn:microsoft.com/office/officeart/2008/layout/HorizontalMultiLevelHierarchy"/>
    <dgm:cxn modelId="{FDBE87EA-D203-4313-8075-998FEB218DA9}" type="presParOf" srcId="{C0CC00E2-D7BA-4D54-9198-EC8315394DE5}" destId="{CE7D4E97-B8EF-4ACB-BCA8-9F5BED8B2DE8}" srcOrd="0" destOrd="0" presId="urn:microsoft.com/office/officeart/2008/layout/HorizontalMultiLevelHierarchy"/>
    <dgm:cxn modelId="{6F9DD07D-49E8-42A2-B2FF-CD60F37F82B5}" type="presParOf" srcId="{C0CC00E2-D7BA-4D54-9198-EC8315394DE5}" destId="{962E0BEA-3CD8-4B29-B3A3-BE862E748055}" srcOrd="1" destOrd="0" presId="urn:microsoft.com/office/officeart/2008/layout/HorizontalMultiLevelHierarchy"/>
    <dgm:cxn modelId="{A93AD694-F90C-4470-9F38-C740B66A07EA}" type="presParOf" srcId="{422B2378-4DD4-4466-A880-9A57B0A2E2DB}" destId="{FCF521CD-AD6D-4C88-A48F-5E13F78FC8EE}" srcOrd="8" destOrd="0" presId="urn:microsoft.com/office/officeart/2008/layout/HorizontalMultiLevelHierarchy"/>
    <dgm:cxn modelId="{24300D32-D54C-4C78-BCC9-FF56A149119E}" type="presParOf" srcId="{FCF521CD-AD6D-4C88-A48F-5E13F78FC8EE}" destId="{3E43D36D-C2EE-493F-BD68-27B8904E1EE0}" srcOrd="0" destOrd="0" presId="urn:microsoft.com/office/officeart/2008/layout/HorizontalMultiLevelHierarchy"/>
    <dgm:cxn modelId="{6BC72108-CB44-483E-82B3-D621DCD69F08}" type="presParOf" srcId="{422B2378-4DD4-4466-A880-9A57B0A2E2DB}" destId="{263D3040-B643-445F-870F-B8A8577F7B8F}" srcOrd="9" destOrd="0" presId="urn:microsoft.com/office/officeart/2008/layout/HorizontalMultiLevelHierarchy"/>
    <dgm:cxn modelId="{C779432F-2956-4F2D-921F-CA34F00B7A9E}" type="presParOf" srcId="{263D3040-B643-445F-870F-B8A8577F7B8F}" destId="{21B318A2-96FD-4BB9-A6AE-CAB0583A7B08}" srcOrd="0" destOrd="0" presId="urn:microsoft.com/office/officeart/2008/layout/HorizontalMultiLevelHierarchy"/>
    <dgm:cxn modelId="{615F058B-4AD9-4AF7-8470-5D204A11DDB8}" type="presParOf" srcId="{263D3040-B643-445F-870F-B8A8577F7B8F}" destId="{5D688035-D989-4866-8645-3CBCF13DD2F4}"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62232D-FAFA-4B8E-8C8C-19FC086DE6A3}" type="doc">
      <dgm:prSet loTypeId="urn:microsoft.com/office/officeart/2005/8/layout/radial2" loCatId="relationship" qsTypeId="urn:microsoft.com/office/officeart/2005/8/quickstyle/3d4" qsCatId="3D" csTypeId="urn:microsoft.com/office/officeart/2005/8/colors/colorful3" csCatId="colorful" phldr="1"/>
      <dgm:spPr/>
      <dgm:t>
        <a:bodyPr/>
        <a:lstStyle/>
        <a:p>
          <a:endParaRPr lang="es-ES"/>
        </a:p>
      </dgm:t>
    </dgm:pt>
    <dgm:pt modelId="{9DF46E10-A583-4C14-BB0E-F78E0980C81E}">
      <dgm:prSet phldrT="[Texto]" custT="1"/>
      <dgm:spPr>
        <a:gradFill rotWithShape="0">
          <a:gsLst>
            <a:gs pos="0">
              <a:schemeClr val="bg1"/>
            </a:gs>
            <a:gs pos="50000">
              <a:srgbClr val="B4DE86"/>
            </a:gs>
            <a:gs pos="100000">
              <a:srgbClr val="76B531"/>
            </a:gs>
          </a:gsLst>
          <a:lin ang="5400000" scaled="0"/>
        </a:gradFill>
        <a:ln>
          <a:solidFill>
            <a:schemeClr val="tx1"/>
          </a:solidFill>
        </a:ln>
        <a:effectLst>
          <a:glow rad="63500">
            <a:schemeClr val="accent4">
              <a:satMod val="175000"/>
              <a:alpha val="40000"/>
            </a:schemeClr>
          </a:glow>
        </a:effectLst>
      </dgm:spPr>
      <dgm:t>
        <a:bodyPr/>
        <a:lstStyle/>
        <a:p>
          <a:r>
            <a:rPr lang="es-MX" sz="1800" b="0" dirty="0">
              <a:solidFill>
                <a:sysClr val="windowText" lastClr="000000"/>
              </a:solidFill>
              <a:effectLst>
                <a:outerShdw blurRad="38100" dist="38100" dir="2700000" algn="tl">
                  <a:srgbClr val="C0C0C0"/>
                </a:outerShdw>
              </a:effectLst>
              <a:latin typeface="Calibri"/>
              <a:cs typeface="+mn-cs"/>
            </a:rPr>
            <a:t>1</a:t>
          </a:r>
          <a:r>
            <a:rPr lang="es-MX" sz="1800" b="1" dirty="0">
              <a:solidFill>
                <a:sysClr val="windowText" lastClr="000000"/>
              </a:solidFill>
              <a:effectLst>
                <a:outerShdw blurRad="38100" dist="38100" dir="2700000" algn="tl">
                  <a:srgbClr val="C0C0C0"/>
                </a:outerShdw>
              </a:effectLst>
              <a:latin typeface="Calibri"/>
              <a:cs typeface="+mn-cs"/>
            </a:rPr>
            <a:t>. Empresas que cotizan en el mercado de valores, o que captan o administran ahorro del público</a:t>
          </a:r>
          <a:endParaRPr lang="es-ES" sz="1800" b="1" dirty="0"/>
        </a:p>
      </dgm:t>
    </dgm:pt>
    <dgm:pt modelId="{AF211E25-4738-4034-A58A-C2733435E09F}" type="parTrans" cxnId="{DCB1DAC2-858B-43AA-8FB7-E7047D956872}">
      <dgm:prSet/>
      <dgm:spPr/>
      <dgm:t>
        <a:bodyPr/>
        <a:lstStyle/>
        <a:p>
          <a:endParaRPr lang="es-ES" sz="1900"/>
        </a:p>
      </dgm:t>
    </dgm:pt>
    <dgm:pt modelId="{12FCC170-E7E4-4CAF-941F-D50F94DAF2FB}" type="sibTrans" cxnId="{DCB1DAC2-858B-43AA-8FB7-E7047D956872}">
      <dgm:prSet/>
      <dgm:spPr/>
      <dgm:t>
        <a:bodyPr/>
        <a:lstStyle/>
        <a:p>
          <a:endParaRPr lang="es-ES" sz="1900"/>
        </a:p>
      </dgm:t>
    </dgm:pt>
    <dgm:pt modelId="{CD02E64A-805D-41E6-9618-D62982B94046}">
      <dgm:prSet phldrT="[Texto]" custT="1"/>
      <dgm:spPr>
        <a:gradFill rotWithShape="0">
          <a:gsLst>
            <a:gs pos="0">
              <a:schemeClr val="bg1"/>
            </a:gs>
            <a:gs pos="50000">
              <a:schemeClr val="accent6">
                <a:lumMod val="20000"/>
                <a:lumOff val="80000"/>
              </a:schemeClr>
            </a:gs>
            <a:gs pos="100000">
              <a:schemeClr val="accent6">
                <a:lumMod val="60000"/>
                <a:lumOff val="40000"/>
              </a:schemeClr>
            </a:gs>
          </a:gsLst>
          <a:lin ang="5400000" scaled="0"/>
        </a:gradFill>
        <a:ln>
          <a:solidFill>
            <a:schemeClr val="tx1"/>
          </a:solidFill>
        </a:ln>
        <a:effectLst>
          <a:glow rad="63500">
            <a:schemeClr val="accent4">
              <a:satMod val="175000"/>
              <a:alpha val="40000"/>
            </a:schemeClr>
          </a:glow>
        </a:effectLst>
      </dgm:spPr>
      <dgm:t>
        <a:bodyPr/>
        <a:lstStyle/>
        <a:p>
          <a:r>
            <a:rPr lang="es-MX" sz="1800" b="1" dirty="0">
              <a:solidFill>
                <a:sysClr val="windowText" lastClr="000000"/>
              </a:solidFill>
              <a:effectLst>
                <a:outerShdw blurRad="38100" dist="38100" dir="2700000" algn="tl">
                  <a:srgbClr val="C0C0C0"/>
                </a:outerShdw>
              </a:effectLst>
              <a:latin typeface="Calibri"/>
              <a:cs typeface="+mn-cs"/>
            </a:rPr>
            <a:t>2. Empresas que no cotizan en el mercado de valores, y que no captan ni administran ahorro del público</a:t>
          </a:r>
          <a:endParaRPr lang="es-ES" sz="1800" b="1" dirty="0"/>
        </a:p>
      </dgm:t>
    </dgm:pt>
    <dgm:pt modelId="{A4EB43E1-84F9-4518-8458-6AE7597D75B1}" type="parTrans" cxnId="{468E45B2-CF59-4A03-B8F7-90D9F322BA3F}">
      <dgm:prSet/>
      <dgm:spPr/>
      <dgm:t>
        <a:bodyPr/>
        <a:lstStyle/>
        <a:p>
          <a:endParaRPr lang="es-ES" sz="1900"/>
        </a:p>
      </dgm:t>
    </dgm:pt>
    <dgm:pt modelId="{1DDC7D43-43D3-4078-B49C-32BCCE31D429}" type="sibTrans" cxnId="{468E45B2-CF59-4A03-B8F7-90D9F322BA3F}">
      <dgm:prSet/>
      <dgm:spPr/>
      <dgm:t>
        <a:bodyPr/>
        <a:lstStyle/>
        <a:p>
          <a:endParaRPr lang="es-ES" sz="1900"/>
        </a:p>
      </dgm:t>
    </dgm:pt>
    <dgm:pt modelId="{036FE566-7592-4280-B2AC-79B6C09B8864}">
      <dgm:prSet phldrT="[Texto]" custT="1"/>
      <dgm:spPr>
        <a:gradFill rotWithShape="0">
          <a:gsLst>
            <a:gs pos="0">
              <a:schemeClr val="bg1"/>
            </a:gs>
            <a:gs pos="50000">
              <a:srgbClr val="FFB7B7"/>
            </a:gs>
            <a:gs pos="100000">
              <a:srgbClr val="FF8181"/>
            </a:gs>
          </a:gsLst>
          <a:lin ang="5400000" scaled="0"/>
        </a:gradFill>
        <a:ln>
          <a:solidFill>
            <a:schemeClr val="tx1"/>
          </a:solidFill>
        </a:ln>
        <a:effectLst>
          <a:glow rad="63500">
            <a:schemeClr val="accent4">
              <a:satMod val="175000"/>
              <a:alpha val="40000"/>
            </a:schemeClr>
          </a:glow>
        </a:effectLst>
      </dgm:spPr>
      <dgm:t>
        <a:bodyPr/>
        <a:lstStyle/>
        <a:p>
          <a:r>
            <a:rPr lang="es-ES" sz="2400" b="1" dirty="0">
              <a:solidFill>
                <a:schemeClr val="tx1"/>
              </a:solidFill>
              <a:latin typeface="Calibri" panose="020F0502020204030204" pitchFamily="34" charset="0"/>
            </a:rPr>
            <a:t>3. Entidades de gobierno </a:t>
          </a:r>
        </a:p>
      </dgm:t>
    </dgm:pt>
    <dgm:pt modelId="{8D52007B-04F7-4809-9EFF-C41160ACC4F1}" type="parTrans" cxnId="{7D8EC62B-8834-42B9-BBC2-1AEAC48A37D5}">
      <dgm:prSet/>
      <dgm:spPr/>
      <dgm:t>
        <a:bodyPr/>
        <a:lstStyle/>
        <a:p>
          <a:endParaRPr lang="es-ES" sz="1900"/>
        </a:p>
      </dgm:t>
    </dgm:pt>
    <dgm:pt modelId="{7E1F5562-4D5D-4614-8649-2FB7583DF66B}" type="sibTrans" cxnId="{7D8EC62B-8834-42B9-BBC2-1AEAC48A37D5}">
      <dgm:prSet/>
      <dgm:spPr/>
      <dgm:t>
        <a:bodyPr/>
        <a:lstStyle/>
        <a:p>
          <a:endParaRPr lang="es-ES" sz="1900"/>
        </a:p>
      </dgm:t>
    </dgm:pt>
    <dgm:pt modelId="{959930D8-02B3-4AB6-858E-0A8BCB48164F}" type="pres">
      <dgm:prSet presAssocID="{C262232D-FAFA-4B8E-8C8C-19FC086DE6A3}" presName="composite" presStyleCnt="0">
        <dgm:presLayoutVars>
          <dgm:chMax val="5"/>
          <dgm:dir/>
          <dgm:animLvl val="ctr"/>
          <dgm:resizeHandles val="exact"/>
        </dgm:presLayoutVars>
      </dgm:prSet>
      <dgm:spPr/>
    </dgm:pt>
    <dgm:pt modelId="{FCCB4666-85D5-43AB-A3F5-8FF69B0D82EF}" type="pres">
      <dgm:prSet presAssocID="{C262232D-FAFA-4B8E-8C8C-19FC086DE6A3}" presName="cycle" presStyleCnt="0"/>
      <dgm:spPr/>
    </dgm:pt>
    <dgm:pt modelId="{052B49CE-7C29-4ADB-8E02-1DEC9A1415EB}" type="pres">
      <dgm:prSet presAssocID="{C262232D-FAFA-4B8E-8C8C-19FC086DE6A3}" presName="centerShape" presStyleCnt="0"/>
      <dgm:spPr/>
    </dgm:pt>
    <dgm:pt modelId="{41CBC5EF-B56F-494A-8939-980D2B9D1EDF}" type="pres">
      <dgm:prSet presAssocID="{C262232D-FAFA-4B8E-8C8C-19FC086DE6A3}" presName="connSite" presStyleLbl="node1" presStyleIdx="0" presStyleCnt="4"/>
      <dgm:spPr/>
    </dgm:pt>
    <dgm:pt modelId="{8CC992E8-A0C8-476F-9F40-4E8F09CEECCF}" type="pres">
      <dgm:prSet presAssocID="{C262232D-FAFA-4B8E-8C8C-19FC086DE6A3}" presName="visible" presStyleLbl="node1" presStyleIdx="0" presStyleCnt="4" custScaleX="83792" custScaleY="124800" custLinFactNeighborY="-5865"/>
      <dgm:spPr>
        <a:gradFill rotWithShape="0">
          <a:gsLst>
            <a:gs pos="0">
              <a:schemeClr val="bg1"/>
            </a:gs>
            <a:gs pos="50000">
              <a:schemeClr val="accent6">
                <a:lumMod val="75000"/>
              </a:schemeClr>
            </a:gs>
            <a:gs pos="100000">
              <a:schemeClr val="accent6">
                <a:lumMod val="50000"/>
              </a:schemeClr>
            </a:gs>
          </a:gsLst>
          <a:lin ang="5400000" scaled="0"/>
        </a:gradFill>
        <a:scene3d>
          <a:camera prst="isometricTopUp">
            <a:rot lat="19068106" lon="20682644" rev="1931798"/>
          </a:camera>
          <a:lightRig rig="harsh" dir="t"/>
        </a:scene3d>
        <a:sp3d prstMaterial="clear">
          <a:bevelT w="127000" h="25400" prst="artDeco"/>
          <a:bevelB w="114300" prst="hardEdge"/>
        </a:sp3d>
      </dgm:spPr>
    </dgm:pt>
    <dgm:pt modelId="{F6CC1EB0-ABCB-44B4-8579-08A554B2F6CD}" type="pres">
      <dgm:prSet presAssocID="{AF211E25-4738-4034-A58A-C2733435E09F}" presName="Name25" presStyleLbl="parChTrans1D1" presStyleIdx="0" presStyleCnt="3"/>
      <dgm:spPr/>
    </dgm:pt>
    <dgm:pt modelId="{1356F96D-77F2-48B3-8353-640EDFF686F7}" type="pres">
      <dgm:prSet presAssocID="{9DF46E10-A583-4C14-BB0E-F78E0980C81E}" presName="node" presStyleCnt="0"/>
      <dgm:spPr/>
    </dgm:pt>
    <dgm:pt modelId="{1E02EFE4-F98A-4C9F-8D40-C3EDA9D04BF9}" type="pres">
      <dgm:prSet presAssocID="{9DF46E10-A583-4C14-BB0E-F78E0980C81E}" presName="parentNode" presStyleLbl="node1" presStyleIdx="1" presStyleCnt="4" custScaleX="270361" custLinFactX="32592" custLinFactNeighborX="100000" custLinFactNeighborY="-114">
        <dgm:presLayoutVars>
          <dgm:chMax val="1"/>
          <dgm:bulletEnabled val="1"/>
        </dgm:presLayoutVars>
      </dgm:prSet>
      <dgm:spPr/>
    </dgm:pt>
    <dgm:pt modelId="{68493437-8682-438F-97A3-4D236F9B846C}" type="pres">
      <dgm:prSet presAssocID="{9DF46E10-A583-4C14-BB0E-F78E0980C81E}" presName="childNode" presStyleLbl="revTx" presStyleIdx="0" presStyleCnt="0">
        <dgm:presLayoutVars>
          <dgm:bulletEnabled val="1"/>
        </dgm:presLayoutVars>
      </dgm:prSet>
      <dgm:spPr/>
    </dgm:pt>
    <dgm:pt modelId="{FA9F25C7-5FCF-4FFD-86EA-D574DC3E22F3}" type="pres">
      <dgm:prSet presAssocID="{A4EB43E1-84F9-4518-8458-6AE7597D75B1}" presName="Name25" presStyleLbl="parChTrans1D1" presStyleIdx="1" presStyleCnt="3"/>
      <dgm:spPr/>
    </dgm:pt>
    <dgm:pt modelId="{19898688-C174-4E10-A236-D6989DE48053}" type="pres">
      <dgm:prSet presAssocID="{CD02E64A-805D-41E6-9618-D62982B94046}" presName="node" presStyleCnt="0"/>
      <dgm:spPr/>
    </dgm:pt>
    <dgm:pt modelId="{4CBEE7F2-FA8F-455D-899D-D2E2389A34C1}" type="pres">
      <dgm:prSet presAssocID="{CD02E64A-805D-41E6-9618-D62982B94046}" presName="parentNode" presStyleLbl="node1" presStyleIdx="2" presStyleCnt="4" custScaleX="283137" custScaleY="107476" custLinFactX="6622" custLinFactNeighborX="100000" custLinFactNeighborY="-9655">
        <dgm:presLayoutVars>
          <dgm:chMax val="1"/>
          <dgm:bulletEnabled val="1"/>
        </dgm:presLayoutVars>
      </dgm:prSet>
      <dgm:spPr/>
    </dgm:pt>
    <dgm:pt modelId="{66445095-13CE-4215-A68E-3EADCCD396C6}" type="pres">
      <dgm:prSet presAssocID="{CD02E64A-805D-41E6-9618-D62982B94046}" presName="childNode" presStyleLbl="revTx" presStyleIdx="0" presStyleCnt="0">
        <dgm:presLayoutVars>
          <dgm:bulletEnabled val="1"/>
        </dgm:presLayoutVars>
      </dgm:prSet>
      <dgm:spPr/>
    </dgm:pt>
    <dgm:pt modelId="{245F6F13-71EA-44A2-A0FE-712885068A4F}" type="pres">
      <dgm:prSet presAssocID="{8D52007B-04F7-4809-9EFF-C41160ACC4F1}" presName="Name25" presStyleLbl="parChTrans1D1" presStyleIdx="2" presStyleCnt="3"/>
      <dgm:spPr/>
    </dgm:pt>
    <dgm:pt modelId="{CD85E822-E639-44B9-A75E-28464151390E}" type="pres">
      <dgm:prSet presAssocID="{036FE566-7592-4280-B2AC-79B6C09B8864}" presName="node" presStyleCnt="0"/>
      <dgm:spPr/>
    </dgm:pt>
    <dgm:pt modelId="{E43465F4-A339-482C-87DC-E675E3944F47}" type="pres">
      <dgm:prSet presAssocID="{036FE566-7592-4280-B2AC-79B6C09B8864}" presName="parentNode" presStyleLbl="node1" presStyleIdx="3" presStyleCnt="4" custScaleX="273327" custLinFactX="34100" custLinFactNeighborX="100000" custLinFactNeighborY="-21326">
        <dgm:presLayoutVars>
          <dgm:chMax val="1"/>
          <dgm:bulletEnabled val="1"/>
        </dgm:presLayoutVars>
      </dgm:prSet>
      <dgm:spPr/>
    </dgm:pt>
    <dgm:pt modelId="{2023C73D-EE00-4A76-8AAC-53DBAD8EEC59}" type="pres">
      <dgm:prSet presAssocID="{036FE566-7592-4280-B2AC-79B6C09B8864}" presName="childNode" presStyleLbl="revTx" presStyleIdx="0" presStyleCnt="0">
        <dgm:presLayoutVars>
          <dgm:bulletEnabled val="1"/>
        </dgm:presLayoutVars>
      </dgm:prSet>
      <dgm:spPr/>
    </dgm:pt>
  </dgm:ptLst>
  <dgm:cxnLst>
    <dgm:cxn modelId="{7D8EC62B-8834-42B9-BBC2-1AEAC48A37D5}" srcId="{C262232D-FAFA-4B8E-8C8C-19FC086DE6A3}" destId="{036FE566-7592-4280-B2AC-79B6C09B8864}" srcOrd="2" destOrd="0" parTransId="{8D52007B-04F7-4809-9EFF-C41160ACC4F1}" sibTransId="{7E1F5562-4D5D-4614-8649-2FB7583DF66B}"/>
    <dgm:cxn modelId="{6FEF2635-B850-4DED-A693-91DA773BA1DF}" type="presOf" srcId="{8D52007B-04F7-4809-9EFF-C41160ACC4F1}" destId="{245F6F13-71EA-44A2-A0FE-712885068A4F}" srcOrd="0" destOrd="0" presId="urn:microsoft.com/office/officeart/2005/8/layout/radial2"/>
    <dgm:cxn modelId="{8D968091-BEFC-4246-93C7-D12138B37A0B}" type="presOf" srcId="{AF211E25-4738-4034-A58A-C2733435E09F}" destId="{F6CC1EB0-ABCB-44B4-8579-08A554B2F6CD}" srcOrd="0" destOrd="0" presId="urn:microsoft.com/office/officeart/2005/8/layout/radial2"/>
    <dgm:cxn modelId="{5953F392-97FD-4117-930F-09A718086212}" type="presOf" srcId="{CD02E64A-805D-41E6-9618-D62982B94046}" destId="{4CBEE7F2-FA8F-455D-899D-D2E2389A34C1}" srcOrd="0" destOrd="0" presId="urn:microsoft.com/office/officeart/2005/8/layout/radial2"/>
    <dgm:cxn modelId="{468E45B2-CF59-4A03-B8F7-90D9F322BA3F}" srcId="{C262232D-FAFA-4B8E-8C8C-19FC086DE6A3}" destId="{CD02E64A-805D-41E6-9618-D62982B94046}" srcOrd="1" destOrd="0" parTransId="{A4EB43E1-84F9-4518-8458-6AE7597D75B1}" sibTransId="{1DDC7D43-43D3-4078-B49C-32BCCE31D429}"/>
    <dgm:cxn modelId="{DCBD69B4-895A-4B24-A104-126C823F2F93}" type="presOf" srcId="{C262232D-FAFA-4B8E-8C8C-19FC086DE6A3}" destId="{959930D8-02B3-4AB6-858E-0A8BCB48164F}" srcOrd="0" destOrd="0" presId="urn:microsoft.com/office/officeart/2005/8/layout/radial2"/>
    <dgm:cxn modelId="{1BCAAABF-5E52-4CA9-A3D1-369ECB3B4B17}" type="presOf" srcId="{9DF46E10-A583-4C14-BB0E-F78E0980C81E}" destId="{1E02EFE4-F98A-4C9F-8D40-C3EDA9D04BF9}" srcOrd="0" destOrd="0" presId="urn:microsoft.com/office/officeart/2005/8/layout/radial2"/>
    <dgm:cxn modelId="{DCB1DAC2-858B-43AA-8FB7-E7047D956872}" srcId="{C262232D-FAFA-4B8E-8C8C-19FC086DE6A3}" destId="{9DF46E10-A583-4C14-BB0E-F78E0980C81E}" srcOrd="0" destOrd="0" parTransId="{AF211E25-4738-4034-A58A-C2733435E09F}" sibTransId="{12FCC170-E7E4-4CAF-941F-D50F94DAF2FB}"/>
    <dgm:cxn modelId="{A6FECBEF-7309-4252-876C-B660895AC828}" type="presOf" srcId="{036FE566-7592-4280-B2AC-79B6C09B8864}" destId="{E43465F4-A339-482C-87DC-E675E3944F47}" srcOrd="0" destOrd="0" presId="urn:microsoft.com/office/officeart/2005/8/layout/radial2"/>
    <dgm:cxn modelId="{95AC9FFE-F448-4990-9022-CB0DE09B54B0}" type="presOf" srcId="{A4EB43E1-84F9-4518-8458-6AE7597D75B1}" destId="{FA9F25C7-5FCF-4FFD-86EA-D574DC3E22F3}" srcOrd="0" destOrd="0" presId="urn:microsoft.com/office/officeart/2005/8/layout/radial2"/>
    <dgm:cxn modelId="{D25D7FA0-1240-4DE4-95A4-0CF6C7B3310C}" type="presParOf" srcId="{959930D8-02B3-4AB6-858E-0A8BCB48164F}" destId="{FCCB4666-85D5-43AB-A3F5-8FF69B0D82EF}" srcOrd="0" destOrd="0" presId="urn:microsoft.com/office/officeart/2005/8/layout/radial2"/>
    <dgm:cxn modelId="{DE44273A-28B3-4159-8DCF-C80BE4202EEB}" type="presParOf" srcId="{FCCB4666-85D5-43AB-A3F5-8FF69B0D82EF}" destId="{052B49CE-7C29-4ADB-8E02-1DEC9A1415EB}" srcOrd="0" destOrd="0" presId="urn:microsoft.com/office/officeart/2005/8/layout/radial2"/>
    <dgm:cxn modelId="{F8A8F7A7-42EE-4C3C-B705-53F96A6A2525}" type="presParOf" srcId="{052B49CE-7C29-4ADB-8E02-1DEC9A1415EB}" destId="{41CBC5EF-B56F-494A-8939-980D2B9D1EDF}" srcOrd="0" destOrd="0" presId="urn:microsoft.com/office/officeart/2005/8/layout/radial2"/>
    <dgm:cxn modelId="{9393F20E-C260-4159-B852-688498D329AE}" type="presParOf" srcId="{052B49CE-7C29-4ADB-8E02-1DEC9A1415EB}" destId="{8CC992E8-A0C8-476F-9F40-4E8F09CEECCF}" srcOrd="1" destOrd="0" presId="urn:microsoft.com/office/officeart/2005/8/layout/radial2"/>
    <dgm:cxn modelId="{C27D32CF-AC2F-423E-A32D-000888EF66C3}" type="presParOf" srcId="{FCCB4666-85D5-43AB-A3F5-8FF69B0D82EF}" destId="{F6CC1EB0-ABCB-44B4-8579-08A554B2F6CD}" srcOrd="1" destOrd="0" presId="urn:microsoft.com/office/officeart/2005/8/layout/radial2"/>
    <dgm:cxn modelId="{1215FB27-0000-4EB3-86F0-A187E951F566}" type="presParOf" srcId="{FCCB4666-85D5-43AB-A3F5-8FF69B0D82EF}" destId="{1356F96D-77F2-48B3-8353-640EDFF686F7}" srcOrd="2" destOrd="0" presId="urn:microsoft.com/office/officeart/2005/8/layout/radial2"/>
    <dgm:cxn modelId="{20E8209D-D651-4101-896F-B3CC05CC94FC}" type="presParOf" srcId="{1356F96D-77F2-48B3-8353-640EDFF686F7}" destId="{1E02EFE4-F98A-4C9F-8D40-C3EDA9D04BF9}" srcOrd="0" destOrd="0" presId="urn:microsoft.com/office/officeart/2005/8/layout/radial2"/>
    <dgm:cxn modelId="{C45C5931-DF59-4D4E-A0B3-AC887F6E3B86}" type="presParOf" srcId="{1356F96D-77F2-48B3-8353-640EDFF686F7}" destId="{68493437-8682-438F-97A3-4D236F9B846C}" srcOrd="1" destOrd="0" presId="urn:microsoft.com/office/officeart/2005/8/layout/radial2"/>
    <dgm:cxn modelId="{848DF349-127E-4886-942E-E575B867C15A}" type="presParOf" srcId="{FCCB4666-85D5-43AB-A3F5-8FF69B0D82EF}" destId="{FA9F25C7-5FCF-4FFD-86EA-D574DC3E22F3}" srcOrd="3" destOrd="0" presId="urn:microsoft.com/office/officeart/2005/8/layout/radial2"/>
    <dgm:cxn modelId="{107AE8C0-33C5-493A-BBD7-4C8098D89603}" type="presParOf" srcId="{FCCB4666-85D5-43AB-A3F5-8FF69B0D82EF}" destId="{19898688-C174-4E10-A236-D6989DE48053}" srcOrd="4" destOrd="0" presId="urn:microsoft.com/office/officeart/2005/8/layout/radial2"/>
    <dgm:cxn modelId="{7562D909-0891-4D11-92B6-8D53C160893F}" type="presParOf" srcId="{19898688-C174-4E10-A236-D6989DE48053}" destId="{4CBEE7F2-FA8F-455D-899D-D2E2389A34C1}" srcOrd="0" destOrd="0" presId="urn:microsoft.com/office/officeart/2005/8/layout/radial2"/>
    <dgm:cxn modelId="{0031599C-944D-4038-9DA6-3216A1D6283C}" type="presParOf" srcId="{19898688-C174-4E10-A236-D6989DE48053}" destId="{66445095-13CE-4215-A68E-3EADCCD396C6}" srcOrd="1" destOrd="0" presId="urn:microsoft.com/office/officeart/2005/8/layout/radial2"/>
    <dgm:cxn modelId="{F46457E5-4657-4A16-B42A-2954B984C907}" type="presParOf" srcId="{FCCB4666-85D5-43AB-A3F5-8FF69B0D82EF}" destId="{245F6F13-71EA-44A2-A0FE-712885068A4F}" srcOrd="5" destOrd="0" presId="urn:microsoft.com/office/officeart/2005/8/layout/radial2"/>
    <dgm:cxn modelId="{8D89F339-4610-48A8-A3BC-C529900317C7}" type="presParOf" srcId="{FCCB4666-85D5-43AB-A3F5-8FF69B0D82EF}" destId="{CD85E822-E639-44B9-A75E-28464151390E}" srcOrd="6" destOrd="0" presId="urn:microsoft.com/office/officeart/2005/8/layout/radial2"/>
    <dgm:cxn modelId="{8251BCB9-5CB1-4BED-BD8B-BCEF2D87304A}" type="presParOf" srcId="{CD85E822-E639-44B9-A75E-28464151390E}" destId="{E43465F4-A339-482C-87DC-E675E3944F47}" srcOrd="0" destOrd="0" presId="urn:microsoft.com/office/officeart/2005/8/layout/radial2"/>
    <dgm:cxn modelId="{3F180125-D984-4DA5-BA52-BFF3FC981E2C}" type="presParOf" srcId="{CD85E822-E639-44B9-A75E-28464151390E}" destId="{2023C73D-EE00-4A76-8AAC-53DBAD8EEC59}"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992B86-A5A0-40AF-933C-DB2F4277586E}" type="doc">
      <dgm:prSet loTypeId="urn:microsoft.com/office/officeart/2008/layout/HorizontalMultiLevelHierarchy" loCatId="hierarchy" qsTypeId="urn:microsoft.com/office/officeart/2005/8/quickstyle/simple1" qsCatId="simple" csTypeId="urn:microsoft.com/office/officeart/2005/8/colors/accent5_1" csCatId="accent5" phldr="1"/>
      <dgm:spPr/>
      <dgm:t>
        <a:bodyPr/>
        <a:lstStyle/>
        <a:p>
          <a:endParaRPr lang="es-CO"/>
        </a:p>
      </dgm:t>
    </dgm:pt>
    <dgm:pt modelId="{B06AFFC7-37FB-4CFA-8523-830443625740}">
      <dgm:prSet phldrT="[Texto]" custT="1"/>
      <dgm:spPr>
        <a:blipFill rotWithShape="0">
          <a:blip xmlns:r="http://schemas.openxmlformats.org/officeDocument/2006/relationships" r:embed="rId1"/>
          <a:tile tx="0" ty="0" sx="100000" sy="100000" flip="none" algn="tl"/>
        </a:blipFill>
        <a:ln>
          <a:solidFill>
            <a:schemeClr val="accent2">
              <a:lumMod val="75000"/>
            </a:schemeClr>
          </a:solidFill>
        </a:ln>
        <a:effectLst>
          <a:glow rad="63500">
            <a:schemeClr val="accent6">
              <a:satMod val="175000"/>
              <a:alpha val="40000"/>
            </a:schemeClr>
          </a:glow>
        </a:effectLst>
      </dgm:spPr>
      <dgm:t>
        <a:bodyPr/>
        <a:lstStyle/>
        <a:p>
          <a:r>
            <a:rPr lang="es-CO" sz="2800" b="1" dirty="0"/>
            <a:t>M E T A S</a:t>
          </a:r>
        </a:p>
      </dgm:t>
    </dgm:pt>
    <dgm:pt modelId="{866A82F6-A233-464A-A33E-611DCBBE65C9}" type="parTrans" cxnId="{2F0BC6F3-3147-4A65-AB60-4A8A71F1F1E5}">
      <dgm:prSet/>
      <dgm:spPr/>
      <dgm:t>
        <a:bodyPr/>
        <a:lstStyle/>
        <a:p>
          <a:endParaRPr lang="es-CO"/>
        </a:p>
      </dgm:t>
    </dgm:pt>
    <dgm:pt modelId="{DF2AD297-970C-49A4-BD54-CAAA791DCA67}" type="sibTrans" cxnId="{2F0BC6F3-3147-4A65-AB60-4A8A71F1F1E5}">
      <dgm:prSet/>
      <dgm:spPr/>
      <dgm:t>
        <a:bodyPr/>
        <a:lstStyle/>
        <a:p>
          <a:endParaRPr lang="es-CO"/>
        </a:p>
      </dgm:t>
    </dgm:pt>
    <dgm:pt modelId="{7D490A62-47FB-42F7-A914-2B030FEFFB7A}">
      <dgm:prSet phldrT="[Texto]" custT="1"/>
      <dgm:spPr>
        <a:blipFill rotWithShape="0">
          <a:blip xmlns:r="http://schemas.openxmlformats.org/officeDocument/2006/relationships" r:embed="rId2"/>
          <a:tile tx="0" ty="0" sx="100000" sy="100000" flip="none" algn="tl"/>
        </a:blipFill>
      </dgm:spPr>
      <dgm:t>
        <a:bodyPr lIns="36000" rIns="36000"/>
        <a:lstStyle/>
        <a:p>
          <a:pPr algn="just"/>
          <a:r>
            <a:rPr lang="es-CO" sz="1600" b="1" dirty="0">
              <a:solidFill>
                <a:schemeClr val="tx2"/>
              </a:solidFill>
            </a:rPr>
            <a:t>Expedición de guías, procedimientos y doctrina contable pública y ejecución de programas de capacitación para la aplicación de los marcos normativos.</a:t>
          </a:r>
        </a:p>
      </dgm:t>
    </dgm:pt>
    <dgm:pt modelId="{FB629528-DAA5-40D2-B86A-E19515209CC7}" type="parTrans" cxnId="{381D4FC8-41EA-4ADB-A578-3D4AD563B502}">
      <dgm:prSet/>
      <dgm:spPr/>
      <dgm:t>
        <a:bodyPr/>
        <a:lstStyle/>
        <a:p>
          <a:endParaRPr lang="es-CO"/>
        </a:p>
      </dgm:t>
    </dgm:pt>
    <dgm:pt modelId="{E6BF80E2-D862-4432-BEE8-1C5A4BE12085}" type="sibTrans" cxnId="{381D4FC8-41EA-4ADB-A578-3D4AD563B502}">
      <dgm:prSet/>
      <dgm:spPr/>
      <dgm:t>
        <a:bodyPr/>
        <a:lstStyle/>
        <a:p>
          <a:endParaRPr lang="es-CO"/>
        </a:p>
      </dgm:t>
    </dgm:pt>
    <dgm:pt modelId="{B268D25E-91A7-492E-B303-FEB3D158F71E}">
      <dgm:prSet phldrT="[Texto]" custT="1"/>
      <dgm:spPr>
        <a:blipFill rotWithShape="0">
          <a:blip xmlns:r="http://schemas.openxmlformats.org/officeDocument/2006/relationships" r:embed="rId2"/>
          <a:tile tx="0" ty="0" sx="100000" sy="100000" flip="none" algn="tl"/>
        </a:blipFill>
      </dgm:spPr>
      <dgm:t>
        <a:bodyPr lIns="36000" rIns="36000"/>
        <a:lstStyle/>
        <a:p>
          <a:pPr algn="just"/>
          <a:r>
            <a:rPr lang="es-CO" sz="1600" b="1" dirty="0">
              <a:solidFill>
                <a:schemeClr val="tx2"/>
              </a:solidFill>
            </a:rPr>
            <a:t>Regulación del  proceso contable y el sistema documental contable</a:t>
          </a:r>
        </a:p>
      </dgm:t>
    </dgm:pt>
    <dgm:pt modelId="{F8D6053C-1E2C-464D-8B89-3C06D5E4A35C}" type="parTrans" cxnId="{8F9E8935-CB29-4508-8D7D-A8546D59DF29}">
      <dgm:prSet/>
      <dgm:spPr/>
      <dgm:t>
        <a:bodyPr/>
        <a:lstStyle/>
        <a:p>
          <a:endParaRPr lang="es-CO"/>
        </a:p>
      </dgm:t>
    </dgm:pt>
    <dgm:pt modelId="{14309078-5549-4DEE-A2C9-2CE87F7F6EAD}" type="sibTrans" cxnId="{8F9E8935-CB29-4508-8D7D-A8546D59DF29}">
      <dgm:prSet/>
      <dgm:spPr/>
      <dgm:t>
        <a:bodyPr/>
        <a:lstStyle/>
        <a:p>
          <a:endParaRPr lang="es-CO"/>
        </a:p>
      </dgm:t>
    </dgm:pt>
    <dgm:pt modelId="{C144FA0B-4470-481F-954B-FAF9E3EF7788}">
      <dgm:prSet phldrT="[Texto]" custT="1"/>
      <dgm:spPr>
        <a:blipFill rotWithShape="0">
          <a:blip xmlns:r="http://schemas.openxmlformats.org/officeDocument/2006/relationships" r:embed="rId2"/>
          <a:tile tx="0" ty="0" sx="100000" sy="100000" flip="none" algn="tl"/>
        </a:blipFill>
      </dgm:spPr>
      <dgm:t>
        <a:bodyPr lIns="36000" rIns="36000"/>
        <a:lstStyle/>
        <a:p>
          <a:pPr algn="just"/>
          <a:r>
            <a:rPr lang="es-CO" sz="1600" b="1" dirty="0">
              <a:solidFill>
                <a:schemeClr val="tx2"/>
              </a:solidFill>
            </a:rPr>
            <a:t>Regulación para el desarrollo y evaluación del control interno contable</a:t>
          </a:r>
        </a:p>
      </dgm:t>
    </dgm:pt>
    <dgm:pt modelId="{3F33BF13-8759-4875-8AF9-182784F8188D}" type="parTrans" cxnId="{5769195F-9231-4421-B34C-3AB7FF10084D}">
      <dgm:prSet/>
      <dgm:spPr/>
      <dgm:t>
        <a:bodyPr/>
        <a:lstStyle/>
        <a:p>
          <a:endParaRPr lang="es-CO"/>
        </a:p>
      </dgm:t>
    </dgm:pt>
    <dgm:pt modelId="{41895D8C-0608-4C9D-94D0-C5F1A6E8DA03}" type="sibTrans" cxnId="{5769195F-9231-4421-B34C-3AB7FF10084D}">
      <dgm:prSet/>
      <dgm:spPr/>
      <dgm:t>
        <a:bodyPr/>
        <a:lstStyle/>
        <a:p>
          <a:endParaRPr lang="es-CO"/>
        </a:p>
      </dgm:t>
    </dgm:pt>
    <dgm:pt modelId="{6DD015EC-290A-4226-BA96-A4EE2E83B270}">
      <dgm:prSet custT="1"/>
      <dgm:spPr>
        <a:blipFill rotWithShape="0">
          <a:blip xmlns:r="http://schemas.openxmlformats.org/officeDocument/2006/relationships" r:embed="rId2"/>
          <a:tile tx="0" ty="0" sx="100000" sy="100000" flip="none" algn="tl"/>
        </a:blipFill>
      </dgm:spPr>
      <dgm:t>
        <a:bodyPr lIns="36000" rIns="36000"/>
        <a:lstStyle/>
        <a:p>
          <a:pPr algn="just"/>
          <a:r>
            <a:rPr lang="es-CO" sz="1600" b="1" dirty="0">
              <a:solidFill>
                <a:schemeClr val="tx2"/>
              </a:solidFill>
            </a:rPr>
            <a:t>Actualización del proceso de consolidación de la información financiera del sector público, con base en los nuevos marcos normativos.</a:t>
          </a:r>
        </a:p>
      </dgm:t>
    </dgm:pt>
    <dgm:pt modelId="{B294D2B7-588F-4B9C-957B-E8D12C3308AB}" type="parTrans" cxnId="{05787523-FC43-4F46-A9F8-4CA3E766274B}">
      <dgm:prSet/>
      <dgm:spPr/>
      <dgm:t>
        <a:bodyPr/>
        <a:lstStyle/>
        <a:p>
          <a:endParaRPr lang="es-CO"/>
        </a:p>
      </dgm:t>
    </dgm:pt>
    <dgm:pt modelId="{C0D3A58B-7B79-45E0-AD69-B87B9D96368A}" type="sibTrans" cxnId="{05787523-FC43-4F46-A9F8-4CA3E766274B}">
      <dgm:prSet/>
      <dgm:spPr/>
      <dgm:t>
        <a:bodyPr/>
        <a:lstStyle/>
        <a:p>
          <a:endParaRPr lang="es-CO"/>
        </a:p>
      </dgm:t>
    </dgm:pt>
    <dgm:pt modelId="{FC5B205F-75F6-4AEC-A265-669716D43956}">
      <dgm:prSet custT="1"/>
      <dgm:spPr>
        <a:blipFill rotWithShape="0">
          <a:blip xmlns:r="http://schemas.openxmlformats.org/officeDocument/2006/relationships" r:embed="rId2"/>
          <a:tile tx="0" ty="0" sx="100000" sy="100000" flip="none" algn="tl"/>
        </a:blipFill>
      </dgm:spPr>
      <dgm:t>
        <a:bodyPr lIns="36000" rIns="36000"/>
        <a:lstStyle/>
        <a:p>
          <a:pPr algn="just"/>
          <a:r>
            <a:rPr lang="es-CO" sz="1600" b="1" dirty="0">
              <a:solidFill>
                <a:schemeClr val="tx2"/>
              </a:solidFill>
            </a:rPr>
            <a:t>Actualización de los sistemas de información para la centralización y consolidación de la información financiera del sector público (SIIF y CHIP)</a:t>
          </a:r>
        </a:p>
      </dgm:t>
    </dgm:pt>
    <dgm:pt modelId="{48E8CBAB-F5D0-4B24-8FA0-E535BB617C97}" type="parTrans" cxnId="{FD5D62B6-D433-4428-B192-6CD257D80B01}">
      <dgm:prSet/>
      <dgm:spPr/>
      <dgm:t>
        <a:bodyPr/>
        <a:lstStyle/>
        <a:p>
          <a:endParaRPr lang="es-CO"/>
        </a:p>
      </dgm:t>
    </dgm:pt>
    <dgm:pt modelId="{E1AF03FF-A85B-42EB-AFC7-FDA3FC91772D}" type="sibTrans" cxnId="{FD5D62B6-D433-4428-B192-6CD257D80B01}">
      <dgm:prSet/>
      <dgm:spPr/>
      <dgm:t>
        <a:bodyPr/>
        <a:lstStyle/>
        <a:p>
          <a:endParaRPr lang="es-CO"/>
        </a:p>
      </dgm:t>
    </dgm:pt>
    <dgm:pt modelId="{121A6B93-80D1-4436-8B11-834F342661FF}" type="pres">
      <dgm:prSet presAssocID="{BE992B86-A5A0-40AF-933C-DB2F4277586E}" presName="Name0" presStyleCnt="0">
        <dgm:presLayoutVars>
          <dgm:chPref val="1"/>
          <dgm:dir/>
          <dgm:animOne val="branch"/>
          <dgm:animLvl val="lvl"/>
          <dgm:resizeHandles val="exact"/>
        </dgm:presLayoutVars>
      </dgm:prSet>
      <dgm:spPr/>
    </dgm:pt>
    <dgm:pt modelId="{4C3AA5AB-059C-4998-87DC-9288D6B713F2}" type="pres">
      <dgm:prSet presAssocID="{B06AFFC7-37FB-4CFA-8523-830443625740}" presName="root1" presStyleCnt="0"/>
      <dgm:spPr/>
    </dgm:pt>
    <dgm:pt modelId="{671FBE74-29FA-4A1F-ACDF-6F3AC087BBC9}" type="pres">
      <dgm:prSet presAssocID="{B06AFFC7-37FB-4CFA-8523-830443625740}" presName="LevelOneTextNode" presStyleLbl="node0" presStyleIdx="0" presStyleCnt="1" custAng="5400000" custScaleX="232573" custScaleY="49848" custLinFactNeighborX="-19229">
        <dgm:presLayoutVars>
          <dgm:chPref val="3"/>
        </dgm:presLayoutVars>
      </dgm:prSet>
      <dgm:spPr/>
    </dgm:pt>
    <dgm:pt modelId="{422B2378-4DD4-4466-A880-9A57B0A2E2DB}" type="pres">
      <dgm:prSet presAssocID="{B06AFFC7-37FB-4CFA-8523-830443625740}" presName="level2hierChild" presStyleCnt="0"/>
      <dgm:spPr/>
    </dgm:pt>
    <dgm:pt modelId="{44D9C6FF-651A-41CA-BCAA-7DEEE2940549}" type="pres">
      <dgm:prSet presAssocID="{FB629528-DAA5-40D2-B86A-E19515209CC7}" presName="conn2-1" presStyleLbl="parChTrans1D2" presStyleIdx="0" presStyleCnt="5"/>
      <dgm:spPr/>
    </dgm:pt>
    <dgm:pt modelId="{F95522B1-8ADB-4A40-BC42-D1B9A67F5F6E}" type="pres">
      <dgm:prSet presAssocID="{FB629528-DAA5-40D2-B86A-E19515209CC7}" presName="connTx" presStyleLbl="parChTrans1D2" presStyleIdx="0" presStyleCnt="5"/>
      <dgm:spPr/>
    </dgm:pt>
    <dgm:pt modelId="{42DDADE3-B1C5-46E3-9083-CA77CC1E86FF}" type="pres">
      <dgm:prSet presAssocID="{7D490A62-47FB-42F7-A914-2B030FEFFB7A}" presName="root2" presStyleCnt="0"/>
      <dgm:spPr/>
    </dgm:pt>
    <dgm:pt modelId="{25FAA211-9CE9-4B6A-AFB1-BDBE8719087F}" type="pres">
      <dgm:prSet presAssocID="{7D490A62-47FB-42F7-A914-2B030FEFFB7A}" presName="LevelTwoTextNode" presStyleLbl="node2" presStyleIdx="0" presStyleCnt="5" custScaleX="286267" custLinFactNeighborX="18544" custLinFactNeighborY="1394">
        <dgm:presLayoutVars>
          <dgm:chPref val="3"/>
        </dgm:presLayoutVars>
      </dgm:prSet>
      <dgm:spPr/>
    </dgm:pt>
    <dgm:pt modelId="{DF340B5F-9FDC-403E-9DEE-F1ACD4AB6336}" type="pres">
      <dgm:prSet presAssocID="{7D490A62-47FB-42F7-A914-2B030FEFFB7A}" presName="level3hierChild" presStyleCnt="0"/>
      <dgm:spPr/>
    </dgm:pt>
    <dgm:pt modelId="{A7CB8463-5EED-45A4-918F-667F778F71F7}" type="pres">
      <dgm:prSet presAssocID="{F8D6053C-1E2C-464D-8B89-3C06D5E4A35C}" presName="conn2-1" presStyleLbl="parChTrans1D2" presStyleIdx="1" presStyleCnt="5"/>
      <dgm:spPr/>
    </dgm:pt>
    <dgm:pt modelId="{B3D6590F-7017-47C1-BDD0-DC62BD3ADCDB}" type="pres">
      <dgm:prSet presAssocID="{F8D6053C-1E2C-464D-8B89-3C06D5E4A35C}" presName="connTx" presStyleLbl="parChTrans1D2" presStyleIdx="1" presStyleCnt="5"/>
      <dgm:spPr/>
    </dgm:pt>
    <dgm:pt modelId="{4ECEA96D-52FC-4504-B27D-706C23DE982A}" type="pres">
      <dgm:prSet presAssocID="{B268D25E-91A7-492E-B303-FEB3D158F71E}" presName="root2" presStyleCnt="0"/>
      <dgm:spPr/>
    </dgm:pt>
    <dgm:pt modelId="{77DB3F99-9157-41EC-9D7E-0F6396431F86}" type="pres">
      <dgm:prSet presAssocID="{B268D25E-91A7-492E-B303-FEB3D158F71E}" presName="LevelTwoTextNode" presStyleLbl="node2" presStyleIdx="1" presStyleCnt="5" custScaleX="286267" custScaleY="73303" custLinFactNeighborX="18544" custLinFactNeighborY="1394">
        <dgm:presLayoutVars>
          <dgm:chPref val="3"/>
        </dgm:presLayoutVars>
      </dgm:prSet>
      <dgm:spPr/>
    </dgm:pt>
    <dgm:pt modelId="{D9D50778-AEA1-4E53-B7A8-BA9A507357FB}" type="pres">
      <dgm:prSet presAssocID="{B268D25E-91A7-492E-B303-FEB3D158F71E}" presName="level3hierChild" presStyleCnt="0"/>
      <dgm:spPr/>
    </dgm:pt>
    <dgm:pt modelId="{BC2473AD-EEBA-4768-9ADB-AA025D6163CD}" type="pres">
      <dgm:prSet presAssocID="{3F33BF13-8759-4875-8AF9-182784F8188D}" presName="conn2-1" presStyleLbl="parChTrans1D2" presStyleIdx="2" presStyleCnt="5"/>
      <dgm:spPr/>
    </dgm:pt>
    <dgm:pt modelId="{8AB2B216-2838-40CC-B9CF-26E3F952EE83}" type="pres">
      <dgm:prSet presAssocID="{3F33BF13-8759-4875-8AF9-182784F8188D}" presName="connTx" presStyleLbl="parChTrans1D2" presStyleIdx="2" presStyleCnt="5"/>
      <dgm:spPr/>
    </dgm:pt>
    <dgm:pt modelId="{5F1B75C3-E7EF-4526-893D-77AC33FD872D}" type="pres">
      <dgm:prSet presAssocID="{C144FA0B-4470-481F-954B-FAF9E3EF7788}" presName="root2" presStyleCnt="0"/>
      <dgm:spPr/>
    </dgm:pt>
    <dgm:pt modelId="{54290EC1-06CC-43E4-8A52-EF3555EC440C}" type="pres">
      <dgm:prSet presAssocID="{C144FA0B-4470-481F-954B-FAF9E3EF7788}" presName="LevelTwoTextNode" presStyleLbl="node2" presStyleIdx="2" presStyleCnt="5" custScaleX="286267" custScaleY="60876" custLinFactNeighborX="18544" custLinFactNeighborY="1394">
        <dgm:presLayoutVars>
          <dgm:chPref val="3"/>
        </dgm:presLayoutVars>
      </dgm:prSet>
      <dgm:spPr/>
    </dgm:pt>
    <dgm:pt modelId="{F06C9DFD-04B5-4F2A-81C7-78DC3FC1C57E}" type="pres">
      <dgm:prSet presAssocID="{C144FA0B-4470-481F-954B-FAF9E3EF7788}" presName="level3hierChild" presStyleCnt="0"/>
      <dgm:spPr/>
    </dgm:pt>
    <dgm:pt modelId="{40DF29DC-20F0-46F8-93F3-87C46B8DF249}" type="pres">
      <dgm:prSet presAssocID="{B294D2B7-588F-4B9C-957B-E8D12C3308AB}" presName="conn2-1" presStyleLbl="parChTrans1D2" presStyleIdx="3" presStyleCnt="5"/>
      <dgm:spPr/>
    </dgm:pt>
    <dgm:pt modelId="{CB2627FF-F7E5-4E13-A337-1ABDF23067D4}" type="pres">
      <dgm:prSet presAssocID="{B294D2B7-588F-4B9C-957B-E8D12C3308AB}" presName="connTx" presStyleLbl="parChTrans1D2" presStyleIdx="3" presStyleCnt="5"/>
      <dgm:spPr/>
    </dgm:pt>
    <dgm:pt modelId="{C0CC00E2-D7BA-4D54-9198-EC8315394DE5}" type="pres">
      <dgm:prSet presAssocID="{6DD015EC-290A-4226-BA96-A4EE2E83B270}" presName="root2" presStyleCnt="0"/>
      <dgm:spPr/>
    </dgm:pt>
    <dgm:pt modelId="{CE7D4E97-B8EF-4ACB-BCA8-9F5BED8B2DE8}" type="pres">
      <dgm:prSet presAssocID="{6DD015EC-290A-4226-BA96-A4EE2E83B270}" presName="LevelTwoTextNode" presStyleLbl="node2" presStyleIdx="3" presStyleCnt="5" custScaleX="286267" custLinFactNeighborX="18544" custLinFactNeighborY="1394">
        <dgm:presLayoutVars>
          <dgm:chPref val="3"/>
        </dgm:presLayoutVars>
      </dgm:prSet>
      <dgm:spPr/>
    </dgm:pt>
    <dgm:pt modelId="{962E0BEA-3CD8-4B29-B3A3-BE862E748055}" type="pres">
      <dgm:prSet presAssocID="{6DD015EC-290A-4226-BA96-A4EE2E83B270}" presName="level3hierChild" presStyleCnt="0"/>
      <dgm:spPr/>
    </dgm:pt>
    <dgm:pt modelId="{FCF521CD-AD6D-4C88-A48F-5E13F78FC8EE}" type="pres">
      <dgm:prSet presAssocID="{48E8CBAB-F5D0-4B24-8FA0-E535BB617C97}" presName="conn2-1" presStyleLbl="parChTrans1D2" presStyleIdx="4" presStyleCnt="5"/>
      <dgm:spPr/>
    </dgm:pt>
    <dgm:pt modelId="{3E43D36D-C2EE-493F-BD68-27B8904E1EE0}" type="pres">
      <dgm:prSet presAssocID="{48E8CBAB-F5D0-4B24-8FA0-E535BB617C97}" presName="connTx" presStyleLbl="parChTrans1D2" presStyleIdx="4" presStyleCnt="5"/>
      <dgm:spPr/>
    </dgm:pt>
    <dgm:pt modelId="{263D3040-B643-445F-870F-B8A8577F7B8F}" type="pres">
      <dgm:prSet presAssocID="{FC5B205F-75F6-4AEC-A265-669716D43956}" presName="root2" presStyleCnt="0"/>
      <dgm:spPr/>
    </dgm:pt>
    <dgm:pt modelId="{21B318A2-96FD-4BB9-A6AE-CAB0583A7B08}" type="pres">
      <dgm:prSet presAssocID="{FC5B205F-75F6-4AEC-A265-669716D43956}" presName="LevelTwoTextNode" presStyleLbl="node2" presStyleIdx="4" presStyleCnt="5" custScaleX="286267" custLinFactNeighborX="32421">
        <dgm:presLayoutVars>
          <dgm:chPref val="3"/>
        </dgm:presLayoutVars>
      </dgm:prSet>
      <dgm:spPr/>
    </dgm:pt>
    <dgm:pt modelId="{5D688035-D989-4866-8645-3CBCF13DD2F4}" type="pres">
      <dgm:prSet presAssocID="{FC5B205F-75F6-4AEC-A265-669716D43956}" presName="level3hierChild" presStyleCnt="0"/>
      <dgm:spPr/>
    </dgm:pt>
  </dgm:ptLst>
  <dgm:cxnLst>
    <dgm:cxn modelId="{22157A12-3F94-4EE3-AF91-FAA9E7E80423}" type="presOf" srcId="{B06AFFC7-37FB-4CFA-8523-830443625740}" destId="{671FBE74-29FA-4A1F-ACDF-6F3AC087BBC9}" srcOrd="0" destOrd="0" presId="urn:microsoft.com/office/officeart/2008/layout/HorizontalMultiLevelHierarchy"/>
    <dgm:cxn modelId="{F779281C-560A-43FE-8D75-C101C5C03EFC}" type="presOf" srcId="{B268D25E-91A7-492E-B303-FEB3D158F71E}" destId="{77DB3F99-9157-41EC-9D7E-0F6396431F86}" srcOrd="0" destOrd="0" presId="urn:microsoft.com/office/officeart/2008/layout/HorizontalMultiLevelHierarchy"/>
    <dgm:cxn modelId="{05787523-FC43-4F46-A9F8-4CA3E766274B}" srcId="{B06AFFC7-37FB-4CFA-8523-830443625740}" destId="{6DD015EC-290A-4226-BA96-A4EE2E83B270}" srcOrd="3" destOrd="0" parTransId="{B294D2B7-588F-4B9C-957B-E8D12C3308AB}" sibTransId="{C0D3A58B-7B79-45E0-AD69-B87B9D96368A}"/>
    <dgm:cxn modelId="{C27D4226-923D-454A-A4ED-2B79BA4D93D9}" type="presOf" srcId="{7D490A62-47FB-42F7-A914-2B030FEFFB7A}" destId="{25FAA211-9CE9-4B6A-AFB1-BDBE8719087F}" srcOrd="0" destOrd="0" presId="urn:microsoft.com/office/officeart/2008/layout/HorizontalMultiLevelHierarchy"/>
    <dgm:cxn modelId="{FE5F5F27-A3A8-4779-B671-2C24ECE92622}" type="presOf" srcId="{3F33BF13-8759-4875-8AF9-182784F8188D}" destId="{8AB2B216-2838-40CC-B9CF-26E3F952EE83}" srcOrd="1" destOrd="0" presId="urn:microsoft.com/office/officeart/2008/layout/HorizontalMultiLevelHierarchy"/>
    <dgm:cxn modelId="{3A76E62F-2AE6-4B0F-A741-13282CA222A3}" type="presOf" srcId="{6DD015EC-290A-4226-BA96-A4EE2E83B270}" destId="{CE7D4E97-B8EF-4ACB-BCA8-9F5BED8B2DE8}" srcOrd="0" destOrd="0" presId="urn:microsoft.com/office/officeart/2008/layout/HorizontalMultiLevelHierarchy"/>
    <dgm:cxn modelId="{E2B41D31-40CD-4949-9454-6773D685FD74}" type="presOf" srcId="{FC5B205F-75F6-4AEC-A265-669716D43956}" destId="{21B318A2-96FD-4BB9-A6AE-CAB0583A7B08}" srcOrd="0" destOrd="0" presId="urn:microsoft.com/office/officeart/2008/layout/HorizontalMultiLevelHierarchy"/>
    <dgm:cxn modelId="{8F9E8935-CB29-4508-8D7D-A8546D59DF29}" srcId="{B06AFFC7-37FB-4CFA-8523-830443625740}" destId="{B268D25E-91A7-492E-B303-FEB3D158F71E}" srcOrd="1" destOrd="0" parTransId="{F8D6053C-1E2C-464D-8B89-3C06D5E4A35C}" sibTransId="{14309078-5549-4DEE-A2C9-2CE87F7F6EAD}"/>
    <dgm:cxn modelId="{5769195F-9231-4421-B34C-3AB7FF10084D}" srcId="{B06AFFC7-37FB-4CFA-8523-830443625740}" destId="{C144FA0B-4470-481F-954B-FAF9E3EF7788}" srcOrd="2" destOrd="0" parTransId="{3F33BF13-8759-4875-8AF9-182784F8188D}" sibTransId="{41895D8C-0608-4C9D-94D0-C5F1A6E8DA03}"/>
    <dgm:cxn modelId="{38C42741-CD5E-4742-8851-451645C26AC8}" type="presOf" srcId="{C144FA0B-4470-481F-954B-FAF9E3EF7788}" destId="{54290EC1-06CC-43E4-8A52-EF3555EC440C}" srcOrd="0" destOrd="0" presId="urn:microsoft.com/office/officeart/2008/layout/HorizontalMultiLevelHierarchy"/>
    <dgm:cxn modelId="{E69C7A4B-1C23-4D5A-9D09-2A5D885E7F54}" type="presOf" srcId="{FB629528-DAA5-40D2-B86A-E19515209CC7}" destId="{F95522B1-8ADB-4A40-BC42-D1B9A67F5F6E}" srcOrd="1" destOrd="0" presId="urn:microsoft.com/office/officeart/2008/layout/HorizontalMultiLevelHierarchy"/>
    <dgm:cxn modelId="{CAF6384F-3143-4FB4-9518-85F7FACDD8A2}" type="presOf" srcId="{BE992B86-A5A0-40AF-933C-DB2F4277586E}" destId="{121A6B93-80D1-4436-8B11-834F342661FF}" srcOrd="0" destOrd="0" presId="urn:microsoft.com/office/officeart/2008/layout/HorizontalMultiLevelHierarchy"/>
    <dgm:cxn modelId="{4636A17B-89B5-4F27-82BE-AB3B27E2EC80}" type="presOf" srcId="{3F33BF13-8759-4875-8AF9-182784F8188D}" destId="{BC2473AD-EEBA-4768-9ADB-AA025D6163CD}" srcOrd="0" destOrd="0" presId="urn:microsoft.com/office/officeart/2008/layout/HorizontalMultiLevelHierarchy"/>
    <dgm:cxn modelId="{956A7B83-CFA1-48D4-9BD3-BE2E7AB515B8}" type="presOf" srcId="{B294D2B7-588F-4B9C-957B-E8D12C3308AB}" destId="{CB2627FF-F7E5-4E13-A337-1ABDF23067D4}" srcOrd="1" destOrd="0" presId="urn:microsoft.com/office/officeart/2008/layout/HorizontalMultiLevelHierarchy"/>
    <dgm:cxn modelId="{A6C1A599-FCE9-407B-9044-30CD9A2DEB3E}" type="presOf" srcId="{F8D6053C-1E2C-464D-8B89-3C06D5E4A35C}" destId="{B3D6590F-7017-47C1-BDD0-DC62BD3ADCDB}" srcOrd="1" destOrd="0" presId="urn:microsoft.com/office/officeart/2008/layout/HorizontalMultiLevelHierarchy"/>
    <dgm:cxn modelId="{FDE01FA7-1DBD-4726-8AE9-8D3106D2F63E}" type="presOf" srcId="{B294D2B7-588F-4B9C-957B-E8D12C3308AB}" destId="{40DF29DC-20F0-46F8-93F3-87C46B8DF249}" srcOrd="0" destOrd="0" presId="urn:microsoft.com/office/officeart/2008/layout/HorizontalMultiLevelHierarchy"/>
    <dgm:cxn modelId="{FD5D62B6-D433-4428-B192-6CD257D80B01}" srcId="{B06AFFC7-37FB-4CFA-8523-830443625740}" destId="{FC5B205F-75F6-4AEC-A265-669716D43956}" srcOrd="4" destOrd="0" parTransId="{48E8CBAB-F5D0-4B24-8FA0-E535BB617C97}" sibTransId="{E1AF03FF-A85B-42EB-AFC7-FDA3FC91772D}"/>
    <dgm:cxn modelId="{2B6600BE-6AF9-4651-9BB7-100894965550}" type="presOf" srcId="{48E8CBAB-F5D0-4B24-8FA0-E535BB617C97}" destId="{FCF521CD-AD6D-4C88-A48F-5E13F78FC8EE}" srcOrd="0" destOrd="0" presId="urn:microsoft.com/office/officeart/2008/layout/HorizontalMultiLevelHierarchy"/>
    <dgm:cxn modelId="{381D4FC8-41EA-4ADB-A578-3D4AD563B502}" srcId="{B06AFFC7-37FB-4CFA-8523-830443625740}" destId="{7D490A62-47FB-42F7-A914-2B030FEFFB7A}" srcOrd="0" destOrd="0" parTransId="{FB629528-DAA5-40D2-B86A-E19515209CC7}" sibTransId="{E6BF80E2-D862-4432-BEE8-1C5A4BE12085}"/>
    <dgm:cxn modelId="{90B66EE3-AAB8-4DDD-9408-E340B56F8633}" type="presOf" srcId="{48E8CBAB-F5D0-4B24-8FA0-E535BB617C97}" destId="{3E43D36D-C2EE-493F-BD68-27B8904E1EE0}" srcOrd="1" destOrd="0" presId="urn:microsoft.com/office/officeart/2008/layout/HorizontalMultiLevelHierarchy"/>
    <dgm:cxn modelId="{2F0BC6F3-3147-4A65-AB60-4A8A71F1F1E5}" srcId="{BE992B86-A5A0-40AF-933C-DB2F4277586E}" destId="{B06AFFC7-37FB-4CFA-8523-830443625740}" srcOrd="0" destOrd="0" parTransId="{866A82F6-A233-464A-A33E-611DCBBE65C9}" sibTransId="{DF2AD297-970C-49A4-BD54-CAAA791DCA67}"/>
    <dgm:cxn modelId="{DF8908F9-B1A2-4BF0-A38D-8A83C6F2CBF1}" type="presOf" srcId="{FB629528-DAA5-40D2-B86A-E19515209CC7}" destId="{44D9C6FF-651A-41CA-BCAA-7DEEE2940549}" srcOrd="0" destOrd="0" presId="urn:microsoft.com/office/officeart/2008/layout/HorizontalMultiLevelHierarchy"/>
    <dgm:cxn modelId="{F09AF7FA-4DA8-4364-B662-77C7F37898D4}" type="presOf" srcId="{F8D6053C-1E2C-464D-8B89-3C06D5E4A35C}" destId="{A7CB8463-5EED-45A4-918F-667F778F71F7}" srcOrd="0" destOrd="0" presId="urn:microsoft.com/office/officeart/2008/layout/HorizontalMultiLevelHierarchy"/>
    <dgm:cxn modelId="{5FF90EB0-98DD-4A0F-9AD9-62758E1000C5}" type="presParOf" srcId="{121A6B93-80D1-4436-8B11-834F342661FF}" destId="{4C3AA5AB-059C-4998-87DC-9288D6B713F2}" srcOrd="0" destOrd="0" presId="urn:microsoft.com/office/officeart/2008/layout/HorizontalMultiLevelHierarchy"/>
    <dgm:cxn modelId="{E5AF1EE9-23F8-4D20-AEFC-8C8206382488}" type="presParOf" srcId="{4C3AA5AB-059C-4998-87DC-9288D6B713F2}" destId="{671FBE74-29FA-4A1F-ACDF-6F3AC087BBC9}" srcOrd="0" destOrd="0" presId="urn:microsoft.com/office/officeart/2008/layout/HorizontalMultiLevelHierarchy"/>
    <dgm:cxn modelId="{58455A66-90B1-4226-A63F-744FDBD98174}" type="presParOf" srcId="{4C3AA5AB-059C-4998-87DC-9288D6B713F2}" destId="{422B2378-4DD4-4466-A880-9A57B0A2E2DB}" srcOrd="1" destOrd="0" presId="urn:microsoft.com/office/officeart/2008/layout/HorizontalMultiLevelHierarchy"/>
    <dgm:cxn modelId="{14A1B7BF-7907-46E1-9E3F-E7A30130DC5D}" type="presParOf" srcId="{422B2378-4DD4-4466-A880-9A57B0A2E2DB}" destId="{44D9C6FF-651A-41CA-BCAA-7DEEE2940549}" srcOrd="0" destOrd="0" presId="urn:microsoft.com/office/officeart/2008/layout/HorizontalMultiLevelHierarchy"/>
    <dgm:cxn modelId="{A77D8142-A2E3-490D-8951-2F6750090D55}" type="presParOf" srcId="{44D9C6FF-651A-41CA-BCAA-7DEEE2940549}" destId="{F95522B1-8ADB-4A40-BC42-D1B9A67F5F6E}" srcOrd="0" destOrd="0" presId="urn:microsoft.com/office/officeart/2008/layout/HorizontalMultiLevelHierarchy"/>
    <dgm:cxn modelId="{F942C8A4-0978-41DE-9235-FB3278B81706}" type="presParOf" srcId="{422B2378-4DD4-4466-A880-9A57B0A2E2DB}" destId="{42DDADE3-B1C5-46E3-9083-CA77CC1E86FF}" srcOrd="1" destOrd="0" presId="urn:microsoft.com/office/officeart/2008/layout/HorizontalMultiLevelHierarchy"/>
    <dgm:cxn modelId="{12CA12E1-3ACD-4D40-AD75-CF413D7E4496}" type="presParOf" srcId="{42DDADE3-B1C5-46E3-9083-CA77CC1E86FF}" destId="{25FAA211-9CE9-4B6A-AFB1-BDBE8719087F}" srcOrd="0" destOrd="0" presId="urn:microsoft.com/office/officeart/2008/layout/HorizontalMultiLevelHierarchy"/>
    <dgm:cxn modelId="{6117AF0D-50D2-4791-B719-7A54B21D086D}" type="presParOf" srcId="{42DDADE3-B1C5-46E3-9083-CA77CC1E86FF}" destId="{DF340B5F-9FDC-403E-9DEE-F1ACD4AB6336}" srcOrd="1" destOrd="0" presId="urn:microsoft.com/office/officeart/2008/layout/HorizontalMultiLevelHierarchy"/>
    <dgm:cxn modelId="{0772958D-20A3-4A2A-9E6C-E43C1632583D}" type="presParOf" srcId="{422B2378-4DD4-4466-A880-9A57B0A2E2DB}" destId="{A7CB8463-5EED-45A4-918F-667F778F71F7}" srcOrd="2" destOrd="0" presId="urn:microsoft.com/office/officeart/2008/layout/HorizontalMultiLevelHierarchy"/>
    <dgm:cxn modelId="{806F127F-5B0D-4E0E-98EA-C6CBABACA490}" type="presParOf" srcId="{A7CB8463-5EED-45A4-918F-667F778F71F7}" destId="{B3D6590F-7017-47C1-BDD0-DC62BD3ADCDB}" srcOrd="0" destOrd="0" presId="urn:microsoft.com/office/officeart/2008/layout/HorizontalMultiLevelHierarchy"/>
    <dgm:cxn modelId="{7A2590B1-505B-4984-A985-DB2AC074F279}" type="presParOf" srcId="{422B2378-4DD4-4466-A880-9A57B0A2E2DB}" destId="{4ECEA96D-52FC-4504-B27D-706C23DE982A}" srcOrd="3" destOrd="0" presId="urn:microsoft.com/office/officeart/2008/layout/HorizontalMultiLevelHierarchy"/>
    <dgm:cxn modelId="{BF9FDD78-3D8F-4A61-9F57-3FF4B83C0C86}" type="presParOf" srcId="{4ECEA96D-52FC-4504-B27D-706C23DE982A}" destId="{77DB3F99-9157-41EC-9D7E-0F6396431F86}" srcOrd="0" destOrd="0" presId="urn:microsoft.com/office/officeart/2008/layout/HorizontalMultiLevelHierarchy"/>
    <dgm:cxn modelId="{E467E2F8-0205-44E3-8B97-B96FF03E0EE6}" type="presParOf" srcId="{4ECEA96D-52FC-4504-B27D-706C23DE982A}" destId="{D9D50778-AEA1-4E53-B7A8-BA9A507357FB}" srcOrd="1" destOrd="0" presId="urn:microsoft.com/office/officeart/2008/layout/HorizontalMultiLevelHierarchy"/>
    <dgm:cxn modelId="{2B60DF47-0BEA-4BAA-8051-36AF86B57FA2}" type="presParOf" srcId="{422B2378-4DD4-4466-A880-9A57B0A2E2DB}" destId="{BC2473AD-EEBA-4768-9ADB-AA025D6163CD}" srcOrd="4" destOrd="0" presId="urn:microsoft.com/office/officeart/2008/layout/HorizontalMultiLevelHierarchy"/>
    <dgm:cxn modelId="{6166D047-FA47-48F5-9EB5-B838267CF5A5}" type="presParOf" srcId="{BC2473AD-EEBA-4768-9ADB-AA025D6163CD}" destId="{8AB2B216-2838-40CC-B9CF-26E3F952EE83}" srcOrd="0" destOrd="0" presId="urn:microsoft.com/office/officeart/2008/layout/HorizontalMultiLevelHierarchy"/>
    <dgm:cxn modelId="{7E307F3F-171A-4C55-8106-97ACCBB501A2}" type="presParOf" srcId="{422B2378-4DD4-4466-A880-9A57B0A2E2DB}" destId="{5F1B75C3-E7EF-4526-893D-77AC33FD872D}" srcOrd="5" destOrd="0" presId="urn:microsoft.com/office/officeart/2008/layout/HorizontalMultiLevelHierarchy"/>
    <dgm:cxn modelId="{4B30566D-B255-480C-85A8-07AAAC1433AD}" type="presParOf" srcId="{5F1B75C3-E7EF-4526-893D-77AC33FD872D}" destId="{54290EC1-06CC-43E4-8A52-EF3555EC440C}" srcOrd="0" destOrd="0" presId="urn:microsoft.com/office/officeart/2008/layout/HorizontalMultiLevelHierarchy"/>
    <dgm:cxn modelId="{430B37E7-BDA3-4A6A-A16A-4D32CFFDFEC1}" type="presParOf" srcId="{5F1B75C3-E7EF-4526-893D-77AC33FD872D}" destId="{F06C9DFD-04B5-4F2A-81C7-78DC3FC1C57E}" srcOrd="1" destOrd="0" presId="urn:microsoft.com/office/officeart/2008/layout/HorizontalMultiLevelHierarchy"/>
    <dgm:cxn modelId="{D203D343-B7F7-4C42-9991-C20271D0183B}" type="presParOf" srcId="{422B2378-4DD4-4466-A880-9A57B0A2E2DB}" destId="{40DF29DC-20F0-46F8-93F3-87C46B8DF249}" srcOrd="6" destOrd="0" presId="urn:microsoft.com/office/officeart/2008/layout/HorizontalMultiLevelHierarchy"/>
    <dgm:cxn modelId="{55098EA4-142B-429B-9730-E574ACA4EDCA}" type="presParOf" srcId="{40DF29DC-20F0-46F8-93F3-87C46B8DF249}" destId="{CB2627FF-F7E5-4E13-A337-1ABDF23067D4}" srcOrd="0" destOrd="0" presId="urn:microsoft.com/office/officeart/2008/layout/HorizontalMultiLevelHierarchy"/>
    <dgm:cxn modelId="{852464F8-8E84-4689-9B2E-2DB19002D734}" type="presParOf" srcId="{422B2378-4DD4-4466-A880-9A57B0A2E2DB}" destId="{C0CC00E2-D7BA-4D54-9198-EC8315394DE5}" srcOrd="7" destOrd="0" presId="urn:microsoft.com/office/officeart/2008/layout/HorizontalMultiLevelHierarchy"/>
    <dgm:cxn modelId="{3B62D20B-156F-4F96-8726-7516A35250D3}" type="presParOf" srcId="{C0CC00E2-D7BA-4D54-9198-EC8315394DE5}" destId="{CE7D4E97-B8EF-4ACB-BCA8-9F5BED8B2DE8}" srcOrd="0" destOrd="0" presId="urn:microsoft.com/office/officeart/2008/layout/HorizontalMultiLevelHierarchy"/>
    <dgm:cxn modelId="{17328869-F427-430E-AC16-2953D0C0AB89}" type="presParOf" srcId="{C0CC00E2-D7BA-4D54-9198-EC8315394DE5}" destId="{962E0BEA-3CD8-4B29-B3A3-BE862E748055}" srcOrd="1" destOrd="0" presId="urn:microsoft.com/office/officeart/2008/layout/HorizontalMultiLevelHierarchy"/>
    <dgm:cxn modelId="{41068CB0-FB75-41BF-BA58-314B52685CEE}" type="presParOf" srcId="{422B2378-4DD4-4466-A880-9A57B0A2E2DB}" destId="{FCF521CD-AD6D-4C88-A48F-5E13F78FC8EE}" srcOrd="8" destOrd="0" presId="urn:microsoft.com/office/officeart/2008/layout/HorizontalMultiLevelHierarchy"/>
    <dgm:cxn modelId="{D86DC869-E37E-4AB8-B717-FC7C656C926E}" type="presParOf" srcId="{FCF521CD-AD6D-4C88-A48F-5E13F78FC8EE}" destId="{3E43D36D-C2EE-493F-BD68-27B8904E1EE0}" srcOrd="0" destOrd="0" presId="urn:microsoft.com/office/officeart/2008/layout/HorizontalMultiLevelHierarchy"/>
    <dgm:cxn modelId="{BC678B86-FF94-441C-AA6C-2D6682FE6EAD}" type="presParOf" srcId="{422B2378-4DD4-4466-A880-9A57B0A2E2DB}" destId="{263D3040-B643-445F-870F-B8A8577F7B8F}" srcOrd="9" destOrd="0" presId="urn:microsoft.com/office/officeart/2008/layout/HorizontalMultiLevelHierarchy"/>
    <dgm:cxn modelId="{7CFAE7C3-8113-434D-9649-8095E8B8CF8A}" type="presParOf" srcId="{263D3040-B643-445F-870F-B8A8577F7B8F}" destId="{21B318A2-96FD-4BB9-A6AE-CAB0583A7B08}" srcOrd="0" destOrd="0" presId="urn:microsoft.com/office/officeart/2008/layout/HorizontalMultiLevelHierarchy"/>
    <dgm:cxn modelId="{A1F8E1CE-019D-4667-8F48-89EFBB430D1F}" type="presParOf" srcId="{263D3040-B643-445F-870F-B8A8577F7B8F}" destId="{5D688035-D989-4866-8645-3CBCF13DD2F4}"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521CD-AD6D-4C88-A48F-5E13F78FC8EE}">
      <dsp:nvSpPr>
        <dsp:cNvPr id="0" name=""/>
        <dsp:cNvSpPr/>
      </dsp:nvSpPr>
      <dsp:spPr>
        <a:xfrm>
          <a:off x="1750432" y="2032000"/>
          <a:ext cx="906158" cy="1713409"/>
        </a:xfrm>
        <a:custGeom>
          <a:avLst/>
          <a:gdLst/>
          <a:ahLst/>
          <a:cxnLst/>
          <a:rect l="0" t="0" r="0" b="0"/>
          <a:pathLst>
            <a:path>
              <a:moveTo>
                <a:pt x="0" y="0"/>
              </a:moveTo>
              <a:lnTo>
                <a:pt x="453079" y="0"/>
              </a:lnTo>
              <a:lnTo>
                <a:pt x="453079" y="1713409"/>
              </a:lnTo>
              <a:lnTo>
                <a:pt x="906158" y="1713409"/>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CO" sz="600" kern="1200"/>
        </a:p>
      </dsp:txBody>
      <dsp:txXfrm>
        <a:off x="2155054" y="2840248"/>
        <a:ext cx="96913" cy="96913"/>
      </dsp:txXfrm>
    </dsp:sp>
    <dsp:sp modelId="{40DF29DC-20F0-46F8-93F3-87C46B8DF249}">
      <dsp:nvSpPr>
        <dsp:cNvPr id="0" name=""/>
        <dsp:cNvSpPr/>
      </dsp:nvSpPr>
      <dsp:spPr>
        <a:xfrm>
          <a:off x="1750432" y="2032000"/>
          <a:ext cx="906158" cy="931238"/>
        </a:xfrm>
        <a:custGeom>
          <a:avLst/>
          <a:gdLst/>
          <a:ahLst/>
          <a:cxnLst/>
          <a:rect l="0" t="0" r="0" b="0"/>
          <a:pathLst>
            <a:path>
              <a:moveTo>
                <a:pt x="0" y="0"/>
              </a:moveTo>
              <a:lnTo>
                <a:pt x="453079" y="0"/>
              </a:lnTo>
              <a:lnTo>
                <a:pt x="453079" y="931238"/>
              </a:lnTo>
              <a:lnTo>
                <a:pt x="906158" y="931238"/>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2171027" y="2465135"/>
        <a:ext cx="64967" cy="64967"/>
      </dsp:txXfrm>
    </dsp:sp>
    <dsp:sp modelId="{BC2473AD-EEBA-4768-9ADB-AA025D6163CD}">
      <dsp:nvSpPr>
        <dsp:cNvPr id="0" name=""/>
        <dsp:cNvSpPr/>
      </dsp:nvSpPr>
      <dsp:spPr>
        <a:xfrm>
          <a:off x="1750432" y="1986280"/>
          <a:ext cx="906158" cy="91440"/>
        </a:xfrm>
        <a:custGeom>
          <a:avLst/>
          <a:gdLst/>
          <a:ahLst/>
          <a:cxnLst/>
          <a:rect l="0" t="0" r="0" b="0"/>
          <a:pathLst>
            <a:path>
              <a:moveTo>
                <a:pt x="0" y="45720"/>
              </a:moveTo>
              <a:lnTo>
                <a:pt x="453079" y="45720"/>
              </a:lnTo>
              <a:lnTo>
                <a:pt x="453079" y="54541"/>
              </a:lnTo>
              <a:lnTo>
                <a:pt x="906158" y="54541"/>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2180856" y="2009344"/>
        <a:ext cx="45310" cy="45310"/>
      </dsp:txXfrm>
    </dsp:sp>
    <dsp:sp modelId="{A7CB8463-5EED-45A4-918F-667F778F71F7}">
      <dsp:nvSpPr>
        <dsp:cNvPr id="0" name=""/>
        <dsp:cNvSpPr/>
      </dsp:nvSpPr>
      <dsp:spPr>
        <a:xfrm>
          <a:off x="1750432" y="1118403"/>
          <a:ext cx="906158" cy="913596"/>
        </a:xfrm>
        <a:custGeom>
          <a:avLst/>
          <a:gdLst/>
          <a:ahLst/>
          <a:cxnLst/>
          <a:rect l="0" t="0" r="0" b="0"/>
          <a:pathLst>
            <a:path>
              <a:moveTo>
                <a:pt x="0" y="913596"/>
              </a:moveTo>
              <a:lnTo>
                <a:pt x="453079" y="913596"/>
              </a:lnTo>
              <a:lnTo>
                <a:pt x="453079" y="0"/>
              </a:lnTo>
              <a:lnTo>
                <a:pt x="906158" y="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2171342" y="1543032"/>
        <a:ext cx="64338" cy="64338"/>
      </dsp:txXfrm>
    </dsp:sp>
    <dsp:sp modelId="{44D9C6FF-651A-41CA-BCAA-7DEEE2940549}">
      <dsp:nvSpPr>
        <dsp:cNvPr id="0" name=""/>
        <dsp:cNvSpPr/>
      </dsp:nvSpPr>
      <dsp:spPr>
        <a:xfrm>
          <a:off x="1750432" y="327411"/>
          <a:ext cx="906158" cy="1704588"/>
        </a:xfrm>
        <a:custGeom>
          <a:avLst/>
          <a:gdLst/>
          <a:ahLst/>
          <a:cxnLst/>
          <a:rect l="0" t="0" r="0" b="0"/>
          <a:pathLst>
            <a:path>
              <a:moveTo>
                <a:pt x="0" y="1704588"/>
              </a:moveTo>
              <a:lnTo>
                <a:pt x="453079" y="1704588"/>
              </a:lnTo>
              <a:lnTo>
                <a:pt x="453079" y="0"/>
              </a:lnTo>
              <a:lnTo>
                <a:pt x="906158" y="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CO" sz="600" kern="1200"/>
        </a:p>
      </dsp:txBody>
      <dsp:txXfrm>
        <a:off x="2155249" y="1131443"/>
        <a:ext cx="96523" cy="96523"/>
      </dsp:txXfrm>
    </dsp:sp>
    <dsp:sp modelId="{671FBE74-29FA-4A1F-ACDF-6F3AC087BBC9}">
      <dsp:nvSpPr>
        <dsp:cNvPr id="0" name=""/>
        <dsp:cNvSpPr/>
      </dsp:nvSpPr>
      <dsp:spPr>
        <a:xfrm>
          <a:off x="168966" y="1280626"/>
          <a:ext cx="1660184" cy="1502746"/>
        </a:xfrm>
        <a:prstGeom prst="rect">
          <a:avLst/>
        </a:prstGeom>
        <a:blipFill rotWithShape="0">
          <a:blip xmlns:r="http://schemas.openxmlformats.org/officeDocument/2006/relationships" r:embed="rId1"/>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MX" sz="2000" b="1" kern="1200" dirty="0">
              <a:ln/>
              <a:solidFill>
                <a:sysClr val="windowText" lastClr="000000"/>
              </a:solidFill>
              <a:effectLst/>
              <a:latin typeface="Calibri"/>
              <a:ea typeface="+mn-ea"/>
              <a:cs typeface="Arial" charset="0"/>
            </a:rPr>
            <a:t>Características </a:t>
          </a:r>
          <a:br>
            <a:rPr lang="es-MX" sz="2000" b="1" kern="1200" dirty="0">
              <a:ln/>
              <a:solidFill>
                <a:sysClr val="windowText" lastClr="000000"/>
              </a:solidFill>
              <a:effectLst/>
              <a:latin typeface="Calibri"/>
              <a:ea typeface="+mn-ea"/>
              <a:cs typeface="Arial" charset="0"/>
            </a:rPr>
          </a:br>
          <a:r>
            <a:rPr lang="es-MX" sz="2000" b="1" kern="1200" dirty="0">
              <a:ln/>
              <a:solidFill>
                <a:sysClr val="windowText" lastClr="000000"/>
              </a:solidFill>
              <a:effectLst/>
              <a:latin typeface="Calibri"/>
              <a:ea typeface="+mn-ea"/>
              <a:cs typeface="Arial" charset="0"/>
            </a:rPr>
            <a:t>de la Regulación</a:t>
          </a:r>
          <a:endParaRPr lang="es-CO" sz="2000" kern="1200" dirty="0"/>
        </a:p>
      </dsp:txBody>
      <dsp:txXfrm>
        <a:off x="168966" y="1280626"/>
        <a:ext cx="1660184" cy="1502746"/>
      </dsp:txXfrm>
    </dsp:sp>
    <dsp:sp modelId="{25FAA211-9CE9-4B6A-AFB1-BDBE8719087F}">
      <dsp:nvSpPr>
        <dsp:cNvPr id="0" name=""/>
        <dsp:cNvSpPr/>
      </dsp:nvSpPr>
      <dsp:spPr>
        <a:xfrm>
          <a:off x="2656590" y="11014"/>
          <a:ext cx="5941655" cy="632793"/>
        </a:xfrm>
        <a:prstGeom prst="rect">
          <a:avLst/>
        </a:prstGeom>
        <a:blipFill rotWithShape="0">
          <a:blip xmlns:r="http://schemas.openxmlformats.org/officeDocument/2006/relationships" r:embed="rId2"/>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8890" rIns="36000" bIns="8890" numCol="1" spcCol="1270" anchor="ctr" anchorCtr="0">
          <a:noAutofit/>
        </a:bodyPr>
        <a:lstStyle/>
        <a:p>
          <a:pPr marL="0" lvl="0" indent="0" algn="just" defTabSz="622300">
            <a:lnSpc>
              <a:spcPct val="90000"/>
            </a:lnSpc>
            <a:spcBef>
              <a:spcPct val="0"/>
            </a:spcBef>
            <a:spcAft>
              <a:spcPct val="35000"/>
            </a:spcAft>
            <a:buNone/>
          </a:pPr>
          <a:r>
            <a:rPr lang="es-ES" sz="1400" b="1" kern="1200" dirty="0">
              <a:solidFill>
                <a:schemeClr val="tx2"/>
              </a:solidFill>
              <a:latin typeface="Calibri" pitchFamily="34" charset="0"/>
              <a:ea typeface="+mn-ea"/>
              <a:cs typeface="+mn-cs"/>
            </a:rPr>
            <a:t>Separación de modelos de contabilidad de acuerdo con la función económica y, en el caso de las empresas, considerando si son o no emisoras de valores</a:t>
          </a:r>
          <a:endParaRPr lang="es-CO" sz="1400" b="1" kern="1200" dirty="0">
            <a:solidFill>
              <a:schemeClr val="tx2"/>
            </a:solidFill>
          </a:endParaRPr>
        </a:p>
      </dsp:txBody>
      <dsp:txXfrm>
        <a:off x="2656590" y="11014"/>
        <a:ext cx="5941655" cy="632793"/>
      </dsp:txXfrm>
    </dsp:sp>
    <dsp:sp modelId="{77DB3F99-9157-41EC-9D7E-0F6396431F86}">
      <dsp:nvSpPr>
        <dsp:cNvPr id="0" name=""/>
        <dsp:cNvSpPr/>
      </dsp:nvSpPr>
      <dsp:spPr>
        <a:xfrm>
          <a:off x="2656590" y="802006"/>
          <a:ext cx="5941655" cy="632793"/>
        </a:xfrm>
        <a:prstGeom prst="rect">
          <a:avLst/>
        </a:prstGeom>
        <a:blipFill rotWithShape="0">
          <a:blip xmlns:r="http://schemas.openxmlformats.org/officeDocument/2006/relationships" r:embed="rId2"/>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8890" rIns="36000" bIns="8890" numCol="1" spcCol="1270" anchor="ctr" anchorCtr="0">
          <a:noAutofit/>
        </a:bodyPr>
        <a:lstStyle/>
        <a:p>
          <a:pPr marL="0" lvl="0" indent="0" algn="just" defTabSz="622300">
            <a:lnSpc>
              <a:spcPct val="90000"/>
            </a:lnSpc>
            <a:spcBef>
              <a:spcPct val="0"/>
            </a:spcBef>
            <a:spcAft>
              <a:spcPct val="35000"/>
            </a:spcAft>
            <a:buNone/>
          </a:pPr>
          <a:r>
            <a:rPr lang="es-ES" sz="1400" b="1" kern="1200" dirty="0">
              <a:solidFill>
                <a:schemeClr val="tx2"/>
              </a:solidFill>
              <a:latin typeface="Calibri" pitchFamily="34" charset="0"/>
              <a:ea typeface="+mn-ea"/>
              <a:cs typeface="+mn-cs"/>
            </a:rPr>
            <a:t>Para entidades de gobierno y empresas no emisoras, construcción de marcos normativos tomando como referentes las NICSP y NIIF</a:t>
          </a:r>
          <a:endParaRPr lang="es-CO" sz="1400" b="1" kern="1200" dirty="0">
            <a:solidFill>
              <a:schemeClr val="tx2"/>
            </a:solidFill>
          </a:endParaRPr>
        </a:p>
      </dsp:txBody>
      <dsp:txXfrm>
        <a:off x="2656590" y="802006"/>
        <a:ext cx="5941655" cy="632793"/>
      </dsp:txXfrm>
    </dsp:sp>
    <dsp:sp modelId="{54290EC1-06CC-43E4-8A52-EF3555EC440C}">
      <dsp:nvSpPr>
        <dsp:cNvPr id="0" name=""/>
        <dsp:cNvSpPr/>
      </dsp:nvSpPr>
      <dsp:spPr>
        <a:xfrm>
          <a:off x="2656590" y="1592999"/>
          <a:ext cx="5941655" cy="895643"/>
        </a:xfrm>
        <a:prstGeom prst="rect">
          <a:avLst/>
        </a:prstGeom>
        <a:blipFill rotWithShape="0">
          <a:blip xmlns:r="http://schemas.openxmlformats.org/officeDocument/2006/relationships" r:embed="rId2"/>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8890" rIns="36000" bIns="8890" numCol="1" spcCol="1270" anchor="ctr" anchorCtr="0">
          <a:noAutofit/>
        </a:bodyPr>
        <a:lstStyle/>
        <a:p>
          <a:pPr marL="0" lvl="0" indent="0" algn="just" defTabSz="622300">
            <a:lnSpc>
              <a:spcPct val="90000"/>
            </a:lnSpc>
            <a:spcBef>
              <a:spcPct val="0"/>
            </a:spcBef>
            <a:spcAft>
              <a:spcPct val="35000"/>
            </a:spcAft>
            <a:buNone/>
          </a:pPr>
          <a:r>
            <a:rPr lang="es-ES" sz="1400" b="1" kern="1200" dirty="0">
              <a:solidFill>
                <a:schemeClr val="tx2"/>
              </a:solidFill>
              <a:latin typeface="Calibri" pitchFamily="34" charset="0"/>
              <a:ea typeface="+mn-ea"/>
              <a:cs typeface="+mn-cs"/>
            </a:rPr>
            <a:t>Para entidades de gobierno y empresas no emisoras, incorporación de criterios que resulten pertinentes desde lo técnico, desde su aplicabilidad en el contexto del sector público y desde la relación costo beneficio, a través de un proceso gradual</a:t>
          </a:r>
          <a:endParaRPr lang="es-CO" sz="1400" b="1" kern="1200" dirty="0">
            <a:solidFill>
              <a:schemeClr val="tx2"/>
            </a:solidFill>
          </a:endParaRPr>
        </a:p>
      </dsp:txBody>
      <dsp:txXfrm>
        <a:off x="2656590" y="1592999"/>
        <a:ext cx="5941655" cy="895643"/>
      </dsp:txXfrm>
    </dsp:sp>
    <dsp:sp modelId="{CE7D4E97-B8EF-4ACB-BCA8-9F5BED8B2DE8}">
      <dsp:nvSpPr>
        <dsp:cNvPr id="0" name=""/>
        <dsp:cNvSpPr/>
      </dsp:nvSpPr>
      <dsp:spPr>
        <a:xfrm>
          <a:off x="2656590" y="2646841"/>
          <a:ext cx="5941655" cy="632793"/>
        </a:xfrm>
        <a:prstGeom prst="rect">
          <a:avLst/>
        </a:prstGeom>
        <a:blipFill rotWithShape="0">
          <a:blip xmlns:r="http://schemas.openxmlformats.org/officeDocument/2006/relationships" r:embed="rId2"/>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8890" rIns="36000" bIns="8890" numCol="1" spcCol="1270" anchor="ctr" anchorCtr="0">
          <a:noAutofit/>
        </a:bodyPr>
        <a:lstStyle/>
        <a:p>
          <a:pPr marL="0" lvl="0" indent="0" algn="just" defTabSz="622300">
            <a:lnSpc>
              <a:spcPct val="90000"/>
            </a:lnSpc>
            <a:spcBef>
              <a:spcPct val="0"/>
            </a:spcBef>
            <a:spcAft>
              <a:spcPct val="35000"/>
            </a:spcAft>
            <a:buNone/>
          </a:pPr>
          <a:r>
            <a:rPr lang="es-ES" sz="1400" b="1" kern="1200" dirty="0">
              <a:solidFill>
                <a:schemeClr val="tx2"/>
              </a:solidFill>
              <a:latin typeface="Calibri" pitchFamily="34" charset="0"/>
              <a:ea typeface="+mn-ea"/>
              <a:cs typeface="+mn-cs"/>
            </a:rPr>
            <a:t>Para entidades de gobierno y empresas no emisoras, definición de políticas que propendan por la uniformidad de la información</a:t>
          </a:r>
          <a:endParaRPr lang="es-CO" sz="1400" b="1" kern="1200" dirty="0">
            <a:solidFill>
              <a:schemeClr val="tx2"/>
            </a:solidFill>
          </a:endParaRPr>
        </a:p>
      </dsp:txBody>
      <dsp:txXfrm>
        <a:off x="2656590" y="2646841"/>
        <a:ext cx="5941655" cy="632793"/>
      </dsp:txXfrm>
    </dsp:sp>
    <dsp:sp modelId="{21B318A2-96FD-4BB9-A6AE-CAB0583A7B08}">
      <dsp:nvSpPr>
        <dsp:cNvPr id="0" name=""/>
        <dsp:cNvSpPr/>
      </dsp:nvSpPr>
      <dsp:spPr>
        <a:xfrm>
          <a:off x="2656590" y="3429012"/>
          <a:ext cx="5941655" cy="632793"/>
        </a:xfrm>
        <a:prstGeom prst="rect">
          <a:avLst/>
        </a:prstGeom>
        <a:blipFill rotWithShape="0">
          <a:blip xmlns:r="http://schemas.openxmlformats.org/officeDocument/2006/relationships" r:embed="rId2"/>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8890" rIns="36000" bIns="8890" numCol="1" spcCol="1270" anchor="ctr" anchorCtr="0">
          <a:noAutofit/>
        </a:bodyPr>
        <a:lstStyle/>
        <a:p>
          <a:pPr marL="0" lvl="0" indent="0" algn="just" defTabSz="622300">
            <a:lnSpc>
              <a:spcPct val="90000"/>
            </a:lnSpc>
            <a:spcBef>
              <a:spcPct val="0"/>
            </a:spcBef>
            <a:spcAft>
              <a:spcPct val="35000"/>
            </a:spcAft>
            <a:buNone/>
          </a:pPr>
          <a:r>
            <a:rPr lang="es-ES" sz="1400" b="1" kern="1200" dirty="0">
              <a:solidFill>
                <a:schemeClr val="tx2"/>
              </a:solidFill>
              <a:latin typeface="Calibri" pitchFamily="34" charset="0"/>
              <a:ea typeface="+mn-ea"/>
              <a:cs typeface="+mn-cs"/>
            </a:rPr>
            <a:t>Para la empresas emisoras de valores o que captan o administran recursos del público, preparación y presentación de la información financiera bajo NIIF</a:t>
          </a:r>
          <a:endParaRPr lang="es-CO" sz="1400" b="1" kern="1200" dirty="0">
            <a:solidFill>
              <a:schemeClr val="tx2"/>
            </a:solidFill>
          </a:endParaRPr>
        </a:p>
      </dsp:txBody>
      <dsp:txXfrm>
        <a:off x="2656590" y="3429012"/>
        <a:ext cx="5941655" cy="6327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F6F13-71EA-44A2-A0FE-712885068A4F}">
      <dsp:nvSpPr>
        <dsp:cNvPr id="0" name=""/>
        <dsp:cNvSpPr/>
      </dsp:nvSpPr>
      <dsp:spPr>
        <a:xfrm rot="1350621">
          <a:off x="1717941" y="2824208"/>
          <a:ext cx="1376341" cy="52207"/>
        </a:xfrm>
        <a:custGeom>
          <a:avLst/>
          <a:gdLst/>
          <a:ahLst/>
          <a:cxnLst/>
          <a:rect l="0" t="0" r="0" b="0"/>
          <a:pathLst>
            <a:path>
              <a:moveTo>
                <a:pt x="0" y="26103"/>
              </a:moveTo>
              <a:lnTo>
                <a:pt x="1376341" y="26103"/>
              </a:lnTo>
            </a:path>
          </a:pathLst>
        </a:custGeom>
        <a:noFill/>
        <a:ln w="25400" cap="flat" cmpd="sng" algn="ctr">
          <a:solidFill>
            <a:schemeClr val="accent3">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FA9F25C7-5FCF-4FFD-86EA-D574DC3E22F3}">
      <dsp:nvSpPr>
        <dsp:cNvPr id="0" name=""/>
        <dsp:cNvSpPr/>
      </dsp:nvSpPr>
      <dsp:spPr>
        <a:xfrm rot="21467373">
          <a:off x="1770124" y="2201637"/>
          <a:ext cx="668168" cy="52207"/>
        </a:xfrm>
        <a:custGeom>
          <a:avLst/>
          <a:gdLst/>
          <a:ahLst/>
          <a:cxnLst/>
          <a:rect l="0" t="0" r="0" b="0"/>
          <a:pathLst>
            <a:path>
              <a:moveTo>
                <a:pt x="0" y="26103"/>
              </a:moveTo>
              <a:lnTo>
                <a:pt x="668168" y="26103"/>
              </a:lnTo>
            </a:path>
          </a:pathLst>
        </a:custGeom>
        <a:noFill/>
        <a:ln w="25400" cap="flat" cmpd="sng" algn="ctr">
          <a:solidFill>
            <a:schemeClr val="accent3">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F6CC1EB0-ABCB-44B4-8579-08A554B2F6CD}">
      <dsp:nvSpPr>
        <dsp:cNvPr id="0" name=""/>
        <dsp:cNvSpPr/>
      </dsp:nvSpPr>
      <dsp:spPr>
        <a:xfrm rot="19995671">
          <a:off x="1686950" y="1507996"/>
          <a:ext cx="1560277" cy="52207"/>
        </a:xfrm>
        <a:custGeom>
          <a:avLst/>
          <a:gdLst/>
          <a:ahLst/>
          <a:cxnLst/>
          <a:rect l="0" t="0" r="0" b="0"/>
          <a:pathLst>
            <a:path>
              <a:moveTo>
                <a:pt x="0" y="26103"/>
              </a:moveTo>
              <a:lnTo>
                <a:pt x="1560277" y="26103"/>
              </a:lnTo>
            </a:path>
          </a:pathLst>
        </a:custGeom>
        <a:noFill/>
        <a:ln w="25400" cap="flat" cmpd="sng" algn="ctr">
          <a:solidFill>
            <a:schemeClr val="accent3">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8CC992E8-A0C8-476F-9F40-4E8F09CEECCF}">
      <dsp:nvSpPr>
        <dsp:cNvPr id="0" name=""/>
        <dsp:cNvSpPr/>
      </dsp:nvSpPr>
      <dsp:spPr>
        <a:xfrm>
          <a:off x="91315" y="779528"/>
          <a:ext cx="1829635" cy="2725063"/>
        </a:xfrm>
        <a:prstGeom prst="ellipse">
          <a:avLst/>
        </a:prstGeom>
        <a:gradFill rotWithShape="0">
          <a:gsLst>
            <a:gs pos="0">
              <a:schemeClr val="bg1"/>
            </a:gs>
            <a:gs pos="50000">
              <a:schemeClr val="accent6">
                <a:lumMod val="75000"/>
              </a:schemeClr>
            </a:gs>
            <a:gs pos="100000">
              <a:schemeClr val="accent6">
                <a:lumMod val="50000"/>
              </a:schemeClr>
            </a:gs>
          </a:gsLst>
          <a:lin ang="5400000" scaled="0"/>
        </a:gradFill>
        <a:ln>
          <a:noFill/>
        </a:ln>
        <a:effectLst/>
        <a:scene3d>
          <a:camera prst="isometricTopUp">
            <a:rot lat="19068106" lon="20682644" rev="1931798"/>
          </a:camera>
          <a:lightRig rig="harsh" dir="t"/>
        </a:scene3d>
        <a:sp3d prstMaterial="clear">
          <a:bevelT w="127000" h="25400" prst="artDeco"/>
          <a:bevelB w="114300" prst="hardEdge"/>
        </a:sp3d>
      </dsp:spPr>
      <dsp:style>
        <a:lnRef idx="0">
          <a:scrgbClr r="0" g="0" b="0"/>
        </a:lnRef>
        <a:fillRef idx="1">
          <a:scrgbClr r="0" g="0" b="0"/>
        </a:fillRef>
        <a:effectRef idx="0">
          <a:scrgbClr r="0" g="0" b="0"/>
        </a:effectRef>
        <a:fontRef idx="minor">
          <a:schemeClr val="lt1"/>
        </a:fontRef>
      </dsp:style>
    </dsp:sp>
    <dsp:sp modelId="{1E02EFE4-F98A-4C9F-8D40-C3EDA9D04BF9}">
      <dsp:nvSpPr>
        <dsp:cNvPr id="0" name=""/>
        <dsp:cNvSpPr/>
      </dsp:nvSpPr>
      <dsp:spPr>
        <a:xfrm>
          <a:off x="2440878" y="0"/>
          <a:ext cx="3542071" cy="1310126"/>
        </a:xfrm>
        <a:prstGeom prst="ellipse">
          <a:avLst/>
        </a:prstGeom>
        <a:gradFill rotWithShape="0">
          <a:gsLst>
            <a:gs pos="0">
              <a:schemeClr val="bg1"/>
            </a:gs>
            <a:gs pos="50000">
              <a:srgbClr val="B4DE86"/>
            </a:gs>
            <a:gs pos="100000">
              <a:srgbClr val="76B531"/>
            </a:gs>
          </a:gsLst>
          <a:lin ang="5400000" scaled="0"/>
        </a:gradFill>
        <a:ln>
          <a:solidFill>
            <a:schemeClr val="tx1"/>
          </a:solidFill>
        </a:ln>
        <a:effectLst>
          <a:glow rad="63500">
            <a:schemeClr val="accent4">
              <a:satMod val="175000"/>
              <a:alpha val="40000"/>
            </a:schemeClr>
          </a:glo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b="0" kern="1200" dirty="0">
              <a:solidFill>
                <a:sysClr val="windowText" lastClr="000000"/>
              </a:solidFill>
              <a:effectLst>
                <a:outerShdw blurRad="38100" dist="38100" dir="2700000" algn="tl">
                  <a:srgbClr val="C0C0C0"/>
                </a:outerShdw>
              </a:effectLst>
              <a:latin typeface="Calibri"/>
              <a:cs typeface="+mn-cs"/>
            </a:rPr>
            <a:t>1</a:t>
          </a:r>
          <a:r>
            <a:rPr lang="es-MX" sz="1800" b="1" kern="1200" dirty="0">
              <a:solidFill>
                <a:sysClr val="windowText" lastClr="000000"/>
              </a:solidFill>
              <a:effectLst>
                <a:outerShdw blurRad="38100" dist="38100" dir="2700000" algn="tl">
                  <a:srgbClr val="C0C0C0"/>
                </a:outerShdw>
              </a:effectLst>
              <a:latin typeface="Calibri"/>
              <a:cs typeface="+mn-cs"/>
            </a:rPr>
            <a:t>. Empresas que cotizan en el mercado de valores, o que captan o administran ahorro del público</a:t>
          </a:r>
          <a:endParaRPr lang="es-ES" sz="1800" b="1" kern="1200" dirty="0"/>
        </a:p>
      </dsp:txBody>
      <dsp:txXfrm>
        <a:off x="2959602" y="191864"/>
        <a:ext cx="2504623" cy="926398"/>
      </dsp:txXfrm>
    </dsp:sp>
    <dsp:sp modelId="{4CBEE7F2-FA8F-455D-899D-D2E2389A34C1}">
      <dsp:nvSpPr>
        <dsp:cNvPr id="0" name=""/>
        <dsp:cNvSpPr/>
      </dsp:nvSpPr>
      <dsp:spPr>
        <a:xfrm>
          <a:off x="2428529" y="1439596"/>
          <a:ext cx="3709453" cy="1408071"/>
        </a:xfrm>
        <a:prstGeom prst="ellipse">
          <a:avLst/>
        </a:prstGeom>
        <a:gradFill rotWithShape="0">
          <a:gsLst>
            <a:gs pos="0">
              <a:schemeClr val="bg1"/>
            </a:gs>
            <a:gs pos="50000">
              <a:schemeClr val="accent6">
                <a:lumMod val="20000"/>
                <a:lumOff val="80000"/>
              </a:schemeClr>
            </a:gs>
            <a:gs pos="100000">
              <a:schemeClr val="accent6">
                <a:lumMod val="60000"/>
                <a:lumOff val="40000"/>
              </a:schemeClr>
            </a:gs>
          </a:gsLst>
          <a:lin ang="5400000" scaled="0"/>
        </a:gradFill>
        <a:ln>
          <a:solidFill>
            <a:schemeClr val="tx1"/>
          </a:solidFill>
        </a:ln>
        <a:effectLst>
          <a:glow rad="63500">
            <a:schemeClr val="accent4">
              <a:satMod val="175000"/>
              <a:alpha val="40000"/>
            </a:schemeClr>
          </a:glo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b="1" kern="1200" dirty="0">
              <a:solidFill>
                <a:sysClr val="windowText" lastClr="000000"/>
              </a:solidFill>
              <a:effectLst>
                <a:outerShdw blurRad="38100" dist="38100" dir="2700000" algn="tl">
                  <a:srgbClr val="C0C0C0"/>
                </a:outerShdw>
              </a:effectLst>
              <a:latin typeface="Calibri"/>
              <a:cs typeface="+mn-cs"/>
            </a:rPr>
            <a:t>2. Empresas que no cotizan en el mercado de valores, y que no captan ni administran ahorro del público</a:t>
          </a:r>
          <a:endParaRPr lang="es-ES" sz="1800" b="1" kern="1200" dirty="0"/>
        </a:p>
      </dsp:txBody>
      <dsp:txXfrm>
        <a:off x="2971766" y="1645803"/>
        <a:ext cx="2622979" cy="995657"/>
      </dsp:txXfrm>
    </dsp:sp>
    <dsp:sp modelId="{E43465F4-A339-482C-87DC-E675E3944F47}">
      <dsp:nvSpPr>
        <dsp:cNvPr id="0" name=""/>
        <dsp:cNvSpPr/>
      </dsp:nvSpPr>
      <dsp:spPr>
        <a:xfrm>
          <a:off x="2436348" y="2949792"/>
          <a:ext cx="3580929" cy="1310126"/>
        </a:xfrm>
        <a:prstGeom prst="ellipse">
          <a:avLst/>
        </a:prstGeom>
        <a:gradFill rotWithShape="0">
          <a:gsLst>
            <a:gs pos="0">
              <a:schemeClr val="bg1"/>
            </a:gs>
            <a:gs pos="50000">
              <a:srgbClr val="FFB7B7"/>
            </a:gs>
            <a:gs pos="100000">
              <a:srgbClr val="FF8181"/>
            </a:gs>
          </a:gsLst>
          <a:lin ang="5400000" scaled="0"/>
        </a:gradFill>
        <a:ln>
          <a:solidFill>
            <a:schemeClr val="tx1"/>
          </a:solidFill>
        </a:ln>
        <a:effectLst>
          <a:glow rad="63500">
            <a:schemeClr val="accent4">
              <a:satMod val="175000"/>
              <a:alpha val="40000"/>
            </a:schemeClr>
          </a:glo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tx1"/>
              </a:solidFill>
              <a:latin typeface="Calibri" panose="020F0502020204030204" pitchFamily="34" charset="0"/>
            </a:rPr>
            <a:t>3. Entidades de gobierno </a:t>
          </a:r>
        </a:p>
      </dsp:txBody>
      <dsp:txXfrm>
        <a:off x="2960763" y="3141656"/>
        <a:ext cx="2532099" cy="9263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521CD-AD6D-4C88-A48F-5E13F78FC8EE}">
      <dsp:nvSpPr>
        <dsp:cNvPr id="0" name=""/>
        <dsp:cNvSpPr/>
      </dsp:nvSpPr>
      <dsp:spPr>
        <a:xfrm>
          <a:off x="1621063" y="2032000"/>
          <a:ext cx="462582" cy="1506195"/>
        </a:xfrm>
        <a:custGeom>
          <a:avLst/>
          <a:gdLst/>
          <a:ahLst/>
          <a:cxnLst/>
          <a:rect l="0" t="0" r="0" b="0"/>
          <a:pathLst>
            <a:path>
              <a:moveTo>
                <a:pt x="0" y="0"/>
              </a:moveTo>
              <a:lnTo>
                <a:pt x="231291" y="0"/>
              </a:lnTo>
              <a:lnTo>
                <a:pt x="231291" y="1506195"/>
              </a:lnTo>
              <a:lnTo>
                <a:pt x="462582" y="1506195"/>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1812963" y="2745707"/>
        <a:ext cx="78781" cy="78781"/>
      </dsp:txXfrm>
    </dsp:sp>
    <dsp:sp modelId="{40DF29DC-20F0-46F8-93F3-87C46B8DF249}">
      <dsp:nvSpPr>
        <dsp:cNvPr id="0" name=""/>
        <dsp:cNvSpPr/>
      </dsp:nvSpPr>
      <dsp:spPr>
        <a:xfrm>
          <a:off x="1621063" y="2032000"/>
          <a:ext cx="462582" cy="648601"/>
        </a:xfrm>
        <a:custGeom>
          <a:avLst/>
          <a:gdLst/>
          <a:ahLst/>
          <a:cxnLst/>
          <a:rect l="0" t="0" r="0" b="0"/>
          <a:pathLst>
            <a:path>
              <a:moveTo>
                <a:pt x="0" y="0"/>
              </a:moveTo>
              <a:lnTo>
                <a:pt x="231291" y="0"/>
              </a:lnTo>
              <a:lnTo>
                <a:pt x="231291" y="648601"/>
              </a:lnTo>
              <a:lnTo>
                <a:pt x="462582" y="648601"/>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1832437" y="2336384"/>
        <a:ext cx="39832" cy="39832"/>
      </dsp:txXfrm>
    </dsp:sp>
    <dsp:sp modelId="{BC2473AD-EEBA-4768-9ADB-AA025D6163CD}">
      <dsp:nvSpPr>
        <dsp:cNvPr id="0" name=""/>
        <dsp:cNvSpPr/>
      </dsp:nvSpPr>
      <dsp:spPr>
        <a:xfrm>
          <a:off x="1621063" y="1903338"/>
          <a:ext cx="462582" cy="91440"/>
        </a:xfrm>
        <a:custGeom>
          <a:avLst/>
          <a:gdLst/>
          <a:ahLst/>
          <a:cxnLst/>
          <a:rect l="0" t="0" r="0" b="0"/>
          <a:pathLst>
            <a:path>
              <a:moveTo>
                <a:pt x="0" y="128661"/>
              </a:moveTo>
              <a:lnTo>
                <a:pt x="231291" y="128661"/>
              </a:lnTo>
              <a:lnTo>
                <a:pt x="231291" y="45720"/>
              </a:lnTo>
              <a:lnTo>
                <a:pt x="462582" y="4572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1840605" y="1937309"/>
        <a:ext cx="23497" cy="23497"/>
      </dsp:txXfrm>
    </dsp:sp>
    <dsp:sp modelId="{A7CB8463-5EED-45A4-918F-667F778F71F7}">
      <dsp:nvSpPr>
        <dsp:cNvPr id="0" name=""/>
        <dsp:cNvSpPr/>
      </dsp:nvSpPr>
      <dsp:spPr>
        <a:xfrm>
          <a:off x="1621063" y="1310128"/>
          <a:ext cx="462582" cy="721871"/>
        </a:xfrm>
        <a:custGeom>
          <a:avLst/>
          <a:gdLst/>
          <a:ahLst/>
          <a:cxnLst/>
          <a:rect l="0" t="0" r="0" b="0"/>
          <a:pathLst>
            <a:path>
              <a:moveTo>
                <a:pt x="0" y="721871"/>
              </a:moveTo>
              <a:lnTo>
                <a:pt x="231291" y="721871"/>
              </a:lnTo>
              <a:lnTo>
                <a:pt x="231291" y="0"/>
              </a:lnTo>
              <a:lnTo>
                <a:pt x="462582" y="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1830920" y="1649630"/>
        <a:ext cx="42868" cy="42868"/>
      </dsp:txXfrm>
    </dsp:sp>
    <dsp:sp modelId="{44D9C6FF-651A-41CA-BCAA-7DEEE2940549}">
      <dsp:nvSpPr>
        <dsp:cNvPr id="0" name=""/>
        <dsp:cNvSpPr/>
      </dsp:nvSpPr>
      <dsp:spPr>
        <a:xfrm>
          <a:off x="1621063" y="535475"/>
          <a:ext cx="462582" cy="1496524"/>
        </a:xfrm>
        <a:custGeom>
          <a:avLst/>
          <a:gdLst/>
          <a:ahLst/>
          <a:cxnLst/>
          <a:rect l="0" t="0" r="0" b="0"/>
          <a:pathLst>
            <a:path>
              <a:moveTo>
                <a:pt x="0" y="1496524"/>
              </a:moveTo>
              <a:lnTo>
                <a:pt x="231291" y="1496524"/>
              </a:lnTo>
              <a:lnTo>
                <a:pt x="231291" y="0"/>
              </a:lnTo>
              <a:lnTo>
                <a:pt x="462582" y="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1813194" y="1244578"/>
        <a:ext cx="78319" cy="78319"/>
      </dsp:txXfrm>
    </dsp:sp>
    <dsp:sp modelId="{671FBE74-29FA-4A1F-ACDF-6F3AC087BBC9}">
      <dsp:nvSpPr>
        <dsp:cNvPr id="0" name=""/>
        <dsp:cNvSpPr/>
      </dsp:nvSpPr>
      <dsp:spPr>
        <a:xfrm>
          <a:off x="-95885" y="1225188"/>
          <a:ext cx="1820274" cy="1613622"/>
        </a:xfrm>
        <a:prstGeom prst="rect">
          <a:avLst/>
        </a:prstGeom>
        <a:blipFill rotWithShape="0">
          <a:blip xmlns:r="http://schemas.openxmlformats.org/officeDocument/2006/relationships" r:embed="rId1"/>
          <a:tile tx="0" ty="0" sx="100000" sy="100000" flip="none" algn="tl"/>
        </a:blipFill>
        <a:ln w="25400" cap="flat" cmpd="sng" algn="ctr">
          <a:solidFill>
            <a:schemeClr val="accent2">
              <a:lumMod val="75000"/>
            </a:schemeClr>
          </a:solidFill>
          <a:prstDash val="solid"/>
        </a:ln>
        <a:effectLst>
          <a:glow rad="63500">
            <a:schemeClr val="accent6">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CO" sz="2800" b="1" kern="1200" dirty="0"/>
            <a:t>M E T A S</a:t>
          </a:r>
        </a:p>
      </dsp:txBody>
      <dsp:txXfrm>
        <a:off x="-95885" y="1225188"/>
        <a:ext cx="1820274" cy="1613622"/>
      </dsp:txXfrm>
    </dsp:sp>
    <dsp:sp modelId="{25FAA211-9CE9-4B6A-AFB1-BDBE8719087F}">
      <dsp:nvSpPr>
        <dsp:cNvPr id="0" name=""/>
        <dsp:cNvSpPr/>
      </dsp:nvSpPr>
      <dsp:spPr>
        <a:xfrm>
          <a:off x="2083645" y="188569"/>
          <a:ext cx="6514600" cy="693813"/>
        </a:xfrm>
        <a:prstGeom prst="rect">
          <a:avLst/>
        </a:prstGeom>
        <a:blipFill rotWithShape="0">
          <a:blip xmlns:r="http://schemas.openxmlformats.org/officeDocument/2006/relationships" r:embed="rId2"/>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10160" rIns="36000" bIns="10160" numCol="1" spcCol="1270" anchor="ctr" anchorCtr="0">
          <a:noAutofit/>
        </a:bodyPr>
        <a:lstStyle/>
        <a:p>
          <a:pPr marL="0" lvl="0" indent="0" algn="just" defTabSz="711200">
            <a:lnSpc>
              <a:spcPct val="90000"/>
            </a:lnSpc>
            <a:spcBef>
              <a:spcPct val="0"/>
            </a:spcBef>
            <a:spcAft>
              <a:spcPct val="35000"/>
            </a:spcAft>
            <a:buNone/>
          </a:pPr>
          <a:r>
            <a:rPr lang="es-CO" sz="1600" b="1" kern="1200" dirty="0">
              <a:solidFill>
                <a:schemeClr val="tx2"/>
              </a:solidFill>
            </a:rPr>
            <a:t>Expedición de guías, procedimientos y doctrina contable pública y ejecución de programas de capacitación para la aplicación de los marcos normativos.</a:t>
          </a:r>
        </a:p>
      </dsp:txBody>
      <dsp:txXfrm>
        <a:off x="2083645" y="188569"/>
        <a:ext cx="6514600" cy="693813"/>
      </dsp:txXfrm>
    </dsp:sp>
    <dsp:sp modelId="{77DB3F99-9157-41EC-9D7E-0F6396431F86}">
      <dsp:nvSpPr>
        <dsp:cNvPr id="0" name=""/>
        <dsp:cNvSpPr/>
      </dsp:nvSpPr>
      <dsp:spPr>
        <a:xfrm>
          <a:off x="2083645" y="1055835"/>
          <a:ext cx="6514600" cy="508585"/>
        </a:xfrm>
        <a:prstGeom prst="rect">
          <a:avLst/>
        </a:prstGeom>
        <a:blipFill rotWithShape="0">
          <a:blip xmlns:r="http://schemas.openxmlformats.org/officeDocument/2006/relationships" r:embed="rId2"/>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10160" rIns="36000" bIns="10160" numCol="1" spcCol="1270" anchor="ctr" anchorCtr="0">
          <a:noAutofit/>
        </a:bodyPr>
        <a:lstStyle/>
        <a:p>
          <a:pPr marL="0" lvl="0" indent="0" algn="just" defTabSz="711200">
            <a:lnSpc>
              <a:spcPct val="90000"/>
            </a:lnSpc>
            <a:spcBef>
              <a:spcPct val="0"/>
            </a:spcBef>
            <a:spcAft>
              <a:spcPct val="35000"/>
            </a:spcAft>
            <a:buNone/>
          </a:pPr>
          <a:r>
            <a:rPr lang="es-CO" sz="1600" b="1" kern="1200" dirty="0">
              <a:solidFill>
                <a:schemeClr val="tx2"/>
              </a:solidFill>
            </a:rPr>
            <a:t>Regulación del  proceso contable y el sistema documental contable</a:t>
          </a:r>
        </a:p>
      </dsp:txBody>
      <dsp:txXfrm>
        <a:off x="2083645" y="1055835"/>
        <a:ext cx="6514600" cy="508585"/>
      </dsp:txXfrm>
    </dsp:sp>
    <dsp:sp modelId="{54290EC1-06CC-43E4-8A52-EF3555EC440C}">
      <dsp:nvSpPr>
        <dsp:cNvPr id="0" name=""/>
        <dsp:cNvSpPr/>
      </dsp:nvSpPr>
      <dsp:spPr>
        <a:xfrm>
          <a:off x="2083645" y="1737875"/>
          <a:ext cx="6514600" cy="422365"/>
        </a:xfrm>
        <a:prstGeom prst="rect">
          <a:avLst/>
        </a:prstGeom>
        <a:blipFill rotWithShape="0">
          <a:blip xmlns:r="http://schemas.openxmlformats.org/officeDocument/2006/relationships" r:embed="rId2"/>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10160" rIns="36000" bIns="10160" numCol="1" spcCol="1270" anchor="ctr" anchorCtr="0">
          <a:noAutofit/>
        </a:bodyPr>
        <a:lstStyle/>
        <a:p>
          <a:pPr marL="0" lvl="0" indent="0" algn="just" defTabSz="711200">
            <a:lnSpc>
              <a:spcPct val="90000"/>
            </a:lnSpc>
            <a:spcBef>
              <a:spcPct val="0"/>
            </a:spcBef>
            <a:spcAft>
              <a:spcPct val="35000"/>
            </a:spcAft>
            <a:buNone/>
          </a:pPr>
          <a:r>
            <a:rPr lang="es-CO" sz="1600" b="1" kern="1200" dirty="0">
              <a:solidFill>
                <a:schemeClr val="tx2"/>
              </a:solidFill>
            </a:rPr>
            <a:t>Regulación para el desarrollo y evaluación del control interno contable</a:t>
          </a:r>
        </a:p>
      </dsp:txBody>
      <dsp:txXfrm>
        <a:off x="2083645" y="1737875"/>
        <a:ext cx="6514600" cy="422365"/>
      </dsp:txXfrm>
    </dsp:sp>
    <dsp:sp modelId="{CE7D4E97-B8EF-4ACB-BCA8-9F5BED8B2DE8}">
      <dsp:nvSpPr>
        <dsp:cNvPr id="0" name=""/>
        <dsp:cNvSpPr/>
      </dsp:nvSpPr>
      <dsp:spPr>
        <a:xfrm>
          <a:off x="2083645" y="2333694"/>
          <a:ext cx="6514600" cy="693813"/>
        </a:xfrm>
        <a:prstGeom prst="rect">
          <a:avLst/>
        </a:prstGeom>
        <a:blipFill rotWithShape="0">
          <a:blip xmlns:r="http://schemas.openxmlformats.org/officeDocument/2006/relationships" r:embed="rId2"/>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10160" rIns="36000" bIns="10160" numCol="1" spcCol="1270" anchor="ctr" anchorCtr="0">
          <a:noAutofit/>
        </a:bodyPr>
        <a:lstStyle/>
        <a:p>
          <a:pPr marL="0" lvl="0" indent="0" algn="just" defTabSz="711200">
            <a:lnSpc>
              <a:spcPct val="90000"/>
            </a:lnSpc>
            <a:spcBef>
              <a:spcPct val="0"/>
            </a:spcBef>
            <a:spcAft>
              <a:spcPct val="35000"/>
            </a:spcAft>
            <a:buNone/>
          </a:pPr>
          <a:r>
            <a:rPr lang="es-CO" sz="1600" b="1" kern="1200" dirty="0">
              <a:solidFill>
                <a:schemeClr val="tx2"/>
              </a:solidFill>
            </a:rPr>
            <a:t>Actualización del proceso de consolidación de la información financiera del sector público, con base en los nuevos marcos normativos.</a:t>
          </a:r>
        </a:p>
      </dsp:txBody>
      <dsp:txXfrm>
        <a:off x="2083645" y="2333694"/>
        <a:ext cx="6514600" cy="693813"/>
      </dsp:txXfrm>
    </dsp:sp>
    <dsp:sp modelId="{21B318A2-96FD-4BB9-A6AE-CAB0583A7B08}">
      <dsp:nvSpPr>
        <dsp:cNvPr id="0" name=""/>
        <dsp:cNvSpPr/>
      </dsp:nvSpPr>
      <dsp:spPr>
        <a:xfrm>
          <a:off x="2083645" y="3191289"/>
          <a:ext cx="6514600" cy="693813"/>
        </a:xfrm>
        <a:prstGeom prst="rect">
          <a:avLst/>
        </a:prstGeom>
        <a:blipFill rotWithShape="0">
          <a:blip xmlns:r="http://schemas.openxmlformats.org/officeDocument/2006/relationships" r:embed="rId2"/>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10160" rIns="36000" bIns="10160" numCol="1" spcCol="1270" anchor="ctr" anchorCtr="0">
          <a:noAutofit/>
        </a:bodyPr>
        <a:lstStyle/>
        <a:p>
          <a:pPr marL="0" lvl="0" indent="0" algn="just" defTabSz="711200">
            <a:lnSpc>
              <a:spcPct val="90000"/>
            </a:lnSpc>
            <a:spcBef>
              <a:spcPct val="0"/>
            </a:spcBef>
            <a:spcAft>
              <a:spcPct val="35000"/>
            </a:spcAft>
            <a:buNone/>
          </a:pPr>
          <a:r>
            <a:rPr lang="es-CO" sz="1600" b="1" kern="1200" dirty="0">
              <a:solidFill>
                <a:schemeClr val="tx2"/>
              </a:solidFill>
            </a:rPr>
            <a:t>Actualización de los sistemas de información para la centralización y consolidación de la información financiera del sector público (SIIF y CHIP)</a:t>
          </a:r>
        </a:p>
      </dsp:txBody>
      <dsp:txXfrm>
        <a:off x="2083645" y="3191289"/>
        <a:ext cx="6514600" cy="693813"/>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l" defTabSz="930275" eaLnBrk="0" hangingPunct="0">
              <a:spcBef>
                <a:spcPct val="0"/>
              </a:spcBef>
              <a:defRPr sz="1200">
                <a:latin typeface="Times New Roman" pitchFamily="18" charset="0"/>
                <a:cs typeface="+mn-cs"/>
              </a:defRPr>
            </a:lvl1pPr>
          </a:lstStyle>
          <a:p>
            <a:pPr>
              <a:defRPr/>
            </a:pPr>
            <a:endParaRPr lang="es-ES"/>
          </a:p>
        </p:txBody>
      </p:sp>
      <p:sp>
        <p:nvSpPr>
          <p:cNvPr id="153603"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r" defTabSz="930275" eaLnBrk="0" hangingPunct="0">
              <a:spcBef>
                <a:spcPct val="0"/>
              </a:spcBef>
              <a:defRPr sz="1200">
                <a:latin typeface="Times New Roman" pitchFamily="18" charset="0"/>
                <a:cs typeface="+mn-cs"/>
              </a:defRPr>
            </a:lvl1pPr>
          </a:lstStyle>
          <a:p>
            <a:pPr>
              <a:defRPr/>
            </a:pPr>
            <a:endParaRPr lang="es-ES"/>
          </a:p>
        </p:txBody>
      </p:sp>
      <p:sp>
        <p:nvSpPr>
          <p:cNvPr id="153604"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l" defTabSz="930275" eaLnBrk="0" hangingPunct="0">
              <a:spcBef>
                <a:spcPct val="0"/>
              </a:spcBef>
              <a:defRPr sz="1200">
                <a:latin typeface="Times New Roman" pitchFamily="18" charset="0"/>
                <a:cs typeface="+mn-cs"/>
              </a:defRPr>
            </a:lvl1pPr>
          </a:lstStyle>
          <a:p>
            <a:pPr>
              <a:defRPr/>
            </a:pPr>
            <a:r>
              <a:rPr lang="es-CO"/>
              <a:t>Contaduría GENERAL DE LA NACIÓN</a:t>
            </a:r>
            <a:endParaRPr lang="es-ES"/>
          </a:p>
        </p:txBody>
      </p:sp>
      <p:sp>
        <p:nvSpPr>
          <p:cNvPr id="153605"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r" defTabSz="930275" eaLnBrk="0" hangingPunct="0">
              <a:spcBef>
                <a:spcPct val="0"/>
              </a:spcBef>
              <a:defRPr sz="1200">
                <a:latin typeface="Times New Roman" pitchFamily="18" charset="0"/>
                <a:cs typeface="+mn-cs"/>
              </a:defRPr>
            </a:lvl1pPr>
          </a:lstStyle>
          <a:p>
            <a:pPr>
              <a:defRPr/>
            </a:pPr>
            <a:fld id="{F1CB5A47-4D36-4268-8C9C-BB491779F5B9}" type="slidenum">
              <a:rPr lang="es-ES"/>
              <a:pPr>
                <a:defRPr/>
              </a:pPr>
              <a:t>‹Nº›</a:t>
            </a:fld>
            <a:endParaRPr lang="es-ES"/>
          </a:p>
        </p:txBody>
      </p:sp>
    </p:spTree>
    <p:extLst>
      <p:ext uri="{BB962C8B-B14F-4D97-AF65-F5344CB8AC3E}">
        <p14:creationId xmlns:p14="http://schemas.microsoft.com/office/powerpoint/2010/main" val="34201988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l" defTabSz="930275" eaLnBrk="0" hangingPunct="0">
              <a:spcBef>
                <a:spcPct val="0"/>
              </a:spcBef>
              <a:defRPr sz="1200">
                <a:latin typeface="Times New Roman" pitchFamily="18" charset="0"/>
                <a:cs typeface="+mn-cs"/>
              </a:defRPr>
            </a:lvl1pPr>
          </a:lstStyle>
          <a:p>
            <a:pPr>
              <a:defRPr/>
            </a:pPr>
            <a:endParaRPr lang="es-ES"/>
          </a:p>
        </p:txBody>
      </p:sp>
      <p:sp>
        <p:nvSpPr>
          <p:cNvPr id="9933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r" defTabSz="930275" eaLnBrk="0" hangingPunct="0">
              <a:spcBef>
                <a:spcPct val="0"/>
              </a:spcBef>
              <a:defRPr sz="1200">
                <a:latin typeface="Times New Roman" pitchFamily="18" charset="0"/>
                <a:cs typeface="+mn-cs"/>
              </a:defRPr>
            </a:lvl1pPr>
          </a:lstStyle>
          <a:p>
            <a:pPr>
              <a:defRPr/>
            </a:pPr>
            <a:endParaRPr lang="es-ES"/>
          </a:p>
        </p:txBody>
      </p:sp>
      <p:sp>
        <p:nvSpPr>
          <p:cNvPr id="16388" name="Rectangle 4"/>
          <p:cNvSpPr>
            <a:spLocks noGrp="1" noRot="1" noChangeAspect="1" noChangeArrowheads="1" noTextEdit="1"/>
          </p:cNvSpPr>
          <p:nvPr>
            <p:ph type="sldImg" idx="2"/>
          </p:nvPr>
        </p:nvSpPr>
        <p:spPr bwMode="auto">
          <a:xfrm>
            <a:off x="717550" y="696913"/>
            <a:ext cx="55753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p>
            <a:pPr lvl="0"/>
            <a:r>
              <a:rPr lang="es-ES" noProof="0" dirty="0"/>
              <a:t>Esta plantilla se puede usar como archivo de inicio para presentar materiales educativos en un entorno de grupo.</a:t>
            </a:r>
          </a:p>
          <a:p>
            <a:pPr lvl="0"/>
            <a:endParaRPr lang="es-ES" noProof="0" dirty="0"/>
          </a:p>
          <a:p>
            <a:pPr lvl="0"/>
            <a:r>
              <a:rPr lang="es-ES" noProof="0" dirty="0"/>
              <a:t>Secciones</a:t>
            </a:r>
          </a:p>
          <a:p>
            <a:pPr lvl="0"/>
            <a:r>
              <a:rPr lang="es-ES" noProof="0" dirty="0"/>
              <a:t>Para agregar secciones, haga clic con el botón secundario del mouse en una diapositiva. Las secciones pueden ayudarle a organizar las diapositivas o a facilitar la colaboración entre varios autores.</a:t>
            </a:r>
          </a:p>
          <a:p>
            <a:pPr lvl="0"/>
            <a:endParaRPr lang="es-ES" noProof="0" dirty="0"/>
          </a:p>
          <a:p>
            <a:pPr lvl="0"/>
            <a:r>
              <a:rPr lang="es-ES" noProof="0" dirty="0"/>
              <a:t>Notas</a:t>
            </a:r>
          </a:p>
          <a:p>
            <a:pPr lvl="0"/>
            <a:r>
              <a:rPr lang="es-ES" noProof="0" dirty="0"/>
              <a:t>Use la sección Notas para las notas de entrega o para proporcionar detalles adicionales al público. Vea las notas en la vista Presentación durante la presentación. </a:t>
            </a:r>
          </a:p>
          <a:p>
            <a:pPr lvl="0"/>
            <a:r>
              <a:rPr lang="es-ES" noProof="0" dirty="0"/>
              <a:t>Tenga en cuenta el tamaño de la fuente (es importante para la accesibilidad, visibilidad, grabación en vídeo y producción en línea)</a:t>
            </a:r>
          </a:p>
          <a:p>
            <a:pPr lvl="0"/>
            <a:endParaRPr lang="es-ES" noProof="0" dirty="0"/>
          </a:p>
          <a:p>
            <a:pPr lvl="0"/>
            <a:r>
              <a:rPr lang="es-ES" noProof="0" dirty="0"/>
              <a:t>Colores coordinados </a:t>
            </a:r>
          </a:p>
          <a:p>
            <a:pPr lvl="0"/>
            <a:r>
              <a:rPr lang="es-ES" noProof="0" dirty="0"/>
              <a:t>Preste especial atención a los gráficos, diagramas y cuadros de texto. </a:t>
            </a:r>
          </a:p>
          <a:p>
            <a:pPr lvl="0"/>
            <a:r>
              <a:rPr lang="es-ES" noProof="0" dirty="0"/>
              <a:t>Tenga en cuenta que los asistentes imprimirán en blanco y negro o escala de grises. Ejecute una prueba de impresión para asegurarse de que los colores son los correctos cuando se imprime en blanco y negro puros y escala de grises.</a:t>
            </a:r>
          </a:p>
          <a:p>
            <a:pPr lvl="0"/>
            <a:endParaRPr lang="es-ES" noProof="0" dirty="0"/>
          </a:p>
          <a:p>
            <a:pPr lvl="0"/>
            <a:r>
              <a:rPr lang="es-ES" noProof="0" dirty="0"/>
              <a:t>Gráficos y tablas</a:t>
            </a:r>
          </a:p>
          <a:p>
            <a:pPr lvl="0"/>
            <a:r>
              <a:rPr lang="es-ES" noProof="0" dirty="0"/>
              <a:t>En breve: si es posible, use colores y estilos uniformes y que no distraigan.</a:t>
            </a:r>
          </a:p>
          <a:p>
            <a:pPr lvl="0"/>
            <a:r>
              <a:rPr lang="es-ES" noProof="0" dirty="0"/>
              <a:t>Etiquete todos los gráficos y tablas.</a:t>
            </a:r>
          </a:p>
        </p:txBody>
      </p:sp>
      <p:sp>
        <p:nvSpPr>
          <p:cNvPr id="9933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l" defTabSz="930275" eaLnBrk="0" hangingPunct="0">
              <a:spcBef>
                <a:spcPct val="0"/>
              </a:spcBef>
              <a:defRPr sz="1200">
                <a:latin typeface="Times New Roman" pitchFamily="18" charset="0"/>
                <a:cs typeface="+mn-cs"/>
              </a:defRPr>
            </a:lvl1pPr>
          </a:lstStyle>
          <a:p>
            <a:pPr>
              <a:defRPr/>
            </a:pPr>
            <a:r>
              <a:rPr lang="es-CO"/>
              <a:t>Contaduría GENERAL DE LA NACIÓN</a:t>
            </a:r>
            <a:endParaRPr lang="es-ES"/>
          </a:p>
        </p:txBody>
      </p:sp>
      <p:sp>
        <p:nvSpPr>
          <p:cNvPr id="9933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r" defTabSz="930275" eaLnBrk="0" hangingPunct="0">
              <a:spcBef>
                <a:spcPct val="0"/>
              </a:spcBef>
              <a:defRPr sz="1200">
                <a:latin typeface="Times New Roman" pitchFamily="18" charset="0"/>
                <a:cs typeface="+mn-cs"/>
              </a:defRPr>
            </a:lvl1pPr>
          </a:lstStyle>
          <a:p>
            <a:pPr>
              <a:defRPr/>
            </a:pPr>
            <a:fld id="{9FB9F728-748E-45D2-956C-3472DF278810}" type="slidenum">
              <a:rPr lang="es-ES"/>
              <a:pPr>
                <a:defRPr/>
              </a:pPr>
              <a:t>‹Nº›</a:t>
            </a:fld>
            <a:endParaRPr lang="es-ES"/>
          </a:p>
        </p:txBody>
      </p:sp>
    </p:spTree>
    <p:extLst>
      <p:ext uri="{BB962C8B-B14F-4D97-AF65-F5344CB8AC3E}">
        <p14:creationId xmlns:p14="http://schemas.microsoft.com/office/powerpoint/2010/main" val="243427437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0"/>
      </a:spcBef>
      <a:spcAft>
        <a:spcPct val="0"/>
      </a:spcAft>
      <a:defRPr lang="es-ES"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Marcador de imagen de diapositiva"/>
          <p:cNvSpPr>
            <a:spLocks noGrp="1" noRot="1" noChangeAspect="1" noTextEdit="1"/>
          </p:cNvSpPr>
          <p:nvPr>
            <p:ph type="sldImg"/>
          </p:nvPr>
        </p:nvSpPr>
        <p:spPr>
          <a:ln/>
        </p:spPr>
      </p:sp>
      <p:sp>
        <p:nvSpPr>
          <p:cNvPr id="1741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Esta plantilla se </a:t>
            </a:r>
            <a:r>
              <a:rPr altLang="es-ES" b="1"/>
              <a:t>debe usar </a:t>
            </a:r>
            <a:r>
              <a:rPr altLang="es-ES"/>
              <a:t>como archivo de inicio para presentaciones externas de la Contaduría General de la nación. En formato presentación en pantalla 16:10</a:t>
            </a:r>
          </a:p>
          <a:p>
            <a:pPr eaLnBrk="1" hangingPunct="1"/>
            <a:endParaRPr altLang="es-ES"/>
          </a:p>
          <a:p>
            <a:pPr eaLnBrk="1" hangingPunct="1"/>
            <a:r>
              <a:rPr altLang="es-ES" b="1"/>
              <a:t>Nota</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Gráficos y tablas</a:t>
            </a:r>
          </a:p>
          <a:p>
            <a:pPr eaLnBrk="1" hangingPunct="1"/>
            <a:r>
              <a:rPr altLang="es-ES"/>
              <a:t>En breve: si es posible, use colores y estilos uniformes y que no distraigan.</a:t>
            </a:r>
          </a:p>
          <a:p>
            <a:pPr eaLnBrk="1" hangingPunct="1"/>
            <a:r>
              <a:rPr altLang="es-ES"/>
              <a:t>Etiquete todos los gráficos y tablas y no olvide colocar la fuente de donde se toman las imágenes o los gráficos (Derechos de autor)</a:t>
            </a:r>
          </a:p>
          <a:p>
            <a:pPr eaLnBrk="1" hangingPunct="1"/>
            <a:endParaRPr lang="es-CO" altLang="es-ES"/>
          </a:p>
        </p:txBody>
      </p:sp>
      <p:sp>
        <p:nvSpPr>
          <p:cNvPr id="1741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EF83A3C0-4BA7-43E0-9E4E-47D3433B8C83}" type="slidenum">
              <a:rPr lang="es-ES" altLang="es-ES" smtClean="0"/>
              <a:pPr/>
              <a:t>1</a:t>
            </a:fld>
            <a:endParaRPr lang="es-ES" altLang="es-ES"/>
          </a:p>
        </p:txBody>
      </p:sp>
    </p:spTree>
    <p:extLst>
      <p:ext uri="{BB962C8B-B14F-4D97-AF65-F5344CB8AC3E}">
        <p14:creationId xmlns:p14="http://schemas.microsoft.com/office/powerpoint/2010/main" val="1412477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pPr>
              <a:defRPr/>
            </a:pPr>
            <a:fld id="{9FB9F728-748E-45D2-956C-3472DF278810}" type="slidenum">
              <a:rPr lang="es-ES" smtClean="0"/>
              <a:pPr>
                <a:defRPr/>
              </a:pPr>
              <a:t>27</a:t>
            </a:fld>
            <a:endParaRPr lang="es-ES"/>
          </a:p>
        </p:txBody>
      </p:sp>
    </p:spTree>
    <p:extLst>
      <p:ext uri="{BB962C8B-B14F-4D97-AF65-F5344CB8AC3E}">
        <p14:creationId xmlns:p14="http://schemas.microsoft.com/office/powerpoint/2010/main" val="1264122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717550" y="696913"/>
            <a:ext cx="55753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altLang="es-CO"/>
          </a:p>
        </p:txBody>
      </p:sp>
      <p:sp>
        <p:nvSpPr>
          <p:cNvPr id="22532"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entury Gothic" pitchFamily="34" charset="0"/>
              </a:defRPr>
            </a:lvl1pPr>
            <a:lvl2pPr marL="742838" indent="-285707">
              <a:defRPr>
                <a:solidFill>
                  <a:schemeClr val="tx1"/>
                </a:solidFill>
                <a:latin typeface="Century Gothic" pitchFamily="34" charset="0"/>
              </a:defRPr>
            </a:lvl2pPr>
            <a:lvl3pPr marL="1142828" indent="-228565">
              <a:defRPr>
                <a:solidFill>
                  <a:schemeClr val="tx1"/>
                </a:solidFill>
                <a:latin typeface="Century Gothic" pitchFamily="34" charset="0"/>
              </a:defRPr>
            </a:lvl3pPr>
            <a:lvl4pPr marL="1599959" indent="-228565">
              <a:defRPr>
                <a:solidFill>
                  <a:schemeClr val="tx1"/>
                </a:solidFill>
                <a:latin typeface="Century Gothic" pitchFamily="34" charset="0"/>
              </a:defRPr>
            </a:lvl4pPr>
            <a:lvl5pPr marL="2057090" indent="-228565">
              <a:defRPr>
                <a:solidFill>
                  <a:schemeClr val="tx1"/>
                </a:solidFill>
                <a:latin typeface="Century Gothic" pitchFamily="34" charset="0"/>
              </a:defRPr>
            </a:lvl5pPr>
            <a:lvl6pPr marL="2514221" indent="-228565" fontAlgn="base">
              <a:spcBef>
                <a:spcPct val="0"/>
              </a:spcBef>
              <a:spcAft>
                <a:spcPct val="0"/>
              </a:spcAft>
              <a:defRPr>
                <a:solidFill>
                  <a:schemeClr val="tx1"/>
                </a:solidFill>
                <a:latin typeface="Century Gothic" pitchFamily="34" charset="0"/>
              </a:defRPr>
            </a:lvl6pPr>
            <a:lvl7pPr marL="2971352" indent="-228565" fontAlgn="base">
              <a:spcBef>
                <a:spcPct val="0"/>
              </a:spcBef>
              <a:spcAft>
                <a:spcPct val="0"/>
              </a:spcAft>
              <a:defRPr>
                <a:solidFill>
                  <a:schemeClr val="tx1"/>
                </a:solidFill>
                <a:latin typeface="Century Gothic" pitchFamily="34" charset="0"/>
              </a:defRPr>
            </a:lvl7pPr>
            <a:lvl8pPr marL="3428483" indent="-228565" fontAlgn="base">
              <a:spcBef>
                <a:spcPct val="0"/>
              </a:spcBef>
              <a:spcAft>
                <a:spcPct val="0"/>
              </a:spcAft>
              <a:defRPr>
                <a:solidFill>
                  <a:schemeClr val="tx1"/>
                </a:solidFill>
                <a:latin typeface="Century Gothic" pitchFamily="34" charset="0"/>
              </a:defRPr>
            </a:lvl8pPr>
            <a:lvl9pPr marL="3885615" indent="-228565"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fld id="{FFE76874-9271-4AB4-B0BB-D5660933A481}" type="slidenum">
              <a:rPr smtClean="0">
                <a:latin typeface="Calibri" pitchFamily="34" charset="0"/>
              </a:rPr>
              <a:pPr fontAlgn="base">
                <a:spcBef>
                  <a:spcPct val="0"/>
                </a:spcBef>
                <a:spcAft>
                  <a:spcPct val="0"/>
                </a:spcAft>
                <a:defRPr/>
              </a:pPr>
              <a:t>29</a:t>
            </a:fld>
            <a:endParaRPr>
              <a:latin typeface="Calibri" pitchFamily="34" charset="0"/>
            </a:endParaRPr>
          </a:p>
        </p:txBody>
      </p:sp>
    </p:spTree>
    <p:extLst>
      <p:ext uri="{BB962C8B-B14F-4D97-AF65-F5344CB8AC3E}">
        <p14:creationId xmlns:p14="http://schemas.microsoft.com/office/powerpoint/2010/main" val="4134658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a:ln/>
        </p:spPr>
      </p:sp>
      <p:sp>
        <p:nvSpPr>
          <p:cNvPr id="2355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finaliza la presentación, SOLO  digitar el correo a quien deben contactar</a:t>
            </a:r>
            <a:endParaRPr altLang="es-CO"/>
          </a:p>
          <a:p>
            <a:pPr eaLnBrk="1" hangingPunct="1"/>
            <a:endParaRPr altLang="es-ES"/>
          </a:p>
        </p:txBody>
      </p:sp>
      <p:sp>
        <p:nvSpPr>
          <p:cNvPr id="2355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A9574B5B-0494-43A1-89E3-D496B8BCF7CA}" type="slidenum">
              <a:rPr lang="es-ES" altLang="es-ES" smtClean="0"/>
              <a:pPr/>
              <a:t>30</a:t>
            </a:fld>
            <a:endParaRPr lang="es-ES" altLang="es-ES"/>
          </a:p>
        </p:txBody>
      </p:sp>
    </p:spTree>
    <p:extLst>
      <p:ext uri="{BB962C8B-B14F-4D97-AF65-F5344CB8AC3E}">
        <p14:creationId xmlns:p14="http://schemas.microsoft.com/office/powerpoint/2010/main" val="1954558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0294BA47-6A59-4581-B88E-B281D1CC0805}" type="slidenum">
              <a:rPr altLang="es-ES" smtClean="0">
                <a:solidFill>
                  <a:srgbClr val="000000"/>
                </a:solidFill>
                <a:latin typeface="Calibri" pitchFamily="34" charset="0"/>
              </a:rPr>
              <a:pPr eaLnBrk="1" fontAlgn="base" hangingPunct="1">
                <a:spcBef>
                  <a:spcPct val="0"/>
                </a:spcBef>
                <a:spcAft>
                  <a:spcPct val="0"/>
                </a:spcAft>
              </a:pPr>
              <a:t>2</a:t>
            </a:fld>
            <a:endParaRPr altLang="es-ES">
              <a:solidFill>
                <a:srgbClr val="000000"/>
              </a:solidFill>
              <a:latin typeface="Calibri" pitchFamily="34" charset="0"/>
            </a:endParaRPr>
          </a:p>
        </p:txBody>
      </p:sp>
      <p:sp>
        <p:nvSpPr>
          <p:cNvPr id="56323" name="Slide Image Placeholder 1"/>
          <p:cNvSpPr>
            <a:spLocks noGrp="1" noRot="1" noChangeAspect="1" noTextEdit="1"/>
          </p:cNvSpPr>
          <p:nvPr>
            <p:ph type="sldImg"/>
          </p:nvPr>
        </p:nvSpPr>
        <p:spPr bwMode="auto">
          <a:xfrm>
            <a:off x="717550" y="696913"/>
            <a:ext cx="55753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altLang="es-ES" b="1"/>
              <a:t>Para versiones Windows 2007 hasta versión 2010 </a:t>
            </a:r>
            <a:r>
              <a:rPr altLang="es-ES"/>
              <a:t>- Plantillas para material institucional o a entes externos, en el año 2012</a:t>
            </a:r>
          </a:p>
          <a:p>
            <a:pPr eaLnBrk="1" hangingPunct="1">
              <a:spcBef>
                <a:spcPct val="0"/>
              </a:spcBef>
            </a:pPr>
            <a:endParaRPr altLang="es-ES"/>
          </a:p>
          <a:p>
            <a:pPr eaLnBrk="1" hangingPunct="1">
              <a:spcBef>
                <a:spcPct val="0"/>
              </a:spcBef>
            </a:pPr>
            <a:r>
              <a:rPr altLang="es-ES" b="1"/>
              <a:t>Secciones</a:t>
            </a:r>
            <a:endParaRPr altLang="es-ES"/>
          </a:p>
          <a:p>
            <a:pPr eaLnBrk="1" hangingPunct="1">
              <a:spcBef>
                <a:spcPct val="0"/>
              </a:spcBef>
            </a:pPr>
            <a:r>
              <a:rPr altLang="es-ES"/>
              <a:t>Para agregar secciones, haga clic con el botón secundario del mouse en una diapositiva. Las secciones pueden ayudarle a </a:t>
            </a:r>
            <a:r>
              <a:rPr altLang="es-ES" u="sng"/>
              <a:t>organizar las diapositivas o a facilitar la colaboración entre varios participantes o autores</a:t>
            </a:r>
            <a:r>
              <a:rPr altLang="es-ES"/>
              <a:t>.</a:t>
            </a:r>
          </a:p>
          <a:p>
            <a:pPr eaLnBrk="1" hangingPunct="1">
              <a:spcBef>
                <a:spcPct val="0"/>
              </a:spcBef>
            </a:pPr>
            <a:endParaRPr altLang="es-ES" b="1"/>
          </a:p>
          <a:p>
            <a:pPr eaLnBrk="1" hangingPunct="1">
              <a:spcBef>
                <a:spcPct val="0"/>
              </a:spcBef>
            </a:pPr>
            <a:r>
              <a:rPr altLang="es-ES" b="1"/>
              <a:t>Nuevas diapositivas</a:t>
            </a:r>
          </a:p>
          <a:p>
            <a:pPr eaLnBrk="1" hangingPunct="1">
              <a:spcBef>
                <a:spcPct val="0"/>
              </a:spcBef>
            </a:pPr>
            <a:r>
              <a:rPr altLang="es-ES"/>
              <a:t>Para agregar una nueva diapositiva, ubíquese en donde se necesite agregar, clic derecho y elija </a:t>
            </a:r>
            <a:r>
              <a:rPr altLang="es-ES" u="sng"/>
              <a:t>nueva diapositiva </a:t>
            </a:r>
            <a:r>
              <a:rPr altLang="es-ES"/>
              <a:t>y sobre ésta nueva clic derecho y selección </a:t>
            </a:r>
            <a:r>
              <a:rPr altLang="es-ES" u="sng"/>
              <a:t>diseño</a:t>
            </a:r>
            <a:r>
              <a:rPr altLang="es-ES"/>
              <a:t> y modifique el diseño de la diapositiva dependiendo de la necesidad (texto – imágenes – multimedia – SmartArt- gráficos  - tablas)</a:t>
            </a:r>
            <a:endParaRPr altLang="es-ES" b="1"/>
          </a:p>
          <a:p>
            <a:pPr eaLnBrk="1" hangingPunct="1">
              <a:spcBef>
                <a:spcPct val="0"/>
              </a:spcBef>
            </a:pPr>
            <a:endParaRPr altLang="es-ES" b="1"/>
          </a:p>
          <a:p>
            <a:pPr eaLnBrk="1" hangingPunct="1">
              <a:spcBef>
                <a:spcPct val="0"/>
              </a:spcBef>
            </a:pPr>
            <a:r>
              <a:rPr altLang="es-ES" b="1"/>
              <a:t>Notas</a:t>
            </a:r>
          </a:p>
          <a:p>
            <a:pPr eaLnBrk="1" hangingPunct="1">
              <a:spcBef>
                <a:spcPct val="0"/>
              </a:spcBef>
            </a:pPr>
            <a:r>
              <a:rPr altLang="es-ES"/>
              <a:t>Use la sección Notas para las notas de entrega o para proporcionar detalles adicionales al público. Vea las notas en la vista Presentación durante la presentación. </a:t>
            </a:r>
          </a:p>
          <a:p>
            <a:pPr eaLnBrk="1" hangingPunct="1">
              <a:spcBef>
                <a:spcPct val="0"/>
              </a:spcBef>
            </a:pPr>
            <a:r>
              <a:rPr altLang="es-ES"/>
              <a:t>Tenga en cuenta el tamaño de la fuente (es importante para la accesibilidad, visibilidad, grabación en vídeo y producción en línea)</a:t>
            </a:r>
          </a:p>
          <a:p>
            <a:pPr eaLnBrk="1" hangingPunct="1">
              <a:spcBef>
                <a:spcPct val="0"/>
              </a:spcBef>
            </a:pPr>
            <a:endParaRPr altLang="es-ES"/>
          </a:p>
          <a:p>
            <a:pPr eaLnBrk="1" hangingPunct="1">
              <a:spcBef>
                <a:spcPct val="0"/>
              </a:spcBef>
            </a:pPr>
            <a:r>
              <a:rPr altLang="es-ES" b="1"/>
              <a:t>Colores coordinados </a:t>
            </a:r>
          </a:p>
          <a:p>
            <a:pPr eaLnBrk="1" hangingPunct="1">
              <a:spcBef>
                <a:spcPct val="0"/>
              </a:spcBef>
            </a:pPr>
            <a:r>
              <a:rPr altLang="es-ES"/>
              <a:t>Preste especial atención a los gráficos, diagramas y cuadros de texto. </a:t>
            </a:r>
          </a:p>
          <a:p>
            <a:pPr eaLnBrk="1" hangingPunct="1">
              <a:spcBef>
                <a:spcPct val="0"/>
              </a:spcBef>
            </a:pPr>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spcBef>
                <a:spcPct val="0"/>
              </a:spcBef>
            </a:pPr>
            <a:endParaRPr altLang="es-ES"/>
          </a:p>
          <a:p>
            <a:pPr eaLnBrk="1" hangingPunct="1">
              <a:spcBef>
                <a:spcPct val="0"/>
              </a:spcBef>
            </a:pPr>
            <a:r>
              <a:rPr altLang="es-ES" b="1"/>
              <a:t>Fuente - textos</a:t>
            </a:r>
            <a:endParaRPr lang="es-CO" altLang="es-ES"/>
          </a:p>
          <a:p>
            <a:pPr eaLnBrk="1" hangingPunct="1">
              <a:spcBef>
                <a:spcPct val="0"/>
              </a:spcBef>
            </a:pPr>
            <a:r>
              <a:rPr altLang="es-ES"/>
              <a:t>Use la fuente  “Calibri” en todo el contenido de las diapositiva, cambiando el tamaño dependiendo el espacio que tenga o necesite.</a:t>
            </a:r>
            <a:endParaRPr lang="es-CO" altLang="es-ES"/>
          </a:p>
          <a:p>
            <a:pPr eaLnBrk="1" hangingPunct="1">
              <a:spcBef>
                <a:spcPct val="0"/>
              </a:spcBef>
            </a:pPr>
            <a:endParaRPr altLang="es-ES"/>
          </a:p>
          <a:p>
            <a:pPr eaLnBrk="1" hangingPunct="1">
              <a:spcBef>
                <a:spcPct val="0"/>
              </a:spcBef>
            </a:pPr>
            <a:r>
              <a:rPr altLang="es-ES" b="1"/>
              <a:t>Gráficos y tablas</a:t>
            </a:r>
          </a:p>
          <a:p>
            <a:pPr eaLnBrk="1" hangingPunct="1">
              <a:spcBef>
                <a:spcPct val="0"/>
              </a:spcBef>
            </a:pPr>
            <a:r>
              <a:rPr altLang="es-ES"/>
              <a:t>En breve: si es posible, use colores y estilos uniformes y que no distraigan.</a:t>
            </a:r>
          </a:p>
          <a:p>
            <a:pPr eaLnBrk="1" hangingPunct="1">
              <a:spcBef>
                <a:spcPct val="0"/>
              </a:spcBef>
            </a:pPr>
            <a:r>
              <a:rPr altLang="es-ES"/>
              <a:t>Etiquete todos los gráficos y tablas.</a:t>
            </a:r>
          </a:p>
          <a:p>
            <a:pPr eaLnBrk="1" hangingPunct="1">
              <a:spcBef>
                <a:spcPct val="0"/>
              </a:spcBef>
            </a:pPr>
            <a:endParaRPr altLang="es-ES"/>
          </a:p>
          <a:p>
            <a:pPr eaLnBrk="1" hangingPunct="1">
              <a:spcBef>
                <a:spcPct val="0"/>
              </a:spcBef>
            </a:pPr>
            <a:r>
              <a:rPr altLang="es-ES"/>
              <a:t>GRACIAS  por tener en cuenta estas recomendaciones, para mayor claridad leer el instructivo.</a:t>
            </a:r>
            <a:endParaRPr lang="es-CO" altLang="es-ES"/>
          </a:p>
          <a:p>
            <a:pPr eaLnBrk="1" hangingPunct="1">
              <a:spcBef>
                <a:spcPct val="0"/>
              </a:spcBef>
            </a:pPr>
            <a:endParaRPr lang="es-CO" altLang="es-ES"/>
          </a:p>
        </p:txBody>
      </p:sp>
      <p:sp>
        <p:nvSpPr>
          <p:cNvPr id="56325" name="Slide Number Placeholder 3"/>
          <p:cNvSpPr txBox="1">
            <a:spLocks noGrp="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C301B97F-0F88-4445-9E43-69D4FE51D4A9}" type="slidenum">
              <a:rPr lang="es-ES" altLang="es-ES" sz="1200">
                <a:solidFill>
                  <a:srgbClr val="000000"/>
                </a:solidFill>
                <a:latin typeface="Calibri" pitchFamily="34" charset="0"/>
              </a:rPr>
              <a:pPr algn="r" eaLnBrk="1" hangingPunct="1"/>
              <a:t>2</a:t>
            </a:fld>
            <a:endParaRPr lang="es-ES" altLang="es-ES" sz="1200">
              <a:solidFill>
                <a:srgbClr val="000000"/>
              </a:solidFill>
              <a:latin typeface="Calibri" pitchFamily="34" charset="0"/>
            </a:endParaRPr>
          </a:p>
        </p:txBody>
      </p:sp>
      <p:sp>
        <p:nvSpPr>
          <p:cNvPr id="56326" name="1 Marcador de pie de página"/>
          <p:cNvSpPr txBox="1">
            <a:spLocks noGrp="1"/>
          </p:cNvSpPr>
          <p:nvPr/>
        </p:nvSpPr>
        <p:spPr bwMode="auto">
          <a:xfrm>
            <a:off x="0"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CO" altLang="es-ES" sz="1200">
                <a:solidFill>
                  <a:srgbClr val="000000"/>
                </a:solidFill>
                <a:latin typeface="Calibri" pitchFamily="34" charset="0"/>
              </a:rPr>
              <a:t>http://www.google.com.co/imgres?sa=X&amp;biw=991&amp;bih=640&amp;tbm=isch&amp;tbnid=vpQCL-iKvaLokM:&amp;imgrefurl=http://emplea.universia.es/informacion/ya_trabajo/tu_empresa/&amp;docid=_LoGrqyuF_BASM&amp;imgurl=http://emplea.universia.es/informacion/images/yatrabajo/F2.jpg&amp;w=1300&amp;h</a:t>
            </a:r>
          </a:p>
        </p:txBody>
      </p:sp>
    </p:spTree>
    <p:extLst>
      <p:ext uri="{BB962C8B-B14F-4D97-AF65-F5344CB8AC3E}">
        <p14:creationId xmlns:p14="http://schemas.microsoft.com/office/powerpoint/2010/main" val="3250750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0294BA47-6A59-4581-B88E-B281D1CC0805}" type="slidenum">
              <a:rPr altLang="es-ES" smtClean="0">
                <a:solidFill>
                  <a:srgbClr val="000000"/>
                </a:solidFill>
                <a:latin typeface="Calibri" pitchFamily="34" charset="0"/>
              </a:rPr>
              <a:pPr eaLnBrk="1" fontAlgn="base" hangingPunct="1">
                <a:spcBef>
                  <a:spcPct val="0"/>
                </a:spcBef>
                <a:spcAft>
                  <a:spcPct val="0"/>
                </a:spcAft>
              </a:pPr>
              <a:t>3</a:t>
            </a:fld>
            <a:endParaRPr altLang="es-ES">
              <a:solidFill>
                <a:srgbClr val="000000"/>
              </a:solidFill>
              <a:latin typeface="Calibri" pitchFamily="34" charset="0"/>
            </a:endParaRPr>
          </a:p>
        </p:txBody>
      </p:sp>
      <p:sp>
        <p:nvSpPr>
          <p:cNvPr id="56323" name="Slide Image Placeholder 1"/>
          <p:cNvSpPr>
            <a:spLocks noGrp="1" noRot="1" noChangeAspect="1" noTextEdit="1"/>
          </p:cNvSpPr>
          <p:nvPr>
            <p:ph type="sldImg"/>
          </p:nvPr>
        </p:nvSpPr>
        <p:spPr bwMode="auto">
          <a:xfrm>
            <a:off x="717550" y="696913"/>
            <a:ext cx="55753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altLang="es-ES" b="1"/>
              <a:t>Para versiones Windows 2007 hasta versión 2010 </a:t>
            </a:r>
            <a:r>
              <a:rPr altLang="es-ES"/>
              <a:t>- Plantillas para material institucional o a entes externos, en el año 2012</a:t>
            </a:r>
          </a:p>
          <a:p>
            <a:pPr eaLnBrk="1" hangingPunct="1">
              <a:spcBef>
                <a:spcPct val="0"/>
              </a:spcBef>
            </a:pPr>
            <a:endParaRPr altLang="es-ES"/>
          </a:p>
          <a:p>
            <a:pPr eaLnBrk="1" hangingPunct="1">
              <a:spcBef>
                <a:spcPct val="0"/>
              </a:spcBef>
            </a:pPr>
            <a:r>
              <a:rPr altLang="es-ES" b="1"/>
              <a:t>Secciones</a:t>
            </a:r>
            <a:endParaRPr altLang="es-ES"/>
          </a:p>
          <a:p>
            <a:pPr eaLnBrk="1" hangingPunct="1">
              <a:spcBef>
                <a:spcPct val="0"/>
              </a:spcBef>
            </a:pPr>
            <a:r>
              <a:rPr altLang="es-ES"/>
              <a:t>Para agregar secciones, haga clic con el botón secundario del mouse en una diapositiva. Las secciones pueden ayudarle a </a:t>
            </a:r>
            <a:r>
              <a:rPr altLang="es-ES" u="sng"/>
              <a:t>organizar las diapositivas o a facilitar la colaboración entre varios participantes o autores</a:t>
            </a:r>
            <a:r>
              <a:rPr altLang="es-ES"/>
              <a:t>.</a:t>
            </a:r>
          </a:p>
          <a:p>
            <a:pPr eaLnBrk="1" hangingPunct="1">
              <a:spcBef>
                <a:spcPct val="0"/>
              </a:spcBef>
            </a:pPr>
            <a:endParaRPr altLang="es-ES" b="1"/>
          </a:p>
          <a:p>
            <a:pPr eaLnBrk="1" hangingPunct="1">
              <a:spcBef>
                <a:spcPct val="0"/>
              </a:spcBef>
            </a:pPr>
            <a:r>
              <a:rPr altLang="es-ES" b="1"/>
              <a:t>Nuevas diapositivas</a:t>
            </a:r>
          </a:p>
          <a:p>
            <a:pPr eaLnBrk="1" hangingPunct="1">
              <a:spcBef>
                <a:spcPct val="0"/>
              </a:spcBef>
            </a:pPr>
            <a:r>
              <a:rPr altLang="es-ES"/>
              <a:t>Para agregar una nueva diapositiva, ubíquese en donde se necesite agregar, clic derecho y elija </a:t>
            </a:r>
            <a:r>
              <a:rPr altLang="es-ES" u="sng"/>
              <a:t>nueva diapositiva </a:t>
            </a:r>
            <a:r>
              <a:rPr altLang="es-ES"/>
              <a:t>y sobre ésta nueva clic derecho y selección </a:t>
            </a:r>
            <a:r>
              <a:rPr altLang="es-ES" u="sng"/>
              <a:t>diseño</a:t>
            </a:r>
            <a:r>
              <a:rPr altLang="es-ES"/>
              <a:t> y modifique el diseño de la diapositiva dependiendo de la necesidad (texto – imágenes – multimedia – SmartArt- gráficos  - tablas)</a:t>
            </a:r>
            <a:endParaRPr altLang="es-ES" b="1"/>
          </a:p>
          <a:p>
            <a:pPr eaLnBrk="1" hangingPunct="1">
              <a:spcBef>
                <a:spcPct val="0"/>
              </a:spcBef>
            </a:pPr>
            <a:endParaRPr altLang="es-ES" b="1"/>
          </a:p>
          <a:p>
            <a:pPr eaLnBrk="1" hangingPunct="1">
              <a:spcBef>
                <a:spcPct val="0"/>
              </a:spcBef>
            </a:pPr>
            <a:r>
              <a:rPr altLang="es-ES" b="1"/>
              <a:t>Notas</a:t>
            </a:r>
          </a:p>
          <a:p>
            <a:pPr eaLnBrk="1" hangingPunct="1">
              <a:spcBef>
                <a:spcPct val="0"/>
              </a:spcBef>
            </a:pPr>
            <a:r>
              <a:rPr altLang="es-ES"/>
              <a:t>Use la sección Notas para las notas de entrega o para proporcionar detalles adicionales al público. Vea las notas en la vista Presentación durante la presentación. </a:t>
            </a:r>
          </a:p>
          <a:p>
            <a:pPr eaLnBrk="1" hangingPunct="1">
              <a:spcBef>
                <a:spcPct val="0"/>
              </a:spcBef>
            </a:pPr>
            <a:r>
              <a:rPr altLang="es-ES"/>
              <a:t>Tenga en cuenta el tamaño de la fuente (es importante para la accesibilidad, visibilidad, grabación en vídeo y producción en línea)</a:t>
            </a:r>
          </a:p>
          <a:p>
            <a:pPr eaLnBrk="1" hangingPunct="1">
              <a:spcBef>
                <a:spcPct val="0"/>
              </a:spcBef>
            </a:pPr>
            <a:endParaRPr altLang="es-ES"/>
          </a:p>
          <a:p>
            <a:pPr eaLnBrk="1" hangingPunct="1">
              <a:spcBef>
                <a:spcPct val="0"/>
              </a:spcBef>
            </a:pPr>
            <a:r>
              <a:rPr altLang="es-ES" b="1"/>
              <a:t>Colores coordinados </a:t>
            </a:r>
          </a:p>
          <a:p>
            <a:pPr eaLnBrk="1" hangingPunct="1">
              <a:spcBef>
                <a:spcPct val="0"/>
              </a:spcBef>
            </a:pPr>
            <a:r>
              <a:rPr altLang="es-ES"/>
              <a:t>Preste especial atención a los gráficos, diagramas y cuadros de texto. </a:t>
            </a:r>
          </a:p>
          <a:p>
            <a:pPr eaLnBrk="1" hangingPunct="1">
              <a:spcBef>
                <a:spcPct val="0"/>
              </a:spcBef>
            </a:pPr>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spcBef>
                <a:spcPct val="0"/>
              </a:spcBef>
            </a:pPr>
            <a:endParaRPr altLang="es-ES"/>
          </a:p>
          <a:p>
            <a:pPr eaLnBrk="1" hangingPunct="1">
              <a:spcBef>
                <a:spcPct val="0"/>
              </a:spcBef>
            </a:pPr>
            <a:r>
              <a:rPr altLang="es-ES" b="1"/>
              <a:t>Fuente - textos</a:t>
            </a:r>
            <a:endParaRPr lang="es-CO" altLang="es-ES"/>
          </a:p>
          <a:p>
            <a:pPr eaLnBrk="1" hangingPunct="1">
              <a:spcBef>
                <a:spcPct val="0"/>
              </a:spcBef>
            </a:pPr>
            <a:r>
              <a:rPr altLang="es-ES"/>
              <a:t>Use la fuente  “Calibri” en todo el contenido de las diapositiva, cambiando el tamaño dependiendo el espacio que tenga o necesite.</a:t>
            </a:r>
            <a:endParaRPr lang="es-CO" altLang="es-ES"/>
          </a:p>
          <a:p>
            <a:pPr eaLnBrk="1" hangingPunct="1">
              <a:spcBef>
                <a:spcPct val="0"/>
              </a:spcBef>
            </a:pPr>
            <a:endParaRPr altLang="es-ES"/>
          </a:p>
          <a:p>
            <a:pPr eaLnBrk="1" hangingPunct="1">
              <a:spcBef>
                <a:spcPct val="0"/>
              </a:spcBef>
            </a:pPr>
            <a:r>
              <a:rPr altLang="es-ES" b="1"/>
              <a:t>Gráficos y tablas</a:t>
            </a:r>
          </a:p>
          <a:p>
            <a:pPr eaLnBrk="1" hangingPunct="1">
              <a:spcBef>
                <a:spcPct val="0"/>
              </a:spcBef>
            </a:pPr>
            <a:r>
              <a:rPr altLang="es-ES"/>
              <a:t>En breve: si es posible, use colores y estilos uniformes y que no distraigan.</a:t>
            </a:r>
          </a:p>
          <a:p>
            <a:pPr eaLnBrk="1" hangingPunct="1">
              <a:spcBef>
                <a:spcPct val="0"/>
              </a:spcBef>
            </a:pPr>
            <a:r>
              <a:rPr altLang="es-ES"/>
              <a:t>Etiquete todos los gráficos y tablas.</a:t>
            </a:r>
          </a:p>
          <a:p>
            <a:pPr eaLnBrk="1" hangingPunct="1">
              <a:spcBef>
                <a:spcPct val="0"/>
              </a:spcBef>
            </a:pPr>
            <a:endParaRPr altLang="es-ES"/>
          </a:p>
          <a:p>
            <a:pPr eaLnBrk="1" hangingPunct="1">
              <a:spcBef>
                <a:spcPct val="0"/>
              </a:spcBef>
            </a:pPr>
            <a:r>
              <a:rPr altLang="es-ES"/>
              <a:t>GRACIAS  por tener en cuenta estas recomendaciones, para mayor claridad leer el instructivo.</a:t>
            </a:r>
            <a:endParaRPr lang="es-CO" altLang="es-ES"/>
          </a:p>
          <a:p>
            <a:pPr eaLnBrk="1" hangingPunct="1">
              <a:spcBef>
                <a:spcPct val="0"/>
              </a:spcBef>
            </a:pPr>
            <a:endParaRPr lang="es-CO" altLang="es-ES"/>
          </a:p>
        </p:txBody>
      </p:sp>
      <p:sp>
        <p:nvSpPr>
          <p:cNvPr id="56325" name="Slide Number Placeholder 3"/>
          <p:cNvSpPr txBox="1">
            <a:spLocks noGrp="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C301B97F-0F88-4445-9E43-69D4FE51D4A9}" type="slidenum">
              <a:rPr lang="es-ES" altLang="es-ES" sz="1200">
                <a:solidFill>
                  <a:srgbClr val="000000"/>
                </a:solidFill>
                <a:latin typeface="Calibri" pitchFamily="34" charset="0"/>
              </a:rPr>
              <a:pPr algn="r" eaLnBrk="1" hangingPunct="1"/>
              <a:t>3</a:t>
            </a:fld>
            <a:endParaRPr lang="es-ES" altLang="es-ES" sz="1200">
              <a:solidFill>
                <a:srgbClr val="000000"/>
              </a:solidFill>
              <a:latin typeface="Calibri" pitchFamily="34" charset="0"/>
            </a:endParaRPr>
          </a:p>
        </p:txBody>
      </p:sp>
      <p:sp>
        <p:nvSpPr>
          <p:cNvPr id="56326" name="1 Marcador de pie de página"/>
          <p:cNvSpPr txBox="1">
            <a:spLocks noGrp="1"/>
          </p:cNvSpPr>
          <p:nvPr/>
        </p:nvSpPr>
        <p:spPr bwMode="auto">
          <a:xfrm>
            <a:off x="0"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CO" altLang="es-ES" sz="1200">
                <a:solidFill>
                  <a:srgbClr val="000000"/>
                </a:solidFill>
                <a:latin typeface="Calibri" pitchFamily="34" charset="0"/>
              </a:rPr>
              <a:t>http://www.google.com.co/imgres?sa=X&amp;biw=991&amp;bih=640&amp;tbm=isch&amp;tbnid=vpQCL-iKvaLokM:&amp;imgrefurl=http://emplea.universia.es/informacion/ya_trabajo/tu_empresa/&amp;docid=_LoGrqyuF_BASM&amp;imgurl=http://emplea.universia.es/informacion/images/yatrabajo/F2.jpg&amp;w=1300&amp;h</a:t>
            </a:r>
          </a:p>
        </p:txBody>
      </p:sp>
    </p:spTree>
    <p:extLst>
      <p:ext uri="{BB962C8B-B14F-4D97-AF65-F5344CB8AC3E}">
        <p14:creationId xmlns:p14="http://schemas.microsoft.com/office/powerpoint/2010/main" val="3250750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Marcador de imagen de diapositiva"/>
          <p:cNvSpPr>
            <a:spLocks noGrp="1" noRot="1" noChangeAspect="1" noTextEdit="1"/>
          </p:cNvSpPr>
          <p:nvPr>
            <p:ph type="sldImg"/>
          </p:nvPr>
        </p:nvSpPr>
        <p:spPr bwMode="auto">
          <a:xfrm>
            <a:off x="717550" y="696913"/>
            <a:ext cx="55753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altLang="es-ES" dirty="0"/>
          </a:p>
        </p:txBody>
      </p:sp>
      <p:sp>
        <p:nvSpPr>
          <p:cNvPr id="5734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AC0CDF5D-8CDE-4E0C-8B23-51A1911AD8FB}" type="slidenum">
              <a:rPr altLang="es-ES" smtClean="0">
                <a:latin typeface="Calibri" pitchFamily="34" charset="0"/>
              </a:rPr>
              <a:pPr eaLnBrk="1" fontAlgn="base" hangingPunct="1">
                <a:spcBef>
                  <a:spcPct val="0"/>
                </a:spcBef>
                <a:spcAft>
                  <a:spcPct val="0"/>
                </a:spcAft>
              </a:pPr>
              <a:t>4</a:t>
            </a:fld>
            <a:endParaRPr altLang="es-ES">
              <a:latin typeface="Calibri" pitchFamily="34" charset="0"/>
            </a:endParaRPr>
          </a:p>
        </p:txBody>
      </p:sp>
    </p:spTree>
    <p:extLst>
      <p:ext uri="{BB962C8B-B14F-4D97-AF65-F5344CB8AC3E}">
        <p14:creationId xmlns:p14="http://schemas.microsoft.com/office/powerpoint/2010/main" val="3133776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Marcador de imagen de diapositiva"/>
          <p:cNvSpPr>
            <a:spLocks noGrp="1" noRot="1" noChangeAspect="1" noTextEdit="1"/>
          </p:cNvSpPr>
          <p:nvPr>
            <p:ph type="sldImg"/>
          </p:nvPr>
        </p:nvSpPr>
        <p:spPr>
          <a:ln/>
        </p:spPr>
      </p:sp>
      <p:sp>
        <p:nvSpPr>
          <p:cNvPr id="2150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se </a:t>
            </a:r>
            <a:r>
              <a:rPr altLang="es-ES" b="1"/>
              <a:t>debe usar </a:t>
            </a:r>
            <a:r>
              <a:rPr altLang="es-ES"/>
              <a:t>para </a:t>
            </a:r>
            <a:r>
              <a:rPr altLang="es-ES" b="1"/>
              <a:t>imágen y texto </a:t>
            </a:r>
          </a:p>
          <a:p>
            <a:pPr eaLnBrk="1" hangingPunct="1"/>
            <a:endParaRPr altLang="es-ES"/>
          </a:p>
          <a:p>
            <a:pPr eaLnBrk="1" hangingPunct="1"/>
            <a:r>
              <a:rPr altLang="es-ES" b="1"/>
              <a:t>Secciones</a:t>
            </a:r>
            <a:endParaRPr altLang="es-ES"/>
          </a:p>
          <a:p>
            <a:pPr eaLnBrk="1" hangingPunct="1"/>
            <a:r>
              <a:rPr altLang="es-ES"/>
              <a:t>Para agregar secciones, haga clic con el botón secundario del mouse en una diapositiva. Las secciones le pueden ayudar a organizar las diapositivas o a facilitar la colaboración entre varios conferencistas o temas.</a:t>
            </a:r>
          </a:p>
          <a:p>
            <a:pPr eaLnBrk="1" hangingPunct="1"/>
            <a:endParaRPr altLang="es-ES" b="1"/>
          </a:p>
          <a:p>
            <a:pPr eaLnBrk="1" hangingPunct="1"/>
            <a:r>
              <a:rPr altLang="es-ES" b="1"/>
              <a:t>Notas</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Gráficos y tablas</a:t>
            </a:r>
          </a:p>
          <a:p>
            <a:pPr eaLnBrk="1" hangingPunct="1"/>
            <a:r>
              <a:rPr altLang="es-ES"/>
              <a:t>En breve: si es posible, use colores y estilos uniformes y que no distraigan.</a:t>
            </a:r>
          </a:p>
          <a:p>
            <a:pPr eaLnBrk="1" hangingPunct="1"/>
            <a:r>
              <a:rPr altLang="es-ES"/>
              <a:t>Etiquete todos los gráficos y tablas y no olvide colocar la fuente de donde se toman las imágenes o los gráficos (Derechos de autor)</a:t>
            </a:r>
          </a:p>
          <a:p>
            <a:pPr eaLnBrk="1" hangingPunct="1"/>
            <a:endParaRPr altLang="es-ES"/>
          </a:p>
          <a:p>
            <a:pPr eaLnBrk="1" hangingPunct="1"/>
            <a:r>
              <a:rPr altLang="es-ES" b="1"/>
              <a:t>Derechos de autor</a:t>
            </a:r>
          </a:p>
          <a:p>
            <a:pPr eaLnBrk="1" hangingPunct="1"/>
            <a:r>
              <a:rPr altLang="es-ES"/>
              <a:t>Digite la fuente de donde toma la imagen</a:t>
            </a:r>
          </a:p>
          <a:p>
            <a:pPr eaLnBrk="1" hangingPunct="1"/>
            <a:endParaRPr altLang="es-ES"/>
          </a:p>
          <a:p>
            <a:endParaRPr altLang="es-ES"/>
          </a:p>
          <a:p>
            <a:endParaRPr altLang="es-ES"/>
          </a:p>
        </p:txBody>
      </p:sp>
      <p:sp>
        <p:nvSpPr>
          <p:cNvPr id="21508"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B67541D1-17E3-41F6-9810-DF4D815C7292}" type="slidenum">
              <a:rPr lang="es-ES" altLang="es-ES" smtClean="0"/>
              <a:pPr/>
              <a:t>6</a:t>
            </a:fld>
            <a:endParaRPr lang="es-ES" altLang="es-ES"/>
          </a:p>
        </p:txBody>
      </p:sp>
    </p:spTree>
    <p:extLst>
      <p:ext uri="{BB962C8B-B14F-4D97-AF65-F5344CB8AC3E}">
        <p14:creationId xmlns:p14="http://schemas.microsoft.com/office/powerpoint/2010/main" val="3008128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717550" y="696913"/>
            <a:ext cx="55753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altLang="es-CO"/>
          </a:p>
        </p:txBody>
      </p:sp>
      <p:sp>
        <p:nvSpPr>
          <p:cNvPr id="22532"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entury Gothic" pitchFamily="34" charset="0"/>
              </a:defRPr>
            </a:lvl1pPr>
            <a:lvl2pPr marL="742838" indent="-285707">
              <a:defRPr>
                <a:solidFill>
                  <a:schemeClr val="tx1"/>
                </a:solidFill>
                <a:latin typeface="Century Gothic" pitchFamily="34" charset="0"/>
              </a:defRPr>
            </a:lvl2pPr>
            <a:lvl3pPr marL="1142828" indent="-228565">
              <a:defRPr>
                <a:solidFill>
                  <a:schemeClr val="tx1"/>
                </a:solidFill>
                <a:latin typeface="Century Gothic" pitchFamily="34" charset="0"/>
              </a:defRPr>
            </a:lvl3pPr>
            <a:lvl4pPr marL="1599959" indent="-228565">
              <a:defRPr>
                <a:solidFill>
                  <a:schemeClr val="tx1"/>
                </a:solidFill>
                <a:latin typeface="Century Gothic" pitchFamily="34" charset="0"/>
              </a:defRPr>
            </a:lvl4pPr>
            <a:lvl5pPr marL="2057090" indent="-228565">
              <a:defRPr>
                <a:solidFill>
                  <a:schemeClr val="tx1"/>
                </a:solidFill>
                <a:latin typeface="Century Gothic" pitchFamily="34" charset="0"/>
              </a:defRPr>
            </a:lvl5pPr>
            <a:lvl6pPr marL="2514221" indent="-228565" fontAlgn="base">
              <a:spcBef>
                <a:spcPct val="0"/>
              </a:spcBef>
              <a:spcAft>
                <a:spcPct val="0"/>
              </a:spcAft>
              <a:defRPr>
                <a:solidFill>
                  <a:schemeClr val="tx1"/>
                </a:solidFill>
                <a:latin typeface="Century Gothic" pitchFamily="34" charset="0"/>
              </a:defRPr>
            </a:lvl6pPr>
            <a:lvl7pPr marL="2971352" indent="-228565" fontAlgn="base">
              <a:spcBef>
                <a:spcPct val="0"/>
              </a:spcBef>
              <a:spcAft>
                <a:spcPct val="0"/>
              </a:spcAft>
              <a:defRPr>
                <a:solidFill>
                  <a:schemeClr val="tx1"/>
                </a:solidFill>
                <a:latin typeface="Century Gothic" pitchFamily="34" charset="0"/>
              </a:defRPr>
            </a:lvl7pPr>
            <a:lvl8pPr marL="3428483" indent="-228565" fontAlgn="base">
              <a:spcBef>
                <a:spcPct val="0"/>
              </a:spcBef>
              <a:spcAft>
                <a:spcPct val="0"/>
              </a:spcAft>
              <a:defRPr>
                <a:solidFill>
                  <a:schemeClr val="tx1"/>
                </a:solidFill>
                <a:latin typeface="Century Gothic" pitchFamily="34" charset="0"/>
              </a:defRPr>
            </a:lvl8pPr>
            <a:lvl9pPr marL="3885615" indent="-228565"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fld id="{FFE76874-9271-4AB4-B0BB-D5660933A481}" type="slidenum">
              <a:rPr smtClean="0">
                <a:latin typeface="Calibri" pitchFamily="34" charset="0"/>
              </a:rPr>
              <a:pPr fontAlgn="base">
                <a:spcBef>
                  <a:spcPct val="0"/>
                </a:spcBef>
                <a:spcAft>
                  <a:spcPct val="0"/>
                </a:spcAft>
                <a:defRPr/>
              </a:pPr>
              <a:t>12</a:t>
            </a:fld>
            <a:endParaRPr>
              <a:latin typeface="Calibri" pitchFamily="34" charset="0"/>
            </a:endParaRPr>
          </a:p>
        </p:txBody>
      </p:sp>
    </p:spTree>
    <p:extLst>
      <p:ext uri="{BB962C8B-B14F-4D97-AF65-F5344CB8AC3E}">
        <p14:creationId xmlns:p14="http://schemas.microsoft.com/office/powerpoint/2010/main" val="3697155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29261D70-DD00-478B-8F1A-AB2B974C8C83}" type="slidenum">
              <a:rPr lang="es-ES" smtClean="0"/>
              <a:pPr>
                <a:defRPr/>
              </a:pPr>
              <a:t>20</a:t>
            </a:fld>
            <a:endParaRPr lang="es-ES"/>
          </a:p>
        </p:txBody>
      </p:sp>
    </p:spTree>
    <p:extLst>
      <p:ext uri="{BB962C8B-B14F-4D97-AF65-F5344CB8AC3E}">
        <p14:creationId xmlns:p14="http://schemas.microsoft.com/office/powerpoint/2010/main" val="1566804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7550" y="696913"/>
            <a:ext cx="5575300" cy="348615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B235D147-74B8-45B2-95EB-9767D2FCC422}" type="slidenum">
              <a:rPr lang="es-ES" altLang="es-CO" smtClean="0"/>
              <a:pPr/>
              <a:t>25</a:t>
            </a:fld>
            <a:endParaRPr lang="es-ES" altLang="es-CO"/>
          </a:p>
        </p:txBody>
      </p:sp>
    </p:spTree>
    <p:extLst>
      <p:ext uri="{BB962C8B-B14F-4D97-AF65-F5344CB8AC3E}">
        <p14:creationId xmlns:p14="http://schemas.microsoft.com/office/powerpoint/2010/main" val="2428149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38371A74-2D4C-4B5A-AC7C-0F42AC39EF02}" type="slidenum">
              <a:rPr lang="es-ES" altLang="es-CO">
                <a:solidFill>
                  <a:srgbClr val="000000"/>
                </a:solidFill>
              </a:rPr>
              <a:pPr/>
              <a:t>26</a:t>
            </a:fld>
            <a:endParaRPr lang="es-ES" altLang="es-CO">
              <a:solidFill>
                <a:srgbClr val="000000"/>
              </a:solidFill>
            </a:endParaRPr>
          </a:p>
        </p:txBody>
      </p:sp>
      <p:sp>
        <p:nvSpPr>
          <p:cNvPr id="21507" name="Slide Image Placeholder 1"/>
          <p:cNvSpPr>
            <a:spLocks noGrp="1" noRot="1" noChangeAspect="1" noTextEdit="1"/>
          </p:cNvSpPr>
          <p:nvPr>
            <p:ph type="sldImg"/>
          </p:nvPr>
        </p:nvSpPr>
        <p:spPr bwMode="auto">
          <a:xfrm>
            <a:off x="717550" y="696913"/>
            <a:ext cx="55753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a:spcBef>
                <a:spcPct val="0"/>
              </a:spcBef>
              <a:defRPr/>
            </a:pPr>
            <a:r>
              <a:rPr altLang="es-CO" b="1"/>
              <a:t>Para versiones Windows 2007 hasta versión 2010 </a:t>
            </a:r>
            <a:r>
              <a:rPr altLang="es-CO"/>
              <a:t>- Plantillas para material institucional o a entes externos, en el año 2012</a:t>
            </a:r>
          </a:p>
          <a:p>
            <a:pPr>
              <a:spcBef>
                <a:spcPct val="0"/>
              </a:spcBef>
              <a:defRPr/>
            </a:pPr>
            <a:endParaRPr altLang="es-CO"/>
          </a:p>
          <a:p>
            <a:pPr>
              <a:spcBef>
                <a:spcPct val="0"/>
              </a:spcBef>
              <a:defRPr/>
            </a:pPr>
            <a:r>
              <a:rPr altLang="es-CO" b="1"/>
              <a:t>Secciones</a:t>
            </a:r>
            <a:endParaRPr altLang="es-CO"/>
          </a:p>
          <a:p>
            <a:pPr>
              <a:spcBef>
                <a:spcPct val="0"/>
              </a:spcBef>
              <a:defRPr/>
            </a:pPr>
            <a:r>
              <a:rPr altLang="es-CO"/>
              <a:t>Para agregar secciones, haga clic con el botón secundario del mouse en una diapositiva. Las secciones pueden ayudarle a </a:t>
            </a:r>
            <a:r>
              <a:rPr altLang="es-CO" u="sng"/>
              <a:t>organizar las diapositivas o a facilitar la colaboración entre varios participantes o autores</a:t>
            </a:r>
            <a:r>
              <a:rPr altLang="es-CO"/>
              <a:t>.</a:t>
            </a:r>
          </a:p>
          <a:p>
            <a:pPr>
              <a:spcBef>
                <a:spcPct val="0"/>
              </a:spcBef>
              <a:defRPr/>
            </a:pPr>
            <a:endParaRPr altLang="es-CO" b="1"/>
          </a:p>
          <a:p>
            <a:pPr>
              <a:spcBef>
                <a:spcPct val="0"/>
              </a:spcBef>
              <a:defRPr/>
            </a:pPr>
            <a:r>
              <a:rPr altLang="es-CO" b="1"/>
              <a:t>Nuevas diapositivas</a:t>
            </a:r>
          </a:p>
          <a:p>
            <a:pPr>
              <a:spcBef>
                <a:spcPct val="0"/>
              </a:spcBef>
              <a:defRPr/>
            </a:pPr>
            <a:r>
              <a:rPr altLang="es-CO"/>
              <a:t>Para agregar una nueva diapositiva, ubíquese en donde se necesite agregar, clic derecho y elija </a:t>
            </a:r>
            <a:r>
              <a:rPr altLang="es-CO" u="sng"/>
              <a:t>nueva diapositiva </a:t>
            </a:r>
            <a:r>
              <a:rPr altLang="es-CO"/>
              <a:t>y sobre ésta nueva clic derecho y selección </a:t>
            </a:r>
            <a:r>
              <a:rPr altLang="es-CO" u="sng"/>
              <a:t>diseño</a:t>
            </a:r>
            <a:r>
              <a:rPr altLang="es-CO"/>
              <a:t> y modifique el diseño de la diapositiva dependiendo de la necesidad (texto – imágenes – multimedia – SmartArt- gráficos  - tablas)</a:t>
            </a:r>
            <a:endParaRPr altLang="es-CO" b="1"/>
          </a:p>
          <a:p>
            <a:pPr>
              <a:spcBef>
                <a:spcPct val="0"/>
              </a:spcBef>
              <a:defRPr/>
            </a:pPr>
            <a:endParaRPr altLang="es-CO" b="1"/>
          </a:p>
          <a:p>
            <a:pPr>
              <a:spcBef>
                <a:spcPct val="0"/>
              </a:spcBef>
              <a:defRPr/>
            </a:pPr>
            <a:r>
              <a:rPr altLang="es-CO" b="1"/>
              <a:t>Notas</a:t>
            </a:r>
          </a:p>
          <a:p>
            <a:pPr>
              <a:spcBef>
                <a:spcPct val="0"/>
              </a:spcBef>
              <a:defRPr/>
            </a:pPr>
            <a:r>
              <a:rPr altLang="es-CO"/>
              <a:t>Use la sección Notas para las notas de entrega o para proporcionar detalles adicionales al público. Vea las notas en la vista Presentación durante la presentación. </a:t>
            </a:r>
          </a:p>
          <a:p>
            <a:pPr>
              <a:spcBef>
                <a:spcPct val="0"/>
              </a:spcBef>
              <a:defRPr/>
            </a:pPr>
            <a:r>
              <a:rPr altLang="es-CO"/>
              <a:t>Tenga en cuenta el tamaño de la fuente (es importante para la accesibilidad, visibilidad, grabación en vídeo y producción en línea)</a:t>
            </a:r>
          </a:p>
          <a:p>
            <a:pPr>
              <a:spcBef>
                <a:spcPct val="0"/>
              </a:spcBef>
              <a:defRPr/>
            </a:pPr>
            <a:endParaRPr altLang="es-CO"/>
          </a:p>
          <a:p>
            <a:pPr>
              <a:spcBef>
                <a:spcPct val="0"/>
              </a:spcBef>
              <a:defRPr/>
            </a:pPr>
            <a:r>
              <a:rPr altLang="es-CO" b="1"/>
              <a:t>Colores coordinados </a:t>
            </a:r>
          </a:p>
          <a:p>
            <a:pPr>
              <a:spcBef>
                <a:spcPct val="0"/>
              </a:spcBef>
              <a:defRPr/>
            </a:pPr>
            <a:r>
              <a:rPr altLang="es-CO"/>
              <a:t>Preste especial atención a los gráficos, diagramas y cuadros de texto. </a:t>
            </a:r>
          </a:p>
          <a:p>
            <a:pPr>
              <a:spcBef>
                <a:spcPct val="0"/>
              </a:spcBef>
              <a:defRPr/>
            </a:pPr>
            <a:r>
              <a:rPr altLang="es-CO"/>
              <a:t>Tenga en cuenta que los asistentes imprimirán en blanco y negro o escala de grises. Ejecute una prueba de impresión para asegurarse de que los colores son los correctos cuando se imprime en blanco y negro puros y escala de grises.</a:t>
            </a:r>
          </a:p>
          <a:p>
            <a:pPr>
              <a:spcBef>
                <a:spcPct val="0"/>
              </a:spcBef>
              <a:defRPr/>
            </a:pPr>
            <a:endParaRPr altLang="es-CO"/>
          </a:p>
          <a:p>
            <a:pPr>
              <a:spcBef>
                <a:spcPct val="0"/>
              </a:spcBef>
              <a:defRPr/>
            </a:pPr>
            <a:r>
              <a:rPr altLang="es-CO" b="1"/>
              <a:t>Fuente - textos</a:t>
            </a:r>
            <a:endParaRPr lang="es-CO" altLang="es-CO"/>
          </a:p>
          <a:p>
            <a:pPr>
              <a:spcBef>
                <a:spcPct val="0"/>
              </a:spcBef>
              <a:defRPr/>
            </a:pPr>
            <a:r>
              <a:rPr altLang="es-CO"/>
              <a:t>Use la fuente  “Calibri” en todo el contenido de las diapositiva, cambiando el tamaño dependiendo el espacio que tenga o necesite.</a:t>
            </a:r>
            <a:endParaRPr lang="es-CO" altLang="es-CO"/>
          </a:p>
          <a:p>
            <a:pPr>
              <a:spcBef>
                <a:spcPct val="0"/>
              </a:spcBef>
              <a:defRPr/>
            </a:pPr>
            <a:endParaRPr altLang="es-CO"/>
          </a:p>
          <a:p>
            <a:pPr>
              <a:spcBef>
                <a:spcPct val="0"/>
              </a:spcBef>
              <a:defRPr/>
            </a:pPr>
            <a:r>
              <a:rPr altLang="es-CO" b="1"/>
              <a:t>Gráficos y tablas</a:t>
            </a:r>
          </a:p>
          <a:p>
            <a:pPr>
              <a:spcBef>
                <a:spcPct val="0"/>
              </a:spcBef>
              <a:defRPr/>
            </a:pPr>
            <a:r>
              <a:rPr altLang="es-CO"/>
              <a:t>En breve: si es posible, use colores y estilos uniformes y que no distraigan.</a:t>
            </a:r>
          </a:p>
          <a:p>
            <a:pPr>
              <a:spcBef>
                <a:spcPct val="0"/>
              </a:spcBef>
              <a:defRPr/>
            </a:pPr>
            <a:r>
              <a:rPr altLang="es-CO"/>
              <a:t>Etiquete todos los gráficos y tablas.</a:t>
            </a:r>
          </a:p>
          <a:p>
            <a:pPr>
              <a:spcBef>
                <a:spcPct val="0"/>
              </a:spcBef>
              <a:defRPr/>
            </a:pPr>
            <a:endParaRPr altLang="es-CO"/>
          </a:p>
          <a:p>
            <a:pPr>
              <a:spcBef>
                <a:spcPct val="0"/>
              </a:spcBef>
              <a:defRPr/>
            </a:pPr>
            <a:r>
              <a:rPr altLang="es-CO"/>
              <a:t>GRACIAS  por tener en cuenta estas recomendaciones, para mayor claridad leer el instructivo.</a:t>
            </a:r>
            <a:endParaRPr lang="es-CO" altLang="es-CO"/>
          </a:p>
          <a:p>
            <a:pPr>
              <a:spcBef>
                <a:spcPct val="0"/>
              </a:spcBef>
              <a:defRPr/>
            </a:pPr>
            <a:endParaRPr lang="es-CO" altLang="es-CO"/>
          </a:p>
        </p:txBody>
      </p:sp>
      <p:sp>
        <p:nvSpPr>
          <p:cNvPr id="21509" name="Slide Number Placeholder 3"/>
          <p:cNvSpPr txBox="1">
            <a:spLocks noGrp="1"/>
          </p:cNvSpPr>
          <p:nvPr/>
        </p:nvSpPr>
        <p:spPr bwMode="auto">
          <a:xfrm>
            <a:off x="3970159" y="8829648"/>
            <a:ext cx="3038604" cy="465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fld id="{9C3A8A3F-10BF-41A8-AD96-D3FADB4F3A63}" type="slidenum">
              <a:rPr lang="es-ES" altLang="es-CO" b="0">
                <a:solidFill>
                  <a:srgbClr val="000000"/>
                </a:solidFill>
              </a:rPr>
              <a:pPr algn="r" eaLnBrk="1" hangingPunct="1"/>
              <a:t>26</a:t>
            </a:fld>
            <a:endParaRPr lang="es-ES" altLang="es-CO" b="0">
              <a:solidFill>
                <a:srgbClr val="000000"/>
              </a:solidFill>
            </a:endParaRPr>
          </a:p>
        </p:txBody>
      </p:sp>
      <p:sp>
        <p:nvSpPr>
          <p:cNvPr id="2" name="1 Marcador de pie de página"/>
          <p:cNvSpPr txBox="1">
            <a:spLocks noGrp="1"/>
          </p:cNvSpPr>
          <p:nvPr/>
        </p:nvSpPr>
        <p:spPr>
          <a:xfrm>
            <a:off x="0" y="8829648"/>
            <a:ext cx="3038604" cy="465266"/>
          </a:xfrm>
          <a:prstGeom prst="rect">
            <a:avLst/>
          </a:prstGeom>
          <a:noFill/>
        </p:spPr>
        <p:txBody>
          <a:bodyPr anchor="b"/>
          <a:lstStyle/>
          <a:p>
            <a:pPr eaLnBrk="1" fontAlgn="auto" hangingPunct="1">
              <a:spcBef>
                <a:spcPts val="0"/>
              </a:spcBef>
              <a:spcAft>
                <a:spcPts val="0"/>
              </a:spcAft>
              <a:defRPr/>
            </a:pPr>
            <a:r>
              <a:rPr lang="es-CO" sz="1200" b="0">
                <a:solidFill>
                  <a:prstClr val="black"/>
                </a:solidFill>
                <a:latin typeface="Calibri"/>
                <a:cs typeface="+mn-cs"/>
              </a:rPr>
              <a:t>http://www.google.com.co/imgres?sa=X&amp;biw=991&amp;bih=640&amp;tbm=isch&amp;tbnid=vpQCL-iKvaLokM:&amp;imgrefurl=http://emplea.universia.es/informacion/ya_trabajo/tu_empresa/&amp;docid=_LoGrqyuF_BASM&amp;imgurl=http://emplea.universia.es/informacion/images/yatrabajo/F2.jpg&amp;w=1300&amp;h</a:t>
            </a:r>
          </a:p>
        </p:txBody>
      </p:sp>
    </p:spTree>
    <p:extLst>
      <p:ext uri="{BB962C8B-B14F-4D97-AF65-F5344CB8AC3E}">
        <p14:creationId xmlns:p14="http://schemas.microsoft.com/office/powerpoint/2010/main" val="39828677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1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apositiva presentación capítulos">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7463"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3 Rectángulo"/>
          <p:cNvSpPr/>
          <p:nvPr/>
        </p:nvSpPr>
        <p:spPr>
          <a:xfrm>
            <a:off x="-36513" y="2201863"/>
            <a:ext cx="9180513" cy="10890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sp>
        <p:nvSpPr>
          <p:cNvPr id="5" name="4 CuadroTexto"/>
          <p:cNvSpPr txBox="1"/>
          <p:nvPr/>
        </p:nvSpPr>
        <p:spPr>
          <a:xfrm>
            <a:off x="1643063" y="4298950"/>
            <a:ext cx="6259512" cy="44608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hangingPunct="0">
              <a:spcBef>
                <a:spcPct val="20000"/>
              </a:spcBef>
              <a:defRPr/>
            </a:pPr>
            <a:endParaRPr lang="es-CO" b="1" cap="all" dirty="0">
              <a:ln w="0"/>
              <a:solidFill>
                <a:schemeClr val="accent1">
                  <a:lumMod val="50000"/>
                </a:schemeClr>
              </a:solidFill>
              <a:effectLst>
                <a:reflection blurRad="12700" stA="50000" endPos="50000" dist="5000" dir="5400000" sy="-100000" rotWithShape="0"/>
              </a:effectLst>
              <a:cs typeface="+mn-cs"/>
            </a:endParaRPr>
          </a:p>
        </p:txBody>
      </p:sp>
      <p:pic>
        <p:nvPicPr>
          <p:cNvPr id="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title="Haga clic para agregar título o tema"/>
          <p:cNvSpPr>
            <a:spLocks noGrp="1" noChangeArrowheads="1"/>
          </p:cNvSpPr>
          <p:nvPr>
            <p:ph type="ctrTitle"/>
          </p:nvPr>
        </p:nvSpPr>
        <p:spPr>
          <a:xfrm>
            <a:off x="684228" y="2137420"/>
            <a:ext cx="8280260" cy="1124686"/>
          </a:xfrm>
          <a:prstGeom prst="rect">
            <a:avLst/>
          </a:prstGeom>
        </p:spPr>
        <p:txBody>
          <a:bodyPr>
            <a:noAutofit/>
          </a:bodyPr>
          <a:lstStyle>
            <a:lvl1pPr marL="0" marR="0" indent="0" algn="r" defTabSz="914400" rtl="0" eaLnBrk="0" fontAlgn="base" latinLnBrk="0" hangingPunct="0">
              <a:lnSpc>
                <a:spcPct val="100000"/>
              </a:lnSpc>
              <a:spcBef>
                <a:spcPct val="0"/>
              </a:spcBef>
              <a:spcAft>
                <a:spcPct val="0"/>
              </a:spcAft>
              <a:buClrTx/>
              <a:buSzTx/>
              <a:buFontTx/>
              <a:buNone/>
              <a:tabLst/>
              <a:defRPr sz="4000">
                <a:solidFill>
                  <a:schemeClr val="bg1"/>
                </a:solidFill>
                <a:effectLst>
                  <a:outerShdw blurRad="38100" dist="38100" dir="2700000" algn="tl">
                    <a:srgbClr val="000000">
                      <a:alpha val="43137"/>
                    </a:srgbClr>
                  </a:outerShdw>
                </a:effectLst>
              </a:defRPr>
            </a:lvl1pPr>
          </a:lstStyle>
          <a:p>
            <a:r>
              <a:rPr lang="es-ES"/>
              <a:t>Haga clic para modificar el estilo de título del patrón</a:t>
            </a:r>
            <a:endParaRPr lang="es-ES" dirty="0"/>
          </a:p>
        </p:txBody>
      </p:sp>
      <p:sp>
        <p:nvSpPr>
          <p:cNvPr id="9" name="16 Marcador de número de diapositiva"/>
          <p:cNvSpPr>
            <a:spLocks noGrp="1"/>
          </p:cNvSpPr>
          <p:nvPr>
            <p:ph type="sldNum" sz="quarter" idx="10"/>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C7869FFF-0288-4B42-9B48-50D4626F0A8E}" type="slidenum">
              <a:rPr lang="es-ES_tradnl" smtClean="0"/>
              <a:pPr>
                <a:defRPr/>
              </a:pPr>
              <a:t>‹Nº›</a:t>
            </a:fld>
            <a:endParaRPr lang="es-ES_tradnl" dirty="0"/>
          </a:p>
        </p:txBody>
      </p:sp>
    </p:spTree>
    <p:extLst>
      <p:ext uri="{BB962C8B-B14F-4D97-AF65-F5344CB8AC3E}">
        <p14:creationId xmlns:p14="http://schemas.microsoft.com/office/powerpoint/2010/main" val="327799499"/>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Diapositiva presentación capítulos">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7463"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3 Rectángulo"/>
          <p:cNvSpPr/>
          <p:nvPr/>
        </p:nvSpPr>
        <p:spPr>
          <a:xfrm>
            <a:off x="-36513" y="2201863"/>
            <a:ext cx="9180513" cy="10890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sp>
        <p:nvSpPr>
          <p:cNvPr id="5" name="4 CuadroTexto"/>
          <p:cNvSpPr txBox="1"/>
          <p:nvPr/>
        </p:nvSpPr>
        <p:spPr>
          <a:xfrm>
            <a:off x="1643063" y="4298950"/>
            <a:ext cx="6259512" cy="44608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hangingPunct="0">
              <a:spcBef>
                <a:spcPct val="20000"/>
              </a:spcBef>
              <a:defRPr/>
            </a:pPr>
            <a:endParaRPr lang="es-CO" b="1" cap="all" dirty="0">
              <a:ln w="0"/>
              <a:solidFill>
                <a:schemeClr val="accent1">
                  <a:lumMod val="50000"/>
                </a:schemeClr>
              </a:solidFill>
              <a:effectLst>
                <a:reflection blurRad="12700" stA="50000" endPos="50000" dist="5000" dir="5400000" sy="-100000" rotWithShape="0"/>
              </a:effectLst>
              <a:cs typeface="+mn-cs"/>
            </a:endParaRPr>
          </a:p>
        </p:txBody>
      </p:sp>
      <p:pic>
        <p:nvPicPr>
          <p:cNvPr id="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title="Haga clic para agregar título o tema"/>
          <p:cNvSpPr>
            <a:spLocks noGrp="1" noChangeArrowheads="1"/>
          </p:cNvSpPr>
          <p:nvPr>
            <p:ph type="ctrTitle"/>
          </p:nvPr>
        </p:nvSpPr>
        <p:spPr>
          <a:xfrm>
            <a:off x="684228" y="2137420"/>
            <a:ext cx="8280260" cy="1124686"/>
          </a:xfrm>
          <a:prstGeom prst="rect">
            <a:avLst/>
          </a:prstGeom>
        </p:spPr>
        <p:txBody>
          <a:bodyPr>
            <a:noAutofit/>
          </a:bodyPr>
          <a:lstStyle>
            <a:lvl1pPr marL="0" marR="0" indent="0" algn="r" defTabSz="914400" rtl="0" eaLnBrk="0" fontAlgn="base" latinLnBrk="0" hangingPunct="0">
              <a:lnSpc>
                <a:spcPct val="100000"/>
              </a:lnSpc>
              <a:spcBef>
                <a:spcPct val="0"/>
              </a:spcBef>
              <a:spcAft>
                <a:spcPct val="0"/>
              </a:spcAft>
              <a:buClrTx/>
              <a:buSzTx/>
              <a:buFontTx/>
              <a:buNone/>
              <a:tabLst/>
              <a:defRPr sz="4000">
                <a:solidFill>
                  <a:schemeClr val="bg1"/>
                </a:solidFill>
                <a:effectLst>
                  <a:outerShdw blurRad="38100" dist="38100" dir="2700000" algn="tl">
                    <a:srgbClr val="000000">
                      <a:alpha val="43137"/>
                    </a:srgbClr>
                  </a:outerShdw>
                </a:effectLst>
              </a:defRPr>
            </a:lvl1pPr>
          </a:lstStyle>
          <a:p>
            <a:r>
              <a:rPr lang="es-ES"/>
              <a:t>Haga clic para modificar el estilo de título del patrón</a:t>
            </a:r>
            <a:endParaRPr lang="es-ES" dirty="0"/>
          </a:p>
        </p:txBody>
      </p:sp>
      <p:sp>
        <p:nvSpPr>
          <p:cNvPr id="9" name="16 Marcador de número de diapositiva"/>
          <p:cNvSpPr>
            <a:spLocks noGrp="1"/>
          </p:cNvSpPr>
          <p:nvPr>
            <p:ph type="sldNum" sz="quarter" idx="10"/>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C7869FFF-0288-4B42-9B48-50D4626F0A8E}" type="slidenum">
              <a:rPr lang="es-ES_tradnl"/>
              <a:pPr>
                <a:defRPr/>
              </a:pPr>
              <a:t>‹Nº›</a:t>
            </a:fld>
            <a:endParaRPr lang="es-ES_tradnl" dirty="0"/>
          </a:p>
        </p:txBody>
      </p:sp>
    </p:spTree>
    <p:extLst>
      <p:ext uri="{BB962C8B-B14F-4D97-AF65-F5344CB8AC3E}">
        <p14:creationId xmlns:p14="http://schemas.microsoft.com/office/powerpoint/2010/main" val="327799499"/>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Diapositiva Títulos">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1588"/>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3 Rectángulo"/>
          <p:cNvSpPr/>
          <p:nvPr/>
        </p:nvSpPr>
        <p:spPr>
          <a:xfrm>
            <a:off x="4427538" y="2190750"/>
            <a:ext cx="4716462" cy="1100138"/>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pic>
        <p:nvPicPr>
          <p:cNvPr id="5"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3" y="5018088"/>
            <a:ext cx="1279525"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018088"/>
            <a:ext cx="1379538"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110163"/>
            <a:ext cx="4445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p:cNvSpPr>
            <a:spLocks noGrp="1" noChangeArrowheads="1"/>
          </p:cNvSpPr>
          <p:nvPr>
            <p:ph type="ctrTitle"/>
          </p:nvPr>
        </p:nvSpPr>
        <p:spPr>
          <a:xfrm>
            <a:off x="4644008" y="2171582"/>
            <a:ext cx="4320480" cy="1089771"/>
          </a:xfrm>
          <a:prstGeom prst="rect">
            <a:avLst/>
          </a:prstGeom>
        </p:spPr>
        <p:txBody>
          <a:bodyPr/>
          <a:lstStyle>
            <a:lvl1pPr algn="r">
              <a:defRPr sz="3200">
                <a:solidFill>
                  <a:schemeClr val="bg1"/>
                </a:solidFill>
              </a:defRPr>
            </a:lvl1pPr>
          </a:lstStyle>
          <a:p>
            <a:r>
              <a:rPr lang="es-ES"/>
              <a:t>Haga clic para modificar el estilo de título del patrón</a:t>
            </a:r>
            <a:endParaRPr lang="es-ES" dirty="0"/>
          </a:p>
        </p:txBody>
      </p:sp>
      <p:sp>
        <p:nvSpPr>
          <p:cNvPr id="8" name="16 Marcador de número de diapositiva"/>
          <p:cNvSpPr>
            <a:spLocks noGrp="1"/>
          </p:cNvSpPr>
          <p:nvPr>
            <p:ph type="sldNum" sz="quarter" idx="10"/>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15FC7ED5-B70B-4713-AB14-8CEE19627820}" type="slidenum">
              <a:rPr lang="es-ES_tradnl"/>
              <a:pPr>
                <a:defRPr/>
              </a:pPr>
              <a:t>‹Nº›</a:t>
            </a:fld>
            <a:endParaRPr lang="es-ES_tradnl" dirty="0"/>
          </a:p>
        </p:txBody>
      </p:sp>
    </p:spTree>
    <p:extLst>
      <p:ext uri="{BB962C8B-B14F-4D97-AF65-F5344CB8AC3E}">
        <p14:creationId xmlns:p14="http://schemas.microsoft.com/office/powerpoint/2010/main" val="656901623"/>
      </p:ext>
    </p:extLst>
  </p:cSld>
  <p:clrMapOvr>
    <a:masterClrMapping/>
  </p:clrMapOvr>
  <p:transition spd="slow">
    <p:pull/>
  </p:transition>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_Diapositiva Cuerpo de texto">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1588"/>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4 Rectángulo"/>
          <p:cNvSpPr/>
          <p:nvPr/>
        </p:nvSpPr>
        <p:spPr>
          <a:xfrm>
            <a:off x="-28575" y="2497138"/>
            <a:ext cx="2070100" cy="10890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800">
              <a:solidFill>
                <a:srgbClr val="008080"/>
              </a:solidFill>
            </a:endParaRPr>
          </a:p>
        </p:txBody>
      </p:sp>
      <p:pic>
        <p:nvPicPr>
          <p:cNvPr id="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texto"/>
          <p:cNvSpPr>
            <a:spLocks noGrp="1"/>
          </p:cNvSpPr>
          <p:nvPr>
            <p:ph type="body" sz="quarter" idx="17"/>
          </p:nvPr>
        </p:nvSpPr>
        <p:spPr>
          <a:xfrm>
            <a:off x="2195736" y="157427"/>
            <a:ext cx="6697439" cy="4919927"/>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311298" name="Rectangle 2"/>
          <p:cNvSpPr>
            <a:spLocks noGrp="1" noChangeArrowheads="1"/>
          </p:cNvSpPr>
          <p:nvPr>
            <p:ph type="ctrTitle"/>
          </p:nvPr>
        </p:nvSpPr>
        <p:spPr>
          <a:xfrm>
            <a:off x="-28575" y="2617473"/>
            <a:ext cx="1720850" cy="738767"/>
          </a:xfrm>
          <a:prstGeom prst="rect">
            <a:avLst/>
          </a:prstGeom>
        </p:spPr>
        <p:txBody>
          <a:bodyPr/>
          <a:lstStyle>
            <a:lvl1pPr algn="ctr">
              <a:defRPr sz="1800" baseline="0">
                <a:solidFill>
                  <a:schemeClr val="bg1"/>
                </a:solidFill>
              </a:defRPr>
            </a:lvl1pPr>
          </a:lstStyle>
          <a:p>
            <a:r>
              <a:rPr lang="es-ES"/>
              <a:t>Haga clic para modificar el estilo de título del patrón</a:t>
            </a:r>
            <a:endParaRPr lang="es-ES" dirty="0"/>
          </a:p>
        </p:txBody>
      </p:sp>
      <p:sp>
        <p:nvSpPr>
          <p:cNvPr id="9" name="16 Marcador de número de diapositiva"/>
          <p:cNvSpPr>
            <a:spLocks noGrp="1"/>
          </p:cNvSpPr>
          <p:nvPr>
            <p:ph type="sldNum" sz="quarter" idx="18"/>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AEB14108-B812-43B4-9694-255BBB9249A7}" type="slidenum">
              <a:rPr lang="es-ES_tradnl"/>
              <a:pPr>
                <a:defRPr/>
              </a:pPr>
              <a:t>‹Nº›</a:t>
            </a:fld>
            <a:endParaRPr lang="es-ES_tradnl" dirty="0"/>
          </a:p>
        </p:txBody>
      </p:sp>
    </p:spTree>
    <p:extLst>
      <p:ext uri="{BB962C8B-B14F-4D97-AF65-F5344CB8AC3E}">
        <p14:creationId xmlns:p14="http://schemas.microsoft.com/office/powerpoint/2010/main" val="1495763901"/>
      </p:ext>
    </p:extLst>
  </p:cSld>
  <p:clrMapOvr>
    <a:masterClrMapping/>
  </p:clrMapOvr>
  <p:transition/>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5_Diapositiva imagén y texto">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588" y="1588"/>
            <a:ext cx="9151937"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6 Rectángulo"/>
          <p:cNvSpPr/>
          <p:nvPr/>
        </p:nvSpPr>
        <p:spPr>
          <a:xfrm>
            <a:off x="1588" y="704850"/>
            <a:ext cx="4641850" cy="420688"/>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pic>
        <p:nvPicPr>
          <p:cNvPr id="8"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posición de imagen"/>
          <p:cNvSpPr>
            <a:spLocks noGrp="1"/>
          </p:cNvSpPr>
          <p:nvPr>
            <p:ph type="pic" sz="quarter" idx="17"/>
          </p:nvPr>
        </p:nvSpPr>
        <p:spPr>
          <a:xfrm>
            <a:off x="31597" y="1537354"/>
            <a:ext cx="4572000" cy="3540001"/>
          </a:xfrm>
          <a:prstGeom prst="rect">
            <a:avLst/>
          </a:prstGeom>
        </p:spPr>
        <p:txBody>
          <a:bodyPr/>
          <a:lstStyle/>
          <a:p>
            <a:pPr lvl="0"/>
            <a:r>
              <a:rPr lang="es-ES" noProof="0"/>
              <a:t>Haga clic en el icono para agregar una imagen</a:t>
            </a:r>
          </a:p>
        </p:txBody>
      </p:sp>
      <p:sp>
        <p:nvSpPr>
          <p:cNvPr id="16" name="15 Marcador de texto"/>
          <p:cNvSpPr>
            <a:spLocks noGrp="1"/>
          </p:cNvSpPr>
          <p:nvPr>
            <p:ph type="body" sz="quarter" idx="18"/>
          </p:nvPr>
        </p:nvSpPr>
        <p:spPr>
          <a:xfrm>
            <a:off x="4788025" y="157428"/>
            <a:ext cx="4105151" cy="4919927"/>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311298" name="Rectangle 2"/>
          <p:cNvSpPr>
            <a:spLocks noGrp="1" noChangeArrowheads="1"/>
          </p:cNvSpPr>
          <p:nvPr>
            <p:ph type="ctrTitle"/>
          </p:nvPr>
        </p:nvSpPr>
        <p:spPr>
          <a:xfrm>
            <a:off x="35496" y="696246"/>
            <a:ext cx="4553257" cy="541075"/>
          </a:xfrm>
          <a:prstGeom prst="rect">
            <a:avLst/>
          </a:prstGeom>
        </p:spPr>
        <p:txBody>
          <a:bodyPr/>
          <a:lstStyle>
            <a:lvl1pPr algn="l">
              <a:defRPr sz="2000" baseline="0">
                <a:solidFill>
                  <a:schemeClr val="bg1"/>
                </a:solidFill>
              </a:defRPr>
            </a:lvl1pPr>
          </a:lstStyle>
          <a:p>
            <a:r>
              <a:rPr lang="es-ES"/>
              <a:t>Haga clic para modificar el estilo de título del patrón</a:t>
            </a:r>
            <a:endParaRPr lang="es-ES" dirty="0"/>
          </a:p>
        </p:txBody>
      </p:sp>
      <p:sp>
        <p:nvSpPr>
          <p:cNvPr id="4" name="3 Marcador de texto"/>
          <p:cNvSpPr>
            <a:spLocks noGrp="1"/>
          </p:cNvSpPr>
          <p:nvPr>
            <p:ph type="body" sz="quarter" idx="19"/>
          </p:nvPr>
        </p:nvSpPr>
        <p:spPr>
          <a:xfrm>
            <a:off x="611561" y="1297782"/>
            <a:ext cx="3965203" cy="119558"/>
          </a:xfrm>
          <a:prstGeom prst="rect">
            <a:avLst/>
          </a:prstGeom>
        </p:spPr>
        <p:txBody>
          <a:bodyPr/>
          <a:lstStyle>
            <a:lvl1pPr marL="0" indent="0" algn="r">
              <a:buNone/>
              <a:defRPr sz="1000">
                <a:solidFill>
                  <a:schemeClr val="bg1">
                    <a:lumMod val="50000"/>
                  </a:schemeClr>
                </a:solidFill>
              </a:defRPr>
            </a:lvl1pPr>
            <a:lvl2pPr>
              <a:defRPr sz="1000"/>
            </a:lvl2pPr>
            <a:lvl3pPr>
              <a:defRPr sz="900"/>
            </a:lvl3pPr>
            <a:lvl4pPr>
              <a:defRPr sz="800"/>
            </a:lvl4pPr>
            <a:lvl5pPr>
              <a:defRPr sz="800"/>
            </a:lvl5pPr>
          </a:lstStyle>
          <a:p>
            <a:pPr lvl="0"/>
            <a:r>
              <a:rPr lang="es-ES"/>
              <a:t>Haga clic para modificar el estilo de texto del patrón</a:t>
            </a:r>
          </a:p>
        </p:txBody>
      </p:sp>
      <p:sp>
        <p:nvSpPr>
          <p:cNvPr id="11" name="16 Marcador de número de diapositiva"/>
          <p:cNvSpPr>
            <a:spLocks noGrp="1"/>
          </p:cNvSpPr>
          <p:nvPr>
            <p:ph type="sldNum" sz="quarter" idx="20"/>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E62E73D8-C032-4162-A7A3-B67F3E4AEECD}" type="slidenum">
              <a:rPr lang="es-ES_tradnl"/>
              <a:pPr>
                <a:defRPr/>
              </a:pPr>
              <a:t>‹Nº›</a:t>
            </a:fld>
            <a:endParaRPr lang="es-ES_tradnl" dirty="0"/>
          </a:p>
        </p:txBody>
      </p:sp>
    </p:spTree>
    <p:extLst>
      <p:ext uri="{BB962C8B-B14F-4D97-AF65-F5344CB8AC3E}">
        <p14:creationId xmlns:p14="http://schemas.microsoft.com/office/powerpoint/2010/main" val="287698038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4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5"/>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18" y="97194"/>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1000">
                <a:solidFill>
                  <a:schemeClr val="bg1">
                    <a:lumMod val="50000"/>
                  </a:schemeClr>
                </a:solidFill>
              </a:defRPr>
            </a:lvl1pPr>
            <a:lvl2pPr>
              <a:defRPr sz="1100"/>
            </a:lvl2pPr>
            <a:lvl3pPr>
              <a:defRPr sz="1050"/>
            </a:lvl3pPr>
            <a:lvl4pPr>
              <a:defRPr sz="1000"/>
            </a:lvl4pPr>
            <a:lvl5pPr>
              <a:defRPr sz="1000"/>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43C90015-E53F-4BB5-B32F-A8BBF929A985}" type="slidenum">
              <a:rPr lang="es-ES_tradnl"/>
              <a:pPr>
                <a:defRPr/>
              </a:pPr>
              <a:t>‹Nº›</a:t>
            </a:fld>
            <a:endParaRPr lang="es-ES_tradnl" dirty="0"/>
          </a:p>
        </p:txBody>
      </p:sp>
    </p:spTree>
    <p:extLst>
      <p:ext uri="{BB962C8B-B14F-4D97-AF65-F5344CB8AC3E}">
        <p14:creationId xmlns:p14="http://schemas.microsoft.com/office/powerpoint/2010/main" val="3824013167"/>
      </p:ext>
    </p:extLst>
  </p:cSld>
  <p:clrMapOvr>
    <a:masterClrMapping/>
  </p:clrMapOvr>
  <p:transition spd="slow">
    <p:split orient="vert"/>
  </p:transition>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6_Diapositiva Gráfico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5"/>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pic>
        <p:nvPicPr>
          <p:cNvPr id="8"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p:cNvSpPr>
            <a:spLocks noGrp="1" noChangeArrowheads="1"/>
          </p:cNvSpPr>
          <p:nvPr>
            <p:ph type="ctrTitle"/>
          </p:nvPr>
        </p:nvSpPr>
        <p:spPr>
          <a:xfrm>
            <a:off x="150218" y="97194"/>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
        <p:nvSpPr>
          <p:cNvPr id="3" name="2 Marcador de SmartArt"/>
          <p:cNvSpPr>
            <a:spLocks noGrp="1"/>
          </p:cNvSpPr>
          <p:nvPr>
            <p:ph type="dgm" sz="quarter" idx="13"/>
          </p:nvPr>
        </p:nvSpPr>
        <p:spPr>
          <a:xfrm>
            <a:off x="150814" y="1117865"/>
            <a:ext cx="8885237" cy="3959489"/>
          </a:xfrm>
          <a:prstGeom prst="rect">
            <a:avLst/>
          </a:prstGeom>
        </p:spPr>
        <p:txBody>
          <a:bodyPr/>
          <a:lstStyle/>
          <a:p>
            <a:pPr lvl="0"/>
            <a:r>
              <a:rPr lang="es-ES" noProof="0"/>
              <a:t>Haga clic en el icono para agregar un elemento gráfico SmartArt</a:t>
            </a:r>
            <a:endParaRPr lang="es-ES" noProof="0" dirty="0"/>
          </a:p>
        </p:txBody>
      </p:sp>
      <p:sp>
        <p:nvSpPr>
          <p:cNvPr id="7" name="6 Marcador de texto"/>
          <p:cNvSpPr>
            <a:spLocks noGrp="1"/>
          </p:cNvSpPr>
          <p:nvPr>
            <p:ph type="body" sz="quarter" idx="14"/>
          </p:nvPr>
        </p:nvSpPr>
        <p:spPr>
          <a:xfrm>
            <a:off x="150813" y="5119688"/>
            <a:ext cx="5448300" cy="177767"/>
          </a:xfrm>
          <a:prstGeom prst="rect">
            <a:avLst/>
          </a:prstGeom>
        </p:spPr>
        <p:txBody>
          <a:bodyPr/>
          <a:lstStyle>
            <a:lvl1pPr marL="0" indent="0">
              <a:buNone/>
              <a:defRPr sz="1200" baseline="0">
                <a:solidFill>
                  <a:schemeClr val="bg1">
                    <a:lumMod val="50000"/>
                  </a:schemeClr>
                </a:solidFill>
              </a:defRPr>
            </a:lvl1pPr>
            <a:lvl2pPr>
              <a:defRPr sz="1100">
                <a:solidFill>
                  <a:schemeClr val="bg1">
                    <a:lumMod val="50000"/>
                  </a:schemeClr>
                </a:solidFill>
              </a:defRPr>
            </a:lvl2pPr>
            <a:lvl3pPr>
              <a:defRPr sz="105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es-ES"/>
              <a:t>Haga clic para modificar el estilo de texto del patrón</a:t>
            </a:r>
          </a:p>
        </p:txBody>
      </p:sp>
      <p:sp>
        <p:nvSpPr>
          <p:cNvPr id="11" name="16 Marcador de número de diapositiva"/>
          <p:cNvSpPr>
            <a:spLocks noGrp="1"/>
          </p:cNvSpPr>
          <p:nvPr>
            <p:ph type="sldNum" sz="quarter" idx="15"/>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2726CD8E-2BE6-470A-9FB2-8B6638B65506}" type="slidenum">
              <a:rPr lang="es-ES_tradnl"/>
              <a:pPr>
                <a:defRPr/>
              </a:pPr>
              <a:t>‹Nº›</a:t>
            </a:fld>
            <a:endParaRPr lang="es-ES_tradnl" dirty="0"/>
          </a:p>
        </p:txBody>
      </p:sp>
    </p:spTree>
    <p:extLst>
      <p:ext uri="{BB962C8B-B14F-4D97-AF65-F5344CB8AC3E}">
        <p14:creationId xmlns:p14="http://schemas.microsoft.com/office/powerpoint/2010/main" val="1880341226"/>
      </p:ext>
    </p:extLst>
  </p:cSld>
  <p:clrMapOvr>
    <a:masterClrMapping/>
  </p:clrMapOvr>
  <p:transition spd="slow">
    <p:split orient="vert"/>
  </p:transition>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7_Diapositiva Gráficos">
    <p:spTree>
      <p:nvGrpSpPr>
        <p:cNvPr id="1" name=""/>
        <p:cNvGrpSpPr/>
        <p:nvPr/>
      </p:nvGrpSpPr>
      <p:grpSpPr>
        <a:xfrm>
          <a:off x="0" y="0"/>
          <a:ext cx="0" cy="0"/>
          <a:chOff x="0" y="0"/>
          <a:chExt cx="0" cy="0"/>
        </a:xfrm>
      </p:grpSpPr>
      <p:sp>
        <p:nvSpPr>
          <p:cNvPr id="2" name="1 Rectángulo"/>
          <p:cNvSpPr/>
          <p:nvPr/>
        </p:nvSpPr>
        <p:spPr>
          <a:xfrm>
            <a:off x="0" y="2376488"/>
            <a:ext cx="9144000" cy="3221037"/>
          </a:xfrm>
          <a:prstGeom prst="rect">
            <a:avLst/>
          </a:prstGeom>
          <a:solidFill>
            <a:srgbClr val="00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0" hangingPunct="0">
              <a:spcBef>
                <a:spcPct val="20000"/>
              </a:spcBef>
              <a:defRPr/>
            </a:pPr>
            <a:endParaRPr lang="es-ES" dirty="0"/>
          </a:p>
        </p:txBody>
      </p:sp>
      <p:pic>
        <p:nvPicPr>
          <p:cNvPr id="3" name="Picture 2" descr="F:\CONTADURIA\CONTADURIA 2015\4. ABRIL\SERVICIO EN LINEA\servicios en linea 1-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55113"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Rectángulo"/>
          <p:cNvSpPr>
            <a:spLocks noChangeArrowheads="1"/>
          </p:cNvSpPr>
          <p:nvPr/>
        </p:nvSpPr>
        <p:spPr bwMode="auto">
          <a:xfrm>
            <a:off x="468313" y="2417763"/>
            <a:ext cx="8424862" cy="324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r>
              <a:rPr lang="es-ES" altLang="es-CO" sz="1800">
                <a:solidFill>
                  <a:schemeClr val="bg1"/>
                </a:solidFill>
                <a:latin typeface="Calibri Light" pitchFamily="34" charset="0"/>
              </a:rPr>
              <a:t>1. Boletín de Deudores Morosos del Estado (BDME)</a:t>
            </a:r>
          </a:p>
          <a:p>
            <a:r>
              <a:rPr lang="es-ES" altLang="es-CO" sz="1800">
                <a:solidFill>
                  <a:schemeClr val="bg1"/>
                </a:solidFill>
                <a:latin typeface="Calibri Light" pitchFamily="34" charset="0"/>
              </a:rPr>
              <a:t>2. Información financiera, económica, social y ambiental</a:t>
            </a:r>
          </a:p>
          <a:p>
            <a:r>
              <a:rPr lang="es-ES" altLang="es-CO" sz="1800">
                <a:solidFill>
                  <a:schemeClr val="bg1"/>
                </a:solidFill>
                <a:latin typeface="Calibri Light" pitchFamily="34" charset="0"/>
              </a:rPr>
              <a:t>3. Normatividad contable pública</a:t>
            </a:r>
          </a:p>
          <a:p>
            <a:r>
              <a:rPr lang="es-ES" altLang="es-CO" sz="1800">
                <a:solidFill>
                  <a:schemeClr val="bg1"/>
                </a:solidFill>
                <a:latin typeface="Calibri Light" pitchFamily="34" charset="0"/>
              </a:rPr>
              <a:t>4. Asistencia y apoyo técnico</a:t>
            </a:r>
          </a:p>
          <a:p>
            <a:r>
              <a:rPr lang="es-ES" altLang="es-CO" sz="1800">
                <a:solidFill>
                  <a:schemeClr val="bg1"/>
                </a:solidFill>
                <a:latin typeface="Calibri Light" pitchFamily="34" charset="0"/>
              </a:rPr>
              <a:t>5. Solicitud de asignación de código institucional para el envío de la información financiera, económica, social y ambiental</a:t>
            </a:r>
          </a:p>
          <a:p>
            <a:r>
              <a:rPr lang="es-ES" altLang="es-CO" sz="1800">
                <a:solidFill>
                  <a:schemeClr val="bg1"/>
                </a:solidFill>
                <a:latin typeface="Calibri Light" pitchFamily="34" charset="0"/>
              </a:rPr>
              <a:t>6. Constancias de remisión e inclusión de la información financiera, económica social y ambiental de las entidades en la base de datos de la Contaduría General de la Nación</a:t>
            </a:r>
          </a:p>
          <a:p>
            <a:r>
              <a:rPr lang="es-ES" altLang="es-CO" sz="1800">
                <a:solidFill>
                  <a:schemeClr val="bg1"/>
                </a:solidFill>
                <a:latin typeface="Calibri Light" pitchFamily="34" charset="0"/>
              </a:rPr>
              <a:t>7. Emisión de conceptos y soluciones de consultas</a:t>
            </a:r>
          </a:p>
          <a:p>
            <a:r>
              <a:rPr lang="es-ES" altLang="es-CO" sz="1800">
                <a:solidFill>
                  <a:schemeClr val="bg1"/>
                </a:solidFill>
                <a:latin typeface="Calibri Light" pitchFamily="34" charset="0"/>
              </a:rPr>
              <a:t>8. Solicitudes específicas de capacitación</a:t>
            </a:r>
          </a:p>
        </p:txBody>
      </p:sp>
      <p:sp>
        <p:nvSpPr>
          <p:cNvPr id="5" name="11 CuadroTexto"/>
          <p:cNvSpPr txBox="1">
            <a:spLocks noChangeArrowheads="1"/>
          </p:cNvSpPr>
          <p:nvPr/>
        </p:nvSpPr>
        <p:spPr bwMode="auto">
          <a:xfrm>
            <a:off x="119063" y="5526088"/>
            <a:ext cx="29273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r>
              <a:rPr lang="es-ES" altLang="es-CO" sz="1000"/>
              <a:t>Cuentas Claras, Estado Transparente</a:t>
            </a:r>
          </a:p>
        </p:txBody>
      </p:sp>
      <p:sp>
        <p:nvSpPr>
          <p:cNvPr id="6" name="12 CuadroTexto"/>
          <p:cNvSpPr txBox="1">
            <a:spLocks noChangeArrowheads="1"/>
          </p:cNvSpPr>
          <p:nvPr/>
        </p:nvSpPr>
        <p:spPr bwMode="auto">
          <a:xfrm>
            <a:off x="7380288" y="5521325"/>
            <a:ext cx="22320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r>
              <a:rPr lang="es-ES" altLang="es-CO" sz="1000"/>
              <a:t>www.contaduria.gov.co</a:t>
            </a:r>
          </a:p>
        </p:txBody>
      </p:sp>
    </p:spTree>
    <p:extLst>
      <p:ext uri="{BB962C8B-B14F-4D97-AF65-F5344CB8AC3E}">
        <p14:creationId xmlns:p14="http://schemas.microsoft.com/office/powerpoint/2010/main" val="353786091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1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30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anim calcmode="lin" valueType="num">
                                      <p:cBhvr>
                                        <p:cTn id="13"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2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5000"/>
                            </p:stCondLst>
                            <p:childTnLst>
                              <p:par>
                                <p:cTn id="16" presetID="47" presetClass="entr" presetSubtype="0" fill="hold" nodeType="afterEffect">
                                  <p:stCondLst>
                                    <p:cond delay="200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2000"/>
                                        <p:tgtEl>
                                          <p:spTgt spid="4">
                                            <p:txEl>
                                              <p:pRg st="2" end="2"/>
                                            </p:txEl>
                                          </p:spTgt>
                                        </p:tgtEl>
                                      </p:cBhvr>
                                    </p:animEffect>
                                    <p:anim calcmode="lin" valueType="num">
                                      <p:cBhvr>
                                        <p:cTn id="19"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0" dur="2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1" fill="hold">
                            <p:stCondLst>
                              <p:cond delay="9000"/>
                            </p:stCondLst>
                            <p:childTnLst>
                              <p:par>
                                <p:cTn id="22" presetID="47" presetClass="entr" presetSubtype="0" fill="hold" nodeType="afterEffect">
                                  <p:stCondLst>
                                    <p:cond delay="200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1000"/>
                                        <p:tgtEl>
                                          <p:spTgt spid="4">
                                            <p:txEl>
                                              <p:pRg st="3" end="3"/>
                                            </p:txEl>
                                          </p:spTgt>
                                        </p:tgtEl>
                                      </p:cBhvr>
                                    </p:animEffect>
                                    <p:anim calcmode="lin" valueType="num">
                                      <p:cBhvr>
                                        <p:cTn id="2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27" fill="hold">
                            <p:stCondLst>
                              <p:cond delay="12000"/>
                            </p:stCondLst>
                            <p:childTnLst>
                              <p:par>
                                <p:cTn id="28" presetID="47" presetClass="entr" presetSubtype="0" fill="hold" nodeType="afterEffect">
                                  <p:stCondLst>
                                    <p:cond delay="200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fade">
                                      <p:cBhvr>
                                        <p:cTn id="30" dur="1000"/>
                                        <p:tgtEl>
                                          <p:spTgt spid="4">
                                            <p:txEl>
                                              <p:pRg st="4" end="4"/>
                                            </p:txEl>
                                          </p:spTgt>
                                        </p:tgtEl>
                                      </p:cBhvr>
                                    </p:animEffect>
                                    <p:anim calcmode="lin" valueType="num">
                                      <p:cBhvr>
                                        <p:cTn id="3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33" fill="hold">
                            <p:stCondLst>
                              <p:cond delay="15000"/>
                            </p:stCondLst>
                            <p:childTnLst>
                              <p:par>
                                <p:cTn id="34" presetID="42" presetClass="entr" presetSubtype="0" fill="hold" nodeType="afterEffect">
                                  <p:stCondLst>
                                    <p:cond delay="350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fade">
                                      <p:cBhvr>
                                        <p:cTn id="36" dur="1000"/>
                                        <p:tgtEl>
                                          <p:spTgt spid="4">
                                            <p:txEl>
                                              <p:pRg st="5" end="5"/>
                                            </p:txEl>
                                          </p:spTgt>
                                        </p:tgtEl>
                                      </p:cBhvr>
                                    </p:animEffect>
                                    <p:anim calcmode="lin" valueType="num">
                                      <p:cBhvr>
                                        <p:cTn id="3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19500"/>
                            </p:stCondLst>
                            <p:childTnLst>
                              <p:par>
                                <p:cTn id="40" presetID="42" presetClass="entr" presetSubtype="0" fill="hold" nodeType="afterEffect">
                                  <p:stCondLst>
                                    <p:cond delay="450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1000"/>
                                        <p:tgtEl>
                                          <p:spTgt spid="4">
                                            <p:txEl>
                                              <p:pRg st="6" end="6"/>
                                            </p:txEl>
                                          </p:spTgt>
                                        </p:tgtEl>
                                      </p:cBhvr>
                                    </p:animEffect>
                                    <p:anim calcmode="lin" valueType="num">
                                      <p:cBhvr>
                                        <p:cTn id="4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25000"/>
                            </p:stCondLst>
                            <p:childTnLst>
                              <p:par>
                                <p:cTn id="46" presetID="42" presetClass="entr" presetSubtype="0" fill="hold" nodeType="afterEffect">
                                  <p:stCondLst>
                                    <p:cond delay="2000"/>
                                  </p:stCondLst>
                                  <p:childTnLst>
                                    <p:set>
                                      <p:cBhvr>
                                        <p:cTn id="47" dur="1" fill="hold">
                                          <p:stCondLst>
                                            <p:cond delay="0"/>
                                          </p:stCondLst>
                                        </p:cTn>
                                        <p:tgtEl>
                                          <p:spTgt spid="4">
                                            <p:txEl>
                                              <p:pRg st="7" end="7"/>
                                            </p:txEl>
                                          </p:spTgt>
                                        </p:tgtEl>
                                        <p:attrNameLst>
                                          <p:attrName>style.visibility</p:attrName>
                                        </p:attrNameLst>
                                      </p:cBhvr>
                                      <p:to>
                                        <p:strVal val="visible"/>
                                      </p:to>
                                    </p:set>
                                    <p:animEffect transition="in" filter="fade">
                                      <p:cBhvr>
                                        <p:cTn id="48" dur="1000"/>
                                        <p:tgtEl>
                                          <p:spTgt spid="4">
                                            <p:txEl>
                                              <p:pRg st="7" end="7"/>
                                            </p:txEl>
                                          </p:spTgt>
                                        </p:tgtEl>
                                      </p:cBhvr>
                                    </p:animEffect>
                                    <p:anim calcmode="lin" valueType="num">
                                      <p:cBhvr>
                                        <p:cTn id="4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7_Diapositiva despedida">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1113" y="-11113"/>
            <a:ext cx="9151937" cy="57150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95725" y="257175"/>
            <a:ext cx="1422400" cy="754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40488" y="-11113"/>
            <a:ext cx="2235200" cy="10985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11813" y="268288"/>
            <a:ext cx="630237"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Rectángulo"/>
          <p:cNvSpPr>
            <a:spLocks noChangeArrowheads="1"/>
          </p:cNvSpPr>
          <p:nvPr/>
        </p:nvSpPr>
        <p:spPr bwMode="auto">
          <a:xfrm>
            <a:off x="3081338" y="3044825"/>
            <a:ext cx="1881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cs typeface="+mn-cs"/>
              </a:rPr>
              <a:t> @</a:t>
            </a:r>
            <a:r>
              <a:rPr lang="es-ES" altLang="es-ES" sz="1400" b="1" dirty="0" err="1">
                <a:latin typeface="Calibri" pitchFamily="34" charset="0"/>
                <a:cs typeface="+mn-cs"/>
              </a:rPr>
              <a:t>Contaduria_CGN</a:t>
            </a:r>
            <a:endParaRPr lang="es-ES" altLang="es-ES" sz="1400" b="1" dirty="0">
              <a:latin typeface="Calibri" pitchFamily="34" charset="0"/>
              <a:cs typeface="+mn-cs"/>
            </a:endParaRPr>
          </a:p>
        </p:txBody>
      </p:sp>
      <p:sp>
        <p:nvSpPr>
          <p:cNvPr id="8" name="7 CuadroTexto"/>
          <p:cNvSpPr txBox="1">
            <a:spLocks noChangeArrowheads="1"/>
          </p:cNvSpPr>
          <p:nvPr/>
        </p:nvSpPr>
        <p:spPr bwMode="auto">
          <a:xfrm>
            <a:off x="419100" y="1717675"/>
            <a:ext cx="82851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Century Gothic" pitchFamily="34" charset="0"/>
                <a:cs typeface="Arial" charset="0"/>
              </a:defRPr>
            </a:lvl1pPr>
            <a:lvl2pPr marL="742950" indent="-285750">
              <a:defRPr b="1">
                <a:solidFill>
                  <a:schemeClr val="tx1"/>
                </a:solidFill>
                <a:latin typeface="Century Gothic" pitchFamily="34" charset="0"/>
                <a:cs typeface="Arial" charset="0"/>
              </a:defRPr>
            </a:lvl2pPr>
            <a:lvl3pPr marL="1143000" indent="-228600">
              <a:defRPr b="1">
                <a:solidFill>
                  <a:schemeClr val="tx1"/>
                </a:solidFill>
                <a:latin typeface="Century Gothic" pitchFamily="34" charset="0"/>
                <a:cs typeface="Arial" charset="0"/>
              </a:defRPr>
            </a:lvl3pPr>
            <a:lvl4pPr marL="1600200" indent="-228600">
              <a:defRPr b="1">
                <a:solidFill>
                  <a:schemeClr val="tx1"/>
                </a:solidFill>
                <a:latin typeface="Century Gothic" pitchFamily="34" charset="0"/>
                <a:cs typeface="Arial" charset="0"/>
              </a:defRPr>
            </a:lvl4pPr>
            <a:lvl5pPr marL="2057400" indent="-22860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0" hangingPunct="0">
              <a:spcBef>
                <a:spcPct val="20000"/>
              </a:spcBef>
              <a:defRPr/>
            </a:pPr>
            <a:r>
              <a:rPr lang="es-CO" altLang="es-CO" sz="3200" i="1" dirty="0">
                <a:latin typeface="Calibri" pitchFamily="34" charset="0"/>
              </a:rPr>
              <a:t>“POR PERMITIRNOS HACER PÚBLICO </a:t>
            </a:r>
          </a:p>
        </p:txBody>
      </p:sp>
      <p:sp>
        <p:nvSpPr>
          <p:cNvPr id="9" name="8 CuadroTexto"/>
          <p:cNvSpPr txBox="1"/>
          <p:nvPr/>
        </p:nvSpPr>
        <p:spPr>
          <a:xfrm>
            <a:off x="1542270" y="841276"/>
            <a:ext cx="5991717" cy="1107996"/>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fontAlgn="auto" hangingPunct="0">
              <a:spcBef>
                <a:spcPts val="0"/>
              </a:spcBef>
              <a:spcAft>
                <a:spcPts val="0"/>
              </a:spcAft>
              <a:defRPr/>
            </a:pPr>
            <a:r>
              <a:rPr lang="es-CO" sz="6600" kern="0" cap="all" dirty="0">
                <a:ln w="0"/>
                <a:solidFill>
                  <a:schemeClr val="accent1">
                    <a:lumMod val="50000"/>
                  </a:schemeClr>
                </a:solidFill>
                <a:effectLst>
                  <a:outerShdw blurRad="38100" dist="38100" dir="2700000" algn="tl">
                    <a:srgbClr val="000000">
                      <a:alpha val="43137"/>
                    </a:srgbClr>
                  </a:outerShdw>
                  <a:reflection stA="29000" endPos="43000" dir="5400000" sy="-100000" algn="bl" rotWithShape="0"/>
                </a:effectLst>
                <a:latin typeface="Calibri"/>
                <a:cs typeface="+mn-cs"/>
              </a:rPr>
              <a:t>G  r  a  c  i  a  s</a:t>
            </a:r>
          </a:p>
        </p:txBody>
      </p:sp>
      <p:pic>
        <p:nvPicPr>
          <p:cNvPr id="10" name="Picture 4" descr="http://www.ignition-mktg.com/wp-content/uploads/2014/07/Social-Media-Icons.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046538" y="4683125"/>
            <a:ext cx="5207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http://www.ignition-mktg.com/wp-content/uploads/2014/07/Social-Media-Icons.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527300" y="2974975"/>
            <a:ext cx="4857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http://www.ignition-mktg.com/wp-content/uploads/2014/07/Social-Media-Icons.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009900" y="3532188"/>
            <a:ext cx="49371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12 Imagen"/>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4757738" y="5035550"/>
            <a:ext cx="557212"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13 Rectángulo"/>
          <p:cNvSpPr>
            <a:spLocks noChangeArrowheads="1"/>
          </p:cNvSpPr>
          <p:nvPr/>
        </p:nvSpPr>
        <p:spPr bwMode="auto">
          <a:xfrm>
            <a:off x="3402013" y="2114550"/>
            <a:ext cx="23193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lgn="ctr" eaLnBrk="1" hangingPunct="1">
              <a:defRPr/>
            </a:pPr>
            <a:r>
              <a:rPr lang="es-CO" altLang="es-CO" sz="3200" b="1" i="1" dirty="0">
                <a:latin typeface="Calibri" pitchFamily="34" charset="0"/>
                <a:cs typeface="+mn-cs"/>
              </a:rPr>
              <a:t>LO</a:t>
            </a:r>
            <a:r>
              <a:rPr lang="es-CO" altLang="es-CO" sz="1800" i="1" dirty="0">
                <a:latin typeface="Calibri" pitchFamily="34" charset="0"/>
                <a:cs typeface="+mn-cs"/>
              </a:rPr>
              <a:t> </a:t>
            </a:r>
            <a:r>
              <a:rPr lang="es-CO" altLang="es-CO" sz="3200" b="1" i="1" dirty="0">
                <a:latin typeface="Calibri" pitchFamily="34" charset="0"/>
                <a:cs typeface="+mn-cs"/>
              </a:rPr>
              <a:t>PÚBLICO</a:t>
            </a:r>
            <a:r>
              <a:rPr lang="es-CO" altLang="es-CO" sz="1800" i="1" dirty="0">
                <a:latin typeface="Calibri" pitchFamily="34" charset="0"/>
                <a:cs typeface="+mn-cs"/>
              </a:rPr>
              <a:t> ”</a:t>
            </a:r>
          </a:p>
        </p:txBody>
      </p:sp>
      <p:sp>
        <p:nvSpPr>
          <p:cNvPr id="15" name="15 Rectángulo"/>
          <p:cNvSpPr>
            <a:spLocks noChangeArrowheads="1"/>
          </p:cNvSpPr>
          <p:nvPr/>
        </p:nvSpPr>
        <p:spPr bwMode="auto">
          <a:xfrm>
            <a:off x="3641725" y="3544888"/>
            <a:ext cx="1598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err="1">
                <a:latin typeface="Calibri" pitchFamily="34" charset="0"/>
                <a:cs typeface="+mn-cs"/>
              </a:rPr>
              <a:t>CGNOficial</a:t>
            </a:r>
            <a:endParaRPr lang="es-ES" altLang="es-ES" sz="1400" b="1" dirty="0">
              <a:latin typeface="Calibri" pitchFamily="34" charset="0"/>
              <a:cs typeface="+mn-cs"/>
            </a:endParaRPr>
          </a:p>
        </p:txBody>
      </p:sp>
      <p:pic>
        <p:nvPicPr>
          <p:cNvPr id="16" name="Picture 12" descr="http://www.ignition-mktg.com/wp-content/uploads/2014/07/Social-Media-Icons.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433763" y="4179888"/>
            <a:ext cx="5080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http://www.cartagenacaribe.com/images/boton-contactenos.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960438" y="4011613"/>
            <a:ext cx="166846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14 Rectángulo"/>
          <p:cNvSpPr>
            <a:spLocks noChangeArrowheads="1"/>
          </p:cNvSpPr>
          <p:nvPr/>
        </p:nvSpPr>
        <p:spPr bwMode="auto">
          <a:xfrm>
            <a:off x="5435600" y="5173663"/>
            <a:ext cx="241776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cs typeface="+mn-cs"/>
              </a:rPr>
              <a:t>@</a:t>
            </a:r>
            <a:r>
              <a:rPr lang="es-ES" altLang="es-ES" sz="1400" b="1" dirty="0" err="1">
                <a:latin typeface="Calibri" pitchFamily="34" charset="0"/>
                <a:cs typeface="+mn-cs"/>
              </a:rPr>
              <a:t>contaduriacgn</a:t>
            </a:r>
            <a:endParaRPr lang="es-ES" altLang="es-ES" sz="1400" b="1" dirty="0">
              <a:latin typeface="Calibri" pitchFamily="34" charset="0"/>
              <a:cs typeface="+mn-cs"/>
            </a:endParaRPr>
          </a:p>
        </p:txBody>
      </p:sp>
      <p:sp>
        <p:nvSpPr>
          <p:cNvPr id="19" name="18 Rectángulo"/>
          <p:cNvSpPr>
            <a:spLocks noChangeArrowheads="1"/>
          </p:cNvSpPr>
          <p:nvPr/>
        </p:nvSpPr>
        <p:spPr bwMode="auto">
          <a:xfrm>
            <a:off x="4727575" y="4657725"/>
            <a:ext cx="3013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cs typeface="+mn-cs"/>
              </a:rPr>
              <a:t>+</a:t>
            </a:r>
            <a:r>
              <a:rPr lang="es-ES" altLang="es-ES" sz="1400" b="1" dirty="0" err="1">
                <a:latin typeface="Calibri" pitchFamily="34" charset="0"/>
                <a:cs typeface="+mn-cs"/>
              </a:rPr>
              <a:t>ContaduríaGeneraldelaNaciónCG</a:t>
            </a:r>
            <a:endParaRPr lang="es-ES" altLang="es-ES" sz="1400" b="1" dirty="0">
              <a:latin typeface="Calibri" pitchFamily="34" charset="0"/>
              <a:cs typeface="+mn-cs"/>
            </a:endParaRPr>
          </a:p>
        </p:txBody>
      </p:sp>
      <p:sp>
        <p:nvSpPr>
          <p:cNvPr id="20" name="20 Rectángulo"/>
          <p:cNvSpPr>
            <a:spLocks noChangeArrowheads="1"/>
          </p:cNvSpPr>
          <p:nvPr/>
        </p:nvSpPr>
        <p:spPr bwMode="auto">
          <a:xfrm>
            <a:off x="3941763" y="4157663"/>
            <a:ext cx="3259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cs typeface="+mn-cs"/>
              </a:rPr>
              <a:t>Contaduría-General-de-la-Nación</a:t>
            </a:r>
          </a:p>
        </p:txBody>
      </p:sp>
      <p:sp>
        <p:nvSpPr>
          <p:cNvPr id="54" name="18 Marcador de texto"/>
          <p:cNvSpPr>
            <a:spLocks noGrp="1"/>
          </p:cNvSpPr>
          <p:nvPr>
            <p:ph type="body" sz="quarter" idx="11"/>
          </p:nvPr>
        </p:nvSpPr>
        <p:spPr>
          <a:xfrm>
            <a:off x="622632" y="2641476"/>
            <a:ext cx="8081631" cy="350838"/>
          </a:xfrm>
          <a:prstGeom prst="rect">
            <a:avLst/>
          </a:prstGeom>
        </p:spPr>
        <p:txBody>
          <a:bodyPr/>
          <a:lstStyle>
            <a:lvl1pPr marL="0" indent="0" algn="ctr">
              <a:buNone/>
              <a:defRPr lang="es-ES" sz="1800" b="0" baseline="0" dirty="0" smtClean="0">
                <a:solidFill>
                  <a:schemeClr val="bg1">
                    <a:lumMod val="50000"/>
                  </a:schemeClr>
                </a:solidFill>
                <a:latin typeface="Sylfaen"/>
                <a:ea typeface="+mn-ea"/>
                <a:cs typeface="+mn-cs"/>
              </a:defRPr>
            </a:lvl1pPr>
            <a:lvl4pPr marL="1371600" indent="0" algn="ctr">
              <a:buNone/>
              <a:defRPr sz="1600"/>
            </a:lvl4pPr>
          </a:lstStyle>
          <a:p>
            <a:pPr lvl="0"/>
            <a:r>
              <a:rPr lang="es-ES"/>
              <a:t>Haga clic para modificar el estilo de texto del patrón</a:t>
            </a:r>
          </a:p>
        </p:txBody>
      </p:sp>
    </p:spTree>
    <p:extLst>
      <p:ext uri="{BB962C8B-B14F-4D97-AF65-F5344CB8AC3E}">
        <p14:creationId xmlns:p14="http://schemas.microsoft.com/office/powerpoint/2010/main" val="39521544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par>
                                <p:cTn id="12" presetID="6" presetClass="entr" presetSubtype="16" fill="hold" grpId="0" nodeType="withEffect">
                                  <p:stCondLst>
                                    <p:cond delay="750"/>
                                  </p:stCondLst>
                                  <p:childTnLst>
                                    <p:set>
                                      <p:cBhvr>
                                        <p:cTn id="13" dur="1" fill="hold">
                                          <p:stCondLst>
                                            <p:cond delay="0"/>
                                          </p:stCondLst>
                                        </p:cTn>
                                        <p:tgtEl>
                                          <p:spTgt spid="14"/>
                                        </p:tgtEl>
                                        <p:attrNameLst>
                                          <p:attrName>style.visibility</p:attrName>
                                        </p:attrNameLst>
                                      </p:cBhvr>
                                      <p:to>
                                        <p:strVal val="visible"/>
                                      </p:to>
                                    </p:set>
                                    <p:animEffect transition="in" filter="circle(in)">
                                      <p:cBhvr>
                                        <p:cTn id="14" dur="2000"/>
                                        <p:tgtEl>
                                          <p:spTgt spid="14"/>
                                        </p:tgtEl>
                                      </p:cBhvr>
                                    </p:animEffect>
                                  </p:childTnLst>
                                </p:cTn>
                              </p:par>
                              <p:par>
                                <p:cTn id="15" presetID="42" presetClass="entr" presetSubtype="0" fill="hold" nodeType="withEffect">
                                  <p:stCondLst>
                                    <p:cond delay="100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4750"/>
                            </p:stCondLst>
                            <p:childTnLst>
                              <p:par>
                                <p:cTn id="21" presetID="49" presetClass="entr" presetSubtype="0" decel="10000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500" fill="hold"/>
                                        <p:tgtEl>
                                          <p:spTgt spid="11"/>
                                        </p:tgtEl>
                                        <p:attrNameLst>
                                          <p:attrName>ppt_w</p:attrName>
                                        </p:attrNameLst>
                                      </p:cBhvr>
                                      <p:tavLst>
                                        <p:tav tm="0">
                                          <p:val>
                                            <p:fltVal val="0"/>
                                          </p:val>
                                        </p:tav>
                                        <p:tav tm="100000">
                                          <p:val>
                                            <p:strVal val="#ppt_w"/>
                                          </p:val>
                                        </p:tav>
                                      </p:tavLst>
                                    </p:anim>
                                    <p:anim calcmode="lin" valueType="num">
                                      <p:cBhvr>
                                        <p:cTn id="24" dur="1500" fill="hold"/>
                                        <p:tgtEl>
                                          <p:spTgt spid="11"/>
                                        </p:tgtEl>
                                        <p:attrNameLst>
                                          <p:attrName>ppt_h</p:attrName>
                                        </p:attrNameLst>
                                      </p:cBhvr>
                                      <p:tavLst>
                                        <p:tav tm="0">
                                          <p:val>
                                            <p:fltVal val="0"/>
                                          </p:val>
                                        </p:tav>
                                        <p:tav tm="100000">
                                          <p:val>
                                            <p:strVal val="#ppt_h"/>
                                          </p:val>
                                        </p:tav>
                                      </p:tavLst>
                                    </p:anim>
                                    <p:anim calcmode="lin" valueType="num">
                                      <p:cBhvr>
                                        <p:cTn id="25" dur="1500" fill="hold"/>
                                        <p:tgtEl>
                                          <p:spTgt spid="11"/>
                                        </p:tgtEl>
                                        <p:attrNameLst>
                                          <p:attrName>style.rotation</p:attrName>
                                        </p:attrNameLst>
                                      </p:cBhvr>
                                      <p:tavLst>
                                        <p:tav tm="0">
                                          <p:val>
                                            <p:fltVal val="360"/>
                                          </p:val>
                                        </p:tav>
                                        <p:tav tm="100000">
                                          <p:val>
                                            <p:fltVal val="0"/>
                                          </p:val>
                                        </p:tav>
                                      </p:tavLst>
                                    </p:anim>
                                    <p:animEffect transition="in" filter="fade">
                                      <p:cBhvr>
                                        <p:cTn id="26" dur="1500"/>
                                        <p:tgtEl>
                                          <p:spTgt spid="11"/>
                                        </p:tgtEl>
                                      </p:cBhvr>
                                    </p:animEffect>
                                  </p:childTnLst>
                                </p:cTn>
                              </p:par>
                            </p:childTnLst>
                          </p:cTn>
                        </p:par>
                        <p:par>
                          <p:cTn id="27" fill="hold">
                            <p:stCondLst>
                              <p:cond delay="6250"/>
                            </p:stCondLst>
                            <p:childTnLst>
                              <p:par>
                                <p:cTn id="28" presetID="49" presetClass="entr" presetSubtype="0" decel="10000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500" fill="hold"/>
                                        <p:tgtEl>
                                          <p:spTgt spid="12"/>
                                        </p:tgtEl>
                                        <p:attrNameLst>
                                          <p:attrName>ppt_w</p:attrName>
                                        </p:attrNameLst>
                                      </p:cBhvr>
                                      <p:tavLst>
                                        <p:tav tm="0">
                                          <p:val>
                                            <p:fltVal val="0"/>
                                          </p:val>
                                        </p:tav>
                                        <p:tav tm="100000">
                                          <p:val>
                                            <p:strVal val="#ppt_w"/>
                                          </p:val>
                                        </p:tav>
                                      </p:tavLst>
                                    </p:anim>
                                    <p:anim calcmode="lin" valueType="num">
                                      <p:cBhvr>
                                        <p:cTn id="31" dur="1500" fill="hold"/>
                                        <p:tgtEl>
                                          <p:spTgt spid="12"/>
                                        </p:tgtEl>
                                        <p:attrNameLst>
                                          <p:attrName>ppt_h</p:attrName>
                                        </p:attrNameLst>
                                      </p:cBhvr>
                                      <p:tavLst>
                                        <p:tav tm="0">
                                          <p:val>
                                            <p:fltVal val="0"/>
                                          </p:val>
                                        </p:tav>
                                        <p:tav tm="100000">
                                          <p:val>
                                            <p:strVal val="#ppt_h"/>
                                          </p:val>
                                        </p:tav>
                                      </p:tavLst>
                                    </p:anim>
                                    <p:anim calcmode="lin" valueType="num">
                                      <p:cBhvr>
                                        <p:cTn id="32" dur="1500" fill="hold"/>
                                        <p:tgtEl>
                                          <p:spTgt spid="12"/>
                                        </p:tgtEl>
                                        <p:attrNameLst>
                                          <p:attrName>style.rotation</p:attrName>
                                        </p:attrNameLst>
                                      </p:cBhvr>
                                      <p:tavLst>
                                        <p:tav tm="0">
                                          <p:val>
                                            <p:fltVal val="360"/>
                                          </p:val>
                                        </p:tav>
                                        <p:tav tm="100000">
                                          <p:val>
                                            <p:fltVal val="0"/>
                                          </p:val>
                                        </p:tav>
                                      </p:tavLst>
                                    </p:anim>
                                    <p:animEffect transition="in" filter="fade">
                                      <p:cBhvr>
                                        <p:cTn id="33" dur="1500"/>
                                        <p:tgtEl>
                                          <p:spTgt spid="12"/>
                                        </p:tgtEl>
                                      </p:cBhvr>
                                    </p:animEffect>
                                  </p:childTnLst>
                                </p:cTn>
                              </p:par>
                            </p:childTnLst>
                          </p:cTn>
                        </p:par>
                        <p:par>
                          <p:cTn id="34" fill="hold">
                            <p:stCondLst>
                              <p:cond delay="7750"/>
                            </p:stCondLst>
                            <p:childTnLst>
                              <p:par>
                                <p:cTn id="35" presetID="49" presetClass="entr" presetSubtype="0" decel="100000"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1500" fill="hold"/>
                                        <p:tgtEl>
                                          <p:spTgt spid="16"/>
                                        </p:tgtEl>
                                        <p:attrNameLst>
                                          <p:attrName>ppt_w</p:attrName>
                                        </p:attrNameLst>
                                      </p:cBhvr>
                                      <p:tavLst>
                                        <p:tav tm="0">
                                          <p:val>
                                            <p:fltVal val="0"/>
                                          </p:val>
                                        </p:tav>
                                        <p:tav tm="100000">
                                          <p:val>
                                            <p:strVal val="#ppt_w"/>
                                          </p:val>
                                        </p:tav>
                                      </p:tavLst>
                                    </p:anim>
                                    <p:anim calcmode="lin" valueType="num">
                                      <p:cBhvr>
                                        <p:cTn id="38" dur="1500" fill="hold"/>
                                        <p:tgtEl>
                                          <p:spTgt spid="16"/>
                                        </p:tgtEl>
                                        <p:attrNameLst>
                                          <p:attrName>ppt_h</p:attrName>
                                        </p:attrNameLst>
                                      </p:cBhvr>
                                      <p:tavLst>
                                        <p:tav tm="0">
                                          <p:val>
                                            <p:fltVal val="0"/>
                                          </p:val>
                                        </p:tav>
                                        <p:tav tm="100000">
                                          <p:val>
                                            <p:strVal val="#ppt_h"/>
                                          </p:val>
                                        </p:tav>
                                      </p:tavLst>
                                    </p:anim>
                                    <p:anim calcmode="lin" valueType="num">
                                      <p:cBhvr>
                                        <p:cTn id="39" dur="1500" fill="hold"/>
                                        <p:tgtEl>
                                          <p:spTgt spid="16"/>
                                        </p:tgtEl>
                                        <p:attrNameLst>
                                          <p:attrName>style.rotation</p:attrName>
                                        </p:attrNameLst>
                                      </p:cBhvr>
                                      <p:tavLst>
                                        <p:tav tm="0">
                                          <p:val>
                                            <p:fltVal val="360"/>
                                          </p:val>
                                        </p:tav>
                                        <p:tav tm="100000">
                                          <p:val>
                                            <p:fltVal val="0"/>
                                          </p:val>
                                        </p:tav>
                                      </p:tavLst>
                                    </p:anim>
                                    <p:animEffect transition="in" filter="fade">
                                      <p:cBhvr>
                                        <p:cTn id="40" dur="1500"/>
                                        <p:tgtEl>
                                          <p:spTgt spid="16"/>
                                        </p:tgtEl>
                                      </p:cBhvr>
                                    </p:animEffect>
                                  </p:childTnLst>
                                </p:cTn>
                              </p:par>
                            </p:childTnLst>
                          </p:cTn>
                        </p:par>
                        <p:par>
                          <p:cTn id="41" fill="hold">
                            <p:stCondLst>
                              <p:cond delay="9250"/>
                            </p:stCondLst>
                            <p:childTnLst>
                              <p:par>
                                <p:cTn id="42" presetID="49" presetClass="entr" presetSubtype="0" decel="100000" fill="hold"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1500" fill="hold"/>
                                        <p:tgtEl>
                                          <p:spTgt spid="10"/>
                                        </p:tgtEl>
                                        <p:attrNameLst>
                                          <p:attrName>ppt_w</p:attrName>
                                        </p:attrNameLst>
                                      </p:cBhvr>
                                      <p:tavLst>
                                        <p:tav tm="0">
                                          <p:val>
                                            <p:fltVal val="0"/>
                                          </p:val>
                                        </p:tav>
                                        <p:tav tm="100000">
                                          <p:val>
                                            <p:strVal val="#ppt_w"/>
                                          </p:val>
                                        </p:tav>
                                      </p:tavLst>
                                    </p:anim>
                                    <p:anim calcmode="lin" valueType="num">
                                      <p:cBhvr>
                                        <p:cTn id="45" dur="1500" fill="hold"/>
                                        <p:tgtEl>
                                          <p:spTgt spid="10"/>
                                        </p:tgtEl>
                                        <p:attrNameLst>
                                          <p:attrName>ppt_h</p:attrName>
                                        </p:attrNameLst>
                                      </p:cBhvr>
                                      <p:tavLst>
                                        <p:tav tm="0">
                                          <p:val>
                                            <p:fltVal val="0"/>
                                          </p:val>
                                        </p:tav>
                                        <p:tav tm="100000">
                                          <p:val>
                                            <p:strVal val="#ppt_h"/>
                                          </p:val>
                                        </p:tav>
                                      </p:tavLst>
                                    </p:anim>
                                    <p:anim calcmode="lin" valueType="num">
                                      <p:cBhvr>
                                        <p:cTn id="46" dur="1500" fill="hold"/>
                                        <p:tgtEl>
                                          <p:spTgt spid="10"/>
                                        </p:tgtEl>
                                        <p:attrNameLst>
                                          <p:attrName>style.rotation</p:attrName>
                                        </p:attrNameLst>
                                      </p:cBhvr>
                                      <p:tavLst>
                                        <p:tav tm="0">
                                          <p:val>
                                            <p:fltVal val="360"/>
                                          </p:val>
                                        </p:tav>
                                        <p:tav tm="100000">
                                          <p:val>
                                            <p:fltVal val="0"/>
                                          </p:val>
                                        </p:tav>
                                      </p:tavLst>
                                    </p:anim>
                                    <p:animEffect transition="in" filter="fade">
                                      <p:cBhvr>
                                        <p:cTn id="47" dur="1500"/>
                                        <p:tgtEl>
                                          <p:spTgt spid="10"/>
                                        </p:tgtEl>
                                      </p:cBhvr>
                                    </p:animEffect>
                                  </p:childTnLst>
                                </p:cTn>
                              </p:par>
                            </p:childTnLst>
                          </p:cTn>
                        </p:par>
                        <p:par>
                          <p:cTn id="48" fill="hold">
                            <p:stCondLst>
                              <p:cond delay="10750"/>
                            </p:stCondLst>
                            <p:childTnLst>
                              <p:par>
                                <p:cTn id="49" presetID="49" presetClass="entr" presetSubtype="0" decel="100000"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1500" fill="hold"/>
                                        <p:tgtEl>
                                          <p:spTgt spid="13"/>
                                        </p:tgtEl>
                                        <p:attrNameLst>
                                          <p:attrName>ppt_w</p:attrName>
                                        </p:attrNameLst>
                                      </p:cBhvr>
                                      <p:tavLst>
                                        <p:tav tm="0">
                                          <p:val>
                                            <p:fltVal val="0"/>
                                          </p:val>
                                        </p:tav>
                                        <p:tav tm="100000">
                                          <p:val>
                                            <p:strVal val="#ppt_w"/>
                                          </p:val>
                                        </p:tav>
                                      </p:tavLst>
                                    </p:anim>
                                    <p:anim calcmode="lin" valueType="num">
                                      <p:cBhvr>
                                        <p:cTn id="52" dur="1500" fill="hold"/>
                                        <p:tgtEl>
                                          <p:spTgt spid="13"/>
                                        </p:tgtEl>
                                        <p:attrNameLst>
                                          <p:attrName>ppt_h</p:attrName>
                                        </p:attrNameLst>
                                      </p:cBhvr>
                                      <p:tavLst>
                                        <p:tav tm="0">
                                          <p:val>
                                            <p:fltVal val="0"/>
                                          </p:val>
                                        </p:tav>
                                        <p:tav tm="100000">
                                          <p:val>
                                            <p:strVal val="#ppt_h"/>
                                          </p:val>
                                        </p:tav>
                                      </p:tavLst>
                                    </p:anim>
                                    <p:anim calcmode="lin" valueType="num">
                                      <p:cBhvr>
                                        <p:cTn id="53" dur="1500" fill="hold"/>
                                        <p:tgtEl>
                                          <p:spTgt spid="13"/>
                                        </p:tgtEl>
                                        <p:attrNameLst>
                                          <p:attrName>style.rotation</p:attrName>
                                        </p:attrNameLst>
                                      </p:cBhvr>
                                      <p:tavLst>
                                        <p:tav tm="0">
                                          <p:val>
                                            <p:fltVal val="360"/>
                                          </p:val>
                                        </p:tav>
                                        <p:tav tm="100000">
                                          <p:val>
                                            <p:fltVal val="0"/>
                                          </p:val>
                                        </p:tav>
                                      </p:tavLst>
                                    </p:anim>
                                    <p:animEffect transition="in" filter="fade">
                                      <p:cBhvr>
                                        <p:cTn id="54" dur="1500"/>
                                        <p:tgtEl>
                                          <p:spTgt spid="13"/>
                                        </p:tgtEl>
                                      </p:cBhvr>
                                    </p:animEffect>
                                  </p:childTnLst>
                                </p:cTn>
                              </p:par>
                            </p:childTnLst>
                          </p:cTn>
                        </p:par>
                        <p:par>
                          <p:cTn id="55" fill="hold">
                            <p:stCondLst>
                              <p:cond delay="12250"/>
                            </p:stCondLst>
                            <p:childTnLst>
                              <p:par>
                                <p:cTn id="56" presetID="49" presetClass="entr" presetSubtype="0" decel="100000"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p:cTn id="58" dur="500" fill="hold"/>
                                        <p:tgtEl>
                                          <p:spTgt spid="7"/>
                                        </p:tgtEl>
                                        <p:attrNameLst>
                                          <p:attrName>ppt_w</p:attrName>
                                        </p:attrNameLst>
                                      </p:cBhvr>
                                      <p:tavLst>
                                        <p:tav tm="0">
                                          <p:val>
                                            <p:fltVal val="0"/>
                                          </p:val>
                                        </p:tav>
                                        <p:tav tm="100000">
                                          <p:val>
                                            <p:strVal val="#ppt_w"/>
                                          </p:val>
                                        </p:tav>
                                      </p:tavLst>
                                    </p:anim>
                                    <p:anim calcmode="lin" valueType="num">
                                      <p:cBhvr>
                                        <p:cTn id="59" dur="500" fill="hold"/>
                                        <p:tgtEl>
                                          <p:spTgt spid="7"/>
                                        </p:tgtEl>
                                        <p:attrNameLst>
                                          <p:attrName>ppt_h</p:attrName>
                                        </p:attrNameLst>
                                      </p:cBhvr>
                                      <p:tavLst>
                                        <p:tav tm="0">
                                          <p:val>
                                            <p:fltVal val="0"/>
                                          </p:val>
                                        </p:tav>
                                        <p:tav tm="100000">
                                          <p:val>
                                            <p:strVal val="#ppt_h"/>
                                          </p:val>
                                        </p:tav>
                                      </p:tavLst>
                                    </p:anim>
                                    <p:anim calcmode="lin" valueType="num">
                                      <p:cBhvr>
                                        <p:cTn id="60" dur="500" fill="hold"/>
                                        <p:tgtEl>
                                          <p:spTgt spid="7"/>
                                        </p:tgtEl>
                                        <p:attrNameLst>
                                          <p:attrName>style.rotation</p:attrName>
                                        </p:attrNameLst>
                                      </p:cBhvr>
                                      <p:tavLst>
                                        <p:tav tm="0">
                                          <p:val>
                                            <p:fltVal val="360"/>
                                          </p:val>
                                        </p:tav>
                                        <p:tav tm="100000">
                                          <p:val>
                                            <p:fltVal val="0"/>
                                          </p:val>
                                        </p:tav>
                                      </p:tavLst>
                                    </p:anim>
                                    <p:animEffect transition="in" filter="fade">
                                      <p:cBhvr>
                                        <p:cTn id="61" dur="500"/>
                                        <p:tgtEl>
                                          <p:spTgt spid="7"/>
                                        </p:tgtEl>
                                      </p:cBhvr>
                                    </p:animEffect>
                                  </p:childTnLst>
                                </p:cTn>
                              </p:par>
                            </p:childTnLst>
                          </p:cTn>
                        </p:par>
                        <p:par>
                          <p:cTn id="62" fill="hold">
                            <p:stCondLst>
                              <p:cond delay="12750"/>
                            </p:stCondLst>
                            <p:childTnLst>
                              <p:par>
                                <p:cTn id="63" presetID="49" presetClass="entr" presetSubtype="0" decel="100000"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500" fill="hold"/>
                                        <p:tgtEl>
                                          <p:spTgt spid="15"/>
                                        </p:tgtEl>
                                        <p:attrNameLst>
                                          <p:attrName>ppt_w</p:attrName>
                                        </p:attrNameLst>
                                      </p:cBhvr>
                                      <p:tavLst>
                                        <p:tav tm="0">
                                          <p:val>
                                            <p:fltVal val="0"/>
                                          </p:val>
                                        </p:tav>
                                        <p:tav tm="100000">
                                          <p:val>
                                            <p:strVal val="#ppt_w"/>
                                          </p:val>
                                        </p:tav>
                                      </p:tavLst>
                                    </p:anim>
                                    <p:anim calcmode="lin" valueType="num">
                                      <p:cBhvr>
                                        <p:cTn id="66" dur="500" fill="hold"/>
                                        <p:tgtEl>
                                          <p:spTgt spid="15"/>
                                        </p:tgtEl>
                                        <p:attrNameLst>
                                          <p:attrName>ppt_h</p:attrName>
                                        </p:attrNameLst>
                                      </p:cBhvr>
                                      <p:tavLst>
                                        <p:tav tm="0">
                                          <p:val>
                                            <p:fltVal val="0"/>
                                          </p:val>
                                        </p:tav>
                                        <p:tav tm="100000">
                                          <p:val>
                                            <p:strVal val="#ppt_h"/>
                                          </p:val>
                                        </p:tav>
                                      </p:tavLst>
                                    </p:anim>
                                    <p:anim calcmode="lin" valueType="num">
                                      <p:cBhvr>
                                        <p:cTn id="67" dur="500" fill="hold"/>
                                        <p:tgtEl>
                                          <p:spTgt spid="15"/>
                                        </p:tgtEl>
                                        <p:attrNameLst>
                                          <p:attrName>style.rotation</p:attrName>
                                        </p:attrNameLst>
                                      </p:cBhvr>
                                      <p:tavLst>
                                        <p:tav tm="0">
                                          <p:val>
                                            <p:fltVal val="360"/>
                                          </p:val>
                                        </p:tav>
                                        <p:tav tm="100000">
                                          <p:val>
                                            <p:fltVal val="0"/>
                                          </p:val>
                                        </p:tav>
                                      </p:tavLst>
                                    </p:anim>
                                    <p:animEffect transition="in" filter="fade">
                                      <p:cBhvr>
                                        <p:cTn id="68" dur="500"/>
                                        <p:tgtEl>
                                          <p:spTgt spid="15"/>
                                        </p:tgtEl>
                                      </p:cBhvr>
                                    </p:animEffect>
                                  </p:childTnLst>
                                </p:cTn>
                              </p:par>
                            </p:childTnLst>
                          </p:cTn>
                        </p:par>
                        <p:par>
                          <p:cTn id="69" fill="hold">
                            <p:stCondLst>
                              <p:cond delay="13250"/>
                            </p:stCondLst>
                            <p:childTnLst>
                              <p:par>
                                <p:cTn id="70" presetID="49" presetClass="entr" presetSubtype="0" decel="100000"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500" fill="hold"/>
                                        <p:tgtEl>
                                          <p:spTgt spid="20"/>
                                        </p:tgtEl>
                                        <p:attrNameLst>
                                          <p:attrName>ppt_w</p:attrName>
                                        </p:attrNameLst>
                                      </p:cBhvr>
                                      <p:tavLst>
                                        <p:tav tm="0">
                                          <p:val>
                                            <p:fltVal val="0"/>
                                          </p:val>
                                        </p:tav>
                                        <p:tav tm="100000">
                                          <p:val>
                                            <p:strVal val="#ppt_w"/>
                                          </p:val>
                                        </p:tav>
                                      </p:tavLst>
                                    </p:anim>
                                    <p:anim calcmode="lin" valueType="num">
                                      <p:cBhvr>
                                        <p:cTn id="73" dur="500" fill="hold"/>
                                        <p:tgtEl>
                                          <p:spTgt spid="20"/>
                                        </p:tgtEl>
                                        <p:attrNameLst>
                                          <p:attrName>ppt_h</p:attrName>
                                        </p:attrNameLst>
                                      </p:cBhvr>
                                      <p:tavLst>
                                        <p:tav tm="0">
                                          <p:val>
                                            <p:fltVal val="0"/>
                                          </p:val>
                                        </p:tav>
                                        <p:tav tm="100000">
                                          <p:val>
                                            <p:strVal val="#ppt_h"/>
                                          </p:val>
                                        </p:tav>
                                      </p:tavLst>
                                    </p:anim>
                                    <p:anim calcmode="lin" valueType="num">
                                      <p:cBhvr>
                                        <p:cTn id="74" dur="500" fill="hold"/>
                                        <p:tgtEl>
                                          <p:spTgt spid="20"/>
                                        </p:tgtEl>
                                        <p:attrNameLst>
                                          <p:attrName>style.rotation</p:attrName>
                                        </p:attrNameLst>
                                      </p:cBhvr>
                                      <p:tavLst>
                                        <p:tav tm="0">
                                          <p:val>
                                            <p:fltVal val="360"/>
                                          </p:val>
                                        </p:tav>
                                        <p:tav tm="100000">
                                          <p:val>
                                            <p:fltVal val="0"/>
                                          </p:val>
                                        </p:tav>
                                      </p:tavLst>
                                    </p:anim>
                                    <p:animEffect transition="in" filter="fade">
                                      <p:cBhvr>
                                        <p:cTn id="75" dur="500"/>
                                        <p:tgtEl>
                                          <p:spTgt spid="20"/>
                                        </p:tgtEl>
                                      </p:cBhvr>
                                    </p:animEffect>
                                  </p:childTnLst>
                                </p:cTn>
                              </p:par>
                            </p:childTnLst>
                          </p:cTn>
                        </p:par>
                        <p:par>
                          <p:cTn id="76" fill="hold">
                            <p:stCondLst>
                              <p:cond delay="13750"/>
                            </p:stCondLst>
                            <p:childTnLst>
                              <p:par>
                                <p:cTn id="77" presetID="49" presetClass="entr" presetSubtype="0" decel="100000"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500" fill="hold"/>
                                        <p:tgtEl>
                                          <p:spTgt spid="19"/>
                                        </p:tgtEl>
                                        <p:attrNameLst>
                                          <p:attrName>ppt_w</p:attrName>
                                        </p:attrNameLst>
                                      </p:cBhvr>
                                      <p:tavLst>
                                        <p:tav tm="0">
                                          <p:val>
                                            <p:fltVal val="0"/>
                                          </p:val>
                                        </p:tav>
                                        <p:tav tm="100000">
                                          <p:val>
                                            <p:strVal val="#ppt_w"/>
                                          </p:val>
                                        </p:tav>
                                      </p:tavLst>
                                    </p:anim>
                                    <p:anim calcmode="lin" valueType="num">
                                      <p:cBhvr>
                                        <p:cTn id="80" dur="500" fill="hold"/>
                                        <p:tgtEl>
                                          <p:spTgt spid="19"/>
                                        </p:tgtEl>
                                        <p:attrNameLst>
                                          <p:attrName>ppt_h</p:attrName>
                                        </p:attrNameLst>
                                      </p:cBhvr>
                                      <p:tavLst>
                                        <p:tav tm="0">
                                          <p:val>
                                            <p:fltVal val="0"/>
                                          </p:val>
                                        </p:tav>
                                        <p:tav tm="100000">
                                          <p:val>
                                            <p:strVal val="#ppt_h"/>
                                          </p:val>
                                        </p:tav>
                                      </p:tavLst>
                                    </p:anim>
                                    <p:anim calcmode="lin" valueType="num">
                                      <p:cBhvr>
                                        <p:cTn id="81" dur="500" fill="hold"/>
                                        <p:tgtEl>
                                          <p:spTgt spid="19"/>
                                        </p:tgtEl>
                                        <p:attrNameLst>
                                          <p:attrName>style.rotation</p:attrName>
                                        </p:attrNameLst>
                                      </p:cBhvr>
                                      <p:tavLst>
                                        <p:tav tm="0">
                                          <p:val>
                                            <p:fltVal val="360"/>
                                          </p:val>
                                        </p:tav>
                                        <p:tav tm="100000">
                                          <p:val>
                                            <p:fltVal val="0"/>
                                          </p:val>
                                        </p:tav>
                                      </p:tavLst>
                                    </p:anim>
                                    <p:animEffect transition="in" filter="fade">
                                      <p:cBhvr>
                                        <p:cTn id="82" dur="500"/>
                                        <p:tgtEl>
                                          <p:spTgt spid="19"/>
                                        </p:tgtEl>
                                      </p:cBhvr>
                                    </p:animEffect>
                                  </p:childTnLst>
                                </p:cTn>
                              </p:par>
                            </p:childTnLst>
                          </p:cTn>
                        </p:par>
                        <p:par>
                          <p:cTn id="83" fill="hold">
                            <p:stCondLst>
                              <p:cond delay="14250"/>
                            </p:stCondLst>
                            <p:childTnLst>
                              <p:par>
                                <p:cTn id="84" presetID="49" presetClass="entr" presetSubtype="0" decel="10000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500" fill="hold"/>
                                        <p:tgtEl>
                                          <p:spTgt spid="18"/>
                                        </p:tgtEl>
                                        <p:attrNameLst>
                                          <p:attrName>ppt_w</p:attrName>
                                        </p:attrNameLst>
                                      </p:cBhvr>
                                      <p:tavLst>
                                        <p:tav tm="0">
                                          <p:val>
                                            <p:fltVal val="0"/>
                                          </p:val>
                                        </p:tav>
                                        <p:tav tm="100000">
                                          <p:val>
                                            <p:strVal val="#ppt_w"/>
                                          </p:val>
                                        </p:tav>
                                      </p:tavLst>
                                    </p:anim>
                                    <p:anim calcmode="lin" valueType="num">
                                      <p:cBhvr>
                                        <p:cTn id="87" dur="500" fill="hold"/>
                                        <p:tgtEl>
                                          <p:spTgt spid="18"/>
                                        </p:tgtEl>
                                        <p:attrNameLst>
                                          <p:attrName>ppt_h</p:attrName>
                                        </p:attrNameLst>
                                      </p:cBhvr>
                                      <p:tavLst>
                                        <p:tav tm="0">
                                          <p:val>
                                            <p:fltVal val="0"/>
                                          </p:val>
                                        </p:tav>
                                        <p:tav tm="100000">
                                          <p:val>
                                            <p:strVal val="#ppt_h"/>
                                          </p:val>
                                        </p:tav>
                                      </p:tavLst>
                                    </p:anim>
                                    <p:anim calcmode="lin" valueType="num">
                                      <p:cBhvr>
                                        <p:cTn id="88" dur="500" fill="hold"/>
                                        <p:tgtEl>
                                          <p:spTgt spid="18"/>
                                        </p:tgtEl>
                                        <p:attrNameLst>
                                          <p:attrName>style.rotation</p:attrName>
                                        </p:attrNameLst>
                                      </p:cBhvr>
                                      <p:tavLst>
                                        <p:tav tm="0">
                                          <p:val>
                                            <p:fltVal val="360"/>
                                          </p:val>
                                        </p:tav>
                                        <p:tav tm="100000">
                                          <p:val>
                                            <p:fltVal val="0"/>
                                          </p:val>
                                        </p:tav>
                                      </p:tavLst>
                                    </p:anim>
                                    <p:animEffect transition="in" filter="fade">
                                      <p:cBhvr>
                                        <p:cTn id="8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4" grpId="0"/>
      <p:bldP spid="15" grpId="0"/>
      <p:bldP spid="18" grpId="0"/>
      <p:bldP spid="19" grpId="0"/>
      <p:bldP spid="20" grpId="0"/>
    </p:bldLst>
  </p:timing>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ultima">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062134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291241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Diapositiva Títulos">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1588"/>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3 Rectángulo"/>
          <p:cNvSpPr/>
          <p:nvPr/>
        </p:nvSpPr>
        <p:spPr>
          <a:xfrm>
            <a:off x="4427538" y="2190750"/>
            <a:ext cx="4716462" cy="1100138"/>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pic>
        <p:nvPicPr>
          <p:cNvPr id="5"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3" y="5018088"/>
            <a:ext cx="1279525"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018088"/>
            <a:ext cx="1379538"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110163"/>
            <a:ext cx="4445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p:cNvSpPr>
            <a:spLocks noGrp="1" noChangeArrowheads="1"/>
          </p:cNvSpPr>
          <p:nvPr>
            <p:ph type="ctrTitle"/>
          </p:nvPr>
        </p:nvSpPr>
        <p:spPr>
          <a:xfrm>
            <a:off x="4644008" y="2171582"/>
            <a:ext cx="4320480" cy="1089771"/>
          </a:xfrm>
          <a:prstGeom prst="rect">
            <a:avLst/>
          </a:prstGeom>
        </p:spPr>
        <p:txBody>
          <a:bodyPr/>
          <a:lstStyle>
            <a:lvl1pPr algn="r">
              <a:defRPr sz="3200">
                <a:solidFill>
                  <a:schemeClr val="bg1"/>
                </a:solidFill>
              </a:defRPr>
            </a:lvl1pPr>
          </a:lstStyle>
          <a:p>
            <a:r>
              <a:rPr lang="es-ES"/>
              <a:t>Haga clic para modificar el estilo de título del patrón</a:t>
            </a:r>
            <a:endParaRPr lang="es-ES" dirty="0"/>
          </a:p>
        </p:txBody>
      </p:sp>
      <p:sp>
        <p:nvSpPr>
          <p:cNvPr id="8" name="16 Marcador de número de diapositiva"/>
          <p:cNvSpPr>
            <a:spLocks noGrp="1"/>
          </p:cNvSpPr>
          <p:nvPr>
            <p:ph type="sldNum" sz="quarter" idx="10"/>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15FC7ED5-B70B-4713-AB14-8CEE19627820}" type="slidenum">
              <a:rPr lang="es-ES_tradnl" smtClean="0"/>
              <a:pPr>
                <a:defRPr/>
              </a:pPr>
              <a:t>‹Nº›</a:t>
            </a:fld>
            <a:endParaRPr lang="es-ES_tradnl" dirty="0"/>
          </a:p>
        </p:txBody>
      </p:sp>
    </p:spTree>
    <p:extLst>
      <p:ext uri="{BB962C8B-B14F-4D97-AF65-F5344CB8AC3E}">
        <p14:creationId xmlns:p14="http://schemas.microsoft.com/office/powerpoint/2010/main" val="656901623"/>
      </p:ext>
    </p:extLst>
  </p:cSld>
  <p:clrMapOvr>
    <a:masterClrMapping/>
  </p:clrMapOvr>
  <p:transition spd="slow">
    <p:pull/>
  </p:transition>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5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658721091"/>
      </p:ext>
    </p:extLst>
  </p:cSld>
  <p:clrMapOvr>
    <a:masterClrMapping/>
  </p:clrMapOvr>
  <p:transition spd="slow">
    <p:split orient="vert"/>
  </p:transition>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2_Diapositiva Cuerpo de texto">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1588"/>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4 Rectángulo"/>
          <p:cNvSpPr/>
          <p:nvPr/>
        </p:nvSpPr>
        <p:spPr>
          <a:xfrm>
            <a:off x="-28575" y="2497138"/>
            <a:ext cx="2070100" cy="10890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800">
              <a:solidFill>
                <a:srgbClr val="008080"/>
              </a:solidFill>
            </a:endParaRPr>
          </a:p>
        </p:txBody>
      </p:sp>
      <p:pic>
        <p:nvPicPr>
          <p:cNvPr id="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texto"/>
          <p:cNvSpPr>
            <a:spLocks noGrp="1"/>
          </p:cNvSpPr>
          <p:nvPr>
            <p:ph type="body" sz="quarter" idx="17"/>
          </p:nvPr>
        </p:nvSpPr>
        <p:spPr>
          <a:xfrm>
            <a:off x="2195736" y="157427"/>
            <a:ext cx="6697439" cy="4919927"/>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311298" name="Rectangle 2"/>
          <p:cNvSpPr>
            <a:spLocks noGrp="1" noChangeArrowheads="1"/>
          </p:cNvSpPr>
          <p:nvPr>
            <p:ph type="ctrTitle"/>
          </p:nvPr>
        </p:nvSpPr>
        <p:spPr>
          <a:xfrm>
            <a:off x="-28575" y="2617473"/>
            <a:ext cx="1720850" cy="738767"/>
          </a:xfrm>
          <a:prstGeom prst="rect">
            <a:avLst/>
          </a:prstGeom>
        </p:spPr>
        <p:txBody>
          <a:bodyPr/>
          <a:lstStyle>
            <a:lvl1pPr algn="ctr">
              <a:defRPr sz="1800" baseline="0">
                <a:solidFill>
                  <a:schemeClr val="bg1"/>
                </a:solidFill>
              </a:defRPr>
            </a:lvl1pPr>
          </a:lstStyle>
          <a:p>
            <a:r>
              <a:rPr lang="es-ES"/>
              <a:t>Haga clic para modificar el estilo de título del patrón</a:t>
            </a:r>
            <a:endParaRPr lang="es-ES" dirty="0"/>
          </a:p>
        </p:txBody>
      </p:sp>
      <p:sp>
        <p:nvSpPr>
          <p:cNvPr id="9" name="16 Marcador de número de diapositiva"/>
          <p:cNvSpPr>
            <a:spLocks noGrp="1"/>
          </p:cNvSpPr>
          <p:nvPr>
            <p:ph type="sldNum" sz="quarter" idx="18"/>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AEB14108-B812-43B4-9694-255BBB9249A7}" type="slidenum">
              <a:rPr lang="es-ES_tradnl" smtClean="0"/>
              <a:pPr>
                <a:defRPr/>
              </a:pPr>
              <a:t>‹Nº›</a:t>
            </a:fld>
            <a:endParaRPr lang="es-ES_tradnl" dirty="0"/>
          </a:p>
        </p:txBody>
      </p:sp>
    </p:spTree>
    <p:extLst>
      <p:ext uri="{BB962C8B-B14F-4D97-AF65-F5344CB8AC3E}">
        <p14:creationId xmlns:p14="http://schemas.microsoft.com/office/powerpoint/2010/main" val="1495763901"/>
      </p:ext>
    </p:extLst>
  </p:cSld>
  <p:clrMapOvr>
    <a:masterClrMapping/>
  </p:clrMapOvr>
  <p:transition/>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4_Diapositiva imagén y texto">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588" y="1588"/>
            <a:ext cx="9151937"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6 Rectángulo"/>
          <p:cNvSpPr/>
          <p:nvPr/>
        </p:nvSpPr>
        <p:spPr>
          <a:xfrm>
            <a:off x="1588" y="704850"/>
            <a:ext cx="4641850" cy="420688"/>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pic>
        <p:nvPicPr>
          <p:cNvPr id="8"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posición de imagen"/>
          <p:cNvSpPr>
            <a:spLocks noGrp="1"/>
          </p:cNvSpPr>
          <p:nvPr>
            <p:ph type="pic" sz="quarter" idx="17"/>
          </p:nvPr>
        </p:nvSpPr>
        <p:spPr>
          <a:xfrm>
            <a:off x="31597" y="1537354"/>
            <a:ext cx="4572000" cy="3540001"/>
          </a:xfrm>
          <a:prstGeom prst="rect">
            <a:avLst/>
          </a:prstGeom>
        </p:spPr>
        <p:txBody>
          <a:bodyPr/>
          <a:lstStyle/>
          <a:p>
            <a:pPr lvl="0"/>
            <a:r>
              <a:rPr lang="es-ES" noProof="0"/>
              <a:t>Haga clic en el icono para agregar una imagen</a:t>
            </a:r>
          </a:p>
        </p:txBody>
      </p:sp>
      <p:sp>
        <p:nvSpPr>
          <p:cNvPr id="16" name="15 Marcador de texto"/>
          <p:cNvSpPr>
            <a:spLocks noGrp="1"/>
          </p:cNvSpPr>
          <p:nvPr>
            <p:ph type="body" sz="quarter" idx="18"/>
          </p:nvPr>
        </p:nvSpPr>
        <p:spPr>
          <a:xfrm>
            <a:off x="4788025" y="157428"/>
            <a:ext cx="4105151" cy="4919927"/>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311298" name="Rectangle 2"/>
          <p:cNvSpPr>
            <a:spLocks noGrp="1" noChangeArrowheads="1"/>
          </p:cNvSpPr>
          <p:nvPr>
            <p:ph type="ctrTitle"/>
          </p:nvPr>
        </p:nvSpPr>
        <p:spPr>
          <a:xfrm>
            <a:off x="35496" y="696246"/>
            <a:ext cx="4553257" cy="541075"/>
          </a:xfrm>
          <a:prstGeom prst="rect">
            <a:avLst/>
          </a:prstGeom>
        </p:spPr>
        <p:txBody>
          <a:bodyPr/>
          <a:lstStyle>
            <a:lvl1pPr algn="l">
              <a:defRPr sz="2000" baseline="0">
                <a:solidFill>
                  <a:schemeClr val="bg1"/>
                </a:solidFill>
              </a:defRPr>
            </a:lvl1pPr>
          </a:lstStyle>
          <a:p>
            <a:r>
              <a:rPr lang="es-ES"/>
              <a:t>Haga clic para modificar el estilo de título del patrón</a:t>
            </a:r>
            <a:endParaRPr lang="es-ES" dirty="0"/>
          </a:p>
        </p:txBody>
      </p:sp>
      <p:sp>
        <p:nvSpPr>
          <p:cNvPr id="4" name="3 Marcador de texto"/>
          <p:cNvSpPr>
            <a:spLocks noGrp="1"/>
          </p:cNvSpPr>
          <p:nvPr>
            <p:ph type="body" sz="quarter" idx="19"/>
          </p:nvPr>
        </p:nvSpPr>
        <p:spPr>
          <a:xfrm>
            <a:off x="611561" y="1297782"/>
            <a:ext cx="3965203" cy="119558"/>
          </a:xfrm>
          <a:prstGeom prst="rect">
            <a:avLst/>
          </a:prstGeom>
        </p:spPr>
        <p:txBody>
          <a:bodyPr/>
          <a:lstStyle>
            <a:lvl1pPr marL="0" indent="0" algn="r">
              <a:buNone/>
              <a:defRPr sz="1000">
                <a:solidFill>
                  <a:schemeClr val="bg1">
                    <a:lumMod val="50000"/>
                  </a:schemeClr>
                </a:solidFill>
              </a:defRPr>
            </a:lvl1pPr>
            <a:lvl2pPr>
              <a:defRPr sz="1000"/>
            </a:lvl2pPr>
            <a:lvl3pPr>
              <a:defRPr sz="900"/>
            </a:lvl3pPr>
            <a:lvl4pPr>
              <a:defRPr sz="800"/>
            </a:lvl4pPr>
            <a:lvl5pPr>
              <a:defRPr sz="800"/>
            </a:lvl5pPr>
          </a:lstStyle>
          <a:p>
            <a:pPr lvl="0"/>
            <a:r>
              <a:rPr lang="es-ES"/>
              <a:t>Haga clic para modificar el estilo de texto del patrón</a:t>
            </a:r>
          </a:p>
        </p:txBody>
      </p:sp>
      <p:sp>
        <p:nvSpPr>
          <p:cNvPr id="11" name="16 Marcador de número de diapositiva"/>
          <p:cNvSpPr>
            <a:spLocks noGrp="1"/>
          </p:cNvSpPr>
          <p:nvPr>
            <p:ph type="sldNum" sz="quarter" idx="20"/>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E62E73D8-C032-4162-A7A3-B67F3E4AEECD}" type="slidenum">
              <a:rPr lang="es-ES_tradnl" smtClean="0"/>
              <a:pPr>
                <a:defRPr/>
              </a:pPr>
              <a:t>‹Nº›</a:t>
            </a:fld>
            <a:endParaRPr lang="es-ES_tradnl" dirty="0"/>
          </a:p>
        </p:txBody>
      </p:sp>
    </p:spTree>
    <p:extLst>
      <p:ext uri="{BB962C8B-B14F-4D97-AF65-F5344CB8AC3E}">
        <p14:creationId xmlns:p14="http://schemas.microsoft.com/office/powerpoint/2010/main" val="287698038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3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5"/>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18" y="97194"/>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1000">
                <a:solidFill>
                  <a:schemeClr val="bg1">
                    <a:lumMod val="50000"/>
                  </a:schemeClr>
                </a:solidFill>
              </a:defRPr>
            </a:lvl1pPr>
            <a:lvl2pPr>
              <a:defRPr sz="1100"/>
            </a:lvl2pPr>
            <a:lvl3pPr>
              <a:defRPr sz="1050"/>
            </a:lvl3pPr>
            <a:lvl4pPr>
              <a:defRPr sz="1000"/>
            </a:lvl4pPr>
            <a:lvl5pPr>
              <a:defRPr sz="1000"/>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43C90015-E53F-4BB5-B32F-A8BBF929A985}" type="slidenum">
              <a:rPr lang="es-ES_tradnl" smtClean="0"/>
              <a:pPr>
                <a:defRPr/>
              </a:pPr>
              <a:t>‹Nº›</a:t>
            </a:fld>
            <a:endParaRPr lang="es-ES_tradnl" dirty="0"/>
          </a:p>
        </p:txBody>
      </p:sp>
    </p:spTree>
    <p:extLst>
      <p:ext uri="{BB962C8B-B14F-4D97-AF65-F5344CB8AC3E}">
        <p14:creationId xmlns:p14="http://schemas.microsoft.com/office/powerpoint/2010/main" val="3824013167"/>
      </p:ext>
    </p:extLst>
  </p:cSld>
  <p:clrMapOvr>
    <a:masterClrMapping/>
  </p:clrMapOvr>
  <p:transition spd="slow">
    <p:split orient="vert"/>
  </p:transition>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4_Diapositiva Gráfico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5"/>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pic>
        <p:nvPicPr>
          <p:cNvPr id="8"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p:cNvSpPr>
            <a:spLocks noGrp="1" noChangeArrowheads="1"/>
          </p:cNvSpPr>
          <p:nvPr>
            <p:ph type="ctrTitle"/>
          </p:nvPr>
        </p:nvSpPr>
        <p:spPr>
          <a:xfrm>
            <a:off x="150218" y="97194"/>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
        <p:nvSpPr>
          <p:cNvPr id="3" name="2 Marcador de SmartArt"/>
          <p:cNvSpPr>
            <a:spLocks noGrp="1"/>
          </p:cNvSpPr>
          <p:nvPr>
            <p:ph type="dgm" sz="quarter" idx="13"/>
          </p:nvPr>
        </p:nvSpPr>
        <p:spPr>
          <a:xfrm>
            <a:off x="150814" y="1117865"/>
            <a:ext cx="8885237" cy="3959489"/>
          </a:xfrm>
          <a:prstGeom prst="rect">
            <a:avLst/>
          </a:prstGeom>
        </p:spPr>
        <p:txBody>
          <a:bodyPr/>
          <a:lstStyle/>
          <a:p>
            <a:pPr lvl="0"/>
            <a:r>
              <a:rPr lang="es-ES" noProof="0"/>
              <a:t>Haga clic en el icono para agregar un elemento gráfico SmartArt</a:t>
            </a:r>
            <a:endParaRPr lang="es-ES" noProof="0" dirty="0"/>
          </a:p>
        </p:txBody>
      </p:sp>
      <p:sp>
        <p:nvSpPr>
          <p:cNvPr id="7" name="6 Marcador de texto"/>
          <p:cNvSpPr>
            <a:spLocks noGrp="1"/>
          </p:cNvSpPr>
          <p:nvPr>
            <p:ph type="body" sz="quarter" idx="14"/>
          </p:nvPr>
        </p:nvSpPr>
        <p:spPr>
          <a:xfrm>
            <a:off x="150813" y="5119688"/>
            <a:ext cx="5448300" cy="177767"/>
          </a:xfrm>
          <a:prstGeom prst="rect">
            <a:avLst/>
          </a:prstGeom>
        </p:spPr>
        <p:txBody>
          <a:bodyPr/>
          <a:lstStyle>
            <a:lvl1pPr marL="0" indent="0">
              <a:buNone/>
              <a:defRPr sz="1200" baseline="0">
                <a:solidFill>
                  <a:schemeClr val="bg1">
                    <a:lumMod val="50000"/>
                  </a:schemeClr>
                </a:solidFill>
              </a:defRPr>
            </a:lvl1pPr>
            <a:lvl2pPr>
              <a:defRPr sz="1100">
                <a:solidFill>
                  <a:schemeClr val="bg1">
                    <a:lumMod val="50000"/>
                  </a:schemeClr>
                </a:solidFill>
              </a:defRPr>
            </a:lvl2pPr>
            <a:lvl3pPr>
              <a:defRPr sz="105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es-ES"/>
              <a:t>Haga clic para modificar el estilo de texto del patrón</a:t>
            </a:r>
          </a:p>
        </p:txBody>
      </p:sp>
      <p:sp>
        <p:nvSpPr>
          <p:cNvPr id="11" name="16 Marcador de número de diapositiva"/>
          <p:cNvSpPr>
            <a:spLocks noGrp="1"/>
          </p:cNvSpPr>
          <p:nvPr>
            <p:ph type="sldNum" sz="quarter" idx="15"/>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2726CD8E-2BE6-470A-9FB2-8B6638B65506}" type="slidenum">
              <a:rPr lang="es-ES_tradnl" smtClean="0"/>
              <a:pPr>
                <a:defRPr/>
              </a:pPr>
              <a:t>‹Nº›</a:t>
            </a:fld>
            <a:endParaRPr lang="es-ES_tradnl" dirty="0"/>
          </a:p>
        </p:txBody>
      </p:sp>
    </p:spTree>
    <p:extLst>
      <p:ext uri="{BB962C8B-B14F-4D97-AF65-F5344CB8AC3E}">
        <p14:creationId xmlns:p14="http://schemas.microsoft.com/office/powerpoint/2010/main" val="1880341226"/>
      </p:ext>
    </p:extLst>
  </p:cSld>
  <p:clrMapOvr>
    <a:masterClrMapping/>
  </p:clrMapOvr>
  <p:transition spd="slow">
    <p:split orient="vert"/>
  </p:transition>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5_Diapositiva Gráficos">
    <p:spTree>
      <p:nvGrpSpPr>
        <p:cNvPr id="1" name=""/>
        <p:cNvGrpSpPr/>
        <p:nvPr/>
      </p:nvGrpSpPr>
      <p:grpSpPr>
        <a:xfrm>
          <a:off x="0" y="0"/>
          <a:ext cx="0" cy="0"/>
          <a:chOff x="0" y="0"/>
          <a:chExt cx="0" cy="0"/>
        </a:xfrm>
      </p:grpSpPr>
      <p:sp>
        <p:nvSpPr>
          <p:cNvPr id="2" name="1 Rectángulo"/>
          <p:cNvSpPr/>
          <p:nvPr/>
        </p:nvSpPr>
        <p:spPr>
          <a:xfrm>
            <a:off x="0" y="2376488"/>
            <a:ext cx="9144000" cy="3221037"/>
          </a:xfrm>
          <a:prstGeom prst="rect">
            <a:avLst/>
          </a:prstGeom>
          <a:solidFill>
            <a:srgbClr val="00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0" hangingPunct="0">
              <a:spcBef>
                <a:spcPct val="20000"/>
              </a:spcBef>
              <a:defRPr/>
            </a:pPr>
            <a:endParaRPr lang="es-ES" dirty="0"/>
          </a:p>
        </p:txBody>
      </p:sp>
      <p:pic>
        <p:nvPicPr>
          <p:cNvPr id="3" name="Picture 2" descr="F:\CONTADURIA\CONTADURIA 2015\4. ABRIL\SERVICIO EN LINEA\servicios en linea 1-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55113"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Rectángulo"/>
          <p:cNvSpPr>
            <a:spLocks noChangeArrowheads="1"/>
          </p:cNvSpPr>
          <p:nvPr/>
        </p:nvSpPr>
        <p:spPr bwMode="auto">
          <a:xfrm>
            <a:off x="468313" y="2417763"/>
            <a:ext cx="8424862" cy="324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r>
              <a:rPr lang="es-ES" altLang="es-CO" sz="1800">
                <a:solidFill>
                  <a:schemeClr val="bg1"/>
                </a:solidFill>
                <a:latin typeface="Calibri Light" pitchFamily="34" charset="0"/>
              </a:rPr>
              <a:t>1. Boletín de Deudores Morosos del Estado (BDME)</a:t>
            </a:r>
          </a:p>
          <a:p>
            <a:r>
              <a:rPr lang="es-ES" altLang="es-CO" sz="1800">
                <a:solidFill>
                  <a:schemeClr val="bg1"/>
                </a:solidFill>
                <a:latin typeface="Calibri Light" pitchFamily="34" charset="0"/>
              </a:rPr>
              <a:t>2. Información financiera, económica, social y ambiental</a:t>
            </a:r>
          </a:p>
          <a:p>
            <a:r>
              <a:rPr lang="es-ES" altLang="es-CO" sz="1800">
                <a:solidFill>
                  <a:schemeClr val="bg1"/>
                </a:solidFill>
                <a:latin typeface="Calibri Light" pitchFamily="34" charset="0"/>
              </a:rPr>
              <a:t>3. Normatividad contable pública</a:t>
            </a:r>
          </a:p>
          <a:p>
            <a:r>
              <a:rPr lang="es-ES" altLang="es-CO" sz="1800">
                <a:solidFill>
                  <a:schemeClr val="bg1"/>
                </a:solidFill>
                <a:latin typeface="Calibri Light" pitchFamily="34" charset="0"/>
              </a:rPr>
              <a:t>4. Asistencia y apoyo técnico</a:t>
            </a:r>
          </a:p>
          <a:p>
            <a:r>
              <a:rPr lang="es-ES" altLang="es-CO" sz="1800">
                <a:solidFill>
                  <a:schemeClr val="bg1"/>
                </a:solidFill>
                <a:latin typeface="Calibri Light" pitchFamily="34" charset="0"/>
              </a:rPr>
              <a:t>5. Solicitud de asignación de código institucional para el envío de la información financiera, económica, social y ambiental</a:t>
            </a:r>
          </a:p>
          <a:p>
            <a:r>
              <a:rPr lang="es-ES" altLang="es-CO" sz="1800">
                <a:solidFill>
                  <a:schemeClr val="bg1"/>
                </a:solidFill>
                <a:latin typeface="Calibri Light" pitchFamily="34" charset="0"/>
              </a:rPr>
              <a:t>6. Constancias de remisión e inclusión de la información financiera, económica social y ambiental de las entidades en la base de datos de la Contaduría General de la Nación</a:t>
            </a:r>
          </a:p>
          <a:p>
            <a:r>
              <a:rPr lang="es-ES" altLang="es-CO" sz="1800">
                <a:solidFill>
                  <a:schemeClr val="bg1"/>
                </a:solidFill>
                <a:latin typeface="Calibri Light" pitchFamily="34" charset="0"/>
              </a:rPr>
              <a:t>7. Emisión de conceptos y soluciones de consultas</a:t>
            </a:r>
          </a:p>
          <a:p>
            <a:r>
              <a:rPr lang="es-ES" altLang="es-CO" sz="1800">
                <a:solidFill>
                  <a:schemeClr val="bg1"/>
                </a:solidFill>
                <a:latin typeface="Calibri Light" pitchFamily="34" charset="0"/>
              </a:rPr>
              <a:t>8. Solicitudes específicas de capacitación</a:t>
            </a:r>
          </a:p>
        </p:txBody>
      </p:sp>
      <p:sp>
        <p:nvSpPr>
          <p:cNvPr id="5" name="11 CuadroTexto"/>
          <p:cNvSpPr txBox="1">
            <a:spLocks noChangeArrowheads="1"/>
          </p:cNvSpPr>
          <p:nvPr/>
        </p:nvSpPr>
        <p:spPr bwMode="auto">
          <a:xfrm>
            <a:off x="119063" y="5526088"/>
            <a:ext cx="29273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r>
              <a:rPr lang="es-ES" altLang="es-CO" sz="1000"/>
              <a:t>Cuentas Claras, Estado Transparente</a:t>
            </a:r>
          </a:p>
        </p:txBody>
      </p:sp>
      <p:sp>
        <p:nvSpPr>
          <p:cNvPr id="6" name="12 CuadroTexto"/>
          <p:cNvSpPr txBox="1">
            <a:spLocks noChangeArrowheads="1"/>
          </p:cNvSpPr>
          <p:nvPr/>
        </p:nvSpPr>
        <p:spPr bwMode="auto">
          <a:xfrm>
            <a:off x="7380288" y="5521325"/>
            <a:ext cx="22320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r>
              <a:rPr lang="es-ES" altLang="es-CO" sz="1000"/>
              <a:t>www.contaduria.gov.co</a:t>
            </a:r>
          </a:p>
        </p:txBody>
      </p:sp>
    </p:spTree>
    <p:extLst>
      <p:ext uri="{BB962C8B-B14F-4D97-AF65-F5344CB8AC3E}">
        <p14:creationId xmlns:p14="http://schemas.microsoft.com/office/powerpoint/2010/main" val="353786091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1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30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anim calcmode="lin" valueType="num">
                                      <p:cBhvr>
                                        <p:cTn id="13"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2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5000"/>
                            </p:stCondLst>
                            <p:childTnLst>
                              <p:par>
                                <p:cTn id="16" presetID="47" presetClass="entr" presetSubtype="0" fill="hold" nodeType="afterEffect">
                                  <p:stCondLst>
                                    <p:cond delay="200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2000"/>
                                        <p:tgtEl>
                                          <p:spTgt spid="4">
                                            <p:txEl>
                                              <p:pRg st="2" end="2"/>
                                            </p:txEl>
                                          </p:spTgt>
                                        </p:tgtEl>
                                      </p:cBhvr>
                                    </p:animEffect>
                                    <p:anim calcmode="lin" valueType="num">
                                      <p:cBhvr>
                                        <p:cTn id="19"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0" dur="2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1" fill="hold">
                            <p:stCondLst>
                              <p:cond delay="9000"/>
                            </p:stCondLst>
                            <p:childTnLst>
                              <p:par>
                                <p:cTn id="22" presetID="47" presetClass="entr" presetSubtype="0" fill="hold" nodeType="afterEffect">
                                  <p:stCondLst>
                                    <p:cond delay="200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1000"/>
                                        <p:tgtEl>
                                          <p:spTgt spid="4">
                                            <p:txEl>
                                              <p:pRg st="3" end="3"/>
                                            </p:txEl>
                                          </p:spTgt>
                                        </p:tgtEl>
                                      </p:cBhvr>
                                    </p:animEffect>
                                    <p:anim calcmode="lin" valueType="num">
                                      <p:cBhvr>
                                        <p:cTn id="2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27" fill="hold">
                            <p:stCondLst>
                              <p:cond delay="12000"/>
                            </p:stCondLst>
                            <p:childTnLst>
                              <p:par>
                                <p:cTn id="28" presetID="47" presetClass="entr" presetSubtype="0" fill="hold" nodeType="afterEffect">
                                  <p:stCondLst>
                                    <p:cond delay="200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fade">
                                      <p:cBhvr>
                                        <p:cTn id="30" dur="1000"/>
                                        <p:tgtEl>
                                          <p:spTgt spid="4">
                                            <p:txEl>
                                              <p:pRg st="4" end="4"/>
                                            </p:txEl>
                                          </p:spTgt>
                                        </p:tgtEl>
                                      </p:cBhvr>
                                    </p:animEffect>
                                    <p:anim calcmode="lin" valueType="num">
                                      <p:cBhvr>
                                        <p:cTn id="3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33" fill="hold">
                            <p:stCondLst>
                              <p:cond delay="15000"/>
                            </p:stCondLst>
                            <p:childTnLst>
                              <p:par>
                                <p:cTn id="34" presetID="42" presetClass="entr" presetSubtype="0" fill="hold" nodeType="afterEffect">
                                  <p:stCondLst>
                                    <p:cond delay="350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fade">
                                      <p:cBhvr>
                                        <p:cTn id="36" dur="1000"/>
                                        <p:tgtEl>
                                          <p:spTgt spid="4">
                                            <p:txEl>
                                              <p:pRg st="5" end="5"/>
                                            </p:txEl>
                                          </p:spTgt>
                                        </p:tgtEl>
                                      </p:cBhvr>
                                    </p:animEffect>
                                    <p:anim calcmode="lin" valueType="num">
                                      <p:cBhvr>
                                        <p:cTn id="3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19500"/>
                            </p:stCondLst>
                            <p:childTnLst>
                              <p:par>
                                <p:cTn id="40" presetID="42" presetClass="entr" presetSubtype="0" fill="hold" nodeType="afterEffect">
                                  <p:stCondLst>
                                    <p:cond delay="450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1000"/>
                                        <p:tgtEl>
                                          <p:spTgt spid="4">
                                            <p:txEl>
                                              <p:pRg st="6" end="6"/>
                                            </p:txEl>
                                          </p:spTgt>
                                        </p:tgtEl>
                                      </p:cBhvr>
                                    </p:animEffect>
                                    <p:anim calcmode="lin" valueType="num">
                                      <p:cBhvr>
                                        <p:cTn id="4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25000"/>
                            </p:stCondLst>
                            <p:childTnLst>
                              <p:par>
                                <p:cTn id="46" presetID="42" presetClass="entr" presetSubtype="0" fill="hold" nodeType="afterEffect">
                                  <p:stCondLst>
                                    <p:cond delay="2000"/>
                                  </p:stCondLst>
                                  <p:childTnLst>
                                    <p:set>
                                      <p:cBhvr>
                                        <p:cTn id="47" dur="1" fill="hold">
                                          <p:stCondLst>
                                            <p:cond delay="0"/>
                                          </p:stCondLst>
                                        </p:cTn>
                                        <p:tgtEl>
                                          <p:spTgt spid="4">
                                            <p:txEl>
                                              <p:pRg st="7" end="7"/>
                                            </p:txEl>
                                          </p:spTgt>
                                        </p:tgtEl>
                                        <p:attrNameLst>
                                          <p:attrName>style.visibility</p:attrName>
                                        </p:attrNameLst>
                                      </p:cBhvr>
                                      <p:to>
                                        <p:strVal val="visible"/>
                                      </p:to>
                                    </p:set>
                                    <p:animEffect transition="in" filter="fade">
                                      <p:cBhvr>
                                        <p:cTn id="48" dur="1000"/>
                                        <p:tgtEl>
                                          <p:spTgt spid="4">
                                            <p:txEl>
                                              <p:pRg st="7" end="7"/>
                                            </p:txEl>
                                          </p:spTgt>
                                        </p:tgtEl>
                                      </p:cBhvr>
                                    </p:animEffect>
                                    <p:anim calcmode="lin" valueType="num">
                                      <p:cBhvr>
                                        <p:cTn id="4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6_Diapositiva despedida">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1113" y="-11113"/>
            <a:ext cx="9151937" cy="57150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95725" y="257175"/>
            <a:ext cx="1422400" cy="754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40488" y="-11113"/>
            <a:ext cx="2235200" cy="10985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11813" y="268288"/>
            <a:ext cx="630237"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Rectángulo"/>
          <p:cNvSpPr>
            <a:spLocks noChangeArrowheads="1"/>
          </p:cNvSpPr>
          <p:nvPr/>
        </p:nvSpPr>
        <p:spPr bwMode="auto">
          <a:xfrm>
            <a:off x="3081338" y="3044825"/>
            <a:ext cx="1881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cs typeface="+mn-cs"/>
              </a:rPr>
              <a:t> @</a:t>
            </a:r>
            <a:r>
              <a:rPr lang="es-ES" altLang="es-ES" sz="1400" b="1" dirty="0" err="1">
                <a:latin typeface="Calibri" pitchFamily="34" charset="0"/>
                <a:cs typeface="+mn-cs"/>
              </a:rPr>
              <a:t>Contaduria_CGN</a:t>
            </a:r>
            <a:endParaRPr lang="es-ES" altLang="es-ES" sz="1400" b="1" dirty="0">
              <a:latin typeface="Calibri" pitchFamily="34" charset="0"/>
              <a:cs typeface="+mn-cs"/>
            </a:endParaRPr>
          </a:p>
        </p:txBody>
      </p:sp>
      <p:sp>
        <p:nvSpPr>
          <p:cNvPr id="8" name="7 CuadroTexto"/>
          <p:cNvSpPr txBox="1">
            <a:spLocks noChangeArrowheads="1"/>
          </p:cNvSpPr>
          <p:nvPr/>
        </p:nvSpPr>
        <p:spPr bwMode="auto">
          <a:xfrm>
            <a:off x="419100" y="1717675"/>
            <a:ext cx="82851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Century Gothic" pitchFamily="34" charset="0"/>
                <a:cs typeface="Arial" charset="0"/>
              </a:defRPr>
            </a:lvl1pPr>
            <a:lvl2pPr marL="742950" indent="-285750">
              <a:defRPr b="1">
                <a:solidFill>
                  <a:schemeClr val="tx1"/>
                </a:solidFill>
                <a:latin typeface="Century Gothic" pitchFamily="34" charset="0"/>
                <a:cs typeface="Arial" charset="0"/>
              </a:defRPr>
            </a:lvl2pPr>
            <a:lvl3pPr marL="1143000" indent="-228600">
              <a:defRPr b="1">
                <a:solidFill>
                  <a:schemeClr val="tx1"/>
                </a:solidFill>
                <a:latin typeface="Century Gothic" pitchFamily="34" charset="0"/>
                <a:cs typeface="Arial" charset="0"/>
              </a:defRPr>
            </a:lvl3pPr>
            <a:lvl4pPr marL="1600200" indent="-228600">
              <a:defRPr b="1">
                <a:solidFill>
                  <a:schemeClr val="tx1"/>
                </a:solidFill>
                <a:latin typeface="Century Gothic" pitchFamily="34" charset="0"/>
                <a:cs typeface="Arial" charset="0"/>
              </a:defRPr>
            </a:lvl4pPr>
            <a:lvl5pPr marL="2057400" indent="-22860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0" hangingPunct="0">
              <a:spcBef>
                <a:spcPct val="20000"/>
              </a:spcBef>
              <a:defRPr/>
            </a:pPr>
            <a:r>
              <a:rPr lang="es-CO" altLang="es-CO" sz="3200" i="1" dirty="0">
                <a:latin typeface="Calibri" pitchFamily="34" charset="0"/>
              </a:rPr>
              <a:t>“POR PERMITIRNOS HACER PÚBLICO </a:t>
            </a:r>
          </a:p>
        </p:txBody>
      </p:sp>
      <p:sp>
        <p:nvSpPr>
          <p:cNvPr id="9" name="8 CuadroTexto"/>
          <p:cNvSpPr txBox="1"/>
          <p:nvPr/>
        </p:nvSpPr>
        <p:spPr>
          <a:xfrm>
            <a:off x="1542270" y="841276"/>
            <a:ext cx="5991717" cy="1107996"/>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fontAlgn="auto" hangingPunct="0">
              <a:spcBef>
                <a:spcPts val="0"/>
              </a:spcBef>
              <a:spcAft>
                <a:spcPts val="0"/>
              </a:spcAft>
              <a:defRPr/>
            </a:pPr>
            <a:r>
              <a:rPr lang="es-CO" sz="6600" kern="0" cap="all" dirty="0">
                <a:ln w="0"/>
                <a:solidFill>
                  <a:schemeClr val="accent1">
                    <a:lumMod val="50000"/>
                  </a:schemeClr>
                </a:solidFill>
                <a:effectLst>
                  <a:outerShdw blurRad="38100" dist="38100" dir="2700000" algn="tl">
                    <a:srgbClr val="000000">
                      <a:alpha val="43137"/>
                    </a:srgbClr>
                  </a:outerShdw>
                  <a:reflection stA="29000" endPos="43000" dir="5400000" sy="-100000" algn="bl" rotWithShape="0"/>
                </a:effectLst>
                <a:latin typeface="Calibri"/>
                <a:cs typeface="+mn-cs"/>
              </a:rPr>
              <a:t>G  r  a  c  i  a  s</a:t>
            </a:r>
          </a:p>
        </p:txBody>
      </p:sp>
      <p:pic>
        <p:nvPicPr>
          <p:cNvPr id="10" name="Picture 4" descr="http://www.ignition-mktg.com/wp-content/uploads/2014/07/Social-Media-Icons.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046538" y="4683125"/>
            <a:ext cx="5207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http://www.ignition-mktg.com/wp-content/uploads/2014/07/Social-Media-Icons.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527300" y="2974975"/>
            <a:ext cx="4857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http://www.ignition-mktg.com/wp-content/uploads/2014/07/Social-Media-Icons.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009900" y="3532188"/>
            <a:ext cx="49371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12 Imagen"/>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4757738" y="5035550"/>
            <a:ext cx="557212"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13 Rectángulo"/>
          <p:cNvSpPr>
            <a:spLocks noChangeArrowheads="1"/>
          </p:cNvSpPr>
          <p:nvPr/>
        </p:nvSpPr>
        <p:spPr bwMode="auto">
          <a:xfrm>
            <a:off x="3402013" y="2114550"/>
            <a:ext cx="23193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lgn="ctr" eaLnBrk="1" hangingPunct="1">
              <a:defRPr/>
            </a:pPr>
            <a:r>
              <a:rPr lang="es-CO" altLang="es-CO" sz="3200" b="1" i="1" dirty="0">
                <a:latin typeface="Calibri" pitchFamily="34" charset="0"/>
                <a:cs typeface="+mn-cs"/>
              </a:rPr>
              <a:t>LO</a:t>
            </a:r>
            <a:r>
              <a:rPr lang="es-CO" altLang="es-CO" sz="1800" i="1" dirty="0">
                <a:latin typeface="Calibri" pitchFamily="34" charset="0"/>
                <a:cs typeface="+mn-cs"/>
              </a:rPr>
              <a:t> </a:t>
            </a:r>
            <a:r>
              <a:rPr lang="es-CO" altLang="es-CO" sz="3200" b="1" i="1" dirty="0">
                <a:latin typeface="Calibri" pitchFamily="34" charset="0"/>
                <a:cs typeface="+mn-cs"/>
              </a:rPr>
              <a:t>PÚBLICO</a:t>
            </a:r>
            <a:r>
              <a:rPr lang="es-CO" altLang="es-CO" sz="1800" i="1" dirty="0">
                <a:latin typeface="Calibri" pitchFamily="34" charset="0"/>
                <a:cs typeface="+mn-cs"/>
              </a:rPr>
              <a:t> ”</a:t>
            </a:r>
          </a:p>
        </p:txBody>
      </p:sp>
      <p:sp>
        <p:nvSpPr>
          <p:cNvPr id="15" name="15 Rectángulo"/>
          <p:cNvSpPr>
            <a:spLocks noChangeArrowheads="1"/>
          </p:cNvSpPr>
          <p:nvPr/>
        </p:nvSpPr>
        <p:spPr bwMode="auto">
          <a:xfrm>
            <a:off x="3641725" y="3544888"/>
            <a:ext cx="1598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err="1">
                <a:latin typeface="Calibri" pitchFamily="34" charset="0"/>
                <a:cs typeface="+mn-cs"/>
              </a:rPr>
              <a:t>CGNOficial</a:t>
            </a:r>
            <a:endParaRPr lang="es-ES" altLang="es-ES" sz="1400" b="1" dirty="0">
              <a:latin typeface="Calibri" pitchFamily="34" charset="0"/>
              <a:cs typeface="+mn-cs"/>
            </a:endParaRPr>
          </a:p>
        </p:txBody>
      </p:sp>
      <p:pic>
        <p:nvPicPr>
          <p:cNvPr id="16" name="Picture 12" descr="http://www.ignition-mktg.com/wp-content/uploads/2014/07/Social-Media-Icons.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433763" y="4179888"/>
            <a:ext cx="5080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http://www.cartagenacaribe.com/images/boton-contactenos.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960438" y="4011613"/>
            <a:ext cx="166846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14 Rectángulo"/>
          <p:cNvSpPr>
            <a:spLocks noChangeArrowheads="1"/>
          </p:cNvSpPr>
          <p:nvPr/>
        </p:nvSpPr>
        <p:spPr bwMode="auto">
          <a:xfrm>
            <a:off x="5435600" y="5173663"/>
            <a:ext cx="241776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cs typeface="+mn-cs"/>
              </a:rPr>
              <a:t>@</a:t>
            </a:r>
            <a:r>
              <a:rPr lang="es-ES" altLang="es-ES" sz="1400" b="1" dirty="0" err="1">
                <a:latin typeface="Calibri" pitchFamily="34" charset="0"/>
                <a:cs typeface="+mn-cs"/>
              </a:rPr>
              <a:t>contaduriacgn</a:t>
            </a:r>
            <a:endParaRPr lang="es-ES" altLang="es-ES" sz="1400" b="1" dirty="0">
              <a:latin typeface="Calibri" pitchFamily="34" charset="0"/>
              <a:cs typeface="+mn-cs"/>
            </a:endParaRPr>
          </a:p>
        </p:txBody>
      </p:sp>
      <p:sp>
        <p:nvSpPr>
          <p:cNvPr id="19" name="18 Rectángulo"/>
          <p:cNvSpPr>
            <a:spLocks noChangeArrowheads="1"/>
          </p:cNvSpPr>
          <p:nvPr/>
        </p:nvSpPr>
        <p:spPr bwMode="auto">
          <a:xfrm>
            <a:off x="4727575" y="4657725"/>
            <a:ext cx="3013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cs typeface="+mn-cs"/>
              </a:rPr>
              <a:t>+</a:t>
            </a:r>
            <a:r>
              <a:rPr lang="es-ES" altLang="es-ES" sz="1400" b="1" dirty="0" err="1">
                <a:latin typeface="Calibri" pitchFamily="34" charset="0"/>
                <a:cs typeface="+mn-cs"/>
              </a:rPr>
              <a:t>ContaduríaGeneraldelaNaciónCG</a:t>
            </a:r>
            <a:endParaRPr lang="es-ES" altLang="es-ES" sz="1400" b="1" dirty="0">
              <a:latin typeface="Calibri" pitchFamily="34" charset="0"/>
              <a:cs typeface="+mn-cs"/>
            </a:endParaRPr>
          </a:p>
        </p:txBody>
      </p:sp>
      <p:sp>
        <p:nvSpPr>
          <p:cNvPr id="20" name="20 Rectángulo"/>
          <p:cNvSpPr>
            <a:spLocks noChangeArrowheads="1"/>
          </p:cNvSpPr>
          <p:nvPr/>
        </p:nvSpPr>
        <p:spPr bwMode="auto">
          <a:xfrm>
            <a:off x="3941763" y="4157663"/>
            <a:ext cx="3259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cs typeface="+mn-cs"/>
              </a:rPr>
              <a:t>Contaduría-General-de-la-Nación</a:t>
            </a:r>
          </a:p>
        </p:txBody>
      </p:sp>
      <p:sp>
        <p:nvSpPr>
          <p:cNvPr id="54" name="18 Marcador de texto"/>
          <p:cNvSpPr>
            <a:spLocks noGrp="1"/>
          </p:cNvSpPr>
          <p:nvPr>
            <p:ph type="body" sz="quarter" idx="11"/>
          </p:nvPr>
        </p:nvSpPr>
        <p:spPr>
          <a:xfrm>
            <a:off x="622632" y="2641476"/>
            <a:ext cx="8081631" cy="350838"/>
          </a:xfrm>
          <a:prstGeom prst="rect">
            <a:avLst/>
          </a:prstGeom>
        </p:spPr>
        <p:txBody>
          <a:bodyPr/>
          <a:lstStyle>
            <a:lvl1pPr marL="0" indent="0" algn="ctr">
              <a:buNone/>
              <a:defRPr lang="es-ES" sz="1800" b="0" baseline="0" dirty="0" smtClean="0">
                <a:solidFill>
                  <a:schemeClr val="bg1">
                    <a:lumMod val="50000"/>
                  </a:schemeClr>
                </a:solidFill>
                <a:latin typeface="Sylfaen"/>
                <a:ea typeface="+mn-ea"/>
                <a:cs typeface="+mn-cs"/>
              </a:defRPr>
            </a:lvl1pPr>
            <a:lvl4pPr marL="1371600" indent="0" algn="ctr">
              <a:buNone/>
              <a:defRPr sz="1600"/>
            </a:lvl4pPr>
          </a:lstStyle>
          <a:p>
            <a:pPr lvl="0"/>
            <a:r>
              <a:rPr lang="es-ES"/>
              <a:t>Haga clic para modificar el estilo de texto del patrón</a:t>
            </a:r>
          </a:p>
        </p:txBody>
      </p:sp>
    </p:spTree>
    <p:extLst>
      <p:ext uri="{BB962C8B-B14F-4D97-AF65-F5344CB8AC3E}">
        <p14:creationId xmlns:p14="http://schemas.microsoft.com/office/powerpoint/2010/main" val="39521544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par>
                                <p:cTn id="12" presetID="6" presetClass="entr" presetSubtype="16" fill="hold" grpId="0" nodeType="withEffect">
                                  <p:stCondLst>
                                    <p:cond delay="750"/>
                                  </p:stCondLst>
                                  <p:childTnLst>
                                    <p:set>
                                      <p:cBhvr>
                                        <p:cTn id="13" dur="1" fill="hold">
                                          <p:stCondLst>
                                            <p:cond delay="0"/>
                                          </p:stCondLst>
                                        </p:cTn>
                                        <p:tgtEl>
                                          <p:spTgt spid="14"/>
                                        </p:tgtEl>
                                        <p:attrNameLst>
                                          <p:attrName>style.visibility</p:attrName>
                                        </p:attrNameLst>
                                      </p:cBhvr>
                                      <p:to>
                                        <p:strVal val="visible"/>
                                      </p:to>
                                    </p:set>
                                    <p:animEffect transition="in" filter="circle(in)">
                                      <p:cBhvr>
                                        <p:cTn id="14" dur="2000"/>
                                        <p:tgtEl>
                                          <p:spTgt spid="14"/>
                                        </p:tgtEl>
                                      </p:cBhvr>
                                    </p:animEffect>
                                  </p:childTnLst>
                                </p:cTn>
                              </p:par>
                              <p:par>
                                <p:cTn id="15" presetID="42" presetClass="entr" presetSubtype="0" fill="hold" nodeType="withEffect">
                                  <p:stCondLst>
                                    <p:cond delay="100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4750"/>
                            </p:stCondLst>
                            <p:childTnLst>
                              <p:par>
                                <p:cTn id="21" presetID="49" presetClass="entr" presetSubtype="0" decel="10000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500" fill="hold"/>
                                        <p:tgtEl>
                                          <p:spTgt spid="11"/>
                                        </p:tgtEl>
                                        <p:attrNameLst>
                                          <p:attrName>ppt_w</p:attrName>
                                        </p:attrNameLst>
                                      </p:cBhvr>
                                      <p:tavLst>
                                        <p:tav tm="0">
                                          <p:val>
                                            <p:fltVal val="0"/>
                                          </p:val>
                                        </p:tav>
                                        <p:tav tm="100000">
                                          <p:val>
                                            <p:strVal val="#ppt_w"/>
                                          </p:val>
                                        </p:tav>
                                      </p:tavLst>
                                    </p:anim>
                                    <p:anim calcmode="lin" valueType="num">
                                      <p:cBhvr>
                                        <p:cTn id="24" dur="1500" fill="hold"/>
                                        <p:tgtEl>
                                          <p:spTgt spid="11"/>
                                        </p:tgtEl>
                                        <p:attrNameLst>
                                          <p:attrName>ppt_h</p:attrName>
                                        </p:attrNameLst>
                                      </p:cBhvr>
                                      <p:tavLst>
                                        <p:tav tm="0">
                                          <p:val>
                                            <p:fltVal val="0"/>
                                          </p:val>
                                        </p:tav>
                                        <p:tav tm="100000">
                                          <p:val>
                                            <p:strVal val="#ppt_h"/>
                                          </p:val>
                                        </p:tav>
                                      </p:tavLst>
                                    </p:anim>
                                    <p:anim calcmode="lin" valueType="num">
                                      <p:cBhvr>
                                        <p:cTn id="25" dur="1500" fill="hold"/>
                                        <p:tgtEl>
                                          <p:spTgt spid="11"/>
                                        </p:tgtEl>
                                        <p:attrNameLst>
                                          <p:attrName>style.rotation</p:attrName>
                                        </p:attrNameLst>
                                      </p:cBhvr>
                                      <p:tavLst>
                                        <p:tav tm="0">
                                          <p:val>
                                            <p:fltVal val="360"/>
                                          </p:val>
                                        </p:tav>
                                        <p:tav tm="100000">
                                          <p:val>
                                            <p:fltVal val="0"/>
                                          </p:val>
                                        </p:tav>
                                      </p:tavLst>
                                    </p:anim>
                                    <p:animEffect transition="in" filter="fade">
                                      <p:cBhvr>
                                        <p:cTn id="26" dur="1500"/>
                                        <p:tgtEl>
                                          <p:spTgt spid="11"/>
                                        </p:tgtEl>
                                      </p:cBhvr>
                                    </p:animEffect>
                                  </p:childTnLst>
                                </p:cTn>
                              </p:par>
                            </p:childTnLst>
                          </p:cTn>
                        </p:par>
                        <p:par>
                          <p:cTn id="27" fill="hold">
                            <p:stCondLst>
                              <p:cond delay="6250"/>
                            </p:stCondLst>
                            <p:childTnLst>
                              <p:par>
                                <p:cTn id="28" presetID="49" presetClass="entr" presetSubtype="0" decel="10000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500" fill="hold"/>
                                        <p:tgtEl>
                                          <p:spTgt spid="12"/>
                                        </p:tgtEl>
                                        <p:attrNameLst>
                                          <p:attrName>ppt_w</p:attrName>
                                        </p:attrNameLst>
                                      </p:cBhvr>
                                      <p:tavLst>
                                        <p:tav tm="0">
                                          <p:val>
                                            <p:fltVal val="0"/>
                                          </p:val>
                                        </p:tav>
                                        <p:tav tm="100000">
                                          <p:val>
                                            <p:strVal val="#ppt_w"/>
                                          </p:val>
                                        </p:tav>
                                      </p:tavLst>
                                    </p:anim>
                                    <p:anim calcmode="lin" valueType="num">
                                      <p:cBhvr>
                                        <p:cTn id="31" dur="1500" fill="hold"/>
                                        <p:tgtEl>
                                          <p:spTgt spid="12"/>
                                        </p:tgtEl>
                                        <p:attrNameLst>
                                          <p:attrName>ppt_h</p:attrName>
                                        </p:attrNameLst>
                                      </p:cBhvr>
                                      <p:tavLst>
                                        <p:tav tm="0">
                                          <p:val>
                                            <p:fltVal val="0"/>
                                          </p:val>
                                        </p:tav>
                                        <p:tav tm="100000">
                                          <p:val>
                                            <p:strVal val="#ppt_h"/>
                                          </p:val>
                                        </p:tav>
                                      </p:tavLst>
                                    </p:anim>
                                    <p:anim calcmode="lin" valueType="num">
                                      <p:cBhvr>
                                        <p:cTn id="32" dur="1500" fill="hold"/>
                                        <p:tgtEl>
                                          <p:spTgt spid="12"/>
                                        </p:tgtEl>
                                        <p:attrNameLst>
                                          <p:attrName>style.rotation</p:attrName>
                                        </p:attrNameLst>
                                      </p:cBhvr>
                                      <p:tavLst>
                                        <p:tav tm="0">
                                          <p:val>
                                            <p:fltVal val="360"/>
                                          </p:val>
                                        </p:tav>
                                        <p:tav tm="100000">
                                          <p:val>
                                            <p:fltVal val="0"/>
                                          </p:val>
                                        </p:tav>
                                      </p:tavLst>
                                    </p:anim>
                                    <p:animEffect transition="in" filter="fade">
                                      <p:cBhvr>
                                        <p:cTn id="33" dur="1500"/>
                                        <p:tgtEl>
                                          <p:spTgt spid="12"/>
                                        </p:tgtEl>
                                      </p:cBhvr>
                                    </p:animEffect>
                                  </p:childTnLst>
                                </p:cTn>
                              </p:par>
                            </p:childTnLst>
                          </p:cTn>
                        </p:par>
                        <p:par>
                          <p:cTn id="34" fill="hold">
                            <p:stCondLst>
                              <p:cond delay="7750"/>
                            </p:stCondLst>
                            <p:childTnLst>
                              <p:par>
                                <p:cTn id="35" presetID="49" presetClass="entr" presetSubtype="0" decel="100000"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1500" fill="hold"/>
                                        <p:tgtEl>
                                          <p:spTgt spid="16"/>
                                        </p:tgtEl>
                                        <p:attrNameLst>
                                          <p:attrName>ppt_w</p:attrName>
                                        </p:attrNameLst>
                                      </p:cBhvr>
                                      <p:tavLst>
                                        <p:tav tm="0">
                                          <p:val>
                                            <p:fltVal val="0"/>
                                          </p:val>
                                        </p:tav>
                                        <p:tav tm="100000">
                                          <p:val>
                                            <p:strVal val="#ppt_w"/>
                                          </p:val>
                                        </p:tav>
                                      </p:tavLst>
                                    </p:anim>
                                    <p:anim calcmode="lin" valueType="num">
                                      <p:cBhvr>
                                        <p:cTn id="38" dur="1500" fill="hold"/>
                                        <p:tgtEl>
                                          <p:spTgt spid="16"/>
                                        </p:tgtEl>
                                        <p:attrNameLst>
                                          <p:attrName>ppt_h</p:attrName>
                                        </p:attrNameLst>
                                      </p:cBhvr>
                                      <p:tavLst>
                                        <p:tav tm="0">
                                          <p:val>
                                            <p:fltVal val="0"/>
                                          </p:val>
                                        </p:tav>
                                        <p:tav tm="100000">
                                          <p:val>
                                            <p:strVal val="#ppt_h"/>
                                          </p:val>
                                        </p:tav>
                                      </p:tavLst>
                                    </p:anim>
                                    <p:anim calcmode="lin" valueType="num">
                                      <p:cBhvr>
                                        <p:cTn id="39" dur="1500" fill="hold"/>
                                        <p:tgtEl>
                                          <p:spTgt spid="16"/>
                                        </p:tgtEl>
                                        <p:attrNameLst>
                                          <p:attrName>style.rotation</p:attrName>
                                        </p:attrNameLst>
                                      </p:cBhvr>
                                      <p:tavLst>
                                        <p:tav tm="0">
                                          <p:val>
                                            <p:fltVal val="360"/>
                                          </p:val>
                                        </p:tav>
                                        <p:tav tm="100000">
                                          <p:val>
                                            <p:fltVal val="0"/>
                                          </p:val>
                                        </p:tav>
                                      </p:tavLst>
                                    </p:anim>
                                    <p:animEffect transition="in" filter="fade">
                                      <p:cBhvr>
                                        <p:cTn id="40" dur="1500"/>
                                        <p:tgtEl>
                                          <p:spTgt spid="16"/>
                                        </p:tgtEl>
                                      </p:cBhvr>
                                    </p:animEffect>
                                  </p:childTnLst>
                                </p:cTn>
                              </p:par>
                            </p:childTnLst>
                          </p:cTn>
                        </p:par>
                        <p:par>
                          <p:cTn id="41" fill="hold">
                            <p:stCondLst>
                              <p:cond delay="9250"/>
                            </p:stCondLst>
                            <p:childTnLst>
                              <p:par>
                                <p:cTn id="42" presetID="49" presetClass="entr" presetSubtype="0" decel="100000" fill="hold"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1500" fill="hold"/>
                                        <p:tgtEl>
                                          <p:spTgt spid="10"/>
                                        </p:tgtEl>
                                        <p:attrNameLst>
                                          <p:attrName>ppt_w</p:attrName>
                                        </p:attrNameLst>
                                      </p:cBhvr>
                                      <p:tavLst>
                                        <p:tav tm="0">
                                          <p:val>
                                            <p:fltVal val="0"/>
                                          </p:val>
                                        </p:tav>
                                        <p:tav tm="100000">
                                          <p:val>
                                            <p:strVal val="#ppt_w"/>
                                          </p:val>
                                        </p:tav>
                                      </p:tavLst>
                                    </p:anim>
                                    <p:anim calcmode="lin" valueType="num">
                                      <p:cBhvr>
                                        <p:cTn id="45" dur="1500" fill="hold"/>
                                        <p:tgtEl>
                                          <p:spTgt spid="10"/>
                                        </p:tgtEl>
                                        <p:attrNameLst>
                                          <p:attrName>ppt_h</p:attrName>
                                        </p:attrNameLst>
                                      </p:cBhvr>
                                      <p:tavLst>
                                        <p:tav tm="0">
                                          <p:val>
                                            <p:fltVal val="0"/>
                                          </p:val>
                                        </p:tav>
                                        <p:tav tm="100000">
                                          <p:val>
                                            <p:strVal val="#ppt_h"/>
                                          </p:val>
                                        </p:tav>
                                      </p:tavLst>
                                    </p:anim>
                                    <p:anim calcmode="lin" valueType="num">
                                      <p:cBhvr>
                                        <p:cTn id="46" dur="1500" fill="hold"/>
                                        <p:tgtEl>
                                          <p:spTgt spid="10"/>
                                        </p:tgtEl>
                                        <p:attrNameLst>
                                          <p:attrName>style.rotation</p:attrName>
                                        </p:attrNameLst>
                                      </p:cBhvr>
                                      <p:tavLst>
                                        <p:tav tm="0">
                                          <p:val>
                                            <p:fltVal val="360"/>
                                          </p:val>
                                        </p:tav>
                                        <p:tav tm="100000">
                                          <p:val>
                                            <p:fltVal val="0"/>
                                          </p:val>
                                        </p:tav>
                                      </p:tavLst>
                                    </p:anim>
                                    <p:animEffect transition="in" filter="fade">
                                      <p:cBhvr>
                                        <p:cTn id="47" dur="1500"/>
                                        <p:tgtEl>
                                          <p:spTgt spid="10"/>
                                        </p:tgtEl>
                                      </p:cBhvr>
                                    </p:animEffect>
                                  </p:childTnLst>
                                </p:cTn>
                              </p:par>
                            </p:childTnLst>
                          </p:cTn>
                        </p:par>
                        <p:par>
                          <p:cTn id="48" fill="hold">
                            <p:stCondLst>
                              <p:cond delay="10750"/>
                            </p:stCondLst>
                            <p:childTnLst>
                              <p:par>
                                <p:cTn id="49" presetID="49" presetClass="entr" presetSubtype="0" decel="100000"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1500" fill="hold"/>
                                        <p:tgtEl>
                                          <p:spTgt spid="13"/>
                                        </p:tgtEl>
                                        <p:attrNameLst>
                                          <p:attrName>ppt_w</p:attrName>
                                        </p:attrNameLst>
                                      </p:cBhvr>
                                      <p:tavLst>
                                        <p:tav tm="0">
                                          <p:val>
                                            <p:fltVal val="0"/>
                                          </p:val>
                                        </p:tav>
                                        <p:tav tm="100000">
                                          <p:val>
                                            <p:strVal val="#ppt_w"/>
                                          </p:val>
                                        </p:tav>
                                      </p:tavLst>
                                    </p:anim>
                                    <p:anim calcmode="lin" valueType="num">
                                      <p:cBhvr>
                                        <p:cTn id="52" dur="1500" fill="hold"/>
                                        <p:tgtEl>
                                          <p:spTgt spid="13"/>
                                        </p:tgtEl>
                                        <p:attrNameLst>
                                          <p:attrName>ppt_h</p:attrName>
                                        </p:attrNameLst>
                                      </p:cBhvr>
                                      <p:tavLst>
                                        <p:tav tm="0">
                                          <p:val>
                                            <p:fltVal val="0"/>
                                          </p:val>
                                        </p:tav>
                                        <p:tav tm="100000">
                                          <p:val>
                                            <p:strVal val="#ppt_h"/>
                                          </p:val>
                                        </p:tav>
                                      </p:tavLst>
                                    </p:anim>
                                    <p:anim calcmode="lin" valueType="num">
                                      <p:cBhvr>
                                        <p:cTn id="53" dur="1500" fill="hold"/>
                                        <p:tgtEl>
                                          <p:spTgt spid="13"/>
                                        </p:tgtEl>
                                        <p:attrNameLst>
                                          <p:attrName>style.rotation</p:attrName>
                                        </p:attrNameLst>
                                      </p:cBhvr>
                                      <p:tavLst>
                                        <p:tav tm="0">
                                          <p:val>
                                            <p:fltVal val="360"/>
                                          </p:val>
                                        </p:tav>
                                        <p:tav tm="100000">
                                          <p:val>
                                            <p:fltVal val="0"/>
                                          </p:val>
                                        </p:tav>
                                      </p:tavLst>
                                    </p:anim>
                                    <p:animEffect transition="in" filter="fade">
                                      <p:cBhvr>
                                        <p:cTn id="54" dur="1500"/>
                                        <p:tgtEl>
                                          <p:spTgt spid="13"/>
                                        </p:tgtEl>
                                      </p:cBhvr>
                                    </p:animEffect>
                                  </p:childTnLst>
                                </p:cTn>
                              </p:par>
                            </p:childTnLst>
                          </p:cTn>
                        </p:par>
                        <p:par>
                          <p:cTn id="55" fill="hold">
                            <p:stCondLst>
                              <p:cond delay="12250"/>
                            </p:stCondLst>
                            <p:childTnLst>
                              <p:par>
                                <p:cTn id="56" presetID="49" presetClass="entr" presetSubtype="0" decel="100000"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p:cTn id="58" dur="500" fill="hold"/>
                                        <p:tgtEl>
                                          <p:spTgt spid="7"/>
                                        </p:tgtEl>
                                        <p:attrNameLst>
                                          <p:attrName>ppt_w</p:attrName>
                                        </p:attrNameLst>
                                      </p:cBhvr>
                                      <p:tavLst>
                                        <p:tav tm="0">
                                          <p:val>
                                            <p:fltVal val="0"/>
                                          </p:val>
                                        </p:tav>
                                        <p:tav tm="100000">
                                          <p:val>
                                            <p:strVal val="#ppt_w"/>
                                          </p:val>
                                        </p:tav>
                                      </p:tavLst>
                                    </p:anim>
                                    <p:anim calcmode="lin" valueType="num">
                                      <p:cBhvr>
                                        <p:cTn id="59" dur="500" fill="hold"/>
                                        <p:tgtEl>
                                          <p:spTgt spid="7"/>
                                        </p:tgtEl>
                                        <p:attrNameLst>
                                          <p:attrName>ppt_h</p:attrName>
                                        </p:attrNameLst>
                                      </p:cBhvr>
                                      <p:tavLst>
                                        <p:tav tm="0">
                                          <p:val>
                                            <p:fltVal val="0"/>
                                          </p:val>
                                        </p:tav>
                                        <p:tav tm="100000">
                                          <p:val>
                                            <p:strVal val="#ppt_h"/>
                                          </p:val>
                                        </p:tav>
                                      </p:tavLst>
                                    </p:anim>
                                    <p:anim calcmode="lin" valueType="num">
                                      <p:cBhvr>
                                        <p:cTn id="60" dur="500" fill="hold"/>
                                        <p:tgtEl>
                                          <p:spTgt spid="7"/>
                                        </p:tgtEl>
                                        <p:attrNameLst>
                                          <p:attrName>style.rotation</p:attrName>
                                        </p:attrNameLst>
                                      </p:cBhvr>
                                      <p:tavLst>
                                        <p:tav tm="0">
                                          <p:val>
                                            <p:fltVal val="360"/>
                                          </p:val>
                                        </p:tav>
                                        <p:tav tm="100000">
                                          <p:val>
                                            <p:fltVal val="0"/>
                                          </p:val>
                                        </p:tav>
                                      </p:tavLst>
                                    </p:anim>
                                    <p:animEffect transition="in" filter="fade">
                                      <p:cBhvr>
                                        <p:cTn id="61" dur="500"/>
                                        <p:tgtEl>
                                          <p:spTgt spid="7"/>
                                        </p:tgtEl>
                                      </p:cBhvr>
                                    </p:animEffect>
                                  </p:childTnLst>
                                </p:cTn>
                              </p:par>
                            </p:childTnLst>
                          </p:cTn>
                        </p:par>
                        <p:par>
                          <p:cTn id="62" fill="hold">
                            <p:stCondLst>
                              <p:cond delay="12750"/>
                            </p:stCondLst>
                            <p:childTnLst>
                              <p:par>
                                <p:cTn id="63" presetID="49" presetClass="entr" presetSubtype="0" decel="100000"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500" fill="hold"/>
                                        <p:tgtEl>
                                          <p:spTgt spid="15"/>
                                        </p:tgtEl>
                                        <p:attrNameLst>
                                          <p:attrName>ppt_w</p:attrName>
                                        </p:attrNameLst>
                                      </p:cBhvr>
                                      <p:tavLst>
                                        <p:tav tm="0">
                                          <p:val>
                                            <p:fltVal val="0"/>
                                          </p:val>
                                        </p:tav>
                                        <p:tav tm="100000">
                                          <p:val>
                                            <p:strVal val="#ppt_w"/>
                                          </p:val>
                                        </p:tav>
                                      </p:tavLst>
                                    </p:anim>
                                    <p:anim calcmode="lin" valueType="num">
                                      <p:cBhvr>
                                        <p:cTn id="66" dur="500" fill="hold"/>
                                        <p:tgtEl>
                                          <p:spTgt spid="15"/>
                                        </p:tgtEl>
                                        <p:attrNameLst>
                                          <p:attrName>ppt_h</p:attrName>
                                        </p:attrNameLst>
                                      </p:cBhvr>
                                      <p:tavLst>
                                        <p:tav tm="0">
                                          <p:val>
                                            <p:fltVal val="0"/>
                                          </p:val>
                                        </p:tav>
                                        <p:tav tm="100000">
                                          <p:val>
                                            <p:strVal val="#ppt_h"/>
                                          </p:val>
                                        </p:tav>
                                      </p:tavLst>
                                    </p:anim>
                                    <p:anim calcmode="lin" valueType="num">
                                      <p:cBhvr>
                                        <p:cTn id="67" dur="500" fill="hold"/>
                                        <p:tgtEl>
                                          <p:spTgt spid="15"/>
                                        </p:tgtEl>
                                        <p:attrNameLst>
                                          <p:attrName>style.rotation</p:attrName>
                                        </p:attrNameLst>
                                      </p:cBhvr>
                                      <p:tavLst>
                                        <p:tav tm="0">
                                          <p:val>
                                            <p:fltVal val="360"/>
                                          </p:val>
                                        </p:tav>
                                        <p:tav tm="100000">
                                          <p:val>
                                            <p:fltVal val="0"/>
                                          </p:val>
                                        </p:tav>
                                      </p:tavLst>
                                    </p:anim>
                                    <p:animEffect transition="in" filter="fade">
                                      <p:cBhvr>
                                        <p:cTn id="68" dur="500"/>
                                        <p:tgtEl>
                                          <p:spTgt spid="15"/>
                                        </p:tgtEl>
                                      </p:cBhvr>
                                    </p:animEffect>
                                  </p:childTnLst>
                                </p:cTn>
                              </p:par>
                            </p:childTnLst>
                          </p:cTn>
                        </p:par>
                        <p:par>
                          <p:cTn id="69" fill="hold">
                            <p:stCondLst>
                              <p:cond delay="13250"/>
                            </p:stCondLst>
                            <p:childTnLst>
                              <p:par>
                                <p:cTn id="70" presetID="49" presetClass="entr" presetSubtype="0" decel="100000"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500" fill="hold"/>
                                        <p:tgtEl>
                                          <p:spTgt spid="20"/>
                                        </p:tgtEl>
                                        <p:attrNameLst>
                                          <p:attrName>ppt_w</p:attrName>
                                        </p:attrNameLst>
                                      </p:cBhvr>
                                      <p:tavLst>
                                        <p:tav tm="0">
                                          <p:val>
                                            <p:fltVal val="0"/>
                                          </p:val>
                                        </p:tav>
                                        <p:tav tm="100000">
                                          <p:val>
                                            <p:strVal val="#ppt_w"/>
                                          </p:val>
                                        </p:tav>
                                      </p:tavLst>
                                    </p:anim>
                                    <p:anim calcmode="lin" valueType="num">
                                      <p:cBhvr>
                                        <p:cTn id="73" dur="500" fill="hold"/>
                                        <p:tgtEl>
                                          <p:spTgt spid="20"/>
                                        </p:tgtEl>
                                        <p:attrNameLst>
                                          <p:attrName>ppt_h</p:attrName>
                                        </p:attrNameLst>
                                      </p:cBhvr>
                                      <p:tavLst>
                                        <p:tav tm="0">
                                          <p:val>
                                            <p:fltVal val="0"/>
                                          </p:val>
                                        </p:tav>
                                        <p:tav tm="100000">
                                          <p:val>
                                            <p:strVal val="#ppt_h"/>
                                          </p:val>
                                        </p:tav>
                                      </p:tavLst>
                                    </p:anim>
                                    <p:anim calcmode="lin" valueType="num">
                                      <p:cBhvr>
                                        <p:cTn id="74" dur="500" fill="hold"/>
                                        <p:tgtEl>
                                          <p:spTgt spid="20"/>
                                        </p:tgtEl>
                                        <p:attrNameLst>
                                          <p:attrName>style.rotation</p:attrName>
                                        </p:attrNameLst>
                                      </p:cBhvr>
                                      <p:tavLst>
                                        <p:tav tm="0">
                                          <p:val>
                                            <p:fltVal val="360"/>
                                          </p:val>
                                        </p:tav>
                                        <p:tav tm="100000">
                                          <p:val>
                                            <p:fltVal val="0"/>
                                          </p:val>
                                        </p:tav>
                                      </p:tavLst>
                                    </p:anim>
                                    <p:animEffect transition="in" filter="fade">
                                      <p:cBhvr>
                                        <p:cTn id="75" dur="500"/>
                                        <p:tgtEl>
                                          <p:spTgt spid="20"/>
                                        </p:tgtEl>
                                      </p:cBhvr>
                                    </p:animEffect>
                                  </p:childTnLst>
                                </p:cTn>
                              </p:par>
                            </p:childTnLst>
                          </p:cTn>
                        </p:par>
                        <p:par>
                          <p:cTn id="76" fill="hold">
                            <p:stCondLst>
                              <p:cond delay="13750"/>
                            </p:stCondLst>
                            <p:childTnLst>
                              <p:par>
                                <p:cTn id="77" presetID="49" presetClass="entr" presetSubtype="0" decel="100000"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500" fill="hold"/>
                                        <p:tgtEl>
                                          <p:spTgt spid="19"/>
                                        </p:tgtEl>
                                        <p:attrNameLst>
                                          <p:attrName>ppt_w</p:attrName>
                                        </p:attrNameLst>
                                      </p:cBhvr>
                                      <p:tavLst>
                                        <p:tav tm="0">
                                          <p:val>
                                            <p:fltVal val="0"/>
                                          </p:val>
                                        </p:tav>
                                        <p:tav tm="100000">
                                          <p:val>
                                            <p:strVal val="#ppt_w"/>
                                          </p:val>
                                        </p:tav>
                                      </p:tavLst>
                                    </p:anim>
                                    <p:anim calcmode="lin" valueType="num">
                                      <p:cBhvr>
                                        <p:cTn id="80" dur="500" fill="hold"/>
                                        <p:tgtEl>
                                          <p:spTgt spid="19"/>
                                        </p:tgtEl>
                                        <p:attrNameLst>
                                          <p:attrName>ppt_h</p:attrName>
                                        </p:attrNameLst>
                                      </p:cBhvr>
                                      <p:tavLst>
                                        <p:tav tm="0">
                                          <p:val>
                                            <p:fltVal val="0"/>
                                          </p:val>
                                        </p:tav>
                                        <p:tav tm="100000">
                                          <p:val>
                                            <p:strVal val="#ppt_h"/>
                                          </p:val>
                                        </p:tav>
                                      </p:tavLst>
                                    </p:anim>
                                    <p:anim calcmode="lin" valueType="num">
                                      <p:cBhvr>
                                        <p:cTn id="81" dur="500" fill="hold"/>
                                        <p:tgtEl>
                                          <p:spTgt spid="19"/>
                                        </p:tgtEl>
                                        <p:attrNameLst>
                                          <p:attrName>style.rotation</p:attrName>
                                        </p:attrNameLst>
                                      </p:cBhvr>
                                      <p:tavLst>
                                        <p:tav tm="0">
                                          <p:val>
                                            <p:fltVal val="360"/>
                                          </p:val>
                                        </p:tav>
                                        <p:tav tm="100000">
                                          <p:val>
                                            <p:fltVal val="0"/>
                                          </p:val>
                                        </p:tav>
                                      </p:tavLst>
                                    </p:anim>
                                    <p:animEffect transition="in" filter="fade">
                                      <p:cBhvr>
                                        <p:cTn id="82" dur="500"/>
                                        <p:tgtEl>
                                          <p:spTgt spid="19"/>
                                        </p:tgtEl>
                                      </p:cBhvr>
                                    </p:animEffect>
                                  </p:childTnLst>
                                </p:cTn>
                              </p:par>
                            </p:childTnLst>
                          </p:cTn>
                        </p:par>
                        <p:par>
                          <p:cTn id="83" fill="hold">
                            <p:stCondLst>
                              <p:cond delay="14250"/>
                            </p:stCondLst>
                            <p:childTnLst>
                              <p:par>
                                <p:cTn id="84" presetID="49" presetClass="entr" presetSubtype="0" decel="10000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500" fill="hold"/>
                                        <p:tgtEl>
                                          <p:spTgt spid="18"/>
                                        </p:tgtEl>
                                        <p:attrNameLst>
                                          <p:attrName>ppt_w</p:attrName>
                                        </p:attrNameLst>
                                      </p:cBhvr>
                                      <p:tavLst>
                                        <p:tav tm="0">
                                          <p:val>
                                            <p:fltVal val="0"/>
                                          </p:val>
                                        </p:tav>
                                        <p:tav tm="100000">
                                          <p:val>
                                            <p:strVal val="#ppt_w"/>
                                          </p:val>
                                        </p:tav>
                                      </p:tavLst>
                                    </p:anim>
                                    <p:anim calcmode="lin" valueType="num">
                                      <p:cBhvr>
                                        <p:cTn id="87" dur="500" fill="hold"/>
                                        <p:tgtEl>
                                          <p:spTgt spid="18"/>
                                        </p:tgtEl>
                                        <p:attrNameLst>
                                          <p:attrName>ppt_h</p:attrName>
                                        </p:attrNameLst>
                                      </p:cBhvr>
                                      <p:tavLst>
                                        <p:tav tm="0">
                                          <p:val>
                                            <p:fltVal val="0"/>
                                          </p:val>
                                        </p:tav>
                                        <p:tav tm="100000">
                                          <p:val>
                                            <p:strVal val="#ppt_h"/>
                                          </p:val>
                                        </p:tav>
                                      </p:tavLst>
                                    </p:anim>
                                    <p:anim calcmode="lin" valueType="num">
                                      <p:cBhvr>
                                        <p:cTn id="88" dur="500" fill="hold"/>
                                        <p:tgtEl>
                                          <p:spTgt spid="18"/>
                                        </p:tgtEl>
                                        <p:attrNameLst>
                                          <p:attrName>style.rotation</p:attrName>
                                        </p:attrNameLst>
                                      </p:cBhvr>
                                      <p:tavLst>
                                        <p:tav tm="0">
                                          <p:val>
                                            <p:fltVal val="360"/>
                                          </p:val>
                                        </p:tav>
                                        <p:tav tm="100000">
                                          <p:val>
                                            <p:fltVal val="0"/>
                                          </p:val>
                                        </p:tav>
                                      </p:tavLst>
                                    </p:anim>
                                    <p:animEffect transition="in" filter="fade">
                                      <p:cBhvr>
                                        <p:cTn id="8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4" grpId="0"/>
      <p:bldP spid="15" grpId="0"/>
      <p:bldP spid="18" grpId="0"/>
      <p:bldP spid="19" grpId="0"/>
      <p:bldP spid="20" grpId="0"/>
    </p:bldLst>
  </p:timing>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ultima">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062134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2"/>
          </p:nvPr>
        </p:nvSpPr>
        <p:spPr bwMode="auto">
          <a:xfrm>
            <a:off x="685800" y="5318125"/>
            <a:ext cx="1905000" cy="269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a:latin typeface="+mn-lt"/>
                <a:cs typeface="+mn-cs"/>
              </a:defRPr>
            </a:lvl1pPr>
          </a:lstStyle>
          <a:p>
            <a:pPr>
              <a:defRPr/>
            </a:pPr>
            <a:endParaRPr lang="es-ES_tradnl"/>
          </a:p>
        </p:txBody>
      </p:sp>
      <p:pic>
        <p:nvPicPr>
          <p:cNvPr id="7" name="1 Imagen"/>
          <p:cNvPicPr>
            <a:picLocks noChangeAspect="1"/>
          </p:cNvPicPr>
          <p:nvPr/>
        </p:nvPicPr>
        <p:blipFill>
          <a:blip r:embed="rId22" cstate="email">
            <a:extLst>
              <a:ext uri="{28A0092B-C50C-407E-A947-70E740481C1C}">
                <a14:useLocalDpi xmlns:a14="http://schemas.microsoft.com/office/drawing/2010/main"/>
              </a:ext>
            </a:extLst>
          </a:blip>
          <a:srcRect/>
          <a:stretch>
            <a:fillRect/>
          </a:stretch>
        </p:blipFill>
        <p:spPr bwMode="auto">
          <a:xfrm>
            <a:off x="2393950" y="520700"/>
            <a:ext cx="4075113"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7"/>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5964238" y="230188"/>
            <a:ext cx="2759075"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7"/>
          <p:cNvSpPr txBox="1">
            <a:spLocks noChangeArrowheads="1"/>
          </p:cNvSpPr>
          <p:nvPr/>
        </p:nvSpPr>
        <p:spPr>
          <a:xfrm>
            <a:off x="2747963" y="4310063"/>
            <a:ext cx="3648075" cy="1008062"/>
          </a:xfrm>
          <a:prstGeom prst="rect">
            <a:avLst/>
          </a:prstGeom>
        </p:spPr>
        <p:txBody>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Narrow" pitchFamily="34" charset="0"/>
              </a:defRPr>
            </a:lvl2pPr>
            <a:lvl3pPr algn="ctr" rtl="0" eaLnBrk="0" fontAlgn="base" hangingPunct="0">
              <a:spcBef>
                <a:spcPct val="0"/>
              </a:spcBef>
              <a:spcAft>
                <a:spcPct val="0"/>
              </a:spcAft>
              <a:defRPr sz="3200" b="1">
                <a:solidFill>
                  <a:schemeClr val="tx2"/>
                </a:solidFill>
                <a:latin typeface="Arial Narrow" pitchFamily="34" charset="0"/>
              </a:defRPr>
            </a:lvl3pPr>
            <a:lvl4pPr algn="ctr" rtl="0" eaLnBrk="0" fontAlgn="base" hangingPunct="0">
              <a:spcBef>
                <a:spcPct val="0"/>
              </a:spcBef>
              <a:spcAft>
                <a:spcPct val="0"/>
              </a:spcAft>
              <a:defRPr sz="3200" b="1">
                <a:solidFill>
                  <a:schemeClr val="tx2"/>
                </a:solidFill>
                <a:latin typeface="Arial Narrow" pitchFamily="34" charset="0"/>
              </a:defRPr>
            </a:lvl4pPr>
            <a:lvl5pPr algn="ctr" rtl="0" eaLnBrk="0" fontAlgn="base" hangingPunct="0">
              <a:spcBef>
                <a:spcPct val="0"/>
              </a:spcBef>
              <a:spcAft>
                <a:spcPct val="0"/>
              </a:spcAft>
              <a:defRPr sz="3200" b="1">
                <a:solidFill>
                  <a:schemeClr val="tx2"/>
                </a:solidFill>
                <a:latin typeface="Arial Narrow" pitchFamily="34" charset="0"/>
              </a:defRPr>
            </a:lvl5pPr>
            <a:lvl6pPr marL="457200" algn="ctr" rtl="0" eaLnBrk="0" fontAlgn="base" hangingPunct="0">
              <a:spcBef>
                <a:spcPct val="0"/>
              </a:spcBef>
              <a:spcAft>
                <a:spcPct val="0"/>
              </a:spcAft>
              <a:defRPr sz="3200" b="1">
                <a:solidFill>
                  <a:schemeClr val="tx2"/>
                </a:solidFill>
                <a:latin typeface="Arial Narrow" pitchFamily="34" charset="0"/>
              </a:defRPr>
            </a:lvl6pPr>
            <a:lvl7pPr marL="914400" algn="ctr" rtl="0" eaLnBrk="0" fontAlgn="base" hangingPunct="0">
              <a:spcBef>
                <a:spcPct val="0"/>
              </a:spcBef>
              <a:spcAft>
                <a:spcPct val="0"/>
              </a:spcAft>
              <a:defRPr sz="3200" b="1">
                <a:solidFill>
                  <a:schemeClr val="tx2"/>
                </a:solidFill>
                <a:latin typeface="Arial Narrow" pitchFamily="34" charset="0"/>
              </a:defRPr>
            </a:lvl7pPr>
            <a:lvl8pPr marL="1371600" algn="ctr" rtl="0" eaLnBrk="0" fontAlgn="base" hangingPunct="0">
              <a:spcBef>
                <a:spcPct val="0"/>
              </a:spcBef>
              <a:spcAft>
                <a:spcPct val="0"/>
              </a:spcAft>
              <a:defRPr sz="3200" b="1">
                <a:solidFill>
                  <a:schemeClr val="tx2"/>
                </a:solidFill>
                <a:latin typeface="Arial Narrow" pitchFamily="34" charset="0"/>
              </a:defRPr>
            </a:lvl8pPr>
            <a:lvl9pPr marL="1828800" algn="ctr" rtl="0" eaLnBrk="0" fontAlgn="base" hangingPunct="0">
              <a:spcBef>
                <a:spcPct val="0"/>
              </a:spcBef>
              <a:spcAft>
                <a:spcPct val="0"/>
              </a:spcAft>
              <a:defRPr sz="3200" b="1">
                <a:solidFill>
                  <a:schemeClr val="tx2"/>
                </a:solidFill>
                <a:latin typeface="Arial Narrow" pitchFamily="34" charset="0"/>
              </a:defRPr>
            </a:lvl9pPr>
          </a:lstStyle>
          <a:p>
            <a:pPr>
              <a:defRPr/>
            </a:pPr>
            <a:r>
              <a:rPr lang="es-CO" sz="2000" b="0" i="1" dirty="0">
                <a:solidFill>
                  <a:schemeClr val="accent1">
                    <a:lumMod val="50000"/>
                  </a:schemeClr>
                </a:solidFill>
              </a:rPr>
              <a:t>Cuentas Claras, </a:t>
            </a:r>
          </a:p>
          <a:p>
            <a:pPr>
              <a:defRPr/>
            </a:pPr>
            <a:r>
              <a:rPr lang="es-CO" sz="2000" b="0" i="1" dirty="0">
                <a:solidFill>
                  <a:schemeClr val="accent1">
                    <a:lumMod val="50000"/>
                  </a:schemeClr>
                </a:solidFill>
              </a:rPr>
              <a:t>Estado Transparente</a:t>
            </a:r>
            <a:endParaRPr lang="es-ES" sz="2000" b="0" i="1" dirty="0">
              <a:solidFill>
                <a:schemeClr val="accent1">
                  <a:lumMod val="50000"/>
                </a:schemeClr>
              </a:solidFill>
            </a:endParaRPr>
          </a:p>
        </p:txBody>
      </p:sp>
    </p:spTree>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892" r:id="rId10"/>
    <p:sldLayoutId id="2147483893" r:id="rId11"/>
    <p:sldLayoutId id="2147483894" r:id="rId12"/>
    <p:sldLayoutId id="2147483895" r:id="rId13"/>
    <p:sldLayoutId id="2147483896" r:id="rId14"/>
    <p:sldLayoutId id="2147483897" r:id="rId15"/>
    <p:sldLayoutId id="2147483898" r:id="rId16"/>
    <p:sldLayoutId id="2147483899" r:id="rId17"/>
    <p:sldLayoutId id="2147483900" r:id="rId18"/>
    <p:sldLayoutId id="2147483913" r:id="rId19"/>
    <p:sldLayoutId id="2147483914" r:id="rId20"/>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150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par>
                          <p:cTn id="8" fill="hold" nodeType="afterGroup">
                            <p:stCondLst>
                              <p:cond delay="2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hf hdr="0" dt="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6.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7.xml"/><Relationship Id="rId1" Type="http://schemas.openxmlformats.org/officeDocument/2006/relationships/slideLayout" Target="../slideLayouts/slideLayout20.xml"/><Relationship Id="rId5" Type="http://schemas.openxmlformats.org/officeDocument/2006/relationships/image" Target="../media/image43.emf"/><Relationship Id="rId4" Type="http://schemas.openxmlformats.org/officeDocument/2006/relationships/image" Target="../media/image42.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10</a:t>
            </a:fld>
            <a:endParaRPr lang="es-ES_tradn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15816" y="0"/>
            <a:ext cx="6120680" cy="5719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993254"/>
            <a:ext cx="2987824" cy="3160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5160762"/>
      </p:ext>
    </p:extLst>
  </p:cSld>
  <p:clrMapOvr>
    <a:masterClrMapping/>
  </p:clrMapOvr>
  <p:transition spd="slow">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8"/>
          </p:nvPr>
        </p:nvSpPr>
        <p:spPr/>
        <p:txBody>
          <a:bodyPr/>
          <a:lstStyle/>
          <a:p>
            <a:pPr>
              <a:defRPr/>
            </a:pPr>
            <a:fld id="{AEB14108-B812-43B4-9694-255BBB9249A7}" type="slidenum">
              <a:rPr lang="es-ES_tradnl" smtClean="0"/>
              <a:pPr>
                <a:defRPr/>
              </a:pPr>
              <a:t>11</a:t>
            </a:fld>
            <a:endParaRPr lang="es-ES_tradnl" dirty="0"/>
          </a:p>
        </p:txBody>
      </p:sp>
      <p:pic>
        <p:nvPicPr>
          <p:cNvPr id="5" name="Imagen 4"/>
          <p:cNvPicPr>
            <a:picLocks noChangeAspect="1"/>
          </p:cNvPicPr>
          <p:nvPr/>
        </p:nvPicPr>
        <p:blipFill>
          <a:blip r:embed="rId2"/>
          <a:stretch>
            <a:fillRect/>
          </a:stretch>
        </p:blipFill>
        <p:spPr>
          <a:xfrm>
            <a:off x="1892469" y="193204"/>
            <a:ext cx="7216035" cy="5464646"/>
          </a:xfrm>
          <a:prstGeom prst="rect">
            <a:avLst/>
          </a:prstGeom>
        </p:spPr>
      </p:pic>
      <p:sp>
        <p:nvSpPr>
          <p:cNvPr id="6" name="CuadroTexto 5"/>
          <p:cNvSpPr txBox="1"/>
          <p:nvPr/>
        </p:nvSpPr>
        <p:spPr>
          <a:xfrm>
            <a:off x="-108520" y="2785492"/>
            <a:ext cx="2097049" cy="553998"/>
          </a:xfrm>
          <a:prstGeom prst="rect">
            <a:avLst/>
          </a:prstGeom>
          <a:noFill/>
        </p:spPr>
        <p:txBody>
          <a:bodyPr wrap="none" rtlCol="0">
            <a:spAutoFit/>
          </a:bodyPr>
          <a:lstStyle/>
          <a:p>
            <a:r>
              <a:rPr lang="es-CO" sz="3000" dirty="0"/>
              <a:t> NIIF   NICSP</a:t>
            </a:r>
          </a:p>
        </p:txBody>
      </p:sp>
    </p:spTree>
    <p:extLst>
      <p:ext uri="{BB962C8B-B14F-4D97-AF65-F5344CB8AC3E}">
        <p14:creationId xmlns:p14="http://schemas.microsoft.com/office/powerpoint/2010/main" val="314244065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ctrTitle"/>
          </p:nvPr>
        </p:nvSpPr>
        <p:spPr>
          <a:prstGeom prst="rect">
            <a:avLst/>
          </a:prstGeom>
        </p:spPr>
        <p:txBody>
          <a:bodyPr>
            <a:normAutofit/>
          </a:bodyPr>
          <a:lstStyle/>
          <a:p>
            <a:pPr marL="342900" indent="-342900" eaLnBrk="1" fontAlgn="auto" hangingPunct="1">
              <a:spcBef>
                <a:spcPts val="0"/>
              </a:spcBef>
              <a:spcAft>
                <a:spcPts val="0"/>
              </a:spcAft>
              <a:defRPr/>
            </a:pPr>
            <a:r>
              <a:rPr sz="3200" b="1" kern="0" dirty="0">
                <a:ln>
                  <a:noFill/>
                </a:ln>
                <a:solidFill>
                  <a:srgbClr val="1F497D"/>
                </a:solidFill>
              </a:rPr>
              <a:t> </a:t>
            </a:r>
            <a:endParaRPr lang="es-CO" sz="3000" b="1" kern="0" dirty="0">
              <a:ln>
                <a:noFill/>
              </a:ln>
              <a:solidFill>
                <a:srgbClr val="1F497D"/>
              </a:solidFill>
              <a:effectLst>
                <a:outerShdw blurRad="38100" dist="38100" dir="2700000" algn="tl">
                  <a:srgbClr val="000000"/>
                </a:outerShdw>
              </a:effectLst>
              <a:cs typeface="Arial" charset="0"/>
            </a:endParaRPr>
          </a:p>
        </p:txBody>
      </p:sp>
      <p:sp>
        <p:nvSpPr>
          <p:cNvPr id="10" name="1 Título"/>
          <p:cNvSpPr txBox="1">
            <a:spLocks/>
          </p:cNvSpPr>
          <p:nvPr/>
        </p:nvSpPr>
        <p:spPr>
          <a:xfrm>
            <a:off x="150218" y="-22269"/>
            <a:ext cx="8742957" cy="1079569"/>
          </a:xfrm>
          <a:prstGeom prst="rect">
            <a:avLst/>
          </a:prstGeom>
        </p:spPr>
        <p:txBody>
          <a:bodyPr anchor="ct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algn="ctr"/>
            <a:r>
              <a:rPr lang="es-CO" kern="0" dirty="0">
                <a:effectLst>
                  <a:outerShdw blurRad="38100" dist="38100" dir="2700000" algn="tl">
                    <a:srgbClr val="000000">
                      <a:alpha val="43137"/>
                    </a:srgbClr>
                  </a:outerShdw>
                </a:effectLst>
              </a:rPr>
              <a:t>Política de Regulación Contable Pública</a:t>
            </a:r>
          </a:p>
        </p:txBody>
      </p:sp>
      <p:graphicFrame>
        <p:nvGraphicFramePr>
          <p:cNvPr id="4" name="3 Diagrama"/>
          <p:cNvGraphicFramePr/>
          <p:nvPr>
            <p:extLst>
              <p:ext uri="{D42A27DB-BD31-4B8C-83A1-F6EECF244321}">
                <p14:modId xmlns:p14="http://schemas.microsoft.com/office/powerpoint/2010/main" val="3317150368"/>
              </p:ext>
            </p:extLst>
          </p:nvPr>
        </p:nvGraphicFramePr>
        <p:xfrm>
          <a:off x="222573" y="1057300"/>
          <a:ext cx="859824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9"/>
          <p:cNvSpPr txBox="1">
            <a:spLocks/>
          </p:cNvSpPr>
          <p:nvPr/>
        </p:nvSpPr>
        <p:spPr>
          <a:xfrm>
            <a:off x="0" y="5377780"/>
            <a:ext cx="2843808" cy="250825"/>
          </a:xfrm>
          <a:prstGeom prst="rect">
            <a:avLst/>
          </a:prstGeom>
        </p:spPr>
        <p:txBody>
          <a:bodyPr/>
          <a:lstStyle>
            <a:defPPr>
              <a:defRPr lang="es-ES_tradnl"/>
            </a:defPPr>
            <a:lvl1pPr algn="l" rtl="0" fontAlgn="base">
              <a:spcBef>
                <a:spcPct val="0"/>
              </a:spcBef>
              <a:spcAft>
                <a:spcPct val="0"/>
              </a:spcAft>
              <a:defRPr sz="2300" kern="1200">
                <a:solidFill>
                  <a:schemeClr val="tx1"/>
                </a:solidFill>
                <a:latin typeface="Arial Narrow" pitchFamily="34" charset="0"/>
                <a:ea typeface="+mn-ea"/>
                <a:cs typeface="Arial" charset="0"/>
              </a:defRPr>
            </a:lvl1pPr>
            <a:lvl2pPr marL="457200" algn="l" rtl="0" fontAlgn="base">
              <a:spcBef>
                <a:spcPct val="0"/>
              </a:spcBef>
              <a:spcAft>
                <a:spcPct val="0"/>
              </a:spcAft>
              <a:defRPr sz="2300" kern="1200">
                <a:solidFill>
                  <a:schemeClr val="tx1"/>
                </a:solidFill>
                <a:latin typeface="Arial Narrow" pitchFamily="34" charset="0"/>
                <a:ea typeface="+mn-ea"/>
                <a:cs typeface="Arial" charset="0"/>
              </a:defRPr>
            </a:lvl2pPr>
            <a:lvl3pPr marL="914400" algn="l" rtl="0" fontAlgn="base">
              <a:spcBef>
                <a:spcPct val="0"/>
              </a:spcBef>
              <a:spcAft>
                <a:spcPct val="0"/>
              </a:spcAft>
              <a:defRPr sz="2300" kern="1200">
                <a:solidFill>
                  <a:schemeClr val="tx1"/>
                </a:solidFill>
                <a:latin typeface="Arial Narrow" pitchFamily="34" charset="0"/>
                <a:ea typeface="+mn-ea"/>
                <a:cs typeface="Arial" charset="0"/>
              </a:defRPr>
            </a:lvl3pPr>
            <a:lvl4pPr marL="1371600" algn="l" rtl="0" fontAlgn="base">
              <a:spcBef>
                <a:spcPct val="0"/>
              </a:spcBef>
              <a:spcAft>
                <a:spcPct val="0"/>
              </a:spcAft>
              <a:defRPr sz="2300" kern="1200">
                <a:solidFill>
                  <a:schemeClr val="tx1"/>
                </a:solidFill>
                <a:latin typeface="Arial Narrow" pitchFamily="34" charset="0"/>
                <a:ea typeface="+mn-ea"/>
                <a:cs typeface="Arial" charset="0"/>
              </a:defRPr>
            </a:lvl4pPr>
            <a:lvl5pPr marL="1828800" algn="l" rtl="0" fontAlgn="base">
              <a:spcBef>
                <a:spcPct val="0"/>
              </a:spcBef>
              <a:spcAft>
                <a:spcPct val="0"/>
              </a:spcAft>
              <a:defRPr sz="2300" kern="1200">
                <a:solidFill>
                  <a:schemeClr val="tx1"/>
                </a:solidFill>
                <a:latin typeface="Arial Narrow" pitchFamily="34" charset="0"/>
                <a:ea typeface="+mn-ea"/>
                <a:cs typeface="Arial" charset="0"/>
              </a:defRPr>
            </a:lvl5pPr>
            <a:lvl6pPr marL="2286000" algn="l" defTabSz="914400" rtl="0" eaLnBrk="1" latinLnBrk="0" hangingPunct="1">
              <a:defRPr sz="2300" kern="1200">
                <a:solidFill>
                  <a:schemeClr val="tx1"/>
                </a:solidFill>
                <a:latin typeface="Arial Narrow" pitchFamily="34" charset="0"/>
                <a:ea typeface="+mn-ea"/>
                <a:cs typeface="Arial" charset="0"/>
              </a:defRPr>
            </a:lvl6pPr>
            <a:lvl7pPr marL="2743200" algn="l" defTabSz="914400" rtl="0" eaLnBrk="1" latinLnBrk="0" hangingPunct="1">
              <a:defRPr sz="2300" kern="1200">
                <a:solidFill>
                  <a:schemeClr val="tx1"/>
                </a:solidFill>
                <a:latin typeface="Arial Narrow" pitchFamily="34" charset="0"/>
                <a:ea typeface="+mn-ea"/>
                <a:cs typeface="Arial" charset="0"/>
              </a:defRPr>
            </a:lvl7pPr>
            <a:lvl8pPr marL="3200400" algn="l" defTabSz="914400" rtl="0" eaLnBrk="1" latinLnBrk="0" hangingPunct="1">
              <a:defRPr sz="2300" kern="1200">
                <a:solidFill>
                  <a:schemeClr val="tx1"/>
                </a:solidFill>
                <a:latin typeface="Arial Narrow" pitchFamily="34" charset="0"/>
                <a:ea typeface="+mn-ea"/>
                <a:cs typeface="Arial" charset="0"/>
              </a:defRPr>
            </a:lvl8pPr>
            <a:lvl9pPr marL="3657600" algn="l" defTabSz="914400" rtl="0" eaLnBrk="1" latinLnBrk="0" hangingPunct="1">
              <a:defRPr sz="2300" kern="1200">
                <a:solidFill>
                  <a:schemeClr val="tx1"/>
                </a:solidFill>
                <a:latin typeface="Arial Narrow" pitchFamily="34" charset="0"/>
                <a:ea typeface="+mn-ea"/>
                <a:cs typeface="Arial" charset="0"/>
              </a:defRPr>
            </a:lvl9pPr>
          </a:lstStyle>
          <a:p>
            <a:pPr algn="ctr">
              <a:defRPr/>
            </a:pPr>
            <a:r>
              <a:rPr lang="es-CO" sz="800">
                <a:solidFill>
                  <a:srgbClr val="008080"/>
                </a:solidFill>
                <a:latin typeface="+mn-lt"/>
              </a:rPr>
              <a:t>Contaduría General de la Nación</a:t>
            </a:r>
            <a:endParaRPr lang="es-CO" sz="800" dirty="0">
              <a:solidFill>
                <a:srgbClr val="008080"/>
              </a:solidFill>
              <a:latin typeface="+mn-lt"/>
            </a:endParaRPr>
          </a:p>
        </p:txBody>
      </p:sp>
      <p:sp>
        <p:nvSpPr>
          <p:cNvPr id="7" name="2 Marcador de fecha"/>
          <p:cNvSpPr txBox="1">
            <a:spLocks/>
          </p:cNvSpPr>
          <p:nvPr/>
        </p:nvSpPr>
        <p:spPr bwMode="auto">
          <a:xfrm>
            <a:off x="3059833" y="5377780"/>
            <a:ext cx="864096" cy="238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0"/>
              </a:spcBef>
              <a:spcAft>
                <a:spcPct val="0"/>
              </a:spcAft>
              <a:defRPr sz="1400" kern="1200">
                <a:solidFill>
                  <a:schemeClr val="tx1"/>
                </a:solidFill>
                <a:latin typeface="+mn-lt"/>
                <a:ea typeface="+mn-ea"/>
                <a:cs typeface="+mn-cs"/>
              </a:defRPr>
            </a:lvl1pPr>
            <a:lvl2pPr marL="457200" algn="l" rtl="0" fontAlgn="base">
              <a:spcBef>
                <a:spcPct val="0"/>
              </a:spcBef>
              <a:spcAft>
                <a:spcPct val="0"/>
              </a:spcAft>
              <a:defRPr sz="2300" kern="1200">
                <a:solidFill>
                  <a:schemeClr val="tx1"/>
                </a:solidFill>
                <a:latin typeface="Arial Narrow" pitchFamily="34" charset="0"/>
                <a:ea typeface="+mn-ea"/>
                <a:cs typeface="Arial" charset="0"/>
              </a:defRPr>
            </a:lvl2pPr>
            <a:lvl3pPr marL="914400" algn="l" rtl="0" fontAlgn="base">
              <a:spcBef>
                <a:spcPct val="0"/>
              </a:spcBef>
              <a:spcAft>
                <a:spcPct val="0"/>
              </a:spcAft>
              <a:defRPr sz="2300" kern="1200">
                <a:solidFill>
                  <a:schemeClr val="tx1"/>
                </a:solidFill>
                <a:latin typeface="Arial Narrow" pitchFamily="34" charset="0"/>
                <a:ea typeface="+mn-ea"/>
                <a:cs typeface="Arial" charset="0"/>
              </a:defRPr>
            </a:lvl3pPr>
            <a:lvl4pPr marL="1371600" algn="l" rtl="0" fontAlgn="base">
              <a:spcBef>
                <a:spcPct val="0"/>
              </a:spcBef>
              <a:spcAft>
                <a:spcPct val="0"/>
              </a:spcAft>
              <a:defRPr sz="2300" kern="1200">
                <a:solidFill>
                  <a:schemeClr val="tx1"/>
                </a:solidFill>
                <a:latin typeface="Arial Narrow" pitchFamily="34" charset="0"/>
                <a:ea typeface="+mn-ea"/>
                <a:cs typeface="Arial" charset="0"/>
              </a:defRPr>
            </a:lvl4pPr>
            <a:lvl5pPr marL="1828800" algn="l" rtl="0" fontAlgn="base">
              <a:spcBef>
                <a:spcPct val="0"/>
              </a:spcBef>
              <a:spcAft>
                <a:spcPct val="0"/>
              </a:spcAft>
              <a:defRPr sz="2300" kern="1200">
                <a:solidFill>
                  <a:schemeClr val="tx1"/>
                </a:solidFill>
                <a:latin typeface="Arial Narrow" pitchFamily="34" charset="0"/>
                <a:ea typeface="+mn-ea"/>
                <a:cs typeface="Arial" charset="0"/>
              </a:defRPr>
            </a:lvl5pPr>
            <a:lvl6pPr marL="2286000" algn="l" defTabSz="914400" rtl="0" eaLnBrk="1" latinLnBrk="0" hangingPunct="1">
              <a:defRPr sz="2300" kern="1200">
                <a:solidFill>
                  <a:schemeClr val="tx1"/>
                </a:solidFill>
                <a:latin typeface="Arial Narrow" pitchFamily="34" charset="0"/>
                <a:ea typeface="+mn-ea"/>
                <a:cs typeface="Arial" charset="0"/>
              </a:defRPr>
            </a:lvl6pPr>
            <a:lvl7pPr marL="2743200" algn="l" defTabSz="914400" rtl="0" eaLnBrk="1" latinLnBrk="0" hangingPunct="1">
              <a:defRPr sz="2300" kern="1200">
                <a:solidFill>
                  <a:schemeClr val="tx1"/>
                </a:solidFill>
                <a:latin typeface="Arial Narrow" pitchFamily="34" charset="0"/>
                <a:ea typeface="+mn-ea"/>
                <a:cs typeface="Arial" charset="0"/>
              </a:defRPr>
            </a:lvl7pPr>
            <a:lvl8pPr marL="3200400" algn="l" defTabSz="914400" rtl="0" eaLnBrk="1" latinLnBrk="0" hangingPunct="1">
              <a:defRPr sz="2300" kern="1200">
                <a:solidFill>
                  <a:schemeClr val="tx1"/>
                </a:solidFill>
                <a:latin typeface="Arial Narrow" pitchFamily="34" charset="0"/>
                <a:ea typeface="+mn-ea"/>
                <a:cs typeface="Arial" charset="0"/>
              </a:defRPr>
            </a:lvl8pPr>
            <a:lvl9pPr marL="3657600" algn="l" defTabSz="914400" rtl="0" eaLnBrk="1" latinLnBrk="0" hangingPunct="1">
              <a:defRPr sz="2300" kern="1200">
                <a:solidFill>
                  <a:schemeClr val="tx1"/>
                </a:solidFill>
                <a:latin typeface="Arial Narrow" pitchFamily="34" charset="0"/>
                <a:ea typeface="+mn-ea"/>
                <a:cs typeface="Arial" charset="0"/>
              </a:defRPr>
            </a:lvl9pPr>
          </a:lstStyle>
          <a:p>
            <a:pPr algn="ctr">
              <a:defRPr/>
            </a:pPr>
            <a:fld id="{952CA26A-404C-43A2-B28E-A9186550AB00}" type="datetime1">
              <a:rPr lang="es-CO" sz="800" smtClean="0">
                <a:solidFill>
                  <a:srgbClr val="008080"/>
                </a:solidFill>
              </a:rPr>
              <a:pPr algn="ctr">
                <a:defRPr/>
              </a:pPr>
              <a:t>27/05/2021</a:t>
            </a:fld>
            <a:endParaRPr lang="es-CO" sz="800" dirty="0">
              <a:solidFill>
                <a:srgbClr val="008080"/>
              </a:solidFill>
            </a:endParaRPr>
          </a:p>
        </p:txBody>
      </p:sp>
      <p:sp>
        <p:nvSpPr>
          <p:cNvPr id="8" name="3 Marcador de número de diapositiva"/>
          <p:cNvSpPr txBox="1">
            <a:spLocks/>
          </p:cNvSpPr>
          <p:nvPr/>
        </p:nvSpPr>
        <p:spPr>
          <a:xfrm>
            <a:off x="125413" y="5387975"/>
            <a:ext cx="1905000" cy="269875"/>
          </a:xfrm>
          <a:prstGeom prst="rect">
            <a:avLst/>
          </a:prstGeom>
        </p:spPr>
        <p:txBody>
          <a:bodyPr/>
          <a:lstStyle>
            <a:defPPr>
              <a:defRPr lang="es-ES_tradnl"/>
            </a:defPPr>
            <a:lvl1pPr algn="l" rtl="0" fontAlgn="base">
              <a:spcBef>
                <a:spcPct val="0"/>
              </a:spcBef>
              <a:spcAft>
                <a:spcPct val="0"/>
              </a:spcAft>
              <a:defRPr sz="2300" kern="1200">
                <a:solidFill>
                  <a:schemeClr val="tx1"/>
                </a:solidFill>
                <a:latin typeface="Arial Narrow" pitchFamily="34" charset="0"/>
                <a:ea typeface="+mn-ea"/>
                <a:cs typeface="Arial" charset="0"/>
              </a:defRPr>
            </a:lvl1pPr>
            <a:lvl2pPr marL="457200" algn="l" rtl="0" fontAlgn="base">
              <a:spcBef>
                <a:spcPct val="0"/>
              </a:spcBef>
              <a:spcAft>
                <a:spcPct val="0"/>
              </a:spcAft>
              <a:defRPr sz="2300" kern="1200">
                <a:solidFill>
                  <a:schemeClr val="tx1"/>
                </a:solidFill>
                <a:latin typeface="Arial Narrow" pitchFamily="34" charset="0"/>
                <a:ea typeface="+mn-ea"/>
                <a:cs typeface="Arial" charset="0"/>
              </a:defRPr>
            </a:lvl2pPr>
            <a:lvl3pPr marL="914400" algn="l" rtl="0" fontAlgn="base">
              <a:spcBef>
                <a:spcPct val="0"/>
              </a:spcBef>
              <a:spcAft>
                <a:spcPct val="0"/>
              </a:spcAft>
              <a:defRPr sz="2300" kern="1200">
                <a:solidFill>
                  <a:schemeClr val="tx1"/>
                </a:solidFill>
                <a:latin typeface="Arial Narrow" pitchFamily="34" charset="0"/>
                <a:ea typeface="+mn-ea"/>
                <a:cs typeface="Arial" charset="0"/>
              </a:defRPr>
            </a:lvl3pPr>
            <a:lvl4pPr marL="1371600" algn="l" rtl="0" fontAlgn="base">
              <a:spcBef>
                <a:spcPct val="0"/>
              </a:spcBef>
              <a:spcAft>
                <a:spcPct val="0"/>
              </a:spcAft>
              <a:defRPr sz="2300" kern="1200">
                <a:solidFill>
                  <a:schemeClr val="tx1"/>
                </a:solidFill>
                <a:latin typeface="Arial Narrow" pitchFamily="34" charset="0"/>
                <a:ea typeface="+mn-ea"/>
                <a:cs typeface="Arial" charset="0"/>
              </a:defRPr>
            </a:lvl4pPr>
            <a:lvl5pPr marL="1828800" algn="l" rtl="0" fontAlgn="base">
              <a:spcBef>
                <a:spcPct val="0"/>
              </a:spcBef>
              <a:spcAft>
                <a:spcPct val="0"/>
              </a:spcAft>
              <a:defRPr sz="2300" kern="1200">
                <a:solidFill>
                  <a:schemeClr val="tx1"/>
                </a:solidFill>
                <a:latin typeface="Arial Narrow" pitchFamily="34" charset="0"/>
                <a:ea typeface="+mn-ea"/>
                <a:cs typeface="Arial" charset="0"/>
              </a:defRPr>
            </a:lvl5pPr>
            <a:lvl6pPr marL="2286000" algn="l" defTabSz="914400" rtl="0" eaLnBrk="1" latinLnBrk="0" hangingPunct="1">
              <a:defRPr sz="2300" kern="1200">
                <a:solidFill>
                  <a:schemeClr val="tx1"/>
                </a:solidFill>
                <a:latin typeface="Arial Narrow" pitchFamily="34" charset="0"/>
                <a:ea typeface="+mn-ea"/>
                <a:cs typeface="Arial" charset="0"/>
              </a:defRPr>
            </a:lvl6pPr>
            <a:lvl7pPr marL="2743200" algn="l" defTabSz="914400" rtl="0" eaLnBrk="1" latinLnBrk="0" hangingPunct="1">
              <a:defRPr sz="2300" kern="1200">
                <a:solidFill>
                  <a:schemeClr val="tx1"/>
                </a:solidFill>
                <a:latin typeface="Arial Narrow" pitchFamily="34" charset="0"/>
                <a:ea typeface="+mn-ea"/>
                <a:cs typeface="Arial" charset="0"/>
              </a:defRPr>
            </a:lvl7pPr>
            <a:lvl8pPr marL="3200400" algn="l" defTabSz="914400" rtl="0" eaLnBrk="1" latinLnBrk="0" hangingPunct="1">
              <a:defRPr sz="2300" kern="1200">
                <a:solidFill>
                  <a:schemeClr val="tx1"/>
                </a:solidFill>
                <a:latin typeface="Arial Narrow" pitchFamily="34" charset="0"/>
                <a:ea typeface="+mn-ea"/>
                <a:cs typeface="Arial" charset="0"/>
              </a:defRPr>
            </a:lvl8pPr>
            <a:lvl9pPr marL="3657600" algn="l" defTabSz="914400" rtl="0" eaLnBrk="1" latinLnBrk="0" hangingPunct="1">
              <a:defRPr sz="2300" kern="1200">
                <a:solidFill>
                  <a:schemeClr val="tx1"/>
                </a:solidFill>
                <a:latin typeface="Arial Narrow" pitchFamily="34" charset="0"/>
                <a:ea typeface="+mn-ea"/>
                <a:cs typeface="Arial" charset="0"/>
              </a:defRPr>
            </a:lvl9pPr>
          </a:lstStyle>
          <a:p>
            <a:pPr>
              <a:defRPr/>
            </a:pPr>
            <a:fld id="{953B75A0-CCA2-402A-B187-FB865F01CFF5}" type="slidenum">
              <a:rPr lang="es-ES_tradnl" sz="800" smtClean="0">
                <a:solidFill>
                  <a:srgbClr val="008080"/>
                </a:solidFill>
                <a:latin typeface="+mn-lt"/>
              </a:rPr>
              <a:pPr>
                <a:defRPr/>
              </a:pPr>
              <a:t>12</a:t>
            </a:fld>
            <a:endParaRPr lang="es-ES_tradnl" sz="800" dirty="0">
              <a:solidFill>
                <a:srgbClr val="008080"/>
              </a:solidFill>
              <a:latin typeface="+mn-lt"/>
            </a:endParaRPr>
          </a:p>
        </p:txBody>
      </p:sp>
    </p:spTree>
    <p:extLst>
      <p:ext uri="{BB962C8B-B14F-4D97-AF65-F5344CB8AC3E}">
        <p14:creationId xmlns:p14="http://schemas.microsoft.com/office/powerpoint/2010/main" val="389311809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Título"/>
          <p:cNvSpPr>
            <a:spLocks noGrp="1"/>
          </p:cNvSpPr>
          <p:nvPr>
            <p:ph type="ctrTitle"/>
          </p:nvPr>
        </p:nvSpPr>
        <p:spPr>
          <a:xfrm>
            <a:off x="887181" y="-22820"/>
            <a:ext cx="7404861" cy="1020113"/>
          </a:xfrm>
        </p:spPr>
        <p:txBody>
          <a:bodyPr/>
          <a:lstStyle/>
          <a:p>
            <a:pPr algn="ctr"/>
            <a:r>
              <a:rPr lang="es-ES" sz="3333" dirty="0">
                <a:effectLst>
                  <a:outerShdw blurRad="38100" dist="38100" dir="2700000" algn="tl">
                    <a:srgbClr val="000000"/>
                  </a:outerShdw>
                </a:effectLst>
                <a:latin typeface="Calibri" pitchFamily="34" charset="0"/>
                <a:cs typeface="Arial" charset="0"/>
              </a:rPr>
              <a:t>MODELOS DE CONTABILIDAD</a:t>
            </a:r>
            <a:br>
              <a:rPr lang="es-ES" sz="3333" dirty="0">
                <a:effectLst>
                  <a:outerShdw blurRad="38100" dist="38100" dir="2700000" algn="tl">
                    <a:srgbClr val="000000"/>
                  </a:outerShdw>
                </a:effectLst>
                <a:latin typeface="Calibri" pitchFamily="34" charset="0"/>
                <a:cs typeface="Arial" charset="0"/>
              </a:rPr>
            </a:br>
            <a:r>
              <a:rPr lang="es-ES" sz="3333" dirty="0">
                <a:effectLst>
                  <a:outerShdw blurRad="38100" dist="38100" dir="2700000" algn="tl">
                    <a:srgbClr val="000000"/>
                  </a:outerShdw>
                </a:effectLst>
                <a:latin typeface="Calibri" pitchFamily="34" charset="0"/>
                <a:cs typeface="Arial" charset="0"/>
              </a:rPr>
              <a:t> - CONVERGENCIA -</a:t>
            </a:r>
            <a:br>
              <a:rPr lang="es-ES" sz="3333" dirty="0">
                <a:effectLst>
                  <a:outerShdw blurRad="38100" dist="38100" dir="2700000" algn="tl">
                    <a:srgbClr val="000000"/>
                  </a:outerShdw>
                </a:effectLst>
                <a:latin typeface="Calibri" pitchFamily="34" charset="0"/>
                <a:cs typeface="Arial" charset="0"/>
              </a:rPr>
            </a:br>
            <a:endParaRPr lang="es-CO" sz="3333" dirty="0"/>
          </a:p>
        </p:txBody>
      </p:sp>
      <p:sp>
        <p:nvSpPr>
          <p:cNvPr id="4" name="3 Marcador de número de diapositiva"/>
          <p:cNvSpPr>
            <a:spLocks noGrp="1"/>
          </p:cNvSpPr>
          <p:nvPr>
            <p:ph type="sldNum" sz="quarter" idx="15"/>
          </p:nvPr>
        </p:nvSpPr>
        <p:spPr/>
        <p:txBody>
          <a:bodyPr/>
          <a:lstStyle/>
          <a:p>
            <a:pPr>
              <a:defRPr/>
            </a:pPr>
            <a:fld id="{BD78BF63-D6E5-49D8-99EB-4D36175B83F1}" type="slidenum">
              <a:rPr lang="es-ES_tradnl" smtClean="0"/>
              <a:pPr>
                <a:defRPr/>
              </a:pPr>
              <a:t>13</a:t>
            </a:fld>
            <a:endParaRPr lang="es-ES_tradnl" dirty="0"/>
          </a:p>
        </p:txBody>
      </p:sp>
      <p:graphicFrame>
        <p:nvGraphicFramePr>
          <p:cNvPr id="18" name="17 Marcador de SmartArt"/>
          <p:cNvGraphicFramePr>
            <a:graphicFrameLocks noGrp="1"/>
          </p:cNvGraphicFramePr>
          <p:nvPr>
            <p:ph type="dgm" sz="quarter" idx="13"/>
            <p:extLst>
              <p:ext uri="{D42A27DB-BD31-4B8C-83A1-F6EECF244321}">
                <p14:modId xmlns:p14="http://schemas.microsoft.com/office/powerpoint/2010/main" val="3496479103"/>
              </p:ext>
            </p:extLst>
          </p:nvPr>
        </p:nvGraphicFramePr>
        <p:xfrm>
          <a:off x="791581" y="1068150"/>
          <a:ext cx="7528449" cy="4540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18 CuadroTexto"/>
          <p:cNvSpPr txBox="1"/>
          <p:nvPr/>
        </p:nvSpPr>
        <p:spPr>
          <a:xfrm>
            <a:off x="791580" y="2781426"/>
            <a:ext cx="1920213" cy="784830"/>
          </a:xfrm>
          <a:prstGeom prst="rect">
            <a:avLst/>
          </a:prstGeom>
          <a:noFill/>
        </p:spPr>
        <p:txBody>
          <a:bodyPr wrap="square" rtlCol="0">
            <a:spAutoFit/>
          </a:bodyPr>
          <a:lstStyle/>
          <a:p>
            <a:pPr algn="ctr"/>
            <a:r>
              <a:rPr lang="es-ES" sz="1500" b="1" spc="250"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MODELOS </a:t>
            </a:r>
          </a:p>
          <a:p>
            <a:pPr algn="ctr"/>
            <a:r>
              <a:rPr lang="es-ES" sz="1500" b="1" spc="250"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DE</a:t>
            </a:r>
          </a:p>
          <a:p>
            <a:pPr algn="ctr"/>
            <a:r>
              <a:rPr lang="es-ES" sz="1500" b="1" spc="250"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CONTABILIDAD</a:t>
            </a:r>
            <a:endParaRPr lang="es-CO" sz="1500" dirty="0">
              <a:solidFill>
                <a:schemeClr val="accent6">
                  <a:lumMod val="75000"/>
                </a:schemeClr>
              </a:solidFill>
            </a:endParaRPr>
          </a:p>
        </p:txBody>
      </p:sp>
      <p:sp>
        <p:nvSpPr>
          <p:cNvPr id="20" name="_s1030"/>
          <p:cNvSpPr>
            <a:spLocks noChangeArrowheads="1"/>
          </p:cNvSpPr>
          <p:nvPr/>
        </p:nvSpPr>
        <p:spPr bwMode="auto">
          <a:xfrm>
            <a:off x="7044966" y="1218627"/>
            <a:ext cx="1775506" cy="1098813"/>
          </a:xfrm>
          <a:prstGeom prst="roundRect">
            <a:avLst>
              <a:gd name="adj" fmla="val 16667"/>
            </a:avLst>
          </a:prstGeom>
          <a:gradFill>
            <a:gsLst>
              <a:gs pos="0">
                <a:schemeClr val="bg1">
                  <a:lumMod val="65000"/>
                </a:schemeClr>
              </a:gs>
              <a:gs pos="50000">
                <a:schemeClr val="bg1"/>
              </a:gs>
              <a:gs pos="100000">
                <a:schemeClr val="bg1">
                  <a:lumMod val="85000"/>
                </a:schemeClr>
              </a:gs>
            </a:gsLst>
            <a:path path="rect">
              <a:fillToRect l="100000" t="100000"/>
            </a:path>
          </a:gradFill>
          <a:ln w="3175" algn="ctr">
            <a:solidFill>
              <a:schemeClr val="tx1"/>
            </a:solidFill>
            <a:round/>
            <a:headEnd/>
            <a:tailEnd/>
          </a:ln>
          <a:effectLst>
            <a:glow rad="228600">
              <a:schemeClr val="accent6">
                <a:satMod val="175000"/>
                <a:alpha val="40000"/>
              </a:schemeClr>
            </a:glow>
          </a:effectLst>
        </p:spPr>
        <p:txBody>
          <a:bodyPr wrap="none" anchor="ctr"/>
          <a:lstStyle/>
          <a:p>
            <a:pPr algn="ctr" fontAlgn="auto">
              <a:spcBef>
                <a:spcPts val="0"/>
              </a:spcBef>
              <a:spcAft>
                <a:spcPts val="0"/>
              </a:spcAft>
              <a:defRPr/>
            </a:pPr>
            <a:r>
              <a:rPr lang="es-ES" sz="2667" b="1" dirty="0">
                <a:solidFill>
                  <a:schemeClr val="accent6"/>
                </a:solidFill>
                <a:effectLst>
                  <a:outerShdw blurRad="38100" dist="38100" dir="2700000" algn="tl">
                    <a:srgbClr val="000000">
                      <a:alpha val="43137"/>
                    </a:srgbClr>
                  </a:outerShdw>
                </a:effectLst>
                <a:latin typeface="Calibri" panose="020F0502020204030204" pitchFamily="34" charset="0"/>
              </a:rPr>
              <a:t>NIIF</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Resoluciones</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743 / 13</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598 / 14</a:t>
            </a:r>
          </a:p>
        </p:txBody>
      </p:sp>
      <p:sp>
        <p:nvSpPr>
          <p:cNvPr id="21" name="_s1030"/>
          <p:cNvSpPr>
            <a:spLocks noChangeArrowheads="1"/>
          </p:cNvSpPr>
          <p:nvPr/>
        </p:nvSpPr>
        <p:spPr bwMode="auto">
          <a:xfrm>
            <a:off x="7285710" y="2676440"/>
            <a:ext cx="1534762" cy="1081161"/>
          </a:xfrm>
          <a:prstGeom prst="roundRect">
            <a:avLst>
              <a:gd name="adj" fmla="val 16667"/>
            </a:avLst>
          </a:prstGeom>
          <a:gradFill>
            <a:gsLst>
              <a:gs pos="0">
                <a:schemeClr val="bg1">
                  <a:lumMod val="65000"/>
                </a:schemeClr>
              </a:gs>
              <a:gs pos="50000">
                <a:schemeClr val="bg1"/>
              </a:gs>
              <a:gs pos="100000">
                <a:schemeClr val="bg1">
                  <a:lumMod val="85000"/>
                </a:schemeClr>
              </a:gs>
            </a:gsLst>
            <a:path path="rect">
              <a:fillToRect l="100000" t="100000"/>
            </a:path>
          </a:gradFill>
          <a:ln w="3175" algn="ctr">
            <a:solidFill>
              <a:schemeClr val="tx1"/>
            </a:solidFill>
            <a:round/>
            <a:headEnd/>
            <a:tailEnd/>
          </a:ln>
          <a:effectLst>
            <a:glow rad="228600">
              <a:schemeClr val="accent6">
                <a:satMod val="175000"/>
                <a:alpha val="40000"/>
              </a:schemeClr>
            </a:glow>
          </a:effectLst>
        </p:spPr>
        <p:txBody>
          <a:bodyPr wrap="none" anchor="ctr"/>
          <a:lstStyle/>
          <a:p>
            <a:pPr algn="ctr" fontAlgn="auto">
              <a:spcBef>
                <a:spcPts val="0"/>
              </a:spcBef>
              <a:spcAft>
                <a:spcPts val="0"/>
              </a:spcAft>
              <a:defRPr/>
            </a:pPr>
            <a:r>
              <a:rPr lang="es-ES" sz="2667" b="1" dirty="0">
                <a:solidFill>
                  <a:schemeClr val="accent6"/>
                </a:solidFill>
                <a:effectLst>
                  <a:outerShdw blurRad="38100" dist="38100" dir="2700000" algn="tl">
                    <a:srgbClr val="000000">
                      <a:alpha val="43137"/>
                    </a:srgbClr>
                  </a:outerShdw>
                </a:effectLst>
                <a:latin typeface="Calibri" panose="020F0502020204030204" pitchFamily="34" charset="0"/>
              </a:rPr>
              <a:t>NIIF</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Resolución </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414 / 14</a:t>
            </a:r>
          </a:p>
        </p:txBody>
      </p:sp>
      <p:sp>
        <p:nvSpPr>
          <p:cNvPr id="22" name="_s1030"/>
          <p:cNvSpPr>
            <a:spLocks noChangeArrowheads="1"/>
          </p:cNvSpPr>
          <p:nvPr/>
        </p:nvSpPr>
        <p:spPr bwMode="auto">
          <a:xfrm>
            <a:off x="7002644" y="4357668"/>
            <a:ext cx="1289398" cy="840093"/>
          </a:xfrm>
          <a:prstGeom prst="roundRect">
            <a:avLst>
              <a:gd name="adj" fmla="val 16667"/>
            </a:avLst>
          </a:prstGeom>
          <a:gradFill>
            <a:gsLst>
              <a:gs pos="0">
                <a:schemeClr val="bg1">
                  <a:lumMod val="65000"/>
                </a:schemeClr>
              </a:gs>
              <a:gs pos="50000">
                <a:schemeClr val="bg1"/>
              </a:gs>
              <a:gs pos="100000">
                <a:schemeClr val="bg1">
                  <a:lumMod val="85000"/>
                </a:schemeClr>
              </a:gs>
            </a:gsLst>
            <a:path path="rect">
              <a:fillToRect l="100000" t="100000"/>
            </a:path>
          </a:gradFill>
          <a:ln w="3175" algn="ctr">
            <a:solidFill>
              <a:schemeClr val="tx1"/>
            </a:solidFill>
            <a:round/>
            <a:headEnd/>
            <a:tailEnd/>
          </a:ln>
          <a:effectLst>
            <a:glow rad="63500">
              <a:schemeClr val="accent4">
                <a:satMod val="175000"/>
                <a:alpha val="40000"/>
              </a:schemeClr>
            </a:glow>
          </a:effectLst>
        </p:spPr>
        <p:txBody>
          <a:bodyPr wrap="none" anchor="ctr"/>
          <a:lstStyle/>
          <a:p>
            <a:pPr algn="ctr" fontAlgn="auto">
              <a:spcBef>
                <a:spcPts val="0"/>
              </a:spcBef>
              <a:spcAft>
                <a:spcPts val="0"/>
              </a:spcAft>
              <a:defRPr/>
            </a:pPr>
            <a:r>
              <a:rPr lang="es-ES" sz="2667" b="1" dirty="0">
                <a:solidFill>
                  <a:schemeClr val="accent6"/>
                </a:solidFill>
                <a:effectLst>
                  <a:outerShdw blurRad="38100" dist="38100" dir="2700000" algn="tl">
                    <a:srgbClr val="000000">
                      <a:alpha val="43137"/>
                    </a:srgbClr>
                  </a:outerShdw>
                </a:effectLst>
                <a:latin typeface="Calibri" panose="020F0502020204030204" pitchFamily="34" charset="0"/>
              </a:rPr>
              <a:t>NICSP</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Resolución</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 533 / 15</a:t>
            </a:r>
          </a:p>
        </p:txBody>
      </p:sp>
      <p:cxnSp>
        <p:nvCxnSpPr>
          <p:cNvPr id="23" name="Conector recto 3"/>
          <p:cNvCxnSpPr/>
          <p:nvPr/>
        </p:nvCxnSpPr>
        <p:spPr>
          <a:xfrm>
            <a:off x="6776310" y="1777380"/>
            <a:ext cx="191513" cy="0"/>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24" name="Conector recto 17"/>
          <p:cNvCxnSpPr/>
          <p:nvPr/>
        </p:nvCxnSpPr>
        <p:spPr>
          <a:xfrm>
            <a:off x="6912260" y="3217540"/>
            <a:ext cx="301442" cy="0"/>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25" name="Conector recto 18"/>
          <p:cNvCxnSpPr/>
          <p:nvPr/>
        </p:nvCxnSpPr>
        <p:spPr>
          <a:xfrm>
            <a:off x="6776310" y="4717707"/>
            <a:ext cx="211832" cy="0"/>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32" name="Conector recto 17"/>
          <p:cNvCxnSpPr/>
          <p:nvPr/>
        </p:nvCxnSpPr>
        <p:spPr>
          <a:xfrm flipV="1">
            <a:off x="2735627" y="3338274"/>
            <a:ext cx="480053" cy="1"/>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41" name="Conector recto 17"/>
          <p:cNvCxnSpPr/>
          <p:nvPr/>
        </p:nvCxnSpPr>
        <p:spPr>
          <a:xfrm flipV="1">
            <a:off x="2312872" y="1777381"/>
            <a:ext cx="938982" cy="822689"/>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53" name="Conector recto 17"/>
          <p:cNvCxnSpPr/>
          <p:nvPr/>
        </p:nvCxnSpPr>
        <p:spPr>
          <a:xfrm>
            <a:off x="2531773" y="4057634"/>
            <a:ext cx="720080" cy="660073"/>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0489439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14</a:t>
            </a:fld>
            <a:endParaRPr lang="es-ES_tradnl" dirty="0"/>
          </a:p>
        </p:txBody>
      </p:sp>
      <p:sp>
        <p:nvSpPr>
          <p:cNvPr id="6" name="5 Rectángulo"/>
          <p:cNvSpPr/>
          <p:nvPr/>
        </p:nvSpPr>
        <p:spPr>
          <a:xfrm>
            <a:off x="0" y="-9465"/>
            <a:ext cx="9144000" cy="1138773"/>
          </a:xfrm>
          <a:prstGeom prst="rect">
            <a:avLst/>
          </a:prstGeom>
        </p:spPr>
        <p:txBody>
          <a:bodyPr wrap="square">
            <a:spAutoFit/>
          </a:bodyPr>
          <a:lstStyle/>
          <a:p>
            <a:pPr marL="444500" indent="-444500" algn="ctr" fontAlgn="auto">
              <a:lnSpc>
                <a:spcPct val="90000"/>
              </a:lnSpc>
              <a:spcAft>
                <a:spcPct val="35000"/>
              </a:spcAft>
              <a:buSzPct val="90000"/>
              <a:defRPr/>
            </a:pPr>
            <a:r>
              <a:rPr lang="es-ES" sz="2000" b="1" dirty="0">
                <a:solidFill>
                  <a:schemeClr val="bg1"/>
                </a:solidFill>
                <a:effectLst>
                  <a:outerShdw blurRad="38100" dist="38100" dir="2700000" algn="tl">
                    <a:srgbClr val="000000">
                      <a:alpha val="43137"/>
                    </a:srgbClr>
                  </a:outerShdw>
                </a:effectLst>
                <a:latin typeface="Calibri" pitchFamily="34" charset="0"/>
              </a:rPr>
              <a:t>MODELO DE CONTABILIDAD PARA EMPRESAS QUE </a:t>
            </a:r>
          </a:p>
          <a:p>
            <a:pPr marL="444500" indent="-444500" algn="ctr" fontAlgn="auto">
              <a:lnSpc>
                <a:spcPct val="90000"/>
              </a:lnSpc>
              <a:spcAft>
                <a:spcPct val="35000"/>
              </a:spcAft>
              <a:buSzPct val="90000"/>
              <a:defRPr/>
            </a:pPr>
            <a:r>
              <a:rPr lang="es-ES" sz="2000" b="1" dirty="0">
                <a:solidFill>
                  <a:schemeClr val="bg1"/>
                </a:solidFill>
                <a:effectLst>
                  <a:outerShdw blurRad="38100" dist="38100" dir="2700000" algn="tl">
                    <a:srgbClr val="000000">
                      <a:alpha val="43137"/>
                    </a:srgbClr>
                  </a:outerShdw>
                </a:effectLst>
                <a:latin typeface="Calibri" pitchFamily="34" charset="0"/>
              </a:rPr>
              <a:t>COTIZAN  EN EL MERCADO DE VALORES </a:t>
            </a:r>
          </a:p>
          <a:p>
            <a:pPr marL="444500" indent="-444500" algn="ctr" fontAlgn="auto">
              <a:lnSpc>
                <a:spcPct val="90000"/>
              </a:lnSpc>
              <a:spcAft>
                <a:spcPct val="35000"/>
              </a:spcAft>
              <a:buSzPct val="90000"/>
              <a:defRPr/>
            </a:pPr>
            <a:r>
              <a:rPr lang="es-ES" sz="2000" b="1" dirty="0">
                <a:solidFill>
                  <a:schemeClr val="bg1"/>
                </a:solidFill>
                <a:effectLst>
                  <a:outerShdw blurRad="38100" dist="38100" dir="2700000" algn="tl">
                    <a:srgbClr val="000000">
                      <a:alpha val="43137"/>
                    </a:srgbClr>
                  </a:outerShdw>
                </a:effectLst>
                <a:latin typeface="Calibri" pitchFamily="34" charset="0"/>
              </a:rPr>
              <a:t>(RESOLUCIÓN 743/13, 508/14)</a:t>
            </a:r>
          </a:p>
        </p:txBody>
      </p:sp>
      <p:grpSp>
        <p:nvGrpSpPr>
          <p:cNvPr id="7" name="11 Grupo"/>
          <p:cNvGrpSpPr>
            <a:grpSpLocks/>
          </p:cNvGrpSpPr>
          <p:nvPr/>
        </p:nvGrpSpPr>
        <p:grpSpPr bwMode="auto">
          <a:xfrm>
            <a:off x="7020272" y="1345332"/>
            <a:ext cx="2003713" cy="3584651"/>
            <a:chOff x="5377120" y="2731622"/>
            <a:chExt cx="2879094" cy="3358803"/>
          </a:xfrm>
        </p:grpSpPr>
        <p:sp>
          <p:nvSpPr>
            <p:cNvPr id="8" name="7 Forma libre"/>
            <p:cNvSpPr/>
            <p:nvPr/>
          </p:nvSpPr>
          <p:spPr>
            <a:xfrm rot="16200000">
              <a:off x="5137265" y="2971477"/>
              <a:ext cx="3358803" cy="2879094"/>
            </a:xfrm>
            <a:custGeom>
              <a:avLst/>
              <a:gdLst>
                <a:gd name="connsiteX0" fmla="*/ 0 w 3467944"/>
                <a:gd name="connsiteY0" fmla="*/ 173397 h 4530725"/>
                <a:gd name="connsiteX1" fmla="*/ 173397 w 3467944"/>
                <a:gd name="connsiteY1" fmla="*/ 0 h 4530725"/>
                <a:gd name="connsiteX2" fmla="*/ 3294547 w 3467944"/>
                <a:gd name="connsiteY2" fmla="*/ 0 h 4530725"/>
                <a:gd name="connsiteX3" fmla="*/ 3467944 w 3467944"/>
                <a:gd name="connsiteY3" fmla="*/ 173397 h 4530725"/>
                <a:gd name="connsiteX4" fmla="*/ 3467944 w 3467944"/>
                <a:gd name="connsiteY4" fmla="*/ 4357328 h 4530725"/>
                <a:gd name="connsiteX5" fmla="*/ 3294547 w 3467944"/>
                <a:gd name="connsiteY5" fmla="*/ 4530725 h 4530725"/>
                <a:gd name="connsiteX6" fmla="*/ 173397 w 3467944"/>
                <a:gd name="connsiteY6" fmla="*/ 4530725 h 4530725"/>
                <a:gd name="connsiteX7" fmla="*/ 0 w 3467944"/>
                <a:gd name="connsiteY7" fmla="*/ 4357328 h 4530725"/>
                <a:gd name="connsiteX8" fmla="*/ 0 w 3467944"/>
                <a:gd name="connsiteY8" fmla="*/ 173397 h 453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7944" h="4530725">
                  <a:moveTo>
                    <a:pt x="3335221" y="1"/>
                  </a:moveTo>
                  <a:cubicBezTo>
                    <a:pt x="3408522" y="1"/>
                    <a:pt x="3467944" y="101424"/>
                    <a:pt x="3467944" y="226537"/>
                  </a:cubicBezTo>
                  <a:lnTo>
                    <a:pt x="3467944" y="4304188"/>
                  </a:lnTo>
                  <a:cubicBezTo>
                    <a:pt x="3467944" y="4429301"/>
                    <a:pt x="3408522" y="4530724"/>
                    <a:pt x="3335221" y="4530724"/>
                  </a:cubicBezTo>
                  <a:lnTo>
                    <a:pt x="132723" y="4530724"/>
                  </a:lnTo>
                  <a:cubicBezTo>
                    <a:pt x="59422" y="4530724"/>
                    <a:pt x="0" y="4429301"/>
                    <a:pt x="0" y="4304188"/>
                  </a:cubicBezTo>
                  <a:lnTo>
                    <a:pt x="0" y="226537"/>
                  </a:lnTo>
                  <a:cubicBezTo>
                    <a:pt x="0" y="101424"/>
                    <a:pt x="59422" y="1"/>
                    <a:pt x="132723" y="1"/>
                  </a:cubicBezTo>
                  <a:lnTo>
                    <a:pt x="3335221" y="1"/>
                  </a:lnTo>
                  <a:close/>
                </a:path>
              </a:pathLst>
            </a:custGeom>
            <a:blipFill>
              <a:blip r:embed="rId2" cstate="print">
                <a:duotone>
                  <a:schemeClr val="accent3">
                    <a:shade val="45000"/>
                    <a:satMod val="135000"/>
                  </a:schemeClr>
                  <a:prstClr val="white"/>
                </a:duotone>
              </a:blip>
              <a:tile tx="0" ty="0" sx="100000" sy="100000" flip="none" algn="tl"/>
            </a:blipFill>
            <a:ln w="38100" cap="flat" cmpd="sng" algn="ctr">
              <a:solidFill>
                <a:schemeClr val="tx1"/>
              </a:solidFill>
              <a:prstDash val="solid"/>
            </a:ln>
            <a:effectLst>
              <a:outerShdw blurRad="40000" dist="20000" dir="5400000" rotWithShape="0">
                <a:srgbClr val="000000">
                  <a:alpha val="38000"/>
                </a:srgbClr>
              </a:outerShdw>
            </a:effectLst>
          </p:spPr>
          <p:txBody>
            <a:bodyPr lIns="815532" tIns="164591" rIns="213359" bIns="2774357" spcCol="1270"/>
            <a:lstStyle/>
            <a:p>
              <a:pPr algn="r" defTabSz="2133600" fontAlgn="auto">
                <a:spcBef>
                  <a:spcPts val="0"/>
                </a:spcBef>
                <a:spcAft>
                  <a:spcPts val="0"/>
                </a:spcAft>
                <a:defRPr/>
              </a:pPr>
              <a:endParaRPr lang="es-ES" sz="1500" b="1" kern="0" dirty="0">
                <a:solidFill>
                  <a:srgbClr val="4F81BD">
                    <a:lumMod val="50000"/>
                  </a:srgbClr>
                </a:solidFill>
                <a:effectLst>
                  <a:outerShdw blurRad="38100" dist="38100" dir="2700000" algn="tl">
                    <a:srgbClr val="000000">
                      <a:alpha val="43137"/>
                    </a:srgbClr>
                  </a:outerShdw>
                </a:effectLst>
                <a:latin typeface="Calibri"/>
                <a:cs typeface="+mn-cs"/>
              </a:endParaRPr>
            </a:p>
          </p:txBody>
        </p:sp>
        <p:sp>
          <p:nvSpPr>
            <p:cNvPr id="9" name="3 CuadroTexto"/>
            <p:cNvSpPr txBox="1">
              <a:spLocks noChangeArrowheads="1"/>
            </p:cNvSpPr>
            <p:nvPr/>
          </p:nvSpPr>
          <p:spPr bwMode="auto">
            <a:xfrm>
              <a:off x="6124685" y="3910175"/>
              <a:ext cx="1919741" cy="1329217"/>
            </a:xfrm>
            <a:prstGeom prst="rect">
              <a:avLst/>
            </a:prstGeom>
            <a:ln>
              <a:solidFill>
                <a:schemeClr val="tx1"/>
              </a:solidFill>
              <a:headEnd/>
              <a:tailEnd/>
            </a:ln>
            <a:effectLst>
              <a:glow rad="101600">
                <a:schemeClr val="accent4">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p>
              <a:pPr algn="ctr" fontAlgn="auto">
                <a:spcBef>
                  <a:spcPts val="0"/>
                </a:spcBef>
                <a:spcAft>
                  <a:spcPts val="0"/>
                </a:spcAft>
                <a:defRPr/>
              </a:pPr>
              <a:r>
                <a:rPr lang="es-ES" sz="1500" b="1" kern="0" dirty="0">
                  <a:latin typeface="Calibri" pitchFamily="34" charset="0"/>
                </a:rPr>
                <a:t>Anexo del Decreto 2784 de 2012</a:t>
              </a:r>
            </a:p>
            <a:p>
              <a:pPr algn="ctr" fontAlgn="auto">
                <a:spcBef>
                  <a:spcPts val="0"/>
                </a:spcBef>
                <a:spcAft>
                  <a:spcPts val="0"/>
                </a:spcAft>
                <a:defRPr/>
              </a:pPr>
              <a:r>
                <a:rPr lang="es-ES" sz="1500" b="1" kern="0" dirty="0">
                  <a:latin typeface="Calibri" pitchFamily="34" charset="0"/>
                </a:rPr>
                <a:t>(NIIF) –Incorporado al RCP.</a:t>
              </a:r>
            </a:p>
          </p:txBody>
        </p:sp>
      </p:grpSp>
      <p:sp>
        <p:nvSpPr>
          <p:cNvPr id="10" name="7 Rectángulo"/>
          <p:cNvSpPr>
            <a:spLocks noChangeArrowheads="1"/>
          </p:cNvSpPr>
          <p:nvPr/>
        </p:nvSpPr>
        <p:spPr bwMode="auto">
          <a:xfrm>
            <a:off x="251520" y="985292"/>
            <a:ext cx="6192688" cy="4696670"/>
          </a:xfrm>
          <a:prstGeom prst="rect">
            <a:avLst/>
          </a:prstGeom>
          <a:noFill/>
          <a:ln w="9525">
            <a:noFill/>
            <a:miter lim="800000"/>
            <a:headEnd/>
            <a:tailEnd/>
          </a:ln>
        </p:spPr>
        <p:txBody>
          <a:bodyPr wrap="square">
            <a:spAutoFit/>
          </a:bodyPr>
          <a:lstStyle/>
          <a:p>
            <a:pPr algn="just" fontAlgn="auto">
              <a:spcBef>
                <a:spcPct val="20000"/>
              </a:spcBef>
              <a:spcAft>
                <a:spcPts val="0"/>
              </a:spcAft>
              <a:buClr>
                <a:schemeClr val="accent1"/>
              </a:buClr>
              <a:buSzPct val="80000"/>
              <a:defRPr/>
            </a:pPr>
            <a:r>
              <a:rPr lang="es-ES" sz="1700" b="1" dirty="0">
                <a:latin typeface="Calibri" pitchFamily="34" charset="0"/>
              </a:rPr>
              <a:t>Empresas bajo el ámbito del RCP que cumplan alguna de las siguientes condiciones:</a:t>
            </a:r>
          </a:p>
          <a:p>
            <a:pPr marL="342900" indent="-342900" algn="just" fontAlgn="auto">
              <a:spcBef>
                <a:spcPct val="20000"/>
              </a:spcBef>
              <a:spcAft>
                <a:spcPts val="0"/>
              </a:spcAft>
              <a:buClr>
                <a:schemeClr val="tx2"/>
              </a:buClr>
              <a:buSzPct val="100000"/>
              <a:buFontTx/>
              <a:buAutoNum type="alphaLcPeriod"/>
              <a:defRPr/>
            </a:pPr>
            <a:r>
              <a:rPr lang="es-ES" sz="1700" b="1" dirty="0">
                <a:latin typeface="Calibri" pitchFamily="34" charset="0"/>
              </a:rPr>
              <a:t>Emisoras de valores.</a:t>
            </a:r>
          </a:p>
          <a:p>
            <a:pPr marL="342900" indent="-342900" algn="just" fontAlgn="auto">
              <a:spcBef>
                <a:spcPct val="20000"/>
              </a:spcBef>
              <a:spcAft>
                <a:spcPts val="0"/>
              </a:spcAft>
              <a:buClr>
                <a:schemeClr val="tx2"/>
              </a:buClr>
              <a:buSzPct val="100000"/>
              <a:buFontTx/>
              <a:buAutoNum type="alphaLcPeriod"/>
              <a:defRPr/>
            </a:pPr>
            <a:r>
              <a:rPr lang="es-ES" sz="1700" b="1" dirty="0">
                <a:latin typeface="Calibri" pitchFamily="34" charset="0"/>
              </a:rPr>
              <a:t>Empresas que hagan parte de un grupo económico cuya matriz tenga valores inscritos en el RNVE.</a:t>
            </a:r>
          </a:p>
          <a:p>
            <a:pPr marL="342900" indent="-342900" algn="just" fontAlgn="auto">
              <a:spcBef>
                <a:spcPct val="20000"/>
              </a:spcBef>
              <a:spcAft>
                <a:spcPts val="0"/>
              </a:spcAft>
              <a:buClr>
                <a:schemeClr val="tx2"/>
              </a:buClr>
              <a:buSzPct val="100000"/>
              <a:buFontTx/>
              <a:buAutoNum type="alphaLcPeriod"/>
              <a:defRPr/>
            </a:pPr>
            <a:r>
              <a:rPr lang="es-ES" sz="1700" b="1" dirty="0">
                <a:latin typeface="Calibri" pitchFamily="34" charset="0"/>
              </a:rPr>
              <a:t>Sociedades fiduciarias.</a:t>
            </a:r>
          </a:p>
          <a:p>
            <a:pPr marL="342900" indent="-342900" algn="just" fontAlgn="auto">
              <a:spcBef>
                <a:spcPct val="20000"/>
              </a:spcBef>
              <a:spcAft>
                <a:spcPts val="0"/>
              </a:spcAft>
              <a:buClr>
                <a:schemeClr val="tx2"/>
              </a:buClr>
              <a:buSzPct val="100000"/>
              <a:buFontTx/>
              <a:buAutoNum type="alphaLcPeriod"/>
              <a:defRPr/>
            </a:pPr>
            <a:r>
              <a:rPr lang="es-ES" sz="1700" b="1" dirty="0">
                <a:latin typeface="Calibri" pitchFamily="34" charset="0"/>
              </a:rPr>
              <a:t>Negocios fiduciarios cuyo fideicomitente sea una empresa pública que cumpla las condiciones establecidas en a), b) f) g) y h)</a:t>
            </a:r>
          </a:p>
          <a:p>
            <a:pPr marL="342900" indent="-342900" algn="just" fontAlgn="auto">
              <a:spcBef>
                <a:spcPct val="20000"/>
              </a:spcBef>
              <a:spcAft>
                <a:spcPts val="0"/>
              </a:spcAft>
              <a:buClr>
                <a:schemeClr val="tx2"/>
              </a:buClr>
              <a:buSzPct val="100000"/>
              <a:buFontTx/>
              <a:buAutoNum type="alphaLcPeriod"/>
              <a:defRPr/>
            </a:pPr>
            <a:r>
              <a:rPr lang="es-ES" sz="1700" b="1" dirty="0">
                <a:latin typeface="Calibri" pitchFamily="34" charset="0"/>
              </a:rPr>
              <a:t>Negocios fiduciarios cuyos títulos estén inscritos en el RNVE y su fideicomitente sea directa o indirectamente una o más empresas públicas.</a:t>
            </a:r>
          </a:p>
          <a:p>
            <a:pPr marL="342900" indent="-342900" algn="just" fontAlgn="auto">
              <a:spcBef>
                <a:spcPct val="20000"/>
              </a:spcBef>
              <a:spcAft>
                <a:spcPts val="0"/>
              </a:spcAft>
              <a:buClr>
                <a:schemeClr val="tx2"/>
              </a:buClr>
              <a:buSzPct val="100000"/>
              <a:buFontTx/>
              <a:buAutoNum type="alphaLcPeriod"/>
              <a:defRPr/>
            </a:pPr>
            <a:r>
              <a:rPr lang="es-ES" sz="1700" b="1" dirty="0">
                <a:latin typeface="Calibri" pitchFamily="34" charset="0"/>
              </a:rPr>
              <a:t>Establecimientos bancarios y aseguradoras.</a:t>
            </a:r>
          </a:p>
          <a:p>
            <a:pPr marL="342900" indent="-342900" algn="just" fontAlgn="auto">
              <a:spcBef>
                <a:spcPct val="20000"/>
              </a:spcBef>
              <a:spcAft>
                <a:spcPts val="0"/>
              </a:spcAft>
              <a:buClr>
                <a:schemeClr val="tx2"/>
              </a:buClr>
              <a:buSzPct val="100000"/>
              <a:buFontTx/>
              <a:buAutoNum type="alphaLcPeriod"/>
              <a:defRPr/>
            </a:pPr>
            <a:r>
              <a:rPr lang="es-ES" sz="1700" b="1" dirty="0">
                <a:latin typeface="Calibri" pitchFamily="34" charset="0"/>
              </a:rPr>
              <a:t>Fondos de garantías y entidades financieras con regímenes especiales</a:t>
            </a:r>
          </a:p>
          <a:p>
            <a:pPr marL="342900" indent="-342900" algn="just" fontAlgn="auto">
              <a:spcBef>
                <a:spcPct val="20000"/>
              </a:spcBef>
              <a:spcAft>
                <a:spcPts val="0"/>
              </a:spcAft>
              <a:buClr>
                <a:schemeClr val="tx2"/>
              </a:buClr>
              <a:buSzPct val="100000"/>
              <a:buFontTx/>
              <a:buAutoNum type="alphaLcPeriod"/>
              <a:defRPr/>
            </a:pPr>
            <a:r>
              <a:rPr lang="es-ES" sz="1700" b="1" dirty="0">
                <a:latin typeface="Calibri" pitchFamily="34" charset="0"/>
              </a:rPr>
              <a:t>Banco de la República.</a:t>
            </a:r>
          </a:p>
        </p:txBody>
      </p:sp>
      <p:sp>
        <p:nvSpPr>
          <p:cNvPr id="11" name="CuadroTexto 1"/>
          <p:cNvSpPr txBox="1"/>
          <p:nvPr/>
        </p:nvSpPr>
        <p:spPr>
          <a:xfrm>
            <a:off x="6970330" y="1921396"/>
            <a:ext cx="553998" cy="2511653"/>
          </a:xfrm>
          <a:prstGeom prst="rect">
            <a:avLst/>
          </a:prstGeom>
          <a:noFill/>
        </p:spPr>
        <p:txBody>
          <a:bodyPr vert="vert270" wrap="square" rtlCol="0">
            <a:spAutoFit/>
          </a:bodyPr>
          <a:lstStyle/>
          <a:p>
            <a:r>
              <a:rPr lang="es-ES" sz="24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a:rPr>
              <a:t>Marco Normativo</a:t>
            </a:r>
            <a:endParaRPr lang="es-CO"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nvGrpSpPr>
          <p:cNvPr id="12" name="11 Grupo"/>
          <p:cNvGrpSpPr/>
          <p:nvPr/>
        </p:nvGrpSpPr>
        <p:grpSpPr>
          <a:xfrm>
            <a:off x="6444208" y="3284984"/>
            <a:ext cx="415218" cy="478410"/>
            <a:chOff x="6876256" y="3284984"/>
            <a:chExt cx="415218" cy="576064"/>
          </a:xfrm>
        </p:grpSpPr>
        <p:sp>
          <p:nvSpPr>
            <p:cNvPr id="13" name="12 Extracto"/>
            <p:cNvSpPr>
              <a:spLocks noChangeArrowheads="1"/>
            </p:cNvSpPr>
            <p:nvPr/>
          </p:nvSpPr>
          <p:spPr bwMode="auto">
            <a:xfrm rot="5400000">
              <a:off x="6833156" y="3402729"/>
              <a:ext cx="576063" cy="340573"/>
            </a:xfrm>
            <a:prstGeom prst="flowChartExtract">
              <a:avLst/>
            </a:prstGeom>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pPr eaLnBrk="1" hangingPunct="1"/>
              <a:endParaRPr lang="es-CO" altLang="es-CO" sz="1500" b="1">
                <a:solidFill>
                  <a:schemeClr val="accent4">
                    <a:lumMod val="95000"/>
                    <a:lumOff val="5000"/>
                  </a:schemeClr>
                </a:solidFill>
                <a:latin typeface="Century Gothic" pitchFamily="34" charset="0"/>
                <a:cs typeface="Arial" charset="0"/>
              </a:endParaRPr>
            </a:p>
          </p:txBody>
        </p:sp>
        <p:sp>
          <p:nvSpPr>
            <p:cNvPr id="14" name="13 Extracto"/>
            <p:cNvSpPr>
              <a:spLocks noChangeArrowheads="1"/>
            </p:cNvSpPr>
            <p:nvPr/>
          </p:nvSpPr>
          <p:spPr bwMode="auto">
            <a:xfrm rot="5400000">
              <a:off x="6758511" y="3402730"/>
              <a:ext cx="576063" cy="340573"/>
            </a:xfrm>
            <a:prstGeom prst="flowChartExtract">
              <a:avLst/>
            </a:prstGeom>
            <a:ln>
              <a:solidFill>
                <a:schemeClr val="tx1"/>
              </a:solidFill>
              <a:headEnd/>
              <a:tailEnd/>
            </a:ln>
          </p:spPr>
          <p:style>
            <a:lnRef idx="0">
              <a:schemeClr val="accent6"/>
            </a:lnRef>
            <a:fillRef idx="3">
              <a:schemeClr val="accent6"/>
            </a:fillRef>
            <a:effectRef idx="3">
              <a:schemeClr val="accent6"/>
            </a:effectRef>
            <a:fontRef idx="minor">
              <a:schemeClr val="lt1"/>
            </a:fontRef>
          </p:style>
          <p:txBody>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eaLnBrk="1" hangingPunct="1"/>
              <a:endParaRPr lang="es-CO" altLang="es-CO" sz="1500"/>
            </a:p>
          </p:txBody>
        </p:sp>
      </p:grpSp>
    </p:spTree>
    <p:extLst>
      <p:ext uri="{BB962C8B-B14F-4D97-AF65-F5344CB8AC3E}">
        <p14:creationId xmlns:p14="http://schemas.microsoft.com/office/powerpoint/2010/main" val="340643058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
                                        <p:tgtEl>
                                          <p:spTgt spid="12"/>
                                        </p:tgtEl>
                                      </p:cBhvr>
                                    </p:animEffect>
                                    <p:anim calcmode="lin" valueType="num">
                                      <p:cBhvr>
                                        <p:cTn id="8" dur="400" fill="hold"/>
                                        <p:tgtEl>
                                          <p:spTgt spid="12"/>
                                        </p:tgtEl>
                                        <p:attrNameLst>
                                          <p:attrName>ppt_x</p:attrName>
                                        </p:attrNameLst>
                                      </p:cBhvr>
                                      <p:tavLst>
                                        <p:tav tm="0">
                                          <p:val>
                                            <p:strVal val="#ppt_x"/>
                                          </p:val>
                                        </p:tav>
                                        <p:tav tm="100000">
                                          <p:val>
                                            <p:strVal val="#ppt_x"/>
                                          </p:val>
                                        </p:tav>
                                      </p:tavLst>
                                    </p:anim>
                                    <p:anim calcmode="lin" valueType="num">
                                      <p:cBhvr>
                                        <p:cTn id="9" dur="400" fill="hold"/>
                                        <p:tgtEl>
                                          <p:spTgt spid="1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15</a:t>
            </a:fld>
            <a:endParaRPr lang="es-ES_tradnl" dirty="0"/>
          </a:p>
        </p:txBody>
      </p:sp>
      <p:sp>
        <p:nvSpPr>
          <p:cNvPr id="6" name="AutoShape 4"/>
          <p:cNvSpPr>
            <a:spLocks noChangeArrowheads="1"/>
          </p:cNvSpPr>
          <p:nvPr/>
        </p:nvSpPr>
        <p:spPr bwMode="auto">
          <a:xfrm>
            <a:off x="1763687" y="265212"/>
            <a:ext cx="5400601" cy="481919"/>
          </a:xfrm>
          <a:prstGeom prst="roundRect">
            <a:avLst>
              <a:gd name="adj" fmla="val 21667"/>
            </a:avLst>
          </a:prstGeom>
          <a:gradFill rotWithShape="1">
            <a:gsLst>
              <a:gs pos="0">
                <a:srgbClr val="BDC9AF"/>
              </a:gs>
              <a:gs pos="100000">
                <a:srgbClr val="FFFFFF"/>
              </a:gs>
            </a:gsLst>
            <a:lin ang="2700000" scaled="1"/>
          </a:gradFill>
          <a:ln w="50800" algn="ctr">
            <a:solidFill>
              <a:schemeClr val="tx1"/>
            </a:solidFill>
            <a:round/>
            <a:headEnd/>
            <a:tailEnd/>
          </a:ln>
          <a:effectLst>
            <a:glow rad="63500">
              <a:schemeClr val="accent6">
                <a:satMod val="175000"/>
                <a:alpha val="40000"/>
              </a:schemeClr>
            </a:glow>
            <a:outerShdw dist="38100" dir="2700000" algn="tl" rotWithShape="0">
              <a:srgbClr val="000000">
                <a:alpha val="39998"/>
              </a:srgbClr>
            </a:outerShdw>
          </a:effectLst>
        </p:spPr>
        <p:txBody>
          <a:bodyPr anchor="ctr" anchorCtr="1"/>
          <a:lstStyle/>
          <a:p>
            <a:pPr algn="ctr" fontAlgn="auto">
              <a:spcBef>
                <a:spcPts val="0"/>
              </a:spcBef>
              <a:spcAft>
                <a:spcPts val="0"/>
              </a:spcAft>
              <a:defRPr/>
            </a:pPr>
            <a:r>
              <a:rPr lang="es-ES" sz="2800" b="1" dirty="0">
                <a:solidFill>
                  <a:schemeClr val="tx2"/>
                </a:solidFill>
                <a:effectLst>
                  <a:outerShdw blurRad="38100" dist="38100" dir="2700000" algn="tl">
                    <a:srgbClr val="000000">
                      <a:alpha val="43137"/>
                    </a:srgbClr>
                  </a:outerShdw>
                </a:effectLst>
                <a:latin typeface="Calibri" pitchFamily="34" charset="0"/>
              </a:rPr>
              <a:t>C r o n o g r a m a</a:t>
            </a:r>
            <a:endParaRPr lang="es-ES" sz="2800" kern="0" dirty="0">
              <a:solidFill>
                <a:schemeClr val="tx2"/>
              </a:solidFill>
              <a:latin typeface="Calibri" pitchFamily="34" charset="0"/>
            </a:endParaRPr>
          </a:p>
        </p:txBody>
      </p:sp>
      <p:sp>
        <p:nvSpPr>
          <p:cNvPr id="7" name="6 Rectángulo"/>
          <p:cNvSpPr/>
          <p:nvPr/>
        </p:nvSpPr>
        <p:spPr>
          <a:xfrm>
            <a:off x="35496" y="1358429"/>
            <a:ext cx="2627560" cy="547136"/>
          </a:xfrm>
          <a:prstGeom prst="rect">
            <a:avLst/>
          </a:prstGeom>
          <a:solidFill>
            <a:srgbClr val="C0504D">
              <a:hueOff val="0"/>
              <a:satOff val="0"/>
              <a:lumOff val="0"/>
              <a:alphaOff val="0"/>
            </a:srgbClr>
          </a:solidFill>
          <a:ln w="25400" cap="flat" cmpd="sng" algn="ctr">
            <a:solidFill>
              <a:schemeClr val="tx1"/>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r>
              <a:rPr lang="es-CO" sz="1400" b="1" kern="0" dirty="0">
                <a:solidFill>
                  <a:sysClr val="window" lastClr="FFFFFF"/>
                </a:solidFill>
                <a:latin typeface="Calibri"/>
                <a:cs typeface="+mn-cs"/>
              </a:rPr>
              <a:t>PERÍODO DE PREPARACIÓN OBLIGATORIA</a:t>
            </a:r>
          </a:p>
        </p:txBody>
      </p:sp>
      <p:sp>
        <p:nvSpPr>
          <p:cNvPr id="8" name="7 Rectángulo"/>
          <p:cNvSpPr/>
          <p:nvPr/>
        </p:nvSpPr>
        <p:spPr>
          <a:xfrm>
            <a:off x="3131690" y="1358429"/>
            <a:ext cx="2808014" cy="547136"/>
          </a:xfrm>
          <a:prstGeom prst="rect">
            <a:avLst/>
          </a:prstGeom>
          <a:solidFill>
            <a:srgbClr val="C0504D">
              <a:hueOff val="2340759"/>
              <a:satOff val="-2919"/>
              <a:lumOff val="686"/>
              <a:alphaOff val="0"/>
            </a:srgbClr>
          </a:solidFill>
          <a:ln w="25400" cap="flat" cmpd="sng" algn="ctr">
            <a:solidFill>
              <a:schemeClr val="tx1"/>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r>
              <a:rPr lang="es-CO" sz="1400" b="1" kern="0" dirty="0">
                <a:solidFill>
                  <a:schemeClr val="bg1"/>
                </a:solidFill>
                <a:latin typeface="Calibri"/>
                <a:cs typeface="+mn-cs"/>
              </a:rPr>
              <a:t>PERÍODO DE TRANSICIÓN </a:t>
            </a:r>
          </a:p>
        </p:txBody>
      </p:sp>
      <p:sp>
        <p:nvSpPr>
          <p:cNvPr id="9" name="8 Rectángulo"/>
          <p:cNvSpPr/>
          <p:nvPr/>
        </p:nvSpPr>
        <p:spPr>
          <a:xfrm>
            <a:off x="6298753" y="1358429"/>
            <a:ext cx="2448817" cy="547136"/>
          </a:xfrm>
          <a:prstGeom prst="rect">
            <a:avLst/>
          </a:prstGeom>
          <a:solidFill>
            <a:srgbClr val="C0504D">
              <a:hueOff val="4681519"/>
              <a:satOff val="-5839"/>
              <a:lumOff val="1373"/>
              <a:alphaOff val="0"/>
            </a:srgbClr>
          </a:solidFill>
          <a:ln w="25400" cap="flat" cmpd="sng" algn="ctr">
            <a:solidFill>
              <a:schemeClr val="tx1"/>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r>
              <a:rPr lang="es-CO" sz="1400" b="1" kern="0" dirty="0">
                <a:solidFill>
                  <a:sysClr val="window" lastClr="FFFFFF"/>
                </a:solidFill>
                <a:latin typeface="Calibri"/>
                <a:cs typeface="+mn-cs"/>
              </a:rPr>
              <a:t>PERÍODO DE APLICACIÓN </a:t>
            </a:r>
          </a:p>
        </p:txBody>
      </p:sp>
      <p:sp>
        <p:nvSpPr>
          <p:cNvPr id="10" name="8 CuadroTexto"/>
          <p:cNvSpPr txBox="1">
            <a:spLocks noChangeArrowheads="1"/>
          </p:cNvSpPr>
          <p:nvPr/>
        </p:nvSpPr>
        <p:spPr bwMode="auto">
          <a:xfrm>
            <a:off x="151954" y="986453"/>
            <a:ext cx="255649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200" dirty="0">
                <a:latin typeface="Calibri" panose="020F0502020204030204" pitchFamily="34" charset="0"/>
              </a:rPr>
              <a:t>2013</a:t>
            </a:r>
          </a:p>
        </p:txBody>
      </p:sp>
      <p:sp>
        <p:nvSpPr>
          <p:cNvPr id="11" name="9 CuadroTexto"/>
          <p:cNvSpPr txBox="1">
            <a:spLocks noChangeArrowheads="1"/>
          </p:cNvSpPr>
          <p:nvPr/>
        </p:nvSpPr>
        <p:spPr bwMode="auto">
          <a:xfrm>
            <a:off x="3131690" y="986453"/>
            <a:ext cx="280756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200" dirty="0">
                <a:latin typeface="Calibri" panose="020F0502020204030204" pitchFamily="34" charset="0"/>
              </a:rPr>
              <a:t>2014</a:t>
            </a:r>
          </a:p>
        </p:txBody>
      </p:sp>
      <p:sp>
        <p:nvSpPr>
          <p:cNvPr id="12" name="10 CuadroTexto"/>
          <p:cNvSpPr txBox="1">
            <a:spLocks noChangeArrowheads="1"/>
          </p:cNvSpPr>
          <p:nvPr/>
        </p:nvSpPr>
        <p:spPr bwMode="auto">
          <a:xfrm>
            <a:off x="6298753" y="986453"/>
            <a:ext cx="244881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200" dirty="0">
                <a:latin typeface="Calibri" panose="020F0502020204030204" pitchFamily="34" charset="0"/>
              </a:rPr>
              <a:t>2015</a:t>
            </a:r>
          </a:p>
        </p:txBody>
      </p:sp>
      <p:sp>
        <p:nvSpPr>
          <p:cNvPr id="13" name="12 Rectángulo"/>
          <p:cNvSpPr>
            <a:spLocks noChangeArrowheads="1"/>
          </p:cNvSpPr>
          <p:nvPr/>
        </p:nvSpPr>
        <p:spPr bwMode="auto">
          <a:xfrm>
            <a:off x="3022773" y="2497460"/>
            <a:ext cx="3061395" cy="3016210"/>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p>
            <a:pPr marL="268288" indent="-268288" algn="l" fontAlgn="auto">
              <a:spcBef>
                <a:spcPts val="0"/>
              </a:spcBef>
              <a:spcAft>
                <a:spcPts val="0"/>
              </a:spcAft>
              <a:defRPr/>
            </a:pPr>
            <a:r>
              <a:rPr lang="es-ES" sz="1900" b="1" kern="0" dirty="0">
                <a:solidFill>
                  <a:sysClr val="windowText" lastClr="000000"/>
                </a:solidFill>
                <a:latin typeface="Calibri"/>
              </a:rPr>
              <a:t>1. Para efectos legales, aplicación del PGCP, MP y DC y, simultáneamente se debe preparar información con base en el nuevo marco normativo.</a:t>
            </a:r>
          </a:p>
          <a:p>
            <a:pPr marL="268288" indent="-268288" algn="l" fontAlgn="auto">
              <a:spcBef>
                <a:spcPts val="0"/>
              </a:spcBef>
              <a:spcAft>
                <a:spcPts val="0"/>
              </a:spcAft>
              <a:defRPr/>
            </a:pPr>
            <a:r>
              <a:rPr lang="es-ES" sz="1900" b="1" kern="0" dirty="0">
                <a:solidFill>
                  <a:sysClr val="windowText" lastClr="000000"/>
                </a:solidFill>
                <a:latin typeface="Calibri"/>
              </a:rPr>
              <a:t>2. Enero 1: Preparación del estado de situación financiera de apertura.</a:t>
            </a:r>
            <a:endParaRPr lang="es-CO" sz="1900" b="1" kern="0" dirty="0">
              <a:solidFill>
                <a:sysClr val="windowText" lastClr="000000"/>
              </a:solidFill>
              <a:latin typeface="Calibri"/>
            </a:endParaRPr>
          </a:p>
        </p:txBody>
      </p:sp>
      <p:sp>
        <p:nvSpPr>
          <p:cNvPr id="14" name="19 Rectángulo"/>
          <p:cNvSpPr>
            <a:spLocks noChangeArrowheads="1"/>
          </p:cNvSpPr>
          <p:nvPr/>
        </p:nvSpPr>
        <p:spPr bwMode="auto">
          <a:xfrm>
            <a:off x="6329800" y="2713484"/>
            <a:ext cx="2418664" cy="2139047"/>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p>
            <a:pPr algn="ctr" fontAlgn="auto">
              <a:spcBef>
                <a:spcPts val="0"/>
              </a:spcBef>
              <a:spcAft>
                <a:spcPts val="0"/>
              </a:spcAft>
              <a:defRPr/>
            </a:pPr>
            <a:r>
              <a:rPr lang="es-ES" sz="1900" b="1" kern="0" dirty="0">
                <a:solidFill>
                  <a:sysClr val="windowText" lastClr="000000"/>
                </a:solidFill>
                <a:latin typeface="Calibri"/>
              </a:rPr>
              <a:t>Para todos los efectos, aplicación del nuevo marco normativo anexo del Decreto 2784 de 2012 a partir del 1 de enero.</a:t>
            </a:r>
            <a:endParaRPr lang="es-CO" sz="1900" b="1" kern="0" dirty="0">
              <a:solidFill>
                <a:sysClr val="windowText" lastClr="000000"/>
              </a:solidFill>
              <a:latin typeface="Calibri"/>
            </a:endParaRPr>
          </a:p>
        </p:txBody>
      </p:sp>
      <p:sp>
        <p:nvSpPr>
          <p:cNvPr id="15" name="20 CuadroTexto"/>
          <p:cNvSpPr txBox="1">
            <a:spLocks noChangeArrowheads="1"/>
          </p:cNvSpPr>
          <p:nvPr/>
        </p:nvSpPr>
        <p:spPr bwMode="auto">
          <a:xfrm>
            <a:off x="170860" y="2857500"/>
            <a:ext cx="2600940" cy="1846659"/>
          </a:xfrm>
          <a:prstGeom prst="rect">
            <a:avLst/>
          </a:prstGeom>
          <a:gradFill rotWithShape="1">
            <a:gsLst>
              <a:gs pos="0">
                <a:srgbClr val="C0504D">
                  <a:lumMod val="20000"/>
                  <a:lumOff val="80000"/>
                </a:srgbClr>
              </a:gs>
              <a:gs pos="35000">
                <a:srgbClr val="C0504D">
                  <a:tint val="37000"/>
                  <a:satMod val="300000"/>
                </a:srgbClr>
              </a:gs>
              <a:gs pos="100000">
                <a:srgbClr val="C0504D">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fontAlgn="auto" hangingPunct="1">
              <a:spcBef>
                <a:spcPts val="0"/>
              </a:spcBef>
              <a:spcAft>
                <a:spcPts val="0"/>
              </a:spcAft>
              <a:defRPr/>
            </a:pPr>
            <a:r>
              <a:rPr lang="es-CO" sz="1900" kern="0" dirty="0">
                <a:solidFill>
                  <a:sysClr val="windowText" lastClr="000000"/>
                </a:solidFill>
                <a:latin typeface="Calibri" pitchFamily="34" charset="0"/>
              </a:rPr>
              <a:t>Actividades de preparación para aplicar el marco normativo anexo del Decreto 2784 de 2012.</a:t>
            </a:r>
          </a:p>
          <a:p>
            <a:pPr algn="ctr" eaLnBrk="1" fontAlgn="auto" hangingPunct="1">
              <a:spcBef>
                <a:spcPts val="0"/>
              </a:spcBef>
              <a:spcAft>
                <a:spcPts val="0"/>
              </a:spcAft>
              <a:defRPr/>
            </a:pPr>
            <a:endParaRPr lang="es-CO" sz="1900" b="0" kern="0" dirty="0">
              <a:solidFill>
                <a:sysClr val="windowText" lastClr="000000"/>
              </a:solidFill>
              <a:latin typeface="Calibri" pitchFamily="34" charset="0"/>
            </a:endParaRPr>
          </a:p>
        </p:txBody>
      </p:sp>
      <p:sp>
        <p:nvSpPr>
          <p:cNvPr id="16" name="15 Flecha derecha"/>
          <p:cNvSpPr/>
          <p:nvPr/>
        </p:nvSpPr>
        <p:spPr>
          <a:xfrm>
            <a:off x="2699792" y="1718793"/>
            <a:ext cx="360362" cy="171929"/>
          </a:xfrm>
          <a:prstGeom prst="rightArrow">
            <a:avLst/>
          </a:prstGeom>
          <a:solidFill>
            <a:srgbClr val="C0504D"/>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900" kern="0">
              <a:solidFill>
                <a:sysClr val="window" lastClr="FFFFFF"/>
              </a:solidFill>
              <a:latin typeface="Calibri"/>
              <a:cs typeface="+mn-cs"/>
            </a:endParaRPr>
          </a:p>
        </p:txBody>
      </p:sp>
      <p:sp>
        <p:nvSpPr>
          <p:cNvPr id="17" name="16 Flecha izquierda y derecha"/>
          <p:cNvSpPr/>
          <p:nvPr/>
        </p:nvSpPr>
        <p:spPr>
          <a:xfrm>
            <a:off x="151954" y="2065412"/>
            <a:ext cx="2556491" cy="258370"/>
          </a:xfrm>
          <a:prstGeom prst="leftRightArrow">
            <a:avLst/>
          </a:prstGeom>
          <a:solidFill>
            <a:srgbClr val="C0504D">
              <a:hueOff val="0"/>
              <a:satOff val="0"/>
              <a:lumOff val="0"/>
              <a:alphaOff val="0"/>
            </a:srgbClr>
          </a:solidFill>
          <a:ln w="25400" cap="flat" cmpd="sng" algn="ctr">
            <a:solidFill>
              <a:schemeClr val="tx1"/>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900" kern="0">
              <a:solidFill>
                <a:sysClr val="window" lastClr="FFFFFF"/>
              </a:solidFill>
              <a:latin typeface="Calibri"/>
              <a:cs typeface="+mn-cs"/>
            </a:endParaRPr>
          </a:p>
        </p:txBody>
      </p:sp>
      <p:sp>
        <p:nvSpPr>
          <p:cNvPr id="18" name="17 Flecha izquierda y derecha"/>
          <p:cNvSpPr/>
          <p:nvPr/>
        </p:nvSpPr>
        <p:spPr>
          <a:xfrm>
            <a:off x="3131690" y="2065412"/>
            <a:ext cx="2808014" cy="258370"/>
          </a:xfrm>
          <a:prstGeom prst="leftRightArrow">
            <a:avLst/>
          </a:prstGeom>
          <a:solidFill>
            <a:srgbClr val="C0504D">
              <a:hueOff val="2340759"/>
              <a:satOff val="-2919"/>
              <a:lumOff val="686"/>
              <a:alphaOff val="0"/>
            </a:srgbClr>
          </a:solidFill>
          <a:ln w="25400" cap="flat" cmpd="sng" algn="ctr">
            <a:solidFill>
              <a:schemeClr val="tx1"/>
            </a:solidFill>
            <a:prstDash val="solid"/>
          </a:ln>
          <a:effectLst/>
        </p:spPr>
        <p:txBody>
          <a:bodyPr lIns="563189" tIns="42672" rIns="477845" bIns="42672" spcCol="1270" anchor="ctr"/>
          <a:lstStyle/>
          <a:p>
            <a:pPr defTabSz="1422400" fontAlgn="auto">
              <a:lnSpc>
                <a:spcPct val="90000"/>
              </a:lnSpc>
              <a:spcBef>
                <a:spcPts val="0"/>
              </a:spcBef>
              <a:spcAft>
                <a:spcPct val="35000"/>
              </a:spcAft>
              <a:defRPr/>
            </a:pPr>
            <a:endParaRPr lang="es-CO" sz="1900" kern="0" dirty="0">
              <a:solidFill>
                <a:sysClr val="window" lastClr="FFFFFF"/>
              </a:solidFill>
              <a:latin typeface="Calibri"/>
              <a:cs typeface="+mn-cs"/>
            </a:endParaRPr>
          </a:p>
        </p:txBody>
      </p:sp>
      <p:sp>
        <p:nvSpPr>
          <p:cNvPr id="19" name="18 Flecha izquierda y derecha"/>
          <p:cNvSpPr/>
          <p:nvPr/>
        </p:nvSpPr>
        <p:spPr>
          <a:xfrm>
            <a:off x="6328915" y="2065412"/>
            <a:ext cx="2418654" cy="258370"/>
          </a:xfrm>
          <a:prstGeom prst="leftRightArrow">
            <a:avLst/>
          </a:prstGeom>
          <a:solidFill>
            <a:srgbClr val="FF0000"/>
          </a:solidFill>
          <a:ln w="25400" cap="flat" cmpd="sng" algn="ctr">
            <a:solidFill>
              <a:schemeClr val="tx1"/>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900" kern="0" dirty="0">
              <a:solidFill>
                <a:sysClr val="window" lastClr="FFFFFF"/>
              </a:solidFill>
              <a:latin typeface="Calibri"/>
              <a:cs typeface="+mn-cs"/>
            </a:endParaRPr>
          </a:p>
        </p:txBody>
      </p:sp>
      <p:sp>
        <p:nvSpPr>
          <p:cNvPr id="20" name="19 Flecha derecha"/>
          <p:cNvSpPr/>
          <p:nvPr/>
        </p:nvSpPr>
        <p:spPr>
          <a:xfrm>
            <a:off x="5939258" y="1750915"/>
            <a:ext cx="360362" cy="171929"/>
          </a:xfrm>
          <a:prstGeom prst="rightArrow">
            <a:avLst/>
          </a:prstGeom>
          <a:solidFill>
            <a:srgbClr val="FF0000"/>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900" kern="0">
              <a:solidFill>
                <a:sysClr val="window" lastClr="FFFFFF"/>
              </a:solidFill>
              <a:latin typeface="Calibri"/>
              <a:cs typeface="+mn-cs"/>
            </a:endParaRPr>
          </a:p>
        </p:txBody>
      </p:sp>
    </p:spTree>
    <p:extLst>
      <p:ext uri="{BB962C8B-B14F-4D97-AF65-F5344CB8AC3E}">
        <p14:creationId xmlns:p14="http://schemas.microsoft.com/office/powerpoint/2010/main" val="1240619978"/>
      </p:ext>
    </p:extLst>
  </p:cSld>
  <p:clrMapOvr>
    <a:masterClrMapping/>
  </p:clrMapOvr>
  <p:transition spd="slow">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16</a:t>
            </a:fld>
            <a:endParaRPr lang="es-ES_tradnl" dirty="0"/>
          </a:p>
        </p:txBody>
      </p:sp>
      <p:sp>
        <p:nvSpPr>
          <p:cNvPr id="6" name="5 Rectángulo"/>
          <p:cNvSpPr/>
          <p:nvPr/>
        </p:nvSpPr>
        <p:spPr>
          <a:xfrm>
            <a:off x="-22864" y="24123"/>
            <a:ext cx="9166864" cy="1089529"/>
          </a:xfrm>
          <a:prstGeom prst="rect">
            <a:avLst/>
          </a:prstGeom>
        </p:spPr>
        <p:txBody>
          <a:bodyPr wrap="square">
            <a:spAutoFit/>
          </a:bodyPr>
          <a:lstStyle/>
          <a:p>
            <a:pPr marL="444500" indent="-444500" algn="ctr" fontAlgn="auto">
              <a:lnSpc>
                <a:spcPct val="90000"/>
              </a:lnSpc>
              <a:spcAft>
                <a:spcPct val="35000"/>
              </a:spcAft>
              <a:buSzPct val="90000"/>
              <a:defRPr/>
            </a:pPr>
            <a:r>
              <a:rPr lang="es-ES" sz="2400" b="1" dirty="0">
                <a:solidFill>
                  <a:schemeClr val="bg1"/>
                </a:solidFill>
                <a:effectLst>
                  <a:outerShdw blurRad="38100" dist="38100" dir="2700000" algn="tl">
                    <a:srgbClr val="000000">
                      <a:alpha val="43137"/>
                    </a:srgbClr>
                  </a:outerShdw>
                </a:effectLst>
                <a:latin typeface="Calibri" pitchFamily="34" charset="0"/>
              </a:rPr>
              <a:t>MODELO DE CONTABILIDAD PARA EMPRESAS QUE NO COTIZAN EN EL MERCADO DE VALORES, Y QUE CAPTAN O ADMINISTRAN AHORRO DEL PÚBLICO (RESOLUCIÓN 414/14)</a:t>
            </a:r>
          </a:p>
        </p:txBody>
      </p:sp>
      <p:sp>
        <p:nvSpPr>
          <p:cNvPr id="7" name="6 Forma libre"/>
          <p:cNvSpPr/>
          <p:nvPr/>
        </p:nvSpPr>
        <p:spPr bwMode="auto">
          <a:xfrm rot="16200000">
            <a:off x="6681873" y="2416322"/>
            <a:ext cx="3065573" cy="1787688"/>
          </a:xfrm>
          <a:custGeom>
            <a:avLst/>
            <a:gdLst>
              <a:gd name="connsiteX0" fmla="*/ 0 w 3467944"/>
              <a:gd name="connsiteY0" fmla="*/ 173397 h 4530725"/>
              <a:gd name="connsiteX1" fmla="*/ 173397 w 3467944"/>
              <a:gd name="connsiteY1" fmla="*/ 0 h 4530725"/>
              <a:gd name="connsiteX2" fmla="*/ 3294547 w 3467944"/>
              <a:gd name="connsiteY2" fmla="*/ 0 h 4530725"/>
              <a:gd name="connsiteX3" fmla="*/ 3467944 w 3467944"/>
              <a:gd name="connsiteY3" fmla="*/ 173397 h 4530725"/>
              <a:gd name="connsiteX4" fmla="*/ 3467944 w 3467944"/>
              <a:gd name="connsiteY4" fmla="*/ 4357328 h 4530725"/>
              <a:gd name="connsiteX5" fmla="*/ 3294547 w 3467944"/>
              <a:gd name="connsiteY5" fmla="*/ 4530725 h 4530725"/>
              <a:gd name="connsiteX6" fmla="*/ 173397 w 3467944"/>
              <a:gd name="connsiteY6" fmla="*/ 4530725 h 4530725"/>
              <a:gd name="connsiteX7" fmla="*/ 0 w 3467944"/>
              <a:gd name="connsiteY7" fmla="*/ 4357328 h 4530725"/>
              <a:gd name="connsiteX8" fmla="*/ 0 w 3467944"/>
              <a:gd name="connsiteY8" fmla="*/ 173397 h 453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7944" h="4530725">
                <a:moveTo>
                  <a:pt x="3335221" y="1"/>
                </a:moveTo>
                <a:cubicBezTo>
                  <a:pt x="3408522" y="1"/>
                  <a:pt x="3467944" y="101424"/>
                  <a:pt x="3467944" y="226537"/>
                </a:cubicBezTo>
                <a:lnTo>
                  <a:pt x="3467944" y="4304188"/>
                </a:lnTo>
                <a:cubicBezTo>
                  <a:pt x="3467944" y="4429301"/>
                  <a:pt x="3408522" y="4530724"/>
                  <a:pt x="3335221" y="4530724"/>
                </a:cubicBezTo>
                <a:lnTo>
                  <a:pt x="132723" y="4530724"/>
                </a:lnTo>
                <a:cubicBezTo>
                  <a:pt x="59422" y="4530724"/>
                  <a:pt x="0" y="4429301"/>
                  <a:pt x="0" y="4304188"/>
                </a:cubicBezTo>
                <a:lnTo>
                  <a:pt x="0" y="226537"/>
                </a:lnTo>
                <a:cubicBezTo>
                  <a:pt x="0" y="101424"/>
                  <a:pt x="59422" y="1"/>
                  <a:pt x="132723" y="1"/>
                </a:cubicBezTo>
                <a:lnTo>
                  <a:pt x="3335221" y="1"/>
                </a:lnTo>
                <a:close/>
              </a:path>
            </a:pathLst>
          </a:custGeom>
          <a:blipFill>
            <a:blip r:embed="rId2" cstate="print">
              <a:duotone>
                <a:schemeClr val="accent3">
                  <a:shade val="45000"/>
                  <a:satMod val="135000"/>
                </a:schemeClr>
                <a:prstClr val="white"/>
              </a:duotone>
            </a:blip>
            <a:tile tx="0" ty="0" sx="100000" sy="100000" flip="none" algn="tl"/>
          </a:blipFill>
          <a:ln w="38100" cap="flat" cmpd="sng" algn="ctr">
            <a:solidFill>
              <a:schemeClr val="tx1"/>
            </a:solidFill>
            <a:prstDash val="solid"/>
          </a:ln>
          <a:effectLst>
            <a:outerShdw blurRad="40000" dist="20000" dir="5400000" rotWithShape="0">
              <a:srgbClr val="000000">
                <a:alpha val="38000"/>
              </a:srgbClr>
            </a:outerShdw>
          </a:effectLst>
        </p:spPr>
        <p:txBody>
          <a:bodyPr lIns="815532" tIns="164591" rIns="213359" bIns="2774357" spcCol="1270"/>
          <a:lstStyle/>
          <a:p>
            <a:pPr algn="r" defTabSz="2133600" fontAlgn="auto">
              <a:spcBef>
                <a:spcPts val="0"/>
              </a:spcBef>
              <a:spcAft>
                <a:spcPts val="0"/>
              </a:spcAft>
            </a:pPr>
            <a:endParaRPr lang="es-ES" sz="1500" b="1" kern="0" dirty="0">
              <a:solidFill>
                <a:srgbClr val="4F81BD">
                  <a:lumMod val="50000"/>
                </a:srgbClr>
              </a:solidFill>
              <a:effectLst>
                <a:outerShdw blurRad="38100" dist="38100" dir="2700000" algn="tl">
                  <a:srgbClr val="000000">
                    <a:alpha val="43137"/>
                  </a:srgbClr>
                </a:outerShdw>
              </a:effectLst>
              <a:latin typeface="Calibri"/>
            </a:endParaRPr>
          </a:p>
        </p:txBody>
      </p:sp>
      <p:sp>
        <p:nvSpPr>
          <p:cNvPr id="8" name="6 Forma libre"/>
          <p:cNvSpPr/>
          <p:nvPr/>
        </p:nvSpPr>
        <p:spPr>
          <a:xfrm rot="16200000">
            <a:off x="1434516" y="-173868"/>
            <a:ext cx="4374234" cy="6987871"/>
          </a:xfrm>
          <a:custGeom>
            <a:avLst/>
            <a:gdLst>
              <a:gd name="connsiteX0" fmla="*/ 0 w 4788391"/>
              <a:gd name="connsiteY0" fmla="*/ 226536 h 4530725"/>
              <a:gd name="connsiteX1" fmla="*/ 226536 w 4788391"/>
              <a:gd name="connsiteY1" fmla="*/ 0 h 4530725"/>
              <a:gd name="connsiteX2" fmla="*/ 4561855 w 4788391"/>
              <a:gd name="connsiteY2" fmla="*/ 0 h 4530725"/>
              <a:gd name="connsiteX3" fmla="*/ 4788391 w 4788391"/>
              <a:gd name="connsiteY3" fmla="*/ 226536 h 4530725"/>
              <a:gd name="connsiteX4" fmla="*/ 4788391 w 4788391"/>
              <a:gd name="connsiteY4" fmla="*/ 4304189 h 4530725"/>
              <a:gd name="connsiteX5" fmla="*/ 4561855 w 4788391"/>
              <a:gd name="connsiteY5" fmla="*/ 4530725 h 4530725"/>
              <a:gd name="connsiteX6" fmla="*/ 226536 w 4788391"/>
              <a:gd name="connsiteY6" fmla="*/ 4530725 h 4530725"/>
              <a:gd name="connsiteX7" fmla="*/ 0 w 4788391"/>
              <a:gd name="connsiteY7" fmla="*/ 4304189 h 4530725"/>
              <a:gd name="connsiteX8" fmla="*/ 0 w 4788391"/>
              <a:gd name="connsiteY8" fmla="*/ 226536 h 453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8391" h="4530725">
                <a:moveTo>
                  <a:pt x="4548971" y="0"/>
                </a:moveTo>
                <a:cubicBezTo>
                  <a:pt x="4681198" y="0"/>
                  <a:pt x="4788390" y="95967"/>
                  <a:pt x="4788390" y="214346"/>
                </a:cubicBezTo>
                <a:lnTo>
                  <a:pt x="4788390" y="4316379"/>
                </a:lnTo>
                <a:cubicBezTo>
                  <a:pt x="4788390" y="4434758"/>
                  <a:pt x="4681198" y="4530725"/>
                  <a:pt x="4548971" y="4530725"/>
                </a:cubicBezTo>
                <a:lnTo>
                  <a:pt x="239420" y="4530725"/>
                </a:lnTo>
                <a:cubicBezTo>
                  <a:pt x="107193" y="4530725"/>
                  <a:pt x="1" y="4434758"/>
                  <a:pt x="1" y="4316379"/>
                </a:cubicBezTo>
                <a:lnTo>
                  <a:pt x="1" y="214346"/>
                </a:lnTo>
                <a:cubicBezTo>
                  <a:pt x="1" y="95967"/>
                  <a:pt x="107193" y="0"/>
                  <a:pt x="239420" y="0"/>
                </a:cubicBezTo>
                <a:lnTo>
                  <a:pt x="4548971" y="0"/>
                </a:lnTo>
                <a:close/>
              </a:path>
            </a:pathLst>
          </a:custGeom>
          <a:blipFill>
            <a:blip r:embed="rId3" cstate="print">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Lst>
            </a:blip>
            <a:tile tx="0" ty="0" sx="100000" sy="100000" flip="none" algn="tl"/>
          </a:blipFill>
          <a:ln w="38100" cap="flat" cmpd="sng" algn="ctr">
            <a:solidFill>
              <a:schemeClr val="tx1"/>
            </a:solidFill>
            <a:prstDash val="solid"/>
          </a:ln>
          <a:effectLst>
            <a:outerShdw blurRad="40000" dist="20000" dir="5400000" rotWithShape="0">
              <a:srgbClr val="000000">
                <a:alpha val="38000"/>
              </a:srgbClr>
            </a:outerShdw>
          </a:effectLst>
        </p:spPr>
        <p:txBody>
          <a:bodyPr lIns="815531" tIns="164594" rIns="213361" bIns="3830711" spcCol="1270"/>
          <a:lstStyle/>
          <a:p>
            <a:pPr algn="ctr" defTabSz="2133600" fontAlgn="auto">
              <a:lnSpc>
                <a:spcPct val="90000"/>
              </a:lnSpc>
              <a:spcBef>
                <a:spcPts val="0"/>
              </a:spcBef>
              <a:spcAft>
                <a:spcPct val="35000"/>
              </a:spcAft>
            </a:pPr>
            <a:r>
              <a:rPr lang="es-ES" sz="2800" b="1" kern="0" dirty="0">
                <a:effectLst>
                  <a:outerShdw blurRad="38100" dist="38100" dir="2700000" algn="tl">
                    <a:srgbClr val="000000">
                      <a:alpha val="43137"/>
                    </a:srgbClr>
                  </a:outerShdw>
                </a:effectLst>
                <a:latin typeface="Calibri"/>
              </a:rPr>
              <a:t>Ámbito de aplicación</a:t>
            </a:r>
          </a:p>
        </p:txBody>
      </p:sp>
      <p:sp>
        <p:nvSpPr>
          <p:cNvPr id="9" name="7 Rectángulo"/>
          <p:cNvSpPr>
            <a:spLocks noChangeArrowheads="1"/>
          </p:cNvSpPr>
          <p:nvPr/>
        </p:nvSpPr>
        <p:spPr bwMode="auto">
          <a:xfrm>
            <a:off x="812610" y="1057300"/>
            <a:ext cx="6181391" cy="3785652"/>
          </a:xfrm>
          <a:prstGeom prst="rect">
            <a:avLst/>
          </a:prstGeom>
          <a:noFill/>
          <a:ln w="9525">
            <a:noFill/>
            <a:miter lim="800000"/>
            <a:headEnd/>
            <a:tailEnd/>
          </a:ln>
        </p:spPr>
        <p:txBody>
          <a:bodyPr wrap="square">
            <a:spAutoFit/>
          </a:bodyPr>
          <a:lstStyle/>
          <a:p>
            <a:pPr fontAlgn="auto">
              <a:spcAft>
                <a:spcPts val="0"/>
              </a:spcAft>
              <a:buClr>
                <a:schemeClr val="accent1"/>
              </a:buClr>
              <a:buSzPct val="80000"/>
              <a:defRPr/>
            </a:pPr>
            <a:r>
              <a:rPr lang="es-ES" sz="2400" b="1" dirty="0">
                <a:latin typeface="Calibri" pitchFamily="34" charset="0"/>
              </a:rPr>
              <a:t>Empresas bajo el ámbito del RCP y que tengan las siguientes características:</a:t>
            </a:r>
          </a:p>
          <a:p>
            <a:pPr fontAlgn="auto">
              <a:spcAft>
                <a:spcPts val="0"/>
              </a:spcAft>
              <a:buClr>
                <a:schemeClr val="accent1"/>
              </a:buClr>
              <a:buSzPct val="80000"/>
              <a:defRPr/>
            </a:pPr>
            <a:endParaRPr lang="es-ES" sz="2400" b="1" dirty="0">
              <a:latin typeface="Calibri" pitchFamily="34" charset="0"/>
            </a:endParaRPr>
          </a:p>
          <a:p>
            <a:pPr marL="342900" indent="-342900" fontAlgn="auto">
              <a:spcAft>
                <a:spcPts val="0"/>
              </a:spcAft>
              <a:buClr>
                <a:schemeClr val="tx2"/>
              </a:buClr>
              <a:buSzPct val="100000"/>
              <a:buFontTx/>
              <a:buAutoNum type="alphaLcPeriod"/>
              <a:defRPr/>
            </a:pPr>
            <a:r>
              <a:rPr lang="es-ES" sz="2400" b="1" dirty="0">
                <a:latin typeface="Calibri" pitchFamily="34" charset="0"/>
              </a:rPr>
              <a:t>No cotizan en el mercado de valores.</a:t>
            </a:r>
          </a:p>
          <a:p>
            <a:pPr marL="342900" indent="-342900" fontAlgn="auto">
              <a:spcAft>
                <a:spcPts val="0"/>
              </a:spcAft>
              <a:buClr>
                <a:schemeClr val="tx2"/>
              </a:buClr>
              <a:buSzPct val="100000"/>
              <a:buFontTx/>
              <a:buAutoNum type="alphaLcPeriod"/>
              <a:defRPr/>
            </a:pPr>
            <a:r>
              <a:rPr lang="es-ES" sz="2400" b="1" dirty="0">
                <a:latin typeface="Calibri" pitchFamily="34" charset="0"/>
              </a:rPr>
              <a:t>No captan ni administran ahorro del público.</a:t>
            </a:r>
          </a:p>
          <a:p>
            <a:pPr marL="342900" indent="-342900" fontAlgn="auto">
              <a:spcAft>
                <a:spcPts val="0"/>
              </a:spcAft>
              <a:buClr>
                <a:schemeClr val="tx2"/>
              </a:buClr>
              <a:buSzPct val="100000"/>
              <a:buFontTx/>
              <a:buAutoNum type="alphaLcPeriod"/>
              <a:defRPr/>
            </a:pPr>
            <a:r>
              <a:rPr lang="es-ES" sz="2400" b="1" dirty="0">
                <a:latin typeface="Calibri" pitchFamily="34" charset="0"/>
              </a:rPr>
              <a:t>Estén clasificadas como empresas por el </a:t>
            </a:r>
            <a:r>
              <a:rPr lang="es-ES" sz="2400" b="1" i="1" u="sng" dirty="0">
                <a:latin typeface="Calibri" pitchFamily="34" charset="0"/>
              </a:rPr>
              <a:t>Comité Interinstitucional de la Comisión de Estadísticas de Finanzas Públicas</a:t>
            </a:r>
            <a:r>
              <a:rPr lang="es-ES" sz="2400" i="1" dirty="0">
                <a:latin typeface="Calibri" pitchFamily="34" charset="0"/>
              </a:rPr>
              <a:t> </a:t>
            </a:r>
            <a:r>
              <a:rPr lang="es-ES" sz="2400" b="1" dirty="0">
                <a:latin typeface="Calibri" pitchFamily="34" charset="0"/>
              </a:rPr>
              <a:t>según los criterios establecidos en el</a:t>
            </a:r>
            <a:r>
              <a:rPr lang="es-ES" sz="2400" dirty="0">
                <a:latin typeface="Calibri" pitchFamily="34" charset="0"/>
              </a:rPr>
              <a:t> </a:t>
            </a:r>
            <a:r>
              <a:rPr lang="es-ES" sz="2400" b="1" u="sng" dirty="0">
                <a:latin typeface="Calibri" pitchFamily="34" charset="0"/>
              </a:rPr>
              <a:t>Manual de Estadísticas de las Finanzas Públicas</a:t>
            </a:r>
            <a:r>
              <a:rPr lang="es-ES" sz="2400" b="1" dirty="0">
                <a:latin typeface="Calibri" pitchFamily="34" charset="0"/>
              </a:rPr>
              <a:t>.</a:t>
            </a:r>
          </a:p>
        </p:txBody>
      </p:sp>
      <p:sp>
        <p:nvSpPr>
          <p:cNvPr id="10" name="CuadroTexto 1"/>
          <p:cNvSpPr txBox="1"/>
          <p:nvPr/>
        </p:nvSpPr>
        <p:spPr>
          <a:xfrm>
            <a:off x="7201743" y="1561356"/>
            <a:ext cx="538609" cy="2952328"/>
          </a:xfrm>
          <a:prstGeom prst="rect">
            <a:avLst/>
          </a:prstGeom>
          <a:noFill/>
        </p:spPr>
        <p:txBody>
          <a:bodyPr vert="vert270" wrap="square" rtlCol="0">
            <a:spAutoFit/>
          </a:bodyPr>
          <a:lstStyle>
            <a:defPPr>
              <a:defRPr lang="es-ES_tradnl"/>
            </a:defPPr>
            <a:lvl1pPr>
              <a:defRPr b="1" ker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a:defRPr>
            </a:lvl1pPr>
          </a:lstStyle>
          <a:p>
            <a:r>
              <a:rPr lang="es-ES" dirty="0"/>
              <a:t>Marco Normativo</a:t>
            </a:r>
            <a:endParaRPr lang="es-CO" dirty="0"/>
          </a:p>
        </p:txBody>
      </p:sp>
      <p:sp>
        <p:nvSpPr>
          <p:cNvPr id="11" name="3 CuadroTexto"/>
          <p:cNvSpPr txBox="1">
            <a:spLocks noChangeArrowheads="1"/>
          </p:cNvSpPr>
          <p:nvPr/>
        </p:nvSpPr>
        <p:spPr bwMode="auto">
          <a:xfrm>
            <a:off x="7668344" y="2675736"/>
            <a:ext cx="1296144" cy="1261884"/>
          </a:xfrm>
          <a:prstGeom prst="rect">
            <a:avLst/>
          </a:prstGeom>
          <a:ln>
            <a:solidFill>
              <a:schemeClr val="tx1"/>
            </a:solidFill>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defPPr>
              <a:defRPr lang="es-ES_tradnl"/>
            </a:defPPr>
            <a:lvl1pPr algn="ctr" fontAlgn="auto">
              <a:spcBef>
                <a:spcPts val="0"/>
              </a:spcBef>
              <a:spcAft>
                <a:spcPts val="0"/>
              </a:spcAft>
              <a:defRPr sz="1500" b="1" kern="0">
                <a:latin typeface="Calibri" pitchFamily="34" charset="0"/>
              </a:defRPr>
            </a:lvl1pPr>
          </a:lstStyle>
          <a:p>
            <a:r>
              <a:rPr lang="es-ES" sz="1800" dirty="0"/>
              <a:t>Anexo de la Resolución </a:t>
            </a:r>
          </a:p>
          <a:p>
            <a:r>
              <a:rPr lang="es-ES" sz="2000" dirty="0"/>
              <a:t>414 de 2014</a:t>
            </a:r>
          </a:p>
        </p:txBody>
      </p:sp>
      <p:grpSp>
        <p:nvGrpSpPr>
          <p:cNvPr id="12" name="11 Grupo"/>
          <p:cNvGrpSpPr/>
          <p:nvPr/>
        </p:nvGrpSpPr>
        <p:grpSpPr>
          <a:xfrm>
            <a:off x="6895723" y="3001516"/>
            <a:ext cx="412581" cy="576064"/>
            <a:chOff x="6967731" y="3284984"/>
            <a:chExt cx="412581" cy="576064"/>
          </a:xfrm>
        </p:grpSpPr>
        <p:sp>
          <p:nvSpPr>
            <p:cNvPr id="13" name="12 Extracto"/>
            <p:cNvSpPr>
              <a:spLocks noChangeArrowheads="1"/>
            </p:cNvSpPr>
            <p:nvPr/>
          </p:nvSpPr>
          <p:spPr bwMode="auto">
            <a:xfrm rot="5400000">
              <a:off x="6921994" y="3402729"/>
              <a:ext cx="576063" cy="340573"/>
            </a:xfrm>
            <a:prstGeom prst="flowChartExtra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eaLnBrk="1" hangingPunct="1"/>
              <a:endParaRPr lang="es-CO" altLang="es-CO" sz="1500" b="1">
                <a:solidFill>
                  <a:schemeClr val="accent4">
                    <a:lumMod val="95000"/>
                    <a:lumOff val="5000"/>
                  </a:schemeClr>
                </a:solidFill>
                <a:latin typeface="Century Gothic" pitchFamily="34" charset="0"/>
                <a:cs typeface="Arial" charset="0"/>
              </a:endParaRPr>
            </a:p>
          </p:txBody>
        </p:sp>
        <p:sp>
          <p:nvSpPr>
            <p:cNvPr id="14" name="13 Extracto"/>
            <p:cNvSpPr>
              <a:spLocks noChangeArrowheads="1"/>
            </p:cNvSpPr>
            <p:nvPr/>
          </p:nvSpPr>
          <p:spPr bwMode="auto">
            <a:xfrm rot="5400000">
              <a:off x="6849986" y="3402730"/>
              <a:ext cx="576063" cy="340573"/>
            </a:xfrm>
            <a:prstGeom prst="flowChartExtract">
              <a:avLst/>
            </a:prstGeom>
            <a:ln>
              <a:headEnd/>
              <a:tailEnd/>
            </a:ln>
          </p:spPr>
          <p:style>
            <a:lnRef idx="0">
              <a:schemeClr val="accent6"/>
            </a:lnRef>
            <a:fillRef idx="3">
              <a:schemeClr val="accent6"/>
            </a:fillRef>
            <a:effectRef idx="3">
              <a:schemeClr val="accent6"/>
            </a:effectRef>
            <a:fontRef idx="minor">
              <a:schemeClr val="lt1"/>
            </a:fontRef>
          </p:style>
          <p:txBody>
            <a:bodyPr/>
            <a:lstStyle/>
            <a:p>
              <a:pPr eaLnBrk="1" hangingPunct="1"/>
              <a:endParaRPr lang="es-CO" altLang="es-CO" sz="1500" b="1">
                <a:latin typeface="Century Gothic" pitchFamily="34" charset="0"/>
                <a:cs typeface="Arial" charset="0"/>
              </a:endParaRPr>
            </a:p>
          </p:txBody>
        </p:sp>
      </p:grpSp>
    </p:spTree>
    <p:extLst>
      <p:ext uri="{BB962C8B-B14F-4D97-AF65-F5344CB8AC3E}">
        <p14:creationId xmlns:p14="http://schemas.microsoft.com/office/powerpoint/2010/main" val="239934050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
                                        <p:tgtEl>
                                          <p:spTgt spid="12"/>
                                        </p:tgtEl>
                                      </p:cBhvr>
                                    </p:animEffect>
                                    <p:anim calcmode="lin" valueType="num">
                                      <p:cBhvr>
                                        <p:cTn id="8" dur="400" fill="hold"/>
                                        <p:tgtEl>
                                          <p:spTgt spid="12"/>
                                        </p:tgtEl>
                                        <p:attrNameLst>
                                          <p:attrName>ppt_x</p:attrName>
                                        </p:attrNameLst>
                                      </p:cBhvr>
                                      <p:tavLst>
                                        <p:tav tm="0">
                                          <p:val>
                                            <p:strVal val="#ppt_x"/>
                                          </p:val>
                                        </p:tav>
                                        <p:tav tm="100000">
                                          <p:val>
                                            <p:strVal val="#ppt_x"/>
                                          </p:val>
                                        </p:tav>
                                      </p:tavLst>
                                    </p:anim>
                                    <p:anim calcmode="lin" valueType="num">
                                      <p:cBhvr>
                                        <p:cTn id="9" dur="400" fill="hold"/>
                                        <p:tgtEl>
                                          <p:spTgt spid="1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dissolv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17</a:t>
            </a:fld>
            <a:endParaRPr lang="es-ES_tradnl" dirty="0"/>
          </a:p>
        </p:txBody>
      </p:sp>
      <p:sp>
        <p:nvSpPr>
          <p:cNvPr id="6" name="128 Flecha derecha"/>
          <p:cNvSpPr/>
          <p:nvPr/>
        </p:nvSpPr>
        <p:spPr>
          <a:xfrm>
            <a:off x="769429" y="3651514"/>
            <a:ext cx="418195" cy="519545"/>
          </a:xfrm>
          <a:prstGeom prst="rightArrow">
            <a:avLst/>
          </a:prstGeom>
          <a:solidFill>
            <a:srgbClr val="C0504D"/>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600" kern="0">
              <a:solidFill>
                <a:sysClr val="window" lastClr="FFFFFF"/>
              </a:solidFill>
              <a:latin typeface="Calibri"/>
              <a:cs typeface="+mn-cs"/>
            </a:endParaRPr>
          </a:p>
        </p:txBody>
      </p:sp>
      <p:sp>
        <p:nvSpPr>
          <p:cNvPr id="7" name="129 Rectángulo"/>
          <p:cNvSpPr/>
          <p:nvPr/>
        </p:nvSpPr>
        <p:spPr>
          <a:xfrm rot="10800000" flipV="1">
            <a:off x="107505" y="1054033"/>
            <a:ext cx="558650" cy="4395172"/>
          </a:xfrm>
          <a:prstGeom prst="rect">
            <a:avLst/>
          </a:prstGeom>
          <a:blipFill>
            <a:blip r:embed="rId2" cstate="print"/>
            <a:tile tx="0" ty="0" sx="100000" sy="100000" flip="none" algn="tl"/>
          </a:blipFill>
          <a:ln w="25400" cap="flat" cmpd="sng" algn="ctr">
            <a:solidFill>
              <a:schemeClr val="accent2">
                <a:lumMod val="75000"/>
              </a:schemeClr>
            </a:solidFill>
            <a:prstDash val="solid"/>
          </a:ln>
          <a:effectLst>
            <a:glow rad="63500">
              <a:schemeClr val="accent6">
                <a:satMod val="175000"/>
                <a:alpha val="40000"/>
              </a:schemeClr>
            </a:glow>
          </a:effectLst>
        </p:spPr>
        <p:txBody>
          <a:bodyPr lIns="575940" tIns="43638" rIns="488664" bIns="43638" spcCol="1298" anchor="ctr"/>
          <a:lstStyle/>
          <a:p>
            <a:pPr algn="ctr" defTabSz="1454603" fontAlgn="auto">
              <a:lnSpc>
                <a:spcPct val="90000"/>
              </a:lnSpc>
              <a:spcBef>
                <a:spcPts val="0"/>
              </a:spcBef>
              <a:spcAft>
                <a:spcPct val="35000"/>
              </a:spcAft>
              <a:defRPr/>
            </a:pPr>
            <a:r>
              <a:rPr lang="es-CO" sz="1800" b="1" kern="0" dirty="0">
                <a:effectLst>
                  <a:outerShdw blurRad="38100" dist="38100" dir="2700000" algn="tl">
                    <a:srgbClr val="000000">
                      <a:alpha val="43137"/>
                    </a:srgbClr>
                  </a:outerShdw>
                </a:effectLst>
                <a:latin typeface="Calibri"/>
                <a:cs typeface="+mn-cs"/>
              </a:rPr>
              <a:t>MARCO</a:t>
            </a:r>
          </a:p>
          <a:p>
            <a:pPr algn="ctr" defTabSz="1454603" fontAlgn="auto">
              <a:lnSpc>
                <a:spcPct val="90000"/>
              </a:lnSpc>
              <a:spcBef>
                <a:spcPts val="0"/>
              </a:spcBef>
              <a:spcAft>
                <a:spcPct val="35000"/>
              </a:spcAft>
              <a:defRPr/>
            </a:pPr>
            <a:endParaRPr lang="es-CO" sz="1800" b="1" kern="0" dirty="0">
              <a:effectLst>
                <a:outerShdw blurRad="38100" dist="38100" dir="2700000" algn="tl">
                  <a:srgbClr val="000000">
                    <a:alpha val="43137"/>
                  </a:srgbClr>
                </a:outerShdw>
              </a:effectLst>
              <a:latin typeface="Calibri"/>
              <a:cs typeface="+mn-cs"/>
            </a:endParaRPr>
          </a:p>
          <a:p>
            <a:pPr algn="ctr" defTabSz="1454603" fontAlgn="auto">
              <a:lnSpc>
                <a:spcPct val="90000"/>
              </a:lnSpc>
              <a:spcBef>
                <a:spcPts val="0"/>
              </a:spcBef>
              <a:spcAft>
                <a:spcPct val="35000"/>
              </a:spcAft>
              <a:defRPr/>
            </a:pPr>
            <a:r>
              <a:rPr lang="es-CO" sz="1800" b="1" kern="0" dirty="0">
                <a:effectLst>
                  <a:outerShdw blurRad="38100" dist="38100" dir="2700000" algn="tl">
                    <a:srgbClr val="000000">
                      <a:alpha val="43137"/>
                    </a:srgbClr>
                  </a:outerShdw>
                </a:effectLst>
                <a:latin typeface="Calibri"/>
                <a:cs typeface="+mn-cs"/>
              </a:rPr>
              <a:t>NORMARIVO</a:t>
            </a:r>
          </a:p>
        </p:txBody>
      </p:sp>
      <p:sp>
        <p:nvSpPr>
          <p:cNvPr id="8" name="8 CuadroTexto"/>
          <p:cNvSpPr txBox="1">
            <a:spLocks noChangeArrowheads="1"/>
          </p:cNvSpPr>
          <p:nvPr/>
        </p:nvSpPr>
        <p:spPr bwMode="auto">
          <a:xfrm>
            <a:off x="1619673" y="829074"/>
            <a:ext cx="11521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400" dirty="0">
                <a:latin typeface="Calibri" panose="020F0502020204030204" pitchFamily="34" charset="0"/>
              </a:rPr>
              <a:t>2014</a:t>
            </a:r>
          </a:p>
        </p:txBody>
      </p:sp>
      <p:sp>
        <p:nvSpPr>
          <p:cNvPr id="9" name="10 CuadroTexto"/>
          <p:cNvSpPr txBox="1">
            <a:spLocks noChangeArrowheads="1"/>
          </p:cNvSpPr>
          <p:nvPr/>
        </p:nvSpPr>
        <p:spPr bwMode="auto">
          <a:xfrm>
            <a:off x="4273774" y="786683"/>
            <a:ext cx="11623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400" dirty="0">
                <a:latin typeface="Calibri" panose="020F0502020204030204" pitchFamily="34" charset="0"/>
              </a:rPr>
              <a:t>2015</a:t>
            </a:r>
          </a:p>
        </p:txBody>
      </p:sp>
      <p:sp>
        <p:nvSpPr>
          <p:cNvPr id="10" name="10 CuadroTexto"/>
          <p:cNvSpPr txBox="1">
            <a:spLocks noChangeArrowheads="1"/>
          </p:cNvSpPr>
          <p:nvPr/>
        </p:nvSpPr>
        <p:spPr bwMode="auto">
          <a:xfrm>
            <a:off x="7181167" y="786683"/>
            <a:ext cx="11352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400" dirty="0">
                <a:latin typeface="Calibri" panose="020F0502020204030204" pitchFamily="34" charset="0"/>
              </a:rPr>
              <a:t>2016</a:t>
            </a:r>
          </a:p>
        </p:txBody>
      </p:sp>
      <p:sp>
        <p:nvSpPr>
          <p:cNvPr id="11" name="134 Rectángulo"/>
          <p:cNvSpPr/>
          <p:nvPr/>
        </p:nvSpPr>
        <p:spPr>
          <a:xfrm>
            <a:off x="1055632" y="1290739"/>
            <a:ext cx="2264625" cy="874565"/>
          </a:xfrm>
          <a:prstGeom prst="rect">
            <a:avLst/>
          </a:prstGeom>
          <a:solidFill>
            <a:srgbClr val="C0504D">
              <a:hueOff val="0"/>
              <a:satOff val="0"/>
              <a:lumOff val="0"/>
              <a:alphaOff val="0"/>
            </a:srgbClr>
          </a:solidFill>
          <a:ln w="25400" cap="flat" cmpd="sng" algn="ctr">
            <a:solidFill>
              <a:schemeClr val="tx1"/>
            </a:solidFill>
            <a:prstDash val="solid"/>
          </a:ln>
          <a:effectLst>
            <a:glow rad="63500">
              <a:schemeClr val="accent4">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r>
              <a:rPr lang="es-CO" sz="1500" b="1" kern="0" dirty="0">
                <a:latin typeface="Calibri" panose="020F0502020204030204" pitchFamily="34" charset="0"/>
                <a:cs typeface="+mn-cs"/>
              </a:rPr>
              <a:t>PERÍODO DE PREPARACIÓN OBLIGATORIA</a:t>
            </a:r>
          </a:p>
        </p:txBody>
      </p:sp>
      <p:sp>
        <p:nvSpPr>
          <p:cNvPr id="12" name="135 Rectángulo"/>
          <p:cNvSpPr/>
          <p:nvPr/>
        </p:nvSpPr>
        <p:spPr>
          <a:xfrm>
            <a:off x="3986119" y="1290739"/>
            <a:ext cx="2241530" cy="877501"/>
          </a:xfrm>
          <a:prstGeom prst="rect">
            <a:avLst/>
          </a:prstGeom>
          <a:solidFill>
            <a:srgbClr val="C0504D">
              <a:hueOff val="2340759"/>
              <a:satOff val="-2919"/>
              <a:lumOff val="686"/>
              <a:alphaOff val="0"/>
            </a:srgbClr>
          </a:solidFill>
          <a:ln w="25400" cap="flat" cmpd="sng" algn="ctr">
            <a:solidFill>
              <a:schemeClr val="tx1"/>
            </a:solidFill>
            <a:prstDash val="solid"/>
          </a:ln>
          <a:effectLst>
            <a:glow rad="63500">
              <a:schemeClr val="accent4">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r>
              <a:rPr lang="es-CO" sz="1800" b="1" kern="0" dirty="0">
                <a:latin typeface="Calibri" panose="020F0502020204030204" pitchFamily="34" charset="0"/>
                <a:cs typeface="+mn-cs"/>
              </a:rPr>
              <a:t>PERÍODO DE TRANSICIÓN </a:t>
            </a:r>
          </a:p>
        </p:txBody>
      </p:sp>
      <p:sp>
        <p:nvSpPr>
          <p:cNvPr id="13" name="136 Rectángulo"/>
          <p:cNvSpPr/>
          <p:nvPr/>
        </p:nvSpPr>
        <p:spPr>
          <a:xfrm>
            <a:off x="6876256" y="1290739"/>
            <a:ext cx="2023500" cy="874565"/>
          </a:xfrm>
          <a:prstGeom prst="rect">
            <a:avLst/>
          </a:prstGeom>
          <a:solidFill>
            <a:srgbClr val="C0504D">
              <a:hueOff val="4681519"/>
              <a:satOff val="-5839"/>
              <a:lumOff val="1373"/>
              <a:alphaOff val="0"/>
            </a:srgbClr>
          </a:solidFill>
          <a:ln w="25400" cap="flat" cmpd="sng" algn="ctr">
            <a:solidFill>
              <a:schemeClr val="tx1"/>
            </a:solidFill>
            <a:prstDash val="solid"/>
          </a:ln>
          <a:effectLst>
            <a:glow rad="63500">
              <a:schemeClr val="accent4">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r>
              <a:rPr lang="es-CO" sz="1500" b="1" kern="0" dirty="0">
                <a:latin typeface="Calibri" panose="020F0502020204030204" pitchFamily="34" charset="0"/>
                <a:cs typeface="+mn-cs"/>
              </a:rPr>
              <a:t>PERÍODO DE APLICACIÓN </a:t>
            </a:r>
          </a:p>
        </p:txBody>
      </p:sp>
      <p:sp>
        <p:nvSpPr>
          <p:cNvPr id="14" name="12 Rectángulo"/>
          <p:cNvSpPr>
            <a:spLocks noChangeArrowheads="1"/>
          </p:cNvSpPr>
          <p:nvPr/>
        </p:nvSpPr>
        <p:spPr bwMode="auto">
          <a:xfrm>
            <a:off x="3707904" y="2676889"/>
            <a:ext cx="2913825" cy="2862322"/>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p>
            <a:pPr marL="342900" indent="-342900" algn="l" fontAlgn="auto">
              <a:spcBef>
                <a:spcPts val="0"/>
              </a:spcBef>
              <a:spcAft>
                <a:spcPts val="0"/>
              </a:spcAft>
              <a:buAutoNum type="arabicPeriod"/>
              <a:defRPr/>
            </a:pPr>
            <a:r>
              <a:rPr lang="es-ES" sz="1800" b="1" kern="0" dirty="0">
                <a:solidFill>
                  <a:sysClr val="windowText" lastClr="000000"/>
                </a:solidFill>
                <a:latin typeface="Calibri" panose="020F0502020204030204" pitchFamily="34" charset="0"/>
              </a:rPr>
              <a:t>Para efectos legales, aplicación del PGCP, MP y DC y, simultáneamente se debe preparar información con base en el nuevo marco normativo</a:t>
            </a:r>
          </a:p>
          <a:p>
            <a:pPr marL="268288" indent="-268288" algn="l" fontAlgn="auto">
              <a:spcBef>
                <a:spcPts val="0"/>
              </a:spcBef>
              <a:spcAft>
                <a:spcPts val="0"/>
              </a:spcAft>
              <a:defRPr/>
            </a:pPr>
            <a:r>
              <a:rPr lang="es-ES" sz="1800" b="1" kern="0" dirty="0">
                <a:solidFill>
                  <a:sysClr val="windowText" lastClr="000000"/>
                </a:solidFill>
                <a:latin typeface="Calibri" panose="020F0502020204030204" pitchFamily="34" charset="0"/>
              </a:rPr>
              <a:t>2.  Enero 1: Preparación del estado de situación financiera de apertura</a:t>
            </a:r>
            <a:endParaRPr lang="es-CO" sz="1800" b="1" kern="0" dirty="0">
              <a:solidFill>
                <a:sysClr val="windowText" lastClr="000000"/>
              </a:solidFill>
              <a:latin typeface="Calibri" panose="020F0502020204030204" pitchFamily="34" charset="0"/>
            </a:endParaRPr>
          </a:p>
        </p:txBody>
      </p:sp>
      <p:sp>
        <p:nvSpPr>
          <p:cNvPr id="15" name="19 Rectángulo"/>
          <p:cNvSpPr>
            <a:spLocks noChangeArrowheads="1"/>
          </p:cNvSpPr>
          <p:nvPr/>
        </p:nvSpPr>
        <p:spPr bwMode="auto">
          <a:xfrm>
            <a:off x="6861469" y="2983505"/>
            <a:ext cx="2116488" cy="2123658"/>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p>
            <a:pPr algn="l" fontAlgn="auto">
              <a:spcBef>
                <a:spcPts val="0"/>
              </a:spcBef>
              <a:spcAft>
                <a:spcPts val="0"/>
              </a:spcAft>
              <a:defRPr/>
            </a:pPr>
            <a:r>
              <a:rPr lang="es-ES" sz="2200" b="1" kern="0" dirty="0">
                <a:solidFill>
                  <a:sysClr val="windowText" lastClr="000000"/>
                </a:solidFill>
                <a:latin typeface="Calibri" panose="020F0502020204030204" pitchFamily="34" charset="0"/>
              </a:rPr>
              <a:t>Para todos los efectos, aplicación del nuevo marco normativo a partir de las NIIF</a:t>
            </a:r>
            <a:endParaRPr lang="es-CO" sz="2200" b="1" kern="0" dirty="0">
              <a:solidFill>
                <a:sysClr val="windowText" lastClr="000000"/>
              </a:solidFill>
              <a:latin typeface="Calibri" panose="020F0502020204030204" pitchFamily="34" charset="0"/>
            </a:endParaRPr>
          </a:p>
        </p:txBody>
      </p:sp>
      <p:sp>
        <p:nvSpPr>
          <p:cNvPr id="16" name="20 CuadroTexto"/>
          <p:cNvSpPr txBox="1">
            <a:spLocks noChangeArrowheads="1"/>
          </p:cNvSpPr>
          <p:nvPr/>
        </p:nvSpPr>
        <p:spPr bwMode="auto">
          <a:xfrm>
            <a:off x="1203380" y="3055513"/>
            <a:ext cx="2131256" cy="2123658"/>
          </a:xfrm>
          <a:prstGeom prst="rect">
            <a:avLst/>
          </a:prstGeom>
          <a:gradFill rotWithShape="1">
            <a:gsLst>
              <a:gs pos="0">
                <a:srgbClr val="C0504D">
                  <a:lumMod val="20000"/>
                  <a:lumOff val="80000"/>
                </a:srgbClr>
              </a:gs>
              <a:gs pos="35000">
                <a:srgbClr val="C0504D">
                  <a:tint val="37000"/>
                  <a:satMod val="300000"/>
                </a:srgbClr>
              </a:gs>
              <a:gs pos="100000">
                <a:srgbClr val="C0504D">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l" eaLnBrk="1" fontAlgn="auto" hangingPunct="1">
              <a:spcBef>
                <a:spcPts val="0"/>
              </a:spcBef>
              <a:spcAft>
                <a:spcPts val="0"/>
              </a:spcAft>
              <a:defRPr/>
            </a:pPr>
            <a:r>
              <a:rPr lang="es-CO" sz="2200" kern="0" dirty="0">
                <a:solidFill>
                  <a:sysClr val="windowText" lastClr="000000"/>
                </a:solidFill>
                <a:latin typeface="Calibri" panose="020F0502020204030204" pitchFamily="34" charset="0"/>
              </a:rPr>
              <a:t>Actividades de preparación para aplicar el nuevo marco normativo a partir de las NIIF</a:t>
            </a:r>
          </a:p>
        </p:txBody>
      </p:sp>
      <p:sp>
        <p:nvSpPr>
          <p:cNvPr id="17" name="140 Flecha derecha"/>
          <p:cNvSpPr/>
          <p:nvPr/>
        </p:nvSpPr>
        <p:spPr>
          <a:xfrm>
            <a:off x="3491880" y="1686100"/>
            <a:ext cx="360362" cy="287337"/>
          </a:xfrm>
          <a:prstGeom prst="rightArrow">
            <a:avLst/>
          </a:prstGeom>
          <a:solidFill>
            <a:srgbClr val="C0504D"/>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500" kern="0">
              <a:solidFill>
                <a:sysClr val="window" lastClr="FFFFFF"/>
              </a:solidFill>
              <a:latin typeface="Calibri"/>
              <a:cs typeface="+mn-cs"/>
            </a:endParaRPr>
          </a:p>
        </p:txBody>
      </p:sp>
      <p:sp>
        <p:nvSpPr>
          <p:cNvPr id="18" name="141 Flecha derecha"/>
          <p:cNvSpPr/>
          <p:nvPr/>
        </p:nvSpPr>
        <p:spPr>
          <a:xfrm>
            <a:off x="6399271" y="1686101"/>
            <a:ext cx="288925" cy="287337"/>
          </a:xfrm>
          <a:prstGeom prst="rightArrow">
            <a:avLst/>
          </a:prstGeom>
          <a:solidFill>
            <a:srgbClr val="F79646"/>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500" kern="0">
              <a:solidFill>
                <a:sysClr val="window" lastClr="FFFFFF"/>
              </a:solidFill>
              <a:latin typeface="Calibri"/>
              <a:cs typeface="+mn-cs"/>
            </a:endParaRPr>
          </a:p>
        </p:txBody>
      </p:sp>
      <p:sp>
        <p:nvSpPr>
          <p:cNvPr id="19" name="142 Flecha izquierda y derecha"/>
          <p:cNvSpPr/>
          <p:nvPr/>
        </p:nvSpPr>
        <p:spPr>
          <a:xfrm>
            <a:off x="1039423" y="2443115"/>
            <a:ext cx="2295213" cy="431800"/>
          </a:xfrm>
          <a:prstGeom prst="leftRightArrow">
            <a:avLst/>
          </a:prstGeom>
          <a:solidFill>
            <a:srgbClr val="C0504D">
              <a:hueOff val="0"/>
              <a:satOff val="0"/>
              <a:lumOff val="0"/>
              <a:alphaOff val="0"/>
            </a:srgbClr>
          </a:solidFill>
          <a:ln w="25400" cap="flat" cmpd="sng" algn="ctr">
            <a:solidFill>
              <a:schemeClr val="tx1"/>
            </a:solidFill>
            <a:prstDash val="solid"/>
          </a:ln>
          <a:effectLst>
            <a:glow rad="63500">
              <a:schemeClr val="accent6">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600" b="0" kern="0">
              <a:solidFill>
                <a:sysClr val="window" lastClr="FFFFFF"/>
              </a:solidFill>
              <a:latin typeface="Calibri" panose="020F0502020204030204" pitchFamily="34" charset="0"/>
              <a:cs typeface="+mn-cs"/>
            </a:endParaRPr>
          </a:p>
        </p:txBody>
      </p:sp>
      <p:sp>
        <p:nvSpPr>
          <p:cNvPr id="20" name="143 Flecha izquierda y derecha"/>
          <p:cNvSpPr/>
          <p:nvPr/>
        </p:nvSpPr>
        <p:spPr>
          <a:xfrm>
            <a:off x="3871084" y="2227091"/>
            <a:ext cx="2492427" cy="431800"/>
          </a:xfrm>
          <a:prstGeom prst="leftRightArrow">
            <a:avLst/>
          </a:prstGeom>
          <a:solidFill>
            <a:srgbClr val="C0504D">
              <a:hueOff val="2340759"/>
              <a:satOff val="-2919"/>
              <a:lumOff val="686"/>
              <a:alphaOff val="0"/>
            </a:srgbClr>
          </a:solidFill>
          <a:ln w="25400" cap="flat" cmpd="sng" algn="ctr">
            <a:solidFill>
              <a:schemeClr val="tx1"/>
            </a:solidFill>
            <a:prstDash val="solid"/>
          </a:ln>
          <a:effectLst>
            <a:glow rad="63500">
              <a:schemeClr val="accent6">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600" kern="0">
              <a:solidFill>
                <a:sysClr val="window" lastClr="FFFFFF"/>
              </a:solidFill>
              <a:latin typeface="Calibri" panose="020F0502020204030204" pitchFamily="34" charset="0"/>
              <a:cs typeface="+mn-cs"/>
            </a:endParaRPr>
          </a:p>
        </p:txBody>
      </p:sp>
      <p:sp>
        <p:nvSpPr>
          <p:cNvPr id="21" name="144 Flecha izquierda y derecha"/>
          <p:cNvSpPr/>
          <p:nvPr/>
        </p:nvSpPr>
        <p:spPr>
          <a:xfrm>
            <a:off x="6861469" y="2371107"/>
            <a:ext cx="2116488" cy="431800"/>
          </a:xfrm>
          <a:prstGeom prst="leftRightArrow">
            <a:avLst/>
          </a:prstGeom>
          <a:solidFill>
            <a:srgbClr val="C0504D">
              <a:hueOff val="4681519"/>
              <a:satOff val="-5839"/>
              <a:lumOff val="1373"/>
              <a:alphaOff val="0"/>
            </a:srgbClr>
          </a:solidFill>
          <a:ln w="25400" cap="flat" cmpd="sng" algn="ctr">
            <a:solidFill>
              <a:schemeClr val="tx1"/>
            </a:solidFill>
            <a:prstDash val="solid"/>
          </a:ln>
          <a:effectLst>
            <a:glow rad="63500">
              <a:schemeClr val="accent6">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600" kern="0">
              <a:solidFill>
                <a:sysClr val="window" lastClr="FFFFFF"/>
              </a:solidFill>
              <a:latin typeface="Calibri" panose="020F0502020204030204" pitchFamily="34" charset="0"/>
              <a:cs typeface="+mn-cs"/>
            </a:endParaRPr>
          </a:p>
        </p:txBody>
      </p:sp>
      <p:sp>
        <p:nvSpPr>
          <p:cNvPr id="22" name="AutoShape 4"/>
          <p:cNvSpPr>
            <a:spLocks noChangeArrowheads="1"/>
          </p:cNvSpPr>
          <p:nvPr/>
        </p:nvSpPr>
        <p:spPr bwMode="auto">
          <a:xfrm>
            <a:off x="1763688" y="193204"/>
            <a:ext cx="5544616" cy="377456"/>
          </a:xfrm>
          <a:prstGeom prst="roundRect">
            <a:avLst>
              <a:gd name="adj" fmla="val 21667"/>
            </a:avLst>
          </a:prstGeom>
          <a:gradFill rotWithShape="1">
            <a:gsLst>
              <a:gs pos="0">
                <a:srgbClr val="BDC9AF"/>
              </a:gs>
              <a:gs pos="100000">
                <a:srgbClr val="FFFFFF"/>
              </a:gs>
            </a:gsLst>
            <a:lin ang="2700000" scaled="1"/>
          </a:gradFill>
          <a:ln w="50800" algn="ctr">
            <a:noFill/>
            <a:round/>
            <a:headEnd/>
            <a:tailEnd/>
          </a:ln>
          <a:effectLst>
            <a:outerShdw dist="38100" dir="2700000" algn="tl" rotWithShape="0">
              <a:srgbClr val="000000">
                <a:alpha val="39998"/>
              </a:srgbClr>
            </a:outerShdw>
          </a:effectLst>
        </p:spPr>
        <p:txBody>
          <a:bodyPr anchor="ctr" anchorCtr="1"/>
          <a:lstStyle/>
          <a:p>
            <a:pPr algn="ctr" fontAlgn="auto">
              <a:spcBef>
                <a:spcPts val="0"/>
              </a:spcBef>
              <a:spcAft>
                <a:spcPts val="0"/>
              </a:spcAft>
              <a:defRPr/>
            </a:pPr>
            <a:r>
              <a:rPr lang="es-ES" sz="2800" b="1" dirty="0">
                <a:solidFill>
                  <a:schemeClr val="tx2"/>
                </a:solidFill>
                <a:effectLst>
                  <a:outerShdw blurRad="38100" dist="38100" dir="2700000" algn="tl">
                    <a:srgbClr val="000000">
                      <a:alpha val="43137"/>
                    </a:srgbClr>
                  </a:outerShdw>
                </a:effectLst>
                <a:latin typeface="Calibri" pitchFamily="34" charset="0"/>
              </a:rPr>
              <a:t>C r o n o g r a m a</a:t>
            </a:r>
          </a:p>
        </p:txBody>
      </p:sp>
    </p:spTree>
    <p:extLst>
      <p:ext uri="{BB962C8B-B14F-4D97-AF65-F5344CB8AC3E}">
        <p14:creationId xmlns:p14="http://schemas.microsoft.com/office/powerpoint/2010/main" val="73151995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
                                        </p:tgtEl>
                                        <p:attrNameLst>
                                          <p:attrName>style.color</p:attrName>
                                        </p:attrNameLst>
                                      </p:cBhvr>
                                      <p:to>
                                        <a:schemeClr val="bg1"/>
                                      </p:to>
                                    </p:animClr>
                                    <p:animClr clrSpc="rgb" dir="cw">
                                      <p:cBhvr>
                                        <p:cTn id="7" dur="250" autoRev="1" fill="remove"/>
                                        <p:tgtEl>
                                          <p:spTgt spid="6"/>
                                        </p:tgtEl>
                                        <p:attrNameLst>
                                          <p:attrName>fillcolor</p:attrName>
                                        </p:attrNameLst>
                                      </p:cBhvr>
                                      <p:to>
                                        <a:schemeClr val="bg1"/>
                                      </p:to>
                                    </p:animClr>
                                    <p:set>
                                      <p:cBhvr>
                                        <p:cTn id="8" dur="250" autoRev="1" fill="remove"/>
                                        <p:tgtEl>
                                          <p:spTgt spid="6"/>
                                        </p:tgtEl>
                                        <p:attrNameLst>
                                          <p:attrName>fill.type</p:attrName>
                                        </p:attrNameLst>
                                      </p:cBhvr>
                                      <p:to>
                                        <p:strVal val="solid"/>
                                      </p:to>
                                    </p:set>
                                    <p:set>
                                      <p:cBhvr>
                                        <p:cTn id="9" dur="250" autoRev="1" fill="remove"/>
                                        <p:tgtEl>
                                          <p:spTgt spid="6"/>
                                        </p:tgtEl>
                                        <p:attrNameLst>
                                          <p:attrName>fill.on</p:attrName>
                                        </p:attrNameLst>
                                      </p:cBhvr>
                                      <p:to>
                                        <p:strVal val="true"/>
                                      </p:to>
                                    </p:set>
                                  </p:childTnLst>
                                </p:cTn>
                              </p:par>
                            </p:childTnLst>
                          </p:cTn>
                        </p:par>
                        <p:par>
                          <p:cTn id="10" fill="hold">
                            <p:stCondLst>
                              <p:cond delay="500"/>
                            </p:stCondLst>
                            <p:childTnLst>
                              <p:par>
                                <p:cTn id="11" presetID="27" presetClass="emph" presetSubtype="0" fill="remove" grpId="0" nodeType="afterEffect">
                                  <p:stCondLst>
                                    <p:cond delay="500"/>
                                  </p:stCondLst>
                                  <p:childTnLst>
                                    <p:animClr clrSpc="rgb" dir="cw">
                                      <p:cBhvr override="childStyle">
                                        <p:cTn id="12" dur="250" autoRev="1" fill="remove"/>
                                        <p:tgtEl>
                                          <p:spTgt spid="17"/>
                                        </p:tgtEl>
                                        <p:attrNameLst>
                                          <p:attrName>style.color</p:attrName>
                                        </p:attrNameLst>
                                      </p:cBhvr>
                                      <p:to>
                                        <a:schemeClr val="bg1"/>
                                      </p:to>
                                    </p:animClr>
                                    <p:animClr clrSpc="rgb" dir="cw">
                                      <p:cBhvr>
                                        <p:cTn id="13" dur="250" autoRev="1" fill="remove"/>
                                        <p:tgtEl>
                                          <p:spTgt spid="17"/>
                                        </p:tgtEl>
                                        <p:attrNameLst>
                                          <p:attrName>fillcolor</p:attrName>
                                        </p:attrNameLst>
                                      </p:cBhvr>
                                      <p:to>
                                        <a:schemeClr val="bg1"/>
                                      </p:to>
                                    </p:animClr>
                                    <p:set>
                                      <p:cBhvr>
                                        <p:cTn id="14" dur="250" autoRev="1" fill="remove"/>
                                        <p:tgtEl>
                                          <p:spTgt spid="17"/>
                                        </p:tgtEl>
                                        <p:attrNameLst>
                                          <p:attrName>fill.type</p:attrName>
                                        </p:attrNameLst>
                                      </p:cBhvr>
                                      <p:to>
                                        <p:strVal val="solid"/>
                                      </p:to>
                                    </p:set>
                                    <p:set>
                                      <p:cBhvr>
                                        <p:cTn id="15" dur="250" autoRev="1" fill="remove"/>
                                        <p:tgtEl>
                                          <p:spTgt spid="17"/>
                                        </p:tgtEl>
                                        <p:attrNameLst>
                                          <p:attrName>fill.on</p:attrName>
                                        </p:attrNameLst>
                                      </p:cBhvr>
                                      <p:to>
                                        <p:strVal val="true"/>
                                      </p:to>
                                    </p:set>
                                  </p:childTnLst>
                                </p:cTn>
                              </p:par>
                            </p:childTnLst>
                          </p:cTn>
                        </p:par>
                        <p:par>
                          <p:cTn id="16" fill="hold">
                            <p:stCondLst>
                              <p:cond delay="1500"/>
                            </p:stCondLst>
                            <p:childTnLst>
                              <p:par>
                                <p:cTn id="17" presetID="27" presetClass="emph" presetSubtype="0" fill="remove" grpId="0" nodeType="afterEffect">
                                  <p:stCondLst>
                                    <p:cond delay="750"/>
                                  </p:stCondLst>
                                  <p:childTnLst>
                                    <p:animClr clrSpc="rgb" dir="cw">
                                      <p:cBhvr override="childStyle">
                                        <p:cTn id="18" dur="250" autoRev="1" fill="remove"/>
                                        <p:tgtEl>
                                          <p:spTgt spid="18"/>
                                        </p:tgtEl>
                                        <p:attrNameLst>
                                          <p:attrName>style.color</p:attrName>
                                        </p:attrNameLst>
                                      </p:cBhvr>
                                      <p:to>
                                        <a:schemeClr val="bg1"/>
                                      </p:to>
                                    </p:animClr>
                                    <p:animClr clrSpc="rgb" dir="cw">
                                      <p:cBhvr>
                                        <p:cTn id="19" dur="250" autoRev="1" fill="remove"/>
                                        <p:tgtEl>
                                          <p:spTgt spid="18"/>
                                        </p:tgtEl>
                                        <p:attrNameLst>
                                          <p:attrName>fillcolor</p:attrName>
                                        </p:attrNameLst>
                                      </p:cBhvr>
                                      <p:to>
                                        <a:schemeClr val="bg1"/>
                                      </p:to>
                                    </p:animClr>
                                    <p:set>
                                      <p:cBhvr>
                                        <p:cTn id="20" dur="250" autoRev="1" fill="remove"/>
                                        <p:tgtEl>
                                          <p:spTgt spid="18"/>
                                        </p:tgtEl>
                                        <p:attrNameLst>
                                          <p:attrName>fill.type</p:attrName>
                                        </p:attrNameLst>
                                      </p:cBhvr>
                                      <p:to>
                                        <p:strVal val="solid"/>
                                      </p:to>
                                    </p:set>
                                    <p:set>
                                      <p:cBhvr>
                                        <p:cTn id="21" dur="250" autoRev="1" fill="remove"/>
                                        <p:tgtEl>
                                          <p:spTgt spid="1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18</a:t>
            </a:fld>
            <a:endParaRPr lang="es-ES_tradn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03194"/>
            <a:ext cx="9144000"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1205464"/>
      </p:ext>
    </p:extLst>
  </p:cSld>
  <p:clrMapOvr>
    <a:masterClrMapping/>
  </p:clrMapOvr>
  <p:transition spd="slow">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8"/>
          </p:nvPr>
        </p:nvSpPr>
        <p:spPr/>
        <p:txBody>
          <a:bodyPr/>
          <a:lstStyle/>
          <a:p>
            <a:pPr>
              <a:defRPr/>
            </a:pPr>
            <a:fld id="{AEB14108-B812-43B4-9694-255BBB9249A7}" type="slidenum">
              <a:rPr lang="es-ES_tradnl" smtClean="0"/>
              <a:pPr>
                <a:defRPr/>
              </a:pPr>
              <a:t>19</a:t>
            </a:fld>
            <a:endParaRPr lang="es-ES_tradnl" dirty="0"/>
          </a:p>
        </p:txBody>
      </p:sp>
      <p:pic>
        <p:nvPicPr>
          <p:cNvPr id="5" name="Imagen 4"/>
          <p:cNvPicPr>
            <a:picLocks noChangeAspect="1"/>
          </p:cNvPicPr>
          <p:nvPr/>
        </p:nvPicPr>
        <p:blipFill>
          <a:blip r:embed="rId2"/>
          <a:stretch>
            <a:fillRect/>
          </a:stretch>
        </p:blipFill>
        <p:spPr>
          <a:xfrm>
            <a:off x="683568" y="121196"/>
            <a:ext cx="8624483" cy="5766285"/>
          </a:xfrm>
          <a:prstGeom prst="rect">
            <a:avLst/>
          </a:prstGeom>
        </p:spPr>
      </p:pic>
    </p:spTree>
    <p:extLst>
      <p:ext uri="{BB962C8B-B14F-4D97-AF65-F5344CB8AC3E}">
        <p14:creationId xmlns:p14="http://schemas.microsoft.com/office/powerpoint/2010/main" val="257330285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1 Título"/>
          <p:cNvSpPr>
            <a:spLocks noGrp="1"/>
          </p:cNvSpPr>
          <p:nvPr>
            <p:ph type="ctrTitle"/>
          </p:nvPr>
        </p:nvSpPr>
        <p:spPr bwMode="auto">
          <a:xfrm>
            <a:off x="107504" y="2137420"/>
            <a:ext cx="8928992" cy="1124686"/>
          </a:xfrm>
          <a:prstGeom prst="rect">
            <a:avLst/>
          </a:prstGeom>
        </p:spPr>
        <p:txBody>
          <a:bodyPr/>
          <a:lstStyle/>
          <a:p>
            <a:pPr algn="ctr"/>
            <a:br>
              <a:rPr lang="es-ES" sz="2500" dirty="0">
                <a:cs typeface="Times New Roman" pitchFamily="18" charset="0"/>
              </a:rPr>
            </a:br>
            <a:r>
              <a:rPr lang="es-ES" sz="3200" dirty="0">
                <a:cs typeface="Times New Roman" pitchFamily="18" charset="0"/>
              </a:rPr>
              <a:t>REGULACIÓN CONTABLE PÚBLICA EN COLOMBIA</a:t>
            </a:r>
            <a:endParaRPr lang="es-ES" sz="3200" cap="all" dirty="0">
              <a:ln w="9000" cmpd="sng">
                <a:solidFill>
                  <a:schemeClr val="accent4">
                    <a:shade val="50000"/>
                    <a:satMod val="120000"/>
                  </a:schemeClr>
                </a:solidFill>
                <a:prstDash val="solid"/>
              </a:ln>
            </a:endParaRPr>
          </a:p>
        </p:txBody>
      </p:sp>
      <p:pic>
        <p:nvPicPr>
          <p:cNvPr id="3" name="2 Imagen"/>
          <p:cNvPicPr/>
          <p:nvPr/>
        </p:nvPicPr>
        <p:blipFill>
          <a:blip r:embed="rId3" cstate="email">
            <a:extLst>
              <a:ext uri="{28A0092B-C50C-407E-A947-70E740481C1C}">
                <a14:useLocalDpi xmlns:a14="http://schemas.microsoft.com/office/drawing/2010/main"/>
              </a:ext>
            </a:extLst>
          </a:blip>
          <a:srcRect/>
          <a:stretch>
            <a:fillRect/>
          </a:stretch>
        </p:blipFill>
        <p:spPr bwMode="auto">
          <a:xfrm>
            <a:off x="3275856" y="3361556"/>
            <a:ext cx="2520280" cy="2353444"/>
          </a:xfrm>
          <a:prstGeom prst="rect">
            <a:avLst/>
          </a:prstGeom>
          <a:noFill/>
          <a:ln>
            <a:noFill/>
          </a:ln>
        </p:spPr>
      </p:pic>
    </p:spTree>
    <p:extLst>
      <p:ext uri="{BB962C8B-B14F-4D97-AF65-F5344CB8AC3E}">
        <p14:creationId xmlns:p14="http://schemas.microsoft.com/office/powerpoint/2010/main" val="2543236571"/>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25F2CEDC-C121-4A35-A220-69FF99A1891C}" type="slidenum">
              <a:rPr lang="es-ES_tradnl" smtClean="0"/>
              <a:pPr>
                <a:defRPr/>
              </a:pPr>
              <a:t>20</a:t>
            </a:fld>
            <a:endParaRPr lang="es-ES_tradnl" dirty="0"/>
          </a:p>
        </p:txBody>
      </p:sp>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1580" y="67575"/>
            <a:ext cx="3360373" cy="3269979"/>
          </a:xfrm>
          <a:prstGeom prst="rect">
            <a:avLst/>
          </a:prstGeom>
          <a:effectLst>
            <a:glow rad="63500">
              <a:schemeClr val="accent6">
                <a:satMod val="175000"/>
                <a:alpha val="40000"/>
              </a:schemeClr>
            </a:glow>
          </a:effectLst>
        </p:spPr>
      </p:pic>
      <p:sp>
        <p:nvSpPr>
          <p:cNvPr id="6" name="Rectángulo 5"/>
          <p:cNvSpPr/>
          <p:nvPr/>
        </p:nvSpPr>
        <p:spPr>
          <a:xfrm>
            <a:off x="791580" y="429162"/>
            <a:ext cx="3564396" cy="2144498"/>
          </a:xfrm>
          <a:prstGeom prst="rect">
            <a:avLst/>
          </a:prstGeom>
        </p:spPr>
        <p:txBody>
          <a:bodyPr wrap="square">
            <a:spAutoFit/>
          </a:bodyPr>
          <a:lstStyle/>
          <a:p>
            <a:pPr algn="l"/>
            <a:r>
              <a:rPr lang="pt-BR" sz="2500" b="1" i="1" dirty="0">
                <a:latin typeface="Calibri,BoldItalic"/>
              </a:rPr>
              <a:t> </a:t>
            </a:r>
            <a:r>
              <a:rPr lang="pt-BR" sz="2667" b="1" i="1" u="sng" dirty="0">
                <a:latin typeface="Calibri,BoldItalic"/>
              </a:rPr>
              <a:t>I</a:t>
            </a:r>
            <a:r>
              <a:rPr lang="pt-BR" sz="2667" b="1" i="1" dirty="0">
                <a:latin typeface="Calibri,BoldItalic"/>
              </a:rPr>
              <a:t> </a:t>
            </a:r>
            <a:r>
              <a:rPr lang="pt-BR" sz="2500" b="1" i="1" dirty="0">
                <a:latin typeface="Calibri,BoldItalic"/>
              </a:rPr>
              <a:t> </a:t>
            </a:r>
            <a:r>
              <a:rPr lang="pt-BR" sz="2500" b="1" dirty="0">
                <a:latin typeface="Calibri,Bold"/>
              </a:rPr>
              <a:t>n t e r n a t i o n a l</a:t>
            </a:r>
          </a:p>
          <a:p>
            <a:pPr algn="l"/>
            <a:r>
              <a:rPr lang="es-CO" sz="2500" b="1" i="1" dirty="0">
                <a:latin typeface="Calibri,BoldItalic"/>
              </a:rPr>
              <a:t> </a:t>
            </a:r>
            <a:r>
              <a:rPr lang="pl-PL" sz="2667" b="1" i="1" u="sng" dirty="0">
                <a:latin typeface="Calibri,BoldItalic"/>
              </a:rPr>
              <a:t>P</a:t>
            </a:r>
            <a:r>
              <a:rPr lang="pl-PL" sz="2500" b="1" i="1" dirty="0">
                <a:latin typeface="Calibri,BoldItalic"/>
              </a:rPr>
              <a:t> </a:t>
            </a:r>
            <a:r>
              <a:rPr lang="pl-PL" sz="2500" b="1" dirty="0">
                <a:latin typeface="Calibri,Bold"/>
              </a:rPr>
              <a:t>u b l i c</a:t>
            </a:r>
          </a:p>
          <a:p>
            <a:pPr algn="l"/>
            <a:r>
              <a:rPr lang="pt-BR" sz="2500" b="1" i="1" dirty="0">
                <a:latin typeface="Calibri,BoldItalic"/>
              </a:rPr>
              <a:t> </a:t>
            </a:r>
            <a:r>
              <a:rPr lang="pt-BR" sz="2667" b="1" i="1" u="sng" dirty="0">
                <a:latin typeface="Calibri,BoldItalic"/>
              </a:rPr>
              <a:t>S</a:t>
            </a:r>
            <a:r>
              <a:rPr lang="pt-BR" sz="2500" b="1" i="1" dirty="0">
                <a:latin typeface="Calibri,BoldItalic"/>
              </a:rPr>
              <a:t> </a:t>
            </a:r>
            <a:r>
              <a:rPr lang="pt-BR" sz="2500" b="1" dirty="0">
                <a:latin typeface="Calibri,Bold"/>
              </a:rPr>
              <a:t>e c t o r</a:t>
            </a:r>
          </a:p>
          <a:p>
            <a:pPr algn="l"/>
            <a:r>
              <a:rPr lang="pt-BR" sz="2500" b="1" i="1" dirty="0">
                <a:latin typeface="Calibri,BoldItalic"/>
              </a:rPr>
              <a:t> </a:t>
            </a:r>
            <a:r>
              <a:rPr lang="pt-BR" sz="2667" b="1" i="1" u="sng" dirty="0">
                <a:latin typeface="Calibri,BoldItalic"/>
              </a:rPr>
              <a:t>A</a:t>
            </a:r>
            <a:r>
              <a:rPr lang="pt-BR" sz="2500" b="1" i="1" dirty="0">
                <a:latin typeface="Calibri,BoldItalic"/>
              </a:rPr>
              <a:t> </a:t>
            </a:r>
            <a:r>
              <a:rPr lang="pt-BR" sz="2500" b="1" dirty="0">
                <a:latin typeface="Calibri,Bold"/>
              </a:rPr>
              <a:t>c </a:t>
            </a:r>
            <a:r>
              <a:rPr lang="pt-BR" sz="2500" b="1" dirty="0" err="1">
                <a:latin typeface="Calibri,Bold"/>
              </a:rPr>
              <a:t>c</a:t>
            </a:r>
            <a:r>
              <a:rPr lang="pt-BR" sz="2500" b="1" dirty="0">
                <a:latin typeface="Calibri,Bold"/>
              </a:rPr>
              <a:t> o u n t i n g</a:t>
            </a:r>
          </a:p>
          <a:p>
            <a:pPr algn="l"/>
            <a:r>
              <a:rPr lang="pt-BR" sz="2500" b="1" i="1" dirty="0">
                <a:latin typeface="Calibri,BoldItalic"/>
              </a:rPr>
              <a:t> </a:t>
            </a:r>
            <a:r>
              <a:rPr lang="pt-BR" sz="2667" b="1" i="1" u="sng" dirty="0">
                <a:latin typeface="Calibri,BoldItalic"/>
              </a:rPr>
              <a:t>S</a:t>
            </a:r>
            <a:r>
              <a:rPr lang="pt-BR" sz="2500" b="1" i="1" dirty="0">
                <a:latin typeface="Calibri,BoldItalic"/>
              </a:rPr>
              <a:t> </a:t>
            </a:r>
            <a:r>
              <a:rPr lang="pt-BR" sz="2500" b="1" dirty="0">
                <a:latin typeface="Calibri,Bold"/>
              </a:rPr>
              <a:t>t a n d a r d s</a:t>
            </a:r>
            <a:endParaRPr lang="es-CO" sz="2500" dirty="0"/>
          </a:p>
        </p:txBody>
      </p:sp>
      <p:pic>
        <p:nvPicPr>
          <p:cNvPr id="7" name="Imagen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51953" y="-16285"/>
            <a:ext cx="4992047" cy="3347304"/>
          </a:xfrm>
          <a:prstGeom prst="rect">
            <a:avLst/>
          </a:prstGeom>
        </p:spPr>
      </p:pic>
      <p:pic>
        <p:nvPicPr>
          <p:cNvPr id="8" name="Imagen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12193" y="1657367"/>
            <a:ext cx="1260140" cy="300033"/>
          </a:xfrm>
          <a:prstGeom prst="rect">
            <a:avLst/>
          </a:prstGeom>
        </p:spPr>
      </p:pic>
      <p:sp>
        <p:nvSpPr>
          <p:cNvPr id="9" name="Rectángulo 8"/>
          <p:cNvSpPr/>
          <p:nvPr/>
        </p:nvSpPr>
        <p:spPr>
          <a:xfrm>
            <a:off x="251520" y="3453209"/>
            <a:ext cx="8640959" cy="1708160"/>
          </a:xfrm>
          <a:prstGeom prst="rect">
            <a:avLst/>
          </a:prstGeom>
        </p:spPr>
        <p:txBody>
          <a:bodyPr wrap="square">
            <a:spAutoFit/>
          </a:bodyPr>
          <a:lstStyle/>
          <a:p>
            <a:pPr algn="just"/>
            <a:r>
              <a:rPr lang="es-CO" sz="2100" b="1" dirty="0">
                <a:latin typeface="Calibri,Bold"/>
              </a:rPr>
              <a:t>IPSAS tiene como objetivo mejorar la calidad de la información financiera de propósito general de las entidades del sector público, lo que implica una valoración mejor de las decisiones de asignación de recursos de los gobiernos, con lo que se aumenta la transparencia y fortalece la rendición de cuentas.</a:t>
            </a:r>
            <a:endParaRPr lang="es-CO" sz="2100" dirty="0"/>
          </a:p>
        </p:txBody>
      </p:sp>
    </p:spTree>
    <p:extLst>
      <p:ext uri="{BB962C8B-B14F-4D97-AF65-F5344CB8AC3E}">
        <p14:creationId xmlns:p14="http://schemas.microsoft.com/office/powerpoint/2010/main" val="41894246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pPr>
              <a:defRPr/>
            </a:pPr>
            <a:fld id="{8A025F99-1DAF-4D1C-906F-3757E7DA4970}" type="slidenum">
              <a:rPr lang="es-ES_tradnl" smtClean="0"/>
              <a:pPr>
                <a:defRPr/>
              </a:pPr>
              <a:t>21</a:t>
            </a:fld>
            <a:endParaRPr lang="es-ES_tradnl" dirty="0"/>
          </a:p>
        </p:txBody>
      </p:sp>
      <p:sp>
        <p:nvSpPr>
          <p:cNvPr id="6" name="1 Rectángulo"/>
          <p:cNvSpPr/>
          <p:nvPr/>
        </p:nvSpPr>
        <p:spPr>
          <a:xfrm>
            <a:off x="4091947" y="1177314"/>
            <a:ext cx="4944549" cy="3836691"/>
          </a:xfrm>
          <a:prstGeom prst="rect">
            <a:avLst/>
          </a:prstGeom>
          <a:solidFill>
            <a:schemeClr val="accent1">
              <a:lumMod val="20000"/>
              <a:lumOff val="80000"/>
            </a:schemeClr>
          </a:solidFill>
          <a:ln>
            <a:solidFill>
              <a:schemeClr val="tx1"/>
            </a:solidFill>
          </a:ln>
          <a:effectLst>
            <a:glow rad="63500">
              <a:schemeClr val="accent6">
                <a:satMod val="175000"/>
                <a:alpha val="40000"/>
              </a:schemeClr>
            </a:glow>
          </a:effectLst>
        </p:spPr>
        <p:txBody>
          <a:bodyPr wrap="square">
            <a:spAutoFit/>
          </a:bodyPr>
          <a:lstStyle/>
          <a:p>
            <a:pPr algn="just"/>
            <a:r>
              <a:rPr lang="es-ES" sz="2333" b="1" dirty="0"/>
              <a:t>A partir de la </a:t>
            </a:r>
            <a:r>
              <a:rPr lang="es-ES" sz="2500" b="1" i="1" u="sng" dirty="0"/>
              <a:t>caracterización de las entidades de gobierno</a:t>
            </a:r>
            <a:r>
              <a:rPr lang="es-ES" sz="2500" b="1" dirty="0"/>
              <a:t> </a:t>
            </a:r>
            <a:r>
              <a:rPr lang="es-ES" sz="2333" b="1" dirty="0"/>
              <a:t>y del contexto en el que operan, establece los usuarios de la información y sus necesidades; los objetivos y las características de la información financiera, así como las bases conceptuales para la definición de los elementos de los estados financieros y los criterios de </a:t>
            </a:r>
            <a:r>
              <a:rPr lang="es-ES" sz="2667" b="1" i="1" u="sng" dirty="0"/>
              <a:t>reconocimiento</a:t>
            </a:r>
            <a:r>
              <a:rPr lang="es-ES" sz="2333" b="1" dirty="0"/>
              <a:t>, </a:t>
            </a:r>
            <a:r>
              <a:rPr lang="es-ES" sz="2667" b="1" i="1" u="sng" dirty="0"/>
              <a:t>medición</a:t>
            </a:r>
            <a:r>
              <a:rPr lang="es-ES" sz="2333" b="1" dirty="0"/>
              <a:t> y </a:t>
            </a:r>
            <a:r>
              <a:rPr lang="es-ES" sz="2667" b="1" i="1" u="sng" dirty="0"/>
              <a:t>revelación</a:t>
            </a:r>
          </a:p>
        </p:txBody>
      </p:sp>
      <p:sp>
        <p:nvSpPr>
          <p:cNvPr id="7" name="13 Rectángulo"/>
          <p:cNvSpPr/>
          <p:nvPr/>
        </p:nvSpPr>
        <p:spPr>
          <a:xfrm>
            <a:off x="791580" y="2545366"/>
            <a:ext cx="2520280" cy="2400657"/>
          </a:xfrm>
          <a:prstGeom prst="rect">
            <a:avLst/>
          </a:prstGeom>
        </p:spPr>
        <p:txBody>
          <a:bodyPr wrap="square">
            <a:spAutoFit/>
          </a:bodyPr>
          <a:lstStyle/>
          <a:p>
            <a:pPr algn="ctr"/>
            <a:r>
              <a:rPr lang="es-ES" sz="3000" b="1" dirty="0"/>
              <a:t>TIENE COMO REFERENTE EL MARCO CONCEPTUAL DE  </a:t>
            </a:r>
            <a:r>
              <a:rPr lang="es-ES" sz="3000" b="1" i="1" u="sng" dirty="0">
                <a:solidFill>
                  <a:srgbClr val="002060"/>
                </a:solidFill>
              </a:rPr>
              <a:t>I P S A S B</a:t>
            </a:r>
          </a:p>
        </p:txBody>
      </p:sp>
      <p:sp>
        <p:nvSpPr>
          <p:cNvPr id="11" name="3 Rectángulo"/>
          <p:cNvSpPr/>
          <p:nvPr/>
        </p:nvSpPr>
        <p:spPr>
          <a:xfrm>
            <a:off x="663508" y="1230061"/>
            <a:ext cx="3548452" cy="502766"/>
          </a:xfrm>
          <a:prstGeom prst="rect">
            <a:avLst/>
          </a:prstGeom>
        </p:spPr>
        <p:txBody>
          <a:bodyPr wrap="square">
            <a:spAutoFit/>
          </a:bodyPr>
          <a:lstStyle/>
          <a:p>
            <a:r>
              <a:rPr lang="es-ES" sz="2667" b="1" dirty="0">
                <a:solidFill>
                  <a:schemeClr val="accent6">
                    <a:lumMod val="75000"/>
                  </a:schemeClr>
                </a:solidFill>
                <a:effectLst>
                  <a:outerShdw blurRad="38100" dist="38100" dir="2700000" algn="tl">
                    <a:srgbClr val="000000">
                      <a:alpha val="43137"/>
                    </a:srgbClr>
                  </a:outerShdw>
                </a:effectLst>
              </a:rPr>
              <a:t>MARCO CONCEPTUAL </a:t>
            </a:r>
          </a:p>
        </p:txBody>
      </p:sp>
      <p:sp>
        <p:nvSpPr>
          <p:cNvPr id="13" name="Rectángulo 12"/>
          <p:cNvSpPr/>
          <p:nvPr/>
        </p:nvSpPr>
        <p:spPr>
          <a:xfrm>
            <a:off x="762000" y="37187"/>
            <a:ext cx="7620000" cy="810350"/>
          </a:xfrm>
          <a:prstGeom prst="rect">
            <a:avLst/>
          </a:prstGeom>
        </p:spPr>
        <p:txBody>
          <a:bodyPr wrap="square">
            <a:spAutoFit/>
          </a:bodyPr>
          <a:lstStyle/>
          <a:p>
            <a:pPr algn="ctr"/>
            <a:r>
              <a:rPr lang="es-ES" sz="2333" b="1" dirty="0">
                <a:solidFill>
                  <a:schemeClr val="bg1"/>
                </a:solidFill>
                <a:latin typeface="Arial" panose="020B0604020202020204" pitchFamily="34" charset="0"/>
                <a:cs typeface="Arial" panose="020B0604020202020204" pitchFamily="34" charset="0"/>
              </a:rPr>
              <a:t>PRINCIPALES ASPECTOS DEL MARCO NORMATIVO</a:t>
            </a:r>
            <a:br>
              <a:rPr lang="es-ES" sz="2333" b="1" dirty="0">
                <a:solidFill>
                  <a:schemeClr val="bg1"/>
                </a:solidFill>
                <a:latin typeface="Arial" panose="020B0604020202020204" pitchFamily="34" charset="0"/>
                <a:cs typeface="Arial" panose="020B0604020202020204" pitchFamily="34" charset="0"/>
              </a:rPr>
            </a:br>
            <a:r>
              <a:rPr lang="es-ES" sz="2333" b="1" dirty="0">
                <a:solidFill>
                  <a:schemeClr val="bg1"/>
                </a:solidFill>
                <a:latin typeface="Arial" panose="020B0604020202020204" pitchFamily="34" charset="0"/>
                <a:cs typeface="Arial" panose="020B0604020202020204" pitchFamily="34" charset="0"/>
              </a:rPr>
              <a:t>PARA ENTIDADES DE GOBIERNO</a:t>
            </a:r>
            <a:endParaRPr lang="es-CO" sz="2333" dirty="0">
              <a:solidFill>
                <a:schemeClr val="bg1"/>
              </a:solidFill>
            </a:endParaRPr>
          </a:p>
        </p:txBody>
      </p:sp>
      <p:sp>
        <p:nvSpPr>
          <p:cNvPr id="14" name="Flecha abajo 13"/>
          <p:cNvSpPr/>
          <p:nvPr/>
        </p:nvSpPr>
        <p:spPr bwMode="auto">
          <a:xfrm>
            <a:off x="1631674" y="1785124"/>
            <a:ext cx="822338" cy="772343"/>
          </a:xfrm>
          <a:prstGeom prst="downArrow">
            <a:avLst/>
          </a:prstGeom>
          <a:solidFill>
            <a:srgbClr val="7030A0"/>
          </a:solidFill>
          <a:ln w="9525" cap="flat" cmpd="sng" algn="ctr">
            <a:solidFill>
              <a:srgbClr val="FFFF00"/>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
        <p:nvSpPr>
          <p:cNvPr id="15" name="Flecha abajo 14"/>
          <p:cNvSpPr/>
          <p:nvPr/>
        </p:nvSpPr>
        <p:spPr bwMode="auto">
          <a:xfrm rot="16200000">
            <a:off x="3303182" y="3088849"/>
            <a:ext cx="540060" cy="797444"/>
          </a:xfrm>
          <a:prstGeom prst="downArrow">
            <a:avLst>
              <a:gd name="adj1" fmla="val 50000"/>
              <a:gd name="adj2" fmla="val 37195"/>
            </a:avLst>
          </a:prstGeom>
          <a:solidFill>
            <a:srgbClr val="7030A0"/>
          </a:solidFill>
          <a:ln w="9525" cap="flat" cmpd="sng" algn="ctr">
            <a:solidFill>
              <a:srgbClr val="FFFF00"/>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Tree>
    <p:extLst>
      <p:ext uri="{BB962C8B-B14F-4D97-AF65-F5344CB8AC3E}">
        <p14:creationId xmlns:p14="http://schemas.microsoft.com/office/powerpoint/2010/main" val="327114017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heel(1)">
                                      <p:cBhvr>
                                        <p:cTn id="10" dur="2000"/>
                                        <p:tgtEl>
                                          <p:spTgt spid="11"/>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heel(1)">
                                      <p:cBhvr>
                                        <p:cTn id="16" dur="20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1" grpId="0"/>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pPr>
              <a:defRPr/>
            </a:pPr>
            <a:fld id="{8A025F99-1DAF-4D1C-906F-3757E7DA4970}" type="slidenum">
              <a:rPr lang="es-ES_tradnl" smtClean="0"/>
              <a:pPr>
                <a:defRPr/>
              </a:pPr>
              <a:t>22</a:t>
            </a:fld>
            <a:endParaRPr lang="es-ES_tradnl" dirty="0"/>
          </a:p>
        </p:txBody>
      </p:sp>
      <p:sp>
        <p:nvSpPr>
          <p:cNvPr id="6" name="Rectángulo 5"/>
          <p:cNvSpPr/>
          <p:nvPr/>
        </p:nvSpPr>
        <p:spPr>
          <a:xfrm>
            <a:off x="866511" y="37187"/>
            <a:ext cx="7425903" cy="810350"/>
          </a:xfrm>
          <a:prstGeom prst="rect">
            <a:avLst/>
          </a:prstGeom>
        </p:spPr>
        <p:txBody>
          <a:bodyPr wrap="square">
            <a:spAutoFit/>
          </a:bodyPr>
          <a:lstStyle/>
          <a:p>
            <a:pPr algn="ctr"/>
            <a:r>
              <a:rPr lang="es-ES" sz="2333" b="1" dirty="0">
                <a:solidFill>
                  <a:schemeClr val="bg1"/>
                </a:solidFill>
                <a:latin typeface="Arial" panose="020B0604020202020204" pitchFamily="34" charset="0"/>
                <a:cs typeface="Arial" panose="020B0604020202020204" pitchFamily="34" charset="0"/>
              </a:rPr>
              <a:t>PRINCIPALES ASPECTOS DEL  MARCO NORMATIVO  PARA  ENTIDADES  DE  GOBIERNO </a:t>
            </a:r>
            <a:endParaRPr lang="es-CO" sz="2333" dirty="0">
              <a:solidFill>
                <a:schemeClr val="bg1"/>
              </a:solidFill>
            </a:endParaRPr>
          </a:p>
        </p:txBody>
      </p:sp>
      <p:sp>
        <p:nvSpPr>
          <p:cNvPr id="7" name="8 Forma libre"/>
          <p:cNvSpPr/>
          <p:nvPr/>
        </p:nvSpPr>
        <p:spPr>
          <a:xfrm>
            <a:off x="762000" y="1038397"/>
            <a:ext cx="7620000" cy="738983"/>
          </a:xfrm>
          <a:custGeom>
            <a:avLst/>
            <a:gdLst>
              <a:gd name="connsiteX0" fmla="*/ 0 w 1507457"/>
              <a:gd name="connsiteY0" fmla="*/ 0 h 715264"/>
              <a:gd name="connsiteX1" fmla="*/ 1507457 w 1507457"/>
              <a:gd name="connsiteY1" fmla="*/ 0 h 715264"/>
              <a:gd name="connsiteX2" fmla="*/ 1507457 w 1507457"/>
              <a:gd name="connsiteY2" fmla="*/ 715264 h 715264"/>
              <a:gd name="connsiteX3" fmla="*/ 0 w 1507457"/>
              <a:gd name="connsiteY3" fmla="*/ 715264 h 715264"/>
              <a:gd name="connsiteX4" fmla="*/ 0 w 1507457"/>
              <a:gd name="connsiteY4" fmla="*/ 0 h 71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457" h="715264">
                <a:moveTo>
                  <a:pt x="0" y="0"/>
                </a:moveTo>
                <a:lnTo>
                  <a:pt x="1507457" y="0"/>
                </a:lnTo>
                <a:lnTo>
                  <a:pt x="1507457" y="715264"/>
                </a:lnTo>
                <a:lnTo>
                  <a:pt x="0" y="715264"/>
                </a:lnTo>
                <a:lnTo>
                  <a:pt x="0" y="0"/>
                </a:lnTo>
                <a:close/>
              </a:path>
            </a:pathLst>
          </a:custGeom>
          <a:solidFill>
            <a:schemeClr val="bg2">
              <a:lumMod val="75000"/>
            </a:schemeClr>
          </a:solidFill>
          <a:ln>
            <a:solidFill>
              <a:schemeClr val="tx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1167" tIns="21167" rIns="21167" bIns="21167" numCol="1" spcCol="1270" anchor="ctr" anchorCtr="0">
            <a:noAutofit/>
          </a:bodyPr>
          <a:lstStyle/>
          <a:p>
            <a:pPr algn="ctr" defTabSz="296321">
              <a:lnSpc>
                <a:spcPct val="90000"/>
              </a:lnSpc>
              <a:spcAft>
                <a:spcPct val="35000"/>
              </a:spcAft>
            </a:pPr>
            <a:r>
              <a:rPr lang="es-ES" sz="2167" b="1" dirty="0">
                <a:solidFill>
                  <a:schemeClr val="bg1"/>
                </a:solidFill>
              </a:rPr>
              <a:t>NORMAS PARA EL RECONOCIMIENTO, MEDICIÓN, REVELACIÓN  Y PRESENTACIÓN DE LOS HECHOS ECONÓMICOS </a:t>
            </a:r>
          </a:p>
        </p:txBody>
      </p:sp>
      <p:sp>
        <p:nvSpPr>
          <p:cNvPr id="8" name="7 Forma libre"/>
          <p:cNvSpPr/>
          <p:nvPr/>
        </p:nvSpPr>
        <p:spPr>
          <a:xfrm>
            <a:off x="6312193" y="2074912"/>
            <a:ext cx="2040227" cy="2942828"/>
          </a:xfrm>
          <a:custGeom>
            <a:avLst/>
            <a:gdLst>
              <a:gd name="connsiteX0" fmla="*/ 0 w 1507457"/>
              <a:gd name="connsiteY0" fmla="*/ 0 h 3349955"/>
              <a:gd name="connsiteX1" fmla="*/ 251243 w 1507457"/>
              <a:gd name="connsiteY1" fmla="*/ 0 h 3349955"/>
              <a:gd name="connsiteX2" fmla="*/ 251243 w 1507457"/>
              <a:gd name="connsiteY2" fmla="*/ 0 h 3349955"/>
              <a:gd name="connsiteX3" fmla="*/ 628107 w 1507457"/>
              <a:gd name="connsiteY3" fmla="*/ 0 h 3349955"/>
              <a:gd name="connsiteX4" fmla="*/ 1507457 w 1507457"/>
              <a:gd name="connsiteY4" fmla="*/ 0 h 3349955"/>
              <a:gd name="connsiteX5" fmla="*/ 1507457 w 1507457"/>
              <a:gd name="connsiteY5" fmla="*/ 558326 h 3349955"/>
              <a:gd name="connsiteX6" fmla="*/ 1507457 w 1507457"/>
              <a:gd name="connsiteY6" fmla="*/ 558326 h 3349955"/>
              <a:gd name="connsiteX7" fmla="*/ 1507457 w 1507457"/>
              <a:gd name="connsiteY7" fmla="*/ 1395815 h 3349955"/>
              <a:gd name="connsiteX8" fmla="*/ 1507457 w 1507457"/>
              <a:gd name="connsiteY8" fmla="*/ 3349955 h 3349955"/>
              <a:gd name="connsiteX9" fmla="*/ 628107 w 1507457"/>
              <a:gd name="connsiteY9" fmla="*/ 3349955 h 3349955"/>
              <a:gd name="connsiteX10" fmla="*/ 251243 w 1507457"/>
              <a:gd name="connsiteY10" fmla="*/ 3349955 h 3349955"/>
              <a:gd name="connsiteX11" fmla="*/ 251243 w 1507457"/>
              <a:gd name="connsiteY11" fmla="*/ 3349955 h 3349955"/>
              <a:gd name="connsiteX12" fmla="*/ 0 w 1507457"/>
              <a:gd name="connsiteY12" fmla="*/ 3349955 h 3349955"/>
              <a:gd name="connsiteX13" fmla="*/ 0 w 1507457"/>
              <a:gd name="connsiteY13" fmla="*/ 1395815 h 3349955"/>
              <a:gd name="connsiteX14" fmla="*/ 0 w 1507457"/>
              <a:gd name="connsiteY14" fmla="*/ 1674978 h 3349955"/>
              <a:gd name="connsiteX15" fmla="*/ 0 w 1507457"/>
              <a:gd name="connsiteY15" fmla="*/ 558326 h 3349955"/>
              <a:gd name="connsiteX16" fmla="*/ 0 w 1507457"/>
              <a:gd name="connsiteY16" fmla="*/ 0 h 3349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07457" h="3349955">
                <a:moveTo>
                  <a:pt x="0" y="0"/>
                </a:moveTo>
                <a:lnTo>
                  <a:pt x="251243" y="0"/>
                </a:lnTo>
                <a:lnTo>
                  <a:pt x="251243" y="0"/>
                </a:lnTo>
                <a:lnTo>
                  <a:pt x="628107" y="0"/>
                </a:lnTo>
                <a:lnTo>
                  <a:pt x="1507457" y="0"/>
                </a:lnTo>
                <a:lnTo>
                  <a:pt x="1507457" y="558326"/>
                </a:lnTo>
                <a:lnTo>
                  <a:pt x="1507457" y="558326"/>
                </a:lnTo>
                <a:lnTo>
                  <a:pt x="1507457" y="1395815"/>
                </a:lnTo>
                <a:lnTo>
                  <a:pt x="1507457" y="3349955"/>
                </a:lnTo>
                <a:lnTo>
                  <a:pt x="628107" y="3349955"/>
                </a:lnTo>
                <a:lnTo>
                  <a:pt x="251243" y="3349955"/>
                </a:lnTo>
                <a:lnTo>
                  <a:pt x="251243" y="3349955"/>
                </a:lnTo>
                <a:lnTo>
                  <a:pt x="0" y="3349955"/>
                </a:lnTo>
                <a:lnTo>
                  <a:pt x="0" y="1395815"/>
                </a:lnTo>
                <a:lnTo>
                  <a:pt x="0" y="1674978"/>
                </a:lnTo>
                <a:lnTo>
                  <a:pt x="0" y="558326"/>
                </a:lnTo>
                <a:lnTo>
                  <a:pt x="0" y="0"/>
                </a:lnTo>
                <a:close/>
              </a:path>
            </a:pathLst>
          </a:custGeom>
          <a:ln>
            <a:solidFill>
              <a:schemeClr val="tx1"/>
            </a:solidFill>
          </a:ln>
          <a:effectLst>
            <a:glow rad="101600">
              <a:schemeClr val="accent6">
                <a:satMod val="175000"/>
                <a:alpha val="40000"/>
              </a:schemeClr>
            </a:glow>
          </a:effectLst>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180596" tIns="21167" rIns="21167" bIns="21167" numCol="1" spcCol="1270" anchor="t" anchorCtr="0">
            <a:noAutofit/>
          </a:bodyPr>
          <a:lstStyle/>
          <a:p>
            <a:pPr defTabSz="296321">
              <a:lnSpc>
                <a:spcPct val="90000"/>
              </a:lnSpc>
              <a:spcAft>
                <a:spcPct val="35000"/>
              </a:spcAft>
            </a:pPr>
            <a:endParaRPr lang="es-ES" sz="2000" b="1" dirty="0">
              <a:solidFill>
                <a:schemeClr val="tx1"/>
              </a:solidFill>
            </a:endParaRPr>
          </a:p>
          <a:p>
            <a:pPr defTabSz="296321">
              <a:lnSpc>
                <a:spcPct val="90000"/>
              </a:lnSpc>
              <a:spcAft>
                <a:spcPct val="35000"/>
              </a:spcAft>
            </a:pPr>
            <a:r>
              <a:rPr lang="es-ES" sz="2000" b="1" dirty="0">
                <a:solidFill>
                  <a:schemeClr val="tx1"/>
                </a:solidFill>
              </a:rPr>
              <a:t>REVELACIONES MAS EXIGENTES RELACIONADAS CON LOS ELEMENTOS DE LOS ESTADOS FINANCIEROS</a:t>
            </a:r>
          </a:p>
        </p:txBody>
      </p:sp>
      <p:sp>
        <p:nvSpPr>
          <p:cNvPr id="9" name="9 Forma libre"/>
          <p:cNvSpPr/>
          <p:nvPr/>
        </p:nvSpPr>
        <p:spPr>
          <a:xfrm>
            <a:off x="179512" y="1777380"/>
            <a:ext cx="5399700" cy="3900433"/>
          </a:xfrm>
          <a:custGeom>
            <a:avLst/>
            <a:gdLst>
              <a:gd name="connsiteX0" fmla="*/ 0 w 1507457"/>
              <a:gd name="connsiteY0" fmla="*/ 0 h 3110992"/>
              <a:gd name="connsiteX1" fmla="*/ 879350 w 1507457"/>
              <a:gd name="connsiteY1" fmla="*/ 0 h 3110992"/>
              <a:gd name="connsiteX2" fmla="*/ 879350 w 1507457"/>
              <a:gd name="connsiteY2" fmla="*/ 0 h 3110992"/>
              <a:gd name="connsiteX3" fmla="*/ 1256214 w 1507457"/>
              <a:gd name="connsiteY3" fmla="*/ 0 h 3110992"/>
              <a:gd name="connsiteX4" fmla="*/ 1507457 w 1507457"/>
              <a:gd name="connsiteY4" fmla="*/ 0 h 3110992"/>
              <a:gd name="connsiteX5" fmla="*/ 1507457 w 1507457"/>
              <a:gd name="connsiteY5" fmla="*/ 1814745 h 3110992"/>
              <a:gd name="connsiteX6" fmla="*/ 1695889 w 1507457"/>
              <a:gd name="connsiteY6" fmla="*/ 2203516 h 3110992"/>
              <a:gd name="connsiteX7" fmla="*/ 1507457 w 1507457"/>
              <a:gd name="connsiteY7" fmla="*/ 2592493 h 3110992"/>
              <a:gd name="connsiteX8" fmla="*/ 1507457 w 1507457"/>
              <a:gd name="connsiteY8" fmla="*/ 3110992 h 3110992"/>
              <a:gd name="connsiteX9" fmla="*/ 1256214 w 1507457"/>
              <a:gd name="connsiteY9" fmla="*/ 3110992 h 3110992"/>
              <a:gd name="connsiteX10" fmla="*/ 879350 w 1507457"/>
              <a:gd name="connsiteY10" fmla="*/ 3110992 h 3110992"/>
              <a:gd name="connsiteX11" fmla="*/ 879350 w 1507457"/>
              <a:gd name="connsiteY11" fmla="*/ 3110992 h 3110992"/>
              <a:gd name="connsiteX12" fmla="*/ 0 w 1507457"/>
              <a:gd name="connsiteY12" fmla="*/ 3110992 h 3110992"/>
              <a:gd name="connsiteX13" fmla="*/ 0 w 1507457"/>
              <a:gd name="connsiteY13" fmla="*/ 2592493 h 3110992"/>
              <a:gd name="connsiteX14" fmla="*/ 0 w 1507457"/>
              <a:gd name="connsiteY14" fmla="*/ 1814745 h 3110992"/>
              <a:gd name="connsiteX15" fmla="*/ 0 w 1507457"/>
              <a:gd name="connsiteY15" fmla="*/ 1814745 h 3110992"/>
              <a:gd name="connsiteX16" fmla="*/ 0 w 1507457"/>
              <a:gd name="connsiteY16" fmla="*/ 0 h 311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07457" h="3110992">
                <a:moveTo>
                  <a:pt x="0" y="0"/>
                </a:moveTo>
                <a:lnTo>
                  <a:pt x="879350" y="0"/>
                </a:lnTo>
                <a:lnTo>
                  <a:pt x="879350" y="0"/>
                </a:lnTo>
                <a:lnTo>
                  <a:pt x="1256214" y="0"/>
                </a:lnTo>
                <a:lnTo>
                  <a:pt x="1507457" y="0"/>
                </a:lnTo>
                <a:lnTo>
                  <a:pt x="1507457" y="1814745"/>
                </a:lnTo>
                <a:lnTo>
                  <a:pt x="1695889" y="2203516"/>
                </a:lnTo>
                <a:lnTo>
                  <a:pt x="1507457" y="2592493"/>
                </a:lnTo>
                <a:lnTo>
                  <a:pt x="1507457" y="3110992"/>
                </a:lnTo>
                <a:lnTo>
                  <a:pt x="1256214" y="3110992"/>
                </a:lnTo>
                <a:lnTo>
                  <a:pt x="879350" y="3110992"/>
                </a:lnTo>
                <a:lnTo>
                  <a:pt x="879350" y="3110992"/>
                </a:lnTo>
                <a:lnTo>
                  <a:pt x="0" y="3110992"/>
                </a:lnTo>
                <a:lnTo>
                  <a:pt x="0" y="2592493"/>
                </a:lnTo>
                <a:lnTo>
                  <a:pt x="0" y="1814745"/>
                </a:lnTo>
                <a:lnTo>
                  <a:pt x="0" y="1814745"/>
                </a:lnTo>
                <a:lnTo>
                  <a:pt x="0" y="0"/>
                </a:lnTo>
                <a:close/>
              </a:path>
            </a:pathLst>
          </a:custGeom>
          <a:ln>
            <a:solidFill>
              <a:schemeClr val="tx1"/>
            </a:solidFill>
          </a:ln>
          <a:effectLst>
            <a:glow rad="101600">
              <a:schemeClr val="accent6">
                <a:satMod val="175000"/>
                <a:alpha val="40000"/>
              </a:schemeClr>
            </a:glow>
          </a:effectLst>
        </p:spPr>
        <p:style>
          <a:lnRef idx="2">
            <a:schemeClr val="lt1">
              <a:hueOff val="0"/>
              <a:satOff val="0"/>
              <a:lumOff val="0"/>
              <a:alphaOff val="0"/>
            </a:schemeClr>
          </a:lnRef>
          <a:fillRef idx="1">
            <a:schemeClr val="accent1">
              <a:tint val="50000"/>
              <a:hueOff val="-6544757"/>
              <a:satOff val="-351"/>
              <a:lumOff val="5682"/>
              <a:alphaOff val="0"/>
            </a:schemeClr>
          </a:fillRef>
          <a:effectRef idx="0">
            <a:schemeClr val="accent1">
              <a:tint val="50000"/>
              <a:hueOff val="-6544757"/>
              <a:satOff val="-351"/>
              <a:lumOff val="5682"/>
              <a:alphaOff val="0"/>
            </a:schemeClr>
          </a:effectRef>
          <a:fontRef idx="minor">
            <a:schemeClr val="lt1">
              <a:hueOff val="0"/>
              <a:satOff val="0"/>
              <a:lumOff val="0"/>
              <a:alphaOff val="0"/>
            </a:schemeClr>
          </a:fontRef>
        </p:style>
        <p:txBody>
          <a:bodyPr spcFirstLastPara="0" vert="horz" wrap="square" lIns="180597" tIns="21167" rIns="21166" bIns="21167" numCol="1" spcCol="1270" anchor="t" anchorCtr="0">
            <a:noAutofit/>
          </a:bodyPr>
          <a:lstStyle/>
          <a:p>
            <a:r>
              <a:rPr lang="es-ES" sz="2500" b="1" dirty="0">
                <a:solidFill>
                  <a:schemeClr val="tx1"/>
                </a:solidFill>
              </a:rPr>
              <a:t>Desarrollo de nuevas normas, entre otras: Instrumentos Financieros (28,30), Propiedades de Inversión (16), Arrendamientos (13), Activos Biológicos (, Deterioro del Valor de los Activos Generadores y no Generadores de Efectivo (21), Ingresos sin Contraprestación (23), Acuerdos de Concesión (32) y Consolidación de Estados Financieros (35)</a:t>
            </a:r>
            <a:r>
              <a:rPr lang="es-ES" sz="2500" dirty="0">
                <a:solidFill>
                  <a:schemeClr val="tx1"/>
                </a:solidFill>
              </a:rPr>
              <a:t>.</a:t>
            </a:r>
          </a:p>
        </p:txBody>
      </p:sp>
    </p:spTree>
    <p:extLst>
      <p:ext uri="{BB962C8B-B14F-4D97-AF65-F5344CB8AC3E}">
        <p14:creationId xmlns:p14="http://schemas.microsoft.com/office/powerpoint/2010/main" val="36991876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pPr>
              <a:defRPr/>
            </a:pPr>
            <a:fld id="{8A025F99-1DAF-4D1C-906F-3757E7DA4970}" type="slidenum">
              <a:rPr lang="es-ES_tradnl" smtClean="0"/>
              <a:pPr>
                <a:defRPr/>
              </a:pPr>
              <a:t>23</a:t>
            </a:fld>
            <a:endParaRPr lang="es-ES_tradnl" dirty="0"/>
          </a:p>
        </p:txBody>
      </p:sp>
      <p:sp>
        <p:nvSpPr>
          <p:cNvPr id="6" name="Rectángulo 5"/>
          <p:cNvSpPr/>
          <p:nvPr/>
        </p:nvSpPr>
        <p:spPr>
          <a:xfrm>
            <a:off x="762000" y="97194"/>
            <a:ext cx="7470407" cy="1502847"/>
          </a:xfrm>
          <a:prstGeom prst="rect">
            <a:avLst/>
          </a:prstGeom>
        </p:spPr>
        <p:txBody>
          <a:bodyPr wrap="square">
            <a:spAutoFit/>
          </a:bodyPr>
          <a:lstStyle/>
          <a:p>
            <a:pPr algn="ctr"/>
            <a:r>
              <a:rPr lang="es-ES" sz="2250" b="1" dirty="0">
                <a:solidFill>
                  <a:schemeClr val="bg1"/>
                </a:solidFill>
                <a:latin typeface="Arial" panose="020B0604020202020204" pitchFamily="34" charset="0"/>
                <a:cs typeface="Arial" panose="020B0604020202020204" pitchFamily="34" charset="0"/>
              </a:rPr>
              <a:t>ALGUNAS IMPLICACIONES DE LA  MPLEMENTACIÓN DEL NUEVO MARCO NORMATIVO</a:t>
            </a:r>
          </a:p>
          <a:p>
            <a:r>
              <a:rPr lang="es-ES" sz="2333" b="1" dirty="0">
                <a:solidFill>
                  <a:schemeClr val="bg1"/>
                </a:solidFill>
                <a:latin typeface="Arial" panose="020B0604020202020204" pitchFamily="34" charset="0"/>
                <a:cs typeface="Arial" panose="020B0604020202020204" pitchFamily="34" charset="0"/>
              </a:rPr>
              <a:t> </a:t>
            </a:r>
            <a:br>
              <a:rPr lang="es-ES" sz="2333" b="1" dirty="0">
                <a:solidFill>
                  <a:schemeClr val="bg1"/>
                </a:solidFill>
                <a:latin typeface="Arial" panose="020B0604020202020204" pitchFamily="34" charset="0"/>
                <a:cs typeface="Arial" panose="020B0604020202020204" pitchFamily="34" charset="0"/>
              </a:rPr>
            </a:br>
            <a:r>
              <a:rPr lang="es-ES" sz="2333" b="1" dirty="0">
                <a:solidFill>
                  <a:schemeClr val="bg1"/>
                </a:solidFill>
                <a:latin typeface="Arial" panose="020B0604020202020204" pitchFamily="34" charset="0"/>
                <a:cs typeface="Arial" panose="020B0604020202020204" pitchFamily="34" charset="0"/>
              </a:rPr>
              <a:t>DEL NUEVO MARCO NORMATIVO </a:t>
            </a:r>
            <a:endParaRPr lang="es-CO" sz="2333" dirty="0">
              <a:solidFill>
                <a:schemeClr val="bg1"/>
              </a:solidFill>
            </a:endParaRPr>
          </a:p>
        </p:txBody>
      </p:sp>
      <p:sp>
        <p:nvSpPr>
          <p:cNvPr id="7" name="8 Rectángulo"/>
          <p:cNvSpPr/>
          <p:nvPr/>
        </p:nvSpPr>
        <p:spPr>
          <a:xfrm>
            <a:off x="179512" y="1358581"/>
            <a:ext cx="7459330" cy="4034220"/>
          </a:xfrm>
          <a:prstGeom prst="rect">
            <a:avLst/>
          </a:prstGeom>
          <a:solidFill>
            <a:schemeClr val="accent1">
              <a:lumMod val="20000"/>
              <a:lumOff val="80000"/>
              <a:alpha val="90000"/>
            </a:schemeClr>
          </a:solidFill>
          <a:ln>
            <a:solidFill>
              <a:srgbClr val="FFFF00"/>
            </a:solidFill>
          </a:ln>
          <a:effectLst>
            <a:glow rad="139700">
              <a:schemeClr val="accent5">
                <a:satMod val="175000"/>
                <a:alpha val="40000"/>
              </a:schemeClr>
            </a:glow>
          </a:effectLst>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9 Forma libre"/>
          <p:cNvSpPr/>
          <p:nvPr/>
        </p:nvSpPr>
        <p:spPr>
          <a:xfrm>
            <a:off x="332526" y="1155213"/>
            <a:ext cx="7158515" cy="1464778"/>
          </a:xfrm>
          <a:custGeom>
            <a:avLst/>
            <a:gdLst>
              <a:gd name="connsiteX0" fmla="*/ 0 w 5258747"/>
              <a:gd name="connsiteY0" fmla="*/ 78722 h 472320"/>
              <a:gd name="connsiteX1" fmla="*/ 78722 w 5258747"/>
              <a:gd name="connsiteY1" fmla="*/ 0 h 472320"/>
              <a:gd name="connsiteX2" fmla="*/ 5180025 w 5258747"/>
              <a:gd name="connsiteY2" fmla="*/ 0 h 472320"/>
              <a:gd name="connsiteX3" fmla="*/ 5258747 w 5258747"/>
              <a:gd name="connsiteY3" fmla="*/ 78722 h 472320"/>
              <a:gd name="connsiteX4" fmla="*/ 5258747 w 5258747"/>
              <a:gd name="connsiteY4" fmla="*/ 393598 h 472320"/>
              <a:gd name="connsiteX5" fmla="*/ 5180025 w 5258747"/>
              <a:gd name="connsiteY5" fmla="*/ 472320 h 472320"/>
              <a:gd name="connsiteX6" fmla="*/ 78722 w 5258747"/>
              <a:gd name="connsiteY6" fmla="*/ 472320 h 472320"/>
              <a:gd name="connsiteX7" fmla="*/ 0 w 5258747"/>
              <a:gd name="connsiteY7" fmla="*/ 393598 h 472320"/>
              <a:gd name="connsiteX8" fmla="*/ 0 w 5258747"/>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8747" h="472320">
                <a:moveTo>
                  <a:pt x="0" y="78722"/>
                </a:moveTo>
                <a:cubicBezTo>
                  <a:pt x="0" y="35245"/>
                  <a:pt x="35245" y="0"/>
                  <a:pt x="78722" y="0"/>
                </a:cubicBezTo>
                <a:lnTo>
                  <a:pt x="5180025" y="0"/>
                </a:lnTo>
                <a:cubicBezTo>
                  <a:pt x="5223502" y="0"/>
                  <a:pt x="5258747" y="35245"/>
                  <a:pt x="5258747" y="78722"/>
                </a:cubicBezTo>
                <a:lnTo>
                  <a:pt x="5258747" y="393598"/>
                </a:lnTo>
                <a:cubicBezTo>
                  <a:pt x="5258747" y="437075"/>
                  <a:pt x="5223502" y="472320"/>
                  <a:pt x="5180025" y="472320"/>
                </a:cubicBezTo>
                <a:lnTo>
                  <a:pt x="78722" y="472320"/>
                </a:lnTo>
                <a:cubicBezTo>
                  <a:pt x="35245" y="472320"/>
                  <a:pt x="0" y="437075"/>
                  <a:pt x="0" y="393598"/>
                </a:cubicBezTo>
                <a:lnTo>
                  <a:pt x="0" y="78722"/>
                </a:lnTo>
                <a:close/>
              </a:path>
            </a:pathLst>
          </a:custGeom>
          <a:solidFill>
            <a:schemeClr val="accent6">
              <a:lumMod val="20000"/>
              <a:lumOff val="80000"/>
            </a:schemeClr>
          </a:solidFill>
          <a:ln>
            <a:solidFill>
              <a:schemeClr val="tx1"/>
            </a:solidFill>
          </a:ln>
          <a:effectLst>
            <a:glow rad="101600">
              <a:schemeClr val="accent6">
                <a:satMod val="175000"/>
                <a:alpha val="40000"/>
              </a:schemeClr>
            </a:glow>
          </a:effectLst>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84854" tIns="19214" rIns="184854" bIns="19214" numCol="1" spcCol="1270" anchor="ctr" anchorCtr="0">
            <a:noAutofit/>
          </a:bodyPr>
          <a:lstStyle/>
          <a:p>
            <a:pPr algn="just" defTabSz="518563">
              <a:lnSpc>
                <a:spcPct val="90000"/>
              </a:lnSpc>
              <a:spcAft>
                <a:spcPct val="35000"/>
              </a:spcAft>
            </a:pPr>
            <a:r>
              <a:rPr lang="es-ES" sz="2667" b="1" dirty="0">
                <a:solidFill>
                  <a:schemeClr val="tx1"/>
                </a:solidFill>
              </a:rPr>
              <a:t>Impacto en la situación financiera de la entidad por el retiro de activos y la incorporación de pasivos, a partir de las definiciones de activo o pasivo del nuevo marco normativo</a:t>
            </a:r>
          </a:p>
        </p:txBody>
      </p:sp>
      <p:sp>
        <p:nvSpPr>
          <p:cNvPr id="9" name="11 Forma libre"/>
          <p:cNvSpPr/>
          <p:nvPr/>
        </p:nvSpPr>
        <p:spPr>
          <a:xfrm>
            <a:off x="290241" y="2797494"/>
            <a:ext cx="7260807" cy="880516"/>
          </a:xfrm>
          <a:custGeom>
            <a:avLst/>
            <a:gdLst>
              <a:gd name="connsiteX0" fmla="*/ 0 w 5258747"/>
              <a:gd name="connsiteY0" fmla="*/ 78722 h 472320"/>
              <a:gd name="connsiteX1" fmla="*/ 78722 w 5258747"/>
              <a:gd name="connsiteY1" fmla="*/ 0 h 472320"/>
              <a:gd name="connsiteX2" fmla="*/ 5180025 w 5258747"/>
              <a:gd name="connsiteY2" fmla="*/ 0 h 472320"/>
              <a:gd name="connsiteX3" fmla="*/ 5258747 w 5258747"/>
              <a:gd name="connsiteY3" fmla="*/ 78722 h 472320"/>
              <a:gd name="connsiteX4" fmla="*/ 5258747 w 5258747"/>
              <a:gd name="connsiteY4" fmla="*/ 393598 h 472320"/>
              <a:gd name="connsiteX5" fmla="*/ 5180025 w 5258747"/>
              <a:gd name="connsiteY5" fmla="*/ 472320 h 472320"/>
              <a:gd name="connsiteX6" fmla="*/ 78722 w 5258747"/>
              <a:gd name="connsiteY6" fmla="*/ 472320 h 472320"/>
              <a:gd name="connsiteX7" fmla="*/ 0 w 5258747"/>
              <a:gd name="connsiteY7" fmla="*/ 393598 h 472320"/>
              <a:gd name="connsiteX8" fmla="*/ 0 w 5258747"/>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8747" h="472320">
                <a:moveTo>
                  <a:pt x="0" y="78722"/>
                </a:moveTo>
                <a:cubicBezTo>
                  <a:pt x="0" y="35245"/>
                  <a:pt x="35245" y="0"/>
                  <a:pt x="78722" y="0"/>
                </a:cubicBezTo>
                <a:lnTo>
                  <a:pt x="5180025" y="0"/>
                </a:lnTo>
                <a:cubicBezTo>
                  <a:pt x="5223502" y="0"/>
                  <a:pt x="5258747" y="35245"/>
                  <a:pt x="5258747" y="78722"/>
                </a:cubicBezTo>
                <a:lnTo>
                  <a:pt x="5258747" y="393598"/>
                </a:lnTo>
                <a:cubicBezTo>
                  <a:pt x="5258747" y="437075"/>
                  <a:pt x="5223502" y="472320"/>
                  <a:pt x="5180025" y="472320"/>
                </a:cubicBezTo>
                <a:lnTo>
                  <a:pt x="78722" y="472320"/>
                </a:lnTo>
                <a:cubicBezTo>
                  <a:pt x="35245" y="472320"/>
                  <a:pt x="0" y="437075"/>
                  <a:pt x="0" y="393598"/>
                </a:cubicBezTo>
                <a:lnTo>
                  <a:pt x="0" y="78722"/>
                </a:lnTo>
                <a:close/>
              </a:path>
            </a:pathLst>
          </a:custGeom>
          <a:solidFill>
            <a:schemeClr val="accent6">
              <a:lumMod val="20000"/>
              <a:lumOff val="80000"/>
            </a:schemeClr>
          </a:solidFill>
          <a:ln>
            <a:solidFill>
              <a:schemeClr val="tx1"/>
            </a:solidFill>
          </a:ln>
          <a:effectLst>
            <a:glow rad="101600">
              <a:schemeClr val="accent6">
                <a:satMod val="175000"/>
                <a:alpha val="40000"/>
              </a:schemeClr>
            </a:glow>
          </a:effectLst>
        </p:spPr>
        <p:style>
          <a:lnRef idx="2">
            <a:schemeClr val="lt1">
              <a:hueOff val="0"/>
              <a:satOff val="0"/>
              <a:lumOff val="0"/>
              <a:alphaOff val="0"/>
            </a:schemeClr>
          </a:lnRef>
          <a:fillRef idx="1">
            <a:schemeClr val="accent4">
              <a:hueOff val="-744128"/>
              <a:satOff val="4483"/>
              <a:lumOff val="359"/>
              <a:alphaOff val="0"/>
            </a:schemeClr>
          </a:fillRef>
          <a:effectRef idx="0">
            <a:schemeClr val="accent4">
              <a:hueOff val="-744128"/>
              <a:satOff val="4483"/>
              <a:lumOff val="359"/>
              <a:alphaOff val="0"/>
            </a:schemeClr>
          </a:effectRef>
          <a:fontRef idx="minor">
            <a:schemeClr val="lt1"/>
          </a:fontRef>
        </p:style>
        <p:txBody>
          <a:bodyPr spcFirstLastPara="0" vert="horz" wrap="square" lIns="184854" tIns="19214" rIns="184854" bIns="19214" numCol="1" spcCol="1270" anchor="ctr" anchorCtr="0">
            <a:noAutofit/>
          </a:bodyPr>
          <a:lstStyle/>
          <a:p>
            <a:pPr defTabSz="518563">
              <a:lnSpc>
                <a:spcPct val="90000"/>
              </a:lnSpc>
              <a:spcAft>
                <a:spcPct val="35000"/>
              </a:spcAft>
            </a:pPr>
            <a:r>
              <a:rPr lang="es-ES" sz="2667" b="1" dirty="0">
                <a:solidFill>
                  <a:schemeClr val="tx1"/>
                </a:solidFill>
              </a:rPr>
              <a:t>Reconocimiento de los activos a partir del criterio de control y no de propiedad.</a:t>
            </a:r>
          </a:p>
        </p:txBody>
      </p:sp>
      <p:sp>
        <p:nvSpPr>
          <p:cNvPr id="10" name="13 Forma libre"/>
          <p:cNvSpPr/>
          <p:nvPr/>
        </p:nvSpPr>
        <p:spPr>
          <a:xfrm>
            <a:off x="290241" y="3855513"/>
            <a:ext cx="7260807" cy="1802603"/>
          </a:xfrm>
          <a:custGeom>
            <a:avLst/>
            <a:gdLst>
              <a:gd name="connsiteX0" fmla="*/ 0 w 5258747"/>
              <a:gd name="connsiteY0" fmla="*/ 78722 h 472320"/>
              <a:gd name="connsiteX1" fmla="*/ 78722 w 5258747"/>
              <a:gd name="connsiteY1" fmla="*/ 0 h 472320"/>
              <a:gd name="connsiteX2" fmla="*/ 5180025 w 5258747"/>
              <a:gd name="connsiteY2" fmla="*/ 0 h 472320"/>
              <a:gd name="connsiteX3" fmla="*/ 5258747 w 5258747"/>
              <a:gd name="connsiteY3" fmla="*/ 78722 h 472320"/>
              <a:gd name="connsiteX4" fmla="*/ 5258747 w 5258747"/>
              <a:gd name="connsiteY4" fmla="*/ 393598 h 472320"/>
              <a:gd name="connsiteX5" fmla="*/ 5180025 w 5258747"/>
              <a:gd name="connsiteY5" fmla="*/ 472320 h 472320"/>
              <a:gd name="connsiteX6" fmla="*/ 78722 w 5258747"/>
              <a:gd name="connsiteY6" fmla="*/ 472320 h 472320"/>
              <a:gd name="connsiteX7" fmla="*/ 0 w 5258747"/>
              <a:gd name="connsiteY7" fmla="*/ 393598 h 472320"/>
              <a:gd name="connsiteX8" fmla="*/ 0 w 5258747"/>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8747" h="472320">
                <a:moveTo>
                  <a:pt x="0" y="78722"/>
                </a:moveTo>
                <a:cubicBezTo>
                  <a:pt x="0" y="35245"/>
                  <a:pt x="35245" y="0"/>
                  <a:pt x="78722" y="0"/>
                </a:cubicBezTo>
                <a:lnTo>
                  <a:pt x="5180025" y="0"/>
                </a:lnTo>
                <a:cubicBezTo>
                  <a:pt x="5223502" y="0"/>
                  <a:pt x="5258747" y="35245"/>
                  <a:pt x="5258747" y="78722"/>
                </a:cubicBezTo>
                <a:lnTo>
                  <a:pt x="5258747" y="393598"/>
                </a:lnTo>
                <a:cubicBezTo>
                  <a:pt x="5258747" y="437075"/>
                  <a:pt x="5223502" y="472320"/>
                  <a:pt x="5180025" y="472320"/>
                </a:cubicBezTo>
                <a:lnTo>
                  <a:pt x="78722" y="472320"/>
                </a:lnTo>
                <a:cubicBezTo>
                  <a:pt x="35245" y="472320"/>
                  <a:pt x="0" y="437075"/>
                  <a:pt x="0" y="393598"/>
                </a:cubicBezTo>
                <a:lnTo>
                  <a:pt x="0" y="78722"/>
                </a:lnTo>
                <a:close/>
              </a:path>
            </a:pathLst>
          </a:custGeom>
          <a:solidFill>
            <a:schemeClr val="accent6">
              <a:lumMod val="20000"/>
              <a:lumOff val="80000"/>
            </a:schemeClr>
          </a:solidFill>
          <a:ln>
            <a:solidFill>
              <a:schemeClr val="tx1"/>
            </a:solidFill>
          </a:ln>
          <a:effectLst>
            <a:glow rad="101600">
              <a:schemeClr val="accent6">
                <a:satMod val="175000"/>
                <a:alpha val="40000"/>
              </a:schemeClr>
            </a:glow>
          </a:effectLst>
        </p:spPr>
        <p:style>
          <a:lnRef idx="2">
            <a:schemeClr val="lt1">
              <a:hueOff val="0"/>
              <a:satOff val="0"/>
              <a:lumOff val="0"/>
              <a:alphaOff val="0"/>
            </a:schemeClr>
          </a:lnRef>
          <a:fillRef idx="1">
            <a:schemeClr val="accent4">
              <a:hueOff val="-1488257"/>
              <a:satOff val="8966"/>
              <a:lumOff val="719"/>
              <a:alphaOff val="0"/>
            </a:schemeClr>
          </a:fillRef>
          <a:effectRef idx="0">
            <a:schemeClr val="accent4">
              <a:hueOff val="-1488257"/>
              <a:satOff val="8966"/>
              <a:lumOff val="719"/>
              <a:alphaOff val="0"/>
            </a:schemeClr>
          </a:effectRef>
          <a:fontRef idx="minor">
            <a:schemeClr val="lt1"/>
          </a:fontRef>
        </p:style>
        <p:txBody>
          <a:bodyPr spcFirstLastPara="0" vert="horz" wrap="square" lIns="184854" tIns="19214" rIns="184854" bIns="19214" numCol="1" spcCol="1270" anchor="ctr" anchorCtr="0">
            <a:noAutofit/>
          </a:bodyPr>
          <a:lstStyle/>
          <a:p>
            <a:pPr defTabSz="518563">
              <a:lnSpc>
                <a:spcPct val="90000"/>
              </a:lnSpc>
              <a:spcAft>
                <a:spcPct val="35000"/>
              </a:spcAft>
            </a:pPr>
            <a:r>
              <a:rPr lang="es-ES" sz="2667" b="1" dirty="0">
                <a:solidFill>
                  <a:schemeClr val="tx1"/>
                </a:solidFill>
              </a:rPr>
              <a:t>Criterios transversales de reconocimiento: Asociación del hecho económico con los elementos de los estados financieros; </a:t>
            </a:r>
            <a:r>
              <a:rPr lang="es-ES" sz="2667" b="1" i="1" u="sng" dirty="0">
                <a:solidFill>
                  <a:schemeClr val="tx1"/>
                </a:solidFill>
              </a:rPr>
              <a:t>medición fiable </a:t>
            </a:r>
            <a:r>
              <a:rPr lang="es-ES" sz="2667" b="1" dirty="0">
                <a:solidFill>
                  <a:schemeClr val="tx1"/>
                </a:solidFill>
              </a:rPr>
              <a:t>y probabilidad de entrada o salida de flujos</a:t>
            </a:r>
          </a:p>
        </p:txBody>
      </p:sp>
    </p:spTree>
    <p:extLst>
      <p:ext uri="{BB962C8B-B14F-4D97-AF65-F5344CB8AC3E}">
        <p14:creationId xmlns:p14="http://schemas.microsoft.com/office/powerpoint/2010/main" val="3538671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pPr>
              <a:defRPr/>
            </a:pPr>
            <a:fld id="{8A025F99-1DAF-4D1C-906F-3757E7DA4970}" type="slidenum">
              <a:rPr lang="es-ES_tradnl" smtClean="0"/>
              <a:pPr>
                <a:defRPr/>
              </a:pPr>
              <a:t>24</a:t>
            </a:fld>
            <a:endParaRPr lang="es-ES_tradnl" dirty="0"/>
          </a:p>
        </p:txBody>
      </p:sp>
      <p:sp>
        <p:nvSpPr>
          <p:cNvPr id="11" name="8 Rectángulo"/>
          <p:cNvSpPr/>
          <p:nvPr/>
        </p:nvSpPr>
        <p:spPr>
          <a:xfrm>
            <a:off x="251520" y="1477347"/>
            <a:ext cx="7414849" cy="3910893"/>
          </a:xfrm>
          <a:prstGeom prst="rect">
            <a:avLst/>
          </a:prstGeom>
          <a:solidFill>
            <a:schemeClr val="accent1">
              <a:lumMod val="20000"/>
              <a:lumOff val="80000"/>
              <a:alpha val="90000"/>
            </a:schemeClr>
          </a:solidFill>
          <a:ln>
            <a:solidFill>
              <a:srgbClr val="FFFF00"/>
            </a:solidFill>
          </a:ln>
          <a:effectLst>
            <a:glow rad="139700">
              <a:schemeClr val="accent1">
                <a:satMod val="175000"/>
                <a:alpha val="40000"/>
              </a:schemeClr>
            </a:glow>
          </a:effectLst>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15 Forma libre"/>
          <p:cNvSpPr/>
          <p:nvPr/>
        </p:nvSpPr>
        <p:spPr>
          <a:xfrm>
            <a:off x="383535" y="1101001"/>
            <a:ext cx="7132703" cy="885466"/>
          </a:xfrm>
          <a:custGeom>
            <a:avLst/>
            <a:gdLst>
              <a:gd name="connsiteX0" fmla="*/ 0 w 5258747"/>
              <a:gd name="connsiteY0" fmla="*/ 78722 h 472320"/>
              <a:gd name="connsiteX1" fmla="*/ 78722 w 5258747"/>
              <a:gd name="connsiteY1" fmla="*/ 0 h 472320"/>
              <a:gd name="connsiteX2" fmla="*/ 5180025 w 5258747"/>
              <a:gd name="connsiteY2" fmla="*/ 0 h 472320"/>
              <a:gd name="connsiteX3" fmla="*/ 5258747 w 5258747"/>
              <a:gd name="connsiteY3" fmla="*/ 78722 h 472320"/>
              <a:gd name="connsiteX4" fmla="*/ 5258747 w 5258747"/>
              <a:gd name="connsiteY4" fmla="*/ 393598 h 472320"/>
              <a:gd name="connsiteX5" fmla="*/ 5180025 w 5258747"/>
              <a:gd name="connsiteY5" fmla="*/ 472320 h 472320"/>
              <a:gd name="connsiteX6" fmla="*/ 78722 w 5258747"/>
              <a:gd name="connsiteY6" fmla="*/ 472320 h 472320"/>
              <a:gd name="connsiteX7" fmla="*/ 0 w 5258747"/>
              <a:gd name="connsiteY7" fmla="*/ 393598 h 472320"/>
              <a:gd name="connsiteX8" fmla="*/ 0 w 5258747"/>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8747" h="472320">
                <a:moveTo>
                  <a:pt x="0" y="78722"/>
                </a:moveTo>
                <a:cubicBezTo>
                  <a:pt x="0" y="35245"/>
                  <a:pt x="35245" y="0"/>
                  <a:pt x="78722" y="0"/>
                </a:cubicBezTo>
                <a:lnTo>
                  <a:pt x="5180025" y="0"/>
                </a:lnTo>
                <a:cubicBezTo>
                  <a:pt x="5223502" y="0"/>
                  <a:pt x="5258747" y="35245"/>
                  <a:pt x="5258747" y="78722"/>
                </a:cubicBezTo>
                <a:lnTo>
                  <a:pt x="5258747" y="393598"/>
                </a:lnTo>
                <a:cubicBezTo>
                  <a:pt x="5258747" y="437075"/>
                  <a:pt x="5223502" y="472320"/>
                  <a:pt x="5180025" y="472320"/>
                </a:cubicBezTo>
                <a:lnTo>
                  <a:pt x="78722" y="472320"/>
                </a:lnTo>
                <a:cubicBezTo>
                  <a:pt x="35245" y="472320"/>
                  <a:pt x="0" y="437075"/>
                  <a:pt x="0" y="393598"/>
                </a:cubicBezTo>
                <a:lnTo>
                  <a:pt x="0" y="78722"/>
                </a:lnTo>
                <a:close/>
              </a:path>
            </a:pathLst>
          </a:custGeom>
          <a:solidFill>
            <a:schemeClr val="accent2">
              <a:lumMod val="20000"/>
              <a:lumOff val="80000"/>
            </a:schemeClr>
          </a:solidFill>
          <a:ln>
            <a:solidFill>
              <a:schemeClr val="tx1"/>
            </a:solidFill>
          </a:ln>
          <a:effectLst>
            <a:glow rad="63500">
              <a:schemeClr val="accent6">
                <a:satMod val="175000"/>
                <a:alpha val="40000"/>
              </a:schemeClr>
            </a:glow>
          </a:effectLst>
        </p:spPr>
        <p:style>
          <a:lnRef idx="2">
            <a:schemeClr val="lt1">
              <a:hueOff val="0"/>
              <a:satOff val="0"/>
              <a:lumOff val="0"/>
              <a:alphaOff val="0"/>
            </a:schemeClr>
          </a:lnRef>
          <a:fillRef idx="1">
            <a:schemeClr val="accent4">
              <a:hueOff val="-2232385"/>
              <a:satOff val="13449"/>
              <a:lumOff val="1078"/>
              <a:alphaOff val="0"/>
            </a:schemeClr>
          </a:fillRef>
          <a:effectRef idx="0">
            <a:schemeClr val="accent4">
              <a:hueOff val="-2232385"/>
              <a:satOff val="13449"/>
              <a:lumOff val="1078"/>
              <a:alphaOff val="0"/>
            </a:schemeClr>
          </a:effectRef>
          <a:fontRef idx="minor">
            <a:schemeClr val="lt1"/>
          </a:fontRef>
        </p:style>
        <p:txBody>
          <a:bodyPr spcFirstLastPara="0" vert="horz" wrap="square" lIns="184854" tIns="19214" rIns="184854" bIns="19214" numCol="1" spcCol="1270" anchor="ctr" anchorCtr="0">
            <a:noAutofit/>
          </a:bodyPr>
          <a:lstStyle/>
          <a:p>
            <a:pPr defTabSz="518563">
              <a:lnSpc>
                <a:spcPct val="90000"/>
              </a:lnSpc>
              <a:spcAft>
                <a:spcPct val="35000"/>
              </a:spcAft>
            </a:pPr>
            <a:r>
              <a:rPr lang="es-ES" sz="2667" b="1" dirty="0">
                <a:solidFill>
                  <a:schemeClr val="tx1"/>
                </a:solidFill>
              </a:rPr>
              <a:t>Mayores demandas en torno a estimaciones y aplicación de juicios profesionales</a:t>
            </a:r>
          </a:p>
        </p:txBody>
      </p:sp>
      <p:sp>
        <p:nvSpPr>
          <p:cNvPr id="13" name="17 Forma libre"/>
          <p:cNvSpPr/>
          <p:nvPr/>
        </p:nvSpPr>
        <p:spPr>
          <a:xfrm>
            <a:off x="383535" y="2061108"/>
            <a:ext cx="7140793" cy="1658502"/>
          </a:xfrm>
          <a:custGeom>
            <a:avLst/>
            <a:gdLst>
              <a:gd name="connsiteX0" fmla="*/ 0 w 5258747"/>
              <a:gd name="connsiteY0" fmla="*/ 78722 h 472320"/>
              <a:gd name="connsiteX1" fmla="*/ 78722 w 5258747"/>
              <a:gd name="connsiteY1" fmla="*/ 0 h 472320"/>
              <a:gd name="connsiteX2" fmla="*/ 5180025 w 5258747"/>
              <a:gd name="connsiteY2" fmla="*/ 0 h 472320"/>
              <a:gd name="connsiteX3" fmla="*/ 5258747 w 5258747"/>
              <a:gd name="connsiteY3" fmla="*/ 78722 h 472320"/>
              <a:gd name="connsiteX4" fmla="*/ 5258747 w 5258747"/>
              <a:gd name="connsiteY4" fmla="*/ 393598 h 472320"/>
              <a:gd name="connsiteX5" fmla="*/ 5180025 w 5258747"/>
              <a:gd name="connsiteY5" fmla="*/ 472320 h 472320"/>
              <a:gd name="connsiteX6" fmla="*/ 78722 w 5258747"/>
              <a:gd name="connsiteY6" fmla="*/ 472320 h 472320"/>
              <a:gd name="connsiteX7" fmla="*/ 0 w 5258747"/>
              <a:gd name="connsiteY7" fmla="*/ 393598 h 472320"/>
              <a:gd name="connsiteX8" fmla="*/ 0 w 5258747"/>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8747" h="472320">
                <a:moveTo>
                  <a:pt x="0" y="78722"/>
                </a:moveTo>
                <a:cubicBezTo>
                  <a:pt x="0" y="35245"/>
                  <a:pt x="35245" y="0"/>
                  <a:pt x="78722" y="0"/>
                </a:cubicBezTo>
                <a:lnTo>
                  <a:pt x="5180025" y="0"/>
                </a:lnTo>
                <a:cubicBezTo>
                  <a:pt x="5223502" y="0"/>
                  <a:pt x="5258747" y="35245"/>
                  <a:pt x="5258747" y="78722"/>
                </a:cubicBezTo>
                <a:lnTo>
                  <a:pt x="5258747" y="393598"/>
                </a:lnTo>
                <a:cubicBezTo>
                  <a:pt x="5258747" y="437075"/>
                  <a:pt x="5223502" y="472320"/>
                  <a:pt x="5180025" y="472320"/>
                </a:cubicBezTo>
                <a:lnTo>
                  <a:pt x="78722" y="472320"/>
                </a:lnTo>
                <a:cubicBezTo>
                  <a:pt x="35245" y="472320"/>
                  <a:pt x="0" y="437075"/>
                  <a:pt x="0" y="393598"/>
                </a:cubicBezTo>
                <a:lnTo>
                  <a:pt x="0" y="78722"/>
                </a:lnTo>
                <a:close/>
              </a:path>
            </a:pathLst>
          </a:custGeom>
          <a:solidFill>
            <a:schemeClr val="accent2">
              <a:lumMod val="20000"/>
              <a:lumOff val="80000"/>
            </a:schemeClr>
          </a:solidFill>
          <a:ln>
            <a:solidFill>
              <a:schemeClr val="tx1"/>
            </a:solidFill>
          </a:ln>
          <a:effectLst>
            <a:glow rad="63500">
              <a:schemeClr val="accent6">
                <a:satMod val="175000"/>
                <a:alpha val="40000"/>
              </a:schemeClr>
            </a:glow>
          </a:effectLst>
        </p:spPr>
        <p:style>
          <a:lnRef idx="2">
            <a:schemeClr val="lt1">
              <a:hueOff val="0"/>
              <a:satOff val="0"/>
              <a:lumOff val="0"/>
              <a:alphaOff val="0"/>
            </a:schemeClr>
          </a:lnRef>
          <a:fillRef idx="1">
            <a:schemeClr val="accent4">
              <a:hueOff val="-2976513"/>
              <a:satOff val="17933"/>
              <a:lumOff val="1437"/>
              <a:alphaOff val="0"/>
            </a:schemeClr>
          </a:fillRef>
          <a:effectRef idx="0">
            <a:schemeClr val="accent4">
              <a:hueOff val="-2976513"/>
              <a:satOff val="17933"/>
              <a:lumOff val="1437"/>
              <a:alphaOff val="0"/>
            </a:schemeClr>
          </a:effectRef>
          <a:fontRef idx="minor">
            <a:schemeClr val="lt1"/>
          </a:fontRef>
        </p:style>
        <p:txBody>
          <a:bodyPr spcFirstLastPara="0" vert="horz" wrap="square" lIns="184854" tIns="19214" rIns="184854" bIns="19214" numCol="1" spcCol="1270" anchor="ctr" anchorCtr="0">
            <a:noAutofit/>
          </a:bodyPr>
          <a:lstStyle/>
          <a:p>
            <a:pPr algn="just" defTabSz="518563">
              <a:lnSpc>
                <a:spcPct val="90000"/>
              </a:lnSpc>
              <a:spcAft>
                <a:spcPct val="35000"/>
              </a:spcAft>
            </a:pPr>
            <a:r>
              <a:rPr lang="es-ES" sz="2667" b="1" dirty="0">
                <a:solidFill>
                  <a:schemeClr val="tx1"/>
                </a:solidFill>
              </a:rPr>
              <a:t>Reclasificaciones de partidas. Por ejemplo, de PPE a Propiedades de inversión o a Activos Biológicos; de Bienes Adquiridos en Leasing Financiero a PPE, entre otras.</a:t>
            </a:r>
          </a:p>
        </p:txBody>
      </p:sp>
      <p:sp>
        <p:nvSpPr>
          <p:cNvPr id="14" name="19 Forma libre"/>
          <p:cNvSpPr/>
          <p:nvPr/>
        </p:nvSpPr>
        <p:spPr>
          <a:xfrm>
            <a:off x="383535" y="3861308"/>
            <a:ext cx="7140793" cy="994358"/>
          </a:xfrm>
          <a:custGeom>
            <a:avLst/>
            <a:gdLst>
              <a:gd name="connsiteX0" fmla="*/ 0 w 5258747"/>
              <a:gd name="connsiteY0" fmla="*/ 78722 h 472320"/>
              <a:gd name="connsiteX1" fmla="*/ 78722 w 5258747"/>
              <a:gd name="connsiteY1" fmla="*/ 0 h 472320"/>
              <a:gd name="connsiteX2" fmla="*/ 5180025 w 5258747"/>
              <a:gd name="connsiteY2" fmla="*/ 0 h 472320"/>
              <a:gd name="connsiteX3" fmla="*/ 5258747 w 5258747"/>
              <a:gd name="connsiteY3" fmla="*/ 78722 h 472320"/>
              <a:gd name="connsiteX4" fmla="*/ 5258747 w 5258747"/>
              <a:gd name="connsiteY4" fmla="*/ 393598 h 472320"/>
              <a:gd name="connsiteX5" fmla="*/ 5180025 w 5258747"/>
              <a:gd name="connsiteY5" fmla="*/ 472320 h 472320"/>
              <a:gd name="connsiteX6" fmla="*/ 78722 w 5258747"/>
              <a:gd name="connsiteY6" fmla="*/ 472320 h 472320"/>
              <a:gd name="connsiteX7" fmla="*/ 0 w 5258747"/>
              <a:gd name="connsiteY7" fmla="*/ 393598 h 472320"/>
              <a:gd name="connsiteX8" fmla="*/ 0 w 5258747"/>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8747" h="472320">
                <a:moveTo>
                  <a:pt x="0" y="78722"/>
                </a:moveTo>
                <a:cubicBezTo>
                  <a:pt x="0" y="35245"/>
                  <a:pt x="35245" y="0"/>
                  <a:pt x="78722" y="0"/>
                </a:cubicBezTo>
                <a:lnTo>
                  <a:pt x="5180025" y="0"/>
                </a:lnTo>
                <a:cubicBezTo>
                  <a:pt x="5223502" y="0"/>
                  <a:pt x="5258747" y="35245"/>
                  <a:pt x="5258747" y="78722"/>
                </a:cubicBezTo>
                <a:lnTo>
                  <a:pt x="5258747" y="393598"/>
                </a:lnTo>
                <a:cubicBezTo>
                  <a:pt x="5258747" y="437075"/>
                  <a:pt x="5223502" y="472320"/>
                  <a:pt x="5180025" y="472320"/>
                </a:cubicBezTo>
                <a:lnTo>
                  <a:pt x="78722" y="472320"/>
                </a:lnTo>
                <a:cubicBezTo>
                  <a:pt x="35245" y="472320"/>
                  <a:pt x="0" y="437075"/>
                  <a:pt x="0" y="393598"/>
                </a:cubicBezTo>
                <a:lnTo>
                  <a:pt x="0" y="78722"/>
                </a:lnTo>
                <a:close/>
              </a:path>
            </a:pathLst>
          </a:custGeom>
          <a:solidFill>
            <a:schemeClr val="accent2">
              <a:lumMod val="20000"/>
              <a:lumOff val="80000"/>
            </a:schemeClr>
          </a:solidFill>
          <a:ln>
            <a:solidFill>
              <a:schemeClr val="tx1"/>
            </a:solidFill>
          </a:ln>
          <a:effectLst>
            <a:glow rad="63500">
              <a:schemeClr val="accent6">
                <a:satMod val="175000"/>
                <a:alpha val="40000"/>
              </a:schemeClr>
            </a:glow>
          </a:effectLst>
        </p:spPr>
        <p:style>
          <a:lnRef idx="2">
            <a:schemeClr val="lt1">
              <a:hueOff val="0"/>
              <a:satOff val="0"/>
              <a:lumOff val="0"/>
              <a:alphaOff val="0"/>
            </a:schemeClr>
          </a:lnRef>
          <a:fillRef idx="1">
            <a:schemeClr val="accent4">
              <a:hueOff val="-3720641"/>
              <a:satOff val="22416"/>
              <a:lumOff val="1797"/>
              <a:alphaOff val="0"/>
            </a:schemeClr>
          </a:fillRef>
          <a:effectRef idx="0">
            <a:schemeClr val="accent4">
              <a:hueOff val="-3720641"/>
              <a:satOff val="22416"/>
              <a:lumOff val="1797"/>
              <a:alphaOff val="0"/>
            </a:schemeClr>
          </a:effectRef>
          <a:fontRef idx="minor">
            <a:schemeClr val="lt1"/>
          </a:fontRef>
        </p:style>
        <p:txBody>
          <a:bodyPr spcFirstLastPara="0" vert="horz" wrap="square" lIns="184854" tIns="19214" rIns="184854" bIns="19214" numCol="1" spcCol="1270" anchor="ctr" anchorCtr="0">
            <a:noAutofit/>
          </a:bodyPr>
          <a:lstStyle/>
          <a:p>
            <a:pPr algn="just" defTabSz="518563">
              <a:lnSpc>
                <a:spcPct val="90000"/>
              </a:lnSpc>
              <a:spcAft>
                <a:spcPct val="35000"/>
              </a:spcAft>
            </a:pPr>
            <a:r>
              <a:rPr lang="es-ES" sz="2667" b="1" dirty="0">
                <a:solidFill>
                  <a:schemeClr val="tx1"/>
                </a:solidFill>
              </a:rPr>
              <a:t>Desarrollo de procedimientos en cada una de las entidades para efectos de evaluar indicios de deterioro.</a:t>
            </a:r>
          </a:p>
        </p:txBody>
      </p:sp>
      <p:sp>
        <p:nvSpPr>
          <p:cNvPr id="15" name="21 Forma libre"/>
          <p:cNvSpPr/>
          <p:nvPr/>
        </p:nvSpPr>
        <p:spPr>
          <a:xfrm>
            <a:off x="383535" y="4941428"/>
            <a:ext cx="7140793" cy="716422"/>
          </a:xfrm>
          <a:custGeom>
            <a:avLst/>
            <a:gdLst>
              <a:gd name="connsiteX0" fmla="*/ 0 w 5258747"/>
              <a:gd name="connsiteY0" fmla="*/ 78722 h 472320"/>
              <a:gd name="connsiteX1" fmla="*/ 78722 w 5258747"/>
              <a:gd name="connsiteY1" fmla="*/ 0 h 472320"/>
              <a:gd name="connsiteX2" fmla="*/ 5180025 w 5258747"/>
              <a:gd name="connsiteY2" fmla="*/ 0 h 472320"/>
              <a:gd name="connsiteX3" fmla="*/ 5258747 w 5258747"/>
              <a:gd name="connsiteY3" fmla="*/ 78722 h 472320"/>
              <a:gd name="connsiteX4" fmla="*/ 5258747 w 5258747"/>
              <a:gd name="connsiteY4" fmla="*/ 393598 h 472320"/>
              <a:gd name="connsiteX5" fmla="*/ 5180025 w 5258747"/>
              <a:gd name="connsiteY5" fmla="*/ 472320 h 472320"/>
              <a:gd name="connsiteX6" fmla="*/ 78722 w 5258747"/>
              <a:gd name="connsiteY6" fmla="*/ 472320 h 472320"/>
              <a:gd name="connsiteX7" fmla="*/ 0 w 5258747"/>
              <a:gd name="connsiteY7" fmla="*/ 393598 h 472320"/>
              <a:gd name="connsiteX8" fmla="*/ 0 w 5258747"/>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8747" h="472320">
                <a:moveTo>
                  <a:pt x="0" y="78722"/>
                </a:moveTo>
                <a:cubicBezTo>
                  <a:pt x="0" y="35245"/>
                  <a:pt x="35245" y="0"/>
                  <a:pt x="78722" y="0"/>
                </a:cubicBezTo>
                <a:lnTo>
                  <a:pt x="5180025" y="0"/>
                </a:lnTo>
                <a:cubicBezTo>
                  <a:pt x="5223502" y="0"/>
                  <a:pt x="5258747" y="35245"/>
                  <a:pt x="5258747" y="78722"/>
                </a:cubicBezTo>
                <a:lnTo>
                  <a:pt x="5258747" y="393598"/>
                </a:lnTo>
                <a:cubicBezTo>
                  <a:pt x="5258747" y="437075"/>
                  <a:pt x="5223502" y="472320"/>
                  <a:pt x="5180025" y="472320"/>
                </a:cubicBezTo>
                <a:lnTo>
                  <a:pt x="78722" y="472320"/>
                </a:lnTo>
                <a:cubicBezTo>
                  <a:pt x="35245" y="472320"/>
                  <a:pt x="0" y="437075"/>
                  <a:pt x="0" y="393598"/>
                </a:cubicBezTo>
                <a:lnTo>
                  <a:pt x="0" y="78722"/>
                </a:lnTo>
                <a:close/>
              </a:path>
            </a:pathLst>
          </a:custGeom>
          <a:solidFill>
            <a:schemeClr val="accent2">
              <a:lumMod val="20000"/>
              <a:lumOff val="80000"/>
            </a:schemeClr>
          </a:solidFill>
          <a:ln>
            <a:solidFill>
              <a:schemeClr val="tx1"/>
            </a:solidFill>
          </a:ln>
          <a:effectLst>
            <a:glow rad="63500">
              <a:schemeClr val="accent6">
                <a:satMod val="175000"/>
                <a:alpha val="40000"/>
              </a:schemeClr>
            </a:glow>
          </a:effectLst>
        </p:spPr>
        <p:style>
          <a:lnRef idx="2">
            <a:schemeClr val="lt1">
              <a:hueOff val="0"/>
              <a:satOff val="0"/>
              <a:lumOff val="0"/>
              <a:alphaOff val="0"/>
            </a:schemeClr>
          </a:lnRef>
          <a:fillRef idx="1">
            <a:schemeClr val="accent4">
              <a:hueOff val="-4464770"/>
              <a:satOff val="26899"/>
              <a:lumOff val="2156"/>
              <a:alphaOff val="0"/>
            </a:schemeClr>
          </a:fillRef>
          <a:effectRef idx="0">
            <a:schemeClr val="accent4">
              <a:hueOff val="-4464770"/>
              <a:satOff val="26899"/>
              <a:lumOff val="2156"/>
              <a:alphaOff val="0"/>
            </a:schemeClr>
          </a:effectRef>
          <a:fontRef idx="minor">
            <a:schemeClr val="lt1"/>
          </a:fontRef>
        </p:style>
        <p:txBody>
          <a:bodyPr spcFirstLastPara="0" vert="horz" wrap="square" lIns="184854" tIns="19214" rIns="184854" bIns="19214" numCol="1" spcCol="1270" anchor="ctr" anchorCtr="0">
            <a:noAutofit/>
          </a:bodyPr>
          <a:lstStyle/>
          <a:p>
            <a:pPr defTabSz="518563">
              <a:lnSpc>
                <a:spcPct val="90000"/>
              </a:lnSpc>
              <a:spcAft>
                <a:spcPct val="35000"/>
              </a:spcAft>
            </a:pPr>
            <a:r>
              <a:rPr lang="es-ES" sz="2667" b="1" dirty="0">
                <a:solidFill>
                  <a:schemeClr val="tx1"/>
                </a:solidFill>
              </a:rPr>
              <a:t>Mayor exigencia en la información a revelar</a:t>
            </a:r>
          </a:p>
        </p:txBody>
      </p:sp>
      <p:sp>
        <p:nvSpPr>
          <p:cNvPr id="16" name="Rectángulo 15"/>
          <p:cNvSpPr/>
          <p:nvPr/>
        </p:nvSpPr>
        <p:spPr>
          <a:xfrm>
            <a:off x="762000" y="-22820"/>
            <a:ext cx="7530413" cy="784830"/>
          </a:xfrm>
          <a:prstGeom prst="rect">
            <a:avLst/>
          </a:prstGeom>
        </p:spPr>
        <p:txBody>
          <a:bodyPr wrap="square">
            <a:spAutoFit/>
          </a:bodyPr>
          <a:lstStyle/>
          <a:p>
            <a:pPr algn="ctr"/>
            <a:r>
              <a:rPr lang="es-ES" sz="2250" b="1" dirty="0">
                <a:solidFill>
                  <a:schemeClr val="bg1"/>
                </a:solidFill>
                <a:latin typeface="Arial" panose="020B0604020202020204" pitchFamily="34" charset="0"/>
                <a:cs typeface="Arial" panose="020B0604020202020204" pitchFamily="34" charset="0"/>
              </a:rPr>
              <a:t>ALGUNAS IMPLICACIONES DE LA IMPLEMENTACIÓN DEL NUEVO MARCO NORMATIVO</a:t>
            </a:r>
          </a:p>
        </p:txBody>
      </p:sp>
    </p:spTree>
    <p:extLst>
      <p:ext uri="{BB962C8B-B14F-4D97-AF65-F5344CB8AC3E}">
        <p14:creationId xmlns:p14="http://schemas.microsoft.com/office/powerpoint/2010/main" val="395894373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Rectángulo"/>
          <p:cNvSpPr/>
          <p:nvPr/>
        </p:nvSpPr>
        <p:spPr bwMode="auto">
          <a:xfrm>
            <a:off x="0" y="481236"/>
            <a:ext cx="4788024" cy="100811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4" name="Footer Placeholder 9"/>
          <p:cNvSpPr txBox="1">
            <a:spLocks/>
          </p:cNvSpPr>
          <p:nvPr/>
        </p:nvSpPr>
        <p:spPr>
          <a:xfrm>
            <a:off x="0" y="5377780"/>
            <a:ext cx="2843808" cy="250825"/>
          </a:xfrm>
          <a:prstGeom prst="rect">
            <a:avLst/>
          </a:prstGeom>
        </p:spPr>
        <p:txBody>
          <a:bodyPr/>
          <a:lstStyle>
            <a:defPPr>
              <a:defRPr lang="es-ES_tradnl"/>
            </a:defPPr>
            <a:lvl1pPr algn="l" rtl="0" fontAlgn="base">
              <a:spcBef>
                <a:spcPct val="0"/>
              </a:spcBef>
              <a:spcAft>
                <a:spcPct val="0"/>
              </a:spcAft>
              <a:defRPr sz="2300" kern="1200">
                <a:solidFill>
                  <a:schemeClr val="tx1"/>
                </a:solidFill>
                <a:latin typeface="Arial Narrow" pitchFamily="34" charset="0"/>
                <a:ea typeface="+mn-ea"/>
                <a:cs typeface="Arial" charset="0"/>
              </a:defRPr>
            </a:lvl1pPr>
            <a:lvl2pPr marL="457200" algn="l" rtl="0" fontAlgn="base">
              <a:spcBef>
                <a:spcPct val="0"/>
              </a:spcBef>
              <a:spcAft>
                <a:spcPct val="0"/>
              </a:spcAft>
              <a:defRPr sz="2300" kern="1200">
                <a:solidFill>
                  <a:schemeClr val="tx1"/>
                </a:solidFill>
                <a:latin typeface="Arial Narrow" pitchFamily="34" charset="0"/>
                <a:ea typeface="+mn-ea"/>
                <a:cs typeface="Arial" charset="0"/>
              </a:defRPr>
            </a:lvl2pPr>
            <a:lvl3pPr marL="914400" algn="l" rtl="0" fontAlgn="base">
              <a:spcBef>
                <a:spcPct val="0"/>
              </a:spcBef>
              <a:spcAft>
                <a:spcPct val="0"/>
              </a:spcAft>
              <a:defRPr sz="2300" kern="1200">
                <a:solidFill>
                  <a:schemeClr val="tx1"/>
                </a:solidFill>
                <a:latin typeface="Arial Narrow" pitchFamily="34" charset="0"/>
                <a:ea typeface="+mn-ea"/>
                <a:cs typeface="Arial" charset="0"/>
              </a:defRPr>
            </a:lvl3pPr>
            <a:lvl4pPr marL="1371600" algn="l" rtl="0" fontAlgn="base">
              <a:spcBef>
                <a:spcPct val="0"/>
              </a:spcBef>
              <a:spcAft>
                <a:spcPct val="0"/>
              </a:spcAft>
              <a:defRPr sz="2300" kern="1200">
                <a:solidFill>
                  <a:schemeClr val="tx1"/>
                </a:solidFill>
                <a:latin typeface="Arial Narrow" pitchFamily="34" charset="0"/>
                <a:ea typeface="+mn-ea"/>
                <a:cs typeface="Arial" charset="0"/>
              </a:defRPr>
            </a:lvl4pPr>
            <a:lvl5pPr marL="1828800" algn="l" rtl="0" fontAlgn="base">
              <a:spcBef>
                <a:spcPct val="0"/>
              </a:spcBef>
              <a:spcAft>
                <a:spcPct val="0"/>
              </a:spcAft>
              <a:defRPr sz="2300" kern="1200">
                <a:solidFill>
                  <a:schemeClr val="tx1"/>
                </a:solidFill>
                <a:latin typeface="Arial Narrow" pitchFamily="34" charset="0"/>
                <a:ea typeface="+mn-ea"/>
                <a:cs typeface="Arial" charset="0"/>
              </a:defRPr>
            </a:lvl5pPr>
            <a:lvl6pPr marL="2286000" algn="l" defTabSz="914400" rtl="0" eaLnBrk="1" latinLnBrk="0" hangingPunct="1">
              <a:defRPr sz="2300" kern="1200">
                <a:solidFill>
                  <a:schemeClr val="tx1"/>
                </a:solidFill>
                <a:latin typeface="Arial Narrow" pitchFamily="34" charset="0"/>
                <a:ea typeface="+mn-ea"/>
                <a:cs typeface="Arial" charset="0"/>
              </a:defRPr>
            </a:lvl6pPr>
            <a:lvl7pPr marL="2743200" algn="l" defTabSz="914400" rtl="0" eaLnBrk="1" latinLnBrk="0" hangingPunct="1">
              <a:defRPr sz="2300" kern="1200">
                <a:solidFill>
                  <a:schemeClr val="tx1"/>
                </a:solidFill>
                <a:latin typeface="Arial Narrow" pitchFamily="34" charset="0"/>
                <a:ea typeface="+mn-ea"/>
                <a:cs typeface="Arial" charset="0"/>
              </a:defRPr>
            </a:lvl7pPr>
            <a:lvl8pPr marL="3200400" algn="l" defTabSz="914400" rtl="0" eaLnBrk="1" latinLnBrk="0" hangingPunct="1">
              <a:defRPr sz="2300" kern="1200">
                <a:solidFill>
                  <a:schemeClr val="tx1"/>
                </a:solidFill>
                <a:latin typeface="Arial Narrow" pitchFamily="34" charset="0"/>
                <a:ea typeface="+mn-ea"/>
                <a:cs typeface="Arial" charset="0"/>
              </a:defRPr>
            </a:lvl8pPr>
            <a:lvl9pPr marL="3657600" algn="l" defTabSz="914400" rtl="0" eaLnBrk="1" latinLnBrk="0" hangingPunct="1">
              <a:defRPr sz="2300" kern="1200">
                <a:solidFill>
                  <a:schemeClr val="tx1"/>
                </a:solidFill>
                <a:latin typeface="Arial Narrow" pitchFamily="34" charset="0"/>
                <a:ea typeface="+mn-ea"/>
                <a:cs typeface="Arial" charset="0"/>
              </a:defRPr>
            </a:lvl9pPr>
          </a:lstStyle>
          <a:p>
            <a:pPr algn="ctr">
              <a:defRPr/>
            </a:pPr>
            <a:r>
              <a:rPr lang="es-CO" sz="800">
                <a:solidFill>
                  <a:srgbClr val="008080"/>
                </a:solidFill>
                <a:latin typeface="+mn-lt"/>
              </a:rPr>
              <a:t>Contaduría General de la Nación</a:t>
            </a:r>
            <a:endParaRPr lang="es-CO" sz="800" dirty="0">
              <a:solidFill>
                <a:srgbClr val="008080"/>
              </a:solidFill>
              <a:latin typeface="+mn-lt"/>
            </a:endParaRPr>
          </a:p>
        </p:txBody>
      </p:sp>
      <p:sp>
        <p:nvSpPr>
          <p:cNvPr id="5" name="2 Marcador de fecha"/>
          <p:cNvSpPr txBox="1">
            <a:spLocks/>
          </p:cNvSpPr>
          <p:nvPr/>
        </p:nvSpPr>
        <p:spPr bwMode="auto">
          <a:xfrm>
            <a:off x="3059833" y="5377780"/>
            <a:ext cx="864096" cy="238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0"/>
              </a:spcBef>
              <a:spcAft>
                <a:spcPct val="0"/>
              </a:spcAft>
              <a:defRPr sz="1400" kern="1200">
                <a:solidFill>
                  <a:schemeClr val="tx1"/>
                </a:solidFill>
                <a:latin typeface="+mn-lt"/>
                <a:ea typeface="+mn-ea"/>
                <a:cs typeface="+mn-cs"/>
              </a:defRPr>
            </a:lvl1pPr>
            <a:lvl2pPr marL="457200" algn="l" rtl="0" fontAlgn="base">
              <a:spcBef>
                <a:spcPct val="0"/>
              </a:spcBef>
              <a:spcAft>
                <a:spcPct val="0"/>
              </a:spcAft>
              <a:defRPr sz="2300" kern="1200">
                <a:solidFill>
                  <a:schemeClr val="tx1"/>
                </a:solidFill>
                <a:latin typeface="Arial Narrow" pitchFamily="34" charset="0"/>
                <a:ea typeface="+mn-ea"/>
                <a:cs typeface="Arial" charset="0"/>
              </a:defRPr>
            </a:lvl2pPr>
            <a:lvl3pPr marL="914400" algn="l" rtl="0" fontAlgn="base">
              <a:spcBef>
                <a:spcPct val="0"/>
              </a:spcBef>
              <a:spcAft>
                <a:spcPct val="0"/>
              </a:spcAft>
              <a:defRPr sz="2300" kern="1200">
                <a:solidFill>
                  <a:schemeClr val="tx1"/>
                </a:solidFill>
                <a:latin typeface="Arial Narrow" pitchFamily="34" charset="0"/>
                <a:ea typeface="+mn-ea"/>
                <a:cs typeface="Arial" charset="0"/>
              </a:defRPr>
            </a:lvl3pPr>
            <a:lvl4pPr marL="1371600" algn="l" rtl="0" fontAlgn="base">
              <a:spcBef>
                <a:spcPct val="0"/>
              </a:spcBef>
              <a:spcAft>
                <a:spcPct val="0"/>
              </a:spcAft>
              <a:defRPr sz="2300" kern="1200">
                <a:solidFill>
                  <a:schemeClr val="tx1"/>
                </a:solidFill>
                <a:latin typeface="Arial Narrow" pitchFamily="34" charset="0"/>
                <a:ea typeface="+mn-ea"/>
                <a:cs typeface="Arial" charset="0"/>
              </a:defRPr>
            </a:lvl4pPr>
            <a:lvl5pPr marL="1828800" algn="l" rtl="0" fontAlgn="base">
              <a:spcBef>
                <a:spcPct val="0"/>
              </a:spcBef>
              <a:spcAft>
                <a:spcPct val="0"/>
              </a:spcAft>
              <a:defRPr sz="2300" kern="1200">
                <a:solidFill>
                  <a:schemeClr val="tx1"/>
                </a:solidFill>
                <a:latin typeface="Arial Narrow" pitchFamily="34" charset="0"/>
                <a:ea typeface="+mn-ea"/>
                <a:cs typeface="Arial" charset="0"/>
              </a:defRPr>
            </a:lvl5pPr>
            <a:lvl6pPr marL="2286000" algn="l" defTabSz="914400" rtl="0" eaLnBrk="1" latinLnBrk="0" hangingPunct="1">
              <a:defRPr sz="2300" kern="1200">
                <a:solidFill>
                  <a:schemeClr val="tx1"/>
                </a:solidFill>
                <a:latin typeface="Arial Narrow" pitchFamily="34" charset="0"/>
                <a:ea typeface="+mn-ea"/>
                <a:cs typeface="Arial" charset="0"/>
              </a:defRPr>
            </a:lvl6pPr>
            <a:lvl7pPr marL="2743200" algn="l" defTabSz="914400" rtl="0" eaLnBrk="1" latinLnBrk="0" hangingPunct="1">
              <a:defRPr sz="2300" kern="1200">
                <a:solidFill>
                  <a:schemeClr val="tx1"/>
                </a:solidFill>
                <a:latin typeface="Arial Narrow" pitchFamily="34" charset="0"/>
                <a:ea typeface="+mn-ea"/>
                <a:cs typeface="Arial" charset="0"/>
              </a:defRPr>
            </a:lvl7pPr>
            <a:lvl8pPr marL="3200400" algn="l" defTabSz="914400" rtl="0" eaLnBrk="1" latinLnBrk="0" hangingPunct="1">
              <a:defRPr sz="2300" kern="1200">
                <a:solidFill>
                  <a:schemeClr val="tx1"/>
                </a:solidFill>
                <a:latin typeface="Arial Narrow" pitchFamily="34" charset="0"/>
                <a:ea typeface="+mn-ea"/>
                <a:cs typeface="Arial" charset="0"/>
              </a:defRPr>
            </a:lvl8pPr>
            <a:lvl9pPr marL="3657600" algn="l" defTabSz="914400" rtl="0" eaLnBrk="1" latinLnBrk="0" hangingPunct="1">
              <a:defRPr sz="2300" kern="1200">
                <a:solidFill>
                  <a:schemeClr val="tx1"/>
                </a:solidFill>
                <a:latin typeface="Arial Narrow" pitchFamily="34" charset="0"/>
                <a:ea typeface="+mn-ea"/>
                <a:cs typeface="Arial" charset="0"/>
              </a:defRPr>
            </a:lvl9pPr>
          </a:lstStyle>
          <a:p>
            <a:pPr algn="ctr">
              <a:defRPr/>
            </a:pPr>
            <a:fld id="{952CA26A-404C-43A2-B28E-A9186550AB00}" type="datetime1">
              <a:rPr lang="es-CO" sz="800" smtClean="0">
                <a:solidFill>
                  <a:srgbClr val="008080"/>
                </a:solidFill>
              </a:rPr>
              <a:pPr algn="ctr">
                <a:defRPr/>
              </a:pPr>
              <a:t>27/05/2021</a:t>
            </a:fld>
            <a:endParaRPr lang="es-CO" sz="800" dirty="0">
              <a:solidFill>
                <a:srgbClr val="008080"/>
              </a:solidFill>
            </a:endParaRPr>
          </a:p>
        </p:txBody>
      </p:sp>
      <p:sp>
        <p:nvSpPr>
          <p:cNvPr id="6" name="3 Marcador de número de diapositiva"/>
          <p:cNvSpPr txBox="1">
            <a:spLocks/>
          </p:cNvSpPr>
          <p:nvPr/>
        </p:nvSpPr>
        <p:spPr>
          <a:xfrm>
            <a:off x="125413" y="5387975"/>
            <a:ext cx="1905000" cy="269875"/>
          </a:xfrm>
          <a:prstGeom prst="rect">
            <a:avLst/>
          </a:prstGeom>
        </p:spPr>
        <p:txBody>
          <a:bodyPr/>
          <a:lstStyle>
            <a:defPPr>
              <a:defRPr lang="es-ES_tradnl"/>
            </a:defPPr>
            <a:lvl1pPr algn="l" rtl="0" fontAlgn="base">
              <a:spcBef>
                <a:spcPct val="0"/>
              </a:spcBef>
              <a:spcAft>
                <a:spcPct val="0"/>
              </a:spcAft>
              <a:defRPr sz="2300" kern="1200">
                <a:solidFill>
                  <a:schemeClr val="tx1"/>
                </a:solidFill>
                <a:latin typeface="Arial Narrow" pitchFamily="34" charset="0"/>
                <a:ea typeface="+mn-ea"/>
                <a:cs typeface="Arial" charset="0"/>
              </a:defRPr>
            </a:lvl1pPr>
            <a:lvl2pPr marL="457200" algn="l" rtl="0" fontAlgn="base">
              <a:spcBef>
                <a:spcPct val="0"/>
              </a:spcBef>
              <a:spcAft>
                <a:spcPct val="0"/>
              </a:spcAft>
              <a:defRPr sz="2300" kern="1200">
                <a:solidFill>
                  <a:schemeClr val="tx1"/>
                </a:solidFill>
                <a:latin typeface="Arial Narrow" pitchFamily="34" charset="0"/>
                <a:ea typeface="+mn-ea"/>
                <a:cs typeface="Arial" charset="0"/>
              </a:defRPr>
            </a:lvl2pPr>
            <a:lvl3pPr marL="914400" algn="l" rtl="0" fontAlgn="base">
              <a:spcBef>
                <a:spcPct val="0"/>
              </a:spcBef>
              <a:spcAft>
                <a:spcPct val="0"/>
              </a:spcAft>
              <a:defRPr sz="2300" kern="1200">
                <a:solidFill>
                  <a:schemeClr val="tx1"/>
                </a:solidFill>
                <a:latin typeface="Arial Narrow" pitchFamily="34" charset="0"/>
                <a:ea typeface="+mn-ea"/>
                <a:cs typeface="Arial" charset="0"/>
              </a:defRPr>
            </a:lvl3pPr>
            <a:lvl4pPr marL="1371600" algn="l" rtl="0" fontAlgn="base">
              <a:spcBef>
                <a:spcPct val="0"/>
              </a:spcBef>
              <a:spcAft>
                <a:spcPct val="0"/>
              </a:spcAft>
              <a:defRPr sz="2300" kern="1200">
                <a:solidFill>
                  <a:schemeClr val="tx1"/>
                </a:solidFill>
                <a:latin typeface="Arial Narrow" pitchFamily="34" charset="0"/>
                <a:ea typeface="+mn-ea"/>
                <a:cs typeface="Arial" charset="0"/>
              </a:defRPr>
            </a:lvl4pPr>
            <a:lvl5pPr marL="1828800" algn="l" rtl="0" fontAlgn="base">
              <a:spcBef>
                <a:spcPct val="0"/>
              </a:spcBef>
              <a:spcAft>
                <a:spcPct val="0"/>
              </a:spcAft>
              <a:defRPr sz="2300" kern="1200">
                <a:solidFill>
                  <a:schemeClr val="tx1"/>
                </a:solidFill>
                <a:latin typeface="Arial Narrow" pitchFamily="34" charset="0"/>
                <a:ea typeface="+mn-ea"/>
                <a:cs typeface="Arial" charset="0"/>
              </a:defRPr>
            </a:lvl5pPr>
            <a:lvl6pPr marL="2286000" algn="l" defTabSz="914400" rtl="0" eaLnBrk="1" latinLnBrk="0" hangingPunct="1">
              <a:defRPr sz="2300" kern="1200">
                <a:solidFill>
                  <a:schemeClr val="tx1"/>
                </a:solidFill>
                <a:latin typeface="Arial Narrow" pitchFamily="34" charset="0"/>
                <a:ea typeface="+mn-ea"/>
                <a:cs typeface="Arial" charset="0"/>
              </a:defRPr>
            </a:lvl6pPr>
            <a:lvl7pPr marL="2743200" algn="l" defTabSz="914400" rtl="0" eaLnBrk="1" latinLnBrk="0" hangingPunct="1">
              <a:defRPr sz="2300" kern="1200">
                <a:solidFill>
                  <a:schemeClr val="tx1"/>
                </a:solidFill>
                <a:latin typeface="Arial Narrow" pitchFamily="34" charset="0"/>
                <a:ea typeface="+mn-ea"/>
                <a:cs typeface="Arial" charset="0"/>
              </a:defRPr>
            </a:lvl7pPr>
            <a:lvl8pPr marL="3200400" algn="l" defTabSz="914400" rtl="0" eaLnBrk="1" latinLnBrk="0" hangingPunct="1">
              <a:defRPr sz="2300" kern="1200">
                <a:solidFill>
                  <a:schemeClr val="tx1"/>
                </a:solidFill>
                <a:latin typeface="Arial Narrow" pitchFamily="34" charset="0"/>
                <a:ea typeface="+mn-ea"/>
                <a:cs typeface="Arial" charset="0"/>
              </a:defRPr>
            </a:lvl8pPr>
            <a:lvl9pPr marL="3657600" algn="l" defTabSz="914400" rtl="0" eaLnBrk="1" latinLnBrk="0" hangingPunct="1">
              <a:defRPr sz="2300" kern="1200">
                <a:solidFill>
                  <a:schemeClr val="tx1"/>
                </a:solidFill>
                <a:latin typeface="Arial Narrow" pitchFamily="34" charset="0"/>
                <a:ea typeface="+mn-ea"/>
                <a:cs typeface="Arial" charset="0"/>
              </a:defRPr>
            </a:lvl9pPr>
          </a:lstStyle>
          <a:p>
            <a:pPr>
              <a:defRPr/>
            </a:pPr>
            <a:fld id="{953B75A0-CCA2-402A-B187-FB865F01CFF5}" type="slidenum">
              <a:rPr lang="es-ES_tradnl" sz="800" smtClean="0">
                <a:solidFill>
                  <a:srgbClr val="008080"/>
                </a:solidFill>
                <a:latin typeface="+mn-lt"/>
              </a:rPr>
              <a:pPr>
                <a:defRPr/>
              </a:pPr>
              <a:t>25</a:t>
            </a:fld>
            <a:endParaRPr lang="es-ES_tradnl" sz="800" dirty="0">
              <a:solidFill>
                <a:srgbClr val="008080"/>
              </a:solidFill>
              <a:latin typeface="+mn-lt"/>
            </a:endParaRPr>
          </a:p>
        </p:txBody>
      </p:sp>
      <p:pic>
        <p:nvPicPr>
          <p:cNvPr id="2" name="Imagen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031" y="49189"/>
            <a:ext cx="9232061" cy="5608661"/>
          </a:xfrm>
          <a:prstGeom prst="rect">
            <a:avLst/>
          </a:prstGeom>
        </p:spPr>
      </p:pic>
    </p:spTree>
    <p:extLst>
      <p:ext uri="{BB962C8B-B14F-4D97-AF65-F5344CB8AC3E}">
        <p14:creationId xmlns:p14="http://schemas.microsoft.com/office/powerpoint/2010/main" val="201866074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Forma libre"/>
          <p:cNvSpPr/>
          <p:nvPr/>
        </p:nvSpPr>
        <p:spPr>
          <a:xfrm rot="16200000">
            <a:off x="556428" y="752268"/>
            <a:ext cx="4502132" cy="5256212"/>
          </a:xfrm>
          <a:custGeom>
            <a:avLst/>
            <a:gdLst>
              <a:gd name="connsiteX0" fmla="*/ 0 w 4788391"/>
              <a:gd name="connsiteY0" fmla="*/ 226536 h 4530725"/>
              <a:gd name="connsiteX1" fmla="*/ 226536 w 4788391"/>
              <a:gd name="connsiteY1" fmla="*/ 0 h 4530725"/>
              <a:gd name="connsiteX2" fmla="*/ 4561855 w 4788391"/>
              <a:gd name="connsiteY2" fmla="*/ 0 h 4530725"/>
              <a:gd name="connsiteX3" fmla="*/ 4788391 w 4788391"/>
              <a:gd name="connsiteY3" fmla="*/ 226536 h 4530725"/>
              <a:gd name="connsiteX4" fmla="*/ 4788391 w 4788391"/>
              <a:gd name="connsiteY4" fmla="*/ 4304189 h 4530725"/>
              <a:gd name="connsiteX5" fmla="*/ 4561855 w 4788391"/>
              <a:gd name="connsiteY5" fmla="*/ 4530725 h 4530725"/>
              <a:gd name="connsiteX6" fmla="*/ 226536 w 4788391"/>
              <a:gd name="connsiteY6" fmla="*/ 4530725 h 4530725"/>
              <a:gd name="connsiteX7" fmla="*/ 0 w 4788391"/>
              <a:gd name="connsiteY7" fmla="*/ 4304189 h 4530725"/>
              <a:gd name="connsiteX8" fmla="*/ 0 w 4788391"/>
              <a:gd name="connsiteY8" fmla="*/ 226536 h 453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8391" h="4530725">
                <a:moveTo>
                  <a:pt x="4548971" y="0"/>
                </a:moveTo>
                <a:cubicBezTo>
                  <a:pt x="4681198" y="0"/>
                  <a:pt x="4788390" y="95967"/>
                  <a:pt x="4788390" y="214346"/>
                </a:cubicBezTo>
                <a:lnTo>
                  <a:pt x="4788390" y="4316379"/>
                </a:lnTo>
                <a:cubicBezTo>
                  <a:pt x="4788390" y="4434758"/>
                  <a:pt x="4681198" y="4530725"/>
                  <a:pt x="4548971" y="4530725"/>
                </a:cubicBezTo>
                <a:lnTo>
                  <a:pt x="239420" y="4530725"/>
                </a:lnTo>
                <a:cubicBezTo>
                  <a:pt x="107193" y="4530725"/>
                  <a:pt x="1" y="4434758"/>
                  <a:pt x="1" y="4316379"/>
                </a:cubicBezTo>
                <a:lnTo>
                  <a:pt x="1" y="214346"/>
                </a:lnTo>
                <a:cubicBezTo>
                  <a:pt x="1" y="95967"/>
                  <a:pt x="107193" y="0"/>
                  <a:pt x="239420" y="0"/>
                </a:cubicBezTo>
                <a:lnTo>
                  <a:pt x="4548971" y="0"/>
                </a:lnTo>
                <a:close/>
              </a:path>
            </a:pathLst>
          </a:custGeom>
          <a:gradFill>
            <a:gsLst>
              <a:gs pos="0">
                <a:srgbClr val="F79646">
                  <a:lumMod val="40000"/>
                  <a:lumOff val="60000"/>
                </a:srgbClr>
              </a:gs>
              <a:gs pos="80000">
                <a:srgbClr val="F79646">
                  <a:lumMod val="20000"/>
                  <a:lumOff val="80000"/>
                </a:srgbClr>
              </a:gs>
              <a:gs pos="100000">
                <a:sysClr val="window" lastClr="FFFFFF"/>
              </a:gs>
            </a:gsLst>
            <a:lin ang="16200000" scaled="0"/>
          </a:gradFill>
          <a:ln w="38100" cap="flat" cmpd="sng" algn="ctr">
            <a:solidFill>
              <a:schemeClr val="tx1"/>
            </a:solidFill>
            <a:prstDash val="solid"/>
          </a:ln>
          <a:effectLst>
            <a:outerShdw blurRad="40000" dist="20000" dir="5400000" rotWithShape="0">
              <a:srgbClr val="000000">
                <a:alpha val="38000"/>
              </a:srgbClr>
            </a:outerShdw>
          </a:effectLst>
        </p:spPr>
        <p:txBody>
          <a:bodyPr lIns="815531" tIns="164594" rIns="213361" bIns="3830711" spcCol="1270"/>
          <a:lstStyle/>
          <a:p>
            <a:pPr algn="r" defTabSz="2133600" eaLnBrk="1" fontAlgn="auto" hangingPunct="1">
              <a:lnSpc>
                <a:spcPct val="90000"/>
              </a:lnSpc>
              <a:spcBef>
                <a:spcPts val="0"/>
              </a:spcBef>
              <a:spcAft>
                <a:spcPct val="35000"/>
              </a:spcAft>
              <a:defRPr/>
            </a:pPr>
            <a:r>
              <a:rPr lang="es-ES" sz="3200" b="1" kern="0" dirty="0">
                <a:solidFill>
                  <a:sysClr val="windowText" lastClr="000000"/>
                </a:solidFill>
                <a:latin typeface="Calibri"/>
              </a:rPr>
              <a:t>Ámbito</a:t>
            </a:r>
          </a:p>
          <a:p>
            <a:pPr algn="r" defTabSz="2133600" eaLnBrk="1" fontAlgn="auto" hangingPunct="1">
              <a:lnSpc>
                <a:spcPct val="90000"/>
              </a:lnSpc>
              <a:spcBef>
                <a:spcPts val="0"/>
              </a:spcBef>
              <a:spcAft>
                <a:spcPct val="35000"/>
              </a:spcAft>
              <a:defRPr/>
            </a:pPr>
            <a:endParaRPr lang="es-ES" sz="3200" b="1" kern="0" dirty="0">
              <a:solidFill>
                <a:sysClr val="windowText" lastClr="000000"/>
              </a:solidFill>
              <a:latin typeface="Calibri"/>
              <a:cs typeface="+mn-cs"/>
            </a:endParaRPr>
          </a:p>
        </p:txBody>
      </p:sp>
      <p:grpSp>
        <p:nvGrpSpPr>
          <p:cNvPr id="2" name="11 Grupo"/>
          <p:cNvGrpSpPr>
            <a:grpSpLocks/>
          </p:cNvGrpSpPr>
          <p:nvPr/>
        </p:nvGrpSpPr>
        <p:grpSpPr bwMode="auto">
          <a:xfrm>
            <a:off x="6192838" y="1057300"/>
            <a:ext cx="2987674" cy="2592288"/>
            <a:chOff x="6217772" y="2379775"/>
            <a:chExt cx="3023691" cy="3778442"/>
          </a:xfrm>
        </p:grpSpPr>
        <p:sp>
          <p:nvSpPr>
            <p:cNvPr id="11" name="10 Forma libre"/>
            <p:cNvSpPr/>
            <p:nvPr/>
          </p:nvSpPr>
          <p:spPr>
            <a:xfrm rot="16200000">
              <a:off x="5977626" y="2738827"/>
              <a:ext cx="3359387" cy="2879095"/>
            </a:xfrm>
            <a:custGeom>
              <a:avLst/>
              <a:gdLst>
                <a:gd name="connsiteX0" fmla="*/ 0 w 3467944"/>
                <a:gd name="connsiteY0" fmla="*/ 173397 h 4530725"/>
                <a:gd name="connsiteX1" fmla="*/ 173397 w 3467944"/>
                <a:gd name="connsiteY1" fmla="*/ 0 h 4530725"/>
                <a:gd name="connsiteX2" fmla="*/ 3294547 w 3467944"/>
                <a:gd name="connsiteY2" fmla="*/ 0 h 4530725"/>
                <a:gd name="connsiteX3" fmla="*/ 3467944 w 3467944"/>
                <a:gd name="connsiteY3" fmla="*/ 173397 h 4530725"/>
                <a:gd name="connsiteX4" fmla="*/ 3467944 w 3467944"/>
                <a:gd name="connsiteY4" fmla="*/ 4357328 h 4530725"/>
                <a:gd name="connsiteX5" fmla="*/ 3294547 w 3467944"/>
                <a:gd name="connsiteY5" fmla="*/ 4530725 h 4530725"/>
                <a:gd name="connsiteX6" fmla="*/ 173397 w 3467944"/>
                <a:gd name="connsiteY6" fmla="*/ 4530725 h 4530725"/>
                <a:gd name="connsiteX7" fmla="*/ 0 w 3467944"/>
                <a:gd name="connsiteY7" fmla="*/ 4357328 h 4530725"/>
                <a:gd name="connsiteX8" fmla="*/ 0 w 3467944"/>
                <a:gd name="connsiteY8" fmla="*/ 173397 h 453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7944" h="4530725">
                  <a:moveTo>
                    <a:pt x="3335221" y="1"/>
                  </a:moveTo>
                  <a:cubicBezTo>
                    <a:pt x="3408522" y="1"/>
                    <a:pt x="3467944" y="101424"/>
                    <a:pt x="3467944" y="226537"/>
                  </a:cubicBezTo>
                  <a:lnTo>
                    <a:pt x="3467944" y="4304188"/>
                  </a:lnTo>
                  <a:cubicBezTo>
                    <a:pt x="3467944" y="4429301"/>
                    <a:pt x="3408522" y="4530724"/>
                    <a:pt x="3335221" y="4530724"/>
                  </a:cubicBezTo>
                  <a:lnTo>
                    <a:pt x="132723" y="4530724"/>
                  </a:lnTo>
                  <a:cubicBezTo>
                    <a:pt x="59422" y="4530724"/>
                    <a:pt x="0" y="4429301"/>
                    <a:pt x="0" y="4304188"/>
                  </a:cubicBezTo>
                  <a:lnTo>
                    <a:pt x="0" y="226537"/>
                  </a:lnTo>
                  <a:cubicBezTo>
                    <a:pt x="0" y="101424"/>
                    <a:pt x="59422" y="1"/>
                    <a:pt x="132723" y="1"/>
                  </a:cubicBezTo>
                  <a:lnTo>
                    <a:pt x="3335221" y="1"/>
                  </a:lnTo>
                  <a:close/>
                </a:path>
              </a:pathLst>
            </a:custGeom>
            <a:solidFill>
              <a:srgbClr val="F79646">
                <a:lumMod val="20000"/>
                <a:lumOff val="8000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p:spPr>
          <p:txBody>
            <a:bodyPr lIns="815532" tIns="164591" rIns="213359" bIns="2774357" spcCol="1270"/>
            <a:lstStyle/>
            <a:p>
              <a:pPr algn="r" defTabSz="2133600" eaLnBrk="1" fontAlgn="auto" hangingPunct="1">
                <a:spcBef>
                  <a:spcPts val="0"/>
                </a:spcBef>
                <a:spcAft>
                  <a:spcPts val="0"/>
                </a:spcAft>
                <a:defRPr/>
              </a:pPr>
              <a:endParaRPr lang="es-ES" sz="2500" b="0" kern="0" dirty="0">
                <a:solidFill>
                  <a:srgbClr val="4F81BD">
                    <a:lumMod val="50000"/>
                  </a:srgbClr>
                </a:solidFill>
                <a:latin typeface="Calibri"/>
                <a:cs typeface="+mn-cs"/>
              </a:endParaRPr>
            </a:p>
          </p:txBody>
        </p:sp>
        <p:sp>
          <p:nvSpPr>
            <p:cNvPr id="12" name="3 CuadroTexto"/>
            <p:cNvSpPr txBox="1">
              <a:spLocks noChangeArrowheads="1"/>
            </p:cNvSpPr>
            <p:nvPr/>
          </p:nvSpPr>
          <p:spPr bwMode="auto">
            <a:xfrm>
              <a:off x="6217772" y="2379775"/>
              <a:ext cx="3023691" cy="3778442"/>
            </a:xfrm>
            <a:prstGeom prst="rect">
              <a:avLst/>
            </a:prstGeom>
            <a:noFill/>
            <a:ln w="9525">
              <a:noFill/>
              <a:miter lim="800000"/>
              <a:headEnd/>
              <a:tailEnd/>
            </a:ln>
          </p:spPr>
          <p:txBody>
            <a:bodyPr wrap="square">
              <a:spAutoFit/>
            </a:bodyPr>
            <a:lstStyle/>
            <a:p>
              <a:pPr eaLnBrk="1" fontAlgn="auto" hangingPunct="1">
                <a:spcBef>
                  <a:spcPts val="0"/>
                </a:spcBef>
                <a:spcAft>
                  <a:spcPts val="0"/>
                </a:spcAft>
                <a:defRPr/>
              </a:pPr>
              <a:r>
                <a:rPr lang="es-ES" sz="2500" b="1" kern="0" dirty="0">
                  <a:solidFill>
                    <a:srgbClr val="003300"/>
                  </a:solidFill>
                  <a:effectLst>
                    <a:outerShdw blurRad="38100" dist="38100" dir="2700000" algn="tl">
                      <a:srgbClr val="000000">
                        <a:alpha val="43137"/>
                      </a:srgbClr>
                    </a:outerShdw>
                  </a:effectLst>
                  <a:latin typeface="Calibri" pitchFamily="34" charset="0"/>
                </a:rPr>
                <a:t>Anexo:</a:t>
              </a:r>
            </a:p>
            <a:p>
              <a:pPr marL="342900" indent="-342900" eaLnBrk="1" fontAlgn="auto" hangingPunct="1">
                <a:spcBef>
                  <a:spcPts val="0"/>
                </a:spcBef>
                <a:spcAft>
                  <a:spcPts val="0"/>
                </a:spcAft>
                <a:buFontTx/>
                <a:buChar char="-"/>
                <a:defRPr/>
              </a:pPr>
              <a:r>
                <a:rPr lang="es-ES" sz="2000" b="1" kern="0" dirty="0">
                  <a:solidFill>
                    <a:srgbClr val="003300"/>
                  </a:solidFill>
                  <a:effectLst>
                    <a:outerShdw blurRad="38100" dist="38100" dir="2700000" algn="tl">
                      <a:srgbClr val="000000">
                        <a:alpha val="43137"/>
                      </a:srgbClr>
                    </a:outerShdw>
                  </a:effectLst>
                  <a:latin typeface="Calibri" pitchFamily="34" charset="0"/>
                </a:rPr>
                <a:t>Marco conceptual</a:t>
              </a:r>
            </a:p>
            <a:p>
              <a:pPr marL="342900" indent="-342900" eaLnBrk="1" fontAlgn="auto" hangingPunct="1">
                <a:spcBef>
                  <a:spcPts val="0"/>
                </a:spcBef>
                <a:spcAft>
                  <a:spcPts val="0"/>
                </a:spcAft>
                <a:buFontTx/>
                <a:buChar char="-"/>
                <a:defRPr/>
              </a:pPr>
              <a:r>
                <a:rPr lang="es-ES" sz="2000" b="1" kern="0" dirty="0">
                  <a:solidFill>
                    <a:srgbClr val="003300"/>
                  </a:solidFill>
                  <a:effectLst>
                    <a:outerShdw blurRad="38100" dist="38100" dir="2700000" algn="tl">
                      <a:srgbClr val="000000">
                        <a:alpha val="43137"/>
                      </a:srgbClr>
                    </a:outerShdw>
                  </a:effectLst>
                  <a:latin typeface="Calibri" pitchFamily="34" charset="0"/>
                </a:rPr>
                <a:t>Normas para el reconocimiento,  medición, revelación y presentación de los hechos económicos</a:t>
              </a:r>
            </a:p>
            <a:p>
              <a:pPr marL="342900" indent="-342900" eaLnBrk="1" fontAlgn="auto" hangingPunct="1">
                <a:spcBef>
                  <a:spcPts val="0"/>
                </a:spcBef>
                <a:spcAft>
                  <a:spcPts val="0"/>
                </a:spcAft>
                <a:buFontTx/>
                <a:buChar char="-"/>
                <a:defRPr/>
              </a:pPr>
              <a:endParaRPr lang="es-ES" sz="2000" kern="0" dirty="0">
                <a:solidFill>
                  <a:sysClr val="windowText" lastClr="000000"/>
                </a:solidFill>
                <a:effectLst>
                  <a:outerShdw blurRad="38100" dist="38100" dir="2700000" algn="tl">
                    <a:srgbClr val="000000">
                      <a:alpha val="43137"/>
                    </a:srgbClr>
                  </a:outerShdw>
                </a:effectLst>
                <a:latin typeface="Calibri" pitchFamily="34" charset="0"/>
              </a:endParaRPr>
            </a:p>
          </p:txBody>
        </p:sp>
      </p:grpSp>
      <p:sp>
        <p:nvSpPr>
          <p:cNvPr id="13" name="12 Extracto"/>
          <p:cNvSpPr>
            <a:spLocks noChangeArrowheads="1"/>
          </p:cNvSpPr>
          <p:nvPr/>
        </p:nvSpPr>
        <p:spPr bwMode="auto">
          <a:xfrm rot="5400000">
            <a:off x="5559619" y="2589961"/>
            <a:ext cx="401026" cy="504056"/>
          </a:xfrm>
          <a:prstGeom prst="flowChartExtract">
            <a:avLst/>
          </a:prstGeom>
          <a:solidFill>
            <a:srgbClr val="FFFFFF"/>
          </a:solidFill>
          <a:ln w="25400" algn="ctr">
            <a:solidFill>
              <a:srgbClr val="385D8A"/>
            </a:solidFill>
            <a:miter lim="800000"/>
            <a:headEnd/>
            <a:tailEnd/>
          </a:ln>
          <a:effectLst>
            <a:glow rad="101600">
              <a:schemeClr val="accent6">
                <a:satMod val="175000"/>
                <a:alpha val="40000"/>
              </a:schemeClr>
            </a:glow>
          </a:effectLst>
        </p:spPr>
        <p:txBody>
          <a:bodyPr/>
          <a:lstStyle/>
          <a:p>
            <a:pPr eaLnBrk="1" hangingPunct="1"/>
            <a:endParaRPr lang="es-CO" altLang="es-CO"/>
          </a:p>
        </p:txBody>
      </p:sp>
      <p:sp>
        <p:nvSpPr>
          <p:cNvPr id="14" name="7 Rectángulo"/>
          <p:cNvSpPr>
            <a:spLocks noChangeArrowheads="1"/>
          </p:cNvSpPr>
          <p:nvPr/>
        </p:nvSpPr>
        <p:spPr bwMode="auto">
          <a:xfrm>
            <a:off x="971551" y="1958558"/>
            <a:ext cx="4392613" cy="2369880"/>
          </a:xfrm>
          <a:prstGeom prst="rect">
            <a:avLst/>
          </a:prstGeom>
          <a:noFill/>
          <a:ln w="9525">
            <a:noFill/>
            <a:miter lim="800000"/>
            <a:headEnd/>
            <a:tailEnd/>
          </a:ln>
        </p:spPr>
        <p:txBody>
          <a:bodyPr>
            <a:spAutoFit/>
          </a:bodyPr>
          <a:lstStyle/>
          <a:p>
            <a:pPr algn="just" eaLnBrk="1" fontAlgn="auto" hangingPunct="1">
              <a:spcBef>
                <a:spcPct val="20000"/>
              </a:spcBef>
              <a:spcAft>
                <a:spcPts val="0"/>
              </a:spcAft>
              <a:buSzPct val="80000"/>
              <a:defRPr/>
            </a:pPr>
            <a:r>
              <a:rPr lang="es-ES" sz="2000" b="1" dirty="0">
                <a:solidFill>
                  <a:srgbClr val="003300"/>
                </a:solidFill>
                <a:latin typeface="Calibri" pitchFamily="34" charset="0"/>
              </a:rPr>
              <a:t>Entidades de gobierno de los niveles nacional y territorial</a:t>
            </a:r>
            <a:endParaRPr lang="es-ES" sz="2000" b="1" dirty="0">
              <a:solidFill>
                <a:srgbClr val="FF0000"/>
              </a:solidFill>
              <a:latin typeface="Calibri" pitchFamily="34" charset="0"/>
            </a:endParaRPr>
          </a:p>
          <a:p>
            <a:pPr algn="just" eaLnBrk="1" fontAlgn="auto" hangingPunct="1">
              <a:spcBef>
                <a:spcPct val="20000"/>
              </a:spcBef>
              <a:spcAft>
                <a:spcPts val="0"/>
              </a:spcAft>
              <a:buSzPct val="80000"/>
              <a:defRPr/>
            </a:pPr>
            <a:endParaRPr lang="es-ES" sz="2000" b="1" dirty="0">
              <a:solidFill>
                <a:srgbClr val="003300"/>
              </a:solidFill>
              <a:latin typeface="Calibri" pitchFamily="34" charset="0"/>
            </a:endParaRPr>
          </a:p>
          <a:p>
            <a:pPr algn="just" eaLnBrk="1" fontAlgn="auto" hangingPunct="1">
              <a:spcBef>
                <a:spcPct val="20000"/>
              </a:spcBef>
              <a:spcAft>
                <a:spcPts val="0"/>
              </a:spcAft>
              <a:buSzPct val="80000"/>
              <a:defRPr/>
            </a:pPr>
            <a:r>
              <a:rPr lang="es-ES" sz="2000" b="1" dirty="0">
                <a:solidFill>
                  <a:srgbClr val="003300"/>
                </a:solidFill>
                <a:latin typeface="Calibri" pitchFamily="34" charset="0"/>
              </a:rPr>
              <a:t>* Se toma como referente la clasificación efectuada por el Comité Interinstitucional de la Comisión de Estadísticas de Finanzas Públicas</a:t>
            </a:r>
          </a:p>
        </p:txBody>
      </p:sp>
      <p:sp>
        <p:nvSpPr>
          <p:cNvPr id="15" name="14 Proceso alternativo"/>
          <p:cNvSpPr/>
          <p:nvPr/>
        </p:nvSpPr>
        <p:spPr>
          <a:xfrm>
            <a:off x="5796137" y="3688790"/>
            <a:ext cx="3240360" cy="1400958"/>
          </a:xfrm>
          <a:prstGeom prst="flowChartAlternateProcess">
            <a:avLst/>
          </a:prstGeom>
          <a:gradFill flip="none" rotWithShape="1">
            <a:gsLst>
              <a:gs pos="0">
                <a:srgbClr val="C0504D">
                  <a:hueOff val="4681519"/>
                  <a:satOff val="-5839"/>
                  <a:lumOff val="1373"/>
                  <a:tint val="66000"/>
                  <a:satMod val="160000"/>
                </a:srgbClr>
              </a:gs>
              <a:gs pos="50000">
                <a:srgbClr val="C0504D">
                  <a:hueOff val="4681519"/>
                  <a:satOff val="-5839"/>
                  <a:lumOff val="1373"/>
                  <a:tint val="44500"/>
                  <a:satMod val="160000"/>
                </a:srgbClr>
              </a:gs>
              <a:gs pos="100000">
                <a:srgbClr val="C0504D">
                  <a:hueOff val="4681519"/>
                  <a:satOff val="-5839"/>
                  <a:lumOff val="1373"/>
                  <a:tint val="23500"/>
                  <a:satMod val="160000"/>
                </a:srgbClr>
              </a:gs>
            </a:gsLst>
            <a:path path="circle">
              <a:fillToRect l="50000" t="50000" r="50000" b="50000"/>
            </a:path>
            <a:tileRect/>
          </a:gradFill>
          <a:ln w="25400" cap="flat" cmpd="sng" algn="ctr">
            <a:solidFill>
              <a:schemeClr val="tx2"/>
            </a:solidFill>
            <a:prstDash val="solid"/>
          </a:ln>
          <a:effectLst/>
        </p:spPr>
        <p:txBody>
          <a:bodyPr lIns="563189" tIns="42672" rIns="477845" bIns="42672" spcCol="1270" anchor="ctr"/>
          <a:lstStyle/>
          <a:p>
            <a:pPr algn="ctr" defTabSz="1422400" eaLnBrk="1" fontAlgn="auto" hangingPunct="1">
              <a:lnSpc>
                <a:spcPct val="90000"/>
              </a:lnSpc>
              <a:spcBef>
                <a:spcPts val="0"/>
              </a:spcBef>
              <a:spcAft>
                <a:spcPct val="35000"/>
              </a:spcAft>
              <a:defRPr/>
            </a:pPr>
            <a:r>
              <a:rPr lang="es-CO" sz="1800" b="1" kern="0" dirty="0">
                <a:solidFill>
                  <a:srgbClr val="003300"/>
                </a:solidFill>
                <a:effectLst>
                  <a:outerShdw blurRad="38100" dist="38100" dir="2700000" algn="tl">
                    <a:srgbClr val="000000">
                      <a:alpha val="43137"/>
                    </a:srgbClr>
                  </a:outerShdw>
                </a:effectLst>
                <a:latin typeface="Calibri" pitchFamily="34" charset="0"/>
              </a:rPr>
              <a:t>Instructivo 002/15 </a:t>
            </a:r>
            <a:r>
              <a:rPr lang="es-CO" sz="1800" b="1" kern="0" dirty="0">
                <a:solidFill>
                  <a:srgbClr val="003300"/>
                </a:solidFill>
                <a:latin typeface="Calibri" pitchFamily="34" charset="0"/>
              </a:rPr>
              <a:t>(Transición)</a:t>
            </a:r>
          </a:p>
          <a:p>
            <a:pPr algn="ctr" defTabSz="1422400" eaLnBrk="1" fontAlgn="auto" hangingPunct="1">
              <a:lnSpc>
                <a:spcPct val="90000"/>
              </a:lnSpc>
              <a:spcBef>
                <a:spcPts val="0"/>
              </a:spcBef>
              <a:spcAft>
                <a:spcPct val="35000"/>
              </a:spcAft>
              <a:defRPr/>
            </a:pPr>
            <a:r>
              <a:rPr lang="es-CO" sz="1800" b="1" kern="0" dirty="0">
                <a:solidFill>
                  <a:srgbClr val="003300"/>
                </a:solidFill>
                <a:effectLst>
                  <a:outerShdw blurRad="38100" dist="38100" dir="2700000" algn="tl">
                    <a:srgbClr val="000000">
                      <a:alpha val="43137"/>
                    </a:srgbClr>
                  </a:outerShdw>
                </a:effectLst>
                <a:latin typeface="Calibri" pitchFamily="34" charset="0"/>
              </a:rPr>
              <a:t>Catálogo General de Cuentas </a:t>
            </a:r>
            <a:endParaRPr lang="es-CO" sz="1800" kern="0" dirty="0">
              <a:solidFill>
                <a:sysClr val="window" lastClr="FFFFFF"/>
              </a:solidFill>
              <a:latin typeface="Calibri"/>
              <a:cs typeface="+mn-cs"/>
            </a:endParaRPr>
          </a:p>
        </p:txBody>
      </p:sp>
      <p:sp>
        <p:nvSpPr>
          <p:cNvPr id="16" name="2 Título"/>
          <p:cNvSpPr>
            <a:spLocks noGrp="1"/>
          </p:cNvSpPr>
          <p:nvPr>
            <p:ph type="ctrTitle"/>
          </p:nvPr>
        </p:nvSpPr>
        <p:spPr>
          <a:xfrm>
            <a:off x="-36512" y="-22269"/>
            <a:ext cx="9180512" cy="1079569"/>
          </a:xfrm>
        </p:spPr>
        <p:txBody>
          <a:bodyPr anchor="ctr"/>
          <a:lstStyle/>
          <a:p>
            <a:pPr algn="ctr"/>
            <a:r>
              <a:rPr lang="es-CO" sz="2400" dirty="0">
                <a:effectLst>
                  <a:outerShdw blurRad="38100" dist="38100" dir="2700000" algn="tl">
                    <a:srgbClr val="000000">
                      <a:alpha val="43137"/>
                    </a:srgbClr>
                  </a:outerShdw>
                </a:effectLst>
              </a:rPr>
              <a:t>Marco normativo para entidades de gobierno</a:t>
            </a:r>
            <a:br>
              <a:rPr lang="es-CO" sz="2400" dirty="0">
                <a:effectLst>
                  <a:outerShdw blurRad="38100" dist="38100" dir="2700000" algn="tl">
                    <a:srgbClr val="000000">
                      <a:alpha val="43137"/>
                    </a:srgbClr>
                  </a:outerShdw>
                </a:effectLst>
              </a:rPr>
            </a:br>
            <a:r>
              <a:rPr lang="es-CO" sz="2400" dirty="0">
                <a:effectLst>
                  <a:outerShdw blurRad="38100" dist="38100" dir="2700000" algn="tl">
                    <a:srgbClr val="000000">
                      <a:alpha val="43137"/>
                    </a:srgbClr>
                  </a:outerShdw>
                </a:effectLst>
              </a:rPr>
              <a:t>(Resolución 533/15)</a:t>
            </a:r>
          </a:p>
        </p:txBody>
      </p:sp>
    </p:spTree>
    <p:extLst>
      <p:ext uri="{BB962C8B-B14F-4D97-AF65-F5344CB8AC3E}">
        <p14:creationId xmlns:p14="http://schemas.microsoft.com/office/powerpoint/2010/main" val="38932718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2000"/>
                                        <p:tgtEl>
                                          <p:spTgt spid="9"/>
                                        </p:tgtEl>
                                      </p:cBhvr>
                                    </p:animEffect>
                                  </p:childTnLst>
                                </p:cTn>
                              </p:par>
                            </p:childTnLst>
                          </p:cTn>
                        </p:par>
                        <p:par>
                          <p:cTn id="8" fill="hold" nodeType="afterGroup">
                            <p:stCondLst>
                              <p:cond delay="2000"/>
                            </p:stCondLst>
                            <p:childTnLst>
                              <p:par>
                                <p:cTn id="9" presetID="30" presetClass="entr" presetSubtype="0" fill="hold" grpId="0" nodeType="afterEffect">
                                  <p:stCondLst>
                                    <p:cond delay="20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800" decel="100000"/>
                                        <p:tgtEl>
                                          <p:spTgt spid="13"/>
                                        </p:tgtEl>
                                      </p:cBhvr>
                                    </p:animEffect>
                                    <p:anim calcmode="lin" valueType="num">
                                      <p:cBhvr>
                                        <p:cTn id="12" dur="800" decel="100000" fill="hold"/>
                                        <p:tgtEl>
                                          <p:spTgt spid="13"/>
                                        </p:tgtEl>
                                        <p:attrNameLst>
                                          <p:attrName>style.rotation</p:attrName>
                                        </p:attrNameLst>
                                      </p:cBhvr>
                                      <p:tavLst>
                                        <p:tav tm="0">
                                          <p:val>
                                            <p:fltVal val="-90"/>
                                          </p:val>
                                        </p:tav>
                                        <p:tav tm="100000">
                                          <p:val>
                                            <p:fltVal val="0"/>
                                          </p:val>
                                        </p:tav>
                                      </p:tavLst>
                                    </p:anim>
                                    <p:anim calcmode="lin" valueType="num">
                                      <p:cBhvr>
                                        <p:cTn id="13" dur="800" decel="100000" fill="hold"/>
                                        <p:tgtEl>
                                          <p:spTgt spid="13"/>
                                        </p:tgtEl>
                                        <p:attrNameLst>
                                          <p:attrName>ppt_x</p:attrName>
                                        </p:attrNameLst>
                                      </p:cBhvr>
                                      <p:tavLst>
                                        <p:tav tm="0">
                                          <p:val>
                                            <p:strVal val="#ppt_x+0.4"/>
                                          </p:val>
                                        </p:tav>
                                        <p:tav tm="100000">
                                          <p:val>
                                            <p:strVal val="#ppt_x-0.05"/>
                                          </p:val>
                                        </p:tav>
                                      </p:tavLst>
                                    </p:anim>
                                    <p:anim calcmode="lin" valueType="num">
                                      <p:cBhvr>
                                        <p:cTn id="14" dur="800" decel="100000" fill="hold"/>
                                        <p:tgtEl>
                                          <p:spTgt spid="13"/>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par>
                                <p:cTn id="17" presetID="3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 calcmode="lin" valueType="num">
                                      <p:cBhvr>
                                        <p:cTn id="21" dur="1000" fill="hold"/>
                                        <p:tgtEl>
                                          <p:spTgt spid="2"/>
                                        </p:tgtEl>
                                        <p:attrNameLst>
                                          <p:attrName>style.rotation</p:attrName>
                                        </p:attrNameLst>
                                      </p:cBhvr>
                                      <p:tavLst>
                                        <p:tav tm="0">
                                          <p:val>
                                            <p:fltVal val="90"/>
                                          </p:val>
                                        </p:tav>
                                        <p:tav tm="100000">
                                          <p:val>
                                            <p:fltVal val="0"/>
                                          </p:val>
                                        </p:tav>
                                      </p:tavLst>
                                    </p:anim>
                                    <p:animEffect transition="in" filter="fade">
                                      <p:cBhvr>
                                        <p:cTn id="2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2195736" y="1417340"/>
            <a:ext cx="3096344" cy="762000"/>
          </a:xfrm>
          <a:prstGeom prst="rect">
            <a:avLst/>
          </a:prstGeom>
          <a:gradFill>
            <a:gsLst>
              <a:gs pos="2000">
                <a:srgbClr val="FFCC99"/>
              </a:gs>
              <a:gs pos="48000">
                <a:srgbClr val="FFEBEB"/>
              </a:gs>
              <a:gs pos="82000">
                <a:srgbClr val="FFFBEB"/>
              </a:gs>
            </a:gsLst>
            <a:lin ang="16200000" scaled="0"/>
          </a:gradFill>
          <a:ln w="25400" cap="flat" cmpd="sng" algn="ctr">
            <a:solidFill>
              <a:schemeClr val="tx1"/>
            </a:solidFill>
            <a:prstDash val="solid"/>
          </a:ln>
          <a:effectLst/>
        </p:spPr>
        <p:txBody>
          <a:bodyPr lIns="563189" tIns="42672" rIns="477845" bIns="42672" spcCol="1270" anchor="ctr"/>
          <a:lstStyle/>
          <a:p>
            <a:pPr algn="ctr" defTabSz="1422400" eaLnBrk="1" fontAlgn="auto" hangingPunct="1">
              <a:lnSpc>
                <a:spcPct val="90000"/>
              </a:lnSpc>
              <a:spcBef>
                <a:spcPts val="0"/>
              </a:spcBef>
              <a:spcAft>
                <a:spcPct val="35000"/>
              </a:spcAft>
              <a:defRPr/>
            </a:pPr>
            <a:r>
              <a:rPr lang="es-CO" sz="1800" b="1" kern="0" dirty="0">
                <a:solidFill>
                  <a:schemeClr val="tx2"/>
                </a:solidFill>
                <a:latin typeface="Calibri"/>
                <a:cs typeface="+mn-cs"/>
              </a:rPr>
              <a:t>PERÍODO DE PREPARACIÓN OBLIGATORIA</a:t>
            </a:r>
          </a:p>
        </p:txBody>
      </p:sp>
      <p:sp>
        <p:nvSpPr>
          <p:cNvPr id="8" name="7 Rectángulo"/>
          <p:cNvSpPr/>
          <p:nvPr/>
        </p:nvSpPr>
        <p:spPr>
          <a:xfrm>
            <a:off x="5724128" y="1417340"/>
            <a:ext cx="3024337" cy="762000"/>
          </a:xfrm>
          <a:prstGeom prst="rect">
            <a:avLst/>
          </a:prstGeom>
          <a:gradFill>
            <a:gsLst>
              <a:gs pos="2000">
                <a:schemeClr val="accent5">
                  <a:lumMod val="75000"/>
                </a:schemeClr>
              </a:gs>
              <a:gs pos="53000">
                <a:srgbClr val="FFEBEB"/>
              </a:gs>
              <a:gs pos="82000">
                <a:srgbClr val="FFF0C1"/>
              </a:gs>
            </a:gsLst>
            <a:lin ang="16200000" scaled="0"/>
          </a:gradFill>
          <a:ln w="25400" cap="flat" cmpd="sng" algn="ctr">
            <a:solidFill>
              <a:schemeClr val="tx1"/>
            </a:solidFill>
            <a:prstDash val="solid"/>
          </a:ln>
          <a:effectLst/>
        </p:spPr>
        <p:txBody>
          <a:bodyPr lIns="563189" tIns="42672" rIns="477845" bIns="42672" spcCol="1270" anchor="ctr"/>
          <a:lstStyle/>
          <a:p>
            <a:pPr algn="ctr" defTabSz="1422400" eaLnBrk="1" fontAlgn="auto" hangingPunct="1">
              <a:lnSpc>
                <a:spcPct val="90000"/>
              </a:lnSpc>
              <a:spcBef>
                <a:spcPts val="0"/>
              </a:spcBef>
              <a:spcAft>
                <a:spcPct val="35000"/>
              </a:spcAft>
              <a:defRPr/>
            </a:pPr>
            <a:r>
              <a:rPr lang="es-CO" sz="1800" b="1" kern="0" dirty="0">
                <a:solidFill>
                  <a:schemeClr val="tx2"/>
                </a:solidFill>
                <a:latin typeface="Calibri"/>
                <a:cs typeface="+mn-cs"/>
              </a:rPr>
              <a:t>PERÍODO DE APLICACIÓN </a:t>
            </a:r>
          </a:p>
        </p:txBody>
      </p:sp>
      <p:sp>
        <p:nvSpPr>
          <p:cNvPr id="9" name="8 CuadroTexto"/>
          <p:cNvSpPr txBox="1">
            <a:spLocks noChangeArrowheads="1"/>
          </p:cNvSpPr>
          <p:nvPr/>
        </p:nvSpPr>
        <p:spPr bwMode="auto">
          <a:xfrm>
            <a:off x="611560" y="1069494"/>
            <a:ext cx="12062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Century Gothic" pitchFamily="34" charset="0"/>
                <a:cs typeface="Arial" charset="0"/>
              </a:defRPr>
            </a:lvl1pPr>
            <a:lvl2pPr marL="742950" indent="-285750">
              <a:defRPr b="1">
                <a:solidFill>
                  <a:schemeClr val="tx1"/>
                </a:solidFill>
                <a:latin typeface="Century Gothic" pitchFamily="34" charset="0"/>
                <a:cs typeface="Arial" charset="0"/>
              </a:defRPr>
            </a:lvl2pPr>
            <a:lvl3pPr marL="1143000" indent="-228600">
              <a:defRPr b="1">
                <a:solidFill>
                  <a:schemeClr val="tx1"/>
                </a:solidFill>
                <a:latin typeface="Century Gothic" pitchFamily="34" charset="0"/>
                <a:cs typeface="Arial" charset="0"/>
              </a:defRPr>
            </a:lvl3pPr>
            <a:lvl4pPr marL="1600200" indent="-228600">
              <a:defRPr b="1">
                <a:solidFill>
                  <a:schemeClr val="tx1"/>
                </a:solidFill>
                <a:latin typeface="Century Gothic" pitchFamily="34" charset="0"/>
                <a:cs typeface="Arial" charset="0"/>
              </a:defRPr>
            </a:lvl4pPr>
            <a:lvl5pPr marL="2057400" indent="-22860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000" dirty="0"/>
              <a:t>Octubre 2015</a:t>
            </a:r>
          </a:p>
        </p:txBody>
      </p:sp>
      <p:sp>
        <p:nvSpPr>
          <p:cNvPr id="10" name="9 CuadroTexto"/>
          <p:cNvSpPr txBox="1">
            <a:spLocks noChangeArrowheads="1"/>
          </p:cNvSpPr>
          <p:nvPr/>
        </p:nvSpPr>
        <p:spPr bwMode="auto">
          <a:xfrm>
            <a:off x="2773314" y="1057300"/>
            <a:ext cx="19427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Century Gothic" pitchFamily="34" charset="0"/>
                <a:cs typeface="Arial" charset="0"/>
              </a:defRPr>
            </a:lvl1pPr>
            <a:lvl2pPr marL="742950" indent="-285750">
              <a:defRPr b="1">
                <a:solidFill>
                  <a:schemeClr val="tx1"/>
                </a:solidFill>
                <a:latin typeface="Century Gothic" pitchFamily="34" charset="0"/>
                <a:cs typeface="Arial" charset="0"/>
              </a:defRPr>
            </a:lvl2pPr>
            <a:lvl3pPr marL="1143000" indent="-228600">
              <a:defRPr b="1">
                <a:solidFill>
                  <a:schemeClr val="tx1"/>
                </a:solidFill>
                <a:latin typeface="Century Gothic" pitchFamily="34" charset="0"/>
                <a:cs typeface="Arial" charset="0"/>
              </a:defRPr>
            </a:lvl3pPr>
            <a:lvl4pPr marL="1600200" indent="-228600">
              <a:defRPr b="1">
                <a:solidFill>
                  <a:schemeClr val="tx1"/>
                </a:solidFill>
                <a:latin typeface="Century Gothic" pitchFamily="34" charset="0"/>
                <a:cs typeface="Arial" charset="0"/>
              </a:defRPr>
            </a:lvl4pPr>
            <a:lvl5pPr marL="2057400" indent="-22860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000" dirty="0"/>
              <a:t>2015 - 2016</a:t>
            </a:r>
          </a:p>
        </p:txBody>
      </p:sp>
      <p:sp>
        <p:nvSpPr>
          <p:cNvPr id="11" name="10 CuadroTexto"/>
          <p:cNvSpPr txBox="1">
            <a:spLocks noChangeArrowheads="1"/>
          </p:cNvSpPr>
          <p:nvPr/>
        </p:nvSpPr>
        <p:spPr bwMode="auto">
          <a:xfrm>
            <a:off x="6444629" y="1057300"/>
            <a:ext cx="16557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Century Gothic" pitchFamily="34" charset="0"/>
                <a:cs typeface="Arial" charset="0"/>
              </a:defRPr>
            </a:lvl1pPr>
            <a:lvl2pPr marL="742950" indent="-285750">
              <a:defRPr b="1">
                <a:solidFill>
                  <a:schemeClr val="tx1"/>
                </a:solidFill>
                <a:latin typeface="Century Gothic" pitchFamily="34" charset="0"/>
                <a:cs typeface="Arial" charset="0"/>
              </a:defRPr>
            </a:lvl2pPr>
            <a:lvl3pPr marL="1143000" indent="-228600">
              <a:defRPr b="1">
                <a:solidFill>
                  <a:schemeClr val="tx1"/>
                </a:solidFill>
                <a:latin typeface="Century Gothic" pitchFamily="34" charset="0"/>
                <a:cs typeface="Arial" charset="0"/>
              </a:defRPr>
            </a:lvl3pPr>
            <a:lvl4pPr marL="1600200" indent="-228600">
              <a:defRPr b="1">
                <a:solidFill>
                  <a:schemeClr val="tx1"/>
                </a:solidFill>
                <a:latin typeface="Century Gothic" pitchFamily="34" charset="0"/>
                <a:cs typeface="Arial" charset="0"/>
              </a:defRPr>
            </a:lvl4pPr>
            <a:lvl5pPr marL="2057400" indent="-22860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000" dirty="0"/>
              <a:t>2017</a:t>
            </a:r>
          </a:p>
        </p:txBody>
      </p:sp>
      <p:sp>
        <p:nvSpPr>
          <p:cNvPr id="12" name="12 Rectángulo"/>
          <p:cNvSpPr>
            <a:spLocks noChangeArrowheads="1"/>
          </p:cNvSpPr>
          <p:nvPr/>
        </p:nvSpPr>
        <p:spPr bwMode="auto">
          <a:xfrm>
            <a:off x="2051720" y="2659474"/>
            <a:ext cx="3240360" cy="2862322"/>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chemeClr val="accent2">
                <a:lumMod val="50000"/>
              </a:schemeClr>
            </a:solidFill>
            <a:prstDash val="solid"/>
            <a:headEnd/>
            <a:tailEnd/>
          </a:ln>
          <a:effectLst>
            <a:outerShdw blurRad="40000" dist="20000" dir="5400000" rotWithShape="0">
              <a:srgbClr val="000000">
                <a:alpha val="38000"/>
              </a:srgbClr>
            </a:outerShdw>
          </a:effectLst>
        </p:spPr>
        <p:txBody>
          <a:bodyPr wrap="square">
            <a:spAutoFit/>
          </a:bodyPr>
          <a:lstStyle/>
          <a:p>
            <a:pPr algn="just" eaLnBrk="1" fontAlgn="auto" hangingPunct="1">
              <a:spcBef>
                <a:spcPts val="0"/>
              </a:spcBef>
              <a:spcAft>
                <a:spcPts val="0"/>
              </a:spcAft>
              <a:defRPr/>
            </a:pPr>
            <a:r>
              <a:rPr lang="es-CO" sz="2000" b="1" kern="0" dirty="0">
                <a:latin typeface="Calibri" pitchFamily="34" charset="0"/>
              </a:rPr>
              <a:t>Actividades de preparación para aplicar el nuevo marco normativo </a:t>
            </a:r>
            <a:r>
              <a:rPr lang="es-CO" sz="2000" b="1" u="sng" kern="0" dirty="0">
                <a:latin typeface="Calibri" pitchFamily="34" charset="0"/>
              </a:rPr>
              <a:t>a partir de </a:t>
            </a:r>
            <a:r>
              <a:rPr lang="es-CO" sz="2000" b="1" kern="0" dirty="0">
                <a:latin typeface="Calibri" pitchFamily="34" charset="0"/>
              </a:rPr>
              <a:t>las NICSP (capacitación, depuración y determinación de saldos iniciales , definición de políticas contables, ajustes a los sistemas de información)</a:t>
            </a:r>
          </a:p>
        </p:txBody>
      </p:sp>
      <p:sp>
        <p:nvSpPr>
          <p:cNvPr id="13" name="19 Rectángulo"/>
          <p:cNvSpPr>
            <a:spLocks noChangeArrowheads="1"/>
          </p:cNvSpPr>
          <p:nvPr/>
        </p:nvSpPr>
        <p:spPr bwMode="auto">
          <a:xfrm>
            <a:off x="5724128" y="2785492"/>
            <a:ext cx="3024336" cy="2246769"/>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chemeClr val="accent2">
                <a:lumMod val="75000"/>
              </a:schemeClr>
            </a:solidFill>
            <a:prstDash val="solid"/>
            <a:headEnd/>
            <a:tailEnd/>
          </a:ln>
          <a:effectLst>
            <a:outerShdw blurRad="40000" dist="20000" dir="5400000" rotWithShape="0">
              <a:srgbClr val="000000">
                <a:alpha val="38000"/>
              </a:srgbClr>
            </a:outerShdw>
          </a:effectLst>
        </p:spPr>
        <p:txBody>
          <a:bodyPr wrap="square">
            <a:spAutoFit/>
          </a:bodyPr>
          <a:lstStyle/>
          <a:p>
            <a:pPr algn="just" eaLnBrk="1" fontAlgn="auto" hangingPunct="1">
              <a:spcBef>
                <a:spcPts val="0"/>
              </a:spcBef>
              <a:spcAft>
                <a:spcPts val="0"/>
              </a:spcAft>
              <a:defRPr/>
            </a:pPr>
            <a:endParaRPr lang="es-ES" sz="2000" b="0" kern="0" dirty="0">
              <a:latin typeface="Calibri"/>
            </a:endParaRPr>
          </a:p>
          <a:p>
            <a:pPr eaLnBrk="1" fontAlgn="auto" hangingPunct="1">
              <a:spcBef>
                <a:spcPts val="0"/>
              </a:spcBef>
              <a:spcAft>
                <a:spcPts val="0"/>
              </a:spcAft>
              <a:defRPr/>
            </a:pPr>
            <a:r>
              <a:rPr lang="es-CO" sz="2000" b="1" kern="0" dirty="0">
                <a:latin typeface="Calibri"/>
              </a:rPr>
              <a:t>Enero 1: determinación de saldos iniciales </a:t>
            </a:r>
            <a:endParaRPr lang="es-ES" sz="2000" b="1" kern="0" dirty="0">
              <a:solidFill>
                <a:sysClr val="windowText" lastClr="000000"/>
              </a:solidFill>
              <a:latin typeface="Calibri"/>
            </a:endParaRPr>
          </a:p>
          <a:p>
            <a:pPr eaLnBrk="1" fontAlgn="auto" hangingPunct="1">
              <a:spcBef>
                <a:spcPts val="0"/>
              </a:spcBef>
              <a:spcAft>
                <a:spcPts val="0"/>
              </a:spcAft>
              <a:defRPr/>
            </a:pPr>
            <a:r>
              <a:rPr lang="es-ES" sz="2000" b="1" kern="0" dirty="0">
                <a:solidFill>
                  <a:sysClr val="windowText" lastClr="000000"/>
                </a:solidFill>
                <a:latin typeface="Calibri"/>
              </a:rPr>
              <a:t>Para todos los efectos, aplicación del nuevo marco normativo a partir de las NICSP</a:t>
            </a:r>
            <a:endParaRPr lang="es-CO" sz="2000" b="1" kern="0" dirty="0">
              <a:solidFill>
                <a:sysClr val="windowText" lastClr="000000"/>
              </a:solidFill>
              <a:latin typeface="Calibri"/>
            </a:endParaRPr>
          </a:p>
        </p:txBody>
      </p:sp>
      <p:sp>
        <p:nvSpPr>
          <p:cNvPr id="19" name="18 Flecha izquierda y derecha"/>
          <p:cNvSpPr/>
          <p:nvPr/>
        </p:nvSpPr>
        <p:spPr>
          <a:xfrm>
            <a:off x="5724128" y="2209428"/>
            <a:ext cx="3024336" cy="359833"/>
          </a:xfrm>
          <a:prstGeom prst="leftRightArrow">
            <a:avLst/>
          </a:prstGeom>
          <a:gradFill>
            <a:gsLst>
              <a:gs pos="0">
                <a:srgbClr val="008080"/>
              </a:gs>
              <a:gs pos="80000">
                <a:schemeClr val="accent5">
                  <a:shade val="93000"/>
                  <a:satMod val="130000"/>
                </a:schemeClr>
              </a:gs>
              <a:gs pos="100000">
                <a:schemeClr val="accent5">
                  <a:shade val="94000"/>
                  <a:satMod val="135000"/>
                </a:schemeClr>
              </a:gs>
            </a:gsLst>
          </a:gradFill>
          <a:ln>
            <a:solidFill>
              <a:srgbClr val="002060"/>
            </a:solidFill>
          </a:ln>
        </p:spPr>
        <p:style>
          <a:lnRef idx="0">
            <a:schemeClr val="accent5"/>
          </a:lnRef>
          <a:fillRef idx="3">
            <a:schemeClr val="accent5"/>
          </a:fillRef>
          <a:effectRef idx="3">
            <a:schemeClr val="accent5"/>
          </a:effectRef>
          <a:fontRef idx="minor">
            <a:schemeClr val="lt1"/>
          </a:fontRef>
        </p:style>
        <p:txBody>
          <a:bodyPr lIns="563189" tIns="42672" rIns="477845" bIns="42672" spcCol="1270" anchor="ctr"/>
          <a:lstStyle/>
          <a:p>
            <a:pPr algn="ctr" defTabSz="1422400" eaLnBrk="1" fontAlgn="auto" hangingPunct="1">
              <a:lnSpc>
                <a:spcPct val="90000"/>
              </a:lnSpc>
              <a:spcBef>
                <a:spcPts val="0"/>
              </a:spcBef>
              <a:spcAft>
                <a:spcPct val="35000"/>
              </a:spcAft>
              <a:defRPr/>
            </a:pPr>
            <a:endParaRPr lang="es-CO" sz="3200" b="0" kern="0">
              <a:solidFill>
                <a:sysClr val="window" lastClr="FFFFFF"/>
              </a:solidFill>
              <a:latin typeface="Calibri"/>
              <a:cs typeface="+mn-cs"/>
            </a:endParaRPr>
          </a:p>
        </p:txBody>
      </p:sp>
      <p:sp>
        <p:nvSpPr>
          <p:cNvPr id="20" name="1 Título"/>
          <p:cNvSpPr>
            <a:spLocks noGrp="1"/>
          </p:cNvSpPr>
          <p:nvPr>
            <p:ph type="ctrTitle"/>
          </p:nvPr>
        </p:nvSpPr>
        <p:spPr>
          <a:xfrm>
            <a:off x="293539" y="-166836"/>
            <a:ext cx="8742957" cy="1079569"/>
          </a:xfrm>
        </p:spPr>
        <p:txBody>
          <a:bodyPr/>
          <a:lstStyle/>
          <a:p>
            <a:pPr algn="ctr"/>
            <a:r>
              <a:rPr lang="es-CO" sz="1000" dirty="0">
                <a:effectLst>
                  <a:outerShdw blurRad="38100" dist="38100" dir="2700000" algn="tl">
                    <a:srgbClr val="000000">
                      <a:alpha val="43137"/>
                    </a:srgbClr>
                  </a:outerShdw>
                </a:effectLst>
              </a:rPr>
              <a:t> </a:t>
            </a:r>
            <a:r>
              <a:rPr lang="es-CO" sz="2800" dirty="0">
                <a:effectLst>
                  <a:outerShdw blurRad="38100" dist="38100" dir="2700000" algn="tl">
                    <a:srgbClr val="000000">
                      <a:alpha val="43137"/>
                    </a:srgbClr>
                  </a:outerShdw>
                </a:effectLst>
              </a:rPr>
              <a:t>   </a:t>
            </a:r>
            <a:br>
              <a:rPr lang="es-CO" sz="2800" dirty="0">
                <a:effectLst>
                  <a:outerShdw blurRad="38100" dist="38100" dir="2700000" algn="tl">
                    <a:srgbClr val="000000">
                      <a:alpha val="43137"/>
                    </a:srgbClr>
                  </a:outerShdw>
                </a:effectLst>
              </a:rPr>
            </a:br>
            <a:r>
              <a:rPr lang="es-CO" sz="2800" dirty="0">
                <a:effectLst>
                  <a:outerShdw blurRad="38100" dist="38100" dir="2700000" algn="tl">
                    <a:srgbClr val="000000">
                      <a:alpha val="43137"/>
                    </a:srgbClr>
                  </a:outerShdw>
                </a:effectLst>
              </a:rPr>
              <a:t>CRONOGRAMA PARA LAS ENTIDADES DE GOBIERNO</a:t>
            </a:r>
          </a:p>
        </p:txBody>
      </p:sp>
      <p:sp>
        <p:nvSpPr>
          <p:cNvPr id="21" name="20 Rectángulo"/>
          <p:cNvSpPr/>
          <p:nvPr/>
        </p:nvSpPr>
        <p:spPr>
          <a:xfrm rot="10800000" flipV="1">
            <a:off x="744909" y="1767384"/>
            <a:ext cx="874762" cy="3898428"/>
          </a:xfrm>
          <a:prstGeom prst="rect">
            <a:avLst/>
          </a:prstGeom>
          <a:gradFill>
            <a:gsLst>
              <a:gs pos="0">
                <a:srgbClr val="E6DCAC"/>
              </a:gs>
              <a:gs pos="57000">
                <a:srgbClr val="E6D78A"/>
              </a:gs>
              <a:gs pos="43000">
                <a:srgbClr val="C7AC4C"/>
              </a:gs>
              <a:gs pos="75000">
                <a:srgbClr val="E6D78A"/>
              </a:gs>
              <a:gs pos="90000">
                <a:srgbClr val="C7AC4C"/>
              </a:gs>
              <a:gs pos="100000">
                <a:srgbClr val="E6DCAC"/>
              </a:gs>
            </a:gsLst>
            <a:lin ang="2700000" scaled="0"/>
          </a:gradFill>
          <a:ln w="25400" cap="flat" cmpd="sng" algn="ctr">
            <a:solidFill>
              <a:schemeClr val="accent2">
                <a:lumMod val="50000"/>
              </a:schemeClr>
            </a:solidFill>
            <a:prstDash val="solid"/>
          </a:ln>
          <a:effectLst/>
        </p:spPr>
        <p:txBody>
          <a:bodyPr lIns="575940" tIns="43638" rIns="488664" bIns="43638" spcCol="1298" anchor="ctr"/>
          <a:lstStyle/>
          <a:p>
            <a:pPr algn="ctr" defTabSz="1454603" eaLnBrk="1" fontAlgn="auto" hangingPunct="1">
              <a:lnSpc>
                <a:spcPct val="90000"/>
              </a:lnSpc>
              <a:spcBef>
                <a:spcPts val="0"/>
              </a:spcBef>
              <a:spcAft>
                <a:spcPct val="35000"/>
              </a:spcAft>
              <a:defRPr/>
            </a:pPr>
            <a:r>
              <a:rPr lang="es-CO" sz="1600" b="1" kern="0" dirty="0">
                <a:solidFill>
                  <a:sysClr val="window" lastClr="FFFFFF"/>
                </a:solidFill>
                <a:effectLst>
                  <a:outerShdw blurRad="38100" dist="38100" dir="2700000" algn="tl">
                    <a:srgbClr val="000000">
                      <a:alpha val="43137"/>
                    </a:srgbClr>
                  </a:outerShdw>
                </a:effectLst>
                <a:latin typeface="Calibri"/>
                <a:cs typeface="+mn-cs"/>
              </a:rPr>
              <a:t> </a:t>
            </a:r>
            <a:r>
              <a:rPr lang="es-CO" sz="1600" b="1" kern="0" dirty="0">
                <a:effectLst>
                  <a:outerShdw blurRad="38100" dist="38100" dir="2700000" algn="tl">
                    <a:srgbClr val="000000">
                      <a:alpha val="43137"/>
                    </a:srgbClr>
                  </a:outerShdw>
                </a:effectLst>
                <a:latin typeface="Calibri"/>
                <a:cs typeface="+mn-cs"/>
              </a:rPr>
              <a:t>MARCO  </a:t>
            </a:r>
          </a:p>
          <a:p>
            <a:pPr algn="ctr" defTabSz="1454603" eaLnBrk="1" fontAlgn="auto" hangingPunct="1">
              <a:lnSpc>
                <a:spcPct val="90000"/>
              </a:lnSpc>
              <a:spcBef>
                <a:spcPts val="0"/>
              </a:spcBef>
              <a:spcAft>
                <a:spcPct val="35000"/>
              </a:spcAft>
              <a:defRPr/>
            </a:pPr>
            <a:endParaRPr lang="es-CO" sz="1600" b="1" kern="0" dirty="0">
              <a:effectLst>
                <a:outerShdw blurRad="38100" dist="38100" dir="2700000" algn="tl">
                  <a:srgbClr val="000000">
                    <a:alpha val="43137"/>
                  </a:srgbClr>
                </a:outerShdw>
              </a:effectLst>
              <a:latin typeface="Calibri"/>
              <a:cs typeface="+mn-cs"/>
            </a:endParaRPr>
          </a:p>
          <a:p>
            <a:pPr algn="ctr" defTabSz="1454603" eaLnBrk="1" fontAlgn="auto" hangingPunct="1">
              <a:lnSpc>
                <a:spcPct val="90000"/>
              </a:lnSpc>
              <a:spcBef>
                <a:spcPts val="0"/>
              </a:spcBef>
              <a:spcAft>
                <a:spcPct val="35000"/>
              </a:spcAft>
              <a:defRPr/>
            </a:pPr>
            <a:r>
              <a:rPr lang="es-CO" sz="1600" b="1" kern="0" dirty="0">
                <a:effectLst>
                  <a:outerShdw blurRad="38100" dist="38100" dir="2700000" algn="tl">
                    <a:srgbClr val="000000">
                      <a:alpha val="43137"/>
                    </a:srgbClr>
                  </a:outerShdw>
                </a:effectLst>
                <a:latin typeface="Calibri"/>
                <a:cs typeface="+mn-cs"/>
              </a:rPr>
              <a:t>NORMARIVO</a:t>
            </a:r>
          </a:p>
          <a:p>
            <a:pPr algn="ctr" defTabSz="1454603" eaLnBrk="1" fontAlgn="auto" hangingPunct="1">
              <a:lnSpc>
                <a:spcPct val="90000"/>
              </a:lnSpc>
              <a:spcBef>
                <a:spcPts val="0"/>
              </a:spcBef>
              <a:spcAft>
                <a:spcPct val="35000"/>
              </a:spcAft>
              <a:defRPr/>
            </a:pPr>
            <a:endParaRPr lang="es-CO" sz="1600" b="1" kern="0" dirty="0">
              <a:solidFill>
                <a:sysClr val="window" lastClr="FFFFFF"/>
              </a:solidFill>
              <a:effectLst>
                <a:outerShdw blurRad="38100" dist="38100" dir="2700000" algn="tl">
                  <a:srgbClr val="000000">
                    <a:alpha val="43137"/>
                  </a:srgbClr>
                </a:outerShdw>
              </a:effectLst>
              <a:latin typeface="Calibri"/>
              <a:cs typeface="+mn-cs"/>
            </a:endParaRPr>
          </a:p>
        </p:txBody>
      </p:sp>
      <p:sp>
        <p:nvSpPr>
          <p:cNvPr id="22" name="21 Flecha izquierda y derecha"/>
          <p:cNvSpPr/>
          <p:nvPr/>
        </p:nvSpPr>
        <p:spPr>
          <a:xfrm>
            <a:off x="2195736" y="2209428"/>
            <a:ext cx="3096344" cy="359833"/>
          </a:xfrm>
          <a:prstGeom prst="leftRightArrow">
            <a:avLst/>
          </a:prstGeom>
          <a:gradFill>
            <a:gsLst>
              <a:gs pos="0">
                <a:srgbClr val="FFC000"/>
              </a:gs>
              <a:gs pos="80000">
                <a:schemeClr val="accent5">
                  <a:shade val="93000"/>
                  <a:satMod val="130000"/>
                </a:schemeClr>
              </a:gs>
              <a:gs pos="100000">
                <a:schemeClr val="accent5">
                  <a:shade val="94000"/>
                  <a:satMod val="135000"/>
                </a:schemeClr>
              </a:gs>
            </a:gsLst>
          </a:gradFill>
          <a:ln>
            <a:solidFill>
              <a:srgbClr val="002060"/>
            </a:solidFill>
          </a:ln>
        </p:spPr>
        <p:style>
          <a:lnRef idx="0">
            <a:schemeClr val="accent5"/>
          </a:lnRef>
          <a:fillRef idx="3">
            <a:schemeClr val="accent5"/>
          </a:fillRef>
          <a:effectRef idx="3">
            <a:schemeClr val="accent5"/>
          </a:effectRef>
          <a:fontRef idx="minor">
            <a:schemeClr val="lt1"/>
          </a:fontRef>
        </p:style>
        <p:txBody>
          <a:bodyPr lIns="563189" tIns="42672" rIns="477845" bIns="42672" spcCol="1270" anchor="ctr"/>
          <a:lstStyle/>
          <a:p>
            <a:pPr algn="ctr" defTabSz="1422400" eaLnBrk="1" fontAlgn="auto" hangingPunct="1">
              <a:lnSpc>
                <a:spcPct val="90000"/>
              </a:lnSpc>
              <a:spcBef>
                <a:spcPts val="0"/>
              </a:spcBef>
              <a:spcAft>
                <a:spcPct val="35000"/>
              </a:spcAft>
              <a:defRPr/>
            </a:pPr>
            <a:endParaRPr lang="es-CO" sz="3200" b="0" kern="0">
              <a:solidFill>
                <a:sysClr val="window" lastClr="FFFFFF"/>
              </a:solidFill>
              <a:latin typeface="Calibri"/>
              <a:cs typeface="+mn-cs"/>
            </a:endParaRPr>
          </a:p>
        </p:txBody>
      </p:sp>
    </p:spTree>
    <p:extLst>
      <p:ext uri="{BB962C8B-B14F-4D97-AF65-F5344CB8AC3E}">
        <p14:creationId xmlns:p14="http://schemas.microsoft.com/office/powerpoint/2010/main" val="11363770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pPr>
              <a:defRPr/>
            </a:pPr>
            <a:fld id="{8A025F99-1DAF-4D1C-906F-3757E7DA4970}" type="slidenum">
              <a:rPr lang="es-ES_tradnl" smtClean="0"/>
              <a:pPr>
                <a:defRPr/>
              </a:pPr>
              <a:t>28</a:t>
            </a:fld>
            <a:endParaRPr lang="es-ES_tradnl" dirty="0"/>
          </a:p>
        </p:txBody>
      </p:sp>
      <p:sp>
        <p:nvSpPr>
          <p:cNvPr id="6" name="2 Rectángulo"/>
          <p:cNvSpPr/>
          <p:nvPr/>
        </p:nvSpPr>
        <p:spPr>
          <a:xfrm>
            <a:off x="971600" y="1592590"/>
            <a:ext cx="3005800" cy="1025090"/>
          </a:xfrm>
          <a:prstGeom prst="rect">
            <a:avLst/>
          </a:prstGeom>
          <a:solidFill>
            <a:srgbClr val="C0504D">
              <a:hueOff val="0"/>
              <a:satOff val="0"/>
              <a:lumOff val="0"/>
              <a:alphaOff val="0"/>
            </a:srgbClr>
          </a:solidFill>
          <a:ln w="25400" cap="flat" cmpd="sng" algn="ctr">
            <a:solidFill>
              <a:schemeClr val="tx1"/>
            </a:solidFill>
            <a:prstDash val="solid"/>
          </a:ln>
          <a:effectLst>
            <a:glow rad="139700">
              <a:schemeClr val="accent4">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r>
              <a:rPr lang="es-CO" sz="2333" b="1" kern="0" dirty="0">
                <a:solidFill>
                  <a:sysClr val="window" lastClr="FFFFFF"/>
                </a:solidFill>
                <a:latin typeface="Calibri"/>
                <a:cs typeface="+mn-cs"/>
              </a:rPr>
              <a:t>PERÍODO DE PREPARACIÓN OBLIGATORIA</a:t>
            </a:r>
          </a:p>
        </p:txBody>
      </p:sp>
      <p:sp>
        <p:nvSpPr>
          <p:cNvPr id="7" name="3 Rectángulo"/>
          <p:cNvSpPr/>
          <p:nvPr/>
        </p:nvSpPr>
        <p:spPr>
          <a:xfrm>
            <a:off x="5052054" y="1466285"/>
            <a:ext cx="3180353" cy="1103183"/>
          </a:xfrm>
          <a:prstGeom prst="rect">
            <a:avLst/>
          </a:prstGeom>
          <a:solidFill>
            <a:srgbClr val="C0504D">
              <a:hueOff val="2340759"/>
              <a:satOff val="-2919"/>
              <a:lumOff val="686"/>
              <a:alphaOff val="0"/>
            </a:srgbClr>
          </a:solidFill>
          <a:ln w="25400" cap="flat" cmpd="sng" algn="ctr">
            <a:solidFill>
              <a:schemeClr val="tx1"/>
            </a:solidFill>
            <a:prstDash val="solid"/>
          </a:ln>
          <a:effectLst>
            <a:glow rad="101600">
              <a:schemeClr val="accent4">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r>
              <a:rPr lang="es-CO" sz="2333" b="1" kern="0" dirty="0">
                <a:solidFill>
                  <a:sysClr val="window" lastClr="FFFFFF"/>
                </a:solidFill>
                <a:latin typeface="Calibri"/>
              </a:rPr>
              <a:t>PERÍODO DE APLICACION </a:t>
            </a:r>
          </a:p>
        </p:txBody>
      </p:sp>
      <p:sp>
        <p:nvSpPr>
          <p:cNvPr id="8" name="8 CuadroTexto"/>
          <p:cNvSpPr txBox="1">
            <a:spLocks noChangeArrowheads="1"/>
          </p:cNvSpPr>
          <p:nvPr/>
        </p:nvSpPr>
        <p:spPr bwMode="auto">
          <a:xfrm>
            <a:off x="1331640" y="1001097"/>
            <a:ext cx="2297927"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s-CO" altLang="es-CO" sz="2667" b="1" dirty="0">
                <a:effectLst>
                  <a:outerShdw blurRad="38100" dist="38100" dir="2700000" algn="tl">
                    <a:srgbClr val="000000">
                      <a:alpha val="43137"/>
                    </a:srgbClr>
                  </a:outerShdw>
                </a:effectLst>
                <a:latin typeface="Century Gothic" pitchFamily="34" charset="0"/>
              </a:rPr>
              <a:t>2015  y  2016</a:t>
            </a:r>
          </a:p>
        </p:txBody>
      </p:sp>
      <p:sp>
        <p:nvSpPr>
          <p:cNvPr id="9" name="9 CuadroTexto"/>
          <p:cNvSpPr txBox="1">
            <a:spLocks noChangeArrowheads="1"/>
          </p:cNvSpPr>
          <p:nvPr/>
        </p:nvSpPr>
        <p:spPr bwMode="auto">
          <a:xfrm>
            <a:off x="5836977" y="986582"/>
            <a:ext cx="1379803"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s-CO" altLang="es-CO" sz="2667" b="1" dirty="0">
                <a:effectLst>
                  <a:outerShdw blurRad="38100" dist="38100" dir="2700000" algn="tl">
                    <a:srgbClr val="000000">
                      <a:alpha val="43137"/>
                    </a:srgbClr>
                  </a:outerShdw>
                </a:effectLst>
                <a:latin typeface="Century Gothic" pitchFamily="34" charset="0"/>
              </a:rPr>
              <a:t>2 0 1 7</a:t>
            </a:r>
          </a:p>
        </p:txBody>
      </p:sp>
      <p:sp>
        <p:nvSpPr>
          <p:cNvPr id="10" name="12 Rectángulo"/>
          <p:cNvSpPr>
            <a:spLocks noChangeArrowheads="1"/>
          </p:cNvSpPr>
          <p:nvPr/>
        </p:nvSpPr>
        <p:spPr bwMode="auto">
          <a:xfrm>
            <a:off x="4932041" y="3001516"/>
            <a:ext cx="3300366" cy="2605393"/>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002060"/>
            </a:solidFill>
            <a:prstDash val="solid"/>
            <a:headEnd/>
            <a:tailEnd/>
          </a:ln>
          <a:effectLst>
            <a:glow rad="63500">
              <a:schemeClr val="accent6">
                <a:satMod val="175000"/>
                <a:alpha val="40000"/>
              </a:schemeClr>
            </a:glow>
            <a:outerShdw blurRad="40000" dist="20000" dir="5400000" rotWithShape="0">
              <a:srgbClr val="000000">
                <a:alpha val="38000"/>
              </a:srgbClr>
            </a:outerShdw>
          </a:effectLst>
        </p:spPr>
        <p:txBody>
          <a:bodyPr wrap="square">
            <a:spAutoFit/>
          </a:bodyPr>
          <a:lstStyle/>
          <a:p>
            <a:pPr marL="380985" indent="-380985" fontAlgn="auto">
              <a:spcBef>
                <a:spcPts val="0"/>
              </a:spcBef>
              <a:spcAft>
                <a:spcPts val="0"/>
              </a:spcAft>
              <a:buAutoNum type="arabicPeriod"/>
              <a:defRPr/>
            </a:pPr>
            <a:r>
              <a:rPr lang="es-ES" sz="2333" b="1" kern="0" dirty="0">
                <a:solidFill>
                  <a:sysClr val="windowText" lastClr="000000"/>
                </a:solidFill>
                <a:latin typeface="Calibri"/>
              </a:rPr>
              <a:t>Enero 1: Preparación del estado de situación financiera de apertura</a:t>
            </a:r>
            <a:r>
              <a:rPr lang="es-CO" sz="2333" b="1" kern="0" dirty="0">
                <a:solidFill>
                  <a:sysClr val="windowText" lastClr="000000"/>
                </a:solidFill>
                <a:latin typeface="Calibri"/>
              </a:rPr>
              <a:t>.</a:t>
            </a:r>
          </a:p>
          <a:p>
            <a:pPr marL="380985" indent="-380985" fontAlgn="auto">
              <a:spcBef>
                <a:spcPts val="0"/>
              </a:spcBef>
              <a:spcAft>
                <a:spcPts val="0"/>
              </a:spcAft>
              <a:buAutoNum type="arabicPeriod"/>
              <a:defRPr/>
            </a:pPr>
            <a:r>
              <a:rPr lang="es-CO" sz="2333" b="1" kern="0" dirty="0">
                <a:solidFill>
                  <a:sysClr val="windowText" lastClr="000000"/>
                </a:solidFill>
                <a:latin typeface="Calibri"/>
              </a:rPr>
              <a:t>Aplicación del marco normativo</a:t>
            </a:r>
          </a:p>
          <a:p>
            <a:pPr fontAlgn="auto">
              <a:spcBef>
                <a:spcPts val="0"/>
              </a:spcBef>
              <a:spcAft>
                <a:spcPts val="0"/>
              </a:spcAft>
              <a:defRPr/>
            </a:pPr>
            <a:endParaRPr lang="es-ES" sz="2333" b="1" kern="0" dirty="0">
              <a:solidFill>
                <a:sysClr val="windowText" lastClr="000000"/>
              </a:solidFill>
              <a:latin typeface="Calibri"/>
            </a:endParaRPr>
          </a:p>
        </p:txBody>
      </p:sp>
      <p:sp>
        <p:nvSpPr>
          <p:cNvPr id="11" name="20 CuadroTexto"/>
          <p:cNvSpPr txBox="1">
            <a:spLocks noChangeArrowheads="1"/>
          </p:cNvSpPr>
          <p:nvPr/>
        </p:nvSpPr>
        <p:spPr bwMode="auto">
          <a:xfrm>
            <a:off x="911593" y="3145532"/>
            <a:ext cx="3240360" cy="2246384"/>
          </a:xfrm>
          <a:prstGeom prst="rect">
            <a:avLst/>
          </a:prstGeom>
          <a:gradFill rotWithShape="1">
            <a:gsLst>
              <a:gs pos="0">
                <a:srgbClr val="C0504D">
                  <a:lumMod val="20000"/>
                  <a:lumOff val="80000"/>
                </a:srgbClr>
              </a:gs>
              <a:gs pos="35000">
                <a:srgbClr val="C0504D">
                  <a:tint val="37000"/>
                  <a:satMod val="300000"/>
                </a:srgbClr>
              </a:gs>
              <a:gs pos="100000">
                <a:srgbClr val="C0504D">
                  <a:tint val="15000"/>
                  <a:satMod val="350000"/>
                </a:srgbClr>
              </a:gs>
            </a:gsLst>
            <a:lin ang="16200000" scaled="1"/>
          </a:gradFill>
          <a:ln w="9525" cap="flat" cmpd="sng" algn="ctr">
            <a:solidFill>
              <a:srgbClr val="002060"/>
            </a:solidFill>
            <a:prstDash val="solid"/>
            <a:headEnd/>
            <a:tailEnd/>
          </a:ln>
          <a:effectLst>
            <a:glow rad="63500">
              <a:schemeClr val="accent6">
                <a:satMod val="175000"/>
                <a:alpha val="40000"/>
              </a:schemeClr>
            </a:glow>
            <a:outerShdw blurRad="40000" dist="20000" dir="5400000" rotWithShape="0">
              <a:srgbClr val="000000">
                <a:alpha val="38000"/>
              </a:srgbClr>
            </a:outerShdw>
          </a:effec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eaLnBrk="1" fontAlgn="auto" hangingPunct="1">
              <a:spcBef>
                <a:spcPts val="0"/>
              </a:spcBef>
              <a:spcAft>
                <a:spcPts val="0"/>
              </a:spcAft>
              <a:defRPr/>
            </a:pPr>
            <a:r>
              <a:rPr lang="es-CO" sz="2333" kern="0" dirty="0">
                <a:solidFill>
                  <a:sysClr val="windowText" lastClr="000000"/>
                </a:solidFill>
                <a:latin typeface="Calibri" pitchFamily="34" charset="0"/>
              </a:rPr>
              <a:t>Actividades de preparación para la elaboración del balance de apertura y para la a aplicación del nuevo marco normativo</a:t>
            </a:r>
          </a:p>
        </p:txBody>
      </p:sp>
      <p:sp>
        <p:nvSpPr>
          <p:cNvPr id="12" name="8 Flecha derecha"/>
          <p:cNvSpPr/>
          <p:nvPr/>
        </p:nvSpPr>
        <p:spPr>
          <a:xfrm>
            <a:off x="4151953" y="1858657"/>
            <a:ext cx="720080" cy="338770"/>
          </a:xfrm>
          <a:prstGeom prst="rightArrow">
            <a:avLst/>
          </a:prstGeom>
          <a:solidFill>
            <a:schemeClr val="tx1"/>
          </a:solidFill>
          <a:ln>
            <a:solidFill>
              <a:srgbClr val="FFFF00"/>
            </a:solidFill>
          </a:ln>
          <a:effectLst>
            <a:glow rad="635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s-CO" sz="1917" kern="0">
              <a:solidFill>
                <a:sysClr val="window" lastClr="FFFFFF"/>
              </a:solidFill>
              <a:latin typeface="Calibri"/>
            </a:endParaRPr>
          </a:p>
        </p:txBody>
      </p:sp>
      <p:sp>
        <p:nvSpPr>
          <p:cNvPr id="13" name="9 Flecha izquierda y derecha"/>
          <p:cNvSpPr/>
          <p:nvPr/>
        </p:nvSpPr>
        <p:spPr>
          <a:xfrm>
            <a:off x="1091614" y="2684442"/>
            <a:ext cx="2760307" cy="413085"/>
          </a:xfrm>
          <a:prstGeom prst="leftRightArrow">
            <a:avLst/>
          </a:prstGeom>
          <a:solidFill>
            <a:srgbClr val="C0504D">
              <a:hueOff val="0"/>
              <a:satOff val="0"/>
              <a:lumOff val="0"/>
              <a:alphaOff val="0"/>
            </a:srgbClr>
          </a:solidFill>
          <a:ln w="25400" cap="flat" cmpd="sng" algn="ctr">
            <a:solidFill>
              <a:schemeClr val="tx1"/>
            </a:solidFill>
            <a:prstDash val="solid"/>
          </a:ln>
          <a:effectLst>
            <a:glow rad="63500">
              <a:schemeClr val="accent6">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endParaRPr lang="es-CO" sz="2667" kern="0">
              <a:solidFill>
                <a:sysClr val="window" lastClr="FFFFFF"/>
              </a:solidFill>
              <a:latin typeface="Calibri"/>
              <a:cs typeface="+mn-cs"/>
            </a:endParaRPr>
          </a:p>
        </p:txBody>
      </p:sp>
      <p:sp>
        <p:nvSpPr>
          <p:cNvPr id="14" name="10 Flecha izquierda y derecha"/>
          <p:cNvSpPr/>
          <p:nvPr/>
        </p:nvSpPr>
        <p:spPr>
          <a:xfrm>
            <a:off x="5232073" y="2641476"/>
            <a:ext cx="2760307" cy="359833"/>
          </a:xfrm>
          <a:prstGeom prst="leftRightArrow">
            <a:avLst/>
          </a:prstGeom>
          <a:solidFill>
            <a:srgbClr val="C0504D">
              <a:hueOff val="2340759"/>
              <a:satOff val="-2919"/>
              <a:lumOff val="686"/>
              <a:alphaOff val="0"/>
            </a:srgbClr>
          </a:solidFill>
          <a:ln w="25400" cap="flat" cmpd="sng" algn="ctr">
            <a:solidFill>
              <a:schemeClr val="tx1"/>
            </a:solidFill>
            <a:prstDash val="solid"/>
          </a:ln>
          <a:effectLst>
            <a:glow rad="63500">
              <a:schemeClr val="accent6">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endParaRPr lang="es-CO" sz="2667" kern="0">
              <a:solidFill>
                <a:sysClr val="window" lastClr="FFFFFF"/>
              </a:solidFill>
              <a:latin typeface="Calibri"/>
              <a:cs typeface="+mn-cs"/>
            </a:endParaRPr>
          </a:p>
        </p:txBody>
      </p:sp>
      <p:sp>
        <p:nvSpPr>
          <p:cNvPr id="15" name="Rectángulo 14"/>
          <p:cNvSpPr/>
          <p:nvPr/>
        </p:nvSpPr>
        <p:spPr>
          <a:xfrm>
            <a:off x="1151620" y="-22820"/>
            <a:ext cx="7080787" cy="964238"/>
          </a:xfrm>
          <a:prstGeom prst="rect">
            <a:avLst/>
          </a:prstGeom>
        </p:spPr>
        <p:txBody>
          <a:bodyPr wrap="square">
            <a:spAutoFit/>
          </a:bodyPr>
          <a:lstStyle/>
          <a:p>
            <a:pPr algn="ctr"/>
            <a:r>
              <a:rPr lang="es-ES" sz="2833" b="1" dirty="0">
                <a:solidFill>
                  <a:schemeClr val="bg1"/>
                </a:solidFill>
              </a:rPr>
              <a:t>CRONOGRAMA PARA ENTIDADES </a:t>
            </a:r>
          </a:p>
          <a:p>
            <a:pPr algn="ctr"/>
            <a:r>
              <a:rPr lang="es-ES" sz="2833" b="1" dirty="0">
                <a:solidFill>
                  <a:schemeClr val="bg1"/>
                </a:solidFill>
              </a:rPr>
              <a:t>DE GOBIERNO</a:t>
            </a:r>
            <a:endParaRPr lang="es-CO" sz="2833" dirty="0">
              <a:solidFill>
                <a:schemeClr val="bg1"/>
              </a:solidFill>
            </a:endParaRPr>
          </a:p>
        </p:txBody>
      </p:sp>
    </p:spTree>
    <p:extLst>
      <p:ext uri="{BB962C8B-B14F-4D97-AF65-F5344CB8AC3E}">
        <p14:creationId xmlns:p14="http://schemas.microsoft.com/office/powerpoint/2010/main" val="7906718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1)">
                                      <p:cBhvr>
                                        <p:cTn id="21" dur="2000"/>
                                        <p:tgtEl>
                                          <p:spTgt spid="7"/>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heel(1)">
                                      <p:cBhvr>
                                        <p:cTn id="24" dur="2000"/>
                                        <p:tgtEl>
                                          <p:spTgt spid="9"/>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2000"/>
                                        <p:tgtEl>
                                          <p:spTgt spid="10"/>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heel(1)">
                                      <p:cBhvr>
                                        <p:cTn id="30" dur="2000"/>
                                        <p:tgtEl>
                                          <p:spTgt spid="12"/>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heel(1)">
                                      <p:cBhvr>
                                        <p:cTn id="3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animBg="1"/>
      <p:bldP spid="11" grpId="0" animBg="1"/>
      <p:bldP spid="12" grpId="0" animBg="1"/>
      <p:bldP spid="13" grpId="0"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ctrTitle"/>
          </p:nvPr>
        </p:nvSpPr>
        <p:spPr>
          <a:prstGeom prst="rect">
            <a:avLst/>
          </a:prstGeom>
        </p:spPr>
        <p:txBody>
          <a:bodyPr>
            <a:normAutofit/>
          </a:bodyPr>
          <a:lstStyle/>
          <a:p>
            <a:pPr marL="342900" indent="-342900" eaLnBrk="1" fontAlgn="auto" hangingPunct="1">
              <a:spcBef>
                <a:spcPts val="0"/>
              </a:spcBef>
              <a:spcAft>
                <a:spcPts val="0"/>
              </a:spcAft>
              <a:defRPr/>
            </a:pPr>
            <a:r>
              <a:rPr sz="3200" b="1" kern="0" dirty="0">
                <a:ln>
                  <a:noFill/>
                </a:ln>
                <a:solidFill>
                  <a:srgbClr val="1F497D"/>
                </a:solidFill>
              </a:rPr>
              <a:t> </a:t>
            </a:r>
            <a:endParaRPr lang="es-CO" sz="3000" b="1" kern="0" dirty="0">
              <a:ln>
                <a:noFill/>
              </a:ln>
              <a:solidFill>
                <a:srgbClr val="1F497D"/>
              </a:solidFill>
              <a:effectLst>
                <a:outerShdw blurRad="38100" dist="38100" dir="2700000" algn="tl">
                  <a:srgbClr val="000000"/>
                </a:outerShdw>
              </a:effectLst>
              <a:cs typeface="Arial" charset="0"/>
            </a:endParaRPr>
          </a:p>
        </p:txBody>
      </p:sp>
      <p:sp>
        <p:nvSpPr>
          <p:cNvPr id="10" name="1 Título"/>
          <p:cNvSpPr txBox="1">
            <a:spLocks/>
          </p:cNvSpPr>
          <p:nvPr/>
        </p:nvSpPr>
        <p:spPr>
          <a:xfrm>
            <a:off x="150218" y="-22820"/>
            <a:ext cx="8742957" cy="1079569"/>
          </a:xfrm>
          <a:prstGeom prst="rect">
            <a:avLst/>
          </a:prstGeom>
        </p:spPr>
        <p:txBody>
          <a:bodyPr anchor="ct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algn="ctr"/>
            <a:r>
              <a:rPr lang="es-CO" sz="2800" kern="0" dirty="0">
                <a:effectLst>
                  <a:outerShdw blurRad="38100" dist="38100" dir="2700000" algn="tl">
                    <a:srgbClr val="000000">
                      <a:alpha val="43137"/>
                    </a:srgbClr>
                  </a:outerShdw>
                </a:effectLst>
              </a:rPr>
              <a:t>PERSPECTIVAS DE LA REGULACIÓN CONTABLE PÚBLICA  </a:t>
            </a:r>
          </a:p>
        </p:txBody>
      </p:sp>
      <p:graphicFrame>
        <p:nvGraphicFramePr>
          <p:cNvPr id="4" name="3 Diagrama"/>
          <p:cNvGraphicFramePr/>
          <p:nvPr>
            <p:extLst>
              <p:ext uri="{D42A27DB-BD31-4B8C-83A1-F6EECF244321}">
                <p14:modId xmlns:p14="http://schemas.microsoft.com/office/powerpoint/2010/main" val="4086906674"/>
              </p:ext>
            </p:extLst>
          </p:nvPr>
        </p:nvGraphicFramePr>
        <p:xfrm>
          <a:off x="222573" y="1129308"/>
          <a:ext cx="859824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3 Marcador de número de diapositiva"/>
          <p:cNvSpPr txBox="1">
            <a:spLocks/>
          </p:cNvSpPr>
          <p:nvPr/>
        </p:nvSpPr>
        <p:spPr>
          <a:xfrm>
            <a:off x="125413" y="5387975"/>
            <a:ext cx="1905000" cy="269875"/>
          </a:xfrm>
          <a:prstGeom prst="rect">
            <a:avLst/>
          </a:prstGeom>
        </p:spPr>
        <p:txBody>
          <a:bodyPr/>
          <a:lstStyle>
            <a:defPPr>
              <a:defRPr lang="es-ES_tradnl"/>
            </a:defPPr>
            <a:lvl1pPr algn="l" rtl="0" fontAlgn="base">
              <a:spcBef>
                <a:spcPct val="0"/>
              </a:spcBef>
              <a:spcAft>
                <a:spcPct val="0"/>
              </a:spcAft>
              <a:defRPr sz="2300" kern="1200">
                <a:solidFill>
                  <a:schemeClr val="tx1"/>
                </a:solidFill>
                <a:latin typeface="Arial Narrow" pitchFamily="34" charset="0"/>
                <a:ea typeface="+mn-ea"/>
                <a:cs typeface="Arial" charset="0"/>
              </a:defRPr>
            </a:lvl1pPr>
            <a:lvl2pPr marL="457200" algn="l" rtl="0" fontAlgn="base">
              <a:spcBef>
                <a:spcPct val="0"/>
              </a:spcBef>
              <a:spcAft>
                <a:spcPct val="0"/>
              </a:spcAft>
              <a:defRPr sz="2300" kern="1200">
                <a:solidFill>
                  <a:schemeClr val="tx1"/>
                </a:solidFill>
                <a:latin typeface="Arial Narrow" pitchFamily="34" charset="0"/>
                <a:ea typeface="+mn-ea"/>
                <a:cs typeface="Arial" charset="0"/>
              </a:defRPr>
            </a:lvl2pPr>
            <a:lvl3pPr marL="914400" algn="l" rtl="0" fontAlgn="base">
              <a:spcBef>
                <a:spcPct val="0"/>
              </a:spcBef>
              <a:spcAft>
                <a:spcPct val="0"/>
              </a:spcAft>
              <a:defRPr sz="2300" kern="1200">
                <a:solidFill>
                  <a:schemeClr val="tx1"/>
                </a:solidFill>
                <a:latin typeface="Arial Narrow" pitchFamily="34" charset="0"/>
                <a:ea typeface="+mn-ea"/>
                <a:cs typeface="Arial" charset="0"/>
              </a:defRPr>
            </a:lvl3pPr>
            <a:lvl4pPr marL="1371600" algn="l" rtl="0" fontAlgn="base">
              <a:spcBef>
                <a:spcPct val="0"/>
              </a:spcBef>
              <a:spcAft>
                <a:spcPct val="0"/>
              </a:spcAft>
              <a:defRPr sz="2300" kern="1200">
                <a:solidFill>
                  <a:schemeClr val="tx1"/>
                </a:solidFill>
                <a:latin typeface="Arial Narrow" pitchFamily="34" charset="0"/>
                <a:ea typeface="+mn-ea"/>
                <a:cs typeface="Arial" charset="0"/>
              </a:defRPr>
            </a:lvl4pPr>
            <a:lvl5pPr marL="1828800" algn="l" rtl="0" fontAlgn="base">
              <a:spcBef>
                <a:spcPct val="0"/>
              </a:spcBef>
              <a:spcAft>
                <a:spcPct val="0"/>
              </a:spcAft>
              <a:defRPr sz="2300" kern="1200">
                <a:solidFill>
                  <a:schemeClr val="tx1"/>
                </a:solidFill>
                <a:latin typeface="Arial Narrow" pitchFamily="34" charset="0"/>
                <a:ea typeface="+mn-ea"/>
                <a:cs typeface="Arial" charset="0"/>
              </a:defRPr>
            </a:lvl5pPr>
            <a:lvl6pPr marL="2286000" algn="l" defTabSz="914400" rtl="0" eaLnBrk="1" latinLnBrk="0" hangingPunct="1">
              <a:defRPr sz="2300" kern="1200">
                <a:solidFill>
                  <a:schemeClr val="tx1"/>
                </a:solidFill>
                <a:latin typeface="Arial Narrow" pitchFamily="34" charset="0"/>
                <a:ea typeface="+mn-ea"/>
                <a:cs typeface="Arial" charset="0"/>
              </a:defRPr>
            </a:lvl6pPr>
            <a:lvl7pPr marL="2743200" algn="l" defTabSz="914400" rtl="0" eaLnBrk="1" latinLnBrk="0" hangingPunct="1">
              <a:defRPr sz="2300" kern="1200">
                <a:solidFill>
                  <a:schemeClr val="tx1"/>
                </a:solidFill>
                <a:latin typeface="Arial Narrow" pitchFamily="34" charset="0"/>
                <a:ea typeface="+mn-ea"/>
                <a:cs typeface="Arial" charset="0"/>
              </a:defRPr>
            </a:lvl7pPr>
            <a:lvl8pPr marL="3200400" algn="l" defTabSz="914400" rtl="0" eaLnBrk="1" latinLnBrk="0" hangingPunct="1">
              <a:defRPr sz="2300" kern="1200">
                <a:solidFill>
                  <a:schemeClr val="tx1"/>
                </a:solidFill>
                <a:latin typeface="Arial Narrow" pitchFamily="34" charset="0"/>
                <a:ea typeface="+mn-ea"/>
                <a:cs typeface="Arial" charset="0"/>
              </a:defRPr>
            </a:lvl8pPr>
            <a:lvl9pPr marL="3657600" algn="l" defTabSz="914400" rtl="0" eaLnBrk="1" latinLnBrk="0" hangingPunct="1">
              <a:defRPr sz="2300" kern="1200">
                <a:solidFill>
                  <a:schemeClr val="tx1"/>
                </a:solidFill>
                <a:latin typeface="Arial Narrow" pitchFamily="34" charset="0"/>
                <a:ea typeface="+mn-ea"/>
                <a:cs typeface="Arial" charset="0"/>
              </a:defRPr>
            </a:lvl9pPr>
          </a:lstStyle>
          <a:p>
            <a:pPr>
              <a:defRPr/>
            </a:pPr>
            <a:fld id="{953B75A0-CCA2-402A-B187-FB865F01CFF5}" type="slidenum">
              <a:rPr lang="es-ES_tradnl" sz="800" smtClean="0">
                <a:solidFill>
                  <a:srgbClr val="008080"/>
                </a:solidFill>
                <a:latin typeface="+mn-lt"/>
              </a:rPr>
              <a:pPr>
                <a:defRPr/>
              </a:pPr>
              <a:t>29</a:t>
            </a:fld>
            <a:endParaRPr lang="es-ES_tradnl" sz="800" dirty="0">
              <a:solidFill>
                <a:srgbClr val="008080"/>
              </a:solidFill>
              <a:latin typeface="+mn-lt"/>
            </a:endParaRPr>
          </a:p>
        </p:txBody>
      </p:sp>
    </p:spTree>
    <p:extLst>
      <p:ext uri="{BB962C8B-B14F-4D97-AF65-F5344CB8AC3E}">
        <p14:creationId xmlns:p14="http://schemas.microsoft.com/office/powerpoint/2010/main" val="126938628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1 Título"/>
          <p:cNvSpPr>
            <a:spLocks noGrp="1"/>
          </p:cNvSpPr>
          <p:nvPr>
            <p:ph type="ctrTitle"/>
          </p:nvPr>
        </p:nvSpPr>
        <p:spPr bwMode="auto">
          <a:xfrm>
            <a:off x="107504" y="2092854"/>
            <a:ext cx="8928992" cy="1124686"/>
          </a:xfrm>
          <a:prstGeom prst="rect">
            <a:avLst/>
          </a:prstGeom>
        </p:spPr>
        <p:txBody>
          <a:bodyPr/>
          <a:lstStyle/>
          <a:p>
            <a:pPr algn="ctr"/>
            <a:r>
              <a:rPr lang="es-ES" sz="2600" dirty="0">
                <a:cs typeface="Times New Roman" pitchFamily="18" charset="0"/>
              </a:rPr>
              <a:t>AVANCES  EN  LA  IMPLEMENTACIÓN  DE  LA  NORMAS INTERNACIONALES  DE  INFORMACIÓN  FINANCIERA  - NIIF, </a:t>
            </a:r>
            <a:br>
              <a:rPr lang="es-ES" sz="2600" dirty="0">
                <a:cs typeface="Times New Roman" pitchFamily="18" charset="0"/>
              </a:rPr>
            </a:br>
            <a:r>
              <a:rPr lang="es-ES" sz="2600" dirty="0">
                <a:cs typeface="Times New Roman" pitchFamily="18" charset="0"/>
              </a:rPr>
              <a:t>EN  EL  SECTOR  DE  LA  SALUD  EN  COLOMBIA </a:t>
            </a:r>
            <a:br>
              <a:rPr lang="es-ES" sz="2500" dirty="0">
                <a:cs typeface="Times New Roman" pitchFamily="18" charset="0"/>
              </a:rPr>
            </a:br>
            <a:endParaRPr lang="es-ES" sz="3200" cap="all" dirty="0">
              <a:ln w="9000" cmpd="sng">
                <a:solidFill>
                  <a:schemeClr val="accent4">
                    <a:shade val="50000"/>
                    <a:satMod val="120000"/>
                  </a:schemeClr>
                </a:solidFill>
                <a:prstDash val="solid"/>
              </a:ln>
            </a:endParaRPr>
          </a:p>
        </p:txBody>
      </p:sp>
      <p:pic>
        <p:nvPicPr>
          <p:cNvPr id="3" name="2 Imagen"/>
          <p:cNvPicPr/>
          <p:nvPr/>
        </p:nvPicPr>
        <p:blipFill>
          <a:blip r:embed="rId3" cstate="email">
            <a:extLst>
              <a:ext uri="{28A0092B-C50C-407E-A947-70E740481C1C}">
                <a14:useLocalDpi xmlns:a14="http://schemas.microsoft.com/office/drawing/2010/main"/>
              </a:ext>
            </a:extLst>
          </a:blip>
          <a:srcRect/>
          <a:stretch>
            <a:fillRect/>
          </a:stretch>
        </p:blipFill>
        <p:spPr bwMode="auto">
          <a:xfrm>
            <a:off x="6588224" y="0"/>
            <a:ext cx="2555776" cy="2186608"/>
          </a:xfrm>
          <a:prstGeom prst="rect">
            <a:avLst/>
          </a:prstGeom>
          <a:noFill/>
          <a:ln>
            <a:noFill/>
          </a:ln>
        </p:spPr>
      </p:pic>
      <p:sp>
        <p:nvSpPr>
          <p:cNvPr id="2" name="1 CuadroTexto"/>
          <p:cNvSpPr txBox="1"/>
          <p:nvPr/>
        </p:nvSpPr>
        <p:spPr>
          <a:xfrm>
            <a:off x="1691680" y="1331104"/>
            <a:ext cx="4814523" cy="646331"/>
          </a:xfrm>
          <a:prstGeom prst="rect">
            <a:avLst/>
          </a:prstGeom>
          <a:noFill/>
        </p:spPr>
        <p:txBody>
          <a:bodyPr wrap="none" rtlCol="0">
            <a:spAutoFit/>
          </a:bodyPr>
          <a:lstStyle/>
          <a:p>
            <a:r>
              <a:rPr lang="es-CO" sz="3600" b="1" dirty="0">
                <a:latin typeface="Times New Roman" panose="02020603050405020304" pitchFamily="18" charset="0"/>
                <a:cs typeface="Times New Roman" panose="02020603050405020304" pitchFamily="18" charset="0"/>
              </a:rPr>
              <a:t>S  E  M  I  N  A  R  I  O</a:t>
            </a:r>
            <a:r>
              <a:rPr lang="es-CO" sz="3600" dirty="0">
                <a:latin typeface="Times New Roman" panose="02020603050405020304" pitchFamily="18" charset="0"/>
                <a:cs typeface="Times New Roman" panose="02020603050405020304" pitchFamily="18" charset="0"/>
              </a:rPr>
              <a:t> </a:t>
            </a:r>
          </a:p>
        </p:txBody>
      </p:sp>
      <p:sp>
        <p:nvSpPr>
          <p:cNvPr id="4" name="3 Rectángulo"/>
          <p:cNvSpPr/>
          <p:nvPr/>
        </p:nvSpPr>
        <p:spPr bwMode="auto">
          <a:xfrm>
            <a:off x="1403648" y="3671292"/>
            <a:ext cx="5832648" cy="105841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CO" sz="2400" b="1" dirty="0">
                <a:latin typeface="Times New Roman" pitchFamily="18" charset="0"/>
              </a:rPr>
              <a:t>SUPERINTENDENCIA  DE  SALUD</a:t>
            </a:r>
          </a:p>
          <a:p>
            <a:pPr marL="0" marR="0" indent="0" algn="ctr" defTabSz="914400" rtl="0" eaLnBrk="0" fontAlgn="base" latinLnBrk="0" hangingPunct="0">
              <a:lnSpc>
                <a:spcPct val="100000"/>
              </a:lnSpc>
              <a:spcBef>
                <a:spcPct val="0"/>
              </a:spcBef>
              <a:spcAft>
                <a:spcPct val="0"/>
              </a:spcAft>
              <a:buClrTx/>
              <a:buSzTx/>
              <a:buFontTx/>
              <a:buNone/>
              <a:tabLst/>
            </a:pPr>
            <a:r>
              <a:rPr lang="es-CO" sz="2000" dirty="0">
                <a:latin typeface="Times New Roman" pitchFamily="18" charset="0"/>
              </a:rPr>
              <a:t>Bogotá D.C. Febrero 23 </a:t>
            </a:r>
            <a:endParaRPr kumimoji="0" lang="es-CO" sz="2000" b="0" i="0" u="none" strike="noStrike" cap="none" normalizeH="0" baseline="0" dirty="0">
              <a:ln>
                <a:noFill/>
              </a:ln>
              <a:effectLst/>
              <a:latin typeface="Times New Roman" pitchFamily="18" charset="0"/>
            </a:endParaRPr>
          </a:p>
        </p:txBody>
      </p:sp>
    </p:spTree>
    <p:extLst>
      <p:ext uri="{BB962C8B-B14F-4D97-AF65-F5344CB8AC3E}">
        <p14:creationId xmlns:p14="http://schemas.microsoft.com/office/powerpoint/2010/main" val="4014173927"/>
      </p:ext>
    </p:extLst>
  </p:cSld>
  <p:clrMapOvr>
    <a:masterClrMapping/>
  </p:clrMapOvr>
  <p:transition spd="slow">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sz="quarter" idx="17"/>
          </p:nvPr>
        </p:nvSpPr>
        <p:spPr>
          <a:xfrm>
            <a:off x="2411760" y="157427"/>
            <a:ext cx="6552728" cy="4860313"/>
          </a:xfrm>
          <a:blipFill>
            <a:blip r:embed="rId3"/>
            <a:tile tx="0" ty="0" sx="100000" sy="100000" flip="none" algn="tl"/>
          </a:blipFill>
          <a:effectLst>
            <a:outerShdw blurRad="76200" dir="13500000" sy="23000" kx="1200000" algn="br"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anchor="ctr"/>
          <a:lstStyle/>
          <a:p>
            <a:pPr marL="625475" indent="-571500" algn="just">
              <a:lnSpc>
                <a:spcPct val="90000"/>
              </a:lnSpc>
              <a:spcAft>
                <a:spcPct val="35000"/>
              </a:spcAft>
              <a:buSzPct val="90000"/>
              <a:buFontTx/>
              <a:buAutoNum type="arabicPeriod"/>
              <a:defRPr/>
            </a:pPr>
            <a:r>
              <a:rPr lang="es-ES" b="1" dirty="0">
                <a:solidFill>
                  <a:srgbClr val="003300"/>
                </a:solidFill>
                <a:effectLst>
                  <a:outerShdw blurRad="38100" dist="38100" dir="2700000" algn="tl">
                    <a:srgbClr val="000000">
                      <a:alpha val="43137"/>
                    </a:srgbClr>
                  </a:outerShdw>
                </a:effectLst>
                <a:latin typeface="Calibri" pitchFamily="34" charset="0"/>
              </a:rPr>
              <a:t>Ámbito de aplicación de la contabilidad pública</a:t>
            </a:r>
          </a:p>
          <a:p>
            <a:pPr marL="625475" indent="-571500" algn="just">
              <a:lnSpc>
                <a:spcPct val="90000"/>
              </a:lnSpc>
              <a:spcAft>
                <a:spcPct val="35000"/>
              </a:spcAft>
              <a:buSzPct val="90000"/>
              <a:buFontTx/>
              <a:buAutoNum type="arabicPeriod"/>
              <a:defRPr/>
            </a:pPr>
            <a:r>
              <a:rPr lang="es-ES" b="1" dirty="0">
                <a:solidFill>
                  <a:srgbClr val="003300"/>
                </a:solidFill>
                <a:effectLst>
                  <a:outerShdw blurRad="38100" dist="38100" dir="2700000" algn="tl">
                    <a:srgbClr val="000000">
                      <a:alpha val="43137"/>
                    </a:srgbClr>
                  </a:outerShdw>
                </a:effectLst>
                <a:latin typeface="Calibri" pitchFamily="34" charset="0"/>
              </a:rPr>
              <a:t>Política de regulación contable pública y nueva estructura del Régimen de Contabilidad Pública</a:t>
            </a:r>
          </a:p>
          <a:p>
            <a:pPr marL="625475" indent="-571500" algn="just">
              <a:lnSpc>
                <a:spcPct val="90000"/>
              </a:lnSpc>
              <a:spcAft>
                <a:spcPct val="35000"/>
              </a:spcAft>
              <a:buSzPct val="90000"/>
              <a:buFontTx/>
              <a:buAutoNum type="arabicPeriod"/>
              <a:defRPr/>
            </a:pPr>
            <a:r>
              <a:rPr lang="es-ES" b="1" dirty="0">
                <a:solidFill>
                  <a:srgbClr val="003300"/>
                </a:solidFill>
                <a:effectLst>
                  <a:outerShdw blurRad="38100" dist="38100" dir="2700000" algn="tl">
                    <a:srgbClr val="000000">
                      <a:alpha val="43137"/>
                    </a:srgbClr>
                  </a:outerShdw>
                </a:effectLst>
                <a:latin typeface="Calibri" pitchFamily="34" charset="0"/>
              </a:rPr>
              <a:t>Perspectivas de la regulación contable pública</a:t>
            </a:r>
          </a:p>
        </p:txBody>
      </p:sp>
      <p:sp>
        <p:nvSpPr>
          <p:cNvPr id="2" name="1 Título"/>
          <p:cNvSpPr>
            <a:spLocks noGrp="1"/>
          </p:cNvSpPr>
          <p:nvPr>
            <p:ph type="ctrTitle"/>
          </p:nvPr>
        </p:nvSpPr>
        <p:spPr>
          <a:xfrm>
            <a:off x="107504" y="2713485"/>
            <a:ext cx="1720850" cy="648072"/>
          </a:xfrm>
        </p:spPr>
        <p:txBody>
          <a:bodyPr anchor="ctr"/>
          <a:lstStyle/>
          <a:p>
            <a:r>
              <a:rPr lang="es-CO" sz="3200" u="sng" dirty="0">
                <a:effectLst>
                  <a:outerShdw blurRad="38100" dist="38100" dir="2700000" algn="tl">
                    <a:srgbClr val="000000">
                      <a:alpha val="43137"/>
                    </a:srgbClr>
                  </a:outerShdw>
                </a:effectLst>
              </a:rPr>
              <a:t>AGENDA</a:t>
            </a:r>
          </a:p>
        </p:txBody>
      </p:sp>
      <p:pic>
        <p:nvPicPr>
          <p:cNvPr id="18" name="17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36512" y="193204"/>
            <a:ext cx="2232248" cy="2232248"/>
          </a:xfrm>
          <a:prstGeom prst="rect">
            <a:avLst/>
          </a:prstGeom>
          <a:noFill/>
          <a:ln>
            <a:noFill/>
          </a:ln>
        </p:spPr>
      </p:pic>
    </p:spTree>
    <p:extLst>
      <p:ext uri="{BB962C8B-B14F-4D97-AF65-F5344CB8AC3E}">
        <p14:creationId xmlns:p14="http://schemas.microsoft.com/office/powerpoint/2010/main" val="319418711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p:txBody>
          <a:bodyPr/>
          <a:lstStyle/>
          <a:p>
            <a:endParaRPr lang="es-CO"/>
          </a:p>
        </p:txBody>
      </p:sp>
      <p:sp>
        <p:nvSpPr>
          <p:cNvPr id="4" name="Marcador de número de diapositiva 3"/>
          <p:cNvSpPr>
            <a:spLocks noGrp="1"/>
          </p:cNvSpPr>
          <p:nvPr>
            <p:ph type="sldNum" sz="quarter" idx="18"/>
          </p:nvPr>
        </p:nvSpPr>
        <p:spPr/>
        <p:txBody>
          <a:bodyPr/>
          <a:lstStyle/>
          <a:p>
            <a:pPr>
              <a:defRPr/>
            </a:pPr>
            <a:fld id="{AEB14108-B812-43B4-9694-255BBB9249A7}" type="slidenum">
              <a:rPr lang="es-ES_tradnl" smtClean="0"/>
              <a:pPr>
                <a:defRPr/>
              </a:pPr>
              <a:t>5</a:t>
            </a:fld>
            <a:endParaRPr lang="es-ES_tradnl" dirty="0"/>
          </a:p>
        </p:txBody>
      </p:sp>
      <p:pic>
        <p:nvPicPr>
          <p:cNvPr id="5" name="Imagen 4"/>
          <p:cNvPicPr>
            <a:picLocks noChangeAspect="1"/>
          </p:cNvPicPr>
          <p:nvPr/>
        </p:nvPicPr>
        <p:blipFill>
          <a:blip r:embed="rId2"/>
          <a:stretch>
            <a:fillRect/>
          </a:stretch>
        </p:blipFill>
        <p:spPr>
          <a:xfrm>
            <a:off x="-28576" y="0"/>
            <a:ext cx="9172576" cy="5715000"/>
          </a:xfrm>
          <a:prstGeom prst="rect">
            <a:avLst/>
          </a:prstGeom>
        </p:spPr>
      </p:pic>
    </p:spTree>
    <p:extLst>
      <p:ext uri="{BB962C8B-B14F-4D97-AF65-F5344CB8AC3E}">
        <p14:creationId xmlns:p14="http://schemas.microsoft.com/office/powerpoint/2010/main" val="240894503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9552" y="1196752"/>
            <a:ext cx="7992887" cy="4037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ctrTitle"/>
          </p:nvPr>
        </p:nvSpPr>
        <p:spPr>
          <a:xfrm>
            <a:off x="150218" y="-22820"/>
            <a:ext cx="8742957" cy="1079569"/>
          </a:xfrm>
        </p:spPr>
        <p:txBody>
          <a:bodyPr anchor="ctr"/>
          <a:lstStyle/>
          <a:p>
            <a:pPr algn="ctr"/>
            <a:r>
              <a:rPr lang="es-CO" dirty="0">
                <a:effectLst>
                  <a:outerShdw blurRad="38100" dist="38100" dir="2700000" algn="tl">
                    <a:srgbClr val="000000">
                      <a:alpha val="43137"/>
                    </a:srgbClr>
                  </a:outerShdw>
                </a:effectLst>
              </a:rPr>
              <a:t>Ámbito de la Contabilidad Pública</a:t>
            </a:r>
          </a:p>
        </p:txBody>
      </p:sp>
      <p:sp>
        <p:nvSpPr>
          <p:cNvPr id="6" name="Footer Placeholder 9"/>
          <p:cNvSpPr txBox="1">
            <a:spLocks/>
          </p:cNvSpPr>
          <p:nvPr/>
        </p:nvSpPr>
        <p:spPr>
          <a:xfrm>
            <a:off x="0" y="5377780"/>
            <a:ext cx="2843808" cy="250825"/>
          </a:xfrm>
          <a:prstGeom prst="rect">
            <a:avLst/>
          </a:prstGeom>
        </p:spPr>
        <p:txBody>
          <a:bodyPr/>
          <a:lstStyle>
            <a:defPPr>
              <a:defRPr lang="es-ES_tradnl"/>
            </a:defPPr>
            <a:lvl1pPr algn="l" rtl="0" fontAlgn="base">
              <a:spcBef>
                <a:spcPct val="0"/>
              </a:spcBef>
              <a:spcAft>
                <a:spcPct val="0"/>
              </a:spcAft>
              <a:defRPr sz="2300" kern="1200">
                <a:solidFill>
                  <a:schemeClr val="tx1"/>
                </a:solidFill>
                <a:latin typeface="Arial Narrow" pitchFamily="34" charset="0"/>
                <a:ea typeface="+mn-ea"/>
                <a:cs typeface="Arial" charset="0"/>
              </a:defRPr>
            </a:lvl1pPr>
            <a:lvl2pPr marL="457200" algn="l" rtl="0" fontAlgn="base">
              <a:spcBef>
                <a:spcPct val="0"/>
              </a:spcBef>
              <a:spcAft>
                <a:spcPct val="0"/>
              </a:spcAft>
              <a:defRPr sz="2300" kern="1200">
                <a:solidFill>
                  <a:schemeClr val="tx1"/>
                </a:solidFill>
                <a:latin typeface="Arial Narrow" pitchFamily="34" charset="0"/>
                <a:ea typeface="+mn-ea"/>
                <a:cs typeface="Arial" charset="0"/>
              </a:defRPr>
            </a:lvl2pPr>
            <a:lvl3pPr marL="914400" algn="l" rtl="0" fontAlgn="base">
              <a:spcBef>
                <a:spcPct val="0"/>
              </a:spcBef>
              <a:spcAft>
                <a:spcPct val="0"/>
              </a:spcAft>
              <a:defRPr sz="2300" kern="1200">
                <a:solidFill>
                  <a:schemeClr val="tx1"/>
                </a:solidFill>
                <a:latin typeface="Arial Narrow" pitchFamily="34" charset="0"/>
                <a:ea typeface="+mn-ea"/>
                <a:cs typeface="Arial" charset="0"/>
              </a:defRPr>
            </a:lvl3pPr>
            <a:lvl4pPr marL="1371600" algn="l" rtl="0" fontAlgn="base">
              <a:spcBef>
                <a:spcPct val="0"/>
              </a:spcBef>
              <a:spcAft>
                <a:spcPct val="0"/>
              </a:spcAft>
              <a:defRPr sz="2300" kern="1200">
                <a:solidFill>
                  <a:schemeClr val="tx1"/>
                </a:solidFill>
                <a:latin typeface="Arial Narrow" pitchFamily="34" charset="0"/>
                <a:ea typeface="+mn-ea"/>
                <a:cs typeface="Arial" charset="0"/>
              </a:defRPr>
            </a:lvl4pPr>
            <a:lvl5pPr marL="1828800" algn="l" rtl="0" fontAlgn="base">
              <a:spcBef>
                <a:spcPct val="0"/>
              </a:spcBef>
              <a:spcAft>
                <a:spcPct val="0"/>
              </a:spcAft>
              <a:defRPr sz="2300" kern="1200">
                <a:solidFill>
                  <a:schemeClr val="tx1"/>
                </a:solidFill>
                <a:latin typeface="Arial Narrow" pitchFamily="34" charset="0"/>
                <a:ea typeface="+mn-ea"/>
                <a:cs typeface="Arial" charset="0"/>
              </a:defRPr>
            </a:lvl5pPr>
            <a:lvl6pPr marL="2286000" algn="l" defTabSz="914400" rtl="0" eaLnBrk="1" latinLnBrk="0" hangingPunct="1">
              <a:defRPr sz="2300" kern="1200">
                <a:solidFill>
                  <a:schemeClr val="tx1"/>
                </a:solidFill>
                <a:latin typeface="Arial Narrow" pitchFamily="34" charset="0"/>
                <a:ea typeface="+mn-ea"/>
                <a:cs typeface="Arial" charset="0"/>
              </a:defRPr>
            </a:lvl6pPr>
            <a:lvl7pPr marL="2743200" algn="l" defTabSz="914400" rtl="0" eaLnBrk="1" latinLnBrk="0" hangingPunct="1">
              <a:defRPr sz="2300" kern="1200">
                <a:solidFill>
                  <a:schemeClr val="tx1"/>
                </a:solidFill>
                <a:latin typeface="Arial Narrow" pitchFamily="34" charset="0"/>
                <a:ea typeface="+mn-ea"/>
                <a:cs typeface="Arial" charset="0"/>
              </a:defRPr>
            </a:lvl7pPr>
            <a:lvl8pPr marL="3200400" algn="l" defTabSz="914400" rtl="0" eaLnBrk="1" latinLnBrk="0" hangingPunct="1">
              <a:defRPr sz="2300" kern="1200">
                <a:solidFill>
                  <a:schemeClr val="tx1"/>
                </a:solidFill>
                <a:latin typeface="Arial Narrow" pitchFamily="34" charset="0"/>
                <a:ea typeface="+mn-ea"/>
                <a:cs typeface="Arial" charset="0"/>
              </a:defRPr>
            </a:lvl8pPr>
            <a:lvl9pPr marL="3657600" algn="l" defTabSz="914400" rtl="0" eaLnBrk="1" latinLnBrk="0" hangingPunct="1">
              <a:defRPr sz="2300" kern="1200">
                <a:solidFill>
                  <a:schemeClr val="tx1"/>
                </a:solidFill>
                <a:latin typeface="Arial Narrow" pitchFamily="34" charset="0"/>
                <a:ea typeface="+mn-ea"/>
                <a:cs typeface="Arial" charset="0"/>
              </a:defRPr>
            </a:lvl9pPr>
          </a:lstStyle>
          <a:p>
            <a:pPr algn="ctr">
              <a:defRPr/>
            </a:pPr>
            <a:r>
              <a:rPr lang="es-CO" sz="800">
                <a:solidFill>
                  <a:srgbClr val="008080"/>
                </a:solidFill>
                <a:latin typeface="+mn-lt"/>
              </a:rPr>
              <a:t>Contaduría General de la Nación</a:t>
            </a:r>
            <a:endParaRPr lang="es-CO" sz="800" dirty="0">
              <a:solidFill>
                <a:srgbClr val="008080"/>
              </a:solidFill>
              <a:latin typeface="+mn-lt"/>
            </a:endParaRPr>
          </a:p>
        </p:txBody>
      </p:sp>
      <p:sp>
        <p:nvSpPr>
          <p:cNvPr id="8" name="2 Marcador de fecha"/>
          <p:cNvSpPr txBox="1">
            <a:spLocks/>
          </p:cNvSpPr>
          <p:nvPr/>
        </p:nvSpPr>
        <p:spPr bwMode="auto">
          <a:xfrm>
            <a:off x="3059833" y="5377780"/>
            <a:ext cx="864096" cy="238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0"/>
              </a:spcBef>
              <a:spcAft>
                <a:spcPct val="0"/>
              </a:spcAft>
              <a:defRPr sz="1400" kern="1200">
                <a:solidFill>
                  <a:schemeClr val="tx1"/>
                </a:solidFill>
                <a:latin typeface="+mn-lt"/>
                <a:ea typeface="+mn-ea"/>
                <a:cs typeface="+mn-cs"/>
              </a:defRPr>
            </a:lvl1pPr>
            <a:lvl2pPr marL="457200" algn="l" rtl="0" fontAlgn="base">
              <a:spcBef>
                <a:spcPct val="0"/>
              </a:spcBef>
              <a:spcAft>
                <a:spcPct val="0"/>
              </a:spcAft>
              <a:defRPr sz="2300" kern="1200">
                <a:solidFill>
                  <a:schemeClr val="tx1"/>
                </a:solidFill>
                <a:latin typeface="Arial Narrow" pitchFamily="34" charset="0"/>
                <a:ea typeface="+mn-ea"/>
                <a:cs typeface="Arial" charset="0"/>
              </a:defRPr>
            </a:lvl2pPr>
            <a:lvl3pPr marL="914400" algn="l" rtl="0" fontAlgn="base">
              <a:spcBef>
                <a:spcPct val="0"/>
              </a:spcBef>
              <a:spcAft>
                <a:spcPct val="0"/>
              </a:spcAft>
              <a:defRPr sz="2300" kern="1200">
                <a:solidFill>
                  <a:schemeClr val="tx1"/>
                </a:solidFill>
                <a:latin typeface="Arial Narrow" pitchFamily="34" charset="0"/>
                <a:ea typeface="+mn-ea"/>
                <a:cs typeface="Arial" charset="0"/>
              </a:defRPr>
            </a:lvl3pPr>
            <a:lvl4pPr marL="1371600" algn="l" rtl="0" fontAlgn="base">
              <a:spcBef>
                <a:spcPct val="0"/>
              </a:spcBef>
              <a:spcAft>
                <a:spcPct val="0"/>
              </a:spcAft>
              <a:defRPr sz="2300" kern="1200">
                <a:solidFill>
                  <a:schemeClr val="tx1"/>
                </a:solidFill>
                <a:latin typeface="Arial Narrow" pitchFamily="34" charset="0"/>
                <a:ea typeface="+mn-ea"/>
                <a:cs typeface="Arial" charset="0"/>
              </a:defRPr>
            </a:lvl4pPr>
            <a:lvl5pPr marL="1828800" algn="l" rtl="0" fontAlgn="base">
              <a:spcBef>
                <a:spcPct val="0"/>
              </a:spcBef>
              <a:spcAft>
                <a:spcPct val="0"/>
              </a:spcAft>
              <a:defRPr sz="2300" kern="1200">
                <a:solidFill>
                  <a:schemeClr val="tx1"/>
                </a:solidFill>
                <a:latin typeface="Arial Narrow" pitchFamily="34" charset="0"/>
                <a:ea typeface="+mn-ea"/>
                <a:cs typeface="Arial" charset="0"/>
              </a:defRPr>
            </a:lvl5pPr>
            <a:lvl6pPr marL="2286000" algn="l" defTabSz="914400" rtl="0" eaLnBrk="1" latinLnBrk="0" hangingPunct="1">
              <a:defRPr sz="2300" kern="1200">
                <a:solidFill>
                  <a:schemeClr val="tx1"/>
                </a:solidFill>
                <a:latin typeface="Arial Narrow" pitchFamily="34" charset="0"/>
                <a:ea typeface="+mn-ea"/>
                <a:cs typeface="Arial" charset="0"/>
              </a:defRPr>
            </a:lvl6pPr>
            <a:lvl7pPr marL="2743200" algn="l" defTabSz="914400" rtl="0" eaLnBrk="1" latinLnBrk="0" hangingPunct="1">
              <a:defRPr sz="2300" kern="1200">
                <a:solidFill>
                  <a:schemeClr val="tx1"/>
                </a:solidFill>
                <a:latin typeface="Arial Narrow" pitchFamily="34" charset="0"/>
                <a:ea typeface="+mn-ea"/>
                <a:cs typeface="Arial" charset="0"/>
              </a:defRPr>
            </a:lvl7pPr>
            <a:lvl8pPr marL="3200400" algn="l" defTabSz="914400" rtl="0" eaLnBrk="1" latinLnBrk="0" hangingPunct="1">
              <a:defRPr sz="2300" kern="1200">
                <a:solidFill>
                  <a:schemeClr val="tx1"/>
                </a:solidFill>
                <a:latin typeface="Arial Narrow" pitchFamily="34" charset="0"/>
                <a:ea typeface="+mn-ea"/>
                <a:cs typeface="Arial" charset="0"/>
              </a:defRPr>
            </a:lvl8pPr>
            <a:lvl9pPr marL="3657600" algn="l" defTabSz="914400" rtl="0" eaLnBrk="1" latinLnBrk="0" hangingPunct="1">
              <a:defRPr sz="2300" kern="1200">
                <a:solidFill>
                  <a:schemeClr val="tx1"/>
                </a:solidFill>
                <a:latin typeface="Arial Narrow" pitchFamily="34" charset="0"/>
                <a:ea typeface="+mn-ea"/>
                <a:cs typeface="Arial" charset="0"/>
              </a:defRPr>
            </a:lvl9pPr>
          </a:lstStyle>
          <a:p>
            <a:pPr algn="ctr">
              <a:defRPr/>
            </a:pPr>
            <a:fld id="{952CA26A-404C-43A2-B28E-A9186550AB00}" type="datetime1">
              <a:rPr lang="es-CO" sz="800" smtClean="0">
                <a:solidFill>
                  <a:srgbClr val="008080"/>
                </a:solidFill>
              </a:rPr>
              <a:pPr algn="ctr">
                <a:defRPr/>
              </a:pPr>
              <a:t>27/05/2021</a:t>
            </a:fld>
            <a:endParaRPr lang="es-CO" sz="800" dirty="0">
              <a:solidFill>
                <a:srgbClr val="008080"/>
              </a:solidFill>
            </a:endParaRPr>
          </a:p>
        </p:txBody>
      </p:sp>
      <p:sp>
        <p:nvSpPr>
          <p:cNvPr id="9" name="3 Marcador de número de diapositiva"/>
          <p:cNvSpPr txBox="1">
            <a:spLocks/>
          </p:cNvSpPr>
          <p:nvPr/>
        </p:nvSpPr>
        <p:spPr>
          <a:xfrm>
            <a:off x="125413" y="5387975"/>
            <a:ext cx="1905000" cy="269875"/>
          </a:xfrm>
          <a:prstGeom prst="rect">
            <a:avLst/>
          </a:prstGeom>
        </p:spPr>
        <p:txBody>
          <a:bodyPr/>
          <a:lstStyle>
            <a:defPPr>
              <a:defRPr lang="es-ES_tradnl"/>
            </a:defPPr>
            <a:lvl1pPr algn="l" rtl="0" fontAlgn="base">
              <a:spcBef>
                <a:spcPct val="0"/>
              </a:spcBef>
              <a:spcAft>
                <a:spcPct val="0"/>
              </a:spcAft>
              <a:defRPr sz="2300" kern="1200">
                <a:solidFill>
                  <a:schemeClr val="tx1"/>
                </a:solidFill>
                <a:latin typeface="Arial Narrow" pitchFamily="34" charset="0"/>
                <a:ea typeface="+mn-ea"/>
                <a:cs typeface="Arial" charset="0"/>
              </a:defRPr>
            </a:lvl1pPr>
            <a:lvl2pPr marL="457200" algn="l" rtl="0" fontAlgn="base">
              <a:spcBef>
                <a:spcPct val="0"/>
              </a:spcBef>
              <a:spcAft>
                <a:spcPct val="0"/>
              </a:spcAft>
              <a:defRPr sz="2300" kern="1200">
                <a:solidFill>
                  <a:schemeClr val="tx1"/>
                </a:solidFill>
                <a:latin typeface="Arial Narrow" pitchFamily="34" charset="0"/>
                <a:ea typeface="+mn-ea"/>
                <a:cs typeface="Arial" charset="0"/>
              </a:defRPr>
            </a:lvl2pPr>
            <a:lvl3pPr marL="914400" algn="l" rtl="0" fontAlgn="base">
              <a:spcBef>
                <a:spcPct val="0"/>
              </a:spcBef>
              <a:spcAft>
                <a:spcPct val="0"/>
              </a:spcAft>
              <a:defRPr sz="2300" kern="1200">
                <a:solidFill>
                  <a:schemeClr val="tx1"/>
                </a:solidFill>
                <a:latin typeface="Arial Narrow" pitchFamily="34" charset="0"/>
                <a:ea typeface="+mn-ea"/>
                <a:cs typeface="Arial" charset="0"/>
              </a:defRPr>
            </a:lvl3pPr>
            <a:lvl4pPr marL="1371600" algn="l" rtl="0" fontAlgn="base">
              <a:spcBef>
                <a:spcPct val="0"/>
              </a:spcBef>
              <a:spcAft>
                <a:spcPct val="0"/>
              </a:spcAft>
              <a:defRPr sz="2300" kern="1200">
                <a:solidFill>
                  <a:schemeClr val="tx1"/>
                </a:solidFill>
                <a:latin typeface="Arial Narrow" pitchFamily="34" charset="0"/>
                <a:ea typeface="+mn-ea"/>
                <a:cs typeface="Arial" charset="0"/>
              </a:defRPr>
            </a:lvl4pPr>
            <a:lvl5pPr marL="1828800" algn="l" rtl="0" fontAlgn="base">
              <a:spcBef>
                <a:spcPct val="0"/>
              </a:spcBef>
              <a:spcAft>
                <a:spcPct val="0"/>
              </a:spcAft>
              <a:defRPr sz="2300" kern="1200">
                <a:solidFill>
                  <a:schemeClr val="tx1"/>
                </a:solidFill>
                <a:latin typeface="Arial Narrow" pitchFamily="34" charset="0"/>
                <a:ea typeface="+mn-ea"/>
                <a:cs typeface="Arial" charset="0"/>
              </a:defRPr>
            </a:lvl5pPr>
            <a:lvl6pPr marL="2286000" algn="l" defTabSz="914400" rtl="0" eaLnBrk="1" latinLnBrk="0" hangingPunct="1">
              <a:defRPr sz="2300" kern="1200">
                <a:solidFill>
                  <a:schemeClr val="tx1"/>
                </a:solidFill>
                <a:latin typeface="Arial Narrow" pitchFamily="34" charset="0"/>
                <a:ea typeface="+mn-ea"/>
                <a:cs typeface="Arial" charset="0"/>
              </a:defRPr>
            </a:lvl6pPr>
            <a:lvl7pPr marL="2743200" algn="l" defTabSz="914400" rtl="0" eaLnBrk="1" latinLnBrk="0" hangingPunct="1">
              <a:defRPr sz="2300" kern="1200">
                <a:solidFill>
                  <a:schemeClr val="tx1"/>
                </a:solidFill>
                <a:latin typeface="Arial Narrow" pitchFamily="34" charset="0"/>
                <a:ea typeface="+mn-ea"/>
                <a:cs typeface="Arial" charset="0"/>
              </a:defRPr>
            </a:lvl7pPr>
            <a:lvl8pPr marL="3200400" algn="l" defTabSz="914400" rtl="0" eaLnBrk="1" latinLnBrk="0" hangingPunct="1">
              <a:defRPr sz="2300" kern="1200">
                <a:solidFill>
                  <a:schemeClr val="tx1"/>
                </a:solidFill>
                <a:latin typeface="Arial Narrow" pitchFamily="34" charset="0"/>
                <a:ea typeface="+mn-ea"/>
                <a:cs typeface="Arial" charset="0"/>
              </a:defRPr>
            </a:lvl8pPr>
            <a:lvl9pPr marL="3657600" algn="l" defTabSz="914400" rtl="0" eaLnBrk="1" latinLnBrk="0" hangingPunct="1">
              <a:defRPr sz="2300" kern="1200">
                <a:solidFill>
                  <a:schemeClr val="tx1"/>
                </a:solidFill>
                <a:latin typeface="Arial Narrow" pitchFamily="34" charset="0"/>
                <a:ea typeface="+mn-ea"/>
                <a:cs typeface="Arial" charset="0"/>
              </a:defRPr>
            </a:lvl9pPr>
          </a:lstStyle>
          <a:p>
            <a:pPr>
              <a:defRPr/>
            </a:pPr>
            <a:fld id="{953B75A0-CCA2-402A-B187-FB865F01CFF5}" type="slidenum">
              <a:rPr lang="es-ES_tradnl" sz="800" smtClean="0">
                <a:solidFill>
                  <a:srgbClr val="008080"/>
                </a:solidFill>
                <a:latin typeface="+mn-lt"/>
              </a:rPr>
              <a:pPr>
                <a:defRPr/>
              </a:pPr>
              <a:t>6</a:t>
            </a:fld>
            <a:endParaRPr lang="es-ES_tradnl" sz="800" dirty="0">
              <a:solidFill>
                <a:srgbClr val="008080"/>
              </a:solidFill>
              <a:latin typeface="+mn-lt"/>
            </a:endParaRPr>
          </a:p>
        </p:txBody>
      </p:sp>
      <p:sp>
        <p:nvSpPr>
          <p:cNvPr id="3" name="2 Rectángulo"/>
          <p:cNvSpPr/>
          <p:nvPr/>
        </p:nvSpPr>
        <p:spPr bwMode="auto">
          <a:xfrm flipV="1">
            <a:off x="612000" y="5076000"/>
            <a:ext cx="738336" cy="108000"/>
          </a:xfrm>
          <a:prstGeom prst="rect">
            <a:avLst/>
          </a:prstGeom>
          <a:ln>
            <a:solidFill>
              <a:schemeClr val="bg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a:ln>
                <a:noFill/>
              </a:ln>
              <a:solidFill>
                <a:schemeClr val="tx1"/>
              </a:solidFill>
              <a:effectLst/>
              <a:latin typeface="Times New Roman" pitchFamily="18" charset="0"/>
            </a:endParaRPr>
          </a:p>
        </p:txBody>
      </p:sp>
    </p:spTree>
  </p:cSld>
  <p:clrMapOvr>
    <a:masterClrMapping/>
  </p:clrMapOvr>
  <p:transition spd="slow">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5"/>
          </p:nvPr>
        </p:nvSpPr>
        <p:spPr/>
        <p:txBody>
          <a:bodyPr/>
          <a:lstStyle/>
          <a:p>
            <a:pPr>
              <a:defRPr/>
            </a:pPr>
            <a:fld id="{25F2CEDC-C121-4A35-A220-69FF99A1891C}" type="slidenum">
              <a:rPr lang="es-ES_tradnl" smtClean="0"/>
              <a:pPr>
                <a:defRPr/>
              </a:pPr>
              <a:t>7</a:t>
            </a:fld>
            <a:endParaRPr lang="es-ES_tradnl" dirty="0"/>
          </a:p>
        </p:txBody>
      </p:sp>
      <p:pic>
        <p:nvPicPr>
          <p:cNvPr id="15"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51853" y="3217540"/>
            <a:ext cx="2549860" cy="1080120"/>
          </a:xfrm>
          <a:prstGeom prst="rect">
            <a:avLst/>
          </a:prstGeom>
        </p:spPr>
      </p:pic>
      <p:pic>
        <p:nvPicPr>
          <p:cNvPr id="16"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0" y="3227291"/>
            <a:ext cx="2489853" cy="960107"/>
          </a:xfrm>
          <a:prstGeom prst="rect">
            <a:avLst/>
          </a:prstGeom>
        </p:spPr>
      </p:pic>
      <p:pic>
        <p:nvPicPr>
          <p:cNvPr id="17" name="Imagen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01714" y="3227291"/>
            <a:ext cx="2580286" cy="1070369"/>
          </a:xfrm>
          <a:prstGeom prst="rect">
            <a:avLst/>
          </a:prstGeom>
        </p:spPr>
      </p:pic>
      <p:sp>
        <p:nvSpPr>
          <p:cNvPr id="19" name="18 CuadroTexto"/>
          <p:cNvSpPr txBox="1"/>
          <p:nvPr/>
        </p:nvSpPr>
        <p:spPr>
          <a:xfrm>
            <a:off x="641988" y="-238844"/>
            <a:ext cx="7619998" cy="1118127"/>
          </a:xfrm>
          <a:prstGeom prst="rect">
            <a:avLst/>
          </a:prstGeom>
          <a:noFill/>
        </p:spPr>
        <p:txBody>
          <a:bodyPr wrap="square" rtlCol="0">
            <a:spAutoFit/>
          </a:bodyPr>
          <a:lstStyle/>
          <a:p>
            <a:pPr algn="ctr"/>
            <a:endParaRPr lang="es-CO" sz="3333" b="1" dirty="0">
              <a:solidFill>
                <a:schemeClr val="bg1"/>
              </a:solidFill>
              <a:latin typeface="+mn-lt"/>
            </a:endParaRPr>
          </a:p>
          <a:p>
            <a:pPr algn="ctr"/>
            <a:r>
              <a:rPr lang="es-CO" sz="3333" b="1" dirty="0">
                <a:solidFill>
                  <a:schemeClr val="bg1"/>
                </a:solidFill>
                <a:latin typeface="+mn-lt"/>
              </a:rPr>
              <a:t>C O N T A B I L I D A D    P Ú B L I C A </a:t>
            </a:r>
          </a:p>
        </p:txBody>
      </p:sp>
      <p:sp>
        <p:nvSpPr>
          <p:cNvPr id="20" name="Rectángulo 6"/>
          <p:cNvSpPr/>
          <p:nvPr/>
        </p:nvSpPr>
        <p:spPr>
          <a:xfrm>
            <a:off x="911594" y="2377446"/>
            <a:ext cx="7274144" cy="789838"/>
          </a:xfrm>
          <a:prstGeom prst="rect">
            <a:avLst/>
          </a:prstGeom>
          <a:solidFill>
            <a:schemeClr val="accent3"/>
          </a:solidFill>
          <a:ln>
            <a:solidFill>
              <a:schemeClr val="tx1"/>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667" b="1" dirty="0">
                <a:solidFill>
                  <a:schemeClr val="tx1"/>
                </a:solidFill>
              </a:rPr>
              <a:t>UN GRAN QUEHACER PARA UN </a:t>
            </a:r>
          </a:p>
          <a:p>
            <a:pPr algn="ctr"/>
            <a:r>
              <a:rPr lang="es-CO" sz="2667" b="1" dirty="0">
                <a:solidFill>
                  <a:schemeClr val="tx1"/>
                </a:solidFill>
              </a:rPr>
              <a:t>PAÍS DE MUCHA PROSPERIDAD </a:t>
            </a:r>
          </a:p>
        </p:txBody>
      </p:sp>
      <p:sp>
        <p:nvSpPr>
          <p:cNvPr id="21" name="Rectángulo 7"/>
          <p:cNvSpPr/>
          <p:nvPr/>
        </p:nvSpPr>
        <p:spPr>
          <a:xfrm>
            <a:off x="762000" y="1117308"/>
            <a:ext cx="7596693" cy="780086"/>
          </a:xfrm>
          <a:prstGeom prst="rect">
            <a:avLst/>
          </a:prstGeom>
          <a:solidFill>
            <a:schemeClr val="accent6">
              <a:lumMod val="20000"/>
              <a:lumOff val="80000"/>
            </a:schemeClr>
          </a:solidFill>
          <a:ln w="76200">
            <a:solidFill>
              <a:srgbClr val="006666"/>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667" b="1" dirty="0">
                <a:solidFill>
                  <a:schemeClr val="tx1"/>
                </a:solidFill>
                <a:latin typeface="Calibri" panose="020F0502020204030204" pitchFamily="34" charset="0"/>
                <a:cs typeface="Calibri" panose="020F0502020204030204" pitchFamily="34" charset="0"/>
              </a:rPr>
              <a:t>GENERADORA DE VALOR PARA UN PAÍS </a:t>
            </a:r>
          </a:p>
          <a:p>
            <a:pPr algn="ctr"/>
            <a:r>
              <a:rPr lang="es-CO" sz="2667" b="1" dirty="0">
                <a:solidFill>
                  <a:schemeClr val="tx1"/>
                </a:solidFill>
                <a:latin typeface="Calibri" panose="020F0502020204030204" pitchFamily="34" charset="0"/>
                <a:cs typeface="Calibri" panose="020F0502020204030204" pitchFamily="34" charset="0"/>
              </a:rPr>
              <a:t>DE BUENAS PRÁCTICAS DE GOBIERNO</a:t>
            </a:r>
          </a:p>
        </p:txBody>
      </p:sp>
      <p:sp>
        <p:nvSpPr>
          <p:cNvPr id="2" name="Flecha abajo 1"/>
          <p:cNvSpPr/>
          <p:nvPr/>
        </p:nvSpPr>
        <p:spPr bwMode="auto">
          <a:xfrm>
            <a:off x="4451987" y="2017407"/>
            <a:ext cx="403860" cy="309784"/>
          </a:xfrm>
          <a:prstGeom prst="downArrow">
            <a:avLst/>
          </a:prstGeom>
          <a:solidFill>
            <a:schemeClr val="tx2">
              <a:lumMod val="95000"/>
              <a:lumOff val="5000"/>
            </a:schemeClr>
          </a:solidFill>
          <a:ln w="9525" cap="flat" cmpd="sng" algn="ctr">
            <a:noFill/>
            <a:prstDash val="solid"/>
            <a:round/>
            <a:headEnd type="none" w="med" len="med"/>
            <a:tailEnd type="none" w="med" len="med"/>
          </a:ln>
          <a:effectLst>
            <a:glow rad="63500">
              <a:schemeClr val="accent6">
                <a:satMod val="175000"/>
                <a:alpha val="40000"/>
              </a:schemeClr>
            </a:glow>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
        <p:nvSpPr>
          <p:cNvPr id="4" name="3 Rectángulo"/>
          <p:cNvSpPr/>
          <p:nvPr/>
        </p:nvSpPr>
        <p:spPr>
          <a:xfrm>
            <a:off x="251520" y="4177647"/>
            <a:ext cx="7785943" cy="1292662"/>
          </a:xfrm>
          <a:prstGeom prst="rect">
            <a:avLst/>
          </a:prstGeom>
        </p:spPr>
        <p:txBody>
          <a:bodyPr wrap="square">
            <a:spAutoFit/>
          </a:bodyPr>
          <a:lstStyle/>
          <a:p>
            <a:pPr algn="just">
              <a:spcBef>
                <a:spcPct val="0"/>
              </a:spcBef>
              <a:spcAft>
                <a:spcPct val="25000"/>
              </a:spcAft>
            </a:pPr>
            <a:r>
              <a:rPr lang="en-GB" altLang="es-CO" sz="2400" b="1" dirty="0"/>
              <a:t>Contabilidad para el </a:t>
            </a:r>
            <a:r>
              <a:rPr lang="en-GB" altLang="es-CO" sz="2400" b="1" u="sng" dirty="0" err="1"/>
              <a:t>Buen</a:t>
            </a:r>
            <a:r>
              <a:rPr lang="en-GB" altLang="es-CO" sz="2400" b="1" u="sng" dirty="0"/>
              <a:t> </a:t>
            </a:r>
            <a:r>
              <a:rPr lang="en-GB" altLang="es-CO" sz="2400" b="1" u="sng" dirty="0" err="1"/>
              <a:t>Gobierno</a:t>
            </a:r>
            <a:r>
              <a:rPr lang="en-GB" altLang="es-CO" sz="2400" b="1" dirty="0"/>
              <a:t> de las </a:t>
            </a:r>
            <a:r>
              <a:rPr lang="en-GB" altLang="es-CO" sz="2400" b="1" dirty="0" err="1"/>
              <a:t>organizaciones</a:t>
            </a:r>
            <a:endParaRPr lang="en-GB" altLang="es-CO" sz="2400" b="1" dirty="0"/>
          </a:p>
          <a:p>
            <a:pPr algn="just">
              <a:spcBef>
                <a:spcPct val="0"/>
              </a:spcBef>
              <a:spcAft>
                <a:spcPct val="25000"/>
              </a:spcAft>
            </a:pPr>
            <a:r>
              <a:rPr lang="en-GB" altLang="es-CO" sz="2400" b="1" dirty="0" err="1"/>
              <a:t>Adecuación</a:t>
            </a:r>
            <a:r>
              <a:rPr lang="en-GB" altLang="es-CO" sz="2400" b="1" dirty="0"/>
              <a:t> de la Contabilidad Pública a un </a:t>
            </a:r>
            <a:r>
              <a:rPr lang="en-GB" altLang="es-CO" sz="2400" b="1" u="sng" dirty="0"/>
              <a:t>nuevo </a:t>
            </a:r>
            <a:r>
              <a:rPr lang="en-GB" altLang="es-CO" sz="2400" b="1" u="sng" dirty="0" err="1"/>
              <a:t>concepto</a:t>
            </a:r>
            <a:r>
              <a:rPr lang="en-GB" altLang="es-CO" sz="2400" b="1" u="sng" dirty="0"/>
              <a:t> de </a:t>
            </a:r>
            <a:r>
              <a:rPr lang="en-GB" altLang="es-CO" sz="2400" b="1" u="sng" dirty="0" err="1"/>
              <a:t>Rendición</a:t>
            </a:r>
            <a:r>
              <a:rPr lang="en-GB" altLang="es-CO" sz="2400" b="1" u="sng" dirty="0"/>
              <a:t> de </a:t>
            </a:r>
            <a:r>
              <a:rPr lang="en-GB" altLang="es-CO" sz="2400" b="1" u="sng" dirty="0" err="1"/>
              <a:t>Cuentas</a:t>
            </a:r>
            <a:r>
              <a:rPr lang="en-GB" altLang="es-CO" sz="2400" b="1" u="sng" dirty="0"/>
              <a:t> </a:t>
            </a:r>
            <a:r>
              <a:rPr lang="en-GB" altLang="es-CO" sz="2400" b="1" dirty="0"/>
              <a:t>(“Accountability”)</a:t>
            </a:r>
          </a:p>
        </p:txBody>
      </p:sp>
    </p:spTree>
    <p:extLst>
      <p:ext uri="{BB962C8B-B14F-4D97-AF65-F5344CB8AC3E}">
        <p14:creationId xmlns:p14="http://schemas.microsoft.com/office/powerpoint/2010/main" val="175351161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p:cTn id="32" dur="500" fill="hold"/>
                                        <p:tgtEl>
                                          <p:spTgt spid="21"/>
                                        </p:tgtEl>
                                        <p:attrNameLst>
                                          <p:attrName>ppt_w</p:attrName>
                                        </p:attrNameLst>
                                      </p:cBhvr>
                                      <p:tavLst>
                                        <p:tav tm="0">
                                          <p:val>
                                            <p:fltVal val="0"/>
                                          </p:val>
                                        </p:tav>
                                        <p:tav tm="100000">
                                          <p:val>
                                            <p:strVal val="#ppt_w"/>
                                          </p:val>
                                        </p:tav>
                                      </p:tavLst>
                                    </p:anim>
                                    <p:anim calcmode="lin" valueType="num">
                                      <p:cBhvr>
                                        <p:cTn id="33" dur="500" fill="hold"/>
                                        <p:tgtEl>
                                          <p:spTgt spid="21"/>
                                        </p:tgtEl>
                                        <p:attrNameLst>
                                          <p:attrName>ppt_h</p:attrName>
                                        </p:attrNameLst>
                                      </p:cBhvr>
                                      <p:tavLst>
                                        <p:tav tm="0">
                                          <p:val>
                                            <p:fltVal val="0"/>
                                          </p:val>
                                        </p:tav>
                                        <p:tav tm="100000">
                                          <p:val>
                                            <p:strVal val="#ppt_h"/>
                                          </p:val>
                                        </p:tav>
                                      </p:tavLst>
                                    </p:anim>
                                    <p:animEffect transition="in" filter="fade">
                                      <p:cBhvr>
                                        <p:cTn id="34" dur="500"/>
                                        <p:tgtEl>
                                          <p:spTgt spid="2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500" fill="hold"/>
                                        <p:tgtEl>
                                          <p:spTgt spid="2"/>
                                        </p:tgtEl>
                                        <p:attrNameLst>
                                          <p:attrName>ppt_w</p:attrName>
                                        </p:attrNameLst>
                                      </p:cBhvr>
                                      <p:tavLst>
                                        <p:tav tm="0">
                                          <p:val>
                                            <p:fltVal val="0"/>
                                          </p:val>
                                        </p:tav>
                                        <p:tav tm="100000">
                                          <p:val>
                                            <p:strVal val="#ppt_w"/>
                                          </p:val>
                                        </p:tav>
                                      </p:tavLst>
                                    </p:anim>
                                    <p:anim calcmode="lin" valueType="num">
                                      <p:cBhvr>
                                        <p:cTn id="38" dur="500" fill="hold"/>
                                        <p:tgtEl>
                                          <p:spTgt spid="2"/>
                                        </p:tgtEl>
                                        <p:attrNameLst>
                                          <p:attrName>ppt_h</p:attrName>
                                        </p:attrNameLst>
                                      </p:cBhvr>
                                      <p:tavLst>
                                        <p:tav tm="0">
                                          <p:val>
                                            <p:fltVal val="0"/>
                                          </p:val>
                                        </p:tav>
                                        <p:tav tm="100000">
                                          <p:val>
                                            <p:strVal val="#ppt_h"/>
                                          </p:val>
                                        </p:tav>
                                      </p:tavLst>
                                    </p:anim>
                                    <p:animEffect transition="in" filter="fade">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animBg="1"/>
      <p:bldP spid="21"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8"/>
          </p:nvPr>
        </p:nvSpPr>
        <p:spPr/>
        <p:txBody>
          <a:bodyPr/>
          <a:lstStyle/>
          <a:p>
            <a:pPr>
              <a:defRPr/>
            </a:pPr>
            <a:fld id="{AEB14108-B812-43B4-9694-255BBB9249A7}" type="slidenum">
              <a:rPr lang="es-ES_tradnl" smtClean="0"/>
              <a:pPr>
                <a:defRPr/>
              </a:pPr>
              <a:t>8</a:t>
            </a:fld>
            <a:endParaRPr lang="es-ES_tradnl" dirty="0"/>
          </a:p>
        </p:txBody>
      </p:sp>
      <p:pic>
        <p:nvPicPr>
          <p:cNvPr id="5" name="Imagen 4"/>
          <p:cNvPicPr>
            <a:picLocks noChangeAspect="1"/>
          </p:cNvPicPr>
          <p:nvPr/>
        </p:nvPicPr>
        <p:blipFill>
          <a:blip r:embed="rId2"/>
          <a:stretch>
            <a:fillRect/>
          </a:stretch>
        </p:blipFill>
        <p:spPr>
          <a:xfrm>
            <a:off x="0" y="193204"/>
            <a:ext cx="9252520" cy="5464646"/>
          </a:xfrm>
          <a:prstGeom prst="rect">
            <a:avLst/>
          </a:prstGeom>
        </p:spPr>
      </p:pic>
    </p:spTree>
    <p:extLst>
      <p:ext uri="{BB962C8B-B14F-4D97-AF65-F5344CB8AC3E}">
        <p14:creationId xmlns:p14="http://schemas.microsoft.com/office/powerpoint/2010/main" val="412174351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9</a:t>
            </a:fld>
            <a:endParaRPr lang="es-ES_tradnl" dirty="0"/>
          </a:p>
        </p:txBody>
      </p:sp>
      <p:pic>
        <p:nvPicPr>
          <p:cNvPr id="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5496" y="1061864"/>
            <a:ext cx="3456384" cy="47605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accent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Imagen 1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19872" y="125760"/>
            <a:ext cx="5724128" cy="5589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2317812"/>
      </p:ext>
    </p:extLst>
  </p:cSld>
  <p:clrMapOvr>
    <a:masterClrMapping/>
  </p:clrMapOvr>
  <p:transition spd="slow">
    <p:split orient="vert"/>
  </p:transition>
</p:sld>
</file>

<file path=ppt/theme/theme1.xml><?xml version="1.0" encoding="utf-8"?>
<a:theme xmlns:a="http://schemas.openxmlformats.org/drawingml/2006/main" name="Plantilla Capacitaciones CGN">
  <a:themeElements>
    <a:clrScheme name="plantilla_presentacion_MHC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B369A"/>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1B369A"/>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lantilla_presentacion_MHC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lantilla_presentacion_MHC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lantilla_presentacion_MHC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lantilla_presentacion_MHC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lantilla_presentacion_MHC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lantilla_presentacion_MHC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lantilla_presentacion_MHC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Plantilla Capacitaciones CGN</Template>
  <TotalTime>862</TotalTime>
  <Words>3139</Words>
  <Application>Microsoft Office PowerPoint</Application>
  <PresentationFormat>Presentación en pantalla (16:10)</PresentationFormat>
  <Paragraphs>312</Paragraphs>
  <Slides>30</Slides>
  <Notes>12</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30</vt:i4>
      </vt:variant>
    </vt:vector>
  </HeadingPairs>
  <TitlesOfParts>
    <vt:vector size="40" baseType="lpstr">
      <vt:lpstr>Arial</vt:lpstr>
      <vt:lpstr>Arial Narrow</vt:lpstr>
      <vt:lpstr>Calibri</vt:lpstr>
      <vt:lpstr>Calibri Light</vt:lpstr>
      <vt:lpstr>Calibri,Bold</vt:lpstr>
      <vt:lpstr>Calibri,BoldItalic</vt:lpstr>
      <vt:lpstr>Century Gothic</vt:lpstr>
      <vt:lpstr>Sylfaen</vt:lpstr>
      <vt:lpstr>Times New Roman</vt:lpstr>
      <vt:lpstr>Plantilla Capacitaciones CGN</vt:lpstr>
      <vt:lpstr>Presentación de PowerPoint</vt:lpstr>
      <vt:lpstr> REGULACIÓN CONTABLE PÚBLICA EN COLOMBIA</vt:lpstr>
      <vt:lpstr>AVANCES  EN  LA  IMPLEMENTACIÓN  DE  LA  NORMAS INTERNACIONALES  DE  INFORMACIÓN  FINANCIERA  - NIIF,  EN  EL  SECTOR  DE  LA  SALUD  EN  COLOMBIA  </vt:lpstr>
      <vt:lpstr>AGENDA</vt:lpstr>
      <vt:lpstr>Presentación de PowerPoint</vt:lpstr>
      <vt:lpstr>Ámbito de la Contabilidad Pública</vt:lpstr>
      <vt:lpstr>Presentación de PowerPoint</vt:lpstr>
      <vt:lpstr>Presentación de PowerPoint</vt:lpstr>
      <vt:lpstr>Presentación de PowerPoint</vt:lpstr>
      <vt:lpstr>Presentación de PowerPoint</vt:lpstr>
      <vt:lpstr>Presentación de PowerPoint</vt:lpstr>
      <vt:lpstr> </vt:lpstr>
      <vt:lpstr>MODELOS DE CONTABILIDAD  - CONVERGENCIA -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Marco normativo para entidades de gobierno (Resolución 533/15)</vt:lpstr>
      <vt:lpstr>     CRONOGRAMA PARA LAS ENTIDADES DE GOBIERNO</vt:lpstr>
      <vt:lpstr>Presentación de PowerPoint</vt:lpstr>
      <vt:lpstr> </vt:lpstr>
      <vt:lpstr>Presentación de PowerPoint</vt:lpstr>
    </vt:vector>
  </TitlesOfParts>
  <Manager>Juan Carlos Tarazona</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Yenny Claros González</dc:creator>
  <cp:keywords>Plantillas, Presentaciones, PowerPoint, Imágen Institucional</cp:keywords>
  <dc:description>Actualizada con Logo 15 años Calidad Agosto 2011</dc:description>
  <cp:lastModifiedBy>Carlos Estrada</cp:lastModifiedBy>
  <cp:revision>94</cp:revision>
  <dcterms:created xsi:type="dcterms:W3CDTF">2015-07-24T15:00:34Z</dcterms:created>
  <dcterms:modified xsi:type="dcterms:W3CDTF">2021-05-27T16:01:43Z</dcterms:modified>
</cp:coreProperties>
</file>