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29"/>
  </p:notesMasterIdLst>
  <p:handoutMasterIdLst>
    <p:handoutMasterId r:id="rId30"/>
  </p:handoutMasterIdLst>
  <p:sldIdLst>
    <p:sldId id="327" r:id="rId2"/>
    <p:sldId id="496" r:id="rId3"/>
    <p:sldId id="373" r:id="rId4"/>
    <p:sldId id="424" r:id="rId5"/>
    <p:sldId id="459" r:id="rId6"/>
    <p:sldId id="464" r:id="rId7"/>
    <p:sldId id="440" r:id="rId8"/>
    <p:sldId id="467" r:id="rId9"/>
    <p:sldId id="468" r:id="rId10"/>
    <p:sldId id="487" r:id="rId11"/>
    <p:sldId id="469" r:id="rId12"/>
    <p:sldId id="428" r:id="rId13"/>
    <p:sldId id="471" r:id="rId14"/>
    <p:sldId id="442" r:id="rId15"/>
    <p:sldId id="441" r:id="rId16"/>
    <p:sldId id="485" r:id="rId17"/>
    <p:sldId id="443" r:id="rId18"/>
    <p:sldId id="444" r:id="rId19"/>
    <p:sldId id="446" r:id="rId20"/>
    <p:sldId id="486" r:id="rId21"/>
    <p:sldId id="430" r:id="rId22"/>
    <p:sldId id="390" r:id="rId23"/>
    <p:sldId id="419" r:id="rId24"/>
    <p:sldId id="436" r:id="rId25"/>
    <p:sldId id="420" r:id="rId26"/>
    <p:sldId id="488" r:id="rId27"/>
    <p:sldId id="370" r:id="rId28"/>
  </p:sldIdLst>
  <p:sldSz cx="9144000" cy="5715000" type="screen16x10"/>
  <p:notesSz cx="6797675" cy="9928225"/>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496"/>
            <p14:sldId id="373"/>
            <p14:sldId id="424"/>
            <p14:sldId id="459"/>
            <p14:sldId id="464"/>
            <p14:sldId id="440"/>
            <p14:sldId id="467"/>
            <p14:sldId id="468"/>
            <p14:sldId id="487"/>
            <p14:sldId id="469"/>
            <p14:sldId id="428"/>
            <p14:sldId id="471"/>
            <p14:sldId id="442"/>
            <p14:sldId id="441"/>
            <p14:sldId id="485"/>
            <p14:sldId id="443"/>
            <p14:sldId id="444"/>
            <p14:sldId id="446"/>
            <p14:sldId id="486"/>
            <p14:sldId id="430"/>
            <p14:sldId id="390"/>
            <p14:sldId id="419"/>
            <p14:sldId id="436"/>
            <p14:sldId id="420"/>
            <p14:sldId id="488"/>
            <p14:sldId id="370"/>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BEB"/>
    <a:srgbClr val="FFF0C1"/>
    <a:srgbClr val="FFCC99"/>
    <a:srgbClr val="FFEBEB"/>
    <a:srgbClr val="008080"/>
    <a:srgbClr val="CCFFCC"/>
    <a:srgbClr val="CDFFFF"/>
    <a:srgbClr val="00918E"/>
    <a:srgbClr val="FF6600"/>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553" autoAdjust="0"/>
    <p:restoredTop sz="88266" autoAdjust="0"/>
  </p:normalViewPr>
  <p:slideViewPr>
    <p:cSldViewPr snapToObjects="1">
      <p:cViewPr varScale="1">
        <p:scale>
          <a:sx n="76" d="100"/>
          <a:sy n="76" d="100"/>
        </p:scale>
        <p:origin x="570" y="9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image" Target="../media/image43.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700" b="0" dirty="0">
              <a:solidFill>
                <a:sysClr val="windowText" lastClr="000000"/>
              </a:solidFill>
              <a:effectLst>
                <a:outerShdw blurRad="38100" dist="38100" dir="2700000" algn="tl">
                  <a:srgbClr val="C0C0C0"/>
                </a:outerShdw>
              </a:effectLst>
              <a:latin typeface="Calibri"/>
              <a:cs typeface="+mn-cs"/>
            </a:rPr>
            <a:t>1</a:t>
          </a:r>
          <a:r>
            <a:rPr lang="es-MX" sz="17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7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a:effectLst>
          <a:glow rad="63500">
            <a:schemeClr val="accent6">
              <a:satMod val="175000"/>
              <a:alpha val="40000"/>
            </a:schemeClr>
          </a:glow>
        </a:effectLst>
      </dgm:spPr>
      <dgm:t>
        <a:bodyPr/>
        <a:lstStyle/>
        <a:p>
          <a:r>
            <a:rPr lang="es-CO" sz="2800" b="1" dirty="0"/>
            <a:t>M E T A 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y 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60876"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824208"/>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201637"/>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671">
          <a:off x="1686950" y="1507996"/>
          <a:ext cx="1560277" cy="52207"/>
        </a:xfrm>
        <a:custGeom>
          <a:avLst/>
          <a:gdLst/>
          <a:ahLst/>
          <a:cxnLst/>
          <a:rect l="0" t="0" r="0" b="0"/>
          <a:pathLst>
            <a:path>
              <a:moveTo>
                <a:pt x="0" y="26103"/>
              </a:moveTo>
              <a:lnTo>
                <a:pt x="1560277"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79528"/>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0"/>
          <a:ext cx="3542071" cy="1310126"/>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0" kern="1200" dirty="0">
              <a:solidFill>
                <a:sysClr val="windowText" lastClr="000000"/>
              </a:solidFill>
              <a:effectLst>
                <a:outerShdw blurRad="38100" dist="38100" dir="2700000" algn="tl">
                  <a:srgbClr val="C0C0C0"/>
                </a:outerShdw>
              </a:effectLst>
              <a:latin typeface="Calibri"/>
              <a:cs typeface="+mn-cs"/>
            </a:rPr>
            <a:t>1</a:t>
          </a:r>
          <a:r>
            <a:rPr lang="es-MX" sz="17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kern="1200" dirty="0"/>
        </a:p>
      </dsp:txBody>
      <dsp:txXfrm>
        <a:off x="2959602" y="191864"/>
        <a:ext cx="2504623" cy="926398"/>
      </dsp:txXfrm>
    </dsp:sp>
    <dsp:sp modelId="{4CBEE7F2-FA8F-455D-899D-D2E2389A34C1}">
      <dsp:nvSpPr>
        <dsp:cNvPr id="0" name=""/>
        <dsp:cNvSpPr/>
      </dsp:nvSpPr>
      <dsp:spPr>
        <a:xfrm>
          <a:off x="2428529" y="1439596"/>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kern="1200" dirty="0"/>
        </a:p>
      </dsp:txBody>
      <dsp:txXfrm>
        <a:off x="2971766" y="1645803"/>
        <a:ext cx="2622979" cy="995657"/>
      </dsp:txXfrm>
    </dsp:sp>
    <dsp:sp modelId="{E43465F4-A339-482C-87DC-E675E3944F47}">
      <dsp:nvSpPr>
        <dsp:cNvPr id="0" name=""/>
        <dsp:cNvSpPr/>
      </dsp:nvSpPr>
      <dsp:spPr>
        <a:xfrm>
          <a:off x="2436348" y="2949792"/>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2960763" y="3141656"/>
        <a:ext cx="2532099" cy="926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21063" y="2032000"/>
          <a:ext cx="462582" cy="1506195"/>
        </a:xfrm>
        <a:custGeom>
          <a:avLst/>
          <a:gdLst/>
          <a:ahLst/>
          <a:cxnLst/>
          <a:rect l="0" t="0" r="0" b="0"/>
          <a:pathLst>
            <a:path>
              <a:moveTo>
                <a:pt x="0" y="0"/>
              </a:moveTo>
              <a:lnTo>
                <a:pt x="231291" y="0"/>
              </a:lnTo>
              <a:lnTo>
                <a:pt x="231291" y="1506195"/>
              </a:lnTo>
              <a:lnTo>
                <a:pt x="462582" y="1506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2963" y="2745707"/>
        <a:ext cx="78781" cy="78781"/>
      </dsp:txXfrm>
    </dsp:sp>
    <dsp:sp modelId="{40DF29DC-20F0-46F8-93F3-87C46B8DF249}">
      <dsp:nvSpPr>
        <dsp:cNvPr id="0" name=""/>
        <dsp:cNvSpPr/>
      </dsp:nvSpPr>
      <dsp:spPr>
        <a:xfrm>
          <a:off x="1621063" y="2032000"/>
          <a:ext cx="462582" cy="648601"/>
        </a:xfrm>
        <a:custGeom>
          <a:avLst/>
          <a:gdLst/>
          <a:ahLst/>
          <a:cxnLst/>
          <a:rect l="0" t="0" r="0" b="0"/>
          <a:pathLst>
            <a:path>
              <a:moveTo>
                <a:pt x="0" y="0"/>
              </a:moveTo>
              <a:lnTo>
                <a:pt x="231291" y="0"/>
              </a:lnTo>
              <a:lnTo>
                <a:pt x="231291" y="648601"/>
              </a:lnTo>
              <a:lnTo>
                <a:pt x="462582" y="6486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2437" y="2336384"/>
        <a:ext cx="39832" cy="39832"/>
      </dsp:txXfrm>
    </dsp:sp>
    <dsp:sp modelId="{BC2473AD-EEBA-4768-9ADB-AA025D6163CD}">
      <dsp:nvSpPr>
        <dsp:cNvPr id="0" name=""/>
        <dsp:cNvSpPr/>
      </dsp:nvSpPr>
      <dsp:spPr>
        <a:xfrm>
          <a:off x="1621063" y="1903338"/>
          <a:ext cx="462582" cy="91440"/>
        </a:xfrm>
        <a:custGeom>
          <a:avLst/>
          <a:gdLst/>
          <a:ahLst/>
          <a:cxnLst/>
          <a:rect l="0" t="0" r="0" b="0"/>
          <a:pathLst>
            <a:path>
              <a:moveTo>
                <a:pt x="0" y="128661"/>
              </a:moveTo>
              <a:lnTo>
                <a:pt x="231291" y="128661"/>
              </a:lnTo>
              <a:lnTo>
                <a:pt x="231291" y="45720"/>
              </a:lnTo>
              <a:lnTo>
                <a:pt x="462582"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40605" y="1937309"/>
        <a:ext cx="23497" cy="23497"/>
      </dsp:txXfrm>
    </dsp:sp>
    <dsp:sp modelId="{A7CB8463-5EED-45A4-918F-667F778F71F7}">
      <dsp:nvSpPr>
        <dsp:cNvPr id="0" name=""/>
        <dsp:cNvSpPr/>
      </dsp:nvSpPr>
      <dsp:spPr>
        <a:xfrm>
          <a:off x="1621063" y="1310128"/>
          <a:ext cx="462582" cy="721871"/>
        </a:xfrm>
        <a:custGeom>
          <a:avLst/>
          <a:gdLst/>
          <a:ahLst/>
          <a:cxnLst/>
          <a:rect l="0" t="0" r="0" b="0"/>
          <a:pathLst>
            <a:path>
              <a:moveTo>
                <a:pt x="0" y="721871"/>
              </a:moveTo>
              <a:lnTo>
                <a:pt x="231291" y="721871"/>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0920" y="1649630"/>
        <a:ext cx="42868" cy="42868"/>
      </dsp:txXfrm>
    </dsp:sp>
    <dsp:sp modelId="{44D9C6FF-651A-41CA-BCAA-7DEEE2940549}">
      <dsp:nvSpPr>
        <dsp:cNvPr id="0" name=""/>
        <dsp:cNvSpPr/>
      </dsp:nvSpPr>
      <dsp:spPr>
        <a:xfrm>
          <a:off x="1621063" y="535475"/>
          <a:ext cx="462582" cy="1496524"/>
        </a:xfrm>
        <a:custGeom>
          <a:avLst/>
          <a:gdLst/>
          <a:ahLst/>
          <a:cxnLst/>
          <a:rect l="0" t="0" r="0" b="0"/>
          <a:pathLst>
            <a:path>
              <a:moveTo>
                <a:pt x="0" y="1496524"/>
              </a:moveTo>
              <a:lnTo>
                <a:pt x="231291" y="1496524"/>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3194" y="1244578"/>
        <a:ext cx="78319" cy="78319"/>
      </dsp:txXfrm>
    </dsp:sp>
    <dsp:sp modelId="{671FBE74-29FA-4A1F-ACDF-6F3AC087BBC9}">
      <dsp:nvSpPr>
        <dsp:cNvPr id="0" name=""/>
        <dsp:cNvSpPr/>
      </dsp:nvSpPr>
      <dsp:spPr>
        <a:xfrm>
          <a:off x="-95885" y="1225188"/>
          <a:ext cx="1820274" cy="1613622"/>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 E T A S</a:t>
          </a:r>
        </a:p>
      </dsp:txBody>
      <dsp:txXfrm>
        <a:off x="-95885" y="1225188"/>
        <a:ext cx="1820274" cy="1613622"/>
      </dsp:txXfrm>
    </dsp:sp>
    <dsp:sp modelId="{25FAA211-9CE9-4B6A-AFB1-BDBE8719087F}">
      <dsp:nvSpPr>
        <dsp:cNvPr id="0" name=""/>
        <dsp:cNvSpPr/>
      </dsp:nvSpPr>
      <dsp:spPr>
        <a:xfrm>
          <a:off x="2083645" y="18856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y ejecución de programas de capacitación para la aplicación de los marcos normativos.</a:t>
          </a:r>
        </a:p>
      </dsp:txBody>
      <dsp:txXfrm>
        <a:off x="2083645" y="188569"/>
        <a:ext cx="6514600" cy="693813"/>
      </dsp:txXfrm>
    </dsp:sp>
    <dsp:sp modelId="{77DB3F99-9157-41EC-9D7E-0F6396431F86}">
      <dsp:nvSpPr>
        <dsp:cNvPr id="0" name=""/>
        <dsp:cNvSpPr/>
      </dsp:nvSpPr>
      <dsp:spPr>
        <a:xfrm>
          <a:off x="2083645" y="1055835"/>
          <a:ext cx="6514600" cy="50858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083645" y="1055835"/>
        <a:ext cx="6514600" cy="508585"/>
      </dsp:txXfrm>
    </dsp:sp>
    <dsp:sp modelId="{54290EC1-06CC-43E4-8A52-EF3555EC440C}">
      <dsp:nvSpPr>
        <dsp:cNvPr id="0" name=""/>
        <dsp:cNvSpPr/>
      </dsp:nvSpPr>
      <dsp:spPr>
        <a:xfrm>
          <a:off x="2083645" y="1737875"/>
          <a:ext cx="6514600" cy="42236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para el desarrollo y evaluación del control interno contable</a:t>
          </a:r>
        </a:p>
      </dsp:txBody>
      <dsp:txXfrm>
        <a:off x="2083645" y="1737875"/>
        <a:ext cx="6514600" cy="422365"/>
      </dsp:txXfrm>
    </dsp:sp>
    <dsp:sp modelId="{CE7D4E97-B8EF-4ACB-BCA8-9F5BED8B2DE8}">
      <dsp:nvSpPr>
        <dsp:cNvPr id="0" name=""/>
        <dsp:cNvSpPr/>
      </dsp:nvSpPr>
      <dsp:spPr>
        <a:xfrm>
          <a:off x="2083645" y="2333694"/>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083645" y="2333694"/>
        <a:ext cx="6514600" cy="693813"/>
      </dsp:txXfrm>
    </dsp:sp>
    <dsp:sp modelId="{21B318A2-96FD-4BB9-A6AE-CAB0583A7B08}">
      <dsp:nvSpPr>
        <dsp:cNvPr id="0" name=""/>
        <dsp:cNvSpPr/>
      </dsp:nvSpPr>
      <dsp:spPr>
        <a:xfrm>
          <a:off x="2083645" y="319128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 los sistemas de información para la centralización y consolidación de la información financiera del sector público (SIIF y CHIP)</a:t>
          </a:r>
        </a:p>
      </dsp:txBody>
      <dsp:txXfrm>
        <a:off x="2083645" y="3191289"/>
        <a:ext cx="6514600" cy="69381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420688" y="744538"/>
            <a:ext cx="59563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0383" y="4716585"/>
            <a:ext cx="5436909" cy="44673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23</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420688" y="744538"/>
            <a:ext cx="59563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a:t>Para versiones Windows 2007 hasta versión 2010 </a:t>
            </a:r>
            <a:r>
              <a:rPr altLang="es-CO"/>
              <a:t>- Plantillas para material institucional o a entes externos, en el año 2012</a:t>
            </a:r>
          </a:p>
          <a:p>
            <a:pPr>
              <a:spcBef>
                <a:spcPct val="0"/>
              </a:spcBef>
              <a:defRPr/>
            </a:pPr>
            <a:endParaRPr altLang="es-CO"/>
          </a:p>
          <a:p>
            <a:pPr>
              <a:spcBef>
                <a:spcPct val="0"/>
              </a:spcBef>
              <a:defRPr/>
            </a:pPr>
            <a:r>
              <a:rPr altLang="es-CO" b="1"/>
              <a:t>Secciones</a:t>
            </a:r>
            <a:endParaRPr altLang="es-CO"/>
          </a:p>
          <a:p>
            <a:pPr>
              <a:spcBef>
                <a:spcPct val="0"/>
              </a:spcBef>
              <a:defRPr/>
            </a:pPr>
            <a:r>
              <a:rPr altLang="es-CO"/>
              <a:t>Para agregar secciones, haga clic con el botón secundario del mouse en una diapositiva. Las secciones pueden ayudarle a </a:t>
            </a:r>
            <a:r>
              <a:rPr altLang="es-CO" u="sng"/>
              <a:t>organizar las diapositivas o a facilitar la colaboración entre varios participantes o autores</a:t>
            </a:r>
            <a:r>
              <a:rPr altLang="es-CO"/>
              <a:t>.</a:t>
            </a:r>
          </a:p>
          <a:p>
            <a:pPr>
              <a:spcBef>
                <a:spcPct val="0"/>
              </a:spcBef>
              <a:defRPr/>
            </a:pPr>
            <a:endParaRPr altLang="es-CO" b="1"/>
          </a:p>
          <a:p>
            <a:pPr>
              <a:spcBef>
                <a:spcPct val="0"/>
              </a:spcBef>
              <a:defRPr/>
            </a:pPr>
            <a:r>
              <a:rPr altLang="es-CO" b="1"/>
              <a:t>Nuevas diapositivas</a:t>
            </a:r>
          </a:p>
          <a:p>
            <a:pPr>
              <a:spcBef>
                <a:spcPct val="0"/>
              </a:spcBef>
              <a:defRPr/>
            </a:pPr>
            <a:r>
              <a:rPr altLang="es-CO"/>
              <a:t>Para agregar una nueva diapositiva, ubíquese en donde se necesite agregar, clic derecho y elija </a:t>
            </a:r>
            <a:r>
              <a:rPr altLang="es-CO" u="sng"/>
              <a:t>nueva diapositiva </a:t>
            </a:r>
            <a:r>
              <a:rPr altLang="es-CO"/>
              <a:t>y sobre ésta nueva clic derecho y selección </a:t>
            </a:r>
            <a:r>
              <a:rPr altLang="es-CO" u="sng"/>
              <a:t>diseño</a:t>
            </a:r>
            <a:r>
              <a:rPr altLang="es-CO"/>
              <a:t> y modifique el diseño de la diapositiva dependiendo de la necesidad (texto – imágenes – multimedia – SmartArt- gráficos  - tablas)</a:t>
            </a:r>
            <a:endParaRPr altLang="es-CO" b="1"/>
          </a:p>
          <a:p>
            <a:pPr>
              <a:spcBef>
                <a:spcPct val="0"/>
              </a:spcBef>
              <a:defRPr/>
            </a:pPr>
            <a:endParaRPr altLang="es-CO" b="1"/>
          </a:p>
          <a:p>
            <a:pPr>
              <a:spcBef>
                <a:spcPct val="0"/>
              </a:spcBef>
              <a:defRPr/>
            </a:pPr>
            <a:r>
              <a:rPr altLang="es-CO" b="1"/>
              <a:t>Notas</a:t>
            </a:r>
          </a:p>
          <a:p>
            <a:pPr>
              <a:spcBef>
                <a:spcPct val="0"/>
              </a:spcBef>
              <a:defRPr/>
            </a:pPr>
            <a:r>
              <a:rPr altLang="es-CO"/>
              <a:t>Use la sección Notas para las notas de entrega o para proporcionar detalles adicionales al público. Vea las notas en la vista Presentación durante la presentación. </a:t>
            </a:r>
          </a:p>
          <a:p>
            <a:pPr>
              <a:spcBef>
                <a:spcPct val="0"/>
              </a:spcBef>
              <a:defRPr/>
            </a:pPr>
            <a:r>
              <a:rPr altLang="es-CO"/>
              <a:t>Tenga en cuenta el tamaño de la fuente (es importante para la accesibilidad, visibilidad, grabación en vídeo y producción en línea)</a:t>
            </a:r>
          </a:p>
          <a:p>
            <a:pPr>
              <a:spcBef>
                <a:spcPct val="0"/>
              </a:spcBef>
              <a:defRPr/>
            </a:pPr>
            <a:endParaRPr altLang="es-CO"/>
          </a:p>
          <a:p>
            <a:pPr>
              <a:spcBef>
                <a:spcPct val="0"/>
              </a:spcBef>
              <a:defRPr/>
            </a:pPr>
            <a:r>
              <a:rPr altLang="es-CO" b="1"/>
              <a:t>Colores coordinados </a:t>
            </a:r>
          </a:p>
          <a:p>
            <a:pPr>
              <a:spcBef>
                <a:spcPct val="0"/>
              </a:spcBef>
              <a:defRPr/>
            </a:pPr>
            <a:r>
              <a:rPr altLang="es-CO"/>
              <a:t>Preste especial atención a los gráficos, diagramas y cuadros de texto. </a:t>
            </a:r>
          </a:p>
          <a:p>
            <a:pPr>
              <a:spcBef>
                <a:spcPct val="0"/>
              </a:spcBef>
              <a:defRPr/>
            </a:pPr>
            <a:r>
              <a:rPr altLang="es-CO"/>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a:p>
          <a:p>
            <a:pPr>
              <a:spcBef>
                <a:spcPct val="0"/>
              </a:spcBef>
              <a:defRPr/>
            </a:pPr>
            <a:r>
              <a:rPr altLang="es-CO" b="1"/>
              <a:t>Fuente - textos</a:t>
            </a:r>
            <a:endParaRPr lang="es-CO" altLang="es-CO"/>
          </a:p>
          <a:p>
            <a:pPr>
              <a:spcBef>
                <a:spcPct val="0"/>
              </a:spcBef>
              <a:defRPr/>
            </a:pPr>
            <a:r>
              <a:rPr altLang="es-CO"/>
              <a:t>Use la fuente  “Calibri” en todo el contenido de las diapositiva, cambiando el tamaño dependiendo el espacio que tenga o necesite.</a:t>
            </a:r>
            <a:endParaRPr lang="es-CO" altLang="es-CO"/>
          </a:p>
          <a:p>
            <a:pPr>
              <a:spcBef>
                <a:spcPct val="0"/>
              </a:spcBef>
              <a:defRPr/>
            </a:pPr>
            <a:endParaRPr altLang="es-CO"/>
          </a:p>
          <a:p>
            <a:pPr>
              <a:spcBef>
                <a:spcPct val="0"/>
              </a:spcBef>
              <a:defRPr/>
            </a:pPr>
            <a:r>
              <a:rPr altLang="es-CO" b="1"/>
              <a:t>Gráficos y tablas</a:t>
            </a:r>
          </a:p>
          <a:p>
            <a:pPr>
              <a:spcBef>
                <a:spcPct val="0"/>
              </a:spcBef>
              <a:defRPr/>
            </a:pPr>
            <a:r>
              <a:rPr altLang="es-CO"/>
              <a:t>En breve: si es posible, use colores y estilos uniformes y que no distraigan.</a:t>
            </a:r>
          </a:p>
          <a:p>
            <a:pPr>
              <a:spcBef>
                <a:spcPct val="0"/>
              </a:spcBef>
              <a:defRPr/>
            </a:pPr>
            <a:r>
              <a:rPr altLang="es-CO"/>
              <a:t>Etiquete todos los gráficos y tablas.</a:t>
            </a:r>
          </a:p>
          <a:p>
            <a:pPr>
              <a:spcBef>
                <a:spcPct val="0"/>
              </a:spcBef>
              <a:defRPr/>
            </a:pPr>
            <a:endParaRPr altLang="es-CO"/>
          </a:p>
          <a:p>
            <a:pPr>
              <a:spcBef>
                <a:spcPct val="0"/>
              </a:spcBef>
              <a:defRPr/>
            </a:pPr>
            <a:r>
              <a:rPr altLang="es-CO"/>
              <a:t>GRACIAS  por tener en cuenta estas recomendaciones, para mayor claridad leer el instructivo.</a:t>
            </a:r>
            <a:endParaRPr lang="es-CO" altLang="es-CO"/>
          </a:p>
          <a:p>
            <a:pPr>
              <a:spcBef>
                <a:spcPct val="0"/>
              </a:spcBef>
              <a:defRPr/>
            </a:pPr>
            <a:endParaRPr lang="es-CO" altLang="es-CO"/>
          </a:p>
        </p:txBody>
      </p:sp>
      <p:sp>
        <p:nvSpPr>
          <p:cNvPr id="21509" name="Slide Number Placeholder 3"/>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23</a:t>
            </a:fld>
            <a:endParaRPr lang="es-ES" altLang="es-CO" b="0">
              <a:solidFill>
                <a:srgbClr val="000000"/>
              </a:solidFill>
            </a:endParaRPr>
          </a:p>
        </p:txBody>
      </p:sp>
      <p:sp>
        <p:nvSpPr>
          <p:cNvPr id="2" name="1 Marcador de pie de página"/>
          <p:cNvSpPr txBox="1">
            <a:spLocks noGrp="1"/>
          </p:cNvSpPr>
          <p:nvPr/>
        </p:nvSpPr>
        <p:spPr>
          <a:xfrm>
            <a:off x="0" y="9429750"/>
            <a:ext cx="2946400" cy="496888"/>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3982867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20688" y="744538"/>
            <a:ext cx="59563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25</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27</a:t>
            </a:fld>
            <a:endParaRPr lang="es-ES" altLang="es-ES"/>
          </a:p>
        </p:txBody>
      </p:sp>
    </p:spTree>
    <p:extLst>
      <p:ext uri="{BB962C8B-B14F-4D97-AF65-F5344CB8AC3E}">
        <p14:creationId xmlns:p14="http://schemas.microsoft.com/office/powerpoint/2010/main" val="195455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a:ln/>
        </p:spPr>
      </p:sp>
      <p:sp>
        <p:nvSpPr>
          <p:cNvPr id="21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 y texto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15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67541D1-17E3-41F6-9810-DF4D815C7292}" type="slidenum">
              <a:rPr lang="es-ES" altLang="es-ES" smtClean="0"/>
              <a:pPr/>
              <a:t>2</a:t>
            </a:fld>
            <a:endParaRPr lang="es-ES" altLang="es-ES"/>
          </a:p>
        </p:txBody>
      </p:sp>
    </p:spTree>
    <p:extLst>
      <p:ext uri="{BB962C8B-B14F-4D97-AF65-F5344CB8AC3E}">
        <p14:creationId xmlns:p14="http://schemas.microsoft.com/office/powerpoint/2010/main" val="15156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3</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420688" y="744538"/>
            <a:ext cx="59563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a:t>Para versiones Windows 2007 hasta versión 2010 </a:t>
            </a:r>
            <a:r>
              <a:rPr altLang="es-ES"/>
              <a:t>- Plantillas para material institucional o a entes externos, en el año 2012</a:t>
            </a:r>
          </a:p>
          <a:p>
            <a:pPr eaLnBrk="1" hangingPunct="1">
              <a:spcBef>
                <a:spcPct val="0"/>
              </a:spcBef>
            </a:pPr>
            <a:endParaRPr altLang="es-ES"/>
          </a:p>
          <a:p>
            <a:pPr eaLnBrk="1" hangingPunct="1">
              <a:spcBef>
                <a:spcPct val="0"/>
              </a:spcBef>
            </a:pPr>
            <a:r>
              <a:rPr altLang="es-ES" b="1"/>
              <a:t>Secciones</a:t>
            </a:r>
            <a:endParaRPr altLang="es-ES"/>
          </a:p>
          <a:p>
            <a:pPr eaLnBrk="1" hangingPunct="1">
              <a:spcBef>
                <a:spcPct val="0"/>
              </a:spcBef>
            </a:pPr>
            <a:r>
              <a:rPr altLang="es-ES"/>
              <a:t>Para agregar secciones, haga clic con el botón secundario del mouse en una diapositiva. Las secciones pueden ayudarle a </a:t>
            </a:r>
            <a:r>
              <a:rPr altLang="es-ES" u="sng"/>
              <a:t>organizar las diapositivas o a facilitar la colaboración entre varios participantes o autores</a:t>
            </a:r>
            <a:r>
              <a:rPr altLang="es-ES"/>
              <a:t>.</a:t>
            </a:r>
          </a:p>
          <a:p>
            <a:pPr eaLnBrk="1" hangingPunct="1">
              <a:spcBef>
                <a:spcPct val="0"/>
              </a:spcBef>
            </a:pPr>
            <a:endParaRPr altLang="es-ES" b="1"/>
          </a:p>
          <a:p>
            <a:pPr eaLnBrk="1" hangingPunct="1">
              <a:spcBef>
                <a:spcPct val="0"/>
              </a:spcBef>
            </a:pPr>
            <a:r>
              <a:rPr altLang="es-ES" b="1"/>
              <a:t>Nuevas diapositivas</a:t>
            </a:r>
          </a:p>
          <a:p>
            <a:pPr eaLnBrk="1" hangingPunct="1">
              <a:spcBef>
                <a:spcPct val="0"/>
              </a:spcBef>
            </a:pPr>
            <a:r>
              <a:rPr altLang="es-ES"/>
              <a:t>Para agregar una nueva diapositiva, ubíquese en donde se necesite agregar, clic derecho y elija </a:t>
            </a:r>
            <a:r>
              <a:rPr altLang="es-ES" u="sng"/>
              <a:t>nueva diapositiva </a:t>
            </a:r>
            <a:r>
              <a:rPr altLang="es-ES"/>
              <a:t>y sobre ésta nueva clic derecho y selección </a:t>
            </a:r>
            <a:r>
              <a:rPr altLang="es-ES" u="sng"/>
              <a:t>diseño</a:t>
            </a:r>
            <a:r>
              <a:rPr altLang="es-ES"/>
              <a:t> y modifique el diseño de la diapositiva dependiendo de la necesidad (texto – imágenes – multimedia – SmartArt- gráficos  - tablas)</a:t>
            </a:r>
            <a:endParaRPr altLang="es-ES" b="1"/>
          </a:p>
          <a:p>
            <a:pPr eaLnBrk="1" hangingPunct="1">
              <a:spcBef>
                <a:spcPct val="0"/>
              </a:spcBef>
            </a:pPr>
            <a:endParaRPr altLang="es-ES" b="1"/>
          </a:p>
          <a:p>
            <a:pPr eaLnBrk="1" hangingPunct="1">
              <a:spcBef>
                <a:spcPct val="0"/>
              </a:spcBef>
            </a:pPr>
            <a:r>
              <a:rPr altLang="es-ES" b="1"/>
              <a:t>Notas</a:t>
            </a:r>
          </a:p>
          <a:p>
            <a:pPr eaLnBrk="1" hangingPunct="1">
              <a:spcBef>
                <a:spcPct val="0"/>
              </a:spcBef>
            </a:pPr>
            <a:r>
              <a:rPr altLang="es-ES"/>
              <a:t>Use la sección Notas para las notas de entrega o para proporcionar detalles adicionales al público. Vea las notas en la vista Presentación durante la presentación. </a:t>
            </a:r>
          </a:p>
          <a:p>
            <a:pPr eaLnBrk="1" hangingPunct="1">
              <a:spcBef>
                <a:spcPct val="0"/>
              </a:spcBef>
            </a:pPr>
            <a:r>
              <a:rPr altLang="es-ES"/>
              <a:t>Tenga en cuenta el tamaño de la fuente (es importante para la accesibilidad, visibilidad, grabación en vídeo y producción en línea)</a:t>
            </a:r>
          </a:p>
          <a:p>
            <a:pPr eaLnBrk="1" hangingPunct="1">
              <a:spcBef>
                <a:spcPct val="0"/>
              </a:spcBef>
            </a:pPr>
            <a:endParaRPr altLang="es-ES"/>
          </a:p>
          <a:p>
            <a:pPr eaLnBrk="1" hangingPunct="1">
              <a:spcBef>
                <a:spcPct val="0"/>
              </a:spcBef>
            </a:pPr>
            <a:r>
              <a:rPr altLang="es-ES" b="1"/>
              <a:t>Colores coordinados </a:t>
            </a:r>
          </a:p>
          <a:p>
            <a:pPr eaLnBrk="1" hangingPunct="1">
              <a:spcBef>
                <a:spcPct val="0"/>
              </a:spcBef>
            </a:pPr>
            <a:r>
              <a:rPr altLang="es-ES"/>
              <a:t>Preste especial atención a los gráficos, diagramas y cuadros de texto. </a:t>
            </a:r>
          </a:p>
          <a:p>
            <a:pPr eaLnBrk="1" hangingPunct="1">
              <a:spcBef>
                <a:spcPct val="0"/>
              </a:spcBef>
            </a:pPr>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a:p>
          <a:p>
            <a:pPr eaLnBrk="1" hangingPunct="1">
              <a:spcBef>
                <a:spcPct val="0"/>
              </a:spcBef>
            </a:pPr>
            <a:r>
              <a:rPr altLang="es-ES" b="1"/>
              <a:t>Fuente - textos</a:t>
            </a:r>
            <a:endParaRPr lang="es-CO" altLang="es-ES"/>
          </a:p>
          <a:p>
            <a:pPr eaLnBrk="1" hangingPunct="1">
              <a:spcBef>
                <a:spcPct val="0"/>
              </a:spcBef>
            </a:pPr>
            <a:r>
              <a:rPr altLang="es-ES"/>
              <a:t>Use la fuente  “Calibri” en todo el contenido de las diapositiva, cambiando el tamaño dependiendo el espacio que tenga o necesite.</a:t>
            </a:r>
            <a:endParaRPr lang="es-CO" altLang="es-ES"/>
          </a:p>
          <a:p>
            <a:pPr eaLnBrk="1" hangingPunct="1">
              <a:spcBef>
                <a:spcPct val="0"/>
              </a:spcBef>
            </a:pPr>
            <a:endParaRPr altLang="es-ES"/>
          </a:p>
          <a:p>
            <a:pPr eaLnBrk="1" hangingPunct="1">
              <a:spcBef>
                <a:spcPct val="0"/>
              </a:spcBef>
            </a:pPr>
            <a:r>
              <a:rPr altLang="es-ES" b="1"/>
              <a:t>Gráficos y tablas</a:t>
            </a:r>
          </a:p>
          <a:p>
            <a:pPr eaLnBrk="1" hangingPunct="1">
              <a:spcBef>
                <a:spcPct val="0"/>
              </a:spcBef>
            </a:pPr>
            <a:r>
              <a:rPr altLang="es-ES"/>
              <a:t>En breve: si es posible, use colores y estilos uniformes y que no distraigan.</a:t>
            </a:r>
          </a:p>
          <a:p>
            <a:pPr eaLnBrk="1" hangingPunct="1">
              <a:spcBef>
                <a:spcPct val="0"/>
              </a:spcBef>
            </a:pPr>
            <a:r>
              <a:rPr altLang="es-ES"/>
              <a:t>Etiquete todos los gráficos y tablas.</a:t>
            </a:r>
          </a:p>
          <a:p>
            <a:pPr eaLnBrk="1" hangingPunct="1">
              <a:spcBef>
                <a:spcPct val="0"/>
              </a:spcBef>
            </a:pPr>
            <a:endParaRPr altLang="es-ES"/>
          </a:p>
          <a:p>
            <a:pPr eaLnBrk="1" hangingPunct="1">
              <a:spcBef>
                <a:spcPct val="0"/>
              </a:spcBef>
            </a:pPr>
            <a:r>
              <a:rPr altLang="es-ES"/>
              <a:t>GRACIAS  por tener en cuenta estas recomendaciones, para mayor claridad leer el instructivo.</a:t>
            </a:r>
            <a:endParaRPr lang="es-CO" altLang="es-ES"/>
          </a:p>
          <a:p>
            <a:pPr eaLnBrk="1" hangingPunct="1">
              <a:spcBef>
                <a:spcPct val="0"/>
              </a:spcBef>
            </a:pPr>
            <a:endParaRPr lang="es-CO" altLang="es-ES"/>
          </a:p>
        </p:txBody>
      </p:sp>
      <p:sp>
        <p:nvSpPr>
          <p:cNvPr id="56325"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3</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325075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D613C48-49A1-456F-B5D9-A65C57409BCD}" type="slidenum">
              <a:rPr lang="es-ES" altLang="es-ES" smtClean="0"/>
              <a:pPr/>
              <a:t>8</a:t>
            </a:fld>
            <a:endParaRPr lang="es-ES" altLang="es-ES"/>
          </a:p>
        </p:txBody>
      </p:sp>
    </p:spTree>
    <p:extLst>
      <p:ext uri="{BB962C8B-B14F-4D97-AF65-F5344CB8AC3E}">
        <p14:creationId xmlns:p14="http://schemas.microsoft.com/office/powerpoint/2010/main" val="137635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13</a:t>
            </a:fld>
            <a:endParaRPr lang="es-ES" altLang="es-ES"/>
          </a:p>
        </p:txBody>
      </p:sp>
    </p:spTree>
    <p:extLst>
      <p:ext uri="{BB962C8B-B14F-4D97-AF65-F5344CB8AC3E}">
        <p14:creationId xmlns:p14="http://schemas.microsoft.com/office/powerpoint/2010/main" val="340581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16</a:t>
            </a:fld>
            <a:endParaRPr lang="es-ES" altLang="es-ES"/>
          </a:p>
        </p:txBody>
      </p:sp>
    </p:spTree>
    <p:extLst>
      <p:ext uri="{BB962C8B-B14F-4D97-AF65-F5344CB8AC3E}">
        <p14:creationId xmlns:p14="http://schemas.microsoft.com/office/powerpoint/2010/main" val="33143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20</a:t>
            </a:fld>
            <a:endParaRPr lang="es-ES" altLang="es-ES"/>
          </a:p>
        </p:txBody>
      </p:sp>
    </p:spTree>
    <p:extLst>
      <p:ext uri="{BB962C8B-B14F-4D97-AF65-F5344CB8AC3E}">
        <p14:creationId xmlns:p14="http://schemas.microsoft.com/office/powerpoint/2010/main" val="80371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21</a:t>
            </a:fld>
            <a:endParaRPr lang="es-ES"/>
          </a:p>
        </p:txBody>
      </p:sp>
    </p:spTree>
    <p:extLst>
      <p:ext uri="{BB962C8B-B14F-4D97-AF65-F5344CB8AC3E}">
        <p14:creationId xmlns:p14="http://schemas.microsoft.com/office/powerpoint/2010/main" val="156680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744538"/>
            <a:ext cx="5956300" cy="3722687"/>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22</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smtClean="0"/>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p:transition spd="slow">
    <p:pull/>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E62E73D8-C032-4162-A7A3-B67F3E4AEECD}" type="slidenum">
              <a:rPr lang="es-ES_tradnl"/>
              <a:pPr>
                <a:defRPr/>
              </a:pPr>
              <a:t>‹Nº›</a:t>
            </a:fld>
            <a:endParaRPr lang="es-ES_tradnl" dirty="0"/>
          </a:p>
        </p:txBody>
      </p:sp>
    </p:spTree>
    <p:extLst>
      <p:ext uri="{BB962C8B-B14F-4D97-AF65-F5344CB8AC3E}">
        <p14:creationId xmlns:p14="http://schemas.microsoft.com/office/powerpoint/2010/main" val="28769803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spTree>
    <p:extLst>
      <p:ext uri="{BB962C8B-B14F-4D97-AF65-F5344CB8AC3E}">
        <p14:creationId xmlns:p14="http://schemas.microsoft.com/office/powerpoint/2010/main" val="3824013167"/>
      </p:ext>
    </p:extLst>
  </p:cSld>
  <p:clrMapOvr>
    <a:masterClrMapping/>
  </p:clrMapOvr>
  <p:transition spd="slow">
    <p:split orient="vert"/>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p:transition spd="slow">
    <p:split orient="vert"/>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smtClean="0"/>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p:transition spd="slow">
    <p:split orient="vert"/>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85825269"/>
      </p:ext>
    </p:extLst>
  </p:cSld>
  <p:clrMapOvr>
    <a:masterClrMapping/>
  </p:clrMapOvr>
  <p:transition spd="slow">
    <p:split orient="vert"/>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43330175"/>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smtClean="0"/>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E62E73D8-C032-4162-A7A3-B67F3E4AEECD}" type="slidenum">
              <a:rPr lang="es-ES_tradnl" smtClean="0"/>
              <a:pPr>
                <a:defRPr/>
              </a:pPr>
              <a:t>‹Nº›</a:t>
            </a:fld>
            <a:endParaRPr lang="es-ES_tradnl" dirty="0"/>
          </a:p>
        </p:txBody>
      </p:sp>
    </p:spTree>
    <p:extLst>
      <p:ext uri="{BB962C8B-B14F-4D97-AF65-F5344CB8AC3E}">
        <p14:creationId xmlns:p14="http://schemas.microsoft.com/office/powerpoint/2010/main" val="2876980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spTree>
    <p:extLst>
      <p:ext uri="{BB962C8B-B14F-4D97-AF65-F5344CB8AC3E}">
        <p14:creationId xmlns:p14="http://schemas.microsoft.com/office/powerpoint/2010/main" val="382401316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mn-lt"/>
                <a:cs typeface="+mn-cs"/>
              </a:defRPr>
            </a:lvl1pPr>
          </a:lstStyle>
          <a:p>
            <a:pPr>
              <a:defRPr/>
            </a:pPr>
            <a:endParaRPr lang="es-ES_tradnl"/>
          </a:p>
        </p:txBody>
      </p:sp>
      <p:pic>
        <p:nvPicPr>
          <p:cNvPr id="7" name="1 Imagen"/>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 id="2147483918" r:id="rId21"/>
    <p:sldLayoutId id="2147483919" r:id="rId2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39.emf"/><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4.xml"/><Relationship Id="rId5" Type="http://schemas.openxmlformats.org/officeDocument/2006/relationships/image" Target="../media/image48.jpe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10</a:t>
            </a:fld>
            <a:endParaRPr lang="es-ES_tradnl" dirty="0"/>
          </a:p>
        </p:txBody>
      </p:sp>
      <p:pic>
        <p:nvPicPr>
          <p:cNvPr id="5" name="Imagen 4"/>
          <p:cNvPicPr>
            <a:picLocks noChangeAspect="1"/>
          </p:cNvPicPr>
          <p:nvPr/>
        </p:nvPicPr>
        <p:blipFill>
          <a:blip r:embed="rId2"/>
          <a:stretch>
            <a:fillRect/>
          </a:stretch>
        </p:blipFill>
        <p:spPr>
          <a:xfrm>
            <a:off x="0" y="337220"/>
            <a:ext cx="9144000" cy="5377780"/>
          </a:xfrm>
          <a:prstGeom prst="rect">
            <a:avLst/>
          </a:prstGeom>
        </p:spPr>
      </p:pic>
    </p:spTree>
    <p:extLst>
      <p:ext uri="{BB962C8B-B14F-4D97-AF65-F5344CB8AC3E}">
        <p14:creationId xmlns:p14="http://schemas.microsoft.com/office/powerpoint/2010/main" val="325383124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9"/>
          </p:nvPr>
        </p:nvSpPr>
        <p:spPr>
          <a:xfrm>
            <a:off x="1004280" y="5388240"/>
            <a:ext cx="1587500" cy="269875"/>
          </a:xfrm>
        </p:spPr>
        <p:txBody>
          <a:bodyPr/>
          <a:lstStyle/>
          <a:p>
            <a:pPr>
              <a:defRPr/>
            </a:pPr>
            <a:fld id="{BD78BF63-D6E5-49D8-99EB-4D36175B83F1}" type="slidenum">
              <a:rPr lang="es-ES_tradnl" smtClean="0"/>
              <a:pPr>
                <a:defRPr/>
              </a:pPr>
              <a:t>11</a:t>
            </a:fld>
            <a:endParaRPr lang="es-ES_tradnl" dirty="0"/>
          </a:p>
        </p:txBody>
      </p:sp>
      <p:grpSp>
        <p:nvGrpSpPr>
          <p:cNvPr id="6" name="Organization Chart 5"/>
          <p:cNvGrpSpPr>
            <a:grpSpLocks/>
          </p:cNvGrpSpPr>
          <p:nvPr/>
        </p:nvGrpSpPr>
        <p:grpSpPr bwMode="auto">
          <a:xfrm>
            <a:off x="2711094" y="796708"/>
            <a:ext cx="3603953" cy="813634"/>
            <a:chOff x="1481" y="683"/>
            <a:chExt cx="1209" cy="385"/>
          </a:xfrm>
        </p:grpSpPr>
        <p:cxnSp>
          <p:nvCxnSpPr>
            <p:cNvPr id="7" name="_s14340"/>
            <p:cNvCxnSpPr>
              <a:cxnSpLocks noChangeShapeType="1"/>
            </p:cNvCxnSpPr>
            <p:nvPr/>
          </p:nvCxnSpPr>
          <p:spPr bwMode="auto">
            <a:xfrm rot="16200000" flipV="1">
              <a:off x="2195" y="574"/>
              <a:ext cx="385" cy="604"/>
            </a:xfrm>
            <a:prstGeom prst="bentConnector3">
              <a:avLst>
                <a:gd name="adj1" fmla="val 50000"/>
              </a:avLst>
            </a:prstGeom>
            <a:noFill/>
            <a:ln w="28575">
              <a:solidFill>
                <a:schemeClr val="accent1">
                  <a:lumMod val="50000"/>
                </a:schemeClr>
              </a:solidFill>
              <a:miter lim="800000"/>
              <a:headEnd/>
              <a:tailEnd/>
            </a:ln>
          </p:spPr>
        </p:cxnSp>
        <p:cxnSp>
          <p:nvCxnSpPr>
            <p:cNvPr id="8" name="_s14341"/>
            <p:cNvCxnSpPr>
              <a:cxnSpLocks noChangeShapeType="1"/>
            </p:cNvCxnSpPr>
            <p:nvPr/>
          </p:nvCxnSpPr>
          <p:spPr bwMode="auto">
            <a:xfrm rot="5400000" flipH="1" flipV="1">
              <a:off x="1624" y="578"/>
              <a:ext cx="318" cy="604"/>
            </a:xfrm>
            <a:prstGeom prst="bentConnector3">
              <a:avLst>
                <a:gd name="adj1" fmla="val 50000"/>
              </a:avLst>
            </a:prstGeom>
            <a:noFill/>
            <a:ln w="28575">
              <a:solidFill>
                <a:schemeClr val="accent1">
                  <a:lumMod val="50000"/>
                </a:schemeClr>
              </a:solidFill>
              <a:miter lim="800000"/>
              <a:headEnd/>
              <a:tailEnd/>
            </a:ln>
          </p:spPr>
        </p:cxnSp>
      </p:grpSp>
      <p:sp>
        <p:nvSpPr>
          <p:cNvPr id="11" name="AutoShape 4"/>
          <p:cNvSpPr txBox="1">
            <a:spLocks noChangeArrowheads="1"/>
          </p:cNvSpPr>
          <p:nvPr/>
        </p:nvSpPr>
        <p:spPr bwMode="auto">
          <a:xfrm>
            <a:off x="1431231" y="107557"/>
            <a:ext cx="6165639" cy="871985"/>
          </a:xfrm>
          <a:prstGeom prst="roundRect">
            <a:avLst>
              <a:gd name="adj" fmla="val 21667"/>
            </a:avLst>
          </a:prstGeom>
          <a:ln>
            <a:solidFill>
              <a:schemeClr val="tx1"/>
            </a:solidFill>
            <a:headEnd/>
            <a:tailEnd/>
          </a:ln>
          <a:effectLst>
            <a:glow rad="1016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nchor="ctr" anchorCtr="1"/>
          <a:lstStyle>
            <a:lvl1pPr marL="447675" indent="-382588" algn="l" rtl="0" eaLnBrk="0" fontAlgn="base" hangingPunct="0">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52915" indent="0" algn="ctr" eaLnBrk="1" hangingPunct="1">
              <a:buNone/>
              <a:defRPr/>
            </a:pPr>
            <a:r>
              <a:rPr lang="es-CO" altLang="es-ES" b="1" dirty="0">
                <a:solidFill>
                  <a:schemeClr val="tx1">
                    <a:lumMod val="95000"/>
                    <a:lumOff val="5000"/>
                  </a:schemeClr>
                </a:solidFill>
                <a:latin typeface="Calibri" panose="020F0502020204030204" pitchFamily="34" charset="0"/>
              </a:rPr>
              <a:t>Referentes para la  Convergencia NIIF/NIC y NICSP</a:t>
            </a:r>
            <a:endParaRPr lang="es-ES" b="1" dirty="0">
              <a:solidFill>
                <a:schemeClr val="tx1">
                  <a:lumMod val="95000"/>
                  <a:lumOff val="5000"/>
                </a:schemeClr>
              </a:solidFill>
              <a:effectLst>
                <a:outerShdw blurRad="38100" dist="38100" dir="2700000" algn="tl">
                  <a:srgbClr val="000000"/>
                </a:outerShdw>
              </a:effectLst>
              <a:latin typeface="Calibri" panose="020F0502020204030204" pitchFamily="34" charset="0"/>
              <a:cs typeface="Arial" charset="0"/>
            </a:endParaRPr>
          </a:p>
        </p:txBody>
      </p:sp>
      <p:sp>
        <p:nvSpPr>
          <p:cNvPr id="12" name="Text Box 51"/>
          <p:cNvSpPr txBox="1">
            <a:spLocks noChangeArrowheads="1"/>
          </p:cNvSpPr>
          <p:nvPr/>
        </p:nvSpPr>
        <p:spPr bwMode="auto">
          <a:xfrm>
            <a:off x="3236641" y="2282198"/>
            <a:ext cx="258101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000" i="1" dirty="0">
                <a:latin typeface="Calibri" panose="020F0502020204030204" pitchFamily="34" charset="0"/>
              </a:rPr>
              <a:t>Gobierno  </a:t>
            </a:r>
            <a:endParaRPr lang="es-ES" altLang="es-CO" sz="2000" i="1" dirty="0">
              <a:latin typeface="Calibri" panose="020F0502020204030204" pitchFamily="34" charset="0"/>
            </a:endParaRPr>
          </a:p>
        </p:txBody>
      </p:sp>
      <p:cxnSp>
        <p:nvCxnSpPr>
          <p:cNvPr id="13" name="33 Conector recto de flecha"/>
          <p:cNvCxnSpPr/>
          <p:nvPr/>
        </p:nvCxnSpPr>
        <p:spPr>
          <a:xfrm rot="10800000" flipV="1">
            <a:off x="5390349" y="2462114"/>
            <a:ext cx="357188" cy="1323"/>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14" name="Text Box 47"/>
          <p:cNvSpPr txBox="1">
            <a:spLocks noChangeArrowheads="1"/>
          </p:cNvSpPr>
          <p:nvPr/>
        </p:nvSpPr>
        <p:spPr bwMode="auto">
          <a:xfrm>
            <a:off x="3236641" y="3639378"/>
            <a:ext cx="2581011" cy="861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000" i="1" dirty="0">
                <a:latin typeface="Calibri" panose="020F0502020204030204" pitchFamily="34" charset="0"/>
              </a:rPr>
              <a:t>Sector privado</a:t>
            </a:r>
          </a:p>
          <a:p>
            <a:pPr algn="ctr" eaLnBrk="1" hangingPunct="1">
              <a:spcBef>
                <a:spcPct val="50000"/>
              </a:spcBef>
            </a:pPr>
            <a:r>
              <a:rPr lang="es-CO" altLang="es-CO" sz="2000" i="1" dirty="0">
                <a:latin typeface="Calibri" panose="020F0502020204030204" pitchFamily="34" charset="0"/>
              </a:rPr>
              <a:t>-Empresas-</a:t>
            </a:r>
            <a:endParaRPr lang="es-ES" altLang="es-CO" sz="2000" i="1" dirty="0">
              <a:latin typeface="Calibri" panose="020F0502020204030204" pitchFamily="34" charset="0"/>
            </a:endParaRPr>
          </a:p>
        </p:txBody>
      </p:sp>
      <p:cxnSp>
        <p:nvCxnSpPr>
          <p:cNvPr id="15" name="33 Conector recto de flecha"/>
          <p:cNvCxnSpPr/>
          <p:nvPr/>
        </p:nvCxnSpPr>
        <p:spPr>
          <a:xfrm>
            <a:off x="3247225" y="4116318"/>
            <a:ext cx="416719" cy="1323"/>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cxnSp>
        <p:nvCxnSpPr>
          <p:cNvPr id="16" name="33 Conector recto de flecha"/>
          <p:cNvCxnSpPr/>
          <p:nvPr/>
        </p:nvCxnSpPr>
        <p:spPr>
          <a:xfrm rot="10800000" flipV="1">
            <a:off x="5390349" y="4020510"/>
            <a:ext cx="357188" cy="1323"/>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17" name="Text Box 46"/>
          <p:cNvSpPr txBox="1">
            <a:spLocks noChangeArrowheads="1"/>
          </p:cNvSpPr>
          <p:nvPr/>
        </p:nvSpPr>
        <p:spPr bwMode="auto">
          <a:xfrm>
            <a:off x="3476792" y="2762418"/>
            <a:ext cx="239183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spcBef>
                <a:spcPct val="50000"/>
              </a:spcBef>
            </a:pPr>
            <a:r>
              <a:rPr lang="es-CO" altLang="es-CO" sz="2000" i="1" dirty="0">
                <a:latin typeface="Calibri" panose="020F0502020204030204" pitchFamily="34" charset="0"/>
              </a:rPr>
              <a:t>Empresas estatales</a:t>
            </a:r>
          </a:p>
        </p:txBody>
      </p:sp>
      <p:cxnSp>
        <p:nvCxnSpPr>
          <p:cNvPr id="18" name="33 Conector recto de flecha"/>
          <p:cNvCxnSpPr/>
          <p:nvPr/>
        </p:nvCxnSpPr>
        <p:spPr>
          <a:xfrm>
            <a:off x="3247225" y="2938364"/>
            <a:ext cx="416719" cy="1323"/>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cxnSp>
        <p:nvCxnSpPr>
          <p:cNvPr id="19" name="33 Conector recto de flecha"/>
          <p:cNvCxnSpPr/>
          <p:nvPr/>
        </p:nvCxnSpPr>
        <p:spPr>
          <a:xfrm>
            <a:off x="3247225" y="2462114"/>
            <a:ext cx="416719" cy="1323"/>
          </a:xfrm>
          <a:prstGeom prst="straightConnector1">
            <a:avLst/>
          </a:prstGeom>
          <a:ln w="47625">
            <a:solidFill>
              <a:srgbClr val="F7B031"/>
            </a:solidFill>
            <a:tailEnd type="arrow"/>
          </a:ln>
        </p:spPr>
        <p:style>
          <a:lnRef idx="3">
            <a:schemeClr val="dk1"/>
          </a:lnRef>
          <a:fillRef idx="0">
            <a:schemeClr val="dk1"/>
          </a:fillRef>
          <a:effectRef idx="2">
            <a:schemeClr val="dk1"/>
          </a:effectRef>
          <a:fontRef idx="minor">
            <a:schemeClr val="tx1"/>
          </a:fontRef>
        </p:style>
      </p:cxnSp>
      <p:sp>
        <p:nvSpPr>
          <p:cNvPr id="20" name="19 CuadroTexto"/>
          <p:cNvSpPr txBox="1"/>
          <p:nvPr/>
        </p:nvSpPr>
        <p:spPr>
          <a:xfrm>
            <a:off x="1556536" y="1382615"/>
            <a:ext cx="2340240" cy="631135"/>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a:spAutoFit/>
          </a:bodyPr>
          <a:lstStyle/>
          <a:p>
            <a:pPr algn="ctr" fontAlgn="ctr">
              <a:spcBef>
                <a:spcPts val="0"/>
              </a:spcBef>
              <a:spcAft>
                <a:spcPts val="0"/>
              </a:spcAft>
              <a:defRPr/>
            </a:pPr>
            <a:endParaRPr lang="es-ES" sz="417" b="1"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fontAlgn="ctr">
              <a:spcBef>
                <a:spcPts val="0"/>
              </a:spcBef>
              <a:spcAft>
                <a:spcPts val="0"/>
              </a:spcAft>
              <a:defRPr/>
            </a:pPr>
            <a:r>
              <a:rPr lang="es-ES" sz="2667" b="1" dirty="0">
                <a:solidFill>
                  <a:srgbClr val="000000"/>
                </a:solidFill>
                <a:effectLst>
                  <a:outerShdw blurRad="38100" dist="38100" dir="2700000" algn="tl">
                    <a:srgbClr val="000000">
                      <a:alpha val="43137"/>
                    </a:srgbClr>
                  </a:outerShdw>
                </a:effectLst>
                <a:latin typeface="Calibri" panose="020F0502020204030204" pitchFamily="34" charset="0"/>
              </a:rPr>
              <a:t>NACIONALES</a:t>
            </a:r>
          </a:p>
          <a:p>
            <a:pPr algn="ctr" fontAlgn="ctr">
              <a:spcBef>
                <a:spcPts val="0"/>
              </a:spcBef>
              <a:spcAft>
                <a:spcPts val="0"/>
              </a:spcAft>
              <a:defRPr/>
            </a:pPr>
            <a:endParaRPr lang="es-ES" sz="417" b="1"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
        <p:nvSpPr>
          <p:cNvPr id="21" name="20 CuadroTexto"/>
          <p:cNvSpPr txBox="1"/>
          <p:nvPr/>
        </p:nvSpPr>
        <p:spPr>
          <a:xfrm>
            <a:off x="4450729" y="1382615"/>
            <a:ext cx="3106558" cy="631135"/>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p>
            <a:pPr algn="ctr" fontAlgn="ctr">
              <a:spcBef>
                <a:spcPts val="0"/>
              </a:spcBef>
              <a:spcAft>
                <a:spcPts val="0"/>
              </a:spcAft>
              <a:defRPr/>
            </a:pPr>
            <a:endParaRPr lang="es-ES" sz="417" b="1"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fontAlgn="ctr">
              <a:spcBef>
                <a:spcPts val="0"/>
              </a:spcBef>
              <a:spcAft>
                <a:spcPts val="0"/>
              </a:spcAft>
              <a:defRPr/>
            </a:pPr>
            <a:r>
              <a:rPr lang="es-ES" sz="2667" b="1" dirty="0">
                <a:solidFill>
                  <a:srgbClr val="000000"/>
                </a:solidFill>
                <a:effectLst>
                  <a:outerShdw blurRad="38100" dist="38100" dir="2700000" algn="tl">
                    <a:srgbClr val="000000">
                      <a:alpha val="43137"/>
                    </a:srgbClr>
                  </a:outerShdw>
                </a:effectLst>
                <a:latin typeface="Calibri" panose="020F0502020204030204" pitchFamily="34" charset="0"/>
              </a:rPr>
              <a:t>INTERNACIONALES</a:t>
            </a:r>
          </a:p>
          <a:p>
            <a:pPr algn="ctr" fontAlgn="ctr">
              <a:spcBef>
                <a:spcPts val="0"/>
              </a:spcBef>
              <a:spcAft>
                <a:spcPts val="0"/>
              </a:spcAft>
              <a:defRPr/>
            </a:pPr>
            <a:endParaRPr lang="es-ES" sz="417" b="1"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
        <p:nvSpPr>
          <p:cNvPr id="22" name="21 CuadroTexto"/>
          <p:cNvSpPr txBox="1"/>
          <p:nvPr/>
        </p:nvSpPr>
        <p:spPr>
          <a:xfrm>
            <a:off x="2216672" y="2150982"/>
            <a:ext cx="1079500" cy="1152737"/>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p>
            <a:pPr algn="ctr" fontAlgn="ctr">
              <a:spcBef>
                <a:spcPts val="0"/>
              </a:spcBef>
              <a:spcAft>
                <a:spcPts val="0"/>
              </a:spcAft>
              <a:defRPr/>
            </a:pPr>
            <a:r>
              <a:rPr lang="es-ES" sz="2333" b="1" dirty="0">
                <a:effectLst>
                  <a:outerShdw blurRad="38100" dist="38100" dir="2700000" algn="tl">
                    <a:srgbClr val="000000">
                      <a:alpha val="43137"/>
                    </a:srgbClr>
                  </a:outerShdw>
                </a:effectLst>
                <a:latin typeface="Calibri" panose="020F0502020204030204" pitchFamily="34" charset="0"/>
              </a:rPr>
              <a:t>C G N</a:t>
            </a:r>
            <a:endParaRPr lang="es-ES" sz="2333" b="1" i="1" dirty="0">
              <a:effectLst>
                <a:outerShdw blurRad="38100" dist="38100" dir="2700000" algn="tl">
                  <a:srgbClr val="000000">
                    <a:alpha val="43137"/>
                  </a:srgbClr>
                </a:outerShdw>
              </a:effectLst>
              <a:latin typeface="Calibri" panose="020F0502020204030204" pitchFamily="34" charset="0"/>
            </a:endParaRPr>
          </a:p>
        </p:txBody>
      </p:sp>
      <p:sp>
        <p:nvSpPr>
          <p:cNvPr id="23" name="_s1030"/>
          <p:cNvSpPr>
            <a:spLocks noChangeArrowheads="1"/>
          </p:cNvSpPr>
          <p:nvPr/>
        </p:nvSpPr>
        <p:spPr bwMode="auto">
          <a:xfrm>
            <a:off x="1196704" y="2401240"/>
            <a:ext cx="840053" cy="633698"/>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667"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R C P</a:t>
            </a:r>
          </a:p>
        </p:txBody>
      </p:sp>
      <p:sp>
        <p:nvSpPr>
          <p:cNvPr id="24" name="23 CuadroTexto"/>
          <p:cNvSpPr txBox="1"/>
          <p:nvPr/>
        </p:nvSpPr>
        <p:spPr>
          <a:xfrm>
            <a:off x="5756798" y="2282199"/>
            <a:ext cx="960438" cy="840053"/>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sz="2333" dirty="0"/>
              <a:t>I F A C</a:t>
            </a:r>
          </a:p>
        </p:txBody>
      </p:sp>
      <p:sp>
        <p:nvSpPr>
          <p:cNvPr id="25" name="_s1030"/>
          <p:cNvSpPr>
            <a:spLocks noChangeArrowheads="1"/>
          </p:cNvSpPr>
          <p:nvPr/>
        </p:nvSpPr>
        <p:spPr bwMode="auto">
          <a:xfrm>
            <a:off x="6897151" y="2282198"/>
            <a:ext cx="899583" cy="864940"/>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333"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NICSP</a:t>
            </a:r>
          </a:p>
        </p:txBody>
      </p:sp>
      <p:sp>
        <p:nvSpPr>
          <p:cNvPr id="26" name="_s1030"/>
          <p:cNvSpPr>
            <a:spLocks noChangeArrowheads="1"/>
          </p:cNvSpPr>
          <p:nvPr/>
        </p:nvSpPr>
        <p:spPr bwMode="auto">
          <a:xfrm>
            <a:off x="6897152" y="3541615"/>
            <a:ext cx="960438" cy="900907"/>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p:spPr>
        <p:txBody>
          <a:bodyPr wrap="none" anchor="ctr"/>
          <a:lstStyle/>
          <a:p>
            <a:pPr algn="ctr" fontAlgn="auto">
              <a:spcBef>
                <a:spcPts val="0"/>
              </a:spcBef>
              <a:spcAft>
                <a:spcPts val="0"/>
              </a:spcAft>
              <a:defRPr/>
            </a:pPr>
            <a:r>
              <a:rPr lang="es-ES" sz="2333"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NIC / </a:t>
            </a:r>
          </a:p>
          <a:p>
            <a:pPr algn="ctr" fontAlgn="auto">
              <a:spcBef>
                <a:spcPts val="0"/>
              </a:spcBef>
              <a:spcAft>
                <a:spcPts val="0"/>
              </a:spcAft>
              <a:defRPr/>
            </a:pPr>
            <a:r>
              <a:rPr lang="es-ES" sz="2333"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NIIF</a:t>
            </a:r>
          </a:p>
        </p:txBody>
      </p:sp>
      <p:cxnSp>
        <p:nvCxnSpPr>
          <p:cNvPr id="27" name="_s14340"/>
          <p:cNvCxnSpPr>
            <a:cxnSpLocks noChangeShapeType="1"/>
            <a:stCxn id="22" idx="1"/>
            <a:endCxn id="23" idx="3"/>
          </p:cNvCxnSpPr>
          <p:nvPr/>
        </p:nvCxnSpPr>
        <p:spPr bwMode="auto">
          <a:xfrm rot="10800000">
            <a:off x="2036757" y="2718090"/>
            <a:ext cx="179916" cy="9261"/>
          </a:xfrm>
          <a:prstGeom prst="bentConnector3">
            <a:avLst>
              <a:gd name="adj1" fmla="val 50000"/>
            </a:avLst>
          </a:prstGeom>
          <a:noFill/>
          <a:ln w="28575">
            <a:solidFill>
              <a:schemeClr val="accent1">
                <a:lumMod val="50000"/>
              </a:schemeClr>
            </a:solidFill>
            <a:miter lim="800000"/>
            <a:headEnd/>
            <a:tailEnd/>
          </a:ln>
        </p:spPr>
      </p:cxnSp>
      <p:cxnSp>
        <p:nvCxnSpPr>
          <p:cNvPr id="28" name="_s14340"/>
          <p:cNvCxnSpPr>
            <a:cxnSpLocks noChangeShapeType="1"/>
            <a:stCxn id="24" idx="3"/>
            <a:endCxn id="25" idx="1"/>
          </p:cNvCxnSpPr>
          <p:nvPr/>
        </p:nvCxnSpPr>
        <p:spPr bwMode="auto">
          <a:xfrm>
            <a:off x="6717235" y="2702225"/>
            <a:ext cx="179916" cy="12443"/>
          </a:xfrm>
          <a:prstGeom prst="bentConnector3">
            <a:avLst>
              <a:gd name="adj1" fmla="val 50000"/>
            </a:avLst>
          </a:prstGeom>
          <a:noFill/>
          <a:ln w="28575">
            <a:solidFill>
              <a:schemeClr val="bg1">
                <a:lumMod val="50000"/>
              </a:schemeClr>
            </a:solidFill>
            <a:miter lim="800000"/>
            <a:headEnd/>
            <a:tailEnd/>
          </a:ln>
        </p:spPr>
      </p:cxnSp>
      <p:cxnSp>
        <p:nvCxnSpPr>
          <p:cNvPr id="29" name="_s14340"/>
          <p:cNvCxnSpPr>
            <a:cxnSpLocks noChangeShapeType="1"/>
            <a:stCxn id="36" idx="3"/>
            <a:endCxn id="26" idx="1"/>
          </p:cNvCxnSpPr>
          <p:nvPr/>
        </p:nvCxnSpPr>
        <p:spPr bwMode="auto">
          <a:xfrm>
            <a:off x="6707974" y="3988100"/>
            <a:ext cx="189178" cy="3968"/>
          </a:xfrm>
          <a:prstGeom prst="bentConnector3">
            <a:avLst>
              <a:gd name="adj1" fmla="val 50000"/>
            </a:avLst>
          </a:prstGeom>
          <a:noFill/>
          <a:ln w="28575">
            <a:solidFill>
              <a:schemeClr val="accent1">
                <a:lumMod val="50000"/>
              </a:schemeClr>
            </a:solidFill>
            <a:miter lim="800000"/>
            <a:headEnd/>
            <a:tailEnd/>
          </a:ln>
        </p:spPr>
      </p:cxnSp>
      <p:sp>
        <p:nvSpPr>
          <p:cNvPr id="30" name="29 CuadroTexto"/>
          <p:cNvSpPr txBox="1"/>
          <p:nvPr/>
        </p:nvSpPr>
        <p:spPr>
          <a:xfrm>
            <a:off x="2216672" y="3541614"/>
            <a:ext cx="1079500" cy="1209828"/>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sz="2000" dirty="0"/>
              <a:t>MHCP</a:t>
            </a:r>
          </a:p>
          <a:p>
            <a:r>
              <a:rPr lang="es-ES" sz="2000" dirty="0" err="1"/>
              <a:t>M.Cio</a:t>
            </a:r>
            <a:endParaRPr lang="es-ES" sz="2000" dirty="0"/>
          </a:p>
          <a:p>
            <a:r>
              <a:rPr lang="es-ES" sz="2000" dirty="0"/>
              <a:t>CTCP</a:t>
            </a:r>
          </a:p>
        </p:txBody>
      </p:sp>
      <p:cxnSp>
        <p:nvCxnSpPr>
          <p:cNvPr id="31" name="_s14341"/>
          <p:cNvCxnSpPr>
            <a:cxnSpLocks noChangeShapeType="1"/>
            <a:stCxn id="23" idx="1"/>
            <a:endCxn id="20" idx="1"/>
          </p:cNvCxnSpPr>
          <p:nvPr/>
        </p:nvCxnSpPr>
        <p:spPr bwMode="auto">
          <a:xfrm rot="10800000" flipH="1">
            <a:off x="1196704" y="1698183"/>
            <a:ext cx="359832" cy="1019906"/>
          </a:xfrm>
          <a:prstGeom prst="bentConnector3">
            <a:avLst>
              <a:gd name="adj1" fmla="val -63530"/>
            </a:avLst>
          </a:prstGeom>
          <a:noFill/>
          <a:ln w="28575">
            <a:solidFill>
              <a:schemeClr val="accent1">
                <a:lumMod val="50000"/>
              </a:schemeClr>
            </a:solidFill>
            <a:miter lim="800000"/>
            <a:headEnd/>
            <a:tailEnd/>
          </a:ln>
        </p:spPr>
      </p:cxnSp>
      <p:cxnSp>
        <p:nvCxnSpPr>
          <p:cNvPr id="32" name="_s14341"/>
          <p:cNvCxnSpPr>
            <a:cxnSpLocks noChangeShapeType="1"/>
          </p:cNvCxnSpPr>
          <p:nvPr/>
        </p:nvCxnSpPr>
        <p:spPr bwMode="auto">
          <a:xfrm rot="5400000" flipH="1" flipV="1">
            <a:off x="-41882" y="2883894"/>
            <a:ext cx="2392298" cy="5293"/>
          </a:xfrm>
          <a:prstGeom prst="bentConnector3">
            <a:avLst>
              <a:gd name="adj1" fmla="val 43485"/>
            </a:avLst>
          </a:prstGeom>
          <a:noFill/>
          <a:ln w="28575">
            <a:solidFill>
              <a:schemeClr val="accent1">
                <a:lumMod val="50000"/>
              </a:schemeClr>
            </a:solidFill>
            <a:miter lim="800000"/>
            <a:headEnd/>
            <a:tailEnd/>
          </a:ln>
        </p:spPr>
      </p:cxnSp>
      <p:cxnSp>
        <p:nvCxnSpPr>
          <p:cNvPr id="33" name="_s14341"/>
          <p:cNvCxnSpPr>
            <a:cxnSpLocks noChangeShapeType="1"/>
            <a:stCxn id="25" idx="3"/>
            <a:endCxn id="21" idx="3"/>
          </p:cNvCxnSpPr>
          <p:nvPr/>
        </p:nvCxnSpPr>
        <p:spPr bwMode="auto">
          <a:xfrm flipH="1" flipV="1">
            <a:off x="7557287" y="1698183"/>
            <a:ext cx="239447" cy="1016485"/>
          </a:xfrm>
          <a:prstGeom prst="bentConnector3">
            <a:avLst>
              <a:gd name="adj1" fmla="val -95470"/>
            </a:avLst>
          </a:prstGeom>
          <a:noFill/>
          <a:ln w="28575">
            <a:solidFill>
              <a:schemeClr val="accent1">
                <a:lumMod val="50000"/>
              </a:schemeClr>
            </a:solidFill>
            <a:miter lim="800000"/>
            <a:headEnd/>
            <a:tailEnd/>
          </a:ln>
          <a:extLst>
            <a:ext uri="{909E8E84-426E-40DD-AFC4-6F175D3DCCD1}">
              <a14:hiddenFill xmlns:a14="http://schemas.microsoft.com/office/drawing/2010/main">
                <a:noFill/>
              </a14:hiddenFill>
            </a:ext>
          </a:extLst>
        </p:spPr>
      </p:cxnSp>
      <p:cxnSp>
        <p:nvCxnSpPr>
          <p:cNvPr id="34" name="_s14341"/>
          <p:cNvCxnSpPr>
            <a:cxnSpLocks noChangeShapeType="1"/>
          </p:cNvCxnSpPr>
          <p:nvPr/>
        </p:nvCxnSpPr>
        <p:spPr bwMode="auto">
          <a:xfrm flipH="1" flipV="1">
            <a:off x="7557286" y="1644552"/>
            <a:ext cx="292365" cy="2317750"/>
          </a:xfrm>
          <a:prstGeom prst="bentConnector3">
            <a:avLst>
              <a:gd name="adj1" fmla="val -65157"/>
            </a:avLst>
          </a:prstGeom>
          <a:noFill/>
          <a:ln w="28575">
            <a:solidFill>
              <a:schemeClr val="accent1">
                <a:lumMod val="50000"/>
              </a:schemeClr>
            </a:solidFill>
            <a:miter lim="800000"/>
            <a:headEnd/>
            <a:tailEnd/>
          </a:ln>
          <a:extLst>
            <a:ext uri="{909E8E84-426E-40DD-AFC4-6F175D3DCCD1}">
              <a14:hiddenFill xmlns:a14="http://schemas.microsoft.com/office/drawing/2010/main">
                <a:noFill/>
              </a14:hiddenFill>
            </a:ext>
          </a:extLst>
        </p:spPr>
      </p:cxnSp>
      <p:cxnSp>
        <p:nvCxnSpPr>
          <p:cNvPr id="35" name="34 Conector angular"/>
          <p:cNvCxnSpPr/>
          <p:nvPr/>
        </p:nvCxnSpPr>
        <p:spPr>
          <a:xfrm rot="16200000" flipV="1">
            <a:off x="5183974" y="3093146"/>
            <a:ext cx="771260" cy="654844"/>
          </a:xfrm>
          <a:prstGeom prst="bentConnector3">
            <a:avLst>
              <a:gd name="adj1" fmla="val 50000"/>
            </a:avLst>
          </a:prstGeom>
          <a:ln w="63500">
            <a:solidFill>
              <a:srgbClr val="F7B0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5747537" y="3533678"/>
            <a:ext cx="960438" cy="908844"/>
          </a:xfrm>
          <a:prstGeom prst="rect">
            <a:avLst/>
          </a:prstGeom>
          <a:gradFill>
            <a:gsLst>
              <a:gs pos="0">
                <a:schemeClr val="bg1"/>
              </a:gs>
              <a:gs pos="10000">
                <a:schemeClr val="accent2">
                  <a:lumMod val="40000"/>
                  <a:lumOff val="60000"/>
                </a:schemeClr>
              </a:gs>
              <a:gs pos="100000">
                <a:srgbClr val="F7B009"/>
              </a:gs>
            </a:gsLst>
            <a:lin ang="0" scaled="0"/>
          </a:gradFill>
          <a:ln w="12700">
            <a:solidFill>
              <a:schemeClr val="tx2"/>
            </a:solidFill>
            <a:prstDash val="solid"/>
          </a:ln>
          <a:effectLst>
            <a:glow rad="101600">
              <a:schemeClr val="accent1">
                <a:satMod val="175000"/>
                <a:alpha val="40000"/>
              </a:schemeClr>
            </a:glow>
          </a:effectLst>
        </p:spPr>
        <p:txBody>
          <a:bodyPr anchor="ctr"/>
          <a:lstStyle>
            <a:defPPr>
              <a:defRPr lang="es-ES_tradnl"/>
            </a:defPPr>
            <a:lvl1pPr algn="ctr" fontAlgn="ctr">
              <a:spcBef>
                <a:spcPts val="0"/>
              </a:spcBef>
              <a:spcAft>
                <a:spcPts val="0"/>
              </a:spcAft>
              <a:defRPr sz="2800" b="1">
                <a:effectLst>
                  <a:outerShdw blurRad="38100" dist="38100" dir="2700000" algn="tl">
                    <a:srgbClr val="000000">
                      <a:alpha val="43137"/>
                    </a:srgbClr>
                  </a:outerShdw>
                </a:effectLst>
                <a:latin typeface="Calibri" panose="020F0502020204030204" pitchFamily="34" charset="0"/>
              </a:defRPr>
            </a:lvl1pPr>
          </a:lstStyle>
          <a:p>
            <a:r>
              <a:rPr lang="es-ES" sz="2333" dirty="0"/>
              <a:t>I A S B</a:t>
            </a:r>
          </a:p>
        </p:txBody>
      </p:sp>
      <p:cxnSp>
        <p:nvCxnSpPr>
          <p:cNvPr id="43" name="_s14340"/>
          <p:cNvCxnSpPr>
            <a:cxnSpLocks noChangeShapeType="1"/>
          </p:cNvCxnSpPr>
          <p:nvPr/>
        </p:nvCxnSpPr>
        <p:spPr bwMode="auto">
          <a:xfrm rot="10800000" flipV="1">
            <a:off x="1146487" y="3992068"/>
            <a:ext cx="1050394" cy="69180"/>
          </a:xfrm>
          <a:prstGeom prst="bentConnector3">
            <a:avLst>
              <a:gd name="adj1" fmla="val 50000"/>
            </a:avLst>
          </a:prstGeom>
          <a:noFill/>
          <a:ln w="28575">
            <a:solidFill>
              <a:srgbClr val="008080"/>
            </a:solidFill>
            <a:miter lim="800000"/>
            <a:headEnd/>
            <a:tailEnd/>
          </a:ln>
        </p:spPr>
      </p:cxnSp>
    </p:spTree>
    <p:extLst>
      <p:ext uri="{BB962C8B-B14F-4D97-AF65-F5344CB8AC3E}">
        <p14:creationId xmlns:p14="http://schemas.microsoft.com/office/powerpoint/2010/main" val="3170288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sp>
        <p:nvSpPr>
          <p:cNvPr id="4" name="3 Marcador de número de diapositiva"/>
          <p:cNvSpPr>
            <a:spLocks noGrp="1"/>
          </p:cNvSpPr>
          <p:nvPr>
            <p:ph type="sldNum" sz="quarter" idx="15"/>
          </p:nvPr>
        </p:nvSpPr>
        <p:spPr/>
        <p:txBody>
          <a:bodyPr/>
          <a:lstStyle/>
          <a:p>
            <a:pPr>
              <a:defRPr/>
            </a:pPr>
            <a:fld id="{BD78BF63-D6E5-49D8-99EB-4D36175B83F1}" type="slidenum">
              <a:rPr lang="es-ES_tradnl" smtClean="0"/>
              <a:pPr>
                <a:defRPr/>
              </a:pPr>
              <a:t>12</a:t>
            </a:fld>
            <a:endParaRPr lang="es-ES_tradnl"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3132564369"/>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002644" y="4357668"/>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a:off x="6776310" y="4717707"/>
            <a:ext cx="21183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0" y="2140581"/>
            <a:ext cx="7620000" cy="1220975"/>
          </a:xfrm>
          <a:prstGeom prst="rect">
            <a:avLst/>
          </a:prstGeom>
        </p:spPr>
        <p:txBody>
          <a:bodyPr wrap="square">
            <a:spAutoFit/>
          </a:bodyPr>
          <a:lstStyle/>
          <a:p>
            <a:pPr algn="ctr"/>
            <a:r>
              <a:rPr lang="es-CO" altLang="es-ES" sz="3667" b="1" dirty="0">
                <a:solidFill>
                  <a:schemeClr val="bg1">
                    <a:lumMod val="95000"/>
                  </a:schemeClr>
                </a:solidFill>
                <a:effectLst>
                  <a:outerShdw blurRad="38100" dist="38100" dir="2700000" algn="tl">
                    <a:srgbClr val="000000">
                      <a:alpha val="43137"/>
                    </a:srgbClr>
                  </a:outerShdw>
                </a:effectLst>
                <a:latin typeface="+mj-lt"/>
              </a:rPr>
              <a:t>Resoluciones 743 del 17/12/  y</a:t>
            </a:r>
          </a:p>
          <a:p>
            <a:pPr algn="ctr"/>
            <a:r>
              <a:rPr lang="es-CO" sz="3667" b="1" dirty="0">
                <a:solidFill>
                  <a:schemeClr val="bg1">
                    <a:lumMod val="95000"/>
                  </a:schemeClr>
                </a:solidFill>
                <a:effectLst>
                  <a:outerShdw blurRad="38100" dist="38100" dir="2700000" algn="tl">
                    <a:srgbClr val="000000">
                      <a:alpha val="43137"/>
                    </a:srgbClr>
                  </a:outerShdw>
                </a:effectLst>
                <a:latin typeface="+mj-lt"/>
              </a:rPr>
              <a:t>598  del 10/12/2014</a:t>
            </a:r>
          </a:p>
        </p:txBody>
      </p:sp>
    </p:spTree>
    <p:extLst>
      <p:ext uri="{BB962C8B-B14F-4D97-AF65-F5344CB8AC3E}">
        <p14:creationId xmlns:p14="http://schemas.microsoft.com/office/powerpoint/2010/main" val="28605058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14</a:t>
            </a:fld>
            <a:endParaRPr lang="es-ES_tradnl" dirty="0"/>
          </a:p>
        </p:txBody>
      </p:sp>
      <p:sp>
        <p:nvSpPr>
          <p:cNvPr id="6" name="5 Rectángulo"/>
          <p:cNvSpPr/>
          <p:nvPr/>
        </p:nvSpPr>
        <p:spPr>
          <a:xfrm>
            <a:off x="0" y="-94828"/>
            <a:ext cx="9144000" cy="1243417"/>
          </a:xfrm>
          <a:prstGeom prst="rect">
            <a:avLst/>
          </a:prstGeom>
        </p:spPr>
        <p:txBody>
          <a:bodyPr wrap="square">
            <a:spAutoFit/>
          </a:bodyPr>
          <a:lstStyle/>
          <a:p>
            <a:pPr marL="444500" indent="-444500" algn="ctr" fontAlgn="auto">
              <a:lnSpc>
                <a:spcPct val="90000"/>
              </a:lnSpc>
              <a:spcAft>
                <a:spcPct val="35000"/>
              </a:spcAft>
              <a:buSzPct val="90000"/>
              <a:defRPr/>
            </a:pPr>
            <a:r>
              <a:rPr lang="es-ES" sz="2200" b="1" dirty="0">
                <a:solidFill>
                  <a:schemeClr val="bg1"/>
                </a:solidFill>
                <a:effectLst>
                  <a:outerShdw blurRad="38100" dist="38100" dir="2700000" algn="tl">
                    <a:srgbClr val="000000">
                      <a:alpha val="43137"/>
                    </a:srgbClr>
                  </a:outerShdw>
                </a:effectLst>
                <a:latin typeface="Calibri" pitchFamily="34" charset="0"/>
              </a:rPr>
              <a:t>MODELO DE CONTABILIDAD PARA EMPRESAS QUE </a:t>
            </a:r>
          </a:p>
          <a:p>
            <a:pPr marL="444500" indent="-444500" algn="ctr" fontAlgn="auto">
              <a:lnSpc>
                <a:spcPct val="90000"/>
              </a:lnSpc>
              <a:spcAft>
                <a:spcPct val="35000"/>
              </a:spcAft>
              <a:buSzPct val="90000"/>
              <a:defRPr/>
            </a:pPr>
            <a:r>
              <a:rPr lang="es-ES" sz="2200" b="1" dirty="0">
                <a:solidFill>
                  <a:schemeClr val="bg1"/>
                </a:solidFill>
                <a:effectLst>
                  <a:outerShdw blurRad="38100" dist="38100" dir="2700000" algn="tl">
                    <a:srgbClr val="000000">
                      <a:alpha val="43137"/>
                    </a:srgbClr>
                  </a:outerShdw>
                </a:effectLst>
                <a:latin typeface="Calibri" pitchFamily="34" charset="0"/>
              </a:rPr>
              <a:t>COTIZAN  EN EL MERCADO DE VALORES </a:t>
            </a:r>
          </a:p>
          <a:p>
            <a:pPr marL="444500" indent="-444500" algn="ctr" fontAlgn="auto">
              <a:lnSpc>
                <a:spcPct val="90000"/>
              </a:lnSpc>
              <a:spcAft>
                <a:spcPct val="35000"/>
              </a:spcAft>
              <a:buSzPct val="90000"/>
              <a:defRPr/>
            </a:pPr>
            <a:r>
              <a:rPr lang="es-ES" sz="2200" b="1" dirty="0">
                <a:solidFill>
                  <a:schemeClr val="bg1"/>
                </a:solidFill>
                <a:effectLst>
                  <a:outerShdw blurRad="38100" dist="38100" dir="2700000" algn="tl">
                    <a:srgbClr val="000000">
                      <a:alpha val="43137"/>
                    </a:srgbClr>
                  </a:outerShdw>
                </a:effectLst>
                <a:latin typeface="Calibri" pitchFamily="34" charset="0"/>
              </a:rPr>
              <a:t>(RESOLUCIÓN 743/13, 508/14)</a:t>
            </a:r>
          </a:p>
        </p:txBody>
      </p:sp>
      <p:grpSp>
        <p:nvGrpSpPr>
          <p:cNvPr id="7" name="11 Grupo"/>
          <p:cNvGrpSpPr>
            <a:grpSpLocks/>
          </p:cNvGrpSpPr>
          <p:nvPr/>
        </p:nvGrpSpPr>
        <p:grpSpPr bwMode="auto">
          <a:xfrm>
            <a:off x="7020272" y="1345332"/>
            <a:ext cx="2003713" cy="3584651"/>
            <a:chOff x="5377120" y="2731622"/>
            <a:chExt cx="2879094" cy="3358803"/>
          </a:xfrm>
        </p:grpSpPr>
        <p:sp>
          <p:nvSpPr>
            <p:cNvPr id="8" name="7 Forma libre"/>
            <p:cNvSpPr/>
            <p:nvPr/>
          </p:nvSpPr>
          <p:spPr>
            <a:xfrm rot="16200000">
              <a:off x="5137265" y="2971477"/>
              <a:ext cx="3358803" cy="2879094"/>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defRPr/>
              </a:pPr>
              <a:endParaRPr lang="es-ES" sz="1500" b="1" kern="0" dirty="0">
                <a:solidFill>
                  <a:srgbClr val="4F81BD">
                    <a:lumMod val="50000"/>
                  </a:srgbClr>
                </a:solidFill>
                <a:effectLst>
                  <a:outerShdw blurRad="38100" dist="38100" dir="2700000" algn="tl">
                    <a:srgbClr val="000000">
                      <a:alpha val="43137"/>
                    </a:srgbClr>
                  </a:outerShdw>
                </a:effectLst>
                <a:latin typeface="Calibri"/>
                <a:cs typeface="+mn-cs"/>
              </a:endParaRPr>
            </a:p>
          </p:txBody>
        </p:sp>
        <p:sp>
          <p:nvSpPr>
            <p:cNvPr id="9" name="3 CuadroTexto"/>
            <p:cNvSpPr txBox="1">
              <a:spLocks noChangeArrowheads="1"/>
            </p:cNvSpPr>
            <p:nvPr/>
          </p:nvSpPr>
          <p:spPr bwMode="auto">
            <a:xfrm>
              <a:off x="6124685" y="3910175"/>
              <a:ext cx="1919741" cy="1329217"/>
            </a:xfrm>
            <a:prstGeom prst="rect">
              <a:avLst/>
            </a:prstGeom>
            <a:ln>
              <a:solidFill>
                <a:schemeClr val="tx1"/>
              </a:solidFill>
              <a:headEnd/>
              <a:tailEnd/>
            </a:ln>
            <a:effectLst>
              <a:glow rad="101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s-ES" sz="1500" b="1" kern="0" dirty="0">
                  <a:latin typeface="Calibri" pitchFamily="34" charset="0"/>
                </a:rPr>
                <a:t>Anexo del Decreto 2784 de 2012</a:t>
              </a:r>
            </a:p>
            <a:p>
              <a:pPr algn="ctr" fontAlgn="auto">
                <a:spcBef>
                  <a:spcPts val="0"/>
                </a:spcBef>
                <a:spcAft>
                  <a:spcPts val="0"/>
                </a:spcAft>
                <a:defRPr/>
              </a:pPr>
              <a:r>
                <a:rPr lang="es-ES" sz="1500" b="1" kern="0" dirty="0">
                  <a:latin typeface="Calibri" pitchFamily="34" charset="0"/>
                </a:rPr>
                <a:t>(NIIF) –Incorporado al RCP.</a:t>
              </a:r>
            </a:p>
          </p:txBody>
        </p:sp>
      </p:grpSp>
      <p:sp>
        <p:nvSpPr>
          <p:cNvPr id="10" name="7 Rectángulo"/>
          <p:cNvSpPr>
            <a:spLocks noChangeArrowheads="1"/>
          </p:cNvSpPr>
          <p:nvPr/>
        </p:nvSpPr>
        <p:spPr bwMode="auto">
          <a:xfrm>
            <a:off x="251520" y="985292"/>
            <a:ext cx="6192688" cy="4696670"/>
          </a:xfrm>
          <a:prstGeom prst="rect">
            <a:avLst/>
          </a:prstGeom>
          <a:noFill/>
          <a:ln w="9525">
            <a:noFill/>
            <a:miter lim="800000"/>
            <a:headEnd/>
            <a:tailEnd/>
          </a:ln>
        </p:spPr>
        <p:txBody>
          <a:bodyPr wrap="square">
            <a:spAutoFit/>
          </a:bodyPr>
          <a:lstStyle/>
          <a:p>
            <a:pPr algn="just" fontAlgn="auto">
              <a:spcBef>
                <a:spcPct val="20000"/>
              </a:spcBef>
              <a:spcAft>
                <a:spcPts val="0"/>
              </a:spcAft>
              <a:buClr>
                <a:schemeClr val="accent1"/>
              </a:buClr>
              <a:buSzPct val="80000"/>
              <a:defRPr/>
            </a:pPr>
            <a:r>
              <a:rPr lang="es-ES" sz="1700" b="1" dirty="0">
                <a:latin typeface="Calibri" pitchFamily="34" charset="0"/>
              </a:rPr>
              <a:t>Empresas bajo el ámbito del RCP que cumplan alguna de las siguientes condiciones: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Emisoras de valores.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Empresas que hagan parte de un grupo económico cuya matriz tenga valores inscritos en el RNVE.</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Sociedades fiduciarias.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Negocios fiduciarios cuyo fideicomitente sea una empresa pública que cumpla las condiciones establecidas en a), b) f) g) y h)</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Negocios fiduciarios cuyos títulos estén inscritos en el RNVE y su fideicomitente sea directa o indirectamente una o más empresas públicas.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Establecimientos bancarios y aseguradoras.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Fondos de garantías y entidades financieras con regímenes especiales</a:t>
            </a:r>
          </a:p>
          <a:p>
            <a:pPr marL="342900" indent="-342900" algn="just" fontAlgn="auto">
              <a:spcBef>
                <a:spcPct val="20000"/>
              </a:spcBef>
              <a:spcAft>
                <a:spcPts val="0"/>
              </a:spcAft>
              <a:buClr>
                <a:schemeClr val="tx2"/>
              </a:buClr>
              <a:buSzPct val="100000"/>
              <a:buFontTx/>
              <a:buAutoNum type="alphaLcPeriod"/>
              <a:defRPr/>
            </a:pPr>
            <a:r>
              <a:rPr lang="es-ES" sz="1700" b="1" dirty="0">
                <a:latin typeface="Calibri" pitchFamily="34" charset="0"/>
              </a:rPr>
              <a:t>Banco de la República.</a:t>
            </a:r>
          </a:p>
        </p:txBody>
      </p:sp>
      <p:sp>
        <p:nvSpPr>
          <p:cNvPr id="11" name="CuadroTexto 1"/>
          <p:cNvSpPr txBox="1"/>
          <p:nvPr/>
        </p:nvSpPr>
        <p:spPr>
          <a:xfrm>
            <a:off x="6970330" y="1921396"/>
            <a:ext cx="553998" cy="2511653"/>
          </a:xfrm>
          <a:prstGeom prst="rect">
            <a:avLst/>
          </a:prstGeom>
          <a:noFill/>
        </p:spPr>
        <p:txBody>
          <a:bodyPr vert="vert270" wrap="square" rtlCol="0">
            <a:spAutoFit/>
          </a:bodyPr>
          <a:lstStyle/>
          <a:p>
            <a:r>
              <a:rPr lang="es-ES" sz="2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rPr>
              <a:t>Marco Normativo</a:t>
            </a:r>
            <a:endParaRPr lang="es-CO"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2" name="11 Grupo"/>
          <p:cNvGrpSpPr/>
          <p:nvPr/>
        </p:nvGrpSpPr>
        <p:grpSpPr>
          <a:xfrm>
            <a:off x="6444208" y="3284984"/>
            <a:ext cx="415218" cy="478410"/>
            <a:chOff x="6876256" y="3284984"/>
            <a:chExt cx="415218" cy="576064"/>
          </a:xfrm>
        </p:grpSpPr>
        <p:sp>
          <p:nvSpPr>
            <p:cNvPr id="13" name="12 Extracto"/>
            <p:cNvSpPr>
              <a:spLocks noChangeArrowheads="1"/>
            </p:cNvSpPr>
            <p:nvPr/>
          </p:nvSpPr>
          <p:spPr bwMode="auto">
            <a:xfrm rot="5400000">
              <a:off x="6833156" y="3402729"/>
              <a:ext cx="576063" cy="340573"/>
            </a:xfrm>
            <a:prstGeom prst="flowChartExtract">
              <a:avLst/>
            </a:prstGeom>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4" name="13 Extracto"/>
            <p:cNvSpPr>
              <a:spLocks noChangeArrowheads="1"/>
            </p:cNvSpPr>
            <p:nvPr/>
          </p:nvSpPr>
          <p:spPr bwMode="auto">
            <a:xfrm rot="5400000">
              <a:off x="6758511" y="3402730"/>
              <a:ext cx="576063" cy="340573"/>
            </a:xfrm>
            <a:prstGeom prst="flowChartExtract">
              <a:avLst/>
            </a:prstGeom>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hangingPunct="1"/>
              <a:endParaRPr lang="es-CO" altLang="es-CO" sz="1500"/>
            </a:p>
          </p:txBody>
        </p:sp>
      </p:grpSp>
    </p:spTree>
    <p:extLst>
      <p:ext uri="{BB962C8B-B14F-4D97-AF65-F5344CB8AC3E}">
        <p14:creationId xmlns:p14="http://schemas.microsoft.com/office/powerpoint/2010/main" val="3406430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15</a:t>
            </a:fld>
            <a:endParaRPr lang="es-ES_tradnl" dirty="0"/>
          </a:p>
        </p:txBody>
      </p:sp>
      <p:sp>
        <p:nvSpPr>
          <p:cNvPr id="6" name="AutoShape 4"/>
          <p:cNvSpPr>
            <a:spLocks noChangeArrowheads="1"/>
          </p:cNvSpPr>
          <p:nvPr/>
        </p:nvSpPr>
        <p:spPr bwMode="auto">
          <a:xfrm>
            <a:off x="1763687" y="265212"/>
            <a:ext cx="5400601" cy="481919"/>
          </a:xfrm>
          <a:prstGeom prst="roundRect">
            <a:avLst>
              <a:gd name="adj" fmla="val 21667"/>
            </a:avLst>
          </a:prstGeom>
          <a:gradFill rotWithShape="1">
            <a:gsLst>
              <a:gs pos="0">
                <a:srgbClr val="BDC9AF"/>
              </a:gs>
              <a:gs pos="100000">
                <a:srgbClr val="FFFFFF"/>
              </a:gs>
            </a:gsLst>
            <a:lin ang="2700000" scaled="1"/>
          </a:gradFill>
          <a:ln w="50800" algn="ctr">
            <a:solidFill>
              <a:schemeClr val="tx1"/>
            </a:solidFill>
            <a:round/>
            <a:headEnd/>
            <a:tailEnd/>
          </a:ln>
          <a:effectLst>
            <a:glow rad="63500">
              <a:schemeClr val="accent6">
                <a:satMod val="175000"/>
                <a:alpha val="40000"/>
              </a:schemeClr>
            </a:glow>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endParaRPr lang="es-ES" sz="2800" kern="0" dirty="0">
              <a:solidFill>
                <a:schemeClr val="tx2"/>
              </a:solidFill>
              <a:latin typeface="Calibri" pitchFamily="34" charset="0"/>
            </a:endParaRPr>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298753"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3022773" y="2497460"/>
            <a:ext cx="3061395" cy="30162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329800" y="2713484"/>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70860" y="2857500"/>
            <a:ext cx="2600940" cy="1846659"/>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p>
          <a:p>
            <a:pPr algn="ctr" eaLnBrk="1" fontAlgn="auto" hangingPunct="1">
              <a:spcBef>
                <a:spcPts val="0"/>
              </a:spcBef>
              <a:spcAft>
                <a:spcPts val="0"/>
              </a:spcAft>
              <a:defRPr/>
            </a:pP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Tree>
    <p:extLst>
      <p:ext uri="{BB962C8B-B14F-4D97-AF65-F5344CB8AC3E}">
        <p14:creationId xmlns:p14="http://schemas.microsoft.com/office/powerpoint/2010/main" val="12406199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2405741"/>
            <a:ext cx="8892480" cy="769441"/>
          </a:xfrm>
          <a:prstGeom prst="rect">
            <a:avLst/>
          </a:prstGeom>
        </p:spPr>
        <p:txBody>
          <a:bodyPr wrap="square">
            <a:spAutoFit/>
          </a:bodyPr>
          <a:lstStyle/>
          <a:p>
            <a:pPr algn="ctr"/>
            <a:r>
              <a:rPr lang="es-CO" altLang="es-ES" sz="4400" b="1" dirty="0">
                <a:solidFill>
                  <a:schemeClr val="bg1"/>
                </a:solidFill>
                <a:latin typeface="+mj-lt"/>
              </a:rPr>
              <a:t>Resolución 414 del 8/09/2014</a:t>
            </a:r>
            <a:endParaRPr lang="es-CO"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19824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17</a:t>
            </a:fld>
            <a:endParaRPr lang="es-ES_tradnl" dirty="0"/>
          </a:p>
        </p:txBody>
      </p:sp>
      <p:sp>
        <p:nvSpPr>
          <p:cNvPr id="6" name="5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CAPTAN O ADMINISTRAN AHORRO DEL PÚBLICO (RESOLUCIÓN 414/14)</a:t>
            </a:r>
          </a:p>
        </p:txBody>
      </p:sp>
      <p:sp>
        <p:nvSpPr>
          <p:cNvPr id="7" name="6 Forma libre"/>
          <p:cNvSpPr/>
          <p:nvPr/>
        </p:nvSpPr>
        <p:spPr bwMode="auto">
          <a:xfrm rot="16200000">
            <a:off x="6681873" y="2416322"/>
            <a:ext cx="3065573" cy="1787688"/>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8" name="6 Forma libre"/>
          <p:cNvSpPr/>
          <p:nvPr/>
        </p:nvSpPr>
        <p:spPr>
          <a:xfrm rot="16200000">
            <a:off x="1434516" y="-173868"/>
            <a:ext cx="4374234" cy="6987871"/>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blipFill>
            <a:blip r:embed="rId3" cstate="print">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Lst>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1" tIns="164594" rIns="213361" bIns="3830711" spcCol="1270"/>
          <a:lstStyle/>
          <a:p>
            <a:pPr algn="ctr" defTabSz="2133600" fontAlgn="auto">
              <a:lnSpc>
                <a:spcPct val="90000"/>
              </a:lnSpc>
              <a:spcBef>
                <a:spcPts val="0"/>
              </a:spcBef>
              <a:spcAft>
                <a:spcPct val="35000"/>
              </a:spcAft>
            </a:pPr>
            <a:r>
              <a:rPr lang="es-ES" sz="2800" b="1" kern="0" dirty="0">
                <a:effectLst>
                  <a:outerShdw blurRad="38100" dist="38100" dir="2700000" algn="tl">
                    <a:srgbClr val="000000">
                      <a:alpha val="43137"/>
                    </a:srgbClr>
                  </a:outerShdw>
                </a:effectLst>
                <a:latin typeface="Calibri"/>
              </a:rPr>
              <a:t>Ámbito de aplicación</a:t>
            </a:r>
          </a:p>
        </p:txBody>
      </p:sp>
      <p:sp>
        <p:nvSpPr>
          <p:cNvPr id="9" name="7 Rectángulo"/>
          <p:cNvSpPr>
            <a:spLocks noChangeArrowheads="1"/>
          </p:cNvSpPr>
          <p:nvPr/>
        </p:nvSpPr>
        <p:spPr bwMode="auto">
          <a:xfrm>
            <a:off x="812610" y="1057300"/>
            <a:ext cx="6181391" cy="3785652"/>
          </a:xfrm>
          <a:prstGeom prst="rect">
            <a:avLst/>
          </a:prstGeom>
          <a:noFill/>
          <a:ln w="9525">
            <a:noFill/>
            <a:miter lim="800000"/>
            <a:headEnd/>
            <a:tailEnd/>
          </a:ln>
        </p:spPr>
        <p:txBody>
          <a:bodyPr wrap="square">
            <a:spAutoFit/>
          </a:bodyPr>
          <a:lstStyle/>
          <a:p>
            <a:pPr fontAlgn="auto">
              <a:spcAft>
                <a:spcPts val="0"/>
              </a:spcAft>
              <a:buClr>
                <a:schemeClr val="accent1"/>
              </a:buClr>
              <a:buSzPct val="80000"/>
              <a:defRPr/>
            </a:pPr>
            <a:r>
              <a:rPr lang="es-ES" sz="2400" b="1" dirty="0">
                <a:latin typeface="Calibri" pitchFamily="34" charset="0"/>
              </a:rPr>
              <a:t>Empresas bajo el ámbito del RCP y que tengan las siguientes características:</a:t>
            </a:r>
          </a:p>
          <a:p>
            <a:pPr fontAlgn="auto">
              <a:spcAft>
                <a:spcPts val="0"/>
              </a:spcAft>
              <a:buClr>
                <a:schemeClr val="accent1"/>
              </a:buClr>
              <a:buSzPct val="80000"/>
              <a:defRPr/>
            </a:pPr>
            <a:endParaRPr lang="es-ES" sz="2400" b="1" dirty="0">
              <a:latin typeface="Calibri" pitchFamily="34" charset="0"/>
            </a:endParaRPr>
          </a:p>
          <a:p>
            <a:pPr marL="342900" indent="-342900" fontAlgn="auto">
              <a:spcAft>
                <a:spcPts val="0"/>
              </a:spcAft>
              <a:buClr>
                <a:schemeClr val="tx2"/>
              </a:buClr>
              <a:buSzPct val="100000"/>
              <a:buFontTx/>
              <a:buAutoNum type="alphaLcPeriod"/>
              <a:defRPr/>
            </a:pPr>
            <a:r>
              <a:rPr lang="es-ES" sz="2400" b="1" dirty="0">
                <a:latin typeface="Calibri" pitchFamily="34" charset="0"/>
              </a:rPr>
              <a:t>No cotizan en el mercado de valores.</a:t>
            </a:r>
          </a:p>
          <a:p>
            <a:pPr marL="342900" indent="-342900" fontAlgn="auto">
              <a:spcAft>
                <a:spcPts val="0"/>
              </a:spcAft>
              <a:buClr>
                <a:schemeClr val="tx2"/>
              </a:buClr>
              <a:buSzPct val="100000"/>
              <a:buFontTx/>
              <a:buAutoNum type="alphaLcPeriod"/>
              <a:defRPr/>
            </a:pPr>
            <a:r>
              <a:rPr lang="es-ES" sz="2400" b="1" dirty="0">
                <a:latin typeface="Calibri" pitchFamily="34" charset="0"/>
              </a:rPr>
              <a:t>No captan ni administran ahorro del público.</a:t>
            </a:r>
          </a:p>
          <a:p>
            <a:pPr marL="342900" indent="-342900" fontAlgn="auto">
              <a:spcAft>
                <a:spcPts val="0"/>
              </a:spcAft>
              <a:buClr>
                <a:schemeClr val="tx2"/>
              </a:buClr>
              <a:buSzPct val="100000"/>
              <a:buFontTx/>
              <a:buAutoNum type="alphaLcPeriod"/>
              <a:defRPr/>
            </a:pPr>
            <a:r>
              <a:rPr lang="es-ES" sz="2400" b="1" dirty="0">
                <a:latin typeface="Calibri" pitchFamily="34" charset="0"/>
              </a:rPr>
              <a:t>Estén clasificadas como empresas por el </a:t>
            </a:r>
            <a:r>
              <a:rPr lang="es-ES" sz="2400" b="1" i="1" u="sng" dirty="0">
                <a:latin typeface="Calibri" pitchFamily="34" charset="0"/>
              </a:rPr>
              <a:t>Comité Interinstitucional de la Comisión de Estadísticas de Finanzas Públicas</a:t>
            </a:r>
            <a:r>
              <a:rPr lang="es-ES" sz="2400" i="1" dirty="0">
                <a:latin typeface="Calibri" pitchFamily="34" charset="0"/>
              </a:rPr>
              <a:t> </a:t>
            </a:r>
            <a:r>
              <a:rPr lang="es-ES" sz="2400" b="1" dirty="0">
                <a:latin typeface="Calibri" pitchFamily="34" charset="0"/>
              </a:rPr>
              <a:t>según los criterios establecidos en el</a:t>
            </a:r>
            <a:r>
              <a:rPr lang="es-ES" sz="2400" dirty="0">
                <a:latin typeface="Calibri" pitchFamily="34" charset="0"/>
              </a:rPr>
              <a:t> </a:t>
            </a:r>
            <a:r>
              <a:rPr lang="es-ES" sz="2400" b="1" u="sng" dirty="0">
                <a:latin typeface="Calibri" pitchFamily="34" charset="0"/>
              </a:rPr>
              <a:t>Manual de Estadísticas de las Finanzas Públicas</a:t>
            </a:r>
            <a:r>
              <a:rPr lang="es-ES" sz="2400" b="1" dirty="0">
                <a:latin typeface="Calibri" pitchFamily="34" charset="0"/>
              </a:rPr>
              <a:t>.</a:t>
            </a:r>
          </a:p>
        </p:txBody>
      </p:sp>
      <p:sp>
        <p:nvSpPr>
          <p:cNvPr id="10" name="CuadroTexto 1"/>
          <p:cNvSpPr txBox="1"/>
          <p:nvPr/>
        </p:nvSpPr>
        <p:spPr>
          <a:xfrm>
            <a:off x="7201743" y="1561356"/>
            <a:ext cx="538609" cy="2952328"/>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dirty="0"/>
              <a:t>Marco Normativo</a:t>
            </a:r>
            <a:endParaRPr lang="es-CO" dirty="0"/>
          </a:p>
        </p:txBody>
      </p:sp>
      <p:sp>
        <p:nvSpPr>
          <p:cNvPr id="11" name="3 CuadroTexto"/>
          <p:cNvSpPr txBox="1">
            <a:spLocks noChangeArrowheads="1"/>
          </p:cNvSpPr>
          <p:nvPr/>
        </p:nvSpPr>
        <p:spPr bwMode="auto">
          <a:xfrm>
            <a:off x="7668344" y="2675736"/>
            <a:ext cx="1296144" cy="1261884"/>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1800" dirty="0"/>
              <a:t>Anexo de la Resolución </a:t>
            </a:r>
          </a:p>
          <a:p>
            <a:r>
              <a:rPr lang="es-ES" sz="2000" dirty="0"/>
              <a:t>414 de 2014</a:t>
            </a:r>
          </a:p>
        </p:txBody>
      </p:sp>
      <p:grpSp>
        <p:nvGrpSpPr>
          <p:cNvPr id="12" name="11 Grupo"/>
          <p:cNvGrpSpPr/>
          <p:nvPr/>
        </p:nvGrpSpPr>
        <p:grpSpPr>
          <a:xfrm>
            <a:off x="6895723" y="3001516"/>
            <a:ext cx="412581" cy="576064"/>
            <a:chOff x="6967731" y="3284984"/>
            <a:chExt cx="412581" cy="576064"/>
          </a:xfrm>
        </p:grpSpPr>
        <p:sp>
          <p:nvSpPr>
            <p:cNvPr id="13" name="12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4" name="13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Tree>
    <p:extLst>
      <p:ext uri="{BB962C8B-B14F-4D97-AF65-F5344CB8AC3E}">
        <p14:creationId xmlns:p14="http://schemas.microsoft.com/office/powerpoint/2010/main" val="2399340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18</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5" y="1054033"/>
            <a:ext cx="558650" cy="439517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18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1055632" y="1406871"/>
            <a:ext cx="2264625"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707904" y="2676889"/>
            <a:ext cx="2913825"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861469" y="2983505"/>
            <a:ext cx="2116488" cy="212365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200" b="1" kern="0" dirty="0">
                <a:solidFill>
                  <a:sysClr val="windowText" lastClr="000000"/>
                </a:solidFill>
                <a:latin typeface="Calibri" panose="020F0502020204030204" pitchFamily="34" charset="0"/>
              </a:rPr>
              <a:t>Para todos los efectos, aplicación del nuevo marco normativo a partir de las NIIF</a:t>
            </a:r>
            <a:endParaRPr lang="es-CO" sz="22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03380" y="3055513"/>
            <a:ext cx="2131256" cy="2123658"/>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2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1039423" y="2443115"/>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2" name="AutoShape 4"/>
          <p:cNvSpPr>
            <a:spLocks noChangeArrowheads="1"/>
          </p:cNvSpPr>
          <p:nvPr/>
        </p:nvSpPr>
        <p:spPr bwMode="auto">
          <a:xfrm>
            <a:off x="1763688" y="193204"/>
            <a:ext cx="5544616" cy="377456"/>
          </a:xfrm>
          <a:prstGeom prst="roundRect">
            <a:avLst>
              <a:gd name="adj" fmla="val 21667"/>
            </a:avLst>
          </a:prstGeom>
          <a:gradFill rotWithShape="1">
            <a:gsLst>
              <a:gs pos="0">
                <a:srgbClr val="BDC9AF"/>
              </a:gs>
              <a:gs pos="100000">
                <a:srgbClr val="FFFFFF"/>
              </a:gs>
            </a:gsLst>
            <a:lin ang="2700000" scaled="1"/>
          </a:gradFill>
          <a:ln w="50800" algn="ctr">
            <a:noFill/>
            <a:round/>
            <a:headEnd/>
            <a:tailEnd/>
          </a:ln>
          <a:effectLst>
            <a:outerShdw dist="38100" dir="2700000" algn="tl" rotWithShape="0">
              <a:srgbClr val="000000">
                <a:alpha val="39998"/>
              </a:srgbClr>
            </a:outerShdw>
          </a:effectLst>
        </p:spPr>
        <p:txBody>
          <a:bodyPr anchor="ctr" anchorCtr="1"/>
          <a:lstStyle/>
          <a:p>
            <a:pPr algn="ctr" fontAlgn="auto">
              <a:spcBef>
                <a:spcPts val="0"/>
              </a:spcBef>
              <a:spcAft>
                <a:spcPts val="0"/>
              </a:spcAft>
              <a:defRPr/>
            </a:pPr>
            <a:r>
              <a:rPr lang="es-ES" sz="2800" b="1" dirty="0">
                <a:solidFill>
                  <a:schemeClr val="tx2"/>
                </a:solidFill>
                <a:effectLst>
                  <a:outerShdw blurRad="38100" dist="38100" dir="2700000" algn="tl">
                    <a:srgbClr val="000000">
                      <a:alpha val="43137"/>
                    </a:srgbClr>
                  </a:outerShdw>
                </a:effectLst>
                <a:latin typeface="Calibri" pitchFamily="34" charset="0"/>
              </a:rPr>
              <a:t>C r o n o g r a m a</a:t>
            </a:r>
          </a:p>
        </p:txBody>
      </p:sp>
    </p:spTree>
    <p:extLst>
      <p:ext uri="{BB962C8B-B14F-4D97-AF65-F5344CB8AC3E}">
        <p14:creationId xmlns:p14="http://schemas.microsoft.com/office/powerpoint/2010/main" val="7315199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19</a:t>
            </a:fld>
            <a:endParaRPr lang="es-ES_tradnl" dirty="0"/>
          </a:p>
        </p:txBody>
      </p:sp>
      <p:sp>
        <p:nvSpPr>
          <p:cNvPr id="6"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7" name="4 Forma libre"/>
          <p:cNvSpPr/>
          <p:nvPr/>
        </p:nvSpPr>
        <p:spPr>
          <a:xfrm>
            <a:off x="43132" y="1999806"/>
            <a:ext cx="2728668" cy="2691439"/>
          </a:xfrm>
          <a:custGeom>
            <a:avLst/>
            <a:gdLst>
              <a:gd name="connsiteX0" fmla="*/ 0 w 3186930"/>
              <a:gd name="connsiteY0" fmla="*/ 1593490 h 3186980"/>
              <a:gd name="connsiteX1" fmla="*/ 1593465 w 3186930"/>
              <a:gd name="connsiteY1" fmla="*/ 0 h 3186980"/>
              <a:gd name="connsiteX2" fmla="*/ 3186930 w 3186930"/>
              <a:gd name="connsiteY2" fmla="*/ 1593490 h 3186980"/>
              <a:gd name="connsiteX3" fmla="*/ 1593465 w 3186930"/>
              <a:gd name="connsiteY3" fmla="*/ 3186980 h 3186980"/>
              <a:gd name="connsiteX4" fmla="*/ 0 w 3186930"/>
              <a:gd name="connsiteY4" fmla="*/ 1593490 h 318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930" h="3186980">
                <a:moveTo>
                  <a:pt x="0" y="1593490"/>
                </a:moveTo>
                <a:cubicBezTo>
                  <a:pt x="0" y="713430"/>
                  <a:pt x="713419" y="0"/>
                  <a:pt x="1593465" y="0"/>
                </a:cubicBezTo>
                <a:cubicBezTo>
                  <a:pt x="2473511" y="0"/>
                  <a:pt x="3186930" y="713430"/>
                  <a:pt x="3186930" y="1593490"/>
                </a:cubicBezTo>
                <a:cubicBezTo>
                  <a:pt x="3186930" y="2473550"/>
                  <a:pt x="2473511" y="3186980"/>
                  <a:pt x="1593465" y="3186980"/>
                </a:cubicBezTo>
                <a:cubicBezTo>
                  <a:pt x="713419" y="3186980"/>
                  <a:pt x="0" y="2473550"/>
                  <a:pt x="0" y="1593490"/>
                </a:cubicBezTo>
                <a:close/>
              </a:path>
            </a:pathLst>
          </a:custGeom>
          <a:solidFill>
            <a:schemeClr val="accent3">
              <a:lumMod val="85000"/>
            </a:schemeClr>
          </a:solidFill>
          <a:ln>
            <a:solidFill>
              <a:schemeClr val="tx1"/>
            </a:solidFill>
          </a:ln>
          <a:effectLst>
            <a:glow rad="63500">
              <a:schemeClr val="accent6">
                <a:satMod val="175000"/>
                <a:alpha val="40000"/>
              </a:schemeClr>
            </a:glow>
            <a:outerShdw blurRad="40000" dist="23000" dir="5400000" rotWithShape="0">
              <a:srgbClr val="000000">
                <a:alpha val="35000"/>
              </a:srgbClr>
            </a:outerShdw>
          </a:effec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12435" tIns="512442" rIns="512435" bIns="512442" numCol="1" spcCol="1270" anchor="ctr" anchorCtr="0">
            <a:noAutofit/>
          </a:bodyPr>
          <a:lstStyle/>
          <a:p>
            <a:pPr lvl="0" algn="ctr" defTabSz="1600200">
              <a:lnSpc>
                <a:spcPct val="90000"/>
              </a:lnSpc>
              <a:spcBef>
                <a:spcPct val="0"/>
              </a:spcBef>
              <a:spcAft>
                <a:spcPct val="35000"/>
              </a:spcAft>
            </a:pPr>
            <a:r>
              <a:rPr lang="es-CO" sz="3200" b="1" kern="1200" dirty="0">
                <a:solidFill>
                  <a:schemeClr val="accent6">
                    <a:lumMod val="75000"/>
                  </a:schemeClr>
                </a:solidFill>
                <a:latin typeface="Calibri" pitchFamily="34" charset="0"/>
              </a:rPr>
              <a:t>Excepción ámbito de aplicación</a:t>
            </a:r>
            <a:endParaRPr lang="es-ES" sz="3200" kern="1200" dirty="0">
              <a:solidFill>
                <a:schemeClr val="accent6">
                  <a:lumMod val="75000"/>
                </a:schemeClr>
              </a:solidFill>
            </a:endParaRPr>
          </a:p>
        </p:txBody>
      </p:sp>
      <p:sp>
        <p:nvSpPr>
          <p:cNvPr id="8" name="8 Forma libre"/>
          <p:cNvSpPr/>
          <p:nvPr/>
        </p:nvSpPr>
        <p:spPr>
          <a:xfrm>
            <a:off x="4644008" y="1201331"/>
            <a:ext cx="4392488" cy="1584161"/>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a:lnSpc>
                <a:spcPct val="90000"/>
              </a:lnSpc>
              <a:spcBef>
                <a:spcPct val="0"/>
              </a:spcBef>
              <a:spcAft>
                <a:spcPct val="10000"/>
              </a:spcAft>
            </a:pPr>
            <a:r>
              <a:rPr lang="es-CO" sz="1900" b="1" kern="1200" dirty="0">
                <a:latin typeface="Calibri" pitchFamily="34" charset="0"/>
              </a:rPr>
              <a:t>Cuando una entidad considere que la clasificación asignada no corresponda con la función económica que desarrolla. </a:t>
            </a:r>
            <a:r>
              <a:rPr lang="es-CO" sz="1900" b="1" u="sng" kern="1200" dirty="0">
                <a:latin typeface="Calibri" pitchFamily="34" charset="0"/>
              </a:rPr>
              <a:t>Elevar solicitud a la CGN antes del 31 de octubre de 2014</a:t>
            </a:r>
            <a:r>
              <a:rPr lang="es-CO" sz="1900" b="1" kern="1200" dirty="0">
                <a:latin typeface="Calibri" pitchFamily="34" charset="0"/>
              </a:rPr>
              <a:t> </a:t>
            </a:r>
            <a:r>
              <a:rPr lang="es-CO" sz="1900" b="1" i="1" kern="1200" dirty="0">
                <a:latin typeface="Calibri" pitchFamily="34" charset="0"/>
              </a:rPr>
              <a:t>(Carta Circular No. 003 del 3 de octubre de 2014)</a:t>
            </a:r>
            <a:endParaRPr lang="es-ES" sz="1900" b="1" i="1" kern="1200" dirty="0"/>
          </a:p>
        </p:txBody>
      </p:sp>
      <p:sp>
        <p:nvSpPr>
          <p:cNvPr id="9" name="10 Forma libre"/>
          <p:cNvSpPr/>
          <p:nvPr/>
        </p:nvSpPr>
        <p:spPr>
          <a:xfrm>
            <a:off x="4650983" y="2652966"/>
            <a:ext cx="4248472" cy="2736319"/>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10000"/>
              </a:spcAft>
            </a:pPr>
            <a:r>
              <a:rPr lang="es-CO" sz="1900" b="1" dirty="0">
                <a:latin typeface="Calibri" pitchFamily="34" charset="0"/>
              </a:rPr>
              <a:t>Sociedades de economía mixta y las que se asimilen, en las que el Sector Público tenga participación de forma directa e indirecta entre el 50% y 90%, podrán optar por aplicar el anexo al Decreto 3022 de 2013 (NIIF para pymes), siempre que participen en condiciones de mercado en competencia con entidades del sector privado</a:t>
            </a:r>
            <a:endParaRPr lang="es-ES" sz="1900" b="1" dirty="0">
              <a:latin typeface="Calibri" pitchFamily="34" charset="0"/>
            </a:endParaRPr>
          </a:p>
        </p:txBody>
      </p:sp>
      <p:sp>
        <p:nvSpPr>
          <p:cNvPr id="10" name="11 Elipse"/>
          <p:cNvSpPr/>
          <p:nvPr/>
        </p:nvSpPr>
        <p:spPr bwMode="auto">
          <a:xfrm>
            <a:off x="2460525" y="1201316"/>
            <a:ext cx="2183667" cy="1663096"/>
          </a:xfrm>
          <a:prstGeom prst="ellipse">
            <a:avLst/>
          </a:prstGeom>
          <a:solidFill>
            <a:schemeClr val="accent6">
              <a:lumMod val="20000"/>
              <a:lumOff val="80000"/>
            </a:schemeClr>
          </a:solidFill>
          <a:ln>
            <a:solidFill>
              <a:srgbClr val="FFFF00"/>
            </a:solidFill>
          </a:ln>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1 del Art. 2 de la R. 414/14 </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New Roman" pitchFamily="18" charset="0"/>
            </a:endParaRPr>
          </a:p>
        </p:txBody>
      </p:sp>
      <p:sp>
        <p:nvSpPr>
          <p:cNvPr id="11" name="13 Elipse"/>
          <p:cNvSpPr/>
          <p:nvPr/>
        </p:nvSpPr>
        <p:spPr bwMode="auto">
          <a:xfrm>
            <a:off x="2454696" y="3755141"/>
            <a:ext cx="2189312" cy="1663096"/>
          </a:xfrm>
          <a:prstGeom prst="ellipse">
            <a:avLst/>
          </a:prstGeom>
          <a:ln>
            <a:solidFill>
              <a:srgbClr val="FFFF00"/>
            </a:solidFill>
          </a:ln>
        </p:spPr>
        <p:style>
          <a:lnRef idx="0">
            <a:schemeClr val="lt1">
              <a:hueOff val="0"/>
              <a:satOff val="0"/>
              <a:lumOff val="0"/>
              <a:alphaOff val="0"/>
            </a:schemeClr>
          </a:lnRef>
          <a:fillRef idx="1">
            <a:schemeClr val="accent5">
              <a:tint val="50000"/>
              <a:hueOff val="5246602"/>
              <a:satOff val="-10248"/>
              <a:lumOff val="-8968"/>
              <a:alphaOff val="0"/>
            </a:schemeClr>
          </a:fillRef>
          <a:effectRef idx="2">
            <a:schemeClr val="accent5">
              <a:tint val="50000"/>
              <a:hueOff val="5246602"/>
              <a:satOff val="-10248"/>
              <a:lumOff val="-8968"/>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2 del Art. 2 de la R. 414/14</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11205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30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par>
                          <p:cTn id="24" fill="hold">
                            <p:stCondLst>
                              <p:cond delay="6000"/>
                            </p:stCondLst>
                            <p:childTnLst>
                              <p:par>
                                <p:cTn id="25" presetID="55" presetClass="entr" presetSubtype="0" fill="hold" grpId="0" nodeType="afterEffect">
                                  <p:stCondLst>
                                    <p:cond delay="75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2</a:t>
            </a:fld>
            <a:endParaRPr lang="es-ES_tradnl" sz="800" dirty="0">
              <a:solidFill>
                <a:srgbClr val="008080"/>
              </a:solidFill>
              <a:latin typeface="+mn-lt"/>
            </a:endParaRPr>
          </a:p>
        </p:txBody>
      </p:sp>
      <p:sp>
        <p:nvSpPr>
          <p:cNvPr id="3" name="2 Rectángulo"/>
          <p:cNvSpPr/>
          <p:nvPr/>
        </p:nvSpPr>
        <p:spPr bwMode="auto">
          <a:xfrm flipV="1">
            <a:off x="267353" y="5092751"/>
            <a:ext cx="738336" cy="1080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New Roman" pitchFamily="18" charset="0"/>
            </a:endParaRPr>
          </a:p>
        </p:txBody>
      </p:sp>
      <p:pic>
        <p:nvPicPr>
          <p:cNvPr id="2050" name="Picture 2" descr="D:\BACKUP 03 MARZO 2016\Desktop\CONGRESO NACIONAL DE MUNICIPIO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2" y="1"/>
            <a:ext cx="9180513" cy="508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11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42020" y="2197427"/>
            <a:ext cx="7410400" cy="656655"/>
          </a:xfrm>
          <a:prstGeom prst="rect">
            <a:avLst/>
          </a:prstGeom>
        </p:spPr>
        <p:txBody>
          <a:bodyPr wrap="square">
            <a:spAutoFit/>
          </a:bodyPr>
          <a:lstStyle/>
          <a:p>
            <a:pPr algn="ctr"/>
            <a:r>
              <a:rPr lang="es-CO" altLang="es-ES" sz="3667" b="1" dirty="0">
                <a:solidFill>
                  <a:schemeClr val="bg1"/>
                </a:solidFill>
                <a:latin typeface="+mj-lt"/>
              </a:rPr>
              <a:t>Modelo Entidades de Gobierno</a:t>
            </a:r>
            <a:endParaRPr lang="es-CO" sz="3667" b="1" dirty="0">
              <a:solidFill>
                <a:schemeClr val="bg1"/>
              </a:solidFill>
              <a:effectLst>
                <a:outerShdw blurRad="38100" dist="38100" dir="2700000" algn="tl">
                  <a:srgbClr val="000000">
                    <a:alpha val="43137"/>
                  </a:srgbClr>
                </a:outerShdw>
              </a:effectLst>
              <a:latin typeface="+mj-lt"/>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1773" y="3529145"/>
            <a:ext cx="2949431" cy="22686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Rectángulo"/>
          <p:cNvSpPr/>
          <p:nvPr/>
        </p:nvSpPr>
        <p:spPr bwMode="auto">
          <a:xfrm>
            <a:off x="3251854" y="4647100"/>
            <a:ext cx="1441458" cy="310634"/>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583" b="1" dirty="0">
                <a:solidFill>
                  <a:schemeClr val="accent2">
                    <a:lumMod val="50000"/>
                  </a:schemeClr>
                </a:solidFill>
                <a:latin typeface="Times New Roman" pitchFamily="18" charset="0"/>
              </a:rPr>
              <a:t>NICSP</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1855" y="4957734"/>
            <a:ext cx="1441458" cy="282748"/>
          </a:xfrm>
          <a:prstGeom prst="rect">
            <a:avLst/>
          </a:prstGeom>
        </p:spPr>
      </p:pic>
    </p:spTree>
    <p:extLst>
      <p:ext uri="{BB962C8B-B14F-4D97-AF65-F5344CB8AC3E}">
        <p14:creationId xmlns:p14="http://schemas.microsoft.com/office/powerpoint/2010/main" val="1127127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21</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2260" y="1657367"/>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bwMode="auto">
          <a:xfrm>
            <a:off x="0" y="481236"/>
            <a:ext cx="4788024"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4" name="Footer Placeholder 9"/>
          <p:cNvSpPr txBox="1">
            <a:spLocks/>
          </p:cNvSpPr>
          <p:nvPr/>
        </p:nvSpPr>
        <p:spPr>
          <a:xfrm>
            <a:off x="0" y="5377780"/>
            <a:ext cx="2843808" cy="25082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r>
              <a:rPr lang="es-CO" sz="800">
                <a:solidFill>
                  <a:srgbClr val="008080"/>
                </a:solidFill>
                <a:latin typeface="+mn-lt"/>
              </a:rPr>
              <a:t>Contaduría General de la Nación</a:t>
            </a:r>
            <a:endParaRPr lang="es-CO" sz="800" dirty="0">
              <a:solidFill>
                <a:srgbClr val="008080"/>
              </a:solidFill>
              <a:latin typeface="+mn-lt"/>
            </a:endParaRPr>
          </a:p>
        </p:txBody>
      </p:sp>
      <p:sp>
        <p:nvSpPr>
          <p:cNvPr id="5" name="2 Marcador de fecha"/>
          <p:cNvSpPr txBox="1">
            <a:spLocks/>
          </p:cNvSpPr>
          <p:nvPr/>
        </p:nvSpPr>
        <p:spPr bwMode="auto">
          <a:xfrm>
            <a:off x="3059833" y="5377780"/>
            <a:ext cx="864096"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fld id="{952CA26A-404C-43A2-B28E-A9186550AB00}" type="datetime1">
              <a:rPr lang="es-CO" sz="800" smtClean="0">
                <a:solidFill>
                  <a:srgbClr val="008080"/>
                </a:solidFill>
              </a:rPr>
              <a:pPr algn="ctr">
                <a:defRPr/>
              </a:pPr>
              <a:t>27/05/2021</a:t>
            </a:fld>
            <a:endParaRPr lang="es-CO" sz="800" dirty="0">
              <a:solidFill>
                <a:srgbClr val="008080"/>
              </a:solidFill>
            </a:endParaRPr>
          </a:p>
        </p:txBody>
      </p:sp>
      <p:sp>
        <p:nvSpPr>
          <p:cNvPr id="6"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22</a:t>
            </a:fld>
            <a:endParaRPr lang="es-ES_tradnl" sz="800" dirty="0">
              <a:solidFill>
                <a:srgbClr val="008080"/>
              </a:solidFill>
              <a:latin typeface="+mn-lt"/>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31" y="49189"/>
            <a:ext cx="9232061" cy="5608661"/>
          </a:xfrm>
          <a:prstGeom prst="rect">
            <a:avLst/>
          </a:prstGeom>
        </p:spPr>
      </p:pic>
    </p:spTree>
    <p:extLst>
      <p:ext uri="{BB962C8B-B14F-4D97-AF65-F5344CB8AC3E}">
        <p14:creationId xmlns:p14="http://schemas.microsoft.com/office/powerpoint/2010/main" val="2018660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556428" y="752268"/>
            <a:ext cx="4502132" cy="5256212"/>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815531" tIns="164594" rIns="213361" bIns="3830711" spcCol="1270"/>
          <a:lstStyle/>
          <a:p>
            <a:pPr algn="r" defTabSz="2133600" eaLnBrk="1" fontAlgn="auto" hangingPunct="1">
              <a:lnSpc>
                <a:spcPct val="90000"/>
              </a:lnSpc>
              <a:spcBef>
                <a:spcPts val="0"/>
              </a:spcBef>
              <a:spcAft>
                <a:spcPct val="35000"/>
              </a:spcAft>
              <a:defRPr/>
            </a:pPr>
            <a:r>
              <a:rPr lang="es-ES" sz="3200" b="1" kern="0" dirty="0">
                <a:solidFill>
                  <a:sysClr val="windowText" lastClr="000000"/>
                </a:solidFill>
                <a:latin typeface="Calibri"/>
              </a:rPr>
              <a:t>Ámbito</a:t>
            </a:r>
          </a:p>
          <a:p>
            <a:pPr algn="r" defTabSz="2133600" eaLnBrk="1" fontAlgn="auto" hangingPunct="1">
              <a:lnSpc>
                <a:spcPct val="90000"/>
              </a:lnSpc>
              <a:spcBef>
                <a:spcPts val="0"/>
              </a:spcBef>
              <a:spcAft>
                <a:spcPct val="35000"/>
              </a:spcAft>
              <a:defRPr/>
            </a:pPr>
            <a:endParaRPr lang="es-ES" sz="3200" b="1" kern="0" dirty="0">
              <a:solidFill>
                <a:sysClr val="windowText" lastClr="000000"/>
              </a:solidFill>
              <a:latin typeface="Calibri"/>
              <a:cs typeface="+mn-cs"/>
            </a:endParaRPr>
          </a:p>
        </p:txBody>
      </p:sp>
      <p:grpSp>
        <p:nvGrpSpPr>
          <p:cNvPr id="2" name="11 Grupo"/>
          <p:cNvGrpSpPr>
            <a:grpSpLocks/>
          </p:cNvGrpSpPr>
          <p:nvPr/>
        </p:nvGrpSpPr>
        <p:grpSpPr bwMode="auto">
          <a:xfrm>
            <a:off x="6192838" y="1057300"/>
            <a:ext cx="2987674" cy="2592288"/>
            <a:chOff x="6217772" y="2379775"/>
            <a:chExt cx="3023691" cy="3778442"/>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eaLnBrk="1" fontAlgn="auto" hangingPunct="1">
                <a:spcBef>
                  <a:spcPts val="0"/>
                </a:spcBef>
                <a:spcAft>
                  <a:spcPts val="0"/>
                </a:spcAft>
                <a:defRPr/>
              </a:pPr>
              <a:endParaRPr lang="es-ES" sz="2500" b="0" kern="0" dirty="0">
                <a:solidFill>
                  <a:srgbClr val="4F81BD">
                    <a:lumMod val="50000"/>
                  </a:srgbClr>
                </a:solidFill>
                <a:latin typeface="Calibri"/>
                <a:cs typeface="+mn-cs"/>
              </a:endParaRPr>
            </a:p>
          </p:txBody>
        </p:sp>
        <p:sp>
          <p:nvSpPr>
            <p:cNvPr id="12" name="3 CuadroTexto"/>
            <p:cNvSpPr txBox="1">
              <a:spLocks noChangeArrowheads="1"/>
            </p:cNvSpPr>
            <p:nvPr/>
          </p:nvSpPr>
          <p:spPr bwMode="auto">
            <a:xfrm>
              <a:off x="6217772" y="2379775"/>
              <a:ext cx="3023691" cy="3778442"/>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lang="es-ES" sz="2500" b="1" kern="0" dirty="0">
                  <a:solidFill>
                    <a:srgbClr val="003300"/>
                  </a:solidFill>
                  <a:effectLst>
                    <a:outerShdw blurRad="38100" dist="38100" dir="2700000" algn="tl">
                      <a:srgbClr val="000000">
                        <a:alpha val="43137"/>
                      </a:srgbClr>
                    </a:outerShdw>
                  </a:effectLst>
                  <a:latin typeface="Calibri" pitchFamily="34" charset="0"/>
                </a:rPr>
                <a:t>Anexo:</a:t>
              </a:r>
            </a:p>
            <a:p>
              <a:pPr marL="342900" indent="-342900" eaLnBrk="1" fontAlgn="auto" hangingPunct="1">
                <a:spcBef>
                  <a:spcPts val="0"/>
                </a:spcBef>
                <a:spcAft>
                  <a:spcPts val="0"/>
                </a:spcAft>
                <a:buFontTx/>
                <a:buChar char="-"/>
                <a:defRPr/>
              </a:pPr>
              <a:r>
                <a:rPr lang="es-ES" sz="2000" b="1" kern="0" dirty="0">
                  <a:solidFill>
                    <a:srgbClr val="003300"/>
                  </a:solidFill>
                  <a:effectLst>
                    <a:outerShdw blurRad="38100" dist="38100" dir="2700000" algn="tl">
                      <a:srgbClr val="000000">
                        <a:alpha val="43137"/>
                      </a:srgbClr>
                    </a:outerShdw>
                  </a:effectLst>
                  <a:latin typeface="Calibri" pitchFamily="34" charset="0"/>
                </a:rPr>
                <a:t>Marco conceptual</a:t>
              </a:r>
            </a:p>
            <a:p>
              <a:pPr marL="342900" indent="-342900" eaLnBrk="1" fontAlgn="auto" hangingPunct="1">
                <a:spcBef>
                  <a:spcPts val="0"/>
                </a:spcBef>
                <a:spcAft>
                  <a:spcPts val="0"/>
                </a:spcAft>
                <a:buFontTx/>
                <a:buChar char="-"/>
                <a:defRPr/>
              </a:pPr>
              <a:r>
                <a:rPr lang="es-ES" sz="20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342900" indent="-342900" eaLnBrk="1" fontAlgn="auto" hangingPunct="1">
                <a:spcBef>
                  <a:spcPts val="0"/>
                </a:spcBef>
                <a:spcAft>
                  <a:spcPts val="0"/>
                </a:spcAft>
                <a:buFontTx/>
                <a:buChar char="-"/>
                <a:defRPr/>
              </a:pPr>
              <a:endParaRPr lang="es-ES" sz="2000"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559619" y="2589961"/>
            <a:ext cx="401026" cy="504056"/>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a:p>
        </p:txBody>
      </p:sp>
      <p:sp>
        <p:nvSpPr>
          <p:cNvPr id="14" name="7 Rectángulo"/>
          <p:cNvSpPr>
            <a:spLocks noChangeArrowheads="1"/>
          </p:cNvSpPr>
          <p:nvPr/>
        </p:nvSpPr>
        <p:spPr bwMode="auto">
          <a:xfrm>
            <a:off x="971551" y="1958558"/>
            <a:ext cx="4392613" cy="2369880"/>
          </a:xfrm>
          <a:prstGeom prst="rect">
            <a:avLst/>
          </a:prstGeom>
          <a:noFill/>
          <a:ln w="9525">
            <a:noFill/>
            <a:miter lim="800000"/>
            <a:headEnd/>
            <a:tailEnd/>
          </a:ln>
        </p:spPr>
        <p:txBody>
          <a:bodyPr>
            <a:spAutoFit/>
          </a:bodyPr>
          <a:lstStyle/>
          <a:p>
            <a:pPr algn="just" eaLnBrk="1" fontAlgn="auto" hangingPunct="1">
              <a:spcBef>
                <a:spcPct val="20000"/>
              </a:spcBef>
              <a:spcAft>
                <a:spcPts val="0"/>
              </a:spcAft>
              <a:buSzPct val="80000"/>
              <a:defRPr/>
            </a:pPr>
            <a:r>
              <a:rPr lang="es-ES" sz="2000" b="1" dirty="0">
                <a:solidFill>
                  <a:srgbClr val="003300"/>
                </a:solidFill>
                <a:latin typeface="Calibri" pitchFamily="34" charset="0"/>
              </a:rPr>
              <a:t>Entidades de gobierno de los niveles nacional y territorial</a:t>
            </a:r>
            <a:endParaRPr lang="es-ES" sz="2000" b="1" dirty="0">
              <a:solidFill>
                <a:srgbClr val="FF0000"/>
              </a:solidFill>
              <a:latin typeface="Calibri" pitchFamily="34" charset="0"/>
            </a:endParaRPr>
          </a:p>
          <a:p>
            <a:pPr algn="just" eaLnBrk="1" fontAlgn="auto" hangingPunct="1">
              <a:spcBef>
                <a:spcPct val="20000"/>
              </a:spcBef>
              <a:spcAft>
                <a:spcPts val="0"/>
              </a:spcAft>
              <a:buSzPct val="80000"/>
              <a:defRPr/>
            </a:pPr>
            <a:endParaRPr lang="es-ES" sz="2000" b="1" dirty="0">
              <a:solidFill>
                <a:srgbClr val="003300"/>
              </a:solidFill>
              <a:latin typeface="Calibri" pitchFamily="34" charset="0"/>
            </a:endParaRPr>
          </a:p>
          <a:p>
            <a:pPr algn="just" eaLnBrk="1" fontAlgn="auto" hangingPunct="1">
              <a:spcBef>
                <a:spcPct val="20000"/>
              </a:spcBef>
              <a:spcAft>
                <a:spcPts val="0"/>
              </a:spcAft>
              <a:buSzPct val="80000"/>
              <a:defRPr/>
            </a:pPr>
            <a:r>
              <a:rPr lang="es-ES" sz="20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796137" y="3688790"/>
            <a:ext cx="3240360" cy="140095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563189" tIns="42672" rIns="477845" bIns="42672" spcCol="1270" anchor="ctr"/>
          <a:lstStyle/>
          <a:p>
            <a:pPr algn="ctr" defTabSz="1422400" eaLnBrk="1" fontAlgn="auto" hangingPunct="1">
              <a:lnSpc>
                <a:spcPct val="90000"/>
              </a:lnSpc>
              <a:spcBef>
                <a:spcPts val="0"/>
              </a:spcBef>
              <a:spcAft>
                <a:spcPct val="35000"/>
              </a:spcAft>
              <a:defRPr/>
            </a:pPr>
            <a:r>
              <a:rPr lang="es-CO" sz="18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1800" b="1" kern="0" dirty="0">
                <a:solidFill>
                  <a:srgbClr val="003300"/>
                </a:solidFill>
                <a:latin typeface="Calibri" pitchFamily="34" charset="0"/>
              </a:rPr>
              <a:t>(Transición)</a:t>
            </a:r>
          </a:p>
          <a:p>
            <a:pPr algn="ctr" defTabSz="1422400" eaLnBrk="1" fontAlgn="auto" hangingPunct="1">
              <a:lnSpc>
                <a:spcPct val="90000"/>
              </a:lnSpc>
              <a:spcBef>
                <a:spcPts val="0"/>
              </a:spcBef>
              <a:spcAft>
                <a:spcPct val="35000"/>
              </a:spcAft>
              <a:defRPr/>
            </a:pPr>
            <a:r>
              <a:rPr lang="es-CO" sz="18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1800" kern="0" dirty="0">
              <a:solidFill>
                <a:sysClr val="window" lastClr="FFFFFF"/>
              </a:solidFill>
              <a:latin typeface="Calibri"/>
              <a:cs typeface="+mn-cs"/>
            </a:endParaRPr>
          </a:p>
        </p:txBody>
      </p:sp>
      <p:sp>
        <p:nvSpPr>
          <p:cNvPr id="16" name="2 Título"/>
          <p:cNvSpPr>
            <a:spLocks noGrp="1"/>
          </p:cNvSpPr>
          <p:nvPr>
            <p:ph type="ctrTitle"/>
          </p:nvPr>
        </p:nvSpPr>
        <p:spPr>
          <a:xfrm>
            <a:off x="-36512" y="-22269"/>
            <a:ext cx="9180512" cy="1079569"/>
          </a:xfrm>
        </p:spPr>
        <p:txBody>
          <a:bodyPr anchor="ctr"/>
          <a:lstStyle/>
          <a:p>
            <a:pPr algn="ctr"/>
            <a:r>
              <a:rPr lang="es-CO" sz="2400" dirty="0">
                <a:effectLst>
                  <a:outerShdw blurRad="38100" dist="38100" dir="2700000" algn="tl">
                    <a:srgbClr val="000000">
                      <a:alpha val="43137"/>
                    </a:srgbClr>
                  </a:outerShdw>
                </a:effectLst>
              </a:rPr>
              <a:t>Marco normativo para entidades de gobierno</a:t>
            </a:r>
            <a:br>
              <a:rPr lang="es-CO" sz="2400" dirty="0">
                <a:effectLst>
                  <a:outerShdw blurRad="38100" dist="38100" dir="2700000" algn="tl">
                    <a:srgbClr val="000000">
                      <a:alpha val="43137"/>
                    </a:srgbClr>
                  </a:outerShdw>
                </a:effectLst>
              </a:rPr>
            </a:br>
            <a:r>
              <a:rPr lang="es-CO" sz="2400"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3893271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24</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466285"/>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5836977" y="986582"/>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4932041" y="3001516"/>
            <a:ext cx="3300366" cy="224638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333" b="1" kern="0" dirty="0">
                <a:solidFill>
                  <a:sysClr val="windowText" lastClr="000000"/>
                </a:solidFill>
                <a:latin typeface="Calibri"/>
              </a:rPr>
              <a:t>Enero 1: Preparación del estado de situación financiera de apertura</a:t>
            </a:r>
            <a:r>
              <a:rPr lang="es-CO" sz="2333" b="1" kern="0" dirty="0">
                <a:solidFill>
                  <a:sysClr val="windowText" lastClr="000000"/>
                </a:solidFill>
                <a:latin typeface="Calibri"/>
              </a:rPr>
              <a:t>.</a:t>
            </a:r>
          </a:p>
          <a:p>
            <a:pPr marL="380985" indent="-380985" fontAlgn="auto">
              <a:spcBef>
                <a:spcPts val="0"/>
              </a:spcBef>
              <a:spcAft>
                <a:spcPts val="0"/>
              </a:spcAft>
              <a:buAutoNum type="arabicPeriod"/>
              <a:defRPr/>
            </a:pPr>
            <a:r>
              <a:rPr lang="es-CO" sz="2333"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911593" y="3145532"/>
            <a:ext cx="3240360" cy="2246384"/>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333"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684442"/>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641476"/>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151620" y="-22820"/>
            <a:ext cx="7080787" cy="964238"/>
          </a:xfrm>
          <a:prstGeom prst="rect">
            <a:avLst/>
          </a:prstGeom>
        </p:spPr>
        <p:txBody>
          <a:bodyPr wrap="square">
            <a:spAutoFit/>
          </a:bodyPr>
          <a:lstStyle/>
          <a:p>
            <a:pPr algn="ctr"/>
            <a:r>
              <a:rPr lang="es-ES" sz="2833" b="1" dirty="0">
                <a:solidFill>
                  <a:schemeClr val="bg1"/>
                </a:solidFill>
              </a:rPr>
              <a:t>CRONOGRAMA PARA ENTIDADES </a:t>
            </a:r>
          </a:p>
          <a:p>
            <a:pPr algn="ctr"/>
            <a:r>
              <a:rPr lang="es-ES" sz="2833" b="1" dirty="0">
                <a:solidFill>
                  <a:schemeClr val="bg1"/>
                </a:solidFill>
              </a:rPr>
              <a:t>DE GOBIERNO</a:t>
            </a:r>
            <a:endParaRPr lang="es-CO" sz="2833" dirty="0">
              <a:solidFill>
                <a:schemeClr val="bg1"/>
              </a:solidFill>
            </a:endParaRPr>
          </a:p>
        </p:txBody>
      </p:sp>
    </p:spTree>
    <p:extLst>
      <p:ext uri="{BB962C8B-B14F-4D97-AF65-F5344CB8AC3E}">
        <p14:creationId xmlns:p14="http://schemas.microsoft.com/office/powerpoint/2010/main" val="7906718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4086906674"/>
              </p:ext>
            </p:extLst>
          </p:nvPr>
        </p:nvGraphicFramePr>
        <p:xfrm>
          <a:off x="222573" y="1129308"/>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25</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49188"/>
            <a:ext cx="9144000" cy="1079569"/>
          </a:xfrm>
        </p:spPr>
        <p:txBody>
          <a:bodyPr/>
          <a:lstStyle/>
          <a:p>
            <a:r>
              <a:rPr lang="es-CO" dirty="0"/>
              <a:t>CUIDADO DE LAS CUENTAS…  </a:t>
            </a:r>
            <a:br>
              <a:rPr lang="es-CO" dirty="0"/>
            </a:br>
            <a:r>
              <a:rPr lang="es-CO" dirty="0"/>
              <a:t>                                            CUSTODIA DE LA HONRADEZ</a:t>
            </a:r>
          </a:p>
        </p:txBody>
      </p:sp>
      <p:sp>
        <p:nvSpPr>
          <p:cNvPr id="5" name="Marcador de número de diapositiva 4"/>
          <p:cNvSpPr>
            <a:spLocks noGrp="1"/>
          </p:cNvSpPr>
          <p:nvPr>
            <p:ph type="sldNum" sz="quarter" idx="19"/>
          </p:nvPr>
        </p:nvSpPr>
        <p:spPr/>
        <p:txBody>
          <a:bodyPr/>
          <a:lstStyle/>
          <a:p>
            <a:pPr>
              <a:defRPr/>
            </a:pPr>
            <a:fld id="{43C90015-E53F-4BB5-B32F-A8BBF929A985}" type="slidenum">
              <a:rPr lang="es-ES_tradnl" smtClean="0"/>
              <a:pPr>
                <a:defRPr/>
              </a:pPr>
              <a:t>26</a:t>
            </a:fld>
            <a:endParaRPr lang="es-ES_tradnl" dirty="0"/>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1116335"/>
            <a:ext cx="3500361" cy="4533106"/>
          </a:xfrm>
          <a:prstGeom prst="rect">
            <a:avLst/>
          </a:prstGeom>
          <a:noFill/>
          <a:ln w="9525">
            <a:solidFill>
              <a:sysClr val="windowText" lastClr="000000"/>
            </a:solidFill>
            <a:miter lim="800000"/>
            <a:headEnd/>
            <a:tailEnd/>
          </a:ln>
          <a:effectLst>
            <a:glow rad="139700">
              <a:srgbClr val="F3A447">
                <a:satMod val="175000"/>
                <a:alpha val="40000"/>
              </a:srgbClr>
            </a:glow>
            <a:outerShdw dist="35921" dir="2700000" algn="ctr" rotWithShape="0">
              <a:srgbClr val="FEFAC9"/>
            </a:outerShdw>
          </a:effectLst>
          <a:extLst>
            <a:ext uri="{909E8E84-426E-40DD-AFC4-6F175D3DCCD1}">
              <a14:hiddenFill xmlns:a14="http://schemas.microsoft.com/office/drawing/2010/main">
                <a:solidFill>
                  <a:schemeClr val="accent1"/>
                </a:solidFill>
              </a14:hiddenFill>
            </a:ext>
          </a:extLst>
        </p:spPr>
      </p:pic>
      <p:sp>
        <p:nvSpPr>
          <p:cNvPr id="7" name="6 Flecha curvada hacia abajo"/>
          <p:cNvSpPr/>
          <p:nvPr/>
        </p:nvSpPr>
        <p:spPr>
          <a:xfrm rot="12194012">
            <a:off x="122760" y="1885462"/>
            <a:ext cx="5270922" cy="1663687"/>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711" y="1273324"/>
            <a:ext cx="504489" cy="672653"/>
          </a:xfrm>
          <a:prstGeom prst="rect">
            <a:avLst/>
          </a:prstGeom>
        </p:spPr>
      </p:pic>
      <p:pic>
        <p:nvPicPr>
          <p:cNvPr id="9" name="Picture 2" descr="http://www.megamaquinas.com/mega.web/mega.admin.img/col-contact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2857500"/>
            <a:ext cx="1945915" cy="27854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3073524"/>
            <a:ext cx="216024" cy="312613"/>
          </a:xfrm>
          <a:prstGeom prst="rect">
            <a:avLst/>
          </a:prstGeom>
        </p:spPr>
      </p:pic>
      <p:sp>
        <p:nvSpPr>
          <p:cNvPr id="2" name="1 CuadroTexto"/>
          <p:cNvSpPr txBox="1"/>
          <p:nvPr/>
        </p:nvSpPr>
        <p:spPr>
          <a:xfrm>
            <a:off x="1620560" y="1993404"/>
            <a:ext cx="3599512" cy="954107"/>
          </a:xfrm>
          <a:prstGeom prst="rect">
            <a:avLst/>
          </a:prstGeom>
          <a:noFill/>
        </p:spPr>
        <p:txBody>
          <a:bodyPr wrap="none" rtlCol="0">
            <a:spAutoFit/>
          </a:bodyPr>
          <a:lstStyle/>
          <a:p>
            <a:pPr algn="ctr"/>
            <a:r>
              <a:rPr lang="es-CO" sz="2800" b="1" i="1" dirty="0"/>
              <a:t>“CURA RATIONUN</a:t>
            </a:r>
          </a:p>
          <a:p>
            <a:pPr algn="ctr"/>
            <a:r>
              <a:rPr lang="es-CO" sz="2800" b="1" i="1" dirty="0"/>
              <a:t>CUSTODA PROBITATIS”</a:t>
            </a:r>
          </a:p>
        </p:txBody>
      </p:sp>
    </p:spTree>
    <p:extLst>
      <p:ext uri="{BB962C8B-B14F-4D97-AF65-F5344CB8AC3E}">
        <p14:creationId xmlns:p14="http://schemas.microsoft.com/office/powerpoint/2010/main" val="32740105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107504" y="2209428"/>
            <a:ext cx="8928992" cy="980670"/>
          </a:xfrm>
          <a:prstGeom prst="rect">
            <a:avLst/>
          </a:prstGeom>
        </p:spPr>
        <p:txBody>
          <a:bodyPr/>
          <a:lstStyle/>
          <a:p>
            <a:pPr algn="ctr"/>
            <a:r>
              <a:rPr lang="es-ES" sz="3600" dirty="0">
                <a:cs typeface="Times New Roman" pitchFamily="18" charset="0"/>
              </a:rPr>
              <a:t>CONVERGENCIA CONTABLE PÚBLICA </a:t>
            </a:r>
            <a:br>
              <a:rPr lang="es-ES" sz="3600" dirty="0">
                <a:cs typeface="Times New Roman" pitchFamily="18" charset="0"/>
              </a:rPr>
            </a:br>
            <a:r>
              <a:rPr lang="es-ES" sz="3600" dirty="0">
                <a:cs typeface="Times New Roman" pitchFamily="18" charset="0"/>
              </a:rPr>
              <a:t>EN COLOMBIA</a:t>
            </a:r>
            <a:endParaRPr lang="es-ES" sz="3600" cap="all" dirty="0">
              <a:ln w="9000" cmpd="sng">
                <a:solidFill>
                  <a:schemeClr val="accent4">
                    <a:shade val="50000"/>
                    <a:satMod val="120000"/>
                  </a:schemeClr>
                </a:solidFill>
                <a:prstDash val="solid"/>
              </a:ln>
            </a:endParaRPr>
          </a:p>
        </p:txBody>
      </p:sp>
      <p:pic>
        <p:nvPicPr>
          <p:cNvPr id="5" name="1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3334114"/>
            <a:ext cx="3312368" cy="2380886"/>
          </a:xfrm>
          <a:prstGeom prst="rect">
            <a:avLst/>
          </a:prstGeom>
          <a:noFill/>
          <a:ln>
            <a:noFill/>
          </a:ln>
        </p:spPr>
      </p:pic>
      <p:pic>
        <p:nvPicPr>
          <p:cNvPr id="1026" name="Picture 2" descr="D:\BACKUP 03 MARZO 2016\Desktop\CONGRESO NACIONAL DE MUNICIPIO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12" y="0"/>
            <a:ext cx="9180512" cy="213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2365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25F2CEDC-C121-4A35-A220-69FF99A1891C}" type="slidenum">
              <a:rPr lang="es-ES_tradnl" smtClean="0"/>
              <a:pPr>
                <a:defRPr/>
              </a:pPr>
              <a:t>4</a:t>
            </a:fld>
            <a:endParaRPr lang="es-ES_tradnl" dirty="0"/>
          </a:p>
        </p:txBody>
      </p:sp>
      <p:pic>
        <p:nvPicPr>
          <p:cNvPr id="15"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1853" y="3217540"/>
            <a:ext cx="2549860" cy="1080120"/>
          </a:xfrm>
          <a:prstGeom prst="rect">
            <a:avLst/>
          </a:prstGeom>
        </p:spPr>
      </p:pic>
      <p:pic>
        <p:nvPicPr>
          <p:cNvPr id="16"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3227291"/>
            <a:ext cx="2489853" cy="960107"/>
          </a:xfrm>
          <a:prstGeom prst="rect">
            <a:avLst/>
          </a:prstGeom>
        </p:spPr>
      </p:pic>
      <p:pic>
        <p:nvPicPr>
          <p:cNvPr id="17"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1714" y="3227291"/>
            <a:ext cx="2580286" cy="1070369"/>
          </a:xfrm>
          <a:prstGeom prst="rect">
            <a:avLst/>
          </a:prstGeom>
        </p:spPr>
      </p:pic>
      <p:sp>
        <p:nvSpPr>
          <p:cNvPr id="19"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G E R E N C I A   Y </a:t>
            </a:r>
          </a:p>
          <a:p>
            <a:pPr algn="just"/>
            <a:r>
              <a:rPr lang="es-CO" sz="3333" b="1" dirty="0">
                <a:solidFill>
                  <a:schemeClr val="bg1"/>
                </a:solidFill>
                <a:latin typeface="+mn-lt"/>
              </a:rPr>
              <a:t>             C O N T A B I L I D A D     P Ú B L I C A </a:t>
            </a:r>
          </a:p>
        </p:txBody>
      </p:sp>
      <p:sp>
        <p:nvSpPr>
          <p:cNvPr id="20" name="Rectángulo 6"/>
          <p:cNvSpPr/>
          <p:nvPr/>
        </p:nvSpPr>
        <p:spPr>
          <a:xfrm>
            <a:off x="911594" y="2377446"/>
            <a:ext cx="7274144" cy="789838"/>
          </a:xfrm>
          <a:prstGeom prst="rect">
            <a:avLst/>
          </a:prstGeom>
          <a:solidFill>
            <a:schemeClr val="accent3"/>
          </a:solidFill>
          <a:ln>
            <a:solidFill>
              <a:schemeClr val="tx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rPr>
              <a:t>UN GRAN QUEHACER PARA UN </a:t>
            </a:r>
          </a:p>
          <a:p>
            <a:pPr algn="ctr"/>
            <a:r>
              <a:rPr lang="es-CO" sz="2667" b="1" dirty="0">
                <a:solidFill>
                  <a:schemeClr val="tx1"/>
                </a:solidFill>
              </a:rPr>
              <a:t>PAÍS DE MUCHA PROSPERIDAD </a:t>
            </a:r>
          </a:p>
        </p:txBody>
      </p:sp>
      <p:sp>
        <p:nvSpPr>
          <p:cNvPr id="21" name="Rectángulo 7"/>
          <p:cNvSpPr/>
          <p:nvPr/>
        </p:nvSpPr>
        <p:spPr>
          <a:xfrm>
            <a:off x="855570" y="1191564"/>
            <a:ext cx="7596693"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3068"/>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251520" y="4177647"/>
            <a:ext cx="7785943" cy="1292662"/>
          </a:xfrm>
          <a:prstGeom prst="rect">
            <a:avLst/>
          </a:prstGeom>
        </p:spPr>
        <p:txBody>
          <a:bodyPr wrap="square">
            <a:spAutoFit/>
          </a:bodyPr>
          <a:lstStyle/>
          <a:p>
            <a:pPr algn="just">
              <a:spcBef>
                <a:spcPct val="0"/>
              </a:spcBef>
              <a:spcAft>
                <a:spcPct val="25000"/>
              </a:spcAft>
            </a:pPr>
            <a:r>
              <a:rPr lang="en-GB" altLang="es-CO" sz="2400" b="1" dirty="0"/>
              <a:t>Contabilidad para el </a:t>
            </a:r>
            <a:r>
              <a:rPr lang="en-GB" altLang="es-CO" sz="2400" b="1" u="sng" dirty="0" err="1"/>
              <a:t>Buen</a:t>
            </a:r>
            <a:r>
              <a:rPr lang="en-GB" altLang="es-CO" sz="2400" b="1" u="sng" dirty="0"/>
              <a:t> </a:t>
            </a:r>
            <a:r>
              <a:rPr lang="en-GB" altLang="es-CO" sz="2400" b="1" u="sng" dirty="0" err="1"/>
              <a:t>Gobierno</a:t>
            </a:r>
            <a:r>
              <a:rPr lang="en-GB" altLang="es-CO" sz="2400" b="1" dirty="0"/>
              <a:t> de las </a:t>
            </a:r>
            <a:r>
              <a:rPr lang="en-GB" altLang="es-CO" sz="2400" b="1" dirty="0" err="1"/>
              <a:t>organizaciones</a:t>
            </a:r>
            <a:endParaRPr lang="en-GB" altLang="es-CO" sz="2400" b="1" dirty="0"/>
          </a:p>
          <a:p>
            <a:pPr algn="just">
              <a:spcBef>
                <a:spcPct val="0"/>
              </a:spcBef>
              <a:spcAft>
                <a:spcPct val="25000"/>
              </a:spcAft>
            </a:pPr>
            <a:r>
              <a:rPr lang="en-GB" altLang="es-CO" sz="2400" b="1" dirty="0" err="1"/>
              <a:t>Adecuación</a:t>
            </a:r>
            <a:r>
              <a:rPr lang="en-GB" altLang="es-CO" sz="2400" b="1" dirty="0"/>
              <a:t> de la Contabilidad Pública a un </a:t>
            </a:r>
            <a:r>
              <a:rPr lang="en-GB" altLang="es-CO" sz="2400" b="1" u="sng" dirty="0"/>
              <a:t>nuevo </a:t>
            </a:r>
            <a:r>
              <a:rPr lang="en-GB" altLang="es-CO" sz="2400" b="1" u="sng" dirty="0" err="1"/>
              <a:t>concepto</a:t>
            </a:r>
            <a:r>
              <a:rPr lang="en-GB" altLang="es-CO" sz="2400" b="1" u="sng" dirty="0"/>
              <a:t> de </a:t>
            </a:r>
            <a:r>
              <a:rPr lang="en-GB" altLang="es-CO" sz="2400" b="1" u="sng" dirty="0" err="1"/>
              <a:t>Rendición</a:t>
            </a:r>
            <a:r>
              <a:rPr lang="en-GB" altLang="es-CO" sz="2400" b="1" u="sng" dirty="0"/>
              <a:t> de </a:t>
            </a:r>
            <a:r>
              <a:rPr lang="en-GB" altLang="es-CO" sz="2400" b="1" u="sng" dirty="0" err="1"/>
              <a:t>Cuentas</a:t>
            </a:r>
            <a:r>
              <a:rPr lang="en-GB" altLang="es-CO" sz="2400" b="1" u="sng" dirty="0"/>
              <a:t> </a:t>
            </a:r>
            <a:r>
              <a:rPr lang="en-GB" altLang="es-CO" sz="2400" b="1" dirty="0"/>
              <a:t>(“Accountability”)</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8A025F99-1DAF-4D1C-906F-3757E7DA4970}" type="slidenum">
              <a:rPr lang="es-ES_tradnl" smtClean="0"/>
              <a:pPr>
                <a:defRPr/>
              </a:pPr>
              <a:t>5</a:t>
            </a:fld>
            <a:endParaRPr lang="es-ES_tradnl" dirty="0"/>
          </a:p>
        </p:txBody>
      </p:sp>
      <p:sp>
        <p:nvSpPr>
          <p:cNvPr id="6" name="Rectángulo 1"/>
          <p:cNvSpPr/>
          <p:nvPr/>
        </p:nvSpPr>
        <p:spPr>
          <a:xfrm>
            <a:off x="1160846" y="217208"/>
            <a:ext cx="6720747" cy="540059"/>
          </a:xfrm>
          <a:prstGeom prst="rect">
            <a:avLst/>
          </a:prstGeom>
          <a:solidFill>
            <a:schemeClr val="accent1">
              <a:lumMod val="20000"/>
              <a:lumOff val="80000"/>
            </a:schemeClr>
          </a:solidFill>
          <a:ln>
            <a:solidFill>
              <a:srgbClr val="FFFF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000" b="1" dirty="0">
                <a:solidFill>
                  <a:schemeClr val="tx1"/>
                </a:solidFill>
              </a:rPr>
              <a:t>A S U N T O S    D E    </a:t>
            </a:r>
            <a:r>
              <a:rPr lang="es-CO" sz="3000" b="1">
                <a:solidFill>
                  <a:schemeClr val="tx1"/>
                </a:solidFill>
              </a:rPr>
              <a:t>LA    R. </a:t>
            </a:r>
            <a:r>
              <a:rPr lang="es-CO" sz="3000" b="1" dirty="0">
                <a:solidFill>
                  <a:schemeClr val="tx1"/>
                </a:solidFill>
              </a:rPr>
              <a:t>S.</a:t>
            </a:r>
          </a:p>
        </p:txBody>
      </p:sp>
      <p:sp>
        <p:nvSpPr>
          <p:cNvPr id="8" name="Rectángulo 3"/>
          <p:cNvSpPr/>
          <p:nvPr/>
        </p:nvSpPr>
        <p:spPr>
          <a:xfrm>
            <a:off x="866511" y="1657368"/>
            <a:ext cx="7425903" cy="3529428"/>
          </a:xfrm>
          <a:prstGeom prst="rect">
            <a:avLst/>
          </a:prstGeom>
          <a:solidFill>
            <a:schemeClr val="accent5">
              <a:lumMod val="20000"/>
              <a:lumOff val="80000"/>
            </a:schemeClr>
          </a:solidFill>
          <a:ln>
            <a:solidFill>
              <a:schemeClr val="tx1"/>
            </a:solidFill>
          </a:ln>
          <a:effectLst>
            <a:glow rad="63500">
              <a:schemeClr val="accent6">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667" b="1" dirty="0">
                <a:solidFill>
                  <a:schemeClr val="tx1"/>
                </a:solidFill>
              </a:rPr>
              <a:t>- </a:t>
            </a:r>
            <a:r>
              <a:rPr lang="es-CO" sz="2917" b="1" dirty="0">
                <a:solidFill>
                  <a:schemeClr val="tx1"/>
                </a:solidFill>
              </a:rPr>
              <a:t>GOBIERNO DE LA ORGANIZACIÓN</a:t>
            </a:r>
          </a:p>
          <a:p>
            <a:pPr algn="just"/>
            <a:r>
              <a:rPr lang="es-CO" sz="2917" b="1" dirty="0">
                <a:solidFill>
                  <a:schemeClr val="tx1"/>
                </a:solidFill>
              </a:rPr>
              <a:t>- DERECHOS HUMANOS</a:t>
            </a:r>
          </a:p>
          <a:p>
            <a:pPr algn="just"/>
            <a:r>
              <a:rPr lang="es-CO" sz="2917" b="1" dirty="0">
                <a:solidFill>
                  <a:schemeClr val="tx1"/>
                </a:solidFill>
              </a:rPr>
              <a:t>- PRÁCTICAS LABORALES</a:t>
            </a:r>
          </a:p>
          <a:p>
            <a:pPr algn="just"/>
            <a:r>
              <a:rPr lang="es-CO" sz="2917" b="1" dirty="0">
                <a:solidFill>
                  <a:schemeClr val="tx1"/>
                </a:solidFill>
              </a:rPr>
              <a:t>- MEDIO AMBIENTE</a:t>
            </a:r>
          </a:p>
          <a:p>
            <a:pPr algn="just"/>
            <a:r>
              <a:rPr lang="es-CO" sz="2917" b="1" dirty="0">
                <a:solidFill>
                  <a:schemeClr val="tx1"/>
                </a:solidFill>
              </a:rPr>
              <a:t>- PRÁCTICAS OPERATIVAS JUSTAS </a:t>
            </a:r>
          </a:p>
          <a:p>
            <a:pPr algn="just"/>
            <a:r>
              <a:rPr lang="es-CO" sz="2917" b="1" dirty="0">
                <a:solidFill>
                  <a:schemeClr val="tx1"/>
                </a:solidFill>
              </a:rPr>
              <a:t>- ASUNTOS DEL CONSUMIDOR</a:t>
            </a:r>
          </a:p>
          <a:p>
            <a:pPr algn="just"/>
            <a:r>
              <a:rPr lang="es-CO" sz="2917" b="1" dirty="0">
                <a:solidFill>
                  <a:schemeClr val="tx1"/>
                </a:solidFill>
              </a:rPr>
              <a:t>- DESARROLLO SOCIAL</a:t>
            </a:r>
            <a:endParaRPr lang="es-CO" sz="2917" dirty="0"/>
          </a:p>
        </p:txBody>
      </p:sp>
      <p:sp>
        <p:nvSpPr>
          <p:cNvPr id="9" name="Flecha abajo 8"/>
          <p:cNvSpPr/>
          <p:nvPr/>
        </p:nvSpPr>
        <p:spPr>
          <a:xfrm>
            <a:off x="4092258" y="1128110"/>
            <a:ext cx="779775" cy="469250"/>
          </a:xfrm>
          <a:prstGeom prst="downArrow">
            <a:avLst/>
          </a:prstGeom>
          <a:solidFill>
            <a:schemeClr val="accent2">
              <a:lumMod val="20000"/>
              <a:lumOff val="80000"/>
            </a:schemeClr>
          </a:solidFill>
          <a:ln>
            <a:solidFill>
              <a:srgbClr val="FFFF00"/>
            </a:solidFill>
          </a:ln>
          <a:effectLst>
            <a:glow rad="101600">
              <a:schemeClr val="accent1">
                <a:satMod val="175000"/>
                <a:alpha val="40000"/>
              </a:schemeClr>
            </a:glow>
            <a:reflection blurRad="6350" stA="50000" endA="300" endPos="5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17"/>
          </a:p>
        </p:txBody>
      </p:sp>
    </p:spTree>
    <p:extLst>
      <p:ext uri="{BB962C8B-B14F-4D97-AF65-F5344CB8AC3E}">
        <p14:creationId xmlns:p14="http://schemas.microsoft.com/office/powerpoint/2010/main" val="29441681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680876C3-5B85-43D9-9CB8-66632069018E}" type="slidenum">
              <a:rPr lang="es-ES_tradnl" smtClean="0"/>
              <a:pPr>
                <a:defRPr/>
              </a:pPr>
              <a:t>6</a:t>
            </a:fld>
            <a:endParaRPr lang="es-ES_tradnl" dirty="0"/>
          </a:p>
        </p:txBody>
      </p:sp>
      <p:sp>
        <p:nvSpPr>
          <p:cNvPr id="6" name="1 Título"/>
          <p:cNvSpPr>
            <a:spLocks noGrp="1"/>
          </p:cNvSpPr>
          <p:nvPr>
            <p:ph type="ctrTitle"/>
          </p:nvPr>
        </p:nvSpPr>
        <p:spPr bwMode="auto">
          <a:xfrm>
            <a:off x="762000" y="2092854"/>
            <a:ext cx="7620000" cy="1317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ctr" anchorCtr="0" compatLnSpc="1">
            <a:prstTxWarp prst="textNoShape">
              <a:avLst/>
            </a:prstTxWarp>
            <a:noAutofit/>
          </a:bodyPr>
          <a:lstStyle/>
          <a:p>
            <a:pPr algn="ctr" eaLnBrk="1" hangingPunct="1"/>
            <a:r>
              <a:rPr lang="es-CO" altLang="es-ES" sz="3833" dirty="0"/>
              <a:t>1. Contexto legal de la convergencia a NIIF/NIC y NICSP</a:t>
            </a:r>
          </a:p>
        </p:txBody>
      </p:sp>
    </p:spTree>
    <p:extLst>
      <p:ext uri="{BB962C8B-B14F-4D97-AF65-F5344CB8AC3E}">
        <p14:creationId xmlns:p14="http://schemas.microsoft.com/office/powerpoint/2010/main" val="381630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7</a:t>
            </a:fld>
            <a:endParaRPr lang="es-ES_tradnl"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59" y="1561356"/>
            <a:ext cx="226774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06600" y="2409933"/>
            <a:ext cx="3899726" cy="352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1"/>
          <p:cNvPicPr>
            <a:picLocks noChangeAspect="1"/>
          </p:cNvPicPr>
          <p:nvPr/>
        </p:nvPicPr>
        <p:blipFill>
          <a:blip r:embed="rId4"/>
          <a:stretch>
            <a:fillRect/>
          </a:stretch>
        </p:blipFill>
        <p:spPr>
          <a:xfrm>
            <a:off x="4932040" y="-6620"/>
            <a:ext cx="4211962" cy="2246379"/>
          </a:xfrm>
          <a:prstGeom prst="rect">
            <a:avLst/>
          </a:prstGeom>
          <a:noFill/>
          <a:ln>
            <a:noFill/>
          </a:ln>
          <a:effectLst/>
        </p:spPr>
      </p:pic>
      <p:pic>
        <p:nvPicPr>
          <p:cNvPr id="11" name="Picture 4" descr="http://www.enciclopediacolombiana.com/enciclopediacolombiana/departamentos/mapa_colombia_jp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2634" y="2207478"/>
            <a:ext cx="2550967" cy="350752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048" y="-57116"/>
            <a:ext cx="4483944" cy="1107996"/>
          </a:xfrm>
          <a:prstGeom prst="rect">
            <a:avLst/>
          </a:prstGeom>
        </p:spPr>
        <p:txBody>
          <a:bodyPr wrap="square">
            <a:spAutoFit/>
          </a:bodyPr>
          <a:lstStyle/>
          <a:p>
            <a:r>
              <a:rPr lang="es-ES" sz="2200" b="1" dirty="0">
                <a:solidFill>
                  <a:schemeClr val="bg1"/>
                </a:solidFill>
                <a:latin typeface="+mn-lt"/>
                <a:cs typeface="Times New Roman" pitchFamily="18" charset="0"/>
              </a:rPr>
              <a:t>Estrategia de Convergencia de la Regulación Contable Pública  hacia</a:t>
            </a:r>
          </a:p>
          <a:p>
            <a:r>
              <a:rPr lang="es-ES" sz="2200" b="1" dirty="0">
                <a:solidFill>
                  <a:schemeClr val="bg1"/>
                </a:solidFill>
                <a:latin typeface="+mn-lt"/>
                <a:cs typeface="Times New Roman" pitchFamily="18" charset="0"/>
              </a:rPr>
              <a:t>NIIF y NICSP</a:t>
            </a:r>
            <a:endParaRPr lang="es-CO" sz="2200" b="1" dirty="0">
              <a:solidFill>
                <a:schemeClr val="bg1"/>
              </a:solidFill>
              <a:latin typeface="+mn-lt"/>
            </a:endParaRPr>
          </a:p>
        </p:txBody>
      </p:sp>
    </p:spTree>
    <p:extLst>
      <p:ext uri="{BB962C8B-B14F-4D97-AF65-F5344CB8AC3E}">
        <p14:creationId xmlns:p14="http://schemas.microsoft.com/office/powerpoint/2010/main" val="3375160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diamond(in)">
                                      <p:cBhvr>
                                        <p:cTn id="16"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5"/>
          </p:nvPr>
        </p:nvSpPr>
        <p:spPr/>
        <p:txBody>
          <a:bodyPr/>
          <a:lstStyle/>
          <a:p>
            <a:pPr>
              <a:defRPr/>
            </a:pPr>
            <a:fld id="{41691127-B32D-4E7D-8BFA-A06DEB7EA862}" type="slidenum">
              <a:rPr lang="es-ES_tradnl"/>
              <a:pPr>
                <a:defRPr/>
              </a:pPr>
              <a:t>8</a:t>
            </a:fld>
            <a:endParaRPr lang="es-ES_tradnl" dirty="0"/>
          </a:p>
        </p:txBody>
      </p:sp>
      <p:pic>
        <p:nvPicPr>
          <p:cNvPr id="7"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468" y="157200"/>
            <a:ext cx="7254445" cy="630677"/>
          </a:xfrm>
          <a:prstGeom prst="rect">
            <a:avLst/>
          </a:prstGeom>
          <a:solidFill>
            <a:schemeClr val="tx1">
              <a:lumMod val="50000"/>
              <a:lumOff val="50000"/>
            </a:schemeClr>
          </a:solidFill>
          <a:ln>
            <a:solidFill>
              <a:schemeClr val="tx1"/>
            </a:solidFill>
          </a:ln>
        </p:spPr>
      </p:pic>
      <p:pic>
        <p:nvPicPr>
          <p:cNvPr id="8"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1117307"/>
            <a:ext cx="1829780" cy="2667493"/>
          </a:xfrm>
          <a:prstGeom prst="rect">
            <a:avLst/>
          </a:prstGeom>
          <a:effectLst>
            <a:glow rad="139700">
              <a:schemeClr val="accent3">
                <a:satMod val="175000"/>
                <a:alpha val="40000"/>
              </a:schemeClr>
            </a:glow>
          </a:effectLst>
        </p:spPr>
      </p:pic>
      <p:pic>
        <p:nvPicPr>
          <p:cNvPr id="9"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1780" y="1057301"/>
            <a:ext cx="5790220" cy="4380486"/>
          </a:xfrm>
          <a:prstGeom prst="rect">
            <a:avLst/>
          </a:prstGeom>
        </p:spPr>
      </p:pic>
      <p:sp>
        <p:nvSpPr>
          <p:cNvPr id="10" name="Flecha doblada 8"/>
          <p:cNvSpPr/>
          <p:nvPr/>
        </p:nvSpPr>
        <p:spPr>
          <a:xfrm rot="16200000">
            <a:off x="1516629" y="3642555"/>
            <a:ext cx="932906" cy="1217397"/>
          </a:xfrm>
          <a:prstGeom prst="bentArrow">
            <a:avLst/>
          </a:prstGeom>
          <a:solidFill>
            <a:srgbClr val="00B050"/>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17">
              <a:solidFill>
                <a:schemeClr val="tx1"/>
              </a:solidFill>
            </a:endParaRPr>
          </a:p>
        </p:txBody>
      </p:sp>
    </p:spTree>
    <p:extLst>
      <p:ext uri="{BB962C8B-B14F-4D97-AF65-F5344CB8AC3E}">
        <p14:creationId xmlns:p14="http://schemas.microsoft.com/office/powerpoint/2010/main" val="878758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9</a:t>
            </a:fld>
            <a:endParaRPr lang="es-ES_tradnl" dirty="0"/>
          </a:p>
        </p:txBody>
      </p:sp>
      <p:sp>
        <p:nvSpPr>
          <p:cNvPr id="2" name="Rectángulo 1"/>
          <p:cNvSpPr/>
          <p:nvPr/>
        </p:nvSpPr>
        <p:spPr bwMode="auto">
          <a:xfrm>
            <a:off x="762000" y="0"/>
            <a:ext cx="7620000" cy="75726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1" y="0"/>
            <a:ext cx="7619999" cy="513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bwMode="auto">
          <a:xfrm>
            <a:off x="791581" y="5416270"/>
            <a:ext cx="3950074" cy="261544"/>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l">
              <a:spcBef>
                <a:spcPct val="0"/>
              </a:spcBef>
            </a:pPr>
            <a:r>
              <a:rPr lang="es-CO" sz="917" b="1" i="1" dirty="0"/>
              <a:t>Fuente: </a:t>
            </a:r>
            <a:r>
              <a:rPr lang="es-CO" sz="833" i="1" dirty="0"/>
              <a:t>https://plataforma-proesad.upeu.edu.pe/.../201011482_1594_13689420</a:t>
            </a:r>
            <a:endParaRPr lang="es-CO" sz="833" dirty="0">
              <a:latin typeface="Times New Roman" pitchFamily="18" charset="0"/>
            </a:endParaRPr>
          </a:p>
        </p:txBody>
      </p:sp>
    </p:spTree>
    <p:extLst>
      <p:ext uri="{BB962C8B-B14F-4D97-AF65-F5344CB8AC3E}">
        <p14:creationId xmlns:p14="http://schemas.microsoft.com/office/powerpoint/2010/main" val="39691021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1122</TotalTime>
  <Words>2597</Words>
  <Application>Microsoft Office PowerPoint</Application>
  <PresentationFormat>Presentación en pantalla (16:10)</PresentationFormat>
  <Paragraphs>294</Paragraphs>
  <Slides>27</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Arial Narrow</vt:lpstr>
      <vt:lpstr>Calibri</vt:lpstr>
      <vt:lpstr>Calibri Light</vt:lpstr>
      <vt:lpstr>Calibri,Bold</vt:lpstr>
      <vt:lpstr>Calibri,BoldItalic</vt:lpstr>
      <vt:lpstr>Century Gothic</vt:lpstr>
      <vt:lpstr>Sylfaen</vt:lpstr>
      <vt:lpstr>Times New Roman</vt:lpstr>
      <vt:lpstr>Wingdings 2</vt:lpstr>
      <vt:lpstr>Plantilla Capacitaciones CGN</vt:lpstr>
      <vt:lpstr>Presentación de PowerPoint</vt:lpstr>
      <vt:lpstr>Presentación de PowerPoint</vt:lpstr>
      <vt:lpstr>CONVERGENCIA CONTABLE PÚBLICA  EN COLOMBIA</vt:lpstr>
      <vt:lpstr>Presentación de PowerPoint</vt:lpstr>
      <vt:lpstr>Presentación de PowerPoint</vt:lpstr>
      <vt:lpstr>1. Contexto legal de la convergencia a NIIF/NIC y NICSP</vt:lpstr>
      <vt:lpstr>Presentación de PowerPoint</vt:lpstr>
      <vt:lpstr>Presentación de PowerPoint</vt:lpstr>
      <vt:lpstr>Presentación de PowerPoint</vt:lpstr>
      <vt:lpstr>Presentación de PowerPoint</vt:lpstr>
      <vt:lpstr>Presentación de PowerPoint</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Presentación de PowerPoint</vt:lpstr>
      <vt:lpstr> </vt:lpstr>
      <vt:lpstr>CUIDADO DE LAS CUENTAS…                                               CUSTODIA DE LA HONRADEZ</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152</cp:revision>
  <dcterms:created xsi:type="dcterms:W3CDTF">2015-07-24T15:00:34Z</dcterms:created>
  <dcterms:modified xsi:type="dcterms:W3CDTF">2021-05-27T16:05:09Z</dcterms:modified>
</cp:coreProperties>
</file>